
<file path=[Content_Types].xml><?xml version="1.0" encoding="utf-8"?>
<Types xmlns="http://schemas.openxmlformats.org/package/2006/content-types">
  <Default Extension="png" ContentType="image/png"/>
  <Default Extension="wmf" ContentType="image/x-wmf"/>
  <Default Extension="emf" ContentType="image/x-emf"/>
  <Default Extension="jpeg" ContentType="image/jpeg"/>
  <Default Extension="rels" ContentType="application/vnd.openxmlformats-package.relationships+xml"/>
  <Default Extension="xml" ContentType="application/xml"/>
  <Default Extension="wav" ContentType="audio/x-wav"/>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notesSlides/notesSlide2.xml" ContentType="application/vnd.openxmlformats-officedocument.presentationml.notesSlide+xml"/>
  <Override PartName="/ppt/tags/tag2.xml" ContentType="application/vnd.openxmlformats-officedocument.presentationml.tags+xml"/>
  <Override PartName="/ppt/notesSlides/notesSlide3.xml" ContentType="application/vnd.openxmlformats-officedocument.presentationml.notesSlide+xml"/>
  <Override PartName="/ppt/tags/tag3.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4.xml" ContentType="application/vnd.openxmlformats-officedocument.presentationml.tags+xml"/>
  <Override PartName="/ppt/notesSlides/notesSlide6.xml" ContentType="application/vnd.openxmlformats-officedocument.presentationml.notesSlide+xml"/>
  <Override PartName="/ppt/tags/tag5.xml" ContentType="application/vnd.openxmlformats-officedocument.presentationml.tags+xml"/>
  <Override PartName="/ppt/notesSlides/notesSlide7.xml" ContentType="application/vnd.openxmlformats-officedocument.presentationml.notesSlide+xml"/>
  <Override PartName="/ppt/tags/tag6.xml" ContentType="application/vnd.openxmlformats-officedocument.presentationml.tags+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7.xml" ContentType="application/vnd.openxmlformats-officedocument.presentationml.tags+xml"/>
  <Override PartName="/ppt/notesSlides/notesSlide10.xml" ContentType="application/vnd.openxmlformats-officedocument.presentationml.notesSlide+xml"/>
  <Override PartName="/ppt/tags/tag8.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tags/tag9.xml" ContentType="application/vnd.openxmlformats-officedocument.presentationml.tags+xml"/>
  <Override PartName="/ppt/notesSlides/notesSlide13.xml" ContentType="application/vnd.openxmlformats-officedocument.presentationml.notesSlide+xml"/>
  <Override PartName="/ppt/tags/tag10.xml" ContentType="application/vnd.openxmlformats-officedocument.presentationml.tags+xml"/>
  <Override PartName="/ppt/notesSlides/notesSlide14.xml" ContentType="application/vnd.openxmlformats-officedocument.presentationml.notesSlide+xml"/>
  <Override PartName="/ppt/tags/tag11.xml" ContentType="application/vnd.openxmlformats-officedocument.presentationml.tags+xml"/>
  <Override PartName="/ppt/notesSlides/notesSlide15.xml" ContentType="application/vnd.openxmlformats-officedocument.presentationml.notesSlide+xml"/>
  <Override PartName="/ppt/tags/tag12.xml" ContentType="application/vnd.openxmlformats-officedocument.presentationml.tags+xml"/>
  <Override PartName="/ppt/notesSlides/notesSlide16.xml" ContentType="application/vnd.openxmlformats-officedocument.presentationml.notesSlide+xml"/>
  <Override PartName="/ppt/tags/tag13.xml" ContentType="application/vnd.openxmlformats-officedocument.presentationml.tags+xml"/>
  <Override PartName="/ppt/notesSlides/notesSlide17.xml" ContentType="application/vnd.openxmlformats-officedocument.presentationml.notesSlide+xml"/>
  <Override PartName="/ppt/tags/tag14.xml" ContentType="application/vnd.openxmlformats-officedocument.presentationml.tags+xml"/>
  <Override PartName="/ppt/notesSlides/notesSlide18.xml" ContentType="application/vnd.openxmlformats-officedocument.presentationml.notesSlide+xml"/>
  <Override PartName="/ppt/tags/tag15.xml" ContentType="application/vnd.openxmlformats-officedocument.presentationml.tags+xml"/>
  <Override PartName="/ppt/notesSlides/notesSlide19.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39" r:id="rId1"/>
  </p:sldMasterIdLst>
  <p:notesMasterIdLst>
    <p:notesMasterId r:id="rId22"/>
  </p:notesMasterIdLst>
  <p:handoutMasterIdLst>
    <p:handoutMasterId r:id="rId23"/>
  </p:handoutMasterIdLst>
  <p:sldIdLst>
    <p:sldId id="296" r:id="rId2"/>
    <p:sldId id="299" r:id="rId3"/>
    <p:sldId id="298" r:id="rId4"/>
    <p:sldId id="316" r:id="rId5"/>
    <p:sldId id="317" r:id="rId6"/>
    <p:sldId id="301" r:id="rId7"/>
    <p:sldId id="302" r:id="rId8"/>
    <p:sldId id="303" r:id="rId9"/>
    <p:sldId id="304" r:id="rId10"/>
    <p:sldId id="305" r:id="rId11"/>
    <p:sldId id="306" r:id="rId12"/>
    <p:sldId id="307" r:id="rId13"/>
    <p:sldId id="308" r:id="rId14"/>
    <p:sldId id="309" r:id="rId15"/>
    <p:sldId id="310" r:id="rId16"/>
    <p:sldId id="311" r:id="rId17"/>
    <p:sldId id="312" r:id="rId18"/>
    <p:sldId id="314" r:id="rId19"/>
    <p:sldId id="315" r:id="rId20"/>
    <p:sldId id="318" r:id="rId21"/>
  </p:sldIdLst>
  <p:sldSz cx="12192000" cy="6858000"/>
  <p:notesSz cx="9236075" cy="7010400"/>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2112"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FF00"/>
    <a:srgbClr val="0066FF"/>
    <a:srgbClr val="FFFFFF"/>
    <a:srgbClr val="FF00FF"/>
    <a:srgbClr val="0033CC"/>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2668" autoAdjust="0"/>
    <p:restoredTop sz="32524" autoAdjust="0"/>
  </p:normalViewPr>
  <p:slideViewPr>
    <p:cSldViewPr snapToGrid="0">
      <p:cViewPr varScale="1">
        <p:scale>
          <a:sx n="36" d="100"/>
          <a:sy n="36" d="100"/>
        </p:scale>
        <p:origin x="1962" y="42"/>
      </p:cViewPr>
      <p:guideLst>
        <p:guide orient="horz" pos="2112"/>
        <p:guide pos="3840"/>
      </p:guideLst>
    </p:cSldViewPr>
  </p:slideViewPr>
  <p:outlineViewPr>
    <p:cViewPr>
      <p:scale>
        <a:sx n="33" d="100"/>
        <a:sy n="33" d="100"/>
      </p:scale>
      <p:origin x="0" y="-5304"/>
    </p:cViewPr>
  </p:outlineViewPr>
  <p:notesTextViewPr>
    <p:cViewPr>
      <p:scale>
        <a:sx n="100" d="100"/>
        <a:sy n="100" d="100"/>
      </p:scale>
      <p:origin x="0" y="0"/>
    </p:cViewPr>
  </p:notesTextViewPr>
  <p:sorterViewPr>
    <p:cViewPr varScale="1">
      <p:scale>
        <a:sx n="100" d="100"/>
        <a:sy n="100" d="100"/>
      </p:scale>
      <p:origin x="0" y="0"/>
    </p:cViewPr>
  </p:sorterViewPr>
  <p:notesViewPr>
    <p:cSldViewPr snapToGrid="0">
      <p:cViewPr varScale="1">
        <p:scale>
          <a:sx n="99" d="100"/>
          <a:sy n="99" d="100"/>
        </p:scale>
        <p:origin x="3528" y="72"/>
      </p:cViewPr>
      <p:guideLst/>
    </p:cSldViewPr>
  </p:notesViewPr>
  <p:gridSpacing cx="91439" cy="91439"/>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handoutMaster" Target="handoutMasters/handoutMaster1.xml"/><Relationship Id="rId28" Type="http://schemas.microsoft.com/office/2015/10/relationships/revisionInfo" Target="revisionInfo.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tableStyles" Target="tableStyle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1"/>
            <a:ext cx="4002930" cy="352425"/>
          </a:xfrm>
          <a:prstGeom prst="rect">
            <a:avLst/>
          </a:prstGeom>
        </p:spPr>
        <p:txBody>
          <a:bodyPr vert="horz" lIns="91440" tIns="45720" rIns="91440" bIns="45720" rtlCol="0"/>
          <a:lstStyle>
            <a:lvl1pPr algn="l">
              <a:defRPr sz="1200">
                <a:latin typeface="Arial" panose="020B0604020202020204" pitchFamily="34" charset="0"/>
              </a:defRPr>
            </a:lvl1pPr>
          </a:lstStyle>
          <a:p>
            <a:pPr>
              <a:defRPr/>
            </a:pPr>
            <a:endParaRPr lang="en-US"/>
          </a:p>
        </p:txBody>
      </p:sp>
      <p:sp>
        <p:nvSpPr>
          <p:cNvPr id="3" name="Date Placeholder 2"/>
          <p:cNvSpPr>
            <a:spLocks noGrp="1"/>
          </p:cNvSpPr>
          <p:nvPr>
            <p:ph type="dt" sz="quarter" idx="1"/>
          </p:nvPr>
        </p:nvSpPr>
        <p:spPr>
          <a:xfrm>
            <a:off x="5231569" y="1"/>
            <a:ext cx="4002930" cy="352425"/>
          </a:xfrm>
          <a:prstGeom prst="rect">
            <a:avLst/>
          </a:prstGeom>
        </p:spPr>
        <p:txBody>
          <a:bodyPr vert="horz" lIns="91440" tIns="45720" rIns="91440" bIns="45720" rtlCol="0"/>
          <a:lstStyle>
            <a:lvl1pPr algn="r">
              <a:defRPr sz="1200">
                <a:latin typeface="Arial" panose="020B0604020202020204" pitchFamily="34" charset="0"/>
              </a:defRPr>
            </a:lvl1pPr>
          </a:lstStyle>
          <a:p>
            <a:pPr>
              <a:defRPr/>
            </a:pPr>
            <a:fld id="{3BE974ED-E69D-4DA0-A626-046090E1A76F}" type="datetimeFigureOut">
              <a:rPr lang="en-US"/>
              <a:pPr>
                <a:defRPr/>
              </a:pPr>
              <a:t>9/21/2017</a:t>
            </a:fld>
            <a:endParaRPr lang="en-US"/>
          </a:p>
        </p:txBody>
      </p:sp>
      <p:sp>
        <p:nvSpPr>
          <p:cNvPr id="4" name="Footer Placeholder 3"/>
          <p:cNvSpPr>
            <a:spLocks noGrp="1"/>
          </p:cNvSpPr>
          <p:nvPr>
            <p:ph type="ftr" sz="quarter" idx="2"/>
          </p:nvPr>
        </p:nvSpPr>
        <p:spPr>
          <a:xfrm>
            <a:off x="1" y="6657976"/>
            <a:ext cx="4002930" cy="352425"/>
          </a:xfrm>
          <a:prstGeom prst="rect">
            <a:avLst/>
          </a:prstGeom>
        </p:spPr>
        <p:txBody>
          <a:bodyPr vert="horz" lIns="91440" tIns="45720" rIns="91440" bIns="45720" rtlCol="0" anchor="b"/>
          <a:lstStyle>
            <a:lvl1pPr algn="l">
              <a:defRPr sz="1200">
                <a:latin typeface="Arial" panose="020B0604020202020204" pitchFamily="34" charset="0"/>
              </a:defRPr>
            </a:lvl1pPr>
          </a:lstStyle>
          <a:p>
            <a:pPr>
              <a:defRPr/>
            </a:pPr>
            <a:endParaRPr lang="en-US"/>
          </a:p>
        </p:txBody>
      </p:sp>
      <p:sp>
        <p:nvSpPr>
          <p:cNvPr id="5" name="Slide Number Placeholder 4"/>
          <p:cNvSpPr>
            <a:spLocks noGrp="1"/>
          </p:cNvSpPr>
          <p:nvPr>
            <p:ph type="sldNum" sz="quarter" idx="3"/>
          </p:nvPr>
        </p:nvSpPr>
        <p:spPr>
          <a:xfrm>
            <a:off x="5231569" y="6657976"/>
            <a:ext cx="4002930" cy="352425"/>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fld id="{66290BC0-89DE-42EB-8562-D41F1499EC34}" type="slidenum">
              <a:rPr lang="en-US" altLang="en-US"/>
              <a:pPr/>
              <a:t>‹#›</a:t>
            </a:fld>
            <a:endParaRPr lang="en-US" altLang="en-US"/>
          </a:p>
        </p:txBody>
      </p:sp>
    </p:spTree>
    <p:extLst>
      <p:ext uri="{BB962C8B-B14F-4D97-AF65-F5344CB8AC3E}">
        <p14:creationId xmlns:p14="http://schemas.microsoft.com/office/powerpoint/2010/main" val="231494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1"/>
            <a:ext cx="4002930" cy="352425"/>
          </a:xfrm>
          <a:prstGeom prst="rect">
            <a:avLst/>
          </a:prstGeom>
        </p:spPr>
        <p:txBody>
          <a:bodyPr vert="horz" lIns="91440" tIns="45720" rIns="91440" bIns="45720" rtlCol="0"/>
          <a:lstStyle>
            <a:lvl1pPr algn="l">
              <a:defRPr sz="1200">
                <a:latin typeface="Arial" panose="020B0604020202020204" pitchFamily="34" charset="0"/>
              </a:defRPr>
            </a:lvl1pPr>
          </a:lstStyle>
          <a:p>
            <a:pPr>
              <a:defRPr/>
            </a:pPr>
            <a:endParaRPr lang="en-US"/>
          </a:p>
        </p:txBody>
      </p:sp>
      <p:sp>
        <p:nvSpPr>
          <p:cNvPr id="3" name="Date Placeholder 2"/>
          <p:cNvSpPr>
            <a:spLocks noGrp="1"/>
          </p:cNvSpPr>
          <p:nvPr>
            <p:ph type="dt" idx="1"/>
          </p:nvPr>
        </p:nvSpPr>
        <p:spPr>
          <a:xfrm>
            <a:off x="5231569" y="1"/>
            <a:ext cx="4002930" cy="352425"/>
          </a:xfrm>
          <a:prstGeom prst="rect">
            <a:avLst/>
          </a:prstGeom>
        </p:spPr>
        <p:txBody>
          <a:bodyPr vert="horz" lIns="91440" tIns="45720" rIns="91440" bIns="45720" rtlCol="0"/>
          <a:lstStyle>
            <a:lvl1pPr algn="r">
              <a:defRPr sz="1200">
                <a:latin typeface="Arial" panose="020B0604020202020204" pitchFamily="34" charset="0"/>
              </a:defRPr>
            </a:lvl1pPr>
          </a:lstStyle>
          <a:p>
            <a:pPr>
              <a:defRPr/>
            </a:pPr>
            <a:fld id="{9B55A951-E132-45F6-82BB-425CAE41FB6E}" type="datetimeFigureOut">
              <a:rPr lang="en-US"/>
              <a:pPr>
                <a:defRPr/>
              </a:pPr>
              <a:t>9/21/2017</a:t>
            </a:fld>
            <a:endParaRPr lang="en-US"/>
          </a:p>
        </p:txBody>
      </p:sp>
      <p:sp>
        <p:nvSpPr>
          <p:cNvPr id="4" name="Slide Image Placeholder 3"/>
          <p:cNvSpPr>
            <a:spLocks noGrp="1" noRot="1" noChangeAspect="1"/>
          </p:cNvSpPr>
          <p:nvPr>
            <p:ph type="sldImg" idx="2"/>
          </p:nvPr>
        </p:nvSpPr>
        <p:spPr>
          <a:xfrm>
            <a:off x="2516188" y="876300"/>
            <a:ext cx="4203700" cy="2365375"/>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p:cNvSpPr>
            <a:spLocks noGrp="1"/>
          </p:cNvSpPr>
          <p:nvPr>
            <p:ph type="body" sz="quarter" idx="3"/>
          </p:nvPr>
        </p:nvSpPr>
        <p:spPr>
          <a:xfrm>
            <a:off x="924239" y="3373438"/>
            <a:ext cx="7387598" cy="2760662"/>
          </a:xfrm>
          <a:prstGeom prst="rect">
            <a:avLst/>
          </a:prstGeom>
        </p:spPr>
        <p:txBody>
          <a:bodyPr vert="horz" lIns="91440" tIns="45720" rIns="91440" bIns="45720" rtlCol="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p:cNvSpPr>
            <a:spLocks noGrp="1"/>
          </p:cNvSpPr>
          <p:nvPr>
            <p:ph type="ftr" sz="quarter" idx="4"/>
          </p:nvPr>
        </p:nvSpPr>
        <p:spPr>
          <a:xfrm>
            <a:off x="1" y="6657976"/>
            <a:ext cx="4002930" cy="352425"/>
          </a:xfrm>
          <a:prstGeom prst="rect">
            <a:avLst/>
          </a:prstGeom>
        </p:spPr>
        <p:txBody>
          <a:bodyPr vert="horz" lIns="91440" tIns="45720" rIns="91440" bIns="45720" rtlCol="0" anchor="b"/>
          <a:lstStyle>
            <a:lvl1pPr algn="l">
              <a:defRPr sz="1200">
                <a:latin typeface="Arial" panose="020B0604020202020204" pitchFamily="34" charset="0"/>
              </a:defRPr>
            </a:lvl1pPr>
          </a:lstStyle>
          <a:p>
            <a:pPr>
              <a:defRPr/>
            </a:pPr>
            <a:endParaRPr lang="en-US"/>
          </a:p>
        </p:txBody>
      </p:sp>
      <p:sp>
        <p:nvSpPr>
          <p:cNvPr id="7" name="Slide Number Placeholder 6"/>
          <p:cNvSpPr>
            <a:spLocks noGrp="1"/>
          </p:cNvSpPr>
          <p:nvPr>
            <p:ph type="sldNum" sz="quarter" idx="5"/>
          </p:nvPr>
        </p:nvSpPr>
        <p:spPr>
          <a:xfrm>
            <a:off x="5231569" y="6657976"/>
            <a:ext cx="4002930" cy="352425"/>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fld id="{338D6A25-EF72-4010-BE44-5401C5FF23EE}" type="slidenum">
              <a:rPr lang="en-US" altLang="en-US"/>
              <a:pPr/>
              <a:t>‹#›</a:t>
            </a:fld>
            <a:endParaRPr lang="en-US" altLang="en-US"/>
          </a:p>
        </p:txBody>
      </p:sp>
    </p:spTree>
    <p:extLst>
      <p:ext uri="{BB962C8B-B14F-4D97-AF65-F5344CB8AC3E}">
        <p14:creationId xmlns:p14="http://schemas.microsoft.com/office/powerpoint/2010/main" val="4207801442"/>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The development of fit-for-purpose analytical methods is an essential component of chemical metrology.  This presentation will provide guidance on approaches for establishing robust analytical methods, particularly with applications to liquid chromatography.  Because nearly every measurement need represents unique challenges, this guidance is necessarily general in scope.</a:t>
            </a:r>
          </a:p>
          <a:p>
            <a:endParaRPr lang="en-US" baseline="0"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a:t>
            </a:fld>
            <a:endParaRPr lang="en-US" altLang="en-US"/>
          </a:p>
        </p:txBody>
      </p:sp>
    </p:spTree>
    <p:extLst>
      <p:ext uri="{BB962C8B-B14F-4D97-AF65-F5344CB8AC3E}">
        <p14:creationId xmlns:p14="http://schemas.microsoft.com/office/powerpoint/2010/main" val="4471511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mj-lt"/>
              <a:buNone/>
            </a:pPr>
            <a:r>
              <a:rPr lang="en-US" dirty="0"/>
              <a:t>To evaluate the mobile phase composition that is delivered to the column during gradient</a:t>
            </a:r>
            <a:r>
              <a:rPr lang="en-US" baseline="0" dirty="0"/>
              <a:t> elution, it is necessary to measure the system volume of the liquid chromatograph.  The system volume is different from the column dead volume, and it can be thought of as the chromatograph dead volume.</a:t>
            </a:r>
          </a:p>
          <a:p>
            <a:pPr marL="228600" indent="-228600">
              <a:buFont typeface="+mj-lt"/>
              <a:buAutoNum type="arabicPeriod"/>
            </a:pPr>
            <a:endParaRPr lang="en-US" baseline="0" dirty="0"/>
          </a:p>
          <a:p>
            <a:pPr marL="228600" indent="-228600">
              <a:buFont typeface="+mj-lt"/>
              <a:buAutoNum type="arabicPeriod"/>
            </a:pPr>
            <a:r>
              <a:rPr lang="en-US" baseline="0" dirty="0"/>
              <a:t>For example, consider when a change is made in the composition of the mobile phase.  How long will it take for the change to occur at the inlet of the column?  The system volume is the volume of the tubing and other components prior to the connection with the column.  This volume delays changes in mobile phase composition by a measureable, and usually significant, amount.  </a:t>
            </a:r>
          </a:p>
          <a:p>
            <a:pPr marL="228600" indent="-228600">
              <a:buFont typeface="+mj-lt"/>
              <a:buAutoNum type="arabicPeriod"/>
            </a:pPr>
            <a:endParaRPr lang="en-US" baseline="0" dirty="0"/>
          </a:p>
          <a:p>
            <a:pPr marL="228600" indent="-228600">
              <a:buFont typeface="+mj-lt"/>
              <a:buAutoNum type="arabicPeriod"/>
            </a:pPr>
            <a:r>
              <a:rPr lang="en-US" altLang="en-US" sz="1200" dirty="0"/>
              <a:t>To understand gradient separations (i.e., the gradient composition at the column at any given time) it is necessary to measure the system volume.  </a:t>
            </a:r>
            <a:r>
              <a:rPr lang="en-US" baseline="0" dirty="0"/>
              <a:t>The importance of system volume increases with low flow rates, since long periods may be required to change compositions.</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10</a:t>
            </a:fld>
            <a:endParaRPr lang="en-US" altLang="en-US"/>
          </a:p>
        </p:txBody>
      </p:sp>
    </p:spTree>
    <p:extLst>
      <p:ext uri="{BB962C8B-B14F-4D97-AF65-F5344CB8AC3E}">
        <p14:creationId xmlns:p14="http://schemas.microsoft.com/office/powerpoint/2010/main" val="34850727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system volume is a property of the instrumentation, and unless</a:t>
            </a:r>
            <a:r>
              <a:rPr lang="en-US" baseline="0" dirty="0"/>
              <a:t> the hardware is modified, the value will always be the same.  </a:t>
            </a:r>
            <a:r>
              <a:rPr lang="en-US" dirty="0"/>
              <a:t>To determine</a:t>
            </a:r>
            <a:r>
              <a:rPr lang="en-US" baseline="0" dirty="0"/>
              <a:t> the system volume, fill one of the solvent containers with a few hundred mL’s of methanol or acetonitrile, and add 1 mL of acetone. The concentration of acetone should not be so great as to saturate the detector when the mixture is eluted.  Remove the column and connect the lines with a union.  Flush the solvent line with this solution and program a 10 minute gradient from methanol (or acetonitrile) to the dilute acetone solution.  Start a run and acquire the detector response data.  </a:t>
            </a:r>
          </a:p>
          <a:p>
            <a:endParaRPr lang="en-US" baseline="0" dirty="0"/>
          </a:p>
          <a:p>
            <a:pPr marL="228600" indent="-228600">
              <a:buFont typeface="+mj-lt"/>
              <a:buAutoNum type="arabicPeriod"/>
            </a:pPr>
            <a:r>
              <a:rPr lang="en-US" baseline="0" dirty="0"/>
              <a:t>The resulting curve will look similar to the figure.  In this example, a deflection in the baseline begins at approximately 2 minutes, which indicates that the gradient is delayed by about 2 </a:t>
            </a:r>
            <a:r>
              <a:rPr lang="en-US" baseline="0" dirty="0" err="1"/>
              <a:t>mL.</a:t>
            </a:r>
            <a:r>
              <a:rPr lang="en-US" baseline="0" dirty="0"/>
              <a:t>  Similarly, the curve plateaus at about 12 minutes, which is consistent with the 2 mL delay.  The system volume can be determined more precisely by measuring the time that corresponds to 50% detector response.  This also corresponds to the half way point of the gradient program, at 5 minutes.  Subtracting 7 – 5 gives the result of 2 </a:t>
            </a:r>
            <a:r>
              <a:rPr lang="en-US" baseline="0" dirty="0" err="1"/>
              <a:t>mL.</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11</a:t>
            </a:fld>
            <a:endParaRPr lang="en-US" altLang="en-US"/>
          </a:p>
        </p:txBody>
      </p:sp>
    </p:spTree>
    <p:extLst>
      <p:ext uri="{BB962C8B-B14F-4D97-AF65-F5344CB8AC3E}">
        <p14:creationId xmlns:p14="http://schemas.microsoft.com/office/powerpoint/2010/main" val="37738305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slide illustrates the concept</a:t>
            </a:r>
            <a:r>
              <a:rPr lang="en-US" baseline="0" dirty="0"/>
              <a:t> of system volume for a hypothetical instrument with a system volume of 3 </a:t>
            </a:r>
            <a:r>
              <a:rPr lang="en-US" baseline="0" dirty="0" err="1"/>
              <a:t>mL.</a:t>
            </a:r>
            <a:r>
              <a:rPr lang="en-US" baseline="0" dirty="0"/>
              <a:t>  In the example, a 10 minute gradient from solvent A to solvent B is used.  The resulting separation of four compounds is shown at the top right.  If the composition of the gradient is incorrectly estimated at 7 minutes to be 70% B, and this value is used isocratically, the solvent strength is much too high to resolve the compounds.  See the chromatogram on the bottom, right.  But if the system volume is taken into consideration, the composition of the mobile phase at 7 minutes is at 40% of the gradient time, which corresponds to 40% B.  A corresponding isocratic separation is shown at the middle, right.  This is a better estimate of the appropriate composition for an isocratic method.</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12</a:t>
            </a:fld>
            <a:endParaRPr lang="en-US" altLang="en-US"/>
          </a:p>
        </p:txBody>
      </p:sp>
    </p:spTree>
    <p:extLst>
      <p:ext uri="{BB962C8B-B14F-4D97-AF65-F5344CB8AC3E}">
        <p14:creationId xmlns:p14="http://schemas.microsoft.com/office/powerpoint/2010/main" val="420289413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a:t>
            </a:r>
            <a:r>
              <a:rPr lang="en-US" baseline="0" dirty="0"/>
              <a:t> following series of separations illustrate the differences between isocratic elution and gradient elution on the spacing of mixture components.  </a:t>
            </a:r>
          </a:p>
          <a:p>
            <a:endParaRPr lang="en-US" baseline="0" dirty="0"/>
          </a:p>
          <a:p>
            <a:pPr marL="228600" indent="-228600">
              <a:buFont typeface="+mj-lt"/>
              <a:buAutoNum type="arabicPeriod"/>
            </a:pPr>
            <a:r>
              <a:rPr lang="en-US" baseline="0" dirty="0"/>
              <a:t>Isocratic elution is most applicable to mixtures of compounds with similar polarity.  When large differences in polarity exist among the analytes, either some of the analytes are compressed at the beginning of the separation, or later eluting analytes require excessive time for elution.</a:t>
            </a:r>
          </a:p>
          <a:p>
            <a:pPr marL="228600" indent="-228600">
              <a:buFont typeface="+mj-lt"/>
              <a:buAutoNum type="arabicPeriod"/>
            </a:pPr>
            <a:endParaRPr lang="en-US" baseline="0" dirty="0"/>
          </a:p>
          <a:p>
            <a:pPr marL="228600" indent="-228600">
              <a:buFont typeface="+mj-lt"/>
              <a:buAutoNum type="arabicPeriod"/>
            </a:pPr>
            <a:r>
              <a:rPr lang="en-US" baseline="0" dirty="0"/>
              <a:t>Gradient elution is better for mixtures with large differences in polarity.  Retention reproducibility is enhanced for isocratic separations, and column re-equilibration steps are not required, since the composition is kept constant.</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13</a:t>
            </a:fld>
            <a:endParaRPr lang="en-US" altLang="en-US"/>
          </a:p>
        </p:txBody>
      </p:sp>
    </p:spTree>
    <p:extLst>
      <p:ext uri="{BB962C8B-B14F-4D97-AF65-F5344CB8AC3E}">
        <p14:creationId xmlns:p14="http://schemas.microsoft.com/office/powerpoint/2010/main" val="416271646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Isocratic and gradient elution methods</a:t>
            </a:r>
            <a:r>
              <a:rPr lang="en-US" baseline="0" dirty="0"/>
              <a:t> each have advantages and disadvantages.  In both cases, proper function of the instrumentation must be maintained for best results.  </a:t>
            </a:r>
          </a:p>
          <a:p>
            <a:endParaRPr lang="en-US" baseline="0" dirty="0"/>
          </a:p>
          <a:p>
            <a:pPr marL="228600" indent="-228600">
              <a:buFont typeface="+mj-lt"/>
              <a:buAutoNum type="arabicPeriod"/>
            </a:pPr>
            <a:r>
              <a:rPr lang="en-US" baseline="0" dirty="0"/>
              <a:t>Isocratic separations may result in a more stable and rugged methods.  Since the conditions are constant, no equilibration time is required between runs.  This stability often results in higher reproducibility and better precision.  For demanding isocratic elution based applications, solvent mixtures can be prepared gravimetrically rather than instrumentally by the liquid chromatograph.  Such extreme care is usually not warranted, but this approach is sometimes used for certification of reference materials.</a:t>
            </a:r>
          </a:p>
          <a:p>
            <a:pPr marL="228600" indent="-228600">
              <a:buFont typeface="+mj-lt"/>
              <a:buAutoNum type="arabicPeriod"/>
            </a:pPr>
            <a:endParaRPr lang="en-US" baseline="0" dirty="0"/>
          </a:p>
          <a:p>
            <a:pPr marL="228600" indent="-228600">
              <a:buFont typeface="+mj-lt"/>
              <a:buAutoNum type="arabicPeriod"/>
            </a:pPr>
            <a:r>
              <a:rPr lang="en-US" baseline="0" dirty="0"/>
              <a:t>Gradient separations provide faster separations of dissimilar compounds, but lack the advantages of isocratic methods.  Under certain conditions, gradient elution may provide altered selectivity and increased peak capacity.</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14</a:t>
            </a:fld>
            <a:endParaRPr lang="en-US" altLang="en-US"/>
          </a:p>
        </p:txBody>
      </p:sp>
    </p:spTree>
    <p:extLst>
      <p:ext uri="{BB962C8B-B14F-4D97-AF65-F5344CB8AC3E}">
        <p14:creationId xmlns:p14="http://schemas.microsoft.com/office/powerpoint/2010/main" val="72713033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slide lists a few somewhat arbitrary guidelines for an analytical</a:t>
            </a:r>
            <a:r>
              <a:rPr lang="en-US" baseline="0" dirty="0"/>
              <a:t> separation.  Baseline resolution is achieved for </a:t>
            </a:r>
            <a:r>
              <a:rPr lang="en-US" baseline="0" dirty="0" err="1"/>
              <a:t>Rs</a:t>
            </a:r>
            <a:r>
              <a:rPr lang="en-US" baseline="0" dirty="0"/>
              <a:t> &gt; about 1.5.  Integration of components with this degree of resolution is facilitated, and biases from coeluting interferences are minimized.</a:t>
            </a:r>
          </a:p>
          <a:p>
            <a:endParaRPr lang="en-US" baseline="0" dirty="0"/>
          </a:p>
          <a:p>
            <a:pPr marL="228600" indent="-228600">
              <a:buFont typeface="+mj-lt"/>
              <a:buAutoNum type="arabicPeriod"/>
            </a:pPr>
            <a:r>
              <a:rPr lang="en-US" baseline="0" dirty="0"/>
              <a:t>Rapid methods are always preferred, as long as accuracy and precision goals are maintained.  Methods less than about 30 minutes are practical for many applications, but in high throughput environments, separations are often much faster.</a:t>
            </a:r>
          </a:p>
          <a:p>
            <a:pPr marL="228600" indent="-228600">
              <a:buFont typeface="+mj-lt"/>
              <a:buAutoNum type="arabicPeriod"/>
            </a:pPr>
            <a:endParaRPr lang="en-US" baseline="0" dirty="0"/>
          </a:p>
          <a:p>
            <a:pPr marL="228600" indent="-228600">
              <a:buFont typeface="+mj-lt"/>
              <a:buAutoNum type="arabicPeriod"/>
            </a:pPr>
            <a:r>
              <a:rPr lang="en-US" baseline="0" dirty="0"/>
              <a:t>Avoid high system backpressures as much as possible.  Changes in backpressure occur as filters become restricted, and it is better to have additional pressure capacity so that system shutdown does not occur unexpectedly in the middle of a crucial analysis. </a:t>
            </a:r>
          </a:p>
          <a:p>
            <a:pPr marL="228600" indent="-228600">
              <a:buFont typeface="+mj-lt"/>
              <a:buAutoNum type="arabicPeriod"/>
            </a:pPr>
            <a:endParaRPr lang="en-US" baseline="0" dirty="0"/>
          </a:p>
          <a:p>
            <a:pPr marL="228600" indent="-228600">
              <a:buFont typeface="+mj-lt"/>
              <a:buAutoNum type="arabicPeriod"/>
            </a:pPr>
            <a:r>
              <a:rPr lang="en-US" baseline="0" dirty="0"/>
              <a:t>Finally, when considering the development of an analytical method, the analyst should consider possible alternatives to chromatographic separation.  Selective detection may provide a different pathway to elimination of interferences.</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15</a:t>
            </a:fld>
            <a:endParaRPr lang="en-US" altLang="en-US"/>
          </a:p>
        </p:txBody>
      </p:sp>
    </p:spTree>
    <p:extLst>
      <p:ext uri="{BB962C8B-B14F-4D97-AF65-F5344CB8AC3E}">
        <p14:creationId xmlns:p14="http://schemas.microsoft.com/office/powerpoint/2010/main" val="242269086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When separations are not adequate,</a:t>
            </a:r>
            <a:r>
              <a:rPr lang="en-US" baseline="0" dirty="0"/>
              <a:t> a few parameters can be varied to achieve better results.  Ultimately, this part of method development is largely trial and error, but experience and knowledge will help to guide the development.</a:t>
            </a:r>
          </a:p>
          <a:p>
            <a:endParaRPr lang="en-US" baseline="0" dirty="0"/>
          </a:p>
          <a:p>
            <a:pPr marL="228600" indent="-228600">
              <a:buFont typeface="+mj-lt"/>
              <a:buAutoNum type="arabicPeriod"/>
            </a:pPr>
            <a:r>
              <a:rPr lang="en-US" baseline="0" dirty="0"/>
              <a:t>The easiest thing to try is to alter the mobile phase composition.  Significant changes in selectivity may result by switching from methanol to acetonitrile, in combination with water.  Methanol provides hydrogen bonding functionality, whereas acetonitrile does not.  If additional solvent strength is needed, tetrahydrofuran can be used, and this solvent may also offer different selectivity.  MTBE is not miscible with water, so the range of compositions is limited, and THF often is packaged to include stabilizers to inhibit peroxide formation, that contribute to the background signal with absorbance detection.  Less commonly, ethanol and acetone are used as mobile phase modifiers, and selectivity changes can also be anticipated with their use.  It should be noted that ethanol-water mixtures exhibit increased backpressure due to increased viscosity, and acetone exhibits significant UV absorption, which makes its use more suitable for methods with MS detection or detection within the visible spectrum.  </a:t>
            </a:r>
          </a:p>
          <a:p>
            <a:endParaRPr lang="en-US" baseline="0" dirty="0"/>
          </a:p>
          <a:p>
            <a:pPr marL="228600" indent="-228600">
              <a:buFont typeface="+mj-lt"/>
              <a:buAutoNum type="arabicPeriod" startAt="2"/>
            </a:pPr>
            <a:r>
              <a:rPr lang="en-US" baseline="0" dirty="0"/>
              <a:t>Another useful approach is try different columns.  A few broad generalizations can be made that can guide selection of columns to be considered.</a:t>
            </a:r>
          </a:p>
          <a:p>
            <a:pPr marL="228600" indent="-228600">
              <a:buFont typeface="Arial" panose="020B0604020202020204" pitchFamily="34" charset="0"/>
              <a:buChar char="•"/>
            </a:pPr>
            <a:r>
              <a:rPr lang="en-US" baseline="0" dirty="0"/>
              <a:t>The designation of C18 column is generic in nature, and is not very useful unless more details are provided since the properties of C18 columns differ widely.  Before attempting an independent method development from scratch, consult application notes of the column manufacturers to see if a separation already exits.  Also, search the literature for existing methods.  One quality of C18 columns does correlate with performance.  Columns prepared with polymeric surface modification chemistry are more selective to the molecular shape of the solute than are monomeric columns.  Such columns offer advantages for the separation of isomer mixtures like polycyclic aromatic hydrocarbons, and carotenoids.</a:t>
            </a:r>
          </a:p>
          <a:p>
            <a:pPr marL="228600" indent="-228600">
              <a:buFont typeface="Arial" panose="020B0604020202020204" pitchFamily="34" charset="0"/>
              <a:buChar char="•"/>
            </a:pPr>
            <a:r>
              <a:rPr lang="en-US" baseline="0" dirty="0"/>
              <a:t>Column polarity and silanol accessibility are controlled by secondary surface modification reactions called endcapping.  It is probably safe to generalize that most C18 columns are endcapped or otherwise deactivated.  Basic solutes that exhibit peak tailing may be better separated with columns that are well deactivated.  Other compounds may actually depend on column activity for retention and selectivity.</a:t>
            </a:r>
          </a:p>
          <a:p>
            <a:pPr marL="228600" indent="-228600">
              <a:buFont typeface="Arial" panose="020B0604020202020204" pitchFamily="34" charset="0"/>
              <a:buChar char="•"/>
            </a:pPr>
            <a:r>
              <a:rPr lang="en-US" baseline="0" dirty="0"/>
              <a:t>The </a:t>
            </a:r>
            <a:r>
              <a:rPr lang="en-US" baseline="0" dirty="0" err="1"/>
              <a:t>pentafluorophenyl</a:t>
            </a:r>
            <a:r>
              <a:rPr lang="en-US" baseline="0" dirty="0"/>
              <a:t> column is a general purpose reversed phase column that offers different selectivity based on pi-pi interactions with the electron deficient fluorinated phenyl ring.  This retention mechanism is sometimes referred to as charge transfer.  Some separations are similar to those obtained with a C18 column, but some difficult to separate compound analogs, such as 25(OH)D and 3-epi-25(OH)D are separated at baseline resolution using this column.</a:t>
            </a:r>
          </a:p>
          <a:p>
            <a:pPr marL="228600" indent="-228600">
              <a:buFont typeface="Arial" panose="020B0604020202020204" pitchFamily="34" charset="0"/>
              <a:buChar char="•"/>
            </a:pPr>
            <a:r>
              <a:rPr lang="en-US" baseline="0" dirty="0"/>
              <a:t>The C30 column was developed originally at NIST for applications involving carotenoids isomers.  This column is usually prepared with polymeric surface modification, and the column exhibits enhanced shape selectivity.</a:t>
            </a:r>
          </a:p>
          <a:p>
            <a:pPr marL="228600" indent="-228600">
              <a:buFont typeface="Arial" panose="020B0604020202020204" pitchFamily="34" charset="0"/>
              <a:buChar char="•"/>
            </a:pPr>
            <a:r>
              <a:rPr lang="en-US" baseline="0" dirty="0"/>
              <a:t>The pyrene column, or PYE column for short, is a specialty column prepared by surface modification with pyrene.  The retention mechanism is probably similar to the PFP column, except that the pyrene ring is electron rich.</a:t>
            </a:r>
          </a:p>
          <a:p>
            <a:pPr marL="228600" indent="-228600">
              <a:buFont typeface="Arial" panose="020B0604020202020204" pitchFamily="34" charset="0"/>
              <a:buChar char="•"/>
            </a:pPr>
            <a:r>
              <a:rPr lang="en-US" baseline="0" dirty="0"/>
              <a:t>Cyano and amino columns are prepared with a propyl chain that is terminated with the functional group.  These phases exhibit some reversed phase behavior, but with very limited retention.  Selectivity differences are not predictable, but a few very good methods use these columns.  The amino column is routinely used in normal phase mode to fractionate environmental contaminants prior to analytical analysis. </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16</a:t>
            </a:fld>
            <a:endParaRPr lang="en-US" altLang="en-US"/>
          </a:p>
        </p:txBody>
      </p:sp>
    </p:spTree>
    <p:extLst>
      <p:ext uri="{BB962C8B-B14F-4D97-AF65-F5344CB8AC3E}">
        <p14:creationId xmlns:p14="http://schemas.microsoft.com/office/powerpoint/2010/main" val="423341504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If changes in mobile</a:t>
            </a:r>
            <a:r>
              <a:rPr lang="en-US" baseline="0" dirty="0"/>
              <a:t> phase composition and column selection do not adequately address separation goals, changes in column temperature may provide additional control over selectivity.  </a:t>
            </a:r>
          </a:p>
          <a:p>
            <a:endParaRPr lang="en-US" baseline="0" dirty="0"/>
          </a:p>
          <a:p>
            <a:pPr marL="228600" indent="-228600">
              <a:buFont typeface="+mj-lt"/>
              <a:buAutoNum type="arabicPeriod"/>
            </a:pPr>
            <a:r>
              <a:rPr lang="en-US" baseline="0" dirty="0"/>
              <a:t>Usually, the effect of column temperature on selectivity is modest, but for cases that involve shape selectivity or ionizable solutes, the effect can be quite significant.  </a:t>
            </a:r>
          </a:p>
          <a:p>
            <a:pPr marL="228600" indent="-228600">
              <a:buFont typeface="+mj-lt"/>
              <a:buAutoNum type="arabicPeriod"/>
            </a:pPr>
            <a:endParaRPr lang="en-US" baseline="0" dirty="0"/>
          </a:p>
          <a:p>
            <a:pPr marL="228600" indent="-228600">
              <a:buFont typeface="+mj-lt"/>
              <a:buAutoNum type="arabicPeriod"/>
            </a:pPr>
            <a:r>
              <a:rPr lang="en-US" baseline="0" dirty="0"/>
              <a:t>Control of column temperature results in better overall precision since retention is made more reproducible.  Retention decreases with increasing temperature, but the absolute retention can be compensated by altering the strength of the mobile phase.</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17</a:t>
            </a:fld>
            <a:endParaRPr lang="en-US" altLang="en-US"/>
          </a:p>
        </p:txBody>
      </p:sp>
    </p:spTree>
    <p:extLst>
      <p:ext uri="{BB962C8B-B14F-4D97-AF65-F5344CB8AC3E}">
        <p14:creationId xmlns:p14="http://schemas.microsoft.com/office/powerpoint/2010/main" val="413756178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Minor improvements in separations can</a:t>
            </a:r>
            <a:r>
              <a:rPr lang="en-US" baseline="0" dirty="0"/>
              <a:t> be achieved by increasing column efficiency.  </a:t>
            </a:r>
          </a:p>
          <a:p>
            <a:endParaRPr lang="en-US" baseline="0" dirty="0"/>
          </a:p>
          <a:p>
            <a:pPr marL="228600" indent="-228600">
              <a:buFont typeface="+mj-lt"/>
              <a:buAutoNum type="arabicPeriod"/>
            </a:pPr>
            <a:r>
              <a:rPr lang="en-US" baseline="0" dirty="0"/>
              <a:t>Resolution is proportional to the square root of the number of theoretical plates, so to improve resolution by a factor of 2, a four fold increase in efficiency is needed.  </a:t>
            </a:r>
          </a:p>
          <a:p>
            <a:pPr marL="228600" indent="-228600">
              <a:buFont typeface="+mj-lt"/>
              <a:buAutoNum type="arabicPeriod"/>
            </a:pPr>
            <a:endParaRPr lang="en-US" baseline="0" dirty="0"/>
          </a:p>
          <a:p>
            <a:pPr marL="228600" indent="-228600">
              <a:buFont typeface="+mj-lt"/>
              <a:buAutoNum type="arabicPeriod"/>
            </a:pPr>
            <a:r>
              <a:rPr lang="en-US" baseline="0" dirty="0"/>
              <a:t>Efficiency can be increased by using longer columns (such as a 25 cm length column instead of a 10 cm length column), and smaller diameter particulate substrates (for example 3 um particles instead of 5 um particles).  Efficiency can also be increased by using two or more columns joined end to end. A relatively recent innovation  in column technology is referred to as core shell columns. These columns use </a:t>
            </a:r>
            <a:r>
              <a:rPr lang="en-US" baseline="0" dirty="0" err="1"/>
              <a:t>microparticulate</a:t>
            </a:r>
            <a:r>
              <a:rPr lang="en-US" baseline="0" dirty="0"/>
              <a:t> silica with a solid core and a porous outer layer to improve diffusion processes.  With the exception of the latter approach, system pressure is increased with efficiency.  </a:t>
            </a:r>
          </a:p>
          <a:p>
            <a:pPr marL="228600" indent="-228600">
              <a:buFont typeface="+mj-lt"/>
              <a:buAutoNum type="arabicPeriod"/>
            </a:pPr>
            <a:endParaRPr lang="en-US" baseline="0" dirty="0"/>
          </a:p>
          <a:p>
            <a:pPr marL="228600" indent="-228600">
              <a:buFont typeface="+mj-lt"/>
              <a:buAutoNum type="arabicPeriod"/>
            </a:pPr>
            <a:r>
              <a:rPr lang="en-US" baseline="0" dirty="0"/>
              <a:t>In general, separations should be carried out at pressures as low as possible, to improve method durability, and extend column lifetime.  The increased efficiency exhibited by core shell particles is attributed to the reduced pathlength for solute diffusion in and out of the pore network.  Core shell columns offer performance advantages over other types of columns, with no significant disadvantages, and this technology can be recommended for the development of new methods.</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18</a:t>
            </a:fld>
            <a:endParaRPr lang="en-US" altLang="en-US"/>
          </a:p>
        </p:txBody>
      </p:sp>
    </p:spTree>
    <p:extLst>
      <p:ext uri="{BB962C8B-B14F-4D97-AF65-F5344CB8AC3E}">
        <p14:creationId xmlns:p14="http://schemas.microsoft.com/office/powerpoint/2010/main" val="153775015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If</a:t>
            </a:r>
            <a:r>
              <a:rPr lang="en-US" baseline="0" dirty="0"/>
              <a:t> the analytes cannot be adequately resolved in the separation domain, selective detection can provide another avenue towards achieving unbiased measurement results.  </a:t>
            </a:r>
          </a:p>
          <a:p>
            <a:endParaRPr lang="en-US" baseline="0" dirty="0"/>
          </a:p>
          <a:p>
            <a:pPr marL="228600" indent="-228600">
              <a:buFont typeface="+mj-lt"/>
              <a:buAutoNum type="arabicPeriod"/>
            </a:pPr>
            <a:r>
              <a:rPr lang="en-US" baseline="0" dirty="0"/>
              <a:t>Virtually all modern analytical methods use some form of selective detection in combination with the chromatographic method.  For compounds that exhibit native fluorescence properties, fluorescence detectors offer selective and sensitive detection suitable for complex matrices.  Because relatively few analytes exhibit spectra with absorbance in the visible spectrum, when applicable, absorbance detection from 400 nm to 700 nm can also provide selection detection.  By far the most generally applicable form of selective detection is mass spectrometry.  Most analytes can be ionized under conditions compatible with mass spectrometry.  The resulting charged mass fragments are typically characteristic of individual compounds, and provide selective detection even in the presence of coeluting interferences.  Additional selectivity results from the use of multiple mass analyzers, such as with triple quadrupole MS.</a:t>
            </a:r>
          </a:p>
          <a:p>
            <a:pPr marL="228600" indent="-228600">
              <a:buFont typeface="+mj-lt"/>
              <a:buAutoNum type="arabicPeriod"/>
            </a:pPr>
            <a:endParaRPr lang="en-US" baseline="0" dirty="0"/>
          </a:p>
          <a:p>
            <a:pPr marL="228600" indent="-228600">
              <a:buFont typeface="+mj-lt"/>
              <a:buAutoNum type="arabicPeriod"/>
            </a:pPr>
            <a:r>
              <a:rPr lang="en-US" baseline="0" dirty="0"/>
              <a:t>Finally, multidimensional approaches are useful to simplify the sample prior to the analysis.  Solid phase extraction cleanup methods can be developed to either retain either the analytes of interest or the interferences.  More discrimination is possible by using an orthogonal separation method to divide the sample into fractions, each of which can be analyzed separately.  This approach is commonly used with environmental samples to separate complex extracts into fractions that contain pesticides, polychlorinated biphenyl congeners, and polycyclic aromatic hydrocarbons (or PAHs for short).  PAHs can in turn be further divided into fractions based on ring number.</a:t>
            </a:r>
          </a:p>
          <a:p>
            <a:endParaRPr lang="en-US" baseline="0" dirty="0"/>
          </a:p>
          <a:p>
            <a:r>
              <a:rPr lang="en-US" baseline="0" dirty="0"/>
              <a:t>In general, better measurements will result when baseline resolution of analytes is achieved, either through sample cleanup, chromatographic separation, selective detection, or a combination of these steps.</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19</a:t>
            </a:fld>
            <a:endParaRPr lang="en-US" altLang="en-US"/>
          </a:p>
        </p:txBody>
      </p:sp>
    </p:spTree>
    <p:extLst>
      <p:ext uri="{BB962C8B-B14F-4D97-AF65-F5344CB8AC3E}">
        <p14:creationId xmlns:p14="http://schemas.microsoft.com/office/powerpoint/2010/main" val="113064778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Before</a:t>
            </a:r>
            <a:r>
              <a:rPr lang="en-US" baseline="0" dirty="0"/>
              <a:t> beginning, you should assess the objectives of the analysis.  Depending on the goals, the details of the method used will vary significantly.  </a:t>
            </a:r>
          </a:p>
          <a:p>
            <a:endParaRPr lang="en-US" baseline="0" dirty="0"/>
          </a:p>
          <a:p>
            <a:pPr marL="0" indent="0">
              <a:buFont typeface="+mj-lt"/>
              <a:buNone/>
            </a:pPr>
            <a:r>
              <a:rPr lang="en-US" baseline="0" dirty="0"/>
              <a:t> </a:t>
            </a:r>
          </a:p>
          <a:p>
            <a:pPr marL="228600" indent="-228600">
              <a:buFont typeface="+mj-lt"/>
              <a:buAutoNum type="arabicPeriod"/>
            </a:pPr>
            <a:r>
              <a:rPr lang="en-US" baseline="0" dirty="0"/>
              <a:t>If the goals are identification or estimation of components, then a less rigorous method may be suitable.  </a:t>
            </a:r>
          </a:p>
          <a:p>
            <a:pPr marL="228600" indent="-228600">
              <a:buFont typeface="Arial" panose="020B0604020202020204" pitchFamily="34" charset="0"/>
              <a:buChar char="•"/>
            </a:pPr>
            <a:r>
              <a:rPr lang="en-US" baseline="0" dirty="0"/>
              <a:t>However, if constituent levels must be determined with a specified level of uncertainty, more rigorous methods will probably be required.  </a:t>
            </a:r>
          </a:p>
          <a:p>
            <a:pPr marL="228600" indent="-228600">
              <a:buFont typeface="Arial" panose="020B0604020202020204" pitchFamily="34" charset="0"/>
              <a:buChar char="•"/>
            </a:pPr>
            <a:r>
              <a:rPr lang="en-US" baseline="0" dirty="0"/>
              <a:t>An assessment of compound purity such as is required with reference standards is approached differently than the characterization of complex matrix based samples.  </a:t>
            </a:r>
          </a:p>
          <a:p>
            <a:pPr marL="228600" indent="-228600">
              <a:buFont typeface="Arial" panose="020B0604020202020204" pitchFamily="34" charset="0"/>
              <a:buChar char="•"/>
            </a:pPr>
            <a:r>
              <a:rPr lang="en-US" baseline="0" dirty="0"/>
              <a:t>Finally, the development of the method itself may be the primary objective, such as may be required for Reference Measurement Procedures, with clinical applications.</a:t>
            </a:r>
          </a:p>
          <a:p>
            <a:endParaRPr lang="en-US" baseline="0" dirty="0"/>
          </a:p>
          <a:p>
            <a:pPr marL="228600" indent="-228600">
              <a:buFont typeface="+mj-lt"/>
              <a:buAutoNum type="arabicPeriod" startAt="2"/>
            </a:pPr>
            <a:r>
              <a:rPr lang="en-US" baseline="0" dirty="0"/>
              <a:t>As a part of this needs assessment, the following questions should be considered:</a:t>
            </a:r>
          </a:p>
          <a:p>
            <a:pPr marL="228600" indent="-228600">
              <a:buFont typeface="Arial" panose="020B0604020202020204" pitchFamily="34" charset="0"/>
              <a:buChar char="•"/>
            </a:pPr>
            <a:r>
              <a:rPr lang="en-US" baseline="0" dirty="0"/>
              <a:t>Which compounds are to be determined?</a:t>
            </a:r>
          </a:p>
          <a:p>
            <a:pPr marL="228600" marR="0" indent="-228600" algn="l" defTabSz="914400" rtl="0" eaLnBrk="0" fontAlgn="base" latinLnBrk="0" hangingPunct="0">
              <a:lnSpc>
                <a:spcPct val="100000"/>
              </a:lnSpc>
              <a:spcBef>
                <a:spcPct val="30000"/>
              </a:spcBef>
              <a:spcAft>
                <a:spcPct val="0"/>
              </a:spcAft>
              <a:buClrTx/>
              <a:buSzTx/>
              <a:buFont typeface="Arial" panose="020B0604020202020204" pitchFamily="34" charset="0"/>
              <a:buChar char="•"/>
              <a:tabLst/>
              <a:defRPr/>
            </a:pPr>
            <a:r>
              <a:rPr lang="en-US" baseline="0" dirty="0"/>
              <a:t>Are the measurements limited by the levels present?  Will efforts be required to increase the limits of quantitation?</a:t>
            </a:r>
          </a:p>
          <a:p>
            <a:pPr marL="228600" indent="-228600">
              <a:buFont typeface="Arial" panose="020B0604020202020204" pitchFamily="34" charset="0"/>
              <a:buChar char="•"/>
            </a:pPr>
            <a:r>
              <a:rPr lang="en-US" baseline="0" dirty="0"/>
              <a:t>What interferences might be expected to originate from the reference standards or the sample matrix?  How can potential interferences be addressed?</a:t>
            </a:r>
          </a:p>
          <a:p>
            <a:pPr marL="228600" indent="-228600">
              <a:buFont typeface="Arial" panose="020B0604020202020204" pitchFamily="34" charset="0"/>
              <a:buChar char="•"/>
            </a:pPr>
            <a:r>
              <a:rPr lang="en-US" baseline="0" dirty="0"/>
              <a:t>Simply stated, how good do the measurements need to be, to be fit for purpose?  This of course will depend on the use of the data.  Some user communities my find confidence intervals of 5 to 10% acceptable, but other users may need measurements less than 1%.</a:t>
            </a:r>
          </a:p>
          <a:p>
            <a:pPr marL="228600" indent="-228600">
              <a:buFont typeface="Arial" panose="020B0604020202020204" pitchFamily="34" charset="0"/>
              <a:buChar char="•"/>
            </a:pPr>
            <a:r>
              <a:rPr lang="en-US" baseline="0" dirty="0"/>
              <a:t>Will the method be used for a range of samples or a single example </a:t>
            </a:r>
          </a:p>
          <a:p>
            <a:pPr marL="228600" indent="-228600">
              <a:buFont typeface="Arial" panose="020B0604020202020204" pitchFamily="34" charset="0"/>
              <a:buChar char="•"/>
            </a:pPr>
            <a:r>
              <a:rPr lang="en-US" baseline="0" dirty="0"/>
              <a:t>Finally, is analysis time a significant factor that will further constrain method development?</a:t>
            </a:r>
          </a:p>
          <a:p>
            <a:pPr marL="228600" indent="-228600">
              <a:buAutoNum type="arabicParenR"/>
            </a:pP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2</a:t>
            </a:fld>
            <a:endParaRPr lang="en-US" altLang="en-US"/>
          </a:p>
        </p:txBody>
      </p:sp>
    </p:spTree>
    <p:extLst>
      <p:ext uri="{BB962C8B-B14F-4D97-AF65-F5344CB8AC3E}">
        <p14:creationId xmlns:p14="http://schemas.microsoft.com/office/powerpoint/2010/main" val="21935576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a:t>
            </a:r>
            <a:r>
              <a:rPr lang="en-US" baseline="0" dirty="0"/>
              <a:t>  </a:t>
            </a:r>
            <a:r>
              <a:rPr lang="en-US" dirty="0"/>
              <a:t>The sample matrix is a primary consideration in method development.</a:t>
            </a:r>
            <a:r>
              <a:rPr lang="en-US" baseline="0" dirty="0"/>
              <a:t>  For example, entirely different challenges are presented by particulate based samples compared with tissues.  These matrix differences influence the approaches applicable for sample preparation and instrumental analysis.</a:t>
            </a:r>
          </a:p>
          <a:p>
            <a:endParaRPr lang="en-US" baseline="0" dirty="0"/>
          </a:p>
          <a:p>
            <a:r>
              <a:rPr lang="en-US" dirty="0"/>
              <a:t>2)  The physical and chemical properties</a:t>
            </a:r>
            <a:r>
              <a:rPr lang="en-US" baseline="0" dirty="0"/>
              <a:t> of the analytes are also central to the development of analytical methods.  Assess whether or not individual analytes are the primary focus, or if compound classes are of more interest. If a range of compounds is of interest, it may be expedient to report only a subset of the compounds identified, for example, those that are easily quantified.  Stability, volatility, and solubility are important considerations in selecting the separation technology.  If the analytes are amenable to gas chromatography, this technique may be more a more suitable choice than liquid chromatography due to the inherent high efficiency of the technique.  Analyte polarity is another key property that influences method development.  In general, polar or ionic compounds are more suited to liquid phase separations whereas nonpolar compounds are often suited to both LC and GC methods.  The limit of quantitation is influenced by the efficiency of the separation, but more importantly, it is influenced by the instrumentation used for detection.</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3</a:t>
            </a:fld>
            <a:endParaRPr lang="en-US" altLang="en-US"/>
          </a:p>
        </p:txBody>
      </p:sp>
    </p:spTree>
    <p:extLst>
      <p:ext uri="{BB962C8B-B14F-4D97-AF65-F5344CB8AC3E}">
        <p14:creationId xmlns:p14="http://schemas.microsoft.com/office/powerpoint/2010/main" val="366274809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600" indent="-228600">
              <a:buAutoNum type="arabicParenR"/>
            </a:pPr>
            <a:r>
              <a:rPr lang="en-US" dirty="0"/>
              <a:t>Once these basic questions</a:t>
            </a:r>
            <a:r>
              <a:rPr lang="en-US" baseline="0" dirty="0"/>
              <a:t> have been answered, an instrumental method can be selected.  At this point, it should be possible to select preferred separation and detection approaches.  Most methods now utilize mass spectrometry for detection.  Additional consideration must be given to the choice of a mass analyzer technology (such as quadrupole or ion trap mass filters).  More detail on aspects of mass spectrometry are presented separately.</a:t>
            </a:r>
          </a:p>
          <a:p>
            <a:pPr marL="228600" indent="-228600">
              <a:buAutoNum type="arabicParenR"/>
            </a:pPr>
            <a:endParaRPr lang="en-US" baseline="0" dirty="0"/>
          </a:p>
          <a:p>
            <a:pPr marL="228600" indent="-228600">
              <a:buAutoNum type="arabicParenR"/>
            </a:pPr>
            <a:r>
              <a:rPr lang="en-US" baseline="0" dirty="0"/>
              <a:t>Sample preparation can be as simple as no preparation, for samples that are directly injected, to extraction and fractionation for two dimensional processing. </a:t>
            </a:r>
          </a:p>
          <a:p>
            <a:pPr marL="228600" indent="-228600">
              <a:buAutoNum type="arabicParenR"/>
            </a:pPr>
            <a:endParaRPr lang="en-US" baseline="0" dirty="0"/>
          </a:p>
          <a:p>
            <a:pPr marL="228600" indent="-228600">
              <a:buAutoNum type="arabicParenR"/>
            </a:pPr>
            <a:r>
              <a:rPr lang="en-US" baseline="0" dirty="0"/>
              <a:t>When planning an analysis, attention must be given to the basis of quantitation.  Three general approaches are common:  external standard calibration, calibration with the use of internal standards, and standard addition.  External standard calibration requires more skill and care in sample processing, since all manipulations must be quantitative in nature.  This approach is most useful for solutions or samples that require minimal processing.  The use of an internal standard is recommended for the analysis of complex matrices.  With this approach, a known quantity of one or more compounds is added to samples and calibrants, and calculations are based relative to this compound.  Losses due to processing are largely compensated, since at least in theory, these losses will affect both the analytes and internal standards equally.  With the standard addition approach, known quantities of the analyte are added to the sample to provide calibration and analysis steps.  Each of these topics are discussed in detail in a separate presentation on quantitation.</a:t>
            </a:r>
          </a:p>
          <a:p>
            <a:pPr marL="228600" indent="-228600">
              <a:buAutoNum type="arabicParenR"/>
            </a:pPr>
            <a:endParaRPr lang="en-US" baseline="0" dirty="0"/>
          </a:p>
          <a:p>
            <a:pPr marL="228600" indent="-228600">
              <a:buAutoNum type="arabicParenR"/>
            </a:pPr>
            <a:r>
              <a:rPr lang="en-US" baseline="0" dirty="0"/>
              <a:t>A few practical aspects should also be considered in developing an analytical method.  Trace level analyses can sometimes be enhanced by processing larger sample volumes, but this is of course dependent on the availability of the sample.  The determination of specific analytes typically requires available reference standards for calibration.  If reference standards are not available, calibration is sometimes based on the use of related compounds, such as isomers or other surrogates, but traceability is broken by this approach.</a:t>
            </a:r>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4</a:t>
            </a:fld>
            <a:endParaRPr lang="en-US" altLang="en-US"/>
          </a:p>
        </p:txBody>
      </p:sp>
    </p:spTree>
    <p:extLst>
      <p:ext uri="{BB962C8B-B14F-4D97-AF65-F5344CB8AC3E}">
        <p14:creationId xmlns:p14="http://schemas.microsoft.com/office/powerpoint/2010/main" val="5753575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By far,</a:t>
            </a:r>
            <a:r>
              <a:rPr lang="en-US" baseline="0" dirty="0"/>
              <a:t> the best use of initial efforts in developing a method is to perform a thorough literature search of existing methods.  Even if none of the methods are suitable, information gained will guide future method development.</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5</a:t>
            </a:fld>
            <a:endParaRPr lang="en-US" altLang="en-US"/>
          </a:p>
        </p:txBody>
      </p:sp>
    </p:spTree>
    <p:extLst>
      <p:ext uri="{BB962C8B-B14F-4D97-AF65-F5344CB8AC3E}">
        <p14:creationId xmlns:p14="http://schemas.microsoft.com/office/powerpoint/2010/main" val="135322942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endParaRPr lang="en-US" baseline="0"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baseline="0" dirty="0"/>
              <a:t>Once candidate methods are identified, these can be evaluated for suitability to the measurement need.  Method quality and suitability is often evident, based on such factors as chromatographic peak shape and resolution, the degree of method validation, and method complexity.</a:t>
            </a:r>
          </a:p>
          <a:p>
            <a:pPr marL="0" marR="0" indent="0" algn="l" defTabSz="914400" rtl="0" eaLnBrk="0" fontAlgn="base" latinLnBrk="0" hangingPunct="0">
              <a:lnSpc>
                <a:spcPct val="100000"/>
              </a:lnSpc>
              <a:spcBef>
                <a:spcPct val="30000"/>
              </a:spcBef>
              <a:spcAft>
                <a:spcPct val="0"/>
              </a:spcAft>
              <a:buClrTx/>
              <a:buSzTx/>
              <a:buFontTx/>
              <a:buNone/>
              <a:tabLst/>
              <a:defRPr/>
            </a:pPr>
            <a:endParaRPr lang="en-US" baseline="0"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baseline="0" dirty="0"/>
              <a:t>After broadly assessing existing methods, the top candidates can be studied in more depth by implementing the instrumental portion of the method with a solution of the target analytes.  By starting with a test solution, peak shape and resolution can be easily evaluated, and progress in the assessment is facilitated.  If analysis of the test solution is encouraging, a representative complex matrix sample can be extracted and analyzed.  At this point, attention should be directed to any indication of unresolved interferences.</a:t>
            </a:r>
          </a:p>
          <a:p>
            <a:pPr marL="0" marR="0" indent="0" algn="l" defTabSz="914400" rtl="0" eaLnBrk="0" fontAlgn="base" latinLnBrk="0" hangingPunct="0">
              <a:lnSpc>
                <a:spcPct val="100000"/>
              </a:lnSpc>
              <a:spcBef>
                <a:spcPct val="30000"/>
              </a:spcBef>
              <a:spcAft>
                <a:spcPct val="0"/>
              </a:spcAft>
              <a:buClrTx/>
              <a:buSzTx/>
              <a:buFontTx/>
              <a:buNone/>
              <a:tabLst/>
              <a:defRPr/>
            </a:pPr>
            <a:endParaRPr lang="en-US" baseline="0"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baseline="0" dirty="0"/>
              <a:t>It may be possible to easily implement improvements to a published method by using technological advances.  Core shell columns have become widely available only in the last few years, and this technology offers significantly enhanced improvements in separation efficiency compared with conventional porous silica, with few disadvantages.  The challenge in modifying existing methods through column substitution is in the selection of columns with similar selectivity.  For guidelines on how to do this, view the presentation on column selection.</a:t>
            </a:r>
          </a:p>
          <a:p>
            <a:pPr marL="0" marR="0" indent="0" algn="l" defTabSz="914400" rtl="0" eaLnBrk="0" fontAlgn="base" latinLnBrk="0" hangingPunct="0">
              <a:lnSpc>
                <a:spcPct val="100000"/>
              </a:lnSpc>
              <a:spcBef>
                <a:spcPct val="30000"/>
              </a:spcBef>
              <a:spcAft>
                <a:spcPct val="0"/>
              </a:spcAft>
              <a:buClrTx/>
              <a:buSzTx/>
              <a:buFontTx/>
              <a:buNone/>
              <a:tabLst/>
              <a:defRPr/>
            </a:pPr>
            <a:endParaRPr lang="en-US" baseline="0" dirty="0"/>
          </a:p>
          <a:p>
            <a:pPr marL="0" marR="0" indent="0" algn="l" defTabSz="914400" rtl="0" eaLnBrk="0" fontAlgn="base" latinLnBrk="0" hangingPunct="0">
              <a:lnSpc>
                <a:spcPct val="100000"/>
              </a:lnSpc>
              <a:spcBef>
                <a:spcPct val="30000"/>
              </a:spcBef>
              <a:spcAft>
                <a:spcPct val="0"/>
              </a:spcAft>
              <a:buClrTx/>
              <a:buSzTx/>
              <a:buFontTx/>
              <a:buNone/>
              <a:tabLst/>
              <a:defRPr/>
            </a:pPr>
            <a:r>
              <a:rPr lang="en-US" baseline="0" dirty="0"/>
              <a:t>As a final step in the assessment of method suitability, evaluate performance using a control sample, such as a reference material.  In the absence of a suitable control, a complex matrix can be spiked with known quantities of the analytes under study, and analyzed.  This does not provide all of the evidence that might results from the analysis of a reference material, but it at least will indicate if the system calibration is under control.</a:t>
            </a:r>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6</a:t>
            </a:fld>
            <a:endParaRPr lang="en-US" altLang="en-US"/>
          </a:p>
        </p:txBody>
      </p:sp>
    </p:spTree>
    <p:extLst>
      <p:ext uri="{BB962C8B-B14F-4D97-AF65-F5344CB8AC3E}">
        <p14:creationId xmlns:p14="http://schemas.microsoft.com/office/powerpoint/2010/main" val="286806648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majority of analyses</a:t>
            </a:r>
            <a:r>
              <a:rPr lang="en-US" baseline="0" dirty="0"/>
              <a:t> performed by liquid chromatography are based on reversed-phase separations.  Reversed-phase liquid chromatography is applicable to an extremely broad range of measurement needs simply by altering environmental conditions.  Most separations are carried out on C18 columns.  Hundreds of different C18 columns are available from different manufacturers, and no two columns are identical, but similarities do exist.  Knowledge of the details of column properties can greatly assist method development.  Aspects of LC column technology are treated in a separate presentation.  As another generalization, most methods utilize  aqueous mixtures of methanol or acetonitrile.  These solvents offer numerous advantages that include UV transparency, low viscosity, moderate toxicity, and easy availability.  Differences in selectivity result with the use of different solvents, and these differences can sometimes be attributed to the presence or absence of hydrogen bonding, pi-pi interactions, and of course, solvent polarity.  Tetrahydrofuran is specified with some methods, but this solvent can be problematic since additives to inhibit peroxide formation contribute to absorbance detector background within the low UV.  Additives and buffers should only be included if essential to the method.</a:t>
            </a:r>
          </a:p>
          <a:p>
            <a:endParaRPr lang="en-US" baseline="0" dirty="0"/>
          </a:p>
          <a:p>
            <a:r>
              <a:rPr lang="en-US" baseline="0" dirty="0"/>
              <a:t>In general, isocratic separations are preferred to gradient separations, when separations can be achieved within 20 to 30 minutes.  Gradient separations are indicated for the separation of mixtures with compounds that differ widely in polarity.</a:t>
            </a:r>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7</a:t>
            </a:fld>
            <a:endParaRPr lang="en-US" altLang="en-US"/>
          </a:p>
        </p:txBody>
      </p:sp>
    </p:spTree>
    <p:extLst>
      <p:ext uri="{BB962C8B-B14F-4D97-AF65-F5344CB8AC3E}">
        <p14:creationId xmlns:p14="http://schemas.microsoft.com/office/powerpoint/2010/main" val="186653538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 as simply as possible, and add complexity only as needed.</a:t>
            </a:r>
          </a:p>
          <a:p>
            <a:endParaRPr lang="en-US" dirty="0"/>
          </a:p>
          <a:p>
            <a:r>
              <a:rPr lang="en-US" dirty="0"/>
              <a:t>1.  If a method must</a:t>
            </a:r>
            <a:r>
              <a:rPr lang="en-US" baseline="0" dirty="0"/>
              <a:t> be developed without prior knowledge to direct the development, the following guidelines may be useful.</a:t>
            </a:r>
          </a:p>
          <a:p>
            <a:pPr marL="228600" indent="-228600">
              <a:buFont typeface="Arial" panose="020B0604020202020204" pitchFamily="34" charset="0"/>
              <a:buChar char="•"/>
            </a:pPr>
            <a:r>
              <a:rPr lang="en-US" baseline="0" dirty="0"/>
              <a:t>Select a 4.6 mm x 15 cm C18 column that utilizes core shell technology</a:t>
            </a:r>
          </a:p>
          <a:p>
            <a:pPr marL="228600" indent="-228600">
              <a:buFont typeface="Arial" panose="020B0604020202020204" pitchFamily="34" charset="0"/>
              <a:buChar char="•"/>
            </a:pPr>
            <a:r>
              <a:rPr lang="en-US" baseline="0" dirty="0"/>
              <a:t>Use a water / acetonitrile mobile phase at a flow rate of 1 mL/min.</a:t>
            </a:r>
          </a:p>
          <a:p>
            <a:pPr marL="228600" indent="-228600">
              <a:buFont typeface="Arial" panose="020B0604020202020204" pitchFamily="34" charset="0"/>
              <a:buChar char="•"/>
            </a:pPr>
            <a:r>
              <a:rPr lang="en-US" baseline="0" dirty="0"/>
              <a:t>Prepare a test mixture consisting of the analytes that are to be determined, at a level easily detectable, perhaps 0.1 mg/g</a:t>
            </a:r>
          </a:p>
          <a:p>
            <a:pPr marL="228600" indent="-228600">
              <a:buFont typeface="Arial" panose="020B0604020202020204" pitchFamily="34" charset="0"/>
              <a:buChar char="•"/>
            </a:pPr>
            <a:r>
              <a:rPr lang="en-US" baseline="0" dirty="0"/>
              <a:t>If the target analytes ionize, buffer the mobile phase so that the separation is based on resolution of neutral species.  But remember that most columns have an upper pH limit of about 7.5. </a:t>
            </a:r>
          </a:p>
          <a:p>
            <a:pPr marL="228600" indent="-228600">
              <a:buFont typeface="Arial" panose="020B0604020202020204" pitchFamily="34" charset="0"/>
              <a:buChar char="•"/>
            </a:pPr>
            <a:r>
              <a:rPr lang="en-US" baseline="0" dirty="0"/>
              <a:t>Not withstanding the recommendation to use isocratic elution when possible, run the test mixture with gradient elution from water to acetonitrile, over 20 minutes.  </a:t>
            </a:r>
          </a:p>
          <a:p>
            <a:pPr marL="228600" indent="-228600">
              <a:buAutoNum type="arabicParenR"/>
            </a:pPr>
            <a:endParaRPr lang="en-US" baseline="0" dirty="0"/>
          </a:p>
          <a:p>
            <a:pPr marL="0" indent="0">
              <a:buNone/>
            </a:pPr>
            <a:r>
              <a:rPr lang="en-US" baseline="0" dirty="0"/>
              <a:t>2.  Careful study of this separation will guide future development, whether or not it is isocratic or gradient elution.</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8</a:t>
            </a:fld>
            <a:endParaRPr lang="en-US" altLang="en-US"/>
          </a:p>
        </p:txBody>
      </p:sp>
    </p:spTree>
    <p:extLst>
      <p:ext uri="{BB962C8B-B14F-4D97-AF65-F5344CB8AC3E}">
        <p14:creationId xmlns:p14="http://schemas.microsoft.com/office/powerpoint/2010/main" val="51725714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After carrying out the initial broad gradient</a:t>
            </a:r>
            <a:r>
              <a:rPr lang="en-US" baseline="0" dirty="0"/>
              <a:t> run, decide if the separation can be performed by isocratic elution.  Isocratic elution is suitable for the determination of analytes with similar polarity.  Estimate the composition from the gradient run or based on other means, and make a trial separation by isocratic elution.  To save time, it is better to estimate the trial mobile phase composition with stronger solvent conditions and then gradually decrease the strength of the mobile phase in subsequent attempts.</a:t>
            </a:r>
          </a:p>
          <a:p>
            <a:endParaRPr lang="en-US" baseline="0" dirty="0"/>
          </a:p>
          <a:p>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9</a:t>
            </a:fld>
            <a:endParaRPr lang="en-US" altLang="en-US"/>
          </a:p>
        </p:txBody>
      </p:sp>
    </p:spTree>
    <p:extLst>
      <p:ext uri="{BB962C8B-B14F-4D97-AF65-F5344CB8AC3E}">
        <p14:creationId xmlns:p14="http://schemas.microsoft.com/office/powerpoint/2010/main" val="19141283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grpSp>
        <p:nvGrpSpPr>
          <p:cNvPr id="4" name="Group 2"/>
          <p:cNvGrpSpPr>
            <a:grpSpLocks/>
          </p:cNvGrpSpPr>
          <p:nvPr userDrawn="1"/>
        </p:nvGrpSpPr>
        <p:grpSpPr bwMode="auto">
          <a:xfrm>
            <a:off x="0" y="0"/>
            <a:ext cx="11684000" cy="5943601"/>
            <a:chOff x="0" y="0"/>
            <a:chExt cx="5520" cy="3744"/>
          </a:xfrm>
        </p:grpSpPr>
        <p:sp>
          <p:nvSpPr>
            <p:cNvPr id="5" name="Rectangle 3"/>
            <p:cNvSpPr>
              <a:spLocks noChangeArrowheads="1"/>
            </p:cNvSpPr>
            <p:nvPr/>
          </p:nvSpPr>
          <p:spPr bwMode="auto">
            <a:xfrm>
              <a:off x="0" y="0"/>
              <a:ext cx="1104" cy="3072"/>
            </a:xfrm>
            <a:prstGeom prst="rect">
              <a:avLst/>
            </a:prstGeom>
            <a:solidFill>
              <a:schemeClr val="accent1"/>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grpSp>
          <p:nvGrpSpPr>
            <p:cNvPr id="6" name="Group 4"/>
            <p:cNvGrpSpPr>
              <a:grpSpLocks/>
            </p:cNvGrpSpPr>
            <p:nvPr userDrawn="1"/>
          </p:nvGrpSpPr>
          <p:grpSpPr bwMode="auto">
            <a:xfrm>
              <a:off x="0" y="2208"/>
              <a:ext cx="5520" cy="1536"/>
              <a:chOff x="0" y="2208"/>
              <a:chExt cx="5520" cy="1536"/>
            </a:xfrm>
          </p:grpSpPr>
          <p:sp>
            <p:nvSpPr>
              <p:cNvPr id="10" name="Rectangle 5"/>
              <p:cNvSpPr>
                <a:spLocks noChangeArrowheads="1"/>
              </p:cNvSpPr>
              <p:nvPr userDrawn="1"/>
            </p:nvSpPr>
            <p:spPr bwMode="ltGray">
              <a:xfrm>
                <a:off x="624" y="2208"/>
                <a:ext cx="4896" cy="1536"/>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11" name="Rectangle 6"/>
              <p:cNvSpPr>
                <a:spLocks noChangeArrowheads="1"/>
              </p:cNvSpPr>
              <p:nvPr/>
            </p:nvSpPr>
            <p:spPr bwMode="white">
              <a:xfrm>
                <a:off x="654" y="2352"/>
                <a:ext cx="4818" cy="13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12" name="Line 7"/>
              <p:cNvSpPr>
                <a:spLocks noChangeShapeType="1"/>
              </p:cNvSpPr>
              <p:nvPr/>
            </p:nvSpPr>
            <p:spPr bwMode="auto">
              <a:xfrm>
                <a:off x="0" y="3072"/>
                <a:ext cx="624" cy="0"/>
              </a:xfrm>
              <a:prstGeom prst="line">
                <a:avLst/>
              </a:prstGeom>
              <a:noFill/>
              <a:ln w="508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8"/>
            <p:cNvGrpSpPr>
              <a:grpSpLocks/>
            </p:cNvGrpSpPr>
            <p:nvPr userDrawn="1"/>
          </p:nvGrpSpPr>
          <p:grpSpPr bwMode="auto">
            <a:xfrm>
              <a:off x="400" y="336"/>
              <a:ext cx="5088" cy="192"/>
              <a:chOff x="400" y="336"/>
              <a:chExt cx="5088" cy="192"/>
            </a:xfrm>
          </p:grpSpPr>
          <p:sp>
            <p:nvSpPr>
              <p:cNvPr id="8" name="Rectangle 9"/>
              <p:cNvSpPr>
                <a:spLocks noChangeArrowheads="1"/>
              </p:cNvSpPr>
              <p:nvPr/>
            </p:nvSpPr>
            <p:spPr bwMode="auto">
              <a:xfrm>
                <a:off x="3952" y="336"/>
                <a:ext cx="1536" cy="192"/>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9" name="Line 10"/>
              <p:cNvSpPr>
                <a:spLocks noChangeShapeType="1"/>
              </p:cNvSpPr>
              <p:nvPr/>
            </p:nvSpPr>
            <p:spPr bwMode="auto">
              <a:xfrm>
                <a:off x="400" y="432"/>
                <a:ext cx="5088" cy="0"/>
              </a:xfrm>
              <a:prstGeom prst="line">
                <a:avLst/>
              </a:prstGeom>
              <a:noFill/>
              <a:ln w="444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133131" name="Rectangle 11"/>
          <p:cNvSpPr>
            <a:spLocks noGrp="1" noChangeArrowheads="1"/>
          </p:cNvSpPr>
          <p:nvPr>
            <p:ph type="ctrTitle"/>
          </p:nvPr>
        </p:nvSpPr>
        <p:spPr>
          <a:xfrm>
            <a:off x="2743200" y="1143000"/>
            <a:ext cx="8839200" cy="2209800"/>
          </a:xfrm>
        </p:spPr>
        <p:txBody>
          <a:bodyPr/>
          <a:lstStyle>
            <a:lvl1pPr>
              <a:defRPr sz="4800"/>
            </a:lvl1pPr>
          </a:lstStyle>
          <a:p>
            <a:pPr lvl="0"/>
            <a:r>
              <a:rPr lang="en-US" noProof="0"/>
              <a:t>Click to edit Master title style</a:t>
            </a:r>
          </a:p>
        </p:txBody>
      </p:sp>
      <p:sp>
        <p:nvSpPr>
          <p:cNvPr id="133132" name="Rectangle 12"/>
          <p:cNvSpPr>
            <a:spLocks noGrp="1" noChangeArrowheads="1"/>
          </p:cNvSpPr>
          <p:nvPr>
            <p:ph type="subTitle" idx="1"/>
          </p:nvPr>
        </p:nvSpPr>
        <p:spPr>
          <a:xfrm>
            <a:off x="1828800" y="3962400"/>
            <a:ext cx="9144000" cy="1600200"/>
          </a:xfrm>
        </p:spPr>
        <p:txBody>
          <a:bodyPr anchor="ctr"/>
          <a:lstStyle>
            <a:lvl1pPr marL="0" indent="0" algn="ctr">
              <a:buFont typeface="Wingdings" pitchFamily="2" charset="2"/>
              <a:buNone/>
              <a:defRPr/>
            </a:lvl1pPr>
          </a:lstStyle>
          <a:p>
            <a:pPr lvl="0"/>
            <a:r>
              <a:rPr lang="en-US" noProof="0"/>
              <a:t>Click to edit Master subtitle style</a:t>
            </a:r>
          </a:p>
        </p:txBody>
      </p:sp>
      <p:sp>
        <p:nvSpPr>
          <p:cNvPr id="13" name="Rectangle 13"/>
          <p:cNvSpPr>
            <a:spLocks noGrp="1" noChangeArrowheads="1"/>
          </p:cNvSpPr>
          <p:nvPr>
            <p:ph type="dt" sz="half" idx="10"/>
          </p:nvPr>
        </p:nvSpPr>
        <p:spPr>
          <a:xfrm>
            <a:off x="1217084" y="6251575"/>
            <a:ext cx="2540000" cy="457200"/>
          </a:xfrm>
        </p:spPr>
        <p:txBody>
          <a:bodyPr/>
          <a:lstStyle>
            <a:lvl1pPr>
              <a:defRPr/>
            </a:lvl1pPr>
          </a:lstStyle>
          <a:p>
            <a:pPr>
              <a:defRPr/>
            </a:pPr>
            <a:endParaRPr lang="en-US"/>
          </a:p>
        </p:txBody>
      </p:sp>
      <p:sp>
        <p:nvSpPr>
          <p:cNvPr id="14" name="Rectangle 14"/>
          <p:cNvSpPr>
            <a:spLocks noGrp="1" noChangeArrowheads="1"/>
          </p:cNvSpPr>
          <p:nvPr>
            <p:ph type="ftr" sz="quarter" idx="11"/>
          </p:nvPr>
        </p:nvSpPr>
        <p:spPr>
          <a:xfrm>
            <a:off x="4472517" y="6248400"/>
            <a:ext cx="3860800" cy="457200"/>
          </a:xfrm>
        </p:spPr>
        <p:txBody>
          <a:bodyPr/>
          <a:lstStyle>
            <a:lvl1pPr>
              <a:defRPr/>
            </a:lvl1pPr>
          </a:lstStyle>
          <a:p>
            <a:pPr>
              <a:defRPr/>
            </a:pPr>
            <a:endParaRPr lang="en-US"/>
          </a:p>
        </p:txBody>
      </p:sp>
      <p:sp>
        <p:nvSpPr>
          <p:cNvPr id="15" name="Rectangle 15"/>
          <p:cNvSpPr>
            <a:spLocks noGrp="1" noChangeArrowheads="1"/>
          </p:cNvSpPr>
          <p:nvPr>
            <p:ph type="sldNum" sz="quarter" idx="12"/>
          </p:nvPr>
        </p:nvSpPr>
        <p:spPr/>
        <p:txBody>
          <a:bodyPr/>
          <a:lstStyle>
            <a:lvl1pPr>
              <a:defRPr/>
            </a:lvl1pPr>
          </a:lstStyle>
          <a:p>
            <a:fld id="{74EAFD99-60B1-4ABB-88C9-926026C1FF66}" type="slidenum">
              <a:rPr lang="en-US" altLang="en-US"/>
              <a:pPr/>
              <a:t>‹#›</a:t>
            </a:fld>
            <a:endParaRPr lang="en-US" altLang="en-US"/>
          </a:p>
        </p:txBody>
      </p:sp>
    </p:spTree>
    <p:extLst>
      <p:ext uri="{BB962C8B-B14F-4D97-AF65-F5344CB8AC3E}">
        <p14:creationId xmlns:p14="http://schemas.microsoft.com/office/powerpoint/2010/main" val="39010752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fld id="{C0A5DE1F-77F1-4EE9-BDCF-ABD6517C8D96}" type="slidenum">
              <a:rPr lang="en-US" altLang="en-US"/>
              <a:pPr/>
              <a:t>‹#›</a:t>
            </a:fld>
            <a:endParaRPr lang="en-US" altLang="en-US"/>
          </a:p>
        </p:txBody>
      </p:sp>
    </p:spTree>
    <p:extLst>
      <p:ext uri="{BB962C8B-B14F-4D97-AF65-F5344CB8AC3E}">
        <p14:creationId xmlns:p14="http://schemas.microsoft.com/office/powerpoint/2010/main" val="432340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991600" y="277813"/>
            <a:ext cx="2590800" cy="585311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219200" y="277813"/>
            <a:ext cx="75692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fld id="{682CFF37-D01E-4097-868C-6A91C67C4825}" type="slidenum">
              <a:rPr lang="en-US" altLang="en-US"/>
              <a:pPr/>
              <a:t>‹#›</a:t>
            </a:fld>
            <a:endParaRPr lang="en-US" altLang="en-US"/>
          </a:p>
        </p:txBody>
      </p:sp>
    </p:spTree>
    <p:extLst>
      <p:ext uri="{BB962C8B-B14F-4D97-AF65-F5344CB8AC3E}">
        <p14:creationId xmlns:p14="http://schemas.microsoft.com/office/powerpoint/2010/main" val="28332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219200" y="277814"/>
            <a:ext cx="10363200" cy="636587"/>
          </a:xfrm>
        </p:spPr>
        <p:txBody>
          <a:bodyPr/>
          <a:lstStyle/>
          <a:p>
            <a:r>
              <a:rPr lang="en-US"/>
              <a:t>Click to edit Master title style</a:t>
            </a:r>
          </a:p>
        </p:txBody>
      </p:sp>
      <p:sp>
        <p:nvSpPr>
          <p:cNvPr id="3" name="Text Placeholder 2"/>
          <p:cNvSpPr>
            <a:spLocks noGrp="1"/>
          </p:cNvSpPr>
          <p:nvPr>
            <p:ph type="body" sz="half" idx="1"/>
          </p:nvPr>
        </p:nvSpPr>
        <p:spPr>
          <a:xfrm>
            <a:off x="1219200" y="1600201"/>
            <a:ext cx="508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502400" y="1600201"/>
            <a:ext cx="508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fld id="{DAB9DB02-A333-45AC-937F-9B645E049120}" type="slidenum">
              <a:rPr lang="en-US" altLang="en-US"/>
              <a:pPr/>
              <a:t>‹#›</a:t>
            </a:fld>
            <a:endParaRPr lang="en-US" altLang="en-US"/>
          </a:p>
        </p:txBody>
      </p:sp>
    </p:spTree>
    <p:extLst>
      <p:ext uri="{BB962C8B-B14F-4D97-AF65-F5344CB8AC3E}">
        <p14:creationId xmlns:p14="http://schemas.microsoft.com/office/powerpoint/2010/main" val="9109897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1219200" y="277814"/>
            <a:ext cx="10363200" cy="636587"/>
          </a:xfrm>
        </p:spPr>
        <p:txBody>
          <a:bodyPr/>
          <a:lstStyle/>
          <a:p>
            <a:r>
              <a:rPr lang="en-US"/>
              <a:t>Click to edit Master title style</a:t>
            </a:r>
          </a:p>
        </p:txBody>
      </p:sp>
      <p:sp>
        <p:nvSpPr>
          <p:cNvPr id="3" name="Content Placeholder 2"/>
          <p:cNvSpPr>
            <a:spLocks noGrp="1"/>
          </p:cNvSpPr>
          <p:nvPr>
            <p:ph sz="half" idx="1"/>
          </p:nvPr>
        </p:nvSpPr>
        <p:spPr>
          <a:xfrm>
            <a:off x="1219200" y="1600201"/>
            <a:ext cx="508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502400" y="1600201"/>
            <a:ext cx="508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502400" y="3941763"/>
            <a:ext cx="508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9"/>
          <p:cNvSpPr>
            <a:spLocks noGrp="1" noChangeArrowheads="1"/>
          </p:cNvSpPr>
          <p:nvPr>
            <p:ph type="dt" sz="half" idx="10"/>
          </p:nvPr>
        </p:nvSpPr>
        <p:spPr>
          <a:ln/>
        </p:spPr>
        <p:txBody>
          <a:bodyPr/>
          <a:lstStyle>
            <a:lvl1pPr>
              <a:defRPr/>
            </a:lvl1pPr>
          </a:lstStyle>
          <a:p>
            <a:pPr>
              <a:defRPr/>
            </a:pPr>
            <a:endParaRPr lang="en-US"/>
          </a:p>
        </p:txBody>
      </p:sp>
      <p:sp>
        <p:nvSpPr>
          <p:cNvPr id="7" name="Rectangle 10"/>
          <p:cNvSpPr>
            <a:spLocks noGrp="1" noChangeArrowheads="1"/>
          </p:cNvSpPr>
          <p:nvPr>
            <p:ph type="ftr" sz="quarter" idx="11"/>
          </p:nvPr>
        </p:nvSpPr>
        <p:spPr>
          <a:ln/>
        </p:spPr>
        <p:txBody>
          <a:bodyPr/>
          <a:lstStyle>
            <a:lvl1pPr>
              <a:defRPr/>
            </a:lvl1pPr>
          </a:lstStyle>
          <a:p>
            <a:pPr>
              <a:defRPr/>
            </a:pPr>
            <a:endParaRPr lang="en-US"/>
          </a:p>
        </p:txBody>
      </p:sp>
      <p:sp>
        <p:nvSpPr>
          <p:cNvPr id="8" name="Rectangle 11"/>
          <p:cNvSpPr>
            <a:spLocks noGrp="1" noChangeArrowheads="1"/>
          </p:cNvSpPr>
          <p:nvPr>
            <p:ph type="sldNum" sz="quarter" idx="12"/>
          </p:nvPr>
        </p:nvSpPr>
        <p:spPr>
          <a:ln/>
        </p:spPr>
        <p:txBody>
          <a:bodyPr/>
          <a:lstStyle>
            <a:lvl1pPr>
              <a:defRPr/>
            </a:lvl1pPr>
          </a:lstStyle>
          <a:p>
            <a:fld id="{F0EE58BF-58CC-4FD0-96F3-3775CD46D602}" type="slidenum">
              <a:rPr lang="en-US" altLang="en-US"/>
              <a:pPr/>
              <a:t>‹#›</a:t>
            </a:fld>
            <a:endParaRPr lang="en-US" altLang="en-US"/>
          </a:p>
        </p:txBody>
      </p:sp>
    </p:spTree>
    <p:extLst>
      <p:ext uri="{BB962C8B-B14F-4D97-AF65-F5344CB8AC3E}">
        <p14:creationId xmlns:p14="http://schemas.microsoft.com/office/powerpoint/2010/main" val="16907327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1219200" y="277814"/>
            <a:ext cx="10363200" cy="636587"/>
          </a:xfrm>
        </p:spPr>
        <p:txBody>
          <a:bodyPr/>
          <a:lstStyle/>
          <a:p>
            <a:r>
              <a:rPr lang="en-US"/>
              <a:t>Click to edit Master title style</a:t>
            </a:r>
          </a:p>
        </p:txBody>
      </p:sp>
      <p:sp>
        <p:nvSpPr>
          <p:cNvPr id="3" name="Content Placeholder 2"/>
          <p:cNvSpPr>
            <a:spLocks noGrp="1"/>
          </p:cNvSpPr>
          <p:nvPr>
            <p:ph sz="quarter" idx="1"/>
          </p:nvPr>
        </p:nvSpPr>
        <p:spPr>
          <a:xfrm>
            <a:off x="1219200" y="1600201"/>
            <a:ext cx="508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502400" y="1600201"/>
            <a:ext cx="508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1219200" y="3941763"/>
            <a:ext cx="508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6502400" y="3941763"/>
            <a:ext cx="508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ln/>
        </p:spPr>
        <p:txBody>
          <a:bodyPr/>
          <a:lstStyle>
            <a:lvl1pPr>
              <a:defRPr/>
            </a:lvl1pPr>
          </a:lstStyle>
          <a:p>
            <a:pPr>
              <a:defRPr/>
            </a:pPr>
            <a:endParaRPr lang="en-US"/>
          </a:p>
        </p:txBody>
      </p:sp>
      <p:sp>
        <p:nvSpPr>
          <p:cNvPr id="8" name="Rectangle 10"/>
          <p:cNvSpPr>
            <a:spLocks noGrp="1" noChangeArrowheads="1"/>
          </p:cNvSpPr>
          <p:nvPr>
            <p:ph type="ftr" sz="quarter" idx="11"/>
          </p:nvPr>
        </p:nvSpPr>
        <p:spPr>
          <a:ln/>
        </p:spPr>
        <p:txBody>
          <a:bodyPr/>
          <a:lstStyle>
            <a:lvl1pPr>
              <a:defRPr/>
            </a:lvl1pPr>
          </a:lstStyle>
          <a:p>
            <a:pPr>
              <a:defRPr/>
            </a:pPr>
            <a:endParaRPr lang="en-US"/>
          </a:p>
        </p:txBody>
      </p:sp>
      <p:sp>
        <p:nvSpPr>
          <p:cNvPr id="9" name="Rectangle 11"/>
          <p:cNvSpPr>
            <a:spLocks noGrp="1" noChangeArrowheads="1"/>
          </p:cNvSpPr>
          <p:nvPr>
            <p:ph type="sldNum" sz="quarter" idx="12"/>
          </p:nvPr>
        </p:nvSpPr>
        <p:spPr>
          <a:ln/>
        </p:spPr>
        <p:txBody>
          <a:bodyPr/>
          <a:lstStyle>
            <a:lvl1pPr>
              <a:defRPr/>
            </a:lvl1pPr>
          </a:lstStyle>
          <a:p>
            <a:fld id="{60AC9AEF-5956-4A3B-870B-18C447B957AC}" type="slidenum">
              <a:rPr lang="en-US" altLang="en-US"/>
              <a:pPr/>
              <a:t>‹#›</a:t>
            </a:fld>
            <a:endParaRPr lang="en-US" altLang="en-US"/>
          </a:p>
        </p:txBody>
      </p:sp>
    </p:spTree>
    <p:extLst>
      <p:ext uri="{BB962C8B-B14F-4D97-AF65-F5344CB8AC3E}">
        <p14:creationId xmlns:p14="http://schemas.microsoft.com/office/powerpoint/2010/main" val="36379394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1219200" y="277814"/>
            <a:ext cx="10363200" cy="636587"/>
          </a:xfrm>
        </p:spPr>
        <p:txBody>
          <a:bodyPr/>
          <a:lstStyle/>
          <a:p>
            <a:r>
              <a:rPr lang="en-US"/>
              <a:t>Click to edit Master title style</a:t>
            </a:r>
          </a:p>
        </p:txBody>
      </p:sp>
      <p:sp>
        <p:nvSpPr>
          <p:cNvPr id="3" name="Text Placeholder 2"/>
          <p:cNvSpPr>
            <a:spLocks noGrp="1"/>
          </p:cNvSpPr>
          <p:nvPr>
            <p:ph type="body" sz="half" idx="1"/>
          </p:nvPr>
        </p:nvSpPr>
        <p:spPr>
          <a:xfrm>
            <a:off x="1219200" y="1600201"/>
            <a:ext cx="508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6502400" y="1600201"/>
            <a:ext cx="508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502400" y="3941763"/>
            <a:ext cx="508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9"/>
          <p:cNvSpPr>
            <a:spLocks noGrp="1" noChangeArrowheads="1"/>
          </p:cNvSpPr>
          <p:nvPr>
            <p:ph type="dt" sz="half" idx="10"/>
          </p:nvPr>
        </p:nvSpPr>
        <p:spPr>
          <a:ln/>
        </p:spPr>
        <p:txBody>
          <a:bodyPr/>
          <a:lstStyle>
            <a:lvl1pPr>
              <a:defRPr/>
            </a:lvl1pPr>
          </a:lstStyle>
          <a:p>
            <a:pPr>
              <a:defRPr/>
            </a:pPr>
            <a:endParaRPr lang="en-US"/>
          </a:p>
        </p:txBody>
      </p:sp>
      <p:sp>
        <p:nvSpPr>
          <p:cNvPr id="7" name="Rectangle 10"/>
          <p:cNvSpPr>
            <a:spLocks noGrp="1" noChangeArrowheads="1"/>
          </p:cNvSpPr>
          <p:nvPr>
            <p:ph type="ftr" sz="quarter" idx="11"/>
          </p:nvPr>
        </p:nvSpPr>
        <p:spPr>
          <a:ln/>
        </p:spPr>
        <p:txBody>
          <a:bodyPr/>
          <a:lstStyle>
            <a:lvl1pPr>
              <a:defRPr/>
            </a:lvl1pPr>
          </a:lstStyle>
          <a:p>
            <a:pPr>
              <a:defRPr/>
            </a:pPr>
            <a:endParaRPr lang="en-US"/>
          </a:p>
        </p:txBody>
      </p:sp>
      <p:sp>
        <p:nvSpPr>
          <p:cNvPr id="8" name="Rectangle 11"/>
          <p:cNvSpPr>
            <a:spLocks noGrp="1" noChangeArrowheads="1"/>
          </p:cNvSpPr>
          <p:nvPr>
            <p:ph type="sldNum" sz="quarter" idx="12"/>
          </p:nvPr>
        </p:nvSpPr>
        <p:spPr>
          <a:ln/>
        </p:spPr>
        <p:txBody>
          <a:bodyPr/>
          <a:lstStyle>
            <a:lvl1pPr>
              <a:defRPr/>
            </a:lvl1pPr>
          </a:lstStyle>
          <a:p>
            <a:fld id="{E225ED9E-5D9C-47D8-93E1-3495F81019A1}" type="slidenum">
              <a:rPr lang="en-US" altLang="en-US"/>
              <a:pPr/>
              <a:t>‹#›</a:t>
            </a:fld>
            <a:endParaRPr lang="en-US" altLang="en-US"/>
          </a:p>
        </p:txBody>
      </p:sp>
    </p:spTree>
    <p:extLst>
      <p:ext uri="{BB962C8B-B14F-4D97-AF65-F5344CB8AC3E}">
        <p14:creationId xmlns:p14="http://schemas.microsoft.com/office/powerpoint/2010/main" val="36313002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fld id="{5601D2FC-9E2F-43E7-9500-B935FB1DE9C8}" type="slidenum">
              <a:rPr lang="en-US" altLang="en-US"/>
              <a:pPr/>
              <a:t>‹#›</a:t>
            </a:fld>
            <a:endParaRPr lang="en-US" altLang="en-US"/>
          </a:p>
        </p:txBody>
      </p:sp>
    </p:spTree>
    <p:extLst>
      <p:ext uri="{BB962C8B-B14F-4D97-AF65-F5344CB8AC3E}">
        <p14:creationId xmlns:p14="http://schemas.microsoft.com/office/powerpoint/2010/main" val="3441582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fld id="{50476D93-475B-4DF4-8CDF-73B6636B5D86}" type="slidenum">
              <a:rPr lang="en-US" altLang="en-US"/>
              <a:pPr/>
              <a:t>‹#›</a:t>
            </a:fld>
            <a:endParaRPr lang="en-US" altLang="en-US"/>
          </a:p>
        </p:txBody>
      </p:sp>
    </p:spTree>
    <p:extLst>
      <p:ext uri="{BB962C8B-B14F-4D97-AF65-F5344CB8AC3E}">
        <p14:creationId xmlns:p14="http://schemas.microsoft.com/office/powerpoint/2010/main" val="1920731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219200" y="1600201"/>
            <a:ext cx="50800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502400" y="1600201"/>
            <a:ext cx="50800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fld id="{6C94F7E7-0230-4ADD-BF07-952B2E75E409}" type="slidenum">
              <a:rPr lang="en-US" altLang="en-US"/>
              <a:pPr/>
              <a:t>‹#›</a:t>
            </a:fld>
            <a:endParaRPr lang="en-US" altLang="en-US"/>
          </a:p>
        </p:txBody>
      </p:sp>
    </p:spTree>
    <p:extLst>
      <p:ext uri="{BB962C8B-B14F-4D97-AF65-F5344CB8AC3E}">
        <p14:creationId xmlns:p14="http://schemas.microsoft.com/office/powerpoint/2010/main" val="8859348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ln/>
        </p:spPr>
        <p:txBody>
          <a:bodyPr/>
          <a:lstStyle>
            <a:lvl1pPr>
              <a:defRPr/>
            </a:lvl1pPr>
          </a:lstStyle>
          <a:p>
            <a:pPr>
              <a:defRPr/>
            </a:pPr>
            <a:endParaRPr lang="en-US"/>
          </a:p>
        </p:txBody>
      </p:sp>
      <p:sp>
        <p:nvSpPr>
          <p:cNvPr id="8" name="Rectangle 10"/>
          <p:cNvSpPr>
            <a:spLocks noGrp="1" noChangeArrowheads="1"/>
          </p:cNvSpPr>
          <p:nvPr>
            <p:ph type="ftr" sz="quarter" idx="11"/>
          </p:nvPr>
        </p:nvSpPr>
        <p:spPr>
          <a:ln/>
        </p:spPr>
        <p:txBody>
          <a:bodyPr/>
          <a:lstStyle>
            <a:lvl1pPr>
              <a:defRPr/>
            </a:lvl1pPr>
          </a:lstStyle>
          <a:p>
            <a:pPr>
              <a:defRPr/>
            </a:pPr>
            <a:endParaRPr lang="en-US"/>
          </a:p>
        </p:txBody>
      </p:sp>
      <p:sp>
        <p:nvSpPr>
          <p:cNvPr id="9" name="Rectangle 11"/>
          <p:cNvSpPr>
            <a:spLocks noGrp="1" noChangeArrowheads="1"/>
          </p:cNvSpPr>
          <p:nvPr>
            <p:ph type="sldNum" sz="quarter" idx="12"/>
          </p:nvPr>
        </p:nvSpPr>
        <p:spPr>
          <a:ln/>
        </p:spPr>
        <p:txBody>
          <a:bodyPr/>
          <a:lstStyle>
            <a:lvl1pPr>
              <a:defRPr/>
            </a:lvl1pPr>
          </a:lstStyle>
          <a:p>
            <a:fld id="{88A8A79D-1FCE-4FDB-AFEF-D83D230745FB}" type="slidenum">
              <a:rPr lang="en-US" altLang="en-US"/>
              <a:pPr/>
              <a:t>‹#›</a:t>
            </a:fld>
            <a:endParaRPr lang="en-US" altLang="en-US"/>
          </a:p>
        </p:txBody>
      </p:sp>
    </p:spTree>
    <p:extLst>
      <p:ext uri="{BB962C8B-B14F-4D97-AF65-F5344CB8AC3E}">
        <p14:creationId xmlns:p14="http://schemas.microsoft.com/office/powerpoint/2010/main" val="4399746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9"/>
          <p:cNvSpPr>
            <a:spLocks noGrp="1" noChangeArrowheads="1"/>
          </p:cNvSpPr>
          <p:nvPr>
            <p:ph type="dt" sz="half" idx="10"/>
          </p:nvPr>
        </p:nvSpPr>
        <p:spPr>
          <a:ln/>
        </p:spPr>
        <p:txBody>
          <a:bodyPr/>
          <a:lstStyle>
            <a:lvl1pPr>
              <a:defRPr/>
            </a:lvl1pPr>
          </a:lstStyle>
          <a:p>
            <a:pPr>
              <a:defRPr/>
            </a:pPr>
            <a:endParaRPr lang="en-US"/>
          </a:p>
        </p:txBody>
      </p:sp>
      <p:sp>
        <p:nvSpPr>
          <p:cNvPr id="4" name="Rectangle 10"/>
          <p:cNvSpPr>
            <a:spLocks noGrp="1" noChangeArrowheads="1"/>
          </p:cNvSpPr>
          <p:nvPr>
            <p:ph type="ftr" sz="quarter" idx="11"/>
          </p:nvPr>
        </p:nvSpPr>
        <p:spPr>
          <a:ln/>
        </p:spPr>
        <p:txBody>
          <a:bodyPr/>
          <a:lstStyle>
            <a:lvl1pPr>
              <a:defRPr/>
            </a:lvl1pPr>
          </a:lstStyle>
          <a:p>
            <a:pPr>
              <a:defRPr/>
            </a:pPr>
            <a:endParaRPr lang="en-US"/>
          </a:p>
        </p:txBody>
      </p:sp>
      <p:sp>
        <p:nvSpPr>
          <p:cNvPr id="5" name="Rectangle 11"/>
          <p:cNvSpPr>
            <a:spLocks noGrp="1" noChangeArrowheads="1"/>
          </p:cNvSpPr>
          <p:nvPr>
            <p:ph type="sldNum" sz="quarter" idx="12"/>
          </p:nvPr>
        </p:nvSpPr>
        <p:spPr>
          <a:ln/>
        </p:spPr>
        <p:txBody>
          <a:bodyPr/>
          <a:lstStyle>
            <a:lvl1pPr>
              <a:defRPr/>
            </a:lvl1pPr>
          </a:lstStyle>
          <a:p>
            <a:fld id="{C92419D6-AA7C-4BA2-A1F7-C7FDF7819F43}" type="slidenum">
              <a:rPr lang="en-US" altLang="en-US"/>
              <a:pPr/>
              <a:t>‹#›</a:t>
            </a:fld>
            <a:endParaRPr lang="en-US" altLang="en-US"/>
          </a:p>
        </p:txBody>
      </p:sp>
    </p:spTree>
    <p:extLst>
      <p:ext uri="{BB962C8B-B14F-4D97-AF65-F5344CB8AC3E}">
        <p14:creationId xmlns:p14="http://schemas.microsoft.com/office/powerpoint/2010/main" val="6689738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dt" sz="half" idx="10"/>
          </p:nvPr>
        </p:nvSpPr>
        <p:spPr>
          <a:ln/>
        </p:spPr>
        <p:txBody>
          <a:bodyPr/>
          <a:lstStyle>
            <a:lvl1pPr>
              <a:defRPr/>
            </a:lvl1pPr>
          </a:lstStyle>
          <a:p>
            <a:pPr>
              <a:defRPr/>
            </a:pPr>
            <a:endParaRPr lang="en-US"/>
          </a:p>
        </p:txBody>
      </p:sp>
      <p:sp>
        <p:nvSpPr>
          <p:cNvPr id="3" name="Rectangle 10"/>
          <p:cNvSpPr>
            <a:spLocks noGrp="1" noChangeArrowheads="1"/>
          </p:cNvSpPr>
          <p:nvPr>
            <p:ph type="ftr" sz="quarter" idx="11"/>
          </p:nvPr>
        </p:nvSpPr>
        <p:spPr>
          <a:ln/>
        </p:spPr>
        <p:txBody>
          <a:bodyPr/>
          <a:lstStyle>
            <a:lvl1pPr>
              <a:defRPr/>
            </a:lvl1pPr>
          </a:lstStyle>
          <a:p>
            <a:pPr>
              <a:defRPr/>
            </a:pPr>
            <a:endParaRPr lang="en-US"/>
          </a:p>
        </p:txBody>
      </p:sp>
      <p:sp>
        <p:nvSpPr>
          <p:cNvPr id="4" name="Rectangle 11"/>
          <p:cNvSpPr>
            <a:spLocks noGrp="1" noChangeArrowheads="1"/>
          </p:cNvSpPr>
          <p:nvPr>
            <p:ph type="sldNum" sz="quarter" idx="12"/>
          </p:nvPr>
        </p:nvSpPr>
        <p:spPr>
          <a:ln/>
        </p:spPr>
        <p:txBody>
          <a:bodyPr/>
          <a:lstStyle>
            <a:lvl1pPr>
              <a:defRPr/>
            </a:lvl1pPr>
          </a:lstStyle>
          <a:p>
            <a:fld id="{7AFE21CC-40E6-4992-9549-E30BD19F317C}" type="slidenum">
              <a:rPr lang="en-US" altLang="en-US"/>
              <a:pPr/>
              <a:t>‹#›</a:t>
            </a:fld>
            <a:endParaRPr lang="en-US" altLang="en-US"/>
          </a:p>
        </p:txBody>
      </p:sp>
    </p:spTree>
    <p:extLst>
      <p:ext uri="{BB962C8B-B14F-4D97-AF65-F5344CB8AC3E}">
        <p14:creationId xmlns:p14="http://schemas.microsoft.com/office/powerpoint/2010/main" val="16971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fld id="{A6F235E6-DD06-4F68-8B3E-19D5156E9411}" type="slidenum">
              <a:rPr lang="en-US" altLang="en-US"/>
              <a:pPr/>
              <a:t>‹#›</a:t>
            </a:fld>
            <a:endParaRPr lang="en-US" altLang="en-US"/>
          </a:p>
        </p:txBody>
      </p:sp>
    </p:spTree>
    <p:extLst>
      <p:ext uri="{BB962C8B-B14F-4D97-AF65-F5344CB8AC3E}">
        <p14:creationId xmlns:p14="http://schemas.microsoft.com/office/powerpoint/2010/main" val="3042698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fld id="{DF704ADD-1252-4CE8-A10F-09D3D4F72F14}" type="slidenum">
              <a:rPr lang="en-US" altLang="en-US"/>
              <a:pPr/>
              <a:t>‹#›</a:t>
            </a:fld>
            <a:endParaRPr lang="en-US" altLang="en-US"/>
          </a:p>
        </p:txBody>
      </p:sp>
    </p:spTree>
    <p:extLst>
      <p:ext uri="{BB962C8B-B14F-4D97-AF65-F5344CB8AC3E}">
        <p14:creationId xmlns:p14="http://schemas.microsoft.com/office/powerpoint/2010/main" val="10289388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7"/>
          <a:srcRect/>
          <a:stretch>
            <a:fillRect/>
          </a:stretch>
        </a:blipFill>
        <a:effectLst/>
      </p:bgPr>
    </p:bg>
    <p:spTree>
      <p:nvGrpSpPr>
        <p:cNvPr id="1" name=""/>
        <p:cNvGrpSpPr/>
        <p:nvPr/>
      </p:nvGrpSpPr>
      <p:grpSpPr>
        <a:xfrm>
          <a:off x="0" y="0"/>
          <a:ext cx="0" cy="0"/>
          <a:chOff x="0" y="0"/>
          <a:chExt cx="0" cy="0"/>
        </a:xfrm>
      </p:grpSpPr>
      <p:sp>
        <p:nvSpPr>
          <p:cNvPr id="1026" name="Rectangle 3"/>
          <p:cNvSpPr>
            <a:spLocks noChangeArrowheads="1"/>
          </p:cNvSpPr>
          <p:nvPr/>
        </p:nvSpPr>
        <p:spPr bwMode="auto">
          <a:xfrm>
            <a:off x="0" y="0"/>
            <a:ext cx="508000" cy="4876800"/>
          </a:xfrm>
          <a:prstGeom prst="rect">
            <a:avLst/>
          </a:prstGeom>
          <a:solidFill>
            <a:schemeClr val="accent1"/>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grpSp>
        <p:nvGrpSpPr>
          <p:cNvPr id="1027" name="Group 4"/>
          <p:cNvGrpSpPr>
            <a:grpSpLocks/>
          </p:cNvGrpSpPr>
          <p:nvPr/>
        </p:nvGrpSpPr>
        <p:grpSpPr bwMode="auto">
          <a:xfrm>
            <a:off x="508000" y="990601"/>
            <a:ext cx="11684000" cy="182563"/>
            <a:chOff x="240" y="893"/>
            <a:chExt cx="5232" cy="115"/>
          </a:xfrm>
        </p:grpSpPr>
        <p:sp>
          <p:nvSpPr>
            <p:cNvPr id="1034" name="Rectangle 5"/>
            <p:cNvSpPr>
              <a:spLocks noChangeArrowheads="1"/>
            </p:cNvSpPr>
            <p:nvPr/>
          </p:nvSpPr>
          <p:spPr bwMode="auto">
            <a:xfrm>
              <a:off x="4320" y="893"/>
              <a:ext cx="1152" cy="115"/>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1035" name="Line 6"/>
            <p:cNvSpPr>
              <a:spLocks noChangeShapeType="1"/>
            </p:cNvSpPr>
            <p:nvPr/>
          </p:nvSpPr>
          <p:spPr bwMode="auto">
            <a:xfrm>
              <a:off x="240" y="941"/>
              <a:ext cx="5232"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28" name="Rectangle 7"/>
          <p:cNvSpPr>
            <a:spLocks noGrp="1" noChangeArrowheads="1"/>
          </p:cNvSpPr>
          <p:nvPr>
            <p:ph type="title"/>
          </p:nvPr>
        </p:nvSpPr>
        <p:spPr bwMode="auto">
          <a:xfrm>
            <a:off x="1219200" y="277814"/>
            <a:ext cx="10363200" cy="636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9" name="Rectangle 8"/>
          <p:cNvSpPr>
            <a:spLocks noGrp="1" noChangeArrowheads="1"/>
          </p:cNvSpPr>
          <p:nvPr>
            <p:ph type="body" idx="1"/>
          </p:nvPr>
        </p:nvSpPr>
        <p:spPr bwMode="auto">
          <a:xfrm>
            <a:off x="1219200" y="1600201"/>
            <a:ext cx="10363200" cy="453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32105" name="Rectangle 9"/>
          <p:cNvSpPr>
            <a:spLocks noGrp="1" noChangeArrowheads="1"/>
          </p:cNvSpPr>
          <p:nvPr>
            <p:ph type="dt" sz="half" idx="2"/>
          </p:nvPr>
        </p:nvSpPr>
        <p:spPr bwMode="auto">
          <a:xfrm>
            <a:off x="1219200" y="6251575"/>
            <a:ext cx="2641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a:latin typeface="Arial" charset="0"/>
              </a:defRPr>
            </a:lvl1pPr>
          </a:lstStyle>
          <a:p>
            <a:pPr>
              <a:defRPr/>
            </a:pPr>
            <a:endParaRPr lang="en-US"/>
          </a:p>
        </p:txBody>
      </p:sp>
      <p:sp>
        <p:nvSpPr>
          <p:cNvPr id="132106" name="Rectangle 10"/>
          <p:cNvSpPr>
            <a:spLocks noGrp="1" noChangeArrowheads="1"/>
          </p:cNvSpPr>
          <p:nvPr>
            <p:ph type="ftr" sz="quarter" idx="3"/>
          </p:nvPr>
        </p:nvSpPr>
        <p:spPr bwMode="auto">
          <a:xfrm>
            <a:off x="4470400" y="6248400"/>
            <a:ext cx="3962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00">
                <a:latin typeface="Arial" charset="0"/>
              </a:defRPr>
            </a:lvl1pPr>
          </a:lstStyle>
          <a:p>
            <a:pPr>
              <a:defRPr/>
            </a:pPr>
            <a:endParaRPr lang="en-US"/>
          </a:p>
        </p:txBody>
      </p:sp>
      <p:sp>
        <p:nvSpPr>
          <p:cNvPr id="132107" name="Rectangle 11"/>
          <p:cNvSpPr>
            <a:spLocks noGrp="1" noChangeArrowheads="1"/>
          </p:cNvSpPr>
          <p:nvPr>
            <p:ph type="sldNum" sz="quarter" idx="4"/>
          </p:nvPr>
        </p:nvSpPr>
        <p:spPr bwMode="auto">
          <a:xfrm>
            <a:off x="9042400" y="6248400"/>
            <a:ext cx="2540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lvl1pPr>
          </a:lstStyle>
          <a:p>
            <a:fld id="{FB2B0DC4-8523-4CFB-B39D-D676D30C3E1E}" type="slidenum">
              <a:rPr lang="en-US" altLang="en-US"/>
              <a:pPr/>
              <a:t>‹#›</a:t>
            </a:fld>
            <a:endParaRPr lang="en-US" altLang="en-US"/>
          </a:p>
        </p:txBody>
      </p:sp>
      <p:sp>
        <p:nvSpPr>
          <p:cNvPr id="1033" name="Line 12"/>
          <p:cNvSpPr>
            <a:spLocks noChangeShapeType="1"/>
          </p:cNvSpPr>
          <p:nvPr/>
        </p:nvSpPr>
        <p:spPr bwMode="auto">
          <a:xfrm>
            <a:off x="0" y="4876800"/>
            <a:ext cx="508000" cy="0"/>
          </a:xfrm>
          <a:prstGeom prst="line">
            <a:avLst/>
          </a:prstGeom>
          <a:noFill/>
          <a:ln w="444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 bg1="lt1" tx1="dk1" bg2="lt2" tx2="dk2" accent1="accent1" accent2="accent2" accent3="accent3" accent4="accent4" accent5="accent5" accent6="accent6" hlink="hlink" folHlink="folHlink"/>
  <p:sldLayoutIdLst>
    <p:sldLayoutId id="2147483930" r:id="rId1"/>
    <p:sldLayoutId id="2147483916" r:id="rId2"/>
    <p:sldLayoutId id="2147483917" r:id="rId3"/>
    <p:sldLayoutId id="2147483918" r:id="rId4"/>
    <p:sldLayoutId id="2147483919" r:id="rId5"/>
    <p:sldLayoutId id="2147483920" r:id="rId6"/>
    <p:sldLayoutId id="2147483921" r:id="rId7"/>
    <p:sldLayoutId id="2147483922" r:id="rId8"/>
    <p:sldLayoutId id="2147483923" r:id="rId9"/>
    <p:sldLayoutId id="2147483924" r:id="rId10"/>
    <p:sldLayoutId id="2147483925" r:id="rId11"/>
    <p:sldLayoutId id="2147483926" r:id="rId12"/>
    <p:sldLayoutId id="2147483927" r:id="rId13"/>
    <p:sldLayoutId id="2147483928" r:id="rId14"/>
    <p:sldLayoutId id="2147483929" r:id="rId1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Times New Roman" pitchFamily="18" charset="0"/>
        </a:defRPr>
      </a:lvl2pPr>
      <a:lvl3pPr algn="l" rtl="0" eaLnBrk="0" fontAlgn="base" hangingPunct="0">
        <a:spcBef>
          <a:spcPct val="0"/>
        </a:spcBef>
        <a:spcAft>
          <a:spcPct val="0"/>
        </a:spcAft>
        <a:defRPr sz="4200">
          <a:solidFill>
            <a:schemeClr val="tx2"/>
          </a:solidFill>
          <a:latin typeface="Times New Roman" pitchFamily="18" charset="0"/>
        </a:defRPr>
      </a:lvl3pPr>
      <a:lvl4pPr algn="l" rtl="0" eaLnBrk="0" fontAlgn="base" hangingPunct="0">
        <a:spcBef>
          <a:spcPct val="0"/>
        </a:spcBef>
        <a:spcAft>
          <a:spcPct val="0"/>
        </a:spcAft>
        <a:defRPr sz="4200">
          <a:solidFill>
            <a:schemeClr val="tx2"/>
          </a:solidFill>
          <a:latin typeface="Times New Roman" pitchFamily="18" charset="0"/>
        </a:defRPr>
      </a:lvl4pPr>
      <a:lvl5pPr algn="l" rtl="0" eaLnBrk="0" fontAlgn="base" hangingPunct="0">
        <a:spcBef>
          <a:spcPct val="0"/>
        </a:spcBef>
        <a:spcAft>
          <a:spcPct val="0"/>
        </a:spcAft>
        <a:defRPr sz="4200">
          <a:solidFill>
            <a:schemeClr val="tx2"/>
          </a:solidFill>
          <a:latin typeface="Times New Roman" pitchFamily="18" charset="0"/>
        </a:defRPr>
      </a:lvl5pPr>
      <a:lvl6pPr marL="457200" algn="l" rtl="0" fontAlgn="base">
        <a:spcBef>
          <a:spcPct val="0"/>
        </a:spcBef>
        <a:spcAft>
          <a:spcPct val="0"/>
        </a:spcAft>
        <a:defRPr sz="4200">
          <a:solidFill>
            <a:schemeClr val="tx2"/>
          </a:solidFill>
          <a:latin typeface="Times New Roman" pitchFamily="18" charset="0"/>
        </a:defRPr>
      </a:lvl6pPr>
      <a:lvl7pPr marL="914400" algn="l" rtl="0" fontAlgn="base">
        <a:spcBef>
          <a:spcPct val="0"/>
        </a:spcBef>
        <a:spcAft>
          <a:spcPct val="0"/>
        </a:spcAft>
        <a:defRPr sz="4200">
          <a:solidFill>
            <a:schemeClr val="tx2"/>
          </a:solidFill>
          <a:latin typeface="Times New Roman" pitchFamily="18" charset="0"/>
        </a:defRPr>
      </a:lvl7pPr>
      <a:lvl8pPr marL="1371600" algn="l" rtl="0" fontAlgn="base">
        <a:spcBef>
          <a:spcPct val="0"/>
        </a:spcBef>
        <a:spcAft>
          <a:spcPct val="0"/>
        </a:spcAft>
        <a:defRPr sz="4200">
          <a:solidFill>
            <a:schemeClr val="tx2"/>
          </a:solidFill>
          <a:latin typeface="Times New Roman" pitchFamily="18" charset="0"/>
        </a:defRPr>
      </a:lvl8pPr>
      <a:lvl9pPr marL="1828800" algn="l" rtl="0" fontAlgn="base">
        <a:spcBef>
          <a:spcPct val="0"/>
        </a:spcBef>
        <a:spcAft>
          <a:spcPct val="0"/>
        </a:spcAft>
        <a:defRPr sz="42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lr>
          <a:schemeClr val="folHlink"/>
        </a:buClr>
        <a:buSzPct val="90000"/>
        <a:buFont typeface="Wingdings" panose="05000000000000000000" pitchFamily="2" charset="2"/>
        <a:buChar char="n"/>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SzPct val="75000"/>
        <a:buFont typeface="Wingdings" panose="05000000000000000000" pitchFamily="2" charset="2"/>
        <a:buChar char="n"/>
        <a:defRPr sz="2600">
          <a:solidFill>
            <a:schemeClr val="tx1"/>
          </a:solidFill>
          <a:latin typeface="+mn-lt"/>
        </a:defRPr>
      </a:lvl2pPr>
      <a:lvl3pPr marL="1143000" indent="-228600" algn="l" rtl="0" eaLnBrk="0" fontAlgn="base" hangingPunct="0">
        <a:spcBef>
          <a:spcPct val="20000"/>
        </a:spcBef>
        <a:spcAft>
          <a:spcPct val="0"/>
        </a:spcAft>
        <a:buClr>
          <a:schemeClr val="folHlink"/>
        </a:buClr>
        <a:buSzPct val="55000"/>
        <a:buFont typeface="Wingdings" panose="05000000000000000000" pitchFamily="2" charset="2"/>
        <a:buChar char="n"/>
        <a:defRPr sz="2300">
          <a:solidFill>
            <a:schemeClr val="tx1"/>
          </a:solidFill>
          <a:latin typeface="+mn-lt"/>
        </a:defRPr>
      </a:lvl3pPr>
      <a:lvl4pPr marL="16002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4pPr>
      <a:lvl5pPr marL="20574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5pPr>
      <a:lvl6pPr marL="25146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6pPr>
      <a:lvl7pPr marL="29718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7pPr>
      <a:lvl8pPr marL="34290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8pPr>
      <a:lvl9pPr marL="38862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audio" Target="../media/media1.wav"/><Relationship Id="rId1" Type="http://schemas.microsoft.com/office/2007/relationships/media" Target="../media/media1.wav"/><Relationship Id="rId5" Type="http://schemas.openxmlformats.org/officeDocument/2006/relationships/image" Target="../media/image2.png"/><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3" Type="http://schemas.openxmlformats.org/officeDocument/2006/relationships/audio" Target="../media/media10.wav"/><Relationship Id="rId7" Type="http://schemas.openxmlformats.org/officeDocument/2006/relationships/image" Target="../media/image2.png"/><Relationship Id="rId2" Type="http://schemas.microsoft.com/office/2007/relationships/media" Target="../media/media10.wav"/><Relationship Id="rId1" Type="http://schemas.openxmlformats.org/officeDocument/2006/relationships/tags" Target="../tags/tag7.xml"/><Relationship Id="rId6" Type="http://schemas.openxmlformats.org/officeDocument/2006/relationships/image" Target="../media/image3.wmf"/><Relationship Id="rId5" Type="http://schemas.openxmlformats.org/officeDocument/2006/relationships/notesSlide" Target="../notesSlides/notesSlide10.xml"/><Relationship Id="rId4"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audio" Target="../media/media11.wav"/><Relationship Id="rId7" Type="http://schemas.openxmlformats.org/officeDocument/2006/relationships/image" Target="../media/image4.emf"/><Relationship Id="rId2" Type="http://schemas.microsoft.com/office/2007/relationships/media" Target="../media/media11.wav"/><Relationship Id="rId1" Type="http://schemas.openxmlformats.org/officeDocument/2006/relationships/tags" Target="../tags/tag8.xml"/><Relationship Id="rId6" Type="http://schemas.openxmlformats.org/officeDocument/2006/relationships/image" Target="../media/image2.png"/><Relationship Id="rId5" Type="http://schemas.openxmlformats.org/officeDocument/2006/relationships/notesSlide" Target="../notesSlides/notesSlide11.xml"/><Relationship Id="rId4"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12.wav"/><Relationship Id="rId1" Type="http://schemas.microsoft.com/office/2007/relationships/media" Target="../media/media12.wav"/><Relationship Id="rId6" Type="http://schemas.openxmlformats.org/officeDocument/2006/relationships/image" Target="../media/image2.png"/><Relationship Id="rId5" Type="http://schemas.openxmlformats.org/officeDocument/2006/relationships/image" Target="../media/image5.wmf"/><Relationship Id="rId4"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3" Type="http://schemas.openxmlformats.org/officeDocument/2006/relationships/audio" Target="../media/media13.wav"/><Relationship Id="rId2" Type="http://schemas.microsoft.com/office/2007/relationships/media" Target="../media/media13.wav"/><Relationship Id="rId1" Type="http://schemas.openxmlformats.org/officeDocument/2006/relationships/tags" Target="../tags/tag9.xml"/><Relationship Id="rId6" Type="http://schemas.openxmlformats.org/officeDocument/2006/relationships/image" Target="../media/image2.png"/><Relationship Id="rId5" Type="http://schemas.openxmlformats.org/officeDocument/2006/relationships/notesSlide" Target="../notesSlides/notesSlide13.xml"/><Relationship Id="rId4"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audio" Target="../media/media14.wav"/><Relationship Id="rId2" Type="http://schemas.microsoft.com/office/2007/relationships/media" Target="../media/media14.wav"/><Relationship Id="rId1" Type="http://schemas.openxmlformats.org/officeDocument/2006/relationships/tags" Target="../tags/tag10.xml"/><Relationship Id="rId6" Type="http://schemas.openxmlformats.org/officeDocument/2006/relationships/image" Target="../media/image2.png"/><Relationship Id="rId5" Type="http://schemas.openxmlformats.org/officeDocument/2006/relationships/notesSlide" Target="../notesSlides/notesSlide14.xml"/><Relationship Id="rId4"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audio" Target="../media/media15.wav"/><Relationship Id="rId2" Type="http://schemas.microsoft.com/office/2007/relationships/media" Target="../media/media15.wav"/><Relationship Id="rId1" Type="http://schemas.openxmlformats.org/officeDocument/2006/relationships/tags" Target="../tags/tag11.xml"/><Relationship Id="rId6" Type="http://schemas.openxmlformats.org/officeDocument/2006/relationships/image" Target="../media/image2.png"/><Relationship Id="rId5" Type="http://schemas.openxmlformats.org/officeDocument/2006/relationships/notesSlide" Target="../notesSlides/notesSlide15.xml"/><Relationship Id="rId4"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audio" Target="../media/media16.wav"/><Relationship Id="rId2" Type="http://schemas.microsoft.com/office/2007/relationships/media" Target="../media/media16.wav"/><Relationship Id="rId1" Type="http://schemas.openxmlformats.org/officeDocument/2006/relationships/tags" Target="../tags/tag12.xml"/><Relationship Id="rId6" Type="http://schemas.openxmlformats.org/officeDocument/2006/relationships/image" Target="../media/image2.png"/><Relationship Id="rId5" Type="http://schemas.openxmlformats.org/officeDocument/2006/relationships/notesSlide" Target="../notesSlides/notesSlide16.xml"/><Relationship Id="rId4"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audio" Target="../media/media17.wav"/><Relationship Id="rId2" Type="http://schemas.microsoft.com/office/2007/relationships/media" Target="../media/media17.wav"/><Relationship Id="rId1" Type="http://schemas.openxmlformats.org/officeDocument/2006/relationships/tags" Target="../tags/tag13.xml"/><Relationship Id="rId6" Type="http://schemas.openxmlformats.org/officeDocument/2006/relationships/image" Target="../media/image2.png"/><Relationship Id="rId5" Type="http://schemas.openxmlformats.org/officeDocument/2006/relationships/notesSlide" Target="../notesSlides/notesSlide17.xml"/><Relationship Id="rId4"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audio" Target="../media/media18.wav"/><Relationship Id="rId7" Type="http://schemas.openxmlformats.org/officeDocument/2006/relationships/image" Target="../media/image7.wmf"/><Relationship Id="rId2" Type="http://schemas.microsoft.com/office/2007/relationships/media" Target="../media/media18.wav"/><Relationship Id="rId1" Type="http://schemas.openxmlformats.org/officeDocument/2006/relationships/tags" Target="../tags/tag14.xml"/><Relationship Id="rId6" Type="http://schemas.openxmlformats.org/officeDocument/2006/relationships/image" Target="../media/image6.wmf"/><Relationship Id="rId5" Type="http://schemas.openxmlformats.org/officeDocument/2006/relationships/notesSlide" Target="../notesSlides/notesSlide18.xml"/><Relationship Id="rId4"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audio" Target="../media/media19.wav"/><Relationship Id="rId2" Type="http://schemas.microsoft.com/office/2007/relationships/media" Target="../media/media19.wav"/><Relationship Id="rId1" Type="http://schemas.openxmlformats.org/officeDocument/2006/relationships/tags" Target="../tags/tag15.xml"/><Relationship Id="rId6" Type="http://schemas.openxmlformats.org/officeDocument/2006/relationships/image" Target="../media/image2.png"/><Relationship Id="rId5" Type="http://schemas.openxmlformats.org/officeDocument/2006/relationships/notesSlide" Target="../notesSlides/notesSlide19.xml"/><Relationship Id="rId4"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audio" Target="../media/media2.wav"/><Relationship Id="rId2" Type="http://schemas.microsoft.com/office/2007/relationships/media" Target="../media/media2.wav"/><Relationship Id="rId1" Type="http://schemas.openxmlformats.org/officeDocument/2006/relationships/tags" Target="../tags/tag1.xml"/><Relationship Id="rId6" Type="http://schemas.openxmlformats.org/officeDocument/2006/relationships/image" Target="../media/image2.png"/><Relationship Id="rId5" Type="http://schemas.openxmlformats.org/officeDocument/2006/relationships/notesSlide" Target="../notesSlides/notesSlide2.xml"/><Relationship Id="rId4"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20.WAV"/><Relationship Id="rId1" Type="http://schemas.microsoft.com/office/2007/relationships/media" Target="../media/media20.WAV"/><Relationship Id="rId5" Type="http://schemas.openxmlformats.org/officeDocument/2006/relationships/image" Target="../media/image9.png"/><Relationship Id="rId4" Type="http://schemas.openxmlformats.org/officeDocument/2006/relationships/image" Target="../media/image8.jpeg"/></Relationships>
</file>

<file path=ppt/slides/_rels/slide3.xml.rels><?xml version="1.0" encoding="UTF-8" standalone="yes"?>
<Relationships xmlns="http://schemas.openxmlformats.org/package/2006/relationships"><Relationship Id="rId3" Type="http://schemas.openxmlformats.org/officeDocument/2006/relationships/audio" Target="../media/media3.wav"/><Relationship Id="rId2" Type="http://schemas.microsoft.com/office/2007/relationships/media" Target="../media/media3.wav"/><Relationship Id="rId1" Type="http://schemas.openxmlformats.org/officeDocument/2006/relationships/tags" Target="../tags/tag2.xml"/><Relationship Id="rId6" Type="http://schemas.openxmlformats.org/officeDocument/2006/relationships/image" Target="../media/image2.png"/><Relationship Id="rId5" Type="http://schemas.openxmlformats.org/officeDocument/2006/relationships/notesSlide" Target="../notesSlides/notesSlide3.xml"/><Relationship Id="rId4"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audio" Target="../media/media4.wav"/><Relationship Id="rId2" Type="http://schemas.microsoft.com/office/2007/relationships/media" Target="../media/media4.wav"/><Relationship Id="rId1" Type="http://schemas.openxmlformats.org/officeDocument/2006/relationships/tags" Target="../tags/tag3.xml"/><Relationship Id="rId6" Type="http://schemas.openxmlformats.org/officeDocument/2006/relationships/image" Target="../media/image2.png"/><Relationship Id="rId5" Type="http://schemas.openxmlformats.org/officeDocument/2006/relationships/notesSlide" Target="../notesSlides/notesSlide4.xml"/><Relationship Id="rId4"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5.wav"/><Relationship Id="rId1" Type="http://schemas.microsoft.com/office/2007/relationships/media" Target="../media/media5.wav"/><Relationship Id="rId5" Type="http://schemas.openxmlformats.org/officeDocument/2006/relationships/image" Target="../media/image2.png"/><Relationship Id="rId4"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3" Type="http://schemas.openxmlformats.org/officeDocument/2006/relationships/audio" Target="../media/media6.wav"/><Relationship Id="rId2" Type="http://schemas.microsoft.com/office/2007/relationships/media" Target="../media/media6.wav"/><Relationship Id="rId1" Type="http://schemas.openxmlformats.org/officeDocument/2006/relationships/tags" Target="../tags/tag4.xml"/><Relationship Id="rId6" Type="http://schemas.openxmlformats.org/officeDocument/2006/relationships/image" Target="../media/image2.png"/><Relationship Id="rId5" Type="http://schemas.openxmlformats.org/officeDocument/2006/relationships/notesSlide" Target="../notesSlides/notesSlide6.xml"/><Relationship Id="rId4"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audio" Target="../media/media7.wav"/><Relationship Id="rId2" Type="http://schemas.microsoft.com/office/2007/relationships/media" Target="../media/media7.wav"/><Relationship Id="rId1" Type="http://schemas.openxmlformats.org/officeDocument/2006/relationships/tags" Target="../tags/tag5.xml"/><Relationship Id="rId6" Type="http://schemas.openxmlformats.org/officeDocument/2006/relationships/image" Target="../media/image2.png"/><Relationship Id="rId5" Type="http://schemas.openxmlformats.org/officeDocument/2006/relationships/notesSlide" Target="../notesSlides/notesSlide7.xml"/><Relationship Id="rId4"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audio" Target="../media/media8.wav"/><Relationship Id="rId2" Type="http://schemas.microsoft.com/office/2007/relationships/media" Target="../media/media8.wav"/><Relationship Id="rId1" Type="http://schemas.openxmlformats.org/officeDocument/2006/relationships/tags" Target="../tags/tag6.xml"/><Relationship Id="rId6" Type="http://schemas.openxmlformats.org/officeDocument/2006/relationships/image" Target="../media/image2.png"/><Relationship Id="rId5" Type="http://schemas.openxmlformats.org/officeDocument/2006/relationships/notesSlide" Target="../notesSlides/notesSlide8.xml"/><Relationship Id="rId4"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9.wav"/><Relationship Id="rId1" Type="http://schemas.microsoft.com/office/2007/relationships/media" Target="../media/media9.wav"/><Relationship Id="rId5" Type="http://schemas.openxmlformats.org/officeDocument/2006/relationships/image" Target="../media/image2.png"/><Relationship Id="rId4"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method1">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2632459" y="6248400"/>
            <a:ext cx="609600" cy="609600"/>
          </a:xfrm>
          <a:prstGeom prst="rect">
            <a:avLst/>
          </a:prstGeom>
        </p:spPr>
      </p:pic>
      <p:sp>
        <p:nvSpPr>
          <p:cNvPr id="11" name="Rectangle 2"/>
          <p:cNvSpPr txBox="1">
            <a:spLocks noChangeArrowheads="1"/>
          </p:cNvSpPr>
          <p:nvPr/>
        </p:nvSpPr>
        <p:spPr bwMode="auto">
          <a:xfrm>
            <a:off x="1104900" y="971854"/>
            <a:ext cx="10363200" cy="23362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Times New Roman" pitchFamily="18" charset="0"/>
              </a:defRPr>
            </a:lvl2pPr>
            <a:lvl3pPr algn="l" rtl="0" eaLnBrk="0" fontAlgn="base" hangingPunct="0">
              <a:spcBef>
                <a:spcPct val="0"/>
              </a:spcBef>
              <a:spcAft>
                <a:spcPct val="0"/>
              </a:spcAft>
              <a:defRPr sz="4200">
                <a:solidFill>
                  <a:schemeClr val="tx2"/>
                </a:solidFill>
                <a:latin typeface="Times New Roman" pitchFamily="18" charset="0"/>
              </a:defRPr>
            </a:lvl3pPr>
            <a:lvl4pPr algn="l" rtl="0" eaLnBrk="0" fontAlgn="base" hangingPunct="0">
              <a:spcBef>
                <a:spcPct val="0"/>
              </a:spcBef>
              <a:spcAft>
                <a:spcPct val="0"/>
              </a:spcAft>
              <a:defRPr sz="4200">
                <a:solidFill>
                  <a:schemeClr val="tx2"/>
                </a:solidFill>
                <a:latin typeface="Times New Roman" pitchFamily="18" charset="0"/>
              </a:defRPr>
            </a:lvl4pPr>
            <a:lvl5pPr algn="l" rtl="0" eaLnBrk="0" fontAlgn="base" hangingPunct="0">
              <a:spcBef>
                <a:spcPct val="0"/>
              </a:spcBef>
              <a:spcAft>
                <a:spcPct val="0"/>
              </a:spcAft>
              <a:defRPr sz="4200">
                <a:solidFill>
                  <a:schemeClr val="tx2"/>
                </a:solidFill>
                <a:latin typeface="Times New Roman" pitchFamily="18" charset="0"/>
              </a:defRPr>
            </a:lvl5pPr>
            <a:lvl6pPr marL="457200" algn="l" rtl="0" fontAlgn="base">
              <a:spcBef>
                <a:spcPct val="0"/>
              </a:spcBef>
              <a:spcAft>
                <a:spcPct val="0"/>
              </a:spcAft>
              <a:defRPr sz="4200">
                <a:solidFill>
                  <a:schemeClr val="tx2"/>
                </a:solidFill>
                <a:latin typeface="Times New Roman" pitchFamily="18" charset="0"/>
              </a:defRPr>
            </a:lvl6pPr>
            <a:lvl7pPr marL="914400" algn="l" rtl="0" fontAlgn="base">
              <a:spcBef>
                <a:spcPct val="0"/>
              </a:spcBef>
              <a:spcAft>
                <a:spcPct val="0"/>
              </a:spcAft>
              <a:defRPr sz="4200">
                <a:solidFill>
                  <a:schemeClr val="tx2"/>
                </a:solidFill>
                <a:latin typeface="Times New Roman" pitchFamily="18" charset="0"/>
              </a:defRPr>
            </a:lvl7pPr>
            <a:lvl8pPr marL="1371600" algn="l" rtl="0" fontAlgn="base">
              <a:spcBef>
                <a:spcPct val="0"/>
              </a:spcBef>
              <a:spcAft>
                <a:spcPct val="0"/>
              </a:spcAft>
              <a:defRPr sz="4200">
                <a:solidFill>
                  <a:schemeClr val="tx2"/>
                </a:solidFill>
                <a:latin typeface="Times New Roman" pitchFamily="18" charset="0"/>
              </a:defRPr>
            </a:lvl8pPr>
            <a:lvl9pPr marL="1828800" algn="l" rtl="0" fontAlgn="base">
              <a:spcBef>
                <a:spcPct val="0"/>
              </a:spcBef>
              <a:spcAft>
                <a:spcPct val="0"/>
              </a:spcAft>
              <a:defRPr sz="4200">
                <a:solidFill>
                  <a:schemeClr val="tx2"/>
                </a:solidFill>
                <a:latin typeface="Times New Roman" pitchFamily="18" charset="0"/>
              </a:defRPr>
            </a:lvl9pPr>
          </a:lstStyle>
          <a:p>
            <a:pPr algn="ctr"/>
            <a:r>
              <a:rPr lang="en-US" altLang="en-US" kern="0"/>
              <a:t>Liquid Chromatography</a:t>
            </a:r>
            <a:br>
              <a:rPr lang="en-US" altLang="en-US" kern="0"/>
            </a:br>
            <a:r>
              <a:rPr lang="en-US" altLang="en-US" kern="0"/>
              <a:t>Introduction to Method Development</a:t>
            </a:r>
            <a:endParaRPr lang="en-US" altLang="en-US" kern="0" dirty="0"/>
          </a:p>
        </p:txBody>
      </p:sp>
      <p:sp>
        <p:nvSpPr>
          <p:cNvPr id="12" name="TextBox 11"/>
          <p:cNvSpPr txBox="1"/>
          <p:nvPr/>
        </p:nvSpPr>
        <p:spPr>
          <a:xfrm>
            <a:off x="3429000" y="3383537"/>
            <a:ext cx="5715000" cy="1477328"/>
          </a:xfrm>
          <a:prstGeom prst="rect">
            <a:avLst/>
          </a:prstGeom>
          <a:noFill/>
        </p:spPr>
        <p:txBody>
          <a:bodyPr wrap="square" rtlCol="0">
            <a:spAutoFit/>
          </a:bodyPr>
          <a:lstStyle/>
          <a:p>
            <a:pPr algn="ctr"/>
            <a:r>
              <a:rPr lang="en-US" dirty="0"/>
              <a:t>Lane C. Sander, Ph.D.</a:t>
            </a:r>
          </a:p>
          <a:p>
            <a:pPr algn="ctr"/>
            <a:endParaRPr lang="en-US" dirty="0"/>
          </a:p>
          <a:p>
            <a:pPr algn="ctr"/>
            <a:r>
              <a:rPr lang="en-US" dirty="0"/>
              <a:t>Chemical Sciences Division</a:t>
            </a:r>
          </a:p>
          <a:p>
            <a:pPr algn="ctr"/>
            <a:r>
              <a:rPr lang="en-US"/>
              <a:t>Material </a:t>
            </a:r>
            <a:r>
              <a:rPr lang="en-US" dirty="0"/>
              <a:t>Measurement Laboratory</a:t>
            </a:r>
          </a:p>
          <a:p>
            <a:pPr algn="ctr"/>
            <a:r>
              <a:rPr lang="en-US" dirty="0"/>
              <a:t>National Institute of Standards and Technology</a:t>
            </a:r>
            <a:r>
              <a:rPr lang="en-US" baseline="30000" dirty="0"/>
              <a:t>1</a:t>
            </a:r>
            <a:r>
              <a:rPr lang="en-US" dirty="0"/>
              <a:t> </a:t>
            </a:r>
          </a:p>
        </p:txBody>
      </p:sp>
      <p:sp>
        <p:nvSpPr>
          <p:cNvPr id="13" name="Date Placeholder 1"/>
          <p:cNvSpPr>
            <a:spLocks noGrp="1"/>
          </p:cNvSpPr>
          <p:nvPr>
            <p:ph type="dt" sz="half" idx="10"/>
          </p:nvPr>
        </p:nvSpPr>
        <p:spPr>
          <a:xfrm>
            <a:off x="4965700" y="6400800"/>
            <a:ext cx="2641600" cy="457200"/>
          </a:xfrm>
        </p:spPr>
        <p:txBody>
          <a:bodyPr/>
          <a:lstStyle/>
          <a:p>
            <a:pPr algn="ctr">
              <a:defRPr/>
            </a:pPr>
            <a:fld id="{0E497D5D-72DA-4E9C-A52B-570FFA062F27}" type="datetime1">
              <a:rPr lang="en-US" smtClean="0"/>
              <a:pPr algn="ctr">
                <a:defRPr/>
              </a:pPr>
              <a:t>9/21/2017</a:t>
            </a:fld>
            <a:endParaRPr lang="en-US" dirty="0"/>
          </a:p>
        </p:txBody>
      </p:sp>
      <p:sp>
        <p:nvSpPr>
          <p:cNvPr id="14" name="TextBox 13"/>
          <p:cNvSpPr txBox="1"/>
          <p:nvPr/>
        </p:nvSpPr>
        <p:spPr>
          <a:xfrm>
            <a:off x="1981200" y="5418957"/>
            <a:ext cx="8610600" cy="830997"/>
          </a:xfrm>
          <a:prstGeom prst="rect">
            <a:avLst/>
          </a:prstGeom>
          <a:noFill/>
        </p:spPr>
        <p:txBody>
          <a:bodyPr wrap="square" rtlCol="0">
            <a:spAutoFit/>
          </a:bodyPr>
          <a:lstStyle/>
          <a:p>
            <a:r>
              <a:rPr lang="en-US" sz="1200" baseline="30000" dirty="0"/>
              <a:t>1</a:t>
            </a:r>
            <a:r>
              <a:rPr lang="en-US" sz="1200" dirty="0"/>
              <a:t>Contribution of the National Institute of Standards and Technology.  Not subject to copyright.  Certain commercial equipment, instruments, or materials are identified to specify adequately the experimental procedure. Such identification does not imply recommendation or endorsement by the National Institute of Standards and Technology, nor does it imply that the materials or equipment identified are the best available for the purpose.</a:t>
            </a:r>
          </a:p>
        </p:txBody>
      </p:sp>
    </p:spTree>
  </p:cSld>
  <p:clrMapOvr>
    <a:masterClrMapping/>
  </p:clrMapOvr>
  <mc:AlternateContent xmlns:mc="http://schemas.openxmlformats.org/markup-compatibility/2006" xmlns:p14="http://schemas.microsoft.com/office/powerpoint/2010/main">
    <mc:Choice Requires="p14">
      <p:transition spd="med" p14:dur="700" advTm="27936">
        <p:fade/>
      </p:transition>
    </mc:Choice>
    <mc:Fallback xmlns="">
      <p:transition spd="med" advTm="27936">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6470"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Grp="1" noChangeArrowheads="1"/>
          </p:cNvSpPr>
          <p:nvPr>
            <p:ph type="title"/>
          </p:nvPr>
        </p:nvSpPr>
        <p:spPr/>
        <p:txBody>
          <a:bodyPr/>
          <a:lstStyle/>
          <a:p>
            <a:r>
              <a:rPr lang="en-US" altLang="en-US" dirty="0"/>
              <a:t>System Volume</a:t>
            </a:r>
          </a:p>
        </p:txBody>
      </p:sp>
      <p:sp>
        <p:nvSpPr>
          <p:cNvPr id="17411" name="Rectangle 3"/>
          <p:cNvSpPr>
            <a:spLocks noGrp="1" noChangeArrowheads="1"/>
          </p:cNvSpPr>
          <p:nvPr>
            <p:ph type="body" idx="1"/>
          </p:nvPr>
        </p:nvSpPr>
        <p:spPr>
          <a:xfrm>
            <a:off x="1219200" y="1321905"/>
            <a:ext cx="10363200" cy="4530725"/>
          </a:xfrm>
        </p:spPr>
        <p:txBody>
          <a:bodyPr/>
          <a:lstStyle/>
          <a:p>
            <a:pPr>
              <a:spcAft>
                <a:spcPts val="1200"/>
              </a:spcAft>
            </a:pPr>
            <a:r>
              <a:rPr lang="en-US" altLang="en-US" sz="2000" dirty="0"/>
              <a:t>Different from the column dead volume</a:t>
            </a:r>
            <a:br>
              <a:rPr lang="en-US" altLang="en-US" sz="2000" dirty="0"/>
            </a:br>
            <a:r>
              <a:rPr lang="en-US" altLang="en-US" sz="2000" dirty="0"/>
              <a:t>Can be thought of as the chromatograph dead volume</a:t>
            </a:r>
          </a:p>
          <a:p>
            <a:pPr>
              <a:spcAft>
                <a:spcPts val="1200"/>
              </a:spcAft>
            </a:pPr>
            <a:r>
              <a:rPr lang="en-US" altLang="en-US" sz="2000" dirty="0"/>
              <a:t>If the mobile phase composition is changed at the chromatograph, how long does it take for the change to occur at the column?</a:t>
            </a:r>
          </a:p>
          <a:p>
            <a:pPr>
              <a:spcAft>
                <a:spcPts val="1200"/>
              </a:spcAft>
            </a:pPr>
            <a:r>
              <a:rPr lang="en-US" altLang="en-US" sz="2000" dirty="0"/>
              <a:t>To understand gradient separations (i.e., the gradient composition at the column at any given time) it is necessary to measure the system volume.</a:t>
            </a:r>
          </a:p>
          <a:p>
            <a:endParaRPr lang="en-US" altLang="en-US" sz="2000" dirty="0"/>
          </a:p>
        </p:txBody>
      </p:sp>
      <p:pic>
        <p:nvPicPr>
          <p:cNvPr id="1741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19500" y="4654827"/>
            <a:ext cx="4953000" cy="1814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method10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7"/>
          <a:stretch>
            <a:fillRect/>
          </a:stretch>
        </p:blipFill>
        <p:spPr>
          <a:xfrm>
            <a:off x="12401179" y="616454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66948">
        <p:fade/>
      </p:transition>
    </mc:Choice>
    <mc:Fallback xmlns="">
      <p:transition spd="med" advTm="66948">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7356"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7411">
                                            <p:txEl>
                                              <p:pRg st="1" end="1"/>
                                            </p:txEl>
                                          </p:spTgt>
                                        </p:tgtEl>
                                        <p:attrNameLst>
                                          <p:attrName>style.visibility</p:attrName>
                                        </p:attrNameLst>
                                      </p:cBhvr>
                                      <p:to>
                                        <p:strVal val="visible"/>
                                      </p:to>
                                    </p:set>
                                    <p:animEffect transition="in" filter="fade">
                                      <p:cBhvr>
                                        <p:cTn id="11" dur="500"/>
                                        <p:tgtEl>
                                          <p:spTgt spid="17411">
                                            <p:txEl>
                                              <p:pRg st="1" end="1"/>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7411">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6" fill="hold" display="0">
                  <p:stCondLst>
                    <p:cond delay="indefinite"/>
                  </p:stCondLst>
                  <p:endCondLst>
                    <p:cond evt="onStopAudio" delay="0">
                      <p:tgtEl>
                        <p:sldTgt/>
                      </p:tgtEl>
                    </p:cond>
                  </p:endCondLst>
                </p:cTn>
                <p:tgtEl>
                  <p:spTgt spid="2"/>
                </p:tgtEl>
              </p:cMediaNode>
            </p:audio>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p:txBody>
          <a:bodyPr/>
          <a:lstStyle/>
          <a:p>
            <a:r>
              <a:rPr lang="en-US" altLang="en-US" dirty="0"/>
              <a:t>Measuring System Volume</a:t>
            </a:r>
          </a:p>
        </p:txBody>
      </p:sp>
      <p:sp>
        <p:nvSpPr>
          <p:cNvPr id="18435" name="Rectangle 3"/>
          <p:cNvSpPr>
            <a:spLocks noGrp="1" noChangeArrowheads="1"/>
          </p:cNvSpPr>
          <p:nvPr>
            <p:ph type="body" idx="1"/>
          </p:nvPr>
        </p:nvSpPr>
        <p:spPr>
          <a:xfrm>
            <a:off x="1219200" y="1321905"/>
            <a:ext cx="10363200" cy="4530725"/>
          </a:xfrm>
        </p:spPr>
        <p:txBody>
          <a:bodyPr/>
          <a:lstStyle/>
          <a:p>
            <a:pPr>
              <a:spcBef>
                <a:spcPct val="0"/>
              </a:spcBef>
              <a:buFont typeface="Monotype Sorts" pitchFamily="2" charset="2"/>
              <a:buNone/>
            </a:pPr>
            <a:r>
              <a:rPr lang="en-US" altLang="en-US" sz="1800" dirty="0"/>
              <a:t>solvent A = methanol or acetonitrile</a:t>
            </a:r>
          </a:p>
          <a:p>
            <a:pPr>
              <a:spcBef>
                <a:spcPct val="0"/>
              </a:spcBef>
              <a:buFont typeface="Monotype Sorts" pitchFamily="2" charset="2"/>
              <a:buNone/>
            </a:pPr>
            <a:r>
              <a:rPr lang="en-US" altLang="en-US" sz="1800" dirty="0"/>
              <a:t>solvent B =  1 L methanol or acetonitrile + 1 mL acetone</a:t>
            </a:r>
          </a:p>
          <a:p>
            <a:pPr>
              <a:buFont typeface="Monotype Sorts" pitchFamily="2" charset="2"/>
              <a:buNone/>
            </a:pPr>
            <a:endParaRPr lang="en-US" altLang="en-US" sz="1800" dirty="0"/>
          </a:p>
          <a:p>
            <a:pPr>
              <a:spcBef>
                <a:spcPct val="0"/>
              </a:spcBef>
              <a:buFont typeface="Monotype Sorts" pitchFamily="2" charset="2"/>
              <a:buNone/>
            </a:pPr>
            <a:r>
              <a:rPr lang="en-US" altLang="en-US" sz="1800" dirty="0"/>
              <a:t>remove the column, connect the lines with a union</a:t>
            </a:r>
          </a:p>
          <a:p>
            <a:pPr>
              <a:spcBef>
                <a:spcPct val="0"/>
              </a:spcBef>
              <a:buFont typeface="Monotype Sorts" pitchFamily="2" charset="2"/>
              <a:buNone/>
            </a:pPr>
            <a:r>
              <a:rPr lang="en-US" altLang="en-US" sz="1800" dirty="0"/>
              <a:t>run gradient from 100% A to 100% B over 10 minutes at 1 mL/min</a:t>
            </a:r>
          </a:p>
          <a:p>
            <a:pPr>
              <a:spcBef>
                <a:spcPct val="0"/>
              </a:spcBef>
              <a:buFont typeface="Monotype Sorts" pitchFamily="2" charset="2"/>
              <a:buNone/>
            </a:pPr>
            <a:endParaRPr lang="en-US" altLang="en-US" sz="1800" dirty="0"/>
          </a:p>
          <a:p>
            <a:pPr>
              <a:spcBef>
                <a:spcPct val="0"/>
              </a:spcBef>
              <a:buFont typeface="Monotype Sorts" pitchFamily="2" charset="2"/>
              <a:buNone/>
            </a:pPr>
            <a:r>
              <a:rPr lang="en-US" altLang="en-US" sz="1800" dirty="0"/>
              <a:t>detector response as a function of time looks like this:</a:t>
            </a:r>
            <a:endParaRPr lang="en-US" altLang="en-US" sz="3200" dirty="0"/>
          </a:p>
          <a:p>
            <a:endParaRPr lang="en-US" altLang="en-US" sz="3200" dirty="0"/>
          </a:p>
        </p:txBody>
      </p:sp>
      <p:sp>
        <p:nvSpPr>
          <p:cNvPr id="18438" name="Text Box 6"/>
          <p:cNvSpPr txBox="1">
            <a:spLocks noChangeArrowheads="1"/>
          </p:cNvSpPr>
          <p:nvPr/>
        </p:nvSpPr>
        <p:spPr bwMode="auto">
          <a:xfrm>
            <a:off x="6918960" y="4036748"/>
            <a:ext cx="5273040" cy="18158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n-US" altLang="en-US" sz="1600" dirty="0"/>
              <a:t>Important:  detector must not be saturated at 100 % B.</a:t>
            </a:r>
          </a:p>
          <a:p>
            <a:endParaRPr lang="en-US" altLang="en-US" sz="1600" dirty="0"/>
          </a:p>
          <a:p>
            <a:pPr marL="342900" indent="-342900">
              <a:buFont typeface="+mj-lt"/>
              <a:buAutoNum type="alphaUcPeriod"/>
            </a:pPr>
            <a:r>
              <a:rPr lang="en-US" altLang="en-US" sz="1600" dirty="0"/>
              <a:t>Determine the time for 50% response</a:t>
            </a:r>
          </a:p>
          <a:p>
            <a:pPr marL="342900" indent="-342900">
              <a:buFont typeface="+mj-lt"/>
              <a:buAutoNum type="alphaUcPeriod"/>
            </a:pPr>
            <a:r>
              <a:rPr lang="en-US" altLang="en-US" sz="1600" dirty="0"/>
              <a:t>Calculate gradient time / 2</a:t>
            </a:r>
          </a:p>
          <a:p>
            <a:pPr marL="342900" indent="-342900">
              <a:buFont typeface="+mj-lt"/>
              <a:buAutoNum type="alphaUcPeriod"/>
            </a:pPr>
            <a:r>
              <a:rPr lang="en-US" altLang="en-US" sz="1600" dirty="0"/>
              <a:t>System volume = A - B</a:t>
            </a:r>
          </a:p>
          <a:p>
            <a:endParaRPr lang="en-US" altLang="en-US" sz="1600" dirty="0"/>
          </a:p>
          <a:p>
            <a:r>
              <a:rPr lang="en-US" altLang="en-US" sz="1600" dirty="0"/>
              <a:t>In this example, system volume = 7 – 10/2 = 2 mL</a:t>
            </a:r>
          </a:p>
        </p:txBody>
      </p:sp>
      <p:pic>
        <p:nvPicPr>
          <p:cNvPr id="3" name="method11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391530" y="6248400"/>
            <a:ext cx="609600" cy="609600"/>
          </a:xfrm>
          <a:prstGeom prst="rect">
            <a:avLst/>
          </a:prstGeom>
        </p:spPr>
      </p:pic>
      <p:grpSp>
        <p:nvGrpSpPr>
          <p:cNvPr id="7" name="Group 6"/>
          <p:cNvGrpSpPr/>
          <p:nvPr/>
        </p:nvGrpSpPr>
        <p:grpSpPr>
          <a:xfrm>
            <a:off x="1219200" y="3562604"/>
            <a:ext cx="5424562" cy="3122675"/>
            <a:chOff x="1219200" y="3562604"/>
            <a:chExt cx="5424562" cy="3122675"/>
          </a:xfrm>
        </p:grpSpPr>
        <p:sp>
          <p:nvSpPr>
            <p:cNvPr id="18442" name="Rectangle 18441"/>
            <p:cNvSpPr/>
            <p:nvPr/>
          </p:nvSpPr>
          <p:spPr>
            <a:xfrm>
              <a:off x="1219200" y="3562604"/>
              <a:ext cx="5424562" cy="3122675"/>
            </a:xfrm>
            <a:prstGeom prst="rect">
              <a:avLst/>
            </a:prstGeom>
            <a:solidFill>
              <a:schemeClr val="accent3">
                <a:lumMod val="90000"/>
              </a:schemeClr>
            </a:solidFill>
          </p:spPr>
          <p:style>
            <a:lnRef idx="0">
              <a:schemeClr val="accent3"/>
            </a:lnRef>
            <a:fillRef idx="3">
              <a:schemeClr val="accent3"/>
            </a:fillRef>
            <a:effectRef idx="3">
              <a:schemeClr val="accent3"/>
            </a:effectRef>
            <a:fontRef idx="minor">
              <a:schemeClr val="lt1"/>
            </a:fontRef>
          </p:style>
          <p:txBody>
            <a:bodyPr rtlCol="0" anchor="ctr"/>
            <a:lstStyle/>
            <a:p>
              <a:pPr algn="ctr"/>
              <a:endParaRPr lang="en-US"/>
            </a:p>
          </p:txBody>
        </p:sp>
        <p:pic>
          <p:nvPicPr>
            <p:cNvPr id="6" name="Picture 5"/>
            <p:cNvPicPr>
              <a:picLocks noChangeAspect="1"/>
            </p:cNvPicPr>
            <p:nvPr/>
          </p:nvPicPr>
          <p:blipFill>
            <a:blip r:embed="rId7"/>
            <a:stretch>
              <a:fillRect/>
            </a:stretch>
          </p:blipFill>
          <p:spPr>
            <a:xfrm>
              <a:off x="1910079" y="3689204"/>
              <a:ext cx="4042804" cy="2889396"/>
            </a:xfrm>
            <a:prstGeom prst="rect">
              <a:avLst/>
            </a:prstGeom>
          </p:spPr>
        </p:pic>
      </p:grpSp>
      <p:sp>
        <p:nvSpPr>
          <p:cNvPr id="9" name="TextBox 8"/>
          <p:cNvSpPr txBox="1"/>
          <p:nvPr/>
        </p:nvSpPr>
        <p:spPr>
          <a:xfrm>
            <a:off x="3011036" y="6139510"/>
            <a:ext cx="920445" cy="276999"/>
          </a:xfrm>
          <a:prstGeom prst="rect">
            <a:avLst/>
          </a:prstGeom>
          <a:noFill/>
        </p:spPr>
        <p:txBody>
          <a:bodyPr wrap="none" rtlCol="0">
            <a:spAutoFit/>
          </a:bodyPr>
          <a:lstStyle/>
          <a:p>
            <a:r>
              <a:rPr lang="en-US" sz="1200" b="1" dirty="0"/>
              <a:t>time (min)</a:t>
            </a:r>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92784">
        <p:fade/>
      </p:transition>
    </mc:Choice>
    <mc:Fallback xmlns="">
      <p:transition spd="med" advTm="92784">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93491"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8435">
                                            <p:txEl>
                                              <p:pRg st="6" end="6"/>
                                            </p:txEl>
                                          </p:spTgt>
                                        </p:tgtEl>
                                        <p:attrNameLst>
                                          <p:attrName>style.visibility</p:attrName>
                                        </p:attrNameLst>
                                      </p:cBhvr>
                                      <p:to>
                                        <p:strVal val="visible"/>
                                      </p:to>
                                    </p:set>
                                    <p:animEffect transition="in" filter="fade">
                                      <p:cBhvr>
                                        <p:cTn id="11" dur="500"/>
                                        <p:tgtEl>
                                          <p:spTgt spid="18435">
                                            <p:txEl>
                                              <p:pRg st="6" end="6"/>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18438">
                                            <p:txEl>
                                              <p:pRg st="0" end="0"/>
                                            </p:txEl>
                                          </p:spTgt>
                                        </p:tgtEl>
                                        <p:attrNameLst>
                                          <p:attrName>style.visibility</p:attrName>
                                        </p:attrNameLst>
                                      </p:cBhvr>
                                      <p:to>
                                        <p:strVal val="visible"/>
                                      </p:to>
                                    </p:set>
                                    <p:animEffect transition="in" filter="fade">
                                      <p:cBhvr>
                                        <p:cTn id="14" dur="500"/>
                                        <p:tgtEl>
                                          <p:spTgt spid="18438">
                                            <p:txEl>
                                              <p:pRg st="0" end="0"/>
                                            </p:txEl>
                                          </p:spTgt>
                                        </p:tgtEl>
                                      </p:cBhvr>
                                    </p:animEffect>
                                  </p:childTnLst>
                                </p:cTn>
                              </p:par>
                              <p:par>
                                <p:cTn id="15" presetID="10" presetClass="entr" presetSubtype="0" fill="hold" nodeType="withEffect">
                                  <p:stCondLst>
                                    <p:cond delay="0"/>
                                  </p:stCondLst>
                                  <p:childTnLst>
                                    <p:set>
                                      <p:cBhvr>
                                        <p:cTn id="16" dur="1" fill="hold">
                                          <p:stCondLst>
                                            <p:cond delay="0"/>
                                          </p:stCondLst>
                                        </p:cTn>
                                        <p:tgtEl>
                                          <p:spTgt spid="18438">
                                            <p:txEl>
                                              <p:pRg st="2" end="2"/>
                                            </p:txEl>
                                          </p:spTgt>
                                        </p:tgtEl>
                                        <p:attrNameLst>
                                          <p:attrName>style.visibility</p:attrName>
                                        </p:attrNameLst>
                                      </p:cBhvr>
                                      <p:to>
                                        <p:strVal val="visible"/>
                                      </p:to>
                                    </p:set>
                                    <p:animEffect transition="in" filter="fade">
                                      <p:cBhvr>
                                        <p:cTn id="17" dur="500"/>
                                        <p:tgtEl>
                                          <p:spTgt spid="18438">
                                            <p:txEl>
                                              <p:pRg st="2" end="2"/>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8438">
                                            <p:txEl>
                                              <p:pRg st="3" end="3"/>
                                            </p:txEl>
                                          </p:spTgt>
                                        </p:tgtEl>
                                        <p:attrNameLst>
                                          <p:attrName>style.visibility</p:attrName>
                                        </p:attrNameLst>
                                      </p:cBhvr>
                                      <p:to>
                                        <p:strVal val="visible"/>
                                      </p:to>
                                    </p:set>
                                    <p:animEffect transition="in" filter="fade">
                                      <p:cBhvr>
                                        <p:cTn id="20" dur="500"/>
                                        <p:tgtEl>
                                          <p:spTgt spid="18438">
                                            <p:txEl>
                                              <p:pRg st="3" end="3"/>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8438">
                                            <p:txEl>
                                              <p:pRg st="4" end="4"/>
                                            </p:txEl>
                                          </p:spTgt>
                                        </p:tgtEl>
                                        <p:attrNameLst>
                                          <p:attrName>style.visibility</p:attrName>
                                        </p:attrNameLst>
                                      </p:cBhvr>
                                      <p:to>
                                        <p:strVal val="visible"/>
                                      </p:to>
                                    </p:set>
                                    <p:animEffect transition="in" filter="fade">
                                      <p:cBhvr>
                                        <p:cTn id="23" dur="500"/>
                                        <p:tgtEl>
                                          <p:spTgt spid="18438">
                                            <p:txEl>
                                              <p:pRg st="4" end="4"/>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8438">
                                            <p:txEl>
                                              <p:pRg st="6" end="6"/>
                                            </p:txEl>
                                          </p:spTgt>
                                        </p:tgtEl>
                                        <p:attrNameLst>
                                          <p:attrName>style.visibility</p:attrName>
                                        </p:attrNameLst>
                                      </p:cBhvr>
                                      <p:to>
                                        <p:strVal val="visible"/>
                                      </p:to>
                                    </p:set>
                                    <p:animEffect transition="in" filter="fade">
                                      <p:cBhvr>
                                        <p:cTn id="26" dur="500"/>
                                        <p:tgtEl>
                                          <p:spTgt spid="18438">
                                            <p:txEl>
                                              <p:pRg st="6" end="6"/>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0" fill="hold" display="0">
                  <p:stCondLst>
                    <p:cond delay="indefinite"/>
                  </p:stCondLst>
                  <p:endCondLst>
                    <p:cond evt="onStopAudio" delay="0">
                      <p:tgtEl>
                        <p:sldTgt/>
                      </p:tgtEl>
                    </p:cond>
                  </p:endCondLst>
                </p:cTn>
                <p:tgtEl>
                  <p:spTgt spid="3"/>
                </p:tgtEl>
              </p:cMediaNode>
            </p:audio>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0" name="Rectangle 2859"/>
          <p:cNvSpPr/>
          <p:nvPr/>
        </p:nvSpPr>
        <p:spPr>
          <a:xfrm>
            <a:off x="6582229" y="1330150"/>
            <a:ext cx="5339896" cy="5258205"/>
          </a:xfrm>
          <a:prstGeom prst="rect">
            <a:avLst/>
          </a:prstGeom>
          <a:solidFill>
            <a:schemeClr val="accent3">
              <a:lumMod val="90000"/>
            </a:schemeClr>
          </a:solidFill>
          <a:ln>
            <a:noFill/>
          </a:ln>
          <a:effectLst>
            <a:outerShdw blurRad="50800" dist="381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p>
        </p:txBody>
      </p:sp>
      <p:sp>
        <p:nvSpPr>
          <p:cNvPr id="19458" name="Rectangle 2"/>
          <p:cNvSpPr>
            <a:spLocks noGrp="1" noChangeArrowheads="1"/>
          </p:cNvSpPr>
          <p:nvPr>
            <p:ph type="title"/>
          </p:nvPr>
        </p:nvSpPr>
        <p:spPr/>
        <p:txBody>
          <a:bodyPr/>
          <a:lstStyle/>
          <a:p>
            <a:r>
              <a:rPr lang="en-US" altLang="en-US" dirty="0"/>
              <a:t>System Volume</a:t>
            </a:r>
          </a:p>
        </p:txBody>
      </p:sp>
      <p:sp>
        <p:nvSpPr>
          <p:cNvPr id="19459" name="Rectangle 3"/>
          <p:cNvSpPr>
            <a:spLocks noGrp="1" noChangeArrowheads="1"/>
          </p:cNvSpPr>
          <p:nvPr>
            <p:ph type="body" idx="1"/>
          </p:nvPr>
        </p:nvSpPr>
        <p:spPr>
          <a:xfrm>
            <a:off x="1219200" y="1330150"/>
            <a:ext cx="5080000" cy="1759299"/>
          </a:xfrm>
        </p:spPr>
        <p:txBody>
          <a:bodyPr/>
          <a:lstStyle/>
          <a:p>
            <a:r>
              <a:rPr lang="en-US" altLang="en-US" dirty="0"/>
              <a:t>example:  </a:t>
            </a:r>
          </a:p>
          <a:p>
            <a:pPr lvl="1"/>
            <a:r>
              <a:rPr lang="en-US" altLang="en-US" dirty="0"/>
              <a:t> 4 components </a:t>
            </a:r>
          </a:p>
          <a:p>
            <a:pPr lvl="1"/>
            <a:r>
              <a:rPr lang="en-US" altLang="en-US" dirty="0"/>
              <a:t> Gradient 0-100% in 10 min</a:t>
            </a:r>
          </a:p>
          <a:p>
            <a:pPr lvl="1"/>
            <a:r>
              <a:rPr lang="en-US" altLang="en-US" dirty="0"/>
              <a:t> 1 mL/min</a:t>
            </a:r>
          </a:p>
          <a:p>
            <a:pPr lvl="1"/>
            <a:r>
              <a:rPr lang="en-US" altLang="en-US" dirty="0"/>
              <a:t> System volume = 3 mL</a:t>
            </a:r>
          </a:p>
        </p:txBody>
      </p:sp>
      <p:grpSp>
        <p:nvGrpSpPr>
          <p:cNvPr id="3" name="Group 4"/>
          <p:cNvGrpSpPr>
            <a:grpSpLocks noChangeAspect="1"/>
          </p:cNvGrpSpPr>
          <p:nvPr/>
        </p:nvGrpSpPr>
        <p:grpSpPr bwMode="auto">
          <a:xfrm>
            <a:off x="6639152" y="1466850"/>
            <a:ext cx="5226050" cy="4911725"/>
            <a:chOff x="4282" y="924"/>
            <a:chExt cx="3292" cy="3094"/>
          </a:xfrm>
        </p:grpSpPr>
        <p:sp>
          <p:nvSpPr>
            <p:cNvPr id="4" name="AutoShape 3"/>
            <p:cNvSpPr>
              <a:spLocks noChangeAspect="1" noChangeArrowheads="1" noTextEdit="1"/>
            </p:cNvSpPr>
            <p:nvPr/>
          </p:nvSpPr>
          <p:spPr bwMode="auto">
            <a:xfrm>
              <a:off x="4282" y="924"/>
              <a:ext cx="3292" cy="30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 name="Group 205"/>
            <p:cNvGrpSpPr>
              <a:grpSpLocks/>
            </p:cNvGrpSpPr>
            <p:nvPr/>
          </p:nvGrpSpPr>
          <p:grpSpPr bwMode="auto">
            <a:xfrm>
              <a:off x="4325" y="1670"/>
              <a:ext cx="642" cy="9"/>
              <a:chOff x="4325" y="1670"/>
              <a:chExt cx="642" cy="9"/>
            </a:xfrm>
          </p:grpSpPr>
          <p:sp>
            <p:nvSpPr>
              <p:cNvPr id="22082" name="Freeform 5"/>
              <p:cNvSpPr>
                <a:spLocks/>
              </p:cNvSpPr>
              <p:nvPr/>
            </p:nvSpPr>
            <p:spPr bwMode="auto">
              <a:xfrm>
                <a:off x="4325" y="1670"/>
                <a:ext cx="3" cy="9"/>
              </a:xfrm>
              <a:custGeom>
                <a:avLst/>
                <a:gdLst>
                  <a:gd name="T0" fmla="*/ 3 w 3"/>
                  <a:gd name="T1" fmla="*/ 0 h 9"/>
                  <a:gd name="T2" fmla="*/ 3 w 3"/>
                  <a:gd name="T3" fmla="*/ 0 h 9"/>
                  <a:gd name="T4" fmla="*/ 0 w 3"/>
                  <a:gd name="T5" fmla="*/ 0 h 9"/>
                  <a:gd name="T6" fmla="*/ 0 w 3"/>
                  <a:gd name="T7" fmla="*/ 3 h 9"/>
                  <a:gd name="T8" fmla="*/ 0 w 3"/>
                  <a:gd name="T9" fmla="*/ 6 h 9"/>
                  <a:gd name="T10" fmla="*/ 0 w 3"/>
                  <a:gd name="T11" fmla="*/ 6 h 9"/>
                  <a:gd name="T12" fmla="*/ 3 w 3"/>
                  <a:gd name="T13" fmla="*/ 9 h 9"/>
                  <a:gd name="T14" fmla="*/ 3 w 3"/>
                  <a:gd name="T15" fmla="*/ 9 h 9"/>
                  <a:gd name="T16" fmla="*/ 3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3" y="0"/>
                    </a:moveTo>
                    <a:lnTo>
                      <a:pt x="3" y="0"/>
                    </a:lnTo>
                    <a:lnTo>
                      <a:pt x="0" y="0"/>
                    </a:lnTo>
                    <a:lnTo>
                      <a:pt x="0" y="3"/>
                    </a:lnTo>
                    <a:lnTo>
                      <a:pt x="0" y="6"/>
                    </a:lnTo>
                    <a:lnTo>
                      <a:pt x="0" y="6"/>
                    </a:lnTo>
                    <a:lnTo>
                      <a:pt x="3" y="9"/>
                    </a:lnTo>
                    <a:lnTo>
                      <a:pt x="3" y="9"/>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3" name="Freeform 6"/>
              <p:cNvSpPr>
                <a:spLocks/>
              </p:cNvSpPr>
              <p:nvPr/>
            </p:nvSpPr>
            <p:spPr bwMode="auto">
              <a:xfrm>
                <a:off x="432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4" name="Freeform 7"/>
              <p:cNvSpPr>
                <a:spLocks/>
              </p:cNvSpPr>
              <p:nvPr/>
            </p:nvSpPr>
            <p:spPr bwMode="auto">
              <a:xfrm>
                <a:off x="433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5" name="Freeform 8"/>
              <p:cNvSpPr>
                <a:spLocks/>
              </p:cNvSpPr>
              <p:nvPr/>
            </p:nvSpPr>
            <p:spPr bwMode="auto">
              <a:xfrm>
                <a:off x="433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6" name="Freeform 9"/>
              <p:cNvSpPr>
                <a:spLocks/>
              </p:cNvSpPr>
              <p:nvPr/>
            </p:nvSpPr>
            <p:spPr bwMode="auto">
              <a:xfrm>
                <a:off x="434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7" name="Freeform 10"/>
              <p:cNvSpPr>
                <a:spLocks/>
              </p:cNvSpPr>
              <p:nvPr/>
            </p:nvSpPr>
            <p:spPr bwMode="auto">
              <a:xfrm>
                <a:off x="434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8" name="Freeform 11"/>
              <p:cNvSpPr>
                <a:spLocks/>
              </p:cNvSpPr>
              <p:nvPr/>
            </p:nvSpPr>
            <p:spPr bwMode="auto">
              <a:xfrm>
                <a:off x="4346"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9" name="Freeform 12"/>
              <p:cNvSpPr>
                <a:spLocks/>
              </p:cNvSpPr>
              <p:nvPr/>
            </p:nvSpPr>
            <p:spPr bwMode="auto">
              <a:xfrm>
                <a:off x="434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0" name="Freeform 13"/>
              <p:cNvSpPr>
                <a:spLocks/>
              </p:cNvSpPr>
              <p:nvPr/>
            </p:nvSpPr>
            <p:spPr bwMode="auto">
              <a:xfrm>
                <a:off x="434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1" name="Freeform 14"/>
              <p:cNvSpPr>
                <a:spLocks/>
              </p:cNvSpPr>
              <p:nvPr/>
            </p:nvSpPr>
            <p:spPr bwMode="auto">
              <a:xfrm>
                <a:off x="435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2" name="Freeform 15"/>
              <p:cNvSpPr>
                <a:spLocks/>
              </p:cNvSpPr>
              <p:nvPr/>
            </p:nvSpPr>
            <p:spPr bwMode="auto">
              <a:xfrm>
                <a:off x="4358"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3" name="Freeform 16"/>
              <p:cNvSpPr>
                <a:spLocks/>
              </p:cNvSpPr>
              <p:nvPr/>
            </p:nvSpPr>
            <p:spPr bwMode="auto">
              <a:xfrm>
                <a:off x="436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4" name="Freeform 17"/>
              <p:cNvSpPr>
                <a:spLocks/>
              </p:cNvSpPr>
              <p:nvPr/>
            </p:nvSpPr>
            <p:spPr bwMode="auto">
              <a:xfrm>
                <a:off x="4364"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5" name="Freeform 18"/>
              <p:cNvSpPr>
                <a:spLocks/>
              </p:cNvSpPr>
              <p:nvPr/>
            </p:nvSpPr>
            <p:spPr bwMode="auto">
              <a:xfrm>
                <a:off x="436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6" name="Freeform 19"/>
              <p:cNvSpPr>
                <a:spLocks/>
              </p:cNvSpPr>
              <p:nvPr/>
            </p:nvSpPr>
            <p:spPr bwMode="auto">
              <a:xfrm>
                <a:off x="437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7" name="Freeform 20"/>
              <p:cNvSpPr>
                <a:spLocks/>
              </p:cNvSpPr>
              <p:nvPr/>
            </p:nvSpPr>
            <p:spPr bwMode="auto">
              <a:xfrm>
                <a:off x="437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8" name="Freeform 21"/>
              <p:cNvSpPr>
                <a:spLocks/>
              </p:cNvSpPr>
              <p:nvPr/>
            </p:nvSpPr>
            <p:spPr bwMode="auto">
              <a:xfrm>
                <a:off x="4376" y="1670"/>
                <a:ext cx="10" cy="9"/>
              </a:xfrm>
              <a:custGeom>
                <a:avLst/>
                <a:gdLst>
                  <a:gd name="T0" fmla="*/ 3 w 10"/>
                  <a:gd name="T1" fmla="*/ 0 h 9"/>
                  <a:gd name="T2" fmla="*/ 0 w 10"/>
                  <a:gd name="T3" fmla="*/ 0 h 9"/>
                  <a:gd name="T4" fmla="*/ 0 w 10"/>
                  <a:gd name="T5" fmla="*/ 9 h 9"/>
                  <a:gd name="T6" fmla="*/ 3 w 10"/>
                  <a:gd name="T7" fmla="*/ 9 h 9"/>
                  <a:gd name="T8" fmla="*/ 6 w 10"/>
                  <a:gd name="T9" fmla="*/ 9 h 9"/>
                  <a:gd name="T10" fmla="*/ 10 w 10"/>
                  <a:gd name="T11" fmla="*/ 6 h 9"/>
                  <a:gd name="T12" fmla="*/ 10 w 10"/>
                  <a:gd name="T13" fmla="*/ 6 h 9"/>
                  <a:gd name="T14" fmla="*/ 10 w 10"/>
                  <a:gd name="T15" fmla="*/ 3 h 9"/>
                  <a:gd name="T16" fmla="*/ 10 w 10"/>
                  <a:gd name="T17" fmla="*/ 0 h 9"/>
                  <a:gd name="T18" fmla="*/ 6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6" y="9"/>
                    </a:lnTo>
                    <a:lnTo>
                      <a:pt x="10" y="6"/>
                    </a:lnTo>
                    <a:lnTo>
                      <a:pt x="10" y="6"/>
                    </a:lnTo>
                    <a:lnTo>
                      <a:pt x="10" y="3"/>
                    </a:lnTo>
                    <a:lnTo>
                      <a:pt x="10"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99" name="Freeform 22"/>
              <p:cNvSpPr>
                <a:spLocks/>
              </p:cNvSpPr>
              <p:nvPr/>
            </p:nvSpPr>
            <p:spPr bwMode="auto">
              <a:xfrm>
                <a:off x="4379"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7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7" y="9"/>
                    </a:lnTo>
                    <a:lnTo>
                      <a:pt x="7" y="6"/>
                    </a:lnTo>
                    <a:lnTo>
                      <a:pt x="10" y="6"/>
                    </a:lnTo>
                    <a:lnTo>
                      <a:pt x="10" y="6"/>
                    </a:lnTo>
                    <a:lnTo>
                      <a:pt x="10"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0" name="Freeform 23"/>
              <p:cNvSpPr>
                <a:spLocks/>
              </p:cNvSpPr>
              <p:nvPr/>
            </p:nvSpPr>
            <p:spPr bwMode="auto">
              <a:xfrm>
                <a:off x="4382"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10" y="6"/>
                    </a:lnTo>
                    <a:lnTo>
                      <a:pt x="10" y="6"/>
                    </a:lnTo>
                    <a:lnTo>
                      <a:pt x="10" y="3"/>
                    </a:lnTo>
                    <a:lnTo>
                      <a:pt x="10"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1" name="Freeform 24"/>
              <p:cNvSpPr>
                <a:spLocks/>
              </p:cNvSpPr>
              <p:nvPr/>
            </p:nvSpPr>
            <p:spPr bwMode="auto">
              <a:xfrm>
                <a:off x="438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2" name="Freeform 25"/>
              <p:cNvSpPr>
                <a:spLocks/>
              </p:cNvSpPr>
              <p:nvPr/>
            </p:nvSpPr>
            <p:spPr bwMode="auto">
              <a:xfrm>
                <a:off x="439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3 w 6"/>
                  <a:gd name="T15" fmla="*/ 3 h 9"/>
                  <a:gd name="T16" fmla="*/ 3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3" y="6"/>
                    </a:lnTo>
                    <a:lnTo>
                      <a:pt x="6"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3" name="Freeform 26"/>
              <p:cNvSpPr>
                <a:spLocks/>
              </p:cNvSpPr>
              <p:nvPr/>
            </p:nvSpPr>
            <p:spPr bwMode="auto">
              <a:xfrm>
                <a:off x="439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4" name="Freeform 27"/>
              <p:cNvSpPr>
                <a:spLocks/>
              </p:cNvSpPr>
              <p:nvPr/>
            </p:nvSpPr>
            <p:spPr bwMode="auto">
              <a:xfrm>
                <a:off x="439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5" name="Freeform 28"/>
              <p:cNvSpPr>
                <a:spLocks/>
              </p:cNvSpPr>
              <p:nvPr/>
            </p:nvSpPr>
            <p:spPr bwMode="auto">
              <a:xfrm>
                <a:off x="439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6" name="Freeform 29"/>
              <p:cNvSpPr>
                <a:spLocks/>
              </p:cNvSpPr>
              <p:nvPr/>
            </p:nvSpPr>
            <p:spPr bwMode="auto">
              <a:xfrm>
                <a:off x="440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7" name="Freeform 30"/>
              <p:cNvSpPr>
                <a:spLocks/>
              </p:cNvSpPr>
              <p:nvPr/>
            </p:nvSpPr>
            <p:spPr bwMode="auto">
              <a:xfrm>
                <a:off x="440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8" name="Freeform 31"/>
              <p:cNvSpPr>
                <a:spLocks/>
              </p:cNvSpPr>
              <p:nvPr/>
            </p:nvSpPr>
            <p:spPr bwMode="auto">
              <a:xfrm>
                <a:off x="440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09" name="Freeform 32"/>
              <p:cNvSpPr>
                <a:spLocks/>
              </p:cNvSpPr>
              <p:nvPr/>
            </p:nvSpPr>
            <p:spPr bwMode="auto">
              <a:xfrm>
                <a:off x="441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0" name="Freeform 33"/>
              <p:cNvSpPr>
                <a:spLocks/>
              </p:cNvSpPr>
              <p:nvPr/>
            </p:nvSpPr>
            <p:spPr bwMode="auto">
              <a:xfrm>
                <a:off x="441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1" name="Freeform 34"/>
              <p:cNvSpPr>
                <a:spLocks/>
              </p:cNvSpPr>
              <p:nvPr/>
            </p:nvSpPr>
            <p:spPr bwMode="auto">
              <a:xfrm>
                <a:off x="441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2" name="Freeform 35"/>
              <p:cNvSpPr>
                <a:spLocks/>
              </p:cNvSpPr>
              <p:nvPr/>
            </p:nvSpPr>
            <p:spPr bwMode="auto">
              <a:xfrm>
                <a:off x="4422"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3" name="Freeform 36"/>
              <p:cNvSpPr>
                <a:spLocks/>
              </p:cNvSpPr>
              <p:nvPr/>
            </p:nvSpPr>
            <p:spPr bwMode="auto">
              <a:xfrm>
                <a:off x="442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4" name="Freeform 37"/>
              <p:cNvSpPr>
                <a:spLocks/>
              </p:cNvSpPr>
              <p:nvPr/>
            </p:nvSpPr>
            <p:spPr bwMode="auto">
              <a:xfrm>
                <a:off x="442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5" name="Freeform 38"/>
              <p:cNvSpPr>
                <a:spLocks/>
              </p:cNvSpPr>
              <p:nvPr/>
            </p:nvSpPr>
            <p:spPr bwMode="auto">
              <a:xfrm>
                <a:off x="443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6" name="Freeform 39"/>
              <p:cNvSpPr>
                <a:spLocks/>
              </p:cNvSpPr>
              <p:nvPr/>
            </p:nvSpPr>
            <p:spPr bwMode="auto">
              <a:xfrm>
                <a:off x="443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7" name="Freeform 40"/>
              <p:cNvSpPr>
                <a:spLocks/>
              </p:cNvSpPr>
              <p:nvPr/>
            </p:nvSpPr>
            <p:spPr bwMode="auto">
              <a:xfrm>
                <a:off x="4437"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8" name="Freeform 41"/>
              <p:cNvSpPr>
                <a:spLocks/>
              </p:cNvSpPr>
              <p:nvPr/>
            </p:nvSpPr>
            <p:spPr bwMode="auto">
              <a:xfrm>
                <a:off x="444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19" name="Freeform 42"/>
              <p:cNvSpPr>
                <a:spLocks/>
              </p:cNvSpPr>
              <p:nvPr/>
            </p:nvSpPr>
            <p:spPr bwMode="auto">
              <a:xfrm>
                <a:off x="4443" y="1670"/>
                <a:ext cx="10" cy="9"/>
              </a:xfrm>
              <a:custGeom>
                <a:avLst/>
                <a:gdLst>
                  <a:gd name="T0" fmla="*/ 3 w 10"/>
                  <a:gd name="T1" fmla="*/ 0 h 9"/>
                  <a:gd name="T2" fmla="*/ 0 w 10"/>
                  <a:gd name="T3" fmla="*/ 0 h 9"/>
                  <a:gd name="T4" fmla="*/ 0 w 10"/>
                  <a:gd name="T5" fmla="*/ 9 h 9"/>
                  <a:gd name="T6" fmla="*/ 3 w 10"/>
                  <a:gd name="T7" fmla="*/ 9 h 9"/>
                  <a:gd name="T8" fmla="*/ 6 w 10"/>
                  <a:gd name="T9" fmla="*/ 9 h 9"/>
                  <a:gd name="T10" fmla="*/ 6 w 10"/>
                  <a:gd name="T11" fmla="*/ 6 h 9"/>
                  <a:gd name="T12" fmla="*/ 10 w 10"/>
                  <a:gd name="T13" fmla="*/ 6 h 9"/>
                  <a:gd name="T14" fmla="*/ 10 w 10"/>
                  <a:gd name="T15" fmla="*/ 6 h 9"/>
                  <a:gd name="T16" fmla="*/ 10 w 10"/>
                  <a:gd name="T17" fmla="*/ 3 h 9"/>
                  <a:gd name="T18" fmla="*/ 6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6" y="9"/>
                    </a:lnTo>
                    <a:lnTo>
                      <a:pt x="6" y="6"/>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0" name="Freeform 43"/>
              <p:cNvSpPr>
                <a:spLocks/>
              </p:cNvSpPr>
              <p:nvPr/>
            </p:nvSpPr>
            <p:spPr bwMode="auto">
              <a:xfrm>
                <a:off x="4446"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1" name="Freeform 44"/>
              <p:cNvSpPr>
                <a:spLocks/>
              </p:cNvSpPr>
              <p:nvPr/>
            </p:nvSpPr>
            <p:spPr bwMode="auto">
              <a:xfrm>
                <a:off x="4449"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2" name="Freeform 45"/>
              <p:cNvSpPr>
                <a:spLocks/>
              </p:cNvSpPr>
              <p:nvPr/>
            </p:nvSpPr>
            <p:spPr bwMode="auto">
              <a:xfrm>
                <a:off x="445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3" name="Freeform 46"/>
              <p:cNvSpPr>
                <a:spLocks/>
              </p:cNvSpPr>
              <p:nvPr/>
            </p:nvSpPr>
            <p:spPr bwMode="auto">
              <a:xfrm>
                <a:off x="445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4" name="Freeform 47"/>
              <p:cNvSpPr>
                <a:spLocks/>
              </p:cNvSpPr>
              <p:nvPr/>
            </p:nvSpPr>
            <p:spPr bwMode="auto">
              <a:xfrm>
                <a:off x="445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5" name="Freeform 48"/>
              <p:cNvSpPr>
                <a:spLocks/>
              </p:cNvSpPr>
              <p:nvPr/>
            </p:nvSpPr>
            <p:spPr bwMode="auto">
              <a:xfrm>
                <a:off x="446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6" name="Freeform 49"/>
              <p:cNvSpPr>
                <a:spLocks/>
              </p:cNvSpPr>
              <p:nvPr/>
            </p:nvSpPr>
            <p:spPr bwMode="auto">
              <a:xfrm>
                <a:off x="446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7" name="Freeform 50"/>
              <p:cNvSpPr>
                <a:spLocks/>
              </p:cNvSpPr>
              <p:nvPr/>
            </p:nvSpPr>
            <p:spPr bwMode="auto">
              <a:xfrm>
                <a:off x="447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8" name="Freeform 51"/>
              <p:cNvSpPr>
                <a:spLocks/>
              </p:cNvSpPr>
              <p:nvPr/>
            </p:nvSpPr>
            <p:spPr bwMode="auto">
              <a:xfrm>
                <a:off x="447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29" name="Freeform 52"/>
              <p:cNvSpPr>
                <a:spLocks/>
              </p:cNvSpPr>
              <p:nvPr/>
            </p:nvSpPr>
            <p:spPr bwMode="auto">
              <a:xfrm>
                <a:off x="4477"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0" name="Freeform 53"/>
              <p:cNvSpPr>
                <a:spLocks/>
              </p:cNvSpPr>
              <p:nvPr/>
            </p:nvSpPr>
            <p:spPr bwMode="auto">
              <a:xfrm>
                <a:off x="448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1" name="Freeform 54"/>
              <p:cNvSpPr>
                <a:spLocks/>
              </p:cNvSpPr>
              <p:nvPr/>
            </p:nvSpPr>
            <p:spPr bwMode="auto">
              <a:xfrm>
                <a:off x="448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2" name="Freeform 55"/>
              <p:cNvSpPr>
                <a:spLocks/>
              </p:cNvSpPr>
              <p:nvPr/>
            </p:nvSpPr>
            <p:spPr bwMode="auto">
              <a:xfrm>
                <a:off x="448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3" name="Freeform 56"/>
              <p:cNvSpPr>
                <a:spLocks/>
              </p:cNvSpPr>
              <p:nvPr/>
            </p:nvSpPr>
            <p:spPr bwMode="auto">
              <a:xfrm>
                <a:off x="448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4" name="Freeform 57"/>
              <p:cNvSpPr>
                <a:spLocks/>
              </p:cNvSpPr>
              <p:nvPr/>
            </p:nvSpPr>
            <p:spPr bwMode="auto">
              <a:xfrm>
                <a:off x="449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5" name="Freeform 58"/>
              <p:cNvSpPr>
                <a:spLocks/>
              </p:cNvSpPr>
              <p:nvPr/>
            </p:nvSpPr>
            <p:spPr bwMode="auto">
              <a:xfrm>
                <a:off x="4495"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6" name="Freeform 59"/>
              <p:cNvSpPr>
                <a:spLocks/>
              </p:cNvSpPr>
              <p:nvPr/>
            </p:nvSpPr>
            <p:spPr bwMode="auto">
              <a:xfrm>
                <a:off x="449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7" name="Freeform 60"/>
              <p:cNvSpPr>
                <a:spLocks/>
              </p:cNvSpPr>
              <p:nvPr/>
            </p:nvSpPr>
            <p:spPr bwMode="auto">
              <a:xfrm>
                <a:off x="4501"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8" name="Freeform 61"/>
              <p:cNvSpPr>
                <a:spLocks/>
              </p:cNvSpPr>
              <p:nvPr/>
            </p:nvSpPr>
            <p:spPr bwMode="auto">
              <a:xfrm>
                <a:off x="450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39" name="Freeform 62"/>
              <p:cNvSpPr>
                <a:spLocks/>
              </p:cNvSpPr>
              <p:nvPr/>
            </p:nvSpPr>
            <p:spPr bwMode="auto">
              <a:xfrm>
                <a:off x="450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0" name="Freeform 63"/>
              <p:cNvSpPr>
                <a:spLocks/>
              </p:cNvSpPr>
              <p:nvPr/>
            </p:nvSpPr>
            <p:spPr bwMode="auto">
              <a:xfrm>
                <a:off x="4510" y="1670"/>
                <a:ext cx="10" cy="9"/>
              </a:xfrm>
              <a:custGeom>
                <a:avLst/>
                <a:gdLst>
                  <a:gd name="T0" fmla="*/ 3 w 10"/>
                  <a:gd name="T1" fmla="*/ 0 h 9"/>
                  <a:gd name="T2" fmla="*/ 0 w 10"/>
                  <a:gd name="T3" fmla="*/ 0 h 9"/>
                  <a:gd name="T4" fmla="*/ 0 w 10"/>
                  <a:gd name="T5" fmla="*/ 9 h 9"/>
                  <a:gd name="T6" fmla="*/ 3 w 10"/>
                  <a:gd name="T7" fmla="*/ 9 h 9"/>
                  <a:gd name="T8" fmla="*/ 6 w 10"/>
                  <a:gd name="T9" fmla="*/ 9 h 9"/>
                  <a:gd name="T10" fmla="*/ 6 w 10"/>
                  <a:gd name="T11" fmla="*/ 6 h 9"/>
                  <a:gd name="T12" fmla="*/ 10 w 10"/>
                  <a:gd name="T13" fmla="*/ 6 h 9"/>
                  <a:gd name="T14" fmla="*/ 6 w 10"/>
                  <a:gd name="T15" fmla="*/ 3 h 9"/>
                  <a:gd name="T16" fmla="*/ 6 w 10"/>
                  <a:gd name="T17" fmla="*/ 0 h 9"/>
                  <a:gd name="T18" fmla="*/ 6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6" y="9"/>
                    </a:lnTo>
                    <a:lnTo>
                      <a:pt x="6" y="6"/>
                    </a:lnTo>
                    <a:lnTo>
                      <a:pt x="10"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1" name="Freeform 64"/>
              <p:cNvSpPr>
                <a:spLocks/>
              </p:cNvSpPr>
              <p:nvPr/>
            </p:nvSpPr>
            <p:spPr bwMode="auto">
              <a:xfrm>
                <a:off x="4513"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9"/>
                    </a:lnTo>
                    <a:lnTo>
                      <a:pt x="10" y="6"/>
                    </a:lnTo>
                    <a:lnTo>
                      <a:pt x="10" y="6"/>
                    </a:lnTo>
                    <a:lnTo>
                      <a:pt x="10" y="3"/>
                    </a:lnTo>
                    <a:lnTo>
                      <a:pt x="10"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2" name="Freeform 65"/>
              <p:cNvSpPr>
                <a:spLocks/>
              </p:cNvSpPr>
              <p:nvPr/>
            </p:nvSpPr>
            <p:spPr bwMode="auto">
              <a:xfrm>
                <a:off x="4516"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7 w 10"/>
                  <a:gd name="T21" fmla="*/ 0 h 9"/>
                  <a:gd name="T22" fmla="*/ 4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3" name="Freeform 66"/>
              <p:cNvSpPr>
                <a:spLocks/>
              </p:cNvSpPr>
              <p:nvPr/>
            </p:nvSpPr>
            <p:spPr bwMode="auto">
              <a:xfrm>
                <a:off x="452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4" name="Freeform 67"/>
              <p:cNvSpPr>
                <a:spLocks/>
              </p:cNvSpPr>
              <p:nvPr/>
            </p:nvSpPr>
            <p:spPr bwMode="auto">
              <a:xfrm>
                <a:off x="452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5" name="Freeform 68"/>
              <p:cNvSpPr>
                <a:spLocks/>
              </p:cNvSpPr>
              <p:nvPr/>
            </p:nvSpPr>
            <p:spPr bwMode="auto">
              <a:xfrm>
                <a:off x="452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6" name="Freeform 69"/>
              <p:cNvSpPr>
                <a:spLocks/>
              </p:cNvSpPr>
              <p:nvPr/>
            </p:nvSpPr>
            <p:spPr bwMode="auto">
              <a:xfrm>
                <a:off x="452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7" name="Freeform 70"/>
              <p:cNvSpPr>
                <a:spLocks/>
              </p:cNvSpPr>
              <p:nvPr/>
            </p:nvSpPr>
            <p:spPr bwMode="auto">
              <a:xfrm>
                <a:off x="453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8" name="Freeform 71"/>
              <p:cNvSpPr>
                <a:spLocks/>
              </p:cNvSpPr>
              <p:nvPr/>
            </p:nvSpPr>
            <p:spPr bwMode="auto">
              <a:xfrm>
                <a:off x="453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49" name="Freeform 72"/>
              <p:cNvSpPr>
                <a:spLocks/>
              </p:cNvSpPr>
              <p:nvPr/>
            </p:nvSpPr>
            <p:spPr bwMode="auto">
              <a:xfrm>
                <a:off x="453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0" name="Freeform 73"/>
              <p:cNvSpPr>
                <a:spLocks/>
              </p:cNvSpPr>
              <p:nvPr/>
            </p:nvSpPr>
            <p:spPr bwMode="auto">
              <a:xfrm>
                <a:off x="454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1" name="Freeform 74"/>
              <p:cNvSpPr>
                <a:spLocks/>
              </p:cNvSpPr>
              <p:nvPr/>
            </p:nvSpPr>
            <p:spPr bwMode="auto">
              <a:xfrm>
                <a:off x="454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2" name="Freeform 75"/>
              <p:cNvSpPr>
                <a:spLocks/>
              </p:cNvSpPr>
              <p:nvPr/>
            </p:nvSpPr>
            <p:spPr bwMode="auto">
              <a:xfrm>
                <a:off x="455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3" name="Freeform 76"/>
              <p:cNvSpPr>
                <a:spLocks/>
              </p:cNvSpPr>
              <p:nvPr/>
            </p:nvSpPr>
            <p:spPr bwMode="auto">
              <a:xfrm>
                <a:off x="455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4" name="Freeform 77"/>
              <p:cNvSpPr>
                <a:spLocks/>
              </p:cNvSpPr>
              <p:nvPr/>
            </p:nvSpPr>
            <p:spPr bwMode="auto">
              <a:xfrm>
                <a:off x="455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5" name="Freeform 78"/>
              <p:cNvSpPr>
                <a:spLocks/>
              </p:cNvSpPr>
              <p:nvPr/>
            </p:nvSpPr>
            <p:spPr bwMode="auto">
              <a:xfrm>
                <a:off x="4559"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6" name="Freeform 79"/>
              <p:cNvSpPr>
                <a:spLocks/>
              </p:cNvSpPr>
              <p:nvPr/>
            </p:nvSpPr>
            <p:spPr bwMode="auto">
              <a:xfrm>
                <a:off x="456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7" name="Freeform 80"/>
              <p:cNvSpPr>
                <a:spLocks/>
              </p:cNvSpPr>
              <p:nvPr/>
            </p:nvSpPr>
            <p:spPr bwMode="auto">
              <a:xfrm>
                <a:off x="456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8" name="Freeform 81"/>
              <p:cNvSpPr>
                <a:spLocks/>
              </p:cNvSpPr>
              <p:nvPr/>
            </p:nvSpPr>
            <p:spPr bwMode="auto">
              <a:xfrm>
                <a:off x="4568"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59" name="Freeform 82"/>
              <p:cNvSpPr>
                <a:spLocks/>
              </p:cNvSpPr>
              <p:nvPr/>
            </p:nvSpPr>
            <p:spPr bwMode="auto">
              <a:xfrm>
                <a:off x="457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0" name="Freeform 83"/>
              <p:cNvSpPr>
                <a:spLocks/>
              </p:cNvSpPr>
              <p:nvPr/>
            </p:nvSpPr>
            <p:spPr bwMode="auto">
              <a:xfrm>
                <a:off x="4574"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1" name="Freeform 84"/>
              <p:cNvSpPr>
                <a:spLocks/>
              </p:cNvSpPr>
              <p:nvPr/>
            </p:nvSpPr>
            <p:spPr bwMode="auto">
              <a:xfrm>
                <a:off x="457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2" name="Freeform 85"/>
              <p:cNvSpPr>
                <a:spLocks/>
              </p:cNvSpPr>
              <p:nvPr/>
            </p:nvSpPr>
            <p:spPr bwMode="auto">
              <a:xfrm>
                <a:off x="4580"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9"/>
                    </a:lnTo>
                    <a:lnTo>
                      <a:pt x="7" y="6"/>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3" name="Freeform 86"/>
              <p:cNvSpPr>
                <a:spLocks/>
              </p:cNvSpPr>
              <p:nvPr/>
            </p:nvSpPr>
            <p:spPr bwMode="auto">
              <a:xfrm>
                <a:off x="4583"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4" name="Freeform 87"/>
              <p:cNvSpPr>
                <a:spLocks/>
              </p:cNvSpPr>
              <p:nvPr/>
            </p:nvSpPr>
            <p:spPr bwMode="auto">
              <a:xfrm>
                <a:off x="458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5" name="Freeform 88"/>
              <p:cNvSpPr>
                <a:spLocks/>
              </p:cNvSpPr>
              <p:nvPr/>
            </p:nvSpPr>
            <p:spPr bwMode="auto">
              <a:xfrm>
                <a:off x="459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6" name="Freeform 89"/>
              <p:cNvSpPr>
                <a:spLocks/>
              </p:cNvSpPr>
              <p:nvPr/>
            </p:nvSpPr>
            <p:spPr bwMode="auto">
              <a:xfrm>
                <a:off x="459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7" name="Freeform 90"/>
              <p:cNvSpPr>
                <a:spLocks/>
              </p:cNvSpPr>
              <p:nvPr/>
            </p:nvSpPr>
            <p:spPr bwMode="auto">
              <a:xfrm>
                <a:off x="459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8" name="Freeform 91"/>
              <p:cNvSpPr>
                <a:spLocks/>
              </p:cNvSpPr>
              <p:nvPr/>
            </p:nvSpPr>
            <p:spPr bwMode="auto">
              <a:xfrm>
                <a:off x="460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69" name="Freeform 92"/>
              <p:cNvSpPr>
                <a:spLocks/>
              </p:cNvSpPr>
              <p:nvPr/>
            </p:nvSpPr>
            <p:spPr bwMode="auto">
              <a:xfrm>
                <a:off x="460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0" name="Freeform 93"/>
              <p:cNvSpPr>
                <a:spLocks/>
              </p:cNvSpPr>
              <p:nvPr/>
            </p:nvSpPr>
            <p:spPr bwMode="auto">
              <a:xfrm>
                <a:off x="460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1" name="Freeform 94"/>
              <p:cNvSpPr>
                <a:spLocks/>
              </p:cNvSpPr>
              <p:nvPr/>
            </p:nvSpPr>
            <p:spPr bwMode="auto">
              <a:xfrm>
                <a:off x="460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2" name="Freeform 95"/>
              <p:cNvSpPr>
                <a:spLocks/>
              </p:cNvSpPr>
              <p:nvPr/>
            </p:nvSpPr>
            <p:spPr bwMode="auto">
              <a:xfrm>
                <a:off x="4614"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3" name="Freeform 96"/>
              <p:cNvSpPr>
                <a:spLocks/>
              </p:cNvSpPr>
              <p:nvPr/>
            </p:nvSpPr>
            <p:spPr bwMode="auto">
              <a:xfrm>
                <a:off x="461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4" name="Freeform 97"/>
              <p:cNvSpPr>
                <a:spLocks/>
              </p:cNvSpPr>
              <p:nvPr/>
            </p:nvSpPr>
            <p:spPr bwMode="auto">
              <a:xfrm>
                <a:off x="461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5" name="Freeform 98"/>
              <p:cNvSpPr>
                <a:spLocks/>
              </p:cNvSpPr>
              <p:nvPr/>
            </p:nvSpPr>
            <p:spPr bwMode="auto">
              <a:xfrm>
                <a:off x="462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6" name="Freeform 99"/>
              <p:cNvSpPr>
                <a:spLocks/>
              </p:cNvSpPr>
              <p:nvPr/>
            </p:nvSpPr>
            <p:spPr bwMode="auto">
              <a:xfrm>
                <a:off x="462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7" name="Freeform 100"/>
              <p:cNvSpPr>
                <a:spLocks/>
              </p:cNvSpPr>
              <p:nvPr/>
            </p:nvSpPr>
            <p:spPr bwMode="auto">
              <a:xfrm>
                <a:off x="462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8" name="Freeform 101"/>
              <p:cNvSpPr>
                <a:spLocks/>
              </p:cNvSpPr>
              <p:nvPr/>
            </p:nvSpPr>
            <p:spPr bwMode="auto">
              <a:xfrm>
                <a:off x="4632"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79" name="Freeform 102"/>
              <p:cNvSpPr>
                <a:spLocks/>
              </p:cNvSpPr>
              <p:nvPr/>
            </p:nvSpPr>
            <p:spPr bwMode="auto">
              <a:xfrm>
                <a:off x="463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0" name="Freeform 103"/>
              <p:cNvSpPr>
                <a:spLocks/>
              </p:cNvSpPr>
              <p:nvPr/>
            </p:nvSpPr>
            <p:spPr bwMode="auto">
              <a:xfrm>
                <a:off x="4638"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1" name="Freeform 104"/>
              <p:cNvSpPr>
                <a:spLocks/>
              </p:cNvSpPr>
              <p:nvPr/>
            </p:nvSpPr>
            <p:spPr bwMode="auto">
              <a:xfrm>
                <a:off x="464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2" name="Freeform 105"/>
              <p:cNvSpPr>
                <a:spLocks/>
              </p:cNvSpPr>
              <p:nvPr/>
            </p:nvSpPr>
            <p:spPr bwMode="auto">
              <a:xfrm>
                <a:off x="4644" y="1670"/>
                <a:ext cx="10" cy="9"/>
              </a:xfrm>
              <a:custGeom>
                <a:avLst/>
                <a:gdLst>
                  <a:gd name="T0" fmla="*/ 3 w 10"/>
                  <a:gd name="T1" fmla="*/ 0 h 9"/>
                  <a:gd name="T2" fmla="*/ 0 w 10"/>
                  <a:gd name="T3" fmla="*/ 0 h 9"/>
                  <a:gd name="T4" fmla="*/ 0 w 10"/>
                  <a:gd name="T5" fmla="*/ 9 h 9"/>
                  <a:gd name="T6" fmla="*/ 3 w 10"/>
                  <a:gd name="T7" fmla="*/ 9 h 9"/>
                  <a:gd name="T8" fmla="*/ 6 w 10"/>
                  <a:gd name="T9" fmla="*/ 9 h 9"/>
                  <a:gd name="T10" fmla="*/ 6 w 10"/>
                  <a:gd name="T11" fmla="*/ 6 h 9"/>
                  <a:gd name="T12" fmla="*/ 10 w 10"/>
                  <a:gd name="T13" fmla="*/ 6 h 9"/>
                  <a:gd name="T14" fmla="*/ 10 w 10"/>
                  <a:gd name="T15" fmla="*/ 6 h 9"/>
                  <a:gd name="T16" fmla="*/ 10 w 10"/>
                  <a:gd name="T17" fmla="*/ 3 h 9"/>
                  <a:gd name="T18" fmla="*/ 6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6" y="9"/>
                    </a:lnTo>
                    <a:lnTo>
                      <a:pt x="6" y="6"/>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3" name="Freeform 106"/>
              <p:cNvSpPr>
                <a:spLocks/>
              </p:cNvSpPr>
              <p:nvPr/>
            </p:nvSpPr>
            <p:spPr bwMode="auto">
              <a:xfrm>
                <a:off x="4647"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7 w 10"/>
                  <a:gd name="T11" fmla="*/ 6 h 9"/>
                  <a:gd name="T12" fmla="*/ 10 w 10"/>
                  <a:gd name="T13" fmla="*/ 6 h 9"/>
                  <a:gd name="T14" fmla="*/ 7 w 10"/>
                  <a:gd name="T15" fmla="*/ 3 h 9"/>
                  <a:gd name="T16" fmla="*/ 7 w 10"/>
                  <a:gd name="T17" fmla="*/ 0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9"/>
                    </a:lnTo>
                    <a:lnTo>
                      <a:pt x="7" y="6"/>
                    </a:lnTo>
                    <a:lnTo>
                      <a:pt x="10"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4" name="Freeform 107"/>
              <p:cNvSpPr>
                <a:spLocks/>
              </p:cNvSpPr>
              <p:nvPr/>
            </p:nvSpPr>
            <p:spPr bwMode="auto">
              <a:xfrm>
                <a:off x="4650"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10" y="6"/>
                    </a:lnTo>
                    <a:lnTo>
                      <a:pt x="10" y="6"/>
                    </a:lnTo>
                    <a:lnTo>
                      <a:pt x="10" y="3"/>
                    </a:lnTo>
                    <a:lnTo>
                      <a:pt x="10"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5" name="Freeform 108"/>
              <p:cNvSpPr>
                <a:spLocks/>
              </p:cNvSpPr>
              <p:nvPr/>
            </p:nvSpPr>
            <p:spPr bwMode="auto">
              <a:xfrm>
                <a:off x="465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6" name="Freeform 109"/>
              <p:cNvSpPr>
                <a:spLocks/>
              </p:cNvSpPr>
              <p:nvPr/>
            </p:nvSpPr>
            <p:spPr bwMode="auto">
              <a:xfrm>
                <a:off x="4660" y="1670"/>
                <a:ext cx="3" cy="9"/>
              </a:xfrm>
              <a:custGeom>
                <a:avLst/>
                <a:gdLst>
                  <a:gd name="T0" fmla="*/ 0 w 3"/>
                  <a:gd name="T1" fmla="*/ 0 h 9"/>
                  <a:gd name="T2" fmla="*/ 0 w 3"/>
                  <a:gd name="T3" fmla="*/ 0 h 9"/>
                  <a:gd name="T4" fmla="*/ 0 w 3"/>
                  <a:gd name="T5" fmla="*/ 9 h 9"/>
                  <a:gd name="T6" fmla="*/ 0 w 3"/>
                  <a:gd name="T7" fmla="*/ 9 h 9"/>
                  <a:gd name="T8" fmla="*/ 3 w 3"/>
                  <a:gd name="T9" fmla="*/ 9 h 9"/>
                  <a:gd name="T10" fmla="*/ 3 w 3"/>
                  <a:gd name="T11" fmla="*/ 6 h 9"/>
                  <a:gd name="T12" fmla="*/ 3 w 3"/>
                  <a:gd name="T13" fmla="*/ 6 h 9"/>
                  <a:gd name="T14" fmla="*/ 3 w 3"/>
                  <a:gd name="T15" fmla="*/ 3 h 9"/>
                  <a:gd name="T16" fmla="*/ 3 w 3"/>
                  <a:gd name="T17" fmla="*/ 0 h 9"/>
                  <a:gd name="T18" fmla="*/ 3 w 3"/>
                  <a:gd name="T19" fmla="*/ 0 h 9"/>
                  <a:gd name="T20" fmla="*/ 0 w 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9">
                    <a:moveTo>
                      <a:pt x="0" y="0"/>
                    </a:moveTo>
                    <a:lnTo>
                      <a:pt x="0" y="0"/>
                    </a:lnTo>
                    <a:lnTo>
                      <a:pt x="0" y="9"/>
                    </a:lnTo>
                    <a:lnTo>
                      <a:pt x="0" y="9"/>
                    </a:lnTo>
                    <a:lnTo>
                      <a:pt x="3" y="9"/>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7" name="Freeform 110"/>
              <p:cNvSpPr>
                <a:spLocks/>
              </p:cNvSpPr>
              <p:nvPr/>
            </p:nvSpPr>
            <p:spPr bwMode="auto">
              <a:xfrm>
                <a:off x="466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8" name="Freeform 111"/>
              <p:cNvSpPr>
                <a:spLocks/>
              </p:cNvSpPr>
              <p:nvPr/>
            </p:nvSpPr>
            <p:spPr bwMode="auto">
              <a:xfrm>
                <a:off x="466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89" name="Freeform 112"/>
              <p:cNvSpPr>
                <a:spLocks/>
              </p:cNvSpPr>
              <p:nvPr/>
            </p:nvSpPr>
            <p:spPr bwMode="auto">
              <a:xfrm>
                <a:off x="466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0" name="Freeform 113"/>
              <p:cNvSpPr>
                <a:spLocks/>
              </p:cNvSpPr>
              <p:nvPr/>
            </p:nvSpPr>
            <p:spPr bwMode="auto">
              <a:xfrm>
                <a:off x="466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1" name="Freeform 114"/>
              <p:cNvSpPr>
                <a:spLocks/>
              </p:cNvSpPr>
              <p:nvPr/>
            </p:nvSpPr>
            <p:spPr bwMode="auto">
              <a:xfrm>
                <a:off x="467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2" name="Freeform 115"/>
              <p:cNvSpPr>
                <a:spLocks/>
              </p:cNvSpPr>
              <p:nvPr/>
            </p:nvSpPr>
            <p:spPr bwMode="auto">
              <a:xfrm>
                <a:off x="467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3" name="Freeform 116"/>
              <p:cNvSpPr>
                <a:spLocks/>
              </p:cNvSpPr>
              <p:nvPr/>
            </p:nvSpPr>
            <p:spPr bwMode="auto">
              <a:xfrm>
                <a:off x="468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4" name="Freeform 117"/>
              <p:cNvSpPr>
                <a:spLocks/>
              </p:cNvSpPr>
              <p:nvPr/>
            </p:nvSpPr>
            <p:spPr bwMode="auto">
              <a:xfrm>
                <a:off x="468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5" name="Freeform 118"/>
              <p:cNvSpPr>
                <a:spLocks/>
              </p:cNvSpPr>
              <p:nvPr/>
            </p:nvSpPr>
            <p:spPr bwMode="auto">
              <a:xfrm>
                <a:off x="468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6" name="Freeform 119"/>
              <p:cNvSpPr>
                <a:spLocks/>
              </p:cNvSpPr>
              <p:nvPr/>
            </p:nvSpPr>
            <p:spPr bwMode="auto">
              <a:xfrm>
                <a:off x="4690"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7" name="Freeform 120"/>
              <p:cNvSpPr>
                <a:spLocks/>
              </p:cNvSpPr>
              <p:nvPr/>
            </p:nvSpPr>
            <p:spPr bwMode="auto">
              <a:xfrm>
                <a:off x="469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8" name="Freeform 121"/>
              <p:cNvSpPr>
                <a:spLocks/>
              </p:cNvSpPr>
              <p:nvPr/>
            </p:nvSpPr>
            <p:spPr bwMode="auto">
              <a:xfrm>
                <a:off x="4696"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99" name="Freeform 122"/>
              <p:cNvSpPr>
                <a:spLocks/>
              </p:cNvSpPr>
              <p:nvPr/>
            </p:nvSpPr>
            <p:spPr bwMode="auto">
              <a:xfrm>
                <a:off x="469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0" name="Freeform 123"/>
              <p:cNvSpPr>
                <a:spLocks/>
              </p:cNvSpPr>
              <p:nvPr/>
            </p:nvSpPr>
            <p:spPr bwMode="auto">
              <a:xfrm>
                <a:off x="470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1" name="Freeform 124"/>
              <p:cNvSpPr>
                <a:spLocks/>
              </p:cNvSpPr>
              <p:nvPr/>
            </p:nvSpPr>
            <p:spPr bwMode="auto">
              <a:xfrm>
                <a:off x="4705"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2" name="Freeform 125"/>
              <p:cNvSpPr>
                <a:spLocks/>
              </p:cNvSpPr>
              <p:nvPr/>
            </p:nvSpPr>
            <p:spPr bwMode="auto">
              <a:xfrm>
                <a:off x="470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3" name="Freeform 126"/>
              <p:cNvSpPr>
                <a:spLocks/>
              </p:cNvSpPr>
              <p:nvPr/>
            </p:nvSpPr>
            <p:spPr bwMode="auto">
              <a:xfrm>
                <a:off x="4711"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10 w 10"/>
                  <a:gd name="T15" fmla="*/ 6 h 9"/>
                  <a:gd name="T16" fmla="*/ 10 w 10"/>
                  <a:gd name="T17" fmla="*/ 3 h 9"/>
                  <a:gd name="T18" fmla="*/ 6 w 10"/>
                  <a:gd name="T19" fmla="*/ 0 h 9"/>
                  <a:gd name="T20" fmla="*/ 3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3" y="9"/>
                    </a:lnTo>
                    <a:lnTo>
                      <a:pt x="6" y="6"/>
                    </a:lnTo>
                    <a:lnTo>
                      <a:pt x="10" y="6"/>
                    </a:lnTo>
                    <a:lnTo>
                      <a:pt x="10" y="6"/>
                    </a:lnTo>
                    <a:lnTo>
                      <a:pt x="10"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4" name="Freeform 127"/>
              <p:cNvSpPr>
                <a:spLocks/>
              </p:cNvSpPr>
              <p:nvPr/>
            </p:nvSpPr>
            <p:spPr bwMode="auto">
              <a:xfrm>
                <a:off x="4714"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5" name="Freeform 128"/>
              <p:cNvSpPr>
                <a:spLocks/>
              </p:cNvSpPr>
              <p:nvPr/>
            </p:nvSpPr>
            <p:spPr bwMode="auto">
              <a:xfrm>
                <a:off x="4717"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6" name="Freeform 129"/>
              <p:cNvSpPr>
                <a:spLocks/>
              </p:cNvSpPr>
              <p:nvPr/>
            </p:nvSpPr>
            <p:spPr bwMode="auto">
              <a:xfrm>
                <a:off x="472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7" name="Freeform 130"/>
              <p:cNvSpPr>
                <a:spLocks/>
              </p:cNvSpPr>
              <p:nvPr/>
            </p:nvSpPr>
            <p:spPr bwMode="auto">
              <a:xfrm>
                <a:off x="472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8" name="Freeform 131"/>
              <p:cNvSpPr>
                <a:spLocks/>
              </p:cNvSpPr>
              <p:nvPr/>
            </p:nvSpPr>
            <p:spPr bwMode="auto">
              <a:xfrm>
                <a:off x="472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09" name="Freeform 132"/>
              <p:cNvSpPr>
                <a:spLocks/>
              </p:cNvSpPr>
              <p:nvPr/>
            </p:nvSpPr>
            <p:spPr bwMode="auto">
              <a:xfrm>
                <a:off x="473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0" name="Freeform 133"/>
              <p:cNvSpPr>
                <a:spLocks/>
              </p:cNvSpPr>
              <p:nvPr/>
            </p:nvSpPr>
            <p:spPr bwMode="auto">
              <a:xfrm>
                <a:off x="473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1" name="Freeform 134"/>
              <p:cNvSpPr>
                <a:spLocks/>
              </p:cNvSpPr>
              <p:nvPr/>
            </p:nvSpPr>
            <p:spPr bwMode="auto">
              <a:xfrm>
                <a:off x="473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2" name="Freeform 135"/>
              <p:cNvSpPr>
                <a:spLocks/>
              </p:cNvSpPr>
              <p:nvPr/>
            </p:nvSpPr>
            <p:spPr bwMode="auto">
              <a:xfrm>
                <a:off x="473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3" name="Freeform 136"/>
              <p:cNvSpPr>
                <a:spLocks/>
              </p:cNvSpPr>
              <p:nvPr/>
            </p:nvSpPr>
            <p:spPr bwMode="auto">
              <a:xfrm>
                <a:off x="474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4" name="Freeform 137"/>
              <p:cNvSpPr>
                <a:spLocks/>
              </p:cNvSpPr>
              <p:nvPr/>
            </p:nvSpPr>
            <p:spPr bwMode="auto">
              <a:xfrm>
                <a:off x="474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5" name="Freeform 138"/>
              <p:cNvSpPr>
                <a:spLocks/>
              </p:cNvSpPr>
              <p:nvPr/>
            </p:nvSpPr>
            <p:spPr bwMode="auto">
              <a:xfrm>
                <a:off x="4751"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6" name="Freeform 139"/>
              <p:cNvSpPr>
                <a:spLocks/>
              </p:cNvSpPr>
              <p:nvPr/>
            </p:nvSpPr>
            <p:spPr bwMode="auto">
              <a:xfrm>
                <a:off x="475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7" name="Freeform 140"/>
              <p:cNvSpPr>
                <a:spLocks/>
              </p:cNvSpPr>
              <p:nvPr/>
            </p:nvSpPr>
            <p:spPr bwMode="auto">
              <a:xfrm>
                <a:off x="475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8" name="Freeform 141"/>
              <p:cNvSpPr>
                <a:spLocks/>
              </p:cNvSpPr>
              <p:nvPr/>
            </p:nvSpPr>
            <p:spPr bwMode="auto">
              <a:xfrm>
                <a:off x="476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19" name="Freeform 142"/>
              <p:cNvSpPr>
                <a:spLocks/>
              </p:cNvSpPr>
              <p:nvPr/>
            </p:nvSpPr>
            <p:spPr bwMode="auto">
              <a:xfrm>
                <a:off x="476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0" name="Freeform 143"/>
              <p:cNvSpPr>
                <a:spLocks/>
              </p:cNvSpPr>
              <p:nvPr/>
            </p:nvSpPr>
            <p:spPr bwMode="auto">
              <a:xfrm>
                <a:off x="476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1" name="Freeform 144"/>
              <p:cNvSpPr>
                <a:spLocks/>
              </p:cNvSpPr>
              <p:nvPr/>
            </p:nvSpPr>
            <p:spPr bwMode="auto">
              <a:xfrm>
                <a:off x="4769"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2" name="Freeform 145"/>
              <p:cNvSpPr>
                <a:spLocks/>
              </p:cNvSpPr>
              <p:nvPr/>
            </p:nvSpPr>
            <p:spPr bwMode="auto">
              <a:xfrm>
                <a:off x="477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3" name="Freeform 146"/>
              <p:cNvSpPr>
                <a:spLocks/>
              </p:cNvSpPr>
              <p:nvPr/>
            </p:nvSpPr>
            <p:spPr bwMode="auto">
              <a:xfrm>
                <a:off x="477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4" name="Freeform 147"/>
              <p:cNvSpPr>
                <a:spLocks/>
              </p:cNvSpPr>
              <p:nvPr/>
            </p:nvSpPr>
            <p:spPr bwMode="auto">
              <a:xfrm>
                <a:off x="477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5" name="Freeform 148"/>
              <p:cNvSpPr>
                <a:spLocks/>
              </p:cNvSpPr>
              <p:nvPr/>
            </p:nvSpPr>
            <p:spPr bwMode="auto">
              <a:xfrm>
                <a:off x="4781"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9"/>
                    </a:lnTo>
                    <a:lnTo>
                      <a:pt x="7" y="6"/>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6" name="Freeform 149"/>
              <p:cNvSpPr>
                <a:spLocks/>
              </p:cNvSpPr>
              <p:nvPr/>
            </p:nvSpPr>
            <p:spPr bwMode="auto">
              <a:xfrm>
                <a:off x="4784"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7 w 10"/>
                  <a:gd name="T21" fmla="*/ 0 h 9"/>
                  <a:gd name="T22" fmla="*/ 4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7" name="Freeform 150"/>
              <p:cNvSpPr>
                <a:spLocks/>
              </p:cNvSpPr>
              <p:nvPr/>
            </p:nvSpPr>
            <p:spPr bwMode="auto">
              <a:xfrm>
                <a:off x="478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8" name="Freeform 151"/>
              <p:cNvSpPr>
                <a:spLocks/>
              </p:cNvSpPr>
              <p:nvPr/>
            </p:nvSpPr>
            <p:spPr bwMode="auto">
              <a:xfrm>
                <a:off x="479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29" name="Freeform 152"/>
              <p:cNvSpPr>
                <a:spLocks/>
              </p:cNvSpPr>
              <p:nvPr/>
            </p:nvSpPr>
            <p:spPr bwMode="auto">
              <a:xfrm>
                <a:off x="479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0" name="Freeform 153"/>
              <p:cNvSpPr>
                <a:spLocks/>
              </p:cNvSpPr>
              <p:nvPr/>
            </p:nvSpPr>
            <p:spPr bwMode="auto">
              <a:xfrm>
                <a:off x="479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1" name="Freeform 154"/>
              <p:cNvSpPr>
                <a:spLocks/>
              </p:cNvSpPr>
              <p:nvPr/>
            </p:nvSpPr>
            <p:spPr bwMode="auto">
              <a:xfrm>
                <a:off x="480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2" name="Freeform 155"/>
              <p:cNvSpPr>
                <a:spLocks/>
              </p:cNvSpPr>
              <p:nvPr/>
            </p:nvSpPr>
            <p:spPr bwMode="auto">
              <a:xfrm>
                <a:off x="480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3" name="Freeform 156"/>
              <p:cNvSpPr>
                <a:spLocks/>
              </p:cNvSpPr>
              <p:nvPr/>
            </p:nvSpPr>
            <p:spPr bwMode="auto">
              <a:xfrm>
                <a:off x="480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4" name="Freeform 157"/>
              <p:cNvSpPr>
                <a:spLocks/>
              </p:cNvSpPr>
              <p:nvPr/>
            </p:nvSpPr>
            <p:spPr bwMode="auto">
              <a:xfrm>
                <a:off x="481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5" name="Freeform 158"/>
              <p:cNvSpPr>
                <a:spLocks/>
              </p:cNvSpPr>
              <p:nvPr/>
            </p:nvSpPr>
            <p:spPr bwMode="auto">
              <a:xfrm>
                <a:off x="481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6" name="Freeform 159"/>
              <p:cNvSpPr>
                <a:spLocks/>
              </p:cNvSpPr>
              <p:nvPr/>
            </p:nvSpPr>
            <p:spPr bwMode="auto">
              <a:xfrm>
                <a:off x="481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7" name="Freeform 160"/>
              <p:cNvSpPr>
                <a:spLocks/>
              </p:cNvSpPr>
              <p:nvPr/>
            </p:nvSpPr>
            <p:spPr bwMode="auto">
              <a:xfrm>
                <a:off x="481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8" name="Freeform 161"/>
              <p:cNvSpPr>
                <a:spLocks/>
              </p:cNvSpPr>
              <p:nvPr/>
            </p:nvSpPr>
            <p:spPr bwMode="auto">
              <a:xfrm>
                <a:off x="482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39" name="Freeform 162"/>
              <p:cNvSpPr>
                <a:spLocks/>
              </p:cNvSpPr>
              <p:nvPr/>
            </p:nvSpPr>
            <p:spPr bwMode="auto">
              <a:xfrm>
                <a:off x="4827"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0" name="Freeform 163"/>
              <p:cNvSpPr>
                <a:spLocks/>
              </p:cNvSpPr>
              <p:nvPr/>
            </p:nvSpPr>
            <p:spPr bwMode="auto">
              <a:xfrm>
                <a:off x="483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1" name="Freeform 164"/>
              <p:cNvSpPr>
                <a:spLocks/>
              </p:cNvSpPr>
              <p:nvPr/>
            </p:nvSpPr>
            <p:spPr bwMode="auto">
              <a:xfrm>
                <a:off x="483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9"/>
                    </a:lnTo>
                    <a:lnTo>
                      <a:pt x="6"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2" name="Freeform 165"/>
              <p:cNvSpPr>
                <a:spLocks/>
              </p:cNvSpPr>
              <p:nvPr/>
            </p:nvSpPr>
            <p:spPr bwMode="auto">
              <a:xfrm>
                <a:off x="4836"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3" name="Freeform 166"/>
              <p:cNvSpPr>
                <a:spLocks/>
              </p:cNvSpPr>
              <p:nvPr/>
            </p:nvSpPr>
            <p:spPr bwMode="auto">
              <a:xfrm>
                <a:off x="483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4" name="Freeform 167"/>
              <p:cNvSpPr>
                <a:spLocks/>
              </p:cNvSpPr>
              <p:nvPr/>
            </p:nvSpPr>
            <p:spPr bwMode="auto">
              <a:xfrm>
                <a:off x="4842"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5" name="Freeform 168"/>
              <p:cNvSpPr>
                <a:spLocks/>
              </p:cNvSpPr>
              <p:nvPr/>
            </p:nvSpPr>
            <p:spPr bwMode="auto">
              <a:xfrm>
                <a:off x="484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6" name="Freeform 169"/>
              <p:cNvSpPr>
                <a:spLocks/>
              </p:cNvSpPr>
              <p:nvPr/>
            </p:nvSpPr>
            <p:spPr bwMode="auto">
              <a:xfrm>
                <a:off x="4848"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3" y="9"/>
                    </a:lnTo>
                    <a:lnTo>
                      <a:pt x="7" y="6"/>
                    </a:lnTo>
                    <a:lnTo>
                      <a:pt x="10" y="6"/>
                    </a:lnTo>
                    <a:lnTo>
                      <a:pt x="10" y="6"/>
                    </a:lnTo>
                    <a:lnTo>
                      <a:pt x="10" y="3"/>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7" name="Freeform 170"/>
              <p:cNvSpPr>
                <a:spLocks/>
              </p:cNvSpPr>
              <p:nvPr/>
            </p:nvSpPr>
            <p:spPr bwMode="auto">
              <a:xfrm>
                <a:off x="4851"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8" name="Freeform 171"/>
              <p:cNvSpPr>
                <a:spLocks/>
              </p:cNvSpPr>
              <p:nvPr/>
            </p:nvSpPr>
            <p:spPr bwMode="auto">
              <a:xfrm>
                <a:off x="485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49" name="Freeform 172"/>
              <p:cNvSpPr>
                <a:spLocks/>
              </p:cNvSpPr>
              <p:nvPr/>
            </p:nvSpPr>
            <p:spPr bwMode="auto">
              <a:xfrm>
                <a:off x="485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0" name="Freeform 173"/>
              <p:cNvSpPr>
                <a:spLocks/>
              </p:cNvSpPr>
              <p:nvPr/>
            </p:nvSpPr>
            <p:spPr bwMode="auto">
              <a:xfrm>
                <a:off x="486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1" name="Freeform 174"/>
              <p:cNvSpPr>
                <a:spLocks/>
              </p:cNvSpPr>
              <p:nvPr/>
            </p:nvSpPr>
            <p:spPr bwMode="auto">
              <a:xfrm>
                <a:off x="486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2" name="Freeform 175"/>
              <p:cNvSpPr>
                <a:spLocks/>
              </p:cNvSpPr>
              <p:nvPr/>
            </p:nvSpPr>
            <p:spPr bwMode="auto">
              <a:xfrm>
                <a:off x="486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3" name="Freeform 176"/>
              <p:cNvSpPr>
                <a:spLocks/>
              </p:cNvSpPr>
              <p:nvPr/>
            </p:nvSpPr>
            <p:spPr bwMode="auto">
              <a:xfrm>
                <a:off x="487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4" name="Freeform 177"/>
              <p:cNvSpPr>
                <a:spLocks/>
              </p:cNvSpPr>
              <p:nvPr/>
            </p:nvSpPr>
            <p:spPr bwMode="auto">
              <a:xfrm>
                <a:off x="487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5" name="Freeform 178"/>
              <p:cNvSpPr>
                <a:spLocks/>
              </p:cNvSpPr>
              <p:nvPr/>
            </p:nvSpPr>
            <p:spPr bwMode="auto">
              <a:xfrm>
                <a:off x="487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6" name="Freeform 179"/>
              <p:cNvSpPr>
                <a:spLocks/>
              </p:cNvSpPr>
              <p:nvPr/>
            </p:nvSpPr>
            <p:spPr bwMode="auto">
              <a:xfrm>
                <a:off x="488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7" name="Freeform 180"/>
              <p:cNvSpPr>
                <a:spLocks/>
              </p:cNvSpPr>
              <p:nvPr/>
            </p:nvSpPr>
            <p:spPr bwMode="auto">
              <a:xfrm>
                <a:off x="488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8" name="Freeform 181"/>
              <p:cNvSpPr>
                <a:spLocks/>
              </p:cNvSpPr>
              <p:nvPr/>
            </p:nvSpPr>
            <p:spPr bwMode="auto">
              <a:xfrm>
                <a:off x="488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59" name="Freeform 182"/>
              <p:cNvSpPr>
                <a:spLocks/>
              </p:cNvSpPr>
              <p:nvPr/>
            </p:nvSpPr>
            <p:spPr bwMode="auto">
              <a:xfrm>
                <a:off x="489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0" name="Freeform 183"/>
              <p:cNvSpPr>
                <a:spLocks/>
              </p:cNvSpPr>
              <p:nvPr/>
            </p:nvSpPr>
            <p:spPr bwMode="auto">
              <a:xfrm>
                <a:off x="489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1" name="Freeform 184"/>
              <p:cNvSpPr>
                <a:spLocks/>
              </p:cNvSpPr>
              <p:nvPr/>
            </p:nvSpPr>
            <p:spPr bwMode="auto">
              <a:xfrm>
                <a:off x="489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2" name="Freeform 185"/>
              <p:cNvSpPr>
                <a:spLocks/>
              </p:cNvSpPr>
              <p:nvPr/>
            </p:nvSpPr>
            <p:spPr bwMode="auto">
              <a:xfrm>
                <a:off x="4900"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3" name="Freeform 186"/>
              <p:cNvSpPr>
                <a:spLocks/>
              </p:cNvSpPr>
              <p:nvPr/>
            </p:nvSpPr>
            <p:spPr bwMode="auto">
              <a:xfrm>
                <a:off x="490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4" name="Freeform 187"/>
              <p:cNvSpPr>
                <a:spLocks/>
              </p:cNvSpPr>
              <p:nvPr/>
            </p:nvSpPr>
            <p:spPr bwMode="auto">
              <a:xfrm>
                <a:off x="4906"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5" name="Freeform 188"/>
              <p:cNvSpPr>
                <a:spLocks/>
              </p:cNvSpPr>
              <p:nvPr/>
            </p:nvSpPr>
            <p:spPr bwMode="auto">
              <a:xfrm>
                <a:off x="490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6" name="Freeform 189"/>
              <p:cNvSpPr>
                <a:spLocks/>
              </p:cNvSpPr>
              <p:nvPr/>
            </p:nvSpPr>
            <p:spPr bwMode="auto">
              <a:xfrm>
                <a:off x="4912" y="1670"/>
                <a:ext cx="10" cy="9"/>
              </a:xfrm>
              <a:custGeom>
                <a:avLst/>
                <a:gdLst>
                  <a:gd name="T0" fmla="*/ 3 w 10"/>
                  <a:gd name="T1" fmla="*/ 0 h 9"/>
                  <a:gd name="T2" fmla="*/ 0 w 10"/>
                  <a:gd name="T3" fmla="*/ 0 h 9"/>
                  <a:gd name="T4" fmla="*/ 0 w 10"/>
                  <a:gd name="T5" fmla="*/ 9 h 9"/>
                  <a:gd name="T6" fmla="*/ 3 w 10"/>
                  <a:gd name="T7" fmla="*/ 9 h 9"/>
                  <a:gd name="T8" fmla="*/ 6 w 10"/>
                  <a:gd name="T9" fmla="*/ 9 h 9"/>
                  <a:gd name="T10" fmla="*/ 6 w 10"/>
                  <a:gd name="T11" fmla="*/ 6 h 9"/>
                  <a:gd name="T12" fmla="*/ 10 w 10"/>
                  <a:gd name="T13" fmla="*/ 6 h 9"/>
                  <a:gd name="T14" fmla="*/ 10 w 10"/>
                  <a:gd name="T15" fmla="*/ 6 h 9"/>
                  <a:gd name="T16" fmla="*/ 10 w 10"/>
                  <a:gd name="T17" fmla="*/ 3 h 9"/>
                  <a:gd name="T18" fmla="*/ 6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6" y="9"/>
                    </a:lnTo>
                    <a:lnTo>
                      <a:pt x="6" y="6"/>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7" name="Freeform 190"/>
              <p:cNvSpPr>
                <a:spLocks/>
              </p:cNvSpPr>
              <p:nvPr/>
            </p:nvSpPr>
            <p:spPr bwMode="auto">
              <a:xfrm>
                <a:off x="4915"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8" name="Freeform 191"/>
              <p:cNvSpPr>
                <a:spLocks/>
              </p:cNvSpPr>
              <p:nvPr/>
            </p:nvSpPr>
            <p:spPr bwMode="auto">
              <a:xfrm>
                <a:off x="4918"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10" y="6"/>
                    </a:lnTo>
                    <a:lnTo>
                      <a:pt x="10" y="6"/>
                    </a:lnTo>
                    <a:lnTo>
                      <a:pt x="10" y="3"/>
                    </a:lnTo>
                    <a:lnTo>
                      <a:pt x="10"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69" name="Freeform 192"/>
              <p:cNvSpPr>
                <a:spLocks/>
              </p:cNvSpPr>
              <p:nvPr/>
            </p:nvSpPr>
            <p:spPr bwMode="auto">
              <a:xfrm>
                <a:off x="492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0" name="Freeform 193"/>
              <p:cNvSpPr>
                <a:spLocks/>
              </p:cNvSpPr>
              <p:nvPr/>
            </p:nvSpPr>
            <p:spPr bwMode="auto">
              <a:xfrm>
                <a:off x="492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1" name="Freeform 194"/>
              <p:cNvSpPr>
                <a:spLocks/>
              </p:cNvSpPr>
              <p:nvPr/>
            </p:nvSpPr>
            <p:spPr bwMode="auto">
              <a:xfrm>
                <a:off x="492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2" name="Freeform 195"/>
              <p:cNvSpPr>
                <a:spLocks/>
              </p:cNvSpPr>
              <p:nvPr/>
            </p:nvSpPr>
            <p:spPr bwMode="auto">
              <a:xfrm>
                <a:off x="493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3" name="Freeform 196"/>
              <p:cNvSpPr>
                <a:spLocks/>
              </p:cNvSpPr>
              <p:nvPr/>
            </p:nvSpPr>
            <p:spPr bwMode="auto">
              <a:xfrm>
                <a:off x="493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4" name="Freeform 197"/>
              <p:cNvSpPr>
                <a:spLocks/>
              </p:cNvSpPr>
              <p:nvPr/>
            </p:nvSpPr>
            <p:spPr bwMode="auto">
              <a:xfrm>
                <a:off x="493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5" name="Freeform 198"/>
              <p:cNvSpPr>
                <a:spLocks/>
              </p:cNvSpPr>
              <p:nvPr/>
            </p:nvSpPr>
            <p:spPr bwMode="auto">
              <a:xfrm>
                <a:off x="494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6" name="Freeform 199"/>
              <p:cNvSpPr>
                <a:spLocks/>
              </p:cNvSpPr>
              <p:nvPr/>
            </p:nvSpPr>
            <p:spPr bwMode="auto">
              <a:xfrm>
                <a:off x="494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7" name="Freeform 200"/>
              <p:cNvSpPr>
                <a:spLocks/>
              </p:cNvSpPr>
              <p:nvPr/>
            </p:nvSpPr>
            <p:spPr bwMode="auto">
              <a:xfrm>
                <a:off x="494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8" name="Freeform 201"/>
              <p:cNvSpPr>
                <a:spLocks/>
              </p:cNvSpPr>
              <p:nvPr/>
            </p:nvSpPr>
            <p:spPr bwMode="auto">
              <a:xfrm>
                <a:off x="494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79" name="Freeform 202"/>
              <p:cNvSpPr>
                <a:spLocks/>
              </p:cNvSpPr>
              <p:nvPr/>
            </p:nvSpPr>
            <p:spPr bwMode="auto">
              <a:xfrm>
                <a:off x="495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80" name="Freeform 203"/>
              <p:cNvSpPr>
                <a:spLocks/>
              </p:cNvSpPr>
              <p:nvPr/>
            </p:nvSpPr>
            <p:spPr bwMode="auto">
              <a:xfrm>
                <a:off x="495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81" name="Freeform 204"/>
              <p:cNvSpPr>
                <a:spLocks/>
              </p:cNvSpPr>
              <p:nvPr/>
            </p:nvSpPr>
            <p:spPr bwMode="auto">
              <a:xfrm>
                <a:off x="496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406"/>
            <p:cNvGrpSpPr>
              <a:grpSpLocks/>
            </p:cNvGrpSpPr>
            <p:nvPr/>
          </p:nvGrpSpPr>
          <p:grpSpPr bwMode="auto">
            <a:xfrm>
              <a:off x="4964" y="1670"/>
              <a:ext cx="640" cy="9"/>
              <a:chOff x="4964" y="1670"/>
              <a:chExt cx="640" cy="9"/>
            </a:xfrm>
          </p:grpSpPr>
          <p:sp>
            <p:nvSpPr>
              <p:cNvPr id="21882" name="Freeform 206"/>
              <p:cNvSpPr>
                <a:spLocks/>
              </p:cNvSpPr>
              <p:nvPr/>
            </p:nvSpPr>
            <p:spPr bwMode="auto">
              <a:xfrm>
                <a:off x="4964"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3" name="Freeform 207"/>
              <p:cNvSpPr>
                <a:spLocks/>
              </p:cNvSpPr>
              <p:nvPr/>
            </p:nvSpPr>
            <p:spPr bwMode="auto">
              <a:xfrm>
                <a:off x="496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4" name="Freeform 208"/>
              <p:cNvSpPr>
                <a:spLocks/>
              </p:cNvSpPr>
              <p:nvPr/>
            </p:nvSpPr>
            <p:spPr bwMode="auto">
              <a:xfrm>
                <a:off x="4970"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9"/>
                    </a:lnTo>
                    <a:lnTo>
                      <a:pt x="6"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5" name="Freeform 209"/>
              <p:cNvSpPr>
                <a:spLocks/>
              </p:cNvSpPr>
              <p:nvPr/>
            </p:nvSpPr>
            <p:spPr bwMode="auto">
              <a:xfrm>
                <a:off x="497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6" name="Freeform 210"/>
              <p:cNvSpPr>
                <a:spLocks/>
              </p:cNvSpPr>
              <p:nvPr/>
            </p:nvSpPr>
            <p:spPr bwMode="auto">
              <a:xfrm>
                <a:off x="497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7" name="Freeform 211"/>
              <p:cNvSpPr>
                <a:spLocks/>
              </p:cNvSpPr>
              <p:nvPr/>
            </p:nvSpPr>
            <p:spPr bwMode="auto">
              <a:xfrm>
                <a:off x="4979"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6 w 10"/>
                  <a:gd name="T15" fmla="*/ 3 h 9"/>
                  <a:gd name="T16" fmla="*/ 6 w 10"/>
                  <a:gd name="T17" fmla="*/ 0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6" y="6"/>
                    </a:lnTo>
                    <a:lnTo>
                      <a:pt x="10"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8" name="Freeform 212"/>
              <p:cNvSpPr>
                <a:spLocks/>
              </p:cNvSpPr>
              <p:nvPr/>
            </p:nvSpPr>
            <p:spPr bwMode="auto">
              <a:xfrm>
                <a:off x="4982"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9" name="Freeform 213"/>
              <p:cNvSpPr>
                <a:spLocks/>
              </p:cNvSpPr>
              <p:nvPr/>
            </p:nvSpPr>
            <p:spPr bwMode="auto">
              <a:xfrm>
                <a:off x="4985"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0" name="Freeform 214"/>
              <p:cNvSpPr>
                <a:spLocks/>
              </p:cNvSpPr>
              <p:nvPr/>
            </p:nvSpPr>
            <p:spPr bwMode="auto">
              <a:xfrm>
                <a:off x="498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1" name="Freeform 215"/>
              <p:cNvSpPr>
                <a:spLocks/>
              </p:cNvSpPr>
              <p:nvPr/>
            </p:nvSpPr>
            <p:spPr bwMode="auto">
              <a:xfrm>
                <a:off x="499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2" name="Freeform 216"/>
              <p:cNvSpPr>
                <a:spLocks/>
              </p:cNvSpPr>
              <p:nvPr/>
            </p:nvSpPr>
            <p:spPr bwMode="auto">
              <a:xfrm>
                <a:off x="499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3" name="Freeform 217"/>
              <p:cNvSpPr>
                <a:spLocks/>
              </p:cNvSpPr>
              <p:nvPr/>
            </p:nvSpPr>
            <p:spPr bwMode="auto">
              <a:xfrm>
                <a:off x="499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4" name="Freeform 218"/>
              <p:cNvSpPr>
                <a:spLocks/>
              </p:cNvSpPr>
              <p:nvPr/>
            </p:nvSpPr>
            <p:spPr bwMode="auto">
              <a:xfrm>
                <a:off x="500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5" name="Freeform 219"/>
              <p:cNvSpPr>
                <a:spLocks/>
              </p:cNvSpPr>
              <p:nvPr/>
            </p:nvSpPr>
            <p:spPr bwMode="auto">
              <a:xfrm>
                <a:off x="500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6" name="Freeform 220"/>
              <p:cNvSpPr>
                <a:spLocks/>
              </p:cNvSpPr>
              <p:nvPr/>
            </p:nvSpPr>
            <p:spPr bwMode="auto">
              <a:xfrm>
                <a:off x="500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7" name="Freeform 221"/>
              <p:cNvSpPr>
                <a:spLocks/>
              </p:cNvSpPr>
              <p:nvPr/>
            </p:nvSpPr>
            <p:spPr bwMode="auto">
              <a:xfrm>
                <a:off x="501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8" name="Freeform 222"/>
              <p:cNvSpPr>
                <a:spLocks/>
              </p:cNvSpPr>
              <p:nvPr/>
            </p:nvSpPr>
            <p:spPr bwMode="auto">
              <a:xfrm>
                <a:off x="501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99" name="Freeform 223"/>
              <p:cNvSpPr>
                <a:spLocks/>
              </p:cNvSpPr>
              <p:nvPr/>
            </p:nvSpPr>
            <p:spPr bwMode="auto">
              <a:xfrm>
                <a:off x="5019"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0" name="Freeform 224"/>
              <p:cNvSpPr>
                <a:spLocks/>
              </p:cNvSpPr>
              <p:nvPr/>
            </p:nvSpPr>
            <p:spPr bwMode="auto">
              <a:xfrm>
                <a:off x="502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1" name="Freeform 225"/>
              <p:cNvSpPr>
                <a:spLocks/>
              </p:cNvSpPr>
              <p:nvPr/>
            </p:nvSpPr>
            <p:spPr bwMode="auto">
              <a:xfrm>
                <a:off x="502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2" name="Freeform 226"/>
              <p:cNvSpPr>
                <a:spLocks/>
              </p:cNvSpPr>
              <p:nvPr/>
            </p:nvSpPr>
            <p:spPr bwMode="auto">
              <a:xfrm>
                <a:off x="502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3" name="Freeform 227"/>
              <p:cNvSpPr>
                <a:spLocks/>
              </p:cNvSpPr>
              <p:nvPr/>
            </p:nvSpPr>
            <p:spPr bwMode="auto">
              <a:xfrm>
                <a:off x="502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4" name="Freeform 228"/>
              <p:cNvSpPr>
                <a:spLocks/>
              </p:cNvSpPr>
              <p:nvPr/>
            </p:nvSpPr>
            <p:spPr bwMode="auto">
              <a:xfrm>
                <a:off x="503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5" name="Freeform 229"/>
              <p:cNvSpPr>
                <a:spLocks/>
              </p:cNvSpPr>
              <p:nvPr/>
            </p:nvSpPr>
            <p:spPr bwMode="auto">
              <a:xfrm>
                <a:off x="5037"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6" name="Freeform 230"/>
              <p:cNvSpPr>
                <a:spLocks/>
              </p:cNvSpPr>
              <p:nvPr/>
            </p:nvSpPr>
            <p:spPr bwMode="auto">
              <a:xfrm>
                <a:off x="504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7" name="Freeform 231"/>
              <p:cNvSpPr>
                <a:spLocks/>
              </p:cNvSpPr>
              <p:nvPr/>
            </p:nvSpPr>
            <p:spPr bwMode="auto">
              <a:xfrm>
                <a:off x="5043" y="1670"/>
                <a:ext cx="3" cy="9"/>
              </a:xfrm>
              <a:custGeom>
                <a:avLst/>
                <a:gdLst>
                  <a:gd name="T0" fmla="*/ 0 w 3"/>
                  <a:gd name="T1" fmla="*/ 0 h 9"/>
                  <a:gd name="T2" fmla="*/ 0 w 3"/>
                  <a:gd name="T3" fmla="*/ 6 h 9"/>
                  <a:gd name="T4" fmla="*/ 0 w 3"/>
                  <a:gd name="T5" fmla="*/ 9 h 9"/>
                  <a:gd name="T6" fmla="*/ 3 w 3"/>
                  <a:gd name="T7" fmla="*/ 9 h 9"/>
                  <a:gd name="T8" fmla="*/ 3 w 3"/>
                  <a:gd name="T9" fmla="*/ 6 h 9"/>
                  <a:gd name="T10" fmla="*/ 3 w 3"/>
                  <a:gd name="T11" fmla="*/ 6 h 9"/>
                  <a:gd name="T12" fmla="*/ 3 w 3"/>
                  <a:gd name="T13" fmla="*/ 3 h 9"/>
                  <a:gd name="T14" fmla="*/ 3 w 3"/>
                  <a:gd name="T15" fmla="*/ 0 h 9"/>
                  <a:gd name="T16" fmla="*/ 3 w 3"/>
                  <a:gd name="T17" fmla="*/ 0 h 9"/>
                  <a:gd name="T18" fmla="*/ 0 w 3"/>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9">
                    <a:moveTo>
                      <a:pt x="0" y="0"/>
                    </a:moveTo>
                    <a:lnTo>
                      <a:pt x="0" y="6"/>
                    </a:lnTo>
                    <a:lnTo>
                      <a:pt x="0" y="9"/>
                    </a:lnTo>
                    <a:lnTo>
                      <a:pt x="3" y="9"/>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8" name="Freeform 232"/>
              <p:cNvSpPr>
                <a:spLocks/>
              </p:cNvSpPr>
              <p:nvPr/>
            </p:nvSpPr>
            <p:spPr bwMode="auto">
              <a:xfrm>
                <a:off x="5043"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09" name="Freeform 233"/>
              <p:cNvSpPr>
                <a:spLocks/>
              </p:cNvSpPr>
              <p:nvPr/>
            </p:nvSpPr>
            <p:spPr bwMode="auto">
              <a:xfrm>
                <a:off x="504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0" name="Freeform 234"/>
              <p:cNvSpPr>
                <a:spLocks/>
              </p:cNvSpPr>
              <p:nvPr/>
            </p:nvSpPr>
            <p:spPr bwMode="auto">
              <a:xfrm>
                <a:off x="5049"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9"/>
                    </a:lnTo>
                    <a:lnTo>
                      <a:pt x="7" y="6"/>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1" name="Freeform 235"/>
              <p:cNvSpPr>
                <a:spLocks/>
              </p:cNvSpPr>
              <p:nvPr/>
            </p:nvSpPr>
            <p:spPr bwMode="auto">
              <a:xfrm>
                <a:off x="5052"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7 w 10"/>
                  <a:gd name="T15" fmla="*/ 3 h 9"/>
                  <a:gd name="T16" fmla="*/ 7 w 10"/>
                  <a:gd name="T17" fmla="*/ 0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7" y="6"/>
                    </a:lnTo>
                    <a:lnTo>
                      <a:pt x="10"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2" name="Freeform 236"/>
              <p:cNvSpPr>
                <a:spLocks/>
              </p:cNvSpPr>
              <p:nvPr/>
            </p:nvSpPr>
            <p:spPr bwMode="auto">
              <a:xfrm>
                <a:off x="505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3" name="Freeform 237"/>
              <p:cNvSpPr>
                <a:spLocks/>
              </p:cNvSpPr>
              <p:nvPr/>
            </p:nvSpPr>
            <p:spPr bwMode="auto">
              <a:xfrm>
                <a:off x="5059"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4" name="Freeform 238"/>
              <p:cNvSpPr>
                <a:spLocks/>
              </p:cNvSpPr>
              <p:nvPr/>
            </p:nvSpPr>
            <p:spPr bwMode="auto">
              <a:xfrm>
                <a:off x="506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5" name="Freeform 239"/>
              <p:cNvSpPr>
                <a:spLocks/>
              </p:cNvSpPr>
              <p:nvPr/>
            </p:nvSpPr>
            <p:spPr bwMode="auto">
              <a:xfrm>
                <a:off x="506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6" name="Freeform 240"/>
              <p:cNvSpPr>
                <a:spLocks/>
              </p:cNvSpPr>
              <p:nvPr/>
            </p:nvSpPr>
            <p:spPr bwMode="auto">
              <a:xfrm>
                <a:off x="506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7" name="Freeform 241"/>
              <p:cNvSpPr>
                <a:spLocks/>
              </p:cNvSpPr>
              <p:nvPr/>
            </p:nvSpPr>
            <p:spPr bwMode="auto">
              <a:xfrm>
                <a:off x="507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8" name="Freeform 242"/>
              <p:cNvSpPr>
                <a:spLocks/>
              </p:cNvSpPr>
              <p:nvPr/>
            </p:nvSpPr>
            <p:spPr bwMode="auto">
              <a:xfrm>
                <a:off x="507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19" name="Freeform 243"/>
              <p:cNvSpPr>
                <a:spLocks/>
              </p:cNvSpPr>
              <p:nvPr/>
            </p:nvSpPr>
            <p:spPr bwMode="auto">
              <a:xfrm>
                <a:off x="507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0" name="Freeform 244"/>
              <p:cNvSpPr>
                <a:spLocks/>
              </p:cNvSpPr>
              <p:nvPr/>
            </p:nvSpPr>
            <p:spPr bwMode="auto">
              <a:xfrm>
                <a:off x="508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1" name="Freeform 245"/>
              <p:cNvSpPr>
                <a:spLocks/>
              </p:cNvSpPr>
              <p:nvPr/>
            </p:nvSpPr>
            <p:spPr bwMode="auto">
              <a:xfrm>
                <a:off x="508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2" name="Freeform 246"/>
              <p:cNvSpPr>
                <a:spLocks/>
              </p:cNvSpPr>
              <p:nvPr/>
            </p:nvSpPr>
            <p:spPr bwMode="auto">
              <a:xfrm>
                <a:off x="508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3" name="Freeform 247"/>
              <p:cNvSpPr>
                <a:spLocks/>
              </p:cNvSpPr>
              <p:nvPr/>
            </p:nvSpPr>
            <p:spPr bwMode="auto">
              <a:xfrm>
                <a:off x="509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4" name="Freeform 248"/>
              <p:cNvSpPr>
                <a:spLocks/>
              </p:cNvSpPr>
              <p:nvPr/>
            </p:nvSpPr>
            <p:spPr bwMode="auto">
              <a:xfrm>
                <a:off x="5095"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5" name="Freeform 249"/>
              <p:cNvSpPr>
                <a:spLocks/>
              </p:cNvSpPr>
              <p:nvPr/>
            </p:nvSpPr>
            <p:spPr bwMode="auto">
              <a:xfrm>
                <a:off x="509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6" name="Freeform 250"/>
              <p:cNvSpPr>
                <a:spLocks/>
              </p:cNvSpPr>
              <p:nvPr/>
            </p:nvSpPr>
            <p:spPr bwMode="auto">
              <a:xfrm>
                <a:off x="5101"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7" name="Freeform 251"/>
              <p:cNvSpPr>
                <a:spLocks/>
              </p:cNvSpPr>
              <p:nvPr/>
            </p:nvSpPr>
            <p:spPr bwMode="auto">
              <a:xfrm>
                <a:off x="5104"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8" name="Freeform 252"/>
              <p:cNvSpPr>
                <a:spLocks/>
              </p:cNvSpPr>
              <p:nvPr/>
            </p:nvSpPr>
            <p:spPr bwMode="auto">
              <a:xfrm>
                <a:off x="510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29" name="Freeform 253"/>
              <p:cNvSpPr>
                <a:spLocks/>
              </p:cNvSpPr>
              <p:nvPr/>
            </p:nvSpPr>
            <p:spPr bwMode="auto">
              <a:xfrm>
                <a:off x="5110"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0" name="Freeform 254"/>
              <p:cNvSpPr>
                <a:spLocks/>
              </p:cNvSpPr>
              <p:nvPr/>
            </p:nvSpPr>
            <p:spPr bwMode="auto">
              <a:xfrm>
                <a:off x="511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1" name="Freeform 255"/>
              <p:cNvSpPr>
                <a:spLocks/>
              </p:cNvSpPr>
              <p:nvPr/>
            </p:nvSpPr>
            <p:spPr bwMode="auto">
              <a:xfrm>
                <a:off x="5116"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3" y="9"/>
                    </a:lnTo>
                    <a:lnTo>
                      <a:pt x="7" y="6"/>
                    </a:lnTo>
                    <a:lnTo>
                      <a:pt x="10" y="6"/>
                    </a:lnTo>
                    <a:lnTo>
                      <a:pt x="10" y="6"/>
                    </a:lnTo>
                    <a:lnTo>
                      <a:pt x="10" y="3"/>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2" name="Freeform 256"/>
              <p:cNvSpPr>
                <a:spLocks/>
              </p:cNvSpPr>
              <p:nvPr/>
            </p:nvSpPr>
            <p:spPr bwMode="auto">
              <a:xfrm>
                <a:off x="5119"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3" name="Freeform 257"/>
              <p:cNvSpPr>
                <a:spLocks/>
              </p:cNvSpPr>
              <p:nvPr/>
            </p:nvSpPr>
            <p:spPr bwMode="auto">
              <a:xfrm>
                <a:off x="512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4" name="Freeform 258"/>
              <p:cNvSpPr>
                <a:spLocks/>
              </p:cNvSpPr>
              <p:nvPr/>
            </p:nvSpPr>
            <p:spPr bwMode="auto">
              <a:xfrm>
                <a:off x="512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5" name="Freeform 259"/>
              <p:cNvSpPr>
                <a:spLocks/>
              </p:cNvSpPr>
              <p:nvPr/>
            </p:nvSpPr>
            <p:spPr bwMode="auto">
              <a:xfrm>
                <a:off x="512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6" name="Freeform 260"/>
              <p:cNvSpPr>
                <a:spLocks/>
              </p:cNvSpPr>
              <p:nvPr/>
            </p:nvSpPr>
            <p:spPr bwMode="auto">
              <a:xfrm>
                <a:off x="513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7" name="Freeform 261"/>
              <p:cNvSpPr>
                <a:spLocks/>
              </p:cNvSpPr>
              <p:nvPr/>
            </p:nvSpPr>
            <p:spPr bwMode="auto">
              <a:xfrm>
                <a:off x="513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8" name="Freeform 262"/>
              <p:cNvSpPr>
                <a:spLocks/>
              </p:cNvSpPr>
              <p:nvPr/>
            </p:nvSpPr>
            <p:spPr bwMode="auto">
              <a:xfrm>
                <a:off x="513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39" name="Freeform 263"/>
              <p:cNvSpPr>
                <a:spLocks/>
              </p:cNvSpPr>
              <p:nvPr/>
            </p:nvSpPr>
            <p:spPr bwMode="auto">
              <a:xfrm>
                <a:off x="514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0" name="Freeform 264"/>
              <p:cNvSpPr>
                <a:spLocks/>
              </p:cNvSpPr>
              <p:nvPr/>
            </p:nvSpPr>
            <p:spPr bwMode="auto">
              <a:xfrm>
                <a:off x="514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1" name="Freeform 265"/>
              <p:cNvSpPr>
                <a:spLocks/>
              </p:cNvSpPr>
              <p:nvPr/>
            </p:nvSpPr>
            <p:spPr bwMode="auto">
              <a:xfrm>
                <a:off x="515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3" y="6"/>
                    </a:lnTo>
                    <a:lnTo>
                      <a:pt x="6" y="6"/>
                    </a:lnTo>
                    <a:lnTo>
                      <a:pt x="6" y="6"/>
                    </a:lnTo>
                    <a:lnTo>
                      <a:pt x="6"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2" name="Freeform 266"/>
              <p:cNvSpPr>
                <a:spLocks/>
              </p:cNvSpPr>
              <p:nvPr/>
            </p:nvSpPr>
            <p:spPr bwMode="auto">
              <a:xfrm>
                <a:off x="515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3" name="Freeform 267"/>
              <p:cNvSpPr>
                <a:spLocks/>
              </p:cNvSpPr>
              <p:nvPr/>
            </p:nvSpPr>
            <p:spPr bwMode="auto">
              <a:xfrm>
                <a:off x="515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4" name="Freeform 268"/>
              <p:cNvSpPr>
                <a:spLocks/>
              </p:cNvSpPr>
              <p:nvPr/>
            </p:nvSpPr>
            <p:spPr bwMode="auto">
              <a:xfrm>
                <a:off x="515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5" name="Freeform 269"/>
              <p:cNvSpPr>
                <a:spLocks/>
              </p:cNvSpPr>
              <p:nvPr/>
            </p:nvSpPr>
            <p:spPr bwMode="auto">
              <a:xfrm>
                <a:off x="515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6" name="Freeform 270"/>
              <p:cNvSpPr>
                <a:spLocks/>
              </p:cNvSpPr>
              <p:nvPr/>
            </p:nvSpPr>
            <p:spPr bwMode="auto">
              <a:xfrm>
                <a:off x="516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7" name="Freeform 271"/>
              <p:cNvSpPr>
                <a:spLocks/>
              </p:cNvSpPr>
              <p:nvPr/>
            </p:nvSpPr>
            <p:spPr bwMode="auto">
              <a:xfrm>
                <a:off x="516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8" name="Freeform 272"/>
              <p:cNvSpPr>
                <a:spLocks/>
              </p:cNvSpPr>
              <p:nvPr/>
            </p:nvSpPr>
            <p:spPr bwMode="auto">
              <a:xfrm>
                <a:off x="517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49" name="Freeform 273"/>
              <p:cNvSpPr>
                <a:spLocks/>
              </p:cNvSpPr>
              <p:nvPr/>
            </p:nvSpPr>
            <p:spPr bwMode="auto">
              <a:xfrm>
                <a:off x="5174"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0" name="Freeform 274"/>
              <p:cNvSpPr>
                <a:spLocks/>
              </p:cNvSpPr>
              <p:nvPr/>
            </p:nvSpPr>
            <p:spPr bwMode="auto">
              <a:xfrm>
                <a:off x="517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1" name="Freeform 275"/>
              <p:cNvSpPr>
                <a:spLocks/>
              </p:cNvSpPr>
              <p:nvPr/>
            </p:nvSpPr>
            <p:spPr bwMode="auto">
              <a:xfrm>
                <a:off x="5180"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10 w 10"/>
                  <a:gd name="T15" fmla="*/ 6 h 9"/>
                  <a:gd name="T16" fmla="*/ 10 w 10"/>
                  <a:gd name="T17" fmla="*/ 3 h 9"/>
                  <a:gd name="T18" fmla="*/ 6 w 10"/>
                  <a:gd name="T19" fmla="*/ 0 h 9"/>
                  <a:gd name="T20" fmla="*/ 3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3" y="9"/>
                    </a:lnTo>
                    <a:lnTo>
                      <a:pt x="6" y="6"/>
                    </a:lnTo>
                    <a:lnTo>
                      <a:pt x="10" y="6"/>
                    </a:lnTo>
                    <a:lnTo>
                      <a:pt x="10" y="6"/>
                    </a:lnTo>
                    <a:lnTo>
                      <a:pt x="10"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2" name="Freeform 276"/>
              <p:cNvSpPr>
                <a:spLocks/>
              </p:cNvSpPr>
              <p:nvPr/>
            </p:nvSpPr>
            <p:spPr bwMode="auto">
              <a:xfrm>
                <a:off x="5183"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3" name="Freeform 277"/>
              <p:cNvSpPr>
                <a:spLocks/>
              </p:cNvSpPr>
              <p:nvPr/>
            </p:nvSpPr>
            <p:spPr bwMode="auto">
              <a:xfrm>
                <a:off x="5186"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4" name="Freeform 278"/>
              <p:cNvSpPr>
                <a:spLocks/>
              </p:cNvSpPr>
              <p:nvPr/>
            </p:nvSpPr>
            <p:spPr bwMode="auto">
              <a:xfrm>
                <a:off x="519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5" name="Freeform 279"/>
              <p:cNvSpPr>
                <a:spLocks/>
              </p:cNvSpPr>
              <p:nvPr/>
            </p:nvSpPr>
            <p:spPr bwMode="auto">
              <a:xfrm>
                <a:off x="519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6" name="Freeform 280"/>
              <p:cNvSpPr>
                <a:spLocks/>
              </p:cNvSpPr>
              <p:nvPr/>
            </p:nvSpPr>
            <p:spPr bwMode="auto">
              <a:xfrm>
                <a:off x="519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7" name="Freeform 281"/>
              <p:cNvSpPr>
                <a:spLocks/>
              </p:cNvSpPr>
              <p:nvPr/>
            </p:nvSpPr>
            <p:spPr bwMode="auto">
              <a:xfrm>
                <a:off x="519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8" name="Freeform 282"/>
              <p:cNvSpPr>
                <a:spLocks/>
              </p:cNvSpPr>
              <p:nvPr/>
            </p:nvSpPr>
            <p:spPr bwMode="auto">
              <a:xfrm>
                <a:off x="520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59" name="Freeform 283"/>
              <p:cNvSpPr>
                <a:spLocks/>
              </p:cNvSpPr>
              <p:nvPr/>
            </p:nvSpPr>
            <p:spPr bwMode="auto">
              <a:xfrm>
                <a:off x="520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0" name="Freeform 284"/>
              <p:cNvSpPr>
                <a:spLocks/>
              </p:cNvSpPr>
              <p:nvPr/>
            </p:nvSpPr>
            <p:spPr bwMode="auto">
              <a:xfrm>
                <a:off x="520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1" name="Freeform 285"/>
              <p:cNvSpPr>
                <a:spLocks/>
              </p:cNvSpPr>
              <p:nvPr/>
            </p:nvSpPr>
            <p:spPr bwMode="auto">
              <a:xfrm>
                <a:off x="521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2" name="Freeform 286"/>
              <p:cNvSpPr>
                <a:spLocks/>
              </p:cNvSpPr>
              <p:nvPr/>
            </p:nvSpPr>
            <p:spPr bwMode="auto">
              <a:xfrm>
                <a:off x="521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3" name="Freeform 287"/>
              <p:cNvSpPr>
                <a:spLocks/>
              </p:cNvSpPr>
              <p:nvPr/>
            </p:nvSpPr>
            <p:spPr bwMode="auto">
              <a:xfrm>
                <a:off x="521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4" name="Freeform 288"/>
              <p:cNvSpPr>
                <a:spLocks/>
              </p:cNvSpPr>
              <p:nvPr/>
            </p:nvSpPr>
            <p:spPr bwMode="auto">
              <a:xfrm>
                <a:off x="522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5" name="Freeform 289"/>
              <p:cNvSpPr>
                <a:spLocks/>
              </p:cNvSpPr>
              <p:nvPr/>
            </p:nvSpPr>
            <p:spPr bwMode="auto">
              <a:xfrm>
                <a:off x="522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6" name="Freeform 290"/>
              <p:cNvSpPr>
                <a:spLocks/>
              </p:cNvSpPr>
              <p:nvPr/>
            </p:nvSpPr>
            <p:spPr bwMode="auto">
              <a:xfrm>
                <a:off x="522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7" name="Freeform 291"/>
              <p:cNvSpPr>
                <a:spLocks/>
              </p:cNvSpPr>
              <p:nvPr/>
            </p:nvSpPr>
            <p:spPr bwMode="auto">
              <a:xfrm>
                <a:off x="523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8" name="Freeform 292"/>
              <p:cNvSpPr>
                <a:spLocks/>
              </p:cNvSpPr>
              <p:nvPr/>
            </p:nvSpPr>
            <p:spPr bwMode="auto">
              <a:xfrm>
                <a:off x="523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69" name="Freeform 293"/>
              <p:cNvSpPr>
                <a:spLocks/>
              </p:cNvSpPr>
              <p:nvPr/>
            </p:nvSpPr>
            <p:spPr bwMode="auto">
              <a:xfrm>
                <a:off x="5238"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9"/>
                    </a:lnTo>
                    <a:lnTo>
                      <a:pt x="6"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0" name="Freeform 294"/>
              <p:cNvSpPr>
                <a:spLocks/>
              </p:cNvSpPr>
              <p:nvPr/>
            </p:nvSpPr>
            <p:spPr bwMode="auto">
              <a:xfrm>
                <a:off x="5241"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1" name="Freeform 295"/>
              <p:cNvSpPr>
                <a:spLocks/>
              </p:cNvSpPr>
              <p:nvPr/>
            </p:nvSpPr>
            <p:spPr bwMode="auto">
              <a:xfrm>
                <a:off x="524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2" name="Freeform 296"/>
              <p:cNvSpPr>
                <a:spLocks/>
              </p:cNvSpPr>
              <p:nvPr/>
            </p:nvSpPr>
            <p:spPr bwMode="auto">
              <a:xfrm>
                <a:off x="5247"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6 w 10"/>
                  <a:gd name="T15" fmla="*/ 3 h 9"/>
                  <a:gd name="T16" fmla="*/ 6 w 10"/>
                  <a:gd name="T17" fmla="*/ 0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6" y="6"/>
                    </a:lnTo>
                    <a:lnTo>
                      <a:pt x="10"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3" name="Freeform 297"/>
              <p:cNvSpPr>
                <a:spLocks/>
              </p:cNvSpPr>
              <p:nvPr/>
            </p:nvSpPr>
            <p:spPr bwMode="auto">
              <a:xfrm>
                <a:off x="5250"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4" name="Freeform 298"/>
              <p:cNvSpPr>
                <a:spLocks/>
              </p:cNvSpPr>
              <p:nvPr/>
            </p:nvSpPr>
            <p:spPr bwMode="auto">
              <a:xfrm>
                <a:off x="5253" y="1670"/>
                <a:ext cx="10" cy="9"/>
              </a:xfrm>
              <a:custGeom>
                <a:avLst/>
                <a:gdLst>
                  <a:gd name="T0" fmla="*/ 4 w 10"/>
                  <a:gd name="T1" fmla="*/ 0 h 9"/>
                  <a:gd name="T2" fmla="*/ 0 w 10"/>
                  <a:gd name="T3" fmla="*/ 0 h 9"/>
                  <a:gd name="T4" fmla="*/ 0 w 10"/>
                  <a:gd name="T5" fmla="*/ 9 h 9"/>
                  <a:gd name="T6" fmla="*/ 4 w 10"/>
                  <a:gd name="T7" fmla="*/ 9 h 9"/>
                  <a:gd name="T8" fmla="*/ 4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 name="T22" fmla="*/ 4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4" y="0"/>
                    </a:moveTo>
                    <a:lnTo>
                      <a:pt x="0" y="0"/>
                    </a:lnTo>
                    <a:lnTo>
                      <a:pt x="0" y="9"/>
                    </a:lnTo>
                    <a:lnTo>
                      <a:pt x="4" y="9"/>
                    </a:lnTo>
                    <a:lnTo>
                      <a:pt x="4" y="9"/>
                    </a:lnTo>
                    <a:lnTo>
                      <a:pt x="7" y="6"/>
                    </a:lnTo>
                    <a:lnTo>
                      <a:pt x="10" y="6"/>
                    </a:lnTo>
                    <a:lnTo>
                      <a:pt x="10" y="6"/>
                    </a:lnTo>
                    <a:lnTo>
                      <a:pt x="10"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5" name="Freeform 299"/>
              <p:cNvSpPr>
                <a:spLocks/>
              </p:cNvSpPr>
              <p:nvPr/>
            </p:nvSpPr>
            <p:spPr bwMode="auto">
              <a:xfrm>
                <a:off x="525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6" name="Freeform 300"/>
              <p:cNvSpPr>
                <a:spLocks/>
              </p:cNvSpPr>
              <p:nvPr/>
            </p:nvSpPr>
            <p:spPr bwMode="auto">
              <a:xfrm>
                <a:off x="526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7" name="Freeform 301"/>
              <p:cNvSpPr>
                <a:spLocks/>
              </p:cNvSpPr>
              <p:nvPr/>
            </p:nvSpPr>
            <p:spPr bwMode="auto">
              <a:xfrm>
                <a:off x="526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8" name="Freeform 302"/>
              <p:cNvSpPr>
                <a:spLocks/>
              </p:cNvSpPr>
              <p:nvPr/>
            </p:nvSpPr>
            <p:spPr bwMode="auto">
              <a:xfrm>
                <a:off x="526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79" name="Freeform 303"/>
              <p:cNvSpPr>
                <a:spLocks/>
              </p:cNvSpPr>
              <p:nvPr/>
            </p:nvSpPr>
            <p:spPr bwMode="auto">
              <a:xfrm>
                <a:off x="526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0" name="Freeform 304"/>
              <p:cNvSpPr>
                <a:spLocks/>
              </p:cNvSpPr>
              <p:nvPr/>
            </p:nvSpPr>
            <p:spPr bwMode="auto">
              <a:xfrm>
                <a:off x="527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1" name="Freeform 305"/>
              <p:cNvSpPr>
                <a:spLocks/>
              </p:cNvSpPr>
              <p:nvPr/>
            </p:nvSpPr>
            <p:spPr bwMode="auto">
              <a:xfrm>
                <a:off x="527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2" name="Freeform 306"/>
              <p:cNvSpPr>
                <a:spLocks/>
              </p:cNvSpPr>
              <p:nvPr/>
            </p:nvSpPr>
            <p:spPr bwMode="auto">
              <a:xfrm>
                <a:off x="528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3" name="Freeform 307"/>
              <p:cNvSpPr>
                <a:spLocks/>
              </p:cNvSpPr>
              <p:nvPr/>
            </p:nvSpPr>
            <p:spPr bwMode="auto">
              <a:xfrm>
                <a:off x="528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4" name="Freeform 308"/>
              <p:cNvSpPr>
                <a:spLocks/>
              </p:cNvSpPr>
              <p:nvPr/>
            </p:nvSpPr>
            <p:spPr bwMode="auto">
              <a:xfrm>
                <a:off x="528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3" y="6"/>
                    </a:lnTo>
                    <a:lnTo>
                      <a:pt x="6" y="6"/>
                    </a:lnTo>
                    <a:lnTo>
                      <a:pt x="6" y="6"/>
                    </a:lnTo>
                    <a:lnTo>
                      <a:pt x="6"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5" name="Freeform 309"/>
              <p:cNvSpPr>
                <a:spLocks/>
              </p:cNvSpPr>
              <p:nvPr/>
            </p:nvSpPr>
            <p:spPr bwMode="auto">
              <a:xfrm>
                <a:off x="528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6" name="Freeform 310"/>
              <p:cNvSpPr>
                <a:spLocks/>
              </p:cNvSpPr>
              <p:nvPr/>
            </p:nvSpPr>
            <p:spPr bwMode="auto">
              <a:xfrm>
                <a:off x="529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7" name="Freeform 311"/>
              <p:cNvSpPr>
                <a:spLocks/>
              </p:cNvSpPr>
              <p:nvPr/>
            </p:nvSpPr>
            <p:spPr bwMode="auto">
              <a:xfrm>
                <a:off x="529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8" name="Freeform 312"/>
              <p:cNvSpPr>
                <a:spLocks/>
              </p:cNvSpPr>
              <p:nvPr/>
            </p:nvSpPr>
            <p:spPr bwMode="auto">
              <a:xfrm>
                <a:off x="529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89" name="Freeform 313"/>
              <p:cNvSpPr>
                <a:spLocks/>
              </p:cNvSpPr>
              <p:nvPr/>
            </p:nvSpPr>
            <p:spPr bwMode="auto">
              <a:xfrm>
                <a:off x="5302" y="1670"/>
                <a:ext cx="6" cy="9"/>
              </a:xfrm>
              <a:custGeom>
                <a:avLst/>
                <a:gdLst>
                  <a:gd name="T0" fmla="*/ 0 w 6"/>
                  <a:gd name="T1" fmla="*/ 0 h 9"/>
                  <a:gd name="T2" fmla="*/ 0 w 6"/>
                  <a:gd name="T3" fmla="*/ 0 h 9"/>
                  <a:gd name="T4" fmla="*/ 0 w 6"/>
                  <a:gd name="T5" fmla="*/ 9 h 9"/>
                  <a:gd name="T6" fmla="*/ 0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6" y="9"/>
                    </a:lnTo>
                    <a:lnTo>
                      <a:pt x="6" y="6"/>
                    </a:lnTo>
                    <a:lnTo>
                      <a:pt x="6" y="6"/>
                    </a:lnTo>
                    <a:lnTo>
                      <a:pt x="6" y="6"/>
                    </a:lnTo>
                    <a:lnTo>
                      <a:pt x="6" y="3"/>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0" name="Freeform 314"/>
              <p:cNvSpPr>
                <a:spLocks/>
              </p:cNvSpPr>
              <p:nvPr/>
            </p:nvSpPr>
            <p:spPr bwMode="auto">
              <a:xfrm>
                <a:off x="530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1" name="Freeform 315"/>
              <p:cNvSpPr>
                <a:spLocks/>
              </p:cNvSpPr>
              <p:nvPr/>
            </p:nvSpPr>
            <p:spPr bwMode="auto">
              <a:xfrm>
                <a:off x="530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2" name="Freeform 316"/>
              <p:cNvSpPr>
                <a:spLocks/>
              </p:cNvSpPr>
              <p:nvPr/>
            </p:nvSpPr>
            <p:spPr bwMode="auto">
              <a:xfrm>
                <a:off x="5311"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3" name="Freeform 317"/>
              <p:cNvSpPr>
                <a:spLocks/>
              </p:cNvSpPr>
              <p:nvPr/>
            </p:nvSpPr>
            <p:spPr bwMode="auto">
              <a:xfrm>
                <a:off x="531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4" name="Freeform 318"/>
              <p:cNvSpPr>
                <a:spLocks/>
              </p:cNvSpPr>
              <p:nvPr/>
            </p:nvSpPr>
            <p:spPr bwMode="auto">
              <a:xfrm>
                <a:off x="5317"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9"/>
                    </a:lnTo>
                    <a:lnTo>
                      <a:pt x="7" y="6"/>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5" name="Freeform 319"/>
              <p:cNvSpPr>
                <a:spLocks/>
              </p:cNvSpPr>
              <p:nvPr/>
            </p:nvSpPr>
            <p:spPr bwMode="auto">
              <a:xfrm>
                <a:off x="5320"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6" name="Freeform 320"/>
              <p:cNvSpPr>
                <a:spLocks/>
              </p:cNvSpPr>
              <p:nvPr/>
            </p:nvSpPr>
            <p:spPr bwMode="auto">
              <a:xfrm>
                <a:off x="532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7" name="Freeform 321"/>
              <p:cNvSpPr>
                <a:spLocks/>
              </p:cNvSpPr>
              <p:nvPr/>
            </p:nvSpPr>
            <p:spPr bwMode="auto">
              <a:xfrm>
                <a:off x="532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8" name="Freeform 322"/>
              <p:cNvSpPr>
                <a:spLocks/>
              </p:cNvSpPr>
              <p:nvPr/>
            </p:nvSpPr>
            <p:spPr bwMode="auto">
              <a:xfrm>
                <a:off x="533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99" name="Freeform 323"/>
              <p:cNvSpPr>
                <a:spLocks/>
              </p:cNvSpPr>
              <p:nvPr/>
            </p:nvSpPr>
            <p:spPr bwMode="auto">
              <a:xfrm>
                <a:off x="533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0" name="Freeform 324"/>
              <p:cNvSpPr>
                <a:spLocks/>
              </p:cNvSpPr>
              <p:nvPr/>
            </p:nvSpPr>
            <p:spPr bwMode="auto">
              <a:xfrm>
                <a:off x="533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1" name="Freeform 325"/>
              <p:cNvSpPr>
                <a:spLocks/>
              </p:cNvSpPr>
              <p:nvPr/>
            </p:nvSpPr>
            <p:spPr bwMode="auto">
              <a:xfrm>
                <a:off x="533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2" name="Freeform 326"/>
              <p:cNvSpPr>
                <a:spLocks/>
              </p:cNvSpPr>
              <p:nvPr/>
            </p:nvSpPr>
            <p:spPr bwMode="auto">
              <a:xfrm>
                <a:off x="534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3" name="Freeform 327"/>
              <p:cNvSpPr>
                <a:spLocks/>
              </p:cNvSpPr>
              <p:nvPr/>
            </p:nvSpPr>
            <p:spPr bwMode="auto">
              <a:xfrm>
                <a:off x="534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4" name="Freeform 328"/>
              <p:cNvSpPr>
                <a:spLocks/>
              </p:cNvSpPr>
              <p:nvPr/>
            </p:nvSpPr>
            <p:spPr bwMode="auto">
              <a:xfrm>
                <a:off x="534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5" name="Freeform 329"/>
              <p:cNvSpPr>
                <a:spLocks/>
              </p:cNvSpPr>
              <p:nvPr/>
            </p:nvSpPr>
            <p:spPr bwMode="auto">
              <a:xfrm>
                <a:off x="535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6" name="Freeform 330"/>
              <p:cNvSpPr>
                <a:spLocks/>
              </p:cNvSpPr>
              <p:nvPr/>
            </p:nvSpPr>
            <p:spPr bwMode="auto">
              <a:xfrm>
                <a:off x="535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7" name="Freeform 331"/>
              <p:cNvSpPr>
                <a:spLocks/>
              </p:cNvSpPr>
              <p:nvPr/>
            </p:nvSpPr>
            <p:spPr bwMode="auto">
              <a:xfrm>
                <a:off x="536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8" name="Freeform 332"/>
              <p:cNvSpPr>
                <a:spLocks/>
              </p:cNvSpPr>
              <p:nvPr/>
            </p:nvSpPr>
            <p:spPr bwMode="auto">
              <a:xfrm>
                <a:off x="536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09" name="Freeform 333"/>
              <p:cNvSpPr>
                <a:spLocks/>
              </p:cNvSpPr>
              <p:nvPr/>
            </p:nvSpPr>
            <p:spPr bwMode="auto">
              <a:xfrm>
                <a:off x="536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0" name="Freeform 334"/>
              <p:cNvSpPr>
                <a:spLocks/>
              </p:cNvSpPr>
              <p:nvPr/>
            </p:nvSpPr>
            <p:spPr bwMode="auto">
              <a:xfrm>
                <a:off x="5369"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1" name="Freeform 335"/>
              <p:cNvSpPr>
                <a:spLocks/>
              </p:cNvSpPr>
              <p:nvPr/>
            </p:nvSpPr>
            <p:spPr bwMode="auto">
              <a:xfrm>
                <a:off x="537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2" name="Freeform 336"/>
              <p:cNvSpPr>
                <a:spLocks/>
              </p:cNvSpPr>
              <p:nvPr/>
            </p:nvSpPr>
            <p:spPr bwMode="auto">
              <a:xfrm>
                <a:off x="537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3" name="Freeform 337"/>
              <p:cNvSpPr>
                <a:spLocks/>
              </p:cNvSpPr>
              <p:nvPr/>
            </p:nvSpPr>
            <p:spPr bwMode="auto">
              <a:xfrm>
                <a:off x="537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4" name="Freeform 338"/>
              <p:cNvSpPr>
                <a:spLocks/>
              </p:cNvSpPr>
              <p:nvPr/>
            </p:nvSpPr>
            <p:spPr bwMode="auto">
              <a:xfrm>
                <a:off x="538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5" name="Freeform 339"/>
              <p:cNvSpPr>
                <a:spLocks/>
              </p:cNvSpPr>
              <p:nvPr/>
            </p:nvSpPr>
            <p:spPr bwMode="auto">
              <a:xfrm>
                <a:off x="5384"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6 w 10"/>
                  <a:gd name="T15" fmla="*/ 3 h 9"/>
                  <a:gd name="T16" fmla="*/ 6 w 10"/>
                  <a:gd name="T17" fmla="*/ 0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6" y="6"/>
                    </a:lnTo>
                    <a:lnTo>
                      <a:pt x="10"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6" name="Freeform 340"/>
              <p:cNvSpPr>
                <a:spLocks/>
              </p:cNvSpPr>
              <p:nvPr/>
            </p:nvSpPr>
            <p:spPr bwMode="auto">
              <a:xfrm>
                <a:off x="5387"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7" name="Freeform 341"/>
              <p:cNvSpPr>
                <a:spLocks/>
              </p:cNvSpPr>
              <p:nvPr/>
            </p:nvSpPr>
            <p:spPr bwMode="auto">
              <a:xfrm>
                <a:off x="5390" y="1670"/>
                <a:ext cx="10" cy="9"/>
              </a:xfrm>
              <a:custGeom>
                <a:avLst/>
                <a:gdLst>
                  <a:gd name="T0" fmla="*/ 4 w 10"/>
                  <a:gd name="T1" fmla="*/ 0 h 9"/>
                  <a:gd name="T2" fmla="*/ 0 w 10"/>
                  <a:gd name="T3" fmla="*/ 0 h 9"/>
                  <a:gd name="T4" fmla="*/ 0 w 10"/>
                  <a:gd name="T5" fmla="*/ 9 h 9"/>
                  <a:gd name="T6" fmla="*/ 4 w 10"/>
                  <a:gd name="T7" fmla="*/ 9 h 9"/>
                  <a:gd name="T8" fmla="*/ 4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 name="T22" fmla="*/ 4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4" y="0"/>
                    </a:moveTo>
                    <a:lnTo>
                      <a:pt x="0" y="0"/>
                    </a:lnTo>
                    <a:lnTo>
                      <a:pt x="0" y="9"/>
                    </a:lnTo>
                    <a:lnTo>
                      <a:pt x="4" y="9"/>
                    </a:lnTo>
                    <a:lnTo>
                      <a:pt x="4" y="9"/>
                    </a:lnTo>
                    <a:lnTo>
                      <a:pt x="7" y="6"/>
                    </a:lnTo>
                    <a:lnTo>
                      <a:pt x="10" y="6"/>
                    </a:lnTo>
                    <a:lnTo>
                      <a:pt x="10" y="6"/>
                    </a:lnTo>
                    <a:lnTo>
                      <a:pt x="10"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8" name="Freeform 342"/>
              <p:cNvSpPr>
                <a:spLocks/>
              </p:cNvSpPr>
              <p:nvPr/>
            </p:nvSpPr>
            <p:spPr bwMode="auto">
              <a:xfrm>
                <a:off x="539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19" name="Freeform 343"/>
              <p:cNvSpPr>
                <a:spLocks/>
              </p:cNvSpPr>
              <p:nvPr/>
            </p:nvSpPr>
            <p:spPr bwMode="auto">
              <a:xfrm>
                <a:off x="539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0" name="Freeform 344"/>
              <p:cNvSpPr>
                <a:spLocks/>
              </p:cNvSpPr>
              <p:nvPr/>
            </p:nvSpPr>
            <p:spPr bwMode="auto">
              <a:xfrm>
                <a:off x="540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1" name="Freeform 345"/>
              <p:cNvSpPr>
                <a:spLocks/>
              </p:cNvSpPr>
              <p:nvPr/>
            </p:nvSpPr>
            <p:spPr bwMode="auto">
              <a:xfrm>
                <a:off x="540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2" name="Freeform 346"/>
              <p:cNvSpPr>
                <a:spLocks/>
              </p:cNvSpPr>
              <p:nvPr/>
            </p:nvSpPr>
            <p:spPr bwMode="auto">
              <a:xfrm>
                <a:off x="540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3" name="Freeform 347"/>
              <p:cNvSpPr>
                <a:spLocks/>
              </p:cNvSpPr>
              <p:nvPr/>
            </p:nvSpPr>
            <p:spPr bwMode="auto">
              <a:xfrm>
                <a:off x="540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4" name="Freeform 348"/>
              <p:cNvSpPr>
                <a:spLocks/>
              </p:cNvSpPr>
              <p:nvPr/>
            </p:nvSpPr>
            <p:spPr bwMode="auto">
              <a:xfrm>
                <a:off x="541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5" name="Freeform 349"/>
              <p:cNvSpPr>
                <a:spLocks/>
              </p:cNvSpPr>
              <p:nvPr/>
            </p:nvSpPr>
            <p:spPr bwMode="auto">
              <a:xfrm>
                <a:off x="541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3 w 6"/>
                  <a:gd name="T15" fmla="*/ 3 h 9"/>
                  <a:gd name="T16" fmla="*/ 3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3" y="6"/>
                    </a:lnTo>
                    <a:lnTo>
                      <a:pt x="6"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6" name="Freeform 350"/>
              <p:cNvSpPr>
                <a:spLocks/>
              </p:cNvSpPr>
              <p:nvPr/>
            </p:nvSpPr>
            <p:spPr bwMode="auto">
              <a:xfrm>
                <a:off x="541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7" name="Freeform 351"/>
              <p:cNvSpPr>
                <a:spLocks/>
              </p:cNvSpPr>
              <p:nvPr/>
            </p:nvSpPr>
            <p:spPr bwMode="auto">
              <a:xfrm>
                <a:off x="542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8" name="Freeform 352"/>
              <p:cNvSpPr>
                <a:spLocks/>
              </p:cNvSpPr>
              <p:nvPr/>
            </p:nvSpPr>
            <p:spPr bwMode="auto">
              <a:xfrm>
                <a:off x="542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29" name="Freeform 353"/>
              <p:cNvSpPr>
                <a:spLocks/>
              </p:cNvSpPr>
              <p:nvPr/>
            </p:nvSpPr>
            <p:spPr bwMode="auto">
              <a:xfrm>
                <a:off x="542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0" name="Freeform 354"/>
              <p:cNvSpPr>
                <a:spLocks/>
              </p:cNvSpPr>
              <p:nvPr/>
            </p:nvSpPr>
            <p:spPr bwMode="auto">
              <a:xfrm>
                <a:off x="543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1" name="Freeform 355"/>
              <p:cNvSpPr>
                <a:spLocks/>
              </p:cNvSpPr>
              <p:nvPr/>
            </p:nvSpPr>
            <p:spPr bwMode="auto">
              <a:xfrm>
                <a:off x="543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2" name="Freeform 356"/>
              <p:cNvSpPr>
                <a:spLocks/>
              </p:cNvSpPr>
              <p:nvPr/>
            </p:nvSpPr>
            <p:spPr bwMode="auto">
              <a:xfrm>
                <a:off x="543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3" name="Freeform 357"/>
              <p:cNvSpPr>
                <a:spLocks/>
              </p:cNvSpPr>
              <p:nvPr/>
            </p:nvSpPr>
            <p:spPr bwMode="auto">
              <a:xfrm>
                <a:off x="544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4" name="Freeform 358"/>
              <p:cNvSpPr>
                <a:spLocks/>
              </p:cNvSpPr>
              <p:nvPr/>
            </p:nvSpPr>
            <p:spPr bwMode="auto">
              <a:xfrm>
                <a:off x="544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5" name="Freeform 359"/>
              <p:cNvSpPr>
                <a:spLocks/>
              </p:cNvSpPr>
              <p:nvPr/>
            </p:nvSpPr>
            <p:spPr bwMode="auto">
              <a:xfrm>
                <a:off x="5448"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6" name="Freeform 360"/>
              <p:cNvSpPr>
                <a:spLocks/>
              </p:cNvSpPr>
              <p:nvPr/>
            </p:nvSpPr>
            <p:spPr bwMode="auto">
              <a:xfrm>
                <a:off x="545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7" name="Freeform 361"/>
              <p:cNvSpPr>
                <a:spLocks/>
              </p:cNvSpPr>
              <p:nvPr/>
            </p:nvSpPr>
            <p:spPr bwMode="auto">
              <a:xfrm>
                <a:off x="5454" y="1670"/>
                <a:ext cx="10" cy="9"/>
              </a:xfrm>
              <a:custGeom>
                <a:avLst/>
                <a:gdLst>
                  <a:gd name="T0" fmla="*/ 3 w 10"/>
                  <a:gd name="T1" fmla="*/ 0 h 9"/>
                  <a:gd name="T2" fmla="*/ 0 w 10"/>
                  <a:gd name="T3" fmla="*/ 0 h 9"/>
                  <a:gd name="T4" fmla="*/ 0 w 10"/>
                  <a:gd name="T5" fmla="*/ 9 h 9"/>
                  <a:gd name="T6" fmla="*/ 3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9"/>
                    </a:lnTo>
                    <a:lnTo>
                      <a:pt x="7" y="6"/>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8" name="Freeform 362"/>
              <p:cNvSpPr>
                <a:spLocks/>
              </p:cNvSpPr>
              <p:nvPr/>
            </p:nvSpPr>
            <p:spPr bwMode="auto">
              <a:xfrm>
                <a:off x="5457"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39" name="Freeform 363"/>
              <p:cNvSpPr>
                <a:spLocks/>
              </p:cNvSpPr>
              <p:nvPr/>
            </p:nvSpPr>
            <p:spPr bwMode="auto">
              <a:xfrm>
                <a:off x="546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0" name="Freeform 364"/>
              <p:cNvSpPr>
                <a:spLocks/>
              </p:cNvSpPr>
              <p:nvPr/>
            </p:nvSpPr>
            <p:spPr bwMode="auto">
              <a:xfrm>
                <a:off x="5464"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1" name="Freeform 365"/>
              <p:cNvSpPr>
                <a:spLocks/>
              </p:cNvSpPr>
              <p:nvPr/>
            </p:nvSpPr>
            <p:spPr bwMode="auto">
              <a:xfrm>
                <a:off x="546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2" name="Freeform 366"/>
              <p:cNvSpPr>
                <a:spLocks/>
              </p:cNvSpPr>
              <p:nvPr/>
            </p:nvSpPr>
            <p:spPr bwMode="auto">
              <a:xfrm>
                <a:off x="547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3" name="Freeform 367"/>
              <p:cNvSpPr>
                <a:spLocks/>
              </p:cNvSpPr>
              <p:nvPr/>
            </p:nvSpPr>
            <p:spPr bwMode="auto">
              <a:xfrm>
                <a:off x="547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4" name="Freeform 368"/>
              <p:cNvSpPr>
                <a:spLocks/>
              </p:cNvSpPr>
              <p:nvPr/>
            </p:nvSpPr>
            <p:spPr bwMode="auto">
              <a:xfrm>
                <a:off x="547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5" name="Freeform 369"/>
              <p:cNvSpPr>
                <a:spLocks/>
              </p:cNvSpPr>
              <p:nvPr/>
            </p:nvSpPr>
            <p:spPr bwMode="auto">
              <a:xfrm>
                <a:off x="547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6" name="Freeform 370"/>
              <p:cNvSpPr>
                <a:spLocks/>
              </p:cNvSpPr>
              <p:nvPr/>
            </p:nvSpPr>
            <p:spPr bwMode="auto">
              <a:xfrm>
                <a:off x="548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7" name="Freeform 371"/>
              <p:cNvSpPr>
                <a:spLocks/>
              </p:cNvSpPr>
              <p:nvPr/>
            </p:nvSpPr>
            <p:spPr bwMode="auto">
              <a:xfrm>
                <a:off x="548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8" name="Freeform 372"/>
              <p:cNvSpPr>
                <a:spLocks/>
              </p:cNvSpPr>
              <p:nvPr/>
            </p:nvSpPr>
            <p:spPr bwMode="auto">
              <a:xfrm>
                <a:off x="549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49" name="Freeform 373"/>
              <p:cNvSpPr>
                <a:spLocks/>
              </p:cNvSpPr>
              <p:nvPr/>
            </p:nvSpPr>
            <p:spPr bwMode="auto">
              <a:xfrm>
                <a:off x="549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0" name="Freeform 374"/>
              <p:cNvSpPr>
                <a:spLocks/>
              </p:cNvSpPr>
              <p:nvPr/>
            </p:nvSpPr>
            <p:spPr bwMode="auto">
              <a:xfrm>
                <a:off x="549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1" name="Freeform 375"/>
              <p:cNvSpPr>
                <a:spLocks/>
              </p:cNvSpPr>
              <p:nvPr/>
            </p:nvSpPr>
            <p:spPr bwMode="auto">
              <a:xfrm>
                <a:off x="549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2" name="Freeform 376"/>
              <p:cNvSpPr>
                <a:spLocks/>
              </p:cNvSpPr>
              <p:nvPr/>
            </p:nvSpPr>
            <p:spPr bwMode="auto">
              <a:xfrm>
                <a:off x="550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3" name="Freeform 377"/>
              <p:cNvSpPr>
                <a:spLocks/>
              </p:cNvSpPr>
              <p:nvPr/>
            </p:nvSpPr>
            <p:spPr bwMode="auto">
              <a:xfrm>
                <a:off x="5506"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4" name="Freeform 378"/>
              <p:cNvSpPr>
                <a:spLocks/>
              </p:cNvSpPr>
              <p:nvPr/>
            </p:nvSpPr>
            <p:spPr bwMode="auto">
              <a:xfrm>
                <a:off x="5509"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5" name="Freeform 379"/>
              <p:cNvSpPr>
                <a:spLocks/>
              </p:cNvSpPr>
              <p:nvPr/>
            </p:nvSpPr>
            <p:spPr bwMode="auto">
              <a:xfrm>
                <a:off x="551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6" name="Freeform 380"/>
              <p:cNvSpPr>
                <a:spLocks/>
              </p:cNvSpPr>
              <p:nvPr/>
            </p:nvSpPr>
            <p:spPr bwMode="auto">
              <a:xfrm>
                <a:off x="551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7" name="Freeform 381"/>
              <p:cNvSpPr>
                <a:spLocks/>
              </p:cNvSpPr>
              <p:nvPr/>
            </p:nvSpPr>
            <p:spPr bwMode="auto">
              <a:xfrm>
                <a:off x="551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8" name="Freeform 382"/>
              <p:cNvSpPr>
                <a:spLocks/>
              </p:cNvSpPr>
              <p:nvPr/>
            </p:nvSpPr>
            <p:spPr bwMode="auto">
              <a:xfrm>
                <a:off x="5521"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7 w 10"/>
                  <a:gd name="T11" fmla="*/ 6 h 9"/>
                  <a:gd name="T12" fmla="*/ 10 w 10"/>
                  <a:gd name="T13" fmla="*/ 6 h 9"/>
                  <a:gd name="T14" fmla="*/ 7 w 10"/>
                  <a:gd name="T15" fmla="*/ 3 h 9"/>
                  <a:gd name="T16" fmla="*/ 7 w 10"/>
                  <a:gd name="T17" fmla="*/ 0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7" y="6"/>
                    </a:lnTo>
                    <a:lnTo>
                      <a:pt x="10" y="6"/>
                    </a:lnTo>
                    <a:lnTo>
                      <a:pt x="7" y="3"/>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59" name="Freeform 383"/>
              <p:cNvSpPr>
                <a:spLocks/>
              </p:cNvSpPr>
              <p:nvPr/>
            </p:nvSpPr>
            <p:spPr bwMode="auto">
              <a:xfrm>
                <a:off x="5524"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0" name="Freeform 384"/>
              <p:cNvSpPr>
                <a:spLocks/>
              </p:cNvSpPr>
              <p:nvPr/>
            </p:nvSpPr>
            <p:spPr bwMode="auto">
              <a:xfrm>
                <a:off x="552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1" name="Freeform 385"/>
              <p:cNvSpPr>
                <a:spLocks/>
              </p:cNvSpPr>
              <p:nvPr/>
            </p:nvSpPr>
            <p:spPr bwMode="auto">
              <a:xfrm>
                <a:off x="553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2" name="Freeform 386"/>
              <p:cNvSpPr>
                <a:spLocks/>
              </p:cNvSpPr>
              <p:nvPr/>
            </p:nvSpPr>
            <p:spPr bwMode="auto">
              <a:xfrm>
                <a:off x="553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3" name="Freeform 387"/>
              <p:cNvSpPr>
                <a:spLocks/>
              </p:cNvSpPr>
              <p:nvPr/>
            </p:nvSpPr>
            <p:spPr bwMode="auto">
              <a:xfrm>
                <a:off x="553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4" name="Freeform 388"/>
              <p:cNvSpPr>
                <a:spLocks/>
              </p:cNvSpPr>
              <p:nvPr/>
            </p:nvSpPr>
            <p:spPr bwMode="auto">
              <a:xfrm>
                <a:off x="554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5" name="Freeform 389"/>
              <p:cNvSpPr>
                <a:spLocks/>
              </p:cNvSpPr>
              <p:nvPr/>
            </p:nvSpPr>
            <p:spPr bwMode="auto">
              <a:xfrm>
                <a:off x="554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6" name="Freeform 390"/>
              <p:cNvSpPr>
                <a:spLocks/>
              </p:cNvSpPr>
              <p:nvPr/>
            </p:nvSpPr>
            <p:spPr bwMode="auto">
              <a:xfrm>
                <a:off x="554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7" name="Freeform 391"/>
              <p:cNvSpPr>
                <a:spLocks/>
              </p:cNvSpPr>
              <p:nvPr/>
            </p:nvSpPr>
            <p:spPr bwMode="auto">
              <a:xfrm>
                <a:off x="554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8" name="Freeform 392"/>
              <p:cNvSpPr>
                <a:spLocks/>
              </p:cNvSpPr>
              <p:nvPr/>
            </p:nvSpPr>
            <p:spPr bwMode="auto">
              <a:xfrm>
                <a:off x="555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3" y="6"/>
                    </a:lnTo>
                    <a:lnTo>
                      <a:pt x="6" y="6"/>
                    </a:lnTo>
                    <a:lnTo>
                      <a:pt x="6" y="6"/>
                    </a:lnTo>
                    <a:lnTo>
                      <a:pt x="6"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69" name="Freeform 393"/>
              <p:cNvSpPr>
                <a:spLocks/>
              </p:cNvSpPr>
              <p:nvPr/>
            </p:nvSpPr>
            <p:spPr bwMode="auto">
              <a:xfrm>
                <a:off x="555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0" name="Freeform 394"/>
              <p:cNvSpPr>
                <a:spLocks/>
              </p:cNvSpPr>
              <p:nvPr/>
            </p:nvSpPr>
            <p:spPr bwMode="auto">
              <a:xfrm>
                <a:off x="555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1" name="Freeform 395"/>
              <p:cNvSpPr>
                <a:spLocks/>
              </p:cNvSpPr>
              <p:nvPr/>
            </p:nvSpPr>
            <p:spPr bwMode="auto">
              <a:xfrm>
                <a:off x="556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2" name="Freeform 396"/>
              <p:cNvSpPr>
                <a:spLocks/>
              </p:cNvSpPr>
              <p:nvPr/>
            </p:nvSpPr>
            <p:spPr bwMode="auto">
              <a:xfrm>
                <a:off x="556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3" name="Freeform 397"/>
              <p:cNvSpPr>
                <a:spLocks/>
              </p:cNvSpPr>
              <p:nvPr/>
            </p:nvSpPr>
            <p:spPr bwMode="auto">
              <a:xfrm>
                <a:off x="557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4" name="Freeform 398"/>
              <p:cNvSpPr>
                <a:spLocks/>
              </p:cNvSpPr>
              <p:nvPr/>
            </p:nvSpPr>
            <p:spPr bwMode="auto">
              <a:xfrm>
                <a:off x="557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5" name="Freeform 399"/>
              <p:cNvSpPr>
                <a:spLocks/>
              </p:cNvSpPr>
              <p:nvPr/>
            </p:nvSpPr>
            <p:spPr bwMode="auto">
              <a:xfrm>
                <a:off x="557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6" name="Freeform 400"/>
              <p:cNvSpPr>
                <a:spLocks/>
              </p:cNvSpPr>
              <p:nvPr/>
            </p:nvSpPr>
            <p:spPr bwMode="auto">
              <a:xfrm>
                <a:off x="5579"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7" name="Freeform 401"/>
              <p:cNvSpPr>
                <a:spLocks/>
              </p:cNvSpPr>
              <p:nvPr/>
            </p:nvSpPr>
            <p:spPr bwMode="auto">
              <a:xfrm>
                <a:off x="558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8" name="Freeform 402"/>
              <p:cNvSpPr>
                <a:spLocks/>
              </p:cNvSpPr>
              <p:nvPr/>
            </p:nvSpPr>
            <p:spPr bwMode="auto">
              <a:xfrm>
                <a:off x="5585"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10 w 10"/>
                  <a:gd name="T15" fmla="*/ 6 h 9"/>
                  <a:gd name="T16" fmla="*/ 10 w 10"/>
                  <a:gd name="T17" fmla="*/ 3 h 9"/>
                  <a:gd name="T18" fmla="*/ 6 w 10"/>
                  <a:gd name="T19" fmla="*/ 0 h 9"/>
                  <a:gd name="T20" fmla="*/ 3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3" y="9"/>
                    </a:lnTo>
                    <a:lnTo>
                      <a:pt x="6" y="6"/>
                    </a:lnTo>
                    <a:lnTo>
                      <a:pt x="10" y="6"/>
                    </a:lnTo>
                    <a:lnTo>
                      <a:pt x="10" y="6"/>
                    </a:lnTo>
                    <a:lnTo>
                      <a:pt x="10"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79" name="Freeform 403"/>
              <p:cNvSpPr>
                <a:spLocks/>
              </p:cNvSpPr>
              <p:nvPr/>
            </p:nvSpPr>
            <p:spPr bwMode="auto">
              <a:xfrm>
                <a:off x="5588"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0" name="Freeform 404"/>
              <p:cNvSpPr>
                <a:spLocks/>
              </p:cNvSpPr>
              <p:nvPr/>
            </p:nvSpPr>
            <p:spPr bwMode="auto">
              <a:xfrm>
                <a:off x="5591"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81" name="Freeform 405"/>
              <p:cNvSpPr>
                <a:spLocks/>
              </p:cNvSpPr>
              <p:nvPr/>
            </p:nvSpPr>
            <p:spPr bwMode="auto">
              <a:xfrm>
                <a:off x="559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 name="Group 607"/>
            <p:cNvGrpSpPr>
              <a:grpSpLocks/>
            </p:cNvGrpSpPr>
            <p:nvPr/>
          </p:nvGrpSpPr>
          <p:grpSpPr bwMode="auto">
            <a:xfrm>
              <a:off x="5598" y="942"/>
              <a:ext cx="642" cy="737"/>
              <a:chOff x="5598" y="942"/>
              <a:chExt cx="642" cy="737"/>
            </a:xfrm>
          </p:grpSpPr>
          <p:sp>
            <p:nvSpPr>
              <p:cNvPr id="21682" name="Freeform 407"/>
              <p:cNvSpPr>
                <a:spLocks/>
              </p:cNvSpPr>
              <p:nvPr/>
            </p:nvSpPr>
            <p:spPr bwMode="auto">
              <a:xfrm>
                <a:off x="559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3" name="Freeform 408"/>
              <p:cNvSpPr>
                <a:spLocks/>
              </p:cNvSpPr>
              <p:nvPr/>
            </p:nvSpPr>
            <p:spPr bwMode="auto">
              <a:xfrm>
                <a:off x="5601"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4" name="Freeform 409"/>
              <p:cNvSpPr>
                <a:spLocks/>
              </p:cNvSpPr>
              <p:nvPr/>
            </p:nvSpPr>
            <p:spPr bwMode="auto">
              <a:xfrm>
                <a:off x="560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5" name="Freeform 410"/>
              <p:cNvSpPr>
                <a:spLocks/>
              </p:cNvSpPr>
              <p:nvPr/>
            </p:nvSpPr>
            <p:spPr bwMode="auto">
              <a:xfrm>
                <a:off x="560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6" name="Freeform 411"/>
              <p:cNvSpPr>
                <a:spLocks/>
              </p:cNvSpPr>
              <p:nvPr/>
            </p:nvSpPr>
            <p:spPr bwMode="auto">
              <a:xfrm>
                <a:off x="561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7" name="Freeform 412"/>
              <p:cNvSpPr>
                <a:spLocks/>
              </p:cNvSpPr>
              <p:nvPr/>
            </p:nvSpPr>
            <p:spPr bwMode="auto">
              <a:xfrm>
                <a:off x="561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8" name="Freeform 413"/>
              <p:cNvSpPr>
                <a:spLocks/>
              </p:cNvSpPr>
              <p:nvPr/>
            </p:nvSpPr>
            <p:spPr bwMode="auto">
              <a:xfrm>
                <a:off x="561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9" name="Freeform 414"/>
              <p:cNvSpPr>
                <a:spLocks/>
              </p:cNvSpPr>
              <p:nvPr/>
            </p:nvSpPr>
            <p:spPr bwMode="auto">
              <a:xfrm>
                <a:off x="561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0" name="Freeform 415"/>
              <p:cNvSpPr>
                <a:spLocks/>
              </p:cNvSpPr>
              <p:nvPr/>
            </p:nvSpPr>
            <p:spPr bwMode="auto">
              <a:xfrm>
                <a:off x="562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1" name="Freeform 416"/>
              <p:cNvSpPr>
                <a:spLocks/>
              </p:cNvSpPr>
              <p:nvPr/>
            </p:nvSpPr>
            <p:spPr bwMode="auto">
              <a:xfrm>
                <a:off x="562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2" name="Freeform 417"/>
              <p:cNvSpPr>
                <a:spLocks/>
              </p:cNvSpPr>
              <p:nvPr/>
            </p:nvSpPr>
            <p:spPr bwMode="auto">
              <a:xfrm>
                <a:off x="562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3" name="Freeform 418"/>
              <p:cNvSpPr>
                <a:spLocks/>
              </p:cNvSpPr>
              <p:nvPr/>
            </p:nvSpPr>
            <p:spPr bwMode="auto">
              <a:xfrm>
                <a:off x="563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4" name="Freeform 419"/>
              <p:cNvSpPr>
                <a:spLocks/>
              </p:cNvSpPr>
              <p:nvPr/>
            </p:nvSpPr>
            <p:spPr bwMode="auto">
              <a:xfrm>
                <a:off x="5637"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5" name="Freeform 420"/>
              <p:cNvSpPr>
                <a:spLocks/>
              </p:cNvSpPr>
              <p:nvPr/>
            </p:nvSpPr>
            <p:spPr bwMode="auto">
              <a:xfrm>
                <a:off x="564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6" name="Freeform 421"/>
              <p:cNvSpPr>
                <a:spLocks/>
              </p:cNvSpPr>
              <p:nvPr/>
            </p:nvSpPr>
            <p:spPr bwMode="auto">
              <a:xfrm>
                <a:off x="564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7" name="Freeform 422"/>
              <p:cNvSpPr>
                <a:spLocks/>
              </p:cNvSpPr>
              <p:nvPr/>
            </p:nvSpPr>
            <p:spPr bwMode="auto">
              <a:xfrm>
                <a:off x="5646"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8" name="Freeform 423"/>
              <p:cNvSpPr>
                <a:spLocks/>
              </p:cNvSpPr>
              <p:nvPr/>
            </p:nvSpPr>
            <p:spPr bwMode="auto">
              <a:xfrm>
                <a:off x="564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99" name="Freeform 424"/>
              <p:cNvSpPr>
                <a:spLocks/>
              </p:cNvSpPr>
              <p:nvPr/>
            </p:nvSpPr>
            <p:spPr bwMode="auto">
              <a:xfrm>
                <a:off x="565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0" name="Freeform 425"/>
              <p:cNvSpPr>
                <a:spLocks/>
              </p:cNvSpPr>
              <p:nvPr/>
            </p:nvSpPr>
            <p:spPr bwMode="auto">
              <a:xfrm>
                <a:off x="5655"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1" name="Freeform 426"/>
              <p:cNvSpPr>
                <a:spLocks/>
              </p:cNvSpPr>
              <p:nvPr/>
            </p:nvSpPr>
            <p:spPr bwMode="auto">
              <a:xfrm>
                <a:off x="5658" y="1670"/>
                <a:ext cx="10" cy="9"/>
              </a:xfrm>
              <a:custGeom>
                <a:avLst/>
                <a:gdLst>
                  <a:gd name="T0" fmla="*/ 4 w 10"/>
                  <a:gd name="T1" fmla="*/ 0 h 9"/>
                  <a:gd name="T2" fmla="*/ 0 w 10"/>
                  <a:gd name="T3" fmla="*/ 0 h 9"/>
                  <a:gd name="T4" fmla="*/ 0 w 10"/>
                  <a:gd name="T5" fmla="*/ 9 h 9"/>
                  <a:gd name="T6" fmla="*/ 4 w 10"/>
                  <a:gd name="T7" fmla="*/ 9 h 9"/>
                  <a:gd name="T8" fmla="*/ 4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 name="T22" fmla="*/ 4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4" y="0"/>
                    </a:moveTo>
                    <a:lnTo>
                      <a:pt x="0" y="0"/>
                    </a:lnTo>
                    <a:lnTo>
                      <a:pt x="0" y="9"/>
                    </a:lnTo>
                    <a:lnTo>
                      <a:pt x="4" y="9"/>
                    </a:lnTo>
                    <a:lnTo>
                      <a:pt x="4" y="9"/>
                    </a:lnTo>
                    <a:lnTo>
                      <a:pt x="7" y="6"/>
                    </a:lnTo>
                    <a:lnTo>
                      <a:pt x="10" y="6"/>
                    </a:lnTo>
                    <a:lnTo>
                      <a:pt x="10" y="6"/>
                    </a:lnTo>
                    <a:lnTo>
                      <a:pt x="10"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2" name="Freeform 427"/>
              <p:cNvSpPr>
                <a:spLocks/>
              </p:cNvSpPr>
              <p:nvPr/>
            </p:nvSpPr>
            <p:spPr bwMode="auto">
              <a:xfrm>
                <a:off x="566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3" name="Freeform 428"/>
              <p:cNvSpPr>
                <a:spLocks/>
              </p:cNvSpPr>
              <p:nvPr/>
            </p:nvSpPr>
            <p:spPr bwMode="auto">
              <a:xfrm>
                <a:off x="566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4" name="Freeform 429"/>
              <p:cNvSpPr>
                <a:spLocks/>
              </p:cNvSpPr>
              <p:nvPr/>
            </p:nvSpPr>
            <p:spPr bwMode="auto">
              <a:xfrm>
                <a:off x="566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5" name="Freeform 430"/>
              <p:cNvSpPr>
                <a:spLocks/>
              </p:cNvSpPr>
              <p:nvPr/>
            </p:nvSpPr>
            <p:spPr bwMode="auto">
              <a:xfrm>
                <a:off x="567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6" name="Freeform 431"/>
              <p:cNvSpPr>
                <a:spLocks/>
              </p:cNvSpPr>
              <p:nvPr/>
            </p:nvSpPr>
            <p:spPr bwMode="auto">
              <a:xfrm>
                <a:off x="567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7" name="Freeform 432"/>
              <p:cNvSpPr>
                <a:spLocks/>
              </p:cNvSpPr>
              <p:nvPr/>
            </p:nvSpPr>
            <p:spPr bwMode="auto">
              <a:xfrm>
                <a:off x="567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8" name="Freeform 433"/>
              <p:cNvSpPr>
                <a:spLocks/>
              </p:cNvSpPr>
              <p:nvPr/>
            </p:nvSpPr>
            <p:spPr bwMode="auto">
              <a:xfrm>
                <a:off x="568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09" name="Freeform 434"/>
              <p:cNvSpPr>
                <a:spLocks/>
              </p:cNvSpPr>
              <p:nvPr/>
            </p:nvSpPr>
            <p:spPr bwMode="auto">
              <a:xfrm>
                <a:off x="568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3 w 6"/>
                  <a:gd name="T15" fmla="*/ 3 h 9"/>
                  <a:gd name="T16" fmla="*/ 3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3" y="6"/>
                    </a:lnTo>
                    <a:lnTo>
                      <a:pt x="6"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0" name="Freeform 435"/>
              <p:cNvSpPr>
                <a:spLocks/>
              </p:cNvSpPr>
              <p:nvPr/>
            </p:nvSpPr>
            <p:spPr bwMode="auto">
              <a:xfrm>
                <a:off x="568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1" name="Freeform 436"/>
              <p:cNvSpPr>
                <a:spLocks/>
              </p:cNvSpPr>
              <p:nvPr/>
            </p:nvSpPr>
            <p:spPr bwMode="auto">
              <a:xfrm>
                <a:off x="568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2" name="Freeform 437"/>
              <p:cNvSpPr>
                <a:spLocks/>
              </p:cNvSpPr>
              <p:nvPr/>
            </p:nvSpPr>
            <p:spPr bwMode="auto">
              <a:xfrm>
                <a:off x="569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3" name="Freeform 438"/>
              <p:cNvSpPr>
                <a:spLocks/>
              </p:cNvSpPr>
              <p:nvPr/>
            </p:nvSpPr>
            <p:spPr bwMode="auto">
              <a:xfrm>
                <a:off x="569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4" name="Freeform 439"/>
              <p:cNvSpPr>
                <a:spLocks/>
              </p:cNvSpPr>
              <p:nvPr/>
            </p:nvSpPr>
            <p:spPr bwMode="auto">
              <a:xfrm>
                <a:off x="570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5" name="Freeform 440"/>
              <p:cNvSpPr>
                <a:spLocks/>
              </p:cNvSpPr>
              <p:nvPr/>
            </p:nvSpPr>
            <p:spPr bwMode="auto">
              <a:xfrm>
                <a:off x="570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6" name="Freeform 441"/>
              <p:cNvSpPr>
                <a:spLocks/>
              </p:cNvSpPr>
              <p:nvPr/>
            </p:nvSpPr>
            <p:spPr bwMode="auto">
              <a:xfrm>
                <a:off x="570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7" name="Freeform 442"/>
              <p:cNvSpPr>
                <a:spLocks/>
              </p:cNvSpPr>
              <p:nvPr/>
            </p:nvSpPr>
            <p:spPr bwMode="auto">
              <a:xfrm>
                <a:off x="570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8" name="Freeform 443"/>
              <p:cNvSpPr>
                <a:spLocks/>
              </p:cNvSpPr>
              <p:nvPr/>
            </p:nvSpPr>
            <p:spPr bwMode="auto">
              <a:xfrm>
                <a:off x="571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19" name="Freeform 444"/>
              <p:cNvSpPr>
                <a:spLocks/>
              </p:cNvSpPr>
              <p:nvPr/>
            </p:nvSpPr>
            <p:spPr bwMode="auto">
              <a:xfrm>
                <a:off x="5716"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0" name="Freeform 445"/>
              <p:cNvSpPr>
                <a:spLocks/>
              </p:cNvSpPr>
              <p:nvPr/>
            </p:nvSpPr>
            <p:spPr bwMode="auto">
              <a:xfrm>
                <a:off x="571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1" name="Freeform 446"/>
              <p:cNvSpPr>
                <a:spLocks/>
              </p:cNvSpPr>
              <p:nvPr/>
            </p:nvSpPr>
            <p:spPr bwMode="auto">
              <a:xfrm>
                <a:off x="5722"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3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3" y="9"/>
                    </a:lnTo>
                    <a:lnTo>
                      <a:pt x="7" y="6"/>
                    </a:lnTo>
                    <a:lnTo>
                      <a:pt x="10" y="6"/>
                    </a:lnTo>
                    <a:lnTo>
                      <a:pt x="10" y="6"/>
                    </a:lnTo>
                    <a:lnTo>
                      <a:pt x="10" y="3"/>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2" name="Freeform 447"/>
              <p:cNvSpPr>
                <a:spLocks/>
              </p:cNvSpPr>
              <p:nvPr/>
            </p:nvSpPr>
            <p:spPr bwMode="auto">
              <a:xfrm>
                <a:off x="5725"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3" name="Freeform 448"/>
              <p:cNvSpPr>
                <a:spLocks/>
              </p:cNvSpPr>
              <p:nvPr/>
            </p:nvSpPr>
            <p:spPr bwMode="auto">
              <a:xfrm>
                <a:off x="572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4" name="Freeform 449"/>
              <p:cNvSpPr>
                <a:spLocks/>
              </p:cNvSpPr>
              <p:nvPr/>
            </p:nvSpPr>
            <p:spPr bwMode="auto">
              <a:xfrm>
                <a:off x="5732"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5" name="Freeform 450"/>
              <p:cNvSpPr>
                <a:spLocks/>
              </p:cNvSpPr>
              <p:nvPr/>
            </p:nvSpPr>
            <p:spPr bwMode="auto">
              <a:xfrm>
                <a:off x="573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6" name="Freeform 451"/>
              <p:cNvSpPr>
                <a:spLocks/>
              </p:cNvSpPr>
              <p:nvPr/>
            </p:nvSpPr>
            <p:spPr bwMode="auto">
              <a:xfrm>
                <a:off x="573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7" name="Freeform 452"/>
              <p:cNvSpPr>
                <a:spLocks/>
              </p:cNvSpPr>
              <p:nvPr/>
            </p:nvSpPr>
            <p:spPr bwMode="auto">
              <a:xfrm>
                <a:off x="574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8" name="Freeform 453"/>
              <p:cNvSpPr>
                <a:spLocks/>
              </p:cNvSpPr>
              <p:nvPr/>
            </p:nvSpPr>
            <p:spPr bwMode="auto">
              <a:xfrm>
                <a:off x="574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29" name="Freeform 454"/>
              <p:cNvSpPr>
                <a:spLocks/>
              </p:cNvSpPr>
              <p:nvPr/>
            </p:nvSpPr>
            <p:spPr bwMode="auto">
              <a:xfrm>
                <a:off x="574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0" name="Freeform 455"/>
              <p:cNvSpPr>
                <a:spLocks/>
              </p:cNvSpPr>
              <p:nvPr/>
            </p:nvSpPr>
            <p:spPr bwMode="auto">
              <a:xfrm>
                <a:off x="575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1" name="Freeform 456"/>
              <p:cNvSpPr>
                <a:spLocks/>
              </p:cNvSpPr>
              <p:nvPr/>
            </p:nvSpPr>
            <p:spPr bwMode="auto">
              <a:xfrm>
                <a:off x="575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2" name="Freeform 457"/>
              <p:cNvSpPr>
                <a:spLocks/>
              </p:cNvSpPr>
              <p:nvPr/>
            </p:nvSpPr>
            <p:spPr bwMode="auto">
              <a:xfrm>
                <a:off x="575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3" name="Freeform 458"/>
              <p:cNvSpPr>
                <a:spLocks/>
              </p:cNvSpPr>
              <p:nvPr/>
            </p:nvSpPr>
            <p:spPr bwMode="auto">
              <a:xfrm>
                <a:off x="575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4" name="Freeform 459"/>
              <p:cNvSpPr>
                <a:spLocks/>
              </p:cNvSpPr>
              <p:nvPr/>
            </p:nvSpPr>
            <p:spPr bwMode="auto">
              <a:xfrm>
                <a:off x="576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5" name="Freeform 460"/>
              <p:cNvSpPr>
                <a:spLocks/>
              </p:cNvSpPr>
              <p:nvPr/>
            </p:nvSpPr>
            <p:spPr bwMode="auto">
              <a:xfrm>
                <a:off x="576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6" name="Freeform 461"/>
              <p:cNvSpPr>
                <a:spLocks/>
              </p:cNvSpPr>
              <p:nvPr/>
            </p:nvSpPr>
            <p:spPr bwMode="auto">
              <a:xfrm>
                <a:off x="577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7" name="Freeform 462"/>
              <p:cNvSpPr>
                <a:spLocks/>
              </p:cNvSpPr>
              <p:nvPr/>
            </p:nvSpPr>
            <p:spPr bwMode="auto">
              <a:xfrm>
                <a:off x="5774"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8" name="Freeform 463"/>
              <p:cNvSpPr>
                <a:spLocks/>
              </p:cNvSpPr>
              <p:nvPr/>
            </p:nvSpPr>
            <p:spPr bwMode="auto">
              <a:xfrm>
                <a:off x="5777"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39" name="Freeform 464"/>
              <p:cNvSpPr>
                <a:spLocks/>
              </p:cNvSpPr>
              <p:nvPr/>
            </p:nvSpPr>
            <p:spPr bwMode="auto">
              <a:xfrm>
                <a:off x="578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0" name="Freeform 465"/>
              <p:cNvSpPr>
                <a:spLocks/>
              </p:cNvSpPr>
              <p:nvPr/>
            </p:nvSpPr>
            <p:spPr bwMode="auto">
              <a:xfrm>
                <a:off x="578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1" name="Freeform 466"/>
              <p:cNvSpPr>
                <a:spLocks/>
              </p:cNvSpPr>
              <p:nvPr/>
            </p:nvSpPr>
            <p:spPr bwMode="auto">
              <a:xfrm>
                <a:off x="578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2" name="Freeform 467"/>
              <p:cNvSpPr>
                <a:spLocks/>
              </p:cNvSpPr>
              <p:nvPr/>
            </p:nvSpPr>
            <p:spPr bwMode="auto">
              <a:xfrm>
                <a:off x="5789" y="1670"/>
                <a:ext cx="7" cy="9"/>
              </a:xfrm>
              <a:custGeom>
                <a:avLst/>
                <a:gdLst>
                  <a:gd name="T0" fmla="*/ 3 w 7"/>
                  <a:gd name="T1" fmla="*/ 0 h 9"/>
                  <a:gd name="T2" fmla="*/ 0 w 7"/>
                  <a:gd name="T3" fmla="*/ 0 h 9"/>
                  <a:gd name="T4" fmla="*/ 0 w 7"/>
                  <a:gd name="T5" fmla="*/ 9 h 9"/>
                  <a:gd name="T6" fmla="*/ 3 w 7"/>
                  <a:gd name="T7" fmla="*/ 9 h 9"/>
                  <a:gd name="T8" fmla="*/ 3 w 7"/>
                  <a:gd name="T9" fmla="*/ 9 h 9"/>
                  <a:gd name="T10" fmla="*/ 7 w 7"/>
                  <a:gd name="T11" fmla="*/ 6 h 9"/>
                  <a:gd name="T12" fmla="*/ 7 w 7"/>
                  <a:gd name="T13" fmla="*/ 6 h 9"/>
                  <a:gd name="T14" fmla="*/ 7 w 7"/>
                  <a:gd name="T15" fmla="*/ 3 h 9"/>
                  <a:gd name="T16" fmla="*/ 7 w 7"/>
                  <a:gd name="T17" fmla="*/ 0 h 9"/>
                  <a:gd name="T18" fmla="*/ 3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3" y="9"/>
                    </a:lnTo>
                    <a:lnTo>
                      <a:pt x="7" y="6"/>
                    </a:lnTo>
                    <a:lnTo>
                      <a:pt x="7" y="6"/>
                    </a:lnTo>
                    <a:lnTo>
                      <a:pt x="7" y="3"/>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3" name="Freeform 468"/>
              <p:cNvSpPr>
                <a:spLocks/>
              </p:cNvSpPr>
              <p:nvPr/>
            </p:nvSpPr>
            <p:spPr bwMode="auto">
              <a:xfrm>
                <a:off x="5792"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4" name="Freeform 469"/>
              <p:cNvSpPr>
                <a:spLocks/>
              </p:cNvSpPr>
              <p:nvPr/>
            </p:nvSpPr>
            <p:spPr bwMode="auto">
              <a:xfrm>
                <a:off x="5796"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5" name="Freeform 470"/>
              <p:cNvSpPr>
                <a:spLocks/>
              </p:cNvSpPr>
              <p:nvPr/>
            </p:nvSpPr>
            <p:spPr bwMode="auto">
              <a:xfrm>
                <a:off x="579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6" name="Freeform 471"/>
              <p:cNvSpPr>
                <a:spLocks/>
              </p:cNvSpPr>
              <p:nvPr/>
            </p:nvSpPr>
            <p:spPr bwMode="auto">
              <a:xfrm>
                <a:off x="580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7" name="Freeform 472"/>
              <p:cNvSpPr>
                <a:spLocks/>
              </p:cNvSpPr>
              <p:nvPr/>
            </p:nvSpPr>
            <p:spPr bwMode="auto">
              <a:xfrm>
                <a:off x="580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8" name="Freeform 473"/>
              <p:cNvSpPr>
                <a:spLocks/>
              </p:cNvSpPr>
              <p:nvPr/>
            </p:nvSpPr>
            <p:spPr bwMode="auto">
              <a:xfrm>
                <a:off x="580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49" name="Freeform 474"/>
              <p:cNvSpPr>
                <a:spLocks/>
              </p:cNvSpPr>
              <p:nvPr/>
            </p:nvSpPr>
            <p:spPr bwMode="auto">
              <a:xfrm>
                <a:off x="581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0" name="Freeform 475"/>
              <p:cNvSpPr>
                <a:spLocks/>
              </p:cNvSpPr>
              <p:nvPr/>
            </p:nvSpPr>
            <p:spPr bwMode="auto">
              <a:xfrm>
                <a:off x="581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1" name="Freeform 476"/>
              <p:cNvSpPr>
                <a:spLocks/>
              </p:cNvSpPr>
              <p:nvPr/>
            </p:nvSpPr>
            <p:spPr bwMode="auto">
              <a:xfrm>
                <a:off x="581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2" name="Freeform 477"/>
              <p:cNvSpPr>
                <a:spLocks/>
              </p:cNvSpPr>
              <p:nvPr/>
            </p:nvSpPr>
            <p:spPr bwMode="auto">
              <a:xfrm>
                <a:off x="582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3 w 6"/>
                  <a:gd name="T15" fmla="*/ 3 h 9"/>
                  <a:gd name="T16" fmla="*/ 3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3" y="6"/>
                    </a:lnTo>
                    <a:lnTo>
                      <a:pt x="6"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3" name="Freeform 478"/>
              <p:cNvSpPr>
                <a:spLocks/>
              </p:cNvSpPr>
              <p:nvPr/>
            </p:nvSpPr>
            <p:spPr bwMode="auto">
              <a:xfrm>
                <a:off x="582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4" name="Freeform 479"/>
              <p:cNvSpPr>
                <a:spLocks/>
              </p:cNvSpPr>
              <p:nvPr/>
            </p:nvSpPr>
            <p:spPr bwMode="auto">
              <a:xfrm>
                <a:off x="582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5" name="Freeform 480"/>
              <p:cNvSpPr>
                <a:spLocks/>
              </p:cNvSpPr>
              <p:nvPr/>
            </p:nvSpPr>
            <p:spPr bwMode="auto">
              <a:xfrm>
                <a:off x="582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6" name="Freeform 481"/>
              <p:cNvSpPr>
                <a:spLocks/>
              </p:cNvSpPr>
              <p:nvPr/>
            </p:nvSpPr>
            <p:spPr bwMode="auto">
              <a:xfrm>
                <a:off x="583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7" name="Freeform 482"/>
              <p:cNvSpPr>
                <a:spLocks/>
              </p:cNvSpPr>
              <p:nvPr/>
            </p:nvSpPr>
            <p:spPr bwMode="auto">
              <a:xfrm>
                <a:off x="583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8" name="Freeform 483"/>
              <p:cNvSpPr>
                <a:spLocks/>
              </p:cNvSpPr>
              <p:nvPr/>
            </p:nvSpPr>
            <p:spPr bwMode="auto">
              <a:xfrm>
                <a:off x="583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59" name="Freeform 484"/>
              <p:cNvSpPr>
                <a:spLocks/>
              </p:cNvSpPr>
              <p:nvPr/>
            </p:nvSpPr>
            <p:spPr bwMode="auto">
              <a:xfrm>
                <a:off x="584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0" name="Freeform 485"/>
              <p:cNvSpPr>
                <a:spLocks/>
              </p:cNvSpPr>
              <p:nvPr/>
            </p:nvSpPr>
            <p:spPr bwMode="auto">
              <a:xfrm>
                <a:off x="584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1" name="Freeform 486"/>
              <p:cNvSpPr>
                <a:spLocks/>
              </p:cNvSpPr>
              <p:nvPr/>
            </p:nvSpPr>
            <p:spPr bwMode="auto">
              <a:xfrm>
                <a:off x="585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2" name="Freeform 487"/>
              <p:cNvSpPr>
                <a:spLocks/>
              </p:cNvSpPr>
              <p:nvPr/>
            </p:nvSpPr>
            <p:spPr bwMode="auto">
              <a:xfrm>
                <a:off x="5853"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6 w 10"/>
                  <a:gd name="T15" fmla="*/ 3 h 9"/>
                  <a:gd name="T16" fmla="*/ 6 w 10"/>
                  <a:gd name="T17" fmla="*/ 0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6" y="6"/>
                    </a:lnTo>
                    <a:lnTo>
                      <a:pt x="10"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3" name="Freeform 488"/>
              <p:cNvSpPr>
                <a:spLocks/>
              </p:cNvSpPr>
              <p:nvPr/>
            </p:nvSpPr>
            <p:spPr bwMode="auto">
              <a:xfrm>
                <a:off x="5856"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4" name="Freeform 489"/>
              <p:cNvSpPr>
                <a:spLocks/>
              </p:cNvSpPr>
              <p:nvPr/>
            </p:nvSpPr>
            <p:spPr bwMode="auto">
              <a:xfrm>
                <a:off x="5859" y="1670"/>
                <a:ext cx="10" cy="9"/>
              </a:xfrm>
              <a:custGeom>
                <a:avLst/>
                <a:gdLst>
                  <a:gd name="T0" fmla="*/ 4 w 10"/>
                  <a:gd name="T1" fmla="*/ 0 h 9"/>
                  <a:gd name="T2" fmla="*/ 0 w 10"/>
                  <a:gd name="T3" fmla="*/ 0 h 9"/>
                  <a:gd name="T4" fmla="*/ 0 w 10"/>
                  <a:gd name="T5" fmla="*/ 9 h 9"/>
                  <a:gd name="T6" fmla="*/ 4 w 10"/>
                  <a:gd name="T7" fmla="*/ 9 h 9"/>
                  <a:gd name="T8" fmla="*/ 7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7" y="9"/>
                    </a:lnTo>
                    <a:lnTo>
                      <a:pt x="7" y="6"/>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5" name="Freeform 490"/>
              <p:cNvSpPr>
                <a:spLocks/>
              </p:cNvSpPr>
              <p:nvPr/>
            </p:nvSpPr>
            <p:spPr bwMode="auto">
              <a:xfrm>
                <a:off x="586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6" name="Freeform 491"/>
              <p:cNvSpPr>
                <a:spLocks/>
              </p:cNvSpPr>
              <p:nvPr/>
            </p:nvSpPr>
            <p:spPr bwMode="auto">
              <a:xfrm>
                <a:off x="586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7" name="Freeform 492"/>
              <p:cNvSpPr>
                <a:spLocks/>
              </p:cNvSpPr>
              <p:nvPr/>
            </p:nvSpPr>
            <p:spPr bwMode="auto">
              <a:xfrm>
                <a:off x="5869"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8" name="Freeform 493"/>
              <p:cNvSpPr>
                <a:spLocks/>
              </p:cNvSpPr>
              <p:nvPr/>
            </p:nvSpPr>
            <p:spPr bwMode="auto">
              <a:xfrm>
                <a:off x="587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69" name="Freeform 494"/>
              <p:cNvSpPr>
                <a:spLocks/>
              </p:cNvSpPr>
              <p:nvPr/>
            </p:nvSpPr>
            <p:spPr bwMode="auto">
              <a:xfrm>
                <a:off x="587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0" name="Freeform 495"/>
              <p:cNvSpPr>
                <a:spLocks/>
              </p:cNvSpPr>
              <p:nvPr/>
            </p:nvSpPr>
            <p:spPr bwMode="auto">
              <a:xfrm>
                <a:off x="587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1" name="Freeform 496"/>
              <p:cNvSpPr>
                <a:spLocks/>
              </p:cNvSpPr>
              <p:nvPr/>
            </p:nvSpPr>
            <p:spPr bwMode="auto">
              <a:xfrm>
                <a:off x="588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2" name="Freeform 497"/>
              <p:cNvSpPr>
                <a:spLocks/>
              </p:cNvSpPr>
              <p:nvPr/>
            </p:nvSpPr>
            <p:spPr bwMode="auto">
              <a:xfrm>
                <a:off x="588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3" name="Freeform 498"/>
              <p:cNvSpPr>
                <a:spLocks/>
              </p:cNvSpPr>
              <p:nvPr/>
            </p:nvSpPr>
            <p:spPr bwMode="auto">
              <a:xfrm>
                <a:off x="588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4" name="Freeform 499"/>
              <p:cNvSpPr>
                <a:spLocks/>
              </p:cNvSpPr>
              <p:nvPr/>
            </p:nvSpPr>
            <p:spPr bwMode="auto">
              <a:xfrm>
                <a:off x="589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5" name="Freeform 500"/>
              <p:cNvSpPr>
                <a:spLocks/>
              </p:cNvSpPr>
              <p:nvPr/>
            </p:nvSpPr>
            <p:spPr bwMode="auto">
              <a:xfrm>
                <a:off x="589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6" name="Freeform 501"/>
              <p:cNvSpPr>
                <a:spLocks/>
              </p:cNvSpPr>
              <p:nvPr/>
            </p:nvSpPr>
            <p:spPr bwMode="auto">
              <a:xfrm>
                <a:off x="589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7" name="Freeform 502"/>
              <p:cNvSpPr>
                <a:spLocks/>
              </p:cNvSpPr>
              <p:nvPr/>
            </p:nvSpPr>
            <p:spPr bwMode="auto">
              <a:xfrm>
                <a:off x="590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8" name="Freeform 503"/>
              <p:cNvSpPr>
                <a:spLocks/>
              </p:cNvSpPr>
              <p:nvPr/>
            </p:nvSpPr>
            <p:spPr bwMode="auto">
              <a:xfrm>
                <a:off x="590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79" name="Freeform 504"/>
              <p:cNvSpPr>
                <a:spLocks/>
              </p:cNvSpPr>
              <p:nvPr/>
            </p:nvSpPr>
            <p:spPr bwMode="auto">
              <a:xfrm>
                <a:off x="590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0" name="Freeform 505"/>
              <p:cNvSpPr>
                <a:spLocks/>
              </p:cNvSpPr>
              <p:nvPr/>
            </p:nvSpPr>
            <p:spPr bwMode="auto">
              <a:xfrm>
                <a:off x="5911"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1" name="Freeform 506"/>
              <p:cNvSpPr>
                <a:spLocks/>
              </p:cNvSpPr>
              <p:nvPr/>
            </p:nvSpPr>
            <p:spPr bwMode="auto">
              <a:xfrm>
                <a:off x="5914"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2" name="Freeform 507"/>
              <p:cNvSpPr>
                <a:spLocks/>
              </p:cNvSpPr>
              <p:nvPr/>
            </p:nvSpPr>
            <p:spPr bwMode="auto">
              <a:xfrm>
                <a:off x="591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3" name="Freeform 508"/>
              <p:cNvSpPr>
                <a:spLocks/>
              </p:cNvSpPr>
              <p:nvPr/>
            </p:nvSpPr>
            <p:spPr bwMode="auto">
              <a:xfrm>
                <a:off x="591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4" name="Freeform 509"/>
              <p:cNvSpPr>
                <a:spLocks/>
              </p:cNvSpPr>
              <p:nvPr/>
            </p:nvSpPr>
            <p:spPr bwMode="auto">
              <a:xfrm>
                <a:off x="5923" y="1670"/>
                <a:ext cx="7" cy="9"/>
              </a:xfrm>
              <a:custGeom>
                <a:avLst/>
                <a:gdLst>
                  <a:gd name="T0" fmla="*/ 0 w 7"/>
                  <a:gd name="T1" fmla="*/ 0 h 9"/>
                  <a:gd name="T2" fmla="*/ 3 w 7"/>
                  <a:gd name="T3" fmla="*/ 0 h 9"/>
                  <a:gd name="T4" fmla="*/ 0 w 7"/>
                  <a:gd name="T5" fmla="*/ 0 h 9"/>
                  <a:gd name="T6" fmla="*/ 0 w 7"/>
                  <a:gd name="T7" fmla="*/ 9 h 9"/>
                  <a:gd name="T8" fmla="*/ 3 w 7"/>
                  <a:gd name="T9" fmla="*/ 9 h 9"/>
                  <a:gd name="T10" fmla="*/ 7 w 7"/>
                  <a:gd name="T11" fmla="*/ 9 h 9"/>
                  <a:gd name="T12" fmla="*/ 3 w 7"/>
                  <a:gd name="T13" fmla="*/ 9 h 9"/>
                  <a:gd name="T14" fmla="*/ 7 w 7"/>
                  <a:gd name="T15" fmla="*/ 9 h 9"/>
                  <a:gd name="T16" fmla="*/ 7 w 7"/>
                  <a:gd name="T17" fmla="*/ 6 h 9"/>
                  <a:gd name="T18" fmla="*/ 7 w 7"/>
                  <a:gd name="T19" fmla="*/ 6 h 9"/>
                  <a:gd name="T20" fmla="*/ 7 w 7"/>
                  <a:gd name="T21" fmla="*/ 6 h 9"/>
                  <a:gd name="T22" fmla="*/ 7 w 7"/>
                  <a:gd name="T23" fmla="*/ 3 h 9"/>
                  <a:gd name="T24" fmla="*/ 7 w 7"/>
                  <a:gd name="T25" fmla="*/ 0 h 9"/>
                  <a:gd name="T26" fmla="*/ 3 w 7"/>
                  <a:gd name="T27" fmla="*/ 0 h 9"/>
                  <a:gd name="T28" fmla="*/ 0 w 7"/>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9">
                    <a:moveTo>
                      <a:pt x="0" y="0"/>
                    </a:moveTo>
                    <a:lnTo>
                      <a:pt x="3" y="0"/>
                    </a:lnTo>
                    <a:lnTo>
                      <a:pt x="0" y="0"/>
                    </a:lnTo>
                    <a:lnTo>
                      <a:pt x="0" y="9"/>
                    </a:lnTo>
                    <a:lnTo>
                      <a:pt x="3" y="9"/>
                    </a:lnTo>
                    <a:lnTo>
                      <a:pt x="7" y="9"/>
                    </a:lnTo>
                    <a:lnTo>
                      <a:pt x="3" y="9"/>
                    </a:lnTo>
                    <a:lnTo>
                      <a:pt x="7" y="9"/>
                    </a:lnTo>
                    <a:lnTo>
                      <a:pt x="7" y="6"/>
                    </a:lnTo>
                    <a:lnTo>
                      <a:pt x="7" y="6"/>
                    </a:lnTo>
                    <a:lnTo>
                      <a:pt x="7" y="6"/>
                    </a:lnTo>
                    <a:lnTo>
                      <a:pt x="7" y="3"/>
                    </a:lnTo>
                    <a:lnTo>
                      <a:pt x="7"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5" name="Freeform 510"/>
              <p:cNvSpPr>
                <a:spLocks/>
              </p:cNvSpPr>
              <p:nvPr/>
            </p:nvSpPr>
            <p:spPr bwMode="auto">
              <a:xfrm>
                <a:off x="5923" y="1667"/>
                <a:ext cx="13" cy="12"/>
              </a:xfrm>
              <a:custGeom>
                <a:avLst/>
                <a:gdLst>
                  <a:gd name="T0" fmla="*/ 7 w 13"/>
                  <a:gd name="T1" fmla="*/ 0 h 12"/>
                  <a:gd name="T2" fmla="*/ 3 w 13"/>
                  <a:gd name="T3" fmla="*/ 3 h 12"/>
                  <a:gd name="T4" fmla="*/ 0 w 13"/>
                  <a:gd name="T5" fmla="*/ 3 h 12"/>
                  <a:gd name="T6" fmla="*/ 7 w 13"/>
                  <a:gd name="T7" fmla="*/ 12 h 12"/>
                  <a:gd name="T8" fmla="*/ 10 w 13"/>
                  <a:gd name="T9" fmla="*/ 9 h 12"/>
                  <a:gd name="T10" fmla="*/ 7 w 13"/>
                  <a:gd name="T11" fmla="*/ 9 h 12"/>
                  <a:gd name="T12" fmla="*/ 10 w 13"/>
                  <a:gd name="T13" fmla="*/ 9 h 12"/>
                  <a:gd name="T14" fmla="*/ 13 w 13"/>
                  <a:gd name="T15" fmla="*/ 6 h 12"/>
                  <a:gd name="T16" fmla="*/ 10 w 13"/>
                  <a:gd name="T17" fmla="*/ 3 h 12"/>
                  <a:gd name="T18" fmla="*/ 10 w 13"/>
                  <a:gd name="T19" fmla="*/ 3 h 12"/>
                  <a:gd name="T20" fmla="*/ 7 w 13"/>
                  <a:gd name="T21" fmla="*/ 3 h 12"/>
                  <a:gd name="T22" fmla="*/ 7 w 13"/>
                  <a:gd name="T23" fmla="*/ 0 h 12"/>
                  <a:gd name="T24" fmla="*/ 7 w 13"/>
                  <a:gd name="T25" fmla="*/ 0 h 12"/>
                  <a:gd name="T26" fmla="*/ 3 w 13"/>
                  <a:gd name="T27" fmla="*/ 3 h 12"/>
                  <a:gd name="T28" fmla="*/ 7 w 1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2">
                    <a:moveTo>
                      <a:pt x="7" y="0"/>
                    </a:moveTo>
                    <a:lnTo>
                      <a:pt x="3" y="3"/>
                    </a:lnTo>
                    <a:lnTo>
                      <a:pt x="0" y="3"/>
                    </a:lnTo>
                    <a:lnTo>
                      <a:pt x="7" y="12"/>
                    </a:lnTo>
                    <a:lnTo>
                      <a:pt x="10" y="9"/>
                    </a:lnTo>
                    <a:lnTo>
                      <a:pt x="7" y="9"/>
                    </a:lnTo>
                    <a:lnTo>
                      <a:pt x="10" y="9"/>
                    </a:lnTo>
                    <a:lnTo>
                      <a:pt x="13" y="6"/>
                    </a:lnTo>
                    <a:lnTo>
                      <a:pt x="10" y="3"/>
                    </a:lnTo>
                    <a:lnTo>
                      <a:pt x="10" y="3"/>
                    </a:lnTo>
                    <a:lnTo>
                      <a:pt x="7" y="3"/>
                    </a:lnTo>
                    <a:lnTo>
                      <a:pt x="7" y="0"/>
                    </a:lnTo>
                    <a:lnTo>
                      <a:pt x="7" y="0"/>
                    </a:lnTo>
                    <a:lnTo>
                      <a:pt x="3" y="3"/>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6" name="Freeform 511"/>
              <p:cNvSpPr>
                <a:spLocks/>
              </p:cNvSpPr>
              <p:nvPr/>
            </p:nvSpPr>
            <p:spPr bwMode="auto">
              <a:xfrm>
                <a:off x="5930" y="1667"/>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9 h 9"/>
                  <a:gd name="T12" fmla="*/ 6 w 6"/>
                  <a:gd name="T13" fmla="*/ 6 h 9"/>
                  <a:gd name="T14" fmla="*/ 6 w 6"/>
                  <a:gd name="T15" fmla="*/ 3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9"/>
                    </a:lnTo>
                    <a:lnTo>
                      <a:pt x="6" y="6"/>
                    </a:lnTo>
                    <a:lnTo>
                      <a:pt x="6"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7" name="Freeform 512"/>
              <p:cNvSpPr>
                <a:spLocks/>
              </p:cNvSpPr>
              <p:nvPr/>
            </p:nvSpPr>
            <p:spPr bwMode="auto">
              <a:xfrm>
                <a:off x="5933" y="1667"/>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9 h 9"/>
                  <a:gd name="T12" fmla="*/ 9 w 9"/>
                  <a:gd name="T13" fmla="*/ 6 h 9"/>
                  <a:gd name="T14" fmla="*/ 9 w 9"/>
                  <a:gd name="T15" fmla="*/ 3 h 9"/>
                  <a:gd name="T16" fmla="*/ 6 w 9"/>
                  <a:gd name="T17" fmla="*/ 3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9"/>
                    </a:lnTo>
                    <a:lnTo>
                      <a:pt x="9" y="6"/>
                    </a:lnTo>
                    <a:lnTo>
                      <a:pt x="9" y="3"/>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8" name="Freeform 513"/>
              <p:cNvSpPr>
                <a:spLocks/>
              </p:cNvSpPr>
              <p:nvPr/>
            </p:nvSpPr>
            <p:spPr bwMode="auto">
              <a:xfrm>
                <a:off x="5936" y="1667"/>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9 h 9"/>
                  <a:gd name="T12" fmla="*/ 6 w 6"/>
                  <a:gd name="T13" fmla="*/ 6 h 9"/>
                  <a:gd name="T14" fmla="*/ 6 w 6"/>
                  <a:gd name="T15" fmla="*/ 3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9"/>
                    </a:lnTo>
                    <a:lnTo>
                      <a:pt x="6" y="6"/>
                    </a:lnTo>
                    <a:lnTo>
                      <a:pt x="6"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89" name="Freeform 514"/>
              <p:cNvSpPr>
                <a:spLocks/>
              </p:cNvSpPr>
              <p:nvPr/>
            </p:nvSpPr>
            <p:spPr bwMode="auto">
              <a:xfrm>
                <a:off x="5939" y="1667"/>
                <a:ext cx="9" cy="9"/>
              </a:xfrm>
              <a:custGeom>
                <a:avLst/>
                <a:gdLst>
                  <a:gd name="T0" fmla="*/ 0 w 9"/>
                  <a:gd name="T1" fmla="*/ 3 h 9"/>
                  <a:gd name="T2" fmla="*/ 3 w 9"/>
                  <a:gd name="T3" fmla="*/ 0 h 9"/>
                  <a:gd name="T4" fmla="*/ 0 w 9"/>
                  <a:gd name="T5" fmla="*/ 0 h 9"/>
                  <a:gd name="T6" fmla="*/ 0 w 9"/>
                  <a:gd name="T7" fmla="*/ 9 h 9"/>
                  <a:gd name="T8" fmla="*/ 3 w 9"/>
                  <a:gd name="T9" fmla="*/ 9 h 9"/>
                  <a:gd name="T10" fmla="*/ 6 w 9"/>
                  <a:gd name="T11" fmla="*/ 9 h 9"/>
                  <a:gd name="T12" fmla="*/ 3 w 9"/>
                  <a:gd name="T13" fmla="*/ 9 h 9"/>
                  <a:gd name="T14" fmla="*/ 6 w 9"/>
                  <a:gd name="T15" fmla="*/ 9 h 9"/>
                  <a:gd name="T16" fmla="*/ 6 w 9"/>
                  <a:gd name="T17" fmla="*/ 9 h 9"/>
                  <a:gd name="T18" fmla="*/ 9 w 9"/>
                  <a:gd name="T19" fmla="*/ 6 h 9"/>
                  <a:gd name="T20" fmla="*/ 9 w 9"/>
                  <a:gd name="T21" fmla="*/ 3 h 9"/>
                  <a:gd name="T22" fmla="*/ 6 w 9"/>
                  <a:gd name="T23" fmla="*/ 3 h 9"/>
                  <a:gd name="T24" fmla="*/ 6 w 9"/>
                  <a:gd name="T25" fmla="*/ 0 h 9"/>
                  <a:gd name="T26" fmla="*/ 3 w 9"/>
                  <a:gd name="T27" fmla="*/ 0 h 9"/>
                  <a:gd name="T28" fmla="*/ 0 w 9"/>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0" y="3"/>
                    </a:moveTo>
                    <a:lnTo>
                      <a:pt x="3" y="0"/>
                    </a:lnTo>
                    <a:lnTo>
                      <a:pt x="0" y="0"/>
                    </a:lnTo>
                    <a:lnTo>
                      <a:pt x="0" y="9"/>
                    </a:lnTo>
                    <a:lnTo>
                      <a:pt x="3" y="9"/>
                    </a:lnTo>
                    <a:lnTo>
                      <a:pt x="6" y="9"/>
                    </a:lnTo>
                    <a:lnTo>
                      <a:pt x="3" y="9"/>
                    </a:lnTo>
                    <a:lnTo>
                      <a:pt x="6" y="9"/>
                    </a:lnTo>
                    <a:lnTo>
                      <a:pt x="6" y="9"/>
                    </a:lnTo>
                    <a:lnTo>
                      <a:pt x="9" y="6"/>
                    </a:lnTo>
                    <a:lnTo>
                      <a:pt x="9" y="3"/>
                    </a:lnTo>
                    <a:lnTo>
                      <a:pt x="6" y="3"/>
                    </a:lnTo>
                    <a:lnTo>
                      <a:pt x="6" y="0"/>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0" name="Freeform 515"/>
              <p:cNvSpPr>
                <a:spLocks/>
              </p:cNvSpPr>
              <p:nvPr/>
            </p:nvSpPr>
            <p:spPr bwMode="auto">
              <a:xfrm>
                <a:off x="5939" y="1664"/>
                <a:ext cx="12" cy="12"/>
              </a:xfrm>
              <a:custGeom>
                <a:avLst/>
                <a:gdLst>
                  <a:gd name="T0" fmla="*/ 3 w 12"/>
                  <a:gd name="T1" fmla="*/ 6 h 12"/>
                  <a:gd name="T2" fmla="*/ 3 w 12"/>
                  <a:gd name="T3" fmla="*/ 0 h 12"/>
                  <a:gd name="T4" fmla="*/ 0 w 12"/>
                  <a:gd name="T5" fmla="*/ 6 h 12"/>
                  <a:gd name="T6" fmla="*/ 6 w 12"/>
                  <a:gd name="T7" fmla="*/ 12 h 12"/>
                  <a:gd name="T8" fmla="*/ 9 w 12"/>
                  <a:gd name="T9" fmla="*/ 9 h 12"/>
                  <a:gd name="T10" fmla="*/ 12 w 12"/>
                  <a:gd name="T11" fmla="*/ 6 h 12"/>
                  <a:gd name="T12" fmla="*/ 9 w 12"/>
                  <a:gd name="T13" fmla="*/ 9 h 12"/>
                  <a:gd name="T14" fmla="*/ 9 w 12"/>
                  <a:gd name="T15" fmla="*/ 6 h 12"/>
                  <a:gd name="T16" fmla="*/ 12 w 12"/>
                  <a:gd name="T17" fmla="*/ 6 h 12"/>
                  <a:gd name="T18" fmla="*/ 12 w 12"/>
                  <a:gd name="T19" fmla="*/ 6 h 12"/>
                  <a:gd name="T20" fmla="*/ 9 w 12"/>
                  <a:gd name="T21" fmla="*/ 3 h 12"/>
                  <a:gd name="T22" fmla="*/ 9 w 12"/>
                  <a:gd name="T23" fmla="*/ 0 h 12"/>
                  <a:gd name="T24" fmla="*/ 9 w 12"/>
                  <a:gd name="T25" fmla="*/ 0 h 12"/>
                  <a:gd name="T26" fmla="*/ 6 w 12"/>
                  <a:gd name="T27" fmla="*/ 0 h 12"/>
                  <a:gd name="T28" fmla="*/ 3 w 12"/>
                  <a:gd name="T29" fmla="*/ 0 h 12"/>
                  <a:gd name="T30" fmla="*/ 3 w 12"/>
                  <a:gd name="T3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2">
                    <a:moveTo>
                      <a:pt x="3" y="6"/>
                    </a:moveTo>
                    <a:lnTo>
                      <a:pt x="3" y="0"/>
                    </a:lnTo>
                    <a:lnTo>
                      <a:pt x="0" y="6"/>
                    </a:lnTo>
                    <a:lnTo>
                      <a:pt x="6" y="12"/>
                    </a:lnTo>
                    <a:lnTo>
                      <a:pt x="9" y="9"/>
                    </a:lnTo>
                    <a:lnTo>
                      <a:pt x="12" y="6"/>
                    </a:lnTo>
                    <a:lnTo>
                      <a:pt x="9" y="9"/>
                    </a:lnTo>
                    <a:lnTo>
                      <a:pt x="9" y="6"/>
                    </a:lnTo>
                    <a:lnTo>
                      <a:pt x="12" y="6"/>
                    </a:lnTo>
                    <a:lnTo>
                      <a:pt x="12" y="6"/>
                    </a:lnTo>
                    <a:lnTo>
                      <a:pt x="9" y="3"/>
                    </a:lnTo>
                    <a:lnTo>
                      <a:pt x="9" y="0"/>
                    </a:lnTo>
                    <a:lnTo>
                      <a:pt x="9" y="0"/>
                    </a:lnTo>
                    <a:lnTo>
                      <a:pt x="6" y="0"/>
                    </a:lnTo>
                    <a:lnTo>
                      <a:pt x="3" y="0"/>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1" name="Freeform 516"/>
              <p:cNvSpPr>
                <a:spLocks/>
              </p:cNvSpPr>
              <p:nvPr/>
            </p:nvSpPr>
            <p:spPr bwMode="auto">
              <a:xfrm>
                <a:off x="5942" y="1652"/>
                <a:ext cx="12" cy="18"/>
              </a:xfrm>
              <a:custGeom>
                <a:avLst/>
                <a:gdLst>
                  <a:gd name="T0" fmla="*/ 3 w 12"/>
                  <a:gd name="T1" fmla="*/ 3 h 18"/>
                  <a:gd name="T2" fmla="*/ 0 w 12"/>
                  <a:gd name="T3" fmla="*/ 18 h 18"/>
                  <a:gd name="T4" fmla="*/ 9 w 12"/>
                  <a:gd name="T5" fmla="*/ 18 h 18"/>
                  <a:gd name="T6" fmla="*/ 12 w 12"/>
                  <a:gd name="T7" fmla="*/ 6 h 18"/>
                  <a:gd name="T8" fmla="*/ 12 w 12"/>
                  <a:gd name="T9" fmla="*/ 3 h 18"/>
                  <a:gd name="T10" fmla="*/ 12 w 12"/>
                  <a:gd name="T11" fmla="*/ 6 h 18"/>
                  <a:gd name="T12" fmla="*/ 12 w 12"/>
                  <a:gd name="T13" fmla="*/ 3 h 18"/>
                  <a:gd name="T14" fmla="*/ 12 w 12"/>
                  <a:gd name="T15" fmla="*/ 0 h 18"/>
                  <a:gd name="T16" fmla="*/ 9 w 12"/>
                  <a:gd name="T17" fmla="*/ 0 h 18"/>
                  <a:gd name="T18" fmla="*/ 6 w 12"/>
                  <a:gd name="T19" fmla="*/ 0 h 18"/>
                  <a:gd name="T20" fmla="*/ 6 w 12"/>
                  <a:gd name="T21" fmla="*/ 0 h 18"/>
                  <a:gd name="T22" fmla="*/ 3 w 12"/>
                  <a:gd name="T23" fmla="*/ 0 h 18"/>
                  <a:gd name="T24" fmla="*/ 3 w 12"/>
                  <a:gd name="T25"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8">
                    <a:moveTo>
                      <a:pt x="3" y="3"/>
                    </a:moveTo>
                    <a:lnTo>
                      <a:pt x="0" y="18"/>
                    </a:lnTo>
                    <a:lnTo>
                      <a:pt x="9" y="18"/>
                    </a:lnTo>
                    <a:lnTo>
                      <a:pt x="12" y="6"/>
                    </a:lnTo>
                    <a:lnTo>
                      <a:pt x="12" y="3"/>
                    </a:lnTo>
                    <a:lnTo>
                      <a:pt x="12" y="6"/>
                    </a:lnTo>
                    <a:lnTo>
                      <a:pt x="12" y="3"/>
                    </a:lnTo>
                    <a:lnTo>
                      <a:pt x="12" y="0"/>
                    </a:lnTo>
                    <a:lnTo>
                      <a:pt x="9" y="0"/>
                    </a:lnTo>
                    <a:lnTo>
                      <a:pt x="6" y="0"/>
                    </a:lnTo>
                    <a:lnTo>
                      <a:pt x="6"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2" name="Freeform 517"/>
              <p:cNvSpPr>
                <a:spLocks/>
              </p:cNvSpPr>
              <p:nvPr/>
            </p:nvSpPr>
            <p:spPr bwMode="auto">
              <a:xfrm>
                <a:off x="5945" y="1606"/>
                <a:ext cx="12" cy="49"/>
              </a:xfrm>
              <a:custGeom>
                <a:avLst/>
                <a:gdLst>
                  <a:gd name="T0" fmla="*/ 3 w 12"/>
                  <a:gd name="T1" fmla="*/ 3 h 49"/>
                  <a:gd name="T2" fmla="*/ 0 w 12"/>
                  <a:gd name="T3" fmla="*/ 49 h 49"/>
                  <a:gd name="T4" fmla="*/ 9 w 12"/>
                  <a:gd name="T5" fmla="*/ 49 h 49"/>
                  <a:gd name="T6" fmla="*/ 12 w 12"/>
                  <a:gd name="T7" fmla="*/ 3 h 49"/>
                  <a:gd name="T8" fmla="*/ 12 w 12"/>
                  <a:gd name="T9" fmla="*/ 0 h 49"/>
                  <a:gd name="T10" fmla="*/ 9 w 12"/>
                  <a:gd name="T11" fmla="*/ 0 h 49"/>
                  <a:gd name="T12" fmla="*/ 9 w 12"/>
                  <a:gd name="T13" fmla="*/ 0 h 49"/>
                  <a:gd name="T14" fmla="*/ 6 w 12"/>
                  <a:gd name="T15" fmla="*/ 0 h 49"/>
                  <a:gd name="T16" fmla="*/ 3 w 12"/>
                  <a:gd name="T17" fmla="*/ 0 h 49"/>
                  <a:gd name="T18" fmla="*/ 3 w 12"/>
                  <a:gd name="T19" fmla="*/ 0 h 49"/>
                  <a:gd name="T20" fmla="*/ 3 w 12"/>
                  <a:gd name="T21"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49">
                    <a:moveTo>
                      <a:pt x="3" y="3"/>
                    </a:moveTo>
                    <a:lnTo>
                      <a:pt x="0" y="49"/>
                    </a:lnTo>
                    <a:lnTo>
                      <a:pt x="9" y="49"/>
                    </a:lnTo>
                    <a:lnTo>
                      <a:pt x="12" y="3"/>
                    </a:lnTo>
                    <a:lnTo>
                      <a:pt x="12" y="0"/>
                    </a:lnTo>
                    <a:lnTo>
                      <a:pt x="9" y="0"/>
                    </a:lnTo>
                    <a:lnTo>
                      <a:pt x="9" y="0"/>
                    </a:lnTo>
                    <a:lnTo>
                      <a:pt x="6" y="0"/>
                    </a:lnTo>
                    <a:lnTo>
                      <a:pt x="3"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3" name="Freeform 518"/>
              <p:cNvSpPr>
                <a:spLocks/>
              </p:cNvSpPr>
              <p:nvPr/>
            </p:nvSpPr>
            <p:spPr bwMode="auto">
              <a:xfrm>
                <a:off x="5948" y="1493"/>
                <a:ext cx="12" cy="116"/>
              </a:xfrm>
              <a:custGeom>
                <a:avLst/>
                <a:gdLst>
                  <a:gd name="T0" fmla="*/ 3 w 12"/>
                  <a:gd name="T1" fmla="*/ 7 h 116"/>
                  <a:gd name="T2" fmla="*/ 0 w 12"/>
                  <a:gd name="T3" fmla="*/ 116 h 116"/>
                  <a:gd name="T4" fmla="*/ 9 w 12"/>
                  <a:gd name="T5" fmla="*/ 116 h 116"/>
                  <a:gd name="T6" fmla="*/ 12 w 12"/>
                  <a:gd name="T7" fmla="*/ 7 h 116"/>
                  <a:gd name="T8" fmla="*/ 12 w 12"/>
                  <a:gd name="T9" fmla="*/ 4 h 116"/>
                  <a:gd name="T10" fmla="*/ 9 w 12"/>
                  <a:gd name="T11" fmla="*/ 0 h 116"/>
                  <a:gd name="T12" fmla="*/ 6 w 12"/>
                  <a:gd name="T13" fmla="*/ 0 h 116"/>
                  <a:gd name="T14" fmla="*/ 6 w 12"/>
                  <a:gd name="T15" fmla="*/ 0 h 116"/>
                  <a:gd name="T16" fmla="*/ 3 w 12"/>
                  <a:gd name="T17" fmla="*/ 4 h 116"/>
                  <a:gd name="T18" fmla="*/ 3 w 12"/>
                  <a:gd name="T19" fmla="*/ 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6">
                    <a:moveTo>
                      <a:pt x="3" y="7"/>
                    </a:moveTo>
                    <a:lnTo>
                      <a:pt x="0" y="116"/>
                    </a:lnTo>
                    <a:lnTo>
                      <a:pt x="9" y="116"/>
                    </a:lnTo>
                    <a:lnTo>
                      <a:pt x="12" y="7"/>
                    </a:lnTo>
                    <a:lnTo>
                      <a:pt x="12" y="4"/>
                    </a:lnTo>
                    <a:lnTo>
                      <a:pt x="9" y="0"/>
                    </a:lnTo>
                    <a:lnTo>
                      <a:pt x="6" y="0"/>
                    </a:lnTo>
                    <a:lnTo>
                      <a:pt x="6" y="0"/>
                    </a:lnTo>
                    <a:lnTo>
                      <a:pt x="3" y="4"/>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4" name="Freeform 519"/>
              <p:cNvSpPr>
                <a:spLocks/>
              </p:cNvSpPr>
              <p:nvPr/>
            </p:nvSpPr>
            <p:spPr bwMode="auto">
              <a:xfrm>
                <a:off x="5951" y="1299"/>
                <a:ext cx="12" cy="201"/>
              </a:xfrm>
              <a:custGeom>
                <a:avLst/>
                <a:gdLst>
                  <a:gd name="T0" fmla="*/ 3 w 12"/>
                  <a:gd name="T1" fmla="*/ 3 h 201"/>
                  <a:gd name="T2" fmla="*/ 0 w 12"/>
                  <a:gd name="T3" fmla="*/ 201 h 201"/>
                  <a:gd name="T4" fmla="*/ 9 w 12"/>
                  <a:gd name="T5" fmla="*/ 201 h 201"/>
                  <a:gd name="T6" fmla="*/ 12 w 12"/>
                  <a:gd name="T7" fmla="*/ 3 h 201"/>
                  <a:gd name="T8" fmla="*/ 12 w 12"/>
                  <a:gd name="T9" fmla="*/ 0 h 201"/>
                  <a:gd name="T10" fmla="*/ 9 w 12"/>
                  <a:gd name="T11" fmla="*/ 0 h 201"/>
                  <a:gd name="T12" fmla="*/ 9 w 12"/>
                  <a:gd name="T13" fmla="*/ 0 h 201"/>
                  <a:gd name="T14" fmla="*/ 9 w 12"/>
                  <a:gd name="T15" fmla="*/ 0 h 201"/>
                  <a:gd name="T16" fmla="*/ 6 w 12"/>
                  <a:gd name="T17" fmla="*/ 0 h 201"/>
                  <a:gd name="T18" fmla="*/ 3 w 12"/>
                  <a:gd name="T19" fmla="*/ 0 h 201"/>
                  <a:gd name="T20" fmla="*/ 3 w 12"/>
                  <a:gd name="T21" fmla="*/ 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01">
                    <a:moveTo>
                      <a:pt x="3" y="3"/>
                    </a:moveTo>
                    <a:lnTo>
                      <a:pt x="0" y="201"/>
                    </a:lnTo>
                    <a:lnTo>
                      <a:pt x="9" y="201"/>
                    </a:lnTo>
                    <a:lnTo>
                      <a:pt x="12" y="3"/>
                    </a:lnTo>
                    <a:lnTo>
                      <a:pt x="12" y="0"/>
                    </a:lnTo>
                    <a:lnTo>
                      <a:pt x="9" y="0"/>
                    </a:lnTo>
                    <a:lnTo>
                      <a:pt x="9" y="0"/>
                    </a:lnTo>
                    <a:lnTo>
                      <a:pt x="9" y="0"/>
                    </a:lnTo>
                    <a:lnTo>
                      <a:pt x="6"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5" name="Freeform 520"/>
              <p:cNvSpPr>
                <a:spLocks/>
              </p:cNvSpPr>
              <p:nvPr/>
            </p:nvSpPr>
            <p:spPr bwMode="auto">
              <a:xfrm>
                <a:off x="5954" y="1070"/>
                <a:ext cx="12" cy="232"/>
              </a:xfrm>
              <a:custGeom>
                <a:avLst/>
                <a:gdLst>
                  <a:gd name="T0" fmla="*/ 3 w 12"/>
                  <a:gd name="T1" fmla="*/ 6 h 232"/>
                  <a:gd name="T2" fmla="*/ 0 w 12"/>
                  <a:gd name="T3" fmla="*/ 232 h 232"/>
                  <a:gd name="T4" fmla="*/ 9 w 12"/>
                  <a:gd name="T5" fmla="*/ 232 h 232"/>
                  <a:gd name="T6" fmla="*/ 12 w 12"/>
                  <a:gd name="T7" fmla="*/ 6 h 232"/>
                  <a:gd name="T8" fmla="*/ 9 w 12"/>
                  <a:gd name="T9" fmla="*/ 3 h 232"/>
                  <a:gd name="T10" fmla="*/ 9 w 12"/>
                  <a:gd name="T11" fmla="*/ 0 h 232"/>
                  <a:gd name="T12" fmla="*/ 9 w 12"/>
                  <a:gd name="T13" fmla="*/ 0 h 232"/>
                  <a:gd name="T14" fmla="*/ 6 w 12"/>
                  <a:gd name="T15" fmla="*/ 0 h 232"/>
                  <a:gd name="T16" fmla="*/ 6 w 12"/>
                  <a:gd name="T17" fmla="*/ 0 h 232"/>
                  <a:gd name="T18" fmla="*/ 3 w 12"/>
                  <a:gd name="T19" fmla="*/ 3 h 232"/>
                  <a:gd name="T20" fmla="*/ 3 w 12"/>
                  <a:gd name="T21"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32">
                    <a:moveTo>
                      <a:pt x="3" y="6"/>
                    </a:moveTo>
                    <a:lnTo>
                      <a:pt x="0" y="232"/>
                    </a:lnTo>
                    <a:lnTo>
                      <a:pt x="9" y="232"/>
                    </a:lnTo>
                    <a:lnTo>
                      <a:pt x="12" y="6"/>
                    </a:lnTo>
                    <a:lnTo>
                      <a:pt x="9" y="3"/>
                    </a:lnTo>
                    <a:lnTo>
                      <a:pt x="9" y="0"/>
                    </a:lnTo>
                    <a:lnTo>
                      <a:pt x="9" y="0"/>
                    </a:lnTo>
                    <a:lnTo>
                      <a:pt x="6" y="0"/>
                    </a:lnTo>
                    <a:lnTo>
                      <a:pt x="6" y="0"/>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6" name="Freeform 521"/>
              <p:cNvSpPr>
                <a:spLocks/>
              </p:cNvSpPr>
              <p:nvPr/>
            </p:nvSpPr>
            <p:spPr bwMode="auto">
              <a:xfrm>
                <a:off x="5957" y="942"/>
                <a:ext cx="12" cy="134"/>
              </a:xfrm>
              <a:custGeom>
                <a:avLst/>
                <a:gdLst>
                  <a:gd name="T0" fmla="*/ 12 w 12"/>
                  <a:gd name="T1" fmla="*/ 3 h 134"/>
                  <a:gd name="T2" fmla="*/ 3 w 12"/>
                  <a:gd name="T3" fmla="*/ 3 h 134"/>
                  <a:gd name="T4" fmla="*/ 0 w 12"/>
                  <a:gd name="T5" fmla="*/ 134 h 134"/>
                  <a:gd name="T6" fmla="*/ 9 w 12"/>
                  <a:gd name="T7" fmla="*/ 134 h 134"/>
                  <a:gd name="T8" fmla="*/ 12 w 12"/>
                  <a:gd name="T9" fmla="*/ 3 h 134"/>
                  <a:gd name="T10" fmla="*/ 3 w 12"/>
                  <a:gd name="T11" fmla="*/ 3 h 134"/>
                  <a:gd name="T12" fmla="*/ 12 w 12"/>
                  <a:gd name="T13" fmla="*/ 3 h 134"/>
                  <a:gd name="T14" fmla="*/ 12 w 12"/>
                  <a:gd name="T15" fmla="*/ 0 h 134"/>
                  <a:gd name="T16" fmla="*/ 12 w 12"/>
                  <a:gd name="T17" fmla="*/ 0 h 134"/>
                  <a:gd name="T18" fmla="*/ 9 w 12"/>
                  <a:gd name="T19" fmla="*/ 0 h 134"/>
                  <a:gd name="T20" fmla="*/ 6 w 12"/>
                  <a:gd name="T21" fmla="*/ 0 h 134"/>
                  <a:gd name="T22" fmla="*/ 6 w 12"/>
                  <a:gd name="T23" fmla="*/ 0 h 134"/>
                  <a:gd name="T24" fmla="*/ 3 w 12"/>
                  <a:gd name="T25" fmla="*/ 0 h 134"/>
                  <a:gd name="T26" fmla="*/ 3 w 12"/>
                  <a:gd name="T27" fmla="*/ 0 h 134"/>
                  <a:gd name="T28" fmla="*/ 3 w 12"/>
                  <a:gd name="T29" fmla="*/ 3 h 134"/>
                  <a:gd name="T30" fmla="*/ 12 w 12"/>
                  <a:gd name="T31" fmla="*/ 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4">
                    <a:moveTo>
                      <a:pt x="12" y="3"/>
                    </a:moveTo>
                    <a:lnTo>
                      <a:pt x="3" y="3"/>
                    </a:lnTo>
                    <a:lnTo>
                      <a:pt x="0" y="134"/>
                    </a:lnTo>
                    <a:lnTo>
                      <a:pt x="9" y="134"/>
                    </a:lnTo>
                    <a:lnTo>
                      <a:pt x="12" y="3"/>
                    </a:lnTo>
                    <a:lnTo>
                      <a:pt x="3" y="3"/>
                    </a:lnTo>
                    <a:lnTo>
                      <a:pt x="12" y="3"/>
                    </a:lnTo>
                    <a:lnTo>
                      <a:pt x="12" y="0"/>
                    </a:lnTo>
                    <a:lnTo>
                      <a:pt x="12" y="0"/>
                    </a:lnTo>
                    <a:lnTo>
                      <a:pt x="9" y="0"/>
                    </a:lnTo>
                    <a:lnTo>
                      <a:pt x="6" y="0"/>
                    </a:lnTo>
                    <a:lnTo>
                      <a:pt x="6" y="0"/>
                    </a:lnTo>
                    <a:lnTo>
                      <a:pt x="3" y="0"/>
                    </a:lnTo>
                    <a:lnTo>
                      <a:pt x="3" y="0"/>
                    </a:lnTo>
                    <a:lnTo>
                      <a:pt x="3" y="3"/>
                    </a:lnTo>
                    <a:lnTo>
                      <a:pt x="1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7" name="Freeform 522"/>
              <p:cNvSpPr>
                <a:spLocks/>
              </p:cNvSpPr>
              <p:nvPr/>
            </p:nvSpPr>
            <p:spPr bwMode="auto">
              <a:xfrm>
                <a:off x="5960" y="945"/>
                <a:ext cx="12" cy="67"/>
              </a:xfrm>
              <a:custGeom>
                <a:avLst/>
                <a:gdLst>
                  <a:gd name="T0" fmla="*/ 12 w 12"/>
                  <a:gd name="T1" fmla="*/ 61 h 67"/>
                  <a:gd name="T2" fmla="*/ 9 w 12"/>
                  <a:gd name="T3" fmla="*/ 0 h 67"/>
                  <a:gd name="T4" fmla="*/ 0 w 12"/>
                  <a:gd name="T5" fmla="*/ 0 h 67"/>
                  <a:gd name="T6" fmla="*/ 3 w 12"/>
                  <a:gd name="T7" fmla="*/ 61 h 67"/>
                  <a:gd name="T8" fmla="*/ 3 w 12"/>
                  <a:gd name="T9" fmla="*/ 64 h 67"/>
                  <a:gd name="T10" fmla="*/ 3 w 12"/>
                  <a:gd name="T11" fmla="*/ 64 h 67"/>
                  <a:gd name="T12" fmla="*/ 6 w 12"/>
                  <a:gd name="T13" fmla="*/ 64 h 67"/>
                  <a:gd name="T14" fmla="*/ 9 w 12"/>
                  <a:gd name="T15" fmla="*/ 67 h 67"/>
                  <a:gd name="T16" fmla="*/ 9 w 12"/>
                  <a:gd name="T17" fmla="*/ 64 h 67"/>
                  <a:gd name="T18" fmla="*/ 9 w 12"/>
                  <a:gd name="T19" fmla="*/ 64 h 67"/>
                  <a:gd name="T20" fmla="*/ 12 w 12"/>
                  <a:gd name="T21" fmla="*/ 64 h 67"/>
                  <a:gd name="T22" fmla="*/ 12 w 12"/>
                  <a:gd name="T23"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7">
                    <a:moveTo>
                      <a:pt x="12" y="61"/>
                    </a:moveTo>
                    <a:lnTo>
                      <a:pt x="9" y="0"/>
                    </a:lnTo>
                    <a:lnTo>
                      <a:pt x="0" y="0"/>
                    </a:lnTo>
                    <a:lnTo>
                      <a:pt x="3" y="61"/>
                    </a:lnTo>
                    <a:lnTo>
                      <a:pt x="3" y="64"/>
                    </a:lnTo>
                    <a:lnTo>
                      <a:pt x="3" y="64"/>
                    </a:lnTo>
                    <a:lnTo>
                      <a:pt x="6" y="64"/>
                    </a:lnTo>
                    <a:lnTo>
                      <a:pt x="9" y="67"/>
                    </a:lnTo>
                    <a:lnTo>
                      <a:pt x="9" y="64"/>
                    </a:lnTo>
                    <a:lnTo>
                      <a:pt x="9" y="64"/>
                    </a:lnTo>
                    <a:lnTo>
                      <a:pt x="12" y="64"/>
                    </a:lnTo>
                    <a:lnTo>
                      <a:pt x="12" y="6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8" name="Freeform 523"/>
              <p:cNvSpPr>
                <a:spLocks/>
              </p:cNvSpPr>
              <p:nvPr/>
            </p:nvSpPr>
            <p:spPr bwMode="auto">
              <a:xfrm>
                <a:off x="5963" y="1006"/>
                <a:ext cx="12" cy="207"/>
              </a:xfrm>
              <a:custGeom>
                <a:avLst/>
                <a:gdLst>
                  <a:gd name="T0" fmla="*/ 12 w 12"/>
                  <a:gd name="T1" fmla="*/ 204 h 207"/>
                  <a:gd name="T2" fmla="*/ 9 w 12"/>
                  <a:gd name="T3" fmla="*/ 0 h 207"/>
                  <a:gd name="T4" fmla="*/ 0 w 12"/>
                  <a:gd name="T5" fmla="*/ 0 h 207"/>
                  <a:gd name="T6" fmla="*/ 3 w 12"/>
                  <a:gd name="T7" fmla="*/ 204 h 207"/>
                  <a:gd name="T8" fmla="*/ 3 w 12"/>
                  <a:gd name="T9" fmla="*/ 207 h 207"/>
                  <a:gd name="T10" fmla="*/ 6 w 12"/>
                  <a:gd name="T11" fmla="*/ 207 h 207"/>
                  <a:gd name="T12" fmla="*/ 6 w 12"/>
                  <a:gd name="T13" fmla="*/ 207 h 207"/>
                  <a:gd name="T14" fmla="*/ 6 w 12"/>
                  <a:gd name="T15" fmla="*/ 207 h 207"/>
                  <a:gd name="T16" fmla="*/ 9 w 12"/>
                  <a:gd name="T17" fmla="*/ 207 h 207"/>
                  <a:gd name="T18" fmla="*/ 12 w 12"/>
                  <a:gd name="T19" fmla="*/ 207 h 207"/>
                  <a:gd name="T20" fmla="*/ 12 w 12"/>
                  <a:gd name="T21" fmla="*/ 20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07">
                    <a:moveTo>
                      <a:pt x="12" y="204"/>
                    </a:moveTo>
                    <a:lnTo>
                      <a:pt x="9" y="0"/>
                    </a:lnTo>
                    <a:lnTo>
                      <a:pt x="0" y="0"/>
                    </a:lnTo>
                    <a:lnTo>
                      <a:pt x="3" y="204"/>
                    </a:lnTo>
                    <a:lnTo>
                      <a:pt x="3" y="207"/>
                    </a:lnTo>
                    <a:lnTo>
                      <a:pt x="6" y="207"/>
                    </a:lnTo>
                    <a:lnTo>
                      <a:pt x="6" y="207"/>
                    </a:lnTo>
                    <a:lnTo>
                      <a:pt x="6" y="207"/>
                    </a:lnTo>
                    <a:lnTo>
                      <a:pt x="9" y="207"/>
                    </a:lnTo>
                    <a:lnTo>
                      <a:pt x="12" y="207"/>
                    </a:lnTo>
                    <a:lnTo>
                      <a:pt x="12" y="20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99" name="Freeform 524"/>
              <p:cNvSpPr>
                <a:spLocks/>
              </p:cNvSpPr>
              <p:nvPr/>
            </p:nvSpPr>
            <p:spPr bwMode="auto">
              <a:xfrm>
                <a:off x="5966" y="1210"/>
                <a:ext cx="12" cy="226"/>
              </a:xfrm>
              <a:custGeom>
                <a:avLst/>
                <a:gdLst>
                  <a:gd name="T0" fmla="*/ 12 w 12"/>
                  <a:gd name="T1" fmla="*/ 220 h 226"/>
                  <a:gd name="T2" fmla="*/ 9 w 12"/>
                  <a:gd name="T3" fmla="*/ 0 h 226"/>
                  <a:gd name="T4" fmla="*/ 0 w 12"/>
                  <a:gd name="T5" fmla="*/ 0 h 226"/>
                  <a:gd name="T6" fmla="*/ 3 w 12"/>
                  <a:gd name="T7" fmla="*/ 220 h 226"/>
                  <a:gd name="T8" fmla="*/ 3 w 12"/>
                  <a:gd name="T9" fmla="*/ 220 h 226"/>
                  <a:gd name="T10" fmla="*/ 3 w 12"/>
                  <a:gd name="T11" fmla="*/ 223 h 226"/>
                  <a:gd name="T12" fmla="*/ 6 w 12"/>
                  <a:gd name="T13" fmla="*/ 223 h 226"/>
                  <a:gd name="T14" fmla="*/ 9 w 12"/>
                  <a:gd name="T15" fmla="*/ 226 h 226"/>
                  <a:gd name="T16" fmla="*/ 9 w 12"/>
                  <a:gd name="T17" fmla="*/ 223 h 226"/>
                  <a:gd name="T18" fmla="*/ 12 w 12"/>
                  <a:gd name="T19" fmla="*/ 220 h 226"/>
                  <a:gd name="T20" fmla="*/ 12 w 12"/>
                  <a:gd name="T21" fmla="*/ 22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26">
                    <a:moveTo>
                      <a:pt x="12" y="220"/>
                    </a:moveTo>
                    <a:lnTo>
                      <a:pt x="9" y="0"/>
                    </a:lnTo>
                    <a:lnTo>
                      <a:pt x="0" y="0"/>
                    </a:lnTo>
                    <a:lnTo>
                      <a:pt x="3" y="220"/>
                    </a:lnTo>
                    <a:lnTo>
                      <a:pt x="3" y="220"/>
                    </a:lnTo>
                    <a:lnTo>
                      <a:pt x="3" y="223"/>
                    </a:lnTo>
                    <a:lnTo>
                      <a:pt x="6" y="223"/>
                    </a:lnTo>
                    <a:lnTo>
                      <a:pt x="9" y="226"/>
                    </a:lnTo>
                    <a:lnTo>
                      <a:pt x="9" y="223"/>
                    </a:lnTo>
                    <a:lnTo>
                      <a:pt x="12" y="220"/>
                    </a:lnTo>
                    <a:lnTo>
                      <a:pt x="12" y="2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0" name="Freeform 525"/>
              <p:cNvSpPr>
                <a:spLocks/>
              </p:cNvSpPr>
              <p:nvPr/>
            </p:nvSpPr>
            <p:spPr bwMode="auto">
              <a:xfrm>
                <a:off x="5969" y="1430"/>
                <a:ext cx="12" cy="149"/>
              </a:xfrm>
              <a:custGeom>
                <a:avLst/>
                <a:gdLst>
                  <a:gd name="T0" fmla="*/ 12 w 12"/>
                  <a:gd name="T1" fmla="*/ 146 h 149"/>
                  <a:gd name="T2" fmla="*/ 9 w 12"/>
                  <a:gd name="T3" fmla="*/ 0 h 149"/>
                  <a:gd name="T4" fmla="*/ 0 w 12"/>
                  <a:gd name="T5" fmla="*/ 0 h 149"/>
                  <a:gd name="T6" fmla="*/ 3 w 12"/>
                  <a:gd name="T7" fmla="*/ 146 h 149"/>
                  <a:gd name="T8" fmla="*/ 3 w 12"/>
                  <a:gd name="T9" fmla="*/ 149 h 149"/>
                  <a:gd name="T10" fmla="*/ 6 w 12"/>
                  <a:gd name="T11" fmla="*/ 149 h 149"/>
                  <a:gd name="T12" fmla="*/ 6 w 12"/>
                  <a:gd name="T13" fmla="*/ 149 h 149"/>
                  <a:gd name="T14" fmla="*/ 9 w 12"/>
                  <a:gd name="T15" fmla="*/ 149 h 149"/>
                  <a:gd name="T16" fmla="*/ 12 w 12"/>
                  <a:gd name="T17" fmla="*/ 149 h 149"/>
                  <a:gd name="T18" fmla="*/ 12 w 12"/>
                  <a:gd name="T19" fmla="*/ 14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9">
                    <a:moveTo>
                      <a:pt x="12" y="146"/>
                    </a:moveTo>
                    <a:lnTo>
                      <a:pt x="9" y="0"/>
                    </a:lnTo>
                    <a:lnTo>
                      <a:pt x="0" y="0"/>
                    </a:lnTo>
                    <a:lnTo>
                      <a:pt x="3" y="146"/>
                    </a:lnTo>
                    <a:lnTo>
                      <a:pt x="3" y="149"/>
                    </a:lnTo>
                    <a:lnTo>
                      <a:pt x="6" y="149"/>
                    </a:lnTo>
                    <a:lnTo>
                      <a:pt x="6" y="149"/>
                    </a:lnTo>
                    <a:lnTo>
                      <a:pt x="9" y="149"/>
                    </a:lnTo>
                    <a:lnTo>
                      <a:pt x="12" y="149"/>
                    </a:lnTo>
                    <a:lnTo>
                      <a:pt x="12" y="14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1" name="Freeform 526"/>
              <p:cNvSpPr>
                <a:spLocks/>
              </p:cNvSpPr>
              <p:nvPr/>
            </p:nvSpPr>
            <p:spPr bwMode="auto">
              <a:xfrm>
                <a:off x="5972" y="1576"/>
                <a:ext cx="12" cy="73"/>
              </a:xfrm>
              <a:custGeom>
                <a:avLst/>
                <a:gdLst>
                  <a:gd name="T0" fmla="*/ 12 w 12"/>
                  <a:gd name="T1" fmla="*/ 67 h 73"/>
                  <a:gd name="T2" fmla="*/ 9 w 12"/>
                  <a:gd name="T3" fmla="*/ 0 h 73"/>
                  <a:gd name="T4" fmla="*/ 0 w 12"/>
                  <a:gd name="T5" fmla="*/ 0 h 73"/>
                  <a:gd name="T6" fmla="*/ 3 w 12"/>
                  <a:gd name="T7" fmla="*/ 70 h 73"/>
                  <a:gd name="T8" fmla="*/ 3 w 12"/>
                  <a:gd name="T9" fmla="*/ 70 h 73"/>
                  <a:gd name="T10" fmla="*/ 6 w 12"/>
                  <a:gd name="T11" fmla="*/ 73 h 73"/>
                  <a:gd name="T12" fmla="*/ 9 w 12"/>
                  <a:gd name="T13" fmla="*/ 73 h 73"/>
                  <a:gd name="T14" fmla="*/ 9 w 12"/>
                  <a:gd name="T15" fmla="*/ 73 h 73"/>
                  <a:gd name="T16" fmla="*/ 12 w 12"/>
                  <a:gd name="T17" fmla="*/ 70 h 73"/>
                  <a:gd name="T18" fmla="*/ 12 w 12"/>
                  <a:gd name="T19" fmla="*/ 70 h 73"/>
                  <a:gd name="T20" fmla="*/ 12 w 12"/>
                  <a:gd name="T21" fmla="*/ 6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3">
                    <a:moveTo>
                      <a:pt x="12" y="67"/>
                    </a:moveTo>
                    <a:lnTo>
                      <a:pt x="9" y="0"/>
                    </a:lnTo>
                    <a:lnTo>
                      <a:pt x="0" y="0"/>
                    </a:lnTo>
                    <a:lnTo>
                      <a:pt x="3" y="70"/>
                    </a:lnTo>
                    <a:lnTo>
                      <a:pt x="3" y="70"/>
                    </a:lnTo>
                    <a:lnTo>
                      <a:pt x="6" y="73"/>
                    </a:lnTo>
                    <a:lnTo>
                      <a:pt x="9" y="73"/>
                    </a:lnTo>
                    <a:lnTo>
                      <a:pt x="9" y="73"/>
                    </a:lnTo>
                    <a:lnTo>
                      <a:pt x="12" y="70"/>
                    </a:lnTo>
                    <a:lnTo>
                      <a:pt x="12" y="70"/>
                    </a:lnTo>
                    <a:lnTo>
                      <a:pt x="12" y="6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2" name="Freeform 527"/>
              <p:cNvSpPr>
                <a:spLocks/>
              </p:cNvSpPr>
              <p:nvPr/>
            </p:nvSpPr>
            <p:spPr bwMode="auto">
              <a:xfrm>
                <a:off x="5975" y="1643"/>
                <a:ext cx="12" cy="27"/>
              </a:xfrm>
              <a:custGeom>
                <a:avLst/>
                <a:gdLst>
                  <a:gd name="T0" fmla="*/ 12 w 12"/>
                  <a:gd name="T1" fmla="*/ 21 h 27"/>
                  <a:gd name="T2" fmla="*/ 12 w 12"/>
                  <a:gd name="T3" fmla="*/ 24 h 27"/>
                  <a:gd name="T4" fmla="*/ 9 w 12"/>
                  <a:gd name="T5" fmla="*/ 0 h 27"/>
                  <a:gd name="T6" fmla="*/ 0 w 12"/>
                  <a:gd name="T7" fmla="*/ 3 h 27"/>
                  <a:gd name="T8" fmla="*/ 3 w 12"/>
                  <a:gd name="T9" fmla="*/ 24 h 27"/>
                  <a:gd name="T10" fmla="*/ 6 w 12"/>
                  <a:gd name="T11" fmla="*/ 27 h 27"/>
                  <a:gd name="T12" fmla="*/ 3 w 12"/>
                  <a:gd name="T13" fmla="*/ 24 h 27"/>
                  <a:gd name="T14" fmla="*/ 6 w 12"/>
                  <a:gd name="T15" fmla="*/ 27 h 27"/>
                  <a:gd name="T16" fmla="*/ 6 w 12"/>
                  <a:gd name="T17" fmla="*/ 27 h 27"/>
                  <a:gd name="T18" fmla="*/ 6 w 12"/>
                  <a:gd name="T19" fmla="*/ 27 h 27"/>
                  <a:gd name="T20" fmla="*/ 9 w 12"/>
                  <a:gd name="T21" fmla="*/ 27 h 27"/>
                  <a:gd name="T22" fmla="*/ 12 w 12"/>
                  <a:gd name="T23" fmla="*/ 27 h 27"/>
                  <a:gd name="T24" fmla="*/ 12 w 12"/>
                  <a:gd name="T25" fmla="*/ 27 h 27"/>
                  <a:gd name="T26" fmla="*/ 12 w 12"/>
                  <a:gd name="T27" fmla="*/ 24 h 27"/>
                  <a:gd name="T28" fmla="*/ 12 w 12"/>
                  <a:gd name="T2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7">
                    <a:moveTo>
                      <a:pt x="12" y="21"/>
                    </a:moveTo>
                    <a:lnTo>
                      <a:pt x="12" y="24"/>
                    </a:lnTo>
                    <a:lnTo>
                      <a:pt x="9" y="0"/>
                    </a:lnTo>
                    <a:lnTo>
                      <a:pt x="0" y="3"/>
                    </a:lnTo>
                    <a:lnTo>
                      <a:pt x="3" y="24"/>
                    </a:lnTo>
                    <a:lnTo>
                      <a:pt x="6" y="27"/>
                    </a:lnTo>
                    <a:lnTo>
                      <a:pt x="3" y="24"/>
                    </a:lnTo>
                    <a:lnTo>
                      <a:pt x="6" y="27"/>
                    </a:lnTo>
                    <a:lnTo>
                      <a:pt x="6" y="27"/>
                    </a:lnTo>
                    <a:lnTo>
                      <a:pt x="6" y="27"/>
                    </a:lnTo>
                    <a:lnTo>
                      <a:pt x="9" y="27"/>
                    </a:lnTo>
                    <a:lnTo>
                      <a:pt x="12" y="27"/>
                    </a:lnTo>
                    <a:lnTo>
                      <a:pt x="12" y="27"/>
                    </a:lnTo>
                    <a:lnTo>
                      <a:pt x="12" y="24"/>
                    </a:lnTo>
                    <a:lnTo>
                      <a:pt x="12"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3" name="Freeform 528"/>
              <p:cNvSpPr>
                <a:spLocks/>
              </p:cNvSpPr>
              <p:nvPr/>
            </p:nvSpPr>
            <p:spPr bwMode="auto">
              <a:xfrm>
                <a:off x="5981" y="1664"/>
                <a:ext cx="9" cy="12"/>
              </a:xfrm>
              <a:custGeom>
                <a:avLst/>
                <a:gdLst>
                  <a:gd name="T0" fmla="*/ 6 w 9"/>
                  <a:gd name="T1" fmla="*/ 3 h 12"/>
                  <a:gd name="T2" fmla="*/ 9 w 9"/>
                  <a:gd name="T3" fmla="*/ 6 h 12"/>
                  <a:gd name="T4" fmla="*/ 6 w 9"/>
                  <a:gd name="T5" fmla="*/ 0 h 12"/>
                  <a:gd name="T6" fmla="*/ 0 w 9"/>
                  <a:gd name="T7" fmla="*/ 6 h 12"/>
                  <a:gd name="T8" fmla="*/ 0 w 9"/>
                  <a:gd name="T9" fmla="*/ 12 h 12"/>
                  <a:gd name="T10" fmla="*/ 6 w 9"/>
                  <a:gd name="T11" fmla="*/ 12 h 12"/>
                  <a:gd name="T12" fmla="*/ 0 w 9"/>
                  <a:gd name="T13" fmla="*/ 12 h 12"/>
                  <a:gd name="T14" fmla="*/ 3 w 9"/>
                  <a:gd name="T15" fmla="*/ 12 h 12"/>
                  <a:gd name="T16" fmla="*/ 6 w 9"/>
                  <a:gd name="T17" fmla="*/ 12 h 12"/>
                  <a:gd name="T18" fmla="*/ 6 w 9"/>
                  <a:gd name="T19" fmla="*/ 12 h 12"/>
                  <a:gd name="T20" fmla="*/ 6 w 9"/>
                  <a:gd name="T21" fmla="*/ 12 h 12"/>
                  <a:gd name="T22" fmla="*/ 9 w 9"/>
                  <a:gd name="T23" fmla="*/ 12 h 12"/>
                  <a:gd name="T24" fmla="*/ 9 w 9"/>
                  <a:gd name="T25" fmla="*/ 9 h 12"/>
                  <a:gd name="T26" fmla="*/ 9 w 9"/>
                  <a:gd name="T27" fmla="*/ 6 h 12"/>
                  <a:gd name="T28" fmla="*/ 9 w 9"/>
                  <a:gd name="T29" fmla="*/ 6 h 12"/>
                  <a:gd name="T30" fmla="*/ 6 w 9"/>
                  <a:gd name="T3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2">
                    <a:moveTo>
                      <a:pt x="6" y="3"/>
                    </a:moveTo>
                    <a:lnTo>
                      <a:pt x="9" y="6"/>
                    </a:lnTo>
                    <a:lnTo>
                      <a:pt x="6" y="0"/>
                    </a:lnTo>
                    <a:lnTo>
                      <a:pt x="0" y="6"/>
                    </a:lnTo>
                    <a:lnTo>
                      <a:pt x="0" y="12"/>
                    </a:lnTo>
                    <a:lnTo>
                      <a:pt x="6" y="12"/>
                    </a:lnTo>
                    <a:lnTo>
                      <a:pt x="0" y="12"/>
                    </a:lnTo>
                    <a:lnTo>
                      <a:pt x="3" y="12"/>
                    </a:lnTo>
                    <a:lnTo>
                      <a:pt x="6" y="12"/>
                    </a:lnTo>
                    <a:lnTo>
                      <a:pt x="6" y="12"/>
                    </a:lnTo>
                    <a:lnTo>
                      <a:pt x="6" y="12"/>
                    </a:lnTo>
                    <a:lnTo>
                      <a:pt x="9" y="12"/>
                    </a:lnTo>
                    <a:lnTo>
                      <a:pt x="9" y="9"/>
                    </a:lnTo>
                    <a:lnTo>
                      <a:pt x="9" y="6"/>
                    </a:lnTo>
                    <a:lnTo>
                      <a:pt x="9" y="6"/>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4" name="Freeform 529"/>
              <p:cNvSpPr>
                <a:spLocks/>
              </p:cNvSpPr>
              <p:nvPr/>
            </p:nvSpPr>
            <p:spPr bwMode="auto">
              <a:xfrm>
                <a:off x="5987" y="1667"/>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9 h 9"/>
                  <a:gd name="T12" fmla="*/ 6 w 6"/>
                  <a:gd name="T13" fmla="*/ 6 h 9"/>
                  <a:gd name="T14" fmla="*/ 6 w 6"/>
                  <a:gd name="T15" fmla="*/ 3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9"/>
                    </a:lnTo>
                    <a:lnTo>
                      <a:pt x="6" y="6"/>
                    </a:lnTo>
                    <a:lnTo>
                      <a:pt x="6"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5" name="Freeform 530"/>
              <p:cNvSpPr>
                <a:spLocks/>
              </p:cNvSpPr>
              <p:nvPr/>
            </p:nvSpPr>
            <p:spPr bwMode="auto">
              <a:xfrm>
                <a:off x="5990" y="1667"/>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7 w 10"/>
                  <a:gd name="T11" fmla="*/ 9 h 9"/>
                  <a:gd name="T12" fmla="*/ 10 w 10"/>
                  <a:gd name="T13" fmla="*/ 6 h 9"/>
                  <a:gd name="T14" fmla="*/ 10 w 10"/>
                  <a:gd name="T15" fmla="*/ 3 h 9"/>
                  <a:gd name="T16" fmla="*/ 7 w 10"/>
                  <a:gd name="T17" fmla="*/ 3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7" y="9"/>
                    </a:lnTo>
                    <a:lnTo>
                      <a:pt x="10" y="6"/>
                    </a:lnTo>
                    <a:lnTo>
                      <a:pt x="10" y="3"/>
                    </a:lnTo>
                    <a:lnTo>
                      <a:pt x="7"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6" name="Freeform 531"/>
              <p:cNvSpPr>
                <a:spLocks/>
              </p:cNvSpPr>
              <p:nvPr/>
            </p:nvSpPr>
            <p:spPr bwMode="auto">
              <a:xfrm>
                <a:off x="5993" y="1667"/>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9 h 9"/>
                  <a:gd name="T12" fmla="*/ 7 w 7"/>
                  <a:gd name="T13" fmla="*/ 6 h 9"/>
                  <a:gd name="T14" fmla="*/ 7 w 7"/>
                  <a:gd name="T15" fmla="*/ 3 h 9"/>
                  <a:gd name="T16" fmla="*/ 7 w 7"/>
                  <a:gd name="T17" fmla="*/ 3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9"/>
                    </a:lnTo>
                    <a:lnTo>
                      <a:pt x="7" y="6"/>
                    </a:lnTo>
                    <a:lnTo>
                      <a:pt x="7" y="3"/>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7" name="Freeform 532"/>
              <p:cNvSpPr>
                <a:spLocks/>
              </p:cNvSpPr>
              <p:nvPr/>
            </p:nvSpPr>
            <p:spPr bwMode="auto">
              <a:xfrm>
                <a:off x="5997" y="1667"/>
                <a:ext cx="6" cy="9"/>
              </a:xfrm>
              <a:custGeom>
                <a:avLst/>
                <a:gdLst>
                  <a:gd name="T0" fmla="*/ 6 w 6"/>
                  <a:gd name="T1" fmla="*/ 3 h 9"/>
                  <a:gd name="T2" fmla="*/ 3 w 6"/>
                  <a:gd name="T3" fmla="*/ 0 h 9"/>
                  <a:gd name="T4" fmla="*/ 0 w 6"/>
                  <a:gd name="T5" fmla="*/ 0 h 9"/>
                  <a:gd name="T6" fmla="*/ 0 w 6"/>
                  <a:gd name="T7" fmla="*/ 9 h 9"/>
                  <a:gd name="T8" fmla="*/ 3 w 6"/>
                  <a:gd name="T9" fmla="*/ 9 h 9"/>
                  <a:gd name="T10" fmla="*/ 0 w 6"/>
                  <a:gd name="T11" fmla="*/ 9 h 9"/>
                  <a:gd name="T12" fmla="*/ 3 w 6"/>
                  <a:gd name="T13" fmla="*/ 9 h 9"/>
                  <a:gd name="T14" fmla="*/ 6 w 6"/>
                  <a:gd name="T15" fmla="*/ 9 h 9"/>
                  <a:gd name="T16" fmla="*/ 6 w 6"/>
                  <a:gd name="T17" fmla="*/ 9 h 9"/>
                  <a:gd name="T18" fmla="*/ 6 w 6"/>
                  <a:gd name="T19" fmla="*/ 6 h 9"/>
                  <a:gd name="T20" fmla="*/ 6 w 6"/>
                  <a:gd name="T21" fmla="*/ 3 h 9"/>
                  <a:gd name="T22" fmla="*/ 6 w 6"/>
                  <a:gd name="T23" fmla="*/ 3 h 9"/>
                  <a:gd name="T24" fmla="*/ 6 w 6"/>
                  <a:gd name="T25" fmla="*/ 0 h 9"/>
                  <a:gd name="T26" fmla="*/ 3 w 6"/>
                  <a:gd name="T27" fmla="*/ 0 h 9"/>
                  <a:gd name="T28" fmla="*/ 6 w 6"/>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6" y="3"/>
                    </a:moveTo>
                    <a:lnTo>
                      <a:pt x="3" y="0"/>
                    </a:lnTo>
                    <a:lnTo>
                      <a:pt x="0" y="0"/>
                    </a:lnTo>
                    <a:lnTo>
                      <a:pt x="0" y="9"/>
                    </a:lnTo>
                    <a:lnTo>
                      <a:pt x="3" y="9"/>
                    </a:lnTo>
                    <a:lnTo>
                      <a:pt x="0" y="9"/>
                    </a:lnTo>
                    <a:lnTo>
                      <a:pt x="3" y="9"/>
                    </a:lnTo>
                    <a:lnTo>
                      <a:pt x="6" y="9"/>
                    </a:lnTo>
                    <a:lnTo>
                      <a:pt x="6" y="9"/>
                    </a:lnTo>
                    <a:lnTo>
                      <a:pt x="6" y="6"/>
                    </a:lnTo>
                    <a:lnTo>
                      <a:pt x="6" y="3"/>
                    </a:lnTo>
                    <a:lnTo>
                      <a:pt x="6" y="3"/>
                    </a:lnTo>
                    <a:lnTo>
                      <a:pt x="6" y="0"/>
                    </a:lnTo>
                    <a:lnTo>
                      <a:pt x="3" y="0"/>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8" name="Freeform 533"/>
              <p:cNvSpPr>
                <a:spLocks/>
              </p:cNvSpPr>
              <p:nvPr/>
            </p:nvSpPr>
            <p:spPr bwMode="auto">
              <a:xfrm>
                <a:off x="5997" y="1670"/>
                <a:ext cx="9" cy="9"/>
              </a:xfrm>
              <a:custGeom>
                <a:avLst/>
                <a:gdLst>
                  <a:gd name="T0" fmla="*/ 6 w 9"/>
                  <a:gd name="T1" fmla="*/ 0 h 9"/>
                  <a:gd name="T2" fmla="*/ 9 w 9"/>
                  <a:gd name="T3" fmla="*/ 0 h 9"/>
                  <a:gd name="T4" fmla="*/ 6 w 9"/>
                  <a:gd name="T5" fmla="*/ 0 h 9"/>
                  <a:gd name="T6" fmla="*/ 0 w 9"/>
                  <a:gd name="T7" fmla="*/ 6 h 9"/>
                  <a:gd name="T8" fmla="*/ 3 w 9"/>
                  <a:gd name="T9" fmla="*/ 9 h 9"/>
                  <a:gd name="T10" fmla="*/ 6 w 9"/>
                  <a:gd name="T11" fmla="*/ 9 h 9"/>
                  <a:gd name="T12" fmla="*/ 3 w 9"/>
                  <a:gd name="T13" fmla="*/ 9 h 9"/>
                  <a:gd name="T14" fmla="*/ 6 w 9"/>
                  <a:gd name="T15" fmla="*/ 9 h 9"/>
                  <a:gd name="T16" fmla="*/ 6 w 9"/>
                  <a:gd name="T17" fmla="*/ 9 h 9"/>
                  <a:gd name="T18" fmla="*/ 9 w 9"/>
                  <a:gd name="T19" fmla="*/ 6 h 9"/>
                  <a:gd name="T20" fmla="*/ 9 w 9"/>
                  <a:gd name="T21" fmla="*/ 6 h 9"/>
                  <a:gd name="T22" fmla="*/ 9 w 9"/>
                  <a:gd name="T23" fmla="*/ 3 h 9"/>
                  <a:gd name="T24" fmla="*/ 9 w 9"/>
                  <a:gd name="T25" fmla="*/ 0 h 9"/>
                  <a:gd name="T26" fmla="*/ 6 w 9"/>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9">
                    <a:moveTo>
                      <a:pt x="6" y="0"/>
                    </a:moveTo>
                    <a:lnTo>
                      <a:pt x="9" y="0"/>
                    </a:lnTo>
                    <a:lnTo>
                      <a:pt x="6" y="0"/>
                    </a:lnTo>
                    <a:lnTo>
                      <a:pt x="0" y="6"/>
                    </a:lnTo>
                    <a:lnTo>
                      <a:pt x="3" y="9"/>
                    </a:lnTo>
                    <a:lnTo>
                      <a:pt x="6" y="9"/>
                    </a:lnTo>
                    <a:lnTo>
                      <a:pt x="3" y="9"/>
                    </a:lnTo>
                    <a:lnTo>
                      <a:pt x="6" y="9"/>
                    </a:lnTo>
                    <a:lnTo>
                      <a:pt x="6" y="9"/>
                    </a:lnTo>
                    <a:lnTo>
                      <a:pt x="9" y="6"/>
                    </a:lnTo>
                    <a:lnTo>
                      <a:pt x="9" y="6"/>
                    </a:lnTo>
                    <a:lnTo>
                      <a:pt x="9" y="3"/>
                    </a:lnTo>
                    <a:lnTo>
                      <a:pt x="9"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09" name="Freeform 534"/>
              <p:cNvSpPr>
                <a:spLocks/>
              </p:cNvSpPr>
              <p:nvPr/>
            </p:nvSpPr>
            <p:spPr bwMode="auto">
              <a:xfrm>
                <a:off x="600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0" name="Freeform 535"/>
              <p:cNvSpPr>
                <a:spLocks/>
              </p:cNvSpPr>
              <p:nvPr/>
            </p:nvSpPr>
            <p:spPr bwMode="auto">
              <a:xfrm>
                <a:off x="6006"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1" name="Freeform 536"/>
              <p:cNvSpPr>
                <a:spLocks/>
              </p:cNvSpPr>
              <p:nvPr/>
            </p:nvSpPr>
            <p:spPr bwMode="auto">
              <a:xfrm>
                <a:off x="600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2" name="Freeform 537"/>
              <p:cNvSpPr>
                <a:spLocks/>
              </p:cNvSpPr>
              <p:nvPr/>
            </p:nvSpPr>
            <p:spPr bwMode="auto">
              <a:xfrm>
                <a:off x="601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3" name="Freeform 538"/>
              <p:cNvSpPr>
                <a:spLocks/>
              </p:cNvSpPr>
              <p:nvPr/>
            </p:nvSpPr>
            <p:spPr bwMode="auto">
              <a:xfrm>
                <a:off x="601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4" name="Freeform 539"/>
              <p:cNvSpPr>
                <a:spLocks/>
              </p:cNvSpPr>
              <p:nvPr/>
            </p:nvSpPr>
            <p:spPr bwMode="auto">
              <a:xfrm>
                <a:off x="601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5" name="Freeform 540"/>
              <p:cNvSpPr>
                <a:spLocks/>
              </p:cNvSpPr>
              <p:nvPr/>
            </p:nvSpPr>
            <p:spPr bwMode="auto">
              <a:xfrm>
                <a:off x="602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6" name="Freeform 541"/>
              <p:cNvSpPr>
                <a:spLocks/>
              </p:cNvSpPr>
              <p:nvPr/>
            </p:nvSpPr>
            <p:spPr bwMode="auto">
              <a:xfrm>
                <a:off x="602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7" name="Freeform 542"/>
              <p:cNvSpPr>
                <a:spLocks/>
              </p:cNvSpPr>
              <p:nvPr/>
            </p:nvSpPr>
            <p:spPr bwMode="auto">
              <a:xfrm>
                <a:off x="602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8" name="Freeform 543"/>
              <p:cNvSpPr>
                <a:spLocks/>
              </p:cNvSpPr>
              <p:nvPr/>
            </p:nvSpPr>
            <p:spPr bwMode="auto">
              <a:xfrm>
                <a:off x="603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19" name="Freeform 544"/>
              <p:cNvSpPr>
                <a:spLocks/>
              </p:cNvSpPr>
              <p:nvPr/>
            </p:nvSpPr>
            <p:spPr bwMode="auto">
              <a:xfrm>
                <a:off x="603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0" name="Freeform 545"/>
              <p:cNvSpPr>
                <a:spLocks/>
              </p:cNvSpPr>
              <p:nvPr/>
            </p:nvSpPr>
            <p:spPr bwMode="auto">
              <a:xfrm>
                <a:off x="603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1" name="Freeform 546"/>
              <p:cNvSpPr>
                <a:spLocks/>
              </p:cNvSpPr>
              <p:nvPr/>
            </p:nvSpPr>
            <p:spPr bwMode="auto">
              <a:xfrm>
                <a:off x="603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2" name="Freeform 547"/>
              <p:cNvSpPr>
                <a:spLocks/>
              </p:cNvSpPr>
              <p:nvPr/>
            </p:nvSpPr>
            <p:spPr bwMode="auto">
              <a:xfrm>
                <a:off x="6045"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3" name="Freeform 548"/>
              <p:cNvSpPr>
                <a:spLocks/>
              </p:cNvSpPr>
              <p:nvPr/>
            </p:nvSpPr>
            <p:spPr bwMode="auto">
              <a:xfrm>
                <a:off x="604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4" name="Freeform 549"/>
              <p:cNvSpPr>
                <a:spLocks/>
              </p:cNvSpPr>
              <p:nvPr/>
            </p:nvSpPr>
            <p:spPr bwMode="auto">
              <a:xfrm>
                <a:off x="604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5" name="Freeform 550"/>
              <p:cNvSpPr>
                <a:spLocks/>
              </p:cNvSpPr>
              <p:nvPr/>
            </p:nvSpPr>
            <p:spPr bwMode="auto">
              <a:xfrm>
                <a:off x="605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6" name="Freeform 551"/>
              <p:cNvSpPr>
                <a:spLocks/>
              </p:cNvSpPr>
              <p:nvPr/>
            </p:nvSpPr>
            <p:spPr bwMode="auto">
              <a:xfrm>
                <a:off x="6054" y="1670"/>
                <a:ext cx="10" cy="9"/>
              </a:xfrm>
              <a:custGeom>
                <a:avLst/>
                <a:gdLst>
                  <a:gd name="T0" fmla="*/ 6 w 10"/>
                  <a:gd name="T1" fmla="*/ 0 h 9"/>
                  <a:gd name="T2" fmla="*/ 0 w 10"/>
                  <a:gd name="T3" fmla="*/ 0 h 9"/>
                  <a:gd name="T4" fmla="*/ 0 w 10"/>
                  <a:gd name="T5" fmla="*/ 9 h 9"/>
                  <a:gd name="T6" fmla="*/ 6 w 10"/>
                  <a:gd name="T7" fmla="*/ 9 h 9"/>
                  <a:gd name="T8" fmla="*/ 6 w 10"/>
                  <a:gd name="T9" fmla="*/ 9 h 9"/>
                  <a:gd name="T10" fmla="*/ 10 w 10"/>
                  <a:gd name="T11" fmla="*/ 6 h 9"/>
                  <a:gd name="T12" fmla="*/ 10 w 10"/>
                  <a:gd name="T13" fmla="*/ 6 h 9"/>
                  <a:gd name="T14" fmla="*/ 10 w 10"/>
                  <a:gd name="T15" fmla="*/ 3 h 9"/>
                  <a:gd name="T16" fmla="*/ 10 w 10"/>
                  <a:gd name="T17" fmla="*/ 0 h 9"/>
                  <a:gd name="T18" fmla="*/ 6 w 10"/>
                  <a:gd name="T19" fmla="*/ 0 h 9"/>
                  <a:gd name="T20" fmla="*/ 6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6" y="0"/>
                    </a:moveTo>
                    <a:lnTo>
                      <a:pt x="0" y="0"/>
                    </a:lnTo>
                    <a:lnTo>
                      <a:pt x="0" y="9"/>
                    </a:lnTo>
                    <a:lnTo>
                      <a:pt x="6" y="9"/>
                    </a:lnTo>
                    <a:lnTo>
                      <a:pt x="6" y="9"/>
                    </a:lnTo>
                    <a:lnTo>
                      <a:pt x="10" y="6"/>
                    </a:lnTo>
                    <a:lnTo>
                      <a:pt x="10" y="6"/>
                    </a:lnTo>
                    <a:lnTo>
                      <a:pt x="10" y="3"/>
                    </a:lnTo>
                    <a:lnTo>
                      <a:pt x="10"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7" name="Freeform 552"/>
              <p:cNvSpPr>
                <a:spLocks/>
              </p:cNvSpPr>
              <p:nvPr/>
            </p:nvSpPr>
            <p:spPr bwMode="auto">
              <a:xfrm>
                <a:off x="6060"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8" name="Freeform 553"/>
              <p:cNvSpPr>
                <a:spLocks/>
              </p:cNvSpPr>
              <p:nvPr/>
            </p:nvSpPr>
            <p:spPr bwMode="auto">
              <a:xfrm>
                <a:off x="6064"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29" name="Freeform 554"/>
              <p:cNvSpPr>
                <a:spLocks/>
              </p:cNvSpPr>
              <p:nvPr/>
            </p:nvSpPr>
            <p:spPr bwMode="auto">
              <a:xfrm>
                <a:off x="606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0" name="Freeform 555"/>
              <p:cNvSpPr>
                <a:spLocks/>
              </p:cNvSpPr>
              <p:nvPr/>
            </p:nvSpPr>
            <p:spPr bwMode="auto">
              <a:xfrm>
                <a:off x="607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1" name="Freeform 556"/>
              <p:cNvSpPr>
                <a:spLocks/>
              </p:cNvSpPr>
              <p:nvPr/>
            </p:nvSpPr>
            <p:spPr bwMode="auto">
              <a:xfrm>
                <a:off x="607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2" name="Freeform 557"/>
              <p:cNvSpPr>
                <a:spLocks/>
              </p:cNvSpPr>
              <p:nvPr/>
            </p:nvSpPr>
            <p:spPr bwMode="auto">
              <a:xfrm>
                <a:off x="607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3" name="Freeform 558"/>
              <p:cNvSpPr>
                <a:spLocks/>
              </p:cNvSpPr>
              <p:nvPr/>
            </p:nvSpPr>
            <p:spPr bwMode="auto">
              <a:xfrm>
                <a:off x="607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4" name="Freeform 559"/>
              <p:cNvSpPr>
                <a:spLocks/>
              </p:cNvSpPr>
              <p:nvPr/>
            </p:nvSpPr>
            <p:spPr bwMode="auto">
              <a:xfrm>
                <a:off x="608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5" name="Freeform 560"/>
              <p:cNvSpPr>
                <a:spLocks/>
              </p:cNvSpPr>
              <p:nvPr/>
            </p:nvSpPr>
            <p:spPr bwMode="auto">
              <a:xfrm>
                <a:off x="608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6" name="Freeform 561"/>
              <p:cNvSpPr>
                <a:spLocks/>
              </p:cNvSpPr>
              <p:nvPr/>
            </p:nvSpPr>
            <p:spPr bwMode="auto">
              <a:xfrm>
                <a:off x="6091" y="1670"/>
                <a:ext cx="3" cy="9"/>
              </a:xfrm>
              <a:custGeom>
                <a:avLst/>
                <a:gdLst>
                  <a:gd name="T0" fmla="*/ 0 w 3"/>
                  <a:gd name="T1" fmla="*/ 0 h 9"/>
                  <a:gd name="T2" fmla="*/ 0 w 3"/>
                  <a:gd name="T3" fmla="*/ 0 h 9"/>
                  <a:gd name="T4" fmla="*/ 0 w 3"/>
                  <a:gd name="T5" fmla="*/ 9 h 9"/>
                  <a:gd name="T6" fmla="*/ 0 w 3"/>
                  <a:gd name="T7" fmla="*/ 9 h 9"/>
                  <a:gd name="T8" fmla="*/ 3 w 3"/>
                  <a:gd name="T9" fmla="*/ 9 h 9"/>
                  <a:gd name="T10" fmla="*/ 3 w 3"/>
                  <a:gd name="T11" fmla="*/ 6 h 9"/>
                  <a:gd name="T12" fmla="*/ 3 w 3"/>
                  <a:gd name="T13" fmla="*/ 6 h 9"/>
                  <a:gd name="T14" fmla="*/ 3 w 3"/>
                  <a:gd name="T15" fmla="*/ 3 h 9"/>
                  <a:gd name="T16" fmla="*/ 3 w 3"/>
                  <a:gd name="T17" fmla="*/ 0 h 9"/>
                  <a:gd name="T18" fmla="*/ 3 w 3"/>
                  <a:gd name="T19" fmla="*/ 0 h 9"/>
                  <a:gd name="T20" fmla="*/ 0 w 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9">
                    <a:moveTo>
                      <a:pt x="0" y="0"/>
                    </a:moveTo>
                    <a:lnTo>
                      <a:pt x="0" y="0"/>
                    </a:lnTo>
                    <a:lnTo>
                      <a:pt x="0" y="9"/>
                    </a:lnTo>
                    <a:lnTo>
                      <a:pt x="0" y="9"/>
                    </a:lnTo>
                    <a:lnTo>
                      <a:pt x="3" y="9"/>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7" name="Freeform 562"/>
              <p:cNvSpPr>
                <a:spLocks/>
              </p:cNvSpPr>
              <p:nvPr/>
            </p:nvSpPr>
            <p:spPr bwMode="auto">
              <a:xfrm>
                <a:off x="609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8" name="Freeform 563"/>
              <p:cNvSpPr>
                <a:spLocks/>
              </p:cNvSpPr>
              <p:nvPr/>
            </p:nvSpPr>
            <p:spPr bwMode="auto">
              <a:xfrm>
                <a:off x="609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39" name="Freeform 564"/>
              <p:cNvSpPr>
                <a:spLocks/>
              </p:cNvSpPr>
              <p:nvPr/>
            </p:nvSpPr>
            <p:spPr bwMode="auto">
              <a:xfrm>
                <a:off x="609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0" name="Freeform 565"/>
              <p:cNvSpPr>
                <a:spLocks/>
              </p:cNvSpPr>
              <p:nvPr/>
            </p:nvSpPr>
            <p:spPr bwMode="auto">
              <a:xfrm>
                <a:off x="610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1" name="Freeform 566"/>
              <p:cNvSpPr>
                <a:spLocks/>
              </p:cNvSpPr>
              <p:nvPr/>
            </p:nvSpPr>
            <p:spPr bwMode="auto">
              <a:xfrm>
                <a:off x="610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2" name="Freeform 567"/>
              <p:cNvSpPr>
                <a:spLocks/>
              </p:cNvSpPr>
              <p:nvPr/>
            </p:nvSpPr>
            <p:spPr bwMode="auto">
              <a:xfrm>
                <a:off x="610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3" name="Freeform 568"/>
              <p:cNvSpPr>
                <a:spLocks/>
              </p:cNvSpPr>
              <p:nvPr/>
            </p:nvSpPr>
            <p:spPr bwMode="auto">
              <a:xfrm>
                <a:off x="611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4" name="Freeform 569"/>
              <p:cNvSpPr>
                <a:spLocks/>
              </p:cNvSpPr>
              <p:nvPr/>
            </p:nvSpPr>
            <p:spPr bwMode="auto">
              <a:xfrm>
                <a:off x="611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5" name="Freeform 570"/>
              <p:cNvSpPr>
                <a:spLocks/>
              </p:cNvSpPr>
              <p:nvPr/>
            </p:nvSpPr>
            <p:spPr bwMode="auto">
              <a:xfrm>
                <a:off x="611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6" name="Freeform 571"/>
              <p:cNvSpPr>
                <a:spLocks/>
              </p:cNvSpPr>
              <p:nvPr/>
            </p:nvSpPr>
            <p:spPr bwMode="auto">
              <a:xfrm>
                <a:off x="6121"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6 w 10"/>
                  <a:gd name="T11" fmla="*/ 6 h 9"/>
                  <a:gd name="T12" fmla="*/ 10 w 10"/>
                  <a:gd name="T13" fmla="*/ 6 h 9"/>
                  <a:gd name="T14" fmla="*/ 6 w 10"/>
                  <a:gd name="T15" fmla="*/ 3 h 9"/>
                  <a:gd name="T16" fmla="*/ 6 w 10"/>
                  <a:gd name="T17" fmla="*/ 0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6" y="6"/>
                    </a:lnTo>
                    <a:lnTo>
                      <a:pt x="10"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7" name="Freeform 572"/>
              <p:cNvSpPr>
                <a:spLocks/>
              </p:cNvSpPr>
              <p:nvPr/>
            </p:nvSpPr>
            <p:spPr bwMode="auto">
              <a:xfrm>
                <a:off x="6124"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3"/>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8" name="Freeform 573"/>
              <p:cNvSpPr>
                <a:spLocks/>
              </p:cNvSpPr>
              <p:nvPr/>
            </p:nvSpPr>
            <p:spPr bwMode="auto">
              <a:xfrm>
                <a:off x="6127" y="1670"/>
                <a:ext cx="10" cy="9"/>
              </a:xfrm>
              <a:custGeom>
                <a:avLst/>
                <a:gdLst>
                  <a:gd name="T0" fmla="*/ 4 w 10"/>
                  <a:gd name="T1" fmla="*/ 0 h 9"/>
                  <a:gd name="T2" fmla="*/ 0 w 10"/>
                  <a:gd name="T3" fmla="*/ 0 h 9"/>
                  <a:gd name="T4" fmla="*/ 0 w 10"/>
                  <a:gd name="T5" fmla="*/ 9 h 9"/>
                  <a:gd name="T6" fmla="*/ 4 w 10"/>
                  <a:gd name="T7" fmla="*/ 9 h 9"/>
                  <a:gd name="T8" fmla="*/ 4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 name="T22" fmla="*/ 4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4" y="0"/>
                    </a:moveTo>
                    <a:lnTo>
                      <a:pt x="0" y="0"/>
                    </a:lnTo>
                    <a:lnTo>
                      <a:pt x="0" y="9"/>
                    </a:lnTo>
                    <a:lnTo>
                      <a:pt x="4" y="9"/>
                    </a:lnTo>
                    <a:lnTo>
                      <a:pt x="4" y="9"/>
                    </a:lnTo>
                    <a:lnTo>
                      <a:pt x="7" y="6"/>
                    </a:lnTo>
                    <a:lnTo>
                      <a:pt x="10" y="6"/>
                    </a:lnTo>
                    <a:lnTo>
                      <a:pt x="10" y="6"/>
                    </a:lnTo>
                    <a:lnTo>
                      <a:pt x="10"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49" name="Freeform 574"/>
              <p:cNvSpPr>
                <a:spLocks/>
              </p:cNvSpPr>
              <p:nvPr/>
            </p:nvSpPr>
            <p:spPr bwMode="auto">
              <a:xfrm>
                <a:off x="613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0" name="Freeform 575"/>
              <p:cNvSpPr>
                <a:spLocks/>
              </p:cNvSpPr>
              <p:nvPr/>
            </p:nvSpPr>
            <p:spPr bwMode="auto">
              <a:xfrm>
                <a:off x="613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1" name="Freeform 576"/>
              <p:cNvSpPr>
                <a:spLocks/>
              </p:cNvSpPr>
              <p:nvPr/>
            </p:nvSpPr>
            <p:spPr bwMode="auto">
              <a:xfrm>
                <a:off x="6137"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2" name="Freeform 577"/>
              <p:cNvSpPr>
                <a:spLocks/>
              </p:cNvSpPr>
              <p:nvPr/>
            </p:nvSpPr>
            <p:spPr bwMode="auto">
              <a:xfrm>
                <a:off x="614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3" name="Freeform 578"/>
              <p:cNvSpPr>
                <a:spLocks/>
              </p:cNvSpPr>
              <p:nvPr/>
            </p:nvSpPr>
            <p:spPr bwMode="auto">
              <a:xfrm>
                <a:off x="6143"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4" name="Freeform 579"/>
              <p:cNvSpPr>
                <a:spLocks/>
              </p:cNvSpPr>
              <p:nvPr/>
            </p:nvSpPr>
            <p:spPr bwMode="auto">
              <a:xfrm>
                <a:off x="614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5" name="Freeform 580"/>
              <p:cNvSpPr>
                <a:spLocks/>
              </p:cNvSpPr>
              <p:nvPr/>
            </p:nvSpPr>
            <p:spPr bwMode="auto">
              <a:xfrm>
                <a:off x="614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6" name="Freeform 581"/>
              <p:cNvSpPr>
                <a:spLocks/>
              </p:cNvSpPr>
              <p:nvPr/>
            </p:nvSpPr>
            <p:spPr bwMode="auto">
              <a:xfrm>
                <a:off x="615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7" name="Freeform 582"/>
              <p:cNvSpPr>
                <a:spLocks/>
              </p:cNvSpPr>
              <p:nvPr/>
            </p:nvSpPr>
            <p:spPr bwMode="auto">
              <a:xfrm>
                <a:off x="615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8" name="Freeform 583"/>
              <p:cNvSpPr>
                <a:spLocks/>
              </p:cNvSpPr>
              <p:nvPr/>
            </p:nvSpPr>
            <p:spPr bwMode="auto">
              <a:xfrm>
                <a:off x="615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59" name="Freeform 584"/>
              <p:cNvSpPr>
                <a:spLocks/>
              </p:cNvSpPr>
              <p:nvPr/>
            </p:nvSpPr>
            <p:spPr bwMode="auto">
              <a:xfrm>
                <a:off x="616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0" name="Freeform 585"/>
              <p:cNvSpPr>
                <a:spLocks/>
              </p:cNvSpPr>
              <p:nvPr/>
            </p:nvSpPr>
            <p:spPr bwMode="auto">
              <a:xfrm>
                <a:off x="616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1" name="Freeform 586"/>
              <p:cNvSpPr>
                <a:spLocks/>
              </p:cNvSpPr>
              <p:nvPr/>
            </p:nvSpPr>
            <p:spPr bwMode="auto">
              <a:xfrm>
                <a:off x="617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2" name="Freeform 587"/>
              <p:cNvSpPr>
                <a:spLocks/>
              </p:cNvSpPr>
              <p:nvPr/>
            </p:nvSpPr>
            <p:spPr bwMode="auto">
              <a:xfrm>
                <a:off x="617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3" name="Freeform 588"/>
              <p:cNvSpPr>
                <a:spLocks/>
              </p:cNvSpPr>
              <p:nvPr/>
            </p:nvSpPr>
            <p:spPr bwMode="auto">
              <a:xfrm>
                <a:off x="617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4" name="Freeform 589"/>
              <p:cNvSpPr>
                <a:spLocks/>
              </p:cNvSpPr>
              <p:nvPr/>
            </p:nvSpPr>
            <p:spPr bwMode="auto">
              <a:xfrm>
                <a:off x="6179"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5" name="Freeform 590"/>
              <p:cNvSpPr>
                <a:spLocks/>
              </p:cNvSpPr>
              <p:nvPr/>
            </p:nvSpPr>
            <p:spPr bwMode="auto">
              <a:xfrm>
                <a:off x="618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6" name="Freeform 591"/>
              <p:cNvSpPr>
                <a:spLocks/>
              </p:cNvSpPr>
              <p:nvPr/>
            </p:nvSpPr>
            <p:spPr bwMode="auto">
              <a:xfrm>
                <a:off x="618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7" name="Freeform 592"/>
              <p:cNvSpPr>
                <a:spLocks/>
              </p:cNvSpPr>
              <p:nvPr/>
            </p:nvSpPr>
            <p:spPr bwMode="auto">
              <a:xfrm>
                <a:off x="618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8" name="Freeform 593"/>
              <p:cNvSpPr>
                <a:spLocks/>
              </p:cNvSpPr>
              <p:nvPr/>
            </p:nvSpPr>
            <p:spPr bwMode="auto">
              <a:xfrm>
                <a:off x="6191"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69" name="Freeform 594"/>
              <p:cNvSpPr>
                <a:spLocks/>
              </p:cNvSpPr>
              <p:nvPr/>
            </p:nvSpPr>
            <p:spPr bwMode="auto">
              <a:xfrm>
                <a:off x="6194" y="1670"/>
                <a:ext cx="7" cy="9"/>
              </a:xfrm>
              <a:custGeom>
                <a:avLst/>
                <a:gdLst>
                  <a:gd name="T0" fmla="*/ 4 w 7"/>
                  <a:gd name="T1" fmla="*/ 0 h 9"/>
                  <a:gd name="T2" fmla="*/ 0 w 7"/>
                  <a:gd name="T3" fmla="*/ 0 h 9"/>
                  <a:gd name="T4" fmla="*/ 0 w 7"/>
                  <a:gd name="T5" fmla="*/ 9 h 9"/>
                  <a:gd name="T6" fmla="*/ 4 w 7"/>
                  <a:gd name="T7" fmla="*/ 9 h 9"/>
                  <a:gd name="T8" fmla="*/ 4 w 7"/>
                  <a:gd name="T9" fmla="*/ 9 h 9"/>
                  <a:gd name="T10" fmla="*/ 7 w 7"/>
                  <a:gd name="T11" fmla="*/ 6 h 9"/>
                  <a:gd name="T12" fmla="*/ 7 w 7"/>
                  <a:gd name="T13" fmla="*/ 6 h 9"/>
                  <a:gd name="T14" fmla="*/ 7 w 7"/>
                  <a:gd name="T15" fmla="*/ 3 h 9"/>
                  <a:gd name="T16" fmla="*/ 7 w 7"/>
                  <a:gd name="T17" fmla="*/ 0 h 9"/>
                  <a:gd name="T18" fmla="*/ 4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4" y="9"/>
                    </a:lnTo>
                    <a:lnTo>
                      <a:pt x="7" y="6"/>
                    </a:lnTo>
                    <a:lnTo>
                      <a:pt x="7" y="6"/>
                    </a:lnTo>
                    <a:lnTo>
                      <a:pt x="7"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0" name="Freeform 595"/>
              <p:cNvSpPr>
                <a:spLocks/>
              </p:cNvSpPr>
              <p:nvPr/>
            </p:nvSpPr>
            <p:spPr bwMode="auto">
              <a:xfrm>
                <a:off x="619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1" name="Freeform 596"/>
              <p:cNvSpPr>
                <a:spLocks/>
              </p:cNvSpPr>
              <p:nvPr/>
            </p:nvSpPr>
            <p:spPr bwMode="auto">
              <a:xfrm>
                <a:off x="6201"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2" name="Freeform 597"/>
              <p:cNvSpPr>
                <a:spLocks/>
              </p:cNvSpPr>
              <p:nvPr/>
            </p:nvSpPr>
            <p:spPr bwMode="auto">
              <a:xfrm>
                <a:off x="620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3" name="Freeform 598"/>
              <p:cNvSpPr>
                <a:spLocks/>
              </p:cNvSpPr>
              <p:nvPr/>
            </p:nvSpPr>
            <p:spPr bwMode="auto">
              <a:xfrm>
                <a:off x="620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4" name="Freeform 599"/>
              <p:cNvSpPr>
                <a:spLocks/>
              </p:cNvSpPr>
              <p:nvPr/>
            </p:nvSpPr>
            <p:spPr bwMode="auto">
              <a:xfrm>
                <a:off x="621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5" name="Freeform 600"/>
              <p:cNvSpPr>
                <a:spLocks/>
              </p:cNvSpPr>
              <p:nvPr/>
            </p:nvSpPr>
            <p:spPr bwMode="auto">
              <a:xfrm>
                <a:off x="621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6" name="Freeform 601"/>
              <p:cNvSpPr>
                <a:spLocks/>
              </p:cNvSpPr>
              <p:nvPr/>
            </p:nvSpPr>
            <p:spPr bwMode="auto">
              <a:xfrm>
                <a:off x="621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7" name="Freeform 602"/>
              <p:cNvSpPr>
                <a:spLocks/>
              </p:cNvSpPr>
              <p:nvPr/>
            </p:nvSpPr>
            <p:spPr bwMode="auto">
              <a:xfrm>
                <a:off x="621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8" name="Freeform 603"/>
              <p:cNvSpPr>
                <a:spLocks/>
              </p:cNvSpPr>
              <p:nvPr/>
            </p:nvSpPr>
            <p:spPr bwMode="auto">
              <a:xfrm>
                <a:off x="622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79" name="Freeform 604"/>
              <p:cNvSpPr>
                <a:spLocks/>
              </p:cNvSpPr>
              <p:nvPr/>
            </p:nvSpPr>
            <p:spPr bwMode="auto">
              <a:xfrm>
                <a:off x="6228" y="1670"/>
                <a:ext cx="3" cy="9"/>
              </a:xfrm>
              <a:custGeom>
                <a:avLst/>
                <a:gdLst>
                  <a:gd name="T0" fmla="*/ 0 w 3"/>
                  <a:gd name="T1" fmla="*/ 0 h 9"/>
                  <a:gd name="T2" fmla="*/ 0 w 3"/>
                  <a:gd name="T3" fmla="*/ 0 h 9"/>
                  <a:gd name="T4" fmla="*/ 0 w 3"/>
                  <a:gd name="T5" fmla="*/ 9 h 9"/>
                  <a:gd name="T6" fmla="*/ 0 w 3"/>
                  <a:gd name="T7" fmla="*/ 9 h 9"/>
                  <a:gd name="T8" fmla="*/ 3 w 3"/>
                  <a:gd name="T9" fmla="*/ 9 h 9"/>
                  <a:gd name="T10" fmla="*/ 3 w 3"/>
                  <a:gd name="T11" fmla="*/ 6 h 9"/>
                  <a:gd name="T12" fmla="*/ 3 w 3"/>
                  <a:gd name="T13" fmla="*/ 6 h 9"/>
                  <a:gd name="T14" fmla="*/ 3 w 3"/>
                  <a:gd name="T15" fmla="*/ 3 h 9"/>
                  <a:gd name="T16" fmla="*/ 3 w 3"/>
                  <a:gd name="T17" fmla="*/ 0 h 9"/>
                  <a:gd name="T18" fmla="*/ 3 w 3"/>
                  <a:gd name="T19" fmla="*/ 0 h 9"/>
                  <a:gd name="T20" fmla="*/ 0 w 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9">
                    <a:moveTo>
                      <a:pt x="0" y="0"/>
                    </a:moveTo>
                    <a:lnTo>
                      <a:pt x="0" y="0"/>
                    </a:lnTo>
                    <a:lnTo>
                      <a:pt x="0" y="9"/>
                    </a:lnTo>
                    <a:lnTo>
                      <a:pt x="0" y="9"/>
                    </a:lnTo>
                    <a:lnTo>
                      <a:pt x="3" y="9"/>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0" name="Freeform 605"/>
              <p:cNvSpPr>
                <a:spLocks/>
              </p:cNvSpPr>
              <p:nvPr/>
            </p:nvSpPr>
            <p:spPr bwMode="auto">
              <a:xfrm>
                <a:off x="622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81" name="Freeform 606"/>
              <p:cNvSpPr>
                <a:spLocks/>
              </p:cNvSpPr>
              <p:nvPr/>
            </p:nvSpPr>
            <p:spPr bwMode="auto">
              <a:xfrm>
                <a:off x="623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 name="Group 808"/>
            <p:cNvGrpSpPr>
              <a:grpSpLocks/>
            </p:cNvGrpSpPr>
            <p:nvPr/>
          </p:nvGrpSpPr>
          <p:grpSpPr bwMode="auto">
            <a:xfrm>
              <a:off x="6234" y="939"/>
              <a:ext cx="640" cy="740"/>
              <a:chOff x="6234" y="939"/>
              <a:chExt cx="640" cy="740"/>
            </a:xfrm>
          </p:grpSpPr>
          <p:sp>
            <p:nvSpPr>
              <p:cNvPr id="21482" name="Freeform 608"/>
              <p:cNvSpPr>
                <a:spLocks/>
              </p:cNvSpPr>
              <p:nvPr/>
            </p:nvSpPr>
            <p:spPr bwMode="auto">
              <a:xfrm>
                <a:off x="623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3" name="Freeform 609"/>
              <p:cNvSpPr>
                <a:spLocks/>
              </p:cNvSpPr>
              <p:nvPr/>
            </p:nvSpPr>
            <p:spPr bwMode="auto">
              <a:xfrm>
                <a:off x="623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4" name="Freeform 610"/>
              <p:cNvSpPr>
                <a:spLocks/>
              </p:cNvSpPr>
              <p:nvPr/>
            </p:nvSpPr>
            <p:spPr bwMode="auto">
              <a:xfrm>
                <a:off x="624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5" name="Freeform 611"/>
              <p:cNvSpPr>
                <a:spLocks/>
              </p:cNvSpPr>
              <p:nvPr/>
            </p:nvSpPr>
            <p:spPr bwMode="auto">
              <a:xfrm>
                <a:off x="624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6" name="Freeform 612"/>
              <p:cNvSpPr>
                <a:spLocks/>
              </p:cNvSpPr>
              <p:nvPr/>
            </p:nvSpPr>
            <p:spPr bwMode="auto">
              <a:xfrm>
                <a:off x="624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7" name="Freeform 613"/>
              <p:cNvSpPr>
                <a:spLocks/>
              </p:cNvSpPr>
              <p:nvPr/>
            </p:nvSpPr>
            <p:spPr bwMode="auto">
              <a:xfrm>
                <a:off x="624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8" name="Freeform 614"/>
              <p:cNvSpPr>
                <a:spLocks/>
              </p:cNvSpPr>
              <p:nvPr/>
            </p:nvSpPr>
            <p:spPr bwMode="auto">
              <a:xfrm>
                <a:off x="625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9" name="Freeform 615"/>
              <p:cNvSpPr>
                <a:spLocks/>
              </p:cNvSpPr>
              <p:nvPr/>
            </p:nvSpPr>
            <p:spPr bwMode="auto">
              <a:xfrm>
                <a:off x="6258" y="1670"/>
                <a:ext cx="10" cy="9"/>
              </a:xfrm>
              <a:custGeom>
                <a:avLst/>
                <a:gdLst>
                  <a:gd name="T0" fmla="*/ 3 w 10"/>
                  <a:gd name="T1" fmla="*/ 0 h 9"/>
                  <a:gd name="T2" fmla="*/ 0 w 10"/>
                  <a:gd name="T3" fmla="*/ 0 h 9"/>
                  <a:gd name="T4" fmla="*/ 0 w 10"/>
                  <a:gd name="T5" fmla="*/ 9 h 9"/>
                  <a:gd name="T6" fmla="*/ 3 w 10"/>
                  <a:gd name="T7" fmla="*/ 9 h 9"/>
                  <a:gd name="T8" fmla="*/ 3 w 10"/>
                  <a:gd name="T9" fmla="*/ 9 h 9"/>
                  <a:gd name="T10" fmla="*/ 7 w 10"/>
                  <a:gd name="T11" fmla="*/ 6 h 9"/>
                  <a:gd name="T12" fmla="*/ 10 w 10"/>
                  <a:gd name="T13" fmla="*/ 6 h 9"/>
                  <a:gd name="T14" fmla="*/ 7 w 10"/>
                  <a:gd name="T15" fmla="*/ 3 h 9"/>
                  <a:gd name="T16" fmla="*/ 7 w 10"/>
                  <a:gd name="T17" fmla="*/ 0 h 9"/>
                  <a:gd name="T18" fmla="*/ 3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3" y="9"/>
                    </a:lnTo>
                    <a:lnTo>
                      <a:pt x="7" y="6"/>
                    </a:lnTo>
                    <a:lnTo>
                      <a:pt x="10" y="6"/>
                    </a:lnTo>
                    <a:lnTo>
                      <a:pt x="7" y="3"/>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0" name="Freeform 616"/>
              <p:cNvSpPr>
                <a:spLocks/>
              </p:cNvSpPr>
              <p:nvPr/>
            </p:nvSpPr>
            <p:spPr bwMode="auto">
              <a:xfrm>
                <a:off x="6261"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1" name="Freeform 617"/>
              <p:cNvSpPr>
                <a:spLocks/>
              </p:cNvSpPr>
              <p:nvPr/>
            </p:nvSpPr>
            <p:spPr bwMode="auto">
              <a:xfrm>
                <a:off x="6265"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2" name="Freeform 618"/>
              <p:cNvSpPr>
                <a:spLocks/>
              </p:cNvSpPr>
              <p:nvPr/>
            </p:nvSpPr>
            <p:spPr bwMode="auto">
              <a:xfrm>
                <a:off x="626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3" name="Freeform 619"/>
              <p:cNvSpPr>
                <a:spLocks/>
              </p:cNvSpPr>
              <p:nvPr/>
            </p:nvSpPr>
            <p:spPr bwMode="auto">
              <a:xfrm>
                <a:off x="627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4" name="Freeform 620"/>
              <p:cNvSpPr>
                <a:spLocks/>
              </p:cNvSpPr>
              <p:nvPr/>
            </p:nvSpPr>
            <p:spPr bwMode="auto">
              <a:xfrm>
                <a:off x="6274"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5" name="Freeform 621"/>
              <p:cNvSpPr>
                <a:spLocks/>
              </p:cNvSpPr>
              <p:nvPr/>
            </p:nvSpPr>
            <p:spPr bwMode="auto">
              <a:xfrm>
                <a:off x="627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6" name="Freeform 622"/>
              <p:cNvSpPr>
                <a:spLocks/>
              </p:cNvSpPr>
              <p:nvPr/>
            </p:nvSpPr>
            <p:spPr bwMode="auto">
              <a:xfrm>
                <a:off x="628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7" name="Freeform 623"/>
              <p:cNvSpPr>
                <a:spLocks/>
              </p:cNvSpPr>
              <p:nvPr/>
            </p:nvSpPr>
            <p:spPr bwMode="auto">
              <a:xfrm>
                <a:off x="628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8" name="Freeform 624"/>
              <p:cNvSpPr>
                <a:spLocks/>
              </p:cNvSpPr>
              <p:nvPr/>
            </p:nvSpPr>
            <p:spPr bwMode="auto">
              <a:xfrm>
                <a:off x="628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99" name="Freeform 625"/>
              <p:cNvSpPr>
                <a:spLocks/>
              </p:cNvSpPr>
              <p:nvPr/>
            </p:nvSpPr>
            <p:spPr bwMode="auto">
              <a:xfrm>
                <a:off x="628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0" name="Freeform 626"/>
              <p:cNvSpPr>
                <a:spLocks/>
              </p:cNvSpPr>
              <p:nvPr/>
            </p:nvSpPr>
            <p:spPr bwMode="auto">
              <a:xfrm>
                <a:off x="629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1" name="Freeform 627"/>
              <p:cNvSpPr>
                <a:spLocks/>
              </p:cNvSpPr>
              <p:nvPr/>
            </p:nvSpPr>
            <p:spPr bwMode="auto">
              <a:xfrm>
                <a:off x="629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2" name="Freeform 628"/>
              <p:cNvSpPr>
                <a:spLocks/>
              </p:cNvSpPr>
              <p:nvPr/>
            </p:nvSpPr>
            <p:spPr bwMode="auto">
              <a:xfrm>
                <a:off x="630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3" name="Freeform 629"/>
              <p:cNvSpPr>
                <a:spLocks/>
              </p:cNvSpPr>
              <p:nvPr/>
            </p:nvSpPr>
            <p:spPr bwMode="auto">
              <a:xfrm>
                <a:off x="630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4" name="Freeform 630"/>
              <p:cNvSpPr>
                <a:spLocks/>
              </p:cNvSpPr>
              <p:nvPr/>
            </p:nvSpPr>
            <p:spPr bwMode="auto">
              <a:xfrm>
                <a:off x="630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5" name="Freeform 631"/>
              <p:cNvSpPr>
                <a:spLocks/>
              </p:cNvSpPr>
              <p:nvPr/>
            </p:nvSpPr>
            <p:spPr bwMode="auto">
              <a:xfrm>
                <a:off x="630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6" name="Freeform 632"/>
              <p:cNvSpPr>
                <a:spLocks/>
              </p:cNvSpPr>
              <p:nvPr/>
            </p:nvSpPr>
            <p:spPr bwMode="auto">
              <a:xfrm>
                <a:off x="631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7" name="Freeform 633"/>
              <p:cNvSpPr>
                <a:spLocks/>
              </p:cNvSpPr>
              <p:nvPr/>
            </p:nvSpPr>
            <p:spPr bwMode="auto">
              <a:xfrm>
                <a:off x="6316"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8" name="Freeform 634"/>
              <p:cNvSpPr>
                <a:spLocks/>
              </p:cNvSpPr>
              <p:nvPr/>
            </p:nvSpPr>
            <p:spPr bwMode="auto">
              <a:xfrm>
                <a:off x="631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09" name="Freeform 635"/>
              <p:cNvSpPr>
                <a:spLocks/>
              </p:cNvSpPr>
              <p:nvPr/>
            </p:nvSpPr>
            <p:spPr bwMode="auto">
              <a:xfrm>
                <a:off x="632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0" name="Freeform 636"/>
              <p:cNvSpPr>
                <a:spLocks/>
              </p:cNvSpPr>
              <p:nvPr/>
            </p:nvSpPr>
            <p:spPr bwMode="auto">
              <a:xfrm>
                <a:off x="6322" y="1670"/>
                <a:ext cx="10" cy="9"/>
              </a:xfrm>
              <a:custGeom>
                <a:avLst/>
                <a:gdLst>
                  <a:gd name="T0" fmla="*/ 6 w 10"/>
                  <a:gd name="T1" fmla="*/ 0 h 9"/>
                  <a:gd name="T2" fmla="*/ 0 w 10"/>
                  <a:gd name="T3" fmla="*/ 0 h 9"/>
                  <a:gd name="T4" fmla="*/ 0 w 10"/>
                  <a:gd name="T5" fmla="*/ 9 h 9"/>
                  <a:gd name="T6" fmla="*/ 6 w 10"/>
                  <a:gd name="T7" fmla="*/ 9 h 9"/>
                  <a:gd name="T8" fmla="*/ 6 w 10"/>
                  <a:gd name="T9" fmla="*/ 9 h 9"/>
                  <a:gd name="T10" fmla="*/ 10 w 10"/>
                  <a:gd name="T11" fmla="*/ 6 h 9"/>
                  <a:gd name="T12" fmla="*/ 10 w 10"/>
                  <a:gd name="T13" fmla="*/ 6 h 9"/>
                  <a:gd name="T14" fmla="*/ 10 w 10"/>
                  <a:gd name="T15" fmla="*/ 3 h 9"/>
                  <a:gd name="T16" fmla="*/ 10 w 10"/>
                  <a:gd name="T17" fmla="*/ 0 h 9"/>
                  <a:gd name="T18" fmla="*/ 6 w 10"/>
                  <a:gd name="T19" fmla="*/ 0 h 9"/>
                  <a:gd name="T20" fmla="*/ 6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6" y="0"/>
                    </a:moveTo>
                    <a:lnTo>
                      <a:pt x="0" y="0"/>
                    </a:lnTo>
                    <a:lnTo>
                      <a:pt x="0" y="9"/>
                    </a:lnTo>
                    <a:lnTo>
                      <a:pt x="6" y="9"/>
                    </a:lnTo>
                    <a:lnTo>
                      <a:pt x="6" y="9"/>
                    </a:lnTo>
                    <a:lnTo>
                      <a:pt x="10" y="6"/>
                    </a:lnTo>
                    <a:lnTo>
                      <a:pt x="10" y="6"/>
                    </a:lnTo>
                    <a:lnTo>
                      <a:pt x="10" y="3"/>
                    </a:lnTo>
                    <a:lnTo>
                      <a:pt x="10"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1" name="Freeform 637"/>
              <p:cNvSpPr>
                <a:spLocks/>
              </p:cNvSpPr>
              <p:nvPr/>
            </p:nvSpPr>
            <p:spPr bwMode="auto">
              <a:xfrm>
                <a:off x="6328"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2" name="Freeform 638"/>
              <p:cNvSpPr>
                <a:spLocks/>
              </p:cNvSpPr>
              <p:nvPr/>
            </p:nvSpPr>
            <p:spPr bwMode="auto">
              <a:xfrm>
                <a:off x="633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3" name="Freeform 639"/>
              <p:cNvSpPr>
                <a:spLocks/>
              </p:cNvSpPr>
              <p:nvPr/>
            </p:nvSpPr>
            <p:spPr bwMode="auto">
              <a:xfrm>
                <a:off x="633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4" name="Freeform 640"/>
              <p:cNvSpPr>
                <a:spLocks/>
              </p:cNvSpPr>
              <p:nvPr/>
            </p:nvSpPr>
            <p:spPr bwMode="auto">
              <a:xfrm>
                <a:off x="6338"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5" name="Freeform 641"/>
              <p:cNvSpPr>
                <a:spLocks/>
              </p:cNvSpPr>
              <p:nvPr/>
            </p:nvSpPr>
            <p:spPr bwMode="auto">
              <a:xfrm>
                <a:off x="6341" y="1670"/>
                <a:ext cx="6" cy="9"/>
              </a:xfrm>
              <a:custGeom>
                <a:avLst/>
                <a:gdLst>
                  <a:gd name="T0" fmla="*/ 0 w 6"/>
                  <a:gd name="T1" fmla="*/ 0 h 9"/>
                  <a:gd name="T2" fmla="*/ 3 w 6"/>
                  <a:gd name="T3" fmla="*/ 0 h 9"/>
                  <a:gd name="T4" fmla="*/ 0 w 6"/>
                  <a:gd name="T5" fmla="*/ 0 h 9"/>
                  <a:gd name="T6" fmla="*/ 0 w 6"/>
                  <a:gd name="T7" fmla="*/ 9 h 9"/>
                  <a:gd name="T8" fmla="*/ 3 w 6"/>
                  <a:gd name="T9" fmla="*/ 9 h 9"/>
                  <a:gd name="T10" fmla="*/ 6 w 6"/>
                  <a:gd name="T11" fmla="*/ 9 h 9"/>
                  <a:gd name="T12" fmla="*/ 3 w 6"/>
                  <a:gd name="T13" fmla="*/ 9 h 9"/>
                  <a:gd name="T14" fmla="*/ 6 w 6"/>
                  <a:gd name="T15" fmla="*/ 9 h 9"/>
                  <a:gd name="T16" fmla="*/ 6 w 6"/>
                  <a:gd name="T17" fmla="*/ 6 h 9"/>
                  <a:gd name="T18" fmla="*/ 6 w 6"/>
                  <a:gd name="T19" fmla="*/ 6 h 9"/>
                  <a:gd name="T20" fmla="*/ 6 w 6"/>
                  <a:gd name="T21" fmla="*/ 3 h 9"/>
                  <a:gd name="T22" fmla="*/ 6 w 6"/>
                  <a:gd name="T23" fmla="*/ 0 h 9"/>
                  <a:gd name="T24" fmla="*/ 6 w 6"/>
                  <a:gd name="T25" fmla="*/ 0 h 9"/>
                  <a:gd name="T26" fmla="*/ 3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3" y="0"/>
                    </a:lnTo>
                    <a:lnTo>
                      <a:pt x="0" y="0"/>
                    </a:lnTo>
                    <a:lnTo>
                      <a:pt x="0" y="9"/>
                    </a:lnTo>
                    <a:lnTo>
                      <a:pt x="3" y="9"/>
                    </a:lnTo>
                    <a:lnTo>
                      <a:pt x="6" y="9"/>
                    </a:lnTo>
                    <a:lnTo>
                      <a:pt x="3" y="9"/>
                    </a:lnTo>
                    <a:lnTo>
                      <a:pt x="6" y="9"/>
                    </a:lnTo>
                    <a:lnTo>
                      <a:pt x="6" y="6"/>
                    </a:lnTo>
                    <a:lnTo>
                      <a:pt x="6" y="6"/>
                    </a:lnTo>
                    <a:lnTo>
                      <a:pt x="6" y="3"/>
                    </a:lnTo>
                    <a:lnTo>
                      <a:pt x="6" y="0"/>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6" name="Freeform 642"/>
              <p:cNvSpPr>
                <a:spLocks/>
              </p:cNvSpPr>
              <p:nvPr/>
            </p:nvSpPr>
            <p:spPr bwMode="auto">
              <a:xfrm>
                <a:off x="6341" y="1667"/>
                <a:ext cx="12" cy="12"/>
              </a:xfrm>
              <a:custGeom>
                <a:avLst/>
                <a:gdLst>
                  <a:gd name="T0" fmla="*/ 6 w 12"/>
                  <a:gd name="T1" fmla="*/ 0 h 12"/>
                  <a:gd name="T2" fmla="*/ 3 w 12"/>
                  <a:gd name="T3" fmla="*/ 3 h 12"/>
                  <a:gd name="T4" fmla="*/ 0 w 12"/>
                  <a:gd name="T5" fmla="*/ 3 h 12"/>
                  <a:gd name="T6" fmla="*/ 6 w 12"/>
                  <a:gd name="T7" fmla="*/ 12 h 12"/>
                  <a:gd name="T8" fmla="*/ 9 w 12"/>
                  <a:gd name="T9" fmla="*/ 9 h 12"/>
                  <a:gd name="T10" fmla="*/ 6 w 12"/>
                  <a:gd name="T11" fmla="*/ 9 h 12"/>
                  <a:gd name="T12" fmla="*/ 9 w 12"/>
                  <a:gd name="T13" fmla="*/ 9 h 12"/>
                  <a:gd name="T14" fmla="*/ 12 w 12"/>
                  <a:gd name="T15" fmla="*/ 9 h 12"/>
                  <a:gd name="T16" fmla="*/ 12 w 12"/>
                  <a:gd name="T17" fmla="*/ 6 h 12"/>
                  <a:gd name="T18" fmla="*/ 12 w 12"/>
                  <a:gd name="T19" fmla="*/ 3 h 12"/>
                  <a:gd name="T20" fmla="*/ 9 w 12"/>
                  <a:gd name="T21" fmla="*/ 3 h 12"/>
                  <a:gd name="T22" fmla="*/ 6 w 12"/>
                  <a:gd name="T23" fmla="*/ 0 h 12"/>
                  <a:gd name="T24" fmla="*/ 6 w 12"/>
                  <a:gd name="T25" fmla="*/ 0 h 12"/>
                  <a:gd name="T26" fmla="*/ 3 w 12"/>
                  <a:gd name="T27" fmla="*/ 3 h 12"/>
                  <a:gd name="T28" fmla="*/ 6 w 1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6" y="0"/>
                    </a:moveTo>
                    <a:lnTo>
                      <a:pt x="3" y="3"/>
                    </a:lnTo>
                    <a:lnTo>
                      <a:pt x="0" y="3"/>
                    </a:lnTo>
                    <a:lnTo>
                      <a:pt x="6" y="12"/>
                    </a:lnTo>
                    <a:lnTo>
                      <a:pt x="9" y="9"/>
                    </a:lnTo>
                    <a:lnTo>
                      <a:pt x="6" y="9"/>
                    </a:lnTo>
                    <a:lnTo>
                      <a:pt x="9" y="9"/>
                    </a:lnTo>
                    <a:lnTo>
                      <a:pt x="12" y="9"/>
                    </a:lnTo>
                    <a:lnTo>
                      <a:pt x="12" y="6"/>
                    </a:lnTo>
                    <a:lnTo>
                      <a:pt x="12" y="3"/>
                    </a:lnTo>
                    <a:lnTo>
                      <a:pt x="9" y="3"/>
                    </a:lnTo>
                    <a:lnTo>
                      <a:pt x="6" y="0"/>
                    </a:lnTo>
                    <a:lnTo>
                      <a:pt x="6" y="0"/>
                    </a:lnTo>
                    <a:lnTo>
                      <a:pt x="3"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7" name="Freeform 643"/>
              <p:cNvSpPr>
                <a:spLocks/>
              </p:cNvSpPr>
              <p:nvPr/>
            </p:nvSpPr>
            <p:spPr bwMode="auto">
              <a:xfrm>
                <a:off x="6347" y="1667"/>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9 h 9"/>
                  <a:gd name="T12" fmla="*/ 6 w 9"/>
                  <a:gd name="T13" fmla="*/ 6 h 9"/>
                  <a:gd name="T14" fmla="*/ 9 w 9"/>
                  <a:gd name="T15" fmla="*/ 3 h 9"/>
                  <a:gd name="T16" fmla="*/ 6 w 9"/>
                  <a:gd name="T17" fmla="*/ 3 h 9"/>
                  <a:gd name="T18" fmla="*/ 6 w 9"/>
                  <a:gd name="T19" fmla="*/ 3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9"/>
                    </a:lnTo>
                    <a:lnTo>
                      <a:pt x="6" y="6"/>
                    </a:lnTo>
                    <a:lnTo>
                      <a:pt x="9" y="3"/>
                    </a:lnTo>
                    <a:lnTo>
                      <a:pt x="6"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8" name="Freeform 644"/>
              <p:cNvSpPr>
                <a:spLocks/>
              </p:cNvSpPr>
              <p:nvPr/>
            </p:nvSpPr>
            <p:spPr bwMode="auto">
              <a:xfrm>
                <a:off x="6350" y="1667"/>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9 h 9"/>
                  <a:gd name="T12" fmla="*/ 9 w 9"/>
                  <a:gd name="T13" fmla="*/ 6 h 9"/>
                  <a:gd name="T14" fmla="*/ 9 w 9"/>
                  <a:gd name="T15" fmla="*/ 3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9"/>
                    </a:lnTo>
                    <a:lnTo>
                      <a:pt x="9" y="6"/>
                    </a:lnTo>
                    <a:lnTo>
                      <a:pt x="9" y="3"/>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19" name="Freeform 645"/>
              <p:cNvSpPr>
                <a:spLocks/>
              </p:cNvSpPr>
              <p:nvPr/>
            </p:nvSpPr>
            <p:spPr bwMode="auto">
              <a:xfrm>
                <a:off x="6353" y="1667"/>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9 h 9"/>
                  <a:gd name="T12" fmla="*/ 9 w 9"/>
                  <a:gd name="T13" fmla="*/ 6 h 9"/>
                  <a:gd name="T14" fmla="*/ 9 w 9"/>
                  <a:gd name="T15" fmla="*/ 3 h 9"/>
                  <a:gd name="T16" fmla="*/ 6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9"/>
                    </a:lnTo>
                    <a:lnTo>
                      <a:pt x="9" y="6"/>
                    </a:lnTo>
                    <a:lnTo>
                      <a:pt x="9"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0" name="Freeform 646"/>
              <p:cNvSpPr>
                <a:spLocks/>
              </p:cNvSpPr>
              <p:nvPr/>
            </p:nvSpPr>
            <p:spPr bwMode="auto">
              <a:xfrm>
                <a:off x="6356" y="1667"/>
                <a:ext cx="6" cy="9"/>
              </a:xfrm>
              <a:custGeom>
                <a:avLst/>
                <a:gdLst>
                  <a:gd name="T0" fmla="*/ 3 w 6"/>
                  <a:gd name="T1" fmla="*/ 3 h 9"/>
                  <a:gd name="T2" fmla="*/ 3 w 6"/>
                  <a:gd name="T3" fmla="*/ 0 h 9"/>
                  <a:gd name="T4" fmla="*/ 0 w 6"/>
                  <a:gd name="T5" fmla="*/ 0 h 9"/>
                  <a:gd name="T6" fmla="*/ 0 w 6"/>
                  <a:gd name="T7" fmla="*/ 9 h 9"/>
                  <a:gd name="T8" fmla="*/ 3 w 6"/>
                  <a:gd name="T9" fmla="*/ 9 h 9"/>
                  <a:gd name="T10" fmla="*/ 6 w 6"/>
                  <a:gd name="T11" fmla="*/ 9 h 9"/>
                  <a:gd name="T12" fmla="*/ 3 w 6"/>
                  <a:gd name="T13" fmla="*/ 9 h 9"/>
                  <a:gd name="T14" fmla="*/ 6 w 6"/>
                  <a:gd name="T15" fmla="*/ 9 h 9"/>
                  <a:gd name="T16" fmla="*/ 6 w 6"/>
                  <a:gd name="T17" fmla="*/ 9 h 9"/>
                  <a:gd name="T18" fmla="*/ 6 w 6"/>
                  <a:gd name="T19" fmla="*/ 6 h 9"/>
                  <a:gd name="T20" fmla="*/ 6 w 6"/>
                  <a:gd name="T21" fmla="*/ 3 h 9"/>
                  <a:gd name="T22" fmla="*/ 6 w 6"/>
                  <a:gd name="T23" fmla="*/ 3 h 9"/>
                  <a:gd name="T24" fmla="*/ 6 w 6"/>
                  <a:gd name="T25" fmla="*/ 0 h 9"/>
                  <a:gd name="T26" fmla="*/ 3 w 6"/>
                  <a:gd name="T27" fmla="*/ 0 h 9"/>
                  <a:gd name="T28" fmla="*/ 3 w 6"/>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3" y="3"/>
                    </a:moveTo>
                    <a:lnTo>
                      <a:pt x="3" y="0"/>
                    </a:lnTo>
                    <a:lnTo>
                      <a:pt x="0" y="0"/>
                    </a:lnTo>
                    <a:lnTo>
                      <a:pt x="0" y="9"/>
                    </a:lnTo>
                    <a:lnTo>
                      <a:pt x="3" y="9"/>
                    </a:lnTo>
                    <a:lnTo>
                      <a:pt x="6" y="9"/>
                    </a:lnTo>
                    <a:lnTo>
                      <a:pt x="3" y="9"/>
                    </a:lnTo>
                    <a:lnTo>
                      <a:pt x="6" y="9"/>
                    </a:lnTo>
                    <a:lnTo>
                      <a:pt x="6" y="9"/>
                    </a:lnTo>
                    <a:lnTo>
                      <a:pt x="6" y="6"/>
                    </a:lnTo>
                    <a:lnTo>
                      <a:pt x="6" y="3"/>
                    </a:lnTo>
                    <a:lnTo>
                      <a:pt x="6" y="3"/>
                    </a:lnTo>
                    <a:lnTo>
                      <a:pt x="6"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1" name="Freeform 647"/>
              <p:cNvSpPr>
                <a:spLocks/>
              </p:cNvSpPr>
              <p:nvPr/>
            </p:nvSpPr>
            <p:spPr bwMode="auto">
              <a:xfrm>
                <a:off x="6359" y="1664"/>
                <a:ext cx="9" cy="12"/>
              </a:xfrm>
              <a:custGeom>
                <a:avLst/>
                <a:gdLst>
                  <a:gd name="T0" fmla="*/ 0 w 9"/>
                  <a:gd name="T1" fmla="*/ 6 h 12"/>
                  <a:gd name="T2" fmla="*/ 0 w 9"/>
                  <a:gd name="T3" fmla="*/ 0 h 12"/>
                  <a:gd name="T4" fmla="*/ 0 w 9"/>
                  <a:gd name="T5" fmla="*/ 6 h 12"/>
                  <a:gd name="T6" fmla="*/ 3 w 9"/>
                  <a:gd name="T7" fmla="*/ 12 h 12"/>
                  <a:gd name="T8" fmla="*/ 6 w 9"/>
                  <a:gd name="T9" fmla="*/ 9 h 12"/>
                  <a:gd name="T10" fmla="*/ 9 w 9"/>
                  <a:gd name="T11" fmla="*/ 6 h 12"/>
                  <a:gd name="T12" fmla="*/ 6 w 9"/>
                  <a:gd name="T13" fmla="*/ 9 h 12"/>
                  <a:gd name="T14" fmla="*/ 9 w 9"/>
                  <a:gd name="T15" fmla="*/ 6 h 12"/>
                  <a:gd name="T16" fmla="*/ 9 w 9"/>
                  <a:gd name="T17" fmla="*/ 6 h 12"/>
                  <a:gd name="T18" fmla="*/ 9 w 9"/>
                  <a:gd name="T19" fmla="*/ 3 h 12"/>
                  <a:gd name="T20" fmla="*/ 6 w 9"/>
                  <a:gd name="T21" fmla="*/ 0 h 12"/>
                  <a:gd name="T22" fmla="*/ 3 w 9"/>
                  <a:gd name="T23" fmla="*/ 0 h 12"/>
                  <a:gd name="T24" fmla="*/ 3 w 9"/>
                  <a:gd name="T25" fmla="*/ 0 h 12"/>
                  <a:gd name="T26" fmla="*/ 0 w 9"/>
                  <a:gd name="T27" fmla="*/ 0 h 12"/>
                  <a:gd name="T28" fmla="*/ 0 w 9"/>
                  <a:gd name="T2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0" y="6"/>
                    </a:moveTo>
                    <a:lnTo>
                      <a:pt x="0" y="0"/>
                    </a:lnTo>
                    <a:lnTo>
                      <a:pt x="0" y="6"/>
                    </a:lnTo>
                    <a:lnTo>
                      <a:pt x="3" y="12"/>
                    </a:lnTo>
                    <a:lnTo>
                      <a:pt x="6" y="9"/>
                    </a:lnTo>
                    <a:lnTo>
                      <a:pt x="9" y="6"/>
                    </a:lnTo>
                    <a:lnTo>
                      <a:pt x="6" y="9"/>
                    </a:lnTo>
                    <a:lnTo>
                      <a:pt x="9" y="6"/>
                    </a:lnTo>
                    <a:lnTo>
                      <a:pt x="9" y="6"/>
                    </a:lnTo>
                    <a:lnTo>
                      <a:pt x="9" y="3"/>
                    </a:lnTo>
                    <a:lnTo>
                      <a:pt x="6" y="0"/>
                    </a:lnTo>
                    <a:lnTo>
                      <a:pt x="3" y="0"/>
                    </a:lnTo>
                    <a:lnTo>
                      <a:pt x="3" y="0"/>
                    </a:lnTo>
                    <a:lnTo>
                      <a:pt x="0"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2" name="Freeform 648"/>
              <p:cNvSpPr>
                <a:spLocks/>
              </p:cNvSpPr>
              <p:nvPr/>
            </p:nvSpPr>
            <p:spPr bwMode="auto">
              <a:xfrm>
                <a:off x="6359" y="1652"/>
                <a:ext cx="12" cy="18"/>
              </a:xfrm>
              <a:custGeom>
                <a:avLst/>
                <a:gdLst>
                  <a:gd name="T0" fmla="*/ 3 w 12"/>
                  <a:gd name="T1" fmla="*/ 6 h 18"/>
                  <a:gd name="T2" fmla="*/ 0 w 12"/>
                  <a:gd name="T3" fmla="*/ 18 h 18"/>
                  <a:gd name="T4" fmla="*/ 9 w 12"/>
                  <a:gd name="T5" fmla="*/ 18 h 18"/>
                  <a:gd name="T6" fmla="*/ 9 w 12"/>
                  <a:gd name="T7" fmla="*/ 6 h 18"/>
                  <a:gd name="T8" fmla="*/ 12 w 12"/>
                  <a:gd name="T9" fmla="*/ 6 h 18"/>
                  <a:gd name="T10" fmla="*/ 9 w 12"/>
                  <a:gd name="T11" fmla="*/ 6 h 18"/>
                  <a:gd name="T12" fmla="*/ 12 w 12"/>
                  <a:gd name="T13" fmla="*/ 6 h 18"/>
                  <a:gd name="T14" fmla="*/ 9 w 12"/>
                  <a:gd name="T15" fmla="*/ 3 h 18"/>
                  <a:gd name="T16" fmla="*/ 9 w 12"/>
                  <a:gd name="T17" fmla="*/ 0 h 18"/>
                  <a:gd name="T18" fmla="*/ 6 w 12"/>
                  <a:gd name="T19" fmla="*/ 0 h 18"/>
                  <a:gd name="T20" fmla="*/ 3 w 12"/>
                  <a:gd name="T21" fmla="*/ 0 h 18"/>
                  <a:gd name="T22" fmla="*/ 3 w 12"/>
                  <a:gd name="T23" fmla="*/ 3 h 18"/>
                  <a:gd name="T24" fmla="*/ 3 w 12"/>
                  <a:gd name="T25"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8">
                    <a:moveTo>
                      <a:pt x="3" y="6"/>
                    </a:moveTo>
                    <a:lnTo>
                      <a:pt x="0" y="18"/>
                    </a:lnTo>
                    <a:lnTo>
                      <a:pt x="9" y="18"/>
                    </a:lnTo>
                    <a:lnTo>
                      <a:pt x="9" y="6"/>
                    </a:lnTo>
                    <a:lnTo>
                      <a:pt x="12" y="6"/>
                    </a:lnTo>
                    <a:lnTo>
                      <a:pt x="9" y="6"/>
                    </a:lnTo>
                    <a:lnTo>
                      <a:pt x="12" y="6"/>
                    </a:lnTo>
                    <a:lnTo>
                      <a:pt x="9" y="3"/>
                    </a:lnTo>
                    <a:lnTo>
                      <a:pt x="9" y="0"/>
                    </a:lnTo>
                    <a:lnTo>
                      <a:pt x="6" y="0"/>
                    </a:lnTo>
                    <a:lnTo>
                      <a:pt x="3" y="0"/>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3" name="Freeform 649"/>
              <p:cNvSpPr>
                <a:spLocks/>
              </p:cNvSpPr>
              <p:nvPr/>
            </p:nvSpPr>
            <p:spPr bwMode="auto">
              <a:xfrm>
                <a:off x="6362" y="1606"/>
                <a:ext cx="12" cy="52"/>
              </a:xfrm>
              <a:custGeom>
                <a:avLst/>
                <a:gdLst>
                  <a:gd name="T0" fmla="*/ 3 w 12"/>
                  <a:gd name="T1" fmla="*/ 6 h 52"/>
                  <a:gd name="T2" fmla="*/ 0 w 12"/>
                  <a:gd name="T3" fmla="*/ 52 h 52"/>
                  <a:gd name="T4" fmla="*/ 9 w 12"/>
                  <a:gd name="T5" fmla="*/ 52 h 52"/>
                  <a:gd name="T6" fmla="*/ 12 w 12"/>
                  <a:gd name="T7" fmla="*/ 6 h 52"/>
                  <a:gd name="T8" fmla="*/ 12 w 12"/>
                  <a:gd name="T9" fmla="*/ 3 h 52"/>
                  <a:gd name="T10" fmla="*/ 9 w 12"/>
                  <a:gd name="T11" fmla="*/ 0 h 52"/>
                  <a:gd name="T12" fmla="*/ 6 w 12"/>
                  <a:gd name="T13" fmla="*/ 0 h 52"/>
                  <a:gd name="T14" fmla="*/ 6 w 12"/>
                  <a:gd name="T15" fmla="*/ 0 h 52"/>
                  <a:gd name="T16" fmla="*/ 3 w 12"/>
                  <a:gd name="T17" fmla="*/ 0 h 52"/>
                  <a:gd name="T18" fmla="*/ 3 w 12"/>
                  <a:gd name="T19" fmla="*/ 3 h 52"/>
                  <a:gd name="T20" fmla="*/ 3 w 12"/>
                  <a:gd name="T21"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2">
                    <a:moveTo>
                      <a:pt x="3" y="6"/>
                    </a:moveTo>
                    <a:lnTo>
                      <a:pt x="0" y="52"/>
                    </a:lnTo>
                    <a:lnTo>
                      <a:pt x="9" y="52"/>
                    </a:lnTo>
                    <a:lnTo>
                      <a:pt x="12" y="6"/>
                    </a:lnTo>
                    <a:lnTo>
                      <a:pt x="12" y="3"/>
                    </a:lnTo>
                    <a:lnTo>
                      <a:pt x="9" y="0"/>
                    </a:lnTo>
                    <a:lnTo>
                      <a:pt x="6" y="0"/>
                    </a:lnTo>
                    <a:lnTo>
                      <a:pt x="6" y="0"/>
                    </a:lnTo>
                    <a:lnTo>
                      <a:pt x="3" y="0"/>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4" name="Freeform 650"/>
              <p:cNvSpPr>
                <a:spLocks/>
              </p:cNvSpPr>
              <p:nvPr/>
            </p:nvSpPr>
            <p:spPr bwMode="auto">
              <a:xfrm>
                <a:off x="6365" y="1497"/>
                <a:ext cx="12" cy="115"/>
              </a:xfrm>
              <a:custGeom>
                <a:avLst/>
                <a:gdLst>
                  <a:gd name="T0" fmla="*/ 3 w 12"/>
                  <a:gd name="T1" fmla="*/ 3 h 115"/>
                  <a:gd name="T2" fmla="*/ 0 w 12"/>
                  <a:gd name="T3" fmla="*/ 115 h 115"/>
                  <a:gd name="T4" fmla="*/ 9 w 12"/>
                  <a:gd name="T5" fmla="*/ 115 h 115"/>
                  <a:gd name="T6" fmla="*/ 12 w 12"/>
                  <a:gd name="T7" fmla="*/ 3 h 115"/>
                  <a:gd name="T8" fmla="*/ 12 w 12"/>
                  <a:gd name="T9" fmla="*/ 3 h 115"/>
                  <a:gd name="T10" fmla="*/ 9 w 12"/>
                  <a:gd name="T11" fmla="*/ 3 h 115"/>
                  <a:gd name="T12" fmla="*/ 9 w 12"/>
                  <a:gd name="T13" fmla="*/ 0 h 115"/>
                  <a:gd name="T14" fmla="*/ 6 w 12"/>
                  <a:gd name="T15" fmla="*/ 0 h 115"/>
                  <a:gd name="T16" fmla="*/ 3 w 12"/>
                  <a:gd name="T17" fmla="*/ 3 h 115"/>
                  <a:gd name="T18" fmla="*/ 3 w 12"/>
                  <a:gd name="T19" fmla="*/ 3 h 115"/>
                  <a:gd name="T20" fmla="*/ 3 w 12"/>
                  <a:gd name="T21" fmla="*/ 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15">
                    <a:moveTo>
                      <a:pt x="3" y="3"/>
                    </a:moveTo>
                    <a:lnTo>
                      <a:pt x="0" y="115"/>
                    </a:lnTo>
                    <a:lnTo>
                      <a:pt x="9" y="115"/>
                    </a:lnTo>
                    <a:lnTo>
                      <a:pt x="12" y="3"/>
                    </a:lnTo>
                    <a:lnTo>
                      <a:pt x="12" y="3"/>
                    </a:lnTo>
                    <a:lnTo>
                      <a:pt x="9" y="3"/>
                    </a:lnTo>
                    <a:lnTo>
                      <a:pt x="9" y="0"/>
                    </a:lnTo>
                    <a:lnTo>
                      <a:pt x="6" y="0"/>
                    </a:lnTo>
                    <a:lnTo>
                      <a:pt x="3" y="3"/>
                    </a:lnTo>
                    <a:lnTo>
                      <a:pt x="3" y="3"/>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5" name="Freeform 651"/>
              <p:cNvSpPr>
                <a:spLocks/>
              </p:cNvSpPr>
              <p:nvPr/>
            </p:nvSpPr>
            <p:spPr bwMode="auto">
              <a:xfrm>
                <a:off x="6368" y="1302"/>
                <a:ext cx="12" cy="198"/>
              </a:xfrm>
              <a:custGeom>
                <a:avLst/>
                <a:gdLst>
                  <a:gd name="T0" fmla="*/ 3 w 12"/>
                  <a:gd name="T1" fmla="*/ 6 h 198"/>
                  <a:gd name="T2" fmla="*/ 0 w 12"/>
                  <a:gd name="T3" fmla="*/ 198 h 198"/>
                  <a:gd name="T4" fmla="*/ 9 w 12"/>
                  <a:gd name="T5" fmla="*/ 198 h 198"/>
                  <a:gd name="T6" fmla="*/ 12 w 12"/>
                  <a:gd name="T7" fmla="*/ 6 h 198"/>
                  <a:gd name="T8" fmla="*/ 12 w 12"/>
                  <a:gd name="T9" fmla="*/ 3 h 198"/>
                  <a:gd name="T10" fmla="*/ 12 w 12"/>
                  <a:gd name="T11" fmla="*/ 3 h 198"/>
                  <a:gd name="T12" fmla="*/ 9 w 12"/>
                  <a:gd name="T13" fmla="*/ 0 h 198"/>
                  <a:gd name="T14" fmla="*/ 6 w 12"/>
                  <a:gd name="T15" fmla="*/ 0 h 198"/>
                  <a:gd name="T16" fmla="*/ 6 w 12"/>
                  <a:gd name="T17" fmla="*/ 0 h 198"/>
                  <a:gd name="T18" fmla="*/ 6 w 12"/>
                  <a:gd name="T19" fmla="*/ 3 h 198"/>
                  <a:gd name="T20" fmla="*/ 3 w 12"/>
                  <a:gd name="T21" fmla="*/ 3 h 198"/>
                  <a:gd name="T22" fmla="*/ 3 w 12"/>
                  <a:gd name="T23" fmla="*/ 6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98">
                    <a:moveTo>
                      <a:pt x="3" y="6"/>
                    </a:moveTo>
                    <a:lnTo>
                      <a:pt x="0" y="198"/>
                    </a:lnTo>
                    <a:lnTo>
                      <a:pt x="9" y="198"/>
                    </a:lnTo>
                    <a:lnTo>
                      <a:pt x="12" y="6"/>
                    </a:lnTo>
                    <a:lnTo>
                      <a:pt x="12" y="3"/>
                    </a:lnTo>
                    <a:lnTo>
                      <a:pt x="12" y="3"/>
                    </a:lnTo>
                    <a:lnTo>
                      <a:pt x="9" y="0"/>
                    </a:lnTo>
                    <a:lnTo>
                      <a:pt x="6" y="0"/>
                    </a:lnTo>
                    <a:lnTo>
                      <a:pt x="6" y="0"/>
                    </a:lnTo>
                    <a:lnTo>
                      <a:pt x="6" y="3"/>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6" name="Freeform 652"/>
              <p:cNvSpPr>
                <a:spLocks/>
              </p:cNvSpPr>
              <p:nvPr/>
            </p:nvSpPr>
            <p:spPr bwMode="auto">
              <a:xfrm>
                <a:off x="6371" y="1073"/>
                <a:ext cx="12" cy="235"/>
              </a:xfrm>
              <a:custGeom>
                <a:avLst/>
                <a:gdLst>
                  <a:gd name="T0" fmla="*/ 3 w 12"/>
                  <a:gd name="T1" fmla="*/ 3 h 235"/>
                  <a:gd name="T2" fmla="*/ 0 w 12"/>
                  <a:gd name="T3" fmla="*/ 235 h 235"/>
                  <a:gd name="T4" fmla="*/ 9 w 12"/>
                  <a:gd name="T5" fmla="*/ 235 h 235"/>
                  <a:gd name="T6" fmla="*/ 12 w 12"/>
                  <a:gd name="T7" fmla="*/ 3 h 235"/>
                  <a:gd name="T8" fmla="*/ 12 w 12"/>
                  <a:gd name="T9" fmla="*/ 3 h 235"/>
                  <a:gd name="T10" fmla="*/ 9 w 12"/>
                  <a:gd name="T11" fmla="*/ 3 h 235"/>
                  <a:gd name="T12" fmla="*/ 9 w 12"/>
                  <a:gd name="T13" fmla="*/ 0 h 235"/>
                  <a:gd name="T14" fmla="*/ 9 w 12"/>
                  <a:gd name="T15" fmla="*/ 0 h 235"/>
                  <a:gd name="T16" fmla="*/ 6 w 12"/>
                  <a:gd name="T17" fmla="*/ 0 h 235"/>
                  <a:gd name="T18" fmla="*/ 3 w 12"/>
                  <a:gd name="T19" fmla="*/ 3 h 235"/>
                  <a:gd name="T20" fmla="*/ 3 w 12"/>
                  <a:gd name="T21" fmla="*/ 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35">
                    <a:moveTo>
                      <a:pt x="3" y="3"/>
                    </a:moveTo>
                    <a:lnTo>
                      <a:pt x="0" y="235"/>
                    </a:lnTo>
                    <a:lnTo>
                      <a:pt x="9" y="235"/>
                    </a:lnTo>
                    <a:lnTo>
                      <a:pt x="12" y="3"/>
                    </a:lnTo>
                    <a:lnTo>
                      <a:pt x="12" y="3"/>
                    </a:lnTo>
                    <a:lnTo>
                      <a:pt x="9" y="3"/>
                    </a:lnTo>
                    <a:lnTo>
                      <a:pt x="9" y="0"/>
                    </a:lnTo>
                    <a:lnTo>
                      <a:pt x="9" y="0"/>
                    </a:lnTo>
                    <a:lnTo>
                      <a:pt x="6" y="0"/>
                    </a:lnTo>
                    <a:lnTo>
                      <a:pt x="3" y="3"/>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7" name="Freeform 653"/>
              <p:cNvSpPr>
                <a:spLocks/>
              </p:cNvSpPr>
              <p:nvPr/>
            </p:nvSpPr>
            <p:spPr bwMode="auto">
              <a:xfrm>
                <a:off x="6374" y="939"/>
                <a:ext cx="12" cy="137"/>
              </a:xfrm>
              <a:custGeom>
                <a:avLst/>
                <a:gdLst>
                  <a:gd name="T0" fmla="*/ 12 w 12"/>
                  <a:gd name="T1" fmla="*/ 3 h 137"/>
                  <a:gd name="T2" fmla="*/ 3 w 12"/>
                  <a:gd name="T3" fmla="*/ 3 h 137"/>
                  <a:gd name="T4" fmla="*/ 0 w 12"/>
                  <a:gd name="T5" fmla="*/ 137 h 137"/>
                  <a:gd name="T6" fmla="*/ 9 w 12"/>
                  <a:gd name="T7" fmla="*/ 137 h 137"/>
                  <a:gd name="T8" fmla="*/ 12 w 12"/>
                  <a:gd name="T9" fmla="*/ 3 h 137"/>
                  <a:gd name="T10" fmla="*/ 3 w 12"/>
                  <a:gd name="T11" fmla="*/ 3 h 137"/>
                  <a:gd name="T12" fmla="*/ 12 w 12"/>
                  <a:gd name="T13" fmla="*/ 3 h 137"/>
                  <a:gd name="T14" fmla="*/ 12 w 12"/>
                  <a:gd name="T15" fmla="*/ 3 h 137"/>
                  <a:gd name="T16" fmla="*/ 12 w 12"/>
                  <a:gd name="T17" fmla="*/ 0 h 137"/>
                  <a:gd name="T18" fmla="*/ 9 w 12"/>
                  <a:gd name="T19" fmla="*/ 0 h 137"/>
                  <a:gd name="T20" fmla="*/ 6 w 12"/>
                  <a:gd name="T21" fmla="*/ 0 h 137"/>
                  <a:gd name="T22" fmla="*/ 6 w 12"/>
                  <a:gd name="T23" fmla="*/ 0 h 137"/>
                  <a:gd name="T24" fmla="*/ 3 w 12"/>
                  <a:gd name="T25" fmla="*/ 3 h 137"/>
                  <a:gd name="T26" fmla="*/ 3 w 12"/>
                  <a:gd name="T27" fmla="*/ 3 h 137"/>
                  <a:gd name="T28" fmla="*/ 12 w 12"/>
                  <a:gd name="T29"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37">
                    <a:moveTo>
                      <a:pt x="12" y="3"/>
                    </a:moveTo>
                    <a:lnTo>
                      <a:pt x="3" y="3"/>
                    </a:lnTo>
                    <a:lnTo>
                      <a:pt x="0" y="137"/>
                    </a:lnTo>
                    <a:lnTo>
                      <a:pt x="9" y="137"/>
                    </a:lnTo>
                    <a:lnTo>
                      <a:pt x="12" y="3"/>
                    </a:lnTo>
                    <a:lnTo>
                      <a:pt x="3" y="3"/>
                    </a:lnTo>
                    <a:lnTo>
                      <a:pt x="12" y="3"/>
                    </a:lnTo>
                    <a:lnTo>
                      <a:pt x="12" y="3"/>
                    </a:lnTo>
                    <a:lnTo>
                      <a:pt x="12" y="0"/>
                    </a:lnTo>
                    <a:lnTo>
                      <a:pt x="9" y="0"/>
                    </a:lnTo>
                    <a:lnTo>
                      <a:pt x="6" y="0"/>
                    </a:lnTo>
                    <a:lnTo>
                      <a:pt x="6" y="0"/>
                    </a:lnTo>
                    <a:lnTo>
                      <a:pt x="3" y="3"/>
                    </a:lnTo>
                    <a:lnTo>
                      <a:pt x="3" y="3"/>
                    </a:lnTo>
                    <a:lnTo>
                      <a:pt x="1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8" name="Freeform 654"/>
              <p:cNvSpPr>
                <a:spLocks/>
              </p:cNvSpPr>
              <p:nvPr/>
            </p:nvSpPr>
            <p:spPr bwMode="auto">
              <a:xfrm>
                <a:off x="6377" y="942"/>
                <a:ext cx="12" cy="64"/>
              </a:xfrm>
              <a:custGeom>
                <a:avLst/>
                <a:gdLst>
                  <a:gd name="T0" fmla="*/ 12 w 12"/>
                  <a:gd name="T1" fmla="*/ 61 h 64"/>
                  <a:gd name="T2" fmla="*/ 9 w 12"/>
                  <a:gd name="T3" fmla="*/ 0 h 64"/>
                  <a:gd name="T4" fmla="*/ 0 w 12"/>
                  <a:gd name="T5" fmla="*/ 0 h 64"/>
                  <a:gd name="T6" fmla="*/ 3 w 12"/>
                  <a:gd name="T7" fmla="*/ 61 h 64"/>
                  <a:gd name="T8" fmla="*/ 3 w 12"/>
                  <a:gd name="T9" fmla="*/ 61 h 64"/>
                  <a:gd name="T10" fmla="*/ 3 w 12"/>
                  <a:gd name="T11" fmla="*/ 64 h 64"/>
                  <a:gd name="T12" fmla="*/ 6 w 12"/>
                  <a:gd name="T13" fmla="*/ 64 h 64"/>
                  <a:gd name="T14" fmla="*/ 9 w 12"/>
                  <a:gd name="T15" fmla="*/ 64 h 64"/>
                  <a:gd name="T16" fmla="*/ 9 w 12"/>
                  <a:gd name="T17" fmla="*/ 64 h 64"/>
                  <a:gd name="T18" fmla="*/ 12 w 12"/>
                  <a:gd name="T19" fmla="*/ 64 h 64"/>
                  <a:gd name="T20" fmla="*/ 12 w 12"/>
                  <a:gd name="T21" fmla="*/ 61 h 64"/>
                  <a:gd name="T22" fmla="*/ 12 w 12"/>
                  <a:gd name="T23"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4">
                    <a:moveTo>
                      <a:pt x="12" y="61"/>
                    </a:moveTo>
                    <a:lnTo>
                      <a:pt x="9" y="0"/>
                    </a:lnTo>
                    <a:lnTo>
                      <a:pt x="0" y="0"/>
                    </a:lnTo>
                    <a:lnTo>
                      <a:pt x="3" y="61"/>
                    </a:lnTo>
                    <a:lnTo>
                      <a:pt x="3" y="61"/>
                    </a:lnTo>
                    <a:lnTo>
                      <a:pt x="3" y="64"/>
                    </a:lnTo>
                    <a:lnTo>
                      <a:pt x="6" y="64"/>
                    </a:lnTo>
                    <a:lnTo>
                      <a:pt x="9" y="64"/>
                    </a:lnTo>
                    <a:lnTo>
                      <a:pt x="9" y="64"/>
                    </a:lnTo>
                    <a:lnTo>
                      <a:pt x="12" y="64"/>
                    </a:lnTo>
                    <a:lnTo>
                      <a:pt x="12" y="61"/>
                    </a:lnTo>
                    <a:lnTo>
                      <a:pt x="12" y="6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29" name="Freeform 655"/>
              <p:cNvSpPr>
                <a:spLocks/>
              </p:cNvSpPr>
              <p:nvPr/>
            </p:nvSpPr>
            <p:spPr bwMode="auto">
              <a:xfrm>
                <a:off x="6380" y="1003"/>
                <a:ext cx="12" cy="207"/>
              </a:xfrm>
              <a:custGeom>
                <a:avLst/>
                <a:gdLst>
                  <a:gd name="T0" fmla="*/ 12 w 12"/>
                  <a:gd name="T1" fmla="*/ 201 h 207"/>
                  <a:gd name="T2" fmla="*/ 9 w 12"/>
                  <a:gd name="T3" fmla="*/ 0 h 207"/>
                  <a:gd name="T4" fmla="*/ 0 w 12"/>
                  <a:gd name="T5" fmla="*/ 0 h 207"/>
                  <a:gd name="T6" fmla="*/ 3 w 12"/>
                  <a:gd name="T7" fmla="*/ 201 h 207"/>
                  <a:gd name="T8" fmla="*/ 3 w 12"/>
                  <a:gd name="T9" fmla="*/ 204 h 207"/>
                  <a:gd name="T10" fmla="*/ 6 w 12"/>
                  <a:gd name="T11" fmla="*/ 204 h 207"/>
                  <a:gd name="T12" fmla="*/ 6 w 12"/>
                  <a:gd name="T13" fmla="*/ 207 h 207"/>
                  <a:gd name="T14" fmla="*/ 9 w 12"/>
                  <a:gd name="T15" fmla="*/ 207 h 207"/>
                  <a:gd name="T16" fmla="*/ 12 w 12"/>
                  <a:gd name="T17" fmla="*/ 204 h 207"/>
                  <a:gd name="T18" fmla="*/ 12 w 12"/>
                  <a:gd name="T19" fmla="*/ 204 h 207"/>
                  <a:gd name="T20" fmla="*/ 12 w 12"/>
                  <a:gd name="T21" fmla="*/ 20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07">
                    <a:moveTo>
                      <a:pt x="12" y="201"/>
                    </a:moveTo>
                    <a:lnTo>
                      <a:pt x="9" y="0"/>
                    </a:lnTo>
                    <a:lnTo>
                      <a:pt x="0" y="0"/>
                    </a:lnTo>
                    <a:lnTo>
                      <a:pt x="3" y="201"/>
                    </a:lnTo>
                    <a:lnTo>
                      <a:pt x="3" y="204"/>
                    </a:lnTo>
                    <a:lnTo>
                      <a:pt x="6" y="204"/>
                    </a:lnTo>
                    <a:lnTo>
                      <a:pt x="6" y="207"/>
                    </a:lnTo>
                    <a:lnTo>
                      <a:pt x="9" y="207"/>
                    </a:lnTo>
                    <a:lnTo>
                      <a:pt x="12" y="204"/>
                    </a:lnTo>
                    <a:lnTo>
                      <a:pt x="12" y="204"/>
                    </a:lnTo>
                    <a:lnTo>
                      <a:pt x="12" y="20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0" name="Freeform 656"/>
              <p:cNvSpPr>
                <a:spLocks/>
              </p:cNvSpPr>
              <p:nvPr/>
            </p:nvSpPr>
            <p:spPr bwMode="auto">
              <a:xfrm>
                <a:off x="6383" y="1204"/>
                <a:ext cx="12" cy="226"/>
              </a:xfrm>
              <a:custGeom>
                <a:avLst/>
                <a:gdLst>
                  <a:gd name="T0" fmla="*/ 12 w 12"/>
                  <a:gd name="T1" fmla="*/ 222 h 226"/>
                  <a:gd name="T2" fmla="*/ 9 w 12"/>
                  <a:gd name="T3" fmla="*/ 0 h 226"/>
                  <a:gd name="T4" fmla="*/ 0 w 12"/>
                  <a:gd name="T5" fmla="*/ 0 h 226"/>
                  <a:gd name="T6" fmla="*/ 3 w 12"/>
                  <a:gd name="T7" fmla="*/ 222 h 226"/>
                  <a:gd name="T8" fmla="*/ 3 w 12"/>
                  <a:gd name="T9" fmla="*/ 226 h 226"/>
                  <a:gd name="T10" fmla="*/ 6 w 12"/>
                  <a:gd name="T11" fmla="*/ 226 h 226"/>
                  <a:gd name="T12" fmla="*/ 9 w 12"/>
                  <a:gd name="T13" fmla="*/ 226 h 226"/>
                  <a:gd name="T14" fmla="*/ 9 w 12"/>
                  <a:gd name="T15" fmla="*/ 226 h 226"/>
                  <a:gd name="T16" fmla="*/ 12 w 12"/>
                  <a:gd name="T17" fmla="*/ 226 h 226"/>
                  <a:gd name="T18" fmla="*/ 12 w 12"/>
                  <a:gd name="T19" fmla="*/ 226 h 226"/>
                  <a:gd name="T20" fmla="*/ 12 w 12"/>
                  <a:gd name="T21" fmla="*/ 222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26">
                    <a:moveTo>
                      <a:pt x="12" y="222"/>
                    </a:moveTo>
                    <a:lnTo>
                      <a:pt x="9" y="0"/>
                    </a:lnTo>
                    <a:lnTo>
                      <a:pt x="0" y="0"/>
                    </a:lnTo>
                    <a:lnTo>
                      <a:pt x="3" y="222"/>
                    </a:lnTo>
                    <a:lnTo>
                      <a:pt x="3" y="226"/>
                    </a:lnTo>
                    <a:lnTo>
                      <a:pt x="6" y="226"/>
                    </a:lnTo>
                    <a:lnTo>
                      <a:pt x="9" y="226"/>
                    </a:lnTo>
                    <a:lnTo>
                      <a:pt x="9" y="226"/>
                    </a:lnTo>
                    <a:lnTo>
                      <a:pt x="12" y="226"/>
                    </a:lnTo>
                    <a:lnTo>
                      <a:pt x="12" y="226"/>
                    </a:lnTo>
                    <a:lnTo>
                      <a:pt x="12" y="22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1" name="Freeform 657"/>
              <p:cNvSpPr>
                <a:spLocks/>
              </p:cNvSpPr>
              <p:nvPr/>
            </p:nvSpPr>
            <p:spPr bwMode="auto">
              <a:xfrm>
                <a:off x="6386" y="1426"/>
                <a:ext cx="13" cy="153"/>
              </a:xfrm>
              <a:custGeom>
                <a:avLst/>
                <a:gdLst>
                  <a:gd name="T0" fmla="*/ 13 w 13"/>
                  <a:gd name="T1" fmla="*/ 150 h 153"/>
                  <a:gd name="T2" fmla="*/ 9 w 13"/>
                  <a:gd name="T3" fmla="*/ 0 h 153"/>
                  <a:gd name="T4" fmla="*/ 0 w 13"/>
                  <a:gd name="T5" fmla="*/ 0 h 153"/>
                  <a:gd name="T6" fmla="*/ 3 w 13"/>
                  <a:gd name="T7" fmla="*/ 150 h 153"/>
                  <a:gd name="T8" fmla="*/ 6 w 13"/>
                  <a:gd name="T9" fmla="*/ 153 h 153"/>
                  <a:gd name="T10" fmla="*/ 6 w 13"/>
                  <a:gd name="T11" fmla="*/ 153 h 153"/>
                  <a:gd name="T12" fmla="*/ 9 w 13"/>
                  <a:gd name="T13" fmla="*/ 153 h 153"/>
                  <a:gd name="T14" fmla="*/ 13 w 13"/>
                  <a:gd name="T15" fmla="*/ 153 h 153"/>
                  <a:gd name="T16" fmla="*/ 13 w 13"/>
                  <a:gd name="T17" fmla="*/ 153 h 153"/>
                  <a:gd name="T18" fmla="*/ 13 w 13"/>
                  <a:gd name="T19" fmla="*/ 153 h 153"/>
                  <a:gd name="T20" fmla="*/ 13 w 13"/>
                  <a:gd name="T21" fmla="*/ 15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53">
                    <a:moveTo>
                      <a:pt x="13" y="150"/>
                    </a:moveTo>
                    <a:lnTo>
                      <a:pt x="9" y="0"/>
                    </a:lnTo>
                    <a:lnTo>
                      <a:pt x="0" y="0"/>
                    </a:lnTo>
                    <a:lnTo>
                      <a:pt x="3" y="150"/>
                    </a:lnTo>
                    <a:lnTo>
                      <a:pt x="6" y="153"/>
                    </a:lnTo>
                    <a:lnTo>
                      <a:pt x="6" y="153"/>
                    </a:lnTo>
                    <a:lnTo>
                      <a:pt x="9" y="153"/>
                    </a:lnTo>
                    <a:lnTo>
                      <a:pt x="13" y="153"/>
                    </a:lnTo>
                    <a:lnTo>
                      <a:pt x="13" y="153"/>
                    </a:lnTo>
                    <a:lnTo>
                      <a:pt x="13" y="153"/>
                    </a:lnTo>
                    <a:lnTo>
                      <a:pt x="13" y="15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2" name="Freeform 658"/>
              <p:cNvSpPr>
                <a:spLocks/>
              </p:cNvSpPr>
              <p:nvPr/>
            </p:nvSpPr>
            <p:spPr bwMode="auto">
              <a:xfrm>
                <a:off x="6389" y="1576"/>
                <a:ext cx="16" cy="73"/>
              </a:xfrm>
              <a:custGeom>
                <a:avLst/>
                <a:gdLst>
                  <a:gd name="T0" fmla="*/ 16 w 16"/>
                  <a:gd name="T1" fmla="*/ 67 h 73"/>
                  <a:gd name="T2" fmla="*/ 10 w 16"/>
                  <a:gd name="T3" fmla="*/ 0 h 73"/>
                  <a:gd name="T4" fmla="*/ 0 w 16"/>
                  <a:gd name="T5" fmla="*/ 0 h 73"/>
                  <a:gd name="T6" fmla="*/ 3 w 16"/>
                  <a:gd name="T7" fmla="*/ 70 h 73"/>
                  <a:gd name="T8" fmla="*/ 3 w 16"/>
                  <a:gd name="T9" fmla="*/ 70 h 73"/>
                  <a:gd name="T10" fmla="*/ 6 w 16"/>
                  <a:gd name="T11" fmla="*/ 70 h 73"/>
                  <a:gd name="T12" fmla="*/ 10 w 16"/>
                  <a:gd name="T13" fmla="*/ 73 h 73"/>
                  <a:gd name="T14" fmla="*/ 10 w 16"/>
                  <a:gd name="T15" fmla="*/ 73 h 73"/>
                  <a:gd name="T16" fmla="*/ 13 w 16"/>
                  <a:gd name="T17" fmla="*/ 70 h 73"/>
                  <a:gd name="T18" fmla="*/ 13 w 16"/>
                  <a:gd name="T19" fmla="*/ 70 h 73"/>
                  <a:gd name="T20" fmla="*/ 16 w 16"/>
                  <a:gd name="T21" fmla="*/ 6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73">
                    <a:moveTo>
                      <a:pt x="16" y="67"/>
                    </a:moveTo>
                    <a:lnTo>
                      <a:pt x="10" y="0"/>
                    </a:lnTo>
                    <a:lnTo>
                      <a:pt x="0" y="0"/>
                    </a:lnTo>
                    <a:lnTo>
                      <a:pt x="3" y="70"/>
                    </a:lnTo>
                    <a:lnTo>
                      <a:pt x="3" y="70"/>
                    </a:lnTo>
                    <a:lnTo>
                      <a:pt x="6" y="70"/>
                    </a:lnTo>
                    <a:lnTo>
                      <a:pt x="10" y="73"/>
                    </a:lnTo>
                    <a:lnTo>
                      <a:pt x="10" y="73"/>
                    </a:lnTo>
                    <a:lnTo>
                      <a:pt x="13" y="70"/>
                    </a:lnTo>
                    <a:lnTo>
                      <a:pt x="13" y="70"/>
                    </a:lnTo>
                    <a:lnTo>
                      <a:pt x="16" y="6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3" name="Freeform 659"/>
              <p:cNvSpPr>
                <a:spLocks/>
              </p:cNvSpPr>
              <p:nvPr/>
            </p:nvSpPr>
            <p:spPr bwMode="auto">
              <a:xfrm>
                <a:off x="6392" y="1643"/>
                <a:ext cx="13" cy="27"/>
              </a:xfrm>
              <a:custGeom>
                <a:avLst/>
                <a:gdLst>
                  <a:gd name="T0" fmla="*/ 13 w 13"/>
                  <a:gd name="T1" fmla="*/ 21 h 27"/>
                  <a:gd name="T2" fmla="*/ 13 w 13"/>
                  <a:gd name="T3" fmla="*/ 24 h 27"/>
                  <a:gd name="T4" fmla="*/ 13 w 13"/>
                  <a:gd name="T5" fmla="*/ 0 h 27"/>
                  <a:gd name="T6" fmla="*/ 0 w 13"/>
                  <a:gd name="T7" fmla="*/ 3 h 27"/>
                  <a:gd name="T8" fmla="*/ 7 w 13"/>
                  <a:gd name="T9" fmla="*/ 24 h 27"/>
                  <a:gd name="T10" fmla="*/ 7 w 13"/>
                  <a:gd name="T11" fmla="*/ 27 h 27"/>
                  <a:gd name="T12" fmla="*/ 7 w 13"/>
                  <a:gd name="T13" fmla="*/ 24 h 27"/>
                  <a:gd name="T14" fmla="*/ 7 w 13"/>
                  <a:gd name="T15" fmla="*/ 27 h 27"/>
                  <a:gd name="T16" fmla="*/ 7 w 13"/>
                  <a:gd name="T17" fmla="*/ 27 h 27"/>
                  <a:gd name="T18" fmla="*/ 10 w 13"/>
                  <a:gd name="T19" fmla="*/ 27 h 27"/>
                  <a:gd name="T20" fmla="*/ 13 w 13"/>
                  <a:gd name="T21" fmla="*/ 27 h 27"/>
                  <a:gd name="T22" fmla="*/ 13 w 13"/>
                  <a:gd name="T23" fmla="*/ 27 h 27"/>
                  <a:gd name="T24" fmla="*/ 13 w 13"/>
                  <a:gd name="T25" fmla="*/ 27 h 27"/>
                  <a:gd name="T26" fmla="*/ 13 w 13"/>
                  <a:gd name="T27" fmla="*/ 24 h 27"/>
                  <a:gd name="T28" fmla="*/ 13 w 13"/>
                  <a:gd name="T2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7">
                    <a:moveTo>
                      <a:pt x="13" y="21"/>
                    </a:moveTo>
                    <a:lnTo>
                      <a:pt x="13" y="24"/>
                    </a:lnTo>
                    <a:lnTo>
                      <a:pt x="13" y="0"/>
                    </a:lnTo>
                    <a:lnTo>
                      <a:pt x="0" y="3"/>
                    </a:lnTo>
                    <a:lnTo>
                      <a:pt x="7" y="24"/>
                    </a:lnTo>
                    <a:lnTo>
                      <a:pt x="7" y="27"/>
                    </a:lnTo>
                    <a:lnTo>
                      <a:pt x="7" y="24"/>
                    </a:lnTo>
                    <a:lnTo>
                      <a:pt x="7" y="27"/>
                    </a:lnTo>
                    <a:lnTo>
                      <a:pt x="7" y="27"/>
                    </a:lnTo>
                    <a:lnTo>
                      <a:pt x="10" y="27"/>
                    </a:lnTo>
                    <a:lnTo>
                      <a:pt x="13" y="27"/>
                    </a:lnTo>
                    <a:lnTo>
                      <a:pt x="13" y="27"/>
                    </a:lnTo>
                    <a:lnTo>
                      <a:pt x="13" y="27"/>
                    </a:lnTo>
                    <a:lnTo>
                      <a:pt x="13" y="24"/>
                    </a:lnTo>
                    <a:lnTo>
                      <a:pt x="13"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4" name="Freeform 660"/>
              <p:cNvSpPr>
                <a:spLocks/>
              </p:cNvSpPr>
              <p:nvPr/>
            </p:nvSpPr>
            <p:spPr bwMode="auto">
              <a:xfrm>
                <a:off x="6399" y="1664"/>
                <a:ext cx="9" cy="12"/>
              </a:xfrm>
              <a:custGeom>
                <a:avLst/>
                <a:gdLst>
                  <a:gd name="T0" fmla="*/ 6 w 9"/>
                  <a:gd name="T1" fmla="*/ 3 h 12"/>
                  <a:gd name="T2" fmla="*/ 9 w 9"/>
                  <a:gd name="T3" fmla="*/ 6 h 12"/>
                  <a:gd name="T4" fmla="*/ 6 w 9"/>
                  <a:gd name="T5" fmla="*/ 0 h 12"/>
                  <a:gd name="T6" fmla="*/ 0 w 9"/>
                  <a:gd name="T7" fmla="*/ 6 h 12"/>
                  <a:gd name="T8" fmla="*/ 3 w 9"/>
                  <a:gd name="T9" fmla="*/ 12 h 12"/>
                  <a:gd name="T10" fmla="*/ 6 w 9"/>
                  <a:gd name="T11" fmla="*/ 12 h 12"/>
                  <a:gd name="T12" fmla="*/ 3 w 9"/>
                  <a:gd name="T13" fmla="*/ 12 h 12"/>
                  <a:gd name="T14" fmla="*/ 3 w 9"/>
                  <a:gd name="T15" fmla="*/ 12 h 12"/>
                  <a:gd name="T16" fmla="*/ 6 w 9"/>
                  <a:gd name="T17" fmla="*/ 12 h 12"/>
                  <a:gd name="T18" fmla="*/ 6 w 9"/>
                  <a:gd name="T19" fmla="*/ 12 h 12"/>
                  <a:gd name="T20" fmla="*/ 9 w 9"/>
                  <a:gd name="T21" fmla="*/ 12 h 12"/>
                  <a:gd name="T22" fmla="*/ 9 w 9"/>
                  <a:gd name="T23" fmla="*/ 9 h 12"/>
                  <a:gd name="T24" fmla="*/ 9 w 9"/>
                  <a:gd name="T25" fmla="*/ 6 h 12"/>
                  <a:gd name="T26" fmla="*/ 9 w 9"/>
                  <a:gd name="T27" fmla="*/ 6 h 12"/>
                  <a:gd name="T28" fmla="*/ 6 w 9"/>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6" y="3"/>
                    </a:moveTo>
                    <a:lnTo>
                      <a:pt x="9" y="6"/>
                    </a:lnTo>
                    <a:lnTo>
                      <a:pt x="6" y="0"/>
                    </a:lnTo>
                    <a:lnTo>
                      <a:pt x="0" y="6"/>
                    </a:lnTo>
                    <a:lnTo>
                      <a:pt x="3" y="12"/>
                    </a:lnTo>
                    <a:lnTo>
                      <a:pt x="6" y="12"/>
                    </a:lnTo>
                    <a:lnTo>
                      <a:pt x="3" y="12"/>
                    </a:lnTo>
                    <a:lnTo>
                      <a:pt x="3" y="12"/>
                    </a:lnTo>
                    <a:lnTo>
                      <a:pt x="6" y="12"/>
                    </a:lnTo>
                    <a:lnTo>
                      <a:pt x="6" y="12"/>
                    </a:lnTo>
                    <a:lnTo>
                      <a:pt x="9" y="12"/>
                    </a:lnTo>
                    <a:lnTo>
                      <a:pt x="9" y="9"/>
                    </a:lnTo>
                    <a:lnTo>
                      <a:pt x="9" y="6"/>
                    </a:lnTo>
                    <a:lnTo>
                      <a:pt x="9" y="6"/>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5" name="Freeform 661"/>
              <p:cNvSpPr>
                <a:spLocks/>
              </p:cNvSpPr>
              <p:nvPr/>
            </p:nvSpPr>
            <p:spPr bwMode="auto">
              <a:xfrm>
                <a:off x="6405" y="1667"/>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9 h 9"/>
                  <a:gd name="T12" fmla="*/ 6 w 6"/>
                  <a:gd name="T13" fmla="*/ 6 h 9"/>
                  <a:gd name="T14" fmla="*/ 6 w 6"/>
                  <a:gd name="T15" fmla="*/ 3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9"/>
                    </a:lnTo>
                    <a:lnTo>
                      <a:pt x="6" y="6"/>
                    </a:lnTo>
                    <a:lnTo>
                      <a:pt x="6" y="3"/>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6" name="Freeform 662"/>
              <p:cNvSpPr>
                <a:spLocks/>
              </p:cNvSpPr>
              <p:nvPr/>
            </p:nvSpPr>
            <p:spPr bwMode="auto">
              <a:xfrm>
                <a:off x="6408" y="1667"/>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9 h 9"/>
                  <a:gd name="T12" fmla="*/ 6 w 6"/>
                  <a:gd name="T13" fmla="*/ 6 h 9"/>
                  <a:gd name="T14" fmla="*/ 6 w 6"/>
                  <a:gd name="T15" fmla="*/ 3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9"/>
                    </a:lnTo>
                    <a:lnTo>
                      <a:pt x="6" y="6"/>
                    </a:lnTo>
                    <a:lnTo>
                      <a:pt x="6"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7" name="Freeform 663"/>
              <p:cNvSpPr>
                <a:spLocks/>
              </p:cNvSpPr>
              <p:nvPr/>
            </p:nvSpPr>
            <p:spPr bwMode="auto">
              <a:xfrm>
                <a:off x="6411" y="1667"/>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9 h 9"/>
                  <a:gd name="T12" fmla="*/ 6 w 9"/>
                  <a:gd name="T13" fmla="*/ 6 h 9"/>
                  <a:gd name="T14" fmla="*/ 9 w 9"/>
                  <a:gd name="T15" fmla="*/ 3 h 9"/>
                  <a:gd name="T16" fmla="*/ 6 w 9"/>
                  <a:gd name="T17" fmla="*/ 3 h 9"/>
                  <a:gd name="T18" fmla="*/ 6 w 9"/>
                  <a:gd name="T19" fmla="*/ 3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9"/>
                    </a:lnTo>
                    <a:lnTo>
                      <a:pt x="6" y="6"/>
                    </a:lnTo>
                    <a:lnTo>
                      <a:pt x="9" y="3"/>
                    </a:lnTo>
                    <a:lnTo>
                      <a:pt x="6" y="3"/>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8" name="Freeform 664"/>
              <p:cNvSpPr>
                <a:spLocks/>
              </p:cNvSpPr>
              <p:nvPr/>
            </p:nvSpPr>
            <p:spPr bwMode="auto">
              <a:xfrm>
                <a:off x="6414" y="1667"/>
                <a:ext cx="6" cy="9"/>
              </a:xfrm>
              <a:custGeom>
                <a:avLst/>
                <a:gdLst>
                  <a:gd name="T0" fmla="*/ 6 w 6"/>
                  <a:gd name="T1" fmla="*/ 3 h 9"/>
                  <a:gd name="T2" fmla="*/ 3 w 6"/>
                  <a:gd name="T3" fmla="*/ 0 h 9"/>
                  <a:gd name="T4" fmla="*/ 0 w 6"/>
                  <a:gd name="T5" fmla="*/ 0 h 9"/>
                  <a:gd name="T6" fmla="*/ 0 w 6"/>
                  <a:gd name="T7" fmla="*/ 9 h 9"/>
                  <a:gd name="T8" fmla="*/ 3 w 6"/>
                  <a:gd name="T9" fmla="*/ 9 h 9"/>
                  <a:gd name="T10" fmla="*/ 0 w 6"/>
                  <a:gd name="T11" fmla="*/ 9 h 9"/>
                  <a:gd name="T12" fmla="*/ 3 w 6"/>
                  <a:gd name="T13" fmla="*/ 9 h 9"/>
                  <a:gd name="T14" fmla="*/ 6 w 6"/>
                  <a:gd name="T15" fmla="*/ 9 h 9"/>
                  <a:gd name="T16" fmla="*/ 6 w 6"/>
                  <a:gd name="T17" fmla="*/ 9 h 9"/>
                  <a:gd name="T18" fmla="*/ 6 w 6"/>
                  <a:gd name="T19" fmla="*/ 6 h 9"/>
                  <a:gd name="T20" fmla="*/ 6 w 6"/>
                  <a:gd name="T21" fmla="*/ 3 h 9"/>
                  <a:gd name="T22" fmla="*/ 6 w 6"/>
                  <a:gd name="T23" fmla="*/ 3 h 9"/>
                  <a:gd name="T24" fmla="*/ 6 w 6"/>
                  <a:gd name="T25" fmla="*/ 0 h 9"/>
                  <a:gd name="T26" fmla="*/ 3 w 6"/>
                  <a:gd name="T27" fmla="*/ 0 h 9"/>
                  <a:gd name="T28" fmla="*/ 6 w 6"/>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6" y="3"/>
                    </a:moveTo>
                    <a:lnTo>
                      <a:pt x="3" y="0"/>
                    </a:lnTo>
                    <a:lnTo>
                      <a:pt x="0" y="0"/>
                    </a:lnTo>
                    <a:lnTo>
                      <a:pt x="0" y="9"/>
                    </a:lnTo>
                    <a:lnTo>
                      <a:pt x="3" y="9"/>
                    </a:lnTo>
                    <a:lnTo>
                      <a:pt x="0" y="9"/>
                    </a:lnTo>
                    <a:lnTo>
                      <a:pt x="3" y="9"/>
                    </a:lnTo>
                    <a:lnTo>
                      <a:pt x="6" y="9"/>
                    </a:lnTo>
                    <a:lnTo>
                      <a:pt x="6" y="9"/>
                    </a:lnTo>
                    <a:lnTo>
                      <a:pt x="6" y="6"/>
                    </a:lnTo>
                    <a:lnTo>
                      <a:pt x="6" y="3"/>
                    </a:lnTo>
                    <a:lnTo>
                      <a:pt x="6" y="3"/>
                    </a:lnTo>
                    <a:lnTo>
                      <a:pt x="6" y="0"/>
                    </a:lnTo>
                    <a:lnTo>
                      <a:pt x="3" y="0"/>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39" name="Freeform 665"/>
              <p:cNvSpPr>
                <a:spLocks/>
              </p:cNvSpPr>
              <p:nvPr/>
            </p:nvSpPr>
            <p:spPr bwMode="auto">
              <a:xfrm>
                <a:off x="6414" y="1670"/>
                <a:ext cx="12" cy="9"/>
              </a:xfrm>
              <a:custGeom>
                <a:avLst/>
                <a:gdLst>
                  <a:gd name="T0" fmla="*/ 6 w 12"/>
                  <a:gd name="T1" fmla="*/ 0 h 9"/>
                  <a:gd name="T2" fmla="*/ 9 w 12"/>
                  <a:gd name="T3" fmla="*/ 0 h 9"/>
                  <a:gd name="T4" fmla="*/ 6 w 12"/>
                  <a:gd name="T5" fmla="*/ 0 h 9"/>
                  <a:gd name="T6" fmla="*/ 0 w 12"/>
                  <a:gd name="T7" fmla="*/ 6 h 9"/>
                  <a:gd name="T8" fmla="*/ 3 w 12"/>
                  <a:gd name="T9" fmla="*/ 9 h 9"/>
                  <a:gd name="T10" fmla="*/ 6 w 12"/>
                  <a:gd name="T11" fmla="*/ 9 h 9"/>
                  <a:gd name="T12" fmla="*/ 3 w 12"/>
                  <a:gd name="T13" fmla="*/ 9 h 9"/>
                  <a:gd name="T14" fmla="*/ 6 w 12"/>
                  <a:gd name="T15" fmla="*/ 9 h 9"/>
                  <a:gd name="T16" fmla="*/ 6 w 12"/>
                  <a:gd name="T17" fmla="*/ 9 h 9"/>
                  <a:gd name="T18" fmla="*/ 9 w 12"/>
                  <a:gd name="T19" fmla="*/ 9 h 9"/>
                  <a:gd name="T20" fmla="*/ 9 w 12"/>
                  <a:gd name="T21" fmla="*/ 6 h 9"/>
                  <a:gd name="T22" fmla="*/ 12 w 12"/>
                  <a:gd name="T23" fmla="*/ 6 h 9"/>
                  <a:gd name="T24" fmla="*/ 12 w 12"/>
                  <a:gd name="T25" fmla="*/ 3 h 9"/>
                  <a:gd name="T26" fmla="*/ 9 w 12"/>
                  <a:gd name="T27" fmla="*/ 0 h 9"/>
                  <a:gd name="T28" fmla="*/ 6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6" y="0"/>
                    </a:moveTo>
                    <a:lnTo>
                      <a:pt x="9" y="0"/>
                    </a:lnTo>
                    <a:lnTo>
                      <a:pt x="6" y="0"/>
                    </a:lnTo>
                    <a:lnTo>
                      <a:pt x="0" y="6"/>
                    </a:lnTo>
                    <a:lnTo>
                      <a:pt x="3" y="9"/>
                    </a:lnTo>
                    <a:lnTo>
                      <a:pt x="6" y="9"/>
                    </a:lnTo>
                    <a:lnTo>
                      <a:pt x="3" y="9"/>
                    </a:lnTo>
                    <a:lnTo>
                      <a:pt x="6" y="9"/>
                    </a:lnTo>
                    <a:lnTo>
                      <a:pt x="6" y="9"/>
                    </a:lnTo>
                    <a:lnTo>
                      <a:pt x="9" y="9"/>
                    </a:lnTo>
                    <a:lnTo>
                      <a:pt x="9" y="6"/>
                    </a:lnTo>
                    <a:lnTo>
                      <a:pt x="12" y="6"/>
                    </a:lnTo>
                    <a:lnTo>
                      <a:pt x="12" y="3"/>
                    </a:lnTo>
                    <a:lnTo>
                      <a:pt x="9"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0" name="Freeform 666"/>
              <p:cNvSpPr>
                <a:spLocks/>
              </p:cNvSpPr>
              <p:nvPr/>
            </p:nvSpPr>
            <p:spPr bwMode="auto">
              <a:xfrm>
                <a:off x="642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1" name="Freeform 667"/>
              <p:cNvSpPr>
                <a:spLocks/>
              </p:cNvSpPr>
              <p:nvPr/>
            </p:nvSpPr>
            <p:spPr bwMode="auto">
              <a:xfrm>
                <a:off x="642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2" name="Freeform 668"/>
              <p:cNvSpPr>
                <a:spLocks/>
              </p:cNvSpPr>
              <p:nvPr/>
            </p:nvSpPr>
            <p:spPr bwMode="auto">
              <a:xfrm>
                <a:off x="642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3" name="Freeform 669"/>
              <p:cNvSpPr>
                <a:spLocks/>
              </p:cNvSpPr>
              <p:nvPr/>
            </p:nvSpPr>
            <p:spPr bwMode="auto">
              <a:xfrm>
                <a:off x="642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4" name="Freeform 670"/>
              <p:cNvSpPr>
                <a:spLocks/>
              </p:cNvSpPr>
              <p:nvPr/>
            </p:nvSpPr>
            <p:spPr bwMode="auto">
              <a:xfrm>
                <a:off x="643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5" name="Freeform 671"/>
              <p:cNvSpPr>
                <a:spLocks/>
              </p:cNvSpPr>
              <p:nvPr/>
            </p:nvSpPr>
            <p:spPr bwMode="auto">
              <a:xfrm>
                <a:off x="643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6" name="Freeform 672"/>
              <p:cNvSpPr>
                <a:spLocks/>
              </p:cNvSpPr>
              <p:nvPr/>
            </p:nvSpPr>
            <p:spPr bwMode="auto">
              <a:xfrm>
                <a:off x="643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7" name="Freeform 673"/>
              <p:cNvSpPr>
                <a:spLocks/>
              </p:cNvSpPr>
              <p:nvPr/>
            </p:nvSpPr>
            <p:spPr bwMode="auto">
              <a:xfrm>
                <a:off x="644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8" name="Freeform 674"/>
              <p:cNvSpPr>
                <a:spLocks/>
              </p:cNvSpPr>
              <p:nvPr/>
            </p:nvSpPr>
            <p:spPr bwMode="auto">
              <a:xfrm>
                <a:off x="644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49" name="Freeform 675"/>
              <p:cNvSpPr>
                <a:spLocks/>
              </p:cNvSpPr>
              <p:nvPr/>
            </p:nvSpPr>
            <p:spPr bwMode="auto">
              <a:xfrm>
                <a:off x="6450"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0" name="Freeform 676"/>
              <p:cNvSpPr>
                <a:spLocks/>
              </p:cNvSpPr>
              <p:nvPr/>
            </p:nvSpPr>
            <p:spPr bwMode="auto">
              <a:xfrm>
                <a:off x="645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1" name="Freeform 677"/>
              <p:cNvSpPr>
                <a:spLocks/>
              </p:cNvSpPr>
              <p:nvPr/>
            </p:nvSpPr>
            <p:spPr bwMode="auto">
              <a:xfrm>
                <a:off x="645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2" name="Freeform 678"/>
              <p:cNvSpPr>
                <a:spLocks/>
              </p:cNvSpPr>
              <p:nvPr/>
            </p:nvSpPr>
            <p:spPr bwMode="auto">
              <a:xfrm>
                <a:off x="6459" y="1670"/>
                <a:ext cx="7" cy="9"/>
              </a:xfrm>
              <a:custGeom>
                <a:avLst/>
                <a:gdLst>
                  <a:gd name="T0" fmla="*/ 0 w 7"/>
                  <a:gd name="T1" fmla="*/ 0 h 9"/>
                  <a:gd name="T2" fmla="*/ 0 w 7"/>
                  <a:gd name="T3" fmla="*/ 0 h 9"/>
                  <a:gd name="T4" fmla="*/ 0 w 7"/>
                  <a:gd name="T5" fmla="*/ 9 h 9"/>
                  <a:gd name="T6" fmla="*/ 0 w 7"/>
                  <a:gd name="T7" fmla="*/ 9 h 9"/>
                  <a:gd name="T8" fmla="*/ 3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 name="T22" fmla="*/ 0 w 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9">
                    <a:moveTo>
                      <a:pt x="0" y="0"/>
                    </a:moveTo>
                    <a:lnTo>
                      <a:pt x="0" y="0"/>
                    </a:lnTo>
                    <a:lnTo>
                      <a:pt x="0" y="9"/>
                    </a:lnTo>
                    <a:lnTo>
                      <a:pt x="0" y="9"/>
                    </a:lnTo>
                    <a:lnTo>
                      <a:pt x="3" y="9"/>
                    </a:lnTo>
                    <a:lnTo>
                      <a:pt x="7" y="6"/>
                    </a:lnTo>
                    <a:lnTo>
                      <a:pt x="7" y="6"/>
                    </a:lnTo>
                    <a:lnTo>
                      <a:pt x="7" y="6"/>
                    </a:lnTo>
                    <a:lnTo>
                      <a:pt x="7" y="3"/>
                    </a:lnTo>
                    <a:lnTo>
                      <a:pt x="7"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3" name="Freeform 679"/>
              <p:cNvSpPr>
                <a:spLocks/>
              </p:cNvSpPr>
              <p:nvPr/>
            </p:nvSpPr>
            <p:spPr bwMode="auto">
              <a:xfrm>
                <a:off x="6459" y="1670"/>
                <a:ext cx="10" cy="9"/>
              </a:xfrm>
              <a:custGeom>
                <a:avLst/>
                <a:gdLst>
                  <a:gd name="T0" fmla="*/ 7 w 10"/>
                  <a:gd name="T1" fmla="*/ 0 h 9"/>
                  <a:gd name="T2" fmla="*/ 0 w 10"/>
                  <a:gd name="T3" fmla="*/ 0 h 9"/>
                  <a:gd name="T4" fmla="*/ 0 w 10"/>
                  <a:gd name="T5" fmla="*/ 9 h 9"/>
                  <a:gd name="T6" fmla="*/ 7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7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7" y="0"/>
                    </a:moveTo>
                    <a:lnTo>
                      <a:pt x="0" y="0"/>
                    </a:lnTo>
                    <a:lnTo>
                      <a:pt x="0" y="9"/>
                    </a:lnTo>
                    <a:lnTo>
                      <a:pt x="7" y="9"/>
                    </a:lnTo>
                    <a:lnTo>
                      <a:pt x="7" y="9"/>
                    </a:lnTo>
                    <a:lnTo>
                      <a:pt x="10" y="6"/>
                    </a:lnTo>
                    <a:lnTo>
                      <a:pt x="10" y="6"/>
                    </a:lnTo>
                    <a:lnTo>
                      <a:pt x="10" y="3"/>
                    </a:lnTo>
                    <a:lnTo>
                      <a:pt x="10" y="0"/>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4" name="Freeform 680"/>
              <p:cNvSpPr>
                <a:spLocks/>
              </p:cNvSpPr>
              <p:nvPr/>
            </p:nvSpPr>
            <p:spPr bwMode="auto">
              <a:xfrm>
                <a:off x="646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5" name="Freeform 681"/>
              <p:cNvSpPr>
                <a:spLocks/>
              </p:cNvSpPr>
              <p:nvPr/>
            </p:nvSpPr>
            <p:spPr bwMode="auto">
              <a:xfrm>
                <a:off x="6469"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6" name="Freeform 682"/>
              <p:cNvSpPr>
                <a:spLocks/>
              </p:cNvSpPr>
              <p:nvPr/>
            </p:nvSpPr>
            <p:spPr bwMode="auto">
              <a:xfrm>
                <a:off x="6472" y="1670"/>
                <a:ext cx="6" cy="9"/>
              </a:xfrm>
              <a:custGeom>
                <a:avLst/>
                <a:gdLst>
                  <a:gd name="T0" fmla="*/ 0 w 6"/>
                  <a:gd name="T1" fmla="*/ 0 h 9"/>
                  <a:gd name="T2" fmla="*/ 0 w 6"/>
                  <a:gd name="T3" fmla="*/ 6 h 9"/>
                  <a:gd name="T4" fmla="*/ 0 w 6"/>
                  <a:gd name="T5" fmla="*/ 9 h 9"/>
                  <a:gd name="T6" fmla="*/ 0 w 6"/>
                  <a:gd name="T7" fmla="*/ 9 h 9"/>
                  <a:gd name="T8" fmla="*/ 3 w 6"/>
                  <a:gd name="T9" fmla="*/ 6 h 9"/>
                  <a:gd name="T10" fmla="*/ 6 w 6"/>
                  <a:gd name="T11" fmla="*/ 6 h 9"/>
                  <a:gd name="T12" fmla="*/ 3 w 6"/>
                  <a:gd name="T13" fmla="*/ 3 h 9"/>
                  <a:gd name="T14" fmla="*/ 3 w 6"/>
                  <a:gd name="T15" fmla="*/ 0 h 9"/>
                  <a:gd name="T16" fmla="*/ 0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6"/>
                    </a:lnTo>
                    <a:lnTo>
                      <a:pt x="0" y="9"/>
                    </a:lnTo>
                    <a:lnTo>
                      <a:pt x="0" y="9"/>
                    </a:lnTo>
                    <a:lnTo>
                      <a:pt x="3" y="6"/>
                    </a:lnTo>
                    <a:lnTo>
                      <a:pt x="6" y="6"/>
                    </a:lnTo>
                    <a:lnTo>
                      <a:pt x="3"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7" name="Freeform 683"/>
              <p:cNvSpPr>
                <a:spLocks/>
              </p:cNvSpPr>
              <p:nvPr/>
            </p:nvSpPr>
            <p:spPr bwMode="auto">
              <a:xfrm>
                <a:off x="647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8" name="Freeform 684"/>
              <p:cNvSpPr>
                <a:spLocks/>
              </p:cNvSpPr>
              <p:nvPr/>
            </p:nvSpPr>
            <p:spPr bwMode="auto">
              <a:xfrm>
                <a:off x="6475"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59" name="Freeform 685"/>
              <p:cNvSpPr>
                <a:spLocks/>
              </p:cNvSpPr>
              <p:nvPr/>
            </p:nvSpPr>
            <p:spPr bwMode="auto">
              <a:xfrm>
                <a:off x="647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0" name="Freeform 686"/>
              <p:cNvSpPr>
                <a:spLocks/>
              </p:cNvSpPr>
              <p:nvPr/>
            </p:nvSpPr>
            <p:spPr bwMode="auto">
              <a:xfrm>
                <a:off x="648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1" name="Freeform 687"/>
              <p:cNvSpPr>
                <a:spLocks/>
              </p:cNvSpPr>
              <p:nvPr/>
            </p:nvSpPr>
            <p:spPr bwMode="auto">
              <a:xfrm>
                <a:off x="648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2" name="Freeform 688"/>
              <p:cNvSpPr>
                <a:spLocks/>
              </p:cNvSpPr>
              <p:nvPr/>
            </p:nvSpPr>
            <p:spPr bwMode="auto">
              <a:xfrm>
                <a:off x="648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3" name="Freeform 689"/>
              <p:cNvSpPr>
                <a:spLocks/>
              </p:cNvSpPr>
              <p:nvPr/>
            </p:nvSpPr>
            <p:spPr bwMode="auto">
              <a:xfrm>
                <a:off x="649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4" name="Freeform 690"/>
              <p:cNvSpPr>
                <a:spLocks/>
              </p:cNvSpPr>
              <p:nvPr/>
            </p:nvSpPr>
            <p:spPr bwMode="auto">
              <a:xfrm>
                <a:off x="649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5" name="Freeform 691"/>
              <p:cNvSpPr>
                <a:spLocks/>
              </p:cNvSpPr>
              <p:nvPr/>
            </p:nvSpPr>
            <p:spPr bwMode="auto">
              <a:xfrm>
                <a:off x="649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6" name="Freeform 692"/>
              <p:cNvSpPr>
                <a:spLocks/>
              </p:cNvSpPr>
              <p:nvPr/>
            </p:nvSpPr>
            <p:spPr bwMode="auto">
              <a:xfrm>
                <a:off x="649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7" name="Freeform 693"/>
              <p:cNvSpPr>
                <a:spLocks/>
              </p:cNvSpPr>
              <p:nvPr/>
            </p:nvSpPr>
            <p:spPr bwMode="auto">
              <a:xfrm>
                <a:off x="650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8" name="Freeform 694"/>
              <p:cNvSpPr>
                <a:spLocks/>
              </p:cNvSpPr>
              <p:nvPr/>
            </p:nvSpPr>
            <p:spPr bwMode="auto">
              <a:xfrm>
                <a:off x="650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69" name="Freeform 695"/>
              <p:cNvSpPr>
                <a:spLocks/>
              </p:cNvSpPr>
              <p:nvPr/>
            </p:nvSpPr>
            <p:spPr bwMode="auto">
              <a:xfrm>
                <a:off x="651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0" name="Freeform 696"/>
              <p:cNvSpPr>
                <a:spLocks/>
              </p:cNvSpPr>
              <p:nvPr/>
            </p:nvSpPr>
            <p:spPr bwMode="auto">
              <a:xfrm>
                <a:off x="651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1" name="Freeform 697"/>
              <p:cNvSpPr>
                <a:spLocks/>
              </p:cNvSpPr>
              <p:nvPr/>
            </p:nvSpPr>
            <p:spPr bwMode="auto">
              <a:xfrm>
                <a:off x="651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2" name="Freeform 698"/>
              <p:cNvSpPr>
                <a:spLocks/>
              </p:cNvSpPr>
              <p:nvPr/>
            </p:nvSpPr>
            <p:spPr bwMode="auto">
              <a:xfrm>
                <a:off x="651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3" name="Freeform 699"/>
              <p:cNvSpPr>
                <a:spLocks/>
              </p:cNvSpPr>
              <p:nvPr/>
            </p:nvSpPr>
            <p:spPr bwMode="auto">
              <a:xfrm>
                <a:off x="652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4" name="Freeform 700"/>
              <p:cNvSpPr>
                <a:spLocks/>
              </p:cNvSpPr>
              <p:nvPr/>
            </p:nvSpPr>
            <p:spPr bwMode="auto">
              <a:xfrm>
                <a:off x="6526"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5" name="Freeform 701"/>
              <p:cNvSpPr>
                <a:spLocks/>
              </p:cNvSpPr>
              <p:nvPr/>
            </p:nvSpPr>
            <p:spPr bwMode="auto">
              <a:xfrm>
                <a:off x="6529"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6" name="Freeform 702"/>
              <p:cNvSpPr>
                <a:spLocks/>
              </p:cNvSpPr>
              <p:nvPr/>
            </p:nvSpPr>
            <p:spPr bwMode="auto">
              <a:xfrm>
                <a:off x="6532" y="1670"/>
                <a:ext cx="10" cy="9"/>
              </a:xfrm>
              <a:custGeom>
                <a:avLst/>
                <a:gdLst>
                  <a:gd name="T0" fmla="*/ 4 w 10"/>
                  <a:gd name="T1" fmla="*/ 0 h 9"/>
                  <a:gd name="T2" fmla="*/ 0 w 10"/>
                  <a:gd name="T3" fmla="*/ 0 h 9"/>
                  <a:gd name="T4" fmla="*/ 0 w 10"/>
                  <a:gd name="T5" fmla="*/ 9 h 9"/>
                  <a:gd name="T6" fmla="*/ 4 w 10"/>
                  <a:gd name="T7" fmla="*/ 9 h 9"/>
                  <a:gd name="T8" fmla="*/ 4 w 10"/>
                  <a:gd name="T9" fmla="*/ 9 h 9"/>
                  <a:gd name="T10" fmla="*/ 7 w 10"/>
                  <a:gd name="T11" fmla="*/ 6 h 9"/>
                  <a:gd name="T12" fmla="*/ 10 w 10"/>
                  <a:gd name="T13" fmla="*/ 6 h 9"/>
                  <a:gd name="T14" fmla="*/ 10 w 10"/>
                  <a:gd name="T15" fmla="*/ 6 h 9"/>
                  <a:gd name="T16" fmla="*/ 10 w 10"/>
                  <a:gd name="T17" fmla="*/ 3 h 9"/>
                  <a:gd name="T18" fmla="*/ 7 w 10"/>
                  <a:gd name="T19" fmla="*/ 0 h 9"/>
                  <a:gd name="T20" fmla="*/ 4 w 10"/>
                  <a:gd name="T21" fmla="*/ 0 h 9"/>
                  <a:gd name="T22" fmla="*/ 4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4" y="0"/>
                    </a:moveTo>
                    <a:lnTo>
                      <a:pt x="0" y="0"/>
                    </a:lnTo>
                    <a:lnTo>
                      <a:pt x="0" y="9"/>
                    </a:lnTo>
                    <a:lnTo>
                      <a:pt x="4" y="9"/>
                    </a:lnTo>
                    <a:lnTo>
                      <a:pt x="4" y="9"/>
                    </a:lnTo>
                    <a:lnTo>
                      <a:pt x="7" y="6"/>
                    </a:lnTo>
                    <a:lnTo>
                      <a:pt x="10" y="6"/>
                    </a:lnTo>
                    <a:lnTo>
                      <a:pt x="10" y="6"/>
                    </a:lnTo>
                    <a:lnTo>
                      <a:pt x="10"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7" name="Freeform 703"/>
              <p:cNvSpPr>
                <a:spLocks/>
              </p:cNvSpPr>
              <p:nvPr/>
            </p:nvSpPr>
            <p:spPr bwMode="auto">
              <a:xfrm>
                <a:off x="653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8" name="Freeform 704"/>
              <p:cNvSpPr>
                <a:spLocks/>
              </p:cNvSpPr>
              <p:nvPr/>
            </p:nvSpPr>
            <p:spPr bwMode="auto">
              <a:xfrm>
                <a:off x="653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79" name="Freeform 705"/>
              <p:cNvSpPr>
                <a:spLocks/>
              </p:cNvSpPr>
              <p:nvPr/>
            </p:nvSpPr>
            <p:spPr bwMode="auto">
              <a:xfrm>
                <a:off x="6542"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0" name="Freeform 706"/>
              <p:cNvSpPr>
                <a:spLocks/>
              </p:cNvSpPr>
              <p:nvPr/>
            </p:nvSpPr>
            <p:spPr bwMode="auto">
              <a:xfrm>
                <a:off x="654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1" name="Freeform 707"/>
              <p:cNvSpPr>
                <a:spLocks/>
              </p:cNvSpPr>
              <p:nvPr/>
            </p:nvSpPr>
            <p:spPr bwMode="auto">
              <a:xfrm>
                <a:off x="6548"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2" name="Freeform 708"/>
              <p:cNvSpPr>
                <a:spLocks/>
              </p:cNvSpPr>
              <p:nvPr/>
            </p:nvSpPr>
            <p:spPr bwMode="auto">
              <a:xfrm>
                <a:off x="655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3" name="Freeform 709"/>
              <p:cNvSpPr>
                <a:spLocks/>
              </p:cNvSpPr>
              <p:nvPr/>
            </p:nvSpPr>
            <p:spPr bwMode="auto">
              <a:xfrm>
                <a:off x="655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4" name="Freeform 710"/>
              <p:cNvSpPr>
                <a:spLocks/>
              </p:cNvSpPr>
              <p:nvPr/>
            </p:nvSpPr>
            <p:spPr bwMode="auto">
              <a:xfrm>
                <a:off x="655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5" name="Freeform 711"/>
              <p:cNvSpPr>
                <a:spLocks/>
              </p:cNvSpPr>
              <p:nvPr/>
            </p:nvSpPr>
            <p:spPr bwMode="auto">
              <a:xfrm>
                <a:off x="656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6" name="Freeform 712"/>
              <p:cNvSpPr>
                <a:spLocks/>
              </p:cNvSpPr>
              <p:nvPr/>
            </p:nvSpPr>
            <p:spPr bwMode="auto">
              <a:xfrm>
                <a:off x="656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7" name="Freeform 713"/>
              <p:cNvSpPr>
                <a:spLocks/>
              </p:cNvSpPr>
              <p:nvPr/>
            </p:nvSpPr>
            <p:spPr bwMode="auto">
              <a:xfrm>
                <a:off x="656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8" name="Freeform 714"/>
              <p:cNvSpPr>
                <a:spLocks/>
              </p:cNvSpPr>
              <p:nvPr/>
            </p:nvSpPr>
            <p:spPr bwMode="auto">
              <a:xfrm>
                <a:off x="656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89" name="Freeform 715"/>
              <p:cNvSpPr>
                <a:spLocks/>
              </p:cNvSpPr>
              <p:nvPr/>
            </p:nvSpPr>
            <p:spPr bwMode="auto">
              <a:xfrm>
                <a:off x="657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0" name="Freeform 716"/>
              <p:cNvSpPr>
                <a:spLocks/>
              </p:cNvSpPr>
              <p:nvPr/>
            </p:nvSpPr>
            <p:spPr bwMode="auto">
              <a:xfrm>
                <a:off x="657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1" name="Freeform 717"/>
              <p:cNvSpPr>
                <a:spLocks/>
              </p:cNvSpPr>
              <p:nvPr/>
            </p:nvSpPr>
            <p:spPr bwMode="auto">
              <a:xfrm>
                <a:off x="658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2" name="Freeform 718"/>
              <p:cNvSpPr>
                <a:spLocks/>
              </p:cNvSpPr>
              <p:nvPr/>
            </p:nvSpPr>
            <p:spPr bwMode="auto">
              <a:xfrm>
                <a:off x="658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3" name="Freeform 719"/>
              <p:cNvSpPr>
                <a:spLocks/>
              </p:cNvSpPr>
              <p:nvPr/>
            </p:nvSpPr>
            <p:spPr bwMode="auto">
              <a:xfrm>
                <a:off x="6587"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4" name="Freeform 720"/>
              <p:cNvSpPr>
                <a:spLocks/>
              </p:cNvSpPr>
              <p:nvPr/>
            </p:nvSpPr>
            <p:spPr bwMode="auto">
              <a:xfrm>
                <a:off x="659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5" name="Freeform 721"/>
              <p:cNvSpPr>
                <a:spLocks/>
              </p:cNvSpPr>
              <p:nvPr/>
            </p:nvSpPr>
            <p:spPr bwMode="auto">
              <a:xfrm>
                <a:off x="6590"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6" name="Freeform 722"/>
              <p:cNvSpPr>
                <a:spLocks/>
              </p:cNvSpPr>
              <p:nvPr/>
            </p:nvSpPr>
            <p:spPr bwMode="auto">
              <a:xfrm>
                <a:off x="6596" y="1670"/>
                <a:ext cx="7" cy="9"/>
              </a:xfrm>
              <a:custGeom>
                <a:avLst/>
                <a:gdLst>
                  <a:gd name="T0" fmla="*/ 0 w 7"/>
                  <a:gd name="T1" fmla="*/ 0 h 9"/>
                  <a:gd name="T2" fmla="*/ 0 w 7"/>
                  <a:gd name="T3" fmla="*/ 0 h 9"/>
                  <a:gd name="T4" fmla="*/ 0 w 7"/>
                  <a:gd name="T5" fmla="*/ 9 h 9"/>
                  <a:gd name="T6" fmla="*/ 0 w 7"/>
                  <a:gd name="T7" fmla="*/ 9 h 9"/>
                  <a:gd name="T8" fmla="*/ 3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 name="T22" fmla="*/ 0 w 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9">
                    <a:moveTo>
                      <a:pt x="0" y="0"/>
                    </a:moveTo>
                    <a:lnTo>
                      <a:pt x="0" y="0"/>
                    </a:lnTo>
                    <a:lnTo>
                      <a:pt x="0" y="9"/>
                    </a:lnTo>
                    <a:lnTo>
                      <a:pt x="0" y="9"/>
                    </a:lnTo>
                    <a:lnTo>
                      <a:pt x="3" y="9"/>
                    </a:lnTo>
                    <a:lnTo>
                      <a:pt x="7" y="6"/>
                    </a:lnTo>
                    <a:lnTo>
                      <a:pt x="7" y="6"/>
                    </a:lnTo>
                    <a:lnTo>
                      <a:pt x="7" y="6"/>
                    </a:lnTo>
                    <a:lnTo>
                      <a:pt x="7" y="3"/>
                    </a:lnTo>
                    <a:lnTo>
                      <a:pt x="7"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7" name="Freeform 723"/>
              <p:cNvSpPr>
                <a:spLocks/>
              </p:cNvSpPr>
              <p:nvPr/>
            </p:nvSpPr>
            <p:spPr bwMode="auto">
              <a:xfrm>
                <a:off x="6596" y="1670"/>
                <a:ext cx="10" cy="9"/>
              </a:xfrm>
              <a:custGeom>
                <a:avLst/>
                <a:gdLst>
                  <a:gd name="T0" fmla="*/ 7 w 10"/>
                  <a:gd name="T1" fmla="*/ 0 h 9"/>
                  <a:gd name="T2" fmla="*/ 0 w 10"/>
                  <a:gd name="T3" fmla="*/ 0 h 9"/>
                  <a:gd name="T4" fmla="*/ 0 w 10"/>
                  <a:gd name="T5" fmla="*/ 9 h 9"/>
                  <a:gd name="T6" fmla="*/ 7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7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7" y="0"/>
                    </a:moveTo>
                    <a:lnTo>
                      <a:pt x="0" y="0"/>
                    </a:lnTo>
                    <a:lnTo>
                      <a:pt x="0" y="9"/>
                    </a:lnTo>
                    <a:lnTo>
                      <a:pt x="7" y="9"/>
                    </a:lnTo>
                    <a:lnTo>
                      <a:pt x="7" y="9"/>
                    </a:lnTo>
                    <a:lnTo>
                      <a:pt x="10" y="6"/>
                    </a:lnTo>
                    <a:lnTo>
                      <a:pt x="10" y="6"/>
                    </a:lnTo>
                    <a:lnTo>
                      <a:pt x="10" y="3"/>
                    </a:lnTo>
                    <a:lnTo>
                      <a:pt x="10" y="0"/>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8" name="Freeform 724"/>
              <p:cNvSpPr>
                <a:spLocks/>
              </p:cNvSpPr>
              <p:nvPr/>
            </p:nvSpPr>
            <p:spPr bwMode="auto">
              <a:xfrm>
                <a:off x="660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99" name="Freeform 725"/>
              <p:cNvSpPr>
                <a:spLocks/>
              </p:cNvSpPr>
              <p:nvPr/>
            </p:nvSpPr>
            <p:spPr bwMode="auto">
              <a:xfrm>
                <a:off x="6606"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0" name="Freeform 726"/>
              <p:cNvSpPr>
                <a:spLocks/>
              </p:cNvSpPr>
              <p:nvPr/>
            </p:nvSpPr>
            <p:spPr bwMode="auto">
              <a:xfrm>
                <a:off x="660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1" name="Freeform 727"/>
              <p:cNvSpPr>
                <a:spLocks/>
              </p:cNvSpPr>
              <p:nvPr/>
            </p:nvSpPr>
            <p:spPr bwMode="auto">
              <a:xfrm>
                <a:off x="661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2" name="Freeform 728"/>
              <p:cNvSpPr>
                <a:spLocks/>
              </p:cNvSpPr>
              <p:nvPr/>
            </p:nvSpPr>
            <p:spPr bwMode="auto">
              <a:xfrm>
                <a:off x="661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3" name="Freeform 729"/>
              <p:cNvSpPr>
                <a:spLocks/>
              </p:cNvSpPr>
              <p:nvPr/>
            </p:nvSpPr>
            <p:spPr bwMode="auto">
              <a:xfrm>
                <a:off x="661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4" name="Freeform 730"/>
              <p:cNvSpPr>
                <a:spLocks/>
              </p:cNvSpPr>
              <p:nvPr/>
            </p:nvSpPr>
            <p:spPr bwMode="auto">
              <a:xfrm>
                <a:off x="662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5" name="Freeform 731"/>
              <p:cNvSpPr>
                <a:spLocks/>
              </p:cNvSpPr>
              <p:nvPr/>
            </p:nvSpPr>
            <p:spPr bwMode="auto">
              <a:xfrm>
                <a:off x="662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6" name="Freeform 732"/>
              <p:cNvSpPr>
                <a:spLocks/>
              </p:cNvSpPr>
              <p:nvPr/>
            </p:nvSpPr>
            <p:spPr bwMode="auto">
              <a:xfrm>
                <a:off x="662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7" name="Freeform 733"/>
              <p:cNvSpPr>
                <a:spLocks/>
              </p:cNvSpPr>
              <p:nvPr/>
            </p:nvSpPr>
            <p:spPr bwMode="auto">
              <a:xfrm>
                <a:off x="663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8" name="Freeform 734"/>
              <p:cNvSpPr>
                <a:spLocks/>
              </p:cNvSpPr>
              <p:nvPr/>
            </p:nvSpPr>
            <p:spPr bwMode="auto">
              <a:xfrm>
                <a:off x="663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09" name="Freeform 735"/>
              <p:cNvSpPr>
                <a:spLocks/>
              </p:cNvSpPr>
              <p:nvPr/>
            </p:nvSpPr>
            <p:spPr bwMode="auto">
              <a:xfrm>
                <a:off x="663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0" name="Freeform 736"/>
              <p:cNvSpPr>
                <a:spLocks/>
              </p:cNvSpPr>
              <p:nvPr/>
            </p:nvSpPr>
            <p:spPr bwMode="auto">
              <a:xfrm>
                <a:off x="663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1" name="Freeform 737"/>
              <p:cNvSpPr>
                <a:spLocks/>
              </p:cNvSpPr>
              <p:nvPr/>
            </p:nvSpPr>
            <p:spPr bwMode="auto">
              <a:xfrm>
                <a:off x="664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2" name="Freeform 738"/>
              <p:cNvSpPr>
                <a:spLocks/>
              </p:cNvSpPr>
              <p:nvPr/>
            </p:nvSpPr>
            <p:spPr bwMode="auto">
              <a:xfrm>
                <a:off x="664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3" name="Freeform 739"/>
              <p:cNvSpPr>
                <a:spLocks/>
              </p:cNvSpPr>
              <p:nvPr/>
            </p:nvSpPr>
            <p:spPr bwMode="auto">
              <a:xfrm>
                <a:off x="664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4" name="Freeform 740"/>
              <p:cNvSpPr>
                <a:spLocks/>
              </p:cNvSpPr>
              <p:nvPr/>
            </p:nvSpPr>
            <p:spPr bwMode="auto">
              <a:xfrm>
                <a:off x="6654"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5" name="Freeform 741"/>
              <p:cNvSpPr>
                <a:spLocks/>
              </p:cNvSpPr>
              <p:nvPr/>
            </p:nvSpPr>
            <p:spPr bwMode="auto">
              <a:xfrm>
                <a:off x="665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6" name="Freeform 742"/>
              <p:cNvSpPr>
                <a:spLocks/>
              </p:cNvSpPr>
              <p:nvPr/>
            </p:nvSpPr>
            <p:spPr bwMode="auto">
              <a:xfrm>
                <a:off x="666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7" name="Freeform 743"/>
              <p:cNvSpPr>
                <a:spLocks/>
              </p:cNvSpPr>
              <p:nvPr/>
            </p:nvSpPr>
            <p:spPr bwMode="auto">
              <a:xfrm>
                <a:off x="6663" y="1670"/>
                <a:ext cx="7" cy="9"/>
              </a:xfrm>
              <a:custGeom>
                <a:avLst/>
                <a:gdLst>
                  <a:gd name="T0" fmla="*/ 3 w 7"/>
                  <a:gd name="T1" fmla="*/ 0 h 9"/>
                  <a:gd name="T2" fmla="*/ 0 w 7"/>
                  <a:gd name="T3" fmla="*/ 0 h 9"/>
                  <a:gd name="T4" fmla="*/ 0 w 7"/>
                  <a:gd name="T5" fmla="*/ 9 h 9"/>
                  <a:gd name="T6" fmla="*/ 3 w 7"/>
                  <a:gd name="T7" fmla="*/ 9 h 9"/>
                  <a:gd name="T8" fmla="*/ 3 w 7"/>
                  <a:gd name="T9" fmla="*/ 9 h 9"/>
                  <a:gd name="T10" fmla="*/ 7 w 7"/>
                  <a:gd name="T11" fmla="*/ 6 h 9"/>
                  <a:gd name="T12" fmla="*/ 7 w 7"/>
                  <a:gd name="T13" fmla="*/ 6 h 9"/>
                  <a:gd name="T14" fmla="*/ 7 w 7"/>
                  <a:gd name="T15" fmla="*/ 3 h 9"/>
                  <a:gd name="T16" fmla="*/ 7 w 7"/>
                  <a:gd name="T17" fmla="*/ 0 h 9"/>
                  <a:gd name="T18" fmla="*/ 3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3" y="9"/>
                    </a:lnTo>
                    <a:lnTo>
                      <a:pt x="7" y="6"/>
                    </a:lnTo>
                    <a:lnTo>
                      <a:pt x="7" y="6"/>
                    </a:lnTo>
                    <a:lnTo>
                      <a:pt x="7" y="3"/>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8" name="Freeform 744"/>
              <p:cNvSpPr>
                <a:spLocks/>
              </p:cNvSpPr>
              <p:nvPr/>
            </p:nvSpPr>
            <p:spPr bwMode="auto">
              <a:xfrm>
                <a:off x="6666"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19" name="Freeform 745"/>
              <p:cNvSpPr>
                <a:spLocks/>
              </p:cNvSpPr>
              <p:nvPr/>
            </p:nvSpPr>
            <p:spPr bwMode="auto">
              <a:xfrm>
                <a:off x="6670"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9"/>
                    </a:lnTo>
                    <a:lnTo>
                      <a:pt x="6"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0" name="Freeform 746"/>
              <p:cNvSpPr>
                <a:spLocks/>
              </p:cNvSpPr>
              <p:nvPr/>
            </p:nvSpPr>
            <p:spPr bwMode="auto">
              <a:xfrm>
                <a:off x="6673"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1" name="Freeform 747"/>
              <p:cNvSpPr>
                <a:spLocks/>
              </p:cNvSpPr>
              <p:nvPr/>
            </p:nvSpPr>
            <p:spPr bwMode="auto">
              <a:xfrm>
                <a:off x="667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2" name="Freeform 748"/>
              <p:cNvSpPr>
                <a:spLocks/>
              </p:cNvSpPr>
              <p:nvPr/>
            </p:nvSpPr>
            <p:spPr bwMode="auto">
              <a:xfrm>
                <a:off x="6679" y="1670"/>
                <a:ext cx="9" cy="9"/>
              </a:xfrm>
              <a:custGeom>
                <a:avLst/>
                <a:gdLst>
                  <a:gd name="T0" fmla="*/ 0 w 9"/>
                  <a:gd name="T1" fmla="*/ 0 h 9"/>
                  <a:gd name="T2" fmla="*/ 3 w 9"/>
                  <a:gd name="T3" fmla="*/ 0 h 9"/>
                  <a:gd name="T4" fmla="*/ 0 w 9"/>
                  <a:gd name="T5" fmla="*/ 0 h 9"/>
                  <a:gd name="T6" fmla="*/ 0 w 9"/>
                  <a:gd name="T7" fmla="*/ 9 h 9"/>
                  <a:gd name="T8" fmla="*/ 3 w 9"/>
                  <a:gd name="T9" fmla="*/ 9 h 9"/>
                  <a:gd name="T10" fmla="*/ 6 w 9"/>
                  <a:gd name="T11" fmla="*/ 9 h 9"/>
                  <a:gd name="T12" fmla="*/ 3 w 9"/>
                  <a:gd name="T13" fmla="*/ 9 h 9"/>
                  <a:gd name="T14" fmla="*/ 3 w 9"/>
                  <a:gd name="T15" fmla="*/ 9 h 9"/>
                  <a:gd name="T16" fmla="*/ 6 w 9"/>
                  <a:gd name="T17" fmla="*/ 6 h 9"/>
                  <a:gd name="T18" fmla="*/ 9 w 9"/>
                  <a:gd name="T19" fmla="*/ 6 h 9"/>
                  <a:gd name="T20" fmla="*/ 6 w 9"/>
                  <a:gd name="T21" fmla="*/ 3 h 9"/>
                  <a:gd name="T22" fmla="*/ 6 w 9"/>
                  <a:gd name="T23" fmla="*/ 0 h 9"/>
                  <a:gd name="T24" fmla="*/ 3 w 9"/>
                  <a:gd name="T25" fmla="*/ 0 h 9"/>
                  <a:gd name="T26" fmla="*/ 3 w 9"/>
                  <a:gd name="T27" fmla="*/ 0 h 9"/>
                  <a:gd name="T28" fmla="*/ 0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0" y="0"/>
                    </a:moveTo>
                    <a:lnTo>
                      <a:pt x="3" y="0"/>
                    </a:lnTo>
                    <a:lnTo>
                      <a:pt x="0" y="0"/>
                    </a:lnTo>
                    <a:lnTo>
                      <a:pt x="0" y="9"/>
                    </a:lnTo>
                    <a:lnTo>
                      <a:pt x="3" y="9"/>
                    </a:lnTo>
                    <a:lnTo>
                      <a:pt x="6" y="9"/>
                    </a:lnTo>
                    <a:lnTo>
                      <a:pt x="3" y="9"/>
                    </a:lnTo>
                    <a:lnTo>
                      <a:pt x="3" y="9"/>
                    </a:lnTo>
                    <a:lnTo>
                      <a:pt x="6" y="6"/>
                    </a:lnTo>
                    <a:lnTo>
                      <a:pt x="9" y="6"/>
                    </a:lnTo>
                    <a:lnTo>
                      <a:pt x="6" y="3"/>
                    </a:lnTo>
                    <a:lnTo>
                      <a:pt x="6"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3" name="Freeform 749"/>
              <p:cNvSpPr>
                <a:spLocks/>
              </p:cNvSpPr>
              <p:nvPr/>
            </p:nvSpPr>
            <p:spPr bwMode="auto">
              <a:xfrm>
                <a:off x="6679" y="1667"/>
                <a:ext cx="9" cy="12"/>
              </a:xfrm>
              <a:custGeom>
                <a:avLst/>
                <a:gdLst>
                  <a:gd name="T0" fmla="*/ 6 w 9"/>
                  <a:gd name="T1" fmla="*/ 0 h 12"/>
                  <a:gd name="T2" fmla="*/ 3 w 9"/>
                  <a:gd name="T3" fmla="*/ 3 h 12"/>
                  <a:gd name="T4" fmla="*/ 0 w 9"/>
                  <a:gd name="T5" fmla="*/ 3 h 12"/>
                  <a:gd name="T6" fmla="*/ 6 w 9"/>
                  <a:gd name="T7" fmla="*/ 12 h 12"/>
                  <a:gd name="T8" fmla="*/ 9 w 9"/>
                  <a:gd name="T9" fmla="*/ 9 h 12"/>
                  <a:gd name="T10" fmla="*/ 6 w 9"/>
                  <a:gd name="T11" fmla="*/ 9 h 12"/>
                  <a:gd name="T12" fmla="*/ 9 w 9"/>
                  <a:gd name="T13" fmla="*/ 9 h 12"/>
                  <a:gd name="T14" fmla="*/ 9 w 9"/>
                  <a:gd name="T15" fmla="*/ 9 h 12"/>
                  <a:gd name="T16" fmla="*/ 9 w 9"/>
                  <a:gd name="T17" fmla="*/ 6 h 12"/>
                  <a:gd name="T18" fmla="*/ 9 w 9"/>
                  <a:gd name="T19" fmla="*/ 3 h 12"/>
                  <a:gd name="T20" fmla="*/ 9 w 9"/>
                  <a:gd name="T21" fmla="*/ 3 h 12"/>
                  <a:gd name="T22" fmla="*/ 9 w 9"/>
                  <a:gd name="T23" fmla="*/ 3 h 12"/>
                  <a:gd name="T24" fmla="*/ 6 w 9"/>
                  <a:gd name="T25" fmla="*/ 0 h 12"/>
                  <a:gd name="T26" fmla="*/ 3 w 9"/>
                  <a:gd name="T27" fmla="*/ 0 h 12"/>
                  <a:gd name="T28" fmla="*/ 3 w 9"/>
                  <a:gd name="T29" fmla="*/ 3 h 12"/>
                  <a:gd name="T30" fmla="*/ 6 w 9"/>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2">
                    <a:moveTo>
                      <a:pt x="6" y="0"/>
                    </a:moveTo>
                    <a:lnTo>
                      <a:pt x="3" y="3"/>
                    </a:lnTo>
                    <a:lnTo>
                      <a:pt x="0" y="3"/>
                    </a:lnTo>
                    <a:lnTo>
                      <a:pt x="6" y="12"/>
                    </a:lnTo>
                    <a:lnTo>
                      <a:pt x="9" y="9"/>
                    </a:lnTo>
                    <a:lnTo>
                      <a:pt x="6" y="9"/>
                    </a:lnTo>
                    <a:lnTo>
                      <a:pt x="9" y="9"/>
                    </a:lnTo>
                    <a:lnTo>
                      <a:pt x="9" y="9"/>
                    </a:lnTo>
                    <a:lnTo>
                      <a:pt x="9" y="6"/>
                    </a:lnTo>
                    <a:lnTo>
                      <a:pt x="9" y="3"/>
                    </a:lnTo>
                    <a:lnTo>
                      <a:pt x="9" y="3"/>
                    </a:lnTo>
                    <a:lnTo>
                      <a:pt x="9" y="3"/>
                    </a:lnTo>
                    <a:lnTo>
                      <a:pt x="6" y="0"/>
                    </a:lnTo>
                    <a:lnTo>
                      <a:pt x="3" y="0"/>
                    </a:lnTo>
                    <a:lnTo>
                      <a:pt x="3"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4" name="Freeform 750"/>
              <p:cNvSpPr>
                <a:spLocks/>
              </p:cNvSpPr>
              <p:nvPr/>
            </p:nvSpPr>
            <p:spPr bwMode="auto">
              <a:xfrm>
                <a:off x="6685" y="1667"/>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9 h 9"/>
                  <a:gd name="T12" fmla="*/ 9 w 9"/>
                  <a:gd name="T13" fmla="*/ 6 h 9"/>
                  <a:gd name="T14" fmla="*/ 9 w 9"/>
                  <a:gd name="T15" fmla="*/ 3 h 9"/>
                  <a:gd name="T16" fmla="*/ 6 w 9"/>
                  <a:gd name="T17" fmla="*/ 3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9"/>
                    </a:lnTo>
                    <a:lnTo>
                      <a:pt x="9" y="6"/>
                    </a:lnTo>
                    <a:lnTo>
                      <a:pt x="9" y="3"/>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5" name="Freeform 751"/>
              <p:cNvSpPr>
                <a:spLocks/>
              </p:cNvSpPr>
              <p:nvPr/>
            </p:nvSpPr>
            <p:spPr bwMode="auto">
              <a:xfrm>
                <a:off x="6688" y="1667"/>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9 h 9"/>
                  <a:gd name="T12" fmla="*/ 6 w 6"/>
                  <a:gd name="T13" fmla="*/ 6 h 9"/>
                  <a:gd name="T14" fmla="*/ 6 w 6"/>
                  <a:gd name="T15" fmla="*/ 3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9"/>
                    </a:lnTo>
                    <a:lnTo>
                      <a:pt x="6" y="6"/>
                    </a:lnTo>
                    <a:lnTo>
                      <a:pt x="6"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6" name="Freeform 752"/>
              <p:cNvSpPr>
                <a:spLocks/>
              </p:cNvSpPr>
              <p:nvPr/>
            </p:nvSpPr>
            <p:spPr bwMode="auto">
              <a:xfrm>
                <a:off x="6691" y="1667"/>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9 h 9"/>
                  <a:gd name="T12" fmla="*/ 9 w 9"/>
                  <a:gd name="T13" fmla="*/ 6 h 9"/>
                  <a:gd name="T14" fmla="*/ 9 w 9"/>
                  <a:gd name="T15" fmla="*/ 3 h 9"/>
                  <a:gd name="T16" fmla="*/ 6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9"/>
                    </a:lnTo>
                    <a:lnTo>
                      <a:pt x="9" y="6"/>
                    </a:lnTo>
                    <a:lnTo>
                      <a:pt x="9"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7" name="Freeform 753"/>
              <p:cNvSpPr>
                <a:spLocks/>
              </p:cNvSpPr>
              <p:nvPr/>
            </p:nvSpPr>
            <p:spPr bwMode="auto">
              <a:xfrm>
                <a:off x="6694" y="1667"/>
                <a:ext cx="9" cy="9"/>
              </a:xfrm>
              <a:custGeom>
                <a:avLst/>
                <a:gdLst>
                  <a:gd name="T0" fmla="*/ 0 w 9"/>
                  <a:gd name="T1" fmla="*/ 3 h 9"/>
                  <a:gd name="T2" fmla="*/ 3 w 9"/>
                  <a:gd name="T3" fmla="*/ 0 h 9"/>
                  <a:gd name="T4" fmla="*/ 0 w 9"/>
                  <a:gd name="T5" fmla="*/ 0 h 9"/>
                  <a:gd name="T6" fmla="*/ 0 w 9"/>
                  <a:gd name="T7" fmla="*/ 9 h 9"/>
                  <a:gd name="T8" fmla="*/ 3 w 9"/>
                  <a:gd name="T9" fmla="*/ 9 h 9"/>
                  <a:gd name="T10" fmla="*/ 6 w 9"/>
                  <a:gd name="T11" fmla="*/ 9 h 9"/>
                  <a:gd name="T12" fmla="*/ 3 w 9"/>
                  <a:gd name="T13" fmla="*/ 9 h 9"/>
                  <a:gd name="T14" fmla="*/ 6 w 9"/>
                  <a:gd name="T15" fmla="*/ 9 h 9"/>
                  <a:gd name="T16" fmla="*/ 6 w 9"/>
                  <a:gd name="T17" fmla="*/ 9 h 9"/>
                  <a:gd name="T18" fmla="*/ 6 w 9"/>
                  <a:gd name="T19" fmla="*/ 6 h 9"/>
                  <a:gd name="T20" fmla="*/ 9 w 9"/>
                  <a:gd name="T21" fmla="*/ 3 h 9"/>
                  <a:gd name="T22" fmla="*/ 6 w 9"/>
                  <a:gd name="T23" fmla="*/ 3 h 9"/>
                  <a:gd name="T24" fmla="*/ 6 w 9"/>
                  <a:gd name="T25" fmla="*/ 3 h 9"/>
                  <a:gd name="T26" fmla="*/ 6 w 9"/>
                  <a:gd name="T27" fmla="*/ 0 h 9"/>
                  <a:gd name="T28" fmla="*/ 3 w 9"/>
                  <a:gd name="T29" fmla="*/ 0 h 9"/>
                  <a:gd name="T30" fmla="*/ 0 w 9"/>
                  <a:gd name="T3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0" y="3"/>
                    </a:moveTo>
                    <a:lnTo>
                      <a:pt x="3" y="0"/>
                    </a:lnTo>
                    <a:lnTo>
                      <a:pt x="0" y="0"/>
                    </a:lnTo>
                    <a:lnTo>
                      <a:pt x="0" y="9"/>
                    </a:lnTo>
                    <a:lnTo>
                      <a:pt x="3" y="9"/>
                    </a:lnTo>
                    <a:lnTo>
                      <a:pt x="6" y="9"/>
                    </a:lnTo>
                    <a:lnTo>
                      <a:pt x="3" y="9"/>
                    </a:lnTo>
                    <a:lnTo>
                      <a:pt x="6" y="9"/>
                    </a:lnTo>
                    <a:lnTo>
                      <a:pt x="6" y="9"/>
                    </a:lnTo>
                    <a:lnTo>
                      <a:pt x="6" y="6"/>
                    </a:lnTo>
                    <a:lnTo>
                      <a:pt x="9" y="3"/>
                    </a:lnTo>
                    <a:lnTo>
                      <a:pt x="6" y="3"/>
                    </a:lnTo>
                    <a:lnTo>
                      <a:pt x="6" y="3"/>
                    </a:lnTo>
                    <a:lnTo>
                      <a:pt x="6" y="0"/>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8" name="Freeform 754"/>
              <p:cNvSpPr>
                <a:spLocks/>
              </p:cNvSpPr>
              <p:nvPr/>
            </p:nvSpPr>
            <p:spPr bwMode="auto">
              <a:xfrm>
                <a:off x="6694" y="1664"/>
                <a:ext cx="12" cy="12"/>
              </a:xfrm>
              <a:custGeom>
                <a:avLst/>
                <a:gdLst>
                  <a:gd name="T0" fmla="*/ 3 w 12"/>
                  <a:gd name="T1" fmla="*/ 6 h 12"/>
                  <a:gd name="T2" fmla="*/ 6 w 12"/>
                  <a:gd name="T3" fmla="*/ 0 h 12"/>
                  <a:gd name="T4" fmla="*/ 0 w 12"/>
                  <a:gd name="T5" fmla="*/ 6 h 12"/>
                  <a:gd name="T6" fmla="*/ 6 w 12"/>
                  <a:gd name="T7" fmla="*/ 12 h 12"/>
                  <a:gd name="T8" fmla="*/ 9 w 12"/>
                  <a:gd name="T9" fmla="*/ 9 h 12"/>
                  <a:gd name="T10" fmla="*/ 12 w 12"/>
                  <a:gd name="T11" fmla="*/ 6 h 12"/>
                  <a:gd name="T12" fmla="*/ 9 w 12"/>
                  <a:gd name="T13" fmla="*/ 9 h 12"/>
                  <a:gd name="T14" fmla="*/ 12 w 12"/>
                  <a:gd name="T15" fmla="*/ 6 h 12"/>
                  <a:gd name="T16" fmla="*/ 12 w 12"/>
                  <a:gd name="T17" fmla="*/ 6 h 12"/>
                  <a:gd name="T18" fmla="*/ 12 w 12"/>
                  <a:gd name="T19" fmla="*/ 3 h 12"/>
                  <a:gd name="T20" fmla="*/ 9 w 12"/>
                  <a:gd name="T21" fmla="*/ 0 h 12"/>
                  <a:gd name="T22" fmla="*/ 6 w 12"/>
                  <a:gd name="T23" fmla="*/ 0 h 12"/>
                  <a:gd name="T24" fmla="*/ 6 w 12"/>
                  <a:gd name="T25" fmla="*/ 0 h 12"/>
                  <a:gd name="T26" fmla="*/ 3 w 12"/>
                  <a:gd name="T2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3" y="6"/>
                    </a:moveTo>
                    <a:lnTo>
                      <a:pt x="6" y="0"/>
                    </a:lnTo>
                    <a:lnTo>
                      <a:pt x="0" y="6"/>
                    </a:lnTo>
                    <a:lnTo>
                      <a:pt x="6" y="12"/>
                    </a:lnTo>
                    <a:lnTo>
                      <a:pt x="9" y="9"/>
                    </a:lnTo>
                    <a:lnTo>
                      <a:pt x="12" y="6"/>
                    </a:lnTo>
                    <a:lnTo>
                      <a:pt x="9" y="9"/>
                    </a:lnTo>
                    <a:lnTo>
                      <a:pt x="12" y="6"/>
                    </a:lnTo>
                    <a:lnTo>
                      <a:pt x="12" y="6"/>
                    </a:lnTo>
                    <a:lnTo>
                      <a:pt x="12" y="3"/>
                    </a:lnTo>
                    <a:lnTo>
                      <a:pt x="9" y="0"/>
                    </a:lnTo>
                    <a:lnTo>
                      <a:pt x="6" y="0"/>
                    </a:lnTo>
                    <a:lnTo>
                      <a:pt x="6" y="0"/>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29" name="Freeform 755"/>
              <p:cNvSpPr>
                <a:spLocks/>
              </p:cNvSpPr>
              <p:nvPr/>
            </p:nvSpPr>
            <p:spPr bwMode="auto">
              <a:xfrm>
                <a:off x="6697" y="1652"/>
                <a:ext cx="12" cy="18"/>
              </a:xfrm>
              <a:custGeom>
                <a:avLst/>
                <a:gdLst>
                  <a:gd name="T0" fmla="*/ 3 w 12"/>
                  <a:gd name="T1" fmla="*/ 3 h 18"/>
                  <a:gd name="T2" fmla="*/ 0 w 12"/>
                  <a:gd name="T3" fmla="*/ 18 h 18"/>
                  <a:gd name="T4" fmla="*/ 9 w 12"/>
                  <a:gd name="T5" fmla="*/ 18 h 18"/>
                  <a:gd name="T6" fmla="*/ 12 w 12"/>
                  <a:gd name="T7" fmla="*/ 6 h 18"/>
                  <a:gd name="T8" fmla="*/ 12 w 12"/>
                  <a:gd name="T9" fmla="*/ 3 h 18"/>
                  <a:gd name="T10" fmla="*/ 9 w 12"/>
                  <a:gd name="T11" fmla="*/ 0 h 18"/>
                  <a:gd name="T12" fmla="*/ 9 w 12"/>
                  <a:gd name="T13" fmla="*/ 0 h 18"/>
                  <a:gd name="T14" fmla="*/ 9 w 12"/>
                  <a:gd name="T15" fmla="*/ 0 h 18"/>
                  <a:gd name="T16" fmla="*/ 6 w 12"/>
                  <a:gd name="T17" fmla="*/ 0 h 18"/>
                  <a:gd name="T18" fmla="*/ 3 w 12"/>
                  <a:gd name="T19" fmla="*/ 0 h 18"/>
                  <a:gd name="T20" fmla="*/ 3 w 12"/>
                  <a:gd name="T21" fmla="*/ 0 h 18"/>
                  <a:gd name="T22" fmla="*/ 3 w 12"/>
                  <a:gd name="T23"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8">
                    <a:moveTo>
                      <a:pt x="3" y="3"/>
                    </a:moveTo>
                    <a:lnTo>
                      <a:pt x="0" y="18"/>
                    </a:lnTo>
                    <a:lnTo>
                      <a:pt x="9" y="18"/>
                    </a:lnTo>
                    <a:lnTo>
                      <a:pt x="12" y="6"/>
                    </a:lnTo>
                    <a:lnTo>
                      <a:pt x="12" y="3"/>
                    </a:lnTo>
                    <a:lnTo>
                      <a:pt x="9" y="0"/>
                    </a:lnTo>
                    <a:lnTo>
                      <a:pt x="9" y="0"/>
                    </a:lnTo>
                    <a:lnTo>
                      <a:pt x="9" y="0"/>
                    </a:lnTo>
                    <a:lnTo>
                      <a:pt x="6" y="0"/>
                    </a:lnTo>
                    <a:lnTo>
                      <a:pt x="3"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0" name="Freeform 756"/>
              <p:cNvSpPr>
                <a:spLocks/>
              </p:cNvSpPr>
              <p:nvPr/>
            </p:nvSpPr>
            <p:spPr bwMode="auto">
              <a:xfrm>
                <a:off x="6700" y="1606"/>
                <a:ext cx="12" cy="52"/>
              </a:xfrm>
              <a:custGeom>
                <a:avLst/>
                <a:gdLst>
                  <a:gd name="T0" fmla="*/ 3 w 12"/>
                  <a:gd name="T1" fmla="*/ 6 h 52"/>
                  <a:gd name="T2" fmla="*/ 0 w 12"/>
                  <a:gd name="T3" fmla="*/ 49 h 52"/>
                  <a:gd name="T4" fmla="*/ 9 w 12"/>
                  <a:gd name="T5" fmla="*/ 52 h 52"/>
                  <a:gd name="T6" fmla="*/ 12 w 12"/>
                  <a:gd name="T7" fmla="*/ 6 h 52"/>
                  <a:gd name="T8" fmla="*/ 12 w 12"/>
                  <a:gd name="T9" fmla="*/ 3 h 52"/>
                  <a:gd name="T10" fmla="*/ 9 w 12"/>
                  <a:gd name="T11" fmla="*/ 0 h 52"/>
                  <a:gd name="T12" fmla="*/ 6 w 12"/>
                  <a:gd name="T13" fmla="*/ 0 h 52"/>
                  <a:gd name="T14" fmla="*/ 6 w 12"/>
                  <a:gd name="T15" fmla="*/ 0 h 52"/>
                  <a:gd name="T16" fmla="*/ 3 w 12"/>
                  <a:gd name="T17" fmla="*/ 3 h 52"/>
                  <a:gd name="T18" fmla="*/ 3 w 12"/>
                  <a:gd name="T19"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3" y="6"/>
                    </a:moveTo>
                    <a:lnTo>
                      <a:pt x="0" y="49"/>
                    </a:lnTo>
                    <a:lnTo>
                      <a:pt x="9" y="52"/>
                    </a:lnTo>
                    <a:lnTo>
                      <a:pt x="12" y="6"/>
                    </a:lnTo>
                    <a:lnTo>
                      <a:pt x="12" y="3"/>
                    </a:lnTo>
                    <a:lnTo>
                      <a:pt x="9" y="0"/>
                    </a:lnTo>
                    <a:lnTo>
                      <a:pt x="6" y="0"/>
                    </a:lnTo>
                    <a:lnTo>
                      <a:pt x="6" y="0"/>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1" name="Freeform 757"/>
              <p:cNvSpPr>
                <a:spLocks/>
              </p:cNvSpPr>
              <p:nvPr/>
            </p:nvSpPr>
            <p:spPr bwMode="auto">
              <a:xfrm>
                <a:off x="6703" y="1493"/>
                <a:ext cx="12" cy="119"/>
              </a:xfrm>
              <a:custGeom>
                <a:avLst/>
                <a:gdLst>
                  <a:gd name="T0" fmla="*/ 3 w 12"/>
                  <a:gd name="T1" fmla="*/ 7 h 119"/>
                  <a:gd name="T2" fmla="*/ 0 w 12"/>
                  <a:gd name="T3" fmla="*/ 119 h 119"/>
                  <a:gd name="T4" fmla="*/ 9 w 12"/>
                  <a:gd name="T5" fmla="*/ 119 h 119"/>
                  <a:gd name="T6" fmla="*/ 12 w 12"/>
                  <a:gd name="T7" fmla="*/ 7 h 119"/>
                  <a:gd name="T8" fmla="*/ 12 w 12"/>
                  <a:gd name="T9" fmla="*/ 4 h 119"/>
                  <a:gd name="T10" fmla="*/ 9 w 12"/>
                  <a:gd name="T11" fmla="*/ 4 h 119"/>
                  <a:gd name="T12" fmla="*/ 9 w 12"/>
                  <a:gd name="T13" fmla="*/ 0 h 119"/>
                  <a:gd name="T14" fmla="*/ 9 w 12"/>
                  <a:gd name="T15" fmla="*/ 0 h 119"/>
                  <a:gd name="T16" fmla="*/ 6 w 12"/>
                  <a:gd name="T17" fmla="*/ 0 h 119"/>
                  <a:gd name="T18" fmla="*/ 3 w 12"/>
                  <a:gd name="T19" fmla="*/ 0 h 119"/>
                  <a:gd name="T20" fmla="*/ 3 w 12"/>
                  <a:gd name="T21" fmla="*/ 4 h 119"/>
                  <a:gd name="T22" fmla="*/ 3 w 12"/>
                  <a:gd name="T23" fmla="*/ 7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9">
                    <a:moveTo>
                      <a:pt x="3" y="7"/>
                    </a:moveTo>
                    <a:lnTo>
                      <a:pt x="0" y="119"/>
                    </a:lnTo>
                    <a:lnTo>
                      <a:pt x="9" y="119"/>
                    </a:lnTo>
                    <a:lnTo>
                      <a:pt x="12" y="7"/>
                    </a:lnTo>
                    <a:lnTo>
                      <a:pt x="12" y="4"/>
                    </a:lnTo>
                    <a:lnTo>
                      <a:pt x="9" y="4"/>
                    </a:lnTo>
                    <a:lnTo>
                      <a:pt x="9" y="0"/>
                    </a:lnTo>
                    <a:lnTo>
                      <a:pt x="9" y="0"/>
                    </a:lnTo>
                    <a:lnTo>
                      <a:pt x="6" y="0"/>
                    </a:lnTo>
                    <a:lnTo>
                      <a:pt x="3" y="0"/>
                    </a:lnTo>
                    <a:lnTo>
                      <a:pt x="3" y="4"/>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2" name="Freeform 758"/>
              <p:cNvSpPr>
                <a:spLocks/>
              </p:cNvSpPr>
              <p:nvPr/>
            </p:nvSpPr>
            <p:spPr bwMode="auto">
              <a:xfrm>
                <a:off x="6706" y="1299"/>
                <a:ext cx="12" cy="201"/>
              </a:xfrm>
              <a:custGeom>
                <a:avLst/>
                <a:gdLst>
                  <a:gd name="T0" fmla="*/ 3 w 12"/>
                  <a:gd name="T1" fmla="*/ 3 h 201"/>
                  <a:gd name="T2" fmla="*/ 0 w 12"/>
                  <a:gd name="T3" fmla="*/ 201 h 201"/>
                  <a:gd name="T4" fmla="*/ 9 w 12"/>
                  <a:gd name="T5" fmla="*/ 201 h 201"/>
                  <a:gd name="T6" fmla="*/ 12 w 12"/>
                  <a:gd name="T7" fmla="*/ 3 h 201"/>
                  <a:gd name="T8" fmla="*/ 12 w 12"/>
                  <a:gd name="T9" fmla="*/ 0 h 201"/>
                  <a:gd name="T10" fmla="*/ 9 w 12"/>
                  <a:gd name="T11" fmla="*/ 0 h 201"/>
                  <a:gd name="T12" fmla="*/ 6 w 12"/>
                  <a:gd name="T13" fmla="*/ 0 h 201"/>
                  <a:gd name="T14" fmla="*/ 6 w 12"/>
                  <a:gd name="T15" fmla="*/ 0 h 201"/>
                  <a:gd name="T16" fmla="*/ 6 w 12"/>
                  <a:gd name="T17" fmla="*/ 0 h 201"/>
                  <a:gd name="T18" fmla="*/ 3 w 12"/>
                  <a:gd name="T19" fmla="*/ 0 h 201"/>
                  <a:gd name="T20" fmla="*/ 3 w 12"/>
                  <a:gd name="T21" fmla="*/ 3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01">
                    <a:moveTo>
                      <a:pt x="3" y="3"/>
                    </a:moveTo>
                    <a:lnTo>
                      <a:pt x="0" y="201"/>
                    </a:lnTo>
                    <a:lnTo>
                      <a:pt x="9" y="201"/>
                    </a:lnTo>
                    <a:lnTo>
                      <a:pt x="12" y="3"/>
                    </a:lnTo>
                    <a:lnTo>
                      <a:pt x="12" y="0"/>
                    </a:lnTo>
                    <a:lnTo>
                      <a:pt x="9" y="0"/>
                    </a:lnTo>
                    <a:lnTo>
                      <a:pt x="6" y="0"/>
                    </a:lnTo>
                    <a:lnTo>
                      <a:pt x="6" y="0"/>
                    </a:lnTo>
                    <a:lnTo>
                      <a:pt x="6"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3" name="Freeform 759"/>
              <p:cNvSpPr>
                <a:spLocks/>
              </p:cNvSpPr>
              <p:nvPr/>
            </p:nvSpPr>
            <p:spPr bwMode="auto">
              <a:xfrm>
                <a:off x="6709" y="1070"/>
                <a:ext cx="12" cy="232"/>
              </a:xfrm>
              <a:custGeom>
                <a:avLst/>
                <a:gdLst>
                  <a:gd name="T0" fmla="*/ 3 w 12"/>
                  <a:gd name="T1" fmla="*/ 6 h 232"/>
                  <a:gd name="T2" fmla="*/ 0 w 12"/>
                  <a:gd name="T3" fmla="*/ 232 h 232"/>
                  <a:gd name="T4" fmla="*/ 9 w 12"/>
                  <a:gd name="T5" fmla="*/ 232 h 232"/>
                  <a:gd name="T6" fmla="*/ 12 w 12"/>
                  <a:gd name="T7" fmla="*/ 6 h 232"/>
                  <a:gd name="T8" fmla="*/ 12 w 12"/>
                  <a:gd name="T9" fmla="*/ 3 h 232"/>
                  <a:gd name="T10" fmla="*/ 9 w 12"/>
                  <a:gd name="T11" fmla="*/ 0 h 232"/>
                  <a:gd name="T12" fmla="*/ 9 w 12"/>
                  <a:gd name="T13" fmla="*/ 0 h 232"/>
                  <a:gd name="T14" fmla="*/ 6 w 12"/>
                  <a:gd name="T15" fmla="*/ 0 h 232"/>
                  <a:gd name="T16" fmla="*/ 3 w 12"/>
                  <a:gd name="T17" fmla="*/ 0 h 232"/>
                  <a:gd name="T18" fmla="*/ 3 w 12"/>
                  <a:gd name="T19" fmla="*/ 3 h 232"/>
                  <a:gd name="T20" fmla="*/ 3 w 12"/>
                  <a:gd name="T21" fmla="*/ 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32">
                    <a:moveTo>
                      <a:pt x="3" y="6"/>
                    </a:moveTo>
                    <a:lnTo>
                      <a:pt x="0" y="232"/>
                    </a:lnTo>
                    <a:lnTo>
                      <a:pt x="9" y="232"/>
                    </a:lnTo>
                    <a:lnTo>
                      <a:pt x="12" y="6"/>
                    </a:lnTo>
                    <a:lnTo>
                      <a:pt x="12" y="3"/>
                    </a:lnTo>
                    <a:lnTo>
                      <a:pt x="9" y="0"/>
                    </a:lnTo>
                    <a:lnTo>
                      <a:pt x="9" y="0"/>
                    </a:lnTo>
                    <a:lnTo>
                      <a:pt x="6" y="0"/>
                    </a:lnTo>
                    <a:lnTo>
                      <a:pt x="3" y="0"/>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4" name="Freeform 760"/>
              <p:cNvSpPr>
                <a:spLocks/>
              </p:cNvSpPr>
              <p:nvPr/>
            </p:nvSpPr>
            <p:spPr bwMode="auto">
              <a:xfrm>
                <a:off x="6712" y="939"/>
                <a:ext cx="12" cy="137"/>
              </a:xfrm>
              <a:custGeom>
                <a:avLst/>
                <a:gdLst>
                  <a:gd name="T0" fmla="*/ 12 w 12"/>
                  <a:gd name="T1" fmla="*/ 3 h 137"/>
                  <a:gd name="T2" fmla="*/ 3 w 12"/>
                  <a:gd name="T3" fmla="*/ 3 h 137"/>
                  <a:gd name="T4" fmla="*/ 0 w 12"/>
                  <a:gd name="T5" fmla="*/ 137 h 137"/>
                  <a:gd name="T6" fmla="*/ 9 w 12"/>
                  <a:gd name="T7" fmla="*/ 137 h 137"/>
                  <a:gd name="T8" fmla="*/ 12 w 12"/>
                  <a:gd name="T9" fmla="*/ 3 h 137"/>
                  <a:gd name="T10" fmla="*/ 3 w 12"/>
                  <a:gd name="T11" fmla="*/ 3 h 137"/>
                  <a:gd name="T12" fmla="*/ 12 w 12"/>
                  <a:gd name="T13" fmla="*/ 3 h 137"/>
                  <a:gd name="T14" fmla="*/ 12 w 12"/>
                  <a:gd name="T15" fmla="*/ 3 h 137"/>
                  <a:gd name="T16" fmla="*/ 9 w 12"/>
                  <a:gd name="T17" fmla="*/ 0 h 137"/>
                  <a:gd name="T18" fmla="*/ 9 w 12"/>
                  <a:gd name="T19" fmla="*/ 0 h 137"/>
                  <a:gd name="T20" fmla="*/ 9 w 12"/>
                  <a:gd name="T21" fmla="*/ 0 h 137"/>
                  <a:gd name="T22" fmla="*/ 6 w 12"/>
                  <a:gd name="T23" fmla="*/ 0 h 137"/>
                  <a:gd name="T24" fmla="*/ 6 w 12"/>
                  <a:gd name="T25" fmla="*/ 0 h 137"/>
                  <a:gd name="T26" fmla="*/ 3 w 12"/>
                  <a:gd name="T27" fmla="*/ 3 h 137"/>
                  <a:gd name="T28" fmla="*/ 3 w 12"/>
                  <a:gd name="T29" fmla="*/ 3 h 137"/>
                  <a:gd name="T30" fmla="*/ 12 w 12"/>
                  <a:gd name="T31"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7">
                    <a:moveTo>
                      <a:pt x="12" y="3"/>
                    </a:moveTo>
                    <a:lnTo>
                      <a:pt x="3" y="3"/>
                    </a:lnTo>
                    <a:lnTo>
                      <a:pt x="0" y="137"/>
                    </a:lnTo>
                    <a:lnTo>
                      <a:pt x="9" y="137"/>
                    </a:lnTo>
                    <a:lnTo>
                      <a:pt x="12" y="3"/>
                    </a:lnTo>
                    <a:lnTo>
                      <a:pt x="3" y="3"/>
                    </a:lnTo>
                    <a:lnTo>
                      <a:pt x="12" y="3"/>
                    </a:lnTo>
                    <a:lnTo>
                      <a:pt x="12" y="3"/>
                    </a:lnTo>
                    <a:lnTo>
                      <a:pt x="9" y="0"/>
                    </a:lnTo>
                    <a:lnTo>
                      <a:pt x="9" y="0"/>
                    </a:lnTo>
                    <a:lnTo>
                      <a:pt x="9" y="0"/>
                    </a:lnTo>
                    <a:lnTo>
                      <a:pt x="6" y="0"/>
                    </a:lnTo>
                    <a:lnTo>
                      <a:pt x="6" y="0"/>
                    </a:lnTo>
                    <a:lnTo>
                      <a:pt x="3" y="3"/>
                    </a:lnTo>
                    <a:lnTo>
                      <a:pt x="3" y="3"/>
                    </a:lnTo>
                    <a:lnTo>
                      <a:pt x="1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5" name="Freeform 761"/>
              <p:cNvSpPr>
                <a:spLocks/>
              </p:cNvSpPr>
              <p:nvPr/>
            </p:nvSpPr>
            <p:spPr bwMode="auto">
              <a:xfrm>
                <a:off x="6715" y="942"/>
                <a:ext cx="12" cy="67"/>
              </a:xfrm>
              <a:custGeom>
                <a:avLst/>
                <a:gdLst>
                  <a:gd name="T0" fmla="*/ 12 w 12"/>
                  <a:gd name="T1" fmla="*/ 61 h 67"/>
                  <a:gd name="T2" fmla="*/ 9 w 12"/>
                  <a:gd name="T3" fmla="*/ 0 h 67"/>
                  <a:gd name="T4" fmla="*/ 0 w 12"/>
                  <a:gd name="T5" fmla="*/ 0 h 67"/>
                  <a:gd name="T6" fmla="*/ 3 w 12"/>
                  <a:gd name="T7" fmla="*/ 61 h 67"/>
                  <a:gd name="T8" fmla="*/ 3 w 12"/>
                  <a:gd name="T9" fmla="*/ 64 h 67"/>
                  <a:gd name="T10" fmla="*/ 6 w 12"/>
                  <a:gd name="T11" fmla="*/ 67 h 67"/>
                  <a:gd name="T12" fmla="*/ 6 w 12"/>
                  <a:gd name="T13" fmla="*/ 67 h 67"/>
                  <a:gd name="T14" fmla="*/ 9 w 12"/>
                  <a:gd name="T15" fmla="*/ 67 h 67"/>
                  <a:gd name="T16" fmla="*/ 12 w 12"/>
                  <a:gd name="T17" fmla="*/ 67 h 67"/>
                  <a:gd name="T18" fmla="*/ 12 w 12"/>
                  <a:gd name="T19" fmla="*/ 64 h 67"/>
                  <a:gd name="T20" fmla="*/ 12 w 12"/>
                  <a:gd name="T21"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67">
                    <a:moveTo>
                      <a:pt x="12" y="61"/>
                    </a:moveTo>
                    <a:lnTo>
                      <a:pt x="9" y="0"/>
                    </a:lnTo>
                    <a:lnTo>
                      <a:pt x="0" y="0"/>
                    </a:lnTo>
                    <a:lnTo>
                      <a:pt x="3" y="61"/>
                    </a:lnTo>
                    <a:lnTo>
                      <a:pt x="3" y="64"/>
                    </a:lnTo>
                    <a:lnTo>
                      <a:pt x="6" y="67"/>
                    </a:lnTo>
                    <a:lnTo>
                      <a:pt x="6" y="67"/>
                    </a:lnTo>
                    <a:lnTo>
                      <a:pt x="9" y="67"/>
                    </a:lnTo>
                    <a:lnTo>
                      <a:pt x="12" y="67"/>
                    </a:lnTo>
                    <a:lnTo>
                      <a:pt x="12" y="64"/>
                    </a:lnTo>
                    <a:lnTo>
                      <a:pt x="12" y="6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6" name="Freeform 762"/>
              <p:cNvSpPr>
                <a:spLocks/>
              </p:cNvSpPr>
              <p:nvPr/>
            </p:nvSpPr>
            <p:spPr bwMode="auto">
              <a:xfrm>
                <a:off x="6718" y="1003"/>
                <a:ext cx="12" cy="210"/>
              </a:xfrm>
              <a:custGeom>
                <a:avLst/>
                <a:gdLst>
                  <a:gd name="T0" fmla="*/ 12 w 12"/>
                  <a:gd name="T1" fmla="*/ 204 h 210"/>
                  <a:gd name="T2" fmla="*/ 9 w 12"/>
                  <a:gd name="T3" fmla="*/ 0 h 210"/>
                  <a:gd name="T4" fmla="*/ 0 w 12"/>
                  <a:gd name="T5" fmla="*/ 0 h 210"/>
                  <a:gd name="T6" fmla="*/ 3 w 12"/>
                  <a:gd name="T7" fmla="*/ 204 h 210"/>
                  <a:gd name="T8" fmla="*/ 3 w 12"/>
                  <a:gd name="T9" fmla="*/ 207 h 210"/>
                  <a:gd name="T10" fmla="*/ 6 w 12"/>
                  <a:gd name="T11" fmla="*/ 210 h 210"/>
                  <a:gd name="T12" fmla="*/ 9 w 12"/>
                  <a:gd name="T13" fmla="*/ 210 h 210"/>
                  <a:gd name="T14" fmla="*/ 9 w 12"/>
                  <a:gd name="T15" fmla="*/ 210 h 210"/>
                  <a:gd name="T16" fmla="*/ 9 w 12"/>
                  <a:gd name="T17" fmla="*/ 207 h 210"/>
                  <a:gd name="T18" fmla="*/ 12 w 12"/>
                  <a:gd name="T19" fmla="*/ 207 h 210"/>
                  <a:gd name="T20" fmla="*/ 12 w 12"/>
                  <a:gd name="T21" fmla="*/ 204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10">
                    <a:moveTo>
                      <a:pt x="12" y="204"/>
                    </a:moveTo>
                    <a:lnTo>
                      <a:pt x="9" y="0"/>
                    </a:lnTo>
                    <a:lnTo>
                      <a:pt x="0" y="0"/>
                    </a:lnTo>
                    <a:lnTo>
                      <a:pt x="3" y="204"/>
                    </a:lnTo>
                    <a:lnTo>
                      <a:pt x="3" y="207"/>
                    </a:lnTo>
                    <a:lnTo>
                      <a:pt x="6" y="210"/>
                    </a:lnTo>
                    <a:lnTo>
                      <a:pt x="9" y="210"/>
                    </a:lnTo>
                    <a:lnTo>
                      <a:pt x="9" y="210"/>
                    </a:lnTo>
                    <a:lnTo>
                      <a:pt x="9" y="207"/>
                    </a:lnTo>
                    <a:lnTo>
                      <a:pt x="12" y="207"/>
                    </a:lnTo>
                    <a:lnTo>
                      <a:pt x="12" y="20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7" name="Freeform 763"/>
              <p:cNvSpPr>
                <a:spLocks/>
              </p:cNvSpPr>
              <p:nvPr/>
            </p:nvSpPr>
            <p:spPr bwMode="auto">
              <a:xfrm>
                <a:off x="6721" y="1207"/>
                <a:ext cx="12" cy="229"/>
              </a:xfrm>
              <a:custGeom>
                <a:avLst/>
                <a:gdLst>
                  <a:gd name="T0" fmla="*/ 12 w 12"/>
                  <a:gd name="T1" fmla="*/ 223 h 229"/>
                  <a:gd name="T2" fmla="*/ 9 w 12"/>
                  <a:gd name="T3" fmla="*/ 0 h 229"/>
                  <a:gd name="T4" fmla="*/ 0 w 12"/>
                  <a:gd name="T5" fmla="*/ 0 h 229"/>
                  <a:gd name="T6" fmla="*/ 3 w 12"/>
                  <a:gd name="T7" fmla="*/ 223 h 229"/>
                  <a:gd name="T8" fmla="*/ 3 w 12"/>
                  <a:gd name="T9" fmla="*/ 223 h 229"/>
                  <a:gd name="T10" fmla="*/ 6 w 12"/>
                  <a:gd name="T11" fmla="*/ 226 h 229"/>
                  <a:gd name="T12" fmla="*/ 6 w 12"/>
                  <a:gd name="T13" fmla="*/ 229 h 229"/>
                  <a:gd name="T14" fmla="*/ 9 w 12"/>
                  <a:gd name="T15" fmla="*/ 226 h 229"/>
                  <a:gd name="T16" fmla="*/ 12 w 12"/>
                  <a:gd name="T17" fmla="*/ 226 h 229"/>
                  <a:gd name="T18" fmla="*/ 12 w 12"/>
                  <a:gd name="T19" fmla="*/ 223 h 229"/>
                  <a:gd name="T20" fmla="*/ 12 w 12"/>
                  <a:gd name="T21" fmla="*/ 22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29">
                    <a:moveTo>
                      <a:pt x="12" y="223"/>
                    </a:moveTo>
                    <a:lnTo>
                      <a:pt x="9" y="0"/>
                    </a:lnTo>
                    <a:lnTo>
                      <a:pt x="0" y="0"/>
                    </a:lnTo>
                    <a:lnTo>
                      <a:pt x="3" y="223"/>
                    </a:lnTo>
                    <a:lnTo>
                      <a:pt x="3" y="223"/>
                    </a:lnTo>
                    <a:lnTo>
                      <a:pt x="6" y="226"/>
                    </a:lnTo>
                    <a:lnTo>
                      <a:pt x="6" y="229"/>
                    </a:lnTo>
                    <a:lnTo>
                      <a:pt x="9" y="226"/>
                    </a:lnTo>
                    <a:lnTo>
                      <a:pt x="12" y="226"/>
                    </a:lnTo>
                    <a:lnTo>
                      <a:pt x="12" y="223"/>
                    </a:lnTo>
                    <a:lnTo>
                      <a:pt x="12" y="2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8" name="Freeform 764"/>
              <p:cNvSpPr>
                <a:spLocks/>
              </p:cNvSpPr>
              <p:nvPr/>
            </p:nvSpPr>
            <p:spPr bwMode="auto">
              <a:xfrm>
                <a:off x="6724" y="1430"/>
                <a:ext cx="13" cy="152"/>
              </a:xfrm>
              <a:custGeom>
                <a:avLst/>
                <a:gdLst>
                  <a:gd name="T0" fmla="*/ 13 w 13"/>
                  <a:gd name="T1" fmla="*/ 149 h 152"/>
                  <a:gd name="T2" fmla="*/ 9 w 13"/>
                  <a:gd name="T3" fmla="*/ 0 h 152"/>
                  <a:gd name="T4" fmla="*/ 0 w 13"/>
                  <a:gd name="T5" fmla="*/ 0 h 152"/>
                  <a:gd name="T6" fmla="*/ 3 w 13"/>
                  <a:gd name="T7" fmla="*/ 149 h 152"/>
                  <a:gd name="T8" fmla="*/ 3 w 13"/>
                  <a:gd name="T9" fmla="*/ 149 h 152"/>
                  <a:gd name="T10" fmla="*/ 3 w 13"/>
                  <a:gd name="T11" fmla="*/ 152 h 152"/>
                  <a:gd name="T12" fmla="*/ 6 w 13"/>
                  <a:gd name="T13" fmla="*/ 152 h 152"/>
                  <a:gd name="T14" fmla="*/ 9 w 13"/>
                  <a:gd name="T15" fmla="*/ 152 h 152"/>
                  <a:gd name="T16" fmla="*/ 9 w 13"/>
                  <a:gd name="T17" fmla="*/ 152 h 152"/>
                  <a:gd name="T18" fmla="*/ 13 w 13"/>
                  <a:gd name="T19" fmla="*/ 149 h 152"/>
                  <a:gd name="T20" fmla="*/ 13 w 13"/>
                  <a:gd name="T21" fmla="*/ 14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52">
                    <a:moveTo>
                      <a:pt x="13" y="149"/>
                    </a:moveTo>
                    <a:lnTo>
                      <a:pt x="9" y="0"/>
                    </a:lnTo>
                    <a:lnTo>
                      <a:pt x="0" y="0"/>
                    </a:lnTo>
                    <a:lnTo>
                      <a:pt x="3" y="149"/>
                    </a:lnTo>
                    <a:lnTo>
                      <a:pt x="3" y="149"/>
                    </a:lnTo>
                    <a:lnTo>
                      <a:pt x="3" y="152"/>
                    </a:lnTo>
                    <a:lnTo>
                      <a:pt x="6" y="152"/>
                    </a:lnTo>
                    <a:lnTo>
                      <a:pt x="9" y="152"/>
                    </a:lnTo>
                    <a:lnTo>
                      <a:pt x="9" y="152"/>
                    </a:lnTo>
                    <a:lnTo>
                      <a:pt x="13" y="149"/>
                    </a:lnTo>
                    <a:lnTo>
                      <a:pt x="13" y="14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39" name="Freeform 765"/>
              <p:cNvSpPr>
                <a:spLocks/>
              </p:cNvSpPr>
              <p:nvPr/>
            </p:nvSpPr>
            <p:spPr bwMode="auto">
              <a:xfrm>
                <a:off x="6727" y="1579"/>
                <a:ext cx="13" cy="70"/>
              </a:xfrm>
              <a:custGeom>
                <a:avLst/>
                <a:gdLst>
                  <a:gd name="T0" fmla="*/ 13 w 13"/>
                  <a:gd name="T1" fmla="*/ 64 h 70"/>
                  <a:gd name="T2" fmla="*/ 10 w 13"/>
                  <a:gd name="T3" fmla="*/ 0 h 70"/>
                  <a:gd name="T4" fmla="*/ 0 w 13"/>
                  <a:gd name="T5" fmla="*/ 0 h 70"/>
                  <a:gd name="T6" fmla="*/ 3 w 13"/>
                  <a:gd name="T7" fmla="*/ 67 h 70"/>
                  <a:gd name="T8" fmla="*/ 3 w 13"/>
                  <a:gd name="T9" fmla="*/ 67 h 70"/>
                  <a:gd name="T10" fmla="*/ 6 w 13"/>
                  <a:gd name="T11" fmla="*/ 67 h 70"/>
                  <a:gd name="T12" fmla="*/ 6 w 13"/>
                  <a:gd name="T13" fmla="*/ 70 h 70"/>
                  <a:gd name="T14" fmla="*/ 10 w 13"/>
                  <a:gd name="T15" fmla="*/ 70 h 70"/>
                  <a:gd name="T16" fmla="*/ 13 w 13"/>
                  <a:gd name="T17" fmla="*/ 67 h 70"/>
                  <a:gd name="T18" fmla="*/ 13 w 13"/>
                  <a:gd name="T19" fmla="*/ 67 h 70"/>
                  <a:gd name="T20" fmla="*/ 13 w 13"/>
                  <a:gd name="T21"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70">
                    <a:moveTo>
                      <a:pt x="13" y="64"/>
                    </a:moveTo>
                    <a:lnTo>
                      <a:pt x="10" y="0"/>
                    </a:lnTo>
                    <a:lnTo>
                      <a:pt x="0" y="0"/>
                    </a:lnTo>
                    <a:lnTo>
                      <a:pt x="3" y="67"/>
                    </a:lnTo>
                    <a:lnTo>
                      <a:pt x="3" y="67"/>
                    </a:lnTo>
                    <a:lnTo>
                      <a:pt x="6" y="67"/>
                    </a:lnTo>
                    <a:lnTo>
                      <a:pt x="6" y="70"/>
                    </a:lnTo>
                    <a:lnTo>
                      <a:pt x="10" y="70"/>
                    </a:lnTo>
                    <a:lnTo>
                      <a:pt x="13" y="67"/>
                    </a:lnTo>
                    <a:lnTo>
                      <a:pt x="13" y="67"/>
                    </a:lnTo>
                    <a:lnTo>
                      <a:pt x="13" y="6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0" name="Freeform 766"/>
              <p:cNvSpPr>
                <a:spLocks/>
              </p:cNvSpPr>
              <p:nvPr/>
            </p:nvSpPr>
            <p:spPr bwMode="auto">
              <a:xfrm>
                <a:off x="6730" y="1643"/>
                <a:ext cx="13" cy="27"/>
              </a:xfrm>
              <a:custGeom>
                <a:avLst/>
                <a:gdLst>
                  <a:gd name="T0" fmla="*/ 13 w 13"/>
                  <a:gd name="T1" fmla="*/ 21 h 27"/>
                  <a:gd name="T2" fmla="*/ 13 w 13"/>
                  <a:gd name="T3" fmla="*/ 24 h 27"/>
                  <a:gd name="T4" fmla="*/ 10 w 13"/>
                  <a:gd name="T5" fmla="*/ 0 h 27"/>
                  <a:gd name="T6" fmla="*/ 0 w 13"/>
                  <a:gd name="T7" fmla="*/ 3 h 27"/>
                  <a:gd name="T8" fmla="*/ 3 w 13"/>
                  <a:gd name="T9" fmla="*/ 24 h 27"/>
                  <a:gd name="T10" fmla="*/ 3 w 13"/>
                  <a:gd name="T11" fmla="*/ 27 h 27"/>
                  <a:gd name="T12" fmla="*/ 3 w 13"/>
                  <a:gd name="T13" fmla="*/ 24 h 27"/>
                  <a:gd name="T14" fmla="*/ 3 w 13"/>
                  <a:gd name="T15" fmla="*/ 27 h 27"/>
                  <a:gd name="T16" fmla="*/ 7 w 13"/>
                  <a:gd name="T17" fmla="*/ 27 h 27"/>
                  <a:gd name="T18" fmla="*/ 10 w 13"/>
                  <a:gd name="T19" fmla="*/ 27 h 27"/>
                  <a:gd name="T20" fmla="*/ 10 w 13"/>
                  <a:gd name="T21" fmla="*/ 27 h 27"/>
                  <a:gd name="T22" fmla="*/ 13 w 13"/>
                  <a:gd name="T23" fmla="*/ 27 h 27"/>
                  <a:gd name="T24" fmla="*/ 13 w 13"/>
                  <a:gd name="T25" fmla="*/ 27 h 27"/>
                  <a:gd name="T26" fmla="*/ 13 w 13"/>
                  <a:gd name="T27" fmla="*/ 24 h 27"/>
                  <a:gd name="T28" fmla="*/ 13 w 13"/>
                  <a:gd name="T29"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7">
                    <a:moveTo>
                      <a:pt x="13" y="21"/>
                    </a:moveTo>
                    <a:lnTo>
                      <a:pt x="13" y="24"/>
                    </a:lnTo>
                    <a:lnTo>
                      <a:pt x="10" y="0"/>
                    </a:lnTo>
                    <a:lnTo>
                      <a:pt x="0" y="3"/>
                    </a:lnTo>
                    <a:lnTo>
                      <a:pt x="3" y="24"/>
                    </a:lnTo>
                    <a:lnTo>
                      <a:pt x="3" y="27"/>
                    </a:lnTo>
                    <a:lnTo>
                      <a:pt x="3" y="24"/>
                    </a:lnTo>
                    <a:lnTo>
                      <a:pt x="3" y="27"/>
                    </a:lnTo>
                    <a:lnTo>
                      <a:pt x="7" y="27"/>
                    </a:lnTo>
                    <a:lnTo>
                      <a:pt x="10" y="27"/>
                    </a:lnTo>
                    <a:lnTo>
                      <a:pt x="10" y="27"/>
                    </a:lnTo>
                    <a:lnTo>
                      <a:pt x="13" y="27"/>
                    </a:lnTo>
                    <a:lnTo>
                      <a:pt x="13" y="27"/>
                    </a:lnTo>
                    <a:lnTo>
                      <a:pt x="13" y="24"/>
                    </a:lnTo>
                    <a:lnTo>
                      <a:pt x="13"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1" name="Freeform 767"/>
              <p:cNvSpPr>
                <a:spLocks/>
              </p:cNvSpPr>
              <p:nvPr/>
            </p:nvSpPr>
            <p:spPr bwMode="auto">
              <a:xfrm>
                <a:off x="6733" y="1664"/>
                <a:ext cx="13" cy="12"/>
              </a:xfrm>
              <a:custGeom>
                <a:avLst/>
                <a:gdLst>
                  <a:gd name="T0" fmla="*/ 10 w 13"/>
                  <a:gd name="T1" fmla="*/ 3 h 12"/>
                  <a:gd name="T2" fmla="*/ 13 w 13"/>
                  <a:gd name="T3" fmla="*/ 6 h 12"/>
                  <a:gd name="T4" fmla="*/ 10 w 13"/>
                  <a:gd name="T5" fmla="*/ 0 h 12"/>
                  <a:gd name="T6" fmla="*/ 0 w 13"/>
                  <a:gd name="T7" fmla="*/ 6 h 12"/>
                  <a:gd name="T8" fmla="*/ 7 w 13"/>
                  <a:gd name="T9" fmla="*/ 12 h 12"/>
                  <a:gd name="T10" fmla="*/ 10 w 13"/>
                  <a:gd name="T11" fmla="*/ 12 h 12"/>
                  <a:gd name="T12" fmla="*/ 7 w 13"/>
                  <a:gd name="T13" fmla="*/ 12 h 12"/>
                  <a:gd name="T14" fmla="*/ 7 w 13"/>
                  <a:gd name="T15" fmla="*/ 12 h 12"/>
                  <a:gd name="T16" fmla="*/ 10 w 13"/>
                  <a:gd name="T17" fmla="*/ 12 h 12"/>
                  <a:gd name="T18" fmla="*/ 13 w 13"/>
                  <a:gd name="T19" fmla="*/ 12 h 12"/>
                  <a:gd name="T20" fmla="*/ 13 w 13"/>
                  <a:gd name="T21" fmla="*/ 12 h 12"/>
                  <a:gd name="T22" fmla="*/ 13 w 13"/>
                  <a:gd name="T23" fmla="*/ 9 h 12"/>
                  <a:gd name="T24" fmla="*/ 13 w 13"/>
                  <a:gd name="T25" fmla="*/ 6 h 12"/>
                  <a:gd name="T26" fmla="*/ 13 w 13"/>
                  <a:gd name="T27" fmla="*/ 6 h 12"/>
                  <a:gd name="T28" fmla="*/ 10 w 13"/>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2">
                    <a:moveTo>
                      <a:pt x="10" y="3"/>
                    </a:moveTo>
                    <a:lnTo>
                      <a:pt x="13" y="6"/>
                    </a:lnTo>
                    <a:lnTo>
                      <a:pt x="10" y="0"/>
                    </a:lnTo>
                    <a:lnTo>
                      <a:pt x="0" y="6"/>
                    </a:lnTo>
                    <a:lnTo>
                      <a:pt x="7" y="12"/>
                    </a:lnTo>
                    <a:lnTo>
                      <a:pt x="10" y="12"/>
                    </a:lnTo>
                    <a:lnTo>
                      <a:pt x="7" y="12"/>
                    </a:lnTo>
                    <a:lnTo>
                      <a:pt x="7" y="12"/>
                    </a:lnTo>
                    <a:lnTo>
                      <a:pt x="10" y="12"/>
                    </a:lnTo>
                    <a:lnTo>
                      <a:pt x="13" y="12"/>
                    </a:lnTo>
                    <a:lnTo>
                      <a:pt x="13" y="12"/>
                    </a:lnTo>
                    <a:lnTo>
                      <a:pt x="13" y="9"/>
                    </a:lnTo>
                    <a:lnTo>
                      <a:pt x="13" y="6"/>
                    </a:lnTo>
                    <a:lnTo>
                      <a:pt x="13" y="6"/>
                    </a:lnTo>
                    <a:lnTo>
                      <a:pt x="1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2" name="Freeform 768"/>
              <p:cNvSpPr>
                <a:spLocks/>
              </p:cNvSpPr>
              <p:nvPr/>
            </p:nvSpPr>
            <p:spPr bwMode="auto">
              <a:xfrm>
                <a:off x="6743" y="1667"/>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9 h 9"/>
                  <a:gd name="T12" fmla="*/ 9 w 9"/>
                  <a:gd name="T13" fmla="*/ 6 h 9"/>
                  <a:gd name="T14" fmla="*/ 9 w 9"/>
                  <a:gd name="T15" fmla="*/ 3 h 9"/>
                  <a:gd name="T16" fmla="*/ 6 w 9"/>
                  <a:gd name="T17" fmla="*/ 3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9"/>
                    </a:lnTo>
                    <a:lnTo>
                      <a:pt x="9" y="6"/>
                    </a:lnTo>
                    <a:lnTo>
                      <a:pt x="9" y="3"/>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3" name="Freeform 769"/>
              <p:cNvSpPr>
                <a:spLocks/>
              </p:cNvSpPr>
              <p:nvPr/>
            </p:nvSpPr>
            <p:spPr bwMode="auto">
              <a:xfrm>
                <a:off x="6746" y="1667"/>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9 h 9"/>
                  <a:gd name="T12" fmla="*/ 6 w 6"/>
                  <a:gd name="T13" fmla="*/ 6 h 9"/>
                  <a:gd name="T14" fmla="*/ 6 w 6"/>
                  <a:gd name="T15" fmla="*/ 3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9"/>
                    </a:lnTo>
                    <a:lnTo>
                      <a:pt x="6" y="6"/>
                    </a:lnTo>
                    <a:lnTo>
                      <a:pt x="6"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4" name="Freeform 770"/>
              <p:cNvSpPr>
                <a:spLocks/>
              </p:cNvSpPr>
              <p:nvPr/>
            </p:nvSpPr>
            <p:spPr bwMode="auto">
              <a:xfrm>
                <a:off x="6749" y="1667"/>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9 h 9"/>
                  <a:gd name="T12" fmla="*/ 9 w 9"/>
                  <a:gd name="T13" fmla="*/ 6 h 9"/>
                  <a:gd name="T14" fmla="*/ 9 w 9"/>
                  <a:gd name="T15" fmla="*/ 3 h 9"/>
                  <a:gd name="T16" fmla="*/ 6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9"/>
                    </a:lnTo>
                    <a:lnTo>
                      <a:pt x="9" y="6"/>
                    </a:lnTo>
                    <a:lnTo>
                      <a:pt x="9" y="3"/>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5" name="Freeform 771"/>
              <p:cNvSpPr>
                <a:spLocks/>
              </p:cNvSpPr>
              <p:nvPr/>
            </p:nvSpPr>
            <p:spPr bwMode="auto">
              <a:xfrm>
                <a:off x="6752" y="1667"/>
                <a:ext cx="6" cy="9"/>
              </a:xfrm>
              <a:custGeom>
                <a:avLst/>
                <a:gdLst>
                  <a:gd name="T0" fmla="*/ 6 w 6"/>
                  <a:gd name="T1" fmla="*/ 3 h 9"/>
                  <a:gd name="T2" fmla="*/ 3 w 6"/>
                  <a:gd name="T3" fmla="*/ 0 h 9"/>
                  <a:gd name="T4" fmla="*/ 0 w 6"/>
                  <a:gd name="T5" fmla="*/ 0 h 9"/>
                  <a:gd name="T6" fmla="*/ 0 w 6"/>
                  <a:gd name="T7" fmla="*/ 9 h 9"/>
                  <a:gd name="T8" fmla="*/ 3 w 6"/>
                  <a:gd name="T9" fmla="*/ 9 h 9"/>
                  <a:gd name="T10" fmla="*/ 0 w 6"/>
                  <a:gd name="T11" fmla="*/ 9 h 9"/>
                  <a:gd name="T12" fmla="*/ 3 w 6"/>
                  <a:gd name="T13" fmla="*/ 9 h 9"/>
                  <a:gd name="T14" fmla="*/ 6 w 6"/>
                  <a:gd name="T15" fmla="*/ 9 h 9"/>
                  <a:gd name="T16" fmla="*/ 6 w 6"/>
                  <a:gd name="T17" fmla="*/ 9 h 9"/>
                  <a:gd name="T18" fmla="*/ 6 w 6"/>
                  <a:gd name="T19" fmla="*/ 6 h 9"/>
                  <a:gd name="T20" fmla="*/ 6 w 6"/>
                  <a:gd name="T21" fmla="*/ 3 h 9"/>
                  <a:gd name="T22" fmla="*/ 6 w 6"/>
                  <a:gd name="T23" fmla="*/ 3 h 9"/>
                  <a:gd name="T24" fmla="*/ 6 w 6"/>
                  <a:gd name="T25" fmla="*/ 0 h 9"/>
                  <a:gd name="T26" fmla="*/ 3 w 6"/>
                  <a:gd name="T27" fmla="*/ 0 h 9"/>
                  <a:gd name="T28" fmla="*/ 6 w 6"/>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6" y="3"/>
                    </a:moveTo>
                    <a:lnTo>
                      <a:pt x="3" y="0"/>
                    </a:lnTo>
                    <a:lnTo>
                      <a:pt x="0" y="0"/>
                    </a:lnTo>
                    <a:lnTo>
                      <a:pt x="0" y="9"/>
                    </a:lnTo>
                    <a:lnTo>
                      <a:pt x="3" y="9"/>
                    </a:lnTo>
                    <a:lnTo>
                      <a:pt x="0" y="9"/>
                    </a:lnTo>
                    <a:lnTo>
                      <a:pt x="3" y="9"/>
                    </a:lnTo>
                    <a:lnTo>
                      <a:pt x="6" y="9"/>
                    </a:lnTo>
                    <a:lnTo>
                      <a:pt x="6" y="9"/>
                    </a:lnTo>
                    <a:lnTo>
                      <a:pt x="6" y="6"/>
                    </a:lnTo>
                    <a:lnTo>
                      <a:pt x="6" y="3"/>
                    </a:lnTo>
                    <a:lnTo>
                      <a:pt x="6" y="3"/>
                    </a:lnTo>
                    <a:lnTo>
                      <a:pt x="6" y="0"/>
                    </a:lnTo>
                    <a:lnTo>
                      <a:pt x="3" y="0"/>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6" name="Freeform 772"/>
              <p:cNvSpPr>
                <a:spLocks/>
              </p:cNvSpPr>
              <p:nvPr/>
            </p:nvSpPr>
            <p:spPr bwMode="auto">
              <a:xfrm>
                <a:off x="6752" y="1670"/>
                <a:ext cx="12" cy="9"/>
              </a:xfrm>
              <a:custGeom>
                <a:avLst/>
                <a:gdLst>
                  <a:gd name="T0" fmla="*/ 6 w 12"/>
                  <a:gd name="T1" fmla="*/ 0 h 9"/>
                  <a:gd name="T2" fmla="*/ 9 w 12"/>
                  <a:gd name="T3" fmla="*/ 0 h 9"/>
                  <a:gd name="T4" fmla="*/ 6 w 12"/>
                  <a:gd name="T5" fmla="*/ 0 h 9"/>
                  <a:gd name="T6" fmla="*/ 0 w 12"/>
                  <a:gd name="T7" fmla="*/ 6 h 9"/>
                  <a:gd name="T8" fmla="*/ 3 w 12"/>
                  <a:gd name="T9" fmla="*/ 9 h 9"/>
                  <a:gd name="T10" fmla="*/ 6 w 12"/>
                  <a:gd name="T11" fmla="*/ 9 h 9"/>
                  <a:gd name="T12" fmla="*/ 3 w 12"/>
                  <a:gd name="T13" fmla="*/ 9 h 9"/>
                  <a:gd name="T14" fmla="*/ 6 w 12"/>
                  <a:gd name="T15" fmla="*/ 9 h 9"/>
                  <a:gd name="T16" fmla="*/ 6 w 12"/>
                  <a:gd name="T17" fmla="*/ 9 h 9"/>
                  <a:gd name="T18" fmla="*/ 9 w 12"/>
                  <a:gd name="T19" fmla="*/ 9 h 9"/>
                  <a:gd name="T20" fmla="*/ 12 w 12"/>
                  <a:gd name="T21" fmla="*/ 6 h 9"/>
                  <a:gd name="T22" fmla="*/ 12 w 12"/>
                  <a:gd name="T23" fmla="*/ 6 h 9"/>
                  <a:gd name="T24" fmla="*/ 12 w 12"/>
                  <a:gd name="T25" fmla="*/ 3 h 9"/>
                  <a:gd name="T26" fmla="*/ 9 w 12"/>
                  <a:gd name="T27" fmla="*/ 0 h 9"/>
                  <a:gd name="T28" fmla="*/ 6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6" y="0"/>
                    </a:moveTo>
                    <a:lnTo>
                      <a:pt x="9" y="0"/>
                    </a:lnTo>
                    <a:lnTo>
                      <a:pt x="6" y="0"/>
                    </a:lnTo>
                    <a:lnTo>
                      <a:pt x="0" y="6"/>
                    </a:lnTo>
                    <a:lnTo>
                      <a:pt x="3" y="9"/>
                    </a:lnTo>
                    <a:lnTo>
                      <a:pt x="6" y="9"/>
                    </a:lnTo>
                    <a:lnTo>
                      <a:pt x="3" y="9"/>
                    </a:lnTo>
                    <a:lnTo>
                      <a:pt x="6" y="9"/>
                    </a:lnTo>
                    <a:lnTo>
                      <a:pt x="6" y="9"/>
                    </a:lnTo>
                    <a:lnTo>
                      <a:pt x="9" y="9"/>
                    </a:lnTo>
                    <a:lnTo>
                      <a:pt x="12" y="6"/>
                    </a:lnTo>
                    <a:lnTo>
                      <a:pt x="12" y="6"/>
                    </a:lnTo>
                    <a:lnTo>
                      <a:pt x="12" y="3"/>
                    </a:lnTo>
                    <a:lnTo>
                      <a:pt x="9"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7" name="Freeform 773"/>
              <p:cNvSpPr>
                <a:spLocks/>
              </p:cNvSpPr>
              <p:nvPr/>
            </p:nvSpPr>
            <p:spPr bwMode="auto">
              <a:xfrm>
                <a:off x="675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8" name="Freeform 774"/>
              <p:cNvSpPr>
                <a:spLocks/>
              </p:cNvSpPr>
              <p:nvPr/>
            </p:nvSpPr>
            <p:spPr bwMode="auto">
              <a:xfrm>
                <a:off x="676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49" name="Freeform 775"/>
              <p:cNvSpPr>
                <a:spLocks/>
              </p:cNvSpPr>
              <p:nvPr/>
            </p:nvSpPr>
            <p:spPr bwMode="auto">
              <a:xfrm>
                <a:off x="676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0" name="Freeform 776"/>
              <p:cNvSpPr>
                <a:spLocks/>
              </p:cNvSpPr>
              <p:nvPr/>
            </p:nvSpPr>
            <p:spPr bwMode="auto">
              <a:xfrm>
                <a:off x="676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1" name="Freeform 777"/>
              <p:cNvSpPr>
                <a:spLocks/>
              </p:cNvSpPr>
              <p:nvPr/>
            </p:nvSpPr>
            <p:spPr bwMode="auto">
              <a:xfrm>
                <a:off x="677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2" name="Freeform 778"/>
              <p:cNvSpPr>
                <a:spLocks/>
              </p:cNvSpPr>
              <p:nvPr/>
            </p:nvSpPr>
            <p:spPr bwMode="auto">
              <a:xfrm>
                <a:off x="677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3" name="Freeform 779"/>
              <p:cNvSpPr>
                <a:spLocks/>
              </p:cNvSpPr>
              <p:nvPr/>
            </p:nvSpPr>
            <p:spPr bwMode="auto">
              <a:xfrm>
                <a:off x="677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4" name="Freeform 780"/>
              <p:cNvSpPr>
                <a:spLocks/>
              </p:cNvSpPr>
              <p:nvPr/>
            </p:nvSpPr>
            <p:spPr bwMode="auto">
              <a:xfrm>
                <a:off x="677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5" name="Freeform 781"/>
              <p:cNvSpPr>
                <a:spLocks/>
              </p:cNvSpPr>
              <p:nvPr/>
            </p:nvSpPr>
            <p:spPr bwMode="auto">
              <a:xfrm>
                <a:off x="6785"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6" name="Freeform 782"/>
              <p:cNvSpPr>
                <a:spLocks/>
              </p:cNvSpPr>
              <p:nvPr/>
            </p:nvSpPr>
            <p:spPr bwMode="auto">
              <a:xfrm>
                <a:off x="6785"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7" name="Freeform 783"/>
              <p:cNvSpPr>
                <a:spLocks/>
              </p:cNvSpPr>
              <p:nvPr/>
            </p:nvSpPr>
            <p:spPr bwMode="auto">
              <a:xfrm>
                <a:off x="6791"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8" name="Freeform 784"/>
              <p:cNvSpPr>
                <a:spLocks/>
              </p:cNvSpPr>
              <p:nvPr/>
            </p:nvSpPr>
            <p:spPr bwMode="auto">
              <a:xfrm>
                <a:off x="679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59" name="Freeform 785"/>
              <p:cNvSpPr>
                <a:spLocks/>
              </p:cNvSpPr>
              <p:nvPr/>
            </p:nvSpPr>
            <p:spPr bwMode="auto">
              <a:xfrm>
                <a:off x="6797"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0" name="Freeform 786"/>
              <p:cNvSpPr>
                <a:spLocks/>
              </p:cNvSpPr>
              <p:nvPr/>
            </p:nvSpPr>
            <p:spPr bwMode="auto">
              <a:xfrm>
                <a:off x="6800" y="1670"/>
                <a:ext cx="10" cy="9"/>
              </a:xfrm>
              <a:custGeom>
                <a:avLst/>
                <a:gdLst>
                  <a:gd name="T0" fmla="*/ 4 w 10"/>
                  <a:gd name="T1" fmla="*/ 0 h 9"/>
                  <a:gd name="T2" fmla="*/ 0 w 10"/>
                  <a:gd name="T3" fmla="*/ 0 h 9"/>
                  <a:gd name="T4" fmla="*/ 0 w 10"/>
                  <a:gd name="T5" fmla="*/ 9 h 9"/>
                  <a:gd name="T6" fmla="*/ 4 w 10"/>
                  <a:gd name="T7" fmla="*/ 9 h 9"/>
                  <a:gd name="T8" fmla="*/ 4 w 10"/>
                  <a:gd name="T9" fmla="*/ 9 h 9"/>
                  <a:gd name="T10" fmla="*/ 7 w 10"/>
                  <a:gd name="T11" fmla="*/ 6 h 9"/>
                  <a:gd name="T12" fmla="*/ 10 w 10"/>
                  <a:gd name="T13" fmla="*/ 6 h 9"/>
                  <a:gd name="T14" fmla="*/ 7 w 10"/>
                  <a:gd name="T15" fmla="*/ 3 h 9"/>
                  <a:gd name="T16" fmla="*/ 7 w 10"/>
                  <a:gd name="T17" fmla="*/ 0 h 9"/>
                  <a:gd name="T18" fmla="*/ 4 w 10"/>
                  <a:gd name="T19" fmla="*/ 0 h 9"/>
                  <a:gd name="T20" fmla="*/ 4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0"/>
                    </a:moveTo>
                    <a:lnTo>
                      <a:pt x="0" y="0"/>
                    </a:lnTo>
                    <a:lnTo>
                      <a:pt x="0" y="9"/>
                    </a:lnTo>
                    <a:lnTo>
                      <a:pt x="4" y="9"/>
                    </a:lnTo>
                    <a:lnTo>
                      <a:pt x="4" y="9"/>
                    </a:lnTo>
                    <a:lnTo>
                      <a:pt x="7" y="6"/>
                    </a:lnTo>
                    <a:lnTo>
                      <a:pt x="10" y="6"/>
                    </a:lnTo>
                    <a:lnTo>
                      <a:pt x="7"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1" name="Freeform 787"/>
              <p:cNvSpPr>
                <a:spLocks/>
              </p:cNvSpPr>
              <p:nvPr/>
            </p:nvSpPr>
            <p:spPr bwMode="auto">
              <a:xfrm>
                <a:off x="680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2" name="Freeform 788"/>
              <p:cNvSpPr>
                <a:spLocks/>
              </p:cNvSpPr>
              <p:nvPr/>
            </p:nvSpPr>
            <p:spPr bwMode="auto">
              <a:xfrm>
                <a:off x="6807"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9"/>
                    </a:lnTo>
                    <a:lnTo>
                      <a:pt x="6"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3" name="Freeform 789"/>
              <p:cNvSpPr>
                <a:spLocks/>
              </p:cNvSpPr>
              <p:nvPr/>
            </p:nvSpPr>
            <p:spPr bwMode="auto">
              <a:xfrm>
                <a:off x="6810"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4" name="Freeform 790"/>
              <p:cNvSpPr>
                <a:spLocks/>
              </p:cNvSpPr>
              <p:nvPr/>
            </p:nvSpPr>
            <p:spPr bwMode="auto">
              <a:xfrm>
                <a:off x="681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5" name="Freeform 791"/>
              <p:cNvSpPr>
                <a:spLocks/>
              </p:cNvSpPr>
              <p:nvPr/>
            </p:nvSpPr>
            <p:spPr bwMode="auto">
              <a:xfrm>
                <a:off x="6816"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6" name="Freeform 792"/>
              <p:cNvSpPr>
                <a:spLocks/>
              </p:cNvSpPr>
              <p:nvPr/>
            </p:nvSpPr>
            <p:spPr bwMode="auto">
              <a:xfrm>
                <a:off x="6819"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7" name="Freeform 793"/>
              <p:cNvSpPr>
                <a:spLocks/>
              </p:cNvSpPr>
              <p:nvPr/>
            </p:nvSpPr>
            <p:spPr bwMode="auto">
              <a:xfrm>
                <a:off x="6822"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8" name="Freeform 794"/>
              <p:cNvSpPr>
                <a:spLocks/>
              </p:cNvSpPr>
              <p:nvPr/>
            </p:nvSpPr>
            <p:spPr bwMode="auto">
              <a:xfrm>
                <a:off x="682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69" name="Freeform 795"/>
              <p:cNvSpPr>
                <a:spLocks/>
              </p:cNvSpPr>
              <p:nvPr/>
            </p:nvSpPr>
            <p:spPr bwMode="auto">
              <a:xfrm>
                <a:off x="682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0" name="Freeform 796"/>
              <p:cNvSpPr>
                <a:spLocks/>
              </p:cNvSpPr>
              <p:nvPr/>
            </p:nvSpPr>
            <p:spPr bwMode="auto">
              <a:xfrm>
                <a:off x="683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1" name="Freeform 797"/>
              <p:cNvSpPr>
                <a:spLocks/>
              </p:cNvSpPr>
              <p:nvPr/>
            </p:nvSpPr>
            <p:spPr bwMode="auto">
              <a:xfrm>
                <a:off x="683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2" name="Freeform 798"/>
              <p:cNvSpPr>
                <a:spLocks/>
              </p:cNvSpPr>
              <p:nvPr/>
            </p:nvSpPr>
            <p:spPr bwMode="auto">
              <a:xfrm>
                <a:off x="683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3" name="Freeform 799"/>
              <p:cNvSpPr>
                <a:spLocks/>
              </p:cNvSpPr>
              <p:nvPr/>
            </p:nvSpPr>
            <p:spPr bwMode="auto">
              <a:xfrm>
                <a:off x="684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4" name="Freeform 800"/>
              <p:cNvSpPr>
                <a:spLocks/>
              </p:cNvSpPr>
              <p:nvPr/>
            </p:nvSpPr>
            <p:spPr bwMode="auto">
              <a:xfrm>
                <a:off x="6843"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5" name="Freeform 801"/>
              <p:cNvSpPr>
                <a:spLocks/>
              </p:cNvSpPr>
              <p:nvPr/>
            </p:nvSpPr>
            <p:spPr bwMode="auto">
              <a:xfrm>
                <a:off x="684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6" name="Freeform 802"/>
              <p:cNvSpPr>
                <a:spLocks/>
              </p:cNvSpPr>
              <p:nvPr/>
            </p:nvSpPr>
            <p:spPr bwMode="auto">
              <a:xfrm>
                <a:off x="684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7" name="Freeform 803"/>
              <p:cNvSpPr>
                <a:spLocks/>
              </p:cNvSpPr>
              <p:nvPr/>
            </p:nvSpPr>
            <p:spPr bwMode="auto">
              <a:xfrm>
                <a:off x="6855"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3"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8" name="Freeform 804"/>
              <p:cNvSpPr>
                <a:spLocks/>
              </p:cNvSpPr>
              <p:nvPr/>
            </p:nvSpPr>
            <p:spPr bwMode="auto">
              <a:xfrm>
                <a:off x="685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79" name="Freeform 805"/>
              <p:cNvSpPr>
                <a:spLocks/>
              </p:cNvSpPr>
              <p:nvPr/>
            </p:nvSpPr>
            <p:spPr bwMode="auto">
              <a:xfrm>
                <a:off x="6858"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0" name="Freeform 806"/>
              <p:cNvSpPr>
                <a:spLocks/>
              </p:cNvSpPr>
              <p:nvPr/>
            </p:nvSpPr>
            <p:spPr bwMode="auto">
              <a:xfrm>
                <a:off x="6864" y="1670"/>
                <a:ext cx="7" cy="9"/>
              </a:xfrm>
              <a:custGeom>
                <a:avLst/>
                <a:gdLst>
                  <a:gd name="T0" fmla="*/ 0 w 7"/>
                  <a:gd name="T1" fmla="*/ 0 h 9"/>
                  <a:gd name="T2" fmla="*/ 0 w 7"/>
                  <a:gd name="T3" fmla="*/ 0 h 9"/>
                  <a:gd name="T4" fmla="*/ 0 w 7"/>
                  <a:gd name="T5" fmla="*/ 9 h 9"/>
                  <a:gd name="T6" fmla="*/ 0 w 7"/>
                  <a:gd name="T7" fmla="*/ 9 h 9"/>
                  <a:gd name="T8" fmla="*/ 3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 name="T22" fmla="*/ 0 w 7"/>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9">
                    <a:moveTo>
                      <a:pt x="0" y="0"/>
                    </a:moveTo>
                    <a:lnTo>
                      <a:pt x="0" y="0"/>
                    </a:lnTo>
                    <a:lnTo>
                      <a:pt x="0" y="9"/>
                    </a:lnTo>
                    <a:lnTo>
                      <a:pt x="0" y="9"/>
                    </a:lnTo>
                    <a:lnTo>
                      <a:pt x="3" y="9"/>
                    </a:lnTo>
                    <a:lnTo>
                      <a:pt x="7" y="6"/>
                    </a:lnTo>
                    <a:lnTo>
                      <a:pt x="7" y="6"/>
                    </a:lnTo>
                    <a:lnTo>
                      <a:pt x="7" y="6"/>
                    </a:lnTo>
                    <a:lnTo>
                      <a:pt x="7" y="3"/>
                    </a:lnTo>
                    <a:lnTo>
                      <a:pt x="7"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81" name="Freeform 807"/>
              <p:cNvSpPr>
                <a:spLocks/>
              </p:cNvSpPr>
              <p:nvPr/>
            </p:nvSpPr>
            <p:spPr bwMode="auto">
              <a:xfrm>
                <a:off x="6864" y="1670"/>
                <a:ext cx="10" cy="9"/>
              </a:xfrm>
              <a:custGeom>
                <a:avLst/>
                <a:gdLst>
                  <a:gd name="T0" fmla="*/ 7 w 10"/>
                  <a:gd name="T1" fmla="*/ 0 h 9"/>
                  <a:gd name="T2" fmla="*/ 0 w 10"/>
                  <a:gd name="T3" fmla="*/ 0 h 9"/>
                  <a:gd name="T4" fmla="*/ 0 w 10"/>
                  <a:gd name="T5" fmla="*/ 9 h 9"/>
                  <a:gd name="T6" fmla="*/ 7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7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7" y="0"/>
                    </a:moveTo>
                    <a:lnTo>
                      <a:pt x="0" y="0"/>
                    </a:lnTo>
                    <a:lnTo>
                      <a:pt x="0" y="9"/>
                    </a:lnTo>
                    <a:lnTo>
                      <a:pt x="7" y="9"/>
                    </a:lnTo>
                    <a:lnTo>
                      <a:pt x="7" y="9"/>
                    </a:lnTo>
                    <a:lnTo>
                      <a:pt x="10" y="6"/>
                    </a:lnTo>
                    <a:lnTo>
                      <a:pt x="10" y="6"/>
                    </a:lnTo>
                    <a:lnTo>
                      <a:pt x="10" y="3"/>
                    </a:lnTo>
                    <a:lnTo>
                      <a:pt x="10" y="0"/>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 name="Group 1009"/>
            <p:cNvGrpSpPr>
              <a:grpSpLocks/>
            </p:cNvGrpSpPr>
            <p:nvPr/>
          </p:nvGrpSpPr>
          <p:grpSpPr bwMode="auto">
            <a:xfrm>
              <a:off x="4297" y="939"/>
              <a:ext cx="3302" cy="3101"/>
              <a:chOff x="4297" y="939"/>
              <a:chExt cx="3302" cy="3101"/>
            </a:xfrm>
          </p:grpSpPr>
          <p:sp>
            <p:nvSpPr>
              <p:cNvPr id="21282" name="Freeform 809"/>
              <p:cNvSpPr>
                <a:spLocks/>
              </p:cNvSpPr>
              <p:nvPr/>
            </p:nvSpPr>
            <p:spPr bwMode="auto">
              <a:xfrm>
                <a:off x="687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3" name="Freeform 810"/>
              <p:cNvSpPr>
                <a:spLocks/>
              </p:cNvSpPr>
              <p:nvPr/>
            </p:nvSpPr>
            <p:spPr bwMode="auto">
              <a:xfrm>
                <a:off x="6874"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4" name="Freeform 811"/>
              <p:cNvSpPr>
                <a:spLocks/>
              </p:cNvSpPr>
              <p:nvPr/>
            </p:nvSpPr>
            <p:spPr bwMode="auto">
              <a:xfrm>
                <a:off x="687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5" name="Freeform 812"/>
              <p:cNvSpPr>
                <a:spLocks/>
              </p:cNvSpPr>
              <p:nvPr/>
            </p:nvSpPr>
            <p:spPr bwMode="auto">
              <a:xfrm>
                <a:off x="6880"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6" name="Freeform 813"/>
              <p:cNvSpPr>
                <a:spLocks/>
              </p:cNvSpPr>
              <p:nvPr/>
            </p:nvSpPr>
            <p:spPr bwMode="auto">
              <a:xfrm>
                <a:off x="688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7" name="Freeform 814"/>
              <p:cNvSpPr>
                <a:spLocks/>
              </p:cNvSpPr>
              <p:nvPr/>
            </p:nvSpPr>
            <p:spPr bwMode="auto">
              <a:xfrm>
                <a:off x="688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8" name="Freeform 815"/>
              <p:cNvSpPr>
                <a:spLocks/>
              </p:cNvSpPr>
              <p:nvPr/>
            </p:nvSpPr>
            <p:spPr bwMode="auto">
              <a:xfrm>
                <a:off x="688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9" name="Freeform 816"/>
              <p:cNvSpPr>
                <a:spLocks/>
              </p:cNvSpPr>
              <p:nvPr/>
            </p:nvSpPr>
            <p:spPr bwMode="auto">
              <a:xfrm>
                <a:off x="689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0" name="Freeform 817"/>
              <p:cNvSpPr>
                <a:spLocks/>
              </p:cNvSpPr>
              <p:nvPr/>
            </p:nvSpPr>
            <p:spPr bwMode="auto">
              <a:xfrm>
                <a:off x="6895"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1" name="Freeform 818"/>
              <p:cNvSpPr>
                <a:spLocks/>
              </p:cNvSpPr>
              <p:nvPr/>
            </p:nvSpPr>
            <p:spPr bwMode="auto">
              <a:xfrm>
                <a:off x="6898"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2" name="Freeform 819"/>
              <p:cNvSpPr>
                <a:spLocks/>
              </p:cNvSpPr>
              <p:nvPr/>
            </p:nvSpPr>
            <p:spPr bwMode="auto">
              <a:xfrm>
                <a:off x="690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3" name="Freeform 820"/>
              <p:cNvSpPr>
                <a:spLocks/>
              </p:cNvSpPr>
              <p:nvPr/>
            </p:nvSpPr>
            <p:spPr bwMode="auto">
              <a:xfrm>
                <a:off x="690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4" name="Freeform 821"/>
              <p:cNvSpPr>
                <a:spLocks/>
              </p:cNvSpPr>
              <p:nvPr/>
            </p:nvSpPr>
            <p:spPr bwMode="auto">
              <a:xfrm>
                <a:off x="6907"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5" name="Freeform 822"/>
              <p:cNvSpPr>
                <a:spLocks/>
              </p:cNvSpPr>
              <p:nvPr/>
            </p:nvSpPr>
            <p:spPr bwMode="auto">
              <a:xfrm>
                <a:off x="691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6" name="Freeform 823"/>
              <p:cNvSpPr>
                <a:spLocks/>
              </p:cNvSpPr>
              <p:nvPr/>
            </p:nvSpPr>
            <p:spPr bwMode="auto">
              <a:xfrm>
                <a:off x="691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7" name="Freeform 824"/>
              <p:cNvSpPr>
                <a:spLocks/>
              </p:cNvSpPr>
              <p:nvPr/>
            </p:nvSpPr>
            <p:spPr bwMode="auto">
              <a:xfrm>
                <a:off x="691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8" name="Freeform 825"/>
              <p:cNvSpPr>
                <a:spLocks/>
              </p:cNvSpPr>
              <p:nvPr/>
            </p:nvSpPr>
            <p:spPr bwMode="auto">
              <a:xfrm>
                <a:off x="6922"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99" name="Freeform 826"/>
              <p:cNvSpPr>
                <a:spLocks/>
              </p:cNvSpPr>
              <p:nvPr/>
            </p:nvSpPr>
            <p:spPr bwMode="auto">
              <a:xfrm>
                <a:off x="6922"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0" name="Freeform 827"/>
              <p:cNvSpPr>
                <a:spLocks/>
              </p:cNvSpPr>
              <p:nvPr/>
            </p:nvSpPr>
            <p:spPr bwMode="auto">
              <a:xfrm>
                <a:off x="6928"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1" name="Freeform 828"/>
              <p:cNvSpPr>
                <a:spLocks/>
              </p:cNvSpPr>
              <p:nvPr/>
            </p:nvSpPr>
            <p:spPr bwMode="auto">
              <a:xfrm>
                <a:off x="6928" y="1670"/>
                <a:ext cx="10" cy="9"/>
              </a:xfrm>
              <a:custGeom>
                <a:avLst/>
                <a:gdLst>
                  <a:gd name="T0" fmla="*/ 6 w 10"/>
                  <a:gd name="T1" fmla="*/ 0 h 9"/>
                  <a:gd name="T2" fmla="*/ 0 w 10"/>
                  <a:gd name="T3" fmla="*/ 0 h 9"/>
                  <a:gd name="T4" fmla="*/ 0 w 10"/>
                  <a:gd name="T5" fmla="*/ 9 h 9"/>
                  <a:gd name="T6" fmla="*/ 6 w 10"/>
                  <a:gd name="T7" fmla="*/ 9 h 9"/>
                  <a:gd name="T8" fmla="*/ 6 w 10"/>
                  <a:gd name="T9" fmla="*/ 9 h 9"/>
                  <a:gd name="T10" fmla="*/ 10 w 10"/>
                  <a:gd name="T11" fmla="*/ 6 h 9"/>
                  <a:gd name="T12" fmla="*/ 10 w 10"/>
                  <a:gd name="T13" fmla="*/ 6 h 9"/>
                  <a:gd name="T14" fmla="*/ 10 w 10"/>
                  <a:gd name="T15" fmla="*/ 3 h 9"/>
                  <a:gd name="T16" fmla="*/ 10 w 10"/>
                  <a:gd name="T17" fmla="*/ 0 h 9"/>
                  <a:gd name="T18" fmla="*/ 6 w 10"/>
                  <a:gd name="T19" fmla="*/ 0 h 9"/>
                  <a:gd name="T20" fmla="*/ 6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6" y="0"/>
                    </a:moveTo>
                    <a:lnTo>
                      <a:pt x="0" y="0"/>
                    </a:lnTo>
                    <a:lnTo>
                      <a:pt x="0" y="9"/>
                    </a:lnTo>
                    <a:lnTo>
                      <a:pt x="6" y="9"/>
                    </a:lnTo>
                    <a:lnTo>
                      <a:pt x="6" y="9"/>
                    </a:lnTo>
                    <a:lnTo>
                      <a:pt x="10" y="6"/>
                    </a:lnTo>
                    <a:lnTo>
                      <a:pt x="10" y="6"/>
                    </a:lnTo>
                    <a:lnTo>
                      <a:pt x="10" y="3"/>
                    </a:lnTo>
                    <a:lnTo>
                      <a:pt x="10"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2" name="Freeform 829"/>
              <p:cNvSpPr>
                <a:spLocks/>
              </p:cNvSpPr>
              <p:nvPr/>
            </p:nvSpPr>
            <p:spPr bwMode="auto">
              <a:xfrm>
                <a:off x="6934" y="1670"/>
                <a:ext cx="7" cy="9"/>
              </a:xfrm>
              <a:custGeom>
                <a:avLst/>
                <a:gdLst>
                  <a:gd name="T0" fmla="*/ 4 w 7"/>
                  <a:gd name="T1" fmla="*/ 0 h 9"/>
                  <a:gd name="T2" fmla="*/ 0 w 7"/>
                  <a:gd name="T3" fmla="*/ 0 h 9"/>
                  <a:gd name="T4" fmla="*/ 0 w 7"/>
                  <a:gd name="T5" fmla="*/ 9 h 9"/>
                  <a:gd name="T6" fmla="*/ 4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9"/>
                    </a:lnTo>
                    <a:lnTo>
                      <a:pt x="7" y="6"/>
                    </a:lnTo>
                    <a:lnTo>
                      <a:pt x="7" y="6"/>
                    </a:lnTo>
                    <a:lnTo>
                      <a:pt x="7"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3" name="Freeform 830"/>
              <p:cNvSpPr>
                <a:spLocks/>
              </p:cNvSpPr>
              <p:nvPr/>
            </p:nvSpPr>
            <p:spPr bwMode="auto">
              <a:xfrm>
                <a:off x="6938"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4" name="Freeform 831"/>
              <p:cNvSpPr>
                <a:spLocks/>
              </p:cNvSpPr>
              <p:nvPr/>
            </p:nvSpPr>
            <p:spPr bwMode="auto">
              <a:xfrm>
                <a:off x="6941"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5" name="Freeform 832"/>
              <p:cNvSpPr>
                <a:spLocks/>
              </p:cNvSpPr>
              <p:nvPr/>
            </p:nvSpPr>
            <p:spPr bwMode="auto">
              <a:xfrm>
                <a:off x="6944"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6" name="Freeform 833"/>
              <p:cNvSpPr>
                <a:spLocks/>
              </p:cNvSpPr>
              <p:nvPr/>
            </p:nvSpPr>
            <p:spPr bwMode="auto">
              <a:xfrm>
                <a:off x="6947"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7" name="Freeform 834"/>
              <p:cNvSpPr>
                <a:spLocks/>
              </p:cNvSpPr>
              <p:nvPr/>
            </p:nvSpPr>
            <p:spPr bwMode="auto">
              <a:xfrm>
                <a:off x="6950"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8" name="Freeform 835"/>
              <p:cNvSpPr>
                <a:spLocks/>
              </p:cNvSpPr>
              <p:nvPr/>
            </p:nvSpPr>
            <p:spPr bwMode="auto">
              <a:xfrm>
                <a:off x="6953"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09" name="Freeform 836"/>
              <p:cNvSpPr>
                <a:spLocks/>
              </p:cNvSpPr>
              <p:nvPr/>
            </p:nvSpPr>
            <p:spPr bwMode="auto">
              <a:xfrm>
                <a:off x="695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0" name="Freeform 837"/>
              <p:cNvSpPr>
                <a:spLocks/>
              </p:cNvSpPr>
              <p:nvPr/>
            </p:nvSpPr>
            <p:spPr bwMode="auto">
              <a:xfrm>
                <a:off x="695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1" name="Freeform 838"/>
              <p:cNvSpPr>
                <a:spLocks/>
              </p:cNvSpPr>
              <p:nvPr/>
            </p:nvSpPr>
            <p:spPr bwMode="auto">
              <a:xfrm>
                <a:off x="696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2" name="Freeform 839"/>
              <p:cNvSpPr>
                <a:spLocks/>
              </p:cNvSpPr>
              <p:nvPr/>
            </p:nvSpPr>
            <p:spPr bwMode="auto">
              <a:xfrm>
                <a:off x="696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3" name="Freeform 840"/>
              <p:cNvSpPr>
                <a:spLocks/>
              </p:cNvSpPr>
              <p:nvPr/>
            </p:nvSpPr>
            <p:spPr bwMode="auto">
              <a:xfrm>
                <a:off x="696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4" name="Freeform 841"/>
              <p:cNvSpPr>
                <a:spLocks/>
              </p:cNvSpPr>
              <p:nvPr/>
            </p:nvSpPr>
            <p:spPr bwMode="auto">
              <a:xfrm>
                <a:off x="697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5" name="Freeform 842"/>
              <p:cNvSpPr>
                <a:spLocks/>
              </p:cNvSpPr>
              <p:nvPr/>
            </p:nvSpPr>
            <p:spPr bwMode="auto">
              <a:xfrm>
                <a:off x="6974"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6" name="Freeform 843"/>
              <p:cNvSpPr>
                <a:spLocks/>
              </p:cNvSpPr>
              <p:nvPr/>
            </p:nvSpPr>
            <p:spPr bwMode="auto">
              <a:xfrm>
                <a:off x="6980"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7" name="Freeform 844"/>
              <p:cNvSpPr>
                <a:spLocks/>
              </p:cNvSpPr>
              <p:nvPr/>
            </p:nvSpPr>
            <p:spPr bwMode="auto">
              <a:xfrm>
                <a:off x="6980" y="1670"/>
                <a:ext cx="9" cy="9"/>
              </a:xfrm>
              <a:custGeom>
                <a:avLst/>
                <a:gdLst>
                  <a:gd name="T0" fmla="*/ 0 w 9"/>
                  <a:gd name="T1" fmla="*/ 0 h 9"/>
                  <a:gd name="T2" fmla="*/ 6 w 9"/>
                  <a:gd name="T3" fmla="*/ 0 h 9"/>
                  <a:gd name="T4" fmla="*/ 0 w 9"/>
                  <a:gd name="T5" fmla="*/ 0 h 9"/>
                  <a:gd name="T6" fmla="*/ 0 w 9"/>
                  <a:gd name="T7" fmla="*/ 9 h 9"/>
                  <a:gd name="T8" fmla="*/ 6 w 9"/>
                  <a:gd name="T9" fmla="*/ 9 h 9"/>
                  <a:gd name="T10" fmla="*/ 6 w 9"/>
                  <a:gd name="T11" fmla="*/ 9 h 9"/>
                  <a:gd name="T12" fmla="*/ 6 w 9"/>
                  <a:gd name="T13" fmla="*/ 9 h 9"/>
                  <a:gd name="T14" fmla="*/ 6 w 9"/>
                  <a:gd name="T15" fmla="*/ 9 h 9"/>
                  <a:gd name="T16" fmla="*/ 9 w 9"/>
                  <a:gd name="T17" fmla="*/ 6 h 9"/>
                  <a:gd name="T18" fmla="*/ 9 w 9"/>
                  <a:gd name="T19" fmla="*/ 6 h 9"/>
                  <a:gd name="T20" fmla="*/ 9 w 9"/>
                  <a:gd name="T21" fmla="*/ 3 h 9"/>
                  <a:gd name="T22" fmla="*/ 9 w 9"/>
                  <a:gd name="T23" fmla="*/ 0 h 9"/>
                  <a:gd name="T24" fmla="*/ 6 w 9"/>
                  <a:gd name="T25" fmla="*/ 0 h 9"/>
                  <a:gd name="T26" fmla="*/ 6 w 9"/>
                  <a:gd name="T27" fmla="*/ 0 h 9"/>
                  <a:gd name="T28" fmla="*/ 0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0" y="0"/>
                    </a:moveTo>
                    <a:lnTo>
                      <a:pt x="6" y="0"/>
                    </a:lnTo>
                    <a:lnTo>
                      <a:pt x="0" y="0"/>
                    </a:lnTo>
                    <a:lnTo>
                      <a:pt x="0" y="9"/>
                    </a:lnTo>
                    <a:lnTo>
                      <a:pt x="6" y="9"/>
                    </a:lnTo>
                    <a:lnTo>
                      <a:pt x="6" y="9"/>
                    </a:lnTo>
                    <a:lnTo>
                      <a:pt x="6" y="9"/>
                    </a:lnTo>
                    <a:lnTo>
                      <a:pt x="6" y="9"/>
                    </a:lnTo>
                    <a:lnTo>
                      <a:pt x="9" y="6"/>
                    </a:lnTo>
                    <a:lnTo>
                      <a:pt x="9" y="6"/>
                    </a:lnTo>
                    <a:lnTo>
                      <a:pt x="9" y="3"/>
                    </a:lnTo>
                    <a:lnTo>
                      <a:pt x="9" y="0"/>
                    </a:lnTo>
                    <a:lnTo>
                      <a:pt x="6" y="0"/>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8" name="Freeform 845"/>
              <p:cNvSpPr>
                <a:spLocks/>
              </p:cNvSpPr>
              <p:nvPr/>
            </p:nvSpPr>
            <p:spPr bwMode="auto">
              <a:xfrm>
                <a:off x="6980" y="1667"/>
                <a:ext cx="12" cy="12"/>
              </a:xfrm>
              <a:custGeom>
                <a:avLst/>
                <a:gdLst>
                  <a:gd name="T0" fmla="*/ 6 w 12"/>
                  <a:gd name="T1" fmla="*/ 0 h 12"/>
                  <a:gd name="T2" fmla="*/ 6 w 12"/>
                  <a:gd name="T3" fmla="*/ 3 h 12"/>
                  <a:gd name="T4" fmla="*/ 0 w 12"/>
                  <a:gd name="T5" fmla="*/ 3 h 12"/>
                  <a:gd name="T6" fmla="*/ 6 w 12"/>
                  <a:gd name="T7" fmla="*/ 12 h 12"/>
                  <a:gd name="T8" fmla="*/ 9 w 12"/>
                  <a:gd name="T9" fmla="*/ 9 h 12"/>
                  <a:gd name="T10" fmla="*/ 6 w 12"/>
                  <a:gd name="T11" fmla="*/ 9 h 12"/>
                  <a:gd name="T12" fmla="*/ 9 w 12"/>
                  <a:gd name="T13" fmla="*/ 9 h 12"/>
                  <a:gd name="T14" fmla="*/ 12 w 12"/>
                  <a:gd name="T15" fmla="*/ 6 h 12"/>
                  <a:gd name="T16" fmla="*/ 12 w 12"/>
                  <a:gd name="T17" fmla="*/ 3 h 12"/>
                  <a:gd name="T18" fmla="*/ 9 w 12"/>
                  <a:gd name="T19" fmla="*/ 3 h 12"/>
                  <a:gd name="T20" fmla="*/ 9 w 12"/>
                  <a:gd name="T21" fmla="*/ 0 h 12"/>
                  <a:gd name="T22" fmla="*/ 6 w 12"/>
                  <a:gd name="T23" fmla="*/ 0 h 12"/>
                  <a:gd name="T24" fmla="*/ 6 w 12"/>
                  <a:gd name="T25" fmla="*/ 3 h 12"/>
                  <a:gd name="T26" fmla="*/ 6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6" y="0"/>
                    </a:moveTo>
                    <a:lnTo>
                      <a:pt x="6" y="3"/>
                    </a:lnTo>
                    <a:lnTo>
                      <a:pt x="0" y="3"/>
                    </a:lnTo>
                    <a:lnTo>
                      <a:pt x="6" y="12"/>
                    </a:lnTo>
                    <a:lnTo>
                      <a:pt x="9" y="9"/>
                    </a:lnTo>
                    <a:lnTo>
                      <a:pt x="6" y="9"/>
                    </a:lnTo>
                    <a:lnTo>
                      <a:pt x="9" y="9"/>
                    </a:lnTo>
                    <a:lnTo>
                      <a:pt x="12" y="6"/>
                    </a:lnTo>
                    <a:lnTo>
                      <a:pt x="12" y="3"/>
                    </a:lnTo>
                    <a:lnTo>
                      <a:pt x="9" y="3"/>
                    </a:lnTo>
                    <a:lnTo>
                      <a:pt x="9" y="0"/>
                    </a:lnTo>
                    <a:lnTo>
                      <a:pt x="6" y="0"/>
                    </a:lnTo>
                    <a:lnTo>
                      <a:pt x="6"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19" name="Freeform 846"/>
              <p:cNvSpPr>
                <a:spLocks/>
              </p:cNvSpPr>
              <p:nvPr/>
            </p:nvSpPr>
            <p:spPr bwMode="auto">
              <a:xfrm>
                <a:off x="6986" y="1667"/>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9 h 9"/>
                  <a:gd name="T12" fmla="*/ 9 w 9"/>
                  <a:gd name="T13" fmla="*/ 6 h 9"/>
                  <a:gd name="T14" fmla="*/ 9 w 9"/>
                  <a:gd name="T15" fmla="*/ 3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9"/>
                    </a:lnTo>
                    <a:lnTo>
                      <a:pt x="9" y="6"/>
                    </a:lnTo>
                    <a:lnTo>
                      <a:pt x="9" y="3"/>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0" name="Freeform 847"/>
              <p:cNvSpPr>
                <a:spLocks/>
              </p:cNvSpPr>
              <p:nvPr/>
            </p:nvSpPr>
            <p:spPr bwMode="auto">
              <a:xfrm>
                <a:off x="6989" y="1667"/>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9 h 9"/>
                  <a:gd name="T12" fmla="*/ 9 w 9"/>
                  <a:gd name="T13" fmla="*/ 6 h 9"/>
                  <a:gd name="T14" fmla="*/ 9 w 9"/>
                  <a:gd name="T15" fmla="*/ 3 h 9"/>
                  <a:gd name="T16" fmla="*/ 6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9"/>
                    </a:lnTo>
                    <a:lnTo>
                      <a:pt x="9" y="6"/>
                    </a:lnTo>
                    <a:lnTo>
                      <a:pt x="9" y="3"/>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1" name="Freeform 848"/>
              <p:cNvSpPr>
                <a:spLocks/>
              </p:cNvSpPr>
              <p:nvPr/>
            </p:nvSpPr>
            <p:spPr bwMode="auto">
              <a:xfrm>
                <a:off x="6995" y="1667"/>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9 h 9"/>
                  <a:gd name="T12" fmla="*/ 6 w 6"/>
                  <a:gd name="T13" fmla="*/ 6 h 9"/>
                  <a:gd name="T14" fmla="*/ 6 w 6"/>
                  <a:gd name="T15" fmla="*/ 3 h 9"/>
                  <a:gd name="T16" fmla="*/ 6 w 6"/>
                  <a:gd name="T17" fmla="*/ 3 h 9"/>
                  <a:gd name="T18" fmla="*/ 6 w 6"/>
                  <a:gd name="T19" fmla="*/ 3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9"/>
                    </a:lnTo>
                    <a:lnTo>
                      <a:pt x="6" y="6"/>
                    </a:lnTo>
                    <a:lnTo>
                      <a:pt x="6" y="3"/>
                    </a:lnTo>
                    <a:lnTo>
                      <a:pt x="6" y="3"/>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2" name="Freeform 849"/>
              <p:cNvSpPr>
                <a:spLocks/>
              </p:cNvSpPr>
              <p:nvPr/>
            </p:nvSpPr>
            <p:spPr bwMode="auto">
              <a:xfrm>
                <a:off x="6995" y="1667"/>
                <a:ext cx="10" cy="9"/>
              </a:xfrm>
              <a:custGeom>
                <a:avLst/>
                <a:gdLst>
                  <a:gd name="T0" fmla="*/ 0 w 10"/>
                  <a:gd name="T1" fmla="*/ 3 h 9"/>
                  <a:gd name="T2" fmla="*/ 6 w 10"/>
                  <a:gd name="T3" fmla="*/ 0 h 9"/>
                  <a:gd name="T4" fmla="*/ 0 w 10"/>
                  <a:gd name="T5" fmla="*/ 0 h 9"/>
                  <a:gd name="T6" fmla="*/ 0 w 10"/>
                  <a:gd name="T7" fmla="*/ 9 h 9"/>
                  <a:gd name="T8" fmla="*/ 6 w 10"/>
                  <a:gd name="T9" fmla="*/ 9 h 9"/>
                  <a:gd name="T10" fmla="*/ 6 w 10"/>
                  <a:gd name="T11" fmla="*/ 9 h 9"/>
                  <a:gd name="T12" fmla="*/ 6 w 10"/>
                  <a:gd name="T13" fmla="*/ 9 h 9"/>
                  <a:gd name="T14" fmla="*/ 6 w 10"/>
                  <a:gd name="T15" fmla="*/ 9 h 9"/>
                  <a:gd name="T16" fmla="*/ 10 w 10"/>
                  <a:gd name="T17" fmla="*/ 9 h 9"/>
                  <a:gd name="T18" fmla="*/ 10 w 10"/>
                  <a:gd name="T19" fmla="*/ 6 h 9"/>
                  <a:gd name="T20" fmla="*/ 10 w 10"/>
                  <a:gd name="T21" fmla="*/ 3 h 9"/>
                  <a:gd name="T22" fmla="*/ 10 w 10"/>
                  <a:gd name="T23" fmla="*/ 3 h 9"/>
                  <a:gd name="T24" fmla="*/ 6 w 10"/>
                  <a:gd name="T25" fmla="*/ 0 h 9"/>
                  <a:gd name="T26" fmla="*/ 6 w 10"/>
                  <a:gd name="T27" fmla="*/ 0 h 9"/>
                  <a:gd name="T28" fmla="*/ 0 w 10"/>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9">
                    <a:moveTo>
                      <a:pt x="0" y="3"/>
                    </a:moveTo>
                    <a:lnTo>
                      <a:pt x="6" y="0"/>
                    </a:lnTo>
                    <a:lnTo>
                      <a:pt x="0" y="0"/>
                    </a:lnTo>
                    <a:lnTo>
                      <a:pt x="0" y="9"/>
                    </a:lnTo>
                    <a:lnTo>
                      <a:pt x="6" y="9"/>
                    </a:lnTo>
                    <a:lnTo>
                      <a:pt x="6" y="9"/>
                    </a:lnTo>
                    <a:lnTo>
                      <a:pt x="6" y="9"/>
                    </a:lnTo>
                    <a:lnTo>
                      <a:pt x="6" y="9"/>
                    </a:lnTo>
                    <a:lnTo>
                      <a:pt x="10" y="9"/>
                    </a:lnTo>
                    <a:lnTo>
                      <a:pt x="10" y="6"/>
                    </a:lnTo>
                    <a:lnTo>
                      <a:pt x="10" y="3"/>
                    </a:lnTo>
                    <a:lnTo>
                      <a:pt x="10" y="3"/>
                    </a:lnTo>
                    <a:lnTo>
                      <a:pt x="6" y="0"/>
                    </a:lnTo>
                    <a:lnTo>
                      <a:pt x="6"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3" name="Freeform 850"/>
              <p:cNvSpPr>
                <a:spLocks/>
              </p:cNvSpPr>
              <p:nvPr/>
            </p:nvSpPr>
            <p:spPr bwMode="auto">
              <a:xfrm>
                <a:off x="6995" y="1664"/>
                <a:ext cx="13" cy="12"/>
              </a:xfrm>
              <a:custGeom>
                <a:avLst/>
                <a:gdLst>
                  <a:gd name="T0" fmla="*/ 3 w 13"/>
                  <a:gd name="T1" fmla="*/ 6 h 12"/>
                  <a:gd name="T2" fmla="*/ 6 w 13"/>
                  <a:gd name="T3" fmla="*/ 0 h 12"/>
                  <a:gd name="T4" fmla="*/ 0 w 13"/>
                  <a:gd name="T5" fmla="*/ 6 h 12"/>
                  <a:gd name="T6" fmla="*/ 6 w 13"/>
                  <a:gd name="T7" fmla="*/ 12 h 12"/>
                  <a:gd name="T8" fmla="*/ 13 w 13"/>
                  <a:gd name="T9" fmla="*/ 9 h 12"/>
                  <a:gd name="T10" fmla="*/ 13 w 13"/>
                  <a:gd name="T11" fmla="*/ 6 h 12"/>
                  <a:gd name="T12" fmla="*/ 13 w 13"/>
                  <a:gd name="T13" fmla="*/ 9 h 12"/>
                  <a:gd name="T14" fmla="*/ 13 w 13"/>
                  <a:gd name="T15" fmla="*/ 6 h 12"/>
                  <a:gd name="T16" fmla="*/ 13 w 13"/>
                  <a:gd name="T17" fmla="*/ 6 h 12"/>
                  <a:gd name="T18" fmla="*/ 13 w 13"/>
                  <a:gd name="T19" fmla="*/ 6 h 12"/>
                  <a:gd name="T20" fmla="*/ 13 w 13"/>
                  <a:gd name="T21" fmla="*/ 3 h 12"/>
                  <a:gd name="T22" fmla="*/ 13 w 13"/>
                  <a:gd name="T23" fmla="*/ 0 h 12"/>
                  <a:gd name="T24" fmla="*/ 10 w 13"/>
                  <a:gd name="T25" fmla="*/ 0 h 12"/>
                  <a:gd name="T26" fmla="*/ 6 w 13"/>
                  <a:gd name="T27" fmla="*/ 0 h 12"/>
                  <a:gd name="T28" fmla="*/ 6 w 13"/>
                  <a:gd name="T29" fmla="*/ 0 h 12"/>
                  <a:gd name="T30" fmla="*/ 3 w 13"/>
                  <a:gd name="T3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2">
                    <a:moveTo>
                      <a:pt x="3" y="6"/>
                    </a:moveTo>
                    <a:lnTo>
                      <a:pt x="6" y="0"/>
                    </a:lnTo>
                    <a:lnTo>
                      <a:pt x="0" y="6"/>
                    </a:lnTo>
                    <a:lnTo>
                      <a:pt x="6" y="12"/>
                    </a:lnTo>
                    <a:lnTo>
                      <a:pt x="13" y="9"/>
                    </a:lnTo>
                    <a:lnTo>
                      <a:pt x="13" y="6"/>
                    </a:lnTo>
                    <a:lnTo>
                      <a:pt x="13" y="9"/>
                    </a:lnTo>
                    <a:lnTo>
                      <a:pt x="13" y="6"/>
                    </a:lnTo>
                    <a:lnTo>
                      <a:pt x="13" y="6"/>
                    </a:lnTo>
                    <a:lnTo>
                      <a:pt x="13" y="6"/>
                    </a:lnTo>
                    <a:lnTo>
                      <a:pt x="13" y="3"/>
                    </a:lnTo>
                    <a:lnTo>
                      <a:pt x="13" y="0"/>
                    </a:lnTo>
                    <a:lnTo>
                      <a:pt x="10" y="0"/>
                    </a:lnTo>
                    <a:lnTo>
                      <a:pt x="6" y="0"/>
                    </a:lnTo>
                    <a:lnTo>
                      <a:pt x="6" y="0"/>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4" name="Freeform 851"/>
              <p:cNvSpPr>
                <a:spLocks/>
              </p:cNvSpPr>
              <p:nvPr/>
            </p:nvSpPr>
            <p:spPr bwMode="auto">
              <a:xfrm>
                <a:off x="6998" y="1652"/>
                <a:ext cx="13" cy="18"/>
              </a:xfrm>
              <a:custGeom>
                <a:avLst/>
                <a:gdLst>
                  <a:gd name="T0" fmla="*/ 3 w 13"/>
                  <a:gd name="T1" fmla="*/ 6 h 18"/>
                  <a:gd name="T2" fmla="*/ 0 w 13"/>
                  <a:gd name="T3" fmla="*/ 18 h 18"/>
                  <a:gd name="T4" fmla="*/ 10 w 13"/>
                  <a:gd name="T5" fmla="*/ 18 h 18"/>
                  <a:gd name="T6" fmla="*/ 13 w 13"/>
                  <a:gd name="T7" fmla="*/ 6 h 18"/>
                  <a:gd name="T8" fmla="*/ 13 w 13"/>
                  <a:gd name="T9" fmla="*/ 6 h 18"/>
                  <a:gd name="T10" fmla="*/ 13 w 13"/>
                  <a:gd name="T11" fmla="*/ 3 h 18"/>
                  <a:gd name="T12" fmla="*/ 10 w 13"/>
                  <a:gd name="T13" fmla="*/ 3 h 18"/>
                  <a:gd name="T14" fmla="*/ 10 w 13"/>
                  <a:gd name="T15" fmla="*/ 0 h 18"/>
                  <a:gd name="T16" fmla="*/ 10 w 13"/>
                  <a:gd name="T17" fmla="*/ 0 h 18"/>
                  <a:gd name="T18" fmla="*/ 7 w 13"/>
                  <a:gd name="T19" fmla="*/ 0 h 18"/>
                  <a:gd name="T20" fmla="*/ 3 w 13"/>
                  <a:gd name="T21" fmla="*/ 3 h 18"/>
                  <a:gd name="T22" fmla="*/ 3 w 13"/>
                  <a:gd name="T2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8">
                    <a:moveTo>
                      <a:pt x="3" y="6"/>
                    </a:moveTo>
                    <a:lnTo>
                      <a:pt x="0" y="18"/>
                    </a:lnTo>
                    <a:lnTo>
                      <a:pt x="10" y="18"/>
                    </a:lnTo>
                    <a:lnTo>
                      <a:pt x="13" y="6"/>
                    </a:lnTo>
                    <a:lnTo>
                      <a:pt x="13" y="6"/>
                    </a:lnTo>
                    <a:lnTo>
                      <a:pt x="13" y="3"/>
                    </a:lnTo>
                    <a:lnTo>
                      <a:pt x="10" y="3"/>
                    </a:lnTo>
                    <a:lnTo>
                      <a:pt x="10" y="0"/>
                    </a:lnTo>
                    <a:lnTo>
                      <a:pt x="10" y="0"/>
                    </a:lnTo>
                    <a:lnTo>
                      <a:pt x="7" y="0"/>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5" name="Freeform 852"/>
              <p:cNvSpPr>
                <a:spLocks/>
              </p:cNvSpPr>
              <p:nvPr/>
            </p:nvSpPr>
            <p:spPr bwMode="auto">
              <a:xfrm>
                <a:off x="7001" y="1612"/>
                <a:ext cx="13" cy="46"/>
              </a:xfrm>
              <a:custGeom>
                <a:avLst/>
                <a:gdLst>
                  <a:gd name="T0" fmla="*/ 4 w 13"/>
                  <a:gd name="T1" fmla="*/ 3 h 46"/>
                  <a:gd name="T2" fmla="*/ 0 w 13"/>
                  <a:gd name="T3" fmla="*/ 46 h 46"/>
                  <a:gd name="T4" fmla="*/ 10 w 13"/>
                  <a:gd name="T5" fmla="*/ 46 h 46"/>
                  <a:gd name="T6" fmla="*/ 13 w 13"/>
                  <a:gd name="T7" fmla="*/ 6 h 46"/>
                  <a:gd name="T8" fmla="*/ 13 w 13"/>
                  <a:gd name="T9" fmla="*/ 3 h 46"/>
                  <a:gd name="T10" fmla="*/ 13 w 13"/>
                  <a:gd name="T11" fmla="*/ 0 h 46"/>
                  <a:gd name="T12" fmla="*/ 13 w 13"/>
                  <a:gd name="T13" fmla="*/ 0 h 46"/>
                  <a:gd name="T14" fmla="*/ 10 w 13"/>
                  <a:gd name="T15" fmla="*/ 0 h 46"/>
                  <a:gd name="T16" fmla="*/ 7 w 13"/>
                  <a:gd name="T17" fmla="*/ 0 h 46"/>
                  <a:gd name="T18" fmla="*/ 7 w 13"/>
                  <a:gd name="T19" fmla="*/ 0 h 46"/>
                  <a:gd name="T20" fmla="*/ 4 w 13"/>
                  <a:gd name="T21"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46">
                    <a:moveTo>
                      <a:pt x="4" y="3"/>
                    </a:moveTo>
                    <a:lnTo>
                      <a:pt x="0" y="46"/>
                    </a:lnTo>
                    <a:lnTo>
                      <a:pt x="10" y="46"/>
                    </a:lnTo>
                    <a:lnTo>
                      <a:pt x="13" y="6"/>
                    </a:lnTo>
                    <a:lnTo>
                      <a:pt x="13" y="3"/>
                    </a:lnTo>
                    <a:lnTo>
                      <a:pt x="13" y="0"/>
                    </a:lnTo>
                    <a:lnTo>
                      <a:pt x="13" y="0"/>
                    </a:lnTo>
                    <a:lnTo>
                      <a:pt x="10" y="0"/>
                    </a:lnTo>
                    <a:lnTo>
                      <a:pt x="7" y="0"/>
                    </a:lnTo>
                    <a:lnTo>
                      <a:pt x="7" y="0"/>
                    </a:lnTo>
                    <a:lnTo>
                      <a:pt x="4"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6" name="Freeform 853"/>
              <p:cNvSpPr>
                <a:spLocks/>
              </p:cNvSpPr>
              <p:nvPr/>
            </p:nvSpPr>
            <p:spPr bwMode="auto">
              <a:xfrm>
                <a:off x="7005" y="1509"/>
                <a:ext cx="15" cy="109"/>
              </a:xfrm>
              <a:custGeom>
                <a:avLst/>
                <a:gdLst>
                  <a:gd name="T0" fmla="*/ 3 w 15"/>
                  <a:gd name="T1" fmla="*/ 3 h 109"/>
                  <a:gd name="T2" fmla="*/ 0 w 15"/>
                  <a:gd name="T3" fmla="*/ 106 h 109"/>
                  <a:gd name="T4" fmla="*/ 9 w 15"/>
                  <a:gd name="T5" fmla="*/ 109 h 109"/>
                  <a:gd name="T6" fmla="*/ 15 w 15"/>
                  <a:gd name="T7" fmla="*/ 3 h 109"/>
                  <a:gd name="T8" fmla="*/ 12 w 15"/>
                  <a:gd name="T9" fmla="*/ 0 h 109"/>
                  <a:gd name="T10" fmla="*/ 12 w 15"/>
                  <a:gd name="T11" fmla="*/ 0 h 109"/>
                  <a:gd name="T12" fmla="*/ 9 w 15"/>
                  <a:gd name="T13" fmla="*/ 0 h 109"/>
                  <a:gd name="T14" fmla="*/ 9 w 15"/>
                  <a:gd name="T15" fmla="*/ 0 h 109"/>
                  <a:gd name="T16" fmla="*/ 6 w 15"/>
                  <a:gd name="T17" fmla="*/ 0 h 109"/>
                  <a:gd name="T18" fmla="*/ 3 w 15"/>
                  <a:gd name="T19" fmla="*/ 0 h 109"/>
                  <a:gd name="T20" fmla="*/ 3 w 15"/>
                  <a:gd name="T21" fmla="*/ 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09">
                    <a:moveTo>
                      <a:pt x="3" y="3"/>
                    </a:moveTo>
                    <a:lnTo>
                      <a:pt x="0" y="106"/>
                    </a:lnTo>
                    <a:lnTo>
                      <a:pt x="9" y="109"/>
                    </a:lnTo>
                    <a:lnTo>
                      <a:pt x="15" y="3"/>
                    </a:lnTo>
                    <a:lnTo>
                      <a:pt x="12" y="0"/>
                    </a:lnTo>
                    <a:lnTo>
                      <a:pt x="12" y="0"/>
                    </a:lnTo>
                    <a:lnTo>
                      <a:pt x="9" y="0"/>
                    </a:lnTo>
                    <a:lnTo>
                      <a:pt x="9" y="0"/>
                    </a:lnTo>
                    <a:lnTo>
                      <a:pt x="6"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7" name="Freeform 854"/>
              <p:cNvSpPr>
                <a:spLocks/>
              </p:cNvSpPr>
              <p:nvPr/>
            </p:nvSpPr>
            <p:spPr bwMode="auto">
              <a:xfrm>
                <a:off x="7008" y="1317"/>
                <a:ext cx="12" cy="195"/>
              </a:xfrm>
              <a:custGeom>
                <a:avLst/>
                <a:gdLst>
                  <a:gd name="T0" fmla="*/ 6 w 12"/>
                  <a:gd name="T1" fmla="*/ 6 h 195"/>
                  <a:gd name="T2" fmla="*/ 0 w 12"/>
                  <a:gd name="T3" fmla="*/ 195 h 195"/>
                  <a:gd name="T4" fmla="*/ 12 w 12"/>
                  <a:gd name="T5" fmla="*/ 195 h 195"/>
                  <a:gd name="T6" fmla="*/ 12 w 12"/>
                  <a:gd name="T7" fmla="*/ 6 h 195"/>
                  <a:gd name="T8" fmla="*/ 12 w 12"/>
                  <a:gd name="T9" fmla="*/ 3 h 195"/>
                  <a:gd name="T10" fmla="*/ 12 w 12"/>
                  <a:gd name="T11" fmla="*/ 0 h 195"/>
                  <a:gd name="T12" fmla="*/ 12 w 12"/>
                  <a:gd name="T13" fmla="*/ 0 h 195"/>
                  <a:gd name="T14" fmla="*/ 9 w 12"/>
                  <a:gd name="T15" fmla="*/ 0 h 195"/>
                  <a:gd name="T16" fmla="*/ 6 w 12"/>
                  <a:gd name="T17" fmla="*/ 0 h 195"/>
                  <a:gd name="T18" fmla="*/ 6 w 12"/>
                  <a:gd name="T19" fmla="*/ 0 h 195"/>
                  <a:gd name="T20" fmla="*/ 6 w 12"/>
                  <a:gd name="T21" fmla="*/ 3 h 195"/>
                  <a:gd name="T22" fmla="*/ 6 w 12"/>
                  <a:gd name="T23" fmla="*/ 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95">
                    <a:moveTo>
                      <a:pt x="6" y="6"/>
                    </a:moveTo>
                    <a:lnTo>
                      <a:pt x="0" y="195"/>
                    </a:lnTo>
                    <a:lnTo>
                      <a:pt x="12" y="195"/>
                    </a:lnTo>
                    <a:lnTo>
                      <a:pt x="12" y="6"/>
                    </a:lnTo>
                    <a:lnTo>
                      <a:pt x="12" y="3"/>
                    </a:lnTo>
                    <a:lnTo>
                      <a:pt x="12" y="0"/>
                    </a:lnTo>
                    <a:lnTo>
                      <a:pt x="12" y="0"/>
                    </a:lnTo>
                    <a:lnTo>
                      <a:pt x="9" y="0"/>
                    </a:lnTo>
                    <a:lnTo>
                      <a:pt x="6" y="0"/>
                    </a:lnTo>
                    <a:lnTo>
                      <a:pt x="6" y="0"/>
                    </a:lnTo>
                    <a:lnTo>
                      <a:pt x="6" y="3"/>
                    </a:lnTo>
                    <a:lnTo>
                      <a:pt x="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8" name="Freeform 855"/>
              <p:cNvSpPr>
                <a:spLocks/>
              </p:cNvSpPr>
              <p:nvPr/>
            </p:nvSpPr>
            <p:spPr bwMode="auto">
              <a:xfrm>
                <a:off x="7014" y="1088"/>
                <a:ext cx="12" cy="235"/>
              </a:xfrm>
              <a:custGeom>
                <a:avLst/>
                <a:gdLst>
                  <a:gd name="T0" fmla="*/ 0 w 12"/>
                  <a:gd name="T1" fmla="*/ 7 h 235"/>
                  <a:gd name="T2" fmla="*/ 0 w 12"/>
                  <a:gd name="T3" fmla="*/ 235 h 235"/>
                  <a:gd name="T4" fmla="*/ 6 w 12"/>
                  <a:gd name="T5" fmla="*/ 235 h 235"/>
                  <a:gd name="T6" fmla="*/ 12 w 12"/>
                  <a:gd name="T7" fmla="*/ 7 h 235"/>
                  <a:gd name="T8" fmla="*/ 12 w 12"/>
                  <a:gd name="T9" fmla="*/ 7 h 235"/>
                  <a:gd name="T10" fmla="*/ 9 w 12"/>
                  <a:gd name="T11" fmla="*/ 3 h 235"/>
                  <a:gd name="T12" fmla="*/ 6 w 12"/>
                  <a:gd name="T13" fmla="*/ 0 h 235"/>
                  <a:gd name="T14" fmla="*/ 6 w 12"/>
                  <a:gd name="T15" fmla="*/ 0 h 235"/>
                  <a:gd name="T16" fmla="*/ 3 w 12"/>
                  <a:gd name="T17" fmla="*/ 3 h 235"/>
                  <a:gd name="T18" fmla="*/ 0 w 12"/>
                  <a:gd name="T19" fmla="*/ 3 h 235"/>
                  <a:gd name="T20" fmla="*/ 0 w 12"/>
                  <a:gd name="T21" fmla="*/ 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35">
                    <a:moveTo>
                      <a:pt x="0" y="7"/>
                    </a:moveTo>
                    <a:lnTo>
                      <a:pt x="0" y="235"/>
                    </a:lnTo>
                    <a:lnTo>
                      <a:pt x="6" y="235"/>
                    </a:lnTo>
                    <a:lnTo>
                      <a:pt x="12" y="7"/>
                    </a:lnTo>
                    <a:lnTo>
                      <a:pt x="12" y="7"/>
                    </a:lnTo>
                    <a:lnTo>
                      <a:pt x="9" y="3"/>
                    </a:lnTo>
                    <a:lnTo>
                      <a:pt x="6" y="0"/>
                    </a:lnTo>
                    <a:lnTo>
                      <a:pt x="6" y="0"/>
                    </a:lnTo>
                    <a:lnTo>
                      <a:pt x="3" y="3"/>
                    </a:lnTo>
                    <a:lnTo>
                      <a:pt x="0" y="3"/>
                    </a:lnTo>
                    <a:lnTo>
                      <a:pt x="0"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29" name="Freeform 856"/>
              <p:cNvSpPr>
                <a:spLocks/>
              </p:cNvSpPr>
              <p:nvPr/>
            </p:nvSpPr>
            <p:spPr bwMode="auto">
              <a:xfrm>
                <a:off x="7014" y="939"/>
                <a:ext cx="12" cy="156"/>
              </a:xfrm>
              <a:custGeom>
                <a:avLst/>
                <a:gdLst>
                  <a:gd name="T0" fmla="*/ 12 w 12"/>
                  <a:gd name="T1" fmla="*/ 3 h 156"/>
                  <a:gd name="T2" fmla="*/ 6 w 12"/>
                  <a:gd name="T3" fmla="*/ 3 h 156"/>
                  <a:gd name="T4" fmla="*/ 0 w 12"/>
                  <a:gd name="T5" fmla="*/ 156 h 156"/>
                  <a:gd name="T6" fmla="*/ 12 w 12"/>
                  <a:gd name="T7" fmla="*/ 156 h 156"/>
                  <a:gd name="T8" fmla="*/ 12 w 12"/>
                  <a:gd name="T9" fmla="*/ 3 h 156"/>
                  <a:gd name="T10" fmla="*/ 6 w 12"/>
                  <a:gd name="T11" fmla="*/ 3 h 156"/>
                  <a:gd name="T12" fmla="*/ 12 w 12"/>
                  <a:gd name="T13" fmla="*/ 3 h 156"/>
                  <a:gd name="T14" fmla="*/ 12 w 12"/>
                  <a:gd name="T15" fmla="*/ 3 h 156"/>
                  <a:gd name="T16" fmla="*/ 12 w 12"/>
                  <a:gd name="T17" fmla="*/ 0 h 156"/>
                  <a:gd name="T18" fmla="*/ 12 w 12"/>
                  <a:gd name="T19" fmla="*/ 0 h 156"/>
                  <a:gd name="T20" fmla="*/ 9 w 12"/>
                  <a:gd name="T21" fmla="*/ 0 h 156"/>
                  <a:gd name="T22" fmla="*/ 6 w 12"/>
                  <a:gd name="T23" fmla="*/ 0 h 156"/>
                  <a:gd name="T24" fmla="*/ 6 w 12"/>
                  <a:gd name="T25" fmla="*/ 3 h 156"/>
                  <a:gd name="T26" fmla="*/ 6 w 12"/>
                  <a:gd name="T27" fmla="*/ 3 h 156"/>
                  <a:gd name="T28" fmla="*/ 12 w 12"/>
                  <a:gd name="T29" fmla="*/ 3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56">
                    <a:moveTo>
                      <a:pt x="12" y="3"/>
                    </a:moveTo>
                    <a:lnTo>
                      <a:pt x="6" y="3"/>
                    </a:lnTo>
                    <a:lnTo>
                      <a:pt x="0" y="156"/>
                    </a:lnTo>
                    <a:lnTo>
                      <a:pt x="12" y="156"/>
                    </a:lnTo>
                    <a:lnTo>
                      <a:pt x="12" y="3"/>
                    </a:lnTo>
                    <a:lnTo>
                      <a:pt x="6" y="3"/>
                    </a:lnTo>
                    <a:lnTo>
                      <a:pt x="12" y="3"/>
                    </a:lnTo>
                    <a:lnTo>
                      <a:pt x="12" y="3"/>
                    </a:lnTo>
                    <a:lnTo>
                      <a:pt x="12" y="0"/>
                    </a:lnTo>
                    <a:lnTo>
                      <a:pt x="12" y="0"/>
                    </a:lnTo>
                    <a:lnTo>
                      <a:pt x="9" y="0"/>
                    </a:lnTo>
                    <a:lnTo>
                      <a:pt x="6" y="0"/>
                    </a:lnTo>
                    <a:lnTo>
                      <a:pt x="6" y="3"/>
                    </a:lnTo>
                    <a:lnTo>
                      <a:pt x="6" y="3"/>
                    </a:lnTo>
                    <a:lnTo>
                      <a:pt x="1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0" name="Freeform 857"/>
              <p:cNvSpPr>
                <a:spLocks/>
              </p:cNvSpPr>
              <p:nvPr/>
            </p:nvSpPr>
            <p:spPr bwMode="auto">
              <a:xfrm>
                <a:off x="7020" y="942"/>
                <a:ext cx="12" cy="55"/>
              </a:xfrm>
              <a:custGeom>
                <a:avLst/>
                <a:gdLst>
                  <a:gd name="T0" fmla="*/ 12 w 12"/>
                  <a:gd name="T1" fmla="*/ 49 h 55"/>
                  <a:gd name="T2" fmla="*/ 6 w 12"/>
                  <a:gd name="T3" fmla="*/ 0 h 55"/>
                  <a:gd name="T4" fmla="*/ 0 w 12"/>
                  <a:gd name="T5" fmla="*/ 0 h 55"/>
                  <a:gd name="T6" fmla="*/ 0 w 12"/>
                  <a:gd name="T7" fmla="*/ 49 h 55"/>
                  <a:gd name="T8" fmla="*/ 3 w 12"/>
                  <a:gd name="T9" fmla="*/ 52 h 55"/>
                  <a:gd name="T10" fmla="*/ 3 w 12"/>
                  <a:gd name="T11" fmla="*/ 55 h 55"/>
                  <a:gd name="T12" fmla="*/ 6 w 12"/>
                  <a:gd name="T13" fmla="*/ 55 h 55"/>
                  <a:gd name="T14" fmla="*/ 6 w 12"/>
                  <a:gd name="T15" fmla="*/ 55 h 55"/>
                  <a:gd name="T16" fmla="*/ 9 w 12"/>
                  <a:gd name="T17" fmla="*/ 55 h 55"/>
                  <a:gd name="T18" fmla="*/ 12 w 12"/>
                  <a:gd name="T19" fmla="*/ 52 h 55"/>
                  <a:gd name="T20" fmla="*/ 12 w 12"/>
                  <a:gd name="T21"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5">
                    <a:moveTo>
                      <a:pt x="12" y="49"/>
                    </a:moveTo>
                    <a:lnTo>
                      <a:pt x="6" y="0"/>
                    </a:lnTo>
                    <a:lnTo>
                      <a:pt x="0" y="0"/>
                    </a:lnTo>
                    <a:lnTo>
                      <a:pt x="0" y="49"/>
                    </a:lnTo>
                    <a:lnTo>
                      <a:pt x="3" y="52"/>
                    </a:lnTo>
                    <a:lnTo>
                      <a:pt x="3" y="55"/>
                    </a:lnTo>
                    <a:lnTo>
                      <a:pt x="6" y="55"/>
                    </a:lnTo>
                    <a:lnTo>
                      <a:pt x="6" y="55"/>
                    </a:lnTo>
                    <a:lnTo>
                      <a:pt x="9" y="55"/>
                    </a:lnTo>
                    <a:lnTo>
                      <a:pt x="12" y="52"/>
                    </a:lnTo>
                    <a:lnTo>
                      <a:pt x="12" y="4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1" name="Freeform 858"/>
              <p:cNvSpPr>
                <a:spLocks/>
              </p:cNvSpPr>
              <p:nvPr/>
            </p:nvSpPr>
            <p:spPr bwMode="auto">
              <a:xfrm>
                <a:off x="7020" y="991"/>
                <a:ext cx="15" cy="204"/>
              </a:xfrm>
              <a:custGeom>
                <a:avLst/>
                <a:gdLst>
                  <a:gd name="T0" fmla="*/ 15 w 15"/>
                  <a:gd name="T1" fmla="*/ 198 h 204"/>
                  <a:gd name="T2" fmla="*/ 12 w 15"/>
                  <a:gd name="T3" fmla="*/ 0 h 204"/>
                  <a:gd name="T4" fmla="*/ 0 w 15"/>
                  <a:gd name="T5" fmla="*/ 0 h 204"/>
                  <a:gd name="T6" fmla="*/ 6 w 15"/>
                  <a:gd name="T7" fmla="*/ 198 h 204"/>
                  <a:gd name="T8" fmla="*/ 6 w 15"/>
                  <a:gd name="T9" fmla="*/ 201 h 204"/>
                  <a:gd name="T10" fmla="*/ 6 w 15"/>
                  <a:gd name="T11" fmla="*/ 201 h 204"/>
                  <a:gd name="T12" fmla="*/ 9 w 15"/>
                  <a:gd name="T13" fmla="*/ 204 h 204"/>
                  <a:gd name="T14" fmla="*/ 12 w 15"/>
                  <a:gd name="T15" fmla="*/ 201 h 204"/>
                  <a:gd name="T16" fmla="*/ 12 w 15"/>
                  <a:gd name="T17" fmla="*/ 201 h 204"/>
                  <a:gd name="T18" fmla="*/ 12 w 15"/>
                  <a:gd name="T19" fmla="*/ 201 h 204"/>
                  <a:gd name="T20" fmla="*/ 15 w 15"/>
                  <a:gd name="T21" fmla="*/ 19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04">
                    <a:moveTo>
                      <a:pt x="15" y="198"/>
                    </a:moveTo>
                    <a:lnTo>
                      <a:pt x="12" y="0"/>
                    </a:lnTo>
                    <a:lnTo>
                      <a:pt x="0" y="0"/>
                    </a:lnTo>
                    <a:lnTo>
                      <a:pt x="6" y="198"/>
                    </a:lnTo>
                    <a:lnTo>
                      <a:pt x="6" y="201"/>
                    </a:lnTo>
                    <a:lnTo>
                      <a:pt x="6" y="201"/>
                    </a:lnTo>
                    <a:lnTo>
                      <a:pt x="9" y="204"/>
                    </a:lnTo>
                    <a:lnTo>
                      <a:pt x="12" y="201"/>
                    </a:lnTo>
                    <a:lnTo>
                      <a:pt x="12" y="201"/>
                    </a:lnTo>
                    <a:lnTo>
                      <a:pt x="12" y="201"/>
                    </a:lnTo>
                    <a:lnTo>
                      <a:pt x="15" y="19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2" name="Freeform 859"/>
              <p:cNvSpPr>
                <a:spLocks/>
              </p:cNvSpPr>
              <p:nvPr/>
            </p:nvSpPr>
            <p:spPr bwMode="auto">
              <a:xfrm>
                <a:off x="7026" y="1189"/>
                <a:ext cx="9" cy="228"/>
              </a:xfrm>
              <a:custGeom>
                <a:avLst/>
                <a:gdLst>
                  <a:gd name="T0" fmla="*/ 9 w 9"/>
                  <a:gd name="T1" fmla="*/ 225 h 228"/>
                  <a:gd name="T2" fmla="*/ 9 w 9"/>
                  <a:gd name="T3" fmla="*/ 0 h 228"/>
                  <a:gd name="T4" fmla="*/ 0 w 9"/>
                  <a:gd name="T5" fmla="*/ 0 h 228"/>
                  <a:gd name="T6" fmla="*/ 3 w 9"/>
                  <a:gd name="T7" fmla="*/ 225 h 228"/>
                  <a:gd name="T8" fmla="*/ 3 w 9"/>
                  <a:gd name="T9" fmla="*/ 225 h 228"/>
                  <a:gd name="T10" fmla="*/ 3 w 9"/>
                  <a:gd name="T11" fmla="*/ 228 h 228"/>
                  <a:gd name="T12" fmla="*/ 6 w 9"/>
                  <a:gd name="T13" fmla="*/ 228 h 228"/>
                  <a:gd name="T14" fmla="*/ 6 w 9"/>
                  <a:gd name="T15" fmla="*/ 228 h 228"/>
                  <a:gd name="T16" fmla="*/ 9 w 9"/>
                  <a:gd name="T17" fmla="*/ 228 h 228"/>
                  <a:gd name="T18" fmla="*/ 9 w 9"/>
                  <a:gd name="T19" fmla="*/ 225 h 228"/>
                  <a:gd name="T20" fmla="*/ 9 w 9"/>
                  <a:gd name="T21" fmla="*/ 22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228">
                    <a:moveTo>
                      <a:pt x="9" y="225"/>
                    </a:moveTo>
                    <a:lnTo>
                      <a:pt x="9" y="0"/>
                    </a:lnTo>
                    <a:lnTo>
                      <a:pt x="0" y="0"/>
                    </a:lnTo>
                    <a:lnTo>
                      <a:pt x="3" y="225"/>
                    </a:lnTo>
                    <a:lnTo>
                      <a:pt x="3" y="225"/>
                    </a:lnTo>
                    <a:lnTo>
                      <a:pt x="3" y="228"/>
                    </a:lnTo>
                    <a:lnTo>
                      <a:pt x="6" y="228"/>
                    </a:lnTo>
                    <a:lnTo>
                      <a:pt x="6" y="228"/>
                    </a:lnTo>
                    <a:lnTo>
                      <a:pt x="9" y="228"/>
                    </a:lnTo>
                    <a:lnTo>
                      <a:pt x="9" y="225"/>
                    </a:lnTo>
                    <a:lnTo>
                      <a:pt x="9" y="22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3" name="Freeform 860"/>
              <p:cNvSpPr>
                <a:spLocks/>
              </p:cNvSpPr>
              <p:nvPr/>
            </p:nvSpPr>
            <p:spPr bwMode="auto">
              <a:xfrm>
                <a:off x="7029" y="1414"/>
                <a:ext cx="12" cy="159"/>
              </a:xfrm>
              <a:custGeom>
                <a:avLst/>
                <a:gdLst>
                  <a:gd name="T0" fmla="*/ 12 w 12"/>
                  <a:gd name="T1" fmla="*/ 153 h 159"/>
                  <a:gd name="T2" fmla="*/ 6 w 12"/>
                  <a:gd name="T3" fmla="*/ 0 h 159"/>
                  <a:gd name="T4" fmla="*/ 0 w 12"/>
                  <a:gd name="T5" fmla="*/ 0 h 159"/>
                  <a:gd name="T6" fmla="*/ 3 w 12"/>
                  <a:gd name="T7" fmla="*/ 153 h 159"/>
                  <a:gd name="T8" fmla="*/ 3 w 12"/>
                  <a:gd name="T9" fmla="*/ 156 h 159"/>
                  <a:gd name="T10" fmla="*/ 3 w 12"/>
                  <a:gd name="T11" fmla="*/ 159 h 159"/>
                  <a:gd name="T12" fmla="*/ 6 w 12"/>
                  <a:gd name="T13" fmla="*/ 159 h 159"/>
                  <a:gd name="T14" fmla="*/ 6 w 12"/>
                  <a:gd name="T15" fmla="*/ 159 h 159"/>
                  <a:gd name="T16" fmla="*/ 9 w 12"/>
                  <a:gd name="T17" fmla="*/ 159 h 159"/>
                  <a:gd name="T18" fmla="*/ 12 w 12"/>
                  <a:gd name="T19" fmla="*/ 156 h 159"/>
                  <a:gd name="T20" fmla="*/ 12 w 12"/>
                  <a:gd name="T21" fmla="*/ 1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59">
                    <a:moveTo>
                      <a:pt x="12" y="153"/>
                    </a:moveTo>
                    <a:lnTo>
                      <a:pt x="6" y="0"/>
                    </a:lnTo>
                    <a:lnTo>
                      <a:pt x="0" y="0"/>
                    </a:lnTo>
                    <a:lnTo>
                      <a:pt x="3" y="153"/>
                    </a:lnTo>
                    <a:lnTo>
                      <a:pt x="3" y="156"/>
                    </a:lnTo>
                    <a:lnTo>
                      <a:pt x="3" y="159"/>
                    </a:lnTo>
                    <a:lnTo>
                      <a:pt x="6" y="159"/>
                    </a:lnTo>
                    <a:lnTo>
                      <a:pt x="6" y="159"/>
                    </a:lnTo>
                    <a:lnTo>
                      <a:pt x="9" y="159"/>
                    </a:lnTo>
                    <a:lnTo>
                      <a:pt x="12" y="156"/>
                    </a:lnTo>
                    <a:lnTo>
                      <a:pt x="12" y="15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4" name="Freeform 861"/>
              <p:cNvSpPr>
                <a:spLocks/>
              </p:cNvSpPr>
              <p:nvPr/>
            </p:nvSpPr>
            <p:spPr bwMode="auto">
              <a:xfrm>
                <a:off x="7032" y="1567"/>
                <a:ext cx="9" cy="79"/>
              </a:xfrm>
              <a:custGeom>
                <a:avLst/>
                <a:gdLst>
                  <a:gd name="T0" fmla="*/ 9 w 9"/>
                  <a:gd name="T1" fmla="*/ 73 h 79"/>
                  <a:gd name="T2" fmla="*/ 9 w 9"/>
                  <a:gd name="T3" fmla="*/ 0 h 79"/>
                  <a:gd name="T4" fmla="*/ 0 w 9"/>
                  <a:gd name="T5" fmla="*/ 0 h 79"/>
                  <a:gd name="T6" fmla="*/ 3 w 9"/>
                  <a:gd name="T7" fmla="*/ 73 h 79"/>
                  <a:gd name="T8" fmla="*/ 3 w 9"/>
                  <a:gd name="T9" fmla="*/ 73 h 79"/>
                  <a:gd name="T10" fmla="*/ 3 w 9"/>
                  <a:gd name="T11" fmla="*/ 76 h 79"/>
                  <a:gd name="T12" fmla="*/ 6 w 9"/>
                  <a:gd name="T13" fmla="*/ 79 h 79"/>
                  <a:gd name="T14" fmla="*/ 9 w 9"/>
                  <a:gd name="T15" fmla="*/ 76 h 79"/>
                  <a:gd name="T16" fmla="*/ 9 w 9"/>
                  <a:gd name="T17" fmla="*/ 76 h 79"/>
                  <a:gd name="T18" fmla="*/ 9 w 9"/>
                  <a:gd name="T19" fmla="*/ 73 h 79"/>
                  <a:gd name="T20" fmla="*/ 9 w 9"/>
                  <a:gd name="T21" fmla="*/ 7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9">
                    <a:moveTo>
                      <a:pt x="9" y="73"/>
                    </a:moveTo>
                    <a:lnTo>
                      <a:pt x="9" y="0"/>
                    </a:lnTo>
                    <a:lnTo>
                      <a:pt x="0" y="0"/>
                    </a:lnTo>
                    <a:lnTo>
                      <a:pt x="3" y="73"/>
                    </a:lnTo>
                    <a:lnTo>
                      <a:pt x="3" y="73"/>
                    </a:lnTo>
                    <a:lnTo>
                      <a:pt x="3" y="76"/>
                    </a:lnTo>
                    <a:lnTo>
                      <a:pt x="6" y="79"/>
                    </a:lnTo>
                    <a:lnTo>
                      <a:pt x="9" y="76"/>
                    </a:lnTo>
                    <a:lnTo>
                      <a:pt x="9" y="76"/>
                    </a:lnTo>
                    <a:lnTo>
                      <a:pt x="9" y="73"/>
                    </a:lnTo>
                    <a:lnTo>
                      <a:pt x="9" y="7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5" name="Freeform 862"/>
              <p:cNvSpPr>
                <a:spLocks/>
              </p:cNvSpPr>
              <p:nvPr/>
            </p:nvSpPr>
            <p:spPr bwMode="auto">
              <a:xfrm>
                <a:off x="7035" y="1640"/>
                <a:ext cx="12" cy="30"/>
              </a:xfrm>
              <a:custGeom>
                <a:avLst/>
                <a:gdLst>
                  <a:gd name="T0" fmla="*/ 12 w 12"/>
                  <a:gd name="T1" fmla="*/ 24 h 30"/>
                  <a:gd name="T2" fmla="*/ 12 w 12"/>
                  <a:gd name="T3" fmla="*/ 24 h 30"/>
                  <a:gd name="T4" fmla="*/ 6 w 12"/>
                  <a:gd name="T5" fmla="*/ 0 h 30"/>
                  <a:gd name="T6" fmla="*/ 0 w 12"/>
                  <a:gd name="T7" fmla="*/ 0 h 30"/>
                  <a:gd name="T8" fmla="*/ 0 w 12"/>
                  <a:gd name="T9" fmla="*/ 24 h 30"/>
                  <a:gd name="T10" fmla="*/ 3 w 12"/>
                  <a:gd name="T11" fmla="*/ 27 h 30"/>
                  <a:gd name="T12" fmla="*/ 0 w 12"/>
                  <a:gd name="T13" fmla="*/ 24 h 30"/>
                  <a:gd name="T14" fmla="*/ 3 w 12"/>
                  <a:gd name="T15" fmla="*/ 27 h 30"/>
                  <a:gd name="T16" fmla="*/ 3 w 12"/>
                  <a:gd name="T17" fmla="*/ 30 h 30"/>
                  <a:gd name="T18" fmla="*/ 6 w 12"/>
                  <a:gd name="T19" fmla="*/ 30 h 30"/>
                  <a:gd name="T20" fmla="*/ 6 w 12"/>
                  <a:gd name="T21" fmla="*/ 30 h 30"/>
                  <a:gd name="T22" fmla="*/ 9 w 12"/>
                  <a:gd name="T23" fmla="*/ 30 h 30"/>
                  <a:gd name="T24" fmla="*/ 12 w 12"/>
                  <a:gd name="T25" fmla="*/ 27 h 30"/>
                  <a:gd name="T26" fmla="*/ 12 w 12"/>
                  <a:gd name="T27" fmla="*/ 24 h 30"/>
                  <a:gd name="T28" fmla="*/ 12 w 12"/>
                  <a:gd name="T29"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30">
                    <a:moveTo>
                      <a:pt x="12" y="24"/>
                    </a:moveTo>
                    <a:lnTo>
                      <a:pt x="12" y="24"/>
                    </a:lnTo>
                    <a:lnTo>
                      <a:pt x="6" y="0"/>
                    </a:lnTo>
                    <a:lnTo>
                      <a:pt x="0" y="0"/>
                    </a:lnTo>
                    <a:lnTo>
                      <a:pt x="0" y="24"/>
                    </a:lnTo>
                    <a:lnTo>
                      <a:pt x="3" y="27"/>
                    </a:lnTo>
                    <a:lnTo>
                      <a:pt x="0" y="24"/>
                    </a:lnTo>
                    <a:lnTo>
                      <a:pt x="3" y="27"/>
                    </a:lnTo>
                    <a:lnTo>
                      <a:pt x="3" y="30"/>
                    </a:lnTo>
                    <a:lnTo>
                      <a:pt x="6" y="30"/>
                    </a:lnTo>
                    <a:lnTo>
                      <a:pt x="6" y="30"/>
                    </a:lnTo>
                    <a:lnTo>
                      <a:pt x="9" y="30"/>
                    </a:lnTo>
                    <a:lnTo>
                      <a:pt x="12" y="27"/>
                    </a:lnTo>
                    <a:lnTo>
                      <a:pt x="12" y="24"/>
                    </a:lnTo>
                    <a:lnTo>
                      <a:pt x="12"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6" name="Freeform 863"/>
              <p:cNvSpPr>
                <a:spLocks/>
              </p:cNvSpPr>
              <p:nvPr/>
            </p:nvSpPr>
            <p:spPr bwMode="auto">
              <a:xfrm>
                <a:off x="7038" y="1664"/>
                <a:ext cx="12" cy="12"/>
              </a:xfrm>
              <a:custGeom>
                <a:avLst/>
                <a:gdLst>
                  <a:gd name="T0" fmla="*/ 6 w 12"/>
                  <a:gd name="T1" fmla="*/ 3 h 12"/>
                  <a:gd name="T2" fmla="*/ 9 w 12"/>
                  <a:gd name="T3" fmla="*/ 6 h 12"/>
                  <a:gd name="T4" fmla="*/ 9 w 12"/>
                  <a:gd name="T5" fmla="*/ 0 h 12"/>
                  <a:gd name="T6" fmla="*/ 0 w 12"/>
                  <a:gd name="T7" fmla="*/ 3 h 12"/>
                  <a:gd name="T8" fmla="*/ 3 w 12"/>
                  <a:gd name="T9" fmla="*/ 9 h 12"/>
                  <a:gd name="T10" fmla="*/ 6 w 12"/>
                  <a:gd name="T11" fmla="*/ 12 h 12"/>
                  <a:gd name="T12" fmla="*/ 3 w 12"/>
                  <a:gd name="T13" fmla="*/ 9 h 12"/>
                  <a:gd name="T14" fmla="*/ 3 w 12"/>
                  <a:gd name="T15" fmla="*/ 12 h 12"/>
                  <a:gd name="T16" fmla="*/ 6 w 12"/>
                  <a:gd name="T17" fmla="*/ 12 h 12"/>
                  <a:gd name="T18" fmla="*/ 9 w 12"/>
                  <a:gd name="T19" fmla="*/ 12 h 12"/>
                  <a:gd name="T20" fmla="*/ 9 w 12"/>
                  <a:gd name="T21" fmla="*/ 12 h 12"/>
                  <a:gd name="T22" fmla="*/ 9 w 12"/>
                  <a:gd name="T23" fmla="*/ 9 h 12"/>
                  <a:gd name="T24" fmla="*/ 12 w 12"/>
                  <a:gd name="T25" fmla="*/ 9 h 12"/>
                  <a:gd name="T26" fmla="*/ 9 w 12"/>
                  <a:gd name="T27" fmla="*/ 6 h 12"/>
                  <a:gd name="T28" fmla="*/ 6 w 12"/>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6" y="3"/>
                    </a:moveTo>
                    <a:lnTo>
                      <a:pt x="9" y="6"/>
                    </a:lnTo>
                    <a:lnTo>
                      <a:pt x="9" y="0"/>
                    </a:lnTo>
                    <a:lnTo>
                      <a:pt x="0" y="3"/>
                    </a:lnTo>
                    <a:lnTo>
                      <a:pt x="3" y="9"/>
                    </a:lnTo>
                    <a:lnTo>
                      <a:pt x="6" y="12"/>
                    </a:lnTo>
                    <a:lnTo>
                      <a:pt x="3" y="9"/>
                    </a:lnTo>
                    <a:lnTo>
                      <a:pt x="3" y="12"/>
                    </a:lnTo>
                    <a:lnTo>
                      <a:pt x="6" y="12"/>
                    </a:lnTo>
                    <a:lnTo>
                      <a:pt x="9" y="12"/>
                    </a:lnTo>
                    <a:lnTo>
                      <a:pt x="9" y="12"/>
                    </a:lnTo>
                    <a:lnTo>
                      <a:pt x="9" y="9"/>
                    </a:lnTo>
                    <a:lnTo>
                      <a:pt x="12" y="9"/>
                    </a:lnTo>
                    <a:lnTo>
                      <a:pt x="9" y="6"/>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7" name="Freeform 864"/>
              <p:cNvSpPr>
                <a:spLocks/>
              </p:cNvSpPr>
              <p:nvPr/>
            </p:nvSpPr>
            <p:spPr bwMode="auto">
              <a:xfrm>
                <a:off x="7044" y="1667"/>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9 h 9"/>
                  <a:gd name="T12" fmla="*/ 9 w 9"/>
                  <a:gd name="T13" fmla="*/ 6 h 9"/>
                  <a:gd name="T14" fmla="*/ 9 w 9"/>
                  <a:gd name="T15" fmla="*/ 3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9"/>
                    </a:lnTo>
                    <a:lnTo>
                      <a:pt x="9" y="6"/>
                    </a:lnTo>
                    <a:lnTo>
                      <a:pt x="9" y="3"/>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8" name="Freeform 865"/>
              <p:cNvSpPr>
                <a:spLocks/>
              </p:cNvSpPr>
              <p:nvPr/>
            </p:nvSpPr>
            <p:spPr bwMode="auto">
              <a:xfrm>
                <a:off x="7047" y="1667"/>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9 h 9"/>
                  <a:gd name="T12" fmla="*/ 9 w 9"/>
                  <a:gd name="T13" fmla="*/ 6 h 9"/>
                  <a:gd name="T14" fmla="*/ 9 w 9"/>
                  <a:gd name="T15" fmla="*/ 3 h 9"/>
                  <a:gd name="T16" fmla="*/ 6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9"/>
                    </a:lnTo>
                    <a:lnTo>
                      <a:pt x="9" y="6"/>
                    </a:lnTo>
                    <a:lnTo>
                      <a:pt x="9" y="3"/>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39" name="Freeform 866"/>
              <p:cNvSpPr>
                <a:spLocks/>
              </p:cNvSpPr>
              <p:nvPr/>
            </p:nvSpPr>
            <p:spPr bwMode="auto">
              <a:xfrm>
                <a:off x="7053" y="1667"/>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9 h 9"/>
                  <a:gd name="T12" fmla="*/ 6 w 6"/>
                  <a:gd name="T13" fmla="*/ 6 h 9"/>
                  <a:gd name="T14" fmla="*/ 6 w 6"/>
                  <a:gd name="T15" fmla="*/ 3 h 9"/>
                  <a:gd name="T16" fmla="*/ 6 w 6"/>
                  <a:gd name="T17" fmla="*/ 3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9"/>
                    </a:lnTo>
                    <a:lnTo>
                      <a:pt x="6" y="6"/>
                    </a:lnTo>
                    <a:lnTo>
                      <a:pt x="6" y="3"/>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0" name="Freeform 867"/>
              <p:cNvSpPr>
                <a:spLocks/>
              </p:cNvSpPr>
              <p:nvPr/>
            </p:nvSpPr>
            <p:spPr bwMode="auto">
              <a:xfrm>
                <a:off x="7053" y="1667"/>
                <a:ext cx="9" cy="9"/>
              </a:xfrm>
              <a:custGeom>
                <a:avLst/>
                <a:gdLst>
                  <a:gd name="T0" fmla="*/ 6 w 9"/>
                  <a:gd name="T1" fmla="*/ 3 h 9"/>
                  <a:gd name="T2" fmla="*/ 6 w 9"/>
                  <a:gd name="T3" fmla="*/ 0 h 9"/>
                  <a:gd name="T4" fmla="*/ 0 w 9"/>
                  <a:gd name="T5" fmla="*/ 0 h 9"/>
                  <a:gd name="T6" fmla="*/ 0 w 9"/>
                  <a:gd name="T7" fmla="*/ 9 h 9"/>
                  <a:gd name="T8" fmla="*/ 6 w 9"/>
                  <a:gd name="T9" fmla="*/ 9 h 9"/>
                  <a:gd name="T10" fmla="*/ 0 w 9"/>
                  <a:gd name="T11" fmla="*/ 9 h 9"/>
                  <a:gd name="T12" fmla="*/ 6 w 9"/>
                  <a:gd name="T13" fmla="*/ 9 h 9"/>
                  <a:gd name="T14" fmla="*/ 6 w 9"/>
                  <a:gd name="T15" fmla="*/ 9 h 9"/>
                  <a:gd name="T16" fmla="*/ 6 w 9"/>
                  <a:gd name="T17" fmla="*/ 9 h 9"/>
                  <a:gd name="T18" fmla="*/ 9 w 9"/>
                  <a:gd name="T19" fmla="*/ 6 h 9"/>
                  <a:gd name="T20" fmla="*/ 9 w 9"/>
                  <a:gd name="T21" fmla="*/ 3 h 9"/>
                  <a:gd name="T22" fmla="*/ 6 w 9"/>
                  <a:gd name="T23" fmla="*/ 3 h 9"/>
                  <a:gd name="T24" fmla="*/ 6 w 9"/>
                  <a:gd name="T25" fmla="*/ 0 h 9"/>
                  <a:gd name="T26" fmla="*/ 6 w 9"/>
                  <a:gd name="T27" fmla="*/ 0 h 9"/>
                  <a:gd name="T28" fmla="*/ 6 w 9"/>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6" y="3"/>
                    </a:moveTo>
                    <a:lnTo>
                      <a:pt x="6" y="0"/>
                    </a:lnTo>
                    <a:lnTo>
                      <a:pt x="0" y="0"/>
                    </a:lnTo>
                    <a:lnTo>
                      <a:pt x="0" y="9"/>
                    </a:lnTo>
                    <a:lnTo>
                      <a:pt x="6" y="9"/>
                    </a:lnTo>
                    <a:lnTo>
                      <a:pt x="0" y="9"/>
                    </a:lnTo>
                    <a:lnTo>
                      <a:pt x="6" y="9"/>
                    </a:lnTo>
                    <a:lnTo>
                      <a:pt x="6" y="9"/>
                    </a:lnTo>
                    <a:lnTo>
                      <a:pt x="6" y="9"/>
                    </a:lnTo>
                    <a:lnTo>
                      <a:pt x="9" y="6"/>
                    </a:lnTo>
                    <a:lnTo>
                      <a:pt x="9" y="3"/>
                    </a:lnTo>
                    <a:lnTo>
                      <a:pt x="6" y="3"/>
                    </a:lnTo>
                    <a:lnTo>
                      <a:pt x="6" y="0"/>
                    </a:lnTo>
                    <a:lnTo>
                      <a:pt x="6" y="0"/>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1" name="Freeform 868"/>
              <p:cNvSpPr>
                <a:spLocks/>
              </p:cNvSpPr>
              <p:nvPr/>
            </p:nvSpPr>
            <p:spPr bwMode="auto">
              <a:xfrm>
                <a:off x="7053" y="1670"/>
                <a:ext cx="12" cy="9"/>
              </a:xfrm>
              <a:custGeom>
                <a:avLst/>
                <a:gdLst>
                  <a:gd name="T0" fmla="*/ 6 w 12"/>
                  <a:gd name="T1" fmla="*/ 0 h 9"/>
                  <a:gd name="T2" fmla="*/ 12 w 12"/>
                  <a:gd name="T3" fmla="*/ 0 h 9"/>
                  <a:gd name="T4" fmla="*/ 6 w 12"/>
                  <a:gd name="T5" fmla="*/ 0 h 9"/>
                  <a:gd name="T6" fmla="*/ 0 w 12"/>
                  <a:gd name="T7" fmla="*/ 6 h 9"/>
                  <a:gd name="T8" fmla="*/ 6 w 12"/>
                  <a:gd name="T9" fmla="*/ 9 h 9"/>
                  <a:gd name="T10" fmla="*/ 6 w 12"/>
                  <a:gd name="T11" fmla="*/ 9 h 9"/>
                  <a:gd name="T12" fmla="*/ 6 w 12"/>
                  <a:gd name="T13" fmla="*/ 9 h 9"/>
                  <a:gd name="T14" fmla="*/ 6 w 12"/>
                  <a:gd name="T15" fmla="*/ 9 h 9"/>
                  <a:gd name="T16" fmla="*/ 9 w 12"/>
                  <a:gd name="T17" fmla="*/ 9 h 9"/>
                  <a:gd name="T18" fmla="*/ 12 w 12"/>
                  <a:gd name="T19" fmla="*/ 9 h 9"/>
                  <a:gd name="T20" fmla="*/ 12 w 12"/>
                  <a:gd name="T21" fmla="*/ 6 h 9"/>
                  <a:gd name="T22" fmla="*/ 12 w 12"/>
                  <a:gd name="T23" fmla="*/ 6 h 9"/>
                  <a:gd name="T24" fmla="*/ 12 w 12"/>
                  <a:gd name="T25" fmla="*/ 3 h 9"/>
                  <a:gd name="T26" fmla="*/ 12 w 12"/>
                  <a:gd name="T27" fmla="*/ 3 h 9"/>
                  <a:gd name="T28" fmla="*/ 12 w 12"/>
                  <a:gd name="T29" fmla="*/ 0 h 9"/>
                  <a:gd name="T30" fmla="*/ 6 w 12"/>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9">
                    <a:moveTo>
                      <a:pt x="6" y="0"/>
                    </a:moveTo>
                    <a:lnTo>
                      <a:pt x="12" y="0"/>
                    </a:lnTo>
                    <a:lnTo>
                      <a:pt x="6" y="0"/>
                    </a:lnTo>
                    <a:lnTo>
                      <a:pt x="0" y="6"/>
                    </a:lnTo>
                    <a:lnTo>
                      <a:pt x="6" y="9"/>
                    </a:lnTo>
                    <a:lnTo>
                      <a:pt x="6" y="9"/>
                    </a:lnTo>
                    <a:lnTo>
                      <a:pt x="6" y="9"/>
                    </a:lnTo>
                    <a:lnTo>
                      <a:pt x="6" y="9"/>
                    </a:lnTo>
                    <a:lnTo>
                      <a:pt x="9" y="9"/>
                    </a:lnTo>
                    <a:lnTo>
                      <a:pt x="12" y="9"/>
                    </a:lnTo>
                    <a:lnTo>
                      <a:pt x="12" y="6"/>
                    </a:lnTo>
                    <a:lnTo>
                      <a:pt x="12" y="6"/>
                    </a:lnTo>
                    <a:lnTo>
                      <a:pt x="12" y="3"/>
                    </a:lnTo>
                    <a:lnTo>
                      <a:pt x="12" y="3"/>
                    </a:lnTo>
                    <a:lnTo>
                      <a:pt x="12"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2" name="Freeform 869"/>
              <p:cNvSpPr>
                <a:spLocks/>
              </p:cNvSpPr>
              <p:nvPr/>
            </p:nvSpPr>
            <p:spPr bwMode="auto">
              <a:xfrm>
                <a:off x="705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3" name="Freeform 870"/>
              <p:cNvSpPr>
                <a:spLocks/>
              </p:cNvSpPr>
              <p:nvPr/>
            </p:nvSpPr>
            <p:spPr bwMode="auto">
              <a:xfrm>
                <a:off x="7065" y="1670"/>
                <a:ext cx="7" cy="9"/>
              </a:xfrm>
              <a:custGeom>
                <a:avLst/>
                <a:gdLst>
                  <a:gd name="T0" fmla="*/ 3 w 7"/>
                  <a:gd name="T1" fmla="*/ 0 h 9"/>
                  <a:gd name="T2" fmla="*/ 0 w 7"/>
                  <a:gd name="T3" fmla="*/ 0 h 9"/>
                  <a:gd name="T4" fmla="*/ 0 w 7"/>
                  <a:gd name="T5" fmla="*/ 9 h 9"/>
                  <a:gd name="T6" fmla="*/ 3 w 7"/>
                  <a:gd name="T7" fmla="*/ 9 h 9"/>
                  <a:gd name="T8" fmla="*/ 7 w 7"/>
                  <a:gd name="T9" fmla="*/ 9 h 9"/>
                  <a:gd name="T10" fmla="*/ 7 w 7"/>
                  <a:gd name="T11" fmla="*/ 6 h 9"/>
                  <a:gd name="T12" fmla="*/ 7 w 7"/>
                  <a:gd name="T13" fmla="*/ 6 h 9"/>
                  <a:gd name="T14" fmla="*/ 7 w 7"/>
                  <a:gd name="T15" fmla="*/ 6 h 9"/>
                  <a:gd name="T16" fmla="*/ 7 w 7"/>
                  <a:gd name="T17" fmla="*/ 3 h 9"/>
                  <a:gd name="T18" fmla="*/ 7 w 7"/>
                  <a:gd name="T19" fmla="*/ 0 h 9"/>
                  <a:gd name="T20" fmla="*/ 3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3" y="0"/>
                    </a:moveTo>
                    <a:lnTo>
                      <a:pt x="0" y="0"/>
                    </a:lnTo>
                    <a:lnTo>
                      <a:pt x="0" y="9"/>
                    </a:lnTo>
                    <a:lnTo>
                      <a:pt x="3" y="9"/>
                    </a:lnTo>
                    <a:lnTo>
                      <a:pt x="7" y="9"/>
                    </a:lnTo>
                    <a:lnTo>
                      <a:pt x="7" y="6"/>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4" name="Freeform 871"/>
              <p:cNvSpPr>
                <a:spLocks/>
              </p:cNvSpPr>
              <p:nvPr/>
            </p:nvSpPr>
            <p:spPr bwMode="auto">
              <a:xfrm>
                <a:off x="7068" y="1670"/>
                <a:ext cx="7" cy="9"/>
              </a:xfrm>
              <a:custGeom>
                <a:avLst/>
                <a:gdLst>
                  <a:gd name="T0" fmla="*/ 4 w 7"/>
                  <a:gd name="T1" fmla="*/ 0 h 9"/>
                  <a:gd name="T2" fmla="*/ 0 w 7"/>
                  <a:gd name="T3" fmla="*/ 0 h 9"/>
                  <a:gd name="T4" fmla="*/ 0 w 7"/>
                  <a:gd name="T5" fmla="*/ 9 h 9"/>
                  <a:gd name="T6" fmla="*/ 4 w 7"/>
                  <a:gd name="T7" fmla="*/ 9 h 9"/>
                  <a:gd name="T8" fmla="*/ 4 w 7"/>
                  <a:gd name="T9" fmla="*/ 9 h 9"/>
                  <a:gd name="T10" fmla="*/ 7 w 7"/>
                  <a:gd name="T11" fmla="*/ 6 h 9"/>
                  <a:gd name="T12" fmla="*/ 7 w 7"/>
                  <a:gd name="T13" fmla="*/ 6 h 9"/>
                  <a:gd name="T14" fmla="*/ 7 w 7"/>
                  <a:gd name="T15" fmla="*/ 3 h 9"/>
                  <a:gd name="T16" fmla="*/ 7 w 7"/>
                  <a:gd name="T17" fmla="*/ 0 h 9"/>
                  <a:gd name="T18" fmla="*/ 4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4" y="9"/>
                    </a:lnTo>
                    <a:lnTo>
                      <a:pt x="7" y="6"/>
                    </a:lnTo>
                    <a:lnTo>
                      <a:pt x="7" y="6"/>
                    </a:lnTo>
                    <a:lnTo>
                      <a:pt x="7" y="3"/>
                    </a:lnTo>
                    <a:lnTo>
                      <a:pt x="7"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5" name="Freeform 872"/>
              <p:cNvSpPr>
                <a:spLocks/>
              </p:cNvSpPr>
              <p:nvPr/>
            </p:nvSpPr>
            <p:spPr bwMode="auto">
              <a:xfrm>
                <a:off x="707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6" name="Freeform 873"/>
              <p:cNvSpPr>
                <a:spLocks/>
              </p:cNvSpPr>
              <p:nvPr/>
            </p:nvSpPr>
            <p:spPr bwMode="auto">
              <a:xfrm>
                <a:off x="7075"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9"/>
                    </a:lnTo>
                    <a:lnTo>
                      <a:pt x="6"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7" name="Freeform 874"/>
              <p:cNvSpPr>
                <a:spLocks/>
              </p:cNvSpPr>
              <p:nvPr/>
            </p:nvSpPr>
            <p:spPr bwMode="auto">
              <a:xfrm>
                <a:off x="7078"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8" name="Freeform 875"/>
              <p:cNvSpPr>
                <a:spLocks/>
              </p:cNvSpPr>
              <p:nvPr/>
            </p:nvSpPr>
            <p:spPr bwMode="auto">
              <a:xfrm>
                <a:off x="708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49" name="Freeform 876"/>
              <p:cNvSpPr>
                <a:spLocks/>
              </p:cNvSpPr>
              <p:nvPr/>
            </p:nvSpPr>
            <p:spPr bwMode="auto">
              <a:xfrm>
                <a:off x="7084" y="1670"/>
                <a:ext cx="6" cy="9"/>
              </a:xfrm>
              <a:custGeom>
                <a:avLst/>
                <a:gdLst>
                  <a:gd name="T0" fmla="*/ 3 w 6"/>
                  <a:gd name="T1" fmla="*/ 0 h 9"/>
                  <a:gd name="T2" fmla="*/ 0 w 6"/>
                  <a:gd name="T3" fmla="*/ 0 h 9"/>
                  <a:gd name="T4" fmla="*/ 0 w 6"/>
                  <a:gd name="T5" fmla="*/ 9 h 9"/>
                  <a:gd name="T6" fmla="*/ 3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9"/>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0" name="Freeform 877"/>
              <p:cNvSpPr>
                <a:spLocks/>
              </p:cNvSpPr>
              <p:nvPr/>
            </p:nvSpPr>
            <p:spPr bwMode="auto">
              <a:xfrm>
                <a:off x="708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1" name="Freeform 878"/>
              <p:cNvSpPr>
                <a:spLocks/>
              </p:cNvSpPr>
              <p:nvPr/>
            </p:nvSpPr>
            <p:spPr bwMode="auto">
              <a:xfrm>
                <a:off x="7090"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9"/>
                    </a:lnTo>
                    <a:lnTo>
                      <a:pt x="6" y="6"/>
                    </a:lnTo>
                    <a:lnTo>
                      <a:pt x="9" y="6"/>
                    </a:lnTo>
                    <a:lnTo>
                      <a:pt x="9"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2" name="Freeform 879"/>
              <p:cNvSpPr>
                <a:spLocks/>
              </p:cNvSpPr>
              <p:nvPr/>
            </p:nvSpPr>
            <p:spPr bwMode="auto">
              <a:xfrm>
                <a:off x="7093"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3" name="Freeform 880"/>
              <p:cNvSpPr>
                <a:spLocks/>
              </p:cNvSpPr>
              <p:nvPr/>
            </p:nvSpPr>
            <p:spPr bwMode="auto">
              <a:xfrm>
                <a:off x="7096"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4" name="Freeform 881"/>
              <p:cNvSpPr>
                <a:spLocks/>
              </p:cNvSpPr>
              <p:nvPr/>
            </p:nvSpPr>
            <p:spPr bwMode="auto">
              <a:xfrm>
                <a:off x="709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5" name="Freeform 882"/>
              <p:cNvSpPr>
                <a:spLocks/>
              </p:cNvSpPr>
              <p:nvPr/>
            </p:nvSpPr>
            <p:spPr bwMode="auto">
              <a:xfrm>
                <a:off x="7102"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6" name="Freeform 883"/>
              <p:cNvSpPr>
                <a:spLocks/>
              </p:cNvSpPr>
              <p:nvPr/>
            </p:nvSpPr>
            <p:spPr bwMode="auto">
              <a:xfrm>
                <a:off x="710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7" name="Freeform 884"/>
              <p:cNvSpPr>
                <a:spLocks/>
              </p:cNvSpPr>
              <p:nvPr/>
            </p:nvSpPr>
            <p:spPr bwMode="auto">
              <a:xfrm>
                <a:off x="710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8" name="Freeform 885"/>
              <p:cNvSpPr>
                <a:spLocks/>
              </p:cNvSpPr>
              <p:nvPr/>
            </p:nvSpPr>
            <p:spPr bwMode="auto">
              <a:xfrm>
                <a:off x="7111"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59" name="Freeform 886"/>
              <p:cNvSpPr>
                <a:spLocks/>
              </p:cNvSpPr>
              <p:nvPr/>
            </p:nvSpPr>
            <p:spPr bwMode="auto">
              <a:xfrm>
                <a:off x="7117"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0" name="Freeform 887"/>
              <p:cNvSpPr>
                <a:spLocks/>
              </p:cNvSpPr>
              <p:nvPr/>
            </p:nvSpPr>
            <p:spPr bwMode="auto">
              <a:xfrm>
                <a:off x="7117"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1" name="Freeform 888"/>
              <p:cNvSpPr>
                <a:spLocks/>
              </p:cNvSpPr>
              <p:nvPr/>
            </p:nvSpPr>
            <p:spPr bwMode="auto">
              <a:xfrm>
                <a:off x="7123"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3 w 6"/>
                  <a:gd name="T11" fmla="*/ 6 h 9"/>
                  <a:gd name="T12" fmla="*/ 6 w 6"/>
                  <a:gd name="T13" fmla="*/ 6 h 9"/>
                  <a:gd name="T14" fmla="*/ 6 w 6"/>
                  <a:gd name="T15" fmla="*/ 6 h 9"/>
                  <a:gd name="T16" fmla="*/ 6 w 6"/>
                  <a:gd name="T17" fmla="*/ 3 h 9"/>
                  <a:gd name="T18" fmla="*/ 3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3" y="6"/>
                    </a:lnTo>
                    <a:lnTo>
                      <a:pt x="6" y="6"/>
                    </a:lnTo>
                    <a:lnTo>
                      <a:pt x="6" y="6"/>
                    </a:lnTo>
                    <a:lnTo>
                      <a:pt x="6"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2" name="Freeform 889"/>
              <p:cNvSpPr>
                <a:spLocks/>
              </p:cNvSpPr>
              <p:nvPr/>
            </p:nvSpPr>
            <p:spPr bwMode="auto">
              <a:xfrm>
                <a:off x="712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3" name="Freeform 890"/>
              <p:cNvSpPr>
                <a:spLocks/>
              </p:cNvSpPr>
              <p:nvPr/>
            </p:nvSpPr>
            <p:spPr bwMode="auto">
              <a:xfrm>
                <a:off x="7126"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6" y="6"/>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4" name="Freeform 891"/>
              <p:cNvSpPr>
                <a:spLocks/>
              </p:cNvSpPr>
              <p:nvPr/>
            </p:nvSpPr>
            <p:spPr bwMode="auto">
              <a:xfrm>
                <a:off x="7132" y="1670"/>
                <a:ext cx="7" cy="9"/>
              </a:xfrm>
              <a:custGeom>
                <a:avLst/>
                <a:gdLst>
                  <a:gd name="T0" fmla="*/ 0 w 7"/>
                  <a:gd name="T1" fmla="*/ 0 h 9"/>
                  <a:gd name="T2" fmla="*/ 0 w 7"/>
                  <a:gd name="T3" fmla="*/ 0 h 9"/>
                  <a:gd name="T4" fmla="*/ 0 w 7"/>
                  <a:gd name="T5" fmla="*/ 9 h 9"/>
                  <a:gd name="T6" fmla="*/ 0 w 7"/>
                  <a:gd name="T7" fmla="*/ 9 h 9"/>
                  <a:gd name="T8" fmla="*/ 3 w 7"/>
                  <a:gd name="T9" fmla="*/ 9 h 9"/>
                  <a:gd name="T10" fmla="*/ 7 w 7"/>
                  <a:gd name="T11" fmla="*/ 6 h 9"/>
                  <a:gd name="T12" fmla="*/ 7 w 7"/>
                  <a:gd name="T13" fmla="*/ 6 h 9"/>
                  <a:gd name="T14" fmla="*/ 7 w 7"/>
                  <a:gd name="T15" fmla="*/ 3 h 9"/>
                  <a:gd name="T16" fmla="*/ 7 w 7"/>
                  <a:gd name="T17" fmla="*/ 0 h 9"/>
                  <a:gd name="T18" fmla="*/ 3 w 7"/>
                  <a:gd name="T19" fmla="*/ 0 h 9"/>
                  <a:gd name="T20" fmla="*/ 0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0" y="0"/>
                    </a:moveTo>
                    <a:lnTo>
                      <a:pt x="0" y="0"/>
                    </a:lnTo>
                    <a:lnTo>
                      <a:pt x="0" y="9"/>
                    </a:lnTo>
                    <a:lnTo>
                      <a:pt x="0" y="9"/>
                    </a:lnTo>
                    <a:lnTo>
                      <a:pt x="3" y="9"/>
                    </a:lnTo>
                    <a:lnTo>
                      <a:pt x="7" y="6"/>
                    </a:lnTo>
                    <a:lnTo>
                      <a:pt x="7" y="6"/>
                    </a:lnTo>
                    <a:lnTo>
                      <a:pt x="7" y="3"/>
                    </a:lnTo>
                    <a:lnTo>
                      <a:pt x="7"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5" name="Freeform 892"/>
              <p:cNvSpPr>
                <a:spLocks/>
              </p:cNvSpPr>
              <p:nvPr/>
            </p:nvSpPr>
            <p:spPr bwMode="auto">
              <a:xfrm>
                <a:off x="7132" y="1670"/>
                <a:ext cx="10" cy="9"/>
              </a:xfrm>
              <a:custGeom>
                <a:avLst/>
                <a:gdLst>
                  <a:gd name="T0" fmla="*/ 7 w 10"/>
                  <a:gd name="T1" fmla="*/ 0 h 9"/>
                  <a:gd name="T2" fmla="*/ 0 w 10"/>
                  <a:gd name="T3" fmla="*/ 0 h 9"/>
                  <a:gd name="T4" fmla="*/ 0 w 10"/>
                  <a:gd name="T5" fmla="*/ 9 h 9"/>
                  <a:gd name="T6" fmla="*/ 7 w 10"/>
                  <a:gd name="T7" fmla="*/ 9 h 9"/>
                  <a:gd name="T8" fmla="*/ 7 w 10"/>
                  <a:gd name="T9" fmla="*/ 9 h 9"/>
                  <a:gd name="T10" fmla="*/ 10 w 10"/>
                  <a:gd name="T11" fmla="*/ 6 h 9"/>
                  <a:gd name="T12" fmla="*/ 10 w 10"/>
                  <a:gd name="T13" fmla="*/ 6 h 9"/>
                  <a:gd name="T14" fmla="*/ 10 w 10"/>
                  <a:gd name="T15" fmla="*/ 3 h 9"/>
                  <a:gd name="T16" fmla="*/ 10 w 10"/>
                  <a:gd name="T17" fmla="*/ 0 h 9"/>
                  <a:gd name="T18" fmla="*/ 7 w 10"/>
                  <a:gd name="T19" fmla="*/ 0 h 9"/>
                  <a:gd name="T20" fmla="*/ 7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7" y="0"/>
                    </a:moveTo>
                    <a:lnTo>
                      <a:pt x="0" y="0"/>
                    </a:lnTo>
                    <a:lnTo>
                      <a:pt x="0" y="9"/>
                    </a:lnTo>
                    <a:lnTo>
                      <a:pt x="7" y="9"/>
                    </a:lnTo>
                    <a:lnTo>
                      <a:pt x="7" y="9"/>
                    </a:lnTo>
                    <a:lnTo>
                      <a:pt x="10" y="6"/>
                    </a:lnTo>
                    <a:lnTo>
                      <a:pt x="10" y="6"/>
                    </a:lnTo>
                    <a:lnTo>
                      <a:pt x="10" y="3"/>
                    </a:lnTo>
                    <a:lnTo>
                      <a:pt x="10" y="0"/>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6" name="Freeform 893"/>
              <p:cNvSpPr>
                <a:spLocks/>
              </p:cNvSpPr>
              <p:nvPr/>
            </p:nvSpPr>
            <p:spPr bwMode="auto">
              <a:xfrm>
                <a:off x="7139" y="1670"/>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7" name="Freeform 894"/>
              <p:cNvSpPr>
                <a:spLocks/>
              </p:cNvSpPr>
              <p:nvPr/>
            </p:nvSpPr>
            <p:spPr bwMode="auto">
              <a:xfrm>
                <a:off x="7139" y="1670"/>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8" name="Freeform 895"/>
              <p:cNvSpPr>
                <a:spLocks/>
              </p:cNvSpPr>
              <p:nvPr/>
            </p:nvSpPr>
            <p:spPr bwMode="auto">
              <a:xfrm>
                <a:off x="7145"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6 h 9"/>
                  <a:gd name="T16" fmla="*/ 6 w 6"/>
                  <a:gd name="T17" fmla="*/ 3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69" name="Freeform 896"/>
              <p:cNvSpPr>
                <a:spLocks/>
              </p:cNvSpPr>
              <p:nvPr/>
            </p:nvSpPr>
            <p:spPr bwMode="auto">
              <a:xfrm>
                <a:off x="7148" y="1670"/>
                <a:ext cx="9" cy="9"/>
              </a:xfrm>
              <a:custGeom>
                <a:avLst/>
                <a:gdLst>
                  <a:gd name="T0" fmla="*/ 3 w 9"/>
                  <a:gd name="T1" fmla="*/ 0 h 9"/>
                  <a:gd name="T2" fmla="*/ 0 w 9"/>
                  <a:gd name="T3" fmla="*/ 0 h 9"/>
                  <a:gd name="T4" fmla="*/ 0 w 9"/>
                  <a:gd name="T5" fmla="*/ 9 h 9"/>
                  <a:gd name="T6" fmla="*/ 3 w 9"/>
                  <a:gd name="T7" fmla="*/ 9 h 9"/>
                  <a:gd name="T8" fmla="*/ 3 w 9"/>
                  <a:gd name="T9" fmla="*/ 9 h 9"/>
                  <a:gd name="T10" fmla="*/ 6 w 9"/>
                  <a:gd name="T11" fmla="*/ 6 h 9"/>
                  <a:gd name="T12" fmla="*/ 9 w 9"/>
                  <a:gd name="T13" fmla="*/ 6 h 9"/>
                  <a:gd name="T14" fmla="*/ 6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9"/>
                    </a:lnTo>
                    <a:lnTo>
                      <a:pt x="6" y="6"/>
                    </a:lnTo>
                    <a:lnTo>
                      <a:pt x="9"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0" name="Freeform 897"/>
              <p:cNvSpPr>
                <a:spLocks/>
              </p:cNvSpPr>
              <p:nvPr/>
            </p:nvSpPr>
            <p:spPr bwMode="auto">
              <a:xfrm>
                <a:off x="7151"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1" name="Freeform 898"/>
              <p:cNvSpPr>
                <a:spLocks/>
              </p:cNvSpPr>
              <p:nvPr/>
            </p:nvSpPr>
            <p:spPr bwMode="auto">
              <a:xfrm>
                <a:off x="7154"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2" name="Freeform 899"/>
              <p:cNvSpPr>
                <a:spLocks/>
              </p:cNvSpPr>
              <p:nvPr/>
            </p:nvSpPr>
            <p:spPr bwMode="auto">
              <a:xfrm>
                <a:off x="7157"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3" name="Freeform 900"/>
              <p:cNvSpPr>
                <a:spLocks/>
              </p:cNvSpPr>
              <p:nvPr/>
            </p:nvSpPr>
            <p:spPr bwMode="auto">
              <a:xfrm>
                <a:off x="7160"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4" name="Freeform 901"/>
              <p:cNvSpPr>
                <a:spLocks/>
              </p:cNvSpPr>
              <p:nvPr/>
            </p:nvSpPr>
            <p:spPr bwMode="auto">
              <a:xfrm>
                <a:off x="7163"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6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5" name="Freeform 902"/>
              <p:cNvSpPr>
                <a:spLocks/>
              </p:cNvSpPr>
              <p:nvPr/>
            </p:nvSpPr>
            <p:spPr bwMode="auto">
              <a:xfrm>
                <a:off x="7166"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6" name="Freeform 903"/>
              <p:cNvSpPr>
                <a:spLocks/>
              </p:cNvSpPr>
              <p:nvPr/>
            </p:nvSpPr>
            <p:spPr bwMode="auto">
              <a:xfrm>
                <a:off x="7169"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7" name="Freeform 904"/>
              <p:cNvSpPr>
                <a:spLocks/>
              </p:cNvSpPr>
              <p:nvPr/>
            </p:nvSpPr>
            <p:spPr bwMode="auto">
              <a:xfrm>
                <a:off x="7172" y="1670"/>
                <a:ext cx="6" cy="9"/>
              </a:xfrm>
              <a:custGeom>
                <a:avLst/>
                <a:gdLst>
                  <a:gd name="T0" fmla="*/ 3 w 6"/>
                  <a:gd name="T1" fmla="*/ 0 h 9"/>
                  <a:gd name="T2" fmla="*/ 0 w 6"/>
                  <a:gd name="T3" fmla="*/ 0 h 9"/>
                  <a:gd name="T4" fmla="*/ 0 w 6"/>
                  <a:gd name="T5" fmla="*/ 9 h 9"/>
                  <a:gd name="T6" fmla="*/ 3 w 6"/>
                  <a:gd name="T7" fmla="*/ 9 h 9"/>
                  <a:gd name="T8" fmla="*/ 6 w 6"/>
                  <a:gd name="T9" fmla="*/ 9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9"/>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8" name="Freeform 905"/>
              <p:cNvSpPr>
                <a:spLocks/>
              </p:cNvSpPr>
              <p:nvPr/>
            </p:nvSpPr>
            <p:spPr bwMode="auto">
              <a:xfrm>
                <a:off x="7175"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79" name="Freeform 906"/>
              <p:cNvSpPr>
                <a:spLocks/>
              </p:cNvSpPr>
              <p:nvPr/>
            </p:nvSpPr>
            <p:spPr bwMode="auto">
              <a:xfrm>
                <a:off x="7178"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6 w 9"/>
                  <a:gd name="T11" fmla="*/ 6 h 9"/>
                  <a:gd name="T12" fmla="*/ 9 w 9"/>
                  <a:gd name="T13" fmla="*/ 6 h 9"/>
                  <a:gd name="T14" fmla="*/ 9 w 9"/>
                  <a:gd name="T15" fmla="*/ 6 h 9"/>
                  <a:gd name="T16" fmla="*/ 9 w 9"/>
                  <a:gd name="T17" fmla="*/ 3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9"/>
                    </a:lnTo>
                    <a:lnTo>
                      <a:pt x="6" y="6"/>
                    </a:lnTo>
                    <a:lnTo>
                      <a:pt x="9" y="6"/>
                    </a:lnTo>
                    <a:lnTo>
                      <a:pt x="9"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0" name="Freeform 907"/>
              <p:cNvSpPr>
                <a:spLocks/>
              </p:cNvSpPr>
              <p:nvPr/>
            </p:nvSpPr>
            <p:spPr bwMode="auto">
              <a:xfrm>
                <a:off x="7181" y="1670"/>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1" name="Freeform 908"/>
              <p:cNvSpPr>
                <a:spLocks/>
              </p:cNvSpPr>
              <p:nvPr/>
            </p:nvSpPr>
            <p:spPr bwMode="auto">
              <a:xfrm>
                <a:off x="7184" y="1670"/>
                <a:ext cx="6" cy="9"/>
              </a:xfrm>
              <a:custGeom>
                <a:avLst/>
                <a:gdLst>
                  <a:gd name="T0" fmla="*/ 6 w 6"/>
                  <a:gd name="T1" fmla="*/ 6 h 9"/>
                  <a:gd name="T2" fmla="*/ 6 w 6"/>
                  <a:gd name="T3" fmla="*/ 0 h 9"/>
                  <a:gd name="T4" fmla="*/ 0 w 6"/>
                  <a:gd name="T5" fmla="*/ 0 h 9"/>
                  <a:gd name="T6" fmla="*/ 0 w 6"/>
                  <a:gd name="T7" fmla="*/ 9 h 9"/>
                  <a:gd name="T8" fmla="*/ 6 w 6"/>
                  <a:gd name="T9" fmla="*/ 9 h 9"/>
                  <a:gd name="T10" fmla="*/ 6 w 6"/>
                  <a:gd name="T11" fmla="*/ 6 h 9"/>
                </a:gdLst>
                <a:ahLst/>
                <a:cxnLst>
                  <a:cxn ang="0">
                    <a:pos x="T0" y="T1"/>
                  </a:cxn>
                  <a:cxn ang="0">
                    <a:pos x="T2" y="T3"/>
                  </a:cxn>
                  <a:cxn ang="0">
                    <a:pos x="T4" y="T5"/>
                  </a:cxn>
                  <a:cxn ang="0">
                    <a:pos x="T6" y="T7"/>
                  </a:cxn>
                  <a:cxn ang="0">
                    <a:pos x="T8" y="T9"/>
                  </a:cxn>
                  <a:cxn ang="0">
                    <a:pos x="T10" y="T11"/>
                  </a:cxn>
                </a:cxnLst>
                <a:rect l="0" t="0" r="r" b="b"/>
                <a:pathLst>
                  <a:path w="6" h="9">
                    <a:moveTo>
                      <a:pt x="6" y="6"/>
                    </a:moveTo>
                    <a:lnTo>
                      <a:pt x="6" y="0"/>
                    </a:lnTo>
                    <a:lnTo>
                      <a:pt x="0" y="0"/>
                    </a:lnTo>
                    <a:lnTo>
                      <a:pt x="0" y="9"/>
                    </a:lnTo>
                    <a:lnTo>
                      <a:pt x="6" y="9"/>
                    </a:lnTo>
                    <a:lnTo>
                      <a:pt x="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2" name="Freeform 909"/>
              <p:cNvSpPr>
                <a:spLocks/>
              </p:cNvSpPr>
              <p:nvPr/>
            </p:nvSpPr>
            <p:spPr bwMode="auto">
              <a:xfrm>
                <a:off x="7190" y="1670"/>
                <a:ext cx="3" cy="9"/>
              </a:xfrm>
              <a:custGeom>
                <a:avLst/>
                <a:gdLst>
                  <a:gd name="T0" fmla="*/ 0 w 3"/>
                  <a:gd name="T1" fmla="*/ 9 h 9"/>
                  <a:gd name="T2" fmla="*/ 0 w 3"/>
                  <a:gd name="T3" fmla="*/ 9 h 9"/>
                  <a:gd name="T4" fmla="*/ 0 w 3"/>
                  <a:gd name="T5" fmla="*/ 6 h 9"/>
                  <a:gd name="T6" fmla="*/ 3 w 3"/>
                  <a:gd name="T7" fmla="*/ 6 h 9"/>
                  <a:gd name="T8" fmla="*/ 3 w 3"/>
                  <a:gd name="T9" fmla="*/ 6 h 9"/>
                  <a:gd name="T10" fmla="*/ 3 w 3"/>
                  <a:gd name="T11" fmla="*/ 3 h 9"/>
                  <a:gd name="T12" fmla="*/ 0 w 3"/>
                  <a:gd name="T13" fmla="*/ 0 h 9"/>
                  <a:gd name="T14" fmla="*/ 0 w 3"/>
                  <a:gd name="T15" fmla="*/ 0 h 9"/>
                  <a:gd name="T16" fmla="*/ 0 w 3"/>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9"/>
                    </a:moveTo>
                    <a:lnTo>
                      <a:pt x="0" y="9"/>
                    </a:lnTo>
                    <a:lnTo>
                      <a:pt x="0" y="6"/>
                    </a:lnTo>
                    <a:lnTo>
                      <a:pt x="3" y="6"/>
                    </a:lnTo>
                    <a:lnTo>
                      <a:pt x="3" y="6"/>
                    </a:lnTo>
                    <a:lnTo>
                      <a:pt x="3" y="3"/>
                    </a:lnTo>
                    <a:lnTo>
                      <a:pt x="0" y="0"/>
                    </a:lnTo>
                    <a:lnTo>
                      <a:pt x="0" y="0"/>
                    </a:lnTo>
                    <a:lnTo>
                      <a:pt x="0"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83" name="Rectangle 910"/>
              <p:cNvSpPr>
                <a:spLocks noChangeArrowheads="1"/>
              </p:cNvSpPr>
              <p:nvPr/>
            </p:nvSpPr>
            <p:spPr bwMode="auto">
              <a:xfrm>
                <a:off x="4599"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84" name="Rectangle 911"/>
              <p:cNvSpPr>
                <a:spLocks noChangeArrowheads="1"/>
              </p:cNvSpPr>
              <p:nvPr/>
            </p:nvSpPr>
            <p:spPr bwMode="auto">
              <a:xfrm>
                <a:off x="4599"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85" name="Rectangle 912"/>
              <p:cNvSpPr>
                <a:spLocks noChangeArrowheads="1"/>
              </p:cNvSpPr>
              <p:nvPr/>
            </p:nvSpPr>
            <p:spPr bwMode="auto">
              <a:xfrm>
                <a:off x="4599"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86" name="Rectangle 913"/>
              <p:cNvSpPr>
                <a:spLocks noChangeArrowheads="1"/>
              </p:cNvSpPr>
              <p:nvPr/>
            </p:nvSpPr>
            <p:spPr bwMode="auto">
              <a:xfrm>
                <a:off x="4297"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87" name="Rectangle 914"/>
              <p:cNvSpPr>
                <a:spLocks noChangeArrowheads="1"/>
              </p:cNvSpPr>
              <p:nvPr/>
            </p:nvSpPr>
            <p:spPr bwMode="auto">
              <a:xfrm>
                <a:off x="4297"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88" name="Rectangle 915"/>
              <p:cNvSpPr>
                <a:spLocks noChangeArrowheads="1"/>
              </p:cNvSpPr>
              <p:nvPr/>
            </p:nvSpPr>
            <p:spPr bwMode="auto">
              <a:xfrm>
                <a:off x="4297"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89" name="Rectangle 916"/>
              <p:cNvSpPr>
                <a:spLocks noChangeArrowheads="1"/>
              </p:cNvSpPr>
              <p:nvPr/>
            </p:nvSpPr>
            <p:spPr bwMode="auto">
              <a:xfrm>
                <a:off x="4915"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0" name="Rectangle 917"/>
              <p:cNvSpPr>
                <a:spLocks noChangeArrowheads="1"/>
              </p:cNvSpPr>
              <p:nvPr/>
            </p:nvSpPr>
            <p:spPr bwMode="auto">
              <a:xfrm>
                <a:off x="4915"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1" name="Rectangle 918"/>
              <p:cNvSpPr>
                <a:spLocks noChangeArrowheads="1"/>
              </p:cNvSpPr>
              <p:nvPr/>
            </p:nvSpPr>
            <p:spPr bwMode="auto">
              <a:xfrm>
                <a:off x="4915"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2" name="Rectangle 919"/>
              <p:cNvSpPr>
                <a:spLocks noChangeArrowheads="1"/>
              </p:cNvSpPr>
              <p:nvPr/>
            </p:nvSpPr>
            <p:spPr bwMode="auto">
              <a:xfrm>
                <a:off x="5238"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3" name="Rectangle 920"/>
              <p:cNvSpPr>
                <a:spLocks noChangeArrowheads="1"/>
              </p:cNvSpPr>
              <p:nvPr/>
            </p:nvSpPr>
            <p:spPr bwMode="auto">
              <a:xfrm>
                <a:off x="5238"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4" name="Rectangle 921"/>
              <p:cNvSpPr>
                <a:spLocks noChangeArrowheads="1"/>
              </p:cNvSpPr>
              <p:nvPr/>
            </p:nvSpPr>
            <p:spPr bwMode="auto">
              <a:xfrm>
                <a:off x="5238"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5" name="Rectangle 922"/>
              <p:cNvSpPr>
                <a:spLocks noChangeArrowheads="1"/>
              </p:cNvSpPr>
              <p:nvPr/>
            </p:nvSpPr>
            <p:spPr bwMode="auto">
              <a:xfrm>
                <a:off x="5558"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6" name="Rectangle 923"/>
              <p:cNvSpPr>
                <a:spLocks noChangeArrowheads="1"/>
              </p:cNvSpPr>
              <p:nvPr/>
            </p:nvSpPr>
            <p:spPr bwMode="auto">
              <a:xfrm>
                <a:off x="5558"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7" name="Rectangle 924"/>
              <p:cNvSpPr>
                <a:spLocks noChangeArrowheads="1"/>
              </p:cNvSpPr>
              <p:nvPr/>
            </p:nvSpPr>
            <p:spPr bwMode="auto">
              <a:xfrm>
                <a:off x="5558"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8" name="Rectangle 925"/>
              <p:cNvSpPr>
                <a:spLocks noChangeArrowheads="1"/>
              </p:cNvSpPr>
              <p:nvPr/>
            </p:nvSpPr>
            <p:spPr bwMode="auto">
              <a:xfrm>
                <a:off x="5878"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399" name="Rectangle 926"/>
              <p:cNvSpPr>
                <a:spLocks noChangeArrowheads="1"/>
              </p:cNvSpPr>
              <p:nvPr/>
            </p:nvSpPr>
            <p:spPr bwMode="auto">
              <a:xfrm>
                <a:off x="5878" y="291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0" name="Rectangle 927"/>
              <p:cNvSpPr>
                <a:spLocks noChangeArrowheads="1"/>
              </p:cNvSpPr>
              <p:nvPr/>
            </p:nvSpPr>
            <p:spPr bwMode="auto">
              <a:xfrm>
                <a:off x="5878"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1" name="Rectangle 928"/>
              <p:cNvSpPr>
                <a:spLocks noChangeArrowheads="1"/>
              </p:cNvSpPr>
              <p:nvPr/>
            </p:nvSpPr>
            <p:spPr bwMode="auto">
              <a:xfrm>
                <a:off x="6198"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6</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2" name="Rectangle 929"/>
              <p:cNvSpPr>
                <a:spLocks noChangeArrowheads="1"/>
              </p:cNvSpPr>
              <p:nvPr/>
            </p:nvSpPr>
            <p:spPr bwMode="auto">
              <a:xfrm>
                <a:off x="6198"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6</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3" name="Rectangle 930"/>
              <p:cNvSpPr>
                <a:spLocks noChangeArrowheads="1"/>
              </p:cNvSpPr>
              <p:nvPr/>
            </p:nvSpPr>
            <p:spPr bwMode="auto">
              <a:xfrm>
                <a:off x="6198"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6</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4" name="Rectangle 931"/>
              <p:cNvSpPr>
                <a:spLocks noChangeArrowheads="1"/>
              </p:cNvSpPr>
              <p:nvPr/>
            </p:nvSpPr>
            <p:spPr bwMode="auto">
              <a:xfrm>
                <a:off x="6517"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7</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5" name="Rectangle 932"/>
              <p:cNvSpPr>
                <a:spLocks noChangeArrowheads="1"/>
              </p:cNvSpPr>
              <p:nvPr/>
            </p:nvSpPr>
            <p:spPr bwMode="auto">
              <a:xfrm>
                <a:off x="6517"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7</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6" name="Rectangle 933"/>
              <p:cNvSpPr>
                <a:spLocks noChangeArrowheads="1"/>
              </p:cNvSpPr>
              <p:nvPr/>
            </p:nvSpPr>
            <p:spPr bwMode="auto">
              <a:xfrm>
                <a:off x="6517"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7</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7" name="Rectangle 934"/>
              <p:cNvSpPr>
                <a:spLocks noChangeArrowheads="1"/>
              </p:cNvSpPr>
              <p:nvPr/>
            </p:nvSpPr>
            <p:spPr bwMode="auto">
              <a:xfrm>
                <a:off x="6837"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8" name="Rectangle 935"/>
              <p:cNvSpPr>
                <a:spLocks noChangeArrowheads="1"/>
              </p:cNvSpPr>
              <p:nvPr/>
            </p:nvSpPr>
            <p:spPr bwMode="auto">
              <a:xfrm>
                <a:off x="6837"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09" name="Rectangle 936"/>
              <p:cNvSpPr>
                <a:spLocks noChangeArrowheads="1"/>
              </p:cNvSpPr>
              <p:nvPr/>
            </p:nvSpPr>
            <p:spPr bwMode="auto">
              <a:xfrm>
                <a:off x="6837"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10" name="Rectangle 937"/>
              <p:cNvSpPr>
                <a:spLocks noChangeArrowheads="1"/>
              </p:cNvSpPr>
              <p:nvPr/>
            </p:nvSpPr>
            <p:spPr bwMode="auto">
              <a:xfrm>
                <a:off x="7163" y="3930"/>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9</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11" name="Rectangle 938"/>
              <p:cNvSpPr>
                <a:spLocks noChangeArrowheads="1"/>
              </p:cNvSpPr>
              <p:nvPr/>
            </p:nvSpPr>
            <p:spPr bwMode="auto">
              <a:xfrm>
                <a:off x="7163" y="2919"/>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9</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12" name="Rectangle 939"/>
              <p:cNvSpPr>
                <a:spLocks noChangeArrowheads="1"/>
              </p:cNvSpPr>
              <p:nvPr/>
            </p:nvSpPr>
            <p:spPr bwMode="auto">
              <a:xfrm>
                <a:off x="7163" y="1856"/>
                <a:ext cx="79"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9</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13" name="Rectangle 940"/>
              <p:cNvSpPr>
                <a:spLocks noChangeArrowheads="1"/>
              </p:cNvSpPr>
              <p:nvPr/>
            </p:nvSpPr>
            <p:spPr bwMode="auto">
              <a:xfrm>
                <a:off x="7477" y="3930"/>
                <a:ext cx="12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14" name="Rectangle 941"/>
              <p:cNvSpPr>
                <a:spLocks noChangeArrowheads="1"/>
              </p:cNvSpPr>
              <p:nvPr/>
            </p:nvSpPr>
            <p:spPr bwMode="auto">
              <a:xfrm>
                <a:off x="7477" y="2919"/>
                <a:ext cx="12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15" name="Rectangle 942"/>
              <p:cNvSpPr>
                <a:spLocks noChangeArrowheads="1"/>
              </p:cNvSpPr>
              <p:nvPr/>
            </p:nvSpPr>
            <p:spPr bwMode="auto">
              <a:xfrm>
                <a:off x="7477" y="1856"/>
                <a:ext cx="12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1416" name="Freeform 943"/>
              <p:cNvSpPr>
                <a:spLocks/>
              </p:cNvSpPr>
              <p:nvPr/>
            </p:nvSpPr>
            <p:spPr bwMode="auto">
              <a:xfrm>
                <a:off x="4315" y="2751"/>
                <a:ext cx="0" cy="12"/>
              </a:xfrm>
              <a:custGeom>
                <a:avLst/>
                <a:gdLst>
                  <a:gd name="T0" fmla="*/ 0 h 12"/>
                  <a:gd name="T1" fmla="*/ 0 h 12"/>
                  <a:gd name="T2" fmla="*/ 3 h 12"/>
                  <a:gd name="T3" fmla="*/ 6 h 12"/>
                  <a:gd name="T4" fmla="*/ 6 h 12"/>
                  <a:gd name="T5" fmla="*/ 9 h 12"/>
                  <a:gd name="T6" fmla="*/ 12 h 12"/>
                  <a:gd name="T7" fmla="*/ 12 h 12"/>
                  <a:gd name="T8" fmla="*/ 0 h 12"/>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12">
                    <a:moveTo>
                      <a:pt x="0" y="0"/>
                    </a:moveTo>
                    <a:lnTo>
                      <a:pt x="0" y="0"/>
                    </a:lnTo>
                    <a:lnTo>
                      <a:pt x="0" y="3"/>
                    </a:lnTo>
                    <a:lnTo>
                      <a:pt x="0" y="6"/>
                    </a:lnTo>
                    <a:lnTo>
                      <a:pt x="0" y="6"/>
                    </a:lnTo>
                    <a:lnTo>
                      <a:pt x="0" y="9"/>
                    </a:lnTo>
                    <a:lnTo>
                      <a:pt x="0" y="12"/>
                    </a:lnTo>
                    <a:lnTo>
                      <a:pt x="0" y="1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17" name="Freeform 944"/>
              <p:cNvSpPr>
                <a:spLocks/>
              </p:cNvSpPr>
              <p:nvPr/>
            </p:nvSpPr>
            <p:spPr bwMode="auto">
              <a:xfrm>
                <a:off x="4315"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10" y="9"/>
                    </a:lnTo>
                    <a:lnTo>
                      <a:pt x="10" y="6"/>
                    </a:lnTo>
                    <a:lnTo>
                      <a:pt x="10" y="6"/>
                    </a:lnTo>
                    <a:lnTo>
                      <a:pt x="10"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18" name="Freeform 945"/>
              <p:cNvSpPr>
                <a:spLocks/>
              </p:cNvSpPr>
              <p:nvPr/>
            </p:nvSpPr>
            <p:spPr bwMode="auto">
              <a:xfrm>
                <a:off x="432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19" name="Freeform 946"/>
              <p:cNvSpPr>
                <a:spLocks/>
              </p:cNvSpPr>
              <p:nvPr/>
            </p:nvSpPr>
            <p:spPr bwMode="auto">
              <a:xfrm>
                <a:off x="432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0" name="Freeform 947"/>
              <p:cNvSpPr>
                <a:spLocks/>
              </p:cNvSpPr>
              <p:nvPr/>
            </p:nvSpPr>
            <p:spPr bwMode="auto">
              <a:xfrm>
                <a:off x="432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1" name="Freeform 948"/>
              <p:cNvSpPr>
                <a:spLocks/>
              </p:cNvSpPr>
              <p:nvPr/>
            </p:nvSpPr>
            <p:spPr bwMode="auto">
              <a:xfrm>
                <a:off x="433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2" name="Freeform 949"/>
              <p:cNvSpPr>
                <a:spLocks/>
              </p:cNvSpPr>
              <p:nvPr/>
            </p:nvSpPr>
            <p:spPr bwMode="auto">
              <a:xfrm>
                <a:off x="433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3" name="Freeform 950"/>
              <p:cNvSpPr>
                <a:spLocks/>
              </p:cNvSpPr>
              <p:nvPr/>
            </p:nvSpPr>
            <p:spPr bwMode="auto">
              <a:xfrm>
                <a:off x="4337"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4" name="Freeform 951"/>
              <p:cNvSpPr>
                <a:spLocks/>
              </p:cNvSpPr>
              <p:nvPr/>
            </p:nvSpPr>
            <p:spPr bwMode="auto">
              <a:xfrm>
                <a:off x="434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5" name="Freeform 952"/>
              <p:cNvSpPr>
                <a:spLocks/>
              </p:cNvSpPr>
              <p:nvPr/>
            </p:nvSpPr>
            <p:spPr bwMode="auto">
              <a:xfrm>
                <a:off x="434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6" name="Freeform 953"/>
              <p:cNvSpPr>
                <a:spLocks/>
              </p:cNvSpPr>
              <p:nvPr/>
            </p:nvSpPr>
            <p:spPr bwMode="auto">
              <a:xfrm>
                <a:off x="4346"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7" name="Freeform 954"/>
              <p:cNvSpPr>
                <a:spLocks/>
              </p:cNvSpPr>
              <p:nvPr/>
            </p:nvSpPr>
            <p:spPr bwMode="auto">
              <a:xfrm>
                <a:off x="434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8" name="Freeform 955"/>
              <p:cNvSpPr>
                <a:spLocks/>
              </p:cNvSpPr>
              <p:nvPr/>
            </p:nvSpPr>
            <p:spPr bwMode="auto">
              <a:xfrm>
                <a:off x="4352"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29" name="Freeform 956"/>
              <p:cNvSpPr>
                <a:spLocks/>
              </p:cNvSpPr>
              <p:nvPr/>
            </p:nvSpPr>
            <p:spPr bwMode="auto">
              <a:xfrm>
                <a:off x="435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0" name="Freeform 957"/>
              <p:cNvSpPr>
                <a:spLocks/>
              </p:cNvSpPr>
              <p:nvPr/>
            </p:nvSpPr>
            <p:spPr bwMode="auto">
              <a:xfrm>
                <a:off x="435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1" name="Freeform 958"/>
              <p:cNvSpPr>
                <a:spLocks/>
              </p:cNvSpPr>
              <p:nvPr/>
            </p:nvSpPr>
            <p:spPr bwMode="auto">
              <a:xfrm>
                <a:off x="436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2" name="Freeform 959"/>
              <p:cNvSpPr>
                <a:spLocks/>
              </p:cNvSpPr>
              <p:nvPr/>
            </p:nvSpPr>
            <p:spPr bwMode="auto">
              <a:xfrm>
                <a:off x="436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3" name="Freeform 960"/>
              <p:cNvSpPr>
                <a:spLocks/>
              </p:cNvSpPr>
              <p:nvPr/>
            </p:nvSpPr>
            <p:spPr bwMode="auto">
              <a:xfrm>
                <a:off x="436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4" name="Freeform 961"/>
              <p:cNvSpPr>
                <a:spLocks/>
              </p:cNvSpPr>
              <p:nvPr/>
            </p:nvSpPr>
            <p:spPr bwMode="auto">
              <a:xfrm>
                <a:off x="437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5" name="Freeform 962"/>
              <p:cNvSpPr>
                <a:spLocks/>
              </p:cNvSpPr>
              <p:nvPr/>
            </p:nvSpPr>
            <p:spPr bwMode="auto">
              <a:xfrm>
                <a:off x="437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6" name="Freeform 963"/>
              <p:cNvSpPr>
                <a:spLocks/>
              </p:cNvSpPr>
              <p:nvPr/>
            </p:nvSpPr>
            <p:spPr bwMode="auto">
              <a:xfrm>
                <a:off x="4379" y="2751"/>
                <a:ext cx="7" cy="12"/>
              </a:xfrm>
              <a:custGeom>
                <a:avLst/>
                <a:gdLst>
                  <a:gd name="T0" fmla="*/ 0 w 7"/>
                  <a:gd name="T1" fmla="*/ 0 h 12"/>
                  <a:gd name="T2" fmla="*/ 0 w 7"/>
                  <a:gd name="T3" fmla="*/ 0 h 12"/>
                  <a:gd name="T4" fmla="*/ 0 w 7"/>
                  <a:gd name="T5" fmla="*/ 12 h 12"/>
                  <a:gd name="T6" fmla="*/ 0 w 7"/>
                  <a:gd name="T7" fmla="*/ 12 h 12"/>
                  <a:gd name="T8" fmla="*/ 3 w 7"/>
                  <a:gd name="T9" fmla="*/ 12 h 12"/>
                  <a:gd name="T10" fmla="*/ 7 w 7"/>
                  <a:gd name="T11" fmla="*/ 9 h 12"/>
                  <a:gd name="T12" fmla="*/ 7 w 7"/>
                  <a:gd name="T13" fmla="*/ 6 h 12"/>
                  <a:gd name="T14" fmla="*/ 7 w 7"/>
                  <a:gd name="T15" fmla="*/ 6 h 12"/>
                  <a:gd name="T16" fmla="*/ 7 w 7"/>
                  <a:gd name="T17" fmla="*/ 6 h 12"/>
                  <a:gd name="T18" fmla="*/ 7 w 7"/>
                  <a:gd name="T19" fmla="*/ 3 h 12"/>
                  <a:gd name="T20" fmla="*/ 3 w 7"/>
                  <a:gd name="T21" fmla="*/ 0 h 12"/>
                  <a:gd name="T22" fmla="*/ 0 w 7"/>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0" y="0"/>
                    </a:moveTo>
                    <a:lnTo>
                      <a:pt x="0" y="0"/>
                    </a:lnTo>
                    <a:lnTo>
                      <a:pt x="0" y="12"/>
                    </a:lnTo>
                    <a:lnTo>
                      <a:pt x="0" y="12"/>
                    </a:lnTo>
                    <a:lnTo>
                      <a:pt x="3" y="12"/>
                    </a:lnTo>
                    <a:lnTo>
                      <a:pt x="7" y="9"/>
                    </a:lnTo>
                    <a:lnTo>
                      <a:pt x="7" y="6"/>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7" name="Freeform 964"/>
              <p:cNvSpPr>
                <a:spLocks/>
              </p:cNvSpPr>
              <p:nvPr/>
            </p:nvSpPr>
            <p:spPr bwMode="auto">
              <a:xfrm>
                <a:off x="4379"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10" y="9"/>
                    </a:lnTo>
                    <a:lnTo>
                      <a:pt x="10" y="6"/>
                    </a:lnTo>
                    <a:lnTo>
                      <a:pt x="10" y="6"/>
                    </a:lnTo>
                    <a:lnTo>
                      <a:pt x="10"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8" name="Freeform 965"/>
              <p:cNvSpPr>
                <a:spLocks/>
              </p:cNvSpPr>
              <p:nvPr/>
            </p:nvSpPr>
            <p:spPr bwMode="auto">
              <a:xfrm>
                <a:off x="438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39" name="Freeform 966"/>
              <p:cNvSpPr>
                <a:spLocks/>
              </p:cNvSpPr>
              <p:nvPr/>
            </p:nvSpPr>
            <p:spPr bwMode="auto">
              <a:xfrm>
                <a:off x="4389"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0" name="Freeform 967"/>
              <p:cNvSpPr>
                <a:spLocks/>
              </p:cNvSpPr>
              <p:nvPr/>
            </p:nvSpPr>
            <p:spPr bwMode="auto">
              <a:xfrm>
                <a:off x="4392"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1" name="Freeform 968"/>
              <p:cNvSpPr>
                <a:spLocks/>
              </p:cNvSpPr>
              <p:nvPr/>
            </p:nvSpPr>
            <p:spPr bwMode="auto">
              <a:xfrm>
                <a:off x="439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2" name="Freeform 969"/>
              <p:cNvSpPr>
                <a:spLocks/>
              </p:cNvSpPr>
              <p:nvPr/>
            </p:nvSpPr>
            <p:spPr bwMode="auto">
              <a:xfrm>
                <a:off x="439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3" name="Freeform 970"/>
              <p:cNvSpPr>
                <a:spLocks/>
              </p:cNvSpPr>
              <p:nvPr/>
            </p:nvSpPr>
            <p:spPr bwMode="auto">
              <a:xfrm>
                <a:off x="440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4" name="Freeform 971"/>
              <p:cNvSpPr>
                <a:spLocks/>
              </p:cNvSpPr>
              <p:nvPr/>
            </p:nvSpPr>
            <p:spPr bwMode="auto">
              <a:xfrm>
                <a:off x="4404"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5" name="Freeform 972"/>
              <p:cNvSpPr>
                <a:spLocks/>
              </p:cNvSpPr>
              <p:nvPr/>
            </p:nvSpPr>
            <p:spPr bwMode="auto">
              <a:xfrm>
                <a:off x="440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6" name="Freeform 973"/>
              <p:cNvSpPr>
                <a:spLocks/>
              </p:cNvSpPr>
              <p:nvPr/>
            </p:nvSpPr>
            <p:spPr bwMode="auto">
              <a:xfrm>
                <a:off x="4410"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7" name="Freeform 974"/>
              <p:cNvSpPr>
                <a:spLocks/>
              </p:cNvSpPr>
              <p:nvPr/>
            </p:nvSpPr>
            <p:spPr bwMode="auto">
              <a:xfrm>
                <a:off x="441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8" name="Freeform 975"/>
              <p:cNvSpPr>
                <a:spLocks/>
              </p:cNvSpPr>
              <p:nvPr/>
            </p:nvSpPr>
            <p:spPr bwMode="auto">
              <a:xfrm>
                <a:off x="441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49" name="Freeform 976"/>
              <p:cNvSpPr>
                <a:spLocks/>
              </p:cNvSpPr>
              <p:nvPr/>
            </p:nvSpPr>
            <p:spPr bwMode="auto">
              <a:xfrm>
                <a:off x="441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0" name="Freeform 977"/>
              <p:cNvSpPr>
                <a:spLocks/>
              </p:cNvSpPr>
              <p:nvPr/>
            </p:nvSpPr>
            <p:spPr bwMode="auto">
              <a:xfrm>
                <a:off x="442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1" name="Freeform 978"/>
              <p:cNvSpPr>
                <a:spLocks/>
              </p:cNvSpPr>
              <p:nvPr/>
            </p:nvSpPr>
            <p:spPr bwMode="auto">
              <a:xfrm>
                <a:off x="442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2" name="Freeform 979"/>
              <p:cNvSpPr>
                <a:spLocks/>
              </p:cNvSpPr>
              <p:nvPr/>
            </p:nvSpPr>
            <p:spPr bwMode="auto">
              <a:xfrm>
                <a:off x="442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3" name="Freeform 980"/>
              <p:cNvSpPr>
                <a:spLocks/>
              </p:cNvSpPr>
              <p:nvPr/>
            </p:nvSpPr>
            <p:spPr bwMode="auto">
              <a:xfrm>
                <a:off x="443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4" name="Freeform 981"/>
              <p:cNvSpPr>
                <a:spLocks/>
              </p:cNvSpPr>
              <p:nvPr/>
            </p:nvSpPr>
            <p:spPr bwMode="auto">
              <a:xfrm>
                <a:off x="443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3 w 6"/>
                  <a:gd name="T13" fmla="*/ 6 h 12"/>
                  <a:gd name="T14" fmla="*/ 6 w 6"/>
                  <a:gd name="T15" fmla="*/ 6 h 12"/>
                  <a:gd name="T16" fmla="*/ 3 w 6"/>
                  <a:gd name="T17" fmla="*/ 6 h 12"/>
                  <a:gd name="T18" fmla="*/ 3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5" name="Freeform 982"/>
              <p:cNvSpPr>
                <a:spLocks/>
              </p:cNvSpPr>
              <p:nvPr/>
            </p:nvSpPr>
            <p:spPr bwMode="auto">
              <a:xfrm>
                <a:off x="443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6" name="Freeform 983"/>
              <p:cNvSpPr>
                <a:spLocks/>
              </p:cNvSpPr>
              <p:nvPr/>
            </p:nvSpPr>
            <p:spPr bwMode="auto">
              <a:xfrm>
                <a:off x="444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7" name="Freeform 984"/>
              <p:cNvSpPr>
                <a:spLocks/>
              </p:cNvSpPr>
              <p:nvPr/>
            </p:nvSpPr>
            <p:spPr bwMode="auto">
              <a:xfrm>
                <a:off x="4443"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10 w 10"/>
                  <a:gd name="T11" fmla="*/ 9 h 12"/>
                  <a:gd name="T12" fmla="*/ 10 w 10"/>
                  <a:gd name="T13" fmla="*/ 6 h 12"/>
                  <a:gd name="T14" fmla="*/ 10 w 10"/>
                  <a:gd name="T15" fmla="*/ 6 h 12"/>
                  <a:gd name="T16" fmla="*/ 10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10" y="9"/>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8" name="Freeform 985"/>
              <p:cNvSpPr>
                <a:spLocks/>
              </p:cNvSpPr>
              <p:nvPr/>
            </p:nvSpPr>
            <p:spPr bwMode="auto">
              <a:xfrm>
                <a:off x="4446"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59" name="Freeform 986"/>
              <p:cNvSpPr>
                <a:spLocks/>
              </p:cNvSpPr>
              <p:nvPr/>
            </p:nvSpPr>
            <p:spPr bwMode="auto">
              <a:xfrm>
                <a:off x="4453" y="2751"/>
                <a:ext cx="6" cy="12"/>
              </a:xfrm>
              <a:custGeom>
                <a:avLst/>
                <a:gdLst>
                  <a:gd name="T0" fmla="*/ 0 w 6"/>
                  <a:gd name="T1" fmla="*/ 3 h 12"/>
                  <a:gd name="T2" fmla="*/ 0 w 6"/>
                  <a:gd name="T3" fmla="*/ 0 h 12"/>
                  <a:gd name="T4" fmla="*/ 0 w 6"/>
                  <a:gd name="T5" fmla="*/ 0 h 12"/>
                  <a:gd name="T6" fmla="*/ 0 w 6"/>
                  <a:gd name="T7" fmla="*/ 12 h 12"/>
                  <a:gd name="T8" fmla="*/ 0 w 6"/>
                  <a:gd name="T9" fmla="*/ 12 h 12"/>
                  <a:gd name="T10" fmla="*/ 6 w 6"/>
                  <a:gd name="T11" fmla="*/ 9 h 12"/>
                  <a:gd name="T12" fmla="*/ 0 w 6"/>
                  <a:gd name="T13" fmla="*/ 12 h 12"/>
                  <a:gd name="T14" fmla="*/ 3 w 6"/>
                  <a:gd name="T15" fmla="*/ 12 h 12"/>
                  <a:gd name="T16" fmla="*/ 6 w 6"/>
                  <a:gd name="T17" fmla="*/ 9 h 12"/>
                  <a:gd name="T18" fmla="*/ 6 w 6"/>
                  <a:gd name="T19" fmla="*/ 6 h 12"/>
                  <a:gd name="T20" fmla="*/ 6 w 6"/>
                  <a:gd name="T21" fmla="*/ 6 h 12"/>
                  <a:gd name="T22" fmla="*/ 6 w 6"/>
                  <a:gd name="T23" fmla="*/ 6 h 12"/>
                  <a:gd name="T24" fmla="*/ 6 w 6"/>
                  <a:gd name="T25" fmla="*/ 3 h 12"/>
                  <a:gd name="T26" fmla="*/ 3 w 6"/>
                  <a:gd name="T27" fmla="*/ 0 h 12"/>
                  <a:gd name="T28" fmla="*/ 0 w 6"/>
                  <a:gd name="T29" fmla="*/ 0 h 12"/>
                  <a:gd name="T30" fmla="*/ 0 w 6"/>
                  <a:gd name="T3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2">
                    <a:moveTo>
                      <a:pt x="0" y="3"/>
                    </a:moveTo>
                    <a:lnTo>
                      <a:pt x="0" y="0"/>
                    </a:lnTo>
                    <a:lnTo>
                      <a:pt x="0" y="0"/>
                    </a:lnTo>
                    <a:lnTo>
                      <a:pt x="0" y="12"/>
                    </a:lnTo>
                    <a:lnTo>
                      <a:pt x="0" y="12"/>
                    </a:lnTo>
                    <a:lnTo>
                      <a:pt x="6" y="9"/>
                    </a:lnTo>
                    <a:lnTo>
                      <a:pt x="0" y="12"/>
                    </a:lnTo>
                    <a:lnTo>
                      <a:pt x="3" y="12"/>
                    </a:lnTo>
                    <a:lnTo>
                      <a:pt x="6" y="9"/>
                    </a:lnTo>
                    <a:lnTo>
                      <a:pt x="6" y="6"/>
                    </a:lnTo>
                    <a:lnTo>
                      <a:pt x="6" y="6"/>
                    </a:lnTo>
                    <a:lnTo>
                      <a:pt x="6" y="6"/>
                    </a:lnTo>
                    <a:lnTo>
                      <a:pt x="6" y="3"/>
                    </a:lnTo>
                    <a:lnTo>
                      <a:pt x="3" y="0"/>
                    </a:lnTo>
                    <a:lnTo>
                      <a:pt x="0"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0" name="Freeform 987"/>
              <p:cNvSpPr>
                <a:spLocks/>
              </p:cNvSpPr>
              <p:nvPr/>
            </p:nvSpPr>
            <p:spPr bwMode="auto">
              <a:xfrm>
                <a:off x="4453" y="2751"/>
                <a:ext cx="9" cy="9"/>
              </a:xfrm>
              <a:custGeom>
                <a:avLst/>
                <a:gdLst>
                  <a:gd name="T0" fmla="*/ 0 w 9"/>
                  <a:gd name="T1" fmla="*/ 3 h 9"/>
                  <a:gd name="T2" fmla="*/ 3 w 9"/>
                  <a:gd name="T3" fmla="*/ 0 h 9"/>
                  <a:gd name="T4" fmla="*/ 0 w 9"/>
                  <a:gd name="T5" fmla="*/ 3 h 9"/>
                  <a:gd name="T6" fmla="*/ 6 w 9"/>
                  <a:gd name="T7" fmla="*/ 9 h 9"/>
                  <a:gd name="T8" fmla="*/ 6 w 9"/>
                  <a:gd name="T9" fmla="*/ 6 h 9"/>
                  <a:gd name="T10" fmla="*/ 9 w 9"/>
                  <a:gd name="T11" fmla="*/ 6 h 9"/>
                  <a:gd name="T12" fmla="*/ 6 w 9"/>
                  <a:gd name="T13" fmla="*/ 6 h 9"/>
                  <a:gd name="T14" fmla="*/ 9 w 9"/>
                  <a:gd name="T15" fmla="*/ 6 h 9"/>
                  <a:gd name="T16" fmla="*/ 9 w 9"/>
                  <a:gd name="T17" fmla="*/ 3 h 9"/>
                  <a:gd name="T18" fmla="*/ 9 w 9"/>
                  <a:gd name="T19" fmla="*/ 0 h 9"/>
                  <a:gd name="T20" fmla="*/ 6 w 9"/>
                  <a:gd name="T21" fmla="*/ 0 h 9"/>
                  <a:gd name="T22" fmla="*/ 6 w 9"/>
                  <a:gd name="T23" fmla="*/ 0 h 9"/>
                  <a:gd name="T24" fmla="*/ 3 w 9"/>
                  <a:gd name="T25" fmla="*/ 0 h 9"/>
                  <a:gd name="T26" fmla="*/ 0 w 9"/>
                  <a:gd name="T2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9">
                    <a:moveTo>
                      <a:pt x="0" y="3"/>
                    </a:moveTo>
                    <a:lnTo>
                      <a:pt x="3" y="0"/>
                    </a:lnTo>
                    <a:lnTo>
                      <a:pt x="0" y="3"/>
                    </a:lnTo>
                    <a:lnTo>
                      <a:pt x="6" y="9"/>
                    </a:lnTo>
                    <a:lnTo>
                      <a:pt x="6" y="6"/>
                    </a:lnTo>
                    <a:lnTo>
                      <a:pt x="9" y="6"/>
                    </a:lnTo>
                    <a:lnTo>
                      <a:pt x="6" y="6"/>
                    </a:lnTo>
                    <a:lnTo>
                      <a:pt x="9" y="6"/>
                    </a:lnTo>
                    <a:lnTo>
                      <a:pt x="9" y="3"/>
                    </a:lnTo>
                    <a:lnTo>
                      <a:pt x="9" y="0"/>
                    </a:lnTo>
                    <a:lnTo>
                      <a:pt x="6" y="0"/>
                    </a:lnTo>
                    <a:lnTo>
                      <a:pt x="6" y="0"/>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1" name="Freeform 988"/>
              <p:cNvSpPr>
                <a:spLocks/>
              </p:cNvSpPr>
              <p:nvPr/>
            </p:nvSpPr>
            <p:spPr bwMode="auto">
              <a:xfrm>
                <a:off x="4453" y="2736"/>
                <a:ext cx="12" cy="21"/>
              </a:xfrm>
              <a:custGeom>
                <a:avLst/>
                <a:gdLst>
                  <a:gd name="T0" fmla="*/ 3 w 12"/>
                  <a:gd name="T1" fmla="*/ 3 h 21"/>
                  <a:gd name="T2" fmla="*/ 0 w 12"/>
                  <a:gd name="T3" fmla="*/ 18 h 21"/>
                  <a:gd name="T4" fmla="*/ 9 w 12"/>
                  <a:gd name="T5" fmla="*/ 21 h 21"/>
                  <a:gd name="T6" fmla="*/ 12 w 12"/>
                  <a:gd name="T7" fmla="*/ 6 h 21"/>
                  <a:gd name="T8" fmla="*/ 12 w 12"/>
                  <a:gd name="T9" fmla="*/ 3 h 21"/>
                  <a:gd name="T10" fmla="*/ 12 w 12"/>
                  <a:gd name="T11" fmla="*/ 6 h 21"/>
                  <a:gd name="T12" fmla="*/ 12 w 12"/>
                  <a:gd name="T13" fmla="*/ 3 h 21"/>
                  <a:gd name="T14" fmla="*/ 12 w 12"/>
                  <a:gd name="T15" fmla="*/ 3 h 21"/>
                  <a:gd name="T16" fmla="*/ 12 w 12"/>
                  <a:gd name="T17" fmla="*/ 0 h 21"/>
                  <a:gd name="T18" fmla="*/ 9 w 12"/>
                  <a:gd name="T19" fmla="*/ 0 h 21"/>
                  <a:gd name="T20" fmla="*/ 6 w 12"/>
                  <a:gd name="T21" fmla="*/ 0 h 21"/>
                  <a:gd name="T22" fmla="*/ 6 w 12"/>
                  <a:gd name="T23" fmla="*/ 0 h 21"/>
                  <a:gd name="T24" fmla="*/ 6 w 12"/>
                  <a:gd name="T25" fmla="*/ 3 h 21"/>
                  <a:gd name="T26" fmla="*/ 3 w 12"/>
                  <a:gd name="T2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1">
                    <a:moveTo>
                      <a:pt x="3" y="3"/>
                    </a:moveTo>
                    <a:lnTo>
                      <a:pt x="0" y="18"/>
                    </a:lnTo>
                    <a:lnTo>
                      <a:pt x="9" y="21"/>
                    </a:lnTo>
                    <a:lnTo>
                      <a:pt x="12" y="6"/>
                    </a:lnTo>
                    <a:lnTo>
                      <a:pt x="12" y="3"/>
                    </a:lnTo>
                    <a:lnTo>
                      <a:pt x="12" y="6"/>
                    </a:lnTo>
                    <a:lnTo>
                      <a:pt x="12" y="3"/>
                    </a:lnTo>
                    <a:lnTo>
                      <a:pt x="12" y="3"/>
                    </a:lnTo>
                    <a:lnTo>
                      <a:pt x="12" y="0"/>
                    </a:lnTo>
                    <a:lnTo>
                      <a:pt x="9" y="0"/>
                    </a:lnTo>
                    <a:lnTo>
                      <a:pt x="6" y="0"/>
                    </a:lnTo>
                    <a:lnTo>
                      <a:pt x="6" y="0"/>
                    </a:lnTo>
                    <a:lnTo>
                      <a:pt x="6" y="3"/>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2" name="Freeform 989"/>
              <p:cNvSpPr>
                <a:spLocks/>
              </p:cNvSpPr>
              <p:nvPr/>
            </p:nvSpPr>
            <p:spPr bwMode="auto">
              <a:xfrm>
                <a:off x="4456" y="2020"/>
                <a:ext cx="12" cy="719"/>
              </a:xfrm>
              <a:custGeom>
                <a:avLst/>
                <a:gdLst>
                  <a:gd name="T0" fmla="*/ 12 w 12"/>
                  <a:gd name="T1" fmla="*/ 3 h 719"/>
                  <a:gd name="T2" fmla="*/ 3 w 12"/>
                  <a:gd name="T3" fmla="*/ 3 h 719"/>
                  <a:gd name="T4" fmla="*/ 0 w 12"/>
                  <a:gd name="T5" fmla="*/ 719 h 719"/>
                  <a:gd name="T6" fmla="*/ 9 w 12"/>
                  <a:gd name="T7" fmla="*/ 719 h 719"/>
                  <a:gd name="T8" fmla="*/ 12 w 12"/>
                  <a:gd name="T9" fmla="*/ 3 h 719"/>
                  <a:gd name="T10" fmla="*/ 3 w 12"/>
                  <a:gd name="T11" fmla="*/ 3 h 719"/>
                  <a:gd name="T12" fmla="*/ 12 w 12"/>
                  <a:gd name="T13" fmla="*/ 3 h 719"/>
                  <a:gd name="T14" fmla="*/ 12 w 12"/>
                  <a:gd name="T15" fmla="*/ 3 h 719"/>
                  <a:gd name="T16" fmla="*/ 9 w 12"/>
                  <a:gd name="T17" fmla="*/ 0 h 719"/>
                  <a:gd name="T18" fmla="*/ 9 w 12"/>
                  <a:gd name="T19" fmla="*/ 0 h 719"/>
                  <a:gd name="T20" fmla="*/ 6 w 12"/>
                  <a:gd name="T21" fmla="*/ 0 h 719"/>
                  <a:gd name="T22" fmla="*/ 3 w 12"/>
                  <a:gd name="T23" fmla="*/ 3 h 719"/>
                  <a:gd name="T24" fmla="*/ 3 w 12"/>
                  <a:gd name="T25" fmla="*/ 3 h 719"/>
                  <a:gd name="T26" fmla="*/ 12 w 12"/>
                  <a:gd name="T27" fmla="*/ 3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719">
                    <a:moveTo>
                      <a:pt x="12" y="3"/>
                    </a:moveTo>
                    <a:lnTo>
                      <a:pt x="3" y="3"/>
                    </a:lnTo>
                    <a:lnTo>
                      <a:pt x="0" y="719"/>
                    </a:lnTo>
                    <a:lnTo>
                      <a:pt x="9" y="719"/>
                    </a:lnTo>
                    <a:lnTo>
                      <a:pt x="12" y="3"/>
                    </a:lnTo>
                    <a:lnTo>
                      <a:pt x="3" y="3"/>
                    </a:lnTo>
                    <a:lnTo>
                      <a:pt x="12" y="3"/>
                    </a:lnTo>
                    <a:lnTo>
                      <a:pt x="12" y="3"/>
                    </a:lnTo>
                    <a:lnTo>
                      <a:pt x="9" y="0"/>
                    </a:lnTo>
                    <a:lnTo>
                      <a:pt x="9" y="0"/>
                    </a:lnTo>
                    <a:lnTo>
                      <a:pt x="6" y="0"/>
                    </a:lnTo>
                    <a:lnTo>
                      <a:pt x="3" y="3"/>
                    </a:lnTo>
                    <a:lnTo>
                      <a:pt x="3" y="3"/>
                    </a:lnTo>
                    <a:lnTo>
                      <a:pt x="1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3" name="Freeform 990"/>
              <p:cNvSpPr>
                <a:spLocks/>
              </p:cNvSpPr>
              <p:nvPr/>
            </p:nvSpPr>
            <p:spPr bwMode="auto">
              <a:xfrm>
                <a:off x="4459" y="2023"/>
                <a:ext cx="12" cy="341"/>
              </a:xfrm>
              <a:custGeom>
                <a:avLst/>
                <a:gdLst>
                  <a:gd name="T0" fmla="*/ 12 w 12"/>
                  <a:gd name="T1" fmla="*/ 335 h 341"/>
                  <a:gd name="T2" fmla="*/ 9 w 12"/>
                  <a:gd name="T3" fmla="*/ 0 h 341"/>
                  <a:gd name="T4" fmla="*/ 0 w 12"/>
                  <a:gd name="T5" fmla="*/ 0 h 341"/>
                  <a:gd name="T6" fmla="*/ 3 w 12"/>
                  <a:gd name="T7" fmla="*/ 335 h 341"/>
                  <a:gd name="T8" fmla="*/ 6 w 12"/>
                  <a:gd name="T9" fmla="*/ 338 h 341"/>
                  <a:gd name="T10" fmla="*/ 6 w 12"/>
                  <a:gd name="T11" fmla="*/ 341 h 341"/>
                  <a:gd name="T12" fmla="*/ 6 w 12"/>
                  <a:gd name="T13" fmla="*/ 341 h 341"/>
                  <a:gd name="T14" fmla="*/ 9 w 12"/>
                  <a:gd name="T15" fmla="*/ 341 h 341"/>
                  <a:gd name="T16" fmla="*/ 12 w 12"/>
                  <a:gd name="T17" fmla="*/ 341 h 341"/>
                  <a:gd name="T18" fmla="*/ 12 w 12"/>
                  <a:gd name="T19" fmla="*/ 338 h 341"/>
                  <a:gd name="T20" fmla="*/ 12 w 12"/>
                  <a:gd name="T21" fmla="*/ 335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341">
                    <a:moveTo>
                      <a:pt x="12" y="335"/>
                    </a:moveTo>
                    <a:lnTo>
                      <a:pt x="9" y="0"/>
                    </a:lnTo>
                    <a:lnTo>
                      <a:pt x="0" y="0"/>
                    </a:lnTo>
                    <a:lnTo>
                      <a:pt x="3" y="335"/>
                    </a:lnTo>
                    <a:lnTo>
                      <a:pt x="6" y="338"/>
                    </a:lnTo>
                    <a:lnTo>
                      <a:pt x="6" y="341"/>
                    </a:lnTo>
                    <a:lnTo>
                      <a:pt x="6" y="341"/>
                    </a:lnTo>
                    <a:lnTo>
                      <a:pt x="9" y="341"/>
                    </a:lnTo>
                    <a:lnTo>
                      <a:pt x="12" y="341"/>
                    </a:lnTo>
                    <a:lnTo>
                      <a:pt x="12" y="338"/>
                    </a:lnTo>
                    <a:lnTo>
                      <a:pt x="12" y="33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4" name="Freeform 991"/>
              <p:cNvSpPr>
                <a:spLocks/>
              </p:cNvSpPr>
              <p:nvPr/>
            </p:nvSpPr>
            <p:spPr bwMode="auto">
              <a:xfrm>
                <a:off x="4462" y="2358"/>
                <a:ext cx="15" cy="396"/>
              </a:xfrm>
              <a:custGeom>
                <a:avLst/>
                <a:gdLst>
                  <a:gd name="T0" fmla="*/ 12 w 15"/>
                  <a:gd name="T1" fmla="*/ 390 h 396"/>
                  <a:gd name="T2" fmla="*/ 15 w 15"/>
                  <a:gd name="T3" fmla="*/ 393 h 396"/>
                  <a:gd name="T4" fmla="*/ 9 w 15"/>
                  <a:gd name="T5" fmla="*/ 0 h 396"/>
                  <a:gd name="T6" fmla="*/ 0 w 15"/>
                  <a:gd name="T7" fmla="*/ 0 h 396"/>
                  <a:gd name="T8" fmla="*/ 3 w 15"/>
                  <a:gd name="T9" fmla="*/ 393 h 396"/>
                  <a:gd name="T10" fmla="*/ 3 w 15"/>
                  <a:gd name="T11" fmla="*/ 393 h 396"/>
                  <a:gd name="T12" fmla="*/ 3 w 15"/>
                  <a:gd name="T13" fmla="*/ 393 h 396"/>
                  <a:gd name="T14" fmla="*/ 3 w 15"/>
                  <a:gd name="T15" fmla="*/ 393 h 396"/>
                  <a:gd name="T16" fmla="*/ 6 w 15"/>
                  <a:gd name="T17" fmla="*/ 396 h 396"/>
                  <a:gd name="T18" fmla="*/ 9 w 15"/>
                  <a:gd name="T19" fmla="*/ 396 h 396"/>
                  <a:gd name="T20" fmla="*/ 9 w 15"/>
                  <a:gd name="T21" fmla="*/ 396 h 396"/>
                  <a:gd name="T22" fmla="*/ 12 w 15"/>
                  <a:gd name="T23" fmla="*/ 396 h 396"/>
                  <a:gd name="T24" fmla="*/ 12 w 15"/>
                  <a:gd name="T25" fmla="*/ 393 h 396"/>
                  <a:gd name="T26" fmla="*/ 15 w 15"/>
                  <a:gd name="T27" fmla="*/ 393 h 396"/>
                  <a:gd name="T28" fmla="*/ 12 w 15"/>
                  <a:gd name="T29" fmla="*/ 390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396">
                    <a:moveTo>
                      <a:pt x="12" y="390"/>
                    </a:moveTo>
                    <a:lnTo>
                      <a:pt x="15" y="393"/>
                    </a:lnTo>
                    <a:lnTo>
                      <a:pt x="9" y="0"/>
                    </a:lnTo>
                    <a:lnTo>
                      <a:pt x="0" y="0"/>
                    </a:lnTo>
                    <a:lnTo>
                      <a:pt x="3" y="393"/>
                    </a:lnTo>
                    <a:lnTo>
                      <a:pt x="3" y="393"/>
                    </a:lnTo>
                    <a:lnTo>
                      <a:pt x="3" y="393"/>
                    </a:lnTo>
                    <a:lnTo>
                      <a:pt x="3" y="393"/>
                    </a:lnTo>
                    <a:lnTo>
                      <a:pt x="6" y="396"/>
                    </a:lnTo>
                    <a:lnTo>
                      <a:pt x="9" y="396"/>
                    </a:lnTo>
                    <a:lnTo>
                      <a:pt x="9" y="396"/>
                    </a:lnTo>
                    <a:lnTo>
                      <a:pt x="12" y="396"/>
                    </a:lnTo>
                    <a:lnTo>
                      <a:pt x="12" y="393"/>
                    </a:lnTo>
                    <a:lnTo>
                      <a:pt x="15" y="393"/>
                    </a:lnTo>
                    <a:lnTo>
                      <a:pt x="12" y="39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5" name="Freeform 992"/>
              <p:cNvSpPr>
                <a:spLocks/>
              </p:cNvSpPr>
              <p:nvPr/>
            </p:nvSpPr>
            <p:spPr bwMode="auto">
              <a:xfrm>
                <a:off x="4465" y="2748"/>
                <a:ext cx="12" cy="12"/>
              </a:xfrm>
              <a:custGeom>
                <a:avLst/>
                <a:gdLst>
                  <a:gd name="T0" fmla="*/ 9 w 12"/>
                  <a:gd name="T1" fmla="*/ 3 h 12"/>
                  <a:gd name="T2" fmla="*/ 12 w 12"/>
                  <a:gd name="T3" fmla="*/ 3 h 12"/>
                  <a:gd name="T4" fmla="*/ 9 w 12"/>
                  <a:gd name="T5" fmla="*/ 0 h 12"/>
                  <a:gd name="T6" fmla="*/ 0 w 12"/>
                  <a:gd name="T7" fmla="*/ 3 h 12"/>
                  <a:gd name="T8" fmla="*/ 6 w 12"/>
                  <a:gd name="T9" fmla="*/ 9 h 12"/>
                  <a:gd name="T10" fmla="*/ 9 w 12"/>
                  <a:gd name="T11" fmla="*/ 12 h 12"/>
                  <a:gd name="T12" fmla="*/ 6 w 12"/>
                  <a:gd name="T13" fmla="*/ 9 h 12"/>
                  <a:gd name="T14" fmla="*/ 6 w 12"/>
                  <a:gd name="T15" fmla="*/ 9 h 12"/>
                  <a:gd name="T16" fmla="*/ 9 w 12"/>
                  <a:gd name="T17" fmla="*/ 12 h 12"/>
                  <a:gd name="T18" fmla="*/ 12 w 12"/>
                  <a:gd name="T19" fmla="*/ 9 h 12"/>
                  <a:gd name="T20" fmla="*/ 12 w 12"/>
                  <a:gd name="T21" fmla="*/ 9 h 12"/>
                  <a:gd name="T22" fmla="*/ 12 w 12"/>
                  <a:gd name="T23" fmla="*/ 9 h 12"/>
                  <a:gd name="T24" fmla="*/ 12 w 12"/>
                  <a:gd name="T25" fmla="*/ 6 h 12"/>
                  <a:gd name="T26" fmla="*/ 12 w 12"/>
                  <a:gd name="T27" fmla="*/ 3 h 12"/>
                  <a:gd name="T28" fmla="*/ 9 w 12"/>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9" y="3"/>
                    </a:moveTo>
                    <a:lnTo>
                      <a:pt x="12" y="3"/>
                    </a:lnTo>
                    <a:lnTo>
                      <a:pt x="9" y="0"/>
                    </a:lnTo>
                    <a:lnTo>
                      <a:pt x="0" y="3"/>
                    </a:lnTo>
                    <a:lnTo>
                      <a:pt x="6" y="9"/>
                    </a:lnTo>
                    <a:lnTo>
                      <a:pt x="9" y="12"/>
                    </a:lnTo>
                    <a:lnTo>
                      <a:pt x="6" y="9"/>
                    </a:lnTo>
                    <a:lnTo>
                      <a:pt x="6" y="9"/>
                    </a:lnTo>
                    <a:lnTo>
                      <a:pt x="9" y="12"/>
                    </a:lnTo>
                    <a:lnTo>
                      <a:pt x="12" y="9"/>
                    </a:lnTo>
                    <a:lnTo>
                      <a:pt x="12" y="9"/>
                    </a:lnTo>
                    <a:lnTo>
                      <a:pt x="12" y="9"/>
                    </a:lnTo>
                    <a:lnTo>
                      <a:pt x="12" y="6"/>
                    </a:lnTo>
                    <a:lnTo>
                      <a:pt x="12"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6" name="Freeform 993"/>
              <p:cNvSpPr>
                <a:spLocks/>
              </p:cNvSpPr>
              <p:nvPr/>
            </p:nvSpPr>
            <p:spPr bwMode="auto">
              <a:xfrm>
                <a:off x="4474"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6"/>
                    </a:lnTo>
                    <a:lnTo>
                      <a:pt x="6" y="6"/>
                    </a:lnTo>
                    <a:lnTo>
                      <a:pt x="6" y="6"/>
                    </a:lnTo>
                    <a:lnTo>
                      <a:pt x="6" y="3"/>
                    </a:lnTo>
                    <a:lnTo>
                      <a:pt x="6" y="0"/>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7" name="Freeform 994"/>
              <p:cNvSpPr>
                <a:spLocks/>
              </p:cNvSpPr>
              <p:nvPr/>
            </p:nvSpPr>
            <p:spPr bwMode="auto">
              <a:xfrm>
                <a:off x="4477" y="2751"/>
                <a:ext cx="6" cy="9"/>
              </a:xfrm>
              <a:custGeom>
                <a:avLst/>
                <a:gdLst>
                  <a:gd name="T0" fmla="*/ 0 w 6"/>
                  <a:gd name="T1" fmla="*/ 3 h 9"/>
                  <a:gd name="T2" fmla="*/ 3 w 6"/>
                  <a:gd name="T3" fmla="*/ 0 h 9"/>
                  <a:gd name="T4" fmla="*/ 0 w 6"/>
                  <a:gd name="T5" fmla="*/ 0 h 9"/>
                  <a:gd name="T6" fmla="*/ 0 w 6"/>
                  <a:gd name="T7" fmla="*/ 9 h 9"/>
                  <a:gd name="T8" fmla="*/ 3 w 6"/>
                  <a:gd name="T9" fmla="*/ 9 h 9"/>
                  <a:gd name="T10" fmla="*/ 6 w 6"/>
                  <a:gd name="T11" fmla="*/ 6 h 9"/>
                  <a:gd name="T12" fmla="*/ 3 w 6"/>
                  <a:gd name="T13" fmla="*/ 9 h 9"/>
                  <a:gd name="T14" fmla="*/ 3 w 6"/>
                  <a:gd name="T15" fmla="*/ 6 h 9"/>
                  <a:gd name="T16" fmla="*/ 6 w 6"/>
                  <a:gd name="T17" fmla="*/ 6 h 9"/>
                  <a:gd name="T18" fmla="*/ 6 w 6"/>
                  <a:gd name="T19" fmla="*/ 6 h 9"/>
                  <a:gd name="T20" fmla="*/ 6 w 6"/>
                  <a:gd name="T21" fmla="*/ 3 h 9"/>
                  <a:gd name="T22" fmla="*/ 6 w 6"/>
                  <a:gd name="T23" fmla="*/ 0 h 9"/>
                  <a:gd name="T24" fmla="*/ 3 w 6"/>
                  <a:gd name="T25" fmla="*/ 0 h 9"/>
                  <a:gd name="T26" fmla="*/ 3 w 6"/>
                  <a:gd name="T27" fmla="*/ 0 h 9"/>
                  <a:gd name="T28" fmla="*/ 0 w 6"/>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3"/>
                    </a:moveTo>
                    <a:lnTo>
                      <a:pt x="3" y="0"/>
                    </a:lnTo>
                    <a:lnTo>
                      <a:pt x="0" y="0"/>
                    </a:lnTo>
                    <a:lnTo>
                      <a:pt x="0" y="9"/>
                    </a:lnTo>
                    <a:lnTo>
                      <a:pt x="3" y="9"/>
                    </a:lnTo>
                    <a:lnTo>
                      <a:pt x="6" y="6"/>
                    </a:lnTo>
                    <a:lnTo>
                      <a:pt x="3" y="9"/>
                    </a:lnTo>
                    <a:lnTo>
                      <a:pt x="3" y="6"/>
                    </a:lnTo>
                    <a:lnTo>
                      <a:pt x="6" y="6"/>
                    </a:lnTo>
                    <a:lnTo>
                      <a:pt x="6" y="6"/>
                    </a:lnTo>
                    <a:lnTo>
                      <a:pt x="6" y="3"/>
                    </a:lnTo>
                    <a:lnTo>
                      <a:pt x="6" y="0"/>
                    </a:lnTo>
                    <a:lnTo>
                      <a:pt x="3" y="0"/>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8" name="Freeform 995"/>
              <p:cNvSpPr>
                <a:spLocks/>
              </p:cNvSpPr>
              <p:nvPr/>
            </p:nvSpPr>
            <p:spPr bwMode="auto">
              <a:xfrm>
                <a:off x="4477" y="2721"/>
                <a:ext cx="9" cy="36"/>
              </a:xfrm>
              <a:custGeom>
                <a:avLst/>
                <a:gdLst>
                  <a:gd name="T0" fmla="*/ 0 w 9"/>
                  <a:gd name="T1" fmla="*/ 3 h 36"/>
                  <a:gd name="T2" fmla="*/ 0 w 9"/>
                  <a:gd name="T3" fmla="*/ 33 h 36"/>
                  <a:gd name="T4" fmla="*/ 6 w 9"/>
                  <a:gd name="T5" fmla="*/ 36 h 36"/>
                  <a:gd name="T6" fmla="*/ 9 w 9"/>
                  <a:gd name="T7" fmla="*/ 3 h 36"/>
                  <a:gd name="T8" fmla="*/ 9 w 9"/>
                  <a:gd name="T9" fmla="*/ 3 h 36"/>
                  <a:gd name="T10" fmla="*/ 9 w 9"/>
                  <a:gd name="T11" fmla="*/ 3 h 36"/>
                  <a:gd name="T12" fmla="*/ 9 w 9"/>
                  <a:gd name="T13" fmla="*/ 0 h 36"/>
                  <a:gd name="T14" fmla="*/ 6 w 9"/>
                  <a:gd name="T15" fmla="*/ 0 h 36"/>
                  <a:gd name="T16" fmla="*/ 3 w 9"/>
                  <a:gd name="T17" fmla="*/ 0 h 36"/>
                  <a:gd name="T18" fmla="*/ 3 w 9"/>
                  <a:gd name="T19" fmla="*/ 0 h 36"/>
                  <a:gd name="T20" fmla="*/ 3 w 9"/>
                  <a:gd name="T21" fmla="*/ 3 h 36"/>
                  <a:gd name="T22" fmla="*/ 0 w 9"/>
                  <a:gd name="T23"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6">
                    <a:moveTo>
                      <a:pt x="0" y="3"/>
                    </a:moveTo>
                    <a:lnTo>
                      <a:pt x="0" y="33"/>
                    </a:lnTo>
                    <a:lnTo>
                      <a:pt x="6" y="36"/>
                    </a:lnTo>
                    <a:lnTo>
                      <a:pt x="9" y="3"/>
                    </a:lnTo>
                    <a:lnTo>
                      <a:pt x="9" y="3"/>
                    </a:lnTo>
                    <a:lnTo>
                      <a:pt x="9" y="3"/>
                    </a:lnTo>
                    <a:lnTo>
                      <a:pt x="9" y="0"/>
                    </a:lnTo>
                    <a:lnTo>
                      <a:pt x="6" y="0"/>
                    </a:lnTo>
                    <a:lnTo>
                      <a:pt x="3" y="0"/>
                    </a:lnTo>
                    <a:lnTo>
                      <a:pt x="3" y="0"/>
                    </a:lnTo>
                    <a:lnTo>
                      <a:pt x="3" y="3"/>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69" name="Freeform 996"/>
              <p:cNvSpPr>
                <a:spLocks/>
              </p:cNvSpPr>
              <p:nvPr/>
            </p:nvSpPr>
            <p:spPr bwMode="auto">
              <a:xfrm>
                <a:off x="4477" y="2118"/>
                <a:ext cx="15" cy="606"/>
              </a:xfrm>
              <a:custGeom>
                <a:avLst/>
                <a:gdLst>
                  <a:gd name="T0" fmla="*/ 15 w 15"/>
                  <a:gd name="T1" fmla="*/ 3 h 606"/>
                  <a:gd name="T2" fmla="*/ 3 w 15"/>
                  <a:gd name="T3" fmla="*/ 3 h 606"/>
                  <a:gd name="T4" fmla="*/ 0 w 15"/>
                  <a:gd name="T5" fmla="*/ 606 h 606"/>
                  <a:gd name="T6" fmla="*/ 9 w 15"/>
                  <a:gd name="T7" fmla="*/ 606 h 606"/>
                  <a:gd name="T8" fmla="*/ 15 w 15"/>
                  <a:gd name="T9" fmla="*/ 3 h 606"/>
                  <a:gd name="T10" fmla="*/ 3 w 15"/>
                  <a:gd name="T11" fmla="*/ 3 h 606"/>
                  <a:gd name="T12" fmla="*/ 15 w 15"/>
                  <a:gd name="T13" fmla="*/ 3 h 606"/>
                  <a:gd name="T14" fmla="*/ 12 w 15"/>
                  <a:gd name="T15" fmla="*/ 0 h 606"/>
                  <a:gd name="T16" fmla="*/ 9 w 15"/>
                  <a:gd name="T17" fmla="*/ 0 h 606"/>
                  <a:gd name="T18" fmla="*/ 9 w 15"/>
                  <a:gd name="T19" fmla="*/ 0 h 606"/>
                  <a:gd name="T20" fmla="*/ 6 w 15"/>
                  <a:gd name="T21" fmla="*/ 0 h 606"/>
                  <a:gd name="T22" fmla="*/ 6 w 15"/>
                  <a:gd name="T23" fmla="*/ 0 h 606"/>
                  <a:gd name="T24" fmla="*/ 3 w 15"/>
                  <a:gd name="T25" fmla="*/ 0 h 606"/>
                  <a:gd name="T26" fmla="*/ 3 w 15"/>
                  <a:gd name="T27" fmla="*/ 3 h 606"/>
                  <a:gd name="T28" fmla="*/ 15 w 15"/>
                  <a:gd name="T29" fmla="*/ 3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606">
                    <a:moveTo>
                      <a:pt x="15" y="3"/>
                    </a:moveTo>
                    <a:lnTo>
                      <a:pt x="3" y="3"/>
                    </a:lnTo>
                    <a:lnTo>
                      <a:pt x="0" y="606"/>
                    </a:lnTo>
                    <a:lnTo>
                      <a:pt x="9" y="606"/>
                    </a:lnTo>
                    <a:lnTo>
                      <a:pt x="15" y="3"/>
                    </a:lnTo>
                    <a:lnTo>
                      <a:pt x="3" y="3"/>
                    </a:lnTo>
                    <a:lnTo>
                      <a:pt x="15" y="3"/>
                    </a:lnTo>
                    <a:lnTo>
                      <a:pt x="12" y="0"/>
                    </a:lnTo>
                    <a:lnTo>
                      <a:pt x="9" y="0"/>
                    </a:lnTo>
                    <a:lnTo>
                      <a:pt x="9" y="0"/>
                    </a:lnTo>
                    <a:lnTo>
                      <a:pt x="6" y="0"/>
                    </a:lnTo>
                    <a:lnTo>
                      <a:pt x="6" y="0"/>
                    </a:lnTo>
                    <a:lnTo>
                      <a:pt x="3" y="0"/>
                    </a:lnTo>
                    <a:lnTo>
                      <a:pt x="3" y="3"/>
                    </a:lnTo>
                    <a:lnTo>
                      <a:pt x="1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0" name="Freeform 997"/>
              <p:cNvSpPr>
                <a:spLocks/>
              </p:cNvSpPr>
              <p:nvPr/>
            </p:nvSpPr>
            <p:spPr bwMode="auto">
              <a:xfrm>
                <a:off x="4480" y="2121"/>
                <a:ext cx="12" cy="231"/>
              </a:xfrm>
              <a:custGeom>
                <a:avLst/>
                <a:gdLst>
                  <a:gd name="T0" fmla="*/ 12 w 12"/>
                  <a:gd name="T1" fmla="*/ 225 h 231"/>
                  <a:gd name="T2" fmla="*/ 12 w 12"/>
                  <a:gd name="T3" fmla="*/ 0 h 231"/>
                  <a:gd name="T4" fmla="*/ 0 w 12"/>
                  <a:gd name="T5" fmla="*/ 0 h 231"/>
                  <a:gd name="T6" fmla="*/ 6 w 12"/>
                  <a:gd name="T7" fmla="*/ 225 h 231"/>
                  <a:gd name="T8" fmla="*/ 6 w 12"/>
                  <a:gd name="T9" fmla="*/ 228 h 231"/>
                  <a:gd name="T10" fmla="*/ 6 w 12"/>
                  <a:gd name="T11" fmla="*/ 231 h 231"/>
                  <a:gd name="T12" fmla="*/ 6 w 12"/>
                  <a:gd name="T13" fmla="*/ 231 h 231"/>
                  <a:gd name="T14" fmla="*/ 9 w 12"/>
                  <a:gd name="T15" fmla="*/ 231 h 231"/>
                  <a:gd name="T16" fmla="*/ 12 w 12"/>
                  <a:gd name="T17" fmla="*/ 231 h 231"/>
                  <a:gd name="T18" fmla="*/ 12 w 12"/>
                  <a:gd name="T19" fmla="*/ 231 h 231"/>
                  <a:gd name="T20" fmla="*/ 12 w 12"/>
                  <a:gd name="T21" fmla="*/ 228 h 231"/>
                  <a:gd name="T22" fmla="*/ 12 w 12"/>
                  <a:gd name="T23" fmla="*/ 22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31">
                    <a:moveTo>
                      <a:pt x="12" y="225"/>
                    </a:moveTo>
                    <a:lnTo>
                      <a:pt x="12" y="0"/>
                    </a:lnTo>
                    <a:lnTo>
                      <a:pt x="0" y="0"/>
                    </a:lnTo>
                    <a:lnTo>
                      <a:pt x="6" y="225"/>
                    </a:lnTo>
                    <a:lnTo>
                      <a:pt x="6" y="228"/>
                    </a:lnTo>
                    <a:lnTo>
                      <a:pt x="6" y="231"/>
                    </a:lnTo>
                    <a:lnTo>
                      <a:pt x="6" y="231"/>
                    </a:lnTo>
                    <a:lnTo>
                      <a:pt x="9" y="231"/>
                    </a:lnTo>
                    <a:lnTo>
                      <a:pt x="12" y="231"/>
                    </a:lnTo>
                    <a:lnTo>
                      <a:pt x="12" y="231"/>
                    </a:lnTo>
                    <a:lnTo>
                      <a:pt x="12" y="228"/>
                    </a:lnTo>
                    <a:lnTo>
                      <a:pt x="12" y="22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1" name="Freeform 998"/>
              <p:cNvSpPr>
                <a:spLocks/>
              </p:cNvSpPr>
              <p:nvPr/>
            </p:nvSpPr>
            <p:spPr bwMode="auto">
              <a:xfrm>
                <a:off x="4486" y="2346"/>
                <a:ext cx="12" cy="393"/>
              </a:xfrm>
              <a:custGeom>
                <a:avLst/>
                <a:gdLst>
                  <a:gd name="T0" fmla="*/ 12 w 12"/>
                  <a:gd name="T1" fmla="*/ 390 h 393"/>
                  <a:gd name="T2" fmla="*/ 6 w 12"/>
                  <a:gd name="T3" fmla="*/ 0 h 393"/>
                  <a:gd name="T4" fmla="*/ 0 w 12"/>
                  <a:gd name="T5" fmla="*/ 0 h 393"/>
                  <a:gd name="T6" fmla="*/ 0 w 12"/>
                  <a:gd name="T7" fmla="*/ 390 h 393"/>
                  <a:gd name="T8" fmla="*/ 0 w 12"/>
                  <a:gd name="T9" fmla="*/ 393 h 393"/>
                  <a:gd name="T10" fmla="*/ 3 w 12"/>
                  <a:gd name="T11" fmla="*/ 393 h 393"/>
                  <a:gd name="T12" fmla="*/ 6 w 12"/>
                  <a:gd name="T13" fmla="*/ 393 h 393"/>
                  <a:gd name="T14" fmla="*/ 6 w 12"/>
                  <a:gd name="T15" fmla="*/ 393 h 393"/>
                  <a:gd name="T16" fmla="*/ 9 w 12"/>
                  <a:gd name="T17" fmla="*/ 393 h 393"/>
                  <a:gd name="T18" fmla="*/ 12 w 12"/>
                  <a:gd name="T19" fmla="*/ 393 h 393"/>
                  <a:gd name="T20" fmla="*/ 12 w 12"/>
                  <a:gd name="T21" fmla="*/ 39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393">
                    <a:moveTo>
                      <a:pt x="12" y="390"/>
                    </a:moveTo>
                    <a:lnTo>
                      <a:pt x="6" y="0"/>
                    </a:lnTo>
                    <a:lnTo>
                      <a:pt x="0" y="0"/>
                    </a:lnTo>
                    <a:lnTo>
                      <a:pt x="0" y="390"/>
                    </a:lnTo>
                    <a:lnTo>
                      <a:pt x="0" y="393"/>
                    </a:lnTo>
                    <a:lnTo>
                      <a:pt x="3" y="393"/>
                    </a:lnTo>
                    <a:lnTo>
                      <a:pt x="6" y="393"/>
                    </a:lnTo>
                    <a:lnTo>
                      <a:pt x="6" y="393"/>
                    </a:lnTo>
                    <a:lnTo>
                      <a:pt x="9" y="393"/>
                    </a:lnTo>
                    <a:lnTo>
                      <a:pt x="12" y="393"/>
                    </a:lnTo>
                    <a:lnTo>
                      <a:pt x="12" y="39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2" name="Freeform 999"/>
              <p:cNvSpPr>
                <a:spLocks/>
              </p:cNvSpPr>
              <p:nvPr/>
            </p:nvSpPr>
            <p:spPr bwMode="auto">
              <a:xfrm>
                <a:off x="4486" y="2736"/>
                <a:ext cx="12" cy="24"/>
              </a:xfrm>
              <a:custGeom>
                <a:avLst/>
                <a:gdLst>
                  <a:gd name="T0" fmla="*/ 12 w 12"/>
                  <a:gd name="T1" fmla="*/ 15 h 24"/>
                  <a:gd name="T2" fmla="*/ 12 w 12"/>
                  <a:gd name="T3" fmla="*/ 18 h 24"/>
                  <a:gd name="T4" fmla="*/ 12 w 12"/>
                  <a:gd name="T5" fmla="*/ 0 h 24"/>
                  <a:gd name="T6" fmla="*/ 0 w 12"/>
                  <a:gd name="T7" fmla="*/ 0 h 24"/>
                  <a:gd name="T8" fmla="*/ 6 w 12"/>
                  <a:gd name="T9" fmla="*/ 21 h 24"/>
                  <a:gd name="T10" fmla="*/ 6 w 12"/>
                  <a:gd name="T11" fmla="*/ 21 h 24"/>
                  <a:gd name="T12" fmla="*/ 6 w 12"/>
                  <a:gd name="T13" fmla="*/ 21 h 24"/>
                  <a:gd name="T14" fmla="*/ 6 w 12"/>
                  <a:gd name="T15" fmla="*/ 21 h 24"/>
                  <a:gd name="T16" fmla="*/ 6 w 12"/>
                  <a:gd name="T17" fmla="*/ 21 h 24"/>
                  <a:gd name="T18" fmla="*/ 9 w 12"/>
                  <a:gd name="T19" fmla="*/ 24 h 24"/>
                  <a:gd name="T20" fmla="*/ 12 w 12"/>
                  <a:gd name="T21" fmla="*/ 24 h 24"/>
                  <a:gd name="T22" fmla="*/ 12 w 12"/>
                  <a:gd name="T23" fmla="*/ 21 h 24"/>
                  <a:gd name="T24" fmla="*/ 12 w 12"/>
                  <a:gd name="T25" fmla="*/ 21 h 24"/>
                  <a:gd name="T26" fmla="*/ 12 w 12"/>
                  <a:gd name="T27" fmla="*/ 21 h 24"/>
                  <a:gd name="T28" fmla="*/ 12 w 12"/>
                  <a:gd name="T29" fmla="*/ 18 h 24"/>
                  <a:gd name="T30" fmla="*/ 12 w 12"/>
                  <a:gd name="T3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24">
                    <a:moveTo>
                      <a:pt x="12" y="15"/>
                    </a:moveTo>
                    <a:lnTo>
                      <a:pt x="12" y="18"/>
                    </a:lnTo>
                    <a:lnTo>
                      <a:pt x="12" y="0"/>
                    </a:lnTo>
                    <a:lnTo>
                      <a:pt x="0" y="0"/>
                    </a:lnTo>
                    <a:lnTo>
                      <a:pt x="6" y="21"/>
                    </a:lnTo>
                    <a:lnTo>
                      <a:pt x="6" y="21"/>
                    </a:lnTo>
                    <a:lnTo>
                      <a:pt x="6" y="21"/>
                    </a:lnTo>
                    <a:lnTo>
                      <a:pt x="6" y="21"/>
                    </a:lnTo>
                    <a:lnTo>
                      <a:pt x="6" y="21"/>
                    </a:lnTo>
                    <a:lnTo>
                      <a:pt x="9" y="24"/>
                    </a:lnTo>
                    <a:lnTo>
                      <a:pt x="12" y="24"/>
                    </a:lnTo>
                    <a:lnTo>
                      <a:pt x="12" y="21"/>
                    </a:lnTo>
                    <a:lnTo>
                      <a:pt x="12" y="21"/>
                    </a:lnTo>
                    <a:lnTo>
                      <a:pt x="12" y="21"/>
                    </a:lnTo>
                    <a:lnTo>
                      <a:pt x="12" y="18"/>
                    </a:lnTo>
                    <a:lnTo>
                      <a:pt x="12" y="1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3" name="Freeform 1000"/>
              <p:cNvSpPr>
                <a:spLocks/>
              </p:cNvSpPr>
              <p:nvPr/>
            </p:nvSpPr>
            <p:spPr bwMode="auto">
              <a:xfrm>
                <a:off x="4492" y="2751"/>
                <a:ext cx="12" cy="12"/>
              </a:xfrm>
              <a:custGeom>
                <a:avLst/>
                <a:gdLst>
                  <a:gd name="T0" fmla="*/ 6 w 12"/>
                  <a:gd name="T1" fmla="*/ 0 h 12"/>
                  <a:gd name="T2" fmla="*/ 9 w 12"/>
                  <a:gd name="T3" fmla="*/ 3 h 12"/>
                  <a:gd name="T4" fmla="*/ 6 w 12"/>
                  <a:gd name="T5" fmla="*/ 0 h 12"/>
                  <a:gd name="T6" fmla="*/ 0 w 12"/>
                  <a:gd name="T7" fmla="*/ 6 h 12"/>
                  <a:gd name="T8" fmla="*/ 3 w 12"/>
                  <a:gd name="T9" fmla="*/ 9 h 12"/>
                  <a:gd name="T10" fmla="*/ 6 w 12"/>
                  <a:gd name="T11" fmla="*/ 12 h 12"/>
                  <a:gd name="T12" fmla="*/ 3 w 12"/>
                  <a:gd name="T13" fmla="*/ 9 h 12"/>
                  <a:gd name="T14" fmla="*/ 6 w 12"/>
                  <a:gd name="T15" fmla="*/ 12 h 12"/>
                  <a:gd name="T16" fmla="*/ 6 w 12"/>
                  <a:gd name="T17" fmla="*/ 12 h 12"/>
                  <a:gd name="T18" fmla="*/ 9 w 12"/>
                  <a:gd name="T19" fmla="*/ 9 h 12"/>
                  <a:gd name="T20" fmla="*/ 12 w 12"/>
                  <a:gd name="T21" fmla="*/ 9 h 12"/>
                  <a:gd name="T22" fmla="*/ 12 w 12"/>
                  <a:gd name="T23" fmla="*/ 6 h 12"/>
                  <a:gd name="T24" fmla="*/ 12 w 12"/>
                  <a:gd name="T25" fmla="*/ 6 h 12"/>
                  <a:gd name="T26" fmla="*/ 12 w 12"/>
                  <a:gd name="T27" fmla="*/ 3 h 12"/>
                  <a:gd name="T28" fmla="*/ 9 w 12"/>
                  <a:gd name="T29" fmla="*/ 3 h 12"/>
                  <a:gd name="T30" fmla="*/ 6 w 12"/>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2">
                    <a:moveTo>
                      <a:pt x="6" y="0"/>
                    </a:moveTo>
                    <a:lnTo>
                      <a:pt x="9" y="3"/>
                    </a:lnTo>
                    <a:lnTo>
                      <a:pt x="6" y="0"/>
                    </a:lnTo>
                    <a:lnTo>
                      <a:pt x="0" y="6"/>
                    </a:lnTo>
                    <a:lnTo>
                      <a:pt x="3" y="9"/>
                    </a:lnTo>
                    <a:lnTo>
                      <a:pt x="6" y="12"/>
                    </a:lnTo>
                    <a:lnTo>
                      <a:pt x="3" y="9"/>
                    </a:lnTo>
                    <a:lnTo>
                      <a:pt x="6" y="12"/>
                    </a:lnTo>
                    <a:lnTo>
                      <a:pt x="6" y="12"/>
                    </a:lnTo>
                    <a:lnTo>
                      <a:pt x="9" y="9"/>
                    </a:lnTo>
                    <a:lnTo>
                      <a:pt x="12" y="9"/>
                    </a:lnTo>
                    <a:lnTo>
                      <a:pt x="12" y="6"/>
                    </a:lnTo>
                    <a:lnTo>
                      <a:pt x="12" y="6"/>
                    </a:lnTo>
                    <a:lnTo>
                      <a:pt x="12" y="3"/>
                    </a:lnTo>
                    <a:lnTo>
                      <a:pt x="9"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4" name="Freeform 1001"/>
              <p:cNvSpPr>
                <a:spLocks/>
              </p:cNvSpPr>
              <p:nvPr/>
            </p:nvSpPr>
            <p:spPr bwMode="auto">
              <a:xfrm>
                <a:off x="449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5" name="Freeform 1002"/>
              <p:cNvSpPr>
                <a:spLocks/>
              </p:cNvSpPr>
              <p:nvPr/>
            </p:nvSpPr>
            <p:spPr bwMode="auto">
              <a:xfrm>
                <a:off x="450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6" name="Freeform 1003"/>
              <p:cNvSpPr>
                <a:spLocks/>
              </p:cNvSpPr>
              <p:nvPr/>
            </p:nvSpPr>
            <p:spPr bwMode="auto">
              <a:xfrm>
                <a:off x="450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7" name="Freeform 1004"/>
              <p:cNvSpPr>
                <a:spLocks/>
              </p:cNvSpPr>
              <p:nvPr/>
            </p:nvSpPr>
            <p:spPr bwMode="auto">
              <a:xfrm>
                <a:off x="451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8" name="Freeform 1005"/>
              <p:cNvSpPr>
                <a:spLocks/>
              </p:cNvSpPr>
              <p:nvPr/>
            </p:nvSpPr>
            <p:spPr bwMode="auto">
              <a:xfrm>
                <a:off x="4510" y="2751"/>
                <a:ext cx="10" cy="12"/>
              </a:xfrm>
              <a:custGeom>
                <a:avLst/>
                <a:gdLst>
                  <a:gd name="T0" fmla="*/ 6 w 10"/>
                  <a:gd name="T1" fmla="*/ 0 h 12"/>
                  <a:gd name="T2" fmla="*/ 0 w 10"/>
                  <a:gd name="T3" fmla="*/ 0 h 12"/>
                  <a:gd name="T4" fmla="*/ 0 w 10"/>
                  <a:gd name="T5" fmla="*/ 12 h 12"/>
                  <a:gd name="T6" fmla="*/ 6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6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6" y="0"/>
                    </a:moveTo>
                    <a:lnTo>
                      <a:pt x="0" y="0"/>
                    </a:lnTo>
                    <a:lnTo>
                      <a:pt x="0" y="12"/>
                    </a:lnTo>
                    <a:lnTo>
                      <a:pt x="6" y="12"/>
                    </a:lnTo>
                    <a:lnTo>
                      <a:pt x="6" y="12"/>
                    </a:lnTo>
                    <a:lnTo>
                      <a:pt x="6" y="9"/>
                    </a:lnTo>
                    <a:lnTo>
                      <a:pt x="10" y="6"/>
                    </a:lnTo>
                    <a:lnTo>
                      <a:pt x="10"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79" name="Freeform 1006"/>
              <p:cNvSpPr>
                <a:spLocks/>
              </p:cNvSpPr>
              <p:nvPr/>
            </p:nvSpPr>
            <p:spPr bwMode="auto">
              <a:xfrm>
                <a:off x="4516" y="2751"/>
                <a:ext cx="7" cy="12"/>
              </a:xfrm>
              <a:custGeom>
                <a:avLst/>
                <a:gdLst>
                  <a:gd name="T0" fmla="*/ 0 w 7"/>
                  <a:gd name="T1" fmla="*/ 0 h 12"/>
                  <a:gd name="T2" fmla="*/ 0 w 7"/>
                  <a:gd name="T3" fmla="*/ 0 h 12"/>
                  <a:gd name="T4" fmla="*/ 0 w 7"/>
                  <a:gd name="T5" fmla="*/ 12 h 12"/>
                  <a:gd name="T6" fmla="*/ 0 w 7"/>
                  <a:gd name="T7" fmla="*/ 12 h 12"/>
                  <a:gd name="T8" fmla="*/ 4 w 7"/>
                  <a:gd name="T9" fmla="*/ 12 h 12"/>
                  <a:gd name="T10" fmla="*/ 7 w 7"/>
                  <a:gd name="T11" fmla="*/ 9 h 12"/>
                  <a:gd name="T12" fmla="*/ 7 w 7"/>
                  <a:gd name="T13" fmla="*/ 6 h 12"/>
                  <a:gd name="T14" fmla="*/ 7 w 7"/>
                  <a:gd name="T15" fmla="*/ 6 h 12"/>
                  <a:gd name="T16" fmla="*/ 7 w 7"/>
                  <a:gd name="T17" fmla="*/ 3 h 12"/>
                  <a:gd name="T18" fmla="*/ 4 w 7"/>
                  <a:gd name="T19" fmla="*/ 0 h 12"/>
                  <a:gd name="T20" fmla="*/ 0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0" y="0"/>
                    </a:moveTo>
                    <a:lnTo>
                      <a:pt x="0" y="0"/>
                    </a:lnTo>
                    <a:lnTo>
                      <a:pt x="0" y="12"/>
                    </a:lnTo>
                    <a:lnTo>
                      <a:pt x="0" y="12"/>
                    </a:lnTo>
                    <a:lnTo>
                      <a:pt x="4" y="12"/>
                    </a:lnTo>
                    <a:lnTo>
                      <a:pt x="7" y="9"/>
                    </a:lnTo>
                    <a:lnTo>
                      <a:pt x="7" y="6"/>
                    </a:lnTo>
                    <a:lnTo>
                      <a:pt x="7" y="6"/>
                    </a:lnTo>
                    <a:lnTo>
                      <a:pt x="7"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0" name="Freeform 1007"/>
              <p:cNvSpPr>
                <a:spLocks/>
              </p:cNvSpPr>
              <p:nvPr/>
            </p:nvSpPr>
            <p:spPr bwMode="auto">
              <a:xfrm>
                <a:off x="4516"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10" y="9"/>
                    </a:lnTo>
                    <a:lnTo>
                      <a:pt x="10" y="6"/>
                    </a:lnTo>
                    <a:lnTo>
                      <a:pt x="10" y="6"/>
                    </a:lnTo>
                    <a:lnTo>
                      <a:pt x="10"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81" name="Freeform 1008"/>
              <p:cNvSpPr>
                <a:spLocks/>
              </p:cNvSpPr>
              <p:nvPr/>
            </p:nvSpPr>
            <p:spPr bwMode="auto">
              <a:xfrm>
                <a:off x="4523"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 name="Group 1210"/>
            <p:cNvGrpSpPr>
              <a:grpSpLocks/>
            </p:cNvGrpSpPr>
            <p:nvPr/>
          </p:nvGrpSpPr>
          <p:grpSpPr bwMode="auto">
            <a:xfrm>
              <a:off x="4526" y="2492"/>
              <a:ext cx="636" cy="271"/>
              <a:chOff x="4526" y="2492"/>
              <a:chExt cx="636" cy="271"/>
            </a:xfrm>
          </p:grpSpPr>
          <p:sp>
            <p:nvSpPr>
              <p:cNvPr id="21082" name="Freeform 1010"/>
              <p:cNvSpPr>
                <a:spLocks/>
              </p:cNvSpPr>
              <p:nvPr/>
            </p:nvSpPr>
            <p:spPr bwMode="auto">
              <a:xfrm>
                <a:off x="452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3" name="Freeform 1011"/>
              <p:cNvSpPr>
                <a:spLocks/>
              </p:cNvSpPr>
              <p:nvPr/>
            </p:nvSpPr>
            <p:spPr bwMode="auto">
              <a:xfrm>
                <a:off x="452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4" name="Freeform 1012"/>
              <p:cNvSpPr>
                <a:spLocks/>
              </p:cNvSpPr>
              <p:nvPr/>
            </p:nvSpPr>
            <p:spPr bwMode="auto">
              <a:xfrm>
                <a:off x="453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5" name="Freeform 1013"/>
              <p:cNvSpPr>
                <a:spLocks/>
              </p:cNvSpPr>
              <p:nvPr/>
            </p:nvSpPr>
            <p:spPr bwMode="auto">
              <a:xfrm>
                <a:off x="453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6" name="Freeform 1014"/>
              <p:cNvSpPr>
                <a:spLocks/>
              </p:cNvSpPr>
              <p:nvPr/>
            </p:nvSpPr>
            <p:spPr bwMode="auto">
              <a:xfrm>
                <a:off x="453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7" name="Freeform 1015"/>
              <p:cNvSpPr>
                <a:spLocks/>
              </p:cNvSpPr>
              <p:nvPr/>
            </p:nvSpPr>
            <p:spPr bwMode="auto">
              <a:xfrm>
                <a:off x="454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8" name="Freeform 1016"/>
              <p:cNvSpPr>
                <a:spLocks/>
              </p:cNvSpPr>
              <p:nvPr/>
            </p:nvSpPr>
            <p:spPr bwMode="auto">
              <a:xfrm>
                <a:off x="454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9" name="Freeform 1017"/>
              <p:cNvSpPr>
                <a:spLocks/>
              </p:cNvSpPr>
              <p:nvPr/>
            </p:nvSpPr>
            <p:spPr bwMode="auto">
              <a:xfrm>
                <a:off x="4547"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0" name="Freeform 1018"/>
              <p:cNvSpPr>
                <a:spLocks/>
              </p:cNvSpPr>
              <p:nvPr/>
            </p:nvSpPr>
            <p:spPr bwMode="auto">
              <a:xfrm>
                <a:off x="455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1" name="Freeform 1019"/>
              <p:cNvSpPr>
                <a:spLocks/>
              </p:cNvSpPr>
              <p:nvPr/>
            </p:nvSpPr>
            <p:spPr bwMode="auto">
              <a:xfrm>
                <a:off x="455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2" name="Freeform 1020"/>
              <p:cNvSpPr>
                <a:spLocks/>
              </p:cNvSpPr>
              <p:nvPr/>
            </p:nvSpPr>
            <p:spPr bwMode="auto">
              <a:xfrm>
                <a:off x="455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3" name="Freeform 1021"/>
              <p:cNvSpPr>
                <a:spLocks/>
              </p:cNvSpPr>
              <p:nvPr/>
            </p:nvSpPr>
            <p:spPr bwMode="auto">
              <a:xfrm>
                <a:off x="455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4" name="Freeform 1022"/>
              <p:cNvSpPr>
                <a:spLocks/>
              </p:cNvSpPr>
              <p:nvPr/>
            </p:nvSpPr>
            <p:spPr bwMode="auto">
              <a:xfrm>
                <a:off x="456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5" name="Freeform 1023"/>
              <p:cNvSpPr>
                <a:spLocks/>
              </p:cNvSpPr>
              <p:nvPr/>
            </p:nvSpPr>
            <p:spPr bwMode="auto">
              <a:xfrm>
                <a:off x="456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6" name="Freeform 1024"/>
              <p:cNvSpPr>
                <a:spLocks/>
              </p:cNvSpPr>
              <p:nvPr/>
            </p:nvSpPr>
            <p:spPr bwMode="auto">
              <a:xfrm>
                <a:off x="456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7" name="Freeform 1025"/>
              <p:cNvSpPr>
                <a:spLocks/>
              </p:cNvSpPr>
              <p:nvPr/>
            </p:nvSpPr>
            <p:spPr bwMode="auto">
              <a:xfrm>
                <a:off x="457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8" name="Freeform 1026"/>
              <p:cNvSpPr>
                <a:spLocks/>
              </p:cNvSpPr>
              <p:nvPr/>
            </p:nvSpPr>
            <p:spPr bwMode="auto">
              <a:xfrm>
                <a:off x="457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99" name="Freeform 1027"/>
              <p:cNvSpPr>
                <a:spLocks/>
              </p:cNvSpPr>
              <p:nvPr/>
            </p:nvSpPr>
            <p:spPr bwMode="auto">
              <a:xfrm>
                <a:off x="4577"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0" name="Freeform 1028"/>
              <p:cNvSpPr>
                <a:spLocks/>
              </p:cNvSpPr>
              <p:nvPr/>
            </p:nvSpPr>
            <p:spPr bwMode="auto">
              <a:xfrm>
                <a:off x="4580"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1" name="Freeform 1029"/>
              <p:cNvSpPr>
                <a:spLocks/>
              </p:cNvSpPr>
              <p:nvPr/>
            </p:nvSpPr>
            <p:spPr bwMode="auto">
              <a:xfrm>
                <a:off x="4583"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2" name="Freeform 1030"/>
              <p:cNvSpPr>
                <a:spLocks/>
              </p:cNvSpPr>
              <p:nvPr/>
            </p:nvSpPr>
            <p:spPr bwMode="auto">
              <a:xfrm>
                <a:off x="459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3" name="Freeform 1031"/>
              <p:cNvSpPr>
                <a:spLocks/>
              </p:cNvSpPr>
              <p:nvPr/>
            </p:nvSpPr>
            <p:spPr bwMode="auto">
              <a:xfrm>
                <a:off x="459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4" name="Freeform 1032"/>
              <p:cNvSpPr>
                <a:spLocks/>
              </p:cNvSpPr>
              <p:nvPr/>
            </p:nvSpPr>
            <p:spPr bwMode="auto">
              <a:xfrm>
                <a:off x="459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5" name="Freeform 1033"/>
              <p:cNvSpPr>
                <a:spLocks/>
              </p:cNvSpPr>
              <p:nvPr/>
            </p:nvSpPr>
            <p:spPr bwMode="auto">
              <a:xfrm>
                <a:off x="4599"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6" name="Freeform 1034"/>
              <p:cNvSpPr>
                <a:spLocks/>
              </p:cNvSpPr>
              <p:nvPr/>
            </p:nvSpPr>
            <p:spPr bwMode="auto">
              <a:xfrm>
                <a:off x="460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7" name="Freeform 1035"/>
              <p:cNvSpPr>
                <a:spLocks/>
              </p:cNvSpPr>
              <p:nvPr/>
            </p:nvSpPr>
            <p:spPr bwMode="auto">
              <a:xfrm>
                <a:off x="4605"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8" name="Freeform 1036"/>
              <p:cNvSpPr>
                <a:spLocks/>
              </p:cNvSpPr>
              <p:nvPr/>
            </p:nvSpPr>
            <p:spPr bwMode="auto">
              <a:xfrm>
                <a:off x="460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09" name="Freeform 1037"/>
              <p:cNvSpPr>
                <a:spLocks/>
              </p:cNvSpPr>
              <p:nvPr/>
            </p:nvSpPr>
            <p:spPr bwMode="auto">
              <a:xfrm>
                <a:off x="461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0" name="Freeform 1038"/>
              <p:cNvSpPr>
                <a:spLocks/>
              </p:cNvSpPr>
              <p:nvPr/>
            </p:nvSpPr>
            <p:spPr bwMode="auto">
              <a:xfrm>
                <a:off x="4614"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1" name="Freeform 1039"/>
              <p:cNvSpPr>
                <a:spLocks/>
              </p:cNvSpPr>
              <p:nvPr/>
            </p:nvSpPr>
            <p:spPr bwMode="auto">
              <a:xfrm>
                <a:off x="461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2" name="Freeform 1040"/>
              <p:cNvSpPr>
                <a:spLocks/>
              </p:cNvSpPr>
              <p:nvPr/>
            </p:nvSpPr>
            <p:spPr bwMode="auto">
              <a:xfrm>
                <a:off x="4620"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3" name="Freeform 1041"/>
              <p:cNvSpPr>
                <a:spLocks/>
              </p:cNvSpPr>
              <p:nvPr/>
            </p:nvSpPr>
            <p:spPr bwMode="auto">
              <a:xfrm>
                <a:off x="462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4" name="Freeform 1042"/>
              <p:cNvSpPr>
                <a:spLocks/>
              </p:cNvSpPr>
              <p:nvPr/>
            </p:nvSpPr>
            <p:spPr bwMode="auto">
              <a:xfrm>
                <a:off x="462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5" name="Freeform 1043"/>
              <p:cNvSpPr>
                <a:spLocks/>
              </p:cNvSpPr>
              <p:nvPr/>
            </p:nvSpPr>
            <p:spPr bwMode="auto">
              <a:xfrm>
                <a:off x="462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6" name="Freeform 1044"/>
              <p:cNvSpPr>
                <a:spLocks/>
              </p:cNvSpPr>
              <p:nvPr/>
            </p:nvSpPr>
            <p:spPr bwMode="auto">
              <a:xfrm>
                <a:off x="463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7" name="Freeform 1045"/>
              <p:cNvSpPr>
                <a:spLocks/>
              </p:cNvSpPr>
              <p:nvPr/>
            </p:nvSpPr>
            <p:spPr bwMode="auto">
              <a:xfrm>
                <a:off x="463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8" name="Freeform 1046"/>
              <p:cNvSpPr>
                <a:spLocks/>
              </p:cNvSpPr>
              <p:nvPr/>
            </p:nvSpPr>
            <p:spPr bwMode="auto">
              <a:xfrm>
                <a:off x="463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19" name="Freeform 1047"/>
              <p:cNvSpPr>
                <a:spLocks/>
              </p:cNvSpPr>
              <p:nvPr/>
            </p:nvSpPr>
            <p:spPr bwMode="auto">
              <a:xfrm>
                <a:off x="464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0" name="Freeform 1048"/>
              <p:cNvSpPr>
                <a:spLocks/>
              </p:cNvSpPr>
              <p:nvPr/>
            </p:nvSpPr>
            <p:spPr bwMode="auto">
              <a:xfrm>
                <a:off x="4647" y="2751"/>
                <a:ext cx="7" cy="12"/>
              </a:xfrm>
              <a:custGeom>
                <a:avLst/>
                <a:gdLst>
                  <a:gd name="T0" fmla="*/ 0 w 7"/>
                  <a:gd name="T1" fmla="*/ 0 h 12"/>
                  <a:gd name="T2" fmla="*/ 0 w 7"/>
                  <a:gd name="T3" fmla="*/ 0 h 12"/>
                  <a:gd name="T4" fmla="*/ 0 w 7"/>
                  <a:gd name="T5" fmla="*/ 12 h 12"/>
                  <a:gd name="T6" fmla="*/ 0 w 7"/>
                  <a:gd name="T7" fmla="*/ 12 h 12"/>
                  <a:gd name="T8" fmla="*/ 3 w 7"/>
                  <a:gd name="T9" fmla="*/ 12 h 12"/>
                  <a:gd name="T10" fmla="*/ 7 w 7"/>
                  <a:gd name="T11" fmla="*/ 9 h 12"/>
                  <a:gd name="T12" fmla="*/ 7 w 7"/>
                  <a:gd name="T13" fmla="*/ 6 h 12"/>
                  <a:gd name="T14" fmla="*/ 7 w 7"/>
                  <a:gd name="T15" fmla="*/ 6 h 12"/>
                  <a:gd name="T16" fmla="*/ 7 w 7"/>
                  <a:gd name="T17" fmla="*/ 3 h 12"/>
                  <a:gd name="T18" fmla="*/ 3 w 7"/>
                  <a:gd name="T19" fmla="*/ 0 h 12"/>
                  <a:gd name="T20" fmla="*/ 0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0" y="0"/>
                    </a:moveTo>
                    <a:lnTo>
                      <a:pt x="0" y="0"/>
                    </a:lnTo>
                    <a:lnTo>
                      <a:pt x="0" y="12"/>
                    </a:ln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1" name="Freeform 1049"/>
              <p:cNvSpPr>
                <a:spLocks/>
              </p:cNvSpPr>
              <p:nvPr/>
            </p:nvSpPr>
            <p:spPr bwMode="auto">
              <a:xfrm>
                <a:off x="4647"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10" y="9"/>
                    </a:lnTo>
                    <a:lnTo>
                      <a:pt x="10" y="6"/>
                    </a:lnTo>
                    <a:lnTo>
                      <a:pt x="10" y="6"/>
                    </a:lnTo>
                    <a:lnTo>
                      <a:pt x="10"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2" name="Freeform 1050"/>
              <p:cNvSpPr>
                <a:spLocks/>
              </p:cNvSpPr>
              <p:nvPr/>
            </p:nvSpPr>
            <p:spPr bwMode="auto">
              <a:xfrm>
                <a:off x="465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3" name="Freeform 1051"/>
              <p:cNvSpPr>
                <a:spLocks/>
              </p:cNvSpPr>
              <p:nvPr/>
            </p:nvSpPr>
            <p:spPr bwMode="auto">
              <a:xfrm>
                <a:off x="465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4" name="Freeform 1052"/>
              <p:cNvSpPr>
                <a:spLocks/>
              </p:cNvSpPr>
              <p:nvPr/>
            </p:nvSpPr>
            <p:spPr bwMode="auto">
              <a:xfrm>
                <a:off x="466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5" name="Freeform 1053"/>
              <p:cNvSpPr>
                <a:spLocks/>
              </p:cNvSpPr>
              <p:nvPr/>
            </p:nvSpPr>
            <p:spPr bwMode="auto">
              <a:xfrm>
                <a:off x="466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6" name="Freeform 1054"/>
              <p:cNvSpPr>
                <a:spLocks/>
              </p:cNvSpPr>
              <p:nvPr/>
            </p:nvSpPr>
            <p:spPr bwMode="auto">
              <a:xfrm>
                <a:off x="466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7" name="Freeform 1055"/>
              <p:cNvSpPr>
                <a:spLocks/>
              </p:cNvSpPr>
              <p:nvPr/>
            </p:nvSpPr>
            <p:spPr bwMode="auto">
              <a:xfrm>
                <a:off x="466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8" name="Freeform 1056"/>
              <p:cNvSpPr>
                <a:spLocks/>
              </p:cNvSpPr>
              <p:nvPr/>
            </p:nvSpPr>
            <p:spPr bwMode="auto">
              <a:xfrm>
                <a:off x="466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29" name="Freeform 1057"/>
              <p:cNvSpPr>
                <a:spLocks/>
              </p:cNvSpPr>
              <p:nvPr/>
            </p:nvSpPr>
            <p:spPr bwMode="auto">
              <a:xfrm>
                <a:off x="467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0" name="Freeform 1058"/>
              <p:cNvSpPr>
                <a:spLocks/>
              </p:cNvSpPr>
              <p:nvPr/>
            </p:nvSpPr>
            <p:spPr bwMode="auto">
              <a:xfrm>
                <a:off x="4678"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1" name="Freeform 1059"/>
              <p:cNvSpPr>
                <a:spLocks/>
              </p:cNvSpPr>
              <p:nvPr/>
            </p:nvSpPr>
            <p:spPr bwMode="auto">
              <a:xfrm>
                <a:off x="468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2" name="Freeform 1060"/>
              <p:cNvSpPr>
                <a:spLocks/>
              </p:cNvSpPr>
              <p:nvPr/>
            </p:nvSpPr>
            <p:spPr bwMode="auto">
              <a:xfrm>
                <a:off x="468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3" name="Freeform 1061"/>
              <p:cNvSpPr>
                <a:spLocks/>
              </p:cNvSpPr>
              <p:nvPr/>
            </p:nvSpPr>
            <p:spPr bwMode="auto">
              <a:xfrm>
                <a:off x="468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4" name="Freeform 1062"/>
              <p:cNvSpPr>
                <a:spLocks/>
              </p:cNvSpPr>
              <p:nvPr/>
            </p:nvSpPr>
            <p:spPr bwMode="auto">
              <a:xfrm>
                <a:off x="469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5" name="Freeform 1063"/>
              <p:cNvSpPr>
                <a:spLocks/>
              </p:cNvSpPr>
              <p:nvPr/>
            </p:nvSpPr>
            <p:spPr bwMode="auto">
              <a:xfrm>
                <a:off x="469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6" name="Freeform 1064"/>
              <p:cNvSpPr>
                <a:spLocks/>
              </p:cNvSpPr>
              <p:nvPr/>
            </p:nvSpPr>
            <p:spPr bwMode="auto">
              <a:xfrm>
                <a:off x="469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7" name="Freeform 1065"/>
              <p:cNvSpPr>
                <a:spLocks/>
              </p:cNvSpPr>
              <p:nvPr/>
            </p:nvSpPr>
            <p:spPr bwMode="auto">
              <a:xfrm>
                <a:off x="469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8" name="Freeform 1066"/>
              <p:cNvSpPr>
                <a:spLocks/>
              </p:cNvSpPr>
              <p:nvPr/>
            </p:nvSpPr>
            <p:spPr bwMode="auto">
              <a:xfrm>
                <a:off x="4702" y="2751"/>
                <a:ext cx="6" cy="12"/>
              </a:xfrm>
              <a:custGeom>
                <a:avLst/>
                <a:gdLst>
                  <a:gd name="T0" fmla="*/ 3 w 6"/>
                  <a:gd name="T1" fmla="*/ 3 h 12"/>
                  <a:gd name="T2" fmla="*/ 3 w 6"/>
                  <a:gd name="T3" fmla="*/ 0 h 12"/>
                  <a:gd name="T4" fmla="*/ 0 w 6"/>
                  <a:gd name="T5" fmla="*/ 0 h 12"/>
                  <a:gd name="T6" fmla="*/ 0 w 6"/>
                  <a:gd name="T7" fmla="*/ 12 h 12"/>
                  <a:gd name="T8" fmla="*/ 3 w 6"/>
                  <a:gd name="T9" fmla="*/ 12 h 12"/>
                  <a:gd name="T10" fmla="*/ 6 w 6"/>
                  <a:gd name="T11" fmla="*/ 9 h 12"/>
                  <a:gd name="T12" fmla="*/ 3 w 6"/>
                  <a:gd name="T13" fmla="*/ 12 h 12"/>
                  <a:gd name="T14" fmla="*/ 6 w 6"/>
                  <a:gd name="T15" fmla="*/ 12 h 12"/>
                  <a:gd name="T16" fmla="*/ 6 w 6"/>
                  <a:gd name="T17" fmla="*/ 9 h 12"/>
                  <a:gd name="T18" fmla="*/ 6 w 6"/>
                  <a:gd name="T19" fmla="*/ 6 h 12"/>
                  <a:gd name="T20" fmla="*/ 6 w 6"/>
                  <a:gd name="T21" fmla="*/ 6 h 12"/>
                  <a:gd name="T22" fmla="*/ 6 w 6"/>
                  <a:gd name="T23" fmla="*/ 3 h 12"/>
                  <a:gd name="T24" fmla="*/ 6 w 6"/>
                  <a:gd name="T25" fmla="*/ 0 h 12"/>
                  <a:gd name="T26" fmla="*/ 3 w 6"/>
                  <a:gd name="T27" fmla="*/ 0 h 12"/>
                  <a:gd name="T28" fmla="*/ 3 w 6"/>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2">
                    <a:moveTo>
                      <a:pt x="3" y="3"/>
                    </a:moveTo>
                    <a:lnTo>
                      <a:pt x="3" y="0"/>
                    </a:lnTo>
                    <a:lnTo>
                      <a:pt x="0" y="0"/>
                    </a:lnTo>
                    <a:lnTo>
                      <a:pt x="0" y="12"/>
                    </a:lnTo>
                    <a:lnTo>
                      <a:pt x="3" y="12"/>
                    </a:lnTo>
                    <a:lnTo>
                      <a:pt x="6" y="9"/>
                    </a:lnTo>
                    <a:lnTo>
                      <a:pt x="3" y="12"/>
                    </a:lnTo>
                    <a:lnTo>
                      <a:pt x="6" y="12"/>
                    </a:lnTo>
                    <a:lnTo>
                      <a:pt x="6" y="9"/>
                    </a:lnTo>
                    <a:lnTo>
                      <a:pt x="6" y="6"/>
                    </a:lnTo>
                    <a:lnTo>
                      <a:pt x="6" y="6"/>
                    </a:lnTo>
                    <a:lnTo>
                      <a:pt x="6" y="3"/>
                    </a:lnTo>
                    <a:lnTo>
                      <a:pt x="6"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39" name="Freeform 1067"/>
              <p:cNvSpPr>
                <a:spLocks/>
              </p:cNvSpPr>
              <p:nvPr/>
            </p:nvSpPr>
            <p:spPr bwMode="auto">
              <a:xfrm>
                <a:off x="4705" y="2751"/>
                <a:ext cx="9" cy="9"/>
              </a:xfrm>
              <a:custGeom>
                <a:avLst/>
                <a:gdLst>
                  <a:gd name="T0" fmla="*/ 3 w 9"/>
                  <a:gd name="T1" fmla="*/ 0 h 9"/>
                  <a:gd name="T2" fmla="*/ 0 w 9"/>
                  <a:gd name="T3" fmla="*/ 0 h 9"/>
                  <a:gd name="T4" fmla="*/ 0 w 9"/>
                  <a:gd name="T5" fmla="*/ 3 h 9"/>
                  <a:gd name="T6" fmla="*/ 3 w 9"/>
                  <a:gd name="T7" fmla="*/ 9 h 9"/>
                  <a:gd name="T8" fmla="*/ 6 w 9"/>
                  <a:gd name="T9" fmla="*/ 6 h 9"/>
                  <a:gd name="T10" fmla="*/ 3 w 9"/>
                  <a:gd name="T11" fmla="*/ 9 h 9"/>
                  <a:gd name="T12" fmla="*/ 6 w 9"/>
                  <a:gd name="T13" fmla="*/ 6 h 9"/>
                  <a:gd name="T14" fmla="*/ 9 w 9"/>
                  <a:gd name="T15" fmla="*/ 6 h 9"/>
                  <a:gd name="T16" fmla="*/ 9 w 9"/>
                  <a:gd name="T17" fmla="*/ 3 h 9"/>
                  <a:gd name="T18" fmla="*/ 9 w 9"/>
                  <a:gd name="T19" fmla="*/ 0 h 9"/>
                  <a:gd name="T20" fmla="*/ 6 w 9"/>
                  <a:gd name="T21" fmla="*/ 0 h 9"/>
                  <a:gd name="T22" fmla="*/ 3 w 9"/>
                  <a:gd name="T23" fmla="*/ 0 h 9"/>
                  <a:gd name="T24" fmla="*/ 3 w 9"/>
                  <a:gd name="T25" fmla="*/ 0 h 9"/>
                  <a:gd name="T26" fmla="*/ 0 w 9"/>
                  <a:gd name="T27" fmla="*/ 0 h 9"/>
                  <a:gd name="T28" fmla="*/ 3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3" y="0"/>
                    </a:moveTo>
                    <a:lnTo>
                      <a:pt x="0" y="0"/>
                    </a:lnTo>
                    <a:lnTo>
                      <a:pt x="0" y="3"/>
                    </a:lnTo>
                    <a:lnTo>
                      <a:pt x="3" y="9"/>
                    </a:lnTo>
                    <a:lnTo>
                      <a:pt x="6" y="6"/>
                    </a:lnTo>
                    <a:lnTo>
                      <a:pt x="3" y="9"/>
                    </a:lnTo>
                    <a:lnTo>
                      <a:pt x="6" y="6"/>
                    </a:lnTo>
                    <a:lnTo>
                      <a:pt x="9" y="6"/>
                    </a:lnTo>
                    <a:lnTo>
                      <a:pt x="9" y="3"/>
                    </a:lnTo>
                    <a:lnTo>
                      <a:pt x="9" y="0"/>
                    </a:lnTo>
                    <a:lnTo>
                      <a:pt x="6" y="0"/>
                    </a:lnTo>
                    <a:lnTo>
                      <a:pt x="3" y="0"/>
                    </a:lnTo>
                    <a:lnTo>
                      <a:pt x="3" y="0"/>
                    </a:lnTo>
                    <a:lnTo>
                      <a:pt x="0"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0" name="Freeform 1068"/>
              <p:cNvSpPr>
                <a:spLocks/>
              </p:cNvSpPr>
              <p:nvPr/>
            </p:nvSpPr>
            <p:spPr bwMode="auto">
              <a:xfrm>
                <a:off x="4708"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6 w 9"/>
                  <a:gd name="T11" fmla="*/ 6 h 9"/>
                  <a:gd name="T12" fmla="*/ 6 w 9"/>
                  <a:gd name="T13" fmla="*/ 6 h 9"/>
                  <a:gd name="T14" fmla="*/ 9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6" y="6"/>
                    </a:lnTo>
                    <a:lnTo>
                      <a:pt x="6"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1" name="Freeform 1069"/>
              <p:cNvSpPr>
                <a:spLocks/>
              </p:cNvSpPr>
              <p:nvPr/>
            </p:nvSpPr>
            <p:spPr bwMode="auto">
              <a:xfrm>
                <a:off x="4711" y="2751"/>
                <a:ext cx="10" cy="9"/>
              </a:xfrm>
              <a:custGeom>
                <a:avLst/>
                <a:gdLst>
                  <a:gd name="T0" fmla="*/ 3 w 10"/>
                  <a:gd name="T1" fmla="*/ 0 h 9"/>
                  <a:gd name="T2" fmla="*/ 0 w 10"/>
                  <a:gd name="T3" fmla="*/ 0 h 9"/>
                  <a:gd name="T4" fmla="*/ 0 w 10"/>
                  <a:gd name="T5" fmla="*/ 9 h 9"/>
                  <a:gd name="T6" fmla="*/ 3 w 10"/>
                  <a:gd name="T7" fmla="*/ 9 h 9"/>
                  <a:gd name="T8" fmla="*/ 6 w 10"/>
                  <a:gd name="T9" fmla="*/ 6 h 9"/>
                  <a:gd name="T10" fmla="*/ 10 w 10"/>
                  <a:gd name="T11" fmla="*/ 6 h 9"/>
                  <a:gd name="T12" fmla="*/ 10 w 10"/>
                  <a:gd name="T13" fmla="*/ 6 h 9"/>
                  <a:gd name="T14" fmla="*/ 10 w 10"/>
                  <a:gd name="T15" fmla="*/ 3 h 9"/>
                  <a:gd name="T16" fmla="*/ 10 w 10"/>
                  <a:gd name="T17" fmla="*/ 0 h 9"/>
                  <a:gd name="T18" fmla="*/ 6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6" y="6"/>
                    </a:lnTo>
                    <a:lnTo>
                      <a:pt x="10" y="6"/>
                    </a:lnTo>
                    <a:lnTo>
                      <a:pt x="10" y="6"/>
                    </a:lnTo>
                    <a:lnTo>
                      <a:pt x="10" y="3"/>
                    </a:lnTo>
                    <a:lnTo>
                      <a:pt x="10"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2" name="Freeform 1070"/>
              <p:cNvSpPr>
                <a:spLocks/>
              </p:cNvSpPr>
              <p:nvPr/>
            </p:nvSpPr>
            <p:spPr bwMode="auto">
              <a:xfrm>
                <a:off x="4714" y="2751"/>
                <a:ext cx="10" cy="9"/>
              </a:xfrm>
              <a:custGeom>
                <a:avLst/>
                <a:gdLst>
                  <a:gd name="T0" fmla="*/ 0 w 10"/>
                  <a:gd name="T1" fmla="*/ 0 h 9"/>
                  <a:gd name="T2" fmla="*/ 7 w 10"/>
                  <a:gd name="T3" fmla="*/ 0 h 9"/>
                  <a:gd name="T4" fmla="*/ 0 w 10"/>
                  <a:gd name="T5" fmla="*/ 0 h 9"/>
                  <a:gd name="T6" fmla="*/ 0 w 10"/>
                  <a:gd name="T7" fmla="*/ 9 h 9"/>
                  <a:gd name="T8" fmla="*/ 7 w 10"/>
                  <a:gd name="T9" fmla="*/ 9 h 9"/>
                  <a:gd name="T10" fmla="*/ 7 w 10"/>
                  <a:gd name="T11" fmla="*/ 6 h 9"/>
                  <a:gd name="T12" fmla="*/ 7 w 10"/>
                  <a:gd name="T13" fmla="*/ 9 h 9"/>
                  <a:gd name="T14" fmla="*/ 7 w 10"/>
                  <a:gd name="T15" fmla="*/ 6 h 9"/>
                  <a:gd name="T16" fmla="*/ 10 w 10"/>
                  <a:gd name="T17" fmla="*/ 6 h 9"/>
                  <a:gd name="T18" fmla="*/ 10 w 10"/>
                  <a:gd name="T19" fmla="*/ 3 h 9"/>
                  <a:gd name="T20" fmla="*/ 10 w 10"/>
                  <a:gd name="T21" fmla="*/ 0 h 9"/>
                  <a:gd name="T22" fmla="*/ 7 w 10"/>
                  <a:gd name="T23" fmla="*/ 0 h 9"/>
                  <a:gd name="T24" fmla="*/ 7 w 10"/>
                  <a:gd name="T25" fmla="*/ 0 h 9"/>
                  <a:gd name="T26" fmla="*/ 7 w 10"/>
                  <a:gd name="T27" fmla="*/ 0 h 9"/>
                  <a:gd name="T28" fmla="*/ 0 w 10"/>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9">
                    <a:moveTo>
                      <a:pt x="0" y="0"/>
                    </a:moveTo>
                    <a:lnTo>
                      <a:pt x="7" y="0"/>
                    </a:lnTo>
                    <a:lnTo>
                      <a:pt x="0" y="0"/>
                    </a:lnTo>
                    <a:lnTo>
                      <a:pt x="0" y="9"/>
                    </a:lnTo>
                    <a:lnTo>
                      <a:pt x="7" y="9"/>
                    </a:lnTo>
                    <a:lnTo>
                      <a:pt x="7" y="6"/>
                    </a:lnTo>
                    <a:lnTo>
                      <a:pt x="7" y="9"/>
                    </a:lnTo>
                    <a:lnTo>
                      <a:pt x="7" y="6"/>
                    </a:lnTo>
                    <a:lnTo>
                      <a:pt x="10" y="6"/>
                    </a:lnTo>
                    <a:lnTo>
                      <a:pt x="10" y="3"/>
                    </a:lnTo>
                    <a:lnTo>
                      <a:pt x="10" y="0"/>
                    </a:lnTo>
                    <a:lnTo>
                      <a:pt x="7" y="0"/>
                    </a:lnTo>
                    <a:lnTo>
                      <a:pt x="7" y="0"/>
                    </a:lnTo>
                    <a:lnTo>
                      <a:pt x="7"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3" name="Freeform 1071"/>
              <p:cNvSpPr>
                <a:spLocks/>
              </p:cNvSpPr>
              <p:nvPr/>
            </p:nvSpPr>
            <p:spPr bwMode="auto">
              <a:xfrm>
                <a:off x="4714" y="2748"/>
                <a:ext cx="13" cy="9"/>
              </a:xfrm>
              <a:custGeom>
                <a:avLst/>
                <a:gdLst>
                  <a:gd name="T0" fmla="*/ 3 w 13"/>
                  <a:gd name="T1" fmla="*/ 3 h 9"/>
                  <a:gd name="T2" fmla="*/ 7 w 13"/>
                  <a:gd name="T3" fmla="*/ 0 h 9"/>
                  <a:gd name="T4" fmla="*/ 0 w 13"/>
                  <a:gd name="T5" fmla="*/ 3 h 9"/>
                  <a:gd name="T6" fmla="*/ 7 w 13"/>
                  <a:gd name="T7" fmla="*/ 9 h 9"/>
                  <a:gd name="T8" fmla="*/ 10 w 13"/>
                  <a:gd name="T9" fmla="*/ 9 h 9"/>
                  <a:gd name="T10" fmla="*/ 13 w 13"/>
                  <a:gd name="T11" fmla="*/ 3 h 9"/>
                  <a:gd name="T12" fmla="*/ 10 w 13"/>
                  <a:gd name="T13" fmla="*/ 9 h 9"/>
                  <a:gd name="T14" fmla="*/ 13 w 13"/>
                  <a:gd name="T15" fmla="*/ 6 h 9"/>
                  <a:gd name="T16" fmla="*/ 13 w 13"/>
                  <a:gd name="T17" fmla="*/ 3 h 9"/>
                  <a:gd name="T18" fmla="*/ 13 w 13"/>
                  <a:gd name="T19" fmla="*/ 3 h 9"/>
                  <a:gd name="T20" fmla="*/ 10 w 13"/>
                  <a:gd name="T21" fmla="*/ 0 h 9"/>
                  <a:gd name="T22" fmla="*/ 7 w 13"/>
                  <a:gd name="T23" fmla="*/ 0 h 9"/>
                  <a:gd name="T24" fmla="*/ 7 w 13"/>
                  <a:gd name="T25" fmla="*/ 0 h 9"/>
                  <a:gd name="T26" fmla="*/ 3 w 13"/>
                  <a:gd name="T2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9">
                    <a:moveTo>
                      <a:pt x="3" y="3"/>
                    </a:moveTo>
                    <a:lnTo>
                      <a:pt x="7" y="0"/>
                    </a:lnTo>
                    <a:lnTo>
                      <a:pt x="0" y="3"/>
                    </a:lnTo>
                    <a:lnTo>
                      <a:pt x="7" y="9"/>
                    </a:lnTo>
                    <a:lnTo>
                      <a:pt x="10" y="9"/>
                    </a:lnTo>
                    <a:lnTo>
                      <a:pt x="13" y="3"/>
                    </a:lnTo>
                    <a:lnTo>
                      <a:pt x="10" y="9"/>
                    </a:lnTo>
                    <a:lnTo>
                      <a:pt x="13" y="6"/>
                    </a:lnTo>
                    <a:lnTo>
                      <a:pt x="13" y="3"/>
                    </a:lnTo>
                    <a:lnTo>
                      <a:pt x="13" y="3"/>
                    </a:lnTo>
                    <a:lnTo>
                      <a:pt x="10" y="0"/>
                    </a:lnTo>
                    <a:lnTo>
                      <a:pt x="7" y="0"/>
                    </a:lnTo>
                    <a:lnTo>
                      <a:pt x="7"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4" name="Freeform 1072"/>
              <p:cNvSpPr>
                <a:spLocks/>
              </p:cNvSpPr>
              <p:nvPr/>
            </p:nvSpPr>
            <p:spPr bwMode="auto">
              <a:xfrm>
                <a:off x="4717" y="2724"/>
                <a:ext cx="13" cy="27"/>
              </a:xfrm>
              <a:custGeom>
                <a:avLst/>
                <a:gdLst>
                  <a:gd name="T0" fmla="*/ 4 w 13"/>
                  <a:gd name="T1" fmla="*/ 6 h 27"/>
                  <a:gd name="T2" fmla="*/ 0 w 13"/>
                  <a:gd name="T3" fmla="*/ 27 h 27"/>
                  <a:gd name="T4" fmla="*/ 10 w 13"/>
                  <a:gd name="T5" fmla="*/ 27 h 27"/>
                  <a:gd name="T6" fmla="*/ 13 w 13"/>
                  <a:gd name="T7" fmla="*/ 6 h 27"/>
                  <a:gd name="T8" fmla="*/ 13 w 13"/>
                  <a:gd name="T9" fmla="*/ 6 h 27"/>
                  <a:gd name="T10" fmla="*/ 13 w 13"/>
                  <a:gd name="T11" fmla="*/ 3 h 27"/>
                  <a:gd name="T12" fmla="*/ 10 w 13"/>
                  <a:gd name="T13" fmla="*/ 0 h 27"/>
                  <a:gd name="T14" fmla="*/ 10 w 13"/>
                  <a:gd name="T15" fmla="*/ 0 h 27"/>
                  <a:gd name="T16" fmla="*/ 7 w 13"/>
                  <a:gd name="T17" fmla="*/ 0 h 27"/>
                  <a:gd name="T18" fmla="*/ 4 w 13"/>
                  <a:gd name="T19" fmla="*/ 3 h 27"/>
                  <a:gd name="T20" fmla="*/ 4 w 13"/>
                  <a:gd name="T2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7">
                    <a:moveTo>
                      <a:pt x="4" y="6"/>
                    </a:moveTo>
                    <a:lnTo>
                      <a:pt x="0" y="27"/>
                    </a:lnTo>
                    <a:lnTo>
                      <a:pt x="10" y="27"/>
                    </a:lnTo>
                    <a:lnTo>
                      <a:pt x="13" y="6"/>
                    </a:lnTo>
                    <a:lnTo>
                      <a:pt x="13" y="6"/>
                    </a:lnTo>
                    <a:lnTo>
                      <a:pt x="13" y="3"/>
                    </a:lnTo>
                    <a:lnTo>
                      <a:pt x="10" y="0"/>
                    </a:lnTo>
                    <a:lnTo>
                      <a:pt x="10" y="0"/>
                    </a:lnTo>
                    <a:lnTo>
                      <a:pt x="7" y="0"/>
                    </a:lnTo>
                    <a:lnTo>
                      <a:pt x="4" y="3"/>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5" name="Freeform 1073"/>
              <p:cNvSpPr>
                <a:spLocks/>
              </p:cNvSpPr>
              <p:nvPr/>
            </p:nvSpPr>
            <p:spPr bwMode="auto">
              <a:xfrm>
                <a:off x="4721" y="2663"/>
                <a:ext cx="12" cy="67"/>
              </a:xfrm>
              <a:custGeom>
                <a:avLst/>
                <a:gdLst>
                  <a:gd name="T0" fmla="*/ 3 w 12"/>
                  <a:gd name="T1" fmla="*/ 3 h 67"/>
                  <a:gd name="T2" fmla="*/ 0 w 12"/>
                  <a:gd name="T3" fmla="*/ 67 h 67"/>
                  <a:gd name="T4" fmla="*/ 9 w 12"/>
                  <a:gd name="T5" fmla="*/ 67 h 67"/>
                  <a:gd name="T6" fmla="*/ 12 w 12"/>
                  <a:gd name="T7" fmla="*/ 3 h 67"/>
                  <a:gd name="T8" fmla="*/ 12 w 12"/>
                  <a:gd name="T9" fmla="*/ 3 h 67"/>
                  <a:gd name="T10" fmla="*/ 12 w 12"/>
                  <a:gd name="T11" fmla="*/ 0 h 67"/>
                  <a:gd name="T12" fmla="*/ 9 w 12"/>
                  <a:gd name="T13" fmla="*/ 0 h 67"/>
                  <a:gd name="T14" fmla="*/ 6 w 12"/>
                  <a:gd name="T15" fmla="*/ 0 h 67"/>
                  <a:gd name="T16" fmla="*/ 6 w 12"/>
                  <a:gd name="T17" fmla="*/ 0 h 67"/>
                  <a:gd name="T18" fmla="*/ 3 w 12"/>
                  <a:gd name="T19" fmla="*/ 3 h 67"/>
                  <a:gd name="T20" fmla="*/ 3 w 12"/>
                  <a:gd name="T21" fmla="*/ 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67">
                    <a:moveTo>
                      <a:pt x="3" y="3"/>
                    </a:moveTo>
                    <a:lnTo>
                      <a:pt x="0" y="67"/>
                    </a:lnTo>
                    <a:lnTo>
                      <a:pt x="9" y="67"/>
                    </a:lnTo>
                    <a:lnTo>
                      <a:pt x="12" y="3"/>
                    </a:lnTo>
                    <a:lnTo>
                      <a:pt x="12" y="3"/>
                    </a:lnTo>
                    <a:lnTo>
                      <a:pt x="12" y="0"/>
                    </a:lnTo>
                    <a:lnTo>
                      <a:pt x="9" y="0"/>
                    </a:lnTo>
                    <a:lnTo>
                      <a:pt x="6" y="0"/>
                    </a:lnTo>
                    <a:lnTo>
                      <a:pt x="6" y="0"/>
                    </a:lnTo>
                    <a:lnTo>
                      <a:pt x="3" y="3"/>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6" name="Freeform 1074"/>
              <p:cNvSpPr>
                <a:spLocks/>
              </p:cNvSpPr>
              <p:nvPr/>
            </p:nvSpPr>
            <p:spPr bwMode="auto">
              <a:xfrm>
                <a:off x="4724" y="2556"/>
                <a:ext cx="12" cy="110"/>
              </a:xfrm>
              <a:custGeom>
                <a:avLst/>
                <a:gdLst>
                  <a:gd name="T0" fmla="*/ 3 w 12"/>
                  <a:gd name="T1" fmla="*/ 6 h 110"/>
                  <a:gd name="T2" fmla="*/ 0 w 12"/>
                  <a:gd name="T3" fmla="*/ 110 h 110"/>
                  <a:gd name="T4" fmla="*/ 9 w 12"/>
                  <a:gd name="T5" fmla="*/ 110 h 110"/>
                  <a:gd name="T6" fmla="*/ 12 w 12"/>
                  <a:gd name="T7" fmla="*/ 6 h 110"/>
                  <a:gd name="T8" fmla="*/ 12 w 12"/>
                  <a:gd name="T9" fmla="*/ 6 h 110"/>
                  <a:gd name="T10" fmla="*/ 12 w 12"/>
                  <a:gd name="T11" fmla="*/ 3 h 110"/>
                  <a:gd name="T12" fmla="*/ 9 w 12"/>
                  <a:gd name="T13" fmla="*/ 3 h 110"/>
                  <a:gd name="T14" fmla="*/ 9 w 12"/>
                  <a:gd name="T15" fmla="*/ 0 h 110"/>
                  <a:gd name="T16" fmla="*/ 6 w 12"/>
                  <a:gd name="T17" fmla="*/ 0 h 110"/>
                  <a:gd name="T18" fmla="*/ 3 w 12"/>
                  <a:gd name="T19" fmla="*/ 3 h 110"/>
                  <a:gd name="T20" fmla="*/ 3 w 12"/>
                  <a:gd name="T21" fmla="*/ 6 h 110"/>
                  <a:gd name="T22" fmla="*/ 3 w 12"/>
                  <a:gd name="T23" fmla="*/ 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0">
                    <a:moveTo>
                      <a:pt x="3" y="6"/>
                    </a:moveTo>
                    <a:lnTo>
                      <a:pt x="0" y="110"/>
                    </a:lnTo>
                    <a:lnTo>
                      <a:pt x="9" y="110"/>
                    </a:lnTo>
                    <a:lnTo>
                      <a:pt x="12" y="6"/>
                    </a:lnTo>
                    <a:lnTo>
                      <a:pt x="12" y="6"/>
                    </a:lnTo>
                    <a:lnTo>
                      <a:pt x="12" y="3"/>
                    </a:lnTo>
                    <a:lnTo>
                      <a:pt x="9" y="3"/>
                    </a:lnTo>
                    <a:lnTo>
                      <a:pt x="9" y="0"/>
                    </a:lnTo>
                    <a:lnTo>
                      <a:pt x="6" y="0"/>
                    </a:lnTo>
                    <a:lnTo>
                      <a:pt x="3" y="3"/>
                    </a:lnTo>
                    <a:lnTo>
                      <a:pt x="3" y="6"/>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7" name="Freeform 1075"/>
              <p:cNvSpPr>
                <a:spLocks/>
              </p:cNvSpPr>
              <p:nvPr/>
            </p:nvSpPr>
            <p:spPr bwMode="auto">
              <a:xfrm>
                <a:off x="4727" y="2492"/>
                <a:ext cx="12" cy="70"/>
              </a:xfrm>
              <a:custGeom>
                <a:avLst/>
                <a:gdLst>
                  <a:gd name="T0" fmla="*/ 12 w 12"/>
                  <a:gd name="T1" fmla="*/ 3 h 70"/>
                  <a:gd name="T2" fmla="*/ 3 w 12"/>
                  <a:gd name="T3" fmla="*/ 3 h 70"/>
                  <a:gd name="T4" fmla="*/ 0 w 12"/>
                  <a:gd name="T5" fmla="*/ 70 h 70"/>
                  <a:gd name="T6" fmla="*/ 9 w 12"/>
                  <a:gd name="T7" fmla="*/ 70 h 70"/>
                  <a:gd name="T8" fmla="*/ 12 w 12"/>
                  <a:gd name="T9" fmla="*/ 3 h 70"/>
                  <a:gd name="T10" fmla="*/ 3 w 12"/>
                  <a:gd name="T11" fmla="*/ 3 h 70"/>
                  <a:gd name="T12" fmla="*/ 12 w 12"/>
                  <a:gd name="T13" fmla="*/ 3 h 70"/>
                  <a:gd name="T14" fmla="*/ 12 w 12"/>
                  <a:gd name="T15" fmla="*/ 3 h 70"/>
                  <a:gd name="T16" fmla="*/ 12 w 12"/>
                  <a:gd name="T17" fmla="*/ 0 h 70"/>
                  <a:gd name="T18" fmla="*/ 9 w 12"/>
                  <a:gd name="T19" fmla="*/ 0 h 70"/>
                  <a:gd name="T20" fmla="*/ 6 w 12"/>
                  <a:gd name="T21" fmla="*/ 0 h 70"/>
                  <a:gd name="T22" fmla="*/ 6 w 12"/>
                  <a:gd name="T23" fmla="*/ 0 h 70"/>
                  <a:gd name="T24" fmla="*/ 6 w 12"/>
                  <a:gd name="T25" fmla="*/ 3 h 70"/>
                  <a:gd name="T26" fmla="*/ 3 w 12"/>
                  <a:gd name="T27" fmla="*/ 3 h 70"/>
                  <a:gd name="T28" fmla="*/ 12 w 12"/>
                  <a:gd name="T29" fmla="*/ 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70">
                    <a:moveTo>
                      <a:pt x="12" y="3"/>
                    </a:moveTo>
                    <a:lnTo>
                      <a:pt x="3" y="3"/>
                    </a:lnTo>
                    <a:lnTo>
                      <a:pt x="0" y="70"/>
                    </a:lnTo>
                    <a:lnTo>
                      <a:pt x="9" y="70"/>
                    </a:lnTo>
                    <a:lnTo>
                      <a:pt x="12" y="3"/>
                    </a:lnTo>
                    <a:lnTo>
                      <a:pt x="3" y="3"/>
                    </a:lnTo>
                    <a:lnTo>
                      <a:pt x="12" y="3"/>
                    </a:lnTo>
                    <a:lnTo>
                      <a:pt x="12" y="3"/>
                    </a:lnTo>
                    <a:lnTo>
                      <a:pt x="12" y="0"/>
                    </a:lnTo>
                    <a:lnTo>
                      <a:pt x="9" y="0"/>
                    </a:lnTo>
                    <a:lnTo>
                      <a:pt x="6" y="0"/>
                    </a:lnTo>
                    <a:lnTo>
                      <a:pt x="6" y="0"/>
                    </a:lnTo>
                    <a:lnTo>
                      <a:pt x="6" y="3"/>
                    </a:lnTo>
                    <a:lnTo>
                      <a:pt x="3" y="3"/>
                    </a:lnTo>
                    <a:lnTo>
                      <a:pt x="1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8" name="Freeform 1076"/>
              <p:cNvSpPr>
                <a:spLocks/>
              </p:cNvSpPr>
              <p:nvPr/>
            </p:nvSpPr>
            <p:spPr bwMode="auto">
              <a:xfrm>
                <a:off x="4730" y="2495"/>
                <a:ext cx="12" cy="52"/>
              </a:xfrm>
              <a:custGeom>
                <a:avLst/>
                <a:gdLst>
                  <a:gd name="T0" fmla="*/ 12 w 12"/>
                  <a:gd name="T1" fmla="*/ 46 h 52"/>
                  <a:gd name="T2" fmla="*/ 9 w 12"/>
                  <a:gd name="T3" fmla="*/ 0 h 52"/>
                  <a:gd name="T4" fmla="*/ 0 w 12"/>
                  <a:gd name="T5" fmla="*/ 0 h 52"/>
                  <a:gd name="T6" fmla="*/ 3 w 12"/>
                  <a:gd name="T7" fmla="*/ 46 h 52"/>
                  <a:gd name="T8" fmla="*/ 3 w 12"/>
                  <a:gd name="T9" fmla="*/ 49 h 52"/>
                  <a:gd name="T10" fmla="*/ 6 w 12"/>
                  <a:gd name="T11" fmla="*/ 52 h 52"/>
                  <a:gd name="T12" fmla="*/ 9 w 12"/>
                  <a:gd name="T13" fmla="*/ 52 h 52"/>
                  <a:gd name="T14" fmla="*/ 9 w 12"/>
                  <a:gd name="T15" fmla="*/ 52 h 52"/>
                  <a:gd name="T16" fmla="*/ 12 w 12"/>
                  <a:gd name="T17" fmla="*/ 52 h 52"/>
                  <a:gd name="T18" fmla="*/ 12 w 12"/>
                  <a:gd name="T19" fmla="*/ 49 h 52"/>
                  <a:gd name="T20" fmla="*/ 12 w 12"/>
                  <a:gd name="T21"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2">
                    <a:moveTo>
                      <a:pt x="12" y="46"/>
                    </a:moveTo>
                    <a:lnTo>
                      <a:pt x="9" y="0"/>
                    </a:lnTo>
                    <a:lnTo>
                      <a:pt x="0" y="0"/>
                    </a:lnTo>
                    <a:lnTo>
                      <a:pt x="3" y="46"/>
                    </a:lnTo>
                    <a:lnTo>
                      <a:pt x="3" y="49"/>
                    </a:lnTo>
                    <a:lnTo>
                      <a:pt x="6" y="52"/>
                    </a:lnTo>
                    <a:lnTo>
                      <a:pt x="9" y="52"/>
                    </a:lnTo>
                    <a:lnTo>
                      <a:pt x="9" y="52"/>
                    </a:lnTo>
                    <a:lnTo>
                      <a:pt x="12" y="52"/>
                    </a:lnTo>
                    <a:lnTo>
                      <a:pt x="12" y="49"/>
                    </a:lnTo>
                    <a:lnTo>
                      <a:pt x="12" y="4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49" name="Freeform 1077"/>
              <p:cNvSpPr>
                <a:spLocks/>
              </p:cNvSpPr>
              <p:nvPr/>
            </p:nvSpPr>
            <p:spPr bwMode="auto">
              <a:xfrm>
                <a:off x="4733" y="2541"/>
                <a:ext cx="12" cy="113"/>
              </a:xfrm>
              <a:custGeom>
                <a:avLst/>
                <a:gdLst>
                  <a:gd name="T0" fmla="*/ 12 w 12"/>
                  <a:gd name="T1" fmla="*/ 107 h 113"/>
                  <a:gd name="T2" fmla="*/ 9 w 12"/>
                  <a:gd name="T3" fmla="*/ 0 h 113"/>
                  <a:gd name="T4" fmla="*/ 0 w 12"/>
                  <a:gd name="T5" fmla="*/ 0 h 113"/>
                  <a:gd name="T6" fmla="*/ 3 w 12"/>
                  <a:gd name="T7" fmla="*/ 107 h 113"/>
                  <a:gd name="T8" fmla="*/ 6 w 12"/>
                  <a:gd name="T9" fmla="*/ 110 h 113"/>
                  <a:gd name="T10" fmla="*/ 6 w 12"/>
                  <a:gd name="T11" fmla="*/ 113 h 113"/>
                  <a:gd name="T12" fmla="*/ 6 w 12"/>
                  <a:gd name="T13" fmla="*/ 113 h 113"/>
                  <a:gd name="T14" fmla="*/ 9 w 12"/>
                  <a:gd name="T15" fmla="*/ 113 h 113"/>
                  <a:gd name="T16" fmla="*/ 12 w 12"/>
                  <a:gd name="T17" fmla="*/ 113 h 113"/>
                  <a:gd name="T18" fmla="*/ 12 w 12"/>
                  <a:gd name="T19" fmla="*/ 110 h 113"/>
                  <a:gd name="T20" fmla="*/ 12 w 12"/>
                  <a:gd name="T21" fmla="*/ 110 h 113"/>
                  <a:gd name="T22" fmla="*/ 12 w 12"/>
                  <a:gd name="T23" fmla="*/ 10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3">
                    <a:moveTo>
                      <a:pt x="12" y="107"/>
                    </a:moveTo>
                    <a:lnTo>
                      <a:pt x="9" y="0"/>
                    </a:lnTo>
                    <a:lnTo>
                      <a:pt x="0" y="0"/>
                    </a:lnTo>
                    <a:lnTo>
                      <a:pt x="3" y="107"/>
                    </a:lnTo>
                    <a:lnTo>
                      <a:pt x="6" y="110"/>
                    </a:lnTo>
                    <a:lnTo>
                      <a:pt x="6" y="113"/>
                    </a:lnTo>
                    <a:lnTo>
                      <a:pt x="6" y="113"/>
                    </a:lnTo>
                    <a:lnTo>
                      <a:pt x="9" y="113"/>
                    </a:lnTo>
                    <a:lnTo>
                      <a:pt x="12" y="113"/>
                    </a:lnTo>
                    <a:lnTo>
                      <a:pt x="12" y="110"/>
                    </a:lnTo>
                    <a:lnTo>
                      <a:pt x="12" y="110"/>
                    </a:lnTo>
                    <a:lnTo>
                      <a:pt x="12" y="10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0" name="Freeform 1078"/>
              <p:cNvSpPr>
                <a:spLocks/>
              </p:cNvSpPr>
              <p:nvPr/>
            </p:nvSpPr>
            <p:spPr bwMode="auto">
              <a:xfrm>
                <a:off x="4736" y="2648"/>
                <a:ext cx="15" cy="79"/>
              </a:xfrm>
              <a:custGeom>
                <a:avLst/>
                <a:gdLst>
                  <a:gd name="T0" fmla="*/ 15 w 15"/>
                  <a:gd name="T1" fmla="*/ 76 h 79"/>
                  <a:gd name="T2" fmla="*/ 9 w 15"/>
                  <a:gd name="T3" fmla="*/ 0 h 79"/>
                  <a:gd name="T4" fmla="*/ 0 w 15"/>
                  <a:gd name="T5" fmla="*/ 0 h 79"/>
                  <a:gd name="T6" fmla="*/ 3 w 15"/>
                  <a:gd name="T7" fmla="*/ 76 h 79"/>
                  <a:gd name="T8" fmla="*/ 3 w 15"/>
                  <a:gd name="T9" fmla="*/ 76 h 79"/>
                  <a:gd name="T10" fmla="*/ 6 w 15"/>
                  <a:gd name="T11" fmla="*/ 79 h 79"/>
                  <a:gd name="T12" fmla="*/ 9 w 15"/>
                  <a:gd name="T13" fmla="*/ 79 h 79"/>
                  <a:gd name="T14" fmla="*/ 9 w 15"/>
                  <a:gd name="T15" fmla="*/ 79 h 79"/>
                  <a:gd name="T16" fmla="*/ 12 w 15"/>
                  <a:gd name="T17" fmla="*/ 79 h 79"/>
                  <a:gd name="T18" fmla="*/ 15 w 15"/>
                  <a:gd name="T19" fmla="*/ 76 h 79"/>
                  <a:gd name="T20" fmla="*/ 15 w 15"/>
                  <a:gd name="T21" fmla="*/ 7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79">
                    <a:moveTo>
                      <a:pt x="15" y="76"/>
                    </a:moveTo>
                    <a:lnTo>
                      <a:pt x="9" y="0"/>
                    </a:lnTo>
                    <a:lnTo>
                      <a:pt x="0" y="0"/>
                    </a:lnTo>
                    <a:lnTo>
                      <a:pt x="3" y="76"/>
                    </a:lnTo>
                    <a:lnTo>
                      <a:pt x="3" y="76"/>
                    </a:lnTo>
                    <a:lnTo>
                      <a:pt x="6" y="79"/>
                    </a:lnTo>
                    <a:lnTo>
                      <a:pt x="9" y="79"/>
                    </a:lnTo>
                    <a:lnTo>
                      <a:pt x="9" y="79"/>
                    </a:lnTo>
                    <a:lnTo>
                      <a:pt x="12" y="79"/>
                    </a:lnTo>
                    <a:lnTo>
                      <a:pt x="15" y="76"/>
                    </a:lnTo>
                    <a:lnTo>
                      <a:pt x="15" y="7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1" name="Freeform 1079"/>
              <p:cNvSpPr>
                <a:spLocks/>
              </p:cNvSpPr>
              <p:nvPr/>
            </p:nvSpPr>
            <p:spPr bwMode="auto">
              <a:xfrm>
                <a:off x="4739" y="2724"/>
                <a:ext cx="12" cy="30"/>
              </a:xfrm>
              <a:custGeom>
                <a:avLst/>
                <a:gdLst>
                  <a:gd name="T0" fmla="*/ 12 w 12"/>
                  <a:gd name="T1" fmla="*/ 24 h 30"/>
                  <a:gd name="T2" fmla="*/ 12 w 12"/>
                  <a:gd name="T3" fmla="*/ 27 h 30"/>
                  <a:gd name="T4" fmla="*/ 12 w 12"/>
                  <a:gd name="T5" fmla="*/ 0 h 30"/>
                  <a:gd name="T6" fmla="*/ 0 w 12"/>
                  <a:gd name="T7" fmla="*/ 0 h 30"/>
                  <a:gd name="T8" fmla="*/ 6 w 12"/>
                  <a:gd name="T9" fmla="*/ 27 h 30"/>
                  <a:gd name="T10" fmla="*/ 6 w 12"/>
                  <a:gd name="T11" fmla="*/ 27 h 30"/>
                  <a:gd name="T12" fmla="*/ 6 w 12"/>
                  <a:gd name="T13" fmla="*/ 27 h 30"/>
                  <a:gd name="T14" fmla="*/ 6 w 12"/>
                  <a:gd name="T15" fmla="*/ 27 h 30"/>
                  <a:gd name="T16" fmla="*/ 6 w 12"/>
                  <a:gd name="T17" fmla="*/ 30 h 30"/>
                  <a:gd name="T18" fmla="*/ 9 w 12"/>
                  <a:gd name="T19" fmla="*/ 30 h 30"/>
                  <a:gd name="T20" fmla="*/ 12 w 12"/>
                  <a:gd name="T21" fmla="*/ 30 h 30"/>
                  <a:gd name="T22" fmla="*/ 12 w 12"/>
                  <a:gd name="T23" fmla="*/ 27 h 30"/>
                  <a:gd name="T24" fmla="*/ 12 w 12"/>
                  <a:gd name="T25" fmla="*/ 27 h 30"/>
                  <a:gd name="T26" fmla="*/ 12 w 12"/>
                  <a:gd name="T27"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30">
                    <a:moveTo>
                      <a:pt x="12" y="24"/>
                    </a:moveTo>
                    <a:lnTo>
                      <a:pt x="12" y="27"/>
                    </a:lnTo>
                    <a:lnTo>
                      <a:pt x="12" y="0"/>
                    </a:lnTo>
                    <a:lnTo>
                      <a:pt x="0" y="0"/>
                    </a:lnTo>
                    <a:lnTo>
                      <a:pt x="6" y="27"/>
                    </a:lnTo>
                    <a:lnTo>
                      <a:pt x="6" y="27"/>
                    </a:lnTo>
                    <a:lnTo>
                      <a:pt x="6" y="27"/>
                    </a:lnTo>
                    <a:lnTo>
                      <a:pt x="6" y="27"/>
                    </a:lnTo>
                    <a:lnTo>
                      <a:pt x="6" y="30"/>
                    </a:lnTo>
                    <a:lnTo>
                      <a:pt x="9" y="30"/>
                    </a:lnTo>
                    <a:lnTo>
                      <a:pt x="12" y="30"/>
                    </a:lnTo>
                    <a:lnTo>
                      <a:pt x="12" y="27"/>
                    </a:lnTo>
                    <a:lnTo>
                      <a:pt x="12" y="27"/>
                    </a:lnTo>
                    <a:lnTo>
                      <a:pt x="12"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2" name="Freeform 1080"/>
              <p:cNvSpPr>
                <a:spLocks/>
              </p:cNvSpPr>
              <p:nvPr/>
            </p:nvSpPr>
            <p:spPr bwMode="auto">
              <a:xfrm>
                <a:off x="4745" y="2748"/>
                <a:ext cx="9" cy="12"/>
              </a:xfrm>
              <a:custGeom>
                <a:avLst/>
                <a:gdLst>
                  <a:gd name="T0" fmla="*/ 6 w 9"/>
                  <a:gd name="T1" fmla="*/ 3 h 12"/>
                  <a:gd name="T2" fmla="*/ 9 w 9"/>
                  <a:gd name="T3" fmla="*/ 3 h 12"/>
                  <a:gd name="T4" fmla="*/ 6 w 9"/>
                  <a:gd name="T5" fmla="*/ 0 h 12"/>
                  <a:gd name="T6" fmla="*/ 0 w 9"/>
                  <a:gd name="T7" fmla="*/ 3 h 12"/>
                  <a:gd name="T8" fmla="*/ 3 w 9"/>
                  <a:gd name="T9" fmla="*/ 9 h 12"/>
                  <a:gd name="T10" fmla="*/ 6 w 9"/>
                  <a:gd name="T11" fmla="*/ 12 h 12"/>
                  <a:gd name="T12" fmla="*/ 3 w 9"/>
                  <a:gd name="T13" fmla="*/ 9 h 12"/>
                  <a:gd name="T14" fmla="*/ 6 w 9"/>
                  <a:gd name="T15" fmla="*/ 12 h 12"/>
                  <a:gd name="T16" fmla="*/ 6 w 9"/>
                  <a:gd name="T17" fmla="*/ 12 h 12"/>
                  <a:gd name="T18" fmla="*/ 9 w 9"/>
                  <a:gd name="T19" fmla="*/ 9 h 12"/>
                  <a:gd name="T20" fmla="*/ 9 w 9"/>
                  <a:gd name="T21" fmla="*/ 9 h 12"/>
                  <a:gd name="T22" fmla="*/ 9 w 9"/>
                  <a:gd name="T23" fmla="*/ 6 h 12"/>
                  <a:gd name="T24" fmla="*/ 9 w 9"/>
                  <a:gd name="T25" fmla="*/ 3 h 12"/>
                  <a:gd name="T26" fmla="*/ 6 w 9"/>
                  <a:gd name="T2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2">
                    <a:moveTo>
                      <a:pt x="6" y="3"/>
                    </a:moveTo>
                    <a:lnTo>
                      <a:pt x="9" y="3"/>
                    </a:lnTo>
                    <a:lnTo>
                      <a:pt x="6" y="0"/>
                    </a:lnTo>
                    <a:lnTo>
                      <a:pt x="0" y="3"/>
                    </a:lnTo>
                    <a:lnTo>
                      <a:pt x="3" y="9"/>
                    </a:lnTo>
                    <a:lnTo>
                      <a:pt x="6" y="12"/>
                    </a:lnTo>
                    <a:lnTo>
                      <a:pt x="3" y="9"/>
                    </a:lnTo>
                    <a:lnTo>
                      <a:pt x="6" y="12"/>
                    </a:lnTo>
                    <a:lnTo>
                      <a:pt x="6" y="12"/>
                    </a:lnTo>
                    <a:lnTo>
                      <a:pt x="9" y="9"/>
                    </a:lnTo>
                    <a:lnTo>
                      <a:pt x="9" y="9"/>
                    </a:lnTo>
                    <a:lnTo>
                      <a:pt x="9" y="6"/>
                    </a:lnTo>
                    <a:lnTo>
                      <a:pt x="9" y="3"/>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3" name="Freeform 1081"/>
              <p:cNvSpPr>
                <a:spLocks/>
              </p:cNvSpPr>
              <p:nvPr/>
            </p:nvSpPr>
            <p:spPr bwMode="auto">
              <a:xfrm>
                <a:off x="4751"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4" name="Freeform 1082"/>
              <p:cNvSpPr>
                <a:spLocks/>
              </p:cNvSpPr>
              <p:nvPr/>
            </p:nvSpPr>
            <p:spPr bwMode="auto">
              <a:xfrm>
                <a:off x="4754"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5" name="Freeform 1083"/>
              <p:cNvSpPr>
                <a:spLocks/>
              </p:cNvSpPr>
              <p:nvPr/>
            </p:nvSpPr>
            <p:spPr bwMode="auto">
              <a:xfrm>
                <a:off x="4757" y="2751"/>
                <a:ext cx="9" cy="9"/>
              </a:xfrm>
              <a:custGeom>
                <a:avLst/>
                <a:gdLst>
                  <a:gd name="T0" fmla="*/ 6 w 9"/>
                  <a:gd name="T1" fmla="*/ 0 h 9"/>
                  <a:gd name="T2" fmla="*/ 3 w 9"/>
                  <a:gd name="T3" fmla="*/ 0 h 9"/>
                  <a:gd name="T4" fmla="*/ 0 w 9"/>
                  <a:gd name="T5" fmla="*/ 0 h 9"/>
                  <a:gd name="T6" fmla="*/ 0 w 9"/>
                  <a:gd name="T7" fmla="*/ 9 h 9"/>
                  <a:gd name="T8" fmla="*/ 3 w 9"/>
                  <a:gd name="T9" fmla="*/ 9 h 9"/>
                  <a:gd name="T10" fmla="*/ 0 w 9"/>
                  <a:gd name="T11" fmla="*/ 6 h 9"/>
                  <a:gd name="T12" fmla="*/ 3 w 9"/>
                  <a:gd name="T13" fmla="*/ 9 h 9"/>
                  <a:gd name="T14" fmla="*/ 3 w 9"/>
                  <a:gd name="T15" fmla="*/ 6 h 9"/>
                  <a:gd name="T16" fmla="*/ 6 w 9"/>
                  <a:gd name="T17" fmla="*/ 6 h 9"/>
                  <a:gd name="T18" fmla="*/ 9 w 9"/>
                  <a:gd name="T19" fmla="*/ 6 h 9"/>
                  <a:gd name="T20" fmla="*/ 9 w 9"/>
                  <a:gd name="T21" fmla="*/ 3 h 9"/>
                  <a:gd name="T22" fmla="*/ 9 w 9"/>
                  <a:gd name="T23" fmla="*/ 0 h 9"/>
                  <a:gd name="T24" fmla="*/ 6 w 9"/>
                  <a:gd name="T25" fmla="*/ 0 h 9"/>
                  <a:gd name="T26" fmla="*/ 3 w 9"/>
                  <a:gd name="T27" fmla="*/ 0 h 9"/>
                  <a:gd name="T28" fmla="*/ 3 w 9"/>
                  <a:gd name="T29" fmla="*/ 0 h 9"/>
                  <a:gd name="T30" fmla="*/ 6 w 9"/>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6" y="0"/>
                    </a:moveTo>
                    <a:lnTo>
                      <a:pt x="3" y="0"/>
                    </a:lnTo>
                    <a:lnTo>
                      <a:pt x="0" y="0"/>
                    </a:lnTo>
                    <a:lnTo>
                      <a:pt x="0" y="9"/>
                    </a:lnTo>
                    <a:lnTo>
                      <a:pt x="3" y="9"/>
                    </a:lnTo>
                    <a:lnTo>
                      <a:pt x="0" y="6"/>
                    </a:lnTo>
                    <a:lnTo>
                      <a:pt x="3" y="9"/>
                    </a:lnTo>
                    <a:lnTo>
                      <a:pt x="3" y="6"/>
                    </a:lnTo>
                    <a:lnTo>
                      <a:pt x="6" y="6"/>
                    </a:lnTo>
                    <a:lnTo>
                      <a:pt x="9" y="6"/>
                    </a:lnTo>
                    <a:lnTo>
                      <a:pt x="9" y="3"/>
                    </a:lnTo>
                    <a:lnTo>
                      <a:pt x="9" y="0"/>
                    </a:lnTo>
                    <a:lnTo>
                      <a:pt x="6" y="0"/>
                    </a:lnTo>
                    <a:lnTo>
                      <a:pt x="3" y="0"/>
                    </a:lnTo>
                    <a:lnTo>
                      <a:pt x="3"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6" name="Freeform 1084"/>
              <p:cNvSpPr>
                <a:spLocks/>
              </p:cNvSpPr>
              <p:nvPr/>
            </p:nvSpPr>
            <p:spPr bwMode="auto">
              <a:xfrm>
                <a:off x="4757" y="2751"/>
                <a:ext cx="9" cy="12"/>
              </a:xfrm>
              <a:custGeom>
                <a:avLst/>
                <a:gdLst>
                  <a:gd name="T0" fmla="*/ 6 w 9"/>
                  <a:gd name="T1" fmla="*/ 0 h 12"/>
                  <a:gd name="T2" fmla="*/ 9 w 9"/>
                  <a:gd name="T3" fmla="*/ 3 h 12"/>
                  <a:gd name="T4" fmla="*/ 6 w 9"/>
                  <a:gd name="T5" fmla="*/ 0 h 12"/>
                  <a:gd name="T6" fmla="*/ 0 w 9"/>
                  <a:gd name="T7" fmla="*/ 6 h 12"/>
                  <a:gd name="T8" fmla="*/ 3 w 9"/>
                  <a:gd name="T9" fmla="*/ 9 h 12"/>
                  <a:gd name="T10" fmla="*/ 6 w 9"/>
                  <a:gd name="T11" fmla="*/ 12 h 12"/>
                  <a:gd name="T12" fmla="*/ 3 w 9"/>
                  <a:gd name="T13" fmla="*/ 9 h 12"/>
                  <a:gd name="T14" fmla="*/ 6 w 9"/>
                  <a:gd name="T15" fmla="*/ 12 h 12"/>
                  <a:gd name="T16" fmla="*/ 9 w 9"/>
                  <a:gd name="T17" fmla="*/ 9 h 12"/>
                  <a:gd name="T18" fmla="*/ 9 w 9"/>
                  <a:gd name="T19" fmla="*/ 9 h 12"/>
                  <a:gd name="T20" fmla="*/ 9 w 9"/>
                  <a:gd name="T21" fmla="*/ 6 h 12"/>
                  <a:gd name="T22" fmla="*/ 9 w 9"/>
                  <a:gd name="T23" fmla="*/ 6 h 12"/>
                  <a:gd name="T24" fmla="*/ 9 w 9"/>
                  <a:gd name="T25" fmla="*/ 3 h 12"/>
                  <a:gd name="T26" fmla="*/ 9 w 9"/>
                  <a:gd name="T27" fmla="*/ 3 h 12"/>
                  <a:gd name="T28" fmla="*/ 6 w 9"/>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6" y="0"/>
                    </a:moveTo>
                    <a:lnTo>
                      <a:pt x="9" y="3"/>
                    </a:lnTo>
                    <a:lnTo>
                      <a:pt x="6" y="0"/>
                    </a:lnTo>
                    <a:lnTo>
                      <a:pt x="0" y="6"/>
                    </a:lnTo>
                    <a:lnTo>
                      <a:pt x="3" y="9"/>
                    </a:lnTo>
                    <a:lnTo>
                      <a:pt x="6" y="12"/>
                    </a:lnTo>
                    <a:lnTo>
                      <a:pt x="3" y="9"/>
                    </a:lnTo>
                    <a:lnTo>
                      <a:pt x="6" y="12"/>
                    </a:lnTo>
                    <a:lnTo>
                      <a:pt x="9" y="9"/>
                    </a:lnTo>
                    <a:lnTo>
                      <a:pt x="9" y="9"/>
                    </a:lnTo>
                    <a:lnTo>
                      <a:pt x="9" y="6"/>
                    </a:lnTo>
                    <a:lnTo>
                      <a:pt x="9" y="6"/>
                    </a:lnTo>
                    <a:lnTo>
                      <a:pt x="9" y="3"/>
                    </a:lnTo>
                    <a:lnTo>
                      <a:pt x="9"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7" name="Freeform 1085"/>
              <p:cNvSpPr>
                <a:spLocks/>
              </p:cNvSpPr>
              <p:nvPr/>
            </p:nvSpPr>
            <p:spPr bwMode="auto">
              <a:xfrm>
                <a:off x="476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8" name="Freeform 1086"/>
              <p:cNvSpPr>
                <a:spLocks/>
              </p:cNvSpPr>
              <p:nvPr/>
            </p:nvSpPr>
            <p:spPr bwMode="auto">
              <a:xfrm>
                <a:off x="476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59" name="Freeform 1087"/>
              <p:cNvSpPr>
                <a:spLocks/>
              </p:cNvSpPr>
              <p:nvPr/>
            </p:nvSpPr>
            <p:spPr bwMode="auto">
              <a:xfrm>
                <a:off x="476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0" name="Freeform 1088"/>
              <p:cNvSpPr>
                <a:spLocks/>
              </p:cNvSpPr>
              <p:nvPr/>
            </p:nvSpPr>
            <p:spPr bwMode="auto">
              <a:xfrm>
                <a:off x="477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1" name="Freeform 1089"/>
              <p:cNvSpPr>
                <a:spLocks/>
              </p:cNvSpPr>
              <p:nvPr/>
            </p:nvSpPr>
            <p:spPr bwMode="auto">
              <a:xfrm>
                <a:off x="477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2" name="Freeform 1090"/>
              <p:cNvSpPr>
                <a:spLocks/>
              </p:cNvSpPr>
              <p:nvPr/>
            </p:nvSpPr>
            <p:spPr bwMode="auto">
              <a:xfrm>
                <a:off x="4778" y="2751"/>
                <a:ext cx="10" cy="12"/>
              </a:xfrm>
              <a:custGeom>
                <a:avLst/>
                <a:gdLst>
                  <a:gd name="T0" fmla="*/ 6 w 10"/>
                  <a:gd name="T1" fmla="*/ 0 h 12"/>
                  <a:gd name="T2" fmla="*/ 0 w 10"/>
                  <a:gd name="T3" fmla="*/ 0 h 12"/>
                  <a:gd name="T4" fmla="*/ 0 w 10"/>
                  <a:gd name="T5" fmla="*/ 12 h 12"/>
                  <a:gd name="T6" fmla="*/ 6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6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6" y="0"/>
                    </a:moveTo>
                    <a:lnTo>
                      <a:pt x="0" y="0"/>
                    </a:lnTo>
                    <a:lnTo>
                      <a:pt x="0" y="12"/>
                    </a:lnTo>
                    <a:lnTo>
                      <a:pt x="6" y="12"/>
                    </a:lnTo>
                    <a:lnTo>
                      <a:pt x="6" y="12"/>
                    </a:lnTo>
                    <a:lnTo>
                      <a:pt x="6" y="9"/>
                    </a:lnTo>
                    <a:lnTo>
                      <a:pt x="10" y="6"/>
                    </a:lnTo>
                    <a:lnTo>
                      <a:pt x="10"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3" name="Freeform 1091"/>
              <p:cNvSpPr>
                <a:spLocks/>
              </p:cNvSpPr>
              <p:nvPr/>
            </p:nvSpPr>
            <p:spPr bwMode="auto">
              <a:xfrm>
                <a:off x="4784" y="2751"/>
                <a:ext cx="7" cy="12"/>
              </a:xfrm>
              <a:custGeom>
                <a:avLst/>
                <a:gdLst>
                  <a:gd name="T0" fmla="*/ 0 w 7"/>
                  <a:gd name="T1" fmla="*/ 0 h 12"/>
                  <a:gd name="T2" fmla="*/ 0 w 7"/>
                  <a:gd name="T3" fmla="*/ 0 h 12"/>
                  <a:gd name="T4" fmla="*/ 0 w 7"/>
                  <a:gd name="T5" fmla="*/ 12 h 12"/>
                  <a:gd name="T6" fmla="*/ 0 w 7"/>
                  <a:gd name="T7" fmla="*/ 12 h 12"/>
                  <a:gd name="T8" fmla="*/ 4 w 7"/>
                  <a:gd name="T9" fmla="*/ 12 h 12"/>
                  <a:gd name="T10" fmla="*/ 7 w 7"/>
                  <a:gd name="T11" fmla="*/ 9 h 12"/>
                  <a:gd name="T12" fmla="*/ 7 w 7"/>
                  <a:gd name="T13" fmla="*/ 6 h 12"/>
                  <a:gd name="T14" fmla="*/ 7 w 7"/>
                  <a:gd name="T15" fmla="*/ 6 h 12"/>
                  <a:gd name="T16" fmla="*/ 7 w 7"/>
                  <a:gd name="T17" fmla="*/ 6 h 12"/>
                  <a:gd name="T18" fmla="*/ 7 w 7"/>
                  <a:gd name="T19" fmla="*/ 3 h 12"/>
                  <a:gd name="T20" fmla="*/ 4 w 7"/>
                  <a:gd name="T21" fmla="*/ 0 h 12"/>
                  <a:gd name="T22" fmla="*/ 0 w 7"/>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0" y="0"/>
                    </a:moveTo>
                    <a:lnTo>
                      <a:pt x="0" y="0"/>
                    </a:lnTo>
                    <a:lnTo>
                      <a:pt x="0" y="12"/>
                    </a:lnTo>
                    <a:lnTo>
                      <a:pt x="0" y="12"/>
                    </a:lnTo>
                    <a:lnTo>
                      <a:pt x="4" y="12"/>
                    </a:lnTo>
                    <a:lnTo>
                      <a:pt x="7" y="9"/>
                    </a:lnTo>
                    <a:lnTo>
                      <a:pt x="7" y="6"/>
                    </a:lnTo>
                    <a:lnTo>
                      <a:pt x="7" y="6"/>
                    </a:lnTo>
                    <a:lnTo>
                      <a:pt x="7" y="6"/>
                    </a:lnTo>
                    <a:lnTo>
                      <a:pt x="7"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4" name="Freeform 1092"/>
              <p:cNvSpPr>
                <a:spLocks/>
              </p:cNvSpPr>
              <p:nvPr/>
            </p:nvSpPr>
            <p:spPr bwMode="auto">
              <a:xfrm>
                <a:off x="4784"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10" y="9"/>
                    </a:lnTo>
                    <a:lnTo>
                      <a:pt x="10" y="6"/>
                    </a:lnTo>
                    <a:lnTo>
                      <a:pt x="10" y="6"/>
                    </a:lnTo>
                    <a:lnTo>
                      <a:pt x="10"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5" name="Freeform 1093"/>
              <p:cNvSpPr>
                <a:spLocks/>
              </p:cNvSpPr>
              <p:nvPr/>
            </p:nvSpPr>
            <p:spPr bwMode="auto">
              <a:xfrm>
                <a:off x="479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6" name="Freeform 1094"/>
              <p:cNvSpPr>
                <a:spLocks/>
              </p:cNvSpPr>
              <p:nvPr/>
            </p:nvSpPr>
            <p:spPr bwMode="auto">
              <a:xfrm>
                <a:off x="479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7" name="Freeform 1095"/>
              <p:cNvSpPr>
                <a:spLocks/>
              </p:cNvSpPr>
              <p:nvPr/>
            </p:nvSpPr>
            <p:spPr bwMode="auto">
              <a:xfrm>
                <a:off x="479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8" name="Freeform 1096"/>
              <p:cNvSpPr>
                <a:spLocks/>
              </p:cNvSpPr>
              <p:nvPr/>
            </p:nvSpPr>
            <p:spPr bwMode="auto">
              <a:xfrm>
                <a:off x="480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69" name="Freeform 1097"/>
              <p:cNvSpPr>
                <a:spLocks/>
              </p:cNvSpPr>
              <p:nvPr/>
            </p:nvSpPr>
            <p:spPr bwMode="auto">
              <a:xfrm>
                <a:off x="480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0" name="Freeform 1098"/>
              <p:cNvSpPr>
                <a:spLocks/>
              </p:cNvSpPr>
              <p:nvPr/>
            </p:nvSpPr>
            <p:spPr bwMode="auto">
              <a:xfrm>
                <a:off x="480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1" name="Freeform 1099"/>
              <p:cNvSpPr>
                <a:spLocks/>
              </p:cNvSpPr>
              <p:nvPr/>
            </p:nvSpPr>
            <p:spPr bwMode="auto">
              <a:xfrm>
                <a:off x="480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2" name="Freeform 1100"/>
              <p:cNvSpPr>
                <a:spLocks/>
              </p:cNvSpPr>
              <p:nvPr/>
            </p:nvSpPr>
            <p:spPr bwMode="auto">
              <a:xfrm>
                <a:off x="481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3" name="Freeform 1101"/>
              <p:cNvSpPr>
                <a:spLocks/>
              </p:cNvSpPr>
              <p:nvPr/>
            </p:nvSpPr>
            <p:spPr bwMode="auto">
              <a:xfrm>
                <a:off x="4815"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4" name="Freeform 1102"/>
              <p:cNvSpPr>
                <a:spLocks/>
              </p:cNvSpPr>
              <p:nvPr/>
            </p:nvSpPr>
            <p:spPr bwMode="auto">
              <a:xfrm>
                <a:off x="481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5" name="Freeform 1103"/>
              <p:cNvSpPr>
                <a:spLocks/>
              </p:cNvSpPr>
              <p:nvPr/>
            </p:nvSpPr>
            <p:spPr bwMode="auto">
              <a:xfrm>
                <a:off x="482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6" name="Freeform 1104"/>
              <p:cNvSpPr>
                <a:spLocks/>
              </p:cNvSpPr>
              <p:nvPr/>
            </p:nvSpPr>
            <p:spPr bwMode="auto">
              <a:xfrm>
                <a:off x="482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7" name="Freeform 1105"/>
              <p:cNvSpPr>
                <a:spLocks/>
              </p:cNvSpPr>
              <p:nvPr/>
            </p:nvSpPr>
            <p:spPr bwMode="auto">
              <a:xfrm>
                <a:off x="482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8" name="Freeform 1106"/>
              <p:cNvSpPr>
                <a:spLocks/>
              </p:cNvSpPr>
              <p:nvPr/>
            </p:nvSpPr>
            <p:spPr bwMode="auto">
              <a:xfrm>
                <a:off x="483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79" name="Freeform 1107"/>
              <p:cNvSpPr>
                <a:spLocks/>
              </p:cNvSpPr>
              <p:nvPr/>
            </p:nvSpPr>
            <p:spPr bwMode="auto">
              <a:xfrm>
                <a:off x="483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0" name="Freeform 1108"/>
              <p:cNvSpPr>
                <a:spLocks/>
              </p:cNvSpPr>
              <p:nvPr/>
            </p:nvSpPr>
            <p:spPr bwMode="auto">
              <a:xfrm>
                <a:off x="483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1" name="Freeform 1109"/>
              <p:cNvSpPr>
                <a:spLocks/>
              </p:cNvSpPr>
              <p:nvPr/>
            </p:nvSpPr>
            <p:spPr bwMode="auto">
              <a:xfrm>
                <a:off x="483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2" name="Freeform 1110"/>
              <p:cNvSpPr>
                <a:spLocks/>
              </p:cNvSpPr>
              <p:nvPr/>
            </p:nvSpPr>
            <p:spPr bwMode="auto">
              <a:xfrm>
                <a:off x="484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3" name="Freeform 1111"/>
              <p:cNvSpPr>
                <a:spLocks/>
              </p:cNvSpPr>
              <p:nvPr/>
            </p:nvSpPr>
            <p:spPr bwMode="auto">
              <a:xfrm>
                <a:off x="4845"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4" name="Freeform 1112"/>
              <p:cNvSpPr>
                <a:spLocks/>
              </p:cNvSpPr>
              <p:nvPr/>
            </p:nvSpPr>
            <p:spPr bwMode="auto">
              <a:xfrm>
                <a:off x="4848"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5" name="Freeform 1113"/>
              <p:cNvSpPr>
                <a:spLocks/>
              </p:cNvSpPr>
              <p:nvPr/>
            </p:nvSpPr>
            <p:spPr bwMode="auto">
              <a:xfrm>
                <a:off x="4851"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6" name="Freeform 1114"/>
              <p:cNvSpPr>
                <a:spLocks/>
              </p:cNvSpPr>
              <p:nvPr/>
            </p:nvSpPr>
            <p:spPr bwMode="auto">
              <a:xfrm>
                <a:off x="4858"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7" name="Freeform 1115"/>
              <p:cNvSpPr>
                <a:spLocks/>
              </p:cNvSpPr>
              <p:nvPr/>
            </p:nvSpPr>
            <p:spPr bwMode="auto">
              <a:xfrm>
                <a:off x="485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8" name="Freeform 1116"/>
              <p:cNvSpPr>
                <a:spLocks/>
              </p:cNvSpPr>
              <p:nvPr/>
            </p:nvSpPr>
            <p:spPr bwMode="auto">
              <a:xfrm>
                <a:off x="486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89" name="Freeform 1117"/>
              <p:cNvSpPr>
                <a:spLocks/>
              </p:cNvSpPr>
              <p:nvPr/>
            </p:nvSpPr>
            <p:spPr bwMode="auto">
              <a:xfrm>
                <a:off x="486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0" name="Freeform 1118"/>
              <p:cNvSpPr>
                <a:spLocks/>
              </p:cNvSpPr>
              <p:nvPr/>
            </p:nvSpPr>
            <p:spPr bwMode="auto">
              <a:xfrm>
                <a:off x="487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1" name="Freeform 1119"/>
              <p:cNvSpPr>
                <a:spLocks/>
              </p:cNvSpPr>
              <p:nvPr/>
            </p:nvSpPr>
            <p:spPr bwMode="auto">
              <a:xfrm>
                <a:off x="4873"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2" name="Freeform 1120"/>
              <p:cNvSpPr>
                <a:spLocks/>
              </p:cNvSpPr>
              <p:nvPr/>
            </p:nvSpPr>
            <p:spPr bwMode="auto">
              <a:xfrm>
                <a:off x="487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3" name="Freeform 1121"/>
              <p:cNvSpPr>
                <a:spLocks/>
              </p:cNvSpPr>
              <p:nvPr/>
            </p:nvSpPr>
            <p:spPr bwMode="auto">
              <a:xfrm>
                <a:off x="4879"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4" name="Freeform 1122"/>
              <p:cNvSpPr>
                <a:spLocks/>
              </p:cNvSpPr>
              <p:nvPr/>
            </p:nvSpPr>
            <p:spPr bwMode="auto">
              <a:xfrm>
                <a:off x="4882"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5" name="Freeform 1123"/>
              <p:cNvSpPr>
                <a:spLocks/>
              </p:cNvSpPr>
              <p:nvPr/>
            </p:nvSpPr>
            <p:spPr bwMode="auto">
              <a:xfrm>
                <a:off x="488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6" name="Freeform 1124"/>
              <p:cNvSpPr>
                <a:spLocks/>
              </p:cNvSpPr>
              <p:nvPr/>
            </p:nvSpPr>
            <p:spPr bwMode="auto">
              <a:xfrm>
                <a:off x="4888"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7" name="Freeform 1125"/>
              <p:cNvSpPr>
                <a:spLocks/>
              </p:cNvSpPr>
              <p:nvPr/>
            </p:nvSpPr>
            <p:spPr bwMode="auto">
              <a:xfrm>
                <a:off x="489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8" name="Freeform 1126"/>
              <p:cNvSpPr>
                <a:spLocks/>
              </p:cNvSpPr>
              <p:nvPr/>
            </p:nvSpPr>
            <p:spPr bwMode="auto">
              <a:xfrm>
                <a:off x="489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99" name="Freeform 1127"/>
              <p:cNvSpPr>
                <a:spLocks/>
              </p:cNvSpPr>
              <p:nvPr/>
            </p:nvSpPr>
            <p:spPr bwMode="auto">
              <a:xfrm>
                <a:off x="489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0" name="Freeform 1128"/>
              <p:cNvSpPr>
                <a:spLocks/>
              </p:cNvSpPr>
              <p:nvPr/>
            </p:nvSpPr>
            <p:spPr bwMode="auto">
              <a:xfrm>
                <a:off x="490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1" name="Freeform 1129"/>
              <p:cNvSpPr>
                <a:spLocks/>
              </p:cNvSpPr>
              <p:nvPr/>
            </p:nvSpPr>
            <p:spPr bwMode="auto">
              <a:xfrm>
                <a:off x="490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2" name="Freeform 1130"/>
              <p:cNvSpPr>
                <a:spLocks/>
              </p:cNvSpPr>
              <p:nvPr/>
            </p:nvSpPr>
            <p:spPr bwMode="auto">
              <a:xfrm>
                <a:off x="490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3" name="Freeform 1131"/>
              <p:cNvSpPr>
                <a:spLocks/>
              </p:cNvSpPr>
              <p:nvPr/>
            </p:nvSpPr>
            <p:spPr bwMode="auto">
              <a:xfrm>
                <a:off x="490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4" name="Freeform 1132"/>
              <p:cNvSpPr>
                <a:spLocks/>
              </p:cNvSpPr>
              <p:nvPr/>
            </p:nvSpPr>
            <p:spPr bwMode="auto">
              <a:xfrm>
                <a:off x="4912"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10 w 10"/>
                  <a:gd name="T11" fmla="*/ 9 h 12"/>
                  <a:gd name="T12" fmla="*/ 10 w 10"/>
                  <a:gd name="T13" fmla="*/ 6 h 12"/>
                  <a:gd name="T14" fmla="*/ 10 w 10"/>
                  <a:gd name="T15" fmla="*/ 6 h 12"/>
                  <a:gd name="T16" fmla="*/ 10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10" y="9"/>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5" name="Freeform 1133"/>
              <p:cNvSpPr>
                <a:spLocks/>
              </p:cNvSpPr>
              <p:nvPr/>
            </p:nvSpPr>
            <p:spPr bwMode="auto">
              <a:xfrm>
                <a:off x="4915"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6" name="Freeform 1134"/>
              <p:cNvSpPr>
                <a:spLocks/>
              </p:cNvSpPr>
              <p:nvPr/>
            </p:nvSpPr>
            <p:spPr bwMode="auto">
              <a:xfrm>
                <a:off x="492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7" name="Freeform 1135"/>
              <p:cNvSpPr>
                <a:spLocks/>
              </p:cNvSpPr>
              <p:nvPr/>
            </p:nvSpPr>
            <p:spPr bwMode="auto">
              <a:xfrm>
                <a:off x="492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8" name="Freeform 1136"/>
              <p:cNvSpPr>
                <a:spLocks/>
              </p:cNvSpPr>
              <p:nvPr/>
            </p:nvSpPr>
            <p:spPr bwMode="auto">
              <a:xfrm>
                <a:off x="4928"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09" name="Freeform 1137"/>
              <p:cNvSpPr>
                <a:spLocks/>
              </p:cNvSpPr>
              <p:nvPr/>
            </p:nvSpPr>
            <p:spPr bwMode="auto">
              <a:xfrm>
                <a:off x="493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0" name="Freeform 1138"/>
              <p:cNvSpPr>
                <a:spLocks/>
              </p:cNvSpPr>
              <p:nvPr/>
            </p:nvSpPr>
            <p:spPr bwMode="auto">
              <a:xfrm>
                <a:off x="493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1" name="Freeform 1139"/>
              <p:cNvSpPr>
                <a:spLocks/>
              </p:cNvSpPr>
              <p:nvPr/>
            </p:nvSpPr>
            <p:spPr bwMode="auto">
              <a:xfrm>
                <a:off x="493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2" name="Freeform 1140"/>
              <p:cNvSpPr>
                <a:spLocks/>
              </p:cNvSpPr>
              <p:nvPr/>
            </p:nvSpPr>
            <p:spPr bwMode="auto">
              <a:xfrm>
                <a:off x="493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3" name="Freeform 1141"/>
              <p:cNvSpPr>
                <a:spLocks/>
              </p:cNvSpPr>
              <p:nvPr/>
            </p:nvSpPr>
            <p:spPr bwMode="auto">
              <a:xfrm>
                <a:off x="494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4" name="Freeform 1142"/>
              <p:cNvSpPr>
                <a:spLocks/>
              </p:cNvSpPr>
              <p:nvPr/>
            </p:nvSpPr>
            <p:spPr bwMode="auto">
              <a:xfrm>
                <a:off x="4946"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5" name="Freeform 1143"/>
              <p:cNvSpPr>
                <a:spLocks/>
              </p:cNvSpPr>
              <p:nvPr/>
            </p:nvSpPr>
            <p:spPr bwMode="auto">
              <a:xfrm>
                <a:off x="494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6" name="Freeform 1144"/>
              <p:cNvSpPr>
                <a:spLocks/>
              </p:cNvSpPr>
              <p:nvPr/>
            </p:nvSpPr>
            <p:spPr bwMode="auto">
              <a:xfrm>
                <a:off x="4952"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7" name="Freeform 1145"/>
              <p:cNvSpPr>
                <a:spLocks/>
              </p:cNvSpPr>
              <p:nvPr/>
            </p:nvSpPr>
            <p:spPr bwMode="auto">
              <a:xfrm>
                <a:off x="495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8" name="Freeform 1146"/>
              <p:cNvSpPr>
                <a:spLocks/>
              </p:cNvSpPr>
              <p:nvPr/>
            </p:nvSpPr>
            <p:spPr bwMode="auto">
              <a:xfrm>
                <a:off x="495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19" name="Freeform 1147"/>
              <p:cNvSpPr>
                <a:spLocks/>
              </p:cNvSpPr>
              <p:nvPr/>
            </p:nvSpPr>
            <p:spPr bwMode="auto">
              <a:xfrm>
                <a:off x="496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0" name="Freeform 1148"/>
              <p:cNvSpPr>
                <a:spLocks/>
              </p:cNvSpPr>
              <p:nvPr/>
            </p:nvSpPr>
            <p:spPr bwMode="auto">
              <a:xfrm>
                <a:off x="496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1" name="Freeform 1149"/>
              <p:cNvSpPr>
                <a:spLocks/>
              </p:cNvSpPr>
              <p:nvPr/>
            </p:nvSpPr>
            <p:spPr bwMode="auto">
              <a:xfrm>
                <a:off x="496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2" name="Freeform 1150"/>
              <p:cNvSpPr>
                <a:spLocks/>
              </p:cNvSpPr>
              <p:nvPr/>
            </p:nvSpPr>
            <p:spPr bwMode="auto">
              <a:xfrm>
                <a:off x="497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3" name="Freeform 1151"/>
              <p:cNvSpPr>
                <a:spLocks/>
              </p:cNvSpPr>
              <p:nvPr/>
            </p:nvSpPr>
            <p:spPr bwMode="auto">
              <a:xfrm>
                <a:off x="497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4" name="Freeform 1152"/>
              <p:cNvSpPr>
                <a:spLocks/>
              </p:cNvSpPr>
              <p:nvPr/>
            </p:nvSpPr>
            <p:spPr bwMode="auto">
              <a:xfrm>
                <a:off x="497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5" name="Freeform 1153"/>
              <p:cNvSpPr>
                <a:spLocks/>
              </p:cNvSpPr>
              <p:nvPr/>
            </p:nvSpPr>
            <p:spPr bwMode="auto">
              <a:xfrm>
                <a:off x="4979"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10 w 10"/>
                  <a:gd name="T11" fmla="*/ 9 h 12"/>
                  <a:gd name="T12" fmla="*/ 10 w 10"/>
                  <a:gd name="T13" fmla="*/ 6 h 12"/>
                  <a:gd name="T14" fmla="*/ 10 w 10"/>
                  <a:gd name="T15" fmla="*/ 6 h 12"/>
                  <a:gd name="T16" fmla="*/ 10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10" y="9"/>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6" name="Freeform 1154"/>
              <p:cNvSpPr>
                <a:spLocks/>
              </p:cNvSpPr>
              <p:nvPr/>
            </p:nvSpPr>
            <p:spPr bwMode="auto">
              <a:xfrm>
                <a:off x="4982"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7" y="9"/>
                    </a:lnTo>
                    <a:lnTo>
                      <a:pt x="10" y="6"/>
                    </a:lnTo>
                    <a:lnTo>
                      <a:pt x="10"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7" name="Freeform 1155"/>
              <p:cNvSpPr>
                <a:spLocks/>
              </p:cNvSpPr>
              <p:nvPr/>
            </p:nvSpPr>
            <p:spPr bwMode="auto">
              <a:xfrm>
                <a:off x="4985"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8" name="Freeform 1156"/>
              <p:cNvSpPr>
                <a:spLocks/>
              </p:cNvSpPr>
              <p:nvPr/>
            </p:nvSpPr>
            <p:spPr bwMode="auto">
              <a:xfrm>
                <a:off x="498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29" name="Freeform 1157"/>
              <p:cNvSpPr>
                <a:spLocks/>
              </p:cNvSpPr>
              <p:nvPr/>
            </p:nvSpPr>
            <p:spPr bwMode="auto">
              <a:xfrm>
                <a:off x="499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0" name="Freeform 1158"/>
              <p:cNvSpPr>
                <a:spLocks/>
              </p:cNvSpPr>
              <p:nvPr/>
            </p:nvSpPr>
            <p:spPr bwMode="auto">
              <a:xfrm>
                <a:off x="499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1" name="Freeform 1159"/>
              <p:cNvSpPr>
                <a:spLocks/>
              </p:cNvSpPr>
              <p:nvPr/>
            </p:nvSpPr>
            <p:spPr bwMode="auto">
              <a:xfrm>
                <a:off x="500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2" name="Freeform 1160"/>
              <p:cNvSpPr>
                <a:spLocks/>
              </p:cNvSpPr>
              <p:nvPr/>
            </p:nvSpPr>
            <p:spPr bwMode="auto">
              <a:xfrm>
                <a:off x="500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3" name="Freeform 1161"/>
              <p:cNvSpPr>
                <a:spLocks/>
              </p:cNvSpPr>
              <p:nvPr/>
            </p:nvSpPr>
            <p:spPr bwMode="auto">
              <a:xfrm>
                <a:off x="500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4" name="Freeform 1162"/>
              <p:cNvSpPr>
                <a:spLocks/>
              </p:cNvSpPr>
              <p:nvPr/>
            </p:nvSpPr>
            <p:spPr bwMode="auto">
              <a:xfrm>
                <a:off x="5010"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5" name="Freeform 1163"/>
              <p:cNvSpPr>
                <a:spLocks/>
              </p:cNvSpPr>
              <p:nvPr/>
            </p:nvSpPr>
            <p:spPr bwMode="auto">
              <a:xfrm>
                <a:off x="501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6" name="Freeform 1164"/>
              <p:cNvSpPr>
                <a:spLocks/>
              </p:cNvSpPr>
              <p:nvPr/>
            </p:nvSpPr>
            <p:spPr bwMode="auto">
              <a:xfrm>
                <a:off x="5016"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7" name="Freeform 1165"/>
              <p:cNvSpPr>
                <a:spLocks/>
              </p:cNvSpPr>
              <p:nvPr/>
            </p:nvSpPr>
            <p:spPr bwMode="auto">
              <a:xfrm>
                <a:off x="5019"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8" name="Freeform 1166"/>
              <p:cNvSpPr>
                <a:spLocks/>
              </p:cNvSpPr>
              <p:nvPr/>
            </p:nvSpPr>
            <p:spPr bwMode="auto">
              <a:xfrm>
                <a:off x="502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39" name="Freeform 1167"/>
              <p:cNvSpPr>
                <a:spLocks/>
              </p:cNvSpPr>
              <p:nvPr/>
            </p:nvSpPr>
            <p:spPr bwMode="auto">
              <a:xfrm>
                <a:off x="5025"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0" name="Freeform 1168"/>
              <p:cNvSpPr>
                <a:spLocks/>
              </p:cNvSpPr>
              <p:nvPr/>
            </p:nvSpPr>
            <p:spPr bwMode="auto">
              <a:xfrm>
                <a:off x="502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1" name="Freeform 1169"/>
              <p:cNvSpPr>
                <a:spLocks/>
              </p:cNvSpPr>
              <p:nvPr/>
            </p:nvSpPr>
            <p:spPr bwMode="auto">
              <a:xfrm>
                <a:off x="503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2" name="Freeform 1170"/>
              <p:cNvSpPr>
                <a:spLocks/>
              </p:cNvSpPr>
              <p:nvPr/>
            </p:nvSpPr>
            <p:spPr bwMode="auto">
              <a:xfrm>
                <a:off x="5034" y="2751"/>
                <a:ext cx="6" cy="12"/>
              </a:xfrm>
              <a:custGeom>
                <a:avLst/>
                <a:gdLst>
                  <a:gd name="T0" fmla="*/ 0 w 6"/>
                  <a:gd name="T1" fmla="*/ 0 h 12"/>
                  <a:gd name="T2" fmla="*/ 0 w 6"/>
                  <a:gd name="T3" fmla="*/ 6 h 12"/>
                  <a:gd name="T4" fmla="*/ 0 w 6"/>
                  <a:gd name="T5" fmla="*/ 12 h 12"/>
                  <a:gd name="T6" fmla="*/ 3 w 6"/>
                  <a:gd name="T7" fmla="*/ 12 h 12"/>
                  <a:gd name="T8" fmla="*/ 3 w 6"/>
                  <a:gd name="T9" fmla="*/ 9 h 12"/>
                  <a:gd name="T10" fmla="*/ 6 w 6"/>
                  <a:gd name="T11" fmla="*/ 6 h 12"/>
                  <a:gd name="T12" fmla="*/ 6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6"/>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3" name="Freeform 1171"/>
              <p:cNvSpPr>
                <a:spLocks/>
              </p:cNvSpPr>
              <p:nvPr/>
            </p:nvSpPr>
            <p:spPr bwMode="auto">
              <a:xfrm>
                <a:off x="503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4" name="Freeform 1172"/>
              <p:cNvSpPr>
                <a:spLocks/>
              </p:cNvSpPr>
              <p:nvPr/>
            </p:nvSpPr>
            <p:spPr bwMode="auto">
              <a:xfrm>
                <a:off x="503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5" name="Freeform 1173"/>
              <p:cNvSpPr>
                <a:spLocks/>
              </p:cNvSpPr>
              <p:nvPr/>
            </p:nvSpPr>
            <p:spPr bwMode="auto">
              <a:xfrm>
                <a:off x="504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6" name="Freeform 1174"/>
              <p:cNvSpPr>
                <a:spLocks/>
              </p:cNvSpPr>
              <p:nvPr/>
            </p:nvSpPr>
            <p:spPr bwMode="auto">
              <a:xfrm>
                <a:off x="504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7" name="Freeform 1175"/>
              <p:cNvSpPr>
                <a:spLocks/>
              </p:cNvSpPr>
              <p:nvPr/>
            </p:nvSpPr>
            <p:spPr bwMode="auto">
              <a:xfrm>
                <a:off x="5046" y="2751"/>
                <a:ext cx="10" cy="12"/>
              </a:xfrm>
              <a:custGeom>
                <a:avLst/>
                <a:gdLst>
                  <a:gd name="T0" fmla="*/ 6 w 10"/>
                  <a:gd name="T1" fmla="*/ 0 h 12"/>
                  <a:gd name="T2" fmla="*/ 0 w 10"/>
                  <a:gd name="T3" fmla="*/ 0 h 12"/>
                  <a:gd name="T4" fmla="*/ 0 w 10"/>
                  <a:gd name="T5" fmla="*/ 12 h 12"/>
                  <a:gd name="T6" fmla="*/ 6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6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6" y="0"/>
                    </a:moveTo>
                    <a:lnTo>
                      <a:pt x="0" y="0"/>
                    </a:lnTo>
                    <a:lnTo>
                      <a:pt x="0" y="12"/>
                    </a:lnTo>
                    <a:lnTo>
                      <a:pt x="6" y="12"/>
                    </a:lnTo>
                    <a:lnTo>
                      <a:pt x="6" y="12"/>
                    </a:lnTo>
                    <a:lnTo>
                      <a:pt x="6" y="9"/>
                    </a:lnTo>
                    <a:lnTo>
                      <a:pt x="10" y="6"/>
                    </a:lnTo>
                    <a:lnTo>
                      <a:pt x="10"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8" name="Freeform 1176"/>
              <p:cNvSpPr>
                <a:spLocks/>
              </p:cNvSpPr>
              <p:nvPr/>
            </p:nvSpPr>
            <p:spPr bwMode="auto">
              <a:xfrm>
                <a:off x="5052" y="2751"/>
                <a:ext cx="7" cy="12"/>
              </a:xfrm>
              <a:custGeom>
                <a:avLst/>
                <a:gdLst>
                  <a:gd name="T0" fmla="*/ 0 w 7"/>
                  <a:gd name="T1" fmla="*/ 0 h 12"/>
                  <a:gd name="T2" fmla="*/ 0 w 7"/>
                  <a:gd name="T3" fmla="*/ 0 h 12"/>
                  <a:gd name="T4" fmla="*/ 0 w 7"/>
                  <a:gd name="T5" fmla="*/ 12 h 12"/>
                  <a:gd name="T6" fmla="*/ 0 w 7"/>
                  <a:gd name="T7" fmla="*/ 12 h 12"/>
                  <a:gd name="T8" fmla="*/ 4 w 7"/>
                  <a:gd name="T9" fmla="*/ 12 h 12"/>
                  <a:gd name="T10" fmla="*/ 7 w 7"/>
                  <a:gd name="T11" fmla="*/ 9 h 12"/>
                  <a:gd name="T12" fmla="*/ 7 w 7"/>
                  <a:gd name="T13" fmla="*/ 6 h 12"/>
                  <a:gd name="T14" fmla="*/ 7 w 7"/>
                  <a:gd name="T15" fmla="*/ 6 h 12"/>
                  <a:gd name="T16" fmla="*/ 7 w 7"/>
                  <a:gd name="T17" fmla="*/ 3 h 12"/>
                  <a:gd name="T18" fmla="*/ 4 w 7"/>
                  <a:gd name="T19" fmla="*/ 0 h 12"/>
                  <a:gd name="T20" fmla="*/ 0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0" y="0"/>
                    </a:moveTo>
                    <a:lnTo>
                      <a:pt x="0" y="0"/>
                    </a:lnTo>
                    <a:lnTo>
                      <a:pt x="0" y="12"/>
                    </a:lnTo>
                    <a:lnTo>
                      <a:pt x="0" y="12"/>
                    </a:lnTo>
                    <a:lnTo>
                      <a:pt x="4" y="12"/>
                    </a:lnTo>
                    <a:lnTo>
                      <a:pt x="7" y="9"/>
                    </a:lnTo>
                    <a:lnTo>
                      <a:pt x="7" y="6"/>
                    </a:lnTo>
                    <a:lnTo>
                      <a:pt x="7" y="6"/>
                    </a:lnTo>
                    <a:lnTo>
                      <a:pt x="7"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49" name="Freeform 1177"/>
              <p:cNvSpPr>
                <a:spLocks/>
              </p:cNvSpPr>
              <p:nvPr/>
            </p:nvSpPr>
            <p:spPr bwMode="auto">
              <a:xfrm>
                <a:off x="5052"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0" name="Freeform 1178"/>
              <p:cNvSpPr>
                <a:spLocks/>
              </p:cNvSpPr>
              <p:nvPr/>
            </p:nvSpPr>
            <p:spPr bwMode="auto">
              <a:xfrm>
                <a:off x="505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1" name="Freeform 1179"/>
              <p:cNvSpPr>
                <a:spLocks/>
              </p:cNvSpPr>
              <p:nvPr/>
            </p:nvSpPr>
            <p:spPr bwMode="auto">
              <a:xfrm>
                <a:off x="505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2" name="Freeform 1180"/>
              <p:cNvSpPr>
                <a:spLocks/>
              </p:cNvSpPr>
              <p:nvPr/>
            </p:nvSpPr>
            <p:spPr bwMode="auto">
              <a:xfrm>
                <a:off x="506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3" name="Freeform 1181"/>
              <p:cNvSpPr>
                <a:spLocks/>
              </p:cNvSpPr>
              <p:nvPr/>
            </p:nvSpPr>
            <p:spPr bwMode="auto">
              <a:xfrm>
                <a:off x="5068"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4" name="Freeform 1182"/>
              <p:cNvSpPr>
                <a:spLocks/>
              </p:cNvSpPr>
              <p:nvPr/>
            </p:nvSpPr>
            <p:spPr bwMode="auto">
              <a:xfrm>
                <a:off x="506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5" name="Freeform 1183"/>
              <p:cNvSpPr>
                <a:spLocks/>
              </p:cNvSpPr>
              <p:nvPr/>
            </p:nvSpPr>
            <p:spPr bwMode="auto">
              <a:xfrm>
                <a:off x="507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6" name="Freeform 1184"/>
              <p:cNvSpPr>
                <a:spLocks/>
              </p:cNvSpPr>
              <p:nvPr/>
            </p:nvSpPr>
            <p:spPr bwMode="auto">
              <a:xfrm>
                <a:off x="507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7" name="Freeform 1185"/>
              <p:cNvSpPr>
                <a:spLocks/>
              </p:cNvSpPr>
              <p:nvPr/>
            </p:nvSpPr>
            <p:spPr bwMode="auto">
              <a:xfrm>
                <a:off x="508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8" name="Freeform 1186"/>
              <p:cNvSpPr>
                <a:spLocks/>
              </p:cNvSpPr>
              <p:nvPr/>
            </p:nvSpPr>
            <p:spPr bwMode="auto">
              <a:xfrm>
                <a:off x="5083"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59" name="Freeform 1187"/>
              <p:cNvSpPr>
                <a:spLocks/>
              </p:cNvSpPr>
              <p:nvPr/>
            </p:nvSpPr>
            <p:spPr bwMode="auto">
              <a:xfrm>
                <a:off x="508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0" name="Freeform 1188"/>
              <p:cNvSpPr>
                <a:spLocks/>
              </p:cNvSpPr>
              <p:nvPr/>
            </p:nvSpPr>
            <p:spPr bwMode="auto">
              <a:xfrm>
                <a:off x="5089"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1" name="Freeform 1189"/>
              <p:cNvSpPr>
                <a:spLocks/>
              </p:cNvSpPr>
              <p:nvPr/>
            </p:nvSpPr>
            <p:spPr bwMode="auto">
              <a:xfrm>
                <a:off x="509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2" name="Freeform 1190"/>
              <p:cNvSpPr>
                <a:spLocks/>
              </p:cNvSpPr>
              <p:nvPr/>
            </p:nvSpPr>
            <p:spPr bwMode="auto">
              <a:xfrm>
                <a:off x="509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3" name="Freeform 1191"/>
              <p:cNvSpPr>
                <a:spLocks/>
              </p:cNvSpPr>
              <p:nvPr/>
            </p:nvSpPr>
            <p:spPr bwMode="auto">
              <a:xfrm>
                <a:off x="509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4" name="Freeform 1192"/>
              <p:cNvSpPr>
                <a:spLocks/>
              </p:cNvSpPr>
              <p:nvPr/>
            </p:nvSpPr>
            <p:spPr bwMode="auto">
              <a:xfrm>
                <a:off x="510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5" name="Freeform 1193"/>
              <p:cNvSpPr>
                <a:spLocks/>
              </p:cNvSpPr>
              <p:nvPr/>
            </p:nvSpPr>
            <p:spPr bwMode="auto">
              <a:xfrm>
                <a:off x="510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6" name="Freeform 1194"/>
              <p:cNvSpPr>
                <a:spLocks/>
              </p:cNvSpPr>
              <p:nvPr/>
            </p:nvSpPr>
            <p:spPr bwMode="auto">
              <a:xfrm>
                <a:off x="510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7" name="Freeform 1195"/>
              <p:cNvSpPr>
                <a:spLocks/>
              </p:cNvSpPr>
              <p:nvPr/>
            </p:nvSpPr>
            <p:spPr bwMode="auto">
              <a:xfrm>
                <a:off x="511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8" name="Freeform 1196"/>
              <p:cNvSpPr>
                <a:spLocks/>
              </p:cNvSpPr>
              <p:nvPr/>
            </p:nvSpPr>
            <p:spPr bwMode="auto">
              <a:xfrm>
                <a:off x="5113"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6 w 10"/>
                  <a:gd name="T13" fmla="*/ 6 h 12"/>
                  <a:gd name="T14" fmla="*/ 10 w 10"/>
                  <a:gd name="T15" fmla="*/ 6 h 12"/>
                  <a:gd name="T16" fmla="*/ 6 w 10"/>
                  <a:gd name="T17" fmla="*/ 6 h 12"/>
                  <a:gd name="T18" fmla="*/ 6 w 10"/>
                  <a:gd name="T19" fmla="*/ 3 h 12"/>
                  <a:gd name="T20" fmla="*/ 6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6" y="12"/>
                    </a:lnTo>
                    <a:lnTo>
                      <a:pt x="6" y="9"/>
                    </a:lnTo>
                    <a:lnTo>
                      <a:pt x="6" y="6"/>
                    </a:lnTo>
                    <a:lnTo>
                      <a:pt x="10"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69" name="Freeform 1197"/>
              <p:cNvSpPr>
                <a:spLocks/>
              </p:cNvSpPr>
              <p:nvPr/>
            </p:nvSpPr>
            <p:spPr bwMode="auto">
              <a:xfrm>
                <a:off x="5116"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0" name="Freeform 1198"/>
              <p:cNvSpPr>
                <a:spLocks/>
              </p:cNvSpPr>
              <p:nvPr/>
            </p:nvSpPr>
            <p:spPr bwMode="auto">
              <a:xfrm>
                <a:off x="5119"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1" name="Freeform 1199"/>
              <p:cNvSpPr>
                <a:spLocks/>
              </p:cNvSpPr>
              <p:nvPr/>
            </p:nvSpPr>
            <p:spPr bwMode="auto">
              <a:xfrm>
                <a:off x="512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2" name="Freeform 1200"/>
              <p:cNvSpPr>
                <a:spLocks/>
              </p:cNvSpPr>
              <p:nvPr/>
            </p:nvSpPr>
            <p:spPr bwMode="auto">
              <a:xfrm>
                <a:off x="512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3" name="Freeform 1201"/>
              <p:cNvSpPr>
                <a:spLocks/>
              </p:cNvSpPr>
              <p:nvPr/>
            </p:nvSpPr>
            <p:spPr bwMode="auto">
              <a:xfrm>
                <a:off x="513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4" name="Freeform 1202"/>
              <p:cNvSpPr>
                <a:spLocks/>
              </p:cNvSpPr>
              <p:nvPr/>
            </p:nvSpPr>
            <p:spPr bwMode="auto">
              <a:xfrm>
                <a:off x="513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5" name="Freeform 1203"/>
              <p:cNvSpPr>
                <a:spLocks/>
              </p:cNvSpPr>
              <p:nvPr/>
            </p:nvSpPr>
            <p:spPr bwMode="auto">
              <a:xfrm>
                <a:off x="5138" y="2751"/>
                <a:ext cx="6" cy="12"/>
              </a:xfrm>
              <a:custGeom>
                <a:avLst/>
                <a:gdLst>
                  <a:gd name="T0" fmla="*/ 0 w 6"/>
                  <a:gd name="T1" fmla="*/ 0 h 12"/>
                  <a:gd name="T2" fmla="*/ 0 w 6"/>
                  <a:gd name="T3" fmla="*/ 0 h 12"/>
                  <a:gd name="T4" fmla="*/ 0 w 6"/>
                  <a:gd name="T5" fmla="*/ 12 h 12"/>
                  <a:gd name="T6" fmla="*/ 0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6" y="12"/>
                    </a:lnTo>
                    <a:lnTo>
                      <a:pt x="6" y="9"/>
                    </a:lnTo>
                    <a:lnTo>
                      <a:pt x="6" y="6"/>
                    </a:lnTo>
                    <a:lnTo>
                      <a:pt x="6" y="6"/>
                    </a:lnTo>
                    <a:lnTo>
                      <a:pt x="6" y="3"/>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6" name="Freeform 1204"/>
              <p:cNvSpPr>
                <a:spLocks/>
              </p:cNvSpPr>
              <p:nvPr/>
            </p:nvSpPr>
            <p:spPr bwMode="auto">
              <a:xfrm>
                <a:off x="513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7" name="Freeform 1205"/>
              <p:cNvSpPr>
                <a:spLocks/>
              </p:cNvSpPr>
              <p:nvPr/>
            </p:nvSpPr>
            <p:spPr bwMode="auto">
              <a:xfrm>
                <a:off x="514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8" name="Freeform 1206"/>
              <p:cNvSpPr>
                <a:spLocks/>
              </p:cNvSpPr>
              <p:nvPr/>
            </p:nvSpPr>
            <p:spPr bwMode="auto">
              <a:xfrm>
                <a:off x="5147"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3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0"/>
                    </a:moveTo>
                    <a:lnTo>
                      <a:pt x="0" y="0"/>
                    </a:lnTo>
                    <a:lnTo>
                      <a:pt x="0" y="12"/>
                    </a:lnTo>
                    <a:lnTo>
                      <a:pt x="3" y="12"/>
                    </a:lnTo>
                    <a:lnTo>
                      <a:pt x="3" y="12"/>
                    </a:lnTo>
                    <a:lnTo>
                      <a:pt x="6" y="9"/>
                    </a:lnTo>
                    <a:lnTo>
                      <a:pt x="6"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79" name="Freeform 1207"/>
              <p:cNvSpPr>
                <a:spLocks/>
              </p:cNvSpPr>
              <p:nvPr/>
            </p:nvSpPr>
            <p:spPr bwMode="auto">
              <a:xfrm>
                <a:off x="515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0" name="Freeform 1208"/>
              <p:cNvSpPr>
                <a:spLocks/>
              </p:cNvSpPr>
              <p:nvPr/>
            </p:nvSpPr>
            <p:spPr bwMode="auto">
              <a:xfrm>
                <a:off x="515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81" name="Freeform 1209"/>
              <p:cNvSpPr>
                <a:spLocks/>
              </p:cNvSpPr>
              <p:nvPr/>
            </p:nvSpPr>
            <p:spPr bwMode="auto">
              <a:xfrm>
                <a:off x="5156"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 name="Group 1411"/>
            <p:cNvGrpSpPr>
              <a:grpSpLocks/>
            </p:cNvGrpSpPr>
            <p:nvPr/>
          </p:nvGrpSpPr>
          <p:grpSpPr bwMode="auto">
            <a:xfrm>
              <a:off x="5159" y="2751"/>
              <a:ext cx="643" cy="12"/>
              <a:chOff x="5159" y="2751"/>
              <a:chExt cx="643" cy="12"/>
            </a:xfrm>
          </p:grpSpPr>
          <p:sp>
            <p:nvSpPr>
              <p:cNvPr id="20882" name="Freeform 1211"/>
              <p:cNvSpPr>
                <a:spLocks/>
              </p:cNvSpPr>
              <p:nvPr/>
            </p:nvSpPr>
            <p:spPr bwMode="auto">
              <a:xfrm>
                <a:off x="515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3" name="Freeform 1212"/>
              <p:cNvSpPr>
                <a:spLocks/>
              </p:cNvSpPr>
              <p:nvPr/>
            </p:nvSpPr>
            <p:spPr bwMode="auto">
              <a:xfrm>
                <a:off x="5162"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4" name="Freeform 1213"/>
              <p:cNvSpPr>
                <a:spLocks/>
              </p:cNvSpPr>
              <p:nvPr/>
            </p:nvSpPr>
            <p:spPr bwMode="auto">
              <a:xfrm>
                <a:off x="516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5" name="Freeform 1214"/>
              <p:cNvSpPr>
                <a:spLocks/>
              </p:cNvSpPr>
              <p:nvPr/>
            </p:nvSpPr>
            <p:spPr bwMode="auto">
              <a:xfrm>
                <a:off x="516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6" name="Freeform 1215"/>
              <p:cNvSpPr>
                <a:spLocks/>
              </p:cNvSpPr>
              <p:nvPr/>
            </p:nvSpPr>
            <p:spPr bwMode="auto">
              <a:xfrm>
                <a:off x="517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7" name="Freeform 1216"/>
              <p:cNvSpPr>
                <a:spLocks/>
              </p:cNvSpPr>
              <p:nvPr/>
            </p:nvSpPr>
            <p:spPr bwMode="auto">
              <a:xfrm>
                <a:off x="517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8" name="Freeform 1217"/>
              <p:cNvSpPr>
                <a:spLocks/>
              </p:cNvSpPr>
              <p:nvPr/>
            </p:nvSpPr>
            <p:spPr bwMode="auto">
              <a:xfrm>
                <a:off x="517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9" name="Freeform 1218"/>
              <p:cNvSpPr>
                <a:spLocks/>
              </p:cNvSpPr>
              <p:nvPr/>
            </p:nvSpPr>
            <p:spPr bwMode="auto">
              <a:xfrm>
                <a:off x="5180"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10 w 10"/>
                  <a:gd name="T11" fmla="*/ 9 h 12"/>
                  <a:gd name="T12" fmla="*/ 10 w 10"/>
                  <a:gd name="T13" fmla="*/ 6 h 12"/>
                  <a:gd name="T14" fmla="*/ 10 w 10"/>
                  <a:gd name="T15" fmla="*/ 6 h 12"/>
                  <a:gd name="T16" fmla="*/ 10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10" y="9"/>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0" name="Freeform 1219"/>
              <p:cNvSpPr>
                <a:spLocks/>
              </p:cNvSpPr>
              <p:nvPr/>
            </p:nvSpPr>
            <p:spPr bwMode="auto">
              <a:xfrm>
                <a:off x="5183"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1" name="Freeform 1220"/>
              <p:cNvSpPr>
                <a:spLocks/>
              </p:cNvSpPr>
              <p:nvPr/>
            </p:nvSpPr>
            <p:spPr bwMode="auto">
              <a:xfrm>
                <a:off x="519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2" name="Freeform 1221"/>
              <p:cNvSpPr>
                <a:spLocks/>
              </p:cNvSpPr>
              <p:nvPr/>
            </p:nvSpPr>
            <p:spPr bwMode="auto">
              <a:xfrm>
                <a:off x="519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3" name="Freeform 1222"/>
              <p:cNvSpPr>
                <a:spLocks/>
              </p:cNvSpPr>
              <p:nvPr/>
            </p:nvSpPr>
            <p:spPr bwMode="auto">
              <a:xfrm>
                <a:off x="519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4" name="Freeform 1223"/>
              <p:cNvSpPr>
                <a:spLocks/>
              </p:cNvSpPr>
              <p:nvPr/>
            </p:nvSpPr>
            <p:spPr bwMode="auto">
              <a:xfrm>
                <a:off x="519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5" name="Freeform 1224"/>
              <p:cNvSpPr>
                <a:spLocks/>
              </p:cNvSpPr>
              <p:nvPr/>
            </p:nvSpPr>
            <p:spPr bwMode="auto">
              <a:xfrm>
                <a:off x="519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6" name="Freeform 1225"/>
              <p:cNvSpPr>
                <a:spLocks/>
              </p:cNvSpPr>
              <p:nvPr/>
            </p:nvSpPr>
            <p:spPr bwMode="auto">
              <a:xfrm>
                <a:off x="520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7" name="Freeform 1226"/>
              <p:cNvSpPr>
                <a:spLocks/>
              </p:cNvSpPr>
              <p:nvPr/>
            </p:nvSpPr>
            <p:spPr bwMode="auto">
              <a:xfrm>
                <a:off x="520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8" name="Freeform 1227"/>
              <p:cNvSpPr>
                <a:spLocks/>
              </p:cNvSpPr>
              <p:nvPr/>
            </p:nvSpPr>
            <p:spPr bwMode="auto">
              <a:xfrm>
                <a:off x="521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99" name="Freeform 1228"/>
              <p:cNvSpPr>
                <a:spLocks/>
              </p:cNvSpPr>
              <p:nvPr/>
            </p:nvSpPr>
            <p:spPr bwMode="auto">
              <a:xfrm>
                <a:off x="521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0" name="Freeform 1229"/>
              <p:cNvSpPr>
                <a:spLocks/>
              </p:cNvSpPr>
              <p:nvPr/>
            </p:nvSpPr>
            <p:spPr bwMode="auto">
              <a:xfrm>
                <a:off x="521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1" name="Freeform 1230"/>
              <p:cNvSpPr>
                <a:spLocks/>
              </p:cNvSpPr>
              <p:nvPr/>
            </p:nvSpPr>
            <p:spPr bwMode="auto">
              <a:xfrm>
                <a:off x="5220"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2" name="Freeform 1231"/>
              <p:cNvSpPr>
                <a:spLocks/>
              </p:cNvSpPr>
              <p:nvPr/>
            </p:nvSpPr>
            <p:spPr bwMode="auto">
              <a:xfrm>
                <a:off x="522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3" name="Freeform 1232"/>
              <p:cNvSpPr>
                <a:spLocks/>
              </p:cNvSpPr>
              <p:nvPr/>
            </p:nvSpPr>
            <p:spPr bwMode="auto">
              <a:xfrm>
                <a:off x="5226"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4" name="Freeform 1233"/>
              <p:cNvSpPr>
                <a:spLocks/>
              </p:cNvSpPr>
              <p:nvPr/>
            </p:nvSpPr>
            <p:spPr bwMode="auto">
              <a:xfrm>
                <a:off x="522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5" name="Freeform 1234"/>
              <p:cNvSpPr>
                <a:spLocks/>
              </p:cNvSpPr>
              <p:nvPr/>
            </p:nvSpPr>
            <p:spPr bwMode="auto">
              <a:xfrm>
                <a:off x="523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6" name="Freeform 1235"/>
              <p:cNvSpPr>
                <a:spLocks/>
              </p:cNvSpPr>
              <p:nvPr/>
            </p:nvSpPr>
            <p:spPr bwMode="auto">
              <a:xfrm>
                <a:off x="523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7" name="Freeform 1236"/>
              <p:cNvSpPr>
                <a:spLocks/>
              </p:cNvSpPr>
              <p:nvPr/>
            </p:nvSpPr>
            <p:spPr bwMode="auto">
              <a:xfrm>
                <a:off x="523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8" name="Freeform 1237"/>
              <p:cNvSpPr>
                <a:spLocks/>
              </p:cNvSpPr>
              <p:nvPr/>
            </p:nvSpPr>
            <p:spPr bwMode="auto">
              <a:xfrm>
                <a:off x="524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09" name="Freeform 1238"/>
              <p:cNvSpPr>
                <a:spLocks/>
              </p:cNvSpPr>
              <p:nvPr/>
            </p:nvSpPr>
            <p:spPr bwMode="auto">
              <a:xfrm>
                <a:off x="524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0" name="Freeform 1239"/>
              <p:cNvSpPr>
                <a:spLocks/>
              </p:cNvSpPr>
              <p:nvPr/>
            </p:nvSpPr>
            <p:spPr bwMode="auto">
              <a:xfrm>
                <a:off x="5247"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1" name="Freeform 1240"/>
              <p:cNvSpPr>
                <a:spLocks/>
              </p:cNvSpPr>
              <p:nvPr/>
            </p:nvSpPr>
            <p:spPr bwMode="auto">
              <a:xfrm>
                <a:off x="5250"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7 w 10"/>
                  <a:gd name="T13" fmla="*/ 6 h 12"/>
                  <a:gd name="T14" fmla="*/ 10 w 10"/>
                  <a:gd name="T15" fmla="*/ 6 h 12"/>
                  <a:gd name="T16" fmla="*/ 7 w 10"/>
                  <a:gd name="T17" fmla="*/ 6 h 12"/>
                  <a:gd name="T18" fmla="*/ 7 w 10"/>
                  <a:gd name="T19" fmla="*/ 3 h 12"/>
                  <a:gd name="T20" fmla="*/ 7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7" y="12"/>
                    </a:lnTo>
                    <a:lnTo>
                      <a:pt x="7" y="9"/>
                    </a:lnTo>
                    <a:lnTo>
                      <a:pt x="7" y="6"/>
                    </a:lnTo>
                    <a:lnTo>
                      <a:pt x="10"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2" name="Freeform 1241"/>
              <p:cNvSpPr>
                <a:spLocks/>
              </p:cNvSpPr>
              <p:nvPr/>
            </p:nvSpPr>
            <p:spPr bwMode="auto">
              <a:xfrm>
                <a:off x="5253"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3" name="Freeform 1242"/>
              <p:cNvSpPr>
                <a:spLocks/>
              </p:cNvSpPr>
              <p:nvPr/>
            </p:nvSpPr>
            <p:spPr bwMode="auto">
              <a:xfrm>
                <a:off x="525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4" name="Freeform 1243"/>
              <p:cNvSpPr>
                <a:spLocks/>
              </p:cNvSpPr>
              <p:nvPr/>
            </p:nvSpPr>
            <p:spPr bwMode="auto">
              <a:xfrm>
                <a:off x="526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5" name="Freeform 1244"/>
              <p:cNvSpPr>
                <a:spLocks/>
              </p:cNvSpPr>
              <p:nvPr/>
            </p:nvSpPr>
            <p:spPr bwMode="auto">
              <a:xfrm>
                <a:off x="526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6" name="Freeform 1245"/>
              <p:cNvSpPr>
                <a:spLocks/>
              </p:cNvSpPr>
              <p:nvPr/>
            </p:nvSpPr>
            <p:spPr bwMode="auto">
              <a:xfrm>
                <a:off x="526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7" name="Freeform 1246"/>
              <p:cNvSpPr>
                <a:spLocks/>
              </p:cNvSpPr>
              <p:nvPr/>
            </p:nvSpPr>
            <p:spPr bwMode="auto">
              <a:xfrm>
                <a:off x="526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8" name="Freeform 1247"/>
              <p:cNvSpPr>
                <a:spLocks/>
              </p:cNvSpPr>
              <p:nvPr/>
            </p:nvSpPr>
            <p:spPr bwMode="auto">
              <a:xfrm>
                <a:off x="527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19" name="Freeform 1248"/>
              <p:cNvSpPr>
                <a:spLocks/>
              </p:cNvSpPr>
              <p:nvPr/>
            </p:nvSpPr>
            <p:spPr bwMode="auto">
              <a:xfrm>
                <a:off x="5278"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0" name="Freeform 1249"/>
              <p:cNvSpPr>
                <a:spLocks/>
              </p:cNvSpPr>
              <p:nvPr/>
            </p:nvSpPr>
            <p:spPr bwMode="auto">
              <a:xfrm>
                <a:off x="528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1" name="Freeform 1250"/>
              <p:cNvSpPr>
                <a:spLocks/>
              </p:cNvSpPr>
              <p:nvPr/>
            </p:nvSpPr>
            <p:spPr bwMode="auto">
              <a:xfrm>
                <a:off x="5284"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2" name="Freeform 1251"/>
              <p:cNvSpPr>
                <a:spLocks/>
              </p:cNvSpPr>
              <p:nvPr/>
            </p:nvSpPr>
            <p:spPr bwMode="auto">
              <a:xfrm>
                <a:off x="5287"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3" name="Freeform 1252"/>
              <p:cNvSpPr>
                <a:spLocks/>
              </p:cNvSpPr>
              <p:nvPr/>
            </p:nvSpPr>
            <p:spPr bwMode="auto">
              <a:xfrm>
                <a:off x="529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4" name="Freeform 1253"/>
              <p:cNvSpPr>
                <a:spLocks/>
              </p:cNvSpPr>
              <p:nvPr/>
            </p:nvSpPr>
            <p:spPr bwMode="auto">
              <a:xfrm>
                <a:off x="5293"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5" name="Freeform 1254"/>
              <p:cNvSpPr>
                <a:spLocks/>
              </p:cNvSpPr>
              <p:nvPr/>
            </p:nvSpPr>
            <p:spPr bwMode="auto">
              <a:xfrm>
                <a:off x="529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6" name="Freeform 1255"/>
              <p:cNvSpPr>
                <a:spLocks/>
              </p:cNvSpPr>
              <p:nvPr/>
            </p:nvSpPr>
            <p:spPr bwMode="auto">
              <a:xfrm>
                <a:off x="5299"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7" name="Freeform 1256"/>
              <p:cNvSpPr>
                <a:spLocks/>
              </p:cNvSpPr>
              <p:nvPr/>
            </p:nvSpPr>
            <p:spPr bwMode="auto">
              <a:xfrm>
                <a:off x="530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8" name="Freeform 1257"/>
              <p:cNvSpPr>
                <a:spLocks/>
              </p:cNvSpPr>
              <p:nvPr/>
            </p:nvSpPr>
            <p:spPr bwMode="auto">
              <a:xfrm>
                <a:off x="530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29" name="Freeform 1258"/>
              <p:cNvSpPr>
                <a:spLocks/>
              </p:cNvSpPr>
              <p:nvPr/>
            </p:nvSpPr>
            <p:spPr bwMode="auto">
              <a:xfrm>
                <a:off x="530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0" name="Freeform 1259"/>
              <p:cNvSpPr>
                <a:spLocks/>
              </p:cNvSpPr>
              <p:nvPr/>
            </p:nvSpPr>
            <p:spPr bwMode="auto">
              <a:xfrm>
                <a:off x="531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1" name="Freeform 1260"/>
              <p:cNvSpPr>
                <a:spLocks/>
              </p:cNvSpPr>
              <p:nvPr/>
            </p:nvSpPr>
            <p:spPr bwMode="auto">
              <a:xfrm>
                <a:off x="5314"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2" name="Freeform 1261"/>
              <p:cNvSpPr>
                <a:spLocks/>
              </p:cNvSpPr>
              <p:nvPr/>
            </p:nvSpPr>
            <p:spPr bwMode="auto">
              <a:xfrm>
                <a:off x="5317"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3" name="Freeform 1262"/>
              <p:cNvSpPr>
                <a:spLocks/>
              </p:cNvSpPr>
              <p:nvPr/>
            </p:nvSpPr>
            <p:spPr bwMode="auto">
              <a:xfrm>
                <a:off x="5320"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4" name="Freeform 1263"/>
              <p:cNvSpPr>
                <a:spLocks/>
              </p:cNvSpPr>
              <p:nvPr/>
            </p:nvSpPr>
            <p:spPr bwMode="auto">
              <a:xfrm>
                <a:off x="532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5" name="Freeform 1264"/>
              <p:cNvSpPr>
                <a:spLocks/>
              </p:cNvSpPr>
              <p:nvPr/>
            </p:nvSpPr>
            <p:spPr bwMode="auto">
              <a:xfrm>
                <a:off x="532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6" name="Freeform 1265"/>
              <p:cNvSpPr>
                <a:spLocks/>
              </p:cNvSpPr>
              <p:nvPr/>
            </p:nvSpPr>
            <p:spPr bwMode="auto">
              <a:xfrm>
                <a:off x="533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7" name="Freeform 1266"/>
              <p:cNvSpPr>
                <a:spLocks/>
              </p:cNvSpPr>
              <p:nvPr/>
            </p:nvSpPr>
            <p:spPr bwMode="auto">
              <a:xfrm>
                <a:off x="533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8" name="Freeform 1267"/>
              <p:cNvSpPr>
                <a:spLocks/>
              </p:cNvSpPr>
              <p:nvPr/>
            </p:nvSpPr>
            <p:spPr bwMode="auto">
              <a:xfrm>
                <a:off x="533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39" name="Freeform 1268"/>
              <p:cNvSpPr>
                <a:spLocks/>
              </p:cNvSpPr>
              <p:nvPr/>
            </p:nvSpPr>
            <p:spPr bwMode="auto">
              <a:xfrm>
                <a:off x="534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0" name="Freeform 1269"/>
              <p:cNvSpPr>
                <a:spLocks/>
              </p:cNvSpPr>
              <p:nvPr/>
            </p:nvSpPr>
            <p:spPr bwMode="auto">
              <a:xfrm>
                <a:off x="534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1" name="Freeform 1270"/>
              <p:cNvSpPr>
                <a:spLocks/>
              </p:cNvSpPr>
              <p:nvPr/>
            </p:nvSpPr>
            <p:spPr bwMode="auto">
              <a:xfrm>
                <a:off x="5348"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2" name="Freeform 1271"/>
              <p:cNvSpPr>
                <a:spLocks/>
              </p:cNvSpPr>
              <p:nvPr/>
            </p:nvSpPr>
            <p:spPr bwMode="auto">
              <a:xfrm>
                <a:off x="534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3" name="Freeform 1272"/>
              <p:cNvSpPr>
                <a:spLocks/>
              </p:cNvSpPr>
              <p:nvPr/>
            </p:nvSpPr>
            <p:spPr bwMode="auto">
              <a:xfrm>
                <a:off x="535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4" name="Freeform 1273"/>
              <p:cNvSpPr>
                <a:spLocks/>
              </p:cNvSpPr>
              <p:nvPr/>
            </p:nvSpPr>
            <p:spPr bwMode="auto">
              <a:xfrm>
                <a:off x="5357"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5" name="Freeform 1274"/>
              <p:cNvSpPr>
                <a:spLocks/>
              </p:cNvSpPr>
              <p:nvPr/>
            </p:nvSpPr>
            <p:spPr bwMode="auto">
              <a:xfrm>
                <a:off x="536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6" name="Freeform 1275"/>
              <p:cNvSpPr>
                <a:spLocks/>
              </p:cNvSpPr>
              <p:nvPr/>
            </p:nvSpPr>
            <p:spPr bwMode="auto">
              <a:xfrm>
                <a:off x="536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7" name="Freeform 1276"/>
              <p:cNvSpPr>
                <a:spLocks/>
              </p:cNvSpPr>
              <p:nvPr/>
            </p:nvSpPr>
            <p:spPr bwMode="auto">
              <a:xfrm>
                <a:off x="536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8" name="Freeform 1277"/>
              <p:cNvSpPr>
                <a:spLocks/>
              </p:cNvSpPr>
              <p:nvPr/>
            </p:nvSpPr>
            <p:spPr bwMode="auto">
              <a:xfrm>
                <a:off x="536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49" name="Freeform 1278"/>
              <p:cNvSpPr>
                <a:spLocks/>
              </p:cNvSpPr>
              <p:nvPr/>
            </p:nvSpPr>
            <p:spPr bwMode="auto">
              <a:xfrm>
                <a:off x="5372"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0" name="Freeform 1279"/>
              <p:cNvSpPr>
                <a:spLocks/>
              </p:cNvSpPr>
              <p:nvPr/>
            </p:nvSpPr>
            <p:spPr bwMode="auto">
              <a:xfrm>
                <a:off x="537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1" name="Freeform 1280"/>
              <p:cNvSpPr>
                <a:spLocks/>
              </p:cNvSpPr>
              <p:nvPr/>
            </p:nvSpPr>
            <p:spPr bwMode="auto">
              <a:xfrm>
                <a:off x="537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2" name="Freeform 1281"/>
              <p:cNvSpPr>
                <a:spLocks/>
              </p:cNvSpPr>
              <p:nvPr/>
            </p:nvSpPr>
            <p:spPr bwMode="auto">
              <a:xfrm>
                <a:off x="538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3" name="Freeform 1282"/>
              <p:cNvSpPr>
                <a:spLocks/>
              </p:cNvSpPr>
              <p:nvPr/>
            </p:nvSpPr>
            <p:spPr bwMode="auto">
              <a:xfrm>
                <a:off x="5384"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4" name="Freeform 1283"/>
              <p:cNvSpPr>
                <a:spLocks/>
              </p:cNvSpPr>
              <p:nvPr/>
            </p:nvSpPr>
            <p:spPr bwMode="auto">
              <a:xfrm>
                <a:off x="5387"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7" y="9"/>
                    </a:lnTo>
                    <a:lnTo>
                      <a:pt x="10" y="6"/>
                    </a:lnTo>
                    <a:lnTo>
                      <a:pt x="10"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5" name="Freeform 1284"/>
              <p:cNvSpPr>
                <a:spLocks/>
              </p:cNvSpPr>
              <p:nvPr/>
            </p:nvSpPr>
            <p:spPr bwMode="auto">
              <a:xfrm>
                <a:off x="5390"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6" name="Freeform 1285"/>
              <p:cNvSpPr>
                <a:spLocks/>
              </p:cNvSpPr>
              <p:nvPr/>
            </p:nvSpPr>
            <p:spPr bwMode="auto">
              <a:xfrm>
                <a:off x="539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7" name="Freeform 1286"/>
              <p:cNvSpPr>
                <a:spLocks/>
              </p:cNvSpPr>
              <p:nvPr/>
            </p:nvSpPr>
            <p:spPr bwMode="auto">
              <a:xfrm>
                <a:off x="540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8" name="Freeform 1287"/>
              <p:cNvSpPr>
                <a:spLocks/>
              </p:cNvSpPr>
              <p:nvPr/>
            </p:nvSpPr>
            <p:spPr bwMode="auto">
              <a:xfrm>
                <a:off x="540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59" name="Freeform 1288"/>
              <p:cNvSpPr>
                <a:spLocks/>
              </p:cNvSpPr>
              <p:nvPr/>
            </p:nvSpPr>
            <p:spPr bwMode="auto">
              <a:xfrm>
                <a:off x="540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0" name="Freeform 1289"/>
              <p:cNvSpPr>
                <a:spLocks/>
              </p:cNvSpPr>
              <p:nvPr/>
            </p:nvSpPr>
            <p:spPr bwMode="auto">
              <a:xfrm>
                <a:off x="540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1" name="Freeform 1290"/>
              <p:cNvSpPr>
                <a:spLocks/>
              </p:cNvSpPr>
              <p:nvPr/>
            </p:nvSpPr>
            <p:spPr bwMode="auto">
              <a:xfrm>
                <a:off x="541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2" name="Freeform 1291"/>
              <p:cNvSpPr>
                <a:spLocks/>
              </p:cNvSpPr>
              <p:nvPr/>
            </p:nvSpPr>
            <p:spPr bwMode="auto">
              <a:xfrm>
                <a:off x="5415"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3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0"/>
                    </a:moveTo>
                    <a:lnTo>
                      <a:pt x="0" y="0"/>
                    </a:lnTo>
                    <a:lnTo>
                      <a:pt x="0" y="12"/>
                    </a:lnTo>
                    <a:lnTo>
                      <a:pt x="3" y="12"/>
                    </a:lnTo>
                    <a:lnTo>
                      <a:pt x="3" y="12"/>
                    </a:lnTo>
                    <a:lnTo>
                      <a:pt x="6" y="9"/>
                    </a:lnTo>
                    <a:lnTo>
                      <a:pt x="6"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3" name="Freeform 1292"/>
              <p:cNvSpPr>
                <a:spLocks/>
              </p:cNvSpPr>
              <p:nvPr/>
            </p:nvSpPr>
            <p:spPr bwMode="auto">
              <a:xfrm>
                <a:off x="5418"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4" name="Freeform 1293"/>
              <p:cNvSpPr>
                <a:spLocks/>
              </p:cNvSpPr>
              <p:nvPr/>
            </p:nvSpPr>
            <p:spPr bwMode="auto">
              <a:xfrm>
                <a:off x="542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5" name="Freeform 1294"/>
              <p:cNvSpPr>
                <a:spLocks/>
              </p:cNvSpPr>
              <p:nvPr/>
            </p:nvSpPr>
            <p:spPr bwMode="auto">
              <a:xfrm>
                <a:off x="542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6" name="Freeform 1295"/>
              <p:cNvSpPr>
                <a:spLocks/>
              </p:cNvSpPr>
              <p:nvPr/>
            </p:nvSpPr>
            <p:spPr bwMode="auto">
              <a:xfrm>
                <a:off x="542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7" name="Freeform 1296"/>
              <p:cNvSpPr>
                <a:spLocks/>
              </p:cNvSpPr>
              <p:nvPr/>
            </p:nvSpPr>
            <p:spPr bwMode="auto">
              <a:xfrm>
                <a:off x="5430"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8" name="Freeform 1297"/>
              <p:cNvSpPr>
                <a:spLocks/>
              </p:cNvSpPr>
              <p:nvPr/>
            </p:nvSpPr>
            <p:spPr bwMode="auto">
              <a:xfrm>
                <a:off x="543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69" name="Freeform 1298"/>
              <p:cNvSpPr>
                <a:spLocks/>
              </p:cNvSpPr>
              <p:nvPr/>
            </p:nvSpPr>
            <p:spPr bwMode="auto">
              <a:xfrm>
                <a:off x="5436"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0" name="Freeform 1299"/>
              <p:cNvSpPr>
                <a:spLocks/>
              </p:cNvSpPr>
              <p:nvPr/>
            </p:nvSpPr>
            <p:spPr bwMode="auto">
              <a:xfrm>
                <a:off x="543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1" name="Freeform 1300"/>
              <p:cNvSpPr>
                <a:spLocks/>
              </p:cNvSpPr>
              <p:nvPr/>
            </p:nvSpPr>
            <p:spPr bwMode="auto">
              <a:xfrm>
                <a:off x="544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2" name="Freeform 1301"/>
              <p:cNvSpPr>
                <a:spLocks/>
              </p:cNvSpPr>
              <p:nvPr/>
            </p:nvSpPr>
            <p:spPr bwMode="auto">
              <a:xfrm>
                <a:off x="544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3" name="Freeform 1302"/>
              <p:cNvSpPr>
                <a:spLocks/>
              </p:cNvSpPr>
              <p:nvPr/>
            </p:nvSpPr>
            <p:spPr bwMode="auto">
              <a:xfrm>
                <a:off x="544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4" name="Freeform 1303"/>
              <p:cNvSpPr>
                <a:spLocks/>
              </p:cNvSpPr>
              <p:nvPr/>
            </p:nvSpPr>
            <p:spPr bwMode="auto">
              <a:xfrm>
                <a:off x="5451"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5" name="Freeform 1304"/>
              <p:cNvSpPr>
                <a:spLocks/>
              </p:cNvSpPr>
              <p:nvPr/>
            </p:nvSpPr>
            <p:spPr bwMode="auto">
              <a:xfrm>
                <a:off x="5454"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6" name="Freeform 1305"/>
              <p:cNvSpPr>
                <a:spLocks/>
              </p:cNvSpPr>
              <p:nvPr/>
            </p:nvSpPr>
            <p:spPr bwMode="auto">
              <a:xfrm>
                <a:off x="5457"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7" name="Freeform 1306"/>
              <p:cNvSpPr>
                <a:spLocks/>
              </p:cNvSpPr>
              <p:nvPr/>
            </p:nvSpPr>
            <p:spPr bwMode="auto">
              <a:xfrm>
                <a:off x="546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3 w 6"/>
                  <a:gd name="T13" fmla="*/ 6 h 12"/>
                  <a:gd name="T14" fmla="*/ 6 w 6"/>
                  <a:gd name="T15" fmla="*/ 6 h 12"/>
                  <a:gd name="T16" fmla="*/ 3 w 6"/>
                  <a:gd name="T17" fmla="*/ 6 h 12"/>
                  <a:gd name="T18" fmla="*/ 3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8" name="Freeform 1307"/>
              <p:cNvSpPr>
                <a:spLocks/>
              </p:cNvSpPr>
              <p:nvPr/>
            </p:nvSpPr>
            <p:spPr bwMode="auto">
              <a:xfrm>
                <a:off x="546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79" name="Freeform 1308"/>
              <p:cNvSpPr>
                <a:spLocks/>
              </p:cNvSpPr>
              <p:nvPr/>
            </p:nvSpPr>
            <p:spPr bwMode="auto">
              <a:xfrm>
                <a:off x="546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0" name="Freeform 1309"/>
              <p:cNvSpPr>
                <a:spLocks/>
              </p:cNvSpPr>
              <p:nvPr/>
            </p:nvSpPr>
            <p:spPr bwMode="auto">
              <a:xfrm>
                <a:off x="547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1" name="Freeform 1310"/>
              <p:cNvSpPr>
                <a:spLocks/>
              </p:cNvSpPr>
              <p:nvPr/>
            </p:nvSpPr>
            <p:spPr bwMode="auto">
              <a:xfrm>
                <a:off x="547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2" name="Freeform 1311"/>
              <p:cNvSpPr>
                <a:spLocks/>
              </p:cNvSpPr>
              <p:nvPr/>
            </p:nvSpPr>
            <p:spPr bwMode="auto">
              <a:xfrm>
                <a:off x="547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3" name="Freeform 1312"/>
              <p:cNvSpPr>
                <a:spLocks/>
              </p:cNvSpPr>
              <p:nvPr/>
            </p:nvSpPr>
            <p:spPr bwMode="auto">
              <a:xfrm>
                <a:off x="547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4" name="Freeform 1313"/>
              <p:cNvSpPr>
                <a:spLocks/>
              </p:cNvSpPr>
              <p:nvPr/>
            </p:nvSpPr>
            <p:spPr bwMode="auto">
              <a:xfrm>
                <a:off x="548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5" name="Freeform 1314"/>
              <p:cNvSpPr>
                <a:spLocks/>
              </p:cNvSpPr>
              <p:nvPr/>
            </p:nvSpPr>
            <p:spPr bwMode="auto">
              <a:xfrm>
                <a:off x="5488"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6" name="Freeform 1315"/>
              <p:cNvSpPr>
                <a:spLocks/>
              </p:cNvSpPr>
              <p:nvPr/>
            </p:nvSpPr>
            <p:spPr bwMode="auto">
              <a:xfrm>
                <a:off x="549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7" name="Freeform 1316"/>
              <p:cNvSpPr>
                <a:spLocks/>
              </p:cNvSpPr>
              <p:nvPr/>
            </p:nvSpPr>
            <p:spPr bwMode="auto">
              <a:xfrm>
                <a:off x="549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8" name="Freeform 1317"/>
              <p:cNvSpPr>
                <a:spLocks/>
              </p:cNvSpPr>
              <p:nvPr/>
            </p:nvSpPr>
            <p:spPr bwMode="auto">
              <a:xfrm>
                <a:off x="549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89" name="Freeform 1318"/>
              <p:cNvSpPr>
                <a:spLocks/>
              </p:cNvSpPr>
              <p:nvPr/>
            </p:nvSpPr>
            <p:spPr bwMode="auto">
              <a:xfrm>
                <a:off x="550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0" name="Freeform 1319"/>
              <p:cNvSpPr>
                <a:spLocks/>
              </p:cNvSpPr>
              <p:nvPr/>
            </p:nvSpPr>
            <p:spPr bwMode="auto">
              <a:xfrm>
                <a:off x="550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1" name="Freeform 1320"/>
              <p:cNvSpPr>
                <a:spLocks/>
              </p:cNvSpPr>
              <p:nvPr/>
            </p:nvSpPr>
            <p:spPr bwMode="auto">
              <a:xfrm>
                <a:off x="550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2" name="Freeform 1321"/>
              <p:cNvSpPr>
                <a:spLocks/>
              </p:cNvSpPr>
              <p:nvPr/>
            </p:nvSpPr>
            <p:spPr bwMode="auto">
              <a:xfrm>
                <a:off x="5509"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3" name="Freeform 1322"/>
              <p:cNvSpPr>
                <a:spLocks/>
              </p:cNvSpPr>
              <p:nvPr/>
            </p:nvSpPr>
            <p:spPr bwMode="auto">
              <a:xfrm>
                <a:off x="551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4" name="Freeform 1323"/>
              <p:cNvSpPr>
                <a:spLocks/>
              </p:cNvSpPr>
              <p:nvPr/>
            </p:nvSpPr>
            <p:spPr bwMode="auto">
              <a:xfrm>
                <a:off x="551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5" name="Freeform 1324"/>
              <p:cNvSpPr>
                <a:spLocks/>
              </p:cNvSpPr>
              <p:nvPr/>
            </p:nvSpPr>
            <p:spPr bwMode="auto">
              <a:xfrm>
                <a:off x="5518"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6 w 10"/>
                  <a:gd name="T13" fmla="*/ 6 h 12"/>
                  <a:gd name="T14" fmla="*/ 10 w 10"/>
                  <a:gd name="T15" fmla="*/ 6 h 12"/>
                  <a:gd name="T16" fmla="*/ 6 w 10"/>
                  <a:gd name="T17" fmla="*/ 6 h 12"/>
                  <a:gd name="T18" fmla="*/ 6 w 10"/>
                  <a:gd name="T19" fmla="*/ 3 h 12"/>
                  <a:gd name="T20" fmla="*/ 6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6" y="12"/>
                    </a:lnTo>
                    <a:lnTo>
                      <a:pt x="6" y="9"/>
                    </a:lnTo>
                    <a:lnTo>
                      <a:pt x="6" y="6"/>
                    </a:lnTo>
                    <a:lnTo>
                      <a:pt x="10"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6" name="Freeform 1325"/>
              <p:cNvSpPr>
                <a:spLocks/>
              </p:cNvSpPr>
              <p:nvPr/>
            </p:nvSpPr>
            <p:spPr bwMode="auto">
              <a:xfrm>
                <a:off x="5521"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7" name="Freeform 1326"/>
              <p:cNvSpPr>
                <a:spLocks/>
              </p:cNvSpPr>
              <p:nvPr/>
            </p:nvSpPr>
            <p:spPr bwMode="auto">
              <a:xfrm>
                <a:off x="5524"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8" name="Freeform 1327"/>
              <p:cNvSpPr>
                <a:spLocks/>
              </p:cNvSpPr>
              <p:nvPr/>
            </p:nvSpPr>
            <p:spPr bwMode="auto">
              <a:xfrm>
                <a:off x="552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99" name="Freeform 1328"/>
              <p:cNvSpPr>
                <a:spLocks/>
              </p:cNvSpPr>
              <p:nvPr/>
            </p:nvSpPr>
            <p:spPr bwMode="auto">
              <a:xfrm>
                <a:off x="553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0" name="Freeform 1329"/>
              <p:cNvSpPr>
                <a:spLocks/>
              </p:cNvSpPr>
              <p:nvPr/>
            </p:nvSpPr>
            <p:spPr bwMode="auto">
              <a:xfrm>
                <a:off x="553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1" name="Freeform 1330"/>
              <p:cNvSpPr>
                <a:spLocks/>
              </p:cNvSpPr>
              <p:nvPr/>
            </p:nvSpPr>
            <p:spPr bwMode="auto">
              <a:xfrm>
                <a:off x="553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2" name="Freeform 1331"/>
              <p:cNvSpPr>
                <a:spLocks/>
              </p:cNvSpPr>
              <p:nvPr/>
            </p:nvSpPr>
            <p:spPr bwMode="auto">
              <a:xfrm>
                <a:off x="554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3" name="Freeform 1332"/>
              <p:cNvSpPr>
                <a:spLocks/>
              </p:cNvSpPr>
              <p:nvPr/>
            </p:nvSpPr>
            <p:spPr bwMode="auto">
              <a:xfrm>
                <a:off x="554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4" name="Freeform 1333"/>
              <p:cNvSpPr>
                <a:spLocks/>
              </p:cNvSpPr>
              <p:nvPr/>
            </p:nvSpPr>
            <p:spPr bwMode="auto">
              <a:xfrm>
                <a:off x="554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5" name="Freeform 1334"/>
              <p:cNvSpPr>
                <a:spLocks/>
              </p:cNvSpPr>
              <p:nvPr/>
            </p:nvSpPr>
            <p:spPr bwMode="auto">
              <a:xfrm>
                <a:off x="5552"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3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0"/>
                    </a:moveTo>
                    <a:lnTo>
                      <a:pt x="0" y="0"/>
                    </a:lnTo>
                    <a:lnTo>
                      <a:pt x="0" y="12"/>
                    </a:lnTo>
                    <a:lnTo>
                      <a:pt x="3" y="12"/>
                    </a:lnTo>
                    <a:lnTo>
                      <a:pt x="3" y="12"/>
                    </a:lnTo>
                    <a:lnTo>
                      <a:pt x="6" y="9"/>
                    </a:lnTo>
                    <a:lnTo>
                      <a:pt x="6"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6" name="Freeform 1335"/>
              <p:cNvSpPr>
                <a:spLocks/>
              </p:cNvSpPr>
              <p:nvPr/>
            </p:nvSpPr>
            <p:spPr bwMode="auto">
              <a:xfrm>
                <a:off x="5555"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7" name="Freeform 1336"/>
              <p:cNvSpPr>
                <a:spLocks/>
              </p:cNvSpPr>
              <p:nvPr/>
            </p:nvSpPr>
            <p:spPr bwMode="auto">
              <a:xfrm>
                <a:off x="5558"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8" name="Freeform 1337"/>
              <p:cNvSpPr>
                <a:spLocks/>
              </p:cNvSpPr>
              <p:nvPr/>
            </p:nvSpPr>
            <p:spPr bwMode="auto">
              <a:xfrm>
                <a:off x="555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09" name="Freeform 1338"/>
              <p:cNvSpPr>
                <a:spLocks/>
              </p:cNvSpPr>
              <p:nvPr/>
            </p:nvSpPr>
            <p:spPr bwMode="auto">
              <a:xfrm>
                <a:off x="556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0" name="Freeform 1339"/>
              <p:cNvSpPr>
                <a:spLocks/>
              </p:cNvSpPr>
              <p:nvPr/>
            </p:nvSpPr>
            <p:spPr bwMode="auto">
              <a:xfrm>
                <a:off x="5567"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1" name="Freeform 1340"/>
              <p:cNvSpPr>
                <a:spLocks/>
              </p:cNvSpPr>
              <p:nvPr/>
            </p:nvSpPr>
            <p:spPr bwMode="auto">
              <a:xfrm>
                <a:off x="557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2" name="Freeform 1341"/>
              <p:cNvSpPr>
                <a:spLocks/>
              </p:cNvSpPr>
              <p:nvPr/>
            </p:nvSpPr>
            <p:spPr bwMode="auto">
              <a:xfrm>
                <a:off x="557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3" name="Freeform 1342"/>
              <p:cNvSpPr>
                <a:spLocks/>
              </p:cNvSpPr>
              <p:nvPr/>
            </p:nvSpPr>
            <p:spPr bwMode="auto">
              <a:xfrm>
                <a:off x="557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4" name="Freeform 1343"/>
              <p:cNvSpPr>
                <a:spLocks/>
              </p:cNvSpPr>
              <p:nvPr/>
            </p:nvSpPr>
            <p:spPr bwMode="auto">
              <a:xfrm>
                <a:off x="557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5" name="Freeform 1344"/>
              <p:cNvSpPr>
                <a:spLocks/>
              </p:cNvSpPr>
              <p:nvPr/>
            </p:nvSpPr>
            <p:spPr bwMode="auto">
              <a:xfrm>
                <a:off x="558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6" name="Freeform 1345"/>
              <p:cNvSpPr>
                <a:spLocks/>
              </p:cNvSpPr>
              <p:nvPr/>
            </p:nvSpPr>
            <p:spPr bwMode="auto">
              <a:xfrm>
                <a:off x="5585"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10 w 10"/>
                  <a:gd name="T11" fmla="*/ 9 h 12"/>
                  <a:gd name="T12" fmla="*/ 10 w 10"/>
                  <a:gd name="T13" fmla="*/ 6 h 12"/>
                  <a:gd name="T14" fmla="*/ 10 w 10"/>
                  <a:gd name="T15" fmla="*/ 6 h 12"/>
                  <a:gd name="T16" fmla="*/ 10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10" y="9"/>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7" name="Freeform 1346"/>
              <p:cNvSpPr>
                <a:spLocks/>
              </p:cNvSpPr>
              <p:nvPr/>
            </p:nvSpPr>
            <p:spPr bwMode="auto">
              <a:xfrm>
                <a:off x="5588"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8" name="Freeform 1347"/>
              <p:cNvSpPr>
                <a:spLocks/>
              </p:cNvSpPr>
              <p:nvPr/>
            </p:nvSpPr>
            <p:spPr bwMode="auto">
              <a:xfrm>
                <a:off x="559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19" name="Freeform 1348"/>
              <p:cNvSpPr>
                <a:spLocks/>
              </p:cNvSpPr>
              <p:nvPr/>
            </p:nvSpPr>
            <p:spPr bwMode="auto">
              <a:xfrm>
                <a:off x="559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0" name="Freeform 1349"/>
              <p:cNvSpPr>
                <a:spLocks/>
              </p:cNvSpPr>
              <p:nvPr/>
            </p:nvSpPr>
            <p:spPr bwMode="auto">
              <a:xfrm>
                <a:off x="560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1" name="Freeform 1350"/>
              <p:cNvSpPr>
                <a:spLocks/>
              </p:cNvSpPr>
              <p:nvPr/>
            </p:nvSpPr>
            <p:spPr bwMode="auto">
              <a:xfrm>
                <a:off x="560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2" name="Freeform 1351"/>
              <p:cNvSpPr>
                <a:spLocks/>
              </p:cNvSpPr>
              <p:nvPr/>
            </p:nvSpPr>
            <p:spPr bwMode="auto">
              <a:xfrm>
                <a:off x="560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3" name="Freeform 1352"/>
              <p:cNvSpPr>
                <a:spLocks/>
              </p:cNvSpPr>
              <p:nvPr/>
            </p:nvSpPr>
            <p:spPr bwMode="auto">
              <a:xfrm>
                <a:off x="561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4" name="Freeform 1353"/>
              <p:cNvSpPr>
                <a:spLocks/>
              </p:cNvSpPr>
              <p:nvPr/>
            </p:nvSpPr>
            <p:spPr bwMode="auto">
              <a:xfrm>
                <a:off x="561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5" name="Freeform 1354"/>
              <p:cNvSpPr>
                <a:spLocks/>
              </p:cNvSpPr>
              <p:nvPr/>
            </p:nvSpPr>
            <p:spPr bwMode="auto">
              <a:xfrm>
                <a:off x="561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6" name="Freeform 1355"/>
              <p:cNvSpPr>
                <a:spLocks/>
              </p:cNvSpPr>
              <p:nvPr/>
            </p:nvSpPr>
            <p:spPr bwMode="auto">
              <a:xfrm>
                <a:off x="561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7" name="Freeform 1356"/>
              <p:cNvSpPr>
                <a:spLocks/>
              </p:cNvSpPr>
              <p:nvPr/>
            </p:nvSpPr>
            <p:spPr bwMode="auto">
              <a:xfrm>
                <a:off x="562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8" name="Freeform 1357"/>
              <p:cNvSpPr>
                <a:spLocks/>
              </p:cNvSpPr>
              <p:nvPr/>
            </p:nvSpPr>
            <p:spPr bwMode="auto">
              <a:xfrm>
                <a:off x="5625"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29" name="Freeform 1358"/>
              <p:cNvSpPr>
                <a:spLocks/>
              </p:cNvSpPr>
              <p:nvPr/>
            </p:nvSpPr>
            <p:spPr bwMode="auto">
              <a:xfrm>
                <a:off x="562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0" name="Freeform 1359"/>
              <p:cNvSpPr>
                <a:spLocks/>
              </p:cNvSpPr>
              <p:nvPr/>
            </p:nvSpPr>
            <p:spPr bwMode="auto">
              <a:xfrm>
                <a:off x="563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1" name="Freeform 1360"/>
              <p:cNvSpPr>
                <a:spLocks/>
              </p:cNvSpPr>
              <p:nvPr/>
            </p:nvSpPr>
            <p:spPr bwMode="auto">
              <a:xfrm>
                <a:off x="563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2" name="Freeform 1361"/>
              <p:cNvSpPr>
                <a:spLocks/>
              </p:cNvSpPr>
              <p:nvPr/>
            </p:nvSpPr>
            <p:spPr bwMode="auto">
              <a:xfrm>
                <a:off x="563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3" name="Freeform 1362"/>
              <p:cNvSpPr>
                <a:spLocks/>
              </p:cNvSpPr>
              <p:nvPr/>
            </p:nvSpPr>
            <p:spPr bwMode="auto">
              <a:xfrm>
                <a:off x="564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4" name="Freeform 1363"/>
              <p:cNvSpPr>
                <a:spLocks/>
              </p:cNvSpPr>
              <p:nvPr/>
            </p:nvSpPr>
            <p:spPr bwMode="auto">
              <a:xfrm>
                <a:off x="564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5" name="Freeform 1364"/>
              <p:cNvSpPr>
                <a:spLocks/>
              </p:cNvSpPr>
              <p:nvPr/>
            </p:nvSpPr>
            <p:spPr bwMode="auto">
              <a:xfrm>
                <a:off x="5646"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6" name="Freeform 1365"/>
              <p:cNvSpPr>
                <a:spLocks/>
              </p:cNvSpPr>
              <p:nvPr/>
            </p:nvSpPr>
            <p:spPr bwMode="auto">
              <a:xfrm>
                <a:off x="564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7" name="Freeform 1366"/>
              <p:cNvSpPr>
                <a:spLocks/>
              </p:cNvSpPr>
              <p:nvPr/>
            </p:nvSpPr>
            <p:spPr bwMode="auto">
              <a:xfrm>
                <a:off x="5652"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8" name="Freeform 1367"/>
              <p:cNvSpPr>
                <a:spLocks/>
              </p:cNvSpPr>
              <p:nvPr/>
            </p:nvSpPr>
            <p:spPr bwMode="auto">
              <a:xfrm>
                <a:off x="5655"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7 w 10"/>
                  <a:gd name="T13" fmla="*/ 6 h 12"/>
                  <a:gd name="T14" fmla="*/ 10 w 10"/>
                  <a:gd name="T15" fmla="*/ 6 h 12"/>
                  <a:gd name="T16" fmla="*/ 7 w 10"/>
                  <a:gd name="T17" fmla="*/ 6 h 12"/>
                  <a:gd name="T18" fmla="*/ 7 w 10"/>
                  <a:gd name="T19" fmla="*/ 3 h 12"/>
                  <a:gd name="T20" fmla="*/ 7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7" y="12"/>
                    </a:lnTo>
                    <a:lnTo>
                      <a:pt x="7" y="9"/>
                    </a:lnTo>
                    <a:lnTo>
                      <a:pt x="7" y="6"/>
                    </a:lnTo>
                    <a:lnTo>
                      <a:pt x="10"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39" name="Freeform 1368"/>
              <p:cNvSpPr>
                <a:spLocks/>
              </p:cNvSpPr>
              <p:nvPr/>
            </p:nvSpPr>
            <p:spPr bwMode="auto">
              <a:xfrm>
                <a:off x="5658"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0" name="Freeform 1369"/>
              <p:cNvSpPr>
                <a:spLocks/>
              </p:cNvSpPr>
              <p:nvPr/>
            </p:nvSpPr>
            <p:spPr bwMode="auto">
              <a:xfrm>
                <a:off x="566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1" name="Freeform 1370"/>
              <p:cNvSpPr>
                <a:spLocks/>
              </p:cNvSpPr>
              <p:nvPr/>
            </p:nvSpPr>
            <p:spPr bwMode="auto">
              <a:xfrm>
                <a:off x="566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2" name="Freeform 1371"/>
              <p:cNvSpPr>
                <a:spLocks/>
              </p:cNvSpPr>
              <p:nvPr/>
            </p:nvSpPr>
            <p:spPr bwMode="auto">
              <a:xfrm>
                <a:off x="566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3" name="Freeform 1372"/>
              <p:cNvSpPr>
                <a:spLocks/>
              </p:cNvSpPr>
              <p:nvPr/>
            </p:nvSpPr>
            <p:spPr bwMode="auto">
              <a:xfrm>
                <a:off x="567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4" name="Freeform 1373"/>
              <p:cNvSpPr>
                <a:spLocks/>
              </p:cNvSpPr>
              <p:nvPr/>
            </p:nvSpPr>
            <p:spPr bwMode="auto">
              <a:xfrm>
                <a:off x="567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5" name="Freeform 1374"/>
              <p:cNvSpPr>
                <a:spLocks/>
              </p:cNvSpPr>
              <p:nvPr/>
            </p:nvSpPr>
            <p:spPr bwMode="auto">
              <a:xfrm>
                <a:off x="568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6" name="Freeform 1375"/>
              <p:cNvSpPr>
                <a:spLocks/>
              </p:cNvSpPr>
              <p:nvPr/>
            </p:nvSpPr>
            <p:spPr bwMode="auto">
              <a:xfrm>
                <a:off x="568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7" name="Freeform 1376"/>
              <p:cNvSpPr>
                <a:spLocks/>
              </p:cNvSpPr>
              <p:nvPr/>
            </p:nvSpPr>
            <p:spPr bwMode="auto">
              <a:xfrm>
                <a:off x="5686"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8" name="Freeform 1377"/>
              <p:cNvSpPr>
                <a:spLocks/>
              </p:cNvSpPr>
              <p:nvPr/>
            </p:nvSpPr>
            <p:spPr bwMode="auto">
              <a:xfrm>
                <a:off x="568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49" name="Freeform 1378"/>
              <p:cNvSpPr>
                <a:spLocks/>
              </p:cNvSpPr>
              <p:nvPr/>
            </p:nvSpPr>
            <p:spPr bwMode="auto">
              <a:xfrm>
                <a:off x="568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0" name="Freeform 1379"/>
              <p:cNvSpPr>
                <a:spLocks/>
              </p:cNvSpPr>
              <p:nvPr/>
            </p:nvSpPr>
            <p:spPr bwMode="auto">
              <a:xfrm>
                <a:off x="569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1" name="Freeform 1380"/>
              <p:cNvSpPr>
                <a:spLocks/>
              </p:cNvSpPr>
              <p:nvPr/>
            </p:nvSpPr>
            <p:spPr bwMode="auto">
              <a:xfrm>
                <a:off x="5698"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2" name="Freeform 1381"/>
              <p:cNvSpPr>
                <a:spLocks/>
              </p:cNvSpPr>
              <p:nvPr/>
            </p:nvSpPr>
            <p:spPr bwMode="auto">
              <a:xfrm>
                <a:off x="570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3" name="Freeform 1382"/>
              <p:cNvSpPr>
                <a:spLocks/>
              </p:cNvSpPr>
              <p:nvPr/>
            </p:nvSpPr>
            <p:spPr bwMode="auto">
              <a:xfrm>
                <a:off x="570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4" name="Freeform 1383"/>
              <p:cNvSpPr>
                <a:spLocks/>
              </p:cNvSpPr>
              <p:nvPr/>
            </p:nvSpPr>
            <p:spPr bwMode="auto">
              <a:xfrm>
                <a:off x="570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5" name="Freeform 1384"/>
              <p:cNvSpPr>
                <a:spLocks/>
              </p:cNvSpPr>
              <p:nvPr/>
            </p:nvSpPr>
            <p:spPr bwMode="auto">
              <a:xfrm>
                <a:off x="571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6" name="Freeform 1385"/>
              <p:cNvSpPr>
                <a:spLocks/>
              </p:cNvSpPr>
              <p:nvPr/>
            </p:nvSpPr>
            <p:spPr bwMode="auto">
              <a:xfrm>
                <a:off x="571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7" name="Freeform 1386"/>
              <p:cNvSpPr>
                <a:spLocks/>
              </p:cNvSpPr>
              <p:nvPr/>
            </p:nvSpPr>
            <p:spPr bwMode="auto">
              <a:xfrm>
                <a:off x="571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8" name="Freeform 1387"/>
              <p:cNvSpPr>
                <a:spLocks/>
              </p:cNvSpPr>
              <p:nvPr/>
            </p:nvSpPr>
            <p:spPr bwMode="auto">
              <a:xfrm>
                <a:off x="5719"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59" name="Freeform 1388"/>
              <p:cNvSpPr>
                <a:spLocks/>
              </p:cNvSpPr>
              <p:nvPr/>
            </p:nvSpPr>
            <p:spPr bwMode="auto">
              <a:xfrm>
                <a:off x="5722"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0" name="Freeform 1389"/>
              <p:cNvSpPr>
                <a:spLocks/>
              </p:cNvSpPr>
              <p:nvPr/>
            </p:nvSpPr>
            <p:spPr bwMode="auto">
              <a:xfrm>
                <a:off x="5725" y="2751"/>
                <a:ext cx="10" cy="12"/>
              </a:xfrm>
              <a:custGeom>
                <a:avLst/>
                <a:gdLst>
                  <a:gd name="T0" fmla="*/ 7 w 10"/>
                  <a:gd name="T1" fmla="*/ 0 h 12"/>
                  <a:gd name="T2" fmla="*/ 0 w 10"/>
                  <a:gd name="T3" fmla="*/ 0 h 12"/>
                  <a:gd name="T4" fmla="*/ 0 w 10"/>
                  <a:gd name="T5" fmla="*/ 12 h 12"/>
                  <a:gd name="T6" fmla="*/ 7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7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7" y="0"/>
                    </a:moveTo>
                    <a:lnTo>
                      <a:pt x="0" y="0"/>
                    </a:lnTo>
                    <a:lnTo>
                      <a:pt x="0" y="12"/>
                    </a:lnTo>
                    <a:lnTo>
                      <a:pt x="7" y="12"/>
                    </a:lnTo>
                    <a:lnTo>
                      <a:pt x="7" y="12"/>
                    </a:lnTo>
                    <a:lnTo>
                      <a:pt x="7" y="9"/>
                    </a:lnTo>
                    <a:lnTo>
                      <a:pt x="10" y="6"/>
                    </a:lnTo>
                    <a:lnTo>
                      <a:pt x="10" y="6"/>
                    </a:lnTo>
                    <a:lnTo>
                      <a:pt x="7" y="3"/>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1" name="Freeform 1390"/>
              <p:cNvSpPr>
                <a:spLocks/>
              </p:cNvSpPr>
              <p:nvPr/>
            </p:nvSpPr>
            <p:spPr bwMode="auto">
              <a:xfrm>
                <a:off x="5732" y="2751"/>
                <a:ext cx="3" cy="12"/>
              </a:xfrm>
              <a:custGeom>
                <a:avLst/>
                <a:gdLst>
                  <a:gd name="T0" fmla="*/ 0 w 3"/>
                  <a:gd name="T1" fmla="*/ 0 h 12"/>
                  <a:gd name="T2" fmla="*/ 0 w 3"/>
                  <a:gd name="T3" fmla="*/ 0 h 12"/>
                  <a:gd name="T4" fmla="*/ 0 w 3"/>
                  <a:gd name="T5" fmla="*/ 12 h 12"/>
                  <a:gd name="T6" fmla="*/ 0 w 3"/>
                  <a:gd name="T7" fmla="*/ 12 h 12"/>
                  <a:gd name="T8" fmla="*/ 3 w 3"/>
                  <a:gd name="T9" fmla="*/ 12 h 12"/>
                  <a:gd name="T10" fmla="*/ 3 w 3"/>
                  <a:gd name="T11" fmla="*/ 9 h 12"/>
                  <a:gd name="T12" fmla="*/ 3 w 3"/>
                  <a:gd name="T13" fmla="*/ 6 h 12"/>
                  <a:gd name="T14" fmla="*/ 3 w 3"/>
                  <a:gd name="T15" fmla="*/ 6 h 12"/>
                  <a:gd name="T16" fmla="*/ 3 w 3"/>
                  <a:gd name="T17" fmla="*/ 3 h 12"/>
                  <a:gd name="T18" fmla="*/ 3 w 3"/>
                  <a:gd name="T19" fmla="*/ 0 h 12"/>
                  <a:gd name="T20" fmla="*/ 0 w 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2">
                    <a:moveTo>
                      <a:pt x="0" y="0"/>
                    </a:moveTo>
                    <a:lnTo>
                      <a:pt x="0" y="0"/>
                    </a:lnTo>
                    <a:lnTo>
                      <a:pt x="0" y="12"/>
                    </a:ln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2" name="Freeform 1391"/>
              <p:cNvSpPr>
                <a:spLocks/>
              </p:cNvSpPr>
              <p:nvPr/>
            </p:nvSpPr>
            <p:spPr bwMode="auto">
              <a:xfrm>
                <a:off x="573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3" name="Freeform 1392"/>
              <p:cNvSpPr>
                <a:spLocks/>
              </p:cNvSpPr>
              <p:nvPr/>
            </p:nvSpPr>
            <p:spPr bwMode="auto">
              <a:xfrm>
                <a:off x="573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4" name="Freeform 1393"/>
              <p:cNvSpPr>
                <a:spLocks/>
              </p:cNvSpPr>
              <p:nvPr/>
            </p:nvSpPr>
            <p:spPr bwMode="auto">
              <a:xfrm>
                <a:off x="573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5" name="Freeform 1394"/>
              <p:cNvSpPr>
                <a:spLocks/>
              </p:cNvSpPr>
              <p:nvPr/>
            </p:nvSpPr>
            <p:spPr bwMode="auto">
              <a:xfrm>
                <a:off x="574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6" name="Freeform 1395"/>
              <p:cNvSpPr>
                <a:spLocks/>
              </p:cNvSpPr>
              <p:nvPr/>
            </p:nvSpPr>
            <p:spPr bwMode="auto">
              <a:xfrm>
                <a:off x="574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7" name="Freeform 1396"/>
              <p:cNvSpPr>
                <a:spLocks/>
              </p:cNvSpPr>
              <p:nvPr/>
            </p:nvSpPr>
            <p:spPr bwMode="auto">
              <a:xfrm>
                <a:off x="574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8" name="Freeform 1397"/>
              <p:cNvSpPr>
                <a:spLocks/>
              </p:cNvSpPr>
              <p:nvPr/>
            </p:nvSpPr>
            <p:spPr bwMode="auto">
              <a:xfrm>
                <a:off x="575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69" name="Freeform 1398"/>
              <p:cNvSpPr>
                <a:spLocks/>
              </p:cNvSpPr>
              <p:nvPr/>
            </p:nvSpPr>
            <p:spPr bwMode="auto">
              <a:xfrm>
                <a:off x="575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0" name="Freeform 1399"/>
              <p:cNvSpPr>
                <a:spLocks/>
              </p:cNvSpPr>
              <p:nvPr/>
            </p:nvSpPr>
            <p:spPr bwMode="auto">
              <a:xfrm>
                <a:off x="575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1" name="Freeform 1400"/>
              <p:cNvSpPr>
                <a:spLocks/>
              </p:cNvSpPr>
              <p:nvPr/>
            </p:nvSpPr>
            <p:spPr bwMode="auto">
              <a:xfrm>
                <a:off x="5762"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2" name="Freeform 1401"/>
              <p:cNvSpPr>
                <a:spLocks/>
              </p:cNvSpPr>
              <p:nvPr/>
            </p:nvSpPr>
            <p:spPr bwMode="auto">
              <a:xfrm>
                <a:off x="576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3" name="Freeform 1402"/>
              <p:cNvSpPr>
                <a:spLocks/>
              </p:cNvSpPr>
              <p:nvPr/>
            </p:nvSpPr>
            <p:spPr bwMode="auto">
              <a:xfrm>
                <a:off x="5768"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4" name="Freeform 1403"/>
              <p:cNvSpPr>
                <a:spLocks/>
              </p:cNvSpPr>
              <p:nvPr/>
            </p:nvSpPr>
            <p:spPr bwMode="auto">
              <a:xfrm>
                <a:off x="577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5" name="Freeform 1404"/>
              <p:cNvSpPr>
                <a:spLocks/>
              </p:cNvSpPr>
              <p:nvPr/>
            </p:nvSpPr>
            <p:spPr bwMode="auto">
              <a:xfrm>
                <a:off x="577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6" name="Freeform 1405"/>
              <p:cNvSpPr>
                <a:spLocks/>
              </p:cNvSpPr>
              <p:nvPr/>
            </p:nvSpPr>
            <p:spPr bwMode="auto">
              <a:xfrm>
                <a:off x="5777"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7" name="Freeform 1406"/>
              <p:cNvSpPr>
                <a:spLocks/>
              </p:cNvSpPr>
              <p:nvPr/>
            </p:nvSpPr>
            <p:spPr bwMode="auto">
              <a:xfrm>
                <a:off x="578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8" name="Freeform 1407"/>
              <p:cNvSpPr>
                <a:spLocks/>
              </p:cNvSpPr>
              <p:nvPr/>
            </p:nvSpPr>
            <p:spPr bwMode="auto">
              <a:xfrm>
                <a:off x="5783"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79" name="Freeform 1408"/>
              <p:cNvSpPr>
                <a:spLocks/>
              </p:cNvSpPr>
              <p:nvPr/>
            </p:nvSpPr>
            <p:spPr bwMode="auto">
              <a:xfrm>
                <a:off x="578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0" name="Freeform 1409"/>
              <p:cNvSpPr>
                <a:spLocks/>
              </p:cNvSpPr>
              <p:nvPr/>
            </p:nvSpPr>
            <p:spPr bwMode="auto">
              <a:xfrm>
                <a:off x="5789"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7" y="9"/>
                    </a:lnTo>
                    <a:lnTo>
                      <a:pt x="10" y="6"/>
                    </a:lnTo>
                    <a:lnTo>
                      <a:pt x="10"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81" name="Freeform 1410"/>
              <p:cNvSpPr>
                <a:spLocks/>
              </p:cNvSpPr>
              <p:nvPr/>
            </p:nvSpPr>
            <p:spPr bwMode="auto">
              <a:xfrm>
                <a:off x="5792"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7 w 10"/>
                  <a:gd name="T13" fmla="*/ 6 h 12"/>
                  <a:gd name="T14" fmla="*/ 10 w 10"/>
                  <a:gd name="T15" fmla="*/ 6 h 12"/>
                  <a:gd name="T16" fmla="*/ 7 w 10"/>
                  <a:gd name="T17" fmla="*/ 6 h 12"/>
                  <a:gd name="T18" fmla="*/ 7 w 10"/>
                  <a:gd name="T19" fmla="*/ 3 h 12"/>
                  <a:gd name="T20" fmla="*/ 7 w 10"/>
                  <a:gd name="T21" fmla="*/ 0 h 12"/>
                  <a:gd name="T22" fmla="*/ 4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4" y="0"/>
                    </a:moveTo>
                    <a:lnTo>
                      <a:pt x="0" y="0"/>
                    </a:lnTo>
                    <a:lnTo>
                      <a:pt x="0" y="12"/>
                    </a:lnTo>
                    <a:lnTo>
                      <a:pt x="4" y="12"/>
                    </a:lnTo>
                    <a:lnTo>
                      <a:pt x="7" y="12"/>
                    </a:lnTo>
                    <a:lnTo>
                      <a:pt x="7" y="9"/>
                    </a:lnTo>
                    <a:lnTo>
                      <a:pt x="7" y="6"/>
                    </a:lnTo>
                    <a:lnTo>
                      <a:pt x="10" y="6"/>
                    </a:lnTo>
                    <a:lnTo>
                      <a:pt x="7"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1612"/>
            <p:cNvGrpSpPr>
              <a:grpSpLocks/>
            </p:cNvGrpSpPr>
            <p:nvPr/>
          </p:nvGrpSpPr>
          <p:grpSpPr bwMode="auto">
            <a:xfrm>
              <a:off x="5796" y="2751"/>
              <a:ext cx="642" cy="12"/>
              <a:chOff x="5796" y="2751"/>
              <a:chExt cx="642" cy="12"/>
            </a:xfrm>
          </p:grpSpPr>
          <p:sp>
            <p:nvSpPr>
              <p:cNvPr id="20682" name="Freeform 1412"/>
              <p:cNvSpPr>
                <a:spLocks/>
              </p:cNvSpPr>
              <p:nvPr/>
            </p:nvSpPr>
            <p:spPr bwMode="auto">
              <a:xfrm>
                <a:off x="579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3" name="Freeform 1413"/>
              <p:cNvSpPr>
                <a:spLocks/>
              </p:cNvSpPr>
              <p:nvPr/>
            </p:nvSpPr>
            <p:spPr bwMode="auto">
              <a:xfrm>
                <a:off x="579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4" name="Freeform 1414"/>
              <p:cNvSpPr>
                <a:spLocks/>
              </p:cNvSpPr>
              <p:nvPr/>
            </p:nvSpPr>
            <p:spPr bwMode="auto">
              <a:xfrm>
                <a:off x="580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5" name="Freeform 1415"/>
              <p:cNvSpPr>
                <a:spLocks/>
              </p:cNvSpPr>
              <p:nvPr/>
            </p:nvSpPr>
            <p:spPr bwMode="auto">
              <a:xfrm>
                <a:off x="580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6" name="Freeform 1416"/>
              <p:cNvSpPr>
                <a:spLocks/>
              </p:cNvSpPr>
              <p:nvPr/>
            </p:nvSpPr>
            <p:spPr bwMode="auto">
              <a:xfrm>
                <a:off x="581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7" name="Freeform 1417"/>
              <p:cNvSpPr>
                <a:spLocks/>
              </p:cNvSpPr>
              <p:nvPr/>
            </p:nvSpPr>
            <p:spPr bwMode="auto">
              <a:xfrm>
                <a:off x="581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8" name="Freeform 1418"/>
              <p:cNvSpPr>
                <a:spLocks/>
              </p:cNvSpPr>
              <p:nvPr/>
            </p:nvSpPr>
            <p:spPr bwMode="auto">
              <a:xfrm>
                <a:off x="581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9" name="Freeform 1419"/>
              <p:cNvSpPr>
                <a:spLocks/>
              </p:cNvSpPr>
              <p:nvPr/>
            </p:nvSpPr>
            <p:spPr bwMode="auto">
              <a:xfrm>
                <a:off x="582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0" name="Freeform 1420"/>
              <p:cNvSpPr>
                <a:spLocks/>
              </p:cNvSpPr>
              <p:nvPr/>
            </p:nvSpPr>
            <p:spPr bwMode="auto">
              <a:xfrm>
                <a:off x="5823"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1" name="Freeform 1421"/>
              <p:cNvSpPr>
                <a:spLocks/>
              </p:cNvSpPr>
              <p:nvPr/>
            </p:nvSpPr>
            <p:spPr bwMode="auto">
              <a:xfrm>
                <a:off x="582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2" name="Freeform 1422"/>
              <p:cNvSpPr>
                <a:spLocks/>
              </p:cNvSpPr>
              <p:nvPr/>
            </p:nvSpPr>
            <p:spPr bwMode="auto">
              <a:xfrm>
                <a:off x="582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3" name="Freeform 1423"/>
              <p:cNvSpPr>
                <a:spLocks/>
              </p:cNvSpPr>
              <p:nvPr/>
            </p:nvSpPr>
            <p:spPr bwMode="auto">
              <a:xfrm>
                <a:off x="583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4" name="Freeform 1424"/>
              <p:cNvSpPr>
                <a:spLocks/>
              </p:cNvSpPr>
              <p:nvPr/>
            </p:nvSpPr>
            <p:spPr bwMode="auto">
              <a:xfrm>
                <a:off x="5835"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5" name="Freeform 1425"/>
              <p:cNvSpPr>
                <a:spLocks/>
              </p:cNvSpPr>
              <p:nvPr/>
            </p:nvSpPr>
            <p:spPr bwMode="auto">
              <a:xfrm>
                <a:off x="583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6" name="Freeform 1426"/>
              <p:cNvSpPr>
                <a:spLocks/>
              </p:cNvSpPr>
              <p:nvPr/>
            </p:nvSpPr>
            <p:spPr bwMode="auto">
              <a:xfrm>
                <a:off x="584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7" name="Freeform 1427"/>
              <p:cNvSpPr>
                <a:spLocks/>
              </p:cNvSpPr>
              <p:nvPr/>
            </p:nvSpPr>
            <p:spPr bwMode="auto">
              <a:xfrm>
                <a:off x="584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8" name="Freeform 1428"/>
              <p:cNvSpPr>
                <a:spLocks/>
              </p:cNvSpPr>
              <p:nvPr/>
            </p:nvSpPr>
            <p:spPr bwMode="auto">
              <a:xfrm>
                <a:off x="584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99" name="Freeform 1429"/>
              <p:cNvSpPr>
                <a:spLocks/>
              </p:cNvSpPr>
              <p:nvPr/>
            </p:nvSpPr>
            <p:spPr bwMode="auto">
              <a:xfrm>
                <a:off x="585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0" name="Freeform 1430"/>
              <p:cNvSpPr>
                <a:spLocks/>
              </p:cNvSpPr>
              <p:nvPr/>
            </p:nvSpPr>
            <p:spPr bwMode="auto">
              <a:xfrm>
                <a:off x="5853"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10 w 10"/>
                  <a:gd name="T11" fmla="*/ 9 h 12"/>
                  <a:gd name="T12" fmla="*/ 10 w 10"/>
                  <a:gd name="T13" fmla="*/ 6 h 12"/>
                  <a:gd name="T14" fmla="*/ 10 w 10"/>
                  <a:gd name="T15" fmla="*/ 6 h 12"/>
                  <a:gd name="T16" fmla="*/ 10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10" y="9"/>
                    </a:lnTo>
                    <a:lnTo>
                      <a:pt x="10" y="6"/>
                    </a:lnTo>
                    <a:lnTo>
                      <a:pt x="10" y="6"/>
                    </a:lnTo>
                    <a:lnTo>
                      <a:pt x="10"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1" name="Freeform 1431"/>
              <p:cNvSpPr>
                <a:spLocks/>
              </p:cNvSpPr>
              <p:nvPr/>
            </p:nvSpPr>
            <p:spPr bwMode="auto">
              <a:xfrm>
                <a:off x="5856"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7" y="9"/>
                    </a:lnTo>
                    <a:lnTo>
                      <a:pt x="10" y="6"/>
                    </a:lnTo>
                    <a:lnTo>
                      <a:pt x="10"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2" name="Freeform 1432"/>
              <p:cNvSpPr>
                <a:spLocks/>
              </p:cNvSpPr>
              <p:nvPr/>
            </p:nvSpPr>
            <p:spPr bwMode="auto">
              <a:xfrm>
                <a:off x="5859"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3" name="Freeform 1433"/>
              <p:cNvSpPr>
                <a:spLocks/>
              </p:cNvSpPr>
              <p:nvPr/>
            </p:nvSpPr>
            <p:spPr bwMode="auto">
              <a:xfrm>
                <a:off x="586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4" name="Freeform 1434"/>
              <p:cNvSpPr>
                <a:spLocks/>
              </p:cNvSpPr>
              <p:nvPr/>
            </p:nvSpPr>
            <p:spPr bwMode="auto">
              <a:xfrm>
                <a:off x="586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3 w 6"/>
                  <a:gd name="T13" fmla="*/ 6 h 12"/>
                  <a:gd name="T14" fmla="*/ 6 w 6"/>
                  <a:gd name="T15" fmla="*/ 6 h 12"/>
                  <a:gd name="T16" fmla="*/ 3 w 6"/>
                  <a:gd name="T17" fmla="*/ 6 h 12"/>
                  <a:gd name="T18" fmla="*/ 3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5" name="Freeform 1435"/>
              <p:cNvSpPr>
                <a:spLocks/>
              </p:cNvSpPr>
              <p:nvPr/>
            </p:nvSpPr>
            <p:spPr bwMode="auto">
              <a:xfrm>
                <a:off x="586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6" name="Freeform 1436"/>
              <p:cNvSpPr>
                <a:spLocks/>
              </p:cNvSpPr>
              <p:nvPr/>
            </p:nvSpPr>
            <p:spPr bwMode="auto">
              <a:xfrm>
                <a:off x="587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7" name="Freeform 1437"/>
              <p:cNvSpPr>
                <a:spLocks/>
              </p:cNvSpPr>
              <p:nvPr/>
            </p:nvSpPr>
            <p:spPr bwMode="auto">
              <a:xfrm>
                <a:off x="587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8" name="Freeform 1438"/>
              <p:cNvSpPr>
                <a:spLocks/>
              </p:cNvSpPr>
              <p:nvPr/>
            </p:nvSpPr>
            <p:spPr bwMode="auto">
              <a:xfrm>
                <a:off x="587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09" name="Freeform 1439"/>
              <p:cNvSpPr>
                <a:spLocks/>
              </p:cNvSpPr>
              <p:nvPr/>
            </p:nvSpPr>
            <p:spPr bwMode="auto">
              <a:xfrm>
                <a:off x="588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0" name="Freeform 1440"/>
              <p:cNvSpPr>
                <a:spLocks/>
              </p:cNvSpPr>
              <p:nvPr/>
            </p:nvSpPr>
            <p:spPr bwMode="auto">
              <a:xfrm>
                <a:off x="588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1" name="Freeform 1441"/>
              <p:cNvSpPr>
                <a:spLocks/>
              </p:cNvSpPr>
              <p:nvPr/>
            </p:nvSpPr>
            <p:spPr bwMode="auto">
              <a:xfrm>
                <a:off x="589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2" name="Freeform 1442"/>
              <p:cNvSpPr>
                <a:spLocks/>
              </p:cNvSpPr>
              <p:nvPr/>
            </p:nvSpPr>
            <p:spPr bwMode="auto">
              <a:xfrm>
                <a:off x="589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3" name="Freeform 1443"/>
              <p:cNvSpPr>
                <a:spLocks/>
              </p:cNvSpPr>
              <p:nvPr/>
            </p:nvSpPr>
            <p:spPr bwMode="auto">
              <a:xfrm>
                <a:off x="589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4" name="Freeform 1444"/>
              <p:cNvSpPr>
                <a:spLocks/>
              </p:cNvSpPr>
              <p:nvPr/>
            </p:nvSpPr>
            <p:spPr bwMode="auto">
              <a:xfrm>
                <a:off x="5899"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5" name="Freeform 1445"/>
              <p:cNvSpPr>
                <a:spLocks/>
              </p:cNvSpPr>
              <p:nvPr/>
            </p:nvSpPr>
            <p:spPr bwMode="auto">
              <a:xfrm>
                <a:off x="590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6" name="Freeform 1446"/>
              <p:cNvSpPr>
                <a:spLocks/>
              </p:cNvSpPr>
              <p:nvPr/>
            </p:nvSpPr>
            <p:spPr bwMode="auto">
              <a:xfrm>
                <a:off x="590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7" name="Freeform 1447"/>
              <p:cNvSpPr>
                <a:spLocks/>
              </p:cNvSpPr>
              <p:nvPr/>
            </p:nvSpPr>
            <p:spPr bwMode="auto">
              <a:xfrm>
                <a:off x="590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8" name="Freeform 1448"/>
              <p:cNvSpPr>
                <a:spLocks/>
              </p:cNvSpPr>
              <p:nvPr/>
            </p:nvSpPr>
            <p:spPr bwMode="auto">
              <a:xfrm>
                <a:off x="591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19" name="Freeform 1449"/>
              <p:cNvSpPr>
                <a:spLocks/>
              </p:cNvSpPr>
              <p:nvPr/>
            </p:nvSpPr>
            <p:spPr bwMode="auto">
              <a:xfrm>
                <a:off x="591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0" name="Freeform 1450"/>
              <p:cNvSpPr>
                <a:spLocks/>
              </p:cNvSpPr>
              <p:nvPr/>
            </p:nvSpPr>
            <p:spPr bwMode="auto">
              <a:xfrm>
                <a:off x="591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1" name="Freeform 1451"/>
              <p:cNvSpPr>
                <a:spLocks/>
              </p:cNvSpPr>
              <p:nvPr/>
            </p:nvSpPr>
            <p:spPr bwMode="auto">
              <a:xfrm>
                <a:off x="5920"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2" name="Freeform 1452"/>
              <p:cNvSpPr>
                <a:spLocks/>
              </p:cNvSpPr>
              <p:nvPr/>
            </p:nvSpPr>
            <p:spPr bwMode="auto">
              <a:xfrm>
                <a:off x="5923" y="2751"/>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3" name="Freeform 1453"/>
              <p:cNvSpPr>
                <a:spLocks/>
              </p:cNvSpPr>
              <p:nvPr/>
            </p:nvSpPr>
            <p:spPr bwMode="auto">
              <a:xfrm>
                <a:off x="5926"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4" name="Freeform 1454"/>
              <p:cNvSpPr>
                <a:spLocks/>
              </p:cNvSpPr>
              <p:nvPr/>
            </p:nvSpPr>
            <p:spPr bwMode="auto">
              <a:xfrm>
                <a:off x="593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5" name="Freeform 1455"/>
              <p:cNvSpPr>
                <a:spLocks/>
              </p:cNvSpPr>
              <p:nvPr/>
            </p:nvSpPr>
            <p:spPr bwMode="auto">
              <a:xfrm>
                <a:off x="593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6" name="Freeform 1456"/>
              <p:cNvSpPr>
                <a:spLocks/>
              </p:cNvSpPr>
              <p:nvPr/>
            </p:nvSpPr>
            <p:spPr bwMode="auto">
              <a:xfrm>
                <a:off x="593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7" name="Freeform 1457"/>
              <p:cNvSpPr>
                <a:spLocks/>
              </p:cNvSpPr>
              <p:nvPr/>
            </p:nvSpPr>
            <p:spPr bwMode="auto">
              <a:xfrm>
                <a:off x="594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8" name="Freeform 1458"/>
              <p:cNvSpPr>
                <a:spLocks/>
              </p:cNvSpPr>
              <p:nvPr/>
            </p:nvSpPr>
            <p:spPr bwMode="auto">
              <a:xfrm>
                <a:off x="594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29" name="Freeform 1459"/>
              <p:cNvSpPr>
                <a:spLocks/>
              </p:cNvSpPr>
              <p:nvPr/>
            </p:nvSpPr>
            <p:spPr bwMode="auto">
              <a:xfrm>
                <a:off x="5948"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0" name="Freeform 1460"/>
              <p:cNvSpPr>
                <a:spLocks/>
              </p:cNvSpPr>
              <p:nvPr/>
            </p:nvSpPr>
            <p:spPr bwMode="auto">
              <a:xfrm>
                <a:off x="594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1" name="Freeform 1461"/>
              <p:cNvSpPr>
                <a:spLocks/>
              </p:cNvSpPr>
              <p:nvPr/>
            </p:nvSpPr>
            <p:spPr bwMode="auto">
              <a:xfrm>
                <a:off x="595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2" name="Freeform 1462"/>
              <p:cNvSpPr>
                <a:spLocks/>
              </p:cNvSpPr>
              <p:nvPr/>
            </p:nvSpPr>
            <p:spPr bwMode="auto">
              <a:xfrm>
                <a:off x="5957"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3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0"/>
                    </a:moveTo>
                    <a:lnTo>
                      <a:pt x="0" y="0"/>
                    </a:lnTo>
                    <a:lnTo>
                      <a:pt x="0" y="12"/>
                    </a:lnTo>
                    <a:lnTo>
                      <a:pt x="3" y="12"/>
                    </a:lnTo>
                    <a:lnTo>
                      <a:pt x="3" y="12"/>
                    </a:lnTo>
                    <a:lnTo>
                      <a:pt x="6" y="9"/>
                    </a:lnTo>
                    <a:lnTo>
                      <a:pt x="6"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3" name="Freeform 1463"/>
              <p:cNvSpPr>
                <a:spLocks/>
              </p:cNvSpPr>
              <p:nvPr/>
            </p:nvSpPr>
            <p:spPr bwMode="auto">
              <a:xfrm>
                <a:off x="596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4" name="Freeform 1464"/>
              <p:cNvSpPr>
                <a:spLocks/>
              </p:cNvSpPr>
              <p:nvPr/>
            </p:nvSpPr>
            <p:spPr bwMode="auto">
              <a:xfrm>
                <a:off x="596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5" name="Freeform 1465"/>
              <p:cNvSpPr>
                <a:spLocks/>
              </p:cNvSpPr>
              <p:nvPr/>
            </p:nvSpPr>
            <p:spPr bwMode="auto">
              <a:xfrm>
                <a:off x="596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6" name="Freeform 1466"/>
              <p:cNvSpPr>
                <a:spLocks/>
              </p:cNvSpPr>
              <p:nvPr/>
            </p:nvSpPr>
            <p:spPr bwMode="auto">
              <a:xfrm>
                <a:off x="596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7" name="Freeform 1467"/>
              <p:cNvSpPr>
                <a:spLocks/>
              </p:cNvSpPr>
              <p:nvPr/>
            </p:nvSpPr>
            <p:spPr bwMode="auto">
              <a:xfrm>
                <a:off x="5972"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8" name="Freeform 1468"/>
              <p:cNvSpPr>
                <a:spLocks/>
              </p:cNvSpPr>
              <p:nvPr/>
            </p:nvSpPr>
            <p:spPr bwMode="auto">
              <a:xfrm>
                <a:off x="597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39" name="Freeform 1469"/>
              <p:cNvSpPr>
                <a:spLocks/>
              </p:cNvSpPr>
              <p:nvPr/>
            </p:nvSpPr>
            <p:spPr bwMode="auto">
              <a:xfrm>
                <a:off x="5978"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0" name="Freeform 1470"/>
              <p:cNvSpPr>
                <a:spLocks/>
              </p:cNvSpPr>
              <p:nvPr/>
            </p:nvSpPr>
            <p:spPr bwMode="auto">
              <a:xfrm>
                <a:off x="598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1" name="Freeform 1471"/>
              <p:cNvSpPr>
                <a:spLocks/>
              </p:cNvSpPr>
              <p:nvPr/>
            </p:nvSpPr>
            <p:spPr bwMode="auto">
              <a:xfrm>
                <a:off x="598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2" name="Freeform 1472"/>
              <p:cNvSpPr>
                <a:spLocks/>
              </p:cNvSpPr>
              <p:nvPr/>
            </p:nvSpPr>
            <p:spPr bwMode="auto">
              <a:xfrm>
                <a:off x="5987"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6 w 10"/>
                  <a:gd name="T13" fmla="*/ 6 h 12"/>
                  <a:gd name="T14" fmla="*/ 10 w 10"/>
                  <a:gd name="T15" fmla="*/ 6 h 12"/>
                  <a:gd name="T16" fmla="*/ 6 w 10"/>
                  <a:gd name="T17" fmla="*/ 6 h 12"/>
                  <a:gd name="T18" fmla="*/ 6 w 10"/>
                  <a:gd name="T19" fmla="*/ 3 h 12"/>
                  <a:gd name="T20" fmla="*/ 6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6" y="12"/>
                    </a:lnTo>
                    <a:lnTo>
                      <a:pt x="6" y="9"/>
                    </a:lnTo>
                    <a:lnTo>
                      <a:pt x="6" y="6"/>
                    </a:lnTo>
                    <a:lnTo>
                      <a:pt x="10"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3" name="Freeform 1473"/>
              <p:cNvSpPr>
                <a:spLocks/>
              </p:cNvSpPr>
              <p:nvPr/>
            </p:nvSpPr>
            <p:spPr bwMode="auto">
              <a:xfrm>
                <a:off x="5990"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10" y="9"/>
                    </a:lnTo>
                    <a:lnTo>
                      <a:pt x="10" y="6"/>
                    </a:lnTo>
                    <a:lnTo>
                      <a:pt x="10" y="6"/>
                    </a:lnTo>
                    <a:lnTo>
                      <a:pt x="10"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4" name="Freeform 1474"/>
              <p:cNvSpPr>
                <a:spLocks/>
              </p:cNvSpPr>
              <p:nvPr/>
            </p:nvSpPr>
            <p:spPr bwMode="auto">
              <a:xfrm>
                <a:off x="5993"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5" name="Freeform 1475"/>
              <p:cNvSpPr>
                <a:spLocks/>
              </p:cNvSpPr>
              <p:nvPr/>
            </p:nvSpPr>
            <p:spPr bwMode="auto">
              <a:xfrm>
                <a:off x="599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6" name="Freeform 1476"/>
              <p:cNvSpPr>
                <a:spLocks/>
              </p:cNvSpPr>
              <p:nvPr/>
            </p:nvSpPr>
            <p:spPr bwMode="auto">
              <a:xfrm>
                <a:off x="600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7" name="Freeform 1477"/>
              <p:cNvSpPr>
                <a:spLocks/>
              </p:cNvSpPr>
              <p:nvPr/>
            </p:nvSpPr>
            <p:spPr bwMode="auto">
              <a:xfrm>
                <a:off x="600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8" name="Freeform 1478"/>
              <p:cNvSpPr>
                <a:spLocks/>
              </p:cNvSpPr>
              <p:nvPr/>
            </p:nvSpPr>
            <p:spPr bwMode="auto">
              <a:xfrm>
                <a:off x="600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49" name="Freeform 1479"/>
              <p:cNvSpPr>
                <a:spLocks/>
              </p:cNvSpPr>
              <p:nvPr/>
            </p:nvSpPr>
            <p:spPr bwMode="auto">
              <a:xfrm>
                <a:off x="600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0" name="Freeform 1480"/>
              <p:cNvSpPr>
                <a:spLocks/>
              </p:cNvSpPr>
              <p:nvPr/>
            </p:nvSpPr>
            <p:spPr bwMode="auto">
              <a:xfrm>
                <a:off x="601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1" name="Freeform 1481"/>
              <p:cNvSpPr>
                <a:spLocks/>
              </p:cNvSpPr>
              <p:nvPr/>
            </p:nvSpPr>
            <p:spPr bwMode="auto">
              <a:xfrm>
                <a:off x="601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2" name="Freeform 1482"/>
              <p:cNvSpPr>
                <a:spLocks/>
              </p:cNvSpPr>
              <p:nvPr/>
            </p:nvSpPr>
            <p:spPr bwMode="auto">
              <a:xfrm>
                <a:off x="602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3" name="Freeform 1483"/>
              <p:cNvSpPr>
                <a:spLocks/>
              </p:cNvSpPr>
              <p:nvPr/>
            </p:nvSpPr>
            <p:spPr bwMode="auto">
              <a:xfrm>
                <a:off x="602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4" name="Freeform 1484"/>
              <p:cNvSpPr>
                <a:spLocks/>
              </p:cNvSpPr>
              <p:nvPr/>
            </p:nvSpPr>
            <p:spPr bwMode="auto">
              <a:xfrm>
                <a:off x="602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5" name="Freeform 1485"/>
              <p:cNvSpPr>
                <a:spLocks/>
              </p:cNvSpPr>
              <p:nvPr/>
            </p:nvSpPr>
            <p:spPr bwMode="auto">
              <a:xfrm>
                <a:off x="603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6" name="Freeform 1486"/>
              <p:cNvSpPr>
                <a:spLocks/>
              </p:cNvSpPr>
              <p:nvPr/>
            </p:nvSpPr>
            <p:spPr bwMode="auto">
              <a:xfrm>
                <a:off x="603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7" name="Freeform 1487"/>
              <p:cNvSpPr>
                <a:spLocks/>
              </p:cNvSpPr>
              <p:nvPr/>
            </p:nvSpPr>
            <p:spPr bwMode="auto">
              <a:xfrm>
                <a:off x="6036"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8" name="Freeform 1488"/>
              <p:cNvSpPr>
                <a:spLocks/>
              </p:cNvSpPr>
              <p:nvPr/>
            </p:nvSpPr>
            <p:spPr bwMode="auto">
              <a:xfrm>
                <a:off x="603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59" name="Freeform 1489"/>
              <p:cNvSpPr>
                <a:spLocks/>
              </p:cNvSpPr>
              <p:nvPr/>
            </p:nvSpPr>
            <p:spPr bwMode="auto">
              <a:xfrm>
                <a:off x="604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0" name="Freeform 1490"/>
              <p:cNvSpPr>
                <a:spLocks/>
              </p:cNvSpPr>
              <p:nvPr/>
            </p:nvSpPr>
            <p:spPr bwMode="auto">
              <a:xfrm>
                <a:off x="6045"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1" name="Freeform 1491"/>
              <p:cNvSpPr>
                <a:spLocks/>
              </p:cNvSpPr>
              <p:nvPr/>
            </p:nvSpPr>
            <p:spPr bwMode="auto">
              <a:xfrm>
                <a:off x="604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2" name="Freeform 1492"/>
              <p:cNvSpPr>
                <a:spLocks/>
              </p:cNvSpPr>
              <p:nvPr/>
            </p:nvSpPr>
            <p:spPr bwMode="auto">
              <a:xfrm>
                <a:off x="605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3" name="Freeform 1493"/>
              <p:cNvSpPr>
                <a:spLocks/>
              </p:cNvSpPr>
              <p:nvPr/>
            </p:nvSpPr>
            <p:spPr bwMode="auto">
              <a:xfrm>
                <a:off x="605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4" name="Freeform 1494"/>
              <p:cNvSpPr>
                <a:spLocks/>
              </p:cNvSpPr>
              <p:nvPr/>
            </p:nvSpPr>
            <p:spPr bwMode="auto">
              <a:xfrm>
                <a:off x="6057"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7" y="9"/>
                    </a:lnTo>
                    <a:lnTo>
                      <a:pt x="10" y="6"/>
                    </a:lnTo>
                    <a:lnTo>
                      <a:pt x="10"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5" name="Freeform 1495"/>
              <p:cNvSpPr>
                <a:spLocks/>
              </p:cNvSpPr>
              <p:nvPr/>
            </p:nvSpPr>
            <p:spPr bwMode="auto">
              <a:xfrm>
                <a:off x="6060" y="2751"/>
                <a:ext cx="7" cy="12"/>
              </a:xfrm>
              <a:custGeom>
                <a:avLst/>
                <a:gdLst>
                  <a:gd name="T0" fmla="*/ 4 w 7"/>
                  <a:gd name="T1" fmla="*/ 0 h 12"/>
                  <a:gd name="T2" fmla="*/ 0 w 7"/>
                  <a:gd name="T3" fmla="*/ 0 h 12"/>
                  <a:gd name="T4" fmla="*/ 0 w 7"/>
                  <a:gd name="T5" fmla="*/ 12 h 12"/>
                  <a:gd name="T6" fmla="*/ 4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4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4" y="0"/>
                    </a:moveTo>
                    <a:lnTo>
                      <a:pt x="0" y="0"/>
                    </a:lnTo>
                    <a:lnTo>
                      <a:pt x="0" y="12"/>
                    </a:lnTo>
                    <a:lnTo>
                      <a:pt x="4" y="12"/>
                    </a:lnTo>
                    <a:lnTo>
                      <a:pt x="7" y="12"/>
                    </a:lnTo>
                    <a:lnTo>
                      <a:pt x="7" y="9"/>
                    </a:lnTo>
                    <a:lnTo>
                      <a:pt x="7" y="6"/>
                    </a:lnTo>
                    <a:lnTo>
                      <a:pt x="7"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6" name="Freeform 1496"/>
              <p:cNvSpPr>
                <a:spLocks/>
              </p:cNvSpPr>
              <p:nvPr/>
            </p:nvSpPr>
            <p:spPr bwMode="auto">
              <a:xfrm>
                <a:off x="606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7" name="Freeform 1497"/>
              <p:cNvSpPr>
                <a:spLocks/>
              </p:cNvSpPr>
              <p:nvPr/>
            </p:nvSpPr>
            <p:spPr bwMode="auto">
              <a:xfrm>
                <a:off x="606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8" name="Freeform 1498"/>
              <p:cNvSpPr>
                <a:spLocks/>
              </p:cNvSpPr>
              <p:nvPr/>
            </p:nvSpPr>
            <p:spPr bwMode="auto">
              <a:xfrm>
                <a:off x="607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69" name="Freeform 1499"/>
              <p:cNvSpPr>
                <a:spLocks/>
              </p:cNvSpPr>
              <p:nvPr/>
            </p:nvSpPr>
            <p:spPr bwMode="auto">
              <a:xfrm>
                <a:off x="607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0" name="Freeform 1500"/>
              <p:cNvSpPr>
                <a:spLocks/>
              </p:cNvSpPr>
              <p:nvPr/>
            </p:nvSpPr>
            <p:spPr bwMode="auto">
              <a:xfrm>
                <a:off x="607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1" name="Freeform 1501"/>
              <p:cNvSpPr>
                <a:spLocks/>
              </p:cNvSpPr>
              <p:nvPr/>
            </p:nvSpPr>
            <p:spPr bwMode="auto">
              <a:xfrm>
                <a:off x="607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2" name="Freeform 1502"/>
              <p:cNvSpPr>
                <a:spLocks/>
              </p:cNvSpPr>
              <p:nvPr/>
            </p:nvSpPr>
            <p:spPr bwMode="auto">
              <a:xfrm>
                <a:off x="608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3" name="Freeform 1503"/>
              <p:cNvSpPr>
                <a:spLocks/>
              </p:cNvSpPr>
              <p:nvPr/>
            </p:nvSpPr>
            <p:spPr bwMode="auto">
              <a:xfrm>
                <a:off x="608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4" name="Freeform 1504"/>
              <p:cNvSpPr>
                <a:spLocks/>
              </p:cNvSpPr>
              <p:nvPr/>
            </p:nvSpPr>
            <p:spPr bwMode="auto">
              <a:xfrm>
                <a:off x="6091"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5" name="Freeform 1505"/>
              <p:cNvSpPr>
                <a:spLocks/>
              </p:cNvSpPr>
              <p:nvPr/>
            </p:nvSpPr>
            <p:spPr bwMode="auto">
              <a:xfrm>
                <a:off x="609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6" name="Freeform 1506"/>
              <p:cNvSpPr>
                <a:spLocks/>
              </p:cNvSpPr>
              <p:nvPr/>
            </p:nvSpPr>
            <p:spPr bwMode="auto">
              <a:xfrm>
                <a:off x="609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7" name="Freeform 1507"/>
              <p:cNvSpPr>
                <a:spLocks/>
              </p:cNvSpPr>
              <p:nvPr/>
            </p:nvSpPr>
            <p:spPr bwMode="auto">
              <a:xfrm>
                <a:off x="610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8" name="Freeform 1508"/>
              <p:cNvSpPr>
                <a:spLocks/>
              </p:cNvSpPr>
              <p:nvPr/>
            </p:nvSpPr>
            <p:spPr bwMode="auto">
              <a:xfrm>
                <a:off x="610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79" name="Freeform 1509"/>
              <p:cNvSpPr>
                <a:spLocks/>
              </p:cNvSpPr>
              <p:nvPr/>
            </p:nvSpPr>
            <p:spPr bwMode="auto">
              <a:xfrm>
                <a:off x="610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0" name="Freeform 1510"/>
              <p:cNvSpPr>
                <a:spLocks/>
              </p:cNvSpPr>
              <p:nvPr/>
            </p:nvSpPr>
            <p:spPr bwMode="auto">
              <a:xfrm>
                <a:off x="6109"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1" name="Freeform 1511"/>
              <p:cNvSpPr>
                <a:spLocks/>
              </p:cNvSpPr>
              <p:nvPr/>
            </p:nvSpPr>
            <p:spPr bwMode="auto">
              <a:xfrm>
                <a:off x="611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2" name="Freeform 1512"/>
              <p:cNvSpPr>
                <a:spLocks/>
              </p:cNvSpPr>
              <p:nvPr/>
            </p:nvSpPr>
            <p:spPr bwMode="auto">
              <a:xfrm>
                <a:off x="6115"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3" name="Freeform 1513"/>
              <p:cNvSpPr>
                <a:spLocks/>
              </p:cNvSpPr>
              <p:nvPr/>
            </p:nvSpPr>
            <p:spPr bwMode="auto">
              <a:xfrm>
                <a:off x="611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4" name="Freeform 1514"/>
              <p:cNvSpPr>
                <a:spLocks/>
              </p:cNvSpPr>
              <p:nvPr/>
            </p:nvSpPr>
            <p:spPr bwMode="auto">
              <a:xfrm>
                <a:off x="6121"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5" name="Freeform 1515"/>
              <p:cNvSpPr>
                <a:spLocks/>
              </p:cNvSpPr>
              <p:nvPr/>
            </p:nvSpPr>
            <p:spPr bwMode="auto">
              <a:xfrm>
                <a:off x="6124"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7 w 10"/>
                  <a:gd name="T13" fmla="*/ 6 h 12"/>
                  <a:gd name="T14" fmla="*/ 10 w 10"/>
                  <a:gd name="T15" fmla="*/ 6 h 12"/>
                  <a:gd name="T16" fmla="*/ 7 w 10"/>
                  <a:gd name="T17" fmla="*/ 6 h 12"/>
                  <a:gd name="T18" fmla="*/ 7 w 10"/>
                  <a:gd name="T19" fmla="*/ 3 h 12"/>
                  <a:gd name="T20" fmla="*/ 7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7" y="12"/>
                    </a:lnTo>
                    <a:lnTo>
                      <a:pt x="7" y="9"/>
                    </a:lnTo>
                    <a:lnTo>
                      <a:pt x="7" y="6"/>
                    </a:lnTo>
                    <a:lnTo>
                      <a:pt x="10"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6" name="Freeform 1516"/>
              <p:cNvSpPr>
                <a:spLocks/>
              </p:cNvSpPr>
              <p:nvPr/>
            </p:nvSpPr>
            <p:spPr bwMode="auto">
              <a:xfrm>
                <a:off x="6127"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7" name="Freeform 1517"/>
              <p:cNvSpPr>
                <a:spLocks/>
              </p:cNvSpPr>
              <p:nvPr/>
            </p:nvSpPr>
            <p:spPr bwMode="auto">
              <a:xfrm>
                <a:off x="613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8" name="Freeform 1518"/>
              <p:cNvSpPr>
                <a:spLocks/>
              </p:cNvSpPr>
              <p:nvPr/>
            </p:nvSpPr>
            <p:spPr bwMode="auto">
              <a:xfrm>
                <a:off x="6137" y="2751"/>
                <a:ext cx="3" cy="12"/>
              </a:xfrm>
              <a:custGeom>
                <a:avLst/>
                <a:gdLst>
                  <a:gd name="T0" fmla="*/ 0 w 3"/>
                  <a:gd name="T1" fmla="*/ 0 h 12"/>
                  <a:gd name="T2" fmla="*/ 0 w 3"/>
                  <a:gd name="T3" fmla="*/ 0 h 12"/>
                  <a:gd name="T4" fmla="*/ 0 w 3"/>
                  <a:gd name="T5" fmla="*/ 12 h 12"/>
                  <a:gd name="T6" fmla="*/ 0 w 3"/>
                  <a:gd name="T7" fmla="*/ 12 h 12"/>
                  <a:gd name="T8" fmla="*/ 3 w 3"/>
                  <a:gd name="T9" fmla="*/ 12 h 12"/>
                  <a:gd name="T10" fmla="*/ 3 w 3"/>
                  <a:gd name="T11" fmla="*/ 9 h 12"/>
                  <a:gd name="T12" fmla="*/ 3 w 3"/>
                  <a:gd name="T13" fmla="*/ 6 h 12"/>
                  <a:gd name="T14" fmla="*/ 3 w 3"/>
                  <a:gd name="T15" fmla="*/ 6 h 12"/>
                  <a:gd name="T16" fmla="*/ 3 w 3"/>
                  <a:gd name="T17" fmla="*/ 3 h 12"/>
                  <a:gd name="T18" fmla="*/ 3 w 3"/>
                  <a:gd name="T19" fmla="*/ 0 h 12"/>
                  <a:gd name="T20" fmla="*/ 0 w 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2">
                    <a:moveTo>
                      <a:pt x="0" y="0"/>
                    </a:moveTo>
                    <a:lnTo>
                      <a:pt x="0" y="0"/>
                    </a:lnTo>
                    <a:lnTo>
                      <a:pt x="0" y="12"/>
                    </a:ln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89" name="Freeform 1519"/>
              <p:cNvSpPr>
                <a:spLocks/>
              </p:cNvSpPr>
              <p:nvPr/>
            </p:nvSpPr>
            <p:spPr bwMode="auto">
              <a:xfrm>
                <a:off x="613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0" name="Freeform 1520"/>
              <p:cNvSpPr>
                <a:spLocks/>
              </p:cNvSpPr>
              <p:nvPr/>
            </p:nvSpPr>
            <p:spPr bwMode="auto">
              <a:xfrm>
                <a:off x="614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1" name="Freeform 1521"/>
              <p:cNvSpPr>
                <a:spLocks/>
              </p:cNvSpPr>
              <p:nvPr/>
            </p:nvSpPr>
            <p:spPr bwMode="auto">
              <a:xfrm>
                <a:off x="614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2" name="Freeform 1522"/>
              <p:cNvSpPr>
                <a:spLocks/>
              </p:cNvSpPr>
              <p:nvPr/>
            </p:nvSpPr>
            <p:spPr bwMode="auto">
              <a:xfrm>
                <a:off x="614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3" name="Freeform 1523"/>
              <p:cNvSpPr>
                <a:spLocks/>
              </p:cNvSpPr>
              <p:nvPr/>
            </p:nvSpPr>
            <p:spPr bwMode="auto">
              <a:xfrm>
                <a:off x="615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4" name="Freeform 1524"/>
              <p:cNvSpPr>
                <a:spLocks/>
              </p:cNvSpPr>
              <p:nvPr/>
            </p:nvSpPr>
            <p:spPr bwMode="auto">
              <a:xfrm>
                <a:off x="615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5" name="Freeform 1525"/>
              <p:cNvSpPr>
                <a:spLocks/>
              </p:cNvSpPr>
              <p:nvPr/>
            </p:nvSpPr>
            <p:spPr bwMode="auto">
              <a:xfrm>
                <a:off x="6158"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6" name="Freeform 1526"/>
              <p:cNvSpPr>
                <a:spLocks/>
              </p:cNvSpPr>
              <p:nvPr/>
            </p:nvSpPr>
            <p:spPr bwMode="auto">
              <a:xfrm>
                <a:off x="615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7" name="Freeform 1527"/>
              <p:cNvSpPr>
                <a:spLocks/>
              </p:cNvSpPr>
              <p:nvPr/>
            </p:nvSpPr>
            <p:spPr bwMode="auto">
              <a:xfrm>
                <a:off x="616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8" name="Freeform 1528"/>
              <p:cNvSpPr>
                <a:spLocks/>
              </p:cNvSpPr>
              <p:nvPr/>
            </p:nvSpPr>
            <p:spPr bwMode="auto">
              <a:xfrm>
                <a:off x="6167"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99" name="Freeform 1529"/>
              <p:cNvSpPr>
                <a:spLocks/>
              </p:cNvSpPr>
              <p:nvPr/>
            </p:nvSpPr>
            <p:spPr bwMode="auto">
              <a:xfrm>
                <a:off x="617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0" name="Freeform 1530"/>
              <p:cNvSpPr>
                <a:spLocks/>
              </p:cNvSpPr>
              <p:nvPr/>
            </p:nvSpPr>
            <p:spPr bwMode="auto">
              <a:xfrm>
                <a:off x="6173"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1" name="Freeform 1531"/>
              <p:cNvSpPr>
                <a:spLocks/>
              </p:cNvSpPr>
              <p:nvPr/>
            </p:nvSpPr>
            <p:spPr bwMode="auto">
              <a:xfrm>
                <a:off x="617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2" name="Freeform 1532"/>
              <p:cNvSpPr>
                <a:spLocks/>
              </p:cNvSpPr>
              <p:nvPr/>
            </p:nvSpPr>
            <p:spPr bwMode="auto">
              <a:xfrm>
                <a:off x="617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3" name="Freeform 1533"/>
              <p:cNvSpPr>
                <a:spLocks/>
              </p:cNvSpPr>
              <p:nvPr/>
            </p:nvSpPr>
            <p:spPr bwMode="auto">
              <a:xfrm>
                <a:off x="6182"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4" name="Freeform 1534"/>
              <p:cNvSpPr>
                <a:spLocks/>
              </p:cNvSpPr>
              <p:nvPr/>
            </p:nvSpPr>
            <p:spPr bwMode="auto">
              <a:xfrm>
                <a:off x="618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5" name="Freeform 1535"/>
              <p:cNvSpPr>
                <a:spLocks/>
              </p:cNvSpPr>
              <p:nvPr/>
            </p:nvSpPr>
            <p:spPr bwMode="auto">
              <a:xfrm>
                <a:off x="6188" y="2751"/>
                <a:ext cx="10" cy="12"/>
              </a:xfrm>
              <a:custGeom>
                <a:avLst/>
                <a:gdLst>
                  <a:gd name="T0" fmla="*/ 3 w 10"/>
                  <a:gd name="T1" fmla="*/ 0 h 12"/>
                  <a:gd name="T2" fmla="*/ 0 w 10"/>
                  <a:gd name="T3" fmla="*/ 0 h 12"/>
                  <a:gd name="T4" fmla="*/ 0 w 10"/>
                  <a:gd name="T5" fmla="*/ 12 h 12"/>
                  <a:gd name="T6" fmla="*/ 3 w 10"/>
                  <a:gd name="T7" fmla="*/ 12 h 12"/>
                  <a:gd name="T8" fmla="*/ 3 w 10"/>
                  <a:gd name="T9" fmla="*/ 12 h 12"/>
                  <a:gd name="T10" fmla="*/ 6 w 10"/>
                  <a:gd name="T11" fmla="*/ 9 h 12"/>
                  <a:gd name="T12" fmla="*/ 10 w 10"/>
                  <a:gd name="T13" fmla="*/ 6 h 12"/>
                  <a:gd name="T14" fmla="*/ 10 w 10"/>
                  <a:gd name="T15" fmla="*/ 6 h 12"/>
                  <a:gd name="T16" fmla="*/ 6 w 10"/>
                  <a:gd name="T17" fmla="*/ 3 h 12"/>
                  <a:gd name="T18" fmla="*/ 3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3" y="12"/>
                    </a:lnTo>
                    <a:lnTo>
                      <a:pt x="6" y="9"/>
                    </a:lnTo>
                    <a:lnTo>
                      <a:pt x="10" y="6"/>
                    </a:lnTo>
                    <a:lnTo>
                      <a:pt x="10"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6" name="Freeform 1536"/>
              <p:cNvSpPr>
                <a:spLocks/>
              </p:cNvSpPr>
              <p:nvPr/>
            </p:nvSpPr>
            <p:spPr bwMode="auto">
              <a:xfrm>
                <a:off x="6191" y="2751"/>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7" name="Freeform 1537"/>
              <p:cNvSpPr>
                <a:spLocks/>
              </p:cNvSpPr>
              <p:nvPr/>
            </p:nvSpPr>
            <p:spPr bwMode="auto">
              <a:xfrm>
                <a:off x="6194"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8" name="Freeform 1538"/>
              <p:cNvSpPr>
                <a:spLocks/>
              </p:cNvSpPr>
              <p:nvPr/>
            </p:nvSpPr>
            <p:spPr bwMode="auto">
              <a:xfrm>
                <a:off x="619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09" name="Freeform 1539"/>
              <p:cNvSpPr>
                <a:spLocks/>
              </p:cNvSpPr>
              <p:nvPr/>
            </p:nvSpPr>
            <p:spPr bwMode="auto">
              <a:xfrm>
                <a:off x="620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0" name="Freeform 1540"/>
              <p:cNvSpPr>
                <a:spLocks/>
              </p:cNvSpPr>
              <p:nvPr/>
            </p:nvSpPr>
            <p:spPr bwMode="auto">
              <a:xfrm>
                <a:off x="620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1" name="Freeform 1541"/>
              <p:cNvSpPr>
                <a:spLocks/>
              </p:cNvSpPr>
              <p:nvPr/>
            </p:nvSpPr>
            <p:spPr bwMode="auto">
              <a:xfrm>
                <a:off x="620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2" name="Freeform 1542"/>
              <p:cNvSpPr>
                <a:spLocks/>
              </p:cNvSpPr>
              <p:nvPr/>
            </p:nvSpPr>
            <p:spPr bwMode="auto">
              <a:xfrm>
                <a:off x="621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3" name="Freeform 1543"/>
              <p:cNvSpPr>
                <a:spLocks/>
              </p:cNvSpPr>
              <p:nvPr/>
            </p:nvSpPr>
            <p:spPr bwMode="auto">
              <a:xfrm>
                <a:off x="621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4" name="Freeform 1544"/>
              <p:cNvSpPr>
                <a:spLocks/>
              </p:cNvSpPr>
              <p:nvPr/>
            </p:nvSpPr>
            <p:spPr bwMode="auto">
              <a:xfrm>
                <a:off x="621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5" name="Freeform 1545"/>
              <p:cNvSpPr>
                <a:spLocks/>
              </p:cNvSpPr>
              <p:nvPr/>
            </p:nvSpPr>
            <p:spPr bwMode="auto">
              <a:xfrm>
                <a:off x="622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6" name="Freeform 1546"/>
              <p:cNvSpPr>
                <a:spLocks/>
              </p:cNvSpPr>
              <p:nvPr/>
            </p:nvSpPr>
            <p:spPr bwMode="auto">
              <a:xfrm>
                <a:off x="622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7" name="Freeform 1547"/>
              <p:cNvSpPr>
                <a:spLocks/>
              </p:cNvSpPr>
              <p:nvPr/>
            </p:nvSpPr>
            <p:spPr bwMode="auto">
              <a:xfrm>
                <a:off x="6228"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8" name="Freeform 1548"/>
              <p:cNvSpPr>
                <a:spLocks/>
              </p:cNvSpPr>
              <p:nvPr/>
            </p:nvSpPr>
            <p:spPr bwMode="auto">
              <a:xfrm>
                <a:off x="623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19" name="Freeform 1549"/>
              <p:cNvSpPr>
                <a:spLocks/>
              </p:cNvSpPr>
              <p:nvPr/>
            </p:nvSpPr>
            <p:spPr bwMode="auto">
              <a:xfrm>
                <a:off x="623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0" name="Freeform 1550"/>
              <p:cNvSpPr>
                <a:spLocks/>
              </p:cNvSpPr>
              <p:nvPr/>
            </p:nvSpPr>
            <p:spPr bwMode="auto">
              <a:xfrm>
                <a:off x="623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1" name="Freeform 1551"/>
              <p:cNvSpPr>
                <a:spLocks/>
              </p:cNvSpPr>
              <p:nvPr/>
            </p:nvSpPr>
            <p:spPr bwMode="auto">
              <a:xfrm>
                <a:off x="624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2" name="Freeform 1552"/>
              <p:cNvSpPr>
                <a:spLocks/>
              </p:cNvSpPr>
              <p:nvPr/>
            </p:nvSpPr>
            <p:spPr bwMode="auto">
              <a:xfrm>
                <a:off x="624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3" name="Freeform 1553"/>
              <p:cNvSpPr>
                <a:spLocks/>
              </p:cNvSpPr>
              <p:nvPr/>
            </p:nvSpPr>
            <p:spPr bwMode="auto">
              <a:xfrm>
                <a:off x="6246"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4" name="Freeform 1554"/>
              <p:cNvSpPr>
                <a:spLocks/>
              </p:cNvSpPr>
              <p:nvPr/>
            </p:nvSpPr>
            <p:spPr bwMode="auto">
              <a:xfrm>
                <a:off x="624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5" name="Freeform 1555"/>
              <p:cNvSpPr>
                <a:spLocks/>
              </p:cNvSpPr>
              <p:nvPr/>
            </p:nvSpPr>
            <p:spPr bwMode="auto">
              <a:xfrm>
                <a:off x="625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6" name="Freeform 1556"/>
              <p:cNvSpPr>
                <a:spLocks/>
              </p:cNvSpPr>
              <p:nvPr/>
            </p:nvSpPr>
            <p:spPr bwMode="auto">
              <a:xfrm>
                <a:off x="625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7" name="Freeform 1557"/>
              <p:cNvSpPr>
                <a:spLocks/>
              </p:cNvSpPr>
              <p:nvPr/>
            </p:nvSpPr>
            <p:spPr bwMode="auto">
              <a:xfrm>
                <a:off x="6258"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7" y="9"/>
                    </a:lnTo>
                    <a:lnTo>
                      <a:pt x="10" y="6"/>
                    </a:lnTo>
                    <a:lnTo>
                      <a:pt x="10"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8" name="Freeform 1558"/>
              <p:cNvSpPr>
                <a:spLocks/>
              </p:cNvSpPr>
              <p:nvPr/>
            </p:nvSpPr>
            <p:spPr bwMode="auto">
              <a:xfrm>
                <a:off x="6261"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29" name="Freeform 1559"/>
              <p:cNvSpPr>
                <a:spLocks/>
              </p:cNvSpPr>
              <p:nvPr/>
            </p:nvSpPr>
            <p:spPr bwMode="auto">
              <a:xfrm>
                <a:off x="626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0" name="Freeform 1560"/>
              <p:cNvSpPr>
                <a:spLocks/>
              </p:cNvSpPr>
              <p:nvPr/>
            </p:nvSpPr>
            <p:spPr bwMode="auto">
              <a:xfrm>
                <a:off x="626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1" name="Freeform 1561"/>
              <p:cNvSpPr>
                <a:spLocks/>
              </p:cNvSpPr>
              <p:nvPr/>
            </p:nvSpPr>
            <p:spPr bwMode="auto">
              <a:xfrm>
                <a:off x="6274" y="2751"/>
                <a:ext cx="3" cy="12"/>
              </a:xfrm>
              <a:custGeom>
                <a:avLst/>
                <a:gdLst>
                  <a:gd name="T0" fmla="*/ 0 w 3"/>
                  <a:gd name="T1" fmla="*/ 0 h 12"/>
                  <a:gd name="T2" fmla="*/ 0 w 3"/>
                  <a:gd name="T3" fmla="*/ 0 h 12"/>
                  <a:gd name="T4" fmla="*/ 0 w 3"/>
                  <a:gd name="T5" fmla="*/ 12 h 12"/>
                  <a:gd name="T6" fmla="*/ 0 w 3"/>
                  <a:gd name="T7" fmla="*/ 12 h 12"/>
                  <a:gd name="T8" fmla="*/ 3 w 3"/>
                  <a:gd name="T9" fmla="*/ 12 h 12"/>
                  <a:gd name="T10" fmla="*/ 3 w 3"/>
                  <a:gd name="T11" fmla="*/ 9 h 12"/>
                  <a:gd name="T12" fmla="*/ 3 w 3"/>
                  <a:gd name="T13" fmla="*/ 6 h 12"/>
                  <a:gd name="T14" fmla="*/ 3 w 3"/>
                  <a:gd name="T15" fmla="*/ 6 h 12"/>
                  <a:gd name="T16" fmla="*/ 3 w 3"/>
                  <a:gd name="T17" fmla="*/ 3 h 12"/>
                  <a:gd name="T18" fmla="*/ 3 w 3"/>
                  <a:gd name="T19" fmla="*/ 0 h 12"/>
                  <a:gd name="T20" fmla="*/ 0 w 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2">
                    <a:moveTo>
                      <a:pt x="0" y="0"/>
                    </a:moveTo>
                    <a:lnTo>
                      <a:pt x="0" y="0"/>
                    </a:lnTo>
                    <a:lnTo>
                      <a:pt x="0" y="12"/>
                    </a:ln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2" name="Freeform 1562"/>
              <p:cNvSpPr>
                <a:spLocks/>
              </p:cNvSpPr>
              <p:nvPr/>
            </p:nvSpPr>
            <p:spPr bwMode="auto">
              <a:xfrm>
                <a:off x="627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3" name="Freeform 1563"/>
              <p:cNvSpPr>
                <a:spLocks/>
              </p:cNvSpPr>
              <p:nvPr/>
            </p:nvSpPr>
            <p:spPr bwMode="auto">
              <a:xfrm>
                <a:off x="627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4" name="Freeform 1564"/>
              <p:cNvSpPr>
                <a:spLocks/>
              </p:cNvSpPr>
              <p:nvPr/>
            </p:nvSpPr>
            <p:spPr bwMode="auto">
              <a:xfrm>
                <a:off x="628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5" name="Freeform 1565"/>
              <p:cNvSpPr>
                <a:spLocks/>
              </p:cNvSpPr>
              <p:nvPr/>
            </p:nvSpPr>
            <p:spPr bwMode="auto">
              <a:xfrm>
                <a:off x="628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6" name="Freeform 1566"/>
              <p:cNvSpPr>
                <a:spLocks/>
              </p:cNvSpPr>
              <p:nvPr/>
            </p:nvSpPr>
            <p:spPr bwMode="auto">
              <a:xfrm>
                <a:off x="628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7" name="Freeform 1567"/>
              <p:cNvSpPr>
                <a:spLocks/>
              </p:cNvSpPr>
              <p:nvPr/>
            </p:nvSpPr>
            <p:spPr bwMode="auto">
              <a:xfrm>
                <a:off x="628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8" name="Freeform 1568"/>
              <p:cNvSpPr>
                <a:spLocks/>
              </p:cNvSpPr>
              <p:nvPr/>
            </p:nvSpPr>
            <p:spPr bwMode="auto">
              <a:xfrm>
                <a:off x="629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39" name="Freeform 1569"/>
              <p:cNvSpPr>
                <a:spLocks/>
              </p:cNvSpPr>
              <p:nvPr/>
            </p:nvSpPr>
            <p:spPr bwMode="auto">
              <a:xfrm>
                <a:off x="629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0" name="Freeform 1570"/>
              <p:cNvSpPr>
                <a:spLocks/>
              </p:cNvSpPr>
              <p:nvPr/>
            </p:nvSpPr>
            <p:spPr bwMode="auto">
              <a:xfrm>
                <a:off x="630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1" name="Freeform 1571"/>
              <p:cNvSpPr>
                <a:spLocks/>
              </p:cNvSpPr>
              <p:nvPr/>
            </p:nvSpPr>
            <p:spPr bwMode="auto">
              <a:xfrm>
                <a:off x="630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2" name="Freeform 1572"/>
              <p:cNvSpPr>
                <a:spLocks/>
              </p:cNvSpPr>
              <p:nvPr/>
            </p:nvSpPr>
            <p:spPr bwMode="auto">
              <a:xfrm>
                <a:off x="630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3" name="Freeform 1573"/>
              <p:cNvSpPr>
                <a:spLocks/>
              </p:cNvSpPr>
              <p:nvPr/>
            </p:nvSpPr>
            <p:spPr bwMode="auto">
              <a:xfrm>
                <a:off x="631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4" name="Freeform 1574"/>
              <p:cNvSpPr>
                <a:spLocks/>
              </p:cNvSpPr>
              <p:nvPr/>
            </p:nvSpPr>
            <p:spPr bwMode="auto">
              <a:xfrm>
                <a:off x="6313"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5" name="Freeform 1575"/>
              <p:cNvSpPr>
                <a:spLocks/>
              </p:cNvSpPr>
              <p:nvPr/>
            </p:nvSpPr>
            <p:spPr bwMode="auto">
              <a:xfrm>
                <a:off x="631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6" name="Freeform 1576"/>
              <p:cNvSpPr>
                <a:spLocks/>
              </p:cNvSpPr>
              <p:nvPr/>
            </p:nvSpPr>
            <p:spPr bwMode="auto">
              <a:xfrm>
                <a:off x="6319"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7" name="Freeform 1577"/>
              <p:cNvSpPr>
                <a:spLocks/>
              </p:cNvSpPr>
              <p:nvPr/>
            </p:nvSpPr>
            <p:spPr bwMode="auto">
              <a:xfrm>
                <a:off x="632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8" name="Freeform 1578"/>
              <p:cNvSpPr>
                <a:spLocks/>
              </p:cNvSpPr>
              <p:nvPr/>
            </p:nvSpPr>
            <p:spPr bwMode="auto">
              <a:xfrm>
                <a:off x="6325" y="2751"/>
                <a:ext cx="10" cy="12"/>
              </a:xfrm>
              <a:custGeom>
                <a:avLst/>
                <a:gdLst>
                  <a:gd name="T0" fmla="*/ 3 w 10"/>
                  <a:gd name="T1" fmla="*/ 0 h 12"/>
                  <a:gd name="T2" fmla="*/ 0 w 10"/>
                  <a:gd name="T3" fmla="*/ 0 h 12"/>
                  <a:gd name="T4" fmla="*/ 0 w 10"/>
                  <a:gd name="T5" fmla="*/ 12 h 12"/>
                  <a:gd name="T6" fmla="*/ 3 w 10"/>
                  <a:gd name="T7" fmla="*/ 12 h 12"/>
                  <a:gd name="T8" fmla="*/ 3 w 10"/>
                  <a:gd name="T9" fmla="*/ 12 h 12"/>
                  <a:gd name="T10" fmla="*/ 7 w 10"/>
                  <a:gd name="T11" fmla="*/ 9 h 12"/>
                  <a:gd name="T12" fmla="*/ 10 w 10"/>
                  <a:gd name="T13" fmla="*/ 6 h 12"/>
                  <a:gd name="T14" fmla="*/ 10 w 10"/>
                  <a:gd name="T15" fmla="*/ 6 h 12"/>
                  <a:gd name="T16" fmla="*/ 7 w 10"/>
                  <a:gd name="T17" fmla="*/ 3 h 12"/>
                  <a:gd name="T18" fmla="*/ 3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3" y="12"/>
                    </a:lnTo>
                    <a:lnTo>
                      <a:pt x="7" y="9"/>
                    </a:lnTo>
                    <a:lnTo>
                      <a:pt x="10" y="6"/>
                    </a:lnTo>
                    <a:lnTo>
                      <a:pt x="10" y="6"/>
                    </a:lnTo>
                    <a:lnTo>
                      <a:pt x="7"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49" name="Freeform 1579"/>
              <p:cNvSpPr>
                <a:spLocks/>
              </p:cNvSpPr>
              <p:nvPr/>
            </p:nvSpPr>
            <p:spPr bwMode="auto">
              <a:xfrm>
                <a:off x="6328" y="2751"/>
                <a:ext cx="7" cy="12"/>
              </a:xfrm>
              <a:custGeom>
                <a:avLst/>
                <a:gdLst>
                  <a:gd name="T0" fmla="*/ 4 w 7"/>
                  <a:gd name="T1" fmla="*/ 0 h 12"/>
                  <a:gd name="T2" fmla="*/ 0 w 7"/>
                  <a:gd name="T3" fmla="*/ 0 h 12"/>
                  <a:gd name="T4" fmla="*/ 0 w 7"/>
                  <a:gd name="T5" fmla="*/ 12 h 12"/>
                  <a:gd name="T6" fmla="*/ 4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4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4" y="0"/>
                    </a:moveTo>
                    <a:lnTo>
                      <a:pt x="0" y="0"/>
                    </a:lnTo>
                    <a:lnTo>
                      <a:pt x="0" y="12"/>
                    </a:lnTo>
                    <a:lnTo>
                      <a:pt x="4" y="12"/>
                    </a:lnTo>
                    <a:lnTo>
                      <a:pt x="7" y="12"/>
                    </a:lnTo>
                    <a:lnTo>
                      <a:pt x="7" y="9"/>
                    </a:lnTo>
                    <a:lnTo>
                      <a:pt x="7" y="6"/>
                    </a:lnTo>
                    <a:lnTo>
                      <a:pt x="7"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0" name="Freeform 1580"/>
              <p:cNvSpPr>
                <a:spLocks/>
              </p:cNvSpPr>
              <p:nvPr/>
            </p:nvSpPr>
            <p:spPr bwMode="auto">
              <a:xfrm>
                <a:off x="633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1" name="Freeform 1581"/>
              <p:cNvSpPr>
                <a:spLocks/>
              </p:cNvSpPr>
              <p:nvPr/>
            </p:nvSpPr>
            <p:spPr bwMode="auto">
              <a:xfrm>
                <a:off x="633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2" name="Freeform 1582"/>
              <p:cNvSpPr>
                <a:spLocks/>
              </p:cNvSpPr>
              <p:nvPr/>
            </p:nvSpPr>
            <p:spPr bwMode="auto">
              <a:xfrm>
                <a:off x="633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3" name="Freeform 1583"/>
              <p:cNvSpPr>
                <a:spLocks/>
              </p:cNvSpPr>
              <p:nvPr/>
            </p:nvSpPr>
            <p:spPr bwMode="auto">
              <a:xfrm>
                <a:off x="634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4" name="Freeform 1584"/>
              <p:cNvSpPr>
                <a:spLocks/>
              </p:cNvSpPr>
              <p:nvPr/>
            </p:nvSpPr>
            <p:spPr bwMode="auto">
              <a:xfrm>
                <a:off x="634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5" name="Freeform 1585"/>
              <p:cNvSpPr>
                <a:spLocks/>
              </p:cNvSpPr>
              <p:nvPr/>
            </p:nvSpPr>
            <p:spPr bwMode="auto">
              <a:xfrm>
                <a:off x="634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6" name="Freeform 1586"/>
              <p:cNvSpPr>
                <a:spLocks/>
              </p:cNvSpPr>
              <p:nvPr/>
            </p:nvSpPr>
            <p:spPr bwMode="auto">
              <a:xfrm>
                <a:off x="635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7" name="Freeform 1587"/>
              <p:cNvSpPr>
                <a:spLocks/>
              </p:cNvSpPr>
              <p:nvPr/>
            </p:nvSpPr>
            <p:spPr bwMode="auto">
              <a:xfrm>
                <a:off x="635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8" name="Freeform 1588"/>
              <p:cNvSpPr>
                <a:spLocks/>
              </p:cNvSpPr>
              <p:nvPr/>
            </p:nvSpPr>
            <p:spPr bwMode="auto">
              <a:xfrm>
                <a:off x="6359"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59" name="Freeform 1589"/>
              <p:cNvSpPr>
                <a:spLocks/>
              </p:cNvSpPr>
              <p:nvPr/>
            </p:nvSpPr>
            <p:spPr bwMode="auto">
              <a:xfrm>
                <a:off x="636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0" name="Freeform 1590"/>
              <p:cNvSpPr>
                <a:spLocks/>
              </p:cNvSpPr>
              <p:nvPr/>
            </p:nvSpPr>
            <p:spPr bwMode="auto">
              <a:xfrm>
                <a:off x="636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1" name="Freeform 1591"/>
              <p:cNvSpPr>
                <a:spLocks/>
              </p:cNvSpPr>
              <p:nvPr/>
            </p:nvSpPr>
            <p:spPr bwMode="auto">
              <a:xfrm>
                <a:off x="6368"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2" name="Freeform 1592"/>
              <p:cNvSpPr>
                <a:spLocks/>
              </p:cNvSpPr>
              <p:nvPr/>
            </p:nvSpPr>
            <p:spPr bwMode="auto">
              <a:xfrm>
                <a:off x="636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3" name="Freeform 1593"/>
              <p:cNvSpPr>
                <a:spLocks/>
              </p:cNvSpPr>
              <p:nvPr/>
            </p:nvSpPr>
            <p:spPr bwMode="auto">
              <a:xfrm>
                <a:off x="637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4" name="Freeform 1594"/>
              <p:cNvSpPr>
                <a:spLocks/>
              </p:cNvSpPr>
              <p:nvPr/>
            </p:nvSpPr>
            <p:spPr bwMode="auto">
              <a:xfrm>
                <a:off x="6377"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5" name="Freeform 1595"/>
              <p:cNvSpPr>
                <a:spLocks/>
              </p:cNvSpPr>
              <p:nvPr/>
            </p:nvSpPr>
            <p:spPr bwMode="auto">
              <a:xfrm>
                <a:off x="638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6" name="Freeform 1596"/>
              <p:cNvSpPr>
                <a:spLocks/>
              </p:cNvSpPr>
              <p:nvPr/>
            </p:nvSpPr>
            <p:spPr bwMode="auto">
              <a:xfrm>
                <a:off x="6383"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7" name="Freeform 1597"/>
              <p:cNvSpPr>
                <a:spLocks/>
              </p:cNvSpPr>
              <p:nvPr/>
            </p:nvSpPr>
            <p:spPr bwMode="auto">
              <a:xfrm>
                <a:off x="638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8" name="Freeform 1598"/>
              <p:cNvSpPr>
                <a:spLocks/>
              </p:cNvSpPr>
              <p:nvPr/>
            </p:nvSpPr>
            <p:spPr bwMode="auto">
              <a:xfrm>
                <a:off x="6389"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69" name="Freeform 1599"/>
              <p:cNvSpPr>
                <a:spLocks/>
              </p:cNvSpPr>
              <p:nvPr/>
            </p:nvSpPr>
            <p:spPr bwMode="auto">
              <a:xfrm>
                <a:off x="6392"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7 w 10"/>
                  <a:gd name="T13" fmla="*/ 6 h 12"/>
                  <a:gd name="T14" fmla="*/ 10 w 10"/>
                  <a:gd name="T15" fmla="*/ 6 h 12"/>
                  <a:gd name="T16" fmla="*/ 7 w 10"/>
                  <a:gd name="T17" fmla="*/ 6 h 12"/>
                  <a:gd name="T18" fmla="*/ 7 w 10"/>
                  <a:gd name="T19" fmla="*/ 3 h 12"/>
                  <a:gd name="T20" fmla="*/ 7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7" y="12"/>
                    </a:lnTo>
                    <a:lnTo>
                      <a:pt x="7" y="9"/>
                    </a:lnTo>
                    <a:lnTo>
                      <a:pt x="7" y="6"/>
                    </a:lnTo>
                    <a:lnTo>
                      <a:pt x="10"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0" name="Freeform 1600"/>
              <p:cNvSpPr>
                <a:spLocks/>
              </p:cNvSpPr>
              <p:nvPr/>
            </p:nvSpPr>
            <p:spPr bwMode="auto">
              <a:xfrm>
                <a:off x="6395"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1" name="Freeform 1601"/>
              <p:cNvSpPr>
                <a:spLocks/>
              </p:cNvSpPr>
              <p:nvPr/>
            </p:nvSpPr>
            <p:spPr bwMode="auto">
              <a:xfrm>
                <a:off x="639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2" name="Freeform 1602"/>
              <p:cNvSpPr>
                <a:spLocks/>
              </p:cNvSpPr>
              <p:nvPr/>
            </p:nvSpPr>
            <p:spPr bwMode="auto">
              <a:xfrm>
                <a:off x="6402"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3" name="Freeform 1603"/>
              <p:cNvSpPr>
                <a:spLocks/>
              </p:cNvSpPr>
              <p:nvPr/>
            </p:nvSpPr>
            <p:spPr bwMode="auto">
              <a:xfrm>
                <a:off x="640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4" name="Freeform 1604"/>
              <p:cNvSpPr>
                <a:spLocks/>
              </p:cNvSpPr>
              <p:nvPr/>
            </p:nvSpPr>
            <p:spPr bwMode="auto">
              <a:xfrm>
                <a:off x="640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5" name="Freeform 1605"/>
              <p:cNvSpPr>
                <a:spLocks/>
              </p:cNvSpPr>
              <p:nvPr/>
            </p:nvSpPr>
            <p:spPr bwMode="auto">
              <a:xfrm>
                <a:off x="641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6" name="Freeform 1606"/>
              <p:cNvSpPr>
                <a:spLocks/>
              </p:cNvSpPr>
              <p:nvPr/>
            </p:nvSpPr>
            <p:spPr bwMode="auto">
              <a:xfrm>
                <a:off x="641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7" name="Freeform 1607"/>
              <p:cNvSpPr>
                <a:spLocks/>
              </p:cNvSpPr>
              <p:nvPr/>
            </p:nvSpPr>
            <p:spPr bwMode="auto">
              <a:xfrm>
                <a:off x="641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8" name="Freeform 1608"/>
              <p:cNvSpPr>
                <a:spLocks/>
              </p:cNvSpPr>
              <p:nvPr/>
            </p:nvSpPr>
            <p:spPr bwMode="auto">
              <a:xfrm>
                <a:off x="642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79" name="Freeform 1609"/>
              <p:cNvSpPr>
                <a:spLocks/>
              </p:cNvSpPr>
              <p:nvPr/>
            </p:nvSpPr>
            <p:spPr bwMode="auto">
              <a:xfrm>
                <a:off x="642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0" name="Freeform 1610"/>
              <p:cNvSpPr>
                <a:spLocks/>
              </p:cNvSpPr>
              <p:nvPr/>
            </p:nvSpPr>
            <p:spPr bwMode="auto">
              <a:xfrm>
                <a:off x="642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81" name="Freeform 1611"/>
              <p:cNvSpPr>
                <a:spLocks/>
              </p:cNvSpPr>
              <p:nvPr/>
            </p:nvSpPr>
            <p:spPr bwMode="auto">
              <a:xfrm>
                <a:off x="643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813"/>
            <p:cNvGrpSpPr>
              <a:grpSpLocks/>
            </p:cNvGrpSpPr>
            <p:nvPr/>
          </p:nvGrpSpPr>
          <p:grpSpPr bwMode="auto">
            <a:xfrm>
              <a:off x="6432" y="2709"/>
              <a:ext cx="640" cy="54"/>
              <a:chOff x="6432" y="2709"/>
              <a:chExt cx="640" cy="54"/>
            </a:xfrm>
          </p:grpSpPr>
          <p:sp>
            <p:nvSpPr>
              <p:cNvPr id="20482" name="Freeform 1613"/>
              <p:cNvSpPr>
                <a:spLocks/>
              </p:cNvSpPr>
              <p:nvPr/>
            </p:nvSpPr>
            <p:spPr bwMode="auto">
              <a:xfrm>
                <a:off x="643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3" name="Freeform 1614"/>
              <p:cNvSpPr>
                <a:spLocks/>
              </p:cNvSpPr>
              <p:nvPr/>
            </p:nvSpPr>
            <p:spPr bwMode="auto">
              <a:xfrm>
                <a:off x="643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4" name="Freeform 1615"/>
              <p:cNvSpPr>
                <a:spLocks/>
              </p:cNvSpPr>
              <p:nvPr/>
            </p:nvSpPr>
            <p:spPr bwMode="auto">
              <a:xfrm>
                <a:off x="644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5" name="Freeform 1616"/>
              <p:cNvSpPr>
                <a:spLocks/>
              </p:cNvSpPr>
              <p:nvPr/>
            </p:nvSpPr>
            <p:spPr bwMode="auto">
              <a:xfrm>
                <a:off x="644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6" name="Freeform 1617"/>
              <p:cNvSpPr>
                <a:spLocks/>
              </p:cNvSpPr>
              <p:nvPr/>
            </p:nvSpPr>
            <p:spPr bwMode="auto">
              <a:xfrm>
                <a:off x="644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7" name="Freeform 1618"/>
              <p:cNvSpPr>
                <a:spLocks/>
              </p:cNvSpPr>
              <p:nvPr/>
            </p:nvSpPr>
            <p:spPr bwMode="auto">
              <a:xfrm>
                <a:off x="645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8" name="Freeform 1619"/>
              <p:cNvSpPr>
                <a:spLocks/>
              </p:cNvSpPr>
              <p:nvPr/>
            </p:nvSpPr>
            <p:spPr bwMode="auto">
              <a:xfrm>
                <a:off x="645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9" name="Freeform 1620"/>
              <p:cNvSpPr>
                <a:spLocks/>
              </p:cNvSpPr>
              <p:nvPr/>
            </p:nvSpPr>
            <p:spPr bwMode="auto">
              <a:xfrm>
                <a:off x="6456" y="2751"/>
                <a:ext cx="10" cy="12"/>
              </a:xfrm>
              <a:custGeom>
                <a:avLst/>
                <a:gdLst>
                  <a:gd name="T0" fmla="*/ 3 w 10"/>
                  <a:gd name="T1" fmla="*/ 0 h 12"/>
                  <a:gd name="T2" fmla="*/ 0 w 10"/>
                  <a:gd name="T3" fmla="*/ 0 h 12"/>
                  <a:gd name="T4" fmla="*/ 0 w 10"/>
                  <a:gd name="T5" fmla="*/ 12 h 12"/>
                  <a:gd name="T6" fmla="*/ 3 w 10"/>
                  <a:gd name="T7" fmla="*/ 12 h 12"/>
                  <a:gd name="T8" fmla="*/ 3 w 10"/>
                  <a:gd name="T9" fmla="*/ 12 h 12"/>
                  <a:gd name="T10" fmla="*/ 6 w 10"/>
                  <a:gd name="T11" fmla="*/ 9 h 12"/>
                  <a:gd name="T12" fmla="*/ 6 w 10"/>
                  <a:gd name="T13" fmla="*/ 6 h 12"/>
                  <a:gd name="T14" fmla="*/ 10 w 10"/>
                  <a:gd name="T15" fmla="*/ 6 h 12"/>
                  <a:gd name="T16" fmla="*/ 6 w 10"/>
                  <a:gd name="T17" fmla="*/ 6 h 12"/>
                  <a:gd name="T18" fmla="*/ 6 w 10"/>
                  <a:gd name="T19" fmla="*/ 3 h 12"/>
                  <a:gd name="T20" fmla="*/ 3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3" y="12"/>
                    </a:lnTo>
                    <a:lnTo>
                      <a:pt x="6" y="9"/>
                    </a:lnTo>
                    <a:lnTo>
                      <a:pt x="6" y="6"/>
                    </a:lnTo>
                    <a:lnTo>
                      <a:pt x="10"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0" name="Freeform 1621"/>
              <p:cNvSpPr>
                <a:spLocks/>
              </p:cNvSpPr>
              <p:nvPr/>
            </p:nvSpPr>
            <p:spPr bwMode="auto">
              <a:xfrm>
                <a:off x="6459" y="2751"/>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1" name="Freeform 1622"/>
              <p:cNvSpPr>
                <a:spLocks/>
              </p:cNvSpPr>
              <p:nvPr/>
            </p:nvSpPr>
            <p:spPr bwMode="auto">
              <a:xfrm>
                <a:off x="6462" y="2751"/>
                <a:ext cx="4" cy="12"/>
              </a:xfrm>
              <a:custGeom>
                <a:avLst/>
                <a:gdLst>
                  <a:gd name="T0" fmla="*/ 0 w 4"/>
                  <a:gd name="T1" fmla="*/ 0 h 12"/>
                  <a:gd name="T2" fmla="*/ 0 w 4"/>
                  <a:gd name="T3" fmla="*/ 6 h 12"/>
                  <a:gd name="T4" fmla="*/ 0 w 4"/>
                  <a:gd name="T5" fmla="*/ 12 h 12"/>
                  <a:gd name="T6" fmla="*/ 4 w 4"/>
                  <a:gd name="T7" fmla="*/ 12 h 12"/>
                  <a:gd name="T8" fmla="*/ 4 w 4"/>
                  <a:gd name="T9" fmla="*/ 9 h 12"/>
                  <a:gd name="T10" fmla="*/ 4 w 4"/>
                  <a:gd name="T11" fmla="*/ 6 h 12"/>
                  <a:gd name="T12" fmla="*/ 4 w 4"/>
                  <a:gd name="T13" fmla="*/ 6 h 12"/>
                  <a:gd name="T14" fmla="*/ 4 w 4"/>
                  <a:gd name="T15" fmla="*/ 3 h 12"/>
                  <a:gd name="T16" fmla="*/ 4 w 4"/>
                  <a:gd name="T17" fmla="*/ 0 h 12"/>
                  <a:gd name="T18" fmla="*/ 0 w 4"/>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0" y="0"/>
                    </a:moveTo>
                    <a:lnTo>
                      <a:pt x="0" y="6"/>
                    </a:ln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2" name="Freeform 1623"/>
              <p:cNvSpPr>
                <a:spLocks/>
              </p:cNvSpPr>
              <p:nvPr/>
            </p:nvSpPr>
            <p:spPr bwMode="auto">
              <a:xfrm>
                <a:off x="6462"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3" name="Freeform 1624"/>
              <p:cNvSpPr>
                <a:spLocks/>
              </p:cNvSpPr>
              <p:nvPr/>
            </p:nvSpPr>
            <p:spPr bwMode="auto">
              <a:xfrm>
                <a:off x="646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4" name="Freeform 1625"/>
              <p:cNvSpPr>
                <a:spLocks/>
              </p:cNvSpPr>
              <p:nvPr/>
            </p:nvSpPr>
            <p:spPr bwMode="auto">
              <a:xfrm>
                <a:off x="646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5" name="Freeform 1626"/>
              <p:cNvSpPr>
                <a:spLocks/>
              </p:cNvSpPr>
              <p:nvPr/>
            </p:nvSpPr>
            <p:spPr bwMode="auto">
              <a:xfrm>
                <a:off x="647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6" name="Freeform 1627"/>
              <p:cNvSpPr>
                <a:spLocks/>
              </p:cNvSpPr>
              <p:nvPr/>
            </p:nvSpPr>
            <p:spPr bwMode="auto">
              <a:xfrm>
                <a:off x="647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7" name="Freeform 1628"/>
              <p:cNvSpPr>
                <a:spLocks/>
              </p:cNvSpPr>
              <p:nvPr/>
            </p:nvSpPr>
            <p:spPr bwMode="auto">
              <a:xfrm>
                <a:off x="6478"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8" name="Freeform 1629"/>
              <p:cNvSpPr>
                <a:spLocks/>
              </p:cNvSpPr>
              <p:nvPr/>
            </p:nvSpPr>
            <p:spPr bwMode="auto">
              <a:xfrm>
                <a:off x="6484"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99" name="Freeform 1630"/>
              <p:cNvSpPr>
                <a:spLocks/>
              </p:cNvSpPr>
              <p:nvPr/>
            </p:nvSpPr>
            <p:spPr bwMode="auto">
              <a:xfrm>
                <a:off x="6484"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0" name="Freeform 1631"/>
              <p:cNvSpPr>
                <a:spLocks/>
              </p:cNvSpPr>
              <p:nvPr/>
            </p:nvSpPr>
            <p:spPr bwMode="auto">
              <a:xfrm>
                <a:off x="6490"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1" name="Freeform 1632"/>
              <p:cNvSpPr>
                <a:spLocks/>
              </p:cNvSpPr>
              <p:nvPr/>
            </p:nvSpPr>
            <p:spPr bwMode="auto">
              <a:xfrm>
                <a:off x="649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2" name="Freeform 1633"/>
              <p:cNvSpPr>
                <a:spLocks/>
              </p:cNvSpPr>
              <p:nvPr/>
            </p:nvSpPr>
            <p:spPr bwMode="auto">
              <a:xfrm>
                <a:off x="6496"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3" name="Freeform 1634"/>
              <p:cNvSpPr>
                <a:spLocks/>
              </p:cNvSpPr>
              <p:nvPr/>
            </p:nvSpPr>
            <p:spPr bwMode="auto">
              <a:xfrm>
                <a:off x="649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4" name="Freeform 1635"/>
              <p:cNvSpPr>
                <a:spLocks/>
              </p:cNvSpPr>
              <p:nvPr/>
            </p:nvSpPr>
            <p:spPr bwMode="auto">
              <a:xfrm>
                <a:off x="649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5" name="Freeform 1636"/>
              <p:cNvSpPr>
                <a:spLocks/>
              </p:cNvSpPr>
              <p:nvPr/>
            </p:nvSpPr>
            <p:spPr bwMode="auto">
              <a:xfrm>
                <a:off x="650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6" name="Freeform 1637"/>
              <p:cNvSpPr>
                <a:spLocks/>
              </p:cNvSpPr>
              <p:nvPr/>
            </p:nvSpPr>
            <p:spPr bwMode="auto">
              <a:xfrm>
                <a:off x="650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7" name="Freeform 1638"/>
              <p:cNvSpPr>
                <a:spLocks/>
              </p:cNvSpPr>
              <p:nvPr/>
            </p:nvSpPr>
            <p:spPr bwMode="auto">
              <a:xfrm>
                <a:off x="651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8" name="Freeform 1639"/>
              <p:cNvSpPr>
                <a:spLocks/>
              </p:cNvSpPr>
              <p:nvPr/>
            </p:nvSpPr>
            <p:spPr bwMode="auto">
              <a:xfrm>
                <a:off x="6514"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09" name="Freeform 1640"/>
              <p:cNvSpPr>
                <a:spLocks/>
              </p:cNvSpPr>
              <p:nvPr/>
            </p:nvSpPr>
            <p:spPr bwMode="auto">
              <a:xfrm>
                <a:off x="651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0" name="Freeform 1641"/>
              <p:cNvSpPr>
                <a:spLocks/>
              </p:cNvSpPr>
              <p:nvPr/>
            </p:nvSpPr>
            <p:spPr bwMode="auto">
              <a:xfrm>
                <a:off x="6520"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1" name="Freeform 1642"/>
              <p:cNvSpPr>
                <a:spLocks/>
              </p:cNvSpPr>
              <p:nvPr/>
            </p:nvSpPr>
            <p:spPr bwMode="auto">
              <a:xfrm>
                <a:off x="652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2" name="Freeform 1643"/>
              <p:cNvSpPr>
                <a:spLocks/>
              </p:cNvSpPr>
              <p:nvPr/>
            </p:nvSpPr>
            <p:spPr bwMode="auto">
              <a:xfrm>
                <a:off x="6526" y="2751"/>
                <a:ext cx="10" cy="12"/>
              </a:xfrm>
              <a:custGeom>
                <a:avLst/>
                <a:gdLst>
                  <a:gd name="T0" fmla="*/ 3 w 10"/>
                  <a:gd name="T1" fmla="*/ 0 h 12"/>
                  <a:gd name="T2" fmla="*/ 0 w 10"/>
                  <a:gd name="T3" fmla="*/ 0 h 12"/>
                  <a:gd name="T4" fmla="*/ 0 w 10"/>
                  <a:gd name="T5" fmla="*/ 12 h 12"/>
                  <a:gd name="T6" fmla="*/ 3 w 10"/>
                  <a:gd name="T7" fmla="*/ 12 h 12"/>
                  <a:gd name="T8" fmla="*/ 6 w 10"/>
                  <a:gd name="T9" fmla="*/ 12 h 12"/>
                  <a:gd name="T10" fmla="*/ 6 w 10"/>
                  <a:gd name="T11" fmla="*/ 9 h 12"/>
                  <a:gd name="T12" fmla="*/ 10 w 10"/>
                  <a:gd name="T13" fmla="*/ 6 h 12"/>
                  <a:gd name="T14" fmla="*/ 10 w 10"/>
                  <a:gd name="T15" fmla="*/ 6 h 12"/>
                  <a:gd name="T16" fmla="*/ 6 w 10"/>
                  <a:gd name="T17" fmla="*/ 3 h 12"/>
                  <a:gd name="T18" fmla="*/ 6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6" y="12"/>
                    </a:lnTo>
                    <a:lnTo>
                      <a:pt x="6" y="9"/>
                    </a:lnTo>
                    <a:lnTo>
                      <a:pt x="10" y="6"/>
                    </a:lnTo>
                    <a:lnTo>
                      <a:pt x="10"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3" name="Freeform 1644"/>
              <p:cNvSpPr>
                <a:spLocks/>
              </p:cNvSpPr>
              <p:nvPr/>
            </p:nvSpPr>
            <p:spPr bwMode="auto">
              <a:xfrm>
                <a:off x="6529"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7 w 10"/>
                  <a:gd name="T13" fmla="*/ 6 h 12"/>
                  <a:gd name="T14" fmla="*/ 10 w 10"/>
                  <a:gd name="T15" fmla="*/ 6 h 12"/>
                  <a:gd name="T16" fmla="*/ 7 w 10"/>
                  <a:gd name="T17" fmla="*/ 6 h 12"/>
                  <a:gd name="T18" fmla="*/ 7 w 10"/>
                  <a:gd name="T19" fmla="*/ 3 h 12"/>
                  <a:gd name="T20" fmla="*/ 7 w 10"/>
                  <a:gd name="T21" fmla="*/ 0 h 12"/>
                  <a:gd name="T22" fmla="*/ 3 w 10"/>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2">
                    <a:moveTo>
                      <a:pt x="3" y="0"/>
                    </a:moveTo>
                    <a:lnTo>
                      <a:pt x="0" y="0"/>
                    </a:lnTo>
                    <a:lnTo>
                      <a:pt x="0" y="12"/>
                    </a:lnTo>
                    <a:lnTo>
                      <a:pt x="3" y="12"/>
                    </a:lnTo>
                    <a:lnTo>
                      <a:pt x="7" y="12"/>
                    </a:lnTo>
                    <a:lnTo>
                      <a:pt x="7" y="9"/>
                    </a:lnTo>
                    <a:lnTo>
                      <a:pt x="7" y="6"/>
                    </a:lnTo>
                    <a:lnTo>
                      <a:pt x="10"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4" name="Freeform 1645"/>
              <p:cNvSpPr>
                <a:spLocks/>
              </p:cNvSpPr>
              <p:nvPr/>
            </p:nvSpPr>
            <p:spPr bwMode="auto">
              <a:xfrm>
                <a:off x="6532"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10 w 10"/>
                  <a:gd name="T11" fmla="*/ 9 h 12"/>
                  <a:gd name="T12" fmla="*/ 10 w 10"/>
                  <a:gd name="T13" fmla="*/ 6 h 12"/>
                  <a:gd name="T14" fmla="*/ 10 w 10"/>
                  <a:gd name="T15" fmla="*/ 6 h 12"/>
                  <a:gd name="T16" fmla="*/ 10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10" y="9"/>
                    </a:lnTo>
                    <a:lnTo>
                      <a:pt x="10" y="6"/>
                    </a:lnTo>
                    <a:lnTo>
                      <a:pt x="10" y="6"/>
                    </a:lnTo>
                    <a:lnTo>
                      <a:pt x="10"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5" name="Freeform 1646"/>
              <p:cNvSpPr>
                <a:spLocks/>
              </p:cNvSpPr>
              <p:nvPr/>
            </p:nvSpPr>
            <p:spPr bwMode="auto">
              <a:xfrm>
                <a:off x="653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6" name="Freeform 1647"/>
              <p:cNvSpPr>
                <a:spLocks/>
              </p:cNvSpPr>
              <p:nvPr/>
            </p:nvSpPr>
            <p:spPr bwMode="auto">
              <a:xfrm>
                <a:off x="653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7" name="Freeform 1648"/>
              <p:cNvSpPr>
                <a:spLocks/>
              </p:cNvSpPr>
              <p:nvPr/>
            </p:nvSpPr>
            <p:spPr bwMode="auto">
              <a:xfrm>
                <a:off x="654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8" name="Freeform 1649"/>
              <p:cNvSpPr>
                <a:spLocks/>
              </p:cNvSpPr>
              <p:nvPr/>
            </p:nvSpPr>
            <p:spPr bwMode="auto">
              <a:xfrm>
                <a:off x="654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19" name="Freeform 1650"/>
              <p:cNvSpPr>
                <a:spLocks/>
              </p:cNvSpPr>
              <p:nvPr/>
            </p:nvSpPr>
            <p:spPr bwMode="auto">
              <a:xfrm>
                <a:off x="654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0" name="Freeform 1651"/>
              <p:cNvSpPr>
                <a:spLocks/>
              </p:cNvSpPr>
              <p:nvPr/>
            </p:nvSpPr>
            <p:spPr bwMode="auto">
              <a:xfrm>
                <a:off x="655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1" name="Freeform 1652"/>
              <p:cNvSpPr>
                <a:spLocks/>
              </p:cNvSpPr>
              <p:nvPr/>
            </p:nvSpPr>
            <p:spPr bwMode="auto">
              <a:xfrm>
                <a:off x="655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2" name="Freeform 1653"/>
              <p:cNvSpPr>
                <a:spLocks/>
              </p:cNvSpPr>
              <p:nvPr/>
            </p:nvSpPr>
            <p:spPr bwMode="auto">
              <a:xfrm>
                <a:off x="655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3" name="Freeform 1654"/>
              <p:cNvSpPr>
                <a:spLocks/>
              </p:cNvSpPr>
              <p:nvPr/>
            </p:nvSpPr>
            <p:spPr bwMode="auto">
              <a:xfrm>
                <a:off x="656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4" name="Freeform 1655"/>
              <p:cNvSpPr>
                <a:spLocks/>
              </p:cNvSpPr>
              <p:nvPr/>
            </p:nvSpPr>
            <p:spPr bwMode="auto">
              <a:xfrm>
                <a:off x="656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5" name="Freeform 1656"/>
              <p:cNvSpPr>
                <a:spLocks/>
              </p:cNvSpPr>
              <p:nvPr/>
            </p:nvSpPr>
            <p:spPr bwMode="auto">
              <a:xfrm>
                <a:off x="656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6" name="Freeform 1657"/>
              <p:cNvSpPr>
                <a:spLocks/>
              </p:cNvSpPr>
              <p:nvPr/>
            </p:nvSpPr>
            <p:spPr bwMode="auto">
              <a:xfrm>
                <a:off x="6572"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7" name="Freeform 1658"/>
              <p:cNvSpPr>
                <a:spLocks/>
              </p:cNvSpPr>
              <p:nvPr/>
            </p:nvSpPr>
            <p:spPr bwMode="auto">
              <a:xfrm>
                <a:off x="657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8" name="Freeform 1659"/>
              <p:cNvSpPr>
                <a:spLocks/>
              </p:cNvSpPr>
              <p:nvPr/>
            </p:nvSpPr>
            <p:spPr bwMode="auto">
              <a:xfrm>
                <a:off x="6578"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29" name="Freeform 1660"/>
              <p:cNvSpPr>
                <a:spLocks/>
              </p:cNvSpPr>
              <p:nvPr/>
            </p:nvSpPr>
            <p:spPr bwMode="auto">
              <a:xfrm>
                <a:off x="658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0" name="Freeform 1661"/>
              <p:cNvSpPr>
                <a:spLocks/>
              </p:cNvSpPr>
              <p:nvPr/>
            </p:nvSpPr>
            <p:spPr bwMode="auto">
              <a:xfrm>
                <a:off x="658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1" name="Freeform 1662"/>
              <p:cNvSpPr>
                <a:spLocks/>
              </p:cNvSpPr>
              <p:nvPr/>
            </p:nvSpPr>
            <p:spPr bwMode="auto">
              <a:xfrm>
                <a:off x="6587"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2" name="Freeform 1663"/>
              <p:cNvSpPr>
                <a:spLocks/>
              </p:cNvSpPr>
              <p:nvPr/>
            </p:nvSpPr>
            <p:spPr bwMode="auto">
              <a:xfrm>
                <a:off x="659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3" name="Freeform 1664"/>
              <p:cNvSpPr>
                <a:spLocks/>
              </p:cNvSpPr>
              <p:nvPr/>
            </p:nvSpPr>
            <p:spPr bwMode="auto">
              <a:xfrm>
                <a:off x="6593" y="2751"/>
                <a:ext cx="10" cy="12"/>
              </a:xfrm>
              <a:custGeom>
                <a:avLst/>
                <a:gdLst>
                  <a:gd name="T0" fmla="*/ 3 w 10"/>
                  <a:gd name="T1" fmla="*/ 0 h 12"/>
                  <a:gd name="T2" fmla="*/ 0 w 10"/>
                  <a:gd name="T3" fmla="*/ 0 h 12"/>
                  <a:gd name="T4" fmla="*/ 0 w 10"/>
                  <a:gd name="T5" fmla="*/ 12 h 12"/>
                  <a:gd name="T6" fmla="*/ 3 w 10"/>
                  <a:gd name="T7" fmla="*/ 12 h 12"/>
                  <a:gd name="T8" fmla="*/ 3 w 10"/>
                  <a:gd name="T9" fmla="*/ 12 h 12"/>
                  <a:gd name="T10" fmla="*/ 6 w 10"/>
                  <a:gd name="T11" fmla="*/ 9 h 12"/>
                  <a:gd name="T12" fmla="*/ 10 w 10"/>
                  <a:gd name="T13" fmla="*/ 6 h 12"/>
                  <a:gd name="T14" fmla="*/ 10 w 10"/>
                  <a:gd name="T15" fmla="*/ 6 h 12"/>
                  <a:gd name="T16" fmla="*/ 6 w 10"/>
                  <a:gd name="T17" fmla="*/ 3 h 12"/>
                  <a:gd name="T18" fmla="*/ 3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3" y="12"/>
                    </a:lnTo>
                    <a:lnTo>
                      <a:pt x="6" y="9"/>
                    </a:lnTo>
                    <a:lnTo>
                      <a:pt x="10" y="6"/>
                    </a:lnTo>
                    <a:lnTo>
                      <a:pt x="10"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4" name="Freeform 1665"/>
              <p:cNvSpPr>
                <a:spLocks/>
              </p:cNvSpPr>
              <p:nvPr/>
            </p:nvSpPr>
            <p:spPr bwMode="auto">
              <a:xfrm>
                <a:off x="6596" y="2751"/>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5" name="Freeform 1666"/>
              <p:cNvSpPr>
                <a:spLocks/>
              </p:cNvSpPr>
              <p:nvPr/>
            </p:nvSpPr>
            <p:spPr bwMode="auto">
              <a:xfrm>
                <a:off x="6599"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6" name="Freeform 1667"/>
              <p:cNvSpPr>
                <a:spLocks/>
              </p:cNvSpPr>
              <p:nvPr/>
            </p:nvSpPr>
            <p:spPr bwMode="auto">
              <a:xfrm>
                <a:off x="660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7" name="Freeform 1668"/>
              <p:cNvSpPr>
                <a:spLocks/>
              </p:cNvSpPr>
              <p:nvPr/>
            </p:nvSpPr>
            <p:spPr bwMode="auto">
              <a:xfrm>
                <a:off x="660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8" name="Freeform 1669"/>
              <p:cNvSpPr>
                <a:spLocks/>
              </p:cNvSpPr>
              <p:nvPr/>
            </p:nvSpPr>
            <p:spPr bwMode="auto">
              <a:xfrm>
                <a:off x="660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39" name="Freeform 1670"/>
              <p:cNvSpPr>
                <a:spLocks/>
              </p:cNvSpPr>
              <p:nvPr/>
            </p:nvSpPr>
            <p:spPr bwMode="auto">
              <a:xfrm>
                <a:off x="661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0" name="Freeform 1671"/>
              <p:cNvSpPr>
                <a:spLocks/>
              </p:cNvSpPr>
              <p:nvPr/>
            </p:nvSpPr>
            <p:spPr bwMode="auto">
              <a:xfrm>
                <a:off x="661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1" name="Freeform 1672"/>
              <p:cNvSpPr>
                <a:spLocks/>
              </p:cNvSpPr>
              <p:nvPr/>
            </p:nvSpPr>
            <p:spPr bwMode="auto">
              <a:xfrm>
                <a:off x="662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2" name="Freeform 1673"/>
              <p:cNvSpPr>
                <a:spLocks/>
              </p:cNvSpPr>
              <p:nvPr/>
            </p:nvSpPr>
            <p:spPr bwMode="auto">
              <a:xfrm>
                <a:off x="662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3" name="Freeform 1674"/>
              <p:cNvSpPr>
                <a:spLocks/>
              </p:cNvSpPr>
              <p:nvPr/>
            </p:nvSpPr>
            <p:spPr bwMode="auto">
              <a:xfrm>
                <a:off x="662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4" name="Freeform 1675"/>
              <p:cNvSpPr>
                <a:spLocks/>
              </p:cNvSpPr>
              <p:nvPr/>
            </p:nvSpPr>
            <p:spPr bwMode="auto">
              <a:xfrm>
                <a:off x="662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5" name="Freeform 1676"/>
              <p:cNvSpPr>
                <a:spLocks/>
              </p:cNvSpPr>
              <p:nvPr/>
            </p:nvSpPr>
            <p:spPr bwMode="auto">
              <a:xfrm>
                <a:off x="663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6" name="Freeform 1677"/>
              <p:cNvSpPr>
                <a:spLocks/>
              </p:cNvSpPr>
              <p:nvPr/>
            </p:nvSpPr>
            <p:spPr bwMode="auto">
              <a:xfrm>
                <a:off x="663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7" name="Freeform 1678"/>
              <p:cNvSpPr>
                <a:spLocks/>
              </p:cNvSpPr>
              <p:nvPr/>
            </p:nvSpPr>
            <p:spPr bwMode="auto">
              <a:xfrm>
                <a:off x="663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8" name="Freeform 1679"/>
              <p:cNvSpPr>
                <a:spLocks/>
              </p:cNvSpPr>
              <p:nvPr/>
            </p:nvSpPr>
            <p:spPr bwMode="auto">
              <a:xfrm>
                <a:off x="664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49" name="Freeform 1680"/>
              <p:cNvSpPr>
                <a:spLocks/>
              </p:cNvSpPr>
              <p:nvPr/>
            </p:nvSpPr>
            <p:spPr bwMode="auto">
              <a:xfrm>
                <a:off x="6642"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0" name="Freeform 1681"/>
              <p:cNvSpPr>
                <a:spLocks/>
              </p:cNvSpPr>
              <p:nvPr/>
            </p:nvSpPr>
            <p:spPr bwMode="auto">
              <a:xfrm>
                <a:off x="664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1" name="Freeform 1682"/>
              <p:cNvSpPr>
                <a:spLocks/>
              </p:cNvSpPr>
              <p:nvPr/>
            </p:nvSpPr>
            <p:spPr bwMode="auto">
              <a:xfrm>
                <a:off x="6651"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2" name="Freeform 1683"/>
              <p:cNvSpPr>
                <a:spLocks/>
              </p:cNvSpPr>
              <p:nvPr/>
            </p:nvSpPr>
            <p:spPr bwMode="auto">
              <a:xfrm>
                <a:off x="6654"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3" name="Freeform 1684"/>
              <p:cNvSpPr>
                <a:spLocks/>
              </p:cNvSpPr>
              <p:nvPr/>
            </p:nvSpPr>
            <p:spPr bwMode="auto">
              <a:xfrm>
                <a:off x="6657"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4" name="Freeform 1685"/>
              <p:cNvSpPr>
                <a:spLocks/>
              </p:cNvSpPr>
              <p:nvPr/>
            </p:nvSpPr>
            <p:spPr bwMode="auto">
              <a:xfrm>
                <a:off x="6660"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5" name="Freeform 1686"/>
              <p:cNvSpPr>
                <a:spLocks/>
              </p:cNvSpPr>
              <p:nvPr/>
            </p:nvSpPr>
            <p:spPr bwMode="auto">
              <a:xfrm>
                <a:off x="6663" y="2751"/>
                <a:ext cx="10" cy="12"/>
              </a:xfrm>
              <a:custGeom>
                <a:avLst/>
                <a:gdLst>
                  <a:gd name="T0" fmla="*/ 3 w 10"/>
                  <a:gd name="T1" fmla="*/ 0 h 12"/>
                  <a:gd name="T2" fmla="*/ 0 w 10"/>
                  <a:gd name="T3" fmla="*/ 0 h 12"/>
                  <a:gd name="T4" fmla="*/ 0 w 10"/>
                  <a:gd name="T5" fmla="*/ 12 h 12"/>
                  <a:gd name="T6" fmla="*/ 3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7" y="12"/>
                    </a:lnTo>
                    <a:lnTo>
                      <a:pt x="7" y="9"/>
                    </a:lnTo>
                    <a:lnTo>
                      <a:pt x="10" y="6"/>
                    </a:lnTo>
                    <a:lnTo>
                      <a:pt x="10"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6" name="Freeform 1687"/>
              <p:cNvSpPr>
                <a:spLocks/>
              </p:cNvSpPr>
              <p:nvPr/>
            </p:nvSpPr>
            <p:spPr bwMode="auto">
              <a:xfrm>
                <a:off x="6666" y="2751"/>
                <a:ext cx="10" cy="12"/>
              </a:xfrm>
              <a:custGeom>
                <a:avLst/>
                <a:gdLst>
                  <a:gd name="T0" fmla="*/ 0 w 10"/>
                  <a:gd name="T1" fmla="*/ 3 h 12"/>
                  <a:gd name="T2" fmla="*/ 4 w 10"/>
                  <a:gd name="T3" fmla="*/ 0 h 12"/>
                  <a:gd name="T4" fmla="*/ 0 w 10"/>
                  <a:gd name="T5" fmla="*/ 0 h 12"/>
                  <a:gd name="T6" fmla="*/ 0 w 10"/>
                  <a:gd name="T7" fmla="*/ 12 h 12"/>
                  <a:gd name="T8" fmla="*/ 4 w 10"/>
                  <a:gd name="T9" fmla="*/ 12 h 12"/>
                  <a:gd name="T10" fmla="*/ 7 w 10"/>
                  <a:gd name="T11" fmla="*/ 9 h 12"/>
                  <a:gd name="T12" fmla="*/ 4 w 10"/>
                  <a:gd name="T13" fmla="*/ 12 h 12"/>
                  <a:gd name="T14" fmla="*/ 7 w 10"/>
                  <a:gd name="T15" fmla="*/ 12 h 12"/>
                  <a:gd name="T16" fmla="*/ 7 w 10"/>
                  <a:gd name="T17" fmla="*/ 9 h 12"/>
                  <a:gd name="T18" fmla="*/ 7 w 10"/>
                  <a:gd name="T19" fmla="*/ 6 h 12"/>
                  <a:gd name="T20" fmla="*/ 10 w 10"/>
                  <a:gd name="T21" fmla="*/ 6 h 12"/>
                  <a:gd name="T22" fmla="*/ 7 w 10"/>
                  <a:gd name="T23" fmla="*/ 6 h 12"/>
                  <a:gd name="T24" fmla="*/ 7 w 10"/>
                  <a:gd name="T25" fmla="*/ 3 h 12"/>
                  <a:gd name="T26" fmla="*/ 7 w 10"/>
                  <a:gd name="T27" fmla="*/ 0 h 12"/>
                  <a:gd name="T28" fmla="*/ 4 w 10"/>
                  <a:gd name="T29" fmla="*/ 0 h 12"/>
                  <a:gd name="T30" fmla="*/ 0 w 10"/>
                  <a:gd name="T3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2">
                    <a:moveTo>
                      <a:pt x="0" y="3"/>
                    </a:moveTo>
                    <a:lnTo>
                      <a:pt x="4" y="0"/>
                    </a:lnTo>
                    <a:lnTo>
                      <a:pt x="0" y="0"/>
                    </a:lnTo>
                    <a:lnTo>
                      <a:pt x="0" y="12"/>
                    </a:lnTo>
                    <a:lnTo>
                      <a:pt x="4" y="12"/>
                    </a:lnTo>
                    <a:lnTo>
                      <a:pt x="7" y="9"/>
                    </a:lnTo>
                    <a:lnTo>
                      <a:pt x="4" y="12"/>
                    </a:lnTo>
                    <a:lnTo>
                      <a:pt x="7" y="12"/>
                    </a:lnTo>
                    <a:lnTo>
                      <a:pt x="7" y="9"/>
                    </a:lnTo>
                    <a:lnTo>
                      <a:pt x="7" y="6"/>
                    </a:lnTo>
                    <a:lnTo>
                      <a:pt x="10" y="6"/>
                    </a:lnTo>
                    <a:lnTo>
                      <a:pt x="7" y="6"/>
                    </a:lnTo>
                    <a:lnTo>
                      <a:pt x="7" y="3"/>
                    </a:lnTo>
                    <a:lnTo>
                      <a:pt x="7" y="0"/>
                    </a:lnTo>
                    <a:lnTo>
                      <a:pt x="4"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7" name="Freeform 1688"/>
              <p:cNvSpPr>
                <a:spLocks/>
              </p:cNvSpPr>
              <p:nvPr/>
            </p:nvSpPr>
            <p:spPr bwMode="auto">
              <a:xfrm>
                <a:off x="6666" y="2751"/>
                <a:ext cx="10" cy="9"/>
              </a:xfrm>
              <a:custGeom>
                <a:avLst/>
                <a:gdLst>
                  <a:gd name="T0" fmla="*/ 7 w 10"/>
                  <a:gd name="T1" fmla="*/ 0 h 9"/>
                  <a:gd name="T2" fmla="*/ 7 w 10"/>
                  <a:gd name="T3" fmla="*/ 0 h 9"/>
                  <a:gd name="T4" fmla="*/ 0 w 10"/>
                  <a:gd name="T5" fmla="*/ 3 h 9"/>
                  <a:gd name="T6" fmla="*/ 7 w 10"/>
                  <a:gd name="T7" fmla="*/ 9 h 9"/>
                  <a:gd name="T8" fmla="*/ 10 w 10"/>
                  <a:gd name="T9" fmla="*/ 6 h 9"/>
                  <a:gd name="T10" fmla="*/ 7 w 10"/>
                  <a:gd name="T11" fmla="*/ 9 h 9"/>
                  <a:gd name="T12" fmla="*/ 10 w 10"/>
                  <a:gd name="T13" fmla="*/ 6 h 9"/>
                  <a:gd name="T14" fmla="*/ 10 w 10"/>
                  <a:gd name="T15" fmla="*/ 6 h 9"/>
                  <a:gd name="T16" fmla="*/ 10 w 10"/>
                  <a:gd name="T17" fmla="*/ 3 h 9"/>
                  <a:gd name="T18" fmla="*/ 10 w 10"/>
                  <a:gd name="T19" fmla="*/ 0 h 9"/>
                  <a:gd name="T20" fmla="*/ 10 w 10"/>
                  <a:gd name="T21" fmla="*/ 0 h 9"/>
                  <a:gd name="T22" fmla="*/ 7 w 10"/>
                  <a:gd name="T23" fmla="*/ 0 h 9"/>
                  <a:gd name="T24" fmla="*/ 7 w 10"/>
                  <a:gd name="T25" fmla="*/ 0 h 9"/>
                  <a:gd name="T26" fmla="*/ 7 w 10"/>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9">
                    <a:moveTo>
                      <a:pt x="7" y="0"/>
                    </a:moveTo>
                    <a:lnTo>
                      <a:pt x="7" y="0"/>
                    </a:lnTo>
                    <a:lnTo>
                      <a:pt x="0" y="3"/>
                    </a:lnTo>
                    <a:lnTo>
                      <a:pt x="7" y="9"/>
                    </a:lnTo>
                    <a:lnTo>
                      <a:pt x="10" y="6"/>
                    </a:lnTo>
                    <a:lnTo>
                      <a:pt x="7" y="9"/>
                    </a:lnTo>
                    <a:lnTo>
                      <a:pt x="10" y="6"/>
                    </a:lnTo>
                    <a:lnTo>
                      <a:pt x="10" y="6"/>
                    </a:lnTo>
                    <a:lnTo>
                      <a:pt x="10" y="3"/>
                    </a:lnTo>
                    <a:lnTo>
                      <a:pt x="10" y="0"/>
                    </a:lnTo>
                    <a:lnTo>
                      <a:pt x="10" y="0"/>
                    </a:lnTo>
                    <a:lnTo>
                      <a:pt x="7" y="0"/>
                    </a:lnTo>
                    <a:lnTo>
                      <a:pt x="7"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8" name="Freeform 1689"/>
              <p:cNvSpPr>
                <a:spLocks/>
              </p:cNvSpPr>
              <p:nvPr/>
            </p:nvSpPr>
            <p:spPr bwMode="auto">
              <a:xfrm>
                <a:off x="6673"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3"/>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59" name="Freeform 1690"/>
              <p:cNvSpPr>
                <a:spLocks/>
              </p:cNvSpPr>
              <p:nvPr/>
            </p:nvSpPr>
            <p:spPr bwMode="auto">
              <a:xfrm>
                <a:off x="6676"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0" name="Freeform 1691"/>
              <p:cNvSpPr>
                <a:spLocks/>
              </p:cNvSpPr>
              <p:nvPr/>
            </p:nvSpPr>
            <p:spPr bwMode="auto">
              <a:xfrm>
                <a:off x="6679"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3"/>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1" name="Freeform 1692"/>
              <p:cNvSpPr>
                <a:spLocks/>
              </p:cNvSpPr>
              <p:nvPr/>
            </p:nvSpPr>
            <p:spPr bwMode="auto">
              <a:xfrm>
                <a:off x="6682"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6 w 9"/>
                  <a:gd name="T11" fmla="*/ 6 h 9"/>
                  <a:gd name="T12" fmla="*/ 6 w 9"/>
                  <a:gd name="T13" fmla="*/ 6 h 9"/>
                  <a:gd name="T14" fmla="*/ 9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6" y="6"/>
                    </a:lnTo>
                    <a:lnTo>
                      <a:pt x="6"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2" name="Freeform 1693"/>
              <p:cNvSpPr>
                <a:spLocks/>
              </p:cNvSpPr>
              <p:nvPr/>
            </p:nvSpPr>
            <p:spPr bwMode="auto">
              <a:xfrm>
                <a:off x="6685"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3" name="Freeform 1694"/>
              <p:cNvSpPr>
                <a:spLocks/>
              </p:cNvSpPr>
              <p:nvPr/>
            </p:nvSpPr>
            <p:spPr bwMode="auto">
              <a:xfrm>
                <a:off x="6688"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3"/>
                    </a:lnTo>
                    <a:lnTo>
                      <a:pt x="9"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4" name="Freeform 1695"/>
              <p:cNvSpPr>
                <a:spLocks/>
              </p:cNvSpPr>
              <p:nvPr/>
            </p:nvSpPr>
            <p:spPr bwMode="auto">
              <a:xfrm>
                <a:off x="6694" y="2751"/>
                <a:ext cx="6" cy="9"/>
              </a:xfrm>
              <a:custGeom>
                <a:avLst/>
                <a:gdLst>
                  <a:gd name="T0" fmla="*/ 0 w 6"/>
                  <a:gd name="T1" fmla="*/ 0 h 9"/>
                  <a:gd name="T2" fmla="*/ 0 w 6"/>
                  <a:gd name="T3" fmla="*/ 0 h 9"/>
                  <a:gd name="T4" fmla="*/ 0 w 6"/>
                  <a:gd name="T5" fmla="*/ 9 h 9"/>
                  <a:gd name="T6" fmla="*/ 0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5" name="Freeform 1696"/>
              <p:cNvSpPr>
                <a:spLocks/>
              </p:cNvSpPr>
              <p:nvPr/>
            </p:nvSpPr>
            <p:spPr bwMode="auto">
              <a:xfrm>
                <a:off x="6694"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3"/>
                    </a:lnTo>
                    <a:lnTo>
                      <a:pt x="9"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6" name="Freeform 1697"/>
              <p:cNvSpPr>
                <a:spLocks/>
              </p:cNvSpPr>
              <p:nvPr/>
            </p:nvSpPr>
            <p:spPr bwMode="auto">
              <a:xfrm>
                <a:off x="6700" y="2751"/>
                <a:ext cx="6" cy="9"/>
              </a:xfrm>
              <a:custGeom>
                <a:avLst/>
                <a:gdLst>
                  <a:gd name="T0" fmla="*/ 0 w 6"/>
                  <a:gd name="T1" fmla="*/ 0 h 9"/>
                  <a:gd name="T2" fmla="*/ 0 w 6"/>
                  <a:gd name="T3" fmla="*/ 0 h 9"/>
                  <a:gd name="T4" fmla="*/ 0 w 6"/>
                  <a:gd name="T5" fmla="*/ 9 h 9"/>
                  <a:gd name="T6" fmla="*/ 0 w 6"/>
                  <a:gd name="T7" fmla="*/ 9 h 9"/>
                  <a:gd name="T8" fmla="*/ 3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6"/>
                    </a:lnTo>
                    <a:lnTo>
                      <a:pt x="6" y="6"/>
                    </a:lnTo>
                    <a:lnTo>
                      <a:pt x="6" y="6"/>
                    </a:lnTo>
                    <a:lnTo>
                      <a:pt x="6" y="3"/>
                    </a:lnTo>
                    <a:lnTo>
                      <a:pt x="6" y="0"/>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7" name="Freeform 1698"/>
              <p:cNvSpPr>
                <a:spLocks/>
              </p:cNvSpPr>
              <p:nvPr/>
            </p:nvSpPr>
            <p:spPr bwMode="auto">
              <a:xfrm>
                <a:off x="6700"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8" name="Freeform 1699"/>
              <p:cNvSpPr>
                <a:spLocks/>
              </p:cNvSpPr>
              <p:nvPr/>
            </p:nvSpPr>
            <p:spPr bwMode="auto">
              <a:xfrm>
                <a:off x="6706"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3"/>
                    </a:lnTo>
                    <a:lnTo>
                      <a:pt x="6"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69" name="Freeform 1700"/>
              <p:cNvSpPr>
                <a:spLocks/>
              </p:cNvSpPr>
              <p:nvPr/>
            </p:nvSpPr>
            <p:spPr bwMode="auto">
              <a:xfrm>
                <a:off x="6709"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0" name="Freeform 1701"/>
              <p:cNvSpPr>
                <a:spLocks/>
              </p:cNvSpPr>
              <p:nvPr/>
            </p:nvSpPr>
            <p:spPr bwMode="auto">
              <a:xfrm>
                <a:off x="6712"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1" name="Freeform 1702"/>
              <p:cNvSpPr>
                <a:spLocks/>
              </p:cNvSpPr>
              <p:nvPr/>
            </p:nvSpPr>
            <p:spPr bwMode="auto">
              <a:xfrm>
                <a:off x="6715"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 name="T22" fmla="*/ 3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3" y="0"/>
                    </a:moveTo>
                    <a:lnTo>
                      <a:pt x="0" y="0"/>
                    </a:lnTo>
                    <a:lnTo>
                      <a:pt x="0" y="9"/>
                    </a:lnTo>
                    <a:lnTo>
                      <a:pt x="3" y="9"/>
                    </a:lnTo>
                    <a:lnTo>
                      <a:pt x="3" y="6"/>
                    </a:lnTo>
                    <a:lnTo>
                      <a:pt x="6" y="6"/>
                    </a:lnTo>
                    <a:lnTo>
                      <a:pt x="6" y="6"/>
                    </a:lnTo>
                    <a:lnTo>
                      <a:pt x="6" y="3"/>
                    </a:lnTo>
                    <a:lnTo>
                      <a:pt x="6" y="0"/>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2" name="Freeform 1703"/>
              <p:cNvSpPr>
                <a:spLocks/>
              </p:cNvSpPr>
              <p:nvPr/>
            </p:nvSpPr>
            <p:spPr bwMode="auto">
              <a:xfrm>
                <a:off x="6718"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3" name="Freeform 1704"/>
              <p:cNvSpPr>
                <a:spLocks/>
              </p:cNvSpPr>
              <p:nvPr/>
            </p:nvSpPr>
            <p:spPr bwMode="auto">
              <a:xfrm>
                <a:off x="6721"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3"/>
                    </a:lnTo>
                    <a:lnTo>
                      <a:pt x="6"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4" name="Freeform 1705"/>
              <p:cNvSpPr>
                <a:spLocks/>
              </p:cNvSpPr>
              <p:nvPr/>
            </p:nvSpPr>
            <p:spPr bwMode="auto">
              <a:xfrm>
                <a:off x="6724" y="2751"/>
                <a:ext cx="9" cy="9"/>
              </a:xfrm>
              <a:custGeom>
                <a:avLst/>
                <a:gdLst>
                  <a:gd name="T0" fmla="*/ 3 w 9"/>
                  <a:gd name="T1" fmla="*/ 0 h 9"/>
                  <a:gd name="T2" fmla="*/ 0 w 9"/>
                  <a:gd name="T3" fmla="*/ 0 h 9"/>
                  <a:gd name="T4" fmla="*/ 0 w 9"/>
                  <a:gd name="T5" fmla="*/ 9 h 9"/>
                  <a:gd name="T6" fmla="*/ 3 w 9"/>
                  <a:gd name="T7" fmla="*/ 9 h 9"/>
                  <a:gd name="T8" fmla="*/ 3 w 9"/>
                  <a:gd name="T9" fmla="*/ 6 h 9"/>
                  <a:gd name="T10" fmla="*/ 6 w 9"/>
                  <a:gd name="T11" fmla="*/ 6 h 9"/>
                  <a:gd name="T12" fmla="*/ 6 w 9"/>
                  <a:gd name="T13" fmla="*/ 6 h 9"/>
                  <a:gd name="T14" fmla="*/ 9 w 9"/>
                  <a:gd name="T15" fmla="*/ 3 h 9"/>
                  <a:gd name="T16" fmla="*/ 6 w 9"/>
                  <a:gd name="T17" fmla="*/ 0 h 9"/>
                  <a:gd name="T18" fmla="*/ 3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3" y="6"/>
                    </a:lnTo>
                    <a:lnTo>
                      <a:pt x="6" y="6"/>
                    </a:lnTo>
                    <a:lnTo>
                      <a:pt x="6" y="6"/>
                    </a:lnTo>
                    <a:lnTo>
                      <a:pt x="9"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5" name="Freeform 1706"/>
              <p:cNvSpPr>
                <a:spLocks/>
              </p:cNvSpPr>
              <p:nvPr/>
            </p:nvSpPr>
            <p:spPr bwMode="auto">
              <a:xfrm>
                <a:off x="6727"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6" name="Freeform 1707"/>
              <p:cNvSpPr>
                <a:spLocks/>
              </p:cNvSpPr>
              <p:nvPr/>
            </p:nvSpPr>
            <p:spPr bwMode="auto">
              <a:xfrm>
                <a:off x="6730" y="2751"/>
                <a:ext cx="10" cy="9"/>
              </a:xfrm>
              <a:custGeom>
                <a:avLst/>
                <a:gdLst>
                  <a:gd name="T0" fmla="*/ 3 w 10"/>
                  <a:gd name="T1" fmla="*/ 0 h 9"/>
                  <a:gd name="T2" fmla="*/ 0 w 10"/>
                  <a:gd name="T3" fmla="*/ 0 h 9"/>
                  <a:gd name="T4" fmla="*/ 0 w 10"/>
                  <a:gd name="T5" fmla="*/ 9 h 9"/>
                  <a:gd name="T6" fmla="*/ 3 w 10"/>
                  <a:gd name="T7" fmla="*/ 9 h 9"/>
                  <a:gd name="T8" fmla="*/ 3 w 10"/>
                  <a:gd name="T9" fmla="*/ 6 h 9"/>
                  <a:gd name="T10" fmla="*/ 7 w 10"/>
                  <a:gd name="T11" fmla="*/ 6 h 9"/>
                  <a:gd name="T12" fmla="*/ 10 w 10"/>
                  <a:gd name="T13" fmla="*/ 6 h 9"/>
                  <a:gd name="T14" fmla="*/ 10 w 10"/>
                  <a:gd name="T15" fmla="*/ 3 h 9"/>
                  <a:gd name="T16" fmla="*/ 10 w 10"/>
                  <a:gd name="T17" fmla="*/ 0 h 9"/>
                  <a:gd name="T18" fmla="*/ 7 w 10"/>
                  <a:gd name="T19" fmla="*/ 0 h 9"/>
                  <a:gd name="T20" fmla="*/ 3 w 10"/>
                  <a:gd name="T21" fmla="*/ 0 h 9"/>
                  <a:gd name="T22" fmla="*/ 3 w 10"/>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3" y="0"/>
                    </a:moveTo>
                    <a:lnTo>
                      <a:pt x="0" y="0"/>
                    </a:lnTo>
                    <a:lnTo>
                      <a:pt x="0" y="9"/>
                    </a:lnTo>
                    <a:lnTo>
                      <a:pt x="3" y="9"/>
                    </a:lnTo>
                    <a:lnTo>
                      <a:pt x="3" y="6"/>
                    </a:lnTo>
                    <a:lnTo>
                      <a:pt x="7" y="6"/>
                    </a:lnTo>
                    <a:lnTo>
                      <a:pt x="10" y="6"/>
                    </a:lnTo>
                    <a:lnTo>
                      <a:pt x="10" y="3"/>
                    </a:lnTo>
                    <a:lnTo>
                      <a:pt x="10" y="0"/>
                    </a:lnTo>
                    <a:lnTo>
                      <a:pt x="7"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7" name="Freeform 1708"/>
              <p:cNvSpPr>
                <a:spLocks/>
              </p:cNvSpPr>
              <p:nvPr/>
            </p:nvSpPr>
            <p:spPr bwMode="auto">
              <a:xfrm>
                <a:off x="6733" y="2751"/>
                <a:ext cx="7" cy="9"/>
              </a:xfrm>
              <a:custGeom>
                <a:avLst/>
                <a:gdLst>
                  <a:gd name="T0" fmla="*/ 4 w 7"/>
                  <a:gd name="T1" fmla="*/ 0 h 9"/>
                  <a:gd name="T2" fmla="*/ 0 w 7"/>
                  <a:gd name="T3" fmla="*/ 0 h 9"/>
                  <a:gd name="T4" fmla="*/ 0 w 7"/>
                  <a:gd name="T5" fmla="*/ 9 h 9"/>
                  <a:gd name="T6" fmla="*/ 4 w 7"/>
                  <a:gd name="T7" fmla="*/ 9 h 9"/>
                  <a:gd name="T8" fmla="*/ 7 w 7"/>
                  <a:gd name="T9" fmla="*/ 6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6"/>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8" name="Freeform 1709"/>
              <p:cNvSpPr>
                <a:spLocks/>
              </p:cNvSpPr>
              <p:nvPr/>
            </p:nvSpPr>
            <p:spPr bwMode="auto">
              <a:xfrm>
                <a:off x="6737"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3"/>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79" name="Freeform 1710"/>
              <p:cNvSpPr>
                <a:spLocks/>
              </p:cNvSpPr>
              <p:nvPr/>
            </p:nvSpPr>
            <p:spPr bwMode="auto">
              <a:xfrm>
                <a:off x="6740"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6 w 9"/>
                  <a:gd name="T11" fmla="*/ 6 h 9"/>
                  <a:gd name="T12" fmla="*/ 6 w 9"/>
                  <a:gd name="T13" fmla="*/ 6 h 9"/>
                  <a:gd name="T14" fmla="*/ 9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6" y="6"/>
                    </a:lnTo>
                    <a:lnTo>
                      <a:pt x="6"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0" name="Freeform 1711"/>
              <p:cNvSpPr>
                <a:spLocks/>
              </p:cNvSpPr>
              <p:nvPr/>
            </p:nvSpPr>
            <p:spPr bwMode="auto">
              <a:xfrm>
                <a:off x="6743"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1" name="Freeform 1712"/>
              <p:cNvSpPr>
                <a:spLocks/>
              </p:cNvSpPr>
              <p:nvPr/>
            </p:nvSpPr>
            <p:spPr bwMode="auto">
              <a:xfrm>
                <a:off x="6746"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6 w 9"/>
                  <a:gd name="T11" fmla="*/ 6 h 9"/>
                  <a:gd name="T12" fmla="*/ 9 w 9"/>
                  <a:gd name="T13" fmla="*/ 6 h 9"/>
                  <a:gd name="T14" fmla="*/ 9 w 9"/>
                  <a:gd name="T15" fmla="*/ 3 h 9"/>
                  <a:gd name="T16" fmla="*/ 9 w 9"/>
                  <a:gd name="T17" fmla="*/ 0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6"/>
                    </a:lnTo>
                    <a:lnTo>
                      <a:pt x="6" y="6"/>
                    </a:lnTo>
                    <a:lnTo>
                      <a:pt x="9" y="6"/>
                    </a:lnTo>
                    <a:lnTo>
                      <a:pt x="9" y="3"/>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2" name="Freeform 1713"/>
              <p:cNvSpPr>
                <a:spLocks/>
              </p:cNvSpPr>
              <p:nvPr/>
            </p:nvSpPr>
            <p:spPr bwMode="auto">
              <a:xfrm>
                <a:off x="6749"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3" name="Freeform 1714"/>
              <p:cNvSpPr>
                <a:spLocks/>
              </p:cNvSpPr>
              <p:nvPr/>
            </p:nvSpPr>
            <p:spPr bwMode="auto">
              <a:xfrm>
                <a:off x="6752"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3"/>
                    </a:lnTo>
                    <a:lnTo>
                      <a:pt x="9"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4" name="Freeform 1715"/>
              <p:cNvSpPr>
                <a:spLocks/>
              </p:cNvSpPr>
              <p:nvPr/>
            </p:nvSpPr>
            <p:spPr bwMode="auto">
              <a:xfrm>
                <a:off x="6758" y="2751"/>
                <a:ext cx="6" cy="9"/>
              </a:xfrm>
              <a:custGeom>
                <a:avLst/>
                <a:gdLst>
                  <a:gd name="T0" fmla="*/ 0 w 6"/>
                  <a:gd name="T1" fmla="*/ 0 h 9"/>
                  <a:gd name="T2" fmla="*/ 0 w 6"/>
                  <a:gd name="T3" fmla="*/ 0 h 9"/>
                  <a:gd name="T4" fmla="*/ 0 w 6"/>
                  <a:gd name="T5" fmla="*/ 9 h 9"/>
                  <a:gd name="T6" fmla="*/ 0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5" name="Freeform 1716"/>
              <p:cNvSpPr>
                <a:spLocks/>
              </p:cNvSpPr>
              <p:nvPr/>
            </p:nvSpPr>
            <p:spPr bwMode="auto">
              <a:xfrm>
                <a:off x="6758"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6" name="Freeform 1717"/>
              <p:cNvSpPr>
                <a:spLocks/>
              </p:cNvSpPr>
              <p:nvPr/>
            </p:nvSpPr>
            <p:spPr bwMode="auto">
              <a:xfrm>
                <a:off x="6764" y="2751"/>
                <a:ext cx="6" cy="9"/>
              </a:xfrm>
              <a:custGeom>
                <a:avLst/>
                <a:gdLst>
                  <a:gd name="T0" fmla="*/ 0 w 6"/>
                  <a:gd name="T1" fmla="*/ 0 h 9"/>
                  <a:gd name="T2" fmla="*/ 0 w 6"/>
                  <a:gd name="T3" fmla="*/ 0 h 9"/>
                  <a:gd name="T4" fmla="*/ 0 w 6"/>
                  <a:gd name="T5" fmla="*/ 9 h 9"/>
                  <a:gd name="T6" fmla="*/ 0 w 6"/>
                  <a:gd name="T7" fmla="*/ 9 h 9"/>
                  <a:gd name="T8" fmla="*/ 3 w 6"/>
                  <a:gd name="T9" fmla="*/ 6 h 9"/>
                  <a:gd name="T10" fmla="*/ 3 w 6"/>
                  <a:gd name="T11" fmla="*/ 6 h 9"/>
                  <a:gd name="T12" fmla="*/ 6 w 6"/>
                  <a:gd name="T13" fmla="*/ 6 h 9"/>
                  <a:gd name="T14" fmla="*/ 6 w 6"/>
                  <a:gd name="T15" fmla="*/ 3 h 9"/>
                  <a:gd name="T16" fmla="*/ 6 w 6"/>
                  <a:gd name="T17" fmla="*/ 0 h 9"/>
                  <a:gd name="T18" fmla="*/ 3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6"/>
                    </a:lnTo>
                    <a:lnTo>
                      <a:pt x="3" y="6"/>
                    </a:lnTo>
                    <a:lnTo>
                      <a:pt x="6" y="6"/>
                    </a:lnTo>
                    <a:lnTo>
                      <a:pt x="6" y="3"/>
                    </a:lnTo>
                    <a:lnTo>
                      <a:pt x="6"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7" name="Freeform 1718"/>
              <p:cNvSpPr>
                <a:spLocks/>
              </p:cNvSpPr>
              <p:nvPr/>
            </p:nvSpPr>
            <p:spPr bwMode="auto">
              <a:xfrm>
                <a:off x="6764" y="2751"/>
                <a:ext cx="9" cy="9"/>
              </a:xfrm>
              <a:custGeom>
                <a:avLst/>
                <a:gdLst>
                  <a:gd name="T0" fmla="*/ 3 w 9"/>
                  <a:gd name="T1" fmla="*/ 0 h 9"/>
                  <a:gd name="T2" fmla="*/ 3 w 9"/>
                  <a:gd name="T3" fmla="*/ 0 h 9"/>
                  <a:gd name="T4" fmla="*/ 0 w 9"/>
                  <a:gd name="T5" fmla="*/ 0 h 9"/>
                  <a:gd name="T6" fmla="*/ 0 w 9"/>
                  <a:gd name="T7" fmla="*/ 9 h 9"/>
                  <a:gd name="T8" fmla="*/ 3 w 9"/>
                  <a:gd name="T9" fmla="*/ 9 h 9"/>
                  <a:gd name="T10" fmla="*/ 6 w 9"/>
                  <a:gd name="T11" fmla="*/ 6 h 9"/>
                  <a:gd name="T12" fmla="*/ 3 w 9"/>
                  <a:gd name="T13" fmla="*/ 9 h 9"/>
                  <a:gd name="T14" fmla="*/ 6 w 9"/>
                  <a:gd name="T15" fmla="*/ 6 h 9"/>
                  <a:gd name="T16" fmla="*/ 9 w 9"/>
                  <a:gd name="T17" fmla="*/ 6 h 9"/>
                  <a:gd name="T18" fmla="*/ 9 w 9"/>
                  <a:gd name="T19" fmla="*/ 6 h 9"/>
                  <a:gd name="T20" fmla="*/ 9 w 9"/>
                  <a:gd name="T21" fmla="*/ 3 h 9"/>
                  <a:gd name="T22" fmla="*/ 9 w 9"/>
                  <a:gd name="T23" fmla="*/ 0 h 9"/>
                  <a:gd name="T24" fmla="*/ 6 w 9"/>
                  <a:gd name="T25" fmla="*/ 0 h 9"/>
                  <a:gd name="T26" fmla="*/ 3 w 9"/>
                  <a:gd name="T27" fmla="*/ 0 h 9"/>
                  <a:gd name="T28" fmla="*/ 3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3" y="0"/>
                    </a:moveTo>
                    <a:lnTo>
                      <a:pt x="3" y="0"/>
                    </a:lnTo>
                    <a:lnTo>
                      <a:pt x="0" y="0"/>
                    </a:lnTo>
                    <a:lnTo>
                      <a:pt x="0" y="9"/>
                    </a:lnTo>
                    <a:lnTo>
                      <a:pt x="3" y="9"/>
                    </a:lnTo>
                    <a:lnTo>
                      <a:pt x="6" y="6"/>
                    </a:lnTo>
                    <a:lnTo>
                      <a:pt x="3" y="9"/>
                    </a:lnTo>
                    <a:lnTo>
                      <a:pt x="6" y="6"/>
                    </a:lnTo>
                    <a:lnTo>
                      <a:pt x="9" y="6"/>
                    </a:lnTo>
                    <a:lnTo>
                      <a:pt x="9" y="6"/>
                    </a:lnTo>
                    <a:lnTo>
                      <a:pt x="9" y="3"/>
                    </a:lnTo>
                    <a:lnTo>
                      <a:pt x="9" y="0"/>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8" name="Freeform 1719"/>
              <p:cNvSpPr>
                <a:spLocks/>
              </p:cNvSpPr>
              <p:nvPr/>
            </p:nvSpPr>
            <p:spPr bwMode="auto">
              <a:xfrm>
                <a:off x="6767" y="2748"/>
                <a:ext cx="9" cy="9"/>
              </a:xfrm>
              <a:custGeom>
                <a:avLst/>
                <a:gdLst>
                  <a:gd name="T0" fmla="*/ 6 w 9"/>
                  <a:gd name="T1" fmla="*/ 0 h 9"/>
                  <a:gd name="T2" fmla="*/ 0 w 9"/>
                  <a:gd name="T3" fmla="*/ 0 h 9"/>
                  <a:gd name="T4" fmla="*/ 0 w 9"/>
                  <a:gd name="T5" fmla="*/ 3 h 9"/>
                  <a:gd name="T6" fmla="*/ 3 w 9"/>
                  <a:gd name="T7" fmla="*/ 9 h 9"/>
                  <a:gd name="T8" fmla="*/ 6 w 9"/>
                  <a:gd name="T9" fmla="*/ 9 h 9"/>
                  <a:gd name="T10" fmla="*/ 6 w 9"/>
                  <a:gd name="T11" fmla="*/ 9 h 9"/>
                  <a:gd name="T12" fmla="*/ 6 w 9"/>
                  <a:gd name="T13" fmla="*/ 9 h 9"/>
                  <a:gd name="T14" fmla="*/ 9 w 9"/>
                  <a:gd name="T15" fmla="*/ 6 h 9"/>
                  <a:gd name="T16" fmla="*/ 9 w 9"/>
                  <a:gd name="T17" fmla="*/ 3 h 9"/>
                  <a:gd name="T18" fmla="*/ 9 w 9"/>
                  <a:gd name="T19" fmla="*/ 3 h 9"/>
                  <a:gd name="T20" fmla="*/ 6 w 9"/>
                  <a:gd name="T21" fmla="*/ 0 h 9"/>
                  <a:gd name="T22" fmla="*/ 6 w 9"/>
                  <a:gd name="T23" fmla="*/ 0 h 9"/>
                  <a:gd name="T24" fmla="*/ 3 w 9"/>
                  <a:gd name="T25" fmla="*/ 0 h 9"/>
                  <a:gd name="T26" fmla="*/ 0 w 9"/>
                  <a:gd name="T27" fmla="*/ 0 h 9"/>
                  <a:gd name="T28" fmla="*/ 6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6" y="0"/>
                    </a:moveTo>
                    <a:lnTo>
                      <a:pt x="0" y="0"/>
                    </a:lnTo>
                    <a:lnTo>
                      <a:pt x="0" y="3"/>
                    </a:lnTo>
                    <a:lnTo>
                      <a:pt x="3" y="9"/>
                    </a:lnTo>
                    <a:lnTo>
                      <a:pt x="6" y="9"/>
                    </a:lnTo>
                    <a:lnTo>
                      <a:pt x="6" y="9"/>
                    </a:lnTo>
                    <a:lnTo>
                      <a:pt x="6" y="9"/>
                    </a:lnTo>
                    <a:lnTo>
                      <a:pt x="9" y="6"/>
                    </a:lnTo>
                    <a:lnTo>
                      <a:pt x="9" y="3"/>
                    </a:lnTo>
                    <a:lnTo>
                      <a:pt x="9" y="3"/>
                    </a:lnTo>
                    <a:lnTo>
                      <a:pt x="6" y="0"/>
                    </a:lnTo>
                    <a:lnTo>
                      <a:pt x="6" y="0"/>
                    </a:lnTo>
                    <a:lnTo>
                      <a:pt x="3" y="0"/>
                    </a:lnTo>
                    <a:lnTo>
                      <a:pt x="0"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89" name="Freeform 1720"/>
              <p:cNvSpPr>
                <a:spLocks/>
              </p:cNvSpPr>
              <p:nvPr/>
            </p:nvSpPr>
            <p:spPr bwMode="auto">
              <a:xfrm>
                <a:off x="6773" y="2748"/>
                <a:ext cx="6" cy="9"/>
              </a:xfrm>
              <a:custGeom>
                <a:avLst/>
                <a:gdLst>
                  <a:gd name="T0" fmla="*/ 0 w 6"/>
                  <a:gd name="T1" fmla="*/ 0 h 9"/>
                  <a:gd name="T2" fmla="*/ 0 w 6"/>
                  <a:gd name="T3" fmla="*/ 0 h 9"/>
                  <a:gd name="T4" fmla="*/ 0 w 6"/>
                  <a:gd name="T5" fmla="*/ 0 h 9"/>
                  <a:gd name="T6" fmla="*/ 0 w 6"/>
                  <a:gd name="T7" fmla="*/ 9 h 9"/>
                  <a:gd name="T8" fmla="*/ 0 w 6"/>
                  <a:gd name="T9" fmla="*/ 9 h 9"/>
                  <a:gd name="T10" fmla="*/ 6 w 6"/>
                  <a:gd name="T11" fmla="*/ 9 h 9"/>
                  <a:gd name="T12" fmla="*/ 0 w 6"/>
                  <a:gd name="T13" fmla="*/ 9 h 9"/>
                  <a:gd name="T14" fmla="*/ 3 w 6"/>
                  <a:gd name="T15" fmla="*/ 9 h 9"/>
                  <a:gd name="T16" fmla="*/ 6 w 6"/>
                  <a:gd name="T17" fmla="*/ 9 h 9"/>
                  <a:gd name="T18" fmla="*/ 6 w 6"/>
                  <a:gd name="T19" fmla="*/ 6 h 9"/>
                  <a:gd name="T20" fmla="*/ 6 w 6"/>
                  <a:gd name="T21" fmla="*/ 3 h 9"/>
                  <a:gd name="T22" fmla="*/ 6 w 6"/>
                  <a:gd name="T23" fmla="*/ 3 h 9"/>
                  <a:gd name="T24" fmla="*/ 3 w 6"/>
                  <a:gd name="T25" fmla="*/ 0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0" y="0"/>
                    </a:lnTo>
                    <a:lnTo>
                      <a:pt x="0" y="9"/>
                    </a:lnTo>
                    <a:lnTo>
                      <a:pt x="0" y="9"/>
                    </a:lnTo>
                    <a:lnTo>
                      <a:pt x="6" y="9"/>
                    </a:lnTo>
                    <a:lnTo>
                      <a:pt x="0" y="9"/>
                    </a:lnTo>
                    <a:lnTo>
                      <a:pt x="3" y="9"/>
                    </a:lnTo>
                    <a:lnTo>
                      <a:pt x="6" y="9"/>
                    </a:lnTo>
                    <a:lnTo>
                      <a:pt x="6" y="6"/>
                    </a:lnTo>
                    <a:lnTo>
                      <a:pt x="6" y="3"/>
                    </a:lnTo>
                    <a:lnTo>
                      <a:pt x="6"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0" name="Freeform 1721"/>
              <p:cNvSpPr>
                <a:spLocks/>
              </p:cNvSpPr>
              <p:nvPr/>
            </p:nvSpPr>
            <p:spPr bwMode="auto">
              <a:xfrm>
                <a:off x="6773" y="2745"/>
                <a:ext cx="9" cy="12"/>
              </a:xfrm>
              <a:custGeom>
                <a:avLst/>
                <a:gdLst>
                  <a:gd name="T0" fmla="*/ 6 w 9"/>
                  <a:gd name="T1" fmla="*/ 0 h 12"/>
                  <a:gd name="T2" fmla="*/ 3 w 9"/>
                  <a:gd name="T3" fmla="*/ 0 h 12"/>
                  <a:gd name="T4" fmla="*/ 0 w 9"/>
                  <a:gd name="T5" fmla="*/ 3 h 12"/>
                  <a:gd name="T6" fmla="*/ 6 w 9"/>
                  <a:gd name="T7" fmla="*/ 12 h 12"/>
                  <a:gd name="T8" fmla="*/ 6 w 9"/>
                  <a:gd name="T9" fmla="*/ 9 h 12"/>
                  <a:gd name="T10" fmla="*/ 6 w 9"/>
                  <a:gd name="T11" fmla="*/ 9 h 12"/>
                  <a:gd name="T12" fmla="*/ 6 w 9"/>
                  <a:gd name="T13" fmla="*/ 9 h 12"/>
                  <a:gd name="T14" fmla="*/ 9 w 9"/>
                  <a:gd name="T15" fmla="*/ 6 h 12"/>
                  <a:gd name="T16" fmla="*/ 9 w 9"/>
                  <a:gd name="T17" fmla="*/ 6 h 12"/>
                  <a:gd name="T18" fmla="*/ 9 w 9"/>
                  <a:gd name="T19" fmla="*/ 3 h 12"/>
                  <a:gd name="T20" fmla="*/ 6 w 9"/>
                  <a:gd name="T21" fmla="*/ 0 h 12"/>
                  <a:gd name="T22" fmla="*/ 6 w 9"/>
                  <a:gd name="T23" fmla="*/ 0 h 12"/>
                  <a:gd name="T24" fmla="*/ 3 w 9"/>
                  <a:gd name="T25" fmla="*/ 0 h 12"/>
                  <a:gd name="T26" fmla="*/ 6 w 9"/>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2">
                    <a:moveTo>
                      <a:pt x="6" y="0"/>
                    </a:moveTo>
                    <a:lnTo>
                      <a:pt x="3" y="0"/>
                    </a:lnTo>
                    <a:lnTo>
                      <a:pt x="0" y="3"/>
                    </a:lnTo>
                    <a:lnTo>
                      <a:pt x="6" y="12"/>
                    </a:lnTo>
                    <a:lnTo>
                      <a:pt x="6" y="9"/>
                    </a:lnTo>
                    <a:lnTo>
                      <a:pt x="6" y="9"/>
                    </a:lnTo>
                    <a:lnTo>
                      <a:pt x="6" y="9"/>
                    </a:lnTo>
                    <a:lnTo>
                      <a:pt x="9" y="6"/>
                    </a:lnTo>
                    <a:lnTo>
                      <a:pt x="9" y="6"/>
                    </a:lnTo>
                    <a:lnTo>
                      <a:pt x="9" y="3"/>
                    </a:lnTo>
                    <a:lnTo>
                      <a:pt x="6" y="0"/>
                    </a:lnTo>
                    <a:lnTo>
                      <a:pt x="6" y="0"/>
                    </a:lnTo>
                    <a:lnTo>
                      <a:pt x="3"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1" name="Freeform 1722"/>
              <p:cNvSpPr>
                <a:spLocks/>
              </p:cNvSpPr>
              <p:nvPr/>
            </p:nvSpPr>
            <p:spPr bwMode="auto">
              <a:xfrm>
                <a:off x="6779" y="2745"/>
                <a:ext cx="6" cy="9"/>
              </a:xfrm>
              <a:custGeom>
                <a:avLst/>
                <a:gdLst>
                  <a:gd name="T0" fmla="*/ 0 w 6"/>
                  <a:gd name="T1" fmla="*/ 0 h 9"/>
                  <a:gd name="T2" fmla="*/ 3 w 6"/>
                  <a:gd name="T3" fmla="*/ 0 h 9"/>
                  <a:gd name="T4" fmla="*/ 0 w 6"/>
                  <a:gd name="T5" fmla="*/ 0 h 9"/>
                  <a:gd name="T6" fmla="*/ 0 w 6"/>
                  <a:gd name="T7" fmla="*/ 9 h 9"/>
                  <a:gd name="T8" fmla="*/ 3 w 6"/>
                  <a:gd name="T9" fmla="*/ 9 h 9"/>
                  <a:gd name="T10" fmla="*/ 6 w 6"/>
                  <a:gd name="T11" fmla="*/ 9 h 9"/>
                  <a:gd name="T12" fmla="*/ 3 w 6"/>
                  <a:gd name="T13" fmla="*/ 9 h 9"/>
                  <a:gd name="T14" fmla="*/ 6 w 6"/>
                  <a:gd name="T15" fmla="*/ 9 h 9"/>
                  <a:gd name="T16" fmla="*/ 6 w 6"/>
                  <a:gd name="T17" fmla="*/ 6 h 9"/>
                  <a:gd name="T18" fmla="*/ 6 w 6"/>
                  <a:gd name="T19" fmla="*/ 6 h 9"/>
                  <a:gd name="T20" fmla="*/ 6 w 6"/>
                  <a:gd name="T21" fmla="*/ 3 h 9"/>
                  <a:gd name="T22" fmla="*/ 6 w 6"/>
                  <a:gd name="T23" fmla="*/ 0 h 9"/>
                  <a:gd name="T24" fmla="*/ 3 w 6"/>
                  <a:gd name="T25" fmla="*/ 0 h 9"/>
                  <a:gd name="T26" fmla="*/ 0 w 6"/>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9">
                    <a:moveTo>
                      <a:pt x="0" y="0"/>
                    </a:moveTo>
                    <a:lnTo>
                      <a:pt x="3" y="0"/>
                    </a:lnTo>
                    <a:lnTo>
                      <a:pt x="0" y="0"/>
                    </a:lnTo>
                    <a:lnTo>
                      <a:pt x="0" y="9"/>
                    </a:lnTo>
                    <a:lnTo>
                      <a:pt x="3" y="9"/>
                    </a:lnTo>
                    <a:lnTo>
                      <a:pt x="6" y="9"/>
                    </a:lnTo>
                    <a:lnTo>
                      <a:pt x="3" y="9"/>
                    </a:lnTo>
                    <a:lnTo>
                      <a:pt x="6" y="9"/>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2" name="Freeform 1723"/>
              <p:cNvSpPr>
                <a:spLocks/>
              </p:cNvSpPr>
              <p:nvPr/>
            </p:nvSpPr>
            <p:spPr bwMode="auto">
              <a:xfrm>
                <a:off x="6779" y="2742"/>
                <a:ext cx="9" cy="12"/>
              </a:xfrm>
              <a:custGeom>
                <a:avLst/>
                <a:gdLst>
                  <a:gd name="T0" fmla="*/ 6 w 9"/>
                  <a:gd name="T1" fmla="*/ 0 h 12"/>
                  <a:gd name="T2" fmla="*/ 3 w 9"/>
                  <a:gd name="T3" fmla="*/ 3 h 12"/>
                  <a:gd name="T4" fmla="*/ 0 w 9"/>
                  <a:gd name="T5" fmla="*/ 3 h 12"/>
                  <a:gd name="T6" fmla="*/ 6 w 9"/>
                  <a:gd name="T7" fmla="*/ 12 h 12"/>
                  <a:gd name="T8" fmla="*/ 6 w 9"/>
                  <a:gd name="T9" fmla="*/ 9 h 12"/>
                  <a:gd name="T10" fmla="*/ 6 w 9"/>
                  <a:gd name="T11" fmla="*/ 9 h 12"/>
                  <a:gd name="T12" fmla="*/ 6 w 9"/>
                  <a:gd name="T13" fmla="*/ 9 h 12"/>
                  <a:gd name="T14" fmla="*/ 9 w 9"/>
                  <a:gd name="T15" fmla="*/ 9 h 12"/>
                  <a:gd name="T16" fmla="*/ 9 w 9"/>
                  <a:gd name="T17" fmla="*/ 6 h 12"/>
                  <a:gd name="T18" fmla="*/ 9 w 9"/>
                  <a:gd name="T19" fmla="*/ 3 h 12"/>
                  <a:gd name="T20" fmla="*/ 9 w 9"/>
                  <a:gd name="T21" fmla="*/ 3 h 12"/>
                  <a:gd name="T22" fmla="*/ 6 w 9"/>
                  <a:gd name="T23" fmla="*/ 3 h 12"/>
                  <a:gd name="T24" fmla="*/ 6 w 9"/>
                  <a:gd name="T25" fmla="*/ 0 h 12"/>
                  <a:gd name="T26" fmla="*/ 6 w 9"/>
                  <a:gd name="T27" fmla="*/ 0 h 12"/>
                  <a:gd name="T28" fmla="*/ 3 w 9"/>
                  <a:gd name="T29" fmla="*/ 3 h 12"/>
                  <a:gd name="T30" fmla="*/ 6 w 9"/>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2">
                    <a:moveTo>
                      <a:pt x="6" y="0"/>
                    </a:moveTo>
                    <a:lnTo>
                      <a:pt x="3" y="3"/>
                    </a:lnTo>
                    <a:lnTo>
                      <a:pt x="0" y="3"/>
                    </a:lnTo>
                    <a:lnTo>
                      <a:pt x="6" y="12"/>
                    </a:lnTo>
                    <a:lnTo>
                      <a:pt x="6" y="9"/>
                    </a:lnTo>
                    <a:lnTo>
                      <a:pt x="6" y="9"/>
                    </a:lnTo>
                    <a:lnTo>
                      <a:pt x="6" y="9"/>
                    </a:lnTo>
                    <a:lnTo>
                      <a:pt x="9" y="9"/>
                    </a:lnTo>
                    <a:lnTo>
                      <a:pt x="9" y="6"/>
                    </a:lnTo>
                    <a:lnTo>
                      <a:pt x="9" y="3"/>
                    </a:lnTo>
                    <a:lnTo>
                      <a:pt x="9" y="3"/>
                    </a:lnTo>
                    <a:lnTo>
                      <a:pt x="6" y="3"/>
                    </a:lnTo>
                    <a:lnTo>
                      <a:pt x="6" y="0"/>
                    </a:lnTo>
                    <a:lnTo>
                      <a:pt x="6" y="0"/>
                    </a:lnTo>
                    <a:lnTo>
                      <a:pt x="3"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3" name="Freeform 1724"/>
              <p:cNvSpPr>
                <a:spLocks/>
              </p:cNvSpPr>
              <p:nvPr/>
            </p:nvSpPr>
            <p:spPr bwMode="auto">
              <a:xfrm>
                <a:off x="6785" y="2742"/>
                <a:ext cx="6" cy="9"/>
              </a:xfrm>
              <a:custGeom>
                <a:avLst/>
                <a:gdLst>
                  <a:gd name="T0" fmla="*/ 0 w 6"/>
                  <a:gd name="T1" fmla="*/ 3 h 9"/>
                  <a:gd name="T2" fmla="*/ 3 w 6"/>
                  <a:gd name="T3" fmla="*/ 0 h 9"/>
                  <a:gd name="T4" fmla="*/ 0 w 6"/>
                  <a:gd name="T5" fmla="*/ 0 h 9"/>
                  <a:gd name="T6" fmla="*/ 0 w 6"/>
                  <a:gd name="T7" fmla="*/ 9 h 9"/>
                  <a:gd name="T8" fmla="*/ 3 w 6"/>
                  <a:gd name="T9" fmla="*/ 9 h 9"/>
                  <a:gd name="T10" fmla="*/ 6 w 6"/>
                  <a:gd name="T11" fmla="*/ 9 h 9"/>
                  <a:gd name="T12" fmla="*/ 3 w 6"/>
                  <a:gd name="T13" fmla="*/ 9 h 9"/>
                  <a:gd name="T14" fmla="*/ 6 w 6"/>
                  <a:gd name="T15" fmla="*/ 9 h 9"/>
                  <a:gd name="T16" fmla="*/ 6 w 6"/>
                  <a:gd name="T17" fmla="*/ 9 h 9"/>
                  <a:gd name="T18" fmla="*/ 6 w 6"/>
                  <a:gd name="T19" fmla="*/ 9 h 9"/>
                  <a:gd name="T20" fmla="*/ 6 w 6"/>
                  <a:gd name="T21" fmla="*/ 6 h 9"/>
                  <a:gd name="T22" fmla="*/ 6 w 6"/>
                  <a:gd name="T23" fmla="*/ 3 h 9"/>
                  <a:gd name="T24" fmla="*/ 6 w 6"/>
                  <a:gd name="T25" fmla="*/ 3 h 9"/>
                  <a:gd name="T26" fmla="*/ 3 w 6"/>
                  <a:gd name="T27" fmla="*/ 0 h 9"/>
                  <a:gd name="T28" fmla="*/ 0 w 6"/>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3"/>
                    </a:moveTo>
                    <a:lnTo>
                      <a:pt x="3" y="0"/>
                    </a:lnTo>
                    <a:lnTo>
                      <a:pt x="0" y="0"/>
                    </a:lnTo>
                    <a:lnTo>
                      <a:pt x="0" y="9"/>
                    </a:lnTo>
                    <a:lnTo>
                      <a:pt x="3" y="9"/>
                    </a:lnTo>
                    <a:lnTo>
                      <a:pt x="6" y="9"/>
                    </a:lnTo>
                    <a:lnTo>
                      <a:pt x="3" y="9"/>
                    </a:lnTo>
                    <a:lnTo>
                      <a:pt x="6" y="9"/>
                    </a:lnTo>
                    <a:lnTo>
                      <a:pt x="6" y="9"/>
                    </a:lnTo>
                    <a:lnTo>
                      <a:pt x="6" y="9"/>
                    </a:lnTo>
                    <a:lnTo>
                      <a:pt x="6" y="6"/>
                    </a:lnTo>
                    <a:lnTo>
                      <a:pt x="6" y="3"/>
                    </a:lnTo>
                    <a:lnTo>
                      <a:pt x="6" y="3"/>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4" name="Freeform 1725"/>
              <p:cNvSpPr>
                <a:spLocks/>
              </p:cNvSpPr>
              <p:nvPr/>
            </p:nvSpPr>
            <p:spPr bwMode="auto">
              <a:xfrm>
                <a:off x="6785" y="2739"/>
                <a:ext cx="12" cy="12"/>
              </a:xfrm>
              <a:custGeom>
                <a:avLst/>
                <a:gdLst>
                  <a:gd name="T0" fmla="*/ 3 w 12"/>
                  <a:gd name="T1" fmla="*/ 3 h 12"/>
                  <a:gd name="T2" fmla="*/ 0 w 12"/>
                  <a:gd name="T3" fmla="*/ 6 h 12"/>
                  <a:gd name="T4" fmla="*/ 6 w 12"/>
                  <a:gd name="T5" fmla="*/ 12 h 12"/>
                  <a:gd name="T6" fmla="*/ 9 w 12"/>
                  <a:gd name="T7" fmla="*/ 9 h 12"/>
                  <a:gd name="T8" fmla="*/ 12 w 12"/>
                  <a:gd name="T9" fmla="*/ 6 h 12"/>
                  <a:gd name="T10" fmla="*/ 12 w 12"/>
                  <a:gd name="T11" fmla="*/ 6 h 12"/>
                  <a:gd name="T12" fmla="*/ 9 w 12"/>
                  <a:gd name="T13" fmla="*/ 3 h 12"/>
                  <a:gd name="T14" fmla="*/ 6 w 12"/>
                  <a:gd name="T15" fmla="*/ 0 h 12"/>
                  <a:gd name="T16" fmla="*/ 6 w 12"/>
                  <a:gd name="T17" fmla="*/ 0 h 12"/>
                  <a:gd name="T18" fmla="*/ 3 w 12"/>
                  <a:gd name="T1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3" y="3"/>
                    </a:moveTo>
                    <a:lnTo>
                      <a:pt x="0" y="6"/>
                    </a:lnTo>
                    <a:lnTo>
                      <a:pt x="6" y="12"/>
                    </a:lnTo>
                    <a:lnTo>
                      <a:pt x="9" y="9"/>
                    </a:lnTo>
                    <a:lnTo>
                      <a:pt x="12" y="6"/>
                    </a:lnTo>
                    <a:lnTo>
                      <a:pt x="12" y="6"/>
                    </a:lnTo>
                    <a:lnTo>
                      <a:pt x="9" y="3"/>
                    </a:lnTo>
                    <a:lnTo>
                      <a:pt x="6" y="0"/>
                    </a:lnTo>
                    <a:lnTo>
                      <a:pt x="6"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5" name="Freeform 1726"/>
              <p:cNvSpPr>
                <a:spLocks/>
              </p:cNvSpPr>
              <p:nvPr/>
            </p:nvSpPr>
            <p:spPr bwMode="auto">
              <a:xfrm>
                <a:off x="6788" y="2739"/>
                <a:ext cx="9" cy="9"/>
              </a:xfrm>
              <a:custGeom>
                <a:avLst/>
                <a:gdLst>
                  <a:gd name="T0" fmla="*/ 3 w 9"/>
                  <a:gd name="T1" fmla="*/ 0 h 9"/>
                  <a:gd name="T2" fmla="*/ 0 w 9"/>
                  <a:gd name="T3" fmla="*/ 3 h 9"/>
                  <a:gd name="T4" fmla="*/ 6 w 9"/>
                  <a:gd name="T5" fmla="*/ 9 h 9"/>
                  <a:gd name="T6" fmla="*/ 9 w 9"/>
                  <a:gd name="T7" fmla="*/ 6 h 9"/>
                  <a:gd name="T8" fmla="*/ 9 w 9"/>
                  <a:gd name="T9" fmla="*/ 6 h 9"/>
                  <a:gd name="T10" fmla="*/ 9 w 9"/>
                  <a:gd name="T11" fmla="*/ 6 h 9"/>
                  <a:gd name="T12" fmla="*/ 9 w 9"/>
                  <a:gd name="T13" fmla="*/ 3 h 9"/>
                  <a:gd name="T14" fmla="*/ 9 w 9"/>
                  <a:gd name="T15" fmla="*/ 0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3"/>
                    </a:lnTo>
                    <a:lnTo>
                      <a:pt x="6" y="9"/>
                    </a:lnTo>
                    <a:lnTo>
                      <a:pt x="9" y="6"/>
                    </a:lnTo>
                    <a:lnTo>
                      <a:pt x="9" y="6"/>
                    </a:lnTo>
                    <a:lnTo>
                      <a:pt x="9" y="6"/>
                    </a:lnTo>
                    <a:lnTo>
                      <a:pt x="9" y="3"/>
                    </a:lnTo>
                    <a:lnTo>
                      <a:pt x="9" y="0"/>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6" name="Freeform 1727"/>
              <p:cNvSpPr>
                <a:spLocks/>
              </p:cNvSpPr>
              <p:nvPr/>
            </p:nvSpPr>
            <p:spPr bwMode="auto">
              <a:xfrm>
                <a:off x="6791" y="2736"/>
                <a:ext cx="13" cy="9"/>
              </a:xfrm>
              <a:custGeom>
                <a:avLst/>
                <a:gdLst>
                  <a:gd name="T0" fmla="*/ 3 w 13"/>
                  <a:gd name="T1" fmla="*/ 0 h 9"/>
                  <a:gd name="T2" fmla="*/ 0 w 13"/>
                  <a:gd name="T3" fmla="*/ 3 h 9"/>
                  <a:gd name="T4" fmla="*/ 6 w 13"/>
                  <a:gd name="T5" fmla="*/ 9 h 9"/>
                  <a:gd name="T6" fmla="*/ 9 w 13"/>
                  <a:gd name="T7" fmla="*/ 9 h 9"/>
                  <a:gd name="T8" fmla="*/ 13 w 13"/>
                  <a:gd name="T9" fmla="*/ 6 h 9"/>
                  <a:gd name="T10" fmla="*/ 13 w 13"/>
                  <a:gd name="T11" fmla="*/ 3 h 9"/>
                  <a:gd name="T12" fmla="*/ 9 w 13"/>
                  <a:gd name="T13" fmla="*/ 3 h 9"/>
                  <a:gd name="T14" fmla="*/ 9 w 13"/>
                  <a:gd name="T15" fmla="*/ 0 h 9"/>
                  <a:gd name="T16" fmla="*/ 6 w 13"/>
                  <a:gd name="T17" fmla="*/ 0 h 9"/>
                  <a:gd name="T18" fmla="*/ 6 w 13"/>
                  <a:gd name="T19" fmla="*/ 0 h 9"/>
                  <a:gd name="T20" fmla="*/ 3 w 13"/>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9">
                    <a:moveTo>
                      <a:pt x="3" y="0"/>
                    </a:moveTo>
                    <a:lnTo>
                      <a:pt x="0" y="3"/>
                    </a:lnTo>
                    <a:lnTo>
                      <a:pt x="6" y="9"/>
                    </a:lnTo>
                    <a:lnTo>
                      <a:pt x="9" y="9"/>
                    </a:lnTo>
                    <a:lnTo>
                      <a:pt x="13" y="6"/>
                    </a:lnTo>
                    <a:lnTo>
                      <a:pt x="13" y="3"/>
                    </a:lnTo>
                    <a:lnTo>
                      <a:pt x="9" y="3"/>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7" name="Freeform 1728"/>
              <p:cNvSpPr>
                <a:spLocks/>
              </p:cNvSpPr>
              <p:nvPr/>
            </p:nvSpPr>
            <p:spPr bwMode="auto">
              <a:xfrm>
                <a:off x="6794" y="2733"/>
                <a:ext cx="10" cy="12"/>
              </a:xfrm>
              <a:custGeom>
                <a:avLst/>
                <a:gdLst>
                  <a:gd name="T0" fmla="*/ 3 w 10"/>
                  <a:gd name="T1" fmla="*/ 3 h 12"/>
                  <a:gd name="T2" fmla="*/ 3 w 10"/>
                  <a:gd name="T3" fmla="*/ 0 h 12"/>
                  <a:gd name="T4" fmla="*/ 0 w 10"/>
                  <a:gd name="T5" fmla="*/ 3 h 12"/>
                  <a:gd name="T6" fmla="*/ 6 w 10"/>
                  <a:gd name="T7" fmla="*/ 12 h 12"/>
                  <a:gd name="T8" fmla="*/ 10 w 10"/>
                  <a:gd name="T9" fmla="*/ 9 h 12"/>
                  <a:gd name="T10" fmla="*/ 10 w 10"/>
                  <a:gd name="T11" fmla="*/ 6 h 12"/>
                  <a:gd name="T12" fmla="*/ 10 w 10"/>
                  <a:gd name="T13" fmla="*/ 9 h 12"/>
                  <a:gd name="T14" fmla="*/ 10 w 10"/>
                  <a:gd name="T15" fmla="*/ 6 h 12"/>
                  <a:gd name="T16" fmla="*/ 10 w 10"/>
                  <a:gd name="T17" fmla="*/ 6 h 12"/>
                  <a:gd name="T18" fmla="*/ 10 w 10"/>
                  <a:gd name="T19" fmla="*/ 3 h 12"/>
                  <a:gd name="T20" fmla="*/ 10 w 10"/>
                  <a:gd name="T21" fmla="*/ 0 h 12"/>
                  <a:gd name="T22" fmla="*/ 6 w 10"/>
                  <a:gd name="T23" fmla="*/ 0 h 12"/>
                  <a:gd name="T24" fmla="*/ 3 w 10"/>
                  <a:gd name="T25" fmla="*/ 0 h 12"/>
                  <a:gd name="T26" fmla="*/ 3 w 10"/>
                  <a:gd name="T2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2">
                    <a:moveTo>
                      <a:pt x="3" y="3"/>
                    </a:moveTo>
                    <a:lnTo>
                      <a:pt x="3" y="0"/>
                    </a:lnTo>
                    <a:lnTo>
                      <a:pt x="0" y="3"/>
                    </a:lnTo>
                    <a:lnTo>
                      <a:pt x="6" y="12"/>
                    </a:lnTo>
                    <a:lnTo>
                      <a:pt x="10" y="9"/>
                    </a:lnTo>
                    <a:lnTo>
                      <a:pt x="10" y="6"/>
                    </a:lnTo>
                    <a:lnTo>
                      <a:pt x="10" y="9"/>
                    </a:lnTo>
                    <a:lnTo>
                      <a:pt x="10" y="6"/>
                    </a:lnTo>
                    <a:lnTo>
                      <a:pt x="10" y="6"/>
                    </a:lnTo>
                    <a:lnTo>
                      <a:pt x="10" y="3"/>
                    </a:lnTo>
                    <a:lnTo>
                      <a:pt x="10" y="0"/>
                    </a:lnTo>
                    <a:lnTo>
                      <a:pt x="6" y="0"/>
                    </a:lnTo>
                    <a:lnTo>
                      <a:pt x="3"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8" name="Freeform 1729"/>
              <p:cNvSpPr>
                <a:spLocks/>
              </p:cNvSpPr>
              <p:nvPr/>
            </p:nvSpPr>
            <p:spPr bwMode="auto">
              <a:xfrm>
                <a:off x="6797" y="2730"/>
                <a:ext cx="13" cy="9"/>
              </a:xfrm>
              <a:custGeom>
                <a:avLst/>
                <a:gdLst>
                  <a:gd name="T0" fmla="*/ 3 w 13"/>
                  <a:gd name="T1" fmla="*/ 0 h 9"/>
                  <a:gd name="T2" fmla="*/ 0 w 13"/>
                  <a:gd name="T3" fmla="*/ 6 h 9"/>
                  <a:gd name="T4" fmla="*/ 7 w 13"/>
                  <a:gd name="T5" fmla="*/ 9 h 9"/>
                  <a:gd name="T6" fmla="*/ 13 w 13"/>
                  <a:gd name="T7" fmla="*/ 6 h 9"/>
                  <a:gd name="T8" fmla="*/ 10 w 13"/>
                  <a:gd name="T9" fmla="*/ 9 h 9"/>
                  <a:gd name="T10" fmla="*/ 13 w 13"/>
                  <a:gd name="T11" fmla="*/ 6 h 9"/>
                  <a:gd name="T12" fmla="*/ 13 w 13"/>
                  <a:gd name="T13" fmla="*/ 3 h 9"/>
                  <a:gd name="T14" fmla="*/ 13 w 13"/>
                  <a:gd name="T15" fmla="*/ 3 h 9"/>
                  <a:gd name="T16" fmla="*/ 13 w 13"/>
                  <a:gd name="T17" fmla="*/ 0 h 9"/>
                  <a:gd name="T18" fmla="*/ 10 w 13"/>
                  <a:gd name="T19" fmla="*/ 0 h 9"/>
                  <a:gd name="T20" fmla="*/ 7 w 13"/>
                  <a:gd name="T21" fmla="*/ 0 h 9"/>
                  <a:gd name="T22" fmla="*/ 7 w 13"/>
                  <a:gd name="T23" fmla="*/ 0 h 9"/>
                  <a:gd name="T24" fmla="*/ 7 w 13"/>
                  <a:gd name="T25" fmla="*/ 0 h 9"/>
                  <a:gd name="T26" fmla="*/ 3 w 13"/>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9">
                    <a:moveTo>
                      <a:pt x="3" y="0"/>
                    </a:moveTo>
                    <a:lnTo>
                      <a:pt x="0" y="6"/>
                    </a:lnTo>
                    <a:lnTo>
                      <a:pt x="7" y="9"/>
                    </a:lnTo>
                    <a:lnTo>
                      <a:pt x="13" y="6"/>
                    </a:lnTo>
                    <a:lnTo>
                      <a:pt x="10" y="9"/>
                    </a:lnTo>
                    <a:lnTo>
                      <a:pt x="13" y="6"/>
                    </a:lnTo>
                    <a:lnTo>
                      <a:pt x="13" y="3"/>
                    </a:lnTo>
                    <a:lnTo>
                      <a:pt x="13" y="3"/>
                    </a:lnTo>
                    <a:lnTo>
                      <a:pt x="13" y="0"/>
                    </a:lnTo>
                    <a:lnTo>
                      <a:pt x="10" y="0"/>
                    </a:lnTo>
                    <a:lnTo>
                      <a:pt x="7" y="0"/>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99" name="Freeform 1730"/>
              <p:cNvSpPr>
                <a:spLocks/>
              </p:cNvSpPr>
              <p:nvPr/>
            </p:nvSpPr>
            <p:spPr bwMode="auto">
              <a:xfrm>
                <a:off x="6800" y="2727"/>
                <a:ext cx="13" cy="12"/>
              </a:xfrm>
              <a:custGeom>
                <a:avLst/>
                <a:gdLst>
                  <a:gd name="T0" fmla="*/ 4 w 13"/>
                  <a:gd name="T1" fmla="*/ 3 h 12"/>
                  <a:gd name="T2" fmla="*/ 0 w 13"/>
                  <a:gd name="T3" fmla="*/ 3 h 12"/>
                  <a:gd name="T4" fmla="*/ 7 w 13"/>
                  <a:gd name="T5" fmla="*/ 12 h 12"/>
                  <a:gd name="T6" fmla="*/ 10 w 13"/>
                  <a:gd name="T7" fmla="*/ 9 h 12"/>
                  <a:gd name="T8" fmla="*/ 10 w 13"/>
                  <a:gd name="T9" fmla="*/ 6 h 12"/>
                  <a:gd name="T10" fmla="*/ 13 w 13"/>
                  <a:gd name="T11" fmla="*/ 6 h 12"/>
                  <a:gd name="T12" fmla="*/ 13 w 13"/>
                  <a:gd name="T13" fmla="*/ 3 h 12"/>
                  <a:gd name="T14" fmla="*/ 10 w 13"/>
                  <a:gd name="T15" fmla="*/ 3 h 12"/>
                  <a:gd name="T16" fmla="*/ 10 w 13"/>
                  <a:gd name="T17" fmla="*/ 0 h 12"/>
                  <a:gd name="T18" fmla="*/ 7 w 13"/>
                  <a:gd name="T19" fmla="*/ 0 h 12"/>
                  <a:gd name="T20" fmla="*/ 4 w 13"/>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2">
                    <a:moveTo>
                      <a:pt x="4" y="3"/>
                    </a:moveTo>
                    <a:lnTo>
                      <a:pt x="0" y="3"/>
                    </a:lnTo>
                    <a:lnTo>
                      <a:pt x="7" y="12"/>
                    </a:lnTo>
                    <a:lnTo>
                      <a:pt x="10" y="9"/>
                    </a:lnTo>
                    <a:lnTo>
                      <a:pt x="10" y="6"/>
                    </a:lnTo>
                    <a:lnTo>
                      <a:pt x="13" y="6"/>
                    </a:lnTo>
                    <a:lnTo>
                      <a:pt x="13" y="3"/>
                    </a:lnTo>
                    <a:lnTo>
                      <a:pt x="10" y="3"/>
                    </a:lnTo>
                    <a:lnTo>
                      <a:pt x="10" y="0"/>
                    </a:lnTo>
                    <a:lnTo>
                      <a:pt x="7" y="0"/>
                    </a:lnTo>
                    <a:lnTo>
                      <a:pt x="4"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0" name="Freeform 1731"/>
              <p:cNvSpPr>
                <a:spLocks/>
              </p:cNvSpPr>
              <p:nvPr/>
            </p:nvSpPr>
            <p:spPr bwMode="auto">
              <a:xfrm>
                <a:off x="6804" y="2724"/>
                <a:ext cx="9" cy="12"/>
              </a:xfrm>
              <a:custGeom>
                <a:avLst/>
                <a:gdLst>
                  <a:gd name="T0" fmla="*/ 3 w 9"/>
                  <a:gd name="T1" fmla="*/ 3 h 12"/>
                  <a:gd name="T2" fmla="*/ 6 w 9"/>
                  <a:gd name="T3" fmla="*/ 3 h 12"/>
                  <a:gd name="T4" fmla="*/ 0 w 9"/>
                  <a:gd name="T5" fmla="*/ 6 h 12"/>
                  <a:gd name="T6" fmla="*/ 6 w 9"/>
                  <a:gd name="T7" fmla="*/ 12 h 12"/>
                  <a:gd name="T8" fmla="*/ 9 w 9"/>
                  <a:gd name="T9" fmla="*/ 9 h 12"/>
                  <a:gd name="T10" fmla="*/ 9 w 9"/>
                  <a:gd name="T11" fmla="*/ 9 h 12"/>
                  <a:gd name="T12" fmla="*/ 9 w 9"/>
                  <a:gd name="T13" fmla="*/ 9 h 12"/>
                  <a:gd name="T14" fmla="*/ 9 w 9"/>
                  <a:gd name="T15" fmla="*/ 9 h 12"/>
                  <a:gd name="T16" fmla="*/ 9 w 9"/>
                  <a:gd name="T17" fmla="*/ 6 h 12"/>
                  <a:gd name="T18" fmla="*/ 9 w 9"/>
                  <a:gd name="T19" fmla="*/ 6 h 12"/>
                  <a:gd name="T20" fmla="*/ 9 w 9"/>
                  <a:gd name="T21" fmla="*/ 3 h 12"/>
                  <a:gd name="T22" fmla="*/ 9 w 9"/>
                  <a:gd name="T23" fmla="*/ 3 h 12"/>
                  <a:gd name="T24" fmla="*/ 6 w 9"/>
                  <a:gd name="T25" fmla="*/ 0 h 12"/>
                  <a:gd name="T26" fmla="*/ 6 w 9"/>
                  <a:gd name="T27" fmla="*/ 3 h 12"/>
                  <a:gd name="T28" fmla="*/ 3 w 9"/>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3" y="3"/>
                    </a:moveTo>
                    <a:lnTo>
                      <a:pt x="6" y="3"/>
                    </a:lnTo>
                    <a:lnTo>
                      <a:pt x="0" y="6"/>
                    </a:lnTo>
                    <a:lnTo>
                      <a:pt x="6" y="12"/>
                    </a:lnTo>
                    <a:lnTo>
                      <a:pt x="9" y="9"/>
                    </a:lnTo>
                    <a:lnTo>
                      <a:pt x="9" y="9"/>
                    </a:lnTo>
                    <a:lnTo>
                      <a:pt x="9" y="9"/>
                    </a:lnTo>
                    <a:lnTo>
                      <a:pt x="9" y="9"/>
                    </a:lnTo>
                    <a:lnTo>
                      <a:pt x="9" y="6"/>
                    </a:lnTo>
                    <a:lnTo>
                      <a:pt x="9" y="6"/>
                    </a:lnTo>
                    <a:lnTo>
                      <a:pt x="9" y="3"/>
                    </a:lnTo>
                    <a:lnTo>
                      <a:pt x="9" y="3"/>
                    </a:lnTo>
                    <a:lnTo>
                      <a:pt x="6" y="0"/>
                    </a:lnTo>
                    <a:lnTo>
                      <a:pt x="6" y="3"/>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1" name="Freeform 1732"/>
              <p:cNvSpPr>
                <a:spLocks/>
              </p:cNvSpPr>
              <p:nvPr/>
            </p:nvSpPr>
            <p:spPr bwMode="auto">
              <a:xfrm>
                <a:off x="6807" y="2721"/>
                <a:ext cx="12" cy="12"/>
              </a:xfrm>
              <a:custGeom>
                <a:avLst/>
                <a:gdLst>
                  <a:gd name="T0" fmla="*/ 3 w 12"/>
                  <a:gd name="T1" fmla="*/ 0 h 12"/>
                  <a:gd name="T2" fmla="*/ 3 w 12"/>
                  <a:gd name="T3" fmla="*/ 3 h 12"/>
                  <a:gd name="T4" fmla="*/ 0 w 12"/>
                  <a:gd name="T5" fmla="*/ 6 h 12"/>
                  <a:gd name="T6" fmla="*/ 6 w 12"/>
                  <a:gd name="T7" fmla="*/ 12 h 12"/>
                  <a:gd name="T8" fmla="*/ 9 w 12"/>
                  <a:gd name="T9" fmla="*/ 6 h 12"/>
                  <a:gd name="T10" fmla="*/ 9 w 12"/>
                  <a:gd name="T11" fmla="*/ 9 h 12"/>
                  <a:gd name="T12" fmla="*/ 9 w 12"/>
                  <a:gd name="T13" fmla="*/ 6 h 12"/>
                  <a:gd name="T14" fmla="*/ 12 w 12"/>
                  <a:gd name="T15" fmla="*/ 6 h 12"/>
                  <a:gd name="T16" fmla="*/ 12 w 12"/>
                  <a:gd name="T17" fmla="*/ 3 h 12"/>
                  <a:gd name="T18" fmla="*/ 9 w 12"/>
                  <a:gd name="T19" fmla="*/ 3 h 12"/>
                  <a:gd name="T20" fmla="*/ 9 w 12"/>
                  <a:gd name="T21" fmla="*/ 0 h 12"/>
                  <a:gd name="T22" fmla="*/ 6 w 12"/>
                  <a:gd name="T23" fmla="*/ 0 h 12"/>
                  <a:gd name="T24" fmla="*/ 6 w 12"/>
                  <a:gd name="T25" fmla="*/ 0 h 12"/>
                  <a:gd name="T26" fmla="*/ 3 w 12"/>
                  <a:gd name="T27" fmla="*/ 0 h 12"/>
                  <a:gd name="T28" fmla="*/ 3 w 12"/>
                  <a:gd name="T29" fmla="*/ 3 h 12"/>
                  <a:gd name="T30" fmla="*/ 3 w 12"/>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2">
                    <a:moveTo>
                      <a:pt x="3" y="0"/>
                    </a:moveTo>
                    <a:lnTo>
                      <a:pt x="3" y="3"/>
                    </a:lnTo>
                    <a:lnTo>
                      <a:pt x="0" y="6"/>
                    </a:lnTo>
                    <a:lnTo>
                      <a:pt x="6" y="12"/>
                    </a:lnTo>
                    <a:lnTo>
                      <a:pt x="9" y="6"/>
                    </a:lnTo>
                    <a:lnTo>
                      <a:pt x="9" y="9"/>
                    </a:lnTo>
                    <a:lnTo>
                      <a:pt x="9" y="6"/>
                    </a:lnTo>
                    <a:lnTo>
                      <a:pt x="12" y="6"/>
                    </a:lnTo>
                    <a:lnTo>
                      <a:pt x="12" y="3"/>
                    </a:lnTo>
                    <a:lnTo>
                      <a:pt x="9" y="3"/>
                    </a:lnTo>
                    <a:lnTo>
                      <a:pt x="9" y="0"/>
                    </a:lnTo>
                    <a:lnTo>
                      <a:pt x="6" y="0"/>
                    </a:lnTo>
                    <a:lnTo>
                      <a:pt x="6" y="0"/>
                    </a:lnTo>
                    <a:lnTo>
                      <a:pt x="3" y="0"/>
                    </a:lnTo>
                    <a:lnTo>
                      <a:pt x="3" y="3"/>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2" name="Freeform 1733"/>
              <p:cNvSpPr>
                <a:spLocks/>
              </p:cNvSpPr>
              <p:nvPr/>
            </p:nvSpPr>
            <p:spPr bwMode="auto">
              <a:xfrm>
                <a:off x="6810" y="2718"/>
                <a:ext cx="9" cy="12"/>
              </a:xfrm>
              <a:custGeom>
                <a:avLst/>
                <a:gdLst>
                  <a:gd name="T0" fmla="*/ 3 w 9"/>
                  <a:gd name="T1" fmla="*/ 0 h 12"/>
                  <a:gd name="T2" fmla="*/ 0 w 9"/>
                  <a:gd name="T3" fmla="*/ 3 h 12"/>
                  <a:gd name="T4" fmla="*/ 6 w 9"/>
                  <a:gd name="T5" fmla="*/ 12 h 12"/>
                  <a:gd name="T6" fmla="*/ 9 w 9"/>
                  <a:gd name="T7" fmla="*/ 9 h 12"/>
                  <a:gd name="T8" fmla="*/ 9 w 9"/>
                  <a:gd name="T9" fmla="*/ 6 h 12"/>
                  <a:gd name="T10" fmla="*/ 9 w 9"/>
                  <a:gd name="T11" fmla="*/ 6 h 12"/>
                  <a:gd name="T12" fmla="*/ 9 w 9"/>
                  <a:gd name="T13" fmla="*/ 3 h 12"/>
                  <a:gd name="T14" fmla="*/ 9 w 9"/>
                  <a:gd name="T15" fmla="*/ 0 h 12"/>
                  <a:gd name="T16" fmla="*/ 6 w 9"/>
                  <a:gd name="T17" fmla="*/ 0 h 12"/>
                  <a:gd name="T18" fmla="*/ 3 w 9"/>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3" y="0"/>
                    </a:moveTo>
                    <a:lnTo>
                      <a:pt x="0" y="3"/>
                    </a:lnTo>
                    <a:lnTo>
                      <a:pt x="6" y="12"/>
                    </a:lnTo>
                    <a:lnTo>
                      <a:pt x="9" y="9"/>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3" name="Freeform 1734"/>
              <p:cNvSpPr>
                <a:spLocks/>
              </p:cNvSpPr>
              <p:nvPr/>
            </p:nvSpPr>
            <p:spPr bwMode="auto">
              <a:xfrm>
                <a:off x="6813" y="2718"/>
                <a:ext cx="12" cy="9"/>
              </a:xfrm>
              <a:custGeom>
                <a:avLst/>
                <a:gdLst>
                  <a:gd name="T0" fmla="*/ 3 w 12"/>
                  <a:gd name="T1" fmla="*/ 0 h 9"/>
                  <a:gd name="T2" fmla="*/ 0 w 12"/>
                  <a:gd name="T3" fmla="*/ 0 h 9"/>
                  <a:gd name="T4" fmla="*/ 6 w 12"/>
                  <a:gd name="T5" fmla="*/ 9 h 9"/>
                  <a:gd name="T6" fmla="*/ 9 w 12"/>
                  <a:gd name="T7" fmla="*/ 6 h 9"/>
                  <a:gd name="T8" fmla="*/ 12 w 12"/>
                  <a:gd name="T9" fmla="*/ 6 h 9"/>
                  <a:gd name="T10" fmla="*/ 12 w 12"/>
                  <a:gd name="T11" fmla="*/ 3 h 9"/>
                  <a:gd name="T12" fmla="*/ 12 w 12"/>
                  <a:gd name="T13" fmla="*/ 0 h 9"/>
                  <a:gd name="T14" fmla="*/ 12 w 12"/>
                  <a:gd name="T15" fmla="*/ 0 h 9"/>
                  <a:gd name="T16" fmla="*/ 9 w 12"/>
                  <a:gd name="T17" fmla="*/ 0 h 9"/>
                  <a:gd name="T18" fmla="*/ 6 w 12"/>
                  <a:gd name="T19" fmla="*/ 0 h 9"/>
                  <a:gd name="T20" fmla="*/ 6 w 12"/>
                  <a:gd name="T21" fmla="*/ 0 h 9"/>
                  <a:gd name="T22" fmla="*/ 3 w 12"/>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3" y="0"/>
                    </a:moveTo>
                    <a:lnTo>
                      <a:pt x="0" y="0"/>
                    </a:lnTo>
                    <a:lnTo>
                      <a:pt x="6" y="9"/>
                    </a:lnTo>
                    <a:lnTo>
                      <a:pt x="9" y="6"/>
                    </a:lnTo>
                    <a:lnTo>
                      <a:pt x="12" y="6"/>
                    </a:lnTo>
                    <a:lnTo>
                      <a:pt x="12" y="3"/>
                    </a:lnTo>
                    <a:lnTo>
                      <a:pt x="12" y="0"/>
                    </a:lnTo>
                    <a:lnTo>
                      <a:pt x="12" y="0"/>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4" name="Freeform 1735"/>
              <p:cNvSpPr>
                <a:spLocks/>
              </p:cNvSpPr>
              <p:nvPr/>
            </p:nvSpPr>
            <p:spPr bwMode="auto">
              <a:xfrm>
                <a:off x="6816" y="2712"/>
                <a:ext cx="12" cy="12"/>
              </a:xfrm>
              <a:custGeom>
                <a:avLst/>
                <a:gdLst>
                  <a:gd name="T0" fmla="*/ 3 w 12"/>
                  <a:gd name="T1" fmla="*/ 3 h 12"/>
                  <a:gd name="T2" fmla="*/ 0 w 12"/>
                  <a:gd name="T3" fmla="*/ 6 h 12"/>
                  <a:gd name="T4" fmla="*/ 6 w 12"/>
                  <a:gd name="T5" fmla="*/ 12 h 12"/>
                  <a:gd name="T6" fmla="*/ 9 w 12"/>
                  <a:gd name="T7" fmla="*/ 12 h 12"/>
                  <a:gd name="T8" fmla="*/ 9 w 12"/>
                  <a:gd name="T9" fmla="*/ 9 h 12"/>
                  <a:gd name="T10" fmla="*/ 12 w 12"/>
                  <a:gd name="T11" fmla="*/ 6 h 12"/>
                  <a:gd name="T12" fmla="*/ 12 w 12"/>
                  <a:gd name="T13" fmla="*/ 6 h 12"/>
                  <a:gd name="T14" fmla="*/ 9 w 12"/>
                  <a:gd name="T15" fmla="*/ 3 h 12"/>
                  <a:gd name="T16" fmla="*/ 9 w 12"/>
                  <a:gd name="T17" fmla="*/ 0 h 12"/>
                  <a:gd name="T18" fmla="*/ 6 w 12"/>
                  <a:gd name="T19" fmla="*/ 0 h 12"/>
                  <a:gd name="T20" fmla="*/ 3 w 12"/>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3" y="3"/>
                    </a:moveTo>
                    <a:lnTo>
                      <a:pt x="0" y="6"/>
                    </a:lnTo>
                    <a:lnTo>
                      <a:pt x="6" y="12"/>
                    </a:lnTo>
                    <a:lnTo>
                      <a:pt x="9" y="12"/>
                    </a:lnTo>
                    <a:lnTo>
                      <a:pt x="9" y="9"/>
                    </a:lnTo>
                    <a:lnTo>
                      <a:pt x="12" y="6"/>
                    </a:lnTo>
                    <a:lnTo>
                      <a:pt x="12" y="6"/>
                    </a:lnTo>
                    <a:lnTo>
                      <a:pt x="9" y="3"/>
                    </a:lnTo>
                    <a:lnTo>
                      <a:pt x="9" y="0"/>
                    </a:lnTo>
                    <a:lnTo>
                      <a:pt x="6"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5" name="Freeform 1736"/>
              <p:cNvSpPr>
                <a:spLocks/>
              </p:cNvSpPr>
              <p:nvPr/>
            </p:nvSpPr>
            <p:spPr bwMode="auto">
              <a:xfrm>
                <a:off x="6819" y="2712"/>
                <a:ext cx="12" cy="12"/>
              </a:xfrm>
              <a:custGeom>
                <a:avLst/>
                <a:gdLst>
                  <a:gd name="T0" fmla="*/ 6 w 12"/>
                  <a:gd name="T1" fmla="*/ 0 h 12"/>
                  <a:gd name="T2" fmla="*/ 6 w 12"/>
                  <a:gd name="T3" fmla="*/ 0 h 12"/>
                  <a:gd name="T4" fmla="*/ 0 w 12"/>
                  <a:gd name="T5" fmla="*/ 3 h 12"/>
                  <a:gd name="T6" fmla="*/ 6 w 12"/>
                  <a:gd name="T7" fmla="*/ 12 h 12"/>
                  <a:gd name="T8" fmla="*/ 9 w 12"/>
                  <a:gd name="T9" fmla="*/ 6 h 12"/>
                  <a:gd name="T10" fmla="*/ 6 w 12"/>
                  <a:gd name="T11" fmla="*/ 9 h 12"/>
                  <a:gd name="T12" fmla="*/ 9 w 12"/>
                  <a:gd name="T13" fmla="*/ 6 h 12"/>
                  <a:gd name="T14" fmla="*/ 12 w 12"/>
                  <a:gd name="T15" fmla="*/ 6 h 12"/>
                  <a:gd name="T16" fmla="*/ 12 w 12"/>
                  <a:gd name="T17" fmla="*/ 6 h 12"/>
                  <a:gd name="T18" fmla="*/ 12 w 12"/>
                  <a:gd name="T19" fmla="*/ 3 h 12"/>
                  <a:gd name="T20" fmla="*/ 12 w 12"/>
                  <a:gd name="T21" fmla="*/ 0 h 12"/>
                  <a:gd name="T22" fmla="*/ 9 w 12"/>
                  <a:gd name="T23" fmla="*/ 0 h 12"/>
                  <a:gd name="T24" fmla="*/ 6 w 12"/>
                  <a:gd name="T25" fmla="*/ 0 h 12"/>
                  <a:gd name="T26" fmla="*/ 6 w 12"/>
                  <a:gd name="T27" fmla="*/ 0 h 12"/>
                  <a:gd name="T28" fmla="*/ 6 w 1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6" y="0"/>
                    </a:moveTo>
                    <a:lnTo>
                      <a:pt x="6" y="0"/>
                    </a:lnTo>
                    <a:lnTo>
                      <a:pt x="0" y="3"/>
                    </a:lnTo>
                    <a:lnTo>
                      <a:pt x="6" y="12"/>
                    </a:lnTo>
                    <a:lnTo>
                      <a:pt x="9" y="6"/>
                    </a:lnTo>
                    <a:lnTo>
                      <a:pt x="6" y="9"/>
                    </a:lnTo>
                    <a:lnTo>
                      <a:pt x="9" y="6"/>
                    </a:lnTo>
                    <a:lnTo>
                      <a:pt x="12" y="6"/>
                    </a:lnTo>
                    <a:lnTo>
                      <a:pt x="12" y="6"/>
                    </a:lnTo>
                    <a:lnTo>
                      <a:pt x="12" y="3"/>
                    </a:lnTo>
                    <a:lnTo>
                      <a:pt x="12" y="0"/>
                    </a:lnTo>
                    <a:lnTo>
                      <a:pt x="9"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6" name="Freeform 1737"/>
              <p:cNvSpPr>
                <a:spLocks/>
              </p:cNvSpPr>
              <p:nvPr/>
            </p:nvSpPr>
            <p:spPr bwMode="auto">
              <a:xfrm>
                <a:off x="6825" y="2712"/>
                <a:ext cx="9" cy="9"/>
              </a:xfrm>
              <a:custGeom>
                <a:avLst/>
                <a:gdLst>
                  <a:gd name="T0" fmla="*/ 0 w 9"/>
                  <a:gd name="T1" fmla="*/ 0 h 9"/>
                  <a:gd name="T2" fmla="*/ 6 w 9"/>
                  <a:gd name="T3" fmla="*/ 0 h 9"/>
                  <a:gd name="T4" fmla="*/ 0 w 9"/>
                  <a:gd name="T5" fmla="*/ 0 h 9"/>
                  <a:gd name="T6" fmla="*/ 0 w 9"/>
                  <a:gd name="T7" fmla="*/ 9 h 9"/>
                  <a:gd name="T8" fmla="*/ 6 w 9"/>
                  <a:gd name="T9" fmla="*/ 9 h 9"/>
                  <a:gd name="T10" fmla="*/ 6 w 9"/>
                  <a:gd name="T11" fmla="*/ 6 h 9"/>
                  <a:gd name="T12" fmla="*/ 6 w 9"/>
                  <a:gd name="T13" fmla="*/ 9 h 9"/>
                  <a:gd name="T14" fmla="*/ 6 w 9"/>
                  <a:gd name="T15" fmla="*/ 9 h 9"/>
                  <a:gd name="T16" fmla="*/ 6 w 9"/>
                  <a:gd name="T17" fmla="*/ 6 h 9"/>
                  <a:gd name="T18" fmla="*/ 9 w 9"/>
                  <a:gd name="T19" fmla="*/ 6 h 9"/>
                  <a:gd name="T20" fmla="*/ 9 w 9"/>
                  <a:gd name="T21" fmla="*/ 3 h 9"/>
                  <a:gd name="T22" fmla="*/ 6 w 9"/>
                  <a:gd name="T23" fmla="*/ 0 h 9"/>
                  <a:gd name="T24" fmla="*/ 6 w 9"/>
                  <a:gd name="T25" fmla="*/ 0 h 9"/>
                  <a:gd name="T26" fmla="*/ 6 w 9"/>
                  <a:gd name="T27" fmla="*/ 0 h 9"/>
                  <a:gd name="T28" fmla="*/ 0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0" y="0"/>
                    </a:moveTo>
                    <a:lnTo>
                      <a:pt x="6" y="0"/>
                    </a:lnTo>
                    <a:lnTo>
                      <a:pt x="0" y="0"/>
                    </a:lnTo>
                    <a:lnTo>
                      <a:pt x="0" y="9"/>
                    </a:lnTo>
                    <a:lnTo>
                      <a:pt x="6" y="9"/>
                    </a:lnTo>
                    <a:lnTo>
                      <a:pt x="6" y="6"/>
                    </a:lnTo>
                    <a:lnTo>
                      <a:pt x="6" y="9"/>
                    </a:lnTo>
                    <a:lnTo>
                      <a:pt x="6" y="9"/>
                    </a:lnTo>
                    <a:lnTo>
                      <a:pt x="6" y="6"/>
                    </a:lnTo>
                    <a:lnTo>
                      <a:pt x="9" y="6"/>
                    </a:lnTo>
                    <a:lnTo>
                      <a:pt x="9" y="3"/>
                    </a:lnTo>
                    <a:lnTo>
                      <a:pt x="6" y="0"/>
                    </a:lnTo>
                    <a:lnTo>
                      <a:pt x="6" y="0"/>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7" name="Freeform 1738"/>
              <p:cNvSpPr>
                <a:spLocks/>
              </p:cNvSpPr>
              <p:nvPr/>
            </p:nvSpPr>
            <p:spPr bwMode="auto">
              <a:xfrm>
                <a:off x="6825" y="2709"/>
                <a:ext cx="12" cy="9"/>
              </a:xfrm>
              <a:custGeom>
                <a:avLst/>
                <a:gdLst>
                  <a:gd name="T0" fmla="*/ 6 w 12"/>
                  <a:gd name="T1" fmla="*/ 0 h 9"/>
                  <a:gd name="T2" fmla="*/ 6 w 12"/>
                  <a:gd name="T3" fmla="*/ 0 h 9"/>
                  <a:gd name="T4" fmla="*/ 0 w 12"/>
                  <a:gd name="T5" fmla="*/ 3 h 9"/>
                  <a:gd name="T6" fmla="*/ 6 w 12"/>
                  <a:gd name="T7" fmla="*/ 9 h 9"/>
                  <a:gd name="T8" fmla="*/ 12 w 12"/>
                  <a:gd name="T9" fmla="*/ 9 h 9"/>
                  <a:gd name="T10" fmla="*/ 6 w 12"/>
                  <a:gd name="T11" fmla="*/ 9 h 9"/>
                  <a:gd name="T12" fmla="*/ 12 w 12"/>
                  <a:gd name="T13" fmla="*/ 9 h 9"/>
                  <a:gd name="T14" fmla="*/ 12 w 12"/>
                  <a:gd name="T15" fmla="*/ 6 h 9"/>
                  <a:gd name="T16" fmla="*/ 12 w 12"/>
                  <a:gd name="T17" fmla="*/ 6 h 9"/>
                  <a:gd name="T18" fmla="*/ 12 w 12"/>
                  <a:gd name="T19" fmla="*/ 3 h 9"/>
                  <a:gd name="T20" fmla="*/ 12 w 12"/>
                  <a:gd name="T21" fmla="*/ 3 h 9"/>
                  <a:gd name="T22" fmla="*/ 9 w 12"/>
                  <a:gd name="T23" fmla="*/ 0 h 9"/>
                  <a:gd name="T24" fmla="*/ 6 w 12"/>
                  <a:gd name="T25" fmla="*/ 0 h 9"/>
                  <a:gd name="T26" fmla="*/ 6 w 12"/>
                  <a:gd name="T27" fmla="*/ 0 h 9"/>
                  <a:gd name="T28" fmla="*/ 6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6" y="0"/>
                    </a:moveTo>
                    <a:lnTo>
                      <a:pt x="6" y="0"/>
                    </a:lnTo>
                    <a:lnTo>
                      <a:pt x="0" y="3"/>
                    </a:lnTo>
                    <a:lnTo>
                      <a:pt x="6" y="9"/>
                    </a:lnTo>
                    <a:lnTo>
                      <a:pt x="12" y="9"/>
                    </a:lnTo>
                    <a:lnTo>
                      <a:pt x="6" y="9"/>
                    </a:lnTo>
                    <a:lnTo>
                      <a:pt x="12" y="9"/>
                    </a:lnTo>
                    <a:lnTo>
                      <a:pt x="12" y="6"/>
                    </a:lnTo>
                    <a:lnTo>
                      <a:pt x="12" y="6"/>
                    </a:lnTo>
                    <a:lnTo>
                      <a:pt x="12" y="3"/>
                    </a:lnTo>
                    <a:lnTo>
                      <a:pt x="12" y="3"/>
                    </a:lnTo>
                    <a:lnTo>
                      <a:pt x="9"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8" name="Freeform 1739"/>
              <p:cNvSpPr>
                <a:spLocks/>
              </p:cNvSpPr>
              <p:nvPr/>
            </p:nvSpPr>
            <p:spPr bwMode="auto">
              <a:xfrm>
                <a:off x="6831" y="2709"/>
                <a:ext cx="9" cy="9"/>
              </a:xfrm>
              <a:custGeom>
                <a:avLst/>
                <a:gdLst>
                  <a:gd name="T0" fmla="*/ 6 w 9"/>
                  <a:gd name="T1" fmla="*/ 0 h 9"/>
                  <a:gd name="T2" fmla="*/ 0 w 9"/>
                  <a:gd name="T3" fmla="*/ 0 h 9"/>
                  <a:gd name="T4" fmla="*/ 0 w 9"/>
                  <a:gd name="T5" fmla="*/ 9 h 9"/>
                  <a:gd name="T6" fmla="*/ 6 w 9"/>
                  <a:gd name="T7" fmla="*/ 9 h 9"/>
                  <a:gd name="T8" fmla="*/ 6 w 9"/>
                  <a:gd name="T9" fmla="*/ 9 h 9"/>
                  <a:gd name="T10" fmla="*/ 9 w 9"/>
                  <a:gd name="T11" fmla="*/ 9 h 9"/>
                  <a:gd name="T12" fmla="*/ 9 w 9"/>
                  <a:gd name="T13" fmla="*/ 6 h 9"/>
                  <a:gd name="T14" fmla="*/ 9 w 9"/>
                  <a:gd name="T15" fmla="*/ 3 h 9"/>
                  <a:gd name="T16" fmla="*/ 9 w 9"/>
                  <a:gd name="T17" fmla="*/ 3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9"/>
                    </a:lnTo>
                    <a:lnTo>
                      <a:pt x="9" y="9"/>
                    </a:lnTo>
                    <a:lnTo>
                      <a:pt x="9" y="6"/>
                    </a:lnTo>
                    <a:lnTo>
                      <a:pt x="9" y="3"/>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09" name="Freeform 1740"/>
              <p:cNvSpPr>
                <a:spLocks/>
              </p:cNvSpPr>
              <p:nvPr/>
            </p:nvSpPr>
            <p:spPr bwMode="auto">
              <a:xfrm>
                <a:off x="6837" y="2709"/>
                <a:ext cx="6" cy="9"/>
              </a:xfrm>
              <a:custGeom>
                <a:avLst/>
                <a:gdLst>
                  <a:gd name="T0" fmla="*/ 0 w 6"/>
                  <a:gd name="T1" fmla="*/ 0 h 9"/>
                  <a:gd name="T2" fmla="*/ 0 w 6"/>
                  <a:gd name="T3" fmla="*/ 0 h 9"/>
                  <a:gd name="T4" fmla="*/ 0 w 6"/>
                  <a:gd name="T5" fmla="*/ 9 h 9"/>
                  <a:gd name="T6" fmla="*/ 0 w 6"/>
                  <a:gd name="T7" fmla="*/ 9 h 9"/>
                  <a:gd name="T8" fmla="*/ 3 w 6"/>
                  <a:gd name="T9" fmla="*/ 9 h 9"/>
                  <a:gd name="T10" fmla="*/ 6 w 6"/>
                  <a:gd name="T11" fmla="*/ 9 h 9"/>
                  <a:gd name="T12" fmla="*/ 6 w 6"/>
                  <a:gd name="T13" fmla="*/ 6 h 9"/>
                  <a:gd name="T14" fmla="*/ 6 w 6"/>
                  <a:gd name="T15" fmla="*/ 3 h 9"/>
                  <a:gd name="T16" fmla="*/ 6 w 6"/>
                  <a:gd name="T17" fmla="*/ 3 h 9"/>
                  <a:gd name="T18" fmla="*/ 6 w 6"/>
                  <a:gd name="T19" fmla="*/ 3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9"/>
                    </a:lnTo>
                    <a:lnTo>
                      <a:pt x="6" y="9"/>
                    </a:lnTo>
                    <a:lnTo>
                      <a:pt x="6" y="6"/>
                    </a:lnTo>
                    <a:lnTo>
                      <a:pt x="6" y="3"/>
                    </a:lnTo>
                    <a:lnTo>
                      <a:pt x="6" y="3"/>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0" name="Freeform 1741"/>
              <p:cNvSpPr>
                <a:spLocks/>
              </p:cNvSpPr>
              <p:nvPr/>
            </p:nvSpPr>
            <p:spPr bwMode="auto">
              <a:xfrm>
                <a:off x="6837" y="2709"/>
                <a:ext cx="9" cy="9"/>
              </a:xfrm>
              <a:custGeom>
                <a:avLst/>
                <a:gdLst>
                  <a:gd name="T0" fmla="*/ 6 w 9"/>
                  <a:gd name="T1" fmla="*/ 0 h 9"/>
                  <a:gd name="T2" fmla="*/ 6 w 9"/>
                  <a:gd name="T3" fmla="*/ 0 h 9"/>
                  <a:gd name="T4" fmla="*/ 0 w 9"/>
                  <a:gd name="T5" fmla="*/ 0 h 9"/>
                  <a:gd name="T6" fmla="*/ 0 w 9"/>
                  <a:gd name="T7" fmla="*/ 9 h 9"/>
                  <a:gd name="T8" fmla="*/ 6 w 9"/>
                  <a:gd name="T9" fmla="*/ 9 h 9"/>
                  <a:gd name="T10" fmla="*/ 3 w 9"/>
                  <a:gd name="T11" fmla="*/ 9 h 9"/>
                  <a:gd name="T12" fmla="*/ 6 w 9"/>
                  <a:gd name="T13" fmla="*/ 9 h 9"/>
                  <a:gd name="T14" fmla="*/ 6 w 9"/>
                  <a:gd name="T15" fmla="*/ 9 h 9"/>
                  <a:gd name="T16" fmla="*/ 9 w 9"/>
                  <a:gd name="T17" fmla="*/ 9 h 9"/>
                  <a:gd name="T18" fmla="*/ 9 w 9"/>
                  <a:gd name="T19" fmla="*/ 6 h 9"/>
                  <a:gd name="T20" fmla="*/ 9 w 9"/>
                  <a:gd name="T21" fmla="*/ 3 h 9"/>
                  <a:gd name="T22" fmla="*/ 9 w 9"/>
                  <a:gd name="T23" fmla="*/ 3 h 9"/>
                  <a:gd name="T24" fmla="*/ 6 w 9"/>
                  <a:gd name="T25" fmla="*/ 0 h 9"/>
                  <a:gd name="T26" fmla="*/ 6 w 9"/>
                  <a:gd name="T27" fmla="*/ 0 h 9"/>
                  <a:gd name="T28" fmla="*/ 6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6" y="0"/>
                    </a:moveTo>
                    <a:lnTo>
                      <a:pt x="6" y="0"/>
                    </a:lnTo>
                    <a:lnTo>
                      <a:pt x="0" y="0"/>
                    </a:lnTo>
                    <a:lnTo>
                      <a:pt x="0" y="9"/>
                    </a:lnTo>
                    <a:lnTo>
                      <a:pt x="6" y="9"/>
                    </a:lnTo>
                    <a:lnTo>
                      <a:pt x="3" y="9"/>
                    </a:lnTo>
                    <a:lnTo>
                      <a:pt x="6" y="9"/>
                    </a:lnTo>
                    <a:lnTo>
                      <a:pt x="6" y="9"/>
                    </a:lnTo>
                    <a:lnTo>
                      <a:pt x="9" y="9"/>
                    </a:lnTo>
                    <a:lnTo>
                      <a:pt x="9" y="6"/>
                    </a:lnTo>
                    <a:lnTo>
                      <a:pt x="9" y="3"/>
                    </a:lnTo>
                    <a:lnTo>
                      <a:pt x="9" y="3"/>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1" name="Freeform 1742"/>
              <p:cNvSpPr>
                <a:spLocks/>
              </p:cNvSpPr>
              <p:nvPr/>
            </p:nvSpPr>
            <p:spPr bwMode="auto">
              <a:xfrm>
                <a:off x="6840" y="2709"/>
                <a:ext cx="9" cy="12"/>
              </a:xfrm>
              <a:custGeom>
                <a:avLst/>
                <a:gdLst>
                  <a:gd name="T0" fmla="*/ 9 w 9"/>
                  <a:gd name="T1" fmla="*/ 3 h 12"/>
                  <a:gd name="T2" fmla="*/ 3 w 9"/>
                  <a:gd name="T3" fmla="*/ 0 h 12"/>
                  <a:gd name="T4" fmla="*/ 0 w 9"/>
                  <a:gd name="T5" fmla="*/ 9 h 12"/>
                  <a:gd name="T6" fmla="*/ 3 w 9"/>
                  <a:gd name="T7" fmla="*/ 9 h 12"/>
                  <a:gd name="T8" fmla="*/ 3 w 9"/>
                  <a:gd name="T9" fmla="*/ 12 h 12"/>
                  <a:gd name="T10" fmla="*/ 6 w 9"/>
                  <a:gd name="T11" fmla="*/ 12 h 12"/>
                  <a:gd name="T12" fmla="*/ 9 w 9"/>
                  <a:gd name="T13" fmla="*/ 9 h 12"/>
                  <a:gd name="T14" fmla="*/ 9 w 9"/>
                  <a:gd name="T15" fmla="*/ 9 h 12"/>
                  <a:gd name="T16" fmla="*/ 9 w 9"/>
                  <a:gd name="T17" fmla="*/ 6 h 12"/>
                  <a:gd name="T18" fmla="*/ 9 w 9"/>
                  <a:gd name="T19" fmla="*/ 3 h 12"/>
                  <a:gd name="T20" fmla="*/ 9 w 9"/>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9" y="3"/>
                    </a:moveTo>
                    <a:lnTo>
                      <a:pt x="3" y="0"/>
                    </a:lnTo>
                    <a:lnTo>
                      <a:pt x="0" y="9"/>
                    </a:lnTo>
                    <a:lnTo>
                      <a:pt x="3" y="9"/>
                    </a:lnTo>
                    <a:lnTo>
                      <a:pt x="3" y="12"/>
                    </a:lnTo>
                    <a:lnTo>
                      <a:pt x="6" y="12"/>
                    </a:lnTo>
                    <a:lnTo>
                      <a:pt x="9" y="9"/>
                    </a:lnTo>
                    <a:lnTo>
                      <a:pt x="9" y="9"/>
                    </a:lnTo>
                    <a:lnTo>
                      <a:pt x="9" y="6"/>
                    </a:lnTo>
                    <a:lnTo>
                      <a:pt x="9"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2" name="Freeform 1743"/>
              <p:cNvSpPr>
                <a:spLocks/>
              </p:cNvSpPr>
              <p:nvPr/>
            </p:nvSpPr>
            <p:spPr bwMode="auto">
              <a:xfrm>
                <a:off x="6843" y="2712"/>
                <a:ext cx="12" cy="12"/>
              </a:xfrm>
              <a:custGeom>
                <a:avLst/>
                <a:gdLst>
                  <a:gd name="T0" fmla="*/ 6 w 12"/>
                  <a:gd name="T1" fmla="*/ 0 h 12"/>
                  <a:gd name="T2" fmla="*/ 9 w 12"/>
                  <a:gd name="T3" fmla="*/ 3 h 12"/>
                  <a:gd name="T4" fmla="*/ 6 w 12"/>
                  <a:gd name="T5" fmla="*/ 0 h 12"/>
                  <a:gd name="T6" fmla="*/ 0 w 12"/>
                  <a:gd name="T7" fmla="*/ 6 h 12"/>
                  <a:gd name="T8" fmla="*/ 3 w 12"/>
                  <a:gd name="T9" fmla="*/ 12 h 12"/>
                  <a:gd name="T10" fmla="*/ 6 w 12"/>
                  <a:gd name="T11" fmla="*/ 12 h 12"/>
                  <a:gd name="T12" fmla="*/ 3 w 12"/>
                  <a:gd name="T13" fmla="*/ 12 h 12"/>
                  <a:gd name="T14" fmla="*/ 6 w 12"/>
                  <a:gd name="T15" fmla="*/ 12 h 12"/>
                  <a:gd name="T16" fmla="*/ 6 w 12"/>
                  <a:gd name="T17" fmla="*/ 12 h 12"/>
                  <a:gd name="T18" fmla="*/ 9 w 12"/>
                  <a:gd name="T19" fmla="*/ 9 h 12"/>
                  <a:gd name="T20" fmla="*/ 9 w 12"/>
                  <a:gd name="T21" fmla="*/ 6 h 12"/>
                  <a:gd name="T22" fmla="*/ 12 w 12"/>
                  <a:gd name="T23" fmla="*/ 6 h 12"/>
                  <a:gd name="T24" fmla="*/ 9 w 12"/>
                  <a:gd name="T25" fmla="*/ 6 h 12"/>
                  <a:gd name="T26" fmla="*/ 9 w 12"/>
                  <a:gd name="T27" fmla="*/ 3 h 12"/>
                  <a:gd name="T28" fmla="*/ 6 w 1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6" y="0"/>
                    </a:moveTo>
                    <a:lnTo>
                      <a:pt x="9" y="3"/>
                    </a:lnTo>
                    <a:lnTo>
                      <a:pt x="6" y="0"/>
                    </a:lnTo>
                    <a:lnTo>
                      <a:pt x="0" y="6"/>
                    </a:lnTo>
                    <a:lnTo>
                      <a:pt x="3" y="12"/>
                    </a:lnTo>
                    <a:lnTo>
                      <a:pt x="6" y="12"/>
                    </a:lnTo>
                    <a:lnTo>
                      <a:pt x="3" y="12"/>
                    </a:lnTo>
                    <a:lnTo>
                      <a:pt x="6" y="12"/>
                    </a:lnTo>
                    <a:lnTo>
                      <a:pt x="6" y="12"/>
                    </a:lnTo>
                    <a:lnTo>
                      <a:pt x="9" y="9"/>
                    </a:lnTo>
                    <a:lnTo>
                      <a:pt x="9" y="6"/>
                    </a:lnTo>
                    <a:lnTo>
                      <a:pt x="12" y="6"/>
                    </a:lnTo>
                    <a:lnTo>
                      <a:pt x="9" y="6"/>
                    </a:lnTo>
                    <a:lnTo>
                      <a:pt x="9"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3" name="Freeform 1744"/>
              <p:cNvSpPr>
                <a:spLocks/>
              </p:cNvSpPr>
              <p:nvPr/>
            </p:nvSpPr>
            <p:spPr bwMode="auto">
              <a:xfrm>
                <a:off x="6849" y="2712"/>
                <a:ext cx="6" cy="12"/>
              </a:xfrm>
              <a:custGeom>
                <a:avLst/>
                <a:gdLst>
                  <a:gd name="T0" fmla="*/ 6 w 6"/>
                  <a:gd name="T1" fmla="*/ 3 h 12"/>
                  <a:gd name="T2" fmla="*/ 3 w 6"/>
                  <a:gd name="T3" fmla="*/ 0 h 12"/>
                  <a:gd name="T4" fmla="*/ 0 w 6"/>
                  <a:gd name="T5" fmla="*/ 0 h 12"/>
                  <a:gd name="T6" fmla="*/ 0 w 6"/>
                  <a:gd name="T7" fmla="*/ 12 h 12"/>
                  <a:gd name="T8" fmla="*/ 3 w 6"/>
                  <a:gd name="T9" fmla="*/ 12 h 12"/>
                  <a:gd name="T10" fmla="*/ 0 w 6"/>
                  <a:gd name="T11" fmla="*/ 12 h 12"/>
                  <a:gd name="T12" fmla="*/ 3 w 6"/>
                  <a:gd name="T13" fmla="*/ 12 h 12"/>
                  <a:gd name="T14" fmla="*/ 6 w 6"/>
                  <a:gd name="T15" fmla="*/ 12 h 12"/>
                  <a:gd name="T16" fmla="*/ 6 w 6"/>
                  <a:gd name="T17" fmla="*/ 9 h 12"/>
                  <a:gd name="T18" fmla="*/ 6 w 6"/>
                  <a:gd name="T19" fmla="*/ 6 h 12"/>
                  <a:gd name="T20" fmla="*/ 6 w 6"/>
                  <a:gd name="T21" fmla="*/ 6 h 12"/>
                  <a:gd name="T22" fmla="*/ 6 w 6"/>
                  <a:gd name="T23" fmla="*/ 3 h 12"/>
                  <a:gd name="T24" fmla="*/ 6 w 6"/>
                  <a:gd name="T25" fmla="*/ 3 h 12"/>
                  <a:gd name="T26" fmla="*/ 3 w 6"/>
                  <a:gd name="T27" fmla="*/ 0 h 12"/>
                  <a:gd name="T28" fmla="*/ 6 w 6"/>
                  <a:gd name="T2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2">
                    <a:moveTo>
                      <a:pt x="6" y="3"/>
                    </a:moveTo>
                    <a:lnTo>
                      <a:pt x="3" y="0"/>
                    </a:lnTo>
                    <a:lnTo>
                      <a:pt x="0" y="0"/>
                    </a:lnTo>
                    <a:lnTo>
                      <a:pt x="0" y="12"/>
                    </a:lnTo>
                    <a:lnTo>
                      <a:pt x="3" y="12"/>
                    </a:lnTo>
                    <a:lnTo>
                      <a:pt x="0" y="12"/>
                    </a:lnTo>
                    <a:lnTo>
                      <a:pt x="3" y="12"/>
                    </a:lnTo>
                    <a:lnTo>
                      <a:pt x="6" y="12"/>
                    </a:lnTo>
                    <a:lnTo>
                      <a:pt x="6" y="9"/>
                    </a:lnTo>
                    <a:lnTo>
                      <a:pt x="6" y="6"/>
                    </a:lnTo>
                    <a:lnTo>
                      <a:pt x="6" y="6"/>
                    </a:lnTo>
                    <a:lnTo>
                      <a:pt x="6" y="3"/>
                    </a:lnTo>
                    <a:lnTo>
                      <a:pt x="6" y="3"/>
                    </a:lnTo>
                    <a:lnTo>
                      <a:pt x="3" y="0"/>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4" name="Freeform 1745"/>
              <p:cNvSpPr>
                <a:spLocks/>
              </p:cNvSpPr>
              <p:nvPr/>
            </p:nvSpPr>
            <p:spPr bwMode="auto">
              <a:xfrm>
                <a:off x="6849" y="2715"/>
                <a:ext cx="9" cy="9"/>
              </a:xfrm>
              <a:custGeom>
                <a:avLst/>
                <a:gdLst>
                  <a:gd name="T0" fmla="*/ 9 w 9"/>
                  <a:gd name="T1" fmla="*/ 3 h 9"/>
                  <a:gd name="T2" fmla="*/ 6 w 9"/>
                  <a:gd name="T3" fmla="*/ 0 h 9"/>
                  <a:gd name="T4" fmla="*/ 0 w 9"/>
                  <a:gd name="T5" fmla="*/ 9 h 9"/>
                  <a:gd name="T6" fmla="*/ 3 w 9"/>
                  <a:gd name="T7" fmla="*/ 9 h 9"/>
                  <a:gd name="T8" fmla="*/ 3 w 9"/>
                  <a:gd name="T9" fmla="*/ 9 h 9"/>
                  <a:gd name="T10" fmla="*/ 3 w 9"/>
                  <a:gd name="T11" fmla="*/ 9 h 9"/>
                  <a:gd name="T12" fmla="*/ 6 w 9"/>
                  <a:gd name="T13" fmla="*/ 9 h 9"/>
                  <a:gd name="T14" fmla="*/ 6 w 9"/>
                  <a:gd name="T15" fmla="*/ 9 h 9"/>
                  <a:gd name="T16" fmla="*/ 9 w 9"/>
                  <a:gd name="T17" fmla="*/ 9 h 9"/>
                  <a:gd name="T18" fmla="*/ 9 w 9"/>
                  <a:gd name="T19" fmla="*/ 9 h 9"/>
                  <a:gd name="T20" fmla="*/ 9 w 9"/>
                  <a:gd name="T21" fmla="*/ 6 h 9"/>
                  <a:gd name="T22" fmla="*/ 9 w 9"/>
                  <a:gd name="T23" fmla="*/ 3 h 9"/>
                  <a:gd name="T24" fmla="*/ 9 w 9"/>
                  <a:gd name="T2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9" y="3"/>
                    </a:moveTo>
                    <a:lnTo>
                      <a:pt x="6" y="0"/>
                    </a:lnTo>
                    <a:lnTo>
                      <a:pt x="0" y="9"/>
                    </a:lnTo>
                    <a:lnTo>
                      <a:pt x="3" y="9"/>
                    </a:lnTo>
                    <a:lnTo>
                      <a:pt x="3" y="9"/>
                    </a:lnTo>
                    <a:lnTo>
                      <a:pt x="3" y="9"/>
                    </a:lnTo>
                    <a:lnTo>
                      <a:pt x="6" y="9"/>
                    </a:lnTo>
                    <a:lnTo>
                      <a:pt x="6" y="9"/>
                    </a:lnTo>
                    <a:lnTo>
                      <a:pt x="9" y="9"/>
                    </a:lnTo>
                    <a:lnTo>
                      <a:pt x="9" y="9"/>
                    </a:lnTo>
                    <a:lnTo>
                      <a:pt x="9" y="6"/>
                    </a:lnTo>
                    <a:lnTo>
                      <a:pt x="9"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5" name="Freeform 1746"/>
              <p:cNvSpPr>
                <a:spLocks/>
              </p:cNvSpPr>
              <p:nvPr/>
            </p:nvSpPr>
            <p:spPr bwMode="auto">
              <a:xfrm>
                <a:off x="6852" y="2718"/>
                <a:ext cx="9" cy="12"/>
              </a:xfrm>
              <a:custGeom>
                <a:avLst/>
                <a:gdLst>
                  <a:gd name="T0" fmla="*/ 6 w 9"/>
                  <a:gd name="T1" fmla="*/ 3 h 12"/>
                  <a:gd name="T2" fmla="*/ 9 w 9"/>
                  <a:gd name="T3" fmla="*/ 6 h 12"/>
                  <a:gd name="T4" fmla="*/ 6 w 9"/>
                  <a:gd name="T5" fmla="*/ 0 h 12"/>
                  <a:gd name="T6" fmla="*/ 0 w 9"/>
                  <a:gd name="T7" fmla="*/ 6 h 12"/>
                  <a:gd name="T8" fmla="*/ 3 w 9"/>
                  <a:gd name="T9" fmla="*/ 9 h 12"/>
                  <a:gd name="T10" fmla="*/ 3 w 9"/>
                  <a:gd name="T11" fmla="*/ 12 h 12"/>
                  <a:gd name="T12" fmla="*/ 3 w 9"/>
                  <a:gd name="T13" fmla="*/ 9 h 12"/>
                  <a:gd name="T14" fmla="*/ 3 w 9"/>
                  <a:gd name="T15" fmla="*/ 12 h 12"/>
                  <a:gd name="T16" fmla="*/ 6 w 9"/>
                  <a:gd name="T17" fmla="*/ 12 h 12"/>
                  <a:gd name="T18" fmla="*/ 6 w 9"/>
                  <a:gd name="T19" fmla="*/ 12 h 12"/>
                  <a:gd name="T20" fmla="*/ 9 w 9"/>
                  <a:gd name="T21" fmla="*/ 9 h 12"/>
                  <a:gd name="T22" fmla="*/ 9 w 9"/>
                  <a:gd name="T23" fmla="*/ 6 h 12"/>
                  <a:gd name="T24" fmla="*/ 9 w 9"/>
                  <a:gd name="T25" fmla="*/ 6 h 12"/>
                  <a:gd name="T26" fmla="*/ 6 w 9"/>
                  <a:gd name="T2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2">
                    <a:moveTo>
                      <a:pt x="6" y="3"/>
                    </a:moveTo>
                    <a:lnTo>
                      <a:pt x="9" y="6"/>
                    </a:lnTo>
                    <a:lnTo>
                      <a:pt x="6" y="0"/>
                    </a:lnTo>
                    <a:lnTo>
                      <a:pt x="0" y="6"/>
                    </a:lnTo>
                    <a:lnTo>
                      <a:pt x="3" y="9"/>
                    </a:lnTo>
                    <a:lnTo>
                      <a:pt x="3" y="12"/>
                    </a:lnTo>
                    <a:lnTo>
                      <a:pt x="3" y="9"/>
                    </a:lnTo>
                    <a:lnTo>
                      <a:pt x="3" y="12"/>
                    </a:lnTo>
                    <a:lnTo>
                      <a:pt x="6" y="12"/>
                    </a:lnTo>
                    <a:lnTo>
                      <a:pt x="6" y="12"/>
                    </a:lnTo>
                    <a:lnTo>
                      <a:pt x="9" y="9"/>
                    </a:lnTo>
                    <a:lnTo>
                      <a:pt x="9" y="6"/>
                    </a:lnTo>
                    <a:lnTo>
                      <a:pt x="9" y="6"/>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6" name="Freeform 1747"/>
              <p:cNvSpPr>
                <a:spLocks/>
              </p:cNvSpPr>
              <p:nvPr/>
            </p:nvSpPr>
            <p:spPr bwMode="auto">
              <a:xfrm>
                <a:off x="6855" y="2721"/>
                <a:ext cx="9" cy="12"/>
              </a:xfrm>
              <a:custGeom>
                <a:avLst/>
                <a:gdLst>
                  <a:gd name="T0" fmla="*/ 9 w 9"/>
                  <a:gd name="T1" fmla="*/ 3 h 12"/>
                  <a:gd name="T2" fmla="*/ 3 w 9"/>
                  <a:gd name="T3" fmla="*/ 0 h 12"/>
                  <a:gd name="T4" fmla="*/ 0 w 9"/>
                  <a:gd name="T5" fmla="*/ 9 h 12"/>
                  <a:gd name="T6" fmla="*/ 3 w 9"/>
                  <a:gd name="T7" fmla="*/ 9 h 12"/>
                  <a:gd name="T8" fmla="*/ 3 w 9"/>
                  <a:gd name="T9" fmla="*/ 12 h 12"/>
                  <a:gd name="T10" fmla="*/ 6 w 9"/>
                  <a:gd name="T11" fmla="*/ 12 h 12"/>
                  <a:gd name="T12" fmla="*/ 9 w 9"/>
                  <a:gd name="T13" fmla="*/ 9 h 12"/>
                  <a:gd name="T14" fmla="*/ 9 w 9"/>
                  <a:gd name="T15" fmla="*/ 9 h 12"/>
                  <a:gd name="T16" fmla="*/ 9 w 9"/>
                  <a:gd name="T17" fmla="*/ 9 h 12"/>
                  <a:gd name="T18" fmla="*/ 9 w 9"/>
                  <a:gd name="T19" fmla="*/ 6 h 12"/>
                  <a:gd name="T20" fmla="*/ 9 w 9"/>
                  <a:gd name="T21" fmla="*/ 3 h 12"/>
                  <a:gd name="T22" fmla="*/ 9 w 9"/>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9" y="3"/>
                    </a:moveTo>
                    <a:lnTo>
                      <a:pt x="3" y="0"/>
                    </a:lnTo>
                    <a:lnTo>
                      <a:pt x="0" y="9"/>
                    </a:lnTo>
                    <a:lnTo>
                      <a:pt x="3" y="9"/>
                    </a:lnTo>
                    <a:lnTo>
                      <a:pt x="3" y="12"/>
                    </a:lnTo>
                    <a:lnTo>
                      <a:pt x="6" y="12"/>
                    </a:lnTo>
                    <a:lnTo>
                      <a:pt x="9" y="9"/>
                    </a:lnTo>
                    <a:lnTo>
                      <a:pt x="9" y="9"/>
                    </a:lnTo>
                    <a:lnTo>
                      <a:pt x="9" y="9"/>
                    </a:lnTo>
                    <a:lnTo>
                      <a:pt x="9" y="6"/>
                    </a:lnTo>
                    <a:lnTo>
                      <a:pt x="9"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7" name="Freeform 1748"/>
              <p:cNvSpPr>
                <a:spLocks/>
              </p:cNvSpPr>
              <p:nvPr/>
            </p:nvSpPr>
            <p:spPr bwMode="auto">
              <a:xfrm>
                <a:off x="6858" y="2724"/>
                <a:ext cx="13" cy="9"/>
              </a:xfrm>
              <a:custGeom>
                <a:avLst/>
                <a:gdLst>
                  <a:gd name="T0" fmla="*/ 9 w 13"/>
                  <a:gd name="T1" fmla="*/ 3 h 9"/>
                  <a:gd name="T2" fmla="*/ 6 w 13"/>
                  <a:gd name="T3" fmla="*/ 0 h 9"/>
                  <a:gd name="T4" fmla="*/ 0 w 13"/>
                  <a:gd name="T5" fmla="*/ 6 h 9"/>
                  <a:gd name="T6" fmla="*/ 3 w 13"/>
                  <a:gd name="T7" fmla="*/ 9 h 9"/>
                  <a:gd name="T8" fmla="*/ 6 w 13"/>
                  <a:gd name="T9" fmla="*/ 9 h 9"/>
                  <a:gd name="T10" fmla="*/ 6 w 13"/>
                  <a:gd name="T11" fmla="*/ 9 h 9"/>
                  <a:gd name="T12" fmla="*/ 9 w 13"/>
                  <a:gd name="T13" fmla="*/ 9 h 9"/>
                  <a:gd name="T14" fmla="*/ 9 w 13"/>
                  <a:gd name="T15" fmla="*/ 6 h 9"/>
                  <a:gd name="T16" fmla="*/ 13 w 13"/>
                  <a:gd name="T17" fmla="*/ 6 h 9"/>
                  <a:gd name="T18" fmla="*/ 9 w 13"/>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9">
                    <a:moveTo>
                      <a:pt x="9" y="3"/>
                    </a:moveTo>
                    <a:lnTo>
                      <a:pt x="6" y="0"/>
                    </a:lnTo>
                    <a:lnTo>
                      <a:pt x="0" y="6"/>
                    </a:lnTo>
                    <a:lnTo>
                      <a:pt x="3" y="9"/>
                    </a:lnTo>
                    <a:lnTo>
                      <a:pt x="6" y="9"/>
                    </a:lnTo>
                    <a:lnTo>
                      <a:pt x="6" y="9"/>
                    </a:lnTo>
                    <a:lnTo>
                      <a:pt x="9" y="9"/>
                    </a:lnTo>
                    <a:lnTo>
                      <a:pt x="9" y="6"/>
                    </a:lnTo>
                    <a:lnTo>
                      <a:pt x="13" y="6"/>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8" name="Freeform 1749"/>
              <p:cNvSpPr>
                <a:spLocks/>
              </p:cNvSpPr>
              <p:nvPr/>
            </p:nvSpPr>
            <p:spPr bwMode="auto">
              <a:xfrm>
                <a:off x="6861" y="2727"/>
                <a:ext cx="10" cy="9"/>
              </a:xfrm>
              <a:custGeom>
                <a:avLst/>
                <a:gdLst>
                  <a:gd name="T0" fmla="*/ 10 w 10"/>
                  <a:gd name="T1" fmla="*/ 3 h 9"/>
                  <a:gd name="T2" fmla="*/ 10 w 10"/>
                  <a:gd name="T3" fmla="*/ 3 h 9"/>
                  <a:gd name="T4" fmla="*/ 6 w 10"/>
                  <a:gd name="T5" fmla="*/ 0 h 9"/>
                  <a:gd name="T6" fmla="*/ 0 w 10"/>
                  <a:gd name="T7" fmla="*/ 6 h 9"/>
                  <a:gd name="T8" fmla="*/ 3 w 10"/>
                  <a:gd name="T9" fmla="*/ 9 h 9"/>
                  <a:gd name="T10" fmla="*/ 3 w 10"/>
                  <a:gd name="T11" fmla="*/ 6 h 9"/>
                  <a:gd name="T12" fmla="*/ 3 w 10"/>
                  <a:gd name="T13" fmla="*/ 9 h 9"/>
                  <a:gd name="T14" fmla="*/ 6 w 10"/>
                  <a:gd name="T15" fmla="*/ 9 h 9"/>
                  <a:gd name="T16" fmla="*/ 10 w 10"/>
                  <a:gd name="T17" fmla="*/ 9 h 9"/>
                  <a:gd name="T18" fmla="*/ 10 w 10"/>
                  <a:gd name="T19" fmla="*/ 6 h 9"/>
                  <a:gd name="T20" fmla="*/ 10 w 10"/>
                  <a:gd name="T21" fmla="*/ 6 h 9"/>
                  <a:gd name="T22" fmla="*/ 10 w 10"/>
                  <a:gd name="T23" fmla="*/ 3 h 9"/>
                  <a:gd name="T24" fmla="*/ 10 w 10"/>
                  <a:gd name="T25" fmla="*/ 3 h 9"/>
                  <a:gd name="T26" fmla="*/ 10 w 10"/>
                  <a:gd name="T2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9">
                    <a:moveTo>
                      <a:pt x="10" y="3"/>
                    </a:moveTo>
                    <a:lnTo>
                      <a:pt x="10" y="3"/>
                    </a:lnTo>
                    <a:lnTo>
                      <a:pt x="6" y="0"/>
                    </a:lnTo>
                    <a:lnTo>
                      <a:pt x="0" y="6"/>
                    </a:lnTo>
                    <a:lnTo>
                      <a:pt x="3" y="9"/>
                    </a:lnTo>
                    <a:lnTo>
                      <a:pt x="3" y="6"/>
                    </a:lnTo>
                    <a:lnTo>
                      <a:pt x="3" y="9"/>
                    </a:lnTo>
                    <a:lnTo>
                      <a:pt x="6" y="9"/>
                    </a:lnTo>
                    <a:lnTo>
                      <a:pt x="10" y="9"/>
                    </a:lnTo>
                    <a:lnTo>
                      <a:pt x="10" y="6"/>
                    </a:lnTo>
                    <a:lnTo>
                      <a:pt x="10" y="6"/>
                    </a:lnTo>
                    <a:lnTo>
                      <a:pt x="10" y="3"/>
                    </a:lnTo>
                    <a:lnTo>
                      <a:pt x="10" y="3"/>
                    </a:lnTo>
                    <a:lnTo>
                      <a:pt x="1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19" name="Freeform 1750"/>
              <p:cNvSpPr>
                <a:spLocks/>
              </p:cNvSpPr>
              <p:nvPr/>
            </p:nvSpPr>
            <p:spPr bwMode="auto">
              <a:xfrm>
                <a:off x="6864" y="2730"/>
                <a:ext cx="13" cy="9"/>
              </a:xfrm>
              <a:custGeom>
                <a:avLst/>
                <a:gdLst>
                  <a:gd name="T0" fmla="*/ 10 w 13"/>
                  <a:gd name="T1" fmla="*/ 3 h 9"/>
                  <a:gd name="T2" fmla="*/ 10 w 13"/>
                  <a:gd name="T3" fmla="*/ 3 h 9"/>
                  <a:gd name="T4" fmla="*/ 7 w 13"/>
                  <a:gd name="T5" fmla="*/ 0 h 9"/>
                  <a:gd name="T6" fmla="*/ 0 w 13"/>
                  <a:gd name="T7" fmla="*/ 3 h 9"/>
                  <a:gd name="T8" fmla="*/ 3 w 13"/>
                  <a:gd name="T9" fmla="*/ 9 h 9"/>
                  <a:gd name="T10" fmla="*/ 3 w 13"/>
                  <a:gd name="T11" fmla="*/ 9 h 9"/>
                  <a:gd name="T12" fmla="*/ 3 w 13"/>
                  <a:gd name="T13" fmla="*/ 9 h 9"/>
                  <a:gd name="T14" fmla="*/ 3 w 13"/>
                  <a:gd name="T15" fmla="*/ 9 h 9"/>
                  <a:gd name="T16" fmla="*/ 7 w 13"/>
                  <a:gd name="T17" fmla="*/ 9 h 9"/>
                  <a:gd name="T18" fmla="*/ 7 w 13"/>
                  <a:gd name="T19" fmla="*/ 9 h 9"/>
                  <a:gd name="T20" fmla="*/ 10 w 13"/>
                  <a:gd name="T21" fmla="*/ 9 h 9"/>
                  <a:gd name="T22" fmla="*/ 10 w 13"/>
                  <a:gd name="T23" fmla="*/ 9 h 9"/>
                  <a:gd name="T24" fmla="*/ 13 w 13"/>
                  <a:gd name="T25" fmla="*/ 6 h 9"/>
                  <a:gd name="T26" fmla="*/ 10 w 13"/>
                  <a:gd name="T27" fmla="*/ 3 h 9"/>
                  <a:gd name="T28" fmla="*/ 10 w 13"/>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9">
                    <a:moveTo>
                      <a:pt x="10" y="3"/>
                    </a:moveTo>
                    <a:lnTo>
                      <a:pt x="10" y="3"/>
                    </a:lnTo>
                    <a:lnTo>
                      <a:pt x="7" y="0"/>
                    </a:lnTo>
                    <a:lnTo>
                      <a:pt x="0" y="3"/>
                    </a:lnTo>
                    <a:lnTo>
                      <a:pt x="3" y="9"/>
                    </a:lnTo>
                    <a:lnTo>
                      <a:pt x="3" y="9"/>
                    </a:lnTo>
                    <a:lnTo>
                      <a:pt x="3" y="9"/>
                    </a:lnTo>
                    <a:lnTo>
                      <a:pt x="3" y="9"/>
                    </a:lnTo>
                    <a:lnTo>
                      <a:pt x="7" y="9"/>
                    </a:lnTo>
                    <a:lnTo>
                      <a:pt x="7" y="9"/>
                    </a:lnTo>
                    <a:lnTo>
                      <a:pt x="10" y="9"/>
                    </a:lnTo>
                    <a:lnTo>
                      <a:pt x="10" y="9"/>
                    </a:lnTo>
                    <a:lnTo>
                      <a:pt x="13" y="6"/>
                    </a:lnTo>
                    <a:lnTo>
                      <a:pt x="10" y="3"/>
                    </a:lnTo>
                    <a:lnTo>
                      <a:pt x="1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0" name="Freeform 1751"/>
              <p:cNvSpPr>
                <a:spLocks/>
              </p:cNvSpPr>
              <p:nvPr/>
            </p:nvSpPr>
            <p:spPr bwMode="auto">
              <a:xfrm>
                <a:off x="6867" y="2733"/>
                <a:ext cx="10" cy="9"/>
              </a:xfrm>
              <a:custGeom>
                <a:avLst/>
                <a:gdLst>
                  <a:gd name="T0" fmla="*/ 10 w 10"/>
                  <a:gd name="T1" fmla="*/ 0 h 9"/>
                  <a:gd name="T2" fmla="*/ 7 w 10"/>
                  <a:gd name="T3" fmla="*/ 0 h 9"/>
                  <a:gd name="T4" fmla="*/ 0 w 10"/>
                  <a:gd name="T5" fmla="*/ 6 h 9"/>
                  <a:gd name="T6" fmla="*/ 4 w 10"/>
                  <a:gd name="T7" fmla="*/ 9 h 9"/>
                  <a:gd name="T8" fmla="*/ 7 w 10"/>
                  <a:gd name="T9" fmla="*/ 9 h 9"/>
                  <a:gd name="T10" fmla="*/ 10 w 10"/>
                  <a:gd name="T11" fmla="*/ 9 h 9"/>
                  <a:gd name="T12" fmla="*/ 10 w 10"/>
                  <a:gd name="T13" fmla="*/ 6 h 9"/>
                  <a:gd name="T14" fmla="*/ 10 w 10"/>
                  <a:gd name="T15" fmla="*/ 6 h 9"/>
                  <a:gd name="T16" fmla="*/ 10 w 10"/>
                  <a:gd name="T17" fmla="*/ 3 h 9"/>
                  <a:gd name="T18" fmla="*/ 10 w 1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10" y="0"/>
                    </a:moveTo>
                    <a:lnTo>
                      <a:pt x="7" y="0"/>
                    </a:lnTo>
                    <a:lnTo>
                      <a:pt x="0" y="6"/>
                    </a:lnTo>
                    <a:lnTo>
                      <a:pt x="4" y="9"/>
                    </a:lnTo>
                    <a:lnTo>
                      <a:pt x="7" y="9"/>
                    </a:lnTo>
                    <a:lnTo>
                      <a:pt x="10" y="9"/>
                    </a:lnTo>
                    <a:lnTo>
                      <a:pt x="10" y="6"/>
                    </a:lnTo>
                    <a:lnTo>
                      <a:pt x="10" y="6"/>
                    </a:lnTo>
                    <a:lnTo>
                      <a:pt x="10" y="3"/>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1" name="Freeform 1752"/>
              <p:cNvSpPr>
                <a:spLocks/>
              </p:cNvSpPr>
              <p:nvPr/>
            </p:nvSpPr>
            <p:spPr bwMode="auto">
              <a:xfrm>
                <a:off x="6871" y="2733"/>
                <a:ext cx="12" cy="12"/>
              </a:xfrm>
              <a:custGeom>
                <a:avLst/>
                <a:gdLst>
                  <a:gd name="T0" fmla="*/ 9 w 12"/>
                  <a:gd name="T1" fmla="*/ 3 h 12"/>
                  <a:gd name="T2" fmla="*/ 6 w 12"/>
                  <a:gd name="T3" fmla="*/ 0 h 12"/>
                  <a:gd name="T4" fmla="*/ 0 w 12"/>
                  <a:gd name="T5" fmla="*/ 9 h 12"/>
                  <a:gd name="T6" fmla="*/ 3 w 12"/>
                  <a:gd name="T7" fmla="*/ 12 h 12"/>
                  <a:gd name="T8" fmla="*/ 6 w 12"/>
                  <a:gd name="T9" fmla="*/ 12 h 12"/>
                  <a:gd name="T10" fmla="*/ 6 w 12"/>
                  <a:gd name="T11" fmla="*/ 12 h 12"/>
                  <a:gd name="T12" fmla="*/ 9 w 12"/>
                  <a:gd name="T13" fmla="*/ 12 h 12"/>
                  <a:gd name="T14" fmla="*/ 12 w 12"/>
                  <a:gd name="T15" fmla="*/ 12 h 12"/>
                  <a:gd name="T16" fmla="*/ 12 w 12"/>
                  <a:gd name="T17" fmla="*/ 9 h 12"/>
                  <a:gd name="T18" fmla="*/ 12 w 12"/>
                  <a:gd name="T19" fmla="*/ 6 h 12"/>
                  <a:gd name="T20" fmla="*/ 12 w 12"/>
                  <a:gd name="T21" fmla="*/ 6 h 12"/>
                  <a:gd name="T22" fmla="*/ 9 w 12"/>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2">
                    <a:moveTo>
                      <a:pt x="9" y="3"/>
                    </a:moveTo>
                    <a:lnTo>
                      <a:pt x="6" y="0"/>
                    </a:lnTo>
                    <a:lnTo>
                      <a:pt x="0" y="9"/>
                    </a:lnTo>
                    <a:lnTo>
                      <a:pt x="3" y="12"/>
                    </a:lnTo>
                    <a:lnTo>
                      <a:pt x="6" y="12"/>
                    </a:lnTo>
                    <a:lnTo>
                      <a:pt x="6" y="12"/>
                    </a:lnTo>
                    <a:lnTo>
                      <a:pt x="9" y="12"/>
                    </a:lnTo>
                    <a:lnTo>
                      <a:pt x="12" y="12"/>
                    </a:lnTo>
                    <a:lnTo>
                      <a:pt x="12" y="9"/>
                    </a:lnTo>
                    <a:lnTo>
                      <a:pt x="12" y="6"/>
                    </a:lnTo>
                    <a:lnTo>
                      <a:pt x="12" y="6"/>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2" name="Freeform 1753"/>
              <p:cNvSpPr>
                <a:spLocks/>
              </p:cNvSpPr>
              <p:nvPr/>
            </p:nvSpPr>
            <p:spPr bwMode="auto">
              <a:xfrm>
                <a:off x="6874" y="2736"/>
                <a:ext cx="12" cy="12"/>
              </a:xfrm>
              <a:custGeom>
                <a:avLst/>
                <a:gdLst>
                  <a:gd name="T0" fmla="*/ 9 w 12"/>
                  <a:gd name="T1" fmla="*/ 3 h 12"/>
                  <a:gd name="T2" fmla="*/ 6 w 12"/>
                  <a:gd name="T3" fmla="*/ 0 h 12"/>
                  <a:gd name="T4" fmla="*/ 0 w 12"/>
                  <a:gd name="T5" fmla="*/ 9 h 12"/>
                  <a:gd name="T6" fmla="*/ 3 w 12"/>
                  <a:gd name="T7" fmla="*/ 9 h 12"/>
                  <a:gd name="T8" fmla="*/ 6 w 12"/>
                  <a:gd name="T9" fmla="*/ 12 h 12"/>
                  <a:gd name="T10" fmla="*/ 9 w 12"/>
                  <a:gd name="T11" fmla="*/ 12 h 12"/>
                  <a:gd name="T12" fmla="*/ 9 w 12"/>
                  <a:gd name="T13" fmla="*/ 9 h 12"/>
                  <a:gd name="T14" fmla="*/ 12 w 12"/>
                  <a:gd name="T15" fmla="*/ 9 h 12"/>
                  <a:gd name="T16" fmla="*/ 12 w 12"/>
                  <a:gd name="T17" fmla="*/ 6 h 12"/>
                  <a:gd name="T18" fmla="*/ 9 w 12"/>
                  <a:gd name="T19"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9" y="3"/>
                    </a:moveTo>
                    <a:lnTo>
                      <a:pt x="6" y="0"/>
                    </a:lnTo>
                    <a:lnTo>
                      <a:pt x="0" y="9"/>
                    </a:lnTo>
                    <a:lnTo>
                      <a:pt x="3" y="9"/>
                    </a:lnTo>
                    <a:lnTo>
                      <a:pt x="6" y="12"/>
                    </a:lnTo>
                    <a:lnTo>
                      <a:pt x="9" y="12"/>
                    </a:lnTo>
                    <a:lnTo>
                      <a:pt x="9" y="9"/>
                    </a:lnTo>
                    <a:lnTo>
                      <a:pt x="12" y="9"/>
                    </a:lnTo>
                    <a:lnTo>
                      <a:pt x="12" y="6"/>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3" name="Freeform 1754"/>
              <p:cNvSpPr>
                <a:spLocks/>
              </p:cNvSpPr>
              <p:nvPr/>
            </p:nvSpPr>
            <p:spPr bwMode="auto">
              <a:xfrm>
                <a:off x="6877" y="2739"/>
                <a:ext cx="12" cy="12"/>
              </a:xfrm>
              <a:custGeom>
                <a:avLst/>
                <a:gdLst>
                  <a:gd name="T0" fmla="*/ 9 w 12"/>
                  <a:gd name="T1" fmla="*/ 3 h 12"/>
                  <a:gd name="T2" fmla="*/ 6 w 12"/>
                  <a:gd name="T3" fmla="*/ 0 h 12"/>
                  <a:gd name="T4" fmla="*/ 0 w 12"/>
                  <a:gd name="T5" fmla="*/ 6 h 12"/>
                  <a:gd name="T6" fmla="*/ 6 w 12"/>
                  <a:gd name="T7" fmla="*/ 9 h 12"/>
                  <a:gd name="T8" fmla="*/ 6 w 12"/>
                  <a:gd name="T9" fmla="*/ 12 h 12"/>
                  <a:gd name="T10" fmla="*/ 6 w 12"/>
                  <a:gd name="T11" fmla="*/ 12 h 12"/>
                  <a:gd name="T12" fmla="*/ 9 w 12"/>
                  <a:gd name="T13" fmla="*/ 12 h 12"/>
                  <a:gd name="T14" fmla="*/ 12 w 12"/>
                  <a:gd name="T15" fmla="*/ 9 h 12"/>
                  <a:gd name="T16" fmla="*/ 12 w 12"/>
                  <a:gd name="T17" fmla="*/ 6 h 12"/>
                  <a:gd name="T18" fmla="*/ 12 w 12"/>
                  <a:gd name="T19" fmla="*/ 6 h 12"/>
                  <a:gd name="T20" fmla="*/ 12 w 12"/>
                  <a:gd name="T21" fmla="*/ 3 h 12"/>
                  <a:gd name="T22" fmla="*/ 9 w 12"/>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2">
                    <a:moveTo>
                      <a:pt x="9" y="3"/>
                    </a:moveTo>
                    <a:lnTo>
                      <a:pt x="6" y="0"/>
                    </a:lnTo>
                    <a:lnTo>
                      <a:pt x="0" y="6"/>
                    </a:lnTo>
                    <a:lnTo>
                      <a:pt x="6" y="9"/>
                    </a:lnTo>
                    <a:lnTo>
                      <a:pt x="6" y="12"/>
                    </a:lnTo>
                    <a:lnTo>
                      <a:pt x="6" y="12"/>
                    </a:lnTo>
                    <a:lnTo>
                      <a:pt x="9" y="12"/>
                    </a:lnTo>
                    <a:lnTo>
                      <a:pt x="12" y="9"/>
                    </a:lnTo>
                    <a:lnTo>
                      <a:pt x="12" y="6"/>
                    </a:lnTo>
                    <a:lnTo>
                      <a:pt x="12" y="6"/>
                    </a:lnTo>
                    <a:lnTo>
                      <a:pt x="12"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4" name="Freeform 1755"/>
              <p:cNvSpPr>
                <a:spLocks/>
              </p:cNvSpPr>
              <p:nvPr/>
            </p:nvSpPr>
            <p:spPr bwMode="auto">
              <a:xfrm>
                <a:off x="6883" y="2742"/>
                <a:ext cx="9" cy="9"/>
              </a:xfrm>
              <a:custGeom>
                <a:avLst/>
                <a:gdLst>
                  <a:gd name="T0" fmla="*/ 6 w 9"/>
                  <a:gd name="T1" fmla="*/ 3 h 9"/>
                  <a:gd name="T2" fmla="*/ 3 w 9"/>
                  <a:gd name="T3" fmla="*/ 0 h 9"/>
                  <a:gd name="T4" fmla="*/ 0 w 9"/>
                  <a:gd name="T5" fmla="*/ 6 h 9"/>
                  <a:gd name="T6" fmla="*/ 0 w 9"/>
                  <a:gd name="T7" fmla="*/ 9 h 9"/>
                  <a:gd name="T8" fmla="*/ 3 w 9"/>
                  <a:gd name="T9" fmla="*/ 9 h 9"/>
                  <a:gd name="T10" fmla="*/ 6 w 9"/>
                  <a:gd name="T11" fmla="*/ 9 h 9"/>
                  <a:gd name="T12" fmla="*/ 6 w 9"/>
                  <a:gd name="T13" fmla="*/ 9 h 9"/>
                  <a:gd name="T14" fmla="*/ 6 w 9"/>
                  <a:gd name="T15" fmla="*/ 9 h 9"/>
                  <a:gd name="T16" fmla="*/ 9 w 9"/>
                  <a:gd name="T17" fmla="*/ 6 h 9"/>
                  <a:gd name="T18" fmla="*/ 9 w 9"/>
                  <a:gd name="T19" fmla="*/ 3 h 9"/>
                  <a:gd name="T20" fmla="*/ 6 w 9"/>
                  <a:gd name="T2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3"/>
                    </a:moveTo>
                    <a:lnTo>
                      <a:pt x="3" y="0"/>
                    </a:lnTo>
                    <a:lnTo>
                      <a:pt x="0" y="6"/>
                    </a:lnTo>
                    <a:lnTo>
                      <a:pt x="0" y="9"/>
                    </a:lnTo>
                    <a:lnTo>
                      <a:pt x="3" y="9"/>
                    </a:lnTo>
                    <a:lnTo>
                      <a:pt x="6" y="9"/>
                    </a:lnTo>
                    <a:lnTo>
                      <a:pt x="6" y="9"/>
                    </a:lnTo>
                    <a:lnTo>
                      <a:pt x="6" y="9"/>
                    </a:lnTo>
                    <a:lnTo>
                      <a:pt x="9" y="6"/>
                    </a:lnTo>
                    <a:lnTo>
                      <a:pt x="9" y="3"/>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5" name="Freeform 1756"/>
              <p:cNvSpPr>
                <a:spLocks/>
              </p:cNvSpPr>
              <p:nvPr/>
            </p:nvSpPr>
            <p:spPr bwMode="auto">
              <a:xfrm>
                <a:off x="6883" y="2745"/>
                <a:ext cx="12" cy="9"/>
              </a:xfrm>
              <a:custGeom>
                <a:avLst/>
                <a:gdLst>
                  <a:gd name="T0" fmla="*/ 6 w 12"/>
                  <a:gd name="T1" fmla="*/ 0 h 9"/>
                  <a:gd name="T2" fmla="*/ 9 w 12"/>
                  <a:gd name="T3" fmla="*/ 0 h 9"/>
                  <a:gd name="T4" fmla="*/ 6 w 12"/>
                  <a:gd name="T5" fmla="*/ 0 h 9"/>
                  <a:gd name="T6" fmla="*/ 0 w 12"/>
                  <a:gd name="T7" fmla="*/ 6 h 9"/>
                  <a:gd name="T8" fmla="*/ 6 w 12"/>
                  <a:gd name="T9" fmla="*/ 9 h 9"/>
                  <a:gd name="T10" fmla="*/ 6 w 12"/>
                  <a:gd name="T11" fmla="*/ 9 h 9"/>
                  <a:gd name="T12" fmla="*/ 6 w 12"/>
                  <a:gd name="T13" fmla="*/ 9 h 9"/>
                  <a:gd name="T14" fmla="*/ 6 w 12"/>
                  <a:gd name="T15" fmla="*/ 9 h 9"/>
                  <a:gd name="T16" fmla="*/ 9 w 12"/>
                  <a:gd name="T17" fmla="*/ 9 h 9"/>
                  <a:gd name="T18" fmla="*/ 12 w 12"/>
                  <a:gd name="T19" fmla="*/ 6 h 9"/>
                  <a:gd name="T20" fmla="*/ 12 w 12"/>
                  <a:gd name="T21" fmla="*/ 6 h 9"/>
                  <a:gd name="T22" fmla="*/ 12 w 12"/>
                  <a:gd name="T23" fmla="*/ 3 h 9"/>
                  <a:gd name="T24" fmla="*/ 9 w 12"/>
                  <a:gd name="T25" fmla="*/ 0 h 9"/>
                  <a:gd name="T26" fmla="*/ 6 w 12"/>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9">
                    <a:moveTo>
                      <a:pt x="6" y="0"/>
                    </a:moveTo>
                    <a:lnTo>
                      <a:pt x="9" y="0"/>
                    </a:lnTo>
                    <a:lnTo>
                      <a:pt x="6" y="0"/>
                    </a:lnTo>
                    <a:lnTo>
                      <a:pt x="0" y="6"/>
                    </a:lnTo>
                    <a:lnTo>
                      <a:pt x="6" y="9"/>
                    </a:lnTo>
                    <a:lnTo>
                      <a:pt x="6" y="9"/>
                    </a:lnTo>
                    <a:lnTo>
                      <a:pt x="6" y="9"/>
                    </a:lnTo>
                    <a:lnTo>
                      <a:pt x="6" y="9"/>
                    </a:lnTo>
                    <a:lnTo>
                      <a:pt x="9" y="9"/>
                    </a:lnTo>
                    <a:lnTo>
                      <a:pt x="12" y="6"/>
                    </a:lnTo>
                    <a:lnTo>
                      <a:pt x="12" y="6"/>
                    </a:lnTo>
                    <a:lnTo>
                      <a:pt x="12" y="3"/>
                    </a:lnTo>
                    <a:lnTo>
                      <a:pt x="9"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6" name="Freeform 1757"/>
              <p:cNvSpPr>
                <a:spLocks/>
              </p:cNvSpPr>
              <p:nvPr/>
            </p:nvSpPr>
            <p:spPr bwMode="auto">
              <a:xfrm>
                <a:off x="6889" y="2745"/>
                <a:ext cx="9" cy="9"/>
              </a:xfrm>
              <a:custGeom>
                <a:avLst/>
                <a:gdLst>
                  <a:gd name="T0" fmla="*/ 6 w 9"/>
                  <a:gd name="T1" fmla="*/ 0 h 9"/>
                  <a:gd name="T2" fmla="*/ 6 w 9"/>
                  <a:gd name="T3" fmla="*/ 0 h 9"/>
                  <a:gd name="T4" fmla="*/ 0 w 9"/>
                  <a:gd name="T5" fmla="*/ 0 h 9"/>
                  <a:gd name="T6" fmla="*/ 0 w 9"/>
                  <a:gd name="T7" fmla="*/ 9 h 9"/>
                  <a:gd name="T8" fmla="*/ 6 w 9"/>
                  <a:gd name="T9" fmla="*/ 9 h 9"/>
                  <a:gd name="T10" fmla="*/ 0 w 9"/>
                  <a:gd name="T11" fmla="*/ 9 h 9"/>
                  <a:gd name="T12" fmla="*/ 6 w 9"/>
                  <a:gd name="T13" fmla="*/ 9 h 9"/>
                  <a:gd name="T14" fmla="*/ 6 w 9"/>
                  <a:gd name="T15" fmla="*/ 9 h 9"/>
                  <a:gd name="T16" fmla="*/ 9 w 9"/>
                  <a:gd name="T17" fmla="*/ 6 h 9"/>
                  <a:gd name="T18" fmla="*/ 9 w 9"/>
                  <a:gd name="T19" fmla="*/ 6 h 9"/>
                  <a:gd name="T20" fmla="*/ 9 w 9"/>
                  <a:gd name="T21" fmla="*/ 3 h 9"/>
                  <a:gd name="T22" fmla="*/ 6 w 9"/>
                  <a:gd name="T23" fmla="*/ 0 h 9"/>
                  <a:gd name="T24" fmla="*/ 6 w 9"/>
                  <a:gd name="T25" fmla="*/ 0 h 9"/>
                  <a:gd name="T26" fmla="*/ 6 w 9"/>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9">
                    <a:moveTo>
                      <a:pt x="6" y="0"/>
                    </a:moveTo>
                    <a:lnTo>
                      <a:pt x="6" y="0"/>
                    </a:lnTo>
                    <a:lnTo>
                      <a:pt x="0" y="0"/>
                    </a:lnTo>
                    <a:lnTo>
                      <a:pt x="0" y="9"/>
                    </a:lnTo>
                    <a:lnTo>
                      <a:pt x="6" y="9"/>
                    </a:lnTo>
                    <a:lnTo>
                      <a:pt x="0" y="9"/>
                    </a:lnTo>
                    <a:lnTo>
                      <a:pt x="6" y="9"/>
                    </a:lnTo>
                    <a:lnTo>
                      <a:pt x="6" y="9"/>
                    </a:lnTo>
                    <a:lnTo>
                      <a:pt x="9" y="6"/>
                    </a:lnTo>
                    <a:lnTo>
                      <a:pt x="9" y="6"/>
                    </a:lnTo>
                    <a:lnTo>
                      <a:pt x="9" y="3"/>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7" name="Freeform 1758"/>
              <p:cNvSpPr>
                <a:spLocks/>
              </p:cNvSpPr>
              <p:nvPr/>
            </p:nvSpPr>
            <p:spPr bwMode="auto">
              <a:xfrm>
                <a:off x="6889" y="2745"/>
                <a:ext cx="12" cy="12"/>
              </a:xfrm>
              <a:custGeom>
                <a:avLst/>
                <a:gdLst>
                  <a:gd name="T0" fmla="*/ 6 w 12"/>
                  <a:gd name="T1" fmla="*/ 3 h 12"/>
                  <a:gd name="T2" fmla="*/ 9 w 12"/>
                  <a:gd name="T3" fmla="*/ 3 h 12"/>
                  <a:gd name="T4" fmla="*/ 6 w 12"/>
                  <a:gd name="T5" fmla="*/ 0 h 12"/>
                  <a:gd name="T6" fmla="*/ 0 w 12"/>
                  <a:gd name="T7" fmla="*/ 9 h 12"/>
                  <a:gd name="T8" fmla="*/ 6 w 12"/>
                  <a:gd name="T9" fmla="*/ 12 h 12"/>
                  <a:gd name="T10" fmla="*/ 6 w 12"/>
                  <a:gd name="T11" fmla="*/ 12 h 12"/>
                  <a:gd name="T12" fmla="*/ 6 w 12"/>
                  <a:gd name="T13" fmla="*/ 12 h 12"/>
                  <a:gd name="T14" fmla="*/ 6 w 12"/>
                  <a:gd name="T15" fmla="*/ 12 h 12"/>
                  <a:gd name="T16" fmla="*/ 9 w 12"/>
                  <a:gd name="T17" fmla="*/ 12 h 12"/>
                  <a:gd name="T18" fmla="*/ 9 w 12"/>
                  <a:gd name="T19" fmla="*/ 12 h 12"/>
                  <a:gd name="T20" fmla="*/ 9 w 12"/>
                  <a:gd name="T21" fmla="*/ 9 h 12"/>
                  <a:gd name="T22" fmla="*/ 12 w 12"/>
                  <a:gd name="T23" fmla="*/ 9 h 12"/>
                  <a:gd name="T24" fmla="*/ 12 w 12"/>
                  <a:gd name="T25" fmla="*/ 6 h 12"/>
                  <a:gd name="T26" fmla="*/ 9 w 12"/>
                  <a:gd name="T27" fmla="*/ 6 h 12"/>
                  <a:gd name="T28" fmla="*/ 9 w 12"/>
                  <a:gd name="T29" fmla="*/ 3 h 12"/>
                  <a:gd name="T30" fmla="*/ 6 w 12"/>
                  <a:gd name="T3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2">
                    <a:moveTo>
                      <a:pt x="6" y="3"/>
                    </a:moveTo>
                    <a:lnTo>
                      <a:pt x="9" y="3"/>
                    </a:lnTo>
                    <a:lnTo>
                      <a:pt x="6" y="0"/>
                    </a:lnTo>
                    <a:lnTo>
                      <a:pt x="0" y="9"/>
                    </a:lnTo>
                    <a:lnTo>
                      <a:pt x="6" y="12"/>
                    </a:lnTo>
                    <a:lnTo>
                      <a:pt x="6" y="12"/>
                    </a:lnTo>
                    <a:lnTo>
                      <a:pt x="6" y="12"/>
                    </a:lnTo>
                    <a:lnTo>
                      <a:pt x="6" y="12"/>
                    </a:lnTo>
                    <a:lnTo>
                      <a:pt x="9" y="12"/>
                    </a:lnTo>
                    <a:lnTo>
                      <a:pt x="9" y="12"/>
                    </a:lnTo>
                    <a:lnTo>
                      <a:pt x="9" y="9"/>
                    </a:lnTo>
                    <a:lnTo>
                      <a:pt x="12" y="9"/>
                    </a:lnTo>
                    <a:lnTo>
                      <a:pt x="12" y="6"/>
                    </a:lnTo>
                    <a:lnTo>
                      <a:pt x="9" y="6"/>
                    </a:lnTo>
                    <a:lnTo>
                      <a:pt x="9" y="3"/>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8" name="Freeform 1759"/>
              <p:cNvSpPr>
                <a:spLocks/>
              </p:cNvSpPr>
              <p:nvPr/>
            </p:nvSpPr>
            <p:spPr bwMode="auto">
              <a:xfrm>
                <a:off x="6895" y="2748"/>
                <a:ext cx="9" cy="9"/>
              </a:xfrm>
              <a:custGeom>
                <a:avLst/>
                <a:gdLst>
                  <a:gd name="T0" fmla="*/ 3 w 9"/>
                  <a:gd name="T1" fmla="*/ 0 h 9"/>
                  <a:gd name="T2" fmla="*/ 0 w 9"/>
                  <a:gd name="T3" fmla="*/ 0 h 9"/>
                  <a:gd name="T4" fmla="*/ 0 w 9"/>
                  <a:gd name="T5" fmla="*/ 9 h 9"/>
                  <a:gd name="T6" fmla="*/ 3 w 9"/>
                  <a:gd name="T7" fmla="*/ 9 h 9"/>
                  <a:gd name="T8" fmla="*/ 6 w 9"/>
                  <a:gd name="T9" fmla="*/ 9 h 9"/>
                  <a:gd name="T10" fmla="*/ 9 w 9"/>
                  <a:gd name="T11" fmla="*/ 9 h 9"/>
                  <a:gd name="T12" fmla="*/ 9 w 9"/>
                  <a:gd name="T13" fmla="*/ 6 h 9"/>
                  <a:gd name="T14" fmla="*/ 9 w 9"/>
                  <a:gd name="T15" fmla="*/ 3 h 9"/>
                  <a:gd name="T16" fmla="*/ 9 w 9"/>
                  <a:gd name="T17" fmla="*/ 3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9"/>
                    </a:lnTo>
                    <a:lnTo>
                      <a:pt x="9" y="9"/>
                    </a:lnTo>
                    <a:lnTo>
                      <a:pt x="9" y="6"/>
                    </a:lnTo>
                    <a:lnTo>
                      <a:pt x="9" y="3"/>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29" name="Freeform 1760"/>
              <p:cNvSpPr>
                <a:spLocks/>
              </p:cNvSpPr>
              <p:nvPr/>
            </p:nvSpPr>
            <p:spPr bwMode="auto">
              <a:xfrm>
                <a:off x="6898" y="2748"/>
                <a:ext cx="9" cy="9"/>
              </a:xfrm>
              <a:custGeom>
                <a:avLst/>
                <a:gdLst>
                  <a:gd name="T0" fmla="*/ 6 w 9"/>
                  <a:gd name="T1" fmla="*/ 0 h 9"/>
                  <a:gd name="T2" fmla="*/ 6 w 9"/>
                  <a:gd name="T3" fmla="*/ 0 h 9"/>
                  <a:gd name="T4" fmla="*/ 0 w 9"/>
                  <a:gd name="T5" fmla="*/ 0 h 9"/>
                  <a:gd name="T6" fmla="*/ 0 w 9"/>
                  <a:gd name="T7" fmla="*/ 9 h 9"/>
                  <a:gd name="T8" fmla="*/ 6 w 9"/>
                  <a:gd name="T9" fmla="*/ 9 h 9"/>
                  <a:gd name="T10" fmla="*/ 0 w 9"/>
                  <a:gd name="T11" fmla="*/ 9 h 9"/>
                  <a:gd name="T12" fmla="*/ 6 w 9"/>
                  <a:gd name="T13" fmla="*/ 9 h 9"/>
                  <a:gd name="T14" fmla="*/ 6 w 9"/>
                  <a:gd name="T15" fmla="*/ 9 h 9"/>
                  <a:gd name="T16" fmla="*/ 9 w 9"/>
                  <a:gd name="T17" fmla="*/ 6 h 9"/>
                  <a:gd name="T18" fmla="*/ 9 w 9"/>
                  <a:gd name="T19" fmla="*/ 3 h 9"/>
                  <a:gd name="T20" fmla="*/ 9 w 9"/>
                  <a:gd name="T21" fmla="*/ 3 h 9"/>
                  <a:gd name="T22" fmla="*/ 6 w 9"/>
                  <a:gd name="T23" fmla="*/ 3 h 9"/>
                  <a:gd name="T24" fmla="*/ 6 w 9"/>
                  <a:gd name="T25" fmla="*/ 0 h 9"/>
                  <a:gd name="T26" fmla="*/ 6 w 9"/>
                  <a:gd name="T27" fmla="*/ 0 h 9"/>
                  <a:gd name="T28" fmla="*/ 6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6" y="0"/>
                    </a:moveTo>
                    <a:lnTo>
                      <a:pt x="6" y="0"/>
                    </a:lnTo>
                    <a:lnTo>
                      <a:pt x="0" y="0"/>
                    </a:lnTo>
                    <a:lnTo>
                      <a:pt x="0" y="9"/>
                    </a:lnTo>
                    <a:lnTo>
                      <a:pt x="6" y="9"/>
                    </a:lnTo>
                    <a:lnTo>
                      <a:pt x="0" y="9"/>
                    </a:lnTo>
                    <a:lnTo>
                      <a:pt x="6" y="9"/>
                    </a:lnTo>
                    <a:lnTo>
                      <a:pt x="6" y="9"/>
                    </a:lnTo>
                    <a:lnTo>
                      <a:pt x="9" y="6"/>
                    </a:lnTo>
                    <a:lnTo>
                      <a:pt x="9" y="3"/>
                    </a:lnTo>
                    <a:lnTo>
                      <a:pt x="9" y="3"/>
                    </a:lnTo>
                    <a:lnTo>
                      <a:pt x="6" y="3"/>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0" name="Freeform 1761"/>
              <p:cNvSpPr>
                <a:spLocks/>
              </p:cNvSpPr>
              <p:nvPr/>
            </p:nvSpPr>
            <p:spPr bwMode="auto">
              <a:xfrm>
                <a:off x="6898" y="2748"/>
                <a:ext cx="12" cy="12"/>
              </a:xfrm>
              <a:custGeom>
                <a:avLst/>
                <a:gdLst>
                  <a:gd name="T0" fmla="*/ 6 w 12"/>
                  <a:gd name="T1" fmla="*/ 3 h 12"/>
                  <a:gd name="T2" fmla="*/ 9 w 12"/>
                  <a:gd name="T3" fmla="*/ 3 h 12"/>
                  <a:gd name="T4" fmla="*/ 6 w 12"/>
                  <a:gd name="T5" fmla="*/ 0 h 12"/>
                  <a:gd name="T6" fmla="*/ 0 w 12"/>
                  <a:gd name="T7" fmla="*/ 9 h 12"/>
                  <a:gd name="T8" fmla="*/ 6 w 12"/>
                  <a:gd name="T9" fmla="*/ 9 h 12"/>
                  <a:gd name="T10" fmla="*/ 6 w 12"/>
                  <a:gd name="T11" fmla="*/ 12 h 12"/>
                  <a:gd name="T12" fmla="*/ 6 w 12"/>
                  <a:gd name="T13" fmla="*/ 9 h 12"/>
                  <a:gd name="T14" fmla="*/ 6 w 12"/>
                  <a:gd name="T15" fmla="*/ 12 h 12"/>
                  <a:gd name="T16" fmla="*/ 9 w 12"/>
                  <a:gd name="T17" fmla="*/ 12 h 12"/>
                  <a:gd name="T18" fmla="*/ 9 w 12"/>
                  <a:gd name="T19" fmla="*/ 9 h 12"/>
                  <a:gd name="T20" fmla="*/ 12 w 12"/>
                  <a:gd name="T21" fmla="*/ 9 h 12"/>
                  <a:gd name="T22" fmla="*/ 12 w 12"/>
                  <a:gd name="T23" fmla="*/ 9 h 12"/>
                  <a:gd name="T24" fmla="*/ 12 w 12"/>
                  <a:gd name="T25" fmla="*/ 6 h 12"/>
                  <a:gd name="T26" fmla="*/ 12 w 12"/>
                  <a:gd name="T27" fmla="*/ 3 h 12"/>
                  <a:gd name="T28" fmla="*/ 9 w 12"/>
                  <a:gd name="T29" fmla="*/ 3 h 12"/>
                  <a:gd name="T30" fmla="*/ 6 w 12"/>
                  <a:gd name="T3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2">
                    <a:moveTo>
                      <a:pt x="6" y="3"/>
                    </a:moveTo>
                    <a:lnTo>
                      <a:pt x="9" y="3"/>
                    </a:lnTo>
                    <a:lnTo>
                      <a:pt x="6" y="0"/>
                    </a:lnTo>
                    <a:lnTo>
                      <a:pt x="0" y="9"/>
                    </a:lnTo>
                    <a:lnTo>
                      <a:pt x="6" y="9"/>
                    </a:lnTo>
                    <a:lnTo>
                      <a:pt x="6" y="12"/>
                    </a:lnTo>
                    <a:lnTo>
                      <a:pt x="6" y="9"/>
                    </a:lnTo>
                    <a:lnTo>
                      <a:pt x="6" y="12"/>
                    </a:lnTo>
                    <a:lnTo>
                      <a:pt x="9" y="12"/>
                    </a:lnTo>
                    <a:lnTo>
                      <a:pt x="9" y="9"/>
                    </a:lnTo>
                    <a:lnTo>
                      <a:pt x="12" y="9"/>
                    </a:lnTo>
                    <a:lnTo>
                      <a:pt x="12" y="9"/>
                    </a:lnTo>
                    <a:lnTo>
                      <a:pt x="12" y="6"/>
                    </a:lnTo>
                    <a:lnTo>
                      <a:pt x="12" y="3"/>
                    </a:lnTo>
                    <a:lnTo>
                      <a:pt x="9" y="3"/>
                    </a:lnTo>
                    <a:lnTo>
                      <a:pt x="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1" name="Freeform 1762"/>
              <p:cNvSpPr>
                <a:spLocks/>
              </p:cNvSpPr>
              <p:nvPr/>
            </p:nvSpPr>
            <p:spPr bwMode="auto">
              <a:xfrm>
                <a:off x="6904"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3"/>
                    </a:lnTo>
                    <a:lnTo>
                      <a:pt x="9"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2" name="Freeform 1763"/>
              <p:cNvSpPr>
                <a:spLocks/>
              </p:cNvSpPr>
              <p:nvPr/>
            </p:nvSpPr>
            <p:spPr bwMode="auto">
              <a:xfrm>
                <a:off x="6910" y="2751"/>
                <a:ext cx="6" cy="9"/>
              </a:xfrm>
              <a:custGeom>
                <a:avLst/>
                <a:gdLst>
                  <a:gd name="T0" fmla="*/ 0 w 6"/>
                  <a:gd name="T1" fmla="*/ 0 h 9"/>
                  <a:gd name="T2" fmla="*/ 0 w 6"/>
                  <a:gd name="T3" fmla="*/ 0 h 9"/>
                  <a:gd name="T4" fmla="*/ 0 w 6"/>
                  <a:gd name="T5" fmla="*/ 9 h 9"/>
                  <a:gd name="T6" fmla="*/ 0 w 6"/>
                  <a:gd name="T7" fmla="*/ 9 h 9"/>
                  <a:gd name="T8" fmla="*/ 3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6"/>
                    </a:lnTo>
                    <a:lnTo>
                      <a:pt x="6" y="6"/>
                    </a:lnTo>
                    <a:lnTo>
                      <a:pt x="6" y="6"/>
                    </a:lnTo>
                    <a:lnTo>
                      <a:pt x="6" y="3"/>
                    </a:lnTo>
                    <a:lnTo>
                      <a:pt x="6" y="0"/>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3" name="Freeform 1764"/>
              <p:cNvSpPr>
                <a:spLocks/>
              </p:cNvSpPr>
              <p:nvPr/>
            </p:nvSpPr>
            <p:spPr bwMode="auto">
              <a:xfrm>
                <a:off x="6910"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4" name="Freeform 1765"/>
              <p:cNvSpPr>
                <a:spLocks/>
              </p:cNvSpPr>
              <p:nvPr/>
            </p:nvSpPr>
            <p:spPr bwMode="auto">
              <a:xfrm>
                <a:off x="6916"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3"/>
                    </a:lnTo>
                    <a:lnTo>
                      <a:pt x="6"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5" name="Freeform 1766"/>
              <p:cNvSpPr>
                <a:spLocks/>
              </p:cNvSpPr>
              <p:nvPr/>
            </p:nvSpPr>
            <p:spPr bwMode="auto">
              <a:xfrm>
                <a:off x="6919"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6" name="Freeform 1767"/>
              <p:cNvSpPr>
                <a:spLocks/>
              </p:cNvSpPr>
              <p:nvPr/>
            </p:nvSpPr>
            <p:spPr bwMode="auto">
              <a:xfrm>
                <a:off x="6922"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3"/>
                    </a:lnTo>
                    <a:lnTo>
                      <a:pt x="6"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7" name="Freeform 1768"/>
              <p:cNvSpPr>
                <a:spLocks/>
              </p:cNvSpPr>
              <p:nvPr/>
            </p:nvSpPr>
            <p:spPr bwMode="auto">
              <a:xfrm>
                <a:off x="6925" y="2751"/>
                <a:ext cx="9" cy="9"/>
              </a:xfrm>
              <a:custGeom>
                <a:avLst/>
                <a:gdLst>
                  <a:gd name="T0" fmla="*/ 3 w 9"/>
                  <a:gd name="T1" fmla="*/ 0 h 9"/>
                  <a:gd name="T2" fmla="*/ 0 w 9"/>
                  <a:gd name="T3" fmla="*/ 0 h 9"/>
                  <a:gd name="T4" fmla="*/ 0 w 9"/>
                  <a:gd name="T5" fmla="*/ 9 h 9"/>
                  <a:gd name="T6" fmla="*/ 3 w 9"/>
                  <a:gd name="T7" fmla="*/ 9 h 9"/>
                  <a:gd name="T8" fmla="*/ 3 w 9"/>
                  <a:gd name="T9" fmla="*/ 6 h 9"/>
                  <a:gd name="T10" fmla="*/ 6 w 9"/>
                  <a:gd name="T11" fmla="*/ 6 h 9"/>
                  <a:gd name="T12" fmla="*/ 9 w 9"/>
                  <a:gd name="T13" fmla="*/ 6 h 9"/>
                  <a:gd name="T14" fmla="*/ 9 w 9"/>
                  <a:gd name="T15" fmla="*/ 3 h 9"/>
                  <a:gd name="T16" fmla="*/ 9 w 9"/>
                  <a:gd name="T17" fmla="*/ 0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6"/>
                    </a:lnTo>
                    <a:lnTo>
                      <a:pt x="6" y="6"/>
                    </a:lnTo>
                    <a:lnTo>
                      <a:pt x="9" y="6"/>
                    </a:lnTo>
                    <a:lnTo>
                      <a:pt x="9" y="3"/>
                    </a:lnTo>
                    <a:lnTo>
                      <a:pt x="9" y="0"/>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8" name="Freeform 1769"/>
              <p:cNvSpPr>
                <a:spLocks/>
              </p:cNvSpPr>
              <p:nvPr/>
            </p:nvSpPr>
            <p:spPr bwMode="auto">
              <a:xfrm>
                <a:off x="6928"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39" name="Freeform 1770"/>
              <p:cNvSpPr>
                <a:spLocks/>
              </p:cNvSpPr>
              <p:nvPr/>
            </p:nvSpPr>
            <p:spPr bwMode="auto">
              <a:xfrm>
                <a:off x="6931" y="2751"/>
                <a:ext cx="10" cy="9"/>
              </a:xfrm>
              <a:custGeom>
                <a:avLst/>
                <a:gdLst>
                  <a:gd name="T0" fmla="*/ 3 w 10"/>
                  <a:gd name="T1" fmla="*/ 0 h 9"/>
                  <a:gd name="T2" fmla="*/ 0 w 10"/>
                  <a:gd name="T3" fmla="*/ 0 h 9"/>
                  <a:gd name="T4" fmla="*/ 0 w 10"/>
                  <a:gd name="T5" fmla="*/ 9 h 9"/>
                  <a:gd name="T6" fmla="*/ 3 w 10"/>
                  <a:gd name="T7" fmla="*/ 9 h 9"/>
                  <a:gd name="T8" fmla="*/ 7 w 10"/>
                  <a:gd name="T9" fmla="*/ 6 h 9"/>
                  <a:gd name="T10" fmla="*/ 10 w 10"/>
                  <a:gd name="T11" fmla="*/ 6 h 9"/>
                  <a:gd name="T12" fmla="*/ 10 w 10"/>
                  <a:gd name="T13" fmla="*/ 3 h 9"/>
                  <a:gd name="T14" fmla="*/ 10 w 10"/>
                  <a:gd name="T15" fmla="*/ 0 h 9"/>
                  <a:gd name="T16" fmla="*/ 7 w 10"/>
                  <a:gd name="T17" fmla="*/ 0 h 9"/>
                  <a:gd name="T18" fmla="*/ 7 w 10"/>
                  <a:gd name="T19" fmla="*/ 0 h 9"/>
                  <a:gd name="T20" fmla="*/ 3 w 10"/>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3" y="0"/>
                    </a:moveTo>
                    <a:lnTo>
                      <a:pt x="0" y="0"/>
                    </a:lnTo>
                    <a:lnTo>
                      <a:pt x="0" y="9"/>
                    </a:lnTo>
                    <a:lnTo>
                      <a:pt x="3" y="9"/>
                    </a:lnTo>
                    <a:lnTo>
                      <a:pt x="7" y="6"/>
                    </a:lnTo>
                    <a:lnTo>
                      <a:pt x="10" y="6"/>
                    </a:lnTo>
                    <a:lnTo>
                      <a:pt x="10" y="3"/>
                    </a:lnTo>
                    <a:lnTo>
                      <a:pt x="10" y="0"/>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0" name="Freeform 1771"/>
              <p:cNvSpPr>
                <a:spLocks/>
              </p:cNvSpPr>
              <p:nvPr/>
            </p:nvSpPr>
            <p:spPr bwMode="auto">
              <a:xfrm>
                <a:off x="6934" y="2751"/>
                <a:ext cx="7" cy="9"/>
              </a:xfrm>
              <a:custGeom>
                <a:avLst/>
                <a:gdLst>
                  <a:gd name="T0" fmla="*/ 4 w 7"/>
                  <a:gd name="T1" fmla="*/ 0 h 9"/>
                  <a:gd name="T2" fmla="*/ 0 w 7"/>
                  <a:gd name="T3" fmla="*/ 0 h 9"/>
                  <a:gd name="T4" fmla="*/ 0 w 7"/>
                  <a:gd name="T5" fmla="*/ 9 h 9"/>
                  <a:gd name="T6" fmla="*/ 4 w 7"/>
                  <a:gd name="T7" fmla="*/ 9 h 9"/>
                  <a:gd name="T8" fmla="*/ 7 w 7"/>
                  <a:gd name="T9" fmla="*/ 6 h 9"/>
                  <a:gd name="T10" fmla="*/ 7 w 7"/>
                  <a:gd name="T11" fmla="*/ 6 h 9"/>
                  <a:gd name="T12" fmla="*/ 7 w 7"/>
                  <a:gd name="T13" fmla="*/ 6 h 9"/>
                  <a:gd name="T14" fmla="*/ 7 w 7"/>
                  <a:gd name="T15" fmla="*/ 3 h 9"/>
                  <a:gd name="T16" fmla="*/ 7 w 7"/>
                  <a:gd name="T17" fmla="*/ 0 h 9"/>
                  <a:gd name="T18" fmla="*/ 7 w 7"/>
                  <a:gd name="T19" fmla="*/ 0 h 9"/>
                  <a:gd name="T20" fmla="*/ 4 w 7"/>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0"/>
                    </a:moveTo>
                    <a:lnTo>
                      <a:pt x="0" y="0"/>
                    </a:lnTo>
                    <a:lnTo>
                      <a:pt x="0" y="9"/>
                    </a:lnTo>
                    <a:lnTo>
                      <a:pt x="4" y="9"/>
                    </a:lnTo>
                    <a:lnTo>
                      <a:pt x="7" y="6"/>
                    </a:lnTo>
                    <a:lnTo>
                      <a:pt x="7" y="6"/>
                    </a:lnTo>
                    <a:lnTo>
                      <a:pt x="7" y="6"/>
                    </a:lnTo>
                    <a:lnTo>
                      <a:pt x="7" y="3"/>
                    </a:lnTo>
                    <a:lnTo>
                      <a:pt x="7" y="0"/>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1" name="Freeform 1772"/>
              <p:cNvSpPr>
                <a:spLocks/>
              </p:cNvSpPr>
              <p:nvPr/>
            </p:nvSpPr>
            <p:spPr bwMode="auto">
              <a:xfrm>
                <a:off x="6938"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2" name="Freeform 1773"/>
              <p:cNvSpPr>
                <a:spLocks/>
              </p:cNvSpPr>
              <p:nvPr/>
            </p:nvSpPr>
            <p:spPr bwMode="auto">
              <a:xfrm>
                <a:off x="6941" y="2751"/>
                <a:ext cx="9" cy="9"/>
              </a:xfrm>
              <a:custGeom>
                <a:avLst/>
                <a:gdLst>
                  <a:gd name="T0" fmla="*/ 3 w 9"/>
                  <a:gd name="T1" fmla="*/ 0 h 9"/>
                  <a:gd name="T2" fmla="*/ 0 w 9"/>
                  <a:gd name="T3" fmla="*/ 0 h 9"/>
                  <a:gd name="T4" fmla="*/ 0 w 9"/>
                  <a:gd name="T5" fmla="*/ 9 h 9"/>
                  <a:gd name="T6" fmla="*/ 3 w 9"/>
                  <a:gd name="T7" fmla="*/ 9 h 9"/>
                  <a:gd name="T8" fmla="*/ 3 w 9"/>
                  <a:gd name="T9" fmla="*/ 6 h 9"/>
                  <a:gd name="T10" fmla="*/ 6 w 9"/>
                  <a:gd name="T11" fmla="*/ 6 h 9"/>
                  <a:gd name="T12" fmla="*/ 9 w 9"/>
                  <a:gd name="T13" fmla="*/ 6 h 9"/>
                  <a:gd name="T14" fmla="*/ 9 w 9"/>
                  <a:gd name="T15" fmla="*/ 3 h 9"/>
                  <a:gd name="T16" fmla="*/ 9 w 9"/>
                  <a:gd name="T17" fmla="*/ 0 h 9"/>
                  <a:gd name="T18" fmla="*/ 6 w 9"/>
                  <a:gd name="T19" fmla="*/ 0 h 9"/>
                  <a:gd name="T20" fmla="*/ 3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3" y="6"/>
                    </a:lnTo>
                    <a:lnTo>
                      <a:pt x="6" y="6"/>
                    </a:lnTo>
                    <a:lnTo>
                      <a:pt x="9" y="6"/>
                    </a:lnTo>
                    <a:lnTo>
                      <a:pt x="9" y="3"/>
                    </a:lnTo>
                    <a:lnTo>
                      <a:pt x="9" y="0"/>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3" name="Freeform 1774"/>
              <p:cNvSpPr>
                <a:spLocks/>
              </p:cNvSpPr>
              <p:nvPr/>
            </p:nvSpPr>
            <p:spPr bwMode="auto">
              <a:xfrm>
                <a:off x="6944"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6"/>
                    </a:lnTo>
                    <a:lnTo>
                      <a:pt x="6"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4" name="Freeform 1775"/>
              <p:cNvSpPr>
                <a:spLocks/>
              </p:cNvSpPr>
              <p:nvPr/>
            </p:nvSpPr>
            <p:spPr bwMode="auto">
              <a:xfrm>
                <a:off x="6947"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3"/>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5" name="Freeform 1776"/>
              <p:cNvSpPr>
                <a:spLocks/>
              </p:cNvSpPr>
              <p:nvPr/>
            </p:nvSpPr>
            <p:spPr bwMode="auto">
              <a:xfrm>
                <a:off x="6950"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6 w 9"/>
                  <a:gd name="T11" fmla="*/ 6 h 9"/>
                  <a:gd name="T12" fmla="*/ 6 w 9"/>
                  <a:gd name="T13" fmla="*/ 6 h 9"/>
                  <a:gd name="T14" fmla="*/ 9 w 9"/>
                  <a:gd name="T15" fmla="*/ 3 h 9"/>
                  <a:gd name="T16" fmla="*/ 6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6" y="6"/>
                    </a:lnTo>
                    <a:lnTo>
                      <a:pt x="6" y="6"/>
                    </a:lnTo>
                    <a:lnTo>
                      <a:pt x="9" y="3"/>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6" name="Freeform 1777"/>
              <p:cNvSpPr>
                <a:spLocks/>
              </p:cNvSpPr>
              <p:nvPr/>
            </p:nvSpPr>
            <p:spPr bwMode="auto">
              <a:xfrm>
                <a:off x="6953"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7" name="Freeform 1778"/>
              <p:cNvSpPr>
                <a:spLocks/>
              </p:cNvSpPr>
              <p:nvPr/>
            </p:nvSpPr>
            <p:spPr bwMode="auto">
              <a:xfrm>
                <a:off x="6956"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6 w 9"/>
                  <a:gd name="T11" fmla="*/ 6 h 9"/>
                  <a:gd name="T12" fmla="*/ 9 w 9"/>
                  <a:gd name="T13" fmla="*/ 6 h 9"/>
                  <a:gd name="T14" fmla="*/ 9 w 9"/>
                  <a:gd name="T15" fmla="*/ 3 h 9"/>
                  <a:gd name="T16" fmla="*/ 9 w 9"/>
                  <a:gd name="T17" fmla="*/ 0 h 9"/>
                  <a:gd name="T18" fmla="*/ 6 w 9"/>
                  <a:gd name="T19" fmla="*/ 0 h 9"/>
                  <a:gd name="T20" fmla="*/ 6 w 9"/>
                  <a:gd name="T21" fmla="*/ 0 h 9"/>
                  <a:gd name="T22" fmla="*/ 3 w 9"/>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3" y="0"/>
                    </a:moveTo>
                    <a:lnTo>
                      <a:pt x="0" y="0"/>
                    </a:lnTo>
                    <a:lnTo>
                      <a:pt x="0" y="9"/>
                    </a:lnTo>
                    <a:lnTo>
                      <a:pt x="3" y="9"/>
                    </a:lnTo>
                    <a:lnTo>
                      <a:pt x="6" y="6"/>
                    </a:lnTo>
                    <a:lnTo>
                      <a:pt x="6" y="6"/>
                    </a:lnTo>
                    <a:lnTo>
                      <a:pt x="9" y="6"/>
                    </a:lnTo>
                    <a:lnTo>
                      <a:pt x="9" y="3"/>
                    </a:lnTo>
                    <a:lnTo>
                      <a:pt x="9"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8" name="Freeform 1779"/>
              <p:cNvSpPr>
                <a:spLocks/>
              </p:cNvSpPr>
              <p:nvPr/>
            </p:nvSpPr>
            <p:spPr bwMode="auto">
              <a:xfrm>
                <a:off x="6959" y="2751"/>
                <a:ext cx="9" cy="9"/>
              </a:xfrm>
              <a:custGeom>
                <a:avLst/>
                <a:gdLst>
                  <a:gd name="T0" fmla="*/ 3 w 9"/>
                  <a:gd name="T1" fmla="*/ 0 h 9"/>
                  <a:gd name="T2" fmla="*/ 0 w 9"/>
                  <a:gd name="T3" fmla="*/ 0 h 9"/>
                  <a:gd name="T4" fmla="*/ 0 w 9"/>
                  <a:gd name="T5" fmla="*/ 9 h 9"/>
                  <a:gd name="T6" fmla="*/ 3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3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3" y="0"/>
                    </a:moveTo>
                    <a:lnTo>
                      <a:pt x="0" y="0"/>
                    </a:lnTo>
                    <a:lnTo>
                      <a:pt x="0" y="9"/>
                    </a:lnTo>
                    <a:lnTo>
                      <a:pt x="3" y="9"/>
                    </a:lnTo>
                    <a:lnTo>
                      <a:pt x="6" y="6"/>
                    </a:lnTo>
                    <a:lnTo>
                      <a:pt x="9" y="6"/>
                    </a:lnTo>
                    <a:lnTo>
                      <a:pt x="9" y="6"/>
                    </a:lnTo>
                    <a:lnTo>
                      <a:pt x="9" y="3"/>
                    </a:lnTo>
                    <a:lnTo>
                      <a:pt x="9"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49" name="Freeform 1780"/>
              <p:cNvSpPr>
                <a:spLocks/>
              </p:cNvSpPr>
              <p:nvPr/>
            </p:nvSpPr>
            <p:spPr bwMode="auto">
              <a:xfrm>
                <a:off x="6962"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3 h 9"/>
                  <a:gd name="T14" fmla="*/ 9 w 9"/>
                  <a:gd name="T15" fmla="*/ 0 h 9"/>
                  <a:gd name="T16" fmla="*/ 6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3"/>
                    </a:lnTo>
                    <a:lnTo>
                      <a:pt x="9"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0" name="Freeform 1781"/>
              <p:cNvSpPr>
                <a:spLocks/>
              </p:cNvSpPr>
              <p:nvPr/>
            </p:nvSpPr>
            <p:spPr bwMode="auto">
              <a:xfrm>
                <a:off x="6968" y="2751"/>
                <a:ext cx="6" cy="9"/>
              </a:xfrm>
              <a:custGeom>
                <a:avLst/>
                <a:gdLst>
                  <a:gd name="T0" fmla="*/ 0 w 6"/>
                  <a:gd name="T1" fmla="*/ 0 h 9"/>
                  <a:gd name="T2" fmla="*/ 0 w 6"/>
                  <a:gd name="T3" fmla="*/ 0 h 9"/>
                  <a:gd name="T4" fmla="*/ 0 w 6"/>
                  <a:gd name="T5" fmla="*/ 9 h 9"/>
                  <a:gd name="T6" fmla="*/ 0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1" name="Freeform 1782"/>
              <p:cNvSpPr>
                <a:spLocks/>
              </p:cNvSpPr>
              <p:nvPr/>
            </p:nvSpPr>
            <p:spPr bwMode="auto">
              <a:xfrm>
                <a:off x="6968"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2" name="Freeform 1783"/>
              <p:cNvSpPr>
                <a:spLocks/>
              </p:cNvSpPr>
              <p:nvPr/>
            </p:nvSpPr>
            <p:spPr bwMode="auto">
              <a:xfrm>
                <a:off x="6974" y="2751"/>
                <a:ext cx="6" cy="9"/>
              </a:xfrm>
              <a:custGeom>
                <a:avLst/>
                <a:gdLst>
                  <a:gd name="T0" fmla="*/ 0 w 6"/>
                  <a:gd name="T1" fmla="*/ 0 h 9"/>
                  <a:gd name="T2" fmla="*/ 0 w 6"/>
                  <a:gd name="T3" fmla="*/ 0 h 9"/>
                  <a:gd name="T4" fmla="*/ 0 w 6"/>
                  <a:gd name="T5" fmla="*/ 9 h 9"/>
                  <a:gd name="T6" fmla="*/ 0 w 6"/>
                  <a:gd name="T7" fmla="*/ 9 h 9"/>
                  <a:gd name="T8" fmla="*/ 3 w 6"/>
                  <a:gd name="T9" fmla="*/ 6 h 9"/>
                  <a:gd name="T10" fmla="*/ 6 w 6"/>
                  <a:gd name="T11" fmla="*/ 6 h 9"/>
                  <a:gd name="T12" fmla="*/ 6 w 6"/>
                  <a:gd name="T13" fmla="*/ 6 h 9"/>
                  <a:gd name="T14" fmla="*/ 6 w 6"/>
                  <a:gd name="T15" fmla="*/ 3 h 9"/>
                  <a:gd name="T16" fmla="*/ 6 w 6"/>
                  <a:gd name="T17" fmla="*/ 0 h 9"/>
                  <a:gd name="T18" fmla="*/ 6 w 6"/>
                  <a:gd name="T19" fmla="*/ 0 h 9"/>
                  <a:gd name="T20" fmla="*/ 3 w 6"/>
                  <a:gd name="T21" fmla="*/ 0 h 9"/>
                  <a:gd name="T22" fmla="*/ 0 w 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0" y="0"/>
                    </a:moveTo>
                    <a:lnTo>
                      <a:pt x="0" y="0"/>
                    </a:lnTo>
                    <a:lnTo>
                      <a:pt x="0" y="9"/>
                    </a:lnTo>
                    <a:lnTo>
                      <a:pt x="0" y="9"/>
                    </a:lnTo>
                    <a:lnTo>
                      <a:pt x="3" y="6"/>
                    </a:lnTo>
                    <a:lnTo>
                      <a:pt x="6" y="6"/>
                    </a:lnTo>
                    <a:lnTo>
                      <a:pt x="6" y="6"/>
                    </a:lnTo>
                    <a:lnTo>
                      <a:pt x="6" y="3"/>
                    </a:lnTo>
                    <a:lnTo>
                      <a:pt x="6" y="0"/>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3" name="Freeform 1784"/>
              <p:cNvSpPr>
                <a:spLocks/>
              </p:cNvSpPr>
              <p:nvPr/>
            </p:nvSpPr>
            <p:spPr bwMode="auto">
              <a:xfrm>
                <a:off x="6974"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4" name="Freeform 1785"/>
              <p:cNvSpPr>
                <a:spLocks/>
              </p:cNvSpPr>
              <p:nvPr/>
            </p:nvSpPr>
            <p:spPr bwMode="auto">
              <a:xfrm>
                <a:off x="6980"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3"/>
                    </a:lnTo>
                    <a:lnTo>
                      <a:pt x="6"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5" name="Freeform 1786"/>
              <p:cNvSpPr>
                <a:spLocks/>
              </p:cNvSpPr>
              <p:nvPr/>
            </p:nvSpPr>
            <p:spPr bwMode="auto">
              <a:xfrm>
                <a:off x="6983"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6" name="Freeform 1787"/>
              <p:cNvSpPr>
                <a:spLocks/>
              </p:cNvSpPr>
              <p:nvPr/>
            </p:nvSpPr>
            <p:spPr bwMode="auto">
              <a:xfrm>
                <a:off x="6986" y="2751"/>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6 h 9"/>
                  <a:gd name="T14" fmla="*/ 6 w 6"/>
                  <a:gd name="T15" fmla="*/ 3 h 9"/>
                  <a:gd name="T16" fmla="*/ 6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6"/>
                    </a:lnTo>
                    <a:lnTo>
                      <a:pt x="6" y="6"/>
                    </a:lnTo>
                    <a:lnTo>
                      <a:pt x="6" y="6"/>
                    </a:lnTo>
                    <a:lnTo>
                      <a:pt x="6" y="3"/>
                    </a:lnTo>
                    <a:lnTo>
                      <a:pt x="6"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7" name="Freeform 1788"/>
              <p:cNvSpPr>
                <a:spLocks/>
              </p:cNvSpPr>
              <p:nvPr/>
            </p:nvSpPr>
            <p:spPr bwMode="auto">
              <a:xfrm>
                <a:off x="6989" y="2751"/>
                <a:ext cx="6" cy="9"/>
              </a:xfrm>
              <a:custGeom>
                <a:avLst/>
                <a:gdLst>
                  <a:gd name="T0" fmla="*/ 0 w 6"/>
                  <a:gd name="T1" fmla="*/ 0 h 9"/>
                  <a:gd name="T2" fmla="*/ 0 w 6"/>
                  <a:gd name="T3" fmla="*/ 0 h 9"/>
                  <a:gd name="T4" fmla="*/ 0 w 6"/>
                  <a:gd name="T5" fmla="*/ 9 h 9"/>
                  <a:gd name="T6" fmla="*/ 0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0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0" y="0"/>
                    </a:moveTo>
                    <a:lnTo>
                      <a:pt x="0" y="0"/>
                    </a:lnTo>
                    <a:lnTo>
                      <a:pt x="0" y="9"/>
                    </a:lnTo>
                    <a:lnTo>
                      <a:pt x="0" y="9"/>
                    </a:lnTo>
                    <a:lnTo>
                      <a:pt x="6" y="6"/>
                    </a:lnTo>
                    <a:lnTo>
                      <a:pt x="6" y="6"/>
                    </a:lnTo>
                    <a:lnTo>
                      <a:pt x="6" y="3"/>
                    </a:lnTo>
                    <a:lnTo>
                      <a:pt x="6" y="0"/>
                    </a:lnTo>
                    <a:lnTo>
                      <a:pt x="6" y="0"/>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8" name="Freeform 1789"/>
              <p:cNvSpPr>
                <a:spLocks/>
              </p:cNvSpPr>
              <p:nvPr/>
            </p:nvSpPr>
            <p:spPr bwMode="auto">
              <a:xfrm>
                <a:off x="6989" y="2751"/>
                <a:ext cx="9" cy="9"/>
              </a:xfrm>
              <a:custGeom>
                <a:avLst/>
                <a:gdLst>
                  <a:gd name="T0" fmla="*/ 6 w 9"/>
                  <a:gd name="T1" fmla="*/ 0 h 9"/>
                  <a:gd name="T2" fmla="*/ 0 w 9"/>
                  <a:gd name="T3" fmla="*/ 0 h 9"/>
                  <a:gd name="T4" fmla="*/ 0 w 9"/>
                  <a:gd name="T5" fmla="*/ 9 h 9"/>
                  <a:gd name="T6" fmla="*/ 6 w 9"/>
                  <a:gd name="T7" fmla="*/ 9 h 9"/>
                  <a:gd name="T8" fmla="*/ 6 w 9"/>
                  <a:gd name="T9" fmla="*/ 6 h 9"/>
                  <a:gd name="T10" fmla="*/ 9 w 9"/>
                  <a:gd name="T11" fmla="*/ 6 h 9"/>
                  <a:gd name="T12" fmla="*/ 9 w 9"/>
                  <a:gd name="T13" fmla="*/ 6 h 9"/>
                  <a:gd name="T14" fmla="*/ 9 w 9"/>
                  <a:gd name="T15" fmla="*/ 3 h 9"/>
                  <a:gd name="T16" fmla="*/ 9 w 9"/>
                  <a:gd name="T17" fmla="*/ 0 h 9"/>
                  <a:gd name="T18" fmla="*/ 6 w 9"/>
                  <a:gd name="T19" fmla="*/ 0 h 9"/>
                  <a:gd name="T20" fmla="*/ 6 w 9"/>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6" y="0"/>
                    </a:moveTo>
                    <a:lnTo>
                      <a:pt x="0" y="0"/>
                    </a:lnTo>
                    <a:lnTo>
                      <a:pt x="0" y="9"/>
                    </a:lnTo>
                    <a:lnTo>
                      <a:pt x="6" y="9"/>
                    </a:lnTo>
                    <a:lnTo>
                      <a:pt x="6" y="6"/>
                    </a:lnTo>
                    <a:lnTo>
                      <a:pt x="9" y="6"/>
                    </a:lnTo>
                    <a:lnTo>
                      <a:pt x="9" y="6"/>
                    </a:lnTo>
                    <a:lnTo>
                      <a:pt x="9" y="3"/>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59" name="Freeform 1790"/>
              <p:cNvSpPr>
                <a:spLocks/>
              </p:cNvSpPr>
              <p:nvPr/>
            </p:nvSpPr>
            <p:spPr bwMode="auto">
              <a:xfrm>
                <a:off x="6995" y="2751"/>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3"/>
                    </a:lnTo>
                    <a:lnTo>
                      <a:pt x="6"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0" name="Freeform 1791"/>
              <p:cNvSpPr>
                <a:spLocks/>
              </p:cNvSpPr>
              <p:nvPr/>
            </p:nvSpPr>
            <p:spPr bwMode="auto">
              <a:xfrm>
                <a:off x="6998" y="2751"/>
                <a:ext cx="10" cy="9"/>
              </a:xfrm>
              <a:custGeom>
                <a:avLst/>
                <a:gdLst>
                  <a:gd name="T0" fmla="*/ 7 w 10"/>
                  <a:gd name="T1" fmla="*/ 0 h 9"/>
                  <a:gd name="T2" fmla="*/ 3 w 10"/>
                  <a:gd name="T3" fmla="*/ 0 h 9"/>
                  <a:gd name="T4" fmla="*/ 0 w 10"/>
                  <a:gd name="T5" fmla="*/ 0 h 9"/>
                  <a:gd name="T6" fmla="*/ 0 w 10"/>
                  <a:gd name="T7" fmla="*/ 9 h 9"/>
                  <a:gd name="T8" fmla="*/ 3 w 10"/>
                  <a:gd name="T9" fmla="*/ 9 h 9"/>
                  <a:gd name="T10" fmla="*/ 0 w 10"/>
                  <a:gd name="T11" fmla="*/ 6 h 9"/>
                  <a:gd name="T12" fmla="*/ 3 w 10"/>
                  <a:gd name="T13" fmla="*/ 9 h 9"/>
                  <a:gd name="T14" fmla="*/ 3 w 10"/>
                  <a:gd name="T15" fmla="*/ 6 h 9"/>
                  <a:gd name="T16" fmla="*/ 7 w 10"/>
                  <a:gd name="T17" fmla="*/ 6 h 9"/>
                  <a:gd name="T18" fmla="*/ 7 w 10"/>
                  <a:gd name="T19" fmla="*/ 6 h 9"/>
                  <a:gd name="T20" fmla="*/ 10 w 10"/>
                  <a:gd name="T21" fmla="*/ 3 h 9"/>
                  <a:gd name="T22" fmla="*/ 7 w 10"/>
                  <a:gd name="T23" fmla="*/ 0 h 9"/>
                  <a:gd name="T24" fmla="*/ 3 w 10"/>
                  <a:gd name="T25" fmla="*/ 0 h 9"/>
                  <a:gd name="T26" fmla="*/ 3 w 10"/>
                  <a:gd name="T27" fmla="*/ 0 h 9"/>
                  <a:gd name="T28" fmla="*/ 7 w 10"/>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9">
                    <a:moveTo>
                      <a:pt x="7" y="0"/>
                    </a:moveTo>
                    <a:lnTo>
                      <a:pt x="3" y="0"/>
                    </a:lnTo>
                    <a:lnTo>
                      <a:pt x="0" y="0"/>
                    </a:lnTo>
                    <a:lnTo>
                      <a:pt x="0" y="9"/>
                    </a:lnTo>
                    <a:lnTo>
                      <a:pt x="3" y="9"/>
                    </a:lnTo>
                    <a:lnTo>
                      <a:pt x="0" y="6"/>
                    </a:lnTo>
                    <a:lnTo>
                      <a:pt x="3" y="9"/>
                    </a:lnTo>
                    <a:lnTo>
                      <a:pt x="3" y="6"/>
                    </a:lnTo>
                    <a:lnTo>
                      <a:pt x="7" y="6"/>
                    </a:lnTo>
                    <a:lnTo>
                      <a:pt x="7" y="6"/>
                    </a:lnTo>
                    <a:lnTo>
                      <a:pt x="10" y="3"/>
                    </a:lnTo>
                    <a:lnTo>
                      <a:pt x="7" y="0"/>
                    </a:lnTo>
                    <a:lnTo>
                      <a:pt x="3" y="0"/>
                    </a:lnTo>
                    <a:lnTo>
                      <a:pt x="3"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1" name="Freeform 1792"/>
              <p:cNvSpPr>
                <a:spLocks/>
              </p:cNvSpPr>
              <p:nvPr/>
            </p:nvSpPr>
            <p:spPr bwMode="auto">
              <a:xfrm>
                <a:off x="6998" y="2751"/>
                <a:ext cx="10" cy="12"/>
              </a:xfrm>
              <a:custGeom>
                <a:avLst/>
                <a:gdLst>
                  <a:gd name="T0" fmla="*/ 7 w 10"/>
                  <a:gd name="T1" fmla="*/ 0 h 12"/>
                  <a:gd name="T2" fmla="*/ 10 w 10"/>
                  <a:gd name="T3" fmla="*/ 3 h 12"/>
                  <a:gd name="T4" fmla="*/ 7 w 10"/>
                  <a:gd name="T5" fmla="*/ 0 h 12"/>
                  <a:gd name="T6" fmla="*/ 0 w 10"/>
                  <a:gd name="T7" fmla="*/ 6 h 12"/>
                  <a:gd name="T8" fmla="*/ 3 w 10"/>
                  <a:gd name="T9" fmla="*/ 9 h 12"/>
                  <a:gd name="T10" fmla="*/ 7 w 10"/>
                  <a:gd name="T11" fmla="*/ 12 h 12"/>
                  <a:gd name="T12" fmla="*/ 3 w 10"/>
                  <a:gd name="T13" fmla="*/ 9 h 12"/>
                  <a:gd name="T14" fmla="*/ 7 w 10"/>
                  <a:gd name="T15" fmla="*/ 12 h 12"/>
                  <a:gd name="T16" fmla="*/ 10 w 10"/>
                  <a:gd name="T17" fmla="*/ 9 h 12"/>
                  <a:gd name="T18" fmla="*/ 10 w 10"/>
                  <a:gd name="T19" fmla="*/ 9 h 12"/>
                  <a:gd name="T20" fmla="*/ 10 w 10"/>
                  <a:gd name="T21" fmla="*/ 6 h 12"/>
                  <a:gd name="T22" fmla="*/ 10 w 10"/>
                  <a:gd name="T23" fmla="*/ 6 h 12"/>
                  <a:gd name="T24" fmla="*/ 10 w 10"/>
                  <a:gd name="T25" fmla="*/ 3 h 12"/>
                  <a:gd name="T26" fmla="*/ 10 w 10"/>
                  <a:gd name="T27" fmla="*/ 3 h 12"/>
                  <a:gd name="T28" fmla="*/ 7 w 10"/>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2">
                    <a:moveTo>
                      <a:pt x="7" y="0"/>
                    </a:moveTo>
                    <a:lnTo>
                      <a:pt x="10" y="3"/>
                    </a:lnTo>
                    <a:lnTo>
                      <a:pt x="7" y="0"/>
                    </a:lnTo>
                    <a:lnTo>
                      <a:pt x="0" y="6"/>
                    </a:lnTo>
                    <a:lnTo>
                      <a:pt x="3" y="9"/>
                    </a:lnTo>
                    <a:lnTo>
                      <a:pt x="7" y="12"/>
                    </a:lnTo>
                    <a:lnTo>
                      <a:pt x="3" y="9"/>
                    </a:lnTo>
                    <a:lnTo>
                      <a:pt x="7" y="12"/>
                    </a:lnTo>
                    <a:lnTo>
                      <a:pt x="10" y="9"/>
                    </a:lnTo>
                    <a:lnTo>
                      <a:pt x="10" y="9"/>
                    </a:lnTo>
                    <a:lnTo>
                      <a:pt x="10" y="6"/>
                    </a:lnTo>
                    <a:lnTo>
                      <a:pt x="10" y="6"/>
                    </a:lnTo>
                    <a:lnTo>
                      <a:pt x="10" y="3"/>
                    </a:lnTo>
                    <a:lnTo>
                      <a:pt x="10" y="3"/>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2" name="Freeform 1793"/>
              <p:cNvSpPr>
                <a:spLocks/>
              </p:cNvSpPr>
              <p:nvPr/>
            </p:nvSpPr>
            <p:spPr bwMode="auto">
              <a:xfrm>
                <a:off x="7005"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3" name="Freeform 1794"/>
              <p:cNvSpPr>
                <a:spLocks/>
              </p:cNvSpPr>
              <p:nvPr/>
            </p:nvSpPr>
            <p:spPr bwMode="auto">
              <a:xfrm>
                <a:off x="7008"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4" name="Freeform 1795"/>
              <p:cNvSpPr>
                <a:spLocks/>
              </p:cNvSpPr>
              <p:nvPr/>
            </p:nvSpPr>
            <p:spPr bwMode="auto">
              <a:xfrm>
                <a:off x="701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5" name="Freeform 1796"/>
              <p:cNvSpPr>
                <a:spLocks/>
              </p:cNvSpPr>
              <p:nvPr/>
            </p:nvSpPr>
            <p:spPr bwMode="auto">
              <a:xfrm>
                <a:off x="701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6" name="Freeform 1797"/>
              <p:cNvSpPr>
                <a:spLocks/>
              </p:cNvSpPr>
              <p:nvPr/>
            </p:nvSpPr>
            <p:spPr bwMode="auto">
              <a:xfrm>
                <a:off x="701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7" name="Freeform 1798"/>
              <p:cNvSpPr>
                <a:spLocks/>
              </p:cNvSpPr>
              <p:nvPr/>
            </p:nvSpPr>
            <p:spPr bwMode="auto">
              <a:xfrm>
                <a:off x="7020"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8" name="Freeform 1799"/>
              <p:cNvSpPr>
                <a:spLocks/>
              </p:cNvSpPr>
              <p:nvPr/>
            </p:nvSpPr>
            <p:spPr bwMode="auto">
              <a:xfrm>
                <a:off x="7026"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69" name="Freeform 1800"/>
              <p:cNvSpPr>
                <a:spLocks/>
              </p:cNvSpPr>
              <p:nvPr/>
            </p:nvSpPr>
            <p:spPr bwMode="auto">
              <a:xfrm>
                <a:off x="7026"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0" name="Freeform 1801"/>
              <p:cNvSpPr>
                <a:spLocks/>
              </p:cNvSpPr>
              <p:nvPr/>
            </p:nvSpPr>
            <p:spPr bwMode="auto">
              <a:xfrm>
                <a:off x="7032"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1" name="Freeform 1802"/>
              <p:cNvSpPr>
                <a:spLocks/>
              </p:cNvSpPr>
              <p:nvPr/>
            </p:nvSpPr>
            <p:spPr bwMode="auto">
              <a:xfrm>
                <a:off x="703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2" name="Freeform 1803"/>
              <p:cNvSpPr>
                <a:spLocks/>
              </p:cNvSpPr>
              <p:nvPr/>
            </p:nvSpPr>
            <p:spPr bwMode="auto">
              <a:xfrm>
                <a:off x="703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3" name="Freeform 1804"/>
              <p:cNvSpPr>
                <a:spLocks/>
              </p:cNvSpPr>
              <p:nvPr/>
            </p:nvSpPr>
            <p:spPr bwMode="auto">
              <a:xfrm>
                <a:off x="7041"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4" name="Freeform 1805"/>
              <p:cNvSpPr>
                <a:spLocks/>
              </p:cNvSpPr>
              <p:nvPr/>
            </p:nvSpPr>
            <p:spPr bwMode="auto">
              <a:xfrm>
                <a:off x="7041"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5" name="Freeform 1806"/>
              <p:cNvSpPr>
                <a:spLocks/>
              </p:cNvSpPr>
              <p:nvPr/>
            </p:nvSpPr>
            <p:spPr bwMode="auto">
              <a:xfrm>
                <a:off x="7047"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6" name="Freeform 1807"/>
              <p:cNvSpPr>
                <a:spLocks/>
              </p:cNvSpPr>
              <p:nvPr/>
            </p:nvSpPr>
            <p:spPr bwMode="auto">
              <a:xfrm>
                <a:off x="704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7" name="Freeform 1808"/>
              <p:cNvSpPr>
                <a:spLocks/>
              </p:cNvSpPr>
              <p:nvPr/>
            </p:nvSpPr>
            <p:spPr bwMode="auto">
              <a:xfrm>
                <a:off x="7053"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8" name="Freeform 1809"/>
              <p:cNvSpPr>
                <a:spLocks/>
              </p:cNvSpPr>
              <p:nvPr/>
            </p:nvSpPr>
            <p:spPr bwMode="auto">
              <a:xfrm>
                <a:off x="7056"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3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3" y="12"/>
                    </a:lnTo>
                    <a:lnTo>
                      <a:pt x="6" y="9"/>
                    </a:lnTo>
                    <a:lnTo>
                      <a:pt x="6" y="6"/>
                    </a:lnTo>
                    <a:lnTo>
                      <a:pt x="9"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79" name="Freeform 1810"/>
              <p:cNvSpPr>
                <a:spLocks/>
              </p:cNvSpPr>
              <p:nvPr/>
            </p:nvSpPr>
            <p:spPr bwMode="auto">
              <a:xfrm>
                <a:off x="705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0" name="Freeform 1811"/>
              <p:cNvSpPr>
                <a:spLocks/>
              </p:cNvSpPr>
              <p:nvPr/>
            </p:nvSpPr>
            <p:spPr bwMode="auto">
              <a:xfrm>
                <a:off x="7062" y="2751"/>
                <a:ext cx="10" cy="12"/>
              </a:xfrm>
              <a:custGeom>
                <a:avLst/>
                <a:gdLst>
                  <a:gd name="T0" fmla="*/ 3 w 10"/>
                  <a:gd name="T1" fmla="*/ 0 h 12"/>
                  <a:gd name="T2" fmla="*/ 0 w 10"/>
                  <a:gd name="T3" fmla="*/ 0 h 12"/>
                  <a:gd name="T4" fmla="*/ 0 w 10"/>
                  <a:gd name="T5" fmla="*/ 12 h 12"/>
                  <a:gd name="T6" fmla="*/ 3 w 10"/>
                  <a:gd name="T7" fmla="*/ 12 h 12"/>
                  <a:gd name="T8" fmla="*/ 3 w 10"/>
                  <a:gd name="T9" fmla="*/ 12 h 12"/>
                  <a:gd name="T10" fmla="*/ 6 w 10"/>
                  <a:gd name="T11" fmla="*/ 9 h 12"/>
                  <a:gd name="T12" fmla="*/ 10 w 10"/>
                  <a:gd name="T13" fmla="*/ 6 h 12"/>
                  <a:gd name="T14" fmla="*/ 10 w 10"/>
                  <a:gd name="T15" fmla="*/ 6 h 12"/>
                  <a:gd name="T16" fmla="*/ 6 w 10"/>
                  <a:gd name="T17" fmla="*/ 3 h 12"/>
                  <a:gd name="T18" fmla="*/ 3 w 10"/>
                  <a:gd name="T19" fmla="*/ 0 h 12"/>
                  <a:gd name="T20" fmla="*/ 3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3" y="0"/>
                    </a:moveTo>
                    <a:lnTo>
                      <a:pt x="0" y="0"/>
                    </a:lnTo>
                    <a:lnTo>
                      <a:pt x="0" y="12"/>
                    </a:lnTo>
                    <a:lnTo>
                      <a:pt x="3" y="12"/>
                    </a:lnTo>
                    <a:lnTo>
                      <a:pt x="3" y="12"/>
                    </a:lnTo>
                    <a:lnTo>
                      <a:pt x="6" y="9"/>
                    </a:lnTo>
                    <a:lnTo>
                      <a:pt x="10" y="6"/>
                    </a:lnTo>
                    <a:lnTo>
                      <a:pt x="10"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81" name="Freeform 1812"/>
              <p:cNvSpPr>
                <a:spLocks/>
              </p:cNvSpPr>
              <p:nvPr/>
            </p:nvSpPr>
            <p:spPr bwMode="auto">
              <a:xfrm>
                <a:off x="7065" y="2751"/>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2014"/>
            <p:cNvGrpSpPr>
              <a:grpSpLocks/>
            </p:cNvGrpSpPr>
            <p:nvPr/>
          </p:nvGrpSpPr>
          <p:grpSpPr bwMode="auto">
            <a:xfrm>
              <a:off x="4306" y="1740"/>
              <a:ext cx="3192" cy="2129"/>
              <a:chOff x="4306" y="1740"/>
              <a:chExt cx="3192" cy="2129"/>
            </a:xfrm>
          </p:grpSpPr>
          <p:sp>
            <p:nvSpPr>
              <p:cNvPr id="20282" name="Freeform 1814"/>
              <p:cNvSpPr>
                <a:spLocks/>
              </p:cNvSpPr>
              <p:nvPr/>
            </p:nvSpPr>
            <p:spPr bwMode="auto">
              <a:xfrm>
                <a:off x="7068" y="2751"/>
                <a:ext cx="10" cy="12"/>
              </a:xfrm>
              <a:custGeom>
                <a:avLst/>
                <a:gdLst>
                  <a:gd name="T0" fmla="*/ 4 w 10"/>
                  <a:gd name="T1" fmla="*/ 0 h 12"/>
                  <a:gd name="T2" fmla="*/ 0 w 10"/>
                  <a:gd name="T3" fmla="*/ 0 h 12"/>
                  <a:gd name="T4" fmla="*/ 0 w 10"/>
                  <a:gd name="T5" fmla="*/ 12 h 12"/>
                  <a:gd name="T6" fmla="*/ 4 w 10"/>
                  <a:gd name="T7" fmla="*/ 12 h 12"/>
                  <a:gd name="T8" fmla="*/ 7 w 10"/>
                  <a:gd name="T9" fmla="*/ 12 h 12"/>
                  <a:gd name="T10" fmla="*/ 7 w 10"/>
                  <a:gd name="T11" fmla="*/ 9 h 12"/>
                  <a:gd name="T12" fmla="*/ 10 w 10"/>
                  <a:gd name="T13" fmla="*/ 6 h 12"/>
                  <a:gd name="T14" fmla="*/ 10 w 10"/>
                  <a:gd name="T15" fmla="*/ 6 h 12"/>
                  <a:gd name="T16" fmla="*/ 7 w 10"/>
                  <a:gd name="T17" fmla="*/ 3 h 12"/>
                  <a:gd name="T18" fmla="*/ 7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7" y="12"/>
                    </a:lnTo>
                    <a:lnTo>
                      <a:pt x="7" y="9"/>
                    </a:lnTo>
                    <a:lnTo>
                      <a:pt x="10" y="6"/>
                    </a:lnTo>
                    <a:lnTo>
                      <a:pt x="10" y="6"/>
                    </a:lnTo>
                    <a:lnTo>
                      <a:pt x="7" y="3"/>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3" name="Freeform 1815"/>
              <p:cNvSpPr>
                <a:spLocks/>
              </p:cNvSpPr>
              <p:nvPr/>
            </p:nvSpPr>
            <p:spPr bwMode="auto">
              <a:xfrm>
                <a:off x="707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4" name="Freeform 1816"/>
              <p:cNvSpPr>
                <a:spLocks/>
              </p:cNvSpPr>
              <p:nvPr/>
            </p:nvSpPr>
            <p:spPr bwMode="auto">
              <a:xfrm>
                <a:off x="707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5" name="Freeform 1817"/>
              <p:cNvSpPr>
                <a:spLocks/>
              </p:cNvSpPr>
              <p:nvPr/>
            </p:nvSpPr>
            <p:spPr bwMode="auto">
              <a:xfrm>
                <a:off x="7078" y="2751"/>
                <a:ext cx="9" cy="12"/>
              </a:xfrm>
              <a:custGeom>
                <a:avLst/>
                <a:gdLst>
                  <a:gd name="T0" fmla="*/ 3 w 9"/>
                  <a:gd name="T1" fmla="*/ 0 h 12"/>
                  <a:gd name="T2" fmla="*/ 0 w 9"/>
                  <a:gd name="T3" fmla="*/ 0 h 12"/>
                  <a:gd name="T4" fmla="*/ 0 w 9"/>
                  <a:gd name="T5" fmla="*/ 12 h 12"/>
                  <a:gd name="T6" fmla="*/ 3 w 9"/>
                  <a:gd name="T7" fmla="*/ 12 h 12"/>
                  <a:gd name="T8" fmla="*/ 3 w 9"/>
                  <a:gd name="T9" fmla="*/ 12 h 12"/>
                  <a:gd name="T10" fmla="*/ 6 w 9"/>
                  <a:gd name="T11" fmla="*/ 9 h 12"/>
                  <a:gd name="T12" fmla="*/ 9 w 9"/>
                  <a:gd name="T13" fmla="*/ 6 h 12"/>
                  <a:gd name="T14" fmla="*/ 9 w 9"/>
                  <a:gd name="T15" fmla="*/ 6 h 12"/>
                  <a:gd name="T16" fmla="*/ 6 w 9"/>
                  <a:gd name="T17" fmla="*/ 3 h 12"/>
                  <a:gd name="T18" fmla="*/ 3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3" y="12"/>
                    </a:lnTo>
                    <a:lnTo>
                      <a:pt x="6" y="9"/>
                    </a:lnTo>
                    <a:lnTo>
                      <a:pt x="9" y="6"/>
                    </a:lnTo>
                    <a:lnTo>
                      <a:pt x="9"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6" name="Freeform 1818"/>
              <p:cNvSpPr>
                <a:spLocks/>
              </p:cNvSpPr>
              <p:nvPr/>
            </p:nvSpPr>
            <p:spPr bwMode="auto">
              <a:xfrm>
                <a:off x="708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7" name="Freeform 1819"/>
              <p:cNvSpPr>
                <a:spLocks/>
              </p:cNvSpPr>
              <p:nvPr/>
            </p:nvSpPr>
            <p:spPr bwMode="auto">
              <a:xfrm>
                <a:off x="708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8" name="Freeform 1820"/>
              <p:cNvSpPr>
                <a:spLocks/>
              </p:cNvSpPr>
              <p:nvPr/>
            </p:nvSpPr>
            <p:spPr bwMode="auto">
              <a:xfrm>
                <a:off x="7087"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6 w 9"/>
                  <a:gd name="T13" fmla="*/ 6 h 12"/>
                  <a:gd name="T14" fmla="*/ 9 w 9"/>
                  <a:gd name="T15" fmla="*/ 6 h 12"/>
                  <a:gd name="T16" fmla="*/ 6 w 9"/>
                  <a:gd name="T17" fmla="*/ 6 h 12"/>
                  <a:gd name="T18" fmla="*/ 6 w 9"/>
                  <a:gd name="T19" fmla="*/ 3 h 12"/>
                  <a:gd name="T20" fmla="*/ 6 w 9"/>
                  <a:gd name="T21" fmla="*/ 0 h 12"/>
                  <a:gd name="T22" fmla="*/ 3 w 9"/>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3" y="0"/>
                    </a:moveTo>
                    <a:lnTo>
                      <a:pt x="0" y="0"/>
                    </a:lnTo>
                    <a:lnTo>
                      <a:pt x="0" y="12"/>
                    </a:lnTo>
                    <a:lnTo>
                      <a:pt x="3" y="12"/>
                    </a:lnTo>
                    <a:lnTo>
                      <a:pt x="6" y="12"/>
                    </a:lnTo>
                    <a:lnTo>
                      <a:pt x="6" y="9"/>
                    </a:lnTo>
                    <a:lnTo>
                      <a:pt x="6" y="6"/>
                    </a:lnTo>
                    <a:lnTo>
                      <a:pt x="9"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9" name="Freeform 1821"/>
              <p:cNvSpPr>
                <a:spLocks/>
              </p:cNvSpPr>
              <p:nvPr/>
            </p:nvSpPr>
            <p:spPr bwMode="auto">
              <a:xfrm>
                <a:off x="7090"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0" name="Freeform 1822"/>
              <p:cNvSpPr>
                <a:spLocks/>
              </p:cNvSpPr>
              <p:nvPr/>
            </p:nvSpPr>
            <p:spPr bwMode="auto">
              <a:xfrm>
                <a:off x="7093"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1" name="Freeform 1823"/>
              <p:cNvSpPr>
                <a:spLocks/>
              </p:cNvSpPr>
              <p:nvPr/>
            </p:nvSpPr>
            <p:spPr bwMode="auto">
              <a:xfrm>
                <a:off x="7096"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2" name="Freeform 1824"/>
              <p:cNvSpPr>
                <a:spLocks/>
              </p:cNvSpPr>
              <p:nvPr/>
            </p:nvSpPr>
            <p:spPr bwMode="auto">
              <a:xfrm>
                <a:off x="7099"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3" name="Freeform 1825"/>
              <p:cNvSpPr>
                <a:spLocks/>
              </p:cNvSpPr>
              <p:nvPr/>
            </p:nvSpPr>
            <p:spPr bwMode="auto">
              <a:xfrm>
                <a:off x="7105"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4" name="Freeform 1826"/>
              <p:cNvSpPr>
                <a:spLocks/>
              </p:cNvSpPr>
              <p:nvPr/>
            </p:nvSpPr>
            <p:spPr bwMode="auto">
              <a:xfrm>
                <a:off x="7105"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5" name="Freeform 1827"/>
              <p:cNvSpPr>
                <a:spLocks/>
              </p:cNvSpPr>
              <p:nvPr/>
            </p:nvSpPr>
            <p:spPr bwMode="auto">
              <a:xfrm>
                <a:off x="7111"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6" name="Freeform 1828"/>
              <p:cNvSpPr>
                <a:spLocks/>
              </p:cNvSpPr>
              <p:nvPr/>
            </p:nvSpPr>
            <p:spPr bwMode="auto">
              <a:xfrm>
                <a:off x="7114"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7" name="Freeform 1829"/>
              <p:cNvSpPr>
                <a:spLocks/>
              </p:cNvSpPr>
              <p:nvPr/>
            </p:nvSpPr>
            <p:spPr bwMode="auto">
              <a:xfrm>
                <a:off x="7117"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8" name="Freeform 1830"/>
              <p:cNvSpPr>
                <a:spLocks/>
              </p:cNvSpPr>
              <p:nvPr/>
            </p:nvSpPr>
            <p:spPr bwMode="auto">
              <a:xfrm>
                <a:off x="7120"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3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0"/>
                    </a:moveTo>
                    <a:lnTo>
                      <a:pt x="0" y="0"/>
                    </a:lnTo>
                    <a:lnTo>
                      <a:pt x="0" y="12"/>
                    </a:lnTo>
                    <a:lnTo>
                      <a:pt x="3" y="12"/>
                    </a:lnTo>
                    <a:lnTo>
                      <a:pt x="3" y="12"/>
                    </a:lnTo>
                    <a:lnTo>
                      <a:pt x="6" y="9"/>
                    </a:lnTo>
                    <a:lnTo>
                      <a:pt x="6" y="6"/>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99" name="Freeform 1831"/>
              <p:cNvSpPr>
                <a:spLocks/>
              </p:cNvSpPr>
              <p:nvPr/>
            </p:nvSpPr>
            <p:spPr bwMode="auto">
              <a:xfrm>
                <a:off x="7123"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0" name="Freeform 1832"/>
              <p:cNvSpPr>
                <a:spLocks/>
              </p:cNvSpPr>
              <p:nvPr/>
            </p:nvSpPr>
            <p:spPr bwMode="auto">
              <a:xfrm>
                <a:off x="7126"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1" name="Freeform 1833"/>
              <p:cNvSpPr>
                <a:spLocks/>
              </p:cNvSpPr>
              <p:nvPr/>
            </p:nvSpPr>
            <p:spPr bwMode="auto">
              <a:xfrm>
                <a:off x="7129" y="2751"/>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6 w 6"/>
                  <a:gd name="T11" fmla="*/ 9 h 12"/>
                  <a:gd name="T12" fmla="*/ 6 w 6"/>
                  <a:gd name="T13" fmla="*/ 6 h 12"/>
                  <a:gd name="T14" fmla="*/ 6 w 6"/>
                  <a:gd name="T15" fmla="*/ 6 h 12"/>
                  <a:gd name="T16" fmla="*/ 6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6" y="9"/>
                    </a:lnTo>
                    <a:lnTo>
                      <a:pt x="6" y="6"/>
                    </a:lnTo>
                    <a:lnTo>
                      <a:pt x="6" y="6"/>
                    </a:lnTo>
                    <a:lnTo>
                      <a:pt x="6"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2" name="Freeform 1834"/>
              <p:cNvSpPr>
                <a:spLocks/>
              </p:cNvSpPr>
              <p:nvPr/>
            </p:nvSpPr>
            <p:spPr bwMode="auto">
              <a:xfrm>
                <a:off x="7132" y="2751"/>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3" name="Freeform 1835"/>
              <p:cNvSpPr>
                <a:spLocks/>
              </p:cNvSpPr>
              <p:nvPr/>
            </p:nvSpPr>
            <p:spPr bwMode="auto">
              <a:xfrm>
                <a:off x="7135" y="2751"/>
                <a:ext cx="10" cy="12"/>
              </a:xfrm>
              <a:custGeom>
                <a:avLst/>
                <a:gdLst>
                  <a:gd name="T0" fmla="*/ 4 w 10"/>
                  <a:gd name="T1" fmla="*/ 0 h 12"/>
                  <a:gd name="T2" fmla="*/ 0 w 10"/>
                  <a:gd name="T3" fmla="*/ 0 h 12"/>
                  <a:gd name="T4" fmla="*/ 0 w 10"/>
                  <a:gd name="T5" fmla="*/ 12 h 12"/>
                  <a:gd name="T6" fmla="*/ 4 w 10"/>
                  <a:gd name="T7" fmla="*/ 12 h 12"/>
                  <a:gd name="T8" fmla="*/ 4 w 10"/>
                  <a:gd name="T9" fmla="*/ 12 h 12"/>
                  <a:gd name="T10" fmla="*/ 7 w 10"/>
                  <a:gd name="T11" fmla="*/ 9 h 12"/>
                  <a:gd name="T12" fmla="*/ 10 w 10"/>
                  <a:gd name="T13" fmla="*/ 6 h 12"/>
                  <a:gd name="T14" fmla="*/ 10 w 10"/>
                  <a:gd name="T15" fmla="*/ 6 h 12"/>
                  <a:gd name="T16" fmla="*/ 7 w 10"/>
                  <a:gd name="T17" fmla="*/ 3 h 12"/>
                  <a:gd name="T18" fmla="*/ 4 w 10"/>
                  <a:gd name="T19" fmla="*/ 0 h 12"/>
                  <a:gd name="T20" fmla="*/ 4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4" y="0"/>
                    </a:moveTo>
                    <a:lnTo>
                      <a:pt x="0" y="0"/>
                    </a:lnTo>
                    <a:lnTo>
                      <a:pt x="0" y="12"/>
                    </a:lnTo>
                    <a:lnTo>
                      <a:pt x="4" y="12"/>
                    </a:lnTo>
                    <a:lnTo>
                      <a:pt x="4" y="12"/>
                    </a:lnTo>
                    <a:lnTo>
                      <a:pt x="7" y="9"/>
                    </a:lnTo>
                    <a:lnTo>
                      <a:pt x="10" y="6"/>
                    </a:lnTo>
                    <a:lnTo>
                      <a:pt x="10" y="6"/>
                    </a:lnTo>
                    <a:lnTo>
                      <a:pt x="7" y="3"/>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4" name="Freeform 1836"/>
              <p:cNvSpPr>
                <a:spLocks/>
              </p:cNvSpPr>
              <p:nvPr/>
            </p:nvSpPr>
            <p:spPr bwMode="auto">
              <a:xfrm>
                <a:off x="7139"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5" name="Freeform 1837"/>
              <p:cNvSpPr>
                <a:spLocks/>
              </p:cNvSpPr>
              <p:nvPr/>
            </p:nvSpPr>
            <p:spPr bwMode="auto">
              <a:xfrm>
                <a:off x="7142"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6" name="Freeform 1838"/>
              <p:cNvSpPr>
                <a:spLocks/>
              </p:cNvSpPr>
              <p:nvPr/>
            </p:nvSpPr>
            <p:spPr bwMode="auto">
              <a:xfrm>
                <a:off x="7145" y="2751"/>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7" name="Freeform 1839"/>
              <p:cNvSpPr>
                <a:spLocks/>
              </p:cNvSpPr>
              <p:nvPr/>
            </p:nvSpPr>
            <p:spPr bwMode="auto">
              <a:xfrm>
                <a:off x="7148"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8" name="Freeform 1840"/>
              <p:cNvSpPr>
                <a:spLocks/>
              </p:cNvSpPr>
              <p:nvPr/>
            </p:nvSpPr>
            <p:spPr bwMode="auto">
              <a:xfrm>
                <a:off x="7151"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6" y="9"/>
                    </a:lnTo>
                    <a:lnTo>
                      <a:pt x="9" y="6"/>
                    </a:lnTo>
                    <a:lnTo>
                      <a:pt x="9"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09" name="Freeform 1841"/>
              <p:cNvSpPr>
                <a:spLocks/>
              </p:cNvSpPr>
              <p:nvPr/>
            </p:nvSpPr>
            <p:spPr bwMode="auto">
              <a:xfrm>
                <a:off x="7154"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0" name="Freeform 1842"/>
              <p:cNvSpPr>
                <a:spLocks/>
              </p:cNvSpPr>
              <p:nvPr/>
            </p:nvSpPr>
            <p:spPr bwMode="auto">
              <a:xfrm>
                <a:off x="7157"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6 w 9"/>
                  <a:gd name="T11" fmla="*/ 9 h 12"/>
                  <a:gd name="T12" fmla="*/ 9 w 9"/>
                  <a:gd name="T13" fmla="*/ 6 h 12"/>
                  <a:gd name="T14" fmla="*/ 9 w 9"/>
                  <a:gd name="T15" fmla="*/ 6 h 12"/>
                  <a:gd name="T16" fmla="*/ 6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6" y="9"/>
                    </a:lnTo>
                    <a:lnTo>
                      <a:pt x="9" y="6"/>
                    </a:lnTo>
                    <a:lnTo>
                      <a:pt x="9" y="6"/>
                    </a:lnTo>
                    <a:lnTo>
                      <a:pt x="6"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1" name="Freeform 1843"/>
              <p:cNvSpPr>
                <a:spLocks/>
              </p:cNvSpPr>
              <p:nvPr/>
            </p:nvSpPr>
            <p:spPr bwMode="auto">
              <a:xfrm>
                <a:off x="7163"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6 w 6"/>
                  <a:gd name="T11" fmla="*/ 9 h 12"/>
                  <a:gd name="T12" fmla="*/ 6 w 6"/>
                  <a:gd name="T13" fmla="*/ 6 h 12"/>
                  <a:gd name="T14" fmla="*/ 6 w 6"/>
                  <a:gd name="T15" fmla="*/ 6 h 12"/>
                  <a:gd name="T16" fmla="*/ 6 w 6"/>
                  <a:gd name="T17" fmla="*/ 6 h 12"/>
                  <a:gd name="T18" fmla="*/ 6 w 6"/>
                  <a:gd name="T19" fmla="*/ 3 h 12"/>
                  <a:gd name="T20" fmla="*/ 3 w 6"/>
                  <a:gd name="T21" fmla="*/ 0 h 12"/>
                  <a:gd name="T22" fmla="*/ 0 w 6"/>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0" y="0"/>
                    </a:moveTo>
                    <a:lnTo>
                      <a:pt x="0" y="0"/>
                    </a:lnTo>
                    <a:lnTo>
                      <a:pt x="0" y="12"/>
                    </a:ln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2" name="Freeform 1844"/>
              <p:cNvSpPr>
                <a:spLocks/>
              </p:cNvSpPr>
              <p:nvPr/>
            </p:nvSpPr>
            <p:spPr bwMode="auto">
              <a:xfrm>
                <a:off x="7163" y="2751"/>
                <a:ext cx="9" cy="12"/>
              </a:xfrm>
              <a:custGeom>
                <a:avLst/>
                <a:gdLst>
                  <a:gd name="T0" fmla="*/ 6 w 9"/>
                  <a:gd name="T1" fmla="*/ 0 h 12"/>
                  <a:gd name="T2" fmla="*/ 0 w 9"/>
                  <a:gd name="T3" fmla="*/ 0 h 12"/>
                  <a:gd name="T4" fmla="*/ 0 w 9"/>
                  <a:gd name="T5" fmla="*/ 12 h 12"/>
                  <a:gd name="T6" fmla="*/ 6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6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6" y="0"/>
                    </a:moveTo>
                    <a:lnTo>
                      <a:pt x="0" y="0"/>
                    </a:lnTo>
                    <a:lnTo>
                      <a:pt x="0" y="12"/>
                    </a:lnTo>
                    <a:lnTo>
                      <a:pt x="6" y="12"/>
                    </a:lnTo>
                    <a:lnTo>
                      <a:pt x="6" y="12"/>
                    </a:lnTo>
                    <a:lnTo>
                      <a:pt x="9" y="9"/>
                    </a:lnTo>
                    <a:lnTo>
                      <a:pt x="9" y="6"/>
                    </a:lnTo>
                    <a:lnTo>
                      <a:pt x="9" y="6"/>
                    </a:lnTo>
                    <a:lnTo>
                      <a:pt x="9" y="3"/>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3" name="Freeform 1845"/>
              <p:cNvSpPr>
                <a:spLocks/>
              </p:cNvSpPr>
              <p:nvPr/>
            </p:nvSpPr>
            <p:spPr bwMode="auto">
              <a:xfrm>
                <a:off x="7169" y="2751"/>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4" name="Freeform 1846"/>
              <p:cNvSpPr>
                <a:spLocks/>
              </p:cNvSpPr>
              <p:nvPr/>
            </p:nvSpPr>
            <p:spPr bwMode="auto">
              <a:xfrm>
                <a:off x="7169" y="2751"/>
                <a:ext cx="9" cy="12"/>
              </a:xfrm>
              <a:custGeom>
                <a:avLst/>
                <a:gdLst>
                  <a:gd name="T0" fmla="*/ 3 w 9"/>
                  <a:gd name="T1" fmla="*/ 0 h 12"/>
                  <a:gd name="T2" fmla="*/ 0 w 9"/>
                  <a:gd name="T3" fmla="*/ 0 h 12"/>
                  <a:gd name="T4" fmla="*/ 0 w 9"/>
                  <a:gd name="T5" fmla="*/ 12 h 12"/>
                  <a:gd name="T6" fmla="*/ 3 w 9"/>
                  <a:gd name="T7" fmla="*/ 12 h 12"/>
                  <a:gd name="T8" fmla="*/ 6 w 9"/>
                  <a:gd name="T9" fmla="*/ 12 h 12"/>
                  <a:gd name="T10" fmla="*/ 9 w 9"/>
                  <a:gd name="T11" fmla="*/ 9 h 12"/>
                  <a:gd name="T12" fmla="*/ 9 w 9"/>
                  <a:gd name="T13" fmla="*/ 6 h 12"/>
                  <a:gd name="T14" fmla="*/ 9 w 9"/>
                  <a:gd name="T15" fmla="*/ 6 h 12"/>
                  <a:gd name="T16" fmla="*/ 9 w 9"/>
                  <a:gd name="T17" fmla="*/ 3 h 12"/>
                  <a:gd name="T18" fmla="*/ 6 w 9"/>
                  <a:gd name="T19" fmla="*/ 0 h 12"/>
                  <a:gd name="T20" fmla="*/ 3 w 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3" y="0"/>
                    </a:moveTo>
                    <a:lnTo>
                      <a:pt x="0" y="0"/>
                    </a:lnTo>
                    <a:lnTo>
                      <a:pt x="0" y="12"/>
                    </a:lnTo>
                    <a:lnTo>
                      <a:pt x="3" y="12"/>
                    </a:lnTo>
                    <a:lnTo>
                      <a:pt x="6" y="12"/>
                    </a:lnTo>
                    <a:lnTo>
                      <a:pt x="9" y="9"/>
                    </a:lnTo>
                    <a:lnTo>
                      <a:pt x="9" y="6"/>
                    </a:lnTo>
                    <a:lnTo>
                      <a:pt x="9" y="6"/>
                    </a:lnTo>
                    <a:lnTo>
                      <a:pt x="9"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5" name="Freeform 1847"/>
              <p:cNvSpPr>
                <a:spLocks/>
              </p:cNvSpPr>
              <p:nvPr/>
            </p:nvSpPr>
            <p:spPr bwMode="auto">
              <a:xfrm>
                <a:off x="7172" y="2751"/>
                <a:ext cx="6" cy="12"/>
              </a:xfrm>
              <a:custGeom>
                <a:avLst/>
                <a:gdLst>
                  <a:gd name="T0" fmla="*/ 6 w 6"/>
                  <a:gd name="T1" fmla="*/ 6 h 12"/>
                  <a:gd name="T2" fmla="*/ 6 w 6"/>
                  <a:gd name="T3" fmla="*/ 0 h 12"/>
                  <a:gd name="T4" fmla="*/ 0 w 6"/>
                  <a:gd name="T5" fmla="*/ 0 h 12"/>
                  <a:gd name="T6" fmla="*/ 0 w 6"/>
                  <a:gd name="T7" fmla="*/ 12 h 12"/>
                  <a:gd name="T8" fmla="*/ 6 w 6"/>
                  <a:gd name="T9" fmla="*/ 12 h 12"/>
                  <a:gd name="T10" fmla="*/ 6 w 6"/>
                  <a:gd name="T11" fmla="*/ 6 h 12"/>
                </a:gdLst>
                <a:ahLst/>
                <a:cxnLst>
                  <a:cxn ang="0">
                    <a:pos x="T0" y="T1"/>
                  </a:cxn>
                  <a:cxn ang="0">
                    <a:pos x="T2" y="T3"/>
                  </a:cxn>
                  <a:cxn ang="0">
                    <a:pos x="T4" y="T5"/>
                  </a:cxn>
                  <a:cxn ang="0">
                    <a:pos x="T6" y="T7"/>
                  </a:cxn>
                  <a:cxn ang="0">
                    <a:pos x="T8" y="T9"/>
                  </a:cxn>
                  <a:cxn ang="0">
                    <a:pos x="T10" y="T11"/>
                  </a:cxn>
                </a:cxnLst>
                <a:rect l="0" t="0" r="r" b="b"/>
                <a:pathLst>
                  <a:path w="6" h="12">
                    <a:moveTo>
                      <a:pt x="6" y="6"/>
                    </a:moveTo>
                    <a:lnTo>
                      <a:pt x="6" y="0"/>
                    </a:lnTo>
                    <a:lnTo>
                      <a:pt x="0" y="0"/>
                    </a:lnTo>
                    <a:lnTo>
                      <a:pt x="0" y="12"/>
                    </a:lnTo>
                    <a:lnTo>
                      <a:pt x="6" y="12"/>
                    </a:lnTo>
                    <a:lnTo>
                      <a:pt x="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6" name="Freeform 1848"/>
              <p:cNvSpPr>
                <a:spLocks/>
              </p:cNvSpPr>
              <p:nvPr/>
            </p:nvSpPr>
            <p:spPr bwMode="auto">
              <a:xfrm>
                <a:off x="7178" y="2751"/>
                <a:ext cx="3" cy="12"/>
              </a:xfrm>
              <a:custGeom>
                <a:avLst/>
                <a:gdLst>
                  <a:gd name="T0" fmla="*/ 0 w 3"/>
                  <a:gd name="T1" fmla="*/ 12 h 12"/>
                  <a:gd name="T2" fmla="*/ 0 w 3"/>
                  <a:gd name="T3" fmla="*/ 12 h 12"/>
                  <a:gd name="T4" fmla="*/ 0 w 3"/>
                  <a:gd name="T5" fmla="*/ 9 h 12"/>
                  <a:gd name="T6" fmla="*/ 3 w 3"/>
                  <a:gd name="T7" fmla="*/ 6 h 12"/>
                  <a:gd name="T8" fmla="*/ 3 w 3"/>
                  <a:gd name="T9" fmla="*/ 6 h 12"/>
                  <a:gd name="T10" fmla="*/ 0 w 3"/>
                  <a:gd name="T11" fmla="*/ 3 h 12"/>
                  <a:gd name="T12" fmla="*/ 0 w 3"/>
                  <a:gd name="T13" fmla="*/ 0 h 12"/>
                  <a:gd name="T14" fmla="*/ 0 w 3"/>
                  <a:gd name="T15" fmla="*/ 0 h 12"/>
                  <a:gd name="T16" fmla="*/ 0 w 3"/>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12"/>
                    </a:moveTo>
                    <a:lnTo>
                      <a:pt x="0" y="12"/>
                    </a:lnTo>
                    <a:lnTo>
                      <a:pt x="0" y="9"/>
                    </a:lnTo>
                    <a:lnTo>
                      <a:pt x="3" y="6"/>
                    </a:lnTo>
                    <a:lnTo>
                      <a:pt x="3" y="6"/>
                    </a:lnTo>
                    <a:lnTo>
                      <a:pt x="0" y="3"/>
                    </a:lnTo>
                    <a:lnTo>
                      <a:pt x="0" y="0"/>
                    </a:lnTo>
                    <a:lnTo>
                      <a:pt x="0" y="0"/>
                    </a:lnTo>
                    <a:lnTo>
                      <a:pt x="0"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7" name="Freeform 1849"/>
              <p:cNvSpPr>
                <a:spLocks/>
              </p:cNvSpPr>
              <p:nvPr/>
            </p:nvSpPr>
            <p:spPr bwMode="auto">
              <a:xfrm>
                <a:off x="4459" y="2757"/>
                <a:ext cx="9" cy="6"/>
              </a:xfrm>
              <a:custGeom>
                <a:avLst/>
                <a:gdLst>
                  <a:gd name="T0" fmla="*/ 0 w 9"/>
                  <a:gd name="T1" fmla="*/ 0 h 6"/>
                  <a:gd name="T2" fmla="*/ 0 w 9"/>
                  <a:gd name="T3" fmla="*/ 0 h 6"/>
                  <a:gd name="T4" fmla="*/ 0 w 9"/>
                  <a:gd name="T5" fmla="*/ 3 h 6"/>
                  <a:gd name="T6" fmla="*/ 3 w 9"/>
                  <a:gd name="T7" fmla="*/ 6 h 6"/>
                  <a:gd name="T8" fmla="*/ 6 w 9"/>
                  <a:gd name="T9" fmla="*/ 6 h 6"/>
                  <a:gd name="T10" fmla="*/ 6 w 9"/>
                  <a:gd name="T11" fmla="*/ 6 h 6"/>
                  <a:gd name="T12" fmla="*/ 9 w 9"/>
                  <a:gd name="T13" fmla="*/ 3 h 6"/>
                  <a:gd name="T14" fmla="*/ 9 w 9"/>
                  <a:gd name="T15" fmla="*/ 0 h 6"/>
                  <a:gd name="T16" fmla="*/ 9 w 9"/>
                  <a:gd name="T17" fmla="*/ 0 h 6"/>
                  <a:gd name="T18" fmla="*/ 0 w 9"/>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0" y="0"/>
                    </a:moveTo>
                    <a:lnTo>
                      <a:pt x="0" y="0"/>
                    </a:lnTo>
                    <a:lnTo>
                      <a:pt x="0" y="3"/>
                    </a:lnTo>
                    <a:lnTo>
                      <a:pt x="3" y="6"/>
                    </a:lnTo>
                    <a:lnTo>
                      <a:pt x="6" y="6"/>
                    </a:lnTo>
                    <a:lnTo>
                      <a:pt x="6" y="6"/>
                    </a:lnTo>
                    <a:lnTo>
                      <a:pt x="9" y="3"/>
                    </a:lnTo>
                    <a:lnTo>
                      <a:pt x="9" y="0"/>
                    </a:lnTo>
                    <a:lnTo>
                      <a:pt x="9"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8" name="Freeform 1850"/>
              <p:cNvSpPr>
                <a:spLocks/>
              </p:cNvSpPr>
              <p:nvPr/>
            </p:nvSpPr>
            <p:spPr bwMode="auto">
              <a:xfrm>
                <a:off x="4459" y="2739"/>
                <a:ext cx="9" cy="18"/>
              </a:xfrm>
              <a:custGeom>
                <a:avLst/>
                <a:gdLst>
                  <a:gd name="T0" fmla="*/ 6 w 9"/>
                  <a:gd name="T1" fmla="*/ 0 h 18"/>
                  <a:gd name="T2" fmla="*/ 0 w 9"/>
                  <a:gd name="T3" fmla="*/ 0 h 18"/>
                  <a:gd name="T4" fmla="*/ 0 w 9"/>
                  <a:gd name="T5" fmla="*/ 18 h 18"/>
                  <a:gd name="T6" fmla="*/ 9 w 9"/>
                  <a:gd name="T7" fmla="*/ 18 h 18"/>
                  <a:gd name="T8" fmla="*/ 9 w 9"/>
                  <a:gd name="T9" fmla="*/ 0 h 18"/>
                  <a:gd name="T10" fmla="*/ 6 w 9"/>
                  <a:gd name="T11" fmla="*/ 0 h 18"/>
                </a:gdLst>
                <a:ahLst/>
                <a:cxnLst>
                  <a:cxn ang="0">
                    <a:pos x="T0" y="T1"/>
                  </a:cxn>
                  <a:cxn ang="0">
                    <a:pos x="T2" y="T3"/>
                  </a:cxn>
                  <a:cxn ang="0">
                    <a:pos x="T4" y="T5"/>
                  </a:cxn>
                  <a:cxn ang="0">
                    <a:pos x="T6" y="T7"/>
                  </a:cxn>
                  <a:cxn ang="0">
                    <a:pos x="T8" y="T9"/>
                  </a:cxn>
                  <a:cxn ang="0">
                    <a:pos x="T10" y="T11"/>
                  </a:cxn>
                </a:cxnLst>
                <a:rect l="0" t="0" r="r" b="b"/>
                <a:pathLst>
                  <a:path w="9" h="18">
                    <a:moveTo>
                      <a:pt x="6" y="0"/>
                    </a:moveTo>
                    <a:lnTo>
                      <a:pt x="0" y="0"/>
                    </a:lnTo>
                    <a:lnTo>
                      <a:pt x="0" y="18"/>
                    </a:lnTo>
                    <a:lnTo>
                      <a:pt x="9" y="18"/>
                    </a:lnTo>
                    <a:lnTo>
                      <a:pt x="9"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19" name="Freeform 1851"/>
              <p:cNvSpPr>
                <a:spLocks/>
              </p:cNvSpPr>
              <p:nvPr/>
            </p:nvSpPr>
            <p:spPr bwMode="auto">
              <a:xfrm>
                <a:off x="4459" y="2733"/>
                <a:ext cx="9" cy="6"/>
              </a:xfrm>
              <a:custGeom>
                <a:avLst/>
                <a:gdLst>
                  <a:gd name="T0" fmla="*/ 9 w 9"/>
                  <a:gd name="T1" fmla="*/ 6 h 6"/>
                  <a:gd name="T2" fmla="*/ 9 w 9"/>
                  <a:gd name="T3" fmla="*/ 3 h 6"/>
                  <a:gd name="T4" fmla="*/ 9 w 9"/>
                  <a:gd name="T5" fmla="*/ 0 h 6"/>
                  <a:gd name="T6" fmla="*/ 6 w 9"/>
                  <a:gd name="T7" fmla="*/ 0 h 6"/>
                  <a:gd name="T8" fmla="*/ 6 w 9"/>
                  <a:gd name="T9" fmla="*/ 0 h 6"/>
                  <a:gd name="T10" fmla="*/ 3 w 9"/>
                  <a:gd name="T11" fmla="*/ 0 h 6"/>
                  <a:gd name="T12" fmla="*/ 0 w 9"/>
                  <a:gd name="T13" fmla="*/ 0 h 6"/>
                  <a:gd name="T14" fmla="*/ 0 w 9"/>
                  <a:gd name="T15" fmla="*/ 3 h 6"/>
                  <a:gd name="T16" fmla="*/ 0 w 9"/>
                  <a:gd name="T17" fmla="*/ 6 h 6"/>
                  <a:gd name="T18" fmla="*/ 9 w 9"/>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9" y="6"/>
                    </a:moveTo>
                    <a:lnTo>
                      <a:pt x="9" y="3"/>
                    </a:lnTo>
                    <a:lnTo>
                      <a:pt x="9" y="0"/>
                    </a:lnTo>
                    <a:lnTo>
                      <a:pt x="6" y="0"/>
                    </a:lnTo>
                    <a:lnTo>
                      <a:pt x="6" y="0"/>
                    </a:lnTo>
                    <a:lnTo>
                      <a:pt x="3" y="0"/>
                    </a:lnTo>
                    <a:lnTo>
                      <a:pt x="0" y="0"/>
                    </a:lnTo>
                    <a:lnTo>
                      <a:pt x="0" y="3"/>
                    </a:lnTo>
                    <a:lnTo>
                      <a:pt x="0" y="6"/>
                    </a:lnTo>
                    <a:lnTo>
                      <a:pt x="9"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0" name="Freeform 1852"/>
              <p:cNvSpPr>
                <a:spLocks/>
              </p:cNvSpPr>
              <p:nvPr/>
            </p:nvSpPr>
            <p:spPr bwMode="auto">
              <a:xfrm>
                <a:off x="4306" y="3817"/>
                <a:ext cx="13" cy="52"/>
              </a:xfrm>
              <a:custGeom>
                <a:avLst/>
                <a:gdLst>
                  <a:gd name="T0" fmla="*/ 9 w 13"/>
                  <a:gd name="T1" fmla="*/ 0 h 52"/>
                  <a:gd name="T2" fmla="*/ 0 w 13"/>
                  <a:gd name="T3" fmla="*/ 6 h 52"/>
                  <a:gd name="T4" fmla="*/ 0 w 13"/>
                  <a:gd name="T5" fmla="*/ 52 h 52"/>
                  <a:gd name="T6" fmla="*/ 13 w 13"/>
                  <a:gd name="T7" fmla="*/ 52 h 52"/>
                  <a:gd name="T8" fmla="*/ 13 w 13"/>
                  <a:gd name="T9" fmla="*/ 6 h 52"/>
                  <a:gd name="T10" fmla="*/ 9 w 13"/>
                  <a:gd name="T11" fmla="*/ 12 h 52"/>
                  <a:gd name="T12" fmla="*/ 9 w 13"/>
                  <a:gd name="T13" fmla="*/ 0 h 52"/>
                  <a:gd name="T14" fmla="*/ 0 w 13"/>
                  <a:gd name="T15" fmla="*/ 0 h 52"/>
                  <a:gd name="T16" fmla="*/ 0 w 13"/>
                  <a:gd name="T17" fmla="*/ 6 h 52"/>
                  <a:gd name="T18" fmla="*/ 9 w 13"/>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2">
                    <a:moveTo>
                      <a:pt x="9" y="0"/>
                    </a:moveTo>
                    <a:lnTo>
                      <a:pt x="0" y="6"/>
                    </a:lnTo>
                    <a:lnTo>
                      <a:pt x="0" y="52"/>
                    </a:lnTo>
                    <a:lnTo>
                      <a:pt x="13" y="52"/>
                    </a:lnTo>
                    <a:lnTo>
                      <a:pt x="13" y="6"/>
                    </a:lnTo>
                    <a:lnTo>
                      <a:pt x="9" y="12"/>
                    </a:lnTo>
                    <a:lnTo>
                      <a:pt x="9" y="0"/>
                    </a:lnTo>
                    <a:lnTo>
                      <a:pt x="0" y="0"/>
                    </a:lnTo>
                    <a:lnTo>
                      <a:pt x="0" y="6"/>
                    </a:lnTo>
                    <a:lnTo>
                      <a:pt x="9"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1" name="Freeform 1853"/>
              <p:cNvSpPr>
                <a:spLocks/>
              </p:cNvSpPr>
              <p:nvPr/>
            </p:nvSpPr>
            <p:spPr bwMode="auto">
              <a:xfrm>
                <a:off x="4315" y="3817"/>
                <a:ext cx="320" cy="12"/>
              </a:xfrm>
              <a:custGeom>
                <a:avLst/>
                <a:gdLst>
                  <a:gd name="T0" fmla="*/ 320 w 320"/>
                  <a:gd name="T1" fmla="*/ 6 h 12"/>
                  <a:gd name="T2" fmla="*/ 314 w 320"/>
                  <a:gd name="T3" fmla="*/ 0 h 12"/>
                  <a:gd name="T4" fmla="*/ 0 w 320"/>
                  <a:gd name="T5" fmla="*/ 0 h 12"/>
                  <a:gd name="T6" fmla="*/ 0 w 320"/>
                  <a:gd name="T7" fmla="*/ 12 h 12"/>
                  <a:gd name="T8" fmla="*/ 314 w 320"/>
                  <a:gd name="T9" fmla="*/ 12 h 12"/>
                  <a:gd name="T10" fmla="*/ 308 w 320"/>
                  <a:gd name="T11" fmla="*/ 6 h 12"/>
                  <a:gd name="T12" fmla="*/ 320 w 320"/>
                  <a:gd name="T13" fmla="*/ 6 h 12"/>
                  <a:gd name="T14" fmla="*/ 320 w 320"/>
                  <a:gd name="T15" fmla="*/ 0 h 12"/>
                  <a:gd name="T16" fmla="*/ 314 w 320"/>
                  <a:gd name="T17" fmla="*/ 0 h 12"/>
                  <a:gd name="T18" fmla="*/ 320 w 320"/>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12">
                    <a:moveTo>
                      <a:pt x="320" y="6"/>
                    </a:moveTo>
                    <a:lnTo>
                      <a:pt x="314" y="0"/>
                    </a:lnTo>
                    <a:lnTo>
                      <a:pt x="0" y="0"/>
                    </a:lnTo>
                    <a:lnTo>
                      <a:pt x="0" y="12"/>
                    </a:lnTo>
                    <a:lnTo>
                      <a:pt x="314" y="12"/>
                    </a:lnTo>
                    <a:lnTo>
                      <a:pt x="308" y="6"/>
                    </a:lnTo>
                    <a:lnTo>
                      <a:pt x="320" y="6"/>
                    </a:lnTo>
                    <a:lnTo>
                      <a:pt x="320" y="0"/>
                    </a:lnTo>
                    <a:lnTo>
                      <a:pt x="314" y="0"/>
                    </a:lnTo>
                    <a:lnTo>
                      <a:pt x="32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2" name="Freeform 1854"/>
              <p:cNvSpPr>
                <a:spLocks/>
              </p:cNvSpPr>
              <p:nvPr/>
            </p:nvSpPr>
            <p:spPr bwMode="auto">
              <a:xfrm>
                <a:off x="4623"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3" name="Freeform 1855"/>
              <p:cNvSpPr>
                <a:spLocks/>
              </p:cNvSpPr>
              <p:nvPr/>
            </p:nvSpPr>
            <p:spPr bwMode="auto">
              <a:xfrm>
                <a:off x="4623" y="3817"/>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4" name="Freeform 1856"/>
              <p:cNvSpPr>
                <a:spLocks/>
              </p:cNvSpPr>
              <p:nvPr/>
            </p:nvSpPr>
            <p:spPr bwMode="auto">
              <a:xfrm>
                <a:off x="4629" y="3817"/>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5" name="Freeform 1857"/>
              <p:cNvSpPr>
                <a:spLocks/>
              </p:cNvSpPr>
              <p:nvPr/>
            </p:nvSpPr>
            <p:spPr bwMode="auto">
              <a:xfrm>
                <a:off x="4943"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6" name="Freeform 1858"/>
              <p:cNvSpPr>
                <a:spLocks/>
              </p:cNvSpPr>
              <p:nvPr/>
            </p:nvSpPr>
            <p:spPr bwMode="auto">
              <a:xfrm>
                <a:off x="4943" y="3817"/>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7" name="Freeform 1859"/>
              <p:cNvSpPr>
                <a:spLocks/>
              </p:cNvSpPr>
              <p:nvPr/>
            </p:nvSpPr>
            <p:spPr bwMode="auto">
              <a:xfrm>
                <a:off x="4949" y="3817"/>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8" name="Freeform 1860"/>
              <p:cNvSpPr>
                <a:spLocks/>
              </p:cNvSpPr>
              <p:nvPr/>
            </p:nvSpPr>
            <p:spPr bwMode="auto">
              <a:xfrm>
                <a:off x="5263"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29" name="Freeform 1861"/>
              <p:cNvSpPr>
                <a:spLocks/>
              </p:cNvSpPr>
              <p:nvPr/>
            </p:nvSpPr>
            <p:spPr bwMode="auto">
              <a:xfrm>
                <a:off x="5263" y="3817"/>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0" name="Freeform 1862"/>
              <p:cNvSpPr>
                <a:spLocks/>
              </p:cNvSpPr>
              <p:nvPr/>
            </p:nvSpPr>
            <p:spPr bwMode="auto">
              <a:xfrm>
                <a:off x="5269" y="3817"/>
                <a:ext cx="322" cy="12"/>
              </a:xfrm>
              <a:custGeom>
                <a:avLst/>
                <a:gdLst>
                  <a:gd name="T0" fmla="*/ 322 w 322"/>
                  <a:gd name="T1" fmla="*/ 6 h 12"/>
                  <a:gd name="T2" fmla="*/ 316 w 322"/>
                  <a:gd name="T3" fmla="*/ 0 h 12"/>
                  <a:gd name="T4" fmla="*/ 0 w 322"/>
                  <a:gd name="T5" fmla="*/ 0 h 12"/>
                  <a:gd name="T6" fmla="*/ 0 w 322"/>
                  <a:gd name="T7" fmla="*/ 12 h 12"/>
                  <a:gd name="T8" fmla="*/ 316 w 322"/>
                  <a:gd name="T9" fmla="*/ 12 h 12"/>
                  <a:gd name="T10" fmla="*/ 310 w 322"/>
                  <a:gd name="T11" fmla="*/ 6 h 12"/>
                  <a:gd name="T12" fmla="*/ 322 w 322"/>
                  <a:gd name="T13" fmla="*/ 6 h 12"/>
                  <a:gd name="T14" fmla="*/ 322 w 322"/>
                  <a:gd name="T15" fmla="*/ 0 h 12"/>
                  <a:gd name="T16" fmla="*/ 316 w 322"/>
                  <a:gd name="T17" fmla="*/ 0 h 12"/>
                  <a:gd name="T18" fmla="*/ 322 w 322"/>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2">
                    <a:moveTo>
                      <a:pt x="322" y="6"/>
                    </a:moveTo>
                    <a:lnTo>
                      <a:pt x="316" y="0"/>
                    </a:lnTo>
                    <a:lnTo>
                      <a:pt x="0" y="0"/>
                    </a:lnTo>
                    <a:lnTo>
                      <a:pt x="0" y="12"/>
                    </a:lnTo>
                    <a:lnTo>
                      <a:pt x="316" y="12"/>
                    </a:lnTo>
                    <a:lnTo>
                      <a:pt x="310" y="6"/>
                    </a:lnTo>
                    <a:lnTo>
                      <a:pt x="322" y="6"/>
                    </a:lnTo>
                    <a:lnTo>
                      <a:pt x="322" y="0"/>
                    </a:lnTo>
                    <a:lnTo>
                      <a:pt x="316" y="0"/>
                    </a:lnTo>
                    <a:lnTo>
                      <a:pt x="32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1" name="Freeform 1863"/>
              <p:cNvSpPr>
                <a:spLocks/>
              </p:cNvSpPr>
              <p:nvPr/>
            </p:nvSpPr>
            <p:spPr bwMode="auto">
              <a:xfrm>
                <a:off x="5579"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2" name="Freeform 1864"/>
              <p:cNvSpPr>
                <a:spLocks/>
              </p:cNvSpPr>
              <p:nvPr/>
            </p:nvSpPr>
            <p:spPr bwMode="auto">
              <a:xfrm>
                <a:off x="5579" y="3817"/>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3" name="Freeform 1865"/>
              <p:cNvSpPr>
                <a:spLocks/>
              </p:cNvSpPr>
              <p:nvPr/>
            </p:nvSpPr>
            <p:spPr bwMode="auto">
              <a:xfrm>
                <a:off x="5585" y="3817"/>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1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1"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4" name="Freeform 1866"/>
              <p:cNvSpPr>
                <a:spLocks/>
              </p:cNvSpPr>
              <p:nvPr/>
            </p:nvSpPr>
            <p:spPr bwMode="auto">
              <a:xfrm>
                <a:off x="5896"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5" name="Freeform 1867"/>
              <p:cNvSpPr>
                <a:spLocks/>
              </p:cNvSpPr>
              <p:nvPr/>
            </p:nvSpPr>
            <p:spPr bwMode="auto">
              <a:xfrm>
                <a:off x="5896" y="3817"/>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6" name="Freeform 1868"/>
              <p:cNvSpPr>
                <a:spLocks/>
              </p:cNvSpPr>
              <p:nvPr/>
            </p:nvSpPr>
            <p:spPr bwMode="auto">
              <a:xfrm>
                <a:off x="5902" y="3817"/>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7" name="Freeform 1869"/>
              <p:cNvSpPr>
                <a:spLocks/>
              </p:cNvSpPr>
              <p:nvPr/>
            </p:nvSpPr>
            <p:spPr bwMode="auto">
              <a:xfrm>
                <a:off x="6216"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8" name="Freeform 1870"/>
              <p:cNvSpPr>
                <a:spLocks/>
              </p:cNvSpPr>
              <p:nvPr/>
            </p:nvSpPr>
            <p:spPr bwMode="auto">
              <a:xfrm>
                <a:off x="6216" y="3817"/>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39" name="Freeform 1871"/>
              <p:cNvSpPr>
                <a:spLocks/>
              </p:cNvSpPr>
              <p:nvPr/>
            </p:nvSpPr>
            <p:spPr bwMode="auto">
              <a:xfrm>
                <a:off x="6222" y="3817"/>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0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0"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0" name="Freeform 1872"/>
              <p:cNvSpPr>
                <a:spLocks/>
              </p:cNvSpPr>
              <p:nvPr/>
            </p:nvSpPr>
            <p:spPr bwMode="auto">
              <a:xfrm>
                <a:off x="6532" y="3823"/>
                <a:ext cx="13" cy="46"/>
              </a:xfrm>
              <a:custGeom>
                <a:avLst/>
                <a:gdLst>
                  <a:gd name="T0" fmla="*/ 7 w 13"/>
                  <a:gd name="T1" fmla="*/ 46 h 46"/>
                  <a:gd name="T2" fmla="*/ 13 w 13"/>
                  <a:gd name="T3" fmla="*/ 46 h 46"/>
                  <a:gd name="T4" fmla="*/ 13 w 13"/>
                  <a:gd name="T5" fmla="*/ 0 h 46"/>
                  <a:gd name="T6" fmla="*/ 0 w 13"/>
                  <a:gd name="T7" fmla="*/ 0 h 46"/>
                  <a:gd name="T8" fmla="*/ 0 w 13"/>
                  <a:gd name="T9" fmla="*/ 46 h 46"/>
                  <a:gd name="T10" fmla="*/ 7 w 13"/>
                  <a:gd name="T11" fmla="*/ 46 h 46"/>
                </a:gdLst>
                <a:ahLst/>
                <a:cxnLst>
                  <a:cxn ang="0">
                    <a:pos x="T0" y="T1"/>
                  </a:cxn>
                  <a:cxn ang="0">
                    <a:pos x="T2" y="T3"/>
                  </a:cxn>
                  <a:cxn ang="0">
                    <a:pos x="T4" y="T5"/>
                  </a:cxn>
                  <a:cxn ang="0">
                    <a:pos x="T6" y="T7"/>
                  </a:cxn>
                  <a:cxn ang="0">
                    <a:pos x="T8" y="T9"/>
                  </a:cxn>
                  <a:cxn ang="0">
                    <a:pos x="T10" y="T11"/>
                  </a:cxn>
                </a:cxnLst>
                <a:rect l="0" t="0" r="r" b="b"/>
                <a:pathLst>
                  <a:path w="13" h="46">
                    <a:moveTo>
                      <a:pt x="7" y="46"/>
                    </a:moveTo>
                    <a:lnTo>
                      <a:pt x="13" y="46"/>
                    </a:lnTo>
                    <a:lnTo>
                      <a:pt x="13" y="0"/>
                    </a:lnTo>
                    <a:lnTo>
                      <a:pt x="0" y="0"/>
                    </a:lnTo>
                    <a:lnTo>
                      <a:pt x="0" y="46"/>
                    </a:lnTo>
                    <a:lnTo>
                      <a:pt x="7"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1" name="Freeform 1873"/>
              <p:cNvSpPr>
                <a:spLocks/>
              </p:cNvSpPr>
              <p:nvPr/>
            </p:nvSpPr>
            <p:spPr bwMode="auto">
              <a:xfrm>
                <a:off x="6532" y="3817"/>
                <a:ext cx="13" cy="52"/>
              </a:xfrm>
              <a:custGeom>
                <a:avLst/>
                <a:gdLst>
                  <a:gd name="T0" fmla="*/ 7 w 13"/>
                  <a:gd name="T1" fmla="*/ 0 h 52"/>
                  <a:gd name="T2" fmla="*/ 0 w 13"/>
                  <a:gd name="T3" fmla="*/ 6 h 52"/>
                  <a:gd name="T4" fmla="*/ 0 w 13"/>
                  <a:gd name="T5" fmla="*/ 52 h 52"/>
                  <a:gd name="T6" fmla="*/ 13 w 13"/>
                  <a:gd name="T7" fmla="*/ 52 h 52"/>
                  <a:gd name="T8" fmla="*/ 13 w 13"/>
                  <a:gd name="T9" fmla="*/ 6 h 52"/>
                  <a:gd name="T10" fmla="*/ 7 w 13"/>
                  <a:gd name="T11" fmla="*/ 12 h 52"/>
                  <a:gd name="T12" fmla="*/ 7 w 13"/>
                  <a:gd name="T13" fmla="*/ 0 h 52"/>
                  <a:gd name="T14" fmla="*/ 0 w 13"/>
                  <a:gd name="T15" fmla="*/ 0 h 52"/>
                  <a:gd name="T16" fmla="*/ 0 w 13"/>
                  <a:gd name="T17" fmla="*/ 6 h 52"/>
                  <a:gd name="T18" fmla="*/ 7 w 13"/>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2">
                    <a:moveTo>
                      <a:pt x="7" y="0"/>
                    </a:moveTo>
                    <a:lnTo>
                      <a:pt x="0" y="6"/>
                    </a:lnTo>
                    <a:lnTo>
                      <a:pt x="0" y="52"/>
                    </a:lnTo>
                    <a:lnTo>
                      <a:pt x="13" y="52"/>
                    </a:lnTo>
                    <a:lnTo>
                      <a:pt x="13" y="6"/>
                    </a:lnTo>
                    <a:lnTo>
                      <a:pt x="7" y="12"/>
                    </a:lnTo>
                    <a:lnTo>
                      <a:pt x="7" y="0"/>
                    </a:lnTo>
                    <a:lnTo>
                      <a:pt x="0" y="0"/>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2" name="Freeform 1874"/>
              <p:cNvSpPr>
                <a:spLocks/>
              </p:cNvSpPr>
              <p:nvPr/>
            </p:nvSpPr>
            <p:spPr bwMode="auto">
              <a:xfrm>
                <a:off x="6539" y="3817"/>
                <a:ext cx="322" cy="12"/>
              </a:xfrm>
              <a:custGeom>
                <a:avLst/>
                <a:gdLst>
                  <a:gd name="T0" fmla="*/ 322 w 322"/>
                  <a:gd name="T1" fmla="*/ 6 h 12"/>
                  <a:gd name="T2" fmla="*/ 316 w 322"/>
                  <a:gd name="T3" fmla="*/ 0 h 12"/>
                  <a:gd name="T4" fmla="*/ 0 w 322"/>
                  <a:gd name="T5" fmla="*/ 0 h 12"/>
                  <a:gd name="T6" fmla="*/ 0 w 322"/>
                  <a:gd name="T7" fmla="*/ 12 h 12"/>
                  <a:gd name="T8" fmla="*/ 316 w 322"/>
                  <a:gd name="T9" fmla="*/ 12 h 12"/>
                  <a:gd name="T10" fmla="*/ 310 w 322"/>
                  <a:gd name="T11" fmla="*/ 6 h 12"/>
                  <a:gd name="T12" fmla="*/ 322 w 322"/>
                  <a:gd name="T13" fmla="*/ 6 h 12"/>
                  <a:gd name="T14" fmla="*/ 322 w 322"/>
                  <a:gd name="T15" fmla="*/ 0 h 12"/>
                  <a:gd name="T16" fmla="*/ 316 w 322"/>
                  <a:gd name="T17" fmla="*/ 0 h 12"/>
                  <a:gd name="T18" fmla="*/ 322 w 322"/>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2">
                    <a:moveTo>
                      <a:pt x="322" y="6"/>
                    </a:moveTo>
                    <a:lnTo>
                      <a:pt x="316" y="0"/>
                    </a:lnTo>
                    <a:lnTo>
                      <a:pt x="0" y="0"/>
                    </a:lnTo>
                    <a:lnTo>
                      <a:pt x="0" y="12"/>
                    </a:lnTo>
                    <a:lnTo>
                      <a:pt x="316" y="12"/>
                    </a:lnTo>
                    <a:lnTo>
                      <a:pt x="310" y="6"/>
                    </a:lnTo>
                    <a:lnTo>
                      <a:pt x="322" y="6"/>
                    </a:lnTo>
                    <a:lnTo>
                      <a:pt x="322" y="0"/>
                    </a:lnTo>
                    <a:lnTo>
                      <a:pt x="316" y="0"/>
                    </a:lnTo>
                    <a:lnTo>
                      <a:pt x="32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3" name="Freeform 1875"/>
              <p:cNvSpPr>
                <a:spLocks/>
              </p:cNvSpPr>
              <p:nvPr/>
            </p:nvSpPr>
            <p:spPr bwMode="auto">
              <a:xfrm>
                <a:off x="6849"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4" name="Freeform 1876"/>
              <p:cNvSpPr>
                <a:spLocks/>
              </p:cNvSpPr>
              <p:nvPr/>
            </p:nvSpPr>
            <p:spPr bwMode="auto">
              <a:xfrm>
                <a:off x="6849" y="3817"/>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5" name="Freeform 1877"/>
              <p:cNvSpPr>
                <a:spLocks/>
              </p:cNvSpPr>
              <p:nvPr/>
            </p:nvSpPr>
            <p:spPr bwMode="auto">
              <a:xfrm>
                <a:off x="6855" y="3817"/>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4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4"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6" name="Freeform 1878"/>
              <p:cNvSpPr>
                <a:spLocks/>
              </p:cNvSpPr>
              <p:nvPr/>
            </p:nvSpPr>
            <p:spPr bwMode="auto">
              <a:xfrm>
                <a:off x="7169" y="3823"/>
                <a:ext cx="9" cy="46"/>
              </a:xfrm>
              <a:custGeom>
                <a:avLst/>
                <a:gdLst>
                  <a:gd name="T0" fmla="*/ 3 w 9"/>
                  <a:gd name="T1" fmla="*/ 46 h 46"/>
                  <a:gd name="T2" fmla="*/ 9 w 9"/>
                  <a:gd name="T3" fmla="*/ 46 h 46"/>
                  <a:gd name="T4" fmla="*/ 9 w 9"/>
                  <a:gd name="T5" fmla="*/ 0 h 46"/>
                  <a:gd name="T6" fmla="*/ 0 w 9"/>
                  <a:gd name="T7" fmla="*/ 0 h 46"/>
                  <a:gd name="T8" fmla="*/ 0 w 9"/>
                  <a:gd name="T9" fmla="*/ 46 h 46"/>
                  <a:gd name="T10" fmla="*/ 3 w 9"/>
                  <a:gd name="T11" fmla="*/ 46 h 46"/>
                </a:gdLst>
                <a:ahLst/>
                <a:cxnLst>
                  <a:cxn ang="0">
                    <a:pos x="T0" y="T1"/>
                  </a:cxn>
                  <a:cxn ang="0">
                    <a:pos x="T2" y="T3"/>
                  </a:cxn>
                  <a:cxn ang="0">
                    <a:pos x="T4" y="T5"/>
                  </a:cxn>
                  <a:cxn ang="0">
                    <a:pos x="T6" y="T7"/>
                  </a:cxn>
                  <a:cxn ang="0">
                    <a:pos x="T8" y="T9"/>
                  </a:cxn>
                  <a:cxn ang="0">
                    <a:pos x="T10" y="T11"/>
                  </a:cxn>
                </a:cxnLst>
                <a:rect l="0" t="0" r="r" b="b"/>
                <a:pathLst>
                  <a:path w="9" h="46">
                    <a:moveTo>
                      <a:pt x="3" y="46"/>
                    </a:moveTo>
                    <a:lnTo>
                      <a:pt x="9" y="46"/>
                    </a:lnTo>
                    <a:lnTo>
                      <a:pt x="9" y="0"/>
                    </a:lnTo>
                    <a:lnTo>
                      <a:pt x="0" y="0"/>
                    </a:lnTo>
                    <a:lnTo>
                      <a:pt x="0" y="46"/>
                    </a:lnTo>
                    <a:lnTo>
                      <a:pt x="3"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7" name="Freeform 1879"/>
              <p:cNvSpPr>
                <a:spLocks/>
              </p:cNvSpPr>
              <p:nvPr/>
            </p:nvSpPr>
            <p:spPr bwMode="auto">
              <a:xfrm>
                <a:off x="7169" y="3817"/>
                <a:ext cx="9" cy="52"/>
              </a:xfrm>
              <a:custGeom>
                <a:avLst/>
                <a:gdLst>
                  <a:gd name="T0" fmla="*/ 3 w 9"/>
                  <a:gd name="T1" fmla="*/ 0 h 52"/>
                  <a:gd name="T2" fmla="*/ 0 w 9"/>
                  <a:gd name="T3" fmla="*/ 6 h 52"/>
                  <a:gd name="T4" fmla="*/ 0 w 9"/>
                  <a:gd name="T5" fmla="*/ 52 h 52"/>
                  <a:gd name="T6" fmla="*/ 9 w 9"/>
                  <a:gd name="T7" fmla="*/ 52 h 52"/>
                  <a:gd name="T8" fmla="*/ 9 w 9"/>
                  <a:gd name="T9" fmla="*/ 6 h 52"/>
                  <a:gd name="T10" fmla="*/ 3 w 9"/>
                  <a:gd name="T11" fmla="*/ 12 h 52"/>
                  <a:gd name="T12" fmla="*/ 3 w 9"/>
                  <a:gd name="T13" fmla="*/ 0 h 52"/>
                  <a:gd name="T14" fmla="*/ 0 w 9"/>
                  <a:gd name="T15" fmla="*/ 0 h 52"/>
                  <a:gd name="T16" fmla="*/ 0 w 9"/>
                  <a:gd name="T17" fmla="*/ 6 h 52"/>
                  <a:gd name="T18" fmla="*/ 3 w 9"/>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2">
                    <a:moveTo>
                      <a:pt x="3" y="0"/>
                    </a:moveTo>
                    <a:lnTo>
                      <a:pt x="0" y="6"/>
                    </a:lnTo>
                    <a:lnTo>
                      <a:pt x="0" y="52"/>
                    </a:lnTo>
                    <a:lnTo>
                      <a:pt x="9" y="52"/>
                    </a:lnTo>
                    <a:lnTo>
                      <a:pt x="9" y="6"/>
                    </a:lnTo>
                    <a:lnTo>
                      <a:pt x="3" y="12"/>
                    </a:lnTo>
                    <a:lnTo>
                      <a:pt x="3" y="0"/>
                    </a:lnTo>
                    <a:lnTo>
                      <a:pt x="0" y="0"/>
                    </a:lnTo>
                    <a:lnTo>
                      <a:pt x="0" y="6"/>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8" name="Freeform 1880"/>
              <p:cNvSpPr>
                <a:spLocks/>
              </p:cNvSpPr>
              <p:nvPr/>
            </p:nvSpPr>
            <p:spPr bwMode="auto">
              <a:xfrm>
                <a:off x="7172" y="3817"/>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49" name="Freeform 1881"/>
              <p:cNvSpPr>
                <a:spLocks/>
              </p:cNvSpPr>
              <p:nvPr/>
            </p:nvSpPr>
            <p:spPr bwMode="auto">
              <a:xfrm>
                <a:off x="7486" y="3823"/>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0" name="Freeform 1882"/>
              <p:cNvSpPr>
                <a:spLocks/>
              </p:cNvSpPr>
              <p:nvPr/>
            </p:nvSpPr>
            <p:spPr bwMode="auto">
              <a:xfrm>
                <a:off x="4306" y="2803"/>
                <a:ext cx="13" cy="49"/>
              </a:xfrm>
              <a:custGeom>
                <a:avLst/>
                <a:gdLst>
                  <a:gd name="T0" fmla="*/ 9 w 13"/>
                  <a:gd name="T1" fmla="*/ 0 h 49"/>
                  <a:gd name="T2" fmla="*/ 0 w 13"/>
                  <a:gd name="T3" fmla="*/ 6 h 49"/>
                  <a:gd name="T4" fmla="*/ 0 w 13"/>
                  <a:gd name="T5" fmla="*/ 49 h 49"/>
                  <a:gd name="T6" fmla="*/ 13 w 13"/>
                  <a:gd name="T7" fmla="*/ 49 h 49"/>
                  <a:gd name="T8" fmla="*/ 13 w 13"/>
                  <a:gd name="T9" fmla="*/ 6 h 49"/>
                  <a:gd name="T10" fmla="*/ 9 w 13"/>
                  <a:gd name="T11" fmla="*/ 12 h 49"/>
                  <a:gd name="T12" fmla="*/ 9 w 13"/>
                  <a:gd name="T13" fmla="*/ 0 h 49"/>
                  <a:gd name="T14" fmla="*/ 0 w 13"/>
                  <a:gd name="T15" fmla="*/ 0 h 49"/>
                  <a:gd name="T16" fmla="*/ 0 w 13"/>
                  <a:gd name="T17" fmla="*/ 6 h 49"/>
                  <a:gd name="T18" fmla="*/ 9 w 13"/>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9">
                    <a:moveTo>
                      <a:pt x="9" y="0"/>
                    </a:moveTo>
                    <a:lnTo>
                      <a:pt x="0" y="6"/>
                    </a:lnTo>
                    <a:lnTo>
                      <a:pt x="0" y="49"/>
                    </a:lnTo>
                    <a:lnTo>
                      <a:pt x="13" y="49"/>
                    </a:lnTo>
                    <a:lnTo>
                      <a:pt x="13" y="6"/>
                    </a:lnTo>
                    <a:lnTo>
                      <a:pt x="9" y="12"/>
                    </a:lnTo>
                    <a:lnTo>
                      <a:pt x="9" y="0"/>
                    </a:lnTo>
                    <a:lnTo>
                      <a:pt x="0" y="0"/>
                    </a:lnTo>
                    <a:lnTo>
                      <a:pt x="0" y="6"/>
                    </a:lnTo>
                    <a:lnTo>
                      <a:pt x="9"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1" name="Freeform 1883"/>
              <p:cNvSpPr>
                <a:spLocks/>
              </p:cNvSpPr>
              <p:nvPr/>
            </p:nvSpPr>
            <p:spPr bwMode="auto">
              <a:xfrm>
                <a:off x="4315" y="2803"/>
                <a:ext cx="320" cy="12"/>
              </a:xfrm>
              <a:custGeom>
                <a:avLst/>
                <a:gdLst>
                  <a:gd name="T0" fmla="*/ 320 w 320"/>
                  <a:gd name="T1" fmla="*/ 6 h 12"/>
                  <a:gd name="T2" fmla="*/ 314 w 320"/>
                  <a:gd name="T3" fmla="*/ 0 h 12"/>
                  <a:gd name="T4" fmla="*/ 0 w 320"/>
                  <a:gd name="T5" fmla="*/ 0 h 12"/>
                  <a:gd name="T6" fmla="*/ 0 w 320"/>
                  <a:gd name="T7" fmla="*/ 12 h 12"/>
                  <a:gd name="T8" fmla="*/ 314 w 320"/>
                  <a:gd name="T9" fmla="*/ 12 h 12"/>
                  <a:gd name="T10" fmla="*/ 308 w 320"/>
                  <a:gd name="T11" fmla="*/ 6 h 12"/>
                  <a:gd name="T12" fmla="*/ 320 w 320"/>
                  <a:gd name="T13" fmla="*/ 6 h 12"/>
                  <a:gd name="T14" fmla="*/ 320 w 320"/>
                  <a:gd name="T15" fmla="*/ 0 h 12"/>
                  <a:gd name="T16" fmla="*/ 314 w 320"/>
                  <a:gd name="T17" fmla="*/ 0 h 12"/>
                  <a:gd name="T18" fmla="*/ 320 w 320"/>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12">
                    <a:moveTo>
                      <a:pt x="320" y="6"/>
                    </a:moveTo>
                    <a:lnTo>
                      <a:pt x="314" y="0"/>
                    </a:lnTo>
                    <a:lnTo>
                      <a:pt x="0" y="0"/>
                    </a:lnTo>
                    <a:lnTo>
                      <a:pt x="0" y="12"/>
                    </a:lnTo>
                    <a:lnTo>
                      <a:pt x="314" y="12"/>
                    </a:lnTo>
                    <a:lnTo>
                      <a:pt x="308" y="6"/>
                    </a:lnTo>
                    <a:lnTo>
                      <a:pt x="320" y="6"/>
                    </a:lnTo>
                    <a:lnTo>
                      <a:pt x="320" y="0"/>
                    </a:lnTo>
                    <a:lnTo>
                      <a:pt x="314" y="0"/>
                    </a:lnTo>
                    <a:lnTo>
                      <a:pt x="32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2" name="Freeform 1884"/>
              <p:cNvSpPr>
                <a:spLocks/>
              </p:cNvSpPr>
              <p:nvPr/>
            </p:nvSpPr>
            <p:spPr bwMode="auto">
              <a:xfrm>
                <a:off x="4623"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3" name="Freeform 1885"/>
              <p:cNvSpPr>
                <a:spLocks/>
              </p:cNvSpPr>
              <p:nvPr/>
            </p:nvSpPr>
            <p:spPr bwMode="auto">
              <a:xfrm>
                <a:off x="4623" y="2803"/>
                <a:ext cx="12" cy="49"/>
              </a:xfrm>
              <a:custGeom>
                <a:avLst/>
                <a:gdLst>
                  <a:gd name="T0" fmla="*/ 6 w 12"/>
                  <a:gd name="T1" fmla="*/ 0 h 49"/>
                  <a:gd name="T2" fmla="*/ 0 w 12"/>
                  <a:gd name="T3" fmla="*/ 6 h 49"/>
                  <a:gd name="T4" fmla="*/ 0 w 12"/>
                  <a:gd name="T5" fmla="*/ 49 h 49"/>
                  <a:gd name="T6" fmla="*/ 12 w 12"/>
                  <a:gd name="T7" fmla="*/ 49 h 49"/>
                  <a:gd name="T8" fmla="*/ 12 w 12"/>
                  <a:gd name="T9" fmla="*/ 6 h 49"/>
                  <a:gd name="T10" fmla="*/ 6 w 12"/>
                  <a:gd name="T11" fmla="*/ 12 h 49"/>
                  <a:gd name="T12" fmla="*/ 6 w 12"/>
                  <a:gd name="T13" fmla="*/ 0 h 49"/>
                  <a:gd name="T14" fmla="*/ 0 w 12"/>
                  <a:gd name="T15" fmla="*/ 0 h 49"/>
                  <a:gd name="T16" fmla="*/ 0 w 12"/>
                  <a:gd name="T17" fmla="*/ 6 h 49"/>
                  <a:gd name="T18" fmla="*/ 6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6" y="0"/>
                    </a:moveTo>
                    <a:lnTo>
                      <a:pt x="0" y="6"/>
                    </a:lnTo>
                    <a:lnTo>
                      <a:pt x="0" y="49"/>
                    </a:lnTo>
                    <a:lnTo>
                      <a:pt x="12" y="49"/>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4" name="Freeform 1886"/>
              <p:cNvSpPr>
                <a:spLocks/>
              </p:cNvSpPr>
              <p:nvPr/>
            </p:nvSpPr>
            <p:spPr bwMode="auto">
              <a:xfrm>
                <a:off x="4629" y="2803"/>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5" name="Freeform 1887"/>
              <p:cNvSpPr>
                <a:spLocks/>
              </p:cNvSpPr>
              <p:nvPr/>
            </p:nvSpPr>
            <p:spPr bwMode="auto">
              <a:xfrm>
                <a:off x="4943"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6" name="Freeform 1888"/>
              <p:cNvSpPr>
                <a:spLocks/>
              </p:cNvSpPr>
              <p:nvPr/>
            </p:nvSpPr>
            <p:spPr bwMode="auto">
              <a:xfrm>
                <a:off x="4943" y="2803"/>
                <a:ext cx="12" cy="49"/>
              </a:xfrm>
              <a:custGeom>
                <a:avLst/>
                <a:gdLst>
                  <a:gd name="T0" fmla="*/ 6 w 12"/>
                  <a:gd name="T1" fmla="*/ 0 h 49"/>
                  <a:gd name="T2" fmla="*/ 0 w 12"/>
                  <a:gd name="T3" fmla="*/ 6 h 49"/>
                  <a:gd name="T4" fmla="*/ 0 w 12"/>
                  <a:gd name="T5" fmla="*/ 49 h 49"/>
                  <a:gd name="T6" fmla="*/ 12 w 12"/>
                  <a:gd name="T7" fmla="*/ 49 h 49"/>
                  <a:gd name="T8" fmla="*/ 12 w 12"/>
                  <a:gd name="T9" fmla="*/ 6 h 49"/>
                  <a:gd name="T10" fmla="*/ 6 w 12"/>
                  <a:gd name="T11" fmla="*/ 12 h 49"/>
                  <a:gd name="T12" fmla="*/ 6 w 12"/>
                  <a:gd name="T13" fmla="*/ 0 h 49"/>
                  <a:gd name="T14" fmla="*/ 0 w 12"/>
                  <a:gd name="T15" fmla="*/ 0 h 49"/>
                  <a:gd name="T16" fmla="*/ 0 w 12"/>
                  <a:gd name="T17" fmla="*/ 6 h 49"/>
                  <a:gd name="T18" fmla="*/ 6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6" y="0"/>
                    </a:moveTo>
                    <a:lnTo>
                      <a:pt x="0" y="6"/>
                    </a:lnTo>
                    <a:lnTo>
                      <a:pt x="0" y="49"/>
                    </a:lnTo>
                    <a:lnTo>
                      <a:pt x="12" y="49"/>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7" name="Freeform 1889"/>
              <p:cNvSpPr>
                <a:spLocks/>
              </p:cNvSpPr>
              <p:nvPr/>
            </p:nvSpPr>
            <p:spPr bwMode="auto">
              <a:xfrm>
                <a:off x="4949" y="2803"/>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8" name="Freeform 1890"/>
              <p:cNvSpPr>
                <a:spLocks/>
              </p:cNvSpPr>
              <p:nvPr/>
            </p:nvSpPr>
            <p:spPr bwMode="auto">
              <a:xfrm>
                <a:off x="5263"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59" name="Freeform 1891"/>
              <p:cNvSpPr>
                <a:spLocks/>
              </p:cNvSpPr>
              <p:nvPr/>
            </p:nvSpPr>
            <p:spPr bwMode="auto">
              <a:xfrm>
                <a:off x="5263" y="2803"/>
                <a:ext cx="12" cy="49"/>
              </a:xfrm>
              <a:custGeom>
                <a:avLst/>
                <a:gdLst>
                  <a:gd name="T0" fmla="*/ 6 w 12"/>
                  <a:gd name="T1" fmla="*/ 0 h 49"/>
                  <a:gd name="T2" fmla="*/ 0 w 12"/>
                  <a:gd name="T3" fmla="*/ 6 h 49"/>
                  <a:gd name="T4" fmla="*/ 0 w 12"/>
                  <a:gd name="T5" fmla="*/ 49 h 49"/>
                  <a:gd name="T6" fmla="*/ 12 w 12"/>
                  <a:gd name="T7" fmla="*/ 49 h 49"/>
                  <a:gd name="T8" fmla="*/ 12 w 12"/>
                  <a:gd name="T9" fmla="*/ 6 h 49"/>
                  <a:gd name="T10" fmla="*/ 6 w 12"/>
                  <a:gd name="T11" fmla="*/ 12 h 49"/>
                  <a:gd name="T12" fmla="*/ 6 w 12"/>
                  <a:gd name="T13" fmla="*/ 0 h 49"/>
                  <a:gd name="T14" fmla="*/ 0 w 12"/>
                  <a:gd name="T15" fmla="*/ 0 h 49"/>
                  <a:gd name="T16" fmla="*/ 0 w 12"/>
                  <a:gd name="T17" fmla="*/ 6 h 49"/>
                  <a:gd name="T18" fmla="*/ 6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6" y="0"/>
                    </a:moveTo>
                    <a:lnTo>
                      <a:pt x="0" y="6"/>
                    </a:lnTo>
                    <a:lnTo>
                      <a:pt x="0" y="49"/>
                    </a:lnTo>
                    <a:lnTo>
                      <a:pt x="12" y="49"/>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0" name="Freeform 1892"/>
              <p:cNvSpPr>
                <a:spLocks/>
              </p:cNvSpPr>
              <p:nvPr/>
            </p:nvSpPr>
            <p:spPr bwMode="auto">
              <a:xfrm>
                <a:off x="5269" y="2803"/>
                <a:ext cx="322" cy="12"/>
              </a:xfrm>
              <a:custGeom>
                <a:avLst/>
                <a:gdLst>
                  <a:gd name="T0" fmla="*/ 322 w 322"/>
                  <a:gd name="T1" fmla="*/ 6 h 12"/>
                  <a:gd name="T2" fmla="*/ 316 w 322"/>
                  <a:gd name="T3" fmla="*/ 0 h 12"/>
                  <a:gd name="T4" fmla="*/ 0 w 322"/>
                  <a:gd name="T5" fmla="*/ 0 h 12"/>
                  <a:gd name="T6" fmla="*/ 0 w 322"/>
                  <a:gd name="T7" fmla="*/ 12 h 12"/>
                  <a:gd name="T8" fmla="*/ 316 w 322"/>
                  <a:gd name="T9" fmla="*/ 12 h 12"/>
                  <a:gd name="T10" fmla="*/ 310 w 322"/>
                  <a:gd name="T11" fmla="*/ 6 h 12"/>
                  <a:gd name="T12" fmla="*/ 322 w 322"/>
                  <a:gd name="T13" fmla="*/ 6 h 12"/>
                  <a:gd name="T14" fmla="*/ 322 w 322"/>
                  <a:gd name="T15" fmla="*/ 0 h 12"/>
                  <a:gd name="T16" fmla="*/ 316 w 322"/>
                  <a:gd name="T17" fmla="*/ 0 h 12"/>
                  <a:gd name="T18" fmla="*/ 322 w 322"/>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2">
                    <a:moveTo>
                      <a:pt x="322" y="6"/>
                    </a:moveTo>
                    <a:lnTo>
                      <a:pt x="316" y="0"/>
                    </a:lnTo>
                    <a:lnTo>
                      <a:pt x="0" y="0"/>
                    </a:lnTo>
                    <a:lnTo>
                      <a:pt x="0" y="12"/>
                    </a:lnTo>
                    <a:lnTo>
                      <a:pt x="316" y="12"/>
                    </a:lnTo>
                    <a:lnTo>
                      <a:pt x="310" y="6"/>
                    </a:lnTo>
                    <a:lnTo>
                      <a:pt x="322" y="6"/>
                    </a:lnTo>
                    <a:lnTo>
                      <a:pt x="322" y="0"/>
                    </a:lnTo>
                    <a:lnTo>
                      <a:pt x="316" y="0"/>
                    </a:lnTo>
                    <a:lnTo>
                      <a:pt x="32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1" name="Freeform 1893"/>
              <p:cNvSpPr>
                <a:spLocks/>
              </p:cNvSpPr>
              <p:nvPr/>
            </p:nvSpPr>
            <p:spPr bwMode="auto">
              <a:xfrm>
                <a:off x="5579"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2" name="Freeform 1894"/>
              <p:cNvSpPr>
                <a:spLocks/>
              </p:cNvSpPr>
              <p:nvPr/>
            </p:nvSpPr>
            <p:spPr bwMode="auto">
              <a:xfrm>
                <a:off x="5579" y="2803"/>
                <a:ext cx="12" cy="49"/>
              </a:xfrm>
              <a:custGeom>
                <a:avLst/>
                <a:gdLst>
                  <a:gd name="T0" fmla="*/ 6 w 12"/>
                  <a:gd name="T1" fmla="*/ 0 h 49"/>
                  <a:gd name="T2" fmla="*/ 0 w 12"/>
                  <a:gd name="T3" fmla="*/ 6 h 49"/>
                  <a:gd name="T4" fmla="*/ 0 w 12"/>
                  <a:gd name="T5" fmla="*/ 49 h 49"/>
                  <a:gd name="T6" fmla="*/ 12 w 12"/>
                  <a:gd name="T7" fmla="*/ 49 h 49"/>
                  <a:gd name="T8" fmla="*/ 12 w 12"/>
                  <a:gd name="T9" fmla="*/ 6 h 49"/>
                  <a:gd name="T10" fmla="*/ 6 w 12"/>
                  <a:gd name="T11" fmla="*/ 12 h 49"/>
                  <a:gd name="T12" fmla="*/ 6 w 12"/>
                  <a:gd name="T13" fmla="*/ 0 h 49"/>
                  <a:gd name="T14" fmla="*/ 0 w 12"/>
                  <a:gd name="T15" fmla="*/ 0 h 49"/>
                  <a:gd name="T16" fmla="*/ 0 w 12"/>
                  <a:gd name="T17" fmla="*/ 6 h 49"/>
                  <a:gd name="T18" fmla="*/ 6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6" y="0"/>
                    </a:moveTo>
                    <a:lnTo>
                      <a:pt x="0" y="6"/>
                    </a:lnTo>
                    <a:lnTo>
                      <a:pt x="0" y="49"/>
                    </a:lnTo>
                    <a:lnTo>
                      <a:pt x="12" y="49"/>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3" name="Freeform 1895"/>
              <p:cNvSpPr>
                <a:spLocks/>
              </p:cNvSpPr>
              <p:nvPr/>
            </p:nvSpPr>
            <p:spPr bwMode="auto">
              <a:xfrm>
                <a:off x="5585" y="2803"/>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1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1"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4" name="Freeform 1896"/>
              <p:cNvSpPr>
                <a:spLocks/>
              </p:cNvSpPr>
              <p:nvPr/>
            </p:nvSpPr>
            <p:spPr bwMode="auto">
              <a:xfrm>
                <a:off x="5896"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5" name="Freeform 1897"/>
              <p:cNvSpPr>
                <a:spLocks/>
              </p:cNvSpPr>
              <p:nvPr/>
            </p:nvSpPr>
            <p:spPr bwMode="auto">
              <a:xfrm>
                <a:off x="5896" y="2803"/>
                <a:ext cx="12" cy="49"/>
              </a:xfrm>
              <a:custGeom>
                <a:avLst/>
                <a:gdLst>
                  <a:gd name="T0" fmla="*/ 6 w 12"/>
                  <a:gd name="T1" fmla="*/ 0 h 49"/>
                  <a:gd name="T2" fmla="*/ 0 w 12"/>
                  <a:gd name="T3" fmla="*/ 6 h 49"/>
                  <a:gd name="T4" fmla="*/ 0 w 12"/>
                  <a:gd name="T5" fmla="*/ 49 h 49"/>
                  <a:gd name="T6" fmla="*/ 12 w 12"/>
                  <a:gd name="T7" fmla="*/ 49 h 49"/>
                  <a:gd name="T8" fmla="*/ 12 w 12"/>
                  <a:gd name="T9" fmla="*/ 6 h 49"/>
                  <a:gd name="T10" fmla="*/ 6 w 12"/>
                  <a:gd name="T11" fmla="*/ 12 h 49"/>
                  <a:gd name="T12" fmla="*/ 6 w 12"/>
                  <a:gd name="T13" fmla="*/ 0 h 49"/>
                  <a:gd name="T14" fmla="*/ 0 w 12"/>
                  <a:gd name="T15" fmla="*/ 0 h 49"/>
                  <a:gd name="T16" fmla="*/ 0 w 12"/>
                  <a:gd name="T17" fmla="*/ 6 h 49"/>
                  <a:gd name="T18" fmla="*/ 6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6" y="0"/>
                    </a:moveTo>
                    <a:lnTo>
                      <a:pt x="0" y="6"/>
                    </a:lnTo>
                    <a:lnTo>
                      <a:pt x="0" y="49"/>
                    </a:lnTo>
                    <a:lnTo>
                      <a:pt x="12" y="49"/>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6" name="Freeform 1898"/>
              <p:cNvSpPr>
                <a:spLocks/>
              </p:cNvSpPr>
              <p:nvPr/>
            </p:nvSpPr>
            <p:spPr bwMode="auto">
              <a:xfrm>
                <a:off x="5902" y="2803"/>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7" name="Freeform 1899"/>
              <p:cNvSpPr>
                <a:spLocks/>
              </p:cNvSpPr>
              <p:nvPr/>
            </p:nvSpPr>
            <p:spPr bwMode="auto">
              <a:xfrm>
                <a:off x="6216"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8" name="Freeform 1900"/>
              <p:cNvSpPr>
                <a:spLocks/>
              </p:cNvSpPr>
              <p:nvPr/>
            </p:nvSpPr>
            <p:spPr bwMode="auto">
              <a:xfrm>
                <a:off x="6216" y="2803"/>
                <a:ext cx="12" cy="49"/>
              </a:xfrm>
              <a:custGeom>
                <a:avLst/>
                <a:gdLst>
                  <a:gd name="T0" fmla="*/ 6 w 12"/>
                  <a:gd name="T1" fmla="*/ 0 h 49"/>
                  <a:gd name="T2" fmla="*/ 0 w 12"/>
                  <a:gd name="T3" fmla="*/ 6 h 49"/>
                  <a:gd name="T4" fmla="*/ 0 w 12"/>
                  <a:gd name="T5" fmla="*/ 49 h 49"/>
                  <a:gd name="T6" fmla="*/ 12 w 12"/>
                  <a:gd name="T7" fmla="*/ 49 h 49"/>
                  <a:gd name="T8" fmla="*/ 12 w 12"/>
                  <a:gd name="T9" fmla="*/ 6 h 49"/>
                  <a:gd name="T10" fmla="*/ 6 w 12"/>
                  <a:gd name="T11" fmla="*/ 12 h 49"/>
                  <a:gd name="T12" fmla="*/ 6 w 12"/>
                  <a:gd name="T13" fmla="*/ 0 h 49"/>
                  <a:gd name="T14" fmla="*/ 0 w 12"/>
                  <a:gd name="T15" fmla="*/ 0 h 49"/>
                  <a:gd name="T16" fmla="*/ 0 w 12"/>
                  <a:gd name="T17" fmla="*/ 6 h 49"/>
                  <a:gd name="T18" fmla="*/ 6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6" y="0"/>
                    </a:moveTo>
                    <a:lnTo>
                      <a:pt x="0" y="6"/>
                    </a:lnTo>
                    <a:lnTo>
                      <a:pt x="0" y="49"/>
                    </a:lnTo>
                    <a:lnTo>
                      <a:pt x="12" y="49"/>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69" name="Freeform 1901"/>
              <p:cNvSpPr>
                <a:spLocks/>
              </p:cNvSpPr>
              <p:nvPr/>
            </p:nvSpPr>
            <p:spPr bwMode="auto">
              <a:xfrm>
                <a:off x="6222" y="2803"/>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0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0"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0" name="Freeform 1902"/>
              <p:cNvSpPr>
                <a:spLocks/>
              </p:cNvSpPr>
              <p:nvPr/>
            </p:nvSpPr>
            <p:spPr bwMode="auto">
              <a:xfrm>
                <a:off x="6532" y="2809"/>
                <a:ext cx="13" cy="43"/>
              </a:xfrm>
              <a:custGeom>
                <a:avLst/>
                <a:gdLst>
                  <a:gd name="T0" fmla="*/ 7 w 13"/>
                  <a:gd name="T1" fmla="*/ 43 h 43"/>
                  <a:gd name="T2" fmla="*/ 13 w 13"/>
                  <a:gd name="T3" fmla="*/ 43 h 43"/>
                  <a:gd name="T4" fmla="*/ 13 w 13"/>
                  <a:gd name="T5" fmla="*/ 0 h 43"/>
                  <a:gd name="T6" fmla="*/ 0 w 13"/>
                  <a:gd name="T7" fmla="*/ 0 h 43"/>
                  <a:gd name="T8" fmla="*/ 0 w 13"/>
                  <a:gd name="T9" fmla="*/ 43 h 43"/>
                  <a:gd name="T10" fmla="*/ 7 w 13"/>
                  <a:gd name="T11" fmla="*/ 43 h 43"/>
                </a:gdLst>
                <a:ahLst/>
                <a:cxnLst>
                  <a:cxn ang="0">
                    <a:pos x="T0" y="T1"/>
                  </a:cxn>
                  <a:cxn ang="0">
                    <a:pos x="T2" y="T3"/>
                  </a:cxn>
                  <a:cxn ang="0">
                    <a:pos x="T4" y="T5"/>
                  </a:cxn>
                  <a:cxn ang="0">
                    <a:pos x="T6" y="T7"/>
                  </a:cxn>
                  <a:cxn ang="0">
                    <a:pos x="T8" y="T9"/>
                  </a:cxn>
                  <a:cxn ang="0">
                    <a:pos x="T10" y="T11"/>
                  </a:cxn>
                </a:cxnLst>
                <a:rect l="0" t="0" r="r" b="b"/>
                <a:pathLst>
                  <a:path w="13" h="43">
                    <a:moveTo>
                      <a:pt x="7" y="43"/>
                    </a:moveTo>
                    <a:lnTo>
                      <a:pt x="13" y="43"/>
                    </a:lnTo>
                    <a:lnTo>
                      <a:pt x="13" y="0"/>
                    </a:lnTo>
                    <a:lnTo>
                      <a:pt x="0" y="0"/>
                    </a:lnTo>
                    <a:lnTo>
                      <a:pt x="0" y="43"/>
                    </a:lnTo>
                    <a:lnTo>
                      <a:pt x="7"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1" name="Freeform 1903"/>
              <p:cNvSpPr>
                <a:spLocks/>
              </p:cNvSpPr>
              <p:nvPr/>
            </p:nvSpPr>
            <p:spPr bwMode="auto">
              <a:xfrm>
                <a:off x="6532" y="2803"/>
                <a:ext cx="13" cy="49"/>
              </a:xfrm>
              <a:custGeom>
                <a:avLst/>
                <a:gdLst>
                  <a:gd name="T0" fmla="*/ 7 w 13"/>
                  <a:gd name="T1" fmla="*/ 0 h 49"/>
                  <a:gd name="T2" fmla="*/ 0 w 13"/>
                  <a:gd name="T3" fmla="*/ 6 h 49"/>
                  <a:gd name="T4" fmla="*/ 0 w 13"/>
                  <a:gd name="T5" fmla="*/ 49 h 49"/>
                  <a:gd name="T6" fmla="*/ 13 w 13"/>
                  <a:gd name="T7" fmla="*/ 49 h 49"/>
                  <a:gd name="T8" fmla="*/ 13 w 13"/>
                  <a:gd name="T9" fmla="*/ 6 h 49"/>
                  <a:gd name="T10" fmla="*/ 7 w 13"/>
                  <a:gd name="T11" fmla="*/ 12 h 49"/>
                  <a:gd name="T12" fmla="*/ 7 w 13"/>
                  <a:gd name="T13" fmla="*/ 0 h 49"/>
                  <a:gd name="T14" fmla="*/ 0 w 13"/>
                  <a:gd name="T15" fmla="*/ 0 h 49"/>
                  <a:gd name="T16" fmla="*/ 0 w 13"/>
                  <a:gd name="T17" fmla="*/ 6 h 49"/>
                  <a:gd name="T18" fmla="*/ 7 w 13"/>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9">
                    <a:moveTo>
                      <a:pt x="7" y="0"/>
                    </a:moveTo>
                    <a:lnTo>
                      <a:pt x="0" y="6"/>
                    </a:lnTo>
                    <a:lnTo>
                      <a:pt x="0" y="49"/>
                    </a:lnTo>
                    <a:lnTo>
                      <a:pt x="13" y="49"/>
                    </a:lnTo>
                    <a:lnTo>
                      <a:pt x="13" y="6"/>
                    </a:lnTo>
                    <a:lnTo>
                      <a:pt x="7" y="12"/>
                    </a:lnTo>
                    <a:lnTo>
                      <a:pt x="7" y="0"/>
                    </a:lnTo>
                    <a:lnTo>
                      <a:pt x="0" y="0"/>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2" name="Freeform 1904"/>
              <p:cNvSpPr>
                <a:spLocks/>
              </p:cNvSpPr>
              <p:nvPr/>
            </p:nvSpPr>
            <p:spPr bwMode="auto">
              <a:xfrm>
                <a:off x="6539" y="2803"/>
                <a:ext cx="322" cy="12"/>
              </a:xfrm>
              <a:custGeom>
                <a:avLst/>
                <a:gdLst>
                  <a:gd name="T0" fmla="*/ 322 w 322"/>
                  <a:gd name="T1" fmla="*/ 6 h 12"/>
                  <a:gd name="T2" fmla="*/ 316 w 322"/>
                  <a:gd name="T3" fmla="*/ 0 h 12"/>
                  <a:gd name="T4" fmla="*/ 0 w 322"/>
                  <a:gd name="T5" fmla="*/ 0 h 12"/>
                  <a:gd name="T6" fmla="*/ 0 w 322"/>
                  <a:gd name="T7" fmla="*/ 12 h 12"/>
                  <a:gd name="T8" fmla="*/ 316 w 322"/>
                  <a:gd name="T9" fmla="*/ 12 h 12"/>
                  <a:gd name="T10" fmla="*/ 310 w 322"/>
                  <a:gd name="T11" fmla="*/ 6 h 12"/>
                  <a:gd name="T12" fmla="*/ 322 w 322"/>
                  <a:gd name="T13" fmla="*/ 6 h 12"/>
                  <a:gd name="T14" fmla="*/ 322 w 322"/>
                  <a:gd name="T15" fmla="*/ 0 h 12"/>
                  <a:gd name="T16" fmla="*/ 316 w 322"/>
                  <a:gd name="T17" fmla="*/ 0 h 12"/>
                  <a:gd name="T18" fmla="*/ 322 w 322"/>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2">
                    <a:moveTo>
                      <a:pt x="322" y="6"/>
                    </a:moveTo>
                    <a:lnTo>
                      <a:pt x="316" y="0"/>
                    </a:lnTo>
                    <a:lnTo>
                      <a:pt x="0" y="0"/>
                    </a:lnTo>
                    <a:lnTo>
                      <a:pt x="0" y="12"/>
                    </a:lnTo>
                    <a:lnTo>
                      <a:pt x="316" y="12"/>
                    </a:lnTo>
                    <a:lnTo>
                      <a:pt x="310" y="6"/>
                    </a:lnTo>
                    <a:lnTo>
                      <a:pt x="322" y="6"/>
                    </a:lnTo>
                    <a:lnTo>
                      <a:pt x="322" y="0"/>
                    </a:lnTo>
                    <a:lnTo>
                      <a:pt x="316" y="0"/>
                    </a:lnTo>
                    <a:lnTo>
                      <a:pt x="32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3" name="Freeform 1905"/>
              <p:cNvSpPr>
                <a:spLocks/>
              </p:cNvSpPr>
              <p:nvPr/>
            </p:nvSpPr>
            <p:spPr bwMode="auto">
              <a:xfrm>
                <a:off x="6849"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4" name="Freeform 1906"/>
              <p:cNvSpPr>
                <a:spLocks/>
              </p:cNvSpPr>
              <p:nvPr/>
            </p:nvSpPr>
            <p:spPr bwMode="auto">
              <a:xfrm>
                <a:off x="6849" y="2803"/>
                <a:ext cx="12" cy="49"/>
              </a:xfrm>
              <a:custGeom>
                <a:avLst/>
                <a:gdLst>
                  <a:gd name="T0" fmla="*/ 6 w 12"/>
                  <a:gd name="T1" fmla="*/ 0 h 49"/>
                  <a:gd name="T2" fmla="*/ 0 w 12"/>
                  <a:gd name="T3" fmla="*/ 6 h 49"/>
                  <a:gd name="T4" fmla="*/ 0 w 12"/>
                  <a:gd name="T5" fmla="*/ 49 h 49"/>
                  <a:gd name="T6" fmla="*/ 12 w 12"/>
                  <a:gd name="T7" fmla="*/ 49 h 49"/>
                  <a:gd name="T8" fmla="*/ 12 w 12"/>
                  <a:gd name="T9" fmla="*/ 6 h 49"/>
                  <a:gd name="T10" fmla="*/ 6 w 12"/>
                  <a:gd name="T11" fmla="*/ 12 h 49"/>
                  <a:gd name="T12" fmla="*/ 6 w 12"/>
                  <a:gd name="T13" fmla="*/ 0 h 49"/>
                  <a:gd name="T14" fmla="*/ 0 w 12"/>
                  <a:gd name="T15" fmla="*/ 0 h 49"/>
                  <a:gd name="T16" fmla="*/ 0 w 12"/>
                  <a:gd name="T17" fmla="*/ 6 h 49"/>
                  <a:gd name="T18" fmla="*/ 6 w 12"/>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6" y="0"/>
                    </a:moveTo>
                    <a:lnTo>
                      <a:pt x="0" y="6"/>
                    </a:lnTo>
                    <a:lnTo>
                      <a:pt x="0" y="49"/>
                    </a:lnTo>
                    <a:lnTo>
                      <a:pt x="12" y="49"/>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5" name="Freeform 1907"/>
              <p:cNvSpPr>
                <a:spLocks/>
              </p:cNvSpPr>
              <p:nvPr/>
            </p:nvSpPr>
            <p:spPr bwMode="auto">
              <a:xfrm>
                <a:off x="6855" y="2803"/>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4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4"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6" name="Freeform 1908"/>
              <p:cNvSpPr>
                <a:spLocks/>
              </p:cNvSpPr>
              <p:nvPr/>
            </p:nvSpPr>
            <p:spPr bwMode="auto">
              <a:xfrm>
                <a:off x="7169" y="2809"/>
                <a:ext cx="9" cy="43"/>
              </a:xfrm>
              <a:custGeom>
                <a:avLst/>
                <a:gdLst>
                  <a:gd name="T0" fmla="*/ 3 w 9"/>
                  <a:gd name="T1" fmla="*/ 43 h 43"/>
                  <a:gd name="T2" fmla="*/ 9 w 9"/>
                  <a:gd name="T3" fmla="*/ 43 h 43"/>
                  <a:gd name="T4" fmla="*/ 9 w 9"/>
                  <a:gd name="T5" fmla="*/ 0 h 43"/>
                  <a:gd name="T6" fmla="*/ 0 w 9"/>
                  <a:gd name="T7" fmla="*/ 0 h 43"/>
                  <a:gd name="T8" fmla="*/ 0 w 9"/>
                  <a:gd name="T9" fmla="*/ 43 h 43"/>
                  <a:gd name="T10" fmla="*/ 3 w 9"/>
                  <a:gd name="T11" fmla="*/ 43 h 43"/>
                </a:gdLst>
                <a:ahLst/>
                <a:cxnLst>
                  <a:cxn ang="0">
                    <a:pos x="T0" y="T1"/>
                  </a:cxn>
                  <a:cxn ang="0">
                    <a:pos x="T2" y="T3"/>
                  </a:cxn>
                  <a:cxn ang="0">
                    <a:pos x="T4" y="T5"/>
                  </a:cxn>
                  <a:cxn ang="0">
                    <a:pos x="T6" y="T7"/>
                  </a:cxn>
                  <a:cxn ang="0">
                    <a:pos x="T8" y="T9"/>
                  </a:cxn>
                  <a:cxn ang="0">
                    <a:pos x="T10" y="T11"/>
                  </a:cxn>
                </a:cxnLst>
                <a:rect l="0" t="0" r="r" b="b"/>
                <a:pathLst>
                  <a:path w="9" h="43">
                    <a:moveTo>
                      <a:pt x="3" y="43"/>
                    </a:moveTo>
                    <a:lnTo>
                      <a:pt x="9" y="43"/>
                    </a:lnTo>
                    <a:lnTo>
                      <a:pt x="9" y="0"/>
                    </a:lnTo>
                    <a:lnTo>
                      <a:pt x="0" y="0"/>
                    </a:lnTo>
                    <a:lnTo>
                      <a:pt x="0" y="43"/>
                    </a:lnTo>
                    <a:lnTo>
                      <a:pt x="3"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7" name="Freeform 1909"/>
              <p:cNvSpPr>
                <a:spLocks/>
              </p:cNvSpPr>
              <p:nvPr/>
            </p:nvSpPr>
            <p:spPr bwMode="auto">
              <a:xfrm>
                <a:off x="7169" y="2803"/>
                <a:ext cx="9" cy="49"/>
              </a:xfrm>
              <a:custGeom>
                <a:avLst/>
                <a:gdLst>
                  <a:gd name="T0" fmla="*/ 3 w 9"/>
                  <a:gd name="T1" fmla="*/ 0 h 49"/>
                  <a:gd name="T2" fmla="*/ 0 w 9"/>
                  <a:gd name="T3" fmla="*/ 6 h 49"/>
                  <a:gd name="T4" fmla="*/ 0 w 9"/>
                  <a:gd name="T5" fmla="*/ 49 h 49"/>
                  <a:gd name="T6" fmla="*/ 9 w 9"/>
                  <a:gd name="T7" fmla="*/ 49 h 49"/>
                  <a:gd name="T8" fmla="*/ 9 w 9"/>
                  <a:gd name="T9" fmla="*/ 6 h 49"/>
                  <a:gd name="T10" fmla="*/ 3 w 9"/>
                  <a:gd name="T11" fmla="*/ 12 h 49"/>
                  <a:gd name="T12" fmla="*/ 3 w 9"/>
                  <a:gd name="T13" fmla="*/ 0 h 49"/>
                  <a:gd name="T14" fmla="*/ 0 w 9"/>
                  <a:gd name="T15" fmla="*/ 0 h 49"/>
                  <a:gd name="T16" fmla="*/ 0 w 9"/>
                  <a:gd name="T17" fmla="*/ 6 h 49"/>
                  <a:gd name="T18" fmla="*/ 3 w 9"/>
                  <a:gd name="T1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9">
                    <a:moveTo>
                      <a:pt x="3" y="0"/>
                    </a:moveTo>
                    <a:lnTo>
                      <a:pt x="0" y="6"/>
                    </a:lnTo>
                    <a:lnTo>
                      <a:pt x="0" y="49"/>
                    </a:lnTo>
                    <a:lnTo>
                      <a:pt x="9" y="49"/>
                    </a:lnTo>
                    <a:lnTo>
                      <a:pt x="9" y="6"/>
                    </a:lnTo>
                    <a:lnTo>
                      <a:pt x="3" y="12"/>
                    </a:lnTo>
                    <a:lnTo>
                      <a:pt x="3" y="0"/>
                    </a:lnTo>
                    <a:lnTo>
                      <a:pt x="0" y="0"/>
                    </a:lnTo>
                    <a:lnTo>
                      <a:pt x="0" y="6"/>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8" name="Freeform 1910"/>
              <p:cNvSpPr>
                <a:spLocks/>
              </p:cNvSpPr>
              <p:nvPr/>
            </p:nvSpPr>
            <p:spPr bwMode="auto">
              <a:xfrm>
                <a:off x="7172" y="2803"/>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79" name="Freeform 1911"/>
              <p:cNvSpPr>
                <a:spLocks/>
              </p:cNvSpPr>
              <p:nvPr/>
            </p:nvSpPr>
            <p:spPr bwMode="auto">
              <a:xfrm>
                <a:off x="7486" y="2809"/>
                <a:ext cx="12" cy="43"/>
              </a:xfrm>
              <a:custGeom>
                <a:avLst/>
                <a:gdLst>
                  <a:gd name="T0" fmla="*/ 6 w 12"/>
                  <a:gd name="T1" fmla="*/ 43 h 43"/>
                  <a:gd name="T2" fmla="*/ 12 w 12"/>
                  <a:gd name="T3" fmla="*/ 43 h 43"/>
                  <a:gd name="T4" fmla="*/ 12 w 12"/>
                  <a:gd name="T5" fmla="*/ 0 h 43"/>
                  <a:gd name="T6" fmla="*/ 0 w 12"/>
                  <a:gd name="T7" fmla="*/ 0 h 43"/>
                  <a:gd name="T8" fmla="*/ 0 w 12"/>
                  <a:gd name="T9" fmla="*/ 43 h 43"/>
                  <a:gd name="T10" fmla="*/ 6 w 12"/>
                  <a:gd name="T11" fmla="*/ 43 h 43"/>
                </a:gdLst>
                <a:ahLst/>
                <a:cxnLst>
                  <a:cxn ang="0">
                    <a:pos x="T0" y="T1"/>
                  </a:cxn>
                  <a:cxn ang="0">
                    <a:pos x="T2" y="T3"/>
                  </a:cxn>
                  <a:cxn ang="0">
                    <a:pos x="T4" y="T5"/>
                  </a:cxn>
                  <a:cxn ang="0">
                    <a:pos x="T6" y="T7"/>
                  </a:cxn>
                  <a:cxn ang="0">
                    <a:pos x="T8" y="T9"/>
                  </a:cxn>
                  <a:cxn ang="0">
                    <a:pos x="T10" y="T11"/>
                  </a:cxn>
                </a:cxnLst>
                <a:rect l="0" t="0" r="r" b="b"/>
                <a:pathLst>
                  <a:path w="12" h="43">
                    <a:moveTo>
                      <a:pt x="6" y="43"/>
                    </a:moveTo>
                    <a:lnTo>
                      <a:pt x="12" y="43"/>
                    </a:lnTo>
                    <a:lnTo>
                      <a:pt x="12" y="0"/>
                    </a:lnTo>
                    <a:lnTo>
                      <a:pt x="0" y="0"/>
                    </a:lnTo>
                    <a:lnTo>
                      <a:pt x="0" y="43"/>
                    </a:lnTo>
                    <a:lnTo>
                      <a:pt x="6"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0" name="Freeform 1912"/>
              <p:cNvSpPr>
                <a:spLocks/>
              </p:cNvSpPr>
              <p:nvPr/>
            </p:nvSpPr>
            <p:spPr bwMode="auto">
              <a:xfrm>
                <a:off x="4306" y="1740"/>
                <a:ext cx="13" cy="52"/>
              </a:xfrm>
              <a:custGeom>
                <a:avLst/>
                <a:gdLst>
                  <a:gd name="T0" fmla="*/ 9 w 13"/>
                  <a:gd name="T1" fmla="*/ 0 h 52"/>
                  <a:gd name="T2" fmla="*/ 0 w 13"/>
                  <a:gd name="T3" fmla="*/ 6 h 52"/>
                  <a:gd name="T4" fmla="*/ 0 w 13"/>
                  <a:gd name="T5" fmla="*/ 52 h 52"/>
                  <a:gd name="T6" fmla="*/ 13 w 13"/>
                  <a:gd name="T7" fmla="*/ 52 h 52"/>
                  <a:gd name="T8" fmla="*/ 13 w 13"/>
                  <a:gd name="T9" fmla="*/ 6 h 52"/>
                  <a:gd name="T10" fmla="*/ 9 w 13"/>
                  <a:gd name="T11" fmla="*/ 12 h 52"/>
                  <a:gd name="T12" fmla="*/ 9 w 13"/>
                  <a:gd name="T13" fmla="*/ 0 h 52"/>
                  <a:gd name="T14" fmla="*/ 0 w 13"/>
                  <a:gd name="T15" fmla="*/ 0 h 52"/>
                  <a:gd name="T16" fmla="*/ 0 w 13"/>
                  <a:gd name="T17" fmla="*/ 6 h 52"/>
                  <a:gd name="T18" fmla="*/ 9 w 13"/>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2">
                    <a:moveTo>
                      <a:pt x="9" y="0"/>
                    </a:moveTo>
                    <a:lnTo>
                      <a:pt x="0" y="6"/>
                    </a:lnTo>
                    <a:lnTo>
                      <a:pt x="0" y="52"/>
                    </a:lnTo>
                    <a:lnTo>
                      <a:pt x="13" y="52"/>
                    </a:lnTo>
                    <a:lnTo>
                      <a:pt x="13" y="6"/>
                    </a:lnTo>
                    <a:lnTo>
                      <a:pt x="9" y="12"/>
                    </a:lnTo>
                    <a:lnTo>
                      <a:pt x="9" y="0"/>
                    </a:lnTo>
                    <a:lnTo>
                      <a:pt x="0" y="0"/>
                    </a:lnTo>
                    <a:lnTo>
                      <a:pt x="0" y="6"/>
                    </a:lnTo>
                    <a:lnTo>
                      <a:pt x="9"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1" name="Freeform 1913"/>
              <p:cNvSpPr>
                <a:spLocks/>
              </p:cNvSpPr>
              <p:nvPr/>
            </p:nvSpPr>
            <p:spPr bwMode="auto">
              <a:xfrm>
                <a:off x="4315" y="1740"/>
                <a:ext cx="320" cy="12"/>
              </a:xfrm>
              <a:custGeom>
                <a:avLst/>
                <a:gdLst>
                  <a:gd name="T0" fmla="*/ 320 w 320"/>
                  <a:gd name="T1" fmla="*/ 6 h 12"/>
                  <a:gd name="T2" fmla="*/ 314 w 320"/>
                  <a:gd name="T3" fmla="*/ 0 h 12"/>
                  <a:gd name="T4" fmla="*/ 0 w 320"/>
                  <a:gd name="T5" fmla="*/ 0 h 12"/>
                  <a:gd name="T6" fmla="*/ 0 w 320"/>
                  <a:gd name="T7" fmla="*/ 12 h 12"/>
                  <a:gd name="T8" fmla="*/ 314 w 320"/>
                  <a:gd name="T9" fmla="*/ 12 h 12"/>
                  <a:gd name="T10" fmla="*/ 308 w 320"/>
                  <a:gd name="T11" fmla="*/ 6 h 12"/>
                  <a:gd name="T12" fmla="*/ 320 w 320"/>
                  <a:gd name="T13" fmla="*/ 6 h 12"/>
                  <a:gd name="T14" fmla="*/ 320 w 320"/>
                  <a:gd name="T15" fmla="*/ 0 h 12"/>
                  <a:gd name="T16" fmla="*/ 314 w 320"/>
                  <a:gd name="T17" fmla="*/ 0 h 12"/>
                  <a:gd name="T18" fmla="*/ 320 w 320"/>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12">
                    <a:moveTo>
                      <a:pt x="320" y="6"/>
                    </a:moveTo>
                    <a:lnTo>
                      <a:pt x="314" y="0"/>
                    </a:lnTo>
                    <a:lnTo>
                      <a:pt x="0" y="0"/>
                    </a:lnTo>
                    <a:lnTo>
                      <a:pt x="0" y="12"/>
                    </a:lnTo>
                    <a:lnTo>
                      <a:pt x="314" y="12"/>
                    </a:lnTo>
                    <a:lnTo>
                      <a:pt x="308" y="6"/>
                    </a:lnTo>
                    <a:lnTo>
                      <a:pt x="320" y="6"/>
                    </a:lnTo>
                    <a:lnTo>
                      <a:pt x="320" y="0"/>
                    </a:lnTo>
                    <a:lnTo>
                      <a:pt x="314" y="0"/>
                    </a:lnTo>
                    <a:lnTo>
                      <a:pt x="32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2" name="Freeform 1914"/>
              <p:cNvSpPr>
                <a:spLocks/>
              </p:cNvSpPr>
              <p:nvPr/>
            </p:nvSpPr>
            <p:spPr bwMode="auto">
              <a:xfrm>
                <a:off x="4623"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3" name="Freeform 1915"/>
              <p:cNvSpPr>
                <a:spLocks/>
              </p:cNvSpPr>
              <p:nvPr/>
            </p:nvSpPr>
            <p:spPr bwMode="auto">
              <a:xfrm>
                <a:off x="4623" y="1740"/>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4" name="Freeform 1916"/>
              <p:cNvSpPr>
                <a:spLocks/>
              </p:cNvSpPr>
              <p:nvPr/>
            </p:nvSpPr>
            <p:spPr bwMode="auto">
              <a:xfrm>
                <a:off x="4629" y="1740"/>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5" name="Freeform 1917"/>
              <p:cNvSpPr>
                <a:spLocks/>
              </p:cNvSpPr>
              <p:nvPr/>
            </p:nvSpPr>
            <p:spPr bwMode="auto">
              <a:xfrm>
                <a:off x="4943"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6" name="Freeform 1918"/>
              <p:cNvSpPr>
                <a:spLocks/>
              </p:cNvSpPr>
              <p:nvPr/>
            </p:nvSpPr>
            <p:spPr bwMode="auto">
              <a:xfrm>
                <a:off x="4943" y="1740"/>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7" name="Freeform 1919"/>
              <p:cNvSpPr>
                <a:spLocks/>
              </p:cNvSpPr>
              <p:nvPr/>
            </p:nvSpPr>
            <p:spPr bwMode="auto">
              <a:xfrm>
                <a:off x="4949" y="1740"/>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8" name="Freeform 1920"/>
              <p:cNvSpPr>
                <a:spLocks/>
              </p:cNvSpPr>
              <p:nvPr/>
            </p:nvSpPr>
            <p:spPr bwMode="auto">
              <a:xfrm>
                <a:off x="5263"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89" name="Freeform 1921"/>
              <p:cNvSpPr>
                <a:spLocks/>
              </p:cNvSpPr>
              <p:nvPr/>
            </p:nvSpPr>
            <p:spPr bwMode="auto">
              <a:xfrm>
                <a:off x="5263" y="1740"/>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0" name="Freeform 1922"/>
              <p:cNvSpPr>
                <a:spLocks/>
              </p:cNvSpPr>
              <p:nvPr/>
            </p:nvSpPr>
            <p:spPr bwMode="auto">
              <a:xfrm>
                <a:off x="5269" y="1740"/>
                <a:ext cx="322" cy="12"/>
              </a:xfrm>
              <a:custGeom>
                <a:avLst/>
                <a:gdLst>
                  <a:gd name="T0" fmla="*/ 322 w 322"/>
                  <a:gd name="T1" fmla="*/ 6 h 12"/>
                  <a:gd name="T2" fmla="*/ 316 w 322"/>
                  <a:gd name="T3" fmla="*/ 0 h 12"/>
                  <a:gd name="T4" fmla="*/ 0 w 322"/>
                  <a:gd name="T5" fmla="*/ 0 h 12"/>
                  <a:gd name="T6" fmla="*/ 0 w 322"/>
                  <a:gd name="T7" fmla="*/ 12 h 12"/>
                  <a:gd name="T8" fmla="*/ 316 w 322"/>
                  <a:gd name="T9" fmla="*/ 12 h 12"/>
                  <a:gd name="T10" fmla="*/ 310 w 322"/>
                  <a:gd name="T11" fmla="*/ 6 h 12"/>
                  <a:gd name="T12" fmla="*/ 322 w 322"/>
                  <a:gd name="T13" fmla="*/ 6 h 12"/>
                  <a:gd name="T14" fmla="*/ 322 w 322"/>
                  <a:gd name="T15" fmla="*/ 0 h 12"/>
                  <a:gd name="T16" fmla="*/ 316 w 322"/>
                  <a:gd name="T17" fmla="*/ 0 h 12"/>
                  <a:gd name="T18" fmla="*/ 322 w 322"/>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2">
                    <a:moveTo>
                      <a:pt x="322" y="6"/>
                    </a:moveTo>
                    <a:lnTo>
                      <a:pt x="316" y="0"/>
                    </a:lnTo>
                    <a:lnTo>
                      <a:pt x="0" y="0"/>
                    </a:lnTo>
                    <a:lnTo>
                      <a:pt x="0" y="12"/>
                    </a:lnTo>
                    <a:lnTo>
                      <a:pt x="316" y="12"/>
                    </a:lnTo>
                    <a:lnTo>
                      <a:pt x="310" y="6"/>
                    </a:lnTo>
                    <a:lnTo>
                      <a:pt x="322" y="6"/>
                    </a:lnTo>
                    <a:lnTo>
                      <a:pt x="322" y="0"/>
                    </a:lnTo>
                    <a:lnTo>
                      <a:pt x="316" y="0"/>
                    </a:lnTo>
                    <a:lnTo>
                      <a:pt x="32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1" name="Freeform 1923"/>
              <p:cNvSpPr>
                <a:spLocks/>
              </p:cNvSpPr>
              <p:nvPr/>
            </p:nvSpPr>
            <p:spPr bwMode="auto">
              <a:xfrm>
                <a:off x="5579"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2" name="Freeform 1924"/>
              <p:cNvSpPr>
                <a:spLocks/>
              </p:cNvSpPr>
              <p:nvPr/>
            </p:nvSpPr>
            <p:spPr bwMode="auto">
              <a:xfrm>
                <a:off x="5579" y="1740"/>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3" name="Freeform 1925"/>
              <p:cNvSpPr>
                <a:spLocks/>
              </p:cNvSpPr>
              <p:nvPr/>
            </p:nvSpPr>
            <p:spPr bwMode="auto">
              <a:xfrm>
                <a:off x="5585" y="1740"/>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1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1"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4" name="Freeform 1926"/>
              <p:cNvSpPr>
                <a:spLocks/>
              </p:cNvSpPr>
              <p:nvPr/>
            </p:nvSpPr>
            <p:spPr bwMode="auto">
              <a:xfrm>
                <a:off x="5896"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5" name="Freeform 1927"/>
              <p:cNvSpPr>
                <a:spLocks/>
              </p:cNvSpPr>
              <p:nvPr/>
            </p:nvSpPr>
            <p:spPr bwMode="auto">
              <a:xfrm>
                <a:off x="5896" y="1740"/>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6" name="Freeform 1928"/>
              <p:cNvSpPr>
                <a:spLocks/>
              </p:cNvSpPr>
              <p:nvPr/>
            </p:nvSpPr>
            <p:spPr bwMode="auto">
              <a:xfrm>
                <a:off x="5902" y="1740"/>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7" name="Freeform 1929"/>
              <p:cNvSpPr>
                <a:spLocks/>
              </p:cNvSpPr>
              <p:nvPr/>
            </p:nvSpPr>
            <p:spPr bwMode="auto">
              <a:xfrm>
                <a:off x="6216"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8" name="Freeform 1930"/>
              <p:cNvSpPr>
                <a:spLocks/>
              </p:cNvSpPr>
              <p:nvPr/>
            </p:nvSpPr>
            <p:spPr bwMode="auto">
              <a:xfrm>
                <a:off x="6216" y="1740"/>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99" name="Freeform 1931"/>
              <p:cNvSpPr>
                <a:spLocks/>
              </p:cNvSpPr>
              <p:nvPr/>
            </p:nvSpPr>
            <p:spPr bwMode="auto">
              <a:xfrm>
                <a:off x="6222" y="1740"/>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0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0"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0" name="Freeform 1932"/>
              <p:cNvSpPr>
                <a:spLocks/>
              </p:cNvSpPr>
              <p:nvPr/>
            </p:nvSpPr>
            <p:spPr bwMode="auto">
              <a:xfrm>
                <a:off x="6532" y="1746"/>
                <a:ext cx="13" cy="46"/>
              </a:xfrm>
              <a:custGeom>
                <a:avLst/>
                <a:gdLst>
                  <a:gd name="T0" fmla="*/ 7 w 13"/>
                  <a:gd name="T1" fmla="*/ 46 h 46"/>
                  <a:gd name="T2" fmla="*/ 13 w 13"/>
                  <a:gd name="T3" fmla="*/ 46 h 46"/>
                  <a:gd name="T4" fmla="*/ 13 w 13"/>
                  <a:gd name="T5" fmla="*/ 0 h 46"/>
                  <a:gd name="T6" fmla="*/ 0 w 13"/>
                  <a:gd name="T7" fmla="*/ 0 h 46"/>
                  <a:gd name="T8" fmla="*/ 0 w 13"/>
                  <a:gd name="T9" fmla="*/ 46 h 46"/>
                  <a:gd name="T10" fmla="*/ 7 w 13"/>
                  <a:gd name="T11" fmla="*/ 46 h 46"/>
                </a:gdLst>
                <a:ahLst/>
                <a:cxnLst>
                  <a:cxn ang="0">
                    <a:pos x="T0" y="T1"/>
                  </a:cxn>
                  <a:cxn ang="0">
                    <a:pos x="T2" y="T3"/>
                  </a:cxn>
                  <a:cxn ang="0">
                    <a:pos x="T4" y="T5"/>
                  </a:cxn>
                  <a:cxn ang="0">
                    <a:pos x="T6" y="T7"/>
                  </a:cxn>
                  <a:cxn ang="0">
                    <a:pos x="T8" y="T9"/>
                  </a:cxn>
                  <a:cxn ang="0">
                    <a:pos x="T10" y="T11"/>
                  </a:cxn>
                </a:cxnLst>
                <a:rect l="0" t="0" r="r" b="b"/>
                <a:pathLst>
                  <a:path w="13" h="46">
                    <a:moveTo>
                      <a:pt x="7" y="46"/>
                    </a:moveTo>
                    <a:lnTo>
                      <a:pt x="13" y="46"/>
                    </a:lnTo>
                    <a:lnTo>
                      <a:pt x="13" y="0"/>
                    </a:lnTo>
                    <a:lnTo>
                      <a:pt x="0" y="0"/>
                    </a:lnTo>
                    <a:lnTo>
                      <a:pt x="0" y="46"/>
                    </a:lnTo>
                    <a:lnTo>
                      <a:pt x="7"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1" name="Freeform 1933"/>
              <p:cNvSpPr>
                <a:spLocks/>
              </p:cNvSpPr>
              <p:nvPr/>
            </p:nvSpPr>
            <p:spPr bwMode="auto">
              <a:xfrm>
                <a:off x="6532" y="1740"/>
                <a:ext cx="13" cy="52"/>
              </a:xfrm>
              <a:custGeom>
                <a:avLst/>
                <a:gdLst>
                  <a:gd name="T0" fmla="*/ 7 w 13"/>
                  <a:gd name="T1" fmla="*/ 0 h 52"/>
                  <a:gd name="T2" fmla="*/ 0 w 13"/>
                  <a:gd name="T3" fmla="*/ 6 h 52"/>
                  <a:gd name="T4" fmla="*/ 0 w 13"/>
                  <a:gd name="T5" fmla="*/ 52 h 52"/>
                  <a:gd name="T6" fmla="*/ 13 w 13"/>
                  <a:gd name="T7" fmla="*/ 52 h 52"/>
                  <a:gd name="T8" fmla="*/ 13 w 13"/>
                  <a:gd name="T9" fmla="*/ 6 h 52"/>
                  <a:gd name="T10" fmla="*/ 7 w 13"/>
                  <a:gd name="T11" fmla="*/ 12 h 52"/>
                  <a:gd name="T12" fmla="*/ 7 w 13"/>
                  <a:gd name="T13" fmla="*/ 0 h 52"/>
                  <a:gd name="T14" fmla="*/ 0 w 13"/>
                  <a:gd name="T15" fmla="*/ 0 h 52"/>
                  <a:gd name="T16" fmla="*/ 0 w 13"/>
                  <a:gd name="T17" fmla="*/ 6 h 52"/>
                  <a:gd name="T18" fmla="*/ 7 w 13"/>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2">
                    <a:moveTo>
                      <a:pt x="7" y="0"/>
                    </a:moveTo>
                    <a:lnTo>
                      <a:pt x="0" y="6"/>
                    </a:lnTo>
                    <a:lnTo>
                      <a:pt x="0" y="52"/>
                    </a:lnTo>
                    <a:lnTo>
                      <a:pt x="13" y="52"/>
                    </a:lnTo>
                    <a:lnTo>
                      <a:pt x="13" y="6"/>
                    </a:lnTo>
                    <a:lnTo>
                      <a:pt x="7" y="12"/>
                    </a:lnTo>
                    <a:lnTo>
                      <a:pt x="7" y="0"/>
                    </a:lnTo>
                    <a:lnTo>
                      <a:pt x="0" y="0"/>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2" name="Freeform 1934"/>
              <p:cNvSpPr>
                <a:spLocks/>
              </p:cNvSpPr>
              <p:nvPr/>
            </p:nvSpPr>
            <p:spPr bwMode="auto">
              <a:xfrm>
                <a:off x="6539" y="1740"/>
                <a:ext cx="322" cy="12"/>
              </a:xfrm>
              <a:custGeom>
                <a:avLst/>
                <a:gdLst>
                  <a:gd name="T0" fmla="*/ 322 w 322"/>
                  <a:gd name="T1" fmla="*/ 6 h 12"/>
                  <a:gd name="T2" fmla="*/ 316 w 322"/>
                  <a:gd name="T3" fmla="*/ 0 h 12"/>
                  <a:gd name="T4" fmla="*/ 0 w 322"/>
                  <a:gd name="T5" fmla="*/ 0 h 12"/>
                  <a:gd name="T6" fmla="*/ 0 w 322"/>
                  <a:gd name="T7" fmla="*/ 12 h 12"/>
                  <a:gd name="T8" fmla="*/ 316 w 322"/>
                  <a:gd name="T9" fmla="*/ 12 h 12"/>
                  <a:gd name="T10" fmla="*/ 310 w 322"/>
                  <a:gd name="T11" fmla="*/ 6 h 12"/>
                  <a:gd name="T12" fmla="*/ 322 w 322"/>
                  <a:gd name="T13" fmla="*/ 6 h 12"/>
                  <a:gd name="T14" fmla="*/ 322 w 322"/>
                  <a:gd name="T15" fmla="*/ 0 h 12"/>
                  <a:gd name="T16" fmla="*/ 316 w 322"/>
                  <a:gd name="T17" fmla="*/ 0 h 12"/>
                  <a:gd name="T18" fmla="*/ 322 w 322"/>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2">
                    <a:moveTo>
                      <a:pt x="322" y="6"/>
                    </a:moveTo>
                    <a:lnTo>
                      <a:pt x="316" y="0"/>
                    </a:lnTo>
                    <a:lnTo>
                      <a:pt x="0" y="0"/>
                    </a:lnTo>
                    <a:lnTo>
                      <a:pt x="0" y="12"/>
                    </a:lnTo>
                    <a:lnTo>
                      <a:pt x="316" y="12"/>
                    </a:lnTo>
                    <a:lnTo>
                      <a:pt x="310" y="6"/>
                    </a:lnTo>
                    <a:lnTo>
                      <a:pt x="322" y="6"/>
                    </a:lnTo>
                    <a:lnTo>
                      <a:pt x="322" y="0"/>
                    </a:lnTo>
                    <a:lnTo>
                      <a:pt x="316" y="0"/>
                    </a:lnTo>
                    <a:lnTo>
                      <a:pt x="32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3" name="Freeform 1935"/>
              <p:cNvSpPr>
                <a:spLocks/>
              </p:cNvSpPr>
              <p:nvPr/>
            </p:nvSpPr>
            <p:spPr bwMode="auto">
              <a:xfrm>
                <a:off x="6849"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4" name="Freeform 1936"/>
              <p:cNvSpPr>
                <a:spLocks/>
              </p:cNvSpPr>
              <p:nvPr/>
            </p:nvSpPr>
            <p:spPr bwMode="auto">
              <a:xfrm>
                <a:off x="6849" y="1740"/>
                <a:ext cx="12" cy="52"/>
              </a:xfrm>
              <a:custGeom>
                <a:avLst/>
                <a:gdLst>
                  <a:gd name="T0" fmla="*/ 6 w 12"/>
                  <a:gd name="T1" fmla="*/ 0 h 52"/>
                  <a:gd name="T2" fmla="*/ 0 w 12"/>
                  <a:gd name="T3" fmla="*/ 6 h 52"/>
                  <a:gd name="T4" fmla="*/ 0 w 12"/>
                  <a:gd name="T5" fmla="*/ 52 h 52"/>
                  <a:gd name="T6" fmla="*/ 12 w 12"/>
                  <a:gd name="T7" fmla="*/ 52 h 52"/>
                  <a:gd name="T8" fmla="*/ 12 w 12"/>
                  <a:gd name="T9" fmla="*/ 6 h 52"/>
                  <a:gd name="T10" fmla="*/ 6 w 12"/>
                  <a:gd name="T11" fmla="*/ 12 h 52"/>
                  <a:gd name="T12" fmla="*/ 6 w 12"/>
                  <a:gd name="T13" fmla="*/ 0 h 52"/>
                  <a:gd name="T14" fmla="*/ 0 w 12"/>
                  <a:gd name="T15" fmla="*/ 0 h 52"/>
                  <a:gd name="T16" fmla="*/ 0 w 12"/>
                  <a:gd name="T17" fmla="*/ 6 h 52"/>
                  <a:gd name="T18" fmla="*/ 6 w 12"/>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2">
                    <a:moveTo>
                      <a:pt x="6" y="0"/>
                    </a:moveTo>
                    <a:lnTo>
                      <a:pt x="0" y="6"/>
                    </a:lnTo>
                    <a:lnTo>
                      <a:pt x="0" y="52"/>
                    </a:lnTo>
                    <a:lnTo>
                      <a:pt x="12" y="52"/>
                    </a:lnTo>
                    <a:lnTo>
                      <a:pt x="12" y="6"/>
                    </a:lnTo>
                    <a:lnTo>
                      <a:pt x="6" y="12"/>
                    </a:lnTo>
                    <a:lnTo>
                      <a:pt x="6" y="0"/>
                    </a:lnTo>
                    <a:lnTo>
                      <a:pt x="0" y="0"/>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5" name="Freeform 1937"/>
              <p:cNvSpPr>
                <a:spLocks/>
              </p:cNvSpPr>
              <p:nvPr/>
            </p:nvSpPr>
            <p:spPr bwMode="auto">
              <a:xfrm>
                <a:off x="6855" y="1740"/>
                <a:ext cx="323" cy="12"/>
              </a:xfrm>
              <a:custGeom>
                <a:avLst/>
                <a:gdLst>
                  <a:gd name="T0" fmla="*/ 323 w 323"/>
                  <a:gd name="T1" fmla="*/ 6 h 12"/>
                  <a:gd name="T2" fmla="*/ 317 w 323"/>
                  <a:gd name="T3" fmla="*/ 0 h 12"/>
                  <a:gd name="T4" fmla="*/ 0 w 323"/>
                  <a:gd name="T5" fmla="*/ 0 h 12"/>
                  <a:gd name="T6" fmla="*/ 0 w 323"/>
                  <a:gd name="T7" fmla="*/ 12 h 12"/>
                  <a:gd name="T8" fmla="*/ 317 w 323"/>
                  <a:gd name="T9" fmla="*/ 12 h 12"/>
                  <a:gd name="T10" fmla="*/ 314 w 323"/>
                  <a:gd name="T11" fmla="*/ 6 h 12"/>
                  <a:gd name="T12" fmla="*/ 323 w 323"/>
                  <a:gd name="T13" fmla="*/ 6 h 12"/>
                  <a:gd name="T14" fmla="*/ 323 w 323"/>
                  <a:gd name="T15" fmla="*/ 0 h 12"/>
                  <a:gd name="T16" fmla="*/ 317 w 323"/>
                  <a:gd name="T17" fmla="*/ 0 h 12"/>
                  <a:gd name="T18" fmla="*/ 323 w 323"/>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2">
                    <a:moveTo>
                      <a:pt x="323" y="6"/>
                    </a:moveTo>
                    <a:lnTo>
                      <a:pt x="317" y="0"/>
                    </a:lnTo>
                    <a:lnTo>
                      <a:pt x="0" y="0"/>
                    </a:lnTo>
                    <a:lnTo>
                      <a:pt x="0" y="12"/>
                    </a:lnTo>
                    <a:lnTo>
                      <a:pt x="317" y="12"/>
                    </a:lnTo>
                    <a:lnTo>
                      <a:pt x="314" y="6"/>
                    </a:lnTo>
                    <a:lnTo>
                      <a:pt x="323" y="6"/>
                    </a:lnTo>
                    <a:lnTo>
                      <a:pt x="323" y="0"/>
                    </a:lnTo>
                    <a:lnTo>
                      <a:pt x="317" y="0"/>
                    </a:lnTo>
                    <a:lnTo>
                      <a:pt x="32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6" name="Freeform 1938"/>
              <p:cNvSpPr>
                <a:spLocks/>
              </p:cNvSpPr>
              <p:nvPr/>
            </p:nvSpPr>
            <p:spPr bwMode="auto">
              <a:xfrm>
                <a:off x="7169" y="1746"/>
                <a:ext cx="9" cy="46"/>
              </a:xfrm>
              <a:custGeom>
                <a:avLst/>
                <a:gdLst>
                  <a:gd name="T0" fmla="*/ 3 w 9"/>
                  <a:gd name="T1" fmla="*/ 46 h 46"/>
                  <a:gd name="T2" fmla="*/ 9 w 9"/>
                  <a:gd name="T3" fmla="*/ 46 h 46"/>
                  <a:gd name="T4" fmla="*/ 9 w 9"/>
                  <a:gd name="T5" fmla="*/ 0 h 46"/>
                  <a:gd name="T6" fmla="*/ 0 w 9"/>
                  <a:gd name="T7" fmla="*/ 0 h 46"/>
                  <a:gd name="T8" fmla="*/ 0 w 9"/>
                  <a:gd name="T9" fmla="*/ 46 h 46"/>
                  <a:gd name="T10" fmla="*/ 3 w 9"/>
                  <a:gd name="T11" fmla="*/ 46 h 46"/>
                </a:gdLst>
                <a:ahLst/>
                <a:cxnLst>
                  <a:cxn ang="0">
                    <a:pos x="T0" y="T1"/>
                  </a:cxn>
                  <a:cxn ang="0">
                    <a:pos x="T2" y="T3"/>
                  </a:cxn>
                  <a:cxn ang="0">
                    <a:pos x="T4" y="T5"/>
                  </a:cxn>
                  <a:cxn ang="0">
                    <a:pos x="T6" y="T7"/>
                  </a:cxn>
                  <a:cxn ang="0">
                    <a:pos x="T8" y="T9"/>
                  </a:cxn>
                  <a:cxn ang="0">
                    <a:pos x="T10" y="T11"/>
                  </a:cxn>
                </a:cxnLst>
                <a:rect l="0" t="0" r="r" b="b"/>
                <a:pathLst>
                  <a:path w="9" h="46">
                    <a:moveTo>
                      <a:pt x="3" y="46"/>
                    </a:moveTo>
                    <a:lnTo>
                      <a:pt x="9" y="46"/>
                    </a:lnTo>
                    <a:lnTo>
                      <a:pt x="9" y="0"/>
                    </a:lnTo>
                    <a:lnTo>
                      <a:pt x="0" y="0"/>
                    </a:lnTo>
                    <a:lnTo>
                      <a:pt x="0" y="46"/>
                    </a:lnTo>
                    <a:lnTo>
                      <a:pt x="3"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7" name="Freeform 1939"/>
              <p:cNvSpPr>
                <a:spLocks/>
              </p:cNvSpPr>
              <p:nvPr/>
            </p:nvSpPr>
            <p:spPr bwMode="auto">
              <a:xfrm>
                <a:off x="7169" y="1740"/>
                <a:ext cx="9" cy="52"/>
              </a:xfrm>
              <a:custGeom>
                <a:avLst/>
                <a:gdLst>
                  <a:gd name="T0" fmla="*/ 3 w 9"/>
                  <a:gd name="T1" fmla="*/ 0 h 52"/>
                  <a:gd name="T2" fmla="*/ 0 w 9"/>
                  <a:gd name="T3" fmla="*/ 6 h 52"/>
                  <a:gd name="T4" fmla="*/ 0 w 9"/>
                  <a:gd name="T5" fmla="*/ 52 h 52"/>
                  <a:gd name="T6" fmla="*/ 9 w 9"/>
                  <a:gd name="T7" fmla="*/ 52 h 52"/>
                  <a:gd name="T8" fmla="*/ 9 w 9"/>
                  <a:gd name="T9" fmla="*/ 6 h 52"/>
                  <a:gd name="T10" fmla="*/ 3 w 9"/>
                  <a:gd name="T11" fmla="*/ 12 h 52"/>
                  <a:gd name="T12" fmla="*/ 3 w 9"/>
                  <a:gd name="T13" fmla="*/ 0 h 52"/>
                  <a:gd name="T14" fmla="*/ 0 w 9"/>
                  <a:gd name="T15" fmla="*/ 0 h 52"/>
                  <a:gd name="T16" fmla="*/ 0 w 9"/>
                  <a:gd name="T17" fmla="*/ 6 h 52"/>
                  <a:gd name="T18" fmla="*/ 3 w 9"/>
                  <a:gd name="T19"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2">
                    <a:moveTo>
                      <a:pt x="3" y="0"/>
                    </a:moveTo>
                    <a:lnTo>
                      <a:pt x="0" y="6"/>
                    </a:lnTo>
                    <a:lnTo>
                      <a:pt x="0" y="52"/>
                    </a:lnTo>
                    <a:lnTo>
                      <a:pt x="9" y="52"/>
                    </a:lnTo>
                    <a:lnTo>
                      <a:pt x="9" y="6"/>
                    </a:lnTo>
                    <a:lnTo>
                      <a:pt x="3" y="12"/>
                    </a:lnTo>
                    <a:lnTo>
                      <a:pt x="3" y="0"/>
                    </a:lnTo>
                    <a:lnTo>
                      <a:pt x="0" y="0"/>
                    </a:lnTo>
                    <a:lnTo>
                      <a:pt x="0" y="6"/>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8" name="Freeform 1940"/>
              <p:cNvSpPr>
                <a:spLocks/>
              </p:cNvSpPr>
              <p:nvPr/>
            </p:nvSpPr>
            <p:spPr bwMode="auto">
              <a:xfrm>
                <a:off x="7172" y="1740"/>
                <a:ext cx="326" cy="12"/>
              </a:xfrm>
              <a:custGeom>
                <a:avLst/>
                <a:gdLst>
                  <a:gd name="T0" fmla="*/ 326 w 326"/>
                  <a:gd name="T1" fmla="*/ 6 h 12"/>
                  <a:gd name="T2" fmla="*/ 320 w 326"/>
                  <a:gd name="T3" fmla="*/ 0 h 12"/>
                  <a:gd name="T4" fmla="*/ 0 w 326"/>
                  <a:gd name="T5" fmla="*/ 0 h 12"/>
                  <a:gd name="T6" fmla="*/ 0 w 326"/>
                  <a:gd name="T7" fmla="*/ 12 h 12"/>
                  <a:gd name="T8" fmla="*/ 320 w 326"/>
                  <a:gd name="T9" fmla="*/ 12 h 12"/>
                  <a:gd name="T10" fmla="*/ 314 w 326"/>
                  <a:gd name="T11" fmla="*/ 6 h 12"/>
                  <a:gd name="T12" fmla="*/ 326 w 326"/>
                  <a:gd name="T13" fmla="*/ 6 h 12"/>
                  <a:gd name="T14" fmla="*/ 326 w 326"/>
                  <a:gd name="T15" fmla="*/ 0 h 12"/>
                  <a:gd name="T16" fmla="*/ 320 w 326"/>
                  <a:gd name="T17" fmla="*/ 0 h 12"/>
                  <a:gd name="T18" fmla="*/ 326 w 326"/>
                  <a:gd name="T1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6" h="12">
                    <a:moveTo>
                      <a:pt x="326" y="6"/>
                    </a:moveTo>
                    <a:lnTo>
                      <a:pt x="320" y="0"/>
                    </a:lnTo>
                    <a:lnTo>
                      <a:pt x="0" y="0"/>
                    </a:lnTo>
                    <a:lnTo>
                      <a:pt x="0" y="12"/>
                    </a:lnTo>
                    <a:lnTo>
                      <a:pt x="320" y="12"/>
                    </a:lnTo>
                    <a:lnTo>
                      <a:pt x="314" y="6"/>
                    </a:lnTo>
                    <a:lnTo>
                      <a:pt x="326" y="6"/>
                    </a:lnTo>
                    <a:lnTo>
                      <a:pt x="326" y="0"/>
                    </a:lnTo>
                    <a:lnTo>
                      <a:pt x="320" y="0"/>
                    </a:lnTo>
                    <a:lnTo>
                      <a:pt x="32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09" name="Freeform 1941"/>
              <p:cNvSpPr>
                <a:spLocks/>
              </p:cNvSpPr>
              <p:nvPr/>
            </p:nvSpPr>
            <p:spPr bwMode="auto">
              <a:xfrm>
                <a:off x="7486" y="1746"/>
                <a:ext cx="12" cy="46"/>
              </a:xfrm>
              <a:custGeom>
                <a:avLst/>
                <a:gdLst>
                  <a:gd name="T0" fmla="*/ 6 w 12"/>
                  <a:gd name="T1" fmla="*/ 46 h 46"/>
                  <a:gd name="T2" fmla="*/ 12 w 12"/>
                  <a:gd name="T3" fmla="*/ 46 h 46"/>
                  <a:gd name="T4" fmla="*/ 12 w 12"/>
                  <a:gd name="T5" fmla="*/ 0 h 46"/>
                  <a:gd name="T6" fmla="*/ 0 w 12"/>
                  <a:gd name="T7" fmla="*/ 0 h 46"/>
                  <a:gd name="T8" fmla="*/ 0 w 12"/>
                  <a:gd name="T9" fmla="*/ 46 h 46"/>
                  <a:gd name="T10" fmla="*/ 6 w 12"/>
                  <a:gd name="T11" fmla="*/ 46 h 46"/>
                </a:gdLst>
                <a:ahLst/>
                <a:cxnLst>
                  <a:cxn ang="0">
                    <a:pos x="T0" y="T1"/>
                  </a:cxn>
                  <a:cxn ang="0">
                    <a:pos x="T2" y="T3"/>
                  </a:cxn>
                  <a:cxn ang="0">
                    <a:pos x="T4" y="T5"/>
                  </a:cxn>
                  <a:cxn ang="0">
                    <a:pos x="T6" y="T7"/>
                  </a:cxn>
                  <a:cxn ang="0">
                    <a:pos x="T8" y="T9"/>
                  </a:cxn>
                  <a:cxn ang="0">
                    <a:pos x="T10" y="T11"/>
                  </a:cxn>
                </a:cxnLst>
                <a:rect l="0" t="0" r="r" b="b"/>
                <a:pathLst>
                  <a:path w="12" h="46">
                    <a:moveTo>
                      <a:pt x="6" y="46"/>
                    </a:moveTo>
                    <a:lnTo>
                      <a:pt x="12" y="46"/>
                    </a:lnTo>
                    <a:lnTo>
                      <a:pt x="12" y="0"/>
                    </a:lnTo>
                    <a:lnTo>
                      <a:pt x="0" y="0"/>
                    </a:lnTo>
                    <a:lnTo>
                      <a:pt x="0" y="46"/>
                    </a:lnTo>
                    <a:lnTo>
                      <a:pt x="6" y="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0" name="Freeform 1942"/>
              <p:cNvSpPr>
                <a:spLocks/>
              </p:cNvSpPr>
              <p:nvPr/>
            </p:nvSpPr>
            <p:spPr bwMode="auto">
              <a:xfrm>
                <a:off x="4315" y="3765"/>
                <a:ext cx="7" cy="12"/>
              </a:xfrm>
              <a:custGeom>
                <a:avLst/>
                <a:gdLst>
                  <a:gd name="T0" fmla="*/ 7 w 7"/>
                  <a:gd name="T1" fmla="*/ 0 h 12"/>
                  <a:gd name="T2" fmla="*/ 4 w 7"/>
                  <a:gd name="T3" fmla="*/ 0 h 12"/>
                  <a:gd name="T4" fmla="*/ 0 w 7"/>
                  <a:gd name="T5" fmla="*/ 3 h 12"/>
                  <a:gd name="T6" fmla="*/ 0 w 7"/>
                  <a:gd name="T7" fmla="*/ 6 h 12"/>
                  <a:gd name="T8" fmla="*/ 0 w 7"/>
                  <a:gd name="T9" fmla="*/ 6 h 12"/>
                  <a:gd name="T10" fmla="*/ 0 w 7"/>
                  <a:gd name="T11" fmla="*/ 9 h 12"/>
                  <a:gd name="T12" fmla="*/ 4 w 7"/>
                  <a:gd name="T13" fmla="*/ 12 h 12"/>
                  <a:gd name="T14" fmla="*/ 7 w 7"/>
                  <a:gd name="T15" fmla="*/ 12 h 12"/>
                  <a:gd name="T16" fmla="*/ 7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7" y="0"/>
                    </a:moveTo>
                    <a:lnTo>
                      <a:pt x="4" y="0"/>
                    </a:lnTo>
                    <a:lnTo>
                      <a:pt x="0" y="3"/>
                    </a:lnTo>
                    <a:lnTo>
                      <a:pt x="0" y="6"/>
                    </a:lnTo>
                    <a:lnTo>
                      <a:pt x="0" y="6"/>
                    </a:lnTo>
                    <a:lnTo>
                      <a:pt x="0" y="9"/>
                    </a:lnTo>
                    <a:lnTo>
                      <a:pt x="4" y="12"/>
                    </a:lnTo>
                    <a:lnTo>
                      <a:pt x="7" y="12"/>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1" name="Freeform 1943"/>
              <p:cNvSpPr>
                <a:spLocks/>
              </p:cNvSpPr>
              <p:nvPr/>
            </p:nvSpPr>
            <p:spPr bwMode="auto">
              <a:xfrm>
                <a:off x="4322"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2" name="Freeform 1944"/>
              <p:cNvSpPr>
                <a:spLocks/>
              </p:cNvSpPr>
              <p:nvPr/>
            </p:nvSpPr>
            <p:spPr bwMode="auto">
              <a:xfrm>
                <a:off x="432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3" name="Freeform 1945"/>
              <p:cNvSpPr>
                <a:spLocks/>
              </p:cNvSpPr>
              <p:nvPr/>
            </p:nvSpPr>
            <p:spPr bwMode="auto">
              <a:xfrm>
                <a:off x="432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4" name="Freeform 1946"/>
              <p:cNvSpPr>
                <a:spLocks/>
              </p:cNvSpPr>
              <p:nvPr/>
            </p:nvSpPr>
            <p:spPr bwMode="auto">
              <a:xfrm>
                <a:off x="432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5" name="Freeform 1947"/>
              <p:cNvSpPr>
                <a:spLocks/>
              </p:cNvSpPr>
              <p:nvPr/>
            </p:nvSpPr>
            <p:spPr bwMode="auto">
              <a:xfrm>
                <a:off x="432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6" name="Freeform 1948"/>
              <p:cNvSpPr>
                <a:spLocks/>
              </p:cNvSpPr>
              <p:nvPr/>
            </p:nvSpPr>
            <p:spPr bwMode="auto">
              <a:xfrm>
                <a:off x="4322"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7" name="Freeform 1949"/>
              <p:cNvSpPr>
                <a:spLocks/>
              </p:cNvSpPr>
              <p:nvPr/>
            </p:nvSpPr>
            <p:spPr bwMode="auto">
              <a:xfrm>
                <a:off x="4322"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8" name="Freeform 1950"/>
              <p:cNvSpPr>
                <a:spLocks/>
              </p:cNvSpPr>
              <p:nvPr/>
            </p:nvSpPr>
            <p:spPr bwMode="auto">
              <a:xfrm>
                <a:off x="4322"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19" name="Freeform 1951"/>
              <p:cNvSpPr>
                <a:spLocks/>
              </p:cNvSpPr>
              <p:nvPr/>
            </p:nvSpPr>
            <p:spPr bwMode="auto">
              <a:xfrm>
                <a:off x="4322"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0" name="Freeform 1952"/>
              <p:cNvSpPr>
                <a:spLocks/>
              </p:cNvSpPr>
              <p:nvPr/>
            </p:nvSpPr>
            <p:spPr bwMode="auto">
              <a:xfrm>
                <a:off x="432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1" name="Freeform 1953"/>
              <p:cNvSpPr>
                <a:spLocks/>
              </p:cNvSpPr>
              <p:nvPr/>
            </p:nvSpPr>
            <p:spPr bwMode="auto">
              <a:xfrm>
                <a:off x="432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2" name="Freeform 1954"/>
              <p:cNvSpPr>
                <a:spLocks/>
              </p:cNvSpPr>
              <p:nvPr/>
            </p:nvSpPr>
            <p:spPr bwMode="auto">
              <a:xfrm>
                <a:off x="432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3" name="Freeform 1955"/>
              <p:cNvSpPr>
                <a:spLocks/>
              </p:cNvSpPr>
              <p:nvPr/>
            </p:nvSpPr>
            <p:spPr bwMode="auto">
              <a:xfrm>
                <a:off x="432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4" name="Freeform 1956"/>
              <p:cNvSpPr>
                <a:spLocks/>
              </p:cNvSpPr>
              <p:nvPr/>
            </p:nvSpPr>
            <p:spPr bwMode="auto">
              <a:xfrm>
                <a:off x="432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5" name="Freeform 1957"/>
              <p:cNvSpPr>
                <a:spLocks/>
              </p:cNvSpPr>
              <p:nvPr/>
            </p:nvSpPr>
            <p:spPr bwMode="auto">
              <a:xfrm>
                <a:off x="432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6" name="Freeform 1958"/>
              <p:cNvSpPr>
                <a:spLocks/>
              </p:cNvSpPr>
              <p:nvPr/>
            </p:nvSpPr>
            <p:spPr bwMode="auto">
              <a:xfrm>
                <a:off x="432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7" name="Freeform 1959"/>
              <p:cNvSpPr>
                <a:spLocks/>
              </p:cNvSpPr>
              <p:nvPr/>
            </p:nvSpPr>
            <p:spPr bwMode="auto">
              <a:xfrm>
                <a:off x="432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8" name="Freeform 1960"/>
              <p:cNvSpPr>
                <a:spLocks/>
              </p:cNvSpPr>
              <p:nvPr/>
            </p:nvSpPr>
            <p:spPr bwMode="auto">
              <a:xfrm>
                <a:off x="432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29" name="Freeform 1961"/>
              <p:cNvSpPr>
                <a:spLocks/>
              </p:cNvSpPr>
              <p:nvPr/>
            </p:nvSpPr>
            <p:spPr bwMode="auto">
              <a:xfrm>
                <a:off x="4322"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0" name="Freeform 1962"/>
              <p:cNvSpPr>
                <a:spLocks/>
              </p:cNvSpPr>
              <p:nvPr/>
            </p:nvSpPr>
            <p:spPr bwMode="auto">
              <a:xfrm>
                <a:off x="432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1" name="Freeform 1963"/>
              <p:cNvSpPr>
                <a:spLocks/>
              </p:cNvSpPr>
              <p:nvPr/>
            </p:nvSpPr>
            <p:spPr bwMode="auto">
              <a:xfrm>
                <a:off x="432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2" name="Freeform 1964"/>
              <p:cNvSpPr>
                <a:spLocks/>
              </p:cNvSpPr>
              <p:nvPr/>
            </p:nvSpPr>
            <p:spPr bwMode="auto">
              <a:xfrm>
                <a:off x="432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3" name="Freeform 1965"/>
              <p:cNvSpPr>
                <a:spLocks/>
              </p:cNvSpPr>
              <p:nvPr/>
            </p:nvSpPr>
            <p:spPr bwMode="auto">
              <a:xfrm>
                <a:off x="432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4" name="Freeform 1966"/>
              <p:cNvSpPr>
                <a:spLocks/>
              </p:cNvSpPr>
              <p:nvPr/>
            </p:nvSpPr>
            <p:spPr bwMode="auto">
              <a:xfrm>
                <a:off x="432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5" name="Freeform 1967"/>
              <p:cNvSpPr>
                <a:spLocks/>
              </p:cNvSpPr>
              <p:nvPr/>
            </p:nvSpPr>
            <p:spPr bwMode="auto">
              <a:xfrm>
                <a:off x="432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6" name="Freeform 1968"/>
              <p:cNvSpPr>
                <a:spLocks/>
              </p:cNvSpPr>
              <p:nvPr/>
            </p:nvSpPr>
            <p:spPr bwMode="auto">
              <a:xfrm>
                <a:off x="4325"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7" name="Freeform 1969"/>
              <p:cNvSpPr>
                <a:spLocks/>
              </p:cNvSpPr>
              <p:nvPr/>
            </p:nvSpPr>
            <p:spPr bwMode="auto">
              <a:xfrm>
                <a:off x="4325"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8" name="Freeform 1970"/>
              <p:cNvSpPr>
                <a:spLocks/>
              </p:cNvSpPr>
              <p:nvPr/>
            </p:nvSpPr>
            <p:spPr bwMode="auto">
              <a:xfrm>
                <a:off x="432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39" name="Freeform 1971"/>
              <p:cNvSpPr>
                <a:spLocks/>
              </p:cNvSpPr>
              <p:nvPr/>
            </p:nvSpPr>
            <p:spPr bwMode="auto">
              <a:xfrm>
                <a:off x="4325"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0" name="Freeform 1972"/>
              <p:cNvSpPr>
                <a:spLocks/>
              </p:cNvSpPr>
              <p:nvPr/>
            </p:nvSpPr>
            <p:spPr bwMode="auto">
              <a:xfrm>
                <a:off x="4328"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1" name="Freeform 1973"/>
              <p:cNvSpPr>
                <a:spLocks/>
              </p:cNvSpPr>
              <p:nvPr/>
            </p:nvSpPr>
            <p:spPr bwMode="auto">
              <a:xfrm>
                <a:off x="4328"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2" name="Freeform 1974"/>
              <p:cNvSpPr>
                <a:spLocks/>
              </p:cNvSpPr>
              <p:nvPr/>
            </p:nvSpPr>
            <p:spPr bwMode="auto">
              <a:xfrm>
                <a:off x="432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3" name="Freeform 1975"/>
              <p:cNvSpPr>
                <a:spLocks/>
              </p:cNvSpPr>
              <p:nvPr/>
            </p:nvSpPr>
            <p:spPr bwMode="auto">
              <a:xfrm>
                <a:off x="432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4" name="Freeform 1976"/>
              <p:cNvSpPr>
                <a:spLocks/>
              </p:cNvSpPr>
              <p:nvPr/>
            </p:nvSpPr>
            <p:spPr bwMode="auto">
              <a:xfrm>
                <a:off x="432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5" name="Freeform 1977"/>
              <p:cNvSpPr>
                <a:spLocks/>
              </p:cNvSpPr>
              <p:nvPr/>
            </p:nvSpPr>
            <p:spPr bwMode="auto">
              <a:xfrm>
                <a:off x="432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6" name="Freeform 1978"/>
              <p:cNvSpPr>
                <a:spLocks/>
              </p:cNvSpPr>
              <p:nvPr/>
            </p:nvSpPr>
            <p:spPr bwMode="auto">
              <a:xfrm>
                <a:off x="4328"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7" name="Freeform 1979"/>
              <p:cNvSpPr>
                <a:spLocks/>
              </p:cNvSpPr>
              <p:nvPr/>
            </p:nvSpPr>
            <p:spPr bwMode="auto">
              <a:xfrm>
                <a:off x="4328"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8" name="Freeform 1980"/>
              <p:cNvSpPr>
                <a:spLocks/>
              </p:cNvSpPr>
              <p:nvPr/>
            </p:nvSpPr>
            <p:spPr bwMode="auto">
              <a:xfrm>
                <a:off x="4328"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49" name="Freeform 1981"/>
              <p:cNvSpPr>
                <a:spLocks/>
              </p:cNvSpPr>
              <p:nvPr/>
            </p:nvSpPr>
            <p:spPr bwMode="auto">
              <a:xfrm>
                <a:off x="4328"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0" name="Freeform 1982"/>
              <p:cNvSpPr>
                <a:spLocks/>
              </p:cNvSpPr>
              <p:nvPr/>
            </p:nvSpPr>
            <p:spPr bwMode="auto">
              <a:xfrm>
                <a:off x="432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1" name="Freeform 1983"/>
              <p:cNvSpPr>
                <a:spLocks/>
              </p:cNvSpPr>
              <p:nvPr/>
            </p:nvSpPr>
            <p:spPr bwMode="auto">
              <a:xfrm>
                <a:off x="432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2" name="Freeform 1984"/>
              <p:cNvSpPr>
                <a:spLocks/>
              </p:cNvSpPr>
              <p:nvPr/>
            </p:nvSpPr>
            <p:spPr bwMode="auto">
              <a:xfrm>
                <a:off x="432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3" name="Freeform 1985"/>
              <p:cNvSpPr>
                <a:spLocks/>
              </p:cNvSpPr>
              <p:nvPr/>
            </p:nvSpPr>
            <p:spPr bwMode="auto">
              <a:xfrm>
                <a:off x="432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4" name="Freeform 1986"/>
              <p:cNvSpPr>
                <a:spLocks/>
              </p:cNvSpPr>
              <p:nvPr/>
            </p:nvSpPr>
            <p:spPr bwMode="auto">
              <a:xfrm>
                <a:off x="432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5" name="Freeform 1987"/>
              <p:cNvSpPr>
                <a:spLocks/>
              </p:cNvSpPr>
              <p:nvPr/>
            </p:nvSpPr>
            <p:spPr bwMode="auto">
              <a:xfrm>
                <a:off x="432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6" name="Freeform 1988"/>
              <p:cNvSpPr>
                <a:spLocks/>
              </p:cNvSpPr>
              <p:nvPr/>
            </p:nvSpPr>
            <p:spPr bwMode="auto">
              <a:xfrm>
                <a:off x="432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7" name="Freeform 1989"/>
              <p:cNvSpPr>
                <a:spLocks/>
              </p:cNvSpPr>
              <p:nvPr/>
            </p:nvSpPr>
            <p:spPr bwMode="auto">
              <a:xfrm>
                <a:off x="432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8" name="Freeform 1990"/>
              <p:cNvSpPr>
                <a:spLocks/>
              </p:cNvSpPr>
              <p:nvPr/>
            </p:nvSpPr>
            <p:spPr bwMode="auto">
              <a:xfrm>
                <a:off x="432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59" name="Freeform 1991"/>
              <p:cNvSpPr>
                <a:spLocks/>
              </p:cNvSpPr>
              <p:nvPr/>
            </p:nvSpPr>
            <p:spPr bwMode="auto">
              <a:xfrm>
                <a:off x="4328"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0" name="Freeform 1992"/>
              <p:cNvSpPr>
                <a:spLocks/>
              </p:cNvSpPr>
              <p:nvPr/>
            </p:nvSpPr>
            <p:spPr bwMode="auto">
              <a:xfrm>
                <a:off x="4331"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1" name="Freeform 1993"/>
              <p:cNvSpPr>
                <a:spLocks/>
              </p:cNvSpPr>
              <p:nvPr/>
            </p:nvSpPr>
            <p:spPr bwMode="auto">
              <a:xfrm>
                <a:off x="4331"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2" name="Freeform 1994"/>
              <p:cNvSpPr>
                <a:spLocks/>
              </p:cNvSpPr>
              <p:nvPr/>
            </p:nvSpPr>
            <p:spPr bwMode="auto">
              <a:xfrm>
                <a:off x="4331"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3" name="Freeform 1995"/>
              <p:cNvSpPr>
                <a:spLocks/>
              </p:cNvSpPr>
              <p:nvPr/>
            </p:nvSpPr>
            <p:spPr bwMode="auto">
              <a:xfrm>
                <a:off x="4331"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4" name="Freeform 1996"/>
              <p:cNvSpPr>
                <a:spLocks/>
              </p:cNvSpPr>
              <p:nvPr/>
            </p:nvSpPr>
            <p:spPr bwMode="auto">
              <a:xfrm>
                <a:off x="4331"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5" name="Freeform 1997"/>
              <p:cNvSpPr>
                <a:spLocks/>
              </p:cNvSpPr>
              <p:nvPr/>
            </p:nvSpPr>
            <p:spPr bwMode="auto">
              <a:xfrm>
                <a:off x="4331"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6" name="Freeform 1998"/>
              <p:cNvSpPr>
                <a:spLocks/>
              </p:cNvSpPr>
              <p:nvPr/>
            </p:nvSpPr>
            <p:spPr bwMode="auto">
              <a:xfrm>
                <a:off x="4331"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7" name="Freeform 1999"/>
              <p:cNvSpPr>
                <a:spLocks/>
              </p:cNvSpPr>
              <p:nvPr/>
            </p:nvSpPr>
            <p:spPr bwMode="auto">
              <a:xfrm>
                <a:off x="4331"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8" name="Freeform 2000"/>
              <p:cNvSpPr>
                <a:spLocks/>
              </p:cNvSpPr>
              <p:nvPr/>
            </p:nvSpPr>
            <p:spPr bwMode="auto">
              <a:xfrm>
                <a:off x="4331"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69" name="Freeform 2001"/>
              <p:cNvSpPr>
                <a:spLocks/>
              </p:cNvSpPr>
              <p:nvPr/>
            </p:nvSpPr>
            <p:spPr bwMode="auto">
              <a:xfrm>
                <a:off x="4331"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0" name="Freeform 2002"/>
              <p:cNvSpPr>
                <a:spLocks/>
              </p:cNvSpPr>
              <p:nvPr/>
            </p:nvSpPr>
            <p:spPr bwMode="auto">
              <a:xfrm>
                <a:off x="4334"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1" name="Freeform 2003"/>
              <p:cNvSpPr>
                <a:spLocks/>
              </p:cNvSpPr>
              <p:nvPr/>
            </p:nvSpPr>
            <p:spPr bwMode="auto">
              <a:xfrm>
                <a:off x="4334"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2" name="Freeform 2004"/>
              <p:cNvSpPr>
                <a:spLocks/>
              </p:cNvSpPr>
              <p:nvPr/>
            </p:nvSpPr>
            <p:spPr bwMode="auto">
              <a:xfrm>
                <a:off x="4334"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3" name="Freeform 2005"/>
              <p:cNvSpPr>
                <a:spLocks/>
              </p:cNvSpPr>
              <p:nvPr/>
            </p:nvSpPr>
            <p:spPr bwMode="auto">
              <a:xfrm>
                <a:off x="4334"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4" name="Freeform 2006"/>
              <p:cNvSpPr>
                <a:spLocks/>
              </p:cNvSpPr>
              <p:nvPr/>
            </p:nvSpPr>
            <p:spPr bwMode="auto">
              <a:xfrm>
                <a:off x="4334"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5" name="Freeform 2007"/>
              <p:cNvSpPr>
                <a:spLocks/>
              </p:cNvSpPr>
              <p:nvPr/>
            </p:nvSpPr>
            <p:spPr bwMode="auto">
              <a:xfrm>
                <a:off x="4334"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6" name="Freeform 2008"/>
              <p:cNvSpPr>
                <a:spLocks/>
              </p:cNvSpPr>
              <p:nvPr/>
            </p:nvSpPr>
            <p:spPr bwMode="auto">
              <a:xfrm>
                <a:off x="4334"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7" name="Freeform 2009"/>
              <p:cNvSpPr>
                <a:spLocks/>
              </p:cNvSpPr>
              <p:nvPr/>
            </p:nvSpPr>
            <p:spPr bwMode="auto">
              <a:xfrm>
                <a:off x="4334"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8" name="Freeform 2010"/>
              <p:cNvSpPr>
                <a:spLocks/>
              </p:cNvSpPr>
              <p:nvPr/>
            </p:nvSpPr>
            <p:spPr bwMode="auto">
              <a:xfrm>
                <a:off x="4334"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79" name="Freeform 2011"/>
              <p:cNvSpPr>
                <a:spLocks/>
              </p:cNvSpPr>
              <p:nvPr/>
            </p:nvSpPr>
            <p:spPr bwMode="auto">
              <a:xfrm>
                <a:off x="4334"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0" name="Freeform 2012"/>
              <p:cNvSpPr>
                <a:spLocks/>
              </p:cNvSpPr>
              <p:nvPr/>
            </p:nvSpPr>
            <p:spPr bwMode="auto">
              <a:xfrm>
                <a:off x="4334"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81" name="Freeform 2013"/>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 name="Group 2215"/>
            <p:cNvGrpSpPr>
              <a:grpSpLocks/>
            </p:cNvGrpSpPr>
            <p:nvPr/>
          </p:nvGrpSpPr>
          <p:grpSpPr bwMode="auto">
            <a:xfrm>
              <a:off x="4334" y="3765"/>
              <a:ext cx="45" cy="12"/>
              <a:chOff x="4334" y="3765"/>
              <a:chExt cx="45" cy="12"/>
            </a:xfrm>
          </p:grpSpPr>
          <p:sp>
            <p:nvSpPr>
              <p:cNvPr id="20082" name="Freeform 2015"/>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3" name="Freeform 2016"/>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4" name="Freeform 2017"/>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5" name="Freeform 2018"/>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6" name="Freeform 2019"/>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7" name="Freeform 2020"/>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8" name="Freeform 2021"/>
              <p:cNvSpPr>
                <a:spLocks/>
              </p:cNvSpPr>
              <p:nvPr/>
            </p:nvSpPr>
            <p:spPr bwMode="auto">
              <a:xfrm>
                <a:off x="4334"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9" name="Freeform 2022"/>
              <p:cNvSpPr>
                <a:spLocks/>
              </p:cNvSpPr>
              <p:nvPr/>
            </p:nvSpPr>
            <p:spPr bwMode="auto">
              <a:xfrm>
                <a:off x="4334"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0" name="Freeform 2023"/>
              <p:cNvSpPr>
                <a:spLocks/>
              </p:cNvSpPr>
              <p:nvPr/>
            </p:nvSpPr>
            <p:spPr bwMode="auto">
              <a:xfrm>
                <a:off x="433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1" name="Freeform 2024"/>
              <p:cNvSpPr>
                <a:spLocks/>
              </p:cNvSpPr>
              <p:nvPr/>
            </p:nvSpPr>
            <p:spPr bwMode="auto">
              <a:xfrm>
                <a:off x="433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2" name="Freeform 2025"/>
              <p:cNvSpPr>
                <a:spLocks/>
              </p:cNvSpPr>
              <p:nvPr/>
            </p:nvSpPr>
            <p:spPr bwMode="auto">
              <a:xfrm>
                <a:off x="433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3" name="Freeform 2026"/>
              <p:cNvSpPr>
                <a:spLocks/>
              </p:cNvSpPr>
              <p:nvPr/>
            </p:nvSpPr>
            <p:spPr bwMode="auto">
              <a:xfrm>
                <a:off x="433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4" name="Freeform 2027"/>
              <p:cNvSpPr>
                <a:spLocks/>
              </p:cNvSpPr>
              <p:nvPr/>
            </p:nvSpPr>
            <p:spPr bwMode="auto">
              <a:xfrm>
                <a:off x="433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5" name="Freeform 2028"/>
              <p:cNvSpPr>
                <a:spLocks/>
              </p:cNvSpPr>
              <p:nvPr/>
            </p:nvSpPr>
            <p:spPr bwMode="auto">
              <a:xfrm>
                <a:off x="4337"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6" name="Freeform 2029"/>
              <p:cNvSpPr>
                <a:spLocks/>
              </p:cNvSpPr>
              <p:nvPr/>
            </p:nvSpPr>
            <p:spPr bwMode="auto">
              <a:xfrm>
                <a:off x="4337"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7" name="Freeform 2030"/>
              <p:cNvSpPr>
                <a:spLocks/>
              </p:cNvSpPr>
              <p:nvPr/>
            </p:nvSpPr>
            <p:spPr bwMode="auto">
              <a:xfrm>
                <a:off x="4337"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8" name="Freeform 2031"/>
              <p:cNvSpPr>
                <a:spLocks/>
              </p:cNvSpPr>
              <p:nvPr/>
            </p:nvSpPr>
            <p:spPr bwMode="auto">
              <a:xfrm>
                <a:off x="4337"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99" name="Freeform 2032"/>
              <p:cNvSpPr>
                <a:spLocks/>
              </p:cNvSpPr>
              <p:nvPr/>
            </p:nvSpPr>
            <p:spPr bwMode="auto">
              <a:xfrm>
                <a:off x="4337"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0" name="Freeform 2033"/>
              <p:cNvSpPr>
                <a:spLocks/>
              </p:cNvSpPr>
              <p:nvPr/>
            </p:nvSpPr>
            <p:spPr bwMode="auto">
              <a:xfrm>
                <a:off x="4340"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1" name="Freeform 2034"/>
              <p:cNvSpPr>
                <a:spLocks/>
              </p:cNvSpPr>
              <p:nvPr/>
            </p:nvSpPr>
            <p:spPr bwMode="auto">
              <a:xfrm>
                <a:off x="434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2" name="Freeform 2035"/>
              <p:cNvSpPr>
                <a:spLocks/>
              </p:cNvSpPr>
              <p:nvPr/>
            </p:nvSpPr>
            <p:spPr bwMode="auto">
              <a:xfrm>
                <a:off x="434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3" name="Freeform 2036"/>
              <p:cNvSpPr>
                <a:spLocks/>
              </p:cNvSpPr>
              <p:nvPr/>
            </p:nvSpPr>
            <p:spPr bwMode="auto">
              <a:xfrm>
                <a:off x="434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4" name="Freeform 2037"/>
              <p:cNvSpPr>
                <a:spLocks/>
              </p:cNvSpPr>
              <p:nvPr/>
            </p:nvSpPr>
            <p:spPr bwMode="auto">
              <a:xfrm>
                <a:off x="434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5" name="Freeform 2038"/>
              <p:cNvSpPr>
                <a:spLocks/>
              </p:cNvSpPr>
              <p:nvPr/>
            </p:nvSpPr>
            <p:spPr bwMode="auto">
              <a:xfrm>
                <a:off x="4340"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6" name="Freeform 2039"/>
              <p:cNvSpPr>
                <a:spLocks/>
              </p:cNvSpPr>
              <p:nvPr/>
            </p:nvSpPr>
            <p:spPr bwMode="auto">
              <a:xfrm>
                <a:off x="4340"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7" name="Freeform 2040"/>
              <p:cNvSpPr>
                <a:spLocks/>
              </p:cNvSpPr>
              <p:nvPr/>
            </p:nvSpPr>
            <p:spPr bwMode="auto">
              <a:xfrm>
                <a:off x="4340"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8" name="Freeform 2041"/>
              <p:cNvSpPr>
                <a:spLocks/>
              </p:cNvSpPr>
              <p:nvPr/>
            </p:nvSpPr>
            <p:spPr bwMode="auto">
              <a:xfrm>
                <a:off x="434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09" name="Freeform 2042"/>
              <p:cNvSpPr>
                <a:spLocks/>
              </p:cNvSpPr>
              <p:nvPr/>
            </p:nvSpPr>
            <p:spPr bwMode="auto">
              <a:xfrm>
                <a:off x="4340"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0" name="Freeform 2043"/>
              <p:cNvSpPr>
                <a:spLocks/>
              </p:cNvSpPr>
              <p:nvPr/>
            </p:nvSpPr>
            <p:spPr bwMode="auto">
              <a:xfrm>
                <a:off x="434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1" name="Freeform 2044"/>
              <p:cNvSpPr>
                <a:spLocks/>
              </p:cNvSpPr>
              <p:nvPr/>
            </p:nvSpPr>
            <p:spPr bwMode="auto">
              <a:xfrm>
                <a:off x="434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2" name="Freeform 2045"/>
              <p:cNvSpPr>
                <a:spLocks/>
              </p:cNvSpPr>
              <p:nvPr/>
            </p:nvSpPr>
            <p:spPr bwMode="auto">
              <a:xfrm>
                <a:off x="434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3" name="Freeform 2046"/>
              <p:cNvSpPr>
                <a:spLocks/>
              </p:cNvSpPr>
              <p:nvPr/>
            </p:nvSpPr>
            <p:spPr bwMode="auto">
              <a:xfrm>
                <a:off x="434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4" name="Freeform 2047"/>
              <p:cNvSpPr>
                <a:spLocks/>
              </p:cNvSpPr>
              <p:nvPr/>
            </p:nvSpPr>
            <p:spPr bwMode="auto">
              <a:xfrm>
                <a:off x="434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5" name="Freeform 2048"/>
              <p:cNvSpPr>
                <a:spLocks/>
              </p:cNvSpPr>
              <p:nvPr/>
            </p:nvSpPr>
            <p:spPr bwMode="auto">
              <a:xfrm>
                <a:off x="434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6" name="Freeform 2049"/>
              <p:cNvSpPr>
                <a:spLocks/>
              </p:cNvSpPr>
              <p:nvPr/>
            </p:nvSpPr>
            <p:spPr bwMode="auto">
              <a:xfrm>
                <a:off x="434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7" name="Freeform 2050"/>
              <p:cNvSpPr>
                <a:spLocks/>
              </p:cNvSpPr>
              <p:nvPr/>
            </p:nvSpPr>
            <p:spPr bwMode="auto">
              <a:xfrm>
                <a:off x="434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8" name="Freeform 2051"/>
              <p:cNvSpPr>
                <a:spLocks/>
              </p:cNvSpPr>
              <p:nvPr/>
            </p:nvSpPr>
            <p:spPr bwMode="auto">
              <a:xfrm>
                <a:off x="4340"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19" name="Freeform 2052"/>
              <p:cNvSpPr>
                <a:spLocks/>
              </p:cNvSpPr>
              <p:nvPr/>
            </p:nvSpPr>
            <p:spPr bwMode="auto">
              <a:xfrm>
                <a:off x="434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0" name="Freeform 2053"/>
              <p:cNvSpPr>
                <a:spLocks/>
              </p:cNvSpPr>
              <p:nvPr/>
            </p:nvSpPr>
            <p:spPr bwMode="auto">
              <a:xfrm>
                <a:off x="434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1" name="Freeform 2054"/>
              <p:cNvSpPr>
                <a:spLocks/>
              </p:cNvSpPr>
              <p:nvPr/>
            </p:nvSpPr>
            <p:spPr bwMode="auto">
              <a:xfrm>
                <a:off x="434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2" name="Freeform 2055"/>
              <p:cNvSpPr>
                <a:spLocks/>
              </p:cNvSpPr>
              <p:nvPr/>
            </p:nvSpPr>
            <p:spPr bwMode="auto">
              <a:xfrm>
                <a:off x="434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3" name="Freeform 2056"/>
              <p:cNvSpPr>
                <a:spLocks/>
              </p:cNvSpPr>
              <p:nvPr/>
            </p:nvSpPr>
            <p:spPr bwMode="auto">
              <a:xfrm>
                <a:off x="434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4" name="Freeform 2057"/>
              <p:cNvSpPr>
                <a:spLocks/>
              </p:cNvSpPr>
              <p:nvPr/>
            </p:nvSpPr>
            <p:spPr bwMode="auto">
              <a:xfrm>
                <a:off x="434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5" name="Freeform 2058"/>
              <p:cNvSpPr>
                <a:spLocks/>
              </p:cNvSpPr>
              <p:nvPr/>
            </p:nvSpPr>
            <p:spPr bwMode="auto">
              <a:xfrm>
                <a:off x="4343"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6" name="Freeform 2059"/>
              <p:cNvSpPr>
                <a:spLocks/>
              </p:cNvSpPr>
              <p:nvPr/>
            </p:nvSpPr>
            <p:spPr bwMode="auto">
              <a:xfrm>
                <a:off x="4343"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7" name="Freeform 2060"/>
              <p:cNvSpPr>
                <a:spLocks/>
              </p:cNvSpPr>
              <p:nvPr/>
            </p:nvSpPr>
            <p:spPr bwMode="auto">
              <a:xfrm>
                <a:off x="4343"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8" name="Freeform 2061"/>
              <p:cNvSpPr>
                <a:spLocks/>
              </p:cNvSpPr>
              <p:nvPr/>
            </p:nvSpPr>
            <p:spPr bwMode="auto">
              <a:xfrm>
                <a:off x="4343"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29" name="Freeform 2062"/>
              <p:cNvSpPr>
                <a:spLocks/>
              </p:cNvSpPr>
              <p:nvPr/>
            </p:nvSpPr>
            <p:spPr bwMode="auto">
              <a:xfrm>
                <a:off x="4346"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0" name="Freeform 2063"/>
              <p:cNvSpPr>
                <a:spLocks/>
              </p:cNvSpPr>
              <p:nvPr/>
            </p:nvSpPr>
            <p:spPr bwMode="auto">
              <a:xfrm>
                <a:off x="4346"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1" name="Freeform 2064"/>
              <p:cNvSpPr>
                <a:spLocks/>
              </p:cNvSpPr>
              <p:nvPr/>
            </p:nvSpPr>
            <p:spPr bwMode="auto">
              <a:xfrm>
                <a:off x="43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2" name="Freeform 2065"/>
              <p:cNvSpPr>
                <a:spLocks/>
              </p:cNvSpPr>
              <p:nvPr/>
            </p:nvSpPr>
            <p:spPr bwMode="auto">
              <a:xfrm>
                <a:off x="43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3" name="Freeform 2066"/>
              <p:cNvSpPr>
                <a:spLocks/>
              </p:cNvSpPr>
              <p:nvPr/>
            </p:nvSpPr>
            <p:spPr bwMode="auto">
              <a:xfrm>
                <a:off x="43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4" name="Freeform 2067"/>
              <p:cNvSpPr>
                <a:spLocks/>
              </p:cNvSpPr>
              <p:nvPr/>
            </p:nvSpPr>
            <p:spPr bwMode="auto">
              <a:xfrm>
                <a:off x="43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5" name="Freeform 2068"/>
              <p:cNvSpPr>
                <a:spLocks/>
              </p:cNvSpPr>
              <p:nvPr/>
            </p:nvSpPr>
            <p:spPr bwMode="auto">
              <a:xfrm>
                <a:off x="43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6 h 12"/>
                  <a:gd name="T14" fmla="*/ 3 w 3"/>
                  <a:gd name="T15" fmla="*/ 3 h 12"/>
                  <a:gd name="T16" fmla="*/ 0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0" y="0"/>
                    </a:moveTo>
                    <a:lnTo>
                      <a:pt x="0" y="12"/>
                    </a:lnTo>
                    <a:lnTo>
                      <a:pt x="0" y="12"/>
                    </a:lnTo>
                    <a:lnTo>
                      <a:pt x="3" y="9"/>
                    </a:lnTo>
                    <a:lnTo>
                      <a:pt x="3" y="6"/>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6" name="Freeform 2069"/>
              <p:cNvSpPr>
                <a:spLocks/>
              </p:cNvSpPr>
              <p:nvPr/>
            </p:nvSpPr>
            <p:spPr bwMode="auto">
              <a:xfrm>
                <a:off x="43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6 h 12"/>
                  <a:gd name="T14" fmla="*/ 3 w 3"/>
                  <a:gd name="T15" fmla="*/ 3 h 12"/>
                  <a:gd name="T16" fmla="*/ 0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0" y="0"/>
                    </a:moveTo>
                    <a:lnTo>
                      <a:pt x="0" y="12"/>
                    </a:lnTo>
                    <a:lnTo>
                      <a:pt x="0" y="12"/>
                    </a:lnTo>
                    <a:lnTo>
                      <a:pt x="3" y="9"/>
                    </a:lnTo>
                    <a:lnTo>
                      <a:pt x="3" y="6"/>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7" name="Freeform 2070"/>
              <p:cNvSpPr>
                <a:spLocks/>
              </p:cNvSpPr>
              <p:nvPr/>
            </p:nvSpPr>
            <p:spPr bwMode="auto">
              <a:xfrm>
                <a:off x="43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8" name="Freeform 2071"/>
              <p:cNvSpPr>
                <a:spLocks/>
              </p:cNvSpPr>
              <p:nvPr/>
            </p:nvSpPr>
            <p:spPr bwMode="auto">
              <a:xfrm>
                <a:off x="4346" y="3765"/>
                <a:ext cx="3" cy="12"/>
              </a:xfrm>
              <a:custGeom>
                <a:avLst/>
                <a:gdLst>
                  <a:gd name="T0" fmla="*/ 0 w 3"/>
                  <a:gd name="T1" fmla="*/ 0 h 12"/>
                  <a:gd name="T2" fmla="*/ 0 w 3"/>
                  <a:gd name="T3" fmla="*/ 0 h 12"/>
                  <a:gd name="T4" fmla="*/ 0 w 3"/>
                  <a:gd name="T5" fmla="*/ 12 h 12"/>
                  <a:gd name="T6" fmla="*/ 0 w 3"/>
                  <a:gd name="T7" fmla="*/ 12 h 12"/>
                  <a:gd name="T8" fmla="*/ 3 w 3"/>
                  <a:gd name="T9" fmla="*/ 12 h 12"/>
                  <a:gd name="T10" fmla="*/ 3 w 3"/>
                  <a:gd name="T11" fmla="*/ 9 h 12"/>
                  <a:gd name="T12" fmla="*/ 3 w 3"/>
                  <a:gd name="T13" fmla="*/ 6 h 12"/>
                  <a:gd name="T14" fmla="*/ 3 w 3"/>
                  <a:gd name="T15" fmla="*/ 6 h 12"/>
                  <a:gd name="T16" fmla="*/ 3 w 3"/>
                  <a:gd name="T17" fmla="*/ 3 h 12"/>
                  <a:gd name="T18" fmla="*/ 3 w 3"/>
                  <a:gd name="T19" fmla="*/ 0 h 12"/>
                  <a:gd name="T20" fmla="*/ 0 w 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2">
                    <a:moveTo>
                      <a:pt x="0" y="0"/>
                    </a:moveTo>
                    <a:lnTo>
                      <a:pt x="0" y="0"/>
                    </a:lnTo>
                    <a:lnTo>
                      <a:pt x="0" y="12"/>
                    </a:ln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39" name="Freeform 2072"/>
              <p:cNvSpPr>
                <a:spLocks/>
              </p:cNvSpPr>
              <p:nvPr/>
            </p:nvSpPr>
            <p:spPr bwMode="auto">
              <a:xfrm>
                <a:off x="434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0" name="Freeform 2073"/>
              <p:cNvSpPr>
                <a:spLocks/>
              </p:cNvSpPr>
              <p:nvPr/>
            </p:nvSpPr>
            <p:spPr bwMode="auto">
              <a:xfrm>
                <a:off x="434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1" name="Freeform 2074"/>
              <p:cNvSpPr>
                <a:spLocks/>
              </p:cNvSpPr>
              <p:nvPr/>
            </p:nvSpPr>
            <p:spPr bwMode="auto">
              <a:xfrm>
                <a:off x="434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2" name="Freeform 2075"/>
              <p:cNvSpPr>
                <a:spLocks/>
              </p:cNvSpPr>
              <p:nvPr/>
            </p:nvSpPr>
            <p:spPr bwMode="auto">
              <a:xfrm>
                <a:off x="434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3" name="Freeform 2076"/>
              <p:cNvSpPr>
                <a:spLocks/>
              </p:cNvSpPr>
              <p:nvPr/>
            </p:nvSpPr>
            <p:spPr bwMode="auto">
              <a:xfrm>
                <a:off x="434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4" name="Freeform 2077"/>
              <p:cNvSpPr>
                <a:spLocks/>
              </p:cNvSpPr>
              <p:nvPr/>
            </p:nvSpPr>
            <p:spPr bwMode="auto">
              <a:xfrm>
                <a:off x="434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5" name="Freeform 2078"/>
              <p:cNvSpPr>
                <a:spLocks/>
              </p:cNvSpPr>
              <p:nvPr/>
            </p:nvSpPr>
            <p:spPr bwMode="auto">
              <a:xfrm>
                <a:off x="4346"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6" name="Freeform 2079"/>
              <p:cNvSpPr>
                <a:spLocks/>
              </p:cNvSpPr>
              <p:nvPr/>
            </p:nvSpPr>
            <p:spPr bwMode="auto">
              <a:xfrm>
                <a:off x="434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7" name="Freeform 2080"/>
              <p:cNvSpPr>
                <a:spLocks/>
              </p:cNvSpPr>
              <p:nvPr/>
            </p:nvSpPr>
            <p:spPr bwMode="auto">
              <a:xfrm>
                <a:off x="434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8" name="Freeform 2081"/>
              <p:cNvSpPr>
                <a:spLocks/>
              </p:cNvSpPr>
              <p:nvPr/>
            </p:nvSpPr>
            <p:spPr bwMode="auto">
              <a:xfrm>
                <a:off x="4346"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49" name="Freeform 2082"/>
              <p:cNvSpPr>
                <a:spLocks/>
              </p:cNvSpPr>
              <p:nvPr/>
            </p:nvSpPr>
            <p:spPr bwMode="auto">
              <a:xfrm>
                <a:off x="4349"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0" name="Freeform 2083"/>
              <p:cNvSpPr>
                <a:spLocks/>
              </p:cNvSpPr>
              <p:nvPr/>
            </p:nvSpPr>
            <p:spPr bwMode="auto">
              <a:xfrm>
                <a:off x="4349"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1" name="Freeform 2084"/>
              <p:cNvSpPr>
                <a:spLocks/>
              </p:cNvSpPr>
              <p:nvPr/>
            </p:nvSpPr>
            <p:spPr bwMode="auto">
              <a:xfrm>
                <a:off x="434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2" name="Freeform 2085"/>
              <p:cNvSpPr>
                <a:spLocks/>
              </p:cNvSpPr>
              <p:nvPr/>
            </p:nvSpPr>
            <p:spPr bwMode="auto">
              <a:xfrm>
                <a:off x="434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3" name="Freeform 2086"/>
              <p:cNvSpPr>
                <a:spLocks/>
              </p:cNvSpPr>
              <p:nvPr/>
            </p:nvSpPr>
            <p:spPr bwMode="auto">
              <a:xfrm>
                <a:off x="434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4" name="Freeform 2087"/>
              <p:cNvSpPr>
                <a:spLocks/>
              </p:cNvSpPr>
              <p:nvPr/>
            </p:nvSpPr>
            <p:spPr bwMode="auto">
              <a:xfrm>
                <a:off x="434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5" name="Freeform 2088"/>
              <p:cNvSpPr>
                <a:spLocks/>
              </p:cNvSpPr>
              <p:nvPr/>
            </p:nvSpPr>
            <p:spPr bwMode="auto">
              <a:xfrm>
                <a:off x="4349"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6" name="Freeform 2089"/>
              <p:cNvSpPr>
                <a:spLocks/>
              </p:cNvSpPr>
              <p:nvPr/>
            </p:nvSpPr>
            <p:spPr bwMode="auto">
              <a:xfrm>
                <a:off x="4349"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7" name="Freeform 2090"/>
              <p:cNvSpPr>
                <a:spLocks/>
              </p:cNvSpPr>
              <p:nvPr/>
            </p:nvSpPr>
            <p:spPr bwMode="auto">
              <a:xfrm>
                <a:off x="4349"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8" name="Freeform 2091"/>
              <p:cNvSpPr>
                <a:spLocks/>
              </p:cNvSpPr>
              <p:nvPr/>
            </p:nvSpPr>
            <p:spPr bwMode="auto">
              <a:xfrm>
                <a:off x="4349"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59" name="Freeform 2092"/>
              <p:cNvSpPr>
                <a:spLocks/>
              </p:cNvSpPr>
              <p:nvPr/>
            </p:nvSpPr>
            <p:spPr bwMode="auto">
              <a:xfrm>
                <a:off x="434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0" name="Freeform 2093"/>
              <p:cNvSpPr>
                <a:spLocks/>
              </p:cNvSpPr>
              <p:nvPr/>
            </p:nvSpPr>
            <p:spPr bwMode="auto">
              <a:xfrm>
                <a:off x="434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1" name="Freeform 2094"/>
              <p:cNvSpPr>
                <a:spLocks/>
              </p:cNvSpPr>
              <p:nvPr/>
            </p:nvSpPr>
            <p:spPr bwMode="auto">
              <a:xfrm>
                <a:off x="434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2" name="Freeform 2095"/>
              <p:cNvSpPr>
                <a:spLocks/>
              </p:cNvSpPr>
              <p:nvPr/>
            </p:nvSpPr>
            <p:spPr bwMode="auto">
              <a:xfrm>
                <a:off x="434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3" name="Freeform 2096"/>
              <p:cNvSpPr>
                <a:spLocks/>
              </p:cNvSpPr>
              <p:nvPr/>
            </p:nvSpPr>
            <p:spPr bwMode="auto">
              <a:xfrm>
                <a:off x="434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4" name="Freeform 2097"/>
              <p:cNvSpPr>
                <a:spLocks/>
              </p:cNvSpPr>
              <p:nvPr/>
            </p:nvSpPr>
            <p:spPr bwMode="auto">
              <a:xfrm>
                <a:off x="434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5" name="Freeform 2098"/>
              <p:cNvSpPr>
                <a:spLocks/>
              </p:cNvSpPr>
              <p:nvPr/>
            </p:nvSpPr>
            <p:spPr bwMode="auto">
              <a:xfrm>
                <a:off x="434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6" name="Freeform 2099"/>
              <p:cNvSpPr>
                <a:spLocks/>
              </p:cNvSpPr>
              <p:nvPr/>
            </p:nvSpPr>
            <p:spPr bwMode="auto">
              <a:xfrm>
                <a:off x="434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7" name="Freeform 2100"/>
              <p:cNvSpPr>
                <a:spLocks/>
              </p:cNvSpPr>
              <p:nvPr/>
            </p:nvSpPr>
            <p:spPr bwMode="auto">
              <a:xfrm>
                <a:off x="434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8" name="Freeform 2101"/>
              <p:cNvSpPr>
                <a:spLocks/>
              </p:cNvSpPr>
              <p:nvPr/>
            </p:nvSpPr>
            <p:spPr bwMode="auto">
              <a:xfrm>
                <a:off x="4349"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69" name="Freeform 2102"/>
              <p:cNvSpPr>
                <a:spLocks/>
              </p:cNvSpPr>
              <p:nvPr/>
            </p:nvSpPr>
            <p:spPr bwMode="auto">
              <a:xfrm>
                <a:off x="435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0" name="Freeform 2103"/>
              <p:cNvSpPr>
                <a:spLocks/>
              </p:cNvSpPr>
              <p:nvPr/>
            </p:nvSpPr>
            <p:spPr bwMode="auto">
              <a:xfrm>
                <a:off x="435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1" name="Freeform 2104"/>
              <p:cNvSpPr>
                <a:spLocks/>
              </p:cNvSpPr>
              <p:nvPr/>
            </p:nvSpPr>
            <p:spPr bwMode="auto">
              <a:xfrm>
                <a:off x="435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2" name="Freeform 2105"/>
              <p:cNvSpPr>
                <a:spLocks/>
              </p:cNvSpPr>
              <p:nvPr/>
            </p:nvSpPr>
            <p:spPr bwMode="auto">
              <a:xfrm>
                <a:off x="435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3" name="Freeform 2106"/>
              <p:cNvSpPr>
                <a:spLocks/>
              </p:cNvSpPr>
              <p:nvPr/>
            </p:nvSpPr>
            <p:spPr bwMode="auto">
              <a:xfrm>
                <a:off x="435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4" name="Freeform 2107"/>
              <p:cNvSpPr>
                <a:spLocks/>
              </p:cNvSpPr>
              <p:nvPr/>
            </p:nvSpPr>
            <p:spPr bwMode="auto">
              <a:xfrm>
                <a:off x="435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5" name="Freeform 2108"/>
              <p:cNvSpPr>
                <a:spLocks/>
              </p:cNvSpPr>
              <p:nvPr/>
            </p:nvSpPr>
            <p:spPr bwMode="auto">
              <a:xfrm>
                <a:off x="4352"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6" name="Freeform 2109"/>
              <p:cNvSpPr>
                <a:spLocks/>
              </p:cNvSpPr>
              <p:nvPr/>
            </p:nvSpPr>
            <p:spPr bwMode="auto">
              <a:xfrm>
                <a:off x="435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7" name="Freeform 2110"/>
              <p:cNvSpPr>
                <a:spLocks/>
              </p:cNvSpPr>
              <p:nvPr/>
            </p:nvSpPr>
            <p:spPr bwMode="auto">
              <a:xfrm>
                <a:off x="435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8" name="Freeform 2111"/>
              <p:cNvSpPr>
                <a:spLocks/>
              </p:cNvSpPr>
              <p:nvPr/>
            </p:nvSpPr>
            <p:spPr bwMode="auto">
              <a:xfrm>
                <a:off x="4352"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79" name="Freeform 2112"/>
              <p:cNvSpPr>
                <a:spLocks/>
              </p:cNvSpPr>
              <p:nvPr/>
            </p:nvSpPr>
            <p:spPr bwMode="auto">
              <a:xfrm>
                <a:off x="4355"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0" name="Freeform 2113"/>
              <p:cNvSpPr>
                <a:spLocks/>
              </p:cNvSpPr>
              <p:nvPr/>
            </p:nvSpPr>
            <p:spPr bwMode="auto">
              <a:xfrm>
                <a:off x="435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1" name="Freeform 2114"/>
              <p:cNvSpPr>
                <a:spLocks/>
              </p:cNvSpPr>
              <p:nvPr/>
            </p:nvSpPr>
            <p:spPr bwMode="auto">
              <a:xfrm>
                <a:off x="435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2" name="Freeform 2115"/>
              <p:cNvSpPr>
                <a:spLocks/>
              </p:cNvSpPr>
              <p:nvPr/>
            </p:nvSpPr>
            <p:spPr bwMode="auto">
              <a:xfrm>
                <a:off x="435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3" name="Freeform 2116"/>
              <p:cNvSpPr>
                <a:spLocks/>
              </p:cNvSpPr>
              <p:nvPr/>
            </p:nvSpPr>
            <p:spPr bwMode="auto">
              <a:xfrm>
                <a:off x="435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4" name="Freeform 2117"/>
              <p:cNvSpPr>
                <a:spLocks/>
              </p:cNvSpPr>
              <p:nvPr/>
            </p:nvSpPr>
            <p:spPr bwMode="auto">
              <a:xfrm>
                <a:off x="435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5" name="Freeform 2118"/>
              <p:cNvSpPr>
                <a:spLocks/>
              </p:cNvSpPr>
              <p:nvPr/>
            </p:nvSpPr>
            <p:spPr bwMode="auto">
              <a:xfrm>
                <a:off x="4355"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6" name="Freeform 2119"/>
              <p:cNvSpPr>
                <a:spLocks/>
              </p:cNvSpPr>
              <p:nvPr/>
            </p:nvSpPr>
            <p:spPr bwMode="auto">
              <a:xfrm>
                <a:off x="435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7" name="Freeform 2120"/>
              <p:cNvSpPr>
                <a:spLocks/>
              </p:cNvSpPr>
              <p:nvPr/>
            </p:nvSpPr>
            <p:spPr bwMode="auto">
              <a:xfrm>
                <a:off x="435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8" name="Freeform 2121"/>
              <p:cNvSpPr>
                <a:spLocks/>
              </p:cNvSpPr>
              <p:nvPr/>
            </p:nvSpPr>
            <p:spPr bwMode="auto">
              <a:xfrm>
                <a:off x="4355"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89" name="Freeform 2122"/>
              <p:cNvSpPr>
                <a:spLocks/>
              </p:cNvSpPr>
              <p:nvPr/>
            </p:nvSpPr>
            <p:spPr bwMode="auto">
              <a:xfrm>
                <a:off x="435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0" name="Freeform 2123"/>
              <p:cNvSpPr>
                <a:spLocks/>
              </p:cNvSpPr>
              <p:nvPr/>
            </p:nvSpPr>
            <p:spPr bwMode="auto">
              <a:xfrm>
                <a:off x="435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1" name="Freeform 2124"/>
              <p:cNvSpPr>
                <a:spLocks/>
              </p:cNvSpPr>
              <p:nvPr/>
            </p:nvSpPr>
            <p:spPr bwMode="auto">
              <a:xfrm>
                <a:off x="435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2" name="Freeform 2125"/>
              <p:cNvSpPr>
                <a:spLocks/>
              </p:cNvSpPr>
              <p:nvPr/>
            </p:nvSpPr>
            <p:spPr bwMode="auto">
              <a:xfrm>
                <a:off x="435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3" name="Freeform 2126"/>
              <p:cNvSpPr>
                <a:spLocks/>
              </p:cNvSpPr>
              <p:nvPr/>
            </p:nvSpPr>
            <p:spPr bwMode="auto">
              <a:xfrm>
                <a:off x="435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4" name="Freeform 2127"/>
              <p:cNvSpPr>
                <a:spLocks/>
              </p:cNvSpPr>
              <p:nvPr/>
            </p:nvSpPr>
            <p:spPr bwMode="auto">
              <a:xfrm>
                <a:off x="435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5" name="Freeform 2128"/>
              <p:cNvSpPr>
                <a:spLocks/>
              </p:cNvSpPr>
              <p:nvPr/>
            </p:nvSpPr>
            <p:spPr bwMode="auto">
              <a:xfrm>
                <a:off x="435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6" name="Freeform 2129"/>
              <p:cNvSpPr>
                <a:spLocks/>
              </p:cNvSpPr>
              <p:nvPr/>
            </p:nvSpPr>
            <p:spPr bwMode="auto">
              <a:xfrm>
                <a:off x="435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7" name="Freeform 2130"/>
              <p:cNvSpPr>
                <a:spLocks/>
              </p:cNvSpPr>
              <p:nvPr/>
            </p:nvSpPr>
            <p:spPr bwMode="auto">
              <a:xfrm>
                <a:off x="4355" y="3765"/>
                <a:ext cx="6" cy="12"/>
              </a:xfrm>
              <a:custGeom>
                <a:avLst/>
                <a:gdLst>
                  <a:gd name="T0" fmla="*/ 0 w 6"/>
                  <a:gd name="T1" fmla="*/ 0 h 12"/>
                  <a:gd name="T2" fmla="*/ 0 w 6"/>
                  <a:gd name="T3" fmla="*/ 12 h 12"/>
                  <a:gd name="T4" fmla="*/ 6 w 6"/>
                  <a:gd name="T5" fmla="*/ 12 h 12"/>
                  <a:gd name="T6" fmla="*/ 6 w 6"/>
                  <a:gd name="T7" fmla="*/ 9 h 12"/>
                  <a:gd name="T8" fmla="*/ 6 w 6"/>
                  <a:gd name="T9" fmla="*/ 6 h 12"/>
                  <a:gd name="T10" fmla="*/ 6 w 6"/>
                  <a:gd name="T11" fmla="*/ 6 h 12"/>
                  <a:gd name="T12" fmla="*/ 6 w 6"/>
                  <a:gd name="T13" fmla="*/ 3 h 12"/>
                  <a:gd name="T14" fmla="*/ 6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6" y="12"/>
                    </a:lnTo>
                    <a:lnTo>
                      <a:pt x="6" y="9"/>
                    </a:lnTo>
                    <a:lnTo>
                      <a:pt x="6" y="6"/>
                    </a:lnTo>
                    <a:lnTo>
                      <a:pt x="6" y="6"/>
                    </a:lnTo>
                    <a:lnTo>
                      <a:pt x="6" y="3"/>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8" name="Freeform 2131"/>
              <p:cNvSpPr>
                <a:spLocks/>
              </p:cNvSpPr>
              <p:nvPr/>
            </p:nvSpPr>
            <p:spPr bwMode="auto">
              <a:xfrm>
                <a:off x="4355"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99" name="Freeform 2132"/>
              <p:cNvSpPr>
                <a:spLocks/>
              </p:cNvSpPr>
              <p:nvPr/>
            </p:nvSpPr>
            <p:spPr bwMode="auto">
              <a:xfrm>
                <a:off x="435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0" name="Freeform 2133"/>
              <p:cNvSpPr>
                <a:spLocks/>
              </p:cNvSpPr>
              <p:nvPr/>
            </p:nvSpPr>
            <p:spPr bwMode="auto">
              <a:xfrm>
                <a:off x="435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1" name="Freeform 2134"/>
              <p:cNvSpPr>
                <a:spLocks/>
              </p:cNvSpPr>
              <p:nvPr/>
            </p:nvSpPr>
            <p:spPr bwMode="auto">
              <a:xfrm>
                <a:off x="435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2" name="Freeform 2135"/>
              <p:cNvSpPr>
                <a:spLocks/>
              </p:cNvSpPr>
              <p:nvPr/>
            </p:nvSpPr>
            <p:spPr bwMode="auto">
              <a:xfrm>
                <a:off x="435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3" name="Freeform 2136"/>
              <p:cNvSpPr>
                <a:spLocks/>
              </p:cNvSpPr>
              <p:nvPr/>
            </p:nvSpPr>
            <p:spPr bwMode="auto">
              <a:xfrm>
                <a:off x="435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4" name="Freeform 2137"/>
              <p:cNvSpPr>
                <a:spLocks/>
              </p:cNvSpPr>
              <p:nvPr/>
            </p:nvSpPr>
            <p:spPr bwMode="auto">
              <a:xfrm>
                <a:off x="4358"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5" name="Freeform 2138"/>
              <p:cNvSpPr>
                <a:spLocks/>
              </p:cNvSpPr>
              <p:nvPr/>
            </p:nvSpPr>
            <p:spPr bwMode="auto">
              <a:xfrm>
                <a:off x="4358"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6" name="Freeform 2139"/>
              <p:cNvSpPr>
                <a:spLocks/>
              </p:cNvSpPr>
              <p:nvPr/>
            </p:nvSpPr>
            <p:spPr bwMode="auto">
              <a:xfrm>
                <a:off x="435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7" name="Freeform 2140"/>
              <p:cNvSpPr>
                <a:spLocks/>
              </p:cNvSpPr>
              <p:nvPr/>
            </p:nvSpPr>
            <p:spPr bwMode="auto">
              <a:xfrm>
                <a:off x="4358"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8" name="Freeform 2141"/>
              <p:cNvSpPr>
                <a:spLocks/>
              </p:cNvSpPr>
              <p:nvPr/>
            </p:nvSpPr>
            <p:spPr bwMode="auto">
              <a:xfrm>
                <a:off x="4361"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09" name="Freeform 2142"/>
              <p:cNvSpPr>
                <a:spLocks/>
              </p:cNvSpPr>
              <p:nvPr/>
            </p:nvSpPr>
            <p:spPr bwMode="auto">
              <a:xfrm>
                <a:off x="4361"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0" name="Freeform 2143"/>
              <p:cNvSpPr>
                <a:spLocks/>
              </p:cNvSpPr>
              <p:nvPr/>
            </p:nvSpPr>
            <p:spPr bwMode="auto">
              <a:xfrm>
                <a:off x="436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1" name="Freeform 2144"/>
              <p:cNvSpPr>
                <a:spLocks/>
              </p:cNvSpPr>
              <p:nvPr/>
            </p:nvSpPr>
            <p:spPr bwMode="auto">
              <a:xfrm>
                <a:off x="436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2" name="Freeform 2145"/>
              <p:cNvSpPr>
                <a:spLocks/>
              </p:cNvSpPr>
              <p:nvPr/>
            </p:nvSpPr>
            <p:spPr bwMode="auto">
              <a:xfrm>
                <a:off x="436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3" name="Freeform 2146"/>
              <p:cNvSpPr>
                <a:spLocks/>
              </p:cNvSpPr>
              <p:nvPr/>
            </p:nvSpPr>
            <p:spPr bwMode="auto">
              <a:xfrm>
                <a:off x="436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4" name="Freeform 2147"/>
              <p:cNvSpPr>
                <a:spLocks/>
              </p:cNvSpPr>
              <p:nvPr/>
            </p:nvSpPr>
            <p:spPr bwMode="auto">
              <a:xfrm>
                <a:off x="4361"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5" name="Freeform 2148"/>
              <p:cNvSpPr>
                <a:spLocks/>
              </p:cNvSpPr>
              <p:nvPr/>
            </p:nvSpPr>
            <p:spPr bwMode="auto">
              <a:xfrm>
                <a:off x="4361"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6" name="Freeform 2149"/>
              <p:cNvSpPr>
                <a:spLocks/>
              </p:cNvSpPr>
              <p:nvPr/>
            </p:nvSpPr>
            <p:spPr bwMode="auto">
              <a:xfrm>
                <a:off x="4361"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7" name="Freeform 2150"/>
              <p:cNvSpPr>
                <a:spLocks/>
              </p:cNvSpPr>
              <p:nvPr/>
            </p:nvSpPr>
            <p:spPr bwMode="auto">
              <a:xfrm>
                <a:off x="4361"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8" name="Freeform 2151"/>
              <p:cNvSpPr>
                <a:spLocks/>
              </p:cNvSpPr>
              <p:nvPr/>
            </p:nvSpPr>
            <p:spPr bwMode="auto">
              <a:xfrm>
                <a:off x="4361"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19" name="Freeform 2152"/>
              <p:cNvSpPr>
                <a:spLocks/>
              </p:cNvSpPr>
              <p:nvPr/>
            </p:nvSpPr>
            <p:spPr bwMode="auto">
              <a:xfrm>
                <a:off x="4361"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0" name="Freeform 2153"/>
              <p:cNvSpPr>
                <a:spLocks/>
              </p:cNvSpPr>
              <p:nvPr/>
            </p:nvSpPr>
            <p:spPr bwMode="auto">
              <a:xfrm>
                <a:off x="436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1" name="Freeform 2154"/>
              <p:cNvSpPr>
                <a:spLocks/>
              </p:cNvSpPr>
              <p:nvPr/>
            </p:nvSpPr>
            <p:spPr bwMode="auto">
              <a:xfrm>
                <a:off x="436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2" name="Freeform 2155"/>
              <p:cNvSpPr>
                <a:spLocks/>
              </p:cNvSpPr>
              <p:nvPr/>
            </p:nvSpPr>
            <p:spPr bwMode="auto">
              <a:xfrm>
                <a:off x="436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3" name="Freeform 2156"/>
              <p:cNvSpPr>
                <a:spLocks/>
              </p:cNvSpPr>
              <p:nvPr/>
            </p:nvSpPr>
            <p:spPr bwMode="auto">
              <a:xfrm>
                <a:off x="436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4" name="Freeform 2157"/>
              <p:cNvSpPr>
                <a:spLocks/>
              </p:cNvSpPr>
              <p:nvPr/>
            </p:nvSpPr>
            <p:spPr bwMode="auto">
              <a:xfrm>
                <a:off x="436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5" name="Freeform 2158"/>
              <p:cNvSpPr>
                <a:spLocks/>
              </p:cNvSpPr>
              <p:nvPr/>
            </p:nvSpPr>
            <p:spPr bwMode="auto">
              <a:xfrm>
                <a:off x="436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6" name="Freeform 2159"/>
              <p:cNvSpPr>
                <a:spLocks/>
              </p:cNvSpPr>
              <p:nvPr/>
            </p:nvSpPr>
            <p:spPr bwMode="auto">
              <a:xfrm>
                <a:off x="436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7" name="Freeform 2160"/>
              <p:cNvSpPr>
                <a:spLocks/>
              </p:cNvSpPr>
              <p:nvPr/>
            </p:nvSpPr>
            <p:spPr bwMode="auto">
              <a:xfrm>
                <a:off x="4361"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8" name="Freeform 2161"/>
              <p:cNvSpPr>
                <a:spLocks/>
              </p:cNvSpPr>
              <p:nvPr/>
            </p:nvSpPr>
            <p:spPr bwMode="auto">
              <a:xfrm>
                <a:off x="436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29" name="Freeform 2162"/>
              <p:cNvSpPr>
                <a:spLocks/>
              </p:cNvSpPr>
              <p:nvPr/>
            </p:nvSpPr>
            <p:spPr bwMode="auto">
              <a:xfrm>
                <a:off x="436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0" name="Freeform 2163"/>
              <p:cNvSpPr>
                <a:spLocks/>
              </p:cNvSpPr>
              <p:nvPr/>
            </p:nvSpPr>
            <p:spPr bwMode="auto">
              <a:xfrm>
                <a:off x="436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1" name="Freeform 2164"/>
              <p:cNvSpPr>
                <a:spLocks/>
              </p:cNvSpPr>
              <p:nvPr/>
            </p:nvSpPr>
            <p:spPr bwMode="auto">
              <a:xfrm>
                <a:off x="436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2" name="Freeform 2165"/>
              <p:cNvSpPr>
                <a:spLocks/>
              </p:cNvSpPr>
              <p:nvPr/>
            </p:nvSpPr>
            <p:spPr bwMode="auto">
              <a:xfrm>
                <a:off x="436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3" name="Freeform 2166"/>
              <p:cNvSpPr>
                <a:spLocks/>
              </p:cNvSpPr>
              <p:nvPr/>
            </p:nvSpPr>
            <p:spPr bwMode="auto">
              <a:xfrm>
                <a:off x="436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4" name="Freeform 2167"/>
              <p:cNvSpPr>
                <a:spLocks/>
              </p:cNvSpPr>
              <p:nvPr/>
            </p:nvSpPr>
            <p:spPr bwMode="auto">
              <a:xfrm>
                <a:off x="4364"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5" name="Freeform 2168"/>
              <p:cNvSpPr>
                <a:spLocks/>
              </p:cNvSpPr>
              <p:nvPr/>
            </p:nvSpPr>
            <p:spPr bwMode="auto">
              <a:xfrm>
                <a:off x="4364" y="3765"/>
                <a:ext cx="6" cy="12"/>
              </a:xfrm>
              <a:custGeom>
                <a:avLst/>
                <a:gdLst>
                  <a:gd name="T0" fmla="*/ 0 w 6"/>
                  <a:gd name="T1" fmla="*/ 0 h 12"/>
                  <a:gd name="T2" fmla="*/ 0 w 6"/>
                  <a:gd name="T3" fmla="*/ 6 h 12"/>
                  <a:gd name="T4" fmla="*/ 0 w 6"/>
                  <a:gd name="T5" fmla="*/ 12 h 12"/>
                  <a:gd name="T6" fmla="*/ 3 w 6"/>
                  <a:gd name="T7" fmla="*/ 12 h 12"/>
                  <a:gd name="T8" fmla="*/ 3 w 6"/>
                  <a:gd name="T9" fmla="*/ 9 h 12"/>
                  <a:gd name="T10" fmla="*/ 3 w 6"/>
                  <a:gd name="T11" fmla="*/ 6 h 12"/>
                  <a:gd name="T12" fmla="*/ 6 w 6"/>
                  <a:gd name="T13" fmla="*/ 6 h 12"/>
                  <a:gd name="T14" fmla="*/ 3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6"/>
                    </a:ln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6" name="Freeform 2169"/>
              <p:cNvSpPr>
                <a:spLocks/>
              </p:cNvSpPr>
              <p:nvPr/>
            </p:nvSpPr>
            <p:spPr bwMode="auto">
              <a:xfrm>
                <a:off x="4364"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7" name="Freeform 2170"/>
              <p:cNvSpPr>
                <a:spLocks/>
              </p:cNvSpPr>
              <p:nvPr/>
            </p:nvSpPr>
            <p:spPr bwMode="auto">
              <a:xfrm>
                <a:off x="4364"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8" name="Freeform 2171"/>
              <p:cNvSpPr>
                <a:spLocks/>
              </p:cNvSpPr>
              <p:nvPr/>
            </p:nvSpPr>
            <p:spPr bwMode="auto">
              <a:xfrm>
                <a:off x="4364"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39" name="Freeform 2172"/>
              <p:cNvSpPr>
                <a:spLocks/>
              </p:cNvSpPr>
              <p:nvPr/>
            </p:nvSpPr>
            <p:spPr bwMode="auto">
              <a:xfrm>
                <a:off x="4367"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0" name="Freeform 2173"/>
              <p:cNvSpPr>
                <a:spLocks/>
              </p:cNvSpPr>
              <p:nvPr/>
            </p:nvSpPr>
            <p:spPr bwMode="auto">
              <a:xfrm>
                <a:off x="4367"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1" name="Freeform 2174"/>
              <p:cNvSpPr>
                <a:spLocks/>
              </p:cNvSpPr>
              <p:nvPr/>
            </p:nvSpPr>
            <p:spPr bwMode="auto">
              <a:xfrm>
                <a:off x="436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2" name="Freeform 2175"/>
              <p:cNvSpPr>
                <a:spLocks/>
              </p:cNvSpPr>
              <p:nvPr/>
            </p:nvSpPr>
            <p:spPr bwMode="auto">
              <a:xfrm>
                <a:off x="436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3" name="Freeform 2176"/>
              <p:cNvSpPr>
                <a:spLocks/>
              </p:cNvSpPr>
              <p:nvPr/>
            </p:nvSpPr>
            <p:spPr bwMode="auto">
              <a:xfrm>
                <a:off x="436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4" name="Freeform 2177"/>
              <p:cNvSpPr>
                <a:spLocks/>
              </p:cNvSpPr>
              <p:nvPr/>
            </p:nvSpPr>
            <p:spPr bwMode="auto">
              <a:xfrm>
                <a:off x="436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5" name="Freeform 2178"/>
              <p:cNvSpPr>
                <a:spLocks/>
              </p:cNvSpPr>
              <p:nvPr/>
            </p:nvSpPr>
            <p:spPr bwMode="auto">
              <a:xfrm>
                <a:off x="4367"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6" name="Freeform 2179"/>
              <p:cNvSpPr>
                <a:spLocks/>
              </p:cNvSpPr>
              <p:nvPr/>
            </p:nvSpPr>
            <p:spPr bwMode="auto">
              <a:xfrm>
                <a:off x="4367"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7" name="Freeform 2180"/>
              <p:cNvSpPr>
                <a:spLocks/>
              </p:cNvSpPr>
              <p:nvPr/>
            </p:nvSpPr>
            <p:spPr bwMode="auto">
              <a:xfrm>
                <a:off x="4367"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8" name="Freeform 2181"/>
              <p:cNvSpPr>
                <a:spLocks/>
              </p:cNvSpPr>
              <p:nvPr/>
            </p:nvSpPr>
            <p:spPr bwMode="auto">
              <a:xfrm>
                <a:off x="4367"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49" name="Freeform 2182"/>
              <p:cNvSpPr>
                <a:spLocks/>
              </p:cNvSpPr>
              <p:nvPr/>
            </p:nvSpPr>
            <p:spPr bwMode="auto">
              <a:xfrm>
                <a:off x="4367"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0" name="Freeform 2183"/>
              <p:cNvSpPr>
                <a:spLocks/>
              </p:cNvSpPr>
              <p:nvPr/>
            </p:nvSpPr>
            <p:spPr bwMode="auto">
              <a:xfrm>
                <a:off x="4367"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1" name="Freeform 2184"/>
              <p:cNvSpPr>
                <a:spLocks/>
              </p:cNvSpPr>
              <p:nvPr/>
            </p:nvSpPr>
            <p:spPr bwMode="auto">
              <a:xfrm>
                <a:off x="436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2" name="Freeform 2185"/>
              <p:cNvSpPr>
                <a:spLocks/>
              </p:cNvSpPr>
              <p:nvPr/>
            </p:nvSpPr>
            <p:spPr bwMode="auto">
              <a:xfrm>
                <a:off x="436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3" name="Freeform 2186"/>
              <p:cNvSpPr>
                <a:spLocks/>
              </p:cNvSpPr>
              <p:nvPr/>
            </p:nvSpPr>
            <p:spPr bwMode="auto">
              <a:xfrm>
                <a:off x="436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4" name="Freeform 2187"/>
              <p:cNvSpPr>
                <a:spLocks/>
              </p:cNvSpPr>
              <p:nvPr/>
            </p:nvSpPr>
            <p:spPr bwMode="auto">
              <a:xfrm>
                <a:off x="436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5" name="Freeform 2188"/>
              <p:cNvSpPr>
                <a:spLocks/>
              </p:cNvSpPr>
              <p:nvPr/>
            </p:nvSpPr>
            <p:spPr bwMode="auto">
              <a:xfrm>
                <a:off x="436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6" name="Freeform 2189"/>
              <p:cNvSpPr>
                <a:spLocks/>
              </p:cNvSpPr>
              <p:nvPr/>
            </p:nvSpPr>
            <p:spPr bwMode="auto">
              <a:xfrm>
                <a:off x="436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7" name="Freeform 2190"/>
              <p:cNvSpPr>
                <a:spLocks/>
              </p:cNvSpPr>
              <p:nvPr/>
            </p:nvSpPr>
            <p:spPr bwMode="auto">
              <a:xfrm>
                <a:off x="436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8" name="Freeform 2191"/>
              <p:cNvSpPr>
                <a:spLocks/>
              </p:cNvSpPr>
              <p:nvPr/>
            </p:nvSpPr>
            <p:spPr bwMode="auto">
              <a:xfrm>
                <a:off x="4367"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59" name="Freeform 2192"/>
              <p:cNvSpPr>
                <a:spLocks/>
              </p:cNvSpPr>
              <p:nvPr/>
            </p:nvSpPr>
            <p:spPr bwMode="auto">
              <a:xfrm>
                <a:off x="437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0" name="Freeform 2193"/>
              <p:cNvSpPr>
                <a:spLocks/>
              </p:cNvSpPr>
              <p:nvPr/>
            </p:nvSpPr>
            <p:spPr bwMode="auto">
              <a:xfrm>
                <a:off x="437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1" name="Freeform 2194"/>
              <p:cNvSpPr>
                <a:spLocks/>
              </p:cNvSpPr>
              <p:nvPr/>
            </p:nvSpPr>
            <p:spPr bwMode="auto">
              <a:xfrm>
                <a:off x="437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2" name="Freeform 2195"/>
              <p:cNvSpPr>
                <a:spLocks/>
              </p:cNvSpPr>
              <p:nvPr/>
            </p:nvSpPr>
            <p:spPr bwMode="auto">
              <a:xfrm>
                <a:off x="437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3" name="Freeform 2196"/>
              <p:cNvSpPr>
                <a:spLocks/>
              </p:cNvSpPr>
              <p:nvPr/>
            </p:nvSpPr>
            <p:spPr bwMode="auto">
              <a:xfrm>
                <a:off x="437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4" name="Freeform 2197"/>
              <p:cNvSpPr>
                <a:spLocks/>
              </p:cNvSpPr>
              <p:nvPr/>
            </p:nvSpPr>
            <p:spPr bwMode="auto">
              <a:xfrm>
                <a:off x="437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5" name="Freeform 2198"/>
              <p:cNvSpPr>
                <a:spLocks/>
              </p:cNvSpPr>
              <p:nvPr/>
            </p:nvSpPr>
            <p:spPr bwMode="auto">
              <a:xfrm>
                <a:off x="4370"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6" name="Freeform 2199"/>
              <p:cNvSpPr>
                <a:spLocks/>
              </p:cNvSpPr>
              <p:nvPr/>
            </p:nvSpPr>
            <p:spPr bwMode="auto">
              <a:xfrm>
                <a:off x="437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7" name="Freeform 2200"/>
              <p:cNvSpPr>
                <a:spLocks/>
              </p:cNvSpPr>
              <p:nvPr/>
            </p:nvSpPr>
            <p:spPr bwMode="auto">
              <a:xfrm>
                <a:off x="437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8" name="Freeform 2201"/>
              <p:cNvSpPr>
                <a:spLocks/>
              </p:cNvSpPr>
              <p:nvPr/>
            </p:nvSpPr>
            <p:spPr bwMode="auto">
              <a:xfrm>
                <a:off x="4370"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69" name="Freeform 2202"/>
              <p:cNvSpPr>
                <a:spLocks/>
              </p:cNvSpPr>
              <p:nvPr/>
            </p:nvSpPr>
            <p:spPr bwMode="auto">
              <a:xfrm>
                <a:off x="4373"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0" name="Freeform 2203"/>
              <p:cNvSpPr>
                <a:spLocks/>
              </p:cNvSpPr>
              <p:nvPr/>
            </p:nvSpPr>
            <p:spPr bwMode="auto">
              <a:xfrm>
                <a:off x="437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1" name="Freeform 2204"/>
              <p:cNvSpPr>
                <a:spLocks/>
              </p:cNvSpPr>
              <p:nvPr/>
            </p:nvSpPr>
            <p:spPr bwMode="auto">
              <a:xfrm>
                <a:off x="437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2" name="Freeform 2205"/>
              <p:cNvSpPr>
                <a:spLocks/>
              </p:cNvSpPr>
              <p:nvPr/>
            </p:nvSpPr>
            <p:spPr bwMode="auto">
              <a:xfrm>
                <a:off x="437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3" name="Freeform 2206"/>
              <p:cNvSpPr>
                <a:spLocks/>
              </p:cNvSpPr>
              <p:nvPr/>
            </p:nvSpPr>
            <p:spPr bwMode="auto">
              <a:xfrm>
                <a:off x="437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4" name="Freeform 2207"/>
              <p:cNvSpPr>
                <a:spLocks/>
              </p:cNvSpPr>
              <p:nvPr/>
            </p:nvSpPr>
            <p:spPr bwMode="auto">
              <a:xfrm>
                <a:off x="437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5" name="Freeform 2208"/>
              <p:cNvSpPr>
                <a:spLocks/>
              </p:cNvSpPr>
              <p:nvPr/>
            </p:nvSpPr>
            <p:spPr bwMode="auto">
              <a:xfrm>
                <a:off x="4373"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6" name="Freeform 2209"/>
              <p:cNvSpPr>
                <a:spLocks/>
              </p:cNvSpPr>
              <p:nvPr/>
            </p:nvSpPr>
            <p:spPr bwMode="auto">
              <a:xfrm>
                <a:off x="4373"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7" name="Freeform 2210"/>
              <p:cNvSpPr>
                <a:spLocks/>
              </p:cNvSpPr>
              <p:nvPr/>
            </p:nvSpPr>
            <p:spPr bwMode="auto">
              <a:xfrm>
                <a:off x="4373"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8" name="Freeform 2211"/>
              <p:cNvSpPr>
                <a:spLocks/>
              </p:cNvSpPr>
              <p:nvPr/>
            </p:nvSpPr>
            <p:spPr bwMode="auto">
              <a:xfrm>
                <a:off x="4373"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79" name="Freeform 2212"/>
              <p:cNvSpPr>
                <a:spLocks/>
              </p:cNvSpPr>
              <p:nvPr/>
            </p:nvSpPr>
            <p:spPr bwMode="auto">
              <a:xfrm>
                <a:off x="4373"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0" name="Freeform 2213"/>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81" name="Freeform 2214"/>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2416"/>
            <p:cNvGrpSpPr>
              <a:grpSpLocks/>
            </p:cNvGrpSpPr>
            <p:nvPr/>
          </p:nvGrpSpPr>
          <p:grpSpPr bwMode="auto">
            <a:xfrm>
              <a:off x="4373" y="3765"/>
              <a:ext cx="46" cy="12"/>
              <a:chOff x="4373" y="3765"/>
              <a:chExt cx="46" cy="12"/>
            </a:xfrm>
          </p:grpSpPr>
          <p:sp>
            <p:nvSpPr>
              <p:cNvPr id="19882" name="Freeform 2216"/>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3" name="Freeform 2217"/>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4" name="Freeform 2218"/>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5" name="Freeform 2219"/>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6" name="Freeform 2220"/>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7" name="Freeform 2221"/>
              <p:cNvSpPr>
                <a:spLocks/>
              </p:cNvSpPr>
              <p:nvPr/>
            </p:nvSpPr>
            <p:spPr bwMode="auto">
              <a:xfrm>
                <a:off x="437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8" name="Freeform 2222"/>
              <p:cNvSpPr>
                <a:spLocks/>
              </p:cNvSpPr>
              <p:nvPr/>
            </p:nvSpPr>
            <p:spPr bwMode="auto">
              <a:xfrm>
                <a:off x="4373"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9" name="Freeform 2223"/>
              <p:cNvSpPr>
                <a:spLocks/>
              </p:cNvSpPr>
              <p:nvPr/>
            </p:nvSpPr>
            <p:spPr bwMode="auto">
              <a:xfrm>
                <a:off x="437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0" name="Freeform 2224"/>
              <p:cNvSpPr>
                <a:spLocks/>
              </p:cNvSpPr>
              <p:nvPr/>
            </p:nvSpPr>
            <p:spPr bwMode="auto">
              <a:xfrm>
                <a:off x="437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1" name="Freeform 2225"/>
              <p:cNvSpPr>
                <a:spLocks/>
              </p:cNvSpPr>
              <p:nvPr/>
            </p:nvSpPr>
            <p:spPr bwMode="auto">
              <a:xfrm>
                <a:off x="437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2" name="Freeform 2226"/>
              <p:cNvSpPr>
                <a:spLocks/>
              </p:cNvSpPr>
              <p:nvPr/>
            </p:nvSpPr>
            <p:spPr bwMode="auto">
              <a:xfrm>
                <a:off x="437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3" name="Freeform 2227"/>
              <p:cNvSpPr>
                <a:spLocks/>
              </p:cNvSpPr>
              <p:nvPr/>
            </p:nvSpPr>
            <p:spPr bwMode="auto">
              <a:xfrm>
                <a:off x="437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4" name="Freeform 2228"/>
              <p:cNvSpPr>
                <a:spLocks/>
              </p:cNvSpPr>
              <p:nvPr/>
            </p:nvSpPr>
            <p:spPr bwMode="auto">
              <a:xfrm>
                <a:off x="4376"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5" name="Freeform 2229"/>
              <p:cNvSpPr>
                <a:spLocks/>
              </p:cNvSpPr>
              <p:nvPr/>
            </p:nvSpPr>
            <p:spPr bwMode="auto">
              <a:xfrm>
                <a:off x="4376"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6" name="Freeform 2230"/>
              <p:cNvSpPr>
                <a:spLocks/>
              </p:cNvSpPr>
              <p:nvPr/>
            </p:nvSpPr>
            <p:spPr bwMode="auto">
              <a:xfrm>
                <a:off x="437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7" name="Freeform 2231"/>
              <p:cNvSpPr>
                <a:spLocks/>
              </p:cNvSpPr>
              <p:nvPr/>
            </p:nvSpPr>
            <p:spPr bwMode="auto">
              <a:xfrm>
                <a:off x="437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8" name="Freeform 2232"/>
              <p:cNvSpPr>
                <a:spLocks/>
              </p:cNvSpPr>
              <p:nvPr/>
            </p:nvSpPr>
            <p:spPr bwMode="auto">
              <a:xfrm>
                <a:off x="4376"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99" name="Freeform 2233"/>
              <p:cNvSpPr>
                <a:spLocks/>
              </p:cNvSpPr>
              <p:nvPr/>
            </p:nvSpPr>
            <p:spPr bwMode="auto">
              <a:xfrm>
                <a:off x="4379"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0" name="Freeform 2234"/>
              <p:cNvSpPr>
                <a:spLocks/>
              </p:cNvSpPr>
              <p:nvPr/>
            </p:nvSpPr>
            <p:spPr bwMode="auto">
              <a:xfrm>
                <a:off x="437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1" name="Freeform 2235"/>
              <p:cNvSpPr>
                <a:spLocks/>
              </p:cNvSpPr>
              <p:nvPr/>
            </p:nvSpPr>
            <p:spPr bwMode="auto">
              <a:xfrm>
                <a:off x="437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2" name="Freeform 2236"/>
              <p:cNvSpPr>
                <a:spLocks/>
              </p:cNvSpPr>
              <p:nvPr/>
            </p:nvSpPr>
            <p:spPr bwMode="auto">
              <a:xfrm>
                <a:off x="437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3" name="Freeform 2237"/>
              <p:cNvSpPr>
                <a:spLocks/>
              </p:cNvSpPr>
              <p:nvPr/>
            </p:nvSpPr>
            <p:spPr bwMode="auto">
              <a:xfrm>
                <a:off x="437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4" name="Freeform 2238"/>
              <p:cNvSpPr>
                <a:spLocks/>
              </p:cNvSpPr>
              <p:nvPr/>
            </p:nvSpPr>
            <p:spPr bwMode="auto">
              <a:xfrm>
                <a:off x="4379" y="3765"/>
                <a:ext cx="7" cy="12"/>
              </a:xfrm>
              <a:custGeom>
                <a:avLst/>
                <a:gdLst>
                  <a:gd name="T0" fmla="*/ 0 w 7"/>
                  <a:gd name="T1" fmla="*/ 0 h 12"/>
                  <a:gd name="T2" fmla="*/ 0 w 7"/>
                  <a:gd name="T3" fmla="*/ 12 h 12"/>
                  <a:gd name="T4" fmla="*/ 0 w 7"/>
                  <a:gd name="T5" fmla="*/ 12 h 12"/>
                  <a:gd name="T6" fmla="*/ 3 w 7"/>
                  <a:gd name="T7" fmla="*/ 9 h 12"/>
                  <a:gd name="T8" fmla="*/ 3 w 7"/>
                  <a:gd name="T9" fmla="*/ 6 h 12"/>
                  <a:gd name="T10" fmla="*/ 7 w 7"/>
                  <a:gd name="T11" fmla="*/ 6 h 12"/>
                  <a:gd name="T12" fmla="*/ 3 w 7"/>
                  <a:gd name="T13" fmla="*/ 6 h 12"/>
                  <a:gd name="T14" fmla="*/ 3 w 7"/>
                  <a:gd name="T15" fmla="*/ 3 h 12"/>
                  <a:gd name="T16" fmla="*/ 0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0" y="12"/>
                    </a:lnTo>
                    <a:lnTo>
                      <a:pt x="3" y="9"/>
                    </a:lnTo>
                    <a:lnTo>
                      <a:pt x="3" y="6"/>
                    </a:lnTo>
                    <a:lnTo>
                      <a:pt x="7"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5" name="Freeform 2239"/>
              <p:cNvSpPr>
                <a:spLocks/>
              </p:cNvSpPr>
              <p:nvPr/>
            </p:nvSpPr>
            <p:spPr bwMode="auto">
              <a:xfrm>
                <a:off x="4379" y="3765"/>
                <a:ext cx="7" cy="12"/>
              </a:xfrm>
              <a:custGeom>
                <a:avLst/>
                <a:gdLst>
                  <a:gd name="T0" fmla="*/ 0 w 7"/>
                  <a:gd name="T1" fmla="*/ 0 h 12"/>
                  <a:gd name="T2" fmla="*/ 0 w 7"/>
                  <a:gd name="T3" fmla="*/ 12 h 12"/>
                  <a:gd name="T4" fmla="*/ 0 w 7"/>
                  <a:gd name="T5" fmla="*/ 12 h 12"/>
                  <a:gd name="T6" fmla="*/ 3 w 7"/>
                  <a:gd name="T7" fmla="*/ 9 h 12"/>
                  <a:gd name="T8" fmla="*/ 3 w 7"/>
                  <a:gd name="T9" fmla="*/ 6 h 12"/>
                  <a:gd name="T10" fmla="*/ 7 w 7"/>
                  <a:gd name="T11" fmla="*/ 6 h 12"/>
                  <a:gd name="T12" fmla="*/ 3 w 7"/>
                  <a:gd name="T13" fmla="*/ 6 h 12"/>
                  <a:gd name="T14" fmla="*/ 3 w 7"/>
                  <a:gd name="T15" fmla="*/ 3 h 12"/>
                  <a:gd name="T16" fmla="*/ 0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0" y="12"/>
                    </a:lnTo>
                    <a:lnTo>
                      <a:pt x="3" y="9"/>
                    </a:lnTo>
                    <a:lnTo>
                      <a:pt x="3" y="6"/>
                    </a:lnTo>
                    <a:lnTo>
                      <a:pt x="7"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6" name="Freeform 2240"/>
              <p:cNvSpPr>
                <a:spLocks/>
              </p:cNvSpPr>
              <p:nvPr/>
            </p:nvSpPr>
            <p:spPr bwMode="auto">
              <a:xfrm>
                <a:off x="4379" y="3765"/>
                <a:ext cx="7" cy="12"/>
              </a:xfrm>
              <a:custGeom>
                <a:avLst/>
                <a:gdLst>
                  <a:gd name="T0" fmla="*/ 0 w 7"/>
                  <a:gd name="T1" fmla="*/ 0 h 12"/>
                  <a:gd name="T2" fmla="*/ 0 w 7"/>
                  <a:gd name="T3" fmla="*/ 12 h 12"/>
                  <a:gd name="T4" fmla="*/ 0 w 7"/>
                  <a:gd name="T5" fmla="*/ 12 h 12"/>
                  <a:gd name="T6" fmla="*/ 3 w 7"/>
                  <a:gd name="T7" fmla="*/ 9 h 12"/>
                  <a:gd name="T8" fmla="*/ 7 w 7"/>
                  <a:gd name="T9" fmla="*/ 6 h 12"/>
                  <a:gd name="T10" fmla="*/ 7 w 7"/>
                  <a:gd name="T11" fmla="*/ 6 h 12"/>
                  <a:gd name="T12" fmla="*/ 3 w 7"/>
                  <a:gd name="T13" fmla="*/ 3 h 12"/>
                  <a:gd name="T14" fmla="*/ 0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0" y="12"/>
                    </a:lnTo>
                    <a:lnTo>
                      <a:pt x="3" y="9"/>
                    </a:lnTo>
                    <a:lnTo>
                      <a:pt x="7" y="6"/>
                    </a:lnTo>
                    <a:lnTo>
                      <a:pt x="7"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7" name="Freeform 2241"/>
              <p:cNvSpPr>
                <a:spLocks/>
              </p:cNvSpPr>
              <p:nvPr/>
            </p:nvSpPr>
            <p:spPr bwMode="auto">
              <a:xfrm>
                <a:off x="4379" y="3765"/>
                <a:ext cx="7" cy="12"/>
              </a:xfrm>
              <a:custGeom>
                <a:avLst/>
                <a:gdLst>
                  <a:gd name="T0" fmla="*/ 0 w 7"/>
                  <a:gd name="T1" fmla="*/ 0 h 12"/>
                  <a:gd name="T2" fmla="*/ 0 w 7"/>
                  <a:gd name="T3" fmla="*/ 0 h 12"/>
                  <a:gd name="T4" fmla="*/ 0 w 7"/>
                  <a:gd name="T5" fmla="*/ 12 h 12"/>
                  <a:gd name="T6" fmla="*/ 0 w 7"/>
                  <a:gd name="T7" fmla="*/ 12 h 12"/>
                  <a:gd name="T8" fmla="*/ 3 w 7"/>
                  <a:gd name="T9" fmla="*/ 12 h 12"/>
                  <a:gd name="T10" fmla="*/ 3 w 7"/>
                  <a:gd name="T11" fmla="*/ 9 h 12"/>
                  <a:gd name="T12" fmla="*/ 7 w 7"/>
                  <a:gd name="T13" fmla="*/ 6 h 12"/>
                  <a:gd name="T14" fmla="*/ 7 w 7"/>
                  <a:gd name="T15" fmla="*/ 6 h 12"/>
                  <a:gd name="T16" fmla="*/ 3 w 7"/>
                  <a:gd name="T17" fmla="*/ 3 h 12"/>
                  <a:gd name="T18" fmla="*/ 3 w 7"/>
                  <a:gd name="T19" fmla="*/ 0 h 12"/>
                  <a:gd name="T20" fmla="*/ 0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0" y="0"/>
                    </a:moveTo>
                    <a:lnTo>
                      <a:pt x="0" y="0"/>
                    </a:lnTo>
                    <a:lnTo>
                      <a:pt x="0" y="12"/>
                    </a:lnTo>
                    <a:lnTo>
                      <a:pt x="0" y="12"/>
                    </a:lnTo>
                    <a:lnTo>
                      <a:pt x="3" y="12"/>
                    </a:lnTo>
                    <a:lnTo>
                      <a:pt x="3" y="9"/>
                    </a:lnTo>
                    <a:lnTo>
                      <a:pt x="7" y="6"/>
                    </a:lnTo>
                    <a:lnTo>
                      <a:pt x="7"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8" name="Freeform 2242"/>
              <p:cNvSpPr>
                <a:spLocks/>
              </p:cNvSpPr>
              <p:nvPr/>
            </p:nvSpPr>
            <p:spPr bwMode="auto">
              <a:xfrm>
                <a:off x="4379" y="3765"/>
                <a:ext cx="7" cy="12"/>
              </a:xfrm>
              <a:custGeom>
                <a:avLst/>
                <a:gdLst>
                  <a:gd name="T0" fmla="*/ 0 w 7"/>
                  <a:gd name="T1" fmla="*/ 0 h 12"/>
                  <a:gd name="T2" fmla="*/ 0 w 7"/>
                  <a:gd name="T3" fmla="*/ 12 h 12"/>
                  <a:gd name="T4" fmla="*/ 3 w 7"/>
                  <a:gd name="T5" fmla="*/ 12 h 12"/>
                  <a:gd name="T6" fmla="*/ 3 w 7"/>
                  <a:gd name="T7" fmla="*/ 9 h 12"/>
                  <a:gd name="T8" fmla="*/ 7 w 7"/>
                  <a:gd name="T9" fmla="*/ 6 h 12"/>
                  <a:gd name="T10" fmla="*/ 7 w 7"/>
                  <a:gd name="T11" fmla="*/ 6 h 12"/>
                  <a:gd name="T12" fmla="*/ 3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3" y="9"/>
                    </a:lnTo>
                    <a:lnTo>
                      <a:pt x="7" y="6"/>
                    </a:lnTo>
                    <a:lnTo>
                      <a:pt x="7"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09" name="Freeform 2243"/>
              <p:cNvSpPr>
                <a:spLocks/>
              </p:cNvSpPr>
              <p:nvPr/>
            </p:nvSpPr>
            <p:spPr bwMode="auto">
              <a:xfrm>
                <a:off x="4379" y="3765"/>
                <a:ext cx="7" cy="12"/>
              </a:xfrm>
              <a:custGeom>
                <a:avLst/>
                <a:gdLst>
                  <a:gd name="T0" fmla="*/ 0 w 7"/>
                  <a:gd name="T1" fmla="*/ 0 h 12"/>
                  <a:gd name="T2" fmla="*/ 0 w 7"/>
                  <a:gd name="T3" fmla="*/ 12 h 12"/>
                  <a:gd name="T4" fmla="*/ 3 w 7"/>
                  <a:gd name="T5" fmla="*/ 12 h 12"/>
                  <a:gd name="T6" fmla="*/ 3 w 7"/>
                  <a:gd name="T7" fmla="*/ 9 h 12"/>
                  <a:gd name="T8" fmla="*/ 7 w 7"/>
                  <a:gd name="T9" fmla="*/ 6 h 12"/>
                  <a:gd name="T10" fmla="*/ 7 w 7"/>
                  <a:gd name="T11" fmla="*/ 6 h 12"/>
                  <a:gd name="T12" fmla="*/ 3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3" y="9"/>
                    </a:lnTo>
                    <a:lnTo>
                      <a:pt x="7" y="6"/>
                    </a:lnTo>
                    <a:lnTo>
                      <a:pt x="7"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0" name="Freeform 2244"/>
              <p:cNvSpPr>
                <a:spLocks/>
              </p:cNvSpPr>
              <p:nvPr/>
            </p:nvSpPr>
            <p:spPr bwMode="auto">
              <a:xfrm>
                <a:off x="4379"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1" name="Freeform 2245"/>
              <p:cNvSpPr>
                <a:spLocks/>
              </p:cNvSpPr>
              <p:nvPr/>
            </p:nvSpPr>
            <p:spPr bwMode="auto">
              <a:xfrm>
                <a:off x="4379"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2" name="Freeform 2246"/>
              <p:cNvSpPr>
                <a:spLocks/>
              </p:cNvSpPr>
              <p:nvPr/>
            </p:nvSpPr>
            <p:spPr bwMode="auto">
              <a:xfrm>
                <a:off x="4379"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3" name="Freeform 2247"/>
              <p:cNvSpPr>
                <a:spLocks/>
              </p:cNvSpPr>
              <p:nvPr/>
            </p:nvSpPr>
            <p:spPr bwMode="auto">
              <a:xfrm>
                <a:off x="4379"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4" name="Freeform 2248"/>
              <p:cNvSpPr>
                <a:spLocks/>
              </p:cNvSpPr>
              <p:nvPr/>
            </p:nvSpPr>
            <p:spPr bwMode="auto">
              <a:xfrm>
                <a:off x="4379"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6 h 12"/>
                  <a:gd name="T14" fmla="*/ 7 w 7"/>
                  <a:gd name="T15" fmla="*/ 3 h 12"/>
                  <a:gd name="T16" fmla="*/ 3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3" y="12"/>
                    </a:lnTo>
                    <a:lnTo>
                      <a:pt x="7" y="9"/>
                    </a:lnTo>
                    <a:lnTo>
                      <a:pt x="7" y="6"/>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5" name="Freeform 2249"/>
              <p:cNvSpPr>
                <a:spLocks/>
              </p:cNvSpPr>
              <p:nvPr/>
            </p:nvSpPr>
            <p:spPr bwMode="auto">
              <a:xfrm>
                <a:off x="4379"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6 h 12"/>
                  <a:gd name="T14" fmla="*/ 7 w 7"/>
                  <a:gd name="T15" fmla="*/ 3 h 12"/>
                  <a:gd name="T16" fmla="*/ 3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3" y="12"/>
                    </a:lnTo>
                    <a:lnTo>
                      <a:pt x="7" y="9"/>
                    </a:lnTo>
                    <a:lnTo>
                      <a:pt x="7" y="6"/>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6" name="Freeform 2250"/>
              <p:cNvSpPr>
                <a:spLocks/>
              </p:cNvSpPr>
              <p:nvPr/>
            </p:nvSpPr>
            <p:spPr bwMode="auto">
              <a:xfrm>
                <a:off x="4379"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7" name="Freeform 2251"/>
              <p:cNvSpPr>
                <a:spLocks/>
              </p:cNvSpPr>
              <p:nvPr/>
            </p:nvSpPr>
            <p:spPr bwMode="auto">
              <a:xfrm>
                <a:off x="4379" y="3765"/>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8" name="Freeform 2252"/>
              <p:cNvSpPr>
                <a:spLocks/>
              </p:cNvSpPr>
              <p:nvPr/>
            </p:nvSpPr>
            <p:spPr bwMode="auto">
              <a:xfrm>
                <a:off x="4382"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19" name="Freeform 2253"/>
              <p:cNvSpPr>
                <a:spLocks/>
              </p:cNvSpPr>
              <p:nvPr/>
            </p:nvSpPr>
            <p:spPr bwMode="auto">
              <a:xfrm>
                <a:off x="4382"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0" name="Freeform 2254"/>
              <p:cNvSpPr>
                <a:spLocks/>
              </p:cNvSpPr>
              <p:nvPr/>
            </p:nvSpPr>
            <p:spPr bwMode="auto">
              <a:xfrm>
                <a:off x="4382"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1" name="Freeform 2255"/>
              <p:cNvSpPr>
                <a:spLocks/>
              </p:cNvSpPr>
              <p:nvPr/>
            </p:nvSpPr>
            <p:spPr bwMode="auto">
              <a:xfrm>
                <a:off x="4382"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2" name="Freeform 2256"/>
              <p:cNvSpPr>
                <a:spLocks/>
              </p:cNvSpPr>
              <p:nvPr/>
            </p:nvSpPr>
            <p:spPr bwMode="auto">
              <a:xfrm>
                <a:off x="4382"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3" name="Freeform 2257"/>
              <p:cNvSpPr>
                <a:spLocks/>
              </p:cNvSpPr>
              <p:nvPr/>
            </p:nvSpPr>
            <p:spPr bwMode="auto">
              <a:xfrm>
                <a:off x="4382"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4" name="Freeform 2258"/>
              <p:cNvSpPr>
                <a:spLocks/>
              </p:cNvSpPr>
              <p:nvPr/>
            </p:nvSpPr>
            <p:spPr bwMode="auto">
              <a:xfrm>
                <a:off x="4382" y="3765"/>
                <a:ext cx="7" cy="12"/>
              </a:xfrm>
              <a:custGeom>
                <a:avLst/>
                <a:gdLst>
                  <a:gd name="T0" fmla="*/ 0 w 7"/>
                  <a:gd name="T1" fmla="*/ 0 h 12"/>
                  <a:gd name="T2" fmla="*/ 0 w 7"/>
                  <a:gd name="T3" fmla="*/ 12 h 12"/>
                  <a:gd name="T4" fmla="*/ 4 w 7"/>
                  <a:gd name="T5" fmla="*/ 12 h 12"/>
                  <a:gd name="T6" fmla="*/ 4 w 7"/>
                  <a:gd name="T7" fmla="*/ 9 h 12"/>
                  <a:gd name="T8" fmla="*/ 4 w 7"/>
                  <a:gd name="T9" fmla="*/ 6 h 12"/>
                  <a:gd name="T10" fmla="*/ 7 w 7"/>
                  <a:gd name="T11" fmla="*/ 6 h 12"/>
                  <a:gd name="T12" fmla="*/ 4 w 7"/>
                  <a:gd name="T13" fmla="*/ 6 h 12"/>
                  <a:gd name="T14" fmla="*/ 4 w 7"/>
                  <a:gd name="T15" fmla="*/ 3 h 12"/>
                  <a:gd name="T16" fmla="*/ 4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4" y="12"/>
                    </a:lnTo>
                    <a:lnTo>
                      <a:pt x="4" y="9"/>
                    </a:lnTo>
                    <a:lnTo>
                      <a:pt x="4" y="6"/>
                    </a:lnTo>
                    <a:lnTo>
                      <a:pt x="7"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5" name="Freeform 2259"/>
              <p:cNvSpPr>
                <a:spLocks/>
              </p:cNvSpPr>
              <p:nvPr/>
            </p:nvSpPr>
            <p:spPr bwMode="auto">
              <a:xfrm>
                <a:off x="4382" y="3765"/>
                <a:ext cx="7" cy="12"/>
              </a:xfrm>
              <a:custGeom>
                <a:avLst/>
                <a:gdLst>
                  <a:gd name="T0" fmla="*/ 0 w 7"/>
                  <a:gd name="T1" fmla="*/ 0 h 12"/>
                  <a:gd name="T2" fmla="*/ 0 w 7"/>
                  <a:gd name="T3" fmla="*/ 12 h 12"/>
                  <a:gd name="T4" fmla="*/ 4 w 7"/>
                  <a:gd name="T5" fmla="*/ 12 h 12"/>
                  <a:gd name="T6" fmla="*/ 4 w 7"/>
                  <a:gd name="T7" fmla="*/ 9 h 12"/>
                  <a:gd name="T8" fmla="*/ 4 w 7"/>
                  <a:gd name="T9" fmla="*/ 6 h 12"/>
                  <a:gd name="T10" fmla="*/ 7 w 7"/>
                  <a:gd name="T11" fmla="*/ 6 h 12"/>
                  <a:gd name="T12" fmla="*/ 4 w 7"/>
                  <a:gd name="T13" fmla="*/ 6 h 12"/>
                  <a:gd name="T14" fmla="*/ 4 w 7"/>
                  <a:gd name="T15" fmla="*/ 3 h 12"/>
                  <a:gd name="T16" fmla="*/ 4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4" y="12"/>
                    </a:lnTo>
                    <a:lnTo>
                      <a:pt x="4" y="9"/>
                    </a:lnTo>
                    <a:lnTo>
                      <a:pt x="4" y="6"/>
                    </a:lnTo>
                    <a:lnTo>
                      <a:pt x="7"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6" name="Freeform 2260"/>
              <p:cNvSpPr>
                <a:spLocks/>
              </p:cNvSpPr>
              <p:nvPr/>
            </p:nvSpPr>
            <p:spPr bwMode="auto">
              <a:xfrm>
                <a:off x="4382" y="3765"/>
                <a:ext cx="7" cy="12"/>
              </a:xfrm>
              <a:custGeom>
                <a:avLst/>
                <a:gdLst>
                  <a:gd name="T0" fmla="*/ 0 w 7"/>
                  <a:gd name="T1" fmla="*/ 0 h 12"/>
                  <a:gd name="T2" fmla="*/ 0 w 7"/>
                  <a:gd name="T3" fmla="*/ 12 h 12"/>
                  <a:gd name="T4" fmla="*/ 4 w 7"/>
                  <a:gd name="T5" fmla="*/ 12 h 12"/>
                  <a:gd name="T6" fmla="*/ 4 w 7"/>
                  <a:gd name="T7" fmla="*/ 9 h 12"/>
                  <a:gd name="T8" fmla="*/ 7 w 7"/>
                  <a:gd name="T9" fmla="*/ 6 h 12"/>
                  <a:gd name="T10" fmla="*/ 7 w 7"/>
                  <a:gd name="T11" fmla="*/ 6 h 12"/>
                  <a:gd name="T12" fmla="*/ 4 w 7"/>
                  <a:gd name="T13" fmla="*/ 3 h 12"/>
                  <a:gd name="T14" fmla="*/ 4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4" y="12"/>
                    </a:lnTo>
                    <a:lnTo>
                      <a:pt x="4" y="9"/>
                    </a:lnTo>
                    <a:lnTo>
                      <a:pt x="7" y="6"/>
                    </a:lnTo>
                    <a:lnTo>
                      <a:pt x="7"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7" name="Freeform 2261"/>
              <p:cNvSpPr>
                <a:spLocks/>
              </p:cNvSpPr>
              <p:nvPr/>
            </p:nvSpPr>
            <p:spPr bwMode="auto">
              <a:xfrm>
                <a:off x="4382" y="3765"/>
                <a:ext cx="7" cy="12"/>
              </a:xfrm>
              <a:custGeom>
                <a:avLst/>
                <a:gdLst>
                  <a:gd name="T0" fmla="*/ 4 w 7"/>
                  <a:gd name="T1" fmla="*/ 0 h 12"/>
                  <a:gd name="T2" fmla="*/ 0 w 7"/>
                  <a:gd name="T3" fmla="*/ 0 h 12"/>
                  <a:gd name="T4" fmla="*/ 0 w 7"/>
                  <a:gd name="T5" fmla="*/ 12 h 12"/>
                  <a:gd name="T6" fmla="*/ 4 w 7"/>
                  <a:gd name="T7" fmla="*/ 12 h 12"/>
                  <a:gd name="T8" fmla="*/ 4 w 7"/>
                  <a:gd name="T9" fmla="*/ 12 h 12"/>
                  <a:gd name="T10" fmla="*/ 4 w 7"/>
                  <a:gd name="T11" fmla="*/ 9 h 12"/>
                  <a:gd name="T12" fmla="*/ 7 w 7"/>
                  <a:gd name="T13" fmla="*/ 6 h 12"/>
                  <a:gd name="T14" fmla="*/ 7 w 7"/>
                  <a:gd name="T15" fmla="*/ 6 h 12"/>
                  <a:gd name="T16" fmla="*/ 4 w 7"/>
                  <a:gd name="T17" fmla="*/ 3 h 12"/>
                  <a:gd name="T18" fmla="*/ 4 w 7"/>
                  <a:gd name="T19" fmla="*/ 0 h 12"/>
                  <a:gd name="T20" fmla="*/ 4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4" y="0"/>
                    </a:moveTo>
                    <a:lnTo>
                      <a:pt x="0" y="0"/>
                    </a:lnTo>
                    <a:lnTo>
                      <a:pt x="0" y="12"/>
                    </a:lnTo>
                    <a:lnTo>
                      <a:pt x="4" y="12"/>
                    </a:lnTo>
                    <a:lnTo>
                      <a:pt x="4" y="12"/>
                    </a:lnTo>
                    <a:lnTo>
                      <a:pt x="4" y="9"/>
                    </a:lnTo>
                    <a:lnTo>
                      <a:pt x="7" y="6"/>
                    </a:lnTo>
                    <a:lnTo>
                      <a:pt x="7" y="6"/>
                    </a:lnTo>
                    <a:lnTo>
                      <a:pt x="4" y="3"/>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8" name="Freeform 2262"/>
              <p:cNvSpPr>
                <a:spLocks/>
              </p:cNvSpPr>
              <p:nvPr/>
            </p:nvSpPr>
            <p:spPr bwMode="auto">
              <a:xfrm>
                <a:off x="4386"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29" name="Freeform 2263"/>
              <p:cNvSpPr>
                <a:spLocks/>
              </p:cNvSpPr>
              <p:nvPr/>
            </p:nvSpPr>
            <p:spPr bwMode="auto">
              <a:xfrm>
                <a:off x="4386"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0" name="Freeform 2264"/>
              <p:cNvSpPr>
                <a:spLocks/>
              </p:cNvSpPr>
              <p:nvPr/>
            </p:nvSpPr>
            <p:spPr bwMode="auto">
              <a:xfrm>
                <a:off x="43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1" name="Freeform 2265"/>
              <p:cNvSpPr>
                <a:spLocks/>
              </p:cNvSpPr>
              <p:nvPr/>
            </p:nvSpPr>
            <p:spPr bwMode="auto">
              <a:xfrm>
                <a:off x="43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2" name="Freeform 2266"/>
              <p:cNvSpPr>
                <a:spLocks/>
              </p:cNvSpPr>
              <p:nvPr/>
            </p:nvSpPr>
            <p:spPr bwMode="auto">
              <a:xfrm>
                <a:off x="43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3" name="Freeform 2267"/>
              <p:cNvSpPr>
                <a:spLocks/>
              </p:cNvSpPr>
              <p:nvPr/>
            </p:nvSpPr>
            <p:spPr bwMode="auto">
              <a:xfrm>
                <a:off x="43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4" name="Freeform 2268"/>
              <p:cNvSpPr>
                <a:spLocks/>
              </p:cNvSpPr>
              <p:nvPr/>
            </p:nvSpPr>
            <p:spPr bwMode="auto">
              <a:xfrm>
                <a:off x="4386"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5" name="Freeform 2269"/>
              <p:cNvSpPr>
                <a:spLocks/>
              </p:cNvSpPr>
              <p:nvPr/>
            </p:nvSpPr>
            <p:spPr bwMode="auto">
              <a:xfrm>
                <a:off x="4386"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6" name="Freeform 2270"/>
              <p:cNvSpPr>
                <a:spLocks/>
              </p:cNvSpPr>
              <p:nvPr/>
            </p:nvSpPr>
            <p:spPr bwMode="auto">
              <a:xfrm>
                <a:off x="4386"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7" name="Freeform 2271"/>
              <p:cNvSpPr>
                <a:spLocks/>
              </p:cNvSpPr>
              <p:nvPr/>
            </p:nvSpPr>
            <p:spPr bwMode="auto">
              <a:xfrm>
                <a:off x="4386"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8" name="Freeform 2272"/>
              <p:cNvSpPr>
                <a:spLocks/>
              </p:cNvSpPr>
              <p:nvPr/>
            </p:nvSpPr>
            <p:spPr bwMode="auto">
              <a:xfrm>
                <a:off x="438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39" name="Freeform 2273"/>
              <p:cNvSpPr>
                <a:spLocks/>
              </p:cNvSpPr>
              <p:nvPr/>
            </p:nvSpPr>
            <p:spPr bwMode="auto">
              <a:xfrm>
                <a:off x="438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0" name="Freeform 2274"/>
              <p:cNvSpPr>
                <a:spLocks/>
              </p:cNvSpPr>
              <p:nvPr/>
            </p:nvSpPr>
            <p:spPr bwMode="auto">
              <a:xfrm>
                <a:off x="43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1" name="Freeform 2275"/>
              <p:cNvSpPr>
                <a:spLocks/>
              </p:cNvSpPr>
              <p:nvPr/>
            </p:nvSpPr>
            <p:spPr bwMode="auto">
              <a:xfrm>
                <a:off x="43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2" name="Freeform 2276"/>
              <p:cNvSpPr>
                <a:spLocks/>
              </p:cNvSpPr>
              <p:nvPr/>
            </p:nvSpPr>
            <p:spPr bwMode="auto">
              <a:xfrm>
                <a:off x="43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3" name="Freeform 2277"/>
              <p:cNvSpPr>
                <a:spLocks/>
              </p:cNvSpPr>
              <p:nvPr/>
            </p:nvSpPr>
            <p:spPr bwMode="auto">
              <a:xfrm>
                <a:off x="43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4" name="Freeform 2278"/>
              <p:cNvSpPr>
                <a:spLocks/>
              </p:cNvSpPr>
              <p:nvPr/>
            </p:nvSpPr>
            <p:spPr bwMode="auto">
              <a:xfrm>
                <a:off x="43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5" name="Freeform 2279"/>
              <p:cNvSpPr>
                <a:spLocks/>
              </p:cNvSpPr>
              <p:nvPr/>
            </p:nvSpPr>
            <p:spPr bwMode="auto">
              <a:xfrm>
                <a:off x="43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6" name="Freeform 2280"/>
              <p:cNvSpPr>
                <a:spLocks/>
              </p:cNvSpPr>
              <p:nvPr/>
            </p:nvSpPr>
            <p:spPr bwMode="auto">
              <a:xfrm>
                <a:off x="43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7" name="Freeform 2281"/>
              <p:cNvSpPr>
                <a:spLocks/>
              </p:cNvSpPr>
              <p:nvPr/>
            </p:nvSpPr>
            <p:spPr bwMode="auto">
              <a:xfrm>
                <a:off x="4386"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8" name="Freeform 2282"/>
              <p:cNvSpPr>
                <a:spLocks/>
              </p:cNvSpPr>
              <p:nvPr/>
            </p:nvSpPr>
            <p:spPr bwMode="auto">
              <a:xfrm>
                <a:off x="43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49" name="Freeform 2283"/>
              <p:cNvSpPr>
                <a:spLocks/>
              </p:cNvSpPr>
              <p:nvPr/>
            </p:nvSpPr>
            <p:spPr bwMode="auto">
              <a:xfrm>
                <a:off x="43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0" name="Freeform 2284"/>
              <p:cNvSpPr>
                <a:spLocks/>
              </p:cNvSpPr>
              <p:nvPr/>
            </p:nvSpPr>
            <p:spPr bwMode="auto">
              <a:xfrm>
                <a:off x="43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1" name="Freeform 2285"/>
              <p:cNvSpPr>
                <a:spLocks/>
              </p:cNvSpPr>
              <p:nvPr/>
            </p:nvSpPr>
            <p:spPr bwMode="auto">
              <a:xfrm>
                <a:off x="43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2" name="Freeform 2286"/>
              <p:cNvSpPr>
                <a:spLocks/>
              </p:cNvSpPr>
              <p:nvPr/>
            </p:nvSpPr>
            <p:spPr bwMode="auto">
              <a:xfrm>
                <a:off x="43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3" name="Freeform 2287"/>
              <p:cNvSpPr>
                <a:spLocks/>
              </p:cNvSpPr>
              <p:nvPr/>
            </p:nvSpPr>
            <p:spPr bwMode="auto">
              <a:xfrm>
                <a:off x="43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4" name="Freeform 2288"/>
              <p:cNvSpPr>
                <a:spLocks/>
              </p:cNvSpPr>
              <p:nvPr/>
            </p:nvSpPr>
            <p:spPr bwMode="auto">
              <a:xfrm>
                <a:off x="4389"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5" name="Freeform 2289"/>
              <p:cNvSpPr>
                <a:spLocks/>
              </p:cNvSpPr>
              <p:nvPr/>
            </p:nvSpPr>
            <p:spPr bwMode="auto">
              <a:xfrm>
                <a:off x="438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6" name="Freeform 2290"/>
              <p:cNvSpPr>
                <a:spLocks/>
              </p:cNvSpPr>
              <p:nvPr/>
            </p:nvSpPr>
            <p:spPr bwMode="auto">
              <a:xfrm>
                <a:off x="438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7" name="Freeform 2291"/>
              <p:cNvSpPr>
                <a:spLocks/>
              </p:cNvSpPr>
              <p:nvPr/>
            </p:nvSpPr>
            <p:spPr bwMode="auto">
              <a:xfrm>
                <a:off x="4389"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8" name="Freeform 2292"/>
              <p:cNvSpPr>
                <a:spLocks/>
              </p:cNvSpPr>
              <p:nvPr/>
            </p:nvSpPr>
            <p:spPr bwMode="auto">
              <a:xfrm>
                <a:off x="4392"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59" name="Freeform 2293"/>
              <p:cNvSpPr>
                <a:spLocks/>
              </p:cNvSpPr>
              <p:nvPr/>
            </p:nvSpPr>
            <p:spPr bwMode="auto">
              <a:xfrm>
                <a:off x="4392"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0" name="Freeform 2294"/>
              <p:cNvSpPr>
                <a:spLocks/>
              </p:cNvSpPr>
              <p:nvPr/>
            </p:nvSpPr>
            <p:spPr bwMode="auto">
              <a:xfrm>
                <a:off x="43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1" name="Freeform 2295"/>
              <p:cNvSpPr>
                <a:spLocks/>
              </p:cNvSpPr>
              <p:nvPr/>
            </p:nvSpPr>
            <p:spPr bwMode="auto">
              <a:xfrm>
                <a:off x="43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2" name="Freeform 2296"/>
              <p:cNvSpPr>
                <a:spLocks/>
              </p:cNvSpPr>
              <p:nvPr/>
            </p:nvSpPr>
            <p:spPr bwMode="auto">
              <a:xfrm>
                <a:off x="43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3" name="Freeform 2297"/>
              <p:cNvSpPr>
                <a:spLocks/>
              </p:cNvSpPr>
              <p:nvPr/>
            </p:nvSpPr>
            <p:spPr bwMode="auto">
              <a:xfrm>
                <a:off x="43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4" name="Freeform 2298"/>
              <p:cNvSpPr>
                <a:spLocks/>
              </p:cNvSpPr>
              <p:nvPr/>
            </p:nvSpPr>
            <p:spPr bwMode="auto">
              <a:xfrm>
                <a:off x="43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6 h 12"/>
                  <a:gd name="T14" fmla="*/ 3 w 3"/>
                  <a:gd name="T15" fmla="*/ 3 h 12"/>
                  <a:gd name="T16" fmla="*/ 0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0" y="0"/>
                    </a:moveTo>
                    <a:lnTo>
                      <a:pt x="0" y="12"/>
                    </a:lnTo>
                    <a:lnTo>
                      <a:pt x="0" y="12"/>
                    </a:lnTo>
                    <a:lnTo>
                      <a:pt x="3" y="9"/>
                    </a:lnTo>
                    <a:lnTo>
                      <a:pt x="3" y="6"/>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5" name="Freeform 2299"/>
              <p:cNvSpPr>
                <a:spLocks/>
              </p:cNvSpPr>
              <p:nvPr/>
            </p:nvSpPr>
            <p:spPr bwMode="auto">
              <a:xfrm>
                <a:off x="43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6" name="Freeform 2300"/>
              <p:cNvSpPr>
                <a:spLocks/>
              </p:cNvSpPr>
              <p:nvPr/>
            </p:nvSpPr>
            <p:spPr bwMode="auto">
              <a:xfrm>
                <a:off x="43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7" name="Freeform 2301"/>
              <p:cNvSpPr>
                <a:spLocks/>
              </p:cNvSpPr>
              <p:nvPr/>
            </p:nvSpPr>
            <p:spPr bwMode="auto">
              <a:xfrm>
                <a:off x="4392" y="3765"/>
                <a:ext cx="3" cy="12"/>
              </a:xfrm>
              <a:custGeom>
                <a:avLst/>
                <a:gdLst>
                  <a:gd name="T0" fmla="*/ 0 w 3"/>
                  <a:gd name="T1" fmla="*/ 0 h 12"/>
                  <a:gd name="T2" fmla="*/ 0 w 3"/>
                  <a:gd name="T3" fmla="*/ 0 h 12"/>
                  <a:gd name="T4" fmla="*/ 0 w 3"/>
                  <a:gd name="T5" fmla="*/ 12 h 12"/>
                  <a:gd name="T6" fmla="*/ 0 w 3"/>
                  <a:gd name="T7" fmla="*/ 12 h 12"/>
                  <a:gd name="T8" fmla="*/ 3 w 3"/>
                  <a:gd name="T9" fmla="*/ 12 h 12"/>
                  <a:gd name="T10" fmla="*/ 3 w 3"/>
                  <a:gd name="T11" fmla="*/ 9 h 12"/>
                  <a:gd name="T12" fmla="*/ 3 w 3"/>
                  <a:gd name="T13" fmla="*/ 6 h 12"/>
                  <a:gd name="T14" fmla="*/ 3 w 3"/>
                  <a:gd name="T15" fmla="*/ 6 h 12"/>
                  <a:gd name="T16" fmla="*/ 3 w 3"/>
                  <a:gd name="T17" fmla="*/ 3 h 12"/>
                  <a:gd name="T18" fmla="*/ 3 w 3"/>
                  <a:gd name="T19" fmla="*/ 0 h 12"/>
                  <a:gd name="T20" fmla="*/ 0 w 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2">
                    <a:moveTo>
                      <a:pt x="0" y="0"/>
                    </a:moveTo>
                    <a:lnTo>
                      <a:pt x="0" y="0"/>
                    </a:lnTo>
                    <a:lnTo>
                      <a:pt x="0" y="12"/>
                    </a:ln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8" name="Freeform 2302"/>
              <p:cNvSpPr>
                <a:spLocks/>
              </p:cNvSpPr>
              <p:nvPr/>
            </p:nvSpPr>
            <p:spPr bwMode="auto">
              <a:xfrm>
                <a:off x="439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69" name="Freeform 2303"/>
              <p:cNvSpPr>
                <a:spLocks/>
              </p:cNvSpPr>
              <p:nvPr/>
            </p:nvSpPr>
            <p:spPr bwMode="auto">
              <a:xfrm>
                <a:off x="439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0" name="Freeform 2304"/>
              <p:cNvSpPr>
                <a:spLocks/>
              </p:cNvSpPr>
              <p:nvPr/>
            </p:nvSpPr>
            <p:spPr bwMode="auto">
              <a:xfrm>
                <a:off x="439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1" name="Freeform 2305"/>
              <p:cNvSpPr>
                <a:spLocks/>
              </p:cNvSpPr>
              <p:nvPr/>
            </p:nvSpPr>
            <p:spPr bwMode="auto">
              <a:xfrm>
                <a:off x="439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2" name="Freeform 2306"/>
              <p:cNvSpPr>
                <a:spLocks/>
              </p:cNvSpPr>
              <p:nvPr/>
            </p:nvSpPr>
            <p:spPr bwMode="auto">
              <a:xfrm>
                <a:off x="439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3" name="Freeform 2307"/>
              <p:cNvSpPr>
                <a:spLocks/>
              </p:cNvSpPr>
              <p:nvPr/>
            </p:nvSpPr>
            <p:spPr bwMode="auto">
              <a:xfrm>
                <a:off x="439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4" name="Freeform 2308"/>
              <p:cNvSpPr>
                <a:spLocks/>
              </p:cNvSpPr>
              <p:nvPr/>
            </p:nvSpPr>
            <p:spPr bwMode="auto">
              <a:xfrm>
                <a:off x="4392"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5" name="Freeform 2309"/>
              <p:cNvSpPr>
                <a:spLocks/>
              </p:cNvSpPr>
              <p:nvPr/>
            </p:nvSpPr>
            <p:spPr bwMode="auto">
              <a:xfrm>
                <a:off x="439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6" name="Freeform 2310"/>
              <p:cNvSpPr>
                <a:spLocks/>
              </p:cNvSpPr>
              <p:nvPr/>
            </p:nvSpPr>
            <p:spPr bwMode="auto">
              <a:xfrm>
                <a:off x="439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7" name="Freeform 2311"/>
              <p:cNvSpPr>
                <a:spLocks/>
              </p:cNvSpPr>
              <p:nvPr/>
            </p:nvSpPr>
            <p:spPr bwMode="auto">
              <a:xfrm>
                <a:off x="4392"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8" name="Freeform 2312"/>
              <p:cNvSpPr>
                <a:spLocks/>
              </p:cNvSpPr>
              <p:nvPr/>
            </p:nvSpPr>
            <p:spPr bwMode="auto">
              <a:xfrm>
                <a:off x="4395"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79" name="Freeform 2313"/>
              <p:cNvSpPr>
                <a:spLocks/>
              </p:cNvSpPr>
              <p:nvPr/>
            </p:nvSpPr>
            <p:spPr bwMode="auto">
              <a:xfrm>
                <a:off x="439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0" name="Freeform 2314"/>
              <p:cNvSpPr>
                <a:spLocks/>
              </p:cNvSpPr>
              <p:nvPr/>
            </p:nvSpPr>
            <p:spPr bwMode="auto">
              <a:xfrm>
                <a:off x="439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1" name="Freeform 2315"/>
              <p:cNvSpPr>
                <a:spLocks/>
              </p:cNvSpPr>
              <p:nvPr/>
            </p:nvSpPr>
            <p:spPr bwMode="auto">
              <a:xfrm>
                <a:off x="439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2" name="Freeform 2316"/>
              <p:cNvSpPr>
                <a:spLocks/>
              </p:cNvSpPr>
              <p:nvPr/>
            </p:nvSpPr>
            <p:spPr bwMode="auto">
              <a:xfrm>
                <a:off x="439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3" name="Freeform 2317"/>
              <p:cNvSpPr>
                <a:spLocks/>
              </p:cNvSpPr>
              <p:nvPr/>
            </p:nvSpPr>
            <p:spPr bwMode="auto">
              <a:xfrm>
                <a:off x="439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4" name="Freeform 2318"/>
              <p:cNvSpPr>
                <a:spLocks/>
              </p:cNvSpPr>
              <p:nvPr/>
            </p:nvSpPr>
            <p:spPr bwMode="auto">
              <a:xfrm>
                <a:off x="4395"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5" name="Freeform 2319"/>
              <p:cNvSpPr>
                <a:spLocks/>
              </p:cNvSpPr>
              <p:nvPr/>
            </p:nvSpPr>
            <p:spPr bwMode="auto">
              <a:xfrm>
                <a:off x="439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6" name="Freeform 2320"/>
              <p:cNvSpPr>
                <a:spLocks/>
              </p:cNvSpPr>
              <p:nvPr/>
            </p:nvSpPr>
            <p:spPr bwMode="auto">
              <a:xfrm>
                <a:off x="439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7" name="Freeform 2321"/>
              <p:cNvSpPr>
                <a:spLocks/>
              </p:cNvSpPr>
              <p:nvPr/>
            </p:nvSpPr>
            <p:spPr bwMode="auto">
              <a:xfrm>
                <a:off x="4395"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8" name="Freeform 2322"/>
              <p:cNvSpPr>
                <a:spLocks/>
              </p:cNvSpPr>
              <p:nvPr/>
            </p:nvSpPr>
            <p:spPr bwMode="auto">
              <a:xfrm>
                <a:off x="439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89" name="Freeform 2323"/>
              <p:cNvSpPr>
                <a:spLocks/>
              </p:cNvSpPr>
              <p:nvPr/>
            </p:nvSpPr>
            <p:spPr bwMode="auto">
              <a:xfrm>
                <a:off x="439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0" name="Freeform 2324"/>
              <p:cNvSpPr>
                <a:spLocks/>
              </p:cNvSpPr>
              <p:nvPr/>
            </p:nvSpPr>
            <p:spPr bwMode="auto">
              <a:xfrm>
                <a:off x="439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1" name="Freeform 2325"/>
              <p:cNvSpPr>
                <a:spLocks/>
              </p:cNvSpPr>
              <p:nvPr/>
            </p:nvSpPr>
            <p:spPr bwMode="auto">
              <a:xfrm>
                <a:off x="439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2" name="Freeform 2326"/>
              <p:cNvSpPr>
                <a:spLocks/>
              </p:cNvSpPr>
              <p:nvPr/>
            </p:nvSpPr>
            <p:spPr bwMode="auto">
              <a:xfrm>
                <a:off x="439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3" name="Freeform 2327"/>
              <p:cNvSpPr>
                <a:spLocks/>
              </p:cNvSpPr>
              <p:nvPr/>
            </p:nvSpPr>
            <p:spPr bwMode="auto">
              <a:xfrm>
                <a:off x="439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4" name="Freeform 2328"/>
              <p:cNvSpPr>
                <a:spLocks/>
              </p:cNvSpPr>
              <p:nvPr/>
            </p:nvSpPr>
            <p:spPr bwMode="auto">
              <a:xfrm>
                <a:off x="439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5" name="Freeform 2329"/>
              <p:cNvSpPr>
                <a:spLocks/>
              </p:cNvSpPr>
              <p:nvPr/>
            </p:nvSpPr>
            <p:spPr bwMode="auto">
              <a:xfrm>
                <a:off x="439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6" name="Freeform 2330"/>
              <p:cNvSpPr>
                <a:spLocks/>
              </p:cNvSpPr>
              <p:nvPr/>
            </p:nvSpPr>
            <p:spPr bwMode="auto">
              <a:xfrm>
                <a:off x="4395" y="3765"/>
                <a:ext cx="6" cy="12"/>
              </a:xfrm>
              <a:custGeom>
                <a:avLst/>
                <a:gdLst>
                  <a:gd name="T0" fmla="*/ 0 w 6"/>
                  <a:gd name="T1" fmla="*/ 0 h 12"/>
                  <a:gd name="T2" fmla="*/ 0 w 6"/>
                  <a:gd name="T3" fmla="*/ 12 h 12"/>
                  <a:gd name="T4" fmla="*/ 6 w 6"/>
                  <a:gd name="T5" fmla="*/ 12 h 12"/>
                  <a:gd name="T6" fmla="*/ 6 w 6"/>
                  <a:gd name="T7" fmla="*/ 9 h 12"/>
                  <a:gd name="T8" fmla="*/ 6 w 6"/>
                  <a:gd name="T9" fmla="*/ 6 h 12"/>
                  <a:gd name="T10" fmla="*/ 6 w 6"/>
                  <a:gd name="T11" fmla="*/ 6 h 12"/>
                  <a:gd name="T12" fmla="*/ 6 w 6"/>
                  <a:gd name="T13" fmla="*/ 3 h 12"/>
                  <a:gd name="T14" fmla="*/ 6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6" y="12"/>
                    </a:lnTo>
                    <a:lnTo>
                      <a:pt x="6" y="9"/>
                    </a:lnTo>
                    <a:lnTo>
                      <a:pt x="6" y="6"/>
                    </a:lnTo>
                    <a:lnTo>
                      <a:pt x="6" y="6"/>
                    </a:lnTo>
                    <a:lnTo>
                      <a:pt x="6" y="3"/>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7" name="Freeform 2331"/>
              <p:cNvSpPr>
                <a:spLocks/>
              </p:cNvSpPr>
              <p:nvPr/>
            </p:nvSpPr>
            <p:spPr bwMode="auto">
              <a:xfrm>
                <a:off x="4395"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8" name="Freeform 2332"/>
              <p:cNvSpPr>
                <a:spLocks/>
              </p:cNvSpPr>
              <p:nvPr/>
            </p:nvSpPr>
            <p:spPr bwMode="auto">
              <a:xfrm>
                <a:off x="439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99" name="Freeform 2333"/>
              <p:cNvSpPr>
                <a:spLocks/>
              </p:cNvSpPr>
              <p:nvPr/>
            </p:nvSpPr>
            <p:spPr bwMode="auto">
              <a:xfrm>
                <a:off x="439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0" name="Freeform 2334"/>
              <p:cNvSpPr>
                <a:spLocks/>
              </p:cNvSpPr>
              <p:nvPr/>
            </p:nvSpPr>
            <p:spPr bwMode="auto">
              <a:xfrm>
                <a:off x="439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1" name="Freeform 2335"/>
              <p:cNvSpPr>
                <a:spLocks/>
              </p:cNvSpPr>
              <p:nvPr/>
            </p:nvSpPr>
            <p:spPr bwMode="auto">
              <a:xfrm>
                <a:off x="439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2" name="Freeform 2336"/>
              <p:cNvSpPr>
                <a:spLocks/>
              </p:cNvSpPr>
              <p:nvPr/>
            </p:nvSpPr>
            <p:spPr bwMode="auto">
              <a:xfrm>
                <a:off x="439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3" name="Freeform 2337"/>
              <p:cNvSpPr>
                <a:spLocks/>
              </p:cNvSpPr>
              <p:nvPr/>
            </p:nvSpPr>
            <p:spPr bwMode="auto">
              <a:xfrm>
                <a:off x="4398"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4" name="Freeform 2338"/>
              <p:cNvSpPr>
                <a:spLocks/>
              </p:cNvSpPr>
              <p:nvPr/>
            </p:nvSpPr>
            <p:spPr bwMode="auto">
              <a:xfrm>
                <a:off x="4398"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5" name="Freeform 2339"/>
              <p:cNvSpPr>
                <a:spLocks/>
              </p:cNvSpPr>
              <p:nvPr/>
            </p:nvSpPr>
            <p:spPr bwMode="auto">
              <a:xfrm>
                <a:off x="439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6" name="Freeform 2340"/>
              <p:cNvSpPr>
                <a:spLocks/>
              </p:cNvSpPr>
              <p:nvPr/>
            </p:nvSpPr>
            <p:spPr bwMode="auto">
              <a:xfrm>
                <a:off x="4398"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7" name="Freeform 2341"/>
              <p:cNvSpPr>
                <a:spLocks/>
              </p:cNvSpPr>
              <p:nvPr/>
            </p:nvSpPr>
            <p:spPr bwMode="auto">
              <a:xfrm>
                <a:off x="4401"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8" name="Freeform 2342"/>
              <p:cNvSpPr>
                <a:spLocks/>
              </p:cNvSpPr>
              <p:nvPr/>
            </p:nvSpPr>
            <p:spPr bwMode="auto">
              <a:xfrm>
                <a:off x="4401"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09" name="Freeform 2343"/>
              <p:cNvSpPr>
                <a:spLocks/>
              </p:cNvSpPr>
              <p:nvPr/>
            </p:nvSpPr>
            <p:spPr bwMode="auto">
              <a:xfrm>
                <a:off x="440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0" name="Freeform 2344"/>
              <p:cNvSpPr>
                <a:spLocks/>
              </p:cNvSpPr>
              <p:nvPr/>
            </p:nvSpPr>
            <p:spPr bwMode="auto">
              <a:xfrm>
                <a:off x="440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1" name="Freeform 2345"/>
              <p:cNvSpPr>
                <a:spLocks/>
              </p:cNvSpPr>
              <p:nvPr/>
            </p:nvSpPr>
            <p:spPr bwMode="auto">
              <a:xfrm>
                <a:off x="440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2" name="Freeform 2346"/>
              <p:cNvSpPr>
                <a:spLocks/>
              </p:cNvSpPr>
              <p:nvPr/>
            </p:nvSpPr>
            <p:spPr bwMode="auto">
              <a:xfrm>
                <a:off x="440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3" name="Freeform 2347"/>
              <p:cNvSpPr>
                <a:spLocks/>
              </p:cNvSpPr>
              <p:nvPr/>
            </p:nvSpPr>
            <p:spPr bwMode="auto">
              <a:xfrm>
                <a:off x="4401"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4" name="Freeform 2348"/>
              <p:cNvSpPr>
                <a:spLocks/>
              </p:cNvSpPr>
              <p:nvPr/>
            </p:nvSpPr>
            <p:spPr bwMode="auto">
              <a:xfrm>
                <a:off x="4401"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5" name="Freeform 2349"/>
              <p:cNvSpPr>
                <a:spLocks/>
              </p:cNvSpPr>
              <p:nvPr/>
            </p:nvSpPr>
            <p:spPr bwMode="auto">
              <a:xfrm>
                <a:off x="4401"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6" name="Freeform 2350"/>
              <p:cNvSpPr>
                <a:spLocks/>
              </p:cNvSpPr>
              <p:nvPr/>
            </p:nvSpPr>
            <p:spPr bwMode="auto">
              <a:xfrm>
                <a:off x="4401"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7" name="Freeform 2351"/>
              <p:cNvSpPr>
                <a:spLocks/>
              </p:cNvSpPr>
              <p:nvPr/>
            </p:nvSpPr>
            <p:spPr bwMode="auto">
              <a:xfrm>
                <a:off x="4401"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8" name="Freeform 2352"/>
              <p:cNvSpPr>
                <a:spLocks/>
              </p:cNvSpPr>
              <p:nvPr/>
            </p:nvSpPr>
            <p:spPr bwMode="auto">
              <a:xfrm>
                <a:off x="4401"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19" name="Freeform 2353"/>
              <p:cNvSpPr>
                <a:spLocks/>
              </p:cNvSpPr>
              <p:nvPr/>
            </p:nvSpPr>
            <p:spPr bwMode="auto">
              <a:xfrm>
                <a:off x="440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0" name="Freeform 2354"/>
              <p:cNvSpPr>
                <a:spLocks/>
              </p:cNvSpPr>
              <p:nvPr/>
            </p:nvSpPr>
            <p:spPr bwMode="auto">
              <a:xfrm>
                <a:off x="440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1" name="Freeform 2355"/>
              <p:cNvSpPr>
                <a:spLocks/>
              </p:cNvSpPr>
              <p:nvPr/>
            </p:nvSpPr>
            <p:spPr bwMode="auto">
              <a:xfrm>
                <a:off x="440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2" name="Freeform 2356"/>
              <p:cNvSpPr>
                <a:spLocks/>
              </p:cNvSpPr>
              <p:nvPr/>
            </p:nvSpPr>
            <p:spPr bwMode="auto">
              <a:xfrm>
                <a:off x="440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3" name="Freeform 2357"/>
              <p:cNvSpPr>
                <a:spLocks/>
              </p:cNvSpPr>
              <p:nvPr/>
            </p:nvSpPr>
            <p:spPr bwMode="auto">
              <a:xfrm>
                <a:off x="440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4" name="Freeform 2358"/>
              <p:cNvSpPr>
                <a:spLocks/>
              </p:cNvSpPr>
              <p:nvPr/>
            </p:nvSpPr>
            <p:spPr bwMode="auto">
              <a:xfrm>
                <a:off x="440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5" name="Freeform 2359"/>
              <p:cNvSpPr>
                <a:spLocks/>
              </p:cNvSpPr>
              <p:nvPr/>
            </p:nvSpPr>
            <p:spPr bwMode="auto">
              <a:xfrm>
                <a:off x="440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6" name="Freeform 2360"/>
              <p:cNvSpPr>
                <a:spLocks/>
              </p:cNvSpPr>
              <p:nvPr/>
            </p:nvSpPr>
            <p:spPr bwMode="auto">
              <a:xfrm>
                <a:off x="4401"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7" name="Freeform 2361"/>
              <p:cNvSpPr>
                <a:spLocks/>
              </p:cNvSpPr>
              <p:nvPr/>
            </p:nvSpPr>
            <p:spPr bwMode="auto">
              <a:xfrm>
                <a:off x="440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8" name="Freeform 2362"/>
              <p:cNvSpPr>
                <a:spLocks/>
              </p:cNvSpPr>
              <p:nvPr/>
            </p:nvSpPr>
            <p:spPr bwMode="auto">
              <a:xfrm>
                <a:off x="440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29" name="Freeform 2363"/>
              <p:cNvSpPr>
                <a:spLocks/>
              </p:cNvSpPr>
              <p:nvPr/>
            </p:nvSpPr>
            <p:spPr bwMode="auto">
              <a:xfrm>
                <a:off x="440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0" name="Freeform 2364"/>
              <p:cNvSpPr>
                <a:spLocks/>
              </p:cNvSpPr>
              <p:nvPr/>
            </p:nvSpPr>
            <p:spPr bwMode="auto">
              <a:xfrm>
                <a:off x="440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1" name="Freeform 2365"/>
              <p:cNvSpPr>
                <a:spLocks/>
              </p:cNvSpPr>
              <p:nvPr/>
            </p:nvSpPr>
            <p:spPr bwMode="auto">
              <a:xfrm>
                <a:off x="440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2" name="Freeform 2366"/>
              <p:cNvSpPr>
                <a:spLocks/>
              </p:cNvSpPr>
              <p:nvPr/>
            </p:nvSpPr>
            <p:spPr bwMode="auto">
              <a:xfrm>
                <a:off x="440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3" name="Freeform 2367"/>
              <p:cNvSpPr>
                <a:spLocks/>
              </p:cNvSpPr>
              <p:nvPr/>
            </p:nvSpPr>
            <p:spPr bwMode="auto">
              <a:xfrm>
                <a:off x="4404"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4" name="Freeform 2368"/>
              <p:cNvSpPr>
                <a:spLocks/>
              </p:cNvSpPr>
              <p:nvPr/>
            </p:nvSpPr>
            <p:spPr bwMode="auto">
              <a:xfrm>
                <a:off x="4404"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5" name="Freeform 2369"/>
              <p:cNvSpPr>
                <a:spLocks/>
              </p:cNvSpPr>
              <p:nvPr/>
            </p:nvSpPr>
            <p:spPr bwMode="auto">
              <a:xfrm>
                <a:off x="4404"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6" name="Freeform 2370"/>
              <p:cNvSpPr>
                <a:spLocks/>
              </p:cNvSpPr>
              <p:nvPr/>
            </p:nvSpPr>
            <p:spPr bwMode="auto">
              <a:xfrm>
                <a:off x="4404"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7" name="Freeform 2371"/>
              <p:cNvSpPr>
                <a:spLocks/>
              </p:cNvSpPr>
              <p:nvPr/>
            </p:nvSpPr>
            <p:spPr bwMode="auto">
              <a:xfrm>
                <a:off x="4407"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8" name="Freeform 2372"/>
              <p:cNvSpPr>
                <a:spLocks/>
              </p:cNvSpPr>
              <p:nvPr/>
            </p:nvSpPr>
            <p:spPr bwMode="auto">
              <a:xfrm>
                <a:off x="4407"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39" name="Freeform 2373"/>
              <p:cNvSpPr>
                <a:spLocks/>
              </p:cNvSpPr>
              <p:nvPr/>
            </p:nvSpPr>
            <p:spPr bwMode="auto">
              <a:xfrm>
                <a:off x="440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0" name="Freeform 2374"/>
              <p:cNvSpPr>
                <a:spLocks/>
              </p:cNvSpPr>
              <p:nvPr/>
            </p:nvSpPr>
            <p:spPr bwMode="auto">
              <a:xfrm>
                <a:off x="440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1" name="Freeform 2375"/>
              <p:cNvSpPr>
                <a:spLocks/>
              </p:cNvSpPr>
              <p:nvPr/>
            </p:nvSpPr>
            <p:spPr bwMode="auto">
              <a:xfrm>
                <a:off x="440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2" name="Freeform 2376"/>
              <p:cNvSpPr>
                <a:spLocks/>
              </p:cNvSpPr>
              <p:nvPr/>
            </p:nvSpPr>
            <p:spPr bwMode="auto">
              <a:xfrm>
                <a:off x="440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3" name="Freeform 2377"/>
              <p:cNvSpPr>
                <a:spLocks/>
              </p:cNvSpPr>
              <p:nvPr/>
            </p:nvSpPr>
            <p:spPr bwMode="auto">
              <a:xfrm>
                <a:off x="4407"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4" name="Freeform 2378"/>
              <p:cNvSpPr>
                <a:spLocks/>
              </p:cNvSpPr>
              <p:nvPr/>
            </p:nvSpPr>
            <p:spPr bwMode="auto">
              <a:xfrm>
                <a:off x="4407"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5" name="Freeform 2379"/>
              <p:cNvSpPr>
                <a:spLocks/>
              </p:cNvSpPr>
              <p:nvPr/>
            </p:nvSpPr>
            <p:spPr bwMode="auto">
              <a:xfrm>
                <a:off x="4407"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6" name="Freeform 2380"/>
              <p:cNvSpPr>
                <a:spLocks/>
              </p:cNvSpPr>
              <p:nvPr/>
            </p:nvSpPr>
            <p:spPr bwMode="auto">
              <a:xfrm>
                <a:off x="4407"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7" name="Freeform 2381"/>
              <p:cNvSpPr>
                <a:spLocks/>
              </p:cNvSpPr>
              <p:nvPr/>
            </p:nvSpPr>
            <p:spPr bwMode="auto">
              <a:xfrm>
                <a:off x="4407"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8" name="Freeform 2382"/>
              <p:cNvSpPr>
                <a:spLocks/>
              </p:cNvSpPr>
              <p:nvPr/>
            </p:nvSpPr>
            <p:spPr bwMode="auto">
              <a:xfrm>
                <a:off x="4407"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49" name="Freeform 2383"/>
              <p:cNvSpPr>
                <a:spLocks/>
              </p:cNvSpPr>
              <p:nvPr/>
            </p:nvSpPr>
            <p:spPr bwMode="auto">
              <a:xfrm>
                <a:off x="440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0" name="Freeform 2384"/>
              <p:cNvSpPr>
                <a:spLocks/>
              </p:cNvSpPr>
              <p:nvPr/>
            </p:nvSpPr>
            <p:spPr bwMode="auto">
              <a:xfrm>
                <a:off x="440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1" name="Freeform 2385"/>
              <p:cNvSpPr>
                <a:spLocks/>
              </p:cNvSpPr>
              <p:nvPr/>
            </p:nvSpPr>
            <p:spPr bwMode="auto">
              <a:xfrm>
                <a:off x="440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2" name="Freeform 2386"/>
              <p:cNvSpPr>
                <a:spLocks/>
              </p:cNvSpPr>
              <p:nvPr/>
            </p:nvSpPr>
            <p:spPr bwMode="auto">
              <a:xfrm>
                <a:off x="440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3" name="Freeform 2387"/>
              <p:cNvSpPr>
                <a:spLocks/>
              </p:cNvSpPr>
              <p:nvPr/>
            </p:nvSpPr>
            <p:spPr bwMode="auto">
              <a:xfrm>
                <a:off x="440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4" name="Freeform 2388"/>
              <p:cNvSpPr>
                <a:spLocks/>
              </p:cNvSpPr>
              <p:nvPr/>
            </p:nvSpPr>
            <p:spPr bwMode="auto">
              <a:xfrm>
                <a:off x="440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5" name="Freeform 2389"/>
              <p:cNvSpPr>
                <a:spLocks/>
              </p:cNvSpPr>
              <p:nvPr/>
            </p:nvSpPr>
            <p:spPr bwMode="auto">
              <a:xfrm>
                <a:off x="4407"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6" name="Freeform 2390"/>
              <p:cNvSpPr>
                <a:spLocks/>
              </p:cNvSpPr>
              <p:nvPr/>
            </p:nvSpPr>
            <p:spPr bwMode="auto">
              <a:xfrm>
                <a:off x="4407"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7" name="Freeform 2391"/>
              <p:cNvSpPr>
                <a:spLocks/>
              </p:cNvSpPr>
              <p:nvPr/>
            </p:nvSpPr>
            <p:spPr bwMode="auto">
              <a:xfrm>
                <a:off x="441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8" name="Freeform 2392"/>
              <p:cNvSpPr>
                <a:spLocks/>
              </p:cNvSpPr>
              <p:nvPr/>
            </p:nvSpPr>
            <p:spPr bwMode="auto">
              <a:xfrm>
                <a:off x="441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59" name="Freeform 2393"/>
              <p:cNvSpPr>
                <a:spLocks/>
              </p:cNvSpPr>
              <p:nvPr/>
            </p:nvSpPr>
            <p:spPr bwMode="auto">
              <a:xfrm>
                <a:off x="441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0" name="Freeform 2394"/>
              <p:cNvSpPr>
                <a:spLocks/>
              </p:cNvSpPr>
              <p:nvPr/>
            </p:nvSpPr>
            <p:spPr bwMode="auto">
              <a:xfrm>
                <a:off x="441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1" name="Freeform 2395"/>
              <p:cNvSpPr>
                <a:spLocks/>
              </p:cNvSpPr>
              <p:nvPr/>
            </p:nvSpPr>
            <p:spPr bwMode="auto">
              <a:xfrm>
                <a:off x="441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2" name="Freeform 2396"/>
              <p:cNvSpPr>
                <a:spLocks/>
              </p:cNvSpPr>
              <p:nvPr/>
            </p:nvSpPr>
            <p:spPr bwMode="auto">
              <a:xfrm>
                <a:off x="4410"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3" name="Freeform 2397"/>
              <p:cNvSpPr>
                <a:spLocks/>
              </p:cNvSpPr>
              <p:nvPr/>
            </p:nvSpPr>
            <p:spPr bwMode="auto">
              <a:xfrm>
                <a:off x="4410"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4" name="Freeform 2398"/>
              <p:cNvSpPr>
                <a:spLocks/>
              </p:cNvSpPr>
              <p:nvPr/>
            </p:nvSpPr>
            <p:spPr bwMode="auto">
              <a:xfrm>
                <a:off x="441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5" name="Freeform 2399"/>
              <p:cNvSpPr>
                <a:spLocks/>
              </p:cNvSpPr>
              <p:nvPr/>
            </p:nvSpPr>
            <p:spPr bwMode="auto">
              <a:xfrm>
                <a:off x="441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6" name="Freeform 2400"/>
              <p:cNvSpPr>
                <a:spLocks/>
              </p:cNvSpPr>
              <p:nvPr/>
            </p:nvSpPr>
            <p:spPr bwMode="auto">
              <a:xfrm>
                <a:off x="4410"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7" name="Freeform 2401"/>
              <p:cNvSpPr>
                <a:spLocks/>
              </p:cNvSpPr>
              <p:nvPr/>
            </p:nvSpPr>
            <p:spPr bwMode="auto">
              <a:xfrm>
                <a:off x="4413"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8" name="Freeform 2402"/>
              <p:cNvSpPr>
                <a:spLocks/>
              </p:cNvSpPr>
              <p:nvPr/>
            </p:nvSpPr>
            <p:spPr bwMode="auto">
              <a:xfrm>
                <a:off x="441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69" name="Freeform 2403"/>
              <p:cNvSpPr>
                <a:spLocks/>
              </p:cNvSpPr>
              <p:nvPr/>
            </p:nvSpPr>
            <p:spPr bwMode="auto">
              <a:xfrm>
                <a:off x="441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0" name="Freeform 2404"/>
              <p:cNvSpPr>
                <a:spLocks/>
              </p:cNvSpPr>
              <p:nvPr/>
            </p:nvSpPr>
            <p:spPr bwMode="auto">
              <a:xfrm>
                <a:off x="441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1" name="Freeform 2405"/>
              <p:cNvSpPr>
                <a:spLocks/>
              </p:cNvSpPr>
              <p:nvPr/>
            </p:nvSpPr>
            <p:spPr bwMode="auto">
              <a:xfrm>
                <a:off x="441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2" name="Freeform 2406"/>
              <p:cNvSpPr>
                <a:spLocks/>
              </p:cNvSpPr>
              <p:nvPr/>
            </p:nvSpPr>
            <p:spPr bwMode="auto">
              <a:xfrm>
                <a:off x="441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3" name="Freeform 2407"/>
              <p:cNvSpPr>
                <a:spLocks/>
              </p:cNvSpPr>
              <p:nvPr/>
            </p:nvSpPr>
            <p:spPr bwMode="auto">
              <a:xfrm>
                <a:off x="4413"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4" name="Freeform 2408"/>
              <p:cNvSpPr>
                <a:spLocks/>
              </p:cNvSpPr>
              <p:nvPr/>
            </p:nvSpPr>
            <p:spPr bwMode="auto">
              <a:xfrm>
                <a:off x="4413"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5" name="Freeform 2409"/>
              <p:cNvSpPr>
                <a:spLocks/>
              </p:cNvSpPr>
              <p:nvPr/>
            </p:nvSpPr>
            <p:spPr bwMode="auto">
              <a:xfrm>
                <a:off x="4413"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6" name="Freeform 2410"/>
              <p:cNvSpPr>
                <a:spLocks/>
              </p:cNvSpPr>
              <p:nvPr/>
            </p:nvSpPr>
            <p:spPr bwMode="auto">
              <a:xfrm>
                <a:off x="4413"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7" name="Freeform 2411"/>
              <p:cNvSpPr>
                <a:spLocks/>
              </p:cNvSpPr>
              <p:nvPr/>
            </p:nvSpPr>
            <p:spPr bwMode="auto">
              <a:xfrm>
                <a:off x="4413"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8" name="Freeform 2412"/>
              <p:cNvSpPr>
                <a:spLocks/>
              </p:cNvSpPr>
              <p:nvPr/>
            </p:nvSpPr>
            <p:spPr bwMode="auto">
              <a:xfrm>
                <a:off x="441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79" name="Freeform 2413"/>
              <p:cNvSpPr>
                <a:spLocks/>
              </p:cNvSpPr>
              <p:nvPr/>
            </p:nvSpPr>
            <p:spPr bwMode="auto">
              <a:xfrm>
                <a:off x="441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0" name="Freeform 2414"/>
              <p:cNvSpPr>
                <a:spLocks/>
              </p:cNvSpPr>
              <p:nvPr/>
            </p:nvSpPr>
            <p:spPr bwMode="auto">
              <a:xfrm>
                <a:off x="441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81" name="Freeform 2415"/>
              <p:cNvSpPr>
                <a:spLocks/>
              </p:cNvSpPr>
              <p:nvPr/>
            </p:nvSpPr>
            <p:spPr bwMode="auto">
              <a:xfrm>
                <a:off x="441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2617"/>
            <p:cNvGrpSpPr>
              <a:grpSpLocks/>
            </p:cNvGrpSpPr>
            <p:nvPr/>
          </p:nvGrpSpPr>
          <p:grpSpPr bwMode="auto">
            <a:xfrm>
              <a:off x="4413" y="3034"/>
              <a:ext cx="46" cy="743"/>
              <a:chOff x="4413" y="3034"/>
              <a:chExt cx="46" cy="743"/>
            </a:xfrm>
          </p:grpSpPr>
          <p:sp>
            <p:nvSpPr>
              <p:cNvPr id="19682" name="Freeform 2417"/>
              <p:cNvSpPr>
                <a:spLocks/>
              </p:cNvSpPr>
              <p:nvPr/>
            </p:nvSpPr>
            <p:spPr bwMode="auto">
              <a:xfrm>
                <a:off x="441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3" name="Freeform 2418"/>
              <p:cNvSpPr>
                <a:spLocks/>
              </p:cNvSpPr>
              <p:nvPr/>
            </p:nvSpPr>
            <p:spPr bwMode="auto">
              <a:xfrm>
                <a:off x="441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4" name="Freeform 2419"/>
              <p:cNvSpPr>
                <a:spLocks/>
              </p:cNvSpPr>
              <p:nvPr/>
            </p:nvSpPr>
            <p:spPr bwMode="auto">
              <a:xfrm>
                <a:off x="441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5" name="Freeform 2420"/>
              <p:cNvSpPr>
                <a:spLocks/>
              </p:cNvSpPr>
              <p:nvPr/>
            </p:nvSpPr>
            <p:spPr bwMode="auto">
              <a:xfrm>
                <a:off x="4413" y="3765"/>
                <a:ext cx="6" cy="12"/>
              </a:xfrm>
              <a:custGeom>
                <a:avLst/>
                <a:gdLst>
                  <a:gd name="T0" fmla="*/ 0 w 6"/>
                  <a:gd name="T1" fmla="*/ 0 h 12"/>
                  <a:gd name="T2" fmla="*/ 0 w 6"/>
                  <a:gd name="T3" fmla="*/ 12 h 12"/>
                  <a:gd name="T4" fmla="*/ 6 w 6"/>
                  <a:gd name="T5" fmla="*/ 12 h 12"/>
                  <a:gd name="T6" fmla="*/ 6 w 6"/>
                  <a:gd name="T7" fmla="*/ 9 h 12"/>
                  <a:gd name="T8" fmla="*/ 6 w 6"/>
                  <a:gd name="T9" fmla="*/ 6 h 12"/>
                  <a:gd name="T10" fmla="*/ 6 w 6"/>
                  <a:gd name="T11" fmla="*/ 6 h 12"/>
                  <a:gd name="T12" fmla="*/ 6 w 6"/>
                  <a:gd name="T13" fmla="*/ 3 h 12"/>
                  <a:gd name="T14" fmla="*/ 6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6" y="12"/>
                    </a:lnTo>
                    <a:lnTo>
                      <a:pt x="6" y="9"/>
                    </a:lnTo>
                    <a:lnTo>
                      <a:pt x="6" y="6"/>
                    </a:lnTo>
                    <a:lnTo>
                      <a:pt x="6" y="6"/>
                    </a:lnTo>
                    <a:lnTo>
                      <a:pt x="6" y="3"/>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6" name="Freeform 2421"/>
              <p:cNvSpPr>
                <a:spLocks/>
              </p:cNvSpPr>
              <p:nvPr/>
            </p:nvSpPr>
            <p:spPr bwMode="auto">
              <a:xfrm>
                <a:off x="4413"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7" name="Freeform 2422"/>
              <p:cNvSpPr>
                <a:spLocks/>
              </p:cNvSpPr>
              <p:nvPr/>
            </p:nvSpPr>
            <p:spPr bwMode="auto">
              <a:xfrm>
                <a:off x="441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8" name="Freeform 2423"/>
              <p:cNvSpPr>
                <a:spLocks/>
              </p:cNvSpPr>
              <p:nvPr/>
            </p:nvSpPr>
            <p:spPr bwMode="auto">
              <a:xfrm>
                <a:off x="441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9" name="Freeform 2424"/>
              <p:cNvSpPr>
                <a:spLocks/>
              </p:cNvSpPr>
              <p:nvPr/>
            </p:nvSpPr>
            <p:spPr bwMode="auto">
              <a:xfrm>
                <a:off x="441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0" name="Freeform 2425"/>
              <p:cNvSpPr>
                <a:spLocks/>
              </p:cNvSpPr>
              <p:nvPr/>
            </p:nvSpPr>
            <p:spPr bwMode="auto">
              <a:xfrm>
                <a:off x="441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1" name="Freeform 2426"/>
              <p:cNvSpPr>
                <a:spLocks/>
              </p:cNvSpPr>
              <p:nvPr/>
            </p:nvSpPr>
            <p:spPr bwMode="auto">
              <a:xfrm>
                <a:off x="441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2" name="Freeform 2427"/>
              <p:cNvSpPr>
                <a:spLocks/>
              </p:cNvSpPr>
              <p:nvPr/>
            </p:nvSpPr>
            <p:spPr bwMode="auto">
              <a:xfrm>
                <a:off x="4416"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3" name="Freeform 2428"/>
              <p:cNvSpPr>
                <a:spLocks/>
              </p:cNvSpPr>
              <p:nvPr/>
            </p:nvSpPr>
            <p:spPr bwMode="auto">
              <a:xfrm>
                <a:off x="4416"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4" name="Freeform 2429"/>
              <p:cNvSpPr>
                <a:spLocks/>
              </p:cNvSpPr>
              <p:nvPr/>
            </p:nvSpPr>
            <p:spPr bwMode="auto">
              <a:xfrm>
                <a:off x="441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5" name="Freeform 2430"/>
              <p:cNvSpPr>
                <a:spLocks/>
              </p:cNvSpPr>
              <p:nvPr/>
            </p:nvSpPr>
            <p:spPr bwMode="auto">
              <a:xfrm>
                <a:off x="441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6" name="Freeform 2431"/>
              <p:cNvSpPr>
                <a:spLocks/>
              </p:cNvSpPr>
              <p:nvPr/>
            </p:nvSpPr>
            <p:spPr bwMode="auto">
              <a:xfrm>
                <a:off x="4416"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7" name="Freeform 2432"/>
              <p:cNvSpPr>
                <a:spLocks/>
              </p:cNvSpPr>
              <p:nvPr/>
            </p:nvSpPr>
            <p:spPr bwMode="auto">
              <a:xfrm>
                <a:off x="4419"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8" name="Freeform 2433"/>
              <p:cNvSpPr>
                <a:spLocks/>
              </p:cNvSpPr>
              <p:nvPr/>
            </p:nvSpPr>
            <p:spPr bwMode="auto">
              <a:xfrm>
                <a:off x="441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99" name="Freeform 2434"/>
              <p:cNvSpPr>
                <a:spLocks/>
              </p:cNvSpPr>
              <p:nvPr/>
            </p:nvSpPr>
            <p:spPr bwMode="auto">
              <a:xfrm>
                <a:off x="441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0" name="Freeform 2435"/>
              <p:cNvSpPr>
                <a:spLocks/>
              </p:cNvSpPr>
              <p:nvPr/>
            </p:nvSpPr>
            <p:spPr bwMode="auto">
              <a:xfrm>
                <a:off x="441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1" name="Freeform 2436"/>
              <p:cNvSpPr>
                <a:spLocks/>
              </p:cNvSpPr>
              <p:nvPr/>
            </p:nvSpPr>
            <p:spPr bwMode="auto">
              <a:xfrm>
                <a:off x="441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2" name="Freeform 2437"/>
              <p:cNvSpPr>
                <a:spLocks/>
              </p:cNvSpPr>
              <p:nvPr/>
            </p:nvSpPr>
            <p:spPr bwMode="auto">
              <a:xfrm>
                <a:off x="4419"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3" name="Freeform 2438"/>
              <p:cNvSpPr>
                <a:spLocks/>
              </p:cNvSpPr>
              <p:nvPr/>
            </p:nvSpPr>
            <p:spPr bwMode="auto">
              <a:xfrm>
                <a:off x="4419"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4" name="Freeform 2439"/>
              <p:cNvSpPr>
                <a:spLocks/>
              </p:cNvSpPr>
              <p:nvPr/>
            </p:nvSpPr>
            <p:spPr bwMode="auto">
              <a:xfrm>
                <a:off x="4419"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5" name="Freeform 2440"/>
              <p:cNvSpPr>
                <a:spLocks/>
              </p:cNvSpPr>
              <p:nvPr/>
            </p:nvSpPr>
            <p:spPr bwMode="auto">
              <a:xfrm>
                <a:off x="4419"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6" name="Freeform 2441"/>
              <p:cNvSpPr>
                <a:spLocks/>
              </p:cNvSpPr>
              <p:nvPr/>
            </p:nvSpPr>
            <p:spPr bwMode="auto">
              <a:xfrm>
                <a:off x="441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7" name="Freeform 2442"/>
              <p:cNvSpPr>
                <a:spLocks/>
              </p:cNvSpPr>
              <p:nvPr/>
            </p:nvSpPr>
            <p:spPr bwMode="auto">
              <a:xfrm>
                <a:off x="441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8" name="Freeform 2443"/>
              <p:cNvSpPr>
                <a:spLocks/>
              </p:cNvSpPr>
              <p:nvPr/>
            </p:nvSpPr>
            <p:spPr bwMode="auto">
              <a:xfrm>
                <a:off x="441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09" name="Freeform 2444"/>
              <p:cNvSpPr>
                <a:spLocks/>
              </p:cNvSpPr>
              <p:nvPr/>
            </p:nvSpPr>
            <p:spPr bwMode="auto">
              <a:xfrm>
                <a:off x="441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0" name="Freeform 2445"/>
              <p:cNvSpPr>
                <a:spLocks/>
              </p:cNvSpPr>
              <p:nvPr/>
            </p:nvSpPr>
            <p:spPr bwMode="auto">
              <a:xfrm>
                <a:off x="441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1" name="Freeform 2446"/>
              <p:cNvSpPr>
                <a:spLocks/>
              </p:cNvSpPr>
              <p:nvPr/>
            </p:nvSpPr>
            <p:spPr bwMode="auto">
              <a:xfrm>
                <a:off x="441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2" name="Freeform 2447"/>
              <p:cNvSpPr>
                <a:spLocks/>
              </p:cNvSpPr>
              <p:nvPr/>
            </p:nvSpPr>
            <p:spPr bwMode="auto">
              <a:xfrm>
                <a:off x="441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3" name="Freeform 2448"/>
              <p:cNvSpPr>
                <a:spLocks/>
              </p:cNvSpPr>
              <p:nvPr/>
            </p:nvSpPr>
            <p:spPr bwMode="auto">
              <a:xfrm>
                <a:off x="441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4" name="Freeform 2449"/>
              <p:cNvSpPr>
                <a:spLocks/>
              </p:cNvSpPr>
              <p:nvPr/>
            </p:nvSpPr>
            <p:spPr bwMode="auto">
              <a:xfrm>
                <a:off x="441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5" name="Freeform 2450"/>
              <p:cNvSpPr>
                <a:spLocks/>
              </p:cNvSpPr>
              <p:nvPr/>
            </p:nvSpPr>
            <p:spPr bwMode="auto">
              <a:xfrm>
                <a:off x="4419"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6" name="Freeform 2451"/>
              <p:cNvSpPr>
                <a:spLocks/>
              </p:cNvSpPr>
              <p:nvPr/>
            </p:nvSpPr>
            <p:spPr bwMode="auto">
              <a:xfrm>
                <a:off x="442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7" name="Freeform 2452"/>
              <p:cNvSpPr>
                <a:spLocks/>
              </p:cNvSpPr>
              <p:nvPr/>
            </p:nvSpPr>
            <p:spPr bwMode="auto">
              <a:xfrm>
                <a:off x="442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8" name="Freeform 2453"/>
              <p:cNvSpPr>
                <a:spLocks/>
              </p:cNvSpPr>
              <p:nvPr/>
            </p:nvSpPr>
            <p:spPr bwMode="auto">
              <a:xfrm>
                <a:off x="442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19" name="Freeform 2454"/>
              <p:cNvSpPr>
                <a:spLocks/>
              </p:cNvSpPr>
              <p:nvPr/>
            </p:nvSpPr>
            <p:spPr bwMode="auto">
              <a:xfrm>
                <a:off x="442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0" name="Freeform 2455"/>
              <p:cNvSpPr>
                <a:spLocks/>
              </p:cNvSpPr>
              <p:nvPr/>
            </p:nvSpPr>
            <p:spPr bwMode="auto">
              <a:xfrm>
                <a:off x="442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1" name="Freeform 2456"/>
              <p:cNvSpPr>
                <a:spLocks/>
              </p:cNvSpPr>
              <p:nvPr/>
            </p:nvSpPr>
            <p:spPr bwMode="auto">
              <a:xfrm>
                <a:off x="442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2" name="Freeform 2457"/>
              <p:cNvSpPr>
                <a:spLocks/>
              </p:cNvSpPr>
              <p:nvPr/>
            </p:nvSpPr>
            <p:spPr bwMode="auto">
              <a:xfrm>
                <a:off x="4422"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3" name="Freeform 2458"/>
              <p:cNvSpPr>
                <a:spLocks/>
              </p:cNvSpPr>
              <p:nvPr/>
            </p:nvSpPr>
            <p:spPr bwMode="auto">
              <a:xfrm>
                <a:off x="4422"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4" name="Freeform 2459"/>
              <p:cNvSpPr>
                <a:spLocks/>
              </p:cNvSpPr>
              <p:nvPr/>
            </p:nvSpPr>
            <p:spPr bwMode="auto">
              <a:xfrm>
                <a:off x="442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5" name="Freeform 2460"/>
              <p:cNvSpPr>
                <a:spLocks/>
              </p:cNvSpPr>
              <p:nvPr/>
            </p:nvSpPr>
            <p:spPr bwMode="auto">
              <a:xfrm>
                <a:off x="4422"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6" name="Freeform 2461"/>
              <p:cNvSpPr>
                <a:spLocks/>
              </p:cNvSpPr>
              <p:nvPr/>
            </p:nvSpPr>
            <p:spPr bwMode="auto">
              <a:xfrm>
                <a:off x="4425"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7" name="Freeform 2462"/>
              <p:cNvSpPr>
                <a:spLocks/>
              </p:cNvSpPr>
              <p:nvPr/>
            </p:nvSpPr>
            <p:spPr bwMode="auto">
              <a:xfrm>
                <a:off x="4425"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8" name="Freeform 2463"/>
              <p:cNvSpPr>
                <a:spLocks/>
              </p:cNvSpPr>
              <p:nvPr/>
            </p:nvSpPr>
            <p:spPr bwMode="auto">
              <a:xfrm>
                <a:off x="442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29" name="Freeform 2464"/>
              <p:cNvSpPr>
                <a:spLocks/>
              </p:cNvSpPr>
              <p:nvPr/>
            </p:nvSpPr>
            <p:spPr bwMode="auto">
              <a:xfrm>
                <a:off x="442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0" name="Freeform 2465"/>
              <p:cNvSpPr>
                <a:spLocks/>
              </p:cNvSpPr>
              <p:nvPr/>
            </p:nvSpPr>
            <p:spPr bwMode="auto">
              <a:xfrm>
                <a:off x="442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1" name="Freeform 2466"/>
              <p:cNvSpPr>
                <a:spLocks/>
              </p:cNvSpPr>
              <p:nvPr/>
            </p:nvSpPr>
            <p:spPr bwMode="auto">
              <a:xfrm>
                <a:off x="442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2" name="Freeform 2467"/>
              <p:cNvSpPr>
                <a:spLocks/>
              </p:cNvSpPr>
              <p:nvPr/>
            </p:nvSpPr>
            <p:spPr bwMode="auto">
              <a:xfrm>
                <a:off x="4425"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3" name="Freeform 2468"/>
              <p:cNvSpPr>
                <a:spLocks/>
              </p:cNvSpPr>
              <p:nvPr/>
            </p:nvSpPr>
            <p:spPr bwMode="auto">
              <a:xfrm>
                <a:off x="442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4" name="Freeform 2469"/>
              <p:cNvSpPr>
                <a:spLocks/>
              </p:cNvSpPr>
              <p:nvPr/>
            </p:nvSpPr>
            <p:spPr bwMode="auto">
              <a:xfrm>
                <a:off x="442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5" name="Freeform 2470"/>
              <p:cNvSpPr>
                <a:spLocks/>
              </p:cNvSpPr>
              <p:nvPr/>
            </p:nvSpPr>
            <p:spPr bwMode="auto">
              <a:xfrm>
                <a:off x="4425"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6" name="Freeform 2471"/>
              <p:cNvSpPr>
                <a:spLocks/>
              </p:cNvSpPr>
              <p:nvPr/>
            </p:nvSpPr>
            <p:spPr bwMode="auto">
              <a:xfrm>
                <a:off x="442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7" name="Freeform 2472"/>
              <p:cNvSpPr>
                <a:spLocks/>
              </p:cNvSpPr>
              <p:nvPr/>
            </p:nvSpPr>
            <p:spPr bwMode="auto">
              <a:xfrm>
                <a:off x="442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8" name="Freeform 2473"/>
              <p:cNvSpPr>
                <a:spLocks/>
              </p:cNvSpPr>
              <p:nvPr/>
            </p:nvSpPr>
            <p:spPr bwMode="auto">
              <a:xfrm>
                <a:off x="442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39" name="Freeform 2474"/>
              <p:cNvSpPr>
                <a:spLocks/>
              </p:cNvSpPr>
              <p:nvPr/>
            </p:nvSpPr>
            <p:spPr bwMode="auto">
              <a:xfrm>
                <a:off x="442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0" name="Freeform 2475"/>
              <p:cNvSpPr>
                <a:spLocks/>
              </p:cNvSpPr>
              <p:nvPr/>
            </p:nvSpPr>
            <p:spPr bwMode="auto">
              <a:xfrm>
                <a:off x="442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1" name="Freeform 2476"/>
              <p:cNvSpPr>
                <a:spLocks/>
              </p:cNvSpPr>
              <p:nvPr/>
            </p:nvSpPr>
            <p:spPr bwMode="auto">
              <a:xfrm>
                <a:off x="442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2" name="Freeform 2477"/>
              <p:cNvSpPr>
                <a:spLocks/>
              </p:cNvSpPr>
              <p:nvPr/>
            </p:nvSpPr>
            <p:spPr bwMode="auto">
              <a:xfrm>
                <a:off x="442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3" name="Freeform 2478"/>
              <p:cNvSpPr>
                <a:spLocks/>
              </p:cNvSpPr>
              <p:nvPr/>
            </p:nvSpPr>
            <p:spPr bwMode="auto">
              <a:xfrm>
                <a:off x="442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4" name="Freeform 2479"/>
              <p:cNvSpPr>
                <a:spLocks/>
              </p:cNvSpPr>
              <p:nvPr/>
            </p:nvSpPr>
            <p:spPr bwMode="auto">
              <a:xfrm>
                <a:off x="442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5" name="Freeform 2480"/>
              <p:cNvSpPr>
                <a:spLocks/>
              </p:cNvSpPr>
              <p:nvPr/>
            </p:nvSpPr>
            <p:spPr bwMode="auto">
              <a:xfrm>
                <a:off x="4425"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6" name="Freeform 2481"/>
              <p:cNvSpPr>
                <a:spLocks/>
              </p:cNvSpPr>
              <p:nvPr/>
            </p:nvSpPr>
            <p:spPr bwMode="auto">
              <a:xfrm>
                <a:off x="442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7" name="Freeform 2482"/>
              <p:cNvSpPr>
                <a:spLocks/>
              </p:cNvSpPr>
              <p:nvPr/>
            </p:nvSpPr>
            <p:spPr bwMode="auto">
              <a:xfrm>
                <a:off x="4422" y="3765"/>
                <a:ext cx="9" cy="12"/>
              </a:xfrm>
              <a:custGeom>
                <a:avLst/>
                <a:gdLst>
                  <a:gd name="T0" fmla="*/ 0 w 9"/>
                  <a:gd name="T1" fmla="*/ 6 h 12"/>
                  <a:gd name="T2" fmla="*/ 6 w 9"/>
                  <a:gd name="T3" fmla="*/ 0 h 12"/>
                  <a:gd name="T4" fmla="*/ 6 w 9"/>
                  <a:gd name="T5" fmla="*/ 12 h 12"/>
                  <a:gd name="T6" fmla="*/ 9 w 9"/>
                  <a:gd name="T7" fmla="*/ 6 h 12"/>
                  <a:gd name="T8" fmla="*/ 6 w 9"/>
                  <a:gd name="T9" fmla="*/ 12 h 12"/>
                  <a:gd name="T10" fmla="*/ 9 w 9"/>
                  <a:gd name="T11" fmla="*/ 12 h 12"/>
                  <a:gd name="T12" fmla="*/ 9 w 9"/>
                  <a:gd name="T13" fmla="*/ 9 h 12"/>
                  <a:gd name="T14" fmla="*/ 9 w 9"/>
                  <a:gd name="T15" fmla="*/ 6 h 12"/>
                  <a:gd name="T16" fmla="*/ 9 w 9"/>
                  <a:gd name="T17" fmla="*/ 6 h 12"/>
                  <a:gd name="T18" fmla="*/ 9 w 9"/>
                  <a:gd name="T19" fmla="*/ 3 h 12"/>
                  <a:gd name="T20" fmla="*/ 9 w 9"/>
                  <a:gd name="T21" fmla="*/ 0 h 12"/>
                  <a:gd name="T22" fmla="*/ 6 w 9"/>
                  <a:gd name="T23" fmla="*/ 0 h 12"/>
                  <a:gd name="T24" fmla="*/ 0 w 9"/>
                  <a:gd name="T25"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0" y="6"/>
                    </a:moveTo>
                    <a:lnTo>
                      <a:pt x="6" y="0"/>
                    </a:lnTo>
                    <a:lnTo>
                      <a:pt x="6" y="12"/>
                    </a:lnTo>
                    <a:lnTo>
                      <a:pt x="9" y="6"/>
                    </a:lnTo>
                    <a:lnTo>
                      <a:pt x="6" y="12"/>
                    </a:lnTo>
                    <a:lnTo>
                      <a:pt x="9" y="12"/>
                    </a:lnTo>
                    <a:lnTo>
                      <a:pt x="9" y="9"/>
                    </a:lnTo>
                    <a:lnTo>
                      <a:pt x="9" y="6"/>
                    </a:lnTo>
                    <a:lnTo>
                      <a:pt x="9" y="6"/>
                    </a:lnTo>
                    <a:lnTo>
                      <a:pt x="9" y="3"/>
                    </a:lnTo>
                    <a:lnTo>
                      <a:pt x="9" y="0"/>
                    </a:lnTo>
                    <a:lnTo>
                      <a:pt x="6"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8" name="Freeform 2483"/>
              <p:cNvSpPr>
                <a:spLocks/>
              </p:cNvSpPr>
              <p:nvPr/>
            </p:nvSpPr>
            <p:spPr bwMode="auto">
              <a:xfrm>
                <a:off x="4422" y="3765"/>
                <a:ext cx="9" cy="9"/>
              </a:xfrm>
              <a:custGeom>
                <a:avLst/>
                <a:gdLst>
                  <a:gd name="T0" fmla="*/ 6 w 9"/>
                  <a:gd name="T1" fmla="*/ 0 h 9"/>
                  <a:gd name="T2" fmla="*/ 3 w 9"/>
                  <a:gd name="T3" fmla="*/ 3 h 9"/>
                  <a:gd name="T4" fmla="*/ 0 w 9"/>
                  <a:gd name="T5" fmla="*/ 6 h 9"/>
                  <a:gd name="T6" fmla="*/ 9 w 9"/>
                  <a:gd name="T7" fmla="*/ 6 h 9"/>
                  <a:gd name="T8" fmla="*/ 9 w 9"/>
                  <a:gd name="T9" fmla="*/ 3 h 9"/>
                  <a:gd name="T10" fmla="*/ 6 w 9"/>
                  <a:gd name="T11" fmla="*/ 9 h 9"/>
                  <a:gd name="T12" fmla="*/ 9 w 9"/>
                  <a:gd name="T13" fmla="*/ 3 h 9"/>
                  <a:gd name="T14" fmla="*/ 9 w 9"/>
                  <a:gd name="T15" fmla="*/ 0 h 9"/>
                  <a:gd name="T16" fmla="*/ 9 w 9"/>
                  <a:gd name="T17" fmla="*/ 0 h 9"/>
                  <a:gd name="T18" fmla="*/ 6 w 9"/>
                  <a:gd name="T19" fmla="*/ 0 h 9"/>
                  <a:gd name="T20" fmla="*/ 3 w 9"/>
                  <a:gd name="T21" fmla="*/ 0 h 9"/>
                  <a:gd name="T22" fmla="*/ 3 w 9"/>
                  <a:gd name="T23" fmla="*/ 0 h 9"/>
                  <a:gd name="T24" fmla="*/ 3 w 9"/>
                  <a:gd name="T25" fmla="*/ 0 h 9"/>
                  <a:gd name="T26" fmla="*/ 3 w 9"/>
                  <a:gd name="T27" fmla="*/ 3 h 9"/>
                  <a:gd name="T28" fmla="*/ 6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6" y="0"/>
                    </a:moveTo>
                    <a:lnTo>
                      <a:pt x="3" y="3"/>
                    </a:lnTo>
                    <a:lnTo>
                      <a:pt x="0" y="6"/>
                    </a:lnTo>
                    <a:lnTo>
                      <a:pt x="9" y="6"/>
                    </a:lnTo>
                    <a:lnTo>
                      <a:pt x="9" y="3"/>
                    </a:lnTo>
                    <a:lnTo>
                      <a:pt x="6" y="9"/>
                    </a:lnTo>
                    <a:lnTo>
                      <a:pt x="9" y="3"/>
                    </a:lnTo>
                    <a:lnTo>
                      <a:pt x="9" y="0"/>
                    </a:lnTo>
                    <a:lnTo>
                      <a:pt x="9" y="0"/>
                    </a:lnTo>
                    <a:lnTo>
                      <a:pt x="6" y="0"/>
                    </a:lnTo>
                    <a:lnTo>
                      <a:pt x="3" y="0"/>
                    </a:lnTo>
                    <a:lnTo>
                      <a:pt x="3" y="0"/>
                    </a:lnTo>
                    <a:lnTo>
                      <a:pt x="3" y="0"/>
                    </a:lnTo>
                    <a:lnTo>
                      <a:pt x="3"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49" name="Freeform 2484"/>
              <p:cNvSpPr>
                <a:spLocks/>
              </p:cNvSpPr>
              <p:nvPr/>
            </p:nvSpPr>
            <p:spPr bwMode="auto">
              <a:xfrm>
                <a:off x="4428" y="3765"/>
                <a:ext cx="3" cy="9"/>
              </a:xfrm>
              <a:custGeom>
                <a:avLst/>
                <a:gdLst>
                  <a:gd name="T0" fmla="*/ 0 w 3"/>
                  <a:gd name="T1" fmla="*/ 0 h 9"/>
                  <a:gd name="T2" fmla="*/ 0 w 3"/>
                  <a:gd name="T3" fmla="*/ 9 h 9"/>
                  <a:gd name="T4" fmla="*/ 3 w 3"/>
                  <a:gd name="T5" fmla="*/ 6 h 9"/>
                  <a:gd name="T6" fmla="*/ 3 w 3"/>
                  <a:gd name="T7" fmla="*/ 6 h 9"/>
                  <a:gd name="T8" fmla="*/ 3 w 3"/>
                  <a:gd name="T9" fmla="*/ 6 h 9"/>
                  <a:gd name="T10" fmla="*/ 3 w 3"/>
                  <a:gd name="T11" fmla="*/ 3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0" name="Freeform 2485"/>
              <p:cNvSpPr>
                <a:spLocks/>
              </p:cNvSpPr>
              <p:nvPr/>
            </p:nvSpPr>
            <p:spPr bwMode="auto">
              <a:xfrm>
                <a:off x="4428" y="3765"/>
                <a:ext cx="3" cy="9"/>
              </a:xfrm>
              <a:custGeom>
                <a:avLst/>
                <a:gdLst>
                  <a:gd name="T0" fmla="*/ 0 w 3"/>
                  <a:gd name="T1" fmla="*/ 0 h 9"/>
                  <a:gd name="T2" fmla="*/ 0 w 3"/>
                  <a:gd name="T3" fmla="*/ 9 h 9"/>
                  <a:gd name="T4" fmla="*/ 3 w 3"/>
                  <a:gd name="T5" fmla="*/ 6 h 9"/>
                  <a:gd name="T6" fmla="*/ 3 w 3"/>
                  <a:gd name="T7" fmla="*/ 6 h 9"/>
                  <a:gd name="T8" fmla="*/ 3 w 3"/>
                  <a:gd name="T9" fmla="*/ 6 h 9"/>
                  <a:gd name="T10" fmla="*/ 3 w 3"/>
                  <a:gd name="T11" fmla="*/ 3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1" name="Freeform 2486"/>
              <p:cNvSpPr>
                <a:spLocks/>
              </p:cNvSpPr>
              <p:nvPr/>
            </p:nvSpPr>
            <p:spPr bwMode="auto">
              <a:xfrm>
                <a:off x="4428" y="3765"/>
                <a:ext cx="3" cy="9"/>
              </a:xfrm>
              <a:custGeom>
                <a:avLst/>
                <a:gdLst>
                  <a:gd name="T0" fmla="*/ 0 w 3"/>
                  <a:gd name="T1" fmla="*/ 0 h 9"/>
                  <a:gd name="T2" fmla="*/ 0 w 3"/>
                  <a:gd name="T3" fmla="*/ 9 h 9"/>
                  <a:gd name="T4" fmla="*/ 3 w 3"/>
                  <a:gd name="T5" fmla="*/ 6 h 9"/>
                  <a:gd name="T6" fmla="*/ 3 w 3"/>
                  <a:gd name="T7" fmla="*/ 6 h 9"/>
                  <a:gd name="T8" fmla="*/ 3 w 3"/>
                  <a:gd name="T9" fmla="*/ 6 h 9"/>
                  <a:gd name="T10" fmla="*/ 3 w 3"/>
                  <a:gd name="T11" fmla="*/ 3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2" name="Freeform 2487"/>
              <p:cNvSpPr>
                <a:spLocks/>
              </p:cNvSpPr>
              <p:nvPr/>
            </p:nvSpPr>
            <p:spPr bwMode="auto">
              <a:xfrm>
                <a:off x="4428" y="3765"/>
                <a:ext cx="6" cy="9"/>
              </a:xfrm>
              <a:custGeom>
                <a:avLst/>
                <a:gdLst>
                  <a:gd name="T0" fmla="*/ 0 w 6"/>
                  <a:gd name="T1" fmla="*/ 0 h 9"/>
                  <a:gd name="T2" fmla="*/ 0 w 6"/>
                  <a:gd name="T3" fmla="*/ 9 h 9"/>
                  <a:gd name="T4" fmla="*/ 3 w 6"/>
                  <a:gd name="T5" fmla="*/ 6 h 9"/>
                  <a:gd name="T6" fmla="*/ 3 w 6"/>
                  <a:gd name="T7" fmla="*/ 6 h 9"/>
                  <a:gd name="T8" fmla="*/ 3 w 6"/>
                  <a:gd name="T9" fmla="*/ 6 h 9"/>
                  <a:gd name="T10" fmla="*/ 6 w 6"/>
                  <a:gd name="T11" fmla="*/ 3 h 9"/>
                  <a:gd name="T12" fmla="*/ 3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3" y="6"/>
                    </a:lnTo>
                    <a:lnTo>
                      <a:pt x="3" y="6"/>
                    </a:lnTo>
                    <a:lnTo>
                      <a:pt x="6"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3" name="Freeform 2488"/>
              <p:cNvSpPr>
                <a:spLocks/>
              </p:cNvSpPr>
              <p:nvPr/>
            </p:nvSpPr>
            <p:spPr bwMode="auto">
              <a:xfrm>
                <a:off x="4428" y="3765"/>
                <a:ext cx="6" cy="9"/>
              </a:xfrm>
              <a:custGeom>
                <a:avLst/>
                <a:gdLst>
                  <a:gd name="T0" fmla="*/ 0 w 6"/>
                  <a:gd name="T1" fmla="*/ 0 h 9"/>
                  <a:gd name="T2" fmla="*/ 0 w 6"/>
                  <a:gd name="T3" fmla="*/ 9 h 9"/>
                  <a:gd name="T4" fmla="*/ 3 w 6"/>
                  <a:gd name="T5" fmla="*/ 6 h 9"/>
                  <a:gd name="T6" fmla="*/ 3 w 6"/>
                  <a:gd name="T7" fmla="*/ 6 h 9"/>
                  <a:gd name="T8" fmla="*/ 6 w 6"/>
                  <a:gd name="T9" fmla="*/ 6 h 9"/>
                  <a:gd name="T10" fmla="*/ 6 w 6"/>
                  <a:gd name="T11" fmla="*/ 3 h 9"/>
                  <a:gd name="T12" fmla="*/ 6 w 6"/>
                  <a:gd name="T13" fmla="*/ 0 h 9"/>
                  <a:gd name="T14" fmla="*/ 3 w 6"/>
                  <a:gd name="T15" fmla="*/ 0 h 9"/>
                  <a:gd name="T16" fmla="*/ 3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9"/>
                    </a:lnTo>
                    <a:lnTo>
                      <a:pt x="3" y="6"/>
                    </a:lnTo>
                    <a:lnTo>
                      <a:pt x="3" y="6"/>
                    </a:lnTo>
                    <a:lnTo>
                      <a:pt x="6" y="6"/>
                    </a:lnTo>
                    <a:lnTo>
                      <a:pt x="6" y="3"/>
                    </a:lnTo>
                    <a:lnTo>
                      <a:pt x="6"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4" name="Freeform 2489"/>
              <p:cNvSpPr>
                <a:spLocks/>
              </p:cNvSpPr>
              <p:nvPr/>
            </p:nvSpPr>
            <p:spPr bwMode="auto">
              <a:xfrm>
                <a:off x="4428" y="3765"/>
                <a:ext cx="6" cy="9"/>
              </a:xfrm>
              <a:custGeom>
                <a:avLst/>
                <a:gdLst>
                  <a:gd name="T0" fmla="*/ 0 w 6"/>
                  <a:gd name="T1" fmla="*/ 0 h 9"/>
                  <a:gd name="T2" fmla="*/ 0 w 6"/>
                  <a:gd name="T3" fmla="*/ 9 h 9"/>
                  <a:gd name="T4" fmla="*/ 3 w 6"/>
                  <a:gd name="T5" fmla="*/ 6 h 9"/>
                  <a:gd name="T6" fmla="*/ 3 w 6"/>
                  <a:gd name="T7" fmla="*/ 6 h 9"/>
                  <a:gd name="T8" fmla="*/ 6 w 6"/>
                  <a:gd name="T9" fmla="*/ 6 h 9"/>
                  <a:gd name="T10" fmla="*/ 6 w 6"/>
                  <a:gd name="T11" fmla="*/ 3 h 9"/>
                  <a:gd name="T12" fmla="*/ 6 w 6"/>
                  <a:gd name="T13" fmla="*/ 0 h 9"/>
                  <a:gd name="T14" fmla="*/ 3 w 6"/>
                  <a:gd name="T15" fmla="*/ 0 h 9"/>
                  <a:gd name="T16" fmla="*/ 3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9"/>
                    </a:lnTo>
                    <a:lnTo>
                      <a:pt x="3" y="6"/>
                    </a:lnTo>
                    <a:lnTo>
                      <a:pt x="3" y="6"/>
                    </a:lnTo>
                    <a:lnTo>
                      <a:pt x="6" y="6"/>
                    </a:lnTo>
                    <a:lnTo>
                      <a:pt x="6" y="3"/>
                    </a:lnTo>
                    <a:lnTo>
                      <a:pt x="6"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5" name="Freeform 2490"/>
              <p:cNvSpPr>
                <a:spLocks/>
              </p:cNvSpPr>
              <p:nvPr/>
            </p:nvSpPr>
            <p:spPr bwMode="auto">
              <a:xfrm>
                <a:off x="4428" y="3765"/>
                <a:ext cx="6" cy="9"/>
              </a:xfrm>
              <a:custGeom>
                <a:avLst/>
                <a:gdLst>
                  <a:gd name="T0" fmla="*/ 3 w 6"/>
                  <a:gd name="T1" fmla="*/ 0 h 9"/>
                  <a:gd name="T2" fmla="*/ 0 w 6"/>
                  <a:gd name="T3" fmla="*/ 0 h 9"/>
                  <a:gd name="T4" fmla="*/ 0 w 6"/>
                  <a:gd name="T5" fmla="*/ 9 h 9"/>
                  <a:gd name="T6" fmla="*/ 3 w 6"/>
                  <a:gd name="T7" fmla="*/ 9 h 9"/>
                  <a:gd name="T8" fmla="*/ 3 w 6"/>
                  <a:gd name="T9" fmla="*/ 6 h 9"/>
                  <a:gd name="T10" fmla="*/ 6 w 6"/>
                  <a:gd name="T11" fmla="*/ 6 h 9"/>
                  <a:gd name="T12" fmla="*/ 6 w 6"/>
                  <a:gd name="T13" fmla="*/ 3 h 9"/>
                  <a:gd name="T14" fmla="*/ 6 w 6"/>
                  <a:gd name="T15" fmla="*/ 0 h 9"/>
                  <a:gd name="T16" fmla="*/ 3 w 6"/>
                  <a:gd name="T17" fmla="*/ 0 h 9"/>
                  <a:gd name="T18" fmla="*/ 3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3" y="6"/>
                    </a:lnTo>
                    <a:lnTo>
                      <a:pt x="6" y="6"/>
                    </a:lnTo>
                    <a:lnTo>
                      <a:pt x="6" y="3"/>
                    </a:lnTo>
                    <a:lnTo>
                      <a:pt x="6" y="0"/>
                    </a:lnTo>
                    <a:lnTo>
                      <a:pt x="3" y="0"/>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6" name="Freeform 2491"/>
              <p:cNvSpPr>
                <a:spLocks/>
              </p:cNvSpPr>
              <p:nvPr/>
            </p:nvSpPr>
            <p:spPr bwMode="auto">
              <a:xfrm>
                <a:off x="4431" y="3765"/>
                <a:ext cx="3" cy="9"/>
              </a:xfrm>
              <a:custGeom>
                <a:avLst/>
                <a:gdLst>
                  <a:gd name="T0" fmla="*/ 0 w 3"/>
                  <a:gd name="T1" fmla="*/ 0 h 9"/>
                  <a:gd name="T2" fmla="*/ 0 w 3"/>
                  <a:gd name="T3" fmla="*/ 9 h 9"/>
                  <a:gd name="T4" fmla="*/ 0 w 3"/>
                  <a:gd name="T5" fmla="*/ 6 h 9"/>
                  <a:gd name="T6" fmla="*/ 3 w 3"/>
                  <a:gd name="T7" fmla="*/ 6 h 9"/>
                  <a:gd name="T8" fmla="*/ 3 w 3"/>
                  <a:gd name="T9" fmla="*/ 3 h 9"/>
                  <a:gd name="T10" fmla="*/ 3 w 3"/>
                  <a:gd name="T11" fmla="*/ 0 h 9"/>
                  <a:gd name="T12" fmla="*/ 0 w 3"/>
                  <a:gd name="T13" fmla="*/ 0 h 9"/>
                  <a:gd name="T14" fmla="*/ 0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0" y="6"/>
                    </a:lnTo>
                    <a:lnTo>
                      <a:pt x="3" y="6"/>
                    </a:lnTo>
                    <a:lnTo>
                      <a:pt x="3" y="3"/>
                    </a:lnTo>
                    <a:lnTo>
                      <a:pt x="3" y="0"/>
                    </a:lnTo>
                    <a:lnTo>
                      <a:pt x="0"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7" name="Freeform 2492"/>
              <p:cNvSpPr>
                <a:spLocks/>
              </p:cNvSpPr>
              <p:nvPr/>
            </p:nvSpPr>
            <p:spPr bwMode="auto">
              <a:xfrm>
                <a:off x="4431" y="3765"/>
                <a:ext cx="3" cy="9"/>
              </a:xfrm>
              <a:custGeom>
                <a:avLst/>
                <a:gdLst>
                  <a:gd name="T0" fmla="*/ 0 w 3"/>
                  <a:gd name="T1" fmla="*/ 0 h 9"/>
                  <a:gd name="T2" fmla="*/ 0 w 3"/>
                  <a:gd name="T3" fmla="*/ 9 h 9"/>
                  <a:gd name="T4" fmla="*/ 0 w 3"/>
                  <a:gd name="T5" fmla="*/ 6 h 9"/>
                  <a:gd name="T6" fmla="*/ 3 w 3"/>
                  <a:gd name="T7" fmla="*/ 6 h 9"/>
                  <a:gd name="T8" fmla="*/ 3 w 3"/>
                  <a:gd name="T9" fmla="*/ 6 h 9"/>
                  <a:gd name="T10" fmla="*/ 3 w 3"/>
                  <a:gd name="T11" fmla="*/ 3 h 9"/>
                  <a:gd name="T12" fmla="*/ 3 w 3"/>
                  <a:gd name="T13" fmla="*/ 0 h 9"/>
                  <a:gd name="T14" fmla="*/ 0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0" y="6"/>
                    </a:lnTo>
                    <a:lnTo>
                      <a:pt x="3" y="6"/>
                    </a:lnTo>
                    <a:lnTo>
                      <a:pt x="3" y="6"/>
                    </a:lnTo>
                    <a:lnTo>
                      <a:pt x="3"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8" name="Freeform 2493"/>
              <p:cNvSpPr>
                <a:spLocks/>
              </p:cNvSpPr>
              <p:nvPr/>
            </p:nvSpPr>
            <p:spPr bwMode="auto">
              <a:xfrm>
                <a:off x="4431" y="3765"/>
                <a:ext cx="3" cy="9"/>
              </a:xfrm>
              <a:custGeom>
                <a:avLst/>
                <a:gdLst>
                  <a:gd name="T0" fmla="*/ 0 w 3"/>
                  <a:gd name="T1" fmla="*/ 0 h 9"/>
                  <a:gd name="T2" fmla="*/ 0 w 3"/>
                  <a:gd name="T3" fmla="*/ 9 h 9"/>
                  <a:gd name="T4" fmla="*/ 0 w 3"/>
                  <a:gd name="T5" fmla="*/ 6 h 9"/>
                  <a:gd name="T6" fmla="*/ 3 w 3"/>
                  <a:gd name="T7" fmla="*/ 6 h 9"/>
                  <a:gd name="T8" fmla="*/ 3 w 3"/>
                  <a:gd name="T9" fmla="*/ 6 h 9"/>
                  <a:gd name="T10" fmla="*/ 3 w 3"/>
                  <a:gd name="T11" fmla="*/ 3 h 9"/>
                  <a:gd name="T12" fmla="*/ 3 w 3"/>
                  <a:gd name="T13" fmla="*/ 0 h 9"/>
                  <a:gd name="T14" fmla="*/ 0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0" y="6"/>
                    </a:lnTo>
                    <a:lnTo>
                      <a:pt x="3" y="6"/>
                    </a:lnTo>
                    <a:lnTo>
                      <a:pt x="3" y="6"/>
                    </a:lnTo>
                    <a:lnTo>
                      <a:pt x="3"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59" name="Freeform 2494"/>
              <p:cNvSpPr>
                <a:spLocks/>
              </p:cNvSpPr>
              <p:nvPr/>
            </p:nvSpPr>
            <p:spPr bwMode="auto">
              <a:xfrm>
                <a:off x="4431" y="3765"/>
                <a:ext cx="3" cy="9"/>
              </a:xfrm>
              <a:custGeom>
                <a:avLst/>
                <a:gdLst>
                  <a:gd name="T0" fmla="*/ 0 w 3"/>
                  <a:gd name="T1" fmla="*/ 0 h 9"/>
                  <a:gd name="T2" fmla="*/ 0 w 3"/>
                  <a:gd name="T3" fmla="*/ 9 h 9"/>
                  <a:gd name="T4" fmla="*/ 0 w 3"/>
                  <a:gd name="T5" fmla="*/ 6 h 9"/>
                  <a:gd name="T6" fmla="*/ 3 w 3"/>
                  <a:gd name="T7" fmla="*/ 6 h 9"/>
                  <a:gd name="T8" fmla="*/ 3 w 3"/>
                  <a:gd name="T9" fmla="*/ 6 h 9"/>
                  <a:gd name="T10" fmla="*/ 3 w 3"/>
                  <a:gd name="T11" fmla="*/ 3 h 9"/>
                  <a:gd name="T12" fmla="*/ 3 w 3"/>
                  <a:gd name="T13" fmla="*/ 0 h 9"/>
                  <a:gd name="T14" fmla="*/ 0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0" y="6"/>
                    </a:lnTo>
                    <a:lnTo>
                      <a:pt x="3" y="6"/>
                    </a:lnTo>
                    <a:lnTo>
                      <a:pt x="3" y="6"/>
                    </a:lnTo>
                    <a:lnTo>
                      <a:pt x="3"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0" name="Freeform 2495"/>
              <p:cNvSpPr>
                <a:spLocks/>
              </p:cNvSpPr>
              <p:nvPr/>
            </p:nvSpPr>
            <p:spPr bwMode="auto">
              <a:xfrm>
                <a:off x="4431" y="3765"/>
                <a:ext cx="3" cy="9"/>
              </a:xfrm>
              <a:custGeom>
                <a:avLst/>
                <a:gdLst>
                  <a:gd name="T0" fmla="*/ 0 w 3"/>
                  <a:gd name="T1" fmla="*/ 0 h 9"/>
                  <a:gd name="T2" fmla="*/ 0 w 3"/>
                  <a:gd name="T3" fmla="*/ 9 h 9"/>
                  <a:gd name="T4" fmla="*/ 0 w 3"/>
                  <a:gd name="T5" fmla="*/ 6 h 9"/>
                  <a:gd name="T6" fmla="*/ 3 w 3"/>
                  <a:gd name="T7" fmla="*/ 6 h 9"/>
                  <a:gd name="T8" fmla="*/ 3 w 3"/>
                  <a:gd name="T9" fmla="*/ 6 h 9"/>
                  <a:gd name="T10" fmla="*/ 3 w 3"/>
                  <a:gd name="T11" fmla="*/ 3 h 9"/>
                  <a:gd name="T12" fmla="*/ 3 w 3"/>
                  <a:gd name="T13" fmla="*/ 0 h 9"/>
                  <a:gd name="T14" fmla="*/ 0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0" y="6"/>
                    </a:lnTo>
                    <a:lnTo>
                      <a:pt x="3" y="6"/>
                    </a:lnTo>
                    <a:lnTo>
                      <a:pt x="3" y="6"/>
                    </a:lnTo>
                    <a:lnTo>
                      <a:pt x="3"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1" name="Freeform 2496"/>
              <p:cNvSpPr>
                <a:spLocks/>
              </p:cNvSpPr>
              <p:nvPr/>
            </p:nvSpPr>
            <p:spPr bwMode="auto">
              <a:xfrm>
                <a:off x="4431" y="3765"/>
                <a:ext cx="3" cy="9"/>
              </a:xfrm>
              <a:custGeom>
                <a:avLst/>
                <a:gdLst>
                  <a:gd name="T0" fmla="*/ 0 w 3"/>
                  <a:gd name="T1" fmla="*/ 0 h 9"/>
                  <a:gd name="T2" fmla="*/ 0 w 3"/>
                  <a:gd name="T3" fmla="*/ 9 h 9"/>
                  <a:gd name="T4" fmla="*/ 0 w 3"/>
                  <a:gd name="T5" fmla="*/ 6 h 9"/>
                  <a:gd name="T6" fmla="*/ 3 w 3"/>
                  <a:gd name="T7" fmla="*/ 6 h 9"/>
                  <a:gd name="T8" fmla="*/ 3 w 3"/>
                  <a:gd name="T9" fmla="*/ 6 h 9"/>
                  <a:gd name="T10" fmla="*/ 3 w 3"/>
                  <a:gd name="T11" fmla="*/ 3 h 9"/>
                  <a:gd name="T12" fmla="*/ 3 w 3"/>
                  <a:gd name="T13" fmla="*/ 0 h 9"/>
                  <a:gd name="T14" fmla="*/ 0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0" y="6"/>
                    </a:lnTo>
                    <a:lnTo>
                      <a:pt x="3" y="6"/>
                    </a:lnTo>
                    <a:lnTo>
                      <a:pt x="3" y="6"/>
                    </a:lnTo>
                    <a:lnTo>
                      <a:pt x="3"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2" name="Freeform 2497"/>
              <p:cNvSpPr>
                <a:spLocks/>
              </p:cNvSpPr>
              <p:nvPr/>
            </p:nvSpPr>
            <p:spPr bwMode="auto">
              <a:xfrm>
                <a:off x="4431" y="3765"/>
                <a:ext cx="6" cy="9"/>
              </a:xfrm>
              <a:custGeom>
                <a:avLst/>
                <a:gdLst>
                  <a:gd name="T0" fmla="*/ 0 w 6"/>
                  <a:gd name="T1" fmla="*/ 0 h 9"/>
                  <a:gd name="T2" fmla="*/ 0 w 6"/>
                  <a:gd name="T3" fmla="*/ 9 h 9"/>
                  <a:gd name="T4" fmla="*/ 0 w 6"/>
                  <a:gd name="T5" fmla="*/ 6 h 9"/>
                  <a:gd name="T6" fmla="*/ 3 w 6"/>
                  <a:gd name="T7" fmla="*/ 6 h 9"/>
                  <a:gd name="T8" fmla="*/ 3 w 6"/>
                  <a:gd name="T9" fmla="*/ 6 h 9"/>
                  <a:gd name="T10" fmla="*/ 6 w 6"/>
                  <a:gd name="T11" fmla="*/ 3 h 9"/>
                  <a:gd name="T12" fmla="*/ 3 w 6"/>
                  <a:gd name="T13" fmla="*/ 0 h 9"/>
                  <a:gd name="T14" fmla="*/ 0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0" y="6"/>
                    </a:lnTo>
                    <a:lnTo>
                      <a:pt x="3" y="6"/>
                    </a:lnTo>
                    <a:lnTo>
                      <a:pt x="3" y="6"/>
                    </a:lnTo>
                    <a:lnTo>
                      <a:pt x="6" y="3"/>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3" name="Freeform 2498"/>
              <p:cNvSpPr>
                <a:spLocks/>
              </p:cNvSpPr>
              <p:nvPr/>
            </p:nvSpPr>
            <p:spPr bwMode="auto">
              <a:xfrm>
                <a:off x="4431" y="3765"/>
                <a:ext cx="6" cy="9"/>
              </a:xfrm>
              <a:custGeom>
                <a:avLst/>
                <a:gdLst>
                  <a:gd name="T0" fmla="*/ 0 w 6"/>
                  <a:gd name="T1" fmla="*/ 0 h 9"/>
                  <a:gd name="T2" fmla="*/ 0 w 6"/>
                  <a:gd name="T3" fmla="*/ 9 h 9"/>
                  <a:gd name="T4" fmla="*/ 0 w 6"/>
                  <a:gd name="T5" fmla="*/ 6 h 9"/>
                  <a:gd name="T6" fmla="*/ 3 w 6"/>
                  <a:gd name="T7" fmla="*/ 6 h 9"/>
                  <a:gd name="T8" fmla="*/ 6 w 6"/>
                  <a:gd name="T9" fmla="*/ 6 h 9"/>
                  <a:gd name="T10" fmla="*/ 6 w 6"/>
                  <a:gd name="T11" fmla="*/ 3 h 9"/>
                  <a:gd name="T12" fmla="*/ 6 w 6"/>
                  <a:gd name="T13" fmla="*/ 0 h 9"/>
                  <a:gd name="T14" fmla="*/ 3 w 6"/>
                  <a:gd name="T15" fmla="*/ 0 h 9"/>
                  <a:gd name="T16" fmla="*/ 0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9"/>
                    </a:lnTo>
                    <a:lnTo>
                      <a:pt x="0" y="6"/>
                    </a:lnTo>
                    <a:lnTo>
                      <a:pt x="3" y="6"/>
                    </a:lnTo>
                    <a:lnTo>
                      <a:pt x="6" y="6"/>
                    </a:lnTo>
                    <a:lnTo>
                      <a:pt x="6" y="3"/>
                    </a:lnTo>
                    <a:lnTo>
                      <a:pt x="6" y="0"/>
                    </a:lnTo>
                    <a:lnTo>
                      <a:pt x="3" y="0"/>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4" name="Freeform 2499"/>
              <p:cNvSpPr>
                <a:spLocks/>
              </p:cNvSpPr>
              <p:nvPr/>
            </p:nvSpPr>
            <p:spPr bwMode="auto">
              <a:xfrm>
                <a:off x="4425" y="3765"/>
                <a:ext cx="12" cy="9"/>
              </a:xfrm>
              <a:custGeom>
                <a:avLst/>
                <a:gdLst>
                  <a:gd name="T0" fmla="*/ 0 w 12"/>
                  <a:gd name="T1" fmla="*/ 3 h 9"/>
                  <a:gd name="T2" fmla="*/ 6 w 12"/>
                  <a:gd name="T3" fmla="*/ 0 h 9"/>
                  <a:gd name="T4" fmla="*/ 6 w 12"/>
                  <a:gd name="T5" fmla="*/ 9 h 9"/>
                  <a:gd name="T6" fmla="*/ 12 w 12"/>
                  <a:gd name="T7" fmla="*/ 3 h 9"/>
                  <a:gd name="T8" fmla="*/ 6 w 12"/>
                  <a:gd name="T9" fmla="*/ 9 h 9"/>
                  <a:gd name="T10" fmla="*/ 6 w 12"/>
                  <a:gd name="T11" fmla="*/ 6 h 9"/>
                  <a:gd name="T12" fmla="*/ 9 w 12"/>
                  <a:gd name="T13" fmla="*/ 6 h 9"/>
                  <a:gd name="T14" fmla="*/ 12 w 12"/>
                  <a:gd name="T15" fmla="*/ 6 h 9"/>
                  <a:gd name="T16" fmla="*/ 12 w 12"/>
                  <a:gd name="T17" fmla="*/ 3 h 9"/>
                  <a:gd name="T18" fmla="*/ 12 w 12"/>
                  <a:gd name="T19" fmla="*/ 0 h 9"/>
                  <a:gd name="T20" fmla="*/ 9 w 12"/>
                  <a:gd name="T21" fmla="*/ 0 h 9"/>
                  <a:gd name="T22" fmla="*/ 6 w 12"/>
                  <a:gd name="T23" fmla="*/ 0 h 9"/>
                  <a:gd name="T24" fmla="*/ 6 w 12"/>
                  <a:gd name="T25" fmla="*/ 0 h 9"/>
                  <a:gd name="T26" fmla="*/ 0 w 12"/>
                  <a:gd name="T2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9">
                    <a:moveTo>
                      <a:pt x="0" y="3"/>
                    </a:moveTo>
                    <a:lnTo>
                      <a:pt x="6" y="0"/>
                    </a:lnTo>
                    <a:lnTo>
                      <a:pt x="6" y="9"/>
                    </a:lnTo>
                    <a:lnTo>
                      <a:pt x="12" y="3"/>
                    </a:lnTo>
                    <a:lnTo>
                      <a:pt x="6" y="9"/>
                    </a:lnTo>
                    <a:lnTo>
                      <a:pt x="6" y="6"/>
                    </a:lnTo>
                    <a:lnTo>
                      <a:pt x="9" y="6"/>
                    </a:lnTo>
                    <a:lnTo>
                      <a:pt x="12" y="6"/>
                    </a:lnTo>
                    <a:lnTo>
                      <a:pt x="12" y="3"/>
                    </a:lnTo>
                    <a:lnTo>
                      <a:pt x="12" y="0"/>
                    </a:lnTo>
                    <a:lnTo>
                      <a:pt x="9" y="0"/>
                    </a:lnTo>
                    <a:lnTo>
                      <a:pt x="6" y="0"/>
                    </a:lnTo>
                    <a:lnTo>
                      <a:pt x="6"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5" name="Freeform 2500"/>
              <p:cNvSpPr>
                <a:spLocks/>
              </p:cNvSpPr>
              <p:nvPr/>
            </p:nvSpPr>
            <p:spPr bwMode="auto">
              <a:xfrm>
                <a:off x="4425" y="3762"/>
                <a:ext cx="12" cy="9"/>
              </a:xfrm>
              <a:custGeom>
                <a:avLst/>
                <a:gdLst>
                  <a:gd name="T0" fmla="*/ 6 w 12"/>
                  <a:gd name="T1" fmla="*/ 0 h 9"/>
                  <a:gd name="T2" fmla="*/ 0 w 12"/>
                  <a:gd name="T3" fmla="*/ 3 h 9"/>
                  <a:gd name="T4" fmla="*/ 0 w 12"/>
                  <a:gd name="T5" fmla="*/ 6 h 9"/>
                  <a:gd name="T6" fmla="*/ 12 w 12"/>
                  <a:gd name="T7" fmla="*/ 6 h 9"/>
                  <a:gd name="T8" fmla="*/ 12 w 12"/>
                  <a:gd name="T9" fmla="*/ 3 h 9"/>
                  <a:gd name="T10" fmla="*/ 6 w 12"/>
                  <a:gd name="T11" fmla="*/ 9 h 9"/>
                  <a:gd name="T12" fmla="*/ 12 w 12"/>
                  <a:gd name="T13" fmla="*/ 3 h 9"/>
                  <a:gd name="T14" fmla="*/ 12 w 12"/>
                  <a:gd name="T15" fmla="*/ 3 h 9"/>
                  <a:gd name="T16" fmla="*/ 9 w 12"/>
                  <a:gd name="T17" fmla="*/ 0 h 9"/>
                  <a:gd name="T18" fmla="*/ 6 w 12"/>
                  <a:gd name="T19" fmla="*/ 0 h 9"/>
                  <a:gd name="T20" fmla="*/ 6 w 12"/>
                  <a:gd name="T21" fmla="*/ 0 h 9"/>
                  <a:gd name="T22" fmla="*/ 3 w 12"/>
                  <a:gd name="T23" fmla="*/ 0 h 9"/>
                  <a:gd name="T24" fmla="*/ 3 w 12"/>
                  <a:gd name="T25" fmla="*/ 3 h 9"/>
                  <a:gd name="T26" fmla="*/ 0 w 12"/>
                  <a:gd name="T27" fmla="*/ 3 h 9"/>
                  <a:gd name="T28" fmla="*/ 6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6" y="0"/>
                    </a:moveTo>
                    <a:lnTo>
                      <a:pt x="0" y="3"/>
                    </a:lnTo>
                    <a:lnTo>
                      <a:pt x="0" y="6"/>
                    </a:lnTo>
                    <a:lnTo>
                      <a:pt x="12" y="6"/>
                    </a:lnTo>
                    <a:lnTo>
                      <a:pt x="12" y="3"/>
                    </a:lnTo>
                    <a:lnTo>
                      <a:pt x="6" y="9"/>
                    </a:lnTo>
                    <a:lnTo>
                      <a:pt x="12" y="3"/>
                    </a:lnTo>
                    <a:lnTo>
                      <a:pt x="12" y="3"/>
                    </a:lnTo>
                    <a:lnTo>
                      <a:pt x="9" y="0"/>
                    </a:lnTo>
                    <a:lnTo>
                      <a:pt x="6" y="0"/>
                    </a:lnTo>
                    <a:lnTo>
                      <a:pt x="6" y="0"/>
                    </a:lnTo>
                    <a:lnTo>
                      <a:pt x="3" y="0"/>
                    </a:lnTo>
                    <a:lnTo>
                      <a:pt x="3" y="3"/>
                    </a:lnTo>
                    <a:lnTo>
                      <a:pt x="0" y="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6" name="Freeform 2501"/>
              <p:cNvSpPr>
                <a:spLocks/>
              </p:cNvSpPr>
              <p:nvPr/>
            </p:nvSpPr>
            <p:spPr bwMode="auto">
              <a:xfrm>
                <a:off x="4425" y="3762"/>
                <a:ext cx="12" cy="9"/>
              </a:xfrm>
              <a:custGeom>
                <a:avLst/>
                <a:gdLst>
                  <a:gd name="T0" fmla="*/ 0 w 12"/>
                  <a:gd name="T1" fmla="*/ 3 h 9"/>
                  <a:gd name="T2" fmla="*/ 6 w 12"/>
                  <a:gd name="T3" fmla="*/ 0 h 9"/>
                  <a:gd name="T4" fmla="*/ 6 w 12"/>
                  <a:gd name="T5" fmla="*/ 9 h 9"/>
                  <a:gd name="T6" fmla="*/ 12 w 12"/>
                  <a:gd name="T7" fmla="*/ 3 h 9"/>
                  <a:gd name="T8" fmla="*/ 6 w 12"/>
                  <a:gd name="T9" fmla="*/ 9 h 9"/>
                  <a:gd name="T10" fmla="*/ 9 w 12"/>
                  <a:gd name="T11" fmla="*/ 9 h 9"/>
                  <a:gd name="T12" fmla="*/ 12 w 12"/>
                  <a:gd name="T13" fmla="*/ 6 h 9"/>
                  <a:gd name="T14" fmla="*/ 12 w 12"/>
                  <a:gd name="T15" fmla="*/ 3 h 9"/>
                  <a:gd name="T16" fmla="*/ 12 w 12"/>
                  <a:gd name="T17" fmla="*/ 3 h 9"/>
                  <a:gd name="T18" fmla="*/ 9 w 12"/>
                  <a:gd name="T19" fmla="*/ 0 h 9"/>
                  <a:gd name="T20" fmla="*/ 6 w 12"/>
                  <a:gd name="T21" fmla="*/ 0 h 9"/>
                  <a:gd name="T22" fmla="*/ 0 w 12"/>
                  <a:gd name="T23"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0" y="3"/>
                    </a:moveTo>
                    <a:lnTo>
                      <a:pt x="6" y="0"/>
                    </a:lnTo>
                    <a:lnTo>
                      <a:pt x="6" y="9"/>
                    </a:lnTo>
                    <a:lnTo>
                      <a:pt x="12" y="3"/>
                    </a:lnTo>
                    <a:lnTo>
                      <a:pt x="6" y="9"/>
                    </a:lnTo>
                    <a:lnTo>
                      <a:pt x="9" y="9"/>
                    </a:lnTo>
                    <a:lnTo>
                      <a:pt x="12" y="6"/>
                    </a:lnTo>
                    <a:lnTo>
                      <a:pt x="12" y="3"/>
                    </a:lnTo>
                    <a:lnTo>
                      <a:pt x="12" y="3"/>
                    </a:lnTo>
                    <a:lnTo>
                      <a:pt x="9" y="0"/>
                    </a:lnTo>
                    <a:lnTo>
                      <a:pt x="6"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7" name="Freeform 2502"/>
              <p:cNvSpPr>
                <a:spLocks/>
              </p:cNvSpPr>
              <p:nvPr/>
            </p:nvSpPr>
            <p:spPr bwMode="auto">
              <a:xfrm>
                <a:off x="4425" y="3759"/>
                <a:ext cx="12" cy="6"/>
              </a:xfrm>
              <a:custGeom>
                <a:avLst/>
                <a:gdLst>
                  <a:gd name="T0" fmla="*/ 0 w 12"/>
                  <a:gd name="T1" fmla="*/ 6 h 6"/>
                  <a:gd name="T2" fmla="*/ 0 w 12"/>
                  <a:gd name="T3" fmla="*/ 6 h 6"/>
                  <a:gd name="T4" fmla="*/ 12 w 12"/>
                  <a:gd name="T5" fmla="*/ 6 h 6"/>
                  <a:gd name="T6" fmla="*/ 12 w 12"/>
                  <a:gd name="T7" fmla="*/ 6 h 6"/>
                  <a:gd name="T8" fmla="*/ 12 w 12"/>
                  <a:gd name="T9" fmla="*/ 3 h 6"/>
                  <a:gd name="T10" fmla="*/ 12 w 12"/>
                  <a:gd name="T11" fmla="*/ 0 h 6"/>
                  <a:gd name="T12" fmla="*/ 9 w 12"/>
                  <a:gd name="T13" fmla="*/ 0 h 6"/>
                  <a:gd name="T14" fmla="*/ 6 w 12"/>
                  <a:gd name="T15" fmla="*/ 0 h 6"/>
                  <a:gd name="T16" fmla="*/ 6 w 12"/>
                  <a:gd name="T17" fmla="*/ 0 h 6"/>
                  <a:gd name="T18" fmla="*/ 3 w 12"/>
                  <a:gd name="T19" fmla="*/ 0 h 6"/>
                  <a:gd name="T20" fmla="*/ 3 w 12"/>
                  <a:gd name="T21" fmla="*/ 3 h 6"/>
                  <a:gd name="T22" fmla="*/ 0 w 1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0" y="6"/>
                    </a:moveTo>
                    <a:lnTo>
                      <a:pt x="0" y="6"/>
                    </a:lnTo>
                    <a:lnTo>
                      <a:pt x="12" y="6"/>
                    </a:lnTo>
                    <a:lnTo>
                      <a:pt x="12" y="6"/>
                    </a:lnTo>
                    <a:lnTo>
                      <a:pt x="12" y="3"/>
                    </a:lnTo>
                    <a:lnTo>
                      <a:pt x="12" y="0"/>
                    </a:lnTo>
                    <a:lnTo>
                      <a:pt x="9" y="0"/>
                    </a:lnTo>
                    <a:lnTo>
                      <a:pt x="6" y="0"/>
                    </a:lnTo>
                    <a:lnTo>
                      <a:pt x="6" y="0"/>
                    </a:lnTo>
                    <a:lnTo>
                      <a:pt x="3" y="0"/>
                    </a:lnTo>
                    <a:lnTo>
                      <a:pt x="3"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8" name="Freeform 2503"/>
              <p:cNvSpPr>
                <a:spLocks/>
              </p:cNvSpPr>
              <p:nvPr/>
            </p:nvSpPr>
            <p:spPr bwMode="auto">
              <a:xfrm>
                <a:off x="4425" y="3753"/>
                <a:ext cx="12" cy="12"/>
              </a:xfrm>
              <a:custGeom>
                <a:avLst/>
                <a:gdLst>
                  <a:gd name="T0" fmla="*/ 3 w 12"/>
                  <a:gd name="T1" fmla="*/ 6 h 12"/>
                  <a:gd name="T2" fmla="*/ 0 w 12"/>
                  <a:gd name="T3" fmla="*/ 12 h 12"/>
                  <a:gd name="T4" fmla="*/ 12 w 12"/>
                  <a:gd name="T5" fmla="*/ 12 h 12"/>
                  <a:gd name="T6" fmla="*/ 12 w 12"/>
                  <a:gd name="T7" fmla="*/ 6 h 12"/>
                  <a:gd name="T8" fmla="*/ 12 w 12"/>
                  <a:gd name="T9" fmla="*/ 6 h 12"/>
                  <a:gd name="T10" fmla="*/ 12 w 12"/>
                  <a:gd name="T11" fmla="*/ 3 h 12"/>
                  <a:gd name="T12" fmla="*/ 9 w 12"/>
                  <a:gd name="T13" fmla="*/ 0 h 12"/>
                  <a:gd name="T14" fmla="*/ 6 w 12"/>
                  <a:gd name="T15" fmla="*/ 0 h 12"/>
                  <a:gd name="T16" fmla="*/ 6 w 12"/>
                  <a:gd name="T17" fmla="*/ 0 h 12"/>
                  <a:gd name="T18" fmla="*/ 3 w 12"/>
                  <a:gd name="T19" fmla="*/ 3 h 12"/>
                  <a:gd name="T20" fmla="*/ 3 w 12"/>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3" y="6"/>
                    </a:moveTo>
                    <a:lnTo>
                      <a:pt x="0" y="12"/>
                    </a:lnTo>
                    <a:lnTo>
                      <a:pt x="12" y="12"/>
                    </a:lnTo>
                    <a:lnTo>
                      <a:pt x="12" y="6"/>
                    </a:lnTo>
                    <a:lnTo>
                      <a:pt x="12" y="6"/>
                    </a:lnTo>
                    <a:lnTo>
                      <a:pt x="12" y="3"/>
                    </a:lnTo>
                    <a:lnTo>
                      <a:pt x="9" y="0"/>
                    </a:lnTo>
                    <a:lnTo>
                      <a:pt x="6" y="0"/>
                    </a:lnTo>
                    <a:lnTo>
                      <a:pt x="6" y="0"/>
                    </a:lnTo>
                    <a:lnTo>
                      <a:pt x="3"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69" name="Freeform 2504"/>
              <p:cNvSpPr>
                <a:spLocks/>
              </p:cNvSpPr>
              <p:nvPr/>
            </p:nvSpPr>
            <p:spPr bwMode="auto">
              <a:xfrm>
                <a:off x="4428" y="3747"/>
                <a:ext cx="9" cy="12"/>
              </a:xfrm>
              <a:custGeom>
                <a:avLst/>
                <a:gdLst>
                  <a:gd name="T0" fmla="*/ 0 w 9"/>
                  <a:gd name="T1" fmla="*/ 6 h 12"/>
                  <a:gd name="T2" fmla="*/ 0 w 9"/>
                  <a:gd name="T3" fmla="*/ 12 h 12"/>
                  <a:gd name="T4" fmla="*/ 9 w 9"/>
                  <a:gd name="T5" fmla="*/ 12 h 12"/>
                  <a:gd name="T6" fmla="*/ 9 w 9"/>
                  <a:gd name="T7" fmla="*/ 6 h 12"/>
                  <a:gd name="T8" fmla="*/ 9 w 9"/>
                  <a:gd name="T9" fmla="*/ 3 h 12"/>
                  <a:gd name="T10" fmla="*/ 9 w 9"/>
                  <a:gd name="T11" fmla="*/ 0 h 12"/>
                  <a:gd name="T12" fmla="*/ 6 w 9"/>
                  <a:gd name="T13" fmla="*/ 0 h 12"/>
                  <a:gd name="T14" fmla="*/ 3 w 9"/>
                  <a:gd name="T15" fmla="*/ 0 h 12"/>
                  <a:gd name="T16" fmla="*/ 3 w 9"/>
                  <a:gd name="T17" fmla="*/ 0 h 12"/>
                  <a:gd name="T18" fmla="*/ 0 w 9"/>
                  <a:gd name="T19" fmla="*/ 0 h 12"/>
                  <a:gd name="T20" fmla="*/ 0 w 9"/>
                  <a:gd name="T21" fmla="*/ 3 h 12"/>
                  <a:gd name="T22" fmla="*/ 0 w 9"/>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2">
                    <a:moveTo>
                      <a:pt x="0" y="6"/>
                    </a:moveTo>
                    <a:lnTo>
                      <a:pt x="0" y="12"/>
                    </a:lnTo>
                    <a:lnTo>
                      <a:pt x="9" y="12"/>
                    </a:lnTo>
                    <a:lnTo>
                      <a:pt x="9" y="6"/>
                    </a:lnTo>
                    <a:lnTo>
                      <a:pt x="9" y="3"/>
                    </a:lnTo>
                    <a:lnTo>
                      <a:pt x="9" y="0"/>
                    </a:lnTo>
                    <a:lnTo>
                      <a:pt x="6" y="0"/>
                    </a:lnTo>
                    <a:lnTo>
                      <a:pt x="3" y="0"/>
                    </a:lnTo>
                    <a:lnTo>
                      <a:pt x="3" y="0"/>
                    </a:lnTo>
                    <a:lnTo>
                      <a:pt x="0" y="0"/>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0" name="Freeform 2505"/>
              <p:cNvSpPr>
                <a:spLocks/>
              </p:cNvSpPr>
              <p:nvPr/>
            </p:nvSpPr>
            <p:spPr bwMode="auto">
              <a:xfrm>
                <a:off x="4428" y="3738"/>
                <a:ext cx="9" cy="15"/>
              </a:xfrm>
              <a:custGeom>
                <a:avLst/>
                <a:gdLst>
                  <a:gd name="T0" fmla="*/ 0 w 9"/>
                  <a:gd name="T1" fmla="*/ 3 h 15"/>
                  <a:gd name="T2" fmla="*/ 0 w 9"/>
                  <a:gd name="T3" fmla="*/ 15 h 15"/>
                  <a:gd name="T4" fmla="*/ 9 w 9"/>
                  <a:gd name="T5" fmla="*/ 15 h 15"/>
                  <a:gd name="T6" fmla="*/ 9 w 9"/>
                  <a:gd name="T7" fmla="*/ 3 h 15"/>
                  <a:gd name="T8" fmla="*/ 9 w 9"/>
                  <a:gd name="T9" fmla="*/ 3 h 15"/>
                  <a:gd name="T10" fmla="*/ 6 w 9"/>
                  <a:gd name="T11" fmla="*/ 0 h 15"/>
                  <a:gd name="T12" fmla="*/ 3 w 9"/>
                  <a:gd name="T13" fmla="*/ 0 h 15"/>
                  <a:gd name="T14" fmla="*/ 3 w 9"/>
                  <a:gd name="T15" fmla="*/ 0 h 15"/>
                  <a:gd name="T16" fmla="*/ 3 w 9"/>
                  <a:gd name="T17" fmla="*/ 3 h 15"/>
                  <a:gd name="T18" fmla="*/ 0 w 9"/>
                  <a:gd name="T19" fmla="*/ 3 h 15"/>
                  <a:gd name="T20" fmla="*/ 0 w 9"/>
                  <a:gd name="T2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5">
                    <a:moveTo>
                      <a:pt x="0" y="3"/>
                    </a:moveTo>
                    <a:lnTo>
                      <a:pt x="0" y="15"/>
                    </a:lnTo>
                    <a:lnTo>
                      <a:pt x="9" y="15"/>
                    </a:lnTo>
                    <a:lnTo>
                      <a:pt x="9" y="3"/>
                    </a:lnTo>
                    <a:lnTo>
                      <a:pt x="9" y="3"/>
                    </a:lnTo>
                    <a:lnTo>
                      <a:pt x="6" y="0"/>
                    </a:lnTo>
                    <a:lnTo>
                      <a:pt x="3" y="0"/>
                    </a:lnTo>
                    <a:lnTo>
                      <a:pt x="3" y="0"/>
                    </a:lnTo>
                    <a:lnTo>
                      <a:pt x="3" y="3"/>
                    </a:lnTo>
                    <a:lnTo>
                      <a:pt x="0" y="3"/>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1" name="Freeform 2506"/>
              <p:cNvSpPr>
                <a:spLocks/>
              </p:cNvSpPr>
              <p:nvPr/>
            </p:nvSpPr>
            <p:spPr bwMode="auto">
              <a:xfrm>
                <a:off x="4428" y="3726"/>
                <a:ext cx="9" cy="15"/>
              </a:xfrm>
              <a:custGeom>
                <a:avLst/>
                <a:gdLst>
                  <a:gd name="T0" fmla="*/ 0 w 9"/>
                  <a:gd name="T1" fmla="*/ 6 h 15"/>
                  <a:gd name="T2" fmla="*/ 0 w 9"/>
                  <a:gd name="T3" fmla="*/ 15 h 15"/>
                  <a:gd name="T4" fmla="*/ 9 w 9"/>
                  <a:gd name="T5" fmla="*/ 15 h 15"/>
                  <a:gd name="T6" fmla="*/ 9 w 9"/>
                  <a:gd name="T7" fmla="*/ 6 h 15"/>
                  <a:gd name="T8" fmla="*/ 9 w 9"/>
                  <a:gd name="T9" fmla="*/ 6 h 15"/>
                  <a:gd name="T10" fmla="*/ 9 w 9"/>
                  <a:gd name="T11" fmla="*/ 3 h 15"/>
                  <a:gd name="T12" fmla="*/ 6 w 9"/>
                  <a:gd name="T13" fmla="*/ 0 h 15"/>
                  <a:gd name="T14" fmla="*/ 3 w 9"/>
                  <a:gd name="T15" fmla="*/ 0 h 15"/>
                  <a:gd name="T16" fmla="*/ 3 w 9"/>
                  <a:gd name="T17" fmla="*/ 0 h 15"/>
                  <a:gd name="T18" fmla="*/ 3 w 9"/>
                  <a:gd name="T19" fmla="*/ 3 h 15"/>
                  <a:gd name="T20" fmla="*/ 0 w 9"/>
                  <a:gd name="T21" fmla="*/ 6 h 15"/>
                  <a:gd name="T22" fmla="*/ 0 w 9"/>
                  <a:gd name="T23"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0" y="6"/>
                    </a:moveTo>
                    <a:lnTo>
                      <a:pt x="0" y="15"/>
                    </a:lnTo>
                    <a:lnTo>
                      <a:pt x="9" y="15"/>
                    </a:lnTo>
                    <a:lnTo>
                      <a:pt x="9" y="6"/>
                    </a:lnTo>
                    <a:lnTo>
                      <a:pt x="9" y="6"/>
                    </a:lnTo>
                    <a:lnTo>
                      <a:pt x="9" y="3"/>
                    </a:lnTo>
                    <a:lnTo>
                      <a:pt x="6" y="0"/>
                    </a:lnTo>
                    <a:lnTo>
                      <a:pt x="3" y="0"/>
                    </a:lnTo>
                    <a:lnTo>
                      <a:pt x="3" y="0"/>
                    </a:lnTo>
                    <a:lnTo>
                      <a:pt x="3" y="3"/>
                    </a:lnTo>
                    <a:lnTo>
                      <a:pt x="0" y="6"/>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2" name="Freeform 2507"/>
              <p:cNvSpPr>
                <a:spLocks/>
              </p:cNvSpPr>
              <p:nvPr/>
            </p:nvSpPr>
            <p:spPr bwMode="auto">
              <a:xfrm>
                <a:off x="4428" y="3710"/>
                <a:ext cx="9" cy="22"/>
              </a:xfrm>
              <a:custGeom>
                <a:avLst/>
                <a:gdLst>
                  <a:gd name="T0" fmla="*/ 0 w 9"/>
                  <a:gd name="T1" fmla="*/ 3 h 22"/>
                  <a:gd name="T2" fmla="*/ 0 w 9"/>
                  <a:gd name="T3" fmla="*/ 22 h 22"/>
                  <a:gd name="T4" fmla="*/ 9 w 9"/>
                  <a:gd name="T5" fmla="*/ 22 h 22"/>
                  <a:gd name="T6" fmla="*/ 9 w 9"/>
                  <a:gd name="T7" fmla="*/ 3 h 22"/>
                  <a:gd name="T8" fmla="*/ 9 w 9"/>
                  <a:gd name="T9" fmla="*/ 3 h 22"/>
                  <a:gd name="T10" fmla="*/ 6 w 9"/>
                  <a:gd name="T11" fmla="*/ 0 h 22"/>
                  <a:gd name="T12" fmla="*/ 3 w 9"/>
                  <a:gd name="T13" fmla="*/ 0 h 22"/>
                  <a:gd name="T14" fmla="*/ 3 w 9"/>
                  <a:gd name="T15" fmla="*/ 0 h 22"/>
                  <a:gd name="T16" fmla="*/ 3 w 9"/>
                  <a:gd name="T17" fmla="*/ 3 h 22"/>
                  <a:gd name="T18" fmla="*/ 0 w 9"/>
                  <a:gd name="T19" fmla="*/ 3 h 22"/>
                  <a:gd name="T20" fmla="*/ 0 w 9"/>
                  <a:gd name="T21"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22">
                    <a:moveTo>
                      <a:pt x="0" y="3"/>
                    </a:moveTo>
                    <a:lnTo>
                      <a:pt x="0" y="22"/>
                    </a:lnTo>
                    <a:lnTo>
                      <a:pt x="9" y="22"/>
                    </a:lnTo>
                    <a:lnTo>
                      <a:pt x="9" y="3"/>
                    </a:lnTo>
                    <a:lnTo>
                      <a:pt x="9" y="3"/>
                    </a:lnTo>
                    <a:lnTo>
                      <a:pt x="6" y="0"/>
                    </a:lnTo>
                    <a:lnTo>
                      <a:pt x="3" y="0"/>
                    </a:lnTo>
                    <a:lnTo>
                      <a:pt x="3" y="0"/>
                    </a:lnTo>
                    <a:lnTo>
                      <a:pt x="3" y="3"/>
                    </a:lnTo>
                    <a:lnTo>
                      <a:pt x="0" y="3"/>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3" name="Freeform 2508"/>
              <p:cNvSpPr>
                <a:spLocks/>
              </p:cNvSpPr>
              <p:nvPr/>
            </p:nvSpPr>
            <p:spPr bwMode="auto">
              <a:xfrm>
                <a:off x="4428" y="3686"/>
                <a:ext cx="9" cy="27"/>
              </a:xfrm>
              <a:custGeom>
                <a:avLst/>
                <a:gdLst>
                  <a:gd name="T0" fmla="*/ 0 w 9"/>
                  <a:gd name="T1" fmla="*/ 6 h 27"/>
                  <a:gd name="T2" fmla="*/ 0 w 9"/>
                  <a:gd name="T3" fmla="*/ 27 h 27"/>
                  <a:gd name="T4" fmla="*/ 9 w 9"/>
                  <a:gd name="T5" fmla="*/ 27 h 27"/>
                  <a:gd name="T6" fmla="*/ 9 w 9"/>
                  <a:gd name="T7" fmla="*/ 6 h 27"/>
                  <a:gd name="T8" fmla="*/ 9 w 9"/>
                  <a:gd name="T9" fmla="*/ 6 h 27"/>
                  <a:gd name="T10" fmla="*/ 9 w 9"/>
                  <a:gd name="T11" fmla="*/ 3 h 27"/>
                  <a:gd name="T12" fmla="*/ 6 w 9"/>
                  <a:gd name="T13" fmla="*/ 3 h 27"/>
                  <a:gd name="T14" fmla="*/ 3 w 9"/>
                  <a:gd name="T15" fmla="*/ 0 h 27"/>
                  <a:gd name="T16" fmla="*/ 3 w 9"/>
                  <a:gd name="T17" fmla="*/ 3 h 27"/>
                  <a:gd name="T18" fmla="*/ 3 w 9"/>
                  <a:gd name="T19" fmla="*/ 3 h 27"/>
                  <a:gd name="T20" fmla="*/ 0 w 9"/>
                  <a:gd name="T21" fmla="*/ 6 h 27"/>
                  <a:gd name="T22" fmla="*/ 0 w 9"/>
                  <a:gd name="T23"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7">
                    <a:moveTo>
                      <a:pt x="0" y="6"/>
                    </a:moveTo>
                    <a:lnTo>
                      <a:pt x="0" y="27"/>
                    </a:lnTo>
                    <a:lnTo>
                      <a:pt x="9" y="27"/>
                    </a:lnTo>
                    <a:lnTo>
                      <a:pt x="9" y="6"/>
                    </a:lnTo>
                    <a:lnTo>
                      <a:pt x="9" y="6"/>
                    </a:lnTo>
                    <a:lnTo>
                      <a:pt x="9" y="3"/>
                    </a:lnTo>
                    <a:lnTo>
                      <a:pt x="6" y="3"/>
                    </a:lnTo>
                    <a:lnTo>
                      <a:pt x="3" y="0"/>
                    </a:lnTo>
                    <a:lnTo>
                      <a:pt x="3" y="3"/>
                    </a:lnTo>
                    <a:lnTo>
                      <a:pt x="3" y="3"/>
                    </a:lnTo>
                    <a:lnTo>
                      <a:pt x="0" y="6"/>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4" name="Freeform 2509"/>
              <p:cNvSpPr>
                <a:spLocks/>
              </p:cNvSpPr>
              <p:nvPr/>
            </p:nvSpPr>
            <p:spPr bwMode="auto">
              <a:xfrm>
                <a:off x="4428" y="3659"/>
                <a:ext cx="9" cy="33"/>
              </a:xfrm>
              <a:custGeom>
                <a:avLst/>
                <a:gdLst>
                  <a:gd name="T0" fmla="*/ 0 w 9"/>
                  <a:gd name="T1" fmla="*/ 6 h 33"/>
                  <a:gd name="T2" fmla="*/ 0 w 9"/>
                  <a:gd name="T3" fmla="*/ 33 h 33"/>
                  <a:gd name="T4" fmla="*/ 9 w 9"/>
                  <a:gd name="T5" fmla="*/ 33 h 33"/>
                  <a:gd name="T6" fmla="*/ 9 w 9"/>
                  <a:gd name="T7" fmla="*/ 6 h 33"/>
                  <a:gd name="T8" fmla="*/ 9 w 9"/>
                  <a:gd name="T9" fmla="*/ 3 h 33"/>
                  <a:gd name="T10" fmla="*/ 9 w 9"/>
                  <a:gd name="T11" fmla="*/ 3 h 33"/>
                  <a:gd name="T12" fmla="*/ 6 w 9"/>
                  <a:gd name="T13" fmla="*/ 3 h 33"/>
                  <a:gd name="T14" fmla="*/ 3 w 9"/>
                  <a:gd name="T15" fmla="*/ 0 h 33"/>
                  <a:gd name="T16" fmla="*/ 3 w 9"/>
                  <a:gd name="T17" fmla="*/ 3 h 33"/>
                  <a:gd name="T18" fmla="*/ 3 w 9"/>
                  <a:gd name="T19" fmla="*/ 3 h 33"/>
                  <a:gd name="T20" fmla="*/ 0 w 9"/>
                  <a:gd name="T21" fmla="*/ 3 h 33"/>
                  <a:gd name="T22" fmla="*/ 0 w 9"/>
                  <a:gd name="T23" fmla="*/ 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3">
                    <a:moveTo>
                      <a:pt x="0" y="6"/>
                    </a:moveTo>
                    <a:lnTo>
                      <a:pt x="0" y="33"/>
                    </a:lnTo>
                    <a:lnTo>
                      <a:pt x="9" y="33"/>
                    </a:lnTo>
                    <a:lnTo>
                      <a:pt x="9" y="6"/>
                    </a:lnTo>
                    <a:lnTo>
                      <a:pt x="9" y="3"/>
                    </a:lnTo>
                    <a:lnTo>
                      <a:pt x="9" y="3"/>
                    </a:lnTo>
                    <a:lnTo>
                      <a:pt x="6" y="3"/>
                    </a:lnTo>
                    <a:lnTo>
                      <a:pt x="3" y="0"/>
                    </a:lnTo>
                    <a:lnTo>
                      <a:pt x="3" y="3"/>
                    </a:lnTo>
                    <a:lnTo>
                      <a:pt x="3" y="3"/>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5" name="Freeform 2510"/>
              <p:cNvSpPr>
                <a:spLocks/>
              </p:cNvSpPr>
              <p:nvPr/>
            </p:nvSpPr>
            <p:spPr bwMode="auto">
              <a:xfrm>
                <a:off x="4428" y="3625"/>
                <a:ext cx="9" cy="40"/>
              </a:xfrm>
              <a:custGeom>
                <a:avLst/>
                <a:gdLst>
                  <a:gd name="T0" fmla="*/ 0 w 9"/>
                  <a:gd name="T1" fmla="*/ 3 h 40"/>
                  <a:gd name="T2" fmla="*/ 0 w 9"/>
                  <a:gd name="T3" fmla="*/ 40 h 40"/>
                  <a:gd name="T4" fmla="*/ 9 w 9"/>
                  <a:gd name="T5" fmla="*/ 40 h 40"/>
                  <a:gd name="T6" fmla="*/ 9 w 9"/>
                  <a:gd name="T7" fmla="*/ 3 h 40"/>
                  <a:gd name="T8" fmla="*/ 9 w 9"/>
                  <a:gd name="T9" fmla="*/ 3 h 40"/>
                  <a:gd name="T10" fmla="*/ 9 w 9"/>
                  <a:gd name="T11" fmla="*/ 3 h 40"/>
                  <a:gd name="T12" fmla="*/ 6 w 9"/>
                  <a:gd name="T13" fmla="*/ 0 h 40"/>
                  <a:gd name="T14" fmla="*/ 3 w 9"/>
                  <a:gd name="T15" fmla="*/ 0 h 40"/>
                  <a:gd name="T16" fmla="*/ 3 w 9"/>
                  <a:gd name="T17" fmla="*/ 3 h 40"/>
                  <a:gd name="T18" fmla="*/ 0 w 9"/>
                  <a:gd name="T19" fmla="*/ 3 h 40"/>
                  <a:gd name="T20" fmla="*/ 0 w 9"/>
                  <a:gd name="T21"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0">
                    <a:moveTo>
                      <a:pt x="0" y="3"/>
                    </a:moveTo>
                    <a:lnTo>
                      <a:pt x="0" y="40"/>
                    </a:lnTo>
                    <a:lnTo>
                      <a:pt x="9" y="40"/>
                    </a:lnTo>
                    <a:lnTo>
                      <a:pt x="9" y="3"/>
                    </a:lnTo>
                    <a:lnTo>
                      <a:pt x="9" y="3"/>
                    </a:lnTo>
                    <a:lnTo>
                      <a:pt x="9" y="3"/>
                    </a:lnTo>
                    <a:lnTo>
                      <a:pt x="6" y="0"/>
                    </a:lnTo>
                    <a:lnTo>
                      <a:pt x="3" y="0"/>
                    </a:lnTo>
                    <a:lnTo>
                      <a:pt x="3" y="3"/>
                    </a:lnTo>
                    <a:lnTo>
                      <a:pt x="0" y="3"/>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6" name="Freeform 2511"/>
              <p:cNvSpPr>
                <a:spLocks/>
              </p:cNvSpPr>
              <p:nvPr/>
            </p:nvSpPr>
            <p:spPr bwMode="auto">
              <a:xfrm>
                <a:off x="4428" y="3583"/>
                <a:ext cx="9" cy="45"/>
              </a:xfrm>
              <a:custGeom>
                <a:avLst/>
                <a:gdLst>
                  <a:gd name="T0" fmla="*/ 0 w 9"/>
                  <a:gd name="T1" fmla="*/ 3 h 45"/>
                  <a:gd name="T2" fmla="*/ 0 w 9"/>
                  <a:gd name="T3" fmla="*/ 45 h 45"/>
                  <a:gd name="T4" fmla="*/ 9 w 9"/>
                  <a:gd name="T5" fmla="*/ 45 h 45"/>
                  <a:gd name="T6" fmla="*/ 9 w 9"/>
                  <a:gd name="T7" fmla="*/ 3 h 45"/>
                  <a:gd name="T8" fmla="*/ 9 w 9"/>
                  <a:gd name="T9" fmla="*/ 0 h 45"/>
                  <a:gd name="T10" fmla="*/ 9 w 9"/>
                  <a:gd name="T11" fmla="*/ 0 h 45"/>
                  <a:gd name="T12" fmla="*/ 6 w 9"/>
                  <a:gd name="T13" fmla="*/ 0 h 45"/>
                  <a:gd name="T14" fmla="*/ 3 w 9"/>
                  <a:gd name="T15" fmla="*/ 0 h 45"/>
                  <a:gd name="T16" fmla="*/ 3 w 9"/>
                  <a:gd name="T17" fmla="*/ 0 h 45"/>
                  <a:gd name="T18" fmla="*/ 3 w 9"/>
                  <a:gd name="T19" fmla="*/ 0 h 45"/>
                  <a:gd name="T20" fmla="*/ 0 w 9"/>
                  <a:gd name="T21"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5">
                    <a:moveTo>
                      <a:pt x="0" y="3"/>
                    </a:moveTo>
                    <a:lnTo>
                      <a:pt x="0" y="45"/>
                    </a:lnTo>
                    <a:lnTo>
                      <a:pt x="9" y="45"/>
                    </a:lnTo>
                    <a:lnTo>
                      <a:pt x="9" y="3"/>
                    </a:lnTo>
                    <a:lnTo>
                      <a:pt x="9" y="0"/>
                    </a:lnTo>
                    <a:lnTo>
                      <a:pt x="9" y="0"/>
                    </a:lnTo>
                    <a:lnTo>
                      <a:pt x="6" y="0"/>
                    </a:lnTo>
                    <a:lnTo>
                      <a:pt x="3" y="0"/>
                    </a:lnTo>
                    <a:lnTo>
                      <a:pt x="3" y="0"/>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7" name="Freeform 2512"/>
              <p:cNvSpPr>
                <a:spLocks/>
              </p:cNvSpPr>
              <p:nvPr/>
            </p:nvSpPr>
            <p:spPr bwMode="auto">
              <a:xfrm>
                <a:off x="4428" y="3531"/>
                <a:ext cx="9" cy="55"/>
              </a:xfrm>
              <a:custGeom>
                <a:avLst/>
                <a:gdLst>
                  <a:gd name="T0" fmla="*/ 0 w 9"/>
                  <a:gd name="T1" fmla="*/ 6 h 55"/>
                  <a:gd name="T2" fmla="*/ 0 w 9"/>
                  <a:gd name="T3" fmla="*/ 55 h 55"/>
                  <a:gd name="T4" fmla="*/ 9 w 9"/>
                  <a:gd name="T5" fmla="*/ 55 h 55"/>
                  <a:gd name="T6" fmla="*/ 9 w 9"/>
                  <a:gd name="T7" fmla="*/ 6 h 55"/>
                  <a:gd name="T8" fmla="*/ 9 w 9"/>
                  <a:gd name="T9" fmla="*/ 6 h 55"/>
                  <a:gd name="T10" fmla="*/ 9 w 9"/>
                  <a:gd name="T11" fmla="*/ 3 h 55"/>
                  <a:gd name="T12" fmla="*/ 6 w 9"/>
                  <a:gd name="T13" fmla="*/ 0 h 55"/>
                  <a:gd name="T14" fmla="*/ 3 w 9"/>
                  <a:gd name="T15" fmla="*/ 3 h 55"/>
                  <a:gd name="T16" fmla="*/ 3 w 9"/>
                  <a:gd name="T17" fmla="*/ 3 h 55"/>
                  <a:gd name="T18" fmla="*/ 3 w 9"/>
                  <a:gd name="T19" fmla="*/ 6 h 55"/>
                  <a:gd name="T20" fmla="*/ 0 w 9"/>
                  <a:gd name="T21"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5">
                    <a:moveTo>
                      <a:pt x="0" y="6"/>
                    </a:moveTo>
                    <a:lnTo>
                      <a:pt x="0" y="55"/>
                    </a:lnTo>
                    <a:lnTo>
                      <a:pt x="9" y="55"/>
                    </a:lnTo>
                    <a:lnTo>
                      <a:pt x="9" y="6"/>
                    </a:lnTo>
                    <a:lnTo>
                      <a:pt x="9" y="6"/>
                    </a:lnTo>
                    <a:lnTo>
                      <a:pt x="9" y="3"/>
                    </a:lnTo>
                    <a:lnTo>
                      <a:pt x="6" y="0"/>
                    </a:lnTo>
                    <a:lnTo>
                      <a:pt x="3" y="3"/>
                    </a:lnTo>
                    <a:lnTo>
                      <a:pt x="3" y="3"/>
                    </a:lnTo>
                    <a:lnTo>
                      <a:pt x="3" y="6"/>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8" name="Freeform 2513"/>
              <p:cNvSpPr>
                <a:spLocks/>
              </p:cNvSpPr>
              <p:nvPr/>
            </p:nvSpPr>
            <p:spPr bwMode="auto">
              <a:xfrm>
                <a:off x="4428" y="3476"/>
                <a:ext cx="9" cy="61"/>
              </a:xfrm>
              <a:custGeom>
                <a:avLst/>
                <a:gdLst>
                  <a:gd name="T0" fmla="*/ 3 w 9"/>
                  <a:gd name="T1" fmla="*/ 3 h 61"/>
                  <a:gd name="T2" fmla="*/ 0 w 9"/>
                  <a:gd name="T3" fmla="*/ 61 h 61"/>
                  <a:gd name="T4" fmla="*/ 9 w 9"/>
                  <a:gd name="T5" fmla="*/ 61 h 61"/>
                  <a:gd name="T6" fmla="*/ 9 w 9"/>
                  <a:gd name="T7" fmla="*/ 3 h 61"/>
                  <a:gd name="T8" fmla="*/ 9 w 9"/>
                  <a:gd name="T9" fmla="*/ 3 h 61"/>
                  <a:gd name="T10" fmla="*/ 9 w 9"/>
                  <a:gd name="T11" fmla="*/ 0 h 61"/>
                  <a:gd name="T12" fmla="*/ 9 w 9"/>
                  <a:gd name="T13" fmla="*/ 0 h 61"/>
                  <a:gd name="T14" fmla="*/ 6 w 9"/>
                  <a:gd name="T15" fmla="*/ 0 h 61"/>
                  <a:gd name="T16" fmla="*/ 3 w 9"/>
                  <a:gd name="T17" fmla="*/ 0 h 61"/>
                  <a:gd name="T18" fmla="*/ 3 w 9"/>
                  <a:gd name="T19" fmla="*/ 0 h 61"/>
                  <a:gd name="T20" fmla="*/ 3 w 9"/>
                  <a:gd name="T21" fmla="*/ 3 h 61"/>
                  <a:gd name="T22" fmla="*/ 3 w 9"/>
                  <a:gd name="T23"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1">
                    <a:moveTo>
                      <a:pt x="3" y="3"/>
                    </a:moveTo>
                    <a:lnTo>
                      <a:pt x="0" y="61"/>
                    </a:lnTo>
                    <a:lnTo>
                      <a:pt x="9" y="61"/>
                    </a:lnTo>
                    <a:lnTo>
                      <a:pt x="9" y="3"/>
                    </a:lnTo>
                    <a:lnTo>
                      <a:pt x="9" y="3"/>
                    </a:lnTo>
                    <a:lnTo>
                      <a:pt x="9" y="0"/>
                    </a:lnTo>
                    <a:lnTo>
                      <a:pt x="9" y="0"/>
                    </a:lnTo>
                    <a:lnTo>
                      <a:pt x="6" y="0"/>
                    </a:lnTo>
                    <a:lnTo>
                      <a:pt x="3" y="0"/>
                    </a:lnTo>
                    <a:lnTo>
                      <a:pt x="3" y="0"/>
                    </a:lnTo>
                    <a:lnTo>
                      <a:pt x="3" y="3"/>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79" name="Freeform 2514"/>
              <p:cNvSpPr>
                <a:spLocks/>
              </p:cNvSpPr>
              <p:nvPr/>
            </p:nvSpPr>
            <p:spPr bwMode="auto">
              <a:xfrm>
                <a:off x="4431" y="3412"/>
                <a:ext cx="6" cy="67"/>
              </a:xfrm>
              <a:custGeom>
                <a:avLst/>
                <a:gdLst>
                  <a:gd name="T0" fmla="*/ 0 w 6"/>
                  <a:gd name="T1" fmla="*/ 6 h 67"/>
                  <a:gd name="T2" fmla="*/ 0 w 6"/>
                  <a:gd name="T3" fmla="*/ 67 h 67"/>
                  <a:gd name="T4" fmla="*/ 6 w 6"/>
                  <a:gd name="T5" fmla="*/ 67 h 67"/>
                  <a:gd name="T6" fmla="*/ 6 w 6"/>
                  <a:gd name="T7" fmla="*/ 6 h 67"/>
                  <a:gd name="T8" fmla="*/ 6 w 6"/>
                  <a:gd name="T9" fmla="*/ 3 h 67"/>
                  <a:gd name="T10" fmla="*/ 6 w 6"/>
                  <a:gd name="T11" fmla="*/ 0 h 67"/>
                  <a:gd name="T12" fmla="*/ 3 w 6"/>
                  <a:gd name="T13" fmla="*/ 0 h 67"/>
                  <a:gd name="T14" fmla="*/ 0 w 6"/>
                  <a:gd name="T15" fmla="*/ 0 h 67"/>
                  <a:gd name="T16" fmla="*/ 0 w 6"/>
                  <a:gd name="T17" fmla="*/ 3 h 67"/>
                  <a:gd name="T18" fmla="*/ 0 w 6"/>
                  <a:gd name="T19"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7">
                    <a:moveTo>
                      <a:pt x="0" y="6"/>
                    </a:moveTo>
                    <a:lnTo>
                      <a:pt x="0" y="67"/>
                    </a:lnTo>
                    <a:lnTo>
                      <a:pt x="6" y="67"/>
                    </a:lnTo>
                    <a:lnTo>
                      <a:pt x="6" y="6"/>
                    </a:lnTo>
                    <a:lnTo>
                      <a:pt x="6" y="3"/>
                    </a:lnTo>
                    <a:lnTo>
                      <a:pt x="6" y="0"/>
                    </a:lnTo>
                    <a:lnTo>
                      <a:pt x="3" y="0"/>
                    </a:lnTo>
                    <a:lnTo>
                      <a:pt x="0" y="0"/>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0" name="Freeform 2515"/>
              <p:cNvSpPr>
                <a:spLocks/>
              </p:cNvSpPr>
              <p:nvPr/>
            </p:nvSpPr>
            <p:spPr bwMode="auto">
              <a:xfrm>
                <a:off x="4431" y="3348"/>
                <a:ext cx="6" cy="70"/>
              </a:xfrm>
              <a:custGeom>
                <a:avLst/>
                <a:gdLst>
                  <a:gd name="T0" fmla="*/ 0 w 6"/>
                  <a:gd name="T1" fmla="*/ 6 h 70"/>
                  <a:gd name="T2" fmla="*/ 0 w 6"/>
                  <a:gd name="T3" fmla="*/ 70 h 70"/>
                  <a:gd name="T4" fmla="*/ 6 w 6"/>
                  <a:gd name="T5" fmla="*/ 70 h 70"/>
                  <a:gd name="T6" fmla="*/ 6 w 6"/>
                  <a:gd name="T7" fmla="*/ 6 h 70"/>
                  <a:gd name="T8" fmla="*/ 6 w 6"/>
                  <a:gd name="T9" fmla="*/ 3 h 70"/>
                  <a:gd name="T10" fmla="*/ 6 w 6"/>
                  <a:gd name="T11" fmla="*/ 0 h 70"/>
                  <a:gd name="T12" fmla="*/ 6 w 6"/>
                  <a:gd name="T13" fmla="*/ 0 h 70"/>
                  <a:gd name="T14" fmla="*/ 3 w 6"/>
                  <a:gd name="T15" fmla="*/ 0 h 70"/>
                  <a:gd name="T16" fmla="*/ 0 w 6"/>
                  <a:gd name="T17" fmla="*/ 0 h 70"/>
                  <a:gd name="T18" fmla="*/ 0 w 6"/>
                  <a:gd name="T19" fmla="*/ 0 h 70"/>
                  <a:gd name="T20" fmla="*/ 0 w 6"/>
                  <a:gd name="T21" fmla="*/ 3 h 70"/>
                  <a:gd name="T22" fmla="*/ 0 w 6"/>
                  <a:gd name="T23"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70">
                    <a:moveTo>
                      <a:pt x="0" y="6"/>
                    </a:moveTo>
                    <a:lnTo>
                      <a:pt x="0" y="70"/>
                    </a:lnTo>
                    <a:lnTo>
                      <a:pt x="6" y="70"/>
                    </a:lnTo>
                    <a:lnTo>
                      <a:pt x="6" y="6"/>
                    </a:lnTo>
                    <a:lnTo>
                      <a:pt x="6" y="3"/>
                    </a:lnTo>
                    <a:lnTo>
                      <a:pt x="6" y="0"/>
                    </a:lnTo>
                    <a:lnTo>
                      <a:pt x="6" y="0"/>
                    </a:lnTo>
                    <a:lnTo>
                      <a:pt x="3" y="0"/>
                    </a:lnTo>
                    <a:lnTo>
                      <a:pt x="0" y="0"/>
                    </a:lnTo>
                    <a:lnTo>
                      <a:pt x="0" y="0"/>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1" name="Freeform 2516"/>
              <p:cNvSpPr>
                <a:spLocks/>
              </p:cNvSpPr>
              <p:nvPr/>
            </p:nvSpPr>
            <p:spPr bwMode="auto">
              <a:xfrm>
                <a:off x="4431" y="3281"/>
                <a:ext cx="9" cy="73"/>
              </a:xfrm>
              <a:custGeom>
                <a:avLst/>
                <a:gdLst>
                  <a:gd name="T0" fmla="*/ 0 w 9"/>
                  <a:gd name="T1" fmla="*/ 6 h 73"/>
                  <a:gd name="T2" fmla="*/ 0 w 9"/>
                  <a:gd name="T3" fmla="*/ 73 h 73"/>
                  <a:gd name="T4" fmla="*/ 6 w 9"/>
                  <a:gd name="T5" fmla="*/ 73 h 73"/>
                  <a:gd name="T6" fmla="*/ 9 w 9"/>
                  <a:gd name="T7" fmla="*/ 6 h 73"/>
                  <a:gd name="T8" fmla="*/ 6 w 9"/>
                  <a:gd name="T9" fmla="*/ 6 h 73"/>
                  <a:gd name="T10" fmla="*/ 6 w 9"/>
                  <a:gd name="T11" fmla="*/ 3 h 73"/>
                  <a:gd name="T12" fmla="*/ 6 w 9"/>
                  <a:gd name="T13" fmla="*/ 0 h 73"/>
                  <a:gd name="T14" fmla="*/ 6 w 9"/>
                  <a:gd name="T15" fmla="*/ 0 h 73"/>
                  <a:gd name="T16" fmla="*/ 3 w 9"/>
                  <a:gd name="T17" fmla="*/ 0 h 73"/>
                  <a:gd name="T18" fmla="*/ 0 w 9"/>
                  <a:gd name="T19" fmla="*/ 0 h 73"/>
                  <a:gd name="T20" fmla="*/ 0 w 9"/>
                  <a:gd name="T21" fmla="*/ 3 h 73"/>
                  <a:gd name="T22" fmla="*/ 0 w 9"/>
                  <a:gd name="T23"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73">
                    <a:moveTo>
                      <a:pt x="0" y="6"/>
                    </a:moveTo>
                    <a:lnTo>
                      <a:pt x="0" y="73"/>
                    </a:lnTo>
                    <a:lnTo>
                      <a:pt x="6" y="73"/>
                    </a:lnTo>
                    <a:lnTo>
                      <a:pt x="9" y="6"/>
                    </a:lnTo>
                    <a:lnTo>
                      <a:pt x="6" y="6"/>
                    </a:lnTo>
                    <a:lnTo>
                      <a:pt x="6" y="3"/>
                    </a:lnTo>
                    <a:lnTo>
                      <a:pt x="6" y="0"/>
                    </a:lnTo>
                    <a:lnTo>
                      <a:pt x="6" y="0"/>
                    </a:lnTo>
                    <a:lnTo>
                      <a:pt x="3" y="0"/>
                    </a:lnTo>
                    <a:lnTo>
                      <a:pt x="0" y="0"/>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2" name="Freeform 2517"/>
              <p:cNvSpPr>
                <a:spLocks/>
              </p:cNvSpPr>
              <p:nvPr/>
            </p:nvSpPr>
            <p:spPr bwMode="auto">
              <a:xfrm>
                <a:off x="4431" y="3217"/>
                <a:ext cx="9" cy="70"/>
              </a:xfrm>
              <a:custGeom>
                <a:avLst/>
                <a:gdLst>
                  <a:gd name="T0" fmla="*/ 0 w 9"/>
                  <a:gd name="T1" fmla="*/ 6 h 70"/>
                  <a:gd name="T2" fmla="*/ 0 w 9"/>
                  <a:gd name="T3" fmla="*/ 70 h 70"/>
                  <a:gd name="T4" fmla="*/ 9 w 9"/>
                  <a:gd name="T5" fmla="*/ 70 h 70"/>
                  <a:gd name="T6" fmla="*/ 9 w 9"/>
                  <a:gd name="T7" fmla="*/ 6 h 70"/>
                  <a:gd name="T8" fmla="*/ 6 w 9"/>
                  <a:gd name="T9" fmla="*/ 3 h 70"/>
                  <a:gd name="T10" fmla="*/ 6 w 9"/>
                  <a:gd name="T11" fmla="*/ 0 h 70"/>
                  <a:gd name="T12" fmla="*/ 3 w 9"/>
                  <a:gd name="T13" fmla="*/ 0 h 70"/>
                  <a:gd name="T14" fmla="*/ 0 w 9"/>
                  <a:gd name="T15" fmla="*/ 0 h 70"/>
                  <a:gd name="T16" fmla="*/ 0 w 9"/>
                  <a:gd name="T17" fmla="*/ 3 h 70"/>
                  <a:gd name="T18" fmla="*/ 0 w 9"/>
                  <a:gd name="T19" fmla="*/ 3 h 70"/>
                  <a:gd name="T20" fmla="*/ 0 w 9"/>
                  <a:gd name="T21" fmla="*/ 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0">
                    <a:moveTo>
                      <a:pt x="0" y="6"/>
                    </a:moveTo>
                    <a:lnTo>
                      <a:pt x="0" y="70"/>
                    </a:lnTo>
                    <a:lnTo>
                      <a:pt x="9" y="70"/>
                    </a:lnTo>
                    <a:lnTo>
                      <a:pt x="9" y="6"/>
                    </a:lnTo>
                    <a:lnTo>
                      <a:pt x="6" y="3"/>
                    </a:lnTo>
                    <a:lnTo>
                      <a:pt x="6" y="0"/>
                    </a:lnTo>
                    <a:lnTo>
                      <a:pt x="3" y="0"/>
                    </a:lnTo>
                    <a:lnTo>
                      <a:pt x="0" y="0"/>
                    </a:lnTo>
                    <a:lnTo>
                      <a:pt x="0" y="3"/>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3" name="Freeform 2518"/>
              <p:cNvSpPr>
                <a:spLocks/>
              </p:cNvSpPr>
              <p:nvPr/>
            </p:nvSpPr>
            <p:spPr bwMode="auto">
              <a:xfrm>
                <a:off x="4431" y="3162"/>
                <a:ext cx="9" cy="61"/>
              </a:xfrm>
              <a:custGeom>
                <a:avLst/>
                <a:gdLst>
                  <a:gd name="T0" fmla="*/ 0 w 9"/>
                  <a:gd name="T1" fmla="*/ 3 h 61"/>
                  <a:gd name="T2" fmla="*/ 0 w 9"/>
                  <a:gd name="T3" fmla="*/ 61 h 61"/>
                  <a:gd name="T4" fmla="*/ 9 w 9"/>
                  <a:gd name="T5" fmla="*/ 61 h 61"/>
                  <a:gd name="T6" fmla="*/ 9 w 9"/>
                  <a:gd name="T7" fmla="*/ 3 h 61"/>
                  <a:gd name="T8" fmla="*/ 6 w 9"/>
                  <a:gd name="T9" fmla="*/ 0 h 61"/>
                  <a:gd name="T10" fmla="*/ 6 w 9"/>
                  <a:gd name="T11" fmla="*/ 0 h 61"/>
                  <a:gd name="T12" fmla="*/ 3 w 9"/>
                  <a:gd name="T13" fmla="*/ 0 h 61"/>
                  <a:gd name="T14" fmla="*/ 0 w 9"/>
                  <a:gd name="T15" fmla="*/ 0 h 61"/>
                  <a:gd name="T16" fmla="*/ 0 w 9"/>
                  <a:gd name="T17" fmla="*/ 0 h 61"/>
                  <a:gd name="T18" fmla="*/ 0 w 9"/>
                  <a:gd name="T19" fmla="*/ 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1">
                    <a:moveTo>
                      <a:pt x="0" y="3"/>
                    </a:moveTo>
                    <a:lnTo>
                      <a:pt x="0" y="61"/>
                    </a:lnTo>
                    <a:lnTo>
                      <a:pt x="9" y="61"/>
                    </a:lnTo>
                    <a:lnTo>
                      <a:pt x="9" y="3"/>
                    </a:lnTo>
                    <a:lnTo>
                      <a:pt x="6" y="0"/>
                    </a:lnTo>
                    <a:lnTo>
                      <a:pt x="6" y="0"/>
                    </a:lnTo>
                    <a:lnTo>
                      <a:pt x="3" y="0"/>
                    </a:lnTo>
                    <a:lnTo>
                      <a:pt x="0" y="0"/>
                    </a:lnTo>
                    <a:lnTo>
                      <a:pt x="0"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4" name="Freeform 2519"/>
              <p:cNvSpPr>
                <a:spLocks/>
              </p:cNvSpPr>
              <p:nvPr/>
            </p:nvSpPr>
            <p:spPr bwMode="auto">
              <a:xfrm>
                <a:off x="4431" y="3111"/>
                <a:ext cx="9" cy="54"/>
              </a:xfrm>
              <a:custGeom>
                <a:avLst/>
                <a:gdLst>
                  <a:gd name="T0" fmla="*/ 0 w 9"/>
                  <a:gd name="T1" fmla="*/ 6 h 54"/>
                  <a:gd name="T2" fmla="*/ 0 w 9"/>
                  <a:gd name="T3" fmla="*/ 54 h 54"/>
                  <a:gd name="T4" fmla="*/ 9 w 9"/>
                  <a:gd name="T5" fmla="*/ 54 h 54"/>
                  <a:gd name="T6" fmla="*/ 9 w 9"/>
                  <a:gd name="T7" fmla="*/ 6 h 54"/>
                  <a:gd name="T8" fmla="*/ 9 w 9"/>
                  <a:gd name="T9" fmla="*/ 3 h 54"/>
                  <a:gd name="T10" fmla="*/ 6 w 9"/>
                  <a:gd name="T11" fmla="*/ 0 h 54"/>
                  <a:gd name="T12" fmla="*/ 6 w 9"/>
                  <a:gd name="T13" fmla="*/ 0 h 54"/>
                  <a:gd name="T14" fmla="*/ 3 w 9"/>
                  <a:gd name="T15" fmla="*/ 0 h 54"/>
                  <a:gd name="T16" fmla="*/ 3 w 9"/>
                  <a:gd name="T17" fmla="*/ 0 h 54"/>
                  <a:gd name="T18" fmla="*/ 0 w 9"/>
                  <a:gd name="T19" fmla="*/ 0 h 54"/>
                  <a:gd name="T20" fmla="*/ 0 w 9"/>
                  <a:gd name="T21" fmla="*/ 3 h 54"/>
                  <a:gd name="T22" fmla="*/ 0 w 9"/>
                  <a:gd name="T23" fmla="*/ 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4">
                    <a:moveTo>
                      <a:pt x="0" y="6"/>
                    </a:moveTo>
                    <a:lnTo>
                      <a:pt x="0" y="54"/>
                    </a:lnTo>
                    <a:lnTo>
                      <a:pt x="9" y="54"/>
                    </a:lnTo>
                    <a:lnTo>
                      <a:pt x="9" y="6"/>
                    </a:lnTo>
                    <a:lnTo>
                      <a:pt x="9" y="3"/>
                    </a:lnTo>
                    <a:lnTo>
                      <a:pt x="6" y="0"/>
                    </a:lnTo>
                    <a:lnTo>
                      <a:pt x="6" y="0"/>
                    </a:lnTo>
                    <a:lnTo>
                      <a:pt x="3" y="0"/>
                    </a:lnTo>
                    <a:lnTo>
                      <a:pt x="3" y="0"/>
                    </a:lnTo>
                    <a:lnTo>
                      <a:pt x="0" y="0"/>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5" name="Freeform 2520"/>
              <p:cNvSpPr>
                <a:spLocks/>
              </p:cNvSpPr>
              <p:nvPr/>
            </p:nvSpPr>
            <p:spPr bwMode="auto">
              <a:xfrm>
                <a:off x="4431" y="3071"/>
                <a:ext cx="9" cy="46"/>
              </a:xfrm>
              <a:custGeom>
                <a:avLst/>
                <a:gdLst>
                  <a:gd name="T0" fmla="*/ 0 w 9"/>
                  <a:gd name="T1" fmla="*/ 6 h 46"/>
                  <a:gd name="T2" fmla="*/ 0 w 9"/>
                  <a:gd name="T3" fmla="*/ 46 h 46"/>
                  <a:gd name="T4" fmla="*/ 9 w 9"/>
                  <a:gd name="T5" fmla="*/ 46 h 46"/>
                  <a:gd name="T6" fmla="*/ 9 w 9"/>
                  <a:gd name="T7" fmla="*/ 6 h 46"/>
                  <a:gd name="T8" fmla="*/ 9 w 9"/>
                  <a:gd name="T9" fmla="*/ 3 h 46"/>
                  <a:gd name="T10" fmla="*/ 6 w 9"/>
                  <a:gd name="T11" fmla="*/ 0 h 46"/>
                  <a:gd name="T12" fmla="*/ 6 w 9"/>
                  <a:gd name="T13" fmla="*/ 0 h 46"/>
                  <a:gd name="T14" fmla="*/ 3 w 9"/>
                  <a:gd name="T15" fmla="*/ 0 h 46"/>
                  <a:gd name="T16" fmla="*/ 0 w 9"/>
                  <a:gd name="T17" fmla="*/ 0 h 46"/>
                  <a:gd name="T18" fmla="*/ 0 w 9"/>
                  <a:gd name="T19" fmla="*/ 3 h 46"/>
                  <a:gd name="T20" fmla="*/ 0 w 9"/>
                  <a:gd name="T21"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6">
                    <a:moveTo>
                      <a:pt x="0" y="6"/>
                    </a:moveTo>
                    <a:lnTo>
                      <a:pt x="0" y="46"/>
                    </a:lnTo>
                    <a:lnTo>
                      <a:pt x="9" y="46"/>
                    </a:lnTo>
                    <a:lnTo>
                      <a:pt x="9" y="6"/>
                    </a:lnTo>
                    <a:lnTo>
                      <a:pt x="9" y="3"/>
                    </a:lnTo>
                    <a:lnTo>
                      <a:pt x="6" y="0"/>
                    </a:lnTo>
                    <a:lnTo>
                      <a:pt x="6" y="0"/>
                    </a:lnTo>
                    <a:lnTo>
                      <a:pt x="3" y="0"/>
                    </a:lnTo>
                    <a:lnTo>
                      <a:pt x="0" y="0"/>
                    </a:lnTo>
                    <a:lnTo>
                      <a:pt x="0" y="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6" name="Freeform 2521"/>
              <p:cNvSpPr>
                <a:spLocks/>
              </p:cNvSpPr>
              <p:nvPr/>
            </p:nvSpPr>
            <p:spPr bwMode="auto">
              <a:xfrm>
                <a:off x="4431" y="3047"/>
                <a:ext cx="9" cy="30"/>
              </a:xfrm>
              <a:custGeom>
                <a:avLst/>
                <a:gdLst>
                  <a:gd name="T0" fmla="*/ 0 w 9"/>
                  <a:gd name="T1" fmla="*/ 3 h 30"/>
                  <a:gd name="T2" fmla="*/ 0 w 9"/>
                  <a:gd name="T3" fmla="*/ 30 h 30"/>
                  <a:gd name="T4" fmla="*/ 9 w 9"/>
                  <a:gd name="T5" fmla="*/ 30 h 30"/>
                  <a:gd name="T6" fmla="*/ 9 w 9"/>
                  <a:gd name="T7" fmla="*/ 3 h 30"/>
                  <a:gd name="T8" fmla="*/ 9 w 9"/>
                  <a:gd name="T9" fmla="*/ 0 h 30"/>
                  <a:gd name="T10" fmla="*/ 6 w 9"/>
                  <a:gd name="T11" fmla="*/ 0 h 30"/>
                  <a:gd name="T12" fmla="*/ 6 w 9"/>
                  <a:gd name="T13" fmla="*/ 0 h 30"/>
                  <a:gd name="T14" fmla="*/ 3 w 9"/>
                  <a:gd name="T15" fmla="*/ 0 h 30"/>
                  <a:gd name="T16" fmla="*/ 0 w 9"/>
                  <a:gd name="T17" fmla="*/ 0 h 30"/>
                  <a:gd name="T18" fmla="*/ 0 w 9"/>
                  <a:gd name="T19" fmla="*/ 0 h 30"/>
                  <a:gd name="T20" fmla="*/ 0 w 9"/>
                  <a:gd name="T21"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30">
                    <a:moveTo>
                      <a:pt x="0" y="3"/>
                    </a:moveTo>
                    <a:lnTo>
                      <a:pt x="0" y="30"/>
                    </a:lnTo>
                    <a:lnTo>
                      <a:pt x="9" y="30"/>
                    </a:lnTo>
                    <a:lnTo>
                      <a:pt x="9" y="3"/>
                    </a:lnTo>
                    <a:lnTo>
                      <a:pt x="9" y="0"/>
                    </a:lnTo>
                    <a:lnTo>
                      <a:pt x="6" y="0"/>
                    </a:lnTo>
                    <a:lnTo>
                      <a:pt x="6" y="0"/>
                    </a:lnTo>
                    <a:lnTo>
                      <a:pt x="3" y="0"/>
                    </a:lnTo>
                    <a:lnTo>
                      <a:pt x="0" y="0"/>
                    </a:lnTo>
                    <a:lnTo>
                      <a:pt x="0"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7" name="Freeform 2522"/>
              <p:cNvSpPr>
                <a:spLocks/>
              </p:cNvSpPr>
              <p:nvPr/>
            </p:nvSpPr>
            <p:spPr bwMode="auto">
              <a:xfrm>
                <a:off x="4431" y="3034"/>
                <a:ext cx="9" cy="16"/>
              </a:xfrm>
              <a:custGeom>
                <a:avLst/>
                <a:gdLst>
                  <a:gd name="T0" fmla="*/ 9 w 9"/>
                  <a:gd name="T1" fmla="*/ 3 h 16"/>
                  <a:gd name="T2" fmla="*/ 0 w 9"/>
                  <a:gd name="T3" fmla="*/ 3 h 16"/>
                  <a:gd name="T4" fmla="*/ 0 w 9"/>
                  <a:gd name="T5" fmla="*/ 16 h 16"/>
                  <a:gd name="T6" fmla="*/ 9 w 9"/>
                  <a:gd name="T7" fmla="*/ 16 h 16"/>
                  <a:gd name="T8" fmla="*/ 9 w 9"/>
                  <a:gd name="T9" fmla="*/ 3 h 16"/>
                  <a:gd name="T10" fmla="*/ 0 w 9"/>
                  <a:gd name="T11" fmla="*/ 6 h 16"/>
                  <a:gd name="T12" fmla="*/ 9 w 9"/>
                  <a:gd name="T13" fmla="*/ 3 h 16"/>
                  <a:gd name="T14" fmla="*/ 9 w 9"/>
                  <a:gd name="T15" fmla="*/ 3 h 16"/>
                  <a:gd name="T16" fmla="*/ 6 w 9"/>
                  <a:gd name="T17" fmla="*/ 3 h 16"/>
                  <a:gd name="T18" fmla="*/ 6 w 9"/>
                  <a:gd name="T19" fmla="*/ 0 h 16"/>
                  <a:gd name="T20" fmla="*/ 6 w 9"/>
                  <a:gd name="T21" fmla="*/ 0 h 16"/>
                  <a:gd name="T22" fmla="*/ 3 w 9"/>
                  <a:gd name="T23" fmla="*/ 0 h 16"/>
                  <a:gd name="T24" fmla="*/ 0 w 9"/>
                  <a:gd name="T25" fmla="*/ 3 h 16"/>
                  <a:gd name="T26" fmla="*/ 0 w 9"/>
                  <a:gd name="T27" fmla="*/ 3 h 16"/>
                  <a:gd name="T28" fmla="*/ 9 w 9"/>
                  <a:gd name="T29"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6">
                    <a:moveTo>
                      <a:pt x="9" y="3"/>
                    </a:moveTo>
                    <a:lnTo>
                      <a:pt x="0" y="3"/>
                    </a:lnTo>
                    <a:lnTo>
                      <a:pt x="0" y="16"/>
                    </a:lnTo>
                    <a:lnTo>
                      <a:pt x="9" y="16"/>
                    </a:lnTo>
                    <a:lnTo>
                      <a:pt x="9" y="3"/>
                    </a:lnTo>
                    <a:lnTo>
                      <a:pt x="0" y="6"/>
                    </a:lnTo>
                    <a:lnTo>
                      <a:pt x="9" y="3"/>
                    </a:lnTo>
                    <a:lnTo>
                      <a:pt x="9" y="3"/>
                    </a:lnTo>
                    <a:lnTo>
                      <a:pt x="6" y="3"/>
                    </a:lnTo>
                    <a:lnTo>
                      <a:pt x="6" y="0"/>
                    </a:lnTo>
                    <a:lnTo>
                      <a:pt x="6" y="0"/>
                    </a:lnTo>
                    <a:lnTo>
                      <a:pt x="3" y="0"/>
                    </a:lnTo>
                    <a:lnTo>
                      <a:pt x="0" y="3"/>
                    </a:lnTo>
                    <a:lnTo>
                      <a:pt x="0"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8" name="Freeform 2523"/>
              <p:cNvSpPr>
                <a:spLocks/>
              </p:cNvSpPr>
              <p:nvPr/>
            </p:nvSpPr>
            <p:spPr bwMode="auto">
              <a:xfrm>
                <a:off x="4431" y="3037"/>
                <a:ext cx="9" cy="10"/>
              </a:xfrm>
              <a:custGeom>
                <a:avLst/>
                <a:gdLst>
                  <a:gd name="T0" fmla="*/ 9 w 9"/>
                  <a:gd name="T1" fmla="*/ 3 h 10"/>
                  <a:gd name="T2" fmla="*/ 9 w 9"/>
                  <a:gd name="T3" fmla="*/ 3 h 10"/>
                  <a:gd name="T4" fmla="*/ 9 w 9"/>
                  <a:gd name="T5" fmla="*/ 0 h 10"/>
                  <a:gd name="T6" fmla="*/ 0 w 9"/>
                  <a:gd name="T7" fmla="*/ 3 h 10"/>
                  <a:gd name="T8" fmla="*/ 0 w 9"/>
                  <a:gd name="T9" fmla="*/ 3 h 10"/>
                  <a:gd name="T10" fmla="*/ 0 w 9"/>
                  <a:gd name="T11" fmla="*/ 7 h 10"/>
                  <a:gd name="T12" fmla="*/ 0 w 9"/>
                  <a:gd name="T13" fmla="*/ 10 h 10"/>
                  <a:gd name="T14" fmla="*/ 3 w 9"/>
                  <a:gd name="T15" fmla="*/ 10 h 10"/>
                  <a:gd name="T16" fmla="*/ 6 w 9"/>
                  <a:gd name="T17" fmla="*/ 10 h 10"/>
                  <a:gd name="T18" fmla="*/ 6 w 9"/>
                  <a:gd name="T19" fmla="*/ 10 h 10"/>
                  <a:gd name="T20" fmla="*/ 9 w 9"/>
                  <a:gd name="T21" fmla="*/ 7 h 10"/>
                  <a:gd name="T22" fmla="*/ 9 w 9"/>
                  <a:gd name="T23" fmla="*/ 3 h 10"/>
                  <a:gd name="T24" fmla="*/ 9 w 9"/>
                  <a:gd name="T25" fmla="*/ 3 h 10"/>
                  <a:gd name="T26" fmla="*/ 9 w 9"/>
                  <a:gd name="T2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9" y="3"/>
                    </a:moveTo>
                    <a:lnTo>
                      <a:pt x="9" y="3"/>
                    </a:lnTo>
                    <a:lnTo>
                      <a:pt x="9" y="0"/>
                    </a:lnTo>
                    <a:lnTo>
                      <a:pt x="0" y="3"/>
                    </a:lnTo>
                    <a:lnTo>
                      <a:pt x="0" y="3"/>
                    </a:lnTo>
                    <a:lnTo>
                      <a:pt x="0" y="7"/>
                    </a:lnTo>
                    <a:lnTo>
                      <a:pt x="0" y="10"/>
                    </a:lnTo>
                    <a:lnTo>
                      <a:pt x="3" y="10"/>
                    </a:lnTo>
                    <a:lnTo>
                      <a:pt x="6" y="10"/>
                    </a:lnTo>
                    <a:lnTo>
                      <a:pt x="6" y="10"/>
                    </a:lnTo>
                    <a:lnTo>
                      <a:pt x="9" y="7"/>
                    </a:lnTo>
                    <a:lnTo>
                      <a:pt x="9" y="3"/>
                    </a:lnTo>
                    <a:lnTo>
                      <a:pt x="9"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89" name="Freeform 2524"/>
              <p:cNvSpPr>
                <a:spLocks/>
              </p:cNvSpPr>
              <p:nvPr/>
            </p:nvSpPr>
            <p:spPr bwMode="auto">
              <a:xfrm>
                <a:off x="4431" y="3040"/>
                <a:ext cx="9" cy="22"/>
              </a:xfrm>
              <a:custGeom>
                <a:avLst/>
                <a:gdLst>
                  <a:gd name="T0" fmla="*/ 9 w 9"/>
                  <a:gd name="T1" fmla="*/ 19 h 22"/>
                  <a:gd name="T2" fmla="*/ 9 w 9"/>
                  <a:gd name="T3" fmla="*/ 0 h 22"/>
                  <a:gd name="T4" fmla="*/ 0 w 9"/>
                  <a:gd name="T5" fmla="*/ 0 h 22"/>
                  <a:gd name="T6" fmla="*/ 0 w 9"/>
                  <a:gd name="T7" fmla="*/ 19 h 22"/>
                  <a:gd name="T8" fmla="*/ 0 w 9"/>
                  <a:gd name="T9" fmla="*/ 19 h 22"/>
                  <a:gd name="T10" fmla="*/ 0 w 9"/>
                  <a:gd name="T11" fmla="*/ 22 h 22"/>
                  <a:gd name="T12" fmla="*/ 3 w 9"/>
                  <a:gd name="T13" fmla="*/ 22 h 22"/>
                  <a:gd name="T14" fmla="*/ 6 w 9"/>
                  <a:gd name="T15" fmla="*/ 22 h 22"/>
                  <a:gd name="T16" fmla="*/ 6 w 9"/>
                  <a:gd name="T17" fmla="*/ 22 h 22"/>
                  <a:gd name="T18" fmla="*/ 9 w 9"/>
                  <a:gd name="T19" fmla="*/ 22 h 22"/>
                  <a:gd name="T20" fmla="*/ 9 w 9"/>
                  <a:gd name="T21" fmla="*/ 19 h 22"/>
                  <a:gd name="T22" fmla="*/ 9 w 9"/>
                  <a:gd name="T23"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22">
                    <a:moveTo>
                      <a:pt x="9" y="19"/>
                    </a:moveTo>
                    <a:lnTo>
                      <a:pt x="9" y="0"/>
                    </a:lnTo>
                    <a:lnTo>
                      <a:pt x="0" y="0"/>
                    </a:lnTo>
                    <a:lnTo>
                      <a:pt x="0" y="19"/>
                    </a:lnTo>
                    <a:lnTo>
                      <a:pt x="0" y="19"/>
                    </a:lnTo>
                    <a:lnTo>
                      <a:pt x="0" y="22"/>
                    </a:lnTo>
                    <a:lnTo>
                      <a:pt x="3" y="22"/>
                    </a:lnTo>
                    <a:lnTo>
                      <a:pt x="6" y="22"/>
                    </a:lnTo>
                    <a:lnTo>
                      <a:pt x="6" y="22"/>
                    </a:lnTo>
                    <a:lnTo>
                      <a:pt x="9" y="22"/>
                    </a:lnTo>
                    <a:lnTo>
                      <a:pt x="9" y="19"/>
                    </a:lnTo>
                    <a:lnTo>
                      <a:pt x="9" y="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0" name="Freeform 2525"/>
              <p:cNvSpPr>
                <a:spLocks/>
              </p:cNvSpPr>
              <p:nvPr/>
            </p:nvSpPr>
            <p:spPr bwMode="auto">
              <a:xfrm>
                <a:off x="4431" y="3059"/>
                <a:ext cx="9" cy="27"/>
              </a:xfrm>
              <a:custGeom>
                <a:avLst/>
                <a:gdLst>
                  <a:gd name="T0" fmla="*/ 9 w 9"/>
                  <a:gd name="T1" fmla="*/ 24 h 27"/>
                  <a:gd name="T2" fmla="*/ 9 w 9"/>
                  <a:gd name="T3" fmla="*/ 0 h 27"/>
                  <a:gd name="T4" fmla="*/ 0 w 9"/>
                  <a:gd name="T5" fmla="*/ 0 h 27"/>
                  <a:gd name="T6" fmla="*/ 0 w 9"/>
                  <a:gd name="T7" fmla="*/ 24 h 27"/>
                  <a:gd name="T8" fmla="*/ 0 w 9"/>
                  <a:gd name="T9" fmla="*/ 27 h 27"/>
                  <a:gd name="T10" fmla="*/ 3 w 9"/>
                  <a:gd name="T11" fmla="*/ 27 h 27"/>
                  <a:gd name="T12" fmla="*/ 3 w 9"/>
                  <a:gd name="T13" fmla="*/ 27 h 27"/>
                  <a:gd name="T14" fmla="*/ 6 w 9"/>
                  <a:gd name="T15" fmla="*/ 27 h 27"/>
                  <a:gd name="T16" fmla="*/ 6 w 9"/>
                  <a:gd name="T17" fmla="*/ 27 h 27"/>
                  <a:gd name="T18" fmla="*/ 9 w 9"/>
                  <a:gd name="T19" fmla="*/ 27 h 27"/>
                  <a:gd name="T20" fmla="*/ 9 w 9"/>
                  <a:gd name="T21"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27">
                    <a:moveTo>
                      <a:pt x="9" y="24"/>
                    </a:moveTo>
                    <a:lnTo>
                      <a:pt x="9" y="0"/>
                    </a:lnTo>
                    <a:lnTo>
                      <a:pt x="0" y="0"/>
                    </a:lnTo>
                    <a:lnTo>
                      <a:pt x="0" y="24"/>
                    </a:lnTo>
                    <a:lnTo>
                      <a:pt x="0" y="27"/>
                    </a:lnTo>
                    <a:lnTo>
                      <a:pt x="3" y="27"/>
                    </a:lnTo>
                    <a:lnTo>
                      <a:pt x="3" y="27"/>
                    </a:lnTo>
                    <a:lnTo>
                      <a:pt x="6" y="27"/>
                    </a:lnTo>
                    <a:lnTo>
                      <a:pt x="6" y="27"/>
                    </a:lnTo>
                    <a:lnTo>
                      <a:pt x="9" y="27"/>
                    </a:lnTo>
                    <a:lnTo>
                      <a:pt x="9"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1" name="Freeform 2526"/>
              <p:cNvSpPr>
                <a:spLocks/>
              </p:cNvSpPr>
              <p:nvPr/>
            </p:nvSpPr>
            <p:spPr bwMode="auto">
              <a:xfrm>
                <a:off x="4431" y="3083"/>
                <a:ext cx="9" cy="43"/>
              </a:xfrm>
              <a:custGeom>
                <a:avLst/>
                <a:gdLst>
                  <a:gd name="T0" fmla="*/ 9 w 9"/>
                  <a:gd name="T1" fmla="*/ 37 h 43"/>
                  <a:gd name="T2" fmla="*/ 9 w 9"/>
                  <a:gd name="T3" fmla="*/ 0 h 43"/>
                  <a:gd name="T4" fmla="*/ 0 w 9"/>
                  <a:gd name="T5" fmla="*/ 0 h 43"/>
                  <a:gd name="T6" fmla="*/ 0 w 9"/>
                  <a:gd name="T7" fmla="*/ 37 h 43"/>
                  <a:gd name="T8" fmla="*/ 0 w 9"/>
                  <a:gd name="T9" fmla="*/ 40 h 43"/>
                  <a:gd name="T10" fmla="*/ 3 w 9"/>
                  <a:gd name="T11" fmla="*/ 40 h 43"/>
                  <a:gd name="T12" fmla="*/ 6 w 9"/>
                  <a:gd name="T13" fmla="*/ 43 h 43"/>
                  <a:gd name="T14" fmla="*/ 6 w 9"/>
                  <a:gd name="T15" fmla="*/ 40 h 43"/>
                  <a:gd name="T16" fmla="*/ 9 w 9"/>
                  <a:gd name="T17" fmla="*/ 40 h 43"/>
                  <a:gd name="T18" fmla="*/ 9 w 9"/>
                  <a:gd name="T19" fmla="*/ 40 h 43"/>
                  <a:gd name="T20" fmla="*/ 9 w 9"/>
                  <a:gd name="T21"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3">
                    <a:moveTo>
                      <a:pt x="9" y="37"/>
                    </a:moveTo>
                    <a:lnTo>
                      <a:pt x="9" y="0"/>
                    </a:lnTo>
                    <a:lnTo>
                      <a:pt x="0" y="0"/>
                    </a:lnTo>
                    <a:lnTo>
                      <a:pt x="0" y="37"/>
                    </a:lnTo>
                    <a:lnTo>
                      <a:pt x="0" y="40"/>
                    </a:lnTo>
                    <a:lnTo>
                      <a:pt x="3" y="40"/>
                    </a:lnTo>
                    <a:lnTo>
                      <a:pt x="6" y="43"/>
                    </a:lnTo>
                    <a:lnTo>
                      <a:pt x="6" y="40"/>
                    </a:lnTo>
                    <a:lnTo>
                      <a:pt x="9" y="40"/>
                    </a:lnTo>
                    <a:lnTo>
                      <a:pt x="9" y="40"/>
                    </a:lnTo>
                    <a:lnTo>
                      <a:pt x="9"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2" name="Freeform 2527"/>
              <p:cNvSpPr>
                <a:spLocks/>
              </p:cNvSpPr>
              <p:nvPr/>
            </p:nvSpPr>
            <p:spPr bwMode="auto">
              <a:xfrm>
                <a:off x="4431" y="3120"/>
                <a:ext cx="9" cy="45"/>
              </a:xfrm>
              <a:custGeom>
                <a:avLst/>
                <a:gdLst>
                  <a:gd name="T0" fmla="*/ 9 w 9"/>
                  <a:gd name="T1" fmla="*/ 42 h 45"/>
                  <a:gd name="T2" fmla="*/ 9 w 9"/>
                  <a:gd name="T3" fmla="*/ 0 h 45"/>
                  <a:gd name="T4" fmla="*/ 0 w 9"/>
                  <a:gd name="T5" fmla="*/ 0 h 45"/>
                  <a:gd name="T6" fmla="*/ 0 w 9"/>
                  <a:gd name="T7" fmla="*/ 42 h 45"/>
                  <a:gd name="T8" fmla="*/ 0 w 9"/>
                  <a:gd name="T9" fmla="*/ 42 h 45"/>
                  <a:gd name="T10" fmla="*/ 3 w 9"/>
                  <a:gd name="T11" fmla="*/ 45 h 45"/>
                  <a:gd name="T12" fmla="*/ 6 w 9"/>
                  <a:gd name="T13" fmla="*/ 45 h 45"/>
                  <a:gd name="T14" fmla="*/ 6 w 9"/>
                  <a:gd name="T15" fmla="*/ 45 h 45"/>
                  <a:gd name="T16" fmla="*/ 9 w 9"/>
                  <a:gd name="T17" fmla="*/ 45 h 45"/>
                  <a:gd name="T18" fmla="*/ 9 w 9"/>
                  <a:gd name="T19" fmla="*/ 42 h 45"/>
                  <a:gd name="T20" fmla="*/ 9 w 9"/>
                  <a:gd name="T21"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5">
                    <a:moveTo>
                      <a:pt x="9" y="42"/>
                    </a:moveTo>
                    <a:lnTo>
                      <a:pt x="9" y="0"/>
                    </a:lnTo>
                    <a:lnTo>
                      <a:pt x="0" y="0"/>
                    </a:lnTo>
                    <a:lnTo>
                      <a:pt x="0" y="42"/>
                    </a:lnTo>
                    <a:lnTo>
                      <a:pt x="0" y="42"/>
                    </a:lnTo>
                    <a:lnTo>
                      <a:pt x="3" y="45"/>
                    </a:lnTo>
                    <a:lnTo>
                      <a:pt x="6" y="45"/>
                    </a:lnTo>
                    <a:lnTo>
                      <a:pt x="6" y="45"/>
                    </a:lnTo>
                    <a:lnTo>
                      <a:pt x="9" y="45"/>
                    </a:lnTo>
                    <a:lnTo>
                      <a:pt x="9" y="42"/>
                    </a:lnTo>
                    <a:lnTo>
                      <a:pt x="9" y="4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3" name="Freeform 2528"/>
              <p:cNvSpPr>
                <a:spLocks/>
              </p:cNvSpPr>
              <p:nvPr/>
            </p:nvSpPr>
            <p:spPr bwMode="auto">
              <a:xfrm>
                <a:off x="4431" y="3162"/>
                <a:ext cx="9" cy="52"/>
              </a:xfrm>
              <a:custGeom>
                <a:avLst/>
                <a:gdLst>
                  <a:gd name="T0" fmla="*/ 9 w 9"/>
                  <a:gd name="T1" fmla="*/ 49 h 52"/>
                  <a:gd name="T2" fmla="*/ 9 w 9"/>
                  <a:gd name="T3" fmla="*/ 0 h 52"/>
                  <a:gd name="T4" fmla="*/ 0 w 9"/>
                  <a:gd name="T5" fmla="*/ 0 h 52"/>
                  <a:gd name="T6" fmla="*/ 0 w 9"/>
                  <a:gd name="T7" fmla="*/ 49 h 52"/>
                  <a:gd name="T8" fmla="*/ 0 w 9"/>
                  <a:gd name="T9" fmla="*/ 52 h 52"/>
                  <a:gd name="T10" fmla="*/ 3 w 9"/>
                  <a:gd name="T11" fmla="*/ 52 h 52"/>
                  <a:gd name="T12" fmla="*/ 6 w 9"/>
                  <a:gd name="T13" fmla="*/ 52 h 52"/>
                  <a:gd name="T14" fmla="*/ 6 w 9"/>
                  <a:gd name="T15" fmla="*/ 52 h 52"/>
                  <a:gd name="T16" fmla="*/ 9 w 9"/>
                  <a:gd name="T17" fmla="*/ 52 h 52"/>
                  <a:gd name="T18" fmla="*/ 9 w 9"/>
                  <a:gd name="T19" fmla="*/ 52 h 52"/>
                  <a:gd name="T20" fmla="*/ 9 w 9"/>
                  <a:gd name="T21" fmla="*/ 4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2">
                    <a:moveTo>
                      <a:pt x="9" y="49"/>
                    </a:moveTo>
                    <a:lnTo>
                      <a:pt x="9" y="0"/>
                    </a:lnTo>
                    <a:lnTo>
                      <a:pt x="0" y="0"/>
                    </a:lnTo>
                    <a:lnTo>
                      <a:pt x="0" y="49"/>
                    </a:lnTo>
                    <a:lnTo>
                      <a:pt x="0" y="52"/>
                    </a:lnTo>
                    <a:lnTo>
                      <a:pt x="3" y="52"/>
                    </a:lnTo>
                    <a:lnTo>
                      <a:pt x="6" y="52"/>
                    </a:lnTo>
                    <a:lnTo>
                      <a:pt x="6" y="52"/>
                    </a:lnTo>
                    <a:lnTo>
                      <a:pt x="9" y="52"/>
                    </a:lnTo>
                    <a:lnTo>
                      <a:pt x="9" y="52"/>
                    </a:lnTo>
                    <a:lnTo>
                      <a:pt x="9" y="4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4" name="Freeform 2529"/>
              <p:cNvSpPr>
                <a:spLocks/>
              </p:cNvSpPr>
              <p:nvPr/>
            </p:nvSpPr>
            <p:spPr bwMode="auto">
              <a:xfrm>
                <a:off x="4431" y="3211"/>
                <a:ext cx="9" cy="55"/>
              </a:xfrm>
              <a:custGeom>
                <a:avLst/>
                <a:gdLst>
                  <a:gd name="T0" fmla="*/ 9 w 9"/>
                  <a:gd name="T1" fmla="*/ 49 h 55"/>
                  <a:gd name="T2" fmla="*/ 9 w 9"/>
                  <a:gd name="T3" fmla="*/ 0 h 55"/>
                  <a:gd name="T4" fmla="*/ 0 w 9"/>
                  <a:gd name="T5" fmla="*/ 0 h 55"/>
                  <a:gd name="T6" fmla="*/ 0 w 9"/>
                  <a:gd name="T7" fmla="*/ 49 h 55"/>
                  <a:gd name="T8" fmla="*/ 0 w 9"/>
                  <a:gd name="T9" fmla="*/ 52 h 55"/>
                  <a:gd name="T10" fmla="*/ 3 w 9"/>
                  <a:gd name="T11" fmla="*/ 52 h 55"/>
                  <a:gd name="T12" fmla="*/ 6 w 9"/>
                  <a:gd name="T13" fmla="*/ 52 h 55"/>
                  <a:gd name="T14" fmla="*/ 6 w 9"/>
                  <a:gd name="T15" fmla="*/ 55 h 55"/>
                  <a:gd name="T16" fmla="*/ 6 w 9"/>
                  <a:gd name="T17" fmla="*/ 52 h 55"/>
                  <a:gd name="T18" fmla="*/ 9 w 9"/>
                  <a:gd name="T19" fmla="*/ 52 h 55"/>
                  <a:gd name="T20" fmla="*/ 9 w 9"/>
                  <a:gd name="T21" fmla="*/ 52 h 55"/>
                  <a:gd name="T22" fmla="*/ 9 w 9"/>
                  <a:gd name="T23"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5">
                    <a:moveTo>
                      <a:pt x="9" y="49"/>
                    </a:moveTo>
                    <a:lnTo>
                      <a:pt x="9" y="0"/>
                    </a:lnTo>
                    <a:lnTo>
                      <a:pt x="0" y="0"/>
                    </a:lnTo>
                    <a:lnTo>
                      <a:pt x="0" y="49"/>
                    </a:lnTo>
                    <a:lnTo>
                      <a:pt x="0" y="52"/>
                    </a:lnTo>
                    <a:lnTo>
                      <a:pt x="3" y="52"/>
                    </a:lnTo>
                    <a:lnTo>
                      <a:pt x="6" y="52"/>
                    </a:lnTo>
                    <a:lnTo>
                      <a:pt x="6" y="55"/>
                    </a:lnTo>
                    <a:lnTo>
                      <a:pt x="6" y="52"/>
                    </a:lnTo>
                    <a:lnTo>
                      <a:pt x="9" y="52"/>
                    </a:lnTo>
                    <a:lnTo>
                      <a:pt x="9" y="52"/>
                    </a:lnTo>
                    <a:lnTo>
                      <a:pt x="9" y="4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5" name="Freeform 2530"/>
              <p:cNvSpPr>
                <a:spLocks/>
              </p:cNvSpPr>
              <p:nvPr/>
            </p:nvSpPr>
            <p:spPr bwMode="auto">
              <a:xfrm>
                <a:off x="4431" y="3260"/>
                <a:ext cx="9" cy="55"/>
              </a:xfrm>
              <a:custGeom>
                <a:avLst/>
                <a:gdLst>
                  <a:gd name="T0" fmla="*/ 9 w 9"/>
                  <a:gd name="T1" fmla="*/ 51 h 55"/>
                  <a:gd name="T2" fmla="*/ 9 w 9"/>
                  <a:gd name="T3" fmla="*/ 0 h 55"/>
                  <a:gd name="T4" fmla="*/ 0 w 9"/>
                  <a:gd name="T5" fmla="*/ 0 h 55"/>
                  <a:gd name="T6" fmla="*/ 0 w 9"/>
                  <a:gd name="T7" fmla="*/ 51 h 55"/>
                  <a:gd name="T8" fmla="*/ 0 w 9"/>
                  <a:gd name="T9" fmla="*/ 55 h 55"/>
                  <a:gd name="T10" fmla="*/ 3 w 9"/>
                  <a:gd name="T11" fmla="*/ 55 h 55"/>
                  <a:gd name="T12" fmla="*/ 6 w 9"/>
                  <a:gd name="T13" fmla="*/ 55 h 55"/>
                  <a:gd name="T14" fmla="*/ 6 w 9"/>
                  <a:gd name="T15" fmla="*/ 55 h 55"/>
                  <a:gd name="T16" fmla="*/ 9 w 9"/>
                  <a:gd name="T17" fmla="*/ 55 h 55"/>
                  <a:gd name="T18" fmla="*/ 9 w 9"/>
                  <a:gd name="T19" fmla="*/ 55 h 55"/>
                  <a:gd name="T20" fmla="*/ 9 w 9"/>
                  <a:gd name="T21" fmla="*/ 5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5">
                    <a:moveTo>
                      <a:pt x="9" y="51"/>
                    </a:moveTo>
                    <a:lnTo>
                      <a:pt x="9" y="0"/>
                    </a:lnTo>
                    <a:lnTo>
                      <a:pt x="0" y="0"/>
                    </a:lnTo>
                    <a:lnTo>
                      <a:pt x="0" y="51"/>
                    </a:lnTo>
                    <a:lnTo>
                      <a:pt x="0" y="55"/>
                    </a:lnTo>
                    <a:lnTo>
                      <a:pt x="3" y="55"/>
                    </a:lnTo>
                    <a:lnTo>
                      <a:pt x="6" y="55"/>
                    </a:lnTo>
                    <a:lnTo>
                      <a:pt x="6" y="55"/>
                    </a:lnTo>
                    <a:lnTo>
                      <a:pt x="9" y="55"/>
                    </a:lnTo>
                    <a:lnTo>
                      <a:pt x="9" y="55"/>
                    </a:lnTo>
                    <a:lnTo>
                      <a:pt x="9" y="5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6" name="Freeform 2531"/>
              <p:cNvSpPr>
                <a:spLocks/>
              </p:cNvSpPr>
              <p:nvPr/>
            </p:nvSpPr>
            <p:spPr bwMode="auto">
              <a:xfrm>
                <a:off x="4431" y="3311"/>
                <a:ext cx="9" cy="55"/>
              </a:xfrm>
              <a:custGeom>
                <a:avLst/>
                <a:gdLst>
                  <a:gd name="T0" fmla="*/ 9 w 9"/>
                  <a:gd name="T1" fmla="*/ 49 h 55"/>
                  <a:gd name="T2" fmla="*/ 9 w 9"/>
                  <a:gd name="T3" fmla="*/ 0 h 55"/>
                  <a:gd name="T4" fmla="*/ 0 w 9"/>
                  <a:gd name="T5" fmla="*/ 0 h 55"/>
                  <a:gd name="T6" fmla="*/ 0 w 9"/>
                  <a:gd name="T7" fmla="*/ 49 h 55"/>
                  <a:gd name="T8" fmla="*/ 3 w 9"/>
                  <a:gd name="T9" fmla="*/ 52 h 55"/>
                  <a:gd name="T10" fmla="*/ 3 w 9"/>
                  <a:gd name="T11" fmla="*/ 55 h 55"/>
                  <a:gd name="T12" fmla="*/ 6 w 9"/>
                  <a:gd name="T13" fmla="*/ 55 h 55"/>
                  <a:gd name="T14" fmla="*/ 6 w 9"/>
                  <a:gd name="T15" fmla="*/ 55 h 55"/>
                  <a:gd name="T16" fmla="*/ 9 w 9"/>
                  <a:gd name="T17" fmla="*/ 55 h 55"/>
                  <a:gd name="T18" fmla="*/ 9 w 9"/>
                  <a:gd name="T19" fmla="*/ 55 h 55"/>
                  <a:gd name="T20" fmla="*/ 9 w 9"/>
                  <a:gd name="T21" fmla="*/ 52 h 55"/>
                  <a:gd name="T22" fmla="*/ 9 w 9"/>
                  <a:gd name="T23"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5">
                    <a:moveTo>
                      <a:pt x="9" y="49"/>
                    </a:moveTo>
                    <a:lnTo>
                      <a:pt x="9" y="0"/>
                    </a:lnTo>
                    <a:lnTo>
                      <a:pt x="0" y="0"/>
                    </a:lnTo>
                    <a:lnTo>
                      <a:pt x="0" y="49"/>
                    </a:lnTo>
                    <a:lnTo>
                      <a:pt x="3" y="52"/>
                    </a:lnTo>
                    <a:lnTo>
                      <a:pt x="3" y="55"/>
                    </a:lnTo>
                    <a:lnTo>
                      <a:pt x="6" y="55"/>
                    </a:lnTo>
                    <a:lnTo>
                      <a:pt x="6" y="55"/>
                    </a:lnTo>
                    <a:lnTo>
                      <a:pt x="9" y="55"/>
                    </a:lnTo>
                    <a:lnTo>
                      <a:pt x="9" y="55"/>
                    </a:lnTo>
                    <a:lnTo>
                      <a:pt x="9" y="52"/>
                    </a:lnTo>
                    <a:lnTo>
                      <a:pt x="9" y="4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7" name="Freeform 2532"/>
              <p:cNvSpPr>
                <a:spLocks/>
              </p:cNvSpPr>
              <p:nvPr/>
            </p:nvSpPr>
            <p:spPr bwMode="auto">
              <a:xfrm>
                <a:off x="4431" y="3360"/>
                <a:ext cx="9" cy="55"/>
              </a:xfrm>
              <a:custGeom>
                <a:avLst/>
                <a:gdLst>
                  <a:gd name="T0" fmla="*/ 9 w 9"/>
                  <a:gd name="T1" fmla="*/ 52 h 55"/>
                  <a:gd name="T2" fmla="*/ 9 w 9"/>
                  <a:gd name="T3" fmla="*/ 0 h 55"/>
                  <a:gd name="T4" fmla="*/ 0 w 9"/>
                  <a:gd name="T5" fmla="*/ 0 h 55"/>
                  <a:gd name="T6" fmla="*/ 0 w 9"/>
                  <a:gd name="T7" fmla="*/ 52 h 55"/>
                  <a:gd name="T8" fmla="*/ 3 w 9"/>
                  <a:gd name="T9" fmla="*/ 52 h 55"/>
                  <a:gd name="T10" fmla="*/ 3 w 9"/>
                  <a:gd name="T11" fmla="*/ 55 h 55"/>
                  <a:gd name="T12" fmla="*/ 6 w 9"/>
                  <a:gd name="T13" fmla="*/ 55 h 55"/>
                  <a:gd name="T14" fmla="*/ 6 w 9"/>
                  <a:gd name="T15" fmla="*/ 55 h 55"/>
                  <a:gd name="T16" fmla="*/ 9 w 9"/>
                  <a:gd name="T17" fmla="*/ 55 h 55"/>
                  <a:gd name="T18" fmla="*/ 9 w 9"/>
                  <a:gd name="T19" fmla="*/ 52 h 55"/>
                  <a:gd name="T20" fmla="*/ 9 w 9"/>
                  <a:gd name="T21" fmla="*/ 5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5">
                    <a:moveTo>
                      <a:pt x="9" y="52"/>
                    </a:moveTo>
                    <a:lnTo>
                      <a:pt x="9" y="0"/>
                    </a:lnTo>
                    <a:lnTo>
                      <a:pt x="0" y="0"/>
                    </a:lnTo>
                    <a:lnTo>
                      <a:pt x="0" y="52"/>
                    </a:lnTo>
                    <a:lnTo>
                      <a:pt x="3" y="52"/>
                    </a:lnTo>
                    <a:lnTo>
                      <a:pt x="3" y="55"/>
                    </a:lnTo>
                    <a:lnTo>
                      <a:pt x="6" y="55"/>
                    </a:lnTo>
                    <a:lnTo>
                      <a:pt x="6" y="55"/>
                    </a:lnTo>
                    <a:lnTo>
                      <a:pt x="9" y="55"/>
                    </a:lnTo>
                    <a:lnTo>
                      <a:pt x="9" y="52"/>
                    </a:lnTo>
                    <a:lnTo>
                      <a:pt x="9" y="5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8" name="Freeform 2533"/>
              <p:cNvSpPr>
                <a:spLocks/>
              </p:cNvSpPr>
              <p:nvPr/>
            </p:nvSpPr>
            <p:spPr bwMode="auto">
              <a:xfrm>
                <a:off x="4431" y="3412"/>
                <a:ext cx="9" cy="49"/>
              </a:xfrm>
              <a:custGeom>
                <a:avLst/>
                <a:gdLst>
                  <a:gd name="T0" fmla="*/ 9 w 9"/>
                  <a:gd name="T1" fmla="*/ 46 h 49"/>
                  <a:gd name="T2" fmla="*/ 9 w 9"/>
                  <a:gd name="T3" fmla="*/ 0 h 49"/>
                  <a:gd name="T4" fmla="*/ 0 w 9"/>
                  <a:gd name="T5" fmla="*/ 0 h 49"/>
                  <a:gd name="T6" fmla="*/ 3 w 9"/>
                  <a:gd name="T7" fmla="*/ 46 h 49"/>
                  <a:gd name="T8" fmla="*/ 3 w 9"/>
                  <a:gd name="T9" fmla="*/ 46 h 49"/>
                  <a:gd name="T10" fmla="*/ 3 w 9"/>
                  <a:gd name="T11" fmla="*/ 49 h 49"/>
                  <a:gd name="T12" fmla="*/ 6 w 9"/>
                  <a:gd name="T13" fmla="*/ 49 h 49"/>
                  <a:gd name="T14" fmla="*/ 6 w 9"/>
                  <a:gd name="T15" fmla="*/ 49 h 49"/>
                  <a:gd name="T16" fmla="*/ 9 w 9"/>
                  <a:gd name="T17" fmla="*/ 49 h 49"/>
                  <a:gd name="T18" fmla="*/ 9 w 9"/>
                  <a:gd name="T19" fmla="*/ 46 h 49"/>
                  <a:gd name="T20" fmla="*/ 9 w 9"/>
                  <a:gd name="T21"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9">
                    <a:moveTo>
                      <a:pt x="9" y="46"/>
                    </a:moveTo>
                    <a:lnTo>
                      <a:pt x="9" y="0"/>
                    </a:lnTo>
                    <a:lnTo>
                      <a:pt x="0" y="0"/>
                    </a:lnTo>
                    <a:lnTo>
                      <a:pt x="3" y="46"/>
                    </a:lnTo>
                    <a:lnTo>
                      <a:pt x="3" y="46"/>
                    </a:lnTo>
                    <a:lnTo>
                      <a:pt x="3" y="49"/>
                    </a:lnTo>
                    <a:lnTo>
                      <a:pt x="6" y="49"/>
                    </a:lnTo>
                    <a:lnTo>
                      <a:pt x="6" y="49"/>
                    </a:lnTo>
                    <a:lnTo>
                      <a:pt x="9" y="49"/>
                    </a:lnTo>
                    <a:lnTo>
                      <a:pt x="9" y="46"/>
                    </a:lnTo>
                    <a:lnTo>
                      <a:pt x="9" y="4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99" name="Freeform 2534"/>
              <p:cNvSpPr>
                <a:spLocks/>
              </p:cNvSpPr>
              <p:nvPr/>
            </p:nvSpPr>
            <p:spPr bwMode="auto">
              <a:xfrm>
                <a:off x="4434" y="3458"/>
                <a:ext cx="6" cy="48"/>
              </a:xfrm>
              <a:custGeom>
                <a:avLst/>
                <a:gdLst>
                  <a:gd name="T0" fmla="*/ 6 w 6"/>
                  <a:gd name="T1" fmla="*/ 42 h 48"/>
                  <a:gd name="T2" fmla="*/ 6 w 6"/>
                  <a:gd name="T3" fmla="*/ 0 h 48"/>
                  <a:gd name="T4" fmla="*/ 0 w 6"/>
                  <a:gd name="T5" fmla="*/ 0 h 48"/>
                  <a:gd name="T6" fmla="*/ 0 w 6"/>
                  <a:gd name="T7" fmla="*/ 42 h 48"/>
                  <a:gd name="T8" fmla="*/ 0 w 6"/>
                  <a:gd name="T9" fmla="*/ 45 h 48"/>
                  <a:gd name="T10" fmla="*/ 0 w 6"/>
                  <a:gd name="T11" fmla="*/ 45 h 48"/>
                  <a:gd name="T12" fmla="*/ 3 w 6"/>
                  <a:gd name="T13" fmla="*/ 45 h 48"/>
                  <a:gd name="T14" fmla="*/ 3 w 6"/>
                  <a:gd name="T15" fmla="*/ 48 h 48"/>
                  <a:gd name="T16" fmla="*/ 6 w 6"/>
                  <a:gd name="T17" fmla="*/ 45 h 48"/>
                  <a:gd name="T18" fmla="*/ 6 w 6"/>
                  <a:gd name="T19" fmla="*/ 45 h 48"/>
                  <a:gd name="T20" fmla="*/ 6 w 6"/>
                  <a:gd name="T21" fmla="*/ 45 h 48"/>
                  <a:gd name="T22" fmla="*/ 6 w 6"/>
                  <a:gd name="T23"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8">
                    <a:moveTo>
                      <a:pt x="6" y="42"/>
                    </a:moveTo>
                    <a:lnTo>
                      <a:pt x="6" y="0"/>
                    </a:lnTo>
                    <a:lnTo>
                      <a:pt x="0" y="0"/>
                    </a:lnTo>
                    <a:lnTo>
                      <a:pt x="0" y="42"/>
                    </a:lnTo>
                    <a:lnTo>
                      <a:pt x="0" y="45"/>
                    </a:lnTo>
                    <a:lnTo>
                      <a:pt x="0" y="45"/>
                    </a:lnTo>
                    <a:lnTo>
                      <a:pt x="3" y="45"/>
                    </a:lnTo>
                    <a:lnTo>
                      <a:pt x="3" y="48"/>
                    </a:lnTo>
                    <a:lnTo>
                      <a:pt x="6" y="45"/>
                    </a:lnTo>
                    <a:lnTo>
                      <a:pt x="6" y="45"/>
                    </a:lnTo>
                    <a:lnTo>
                      <a:pt x="6" y="45"/>
                    </a:lnTo>
                    <a:lnTo>
                      <a:pt x="6" y="4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0" name="Freeform 2535"/>
              <p:cNvSpPr>
                <a:spLocks/>
              </p:cNvSpPr>
              <p:nvPr/>
            </p:nvSpPr>
            <p:spPr bwMode="auto">
              <a:xfrm>
                <a:off x="4434" y="3500"/>
                <a:ext cx="6" cy="49"/>
              </a:xfrm>
              <a:custGeom>
                <a:avLst/>
                <a:gdLst>
                  <a:gd name="T0" fmla="*/ 6 w 6"/>
                  <a:gd name="T1" fmla="*/ 43 h 49"/>
                  <a:gd name="T2" fmla="*/ 6 w 6"/>
                  <a:gd name="T3" fmla="*/ 0 h 49"/>
                  <a:gd name="T4" fmla="*/ 0 w 6"/>
                  <a:gd name="T5" fmla="*/ 0 h 49"/>
                  <a:gd name="T6" fmla="*/ 0 w 6"/>
                  <a:gd name="T7" fmla="*/ 43 h 49"/>
                  <a:gd name="T8" fmla="*/ 0 w 6"/>
                  <a:gd name="T9" fmla="*/ 43 h 49"/>
                  <a:gd name="T10" fmla="*/ 3 w 6"/>
                  <a:gd name="T11" fmla="*/ 46 h 49"/>
                  <a:gd name="T12" fmla="*/ 3 w 6"/>
                  <a:gd name="T13" fmla="*/ 49 h 49"/>
                  <a:gd name="T14" fmla="*/ 6 w 6"/>
                  <a:gd name="T15" fmla="*/ 46 h 49"/>
                  <a:gd name="T16" fmla="*/ 6 w 6"/>
                  <a:gd name="T17" fmla="*/ 46 h 49"/>
                  <a:gd name="T18" fmla="*/ 6 w 6"/>
                  <a:gd name="T19" fmla="*/ 43 h 49"/>
                  <a:gd name="T20" fmla="*/ 6 w 6"/>
                  <a:gd name="T21"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9">
                    <a:moveTo>
                      <a:pt x="6" y="43"/>
                    </a:moveTo>
                    <a:lnTo>
                      <a:pt x="6" y="0"/>
                    </a:lnTo>
                    <a:lnTo>
                      <a:pt x="0" y="0"/>
                    </a:lnTo>
                    <a:lnTo>
                      <a:pt x="0" y="43"/>
                    </a:lnTo>
                    <a:lnTo>
                      <a:pt x="0" y="43"/>
                    </a:lnTo>
                    <a:lnTo>
                      <a:pt x="3" y="46"/>
                    </a:lnTo>
                    <a:lnTo>
                      <a:pt x="3" y="49"/>
                    </a:lnTo>
                    <a:lnTo>
                      <a:pt x="6" y="46"/>
                    </a:lnTo>
                    <a:lnTo>
                      <a:pt x="6" y="46"/>
                    </a:lnTo>
                    <a:lnTo>
                      <a:pt x="6" y="43"/>
                    </a:lnTo>
                    <a:lnTo>
                      <a:pt x="6" y="4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1" name="Freeform 2536"/>
              <p:cNvSpPr>
                <a:spLocks/>
              </p:cNvSpPr>
              <p:nvPr/>
            </p:nvSpPr>
            <p:spPr bwMode="auto">
              <a:xfrm>
                <a:off x="4434" y="3543"/>
                <a:ext cx="9" cy="40"/>
              </a:xfrm>
              <a:custGeom>
                <a:avLst/>
                <a:gdLst>
                  <a:gd name="T0" fmla="*/ 9 w 9"/>
                  <a:gd name="T1" fmla="*/ 36 h 40"/>
                  <a:gd name="T2" fmla="*/ 6 w 9"/>
                  <a:gd name="T3" fmla="*/ 0 h 40"/>
                  <a:gd name="T4" fmla="*/ 0 w 9"/>
                  <a:gd name="T5" fmla="*/ 0 h 40"/>
                  <a:gd name="T6" fmla="*/ 0 w 9"/>
                  <a:gd name="T7" fmla="*/ 36 h 40"/>
                  <a:gd name="T8" fmla="*/ 0 w 9"/>
                  <a:gd name="T9" fmla="*/ 40 h 40"/>
                  <a:gd name="T10" fmla="*/ 3 w 9"/>
                  <a:gd name="T11" fmla="*/ 40 h 40"/>
                  <a:gd name="T12" fmla="*/ 3 w 9"/>
                  <a:gd name="T13" fmla="*/ 40 h 40"/>
                  <a:gd name="T14" fmla="*/ 6 w 9"/>
                  <a:gd name="T15" fmla="*/ 40 h 40"/>
                  <a:gd name="T16" fmla="*/ 6 w 9"/>
                  <a:gd name="T17" fmla="*/ 40 h 40"/>
                  <a:gd name="T18" fmla="*/ 6 w 9"/>
                  <a:gd name="T19" fmla="*/ 40 h 40"/>
                  <a:gd name="T20" fmla="*/ 9 w 9"/>
                  <a:gd name="T21"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0">
                    <a:moveTo>
                      <a:pt x="9" y="36"/>
                    </a:moveTo>
                    <a:lnTo>
                      <a:pt x="6" y="0"/>
                    </a:lnTo>
                    <a:lnTo>
                      <a:pt x="0" y="0"/>
                    </a:lnTo>
                    <a:lnTo>
                      <a:pt x="0" y="36"/>
                    </a:lnTo>
                    <a:lnTo>
                      <a:pt x="0" y="40"/>
                    </a:lnTo>
                    <a:lnTo>
                      <a:pt x="3" y="40"/>
                    </a:lnTo>
                    <a:lnTo>
                      <a:pt x="3" y="40"/>
                    </a:lnTo>
                    <a:lnTo>
                      <a:pt x="6" y="40"/>
                    </a:lnTo>
                    <a:lnTo>
                      <a:pt x="6" y="40"/>
                    </a:lnTo>
                    <a:lnTo>
                      <a:pt x="6" y="40"/>
                    </a:lnTo>
                    <a:lnTo>
                      <a:pt x="9"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2" name="Freeform 2537"/>
              <p:cNvSpPr>
                <a:spLocks/>
              </p:cNvSpPr>
              <p:nvPr/>
            </p:nvSpPr>
            <p:spPr bwMode="auto">
              <a:xfrm>
                <a:off x="4434" y="3579"/>
                <a:ext cx="9" cy="37"/>
              </a:xfrm>
              <a:custGeom>
                <a:avLst/>
                <a:gdLst>
                  <a:gd name="T0" fmla="*/ 9 w 9"/>
                  <a:gd name="T1" fmla="*/ 31 h 37"/>
                  <a:gd name="T2" fmla="*/ 9 w 9"/>
                  <a:gd name="T3" fmla="*/ 0 h 37"/>
                  <a:gd name="T4" fmla="*/ 0 w 9"/>
                  <a:gd name="T5" fmla="*/ 0 h 37"/>
                  <a:gd name="T6" fmla="*/ 0 w 9"/>
                  <a:gd name="T7" fmla="*/ 31 h 37"/>
                  <a:gd name="T8" fmla="*/ 0 w 9"/>
                  <a:gd name="T9" fmla="*/ 34 h 37"/>
                  <a:gd name="T10" fmla="*/ 3 w 9"/>
                  <a:gd name="T11" fmla="*/ 37 h 37"/>
                  <a:gd name="T12" fmla="*/ 3 w 9"/>
                  <a:gd name="T13" fmla="*/ 37 h 37"/>
                  <a:gd name="T14" fmla="*/ 6 w 9"/>
                  <a:gd name="T15" fmla="*/ 37 h 37"/>
                  <a:gd name="T16" fmla="*/ 6 w 9"/>
                  <a:gd name="T17" fmla="*/ 37 h 37"/>
                  <a:gd name="T18" fmla="*/ 6 w 9"/>
                  <a:gd name="T19" fmla="*/ 34 h 37"/>
                  <a:gd name="T20" fmla="*/ 9 w 9"/>
                  <a:gd name="T21"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37">
                    <a:moveTo>
                      <a:pt x="9" y="31"/>
                    </a:moveTo>
                    <a:lnTo>
                      <a:pt x="9" y="0"/>
                    </a:lnTo>
                    <a:lnTo>
                      <a:pt x="0" y="0"/>
                    </a:lnTo>
                    <a:lnTo>
                      <a:pt x="0" y="31"/>
                    </a:lnTo>
                    <a:lnTo>
                      <a:pt x="0" y="34"/>
                    </a:lnTo>
                    <a:lnTo>
                      <a:pt x="3" y="37"/>
                    </a:lnTo>
                    <a:lnTo>
                      <a:pt x="3" y="37"/>
                    </a:lnTo>
                    <a:lnTo>
                      <a:pt x="6" y="37"/>
                    </a:lnTo>
                    <a:lnTo>
                      <a:pt x="6" y="37"/>
                    </a:lnTo>
                    <a:lnTo>
                      <a:pt x="6" y="34"/>
                    </a:lnTo>
                    <a:lnTo>
                      <a:pt x="9"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3" name="Freeform 2538"/>
              <p:cNvSpPr>
                <a:spLocks/>
              </p:cNvSpPr>
              <p:nvPr/>
            </p:nvSpPr>
            <p:spPr bwMode="auto">
              <a:xfrm>
                <a:off x="4434" y="3610"/>
                <a:ext cx="9" cy="36"/>
              </a:xfrm>
              <a:custGeom>
                <a:avLst/>
                <a:gdLst>
                  <a:gd name="T0" fmla="*/ 9 w 9"/>
                  <a:gd name="T1" fmla="*/ 30 h 36"/>
                  <a:gd name="T2" fmla="*/ 9 w 9"/>
                  <a:gd name="T3" fmla="*/ 0 h 36"/>
                  <a:gd name="T4" fmla="*/ 0 w 9"/>
                  <a:gd name="T5" fmla="*/ 0 h 36"/>
                  <a:gd name="T6" fmla="*/ 0 w 9"/>
                  <a:gd name="T7" fmla="*/ 30 h 36"/>
                  <a:gd name="T8" fmla="*/ 0 w 9"/>
                  <a:gd name="T9" fmla="*/ 33 h 36"/>
                  <a:gd name="T10" fmla="*/ 3 w 9"/>
                  <a:gd name="T11" fmla="*/ 36 h 36"/>
                  <a:gd name="T12" fmla="*/ 3 w 9"/>
                  <a:gd name="T13" fmla="*/ 36 h 36"/>
                  <a:gd name="T14" fmla="*/ 3 w 9"/>
                  <a:gd name="T15" fmla="*/ 36 h 36"/>
                  <a:gd name="T16" fmla="*/ 6 w 9"/>
                  <a:gd name="T17" fmla="*/ 36 h 36"/>
                  <a:gd name="T18" fmla="*/ 6 w 9"/>
                  <a:gd name="T19" fmla="*/ 36 h 36"/>
                  <a:gd name="T20" fmla="*/ 9 w 9"/>
                  <a:gd name="T21" fmla="*/ 33 h 36"/>
                  <a:gd name="T22" fmla="*/ 9 w 9"/>
                  <a:gd name="T23"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6">
                    <a:moveTo>
                      <a:pt x="9" y="30"/>
                    </a:moveTo>
                    <a:lnTo>
                      <a:pt x="9" y="0"/>
                    </a:lnTo>
                    <a:lnTo>
                      <a:pt x="0" y="0"/>
                    </a:lnTo>
                    <a:lnTo>
                      <a:pt x="0" y="30"/>
                    </a:lnTo>
                    <a:lnTo>
                      <a:pt x="0" y="33"/>
                    </a:lnTo>
                    <a:lnTo>
                      <a:pt x="3" y="36"/>
                    </a:lnTo>
                    <a:lnTo>
                      <a:pt x="3" y="36"/>
                    </a:lnTo>
                    <a:lnTo>
                      <a:pt x="3" y="36"/>
                    </a:lnTo>
                    <a:lnTo>
                      <a:pt x="6" y="36"/>
                    </a:lnTo>
                    <a:lnTo>
                      <a:pt x="6" y="36"/>
                    </a:lnTo>
                    <a:lnTo>
                      <a:pt x="9" y="33"/>
                    </a:lnTo>
                    <a:lnTo>
                      <a:pt x="9"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4" name="Freeform 2539"/>
              <p:cNvSpPr>
                <a:spLocks/>
              </p:cNvSpPr>
              <p:nvPr/>
            </p:nvSpPr>
            <p:spPr bwMode="auto">
              <a:xfrm>
                <a:off x="4434" y="3640"/>
                <a:ext cx="9" cy="31"/>
              </a:xfrm>
              <a:custGeom>
                <a:avLst/>
                <a:gdLst>
                  <a:gd name="T0" fmla="*/ 9 w 9"/>
                  <a:gd name="T1" fmla="*/ 28 h 31"/>
                  <a:gd name="T2" fmla="*/ 9 w 9"/>
                  <a:gd name="T3" fmla="*/ 0 h 31"/>
                  <a:gd name="T4" fmla="*/ 0 w 9"/>
                  <a:gd name="T5" fmla="*/ 0 h 31"/>
                  <a:gd name="T6" fmla="*/ 0 w 9"/>
                  <a:gd name="T7" fmla="*/ 28 h 31"/>
                  <a:gd name="T8" fmla="*/ 0 w 9"/>
                  <a:gd name="T9" fmla="*/ 28 h 31"/>
                  <a:gd name="T10" fmla="*/ 3 w 9"/>
                  <a:gd name="T11" fmla="*/ 31 h 31"/>
                  <a:gd name="T12" fmla="*/ 3 w 9"/>
                  <a:gd name="T13" fmla="*/ 31 h 31"/>
                  <a:gd name="T14" fmla="*/ 6 w 9"/>
                  <a:gd name="T15" fmla="*/ 31 h 31"/>
                  <a:gd name="T16" fmla="*/ 6 w 9"/>
                  <a:gd name="T17" fmla="*/ 31 h 31"/>
                  <a:gd name="T18" fmla="*/ 9 w 9"/>
                  <a:gd name="T19" fmla="*/ 28 h 31"/>
                  <a:gd name="T20" fmla="*/ 9 w 9"/>
                  <a:gd name="T21"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31">
                    <a:moveTo>
                      <a:pt x="9" y="28"/>
                    </a:moveTo>
                    <a:lnTo>
                      <a:pt x="9" y="0"/>
                    </a:lnTo>
                    <a:lnTo>
                      <a:pt x="0" y="0"/>
                    </a:lnTo>
                    <a:lnTo>
                      <a:pt x="0" y="28"/>
                    </a:lnTo>
                    <a:lnTo>
                      <a:pt x="0" y="28"/>
                    </a:lnTo>
                    <a:lnTo>
                      <a:pt x="3" y="31"/>
                    </a:lnTo>
                    <a:lnTo>
                      <a:pt x="3" y="31"/>
                    </a:lnTo>
                    <a:lnTo>
                      <a:pt x="6" y="31"/>
                    </a:lnTo>
                    <a:lnTo>
                      <a:pt x="6" y="31"/>
                    </a:lnTo>
                    <a:lnTo>
                      <a:pt x="9" y="28"/>
                    </a:lnTo>
                    <a:lnTo>
                      <a:pt x="9"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5" name="Freeform 2540"/>
              <p:cNvSpPr>
                <a:spLocks/>
              </p:cNvSpPr>
              <p:nvPr/>
            </p:nvSpPr>
            <p:spPr bwMode="auto">
              <a:xfrm>
                <a:off x="4434" y="3668"/>
                <a:ext cx="9" cy="27"/>
              </a:xfrm>
              <a:custGeom>
                <a:avLst/>
                <a:gdLst>
                  <a:gd name="T0" fmla="*/ 9 w 9"/>
                  <a:gd name="T1" fmla="*/ 24 h 27"/>
                  <a:gd name="T2" fmla="*/ 9 w 9"/>
                  <a:gd name="T3" fmla="*/ 0 h 27"/>
                  <a:gd name="T4" fmla="*/ 0 w 9"/>
                  <a:gd name="T5" fmla="*/ 0 h 27"/>
                  <a:gd name="T6" fmla="*/ 0 w 9"/>
                  <a:gd name="T7" fmla="*/ 24 h 27"/>
                  <a:gd name="T8" fmla="*/ 3 w 9"/>
                  <a:gd name="T9" fmla="*/ 24 h 27"/>
                  <a:gd name="T10" fmla="*/ 3 w 9"/>
                  <a:gd name="T11" fmla="*/ 27 h 27"/>
                  <a:gd name="T12" fmla="*/ 6 w 9"/>
                  <a:gd name="T13" fmla="*/ 27 h 27"/>
                  <a:gd name="T14" fmla="*/ 6 w 9"/>
                  <a:gd name="T15" fmla="*/ 24 h 27"/>
                  <a:gd name="T16" fmla="*/ 9 w 9"/>
                  <a:gd name="T17" fmla="*/ 24 h 27"/>
                  <a:gd name="T18" fmla="*/ 9 w 9"/>
                  <a:gd name="T19"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7">
                    <a:moveTo>
                      <a:pt x="9" y="24"/>
                    </a:moveTo>
                    <a:lnTo>
                      <a:pt x="9" y="0"/>
                    </a:lnTo>
                    <a:lnTo>
                      <a:pt x="0" y="0"/>
                    </a:lnTo>
                    <a:lnTo>
                      <a:pt x="0" y="24"/>
                    </a:lnTo>
                    <a:lnTo>
                      <a:pt x="3" y="24"/>
                    </a:lnTo>
                    <a:lnTo>
                      <a:pt x="3" y="27"/>
                    </a:lnTo>
                    <a:lnTo>
                      <a:pt x="6" y="27"/>
                    </a:lnTo>
                    <a:lnTo>
                      <a:pt x="6" y="24"/>
                    </a:lnTo>
                    <a:lnTo>
                      <a:pt x="9" y="24"/>
                    </a:lnTo>
                    <a:lnTo>
                      <a:pt x="9"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6" name="Freeform 2541"/>
              <p:cNvSpPr>
                <a:spLocks/>
              </p:cNvSpPr>
              <p:nvPr/>
            </p:nvSpPr>
            <p:spPr bwMode="auto">
              <a:xfrm>
                <a:off x="4434" y="3692"/>
                <a:ext cx="9" cy="21"/>
              </a:xfrm>
              <a:custGeom>
                <a:avLst/>
                <a:gdLst>
                  <a:gd name="T0" fmla="*/ 9 w 9"/>
                  <a:gd name="T1" fmla="*/ 15 h 21"/>
                  <a:gd name="T2" fmla="*/ 9 w 9"/>
                  <a:gd name="T3" fmla="*/ 0 h 21"/>
                  <a:gd name="T4" fmla="*/ 0 w 9"/>
                  <a:gd name="T5" fmla="*/ 0 h 21"/>
                  <a:gd name="T6" fmla="*/ 0 w 9"/>
                  <a:gd name="T7" fmla="*/ 15 h 21"/>
                  <a:gd name="T8" fmla="*/ 3 w 9"/>
                  <a:gd name="T9" fmla="*/ 18 h 21"/>
                  <a:gd name="T10" fmla="*/ 3 w 9"/>
                  <a:gd name="T11" fmla="*/ 21 h 21"/>
                  <a:gd name="T12" fmla="*/ 3 w 9"/>
                  <a:gd name="T13" fmla="*/ 21 h 21"/>
                  <a:gd name="T14" fmla="*/ 6 w 9"/>
                  <a:gd name="T15" fmla="*/ 21 h 21"/>
                  <a:gd name="T16" fmla="*/ 6 w 9"/>
                  <a:gd name="T17" fmla="*/ 21 h 21"/>
                  <a:gd name="T18" fmla="*/ 9 w 9"/>
                  <a:gd name="T19" fmla="*/ 18 h 21"/>
                  <a:gd name="T20" fmla="*/ 9 w 9"/>
                  <a:gd name="T21"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21">
                    <a:moveTo>
                      <a:pt x="9" y="15"/>
                    </a:moveTo>
                    <a:lnTo>
                      <a:pt x="9" y="0"/>
                    </a:lnTo>
                    <a:lnTo>
                      <a:pt x="0" y="0"/>
                    </a:lnTo>
                    <a:lnTo>
                      <a:pt x="0" y="15"/>
                    </a:lnTo>
                    <a:lnTo>
                      <a:pt x="3" y="18"/>
                    </a:lnTo>
                    <a:lnTo>
                      <a:pt x="3" y="21"/>
                    </a:lnTo>
                    <a:lnTo>
                      <a:pt x="3" y="21"/>
                    </a:lnTo>
                    <a:lnTo>
                      <a:pt x="6" y="21"/>
                    </a:lnTo>
                    <a:lnTo>
                      <a:pt x="6" y="21"/>
                    </a:lnTo>
                    <a:lnTo>
                      <a:pt x="9" y="18"/>
                    </a:lnTo>
                    <a:lnTo>
                      <a:pt x="9" y="1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7" name="Freeform 2542"/>
              <p:cNvSpPr>
                <a:spLocks/>
              </p:cNvSpPr>
              <p:nvPr/>
            </p:nvSpPr>
            <p:spPr bwMode="auto">
              <a:xfrm>
                <a:off x="4434" y="3707"/>
                <a:ext cx="9" cy="19"/>
              </a:xfrm>
              <a:custGeom>
                <a:avLst/>
                <a:gdLst>
                  <a:gd name="T0" fmla="*/ 9 w 9"/>
                  <a:gd name="T1" fmla="*/ 16 h 19"/>
                  <a:gd name="T2" fmla="*/ 9 w 9"/>
                  <a:gd name="T3" fmla="*/ 0 h 19"/>
                  <a:gd name="T4" fmla="*/ 0 w 9"/>
                  <a:gd name="T5" fmla="*/ 0 h 19"/>
                  <a:gd name="T6" fmla="*/ 3 w 9"/>
                  <a:gd name="T7" fmla="*/ 16 h 19"/>
                  <a:gd name="T8" fmla="*/ 3 w 9"/>
                  <a:gd name="T9" fmla="*/ 19 h 19"/>
                  <a:gd name="T10" fmla="*/ 3 w 9"/>
                  <a:gd name="T11" fmla="*/ 19 h 19"/>
                  <a:gd name="T12" fmla="*/ 3 w 9"/>
                  <a:gd name="T13" fmla="*/ 19 h 19"/>
                  <a:gd name="T14" fmla="*/ 6 w 9"/>
                  <a:gd name="T15" fmla="*/ 19 h 19"/>
                  <a:gd name="T16" fmla="*/ 6 w 9"/>
                  <a:gd name="T17" fmla="*/ 19 h 19"/>
                  <a:gd name="T18" fmla="*/ 9 w 9"/>
                  <a:gd name="T19" fmla="*/ 19 h 19"/>
                  <a:gd name="T20" fmla="*/ 9 w 9"/>
                  <a:gd name="T21"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9">
                    <a:moveTo>
                      <a:pt x="9" y="16"/>
                    </a:moveTo>
                    <a:lnTo>
                      <a:pt x="9" y="0"/>
                    </a:lnTo>
                    <a:lnTo>
                      <a:pt x="0" y="0"/>
                    </a:lnTo>
                    <a:lnTo>
                      <a:pt x="3" y="16"/>
                    </a:lnTo>
                    <a:lnTo>
                      <a:pt x="3" y="19"/>
                    </a:lnTo>
                    <a:lnTo>
                      <a:pt x="3" y="19"/>
                    </a:lnTo>
                    <a:lnTo>
                      <a:pt x="3" y="19"/>
                    </a:lnTo>
                    <a:lnTo>
                      <a:pt x="6" y="19"/>
                    </a:lnTo>
                    <a:lnTo>
                      <a:pt x="6" y="19"/>
                    </a:lnTo>
                    <a:lnTo>
                      <a:pt x="9" y="19"/>
                    </a:lnTo>
                    <a:lnTo>
                      <a:pt x="9"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8" name="Freeform 2543"/>
              <p:cNvSpPr>
                <a:spLocks/>
              </p:cNvSpPr>
              <p:nvPr/>
            </p:nvSpPr>
            <p:spPr bwMode="auto">
              <a:xfrm>
                <a:off x="4437" y="3723"/>
                <a:ext cx="6" cy="18"/>
              </a:xfrm>
              <a:custGeom>
                <a:avLst/>
                <a:gdLst>
                  <a:gd name="T0" fmla="*/ 6 w 6"/>
                  <a:gd name="T1" fmla="*/ 15 h 18"/>
                  <a:gd name="T2" fmla="*/ 6 w 6"/>
                  <a:gd name="T3" fmla="*/ 0 h 18"/>
                  <a:gd name="T4" fmla="*/ 0 w 6"/>
                  <a:gd name="T5" fmla="*/ 0 h 18"/>
                  <a:gd name="T6" fmla="*/ 0 w 6"/>
                  <a:gd name="T7" fmla="*/ 15 h 18"/>
                  <a:gd name="T8" fmla="*/ 0 w 6"/>
                  <a:gd name="T9" fmla="*/ 15 h 18"/>
                  <a:gd name="T10" fmla="*/ 0 w 6"/>
                  <a:gd name="T11" fmla="*/ 18 h 18"/>
                  <a:gd name="T12" fmla="*/ 0 w 6"/>
                  <a:gd name="T13" fmla="*/ 18 h 18"/>
                  <a:gd name="T14" fmla="*/ 3 w 6"/>
                  <a:gd name="T15" fmla="*/ 18 h 18"/>
                  <a:gd name="T16" fmla="*/ 3 w 6"/>
                  <a:gd name="T17" fmla="*/ 18 h 18"/>
                  <a:gd name="T18" fmla="*/ 6 w 6"/>
                  <a:gd name="T19" fmla="*/ 18 h 18"/>
                  <a:gd name="T20" fmla="*/ 6 w 6"/>
                  <a:gd name="T21" fmla="*/ 15 h 18"/>
                  <a:gd name="T22" fmla="*/ 6 w 6"/>
                  <a:gd name="T23"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8">
                    <a:moveTo>
                      <a:pt x="6" y="15"/>
                    </a:moveTo>
                    <a:lnTo>
                      <a:pt x="6" y="0"/>
                    </a:lnTo>
                    <a:lnTo>
                      <a:pt x="0" y="0"/>
                    </a:lnTo>
                    <a:lnTo>
                      <a:pt x="0" y="15"/>
                    </a:lnTo>
                    <a:lnTo>
                      <a:pt x="0" y="15"/>
                    </a:lnTo>
                    <a:lnTo>
                      <a:pt x="0" y="18"/>
                    </a:lnTo>
                    <a:lnTo>
                      <a:pt x="0" y="18"/>
                    </a:lnTo>
                    <a:lnTo>
                      <a:pt x="3" y="18"/>
                    </a:lnTo>
                    <a:lnTo>
                      <a:pt x="3" y="18"/>
                    </a:lnTo>
                    <a:lnTo>
                      <a:pt x="6" y="18"/>
                    </a:lnTo>
                    <a:lnTo>
                      <a:pt x="6" y="15"/>
                    </a:lnTo>
                    <a:lnTo>
                      <a:pt x="6" y="1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09" name="Freeform 2544"/>
              <p:cNvSpPr>
                <a:spLocks/>
              </p:cNvSpPr>
              <p:nvPr/>
            </p:nvSpPr>
            <p:spPr bwMode="auto">
              <a:xfrm>
                <a:off x="4437" y="3738"/>
                <a:ext cx="6" cy="12"/>
              </a:xfrm>
              <a:custGeom>
                <a:avLst/>
                <a:gdLst>
                  <a:gd name="T0" fmla="*/ 6 w 6"/>
                  <a:gd name="T1" fmla="*/ 9 h 12"/>
                  <a:gd name="T2" fmla="*/ 6 w 6"/>
                  <a:gd name="T3" fmla="*/ 0 h 12"/>
                  <a:gd name="T4" fmla="*/ 0 w 6"/>
                  <a:gd name="T5" fmla="*/ 0 h 12"/>
                  <a:gd name="T6" fmla="*/ 0 w 6"/>
                  <a:gd name="T7" fmla="*/ 9 h 12"/>
                  <a:gd name="T8" fmla="*/ 0 w 6"/>
                  <a:gd name="T9" fmla="*/ 9 h 12"/>
                  <a:gd name="T10" fmla="*/ 0 w 6"/>
                  <a:gd name="T11" fmla="*/ 12 h 12"/>
                  <a:gd name="T12" fmla="*/ 3 w 6"/>
                  <a:gd name="T13" fmla="*/ 12 h 12"/>
                  <a:gd name="T14" fmla="*/ 3 w 6"/>
                  <a:gd name="T15" fmla="*/ 12 h 12"/>
                  <a:gd name="T16" fmla="*/ 6 w 6"/>
                  <a:gd name="T17" fmla="*/ 9 h 12"/>
                  <a:gd name="T18" fmla="*/ 6 w 6"/>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6" y="9"/>
                    </a:moveTo>
                    <a:lnTo>
                      <a:pt x="6" y="0"/>
                    </a:lnTo>
                    <a:lnTo>
                      <a:pt x="0" y="0"/>
                    </a:lnTo>
                    <a:lnTo>
                      <a:pt x="0" y="9"/>
                    </a:lnTo>
                    <a:lnTo>
                      <a:pt x="0" y="9"/>
                    </a:lnTo>
                    <a:lnTo>
                      <a:pt x="0" y="12"/>
                    </a:lnTo>
                    <a:lnTo>
                      <a:pt x="3" y="12"/>
                    </a:lnTo>
                    <a:lnTo>
                      <a:pt x="3" y="12"/>
                    </a:lnTo>
                    <a:lnTo>
                      <a:pt x="6" y="9"/>
                    </a:lnTo>
                    <a:lnTo>
                      <a:pt x="6"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0" name="Freeform 2545"/>
              <p:cNvSpPr>
                <a:spLocks/>
              </p:cNvSpPr>
              <p:nvPr/>
            </p:nvSpPr>
            <p:spPr bwMode="auto">
              <a:xfrm>
                <a:off x="4437" y="3747"/>
                <a:ext cx="6" cy="9"/>
              </a:xfrm>
              <a:custGeom>
                <a:avLst/>
                <a:gdLst>
                  <a:gd name="T0" fmla="*/ 6 w 6"/>
                  <a:gd name="T1" fmla="*/ 6 h 9"/>
                  <a:gd name="T2" fmla="*/ 6 w 6"/>
                  <a:gd name="T3" fmla="*/ 0 h 9"/>
                  <a:gd name="T4" fmla="*/ 0 w 6"/>
                  <a:gd name="T5" fmla="*/ 0 h 9"/>
                  <a:gd name="T6" fmla="*/ 0 w 6"/>
                  <a:gd name="T7" fmla="*/ 6 h 9"/>
                  <a:gd name="T8" fmla="*/ 0 w 6"/>
                  <a:gd name="T9" fmla="*/ 6 h 9"/>
                  <a:gd name="T10" fmla="*/ 0 w 6"/>
                  <a:gd name="T11" fmla="*/ 9 h 9"/>
                  <a:gd name="T12" fmla="*/ 3 w 6"/>
                  <a:gd name="T13" fmla="*/ 9 h 9"/>
                  <a:gd name="T14" fmla="*/ 3 w 6"/>
                  <a:gd name="T15" fmla="*/ 9 h 9"/>
                  <a:gd name="T16" fmla="*/ 6 w 6"/>
                  <a:gd name="T17" fmla="*/ 9 h 9"/>
                  <a:gd name="T18" fmla="*/ 6 w 6"/>
                  <a:gd name="T19" fmla="*/ 6 h 9"/>
                  <a:gd name="T20" fmla="*/ 6 w 6"/>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6" y="6"/>
                    </a:moveTo>
                    <a:lnTo>
                      <a:pt x="6" y="0"/>
                    </a:lnTo>
                    <a:lnTo>
                      <a:pt x="0" y="0"/>
                    </a:lnTo>
                    <a:lnTo>
                      <a:pt x="0" y="6"/>
                    </a:lnTo>
                    <a:lnTo>
                      <a:pt x="0" y="6"/>
                    </a:lnTo>
                    <a:lnTo>
                      <a:pt x="0" y="9"/>
                    </a:lnTo>
                    <a:lnTo>
                      <a:pt x="3" y="9"/>
                    </a:lnTo>
                    <a:lnTo>
                      <a:pt x="3" y="9"/>
                    </a:lnTo>
                    <a:lnTo>
                      <a:pt x="6" y="9"/>
                    </a:lnTo>
                    <a:lnTo>
                      <a:pt x="6" y="6"/>
                    </a:lnTo>
                    <a:lnTo>
                      <a:pt x="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1" name="Freeform 2546"/>
              <p:cNvSpPr>
                <a:spLocks/>
              </p:cNvSpPr>
              <p:nvPr/>
            </p:nvSpPr>
            <p:spPr bwMode="auto">
              <a:xfrm>
                <a:off x="4437" y="3753"/>
                <a:ext cx="9" cy="9"/>
              </a:xfrm>
              <a:custGeom>
                <a:avLst/>
                <a:gdLst>
                  <a:gd name="T0" fmla="*/ 9 w 9"/>
                  <a:gd name="T1" fmla="*/ 3 h 9"/>
                  <a:gd name="T2" fmla="*/ 6 w 9"/>
                  <a:gd name="T3" fmla="*/ 0 h 9"/>
                  <a:gd name="T4" fmla="*/ 0 w 9"/>
                  <a:gd name="T5" fmla="*/ 0 h 9"/>
                  <a:gd name="T6" fmla="*/ 0 w 9"/>
                  <a:gd name="T7" fmla="*/ 6 h 9"/>
                  <a:gd name="T8" fmla="*/ 0 w 9"/>
                  <a:gd name="T9" fmla="*/ 6 h 9"/>
                  <a:gd name="T10" fmla="*/ 0 w 9"/>
                  <a:gd name="T11" fmla="*/ 6 h 9"/>
                  <a:gd name="T12" fmla="*/ 0 w 9"/>
                  <a:gd name="T13" fmla="*/ 9 h 9"/>
                  <a:gd name="T14" fmla="*/ 3 w 9"/>
                  <a:gd name="T15" fmla="*/ 9 h 9"/>
                  <a:gd name="T16" fmla="*/ 3 w 9"/>
                  <a:gd name="T17" fmla="*/ 9 h 9"/>
                  <a:gd name="T18" fmla="*/ 6 w 9"/>
                  <a:gd name="T19" fmla="*/ 6 h 9"/>
                  <a:gd name="T20" fmla="*/ 6 w 9"/>
                  <a:gd name="T21" fmla="*/ 6 h 9"/>
                  <a:gd name="T22" fmla="*/ 9 w 9"/>
                  <a:gd name="T23"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9" y="3"/>
                    </a:moveTo>
                    <a:lnTo>
                      <a:pt x="6" y="0"/>
                    </a:lnTo>
                    <a:lnTo>
                      <a:pt x="0" y="0"/>
                    </a:lnTo>
                    <a:lnTo>
                      <a:pt x="0" y="6"/>
                    </a:lnTo>
                    <a:lnTo>
                      <a:pt x="0" y="6"/>
                    </a:lnTo>
                    <a:lnTo>
                      <a:pt x="0" y="6"/>
                    </a:lnTo>
                    <a:lnTo>
                      <a:pt x="0" y="9"/>
                    </a:lnTo>
                    <a:lnTo>
                      <a:pt x="3" y="9"/>
                    </a:lnTo>
                    <a:lnTo>
                      <a:pt x="3" y="9"/>
                    </a:lnTo>
                    <a:lnTo>
                      <a:pt x="6" y="6"/>
                    </a:lnTo>
                    <a:lnTo>
                      <a:pt x="6" y="6"/>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2" name="Freeform 2547"/>
              <p:cNvSpPr>
                <a:spLocks/>
              </p:cNvSpPr>
              <p:nvPr/>
            </p:nvSpPr>
            <p:spPr bwMode="auto">
              <a:xfrm>
                <a:off x="4437" y="3756"/>
                <a:ext cx="9" cy="9"/>
              </a:xfrm>
              <a:custGeom>
                <a:avLst/>
                <a:gdLst>
                  <a:gd name="T0" fmla="*/ 9 w 9"/>
                  <a:gd name="T1" fmla="*/ 6 h 9"/>
                  <a:gd name="T2" fmla="*/ 9 w 9"/>
                  <a:gd name="T3" fmla="*/ 0 h 9"/>
                  <a:gd name="T4" fmla="*/ 0 w 9"/>
                  <a:gd name="T5" fmla="*/ 3 h 9"/>
                  <a:gd name="T6" fmla="*/ 0 w 9"/>
                  <a:gd name="T7" fmla="*/ 6 h 9"/>
                  <a:gd name="T8" fmla="*/ 0 w 9"/>
                  <a:gd name="T9" fmla="*/ 9 h 9"/>
                  <a:gd name="T10" fmla="*/ 0 w 9"/>
                  <a:gd name="T11" fmla="*/ 9 h 9"/>
                  <a:gd name="T12" fmla="*/ 3 w 9"/>
                  <a:gd name="T13" fmla="*/ 9 h 9"/>
                  <a:gd name="T14" fmla="*/ 3 w 9"/>
                  <a:gd name="T15" fmla="*/ 9 h 9"/>
                  <a:gd name="T16" fmla="*/ 6 w 9"/>
                  <a:gd name="T17" fmla="*/ 9 h 9"/>
                  <a:gd name="T18" fmla="*/ 9 w 9"/>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9" y="6"/>
                    </a:moveTo>
                    <a:lnTo>
                      <a:pt x="9" y="0"/>
                    </a:lnTo>
                    <a:lnTo>
                      <a:pt x="0" y="3"/>
                    </a:lnTo>
                    <a:lnTo>
                      <a:pt x="0" y="6"/>
                    </a:lnTo>
                    <a:lnTo>
                      <a:pt x="0" y="9"/>
                    </a:lnTo>
                    <a:lnTo>
                      <a:pt x="0" y="9"/>
                    </a:lnTo>
                    <a:lnTo>
                      <a:pt x="3" y="9"/>
                    </a:lnTo>
                    <a:lnTo>
                      <a:pt x="3" y="9"/>
                    </a:lnTo>
                    <a:lnTo>
                      <a:pt x="6" y="9"/>
                    </a:lnTo>
                    <a:lnTo>
                      <a:pt x="9"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3" name="Freeform 2548"/>
              <p:cNvSpPr>
                <a:spLocks/>
              </p:cNvSpPr>
              <p:nvPr/>
            </p:nvSpPr>
            <p:spPr bwMode="auto">
              <a:xfrm>
                <a:off x="4437" y="3762"/>
                <a:ext cx="9" cy="6"/>
              </a:xfrm>
              <a:custGeom>
                <a:avLst/>
                <a:gdLst>
                  <a:gd name="T0" fmla="*/ 9 w 9"/>
                  <a:gd name="T1" fmla="*/ 3 h 6"/>
                  <a:gd name="T2" fmla="*/ 9 w 9"/>
                  <a:gd name="T3" fmla="*/ 0 h 6"/>
                  <a:gd name="T4" fmla="*/ 0 w 9"/>
                  <a:gd name="T5" fmla="*/ 0 h 6"/>
                  <a:gd name="T6" fmla="*/ 0 w 9"/>
                  <a:gd name="T7" fmla="*/ 3 h 6"/>
                  <a:gd name="T8" fmla="*/ 0 w 9"/>
                  <a:gd name="T9" fmla="*/ 3 h 6"/>
                  <a:gd name="T10" fmla="*/ 0 w 9"/>
                  <a:gd name="T11" fmla="*/ 6 h 6"/>
                  <a:gd name="T12" fmla="*/ 3 w 9"/>
                  <a:gd name="T13" fmla="*/ 6 h 6"/>
                  <a:gd name="T14" fmla="*/ 3 w 9"/>
                  <a:gd name="T15" fmla="*/ 6 h 6"/>
                  <a:gd name="T16" fmla="*/ 6 w 9"/>
                  <a:gd name="T17" fmla="*/ 6 h 6"/>
                  <a:gd name="T18" fmla="*/ 9 w 9"/>
                  <a:gd name="T19" fmla="*/ 3 h 6"/>
                  <a:gd name="T20" fmla="*/ 9 w 9"/>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9" y="3"/>
                    </a:moveTo>
                    <a:lnTo>
                      <a:pt x="9" y="0"/>
                    </a:lnTo>
                    <a:lnTo>
                      <a:pt x="0" y="0"/>
                    </a:lnTo>
                    <a:lnTo>
                      <a:pt x="0" y="3"/>
                    </a:lnTo>
                    <a:lnTo>
                      <a:pt x="0" y="3"/>
                    </a:lnTo>
                    <a:lnTo>
                      <a:pt x="0" y="6"/>
                    </a:lnTo>
                    <a:lnTo>
                      <a:pt x="3" y="6"/>
                    </a:lnTo>
                    <a:lnTo>
                      <a:pt x="3" y="6"/>
                    </a:lnTo>
                    <a:lnTo>
                      <a:pt x="6" y="6"/>
                    </a:lnTo>
                    <a:lnTo>
                      <a:pt x="9" y="3"/>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4" name="Freeform 2549"/>
              <p:cNvSpPr>
                <a:spLocks/>
              </p:cNvSpPr>
              <p:nvPr/>
            </p:nvSpPr>
            <p:spPr bwMode="auto">
              <a:xfrm>
                <a:off x="4437" y="3765"/>
                <a:ext cx="9" cy="6"/>
              </a:xfrm>
              <a:custGeom>
                <a:avLst/>
                <a:gdLst>
                  <a:gd name="T0" fmla="*/ 9 w 9"/>
                  <a:gd name="T1" fmla="*/ 0 h 6"/>
                  <a:gd name="T2" fmla="*/ 9 w 9"/>
                  <a:gd name="T3" fmla="*/ 0 h 6"/>
                  <a:gd name="T4" fmla="*/ 0 w 9"/>
                  <a:gd name="T5" fmla="*/ 0 h 6"/>
                  <a:gd name="T6" fmla="*/ 0 w 9"/>
                  <a:gd name="T7" fmla="*/ 0 h 6"/>
                  <a:gd name="T8" fmla="*/ 0 w 9"/>
                  <a:gd name="T9" fmla="*/ 3 h 6"/>
                  <a:gd name="T10" fmla="*/ 0 w 9"/>
                  <a:gd name="T11" fmla="*/ 6 h 6"/>
                  <a:gd name="T12" fmla="*/ 3 w 9"/>
                  <a:gd name="T13" fmla="*/ 6 h 6"/>
                  <a:gd name="T14" fmla="*/ 3 w 9"/>
                  <a:gd name="T15" fmla="*/ 6 h 6"/>
                  <a:gd name="T16" fmla="*/ 6 w 9"/>
                  <a:gd name="T17" fmla="*/ 6 h 6"/>
                  <a:gd name="T18" fmla="*/ 9 w 9"/>
                  <a:gd name="T19" fmla="*/ 3 h 6"/>
                  <a:gd name="T20" fmla="*/ 9 w 9"/>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9" y="0"/>
                    </a:moveTo>
                    <a:lnTo>
                      <a:pt x="9" y="0"/>
                    </a:lnTo>
                    <a:lnTo>
                      <a:pt x="0" y="0"/>
                    </a:lnTo>
                    <a:lnTo>
                      <a:pt x="0" y="0"/>
                    </a:lnTo>
                    <a:lnTo>
                      <a:pt x="0" y="3"/>
                    </a:lnTo>
                    <a:lnTo>
                      <a:pt x="0" y="6"/>
                    </a:lnTo>
                    <a:lnTo>
                      <a:pt x="3" y="6"/>
                    </a:lnTo>
                    <a:lnTo>
                      <a:pt x="3" y="6"/>
                    </a:lnTo>
                    <a:lnTo>
                      <a:pt x="6" y="6"/>
                    </a:lnTo>
                    <a:lnTo>
                      <a:pt x="9" y="3"/>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5" name="Freeform 2550"/>
              <p:cNvSpPr>
                <a:spLocks/>
              </p:cNvSpPr>
              <p:nvPr/>
            </p:nvSpPr>
            <p:spPr bwMode="auto">
              <a:xfrm>
                <a:off x="4437" y="3765"/>
                <a:ext cx="9" cy="9"/>
              </a:xfrm>
              <a:custGeom>
                <a:avLst/>
                <a:gdLst>
                  <a:gd name="T0" fmla="*/ 3 w 9"/>
                  <a:gd name="T1" fmla="*/ 0 h 9"/>
                  <a:gd name="T2" fmla="*/ 9 w 9"/>
                  <a:gd name="T3" fmla="*/ 3 h 9"/>
                  <a:gd name="T4" fmla="*/ 9 w 9"/>
                  <a:gd name="T5" fmla="*/ 0 h 9"/>
                  <a:gd name="T6" fmla="*/ 0 w 9"/>
                  <a:gd name="T7" fmla="*/ 0 h 9"/>
                  <a:gd name="T8" fmla="*/ 0 w 9"/>
                  <a:gd name="T9" fmla="*/ 3 h 9"/>
                  <a:gd name="T10" fmla="*/ 3 w 9"/>
                  <a:gd name="T11" fmla="*/ 9 h 9"/>
                  <a:gd name="T12" fmla="*/ 0 w 9"/>
                  <a:gd name="T13" fmla="*/ 3 h 9"/>
                  <a:gd name="T14" fmla="*/ 0 w 9"/>
                  <a:gd name="T15" fmla="*/ 6 h 9"/>
                  <a:gd name="T16" fmla="*/ 0 w 9"/>
                  <a:gd name="T17" fmla="*/ 6 h 9"/>
                  <a:gd name="T18" fmla="*/ 3 w 9"/>
                  <a:gd name="T19" fmla="*/ 9 h 9"/>
                  <a:gd name="T20" fmla="*/ 3 w 9"/>
                  <a:gd name="T21" fmla="*/ 9 h 9"/>
                  <a:gd name="T22" fmla="*/ 6 w 9"/>
                  <a:gd name="T23" fmla="*/ 6 h 9"/>
                  <a:gd name="T24" fmla="*/ 9 w 9"/>
                  <a:gd name="T25" fmla="*/ 6 h 9"/>
                  <a:gd name="T26" fmla="*/ 9 w 9"/>
                  <a:gd name="T27" fmla="*/ 3 h 9"/>
                  <a:gd name="T28" fmla="*/ 3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3" y="0"/>
                    </a:moveTo>
                    <a:lnTo>
                      <a:pt x="9" y="3"/>
                    </a:lnTo>
                    <a:lnTo>
                      <a:pt x="9" y="0"/>
                    </a:lnTo>
                    <a:lnTo>
                      <a:pt x="0" y="0"/>
                    </a:lnTo>
                    <a:lnTo>
                      <a:pt x="0" y="3"/>
                    </a:lnTo>
                    <a:lnTo>
                      <a:pt x="3" y="9"/>
                    </a:lnTo>
                    <a:lnTo>
                      <a:pt x="0" y="3"/>
                    </a:lnTo>
                    <a:lnTo>
                      <a:pt x="0" y="6"/>
                    </a:lnTo>
                    <a:lnTo>
                      <a:pt x="0" y="6"/>
                    </a:lnTo>
                    <a:lnTo>
                      <a:pt x="3" y="9"/>
                    </a:lnTo>
                    <a:lnTo>
                      <a:pt x="3" y="9"/>
                    </a:lnTo>
                    <a:lnTo>
                      <a:pt x="6" y="6"/>
                    </a:lnTo>
                    <a:lnTo>
                      <a:pt x="9" y="6"/>
                    </a:lnTo>
                    <a:lnTo>
                      <a:pt x="9" y="3"/>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6" name="Freeform 2551"/>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3 h 9"/>
                  <a:gd name="T10" fmla="*/ 6 w 6"/>
                  <a:gd name="T11" fmla="*/ 0 h 9"/>
                  <a:gd name="T12" fmla="*/ 3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6" y="6"/>
                    </a:lnTo>
                    <a:lnTo>
                      <a:pt x="6" y="3"/>
                    </a:lnTo>
                    <a:lnTo>
                      <a:pt x="6"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7" name="Freeform 2552"/>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6 h 9"/>
                  <a:gd name="T10" fmla="*/ 6 w 6"/>
                  <a:gd name="T11" fmla="*/ 3 h 9"/>
                  <a:gd name="T12" fmla="*/ 6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8" name="Freeform 2553"/>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6 h 9"/>
                  <a:gd name="T10" fmla="*/ 6 w 6"/>
                  <a:gd name="T11" fmla="*/ 3 h 9"/>
                  <a:gd name="T12" fmla="*/ 6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19" name="Freeform 2554"/>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6 h 9"/>
                  <a:gd name="T10" fmla="*/ 6 w 6"/>
                  <a:gd name="T11" fmla="*/ 3 h 9"/>
                  <a:gd name="T12" fmla="*/ 6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0" name="Freeform 2555"/>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6 h 9"/>
                  <a:gd name="T10" fmla="*/ 6 w 6"/>
                  <a:gd name="T11" fmla="*/ 3 h 9"/>
                  <a:gd name="T12" fmla="*/ 6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1" name="Freeform 2556"/>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6 h 9"/>
                  <a:gd name="T10" fmla="*/ 6 w 6"/>
                  <a:gd name="T11" fmla="*/ 3 h 9"/>
                  <a:gd name="T12" fmla="*/ 6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6" y="6"/>
                    </a:lnTo>
                    <a:lnTo>
                      <a:pt x="6" y="6"/>
                    </a:lnTo>
                    <a:lnTo>
                      <a:pt x="6" y="3"/>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2" name="Freeform 2557"/>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6 h 9"/>
                  <a:gd name="T10" fmla="*/ 6 w 6"/>
                  <a:gd name="T11" fmla="*/ 3 h 9"/>
                  <a:gd name="T12" fmla="*/ 6 w 6"/>
                  <a:gd name="T13" fmla="*/ 0 h 9"/>
                  <a:gd name="T14" fmla="*/ 6 w 6"/>
                  <a:gd name="T15" fmla="*/ 0 h 9"/>
                  <a:gd name="T16" fmla="*/ 3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9"/>
                    </a:lnTo>
                    <a:lnTo>
                      <a:pt x="3" y="6"/>
                    </a:lnTo>
                    <a:lnTo>
                      <a:pt x="6" y="6"/>
                    </a:lnTo>
                    <a:lnTo>
                      <a:pt x="6" y="6"/>
                    </a:lnTo>
                    <a:lnTo>
                      <a:pt x="6" y="3"/>
                    </a:lnTo>
                    <a:lnTo>
                      <a:pt x="6" y="0"/>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3" name="Freeform 2558"/>
              <p:cNvSpPr>
                <a:spLocks/>
              </p:cNvSpPr>
              <p:nvPr/>
            </p:nvSpPr>
            <p:spPr bwMode="auto">
              <a:xfrm>
                <a:off x="4440" y="3765"/>
                <a:ext cx="6" cy="9"/>
              </a:xfrm>
              <a:custGeom>
                <a:avLst/>
                <a:gdLst>
                  <a:gd name="T0" fmla="*/ 0 w 6"/>
                  <a:gd name="T1" fmla="*/ 0 h 9"/>
                  <a:gd name="T2" fmla="*/ 0 w 6"/>
                  <a:gd name="T3" fmla="*/ 9 h 9"/>
                  <a:gd name="T4" fmla="*/ 3 w 6"/>
                  <a:gd name="T5" fmla="*/ 6 h 9"/>
                  <a:gd name="T6" fmla="*/ 6 w 6"/>
                  <a:gd name="T7" fmla="*/ 6 h 9"/>
                  <a:gd name="T8" fmla="*/ 6 w 6"/>
                  <a:gd name="T9" fmla="*/ 6 h 9"/>
                  <a:gd name="T10" fmla="*/ 6 w 6"/>
                  <a:gd name="T11" fmla="*/ 3 h 9"/>
                  <a:gd name="T12" fmla="*/ 6 w 6"/>
                  <a:gd name="T13" fmla="*/ 0 h 9"/>
                  <a:gd name="T14" fmla="*/ 6 w 6"/>
                  <a:gd name="T15" fmla="*/ 0 h 9"/>
                  <a:gd name="T16" fmla="*/ 3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9"/>
                    </a:lnTo>
                    <a:lnTo>
                      <a:pt x="3" y="6"/>
                    </a:lnTo>
                    <a:lnTo>
                      <a:pt x="6" y="6"/>
                    </a:lnTo>
                    <a:lnTo>
                      <a:pt x="6" y="6"/>
                    </a:lnTo>
                    <a:lnTo>
                      <a:pt x="6" y="3"/>
                    </a:lnTo>
                    <a:lnTo>
                      <a:pt x="6" y="0"/>
                    </a:lnTo>
                    <a:lnTo>
                      <a:pt x="6"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4" name="Freeform 2559"/>
              <p:cNvSpPr>
                <a:spLocks/>
              </p:cNvSpPr>
              <p:nvPr/>
            </p:nvSpPr>
            <p:spPr bwMode="auto">
              <a:xfrm>
                <a:off x="4440" y="3765"/>
                <a:ext cx="6" cy="9"/>
              </a:xfrm>
              <a:custGeom>
                <a:avLst/>
                <a:gdLst>
                  <a:gd name="T0" fmla="*/ 3 w 6"/>
                  <a:gd name="T1" fmla="*/ 0 h 9"/>
                  <a:gd name="T2" fmla="*/ 0 w 6"/>
                  <a:gd name="T3" fmla="*/ 0 h 9"/>
                  <a:gd name="T4" fmla="*/ 0 w 6"/>
                  <a:gd name="T5" fmla="*/ 9 h 9"/>
                  <a:gd name="T6" fmla="*/ 3 w 6"/>
                  <a:gd name="T7" fmla="*/ 9 h 9"/>
                  <a:gd name="T8" fmla="*/ 6 w 6"/>
                  <a:gd name="T9" fmla="*/ 6 h 9"/>
                  <a:gd name="T10" fmla="*/ 6 w 6"/>
                  <a:gd name="T11" fmla="*/ 6 h 9"/>
                  <a:gd name="T12" fmla="*/ 6 w 6"/>
                  <a:gd name="T13" fmla="*/ 3 h 9"/>
                  <a:gd name="T14" fmla="*/ 6 w 6"/>
                  <a:gd name="T15" fmla="*/ 0 h 9"/>
                  <a:gd name="T16" fmla="*/ 6 w 6"/>
                  <a:gd name="T17" fmla="*/ 0 h 9"/>
                  <a:gd name="T18" fmla="*/ 6 w 6"/>
                  <a:gd name="T19" fmla="*/ 0 h 9"/>
                  <a:gd name="T20" fmla="*/ 3 w 6"/>
                  <a:gd name="T2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3" y="0"/>
                    </a:moveTo>
                    <a:lnTo>
                      <a:pt x="0" y="0"/>
                    </a:lnTo>
                    <a:lnTo>
                      <a:pt x="0" y="9"/>
                    </a:lnTo>
                    <a:lnTo>
                      <a:pt x="3" y="9"/>
                    </a:lnTo>
                    <a:lnTo>
                      <a:pt x="6" y="6"/>
                    </a:lnTo>
                    <a:lnTo>
                      <a:pt x="6" y="6"/>
                    </a:lnTo>
                    <a:lnTo>
                      <a:pt x="6" y="3"/>
                    </a:lnTo>
                    <a:lnTo>
                      <a:pt x="6" y="0"/>
                    </a:lnTo>
                    <a:lnTo>
                      <a:pt x="6" y="0"/>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5" name="Freeform 2560"/>
              <p:cNvSpPr>
                <a:spLocks/>
              </p:cNvSpPr>
              <p:nvPr/>
            </p:nvSpPr>
            <p:spPr bwMode="auto">
              <a:xfrm>
                <a:off x="4443" y="3765"/>
                <a:ext cx="3" cy="9"/>
              </a:xfrm>
              <a:custGeom>
                <a:avLst/>
                <a:gdLst>
                  <a:gd name="T0" fmla="*/ 0 w 3"/>
                  <a:gd name="T1" fmla="*/ 0 h 9"/>
                  <a:gd name="T2" fmla="*/ 0 w 3"/>
                  <a:gd name="T3" fmla="*/ 9 h 9"/>
                  <a:gd name="T4" fmla="*/ 3 w 3"/>
                  <a:gd name="T5" fmla="*/ 6 h 9"/>
                  <a:gd name="T6" fmla="*/ 3 w 3"/>
                  <a:gd name="T7" fmla="*/ 6 h 9"/>
                  <a:gd name="T8" fmla="*/ 3 w 3"/>
                  <a:gd name="T9" fmla="*/ 3 h 9"/>
                  <a:gd name="T10" fmla="*/ 3 w 3"/>
                  <a:gd name="T11" fmla="*/ 0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3"/>
                    </a:lnTo>
                    <a:lnTo>
                      <a:pt x="3"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6" name="Freeform 2561"/>
              <p:cNvSpPr>
                <a:spLocks/>
              </p:cNvSpPr>
              <p:nvPr/>
            </p:nvSpPr>
            <p:spPr bwMode="auto">
              <a:xfrm>
                <a:off x="4443" y="3765"/>
                <a:ext cx="3" cy="9"/>
              </a:xfrm>
              <a:custGeom>
                <a:avLst/>
                <a:gdLst>
                  <a:gd name="T0" fmla="*/ 0 w 3"/>
                  <a:gd name="T1" fmla="*/ 0 h 9"/>
                  <a:gd name="T2" fmla="*/ 0 w 3"/>
                  <a:gd name="T3" fmla="*/ 9 h 9"/>
                  <a:gd name="T4" fmla="*/ 3 w 3"/>
                  <a:gd name="T5" fmla="*/ 6 h 9"/>
                  <a:gd name="T6" fmla="*/ 3 w 3"/>
                  <a:gd name="T7" fmla="*/ 6 h 9"/>
                  <a:gd name="T8" fmla="*/ 3 w 3"/>
                  <a:gd name="T9" fmla="*/ 3 h 9"/>
                  <a:gd name="T10" fmla="*/ 3 w 3"/>
                  <a:gd name="T11" fmla="*/ 0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3"/>
                    </a:lnTo>
                    <a:lnTo>
                      <a:pt x="3"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7" name="Freeform 2562"/>
              <p:cNvSpPr>
                <a:spLocks/>
              </p:cNvSpPr>
              <p:nvPr/>
            </p:nvSpPr>
            <p:spPr bwMode="auto">
              <a:xfrm>
                <a:off x="4443" y="3765"/>
                <a:ext cx="3" cy="9"/>
              </a:xfrm>
              <a:custGeom>
                <a:avLst/>
                <a:gdLst>
                  <a:gd name="T0" fmla="*/ 0 w 3"/>
                  <a:gd name="T1" fmla="*/ 0 h 9"/>
                  <a:gd name="T2" fmla="*/ 0 w 3"/>
                  <a:gd name="T3" fmla="*/ 9 h 9"/>
                  <a:gd name="T4" fmla="*/ 3 w 3"/>
                  <a:gd name="T5" fmla="*/ 6 h 9"/>
                  <a:gd name="T6" fmla="*/ 3 w 3"/>
                  <a:gd name="T7" fmla="*/ 6 h 9"/>
                  <a:gd name="T8" fmla="*/ 3 w 3"/>
                  <a:gd name="T9" fmla="*/ 6 h 9"/>
                  <a:gd name="T10" fmla="*/ 3 w 3"/>
                  <a:gd name="T11" fmla="*/ 3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8" name="Freeform 2563"/>
              <p:cNvSpPr>
                <a:spLocks/>
              </p:cNvSpPr>
              <p:nvPr/>
            </p:nvSpPr>
            <p:spPr bwMode="auto">
              <a:xfrm>
                <a:off x="4443" y="3765"/>
                <a:ext cx="3" cy="9"/>
              </a:xfrm>
              <a:custGeom>
                <a:avLst/>
                <a:gdLst>
                  <a:gd name="T0" fmla="*/ 0 w 3"/>
                  <a:gd name="T1" fmla="*/ 0 h 9"/>
                  <a:gd name="T2" fmla="*/ 0 w 3"/>
                  <a:gd name="T3" fmla="*/ 9 h 9"/>
                  <a:gd name="T4" fmla="*/ 3 w 3"/>
                  <a:gd name="T5" fmla="*/ 6 h 9"/>
                  <a:gd name="T6" fmla="*/ 3 w 3"/>
                  <a:gd name="T7" fmla="*/ 6 h 9"/>
                  <a:gd name="T8" fmla="*/ 3 w 3"/>
                  <a:gd name="T9" fmla="*/ 6 h 9"/>
                  <a:gd name="T10" fmla="*/ 3 w 3"/>
                  <a:gd name="T11" fmla="*/ 3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29" name="Freeform 2564"/>
              <p:cNvSpPr>
                <a:spLocks/>
              </p:cNvSpPr>
              <p:nvPr/>
            </p:nvSpPr>
            <p:spPr bwMode="auto">
              <a:xfrm>
                <a:off x="4443" y="3765"/>
                <a:ext cx="3" cy="9"/>
              </a:xfrm>
              <a:custGeom>
                <a:avLst/>
                <a:gdLst>
                  <a:gd name="T0" fmla="*/ 0 w 3"/>
                  <a:gd name="T1" fmla="*/ 0 h 9"/>
                  <a:gd name="T2" fmla="*/ 0 w 3"/>
                  <a:gd name="T3" fmla="*/ 9 h 9"/>
                  <a:gd name="T4" fmla="*/ 3 w 3"/>
                  <a:gd name="T5" fmla="*/ 6 h 9"/>
                  <a:gd name="T6" fmla="*/ 3 w 3"/>
                  <a:gd name="T7" fmla="*/ 6 h 9"/>
                  <a:gd name="T8" fmla="*/ 3 w 3"/>
                  <a:gd name="T9" fmla="*/ 6 h 9"/>
                  <a:gd name="T10" fmla="*/ 3 w 3"/>
                  <a:gd name="T11" fmla="*/ 3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0" name="Freeform 2565"/>
              <p:cNvSpPr>
                <a:spLocks/>
              </p:cNvSpPr>
              <p:nvPr/>
            </p:nvSpPr>
            <p:spPr bwMode="auto">
              <a:xfrm>
                <a:off x="4443" y="3765"/>
                <a:ext cx="3" cy="9"/>
              </a:xfrm>
              <a:custGeom>
                <a:avLst/>
                <a:gdLst>
                  <a:gd name="T0" fmla="*/ 0 w 3"/>
                  <a:gd name="T1" fmla="*/ 0 h 9"/>
                  <a:gd name="T2" fmla="*/ 0 w 3"/>
                  <a:gd name="T3" fmla="*/ 9 h 9"/>
                  <a:gd name="T4" fmla="*/ 3 w 3"/>
                  <a:gd name="T5" fmla="*/ 6 h 9"/>
                  <a:gd name="T6" fmla="*/ 3 w 3"/>
                  <a:gd name="T7" fmla="*/ 6 h 9"/>
                  <a:gd name="T8" fmla="*/ 3 w 3"/>
                  <a:gd name="T9" fmla="*/ 6 h 9"/>
                  <a:gd name="T10" fmla="*/ 3 w 3"/>
                  <a:gd name="T11" fmla="*/ 3 h 9"/>
                  <a:gd name="T12" fmla="*/ 3 w 3"/>
                  <a:gd name="T13" fmla="*/ 0 h 9"/>
                  <a:gd name="T14" fmla="*/ 3 w 3"/>
                  <a:gd name="T15" fmla="*/ 0 h 9"/>
                  <a:gd name="T16" fmla="*/ 0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0" y="0"/>
                    </a:moveTo>
                    <a:lnTo>
                      <a:pt x="0" y="9"/>
                    </a:lnTo>
                    <a:lnTo>
                      <a:pt x="3" y="6"/>
                    </a:lnTo>
                    <a:lnTo>
                      <a:pt x="3" y="6"/>
                    </a:lnTo>
                    <a:lnTo>
                      <a:pt x="3" y="6"/>
                    </a:lnTo>
                    <a:lnTo>
                      <a:pt x="3"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1" name="Freeform 2566"/>
              <p:cNvSpPr>
                <a:spLocks/>
              </p:cNvSpPr>
              <p:nvPr/>
            </p:nvSpPr>
            <p:spPr bwMode="auto">
              <a:xfrm>
                <a:off x="4443" y="3765"/>
                <a:ext cx="6" cy="9"/>
              </a:xfrm>
              <a:custGeom>
                <a:avLst/>
                <a:gdLst>
                  <a:gd name="T0" fmla="*/ 0 w 6"/>
                  <a:gd name="T1" fmla="*/ 0 h 9"/>
                  <a:gd name="T2" fmla="*/ 0 w 6"/>
                  <a:gd name="T3" fmla="*/ 9 h 9"/>
                  <a:gd name="T4" fmla="*/ 3 w 6"/>
                  <a:gd name="T5" fmla="*/ 6 h 9"/>
                  <a:gd name="T6" fmla="*/ 3 w 6"/>
                  <a:gd name="T7" fmla="*/ 6 h 9"/>
                  <a:gd name="T8" fmla="*/ 3 w 6"/>
                  <a:gd name="T9" fmla="*/ 6 h 9"/>
                  <a:gd name="T10" fmla="*/ 6 w 6"/>
                  <a:gd name="T11" fmla="*/ 3 h 9"/>
                  <a:gd name="T12" fmla="*/ 3 w 6"/>
                  <a:gd name="T13" fmla="*/ 0 h 9"/>
                  <a:gd name="T14" fmla="*/ 3 w 6"/>
                  <a:gd name="T15" fmla="*/ 0 h 9"/>
                  <a:gd name="T16" fmla="*/ 0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0" y="0"/>
                    </a:moveTo>
                    <a:lnTo>
                      <a:pt x="0" y="9"/>
                    </a:lnTo>
                    <a:lnTo>
                      <a:pt x="3" y="6"/>
                    </a:lnTo>
                    <a:lnTo>
                      <a:pt x="3" y="6"/>
                    </a:lnTo>
                    <a:lnTo>
                      <a:pt x="3" y="6"/>
                    </a:lnTo>
                    <a:lnTo>
                      <a:pt x="6" y="3"/>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2" name="Freeform 2567"/>
              <p:cNvSpPr>
                <a:spLocks/>
              </p:cNvSpPr>
              <p:nvPr/>
            </p:nvSpPr>
            <p:spPr bwMode="auto">
              <a:xfrm>
                <a:off x="4443" y="3765"/>
                <a:ext cx="6" cy="9"/>
              </a:xfrm>
              <a:custGeom>
                <a:avLst/>
                <a:gdLst>
                  <a:gd name="T0" fmla="*/ 0 w 6"/>
                  <a:gd name="T1" fmla="*/ 0 h 9"/>
                  <a:gd name="T2" fmla="*/ 0 w 6"/>
                  <a:gd name="T3" fmla="*/ 9 h 9"/>
                  <a:gd name="T4" fmla="*/ 3 w 6"/>
                  <a:gd name="T5" fmla="*/ 6 h 9"/>
                  <a:gd name="T6" fmla="*/ 3 w 6"/>
                  <a:gd name="T7" fmla="*/ 6 h 9"/>
                  <a:gd name="T8" fmla="*/ 6 w 6"/>
                  <a:gd name="T9" fmla="*/ 6 h 9"/>
                  <a:gd name="T10" fmla="*/ 6 w 6"/>
                  <a:gd name="T11" fmla="*/ 3 h 9"/>
                  <a:gd name="T12" fmla="*/ 6 w 6"/>
                  <a:gd name="T13" fmla="*/ 0 h 9"/>
                  <a:gd name="T14" fmla="*/ 3 w 6"/>
                  <a:gd name="T15" fmla="*/ 0 h 9"/>
                  <a:gd name="T16" fmla="*/ 3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9"/>
                    </a:lnTo>
                    <a:lnTo>
                      <a:pt x="3" y="6"/>
                    </a:lnTo>
                    <a:lnTo>
                      <a:pt x="3" y="6"/>
                    </a:lnTo>
                    <a:lnTo>
                      <a:pt x="6" y="6"/>
                    </a:lnTo>
                    <a:lnTo>
                      <a:pt x="6" y="3"/>
                    </a:lnTo>
                    <a:lnTo>
                      <a:pt x="6"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3" name="Freeform 2568"/>
              <p:cNvSpPr>
                <a:spLocks/>
              </p:cNvSpPr>
              <p:nvPr/>
            </p:nvSpPr>
            <p:spPr bwMode="auto">
              <a:xfrm>
                <a:off x="4443" y="3765"/>
                <a:ext cx="6" cy="9"/>
              </a:xfrm>
              <a:custGeom>
                <a:avLst/>
                <a:gdLst>
                  <a:gd name="T0" fmla="*/ 0 w 6"/>
                  <a:gd name="T1" fmla="*/ 0 h 9"/>
                  <a:gd name="T2" fmla="*/ 0 w 6"/>
                  <a:gd name="T3" fmla="*/ 9 h 9"/>
                  <a:gd name="T4" fmla="*/ 3 w 6"/>
                  <a:gd name="T5" fmla="*/ 6 h 9"/>
                  <a:gd name="T6" fmla="*/ 3 w 6"/>
                  <a:gd name="T7" fmla="*/ 6 h 9"/>
                  <a:gd name="T8" fmla="*/ 6 w 6"/>
                  <a:gd name="T9" fmla="*/ 6 h 9"/>
                  <a:gd name="T10" fmla="*/ 6 w 6"/>
                  <a:gd name="T11" fmla="*/ 3 h 9"/>
                  <a:gd name="T12" fmla="*/ 6 w 6"/>
                  <a:gd name="T13" fmla="*/ 0 h 9"/>
                  <a:gd name="T14" fmla="*/ 3 w 6"/>
                  <a:gd name="T15" fmla="*/ 0 h 9"/>
                  <a:gd name="T16" fmla="*/ 3 w 6"/>
                  <a:gd name="T17" fmla="*/ 0 h 9"/>
                  <a:gd name="T18" fmla="*/ 0 w 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0" y="0"/>
                    </a:moveTo>
                    <a:lnTo>
                      <a:pt x="0" y="9"/>
                    </a:lnTo>
                    <a:lnTo>
                      <a:pt x="3" y="6"/>
                    </a:lnTo>
                    <a:lnTo>
                      <a:pt x="3" y="6"/>
                    </a:lnTo>
                    <a:lnTo>
                      <a:pt x="6" y="6"/>
                    </a:lnTo>
                    <a:lnTo>
                      <a:pt x="6" y="3"/>
                    </a:lnTo>
                    <a:lnTo>
                      <a:pt x="6" y="0"/>
                    </a:lnTo>
                    <a:lnTo>
                      <a:pt x="3"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4" name="Freeform 2569"/>
              <p:cNvSpPr>
                <a:spLocks/>
              </p:cNvSpPr>
              <p:nvPr/>
            </p:nvSpPr>
            <p:spPr bwMode="auto">
              <a:xfrm>
                <a:off x="4440" y="3765"/>
                <a:ext cx="9" cy="9"/>
              </a:xfrm>
              <a:custGeom>
                <a:avLst/>
                <a:gdLst>
                  <a:gd name="T0" fmla="*/ 9 w 9"/>
                  <a:gd name="T1" fmla="*/ 3 h 9"/>
                  <a:gd name="T2" fmla="*/ 6 w 9"/>
                  <a:gd name="T3" fmla="*/ 0 h 9"/>
                  <a:gd name="T4" fmla="*/ 3 w 9"/>
                  <a:gd name="T5" fmla="*/ 0 h 9"/>
                  <a:gd name="T6" fmla="*/ 3 w 9"/>
                  <a:gd name="T7" fmla="*/ 9 h 9"/>
                  <a:gd name="T8" fmla="*/ 6 w 9"/>
                  <a:gd name="T9" fmla="*/ 9 h 9"/>
                  <a:gd name="T10" fmla="*/ 0 w 9"/>
                  <a:gd name="T11" fmla="*/ 3 h 9"/>
                  <a:gd name="T12" fmla="*/ 6 w 9"/>
                  <a:gd name="T13" fmla="*/ 9 h 9"/>
                  <a:gd name="T14" fmla="*/ 6 w 9"/>
                  <a:gd name="T15" fmla="*/ 6 h 9"/>
                  <a:gd name="T16" fmla="*/ 9 w 9"/>
                  <a:gd name="T17" fmla="*/ 6 h 9"/>
                  <a:gd name="T18" fmla="*/ 9 w 9"/>
                  <a:gd name="T19" fmla="*/ 3 h 9"/>
                  <a:gd name="T20" fmla="*/ 9 w 9"/>
                  <a:gd name="T21" fmla="*/ 0 h 9"/>
                  <a:gd name="T22" fmla="*/ 6 w 9"/>
                  <a:gd name="T23" fmla="*/ 0 h 9"/>
                  <a:gd name="T24" fmla="*/ 6 w 9"/>
                  <a:gd name="T25" fmla="*/ 0 h 9"/>
                  <a:gd name="T26" fmla="*/ 6 w 9"/>
                  <a:gd name="T27" fmla="*/ 0 h 9"/>
                  <a:gd name="T28" fmla="*/ 9 w 9"/>
                  <a:gd name="T2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9" y="3"/>
                    </a:moveTo>
                    <a:lnTo>
                      <a:pt x="6" y="0"/>
                    </a:lnTo>
                    <a:lnTo>
                      <a:pt x="3" y="0"/>
                    </a:lnTo>
                    <a:lnTo>
                      <a:pt x="3" y="9"/>
                    </a:lnTo>
                    <a:lnTo>
                      <a:pt x="6" y="9"/>
                    </a:lnTo>
                    <a:lnTo>
                      <a:pt x="0" y="3"/>
                    </a:lnTo>
                    <a:lnTo>
                      <a:pt x="6" y="9"/>
                    </a:lnTo>
                    <a:lnTo>
                      <a:pt x="6" y="6"/>
                    </a:lnTo>
                    <a:lnTo>
                      <a:pt x="9" y="6"/>
                    </a:lnTo>
                    <a:lnTo>
                      <a:pt x="9" y="3"/>
                    </a:lnTo>
                    <a:lnTo>
                      <a:pt x="9" y="0"/>
                    </a:lnTo>
                    <a:lnTo>
                      <a:pt x="6" y="0"/>
                    </a:lnTo>
                    <a:lnTo>
                      <a:pt x="6" y="0"/>
                    </a:lnTo>
                    <a:lnTo>
                      <a:pt x="6" y="0"/>
                    </a:lnTo>
                    <a:lnTo>
                      <a:pt x="9"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5" name="Freeform 2570"/>
              <p:cNvSpPr>
                <a:spLocks/>
              </p:cNvSpPr>
              <p:nvPr/>
            </p:nvSpPr>
            <p:spPr bwMode="auto">
              <a:xfrm>
                <a:off x="4440" y="3765"/>
                <a:ext cx="9" cy="12"/>
              </a:xfrm>
              <a:custGeom>
                <a:avLst/>
                <a:gdLst>
                  <a:gd name="T0" fmla="*/ 6 w 9"/>
                  <a:gd name="T1" fmla="*/ 0 h 12"/>
                  <a:gd name="T2" fmla="*/ 9 w 9"/>
                  <a:gd name="T3" fmla="*/ 6 h 12"/>
                  <a:gd name="T4" fmla="*/ 9 w 9"/>
                  <a:gd name="T5" fmla="*/ 3 h 12"/>
                  <a:gd name="T6" fmla="*/ 0 w 9"/>
                  <a:gd name="T7" fmla="*/ 3 h 12"/>
                  <a:gd name="T8" fmla="*/ 0 w 9"/>
                  <a:gd name="T9" fmla="*/ 6 h 12"/>
                  <a:gd name="T10" fmla="*/ 6 w 9"/>
                  <a:gd name="T11" fmla="*/ 12 h 12"/>
                  <a:gd name="T12" fmla="*/ 0 w 9"/>
                  <a:gd name="T13" fmla="*/ 6 h 12"/>
                  <a:gd name="T14" fmla="*/ 0 w 9"/>
                  <a:gd name="T15" fmla="*/ 9 h 12"/>
                  <a:gd name="T16" fmla="*/ 3 w 9"/>
                  <a:gd name="T17" fmla="*/ 12 h 12"/>
                  <a:gd name="T18" fmla="*/ 6 w 9"/>
                  <a:gd name="T19" fmla="*/ 12 h 12"/>
                  <a:gd name="T20" fmla="*/ 6 w 9"/>
                  <a:gd name="T21" fmla="*/ 12 h 12"/>
                  <a:gd name="T22" fmla="*/ 6 w 9"/>
                  <a:gd name="T23" fmla="*/ 9 h 12"/>
                  <a:gd name="T24" fmla="*/ 9 w 9"/>
                  <a:gd name="T25" fmla="*/ 6 h 12"/>
                  <a:gd name="T26" fmla="*/ 9 w 9"/>
                  <a:gd name="T27" fmla="*/ 6 h 12"/>
                  <a:gd name="T28" fmla="*/ 6 w 9"/>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6" y="0"/>
                    </a:moveTo>
                    <a:lnTo>
                      <a:pt x="9" y="6"/>
                    </a:lnTo>
                    <a:lnTo>
                      <a:pt x="9" y="3"/>
                    </a:lnTo>
                    <a:lnTo>
                      <a:pt x="0" y="3"/>
                    </a:lnTo>
                    <a:lnTo>
                      <a:pt x="0" y="6"/>
                    </a:lnTo>
                    <a:lnTo>
                      <a:pt x="6" y="12"/>
                    </a:lnTo>
                    <a:lnTo>
                      <a:pt x="0" y="6"/>
                    </a:lnTo>
                    <a:lnTo>
                      <a:pt x="0" y="9"/>
                    </a:lnTo>
                    <a:lnTo>
                      <a:pt x="3" y="12"/>
                    </a:lnTo>
                    <a:lnTo>
                      <a:pt x="6" y="12"/>
                    </a:lnTo>
                    <a:lnTo>
                      <a:pt x="6" y="12"/>
                    </a:lnTo>
                    <a:lnTo>
                      <a:pt x="6" y="9"/>
                    </a:lnTo>
                    <a:lnTo>
                      <a:pt x="9" y="6"/>
                    </a:lnTo>
                    <a:lnTo>
                      <a:pt x="9" y="6"/>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6" name="Freeform 2571"/>
              <p:cNvSpPr>
                <a:spLocks/>
              </p:cNvSpPr>
              <p:nvPr/>
            </p:nvSpPr>
            <p:spPr bwMode="auto">
              <a:xfrm>
                <a:off x="4446"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7" name="Freeform 2572"/>
              <p:cNvSpPr>
                <a:spLocks/>
              </p:cNvSpPr>
              <p:nvPr/>
            </p:nvSpPr>
            <p:spPr bwMode="auto">
              <a:xfrm>
                <a:off x="44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8" name="Freeform 2573"/>
              <p:cNvSpPr>
                <a:spLocks/>
              </p:cNvSpPr>
              <p:nvPr/>
            </p:nvSpPr>
            <p:spPr bwMode="auto">
              <a:xfrm>
                <a:off x="44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39" name="Freeform 2574"/>
              <p:cNvSpPr>
                <a:spLocks/>
              </p:cNvSpPr>
              <p:nvPr/>
            </p:nvSpPr>
            <p:spPr bwMode="auto">
              <a:xfrm>
                <a:off x="44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0" name="Freeform 2575"/>
              <p:cNvSpPr>
                <a:spLocks/>
              </p:cNvSpPr>
              <p:nvPr/>
            </p:nvSpPr>
            <p:spPr bwMode="auto">
              <a:xfrm>
                <a:off x="444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1" name="Freeform 2576"/>
              <p:cNvSpPr>
                <a:spLocks/>
              </p:cNvSpPr>
              <p:nvPr/>
            </p:nvSpPr>
            <p:spPr bwMode="auto">
              <a:xfrm>
                <a:off x="4446" y="3765"/>
                <a:ext cx="7" cy="12"/>
              </a:xfrm>
              <a:custGeom>
                <a:avLst/>
                <a:gdLst>
                  <a:gd name="T0" fmla="*/ 0 w 7"/>
                  <a:gd name="T1" fmla="*/ 0 h 12"/>
                  <a:gd name="T2" fmla="*/ 0 w 7"/>
                  <a:gd name="T3" fmla="*/ 12 h 12"/>
                  <a:gd name="T4" fmla="*/ 0 w 7"/>
                  <a:gd name="T5" fmla="*/ 12 h 12"/>
                  <a:gd name="T6" fmla="*/ 3 w 7"/>
                  <a:gd name="T7" fmla="*/ 9 h 12"/>
                  <a:gd name="T8" fmla="*/ 3 w 7"/>
                  <a:gd name="T9" fmla="*/ 6 h 12"/>
                  <a:gd name="T10" fmla="*/ 7 w 7"/>
                  <a:gd name="T11" fmla="*/ 6 h 12"/>
                  <a:gd name="T12" fmla="*/ 3 w 7"/>
                  <a:gd name="T13" fmla="*/ 6 h 12"/>
                  <a:gd name="T14" fmla="*/ 3 w 7"/>
                  <a:gd name="T15" fmla="*/ 3 h 12"/>
                  <a:gd name="T16" fmla="*/ 0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0" y="12"/>
                    </a:lnTo>
                    <a:lnTo>
                      <a:pt x="3" y="9"/>
                    </a:lnTo>
                    <a:lnTo>
                      <a:pt x="3" y="6"/>
                    </a:lnTo>
                    <a:lnTo>
                      <a:pt x="7"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2" name="Freeform 2577"/>
              <p:cNvSpPr>
                <a:spLocks/>
              </p:cNvSpPr>
              <p:nvPr/>
            </p:nvSpPr>
            <p:spPr bwMode="auto">
              <a:xfrm>
                <a:off x="4446" y="3765"/>
                <a:ext cx="7" cy="12"/>
              </a:xfrm>
              <a:custGeom>
                <a:avLst/>
                <a:gdLst>
                  <a:gd name="T0" fmla="*/ 0 w 7"/>
                  <a:gd name="T1" fmla="*/ 0 h 12"/>
                  <a:gd name="T2" fmla="*/ 0 w 7"/>
                  <a:gd name="T3" fmla="*/ 12 h 12"/>
                  <a:gd name="T4" fmla="*/ 0 w 7"/>
                  <a:gd name="T5" fmla="*/ 12 h 12"/>
                  <a:gd name="T6" fmla="*/ 3 w 7"/>
                  <a:gd name="T7" fmla="*/ 9 h 12"/>
                  <a:gd name="T8" fmla="*/ 7 w 7"/>
                  <a:gd name="T9" fmla="*/ 6 h 12"/>
                  <a:gd name="T10" fmla="*/ 7 w 7"/>
                  <a:gd name="T11" fmla="*/ 6 h 12"/>
                  <a:gd name="T12" fmla="*/ 3 w 7"/>
                  <a:gd name="T13" fmla="*/ 3 h 12"/>
                  <a:gd name="T14" fmla="*/ 0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0" y="12"/>
                    </a:lnTo>
                    <a:lnTo>
                      <a:pt x="3" y="9"/>
                    </a:lnTo>
                    <a:lnTo>
                      <a:pt x="7" y="6"/>
                    </a:lnTo>
                    <a:lnTo>
                      <a:pt x="7"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3" name="Freeform 2578"/>
              <p:cNvSpPr>
                <a:spLocks/>
              </p:cNvSpPr>
              <p:nvPr/>
            </p:nvSpPr>
            <p:spPr bwMode="auto">
              <a:xfrm>
                <a:off x="4446" y="3765"/>
                <a:ext cx="7" cy="12"/>
              </a:xfrm>
              <a:custGeom>
                <a:avLst/>
                <a:gdLst>
                  <a:gd name="T0" fmla="*/ 0 w 7"/>
                  <a:gd name="T1" fmla="*/ 0 h 12"/>
                  <a:gd name="T2" fmla="*/ 0 w 7"/>
                  <a:gd name="T3" fmla="*/ 12 h 12"/>
                  <a:gd name="T4" fmla="*/ 0 w 7"/>
                  <a:gd name="T5" fmla="*/ 12 h 12"/>
                  <a:gd name="T6" fmla="*/ 3 w 7"/>
                  <a:gd name="T7" fmla="*/ 9 h 12"/>
                  <a:gd name="T8" fmla="*/ 7 w 7"/>
                  <a:gd name="T9" fmla="*/ 6 h 12"/>
                  <a:gd name="T10" fmla="*/ 7 w 7"/>
                  <a:gd name="T11" fmla="*/ 6 h 12"/>
                  <a:gd name="T12" fmla="*/ 3 w 7"/>
                  <a:gd name="T13" fmla="*/ 3 h 12"/>
                  <a:gd name="T14" fmla="*/ 0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0" y="12"/>
                    </a:lnTo>
                    <a:lnTo>
                      <a:pt x="3" y="9"/>
                    </a:lnTo>
                    <a:lnTo>
                      <a:pt x="7" y="6"/>
                    </a:lnTo>
                    <a:lnTo>
                      <a:pt x="7"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4" name="Freeform 2579"/>
              <p:cNvSpPr>
                <a:spLocks/>
              </p:cNvSpPr>
              <p:nvPr/>
            </p:nvSpPr>
            <p:spPr bwMode="auto">
              <a:xfrm>
                <a:off x="4446" y="3765"/>
                <a:ext cx="7" cy="12"/>
              </a:xfrm>
              <a:custGeom>
                <a:avLst/>
                <a:gdLst>
                  <a:gd name="T0" fmla="*/ 0 w 7"/>
                  <a:gd name="T1" fmla="*/ 0 h 12"/>
                  <a:gd name="T2" fmla="*/ 0 w 7"/>
                  <a:gd name="T3" fmla="*/ 0 h 12"/>
                  <a:gd name="T4" fmla="*/ 0 w 7"/>
                  <a:gd name="T5" fmla="*/ 12 h 12"/>
                  <a:gd name="T6" fmla="*/ 0 w 7"/>
                  <a:gd name="T7" fmla="*/ 12 h 12"/>
                  <a:gd name="T8" fmla="*/ 3 w 7"/>
                  <a:gd name="T9" fmla="*/ 12 h 12"/>
                  <a:gd name="T10" fmla="*/ 3 w 7"/>
                  <a:gd name="T11" fmla="*/ 9 h 12"/>
                  <a:gd name="T12" fmla="*/ 7 w 7"/>
                  <a:gd name="T13" fmla="*/ 6 h 12"/>
                  <a:gd name="T14" fmla="*/ 7 w 7"/>
                  <a:gd name="T15" fmla="*/ 6 h 12"/>
                  <a:gd name="T16" fmla="*/ 3 w 7"/>
                  <a:gd name="T17" fmla="*/ 3 h 12"/>
                  <a:gd name="T18" fmla="*/ 3 w 7"/>
                  <a:gd name="T19" fmla="*/ 0 h 12"/>
                  <a:gd name="T20" fmla="*/ 0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0" y="0"/>
                    </a:moveTo>
                    <a:lnTo>
                      <a:pt x="0" y="0"/>
                    </a:lnTo>
                    <a:lnTo>
                      <a:pt x="0" y="12"/>
                    </a:lnTo>
                    <a:lnTo>
                      <a:pt x="0" y="12"/>
                    </a:lnTo>
                    <a:lnTo>
                      <a:pt x="3" y="12"/>
                    </a:lnTo>
                    <a:lnTo>
                      <a:pt x="3" y="9"/>
                    </a:lnTo>
                    <a:lnTo>
                      <a:pt x="7" y="6"/>
                    </a:lnTo>
                    <a:lnTo>
                      <a:pt x="7"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5" name="Freeform 2580"/>
              <p:cNvSpPr>
                <a:spLocks/>
              </p:cNvSpPr>
              <p:nvPr/>
            </p:nvSpPr>
            <p:spPr bwMode="auto">
              <a:xfrm>
                <a:off x="4446" y="3765"/>
                <a:ext cx="7" cy="12"/>
              </a:xfrm>
              <a:custGeom>
                <a:avLst/>
                <a:gdLst>
                  <a:gd name="T0" fmla="*/ 0 w 7"/>
                  <a:gd name="T1" fmla="*/ 0 h 12"/>
                  <a:gd name="T2" fmla="*/ 0 w 7"/>
                  <a:gd name="T3" fmla="*/ 12 h 12"/>
                  <a:gd name="T4" fmla="*/ 3 w 7"/>
                  <a:gd name="T5" fmla="*/ 12 h 12"/>
                  <a:gd name="T6" fmla="*/ 3 w 7"/>
                  <a:gd name="T7" fmla="*/ 9 h 12"/>
                  <a:gd name="T8" fmla="*/ 7 w 7"/>
                  <a:gd name="T9" fmla="*/ 6 h 12"/>
                  <a:gd name="T10" fmla="*/ 7 w 7"/>
                  <a:gd name="T11" fmla="*/ 6 h 12"/>
                  <a:gd name="T12" fmla="*/ 3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3" y="9"/>
                    </a:lnTo>
                    <a:lnTo>
                      <a:pt x="7" y="6"/>
                    </a:lnTo>
                    <a:lnTo>
                      <a:pt x="7"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6" name="Freeform 2581"/>
              <p:cNvSpPr>
                <a:spLocks/>
              </p:cNvSpPr>
              <p:nvPr/>
            </p:nvSpPr>
            <p:spPr bwMode="auto">
              <a:xfrm>
                <a:off x="4446" y="3765"/>
                <a:ext cx="7" cy="12"/>
              </a:xfrm>
              <a:custGeom>
                <a:avLst/>
                <a:gdLst>
                  <a:gd name="T0" fmla="*/ 0 w 7"/>
                  <a:gd name="T1" fmla="*/ 0 h 12"/>
                  <a:gd name="T2" fmla="*/ 0 w 7"/>
                  <a:gd name="T3" fmla="*/ 12 h 12"/>
                  <a:gd name="T4" fmla="*/ 3 w 7"/>
                  <a:gd name="T5" fmla="*/ 12 h 12"/>
                  <a:gd name="T6" fmla="*/ 3 w 7"/>
                  <a:gd name="T7" fmla="*/ 9 h 12"/>
                  <a:gd name="T8" fmla="*/ 7 w 7"/>
                  <a:gd name="T9" fmla="*/ 6 h 12"/>
                  <a:gd name="T10" fmla="*/ 7 w 7"/>
                  <a:gd name="T11" fmla="*/ 6 h 12"/>
                  <a:gd name="T12" fmla="*/ 3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3" y="9"/>
                    </a:lnTo>
                    <a:lnTo>
                      <a:pt x="7" y="6"/>
                    </a:lnTo>
                    <a:lnTo>
                      <a:pt x="7"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7" name="Freeform 2582"/>
              <p:cNvSpPr>
                <a:spLocks/>
              </p:cNvSpPr>
              <p:nvPr/>
            </p:nvSpPr>
            <p:spPr bwMode="auto">
              <a:xfrm>
                <a:off x="4446"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8" name="Freeform 2583"/>
              <p:cNvSpPr>
                <a:spLocks/>
              </p:cNvSpPr>
              <p:nvPr/>
            </p:nvSpPr>
            <p:spPr bwMode="auto">
              <a:xfrm>
                <a:off x="4446"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49" name="Freeform 2584"/>
              <p:cNvSpPr>
                <a:spLocks/>
              </p:cNvSpPr>
              <p:nvPr/>
            </p:nvSpPr>
            <p:spPr bwMode="auto">
              <a:xfrm>
                <a:off x="4446"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0" name="Freeform 2585"/>
              <p:cNvSpPr>
                <a:spLocks/>
              </p:cNvSpPr>
              <p:nvPr/>
            </p:nvSpPr>
            <p:spPr bwMode="auto">
              <a:xfrm>
                <a:off x="4446"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1" name="Freeform 2586"/>
              <p:cNvSpPr>
                <a:spLocks/>
              </p:cNvSpPr>
              <p:nvPr/>
            </p:nvSpPr>
            <p:spPr bwMode="auto">
              <a:xfrm>
                <a:off x="4446"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6 h 12"/>
                  <a:gd name="T14" fmla="*/ 7 w 7"/>
                  <a:gd name="T15" fmla="*/ 3 h 12"/>
                  <a:gd name="T16" fmla="*/ 3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3" y="12"/>
                    </a:lnTo>
                    <a:lnTo>
                      <a:pt x="7" y="9"/>
                    </a:lnTo>
                    <a:lnTo>
                      <a:pt x="7" y="6"/>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2" name="Freeform 2587"/>
              <p:cNvSpPr>
                <a:spLocks/>
              </p:cNvSpPr>
              <p:nvPr/>
            </p:nvSpPr>
            <p:spPr bwMode="auto">
              <a:xfrm>
                <a:off x="4446"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3" name="Freeform 2588"/>
              <p:cNvSpPr>
                <a:spLocks/>
              </p:cNvSpPr>
              <p:nvPr/>
            </p:nvSpPr>
            <p:spPr bwMode="auto">
              <a:xfrm>
                <a:off x="4446" y="3765"/>
                <a:ext cx="7" cy="12"/>
              </a:xfrm>
              <a:custGeom>
                <a:avLst/>
                <a:gdLst>
                  <a:gd name="T0" fmla="*/ 0 w 7"/>
                  <a:gd name="T1" fmla="*/ 0 h 12"/>
                  <a:gd name="T2" fmla="*/ 0 w 7"/>
                  <a:gd name="T3" fmla="*/ 12 h 12"/>
                  <a:gd name="T4" fmla="*/ 3 w 7"/>
                  <a:gd name="T5" fmla="*/ 12 h 12"/>
                  <a:gd name="T6" fmla="*/ 7 w 7"/>
                  <a:gd name="T7" fmla="*/ 9 h 12"/>
                  <a:gd name="T8" fmla="*/ 7 w 7"/>
                  <a:gd name="T9" fmla="*/ 6 h 12"/>
                  <a:gd name="T10" fmla="*/ 7 w 7"/>
                  <a:gd name="T11" fmla="*/ 6 h 12"/>
                  <a:gd name="T12" fmla="*/ 7 w 7"/>
                  <a:gd name="T13" fmla="*/ 3 h 12"/>
                  <a:gd name="T14" fmla="*/ 3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3" y="12"/>
                    </a:lnTo>
                    <a:lnTo>
                      <a:pt x="7" y="9"/>
                    </a:lnTo>
                    <a:lnTo>
                      <a:pt x="7" y="6"/>
                    </a:lnTo>
                    <a:lnTo>
                      <a:pt x="7" y="6"/>
                    </a:lnTo>
                    <a:lnTo>
                      <a:pt x="7"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4" name="Freeform 2589"/>
              <p:cNvSpPr>
                <a:spLocks/>
              </p:cNvSpPr>
              <p:nvPr/>
            </p:nvSpPr>
            <p:spPr bwMode="auto">
              <a:xfrm>
                <a:off x="4446" y="3765"/>
                <a:ext cx="7" cy="12"/>
              </a:xfrm>
              <a:custGeom>
                <a:avLst/>
                <a:gdLst>
                  <a:gd name="T0" fmla="*/ 3 w 7"/>
                  <a:gd name="T1" fmla="*/ 0 h 12"/>
                  <a:gd name="T2" fmla="*/ 0 w 7"/>
                  <a:gd name="T3" fmla="*/ 0 h 12"/>
                  <a:gd name="T4" fmla="*/ 0 w 7"/>
                  <a:gd name="T5" fmla="*/ 12 h 12"/>
                  <a:gd name="T6" fmla="*/ 3 w 7"/>
                  <a:gd name="T7" fmla="*/ 12 h 12"/>
                  <a:gd name="T8" fmla="*/ 7 w 7"/>
                  <a:gd name="T9" fmla="*/ 12 h 12"/>
                  <a:gd name="T10" fmla="*/ 7 w 7"/>
                  <a:gd name="T11" fmla="*/ 9 h 12"/>
                  <a:gd name="T12" fmla="*/ 7 w 7"/>
                  <a:gd name="T13" fmla="*/ 6 h 12"/>
                  <a:gd name="T14" fmla="*/ 7 w 7"/>
                  <a:gd name="T15" fmla="*/ 6 h 12"/>
                  <a:gd name="T16" fmla="*/ 7 w 7"/>
                  <a:gd name="T17" fmla="*/ 3 h 12"/>
                  <a:gd name="T18" fmla="*/ 7 w 7"/>
                  <a:gd name="T19" fmla="*/ 0 h 12"/>
                  <a:gd name="T20" fmla="*/ 3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3" y="0"/>
                    </a:moveTo>
                    <a:lnTo>
                      <a:pt x="0" y="0"/>
                    </a:lnTo>
                    <a:lnTo>
                      <a:pt x="0" y="12"/>
                    </a:lnTo>
                    <a:lnTo>
                      <a:pt x="3" y="12"/>
                    </a:lnTo>
                    <a:lnTo>
                      <a:pt x="7" y="12"/>
                    </a:lnTo>
                    <a:lnTo>
                      <a:pt x="7" y="9"/>
                    </a:lnTo>
                    <a:lnTo>
                      <a:pt x="7" y="6"/>
                    </a:lnTo>
                    <a:lnTo>
                      <a:pt x="7" y="6"/>
                    </a:lnTo>
                    <a:lnTo>
                      <a:pt x="7" y="3"/>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5" name="Freeform 2590"/>
              <p:cNvSpPr>
                <a:spLocks/>
              </p:cNvSpPr>
              <p:nvPr/>
            </p:nvSpPr>
            <p:spPr bwMode="auto">
              <a:xfrm>
                <a:off x="4449"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6" name="Freeform 2591"/>
              <p:cNvSpPr>
                <a:spLocks/>
              </p:cNvSpPr>
              <p:nvPr/>
            </p:nvSpPr>
            <p:spPr bwMode="auto">
              <a:xfrm>
                <a:off x="4449"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7" name="Freeform 2592"/>
              <p:cNvSpPr>
                <a:spLocks/>
              </p:cNvSpPr>
              <p:nvPr/>
            </p:nvSpPr>
            <p:spPr bwMode="auto">
              <a:xfrm>
                <a:off x="4449"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8" name="Freeform 2593"/>
              <p:cNvSpPr>
                <a:spLocks/>
              </p:cNvSpPr>
              <p:nvPr/>
            </p:nvSpPr>
            <p:spPr bwMode="auto">
              <a:xfrm>
                <a:off x="4449"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59" name="Freeform 2594"/>
              <p:cNvSpPr>
                <a:spLocks/>
              </p:cNvSpPr>
              <p:nvPr/>
            </p:nvSpPr>
            <p:spPr bwMode="auto">
              <a:xfrm>
                <a:off x="4449"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0" name="Freeform 2595"/>
              <p:cNvSpPr>
                <a:spLocks/>
              </p:cNvSpPr>
              <p:nvPr/>
            </p:nvSpPr>
            <p:spPr bwMode="auto">
              <a:xfrm>
                <a:off x="4449" y="3765"/>
                <a:ext cx="4" cy="12"/>
              </a:xfrm>
              <a:custGeom>
                <a:avLst/>
                <a:gdLst>
                  <a:gd name="T0" fmla="*/ 0 w 4"/>
                  <a:gd name="T1" fmla="*/ 0 h 12"/>
                  <a:gd name="T2" fmla="*/ 0 w 4"/>
                  <a:gd name="T3" fmla="*/ 12 h 12"/>
                  <a:gd name="T4" fmla="*/ 4 w 4"/>
                  <a:gd name="T5" fmla="*/ 12 h 12"/>
                  <a:gd name="T6" fmla="*/ 4 w 4"/>
                  <a:gd name="T7" fmla="*/ 9 h 12"/>
                  <a:gd name="T8" fmla="*/ 4 w 4"/>
                  <a:gd name="T9" fmla="*/ 6 h 12"/>
                  <a:gd name="T10" fmla="*/ 4 w 4"/>
                  <a:gd name="T11" fmla="*/ 6 h 12"/>
                  <a:gd name="T12" fmla="*/ 4 w 4"/>
                  <a:gd name="T13" fmla="*/ 3 h 12"/>
                  <a:gd name="T14" fmla="*/ 4 w 4"/>
                  <a:gd name="T15" fmla="*/ 0 h 12"/>
                  <a:gd name="T16" fmla="*/ 0 w 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0" y="0"/>
                    </a:moveTo>
                    <a:lnTo>
                      <a:pt x="0" y="12"/>
                    </a:lnTo>
                    <a:lnTo>
                      <a:pt x="4" y="12"/>
                    </a:lnTo>
                    <a:lnTo>
                      <a:pt x="4" y="9"/>
                    </a:lnTo>
                    <a:lnTo>
                      <a:pt x="4"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1" name="Freeform 2596"/>
              <p:cNvSpPr>
                <a:spLocks/>
              </p:cNvSpPr>
              <p:nvPr/>
            </p:nvSpPr>
            <p:spPr bwMode="auto">
              <a:xfrm>
                <a:off x="4449" y="3765"/>
                <a:ext cx="7" cy="12"/>
              </a:xfrm>
              <a:custGeom>
                <a:avLst/>
                <a:gdLst>
                  <a:gd name="T0" fmla="*/ 0 w 7"/>
                  <a:gd name="T1" fmla="*/ 0 h 12"/>
                  <a:gd name="T2" fmla="*/ 0 w 7"/>
                  <a:gd name="T3" fmla="*/ 12 h 12"/>
                  <a:gd name="T4" fmla="*/ 4 w 7"/>
                  <a:gd name="T5" fmla="*/ 12 h 12"/>
                  <a:gd name="T6" fmla="*/ 4 w 7"/>
                  <a:gd name="T7" fmla="*/ 9 h 12"/>
                  <a:gd name="T8" fmla="*/ 4 w 7"/>
                  <a:gd name="T9" fmla="*/ 6 h 12"/>
                  <a:gd name="T10" fmla="*/ 7 w 7"/>
                  <a:gd name="T11" fmla="*/ 6 h 12"/>
                  <a:gd name="T12" fmla="*/ 4 w 7"/>
                  <a:gd name="T13" fmla="*/ 6 h 12"/>
                  <a:gd name="T14" fmla="*/ 4 w 7"/>
                  <a:gd name="T15" fmla="*/ 3 h 12"/>
                  <a:gd name="T16" fmla="*/ 4 w 7"/>
                  <a:gd name="T17" fmla="*/ 0 h 12"/>
                  <a:gd name="T18" fmla="*/ 0 w 7"/>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2">
                    <a:moveTo>
                      <a:pt x="0" y="0"/>
                    </a:moveTo>
                    <a:lnTo>
                      <a:pt x="0" y="12"/>
                    </a:lnTo>
                    <a:lnTo>
                      <a:pt x="4" y="12"/>
                    </a:lnTo>
                    <a:lnTo>
                      <a:pt x="4" y="9"/>
                    </a:lnTo>
                    <a:lnTo>
                      <a:pt x="4" y="6"/>
                    </a:lnTo>
                    <a:lnTo>
                      <a:pt x="7" y="6"/>
                    </a:lnTo>
                    <a:lnTo>
                      <a:pt x="4"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2" name="Freeform 2597"/>
              <p:cNvSpPr>
                <a:spLocks/>
              </p:cNvSpPr>
              <p:nvPr/>
            </p:nvSpPr>
            <p:spPr bwMode="auto">
              <a:xfrm>
                <a:off x="4449" y="3765"/>
                <a:ext cx="7" cy="12"/>
              </a:xfrm>
              <a:custGeom>
                <a:avLst/>
                <a:gdLst>
                  <a:gd name="T0" fmla="*/ 0 w 7"/>
                  <a:gd name="T1" fmla="*/ 0 h 12"/>
                  <a:gd name="T2" fmla="*/ 0 w 7"/>
                  <a:gd name="T3" fmla="*/ 12 h 12"/>
                  <a:gd name="T4" fmla="*/ 4 w 7"/>
                  <a:gd name="T5" fmla="*/ 12 h 12"/>
                  <a:gd name="T6" fmla="*/ 4 w 7"/>
                  <a:gd name="T7" fmla="*/ 9 h 12"/>
                  <a:gd name="T8" fmla="*/ 7 w 7"/>
                  <a:gd name="T9" fmla="*/ 6 h 12"/>
                  <a:gd name="T10" fmla="*/ 7 w 7"/>
                  <a:gd name="T11" fmla="*/ 6 h 12"/>
                  <a:gd name="T12" fmla="*/ 4 w 7"/>
                  <a:gd name="T13" fmla="*/ 3 h 12"/>
                  <a:gd name="T14" fmla="*/ 4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4" y="12"/>
                    </a:lnTo>
                    <a:lnTo>
                      <a:pt x="4" y="9"/>
                    </a:lnTo>
                    <a:lnTo>
                      <a:pt x="7" y="6"/>
                    </a:lnTo>
                    <a:lnTo>
                      <a:pt x="7"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3" name="Freeform 2598"/>
              <p:cNvSpPr>
                <a:spLocks/>
              </p:cNvSpPr>
              <p:nvPr/>
            </p:nvSpPr>
            <p:spPr bwMode="auto">
              <a:xfrm>
                <a:off x="4449" y="3765"/>
                <a:ext cx="7" cy="12"/>
              </a:xfrm>
              <a:custGeom>
                <a:avLst/>
                <a:gdLst>
                  <a:gd name="T0" fmla="*/ 0 w 7"/>
                  <a:gd name="T1" fmla="*/ 0 h 12"/>
                  <a:gd name="T2" fmla="*/ 0 w 7"/>
                  <a:gd name="T3" fmla="*/ 12 h 12"/>
                  <a:gd name="T4" fmla="*/ 4 w 7"/>
                  <a:gd name="T5" fmla="*/ 12 h 12"/>
                  <a:gd name="T6" fmla="*/ 4 w 7"/>
                  <a:gd name="T7" fmla="*/ 9 h 12"/>
                  <a:gd name="T8" fmla="*/ 7 w 7"/>
                  <a:gd name="T9" fmla="*/ 6 h 12"/>
                  <a:gd name="T10" fmla="*/ 7 w 7"/>
                  <a:gd name="T11" fmla="*/ 6 h 12"/>
                  <a:gd name="T12" fmla="*/ 4 w 7"/>
                  <a:gd name="T13" fmla="*/ 3 h 12"/>
                  <a:gd name="T14" fmla="*/ 4 w 7"/>
                  <a:gd name="T15" fmla="*/ 0 h 12"/>
                  <a:gd name="T16" fmla="*/ 0 w 7"/>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0" y="0"/>
                    </a:moveTo>
                    <a:lnTo>
                      <a:pt x="0" y="12"/>
                    </a:lnTo>
                    <a:lnTo>
                      <a:pt x="4" y="12"/>
                    </a:lnTo>
                    <a:lnTo>
                      <a:pt x="4" y="9"/>
                    </a:lnTo>
                    <a:lnTo>
                      <a:pt x="7" y="6"/>
                    </a:lnTo>
                    <a:lnTo>
                      <a:pt x="7" y="6"/>
                    </a:lnTo>
                    <a:lnTo>
                      <a:pt x="4" y="3"/>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4" name="Freeform 2599"/>
              <p:cNvSpPr>
                <a:spLocks/>
              </p:cNvSpPr>
              <p:nvPr/>
            </p:nvSpPr>
            <p:spPr bwMode="auto">
              <a:xfrm>
                <a:off x="4449" y="3765"/>
                <a:ext cx="7" cy="12"/>
              </a:xfrm>
              <a:custGeom>
                <a:avLst/>
                <a:gdLst>
                  <a:gd name="T0" fmla="*/ 4 w 7"/>
                  <a:gd name="T1" fmla="*/ 0 h 12"/>
                  <a:gd name="T2" fmla="*/ 0 w 7"/>
                  <a:gd name="T3" fmla="*/ 0 h 12"/>
                  <a:gd name="T4" fmla="*/ 0 w 7"/>
                  <a:gd name="T5" fmla="*/ 12 h 12"/>
                  <a:gd name="T6" fmla="*/ 4 w 7"/>
                  <a:gd name="T7" fmla="*/ 12 h 12"/>
                  <a:gd name="T8" fmla="*/ 4 w 7"/>
                  <a:gd name="T9" fmla="*/ 12 h 12"/>
                  <a:gd name="T10" fmla="*/ 4 w 7"/>
                  <a:gd name="T11" fmla="*/ 9 h 12"/>
                  <a:gd name="T12" fmla="*/ 7 w 7"/>
                  <a:gd name="T13" fmla="*/ 6 h 12"/>
                  <a:gd name="T14" fmla="*/ 7 w 7"/>
                  <a:gd name="T15" fmla="*/ 6 h 12"/>
                  <a:gd name="T16" fmla="*/ 4 w 7"/>
                  <a:gd name="T17" fmla="*/ 3 h 12"/>
                  <a:gd name="T18" fmla="*/ 4 w 7"/>
                  <a:gd name="T19" fmla="*/ 0 h 12"/>
                  <a:gd name="T20" fmla="*/ 4 w 7"/>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4" y="0"/>
                    </a:moveTo>
                    <a:lnTo>
                      <a:pt x="0" y="0"/>
                    </a:lnTo>
                    <a:lnTo>
                      <a:pt x="0" y="12"/>
                    </a:lnTo>
                    <a:lnTo>
                      <a:pt x="4" y="12"/>
                    </a:lnTo>
                    <a:lnTo>
                      <a:pt x="4" y="12"/>
                    </a:lnTo>
                    <a:lnTo>
                      <a:pt x="4" y="9"/>
                    </a:lnTo>
                    <a:lnTo>
                      <a:pt x="7" y="6"/>
                    </a:lnTo>
                    <a:lnTo>
                      <a:pt x="7" y="6"/>
                    </a:lnTo>
                    <a:lnTo>
                      <a:pt x="4" y="3"/>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5" name="Freeform 2600"/>
              <p:cNvSpPr>
                <a:spLocks/>
              </p:cNvSpPr>
              <p:nvPr/>
            </p:nvSpPr>
            <p:spPr bwMode="auto">
              <a:xfrm>
                <a:off x="4453"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6" name="Freeform 2601"/>
              <p:cNvSpPr>
                <a:spLocks/>
              </p:cNvSpPr>
              <p:nvPr/>
            </p:nvSpPr>
            <p:spPr bwMode="auto">
              <a:xfrm>
                <a:off x="445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7" name="Freeform 2602"/>
              <p:cNvSpPr>
                <a:spLocks/>
              </p:cNvSpPr>
              <p:nvPr/>
            </p:nvSpPr>
            <p:spPr bwMode="auto">
              <a:xfrm>
                <a:off x="445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8" name="Freeform 2603"/>
              <p:cNvSpPr>
                <a:spLocks/>
              </p:cNvSpPr>
              <p:nvPr/>
            </p:nvSpPr>
            <p:spPr bwMode="auto">
              <a:xfrm>
                <a:off x="445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69" name="Freeform 2604"/>
              <p:cNvSpPr>
                <a:spLocks/>
              </p:cNvSpPr>
              <p:nvPr/>
            </p:nvSpPr>
            <p:spPr bwMode="auto">
              <a:xfrm>
                <a:off x="445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0" name="Freeform 2605"/>
              <p:cNvSpPr>
                <a:spLocks/>
              </p:cNvSpPr>
              <p:nvPr/>
            </p:nvSpPr>
            <p:spPr bwMode="auto">
              <a:xfrm>
                <a:off x="4453"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1" name="Freeform 2606"/>
              <p:cNvSpPr>
                <a:spLocks/>
              </p:cNvSpPr>
              <p:nvPr/>
            </p:nvSpPr>
            <p:spPr bwMode="auto">
              <a:xfrm>
                <a:off x="4453"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2" name="Freeform 2607"/>
              <p:cNvSpPr>
                <a:spLocks/>
              </p:cNvSpPr>
              <p:nvPr/>
            </p:nvSpPr>
            <p:spPr bwMode="auto">
              <a:xfrm>
                <a:off x="4453"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3" name="Freeform 2608"/>
              <p:cNvSpPr>
                <a:spLocks/>
              </p:cNvSpPr>
              <p:nvPr/>
            </p:nvSpPr>
            <p:spPr bwMode="auto">
              <a:xfrm>
                <a:off x="4453"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4" name="Freeform 2609"/>
              <p:cNvSpPr>
                <a:spLocks/>
              </p:cNvSpPr>
              <p:nvPr/>
            </p:nvSpPr>
            <p:spPr bwMode="auto">
              <a:xfrm>
                <a:off x="4453"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5" name="Freeform 2610"/>
              <p:cNvSpPr>
                <a:spLocks/>
              </p:cNvSpPr>
              <p:nvPr/>
            </p:nvSpPr>
            <p:spPr bwMode="auto">
              <a:xfrm>
                <a:off x="4453"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6" name="Freeform 2611"/>
              <p:cNvSpPr>
                <a:spLocks/>
              </p:cNvSpPr>
              <p:nvPr/>
            </p:nvSpPr>
            <p:spPr bwMode="auto">
              <a:xfrm>
                <a:off x="445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7" name="Freeform 2612"/>
              <p:cNvSpPr>
                <a:spLocks/>
              </p:cNvSpPr>
              <p:nvPr/>
            </p:nvSpPr>
            <p:spPr bwMode="auto">
              <a:xfrm>
                <a:off x="445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8" name="Freeform 2613"/>
              <p:cNvSpPr>
                <a:spLocks/>
              </p:cNvSpPr>
              <p:nvPr/>
            </p:nvSpPr>
            <p:spPr bwMode="auto">
              <a:xfrm>
                <a:off x="445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79" name="Freeform 2614"/>
              <p:cNvSpPr>
                <a:spLocks/>
              </p:cNvSpPr>
              <p:nvPr/>
            </p:nvSpPr>
            <p:spPr bwMode="auto">
              <a:xfrm>
                <a:off x="445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0" name="Freeform 2615"/>
              <p:cNvSpPr>
                <a:spLocks/>
              </p:cNvSpPr>
              <p:nvPr/>
            </p:nvSpPr>
            <p:spPr bwMode="auto">
              <a:xfrm>
                <a:off x="445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81" name="Freeform 2616"/>
              <p:cNvSpPr>
                <a:spLocks/>
              </p:cNvSpPr>
              <p:nvPr/>
            </p:nvSpPr>
            <p:spPr bwMode="auto">
              <a:xfrm>
                <a:off x="445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2818"/>
            <p:cNvGrpSpPr>
              <a:grpSpLocks/>
            </p:cNvGrpSpPr>
            <p:nvPr/>
          </p:nvGrpSpPr>
          <p:grpSpPr bwMode="auto">
            <a:xfrm>
              <a:off x="4453" y="3765"/>
              <a:ext cx="45" cy="12"/>
              <a:chOff x="4453" y="3765"/>
              <a:chExt cx="45" cy="12"/>
            </a:xfrm>
          </p:grpSpPr>
          <p:sp>
            <p:nvSpPr>
              <p:cNvPr id="19482" name="Freeform 2618"/>
              <p:cNvSpPr>
                <a:spLocks/>
              </p:cNvSpPr>
              <p:nvPr/>
            </p:nvSpPr>
            <p:spPr bwMode="auto">
              <a:xfrm>
                <a:off x="4453"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3" name="Freeform 2619"/>
              <p:cNvSpPr>
                <a:spLocks/>
              </p:cNvSpPr>
              <p:nvPr/>
            </p:nvSpPr>
            <p:spPr bwMode="auto">
              <a:xfrm>
                <a:off x="4453" y="3765"/>
                <a:ext cx="6" cy="12"/>
              </a:xfrm>
              <a:custGeom>
                <a:avLst/>
                <a:gdLst>
                  <a:gd name="T0" fmla="*/ 0 w 6"/>
                  <a:gd name="T1" fmla="*/ 0 h 12"/>
                  <a:gd name="T2" fmla="*/ 0 w 6"/>
                  <a:gd name="T3" fmla="*/ 12 h 12"/>
                  <a:gd name="T4" fmla="*/ 6 w 6"/>
                  <a:gd name="T5" fmla="*/ 12 h 12"/>
                  <a:gd name="T6" fmla="*/ 6 w 6"/>
                  <a:gd name="T7" fmla="*/ 9 h 12"/>
                  <a:gd name="T8" fmla="*/ 6 w 6"/>
                  <a:gd name="T9" fmla="*/ 6 h 12"/>
                  <a:gd name="T10" fmla="*/ 6 w 6"/>
                  <a:gd name="T11" fmla="*/ 6 h 12"/>
                  <a:gd name="T12" fmla="*/ 6 w 6"/>
                  <a:gd name="T13" fmla="*/ 3 h 12"/>
                  <a:gd name="T14" fmla="*/ 6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6" y="12"/>
                    </a:lnTo>
                    <a:lnTo>
                      <a:pt x="6" y="9"/>
                    </a:lnTo>
                    <a:lnTo>
                      <a:pt x="6" y="6"/>
                    </a:lnTo>
                    <a:lnTo>
                      <a:pt x="6" y="6"/>
                    </a:lnTo>
                    <a:lnTo>
                      <a:pt x="6" y="3"/>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4" name="Freeform 2620"/>
              <p:cNvSpPr>
                <a:spLocks/>
              </p:cNvSpPr>
              <p:nvPr/>
            </p:nvSpPr>
            <p:spPr bwMode="auto">
              <a:xfrm>
                <a:off x="4453"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5" name="Freeform 2621"/>
              <p:cNvSpPr>
                <a:spLocks/>
              </p:cNvSpPr>
              <p:nvPr/>
            </p:nvSpPr>
            <p:spPr bwMode="auto">
              <a:xfrm>
                <a:off x="4456" y="3765"/>
                <a:ext cx="3" cy="12"/>
              </a:xfrm>
              <a:custGeom>
                <a:avLst/>
                <a:gdLst>
                  <a:gd name="T0" fmla="*/ 0 w 3"/>
                  <a:gd name="T1" fmla="*/ 0 h 12"/>
                  <a:gd name="T2" fmla="*/ 0 w 3"/>
                  <a:gd name="T3" fmla="*/ 6 h 12"/>
                  <a:gd name="T4" fmla="*/ 0 w 3"/>
                  <a:gd name="T5" fmla="*/ 12 h 12"/>
                  <a:gd name="T6" fmla="*/ 3 w 3"/>
                  <a:gd name="T7" fmla="*/ 12 h 12"/>
                  <a:gd name="T8" fmla="*/ 3 w 3"/>
                  <a:gd name="T9" fmla="*/ 9 h 12"/>
                  <a:gd name="T10" fmla="*/ 3 w 3"/>
                  <a:gd name="T11" fmla="*/ 6 h 12"/>
                  <a:gd name="T12" fmla="*/ 3 w 3"/>
                  <a:gd name="T13" fmla="*/ 6 h 12"/>
                  <a:gd name="T14" fmla="*/ 3 w 3"/>
                  <a:gd name="T15" fmla="*/ 3 h 12"/>
                  <a:gd name="T16" fmla="*/ 3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0" y="0"/>
                    </a:moveTo>
                    <a:lnTo>
                      <a:pt x="0" y="6"/>
                    </a:ln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6" name="Freeform 2622"/>
              <p:cNvSpPr>
                <a:spLocks/>
              </p:cNvSpPr>
              <p:nvPr/>
            </p:nvSpPr>
            <p:spPr bwMode="auto">
              <a:xfrm>
                <a:off x="445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7" name="Freeform 2623"/>
              <p:cNvSpPr>
                <a:spLocks/>
              </p:cNvSpPr>
              <p:nvPr/>
            </p:nvSpPr>
            <p:spPr bwMode="auto">
              <a:xfrm>
                <a:off x="445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8" name="Freeform 2624"/>
              <p:cNvSpPr>
                <a:spLocks/>
              </p:cNvSpPr>
              <p:nvPr/>
            </p:nvSpPr>
            <p:spPr bwMode="auto">
              <a:xfrm>
                <a:off x="445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89" name="Freeform 2625"/>
              <p:cNvSpPr>
                <a:spLocks/>
              </p:cNvSpPr>
              <p:nvPr/>
            </p:nvSpPr>
            <p:spPr bwMode="auto">
              <a:xfrm>
                <a:off x="445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0" name="Freeform 2626"/>
              <p:cNvSpPr>
                <a:spLocks/>
              </p:cNvSpPr>
              <p:nvPr/>
            </p:nvSpPr>
            <p:spPr bwMode="auto">
              <a:xfrm>
                <a:off x="4456"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1" name="Freeform 2627"/>
              <p:cNvSpPr>
                <a:spLocks/>
              </p:cNvSpPr>
              <p:nvPr/>
            </p:nvSpPr>
            <p:spPr bwMode="auto">
              <a:xfrm>
                <a:off x="4456"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2" name="Freeform 2628"/>
              <p:cNvSpPr>
                <a:spLocks/>
              </p:cNvSpPr>
              <p:nvPr/>
            </p:nvSpPr>
            <p:spPr bwMode="auto">
              <a:xfrm>
                <a:off x="4456"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3" name="Freeform 2629"/>
              <p:cNvSpPr>
                <a:spLocks/>
              </p:cNvSpPr>
              <p:nvPr/>
            </p:nvSpPr>
            <p:spPr bwMode="auto">
              <a:xfrm>
                <a:off x="445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4" name="Freeform 2630"/>
              <p:cNvSpPr>
                <a:spLocks/>
              </p:cNvSpPr>
              <p:nvPr/>
            </p:nvSpPr>
            <p:spPr bwMode="auto">
              <a:xfrm>
                <a:off x="4456"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5" name="Freeform 2631"/>
              <p:cNvSpPr>
                <a:spLocks/>
              </p:cNvSpPr>
              <p:nvPr/>
            </p:nvSpPr>
            <p:spPr bwMode="auto">
              <a:xfrm>
                <a:off x="4459"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6" name="Freeform 2632"/>
              <p:cNvSpPr>
                <a:spLocks/>
              </p:cNvSpPr>
              <p:nvPr/>
            </p:nvSpPr>
            <p:spPr bwMode="auto">
              <a:xfrm>
                <a:off x="4459"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7" name="Freeform 2633"/>
              <p:cNvSpPr>
                <a:spLocks/>
              </p:cNvSpPr>
              <p:nvPr/>
            </p:nvSpPr>
            <p:spPr bwMode="auto">
              <a:xfrm>
                <a:off x="445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8" name="Freeform 2634"/>
              <p:cNvSpPr>
                <a:spLocks/>
              </p:cNvSpPr>
              <p:nvPr/>
            </p:nvSpPr>
            <p:spPr bwMode="auto">
              <a:xfrm>
                <a:off x="445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99" name="Freeform 2635"/>
              <p:cNvSpPr>
                <a:spLocks/>
              </p:cNvSpPr>
              <p:nvPr/>
            </p:nvSpPr>
            <p:spPr bwMode="auto">
              <a:xfrm>
                <a:off x="445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0" name="Freeform 2636"/>
              <p:cNvSpPr>
                <a:spLocks/>
              </p:cNvSpPr>
              <p:nvPr/>
            </p:nvSpPr>
            <p:spPr bwMode="auto">
              <a:xfrm>
                <a:off x="4459"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1" name="Freeform 2637"/>
              <p:cNvSpPr>
                <a:spLocks/>
              </p:cNvSpPr>
              <p:nvPr/>
            </p:nvSpPr>
            <p:spPr bwMode="auto">
              <a:xfrm>
                <a:off x="4459"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2" name="Freeform 2638"/>
              <p:cNvSpPr>
                <a:spLocks/>
              </p:cNvSpPr>
              <p:nvPr/>
            </p:nvSpPr>
            <p:spPr bwMode="auto">
              <a:xfrm>
                <a:off x="4459"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3" name="Freeform 2639"/>
              <p:cNvSpPr>
                <a:spLocks/>
              </p:cNvSpPr>
              <p:nvPr/>
            </p:nvSpPr>
            <p:spPr bwMode="auto">
              <a:xfrm>
                <a:off x="4459"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4" name="Freeform 2640"/>
              <p:cNvSpPr>
                <a:spLocks/>
              </p:cNvSpPr>
              <p:nvPr/>
            </p:nvSpPr>
            <p:spPr bwMode="auto">
              <a:xfrm>
                <a:off x="4459"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5" name="Freeform 2641"/>
              <p:cNvSpPr>
                <a:spLocks/>
              </p:cNvSpPr>
              <p:nvPr/>
            </p:nvSpPr>
            <p:spPr bwMode="auto">
              <a:xfrm>
                <a:off x="445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6" name="Freeform 2642"/>
              <p:cNvSpPr>
                <a:spLocks/>
              </p:cNvSpPr>
              <p:nvPr/>
            </p:nvSpPr>
            <p:spPr bwMode="auto">
              <a:xfrm>
                <a:off x="445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7" name="Freeform 2643"/>
              <p:cNvSpPr>
                <a:spLocks/>
              </p:cNvSpPr>
              <p:nvPr/>
            </p:nvSpPr>
            <p:spPr bwMode="auto">
              <a:xfrm>
                <a:off x="445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8" name="Freeform 2644"/>
              <p:cNvSpPr>
                <a:spLocks/>
              </p:cNvSpPr>
              <p:nvPr/>
            </p:nvSpPr>
            <p:spPr bwMode="auto">
              <a:xfrm>
                <a:off x="445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09" name="Freeform 2645"/>
              <p:cNvSpPr>
                <a:spLocks/>
              </p:cNvSpPr>
              <p:nvPr/>
            </p:nvSpPr>
            <p:spPr bwMode="auto">
              <a:xfrm>
                <a:off x="445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0" name="Freeform 2646"/>
              <p:cNvSpPr>
                <a:spLocks/>
              </p:cNvSpPr>
              <p:nvPr/>
            </p:nvSpPr>
            <p:spPr bwMode="auto">
              <a:xfrm>
                <a:off x="445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1" name="Freeform 2647"/>
              <p:cNvSpPr>
                <a:spLocks/>
              </p:cNvSpPr>
              <p:nvPr/>
            </p:nvSpPr>
            <p:spPr bwMode="auto">
              <a:xfrm>
                <a:off x="445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2" name="Freeform 2648"/>
              <p:cNvSpPr>
                <a:spLocks/>
              </p:cNvSpPr>
              <p:nvPr/>
            </p:nvSpPr>
            <p:spPr bwMode="auto">
              <a:xfrm>
                <a:off x="445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3" name="Freeform 2649"/>
              <p:cNvSpPr>
                <a:spLocks/>
              </p:cNvSpPr>
              <p:nvPr/>
            </p:nvSpPr>
            <p:spPr bwMode="auto">
              <a:xfrm>
                <a:off x="4459"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4" name="Freeform 2650"/>
              <p:cNvSpPr>
                <a:spLocks/>
              </p:cNvSpPr>
              <p:nvPr/>
            </p:nvSpPr>
            <p:spPr bwMode="auto">
              <a:xfrm>
                <a:off x="4459"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5" name="Freeform 2651"/>
              <p:cNvSpPr>
                <a:spLocks/>
              </p:cNvSpPr>
              <p:nvPr/>
            </p:nvSpPr>
            <p:spPr bwMode="auto">
              <a:xfrm>
                <a:off x="446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6" name="Freeform 2652"/>
              <p:cNvSpPr>
                <a:spLocks/>
              </p:cNvSpPr>
              <p:nvPr/>
            </p:nvSpPr>
            <p:spPr bwMode="auto">
              <a:xfrm>
                <a:off x="446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7" name="Freeform 2653"/>
              <p:cNvSpPr>
                <a:spLocks/>
              </p:cNvSpPr>
              <p:nvPr/>
            </p:nvSpPr>
            <p:spPr bwMode="auto">
              <a:xfrm>
                <a:off x="446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8" name="Freeform 2654"/>
              <p:cNvSpPr>
                <a:spLocks/>
              </p:cNvSpPr>
              <p:nvPr/>
            </p:nvSpPr>
            <p:spPr bwMode="auto">
              <a:xfrm>
                <a:off x="446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19" name="Freeform 2655"/>
              <p:cNvSpPr>
                <a:spLocks/>
              </p:cNvSpPr>
              <p:nvPr/>
            </p:nvSpPr>
            <p:spPr bwMode="auto">
              <a:xfrm>
                <a:off x="446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0" name="Freeform 2656"/>
              <p:cNvSpPr>
                <a:spLocks/>
              </p:cNvSpPr>
              <p:nvPr/>
            </p:nvSpPr>
            <p:spPr bwMode="auto">
              <a:xfrm>
                <a:off x="4462"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1" name="Freeform 2657"/>
              <p:cNvSpPr>
                <a:spLocks/>
              </p:cNvSpPr>
              <p:nvPr/>
            </p:nvSpPr>
            <p:spPr bwMode="auto">
              <a:xfrm>
                <a:off x="4462"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2" name="Freeform 2658"/>
              <p:cNvSpPr>
                <a:spLocks/>
              </p:cNvSpPr>
              <p:nvPr/>
            </p:nvSpPr>
            <p:spPr bwMode="auto">
              <a:xfrm>
                <a:off x="446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3" name="Freeform 2659"/>
              <p:cNvSpPr>
                <a:spLocks/>
              </p:cNvSpPr>
              <p:nvPr/>
            </p:nvSpPr>
            <p:spPr bwMode="auto">
              <a:xfrm>
                <a:off x="446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4" name="Freeform 2660"/>
              <p:cNvSpPr>
                <a:spLocks/>
              </p:cNvSpPr>
              <p:nvPr/>
            </p:nvSpPr>
            <p:spPr bwMode="auto">
              <a:xfrm>
                <a:off x="4462"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5" name="Freeform 2661"/>
              <p:cNvSpPr>
                <a:spLocks/>
              </p:cNvSpPr>
              <p:nvPr/>
            </p:nvSpPr>
            <p:spPr bwMode="auto">
              <a:xfrm>
                <a:off x="4465"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6" name="Freeform 2662"/>
              <p:cNvSpPr>
                <a:spLocks/>
              </p:cNvSpPr>
              <p:nvPr/>
            </p:nvSpPr>
            <p:spPr bwMode="auto">
              <a:xfrm>
                <a:off x="4465"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7" name="Freeform 2663"/>
              <p:cNvSpPr>
                <a:spLocks/>
              </p:cNvSpPr>
              <p:nvPr/>
            </p:nvSpPr>
            <p:spPr bwMode="auto">
              <a:xfrm>
                <a:off x="446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8" name="Freeform 2664"/>
              <p:cNvSpPr>
                <a:spLocks/>
              </p:cNvSpPr>
              <p:nvPr/>
            </p:nvSpPr>
            <p:spPr bwMode="auto">
              <a:xfrm>
                <a:off x="446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29" name="Freeform 2665"/>
              <p:cNvSpPr>
                <a:spLocks/>
              </p:cNvSpPr>
              <p:nvPr/>
            </p:nvSpPr>
            <p:spPr bwMode="auto">
              <a:xfrm>
                <a:off x="446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0" name="Freeform 2666"/>
              <p:cNvSpPr>
                <a:spLocks/>
              </p:cNvSpPr>
              <p:nvPr/>
            </p:nvSpPr>
            <p:spPr bwMode="auto">
              <a:xfrm>
                <a:off x="4465"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1" name="Freeform 2667"/>
              <p:cNvSpPr>
                <a:spLocks/>
              </p:cNvSpPr>
              <p:nvPr/>
            </p:nvSpPr>
            <p:spPr bwMode="auto">
              <a:xfrm>
                <a:off x="4465"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2" name="Freeform 2668"/>
              <p:cNvSpPr>
                <a:spLocks/>
              </p:cNvSpPr>
              <p:nvPr/>
            </p:nvSpPr>
            <p:spPr bwMode="auto">
              <a:xfrm>
                <a:off x="446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3" name="Freeform 2669"/>
              <p:cNvSpPr>
                <a:spLocks/>
              </p:cNvSpPr>
              <p:nvPr/>
            </p:nvSpPr>
            <p:spPr bwMode="auto">
              <a:xfrm>
                <a:off x="4465"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4" name="Freeform 2670"/>
              <p:cNvSpPr>
                <a:spLocks/>
              </p:cNvSpPr>
              <p:nvPr/>
            </p:nvSpPr>
            <p:spPr bwMode="auto">
              <a:xfrm>
                <a:off x="4465"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5" name="Freeform 2671"/>
              <p:cNvSpPr>
                <a:spLocks/>
              </p:cNvSpPr>
              <p:nvPr/>
            </p:nvSpPr>
            <p:spPr bwMode="auto">
              <a:xfrm>
                <a:off x="446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6" name="Freeform 2672"/>
              <p:cNvSpPr>
                <a:spLocks/>
              </p:cNvSpPr>
              <p:nvPr/>
            </p:nvSpPr>
            <p:spPr bwMode="auto">
              <a:xfrm>
                <a:off x="446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7" name="Freeform 2673"/>
              <p:cNvSpPr>
                <a:spLocks/>
              </p:cNvSpPr>
              <p:nvPr/>
            </p:nvSpPr>
            <p:spPr bwMode="auto">
              <a:xfrm>
                <a:off x="446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8" name="Freeform 2674"/>
              <p:cNvSpPr>
                <a:spLocks/>
              </p:cNvSpPr>
              <p:nvPr/>
            </p:nvSpPr>
            <p:spPr bwMode="auto">
              <a:xfrm>
                <a:off x="446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39" name="Freeform 2675"/>
              <p:cNvSpPr>
                <a:spLocks/>
              </p:cNvSpPr>
              <p:nvPr/>
            </p:nvSpPr>
            <p:spPr bwMode="auto">
              <a:xfrm>
                <a:off x="446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0" name="Freeform 2676"/>
              <p:cNvSpPr>
                <a:spLocks/>
              </p:cNvSpPr>
              <p:nvPr/>
            </p:nvSpPr>
            <p:spPr bwMode="auto">
              <a:xfrm>
                <a:off x="446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1" name="Freeform 2677"/>
              <p:cNvSpPr>
                <a:spLocks/>
              </p:cNvSpPr>
              <p:nvPr/>
            </p:nvSpPr>
            <p:spPr bwMode="auto">
              <a:xfrm>
                <a:off x="446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2" name="Freeform 2678"/>
              <p:cNvSpPr>
                <a:spLocks/>
              </p:cNvSpPr>
              <p:nvPr/>
            </p:nvSpPr>
            <p:spPr bwMode="auto">
              <a:xfrm>
                <a:off x="446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3" name="Freeform 2679"/>
              <p:cNvSpPr>
                <a:spLocks/>
              </p:cNvSpPr>
              <p:nvPr/>
            </p:nvSpPr>
            <p:spPr bwMode="auto">
              <a:xfrm>
                <a:off x="4465"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4" name="Freeform 2680"/>
              <p:cNvSpPr>
                <a:spLocks/>
              </p:cNvSpPr>
              <p:nvPr/>
            </p:nvSpPr>
            <p:spPr bwMode="auto">
              <a:xfrm>
                <a:off x="4465"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5" name="Freeform 2681"/>
              <p:cNvSpPr>
                <a:spLocks/>
              </p:cNvSpPr>
              <p:nvPr/>
            </p:nvSpPr>
            <p:spPr bwMode="auto">
              <a:xfrm>
                <a:off x="446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6" name="Freeform 2682"/>
              <p:cNvSpPr>
                <a:spLocks/>
              </p:cNvSpPr>
              <p:nvPr/>
            </p:nvSpPr>
            <p:spPr bwMode="auto">
              <a:xfrm>
                <a:off x="446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7" name="Freeform 2683"/>
              <p:cNvSpPr>
                <a:spLocks/>
              </p:cNvSpPr>
              <p:nvPr/>
            </p:nvSpPr>
            <p:spPr bwMode="auto">
              <a:xfrm>
                <a:off x="446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8" name="Freeform 2684"/>
              <p:cNvSpPr>
                <a:spLocks/>
              </p:cNvSpPr>
              <p:nvPr/>
            </p:nvSpPr>
            <p:spPr bwMode="auto">
              <a:xfrm>
                <a:off x="446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49" name="Freeform 2685"/>
              <p:cNvSpPr>
                <a:spLocks/>
              </p:cNvSpPr>
              <p:nvPr/>
            </p:nvSpPr>
            <p:spPr bwMode="auto">
              <a:xfrm>
                <a:off x="446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0" name="Freeform 2686"/>
              <p:cNvSpPr>
                <a:spLocks/>
              </p:cNvSpPr>
              <p:nvPr/>
            </p:nvSpPr>
            <p:spPr bwMode="auto">
              <a:xfrm>
                <a:off x="4468"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1" name="Freeform 2687"/>
              <p:cNvSpPr>
                <a:spLocks/>
              </p:cNvSpPr>
              <p:nvPr/>
            </p:nvSpPr>
            <p:spPr bwMode="auto">
              <a:xfrm>
                <a:off x="4468"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2" name="Freeform 2688"/>
              <p:cNvSpPr>
                <a:spLocks/>
              </p:cNvSpPr>
              <p:nvPr/>
            </p:nvSpPr>
            <p:spPr bwMode="auto">
              <a:xfrm>
                <a:off x="446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3" name="Freeform 2689"/>
              <p:cNvSpPr>
                <a:spLocks/>
              </p:cNvSpPr>
              <p:nvPr/>
            </p:nvSpPr>
            <p:spPr bwMode="auto">
              <a:xfrm>
                <a:off x="446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4" name="Freeform 2690"/>
              <p:cNvSpPr>
                <a:spLocks/>
              </p:cNvSpPr>
              <p:nvPr/>
            </p:nvSpPr>
            <p:spPr bwMode="auto">
              <a:xfrm>
                <a:off x="4468"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5" name="Freeform 2691"/>
              <p:cNvSpPr>
                <a:spLocks/>
              </p:cNvSpPr>
              <p:nvPr/>
            </p:nvSpPr>
            <p:spPr bwMode="auto">
              <a:xfrm>
                <a:off x="4471"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6" name="Freeform 2692"/>
              <p:cNvSpPr>
                <a:spLocks/>
              </p:cNvSpPr>
              <p:nvPr/>
            </p:nvSpPr>
            <p:spPr bwMode="auto">
              <a:xfrm>
                <a:off x="447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7" name="Freeform 2693"/>
              <p:cNvSpPr>
                <a:spLocks/>
              </p:cNvSpPr>
              <p:nvPr/>
            </p:nvSpPr>
            <p:spPr bwMode="auto">
              <a:xfrm>
                <a:off x="447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8" name="Freeform 2694"/>
              <p:cNvSpPr>
                <a:spLocks/>
              </p:cNvSpPr>
              <p:nvPr/>
            </p:nvSpPr>
            <p:spPr bwMode="auto">
              <a:xfrm>
                <a:off x="447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59" name="Freeform 2695"/>
              <p:cNvSpPr>
                <a:spLocks/>
              </p:cNvSpPr>
              <p:nvPr/>
            </p:nvSpPr>
            <p:spPr bwMode="auto">
              <a:xfrm>
                <a:off x="447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0" name="Freeform 2696"/>
              <p:cNvSpPr>
                <a:spLocks/>
              </p:cNvSpPr>
              <p:nvPr/>
            </p:nvSpPr>
            <p:spPr bwMode="auto">
              <a:xfrm>
                <a:off x="4471"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1" name="Freeform 2697"/>
              <p:cNvSpPr>
                <a:spLocks/>
              </p:cNvSpPr>
              <p:nvPr/>
            </p:nvSpPr>
            <p:spPr bwMode="auto">
              <a:xfrm>
                <a:off x="4471"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2" name="Freeform 2698"/>
              <p:cNvSpPr>
                <a:spLocks/>
              </p:cNvSpPr>
              <p:nvPr/>
            </p:nvSpPr>
            <p:spPr bwMode="auto">
              <a:xfrm>
                <a:off x="4471"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3" name="Freeform 2699"/>
              <p:cNvSpPr>
                <a:spLocks/>
              </p:cNvSpPr>
              <p:nvPr/>
            </p:nvSpPr>
            <p:spPr bwMode="auto">
              <a:xfrm>
                <a:off x="4471"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4" name="Freeform 2700"/>
              <p:cNvSpPr>
                <a:spLocks/>
              </p:cNvSpPr>
              <p:nvPr/>
            </p:nvSpPr>
            <p:spPr bwMode="auto">
              <a:xfrm>
                <a:off x="4471"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5" name="Freeform 2701"/>
              <p:cNvSpPr>
                <a:spLocks/>
              </p:cNvSpPr>
              <p:nvPr/>
            </p:nvSpPr>
            <p:spPr bwMode="auto">
              <a:xfrm>
                <a:off x="4471"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6" name="Freeform 2702"/>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7" name="Freeform 2703"/>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8" name="Freeform 2704"/>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69" name="Freeform 2705"/>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0" name="Freeform 2706"/>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1" name="Freeform 2707"/>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2" name="Freeform 2708"/>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3" name="Freeform 2709"/>
              <p:cNvSpPr>
                <a:spLocks/>
              </p:cNvSpPr>
              <p:nvPr/>
            </p:nvSpPr>
            <p:spPr bwMode="auto">
              <a:xfrm>
                <a:off x="4471"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4" name="Freeform 2710"/>
              <p:cNvSpPr>
                <a:spLocks/>
              </p:cNvSpPr>
              <p:nvPr/>
            </p:nvSpPr>
            <p:spPr bwMode="auto">
              <a:xfrm>
                <a:off x="4471"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5" name="Freeform 2711"/>
              <p:cNvSpPr>
                <a:spLocks/>
              </p:cNvSpPr>
              <p:nvPr/>
            </p:nvSpPr>
            <p:spPr bwMode="auto">
              <a:xfrm>
                <a:off x="447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6" name="Freeform 2712"/>
              <p:cNvSpPr>
                <a:spLocks/>
              </p:cNvSpPr>
              <p:nvPr/>
            </p:nvSpPr>
            <p:spPr bwMode="auto">
              <a:xfrm>
                <a:off x="447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7" name="Freeform 2713"/>
              <p:cNvSpPr>
                <a:spLocks/>
              </p:cNvSpPr>
              <p:nvPr/>
            </p:nvSpPr>
            <p:spPr bwMode="auto">
              <a:xfrm>
                <a:off x="447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8" name="Freeform 2714"/>
              <p:cNvSpPr>
                <a:spLocks/>
              </p:cNvSpPr>
              <p:nvPr/>
            </p:nvSpPr>
            <p:spPr bwMode="auto">
              <a:xfrm>
                <a:off x="447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79" name="Freeform 2715"/>
              <p:cNvSpPr>
                <a:spLocks/>
              </p:cNvSpPr>
              <p:nvPr/>
            </p:nvSpPr>
            <p:spPr bwMode="auto">
              <a:xfrm>
                <a:off x="4474"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0" name="Freeform 2716"/>
              <p:cNvSpPr>
                <a:spLocks/>
              </p:cNvSpPr>
              <p:nvPr/>
            </p:nvSpPr>
            <p:spPr bwMode="auto">
              <a:xfrm>
                <a:off x="4474"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1" name="Freeform 2717"/>
              <p:cNvSpPr>
                <a:spLocks/>
              </p:cNvSpPr>
              <p:nvPr/>
            </p:nvSpPr>
            <p:spPr bwMode="auto">
              <a:xfrm>
                <a:off x="4474"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2" name="Freeform 2718"/>
              <p:cNvSpPr>
                <a:spLocks/>
              </p:cNvSpPr>
              <p:nvPr/>
            </p:nvSpPr>
            <p:spPr bwMode="auto">
              <a:xfrm>
                <a:off x="4474"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3" name="Freeform 2719"/>
              <p:cNvSpPr>
                <a:spLocks/>
              </p:cNvSpPr>
              <p:nvPr/>
            </p:nvSpPr>
            <p:spPr bwMode="auto">
              <a:xfrm>
                <a:off x="4474"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4" name="Freeform 2720"/>
              <p:cNvSpPr>
                <a:spLocks/>
              </p:cNvSpPr>
              <p:nvPr/>
            </p:nvSpPr>
            <p:spPr bwMode="auto">
              <a:xfrm>
                <a:off x="4474"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5" name="Freeform 2721"/>
              <p:cNvSpPr>
                <a:spLocks/>
              </p:cNvSpPr>
              <p:nvPr/>
            </p:nvSpPr>
            <p:spPr bwMode="auto">
              <a:xfrm>
                <a:off x="4477"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6" name="Freeform 2722"/>
              <p:cNvSpPr>
                <a:spLocks/>
              </p:cNvSpPr>
              <p:nvPr/>
            </p:nvSpPr>
            <p:spPr bwMode="auto">
              <a:xfrm>
                <a:off x="447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7" name="Freeform 2723"/>
              <p:cNvSpPr>
                <a:spLocks/>
              </p:cNvSpPr>
              <p:nvPr/>
            </p:nvSpPr>
            <p:spPr bwMode="auto">
              <a:xfrm>
                <a:off x="447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8" name="Freeform 2724"/>
              <p:cNvSpPr>
                <a:spLocks/>
              </p:cNvSpPr>
              <p:nvPr/>
            </p:nvSpPr>
            <p:spPr bwMode="auto">
              <a:xfrm>
                <a:off x="447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89" name="Freeform 2725"/>
              <p:cNvSpPr>
                <a:spLocks/>
              </p:cNvSpPr>
              <p:nvPr/>
            </p:nvSpPr>
            <p:spPr bwMode="auto">
              <a:xfrm>
                <a:off x="447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0" name="Freeform 2726"/>
              <p:cNvSpPr>
                <a:spLocks/>
              </p:cNvSpPr>
              <p:nvPr/>
            </p:nvSpPr>
            <p:spPr bwMode="auto">
              <a:xfrm>
                <a:off x="447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6 h 12"/>
                  <a:gd name="T14" fmla="*/ 3 w 3"/>
                  <a:gd name="T15" fmla="*/ 3 h 12"/>
                  <a:gd name="T16" fmla="*/ 0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0" y="0"/>
                    </a:moveTo>
                    <a:lnTo>
                      <a:pt x="0" y="12"/>
                    </a:lnTo>
                    <a:lnTo>
                      <a:pt x="0" y="12"/>
                    </a:lnTo>
                    <a:lnTo>
                      <a:pt x="3" y="9"/>
                    </a:lnTo>
                    <a:lnTo>
                      <a:pt x="3" y="6"/>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1" name="Freeform 2727"/>
              <p:cNvSpPr>
                <a:spLocks/>
              </p:cNvSpPr>
              <p:nvPr/>
            </p:nvSpPr>
            <p:spPr bwMode="auto">
              <a:xfrm>
                <a:off x="447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6 h 12"/>
                  <a:gd name="T14" fmla="*/ 3 w 3"/>
                  <a:gd name="T15" fmla="*/ 3 h 12"/>
                  <a:gd name="T16" fmla="*/ 0 w 3"/>
                  <a:gd name="T17" fmla="*/ 0 h 12"/>
                  <a:gd name="T18" fmla="*/ 0 w 3"/>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2">
                    <a:moveTo>
                      <a:pt x="0" y="0"/>
                    </a:moveTo>
                    <a:lnTo>
                      <a:pt x="0" y="12"/>
                    </a:lnTo>
                    <a:lnTo>
                      <a:pt x="0" y="12"/>
                    </a:lnTo>
                    <a:lnTo>
                      <a:pt x="3" y="9"/>
                    </a:lnTo>
                    <a:lnTo>
                      <a:pt x="3" y="6"/>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2" name="Freeform 2728"/>
              <p:cNvSpPr>
                <a:spLocks/>
              </p:cNvSpPr>
              <p:nvPr/>
            </p:nvSpPr>
            <p:spPr bwMode="auto">
              <a:xfrm>
                <a:off x="4477"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3" name="Freeform 2729"/>
              <p:cNvSpPr>
                <a:spLocks/>
              </p:cNvSpPr>
              <p:nvPr/>
            </p:nvSpPr>
            <p:spPr bwMode="auto">
              <a:xfrm>
                <a:off x="4477" y="3765"/>
                <a:ext cx="3" cy="12"/>
              </a:xfrm>
              <a:custGeom>
                <a:avLst/>
                <a:gdLst>
                  <a:gd name="T0" fmla="*/ 0 w 3"/>
                  <a:gd name="T1" fmla="*/ 0 h 12"/>
                  <a:gd name="T2" fmla="*/ 0 w 3"/>
                  <a:gd name="T3" fmla="*/ 0 h 12"/>
                  <a:gd name="T4" fmla="*/ 0 w 3"/>
                  <a:gd name="T5" fmla="*/ 12 h 12"/>
                  <a:gd name="T6" fmla="*/ 0 w 3"/>
                  <a:gd name="T7" fmla="*/ 12 h 12"/>
                  <a:gd name="T8" fmla="*/ 3 w 3"/>
                  <a:gd name="T9" fmla="*/ 12 h 12"/>
                  <a:gd name="T10" fmla="*/ 3 w 3"/>
                  <a:gd name="T11" fmla="*/ 9 h 12"/>
                  <a:gd name="T12" fmla="*/ 3 w 3"/>
                  <a:gd name="T13" fmla="*/ 6 h 12"/>
                  <a:gd name="T14" fmla="*/ 3 w 3"/>
                  <a:gd name="T15" fmla="*/ 6 h 12"/>
                  <a:gd name="T16" fmla="*/ 3 w 3"/>
                  <a:gd name="T17" fmla="*/ 3 h 12"/>
                  <a:gd name="T18" fmla="*/ 3 w 3"/>
                  <a:gd name="T19" fmla="*/ 0 h 12"/>
                  <a:gd name="T20" fmla="*/ 0 w 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2">
                    <a:moveTo>
                      <a:pt x="0" y="0"/>
                    </a:moveTo>
                    <a:lnTo>
                      <a:pt x="0" y="0"/>
                    </a:lnTo>
                    <a:lnTo>
                      <a:pt x="0" y="12"/>
                    </a:ln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4" name="Freeform 2730"/>
              <p:cNvSpPr>
                <a:spLocks/>
              </p:cNvSpPr>
              <p:nvPr/>
            </p:nvSpPr>
            <p:spPr bwMode="auto">
              <a:xfrm>
                <a:off x="447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5" name="Freeform 2731"/>
              <p:cNvSpPr>
                <a:spLocks/>
              </p:cNvSpPr>
              <p:nvPr/>
            </p:nvSpPr>
            <p:spPr bwMode="auto">
              <a:xfrm>
                <a:off x="447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6" name="Freeform 2732"/>
              <p:cNvSpPr>
                <a:spLocks/>
              </p:cNvSpPr>
              <p:nvPr/>
            </p:nvSpPr>
            <p:spPr bwMode="auto">
              <a:xfrm>
                <a:off x="447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7" name="Freeform 2733"/>
              <p:cNvSpPr>
                <a:spLocks/>
              </p:cNvSpPr>
              <p:nvPr/>
            </p:nvSpPr>
            <p:spPr bwMode="auto">
              <a:xfrm>
                <a:off x="447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8" name="Freeform 2734"/>
              <p:cNvSpPr>
                <a:spLocks/>
              </p:cNvSpPr>
              <p:nvPr/>
            </p:nvSpPr>
            <p:spPr bwMode="auto">
              <a:xfrm>
                <a:off x="447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99" name="Freeform 2735"/>
              <p:cNvSpPr>
                <a:spLocks/>
              </p:cNvSpPr>
              <p:nvPr/>
            </p:nvSpPr>
            <p:spPr bwMode="auto">
              <a:xfrm>
                <a:off x="4477"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0" name="Freeform 2736"/>
              <p:cNvSpPr>
                <a:spLocks/>
              </p:cNvSpPr>
              <p:nvPr/>
            </p:nvSpPr>
            <p:spPr bwMode="auto">
              <a:xfrm>
                <a:off x="4477"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1" name="Freeform 2737"/>
              <p:cNvSpPr>
                <a:spLocks/>
              </p:cNvSpPr>
              <p:nvPr/>
            </p:nvSpPr>
            <p:spPr bwMode="auto">
              <a:xfrm>
                <a:off x="4477"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2" name="Freeform 2738"/>
              <p:cNvSpPr>
                <a:spLocks/>
              </p:cNvSpPr>
              <p:nvPr/>
            </p:nvSpPr>
            <p:spPr bwMode="auto">
              <a:xfrm>
                <a:off x="4477"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3" name="Freeform 2739"/>
              <p:cNvSpPr>
                <a:spLocks/>
              </p:cNvSpPr>
              <p:nvPr/>
            </p:nvSpPr>
            <p:spPr bwMode="auto">
              <a:xfrm>
                <a:off x="4477"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4" name="Freeform 2740"/>
              <p:cNvSpPr>
                <a:spLocks/>
              </p:cNvSpPr>
              <p:nvPr/>
            </p:nvSpPr>
            <p:spPr bwMode="auto">
              <a:xfrm>
                <a:off x="4480"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5" name="Freeform 2741"/>
              <p:cNvSpPr>
                <a:spLocks/>
              </p:cNvSpPr>
              <p:nvPr/>
            </p:nvSpPr>
            <p:spPr bwMode="auto">
              <a:xfrm>
                <a:off x="4480"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6" name="Freeform 2742"/>
              <p:cNvSpPr>
                <a:spLocks/>
              </p:cNvSpPr>
              <p:nvPr/>
            </p:nvSpPr>
            <p:spPr bwMode="auto">
              <a:xfrm>
                <a:off x="448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7" name="Freeform 2743"/>
              <p:cNvSpPr>
                <a:spLocks/>
              </p:cNvSpPr>
              <p:nvPr/>
            </p:nvSpPr>
            <p:spPr bwMode="auto">
              <a:xfrm>
                <a:off x="448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8" name="Freeform 2744"/>
              <p:cNvSpPr>
                <a:spLocks/>
              </p:cNvSpPr>
              <p:nvPr/>
            </p:nvSpPr>
            <p:spPr bwMode="auto">
              <a:xfrm>
                <a:off x="448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09" name="Freeform 2745"/>
              <p:cNvSpPr>
                <a:spLocks/>
              </p:cNvSpPr>
              <p:nvPr/>
            </p:nvSpPr>
            <p:spPr bwMode="auto">
              <a:xfrm>
                <a:off x="4480"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0" name="Freeform 2746"/>
              <p:cNvSpPr>
                <a:spLocks/>
              </p:cNvSpPr>
              <p:nvPr/>
            </p:nvSpPr>
            <p:spPr bwMode="auto">
              <a:xfrm>
                <a:off x="4480"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1" name="Freeform 2747"/>
              <p:cNvSpPr>
                <a:spLocks/>
              </p:cNvSpPr>
              <p:nvPr/>
            </p:nvSpPr>
            <p:spPr bwMode="auto">
              <a:xfrm>
                <a:off x="4480"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2" name="Freeform 2748"/>
              <p:cNvSpPr>
                <a:spLocks/>
              </p:cNvSpPr>
              <p:nvPr/>
            </p:nvSpPr>
            <p:spPr bwMode="auto">
              <a:xfrm>
                <a:off x="4480"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3" name="Freeform 2749"/>
              <p:cNvSpPr>
                <a:spLocks/>
              </p:cNvSpPr>
              <p:nvPr/>
            </p:nvSpPr>
            <p:spPr bwMode="auto">
              <a:xfrm>
                <a:off x="4480"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4" name="Freeform 2750"/>
              <p:cNvSpPr>
                <a:spLocks/>
              </p:cNvSpPr>
              <p:nvPr/>
            </p:nvSpPr>
            <p:spPr bwMode="auto">
              <a:xfrm>
                <a:off x="448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5" name="Freeform 2751"/>
              <p:cNvSpPr>
                <a:spLocks/>
              </p:cNvSpPr>
              <p:nvPr/>
            </p:nvSpPr>
            <p:spPr bwMode="auto">
              <a:xfrm>
                <a:off x="4480"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6" name="Freeform 2752"/>
              <p:cNvSpPr>
                <a:spLocks/>
              </p:cNvSpPr>
              <p:nvPr/>
            </p:nvSpPr>
            <p:spPr bwMode="auto">
              <a:xfrm>
                <a:off x="448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7" name="Freeform 2753"/>
              <p:cNvSpPr>
                <a:spLocks/>
              </p:cNvSpPr>
              <p:nvPr/>
            </p:nvSpPr>
            <p:spPr bwMode="auto">
              <a:xfrm>
                <a:off x="448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8" name="Freeform 2754"/>
              <p:cNvSpPr>
                <a:spLocks/>
              </p:cNvSpPr>
              <p:nvPr/>
            </p:nvSpPr>
            <p:spPr bwMode="auto">
              <a:xfrm>
                <a:off x="448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19" name="Freeform 2755"/>
              <p:cNvSpPr>
                <a:spLocks/>
              </p:cNvSpPr>
              <p:nvPr/>
            </p:nvSpPr>
            <p:spPr bwMode="auto">
              <a:xfrm>
                <a:off x="448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0" name="Freeform 2756"/>
              <p:cNvSpPr>
                <a:spLocks/>
              </p:cNvSpPr>
              <p:nvPr/>
            </p:nvSpPr>
            <p:spPr bwMode="auto">
              <a:xfrm>
                <a:off x="448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1" name="Freeform 2757"/>
              <p:cNvSpPr>
                <a:spLocks/>
              </p:cNvSpPr>
              <p:nvPr/>
            </p:nvSpPr>
            <p:spPr bwMode="auto">
              <a:xfrm>
                <a:off x="448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2" name="Freeform 2758"/>
              <p:cNvSpPr>
                <a:spLocks/>
              </p:cNvSpPr>
              <p:nvPr/>
            </p:nvSpPr>
            <p:spPr bwMode="auto">
              <a:xfrm>
                <a:off x="4480"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3" name="Freeform 2759"/>
              <p:cNvSpPr>
                <a:spLocks/>
              </p:cNvSpPr>
              <p:nvPr/>
            </p:nvSpPr>
            <p:spPr bwMode="auto">
              <a:xfrm>
                <a:off x="4480"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4" name="Freeform 2760"/>
              <p:cNvSpPr>
                <a:spLocks/>
              </p:cNvSpPr>
              <p:nvPr/>
            </p:nvSpPr>
            <p:spPr bwMode="auto">
              <a:xfrm>
                <a:off x="448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5" name="Freeform 2761"/>
              <p:cNvSpPr>
                <a:spLocks/>
              </p:cNvSpPr>
              <p:nvPr/>
            </p:nvSpPr>
            <p:spPr bwMode="auto">
              <a:xfrm>
                <a:off x="448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6" name="Freeform 2762"/>
              <p:cNvSpPr>
                <a:spLocks/>
              </p:cNvSpPr>
              <p:nvPr/>
            </p:nvSpPr>
            <p:spPr bwMode="auto">
              <a:xfrm>
                <a:off x="448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7" name="Freeform 2763"/>
              <p:cNvSpPr>
                <a:spLocks/>
              </p:cNvSpPr>
              <p:nvPr/>
            </p:nvSpPr>
            <p:spPr bwMode="auto">
              <a:xfrm>
                <a:off x="448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8" name="Freeform 2764"/>
              <p:cNvSpPr>
                <a:spLocks/>
              </p:cNvSpPr>
              <p:nvPr/>
            </p:nvSpPr>
            <p:spPr bwMode="auto">
              <a:xfrm>
                <a:off x="448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29" name="Freeform 2765"/>
              <p:cNvSpPr>
                <a:spLocks/>
              </p:cNvSpPr>
              <p:nvPr/>
            </p:nvSpPr>
            <p:spPr bwMode="auto">
              <a:xfrm>
                <a:off x="4483"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0" name="Freeform 2766"/>
              <p:cNvSpPr>
                <a:spLocks/>
              </p:cNvSpPr>
              <p:nvPr/>
            </p:nvSpPr>
            <p:spPr bwMode="auto">
              <a:xfrm>
                <a:off x="4483"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1" name="Freeform 2767"/>
              <p:cNvSpPr>
                <a:spLocks/>
              </p:cNvSpPr>
              <p:nvPr/>
            </p:nvSpPr>
            <p:spPr bwMode="auto">
              <a:xfrm>
                <a:off x="4483"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2" name="Freeform 2768"/>
              <p:cNvSpPr>
                <a:spLocks/>
              </p:cNvSpPr>
              <p:nvPr/>
            </p:nvSpPr>
            <p:spPr bwMode="auto">
              <a:xfrm>
                <a:off x="4483"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3" name="Freeform 2769"/>
              <p:cNvSpPr>
                <a:spLocks/>
              </p:cNvSpPr>
              <p:nvPr/>
            </p:nvSpPr>
            <p:spPr bwMode="auto">
              <a:xfrm>
                <a:off x="4483"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4" name="Freeform 2770"/>
              <p:cNvSpPr>
                <a:spLocks/>
              </p:cNvSpPr>
              <p:nvPr/>
            </p:nvSpPr>
            <p:spPr bwMode="auto">
              <a:xfrm>
                <a:off x="4486"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5" name="Freeform 2771"/>
              <p:cNvSpPr>
                <a:spLocks/>
              </p:cNvSpPr>
              <p:nvPr/>
            </p:nvSpPr>
            <p:spPr bwMode="auto">
              <a:xfrm>
                <a:off x="4486"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6" name="Freeform 2772"/>
              <p:cNvSpPr>
                <a:spLocks/>
              </p:cNvSpPr>
              <p:nvPr/>
            </p:nvSpPr>
            <p:spPr bwMode="auto">
              <a:xfrm>
                <a:off x="44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7" name="Freeform 2773"/>
              <p:cNvSpPr>
                <a:spLocks/>
              </p:cNvSpPr>
              <p:nvPr/>
            </p:nvSpPr>
            <p:spPr bwMode="auto">
              <a:xfrm>
                <a:off x="44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8" name="Freeform 2774"/>
              <p:cNvSpPr>
                <a:spLocks/>
              </p:cNvSpPr>
              <p:nvPr/>
            </p:nvSpPr>
            <p:spPr bwMode="auto">
              <a:xfrm>
                <a:off x="44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39" name="Freeform 2775"/>
              <p:cNvSpPr>
                <a:spLocks/>
              </p:cNvSpPr>
              <p:nvPr/>
            </p:nvSpPr>
            <p:spPr bwMode="auto">
              <a:xfrm>
                <a:off x="4486"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0" name="Freeform 2776"/>
              <p:cNvSpPr>
                <a:spLocks/>
              </p:cNvSpPr>
              <p:nvPr/>
            </p:nvSpPr>
            <p:spPr bwMode="auto">
              <a:xfrm>
                <a:off x="4486"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1" name="Freeform 2777"/>
              <p:cNvSpPr>
                <a:spLocks/>
              </p:cNvSpPr>
              <p:nvPr/>
            </p:nvSpPr>
            <p:spPr bwMode="auto">
              <a:xfrm>
                <a:off x="4486"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2" name="Freeform 2778"/>
              <p:cNvSpPr>
                <a:spLocks/>
              </p:cNvSpPr>
              <p:nvPr/>
            </p:nvSpPr>
            <p:spPr bwMode="auto">
              <a:xfrm>
                <a:off x="4486"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3" name="Freeform 2779"/>
              <p:cNvSpPr>
                <a:spLocks/>
              </p:cNvSpPr>
              <p:nvPr/>
            </p:nvSpPr>
            <p:spPr bwMode="auto">
              <a:xfrm>
                <a:off x="4486"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4" name="Freeform 2780"/>
              <p:cNvSpPr>
                <a:spLocks/>
              </p:cNvSpPr>
              <p:nvPr/>
            </p:nvSpPr>
            <p:spPr bwMode="auto">
              <a:xfrm>
                <a:off x="448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5" name="Freeform 2781"/>
              <p:cNvSpPr>
                <a:spLocks/>
              </p:cNvSpPr>
              <p:nvPr/>
            </p:nvSpPr>
            <p:spPr bwMode="auto">
              <a:xfrm>
                <a:off x="4486"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6" name="Freeform 2782"/>
              <p:cNvSpPr>
                <a:spLocks/>
              </p:cNvSpPr>
              <p:nvPr/>
            </p:nvSpPr>
            <p:spPr bwMode="auto">
              <a:xfrm>
                <a:off x="44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7" name="Freeform 2783"/>
              <p:cNvSpPr>
                <a:spLocks/>
              </p:cNvSpPr>
              <p:nvPr/>
            </p:nvSpPr>
            <p:spPr bwMode="auto">
              <a:xfrm>
                <a:off x="44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8" name="Freeform 2784"/>
              <p:cNvSpPr>
                <a:spLocks/>
              </p:cNvSpPr>
              <p:nvPr/>
            </p:nvSpPr>
            <p:spPr bwMode="auto">
              <a:xfrm>
                <a:off x="44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49" name="Freeform 2785"/>
              <p:cNvSpPr>
                <a:spLocks/>
              </p:cNvSpPr>
              <p:nvPr/>
            </p:nvSpPr>
            <p:spPr bwMode="auto">
              <a:xfrm>
                <a:off x="44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0" name="Freeform 2786"/>
              <p:cNvSpPr>
                <a:spLocks/>
              </p:cNvSpPr>
              <p:nvPr/>
            </p:nvSpPr>
            <p:spPr bwMode="auto">
              <a:xfrm>
                <a:off x="44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1" name="Freeform 2787"/>
              <p:cNvSpPr>
                <a:spLocks/>
              </p:cNvSpPr>
              <p:nvPr/>
            </p:nvSpPr>
            <p:spPr bwMode="auto">
              <a:xfrm>
                <a:off x="44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2" name="Freeform 2788"/>
              <p:cNvSpPr>
                <a:spLocks/>
              </p:cNvSpPr>
              <p:nvPr/>
            </p:nvSpPr>
            <p:spPr bwMode="auto">
              <a:xfrm>
                <a:off x="4486"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3" name="Freeform 2789"/>
              <p:cNvSpPr>
                <a:spLocks/>
              </p:cNvSpPr>
              <p:nvPr/>
            </p:nvSpPr>
            <p:spPr bwMode="auto">
              <a:xfrm>
                <a:off x="4486"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4" name="Freeform 2790"/>
              <p:cNvSpPr>
                <a:spLocks/>
              </p:cNvSpPr>
              <p:nvPr/>
            </p:nvSpPr>
            <p:spPr bwMode="auto">
              <a:xfrm>
                <a:off x="44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5" name="Freeform 2791"/>
              <p:cNvSpPr>
                <a:spLocks/>
              </p:cNvSpPr>
              <p:nvPr/>
            </p:nvSpPr>
            <p:spPr bwMode="auto">
              <a:xfrm>
                <a:off x="44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6" name="Freeform 2792"/>
              <p:cNvSpPr>
                <a:spLocks/>
              </p:cNvSpPr>
              <p:nvPr/>
            </p:nvSpPr>
            <p:spPr bwMode="auto">
              <a:xfrm>
                <a:off x="44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7" name="Freeform 2793"/>
              <p:cNvSpPr>
                <a:spLocks/>
              </p:cNvSpPr>
              <p:nvPr/>
            </p:nvSpPr>
            <p:spPr bwMode="auto">
              <a:xfrm>
                <a:off x="44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8" name="Freeform 2794"/>
              <p:cNvSpPr>
                <a:spLocks/>
              </p:cNvSpPr>
              <p:nvPr/>
            </p:nvSpPr>
            <p:spPr bwMode="auto">
              <a:xfrm>
                <a:off x="44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59" name="Freeform 2795"/>
              <p:cNvSpPr>
                <a:spLocks/>
              </p:cNvSpPr>
              <p:nvPr/>
            </p:nvSpPr>
            <p:spPr bwMode="auto">
              <a:xfrm>
                <a:off x="4489"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0" name="Freeform 2796"/>
              <p:cNvSpPr>
                <a:spLocks/>
              </p:cNvSpPr>
              <p:nvPr/>
            </p:nvSpPr>
            <p:spPr bwMode="auto">
              <a:xfrm>
                <a:off x="4489"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1" name="Freeform 2797"/>
              <p:cNvSpPr>
                <a:spLocks/>
              </p:cNvSpPr>
              <p:nvPr/>
            </p:nvSpPr>
            <p:spPr bwMode="auto">
              <a:xfrm>
                <a:off x="448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2" name="Freeform 2798"/>
              <p:cNvSpPr>
                <a:spLocks/>
              </p:cNvSpPr>
              <p:nvPr/>
            </p:nvSpPr>
            <p:spPr bwMode="auto">
              <a:xfrm>
                <a:off x="4489"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3" name="Freeform 2799"/>
              <p:cNvSpPr>
                <a:spLocks/>
              </p:cNvSpPr>
              <p:nvPr/>
            </p:nvSpPr>
            <p:spPr bwMode="auto">
              <a:xfrm>
                <a:off x="4489"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4" name="Freeform 2800"/>
              <p:cNvSpPr>
                <a:spLocks/>
              </p:cNvSpPr>
              <p:nvPr/>
            </p:nvSpPr>
            <p:spPr bwMode="auto">
              <a:xfrm>
                <a:off x="4492"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5" name="Freeform 2801"/>
              <p:cNvSpPr>
                <a:spLocks/>
              </p:cNvSpPr>
              <p:nvPr/>
            </p:nvSpPr>
            <p:spPr bwMode="auto">
              <a:xfrm>
                <a:off x="44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6" name="Freeform 2802"/>
              <p:cNvSpPr>
                <a:spLocks/>
              </p:cNvSpPr>
              <p:nvPr/>
            </p:nvSpPr>
            <p:spPr bwMode="auto">
              <a:xfrm>
                <a:off x="44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7" name="Freeform 2803"/>
              <p:cNvSpPr>
                <a:spLocks/>
              </p:cNvSpPr>
              <p:nvPr/>
            </p:nvSpPr>
            <p:spPr bwMode="auto">
              <a:xfrm>
                <a:off x="44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8" name="Freeform 2804"/>
              <p:cNvSpPr>
                <a:spLocks/>
              </p:cNvSpPr>
              <p:nvPr/>
            </p:nvSpPr>
            <p:spPr bwMode="auto">
              <a:xfrm>
                <a:off x="4492"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69" name="Freeform 2805"/>
              <p:cNvSpPr>
                <a:spLocks/>
              </p:cNvSpPr>
              <p:nvPr/>
            </p:nvSpPr>
            <p:spPr bwMode="auto">
              <a:xfrm>
                <a:off x="4492"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0" name="Freeform 2806"/>
              <p:cNvSpPr>
                <a:spLocks/>
              </p:cNvSpPr>
              <p:nvPr/>
            </p:nvSpPr>
            <p:spPr bwMode="auto">
              <a:xfrm>
                <a:off x="4492"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1" name="Freeform 2807"/>
              <p:cNvSpPr>
                <a:spLocks/>
              </p:cNvSpPr>
              <p:nvPr/>
            </p:nvSpPr>
            <p:spPr bwMode="auto">
              <a:xfrm>
                <a:off x="4492"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2" name="Freeform 2808"/>
              <p:cNvSpPr>
                <a:spLocks/>
              </p:cNvSpPr>
              <p:nvPr/>
            </p:nvSpPr>
            <p:spPr bwMode="auto">
              <a:xfrm>
                <a:off x="449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3" name="Freeform 2809"/>
              <p:cNvSpPr>
                <a:spLocks/>
              </p:cNvSpPr>
              <p:nvPr/>
            </p:nvSpPr>
            <p:spPr bwMode="auto">
              <a:xfrm>
                <a:off x="4492"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4" name="Freeform 2810"/>
              <p:cNvSpPr>
                <a:spLocks/>
              </p:cNvSpPr>
              <p:nvPr/>
            </p:nvSpPr>
            <p:spPr bwMode="auto">
              <a:xfrm>
                <a:off x="4492"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5" name="Freeform 2811"/>
              <p:cNvSpPr>
                <a:spLocks/>
              </p:cNvSpPr>
              <p:nvPr/>
            </p:nvSpPr>
            <p:spPr bwMode="auto">
              <a:xfrm>
                <a:off x="449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6" name="Freeform 2812"/>
              <p:cNvSpPr>
                <a:spLocks/>
              </p:cNvSpPr>
              <p:nvPr/>
            </p:nvSpPr>
            <p:spPr bwMode="auto">
              <a:xfrm>
                <a:off x="449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7" name="Freeform 2813"/>
              <p:cNvSpPr>
                <a:spLocks/>
              </p:cNvSpPr>
              <p:nvPr/>
            </p:nvSpPr>
            <p:spPr bwMode="auto">
              <a:xfrm>
                <a:off x="449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8" name="Freeform 2814"/>
              <p:cNvSpPr>
                <a:spLocks/>
              </p:cNvSpPr>
              <p:nvPr/>
            </p:nvSpPr>
            <p:spPr bwMode="auto">
              <a:xfrm>
                <a:off x="449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79" name="Freeform 2815"/>
              <p:cNvSpPr>
                <a:spLocks/>
              </p:cNvSpPr>
              <p:nvPr/>
            </p:nvSpPr>
            <p:spPr bwMode="auto">
              <a:xfrm>
                <a:off x="449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0" name="Freeform 2816"/>
              <p:cNvSpPr>
                <a:spLocks/>
              </p:cNvSpPr>
              <p:nvPr/>
            </p:nvSpPr>
            <p:spPr bwMode="auto">
              <a:xfrm>
                <a:off x="449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6 h 12"/>
                  <a:gd name="T14" fmla="*/ 6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6" y="9"/>
                    </a:lnTo>
                    <a:lnTo>
                      <a:pt x="6" y="6"/>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81" name="Freeform 2817"/>
              <p:cNvSpPr>
                <a:spLocks/>
              </p:cNvSpPr>
              <p:nvPr/>
            </p:nvSpPr>
            <p:spPr bwMode="auto">
              <a:xfrm>
                <a:off x="4492"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 name="Freeform 2819"/>
            <p:cNvSpPr>
              <a:spLocks/>
            </p:cNvSpPr>
            <p:nvPr/>
          </p:nvSpPr>
          <p:spPr bwMode="auto">
            <a:xfrm>
              <a:off x="4492" y="3765"/>
              <a:ext cx="6" cy="12"/>
            </a:xfrm>
            <a:custGeom>
              <a:avLst/>
              <a:gdLst>
                <a:gd name="T0" fmla="*/ 0 w 6"/>
                <a:gd name="T1" fmla="*/ 0 h 12"/>
                <a:gd name="T2" fmla="*/ 0 w 6"/>
                <a:gd name="T3" fmla="*/ 12 h 12"/>
                <a:gd name="T4" fmla="*/ 6 w 6"/>
                <a:gd name="T5" fmla="*/ 12 h 12"/>
                <a:gd name="T6" fmla="*/ 6 w 6"/>
                <a:gd name="T7" fmla="*/ 9 h 12"/>
                <a:gd name="T8" fmla="*/ 6 w 6"/>
                <a:gd name="T9" fmla="*/ 6 h 12"/>
                <a:gd name="T10" fmla="*/ 6 w 6"/>
                <a:gd name="T11" fmla="*/ 6 h 12"/>
                <a:gd name="T12" fmla="*/ 6 w 6"/>
                <a:gd name="T13" fmla="*/ 3 h 12"/>
                <a:gd name="T14" fmla="*/ 6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6" y="12"/>
                  </a:lnTo>
                  <a:lnTo>
                    <a:pt x="6" y="9"/>
                  </a:lnTo>
                  <a:lnTo>
                    <a:pt x="6" y="6"/>
                  </a:lnTo>
                  <a:lnTo>
                    <a:pt x="6" y="6"/>
                  </a:lnTo>
                  <a:lnTo>
                    <a:pt x="6" y="3"/>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820"/>
            <p:cNvSpPr>
              <a:spLocks/>
            </p:cNvSpPr>
            <p:nvPr/>
          </p:nvSpPr>
          <p:spPr bwMode="auto">
            <a:xfrm>
              <a:off x="4492" y="3765"/>
              <a:ext cx="6" cy="12"/>
            </a:xfrm>
            <a:custGeom>
              <a:avLst/>
              <a:gdLst>
                <a:gd name="T0" fmla="*/ 3 w 6"/>
                <a:gd name="T1" fmla="*/ 0 h 12"/>
                <a:gd name="T2" fmla="*/ 0 w 6"/>
                <a:gd name="T3" fmla="*/ 0 h 12"/>
                <a:gd name="T4" fmla="*/ 0 w 6"/>
                <a:gd name="T5" fmla="*/ 12 h 12"/>
                <a:gd name="T6" fmla="*/ 3 w 6"/>
                <a:gd name="T7" fmla="*/ 12 h 12"/>
                <a:gd name="T8" fmla="*/ 6 w 6"/>
                <a:gd name="T9" fmla="*/ 12 h 12"/>
                <a:gd name="T10" fmla="*/ 6 w 6"/>
                <a:gd name="T11" fmla="*/ 9 h 12"/>
                <a:gd name="T12" fmla="*/ 6 w 6"/>
                <a:gd name="T13" fmla="*/ 6 h 12"/>
                <a:gd name="T14" fmla="*/ 6 w 6"/>
                <a:gd name="T15" fmla="*/ 6 h 12"/>
                <a:gd name="T16" fmla="*/ 6 w 6"/>
                <a:gd name="T17" fmla="*/ 3 h 12"/>
                <a:gd name="T18" fmla="*/ 6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6" y="12"/>
                  </a:lnTo>
                  <a:lnTo>
                    <a:pt x="6" y="9"/>
                  </a:lnTo>
                  <a:lnTo>
                    <a:pt x="6" y="6"/>
                  </a:lnTo>
                  <a:lnTo>
                    <a:pt x="6" y="6"/>
                  </a:lnTo>
                  <a:lnTo>
                    <a:pt x="6" y="3"/>
                  </a:lnTo>
                  <a:lnTo>
                    <a:pt x="6"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821"/>
            <p:cNvSpPr>
              <a:spLocks/>
            </p:cNvSpPr>
            <p:nvPr/>
          </p:nvSpPr>
          <p:spPr bwMode="auto">
            <a:xfrm>
              <a:off x="449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822"/>
            <p:cNvSpPr>
              <a:spLocks/>
            </p:cNvSpPr>
            <p:nvPr/>
          </p:nvSpPr>
          <p:spPr bwMode="auto">
            <a:xfrm>
              <a:off x="449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823"/>
            <p:cNvSpPr>
              <a:spLocks/>
            </p:cNvSpPr>
            <p:nvPr/>
          </p:nvSpPr>
          <p:spPr bwMode="auto">
            <a:xfrm>
              <a:off x="449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824"/>
            <p:cNvSpPr>
              <a:spLocks/>
            </p:cNvSpPr>
            <p:nvPr/>
          </p:nvSpPr>
          <p:spPr bwMode="auto">
            <a:xfrm>
              <a:off x="449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825"/>
            <p:cNvSpPr>
              <a:spLocks/>
            </p:cNvSpPr>
            <p:nvPr/>
          </p:nvSpPr>
          <p:spPr bwMode="auto">
            <a:xfrm>
              <a:off x="4495" y="3765"/>
              <a:ext cx="3" cy="12"/>
            </a:xfrm>
            <a:custGeom>
              <a:avLst/>
              <a:gdLst>
                <a:gd name="T0" fmla="*/ 0 w 3"/>
                <a:gd name="T1" fmla="*/ 0 h 12"/>
                <a:gd name="T2" fmla="*/ 0 w 3"/>
                <a:gd name="T3" fmla="*/ 12 h 12"/>
                <a:gd name="T4" fmla="*/ 3 w 3"/>
                <a:gd name="T5" fmla="*/ 12 h 12"/>
                <a:gd name="T6" fmla="*/ 3 w 3"/>
                <a:gd name="T7" fmla="*/ 9 h 12"/>
                <a:gd name="T8" fmla="*/ 3 w 3"/>
                <a:gd name="T9" fmla="*/ 6 h 12"/>
                <a:gd name="T10" fmla="*/ 3 w 3"/>
                <a:gd name="T11" fmla="*/ 6 h 12"/>
                <a:gd name="T12" fmla="*/ 3 w 3"/>
                <a:gd name="T13" fmla="*/ 3 h 12"/>
                <a:gd name="T14" fmla="*/ 3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3" y="12"/>
                  </a:lnTo>
                  <a:lnTo>
                    <a:pt x="3" y="9"/>
                  </a:lnTo>
                  <a:lnTo>
                    <a:pt x="3"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826"/>
            <p:cNvSpPr>
              <a:spLocks/>
            </p:cNvSpPr>
            <p:nvPr/>
          </p:nvSpPr>
          <p:spPr bwMode="auto">
            <a:xfrm>
              <a:off x="4495"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827"/>
            <p:cNvSpPr>
              <a:spLocks/>
            </p:cNvSpPr>
            <p:nvPr/>
          </p:nvSpPr>
          <p:spPr bwMode="auto">
            <a:xfrm>
              <a:off x="4495" y="3765"/>
              <a:ext cx="6" cy="12"/>
            </a:xfrm>
            <a:custGeom>
              <a:avLst/>
              <a:gdLst>
                <a:gd name="T0" fmla="*/ 0 w 6"/>
                <a:gd name="T1" fmla="*/ 0 h 12"/>
                <a:gd name="T2" fmla="*/ 0 w 6"/>
                <a:gd name="T3" fmla="*/ 12 h 12"/>
                <a:gd name="T4" fmla="*/ 3 w 6"/>
                <a:gd name="T5" fmla="*/ 12 h 12"/>
                <a:gd name="T6" fmla="*/ 3 w 6"/>
                <a:gd name="T7" fmla="*/ 9 h 12"/>
                <a:gd name="T8" fmla="*/ 3 w 6"/>
                <a:gd name="T9" fmla="*/ 6 h 12"/>
                <a:gd name="T10" fmla="*/ 6 w 6"/>
                <a:gd name="T11" fmla="*/ 6 h 12"/>
                <a:gd name="T12" fmla="*/ 3 w 6"/>
                <a:gd name="T13" fmla="*/ 6 h 12"/>
                <a:gd name="T14" fmla="*/ 3 w 6"/>
                <a:gd name="T15" fmla="*/ 3 h 12"/>
                <a:gd name="T16" fmla="*/ 3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3" y="12"/>
                  </a:lnTo>
                  <a:lnTo>
                    <a:pt x="3" y="9"/>
                  </a:lnTo>
                  <a:lnTo>
                    <a:pt x="3" y="6"/>
                  </a:lnTo>
                  <a:lnTo>
                    <a:pt x="6" y="6"/>
                  </a:lnTo>
                  <a:lnTo>
                    <a:pt x="3"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28"/>
            <p:cNvSpPr>
              <a:spLocks/>
            </p:cNvSpPr>
            <p:nvPr/>
          </p:nvSpPr>
          <p:spPr bwMode="auto">
            <a:xfrm>
              <a:off x="4495"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829"/>
            <p:cNvSpPr>
              <a:spLocks/>
            </p:cNvSpPr>
            <p:nvPr/>
          </p:nvSpPr>
          <p:spPr bwMode="auto">
            <a:xfrm>
              <a:off x="4495" y="3765"/>
              <a:ext cx="6" cy="12"/>
            </a:xfrm>
            <a:custGeom>
              <a:avLst/>
              <a:gdLst>
                <a:gd name="T0" fmla="*/ 3 w 6"/>
                <a:gd name="T1" fmla="*/ 0 h 12"/>
                <a:gd name="T2" fmla="*/ 0 w 6"/>
                <a:gd name="T3" fmla="*/ 0 h 12"/>
                <a:gd name="T4" fmla="*/ 0 w 6"/>
                <a:gd name="T5" fmla="*/ 12 h 12"/>
                <a:gd name="T6" fmla="*/ 3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3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0"/>
                  </a:moveTo>
                  <a:lnTo>
                    <a:pt x="0" y="0"/>
                  </a:lnTo>
                  <a:lnTo>
                    <a:pt x="0" y="12"/>
                  </a:lnTo>
                  <a:lnTo>
                    <a:pt x="3" y="12"/>
                  </a:lnTo>
                  <a:lnTo>
                    <a:pt x="3" y="12"/>
                  </a:lnTo>
                  <a:lnTo>
                    <a:pt x="3" y="9"/>
                  </a:lnTo>
                  <a:lnTo>
                    <a:pt x="6" y="6"/>
                  </a:lnTo>
                  <a:lnTo>
                    <a:pt x="6" y="6"/>
                  </a:lnTo>
                  <a:lnTo>
                    <a:pt x="3" y="3"/>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830"/>
            <p:cNvSpPr>
              <a:spLocks/>
            </p:cNvSpPr>
            <p:nvPr/>
          </p:nvSpPr>
          <p:spPr bwMode="auto">
            <a:xfrm>
              <a:off x="4498"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831"/>
            <p:cNvSpPr>
              <a:spLocks/>
            </p:cNvSpPr>
            <p:nvPr/>
          </p:nvSpPr>
          <p:spPr bwMode="auto">
            <a:xfrm>
              <a:off x="4498" y="3765"/>
              <a:ext cx="3" cy="12"/>
            </a:xfrm>
            <a:custGeom>
              <a:avLst/>
              <a:gdLst>
                <a:gd name="T0" fmla="*/ 0 w 3"/>
                <a:gd name="T1" fmla="*/ 0 h 12"/>
                <a:gd name="T2" fmla="*/ 0 w 3"/>
                <a:gd name="T3" fmla="*/ 12 h 12"/>
                <a:gd name="T4" fmla="*/ 0 w 3"/>
                <a:gd name="T5" fmla="*/ 12 h 12"/>
                <a:gd name="T6" fmla="*/ 0 w 3"/>
                <a:gd name="T7" fmla="*/ 9 h 12"/>
                <a:gd name="T8" fmla="*/ 3 w 3"/>
                <a:gd name="T9" fmla="*/ 6 h 12"/>
                <a:gd name="T10" fmla="*/ 3 w 3"/>
                <a:gd name="T11" fmla="*/ 6 h 12"/>
                <a:gd name="T12" fmla="*/ 0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0" y="9"/>
                  </a:lnTo>
                  <a:lnTo>
                    <a:pt x="3" y="6"/>
                  </a:lnTo>
                  <a:lnTo>
                    <a:pt x="3" y="6"/>
                  </a:lnTo>
                  <a:lnTo>
                    <a:pt x="0"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56" name="Freeform 2832"/>
            <p:cNvSpPr>
              <a:spLocks/>
            </p:cNvSpPr>
            <p:nvPr/>
          </p:nvSpPr>
          <p:spPr bwMode="auto">
            <a:xfrm>
              <a:off x="449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57" name="Freeform 2833"/>
            <p:cNvSpPr>
              <a:spLocks/>
            </p:cNvSpPr>
            <p:nvPr/>
          </p:nvSpPr>
          <p:spPr bwMode="auto">
            <a:xfrm>
              <a:off x="449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1" name="Freeform 2834"/>
            <p:cNvSpPr>
              <a:spLocks/>
            </p:cNvSpPr>
            <p:nvPr/>
          </p:nvSpPr>
          <p:spPr bwMode="auto">
            <a:xfrm>
              <a:off x="449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2" name="Freeform 2835"/>
            <p:cNvSpPr>
              <a:spLocks/>
            </p:cNvSpPr>
            <p:nvPr/>
          </p:nvSpPr>
          <p:spPr bwMode="auto">
            <a:xfrm>
              <a:off x="4498" y="3765"/>
              <a:ext cx="3" cy="12"/>
            </a:xfrm>
            <a:custGeom>
              <a:avLst/>
              <a:gdLst>
                <a:gd name="T0" fmla="*/ 0 w 3"/>
                <a:gd name="T1" fmla="*/ 0 h 12"/>
                <a:gd name="T2" fmla="*/ 0 w 3"/>
                <a:gd name="T3" fmla="*/ 12 h 12"/>
                <a:gd name="T4" fmla="*/ 0 w 3"/>
                <a:gd name="T5" fmla="*/ 12 h 12"/>
                <a:gd name="T6" fmla="*/ 3 w 3"/>
                <a:gd name="T7" fmla="*/ 9 h 12"/>
                <a:gd name="T8" fmla="*/ 3 w 3"/>
                <a:gd name="T9" fmla="*/ 6 h 12"/>
                <a:gd name="T10" fmla="*/ 3 w 3"/>
                <a:gd name="T11" fmla="*/ 6 h 12"/>
                <a:gd name="T12" fmla="*/ 3 w 3"/>
                <a:gd name="T13" fmla="*/ 3 h 12"/>
                <a:gd name="T14" fmla="*/ 0 w 3"/>
                <a:gd name="T15" fmla="*/ 0 h 12"/>
                <a:gd name="T16" fmla="*/ 0 w 3"/>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2">
                  <a:moveTo>
                    <a:pt x="0" y="0"/>
                  </a:moveTo>
                  <a:lnTo>
                    <a:pt x="0" y="12"/>
                  </a:lnTo>
                  <a:lnTo>
                    <a:pt x="0" y="12"/>
                  </a:lnTo>
                  <a:lnTo>
                    <a:pt x="3" y="9"/>
                  </a:lnTo>
                  <a:lnTo>
                    <a:pt x="3"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3" name="Freeform 2836"/>
            <p:cNvSpPr>
              <a:spLocks/>
            </p:cNvSpPr>
            <p:nvPr/>
          </p:nvSpPr>
          <p:spPr bwMode="auto">
            <a:xfrm>
              <a:off x="4498"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4" name="Freeform 2837"/>
            <p:cNvSpPr>
              <a:spLocks/>
            </p:cNvSpPr>
            <p:nvPr/>
          </p:nvSpPr>
          <p:spPr bwMode="auto">
            <a:xfrm>
              <a:off x="4498" y="3765"/>
              <a:ext cx="6" cy="12"/>
            </a:xfrm>
            <a:custGeom>
              <a:avLst/>
              <a:gdLst>
                <a:gd name="T0" fmla="*/ 0 w 6"/>
                <a:gd name="T1" fmla="*/ 0 h 12"/>
                <a:gd name="T2" fmla="*/ 0 w 6"/>
                <a:gd name="T3" fmla="*/ 12 h 12"/>
                <a:gd name="T4" fmla="*/ 0 w 6"/>
                <a:gd name="T5" fmla="*/ 12 h 12"/>
                <a:gd name="T6" fmla="*/ 3 w 6"/>
                <a:gd name="T7" fmla="*/ 9 h 12"/>
                <a:gd name="T8" fmla="*/ 3 w 6"/>
                <a:gd name="T9" fmla="*/ 6 h 12"/>
                <a:gd name="T10" fmla="*/ 6 w 6"/>
                <a:gd name="T11" fmla="*/ 6 h 12"/>
                <a:gd name="T12" fmla="*/ 3 w 6"/>
                <a:gd name="T13" fmla="*/ 6 h 12"/>
                <a:gd name="T14" fmla="*/ 3 w 6"/>
                <a:gd name="T15" fmla="*/ 3 h 12"/>
                <a:gd name="T16" fmla="*/ 0 w 6"/>
                <a:gd name="T17" fmla="*/ 0 h 12"/>
                <a:gd name="T18" fmla="*/ 0 w 6"/>
                <a:gd name="T1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0"/>
                  </a:moveTo>
                  <a:lnTo>
                    <a:pt x="0" y="12"/>
                  </a:lnTo>
                  <a:lnTo>
                    <a:pt x="0" y="12"/>
                  </a:lnTo>
                  <a:lnTo>
                    <a:pt x="3" y="9"/>
                  </a:lnTo>
                  <a:lnTo>
                    <a:pt x="3" y="6"/>
                  </a:lnTo>
                  <a:lnTo>
                    <a:pt x="6" y="6"/>
                  </a:lnTo>
                  <a:lnTo>
                    <a:pt x="3"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5" name="Freeform 2838"/>
            <p:cNvSpPr>
              <a:spLocks/>
            </p:cNvSpPr>
            <p:nvPr/>
          </p:nvSpPr>
          <p:spPr bwMode="auto">
            <a:xfrm>
              <a:off x="4498" y="3765"/>
              <a:ext cx="6" cy="12"/>
            </a:xfrm>
            <a:custGeom>
              <a:avLst/>
              <a:gdLst>
                <a:gd name="T0" fmla="*/ 0 w 6"/>
                <a:gd name="T1" fmla="*/ 0 h 12"/>
                <a:gd name="T2" fmla="*/ 0 w 6"/>
                <a:gd name="T3" fmla="*/ 12 h 12"/>
                <a:gd name="T4" fmla="*/ 0 w 6"/>
                <a:gd name="T5" fmla="*/ 12 h 12"/>
                <a:gd name="T6" fmla="*/ 3 w 6"/>
                <a:gd name="T7" fmla="*/ 9 h 12"/>
                <a:gd name="T8" fmla="*/ 6 w 6"/>
                <a:gd name="T9" fmla="*/ 6 h 12"/>
                <a:gd name="T10" fmla="*/ 6 w 6"/>
                <a:gd name="T11" fmla="*/ 6 h 12"/>
                <a:gd name="T12" fmla="*/ 3 w 6"/>
                <a:gd name="T13" fmla="*/ 3 h 12"/>
                <a:gd name="T14" fmla="*/ 0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0" y="12"/>
                  </a:lnTo>
                  <a:lnTo>
                    <a:pt x="3" y="9"/>
                  </a:lnTo>
                  <a:lnTo>
                    <a:pt x="6" y="6"/>
                  </a:lnTo>
                  <a:lnTo>
                    <a:pt x="6" y="6"/>
                  </a:lnTo>
                  <a:lnTo>
                    <a:pt x="3" y="3"/>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6" name="Freeform 2839"/>
            <p:cNvSpPr>
              <a:spLocks/>
            </p:cNvSpPr>
            <p:nvPr/>
          </p:nvSpPr>
          <p:spPr bwMode="auto">
            <a:xfrm>
              <a:off x="4498" y="3765"/>
              <a:ext cx="6" cy="12"/>
            </a:xfrm>
            <a:custGeom>
              <a:avLst/>
              <a:gdLst>
                <a:gd name="T0" fmla="*/ 0 w 6"/>
                <a:gd name="T1" fmla="*/ 0 h 12"/>
                <a:gd name="T2" fmla="*/ 0 w 6"/>
                <a:gd name="T3" fmla="*/ 0 h 12"/>
                <a:gd name="T4" fmla="*/ 0 w 6"/>
                <a:gd name="T5" fmla="*/ 12 h 12"/>
                <a:gd name="T6" fmla="*/ 0 w 6"/>
                <a:gd name="T7" fmla="*/ 12 h 12"/>
                <a:gd name="T8" fmla="*/ 3 w 6"/>
                <a:gd name="T9" fmla="*/ 12 h 12"/>
                <a:gd name="T10" fmla="*/ 3 w 6"/>
                <a:gd name="T11" fmla="*/ 9 h 12"/>
                <a:gd name="T12" fmla="*/ 6 w 6"/>
                <a:gd name="T13" fmla="*/ 6 h 12"/>
                <a:gd name="T14" fmla="*/ 6 w 6"/>
                <a:gd name="T15" fmla="*/ 6 h 12"/>
                <a:gd name="T16" fmla="*/ 3 w 6"/>
                <a:gd name="T17" fmla="*/ 3 h 12"/>
                <a:gd name="T18" fmla="*/ 3 w 6"/>
                <a:gd name="T19" fmla="*/ 0 h 12"/>
                <a:gd name="T20" fmla="*/ 0 w 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0"/>
                  </a:moveTo>
                  <a:lnTo>
                    <a:pt x="0" y="0"/>
                  </a:lnTo>
                  <a:lnTo>
                    <a:pt x="0" y="12"/>
                  </a:ln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7" name="Freeform 2840"/>
            <p:cNvSpPr>
              <a:spLocks/>
            </p:cNvSpPr>
            <p:nvPr/>
          </p:nvSpPr>
          <p:spPr bwMode="auto">
            <a:xfrm>
              <a:off x="449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8" name="Freeform 2841"/>
            <p:cNvSpPr>
              <a:spLocks/>
            </p:cNvSpPr>
            <p:nvPr/>
          </p:nvSpPr>
          <p:spPr bwMode="auto">
            <a:xfrm>
              <a:off x="4498" y="3765"/>
              <a:ext cx="6" cy="12"/>
            </a:xfrm>
            <a:custGeom>
              <a:avLst/>
              <a:gdLst>
                <a:gd name="T0" fmla="*/ 0 w 6"/>
                <a:gd name="T1" fmla="*/ 0 h 12"/>
                <a:gd name="T2" fmla="*/ 0 w 6"/>
                <a:gd name="T3" fmla="*/ 12 h 12"/>
                <a:gd name="T4" fmla="*/ 3 w 6"/>
                <a:gd name="T5" fmla="*/ 12 h 12"/>
                <a:gd name="T6" fmla="*/ 3 w 6"/>
                <a:gd name="T7" fmla="*/ 9 h 12"/>
                <a:gd name="T8" fmla="*/ 6 w 6"/>
                <a:gd name="T9" fmla="*/ 6 h 12"/>
                <a:gd name="T10" fmla="*/ 6 w 6"/>
                <a:gd name="T11" fmla="*/ 6 h 12"/>
                <a:gd name="T12" fmla="*/ 3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3" y="9"/>
                  </a:lnTo>
                  <a:lnTo>
                    <a:pt x="6" y="6"/>
                  </a:lnTo>
                  <a:lnTo>
                    <a:pt x="6" y="6"/>
                  </a:lnTo>
                  <a:lnTo>
                    <a:pt x="3"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69" name="Freeform 2842"/>
            <p:cNvSpPr>
              <a:spLocks/>
            </p:cNvSpPr>
            <p:nvPr/>
          </p:nvSpPr>
          <p:spPr bwMode="auto">
            <a:xfrm>
              <a:off x="449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0" name="Freeform 2843"/>
            <p:cNvSpPr>
              <a:spLocks/>
            </p:cNvSpPr>
            <p:nvPr/>
          </p:nvSpPr>
          <p:spPr bwMode="auto">
            <a:xfrm>
              <a:off x="449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1" name="Freeform 2844"/>
            <p:cNvSpPr>
              <a:spLocks/>
            </p:cNvSpPr>
            <p:nvPr/>
          </p:nvSpPr>
          <p:spPr bwMode="auto">
            <a:xfrm>
              <a:off x="449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2" name="Freeform 2845"/>
            <p:cNvSpPr>
              <a:spLocks/>
            </p:cNvSpPr>
            <p:nvPr/>
          </p:nvSpPr>
          <p:spPr bwMode="auto">
            <a:xfrm>
              <a:off x="4498" y="3765"/>
              <a:ext cx="6" cy="12"/>
            </a:xfrm>
            <a:custGeom>
              <a:avLst/>
              <a:gdLst>
                <a:gd name="T0" fmla="*/ 0 w 6"/>
                <a:gd name="T1" fmla="*/ 0 h 12"/>
                <a:gd name="T2" fmla="*/ 0 w 6"/>
                <a:gd name="T3" fmla="*/ 12 h 12"/>
                <a:gd name="T4" fmla="*/ 3 w 6"/>
                <a:gd name="T5" fmla="*/ 12 h 12"/>
                <a:gd name="T6" fmla="*/ 6 w 6"/>
                <a:gd name="T7" fmla="*/ 9 h 12"/>
                <a:gd name="T8" fmla="*/ 6 w 6"/>
                <a:gd name="T9" fmla="*/ 6 h 12"/>
                <a:gd name="T10" fmla="*/ 6 w 6"/>
                <a:gd name="T11" fmla="*/ 6 h 12"/>
                <a:gd name="T12" fmla="*/ 6 w 6"/>
                <a:gd name="T13" fmla="*/ 3 h 12"/>
                <a:gd name="T14" fmla="*/ 3 w 6"/>
                <a:gd name="T15" fmla="*/ 0 h 12"/>
                <a:gd name="T16" fmla="*/ 0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0" y="0"/>
                  </a:moveTo>
                  <a:lnTo>
                    <a:pt x="0" y="12"/>
                  </a:lnTo>
                  <a:lnTo>
                    <a:pt x="3" y="12"/>
                  </a:lnTo>
                  <a:lnTo>
                    <a:pt x="6" y="9"/>
                  </a:lnTo>
                  <a:lnTo>
                    <a:pt x="6" y="6"/>
                  </a:lnTo>
                  <a:lnTo>
                    <a:pt x="6" y="6"/>
                  </a:lnTo>
                  <a:lnTo>
                    <a:pt x="6" y="3"/>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3" name="Freeform 2846"/>
            <p:cNvSpPr>
              <a:spLocks/>
            </p:cNvSpPr>
            <p:nvPr/>
          </p:nvSpPr>
          <p:spPr bwMode="auto">
            <a:xfrm>
              <a:off x="4498" y="3765"/>
              <a:ext cx="0" cy="12"/>
            </a:xfrm>
            <a:custGeom>
              <a:avLst/>
              <a:gdLst>
                <a:gd name="T0" fmla="*/ 6 h 12"/>
                <a:gd name="T1" fmla="*/ 0 h 12"/>
                <a:gd name="T2" fmla="*/ 12 h 12"/>
                <a:gd name="T3" fmla="*/ 6 h 12"/>
              </a:gdLst>
              <a:ahLst/>
              <a:cxnLst>
                <a:cxn ang="0">
                  <a:pos x="0" y="T0"/>
                </a:cxn>
                <a:cxn ang="0">
                  <a:pos x="0" y="T1"/>
                </a:cxn>
                <a:cxn ang="0">
                  <a:pos x="0" y="T2"/>
                </a:cxn>
                <a:cxn ang="0">
                  <a:pos x="0" y="T3"/>
                </a:cxn>
              </a:cxnLst>
              <a:rect l="0" t="0" r="r" b="b"/>
              <a:pathLst>
                <a:path h="12">
                  <a:moveTo>
                    <a:pt x="0" y="6"/>
                  </a:moveTo>
                  <a:lnTo>
                    <a:pt x="0" y="0"/>
                  </a:lnTo>
                  <a:lnTo>
                    <a:pt x="0" y="12"/>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4" name="Freeform 2847"/>
            <p:cNvSpPr>
              <a:spLocks/>
            </p:cNvSpPr>
            <p:nvPr/>
          </p:nvSpPr>
          <p:spPr bwMode="auto">
            <a:xfrm>
              <a:off x="4498" y="3765"/>
              <a:ext cx="6" cy="12"/>
            </a:xfrm>
            <a:custGeom>
              <a:avLst/>
              <a:gdLst>
                <a:gd name="T0" fmla="*/ 0 w 6"/>
                <a:gd name="T1" fmla="*/ 12 h 12"/>
                <a:gd name="T2" fmla="*/ 3 w 6"/>
                <a:gd name="T3" fmla="*/ 12 h 12"/>
                <a:gd name="T4" fmla="*/ 6 w 6"/>
                <a:gd name="T5" fmla="*/ 9 h 12"/>
                <a:gd name="T6" fmla="*/ 6 w 6"/>
                <a:gd name="T7" fmla="*/ 6 h 12"/>
                <a:gd name="T8" fmla="*/ 6 w 6"/>
                <a:gd name="T9" fmla="*/ 6 h 12"/>
                <a:gd name="T10" fmla="*/ 6 w 6"/>
                <a:gd name="T11" fmla="*/ 6 h 12"/>
                <a:gd name="T12" fmla="*/ 6 w 6"/>
                <a:gd name="T13" fmla="*/ 3 h 12"/>
                <a:gd name="T14" fmla="*/ 3 w 6"/>
                <a:gd name="T15" fmla="*/ 0 h 12"/>
                <a:gd name="T16" fmla="*/ 0 w 6"/>
                <a:gd name="T17" fmla="*/ 0 h 12"/>
                <a:gd name="T18" fmla="*/ 0 w 6"/>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12"/>
                  </a:moveTo>
                  <a:lnTo>
                    <a:pt x="3" y="12"/>
                  </a:lnTo>
                  <a:lnTo>
                    <a:pt x="6" y="9"/>
                  </a:lnTo>
                  <a:lnTo>
                    <a:pt x="6" y="6"/>
                  </a:lnTo>
                  <a:lnTo>
                    <a:pt x="6" y="6"/>
                  </a:lnTo>
                  <a:lnTo>
                    <a:pt x="6" y="6"/>
                  </a:lnTo>
                  <a:lnTo>
                    <a:pt x="6" y="3"/>
                  </a:lnTo>
                  <a:lnTo>
                    <a:pt x="3" y="0"/>
                  </a:lnTo>
                  <a:lnTo>
                    <a:pt x="0" y="0"/>
                  </a:lnTo>
                  <a:lnTo>
                    <a:pt x="0"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5" name="Freeform 2848"/>
            <p:cNvSpPr>
              <a:spLocks/>
            </p:cNvSpPr>
            <p:nvPr/>
          </p:nvSpPr>
          <p:spPr bwMode="auto">
            <a:xfrm>
              <a:off x="4431" y="3771"/>
              <a:ext cx="9" cy="6"/>
            </a:xfrm>
            <a:custGeom>
              <a:avLst/>
              <a:gdLst>
                <a:gd name="T0" fmla="*/ 0 w 9"/>
                <a:gd name="T1" fmla="*/ 0 h 6"/>
                <a:gd name="T2" fmla="*/ 0 w 9"/>
                <a:gd name="T3" fmla="*/ 0 h 6"/>
                <a:gd name="T4" fmla="*/ 0 w 9"/>
                <a:gd name="T5" fmla="*/ 3 h 6"/>
                <a:gd name="T6" fmla="*/ 3 w 9"/>
                <a:gd name="T7" fmla="*/ 6 h 6"/>
                <a:gd name="T8" fmla="*/ 6 w 9"/>
                <a:gd name="T9" fmla="*/ 6 h 6"/>
                <a:gd name="T10" fmla="*/ 6 w 9"/>
                <a:gd name="T11" fmla="*/ 3 h 6"/>
                <a:gd name="T12" fmla="*/ 9 w 9"/>
                <a:gd name="T13" fmla="*/ 0 h 6"/>
                <a:gd name="T14" fmla="*/ 9 w 9"/>
                <a:gd name="T15" fmla="*/ 0 h 6"/>
                <a:gd name="T16" fmla="*/ 0 w 9"/>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0" y="0"/>
                  </a:moveTo>
                  <a:lnTo>
                    <a:pt x="0" y="0"/>
                  </a:lnTo>
                  <a:lnTo>
                    <a:pt x="0" y="3"/>
                  </a:lnTo>
                  <a:lnTo>
                    <a:pt x="3" y="6"/>
                  </a:lnTo>
                  <a:lnTo>
                    <a:pt x="6" y="6"/>
                  </a:lnTo>
                  <a:lnTo>
                    <a:pt x="6" y="3"/>
                  </a:lnTo>
                  <a:lnTo>
                    <a:pt x="9" y="0"/>
                  </a:lnTo>
                  <a:lnTo>
                    <a:pt x="9"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6" name="Freeform 2849"/>
            <p:cNvSpPr>
              <a:spLocks/>
            </p:cNvSpPr>
            <p:nvPr/>
          </p:nvSpPr>
          <p:spPr bwMode="auto">
            <a:xfrm>
              <a:off x="4431" y="3753"/>
              <a:ext cx="9" cy="18"/>
            </a:xfrm>
            <a:custGeom>
              <a:avLst/>
              <a:gdLst>
                <a:gd name="T0" fmla="*/ 6 w 9"/>
                <a:gd name="T1" fmla="*/ 0 h 18"/>
                <a:gd name="T2" fmla="*/ 0 w 9"/>
                <a:gd name="T3" fmla="*/ 0 h 18"/>
                <a:gd name="T4" fmla="*/ 0 w 9"/>
                <a:gd name="T5" fmla="*/ 18 h 18"/>
                <a:gd name="T6" fmla="*/ 9 w 9"/>
                <a:gd name="T7" fmla="*/ 18 h 18"/>
                <a:gd name="T8" fmla="*/ 9 w 9"/>
                <a:gd name="T9" fmla="*/ 0 h 18"/>
                <a:gd name="T10" fmla="*/ 6 w 9"/>
                <a:gd name="T11" fmla="*/ 0 h 18"/>
              </a:gdLst>
              <a:ahLst/>
              <a:cxnLst>
                <a:cxn ang="0">
                  <a:pos x="T0" y="T1"/>
                </a:cxn>
                <a:cxn ang="0">
                  <a:pos x="T2" y="T3"/>
                </a:cxn>
                <a:cxn ang="0">
                  <a:pos x="T4" y="T5"/>
                </a:cxn>
                <a:cxn ang="0">
                  <a:pos x="T6" y="T7"/>
                </a:cxn>
                <a:cxn ang="0">
                  <a:pos x="T8" y="T9"/>
                </a:cxn>
                <a:cxn ang="0">
                  <a:pos x="T10" y="T11"/>
                </a:cxn>
              </a:cxnLst>
              <a:rect l="0" t="0" r="r" b="b"/>
              <a:pathLst>
                <a:path w="9" h="18">
                  <a:moveTo>
                    <a:pt x="6" y="0"/>
                  </a:moveTo>
                  <a:lnTo>
                    <a:pt x="0" y="0"/>
                  </a:lnTo>
                  <a:lnTo>
                    <a:pt x="0" y="18"/>
                  </a:lnTo>
                  <a:lnTo>
                    <a:pt x="9" y="18"/>
                  </a:lnTo>
                  <a:lnTo>
                    <a:pt x="9"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7" name="Freeform 2850"/>
            <p:cNvSpPr>
              <a:spLocks/>
            </p:cNvSpPr>
            <p:nvPr/>
          </p:nvSpPr>
          <p:spPr bwMode="auto">
            <a:xfrm>
              <a:off x="4431" y="3747"/>
              <a:ext cx="9" cy="6"/>
            </a:xfrm>
            <a:custGeom>
              <a:avLst/>
              <a:gdLst>
                <a:gd name="T0" fmla="*/ 9 w 9"/>
                <a:gd name="T1" fmla="*/ 6 h 6"/>
                <a:gd name="T2" fmla="*/ 9 w 9"/>
                <a:gd name="T3" fmla="*/ 3 h 6"/>
                <a:gd name="T4" fmla="*/ 6 w 9"/>
                <a:gd name="T5" fmla="*/ 0 h 6"/>
                <a:gd name="T6" fmla="*/ 6 w 9"/>
                <a:gd name="T7" fmla="*/ 0 h 6"/>
                <a:gd name="T8" fmla="*/ 3 w 9"/>
                <a:gd name="T9" fmla="*/ 0 h 6"/>
                <a:gd name="T10" fmla="*/ 0 w 9"/>
                <a:gd name="T11" fmla="*/ 0 h 6"/>
                <a:gd name="T12" fmla="*/ 0 w 9"/>
                <a:gd name="T13" fmla="*/ 3 h 6"/>
                <a:gd name="T14" fmla="*/ 0 w 9"/>
                <a:gd name="T15" fmla="*/ 6 h 6"/>
                <a:gd name="T16" fmla="*/ 9 w 9"/>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6"/>
                  </a:moveTo>
                  <a:lnTo>
                    <a:pt x="9" y="3"/>
                  </a:lnTo>
                  <a:lnTo>
                    <a:pt x="6" y="0"/>
                  </a:lnTo>
                  <a:lnTo>
                    <a:pt x="6" y="0"/>
                  </a:lnTo>
                  <a:lnTo>
                    <a:pt x="3" y="0"/>
                  </a:lnTo>
                  <a:lnTo>
                    <a:pt x="0" y="0"/>
                  </a:lnTo>
                  <a:lnTo>
                    <a:pt x="0" y="3"/>
                  </a:lnTo>
                  <a:lnTo>
                    <a:pt x="0" y="6"/>
                  </a:lnTo>
                  <a:lnTo>
                    <a:pt x="9"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78" name="Rectangle 2851"/>
            <p:cNvSpPr>
              <a:spLocks noChangeArrowheads="1"/>
            </p:cNvSpPr>
            <p:nvPr/>
          </p:nvSpPr>
          <p:spPr bwMode="auto">
            <a:xfrm>
              <a:off x="4379" y="1216"/>
              <a:ext cx="566"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panose="020B0604020202020204" pitchFamily="34" charset="0"/>
                </a:rPr>
                <a:t>gradient</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9479" name="Rectangle 2852"/>
            <p:cNvSpPr>
              <a:spLocks noChangeArrowheads="1"/>
            </p:cNvSpPr>
            <p:nvPr/>
          </p:nvSpPr>
          <p:spPr bwMode="auto">
            <a:xfrm>
              <a:off x="4379" y="1402"/>
              <a:ext cx="1121"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panose="020B0604020202020204" pitchFamily="34" charset="0"/>
                </a:rPr>
                <a:t>0 -100% in 10 min</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9480" name="Rectangle 2853"/>
            <p:cNvSpPr>
              <a:spLocks noChangeArrowheads="1"/>
            </p:cNvSpPr>
            <p:nvPr/>
          </p:nvSpPr>
          <p:spPr bwMode="auto">
            <a:xfrm>
              <a:off x="5205" y="2498"/>
              <a:ext cx="868"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panose="020B0604020202020204" pitchFamily="34" charset="0"/>
                </a:rPr>
                <a:t>40% isocratic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9481" name="Rectangle 2854"/>
            <p:cNvSpPr>
              <a:spLocks noChangeArrowheads="1"/>
            </p:cNvSpPr>
            <p:nvPr/>
          </p:nvSpPr>
          <p:spPr bwMode="auto">
            <a:xfrm>
              <a:off x="5235" y="3567"/>
              <a:ext cx="868" cy="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panose="020B0604020202020204" pitchFamily="34" charset="0"/>
                </a:rPr>
                <a:t>70% isocratic</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sp>
        <p:nvSpPr>
          <p:cNvPr id="22283" name="Rectangle 22282"/>
          <p:cNvSpPr/>
          <p:nvPr/>
        </p:nvSpPr>
        <p:spPr>
          <a:xfrm>
            <a:off x="571640" y="4441371"/>
            <a:ext cx="5727560" cy="2130251"/>
          </a:xfrm>
          <a:prstGeom prst="rect">
            <a:avLst/>
          </a:prstGeom>
          <a:solidFill>
            <a:schemeClr val="accent3">
              <a:lumMod val="90000"/>
            </a:schemeClr>
          </a:solidFill>
          <a:ln>
            <a:noFill/>
          </a:ln>
          <a:effectLst>
            <a:outerShdw blurRad="50800" dist="381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p>
        </p:txBody>
      </p:sp>
      <p:pic>
        <p:nvPicPr>
          <p:cNvPr id="22282" name="Picture 22281"/>
          <p:cNvPicPr>
            <a:picLocks noChangeAspect="1"/>
          </p:cNvPicPr>
          <p:nvPr/>
        </p:nvPicPr>
        <p:blipFill>
          <a:blip r:embed="rId5"/>
          <a:stretch>
            <a:fillRect/>
          </a:stretch>
        </p:blipFill>
        <p:spPr>
          <a:xfrm>
            <a:off x="659607" y="4667885"/>
            <a:ext cx="5622924" cy="1710690"/>
          </a:xfrm>
          <a:prstGeom prst="rect">
            <a:avLst/>
          </a:prstGeom>
        </p:spPr>
      </p:pic>
      <p:pic>
        <p:nvPicPr>
          <p:cNvPr id="2" name="method12a">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2421713" y="6178665"/>
            <a:ext cx="609600" cy="609600"/>
          </a:xfrm>
          <a:prstGeom prst="rect">
            <a:avLst/>
          </a:prstGeom>
        </p:spPr>
      </p:pic>
      <p:sp>
        <p:nvSpPr>
          <p:cNvPr id="2848" name="TextBox 2847"/>
          <p:cNvSpPr txBox="1"/>
          <p:nvPr/>
        </p:nvSpPr>
        <p:spPr>
          <a:xfrm>
            <a:off x="8572728" y="3086264"/>
            <a:ext cx="1423788" cy="246221"/>
          </a:xfrm>
          <a:prstGeom prst="rect">
            <a:avLst/>
          </a:prstGeom>
          <a:noFill/>
        </p:spPr>
        <p:txBody>
          <a:bodyPr wrap="none" rtlCol="0">
            <a:spAutoFit/>
          </a:bodyPr>
          <a:lstStyle/>
          <a:p>
            <a:r>
              <a:rPr lang="en-US" sz="1000" b="1" dirty="0"/>
              <a:t>Retention time (min)</a:t>
            </a:r>
          </a:p>
        </p:txBody>
      </p:sp>
      <p:sp>
        <p:nvSpPr>
          <p:cNvPr id="2861" name="TextBox 2860"/>
          <p:cNvSpPr txBox="1"/>
          <p:nvPr/>
        </p:nvSpPr>
        <p:spPr>
          <a:xfrm>
            <a:off x="8540283" y="4761304"/>
            <a:ext cx="1423788" cy="246221"/>
          </a:xfrm>
          <a:prstGeom prst="rect">
            <a:avLst/>
          </a:prstGeom>
          <a:noFill/>
        </p:spPr>
        <p:txBody>
          <a:bodyPr wrap="none" rtlCol="0">
            <a:spAutoFit/>
          </a:bodyPr>
          <a:lstStyle/>
          <a:p>
            <a:r>
              <a:rPr lang="en-US" sz="1000" b="1" dirty="0"/>
              <a:t>Retention time (min)</a:t>
            </a:r>
          </a:p>
        </p:txBody>
      </p:sp>
      <p:sp>
        <p:nvSpPr>
          <p:cNvPr id="2862" name="TextBox 2861"/>
          <p:cNvSpPr txBox="1"/>
          <p:nvPr/>
        </p:nvSpPr>
        <p:spPr>
          <a:xfrm>
            <a:off x="8465898" y="6360355"/>
            <a:ext cx="1423788" cy="246221"/>
          </a:xfrm>
          <a:prstGeom prst="rect">
            <a:avLst/>
          </a:prstGeom>
          <a:noFill/>
        </p:spPr>
        <p:txBody>
          <a:bodyPr wrap="none" rtlCol="0">
            <a:spAutoFit/>
          </a:bodyPr>
          <a:lstStyle/>
          <a:p>
            <a:r>
              <a:rPr lang="en-US" sz="1000" b="1" dirty="0"/>
              <a:t>Retention time (min)</a:t>
            </a:r>
          </a:p>
        </p:txBody>
      </p:sp>
      <p:sp>
        <p:nvSpPr>
          <p:cNvPr id="2863" name="TextBox 2862"/>
          <p:cNvSpPr txBox="1"/>
          <p:nvPr/>
        </p:nvSpPr>
        <p:spPr>
          <a:xfrm>
            <a:off x="2723526" y="6340467"/>
            <a:ext cx="1423788" cy="246221"/>
          </a:xfrm>
          <a:prstGeom prst="rect">
            <a:avLst/>
          </a:prstGeom>
          <a:noFill/>
        </p:spPr>
        <p:txBody>
          <a:bodyPr wrap="none" rtlCol="0">
            <a:spAutoFit/>
          </a:bodyPr>
          <a:lstStyle/>
          <a:p>
            <a:r>
              <a:rPr lang="en-US" sz="1000" b="1" dirty="0"/>
              <a:t>Retention time (min)</a:t>
            </a:r>
          </a:p>
        </p:txBody>
      </p:sp>
    </p:spTree>
  </p:cSld>
  <p:clrMapOvr>
    <a:masterClrMapping/>
  </p:clrMapOvr>
  <mc:AlternateContent xmlns:mc="http://schemas.openxmlformats.org/markup-compatibility/2006" xmlns:p14="http://schemas.microsoft.com/office/powerpoint/2010/main">
    <mc:Choice Requires="p14">
      <p:transition spd="med" p14:dur="700" advTm="62344">
        <p:fade/>
      </p:transition>
    </mc:Choice>
    <mc:Fallback xmlns="">
      <p:transition spd="med" advTm="62344">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3875"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Grp="1" noChangeArrowheads="1"/>
          </p:cNvSpPr>
          <p:nvPr>
            <p:ph type="title"/>
          </p:nvPr>
        </p:nvSpPr>
        <p:spPr/>
        <p:txBody>
          <a:bodyPr/>
          <a:lstStyle/>
          <a:p>
            <a:r>
              <a:rPr lang="en-US" altLang="en-US"/>
              <a:t>Isocratic vs Gradient Elution</a:t>
            </a:r>
          </a:p>
        </p:txBody>
      </p:sp>
      <p:sp>
        <p:nvSpPr>
          <p:cNvPr id="26627" name="Rectangle 3"/>
          <p:cNvSpPr>
            <a:spLocks noGrp="1" noChangeArrowheads="1"/>
          </p:cNvSpPr>
          <p:nvPr>
            <p:ph type="body" idx="1"/>
          </p:nvPr>
        </p:nvSpPr>
        <p:spPr>
          <a:xfrm>
            <a:off x="1219200" y="1162610"/>
            <a:ext cx="8316686" cy="1066800"/>
          </a:xfrm>
        </p:spPr>
        <p:txBody>
          <a:bodyPr/>
          <a:lstStyle/>
          <a:p>
            <a:r>
              <a:rPr lang="en-US" altLang="en-US" sz="1800" dirty="0"/>
              <a:t>Isocratic elution is most commonly implemented for the analysis of only one or two components</a:t>
            </a:r>
          </a:p>
          <a:p>
            <a:r>
              <a:rPr lang="en-US" altLang="en-US" sz="1800" dirty="0"/>
              <a:t>Gradient elution facilitates the separation of components that differ in polarity; primary advantage is reduction in analysis time</a:t>
            </a:r>
          </a:p>
        </p:txBody>
      </p:sp>
      <p:grpSp>
        <p:nvGrpSpPr>
          <p:cNvPr id="3" name="Group 2"/>
          <p:cNvGrpSpPr/>
          <p:nvPr/>
        </p:nvGrpSpPr>
        <p:grpSpPr>
          <a:xfrm>
            <a:off x="6767513" y="3178508"/>
            <a:ext cx="5315578" cy="2130251"/>
            <a:chOff x="6767513" y="3178508"/>
            <a:chExt cx="5315578" cy="2130251"/>
          </a:xfrm>
        </p:grpSpPr>
        <p:sp>
          <p:nvSpPr>
            <p:cNvPr id="8" name="Rectangle 7"/>
            <p:cNvSpPr/>
            <p:nvPr/>
          </p:nvSpPr>
          <p:spPr>
            <a:xfrm>
              <a:off x="6767513" y="3178508"/>
              <a:ext cx="5315578" cy="2130251"/>
            </a:xfrm>
            <a:prstGeom prst="rect">
              <a:avLst/>
            </a:prstGeom>
            <a:solidFill>
              <a:schemeClr val="accent3">
                <a:lumMod val="90000"/>
              </a:schemeClr>
            </a:solidFill>
            <a:ln>
              <a:noFill/>
            </a:ln>
            <a:effectLst>
              <a:outerShdw blurRad="50800" dist="381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p>
          </p:txBody>
        </p:sp>
        <p:sp>
          <p:nvSpPr>
            <p:cNvPr id="10" name="TextBox 9"/>
            <p:cNvSpPr txBox="1"/>
            <p:nvPr/>
          </p:nvSpPr>
          <p:spPr>
            <a:xfrm>
              <a:off x="8699969" y="3223149"/>
              <a:ext cx="1838965" cy="369332"/>
            </a:xfrm>
            <a:prstGeom prst="rect">
              <a:avLst/>
            </a:prstGeom>
            <a:noFill/>
          </p:spPr>
          <p:txBody>
            <a:bodyPr wrap="none" rtlCol="0">
              <a:spAutoFit/>
            </a:bodyPr>
            <a:lstStyle/>
            <a:p>
              <a:r>
                <a:rPr lang="en-US" dirty="0"/>
                <a:t>Gradient Elution</a:t>
              </a:r>
            </a:p>
          </p:txBody>
        </p:sp>
        <p:grpSp>
          <p:nvGrpSpPr>
            <p:cNvPr id="5" name="Group 4"/>
            <p:cNvGrpSpPr>
              <a:grpSpLocks noChangeAspect="1"/>
            </p:cNvGrpSpPr>
            <p:nvPr/>
          </p:nvGrpSpPr>
          <p:grpSpPr bwMode="auto">
            <a:xfrm>
              <a:off x="6884509" y="3637122"/>
              <a:ext cx="5081587" cy="1458913"/>
              <a:chOff x="4347" y="2112"/>
              <a:chExt cx="3201" cy="919"/>
            </a:xfrm>
          </p:grpSpPr>
          <p:sp>
            <p:nvSpPr>
              <p:cNvPr id="6" name="AutoShape 3"/>
              <p:cNvSpPr>
                <a:spLocks noChangeAspect="1" noChangeArrowheads="1" noTextEdit="1"/>
              </p:cNvSpPr>
              <p:nvPr/>
            </p:nvSpPr>
            <p:spPr bwMode="auto">
              <a:xfrm>
                <a:off x="4347" y="2112"/>
                <a:ext cx="3201" cy="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 name="Group 205"/>
              <p:cNvGrpSpPr>
                <a:grpSpLocks/>
              </p:cNvGrpSpPr>
              <p:nvPr/>
            </p:nvGrpSpPr>
            <p:grpSpPr bwMode="auto">
              <a:xfrm>
                <a:off x="4376" y="2836"/>
                <a:ext cx="3164" cy="51"/>
                <a:chOff x="4376" y="2836"/>
                <a:chExt cx="3164" cy="51"/>
              </a:xfrm>
            </p:grpSpPr>
            <p:sp>
              <p:nvSpPr>
                <p:cNvPr id="27658" name="Freeform 5"/>
                <p:cNvSpPr>
                  <a:spLocks/>
                </p:cNvSpPr>
                <p:nvPr/>
              </p:nvSpPr>
              <p:spPr bwMode="auto">
                <a:xfrm>
                  <a:off x="4376" y="2836"/>
                  <a:ext cx="7" cy="13"/>
                </a:xfrm>
                <a:custGeom>
                  <a:avLst/>
                  <a:gdLst>
                    <a:gd name="T0" fmla="*/ 7 w 7"/>
                    <a:gd name="T1" fmla="*/ 0 h 13"/>
                    <a:gd name="T2" fmla="*/ 4 w 7"/>
                    <a:gd name="T3" fmla="*/ 0 h 13"/>
                    <a:gd name="T4" fmla="*/ 2 w 7"/>
                    <a:gd name="T5" fmla="*/ 0 h 13"/>
                    <a:gd name="T6" fmla="*/ 0 w 7"/>
                    <a:gd name="T7" fmla="*/ 3 h 13"/>
                    <a:gd name="T8" fmla="*/ 0 w 7"/>
                    <a:gd name="T9" fmla="*/ 5 h 13"/>
                    <a:gd name="T10" fmla="*/ 0 w 7"/>
                    <a:gd name="T11" fmla="*/ 7 h 13"/>
                    <a:gd name="T12" fmla="*/ 2 w 7"/>
                    <a:gd name="T13" fmla="*/ 9 h 13"/>
                    <a:gd name="T14" fmla="*/ 4 w 7"/>
                    <a:gd name="T15" fmla="*/ 13 h 13"/>
                    <a:gd name="T16" fmla="*/ 7 w 7"/>
                    <a:gd name="T17" fmla="*/ 13 h 13"/>
                    <a:gd name="T18" fmla="*/ 7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7" y="0"/>
                      </a:moveTo>
                      <a:lnTo>
                        <a:pt x="4" y="0"/>
                      </a:lnTo>
                      <a:lnTo>
                        <a:pt x="2" y="0"/>
                      </a:lnTo>
                      <a:lnTo>
                        <a:pt x="0" y="3"/>
                      </a:lnTo>
                      <a:lnTo>
                        <a:pt x="0" y="5"/>
                      </a:lnTo>
                      <a:lnTo>
                        <a:pt x="0" y="7"/>
                      </a:lnTo>
                      <a:lnTo>
                        <a:pt x="2" y="9"/>
                      </a:lnTo>
                      <a:lnTo>
                        <a:pt x="4" y="13"/>
                      </a:lnTo>
                      <a:lnTo>
                        <a:pt x="7" y="13"/>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9" name="Freeform 6"/>
                <p:cNvSpPr>
                  <a:spLocks/>
                </p:cNvSpPr>
                <p:nvPr/>
              </p:nvSpPr>
              <p:spPr bwMode="auto">
                <a:xfrm>
                  <a:off x="4383" y="2836"/>
                  <a:ext cx="3152" cy="13"/>
                </a:xfrm>
                <a:custGeom>
                  <a:avLst/>
                  <a:gdLst>
                    <a:gd name="T0" fmla="*/ 3152 w 3152"/>
                    <a:gd name="T1" fmla="*/ 5 h 13"/>
                    <a:gd name="T2" fmla="*/ 3152 w 3152"/>
                    <a:gd name="T3" fmla="*/ 0 h 13"/>
                    <a:gd name="T4" fmla="*/ 0 w 3152"/>
                    <a:gd name="T5" fmla="*/ 0 h 13"/>
                    <a:gd name="T6" fmla="*/ 0 w 3152"/>
                    <a:gd name="T7" fmla="*/ 13 h 13"/>
                    <a:gd name="T8" fmla="*/ 3152 w 3152"/>
                    <a:gd name="T9" fmla="*/ 13 h 13"/>
                    <a:gd name="T10" fmla="*/ 3152 w 3152"/>
                    <a:gd name="T11" fmla="*/ 5 h 13"/>
                  </a:gdLst>
                  <a:ahLst/>
                  <a:cxnLst>
                    <a:cxn ang="0">
                      <a:pos x="T0" y="T1"/>
                    </a:cxn>
                    <a:cxn ang="0">
                      <a:pos x="T2" y="T3"/>
                    </a:cxn>
                    <a:cxn ang="0">
                      <a:pos x="T4" y="T5"/>
                    </a:cxn>
                    <a:cxn ang="0">
                      <a:pos x="T6" y="T7"/>
                    </a:cxn>
                    <a:cxn ang="0">
                      <a:pos x="T8" y="T9"/>
                    </a:cxn>
                    <a:cxn ang="0">
                      <a:pos x="T10" y="T11"/>
                    </a:cxn>
                  </a:cxnLst>
                  <a:rect l="0" t="0" r="r" b="b"/>
                  <a:pathLst>
                    <a:path w="3152" h="13">
                      <a:moveTo>
                        <a:pt x="3152" y="5"/>
                      </a:moveTo>
                      <a:lnTo>
                        <a:pt x="3152" y="0"/>
                      </a:lnTo>
                      <a:lnTo>
                        <a:pt x="0" y="0"/>
                      </a:lnTo>
                      <a:lnTo>
                        <a:pt x="0" y="13"/>
                      </a:lnTo>
                      <a:lnTo>
                        <a:pt x="3152" y="13"/>
                      </a:lnTo>
                      <a:lnTo>
                        <a:pt x="315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0" name="Freeform 7"/>
                <p:cNvSpPr>
                  <a:spLocks/>
                </p:cNvSpPr>
                <p:nvPr/>
              </p:nvSpPr>
              <p:spPr bwMode="auto">
                <a:xfrm>
                  <a:off x="7535" y="2836"/>
                  <a:ext cx="5" cy="13"/>
                </a:xfrm>
                <a:custGeom>
                  <a:avLst/>
                  <a:gdLst>
                    <a:gd name="T0" fmla="*/ 0 w 5"/>
                    <a:gd name="T1" fmla="*/ 13 h 13"/>
                    <a:gd name="T2" fmla="*/ 3 w 5"/>
                    <a:gd name="T3" fmla="*/ 13 h 13"/>
                    <a:gd name="T4" fmla="*/ 5 w 5"/>
                    <a:gd name="T5" fmla="*/ 9 h 13"/>
                    <a:gd name="T6" fmla="*/ 5 w 5"/>
                    <a:gd name="T7" fmla="*/ 7 h 13"/>
                    <a:gd name="T8" fmla="*/ 5 w 5"/>
                    <a:gd name="T9" fmla="*/ 5 h 13"/>
                    <a:gd name="T10" fmla="*/ 5 w 5"/>
                    <a:gd name="T11" fmla="*/ 3 h 13"/>
                    <a:gd name="T12" fmla="*/ 5 w 5"/>
                    <a:gd name="T13" fmla="*/ 0 h 13"/>
                    <a:gd name="T14" fmla="*/ 3 w 5"/>
                    <a:gd name="T15" fmla="*/ 0 h 13"/>
                    <a:gd name="T16" fmla="*/ 0 w 5"/>
                    <a:gd name="T17" fmla="*/ 0 h 13"/>
                    <a:gd name="T18" fmla="*/ 0 w 5"/>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13"/>
                      </a:moveTo>
                      <a:lnTo>
                        <a:pt x="3" y="13"/>
                      </a:lnTo>
                      <a:lnTo>
                        <a:pt x="5" y="9"/>
                      </a:lnTo>
                      <a:lnTo>
                        <a:pt x="5" y="7"/>
                      </a:lnTo>
                      <a:lnTo>
                        <a:pt x="5" y="5"/>
                      </a:lnTo>
                      <a:lnTo>
                        <a:pt x="5" y="3"/>
                      </a:lnTo>
                      <a:lnTo>
                        <a:pt x="5" y="0"/>
                      </a:lnTo>
                      <a:lnTo>
                        <a:pt x="3" y="0"/>
                      </a:lnTo>
                      <a:lnTo>
                        <a:pt x="0" y="0"/>
                      </a:lnTo>
                      <a:lnTo>
                        <a:pt x="0"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1" name="Freeform 8"/>
                <p:cNvSpPr>
                  <a:spLocks/>
                </p:cNvSpPr>
                <p:nvPr/>
              </p:nvSpPr>
              <p:spPr bwMode="auto">
                <a:xfrm>
                  <a:off x="4376" y="2836"/>
                  <a:ext cx="13" cy="5"/>
                </a:xfrm>
                <a:custGeom>
                  <a:avLst/>
                  <a:gdLst>
                    <a:gd name="T0" fmla="*/ 13 w 13"/>
                    <a:gd name="T1" fmla="*/ 5 h 5"/>
                    <a:gd name="T2" fmla="*/ 13 w 13"/>
                    <a:gd name="T3" fmla="*/ 3 h 5"/>
                    <a:gd name="T4" fmla="*/ 9 w 13"/>
                    <a:gd name="T5" fmla="*/ 0 h 5"/>
                    <a:gd name="T6" fmla="*/ 9 w 13"/>
                    <a:gd name="T7" fmla="*/ 0 h 5"/>
                    <a:gd name="T8" fmla="*/ 7 w 13"/>
                    <a:gd name="T9" fmla="*/ 0 h 5"/>
                    <a:gd name="T10" fmla="*/ 4 w 13"/>
                    <a:gd name="T11" fmla="*/ 0 h 5"/>
                    <a:gd name="T12" fmla="*/ 2 w 13"/>
                    <a:gd name="T13" fmla="*/ 0 h 5"/>
                    <a:gd name="T14" fmla="*/ 2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9" y="0"/>
                      </a:lnTo>
                      <a:lnTo>
                        <a:pt x="9" y="0"/>
                      </a:lnTo>
                      <a:lnTo>
                        <a:pt x="7" y="0"/>
                      </a:lnTo>
                      <a:lnTo>
                        <a:pt x="4" y="0"/>
                      </a:lnTo>
                      <a:lnTo>
                        <a:pt x="2" y="0"/>
                      </a:lnTo>
                      <a:lnTo>
                        <a:pt x="2"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2" name="Freeform 9"/>
                <p:cNvSpPr>
                  <a:spLocks/>
                </p:cNvSpPr>
                <p:nvPr/>
              </p:nvSpPr>
              <p:spPr bwMode="auto">
                <a:xfrm>
                  <a:off x="4376" y="2841"/>
                  <a:ext cx="13" cy="39"/>
                </a:xfrm>
                <a:custGeom>
                  <a:avLst/>
                  <a:gdLst>
                    <a:gd name="T0" fmla="*/ 7 w 13"/>
                    <a:gd name="T1" fmla="*/ 39 h 39"/>
                    <a:gd name="T2" fmla="*/ 13 w 13"/>
                    <a:gd name="T3" fmla="*/ 39 h 39"/>
                    <a:gd name="T4" fmla="*/ 13 w 13"/>
                    <a:gd name="T5" fmla="*/ 0 h 39"/>
                    <a:gd name="T6" fmla="*/ 0 w 13"/>
                    <a:gd name="T7" fmla="*/ 0 h 39"/>
                    <a:gd name="T8" fmla="*/ 0 w 13"/>
                    <a:gd name="T9" fmla="*/ 39 h 39"/>
                    <a:gd name="T10" fmla="*/ 7 w 13"/>
                    <a:gd name="T11" fmla="*/ 39 h 39"/>
                  </a:gdLst>
                  <a:ahLst/>
                  <a:cxnLst>
                    <a:cxn ang="0">
                      <a:pos x="T0" y="T1"/>
                    </a:cxn>
                    <a:cxn ang="0">
                      <a:pos x="T2" y="T3"/>
                    </a:cxn>
                    <a:cxn ang="0">
                      <a:pos x="T4" y="T5"/>
                    </a:cxn>
                    <a:cxn ang="0">
                      <a:pos x="T6" y="T7"/>
                    </a:cxn>
                    <a:cxn ang="0">
                      <a:pos x="T8" y="T9"/>
                    </a:cxn>
                    <a:cxn ang="0">
                      <a:pos x="T10" y="T11"/>
                    </a:cxn>
                  </a:cxnLst>
                  <a:rect l="0" t="0" r="r" b="b"/>
                  <a:pathLst>
                    <a:path w="13" h="39">
                      <a:moveTo>
                        <a:pt x="7" y="39"/>
                      </a:moveTo>
                      <a:lnTo>
                        <a:pt x="13" y="39"/>
                      </a:lnTo>
                      <a:lnTo>
                        <a:pt x="13" y="0"/>
                      </a:lnTo>
                      <a:lnTo>
                        <a:pt x="0" y="0"/>
                      </a:lnTo>
                      <a:lnTo>
                        <a:pt x="0" y="39"/>
                      </a:lnTo>
                      <a:lnTo>
                        <a:pt x="7"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3" name="Freeform 10"/>
                <p:cNvSpPr>
                  <a:spLocks/>
                </p:cNvSpPr>
                <p:nvPr/>
              </p:nvSpPr>
              <p:spPr bwMode="auto">
                <a:xfrm>
                  <a:off x="4376" y="2880"/>
                  <a:ext cx="13" cy="7"/>
                </a:xfrm>
                <a:custGeom>
                  <a:avLst/>
                  <a:gdLst>
                    <a:gd name="T0" fmla="*/ 0 w 13"/>
                    <a:gd name="T1" fmla="*/ 0 h 7"/>
                    <a:gd name="T2" fmla="*/ 2 w 13"/>
                    <a:gd name="T3" fmla="*/ 2 h 7"/>
                    <a:gd name="T4" fmla="*/ 2 w 13"/>
                    <a:gd name="T5" fmla="*/ 4 h 7"/>
                    <a:gd name="T6" fmla="*/ 4 w 13"/>
                    <a:gd name="T7" fmla="*/ 4 h 7"/>
                    <a:gd name="T8" fmla="*/ 7 w 13"/>
                    <a:gd name="T9" fmla="*/ 7 h 7"/>
                    <a:gd name="T10" fmla="*/ 9 w 13"/>
                    <a:gd name="T11" fmla="*/ 4 h 7"/>
                    <a:gd name="T12" fmla="*/ 9 w 13"/>
                    <a:gd name="T13" fmla="*/ 4 h 7"/>
                    <a:gd name="T14" fmla="*/ 13 w 13"/>
                    <a:gd name="T15" fmla="*/ 2 h 7"/>
                    <a:gd name="T16" fmla="*/ 13 w 13"/>
                    <a:gd name="T17" fmla="*/ 0 h 7"/>
                    <a:gd name="T18" fmla="*/ 0 w 1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0" y="0"/>
                      </a:moveTo>
                      <a:lnTo>
                        <a:pt x="2" y="2"/>
                      </a:lnTo>
                      <a:lnTo>
                        <a:pt x="2" y="4"/>
                      </a:lnTo>
                      <a:lnTo>
                        <a:pt x="4" y="4"/>
                      </a:lnTo>
                      <a:lnTo>
                        <a:pt x="7" y="7"/>
                      </a:lnTo>
                      <a:lnTo>
                        <a:pt x="9" y="4"/>
                      </a:lnTo>
                      <a:lnTo>
                        <a:pt x="9"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4" name="Freeform 11"/>
                <p:cNvSpPr>
                  <a:spLocks/>
                </p:cNvSpPr>
                <p:nvPr/>
              </p:nvSpPr>
              <p:spPr bwMode="auto">
                <a:xfrm>
                  <a:off x="4405" y="2836"/>
                  <a:ext cx="13" cy="5"/>
                </a:xfrm>
                <a:custGeom>
                  <a:avLst/>
                  <a:gdLst>
                    <a:gd name="T0" fmla="*/ 13 w 13"/>
                    <a:gd name="T1" fmla="*/ 5 h 5"/>
                    <a:gd name="T2" fmla="*/ 11 w 13"/>
                    <a:gd name="T3" fmla="*/ 3 h 5"/>
                    <a:gd name="T4" fmla="*/ 11 w 13"/>
                    <a:gd name="T5" fmla="*/ 0 h 5"/>
                    <a:gd name="T6" fmla="*/ 9 w 13"/>
                    <a:gd name="T7" fmla="*/ 0 h 5"/>
                    <a:gd name="T8" fmla="*/ 7 w 13"/>
                    <a:gd name="T9" fmla="*/ 0 h 5"/>
                    <a:gd name="T10" fmla="*/ 3 w 13"/>
                    <a:gd name="T11" fmla="*/ 0 h 5"/>
                    <a:gd name="T12" fmla="*/ 3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3"/>
                      </a:lnTo>
                      <a:lnTo>
                        <a:pt x="11" y="0"/>
                      </a:lnTo>
                      <a:lnTo>
                        <a:pt x="9" y="0"/>
                      </a:lnTo>
                      <a:lnTo>
                        <a:pt x="7" y="0"/>
                      </a:lnTo>
                      <a:lnTo>
                        <a:pt x="3" y="0"/>
                      </a:lnTo>
                      <a:lnTo>
                        <a:pt x="3"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5" name="Freeform 12"/>
                <p:cNvSpPr>
                  <a:spLocks/>
                </p:cNvSpPr>
                <p:nvPr/>
              </p:nvSpPr>
              <p:spPr bwMode="auto">
                <a:xfrm>
                  <a:off x="4405"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6" name="Freeform 13"/>
                <p:cNvSpPr>
                  <a:spLocks/>
                </p:cNvSpPr>
                <p:nvPr/>
              </p:nvSpPr>
              <p:spPr bwMode="auto">
                <a:xfrm>
                  <a:off x="4405" y="2864"/>
                  <a:ext cx="13" cy="8"/>
                </a:xfrm>
                <a:custGeom>
                  <a:avLst/>
                  <a:gdLst>
                    <a:gd name="T0" fmla="*/ 0 w 13"/>
                    <a:gd name="T1" fmla="*/ 0 h 8"/>
                    <a:gd name="T2" fmla="*/ 0 w 13"/>
                    <a:gd name="T3" fmla="*/ 2 h 8"/>
                    <a:gd name="T4" fmla="*/ 3 w 13"/>
                    <a:gd name="T5" fmla="*/ 4 h 8"/>
                    <a:gd name="T6" fmla="*/ 3 w 13"/>
                    <a:gd name="T7" fmla="*/ 8 h 8"/>
                    <a:gd name="T8" fmla="*/ 7 w 13"/>
                    <a:gd name="T9" fmla="*/ 8 h 8"/>
                    <a:gd name="T10" fmla="*/ 9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3" y="4"/>
                      </a:lnTo>
                      <a:lnTo>
                        <a:pt x="3" y="8"/>
                      </a:lnTo>
                      <a:lnTo>
                        <a:pt x="7" y="8"/>
                      </a:lnTo>
                      <a:lnTo>
                        <a:pt x="9"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7" name="Freeform 14"/>
                <p:cNvSpPr>
                  <a:spLocks/>
                </p:cNvSpPr>
                <p:nvPr/>
              </p:nvSpPr>
              <p:spPr bwMode="auto">
                <a:xfrm>
                  <a:off x="4431"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6 w 14"/>
                    <a:gd name="T11" fmla="*/ 0 h 5"/>
                    <a:gd name="T12" fmla="*/ 2 w 14"/>
                    <a:gd name="T13" fmla="*/ 0 h 5"/>
                    <a:gd name="T14" fmla="*/ 2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6" y="0"/>
                      </a:lnTo>
                      <a:lnTo>
                        <a:pt x="2" y="0"/>
                      </a:lnTo>
                      <a:lnTo>
                        <a:pt x="2"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8" name="Freeform 15"/>
                <p:cNvSpPr>
                  <a:spLocks/>
                </p:cNvSpPr>
                <p:nvPr/>
              </p:nvSpPr>
              <p:spPr bwMode="auto">
                <a:xfrm>
                  <a:off x="4431"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69" name="Freeform 16"/>
                <p:cNvSpPr>
                  <a:spLocks/>
                </p:cNvSpPr>
                <p:nvPr/>
              </p:nvSpPr>
              <p:spPr bwMode="auto">
                <a:xfrm>
                  <a:off x="4431" y="2864"/>
                  <a:ext cx="14" cy="8"/>
                </a:xfrm>
                <a:custGeom>
                  <a:avLst/>
                  <a:gdLst>
                    <a:gd name="T0" fmla="*/ 0 w 14"/>
                    <a:gd name="T1" fmla="*/ 0 h 8"/>
                    <a:gd name="T2" fmla="*/ 2 w 14"/>
                    <a:gd name="T3" fmla="*/ 2 h 8"/>
                    <a:gd name="T4" fmla="*/ 2 w 14"/>
                    <a:gd name="T5" fmla="*/ 4 h 8"/>
                    <a:gd name="T6" fmla="*/ 6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2" y="2"/>
                      </a:lnTo>
                      <a:lnTo>
                        <a:pt x="2" y="4"/>
                      </a:lnTo>
                      <a:lnTo>
                        <a:pt x="6"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0" name="Freeform 17"/>
                <p:cNvSpPr>
                  <a:spLocks/>
                </p:cNvSpPr>
                <p:nvPr/>
              </p:nvSpPr>
              <p:spPr bwMode="auto">
                <a:xfrm>
                  <a:off x="4460" y="2836"/>
                  <a:ext cx="16" cy="5"/>
                </a:xfrm>
                <a:custGeom>
                  <a:avLst/>
                  <a:gdLst>
                    <a:gd name="T0" fmla="*/ 16 w 16"/>
                    <a:gd name="T1" fmla="*/ 5 h 5"/>
                    <a:gd name="T2" fmla="*/ 12 w 16"/>
                    <a:gd name="T3" fmla="*/ 3 h 5"/>
                    <a:gd name="T4" fmla="*/ 12 w 16"/>
                    <a:gd name="T5" fmla="*/ 0 h 5"/>
                    <a:gd name="T6" fmla="*/ 10 w 16"/>
                    <a:gd name="T7" fmla="*/ 0 h 5"/>
                    <a:gd name="T8" fmla="*/ 8 w 16"/>
                    <a:gd name="T9" fmla="*/ 0 h 5"/>
                    <a:gd name="T10" fmla="*/ 6 w 16"/>
                    <a:gd name="T11" fmla="*/ 0 h 5"/>
                    <a:gd name="T12" fmla="*/ 2 w 16"/>
                    <a:gd name="T13" fmla="*/ 0 h 5"/>
                    <a:gd name="T14" fmla="*/ 0 w 16"/>
                    <a:gd name="T15" fmla="*/ 3 h 5"/>
                    <a:gd name="T16" fmla="*/ 0 w 16"/>
                    <a:gd name="T17" fmla="*/ 5 h 5"/>
                    <a:gd name="T18" fmla="*/ 16 w 1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16" y="5"/>
                      </a:moveTo>
                      <a:lnTo>
                        <a:pt x="12" y="3"/>
                      </a:lnTo>
                      <a:lnTo>
                        <a:pt x="12" y="0"/>
                      </a:lnTo>
                      <a:lnTo>
                        <a:pt x="10" y="0"/>
                      </a:lnTo>
                      <a:lnTo>
                        <a:pt x="8" y="0"/>
                      </a:lnTo>
                      <a:lnTo>
                        <a:pt x="6" y="0"/>
                      </a:lnTo>
                      <a:lnTo>
                        <a:pt x="2" y="0"/>
                      </a:lnTo>
                      <a:lnTo>
                        <a:pt x="0" y="3"/>
                      </a:lnTo>
                      <a:lnTo>
                        <a:pt x="0" y="5"/>
                      </a:lnTo>
                      <a:lnTo>
                        <a:pt x="16"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1" name="Freeform 18"/>
                <p:cNvSpPr>
                  <a:spLocks/>
                </p:cNvSpPr>
                <p:nvPr/>
              </p:nvSpPr>
              <p:spPr bwMode="auto">
                <a:xfrm>
                  <a:off x="4460" y="2841"/>
                  <a:ext cx="16" cy="23"/>
                </a:xfrm>
                <a:custGeom>
                  <a:avLst/>
                  <a:gdLst>
                    <a:gd name="T0" fmla="*/ 8 w 16"/>
                    <a:gd name="T1" fmla="*/ 23 h 23"/>
                    <a:gd name="T2" fmla="*/ 16 w 16"/>
                    <a:gd name="T3" fmla="*/ 23 h 23"/>
                    <a:gd name="T4" fmla="*/ 16 w 16"/>
                    <a:gd name="T5" fmla="*/ 0 h 23"/>
                    <a:gd name="T6" fmla="*/ 0 w 16"/>
                    <a:gd name="T7" fmla="*/ 0 h 23"/>
                    <a:gd name="T8" fmla="*/ 0 w 16"/>
                    <a:gd name="T9" fmla="*/ 23 h 23"/>
                    <a:gd name="T10" fmla="*/ 8 w 16"/>
                    <a:gd name="T11" fmla="*/ 23 h 23"/>
                  </a:gdLst>
                  <a:ahLst/>
                  <a:cxnLst>
                    <a:cxn ang="0">
                      <a:pos x="T0" y="T1"/>
                    </a:cxn>
                    <a:cxn ang="0">
                      <a:pos x="T2" y="T3"/>
                    </a:cxn>
                    <a:cxn ang="0">
                      <a:pos x="T4" y="T5"/>
                    </a:cxn>
                    <a:cxn ang="0">
                      <a:pos x="T6" y="T7"/>
                    </a:cxn>
                    <a:cxn ang="0">
                      <a:pos x="T8" y="T9"/>
                    </a:cxn>
                    <a:cxn ang="0">
                      <a:pos x="T10" y="T11"/>
                    </a:cxn>
                  </a:cxnLst>
                  <a:rect l="0" t="0" r="r" b="b"/>
                  <a:pathLst>
                    <a:path w="16" h="23">
                      <a:moveTo>
                        <a:pt x="8" y="23"/>
                      </a:moveTo>
                      <a:lnTo>
                        <a:pt x="16" y="23"/>
                      </a:lnTo>
                      <a:lnTo>
                        <a:pt x="16"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2" name="Freeform 19"/>
                <p:cNvSpPr>
                  <a:spLocks/>
                </p:cNvSpPr>
                <p:nvPr/>
              </p:nvSpPr>
              <p:spPr bwMode="auto">
                <a:xfrm>
                  <a:off x="4460" y="2864"/>
                  <a:ext cx="16" cy="8"/>
                </a:xfrm>
                <a:custGeom>
                  <a:avLst/>
                  <a:gdLst>
                    <a:gd name="T0" fmla="*/ 0 w 16"/>
                    <a:gd name="T1" fmla="*/ 0 h 8"/>
                    <a:gd name="T2" fmla="*/ 0 w 16"/>
                    <a:gd name="T3" fmla="*/ 2 h 8"/>
                    <a:gd name="T4" fmla="*/ 2 w 16"/>
                    <a:gd name="T5" fmla="*/ 4 h 8"/>
                    <a:gd name="T6" fmla="*/ 6 w 16"/>
                    <a:gd name="T7" fmla="*/ 8 h 8"/>
                    <a:gd name="T8" fmla="*/ 8 w 16"/>
                    <a:gd name="T9" fmla="*/ 8 h 8"/>
                    <a:gd name="T10" fmla="*/ 10 w 16"/>
                    <a:gd name="T11" fmla="*/ 8 h 8"/>
                    <a:gd name="T12" fmla="*/ 12 w 16"/>
                    <a:gd name="T13" fmla="*/ 4 h 8"/>
                    <a:gd name="T14" fmla="*/ 12 w 16"/>
                    <a:gd name="T15" fmla="*/ 2 h 8"/>
                    <a:gd name="T16" fmla="*/ 16 w 16"/>
                    <a:gd name="T17" fmla="*/ 0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0"/>
                      </a:moveTo>
                      <a:lnTo>
                        <a:pt x="0" y="2"/>
                      </a:lnTo>
                      <a:lnTo>
                        <a:pt x="2" y="4"/>
                      </a:lnTo>
                      <a:lnTo>
                        <a:pt x="6" y="8"/>
                      </a:lnTo>
                      <a:lnTo>
                        <a:pt x="8" y="8"/>
                      </a:lnTo>
                      <a:lnTo>
                        <a:pt x="10" y="8"/>
                      </a:lnTo>
                      <a:lnTo>
                        <a:pt x="12" y="4"/>
                      </a:lnTo>
                      <a:lnTo>
                        <a:pt x="12" y="2"/>
                      </a:lnTo>
                      <a:lnTo>
                        <a:pt x="1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3" name="Freeform 20"/>
                <p:cNvSpPr>
                  <a:spLocks/>
                </p:cNvSpPr>
                <p:nvPr/>
              </p:nvSpPr>
              <p:spPr bwMode="auto">
                <a:xfrm>
                  <a:off x="4489" y="2836"/>
                  <a:ext cx="12" cy="5"/>
                </a:xfrm>
                <a:custGeom>
                  <a:avLst/>
                  <a:gdLst>
                    <a:gd name="T0" fmla="*/ 12 w 12"/>
                    <a:gd name="T1" fmla="*/ 5 h 5"/>
                    <a:gd name="T2" fmla="*/ 12 w 12"/>
                    <a:gd name="T3" fmla="*/ 3 h 5"/>
                    <a:gd name="T4" fmla="*/ 10 w 12"/>
                    <a:gd name="T5" fmla="*/ 0 h 5"/>
                    <a:gd name="T6" fmla="*/ 8 w 12"/>
                    <a:gd name="T7" fmla="*/ 0 h 5"/>
                    <a:gd name="T8" fmla="*/ 6 w 12"/>
                    <a:gd name="T9" fmla="*/ 0 h 5"/>
                    <a:gd name="T10" fmla="*/ 4 w 12"/>
                    <a:gd name="T11" fmla="*/ 0 h 5"/>
                    <a:gd name="T12" fmla="*/ 0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0" y="0"/>
                      </a:lnTo>
                      <a:lnTo>
                        <a:pt x="8" y="0"/>
                      </a:lnTo>
                      <a:lnTo>
                        <a:pt x="6" y="0"/>
                      </a:lnTo>
                      <a:lnTo>
                        <a:pt x="4" y="0"/>
                      </a:lnTo>
                      <a:lnTo>
                        <a:pt x="0"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4" name="Freeform 21"/>
                <p:cNvSpPr>
                  <a:spLocks/>
                </p:cNvSpPr>
                <p:nvPr/>
              </p:nvSpPr>
              <p:spPr bwMode="auto">
                <a:xfrm>
                  <a:off x="4489"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5" name="Freeform 22"/>
                <p:cNvSpPr>
                  <a:spLocks/>
                </p:cNvSpPr>
                <p:nvPr/>
              </p:nvSpPr>
              <p:spPr bwMode="auto">
                <a:xfrm>
                  <a:off x="4489" y="2864"/>
                  <a:ext cx="12" cy="8"/>
                </a:xfrm>
                <a:custGeom>
                  <a:avLst/>
                  <a:gdLst>
                    <a:gd name="T0" fmla="*/ 0 w 12"/>
                    <a:gd name="T1" fmla="*/ 0 h 8"/>
                    <a:gd name="T2" fmla="*/ 0 w 12"/>
                    <a:gd name="T3" fmla="*/ 2 h 8"/>
                    <a:gd name="T4" fmla="*/ 0 w 12"/>
                    <a:gd name="T5" fmla="*/ 4 h 8"/>
                    <a:gd name="T6" fmla="*/ 4 w 12"/>
                    <a:gd name="T7" fmla="*/ 8 h 8"/>
                    <a:gd name="T8" fmla="*/ 6 w 12"/>
                    <a:gd name="T9" fmla="*/ 8 h 8"/>
                    <a:gd name="T10" fmla="*/ 8 w 12"/>
                    <a:gd name="T11" fmla="*/ 8 h 8"/>
                    <a:gd name="T12" fmla="*/ 10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0" y="4"/>
                      </a:lnTo>
                      <a:lnTo>
                        <a:pt x="4" y="8"/>
                      </a:lnTo>
                      <a:lnTo>
                        <a:pt x="6" y="8"/>
                      </a:lnTo>
                      <a:lnTo>
                        <a:pt x="8" y="8"/>
                      </a:lnTo>
                      <a:lnTo>
                        <a:pt x="10"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6" name="Freeform 23"/>
                <p:cNvSpPr>
                  <a:spLocks/>
                </p:cNvSpPr>
                <p:nvPr/>
              </p:nvSpPr>
              <p:spPr bwMode="auto">
                <a:xfrm>
                  <a:off x="4518" y="2836"/>
                  <a:ext cx="13" cy="5"/>
                </a:xfrm>
                <a:custGeom>
                  <a:avLst/>
                  <a:gdLst>
                    <a:gd name="T0" fmla="*/ 13 w 13"/>
                    <a:gd name="T1" fmla="*/ 5 h 5"/>
                    <a:gd name="T2" fmla="*/ 13 w 13"/>
                    <a:gd name="T3" fmla="*/ 3 h 5"/>
                    <a:gd name="T4" fmla="*/ 10 w 13"/>
                    <a:gd name="T5" fmla="*/ 0 h 5"/>
                    <a:gd name="T6" fmla="*/ 10 w 13"/>
                    <a:gd name="T7" fmla="*/ 0 h 5"/>
                    <a:gd name="T8" fmla="*/ 6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0" y="0"/>
                      </a:lnTo>
                      <a:lnTo>
                        <a:pt x="10" y="0"/>
                      </a:lnTo>
                      <a:lnTo>
                        <a:pt x="6"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7" name="Freeform 24"/>
                <p:cNvSpPr>
                  <a:spLocks/>
                </p:cNvSpPr>
                <p:nvPr/>
              </p:nvSpPr>
              <p:spPr bwMode="auto">
                <a:xfrm>
                  <a:off x="4518"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8" name="Freeform 25"/>
                <p:cNvSpPr>
                  <a:spLocks/>
                </p:cNvSpPr>
                <p:nvPr/>
              </p:nvSpPr>
              <p:spPr bwMode="auto">
                <a:xfrm>
                  <a:off x="4518" y="2864"/>
                  <a:ext cx="13" cy="8"/>
                </a:xfrm>
                <a:custGeom>
                  <a:avLst/>
                  <a:gdLst>
                    <a:gd name="T0" fmla="*/ 0 w 13"/>
                    <a:gd name="T1" fmla="*/ 0 h 8"/>
                    <a:gd name="T2" fmla="*/ 0 w 13"/>
                    <a:gd name="T3" fmla="*/ 2 h 8"/>
                    <a:gd name="T4" fmla="*/ 2 w 13"/>
                    <a:gd name="T5" fmla="*/ 4 h 8"/>
                    <a:gd name="T6" fmla="*/ 4 w 13"/>
                    <a:gd name="T7" fmla="*/ 8 h 8"/>
                    <a:gd name="T8" fmla="*/ 6 w 13"/>
                    <a:gd name="T9" fmla="*/ 8 h 8"/>
                    <a:gd name="T10" fmla="*/ 10 w 13"/>
                    <a:gd name="T11" fmla="*/ 8 h 8"/>
                    <a:gd name="T12" fmla="*/ 10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6" y="8"/>
                      </a:lnTo>
                      <a:lnTo>
                        <a:pt x="10" y="8"/>
                      </a:lnTo>
                      <a:lnTo>
                        <a:pt x="10"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79" name="Freeform 26"/>
                <p:cNvSpPr>
                  <a:spLocks/>
                </p:cNvSpPr>
                <p:nvPr/>
              </p:nvSpPr>
              <p:spPr bwMode="auto">
                <a:xfrm>
                  <a:off x="4549" y="2836"/>
                  <a:ext cx="13" cy="5"/>
                </a:xfrm>
                <a:custGeom>
                  <a:avLst/>
                  <a:gdLst>
                    <a:gd name="T0" fmla="*/ 13 w 13"/>
                    <a:gd name="T1" fmla="*/ 5 h 5"/>
                    <a:gd name="T2" fmla="*/ 13 w 13"/>
                    <a:gd name="T3" fmla="*/ 3 h 5"/>
                    <a:gd name="T4" fmla="*/ 11 w 13"/>
                    <a:gd name="T5" fmla="*/ 0 h 5"/>
                    <a:gd name="T6" fmla="*/ 7 w 13"/>
                    <a:gd name="T7" fmla="*/ 0 h 5"/>
                    <a:gd name="T8" fmla="*/ 7 w 13"/>
                    <a:gd name="T9" fmla="*/ 0 h 5"/>
                    <a:gd name="T10" fmla="*/ 3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7" y="0"/>
                      </a:lnTo>
                      <a:lnTo>
                        <a:pt x="7" y="0"/>
                      </a:lnTo>
                      <a:lnTo>
                        <a:pt x="3"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0" name="Freeform 27"/>
                <p:cNvSpPr>
                  <a:spLocks/>
                </p:cNvSpPr>
                <p:nvPr/>
              </p:nvSpPr>
              <p:spPr bwMode="auto">
                <a:xfrm>
                  <a:off x="4549"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1" name="Freeform 28"/>
                <p:cNvSpPr>
                  <a:spLocks/>
                </p:cNvSpPr>
                <p:nvPr/>
              </p:nvSpPr>
              <p:spPr bwMode="auto">
                <a:xfrm>
                  <a:off x="4549" y="2864"/>
                  <a:ext cx="13" cy="8"/>
                </a:xfrm>
                <a:custGeom>
                  <a:avLst/>
                  <a:gdLst>
                    <a:gd name="T0" fmla="*/ 0 w 13"/>
                    <a:gd name="T1" fmla="*/ 0 h 8"/>
                    <a:gd name="T2" fmla="*/ 0 w 13"/>
                    <a:gd name="T3" fmla="*/ 2 h 8"/>
                    <a:gd name="T4" fmla="*/ 2 w 13"/>
                    <a:gd name="T5" fmla="*/ 4 h 8"/>
                    <a:gd name="T6" fmla="*/ 3 w 13"/>
                    <a:gd name="T7" fmla="*/ 8 h 8"/>
                    <a:gd name="T8" fmla="*/ 7 w 13"/>
                    <a:gd name="T9" fmla="*/ 8 h 8"/>
                    <a:gd name="T10" fmla="*/ 7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3" y="8"/>
                      </a:lnTo>
                      <a:lnTo>
                        <a:pt x="7" y="8"/>
                      </a:lnTo>
                      <a:lnTo>
                        <a:pt x="7"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2" name="Freeform 29"/>
                <p:cNvSpPr>
                  <a:spLocks/>
                </p:cNvSpPr>
                <p:nvPr/>
              </p:nvSpPr>
              <p:spPr bwMode="auto">
                <a:xfrm>
                  <a:off x="4576" y="2836"/>
                  <a:ext cx="13" cy="5"/>
                </a:xfrm>
                <a:custGeom>
                  <a:avLst/>
                  <a:gdLst>
                    <a:gd name="T0" fmla="*/ 13 w 13"/>
                    <a:gd name="T1" fmla="*/ 5 h 5"/>
                    <a:gd name="T2" fmla="*/ 13 w 13"/>
                    <a:gd name="T3" fmla="*/ 3 h 5"/>
                    <a:gd name="T4" fmla="*/ 11 w 13"/>
                    <a:gd name="T5" fmla="*/ 0 h 5"/>
                    <a:gd name="T6" fmla="*/ 9 w 13"/>
                    <a:gd name="T7" fmla="*/ 0 h 5"/>
                    <a:gd name="T8" fmla="*/ 5 w 13"/>
                    <a:gd name="T9" fmla="*/ 0 h 5"/>
                    <a:gd name="T10" fmla="*/ 3 w 13"/>
                    <a:gd name="T11" fmla="*/ 0 h 5"/>
                    <a:gd name="T12" fmla="*/ 3 w 13"/>
                    <a:gd name="T13" fmla="*/ 0 h 5"/>
                    <a:gd name="T14" fmla="*/ 3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5" y="0"/>
                      </a:lnTo>
                      <a:lnTo>
                        <a:pt x="3" y="0"/>
                      </a:lnTo>
                      <a:lnTo>
                        <a:pt x="3" y="0"/>
                      </a:lnTo>
                      <a:lnTo>
                        <a:pt x="3"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3" name="Freeform 30"/>
                <p:cNvSpPr>
                  <a:spLocks/>
                </p:cNvSpPr>
                <p:nvPr/>
              </p:nvSpPr>
              <p:spPr bwMode="auto">
                <a:xfrm>
                  <a:off x="4576"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4" name="Freeform 31"/>
                <p:cNvSpPr>
                  <a:spLocks/>
                </p:cNvSpPr>
                <p:nvPr/>
              </p:nvSpPr>
              <p:spPr bwMode="auto">
                <a:xfrm>
                  <a:off x="4576" y="2864"/>
                  <a:ext cx="13" cy="8"/>
                </a:xfrm>
                <a:custGeom>
                  <a:avLst/>
                  <a:gdLst>
                    <a:gd name="T0" fmla="*/ 0 w 13"/>
                    <a:gd name="T1" fmla="*/ 0 h 8"/>
                    <a:gd name="T2" fmla="*/ 3 w 13"/>
                    <a:gd name="T3" fmla="*/ 2 h 8"/>
                    <a:gd name="T4" fmla="*/ 3 w 13"/>
                    <a:gd name="T5" fmla="*/ 4 h 8"/>
                    <a:gd name="T6" fmla="*/ 3 w 13"/>
                    <a:gd name="T7" fmla="*/ 8 h 8"/>
                    <a:gd name="T8" fmla="*/ 5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3" y="2"/>
                      </a:lnTo>
                      <a:lnTo>
                        <a:pt x="3" y="4"/>
                      </a:lnTo>
                      <a:lnTo>
                        <a:pt x="3" y="8"/>
                      </a:lnTo>
                      <a:lnTo>
                        <a:pt x="5"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5" name="Freeform 32"/>
                <p:cNvSpPr>
                  <a:spLocks/>
                </p:cNvSpPr>
                <p:nvPr/>
              </p:nvSpPr>
              <p:spPr bwMode="auto">
                <a:xfrm>
                  <a:off x="4604"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4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6" name="Freeform 33"/>
                <p:cNvSpPr>
                  <a:spLocks/>
                </p:cNvSpPr>
                <p:nvPr/>
              </p:nvSpPr>
              <p:spPr bwMode="auto">
                <a:xfrm>
                  <a:off x="4604"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7" name="Freeform 34"/>
                <p:cNvSpPr>
                  <a:spLocks/>
                </p:cNvSpPr>
                <p:nvPr/>
              </p:nvSpPr>
              <p:spPr bwMode="auto">
                <a:xfrm>
                  <a:off x="4604" y="2864"/>
                  <a:ext cx="14" cy="8"/>
                </a:xfrm>
                <a:custGeom>
                  <a:avLst/>
                  <a:gdLst>
                    <a:gd name="T0" fmla="*/ 0 w 14"/>
                    <a:gd name="T1" fmla="*/ 0 h 8"/>
                    <a:gd name="T2" fmla="*/ 0 w 14"/>
                    <a:gd name="T3" fmla="*/ 2 h 8"/>
                    <a:gd name="T4" fmla="*/ 4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8" name="Freeform 35"/>
                <p:cNvSpPr>
                  <a:spLocks/>
                </p:cNvSpPr>
                <p:nvPr/>
              </p:nvSpPr>
              <p:spPr bwMode="auto">
                <a:xfrm>
                  <a:off x="4631" y="2836"/>
                  <a:ext cx="16" cy="5"/>
                </a:xfrm>
                <a:custGeom>
                  <a:avLst/>
                  <a:gdLst>
                    <a:gd name="T0" fmla="*/ 16 w 16"/>
                    <a:gd name="T1" fmla="*/ 5 h 5"/>
                    <a:gd name="T2" fmla="*/ 16 w 16"/>
                    <a:gd name="T3" fmla="*/ 3 h 5"/>
                    <a:gd name="T4" fmla="*/ 12 w 16"/>
                    <a:gd name="T5" fmla="*/ 0 h 5"/>
                    <a:gd name="T6" fmla="*/ 8 w 16"/>
                    <a:gd name="T7" fmla="*/ 0 h 5"/>
                    <a:gd name="T8" fmla="*/ 6 w 16"/>
                    <a:gd name="T9" fmla="*/ 0 h 5"/>
                    <a:gd name="T10" fmla="*/ 2 w 16"/>
                    <a:gd name="T11" fmla="*/ 0 h 5"/>
                    <a:gd name="T12" fmla="*/ 2 w 16"/>
                    <a:gd name="T13" fmla="*/ 3 h 5"/>
                    <a:gd name="T14" fmla="*/ 0 w 16"/>
                    <a:gd name="T15" fmla="*/ 5 h 5"/>
                    <a:gd name="T16" fmla="*/ 16 w 16"/>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
                      <a:moveTo>
                        <a:pt x="16" y="5"/>
                      </a:moveTo>
                      <a:lnTo>
                        <a:pt x="16" y="3"/>
                      </a:lnTo>
                      <a:lnTo>
                        <a:pt x="12" y="0"/>
                      </a:lnTo>
                      <a:lnTo>
                        <a:pt x="8" y="0"/>
                      </a:lnTo>
                      <a:lnTo>
                        <a:pt x="6" y="0"/>
                      </a:lnTo>
                      <a:lnTo>
                        <a:pt x="2" y="0"/>
                      </a:lnTo>
                      <a:lnTo>
                        <a:pt x="2" y="3"/>
                      </a:lnTo>
                      <a:lnTo>
                        <a:pt x="0" y="5"/>
                      </a:lnTo>
                      <a:lnTo>
                        <a:pt x="16"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89" name="Freeform 36"/>
                <p:cNvSpPr>
                  <a:spLocks/>
                </p:cNvSpPr>
                <p:nvPr/>
              </p:nvSpPr>
              <p:spPr bwMode="auto">
                <a:xfrm>
                  <a:off x="4631" y="2841"/>
                  <a:ext cx="16" cy="23"/>
                </a:xfrm>
                <a:custGeom>
                  <a:avLst/>
                  <a:gdLst>
                    <a:gd name="T0" fmla="*/ 8 w 16"/>
                    <a:gd name="T1" fmla="*/ 23 h 23"/>
                    <a:gd name="T2" fmla="*/ 16 w 16"/>
                    <a:gd name="T3" fmla="*/ 23 h 23"/>
                    <a:gd name="T4" fmla="*/ 16 w 16"/>
                    <a:gd name="T5" fmla="*/ 0 h 23"/>
                    <a:gd name="T6" fmla="*/ 0 w 16"/>
                    <a:gd name="T7" fmla="*/ 0 h 23"/>
                    <a:gd name="T8" fmla="*/ 0 w 16"/>
                    <a:gd name="T9" fmla="*/ 23 h 23"/>
                    <a:gd name="T10" fmla="*/ 8 w 16"/>
                    <a:gd name="T11" fmla="*/ 23 h 23"/>
                  </a:gdLst>
                  <a:ahLst/>
                  <a:cxnLst>
                    <a:cxn ang="0">
                      <a:pos x="T0" y="T1"/>
                    </a:cxn>
                    <a:cxn ang="0">
                      <a:pos x="T2" y="T3"/>
                    </a:cxn>
                    <a:cxn ang="0">
                      <a:pos x="T4" y="T5"/>
                    </a:cxn>
                    <a:cxn ang="0">
                      <a:pos x="T6" y="T7"/>
                    </a:cxn>
                    <a:cxn ang="0">
                      <a:pos x="T8" y="T9"/>
                    </a:cxn>
                    <a:cxn ang="0">
                      <a:pos x="T10" y="T11"/>
                    </a:cxn>
                  </a:cxnLst>
                  <a:rect l="0" t="0" r="r" b="b"/>
                  <a:pathLst>
                    <a:path w="16" h="23">
                      <a:moveTo>
                        <a:pt x="8" y="23"/>
                      </a:moveTo>
                      <a:lnTo>
                        <a:pt x="16" y="23"/>
                      </a:lnTo>
                      <a:lnTo>
                        <a:pt x="16"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0" name="Freeform 37"/>
                <p:cNvSpPr>
                  <a:spLocks/>
                </p:cNvSpPr>
                <p:nvPr/>
              </p:nvSpPr>
              <p:spPr bwMode="auto">
                <a:xfrm>
                  <a:off x="4631" y="2864"/>
                  <a:ext cx="16" cy="8"/>
                </a:xfrm>
                <a:custGeom>
                  <a:avLst/>
                  <a:gdLst>
                    <a:gd name="T0" fmla="*/ 0 w 16"/>
                    <a:gd name="T1" fmla="*/ 0 h 8"/>
                    <a:gd name="T2" fmla="*/ 2 w 16"/>
                    <a:gd name="T3" fmla="*/ 2 h 8"/>
                    <a:gd name="T4" fmla="*/ 2 w 16"/>
                    <a:gd name="T5" fmla="*/ 4 h 8"/>
                    <a:gd name="T6" fmla="*/ 6 w 16"/>
                    <a:gd name="T7" fmla="*/ 8 h 8"/>
                    <a:gd name="T8" fmla="*/ 8 w 16"/>
                    <a:gd name="T9" fmla="*/ 8 h 8"/>
                    <a:gd name="T10" fmla="*/ 12 w 16"/>
                    <a:gd name="T11" fmla="*/ 8 h 8"/>
                    <a:gd name="T12" fmla="*/ 12 w 16"/>
                    <a:gd name="T13" fmla="*/ 4 h 8"/>
                    <a:gd name="T14" fmla="*/ 16 w 16"/>
                    <a:gd name="T15" fmla="*/ 2 h 8"/>
                    <a:gd name="T16" fmla="*/ 16 w 16"/>
                    <a:gd name="T17" fmla="*/ 0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0"/>
                      </a:moveTo>
                      <a:lnTo>
                        <a:pt x="2" y="2"/>
                      </a:lnTo>
                      <a:lnTo>
                        <a:pt x="2" y="4"/>
                      </a:lnTo>
                      <a:lnTo>
                        <a:pt x="6" y="8"/>
                      </a:lnTo>
                      <a:lnTo>
                        <a:pt x="8" y="8"/>
                      </a:lnTo>
                      <a:lnTo>
                        <a:pt x="12" y="8"/>
                      </a:lnTo>
                      <a:lnTo>
                        <a:pt x="12" y="4"/>
                      </a:lnTo>
                      <a:lnTo>
                        <a:pt x="16" y="2"/>
                      </a:lnTo>
                      <a:lnTo>
                        <a:pt x="1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1" name="Freeform 38"/>
                <p:cNvSpPr>
                  <a:spLocks/>
                </p:cNvSpPr>
                <p:nvPr/>
              </p:nvSpPr>
              <p:spPr bwMode="auto">
                <a:xfrm>
                  <a:off x="4662" y="2836"/>
                  <a:ext cx="13" cy="5"/>
                </a:xfrm>
                <a:custGeom>
                  <a:avLst/>
                  <a:gdLst>
                    <a:gd name="T0" fmla="*/ 13 w 13"/>
                    <a:gd name="T1" fmla="*/ 5 h 5"/>
                    <a:gd name="T2" fmla="*/ 13 w 13"/>
                    <a:gd name="T3" fmla="*/ 3 h 5"/>
                    <a:gd name="T4" fmla="*/ 10 w 13"/>
                    <a:gd name="T5" fmla="*/ 0 h 5"/>
                    <a:gd name="T6" fmla="*/ 8 w 13"/>
                    <a:gd name="T7" fmla="*/ 0 h 5"/>
                    <a:gd name="T8" fmla="*/ 6 w 13"/>
                    <a:gd name="T9" fmla="*/ 0 h 5"/>
                    <a:gd name="T10" fmla="*/ 4 w 13"/>
                    <a:gd name="T11" fmla="*/ 0 h 5"/>
                    <a:gd name="T12" fmla="*/ 0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0" y="0"/>
                      </a:lnTo>
                      <a:lnTo>
                        <a:pt x="8" y="0"/>
                      </a:lnTo>
                      <a:lnTo>
                        <a:pt x="6" y="0"/>
                      </a:lnTo>
                      <a:lnTo>
                        <a:pt x="4" y="0"/>
                      </a:lnTo>
                      <a:lnTo>
                        <a:pt x="0"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2" name="Freeform 39"/>
                <p:cNvSpPr>
                  <a:spLocks/>
                </p:cNvSpPr>
                <p:nvPr/>
              </p:nvSpPr>
              <p:spPr bwMode="auto">
                <a:xfrm>
                  <a:off x="4662" y="2841"/>
                  <a:ext cx="13" cy="39"/>
                </a:xfrm>
                <a:custGeom>
                  <a:avLst/>
                  <a:gdLst>
                    <a:gd name="T0" fmla="*/ 6 w 13"/>
                    <a:gd name="T1" fmla="*/ 39 h 39"/>
                    <a:gd name="T2" fmla="*/ 13 w 13"/>
                    <a:gd name="T3" fmla="*/ 39 h 39"/>
                    <a:gd name="T4" fmla="*/ 13 w 13"/>
                    <a:gd name="T5" fmla="*/ 0 h 39"/>
                    <a:gd name="T6" fmla="*/ 0 w 13"/>
                    <a:gd name="T7" fmla="*/ 0 h 39"/>
                    <a:gd name="T8" fmla="*/ 0 w 13"/>
                    <a:gd name="T9" fmla="*/ 39 h 39"/>
                    <a:gd name="T10" fmla="*/ 6 w 13"/>
                    <a:gd name="T11" fmla="*/ 39 h 39"/>
                  </a:gdLst>
                  <a:ahLst/>
                  <a:cxnLst>
                    <a:cxn ang="0">
                      <a:pos x="T0" y="T1"/>
                    </a:cxn>
                    <a:cxn ang="0">
                      <a:pos x="T2" y="T3"/>
                    </a:cxn>
                    <a:cxn ang="0">
                      <a:pos x="T4" y="T5"/>
                    </a:cxn>
                    <a:cxn ang="0">
                      <a:pos x="T6" y="T7"/>
                    </a:cxn>
                    <a:cxn ang="0">
                      <a:pos x="T8" y="T9"/>
                    </a:cxn>
                    <a:cxn ang="0">
                      <a:pos x="T10" y="T11"/>
                    </a:cxn>
                  </a:cxnLst>
                  <a:rect l="0" t="0" r="r" b="b"/>
                  <a:pathLst>
                    <a:path w="13" h="39">
                      <a:moveTo>
                        <a:pt x="6" y="39"/>
                      </a:moveTo>
                      <a:lnTo>
                        <a:pt x="13" y="39"/>
                      </a:lnTo>
                      <a:lnTo>
                        <a:pt x="13" y="0"/>
                      </a:lnTo>
                      <a:lnTo>
                        <a:pt x="0" y="0"/>
                      </a:lnTo>
                      <a:lnTo>
                        <a:pt x="0" y="39"/>
                      </a:lnTo>
                      <a:lnTo>
                        <a:pt x="6"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3" name="Freeform 40"/>
                <p:cNvSpPr>
                  <a:spLocks/>
                </p:cNvSpPr>
                <p:nvPr/>
              </p:nvSpPr>
              <p:spPr bwMode="auto">
                <a:xfrm>
                  <a:off x="4662" y="2880"/>
                  <a:ext cx="13" cy="7"/>
                </a:xfrm>
                <a:custGeom>
                  <a:avLst/>
                  <a:gdLst>
                    <a:gd name="T0" fmla="*/ 0 w 13"/>
                    <a:gd name="T1" fmla="*/ 0 h 7"/>
                    <a:gd name="T2" fmla="*/ 0 w 13"/>
                    <a:gd name="T3" fmla="*/ 2 h 7"/>
                    <a:gd name="T4" fmla="*/ 0 w 13"/>
                    <a:gd name="T5" fmla="*/ 4 h 7"/>
                    <a:gd name="T6" fmla="*/ 4 w 13"/>
                    <a:gd name="T7" fmla="*/ 4 h 7"/>
                    <a:gd name="T8" fmla="*/ 6 w 13"/>
                    <a:gd name="T9" fmla="*/ 7 h 7"/>
                    <a:gd name="T10" fmla="*/ 8 w 13"/>
                    <a:gd name="T11" fmla="*/ 4 h 7"/>
                    <a:gd name="T12" fmla="*/ 10 w 13"/>
                    <a:gd name="T13" fmla="*/ 4 h 7"/>
                    <a:gd name="T14" fmla="*/ 13 w 13"/>
                    <a:gd name="T15" fmla="*/ 2 h 7"/>
                    <a:gd name="T16" fmla="*/ 13 w 13"/>
                    <a:gd name="T17" fmla="*/ 0 h 7"/>
                    <a:gd name="T18" fmla="*/ 0 w 1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0" y="0"/>
                      </a:moveTo>
                      <a:lnTo>
                        <a:pt x="0" y="2"/>
                      </a:lnTo>
                      <a:lnTo>
                        <a:pt x="0" y="4"/>
                      </a:lnTo>
                      <a:lnTo>
                        <a:pt x="4" y="4"/>
                      </a:lnTo>
                      <a:lnTo>
                        <a:pt x="6" y="7"/>
                      </a:lnTo>
                      <a:lnTo>
                        <a:pt x="8" y="4"/>
                      </a:lnTo>
                      <a:lnTo>
                        <a:pt x="10"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4" name="Freeform 41"/>
                <p:cNvSpPr>
                  <a:spLocks/>
                </p:cNvSpPr>
                <p:nvPr/>
              </p:nvSpPr>
              <p:spPr bwMode="auto">
                <a:xfrm>
                  <a:off x="4689" y="2836"/>
                  <a:ext cx="11" cy="5"/>
                </a:xfrm>
                <a:custGeom>
                  <a:avLst/>
                  <a:gdLst>
                    <a:gd name="T0" fmla="*/ 11 w 11"/>
                    <a:gd name="T1" fmla="*/ 5 h 5"/>
                    <a:gd name="T2" fmla="*/ 11 w 11"/>
                    <a:gd name="T3" fmla="*/ 3 h 5"/>
                    <a:gd name="T4" fmla="*/ 9 w 11"/>
                    <a:gd name="T5" fmla="*/ 0 h 5"/>
                    <a:gd name="T6" fmla="*/ 6 w 11"/>
                    <a:gd name="T7" fmla="*/ 0 h 5"/>
                    <a:gd name="T8" fmla="*/ 4 w 11"/>
                    <a:gd name="T9" fmla="*/ 0 h 5"/>
                    <a:gd name="T10" fmla="*/ 2 w 11"/>
                    <a:gd name="T11" fmla="*/ 0 h 5"/>
                    <a:gd name="T12" fmla="*/ 2 w 11"/>
                    <a:gd name="T13" fmla="*/ 3 h 5"/>
                    <a:gd name="T14" fmla="*/ 0 w 11"/>
                    <a:gd name="T15" fmla="*/ 5 h 5"/>
                    <a:gd name="T16" fmla="*/ 11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11" y="5"/>
                      </a:moveTo>
                      <a:lnTo>
                        <a:pt x="11" y="3"/>
                      </a:lnTo>
                      <a:lnTo>
                        <a:pt x="9" y="0"/>
                      </a:lnTo>
                      <a:lnTo>
                        <a:pt x="6" y="0"/>
                      </a:lnTo>
                      <a:lnTo>
                        <a:pt x="4" y="0"/>
                      </a:lnTo>
                      <a:lnTo>
                        <a:pt x="2" y="0"/>
                      </a:lnTo>
                      <a:lnTo>
                        <a:pt x="2" y="3"/>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5" name="Freeform 42"/>
                <p:cNvSpPr>
                  <a:spLocks/>
                </p:cNvSpPr>
                <p:nvPr/>
              </p:nvSpPr>
              <p:spPr bwMode="auto">
                <a:xfrm>
                  <a:off x="4689" y="2841"/>
                  <a:ext cx="11" cy="23"/>
                </a:xfrm>
                <a:custGeom>
                  <a:avLst/>
                  <a:gdLst>
                    <a:gd name="T0" fmla="*/ 6 w 11"/>
                    <a:gd name="T1" fmla="*/ 23 h 23"/>
                    <a:gd name="T2" fmla="*/ 11 w 11"/>
                    <a:gd name="T3" fmla="*/ 23 h 23"/>
                    <a:gd name="T4" fmla="*/ 11 w 11"/>
                    <a:gd name="T5" fmla="*/ 0 h 23"/>
                    <a:gd name="T6" fmla="*/ 0 w 11"/>
                    <a:gd name="T7" fmla="*/ 0 h 23"/>
                    <a:gd name="T8" fmla="*/ 0 w 11"/>
                    <a:gd name="T9" fmla="*/ 23 h 23"/>
                    <a:gd name="T10" fmla="*/ 6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6" y="23"/>
                      </a:moveTo>
                      <a:lnTo>
                        <a:pt x="11" y="23"/>
                      </a:lnTo>
                      <a:lnTo>
                        <a:pt x="11"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6" name="Freeform 43"/>
                <p:cNvSpPr>
                  <a:spLocks/>
                </p:cNvSpPr>
                <p:nvPr/>
              </p:nvSpPr>
              <p:spPr bwMode="auto">
                <a:xfrm>
                  <a:off x="4689" y="2864"/>
                  <a:ext cx="11" cy="8"/>
                </a:xfrm>
                <a:custGeom>
                  <a:avLst/>
                  <a:gdLst>
                    <a:gd name="T0" fmla="*/ 0 w 11"/>
                    <a:gd name="T1" fmla="*/ 0 h 8"/>
                    <a:gd name="T2" fmla="*/ 2 w 11"/>
                    <a:gd name="T3" fmla="*/ 2 h 8"/>
                    <a:gd name="T4" fmla="*/ 2 w 11"/>
                    <a:gd name="T5" fmla="*/ 4 h 8"/>
                    <a:gd name="T6" fmla="*/ 4 w 11"/>
                    <a:gd name="T7" fmla="*/ 8 h 8"/>
                    <a:gd name="T8" fmla="*/ 6 w 11"/>
                    <a:gd name="T9" fmla="*/ 8 h 8"/>
                    <a:gd name="T10" fmla="*/ 9 w 11"/>
                    <a:gd name="T11" fmla="*/ 8 h 8"/>
                    <a:gd name="T12" fmla="*/ 9 w 11"/>
                    <a:gd name="T13" fmla="*/ 4 h 8"/>
                    <a:gd name="T14" fmla="*/ 11 w 11"/>
                    <a:gd name="T15" fmla="*/ 2 h 8"/>
                    <a:gd name="T16" fmla="*/ 11 w 11"/>
                    <a:gd name="T17" fmla="*/ 0 h 8"/>
                    <a:gd name="T18" fmla="*/ 0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0" y="0"/>
                      </a:moveTo>
                      <a:lnTo>
                        <a:pt x="2" y="2"/>
                      </a:lnTo>
                      <a:lnTo>
                        <a:pt x="2" y="4"/>
                      </a:lnTo>
                      <a:lnTo>
                        <a:pt x="4" y="8"/>
                      </a:lnTo>
                      <a:lnTo>
                        <a:pt x="6" y="8"/>
                      </a:lnTo>
                      <a:lnTo>
                        <a:pt x="9" y="8"/>
                      </a:lnTo>
                      <a:lnTo>
                        <a:pt x="9" y="4"/>
                      </a:lnTo>
                      <a:lnTo>
                        <a:pt x="11" y="2"/>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7" name="Freeform 44"/>
                <p:cNvSpPr>
                  <a:spLocks/>
                </p:cNvSpPr>
                <p:nvPr/>
              </p:nvSpPr>
              <p:spPr bwMode="auto">
                <a:xfrm>
                  <a:off x="4721" y="2836"/>
                  <a:ext cx="12" cy="5"/>
                </a:xfrm>
                <a:custGeom>
                  <a:avLst/>
                  <a:gdLst>
                    <a:gd name="T0" fmla="*/ 12 w 12"/>
                    <a:gd name="T1" fmla="*/ 5 h 5"/>
                    <a:gd name="T2" fmla="*/ 12 w 12"/>
                    <a:gd name="T3" fmla="*/ 3 h 5"/>
                    <a:gd name="T4" fmla="*/ 12 w 12"/>
                    <a:gd name="T5" fmla="*/ 0 h 5"/>
                    <a:gd name="T6" fmla="*/ 10 w 12"/>
                    <a:gd name="T7" fmla="*/ 0 h 5"/>
                    <a:gd name="T8" fmla="*/ 6 w 12"/>
                    <a:gd name="T9" fmla="*/ 0 h 5"/>
                    <a:gd name="T10" fmla="*/ 2 w 12"/>
                    <a:gd name="T11" fmla="*/ 0 h 5"/>
                    <a:gd name="T12" fmla="*/ 0 w 12"/>
                    <a:gd name="T13" fmla="*/ 3 h 5"/>
                    <a:gd name="T14" fmla="*/ 0 w 12"/>
                    <a:gd name="T15" fmla="*/ 5 h 5"/>
                    <a:gd name="T16" fmla="*/ 12 w 12"/>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
                      <a:moveTo>
                        <a:pt x="12" y="5"/>
                      </a:moveTo>
                      <a:lnTo>
                        <a:pt x="12" y="3"/>
                      </a:lnTo>
                      <a:lnTo>
                        <a:pt x="12" y="0"/>
                      </a:lnTo>
                      <a:lnTo>
                        <a:pt x="10" y="0"/>
                      </a:lnTo>
                      <a:lnTo>
                        <a:pt x="6" y="0"/>
                      </a:lnTo>
                      <a:lnTo>
                        <a:pt x="2"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8" name="Freeform 45"/>
                <p:cNvSpPr>
                  <a:spLocks/>
                </p:cNvSpPr>
                <p:nvPr/>
              </p:nvSpPr>
              <p:spPr bwMode="auto">
                <a:xfrm>
                  <a:off x="4721"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99" name="Freeform 46"/>
                <p:cNvSpPr>
                  <a:spLocks/>
                </p:cNvSpPr>
                <p:nvPr/>
              </p:nvSpPr>
              <p:spPr bwMode="auto">
                <a:xfrm>
                  <a:off x="4721" y="2864"/>
                  <a:ext cx="12" cy="8"/>
                </a:xfrm>
                <a:custGeom>
                  <a:avLst/>
                  <a:gdLst>
                    <a:gd name="T0" fmla="*/ 0 w 12"/>
                    <a:gd name="T1" fmla="*/ 0 h 8"/>
                    <a:gd name="T2" fmla="*/ 0 w 12"/>
                    <a:gd name="T3" fmla="*/ 2 h 8"/>
                    <a:gd name="T4" fmla="*/ 2 w 12"/>
                    <a:gd name="T5" fmla="*/ 4 h 8"/>
                    <a:gd name="T6" fmla="*/ 2 w 12"/>
                    <a:gd name="T7" fmla="*/ 8 h 8"/>
                    <a:gd name="T8" fmla="*/ 6 w 12"/>
                    <a:gd name="T9" fmla="*/ 8 h 8"/>
                    <a:gd name="T10" fmla="*/ 10 w 12"/>
                    <a:gd name="T11" fmla="*/ 8 h 8"/>
                    <a:gd name="T12" fmla="*/ 12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2" y="4"/>
                      </a:lnTo>
                      <a:lnTo>
                        <a:pt x="2" y="8"/>
                      </a:lnTo>
                      <a:lnTo>
                        <a:pt x="6" y="8"/>
                      </a:lnTo>
                      <a:lnTo>
                        <a:pt x="10" y="8"/>
                      </a:lnTo>
                      <a:lnTo>
                        <a:pt x="12"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0" name="Freeform 47"/>
                <p:cNvSpPr>
                  <a:spLocks/>
                </p:cNvSpPr>
                <p:nvPr/>
              </p:nvSpPr>
              <p:spPr bwMode="auto">
                <a:xfrm>
                  <a:off x="4748"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1" name="Freeform 48"/>
                <p:cNvSpPr>
                  <a:spLocks/>
                </p:cNvSpPr>
                <p:nvPr/>
              </p:nvSpPr>
              <p:spPr bwMode="auto">
                <a:xfrm>
                  <a:off x="4748"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2" name="Freeform 49"/>
                <p:cNvSpPr>
                  <a:spLocks/>
                </p:cNvSpPr>
                <p:nvPr/>
              </p:nvSpPr>
              <p:spPr bwMode="auto">
                <a:xfrm>
                  <a:off x="4748" y="2864"/>
                  <a:ext cx="14" cy="8"/>
                </a:xfrm>
                <a:custGeom>
                  <a:avLst/>
                  <a:gdLst>
                    <a:gd name="T0" fmla="*/ 0 w 14"/>
                    <a:gd name="T1" fmla="*/ 0 h 8"/>
                    <a:gd name="T2" fmla="*/ 0 w 14"/>
                    <a:gd name="T3" fmla="*/ 2 h 8"/>
                    <a:gd name="T4" fmla="*/ 2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3" name="Freeform 50"/>
                <p:cNvSpPr>
                  <a:spLocks/>
                </p:cNvSpPr>
                <p:nvPr/>
              </p:nvSpPr>
              <p:spPr bwMode="auto">
                <a:xfrm>
                  <a:off x="4777" y="2836"/>
                  <a:ext cx="14" cy="5"/>
                </a:xfrm>
                <a:custGeom>
                  <a:avLst/>
                  <a:gdLst>
                    <a:gd name="T0" fmla="*/ 14 w 14"/>
                    <a:gd name="T1" fmla="*/ 5 h 5"/>
                    <a:gd name="T2" fmla="*/ 12 w 14"/>
                    <a:gd name="T3" fmla="*/ 3 h 5"/>
                    <a:gd name="T4" fmla="*/ 12 w 14"/>
                    <a:gd name="T5" fmla="*/ 0 h 5"/>
                    <a:gd name="T6" fmla="*/ 10 w 14"/>
                    <a:gd name="T7" fmla="*/ 0 h 5"/>
                    <a:gd name="T8" fmla="*/ 8 w 14"/>
                    <a:gd name="T9" fmla="*/ 0 h 5"/>
                    <a:gd name="T10" fmla="*/ 4 w 14"/>
                    <a:gd name="T11" fmla="*/ 0 h 5"/>
                    <a:gd name="T12" fmla="*/ 0 w 14"/>
                    <a:gd name="T13" fmla="*/ 3 h 5"/>
                    <a:gd name="T14" fmla="*/ 0 w 14"/>
                    <a:gd name="T15" fmla="*/ 5 h 5"/>
                    <a:gd name="T16" fmla="*/ 14 w 14"/>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
                      <a:moveTo>
                        <a:pt x="14" y="5"/>
                      </a:moveTo>
                      <a:lnTo>
                        <a:pt x="12" y="3"/>
                      </a:lnTo>
                      <a:lnTo>
                        <a:pt x="12" y="0"/>
                      </a:lnTo>
                      <a:lnTo>
                        <a:pt x="10" y="0"/>
                      </a:lnTo>
                      <a:lnTo>
                        <a:pt x="8"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4" name="Freeform 51"/>
                <p:cNvSpPr>
                  <a:spLocks/>
                </p:cNvSpPr>
                <p:nvPr/>
              </p:nvSpPr>
              <p:spPr bwMode="auto">
                <a:xfrm>
                  <a:off x="4777"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5" name="Freeform 52"/>
                <p:cNvSpPr>
                  <a:spLocks/>
                </p:cNvSpPr>
                <p:nvPr/>
              </p:nvSpPr>
              <p:spPr bwMode="auto">
                <a:xfrm>
                  <a:off x="4777" y="2864"/>
                  <a:ext cx="14" cy="8"/>
                </a:xfrm>
                <a:custGeom>
                  <a:avLst/>
                  <a:gdLst>
                    <a:gd name="T0" fmla="*/ 0 w 14"/>
                    <a:gd name="T1" fmla="*/ 0 h 8"/>
                    <a:gd name="T2" fmla="*/ 0 w 14"/>
                    <a:gd name="T3" fmla="*/ 2 h 8"/>
                    <a:gd name="T4" fmla="*/ 4 w 14"/>
                    <a:gd name="T5" fmla="*/ 4 h 8"/>
                    <a:gd name="T6" fmla="*/ 4 w 14"/>
                    <a:gd name="T7" fmla="*/ 8 h 8"/>
                    <a:gd name="T8" fmla="*/ 8 w 14"/>
                    <a:gd name="T9" fmla="*/ 8 h 8"/>
                    <a:gd name="T10" fmla="*/ 10 w 14"/>
                    <a:gd name="T11" fmla="*/ 8 h 8"/>
                    <a:gd name="T12" fmla="*/ 12 w 14"/>
                    <a:gd name="T13" fmla="*/ 4 h 8"/>
                    <a:gd name="T14" fmla="*/ 12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4" y="8"/>
                      </a:lnTo>
                      <a:lnTo>
                        <a:pt x="8" y="8"/>
                      </a:lnTo>
                      <a:lnTo>
                        <a:pt x="10" y="8"/>
                      </a:lnTo>
                      <a:lnTo>
                        <a:pt x="12" y="4"/>
                      </a:lnTo>
                      <a:lnTo>
                        <a:pt x="12"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6" name="Freeform 53"/>
                <p:cNvSpPr>
                  <a:spLocks/>
                </p:cNvSpPr>
                <p:nvPr/>
              </p:nvSpPr>
              <p:spPr bwMode="auto">
                <a:xfrm>
                  <a:off x="4804" y="2836"/>
                  <a:ext cx="13" cy="5"/>
                </a:xfrm>
                <a:custGeom>
                  <a:avLst/>
                  <a:gdLst>
                    <a:gd name="T0" fmla="*/ 13 w 13"/>
                    <a:gd name="T1" fmla="*/ 5 h 5"/>
                    <a:gd name="T2" fmla="*/ 13 w 13"/>
                    <a:gd name="T3" fmla="*/ 3 h 5"/>
                    <a:gd name="T4" fmla="*/ 12 w 13"/>
                    <a:gd name="T5" fmla="*/ 0 h 5"/>
                    <a:gd name="T6" fmla="*/ 10 w 13"/>
                    <a:gd name="T7" fmla="*/ 0 h 5"/>
                    <a:gd name="T8" fmla="*/ 8 w 13"/>
                    <a:gd name="T9" fmla="*/ 0 h 5"/>
                    <a:gd name="T10" fmla="*/ 6 w 13"/>
                    <a:gd name="T11" fmla="*/ 0 h 5"/>
                    <a:gd name="T12" fmla="*/ 4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2" y="0"/>
                      </a:lnTo>
                      <a:lnTo>
                        <a:pt x="10" y="0"/>
                      </a:lnTo>
                      <a:lnTo>
                        <a:pt x="8" y="0"/>
                      </a:lnTo>
                      <a:lnTo>
                        <a:pt x="6" y="0"/>
                      </a:lnTo>
                      <a:lnTo>
                        <a:pt x="4"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7" name="Freeform 54"/>
                <p:cNvSpPr>
                  <a:spLocks/>
                </p:cNvSpPr>
                <p:nvPr/>
              </p:nvSpPr>
              <p:spPr bwMode="auto">
                <a:xfrm>
                  <a:off x="4804"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8" name="Freeform 55"/>
                <p:cNvSpPr>
                  <a:spLocks/>
                </p:cNvSpPr>
                <p:nvPr/>
              </p:nvSpPr>
              <p:spPr bwMode="auto">
                <a:xfrm>
                  <a:off x="4804" y="2864"/>
                  <a:ext cx="13" cy="8"/>
                </a:xfrm>
                <a:custGeom>
                  <a:avLst/>
                  <a:gdLst>
                    <a:gd name="T0" fmla="*/ 0 w 13"/>
                    <a:gd name="T1" fmla="*/ 0 h 8"/>
                    <a:gd name="T2" fmla="*/ 0 w 13"/>
                    <a:gd name="T3" fmla="*/ 2 h 8"/>
                    <a:gd name="T4" fmla="*/ 4 w 13"/>
                    <a:gd name="T5" fmla="*/ 4 h 8"/>
                    <a:gd name="T6" fmla="*/ 6 w 13"/>
                    <a:gd name="T7" fmla="*/ 8 h 8"/>
                    <a:gd name="T8" fmla="*/ 8 w 13"/>
                    <a:gd name="T9" fmla="*/ 8 h 8"/>
                    <a:gd name="T10" fmla="*/ 10 w 13"/>
                    <a:gd name="T11" fmla="*/ 8 h 8"/>
                    <a:gd name="T12" fmla="*/ 12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4" y="4"/>
                      </a:lnTo>
                      <a:lnTo>
                        <a:pt x="6" y="8"/>
                      </a:lnTo>
                      <a:lnTo>
                        <a:pt x="8" y="8"/>
                      </a:lnTo>
                      <a:lnTo>
                        <a:pt x="10" y="8"/>
                      </a:lnTo>
                      <a:lnTo>
                        <a:pt x="12"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09" name="Freeform 56"/>
                <p:cNvSpPr>
                  <a:spLocks/>
                </p:cNvSpPr>
                <p:nvPr/>
              </p:nvSpPr>
              <p:spPr bwMode="auto">
                <a:xfrm>
                  <a:off x="4833" y="2836"/>
                  <a:ext cx="13" cy="5"/>
                </a:xfrm>
                <a:custGeom>
                  <a:avLst/>
                  <a:gdLst>
                    <a:gd name="T0" fmla="*/ 13 w 13"/>
                    <a:gd name="T1" fmla="*/ 5 h 5"/>
                    <a:gd name="T2" fmla="*/ 13 w 13"/>
                    <a:gd name="T3" fmla="*/ 3 h 5"/>
                    <a:gd name="T4" fmla="*/ 13 w 13"/>
                    <a:gd name="T5" fmla="*/ 0 h 5"/>
                    <a:gd name="T6" fmla="*/ 9 w 13"/>
                    <a:gd name="T7" fmla="*/ 0 h 5"/>
                    <a:gd name="T8" fmla="*/ 7 w 13"/>
                    <a:gd name="T9" fmla="*/ 0 h 5"/>
                    <a:gd name="T10" fmla="*/ 6 w 13"/>
                    <a:gd name="T11" fmla="*/ 0 h 5"/>
                    <a:gd name="T12" fmla="*/ 4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3" y="0"/>
                      </a:lnTo>
                      <a:lnTo>
                        <a:pt x="9" y="0"/>
                      </a:lnTo>
                      <a:lnTo>
                        <a:pt x="7" y="0"/>
                      </a:lnTo>
                      <a:lnTo>
                        <a:pt x="6" y="0"/>
                      </a:lnTo>
                      <a:lnTo>
                        <a:pt x="4"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0" name="Freeform 57"/>
                <p:cNvSpPr>
                  <a:spLocks/>
                </p:cNvSpPr>
                <p:nvPr/>
              </p:nvSpPr>
              <p:spPr bwMode="auto">
                <a:xfrm>
                  <a:off x="4833"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1" name="Freeform 58"/>
                <p:cNvSpPr>
                  <a:spLocks/>
                </p:cNvSpPr>
                <p:nvPr/>
              </p:nvSpPr>
              <p:spPr bwMode="auto">
                <a:xfrm>
                  <a:off x="4833" y="2864"/>
                  <a:ext cx="13" cy="8"/>
                </a:xfrm>
                <a:custGeom>
                  <a:avLst/>
                  <a:gdLst>
                    <a:gd name="T0" fmla="*/ 0 w 13"/>
                    <a:gd name="T1" fmla="*/ 0 h 8"/>
                    <a:gd name="T2" fmla="*/ 0 w 13"/>
                    <a:gd name="T3" fmla="*/ 2 h 8"/>
                    <a:gd name="T4" fmla="*/ 4 w 13"/>
                    <a:gd name="T5" fmla="*/ 4 h 8"/>
                    <a:gd name="T6" fmla="*/ 6 w 13"/>
                    <a:gd name="T7" fmla="*/ 8 h 8"/>
                    <a:gd name="T8" fmla="*/ 7 w 13"/>
                    <a:gd name="T9" fmla="*/ 8 h 8"/>
                    <a:gd name="T10" fmla="*/ 9 w 13"/>
                    <a:gd name="T11" fmla="*/ 8 h 8"/>
                    <a:gd name="T12" fmla="*/ 13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4" y="4"/>
                      </a:lnTo>
                      <a:lnTo>
                        <a:pt x="6" y="8"/>
                      </a:lnTo>
                      <a:lnTo>
                        <a:pt x="7" y="8"/>
                      </a:lnTo>
                      <a:lnTo>
                        <a:pt x="9" y="8"/>
                      </a:lnTo>
                      <a:lnTo>
                        <a:pt x="13"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2" name="Freeform 59"/>
                <p:cNvSpPr>
                  <a:spLocks/>
                </p:cNvSpPr>
                <p:nvPr/>
              </p:nvSpPr>
              <p:spPr bwMode="auto">
                <a:xfrm>
                  <a:off x="4862" y="2836"/>
                  <a:ext cx="13" cy="5"/>
                </a:xfrm>
                <a:custGeom>
                  <a:avLst/>
                  <a:gdLst>
                    <a:gd name="T0" fmla="*/ 13 w 13"/>
                    <a:gd name="T1" fmla="*/ 5 h 5"/>
                    <a:gd name="T2" fmla="*/ 13 w 13"/>
                    <a:gd name="T3" fmla="*/ 3 h 5"/>
                    <a:gd name="T4" fmla="*/ 9 w 13"/>
                    <a:gd name="T5" fmla="*/ 0 h 5"/>
                    <a:gd name="T6" fmla="*/ 7 w 13"/>
                    <a:gd name="T7" fmla="*/ 0 h 5"/>
                    <a:gd name="T8" fmla="*/ 5 w 13"/>
                    <a:gd name="T9" fmla="*/ 0 h 5"/>
                    <a:gd name="T10" fmla="*/ 3 w 13"/>
                    <a:gd name="T11" fmla="*/ 0 h 5"/>
                    <a:gd name="T12" fmla="*/ 0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9" y="0"/>
                      </a:lnTo>
                      <a:lnTo>
                        <a:pt x="7" y="0"/>
                      </a:lnTo>
                      <a:lnTo>
                        <a:pt x="5" y="0"/>
                      </a:lnTo>
                      <a:lnTo>
                        <a:pt x="3" y="0"/>
                      </a:lnTo>
                      <a:lnTo>
                        <a:pt x="0"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3" name="Freeform 60"/>
                <p:cNvSpPr>
                  <a:spLocks/>
                </p:cNvSpPr>
                <p:nvPr/>
              </p:nvSpPr>
              <p:spPr bwMode="auto">
                <a:xfrm>
                  <a:off x="4862"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4" name="Freeform 61"/>
                <p:cNvSpPr>
                  <a:spLocks/>
                </p:cNvSpPr>
                <p:nvPr/>
              </p:nvSpPr>
              <p:spPr bwMode="auto">
                <a:xfrm>
                  <a:off x="4862" y="2864"/>
                  <a:ext cx="13" cy="8"/>
                </a:xfrm>
                <a:custGeom>
                  <a:avLst/>
                  <a:gdLst>
                    <a:gd name="T0" fmla="*/ 0 w 13"/>
                    <a:gd name="T1" fmla="*/ 0 h 8"/>
                    <a:gd name="T2" fmla="*/ 0 w 13"/>
                    <a:gd name="T3" fmla="*/ 2 h 8"/>
                    <a:gd name="T4" fmla="*/ 0 w 13"/>
                    <a:gd name="T5" fmla="*/ 4 h 8"/>
                    <a:gd name="T6" fmla="*/ 3 w 13"/>
                    <a:gd name="T7" fmla="*/ 8 h 8"/>
                    <a:gd name="T8" fmla="*/ 5 w 13"/>
                    <a:gd name="T9" fmla="*/ 8 h 8"/>
                    <a:gd name="T10" fmla="*/ 7 w 13"/>
                    <a:gd name="T11" fmla="*/ 8 h 8"/>
                    <a:gd name="T12" fmla="*/ 9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0" y="4"/>
                      </a:lnTo>
                      <a:lnTo>
                        <a:pt x="3" y="8"/>
                      </a:lnTo>
                      <a:lnTo>
                        <a:pt x="5" y="8"/>
                      </a:lnTo>
                      <a:lnTo>
                        <a:pt x="7" y="8"/>
                      </a:lnTo>
                      <a:lnTo>
                        <a:pt x="9"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5" name="Freeform 62"/>
                <p:cNvSpPr>
                  <a:spLocks/>
                </p:cNvSpPr>
                <p:nvPr/>
              </p:nvSpPr>
              <p:spPr bwMode="auto">
                <a:xfrm>
                  <a:off x="4892" y="2836"/>
                  <a:ext cx="14" cy="5"/>
                </a:xfrm>
                <a:custGeom>
                  <a:avLst/>
                  <a:gdLst>
                    <a:gd name="T0" fmla="*/ 14 w 14"/>
                    <a:gd name="T1" fmla="*/ 5 h 5"/>
                    <a:gd name="T2" fmla="*/ 14 w 14"/>
                    <a:gd name="T3" fmla="*/ 3 h 5"/>
                    <a:gd name="T4" fmla="*/ 12 w 14"/>
                    <a:gd name="T5" fmla="*/ 0 h 5"/>
                    <a:gd name="T6" fmla="*/ 8 w 14"/>
                    <a:gd name="T7" fmla="*/ 0 h 5"/>
                    <a:gd name="T8" fmla="*/ 8 w 14"/>
                    <a:gd name="T9" fmla="*/ 0 h 5"/>
                    <a:gd name="T10" fmla="*/ 4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8" y="0"/>
                      </a:lnTo>
                      <a:lnTo>
                        <a:pt x="8" y="0"/>
                      </a:lnTo>
                      <a:lnTo>
                        <a:pt x="4"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6" name="Freeform 63"/>
                <p:cNvSpPr>
                  <a:spLocks/>
                </p:cNvSpPr>
                <p:nvPr/>
              </p:nvSpPr>
              <p:spPr bwMode="auto">
                <a:xfrm>
                  <a:off x="4892"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7" name="Freeform 64"/>
                <p:cNvSpPr>
                  <a:spLocks/>
                </p:cNvSpPr>
                <p:nvPr/>
              </p:nvSpPr>
              <p:spPr bwMode="auto">
                <a:xfrm>
                  <a:off x="4892" y="2864"/>
                  <a:ext cx="14" cy="8"/>
                </a:xfrm>
                <a:custGeom>
                  <a:avLst/>
                  <a:gdLst>
                    <a:gd name="T0" fmla="*/ 0 w 14"/>
                    <a:gd name="T1" fmla="*/ 0 h 8"/>
                    <a:gd name="T2" fmla="*/ 0 w 14"/>
                    <a:gd name="T3" fmla="*/ 2 h 8"/>
                    <a:gd name="T4" fmla="*/ 2 w 14"/>
                    <a:gd name="T5" fmla="*/ 4 h 8"/>
                    <a:gd name="T6" fmla="*/ 4 w 14"/>
                    <a:gd name="T7" fmla="*/ 8 h 8"/>
                    <a:gd name="T8" fmla="*/ 8 w 14"/>
                    <a:gd name="T9" fmla="*/ 8 h 8"/>
                    <a:gd name="T10" fmla="*/ 8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8" y="8"/>
                      </a:lnTo>
                      <a:lnTo>
                        <a:pt x="8"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8" name="Freeform 65"/>
                <p:cNvSpPr>
                  <a:spLocks/>
                </p:cNvSpPr>
                <p:nvPr/>
              </p:nvSpPr>
              <p:spPr bwMode="auto">
                <a:xfrm>
                  <a:off x="4921" y="2836"/>
                  <a:ext cx="14" cy="5"/>
                </a:xfrm>
                <a:custGeom>
                  <a:avLst/>
                  <a:gdLst>
                    <a:gd name="T0" fmla="*/ 14 w 14"/>
                    <a:gd name="T1" fmla="*/ 5 h 5"/>
                    <a:gd name="T2" fmla="*/ 12 w 14"/>
                    <a:gd name="T3" fmla="*/ 3 h 5"/>
                    <a:gd name="T4" fmla="*/ 12 w 14"/>
                    <a:gd name="T5" fmla="*/ 0 h 5"/>
                    <a:gd name="T6" fmla="*/ 10 w 14"/>
                    <a:gd name="T7" fmla="*/ 0 h 5"/>
                    <a:gd name="T8" fmla="*/ 8 w 14"/>
                    <a:gd name="T9" fmla="*/ 0 h 5"/>
                    <a:gd name="T10" fmla="*/ 6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2" y="3"/>
                      </a:lnTo>
                      <a:lnTo>
                        <a:pt x="12" y="0"/>
                      </a:lnTo>
                      <a:lnTo>
                        <a:pt x="10" y="0"/>
                      </a:lnTo>
                      <a:lnTo>
                        <a:pt x="8" y="0"/>
                      </a:lnTo>
                      <a:lnTo>
                        <a:pt x="6"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19" name="Freeform 66"/>
                <p:cNvSpPr>
                  <a:spLocks/>
                </p:cNvSpPr>
                <p:nvPr/>
              </p:nvSpPr>
              <p:spPr bwMode="auto">
                <a:xfrm>
                  <a:off x="4921"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0" name="Freeform 67"/>
                <p:cNvSpPr>
                  <a:spLocks/>
                </p:cNvSpPr>
                <p:nvPr/>
              </p:nvSpPr>
              <p:spPr bwMode="auto">
                <a:xfrm>
                  <a:off x="4921" y="2864"/>
                  <a:ext cx="14" cy="8"/>
                </a:xfrm>
                <a:custGeom>
                  <a:avLst/>
                  <a:gdLst>
                    <a:gd name="T0" fmla="*/ 0 w 14"/>
                    <a:gd name="T1" fmla="*/ 0 h 8"/>
                    <a:gd name="T2" fmla="*/ 0 w 14"/>
                    <a:gd name="T3" fmla="*/ 2 h 8"/>
                    <a:gd name="T4" fmla="*/ 2 w 14"/>
                    <a:gd name="T5" fmla="*/ 4 h 8"/>
                    <a:gd name="T6" fmla="*/ 6 w 14"/>
                    <a:gd name="T7" fmla="*/ 8 h 8"/>
                    <a:gd name="T8" fmla="*/ 8 w 14"/>
                    <a:gd name="T9" fmla="*/ 8 h 8"/>
                    <a:gd name="T10" fmla="*/ 10 w 14"/>
                    <a:gd name="T11" fmla="*/ 8 h 8"/>
                    <a:gd name="T12" fmla="*/ 12 w 14"/>
                    <a:gd name="T13" fmla="*/ 4 h 8"/>
                    <a:gd name="T14" fmla="*/ 12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6" y="8"/>
                      </a:lnTo>
                      <a:lnTo>
                        <a:pt x="8" y="8"/>
                      </a:lnTo>
                      <a:lnTo>
                        <a:pt x="10" y="8"/>
                      </a:lnTo>
                      <a:lnTo>
                        <a:pt x="12" y="4"/>
                      </a:lnTo>
                      <a:lnTo>
                        <a:pt x="12"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1" name="Freeform 68"/>
                <p:cNvSpPr>
                  <a:spLocks/>
                </p:cNvSpPr>
                <p:nvPr/>
              </p:nvSpPr>
              <p:spPr bwMode="auto">
                <a:xfrm>
                  <a:off x="4948" y="2836"/>
                  <a:ext cx="13" cy="5"/>
                </a:xfrm>
                <a:custGeom>
                  <a:avLst/>
                  <a:gdLst>
                    <a:gd name="T0" fmla="*/ 13 w 13"/>
                    <a:gd name="T1" fmla="*/ 5 h 5"/>
                    <a:gd name="T2" fmla="*/ 13 w 13"/>
                    <a:gd name="T3" fmla="*/ 3 h 5"/>
                    <a:gd name="T4" fmla="*/ 12 w 13"/>
                    <a:gd name="T5" fmla="*/ 0 h 5"/>
                    <a:gd name="T6" fmla="*/ 10 w 13"/>
                    <a:gd name="T7" fmla="*/ 0 h 5"/>
                    <a:gd name="T8" fmla="*/ 8 w 13"/>
                    <a:gd name="T9" fmla="*/ 0 h 5"/>
                    <a:gd name="T10" fmla="*/ 4 w 13"/>
                    <a:gd name="T11" fmla="*/ 0 h 5"/>
                    <a:gd name="T12" fmla="*/ 4 w 13"/>
                    <a:gd name="T13" fmla="*/ 0 h 5"/>
                    <a:gd name="T14" fmla="*/ 4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2" y="0"/>
                      </a:lnTo>
                      <a:lnTo>
                        <a:pt x="10" y="0"/>
                      </a:lnTo>
                      <a:lnTo>
                        <a:pt x="8" y="0"/>
                      </a:lnTo>
                      <a:lnTo>
                        <a:pt x="4" y="0"/>
                      </a:lnTo>
                      <a:lnTo>
                        <a:pt x="4" y="0"/>
                      </a:lnTo>
                      <a:lnTo>
                        <a:pt x="4"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2" name="Freeform 69"/>
                <p:cNvSpPr>
                  <a:spLocks/>
                </p:cNvSpPr>
                <p:nvPr/>
              </p:nvSpPr>
              <p:spPr bwMode="auto">
                <a:xfrm>
                  <a:off x="4948" y="2841"/>
                  <a:ext cx="13" cy="39"/>
                </a:xfrm>
                <a:custGeom>
                  <a:avLst/>
                  <a:gdLst>
                    <a:gd name="T0" fmla="*/ 8 w 13"/>
                    <a:gd name="T1" fmla="*/ 39 h 39"/>
                    <a:gd name="T2" fmla="*/ 13 w 13"/>
                    <a:gd name="T3" fmla="*/ 39 h 39"/>
                    <a:gd name="T4" fmla="*/ 13 w 13"/>
                    <a:gd name="T5" fmla="*/ 0 h 39"/>
                    <a:gd name="T6" fmla="*/ 0 w 13"/>
                    <a:gd name="T7" fmla="*/ 0 h 39"/>
                    <a:gd name="T8" fmla="*/ 0 w 13"/>
                    <a:gd name="T9" fmla="*/ 39 h 39"/>
                    <a:gd name="T10" fmla="*/ 8 w 13"/>
                    <a:gd name="T11" fmla="*/ 39 h 39"/>
                  </a:gdLst>
                  <a:ahLst/>
                  <a:cxnLst>
                    <a:cxn ang="0">
                      <a:pos x="T0" y="T1"/>
                    </a:cxn>
                    <a:cxn ang="0">
                      <a:pos x="T2" y="T3"/>
                    </a:cxn>
                    <a:cxn ang="0">
                      <a:pos x="T4" y="T5"/>
                    </a:cxn>
                    <a:cxn ang="0">
                      <a:pos x="T6" y="T7"/>
                    </a:cxn>
                    <a:cxn ang="0">
                      <a:pos x="T8" y="T9"/>
                    </a:cxn>
                    <a:cxn ang="0">
                      <a:pos x="T10" y="T11"/>
                    </a:cxn>
                  </a:cxnLst>
                  <a:rect l="0" t="0" r="r" b="b"/>
                  <a:pathLst>
                    <a:path w="13" h="39">
                      <a:moveTo>
                        <a:pt x="8" y="39"/>
                      </a:moveTo>
                      <a:lnTo>
                        <a:pt x="13" y="39"/>
                      </a:lnTo>
                      <a:lnTo>
                        <a:pt x="13" y="0"/>
                      </a:lnTo>
                      <a:lnTo>
                        <a:pt x="0" y="0"/>
                      </a:lnTo>
                      <a:lnTo>
                        <a:pt x="0" y="39"/>
                      </a:lnTo>
                      <a:lnTo>
                        <a:pt x="8"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3" name="Freeform 70"/>
                <p:cNvSpPr>
                  <a:spLocks/>
                </p:cNvSpPr>
                <p:nvPr/>
              </p:nvSpPr>
              <p:spPr bwMode="auto">
                <a:xfrm>
                  <a:off x="4948" y="2880"/>
                  <a:ext cx="13" cy="7"/>
                </a:xfrm>
                <a:custGeom>
                  <a:avLst/>
                  <a:gdLst>
                    <a:gd name="T0" fmla="*/ 0 w 13"/>
                    <a:gd name="T1" fmla="*/ 0 h 7"/>
                    <a:gd name="T2" fmla="*/ 4 w 13"/>
                    <a:gd name="T3" fmla="*/ 2 h 7"/>
                    <a:gd name="T4" fmla="*/ 4 w 13"/>
                    <a:gd name="T5" fmla="*/ 4 h 7"/>
                    <a:gd name="T6" fmla="*/ 4 w 13"/>
                    <a:gd name="T7" fmla="*/ 4 h 7"/>
                    <a:gd name="T8" fmla="*/ 8 w 13"/>
                    <a:gd name="T9" fmla="*/ 7 h 7"/>
                    <a:gd name="T10" fmla="*/ 10 w 13"/>
                    <a:gd name="T11" fmla="*/ 4 h 7"/>
                    <a:gd name="T12" fmla="*/ 12 w 13"/>
                    <a:gd name="T13" fmla="*/ 4 h 7"/>
                    <a:gd name="T14" fmla="*/ 13 w 13"/>
                    <a:gd name="T15" fmla="*/ 2 h 7"/>
                    <a:gd name="T16" fmla="*/ 13 w 13"/>
                    <a:gd name="T17" fmla="*/ 0 h 7"/>
                    <a:gd name="T18" fmla="*/ 0 w 13"/>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0" y="0"/>
                      </a:moveTo>
                      <a:lnTo>
                        <a:pt x="4" y="2"/>
                      </a:lnTo>
                      <a:lnTo>
                        <a:pt x="4" y="4"/>
                      </a:lnTo>
                      <a:lnTo>
                        <a:pt x="4" y="4"/>
                      </a:lnTo>
                      <a:lnTo>
                        <a:pt x="8" y="7"/>
                      </a:lnTo>
                      <a:lnTo>
                        <a:pt x="10" y="4"/>
                      </a:lnTo>
                      <a:lnTo>
                        <a:pt x="12"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4" name="Freeform 71"/>
                <p:cNvSpPr>
                  <a:spLocks/>
                </p:cNvSpPr>
                <p:nvPr/>
              </p:nvSpPr>
              <p:spPr bwMode="auto">
                <a:xfrm>
                  <a:off x="4977" y="2836"/>
                  <a:ext cx="13" cy="5"/>
                </a:xfrm>
                <a:custGeom>
                  <a:avLst/>
                  <a:gdLst>
                    <a:gd name="T0" fmla="*/ 13 w 13"/>
                    <a:gd name="T1" fmla="*/ 5 h 5"/>
                    <a:gd name="T2" fmla="*/ 11 w 13"/>
                    <a:gd name="T3" fmla="*/ 3 h 5"/>
                    <a:gd name="T4" fmla="*/ 11 w 13"/>
                    <a:gd name="T5" fmla="*/ 0 h 5"/>
                    <a:gd name="T6" fmla="*/ 9 w 13"/>
                    <a:gd name="T7" fmla="*/ 0 h 5"/>
                    <a:gd name="T8" fmla="*/ 8 w 13"/>
                    <a:gd name="T9" fmla="*/ 0 h 5"/>
                    <a:gd name="T10" fmla="*/ 4 w 13"/>
                    <a:gd name="T11" fmla="*/ 0 h 5"/>
                    <a:gd name="T12" fmla="*/ 4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3"/>
                      </a:lnTo>
                      <a:lnTo>
                        <a:pt x="11" y="0"/>
                      </a:lnTo>
                      <a:lnTo>
                        <a:pt x="9" y="0"/>
                      </a:lnTo>
                      <a:lnTo>
                        <a:pt x="8" y="0"/>
                      </a:lnTo>
                      <a:lnTo>
                        <a:pt x="4" y="0"/>
                      </a:lnTo>
                      <a:lnTo>
                        <a:pt x="4"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5" name="Freeform 72"/>
                <p:cNvSpPr>
                  <a:spLocks/>
                </p:cNvSpPr>
                <p:nvPr/>
              </p:nvSpPr>
              <p:spPr bwMode="auto">
                <a:xfrm>
                  <a:off x="4977"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6" name="Freeform 73"/>
                <p:cNvSpPr>
                  <a:spLocks/>
                </p:cNvSpPr>
                <p:nvPr/>
              </p:nvSpPr>
              <p:spPr bwMode="auto">
                <a:xfrm>
                  <a:off x="4977" y="2864"/>
                  <a:ext cx="13" cy="8"/>
                </a:xfrm>
                <a:custGeom>
                  <a:avLst/>
                  <a:gdLst>
                    <a:gd name="T0" fmla="*/ 0 w 13"/>
                    <a:gd name="T1" fmla="*/ 0 h 8"/>
                    <a:gd name="T2" fmla="*/ 0 w 13"/>
                    <a:gd name="T3" fmla="*/ 2 h 8"/>
                    <a:gd name="T4" fmla="*/ 4 w 13"/>
                    <a:gd name="T5" fmla="*/ 4 h 8"/>
                    <a:gd name="T6" fmla="*/ 4 w 13"/>
                    <a:gd name="T7" fmla="*/ 8 h 8"/>
                    <a:gd name="T8" fmla="*/ 8 w 13"/>
                    <a:gd name="T9" fmla="*/ 8 h 8"/>
                    <a:gd name="T10" fmla="*/ 9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4" y="4"/>
                      </a:lnTo>
                      <a:lnTo>
                        <a:pt x="4" y="8"/>
                      </a:lnTo>
                      <a:lnTo>
                        <a:pt x="8" y="8"/>
                      </a:lnTo>
                      <a:lnTo>
                        <a:pt x="9"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7" name="Freeform 74"/>
                <p:cNvSpPr>
                  <a:spLocks/>
                </p:cNvSpPr>
                <p:nvPr/>
              </p:nvSpPr>
              <p:spPr bwMode="auto">
                <a:xfrm>
                  <a:off x="5004" y="2836"/>
                  <a:ext cx="15" cy="5"/>
                </a:xfrm>
                <a:custGeom>
                  <a:avLst/>
                  <a:gdLst>
                    <a:gd name="T0" fmla="*/ 15 w 15"/>
                    <a:gd name="T1" fmla="*/ 5 h 5"/>
                    <a:gd name="T2" fmla="*/ 15 w 15"/>
                    <a:gd name="T3" fmla="*/ 3 h 5"/>
                    <a:gd name="T4" fmla="*/ 11 w 15"/>
                    <a:gd name="T5" fmla="*/ 0 h 5"/>
                    <a:gd name="T6" fmla="*/ 9 w 15"/>
                    <a:gd name="T7" fmla="*/ 0 h 5"/>
                    <a:gd name="T8" fmla="*/ 7 w 15"/>
                    <a:gd name="T9" fmla="*/ 0 h 5"/>
                    <a:gd name="T10" fmla="*/ 5 w 15"/>
                    <a:gd name="T11" fmla="*/ 0 h 5"/>
                    <a:gd name="T12" fmla="*/ 4 w 15"/>
                    <a:gd name="T13" fmla="*/ 0 h 5"/>
                    <a:gd name="T14" fmla="*/ 4 w 15"/>
                    <a:gd name="T15" fmla="*/ 3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5" y="3"/>
                      </a:lnTo>
                      <a:lnTo>
                        <a:pt x="11" y="0"/>
                      </a:lnTo>
                      <a:lnTo>
                        <a:pt x="9" y="0"/>
                      </a:lnTo>
                      <a:lnTo>
                        <a:pt x="7" y="0"/>
                      </a:lnTo>
                      <a:lnTo>
                        <a:pt x="5" y="0"/>
                      </a:lnTo>
                      <a:lnTo>
                        <a:pt x="4" y="0"/>
                      </a:lnTo>
                      <a:lnTo>
                        <a:pt x="4" y="3"/>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8" name="Freeform 75"/>
                <p:cNvSpPr>
                  <a:spLocks/>
                </p:cNvSpPr>
                <p:nvPr/>
              </p:nvSpPr>
              <p:spPr bwMode="auto">
                <a:xfrm>
                  <a:off x="5004" y="2841"/>
                  <a:ext cx="15" cy="23"/>
                </a:xfrm>
                <a:custGeom>
                  <a:avLst/>
                  <a:gdLst>
                    <a:gd name="T0" fmla="*/ 7 w 15"/>
                    <a:gd name="T1" fmla="*/ 23 h 23"/>
                    <a:gd name="T2" fmla="*/ 15 w 15"/>
                    <a:gd name="T3" fmla="*/ 23 h 23"/>
                    <a:gd name="T4" fmla="*/ 15 w 15"/>
                    <a:gd name="T5" fmla="*/ 0 h 23"/>
                    <a:gd name="T6" fmla="*/ 0 w 15"/>
                    <a:gd name="T7" fmla="*/ 0 h 23"/>
                    <a:gd name="T8" fmla="*/ 0 w 15"/>
                    <a:gd name="T9" fmla="*/ 23 h 23"/>
                    <a:gd name="T10" fmla="*/ 7 w 15"/>
                    <a:gd name="T11" fmla="*/ 23 h 23"/>
                  </a:gdLst>
                  <a:ahLst/>
                  <a:cxnLst>
                    <a:cxn ang="0">
                      <a:pos x="T0" y="T1"/>
                    </a:cxn>
                    <a:cxn ang="0">
                      <a:pos x="T2" y="T3"/>
                    </a:cxn>
                    <a:cxn ang="0">
                      <a:pos x="T4" y="T5"/>
                    </a:cxn>
                    <a:cxn ang="0">
                      <a:pos x="T6" y="T7"/>
                    </a:cxn>
                    <a:cxn ang="0">
                      <a:pos x="T8" y="T9"/>
                    </a:cxn>
                    <a:cxn ang="0">
                      <a:pos x="T10" y="T11"/>
                    </a:cxn>
                  </a:cxnLst>
                  <a:rect l="0" t="0" r="r" b="b"/>
                  <a:pathLst>
                    <a:path w="15" h="23">
                      <a:moveTo>
                        <a:pt x="7" y="23"/>
                      </a:moveTo>
                      <a:lnTo>
                        <a:pt x="15" y="23"/>
                      </a:lnTo>
                      <a:lnTo>
                        <a:pt x="15"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29" name="Freeform 76"/>
                <p:cNvSpPr>
                  <a:spLocks/>
                </p:cNvSpPr>
                <p:nvPr/>
              </p:nvSpPr>
              <p:spPr bwMode="auto">
                <a:xfrm>
                  <a:off x="5004" y="2864"/>
                  <a:ext cx="15" cy="8"/>
                </a:xfrm>
                <a:custGeom>
                  <a:avLst/>
                  <a:gdLst>
                    <a:gd name="T0" fmla="*/ 0 w 15"/>
                    <a:gd name="T1" fmla="*/ 0 h 8"/>
                    <a:gd name="T2" fmla="*/ 4 w 15"/>
                    <a:gd name="T3" fmla="*/ 2 h 8"/>
                    <a:gd name="T4" fmla="*/ 4 w 15"/>
                    <a:gd name="T5" fmla="*/ 4 h 8"/>
                    <a:gd name="T6" fmla="*/ 5 w 15"/>
                    <a:gd name="T7" fmla="*/ 8 h 8"/>
                    <a:gd name="T8" fmla="*/ 7 w 15"/>
                    <a:gd name="T9" fmla="*/ 8 h 8"/>
                    <a:gd name="T10" fmla="*/ 9 w 15"/>
                    <a:gd name="T11" fmla="*/ 8 h 8"/>
                    <a:gd name="T12" fmla="*/ 11 w 15"/>
                    <a:gd name="T13" fmla="*/ 4 h 8"/>
                    <a:gd name="T14" fmla="*/ 15 w 15"/>
                    <a:gd name="T15" fmla="*/ 2 h 8"/>
                    <a:gd name="T16" fmla="*/ 15 w 15"/>
                    <a:gd name="T17" fmla="*/ 0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0" y="0"/>
                      </a:moveTo>
                      <a:lnTo>
                        <a:pt x="4" y="2"/>
                      </a:lnTo>
                      <a:lnTo>
                        <a:pt x="4" y="4"/>
                      </a:lnTo>
                      <a:lnTo>
                        <a:pt x="5" y="8"/>
                      </a:lnTo>
                      <a:lnTo>
                        <a:pt x="7" y="8"/>
                      </a:lnTo>
                      <a:lnTo>
                        <a:pt x="9" y="8"/>
                      </a:lnTo>
                      <a:lnTo>
                        <a:pt x="11" y="4"/>
                      </a:lnTo>
                      <a:lnTo>
                        <a:pt x="15"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0" name="Freeform 77"/>
                <p:cNvSpPr>
                  <a:spLocks/>
                </p:cNvSpPr>
                <p:nvPr/>
              </p:nvSpPr>
              <p:spPr bwMode="auto">
                <a:xfrm>
                  <a:off x="5033" y="2836"/>
                  <a:ext cx="15" cy="5"/>
                </a:xfrm>
                <a:custGeom>
                  <a:avLst/>
                  <a:gdLst>
                    <a:gd name="T0" fmla="*/ 15 w 15"/>
                    <a:gd name="T1" fmla="*/ 5 h 5"/>
                    <a:gd name="T2" fmla="*/ 13 w 15"/>
                    <a:gd name="T3" fmla="*/ 3 h 5"/>
                    <a:gd name="T4" fmla="*/ 13 w 15"/>
                    <a:gd name="T5" fmla="*/ 0 h 5"/>
                    <a:gd name="T6" fmla="*/ 9 w 15"/>
                    <a:gd name="T7" fmla="*/ 0 h 5"/>
                    <a:gd name="T8" fmla="*/ 7 w 15"/>
                    <a:gd name="T9" fmla="*/ 0 h 5"/>
                    <a:gd name="T10" fmla="*/ 5 w 15"/>
                    <a:gd name="T11" fmla="*/ 0 h 5"/>
                    <a:gd name="T12" fmla="*/ 3 w 15"/>
                    <a:gd name="T13" fmla="*/ 0 h 5"/>
                    <a:gd name="T14" fmla="*/ 0 w 15"/>
                    <a:gd name="T15" fmla="*/ 3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3" y="3"/>
                      </a:lnTo>
                      <a:lnTo>
                        <a:pt x="13" y="0"/>
                      </a:lnTo>
                      <a:lnTo>
                        <a:pt x="9" y="0"/>
                      </a:lnTo>
                      <a:lnTo>
                        <a:pt x="7" y="0"/>
                      </a:lnTo>
                      <a:lnTo>
                        <a:pt x="5" y="0"/>
                      </a:lnTo>
                      <a:lnTo>
                        <a:pt x="3" y="0"/>
                      </a:lnTo>
                      <a:lnTo>
                        <a:pt x="0" y="3"/>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1" name="Freeform 78"/>
                <p:cNvSpPr>
                  <a:spLocks/>
                </p:cNvSpPr>
                <p:nvPr/>
              </p:nvSpPr>
              <p:spPr bwMode="auto">
                <a:xfrm>
                  <a:off x="5033" y="2841"/>
                  <a:ext cx="15" cy="23"/>
                </a:xfrm>
                <a:custGeom>
                  <a:avLst/>
                  <a:gdLst>
                    <a:gd name="T0" fmla="*/ 7 w 15"/>
                    <a:gd name="T1" fmla="*/ 23 h 23"/>
                    <a:gd name="T2" fmla="*/ 15 w 15"/>
                    <a:gd name="T3" fmla="*/ 23 h 23"/>
                    <a:gd name="T4" fmla="*/ 15 w 15"/>
                    <a:gd name="T5" fmla="*/ 0 h 23"/>
                    <a:gd name="T6" fmla="*/ 0 w 15"/>
                    <a:gd name="T7" fmla="*/ 0 h 23"/>
                    <a:gd name="T8" fmla="*/ 0 w 15"/>
                    <a:gd name="T9" fmla="*/ 23 h 23"/>
                    <a:gd name="T10" fmla="*/ 7 w 15"/>
                    <a:gd name="T11" fmla="*/ 23 h 23"/>
                  </a:gdLst>
                  <a:ahLst/>
                  <a:cxnLst>
                    <a:cxn ang="0">
                      <a:pos x="T0" y="T1"/>
                    </a:cxn>
                    <a:cxn ang="0">
                      <a:pos x="T2" y="T3"/>
                    </a:cxn>
                    <a:cxn ang="0">
                      <a:pos x="T4" y="T5"/>
                    </a:cxn>
                    <a:cxn ang="0">
                      <a:pos x="T6" y="T7"/>
                    </a:cxn>
                    <a:cxn ang="0">
                      <a:pos x="T8" y="T9"/>
                    </a:cxn>
                    <a:cxn ang="0">
                      <a:pos x="T10" y="T11"/>
                    </a:cxn>
                  </a:cxnLst>
                  <a:rect l="0" t="0" r="r" b="b"/>
                  <a:pathLst>
                    <a:path w="15" h="23">
                      <a:moveTo>
                        <a:pt x="7" y="23"/>
                      </a:moveTo>
                      <a:lnTo>
                        <a:pt x="15" y="23"/>
                      </a:lnTo>
                      <a:lnTo>
                        <a:pt x="15"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2" name="Freeform 79"/>
                <p:cNvSpPr>
                  <a:spLocks/>
                </p:cNvSpPr>
                <p:nvPr/>
              </p:nvSpPr>
              <p:spPr bwMode="auto">
                <a:xfrm>
                  <a:off x="5033" y="2864"/>
                  <a:ext cx="15" cy="8"/>
                </a:xfrm>
                <a:custGeom>
                  <a:avLst/>
                  <a:gdLst>
                    <a:gd name="T0" fmla="*/ 0 w 15"/>
                    <a:gd name="T1" fmla="*/ 0 h 8"/>
                    <a:gd name="T2" fmla="*/ 0 w 15"/>
                    <a:gd name="T3" fmla="*/ 2 h 8"/>
                    <a:gd name="T4" fmla="*/ 3 w 15"/>
                    <a:gd name="T5" fmla="*/ 4 h 8"/>
                    <a:gd name="T6" fmla="*/ 5 w 15"/>
                    <a:gd name="T7" fmla="*/ 8 h 8"/>
                    <a:gd name="T8" fmla="*/ 7 w 15"/>
                    <a:gd name="T9" fmla="*/ 8 h 8"/>
                    <a:gd name="T10" fmla="*/ 9 w 15"/>
                    <a:gd name="T11" fmla="*/ 8 h 8"/>
                    <a:gd name="T12" fmla="*/ 13 w 15"/>
                    <a:gd name="T13" fmla="*/ 4 h 8"/>
                    <a:gd name="T14" fmla="*/ 13 w 15"/>
                    <a:gd name="T15" fmla="*/ 2 h 8"/>
                    <a:gd name="T16" fmla="*/ 15 w 15"/>
                    <a:gd name="T17" fmla="*/ 0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0" y="0"/>
                      </a:moveTo>
                      <a:lnTo>
                        <a:pt x="0" y="2"/>
                      </a:lnTo>
                      <a:lnTo>
                        <a:pt x="3" y="4"/>
                      </a:lnTo>
                      <a:lnTo>
                        <a:pt x="5" y="8"/>
                      </a:lnTo>
                      <a:lnTo>
                        <a:pt x="7" y="8"/>
                      </a:lnTo>
                      <a:lnTo>
                        <a:pt x="9" y="8"/>
                      </a:lnTo>
                      <a:lnTo>
                        <a:pt x="13" y="4"/>
                      </a:lnTo>
                      <a:lnTo>
                        <a:pt x="13"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3" name="Freeform 80"/>
                <p:cNvSpPr>
                  <a:spLocks/>
                </p:cNvSpPr>
                <p:nvPr/>
              </p:nvSpPr>
              <p:spPr bwMode="auto">
                <a:xfrm>
                  <a:off x="5065"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6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6"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4" name="Freeform 81"/>
                <p:cNvSpPr>
                  <a:spLocks/>
                </p:cNvSpPr>
                <p:nvPr/>
              </p:nvSpPr>
              <p:spPr bwMode="auto">
                <a:xfrm>
                  <a:off x="5065"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5" name="Freeform 82"/>
                <p:cNvSpPr>
                  <a:spLocks/>
                </p:cNvSpPr>
                <p:nvPr/>
              </p:nvSpPr>
              <p:spPr bwMode="auto">
                <a:xfrm>
                  <a:off x="5065" y="2864"/>
                  <a:ext cx="14" cy="8"/>
                </a:xfrm>
                <a:custGeom>
                  <a:avLst/>
                  <a:gdLst>
                    <a:gd name="T0" fmla="*/ 0 w 14"/>
                    <a:gd name="T1" fmla="*/ 0 h 8"/>
                    <a:gd name="T2" fmla="*/ 0 w 14"/>
                    <a:gd name="T3" fmla="*/ 2 h 8"/>
                    <a:gd name="T4" fmla="*/ 2 w 14"/>
                    <a:gd name="T5" fmla="*/ 4 h 8"/>
                    <a:gd name="T6" fmla="*/ 6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6"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6" name="Freeform 83"/>
                <p:cNvSpPr>
                  <a:spLocks/>
                </p:cNvSpPr>
                <p:nvPr/>
              </p:nvSpPr>
              <p:spPr bwMode="auto">
                <a:xfrm>
                  <a:off x="5092" y="2836"/>
                  <a:ext cx="13" cy="5"/>
                </a:xfrm>
                <a:custGeom>
                  <a:avLst/>
                  <a:gdLst>
                    <a:gd name="T0" fmla="*/ 13 w 13"/>
                    <a:gd name="T1" fmla="*/ 5 h 5"/>
                    <a:gd name="T2" fmla="*/ 13 w 13"/>
                    <a:gd name="T3" fmla="*/ 3 h 5"/>
                    <a:gd name="T4" fmla="*/ 12 w 13"/>
                    <a:gd name="T5" fmla="*/ 0 h 5"/>
                    <a:gd name="T6" fmla="*/ 8 w 13"/>
                    <a:gd name="T7" fmla="*/ 0 h 5"/>
                    <a:gd name="T8" fmla="*/ 8 w 13"/>
                    <a:gd name="T9" fmla="*/ 0 h 5"/>
                    <a:gd name="T10" fmla="*/ 4 w 13"/>
                    <a:gd name="T11" fmla="*/ 0 h 5"/>
                    <a:gd name="T12" fmla="*/ 2 w 13"/>
                    <a:gd name="T13" fmla="*/ 0 h 5"/>
                    <a:gd name="T14" fmla="*/ 2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2" y="0"/>
                      </a:lnTo>
                      <a:lnTo>
                        <a:pt x="8" y="0"/>
                      </a:lnTo>
                      <a:lnTo>
                        <a:pt x="8" y="0"/>
                      </a:lnTo>
                      <a:lnTo>
                        <a:pt x="4" y="0"/>
                      </a:lnTo>
                      <a:lnTo>
                        <a:pt x="2" y="0"/>
                      </a:lnTo>
                      <a:lnTo>
                        <a:pt x="2"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7" name="Freeform 84"/>
                <p:cNvSpPr>
                  <a:spLocks/>
                </p:cNvSpPr>
                <p:nvPr/>
              </p:nvSpPr>
              <p:spPr bwMode="auto">
                <a:xfrm>
                  <a:off x="5092"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8" name="Freeform 85"/>
                <p:cNvSpPr>
                  <a:spLocks/>
                </p:cNvSpPr>
                <p:nvPr/>
              </p:nvSpPr>
              <p:spPr bwMode="auto">
                <a:xfrm>
                  <a:off x="5092" y="2864"/>
                  <a:ext cx="13" cy="8"/>
                </a:xfrm>
                <a:custGeom>
                  <a:avLst/>
                  <a:gdLst>
                    <a:gd name="T0" fmla="*/ 0 w 13"/>
                    <a:gd name="T1" fmla="*/ 0 h 8"/>
                    <a:gd name="T2" fmla="*/ 2 w 13"/>
                    <a:gd name="T3" fmla="*/ 2 h 8"/>
                    <a:gd name="T4" fmla="*/ 2 w 13"/>
                    <a:gd name="T5" fmla="*/ 4 h 8"/>
                    <a:gd name="T6" fmla="*/ 4 w 13"/>
                    <a:gd name="T7" fmla="*/ 8 h 8"/>
                    <a:gd name="T8" fmla="*/ 8 w 13"/>
                    <a:gd name="T9" fmla="*/ 8 h 8"/>
                    <a:gd name="T10" fmla="*/ 8 w 13"/>
                    <a:gd name="T11" fmla="*/ 8 h 8"/>
                    <a:gd name="T12" fmla="*/ 12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4" y="8"/>
                      </a:lnTo>
                      <a:lnTo>
                        <a:pt x="8" y="8"/>
                      </a:lnTo>
                      <a:lnTo>
                        <a:pt x="8" y="8"/>
                      </a:lnTo>
                      <a:lnTo>
                        <a:pt x="12"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39" name="Freeform 86"/>
                <p:cNvSpPr>
                  <a:spLocks/>
                </p:cNvSpPr>
                <p:nvPr/>
              </p:nvSpPr>
              <p:spPr bwMode="auto">
                <a:xfrm>
                  <a:off x="5123" y="2836"/>
                  <a:ext cx="11" cy="5"/>
                </a:xfrm>
                <a:custGeom>
                  <a:avLst/>
                  <a:gdLst>
                    <a:gd name="T0" fmla="*/ 11 w 11"/>
                    <a:gd name="T1" fmla="*/ 5 h 5"/>
                    <a:gd name="T2" fmla="*/ 11 w 11"/>
                    <a:gd name="T3" fmla="*/ 3 h 5"/>
                    <a:gd name="T4" fmla="*/ 9 w 11"/>
                    <a:gd name="T5" fmla="*/ 0 h 5"/>
                    <a:gd name="T6" fmla="*/ 7 w 11"/>
                    <a:gd name="T7" fmla="*/ 0 h 5"/>
                    <a:gd name="T8" fmla="*/ 6 w 11"/>
                    <a:gd name="T9" fmla="*/ 0 h 5"/>
                    <a:gd name="T10" fmla="*/ 4 w 11"/>
                    <a:gd name="T11" fmla="*/ 0 h 5"/>
                    <a:gd name="T12" fmla="*/ 0 w 11"/>
                    <a:gd name="T13" fmla="*/ 0 h 5"/>
                    <a:gd name="T14" fmla="*/ 0 w 11"/>
                    <a:gd name="T15" fmla="*/ 3 h 5"/>
                    <a:gd name="T16" fmla="*/ 0 w 11"/>
                    <a:gd name="T17" fmla="*/ 5 h 5"/>
                    <a:gd name="T18" fmla="*/ 11 w 1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5">
                      <a:moveTo>
                        <a:pt x="11" y="5"/>
                      </a:moveTo>
                      <a:lnTo>
                        <a:pt x="11" y="3"/>
                      </a:lnTo>
                      <a:lnTo>
                        <a:pt x="9" y="0"/>
                      </a:lnTo>
                      <a:lnTo>
                        <a:pt x="7" y="0"/>
                      </a:lnTo>
                      <a:lnTo>
                        <a:pt x="6" y="0"/>
                      </a:lnTo>
                      <a:lnTo>
                        <a:pt x="4" y="0"/>
                      </a:lnTo>
                      <a:lnTo>
                        <a:pt x="0" y="0"/>
                      </a:lnTo>
                      <a:lnTo>
                        <a:pt x="0" y="3"/>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0" name="Freeform 87"/>
                <p:cNvSpPr>
                  <a:spLocks/>
                </p:cNvSpPr>
                <p:nvPr/>
              </p:nvSpPr>
              <p:spPr bwMode="auto">
                <a:xfrm>
                  <a:off x="5123" y="2841"/>
                  <a:ext cx="11" cy="23"/>
                </a:xfrm>
                <a:custGeom>
                  <a:avLst/>
                  <a:gdLst>
                    <a:gd name="T0" fmla="*/ 6 w 11"/>
                    <a:gd name="T1" fmla="*/ 23 h 23"/>
                    <a:gd name="T2" fmla="*/ 11 w 11"/>
                    <a:gd name="T3" fmla="*/ 23 h 23"/>
                    <a:gd name="T4" fmla="*/ 11 w 11"/>
                    <a:gd name="T5" fmla="*/ 0 h 23"/>
                    <a:gd name="T6" fmla="*/ 0 w 11"/>
                    <a:gd name="T7" fmla="*/ 0 h 23"/>
                    <a:gd name="T8" fmla="*/ 0 w 11"/>
                    <a:gd name="T9" fmla="*/ 23 h 23"/>
                    <a:gd name="T10" fmla="*/ 6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6" y="23"/>
                      </a:moveTo>
                      <a:lnTo>
                        <a:pt x="11" y="23"/>
                      </a:lnTo>
                      <a:lnTo>
                        <a:pt x="11"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1" name="Freeform 88"/>
                <p:cNvSpPr>
                  <a:spLocks/>
                </p:cNvSpPr>
                <p:nvPr/>
              </p:nvSpPr>
              <p:spPr bwMode="auto">
                <a:xfrm>
                  <a:off x="5123" y="2864"/>
                  <a:ext cx="11" cy="8"/>
                </a:xfrm>
                <a:custGeom>
                  <a:avLst/>
                  <a:gdLst>
                    <a:gd name="T0" fmla="*/ 0 w 11"/>
                    <a:gd name="T1" fmla="*/ 0 h 8"/>
                    <a:gd name="T2" fmla="*/ 0 w 11"/>
                    <a:gd name="T3" fmla="*/ 2 h 8"/>
                    <a:gd name="T4" fmla="*/ 0 w 11"/>
                    <a:gd name="T5" fmla="*/ 4 h 8"/>
                    <a:gd name="T6" fmla="*/ 4 w 11"/>
                    <a:gd name="T7" fmla="*/ 8 h 8"/>
                    <a:gd name="T8" fmla="*/ 6 w 11"/>
                    <a:gd name="T9" fmla="*/ 8 h 8"/>
                    <a:gd name="T10" fmla="*/ 7 w 11"/>
                    <a:gd name="T11" fmla="*/ 8 h 8"/>
                    <a:gd name="T12" fmla="*/ 9 w 11"/>
                    <a:gd name="T13" fmla="*/ 4 h 8"/>
                    <a:gd name="T14" fmla="*/ 11 w 11"/>
                    <a:gd name="T15" fmla="*/ 2 h 8"/>
                    <a:gd name="T16" fmla="*/ 11 w 11"/>
                    <a:gd name="T17" fmla="*/ 0 h 8"/>
                    <a:gd name="T18" fmla="*/ 0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0" y="0"/>
                      </a:moveTo>
                      <a:lnTo>
                        <a:pt x="0" y="2"/>
                      </a:lnTo>
                      <a:lnTo>
                        <a:pt x="0" y="4"/>
                      </a:lnTo>
                      <a:lnTo>
                        <a:pt x="4" y="8"/>
                      </a:lnTo>
                      <a:lnTo>
                        <a:pt x="6" y="8"/>
                      </a:lnTo>
                      <a:lnTo>
                        <a:pt x="7" y="8"/>
                      </a:lnTo>
                      <a:lnTo>
                        <a:pt x="9" y="4"/>
                      </a:lnTo>
                      <a:lnTo>
                        <a:pt x="11" y="2"/>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2" name="Freeform 89"/>
                <p:cNvSpPr>
                  <a:spLocks/>
                </p:cNvSpPr>
                <p:nvPr/>
              </p:nvSpPr>
              <p:spPr bwMode="auto">
                <a:xfrm>
                  <a:off x="5148" y="2836"/>
                  <a:ext cx="13" cy="5"/>
                </a:xfrm>
                <a:custGeom>
                  <a:avLst/>
                  <a:gdLst>
                    <a:gd name="T0" fmla="*/ 13 w 13"/>
                    <a:gd name="T1" fmla="*/ 5 h 5"/>
                    <a:gd name="T2" fmla="*/ 13 w 13"/>
                    <a:gd name="T3" fmla="*/ 3 h 5"/>
                    <a:gd name="T4" fmla="*/ 11 w 13"/>
                    <a:gd name="T5" fmla="*/ 0 h 5"/>
                    <a:gd name="T6" fmla="*/ 9 w 13"/>
                    <a:gd name="T7" fmla="*/ 0 h 5"/>
                    <a:gd name="T8" fmla="*/ 7 w 13"/>
                    <a:gd name="T9" fmla="*/ 0 h 5"/>
                    <a:gd name="T10" fmla="*/ 4 w 13"/>
                    <a:gd name="T11" fmla="*/ 0 h 5"/>
                    <a:gd name="T12" fmla="*/ 4 w 13"/>
                    <a:gd name="T13" fmla="*/ 0 h 5"/>
                    <a:gd name="T14" fmla="*/ 4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7" y="0"/>
                      </a:lnTo>
                      <a:lnTo>
                        <a:pt x="4" y="0"/>
                      </a:lnTo>
                      <a:lnTo>
                        <a:pt x="4" y="0"/>
                      </a:lnTo>
                      <a:lnTo>
                        <a:pt x="4"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3" name="Freeform 90"/>
                <p:cNvSpPr>
                  <a:spLocks/>
                </p:cNvSpPr>
                <p:nvPr/>
              </p:nvSpPr>
              <p:spPr bwMode="auto">
                <a:xfrm>
                  <a:off x="5148"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4" name="Freeform 91"/>
                <p:cNvSpPr>
                  <a:spLocks/>
                </p:cNvSpPr>
                <p:nvPr/>
              </p:nvSpPr>
              <p:spPr bwMode="auto">
                <a:xfrm>
                  <a:off x="5148" y="2864"/>
                  <a:ext cx="13" cy="8"/>
                </a:xfrm>
                <a:custGeom>
                  <a:avLst/>
                  <a:gdLst>
                    <a:gd name="T0" fmla="*/ 0 w 13"/>
                    <a:gd name="T1" fmla="*/ 0 h 8"/>
                    <a:gd name="T2" fmla="*/ 4 w 13"/>
                    <a:gd name="T3" fmla="*/ 2 h 8"/>
                    <a:gd name="T4" fmla="*/ 4 w 13"/>
                    <a:gd name="T5" fmla="*/ 4 h 8"/>
                    <a:gd name="T6" fmla="*/ 4 w 13"/>
                    <a:gd name="T7" fmla="*/ 8 h 8"/>
                    <a:gd name="T8" fmla="*/ 7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4" y="2"/>
                      </a:lnTo>
                      <a:lnTo>
                        <a:pt x="4" y="4"/>
                      </a:lnTo>
                      <a:lnTo>
                        <a:pt x="4" y="8"/>
                      </a:lnTo>
                      <a:lnTo>
                        <a:pt x="7"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5" name="Freeform 92"/>
                <p:cNvSpPr>
                  <a:spLocks/>
                </p:cNvSpPr>
                <p:nvPr/>
              </p:nvSpPr>
              <p:spPr bwMode="auto">
                <a:xfrm>
                  <a:off x="5177" y="2836"/>
                  <a:ext cx="13" cy="5"/>
                </a:xfrm>
                <a:custGeom>
                  <a:avLst/>
                  <a:gdLst>
                    <a:gd name="T0" fmla="*/ 13 w 13"/>
                    <a:gd name="T1" fmla="*/ 5 h 5"/>
                    <a:gd name="T2" fmla="*/ 13 w 13"/>
                    <a:gd name="T3" fmla="*/ 3 h 5"/>
                    <a:gd name="T4" fmla="*/ 13 w 13"/>
                    <a:gd name="T5" fmla="*/ 0 h 5"/>
                    <a:gd name="T6" fmla="*/ 9 w 13"/>
                    <a:gd name="T7" fmla="*/ 0 h 5"/>
                    <a:gd name="T8" fmla="*/ 7 w 13"/>
                    <a:gd name="T9" fmla="*/ 0 h 5"/>
                    <a:gd name="T10" fmla="*/ 5 w 13"/>
                    <a:gd name="T11" fmla="*/ 0 h 5"/>
                    <a:gd name="T12" fmla="*/ 3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3" y="0"/>
                      </a:lnTo>
                      <a:lnTo>
                        <a:pt x="9" y="0"/>
                      </a:lnTo>
                      <a:lnTo>
                        <a:pt x="7" y="0"/>
                      </a:lnTo>
                      <a:lnTo>
                        <a:pt x="5" y="0"/>
                      </a:lnTo>
                      <a:lnTo>
                        <a:pt x="3"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6" name="Freeform 93"/>
                <p:cNvSpPr>
                  <a:spLocks/>
                </p:cNvSpPr>
                <p:nvPr/>
              </p:nvSpPr>
              <p:spPr bwMode="auto">
                <a:xfrm>
                  <a:off x="5177"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7" name="Freeform 94"/>
                <p:cNvSpPr>
                  <a:spLocks/>
                </p:cNvSpPr>
                <p:nvPr/>
              </p:nvSpPr>
              <p:spPr bwMode="auto">
                <a:xfrm>
                  <a:off x="5177" y="2864"/>
                  <a:ext cx="13" cy="8"/>
                </a:xfrm>
                <a:custGeom>
                  <a:avLst/>
                  <a:gdLst>
                    <a:gd name="T0" fmla="*/ 0 w 13"/>
                    <a:gd name="T1" fmla="*/ 0 h 8"/>
                    <a:gd name="T2" fmla="*/ 0 w 13"/>
                    <a:gd name="T3" fmla="*/ 2 h 8"/>
                    <a:gd name="T4" fmla="*/ 3 w 13"/>
                    <a:gd name="T5" fmla="*/ 4 h 8"/>
                    <a:gd name="T6" fmla="*/ 5 w 13"/>
                    <a:gd name="T7" fmla="*/ 8 h 8"/>
                    <a:gd name="T8" fmla="*/ 7 w 13"/>
                    <a:gd name="T9" fmla="*/ 8 h 8"/>
                    <a:gd name="T10" fmla="*/ 9 w 13"/>
                    <a:gd name="T11" fmla="*/ 8 h 8"/>
                    <a:gd name="T12" fmla="*/ 13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3" y="4"/>
                      </a:lnTo>
                      <a:lnTo>
                        <a:pt x="5" y="8"/>
                      </a:lnTo>
                      <a:lnTo>
                        <a:pt x="7" y="8"/>
                      </a:lnTo>
                      <a:lnTo>
                        <a:pt x="9" y="8"/>
                      </a:lnTo>
                      <a:lnTo>
                        <a:pt x="13"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8" name="Freeform 95"/>
                <p:cNvSpPr>
                  <a:spLocks/>
                </p:cNvSpPr>
                <p:nvPr/>
              </p:nvSpPr>
              <p:spPr bwMode="auto">
                <a:xfrm>
                  <a:off x="5205" y="2836"/>
                  <a:ext cx="14" cy="5"/>
                </a:xfrm>
                <a:custGeom>
                  <a:avLst/>
                  <a:gdLst>
                    <a:gd name="T0" fmla="*/ 14 w 14"/>
                    <a:gd name="T1" fmla="*/ 5 h 5"/>
                    <a:gd name="T2" fmla="*/ 14 w 14"/>
                    <a:gd name="T3" fmla="*/ 3 h 5"/>
                    <a:gd name="T4" fmla="*/ 10 w 14"/>
                    <a:gd name="T5" fmla="*/ 0 h 5"/>
                    <a:gd name="T6" fmla="*/ 8 w 14"/>
                    <a:gd name="T7" fmla="*/ 0 h 5"/>
                    <a:gd name="T8" fmla="*/ 6 w 14"/>
                    <a:gd name="T9" fmla="*/ 0 h 5"/>
                    <a:gd name="T10" fmla="*/ 4 w 14"/>
                    <a:gd name="T11" fmla="*/ 0 h 5"/>
                    <a:gd name="T12" fmla="*/ 0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0" y="0"/>
                      </a:lnTo>
                      <a:lnTo>
                        <a:pt x="8" y="0"/>
                      </a:lnTo>
                      <a:lnTo>
                        <a:pt x="6" y="0"/>
                      </a:lnTo>
                      <a:lnTo>
                        <a:pt x="4" y="0"/>
                      </a:lnTo>
                      <a:lnTo>
                        <a:pt x="0"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49" name="Freeform 96"/>
                <p:cNvSpPr>
                  <a:spLocks/>
                </p:cNvSpPr>
                <p:nvPr/>
              </p:nvSpPr>
              <p:spPr bwMode="auto">
                <a:xfrm>
                  <a:off x="5205"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0" name="Freeform 97"/>
                <p:cNvSpPr>
                  <a:spLocks/>
                </p:cNvSpPr>
                <p:nvPr/>
              </p:nvSpPr>
              <p:spPr bwMode="auto">
                <a:xfrm>
                  <a:off x="5205" y="2864"/>
                  <a:ext cx="14" cy="8"/>
                </a:xfrm>
                <a:custGeom>
                  <a:avLst/>
                  <a:gdLst>
                    <a:gd name="T0" fmla="*/ 0 w 14"/>
                    <a:gd name="T1" fmla="*/ 0 h 8"/>
                    <a:gd name="T2" fmla="*/ 0 w 14"/>
                    <a:gd name="T3" fmla="*/ 2 h 8"/>
                    <a:gd name="T4" fmla="*/ 0 w 14"/>
                    <a:gd name="T5" fmla="*/ 4 h 8"/>
                    <a:gd name="T6" fmla="*/ 4 w 14"/>
                    <a:gd name="T7" fmla="*/ 8 h 8"/>
                    <a:gd name="T8" fmla="*/ 6 w 14"/>
                    <a:gd name="T9" fmla="*/ 8 h 8"/>
                    <a:gd name="T10" fmla="*/ 8 w 14"/>
                    <a:gd name="T11" fmla="*/ 8 h 8"/>
                    <a:gd name="T12" fmla="*/ 10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0" y="4"/>
                      </a:lnTo>
                      <a:lnTo>
                        <a:pt x="4" y="8"/>
                      </a:lnTo>
                      <a:lnTo>
                        <a:pt x="6" y="8"/>
                      </a:lnTo>
                      <a:lnTo>
                        <a:pt x="8" y="8"/>
                      </a:lnTo>
                      <a:lnTo>
                        <a:pt x="10"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1" name="Freeform 98"/>
                <p:cNvSpPr>
                  <a:spLocks/>
                </p:cNvSpPr>
                <p:nvPr/>
              </p:nvSpPr>
              <p:spPr bwMode="auto">
                <a:xfrm>
                  <a:off x="5238" y="2836"/>
                  <a:ext cx="12" cy="5"/>
                </a:xfrm>
                <a:custGeom>
                  <a:avLst/>
                  <a:gdLst>
                    <a:gd name="T0" fmla="*/ 12 w 12"/>
                    <a:gd name="T1" fmla="*/ 5 h 5"/>
                    <a:gd name="T2" fmla="*/ 12 w 12"/>
                    <a:gd name="T3" fmla="*/ 3 h 5"/>
                    <a:gd name="T4" fmla="*/ 12 w 12"/>
                    <a:gd name="T5" fmla="*/ 0 h 5"/>
                    <a:gd name="T6" fmla="*/ 10 w 12"/>
                    <a:gd name="T7" fmla="*/ 0 h 5"/>
                    <a:gd name="T8" fmla="*/ 4 w 12"/>
                    <a:gd name="T9" fmla="*/ 0 h 5"/>
                    <a:gd name="T10" fmla="*/ 4 w 12"/>
                    <a:gd name="T11" fmla="*/ 0 h 5"/>
                    <a:gd name="T12" fmla="*/ 0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2" y="0"/>
                      </a:lnTo>
                      <a:lnTo>
                        <a:pt x="10" y="0"/>
                      </a:lnTo>
                      <a:lnTo>
                        <a:pt x="4" y="0"/>
                      </a:lnTo>
                      <a:lnTo>
                        <a:pt x="4" y="0"/>
                      </a:lnTo>
                      <a:lnTo>
                        <a:pt x="0"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2" name="Freeform 99"/>
                <p:cNvSpPr>
                  <a:spLocks/>
                </p:cNvSpPr>
                <p:nvPr/>
              </p:nvSpPr>
              <p:spPr bwMode="auto">
                <a:xfrm>
                  <a:off x="5238" y="2841"/>
                  <a:ext cx="12" cy="39"/>
                </a:xfrm>
                <a:custGeom>
                  <a:avLst/>
                  <a:gdLst>
                    <a:gd name="T0" fmla="*/ 4 w 12"/>
                    <a:gd name="T1" fmla="*/ 39 h 39"/>
                    <a:gd name="T2" fmla="*/ 12 w 12"/>
                    <a:gd name="T3" fmla="*/ 39 h 39"/>
                    <a:gd name="T4" fmla="*/ 12 w 12"/>
                    <a:gd name="T5" fmla="*/ 0 h 39"/>
                    <a:gd name="T6" fmla="*/ 0 w 12"/>
                    <a:gd name="T7" fmla="*/ 0 h 39"/>
                    <a:gd name="T8" fmla="*/ 0 w 12"/>
                    <a:gd name="T9" fmla="*/ 39 h 39"/>
                    <a:gd name="T10" fmla="*/ 4 w 12"/>
                    <a:gd name="T11" fmla="*/ 39 h 39"/>
                  </a:gdLst>
                  <a:ahLst/>
                  <a:cxnLst>
                    <a:cxn ang="0">
                      <a:pos x="T0" y="T1"/>
                    </a:cxn>
                    <a:cxn ang="0">
                      <a:pos x="T2" y="T3"/>
                    </a:cxn>
                    <a:cxn ang="0">
                      <a:pos x="T4" y="T5"/>
                    </a:cxn>
                    <a:cxn ang="0">
                      <a:pos x="T6" y="T7"/>
                    </a:cxn>
                    <a:cxn ang="0">
                      <a:pos x="T8" y="T9"/>
                    </a:cxn>
                    <a:cxn ang="0">
                      <a:pos x="T10" y="T11"/>
                    </a:cxn>
                  </a:cxnLst>
                  <a:rect l="0" t="0" r="r" b="b"/>
                  <a:pathLst>
                    <a:path w="12" h="39">
                      <a:moveTo>
                        <a:pt x="4" y="39"/>
                      </a:moveTo>
                      <a:lnTo>
                        <a:pt x="12" y="39"/>
                      </a:lnTo>
                      <a:lnTo>
                        <a:pt x="12" y="0"/>
                      </a:lnTo>
                      <a:lnTo>
                        <a:pt x="0" y="0"/>
                      </a:lnTo>
                      <a:lnTo>
                        <a:pt x="0" y="39"/>
                      </a:lnTo>
                      <a:lnTo>
                        <a:pt x="4"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3" name="Freeform 100"/>
                <p:cNvSpPr>
                  <a:spLocks/>
                </p:cNvSpPr>
                <p:nvPr/>
              </p:nvSpPr>
              <p:spPr bwMode="auto">
                <a:xfrm>
                  <a:off x="5238" y="2880"/>
                  <a:ext cx="12" cy="7"/>
                </a:xfrm>
                <a:custGeom>
                  <a:avLst/>
                  <a:gdLst>
                    <a:gd name="T0" fmla="*/ 0 w 12"/>
                    <a:gd name="T1" fmla="*/ 0 h 7"/>
                    <a:gd name="T2" fmla="*/ 0 w 12"/>
                    <a:gd name="T3" fmla="*/ 2 h 7"/>
                    <a:gd name="T4" fmla="*/ 0 w 12"/>
                    <a:gd name="T5" fmla="*/ 4 h 7"/>
                    <a:gd name="T6" fmla="*/ 4 w 12"/>
                    <a:gd name="T7" fmla="*/ 4 h 7"/>
                    <a:gd name="T8" fmla="*/ 4 w 12"/>
                    <a:gd name="T9" fmla="*/ 7 h 7"/>
                    <a:gd name="T10" fmla="*/ 10 w 12"/>
                    <a:gd name="T11" fmla="*/ 4 h 7"/>
                    <a:gd name="T12" fmla="*/ 12 w 12"/>
                    <a:gd name="T13" fmla="*/ 4 h 7"/>
                    <a:gd name="T14" fmla="*/ 12 w 12"/>
                    <a:gd name="T15" fmla="*/ 2 h 7"/>
                    <a:gd name="T16" fmla="*/ 12 w 12"/>
                    <a:gd name="T17" fmla="*/ 0 h 7"/>
                    <a:gd name="T18" fmla="*/ 0 w 12"/>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
                      <a:moveTo>
                        <a:pt x="0" y="0"/>
                      </a:moveTo>
                      <a:lnTo>
                        <a:pt x="0" y="2"/>
                      </a:lnTo>
                      <a:lnTo>
                        <a:pt x="0" y="4"/>
                      </a:lnTo>
                      <a:lnTo>
                        <a:pt x="4" y="4"/>
                      </a:lnTo>
                      <a:lnTo>
                        <a:pt x="4" y="7"/>
                      </a:lnTo>
                      <a:lnTo>
                        <a:pt x="10" y="4"/>
                      </a:lnTo>
                      <a:lnTo>
                        <a:pt x="12"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4" name="Freeform 101"/>
                <p:cNvSpPr>
                  <a:spLocks/>
                </p:cNvSpPr>
                <p:nvPr/>
              </p:nvSpPr>
              <p:spPr bwMode="auto">
                <a:xfrm>
                  <a:off x="5265" y="2836"/>
                  <a:ext cx="13" cy="5"/>
                </a:xfrm>
                <a:custGeom>
                  <a:avLst/>
                  <a:gdLst>
                    <a:gd name="T0" fmla="*/ 13 w 13"/>
                    <a:gd name="T1" fmla="*/ 5 h 5"/>
                    <a:gd name="T2" fmla="*/ 13 w 13"/>
                    <a:gd name="T3" fmla="*/ 3 h 5"/>
                    <a:gd name="T4" fmla="*/ 11 w 13"/>
                    <a:gd name="T5" fmla="*/ 0 h 5"/>
                    <a:gd name="T6" fmla="*/ 9 w 13"/>
                    <a:gd name="T7" fmla="*/ 0 h 5"/>
                    <a:gd name="T8" fmla="*/ 8 w 13"/>
                    <a:gd name="T9" fmla="*/ 0 h 5"/>
                    <a:gd name="T10" fmla="*/ 6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8" y="0"/>
                      </a:lnTo>
                      <a:lnTo>
                        <a:pt x="6"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5" name="Freeform 102"/>
                <p:cNvSpPr>
                  <a:spLocks/>
                </p:cNvSpPr>
                <p:nvPr/>
              </p:nvSpPr>
              <p:spPr bwMode="auto">
                <a:xfrm>
                  <a:off x="5265"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6" name="Freeform 103"/>
                <p:cNvSpPr>
                  <a:spLocks/>
                </p:cNvSpPr>
                <p:nvPr/>
              </p:nvSpPr>
              <p:spPr bwMode="auto">
                <a:xfrm>
                  <a:off x="5265" y="2864"/>
                  <a:ext cx="13" cy="8"/>
                </a:xfrm>
                <a:custGeom>
                  <a:avLst/>
                  <a:gdLst>
                    <a:gd name="T0" fmla="*/ 0 w 13"/>
                    <a:gd name="T1" fmla="*/ 0 h 8"/>
                    <a:gd name="T2" fmla="*/ 0 w 13"/>
                    <a:gd name="T3" fmla="*/ 2 h 8"/>
                    <a:gd name="T4" fmla="*/ 2 w 13"/>
                    <a:gd name="T5" fmla="*/ 4 h 8"/>
                    <a:gd name="T6" fmla="*/ 6 w 13"/>
                    <a:gd name="T7" fmla="*/ 8 h 8"/>
                    <a:gd name="T8" fmla="*/ 8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6" y="8"/>
                      </a:lnTo>
                      <a:lnTo>
                        <a:pt x="8"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7" name="Freeform 104"/>
                <p:cNvSpPr>
                  <a:spLocks/>
                </p:cNvSpPr>
                <p:nvPr/>
              </p:nvSpPr>
              <p:spPr bwMode="auto">
                <a:xfrm>
                  <a:off x="5294" y="2836"/>
                  <a:ext cx="11" cy="5"/>
                </a:xfrm>
                <a:custGeom>
                  <a:avLst/>
                  <a:gdLst>
                    <a:gd name="T0" fmla="*/ 11 w 11"/>
                    <a:gd name="T1" fmla="*/ 5 h 5"/>
                    <a:gd name="T2" fmla="*/ 11 w 11"/>
                    <a:gd name="T3" fmla="*/ 3 h 5"/>
                    <a:gd name="T4" fmla="*/ 11 w 11"/>
                    <a:gd name="T5" fmla="*/ 0 h 5"/>
                    <a:gd name="T6" fmla="*/ 9 w 11"/>
                    <a:gd name="T7" fmla="*/ 0 h 5"/>
                    <a:gd name="T8" fmla="*/ 7 w 11"/>
                    <a:gd name="T9" fmla="*/ 0 h 5"/>
                    <a:gd name="T10" fmla="*/ 2 w 11"/>
                    <a:gd name="T11" fmla="*/ 0 h 5"/>
                    <a:gd name="T12" fmla="*/ 0 w 11"/>
                    <a:gd name="T13" fmla="*/ 0 h 5"/>
                    <a:gd name="T14" fmla="*/ 0 w 11"/>
                    <a:gd name="T15" fmla="*/ 3 h 5"/>
                    <a:gd name="T16" fmla="*/ 0 w 11"/>
                    <a:gd name="T17" fmla="*/ 5 h 5"/>
                    <a:gd name="T18" fmla="*/ 11 w 1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5">
                      <a:moveTo>
                        <a:pt x="11" y="5"/>
                      </a:moveTo>
                      <a:lnTo>
                        <a:pt x="11" y="3"/>
                      </a:lnTo>
                      <a:lnTo>
                        <a:pt x="11" y="0"/>
                      </a:lnTo>
                      <a:lnTo>
                        <a:pt x="9" y="0"/>
                      </a:lnTo>
                      <a:lnTo>
                        <a:pt x="7" y="0"/>
                      </a:lnTo>
                      <a:lnTo>
                        <a:pt x="2" y="0"/>
                      </a:lnTo>
                      <a:lnTo>
                        <a:pt x="0" y="0"/>
                      </a:lnTo>
                      <a:lnTo>
                        <a:pt x="0" y="3"/>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8" name="Freeform 105"/>
                <p:cNvSpPr>
                  <a:spLocks/>
                </p:cNvSpPr>
                <p:nvPr/>
              </p:nvSpPr>
              <p:spPr bwMode="auto">
                <a:xfrm>
                  <a:off x="5294" y="2841"/>
                  <a:ext cx="11" cy="23"/>
                </a:xfrm>
                <a:custGeom>
                  <a:avLst/>
                  <a:gdLst>
                    <a:gd name="T0" fmla="*/ 7 w 11"/>
                    <a:gd name="T1" fmla="*/ 23 h 23"/>
                    <a:gd name="T2" fmla="*/ 11 w 11"/>
                    <a:gd name="T3" fmla="*/ 23 h 23"/>
                    <a:gd name="T4" fmla="*/ 11 w 11"/>
                    <a:gd name="T5" fmla="*/ 0 h 23"/>
                    <a:gd name="T6" fmla="*/ 0 w 11"/>
                    <a:gd name="T7" fmla="*/ 0 h 23"/>
                    <a:gd name="T8" fmla="*/ 0 w 11"/>
                    <a:gd name="T9" fmla="*/ 23 h 23"/>
                    <a:gd name="T10" fmla="*/ 7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7" y="23"/>
                      </a:moveTo>
                      <a:lnTo>
                        <a:pt x="11" y="23"/>
                      </a:lnTo>
                      <a:lnTo>
                        <a:pt x="11"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59" name="Freeform 106"/>
                <p:cNvSpPr>
                  <a:spLocks/>
                </p:cNvSpPr>
                <p:nvPr/>
              </p:nvSpPr>
              <p:spPr bwMode="auto">
                <a:xfrm>
                  <a:off x="5294" y="2864"/>
                  <a:ext cx="11" cy="8"/>
                </a:xfrm>
                <a:custGeom>
                  <a:avLst/>
                  <a:gdLst>
                    <a:gd name="T0" fmla="*/ 0 w 11"/>
                    <a:gd name="T1" fmla="*/ 0 h 8"/>
                    <a:gd name="T2" fmla="*/ 0 w 11"/>
                    <a:gd name="T3" fmla="*/ 2 h 8"/>
                    <a:gd name="T4" fmla="*/ 0 w 11"/>
                    <a:gd name="T5" fmla="*/ 4 h 8"/>
                    <a:gd name="T6" fmla="*/ 2 w 11"/>
                    <a:gd name="T7" fmla="*/ 8 h 8"/>
                    <a:gd name="T8" fmla="*/ 7 w 11"/>
                    <a:gd name="T9" fmla="*/ 8 h 8"/>
                    <a:gd name="T10" fmla="*/ 9 w 11"/>
                    <a:gd name="T11" fmla="*/ 8 h 8"/>
                    <a:gd name="T12" fmla="*/ 11 w 11"/>
                    <a:gd name="T13" fmla="*/ 4 h 8"/>
                    <a:gd name="T14" fmla="*/ 11 w 11"/>
                    <a:gd name="T15" fmla="*/ 2 h 8"/>
                    <a:gd name="T16" fmla="*/ 11 w 11"/>
                    <a:gd name="T17" fmla="*/ 0 h 8"/>
                    <a:gd name="T18" fmla="*/ 0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0" y="0"/>
                      </a:moveTo>
                      <a:lnTo>
                        <a:pt x="0" y="2"/>
                      </a:lnTo>
                      <a:lnTo>
                        <a:pt x="0" y="4"/>
                      </a:lnTo>
                      <a:lnTo>
                        <a:pt x="2" y="8"/>
                      </a:lnTo>
                      <a:lnTo>
                        <a:pt x="7" y="8"/>
                      </a:lnTo>
                      <a:lnTo>
                        <a:pt x="9" y="8"/>
                      </a:lnTo>
                      <a:lnTo>
                        <a:pt x="11" y="4"/>
                      </a:lnTo>
                      <a:lnTo>
                        <a:pt x="11" y="2"/>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0" name="Freeform 107"/>
                <p:cNvSpPr>
                  <a:spLocks/>
                </p:cNvSpPr>
                <p:nvPr/>
              </p:nvSpPr>
              <p:spPr bwMode="auto">
                <a:xfrm>
                  <a:off x="5322" y="2836"/>
                  <a:ext cx="12" cy="5"/>
                </a:xfrm>
                <a:custGeom>
                  <a:avLst/>
                  <a:gdLst>
                    <a:gd name="T0" fmla="*/ 12 w 12"/>
                    <a:gd name="T1" fmla="*/ 5 h 5"/>
                    <a:gd name="T2" fmla="*/ 12 w 12"/>
                    <a:gd name="T3" fmla="*/ 3 h 5"/>
                    <a:gd name="T4" fmla="*/ 10 w 12"/>
                    <a:gd name="T5" fmla="*/ 0 h 5"/>
                    <a:gd name="T6" fmla="*/ 8 w 12"/>
                    <a:gd name="T7" fmla="*/ 0 h 5"/>
                    <a:gd name="T8" fmla="*/ 6 w 12"/>
                    <a:gd name="T9" fmla="*/ 0 h 5"/>
                    <a:gd name="T10" fmla="*/ 2 w 12"/>
                    <a:gd name="T11" fmla="*/ 0 h 5"/>
                    <a:gd name="T12" fmla="*/ 2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0" y="0"/>
                      </a:lnTo>
                      <a:lnTo>
                        <a:pt x="8" y="0"/>
                      </a:lnTo>
                      <a:lnTo>
                        <a:pt x="6" y="0"/>
                      </a:lnTo>
                      <a:lnTo>
                        <a:pt x="2" y="0"/>
                      </a:lnTo>
                      <a:lnTo>
                        <a:pt x="2"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1" name="Freeform 108"/>
                <p:cNvSpPr>
                  <a:spLocks/>
                </p:cNvSpPr>
                <p:nvPr/>
              </p:nvSpPr>
              <p:spPr bwMode="auto">
                <a:xfrm>
                  <a:off x="5322"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2" name="Freeform 109"/>
                <p:cNvSpPr>
                  <a:spLocks/>
                </p:cNvSpPr>
                <p:nvPr/>
              </p:nvSpPr>
              <p:spPr bwMode="auto">
                <a:xfrm>
                  <a:off x="5322" y="2864"/>
                  <a:ext cx="12" cy="8"/>
                </a:xfrm>
                <a:custGeom>
                  <a:avLst/>
                  <a:gdLst>
                    <a:gd name="T0" fmla="*/ 0 w 12"/>
                    <a:gd name="T1" fmla="*/ 0 h 8"/>
                    <a:gd name="T2" fmla="*/ 0 w 12"/>
                    <a:gd name="T3" fmla="*/ 2 h 8"/>
                    <a:gd name="T4" fmla="*/ 2 w 12"/>
                    <a:gd name="T5" fmla="*/ 4 h 8"/>
                    <a:gd name="T6" fmla="*/ 2 w 12"/>
                    <a:gd name="T7" fmla="*/ 8 h 8"/>
                    <a:gd name="T8" fmla="*/ 6 w 12"/>
                    <a:gd name="T9" fmla="*/ 8 h 8"/>
                    <a:gd name="T10" fmla="*/ 8 w 12"/>
                    <a:gd name="T11" fmla="*/ 8 h 8"/>
                    <a:gd name="T12" fmla="*/ 10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2" y="4"/>
                      </a:lnTo>
                      <a:lnTo>
                        <a:pt x="2" y="8"/>
                      </a:lnTo>
                      <a:lnTo>
                        <a:pt x="6" y="8"/>
                      </a:lnTo>
                      <a:lnTo>
                        <a:pt x="8" y="8"/>
                      </a:lnTo>
                      <a:lnTo>
                        <a:pt x="10"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3" name="Freeform 110"/>
                <p:cNvSpPr>
                  <a:spLocks/>
                </p:cNvSpPr>
                <p:nvPr/>
              </p:nvSpPr>
              <p:spPr bwMode="auto">
                <a:xfrm>
                  <a:off x="5351" y="2836"/>
                  <a:ext cx="10" cy="5"/>
                </a:xfrm>
                <a:custGeom>
                  <a:avLst/>
                  <a:gdLst>
                    <a:gd name="T0" fmla="*/ 10 w 10"/>
                    <a:gd name="T1" fmla="*/ 5 h 5"/>
                    <a:gd name="T2" fmla="*/ 10 w 10"/>
                    <a:gd name="T3" fmla="*/ 3 h 5"/>
                    <a:gd name="T4" fmla="*/ 10 w 10"/>
                    <a:gd name="T5" fmla="*/ 0 h 5"/>
                    <a:gd name="T6" fmla="*/ 10 w 10"/>
                    <a:gd name="T7" fmla="*/ 0 h 5"/>
                    <a:gd name="T8" fmla="*/ 6 w 10"/>
                    <a:gd name="T9" fmla="*/ 0 h 5"/>
                    <a:gd name="T10" fmla="*/ 2 w 10"/>
                    <a:gd name="T11" fmla="*/ 0 h 5"/>
                    <a:gd name="T12" fmla="*/ 0 w 10"/>
                    <a:gd name="T13" fmla="*/ 3 h 5"/>
                    <a:gd name="T14" fmla="*/ 0 w 10"/>
                    <a:gd name="T15" fmla="*/ 5 h 5"/>
                    <a:gd name="T16" fmla="*/ 10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10" y="5"/>
                      </a:moveTo>
                      <a:lnTo>
                        <a:pt x="10" y="3"/>
                      </a:lnTo>
                      <a:lnTo>
                        <a:pt x="10" y="0"/>
                      </a:lnTo>
                      <a:lnTo>
                        <a:pt x="10" y="0"/>
                      </a:lnTo>
                      <a:lnTo>
                        <a:pt x="6" y="0"/>
                      </a:lnTo>
                      <a:lnTo>
                        <a:pt x="2" y="0"/>
                      </a:lnTo>
                      <a:lnTo>
                        <a:pt x="0" y="3"/>
                      </a:lnTo>
                      <a:lnTo>
                        <a:pt x="0" y="5"/>
                      </a:lnTo>
                      <a:lnTo>
                        <a:pt x="1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4" name="Freeform 111"/>
                <p:cNvSpPr>
                  <a:spLocks/>
                </p:cNvSpPr>
                <p:nvPr/>
              </p:nvSpPr>
              <p:spPr bwMode="auto">
                <a:xfrm>
                  <a:off x="5351" y="2841"/>
                  <a:ext cx="10" cy="23"/>
                </a:xfrm>
                <a:custGeom>
                  <a:avLst/>
                  <a:gdLst>
                    <a:gd name="T0" fmla="*/ 6 w 10"/>
                    <a:gd name="T1" fmla="*/ 23 h 23"/>
                    <a:gd name="T2" fmla="*/ 10 w 10"/>
                    <a:gd name="T3" fmla="*/ 23 h 23"/>
                    <a:gd name="T4" fmla="*/ 10 w 10"/>
                    <a:gd name="T5" fmla="*/ 0 h 23"/>
                    <a:gd name="T6" fmla="*/ 0 w 10"/>
                    <a:gd name="T7" fmla="*/ 0 h 23"/>
                    <a:gd name="T8" fmla="*/ 0 w 10"/>
                    <a:gd name="T9" fmla="*/ 23 h 23"/>
                    <a:gd name="T10" fmla="*/ 6 w 10"/>
                    <a:gd name="T11" fmla="*/ 23 h 23"/>
                  </a:gdLst>
                  <a:ahLst/>
                  <a:cxnLst>
                    <a:cxn ang="0">
                      <a:pos x="T0" y="T1"/>
                    </a:cxn>
                    <a:cxn ang="0">
                      <a:pos x="T2" y="T3"/>
                    </a:cxn>
                    <a:cxn ang="0">
                      <a:pos x="T4" y="T5"/>
                    </a:cxn>
                    <a:cxn ang="0">
                      <a:pos x="T6" y="T7"/>
                    </a:cxn>
                    <a:cxn ang="0">
                      <a:pos x="T8" y="T9"/>
                    </a:cxn>
                    <a:cxn ang="0">
                      <a:pos x="T10" y="T11"/>
                    </a:cxn>
                  </a:cxnLst>
                  <a:rect l="0" t="0" r="r" b="b"/>
                  <a:pathLst>
                    <a:path w="10" h="23">
                      <a:moveTo>
                        <a:pt x="6" y="23"/>
                      </a:moveTo>
                      <a:lnTo>
                        <a:pt x="10" y="23"/>
                      </a:lnTo>
                      <a:lnTo>
                        <a:pt x="10"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5" name="Freeform 112"/>
                <p:cNvSpPr>
                  <a:spLocks/>
                </p:cNvSpPr>
                <p:nvPr/>
              </p:nvSpPr>
              <p:spPr bwMode="auto">
                <a:xfrm>
                  <a:off x="5351" y="2864"/>
                  <a:ext cx="10" cy="8"/>
                </a:xfrm>
                <a:custGeom>
                  <a:avLst/>
                  <a:gdLst>
                    <a:gd name="T0" fmla="*/ 0 w 10"/>
                    <a:gd name="T1" fmla="*/ 0 h 8"/>
                    <a:gd name="T2" fmla="*/ 0 w 10"/>
                    <a:gd name="T3" fmla="*/ 2 h 8"/>
                    <a:gd name="T4" fmla="*/ 2 w 10"/>
                    <a:gd name="T5" fmla="*/ 4 h 8"/>
                    <a:gd name="T6" fmla="*/ 2 w 10"/>
                    <a:gd name="T7" fmla="*/ 8 h 8"/>
                    <a:gd name="T8" fmla="*/ 6 w 10"/>
                    <a:gd name="T9" fmla="*/ 8 h 8"/>
                    <a:gd name="T10" fmla="*/ 10 w 10"/>
                    <a:gd name="T11" fmla="*/ 8 h 8"/>
                    <a:gd name="T12" fmla="*/ 10 w 10"/>
                    <a:gd name="T13" fmla="*/ 4 h 8"/>
                    <a:gd name="T14" fmla="*/ 10 w 10"/>
                    <a:gd name="T15" fmla="*/ 2 h 8"/>
                    <a:gd name="T16" fmla="*/ 10 w 10"/>
                    <a:gd name="T17" fmla="*/ 0 h 8"/>
                    <a:gd name="T18" fmla="*/ 0 w 10"/>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0" y="0"/>
                      </a:moveTo>
                      <a:lnTo>
                        <a:pt x="0" y="2"/>
                      </a:lnTo>
                      <a:lnTo>
                        <a:pt x="2" y="4"/>
                      </a:lnTo>
                      <a:lnTo>
                        <a:pt x="2" y="8"/>
                      </a:lnTo>
                      <a:lnTo>
                        <a:pt x="6" y="8"/>
                      </a:lnTo>
                      <a:lnTo>
                        <a:pt x="10" y="8"/>
                      </a:lnTo>
                      <a:lnTo>
                        <a:pt x="10" y="4"/>
                      </a:lnTo>
                      <a:lnTo>
                        <a:pt x="10" y="2"/>
                      </a:lnTo>
                      <a:lnTo>
                        <a:pt x="1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6" name="Freeform 113"/>
                <p:cNvSpPr>
                  <a:spLocks/>
                </p:cNvSpPr>
                <p:nvPr/>
              </p:nvSpPr>
              <p:spPr bwMode="auto">
                <a:xfrm>
                  <a:off x="5376" y="2836"/>
                  <a:ext cx="16" cy="5"/>
                </a:xfrm>
                <a:custGeom>
                  <a:avLst/>
                  <a:gdLst>
                    <a:gd name="T0" fmla="*/ 16 w 16"/>
                    <a:gd name="T1" fmla="*/ 5 h 5"/>
                    <a:gd name="T2" fmla="*/ 16 w 16"/>
                    <a:gd name="T3" fmla="*/ 3 h 5"/>
                    <a:gd name="T4" fmla="*/ 14 w 16"/>
                    <a:gd name="T5" fmla="*/ 0 h 5"/>
                    <a:gd name="T6" fmla="*/ 10 w 16"/>
                    <a:gd name="T7" fmla="*/ 0 h 5"/>
                    <a:gd name="T8" fmla="*/ 8 w 16"/>
                    <a:gd name="T9" fmla="*/ 0 h 5"/>
                    <a:gd name="T10" fmla="*/ 6 w 16"/>
                    <a:gd name="T11" fmla="*/ 0 h 5"/>
                    <a:gd name="T12" fmla="*/ 4 w 16"/>
                    <a:gd name="T13" fmla="*/ 0 h 5"/>
                    <a:gd name="T14" fmla="*/ 0 w 16"/>
                    <a:gd name="T15" fmla="*/ 3 h 5"/>
                    <a:gd name="T16" fmla="*/ 0 w 16"/>
                    <a:gd name="T17" fmla="*/ 5 h 5"/>
                    <a:gd name="T18" fmla="*/ 16 w 1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16" y="5"/>
                      </a:moveTo>
                      <a:lnTo>
                        <a:pt x="16" y="3"/>
                      </a:lnTo>
                      <a:lnTo>
                        <a:pt x="14" y="0"/>
                      </a:lnTo>
                      <a:lnTo>
                        <a:pt x="10" y="0"/>
                      </a:lnTo>
                      <a:lnTo>
                        <a:pt x="8" y="0"/>
                      </a:lnTo>
                      <a:lnTo>
                        <a:pt x="6" y="0"/>
                      </a:lnTo>
                      <a:lnTo>
                        <a:pt x="4" y="0"/>
                      </a:lnTo>
                      <a:lnTo>
                        <a:pt x="0" y="3"/>
                      </a:lnTo>
                      <a:lnTo>
                        <a:pt x="0" y="5"/>
                      </a:lnTo>
                      <a:lnTo>
                        <a:pt x="16"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7" name="Freeform 114"/>
                <p:cNvSpPr>
                  <a:spLocks/>
                </p:cNvSpPr>
                <p:nvPr/>
              </p:nvSpPr>
              <p:spPr bwMode="auto">
                <a:xfrm>
                  <a:off x="5376" y="2841"/>
                  <a:ext cx="16" cy="23"/>
                </a:xfrm>
                <a:custGeom>
                  <a:avLst/>
                  <a:gdLst>
                    <a:gd name="T0" fmla="*/ 8 w 16"/>
                    <a:gd name="T1" fmla="*/ 23 h 23"/>
                    <a:gd name="T2" fmla="*/ 16 w 16"/>
                    <a:gd name="T3" fmla="*/ 23 h 23"/>
                    <a:gd name="T4" fmla="*/ 16 w 16"/>
                    <a:gd name="T5" fmla="*/ 0 h 23"/>
                    <a:gd name="T6" fmla="*/ 0 w 16"/>
                    <a:gd name="T7" fmla="*/ 0 h 23"/>
                    <a:gd name="T8" fmla="*/ 0 w 16"/>
                    <a:gd name="T9" fmla="*/ 23 h 23"/>
                    <a:gd name="T10" fmla="*/ 8 w 16"/>
                    <a:gd name="T11" fmla="*/ 23 h 23"/>
                  </a:gdLst>
                  <a:ahLst/>
                  <a:cxnLst>
                    <a:cxn ang="0">
                      <a:pos x="T0" y="T1"/>
                    </a:cxn>
                    <a:cxn ang="0">
                      <a:pos x="T2" y="T3"/>
                    </a:cxn>
                    <a:cxn ang="0">
                      <a:pos x="T4" y="T5"/>
                    </a:cxn>
                    <a:cxn ang="0">
                      <a:pos x="T6" y="T7"/>
                    </a:cxn>
                    <a:cxn ang="0">
                      <a:pos x="T8" y="T9"/>
                    </a:cxn>
                    <a:cxn ang="0">
                      <a:pos x="T10" y="T11"/>
                    </a:cxn>
                  </a:cxnLst>
                  <a:rect l="0" t="0" r="r" b="b"/>
                  <a:pathLst>
                    <a:path w="16" h="23">
                      <a:moveTo>
                        <a:pt x="8" y="23"/>
                      </a:moveTo>
                      <a:lnTo>
                        <a:pt x="16" y="23"/>
                      </a:lnTo>
                      <a:lnTo>
                        <a:pt x="16"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8" name="Freeform 115"/>
                <p:cNvSpPr>
                  <a:spLocks/>
                </p:cNvSpPr>
                <p:nvPr/>
              </p:nvSpPr>
              <p:spPr bwMode="auto">
                <a:xfrm>
                  <a:off x="5376" y="2864"/>
                  <a:ext cx="16" cy="8"/>
                </a:xfrm>
                <a:custGeom>
                  <a:avLst/>
                  <a:gdLst>
                    <a:gd name="T0" fmla="*/ 0 w 16"/>
                    <a:gd name="T1" fmla="*/ 0 h 8"/>
                    <a:gd name="T2" fmla="*/ 0 w 16"/>
                    <a:gd name="T3" fmla="*/ 2 h 8"/>
                    <a:gd name="T4" fmla="*/ 4 w 16"/>
                    <a:gd name="T5" fmla="*/ 4 h 8"/>
                    <a:gd name="T6" fmla="*/ 6 w 16"/>
                    <a:gd name="T7" fmla="*/ 8 h 8"/>
                    <a:gd name="T8" fmla="*/ 8 w 16"/>
                    <a:gd name="T9" fmla="*/ 8 h 8"/>
                    <a:gd name="T10" fmla="*/ 10 w 16"/>
                    <a:gd name="T11" fmla="*/ 8 h 8"/>
                    <a:gd name="T12" fmla="*/ 14 w 16"/>
                    <a:gd name="T13" fmla="*/ 4 h 8"/>
                    <a:gd name="T14" fmla="*/ 16 w 16"/>
                    <a:gd name="T15" fmla="*/ 2 h 8"/>
                    <a:gd name="T16" fmla="*/ 16 w 16"/>
                    <a:gd name="T17" fmla="*/ 0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0"/>
                      </a:moveTo>
                      <a:lnTo>
                        <a:pt x="0" y="2"/>
                      </a:lnTo>
                      <a:lnTo>
                        <a:pt x="4" y="4"/>
                      </a:lnTo>
                      <a:lnTo>
                        <a:pt x="6" y="8"/>
                      </a:lnTo>
                      <a:lnTo>
                        <a:pt x="8" y="8"/>
                      </a:lnTo>
                      <a:lnTo>
                        <a:pt x="10" y="8"/>
                      </a:lnTo>
                      <a:lnTo>
                        <a:pt x="14" y="4"/>
                      </a:lnTo>
                      <a:lnTo>
                        <a:pt x="16" y="2"/>
                      </a:lnTo>
                      <a:lnTo>
                        <a:pt x="1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69" name="Freeform 116"/>
                <p:cNvSpPr>
                  <a:spLocks/>
                </p:cNvSpPr>
                <p:nvPr/>
              </p:nvSpPr>
              <p:spPr bwMode="auto">
                <a:xfrm>
                  <a:off x="5409" y="2836"/>
                  <a:ext cx="13" cy="5"/>
                </a:xfrm>
                <a:custGeom>
                  <a:avLst/>
                  <a:gdLst>
                    <a:gd name="T0" fmla="*/ 13 w 13"/>
                    <a:gd name="T1" fmla="*/ 5 h 5"/>
                    <a:gd name="T2" fmla="*/ 13 w 13"/>
                    <a:gd name="T3" fmla="*/ 3 h 5"/>
                    <a:gd name="T4" fmla="*/ 11 w 13"/>
                    <a:gd name="T5" fmla="*/ 0 h 5"/>
                    <a:gd name="T6" fmla="*/ 9 w 13"/>
                    <a:gd name="T7" fmla="*/ 0 h 5"/>
                    <a:gd name="T8" fmla="*/ 6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6"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0" name="Freeform 117"/>
                <p:cNvSpPr>
                  <a:spLocks/>
                </p:cNvSpPr>
                <p:nvPr/>
              </p:nvSpPr>
              <p:spPr bwMode="auto">
                <a:xfrm>
                  <a:off x="5409"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1" name="Freeform 118"/>
                <p:cNvSpPr>
                  <a:spLocks/>
                </p:cNvSpPr>
                <p:nvPr/>
              </p:nvSpPr>
              <p:spPr bwMode="auto">
                <a:xfrm>
                  <a:off x="5409" y="2864"/>
                  <a:ext cx="13" cy="8"/>
                </a:xfrm>
                <a:custGeom>
                  <a:avLst/>
                  <a:gdLst>
                    <a:gd name="T0" fmla="*/ 0 w 13"/>
                    <a:gd name="T1" fmla="*/ 0 h 8"/>
                    <a:gd name="T2" fmla="*/ 0 w 13"/>
                    <a:gd name="T3" fmla="*/ 2 h 8"/>
                    <a:gd name="T4" fmla="*/ 2 w 13"/>
                    <a:gd name="T5" fmla="*/ 4 h 8"/>
                    <a:gd name="T6" fmla="*/ 4 w 13"/>
                    <a:gd name="T7" fmla="*/ 8 h 8"/>
                    <a:gd name="T8" fmla="*/ 6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6"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2" name="Freeform 119"/>
                <p:cNvSpPr>
                  <a:spLocks/>
                </p:cNvSpPr>
                <p:nvPr/>
              </p:nvSpPr>
              <p:spPr bwMode="auto">
                <a:xfrm>
                  <a:off x="5438" y="2836"/>
                  <a:ext cx="13" cy="5"/>
                </a:xfrm>
                <a:custGeom>
                  <a:avLst/>
                  <a:gdLst>
                    <a:gd name="T0" fmla="*/ 13 w 13"/>
                    <a:gd name="T1" fmla="*/ 5 h 5"/>
                    <a:gd name="T2" fmla="*/ 11 w 13"/>
                    <a:gd name="T3" fmla="*/ 3 h 5"/>
                    <a:gd name="T4" fmla="*/ 11 w 13"/>
                    <a:gd name="T5" fmla="*/ 0 h 5"/>
                    <a:gd name="T6" fmla="*/ 9 w 13"/>
                    <a:gd name="T7" fmla="*/ 0 h 5"/>
                    <a:gd name="T8" fmla="*/ 5 w 13"/>
                    <a:gd name="T9" fmla="*/ 0 h 5"/>
                    <a:gd name="T10" fmla="*/ 5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3"/>
                      </a:lnTo>
                      <a:lnTo>
                        <a:pt x="11" y="0"/>
                      </a:lnTo>
                      <a:lnTo>
                        <a:pt x="9" y="0"/>
                      </a:lnTo>
                      <a:lnTo>
                        <a:pt x="5" y="0"/>
                      </a:lnTo>
                      <a:lnTo>
                        <a:pt x="5"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3" name="Freeform 120"/>
                <p:cNvSpPr>
                  <a:spLocks/>
                </p:cNvSpPr>
                <p:nvPr/>
              </p:nvSpPr>
              <p:spPr bwMode="auto">
                <a:xfrm>
                  <a:off x="5438"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4" name="Freeform 121"/>
                <p:cNvSpPr>
                  <a:spLocks/>
                </p:cNvSpPr>
                <p:nvPr/>
              </p:nvSpPr>
              <p:spPr bwMode="auto">
                <a:xfrm>
                  <a:off x="5438" y="2864"/>
                  <a:ext cx="13" cy="8"/>
                </a:xfrm>
                <a:custGeom>
                  <a:avLst/>
                  <a:gdLst>
                    <a:gd name="T0" fmla="*/ 0 w 13"/>
                    <a:gd name="T1" fmla="*/ 0 h 8"/>
                    <a:gd name="T2" fmla="*/ 0 w 13"/>
                    <a:gd name="T3" fmla="*/ 2 h 8"/>
                    <a:gd name="T4" fmla="*/ 2 w 13"/>
                    <a:gd name="T5" fmla="*/ 4 h 8"/>
                    <a:gd name="T6" fmla="*/ 5 w 13"/>
                    <a:gd name="T7" fmla="*/ 8 h 8"/>
                    <a:gd name="T8" fmla="*/ 5 w 13"/>
                    <a:gd name="T9" fmla="*/ 8 h 8"/>
                    <a:gd name="T10" fmla="*/ 9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5" y="8"/>
                      </a:lnTo>
                      <a:lnTo>
                        <a:pt x="5" y="8"/>
                      </a:lnTo>
                      <a:lnTo>
                        <a:pt x="9"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5" name="Freeform 122"/>
                <p:cNvSpPr>
                  <a:spLocks/>
                </p:cNvSpPr>
                <p:nvPr/>
              </p:nvSpPr>
              <p:spPr bwMode="auto">
                <a:xfrm>
                  <a:off x="5465" y="2836"/>
                  <a:ext cx="13" cy="5"/>
                </a:xfrm>
                <a:custGeom>
                  <a:avLst/>
                  <a:gdLst>
                    <a:gd name="T0" fmla="*/ 13 w 13"/>
                    <a:gd name="T1" fmla="*/ 5 h 5"/>
                    <a:gd name="T2" fmla="*/ 13 w 13"/>
                    <a:gd name="T3" fmla="*/ 3 h 5"/>
                    <a:gd name="T4" fmla="*/ 11 w 13"/>
                    <a:gd name="T5" fmla="*/ 0 h 5"/>
                    <a:gd name="T6" fmla="*/ 9 w 13"/>
                    <a:gd name="T7" fmla="*/ 0 h 5"/>
                    <a:gd name="T8" fmla="*/ 7 w 13"/>
                    <a:gd name="T9" fmla="*/ 0 h 5"/>
                    <a:gd name="T10" fmla="*/ 5 w 13"/>
                    <a:gd name="T11" fmla="*/ 0 h 5"/>
                    <a:gd name="T12" fmla="*/ 1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7" y="0"/>
                      </a:lnTo>
                      <a:lnTo>
                        <a:pt x="5" y="0"/>
                      </a:lnTo>
                      <a:lnTo>
                        <a:pt x="1"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6" name="Freeform 123"/>
                <p:cNvSpPr>
                  <a:spLocks/>
                </p:cNvSpPr>
                <p:nvPr/>
              </p:nvSpPr>
              <p:spPr bwMode="auto">
                <a:xfrm>
                  <a:off x="5465"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7" name="Freeform 124"/>
                <p:cNvSpPr>
                  <a:spLocks/>
                </p:cNvSpPr>
                <p:nvPr/>
              </p:nvSpPr>
              <p:spPr bwMode="auto">
                <a:xfrm>
                  <a:off x="5465" y="2864"/>
                  <a:ext cx="13" cy="8"/>
                </a:xfrm>
                <a:custGeom>
                  <a:avLst/>
                  <a:gdLst>
                    <a:gd name="T0" fmla="*/ 0 w 13"/>
                    <a:gd name="T1" fmla="*/ 0 h 8"/>
                    <a:gd name="T2" fmla="*/ 0 w 13"/>
                    <a:gd name="T3" fmla="*/ 2 h 8"/>
                    <a:gd name="T4" fmla="*/ 1 w 13"/>
                    <a:gd name="T5" fmla="*/ 4 h 8"/>
                    <a:gd name="T6" fmla="*/ 5 w 13"/>
                    <a:gd name="T7" fmla="*/ 8 h 8"/>
                    <a:gd name="T8" fmla="*/ 7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1" y="4"/>
                      </a:lnTo>
                      <a:lnTo>
                        <a:pt x="5" y="8"/>
                      </a:lnTo>
                      <a:lnTo>
                        <a:pt x="7"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8" name="Freeform 125"/>
                <p:cNvSpPr>
                  <a:spLocks/>
                </p:cNvSpPr>
                <p:nvPr/>
              </p:nvSpPr>
              <p:spPr bwMode="auto">
                <a:xfrm>
                  <a:off x="5495" y="2836"/>
                  <a:ext cx="14" cy="5"/>
                </a:xfrm>
                <a:custGeom>
                  <a:avLst/>
                  <a:gdLst>
                    <a:gd name="T0" fmla="*/ 14 w 14"/>
                    <a:gd name="T1" fmla="*/ 5 h 5"/>
                    <a:gd name="T2" fmla="*/ 10 w 14"/>
                    <a:gd name="T3" fmla="*/ 3 h 5"/>
                    <a:gd name="T4" fmla="*/ 10 w 14"/>
                    <a:gd name="T5" fmla="*/ 0 h 5"/>
                    <a:gd name="T6" fmla="*/ 8 w 14"/>
                    <a:gd name="T7" fmla="*/ 0 h 5"/>
                    <a:gd name="T8" fmla="*/ 6 w 14"/>
                    <a:gd name="T9" fmla="*/ 0 h 5"/>
                    <a:gd name="T10" fmla="*/ 4 w 14"/>
                    <a:gd name="T11" fmla="*/ 0 h 5"/>
                    <a:gd name="T12" fmla="*/ 0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0" y="3"/>
                      </a:lnTo>
                      <a:lnTo>
                        <a:pt x="10" y="0"/>
                      </a:lnTo>
                      <a:lnTo>
                        <a:pt x="8" y="0"/>
                      </a:lnTo>
                      <a:lnTo>
                        <a:pt x="6" y="0"/>
                      </a:lnTo>
                      <a:lnTo>
                        <a:pt x="4" y="0"/>
                      </a:lnTo>
                      <a:lnTo>
                        <a:pt x="0"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79" name="Freeform 126"/>
                <p:cNvSpPr>
                  <a:spLocks/>
                </p:cNvSpPr>
                <p:nvPr/>
              </p:nvSpPr>
              <p:spPr bwMode="auto">
                <a:xfrm>
                  <a:off x="5495"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0" name="Freeform 127"/>
                <p:cNvSpPr>
                  <a:spLocks/>
                </p:cNvSpPr>
                <p:nvPr/>
              </p:nvSpPr>
              <p:spPr bwMode="auto">
                <a:xfrm>
                  <a:off x="5495" y="2864"/>
                  <a:ext cx="14" cy="8"/>
                </a:xfrm>
                <a:custGeom>
                  <a:avLst/>
                  <a:gdLst>
                    <a:gd name="T0" fmla="*/ 0 w 14"/>
                    <a:gd name="T1" fmla="*/ 0 h 8"/>
                    <a:gd name="T2" fmla="*/ 0 w 14"/>
                    <a:gd name="T3" fmla="*/ 2 h 8"/>
                    <a:gd name="T4" fmla="*/ 0 w 14"/>
                    <a:gd name="T5" fmla="*/ 4 h 8"/>
                    <a:gd name="T6" fmla="*/ 4 w 14"/>
                    <a:gd name="T7" fmla="*/ 8 h 8"/>
                    <a:gd name="T8" fmla="*/ 6 w 14"/>
                    <a:gd name="T9" fmla="*/ 8 h 8"/>
                    <a:gd name="T10" fmla="*/ 8 w 14"/>
                    <a:gd name="T11" fmla="*/ 8 h 8"/>
                    <a:gd name="T12" fmla="*/ 10 w 14"/>
                    <a:gd name="T13" fmla="*/ 4 h 8"/>
                    <a:gd name="T14" fmla="*/ 10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0" y="4"/>
                      </a:lnTo>
                      <a:lnTo>
                        <a:pt x="4" y="8"/>
                      </a:lnTo>
                      <a:lnTo>
                        <a:pt x="6" y="8"/>
                      </a:lnTo>
                      <a:lnTo>
                        <a:pt x="8" y="8"/>
                      </a:lnTo>
                      <a:lnTo>
                        <a:pt x="10" y="4"/>
                      </a:lnTo>
                      <a:lnTo>
                        <a:pt x="10"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1" name="Freeform 128"/>
                <p:cNvSpPr>
                  <a:spLocks/>
                </p:cNvSpPr>
                <p:nvPr/>
              </p:nvSpPr>
              <p:spPr bwMode="auto">
                <a:xfrm>
                  <a:off x="5520"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4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2" name="Freeform 129"/>
                <p:cNvSpPr>
                  <a:spLocks/>
                </p:cNvSpPr>
                <p:nvPr/>
              </p:nvSpPr>
              <p:spPr bwMode="auto">
                <a:xfrm>
                  <a:off x="5520" y="2841"/>
                  <a:ext cx="14" cy="39"/>
                </a:xfrm>
                <a:custGeom>
                  <a:avLst/>
                  <a:gdLst>
                    <a:gd name="T0" fmla="*/ 8 w 14"/>
                    <a:gd name="T1" fmla="*/ 39 h 39"/>
                    <a:gd name="T2" fmla="*/ 14 w 14"/>
                    <a:gd name="T3" fmla="*/ 39 h 39"/>
                    <a:gd name="T4" fmla="*/ 14 w 14"/>
                    <a:gd name="T5" fmla="*/ 0 h 39"/>
                    <a:gd name="T6" fmla="*/ 0 w 14"/>
                    <a:gd name="T7" fmla="*/ 0 h 39"/>
                    <a:gd name="T8" fmla="*/ 0 w 14"/>
                    <a:gd name="T9" fmla="*/ 39 h 39"/>
                    <a:gd name="T10" fmla="*/ 8 w 14"/>
                    <a:gd name="T11" fmla="*/ 39 h 39"/>
                  </a:gdLst>
                  <a:ahLst/>
                  <a:cxnLst>
                    <a:cxn ang="0">
                      <a:pos x="T0" y="T1"/>
                    </a:cxn>
                    <a:cxn ang="0">
                      <a:pos x="T2" y="T3"/>
                    </a:cxn>
                    <a:cxn ang="0">
                      <a:pos x="T4" y="T5"/>
                    </a:cxn>
                    <a:cxn ang="0">
                      <a:pos x="T6" y="T7"/>
                    </a:cxn>
                    <a:cxn ang="0">
                      <a:pos x="T8" y="T9"/>
                    </a:cxn>
                    <a:cxn ang="0">
                      <a:pos x="T10" y="T11"/>
                    </a:cxn>
                  </a:cxnLst>
                  <a:rect l="0" t="0" r="r" b="b"/>
                  <a:pathLst>
                    <a:path w="14" h="39">
                      <a:moveTo>
                        <a:pt x="8" y="39"/>
                      </a:moveTo>
                      <a:lnTo>
                        <a:pt x="14" y="39"/>
                      </a:lnTo>
                      <a:lnTo>
                        <a:pt x="14" y="0"/>
                      </a:lnTo>
                      <a:lnTo>
                        <a:pt x="0" y="0"/>
                      </a:lnTo>
                      <a:lnTo>
                        <a:pt x="0" y="39"/>
                      </a:lnTo>
                      <a:lnTo>
                        <a:pt x="8"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3" name="Freeform 130"/>
                <p:cNvSpPr>
                  <a:spLocks/>
                </p:cNvSpPr>
                <p:nvPr/>
              </p:nvSpPr>
              <p:spPr bwMode="auto">
                <a:xfrm>
                  <a:off x="5520" y="2880"/>
                  <a:ext cx="14" cy="7"/>
                </a:xfrm>
                <a:custGeom>
                  <a:avLst/>
                  <a:gdLst>
                    <a:gd name="T0" fmla="*/ 0 w 14"/>
                    <a:gd name="T1" fmla="*/ 0 h 7"/>
                    <a:gd name="T2" fmla="*/ 0 w 14"/>
                    <a:gd name="T3" fmla="*/ 2 h 7"/>
                    <a:gd name="T4" fmla="*/ 4 w 14"/>
                    <a:gd name="T5" fmla="*/ 4 h 7"/>
                    <a:gd name="T6" fmla="*/ 4 w 14"/>
                    <a:gd name="T7" fmla="*/ 4 h 7"/>
                    <a:gd name="T8" fmla="*/ 8 w 14"/>
                    <a:gd name="T9" fmla="*/ 7 h 7"/>
                    <a:gd name="T10" fmla="*/ 10 w 14"/>
                    <a:gd name="T11" fmla="*/ 4 h 7"/>
                    <a:gd name="T12" fmla="*/ 12 w 14"/>
                    <a:gd name="T13" fmla="*/ 4 h 7"/>
                    <a:gd name="T14" fmla="*/ 14 w 14"/>
                    <a:gd name="T15" fmla="*/ 2 h 7"/>
                    <a:gd name="T16" fmla="*/ 14 w 14"/>
                    <a:gd name="T17" fmla="*/ 0 h 7"/>
                    <a:gd name="T18" fmla="*/ 0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0" y="0"/>
                      </a:moveTo>
                      <a:lnTo>
                        <a:pt x="0" y="2"/>
                      </a:lnTo>
                      <a:lnTo>
                        <a:pt x="4" y="4"/>
                      </a:lnTo>
                      <a:lnTo>
                        <a:pt x="4" y="4"/>
                      </a:lnTo>
                      <a:lnTo>
                        <a:pt x="8" y="7"/>
                      </a:lnTo>
                      <a:lnTo>
                        <a:pt x="10" y="4"/>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4" name="Freeform 131"/>
                <p:cNvSpPr>
                  <a:spLocks/>
                </p:cNvSpPr>
                <p:nvPr/>
              </p:nvSpPr>
              <p:spPr bwMode="auto">
                <a:xfrm>
                  <a:off x="5551" y="2836"/>
                  <a:ext cx="11" cy="5"/>
                </a:xfrm>
                <a:custGeom>
                  <a:avLst/>
                  <a:gdLst>
                    <a:gd name="T0" fmla="*/ 11 w 11"/>
                    <a:gd name="T1" fmla="*/ 5 h 5"/>
                    <a:gd name="T2" fmla="*/ 11 w 11"/>
                    <a:gd name="T3" fmla="*/ 3 h 5"/>
                    <a:gd name="T4" fmla="*/ 11 w 11"/>
                    <a:gd name="T5" fmla="*/ 0 h 5"/>
                    <a:gd name="T6" fmla="*/ 8 w 11"/>
                    <a:gd name="T7" fmla="*/ 0 h 5"/>
                    <a:gd name="T8" fmla="*/ 6 w 11"/>
                    <a:gd name="T9" fmla="*/ 0 h 5"/>
                    <a:gd name="T10" fmla="*/ 4 w 11"/>
                    <a:gd name="T11" fmla="*/ 0 h 5"/>
                    <a:gd name="T12" fmla="*/ 2 w 11"/>
                    <a:gd name="T13" fmla="*/ 0 h 5"/>
                    <a:gd name="T14" fmla="*/ 0 w 11"/>
                    <a:gd name="T15" fmla="*/ 3 h 5"/>
                    <a:gd name="T16" fmla="*/ 0 w 11"/>
                    <a:gd name="T17" fmla="*/ 5 h 5"/>
                    <a:gd name="T18" fmla="*/ 11 w 1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5">
                      <a:moveTo>
                        <a:pt x="11" y="5"/>
                      </a:moveTo>
                      <a:lnTo>
                        <a:pt x="11" y="3"/>
                      </a:lnTo>
                      <a:lnTo>
                        <a:pt x="11" y="0"/>
                      </a:lnTo>
                      <a:lnTo>
                        <a:pt x="8" y="0"/>
                      </a:lnTo>
                      <a:lnTo>
                        <a:pt x="6" y="0"/>
                      </a:lnTo>
                      <a:lnTo>
                        <a:pt x="4" y="0"/>
                      </a:lnTo>
                      <a:lnTo>
                        <a:pt x="2" y="0"/>
                      </a:lnTo>
                      <a:lnTo>
                        <a:pt x="0" y="3"/>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5" name="Freeform 132"/>
                <p:cNvSpPr>
                  <a:spLocks/>
                </p:cNvSpPr>
                <p:nvPr/>
              </p:nvSpPr>
              <p:spPr bwMode="auto">
                <a:xfrm>
                  <a:off x="5551" y="2841"/>
                  <a:ext cx="11" cy="23"/>
                </a:xfrm>
                <a:custGeom>
                  <a:avLst/>
                  <a:gdLst>
                    <a:gd name="T0" fmla="*/ 6 w 11"/>
                    <a:gd name="T1" fmla="*/ 23 h 23"/>
                    <a:gd name="T2" fmla="*/ 11 w 11"/>
                    <a:gd name="T3" fmla="*/ 23 h 23"/>
                    <a:gd name="T4" fmla="*/ 11 w 11"/>
                    <a:gd name="T5" fmla="*/ 0 h 23"/>
                    <a:gd name="T6" fmla="*/ 0 w 11"/>
                    <a:gd name="T7" fmla="*/ 0 h 23"/>
                    <a:gd name="T8" fmla="*/ 0 w 11"/>
                    <a:gd name="T9" fmla="*/ 23 h 23"/>
                    <a:gd name="T10" fmla="*/ 6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6" y="23"/>
                      </a:moveTo>
                      <a:lnTo>
                        <a:pt x="11" y="23"/>
                      </a:lnTo>
                      <a:lnTo>
                        <a:pt x="11"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6" name="Freeform 133"/>
                <p:cNvSpPr>
                  <a:spLocks/>
                </p:cNvSpPr>
                <p:nvPr/>
              </p:nvSpPr>
              <p:spPr bwMode="auto">
                <a:xfrm>
                  <a:off x="5551" y="2864"/>
                  <a:ext cx="11" cy="8"/>
                </a:xfrm>
                <a:custGeom>
                  <a:avLst/>
                  <a:gdLst>
                    <a:gd name="T0" fmla="*/ 0 w 11"/>
                    <a:gd name="T1" fmla="*/ 0 h 8"/>
                    <a:gd name="T2" fmla="*/ 0 w 11"/>
                    <a:gd name="T3" fmla="*/ 2 h 8"/>
                    <a:gd name="T4" fmla="*/ 2 w 11"/>
                    <a:gd name="T5" fmla="*/ 4 h 8"/>
                    <a:gd name="T6" fmla="*/ 4 w 11"/>
                    <a:gd name="T7" fmla="*/ 8 h 8"/>
                    <a:gd name="T8" fmla="*/ 6 w 11"/>
                    <a:gd name="T9" fmla="*/ 8 h 8"/>
                    <a:gd name="T10" fmla="*/ 8 w 11"/>
                    <a:gd name="T11" fmla="*/ 8 h 8"/>
                    <a:gd name="T12" fmla="*/ 11 w 11"/>
                    <a:gd name="T13" fmla="*/ 4 h 8"/>
                    <a:gd name="T14" fmla="*/ 11 w 11"/>
                    <a:gd name="T15" fmla="*/ 2 h 8"/>
                    <a:gd name="T16" fmla="*/ 11 w 11"/>
                    <a:gd name="T17" fmla="*/ 0 h 8"/>
                    <a:gd name="T18" fmla="*/ 0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0" y="0"/>
                      </a:moveTo>
                      <a:lnTo>
                        <a:pt x="0" y="2"/>
                      </a:lnTo>
                      <a:lnTo>
                        <a:pt x="2" y="4"/>
                      </a:lnTo>
                      <a:lnTo>
                        <a:pt x="4" y="8"/>
                      </a:lnTo>
                      <a:lnTo>
                        <a:pt x="6" y="8"/>
                      </a:lnTo>
                      <a:lnTo>
                        <a:pt x="8" y="8"/>
                      </a:lnTo>
                      <a:lnTo>
                        <a:pt x="11" y="4"/>
                      </a:lnTo>
                      <a:lnTo>
                        <a:pt x="11" y="2"/>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7" name="Freeform 134"/>
                <p:cNvSpPr>
                  <a:spLocks/>
                </p:cNvSpPr>
                <p:nvPr/>
              </p:nvSpPr>
              <p:spPr bwMode="auto">
                <a:xfrm>
                  <a:off x="5582" y="2836"/>
                  <a:ext cx="13" cy="5"/>
                </a:xfrm>
                <a:custGeom>
                  <a:avLst/>
                  <a:gdLst>
                    <a:gd name="T0" fmla="*/ 13 w 13"/>
                    <a:gd name="T1" fmla="*/ 5 h 5"/>
                    <a:gd name="T2" fmla="*/ 11 w 13"/>
                    <a:gd name="T3" fmla="*/ 3 h 5"/>
                    <a:gd name="T4" fmla="*/ 11 w 13"/>
                    <a:gd name="T5" fmla="*/ 0 h 5"/>
                    <a:gd name="T6" fmla="*/ 9 w 13"/>
                    <a:gd name="T7" fmla="*/ 0 h 5"/>
                    <a:gd name="T8" fmla="*/ 7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3"/>
                      </a:lnTo>
                      <a:lnTo>
                        <a:pt x="11" y="0"/>
                      </a:lnTo>
                      <a:lnTo>
                        <a:pt x="9" y="0"/>
                      </a:lnTo>
                      <a:lnTo>
                        <a:pt x="7"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8" name="Freeform 135"/>
                <p:cNvSpPr>
                  <a:spLocks/>
                </p:cNvSpPr>
                <p:nvPr/>
              </p:nvSpPr>
              <p:spPr bwMode="auto">
                <a:xfrm>
                  <a:off x="5582"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89" name="Freeform 136"/>
                <p:cNvSpPr>
                  <a:spLocks/>
                </p:cNvSpPr>
                <p:nvPr/>
              </p:nvSpPr>
              <p:spPr bwMode="auto">
                <a:xfrm>
                  <a:off x="5582" y="2864"/>
                  <a:ext cx="13" cy="8"/>
                </a:xfrm>
                <a:custGeom>
                  <a:avLst/>
                  <a:gdLst>
                    <a:gd name="T0" fmla="*/ 0 w 13"/>
                    <a:gd name="T1" fmla="*/ 0 h 8"/>
                    <a:gd name="T2" fmla="*/ 0 w 13"/>
                    <a:gd name="T3" fmla="*/ 2 h 8"/>
                    <a:gd name="T4" fmla="*/ 2 w 13"/>
                    <a:gd name="T5" fmla="*/ 4 h 8"/>
                    <a:gd name="T6" fmla="*/ 4 w 13"/>
                    <a:gd name="T7" fmla="*/ 8 h 8"/>
                    <a:gd name="T8" fmla="*/ 7 w 13"/>
                    <a:gd name="T9" fmla="*/ 8 h 8"/>
                    <a:gd name="T10" fmla="*/ 9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7" y="8"/>
                      </a:lnTo>
                      <a:lnTo>
                        <a:pt x="9"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0" name="Freeform 137"/>
                <p:cNvSpPr>
                  <a:spLocks/>
                </p:cNvSpPr>
                <p:nvPr/>
              </p:nvSpPr>
              <p:spPr bwMode="auto">
                <a:xfrm>
                  <a:off x="5609" y="2836"/>
                  <a:ext cx="13" cy="5"/>
                </a:xfrm>
                <a:custGeom>
                  <a:avLst/>
                  <a:gdLst>
                    <a:gd name="T0" fmla="*/ 13 w 13"/>
                    <a:gd name="T1" fmla="*/ 5 h 5"/>
                    <a:gd name="T2" fmla="*/ 13 w 13"/>
                    <a:gd name="T3" fmla="*/ 3 h 5"/>
                    <a:gd name="T4" fmla="*/ 11 w 13"/>
                    <a:gd name="T5" fmla="*/ 0 h 5"/>
                    <a:gd name="T6" fmla="*/ 9 w 13"/>
                    <a:gd name="T7" fmla="*/ 0 h 5"/>
                    <a:gd name="T8" fmla="*/ 5 w 13"/>
                    <a:gd name="T9" fmla="*/ 0 h 5"/>
                    <a:gd name="T10" fmla="*/ 5 w 13"/>
                    <a:gd name="T11" fmla="*/ 0 h 5"/>
                    <a:gd name="T12" fmla="*/ 2 w 13"/>
                    <a:gd name="T13" fmla="*/ 0 h 5"/>
                    <a:gd name="T14" fmla="*/ 2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5" y="0"/>
                      </a:lnTo>
                      <a:lnTo>
                        <a:pt x="5" y="0"/>
                      </a:lnTo>
                      <a:lnTo>
                        <a:pt x="2" y="0"/>
                      </a:lnTo>
                      <a:lnTo>
                        <a:pt x="2"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1" name="Freeform 138"/>
                <p:cNvSpPr>
                  <a:spLocks/>
                </p:cNvSpPr>
                <p:nvPr/>
              </p:nvSpPr>
              <p:spPr bwMode="auto">
                <a:xfrm>
                  <a:off x="5609"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2" name="Freeform 139"/>
                <p:cNvSpPr>
                  <a:spLocks/>
                </p:cNvSpPr>
                <p:nvPr/>
              </p:nvSpPr>
              <p:spPr bwMode="auto">
                <a:xfrm>
                  <a:off x="5609" y="2864"/>
                  <a:ext cx="13" cy="8"/>
                </a:xfrm>
                <a:custGeom>
                  <a:avLst/>
                  <a:gdLst>
                    <a:gd name="T0" fmla="*/ 0 w 13"/>
                    <a:gd name="T1" fmla="*/ 0 h 8"/>
                    <a:gd name="T2" fmla="*/ 2 w 13"/>
                    <a:gd name="T3" fmla="*/ 2 h 8"/>
                    <a:gd name="T4" fmla="*/ 2 w 13"/>
                    <a:gd name="T5" fmla="*/ 4 h 8"/>
                    <a:gd name="T6" fmla="*/ 5 w 13"/>
                    <a:gd name="T7" fmla="*/ 8 h 8"/>
                    <a:gd name="T8" fmla="*/ 5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5" y="8"/>
                      </a:lnTo>
                      <a:lnTo>
                        <a:pt x="5"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3" name="Freeform 140"/>
                <p:cNvSpPr>
                  <a:spLocks/>
                </p:cNvSpPr>
                <p:nvPr/>
              </p:nvSpPr>
              <p:spPr bwMode="auto">
                <a:xfrm>
                  <a:off x="5637"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6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6"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4" name="Freeform 141"/>
                <p:cNvSpPr>
                  <a:spLocks/>
                </p:cNvSpPr>
                <p:nvPr/>
              </p:nvSpPr>
              <p:spPr bwMode="auto">
                <a:xfrm>
                  <a:off x="5637"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5" name="Freeform 142"/>
                <p:cNvSpPr>
                  <a:spLocks/>
                </p:cNvSpPr>
                <p:nvPr/>
              </p:nvSpPr>
              <p:spPr bwMode="auto">
                <a:xfrm>
                  <a:off x="5637" y="2864"/>
                  <a:ext cx="14" cy="8"/>
                </a:xfrm>
                <a:custGeom>
                  <a:avLst/>
                  <a:gdLst>
                    <a:gd name="T0" fmla="*/ 0 w 14"/>
                    <a:gd name="T1" fmla="*/ 0 h 8"/>
                    <a:gd name="T2" fmla="*/ 0 w 14"/>
                    <a:gd name="T3" fmla="*/ 2 h 8"/>
                    <a:gd name="T4" fmla="*/ 2 w 14"/>
                    <a:gd name="T5" fmla="*/ 4 h 8"/>
                    <a:gd name="T6" fmla="*/ 6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6"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6" name="Freeform 143"/>
                <p:cNvSpPr>
                  <a:spLocks/>
                </p:cNvSpPr>
                <p:nvPr/>
              </p:nvSpPr>
              <p:spPr bwMode="auto">
                <a:xfrm>
                  <a:off x="5666" y="2836"/>
                  <a:ext cx="12" cy="5"/>
                </a:xfrm>
                <a:custGeom>
                  <a:avLst/>
                  <a:gdLst>
                    <a:gd name="T0" fmla="*/ 12 w 12"/>
                    <a:gd name="T1" fmla="*/ 5 h 5"/>
                    <a:gd name="T2" fmla="*/ 12 w 12"/>
                    <a:gd name="T3" fmla="*/ 3 h 5"/>
                    <a:gd name="T4" fmla="*/ 10 w 12"/>
                    <a:gd name="T5" fmla="*/ 0 h 5"/>
                    <a:gd name="T6" fmla="*/ 8 w 12"/>
                    <a:gd name="T7" fmla="*/ 0 h 5"/>
                    <a:gd name="T8" fmla="*/ 6 w 12"/>
                    <a:gd name="T9" fmla="*/ 0 h 5"/>
                    <a:gd name="T10" fmla="*/ 4 w 12"/>
                    <a:gd name="T11" fmla="*/ 0 h 5"/>
                    <a:gd name="T12" fmla="*/ 0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0" y="0"/>
                      </a:lnTo>
                      <a:lnTo>
                        <a:pt x="8" y="0"/>
                      </a:lnTo>
                      <a:lnTo>
                        <a:pt x="6" y="0"/>
                      </a:lnTo>
                      <a:lnTo>
                        <a:pt x="4" y="0"/>
                      </a:lnTo>
                      <a:lnTo>
                        <a:pt x="0"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7" name="Freeform 144"/>
                <p:cNvSpPr>
                  <a:spLocks/>
                </p:cNvSpPr>
                <p:nvPr/>
              </p:nvSpPr>
              <p:spPr bwMode="auto">
                <a:xfrm>
                  <a:off x="5666"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8" name="Freeform 145"/>
                <p:cNvSpPr>
                  <a:spLocks/>
                </p:cNvSpPr>
                <p:nvPr/>
              </p:nvSpPr>
              <p:spPr bwMode="auto">
                <a:xfrm>
                  <a:off x="5666" y="2864"/>
                  <a:ext cx="12" cy="8"/>
                </a:xfrm>
                <a:custGeom>
                  <a:avLst/>
                  <a:gdLst>
                    <a:gd name="T0" fmla="*/ 0 w 12"/>
                    <a:gd name="T1" fmla="*/ 0 h 8"/>
                    <a:gd name="T2" fmla="*/ 0 w 12"/>
                    <a:gd name="T3" fmla="*/ 2 h 8"/>
                    <a:gd name="T4" fmla="*/ 0 w 12"/>
                    <a:gd name="T5" fmla="*/ 4 h 8"/>
                    <a:gd name="T6" fmla="*/ 4 w 12"/>
                    <a:gd name="T7" fmla="*/ 8 h 8"/>
                    <a:gd name="T8" fmla="*/ 6 w 12"/>
                    <a:gd name="T9" fmla="*/ 8 h 8"/>
                    <a:gd name="T10" fmla="*/ 8 w 12"/>
                    <a:gd name="T11" fmla="*/ 8 h 8"/>
                    <a:gd name="T12" fmla="*/ 10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0" y="4"/>
                      </a:lnTo>
                      <a:lnTo>
                        <a:pt x="4" y="8"/>
                      </a:lnTo>
                      <a:lnTo>
                        <a:pt x="6" y="8"/>
                      </a:lnTo>
                      <a:lnTo>
                        <a:pt x="8" y="8"/>
                      </a:lnTo>
                      <a:lnTo>
                        <a:pt x="10"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99" name="Freeform 146"/>
                <p:cNvSpPr>
                  <a:spLocks/>
                </p:cNvSpPr>
                <p:nvPr/>
              </p:nvSpPr>
              <p:spPr bwMode="auto">
                <a:xfrm>
                  <a:off x="5695" y="2836"/>
                  <a:ext cx="13" cy="5"/>
                </a:xfrm>
                <a:custGeom>
                  <a:avLst/>
                  <a:gdLst>
                    <a:gd name="T0" fmla="*/ 13 w 13"/>
                    <a:gd name="T1" fmla="*/ 5 h 5"/>
                    <a:gd name="T2" fmla="*/ 13 w 13"/>
                    <a:gd name="T3" fmla="*/ 3 h 5"/>
                    <a:gd name="T4" fmla="*/ 10 w 13"/>
                    <a:gd name="T5" fmla="*/ 0 h 5"/>
                    <a:gd name="T6" fmla="*/ 8 w 13"/>
                    <a:gd name="T7" fmla="*/ 0 h 5"/>
                    <a:gd name="T8" fmla="*/ 6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0" y="0"/>
                      </a:lnTo>
                      <a:lnTo>
                        <a:pt x="8" y="0"/>
                      </a:lnTo>
                      <a:lnTo>
                        <a:pt x="6"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0" name="Freeform 147"/>
                <p:cNvSpPr>
                  <a:spLocks/>
                </p:cNvSpPr>
                <p:nvPr/>
              </p:nvSpPr>
              <p:spPr bwMode="auto">
                <a:xfrm>
                  <a:off x="5695"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1" name="Freeform 148"/>
                <p:cNvSpPr>
                  <a:spLocks/>
                </p:cNvSpPr>
                <p:nvPr/>
              </p:nvSpPr>
              <p:spPr bwMode="auto">
                <a:xfrm>
                  <a:off x="5695" y="2864"/>
                  <a:ext cx="13" cy="8"/>
                </a:xfrm>
                <a:custGeom>
                  <a:avLst/>
                  <a:gdLst>
                    <a:gd name="T0" fmla="*/ 0 w 13"/>
                    <a:gd name="T1" fmla="*/ 0 h 8"/>
                    <a:gd name="T2" fmla="*/ 0 w 13"/>
                    <a:gd name="T3" fmla="*/ 2 h 8"/>
                    <a:gd name="T4" fmla="*/ 2 w 13"/>
                    <a:gd name="T5" fmla="*/ 4 h 8"/>
                    <a:gd name="T6" fmla="*/ 4 w 13"/>
                    <a:gd name="T7" fmla="*/ 8 h 8"/>
                    <a:gd name="T8" fmla="*/ 6 w 13"/>
                    <a:gd name="T9" fmla="*/ 8 h 8"/>
                    <a:gd name="T10" fmla="*/ 8 w 13"/>
                    <a:gd name="T11" fmla="*/ 8 h 8"/>
                    <a:gd name="T12" fmla="*/ 10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6" y="8"/>
                      </a:lnTo>
                      <a:lnTo>
                        <a:pt x="8" y="8"/>
                      </a:lnTo>
                      <a:lnTo>
                        <a:pt x="10"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2" name="Freeform 149"/>
                <p:cNvSpPr>
                  <a:spLocks/>
                </p:cNvSpPr>
                <p:nvPr/>
              </p:nvSpPr>
              <p:spPr bwMode="auto">
                <a:xfrm>
                  <a:off x="5726" y="2836"/>
                  <a:ext cx="13" cy="5"/>
                </a:xfrm>
                <a:custGeom>
                  <a:avLst/>
                  <a:gdLst>
                    <a:gd name="T0" fmla="*/ 13 w 13"/>
                    <a:gd name="T1" fmla="*/ 5 h 5"/>
                    <a:gd name="T2" fmla="*/ 13 w 13"/>
                    <a:gd name="T3" fmla="*/ 3 h 5"/>
                    <a:gd name="T4" fmla="*/ 11 w 13"/>
                    <a:gd name="T5" fmla="*/ 0 h 5"/>
                    <a:gd name="T6" fmla="*/ 7 w 13"/>
                    <a:gd name="T7" fmla="*/ 0 h 5"/>
                    <a:gd name="T8" fmla="*/ 7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7" y="0"/>
                      </a:lnTo>
                      <a:lnTo>
                        <a:pt x="7"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3" name="Freeform 150"/>
                <p:cNvSpPr>
                  <a:spLocks/>
                </p:cNvSpPr>
                <p:nvPr/>
              </p:nvSpPr>
              <p:spPr bwMode="auto">
                <a:xfrm>
                  <a:off x="5726"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4" name="Freeform 151"/>
                <p:cNvSpPr>
                  <a:spLocks/>
                </p:cNvSpPr>
                <p:nvPr/>
              </p:nvSpPr>
              <p:spPr bwMode="auto">
                <a:xfrm>
                  <a:off x="5726" y="2864"/>
                  <a:ext cx="13" cy="8"/>
                </a:xfrm>
                <a:custGeom>
                  <a:avLst/>
                  <a:gdLst>
                    <a:gd name="T0" fmla="*/ 0 w 13"/>
                    <a:gd name="T1" fmla="*/ 0 h 8"/>
                    <a:gd name="T2" fmla="*/ 0 w 13"/>
                    <a:gd name="T3" fmla="*/ 2 h 8"/>
                    <a:gd name="T4" fmla="*/ 2 w 13"/>
                    <a:gd name="T5" fmla="*/ 4 h 8"/>
                    <a:gd name="T6" fmla="*/ 4 w 13"/>
                    <a:gd name="T7" fmla="*/ 8 h 8"/>
                    <a:gd name="T8" fmla="*/ 7 w 13"/>
                    <a:gd name="T9" fmla="*/ 8 h 8"/>
                    <a:gd name="T10" fmla="*/ 7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7" y="8"/>
                      </a:lnTo>
                      <a:lnTo>
                        <a:pt x="7"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5" name="Freeform 152"/>
                <p:cNvSpPr>
                  <a:spLocks/>
                </p:cNvSpPr>
                <p:nvPr/>
              </p:nvSpPr>
              <p:spPr bwMode="auto">
                <a:xfrm>
                  <a:off x="5753" y="2836"/>
                  <a:ext cx="13" cy="5"/>
                </a:xfrm>
                <a:custGeom>
                  <a:avLst/>
                  <a:gdLst>
                    <a:gd name="T0" fmla="*/ 13 w 13"/>
                    <a:gd name="T1" fmla="*/ 5 h 5"/>
                    <a:gd name="T2" fmla="*/ 13 w 13"/>
                    <a:gd name="T3" fmla="*/ 3 h 5"/>
                    <a:gd name="T4" fmla="*/ 11 w 13"/>
                    <a:gd name="T5" fmla="*/ 0 h 5"/>
                    <a:gd name="T6" fmla="*/ 5 w 13"/>
                    <a:gd name="T7" fmla="*/ 0 h 5"/>
                    <a:gd name="T8" fmla="*/ 3 w 13"/>
                    <a:gd name="T9" fmla="*/ 0 h 5"/>
                    <a:gd name="T10" fmla="*/ 2 w 13"/>
                    <a:gd name="T11" fmla="*/ 0 h 5"/>
                    <a:gd name="T12" fmla="*/ 2 w 13"/>
                    <a:gd name="T13" fmla="*/ 3 h 5"/>
                    <a:gd name="T14" fmla="*/ 0 w 13"/>
                    <a:gd name="T15" fmla="*/ 5 h 5"/>
                    <a:gd name="T16" fmla="*/ 13 w 13"/>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
                      <a:moveTo>
                        <a:pt x="13" y="5"/>
                      </a:moveTo>
                      <a:lnTo>
                        <a:pt x="13" y="3"/>
                      </a:lnTo>
                      <a:lnTo>
                        <a:pt x="11" y="0"/>
                      </a:lnTo>
                      <a:lnTo>
                        <a:pt x="5" y="0"/>
                      </a:lnTo>
                      <a:lnTo>
                        <a:pt x="3" y="0"/>
                      </a:lnTo>
                      <a:lnTo>
                        <a:pt x="2" y="0"/>
                      </a:lnTo>
                      <a:lnTo>
                        <a:pt x="2"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6" name="Freeform 153"/>
                <p:cNvSpPr>
                  <a:spLocks/>
                </p:cNvSpPr>
                <p:nvPr/>
              </p:nvSpPr>
              <p:spPr bwMode="auto">
                <a:xfrm>
                  <a:off x="5753"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7" name="Freeform 154"/>
                <p:cNvSpPr>
                  <a:spLocks/>
                </p:cNvSpPr>
                <p:nvPr/>
              </p:nvSpPr>
              <p:spPr bwMode="auto">
                <a:xfrm>
                  <a:off x="5753" y="2864"/>
                  <a:ext cx="13" cy="8"/>
                </a:xfrm>
                <a:custGeom>
                  <a:avLst/>
                  <a:gdLst>
                    <a:gd name="T0" fmla="*/ 0 w 13"/>
                    <a:gd name="T1" fmla="*/ 0 h 8"/>
                    <a:gd name="T2" fmla="*/ 2 w 13"/>
                    <a:gd name="T3" fmla="*/ 2 h 8"/>
                    <a:gd name="T4" fmla="*/ 2 w 13"/>
                    <a:gd name="T5" fmla="*/ 4 h 8"/>
                    <a:gd name="T6" fmla="*/ 3 w 13"/>
                    <a:gd name="T7" fmla="*/ 8 h 8"/>
                    <a:gd name="T8" fmla="*/ 5 w 13"/>
                    <a:gd name="T9" fmla="*/ 8 h 8"/>
                    <a:gd name="T10" fmla="*/ 11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3" y="8"/>
                      </a:lnTo>
                      <a:lnTo>
                        <a:pt x="5" y="8"/>
                      </a:lnTo>
                      <a:lnTo>
                        <a:pt x="11"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8" name="Freeform 155"/>
                <p:cNvSpPr>
                  <a:spLocks/>
                </p:cNvSpPr>
                <p:nvPr/>
              </p:nvSpPr>
              <p:spPr bwMode="auto">
                <a:xfrm>
                  <a:off x="5781"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4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09" name="Freeform 156"/>
                <p:cNvSpPr>
                  <a:spLocks/>
                </p:cNvSpPr>
                <p:nvPr/>
              </p:nvSpPr>
              <p:spPr bwMode="auto">
                <a:xfrm>
                  <a:off x="5781"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0" name="Freeform 157"/>
                <p:cNvSpPr>
                  <a:spLocks/>
                </p:cNvSpPr>
                <p:nvPr/>
              </p:nvSpPr>
              <p:spPr bwMode="auto">
                <a:xfrm>
                  <a:off x="5781" y="2864"/>
                  <a:ext cx="14" cy="8"/>
                </a:xfrm>
                <a:custGeom>
                  <a:avLst/>
                  <a:gdLst>
                    <a:gd name="T0" fmla="*/ 0 w 14"/>
                    <a:gd name="T1" fmla="*/ 0 h 8"/>
                    <a:gd name="T2" fmla="*/ 0 w 14"/>
                    <a:gd name="T3" fmla="*/ 2 h 8"/>
                    <a:gd name="T4" fmla="*/ 4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1" name="Freeform 158"/>
                <p:cNvSpPr>
                  <a:spLocks/>
                </p:cNvSpPr>
                <p:nvPr/>
              </p:nvSpPr>
              <p:spPr bwMode="auto">
                <a:xfrm>
                  <a:off x="5810" y="2836"/>
                  <a:ext cx="14" cy="5"/>
                </a:xfrm>
                <a:custGeom>
                  <a:avLst/>
                  <a:gdLst>
                    <a:gd name="T0" fmla="*/ 14 w 14"/>
                    <a:gd name="T1" fmla="*/ 5 h 5"/>
                    <a:gd name="T2" fmla="*/ 14 w 14"/>
                    <a:gd name="T3" fmla="*/ 3 h 5"/>
                    <a:gd name="T4" fmla="*/ 10 w 14"/>
                    <a:gd name="T5" fmla="*/ 0 h 5"/>
                    <a:gd name="T6" fmla="*/ 6 w 14"/>
                    <a:gd name="T7" fmla="*/ 0 h 5"/>
                    <a:gd name="T8" fmla="*/ 4 w 14"/>
                    <a:gd name="T9" fmla="*/ 0 h 5"/>
                    <a:gd name="T10" fmla="*/ 0 w 14"/>
                    <a:gd name="T11" fmla="*/ 0 h 5"/>
                    <a:gd name="T12" fmla="*/ 0 w 14"/>
                    <a:gd name="T13" fmla="*/ 3 h 5"/>
                    <a:gd name="T14" fmla="*/ 0 w 14"/>
                    <a:gd name="T15" fmla="*/ 5 h 5"/>
                    <a:gd name="T16" fmla="*/ 14 w 14"/>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
                      <a:moveTo>
                        <a:pt x="14" y="5"/>
                      </a:moveTo>
                      <a:lnTo>
                        <a:pt x="14" y="3"/>
                      </a:lnTo>
                      <a:lnTo>
                        <a:pt x="10" y="0"/>
                      </a:lnTo>
                      <a:lnTo>
                        <a:pt x="6" y="0"/>
                      </a:lnTo>
                      <a:lnTo>
                        <a:pt x="4" y="0"/>
                      </a:lnTo>
                      <a:lnTo>
                        <a:pt x="0"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2" name="Freeform 159"/>
                <p:cNvSpPr>
                  <a:spLocks/>
                </p:cNvSpPr>
                <p:nvPr/>
              </p:nvSpPr>
              <p:spPr bwMode="auto">
                <a:xfrm>
                  <a:off x="5810" y="2841"/>
                  <a:ext cx="14" cy="39"/>
                </a:xfrm>
                <a:custGeom>
                  <a:avLst/>
                  <a:gdLst>
                    <a:gd name="T0" fmla="*/ 6 w 14"/>
                    <a:gd name="T1" fmla="*/ 39 h 39"/>
                    <a:gd name="T2" fmla="*/ 14 w 14"/>
                    <a:gd name="T3" fmla="*/ 39 h 39"/>
                    <a:gd name="T4" fmla="*/ 14 w 14"/>
                    <a:gd name="T5" fmla="*/ 0 h 39"/>
                    <a:gd name="T6" fmla="*/ 0 w 14"/>
                    <a:gd name="T7" fmla="*/ 0 h 39"/>
                    <a:gd name="T8" fmla="*/ 0 w 14"/>
                    <a:gd name="T9" fmla="*/ 39 h 39"/>
                    <a:gd name="T10" fmla="*/ 6 w 14"/>
                    <a:gd name="T11" fmla="*/ 39 h 39"/>
                  </a:gdLst>
                  <a:ahLst/>
                  <a:cxnLst>
                    <a:cxn ang="0">
                      <a:pos x="T0" y="T1"/>
                    </a:cxn>
                    <a:cxn ang="0">
                      <a:pos x="T2" y="T3"/>
                    </a:cxn>
                    <a:cxn ang="0">
                      <a:pos x="T4" y="T5"/>
                    </a:cxn>
                    <a:cxn ang="0">
                      <a:pos x="T6" y="T7"/>
                    </a:cxn>
                    <a:cxn ang="0">
                      <a:pos x="T8" y="T9"/>
                    </a:cxn>
                    <a:cxn ang="0">
                      <a:pos x="T10" y="T11"/>
                    </a:cxn>
                  </a:cxnLst>
                  <a:rect l="0" t="0" r="r" b="b"/>
                  <a:pathLst>
                    <a:path w="14" h="39">
                      <a:moveTo>
                        <a:pt x="6" y="39"/>
                      </a:moveTo>
                      <a:lnTo>
                        <a:pt x="14" y="39"/>
                      </a:lnTo>
                      <a:lnTo>
                        <a:pt x="14" y="0"/>
                      </a:lnTo>
                      <a:lnTo>
                        <a:pt x="0" y="0"/>
                      </a:lnTo>
                      <a:lnTo>
                        <a:pt x="0" y="39"/>
                      </a:lnTo>
                      <a:lnTo>
                        <a:pt x="6"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3" name="Freeform 160"/>
                <p:cNvSpPr>
                  <a:spLocks/>
                </p:cNvSpPr>
                <p:nvPr/>
              </p:nvSpPr>
              <p:spPr bwMode="auto">
                <a:xfrm>
                  <a:off x="5810" y="2880"/>
                  <a:ext cx="14" cy="7"/>
                </a:xfrm>
                <a:custGeom>
                  <a:avLst/>
                  <a:gdLst>
                    <a:gd name="T0" fmla="*/ 0 w 14"/>
                    <a:gd name="T1" fmla="*/ 0 h 7"/>
                    <a:gd name="T2" fmla="*/ 0 w 14"/>
                    <a:gd name="T3" fmla="*/ 2 h 7"/>
                    <a:gd name="T4" fmla="*/ 0 w 14"/>
                    <a:gd name="T5" fmla="*/ 4 h 7"/>
                    <a:gd name="T6" fmla="*/ 4 w 14"/>
                    <a:gd name="T7" fmla="*/ 4 h 7"/>
                    <a:gd name="T8" fmla="*/ 6 w 14"/>
                    <a:gd name="T9" fmla="*/ 7 h 7"/>
                    <a:gd name="T10" fmla="*/ 10 w 14"/>
                    <a:gd name="T11" fmla="*/ 4 h 7"/>
                    <a:gd name="T12" fmla="*/ 14 w 14"/>
                    <a:gd name="T13" fmla="*/ 2 h 7"/>
                    <a:gd name="T14" fmla="*/ 14 w 14"/>
                    <a:gd name="T15" fmla="*/ 0 h 7"/>
                    <a:gd name="T16" fmla="*/ 0 w 1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7">
                      <a:moveTo>
                        <a:pt x="0" y="0"/>
                      </a:moveTo>
                      <a:lnTo>
                        <a:pt x="0" y="2"/>
                      </a:lnTo>
                      <a:lnTo>
                        <a:pt x="0" y="4"/>
                      </a:lnTo>
                      <a:lnTo>
                        <a:pt x="4" y="4"/>
                      </a:lnTo>
                      <a:lnTo>
                        <a:pt x="6" y="7"/>
                      </a:lnTo>
                      <a:lnTo>
                        <a:pt x="10"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4" name="Freeform 161"/>
                <p:cNvSpPr>
                  <a:spLocks/>
                </p:cNvSpPr>
                <p:nvPr/>
              </p:nvSpPr>
              <p:spPr bwMode="auto">
                <a:xfrm>
                  <a:off x="5837" y="2836"/>
                  <a:ext cx="15" cy="5"/>
                </a:xfrm>
                <a:custGeom>
                  <a:avLst/>
                  <a:gdLst>
                    <a:gd name="T0" fmla="*/ 15 w 15"/>
                    <a:gd name="T1" fmla="*/ 5 h 5"/>
                    <a:gd name="T2" fmla="*/ 15 w 15"/>
                    <a:gd name="T3" fmla="*/ 3 h 5"/>
                    <a:gd name="T4" fmla="*/ 12 w 15"/>
                    <a:gd name="T5" fmla="*/ 0 h 5"/>
                    <a:gd name="T6" fmla="*/ 10 w 15"/>
                    <a:gd name="T7" fmla="*/ 0 h 5"/>
                    <a:gd name="T8" fmla="*/ 8 w 15"/>
                    <a:gd name="T9" fmla="*/ 0 h 5"/>
                    <a:gd name="T10" fmla="*/ 6 w 15"/>
                    <a:gd name="T11" fmla="*/ 0 h 5"/>
                    <a:gd name="T12" fmla="*/ 2 w 15"/>
                    <a:gd name="T13" fmla="*/ 0 h 5"/>
                    <a:gd name="T14" fmla="*/ 0 w 15"/>
                    <a:gd name="T15" fmla="*/ 3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5" y="3"/>
                      </a:lnTo>
                      <a:lnTo>
                        <a:pt x="12" y="0"/>
                      </a:lnTo>
                      <a:lnTo>
                        <a:pt x="10" y="0"/>
                      </a:lnTo>
                      <a:lnTo>
                        <a:pt x="8" y="0"/>
                      </a:lnTo>
                      <a:lnTo>
                        <a:pt x="6" y="0"/>
                      </a:lnTo>
                      <a:lnTo>
                        <a:pt x="2" y="0"/>
                      </a:lnTo>
                      <a:lnTo>
                        <a:pt x="0" y="3"/>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5" name="Freeform 162"/>
                <p:cNvSpPr>
                  <a:spLocks/>
                </p:cNvSpPr>
                <p:nvPr/>
              </p:nvSpPr>
              <p:spPr bwMode="auto">
                <a:xfrm>
                  <a:off x="5837" y="2841"/>
                  <a:ext cx="15" cy="23"/>
                </a:xfrm>
                <a:custGeom>
                  <a:avLst/>
                  <a:gdLst>
                    <a:gd name="T0" fmla="*/ 8 w 15"/>
                    <a:gd name="T1" fmla="*/ 23 h 23"/>
                    <a:gd name="T2" fmla="*/ 15 w 15"/>
                    <a:gd name="T3" fmla="*/ 23 h 23"/>
                    <a:gd name="T4" fmla="*/ 15 w 15"/>
                    <a:gd name="T5" fmla="*/ 0 h 23"/>
                    <a:gd name="T6" fmla="*/ 0 w 15"/>
                    <a:gd name="T7" fmla="*/ 0 h 23"/>
                    <a:gd name="T8" fmla="*/ 0 w 15"/>
                    <a:gd name="T9" fmla="*/ 23 h 23"/>
                    <a:gd name="T10" fmla="*/ 8 w 15"/>
                    <a:gd name="T11" fmla="*/ 23 h 23"/>
                  </a:gdLst>
                  <a:ahLst/>
                  <a:cxnLst>
                    <a:cxn ang="0">
                      <a:pos x="T0" y="T1"/>
                    </a:cxn>
                    <a:cxn ang="0">
                      <a:pos x="T2" y="T3"/>
                    </a:cxn>
                    <a:cxn ang="0">
                      <a:pos x="T4" y="T5"/>
                    </a:cxn>
                    <a:cxn ang="0">
                      <a:pos x="T6" y="T7"/>
                    </a:cxn>
                    <a:cxn ang="0">
                      <a:pos x="T8" y="T9"/>
                    </a:cxn>
                    <a:cxn ang="0">
                      <a:pos x="T10" y="T11"/>
                    </a:cxn>
                  </a:cxnLst>
                  <a:rect l="0" t="0" r="r" b="b"/>
                  <a:pathLst>
                    <a:path w="15" h="23">
                      <a:moveTo>
                        <a:pt x="8" y="23"/>
                      </a:moveTo>
                      <a:lnTo>
                        <a:pt x="15" y="23"/>
                      </a:lnTo>
                      <a:lnTo>
                        <a:pt x="15"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6" name="Freeform 163"/>
                <p:cNvSpPr>
                  <a:spLocks/>
                </p:cNvSpPr>
                <p:nvPr/>
              </p:nvSpPr>
              <p:spPr bwMode="auto">
                <a:xfrm>
                  <a:off x="5837" y="2864"/>
                  <a:ext cx="15" cy="8"/>
                </a:xfrm>
                <a:custGeom>
                  <a:avLst/>
                  <a:gdLst>
                    <a:gd name="T0" fmla="*/ 0 w 15"/>
                    <a:gd name="T1" fmla="*/ 0 h 8"/>
                    <a:gd name="T2" fmla="*/ 0 w 15"/>
                    <a:gd name="T3" fmla="*/ 2 h 8"/>
                    <a:gd name="T4" fmla="*/ 2 w 15"/>
                    <a:gd name="T5" fmla="*/ 4 h 8"/>
                    <a:gd name="T6" fmla="*/ 6 w 15"/>
                    <a:gd name="T7" fmla="*/ 8 h 8"/>
                    <a:gd name="T8" fmla="*/ 8 w 15"/>
                    <a:gd name="T9" fmla="*/ 8 h 8"/>
                    <a:gd name="T10" fmla="*/ 10 w 15"/>
                    <a:gd name="T11" fmla="*/ 8 h 8"/>
                    <a:gd name="T12" fmla="*/ 12 w 15"/>
                    <a:gd name="T13" fmla="*/ 4 h 8"/>
                    <a:gd name="T14" fmla="*/ 15 w 15"/>
                    <a:gd name="T15" fmla="*/ 2 h 8"/>
                    <a:gd name="T16" fmla="*/ 15 w 15"/>
                    <a:gd name="T17" fmla="*/ 0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0" y="0"/>
                      </a:moveTo>
                      <a:lnTo>
                        <a:pt x="0" y="2"/>
                      </a:lnTo>
                      <a:lnTo>
                        <a:pt x="2" y="4"/>
                      </a:lnTo>
                      <a:lnTo>
                        <a:pt x="6" y="8"/>
                      </a:lnTo>
                      <a:lnTo>
                        <a:pt x="8" y="8"/>
                      </a:lnTo>
                      <a:lnTo>
                        <a:pt x="10" y="8"/>
                      </a:lnTo>
                      <a:lnTo>
                        <a:pt x="12" y="4"/>
                      </a:lnTo>
                      <a:lnTo>
                        <a:pt x="15"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7" name="Freeform 164"/>
                <p:cNvSpPr>
                  <a:spLocks/>
                </p:cNvSpPr>
                <p:nvPr/>
              </p:nvSpPr>
              <p:spPr bwMode="auto">
                <a:xfrm>
                  <a:off x="5868" y="2836"/>
                  <a:ext cx="9" cy="5"/>
                </a:xfrm>
                <a:custGeom>
                  <a:avLst/>
                  <a:gdLst>
                    <a:gd name="T0" fmla="*/ 9 w 9"/>
                    <a:gd name="T1" fmla="*/ 5 h 5"/>
                    <a:gd name="T2" fmla="*/ 9 w 9"/>
                    <a:gd name="T3" fmla="*/ 3 h 5"/>
                    <a:gd name="T4" fmla="*/ 9 w 9"/>
                    <a:gd name="T5" fmla="*/ 0 h 5"/>
                    <a:gd name="T6" fmla="*/ 7 w 9"/>
                    <a:gd name="T7" fmla="*/ 0 h 5"/>
                    <a:gd name="T8" fmla="*/ 4 w 9"/>
                    <a:gd name="T9" fmla="*/ 0 h 5"/>
                    <a:gd name="T10" fmla="*/ 2 w 9"/>
                    <a:gd name="T11" fmla="*/ 0 h 5"/>
                    <a:gd name="T12" fmla="*/ 0 w 9"/>
                    <a:gd name="T13" fmla="*/ 0 h 5"/>
                    <a:gd name="T14" fmla="*/ 0 w 9"/>
                    <a:gd name="T15" fmla="*/ 3 h 5"/>
                    <a:gd name="T16" fmla="*/ 0 w 9"/>
                    <a:gd name="T17" fmla="*/ 5 h 5"/>
                    <a:gd name="T18" fmla="*/ 9 w 9"/>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5">
                      <a:moveTo>
                        <a:pt x="9" y="5"/>
                      </a:moveTo>
                      <a:lnTo>
                        <a:pt x="9" y="3"/>
                      </a:lnTo>
                      <a:lnTo>
                        <a:pt x="9" y="0"/>
                      </a:lnTo>
                      <a:lnTo>
                        <a:pt x="7" y="0"/>
                      </a:lnTo>
                      <a:lnTo>
                        <a:pt x="4" y="0"/>
                      </a:lnTo>
                      <a:lnTo>
                        <a:pt x="2" y="0"/>
                      </a:lnTo>
                      <a:lnTo>
                        <a:pt x="0" y="0"/>
                      </a:lnTo>
                      <a:lnTo>
                        <a:pt x="0" y="3"/>
                      </a:lnTo>
                      <a:lnTo>
                        <a:pt x="0" y="5"/>
                      </a:lnTo>
                      <a:lnTo>
                        <a:pt x="9"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8" name="Freeform 165"/>
                <p:cNvSpPr>
                  <a:spLocks/>
                </p:cNvSpPr>
                <p:nvPr/>
              </p:nvSpPr>
              <p:spPr bwMode="auto">
                <a:xfrm>
                  <a:off x="5868" y="2841"/>
                  <a:ext cx="9" cy="23"/>
                </a:xfrm>
                <a:custGeom>
                  <a:avLst/>
                  <a:gdLst>
                    <a:gd name="T0" fmla="*/ 4 w 9"/>
                    <a:gd name="T1" fmla="*/ 23 h 23"/>
                    <a:gd name="T2" fmla="*/ 9 w 9"/>
                    <a:gd name="T3" fmla="*/ 23 h 23"/>
                    <a:gd name="T4" fmla="*/ 9 w 9"/>
                    <a:gd name="T5" fmla="*/ 0 h 23"/>
                    <a:gd name="T6" fmla="*/ 0 w 9"/>
                    <a:gd name="T7" fmla="*/ 0 h 23"/>
                    <a:gd name="T8" fmla="*/ 0 w 9"/>
                    <a:gd name="T9" fmla="*/ 23 h 23"/>
                    <a:gd name="T10" fmla="*/ 4 w 9"/>
                    <a:gd name="T11" fmla="*/ 23 h 23"/>
                  </a:gdLst>
                  <a:ahLst/>
                  <a:cxnLst>
                    <a:cxn ang="0">
                      <a:pos x="T0" y="T1"/>
                    </a:cxn>
                    <a:cxn ang="0">
                      <a:pos x="T2" y="T3"/>
                    </a:cxn>
                    <a:cxn ang="0">
                      <a:pos x="T4" y="T5"/>
                    </a:cxn>
                    <a:cxn ang="0">
                      <a:pos x="T6" y="T7"/>
                    </a:cxn>
                    <a:cxn ang="0">
                      <a:pos x="T8" y="T9"/>
                    </a:cxn>
                    <a:cxn ang="0">
                      <a:pos x="T10" y="T11"/>
                    </a:cxn>
                  </a:cxnLst>
                  <a:rect l="0" t="0" r="r" b="b"/>
                  <a:pathLst>
                    <a:path w="9" h="23">
                      <a:moveTo>
                        <a:pt x="4" y="23"/>
                      </a:moveTo>
                      <a:lnTo>
                        <a:pt x="9" y="23"/>
                      </a:lnTo>
                      <a:lnTo>
                        <a:pt x="9" y="0"/>
                      </a:lnTo>
                      <a:lnTo>
                        <a:pt x="0" y="0"/>
                      </a:lnTo>
                      <a:lnTo>
                        <a:pt x="0" y="23"/>
                      </a:lnTo>
                      <a:lnTo>
                        <a:pt x="4"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19" name="Freeform 166"/>
                <p:cNvSpPr>
                  <a:spLocks/>
                </p:cNvSpPr>
                <p:nvPr/>
              </p:nvSpPr>
              <p:spPr bwMode="auto">
                <a:xfrm>
                  <a:off x="5868" y="2864"/>
                  <a:ext cx="9" cy="8"/>
                </a:xfrm>
                <a:custGeom>
                  <a:avLst/>
                  <a:gdLst>
                    <a:gd name="T0" fmla="*/ 0 w 9"/>
                    <a:gd name="T1" fmla="*/ 0 h 8"/>
                    <a:gd name="T2" fmla="*/ 0 w 9"/>
                    <a:gd name="T3" fmla="*/ 2 h 8"/>
                    <a:gd name="T4" fmla="*/ 0 w 9"/>
                    <a:gd name="T5" fmla="*/ 4 h 8"/>
                    <a:gd name="T6" fmla="*/ 2 w 9"/>
                    <a:gd name="T7" fmla="*/ 8 h 8"/>
                    <a:gd name="T8" fmla="*/ 4 w 9"/>
                    <a:gd name="T9" fmla="*/ 8 h 8"/>
                    <a:gd name="T10" fmla="*/ 7 w 9"/>
                    <a:gd name="T11" fmla="*/ 8 h 8"/>
                    <a:gd name="T12" fmla="*/ 9 w 9"/>
                    <a:gd name="T13" fmla="*/ 4 h 8"/>
                    <a:gd name="T14" fmla="*/ 9 w 9"/>
                    <a:gd name="T15" fmla="*/ 2 h 8"/>
                    <a:gd name="T16" fmla="*/ 9 w 9"/>
                    <a:gd name="T17" fmla="*/ 0 h 8"/>
                    <a:gd name="T18" fmla="*/ 0 w 9"/>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8">
                      <a:moveTo>
                        <a:pt x="0" y="0"/>
                      </a:moveTo>
                      <a:lnTo>
                        <a:pt x="0" y="2"/>
                      </a:lnTo>
                      <a:lnTo>
                        <a:pt x="0" y="4"/>
                      </a:lnTo>
                      <a:lnTo>
                        <a:pt x="2" y="8"/>
                      </a:lnTo>
                      <a:lnTo>
                        <a:pt x="4" y="8"/>
                      </a:lnTo>
                      <a:lnTo>
                        <a:pt x="7" y="8"/>
                      </a:lnTo>
                      <a:lnTo>
                        <a:pt x="9" y="4"/>
                      </a:lnTo>
                      <a:lnTo>
                        <a:pt x="9" y="2"/>
                      </a:lnTo>
                      <a:lnTo>
                        <a:pt x="9"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0" name="Freeform 167"/>
                <p:cNvSpPr>
                  <a:spLocks/>
                </p:cNvSpPr>
                <p:nvPr/>
              </p:nvSpPr>
              <p:spPr bwMode="auto">
                <a:xfrm>
                  <a:off x="5899" y="2836"/>
                  <a:ext cx="13" cy="5"/>
                </a:xfrm>
                <a:custGeom>
                  <a:avLst/>
                  <a:gdLst>
                    <a:gd name="T0" fmla="*/ 13 w 13"/>
                    <a:gd name="T1" fmla="*/ 5 h 5"/>
                    <a:gd name="T2" fmla="*/ 11 w 13"/>
                    <a:gd name="T3" fmla="*/ 3 h 5"/>
                    <a:gd name="T4" fmla="*/ 11 w 13"/>
                    <a:gd name="T5" fmla="*/ 0 h 5"/>
                    <a:gd name="T6" fmla="*/ 9 w 13"/>
                    <a:gd name="T7" fmla="*/ 0 h 5"/>
                    <a:gd name="T8" fmla="*/ 5 w 13"/>
                    <a:gd name="T9" fmla="*/ 0 h 5"/>
                    <a:gd name="T10" fmla="*/ 1 w 13"/>
                    <a:gd name="T11" fmla="*/ 0 h 5"/>
                    <a:gd name="T12" fmla="*/ 0 w 13"/>
                    <a:gd name="T13" fmla="*/ 3 h 5"/>
                    <a:gd name="T14" fmla="*/ 0 w 13"/>
                    <a:gd name="T15" fmla="*/ 5 h 5"/>
                    <a:gd name="T16" fmla="*/ 13 w 13"/>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
                      <a:moveTo>
                        <a:pt x="13" y="5"/>
                      </a:moveTo>
                      <a:lnTo>
                        <a:pt x="11" y="3"/>
                      </a:lnTo>
                      <a:lnTo>
                        <a:pt x="11" y="0"/>
                      </a:lnTo>
                      <a:lnTo>
                        <a:pt x="9" y="0"/>
                      </a:lnTo>
                      <a:lnTo>
                        <a:pt x="5" y="0"/>
                      </a:lnTo>
                      <a:lnTo>
                        <a:pt x="1"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1" name="Freeform 168"/>
                <p:cNvSpPr>
                  <a:spLocks/>
                </p:cNvSpPr>
                <p:nvPr/>
              </p:nvSpPr>
              <p:spPr bwMode="auto">
                <a:xfrm>
                  <a:off x="5899"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2" name="Freeform 169"/>
                <p:cNvSpPr>
                  <a:spLocks/>
                </p:cNvSpPr>
                <p:nvPr/>
              </p:nvSpPr>
              <p:spPr bwMode="auto">
                <a:xfrm>
                  <a:off x="5899" y="2864"/>
                  <a:ext cx="13" cy="8"/>
                </a:xfrm>
                <a:custGeom>
                  <a:avLst/>
                  <a:gdLst>
                    <a:gd name="T0" fmla="*/ 0 w 13"/>
                    <a:gd name="T1" fmla="*/ 0 h 8"/>
                    <a:gd name="T2" fmla="*/ 0 w 13"/>
                    <a:gd name="T3" fmla="*/ 2 h 8"/>
                    <a:gd name="T4" fmla="*/ 1 w 13"/>
                    <a:gd name="T5" fmla="*/ 4 h 8"/>
                    <a:gd name="T6" fmla="*/ 1 w 13"/>
                    <a:gd name="T7" fmla="*/ 8 h 8"/>
                    <a:gd name="T8" fmla="*/ 5 w 13"/>
                    <a:gd name="T9" fmla="*/ 8 h 8"/>
                    <a:gd name="T10" fmla="*/ 9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1" y="4"/>
                      </a:lnTo>
                      <a:lnTo>
                        <a:pt x="1" y="8"/>
                      </a:lnTo>
                      <a:lnTo>
                        <a:pt x="5" y="8"/>
                      </a:lnTo>
                      <a:lnTo>
                        <a:pt x="9"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3" name="Freeform 170"/>
                <p:cNvSpPr>
                  <a:spLocks/>
                </p:cNvSpPr>
                <p:nvPr/>
              </p:nvSpPr>
              <p:spPr bwMode="auto">
                <a:xfrm>
                  <a:off x="5925"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4" name="Freeform 171"/>
                <p:cNvSpPr>
                  <a:spLocks/>
                </p:cNvSpPr>
                <p:nvPr/>
              </p:nvSpPr>
              <p:spPr bwMode="auto">
                <a:xfrm>
                  <a:off x="5925"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5" name="Freeform 172"/>
                <p:cNvSpPr>
                  <a:spLocks/>
                </p:cNvSpPr>
                <p:nvPr/>
              </p:nvSpPr>
              <p:spPr bwMode="auto">
                <a:xfrm>
                  <a:off x="5925" y="2864"/>
                  <a:ext cx="14" cy="8"/>
                </a:xfrm>
                <a:custGeom>
                  <a:avLst/>
                  <a:gdLst>
                    <a:gd name="T0" fmla="*/ 0 w 14"/>
                    <a:gd name="T1" fmla="*/ 0 h 8"/>
                    <a:gd name="T2" fmla="*/ 0 w 14"/>
                    <a:gd name="T3" fmla="*/ 2 h 8"/>
                    <a:gd name="T4" fmla="*/ 2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6" name="Freeform 173"/>
                <p:cNvSpPr>
                  <a:spLocks/>
                </p:cNvSpPr>
                <p:nvPr/>
              </p:nvSpPr>
              <p:spPr bwMode="auto">
                <a:xfrm>
                  <a:off x="5954" y="2836"/>
                  <a:ext cx="14" cy="5"/>
                </a:xfrm>
                <a:custGeom>
                  <a:avLst/>
                  <a:gdLst>
                    <a:gd name="T0" fmla="*/ 14 w 14"/>
                    <a:gd name="T1" fmla="*/ 5 h 5"/>
                    <a:gd name="T2" fmla="*/ 12 w 14"/>
                    <a:gd name="T3" fmla="*/ 3 h 5"/>
                    <a:gd name="T4" fmla="*/ 12 w 14"/>
                    <a:gd name="T5" fmla="*/ 0 h 5"/>
                    <a:gd name="T6" fmla="*/ 10 w 14"/>
                    <a:gd name="T7" fmla="*/ 0 h 5"/>
                    <a:gd name="T8" fmla="*/ 8 w 14"/>
                    <a:gd name="T9" fmla="*/ 0 h 5"/>
                    <a:gd name="T10" fmla="*/ 4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2" y="3"/>
                      </a:lnTo>
                      <a:lnTo>
                        <a:pt x="12" y="0"/>
                      </a:lnTo>
                      <a:lnTo>
                        <a:pt x="10" y="0"/>
                      </a:lnTo>
                      <a:lnTo>
                        <a:pt x="8" y="0"/>
                      </a:lnTo>
                      <a:lnTo>
                        <a:pt x="4"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7" name="Freeform 174"/>
                <p:cNvSpPr>
                  <a:spLocks/>
                </p:cNvSpPr>
                <p:nvPr/>
              </p:nvSpPr>
              <p:spPr bwMode="auto">
                <a:xfrm>
                  <a:off x="5954"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8" name="Freeform 175"/>
                <p:cNvSpPr>
                  <a:spLocks/>
                </p:cNvSpPr>
                <p:nvPr/>
              </p:nvSpPr>
              <p:spPr bwMode="auto">
                <a:xfrm>
                  <a:off x="5954" y="2864"/>
                  <a:ext cx="14" cy="8"/>
                </a:xfrm>
                <a:custGeom>
                  <a:avLst/>
                  <a:gdLst>
                    <a:gd name="T0" fmla="*/ 0 w 14"/>
                    <a:gd name="T1" fmla="*/ 0 h 8"/>
                    <a:gd name="T2" fmla="*/ 0 w 14"/>
                    <a:gd name="T3" fmla="*/ 2 h 8"/>
                    <a:gd name="T4" fmla="*/ 2 w 14"/>
                    <a:gd name="T5" fmla="*/ 4 h 8"/>
                    <a:gd name="T6" fmla="*/ 4 w 14"/>
                    <a:gd name="T7" fmla="*/ 8 h 8"/>
                    <a:gd name="T8" fmla="*/ 8 w 14"/>
                    <a:gd name="T9" fmla="*/ 8 h 8"/>
                    <a:gd name="T10" fmla="*/ 10 w 14"/>
                    <a:gd name="T11" fmla="*/ 8 h 8"/>
                    <a:gd name="T12" fmla="*/ 12 w 14"/>
                    <a:gd name="T13" fmla="*/ 4 h 8"/>
                    <a:gd name="T14" fmla="*/ 12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8" y="8"/>
                      </a:lnTo>
                      <a:lnTo>
                        <a:pt x="10" y="8"/>
                      </a:lnTo>
                      <a:lnTo>
                        <a:pt x="12" y="4"/>
                      </a:lnTo>
                      <a:lnTo>
                        <a:pt x="12"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29" name="Freeform 176"/>
                <p:cNvSpPr>
                  <a:spLocks/>
                </p:cNvSpPr>
                <p:nvPr/>
              </p:nvSpPr>
              <p:spPr bwMode="auto">
                <a:xfrm>
                  <a:off x="5981"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6 w 14"/>
                    <a:gd name="T11" fmla="*/ 0 h 5"/>
                    <a:gd name="T12" fmla="*/ 4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6"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0" name="Freeform 177"/>
                <p:cNvSpPr>
                  <a:spLocks/>
                </p:cNvSpPr>
                <p:nvPr/>
              </p:nvSpPr>
              <p:spPr bwMode="auto">
                <a:xfrm>
                  <a:off x="5981"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1" name="Freeform 178"/>
                <p:cNvSpPr>
                  <a:spLocks/>
                </p:cNvSpPr>
                <p:nvPr/>
              </p:nvSpPr>
              <p:spPr bwMode="auto">
                <a:xfrm>
                  <a:off x="5981" y="2864"/>
                  <a:ext cx="14" cy="8"/>
                </a:xfrm>
                <a:custGeom>
                  <a:avLst/>
                  <a:gdLst>
                    <a:gd name="T0" fmla="*/ 0 w 14"/>
                    <a:gd name="T1" fmla="*/ 0 h 8"/>
                    <a:gd name="T2" fmla="*/ 0 w 14"/>
                    <a:gd name="T3" fmla="*/ 2 h 8"/>
                    <a:gd name="T4" fmla="*/ 4 w 14"/>
                    <a:gd name="T5" fmla="*/ 4 h 8"/>
                    <a:gd name="T6" fmla="*/ 6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6"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2" name="Freeform 179"/>
                <p:cNvSpPr>
                  <a:spLocks/>
                </p:cNvSpPr>
                <p:nvPr/>
              </p:nvSpPr>
              <p:spPr bwMode="auto">
                <a:xfrm>
                  <a:off x="6010" y="2836"/>
                  <a:ext cx="13" cy="5"/>
                </a:xfrm>
                <a:custGeom>
                  <a:avLst/>
                  <a:gdLst>
                    <a:gd name="T0" fmla="*/ 13 w 13"/>
                    <a:gd name="T1" fmla="*/ 5 h 5"/>
                    <a:gd name="T2" fmla="*/ 13 w 13"/>
                    <a:gd name="T3" fmla="*/ 3 h 5"/>
                    <a:gd name="T4" fmla="*/ 13 w 13"/>
                    <a:gd name="T5" fmla="*/ 0 h 5"/>
                    <a:gd name="T6" fmla="*/ 10 w 13"/>
                    <a:gd name="T7" fmla="*/ 0 h 5"/>
                    <a:gd name="T8" fmla="*/ 8 w 13"/>
                    <a:gd name="T9" fmla="*/ 0 h 5"/>
                    <a:gd name="T10" fmla="*/ 6 w 13"/>
                    <a:gd name="T11" fmla="*/ 0 h 5"/>
                    <a:gd name="T12" fmla="*/ 4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3" y="0"/>
                      </a:lnTo>
                      <a:lnTo>
                        <a:pt x="10" y="0"/>
                      </a:lnTo>
                      <a:lnTo>
                        <a:pt x="8" y="0"/>
                      </a:lnTo>
                      <a:lnTo>
                        <a:pt x="6" y="0"/>
                      </a:lnTo>
                      <a:lnTo>
                        <a:pt x="4"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3" name="Freeform 180"/>
                <p:cNvSpPr>
                  <a:spLocks/>
                </p:cNvSpPr>
                <p:nvPr/>
              </p:nvSpPr>
              <p:spPr bwMode="auto">
                <a:xfrm>
                  <a:off x="6010"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4" name="Freeform 181"/>
                <p:cNvSpPr>
                  <a:spLocks/>
                </p:cNvSpPr>
                <p:nvPr/>
              </p:nvSpPr>
              <p:spPr bwMode="auto">
                <a:xfrm>
                  <a:off x="6010" y="2864"/>
                  <a:ext cx="13" cy="8"/>
                </a:xfrm>
                <a:custGeom>
                  <a:avLst/>
                  <a:gdLst>
                    <a:gd name="T0" fmla="*/ 0 w 13"/>
                    <a:gd name="T1" fmla="*/ 0 h 8"/>
                    <a:gd name="T2" fmla="*/ 0 w 13"/>
                    <a:gd name="T3" fmla="*/ 2 h 8"/>
                    <a:gd name="T4" fmla="*/ 4 w 13"/>
                    <a:gd name="T5" fmla="*/ 4 h 8"/>
                    <a:gd name="T6" fmla="*/ 6 w 13"/>
                    <a:gd name="T7" fmla="*/ 8 h 8"/>
                    <a:gd name="T8" fmla="*/ 8 w 13"/>
                    <a:gd name="T9" fmla="*/ 8 h 8"/>
                    <a:gd name="T10" fmla="*/ 10 w 13"/>
                    <a:gd name="T11" fmla="*/ 8 h 8"/>
                    <a:gd name="T12" fmla="*/ 13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4" y="4"/>
                      </a:lnTo>
                      <a:lnTo>
                        <a:pt x="6" y="8"/>
                      </a:lnTo>
                      <a:lnTo>
                        <a:pt x="8" y="8"/>
                      </a:lnTo>
                      <a:lnTo>
                        <a:pt x="10" y="8"/>
                      </a:lnTo>
                      <a:lnTo>
                        <a:pt x="13"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5" name="Freeform 182"/>
                <p:cNvSpPr>
                  <a:spLocks/>
                </p:cNvSpPr>
                <p:nvPr/>
              </p:nvSpPr>
              <p:spPr bwMode="auto">
                <a:xfrm>
                  <a:off x="6039" y="2836"/>
                  <a:ext cx="13" cy="5"/>
                </a:xfrm>
                <a:custGeom>
                  <a:avLst/>
                  <a:gdLst>
                    <a:gd name="T0" fmla="*/ 13 w 13"/>
                    <a:gd name="T1" fmla="*/ 5 h 5"/>
                    <a:gd name="T2" fmla="*/ 13 w 13"/>
                    <a:gd name="T3" fmla="*/ 3 h 5"/>
                    <a:gd name="T4" fmla="*/ 9 w 13"/>
                    <a:gd name="T5" fmla="*/ 0 h 5"/>
                    <a:gd name="T6" fmla="*/ 7 w 13"/>
                    <a:gd name="T7" fmla="*/ 0 h 5"/>
                    <a:gd name="T8" fmla="*/ 5 w 13"/>
                    <a:gd name="T9" fmla="*/ 0 h 5"/>
                    <a:gd name="T10" fmla="*/ 4 w 13"/>
                    <a:gd name="T11" fmla="*/ 0 h 5"/>
                    <a:gd name="T12" fmla="*/ 0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9" y="0"/>
                      </a:lnTo>
                      <a:lnTo>
                        <a:pt x="7" y="0"/>
                      </a:lnTo>
                      <a:lnTo>
                        <a:pt x="5" y="0"/>
                      </a:lnTo>
                      <a:lnTo>
                        <a:pt x="4" y="0"/>
                      </a:lnTo>
                      <a:lnTo>
                        <a:pt x="0"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6" name="Freeform 183"/>
                <p:cNvSpPr>
                  <a:spLocks/>
                </p:cNvSpPr>
                <p:nvPr/>
              </p:nvSpPr>
              <p:spPr bwMode="auto">
                <a:xfrm>
                  <a:off x="6039"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7" name="Freeform 184"/>
                <p:cNvSpPr>
                  <a:spLocks/>
                </p:cNvSpPr>
                <p:nvPr/>
              </p:nvSpPr>
              <p:spPr bwMode="auto">
                <a:xfrm>
                  <a:off x="6039" y="2864"/>
                  <a:ext cx="13" cy="8"/>
                </a:xfrm>
                <a:custGeom>
                  <a:avLst/>
                  <a:gdLst>
                    <a:gd name="T0" fmla="*/ 0 w 13"/>
                    <a:gd name="T1" fmla="*/ 0 h 8"/>
                    <a:gd name="T2" fmla="*/ 0 w 13"/>
                    <a:gd name="T3" fmla="*/ 2 h 8"/>
                    <a:gd name="T4" fmla="*/ 0 w 13"/>
                    <a:gd name="T5" fmla="*/ 4 h 8"/>
                    <a:gd name="T6" fmla="*/ 4 w 13"/>
                    <a:gd name="T7" fmla="*/ 8 h 8"/>
                    <a:gd name="T8" fmla="*/ 5 w 13"/>
                    <a:gd name="T9" fmla="*/ 8 h 8"/>
                    <a:gd name="T10" fmla="*/ 7 w 13"/>
                    <a:gd name="T11" fmla="*/ 8 h 8"/>
                    <a:gd name="T12" fmla="*/ 9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0" y="4"/>
                      </a:lnTo>
                      <a:lnTo>
                        <a:pt x="4" y="8"/>
                      </a:lnTo>
                      <a:lnTo>
                        <a:pt x="5" y="8"/>
                      </a:lnTo>
                      <a:lnTo>
                        <a:pt x="7" y="8"/>
                      </a:lnTo>
                      <a:lnTo>
                        <a:pt x="9"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8" name="Freeform 185"/>
                <p:cNvSpPr>
                  <a:spLocks/>
                </p:cNvSpPr>
                <p:nvPr/>
              </p:nvSpPr>
              <p:spPr bwMode="auto">
                <a:xfrm>
                  <a:off x="6069" y="2836"/>
                  <a:ext cx="14" cy="5"/>
                </a:xfrm>
                <a:custGeom>
                  <a:avLst/>
                  <a:gdLst>
                    <a:gd name="T0" fmla="*/ 14 w 14"/>
                    <a:gd name="T1" fmla="*/ 5 h 5"/>
                    <a:gd name="T2" fmla="*/ 14 w 14"/>
                    <a:gd name="T3" fmla="*/ 3 h 5"/>
                    <a:gd name="T4" fmla="*/ 12 w 14"/>
                    <a:gd name="T5" fmla="*/ 0 h 5"/>
                    <a:gd name="T6" fmla="*/ 8 w 14"/>
                    <a:gd name="T7" fmla="*/ 0 h 5"/>
                    <a:gd name="T8" fmla="*/ 6 w 14"/>
                    <a:gd name="T9" fmla="*/ 0 h 5"/>
                    <a:gd name="T10" fmla="*/ 4 w 14"/>
                    <a:gd name="T11" fmla="*/ 0 h 5"/>
                    <a:gd name="T12" fmla="*/ 2 w 14"/>
                    <a:gd name="T13" fmla="*/ 0 h 5"/>
                    <a:gd name="T14" fmla="*/ 2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8" y="0"/>
                      </a:lnTo>
                      <a:lnTo>
                        <a:pt x="6" y="0"/>
                      </a:lnTo>
                      <a:lnTo>
                        <a:pt x="4" y="0"/>
                      </a:lnTo>
                      <a:lnTo>
                        <a:pt x="2" y="0"/>
                      </a:lnTo>
                      <a:lnTo>
                        <a:pt x="2"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39" name="Freeform 186"/>
                <p:cNvSpPr>
                  <a:spLocks/>
                </p:cNvSpPr>
                <p:nvPr/>
              </p:nvSpPr>
              <p:spPr bwMode="auto">
                <a:xfrm>
                  <a:off x="6069"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0" name="Freeform 187"/>
                <p:cNvSpPr>
                  <a:spLocks/>
                </p:cNvSpPr>
                <p:nvPr/>
              </p:nvSpPr>
              <p:spPr bwMode="auto">
                <a:xfrm>
                  <a:off x="6069" y="2864"/>
                  <a:ext cx="14" cy="8"/>
                </a:xfrm>
                <a:custGeom>
                  <a:avLst/>
                  <a:gdLst>
                    <a:gd name="T0" fmla="*/ 0 w 14"/>
                    <a:gd name="T1" fmla="*/ 0 h 8"/>
                    <a:gd name="T2" fmla="*/ 2 w 14"/>
                    <a:gd name="T3" fmla="*/ 2 h 8"/>
                    <a:gd name="T4" fmla="*/ 2 w 14"/>
                    <a:gd name="T5" fmla="*/ 4 h 8"/>
                    <a:gd name="T6" fmla="*/ 4 w 14"/>
                    <a:gd name="T7" fmla="*/ 8 h 8"/>
                    <a:gd name="T8" fmla="*/ 6 w 14"/>
                    <a:gd name="T9" fmla="*/ 8 h 8"/>
                    <a:gd name="T10" fmla="*/ 8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2" y="2"/>
                      </a:lnTo>
                      <a:lnTo>
                        <a:pt x="2" y="4"/>
                      </a:lnTo>
                      <a:lnTo>
                        <a:pt x="4" y="8"/>
                      </a:lnTo>
                      <a:lnTo>
                        <a:pt x="6" y="8"/>
                      </a:lnTo>
                      <a:lnTo>
                        <a:pt x="8"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1" name="Freeform 188"/>
                <p:cNvSpPr>
                  <a:spLocks/>
                </p:cNvSpPr>
                <p:nvPr/>
              </p:nvSpPr>
              <p:spPr bwMode="auto">
                <a:xfrm>
                  <a:off x="6098" y="2836"/>
                  <a:ext cx="14" cy="5"/>
                </a:xfrm>
                <a:custGeom>
                  <a:avLst/>
                  <a:gdLst>
                    <a:gd name="T0" fmla="*/ 14 w 14"/>
                    <a:gd name="T1" fmla="*/ 5 h 5"/>
                    <a:gd name="T2" fmla="*/ 12 w 14"/>
                    <a:gd name="T3" fmla="*/ 3 h 5"/>
                    <a:gd name="T4" fmla="*/ 12 w 14"/>
                    <a:gd name="T5" fmla="*/ 0 h 5"/>
                    <a:gd name="T6" fmla="*/ 8 w 14"/>
                    <a:gd name="T7" fmla="*/ 0 h 5"/>
                    <a:gd name="T8" fmla="*/ 8 w 14"/>
                    <a:gd name="T9" fmla="*/ 0 h 5"/>
                    <a:gd name="T10" fmla="*/ 6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2" y="3"/>
                      </a:lnTo>
                      <a:lnTo>
                        <a:pt x="12" y="0"/>
                      </a:lnTo>
                      <a:lnTo>
                        <a:pt x="8" y="0"/>
                      </a:lnTo>
                      <a:lnTo>
                        <a:pt x="8" y="0"/>
                      </a:lnTo>
                      <a:lnTo>
                        <a:pt x="6"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2" name="Freeform 189"/>
                <p:cNvSpPr>
                  <a:spLocks/>
                </p:cNvSpPr>
                <p:nvPr/>
              </p:nvSpPr>
              <p:spPr bwMode="auto">
                <a:xfrm>
                  <a:off x="6098" y="2841"/>
                  <a:ext cx="14" cy="39"/>
                </a:xfrm>
                <a:custGeom>
                  <a:avLst/>
                  <a:gdLst>
                    <a:gd name="T0" fmla="*/ 8 w 14"/>
                    <a:gd name="T1" fmla="*/ 39 h 39"/>
                    <a:gd name="T2" fmla="*/ 14 w 14"/>
                    <a:gd name="T3" fmla="*/ 39 h 39"/>
                    <a:gd name="T4" fmla="*/ 14 w 14"/>
                    <a:gd name="T5" fmla="*/ 0 h 39"/>
                    <a:gd name="T6" fmla="*/ 0 w 14"/>
                    <a:gd name="T7" fmla="*/ 0 h 39"/>
                    <a:gd name="T8" fmla="*/ 0 w 14"/>
                    <a:gd name="T9" fmla="*/ 39 h 39"/>
                    <a:gd name="T10" fmla="*/ 8 w 14"/>
                    <a:gd name="T11" fmla="*/ 39 h 39"/>
                  </a:gdLst>
                  <a:ahLst/>
                  <a:cxnLst>
                    <a:cxn ang="0">
                      <a:pos x="T0" y="T1"/>
                    </a:cxn>
                    <a:cxn ang="0">
                      <a:pos x="T2" y="T3"/>
                    </a:cxn>
                    <a:cxn ang="0">
                      <a:pos x="T4" y="T5"/>
                    </a:cxn>
                    <a:cxn ang="0">
                      <a:pos x="T6" y="T7"/>
                    </a:cxn>
                    <a:cxn ang="0">
                      <a:pos x="T8" y="T9"/>
                    </a:cxn>
                    <a:cxn ang="0">
                      <a:pos x="T10" y="T11"/>
                    </a:cxn>
                  </a:cxnLst>
                  <a:rect l="0" t="0" r="r" b="b"/>
                  <a:pathLst>
                    <a:path w="14" h="39">
                      <a:moveTo>
                        <a:pt x="8" y="39"/>
                      </a:moveTo>
                      <a:lnTo>
                        <a:pt x="14" y="39"/>
                      </a:lnTo>
                      <a:lnTo>
                        <a:pt x="14" y="0"/>
                      </a:lnTo>
                      <a:lnTo>
                        <a:pt x="0" y="0"/>
                      </a:lnTo>
                      <a:lnTo>
                        <a:pt x="0" y="39"/>
                      </a:lnTo>
                      <a:lnTo>
                        <a:pt x="8"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3" name="Freeform 190"/>
                <p:cNvSpPr>
                  <a:spLocks/>
                </p:cNvSpPr>
                <p:nvPr/>
              </p:nvSpPr>
              <p:spPr bwMode="auto">
                <a:xfrm>
                  <a:off x="6098" y="2880"/>
                  <a:ext cx="14" cy="7"/>
                </a:xfrm>
                <a:custGeom>
                  <a:avLst/>
                  <a:gdLst>
                    <a:gd name="T0" fmla="*/ 0 w 14"/>
                    <a:gd name="T1" fmla="*/ 0 h 7"/>
                    <a:gd name="T2" fmla="*/ 0 w 14"/>
                    <a:gd name="T3" fmla="*/ 2 h 7"/>
                    <a:gd name="T4" fmla="*/ 2 w 14"/>
                    <a:gd name="T5" fmla="*/ 4 h 7"/>
                    <a:gd name="T6" fmla="*/ 6 w 14"/>
                    <a:gd name="T7" fmla="*/ 4 h 7"/>
                    <a:gd name="T8" fmla="*/ 8 w 14"/>
                    <a:gd name="T9" fmla="*/ 7 h 7"/>
                    <a:gd name="T10" fmla="*/ 8 w 14"/>
                    <a:gd name="T11" fmla="*/ 4 h 7"/>
                    <a:gd name="T12" fmla="*/ 12 w 14"/>
                    <a:gd name="T13" fmla="*/ 4 h 7"/>
                    <a:gd name="T14" fmla="*/ 12 w 14"/>
                    <a:gd name="T15" fmla="*/ 2 h 7"/>
                    <a:gd name="T16" fmla="*/ 14 w 14"/>
                    <a:gd name="T17" fmla="*/ 0 h 7"/>
                    <a:gd name="T18" fmla="*/ 0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0" y="0"/>
                      </a:moveTo>
                      <a:lnTo>
                        <a:pt x="0" y="2"/>
                      </a:lnTo>
                      <a:lnTo>
                        <a:pt x="2" y="4"/>
                      </a:lnTo>
                      <a:lnTo>
                        <a:pt x="6" y="4"/>
                      </a:lnTo>
                      <a:lnTo>
                        <a:pt x="8" y="7"/>
                      </a:lnTo>
                      <a:lnTo>
                        <a:pt x="8" y="4"/>
                      </a:lnTo>
                      <a:lnTo>
                        <a:pt x="12" y="4"/>
                      </a:lnTo>
                      <a:lnTo>
                        <a:pt x="12"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4" name="Freeform 191"/>
                <p:cNvSpPr>
                  <a:spLocks/>
                </p:cNvSpPr>
                <p:nvPr/>
              </p:nvSpPr>
              <p:spPr bwMode="auto">
                <a:xfrm>
                  <a:off x="6125"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4 w 14"/>
                    <a:gd name="T13" fmla="*/ 0 h 5"/>
                    <a:gd name="T14" fmla="*/ 4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4" y="0"/>
                      </a:lnTo>
                      <a:lnTo>
                        <a:pt x="4"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5" name="Freeform 192"/>
                <p:cNvSpPr>
                  <a:spLocks/>
                </p:cNvSpPr>
                <p:nvPr/>
              </p:nvSpPr>
              <p:spPr bwMode="auto">
                <a:xfrm>
                  <a:off x="6125"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6" name="Freeform 193"/>
                <p:cNvSpPr>
                  <a:spLocks/>
                </p:cNvSpPr>
                <p:nvPr/>
              </p:nvSpPr>
              <p:spPr bwMode="auto">
                <a:xfrm>
                  <a:off x="6125" y="2864"/>
                  <a:ext cx="14" cy="8"/>
                </a:xfrm>
                <a:custGeom>
                  <a:avLst/>
                  <a:gdLst>
                    <a:gd name="T0" fmla="*/ 0 w 14"/>
                    <a:gd name="T1" fmla="*/ 0 h 8"/>
                    <a:gd name="T2" fmla="*/ 4 w 14"/>
                    <a:gd name="T3" fmla="*/ 2 h 8"/>
                    <a:gd name="T4" fmla="*/ 4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4" y="2"/>
                      </a:lnTo>
                      <a:lnTo>
                        <a:pt x="4"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7" name="Freeform 194"/>
                <p:cNvSpPr>
                  <a:spLocks/>
                </p:cNvSpPr>
                <p:nvPr/>
              </p:nvSpPr>
              <p:spPr bwMode="auto">
                <a:xfrm>
                  <a:off x="6154" y="2836"/>
                  <a:ext cx="13" cy="5"/>
                </a:xfrm>
                <a:custGeom>
                  <a:avLst/>
                  <a:gdLst>
                    <a:gd name="T0" fmla="*/ 13 w 13"/>
                    <a:gd name="T1" fmla="*/ 5 h 5"/>
                    <a:gd name="T2" fmla="*/ 11 w 13"/>
                    <a:gd name="T3" fmla="*/ 3 h 5"/>
                    <a:gd name="T4" fmla="*/ 11 w 13"/>
                    <a:gd name="T5" fmla="*/ 0 h 5"/>
                    <a:gd name="T6" fmla="*/ 10 w 13"/>
                    <a:gd name="T7" fmla="*/ 0 h 5"/>
                    <a:gd name="T8" fmla="*/ 8 w 13"/>
                    <a:gd name="T9" fmla="*/ 0 h 5"/>
                    <a:gd name="T10" fmla="*/ 4 w 13"/>
                    <a:gd name="T11" fmla="*/ 0 h 5"/>
                    <a:gd name="T12" fmla="*/ 4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3"/>
                      </a:lnTo>
                      <a:lnTo>
                        <a:pt x="11" y="0"/>
                      </a:lnTo>
                      <a:lnTo>
                        <a:pt x="10" y="0"/>
                      </a:lnTo>
                      <a:lnTo>
                        <a:pt x="8" y="0"/>
                      </a:lnTo>
                      <a:lnTo>
                        <a:pt x="4" y="0"/>
                      </a:lnTo>
                      <a:lnTo>
                        <a:pt x="4"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8" name="Freeform 195"/>
                <p:cNvSpPr>
                  <a:spLocks/>
                </p:cNvSpPr>
                <p:nvPr/>
              </p:nvSpPr>
              <p:spPr bwMode="auto">
                <a:xfrm>
                  <a:off x="6154"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49" name="Freeform 196"/>
                <p:cNvSpPr>
                  <a:spLocks/>
                </p:cNvSpPr>
                <p:nvPr/>
              </p:nvSpPr>
              <p:spPr bwMode="auto">
                <a:xfrm>
                  <a:off x="6154" y="2864"/>
                  <a:ext cx="13" cy="8"/>
                </a:xfrm>
                <a:custGeom>
                  <a:avLst/>
                  <a:gdLst>
                    <a:gd name="T0" fmla="*/ 0 w 13"/>
                    <a:gd name="T1" fmla="*/ 0 h 8"/>
                    <a:gd name="T2" fmla="*/ 0 w 13"/>
                    <a:gd name="T3" fmla="*/ 2 h 8"/>
                    <a:gd name="T4" fmla="*/ 4 w 13"/>
                    <a:gd name="T5" fmla="*/ 4 h 8"/>
                    <a:gd name="T6" fmla="*/ 4 w 13"/>
                    <a:gd name="T7" fmla="*/ 8 h 8"/>
                    <a:gd name="T8" fmla="*/ 8 w 13"/>
                    <a:gd name="T9" fmla="*/ 8 h 8"/>
                    <a:gd name="T10" fmla="*/ 10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4" y="4"/>
                      </a:lnTo>
                      <a:lnTo>
                        <a:pt x="4" y="8"/>
                      </a:lnTo>
                      <a:lnTo>
                        <a:pt x="8" y="8"/>
                      </a:lnTo>
                      <a:lnTo>
                        <a:pt x="10"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0" name="Freeform 197"/>
                <p:cNvSpPr>
                  <a:spLocks/>
                </p:cNvSpPr>
                <p:nvPr/>
              </p:nvSpPr>
              <p:spPr bwMode="auto">
                <a:xfrm>
                  <a:off x="6181" y="2836"/>
                  <a:ext cx="13" cy="5"/>
                </a:xfrm>
                <a:custGeom>
                  <a:avLst/>
                  <a:gdLst>
                    <a:gd name="T0" fmla="*/ 13 w 13"/>
                    <a:gd name="T1" fmla="*/ 5 h 5"/>
                    <a:gd name="T2" fmla="*/ 13 w 13"/>
                    <a:gd name="T3" fmla="*/ 3 h 5"/>
                    <a:gd name="T4" fmla="*/ 11 w 13"/>
                    <a:gd name="T5" fmla="*/ 0 h 5"/>
                    <a:gd name="T6" fmla="*/ 9 w 13"/>
                    <a:gd name="T7" fmla="*/ 0 h 5"/>
                    <a:gd name="T8" fmla="*/ 7 w 13"/>
                    <a:gd name="T9" fmla="*/ 0 h 5"/>
                    <a:gd name="T10" fmla="*/ 6 w 13"/>
                    <a:gd name="T11" fmla="*/ 0 h 5"/>
                    <a:gd name="T12" fmla="*/ 2 w 13"/>
                    <a:gd name="T13" fmla="*/ 0 h 5"/>
                    <a:gd name="T14" fmla="*/ 2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7" y="0"/>
                      </a:lnTo>
                      <a:lnTo>
                        <a:pt x="6" y="0"/>
                      </a:lnTo>
                      <a:lnTo>
                        <a:pt x="2" y="0"/>
                      </a:lnTo>
                      <a:lnTo>
                        <a:pt x="2"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1" name="Freeform 198"/>
                <p:cNvSpPr>
                  <a:spLocks/>
                </p:cNvSpPr>
                <p:nvPr/>
              </p:nvSpPr>
              <p:spPr bwMode="auto">
                <a:xfrm>
                  <a:off x="6181"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2" name="Freeform 199"/>
                <p:cNvSpPr>
                  <a:spLocks/>
                </p:cNvSpPr>
                <p:nvPr/>
              </p:nvSpPr>
              <p:spPr bwMode="auto">
                <a:xfrm>
                  <a:off x="6181" y="2864"/>
                  <a:ext cx="13" cy="8"/>
                </a:xfrm>
                <a:custGeom>
                  <a:avLst/>
                  <a:gdLst>
                    <a:gd name="T0" fmla="*/ 0 w 13"/>
                    <a:gd name="T1" fmla="*/ 0 h 8"/>
                    <a:gd name="T2" fmla="*/ 2 w 13"/>
                    <a:gd name="T3" fmla="*/ 2 h 8"/>
                    <a:gd name="T4" fmla="*/ 2 w 13"/>
                    <a:gd name="T5" fmla="*/ 4 h 8"/>
                    <a:gd name="T6" fmla="*/ 6 w 13"/>
                    <a:gd name="T7" fmla="*/ 8 h 8"/>
                    <a:gd name="T8" fmla="*/ 7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6" y="8"/>
                      </a:lnTo>
                      <a:lnTo>
                        <a:pt x="7"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3" name="Freeform 200"/>
                <p:cNvSpPr>
                  <a:spLocks/>
                </p:cNvSpPr>
                <p:nvPr/>
              </p:nvSpPr>
              <p:spPr bwMode="auto">
                <a:xfrm>
                  <a:off x="6210" y="2836"/>
                  <a:ext cx="15" cy="5"/>
                </a:xfrm>
                <a:custGeom>
                  <a:avLst/>
                  <a:gdLst>
                    <a:gd name="T0" fmla="*/ 15 w 15"/>
                    <a:gd name="T1" fmla="*/ 5 h 5"/>
                    <a:gd name="T2" fmla="*/ 11 w 15"/>
                    <a:gd name="T3" fmla="*/ 3 h 5"/>
                    <a:gd name="T4" fmla="*/ 11 w 15"/>
                    <a:gd name="T5" fmla="*/ 0 h 5"/>
                    <a:gd name="T6" fmla="*/ 9 w 15"/>
                    <a:gd name="T7" fmla="*/ 0 h 5"/>
                    <a:gd name="T8" fmla="*/ 7 w 15"/>
                    <a:gd name="T9" fmla="*/ 0 h 5"/>
                    <a:gd name="T10" fmla="*/ 5 w 15"/>
                    <a:gd name="T11" fmla="*/ 0 h 5"/>
                    <a:gd name="T12" fmla="*/ 3 w 15"/>
                    <a:gd name="T13" fmla="*/ 0 h 5"/>
                    <a:gd name="T14" fmla="*/ 0 w 15"/>
                    <a:gd name="T15" fmla="*/ 3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1" y="3"/>
                      </a:lnTo>
                      <a:lnTo>
                        <a:pt x="11" y="0"/>
                      </a:lnTo>
                      <a:lnTo>
                        <a:pt x="9" y="0"/>
                      </a:lnTo>
                      <a:lnTo>
                        <a:pt x="7" y="0"/>
                      </a:lnTo>
                      <a:lnTo>
                        <a:pt x="5" y="0"/>
                      </a:lnTo>
                      <a:lnTo>
                        <a:pt x="3" y="0"/>
                      </a:lnTo>
                      <a:lnTo>
                        <a:pt x="0" y="3"/>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4" name="Freeform 201"/>
                <p:cNvSpPr>
                  <a:spLocks/>
                </p:cNvSpPr>
                <p:nvPr/>
              </p:nvSpPr>
              <p:spPr bwMode="auto">
                <a:xfrm>
                  <a:off x="6210" y="2841"/>
                  <a:ext cx="15" cy="23"/>
                </a:xfrm>
                <a:custGeom>
                  <a:avLst/>
                  <a:gdLst>
                    <a:gd name="T0" fmla="*/ 7 w 15"/>
                    <a:gd name="T1" fmla="*/ 23 h 23"/>
                    <a:gd name="T2" fmla="*/ 15 w 15"/>
                    <a:gd name="T3" fmla="*/ 23 h 23"/>
                    <a:gd name="T4" fmla="*/ 15 w 15"/>
                    <a:gd name="T5" fmla="*/ 0 h 23"/>
                    <a:gd name="T6" fmla="*/ 0 w 15"/>
                    <a:gd name="T7" fmla="*/ 0 h 23"/>
                    <a:gd name="T8" fmla="*/ 0 w 15"/>
                    <a:gd name="T9" fmla="*/ 23 h 23"/>
                    <a:gd name="T10" fmla="*/ 7 w 15"/>
                    <a:gd name="T11" fmla="*/ 23 h 23"/>
                  </a:gdLst>
                  <a:ahLst/>
                  <a:cxnLst>
                    <a:cxn ang="0">
                      <a:pos x="T0" y="T1"/>
                    </a:cxn>
                    <a:cxn ang="0">
                      <a:pos x="T2" y="T3"/>
                    </a:cxn>
                    <a:cxn ang="0">
                      <a:pos x="T4" y="T5"/>
                    </a:cxn>
                    <a:cxn ang="0">
                      <a:pos x="T6" y="T7"/>
                    </a:cxn>
                    <a:cxn ang="0">
                      <a:pos x="T8" y="T9"/>
                    </a:cxn>
                    <a:cxn ang="0">
                      <a:pos x="T10" y="T11"/>
                    </a:cxn>
                  </a:cxnLst>
                  <a:rect l="0" t="0" r="r" b="b"/>
                  <a:pathLst>
                    <a:path w="15" h="23">
                      <a:moveTo>
                        <a:pt x="7" y="23"/>
                      </a:moveTo>
                      <a:lnTo>
                        <a:pt x="15" y="23"/>
                      </a:lnTo>
                      <a:lnTo>
                        <a:pt x="15"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5" name="Freeform 202"/>
                <p:cNvSpPr>
                  <a:spLocks/>
                </p:cNvSpPr>
                <p:nvPr/>
              </p:nvSpPr>
              <p:spPr bwMode="auto">
                <a:xfrm>
                  <a:off x="6210" y="2864"/>
                  <a:ext cx="15" cy="8"/>
                </a:xfrm>
                <a:custGeom>
                  <a:avLst/>
                  <a:gdLst>
                    <a:gd name="T0" fmla="*/ 0 w 15"/>
                    <a:gd name="T1" fmla="*/ 0 h 8"/>
                    <a:gd name="T2" fmla="*/ 0 w 15"/>
                    <a:gd name="T3" fmla="*/ 2 h 8"/>
                    <a:gd name="T4" fmla="*/ 3 w 15"/>
                    <a:gd name="T5" fmla="*/ 4 h 8"/>
                    <a:gd name="T6" fmla="*/ 5 w 15"/>
                    <a:gd name="T7" fmla="*/ 8 h 8"/>
                    <a:gd name="T8" fmla="*/ 7 w 15"/>
                    <a:gd name="T9" fmla="*/ 8 h 8"/>
                    <a:gd name="T10" fmla="*/ 9 w 15"/>
                    <a:gd name="T11" fmla="*/ 8 h 8"/>
                    <a:gd name="T12" fmla="*/ 11 w 15"/>
                    <a:gd name="T13" fmla="*/ 4 h 8"/>
                    <a:gd name="T14" fmla="*/ 11 w 15"/>
                    <a:gd name="T15" fmla="*/ 2 h 8"/>
                    <a:gd name="T16" fmla="*/ 15 w 15"/>
                    <a:gd name="T17" fmla="*/ 0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0" y="0"/>
                      </a:moveTo>
                      <a:lnTo>
                        <a:pt x="0" y="2"/>
                      </a:lnTo>
                      <a:lnTo>
                        <a:pt x="3" y="4"/>
                      </a:lnTo>
                      <a:lnTo>
                        <a:pt x="5" y="8"/>
                      </a:lnTo>
                      <a:lnTo>
                        <a:pt x="7" y="8"/>
                      </a:lnTo>
                      <a:lnTo>
                        <a:pt x="9" y="8"/>
                      </a:lnTo>
                      <a:lnTo>
                        <a:pt x="11" y="4"/>
                      </a:lnTo>
                      <a:lnTo>
                        <a:pt x="11"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6" name="Freeform 203"/>
                <p:cNvSpPr>
                  <a:spLocks/>
                </p:cNvSpPr>
                <p:nvPr/>
              </p:nvSpPr>
              <p:spPr bwMode="auto">
                <a:xfrm>
                  <a:off x="6242"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6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6"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57" name="Freeform 204"/>
                <p:cNvSpPr>
                  <a:spLocks/>
                </p:cNvSpPr>
                <p:nvPr/>
              </p:nvSpPr>
              <p:spPr bwMode="auto">
                <a:xfrm>
                  <a:off x="6242"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 name="Group 406"/>
              <p:cNvGrpSpPr>
                <a:grpSpLocks/>
              </p:cNvGrpSpPr>
              <p:nvPr/>
            </p:nvGrpSpPr>
            <p:grpSpPr bwMode="auto">
              <a:xfrm>
                <a:off x="4376" y="2187"/>
                <a:ext cx="3139" cy="700"/>
                <a:chOff x="4376" y="2187"/>
                <a:chExt cx="3139" cy="700"/>
              </a:xfrm>
            </p:grpSpPr>
            <p:sp>
              <p:nvSpPr>
                <p:cNvPr id="27458" name="Freeform 206"/>
                <p:cNvSpPr>
                  <a:spLocks/>
                </p:cNvSpPr>
                <p:nvPr/>
              </p:nvSpPr>
              <p:spPr bwMode="auto">
                <a:xfrm>
                  <a:off x="6242" y="2864"/>
                  <a:ext cx="14" cy="8"/>
                </a:xfrm>
                <a:custGeom>
                  <a:avLst/>
                  <a:gdLst>
                    <a:gd name="T0" fmla="*/ 0 w 14"/>
                    <a:gd name="T1" fmla="*/ 0 h 8"/>
                    <a:gd name="T2" fmla="*/ 0 w 14"/>
                    <a:gd name="T3" fmla="*/ 2 h 8"/>
                    <a:gd name="T4" fmla="*/ 2 w 14"/>
                    <a:gd name="T5" fmla="*/ 4 h 8"/>
                    <a:gd name="T6" fmla="*/ 6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6"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9" name="Freeform 207"/>
                <p:cNvSpPr>
                  <a:spLocks/>
                </p:cNvSpPr>
                <p:nvPr/>
              </p:nvSpPr>
              <p:spPr bwMode="auto">
                <a:xfrm>
                  <a:off x="6269" y="2836"/>
                  <a:ext cx="14" cy="5"/>
                </a:xfrm>
                <a:custGeom>
                  <a:avLst/>
                  <a:gdLst>
                    <a:gd name="T0" fmla="*/ 14 w 14"/>
                    <a:gd name="T1" fmla="*/ 5 h 5"/>
                    <a:gd name="T2" fmla="*/ 14 w 14"/>
                    <a:gd name="T3" fmla="*/ 3 h 5"/>
                    <a:gd name="T4" fmla="*/ 12 w 14"/>
                    <a:gd name="T5" fmla="*/ 0 h 5"/>
                    <a:gd name="T6" fmla="*/ 8 w 14"/>
                    <a:gd name="T7" fmla="*/ 0 h 5"/>
                    <a:gd name="T8" fmla="*/ 8 w 14"/>
                    <a:gd name="T9" fmla="*/ 0 h 5"/>
                    <a:gd name="T10" fmla="*/ 4 w 14"/>
                    <a:gd name="T11" fmla="*/ 0 h 5"/>
                    <a:gd name="T12" fmla="*/ 2 w 14"/>
                    <a:gd name="T13" fmla="*/ 0 h 5"/>
                    <a:gd name="T14" fmla="*/ 2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8" y="0"/>
                      </a:lnTo>
                      <a:lnTo>
                        <a:pt x="8" y="0"/>
                      </a:lnTo>
                      <a:lnTo>
                        <a:pt x="4" y="0"/>
                      </a:lnTo>
                      <a:lnTo>
                        <a:pt x="2" y="0"/>
                      </a:lnTo>
                      <a:lnTo>
                        <a:pt x="2"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0" name="Freeform 208"/>
                <p:cNvSpPr>
                  <a:spLocks/>
                </p:cNvSpPr>
                <p:nvPr/>
              </p:nvSpPr>
              <p:spPr bwMode="auto">
                <a:xfrm>
                  <a:off x="6269"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1" name="Freeform 209"/>
                <p:cNvSpPr>
                  <a:spLocks/>
                </p:cNvSpPr>
                <p:nvPr/>
              </p:nvSpPr>
              <p:spPr bwMode="auto">
                <a:xfrm>
                  <a:off x="6269" y="2864"/>
                  <a:ext cx="14" cy="8"/>
                </a:xfrm>
                <a:custGeom>
                  <a:avLst/>
                  <a:gdLst>
                    <a:gd name="T0" fmla="*/ 0 w 14"/>
                    <a:gd name="T1" fmla="*/ 0 h 8"/>
                    <a:gd name="T2" fmla="*/ 2 w 14"/>
                    <a:gd name="T3" fmla="*/ 2 h 8"/>
                    <a:gd name="T4" fmla="*/ 2 w 14"/>
                    <a:gd name="T5" fmla="*/ 4 h 8"/>
                    <a:gd name="T6" fmla="*/ 4 w 14"/>
                    <a:gd name="T7" fmla="*/ 8 h 8"/>
                    <a:gd name="T8" fmla="*/ 8 w 14"/>
                    <a:gd name="T9" fmla="*/ 8 h 8"/>
                    <a:gd name="T10" fmla="*/ 8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2" y="2"/>
                      </a:lnTo>
                      <a:lnTo>
                        <a:pt x="2" y="4"/>
                      </a:lnTo>
                      <a:lnTo>
                        <a:pt x="4" y="8"/>
                      </a:lnTo>
                      <a:lnTo>
                        <a:pt x="8" y="8"/>
                      </a:lnTo>
                      <a:lnTo>
                        <a:pt x="8"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2" name="Freeform 210"/>
                <p:cNvSpPr>
                  <a:spLocks/>
                </p:cNvSpPr>
                <p:nvPr/>
              </p:nvSpPr>
              <p:spPr bwMode="auto">
                <a:xfrm>
                  <a:off x="6300" y="2836"/>
                  <a:ext cx="11" cy="5"/>
                </a:xfrm>
                <a:custGeom>
                  <a:avLst/>
                  <a:gdLst>
                    <a:gd name="T0" fmla="*/ 11 w 11"/>
                    <a:gd name="T1" fmla="*/ 5 h 5"/>
                    <a:gd name="T2" fmla="*/ 11 w 11"/>
                    <a:gd name="T3" fmla="*/ 3 h 5"/>
                    <a:gd name="T4" fmla="*/ 9 w 11"/>
                    <a:gd name="T5" fmla="*/ 0 h 5"/>
                    <a:gd name="T6" fmla="*/ 8 w 11"/>
                    <a:gd name="T7" fmla="*/ 0 h 5"/>
                    <a:gd name="T8" fmla="*/ 6 w 11"/>
                    <a:gd name="T9" fmla="*/ 0 h 5"/>
                    <a:gd name="T10" fmla="*/ 2 w 11"/>
                    <a:gd name="T11" fmla="*/ 0 h 5"/>
                    <a:gd name="T12" fmla="*/ 0 w 11"/>
                    <a:gd name="T13" fmla="*/ 0 h 5"/>
                    <a:gd name="T14" fmla="*/ 0 w 11"/>
                    <a:gd name="T15" fmla="*/ 3 h 5"/>
                    <a:gd name="T16" fmla="*/ 0 w 11"/>
                    <a:gd name="T17" fmla="*/ 5 h 5"/>
                    <a:gd name="T18" fmla="*/ 11 w 1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5">
                      <a:moveTo>
                        <a:pt x="11" y="5"/>
                      </a:moveTo>
                      <a:lnTo>
                        <a:pt x="11" y="3"/>
                      </a:lnTo>
                      <a:lnTo>
                        <a:pt x="9" y="0"/>
                      </a:lnTo>
                      <a:lnTo>
                        <a:pt x="8" y="0"/>
                      </a:lnTo>
                      <a:lnTo>
                        <a:pt x="6" y="0"/>
                      </a:lnTo>
                      <a:lnTo>
                        <a:pt x="2" y="0"/>
                      </a:lnTo>
                      <a:lnTo>
                        <a:pt x="0" y="0"/>
                      </a:lnTo>
                      <a:lnTo>
                        <a:pt x="0" y="3"/>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3" name="Freeform 211"/>
                <p:cNvSpPr>
                  <a:spLocks/>
                </p:cNvSpPr>
                <p:nvPr/>
              </p:nvSpPr>
              <p:spPr bwMode="auto">
                <a:xfrm>
                  <a:off x="6300" y="2841"/>
                  <a:ext cx="11" cy="23"/>
                </a:xfrm>
                <a:custGeom>
                  <a:avLst/>
                  <a:gdLst>
                    <a:gd name="T0" fmla="*/ 6 w 11"/>
                    <a:gd name="T1" fmla="*/ 23 h 23"/>
                    <a:gd name="T2" fmla="*/ 11 w 11"/>
                    <a:gd name="T3" fmla="*/ 23 h 23"/>
                    <a:gd name="T4" fmla="*/ 11 w 11"/>
                    <a:gd name="T5" fmla="*/ 0 h 23"/>
                    <a:gd name="T6" fmla="*/ 0 w 11"/>
                    <a:gd name="T7" fmla="*/ 0 h 23"/>
                    <a:gd name="T8" fmla="*/ 0 w 11"/>
                    <a:gd name="T9" fmla="*/ 23 h 23"/>
                    <a:gd name="T10" fmla="*/ 6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6" y="23"/>
                      </a:moveTo>
                      <a:lnTo>
                        <a:pt x="11" y="23"/>
                      </a:lnTo>
                      <a:lnTo>
                        <a:pt x="11"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4" name="Freeform 212"/>
                <p:cNvSpPr>
                  <a:spLocks/>
                </p:cNvSpPr>
                <p:nvPr/>
              </p:nvSpPr>
              <p:spPr bwMode="auto">
                <a:xfrm>
                  <a:off x="6300" y="2864"/>
                  <a:ext cx="11" cy="8"/>
                </a:xfrm>
                <a:custGeom>
                  <a:avLst/>
                  <a:gdLst>
                    <a:gd name="T0" fmla="*/ 0 w 11"/>
                    <a:gd name="T1" fmla="*/ 0 h 8"/>
                    <a:gd name="T2" fmla="*/ 0 w 11"/>
                    <a:gd name="T3" fmla="*/ 2 h 8"/>
                    <a:gd name="T4" fmla="*/ 0 w 11"/>
                    <a:gd name="T5" fmla="*/ 4 h 8"/>
                    <a:gd name="T6" fmla="*/ 2 w 11"/>
                    <a:gd name="T7" fmla="*/ 8 h 8"/>
                    <a:gd name="T8" fmla="*/ 6 w 11"/>
                    <a:gd name="T9" fmla="*/ 8 h 8"/>
                    <a:gd name="T10" fmla="*/ 8 w 11"/>
                    <a:gd name="T11" fmla="*/ 8 h 8"/>
                    <a:gd name="T12" fmla="*/ 9 w 11"/>
                    <a:gd name="T13" fmla="*/ 4 h 8"/>
                    <a:gd name="T14" fmla="*/ 11 w 11"/>
                    <a:gd name="T15" fmla="*/ 2 h 8"/>
                    <a:gd name="T16" fmla="*/ 11 w 11"/>
                    <a:gd name="T17" fmla="*/ 0 h 8"/>
                    <a:gd name="T18" fmla="*/ 0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0" y="0"/>
                      </a:moveTo>
                      <a:lnTo>
                        <a:pt x="0" y="2"/>
                      </a:lnTo>
                      <a:lnTo>
                        <a:pt x="0" y="4"/>
                      </a:lnTo>
                      <a:lnTo>
                        <a:pt x="2" y="8"/>
                      </a:lnTo>
                      <a:lnTo>
                        <a:pt x="6" y="8"/>
                      </a:lnTo>
                      <a:lnTo>
                        <a:pt x="8" y="8"/>
                      </a:lnTo>
                      <a:lnTo>
                        <a:pt x="9" y="4"/>
                      </a:lnTo>
                      <a:lnTo>
                        <a:pt x="11" y="2"/>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5" name="Freeform 213"/>
                <p:cNvSpPr>
                  <a:spLocks/>
                </p:cNvSpPr>
                <p:nvPr/>
              </p:nvSpPr>
              <p:spPr bwMode="auto">
                <a:xfrm>
                  <a:off x="6325" y="2836"/>
                  <a:ext cx="13" cy="5"/>
                </a:xfrm>
                <a:custGeom>
                  <a:avLst/>
                  <a:gdLst>
                    <a:gd name="T0" fmla="*/ 13 w 13"/>
                    <a:gd name="T1" fmla="*/ 5 h 5"/>
                    <a:gd name="T2" fmla="*/ 13 w 13"/>
                    <a:gd name="T3" fmla="*/ 3 h 5"/>
                    <a:gd name="T4" fmla="*/ 11 w 13"/>
                    <a:gd name="T5" fmla="*/ 0 h 5"/>
                    <a:gd name="T6" fmla="*/ 9 w 13"/>
                    <a:gd name="T7" fmla="*/ 0 h 5"/>
                    <a:gd name="T8" fmla="*/ 8 w 13"/>
                    <a:gd name="T9" fmla="*/ 0 h 5"/>
                    <a:gd name="T10" fmla="*/ 4 w 13"/>
                    <a:gd name="T11" fmla="*/ 0 h 5"/>
                    <a:gd name="T12" fmla="*/ 4 w 13"/>
                    <a:gd name="T13" fmla="*/ 0 h 5"/>
                    <a:gd name="T14" fmla="*/ 4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8" y="0"/>
                      </a:lnTo>
                      <a:lnTo>
                        <a:pt x="4" y="0"/>
                      </a:lnTo>
                      <a:lnTo>
                        <a:pt x="4" y="0"/>
                      </a:lnTo>
                      <a:lnTo>
                        <a:pt x="4"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6" name="Freeform 214"/>
                <p:cNvSpPr>
                  <a:spLocks/>
                </p:cNvSpPr>
                <p:nvPr/>
              </p:nvSpPr>
              <p:spPr bwMode="auto">
                <a:xfrm>
                  <a:off x="6325"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7" name="Freeform 215"/>
                <p:cNvSpPr>
                  <a:spLocks/>
                </p:cNvSpPr>
                <p:nvPr/>
              </p:nvSpPr>
              <p:spPr bwMode="auto">
                <a:xfrm>
                  <a:off x="6325" y="2864"/>
                  <a:ext cx="13" cy="8"/>
                </a:xfrm>
                <a:custGeom>
                  <a:avLst/>
                  <a:gdLst>
                    <a:gd name="T0" fmla="*/ 0 w 13"/>
                    <a:gd name="T1" fmla="*/ 0 h 8"/>
                    <a:gd name="T2" fmla="*/ 4 w 13"/>
                    <a:gd name="T3" fmla="*/ 2 h 8"/>
                    <a:gd name="T4" fmla="*/ 4 w 13"/>
                    <a:gd name="T5" fmla="*/ 4 h 8"/>
                    <a:gd name="T6" fmla="*/ 4 w 13"/>
                    <a:gd name="T7" fmla="*/ 8 h 8"/>
                    <a:gd name="T8" fmla="*/ 8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4" y="2"/>
                      </a:lnTo>
                      <a:lnTo>
                        <a:pt x="4" y="4"/>
                      </a:lnTo>
                      <a:lnTo>
                        <a:pt x="4" y="8"/>
                      </a:lnTo>
                      <a:lnTo>
                        <a:pt x="8"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8" name="Freeform 216"/>
                <p:cNvSpPr>
                  <a:spLocks/>
                </p:cNvSpPr>
                <p:nvPr/>
              </p:nvSpPr>
              <p:spPr bwMode="auto">
                <a:xfrm>
                  <a:off x="6354" y="2836"/>
                  <a:ext cx="13" cy="5"/>
                </a:xfrm>
                <a:custGeom>
                  <a:avLst/>
                  <a:gdLst>
                    <a:gd name="T0" fmla="*/ 13 w 13"/>
                    <a:gd name="T1" fmla="*/ 5 h 5"/>
                    <a:gd name="T2" fmla="*/ 13 w 13"/>
                    <a:gd name="T3" fmla="*/ 3 h 5"/>
                    <a:gd name="T4" fmla="*/ 13 w 13"/>
                    <a:gd name="T5" fmla="*/ 0 h 5"/>
                    <a:gd name="T6" fmla="*/ 9 w 13"/>
                    <a:gd name="T7" fmla="*/ 0 h 5"/>
                    <a:gd name="T8" fmla="*/ 7 w 13"/>
                    <a:gd name="T9" fmla="*/ 0 h 5"/>
                    <a:gd name="T10" fmla="*/ 5 w 13"/>
                    <a:gd name="T11" fmla="*/ 0 h 5"/>
                    <a:gd name="T12" fmla="*/ 3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3" y="0"/>
                      </a:lnTo>
                      <a:lnTo>
                        <a:pt x="9" y="0"/>
                      </a:lnTo>
                      <a:lnTo>
                        <a:pt x="7" y="0"/>
                      </a:lnTo>
                      <a:lnTo>
                        <a:pt x="5" y="0"/>
                      </a:lnTo>
                      <a:lnTo>
                        <a:pt x="3"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69" name="Freeform 217"/>
                <p:cNvSpPr>
                  <a:spLocks/>
                </p:cNvSpPr>
                <p:nvPr/>
              </p:nvSpPr>
              <p:spPr bwMode="auto">
                <a:xfrm>
                  <a:off x="6354"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0" name="Freeform 218"/>
                <p:cNvSpPr>
                  <a:spLocks/>
                </p:cNvSpPr>
                <p:nvPr/>
              </p:nvSpPr>
              <p:spPr bwMode="auto">
                <a:xfrm>
                  <a:off x="6354" y="2864"/>
                  <a:ext cx="13" cy="8"/>
                </a:xfrm>
                <a:custGeom>
                  <a:avLst/>
                  <a:gdLst>
                    <a:gd name="T0" fmla="*/ 0 w 13"/>
                    <a:gd name="T1" fmla="*/ 0 h 8"/>
                    <a:gd name="T2" fmla="*/ 0 w 13"/>
                    <a:gd name="T3" fmla="*/ 2 h 8"/>
                    <a:gd name="T4" fmla="*/ 3 w 13"/>
                    <a:gd name="T5" fmla="*/ 4 h 8"/>
                    <a:gd name="T6" fmla="*/ 5 w 13"/>
                    <a:gd name="T7" fmla="*/ 8 h 8"/>
                    <a:gd name="T8" fmla="*/ 7 w 13"/>
                    <a:gd name="T9" fmla="*/ 8 h 8"/>
                    <a:gd name="T10" fmla="*/ 9 w 13"/>
                    <a:gd name="T11" fmla="*/ 8 h 8"/>
                    <a:gd name="T12" fmla="*/ 13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3" y="4"/>
                      </a:lnTo>
                      <a:lnTo>
                        <a:pt x="5" y="8"/>
                      </a:lnTo>
                      <a:lnTo>
                        <a:pt x="7" y="8"/>
                      </a:lnTo>
                      <a:lnTo>
                        <a:pt x="9" y="8"/>
                      </a:lnTo>
                      <a:lnTo>
                        <a:pt x="13"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1" name="Freeform 219"/>
                <p:cNvSpPr>
                  <a:spLocks/>
                </p:cNvSpPr>
                <p:nvPr/>
              </p:nvSpPr>
              <p:spPr bwMode="auto">
                <a:xfrm>
                  <a:off x="6381" y="2836"/>
                  <a:ext cx="15" cy="5"/>
                </a:xfrm>
                <a:custGeom>
                  <a:avLst/>
                  <a:gdLst>
                    <a:gd name="T0" fmla="*/ 15 w 15"/>
                    <a:gd name="T1" fmla="*/ 5 h 5"/>
                    <a:gd name="T2" fmla="*/ 15 w 15"/>
                    <a:gd name="T3" fmla="*/ 3 h 5"/>
                    <a:gd name="T4" fmla="*/ 11 w 15"/>
                    <a:gd name="T5" fmla="*/ 0 h 5"/>
                    <a:gd name="T6" fmla="*/ 7 w 15"/>
                    <a:gd name="T7" fmla="*/ 0 h 5"/>
                    <a:gd name="T8" fmla="*/ 5 w 15"/>
                    <a:gd name="T9" fmla="*/ 0 h 5"/>
                    <a:gd name="T10" fmla="*/ 1 w 15"/>
                    <a:gd name="T11" fmla="*/ 0 h 5"/>
                    <a:gd name="T12" fmla="*/ 1 w 15"/>
                    <a:gd name="T13" fmla="*/ 3 h 5"/>
                    <a:gd name="T14" fmla="*/ 0 w 15"/>
                    <a:gd name="T15" fmla="*/ 5 h 5"/>
                    <a:gd name="T16" fmla="*/ 15 w 15"/>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
                      <a:moveTo>
                        <a:pt x="15" y="5"/>
                      </a:moveTo>
                      <a:lnTo>
                        <a:pt x="15" y="3"/>
                      </a:lnTo>
                      <a:lnTo>
                        <a:pt x="11" y="0"/>
                      </a:lnTo>
                      <a:lnTo>
                        <a:pt x="7" y="0"/>
                      </a:lnTo>
                      <a:lnTo>
                        <a:pt x="5" y="0"/>
                      </a:lnTo>
                      <a:lnTo>
                        <a:pt x="1" y="0"/>
                      </a:lnTo>
                      <a:lnTo>
                        <a:pt x="1" y="3"/>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2" name="Freeform 220"/>
                <p:cNvSpPr>
                  <a:spLocks/>
                </p:cNvSpPr>
                <p:nvPr/>
              </p:nvSpPr>
              <p:spPr bwMode="auto">
                <a:xfrm>
                  <a:off x="6381" y="2841"/>
                  <a:ext cx="15" cy="39"/>
                </a:xfrm>
                <a:custGeom>
                  <a:avLst/>
                  <a:gdLst>
                    <a:gd name="T0" fmla="*/ 7 w 15"/>
                    <a:gd name="T1" fmla="*/ 39 h 39"/>
                    <a:gd name="T2" fmla="*/ 15 w 15"/>
                    <a:gd name="T3" fmla="*/ 39 h 39"/>
                    <a:gd name="T4" fmla="*/ 15 w 15"/>
                    <a:gd name="T5" fmla="*/ 0 h 39"/>
                    <a:gd name="T6" fmla="*/ 0 w 15"/>
                    <a:gd name="T7" fmla="*/ 0 h 39"/>
                    <a:gd name="T8" fmla="*/ 0 w 15"/>
                    <a:gd name="T9" fmla="*/ 39 h 39"/>
                    <a:gd name="T10" fmla="*/ 7 w 15"/>
                    <a:gd name="T11" fmla="*/ 39 h 39"/>
                  </a:gdLst>
                  <a:ahLst/>
                  <a:cxnLst>
                    <a:cxn ang="0">
                      <a:pos x="T0" y="T1"/>
                    </a:cxn>
                    <a:cxn ang="0">
                      <a:pos x="T2" y="T3"/>
                    </a:cxn>
                    <a:cxn ang="0">
                      <a:pos x="T4" y="T5"/>
                    </a:cxn>
                    <a:cxn ang="0">
                      <a:pos x="T6" y="T7"/>
                    </a:cxn>
                    <a:cxn ang="0">
                      <a:pos x="T8" y="T9"/>
                    </a:cxn>
                    <a:cxn ang="0">
                      <a:pos x="T10" y="T11"/>
                    </a:cxn>
                  </a:cxnLst>
                  <a:rect l="0" t="0" r="r" b="b"/>
                  <a:pathLst>
                    <a:path w="15" h="39">
                      <a:moveTo>
                        <a:pt x="7" y="39"/>
                      </a:moveTo>
                      <a:lnTo>
                        <a:pt x="15" y="39"/>
                      </a:lnTo>
                      <a:lnTo>
                        <a:pt x="15" y="0"/>
                      </a:lnTo>
                      <a:lnTo>
                        <a:pt x="0" y="0"/>
                      </a:lnTo>
                      <a:lnTo>
                        <a:pt x="0" y="39"/>
                      </a:lnTo>
                      <a:lnTo>
                        <a:pt x="7"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3" name="Freeform 221"/>
                <p:cNvSpPr>
                  <a:spLocks/>
                </p:cNvSpPr>
                <p:nvPr/>
              </p:nvSpPr>
              <p:spPr bwMode="auto">
                <a:xfrm>
                  <a:off x="6381" y="2880"/>
                  <a:ext cx="15" cy="7"/>
                </a:xfrm>
                <a:custGeom>
                  <a:avLst/>
                  <a:gdLst>
                    <a:gd name="T0" fmla="*/ 0 w 15"/>
                    <a:gd name="T1" fmla="*/ 0 h 7"/>
                    <a:gd name="T2" fmla="*/ 1 w 15"/>
                    <a:gd name="T3" fmla="*/ 2 h 7"/>
                    <a:gd name="T4" fmla="*/ 1 w 15"/>
                    <a:gd name="T5" fmla="*/ 4 h 7"/>
                    <a:gd name="T6" fmla="*/ 5 w 15"/>
                    <a:gd name="T7" fmla="*/ 4 h 7"/>
                    <a:gd name="T8" fmla="*/ 7 w 15"/>
                    <a:gd name="T9" fmla="*/ 7 h 7"/>
                    <a:gd name="T10" fmla="*/ 11 w 15"/>
                    <a:gd name="T11" fmla="*/ 4 h 7"/>
                    <a:gd name="T12" fmla="*/ 15 w 15"/>
                    <a:gd name="T13" fmla="*/ 2 h 7"/>
                    <a:gd name="T14" fmla="*/ 15 w 15"/>
                    <a:gd name="T15" fmla="*/ 0 h 7"/>
                    <a:gd name="T16" fmla="*/ 0 w 15"/>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
                      <a:moveTo>
                        <a:pt x="0" y="0"/>
                      </a:moveTo>
                      <a:lnTo>
                        <a:pt x="1" y="2"/>
                      </a:lnTo>
                      <a:lnTo>
                        <a:pt x="1" y="4"/>
                      </a:lnTo>
                      <a:lnTo>
                        <a:pt x="5" y="4"/>
                      </a:lnTo>
                      <a:lnTo>
                        <a:pt x="7" y="7"/>
                      </a:lnTo>
                      <a:lnTo>
                        <a:pt x="11" y="4"/>
                      </a:lnTo>
                      <a:lnTo>
                        <a:pt x="15"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4" name="Freeform 222"/>
                <p:cNvSpPr>
                  <a:spLocks/>
                </p:cNvSpPr>
                <p:nvPr/>
              </p:nvSpPr>
              <p:spPr bwMode="auto">
                <a:xfrm>
                  <a:off x="6415" y="2836"/>
                  <a:ext cx="12" cy="5"/>
                </a:xfrm>
                <a:custGeom>
                  <a:avLst/>
                  <a:gdLst>
                    <a:gd name="T0" fmla="*/ 12 w 12"/>
                    <a:gd name="T1" fmla="*/ 5 h 5"/>
                    <a:gd name="T2" fmla="*/ 12 w 12"/>
                    <a:gd name="T3" fmla="*/ 3 h 5"/>
                    <a:gd name="T4" fmla="*/ 12 w 12"/>
                    <a:gd name="T5" fmla="*/ 0 h 5"/>
                    <a:gd name="T6" fmla="*/ 10 w 12"/>
                    <a:gd name="T7" fmla="*/ 0 h 5"/>
                    <a:gd name="T8" fmla="*/ 6 w 12"/>
                    <a:gd name="T9" fmla="*/ 0 h 5"/>
                    <a:gd name="T10" fmla="*/ 4 w 12"/>
                    <a:gd name="T11" fmla="*/ 0 h 5"/>
                    <a:gd name="T12" fmla="*/ 0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2" y="0"/>
                      </a:lnTo>
                      <a:lnTo>
                        <a:pt x="10" y="0"/>
                      </a:lnTo>
                      <a:lnTo>
                        <a:pt x="6" y="0"/>
                      </a:lnTo>
                      <a:lnTo>
                        <a:pt x="4" y="0"/>
                      </a:lnTo>
                      <a:lnTo>
                        <a:pt x="0"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5" name="Freeform 223"/>
                <p:cNvSpPr>
                  <a:spLocks/>
                </p:cNvSpPr>
                <p:nvPr/>
              </p:nvSpPr>
              <p:spPr bwMode="auto">
                <a:xfrm>
                  <a:off x="6415"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6" name="Freeform 224"/>
                <p:cNvSpPr>
                  <a:spLocks/>
                </p:cNvSpPr>
                <p:nvPr/>
              </p:nvSpPr>
              <p:spPr bwMode="auto">
                <a:xfrm>
                  <a:off x="6415" y="2864"/>
                  <a:ext cx="12" cy="8"/>
                </a:xfrm>
                <a:custGeom>
                  <a:avLst/>
                  <a:gdLst>
                    <a:gd name="T0" fmla="*/ 0 w 12"/>
                    <a:gd name="T1" fmla="*/ 0 h 8"/>
                    <a:gd name="T2" fmla="*/ 0 w 12"/>
                    <a:gd name="T3" fmla="*/ 2 h 8"/>
                    <a:gd name="T4" fmla="*/ 0 w 12"/>
                    <a:gd name="T5" fmla="*/ 4 h 8"/>
                    <a:gd name="T6" fmla="*/ 4 w 12"/>
                    <a:gd name="T7" fmla="*/ 8 h 8"/>
                    <a:gd name="T8" fmla="*/ 6 w 12"/>
                    <a:gd name="T9" fmla="*/ 8 h 8"/>
                    <a:gd name="T10" fmla="*/ 10 w 12"/>
                    <a:gd name="T11" fmla="*/ 8 h 8"/>
                    <a:gd name="T12" fmla="*/ 12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0" y="4"/>
                      </a:lnTo>
                      <a:lnTo>
                        <a:pt x="4" y="8"/>
                      </a:lnTo>
                      <a:lnTo>
                        <a:pt x="6" y="8"/>
                      </a:lnTo>
                      <a:lnTo>
                        <a:pt x="10" y="8"/>
                      </a:lnTo>
                      <a:lnTo>
                        <a:pt x="12"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7" name="Freeform 225"/>
                <p:cNvSpPr>
                  <a:spLocks/>
                </p:cNvSpPr>
                <p:nvPr/>
              </p:nvSpPr>
              <p:spPr bwMode="auto">
                <a:xfrm>
                  <a:off x="6442" y="2836"/>
                  <a:ext cx="13" cy="5"/>
                </a:xfrm>
                <a:custGeom>
                  <a:avLst/>
                  <a:gdLst>
                    <a:gd name="T0" fmla="*/ 13 w 13"/>
                    <a:gd name="T1" fmla="*/ 5 h 5"/>
                    <a:gd name="T2" fmla="*/ 13 w 13"/>
                    <a:gd name="T3" fmla="*/ 3 h 5"/>
                    <a:gd name="T4" fmla="*/ 11 w 13"/>
                    <a:gd name="T5" fmla="*/ 0 h 5"/>
                    <a:gd name="T6" fmla="*/ 10 w 13"/>
                    <a:gd name="T7" fmla="*/ 0 h 5"/>
                    <a:gd name="T8" fmla="*/ 6 w 13"/>
                    <a:gd name="T9" fmla="*/ 0 h 5"/>
                    <a:gd name="T10" fmla="*/ 6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10" y="0"/>
                      </a:lnTo>
                      <a:lnTo>
                        <a:pt x="6" y="0"/>
                      </a:lnTo>
                      <a:lnTo>
                        <a:pt x="6"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8" name="Freeform 226"/>
                <p:cNvSpPr>
                  <a:spLocks/>
                </p:cNvSpPr>
                <p:nvPr/>
              </p:nvSpPr>
              <p:spPr bwMode="auto">
                <a:xfrm>
                  <a:off x="6442"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79" name="Freeform 227"/>
                <p:cNvSpPr>
                  <a:spLocks/>
                </p:cNvSpPr>
                <p:nvPr/>
              </p:nvSpPr>
              <p:spPr bwMode="auto">
                <a:xfrm>
                  <a:off x="6442" y="2864"/>
                  <a:ext cx="13" cy="8"/>
                </a:xfrm>
                <a:custGeom>
                  <a:avLst/>
                  <a:gdLst>
                    <a:gd name="T0" fmla="*/ 0 w 13"/>
                    <a:gd name="T1" fmla="*/ 0 h 8"/>
                    <a:gd name="T2" fmla="*/ 0 w 13"/>
                    <a:gd name="T3" fmla="*/ 2 h 8"/>
                    <a:gd name="T4" fmla="*/ 2 w 13"/>
                    <a:gd name="T5" fmla="*/ 4 h 8"/>
                    <a:gd name="T6" fmla="*/ 6 w 13"/>
                    <a:gd name="T7" fmla="*/ 8 h 8"/>
                    <a:gd name="T8" fmla="*/ 6 w 13"/>
                    <a:gd name="T9" fmla="*/ 8 h 8"/>
                    <a:gd name="T10" fmla="*/ 10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6" y="8"/>
                      </a:lnTo>
                      <a:lnTo>
                        <a:pt x="6" y="8"/>
                      </a:lnTo>
                      <a:lnTo>
                        <a:pt x="10"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0" name="Freeform 228"/>
                <p:cNvSpPr>
                  <a:spLocks/>
                </p:cNvSpPr>
                <p:nvPr/>
              </p:nvSpPr>
              <p:spPr bwMode="auto">
                <a:xfrm>
                  <a:off x="6471" y="2836"/>
                  <a:ext cx="11" cy="5"/>
                </a:xfrm>
                <a:custGeom>
                  <a:avLst/>
                  <a:gdLst>
                    <a:gd name="T0" fmla="*/ 11 w 11"/>
                    <a:gd name="T1" fmla="*/ 5 h 5"/>
                    <a:gd name="T2" fmla="*/ 11 w 11"/>
                    <a:gd name="T3" fmla="*/ 3 h 5"/>
                    <a:gd name="T4" fmla="*/ 11 w 11"/>
                    <a:gd name="T5" fmla="*/ 0 h 5"/>
                    <a:gd name="T6" fmla="*/ 9 w 11"/>
                    <a:gd name="T7" fmla="*/ 0 h 5"/>
                    <a:gd name="T8" fmla="*/ 7 w 11"/>
                    <a:gd name="T9" fmla="*/ 0 h 5"/>
                    <a:gd name="T10" fmla="*/ 2 w 11"/>
                    <a:gd name="T11" fmla="*/ 0 h 5"/>
                    <a:gd name="T12" fmla="*/ 0 w 11"/>
                    <a:gd name="T13" fmla="*/ 3 h 5"/>
                    <a:gd name="T14" fmla="*/ 0 w 11"/>
                    <a:gd name="T15" fmla="*/ 5 h 5"/>
                    <a:gd name="T16" fmla="*/ 11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11" y="5"/>
                      </a:moveTo>
                      <a:lnTo>
                        <a:pt x="11" y="3"/>
                      </a:lnTo>
                      <a:lnTo>
                        <a:pt x="11" y="0"/>
                      </a:lnTo>
                      <a:lnTo>
                        <a:pt x="9" y="0"/>
                      </a:lnTo>
                      <a:lnTo>
                        <a:pt x="7" y="0"/>
                      </a:lnTo>
                      <a:lnTo>
                        <a:pt x="2" y="0"/>
                      </a:lnTo>
                      <a:lnTo>
                        <a:pt x="0" y="3"/>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1" name="Freeform 229"/>
                <p:cNvSpPr>
                  <a:spLocks/>
                </p:cNvSpPr>
                <p:nvPr/>
              </p:nvSpPr>
              <p:spPr bwMode="auto">
                <a:xfrm>
                  <a:off x="6471" y="2841"/>
                  <a:ext cx="11" cy="23"/>
                </a:xfrm>
                <a:custGeom>
                  <a:avLst/>
                  <a:gdLst>
                    <a:gd name="T0" fmla="*/ 7 w 11"/>
                    <a:gd name="T1" fmla="*/ 23 h 23"/>
                    <a:gd name="T2" fmla="*/ 11 w 11"/>
                    <a:gd name="T3" fmla="*/ 23 h 23"/>
                    <a:gd name="T4" fmla="*/ 11 w 11"/>
                    <a:gd name="T5" fmla="*/ 0 h 23"/>
                    <a:gd name="T6" fmla="*/ 0 w 11"/>
                    <a:gd name="T7" fmla="*/ 0 h 23"/>
                    <a:gd name="T8" fmla="*/ 0 w 11"/>
                    <a:gd name="T9" fmla="*/ 23 h 23"/>
                    <a:gd name="T10" fmla="*/ 7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7" y="23"/>
                      </a:moveTo>
                      <a:lnTo>
                        <a:pt x="11" y="23"/>
                      </a:lnTo>
                      <a:lnTo>
                        <a:pt x="11"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2" name="Freeform 230"/>
                <p:cNvSpPr>
                  <a:spLocks/>
                </p:cNvSpPr>
                <p:nvPr/>
              </p:nvSpPr>
              <p:spPr bwMode="auto">
                <a:xfrm>
                  <a:off x="6471" y="2864"/>
                  <a:ext cx="11" cy="8"/>
                </a:xfrm>
                <a:custGeom>
                  <a:avLst/>
                  <a:gdLst>
                    <a:gd name="T0" fmla="*/ 0 w 11"/>
                    <a:gd name="T1" fmla="*/ 0 h 8"/>
                    <a:gd name="T2" fmla="*/ 0 w 11"/>
                    <a:gd name="T3" fmla="*/ 2 h 8"/>
                    <a:gd name="T4" fmla="*/ 2 w 11"/>
                    <a:gd name="T5" fmla="*/ 4 h 8"/>
                    <a:gd name="T6" fmla="*/ 2 w 11"/>
                    <a:gd name="T7" fmla="*/ 8 h 8"/>
                    <a:gd name="T8" fmla="*/ 7 w 11"/>
                    <a:gd name="T9" fmla="*/ 8 h 8"/>
                    <a:gd name="T10" fmla="*/ 9 w 11"/>
                    <a:gd name="T11" fmla="*/ 8 h 8"/>
                    <a:gd name="T12" fmla="*/ 11 w 11"/>
                    <a:gd name="T13" fmla="*/ 4 h 8"/>
                    <a:gd name="T14" fmla="*/ 11 w 11"/>
                    <a:gd name="T15" fmla="*/ 2 h 8"/>
                    <a:gd name="T16" fmla="*/ 11 w 11"/>
                    <a:gd name="T17" fmla="*/ 0 h 8"/>
                    <a:gd name="T18" fmla="*/ 0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0" y="0"/>
                      </a:moveTo>
                      <a:lnTo>
                        <a:pt x="0" y="2"/>
                      </a:lnTo>
                      <a:lnTo>
                        <a:pt x="2" y="4"/>
                      </a:lnTo>
                      <a:lnTo>
                        <a:pt x="2" y="8"/>
                      </a:lnTo>
                      <a:lnTo>
                        <a:pt x="7" y="8"/>
                      </a:lnTo>
                      <a:lnTo>
                        <a:pt x="9" y="8"/>
                      </a:lnTo>
                      <a:lnTo>
                        <a:pt x="11" y="4"/>
                      </a:lnTo>
                      <a:lnTo>
                        <a:pt x="11" y="2"/>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3" name="Freeform 231"/>
                <p:cNvSpPr>
                  <a:spLocks/>
                </p:cNvSpPr>
                <p:nvPr/>
              </p:nvSpPr>
              <p:spPr bwMode="auto">
                <a:xfrm>
                  <a:off x="6498" y="2836"/>
                  <a:ext cx="13" cy="5"/>
                </a:xfrm>
                <a:custGeom>
                  <a:avLst/>
                  <a:gdLst>
                    <a:gd name="T0" fmla="*/ 13 w 13"/>
                    <a:gd name="T1" fmla="*/ 5 h 5"/>
                    <a:gd name="T2" fmla="*/ 13 w 13"/>
                    <a:gd name="T3" fmla="*/ 3 h 5"/>
                    <a:gd name="T4" fmla="*/ 11 w 13"/>
                    <a:gd name="T5" fmla="*/ 0 h 5"/>
                    <a:gd name="T6" fmla="*/ 9 w 13"/>
                    <a:gd name="T7" fmla="*/ 0 h 5"/>
                    <a:gd name="T8" fmla="*/ 7 w 13"/>
                    <a:gd name="T9" fmla="*/ 0 h 5"/>
                    <a:gd name="T10" fmla="*/ 3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7" y="0"/>
                      </a:lnTo>
                      <a:lnTo>
                        <a:pt x="3"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4" name="Freeform 232"/>
                <p:cNvSpPr>
                  <a:spLocks/>
                </p:cNvSpPr>
                <p:nvPr/>
              </p:nvSpPr>
              <p:spPr bwMode="auto">
                <a:xfrm>
                  <a:off x="6498"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5" name="Freeform 233"/>
                <p:cNvSpPr>
                  <a:spLocks/>
                </p:cNvSpPr>
                <p:nvPr/>
              </p:nvSpPr>
              <p:spPr bwMode="auto">
                <a:xfrm>
                  <a:off x="6498" y="2864"/>
                  <a:ext cx="13" cy="8"/>
                </a:xfrm>
                <a:custGeom>
                  <a:avLst/>
                  <a:gdLst>
                    <a:gd name="T0" fmla="*/ 0 w 13"/>
                    <a:gd name="T1" fmla="*/ 0 h 8"/>
                    <a:gd name="T2" fmla="*/ 0 w 13"/>
                    <a:gd name="T3" fmla="*/ 2 h 8"/>
                    <a:gd name="T4" fmla="*/ 2 w 13"/>
                    <a:gd name="T5" fmla="*/ 4 h 8"/>
                    <a:gd name="T6" fmla="*/ 3 w 13"/>
                    <a:gd name="T7" fmla="*/ 8 h 8"/>
                    <a:gd name="T8" fmla="*/ 7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3" y="8"/>
                      </a:lnTo>
                      <a:lnTo>
                        <a:pt x="7"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6" name="Freeform 234"/>
                <p:cNvSpPr>
                  <a:spLocks/>
                </p:cNvSpPr>
                <p:nvPr/>
              </p:nvSpPr>
              <p:spPr bwMode="auto">
                <a:xfrm>
                  <a:off x="6528" y="2836"/>
                  <a:ext cx="12" cy="5"/>
                </a:xfrm>
                <a:custGeom>
                  <a:avLst/>
                  <a:gdLst>
                    <a:gd name="T0" fmla="*/ 12 w 12"/>
                    <a:gd name="T1" fmla="*/ 5 h 5"/>
                    <a:gd name="T2" fmla="*/ 10 w 12"/>
                    <a:gd name="T3" fmla="*/ 3 h 5"/>
                    <a:gd name="T4" fmla="*/ 10 w 12"/>
                    <a:gd name="T5" fmla="*/ 0 h 5"/>
                    <a:gd name="T6" fmla="*/ 8 w 12"/>
                    <a:gd name="T7" fmla="*/ 0 h 5"/>
                    <a:gd name="T8" fmla="*/ 6 w 12"/>
                    <a:gd name="T9" fmla="*/ 0 h 5"/>
                    <a:gd name="T10" fmla="*/ 2 w 12"/>
                    <a:gd name="T11" fmla="*/ 0 h 5"/>
                    <a:gd name="T12" fmla="*/ 0 w 12"/>
                    <a:gd name="T13" fmla="*/ 3 h 5"/>
                    <a:gd name="T14" fmla="*/ 0 w 12"/>
                    <a:gd name="T15" fmla="*/ 5 h 5"/>
                    <a:gd name="T16" fmla="*/ 12 w 12"/>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
                      <a:moveTo>
                        <a:pt x="12" y="5"/>
                      </a:moveTo>
                      <a:lnTo>
                        <a:pt x="10" y="3"/>
                      </a:lnTo>
                      <a:lnTo>
                        <a:pt x="10" y="0"/>
                      </a:lnTo>
                      <a:lnTo>
                        <a:pt x="8" y="0"/>
                      </a:lnTo>
                      <a:lnTo>
                        <a:pt x="6" y="0"/>
                      </a:lnTo>
                      <a:lnTo>
                        <a:pt x="2"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7" name="Freeform 235"/>
                <p:cNvSpPr>
                  <a:spLocks/>
                </p:cNvSpPr>
                <p:nvPr/>
              </p:nvSpPr>
              <p:spPr bwMode="auto">
                <a:xfrm>
                  <a:off x="6528"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8" name="Freeform 236"/>
                <p:cNvSpPr>
                  <a:spLocks/>
                </p:cNvSpPr>
                <p:nvPr/>
              </p:nvSpPr>
              <p:spPr bwMode="auto">
                <a:xfrm>
                  <a:off x="6528" y="2864"/>
                  <a:ext cx="12" cy="8"/>
                </a:xfrm>
                <a:custGeom>
                  <a:avLst/>
                  <a:gdLst>
                    <a:gd name="T0" fmla="*/ 0 w 12"/>
                    <a:gd name="T1" fmla="*/ 0 h 8"/>
                    <a:gd name="T2" fmla="*/ 0 w 12"/>
                    <a:gd name="T3" fmla="*/ 2 h 8"/>
                    <a:gd name="T4" fmla="*/ 2 w 12"/>
                    <a:gd name="T5" fmla="*/ 4 h 8"/>
                    <a:gd name="T6" fmla="*/ 2 w 12"/>
                    <a:gd name="T7" fmla="*/ 8 h 8"/>
                    <a:gd name="T8" fmla="*/ 6 w 12"/>
                    <a:gd name="T9" fmla="*/ 8 h 8"/>
                    <a:gd name="T10" fmla="*/ 8 w 12"/>
                    <a:gd name="T11" fmla="*/ 8 h 8"/>
                    <a:gd name="T12" fmla="*/ 10 w 12"/>
                    <a:gd name="T13" fmla="*/ 4 h 8"/>
                    <a:gd name="T14" fmla="*/ 10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2" y="4"/>
                      </a:lnTo>
                      <a:lnTo>
                        <a:pt x="2" y="8"/>
                      </a:lnTo>
                      <a:lnTo>
                        <a:pt x="6" y="8"/>
                      </a:lnTo>
                      <a:lnTo>
                        <a:pt x="8" y="8"/>
                      </a:lnTo>
                      <a:lnTo>
                        <a:pt x="10" y="4"/>
                      </a:lnTo>
                      <a:lnTo>
                        <a:pt x="10"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89" name="Freeform 237"/>
                <p:cNvSpPr>
                  <a:spLocks/>
                </p:cNvSpPr>
                <p:nvPr/>
              </p:nvSpPr>
              <p:spPr bwMode="auto">
                <a:xfrm>
                  <a:off x="6553" y="2836"/>
                  <a:ext cx="14" cy="5"/>
                </a:xfrm>
                <a:custGeom>
                  <a:avLst/>
                  <a:gdLst>
                    <a:gd name="T0" fmla="*/ 14 w 14"/>
                    <a:gd name="T1" fmla="*/ 5 h 5"/>
                    <a:gd name="T2" fmla="*/ 14 w 14"/>
                    <a:gd name="T3" fmla="*/ 3 h 5"/>
                    <a:gd name="T4" fmla="*/ 14 w 14"/>
                    <a:gd name="T5" fmla="*/ 0 h 5"/>
                    <a:gd name="T6" fmla="*/ 10 w 14"/>
                    <a:gd name="T7" fmla="*/ 0 h 5"/>
                    <a:gd name="T8" fmla="*/ 8 w 14"/>
                    <a:gd name="T9" fmla="*/ 0 h 5"/>
                    <a:gd name="T10" fmla="*/ 6 w 14"/>
                    <a:gd name="T11" fmla="*/ 0 h 5"/>
                    <a:gd name="T12" fmla="*/ 4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4" y="0"/>
                      </a:lnTo>
                      <a:lnTo>
                        <a:pt x="10" y="0"/>
                      </a:lnTo>
                      <a:lnTo>
                        <a:pt x="8" y="0"/>
                      </a:lnTo>
                      <a:lnTo>
                        <a:pt x="6"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0" name="Freeform 238"/>
                <p:cNvSpPr>
                  <a:spLocks/>
                </p:cNvSpPr>
                <p:nvPr/>
              </p:nvSpPr>
              <p:spPr bwMode="auto">
                <a:xfrm>
                  <a:off x="6553"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1" name="Freeform 239"/>
                <p:cNvSpPr>
                  <a:spLocks/>
                </p:cNvSpPr>
                <p:nvPr/>
              </p:nvSpPr>
              <p:spPr bwMode="auto">
                <a:xfrm>
                  <a:off x="6553" y="2864"/>
                  <a:ext cx="14" cy="8"/>
                </a:xfrm>
                <a:custGeom>
                  <a:avLst/>
                  <a:gdLst>
                    <a:gd name="T0" fmla="*/ 0 w 14"/>
                    <a:gd name="T1" fmla="*/ 0 h 8"/>
                    <a:gd name="T2" fmla="*/ 0 w 14"/>
                    <a:gd name="T3" fmla="*/ 2 h 8"/>
                    <a:gd name="T4" fmla="*/ 4 w 14"/>
                    <a:gd name="T5" fmla="*/ 4 h 8"/>
                    <a:gd name="T6" fmla="*/ 6 w 14"/>
                    <a:gd name="T7" fmla="*/ 8 h 8"/>
                    <a:gd name="T8" fmla="*/ 8 w 14"/>
                    <a:gd name="T9" fmla="*/ 8 h 8"/>
                    <a:gd name="T10" fmla="*/ 10 w 14"/>
                    <a:gd name="T11" fmla="*/ 8 h 8"/>
                    <a:gd name="T12" fmla="*/ 14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6" y="8"/>
                      </a:lnTo>
                      <a:lnTo>
                        <a:pt x="8" y="8"/>
                      </a:lnTo>
                      <a:lnTo>
                        <a:pt x="10" y="8"/>
                      </a:lnTo>
                      <a:lnTo>
                        <a:pt x="14"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2" name="Freeform 240"/>
                <p:cNvSpPr>
                  <a:spLocks/>
                </p:cNvSpPr>
                <p:nvPr/>
              </p:nvSpPr>
              <p:spPr bwMode="auto">
                <a:xfrm>
                  <a:off x="6586" y="2836"/>
                  <a:ext cx="13" cy="5"/>
                </a:xfrm>
                <a:custGeom>
                  <a:avLst/>
                  <a:gdLst>
                    <a:gd name="T0" fmla="*/ 13 w 13"/>
                    <a:gd name="T1" fmla="*/ 5 h 5"/>
                    <a:gd name="T2" fmla="*/ 13 w 13"/>
                    <a:gd name="T3" fmla="*/ 3 h 5"/>
                    <a:gd name="T4" fmla="*/ 11 w 13"/>
                    <a:gd name="T5" fmla="*/ 0 h 5"/>
                    <a:gd name="T6" fmla="*/ 10 w 13"/>
                    <a:gd name="T7" fmla="*/ 0 h 5"/>
                    <a:gd name="T8" fmla="*/ 6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10" y="0"/>
                      </a:lnTo>
                      <a:lnTo>
                        <a:pt x="6"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3" name="Freeform 241"/>
                <p:cNvSpPr>
                  <a:spLocks/>
                </p:cNvSpPr>
                <p:nvPr/>
              </p:nvSpPr>
              <p:spPr bwMode="auto">
                <a:xfrm>
                  <a:off x="6586"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4" name="Freeform 242"/>
                <p:cNvSpPr>
                  <a:spLocks/>
                </p:cNvSpPr>
                <p:nvPr/>
              </p:nvSpPr>
              <p:spPr bwMode="auto">
                <a:xfrm>
                  <a:off x="6586" y="2864"/>
                  <a:ext cx="13" cy="8"/>
                </a:xfrm>
                <a:custGeom>
                  <a:avLst/>
                  <a:gdLst>
                    <a:gd name="T0" fmla="*/ 0 w 13"/>
                    <a:gd name="T1" fmla="*/ 0 h 8"/>
                    <a:gd name="T2" fmla="*/ 0 w 13"/>
                    <a:gd name="T3" fmla="*/ 2 h 8"/>
                    <a:gd name="T4" fmla="*/ 2 w 13"/>
                    <a:gd name="T5" fmla="*/ 4 h 8"/>
                    <a:gd name="T6" fmla="*/ 4 w 13"/>
                    <a:gd name="T7" fmla="*/ 8 h 8"/>
                    <a:gd name="T8" fmla="*/ 6 w 13"/>
                    <a:gd name="T9" fmla="*/ 8 h 8"/>
                    <a:gd name="T10" fmla="*/ 10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6" y="8"/>
                      </a:lnTo>
                      <a:lnTo>
                        <a:pt x="10"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5" name="Freeform 243"/>
                <p:cNvSpPr>
                  <a:spLocks/>
                </p:cNvSpPr>
                <p:nvPr/>
              </p:nvSpPr>
              <p:spPr bwMode="auto">
                <a:xfrm>
                  <a:off x="6615" y="2836"/>
                  <a:ext cx="13" cy="5"/>
                </a:xfrm>
                <a:custGeom>
                  <a:avLst/>
                  <a:gdLst>
                    <a:gd name="T0" fmla="*/ 13 w 13"/>
                    <a:gd name="T1" fmla="*/ 5 h 5"/>
                    <a:gd name="T2" fmla="*/ 11 w 13"/>
                    <a:gd name="T3" fmla="*/ 3 h 5"/>
                    <a:gd name="T4" fmla="*/ 11 w 13"/>
                    <a:gd name="T5" fmla="*/ 0 h 5"/>
                    <a:gd name="T6" fmla="*/ 9 w 13"/>
                    <a:gd name="T7" fmla="*/ 0 h 5"/>
                    <a:gd name="T8" fmla="*/ 6 w 13"/>
                    <a:gd name="T9" fmla="*/ 0 h 5"/>
                    <a:gd name="T10" fmla="*/ 6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3"/>
                      </a:lnTo>
                      <a:lnTo>
                        <a:pt x="11" y="0"/>
                      </a:lnTo>
                      <a:lnTo>
                        <a:pt x="9" y="0"/>
                      </a:lnTo>
                      <a:lnTo>
                        <a:pt x="6" y="0"/>
                      </a:lnTo>
                      <a:lnTo>
                        <a:pt x="6"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6" name="Freeform 244"/>
                <p:cNvSpPr>
                  <a:spLocks/>
                </p:cNvSpPr>
                <p:nvPr/>
              </p:nvSpPr>
              <p:spPr bwMode="auto">
                <a:xfrm>
                  <a:off x="6615"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7" name="Freeform 245"/>
                <p:cNvSpPr>
                  <a:spLocks/>
                </p:cNvSpPr>
                <p:nvPr/>
              </p:nvSpPr>
              <p:spPr bwMode="auto">
                <a:xfrm>
                  <a:off x="6615" y="2864"/>
                  <a:ext cx="13" cy="8"/>
                </a:xfrm>
                <a:custGeom>
                  <a:avLst/>
                  <a:gdLst>
                    <a:gd name="T0" fmla="*/ 0 w 13"/>
                    <a:gd name="T1" fmla="*/ 0 h 8"/>
                    <a:gd name="T2" fmla="*/ 0 w 13"/>
                    <a:gd name="T3" fmla="*/ 2 h 8"/>
                    <a:gd name="T4" fmla="*/ 2 w 13"/>
                    <a:gd name="T5" fmla="*/ 4 h 8"/>
                    <a:gd name="T6" fmla="*/ 6 w 13"/>
                    <a:gd name="T7" fmla="*/ 8 h 8"/>
                    <a:gd name="T8" fmla="*/ 6 w 13"/>
                    <a:gd name="T9" fmla="*/ 8 h 8"/>
                    <a:gd name="T10" fmla="*/ 9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6" y="8"/>
                      </a:lnTo>
                      <a:lnTo>
                        <a:pt x="6" y="8"/>
                      </a:lnTo>
                      <a:lnTo>
                        <a:pt x="9"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8" name="Freeform 246"/>
                <p:cNvSpPr>
                  <a:spLocks/>
                </p:cNvSpPr>
                <p:nvPr/>
              </p:nvSpPr>
              <p:spPr bwMode="auto">
                <a:xfrm>
                  <a:off x="6642" y="2836"/>
                  <a:ext cx="13" cy="5"/>
                </a:xfrm>
                <a:custGeom>
                  <a:avLst/>
                  <a:gdLst>
                    <a:gd name="T0" fmla="*/ 13 w 13"/>
                    <a:gd name="T1" fmla="*/ 5 h 5"/>
                    <a:gd name="T2" fmla="*/ 13 w 13"/>
                    <a:gd name="T3" fmla="*/ 3 h 5"/>
                    <a:gd name="T4" fmla="*/ 11 w 13"/>
                    <a:gd name="T5" fmla="*/ 0 h 5"/>
                    <a:gd name="T6" fmla="*/ 9 w 13"/>
                    <a:gd name="T7" fmla="*/ 0 h 5"/>
                    <a:gd name="T8" fmla="*/ 7 w 13"/>
                    <a:gd name="T9" fmla="*/ 0 h 5"/>
                    <a:gd name="T10" fmla="*/ 5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7" y="0"/>
                      </a:lnTo>
                      <a:lnTo>
                        <a:pt x="5"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99" name="Freeform 247"/>
                <p:cNvSpPr>
                  <a:spLocks/>
                </p:cNvSpPr>
                <p:nvPr/>
              </p:nvSpPr>
              <p:spPr bwMode="auto">
                <a:xfrm>
                  <a:off x="6642"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0" name="Freeform 248"/>
                <p:cNvSpPr>
                  <a:spLocks/>
                </p:cNvSpPr>
                <p:nvPr/>
              </p:nvSpPr>
              <p:spPr bwMode="auto">
                <a:xfrm>
                  <a:off x="6642" y="2864"/>
                  <a:ext cx="13" cy="8"/>
                </a:xfrm>
                <a:custGeom>
                  <a:avLst/>
                  <a:gdLst>
                    <a:gd name="T0" fmla="*/ 0 w 13"/>
                    <a:gd name="T1" fmla="*/ 0 h 8"/>
                    <a:gd name="T2" fmla="*/ 0 w 13"/>
                    <a:gd name="T3" fmla="*/ 2 h 8"/>
                    <a:gd name="T4" fmla="*/ 2 w 13"/>
                    <a:gd name="T5" fmla="*/ 4 h 8"/>
                    <a:gd name="T6" fmla="*/ 5 w 13"/>
                    <a:gd name="T7" fmla="*/ 8 h 8"/>
                    <a:gd name="T8" fmla="*/ 7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5" y="8"/>
                      </a:lnTo>
                      <a:lnTo>
                        <a:pt x="7"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1" name="Freeform 249"/>
                <p:cNvSpPr>
                  <a:spLocks/>
                </p:cNvSpPr>
                <p:nvPr/>
              </p:nvSpPr>
              <p:spPr bwMode="auto">
                <a:xfrm>
                  <a:off x="6672" y="2836"/>
                  <a:ext cx="14" cy="5"/>
                </a:xfrm>
                <a:custGeom>
                  <a:avLst/>
                  <a:gdLst>
                    <a:gd name="T0" fmla="*/ 14 w 14"/>
                    <a:gd name="T1" fmla="*/ 5 h 5"/>
                    <a:gd name="T2" fmla="*/ 10 w 14"/>
                    <a:gd name="T3" fmla="*/ 3 h 5"/>
                    <a:gd name="T4" fmla="*/ 10 w 14"/>
                    <a:gd name="T5" fmla="*/ 0 h 5"/>
                    <a:gd name="T6" fmla="*/ 8 w 14"/>
                    <a:gd name="T7" fmla="*/ 0 h 5"/>
                    <a:gd name="T8" fmla="*/ 6 w 14"/>
                    <a:gd name="T9" fmla="*/ 0 h 5"/>
                    <a:gd name="T10" fmla="*/ 4 w 14"/>
                    <a:gd name="T11" fmla="*/ 0 h 5"/>
                    <a:gd name="T12" fmla="*/ 0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0" y="3"/>
                      </a:lnTo>
                      <a:lnTo>
                        <a:pt x="10" y="0"/>
                      </a:lnTo>
                      <a:lnTo>
                        <a:pt x="8" y="0"/>
                      </a:lnTo>
                      <a:lnTo>
                        <a:pt x="6" y="0"/>
                      </a:lnTo>
                      <a:lnTo>
                        <a:pt x="4" y="0"/>
                      </a:lnTo>
                      <a:lnTo>
                        <a:pt x="0"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2" name="Freeform 250"/>
                <p:cNvSpPr>
                  <a:spLocks/>
                </p:cNvSpPr>
                <p:nvPr/>
              </p:nvSpPr>
              <p:spPr bwMode="auto">
                <a:xfrm>
                  <a:off x="6672" y="2841"/>
                  <a:ext cx="14" cy="39"/>
                </a:xfrm>
                <a:custGeom>
                  <a:avLst/>
                  <a:gdLst>
                    <a:gd name="T0" fmla="*/ 6 w 14"/>
                    <a:gd name="T1" fmla="*/ 39 h 39"/>
                    <a:gd name="T2" fmla="*/ 14 w 14"/>
                    <a:gd name="T3" fmla="*/ 39 h 39"/>
                    <a:gd name="T4" fmla="*/ 14 w 14"/>
                    <a:gd name="T5" fmla="*/ 0 h 39"/>
                    <a:gd name="T6" fmla="*/ 0 w 14"/>
                    <a:gd name="T7" fmla="*/ 0 h 39"/>
                    <a:gd name="T8" fmla="*/ 0 w 14"/>
                    <a:gd name="T9" fmla="*/ 39 h 39"/>
                    <a:gd name="T10" fmla="*/ 6 w 14"/>
                    <a:gd name="T11" fmla="*/ 39 h 39"/>
                  </a:gdLst>
                  <a:ahLst/>
                  <a:cxnLst>
                    <a:cxn ang="0">
                      <a:pos x="T0" y="T1"/>
                    </a:cxn>
                    <a:cxn ang="0">
                      <a:pos x="T2" y="T3"/>
                    </a:cxn>
                    <a:cxn ang="0">
                      <a:pos x="T4" y="T5"/>
                    </a:cxn>
                    <a:cxn ang="0">
                      <a:pos x="T6" y="T7"/>
                    </a:cxn>
                    <a:cxn ang="0">
                      <a:pos x="T8" y="T9"/>
                    </a:cxn>
                    <a:cxn ang="0">
                      <a:pos x="T10" y="T11"/>
                    </a:cxn>
                  </a:cxnLst>
                  <a:rect l="0" t="0" r="r" b="b"/>
                  <a:pathLst>
                    <a:path w="14" h="39">
                      <a:moveTo>
                        <a:pt x="6" y="39"/>
                      </a:moveTo>
                      <a:lnTo>
                        <a:pt x="14" y="39"/>
                      </a:lnTo>
                      <a:lnTo>
                        <a:pt x="14" y="0"/>
                      </a:lnTo>
                      <a:lnTo>
                        <a:pt x="0" y="0"/>
                      </a:lnTo>
                      <a:lnTo>
                        <a:pt x="0" y="39"/>
                      </a:lnTo>
                      <a:lnTo>
                        <a:pt x="6"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3" name="Freeform 251"/>
                <p:cNvSpPr>
                  <a:spLocks/>
                </p:cNvSpPr>
                <p:nvPr/>
              </p:nvSpPr>
              <p:spPr bwMode="auto">
                <a:xfrm>
                  <a:off x="6672" y="2880"/>
                  <a:ext cx="14" cy="7"/>
                </a:xfrm>
                <a:custGeom>
                  <a:avLst/>
                  <a:gdLst>
                    <a:gd name="T0" fmla="*/ 0 w 14"/>
                    <a:gd name="T1" fmla="*/ 0 h 7"/>
                    <a:gd name="T2" fmla="*/ 0 w 14"/>
                    <a:gd name="T3" fmla="*/ 2 h 7"/>
                    <a:gd name="T4" fmla="*/ 0 w 14"/>
                    <a:gd name="T5" fmla="*/ 4 h 7"/>
                    <a:gd name="T6" fmla="*/ 4 w 14"/>
                    <a:gd name="T7" fmla="*/ 4 h 7"/>
                    <a:gd name="T8" fmla="*/ 6 w 14"/>
                    <a:gd name="T9" fmla="*/ 7 h 7"/>
                    <a:gd name="T10" fmla="*/ 8 w 14"/>
                    <a:gd name="T11" fmla="*/ 4 h 7"/>
                    <a:gd name="T12" fmla="*/ 10 w 14"/>
                    <a:gd name="T13" fmla="*/ 4 h 7"/>
                    <a:gd name="T14" fmla="*/ 10 w 14"/>
                    <a:gd name="T15" fmla="*/ 2 h 7"/>
                    <a:gd name="T16" fmla="*/ 14 w 14"/>
                    <a:gd name="T17" fmla="*/ 0 h 7"/>
                    <a:gd name="T18" fmla="*/ 0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0" y="0"/>
                      </a:moveTo>
                      <a:lnTo>
                        <a:pt x="0" y="2"/>
                      </a:lnTo>
                      <a:lnTo>
                        <a:pt x="0" y="4"/>
                      </a:lnTo>
                      <a:lnTo>
                        <a:pt x="4" y="4"/>
                      </a:lnTo>
                      <a:lnTo>
                        <a:pt x="6" y="7"/>
                      </a:lnTo>
                      <a:lnTo>
                        <a:pt x="8" y="4"/>
                      </a:lnTo>
                      <a:lnTo>
                        <a:pt x="10" y="4"/>
                      </a:lnTo>
                      <a:lnTo>
                        <a:pt x="10"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4" name="Freeform 252"/>
                <p:cNvSpPr>
                  <a:spLocks/>
                </p:cNvSpPr>
                <p:nvPr/>
              </p:nvSpPr>
              <p:spPr bwMode="auto">
                <a:xfrm>
                  <a:off x="6697"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4 w 14"/>
                    <a:gd name="T13" fmla="*/ 0 h 5"/>
                    <a:gd name="T14" fmla="*/ 4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4" y="0"/>
                      </a:lnTo>
                      <a:lnTo>
                        <a:pt x="4"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5" name="Freeform 253"/>
                <p:cNvSpPr>
                  <a:spLocks/>
                </p:cNvSpPr>
                <p:nvPr/>
              </p:nvSpPr>
              <p:spPr bwMode="auto">
                <a:xfrm>
                  <a:off x="6697"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6" name="Freeform 254"/>
                <p:cNvSpPr>
                  <a:spLocks/>
                </p:cNvSpPr>
                <p:nvPr/>
              </p:nvSpPr>
              <p:spPr bwMode="auto">
                <a:xfrm>
                  <a:off x="6697" y="2864"/>
                  <a:ext cx="14" cy="8"/>
                </a:xfrm>
                <a:custGeom>
                  <a:avLst/>
                  <a:gdLst>
                    <a:gd name="T0" fmla="*/ 0 w 14"/>
                    <a:gd name="T1" fmla="*/ 0 h 8"/>
                    <a:gd name="T2" fmla="*/ 4 w 14"/>
                    <a:gd name="T3" fmla="*/ 2 h 8"/>
                    <a:gd name="T4" fmla="*/ 4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4" y="2"/>
                      </a:lnTo>
                      <a:lnTo>
                        <a:pt x="4"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7" name="Freeform 255"/>
                <p:cNvSpPr>
                  <a:spLocks/>
                </p:cNvSpPr>
                <p:nvPr/>
              </p:nvSpPr>
              <p:spPr bwMode="auto">
                <a:xfrm>
                  <a:off x="6728" y="2836"/>
                  <a:ext cx="12" cy="5"/>
                </a:xfrm>
                <a:custGeom>
                  <a:avLst/>
                  <a:gdLst>
                    <a:gd name="T0" fmla="*/ 12 w 12"/>
                    <a:gd name="T1" fmla="*/ 5 h 5"/>
                    <a:gd name="T2" fmla="*/ 12 w 12"/>
                    <a:gd name="T3" fmla="*/ 3 h 5"/>
                    <a:gd name="T4" fmla="*/ 12 w 12"/>
                    <a:gd name="T5" fmla="*/ 0 h 5"/>
                    <a:gd name="T6" fmla="*/ 8 w 12"/>
                    <a:gd name="T7" fmla="*/ 0 h 5"/>
                    <a:gd name="T8" fmla="*/ 6 w 12"/>
                    <a:gd name="T9" fmla="*/ 0 h 5"/>
                    <a:gd name="T10" fmla="*/ 4 w 12"/>
                    <a:gd name="T11" fmla="*/ 0 h 5"/>
                    <a:gd name="T12" fmla="*/ 2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2" y="0"/>
                      </a:lnTo>
                      <a:lnTo>
                        <a:pt x="8" y="0"/>
                      </a:lnTo>
                      <a:lnTo>
                        <a:pt x="6" y="0"/>
                      </a:lnTo>
                      <a:lnTo>
                        <a:pt x="4" y="0"/>
                      </a:lnTo>
                      <a:lnTo>
                        <a:pt x="2"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8" name="Freeform 256"/>
                <p:cNvSpPr>
                  <a:spLocks/>
                </p:cNvSpPr>
                <p:nvPr/>
              </p:nvSpPr>
              <p:spPr bwMode="auto">
                <a:xfrm>
                  <a:off x="6728"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09" name="Freeform 257"/>
                <p:cNvSpPr>
                  <a:spLocks/>
                </p:cNvSpPr>
                <p:nvPr/>
              </p:nvSpPr>
              <p:spPr bwMode="auto">
                <a:xfrm>
                  <a:off x="6728" y="2864"/>
                  <a:ext cx="12" cy="8"/>
                </a:xfrm>
                <a:custGeom>
                  <a:avLst/>
                  <a:gdLst>
                    <a:gd name="T0" fmla="*/ 0 w 12"/>
                    <a:gd name="T1" fmla="*/ 0 h 8"/>
                    <a:gd name="T2" fmla="*/ 0 w 12"/>
                    <a:gd name="T3" fmla="*/ 2 h 8"/>
                    <a:gd name="T4" fmla="*/ 2 w 12"/>
                    <a:gd name="T5" fmla="*/ 4 h 8"/>
                    <a:gd name="T6" fmla="*/ 4 w 12"/>
                    <a:gd name="T7" fmla="*/ 8 h 8"/>
                    <a:gd name="T8" fmla="*/ 6 w 12"/>
                    <a:gd name="T9" fmla="*/ 8 h 8"/>
                    <a:gd name="T10" fmla="*/ 8 w 12"/>
                    <a:gd name="T11" fmla="*/ 8 h 8"/>
                    <a:gd name="T12" fmla="*/ 12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2" y="4"/>
                      </a:lnTo>
                      <a:lnTo>
                        <a:pt x="4" y="8"/>
                      </a:lnTo>
                      <a:lnTo>
                        <a:pt x="6" y="8"/>
                      </a:lnTo>
                      <a:lnTo>
                        <a:pt x="8" y="8"/>
                      </a:lnTo>
                      <a:lnTo>
                        <a:pt x="12"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0" name="Freeform 258"/>
                <p:cNvSpPr>
                  <a:spLocks/>
                </p:cNvSpPr>
                <p:nvPr/>
              </p:nvSpPr>
              <p:spPr bwMode="auto">
                <a:xfrm>
                  <a:off x="6759" y="2836"/>
                  <a:ext cx="13" cy="5"/>
                </a:xfrm>
                <a:custGeom>
                  <a:avLst/>
                  <a:gdLst>
                    <a:gd name="T0" fmla="*/ 13 w 13"/>
                    <a:gd name="T1" fmla="*/ 5 h 5"/>
                    <a:gd name="T2" fmla="*/ 13 w 13"/>
                    <a:gd name="T3" fmla="*/ 3 h 5"/>
                    <a:gd name="T4" fmla="*/ 9 w 13"/>
                    <a:gd name="T5" fmla="*/ 0 h 5"/>
                    <a:gd name="T6" fmla="*/ 9 w 13"/>
                    <a:gd name="T7" fmla="*/ 0 h 5"/>
                    <a:gd name="T8" fmla="*/ 7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9" y="0"/>
                      </a:lnTo>
                      <a:lnTo>
                        <a:pt x="9" y="0"/>
                      </a:lnTo>
                      <a:lnTo>
                        <a:pt x="7"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1" name="Freeform 259"/>
                <p:cNvSpPr>
                  <a:spLocks/>
                </p:cNvSpPr>
                <p:nvPr/>
              </p:nvSpPr>
              <p:spPr bwMode="auto">
                <a:xfrm>
                  <a:off x="6759"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2" name="Freeform 260"/>
                <p:cNvSpPr>
                  <a:spLocks/>
                </p:cNvSpPr>
                <p:nvPr/>
              </p:nvSpPr>
              <p:spPr bwMode="auto">
                <a:xfrm>
                  <a:off x="6759" y="2864"/>
                  <a:ext cx="13" cy="8"/>
                </a:xfrm>
                <a:custGeom>
                  <a:avLst/>
                  <a:gdLst>
                    <a:gd name="T0" fmla="*/ 0 w 13"/>
                    <a:gd name="T1" fmla="*/ 0 h 8"/>
                    <a:gd name="T2" fmla="*/ 0 w 13"/>
                    <a:gd name="T3" fmla="*/ 2 h 8"/>
                    <a:gd name="T4" fmla="*/ 2 w 13"/>
                    <a:gd name="T5" fmla="*/ 4 h 8"/>
                    <a:gd name="T6" fmla="*/ 4 w 13"/>
                    <a:gd name="T7" fmla="*/ 8 h 8"/>
                    <a:gd name="T8" fmla="*/ 7 w 13"/>
                    <a:gd name="T9" fmla="*/ 8 h 8"/>
                    <a:gd name="T10" fmla="*/ 9 w 13"/>
                    <a:gd name="T11" fmla="*/ 8 h 8"/>
                    <a:gd name="T12" fmla="*/ 9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7" y="8"/>
                      </a:lnTo>
                      <a:lnTo>
                        <a:pt x="9" y="8"/>
                      </a:lnTo>
                      <a:lnTo>
                        <a:pt x="9"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3" name="Freeform 261"/>
                <p:cNvSpPr>
                  <a:spLocks/>
                </p:cNvSpPr>
                <p:nvPr/>
              </p:nvSpPr>
              <p:spPr bwMode="auto">
                <a:xfrm>
                  <a:off x="6786" y="2836"/>
                  <a:ext cx="13" cy="5"/>
                </a:xfrm>
                <a:custGeom>
                  <a:avLst/>
                  <a:gdLst>
                    <a:gd name="T0" fmla="*/ 13 w 13"/>
                    <a:gd name="T1" fmla="*/ 5 h 5"/>
                    <a:gd name="T2" fmla="*/ 13 w 13"/>
                    <a:gd name="T3" fmla="*/ 3 h 5"/>
                    <a:gd name="T4" fmla="*/ 11 w 13"/>
                    <a:gd name="T5" fmla="*/ 0 h 5"/>
                    <a:gd name="T6" fmla="*/ 9 w 13"/>
                    <a:gd name="T7" fmla="*/ 0 h 5"/>
                    <a:gd name="T8" fmla="*/ 5 w 13"/>
                    <a:gd name="T9" fmla="*/ 0 h 5"/>
                    <a:gd name="T10" fmla="*/ 5 w 13"/>
                    <a:gd name="T11" fmla="*/ 0 h 5"/>
                    <a:gd name="T12" fmla="*/ 2 w 13"/>
                    <a:gd name="T13" fmla="*/ 0 h 5"/>
                    <a:gd name="T14" fmla="*/ 2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5" y="0"/>
                      </a:lnTo>
                      <a:lnTo>
                        <a:pt x="5" y="0"/>
                      </a:lnTo>
                      <a:lnTo>
                        <a:pt x="2" y="0"/>
                      </a:lnTo>
                      <a:lnTo>
                        <a:pt x="2"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4" name="Freeform 262"/>
                <p:cNvSpPr>
                  <a:spLocks/>
                </p:cNvSpPr>
                <p:nvPr/>
              </p:nvSpPr>
              <p:spPr bwMode="auto">
                <a:xfrm>
                  <a:off x="6786"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5" name="Freeform 263"/>
                <p:cNvSpPr>
                  <a:spLocks/>
                </p:cNvSpPr>
                <p:nvPr/>
              </p:nvSpPr>
              <p:spPr bwMode="auto">
                <a:xfrm>
                  <a:off x="6786" y="2864"/>
                  <a:ext cx="13" cy="8"/>
                </a:xfrm>
                <a:custGeom>
                  <a:avLst/>
                  <a:gdLst>
                    <a:gd name="T0" fmla="*/ 0 w 13"/>
                    <a:gd name="T1" fmla="*/ 0 h 8"/>
                    <a:gd name="T2" fmla="*/ 2 w 13"/>
                    <a:gd name="T3" fmla="*/ 2 h 8"/>
                    <a:gd name="T4" fmla="*/ 2 w 13"/>
                    <a:gd name="T5" fmla="*/ 4 h 8"/>
                    <a:gd name="T6" fmla="*/ 5 w 13"/>
                    <a:gd name="T7" fmla="*/ 8 h 8"/>
                    <a:gd name="T8" fmla="*/ 5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5" y="8"/>
                      </a:lnTo>
                      <a:lnTo>
                        <a:pt x="5"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6" name="Freeform 264"/>
                <p:cNvSpPr>
                  <a:spLocks/>
                </p:cNvSpPr>
                <p:nvPr/>
              </p:nvSpPr>
              <p:spPr bwMode="auto">
                <a:xfrm>
                  <a:off x="6814"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6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6"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7" name="Freeform 265"/>
                <p:cNvSpPr>
                  <a:spLocks/>
                </p:cNvSpPr>
                <p:nvPr/>
              </p:nvSpPr>
              <p:spPr bwMode="auto">
                <a:xfrm>
                  <a:off x="6814"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8" name="Freeform 266"/>
                <p:cNvSpPr>
                  <a:spLocks/>
                </p:cNvSpPr>
                <p:nvPr/>
              </p:nvSpPr>
              <p:spPr bwMode="auto">
                <a:xfrm>
                  <a:off x="6814" y="2864"/>
                  <a:ext cx="14" cy="8"/>
                </a:xfrm>
                <a:custGeom>
                  <a:avLst/>
                  <a:gdLst>
                    <a:gd name="T0" fmla="*/ 0 w 14"/>
                    <a:gd name="T1" fmla="*/ 0 h 8"/>
                    <a:gd name="T2" fmla="*/ 0 w 14"/>
                    <a:gd name="T3" fmla="*/ 2 h 8"/>
                    <a:gd name="T4" fmla="*/ 2 w 14"/>
                    <a:gd name="T5" fmla="*/ 4 h 8"/>
                    <a:gd name="T6" fmla="*/ 6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6"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19" name="Freeform 267"/>
                <p:cNvSpPr>
                  <a:spLocks/>
                </p:cNvSpPr>
                <p:nvPr/>
              </p:nvSpPr>
              <p:spPr bwMode="auto">
                <a:xfrm>
                  <a:off x="6843" y="2836"/>
                  <a:ext cx="12" cy="5"/>
                </a:xfrm>
                <a:custGeom>
                  <a:avLst/>
                  <a:gdLst>
                    <a:gd name="T0" fmla="*/ 12 w 12"/>
                    <a:gd name="T1" fmla="*/ 5 h 5"/>
                    <a:gd name="T2" fmla="*/ 12 w 12"/>
                    <a:gd name="T3" fmla="*/ 3 h 5"/>
                    <a:gd name="T4" fmla="*/ 10 w 12"/>
                    <a:gd name="T5" fmla="*/ 0 h 5"/>
                    <a:gd name="T6" fmla="*/ 8 w 12"/>
                    <a:gd name="T7" fmla="*/ 0 h 5"/>
                    <a:gd name="T8" fmla="*/ 6 w 12"/>
                    <a:gd name="T9" fmla="*/ 0 h 5"/>
                    <a:gd name="T10" fmla="*/ 4 w 12"/>
                    <a:gd name="T11" fmla="*/ 0 h 5"/>
                    <a:gd name="T12" fmla="*/ 0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0" y="0"/>
                      </a:lnTo>
                      <a:lnTo>
                        <a:pt x="8" y="0"/>
                      </a:lnTo>
                      <a:lnTo>
                        <a:pt x="6" y="0"/>
                      </a:lnTo>
                      <a:lnTo>
                        <a:pt x="4" y="0"/>
                      </a:lnTo>
                      <a:lnTo>
                        <a:pt x="0"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0" name="Freeform 268"/>
                <p:cNvSpPr>
                  <a:spLocks/>
                </p:cNvSpPr>
                <p:nvPr/>
              </p:nvSpPr>
              <p:spPr bwMode="auto">
                <a:xfrm>
                  <a:off x="6843" y="2841"/>
                  <a:ext cx="12" cy="23"/>
                </a:xfrm>
                <a:custGeom>
                  <a:avLst/>
                  <a:gdLst>
                    <a:gd name="T0" fmla="*/ 6 w 12"/>
                    <a:gd name="T1" fmla="*/ 23 h 23"/>
                    <a:gd name="T2" fmla="*/ 12 w 12"/>
                    <a:gd name="T3" fmla="*/ 23 h 23"/>
                    <a:gd name="T4" fmla="*/ 12 w 12"/>
                    <a:gd name="T5" fmla="*/ 0 h 23"/>
                    <a:gd name="T6" fmla="*/ 0 w 12"/>
                    <a:gd name="T7" fmla="*/ 0 h 23"/>
                    <a:gd name="T8" fmla="*/ 0 w 12"/>
                    <a:gd name="T9" fmla="*/ 23 h 23"/>
                    <a:gd name="T10" fmla="*/ 6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6" y="23"/>
                      </a:moveTo>
                      <a:lnTo>
                        <a:pt x="12" y="23"/>
                      </a:lnTo>
                      <a:lnTo>
                        <a:pt x="12"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1" name="Freeform 269"/>
                <p:cNvSpPr>
                  <a:spLocks/>
                </p:cNvSpPr>
                <p:nvPr/>
              </p:nvSpPr>
              <p:spPr bwMode="auto">
                <a:xfrm>
                  <a:off x="6843" y="2864"/>
                  <a:ext cx="12" cy="8"/>
                </a:xfrm>
                <a:custGeom>
                  <a:avLst/>
                  <a:gdLst>
                    <a:gd name="T0" fmla="*/ 0 w 12"/>
                    <a:gd name="T1" fmla="*/ 0 h 8"/>
                    <a:gd name="T2" fmla="*/ 0 w 12"/>
                    <a:gd name="T3" fmla="*/ 2 h 8"/>
                    <a:gd name="T4" fmla="*/ 0 w 12"/>
                    <a:gd name="T5" fmla="*/ 4 h 8"/>
                    <a:gd name="T6" fmla="*/ 4 w 12"/>
                    <a:gd name="T7" fmla="*/ 8 h 8"/>
                    <a:gd name="T8" fmla="*/ 6 w 12"/>
                    <a:gd name="T9" fmla="*/ 8 h 8"/>
                    <a:gd name="T10" fmla="*/ 8 w 12"/>
                    <a:gd name="T11" fmla="*/ 8 h 8"/>
                    <a:gd name="T12" fmla="*/ 10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0" y="4"/>
                      </a:lnTo>
                      <a:lnTo>
                        <a:pt x="4" y="8"/>
                      </a:lnTo>
                      <a:lnTo>
                        <a:pt x="6" y="8"/>
                      </a:lnTo>
                      <a:lnTo>
                        <a:pt x="8" y="8"/>
                      </a:lnTo>
                      <a:lnTo>
                        <a:pt x="10"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2" name="Freeform 270"/>
                <p:cNvSpPr>
                  <a:spLocks/>
                </p:cNvSpPr>
                <p:nvPr/>
              </p:nvSpPr>
              <p:spPr bwMode="auto">
                <a:xfrm>
                  <a:off x="6872" y="2836"/>
                  <a:ext cx="14" cy="5"/>
                </a:xfrm>
                <a:custGeom>
                  <a:avLst/>
                  <a:gdLst>
                    <a:gd name="T0" fmla="*/ 14 w 14"/>
                    <a:gd name="T1" fmla="*/ 5 h 5"/>
                    <a:gd name="T2" fmla="*/ 14 w 14"/>
                    <a:gd name="T3" fmla="*/ 3 h 5"/>
                    <a:gd name="T4" fmla="*/ 10 w 14"/>
                    <a:gd name="T5" fmla="*/ 0 h 5"/>
                    <a:gd name="T6" fmla="*/ 8 w 14"/>
                    <a:gd name="T7" fmla="*/ 0 h 5"/>
                    <a:gd name="T8" fmla="*/ 6 w 14"/>
                    <a:gd name="T9" fmla="*/ 0 h 5"/>
                    <a:gd name="T10" fmla="*/ 4 w 14"/>
                    <a:gd name="T11" fmla="*/ 0 h 5"/>
                    <a:gd name="T12" fmla="*/ 0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0" y="0"/>
                      </a:lnTo>
                      <a:lnTo>
                        <a:pt x="8" y="0"/>
                      </a:lnTo>
                      <a:lnTo>
                        <a:pt x="6" y="0"/>
                      </a:lnTo>
                      <a:lnTo>
                        <a:pt x="4" y="0"/>
                      </a:lnTo>
                      <a:lnTo>
                        <a:pt x="0"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3" name="Freeform 271"/>
                <p:cNvSpPr>
                  <a:spLocks/>
                </p:cNvSpPr>
                <p:nvPr/>
              </p:nvSpPr>
              <p:spPr bwMode="auto">
                <a:xfrm>
                  <a:off x="6872"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4" name="Freeform 272"/>
                <p:cNvSpPr>
                  <a:spLocks/>
                </p:cNvSpPr>
                <p:nvPr/>
              </p:nvSpPr>
              <p:spPr bwMode="auto">
                <a:xfrm>
                  <a:off x="6872" y="2864"/>
                  <a:ext cx="14" cy="8"/>
                </a:xfrm>
                <a:custGeom>
                  <a:avLst/>
                  <a:gdLst>
                    <a:gd name="T0" fmla="*/ 0 w 14"/>
                    <a:gd name="T1" fmla="*/ 0 h 8"/>
                    <a:gd name="T2" fmla="*/ 0 w 14"/>
                    <a:gd name="T3" fmla="*/ 2 h 8"/>
                    <a:gd name="T4" fmla="*/ 0 w 14"/>
                    <a:gd name="T5" fmla="*/ 4 h 8"/>
                    <a:gd name="T6" fmla="*/ 4 w 14"/>
                    <a:gd name="T7" fmla="*/ 8 h 8"/>
                    <a:gd name="T8" fmla="*/ 6 w 14"/>
                    <a:gd name="T9" fmla="*/ 8 h 8"/>
                    <a:gd name="T10" fmla="*/ 8 w 14"/>
                    <a:gd name="T11" fmla="*/ 8 h 8"/>
                    <a:gd name="T12" fmla="*/ 10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0" y="4"/>
                      </a:lnTo>
                      <a:lnTo>
                        <a:pt x="4" y="8"/>
                      </a:lnTo>
                      <a:lnTo>
                        <a:pt x="6" y="8"/>
                      </a:lnTo>
                      <a:lnTo>
                        <a:pt x="8" y="8"/>
                      </a:lnTo>
                      <a:lnTo>
                        <a:pt x="10"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5" name="Freeform 273"/>
                <p:cNvSpPr>
                  <a:spLocks/>
                </p:cNvSpPr>
                <p:nvPr/>
              </p:nvSpPr>
              <p:spPr bwMode="auto">
                <a:xfrm>
                  <a:off x="6897" y="2836"/>
                  <a:ext cx="13" cy="5"/>
                </a:xfrm>
                <a:custGeom>
                  <a:avLst/>
                  <a:gdLst>
                    <a:gd name="T0" fmla="*/ 13 w 13"/>
                    <a:gd name="T1" fmla="*/ 5 h 5"/>
                    <a:gd name="T2" fmla="*/ 13 w 13"/>
                    <a:gd name="T3" fmla="*/ 3 h 5"/>
                    <a:gd name="T4" fmla="*/ 13 w 13"/>
                    <a:gd name="T5" fmla="*/ 0 h 5"/>
                    <a:gd name="T6" fmla="*/ 10 w 13"/>
                    <a:gd name="T7" fmla="*/ 0 h 5"/>
                    <a:gd name="T8" fmla="*/ 8 w 13"/>
                    <a:gd name="T9" fmla="*/ 0 h 5"/>
                    <a:gd name="T10" fmla="*/ 6 w 13"/>
                    <a:gd name="T11" fmla="*/ 0 h 5"/>
                    <a:gd name="T12" fmla="*/ 4 w 13"/>
                    <a:gd name="T13" fmla="*/ 0 h 5"/>
                    <a:gd name="T14" fmla="*/ 4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3" y="0"/>
                      </a:lnTo>
                      <a:lnTo>
                        <a:pt x="10" y="0"/>
                      </a:lnTo>
                      <a:lnTo>
                        <a:pt x="8" y="0"/>
                      </a:lnTo>
                      <a:lnTo>
                        <a:pt x="6" y="0"/>
                      </a:lnTo>
                      <a:lnTo>
                        <a:pt x="4" y="0"/>
                      </a:lnTo>
                      <a:lnTo>
                        <a:pt x="4"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6" name="Freeform 274"/>
                <p:cNvSpPr>
                  <a:spLocks/>
                </p:cNvSpPr>
                <p:nvPr/>
              </p:nvSpPr>
              <p:spPr bwMode="auto">
                <a:xfrm>
                  <a:off x="6897"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7" name="Freeform 275"/>
                <p:cNvSpPr>
                  <a:spLocks/>
                </p:cNvSpPr>
                <p:nvPr/>
              </p:nvSpPr>
              <p:spPr bwMode="auto">
                <a:xfrm>
                  <a:off x="6897" y="2864"/>
                  <a:ext cx="13" cy="8"/>
                </a:xfrm>
                <a:custGeom>
                  <a:avLst/>
                  <a:gdLst>
                    <a:gd name="T0" fmla="*/ 0 w 13"/>
                    <a:gd name="T1" fmla="*/ 0 h 8"/>
                    <a:gd name="T2" fmla="*/ 4 w 13"/>
                    <a:gd name="T3" fmla="*/ 2 h 8"/>
                    <a:gd name="T4" fmla="*/ 4 w 13"/>
                    <a:gd name="T5" fmla="*/ 4 h 8"/>
                    <a:gd name="T6" fmla="*/ 6 w 13"/>
                    <a:gd name="T7" fmla="*/ 8 h 8"/>
                    <a:gd name="T8" fmla="*/ 8 w 13"/>
                    <a:gd name="T9" fmla="*/ 8 h 8"/>
                    <a:gd name="T10" fmla="*/ 10 w 13"/>
                    <a:gd name="T11" fmla="*/ 8 h 8"/>
                    <a:gd name="T12" fmla="*/ 13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4" y="2"/>
                      </a:lnTo>
                      <a:lnTo>
                        <a:pt x="4" y="4"/>
                      </a:lnTo>
                      <a:lnTo>
                        <a:pt x="6" y="8"/>
                      </a:lnTo>
                      <a:lnTo>
                        <a:pt x="8" y="8"/>
                      </a:lnTo>
                      <a:lnTo>
                        <a:pt x="10" y="8"/>
                      </a:lnTo>
                      <a:lnTo>
                        <a:pt x="13"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8" name="Freeform 276"/>
                <p:cNvSpPr>
                  <a:spLocks/>
                </p:cNvSpPr>
                <p:nvPr/>
              </p:nvSpPr>
              <p:spPr bwMode="auto">
                <a:xfrm>
                  <a:off x="6932" y="2836"/>
                  <a:ext cx="11" cy="5"/>
                </a:xfrm>
                <a:custGeom>
                  <a:avLst/>
                  <a:gdLst>
                    <a:gd name="T0" fmla="*/ 11 w 11"/>
                    <a:gd name="T1" fmla="*/ 5 h 5"/>
                    <a:gd name="T2" fmla="*/ 11 w 11"/>
                    <a:gd name="T3" fmla="*/ 3 h 5"/>
                    <a:gd name="T4" fmla="*/ 7 w 11"/>
                    <a:gd name="T5" fmla="*/ 0 h 5"/>
                    <a:gd name="T6" fmla="*/ 3 w 11"/>
                    <a:gd name="T7" fmla="*/ 0 h 5"/>
                    <a:gd name="T8" fmla="*/ 2 w 11"/>
                    <a:gd name="T9" fmla="*/ 0 h 5"/>
                    <a:gd name="T10" fmla="*/ 0 w 11"/>
                    <a:gd name="T11" fmla="*/ 0 h 5"/>
                    <a:gd name="T12" fmla="*/ 0 w 11"/>
                    <a:gd name="T13" fmla="*/ 3 h 5"/>
                    <a:gd name="T14" fmla="*/ 0 w 11"/>
                    <a:gd name="T15" fmla="*/ 5 h 5"/>
                    <a:gd name="T16" fmla="*/ 11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11" y="5"/>
                      </a:moveTo>
                      <a:lnTo>
                        <a:pt x="11" y="3"/>
                      </a:lnTo>
                      <a:lnTo>
                        <a:pt x="7" y="0"/>
                      </a:lnTo>
                      <a:lnTo>
                        <a:pt x="3" y="0"/>
                      </a:lnTo>
                      <a:lnTo>
                        <a:pt x="2" y="0"/>
                      </a:lnTo>
                      <a:lnTo>
                        <a:pt x="0" y="0"/>
                      </a:lnTo>
                      <a:lnTo>
                        <a:pt x="0" y="3"/>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29" name="Freeform 277"/>
                <p:cNvSpPr>
                  <a:spLocks/>
                </p:cNvSpPr>
                <p:nvPr/>
              </p:nvSpPr>
              <p:spPr bwMode="auto">
                <a:xfrm>
                  <a:off x="6932" y="2841"/>
                  <a:ext cx="11" cy="23"/>
                </a:xfrm>
                <a:custGeom>
                  <a:avLst/>
                  <a:gdLst>
                    <a:gd name="T0" fmla="*/ 3 w 11"/>
                    <a:gd name="T1" fmla="*/ 23 h 23"/>
                    <a:gd name="T2" fmla="*/ 11 w 11"/>
                    <a:gd name="T3" fmla="*/ 23 h 23"/>
                    <a:gd name="T4" fmla="*/ 11 w 11"/>
                    <a:gd name="T5" fmla="*/ 0 h 23"/>
                    <a:gd name="T6" fmla="*/ 0 w 11"/>
                    <a:gd name="T7" fmla="*/ 0 h 23"/>
                    <a:gd name="T8" fmla="*/ 0 w 11"/>
                    <a:gd name="T9" fmla="*/ 23 h 23"/>
                    <a:gd name="T10" fmla="*/ 3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3" y="23"/>
                      </a:moveTo>
                      <a:lnTo>
                        <a:pt x="11" y="23"/>
                      </a:lnTo>
                      <a:lnTo>
                        <a:pt x="11" y="0"/>
                      </a:lnTo>
                      <a:lnTo>
                        <a:pt x="0" y="0"/>
                      </a:lnTo>
                      <a:lnTo>
                        <a:pt x="0" y="23"/>
                      </a:lnTo>
                      <a:lnTo>
                        <a:pt x="3"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0" name="Freeform 278"/>
                <p:cNvSpPr>
                  <a:spLocks/>
                </p:cNvSpPr>
                <p:nvPr/>
              </p:nvSpPr>
              <p:spPr bwMode="auto">
                <a:xfrm>
                  <a:off x="6932" y="2864"/>
                  <a:ext cx="11" cy="8"/>
                </a:xfrm>
                <a:custGeom>
                  <a:avLst/>
                  <a:gdLst>
                    <a:gd name="T0" fmla="*/ 0 w 11"/>
                    <a:gd name="T1" fmla="*/ 0 h 8"/>
                    <a:gd name="T2" fmla="*/ 0 w 11"/>
                    <a:gd name="T3" fmla="*/ 2 h 8"/>
                    <a:gd name="T4" fmla="*/ 0 w 11"/>
                    <a:gd name="T5" fmla="*/ 4 h 8"/>
                    <a:gd name="T6" fmla="*/ 2 w 11"/>
                    <a:gd name="T7" fmla="*/ 8 h 8"/>
                    <a:gd name="T8" fmla="*/ 3 w 11"/>
                    <a:gd name="T9" fmla="*/ 8 h 8"/>
                    <a:gd name="T10" fmla="*/ 7 w 11"/>
                    <a:gd name="T11" fmla="*/ 8 h 8"/>
                    <a:gd name="T12" fmla="*/ 7 w 11"/>
                    <a:gd name="T13" fmla="*/ 4 h 8"/>
                    <a:gd name="T14" fmla="*/ 11 w 11"/>
                    <a:gd name="T15" fmla="*/ 2 h 8"/>
                    <a:gd name="T16" fmla="*/ 11 w 11"/>
                    <a:gd name="T17" fmla="*/ 0 h 8"/>
                    <a:gd name="T18" fmla="*/ 0 w 11"/>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0" y="0"/>
                      </a:moveTo>
                      <a:lnTo>
                        <a:pt x="0" y="2"/>
                      </a:lnTo>
                      <a:lnTo>
                        <a:pt x="0" y="4"/>
                      </a:lnTo>
                      <a:lnTo>
                        <a:pt x="2" y="8"/>
                      </a:lnTo>
                      <a:lnTo>
                        <a:pt x="3" y="8"/>
                      </a:lnTo>
                      <a:lnTo>
                        <a:pt x="7" y="8"/>
                      </a:lnTo>
                      <a:lnTo>
                        <a:pt x="7" y="4"/>
                      </a:lnTo>
                      <a:lnTo>
                        <a:pt x="11" y="2"/>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1" name="Freeform 279"/>
                <p:cNvSpPr>
                  <a:spLocks/>
                </p:cNvSpPr>
                <p:nvPr/>
              </p:nvSpPr>
              <p:spPr bwMode="auto">
                <a:xfrm>
                  <a:off x="6958"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4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2" name="Freeform 280"/>
                <p:cNvSpPr>
                  <a:spLocks/>
                </p:cNvSpPr>
                <p:nvPr/>
              </p:nvSpPr>
              <p:spPr bwMode="auto">
                <a:xfrm>
                  <a:off x="6958" y="2841"/>
                  <a:ext cx="14" cy="39"/>
                </a:xfrm>
                <a:custGeom>
                  <a:avLst/>
                  <a:gdLst>
                    <a:gd name="T0" fmla="*/ 8 w 14"/>
                    <a:gd name="T1" fmla="*/ 39 h 39"/>
                    <a:gd name="T2" fmla="*/ 14 w 14"/>
                    <a:gd name="T3" fmla="*/ 39 h 39"/>
                    <a:gd name="T4" fmla="*/ 14 w 14"/>
                    <a:gd name="T5" fmla="*/ 0 h 39"/>
                    <a:gd name="T6" fmla="*/ 0 w 14"/>
                    <a:gd name="T7" fmla="*/ 0 h 39"/>
                    <a:gd name="T8" fmla="*/ 0 w 14"/>
                    <a:gd name="T9" fmla="*/ 39 h 39"/>
                    <a:gd name="T10" fmla="*/ 8 w 14"/>
                    <a:gd name="T11" fmla="*/ 39 h 39"/>
                  </a:gdLst>
                  <a:ahLst/>
                  <a:cxnLst>
                    <a:cxn ang="0">
                      <a:pos x="T0" y="T1"/>
                    </a:cxn>
                    <a:cxn ang="0">
                      <a:pos x="T2" y="T3"/>
                    </a:cxn>
                    <a:cxn ang="0">
                      <a:pos x="T4" y="T5"/>
                    </a:cxn>
                    <a:cxn ang="0">
                      <a:pos x="T6" y="T7"/>
                    </a:cxn>
                    <a:cxn ang="0">
                      <a:pos x="T8" y="T9"/>
                    </a:cxn>
                    <a:cxn ang="0">
                      <a:pos x="T10" y="T11"/>
                    </a:cxn>
                  </a:cxnLst>
                  <a:rect l="0" t="0" r="r" b="b"/>
                  <a:pathLst>
                    <a:path w="14" h="39">
                      <a:moveTo>
                        <a:pt x="8" y="39"/>
                      </a:moveTo>
                      <a:lnTo>
                        <a:pt x="14" y="39"/>
                      </a:lnTo>
                      <a:lnTo>
                        <a:pt x="14" y="0"/>
                      </a:lnTo>
                      <a:lnTo>
                        <a:pt x="0" y="0"/>
                      </a:lnTo>
                      <a:lnTo>
                        <a:pt x="0" y="39"/>
                      </a:lnTo>
                      <a:lnTo>
                        <a:pt x="8"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3" name="Freeform 281"/>
                <p:cNvSpPr>
                  <a:spLocks/>
                </p:cNvSpPr>
                <p:nvPr/>
              </p:nvSpPr>
              <p:spPr bwMode="auto">
                <a:xfrm>
                  <a:off x="6958" y="2880"/>
                  <a:ext cx="14" cy="7"/>
                </a:xfrm>
                <a:custGeom>
                  <a:avLst/>
                  <a:gdLst>
                    <a:gd name="T0" fmla="*/ 0 w 14"/>
                    <a:gd name="T1" fmla="*/ 0 h 7"/>
                    <a:gd name="T2" fmla="*/ 0 w 14"/>
                    <a:gd name="T3" fmla="*/ 2 h 7"/>
                    <a:gd name="T4" fmla="*/ 4 w 14"/>
                    <a:gd name="T5" fmla="*/ 4 h 7"/>
                    <a:gd name="T6" fmla="*/ 4 w 14"/>
                    <a:gd name="T7" fmla="*/ 4 h 7"/>
                    <a:gd name="T8" fmla="*/ 8 w 14"/>
                    <a:gd name="T9" fmla="*/ 7 h 7"/>
                    <a:gd name="T10" fmla="*/ 10 w 14"/>
                    <a:gd name="T11" fmla="*/ 4 h 7"/>
                    <a:gd name="T12" fmla="*/ 12 w 14"/>
                    <a:gd name="T13" fmla="*/ 4 h 7"/>
                    <a:gd name="T14" fmla="*/ 14 w 14"/>
                    <a:gd name="T15" fmla="*/ 2 h 7"/>
                    <a:gd name="T16" fmla="*/ 14 w 14"/>
                    <a:gd name="T17" fmla="*/ 0 h 7"/>
                    <a:gd name="T18" fmla="*/ 0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0" y="0"/>
                      </a:moveTo>
                      <a:lnTo>
                        <a:pt x="0" y="2"/>
                      </a:lnTo>
                      <a:lnTo>
                        <a:pt x="4" y="4"/>
                      </a:lnTo>
                      <a:lnTo>
                        <a:pt x="4" y="4"/>
                      </a:lnTo>
                      <a:lnTo>
                        <a:pt x="8" y="7"/>
                      </a:lnTo>
                      <a:lnTo>
                        <a:pt x="10" y="4"/>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4" name="Freeform 282"/>
                <p:cNvSpPr>
                  <a:spLocks/>
                </p:cNvSpPr>
                <p:nvPr/>
              </p:nvSpPr>
              <p:spPr bwMode="auto">
                <a:xfrm>
                  <a:off x="6987" y="2836"/>
                  <a:ext cx="12" cy="5"/>
                </a:xfrm>
                <a:custGeom>
                  <a:avLst/>
                  <a:gdLst>
                    <a:gd name="T0" fmla="*/ 12 w 12"/>
                    <a:gd name="T1" fmla="*/ 5 h 5"/>
                    <a:gd name="T2" fmla="*/ 12 w 12"/>
                    <a:gd name="T3" fmla="*/ 3 h 5"/>
                    <a:gd name="T4" fmla="*/ 12 w 12"/>
                    <a:gd name="T5" fmla="*/ 0 h 5"/>
                    <a:gd name="T6" fmla="*/ 10 w 12"/>
                    <a:gd name="T7" fmla="*/ 0 h 5"/>
                    <a:gd name="T8" fmla="*/ 4 w 12"/>
                    <a:gd name="T9" fmla="*/ 0 h 5"/>
                    <a:gd name="T10" fmla="*/ 4 w 12"/>
                    <a:gd name="T11" fmla="*/ 0 h 5"/>
                    <a:gd name="T12" fmla="*/ 0 w 12"/>
                    <a:gd name="T13" fmla="*/ 0 h 5"/>
                    <a:gd name="T14" fmla="*/ 0 w 12"/>
                    <a:gd name="T15" fmla="*/ 3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3"/>
                      </a:lnTo>
                      <a:lnTo>
                        <a:pt x="12" y="0"/>
                      </a:lnTo>
                      <a:lnTo>
                        <a:pt x="10" y="0"/>
                      </a:lnTo>
                      <a:lnTo>
                        <a:pt x="4" y="0"/>
                      </a:lnTo>
                      <a:lnTo>
                        <a:pt x="4" y="0"/>
                      </a:lnTo>
                      <a:lnTo>
                        <a:pt x="0" y="0"/>
                      </a:lnTo>
                      <a:lnTo>
                        <a:pt x="0" y="3"/>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5" name="Freeform 283"/>
                <p:cNvSpPr>
                  <a:spLocks/>
                </p:cNvSpPr>
                <p:nvPr/>
              </p:nvSpPr>
              <p:spPr bwMode="auto">
                <a:xfrm>
                  <a:off x="6987" y="2841"/>
                  <a:ext cx="12" cy="23"/>
                </a:xfrm>
                <a:custGeom>
                  <a:avLst/>
                  <a:gdLst>
                    <a:gd name="T0" fmla="*/ 4 w 12"/>
                    <a:gd name="T1" fmla="*/ 23 h 23"/>
                    <a:gd name="T2" fmla="*/ 12 w 12"/>
                    <a:gd name="T3" fmla="*/ 23 h 23"/>
                    <a:gd name="T4" fmla="*/ 12 w 12"/>
                    <a:gd name="T5" fmla="*/ 0 h 23"/>
                    <a:gd name="T6" fmla="*/ 0 w 12"/>
                    <a:gd name="T7" fmla="*/ 0 h 23"/>
                    <a:gd name="T8" fmla="*/ 0 w 12"/>
                    <a:gd name="T9" fmla="*/ 23 h 23"/>
                    <a:gd name="T10" fmla="*/ 4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4" y="23"/>
                      </a:moveTo>
                      <a:lnTo>
                        <a:pt x="12" y="23"/>
                      </a:lnTo>
                      <a:lnTo>
                        <a:pt x="12" y="0"/>
                      </a:lnTo>
                      <a:lnTo>
                        <a:pt x="0" y="0"/>
                      </a:lnTo>
                      <a:lnTo>
                        <a:pt x="0" y="23"/>
                      </a:lnTo>
                      <a:lnTo>
                        <a:pt x="4"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6" name="Freeform 284"/>
                <p:cNvSpPr>
                  <a:spLocks/>
                </p:cNvSpPr>
                <p:nvPr/>
              </p:nvSpPr>
              <p:spPr bwMode="auto">
                <a:xfrm>
                  <a:off x="6987" y="2864"/>
                  <a:ext cx="12" cy="8"/>
                </a:xfrm>
                <a:custGeom>
                  <a:avLst/>
                  <a:gdLst>
                    <a:gd name="T0" fmla="*/ 0 w 12"/>
                    <a:gd name="T1" fmla="*/ 0 h 8"/>
                    <a:gd name="T2" fmla="*/ 0 w 12"/>
                    <a:gd name="T3" fmla="*/ 2 h 8"/>
                    <a:gd name="T4" fmla="*/ 0 w 12"/>
                    <a:gd name="T5" fmla="*/ 4 h 8"/>
                    <a:gd name="T6" fmla="*/ 4 w 12"/>
                    <a:gd name="T7" fmla="*/ 8 h 8"/>
                    <a:gd name="T8" fmla="*/ 4 w 12"/>
                    <a:gd name="T9" fmla="*/ 8 h 8"/>
                    <a:gd name="T10" fmla="*/ 10 w 12"/>
                    <a:gd name="T11" fmla="*/ 8 h 8"/>
                    <a:gd name="T12" fmla="*/ 12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0" y="4"/>
                      </a:lnTo>
                      <a:lnTo>
                        <a:pt x="4" y="8"/>
                      </a:lnTo>
                      <a:lnTo>
                        <a:pt x="4" y="8"/>
                      </a:lnTo>
                      <a:lnTo>
                        <a:pt x="10" y="8"/>
                      </a:lnTo>
                      <a:lnTo>
                        <a:pt x="12"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7" name="Freeform 285"/>
                <p:cNvSpPr>
                  <a:spLocks/>
                </p:cNvSpPr>
                <p:nvPr/>
              </p:nvSpPr>
              <p:spPr bwMode="auto">
                <a:xfrm>
                  <a:off x="7014" y="2836"/>
                  <a:ext cx="16" cy="5"/>
                </a:xfrm>
                <a:custGeom>
                  <a:avLst/>
                  <a:gdLst>
                    <a:gd name="T0" fmla="*/ 16 w 16"/>
                    <a:gd name="T1" fmla="*/ 5 h 5"/>
                    <a:gd name="T2" fmla="*/ 16 w 16"/>
                    <a:gd name="T3" fmla="*/ 3 h 5"/>
                    <a:gd name="T4" fmla="*/ 12 w 16"/>
                    <a:gd name="T5" fmla="*/ 0 h 5"/>
                    <a:gd name="T6" fmla="*/ 10 w 16"/>
                    <a:gd name="T7" fmla="*/ 0 h 5"/>
                    <a:gd name="T8" fmla="*/ 8 w 16"/>
                    <a:gd name="T9" fmla="*/ 0 h 5"/>
                    <a:gd name="T10" fmla="*/ 6 w 16"/>
                    <a:gd name="T11" fmla="*/ 0 h 5"/>
                    <a:gd name="T12" fmla="*/ 2 w 16"/>
                    <a:gd name="T13" fmla="*/ 0 h 5"/>
                    <a:gd name="T14" fmla="*/ 0 w 16"/>
                    <a:gd name="T15" fmla="*/ 3 h 5"/>
                    <a:gd name="T16" fmla="*/ 0 w 16"/>
                    <a:gd name="T17" fmla="*/ 5 h 5"/>
                    <a:gd name="T18" fmla="*/ 16 w 1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5">
                      <a:moveTo>
                        <a:pt x="16" y="5"/>
                      </a:moveTo>
                      <a:lnTo>
                        <a:pt x="16" y="3"/>
                      </a:lnTo>
                      <a:lnTo>
                        <a:pt x="12" y="0"/>
                      </a:lnTo>
                      <a:lnTo>
                        <a:pt x="10" y="0"/>
                      </a:lnTo>
                      <a:lnTo>
                        <a:pt x="8" y="0"/>
                      </a:lnTo>
                      <a:lnTo>
                        <a:pt x="6" y="0"/>
                      </a:lnTo>
                      <a:lnTo>
                        <a:pt x="2" y="0"/>
                      </a:lnTo>
                      <a:lnTo>
                        <a:pt x="0" y="3"/>
                      </a:lnTo>
                      <a:lnTo>
                        <a:pt x="0" y="5"/>
                      </a:lnTo>
                      <a:lnTo>
                        <a:pt x="16"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8" name="Freeform 286"/>
                <p:cNvSpPr>
                  <a:spLocks/>
                </p:cNvSpPr>
                <p:nvPr/>
              </p:nvSpPr>
              <p:spPr bwMode="auto">
                <a:xfrm>
                  <a:off x="7014" y="2841"/>
                  <a:ext cx="16" cy="23"/>
                </a:xfrm>
                <a:custGeom>
                  <a:avLst/>
                  <a:gdLst>
                    <a:gd name="T0" fmla="*/ 8 w 16"/>
                    <a:gd name="T1" fmla="*/ 23 h 23"/>
                    <a:gd name="T2" fmla="*/ 16 w 16"/>
                    <a:gd name="T3" fmla="*/ 23 h 23"/>
                    <a:gd name="T4" fmla="*/ 16 w 16"/>
                    <a:gd name="T5" fmla="*/ 0 h 23"/>
                    <a:gd name="T6" fmla="*/ 0 w 16"/>
                    <a:gd name="T7" fmla="*/ 0 h 23"/>
                    <a:gd name="T8" fmla="*/ 0 w 16"/>
                    <a:gd name="T9" fmla="*/ 23 h 23"/>
                    <a:gd name="T10" fmla="*/ 8 w 16"/>
                    <a:gd name="T11" fmla="*/ 23 h 23"/>
                  </a:gdLst>
                  <a:ahLst/>
                  <a:cxnLst>
                    <a:cxn ang="0">
                      <a:pos x="T0" y="T1"/>
                    </a:cxn>
                    <a:cxn ang="0">
                      <a:pos x="T2" y="T3"/>
                    </a:cxn>
                    <a:cxn ang="0">
                      <a:pos x="T4" y="T5"/>
                    </a:cxn>
                    <a:cxn ang="0">
                      <a:pos x="T6" y="T7"/>
                    </a:cxn>
                    <a:cxn ang="0">
                      <a:pos x="T8" y="T9"/>
                    </a:cxn>
                    <a:cxn ang="0">
                      <a:pos x="T10" y="T11"/>
                    </a:cxn>
                  </a:cxnLst>
                  <a:rect l="0" t="0" r="r" b="b"/>
                  <a:pathLst>
                    <a:path w="16" h="23">
                      <a:moveTo>
                        <a:pt x="8" y="23"/>
                      </a:moveTo>
                      <a:lnTo>
                        <a:pt x="16" y="23"/>
                      </a:lnTo>
                      <a:lnTo>
                        <a:pt x="16"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39" name="Freeform 287"/>
                <p:cNvSpPr>
                  <a:spLocks/>
                </p:cNvSpPr>
                <p:nvPr/>
              </p:nvSpPr>
              <p:spPr bwMode="auto">
                <a:xfrm>
                  <a:off x="7014" y="2864"/>
                  <a:ext cx="16" cy="8"/>
                </a:xfrm>
                <a:custGeom>
                  <a:avLst/>
                  <a:gdLst>
                    <a:gd name="T0" fmla="*/ 0 w 16"/>
                    <a:gd name="T1" fmla="*/ 0 h 8"/>
                    <a:gd name="T2" fmla="*/ 0 w 16"/>
                    <a:gd name="T3" fmla="*/ 2 h 8"/>
                    <a:gd name="T4" fmla="*/ 2 w 16"/>
                    <a:gd name="T5" fmla="*/ 4 h 8"/>
                    <a:gd name="T6" fmla="*/ 6 w 16"/>
                    <a:gd name="T7" fmla="*/ 8 h 8"/>
                    <a:gd name="T8" fmla="*/ 8 w 16"/>
                    <a:gd name="T9" fmla="*/ 8 h 8"/>
                    <a:gd name="T10" fmla="*/ 10 w 16"/>
                    <a:gd name="T11" fmla="*/ 8 h 8"/>
                    <a:gd name="T12" fmla="*/ 12 w 16"/>
                    <a:gd name="T13" fmla="*/ 4 h 8"/>
                    <a:gd name="T14" fmla="*/ 16 w 16"/>
                    <a:gd name="T15" fmla="*/ 2 h 8"/>
                    <a:gd name="T16" fmla="*/ 16 w 16"/>
                    <a:gd name="T17" fmla="*/ 0 h 8"/>
                    <a:gd name="T18" fmla="*/ 0 w 1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8">
                      <a:moveTo>
                        <a:pt x="0" y="0"/>
                      </a:moveTo>
                      <a:lnTo>
                        <a:pt x="0" y="2"/>
                      </a:lnTo>
                      <a:lnTo>
                        <a:pt x="2" y="4"/>
                      </a:lnTo>
                      <a:lnTo>
                        <a:pt x="6" y="8"/>
                      </a:lnTo>
                      <a:lnTo>
                        <a:pt x="8" y="8"/>
                      </a:lnTo>
                      <a:lnTo>
                        <a:pt x="10" y="8"/>
                      </a:lnTo>
                      <a:lnTo>
                        <a:pt x="12" y="4"/>
                      </a:lnTo>
                      <a:lnTo>
                        <a:pt x="16" y="2"/>
                      </a:lnTo>
                      <a:lnTo>
                        <a:pt x="1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0" name="Freeform 288"/>
                <p:cNvSpPr>
                  <a:spLocks/>
                </p:cNvSpPr>
                <p:nvPr/>
              </p:nvSpPr>
              <p:spPr bwMode="auto">
                <a:xfrm>
                  <a:off x="7045" y="2836"/>
                  <a:ext cx="10" cy="5"/>
                </a:xfrm>
                <a:custGeom>
                  <a:avLst/>
                  <a:gdLst>
                    <a:gd name="T0" fmla="*/ 10 w 10"/>
                    <a:gd name="T1" fmla="*/ 5 h 5"/>
                    <a:gd name="T2" fmla="*/ 10 w 10"/>
                    <a:gd name="T3" fmla="*/ 3 h 5"/>
                    <a:gd name="T4" fmla="*/ 10 w 10"/>
                    <a:gd name="T5" fmla="*/ 0 h 5"/>
                    <a:gd name="T6" fmla="*/ 8 w 10"/>
                    <a:gd name="T7" fmla="*/ 0 h 5"/>
                    <a:gd name="T8" fmla="*/ 6 w 10"/>
                    <a:gd name="T9" fmla="*/ 0 h 5"/>
                    <a:gd name="T10" fmla="*/ 0 w 10"/>
                    <a:gd name="T11" fmla="*/ 0 h 5"/>
                    <a:gd name="T12" fmla="*/ 0 w 10"/>
                    <a:gd name="T13" fmla="*/ 0 h 5"/>
                    <a:gd name="T14" fmla="*/ 0 w 10"/>
                    <a:gd name="T15" fmla="*/ 3 h 5"/>
                    <a:gd name="T16" fmla="*/ 0 w 10"/>
                    <a:gd name="T17" fmla="*/ 5 h 5"/>
                    <a:gd name="T18" fmla="*/ 10 w 10"/>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5">
                      <a:moveTo>
                        <a:pt x="10" y="5"/>
                      </a:moveTo>
                      <a:lnTo>
                        <a:pt x="10" y="3"/>
                      </a:lnTo>
                      <a:lnTo>
                        <a:pt x="10" y="0"/>
                      </a:lnTo>
                      <a:lnTo>
                        <a:pt x="8" y="0"/>
                      </a:lnTo>
                      <a:lnTo>
                        <a:pt x="6" y="0"/>
                      </a:lnTo>
                      <a:lnTo>
                        <a:pt x="0" y="0"/>
                      </a:lnTo>
                      <a:lnTo>
                        <a:pt x="0" y="0"/>
                      </a:lnTo>
                      <a:lnTo>
                        <a:pt x="0" y="3"/>
                      </a:lnTo>
                      <a:lnTo>
                        <a:pt x="0" y="5"/>
                      </a:lnTo>
                      <a:lnTo>
                        <a:pt x="1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1" name="Freeform 289"/>
                <p:cNvSpPr>
                  <a:spLocks/>
                </p:cNvSpPr>
                <p:nvPr/>
              </p:nvSpPr>
              <p:spPr bwMode="auto">
                <a:xfrm>
                  <a:off x="7045" y="2841"/>
                  <a:ext cx="10" cy="23"/>
                </a:xfrm>
                <a:custGeom>
                  <a:avLst/>
                  <a:gdLst>
                    <a:gd name="T0" fmla="*/ 6 w 10"/>
                    <a:gd name="T1" fmla="*/ 23 h 23"/>
                    <a:gd name="T2" fmla="*/ 10 w 10"/>
                    <a:gd name="T3" fmla="*/ 23 h 23"/>
                    <a:gd name="T4" fmla="*/ 10 w 10"/>
                    <a:gd name="T5" fmla="*/ 0 h 23"/>
                    <a:gd name="T6" fmla="*/ 0 w 10"/>
                    <a:gd name="T7" fmla="*/ 0 h 23"/>
                    <a:gd name="T8" fmla="*/ 0 w 10"/>
                    <a:gd name="T9" fmla="*/ 23 h 23"/>
                    <a:gd name="T10" fmla="*/ 6 w 10"/>
                    <a:gd name="T11" fmla="*/ 23 h 23"/>
                  </a:gdLst>
                  <a:ahLst/>
                  <a:cxnLst>
                    <a:cxn ang="0">
                      <a:pos x="T0" y="T1"/>
                    </a:cxn>
                    <a:cxn ang="0">
                      <a:pos x="T2" y="T3"/>
                    </a:cxn>
                    <a:cxn ang="0">
                      <a:pos x="T4" y="T5"/>
                    </a:cxn>
                    <a:cxn ang="0">
                      <a:pos x="T6" y="T7"/>
                    </a:cxn>
                    <a:cxn ang="0">
                      <a:pos x="T8" y="T9"/>
                    </a:cxn>
                    <a:cxn ang="0">
                      <a:pos x="T10" y="T11"/>
                    </a:cxn>
                  </a:cxnLst>
                  <a:rect l="0" t="0" r="r" b="b"/>
                  <a:pathLst>
                    <a:path w="10" h="23">
                      <a:moveTo>
                        <a:pt x="6" y="23"/>
                      </a:moveTo>
                      <a:lnTo>
                        <a:pt x="10" y="23"/>
                      </a:lnTo>
                      <a:lnTo>
                        <a:pt x="10"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2" name="Freeform 290"/>
                <p:cNvSpPr>
                  <a:spLocks/>
                </p:cNvSpPr>
                <p:nvPr/>
              </p:nvSpPr>
              <p:spPr bwMode="auto">
                <a:xfrm>
                  <a:off x="7045" y="2864"/>
                  <a:ext cx="10" cy="8"/>
                </a:xfrm>
                <a:custGeom>
                  <a:avLst/>
                  <a:gdLst>
                    <a:gd name="T0" fmla="*/ 0 w 10"/>
                    <a:gd name="T1" fmla="*/ 0 h 8"/>
                    <a:gd name="T2" fmla="*/ 0 w 10"/>
                    <a:gd name="T3" fmla="*/ 2 h 8"/>
                    <a:gd name="T4" fmla="*/ 0 w 10"/>
                    <a:gd name="T5" fmla="*/ 4 h 8"/>
                    <a:gd name="T6" fmla="*/ 0 w 10"/>
                    <a:gd name="T7" fmla="*/ 8 h 8"/>
                    <a:gd name="T8" fmla="*/ 6 w 10"/>
                    <a:gd name="T9" fmla="*/ 8 h 8"/>
                    <a:gd name="T10" fmla="*/ 8 w 10"/>
                    <a:gd name="T11" fmla="*/ 8 h 8"/>
                    <a:gd name="T12" fmla="*/ 10 w 10"/>
                    <a:gd name="T13" fmla="*/ 4 h 8"/>
                    <a:gd name="T14" fmla="*/ 10 w 10"/>
                    <a:gd name="T15" fmla="*/ 2 h 8"/>
                    <a:gd name="T16" fmla="*/ 10 w 10"/>
                    <a:gd name="T17" fmla="*/ 0 h 8"/>
                    <a:gd name="T18" fmla="*/ 0 w 10"/>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0" y="0"/>
                      </a:moveTo>
                      <a:lnTo>
                        <a:pt x="0" y="2"/>
                      </a:lnTo>
                      <a:lnTo>
                        <a:pt x="0" y="4"/>
                      </a:lnTo>
                      <a:lnTo>
                        <a:pt x="0" y="8"/>
                      </a:lnTo>
                      <a:lnTo>
                        <a:pt x="6" y="8"/>
                      </a:lnTo>
                      <a:lnTo>
                        <a:pt x="8" y="8"/>
                      </a:lnTo>
                      <a:lnTo>
                        <a:pt x="10" y="4"/>
                      </a:lnTo>
                      <a:lnTo>
                        <a:pt x="10" y="2"/>
                      </a:lnTo>
                      <a:lnTo>
                        <a:pt x="1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3" name="Freeform 291"/>
                <p:cNvSpPr>
                  <a:spLocks/>
                </p:cNvSpPr>
                <p:nvPr/>
              </p:nvSpPr>
              <p:spPr bwMode="auto">
                <a:xfrm>
                  <a:off x="7076" y="2836"/>
                  <a:ext cx="13" cy="5"/>
                </a:xfrm>
                <a:custGeom>
                  <a:avLst/>
                  <a:gdLst>
                    <a:gd name="T0" fmla="*/ 13 w 13"/>
                    <a:gd name="T1" fmla="*/ 5 h 5"/>
                    <a:gd name="T2" fmla="*/ 11 w 13"/>
                    <a:gd name="T3" fmla="*/ 3 h 5"/>
                    <a:gd name="T4" fmla="*/ 11 w 13"/>
                    <a:gd name="T5" fmla="*/ 0 h 5"/>
                    <a:gd name="T6" fmla="*/ 7 w 13"/>
                    <a:gd name="T7" fmla="*/ 0 h 5"/>
                    <a:gd name="T8" fmla="*/ 5 w 13"/>
                    <a:gd name="T9" fmla="*/ 0 h 5"/>
                    <a:gd name="T10" fmla="*/ 5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3"/>
                      </a:lnTo>
                      <a:lnTo>
                        <a:pt x="11" y="0"/>
                      </a:lnTo>
                      <a:lnTo>
                        <a:pt x="7" y="0"/>
                      </a:lnTo>
                      <a:lnTo>
                        <a:pt x="5" y="0"/>
                      </a:lnTo>
                      <a:lnTo>
                        <a:pt x="5"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4" name="Freeform 292"/>
                <p:cNvSpPr>
                  <a:spLocks/>
                </p:cNvSpPr>
                <p:nvPr/>
              </p:nvSpPr>
              <p:spPr bwMode="auto">
                <a:xfrm>
                  <a:off x="7076" y="2841"/>
                  <a:ext cx="13" cy="23"/>
                </a:xfrm>
                <a:custGeom>
                  <a:avLst/>
                  <a:gdLst>
                    <a:gd name="T0" fmla="*/ 5 w 13"/>
                    <a:gd name="T1" fmla="*/ 23 h 23"/>
                    <a:gd name="T2" fmla="*/ 13 w 13"/>
                    <a:gd name="T3" fmla="*/ 23 h 23"/>
                    <a:gd name="T4" fmla="*/ 13 w 13"/>
                    <a:gd name="T5" fmla="*/ 0 h 23"/>
                    <a:gd name="T6" fmla="*/ 0 w 13"/>
                    <a:gd name="T7" fmla="*/ 0 h 23"/>
                    <a:gd name="T8" fmla="*/ 0 w 13"/>
                    <a:gd name="T9" fmla="*/ 23 h 23"/>
                    <a:gd name="T10" fmla="*/ 5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5" y="23"/>
                      </a:moveTo>
                      <a:lnTo>
                        <a:pt x="13" y="23"/>
                      </a:lnTo>
                      <a:lnTo>
                        <a:pt x="13" y="0"/>
                      </a:lnTo>
                      <a:lnTo>
                        <a:pt x="0" y="0"/>
                      </a:lnTo>
                      <a:lnTo>
                        <a:pt x="0" y="23"/>
                      </a:lnTo>
                      <a:lnTo>
                        <a:pt x="5"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5" name="Freeform 293"/>
                <p:cNvSpPr>
                  <a:spLocks/>
                </p:cNvSpPr>
                <p:nvPr/>
              </p:nvSpPr>
              <p:spPr bwMode="auto">
                <a:xfrm>
                  <a:off x="7076" y="2864"/>
                  <a:ext cx="13" cy="8"/>
                </a:xfrm>
                <a:custGeom>
                  <a:avLst/>
                  <a:gdLst>
                    <a:gd name="T0" fmla="*/ 0 w 13"/>
                    <a:gd name="T1" fmla="*/ 0 h 8"/>
                    <a:gd name="T2" fmla="*/ 0 w 13"/>
                    <a:gd name="T3" fmla="*/ 2 h 8"/>
                    <a:gd name="T4" fmla="*/ 2 w 13"/>
                    <a:gd name="T5" fmla="*/ 4 h 8"/>
                    <a:gd name="T6" fmla="*/ 5 w 13"/>
                    <a:gd name="T7" fmla="*/ 8 h 8"/>
                    <a:gd name="T8" fmla="*/ 5 w 13"/>
                    <a:gd name="T9" fmla="*/ 8 h 8"/>
                    <a:gd name="T10" fmla="*/ 7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5" y="8"/>
                      </a:lnTo>
                      <a:lnTo>
                        <a:pt x="5" y="8"/>
                      </a:lnTo>
                      <a:lnTo>
                        <a:pt x="7"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6" name="Freeform 294"/>
                <p:cNvSpPr>
                  <a:spLocks/>
                </p:cNvSpPr>
                <p:nvPr/>
              </p:nvSpPr>
              <p:spPr bwMode="auto">
                <a:xfrm>
                  <a:off x="7103" y="2836"/>
                  <a:ext cx="13" cy="5"/>
                </a:xfrm>
                <a:custGeom>
                  <a:avLst/>
                  <a:gdLst>
                    <a:gd name="T0" fmla="*/ 13 w 13"/>
                    <a:gd name="T1" fmla="*/ 5 h 5"/>
                    <a:gd name="T2" fmla="*/ 13 w 13"/>
                    <a:gd name="T3" fmla="*/ 3 h 5"/>
                    <a:gd name="T4" fmla="*/ 11 w 13"/>
                    <a:gd name="T5" fmla="*/ 0 h 5"/>
                    <a:gd name="T6" fmla="*/ 7 w 13"/>
                    <a:gd name="T7" fmla="*/ 0 h 5"/>
                    <a:gd name="T8" fmla="*/ 7 w 13"/>
                    <a:gd name="T9" fmla="*/ 0 h 5"/>
                    <a:gd name="T10" fmla="*/ 3 w 13"/>
                    <a:gd name="T11" fmla="*/ 0 h 5"/>
                    <a:gd name="T12" fmla="*/ 1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7" y="0"/>
                      </a:lnTo>
                      <a:lnTo>
                        <a:pt x="7" y="0"/>
                      </a:lnTo>
                      <a:lnTo>
                        <a:pt x="3" y="0"/>
                      </a:lnTo>
                      <a:lnTo>
                        <a:pt x="1"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7" name="Freeform 295"/>
                <p:cNvSpPr>
                  <a:spLocks/>
                </p:cNvSpPr>
                <p:nvPr/>
              </p:nvSpPr>
              <p:spPr bwMode="auto">
                <a:xfrm>
                  <a:off x="7103" y="2841"/>
                  <a:ext cx="13" cy="23"/>
                </a:xfrm>
                <a:custGeom>
                  <a:avLst/>
                  <a:gdLst>
                    <a:gd name="T0" fmla="*/ 7 w 13"/>
                    <a:gd name="T1" fmla="*/ 23 h 23"/>
                    <a:gd name="T2" fmla="*/ 13 w 13"/>
                    <a:gd name="T3" fmla="*/ 23 h 23"/>
                    <a:gd name="T4" fmla="*/ 13 w 13"/>
                    <a:gd name="T5" fmla="*/ 0 h 23"/>
                    <a:gd name="T6" fmla="*/ 0 w 13"/>
                    <a:gd name="T7" fmla="*/ 0 h 23"/>
                    <a:gd name="T8" fmla="*/ 0 w 13"/>
                    <a:gd name="T9" fmla="*/ 23 h 23"/>
                    <a:gd name="T10" fmla="*/ 7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7" y="23"/>
                      </a:moveTo>
                      <a:lnTo>
                        <a:pt x="13" y="23"/>
                      </a:lnTo>
                      <a:lnTo>
                        <a:pt x="13"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8" name="Freeform 296"/>
                <p:cNvSpPr>
                  <a:spLocks/>
                </p:cNvSpPr>
                <p:nvPr/>
              </p:nvSpPr>
              <p:spPr bwMode="auto">
                <a:xfrm>
                  <a:off x="7103" y="2864"/>
                  <a:ext cx="13" cy="8"/>
                </a:xfrm>
                <a:custGeom>
                  <a:avLst/>
                  <a:gdLst>
                    <a:gd name="T0" fmla="*/ 0 w 13"/>
                    <a:gd name="T1" fmla="*/ 0 h 8"/>
                    <a:gd name="T2" fmla="*/ 0 w 13"/>
                    <a:gd name="T3" fmla="*/ 2 h 8"/>
                    <a:gd name="T4" fmla="*/ 1 w 13"/>
                    <a:gd name="T5" fmla="*/ 4 h 8"/>
                    <a:gd name="T6" fmla="*/ 3 w 13"/>
                    <a:gd name="T7" fmla="*/ 8 h 8"/>
                    <a:gd name="T8" fmla="*/ 7 w 13"/>
                    <a:gd name="T9" fmla="*/ 8 h 8"/>
                    <a:gd name="T10" fmla="*/ 7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1" y="4"/>
                      </a:lnTo>
                      <a:lnTo>
                        <a:pt x="3" y="8"/>
                      </a:lnTo>
                      <a:lnTo>
                        <a:pt x="7" y="8"/>
                      </a:lnTo>
                      <a:lnTo>
                        <a:pt x="7"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49" name="Freeform 297"/>
                <p:cNvSpPr>
                  <a:spLocks/>
                </p:cNvSpPr>
                <p:nvPr/>
              </p:nvSpPr>
              <p:spPr bwMode="auto">
                <a:xfrm>
                  <a:off x="7131" y="2836"/>
                  <a:ext cx="14" cy="5"/>
                </a:xfrm>
                <a:custGeom>
                  <a:avLst/>
                  <a:gdLst>
                    <a:gd name="T0" fmla="*/ 14 w 14"/>
                    <a:gd name="T1" fmla="*/ 5 h 5"/>
                    <a:gd name="T2" fmla="*/ 12 w 14"/>
                    <a:gd name="T3" fmla="*/ 3 h 5"/>
                    <a:gd name="T4" fmla="*/ 12 w 14"/>
                    <a:gd name="T5" fmla="*/ 0 h 5"/>
                    <a:gd name="T6" fmla="*/ 10 w 14"/>
                    <a:gd name="T7" fmla="*/ 0 h 5"/>
                    <a:gd name="T8" fmla="*/ 8 w 14"/>
                    <a:gd name="T9" fmla="*/ 0 h 5"/>
                    <a:gd name="T10" fmla="*/ 4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2" y="3"/>
                      </a:lnTo>
                      <a:lnTo>
                        <a:pt x="12" y="0"/>
                      </a:lnTo>
                      <a:lnTo>
                        <a:pt x="10" y="0"/>
                      </a:lnTo>
                      <a:lnTo>
                        <a:pt x="8" y="0"/>
                      </a:lnTo>
                      <a:lnTo>
                        <a:pt x="4"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0" name="Freeform 298"/>
                <p:cNvSpPr>
                  <a:spLocks/>
                </p:cNvSpPr>
                <p:nvPr/>
              </p:nvSpPr>
              <p:spPr bwMode="auto">
                <a:xfrm>
                  <a:off x="7131"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1" name="Freeform 299"/>
                <p:cNvSpPr>
                  <a:spLocks/>
                </p:cNvSpPr>
                <p:nvPr/>
              </p:nvSpPr>
              <p:spPr bwMode="auto">
                <a:xfrm>
                  <a:off x="7131" y="2864"/>
                  <a:ext cx="14" cy="8"/>
                </a:xfrm>
                <a:custGeom>
                  <a:avLst/>
                  <a:gdLst>
                    <a:gd name="T0" fmla="*/ 0 w 14"/>
                    <a:gd name="T1" fmla="*/ 0 h 8"/>
                    <a:gd name="T2" fmla="*/ 0 w 14"/>
                    <a:gd name="T3" fmla="*/ 2 h 8"/>
                    <a:gd name="T4" fmla="*/ 2 w 14"/>
                    <a:gd name="T5" fmla="*/ 4 h 8"/>
                    <a:gd name="T6" fmla="*/ 4 w 14"/>
                    <a:gd name="T7" fmla="*/ 8 h 8"/>
                    <a:gd name="T8" fmla="*/ 8 w 14"/>
                    <a:gd name="T9" fmla="*/ 8 h 8"/>
                    <a:gd name="T10" fmla="*/ 10 w 14"/>
                    <a:gd name="T11" fmla="*/ 8 h 8"/>
                    <a:gd name="T12" fmla="*/ 12 w 14"/>
                    <a:gd name="T13" fmla="*/ 4 h 8"/>
                    <a:gd name="T14" fmla="*/ 12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8" y="8"/>
                      </a:lnTo>
                      <a:lnTo>
                        <a:pt x="10" y="8"/>
                      </a:lnTo>
                      <a:lnTo>
                        <a:pt x="12" y="4"/>
                      </a:lnTo>
                      <a:lnTo>
                        <a:pt x="12"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2" name="Freeform 300"/>
                <p:cNvSpPr>
                  <a:spLocks/>
                </p:cNvSpPr>
                <p:nvPr/>
              </p:nvSpPr>
              <p:spPr bwMode="auto">
                <a:xfrm>
                  <a:off x="7158"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6 w 14"/>
                    <a:gd name="T11" fmla="*/ 0 h 5"/>
                    <a:gd name="T12" fmla="*/ 4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6" y="0"/>
                      </a:lnTo>
                      <a:lnTo>
                        <a:pt x="4"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3" name="Freeform 301"/>
                <p:cNvSpPr>
                  <a:spLocks/>
                </p:cNvSpPr>
                <p:nvPr/>
              </p:nvSpPr>
              <p:spPr bwMode="auto">
                <a:xfrm>
                  <a:off x="7158"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4" name="Freeform 302"/>
                <p:cNvSpPr>
                  <a:spLocks/>
                </p:cNvSpPr>
                <p:nvPr/>
              </p:nvSpPr>
              <p:spPr bwMode="auto">
                <a:xfrm>
                  <a:off x="7158" y="2864"/>
                  <a:ext cx="14" cy="8"/>
                </a:xfrm>
                <a:custGeom>
                  <a:avLst/>
                  <a:gdLst>
                    <a:gd name="T0" fmla="*/ 0 w 14"/>
                    <a:gd name="T1" fmla="*/ 0 h 8"/>
                    <a:gd name="T2" fmla="*/ 0 w 14"/>
                    <a:gd name="T3" fmla="*/ 2 h 8"/>
                    <a:gd name="T4" fmla="*/ 4 w 14"/>
                    <a:gd name="T5" fmla="*/ 4 h 8"/>
                    <a:gd name="T6" fmla="*/ 6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6"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5" name="Freeform 303"/>
                <p:cNvSpPr>
                  <a:spLocks/>
                </p:cNvSpPr>
                <p:nvPr/>
              </p:nvSpPr>
              <p:spPr bwMode="auto">
                <a:xfrm>
                  <a:off x="7187" y="2836"/>
                  <a:ext cx="13" cy="5"/>
                </a:xfrm>
                <a:custGeom>
                  <a:avLst/>
                  <a:gdLst>
                    <a:gd name="T0" fmla="*/ 13 w 13"/>
                    <a:gd name="T1" fmla="*/ 5 h 5"/>
                    <a:gd name="T2" fmla="*/ 13 w 13"/>
                    <a:gd name="T3" fmla="*/ 3 h 5"/>
                    <a:gd name="T4" fmla="*/ 13 w 13"/>
                    <a:gd name="T5" fmla="*/ 0 h 5"/>
                    <a:gd name="T6" fmla="*/ 10 w 13"/>
                    <a:gd name="T7" fmla="*/ 0 h 5"/>
                    <a:gd name="T8" fmla="*/ 8 w 13"/>
                    <a:gd name="T9" fmla="*/ 0 h 5"/>
                    <a:gd name="T10" fmla="*/ 6 w 13"/>
                    <a:gd name="T11" fmla="*/ 0 h 5"/>
                    <a:gd name="T12" fmla="*/ 4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3" y="0"/>
                      </a:lnTo>
                      <a:lnTo>
                        <a:pt x="10" y="0"/>
                      </a:lnTo>
                      <a:lnTo>
                        <a:pt x="8" y="0"/>
                      </a:lnTo>
                      <a:lnTo>
                        <a:pt x="6" y="0"/>
                      </a:lnTo>
                      <a:lnTo>
                        <a:pt x="4"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6" name="Freeform 304"/>
                <p:cNvSpPr>
                  <a:spLocks/>
                </p:cNvSpPr>
                <p:nvPr/>
              </p:nvSpPr>
              <p:spPr bwMode="auto">
                <a:xfrm>
                  <a:off x="7187"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7" name="Freeform 305"/>
                <p:cNvSpPr>
                  <a:spLocks/>
                </p:cNvSpPr>
                <p:nvPr/>
              </p:nvSpPr>
              <p:spPr bwMode="auto">
                <a:xfrm>
                  <a:off x="7187" y="2864"/>
                  <a:ext cx="13" cy="8"/>
                </a:xfrm>
                <a:custGeom>
                  <a:avLst/>
                  <a:gdLst>
                    <a:gd name="T0" fmla="*/ 0 w 13"/>
                    <a:gd name="T1" fmla="*/ 0 h 8"/>
                    <a:gd name="T2" fmla="*/ 0 w 13"/>
                    <a:gd name="T3" fmla="*/ 2 h 8"/>
                    <a:gd name="T4" fmla="*/ 4 w 13"/>
                    <a:gd name="T5" fmla="*/ 4 h 8"/>
                    <a:gd name="T6" fmla="*/ 6 w 13"/>
                    <a:gd name="T7" fmla="*/ 8 h 8"/>
                    <a:gd name="T8" fmla="*/ 8 w 13"/>
                    <a:gd name="T9" fmla="*/ 8 h 8"/>
                    <a:gd name="T10" fmla="*/ 10 w 13"/>
                    <a:gd name="T11" fmla="*/ 8 h 8"/>
                    <a:gd name="T12" fmla="*/ 13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4" y="4"/>
                      </a:lnTo>
                      <a:lnTo>
                        <a:pt x="6" y="8"/>
                      </a:lnTo>
                      <a:lnTo>
                        <a:pt x="8" y="8"/>
                      </a:lnTo>
                      <a:lnTo>
                        <a:pt x="10" y="8"/>
                      </a:lnTo>
                      <a:lnTo>
                        <a:pt x="13"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8" name="Freeform 306"/>
                <p:cNvSpPr>
                  <a:spLocks/>
                </p:cNvSpPr>
                <p:nvPr/>
              </p:nvSpPr>
              <p:spPr bwMode="auto">
                <a:xfrm>
                  <a:off x="7216" y="2836"/>
                  <a:ext cx="13" cy="5"/>
                </a:xfrm>
                <a:custGeom>
                  <a:avLst/>
                  <a:gdLst>
                    <a:gd name="T0" fmla="*/ 13 w 13"/>
                    <a:gd name="T1" fmla="*/ 5 h 5"/>
                    <a:gd name="T2" fmla="*/ 13 w 13"/>
                    <a:gd name="T3" fmla="*/ 3 h 5"/>
                    <a:gd name="T4" fmla="*/ 9 w 13"/>
                    <a:gd name="T5" fmla="*/ 0 h 5"/>
                    <a:gd name="T6" fmla="*/ 7 w 13"/>
                    <a:gd name="T7" fmla="*/ 0 h 5"/>
                    <a:gd name="T8" fmla="*/ 6 w 13"/>
                    <a:gd name="T9" fmla="*/ 0 h 5"/>
                    <a:gd name="T10" fmla="*/ 4 w 13"/>
                    <a:gd name="T11" fmla="*/ 0 h 5"/>
                    <a:gd name="T12" fmla="*/ 0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9" y="0"/>
                      </a:lnTo>
                      <a:lnTo>
                        <a:pt x="7" y="0"/>
                      </a:lnTo>
                      <a:lnTo>
                        <a:pt x="6" y="0"/>
                      </a:lnTo>
                      <a:lnTo>
                        <a:pt x="4" y="0"/>
                      </a:lnTo>
                      <a:lnTo>
                        <a:pt x="0"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59" name="Freeform 307"/>
                <p:cNvSpPr>
                  <a:spLocks/>
                </p:cNvSpPr>
                <p:nvPr/>
              </p:nvSpPr>
              <p:spPr bwMode="auto">
                <a:xfrm>
                  <a:off x="7216"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0" name="Freeform 308"/>
                <p:cNvSpPr>
                  <a:spLocks/>
                </p:cNvSpPr>
                <p:nvPr/>
              </p:nvSpPr>
              <p:spPr bwMode="auto">
                <a:xfrm>
                  <a:off x="7216" y="2864"/>
                  <a:ext cx="13" cy="8"/>
                </a:xfrm>
                <a:custGeom>
                  <a:avLst/>
                  <a:gdLst>
                    <a:gd name="T0" fmla="*/ 0 w 13"/>
                    <a:gd name="T1" fmla="*/ 0 h 8"/>
                    <a:gd name="T2" fmla="*/ 0 w 13"/>
                    <a:gd name="T3" fmla="*/ 2 h 8"/>
                    <a:gd name="T4" fmla="*/ 0 w 13"/>
                    <a:gd name="T5" fmla="*/ 4 h 8"/>
                    <a:gd name="T6" fmla="*/ 4 w 13"/>
                    <a:gd name="T7" fmla="*/ 8 h 8"/>
                    <a:gd name="T8" fmla="*/ 6 w 13"/>
                    <a:gd name="T9" fmla="*/ 8 h 8"/>
                    <a:gd name="T10" fmla="*/ 7 w 13"/>
                    <a:gd name="T11" fmla="*/ 8 h 8"/>
                    <a:gd name="T12" fmla="*/ 9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0" y="4"/>
                      </a:lnTo>
                      <a:lnTo>
                        <a:pt x="4" y="8"/>
                      </a:lnTo>
                      <a:lnTo>
                        <a:pt x="6" y="8"/>
                      </a:lnTo>
                      <a:lnTo>
                        <a:pt x="7" y="8"/>
                      </a:lnTo>
                      <a:lnTo>
                        <a:pt x="9"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1" name="Freeform 309"/>
                <p:cNvSpPr>
                  <a:spLocks/>
                </p:cNvSpPr>
                <p:nvPr/>
              </p:nvSpPr>
              <p:spPr bwMode="auto">
                <a:xfrm>
                  <a:off x="7245" y="2836"/>
                  <a:ext cx="15" cy="5"/>
                </a:xfrm>
                <a:custGeom>
                  <a:avLst/>
                  <a:gdLst>
                    <a:gd name="T0" fmla="*/ 15 w 15"/>
                    <a:gd name="T1" fmla="*/ 5 h 5"/>
                    <a:gd name="T2" fmla="*/ 15 w 15"/>
                    <a:gd name="T3" fmla="*/ 3 h 5"/>
                    <a:gd name="T4" fmla="*/ 13 w 15"/>
                    <a:gd name="T5" fmla="*/ 0 h 5"/>
                    <a:gd name="T6" fmla="*/ 9 w 15"/>
                    <a:gd name="T7" fmla="*/ 0 h 5"/>
                    <a:gd name="T8" fmla="*/ 7 w 15"/>
                    <a:gd name="T9" fmla="*/ 0 h 5"/>
                    <a:gd name="T10" fmla="*/ 5 w 15"/>
                    <a:gd name="T11" fmla="*/ 0 h 5"/>
                    <a:gd name="T12" fmla="*/ 3 w 15"/>
                    <a:gd name="T13" fmla="*/ 0 h 5"/>
                    <a:gd name="T14" fmla="*/ 3 w 15"/>
                    <a:gd name="T15" fmla="*/ 3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5" y="3"/>
                      </a:lnTo>
                      <a:lnTo>
                        <a:pt x="13" y="0"/>
                      </a:lnTo>
                      <a:lnTo>
                        <a:pt x="9" y="0"/>
                      </a:lnTo>
                      <a:lnTo>
                        <a:pt x="7" y="0"/>
                      </a:lnTo>
                      <a:lnTo>
                        <a:pt x="5" y="0"/>
                      </a:lnTo>
                      <a:lnTo>
                        <a:pt x="3" y="0"/>
                      </a:lnTo>
                      <a:lnTo>
                        <a:pt x="3" y="3"/>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2" name="Freeform 310"/>
                <p:cNvSpPr>
                  <a:spLocks/>
                </p:cNvSpPr>
                <p:nvPr/>
              </p:nvSpPr>
              <p:spPr bwMode="auto">
                <a:xfrm>
                  <a:off x="7245" y="2841"/>
                  <a:ext cx="15" cy="39"/>
                </a:xfrm>
                <a:custGeom>
                  <a:avLst/>
                  <a:gdLst>
                    <a:gd name="T0" fmla="*/ 7 w 15"/>
                    <a:gd name="T1" fmla="*/ 39 h 39"/>
                    <a:gd name="T2" fmla="*/ 15 w 15"/>
                    <a:gd name="T3" fmla="*/ 39 h 39"/>
                    <a:gd name="T4" fmla="*/ 15 w 15"/>
                    <a:gd name="T5" fmla="*/ 0 h 39"/>
                    <a:gd name="T6" fmla="*/ 0 w 15"/>
                    <a:gd name="T7" fmla="*/ 0 h 39"/>
                    <a:gd name="T8" fmla="*/ 0 w 15"/>
                    <a:gd name="T9" fmla="*/ 39 h 39"/>
                    <a:gd name="T10" fmla="*/ 7 w 15"/>
                    <a:gd name="T11" fmla="*/ 39 h 39"/>
                  </a:gdLst>
                  <a:ahLst/>
                  <a:cxnLst>
                    <a:cxn ang="0">
                      <a:pos x="T0" y="T1"/>
                    </a:cxn>
                    <a:cxn ang="0">
                      <a:pos x="T2" y="T3"/>
                    </a:cxn>
                    <a:cxn ang="0">
                      <a:pos x="T4" y="T5"/>
                    </a:cxn>
                    <a:cxn ang="0">
                      <a:pos x="T6" y="T7"/>
                    </a:cxn>
                    <a:cxn ang="0">
                      <a:pos x="T8" y="T9"/>
                    </a:cxn>
                    <a:cxn ang="0">
                      <a:pos x="T10" y="T11"/>
                    </a:cxn>
                  </a:cxnLst>
                  <a:rect l="0" t="0" r="r" b="b"/>
                  <a:pathLst>
                    <a:path w="15" h="39">
                      <a:moveTo>
                        <a:pt x="7" y="39"/>
                      </a:moveTo>
                      <a:lnTo>
                        <a:pt x="15" y="39"/>
                      </a:lnTo>
                      <a:lnTo>
                        <a:pt x="15" y="0"/>
                      </a:lnTo>
                      <a:lnTo>
                        <a:pt x="0" y="0"/>
                      </a:lnTo>
                      <a:lnTo>
                        <a:pt x="0" y="39"/>
                      </a:lnTo>
                      <a:lnTo>
                        <a:pt x="7"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3" name="Freeform 311"/>
                <p:cNvSpPr>
                  <a:spLocks/>
                </p:cNvSpPr>
                <p:nvPr/>
              </p:nvSpPr>
              <p:spPr bwMode="auto">
                <a:xfrm>
                  <a:off x="7245" y="2880"/>
                  <a:ext cx="15" cy="7"/>
                </a:xfrm>
                <a:custGeom>
                  <a:avLst/>
                  <a:gdLst>
                    <a:gd name="T0" fmla="*/ 0 w 15"/>
                    <a:gd name="T1" fmla="*/ 0 h 7"/>
                    <a:gd name="T2" fmla="*/ 3 w 15"/>
                    <a:gd name="T3" fmla="*/ 2 h 7"/>
                    <a:gd name="T4" fmla="*/ 3 w 15"/>
                    <a:gd name="T5" fmla="*/ 4 h 7"/>
                    <a:gd name="T6" fmla="*/ 5 w 15"/>
                    <a:gd name="T7" fmla="*/ 4 h 7"/>
                    <a:gd name="T8" fmla="*/ 7 w 15"/>
                    <a:gd name="T9" fmla="*/ 7 h 7"/>
                    <a:gd name="T10" fmla="*/ 9 w 15"/>
                    <a:gd name="T11" fmla="*/ 4 h 7"/>
                    <a:gd name="T12" fmla="*/ 13 w 15"/>
                    <a:gd name="T13" fmla="*/ 4 h 7"/>
                    <a:gd name="T14" fmla="*/ 15 w 15"/>
                    <a:gd name="T15" fmla="*/ 2 h 7"/>
                    <a:gd name="T16" fmla="*/ 15 w 15"/>
                    <a:gd name="T17" fmla="*/ 0 h 7"/>
                    <a:gd name="T18" fmla="*/ 0 w 15"/>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0" y="0"/>
                      </a:moveTo>
                      <a:lnTo>
                        <a:pt x="3" y="2"/>
                      </a:lnTo>
                      <a:lnTo>
                        <a:pt x="3" y="4"/>
                      </a:lnTo>
                      <a:lnTo>
                        <a:pt x="5" y="4"/>
                      </a:lnTo>
                      <a:lnTo>
                        <a:pt x="7" y="7"/>
                      </a:lnTo>
                      <a:lnTo>
                        <a:pt x="9" y="4"/>
                      </a:lnTo>
                      <a:lnTo>
                        <a:pt x="13" y="4"/>
                      </a:lnTo>
                      <a:lnTo>
                        <a:pt x="15"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4" name="Freeform 312"/>
                <p:cNvSpPr>
                  <a:spLocks/>
                </p:cNvSpPr>
                <p:nvPr/>
              </p:nvSpPr>
              <p:spPr bwMode="auto">
                <a:xfrm>
                  <a:off x="7275" y="2836"/>
                  <a:ext cx="14" cy="5"/>
                </a:xfrm>
                <a:custGeom>
                  <a:avLst/>
                  <a:gdLst>
                    <a:gd name="T0" fmla="*/ 14 w 14"/>
                    <a:gd name="T1" fmla="*/ 5 h 5"/>
                    <a:gd name="T2" fmla="*/ 12 w 14"/>
                    <a:gd name="T3" fmla="*/ 3 h 5"/>
                    <a:gd name="T4" fmla="*/ 12 w 14"/>
                    <a:gd name="T5" fmla="*/ 0 h 5"/>
                    <a:gd name="T6" fmla="*/ 8 w 14"/>
                    <a:gd name="T7" fmla="*/ 0 h 5"/>
                    <a:gd name="T8" fmla="*/ 8 w 14"/>
                    <a:gd name="T9" fmla="*/ 0 h 5"/>
                    <a:gd name="T10" fmla="*/ 4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2" y="3"/>
                      </a:lnTo>
                      <a:lnTo>
                        <a:pt x="12" y="0"/>
                      </a:lnTo>
                      <a:lnTo>
                        <a:pt x="8" y="0"/>
                      </a:lnTo>
                      <a:lnTo>
                        <a:pt x="8" y="0"/>
                      </a:lnTo>
                      <a:lnTo>
                        <a:pt x="4"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5" name="Freeform 313"/>
                <p:cNvSpPr>
                  <a:spLocks/>
                </p:cNvSpPr>
                <p:nvPr/>
              </p:nvSpPr>
              <p:spPr bwMode="auto">
                <a:xfrm>
                  <a:off x="7275"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6" name="Freeform 314"/>
                <p:cNvSpPr>
                  <a:spLocks/>
                </p:cNvSpPr>
                <p:nvPr/>
              </p:nvSpPr>
              <p:spPr bwMode="auto">
                <a:xfrm>
                  <a:off x="7275" y="2864"/>
                  <a:ext cx="14" cy="8"/>
                </a:xfrm>
                <a:custGeom>
                  <a:avLst/>
                  <a:gdLst>
                    <a:gd name="T0" fmla="*/ 0 w 14"/>
                    <a:gd name="T1" fmla="*/ 0 h 8"/>
                    <a:gd name="T2" fmla="*/ 0 w 14"/>
                    <a:gd name="T3" fmla="*/ 2 h 8"/>
                    <a:gd name="T4" fmla="*/ 2 w 14"/>
                    <a:gd name="T5" fmla="*/ 4 h 8"/>
                    <a:gd name="T6" fmla="*/ 4 w 14"/>
                    <a:gd name="T7" fmla="*/ 8 h 8"/>
                    <a:gd name="T8" fmla="*/ 8 w 14"/>
                    <a:gd name="T9" fmla="*/ 8 h 8"/>
                    <a:gd name="T10" fmla="*/ 8 w 14"/>
                    <a:gd name="T11" fmla="*/ 8 h 8"/>
                    <a:gd name="T12" fmla="*/ 12 w 14"/>
                    <a:gd name="T13" fmla="*/ 4 h 8"/>
                    <a:gd name="T14" fmla="*/ 12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8" y="8"/>
                      </a:lnTo>
                      <a:lnTo>
                        <a:pt x="8" y="8"/>
                      </a:lnTo>
                      <a:lnTo>
                        <a:pt x="12" y="4"/>
                      </a:lnTo>
                      <a:lnTo>
                        <a:pt x="12"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7" name="Freeform 315"/>
                <p:cNvSpPr>
                  <a:spLocks/>
                </p:cNvSpPr>
                <p:nvPr/>
              </p:nvSpPr>
              <p:spPr bwMode="auto">
                <a:xfrm>
                  <a:off x="7302" y="2836"/>
                  <a:ext cx="14" cy="5"/>
                </a:xfrm>
                <a:custGeom>
                  <a:avLst/>
                  <a:gdLst>
                    <a:gd name="T0" fmla="*/ 14 w 14"/>
                    <a:gd name="T1" fmla="*/ 5 h 5"/>
                    <a:gd name="T2" fmla="*/ 14 w 14"/>
                    <a:gd name="T3" fmla="*/ 3 h 5"/>
                    <a:gd name="T4" fmla="*/ 12 w 14"/>
                    <a:gd name="T5" fmla="*/ 0 h 5"/>
                    <a:gd name="T6" fmla="*/ 10 w 14"/>
                    <a:gd name="T7" fmla="*/ 0 h 5"/>
                    <a:gd name="T8" fmla="*/ 8 w 14"/>
                    <a:gd name="T9" fmla="*/ 0 h 5"/>
                    <a:gd name="T10" fmla="*/ 4 w 14"/>
                    <a:gd name="T11" fmla="*/ 0 h 5"/>
                    <a:gd name="T12" fmla="*/ 2 w 14"/>
                    <a:gd name="T13" fmla="*/ 0 h 5"/>
                    <a:gd name="T14" fmla="*/ 2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8" y="0"/>
                      </a:lnTo>
                      <a:lnTo>
                        <a:pt x="4" y="0"/>
                      </a:lnTo>
                      <a:lnTo>
                        <a:pt x="2" y="0"/>
                      </a:lnTo>
                      <a:lnTo>
                        <a:pt x="2"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8" name="Freeform 316"/>
                <p:cNvSpPr>
                  <a:spLocks/>
                </p:cNvSpPr>
                <p:nvPr/>
              </p:nvSpPr>
              <p:spPr bwMode="auto">
                <a:xfrm>
                  <a:off x="7302"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69" name="Freeform 317"/>
                <p:cNvSpPr>
                  <a:spLocks/>
                </p:cNvSpPr>
                <p:nvPr/>
              </p:nvSpPr>
              <p:spPr bwMode="auto">
                <a:xfrm>
                  <a:off x="7302" y="2864"/>
                  <a:ext cx="14" cy="8"/>
                </a:xfrm>
                <a:custGeom>
                  <a:avLst/>
                  <a:gdLst>
                    <a:gd name="T0" fmla="*/ 0 w 14"/>
                    <a:gd name="T1" fmla="*/ 0 h 8"/>
                    <a:gd name="T2" fmla="*/ 2 w 14"/>
                    <a:gd name="T3" fmla="*/ 2 h 8"/>
                    <a:gd name="T4" fmla="*/ 2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2" y="2"/>
                      </a:lnTo>
                      <a:lnTo>
                        <a:pt x="2"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0" name="Freeform 318"/>
                <p:cNvSpPr>
                  <a:spLocks/>
                </p:cNvSpPr>
                <p:nvPr/>
              </p:nvSpPr>
              <p:spPr bwMode="auto">
                <a:xfrm>
                  <a:off x="7331" y="2836"/>
                  <a:ext cx="13" cy="5"/>
                </a:xfrm>
                <a:custGeom>
                  <a:avLst/>
                  <a:gdLst>
                    <a:gd name="T0" fmla="*/ 13 w 13"/>
                    <a:gd name="T1" fmla="*/ 5 h 5"/>
                    <a:gd name="T2" fmla="*/ 12 w 13"/>
                    <a:gd name="T3" fmla="*/ 3 h 5"/>
                    <a:gd name="T4" fmla="*/ 12 w 13"/>
                    <a:gd name="T5" fmla="*/ 0 h 5"/>
                    <a:gd name="T6" fmla="*/ 10 w 13"/>
                    <a:gd name="T7" fmla="*/ 0 h 5"/>
                    <a:gd name="T8" fmla="*/ 8 w 13"/>
                    <a:gd name="T9" fmla="*/ 0 h 5"/>
                    <a:gd name="T10" fmla="*/ 4 w 13"/>
                    <a:gd name="T11" fmla="*/ 0 h 5"/>
                    <a:gd name="T12" fmla="*/ 4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2" y="3"/>
                      </a:lnTo>
                      <a:lnTo>
                        <a:pt x="12" y="0"/>
                      </a:lnTo>
                      <a:lnTo>
                        <a:pt x="10" y="0"/>
                      </a:lnTo>
                      <a:lnTo>
                        <a:pt x="8" y="0"/>
                      </a:lnTo>
                      <a:lnTo>
                        <a:pt x="4" y="0"/>
                      </a:lnTo>
                      <a:lnTo>
                        <a:pt x="4"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1" name="Freeform 319"/>
                <p:cNvSpPr>
                  <a:spLocks/>
                </p:cNvSpPr>
                <p:nvPr/>
              </p:nvSpPr>
              <p:spPr bwMode="auto">
                <a:xfrm>
                  <a:off x="7331"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2" name="Freeform 320"/>
                <p:cNvSpPr>
                  <a:spLocks/>
                </p:cNvSpPr>
                <p:nvPr/>
              </p:nvSpPr>
              <p:spPr bwMode="auto">
                <a:xfrm>
                  <a:off x="7331" y="2864"/>
                  <a:ext cx="13" cy="8"/>
                </a:xfrm>
                <a:custGeom>
                  <a:avLst/>
                  <a:gdLst>
                    <a:gd name="T0" fmla="*/ 0 w 13"/>
                    <a:gd name="T1" fmla="*/ 0 h 8"/>
                    <a:gd name="T2" fmla="*/ 0 w 13"/>
                    <a:gd name="T3" fmla="*/ 2 h 8"/>
                    <a:gd name="T4" fmla="*/ 4 w 13"/>
                    <a:gd name="T5" fmla="*/ 4 h 8"/>
                    <a:gd name="T6" fmla="*/ 4 w 13"/>
                    <a:gd name="T7" fmla="*/ 8 h 8"/>
                    <a:gd name="T8" fmla="*/ 8 w 13"/>
                    <a:gd name="T9" fmla="*/ 8 h 8"/>
                    <a:gd name="T10" fmla="*/ 10 w 13"/>
                    <a:gd name="T11" fmla="*/ 8 h 8"/>
                    <a:gd name="T12" fmla="*/ 12 w 13"/>
                    <a:gd name="T13" fmla="*/ 4 h 8"/>
                    <a:gd name="T14" fmla="*/ 12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4" y="4"/>
                      </a:lnTo>
                      <a:lnTo>
                        <a:pt x="4" y="8"/>
                      </a:lnTo>
                      <a:lnTo>
                        <a:pt x="8" y="8"/>
                      </a:lnTo>
                      <a:lnTo>
                        <a:pt x="10" y="8"/>
                      </a:lnTo>
                      <a:lnTo>
                        <a:pt x="12" y="4"/>
                      </a:lnTo>
                      <a:lnTo>
                        <a:pt x="12"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3" name="Freeform 321"/>
                <p:cNvSpPr>
                  <a:spLocks/>
                </p:cNvSpPr>
                <p:nvPr/>
              </p:nvSpPr>
              <p:spPr bwMode="auto">
                <a:xfrm>
                  <a:off x="7358" y="2836"/>
                  <a:ext cx="13" cy="5"/>
                </a:xfrm>
                <a:custGeom>
                  <a:avLst/>
                  <a:gdLst>
                    <a:gd name="T0" fmla="*/ 13 w 13"/>
                    <a:gd name="T1" fmla="*/ 5 h 5"/>
                    <a:gd name="T2" fmla="*/ 13 w 13"/>
                    <a:gd name="T3" fmla="*/ 3 h 5"/>
                    <a:gd name="T4" fmla="*/ 11 w 13"/>
                    <a:gd name="T5" fmla="*/ 0 h 5"/>
                    <a:gd name="T6" fmla="*/ 9 w 13"/>
                    <a:gd name="T7" fmla="*/ 0 h 5"/>
                    <a:gd name="T8" fmla="*/ 6 w 13"/>
                    <a:gd name="T9" fmla="*/ 0 h 5"/>
                    <a:gd name="T10" fmla="*/ 6 w 13"/>
                    <a:gd name="T11" fmla="*/ 0 h 5"/>
                    <a:gd name="T12" fmla="*/ 2 w 13"/>
                    <a:gd name="T13" fmla="*/ 0 h 5"/>
                    <a:gd name="T14" fmla="*/ 2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1" y="0"/>
                      </a:lnTo>
                      <a:lnTo>
                        <a:pt x="9" y="0"/>
                      </a:lnTo>
                      <a:lnTo>
                        <a:pt x="6" y="0"/>
                      </a:lnTo>
                      <a:lnTo>
                        <a:pt x="6" y="0"/>
                      </a:lnTo>
                      <a:lnTo>
                        <a:pt x="2" y="0"/>
                      </a:lnTo>
                      <a:lnTo>
                        <a:pt x="2"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4" name="Freeform 322"/>
                <p:cNvSpPr>
                  <a:spLocks/>
                </p:cNvSpPr>
                <p:nvPr/>
              </p:nvSpPr>
              <p:spPr bwMode="auto">
                <a:xfrm>
                  <a:off x="7358" y="2841"/>
                  <a:ext cx="13" cy="23"/>
                </a:xfrm>
                <a:custGeom>
                  <a:avLst/>
                  <a:gdLst>
                    <a:gd name="T0" fmla="*/ 6 w 13"/>
                    <a:gd name="T1" fmla="*/ 23 h 23"/>
                    <a:gd name="T2" fmla="*/ 13 w 13"/>
                    <a:gd name="T3" fmla="*/ 23 h 23"/>
                    <a:gd name="T4" fmla="*/ 13 w 13"/>
                    <a:gd name="T5" fmla="*/ 0 h 23"/>
                    <a:gd name="T6" fmla="*/ 0 w 13"/>
                    <a:gd name="T7" fmla="*/ 0 h 23"/>
                    <a:gd name="T8" fmla="*/ 0 w 13"/>
                    <a:gd name="T9" fmla="*/ 23 h 23"/>
                    <a:gd name="T10" fmla="*/ 6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6" y="23"/>
                      </a:moveTo>
                      <a:lnTo>
                        <a:pt x="13" y="23"/>
                      </a:lnTo>
                      <a:lnTo>
                        <a:pt x="13"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5" name="Freeform 323"/>
                <p:cNvSpPr>
                  <a:spLocks/>
                </p:cNvSpPr>
                <p:nvPr/>
              </p:nvSpPr>
              <p:spPr bwMode="auto">
                <a:xfrm>
                  <a:off x="7358" y="2864"/>
                  <a:ext cx="13" cy="8"/>
                </a:xfrm>
                <a:custGeom>
                  <a:avLst/>
                  <a:gdLst>
                    <a:gd name="T0" fmla="*/ 0 w 13"/>
                    <a:gd name="T1" fmla="*/ 0 h 8"/>
                    <a:gd name="T2" fmla="*/ 2 w 13"/>
                    <a:gd name="T3" fmla="*/ 2 h 8"/>
                    <a:gd name="T4" fmla="*/ 2 w 13"/>
                    <a:gd name="T5" fmla="*/ 4 h 8"/>
                    <a:gd name="T6" fmla="*/ 6 w 13"/>
                    <a:gd name="T7" fmla="*/ 8 h 8"/>
                    <a:gd name="T8" fmla="*/ 6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6" y="8"/>
                      </a:lnTo>
                      <a:lnTo>
                        <a:pt x="6"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6" name="Freeform 324"/>
                <p:cNvSpPr>
                  <a:spLocks/>
                </p:cNvSpPr>
                <p:nvPr/>
              </p:nvSpPr>
              <p:spPr bwMode="auto">
                <a:xfrm>
                  <a:off x="7387" y="2836"/>
                  <a:ext cx="15" cy="5"/>
                </a:xfrm>
                <a:custGeom>
                  <a:avLst/>
                  <a:gdLst>
                    <a:gd name="T0" fmla="*/ 15 w 15"/>
                    <a:gd name="T1" fmla="*/ 5 h 5"/>
                    <a:gd name="T2" fmla="*/ 15 w 15"/>
                    <a:gd name="T3" fmla="*/ 3 h 5"/>
                    <a:gd name="T4" fmla="*/ 11 w 15"/>
                    <a:gd name="T5" fmla="*/ 0 h 5"/>
                    <a:gd name="T6" fmla="*/ 9 w 15"/>
                    <a:gd name="T7" fmla="*/ 0 h 5"/>
                    <a:gd name="T8" fmla="*/ 7 w 15"/>
                    <a:gd name="T9" fmla="*/ 0 h 5"/>
                    <a:gd name="T10" fmla="*/ 5 w 15"/>
                    <a:gd name="T11" fmla="*/ 0 h 5"/>
                    <a:gd name="T12" fmla="*/ 4 w 15"/>
                    <a:gd name="T13" fmla="*/ 0 h 5"/>
                    <a:gd name="T14" fmla="*/ 0 w 15"/>
                    <a:gd name="T15" fmla="*/ 3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5" y="3"/>
                      </a:lnTo>
                      <a:lnTo>
                        <a:pt x="11" y="0"/>
                      </a:lnTo>
                      <a:lnTo>
                        <a:pt x="9" y="0"/>
                      </a:lnTo>
                      <a:lnTo>
                        <a:pt x="7" y="0"/>
                      </a:lnTo>
                      <a:lnTo>
                        <a:pt x="5" y="0"/>
                      </a:lnTo>
                      <a:lnTo>
                        <a:pt x="4" y="0"/>
                      </a:lnTo>
                      <a:lnTo>
                        <a:pt x="0" y="3"/>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7" name="Freeform 325"/>
                <p:cNvSpPr>
                  <a:spLocks/>
                </p:cNvSpPr>
                <p:nvPr/>
              </p:nvSpPr>
              <p:spPr bwMode="auto">
                <a:xfrm>
                  <a:off x="7387" y="2841"/>
                  <a:ext cx="15" cy="23"/>
                </a:xfrm>
                <a:custGeom>
                  <a:avLst/>
                  <a:gdLst>
                    <a:gd name="T0" fmla="*/ 7 w 15"/>
                    <a:gd name="T1" fmla="*/ 23 h 23"/>
                    <a:gd name="T2" fmla="*/ 15 w 15"/>
                    <a:gd name="T3" fmla="*/ 23 h 23"/>
                    <a:gd name="T4" fmla="*/ 15 w 15"/>
                    <a:gd name="T5" fmla="*/ 0 h 23"/>
                    <a:gd name="T6" fmla="*/ 0 w 15"/>
                    <a:gd name="T7" fmla="*/ 0 h 23"/>
                    <a:gd name="T8" fmla="*/ 0 w 15"/>
                    <a:gd name="T9" fmla="*/ 23 h 23"/>
                    <a:gd name="T10" fmla="*/ 7 w 15"/>
                    <a:gd name="T11" fmla="*/ 23 h 23"/>
                  </a:gdLst>
                  <a:ahLst/>
                  <a:cxnLst>
                    <a:cxn ang="0">
                      <a:pos x="T0" y="T1"/>
                    </a:cxn>
                    <a:cxn ang="0">
                      <a:pos x="T2" y="T3"/>
                    </a:cxn>
                    <a:cxn ang="0">
                      <a:pos x="T4" y="T5"/>
                    </a:cxn>
                    <a:cxn ang="0">
                      <a:pos x="T6" y="T7"/>
                    </a:cxn>
                    <a:cxn ang="0">
                      <a:pos x="T8" y="T9"/>
                    </a:cxn>
                    <a:cxn ang="0">
                      <a:pos x="T10" y="T11"/>
                    </a:cxn>
                  </a:cxnLst>
                  <a:rect l="0" t="0" r="r" b="b"/>
                  <a:pathLst>
                    <a:path w="15" h="23">
                      <a:moveTo>
                        <a:pt x="7" y="23"/>
                      </a:moveTo>
                      <a:lnTo>
                        <a:pt x="15" y="23"/>
                      </a:lnTo>
                      <a:lnTo>
                        <a:pt x="15" y="0"/>
                      </a:lnTo>
                      <a:lnTo>
                        <a:pt x="0" y="0"/>
                      </a:lnTo>
                      <a:lnTo>
                        <a:pt x="0" y="23"/>
                      </a:lnTo>
                      <a:lnTo>
                        <a:pt x="7"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8" name="Freeform 326"/>
                <p:cNvSpPr>
                  <a:spLocks/>
                </p:cNvSpPr>
                <p:nvPr/>
              </p:nvSpPr>
              <p:spPr bwMode="auto">
                <a:xfrm>
                  <a:off x="7387" y="2864"/>
                  <a:ext cx="15" cy="8"/>
                </a:xfrm>
                <a:custGeom>
                  <a:avLst/>
                  <a:gdLst>
                    <a:gd name="T0" fmla="*/ 0 w 15"/>
                    <a:gd name="T1" fmla="*/ 0 h 8"/>
                    <a:gd name="T2" fmla="*/ 0 w 15"/>
                    <a:gd name="T3" fmla="*/ 2 h 8"/>
                    <a:gd name="T4" fmla="*/ 4 w 15"/>
                    <a:gd name="T5" fmla="*/ 4 h 8"/>
                    <a:gd name="T6" fmla="*/ 5 w 15"/>
                    <a:gd name="T7" fmla="*/ 8 h 8"/>
                    <a:gd name="T8" fmla="*/ 7 w 15"/>
                    <a:gd name="T9" fmla="*/ 8 h 8"/>
                    <a:gd name="T10" fmla="*/ 9 w 15"/>
                    <a:gd name="T11" fmla="*/ 8 h 8"/>
                    <a:gd name="T12" fmla="*/ 11 w 15"/>
                    <a:gd name="T13" fmla="*/ 4 h 8"/>
                    <a:gd name="T14" fmla="*/ 15 w 15"/>
                    <a:gd name="T15" fmla="*/ 2 h 8"/>
                    <a:gd name="T16" fmla="*/ 15 w 15"/>
                    <a:gd name="T17" fmla="*/ 0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0" y="0"/>
                      </a:moveTo>
                      <a:lnTo>
                        <a:pt x="0" y="2"/>
                      </a:lnTo>
                      <a:lnTo>
                        <a:pt x="4" y="4"/>
                      </a:lnTo>
                      <a:lnTo>
                        <a:pt x="5" y="8"/>
                      </a:lnTo>
                      <a:lnTo>
                        <a:pt x="7" y="8"/>
                      </a:lnTo>
                      <a:lnTo>
                        <a:pt x="9" y="8"/>
                      </a:lnTo>
                      <a:lnTo>
                        <a:pt x="11" y="4"/>
                      </a:lnTo>
                      <a:lnTo>
                        <a:pt x="15"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79" name="Freeform 327"/>
                <p:cNvSpPr>
                  <a:spLocks/>
                </p:cNvSpPr>
                <p:nvPr/>
              </p:nvSpPr>
              <p:spPr bwMode="auto">
                <a:xfrm>
                  <a:off x="7419" y="2836"/>
                  <a:ext cx="14" cy="5"/>
                </a:xfrm>
                <a:custGeom>
                  <a:avLst/>
                  <a:gdLst>
                    <a:gd name="T0" fmla="*/ 14 w 14"/>
                    <a:gd name="T1" fmla="*/ 5 h 5"/>
                    <a:gd name="T2" fmla="*/ 14 w 14"/>
                    <a:gd name="T3" fmla="*/ 3 h 5"/>
                    <a:gd name="T4" fmla="*/ 12 w 14"/>
                    <a:gd name="T5" fmla="*/ 0 h 5"/>
                    <a:gd name="T6" fmla="*/ 10 w 14"/>
                    <a:gd name="T7" fmla="*/ 0 h 5"/>
                    <a:gd name="T8" fmla="*/ 6 w 14"/>
                    <a:gd name="T9" fmla="*/ 0 h 5"/>
                    <a:gd name="T10" fmla="*/ 4 w 14"/>
                    <a:gd name="T11" fmla="*/ 0 h 5"/>
                    <a:gd name="T12" fmla="*/ 2 w 14"/>
                    <a:gd name="T13" fmla="*/ 0 h 5"/>
                    <a:gd name="T14" fmla="*/ 0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10" y="0"/>
                      </a:lnTo>
                      <a:lnTo>
                        <a:pt x="6" y="0"/>
                      </a:lnTo>
                      <a:lnTo>
                        <a:pt x="4" y="0"/>
                      </a:lnTo>
                      <a:lnTo>
                        <a:pt x="2" y="0"/>
                      </a:lnTo>
                      <a:lnTo>
                        <a:pt x="0"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0" name="Freeform 328"/>
                <p:cNvSpPr>
                  <a:spLocks/>
                </p:cNvSpPr>
                <p:nvPr/>
              </p:nvSpPr>
              <p:spPr bwMode="auto">
                <a:xfrm>
                  <a:off x="7419" y="2841"/>
                  <a:ext cx="14" cy="23"/>
                </a:xfrm>
                <a:custGeom>
                  <a:avLst/>
                  <a:gdLst>
                    <a:gd name="T0" fmla="*/ 6 w 14"/>
                    <a:gd name="T1" fmla="*/ 23 h 23"/>
                    <a:gd name="T2" fmla="*/ 14 w 14"/>
                    <a:gd name="T3" fmla="*/ 23 h 23"/>
                    <a:gd name="T4" fmla="*/ 14 w 14"/>
                    <a:gd name="T5" fmla="*/ 0 h 23"/>
                    <a:gd name="T6" fmla="*/ 0 w 14"/>
                    <a:gd name="T7" fmla="*/ 0 h 23"/>
                    <a:gd name="T8" fmla="*/ 0 w 14"/>
                    <a:gd name="T9" fmla="*/ 23 h 23"/>
                    <a:gd name="T10" fmla="*/ 6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6" y="23"/>
                      </a:moveTo>
                      <a:lnTo>
                        <a:pt x="14" y="23"/>
                      </a:lnTo>
                      <a:lnTo>
                        <a:pt x="14" y="0"/>
                      </a:lnTo>
                      <a:lnTo>
                        <a:pt x="0" y="0"/>
                      </a:lnTo>
                      <a:lnTo>
                        <a:pt x="0" y="23"/>
                      </a:lnTo>
                      <a:lnTo>
                        <a:pt x="6"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1" name="Freeform 329"/>
                <p:cNvSpPr>
                  <a:spLocks/>
                </p:cNvSpPr>
                <p:nvPr/>
              </p:nvSpPr>
              <p:spPr bwMode="auto">
                <a:xfrm>
                  <a:off x="7419" y="2864"/>
                  <a:ext cx="14" cy="8"/>
                </a:xfrm>
                <a:custGeom>
                  <a:avLst/>
                  <a:gdLst>
                    <a:gd name="T0" fmla="*/ 0 w 14"/>
                    <a:gd name="T1" fmla="*/ 0 h 8"/>
                    <a:gd name="T2" fmla="*/ 0 w 14"/>
                    <a:gd name="T3" fmla="*/ 2 h 8"/>
                    <a:gd name="T4" fmla="*/ 2 w 14"/>
                    <a:gd name="T5" fmla="*/ 4 h 8"/>
                    <a:gd name="T6" fmla="*/ 4 w 14"/>
                    <a:gd name="T7" fmla="*/ 8 h 8"/>
                    <a:gd name="T8" fmla="*/ 6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6"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2" name="Freeform 330"/>
                <p:cNvSpPr>
                  <a:spLocks/>
                </p:cNvSpPr>
                <p:nvPr/>
              </p:nvSpPr>
              <p:spPr bwMode="auto">
                <a:xfrm>
                  <a:off x="7446" y="2836"/>
                  <a:ext cx="14" cy="5"/>
                </a:xfrm>
                <a:custGeom>
                  <a:avLst/>
                  <a:gdLst>
                    <a:gd name="T0" fmla="*/ 14 w 14"/>
                    <a:gd name="T1" fmla="*/ 5 h 5"/>
                    <a:gd name="T2" fmla="*/ 14 w 14"/>
                    <a:gd name="T3" fmla="*/ 3 h 5"/>
                    <a:gd name="T4" fmla="*/ 12 w 14"/>
                    <a:gd name="T5" fmla="*/ 0 h 5"/>
                    <a:gd name="T6" fmla="*/ 8 w 14"/>
                    <a:gd name="T7" fmla="*/ 0 h 5"/>
                    <a:gd name="T8" fmla="*/ 8 w 14"/>
                    <a:gd name="T9" fmla="*/ 0 h 5"/>
                    <a:gd name="T10" fmla="*/ 4 w 14"/>
                    <a:gd name="T11" fmla="*/ 0 h 5"/>
                    <a:gd name="T12" fmla="*/ 2 w 14"/>
                    <a:gd name="T13" fmla="*/ 0 h 5"/>
                    <a:gd name="T14" fmla="*/ 2 w 14"/>
                    <a:gd name="T15" fmla="*/ 3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3"/>
                      </a:lnTo>
                      <a:lnTo>
                        <a:pt x="12" y="0"/>
                      </a:lnTo>
                      <a:lnTo>
                        <a:pt x="8" y="0"/>
                      </a:lnTo>
                      <a:lnTo>
                        <a:pt x="8" y="0"/>
                      </a:lnTo>
                      <a:lnTo>
                        <a:pt x="4" y="0"/>
                      </a:lnTo>
                      <a:lnTo>
                        <a:pt x="2" y="0"/>
                      </a:lnTo>
                      <a:lnTo>
                        <a:pt x="2" y="3"/>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3" name="Freeform 331"/>
                <p:cNvSpPr>
                  <a:spLocks/>
                </p:cNvSpPr>
                <p:nvPr/>
              </p:nvSpPr>
              <p:spPr bwMode="auto">
                <a:xfrm>
                  <a:off x="7446" y="2841"/>
                  <a:ext cx="14" cy="23"/>
                </a:xfrm>
                <a:custGeom>
                  <a:avLst/>
                  <a:gdLst>
                    <a:gd name="T0" fmla="*/ 8 w 14"/>
                    <a:gd name="T1" fmla="*/ 23 h 23"/>
                    <a:gd name="T2" fmla="*/ 14 w 14"/>
                    <a:gd name="T3" fmla="*/ 23 h 23"/>
                    <a:gd name="T4" fmla="*/ 14 w 14"/>
                    <a:gd name="T5" fmla="*/ 0 h 23"/>
                    <a:gd name="T6" fmla="*/ 0 w 14"/>
                    <a:gd name="T7" fmla="*/ 0 h 23"/>
                    <a:gd name="T8" fmla="*/ 0 w 14"/>
                    <a:gd name="T9" fmla="*/ 23 h 23"/>
                    <a:gd name="T10" fmla="*/ 8 w 14"/>
                    <a:gd name="T11" fmla="*/ 23 h 23"/>
                  </a:gdLst>
                  <a:ahLst/>
                  <a:cxnLst>
                    <a:cxn ang="0">
                      <a:pos x="T0" y="T1"/>
                    </a:cxn>
                    <a:cxn ang="0">
                      <a:pos x="T2" y="T3"/>
                    </a:cxn>
                    <a:cxn ang="0">
                      <a:pos x="T4" y="T5"/>
                    </a:cxn>
                    <a:cxn ang="0">
                      <a:pos x="T6" y="T7"/>
                    </a:cxn>
                    <a:cxn ang="0">
                      <a:pos x="T8" y="T9"/>
                    </a:cxn>
                    <a:cxn ang="0">
                      <a:pos x="T10" y="T11"/>
                    </a:cxn>
                  </a:cxnLst>
                  <a:rect l="0" t="0" r="r" b="b"/>
                  <a:pathLst>
                    <a:path w="14" h="23">
                      <a:moveTo>
                        <a:pt x="8" y="23"/>
                      </a:moveTo>
                      <a:lnTo>
                        <a:pt x="14" y="23"/>
                      </a:lnTo>
                      <a:lnTo>
                        <a:pt x="14"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4" name="Freeform 332"/>
                <p:cNvSpPr>
                  <a:spLocks/>
                </p:cNvSpPr>
                <p:nvPr/>
              </p:nvSpPr>
              <p:spPr bwMode="auto">
                <a:xfrm>
                  <a:off x="7446" y="2864"/>
                  <a:ext cx="14" cy="8"/>
                </a:xfrm>
                <a:custGeom>
                  <a:avLst/>
                  <a:gdLst>
                    <a:gd name="T0" fmla="*/ 0 w 14"/>
                    <a:gd name="T1" fmla="*/ 0 h 8"/>
                    <a:gd name="T2" fmla="*/ 2 w 14"/>
                    <a:gd name="T3" fmla="*/ 2 h 8"/>
                    <a:gd name="T4" fmla="*/ 2 w 14"/>
                    <a:gd name="T5" fmla="*/ 4 h 8"/>
                    <a:gd name="T6" fmla="*/ 4 w 14"/>
                    <a:gd name="T7" fmla="*/ 8 h 8"/>
                    <a:gd name="T8" fmla="*/ 8 w 14"/>
                    <a:gd name="T9" fmla="*/ 8 h 8"/>
                    <a:gd name="T10" fmla="*/ 8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2" y="2"/>
                      </a:lnTo>
                      <a:lnTo>
                        <a:pt x="2" y="4"/>
                      </a:lnTo>
                      <a:lnTo>
                        <a:pt x="4" y="8"/>
                      </a:lnTo>
                      <a:lnTo>
                        <a:pt x="8" y="8"/>
                      </a:lnTo>
                      <a:lnTo>
                        <a:pt x="8"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5" name="Freeform 333"/>
                <p:cNvSpPr>
                  <a:spLocks/>
                </p:cNvSpPr>
                <p:nvPr/>
              </p:nvSpPr>
              <p:spPr bwMode="auto">
                <a:xfrm>
                  <a:off x="7475" y="2836"/>
                  <a:ext cx="13" cy="5"/>
                </a:xfrm>
                <a:custGeom>
                  <a:avLst/>
                  <a:gdLst>
                    <a:gd name="T0" fmla="*/ 13 w 13"/>
                    <a:gd name="T1" fmla="*/ 5 h 5"/>
                    <a:gd name="T2" fmla="*/ 13 w 13"/>
                    <a:gd name="T3" fmla="*/ 3 h 5"/>
                    <a:gd name="T4" fmla="*/ 12 w 13"/>
                    <a:gd name="T5" fmla="*/ 0 h 5"/>
                    <a:gd name="T6" fmla="*/ 8 w 13"/>
                    <a:gd name="T7" fmla="*/ 0 h 5"/>
                    <a:gd name="T8" fmla="*/ 8 w 13"/>
                    <a:gd name="T9" fmla="*/ 0 h 5"/>
                    <a:gd name="T10" fmla="*/ 4 w 13"/>
                    <a:gd name="T11" fmla="*/ 0 h 5"/>
                    <a:gd name="T12" fmla="*/ 2 w 13"/>
                    <a:gd name="T13" fmla="*/ 0 h 5"/>
                    <a:gd name="T14" fmla="*/ 0 w 13"/>
                    <a:gd name="T15" fmla="*/ 3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3"/>
                      </a:lnTo>
                      <a:lnTo>
                        <a:pt x="12" y="0"/>
                      </a:lnTo>
                      <a:lnTo>
                        <a:pt x="8" y="0"/>
                      </a:lnTo>
                      <a:lnTo>
                        <a:pt x="8" y="0"/>
                      </a:lnTo>
                      <a:lnTo>
                        <a:pt x="4" y="0"/>
                      </a:lnTo>
                      <a:lnTo>
                        <a:pt x="2" y="0"/>
                      </a:lnTo>
                      <a:lnTo>
                        <a:pt x="0"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6" name="Freeform 334"/>
                <p:cNvSpPr>
                  <a:spLocks/>
                </p:cNvSpPr>
                <p:nvPr/>
              </p:nvSpPr>
              <p:spPr bwMode="auto">
                <a:xfrm>
                  <a:off x="7475"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7" name="Freeform 335"/>
                <p:cNvSpPr>
                  <a:spLocks/>
                </p:cNvSpPr>
                <p:nvPr/>
              </p:nvSpPr>
              <p:spPr bwMode="auto">
                <a:xfrm>
                  <a:off x="7475" y="2864"/>
                  <a:ext cx="13" cy="8"/>
                </a:xfrm>
                <a:custGeom>
                  <a:avLst/>
                  <a:gdLst>
                    <a:gd name="T0" fmla="*/ 0 w 13"/>
                    <a:gd name="T1" fmla="*/ 0 h 8"/>
                    <a:gd name="T2" fmla="*/ 0 w 13"/>
                    <a:gd name="T3" fmla="*/ 2 h 8"/>
                    <a:gd name="T4" fmla="*/ 2 w 13"/>
                    <a:gd name="T5" fmla="*/ 4 h 8"/>
                    <a:gd name="T6" fmla="*/ 4 w 13"/>
                    <a:gd name="T7" fmla="*/ 8 h 8"/>
                    <a:gd name="T8" fmla="*/ 8 w 13"/>
                    <a:gd name="T9" fmla="*/ 8 h 8"/>
                    <a:gd name="T10" fmla="*/ 8 w 13"/>
                    <a:gd name="T11" fmla="*/ 8 h 8"/>
                    <a:gd name="T12" fmla="*/ 12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8" y="8"/>
                      </a:lnTo>
                      <a:lnTo>
                        <a:pt x="8" y="8"/>
                      </a:lnTo>
                      <a:lnTo>
                        <a:pt x="12"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8" name="Freeform 336"/>
                <p:cNvSpPr>
                  <a:spLocks/>
                </p:cNvSpPr>
                <p:nvPr/>
              </p:nvSpPr>
              <p:spPr bwMode="auto">
                <a:xfrm>
                  <a:off x="7502" y="2836"/>
                  <a:ext cx="13" cy="5"/>
                </a:xfrm>
                <a:custGeom>
                  <a:avLst/>
                  <a:gdLst>
                    <a:gd name="T0" fmla="*/ 13 w 13"/>
                    <a:gd name="T1" fmla="*/ 5 h 5"/>
                    <a:gd name="T2" fmla="*/ 13 w 13"/>
                    <a:gd name="T3" fmla="*/ 3 h 5"/>
                    <a:gd name="T4" fmla="*/ 11 w 13"/>
                    <a:gd name="T5" fmla="*/ 0 h 5"/>
                    <a:gd name="T6" fmla="*/ 8 w 13"/>
                    <a:gd name="T7" fmla="*/ 0 h 5"/>
                    <a:gd name="T8" fmla="*/ 4 w 13"/>
                    <a:gd name="T9" fmla="*/ 0 h 5"/>
                    <a:gd name="T10" fmla="*/ 4 w 13"/>
                    <a:gd name="T11" fmla="*/ 0 h 5"/>
                    <a:gd name="T12" fmla="*/ 4 w 13"/>
                    <a:gd name="T13" fmla="*/ 3 h 5"/>
                    <a:gd name="T14" fmla="*/ 0 w 13"/>
                    <a:gd name="T15" fmla="*/ 5 h 5"/>
                    <a:gd name="T16" fmla="*/ 13 w 13"/>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
                      <a:moveTo>
                        <a:pt x="13" y="5"/>
                      </a:moveTo>
                      <a:lnTo>
                        <a:pt x="13" y="3"/>
                      </a:lnTo>
                      <a:lnTo>
                        <a:pt x="11" y="0"/>
                      </a:lnTo>
                      <a:lnTo>
                        <a:pt x="8" y="0"/>
                      </a:lnTo>
                      <a:lnTo>
                        <a:pt x="4" y="0"/>
                      </a:lnTo>
                      <a:lnTo>
                        <a:pt x="4" y="0"/>
                      </a:lnTo>
                      <a:lnTo>
                        <a:pt x="4" y="3"/>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89" name="Freeform 337"/>
                <p:cNvSpPr>
                  <a:spLocks/>
                </p:cNvSpPr>
                <p:nvPr/>
              </p:nvSpPr>
              <p:spPr bwMode="auto">
                <a:xfrm>
                  <a:off x="7502" y="2841"/>
                  <a:ext cx="13" cy="23"/>
                </a:xfrm>
                <a:custGeom>
                  <a:avLst/>
                  <a:gdLst>
                    <a:gd name="T0" fmla="*/ 8 w 13"/>
                    <a:gd name="T1" fmla="*/ 23 h 23"/>
                    <a:gd name="T2" fmla="*/ 13 w 13"/>
                    <a:gd name="T3" fmla="*/ 23 h 23"/>
                    <a:gd name="T4" fmla="*/ 13 w 13"/>
                    <a:gd name="T5" fmla="*/ 0 h 23"/>
                    <a:gd name="T6" fmla="*/ 0 w 13"/>
                    <a:gd name="T7" fmla="*/ 0 h 23"/>
                    <a:gd name="T8" fmla="*/ 0 w 13"/>
                    <a:gd name="T9" fmla="*/ 23 h 23"/>
                    <a:gd name="T10" fmla="*/ 8 w 13"/>
                    <a:gd name="T11" fmla="*/ 23 h 23"/>
                  </a:gdLst>
                  <a:ahLst/>
                  <a:cxnLst>
                    <a:cxn ang="0">
                      <a:pos x="T0" y="T1"/>
                    </a:cxn>
                    <a:cxn ang="0">
                      <a:pos x="T2" y="T3"/>
                    </a:cxn>
                    <a:cxn ang="0">
                      <a:pos x="T4" y="T5"/>
                    </a:cxn>
                    <a:cxn ang="0">
                      <a:pos x="T6" y="T7"/>
                    </a:cxn>
                    <a:cxn ang="0">
                      <a:pos x="T8" y="T9"/>
                    </a:cxn>
                    <a:cxn ang="0">
                      <a:pos x="T10" y="T11"/>
                    </a:cxn>
                  </a:cxnLst>
                  <a:rect l="0" t="0" r="r" b="b"/>
                  <a:pathLst>
                    <a:path w="13" h="23">
                      <a:moveTo>
                        <a:pt x="8" y="23"/>
                      </a:moveTo>
                      <a:lnTo>
                        <a:pt x="13" y="23"/>
                      </a:lnTo>
                      <a:lnTo>
                        <a:pt x="13" y="0"/>
                      </a:lnTo>
                      <a:lnTo>
                        <a:pt x="0" y="0"/>
                      </a:lnTo>
                      <a:lnTo>
                        <a:pt x="0" y="23"/>
                      </a:lnTo>
                      <a:lnTo>
                        <a:pt x="8"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0" name="Freeform 338"/>
                <p:cNvSpPr>
                  <a:spLocks/>
                </p:cNvSpPr>
                <p:nvPr/>
              </p:nvSpPr>
              <p:spPr bwMode="auto">
                <a:xfrm>
                  <a:off x="7502" y="2864"/>
                  <a:ext cx="13" cy="8"/>
                </a:xfrm>
                <a:custGeom>
                  <a:avLst/>
                  <a:gdLst>
                    <a:gd name="T0" fmla="*/ 0 w 13"/>
                    <a:gd name="T1" fmla="*/ 0 h 8"/>
                    <a:gd name="T2" fmla="*/ 4 w 13"/>
                    <a:gd name="T3" fmla="*/ 2 h 8"/>
                    <a:gd name="T4" fmla="*/ 4 w 13"/>
                    <a:gd name="T5" fmla="*/ 4 h 8"/>
                    <a:gd name="T6" fmla="*/ 4 w 13"/>
                    <a:gd name="T7" fmla="*/ 8 h 8"/>
                    <a:gd name="T8" fmla="*/ 8 w 13"/>
                    <a:gd name="T9" fmla="*/ 8 h 8"/>
                    <a:gd name="T10" fmla="*/ 11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4" y="2"/>
                      </a:lnTo>
                      <a:lnTo>
                        <a:pt x="4" y="4"/>
                      </a:lnTo>
                      <a:lnTo>
                        <a:pt x="4" y="8"/>
                      </a:lnTo>
                      <a:lnTo>
                        <a:pt x="8" y="8"/>
                      </a:lnTo>
                      <a:lnTo>
                        <a:pt x="11"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1" name="Rectangle 339"/>
                <p:cNvSpPr>
                  <a:spLocks noChangeArrowheads="1"/>
                </p:cNvSpPr>
                <p:nvPr/>
              </p:nvSpPr>
              <p:spPr bwMode="auto">
                <a:xfrm>
                  <a:off x="4385" y="2187"/>
                  <a:ext cx="954" cy="4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i="0" u="none" strike="noStrike" cap="none" normalizeH="0" baseline="0" dirty="0">
                      <a:ln>
                        <a:noFill/>
                      </a:ln>
                      <a:solidFill>
                        <a:srgbClr val="000000"/>
                      </a:solidFill>
                      <a:effectLst/>
                      <a:latin typeface="Arial" panose="020B0604020202020204" pitchFamily="34" charset="0"/>
                    </a:rPr>
                    <a:t>25% to 100%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i="0" u="none" strike="noStrike" cap="none" normalizeH="0" baseline="0" dirty="0" err="1">
                      <a:ln>
                        <a:noFill/>
                      </a:ln>
                      <a:solidFill>
                        <a:srgbClr val="000000"/>
                      </a:solidFill>
                      <a:effectLst/>
                      <a:latin typeface="Arial" panose="020B0604020202020204" pitchFamily="34" charset="0"/>
                    </a:rPr>
                    <a:t>aq</a:t>
                  </a:r>
                  <a:r>
                    <a:rPr lang="en-US" altLang="en-US" sz="1600" dirty="0" err="1">
                      <a:solidFill>
                        <a:srgbClr val="000000"/>
                      </a:solidFill>
                    </a:rPr>
                    <a:t>ueous:organic</a:t>
                  </a:r>
                  <a:endParaRPr lang="en-US" altLang="en-US" sz="1600" dirty="0">
                    <a:solidFill>
                      <a:srgbClr val="000000"/>
                    </a:solidFill>
                  </a:endParaRPr>
                </a:p>
                <a:p>
                  <a:pPr marL="0" marR="0" lvl="0" indent="0" algn="l" defTabSz="914400" rtl="0" eaLnBrk="0" fontAlgn="base" latinLnBrk="0" hangingPunct="0">
                    <a:lnSpc>
                      <a:spcPct val="100000"/>
                    </a:lnSpc>
                    <a:spcBef>
                      <a:spcPct val="0"/>
                    </a:spcBef>
                    <a:spcAft>
                      <a:spcPct val="0"/>
                    </a:spcAft>
                    <a:buClrTx/>
                    <a:buSzTx/>
                    <a:buFontTx/>
                    <a:buNone/>
                    <a:tabLst/>
                  </a:pPr>
                  <a:r>
                    <a:rPr lang="en-US" altLang="en-US" sz="1600" dirty="0">
                      <a:solidFill>
                        <a:srgbClr val="000000"/>
                      </a:solidFill>
                    </a:rPr>
                    <a:t>over 10 minutes</a:t>
                  </a:r>
                </a:p>
              </p:txBody>
            </p:sp>
            <p:sp>
              <p:nvSpPr>
                <p:cNvPr id="27593" name="Freeform 341"/>
                <p:cNvSpPr>
                  <a:spLocks/>
                </p:cNvSpPr>
                <p:nvPr/>
              </p:nvSpPr>
              <p:spPr bwMode="auto">
                <a:xfrm>
                  <a:off x="4376" y="2763"/>
                  <a:ext cx="7" cy="13"/>
                </a:xfrm>
                <a:custGeom>
                  <a:avLst/>
                  <a:gdLst>
                    <a:gd name="T0" fmla="*/ 7 w 7"/>
                    <a:gd name="T1" fmla="*/ 0 h 13"/>
                    <a:gd name="T2" fmla="*/ 4 w 7"/>
                    <a:gd name="T3" fmla="*/ 2 h 13"/>
                    <a:gd name="T4" fmla="*/ 2 w 7"/>
                    <a:gd name="T5" fmla="*/ 2 h 13"/>
                    <a:gd name="T6" fmla="*/ 0 w 7"/>
                    <a:gd name="T7" fmla="*/ 5 h 13"/>
                    <a:gd name="T8" fmla="*/ 0 w 7"/>
                    <a:gd name="T9" fmla="*/ 5 h 13"/>
                    <a:gd name="T10" fmla="*/ 0 w 7"/>
                    <a:gd name="T11" fmla="*/ 9 h 13"/>
                    <a:gd name="T12" fmla="*/ 2 w 7"/>
                    <a:gd name="T13" fmla="*/ 11 h 13"/>
                    <a:gd name="T14" fmla="*/ 4 w 7"/>
                    <a:gd name="T15" fmla="*/ 13 h 13"/>
                    <a:gd name="T16" fmla="*/ 7 w 7"/>
                    <a:gd name="T17" fmla="*/ 13 h 13"/>
                    <a:gd name="T18" fmla="*/ 7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7" y="0"/>
                      </a:moveTo>
                      <a:lnTo>
                        <a:pt x="4" y="2"/>
                      </a:lnTo>
                      <a:lnTo>
                        <a:pt x="2" y="2"/>
                      </a:lnTo>
                      <a:lnTo>
                        <a:pt x="0" y="5"/>
                      </a:lnTo>
                      <a:lnTo>
                        <a:pt x="0" y="5"/>
                      </a:lnTo>
                      <a:lnTo>
                        <a:pt x="0" y="9"/>
                      </a:lnTo>
                      <a:lnTo>
                        <a:pt x="2" y="11"/>
                      </a:lnTo>
                      <a:lnTo>
                        <a:pt x="4" y="13"/>
                      </a:lnTo>
                      <a:lnTo>
                        <a:pt x="7" y="13"/>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4" name="Freeform 342"/>
                <p:cNvSpPr>
                  <a:spLocks/>
                </p:cNvSpPr>
                <p:nvPr/>
              </p:nvSpPr>
              <p:spPr bwMode="auto">
                <a:xfrm>
                  <a:off x="4383"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9"/>
                      </a:lnTo>
                      <a:lnTo>
                        <a:pt x="10" y="5"/>
                      </a:lnTo>
                      <a:lnTo>
                        <a:pt x="10"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5" name="Freeform 343"/>
                <p:cNvSpPr>
                  <a:spLocks/>
                </p:cNvSpPr>
                <p:nvPr/>
              </p:nvSpPr>
              <p:spPr bwMode="auto">
                <a:xfrm>
                  <a:off x="438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6" name="Freeform 344"/>
                <p:cNvSpPr>
                  <a:spLocks/>
                </p:cNvSpPr>
                <p:nvPr/>
              </p:nvSpPr>
              <p:spPr bwMode="auto">
                <a:xfrm>
                  <a:off x="4389"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7" name="Freeform 345"/>
                <p:cNvSpPr>
                  <a:spLocks/>
                </p:cNvSpPr>
                <p:nvPr/>
              </p:nvSpPr>
              <p:spPr bwMode="auto">
                <a:xfrm>
                  <a:off x="4393"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8" name="Freeform 346"/>
                <p:cNvSpPr>
                  <a:spLocks/>
                </p:cNvSpPr>
                <p:nvPr/>
              </p:nvSpPr>
              <p:spPr bwMode="auto">
                <a:xfrm>
                  <a:off x="4395"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99" name="Freeform 347"/>
                <p:cNvSpPr>
                  <a:spLocks/>
                </p:cNvSpPr>
                <p:nvPr/>
              </p:nvSpPr>
              <p:spPr bwMode="auto">
                <a:xfrm>
                  <a:off x="4401"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7" y="11"/>
                      </a:lnTo>
                      <a:lnTo>
                        <a:pt x="7" y="9"/>
                      </a:lnTo>
                      <a:lnTo>
                        <a:pt x="11" y="5"/>
                      </a:lnTo>
                      <a:lnTo>
                        <a:pt x="7" y="5"/>
                      </a:lnTo>
                      <a:lnTo>
                        <a:pt x="7"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0" name="Freeform 348"/>
                <p:cNvSpPr>
                  <a:spLocks/>
                </p:cNvSpPr>
                <p:nvPr/>
              </p:nvSpPr>
              <p:spPr bwMode="auto">
                <a:xfrm>
                  <a:off x="4405" y="2763"/>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9"/>
                      </a:lnTo>
                      <a:lnTo>
                        <a:pt x="9" y="5"/>
                      </a:lnTo>
                      <a:lnTo>
                        <a:pt x="9" y="5"/>
                      </a:lnTo>
                      <a:lnTo>
                        <a:pt x="7" y="2"/>
                      </a:lnTo>
                      <a:lnTo>
                        <a:pt x="3"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1" name="Freeform 349"/>
                <p:cNvSpPr>
                  <a:spLocks/>
                </p:cNvSpPr>
                <p:nvPr/>
              </p:nvSpPr>
              <p:spPr bwMode="auto">
                <a:xfrm>
                  <a:off x="440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2" name="Freeform 350"/>
                <p:cNvSpPr>
                  <a:spLocks/>
                </p:cNvSpPr>
                <p:nvPr/>
              </p:nvSpPr>
              <p:spPr bwMode="auto">
                <a:xfrm>
                  <a:off x="4412"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3" name="Freeform 351"/>
                <p:cNvSpPr>
                  <a:spLocks/>
                </p:cNvSpPr>
                <p:nvPr/>
              </p:nvSpPr>
              <p:spPr bwMode="auto">
                <a:xfrm>
                  <a:off x="4414"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4" name="Freeform 352"/>
                <p:cNvSpPr>
                  <a:spLocks/>
                </p:cNvSpPr>
                <p:nvPr/>
              </p:nvSpPr>
              <p:spPr bwMode="auto">
                <a:xfrm>
                  <a:off x="441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5" name="Freeform 353"/>
                <p:cNvSpPr>
                  <a:spLocks/>
                </p:cNvSpPr>
                <p:nvPr/>
              </p:nvSpPr>
              <p:spPr bwMode="auto">
                <a:xfrm>
                  <a:off x="4422"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8" y="11"/>
                      </a:lnTo>
                      <a:lnTo>
                        <a:pt x="9" y="9"/>
                      </a:lnTo>
                      <a:lnTo>
                        <a:pt x="9" y="5"/>
                      </a:lnTo>
                      <a:lnTo>
                        <a:pt x="9"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6" name="Freeform 354"/>
                <p:cNvSpPr>
                  <a:spLocks/>
                </p:cNvSpPr>
                <p:nvPr/>
              </p:nvSpPr>
              <p:spPr bwMode="auto">
                <a:xfrm>
                  <a:off x="4424" y="2763"/>
                  <a:ext cx="13" cy="13"/>
                </a:xfrm>
                <a:custGeom>
                  <a:avLst/>
                  <a:gdLst>
                    <a:gd name="T0" fmla="*/ 6 w 13"/>
                    <a:gd name="T1" fmla="*/ 0 h 13"/>
                    <a:gd name="T2" fmla="*/ 0 w 13"/>
                    <a:gd name="T3" fmla="*/ 0 h 13"/>
                    <a:gd name="T4" fmla="*/ 0 w 13"/>
                    <a:gd name="T5" fmla="*/ 13 h 13"/>
                    <a:gd name="T6" fmla="*/ 6 w 13"/>
                    <a:gd name="T7" fmla="*/ 13 h 13"/>
                    <a:gd name="T8" fmla="*/ 7 w 13"/>
                    <a:gd name="T9" fmla="*/ 13 h 13"/>
                    <a:gd name="T10" fmla="*/ 9 w 13"/>
                    <a:gd name="T11" fmla="*/ 11 h 13"/>
                    <a:gd name="T12" fmla="*/ 9 w 13"/>
                    <a:gd name="T13" fmla="*/ 9 h 13"/>
                    <a:gd name="T14" fmla="*/ 13 w 13"/>
                    <a:gd name="T15" fmla="*/ 5 h 13"/>
                    <a:gd name="T16" fmla="*/ 9 w 13"/>
                    <a:gd name="T17" fmla="*/ 5 h 13"/>
                    <a:gd name="T18" fmla="*/ 9 w 13"/>
                    <a:gd name="T19" fmla="*/ 2 h 13"/>
                    <a:gd name="T20" fmla="*/ 7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7" y="13"/>
                      </a:lnTo>
                      <a:lnTo>
                        <a:pt x="9" y="11"/>
                      </a:lnTo>
                      <a:lnTo>
                        <a:pt x="9" y="9"/>
                      </a:lnTo>
                      <a:lnTo>
                        <a:pt x="13" y="5"/>
                      </a:lnTo>
                      <a:lnTo>
                        <a:pt x="9" y="5"/>
                      </a:lnTo>
                      <a:lnTo>
                        <a:pt x="9"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7" name="Freeform 355"/>
                <p:cNvSpPr>
                  <a:spLocks/>
                </p:cNvSpPr>
                <p:nvPr/>
              </p:nvSpPr>
              <p:spPr bwMode="auto">
                <a:xfrm>
                  <a:off x="4430" y="2763"/>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3 w 7"/>
                    <a:gd name="T21" fmla="*/ 2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3" y="13"/>
                      </a:lnTo>
                      <a:lnTo>
                        <a:pt x="7" y="11"/>
                      </a:lnTo>
                      <a:lnTo>
                        <a:pt x="7" y="9"/>
                      </a:lnTo>
                      <a:lnTo>
                        <a:pt x="7" y="5"/>
                      </a:lnTo>
                      <a:lnTo>
                        <a:pt x="7" y="5"/>
                      </a:lnTo>
                      <a:lnTo>
                        <a:pt x="7" y="2"/>
                      </a:lnTo>
                      <a:lnTo>
                        <a:pt x="3"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8" name="Freeform 356"/>
                <p:cNvSpPr>
                  <a:spLocks/>
                </p:cNvSpPr>
                <p:nvPr/>
              </p:nvSpPr>
              <p:spPr bwMode="auto">
                <a:xfrm>
                  <a:off x="4431"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09" name="Freeform 357"/>
                <p:cNvSpPr>
                  <a:spLocks/>
                </p:cNvSpPr>
                <p:nvPr/>
              </p:nvSpPr>
              <p:spPr bwMode="auto">
                <a:xfrm>
                  <a:off x="4437"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3"/>
                      </a:lnTo>
                      <a:lnTo>
                        <a:pt x="6" y="11"/>
                      </a:lnTo>
                      <a:lnTo>
                        <a:pt x="8" y="9"/>
                      </a:lnTo>
                      <a:lnTo>
                        <a:pt x="8" y="5"/>
                      </a:lnTo>
                      <a:lnTo>
                        <a:pt x="8" y="5"/>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0" name="Freeform 358"/>
                <p:cNvSpPr>
                  <a:spLocks/>
                </p:cNvSpPr>
                <p:nvPr/>
              </p:nvSpPr>
              <p:spPr bwMode="auto">
                <a:xfrm>
                  <a:off x="4437"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1" name="Freeform 359"/>
                <p:cNvSpPr>
                  <a:spLocks/>
                </p:cNvSpPr>
                <p:nvPr/>
              </p:nvSpPr>
              <p:spPr bwMode="auto">
                <a:xfrm>
                  <a:off x="4443"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2" name="Freeform 360"/>
                <p:cNvSpPr>
                  <a:spLocks/>
                </p:cNvSpPr>
                <p:nvPr/>
              </p:nvSpPr>
              <p:spPr bwMode="auto">
                <a:xfrm>
                  <a:off x="4445" y="2763"/>
                  <a:ext cx="11" cy="13"/>
                </a:xfrm>
                <a:custGeom>
                  <a:avLst/>
                  <a:gdLst>
                    <a:gd name="T0" fmla="*/ 6 w 11"/>
                    <a:gd name="T1" fmla="*/ 0 h 13"/>
                    <a:gd name="T2" fmla="*/ 0 w 11"/>
                    <a:gd name="T3" fmla="*/ 0 h 13"/>
                    <a:gd name="T4" fmla="*/ 0 w 11"/>
                    <a:gd name="T5" fmla="*/ 13 h 13"/>
                    <a:gd name="T6" fmla="*/ 6 w 11"/>
                    <a:gd name="T7" fmla="*/ 13 h 13"/>
                    <a:gd name="T8" fmla="*/ 8 w 11"/>
                    <a:gd name="T9" fmla="*/ 13 h 13"/>
                    <a:gd name="T10" fmla="*/ 10 w 11"/>
                    <a:gd name="T11" fmla="*/ 11 h 13"/>
                    <a:gd name="T12" fmla="*/ 11 w 11"/>
                    <a:gd name="T13" fmla="*/ 9 h 13"/>
                    <a:gd name="T14" fmla="*/ 11 w 11"/>
                    <a:gd name="T15" fmla="*/ 5 h 13"/>
                    <a:gd name="T16" fmla="*/ 11 w 11"/>
                    <a:gd name="T17" fmla="*/ 5 h 13"/>
                    <a:gd name="T18" fmla="*/ 10 w 11"/>
                    <a:gd name="T19" fmla="*/ 2 h 13"/>
                    <a:gd name="T20" fmla="*/ 8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3"/>
                      </a:lnTo>
                      <a:lnTo>
                        <a:pt x="10" y="11"/>
                      </a:lnTo>
                      <a:lnTo>
                        <a:pt x="11" y="9"/>
                      </a:lnTo>
                      <a:lnTo>
                        <a:pt x="11" y="5"/>
                      </a:lnTo>
                      <a:lnTo>
                        <a:pt x="11"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3" name="Freeform 361"/>
                <p:cNvSpPr>
                  <a:spLocks/>
                </p:cNvSpPr>
                <p:nvPr/>
              </p:nvSpPr>
              <p:spPr bwMode="auto">
                <a:xfrm>
                  <a:off x="4451"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9" y="11"/>
                      </a:lnTo>
                      <a:lnTo>
                        <a:pt x="9" y="9"/>
                      </a:lnTo>
                      <a:lnTo>
                        <a:pt x="9" y="5"/>
                      </a:lnTo>
                      <a:lnTo>
                        <a:pt x="9"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4" name="Freeform 362"/>
                <p:cNvSpPr>
                  <a:spLocks/>
                </p:cNvSpPr>
                <p:nvPr/>
              </p:nvSpPr>
              <p:spPr bwMode="auto">
                <a:xfrm>
                  <a:off x="4455" y="2763"/>
                  <a:ext cx="7" cy="13"/>
                </a:xfrm>
                <a:custGeom>
                  <a:avLst/>
                  <a:gdLst>
                    <a:gd name="T0" fmla="*/ 1 w 7"/>
                    <a:gd name="T1" fmla="*/ 0 h 13"/>
                    <a:gd name="T2" fmla="*/ 0 w 7"/>
                    <a:gd name="T3" fmla="*/ 0 h 13"/>
                    <a:gd name="T4" fmla="*/ 0 w 7"/>
                    <a:gd name="T5" fmla="*/ 13 h 13"/>
                    <a:gd name="T6" fmla="*/ 1 w 7"/>
                    <a:gd name="T7" fmla="*/ 13 h 13"/>
                    <a:gd name="T8" fmla="*/ 5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5 w 7"/>
                    <a:gd name="T21" fmla="*/ 2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5" y="13"/>
                      </a:lnTo>
                      <a:lnTo>
                        <a:pt x="5" y="11"/>
                      </a:lnTo>
                      <a:lnTo>
                        <a:pt x="7" y="9"/>
                      </a:lnTo>
                      <a:lnTo>
                        <a:pt x="7" y="5"/>
                      </a:lnTo>
                      <a:lnTo>
                        <a:pt x="7" y="5"/>
                      </a:lnTo>
                      <a:lnTo>
                        <a:pt x="5"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5" name="Freeform 363"/>
                <p:cNvSpPr>
                  <a:spLocks/>
                </p:cNvSpPr>
                <p:nvPr/>
              </p:nvSpPr>
              <p:spPr bwMode="auto">
                <a:xfrm>
                  <a:off x="4456"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0" y="9"/>
                      </a:lnTo>
                      <a:lnTo>
                        <a:pt x="12"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6" name="Freeform 364"/>
                <p:cNvSpPr>
                  <a:spLocks/>
                </p:cNvSpPr>
                <p:nvPr/>
              </p:nvSpPr>
              <p:spPr bwMode="auto">
                <a:xfrm>
                  <a:off x="4460"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3"/>
                      </a:lnTo>
                      <a:lnTo>
                        <a:pt x="8" y="11"/>
                      </a:lnTo>
                      <a:lnTo>
                        <a:pt x="10" y="9"/>
                      </a:lnTo>
                      <a:lnTo>
                        <a:pt x="10" y="5"/>
                      </a:lnTo>
                      <a:lnTo>
                        <a:pt x="10"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7" name="Freeform 365"/>
                <p:cNvSpPr>
                  <a:spLocks/>
                </p:cNvSpPr>
                <p:nvPr/>
              </p:nvSpPr>
              <p:spPr bwMode="auto">
                <a:xfrm>
                  <a:off x="4462"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8" name="Freeform 366"/>
                <p:cNvSpPr>
                  <a:spLocks/>
                </p:cNvSpPr>
                <p:nvPr/>
              </p:nvSpPr>
              <p:spPr bwMode="auto">
                <a:xfrm>
                  <a:off x="4468"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19" name="Freeform 367"/>
                <p:cNvSpPr>
                  <a:spLocks/>
                </p:cNvSpPr>
                <p:nvPr/>
              </p:nvSpPr>
              <p:spPr bwMode="auto">
                <a:xfrm>
                  <a:off x="4470"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11" y="9"/>
                      </a:lnTo>
                      <a:lnTo>
                        <a:pt x="11" y="5"/>
                      </a:lnTo>
                      <a:lnTo>
                        <a:pt x="11" y="5"/>
                      </a:lnTo>
                      <a:lnTo>
                        <a:pt x="9"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0" name="Freeform 368"/>
                <p:cNvSpPr>
                  <a:spLocks/>
                </p:cNvSpPr>
                <p:nvPr/>
              </p:nvSpPr>
              <p:spPr bwMode="auto">
                <a:xfrm>
                  <a:off x="4476" y="2763"/>
                  <a:ext cx="7" cy="13"/>
                </a:xfrm>
                <a:custGeom>
                  <a:avLst/>
                  <a:gdLst>
                    <a:gd name="T0" fmla="*/ 0 w 7"/>
                    <a:gd name="T1" fmla="*/ 0 h 13"/>
                    <a:gd name="T2" fmla="*/ 0 w 7"/>
                    <a:gd name="T3" fmla="*/ 0 h 13"/>
                    <a:gd name="T4" fmla="*/ 0 w 7"/>
                    <a:gd name="T5" fmla="*/ 13 h 13"/>
                    <a:gd name="T6" fmla="*/ 0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5" y="13"/>
                      </a:lnTo>
                      <a:lnTo>
                        <a:pt x="7" y="11"/>
                      </a:lnTo>
                      <a:lnTo>
                        <a:pt x="7" y="9"/>
                      </a:lnTo>
                      <a:lnTo>
                        <a:pt x="7" y="5"/>
                      </a:lnTo>
                      <a:lnTo>
                        <a:pt x="7" y="5"/>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1" name="Freeform 369"/>
                <p:cNvSpPr>
                  <a:spLocks/>
                </p:cNvSpPr>
                <p:nvPr/>
              </p:nvSpPr>
              <p:spPr bwMode="auto">
                <a:xfrm>
                  <a:off x="4476"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2" name="Freeform 370"/>
                <p:cNvSpPr>
                  <a:spLocks/>
                </p:cNvSpPr>
                <p:nvPr/>
              </p:nvSpPr>
              <p:spPr bwMode="auto">
                <a:xfrm>
                  <a:off x="4481"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3" name="Freeform 371"/>
                <p:cNvSpPr>
                  <a:spLocks/>
                </p:cNvSpPr>
                <p:nvPr/>
              </p:nvSpPr>
              <p:spPr bwMode="auto">
                <a:xfrm>
                  <a:off x="4485" y="2763"/>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9"/>
                      </a:lnTo>
                      <a:lnTo>
                        <a:pt x="10" y="5"/>
                      </a:lnTo>
                      <a:lnTo>
                        <a:pt x="10"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4" name="Freeform 372"/>
                <p:cNvSpPr>
                  <a:spLocks/>
                </p:cNvSpPr>
                <p:nvPr/>
              </p:nvSpPr>
              <p:spPr bwMode="auto">
                <a:xfrm>
                  <a:off x="448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5" name="Freeform 373"/>
                <p:cNvSpPr>
                  <a:spLocks/>
                </p:cNvSpPr>
                <p:nvPr/>
              </p:nvSpPr>
              <p:spPr bwMode="auto">
                <a:xfrm>
                  <a:off x="4493"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6" name="Freeform 374"/>
                <p:cNvSpPr>
                  <a:spLocks/>
                </p:cNvSpPr>
                <p:nvPr/>
              </p:nvSpPr>
              <p:spPr bwMode="auto">
                <a:xfrm>
                  <a:off x="4495"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7" name="Freeform 375"/>
                <p:cNvSpPr>
                  <a:spLocks/>
                </p:cNvSpPr>
                <p:nvPr/>
              </p:nvSpPr>
              <p:spPr bwMode="auto">
                <a:xfrm>
                  <a:off x="4499"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5"/>
                      </a:lnTo>
                      <a:lnTo>
                        <a:pt x="9"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8" name="Freeform 376"/>
                <p:cNvSpPr>
                  <a:spLocks/>
                </p:cNvSpPr>
                <p:nvPr/>
              </p:nvSpPr>
              <p:spPr bwMode="auto">
                <a:xfrm>
                  <a:off x="4501"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11" y="9"/>
                      </a:lnTo>
                      <a:lnTo>
                        <a:pt x="11" y="5"/>
                      </a:lnTo>
                      <a:lnTo>
                        <a:pt x="11"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29" name="Freeform 377"/>
                <p:cNvSpPr>
                  <a:spLocks/>
                </p:cNvSpPr>
                <p:nvPr/>
              </p:nvSpPr>
              <p:spPr bwMode="auto">
                <a:xfrm>
                  <a:off x="4504"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0 w 14"/>
                    <a:gd name="T13" fmla="*/ 9 h 13"/>
                    <a:gd name="T14" fmla="*/ 14 w 14"/>
                    <a:gd name="T15" fmla="*/ 5 h 13"/>
                    <a:gd name="T16" fmla="*/ 10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0" y="9"/>
                      </a:lnTo>
                      <a:lnTo>
                        <a:pt x="14"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0" name="Freeform 378"/>
                <p:cNvSpPr>
                  <a:spLocks/>
                </p:cNvSpPr>
                <p:nvPr/>
              </p:nvSpPr>
              <p:spPr bwMode="auto">
                <a:xfrm>
                  <a:off x="4510"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9"/>
                      </a:lnTo>
                      <a:lnTo>
                        <a:pt x="10" y="5"/>
                      </a:lnTo>
                      <a:lnTo>
                        <a:pt x="10"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1" name="Freeform 379"/>
                <p:cNvSpPr>
                  <a:spLocks/>
                </p:cNvSpPr>
                <p:nvPr/>
              </p:nvSpPr>
              <p:spPr bwMode="auto">
                <a:xfrm>
                  <a:off x="4512"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2" name="Freeform 380"/>
                <p:cNvSpPr>
                  <a:spLocks/>
                </p:cNvSpPr>
                <p:nvPr/>
              </p:nvSpPr>
              <p:spPr bwMode="auto">
                <a:xfrm>
                  <a:off x="4518"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3" name="Freeform 381"/>
                <p:cNvSpPr>
                  <a:spLocks/>
                </p:cNvSpPr>
                <p:nvPr/>
              </p:nvSpPr>
              <p:spPr bwMode="auto">
                <a:xfrm>
                  <a:off x="4520"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11 w 11"/>
                    <a:gd name="T13" fmla="*/ 9 h 13"/>
                    <a:gd name="T14" fmla="*/ 11 w 11"/>
                    <a:gd name="T15" fmla="*/ 5 h 13"/>
                    <a:gd name="T16" fmla="*/ 11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11" y="9"/>
                      </a:lnTo>
                      <a:lnTo>
                        <a:pt x="11" y="5"/>
                      </a:lnTo>
                      <a:lnTo>
                        <a:pt x="11"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4" name="Freeform 382"/>
                <p:cNvSpPr>
                  <a:spLocks/>
                </p:cNvSpPr>
                <p:nvPr/>
              </p:nvSpPr>
              <p:spPr bwMode="auto">
                <a:xfrm>
                  <a:off x="4524"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5" name="Freeform 383"/>
                <p:cNvSpPr>
                  <a:spLocks/>
                </p:cNvSpPr>
                <p:nvPr/>
              </p:nvSpPr>
              <p:spPr bwMode="auto">
                <a:xfrm>
                  <a:off x="4528"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6" name="Freeform 384"/>
                <p:cNvSpPr>
                  <a:spLocks/>
                </p:cNvSpPr>
                <p:nvPr/>
              </p:nvSpPr>
              <p:spPr bwMode="auto">
                <a:xfrm>
                  <a:off x="4531"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7" name="Freeform 385"/>
                <p:cNvSpPr>
                  <a:spLocks/>
                </p:cNvSpPr>
                <p:nvPr/>
              </p:nvSpPr>
              <p:spPr bwMode="auto">
                <a:xfrm>
                  <a:off x="4533"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8" name="Freeform 386"/>
                <p:cNvSpPr>
                  <a:spLocks/>
                </p:cNvSpPr>
                <p:nvPr/>
              </p:nvSpPr>
              <p:spPr bwMode="auto">
                <a:xfrm>
                  <a:off x="4537"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0" y="9"/>
                      </a:lnTo>
                      <a:lnTo>
                        <a:pt x="12"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39" name="Freeform 387"/>
                <p:cNvSpPr>
                  <a:spLocks/>
                </p:cNvSpPr>
                <p:nvPr/>
              </p:nvSpPr>
              <p:spPr bwMode="auto">
                <a:xfrm>
                  <a:off x="4541"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9"/>
                      </a:lnTo>
                      <a:lnTo>
                        <a:pt x="10" y="5"/>
                      </a:lnTo>
                      <a:lnTo>
                        <a:pt x="10"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0" name="Freeform 388"/>
                <p:cNvSpPr>
                  <a:spLocks/>
                </p:cNvSpPr>
                <p:nvPr/>
              </p:nvSpPr>
              <p:spPr bwMode="auto">
                <a:xfrm>
                  <a:off x="4543"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9" y="11"/>
                      </a:lnTo>
                      <a:lnTo>
                        <a:pt x="13" y="9"/>
                      </a:lnTo>
                      <a:lnTo>
                        <a:pt x="13" y="5"/>
                      </a:lnTo>
                      <a:lnTo>
                        <a:pt x="13" y="5"/>
                      </a:lnTo>
                      <a:lnTo>
                        <a:pt x="9"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1" name="Freeform 389"/>
                <p:cNvSpPr>
                  <a:spLocks/>
                </p:cNvSpPr>
                <p:nvPr/>
              </p:nvSpPr>
              <p:spPr bwMode="auto">
                <a:xfrm>
                  <a:off x="4549" y="2763"/>
                  <a:ext cx="7" cy="13"/>
                </a:xfrm>
                <a:custGeom>
                  <a:avLst/>
                  <a:gdLst>
                    <a:gd name="T0" fmla="*/ 2 w 7"/>
                    <a:gd name="T1" fmla="*/ 0 h 13"/>
                    <a:gd name="T2" fmla="*/ 0 w 7"/>
                    <a:gd name="T3" fmla="*/ 0 h 13"/>
                    <a:gd name="T4" fmla="*/ 0 w 7"/>
                    <a:gd name="T5" fmla="*/ 13 h 13"/>
                    <a:gd name="T6" fmla="*/ 2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7" y="13"/>
                      </a:lnTo>
                      <a:lnTo>
                        <a:pt x="7" y="11"/>
                      </a:lnTo>
                      <a:lnTo>
                        <a:pt x="7" y="9"/>
                      </a:lnTo>
                      <a:lnTo>
                        <a:pt x="7" y="5"/>
                      </a:lnTo>
                      <a:lnTo>
                        <a:pt x="7" y="5"/>
                      </a:lnTo>
                      <a:lnTo>
                        <a:pt x="7"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2" name="Freeform 390"/>
                <p:cNvSpPr>
                  <a:spLocks/>
                </p:cNvSpPr>
                <p:nvPr/>
              </p:nvSpPr>
              <p:spPr bwMode="auto">
                <a:xfrm>
                  <a:off x="4551"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11" y="9"/>
                      </a:lnTo>
                      <a:lnTo>
                        <a:pt x="11" y="5"/>
                      </a:lnTo>
                      <a:lnTo>
                        <a:pt x="11"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3" name="Freeform 391"/>
                <p:cNvSpPr>
                  <a:spLocks/>
                </p:cNvSpPr>
                <p:nvPr/>
              </p:nvSpPr>
              <p:spPr bwMode="auto">
                <a:xfrm>
                  <a:off x="4556"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4" name="Freeform 392"/>
                <p:cNvSpPr>
                  <a:spLocks/>
                </p:cNvSpPr>
                <p:nvPr/>
              </p:nvSpPr>
              <p:spPr bwMode="auto">
                <a:xfrm>
                  <a:off x="4556"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5" name="Freeform 393"/>
                <p:cNvSpPr>
                  <a:spLocks/>
                </p:cNvSpPr>
                <p:nvPr/>
              </p:nvSpPr>
              <p:spPr bwMode="auto">
                <a:xfrm>
                  <a:off x="4562"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6" name="Freeform 394"/>
                <p:cNvSpPr>
                  <a:spLocks/>
                </p:cNvSpPr>
                <p:nvPr/>
              </p:nvSpPr>
              <p:spPr bwMode="auto">
                <a:xfrm>
                  <a:off x="456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7" name="Freeform 395"/>
                <p:cNvSpPr>
                  <a:spLocks/>
                </p:cNvSpPr>
                <p:nvPr/>
              </p:nvSpPr>
              <p:spPr bwMode="auto">
                <a:xfrm>
                  <a:off x="4570"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8" name="Freeform 396"/>
                <p:cNvSpPr>
                  <a:spLocks/>
                </p:cNvSpPr>
                <p:nvPr/>
              </p:nvSpPr>
              <p:spPr bwMode="auto">
                <a:xfrm>
                  <a:off x="4574" y="2763"/>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5" y="13"/>
                      </a:lnTo>
                      <a:lnTo>
                        <a:pt x="5" y="11"/>
                      </a:lnTo>
                      <a:lnTo>
                        <a:pt x="7" y="9"/>
                      </a:lnTo>
                      <a:lnTo>
                        <a:pt x="7" y="5"/>
                      </a:lnTo>
                      <a:lnTo>
                        <a:pt x="7" y="5"/>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49" name="Freeform 397"/>
                <p:cNvSpPr>
                  <a:spLocks/>
                </p:cNvSpPr>
                <p:nvPr/>
              </p:nvSpPr>
              <p:spPr bwMode="auto">
                <a:xfrm>
                  <a:off x="4576"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0" name="Freeform 398"/>
                <p:cNvSpPr>
                  <a:spLocks/>
                </p:cNvSpPr>
                <p:nvPr/>
              </p:nvSpPr>
              <p:spPr bwMode="auto">
                <a:xfrm>
                  <a:off x="4579"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1" name="Freeform 399"/>
                <p:cNvSpPr>
                  <a:spLocks/>
                </p:cNvSpPr>
                <p:nvPr/>
              </p:nvSpPr>
              <p:spPr bwMode="auto">
                <a:xfrm>
                  <a:off x="4581"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2" name="Freeform 400"/>
                <p:cNvSpPr>
                  <a:spLocks/>
                </p:cNvSpPr>
                <p:nvPr/>
              </p:nvSpPr>
              <p:spPr bwMode="auto">
                <a:xfrm>
                  <a:off x="4587" y="2763"/>
                  <a:ext cx="8" cy="13"/>
                </a:xfrm>
                <a:custGeom>
                  <a:avLst/>
                  <a:gdLst>
                    <a:gd name="T0" fmla="*/ 4 w 8"/>
                    <a:gd name="T1" fmla="*/ 0 h 13"/>
                    <a:gd name="T2" fmla="*/ 0 w 8"/>
                    <a:gd name="T3" fmla="*/ 0 h 13"/>
                    <a:gd name="T4" fmla="*/ 0 w 8"/>
                    <a:gd name="T5" fmla="*/ 13 h 13"/>
                    <a:gd name="T6" fmla="*/ 4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8" y="13"/>
                      </a:lnTo>
                      <a:lnTo>
                        <a:pt x="8" y="11"/>
                      </a:lnTo>
                      <a:lnTo>
                        <a:pt x="8" y="9"/>
                      </a:lnTo>
                      <a:lnTo>
                        <a:pt x="8"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3" name="Freeform 401"/>
                <p:cNvSpPr>
                  <a:spLocks/>
                </p:cNvSpPr>
                <p:nvPr/>
              </p:nvSpPr>
              <p:spPr bwMode="auto">
                <a:xfrm>
                  <a:off x="4591" y="2763"/>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4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8" y="11"/>
                      </a:lnTo>
                      <a:lnTo>
                        <a:pt x="9" y="9"/>
                      </a:lnTo>
                      <a:lnTo>
                        <a:pt x="9" y="5"/>
                      </a:lnTo>
                      <a:lnTo>
                        <a:pt x="9"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4" name="Freeform 402"/>
                <p:cNvSpPr>
                  <a:spLocks/>
                </p:cNvSpPr>
                <p:nvPr/>
              </p:nvSpPr>
              <p:spPr bwMode="auto">
                <a:xfrm>
                  <a:off x="4595"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7" y="9"/>
                      </a:lnTo>
                      <a:lnTo>
                        <a:pt x="9" y="5"/>
                      </a:lnTo>
                      <a:lnTo>
                        <a:pt x="7" y="5"/>
                      </a:lnTo>
                      <a:lnTo>
                        <a:pt x="7"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5" name="Freeform 403"/>
                <p:cNvSpPr>
                  <a:spLocks/>
                </p:cNvSpPr>
                <p:nvPr/>
              </p:nvSpPr>
              <p:spPr bwMode="auto">
                <a:xfrm>
                  <a:off x="4599"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5" y="13"/>
                      </a:lnTo>
                      <a:lnTo>
                        <a:pt x="5" y="11"/>
                      </a:lnTo>
                      <a:lnTo>
                        <a:pt x="9" y="9"/>
                      </a:lnTo>
                      <a:lnTo>
                        <a:pt x="9" y="5"/>
                      </a:lnTo>
                      <a:lnTo>
                        <a:pt x="9" y="5"/>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6" name="Freeform 404"/>
                <p:cNvSpPr>
                  <a:spLocks/>
                </p:cNvSpPr>
                <p:nvPr/>
              </p:nvSpPr>
              <p:spPr bwMode="auto">
                <a:xfrm>
                  <a:off x="4600"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57" name="Freeform 405"/>
                <p:cNvSpPr>
                  <a:spLocks/>
                </p:cNvSpPr>
                <p:nvPr/>
              </p:nvSpPr>
              <p:spPr bwMode="auto">
                <a:xfrm>
                  <a:off x="4604"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 name="Group 607"/>
              <p:cNvGrpSpPr>
                <a:grpSpLocks/>
              </p:cNvGrpSpPr>
              <p:nvPr/>
            </p:nvGrpSpPr>
            <p:grpSpPr bwMode="auto">
              <a:xfrm>
                <a:off x="4608" y="2763"/>
                <a:ext cx="707" cy="13"/>
                <a:chOff x="4608" y="2763"/>
                <a:chExt cx="707" cy="13"/>
              </a:xfrm>
            </p:grpSpPr>
            <p:sp>
              <p:nvSpPr>
                <p:cNvPr id="27258" name="Freeform 407"/>
                <p:cNvSpPr>
                  <a:spLocks/>
                </p:cNvSpPr>
                <p:nvPr/>
              </p:nvSpPr>
              <p:spPr bwMode="auto">
                <a:xfrm>
                  <a:off x="460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9" name="Freeform 408"/>
                <p:cNvSpPr>
                  <a:spLocks/>
                </p:cNvSpPr>
                <p:nvPr/>
              </p:nvSpPr>
              <p:spPr bwMode="auto">
                <a:xfrm>
                  <a:off x="4612"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0" name="Freeform 409"/>
                <p:cNvSpPr>
                  <a:spLocks/>
                </p:cNvSpPr>
                <p:nvPr/>
              </p:nvSpPr>
              <p:spPr bwMode="auto">
                <a:xfrm>
                  <a:off x="461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1" name="Freeform 410"/>
                <p:cNvSpPr>
                  <a:spLocks/>
                </p:cNvSpPr>
                <p:nvPr/>
              </p:nvSpPr>
              <p:spPr bwMode="auto">
                <a:xfrm>
                  <a:off x="4618"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9" y="9"/>
                      </a:lnTo>
                      <a:lnTo>
                        <a:pt x="11" y="5"/>
                      </a:lnTo>
                      <a:lnTo>
                        <a:pt x="9" y="5"/>
                      </a:lnTo>
                      <a:lnTo>
                        <a:pt x="9"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2" name="Freeform 411"/>
                <p:cNvSpPr>
                  <a:spLocks/>
                </p:cNvSpPr>
                <p:nvPr/>
              </p:nvSpPr>
              <p:spPr bwMode="auto">
                <a:xfrm>
                  <a:off x="4624" y="2763"/>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3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7" y="9"/>
                      </a:lnTo>
                      <a:lnTo>
                        <a:pt x="7" y="5"/>
                      </a:lnTo>
                      <a:lnTo>
                        <a:pt x="7" y="5"/>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3" name="Freeform 412"/>
                <p:cNvSpPr>
                  <a:spLocks/>
                </p:cNvSpPr>
                <p:nvPr/>
              </p:nvSpPr>
              <p:spPr bwMode="auto">
                <a:xfrm>
                  <a:off x="4624"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4" name="Freeform 413"/>
                <p:cNvSpPr>
                  <a:spLocks/>
                </p:cNvSpPr>
                <p:nvPr/>
              </p:nvSpPr>
              <p:spPr bwMode="auto">
                <a:xfrm>
                  <a:off x="4629"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5" name="Freeform 414"/>
                <p:cNvSpPr>
                  <a:spLocks/>
                </p:cNvSpPr>
                <p:nvPr/>
              </p:nvSpPr>
              <p:spPr bwMode="auto">
                <a:xfrm>
                  <a:off x="4631"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6" name="Freeform 415"/>
                <p:cNvSpPr>
                  <a:spLocks/>
                </p:cNvSpPr>
                <p:nvPr/>
              </p:nvSpPr>
              <p:spPr bwMode="auto">
                <a:xfrm>
                  <a:off x="4637"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7" name="Freeform 416"/>
                <p:cNvSpPr>
                  <a:spLocks/>
                </p:cNvSpPr>
                <p:nvPr/>
              </p:nvSpPr>
              <p:spPr bwMode="auto">
                <a:xfrm>
                  <a:off x="4639"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11 w 11"/>
                    <a:gd name="T13" fmla="*/ 9 h 13"/>
                    <a:gd name="T14" fmla="*/ 11 w 11"/>
                    <a:gd name="T15" fmla="*/ 5 h 13"/>
                    <a:gd name="T16" fmla="*/ 11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11" y="9"/>
                      </a:lnTo>
                      <a:lnTo>
                        <a:pt x="11" y="5"/>
                      </a:lnTo>
                      <a:lnTo>
                        <a:pt x="11"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8" name="Freeform 417"/>
                <p:cNvSpPr>
                  <a:spLocks/>
                </p:cNvSpPr>
                <p:nvPr/>
              </p:nvSpPr>
              <p:spPr bwMode="auto">
                <a:xfrm>
                  <a:off x="4643"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9" y="9"/>
                      </a:lnTo>
                      <a:lnTo>
                        <a:pt x="11"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69" name="Freeform 418"/>
                <p:cNvSpPr>
                  <a:spLocks/>
                </p:cNvSpPr>
                <p:nvPr/>
              </p:nvSpPr>
              <p:spPr bwMode="auto">
                <a:xfrm>
                  <a:off x="4647"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0" name="Freeform 419"/>
                <p:cNvSpPr>
                  <a:spLocks/>
                </p:cNvSpPr>
                <p:nvPr/>
              </p:nvSpPr>
              <p:spPr bwMode="auto">
                <a:xfrm>
                  <a:off x="4650"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8" y="9"/>
                      </a:lnTo>
                      <a:lnTo>
                        <a:pt x="12"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1" name="Freeform 420"/>
                <p:cNvSpPr>
                  <a:spLocks/>
                </p:cNvSpPr>
                <p:nvPr/>
              </p:nvSpPr>
              <p:spPr bwMode="auto">
                <a:xfrm>
                  <a:off x="4654"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2" name="Freeform 421"/>
                <p:cNvSpPr>
                  <a:spLocks/>
                </p:cNvSpPr>
                <p:nvPr/>
              </p:nvSpPr>
              <p:spPr bwMode="auto">
                <a:xfrm>
                  <a:off x="4656"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3" name="Freeform 422"/>
                <p:cNvSpPr>
                  <a:spLocks/>
                </p:cNvSpPr>
                <p:nvPr/>
              </p:nvSpPr>
              <p:spPr bwMode="auto">
                <a:xfrm>
                  <a:off x="4662"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4" name="Freeform 423"/>
                <p:cNvSpPr>
                  <a:spLocks/>
                </p:cNvSpPr>
                <p:nvPr/>
              </p:nvSpPr>
              <p:spPr bwMode="auto">
                <a:xfrm>
                  <a:off x="4662"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5" name="Freeform 424"/>
                <p:cNvSpPr>
                  <a:spLocks/>
                </p:cNvSpPr>
                <p:nvPr/>
              </p:nvSpPr>
              <p:spPr bwMode="auto">
                <a:xfrm>
                  <a:off x="4668" y="2763"/>
                  <a:ext cx="7" cy="13"/>
                </a:xfrm>
                <a:custGeom>
                  <a:avLst/>
                  <a:gdLst>
                    <a:gd name="T0" fmla="*/ 4 w 7"/>
                    <a:gd name="T1" fmla="*/ 0 h 13"/>
                    <a:gd name="T2" fmla="*/ 0 w 7"/>
                    <a:gd name="T3" fmla="*/ 0 h 13"/>
                    <a:gd name="T4" fmla="*/ 0 w 7"/>
                    <a:gd name="T5" fmla="*/ 13 h 13"/>
                    <a:gd name="T6" fmla="*/ 4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4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4" y="0"/>
                      </a:moveTo>
                      <a:lnTo>
                        <a:pt x="0" y="0"/>
                      </a:lnTo>
                      <a:lnTo>
                        <a:pt x="0" y="13"/>
                      </a:lnTo>
                      <a:lnTo>
                        <a:pt x="4" y="13"/>
                      </a:lnTo>
                      <a:lnTo>
                        <a:pt x="7" y="13"/>
                      </a:lnTo>
                      <a:lnTo>
                        <a:pt x="7" y="11"/>
                      </a:lnTo>
                      <a:lnTo>
                        <a:pt x="7" y="9"/>
                      </a:lnTo>
                      <a:lnTo>
                        <a:pt x="7" y="5"/>
                      </a:lnTo>
                      <a:lnTo>
                        <a:pt x="7" y="5"/>
                      </a:lnTo>
                      <a:lnTo>
                        <a:pt x="7"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6" name="Freeform 425"/>
                <p:cNvSpPr>
                  <a:spLocks/>
                </p:cNvSpPr>
                <p:nvPr/>
              </p:nvSpPr>
              <p:spPr bwMode="auto">
                <a:xfrm>
                  <a:off x="4672" y="2763"/>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9"/>
                      </a:lnTo>
                      <a:lnTo>
                        <a:pt x="9" y="5"/>
                      </a:lnTo>
                      <a:lnTo>
                        <a:pt x="9" y="5"/>
                      </a:lnTo>
                      <a:lnTo>
                        <a:pt x="7" y="2"/>
                      </a:lnTo>
                      <a:lnTo>
                        <a:pt x="3"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7" name="Freeform 426"/>
                <p:cNvSpPr>
                  <a:spLocks/>
                </p:cNvSpPr>
                <p:nvPr/>
              </p:nvSpPr>
              <p:spPr bwMode="auto">
                <a:xfrm>
                  <a:off x="4675"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8" name="Freeform 427"/>
                <p:cNvSpPr>
                  <a:spLocks/>
                </p:cNvSpPr>
                <p:nvPr/>
              </p:nvSpPr>
              <p:spPr bwMode="auto">
                <a:xfrm>
                  <a:off x="4679"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79" name="Freeform 428"/>
                <p:cNvSpPr>
                  <a:spLocks/>
                </p:cNvSpPr>
                <p:nvPr/>
              </p:nvSpPr>
              <p:spPr bwMode="auto">
                <a:xfrm>
                  <a:off x="4681"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0" name="Freeform 429"/>
                <p:cNvSpPr>
                  <a:spLocks/>
                </p:cNvSpPr>
                <p:nvPr/>
              </p:nvSpPr>
              <p:spPr bwMode="auto">
                <a:xfrm>
                  <a:off x="468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1" name="Freeform 430"/>
                <p:cNvSpPr>
                  <a:spLocks/>
                </p:cNvSpPr>
                <p:nvPr/>
              </p:nvSpPr>
              <p:spPr bwMode="auto">
                <a:xfrm>
                  <a:off x="4689"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9" y="9"/>
                      </a:lnTo>
                      <a:lnTo>
                        <a:pt x="9" y="5"/>
                      </a:lnTo>
                      <a:lnTo>
                        <a:pt x="9"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2" name="Freeform 431"/>
                <p:cNvSpPr>
                  <a:spLocks/>
                </p:cNvSpPr>
                <p:nvPr/>
              </p:nvSpPr>
              <p:spPr bwMode="auto">
                <a:xfrm>
                  <a:off x="4693" y="2763"/>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5" y="13"/>
                      </a:lnTo>
                      <a:lnTo>
                        <a:pt x="7" y="11"/>
                      </a:lnTo>
                      <a:lnTo>
                        <a:pt x="7" y="9"/>
                      </a:lnTo>
                      <a:lnTo>
                        <a:pt x="7" y="5"/>
                      </a:lnTo>
                      <a:lnTo>
                        <a:pt x="7" y="5"/>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3" name="Freeform 432"/>
                <p:cNvSpPr>
                  <a:spLocks/>
                </p:cNvSpPr>
                <p:nvPr/>
              </p:nvSpPr>
              <p:spPr bwMode="auto">
                <a:xfrm>
                  <a:off x="4695"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4" name="Freeform 433"/>
                <p:cNvSpPr>
                  <a:spLocks/>
                </p:cNvSpPr>
                <p:nvPr/>
              </p:nvSpPr>
              <p:spPr bwMode="auto">
                <a:xfrm>
                  <a:off x="4698"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5" name="Freeform 434"/>
                <p:cNvSpPr>
                  <a:spLocks/>
                </p:cNvSpPr>
                <p:nvPr/>
              </p:nvSpPr>
              <p:spPr bwMode="auto">
                <a:xfrm>
                  <a:off x="4704"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6" name="Freeform 435"/>
                <p:cNvSpPr>
                  <a:spLocks/>
                </p:cNvSpPr>
                <p:nvPr/>
              </p:nvSpPr>
              <p:spPr bwMode="auto">
                <a:xfrm>
                  <a:off x="4706"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7" name="Freeform 436"/>
                <p:cNvSpPr>
                  <a:spLocks/>
                </p:cNvSpPr>
                <p:nvPr/>
              </p:nvSpPr>
              <p:spPr bwMode="auto">
                <a:xfrm>
                  <a:off x="4710"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8" name="Freeform 437"/>
                <p:cNvSpPr>
                  <a:spLocks/>
                </p:cNvSpPr>
                <p:nvPr/>
              </p:nvSpPr>
              <p:spPr bwMode="auto">
                <a:xfrm>
                  <a:off x="4714"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9" y="9"/>
                      </a:lnTo>
                      <a:lnTo>
                        <a:pt x="9" y="5"/>
                      </a:lnTo>
                      <a:lnTo>
                        <a:pt x="9"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89" name="Freeform 438"/>
                <p:cNvSpPr>
                  <a:spLocks/>
                </p:cNvSpPr>
                <p:nvPr/>
              </p:nvSpPr>
              <p:spPr bwMode="auto">
                <a:xfrm>
                  <a:off x="4718"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5"/>
                      </a:lnTo>
                      <a:lnTo>
                        <a:pt x="9"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0" name="Freeform 439"/>
                <p:cNvSpPr>
                  <a:spLocks/>
                </p:cNvSpPr>
                <p:nvPr/>
              </p:nvSpPr>
              <p:spPr bwMode="auto">
                <a:xfrm>
                  <a:off x="4720"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7" y="11"/>
                      </a:lnTo>
                      <a:lnTo>
                        <a:pt x="11" y="9"/>
                      </a:lnTo>
                      <a:lnTo>
                        <a:pt x="11" y="5"/>
                      </a:lnTo>
                      <a:lnTo>
                        <a:pt x="11"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1" name="Freeform 440"/>
                <p:cNvSpPr>
                  <a:spLocks/>
                </p:cNvSpPr>
                <p:nvPr/>
              </p:nvSpPr>
              <p:spPr bwMode="auto">
                <a:xfrm>
                  <a:off x="4723"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2" name="Freeform 441"/>
                <p:cNvSpPr>
                  <a:spLocks/>
                </p:cNvSpPr>
                <p:nvPr/>
              </p:nvSpPr>
              <p:spPr bwMode="auto">
                <a:xfrm>
                  <a:off x="4727"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3" name="Freeform 442"/>
                <p:cNvSpPr>
                  <a:spLocks/>
                </p:cNvSpPr>
                <p:nvPr/>
              </p:nvSpPr>
              <p:spPr bwMode="auto">
                <a:xfrm>
                  <a:off x="4731"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8" y="9"/>
                      </a:lnTo>
                      <a:lnTo>
                        <a:pt x="12"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4" name="Freeform 443"/>
                <p:cNvSpPr>
                  <a:spLocks/>
                </p:cNvSpPr>
                <p:nvPr/>
              </p:nvSpPr>
              <p:spPr bwMode="auto">
                <a:xfrm>
                  <a:off x="4735"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5" name="Freeform 444"/>
                <p:cNvSpPr>
                  <a:spLocks/>
                </p:cNvSpPr>
                <p:nvPr/>
              </p:nvSpPr>
              <p:spPr bwMode="auto">
                <a:xfrm>
                  <a:off x="4737"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11" y="9"/>
                      </a:lnTo>
                      <a:lnTo>
                        <a:pt x="11" y="5"/>
                      </a:lnTo>
                      <a:lnTo>
                        <a:pt x="11" y="5"/>
                      </a:lnTo>
                      <a:lnTo>
                        <a:pt x="9"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6" name="Freeform 445"/>
                <p:cNvSpPr>
                  <a:spLocks/>
                </p:cNvSpPr>
                <p:nvPr/>
              </p:nvSpPr>
              <p:spPr bwMode="auto">
                <a:xfrm>
                  <a:off x="4743" y="2763"/>
                  <a:ext cx="7" cy="13"/>
                </a:xfrm>
                <a:custGeom>
                  <a:avLst/>
                  <a:gdLst>
                    <a:gd name="T0" fmla="*/ 0 w 7"/>
                    <a:gd name="T1" fmla="*/ 0 h 13"/>
                    <a:gd name="T2" fmla="*/ 0 w 7"/>
                    <a:gd name="T3" fmla="*/ 0 h 13"/>
                    <a:gd name="T4" fmla="*/ 0 w 7"/>
                    <a:gd name="T5" fmla="*/ 13 h 13"/>
                    <a:gd name="T6" fmla="*/ 0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5" y="13"/>
                      </a:lnTo>
                      <a:lnTo>
                        <a:pt x="7" y="11"/>
                      </a:lnTo>
                      <a:lnTo>
                        <a:pt x="7" y="9"/>
                      </a:lnTo>
                      <a:lnTo>
                        <a:pt x="7" y="5"/>
                      </a:lnTo>
                      <a:lnTo>
                        <a:pt x="7" y="5"/>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7" name="Freeform 446"/>
                <p:cNvSpPr>
                  <a:spLocks/>
                </p:cNvSpPr>
                <p:nvPr/>
              </p:nvSpPr>
              <p:spPr bwMode="auto">
                <a:xfrm>
                  <a:off x="4743"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8" name="Freeform 447"/>
                <p:cNvSpPr>
                  <a:spLocks/>
                </p:cNvSpPr>
                <p:nvPr/>
              </p:nvSpPr>
              <p:spPr bwMode="auto">
                <a:xfrm>
                  <a:off x="4748"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99" name="Freeform 448"/>
                <p:cNvSpPr>
                  <a:spLocks/>
                </p:cNvSpPr>
                <p:nvPr/>
              </p:nvSpPr>
              <p:spPr bwMode="auto">
                <a:xfrm>
                  <a:off x="4750"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0" name="Freeform 449"/>
                <p:cNvSpPr>
                  <a:spLocks/>
                </p:cNvSpPr>
                <p:nvPr/>
              </p:nvSpPr>
              <p:spPr bwMode="auto">
                <a:xfrm>
                  <a:off x="475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1" name="Freeform 450"/>
                <p:cNvSpPr>
                  <a:spLocks/>
                </p:cNvSpPr>
                <p:nvPr/>
              </p:nvSpPr>
              <p:spPr bwMode="auto">
                <a:xfrm>
                  <a:off x="4760"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9 w 9"/>
                    <a:gd name="T13" fmla="*/ 9 h 13"/>
                    <a:gd name="T14" fmla="*/ 9 w 9"/>
                    <a:gd name="T15" fmla="*/ 5 h 13"/>
                    <a:gd name="T16" fmla="*/ 9 w 9"/>
                    <a:gd name="T17" fmla="*/ 5 h 13"/>
                    <a:gd name="T18" fmla="*/ 6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6" y="11"/>
                      </a:lnTo>
                      <a:lnTo>
                        <a:pt x="9" y="9"/>
                      </a:lnTo>
                      <a:lnTo>
                        <a:pt x="9" y="5"/>
                      </a:lnTo>
                      <a:lnTo>
                        <a:pt x="9"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2" name="Freeform 451"/>
                <p:cNvSpPr>
                  <a:spLocks/>
                </p:cNvSpPr>
                <p:nvPr/>
              </p:nvSpPr>
              <p:spPr bwMode="auto">
                <a:xfrm>
                  <a:off x="4762"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3" name="Freeform 452"/>
                <p:cNvSpPr>
                  <a:spLocks/>
                </p:cNvSpPr>
                <p:nvPr/>
              </p:nvSpPr>
              <p:spPr bwMode="auto">
                <a:xfrm>
                  <a:off x="4766"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3"/>
                      </a:lnTo>
                      <a:lnTo>
                        <a:pt x="9" y="11"/>
                      </a:lnTo>
                      <a:lnTo>
                        <a:pt x="9" y="9"/>
                      </a:lnTo>
                      <a:lnTo>
                        <a:pt x="9"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4" name="Freeform 453"/>
                <p:cNvSpPr>
                  <a:spLocks/>
                </p:cNvSpPr>
                <p:nvPr/>
              </p:nvSpPr>
              <p:spPr bwMode="auto">
                <a:xfrm>
                  <a:off x="4769"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5" name="Freeform 454"/>
                <p:cNvSpPr>
                  <a:spLocks/>
                </p:cNvSpPr>
                <p:nvPr/>
              </p:nvSpPr>
              <p:spPr bwMode="auto">
                <a:xfrm>
                  <a:off x="4773"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6" name="Freeform 455"/>
                <p:cNvSpPr>
                  <a:spLocks/>
                </p:cNvSpPr>
                <p:nvPr/>
              </p:nvSpPr>
              <p:spPr bwMode="auto">
                <a:xfrm>
                  <a:off x="4775"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7" name="Freeform 456"/>
                <p:cNvSpPr>
                  <a:spLocks/>
                </p:cNvSpPr>
                <p:nvPr/>
              </p:nvSpPr>
              <p:spPr bwMode="auto">
                <a:xfrm>
                  <a:off x="4781"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8" name="Freeform 457"/>
                <p:cNvSpPr>
                  <a:spLocks/>
                </p:cNvSpPr>
                <p:nvPr/>
              </p:nvSpPr>
              <p:spPr bwMode="auto">
                <a:xfrm>
                  <a:off x="4785" y="2763"/>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9 h 13"/>
                    <a:gd name="T14" fmla="*/ 9 w 9"/>
                    <a:gd name="T15" fmla="*/ 5 h 13"/>
                    <a:gd name="T16" fmla="*/ 9 w 9"/>
                    <a:gd name="T17" fmla="*/ 5 h 13"/>
                    <a:gd name="T18" fmla="*/ 6 w 9"/>
                    <a:gd name="T19" fmla="*/ 2 h 13"/>
                    <a:gd name="T20" fmla="*/ 4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9"/>
                      </a:lnTo>
                      <a:lnTo>
                        <a:pt x="9" y="5"/>
                      </a:lnTo>
                      <a:lnTo>
                        <a:pt x="9"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09" name="Freeform 458"/>
                <p:cNvSpPr>
                  <a:spLocks/>
                </p:cNvSpPr>
                <p:nvPr/>
              </p:nvSpPr>
              <p:spPr bwMode="auto">
                <a:xfrm>
                  <a:off x="4787"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7" y="11"/>
                      </a:lnTo>
                      <a:lnTo>
                        <a:pt x="7" y="9"/>
                      </a:lnTo>
                      <a:lnTo>
                        <a:pt x="11" y="5"/>
                      </a:lnTo>
                      <a:lnTo>
                        <a:pt x="7" y="5"/>
                      </a:lnTo>
                      <a:lnTo>
                        <a:pt x="7"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0" name="Freeform 459"/>
                <p:cNvSpPr>
                  <a:spLocks/>
                </p:cNvSpPr>
                <p:nvPr/>
              </p:nvSpPr>
              <p:spPr bwMode="auto">
                <a:xfrm>
                  <a:off x="4791"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3"/>
                      </a:lnTo>
                      <a:lnTo>
                        <a:pt x="7" y="11"/>
                      </a:lnTo>
                      <a:lnTo>
                        <a:pt x="9" y="9"/>
                      </a:lnTo>
                      <a:lnTo>
                        <a:pt x="9" y="5"/>
                      </a:lnTo>
                      <a:lnTo>
                        <a:pt x="9" y="5"/>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1" name="Freeform 460"/>
                <p:cNvSpPr>
                  <a:spLocks/>
                </p:cNvSpPr>
                <p:nvPr/>
              </p:nvSpPr>
              <p:spPr bwMode="auto">
                <a:xfrm>
                  <a:off x="479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2" name="Freeform 461"/>
                <p:cNvSpPr>
                  <a:spLocks/>
                </p:cNvSpPr>
                <p:nvPr/>
              </p:nvSpPr>
              <p:spPr bwMode="auto">
                <a:xfrm>
                  <a:off x="4798"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3" name="Freeform 462"/>
                <p:cNvSpPr>
                  <a:spLocks/>
                </p:cNvSpPr>
                <p:nvPr/>
              </p:nvSpPr>
              <p:spPr bwMode="auto">
                <a:xfrm>
                  <a:off x="4800"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4" name="Freeform 463"/>
                <p:cNvSpPr>
                  <a:spLocks/>
                </p:cNvSpPr>
                <p:nvPr/>
              </p:nvSpPr>
              <p:spPr bwMode="auto">
                <a:xfrm>
                  <a:off x="4804" y="2763"/>
                  <a:ext cx="10" cy="13"/>
                </a:xfrm>
                <a:custGeom>
                  <a:avLst/>
                  <a:gdLst>
                    <a:gd name="T0" fmla="*/ 6 w 10"/>
                    <a:gd name="T1" fmla="*/ 0 h 13"/>
                    <a:gd name="T2" fmla="*/ 0 w 10"/>
                    <a:gd name="T3" fmla="*/ 0 h 13"/>
                    <a:gd name="T4" fmla="*/ 0 w 10"/>
                    <a:gd name="T5" fmla="*/ 13 h 13"/>
                    <a:gd name="T6" fmla="*/ 6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8" y="13"/>
                      </a:lnTo>
                      <a:lnTo>
                        <a:pt x="10" y="11"/>
                      </a:lnTo>
                      <a:lnTo>
                        <a:pt x="10" y="9"/>
                      </a:lnTo>
                      <a:lnTo>
                        <a:pt x="10"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5" name="Freeform 464"/>
                <p:cNvSpPr>
                  <a:spLocks/>
                </p:cNvSpPr>
                <p:nvPr/>
              </p:nvSpPr>
              <p:spPr bwMode="auto">
                <a:xfrm>
                  <a:off x="4810" y="2763"/>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6 w 7"/>
                    <a:gd name="T11" fmla="*/ 11 h 13"/>
                    <a:gd name="T12" fmla="*/ 7 w 7"/>
                    <a:gd name="T13" fmla="*/ 9 h 13"/>
                    <a:gd name="T14" fmla="*/ 7 w 7"/>
                    <a:gd name="T15" fmla="*/ 5 h 13"/>
                    <a:gd name="T16" fmla="*/ 7 w 7"/>
                    <a:gd name="T17" fmla="*/ 5 h 13"/>
                    <a:gd name="T18" fmla="*/ 6 w 7"/>
                    <a:gd name="T19" fmla="*/ 2 h 13"/>
                    <a:gd name="T20" fmla="*/ 4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6" y="11"/>
                      </a:lnTo>
                      <a:lnTo>
                        <a:pt x="7" y="9"/>
                      </a:lnTo>
                      <a:lnTo>
                        <a:pt x="7" y="5"/>
                      </a:lnTo>
                      <a:lnTo>
                        <a:pt x="7"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6" name="Freeform 465"/>
                <p:cNvSpPr>
                  <a:spLocks/>
                </p:cNvSpPr>
                <p:nvPr/>
              </p:nvSpPr>
              <p:spPr bwMode="auto">
                <a:xfrm>
                  <a:off x="4812" y="2763"/>
                  <a:ext cx="11" cy="13"/>
                </a:xfrm>
                <a:custGeom>
                  <a:avLst/>
                  <a:gdLst>
                    <a:gd name="T0" fmla="*/ 4 w 11"/>
                    <a:gd name="T1" fmla="*/ 0 h 13"/>
                    <a:gd name="T2" fmla="*/ 0 w 11"/>
                    <a:gd name="T3" fmla="*/ 0 h 13"/>
                    <a:gd name="T4" fmla="*/ 0 w 11"/>
                    <a:gd name="T5" fmla="*/ 13 h 13"/>
                    <a:gd name="T6" fmla="*/ 4 w 11"/>
                    <a:gd name="T7" fmla="*/ 13 h 13"/>
                    <a:gd name="T8" fmla="*/ 5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5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5" y="13"/>
                      </a:lnTo>
                      <a:lnTo>
                        <a:pt x="7" y="11"/>
                      </a:lnTo>
                      <a:lnTo>
                        <a:pt x="7" y="9"/>
                      </a:lnTo>
                      <a:lnTo>
                        <a:pt x="11" y="5"/>
                      </a:lnTo>
                      <a:lnTo>
                        <a:pt x="7" y="5"/>
                      </a:lnTo>
                      <a:lnTo>
                        <a:pt x="7"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7" name="Freeform 466"/>
                <p:cNvSpPr>
                  <a:spLocks/>
                </p:cNvSpPr>
                <p:nvPr/>
              </p:nvSpPr>
              <p:spPr bwMode="auto">
                <a:xfrm>
                  <a:off x="4816" y="2763"/>
                  <a:ext cx="9" cy="13"/>
                </a:xfrm>
                <a:custGeom>
                  <a:avLst/>
                  <a:gdLst>
                    <a:gd name="T0" fmla="*/ 1 w 9"/>
                    <a:gd name="T1" fmla="*/ 0 h 13"/>
                    <a:gd name="T2" fmla="*/ 0 w 9"/>
                    <a:gd name="T3" fmla="*/ 0 h 13"/>
                    <a:gd name="T4" fmla="*/ 0 w 9"/>
                    <a:gd name="T5" fmla="*/ 13 h 13"/>
                    <a:gd name="T6" fmla="*/ 1 w 9"/>
                    <a:gd name="T7" fmla="*/ 13 h 13"/>
                    <a:gd name="T8" fmla="*/ 3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3"/>
                      </a:lnTo>
                      <a:lnTo>
                        <a:pt x="7" y="11"/>
                      </a:lnTo>
                      <a:lnTo>
                        <a:pt x="9" y="9"/>
                      </a:lnTo>
                      <a:lnTo>
                        <a:pt x="9" y="5"/>
                      </a:lnTo>
                      <a:lnTo>
                        <a:pt x="9" y="5"/>
                      </a:lnTo>
                      <a:lnTo>
                        <a:pt x="7" y="2"/>
                      </a:lnTo>
                      <a:lnTo>
                        <a:pt x="3"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8" name="Freeform 467"/>
                <p:cNvSpPr>
                  <a:spLocks/>
                </p:cNvSpPr>
                <p:nvPr/>
              </p:nvSpPr>
              <p:spPr bwMode="auto">
                <a:xfrm>
                  <a:off x="4817"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19" name="Freeform 468"/>
                <p:cNvSpPr>
                  <a:spLocks/>
                </p:cNvSpPr>
                <p:nvPr/>
              </p:nvSpPr>
              <p:spPr bwMode="auto">
                <a:xfrm>
                  <a:off x="4823"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0" name="Freeform 469"/>
                <p:cNvSpPr>
                  <a:spLocks/>
                </p:cNvSpPr>
                <p:nvPr/>
              </p:nvSpPr>
              <p:spPr bwMode="auto">
                <a:xfrm>
                  <a:off x="4825"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1" name="Freeform 470"/>
                <p:cNvSpPr>
                  <a:spLocks/>
                </p:cNvSpPr>
                <p:nvPr/>
              </p:nvSpPr>
              <p:spPr bwMode="auto">
                <a:xfrm>
                  <a:off x="4829"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2" name="Freeform 471"/>
                <p:cNvSpPr>
                  <a:spLocks/>
                </p:cNvSpPr>
                <p:nvPr/>
              </p:nvSpPr>
              <p:spPr bwMode="auto">
                <a:xfrm>
                  <a:off x="4833"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9" y="9"/>
                      </a:lnTo>
                      <a:lnTo>
                        <a:pt x="9" y="5"/>
                      </a:lnTo>
                      <a:lnTo>
                        <a:pt x="9"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3" name="Freeform 472"/>
                <p:cNvSpPr>
                  <a:spLocks/>
                </p:cNvSpPr>
                <p:nvPr/>
              </p:nvSpPr>
              <p:spPr bwMode="auto">
                <a:xfrm>
                  <a:off x="4837"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9" y="11"/>
                      </a:lnTo>
                      <a:lnTo>
                        <a:pt x="9" y="9"/>
                      </a:lnTo>
                      <a:lnTo>
                        <a:pt x="9" y="5"/>
                      </a:lnTo>
                      <a:lnTo>
                        <a:pt x="9"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4" name="Freeform 473"/>
                <p:cNvSpPr>
                  <a:spLocks/>
                </p:cNvSpPr>
                <p:nvPr/>
              </p:nvSpPr>
              <p:spPr bwMode="auto">
                <a:xfrm>
                  <a:off x="4840"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5" name="Freeform 474"/>
                <p:cNvSpPr>
                  <a:spLocks/>
                </p:cNvSpPr>
                <p:nvPr/>
              </p:nvSpPr>
              <p:spPr bwMode="auto">
                <a:xfrm>
                  <a:off x="4842"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6" name="Freeform 475"/>
                <p:cNvSpPr>
                  <a:spLocks/>
                </p:cNvSpPr>
                <p:nvPr/>
              </p:nvSpPr>
              <p:spPr bwMode="auto">
                <a:xfrm>
                  <a:off x="4846"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7" name="Freeform 476"/>
                <p:cNvSpPr>
                  <a:spLocks/>
                </p:cNvSpPr>
                <p:nvPr/>
              </p:nvSpPr>
              <p:spPr bwMode="auto">
                <a:xfrm>
                  <a:off x="4850"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8" name="Freeform 477"/>
                <p:cNvSpPr>
                  <a:spLocks/>
                </p:cNvSpPr>
                <p:nvPr/>
              </p:nvSpPr>
              <p:spPr bwMode="auto">
                <a:xfrm>
                  <a:off x="4854"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29" name="Freeform 478"/>
                <p:cNvSpPr>
                  <a:spLocks/>
                </p:cNvSpPr>
                <p:nvPr/>
              </p:nvSpPr>
              <p:spPr bwMode="auto">
                <a:xfrm>
                  <a:off x="4856"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11" y="9"/>
                      </a:lnTo>
                      <a:lnTo>
                        <a:pt x="11" y="5"/>
                      </a:lnTo>
                      <a:lnTo>
                        <a:pt x="11" y="5"/>
                      </a:lnTo>
                      <a:lnTo>
                        <a:pt x="9"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0" name="Freeform 479"/>
                <p:cNvSpPr>
                  <a:spLocks/>
                </p:cNvSpPr>
                <p:nvPr/>
              </p:nvSpPr>
              <p:spPr bwMode="auto">
                <a:xfrm>
                  <a:off x="4862" y="2763"/>
                  <a:ext cx="7" cy="13"/>
                </a:xfrm>
                <a:custGeom>
                  <a:avLst/>
                  <a:gdLst>
                    <a:gd name="T0" fmla="*/ 3 w 7"/>
                    <a:gd name="T1" fmla="*/ 0 h 13"/>
                    <a:gd name="T2" fmla="*/ 0 w 7"/>
                    <a:gd name="T3" fmla="*/ 0 h 13"/>
                    <a:gd name="T4" fmla="*/ 0 w 7"/>
                    <a:gd name="T5" fmla="*/ 13 h 13"/>
                    <a:gd name="T6" fmla="*/ 3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3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3" y="0"/>
                      </a:moveTo>
                      <a:lnTo>
                        <a:pt x="0" y="0"/>
                      </a:lnTo>
                      <a:lnTo>
                        <a:pt x="0" y="13"/>
                      </a:lnTo>
                      <a:lnTo>
                        <a:pt x="3" y="13"/>
                      </a:lnTo>
                      <a:lnTo>
                        <a:pt x="5" y="13"/>
                      </a:lnTo>
                      <a:lnTo>
                        <a:pt x="7" y="11"/>
                      </a:lnTo>
                      <a:lnTo>
                        <a:pt x="7" y="9"/>
                      </a:lnTo>
                      <a:lnTo>
                        <a:pt x="7" y="5"/>
                      </a:lnTo>
                      <a:lnTo>
                        <a:pt x="7"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1" name="Freeform 480"/>
                <p:cNvSpPr>
                  <a:spLocks/>
                </p:cNvSpPr>
                <p:nvPr/>
              </p:nvSpPr>
              <p:spPr bwMode="auto">
                <a:xfrm>
                  <a:off x="4865"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2" name="Freeform 481"/>
                <p:cNvSpPr>
                  <a:spLocks/>
                </p:cNvSpPr>
                <p:nvPr/>
              </p:nvSpPr>
              <p:spPr bwMode="auto">
                <a:xfrm>
                  <a:off x="4867"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3" name="Freeform 482"/>
                <p:cNvSpPr>
                  <a:spLocks/>
                </p:cNvSpPr>
                <p:nvPr/>
              </p:nvSpPr>
              <p:spPr bwMode="auto">
                <a:xfrm>
                  <a:off x="4871"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4" name="Freeform 483"/>
                <p:cNvSpPr>
                  <a:spLocks/>
                </p:cNvSpPr>
                <p:nvPr/>
              </p:nvSpPr>
              <p:spPr bwMode="auto">
                <a:xfrm>
                  <a:off x="4875"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5" name="Freeform 484"/>
                <p:cNvSpPr>
                  <a:spLocks/>
                </p:cNvSpPr>
                <p:nvPr/>
              </p:nvSpPr>
              <p:spPr bwMode="auto">
                <a:xfrm>
                  <a:off x="4879"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6" name="Freeform 485"/>
                <p:cNvSpPr>
                  <a:spLocks/>
                </p:cNvSpPr>
                <p:nvPr/>
              </p:nvSpPr>
              <p:spPr bwMode="auto">
                <a:xfrm>
                  <a:off x="4881"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9" y="11"/>
                      </a:lnTo>
                      <a:lnTo>
                        <a:pt x="11" y="9"/>
                      </a:lnTo>
                      <a:lnTo>
                        <a:pt x="11" y="5"/>
                      </a:lnTo>
                      <a:lnTo>
                        <a:pt x="11"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7" name="Freeform 486"/>
                <p:cNvSpPr>
                  <a:spLocks/>
                </p:cNvSpPr>
                <p:nvPr/>
              </p:nvSpPr>
              <p:spPr bwMode="auto">
                <a:xfrm>
                  <a:off x="4885"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8" name="Freeform 487"/>
                <p:cNvSpPr>
                  <a:spLocks/>
                </p:cNvSpPr>
                <p:nvPr/>
              </p:nvSpPr>
              <p:spPr bwMode="auto">
                <a:xfrm>
                  <a:off x="4889"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7" y="11"/>
                      </a:lnTo>
                      <a:lnTo>
                        <a:pt x="11" y="9"/>
                      </a:lnTo>
                      <a:lnTo>
                        <a:pt x="11" y="5"/>
                      </a:lnTo>
                      <a:lnTo>
                        <a:pt x="11"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39" name="Freeform 488"/>
                <p:cNvSpPr>
                  <a:spLocks/>
                </p:cNvSpPr>
                <p:nvPr/>
              </p:nvSpPr>
              <p:spPr bwMode="auto">
                <a:xfrm>
                  <a:off x="4892"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0" name="Freeform 489"/>
                <p:cNvSpPr>
                  <a:spLocks/>
                </p:cNvSpPr>
                <p:nvPr/>
              </p:nvSpPr>
              <p:spPr bwMode="auto">
                <a:xfrm>
                  <a:off x="4896" y="2763"/>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9"/>
                      </a:lnTo>
                      <a:lnTo>
                        <a:pt x="10" y="5"/>
                      </a:lnTo>
                      <a:lnTo>
                        <a:pt x="10"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1" name="Freeform 490"/>
                <p:cNvSpPr>
                  <a:spLocks/>
                </p:cNvSpPr>
                <p:nvPr/>
              </p:nvSpPr>
              <p:spPr bwMode="auto">
                <a:xfrm>
                  <a:off x="4900"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2" name="Freeform 491"/>
                <p:cNvSpPr>
                  <a:spLocks/>
                </p:cNvSpPr>
                <p:nvPr/>
              </p:nvSpPr>
              <p:spPr bwMode="auto">
                <a:xfrm>
                  <a:off x="4904"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9" y="11"/>
                      </a:lnTo>
                      <a:lnTo>
                        <a:pt x="9" y="9"/>
                      </a:lnTo>
                      <a:lnTo>
                        <a:pt x="9" y="5"/>
                      </a:lnTo>
                      <a:lnTo>
                        <a:pt x="9" y="5"/>
                      </a:lnTo>
                      <a:lnTo>
                        <a:pt x="9"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3" name="Freeform 492"/>
                <p:cNvSpPr>
                  <a:spLocks/>
                </p:cNvSpPr>
                <p:nvPr/>
              </p:nvSpPr>
              <p:spPr bwMode="auto">
                <a:xfrm>
                  <a:off x="4906"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7" y="11"/>
                      </a:lnTo>
                      <a:lnTo>
                        <a:pt x="11" y="9"/>
                      </a:lnTo>
                      <a:lnTo>
                        <a:pt x="11" y="5"/>
                      </a:lnTo>
                      <a:lnTo>
                        <a:pt x="11" y="5"/>
                      </a:lnTo>
                      <a:lnTo>
                        <a:pt x="7"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4" name="Freeform 493"/>
                <p:cNvSpPr>
                  <a:spLocks/>
                </p:cNvSpPr>
                <p:nvPr/>
              </p:nvSpPr>
              <p:spPr bwMode="auto">
                <a:xfrm>
                  <a:off x="4910"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3"/>
                      </a:lnTo>
                      <a:lnTo>
                        <a:pt x="9" y="11"/>
                      </a:lnTo>
                      <a:lnTo>
                        <a:pt x="9" y="9"/>
                      </a:lnTo>
                      <a:lnTo>
                        <a:pt x="9"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5" name="Freeform 494"/>
                <p:cNvSpPr>
                  <a:spLocks/>
                </p:cNvSpPr>
                <p:nvPr/>
              </p:nvSpPr>
              <p:spPr bwMode="auto">
                <a:xfrm>
                  <a:off x="4913"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6" name="Freeform 495"/>
                <p:cNvSpPr>
                  <a:spLocks/>
                </p:cNvSpPr>
                <p:nvPr/>
              </p:nvSpPr>
              <p:spPr bwMode="auto">
                <a:xfrm>
                  <a:off x="4917"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0" y="9"/>
                      </a:lnTo>
                      <a:lnTo>
                        <a:pt x="12"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7" name="Freeform 496"/>
                <p:cNvSpPr>
                  <a:spLocks/>
                </p:cNvSpPr>
                <p:nvPr/>
              </p:nvSpPr>
              <p:spPr bwMode="auto">
                <a:xfrm>
                  <a:off x="4921"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9"/>
                      </a:lnTo>
                      <a:lnTo>
                        <a:pt x="10" y="5"/>
                      </a:lnTo>
                      <a:lnTo>
                        <a:pt x="10"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8" name="Freeform 497"/>
                <p:cNvSpPr>
                  <a:spLocks/>
                </p:cNvSpPr>
                <p:nvPr/>
              </p:nvSpPr>
              <p:spPr bwMode="auto">
                <a:xfrm>
                  <a:off x="4923"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49" name="Freeform 498"/>
                <p:cNvSpPr>
                  <a:spLocks/>
                </p:cNvSpPr>
                <p:nvPr/>
              </p:nvSpPr>
              <p:spPr bwMode="auto">
                <a:xfrm>
                  <a:off x="4929"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3"/>
                      </a:lnTo>
                      <a:lnTo>
                        <a:pt x="6" y="11"/>
                      </a:lnTo>
                      <a:lnTo>
                        <a:pt x="8" y="9"/>
                      </a:lnTo>
                      <a:lnTo>
                        <a:pt x="8" y="5"/>
                      </a:lnTo>
                      <a:lnTo>
                        <a:pt x="8"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0" name="Freeform 499"/>
                <p:cNvSpPr>
                  <a:spLocks/>
                </p:cNvSpPr>
                <p:nvPr/>
              </p:nvSpPr>
              <p:spPr bwMode="auto">
                <a:xfrm>
                  <a:off x="4931"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7" y="11"/>
                      </a:lnTo>
                      <a:lnTo>
                        <a:pt x="11" y="9"/>
                      </a:lnTo>
                      <a:lnTo>
                        <a:pt x="11" y="5"/>
                      </a:lnTo>
                      <a:lnTo>
                        <a:pt x="11"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1" name="Freeform 500"/>
                <p:cNvSpPr>
                  <a:spLocks/>
                </p:cNvSpPr>
                <p:nvPr/>
              </p:nvSpPr>
              <p:spPr bwMode="auto">
                <a:xfrm>
                  <a:off x="4935"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9" y="11"/>
                      </a:lnTo>
                      <a:lnTo>
                        <a:pt x="9" y="9"/>
                      </a:lnTo>
                      <a:lnTo>
                        <a:pt x="9" y="5"/>
                      </a:lnTo>
                      <a:lnTo>
                        <a:pt x="9" y="5"/>
                      </a:lnTo>
                      <a:lnTo>
                        <a:pt x="9"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2" name="Freeform 501"/>
                <p:cNvSpPr>
                  <a:spLocks/>
                </p:cNvSpPr>
                <p:nvPr/>
              </p:nvSpPr>
              <p:spPr bwMode="auto">
                <a:xfrm>
                  <a:off x="4937"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11" y="9"/>
                      </a:lnTo>
                      <a:lnTo>
                        <a:pt x="11" y="5"/>
                      </a:lnTo>
                      <a:lnTo>
                        <a:pt x="11"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3" name="Freeform 502"/>
                <p:cNvSpPr>
                  <a:spLocks/>
                </p:cNvSpPr>
                <p:nvPr/>
              </p:nvSpPr>
              <p:spPr bwMode="auto">
                <a:xfrm>
                  <a:off x="494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4" name="Freeform 503"/>
                <p:cNvSpPr>
                  <a:spLocks/>
                </p:cNvSpPr>
                <p:nvPr/>
              </p:nvSpPr>
              <p:spPr bwMode="auto">
                <a:xfrm>
                  <a:off x="4946"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5" name="Freeform 504"/>
                <p:cNvSpPr>
                  <a:spLocks/>
                </p:cNvSpPr>
                <p:nvPr/>
              </p:nvSpPr>
              <p:spPr bwMode="auto">
                <a:xfrm>
                  <a:off x="4948"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6" name="Freeform 505"/>
                <p:cNvSpPr>
                  <a:spLocks/>
                </p:cNvSpPr>
                <p:nvPr/>
              </p:nvSpPr>
              <p:spPr bwMode="auto">
                <a:xfrm>
                  <a:off x="4952"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3"/>
                      </a:lnTo>
                      <a:lnTo>
                        <a:pt x="8" y="11"/>
                      </a:lnTo>
                      <a:lnTo>
                        <a:pt x="9" y="9"/>
                      </a:lnTo>
                      <a:lnTo>
                        <a:pt x="9" y="5"/>
                      </a:lnTo>
                      <a:lnTo>
                        <a:pt x="9"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7" name="Freeform 506"/>
                <p:cNvSpPr>
                  <a:spLocks/>
                </p:cNvSpPr>
                <p:nvPr/>
              </p:nvSpPr>
              <p:spPr bwMode="auto">
                <a:xfrm>
                  <a:off x="4956" y="2763"/>
                  <a:ext cx="11" cy="13"/>
                </a:xfrm>
                <a:custGeom>
                  <a:avLst/>
                  <a:gdLst>
                    <a:gd name="T0" fmla="*/ 4 w 11"/>
                    <a:gd name="T1" fmla="*/ 0 h 13"/>
                    <a:gd name="T2" fmla="*/ 0 w 11"/>
                    <a:gd name="T3" fmla="*/ 0 h 13"/>
                    <a:gd name="T4" fmla="*/ 0 w 11"/>
                    <a:gd name="T5" fmla="*/ 13 h 13"/>
                    <a:gd name="T6" fmla="*/ 4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5" y="13"/>
                      </a:lnTo>
                      <a:lnTo>
                        <a:pt x="9" y="11"/>
                      </a:lnTo>
                      <a:lnTo>
                        <a:pt x="11" y="9"/>
                      </a:lnTo>
                      <a:lnTo>
                        <a:pt x="11" y="5"/>
                      </a:lnTo>
                      <a:lnTo>
                        <a:pt x="11"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8" name="Freeform 507"/>
                <p:cNvSpPr>
                  <a:spLocks/>
                </p:cNvSpPr>
                <p:nvPr/>
              </p:nvSpPr>
              <p:spPr bwMode="auto">
                <a:xfrm>
                  <a:off x="4960" y="2763"/>
                  <a:ext cx="9" cy="13"/>
                </a:xfrm>
                <a:custGeom>
                  <a:avLst/>
                  <a:gdLst>
                    <a:gd name="T0" fmla="*/ 1 w 9"/>
                    <a:gd name="T1" fmla="*/ 0 h 13"/>
                    <a:gd name="T2" fmla="*/ 0 w 9"/>
                    <a:gd name="T3" fmla="*/ 0 h 13"/>
                    <a:gd name="T4" fmla="*/ 0 w 9"/>
                    <a:gd name="T5" fmla="*/ 13 h 13"/>
                    <a:gd name="T6" fmla="*/ 1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7" y="13"/>
                      </a:lnTo>
                      <a:lnTo>
                        <a:pt x="9" y="11"/>
                      </a:lnTo>
                      <a:lnTo>
                        <a:pt x="9" y="9"/>
                      </a:lnTo>
                      <a:lnTo>
                        <a:pt x="9" y="5"/>
                      </a:lnTo>
                      <a:lnTo>
                        <a:pt x="9" y="5"/>
                      </a:lnTo>
                      <a:lnTo>
                        <a:pt x="9" y="2"/>
                      </a:lnTo>
                      <a:lnTo>
                        <a:pt x="7"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59" name="Freeform 508"/>
                <p:cNvSpPr>
                  <a:spLocks/>
                </p:cNvSpPr>
                <p:nvPr/>
              </p:nvSpPr>
              <p:spPr bwMode="auto">
                <a:xfrm>
                  <a:off x="4961"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0" name="Freeform 509"/>
                <p:cNvSpPr>
                  <a:spLocks/>
                </p:cNvSpPr>
                <p:nvPr/>
              </p:nvSpPr>
              <p:spPr bwMode="auto">
                <a:xfrm>
                  <a:off x="4967"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1" name="Freeform 510"/>
                <p:cNvSpPr>
                  <a:spLocks/>
                </p:cNvSpPr>
                <p:nvPr/>
              </p:nvSpPr>
              <p:spPr bwMode="auto">
                <a:xfrm>
                  <a:off x="4969"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2" name="Freeform 511"/>
                <p:cNvSpPr>
                  <a:spLocks/>
                </p:cNvSpPr>
                <p:nvPr/>
              </p:nvSpPr>
              <p:spPr bwMode="auto">
                <a:xfrm>
                  <a:off x="4973"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3" name="Freeform 512"/>
                <p:cNvSpPr>
                  <a:spLocks/>
                </p:cNvSpPr>
                <p:nvPr/>
              </p:nvSpPr>
              <p:spPr bwMode="auto">
                <a:xfrm>
                  <a:off x="4977" y="2763"/>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4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8" y="11"/>
                      </a:lnTo>
                      <a:lnTo>
                        <a:pt x="9" y="9"/>
                      </a:lnTo>
                      <a:lnTo>
                        <a:pt x="9" y="5"/>
                      </a:lnTo>
                      <a:lnTo>
                        <a:pt x="9"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4" name="Freeform 513"/>
                <p:cNvSpPr>
                  <a:spLocks/>
                </p:cNvSpPr>
                <p:nvPr/>
              </p:nvSpPr>
              <p:spPr bwMode="auto">
                <a:xfrm>
                  <a:off x="4981"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7" y="9"/>
                      </a:lnTo>
                      <a:lnTo>
                        <a:pt x="9" y="5"/>
                      </a:lnTo>
                      <a:lnTo>
                        <a:pt x="7" y="5"/>
                      </a:lnTo>
                      <a:lnTo>
                        <a:pt x="7"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5" name="Freeform 514"/>
                <p:cNvSpPr>
                  <a:spLocks/>
                </p:cNvSpPr>
                <p:nvPr/>
              </p:nvSpPr>
              <p:spPr bwMode="auto">
                <a:xfrm>
                  <a:off x="4985"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9" y="11"/>
                      </a:lnTo>
                      <a:lnTo>
                        <a:pt x="9" y="9"/>
                      </a:lnTo>
                      <a:lnTo>
                        <a:pt x="9" y="5"/>
                      </a:lnTo>
                      <a:lnTo>
                        <a:pt x="9" y="5"/>
                      </a:lnTo>
                      <a:lnTo>
                        <a:pt x="9"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6" name="Freeform 515"/>
                <p:cNvSpPr>
                  <a:spLocks/>
                </p:cNvSpPr>
                <p:nvPr/>
              </p:nvSpPr>
              <p:spPr bwMode="auto">
                <a:xfrm>
                  <a:off x="4986"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7" name="Freeform 516"/>
                <p:cNvSpPr>
                  <a:spLocks/>
                </p:cNvSpPr>
                <p:nvPr/>
              </p:nvSpPr>
              <p:spPr bwMode="auto">
                <a:xfrm>
                  <a:off x="4990"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8" name="Freeform 517"/>
                <p:cNvSpPr>
                  <a:spLocks/>
                </p:cNvSpPr>
                <p:nvPr/>
              </p:nvSpPr>
              <p:spPr bwMode="auto">
                <a:xfrm>
                  <a:off x="499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69" name="Freeform 518"/>
                <p:cNvSpPr>
                  <a:spLocks/>
                </p:cNvSpPr>
                <p:nvPr/>
              </p:nvSpPr>
              <p:spPr bwMode="auto">
                <a:xfrm>
                  <a:off x="4998"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10 w 11"/>
                    <a:gd name="T11" fmla="*/ 11 h 13"/>
                    <a:gd name="T12" fmla="*/ 10 w 11"/>
                    <a:gd name="T13" fmla="*/ 9 h 13"/>
                    <a:gd name="T14" fmla="*/ 11 w 11"/>
                    <a:gd name="T15" fmla="*/ 5 h 13"/>
                    <a:gd name="T16" fmla="*/ 10 w 11"/>
                    <a:gd name="T17" fmla="*/ 5 h 13"/>
                    <a:gd name="T18" fmla="*/ 10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10" y="11"/>
                      </a:lnTo>
                      <a:lnTo>
                        <a:pt x="10" y="9"/>
                      </a:lnTo>
                      <a:lnTo>
                        <a:pt x="11"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0" name="Freeform 519"/>
                <p:cNvSpPr>
                  <a:spLocks/>
                </p:cNvSpPr>
                <p:nvPr/>
              </p:nvSpPr>
              <p:spPr bwMode="auto">
                <a:xfrm>
                  <a:off x="5004" y="2763"/>
                  <a:ext cx="7" cy="13"/>
                </a:xfrm>
                <a:custGeom>
                  <a:avLst/>
                  <a:gdLst>
                    <a:gd name="T0" fmla="*/ 0 w 7"/>
                    <a:gd name="T1" fmla="*/ 0 h 13"/>
                    <a:gd name="T2" fmla="*/ 0 w 7"/>
                    <a:gd name="T3" fmla="*/ 0 h 13"/>
                    <a:gd name="T4" fmla="*/ 0 w 7"/>
                    <a:gd name="T5" fmla="*/ 13 h 13"/>
                    <a:gd name="T6" fmla="*/ 0 w 7"/>
                    <a:gd name="T7" fmla="*/ 13 h 13"/>
                    <a:gd name="T8" fmla="*/ 4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4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3"/>
                      </a:lnTo>
                      <a:lnTo>
                        <a:pt x="5" y="11"/>
                      </a:lnTo>
                      <a:lnTo>
                        <a:pt x="7" y="9"/>
                      </a:lnTo>
                      <a:lnTo>
                        <a:pt x="7" y="5"/>
                      </a:lnTo>
                      <a:lnTo>
                        <a:pt x="7" y="5"/>
                      </a:lnTo>
                      <a:lnTo>
                        <a:pt x="5"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1" name="Freeform 520"/>
                <p:cNvSpPr>
                  <a:spLocks/>
                </p:cNvSpPr>
                <p:nvPr/>
              </p:nvSpPr>
              <p:spPr bwMode="auto">
                <a:xfrm>
                  <a:off x="5004"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9" y="9"/>
                      </a:lnTo>
                      <a:lnTo>
                        <a:pt x="11"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2" name="Freeform 521"/>
                <p:cNvSpPr>
                  <a:spLocks/>
                </p:cNvSpPr>
                <p:nvPr/>
              </p:nvSpPr>
              <p:spPr bwMode="auto">
                <a:xfrm>
                  <a:off x="5009"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3" name="Freeform 522"/>
                <p:cNvSpPr>
                  <a:spLocks/>
                </p:cNvSpPr>
                <p:nvPr/>
              </p:nvSpPr>
              <p:spPr bwMode="auto">
                <a:xfrm>
                  <a:off x="5011"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4" name="Freeform 523"/>
                <p:cNvSpPr>
                  <a:spLocks/>
                </p:cNvSpPr>
                <p:nvPr/>
              </p:nvSpPr>
              <p:spPr bwMode="auto">
                <a:xfrm>
                  <a:off x="501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5" name="Freeform 524"/>
                <p:cNvSpPr>
                  <a:spLocks/>
                </p:cNvSpPr>
                <p:nvPr/>
              </p:nvSpPr>
              <p:spPr bwMode="auto">
                <a:xfrm>
                  <a:off x="501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6" name="Freeform 525"/>
                <p:cNvSpPr>
                  <a:spLocks/>
                </p:cNvSpPr>
                <p:nvPr/>
              </p:nvSpPr>
              <p:spPr bwMode="auto">
                <a:xfrm>
                  <a:off x="5023"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7" name="Freeform 526"/>
                <p:cNvSpPr>
                  <a:spLocks/>
                </p:cNvSpPr>
                <p:nvPr/>
              </p:nvSpPr>
              <p:spPr bwMode="auto">
                <a:xfrm>
                  <a:off x="5025"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11 w 11"/>
                    <a:gd name="T13" fmla="*/ 9 h 13"/>
                    <a:gd name="T14" fmla="*/ 11 w 11"/>
                    <a:gd name="T15" fmla="*/ 5 h 13"/>
                    <a:gd name="T16" fmla="*/ 11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11" y="9"/>
                      </a:lnTo>
                      <a:lnTo>
                        <a:pt x="11" y="5"/>
                      </a:lnTo>
                      <a:lnTo>
                        <a:pt x="11"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8" name="Freeform 527"/>
                <p:cNvSpPr>
                  <a:spLocks/>
                </p:cNvSpPr>
                <p:nvPr/>
              </p:nvSpPr>
              <p:spPr bwMode="auto">
                <a:xfrm>
                  <a:off x="5029"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9" y="9"/>
                      </a:lnTo>
                      <a:lnTo>
                        <a:pt x="11"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79" name="Freeform 528"/>
                <p:cNvSpPr>
                  <a:spLocks/>
                </p:cNvSpPr>
                <p:nvPr/>
              </p:nvSpPr>
              <p:spPr bwMode="auto">
                <a:xfrm>
                  <a:off x="5033"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0" name="Freeform 529"/>
                <p:cNvSpPr>
                  <a:spLocks/>
                </p:cNvSpPr>
                <p:nvPr/>
              </p:nvSpPr>
              <p:spPr bwMode="auto">
                <a:xfrm>
                  <a:off x="5036"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1" name="Freeform 530"/>
                <p:cNvSpPr>
                  <a:spLocks/>
                </p:cNvSpPr>
                <p:nvPr/>
              </p:nvSpPr>
              <p:spPr bwMode="auto">
                <a:xfrm>
                  <a:off x="5040"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2" name="Freeform 531"/>
                <p:cNvSpPr>
                  <a:spLocks/>
                </p:cNvSpPr>
                <p:nvPr/>
              </p:nvSpPr>
              <p:spPr bwMode="auto">
                <a:xfrm>
                  <a:off x="5042"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3" name="Freeform 532"/>
                <p:cNvSpPr>
                  <a:spLocks/>
                </p:cNvSpPr>
                <p:nvPr/>
              </p:nvSpPr>
              <p:spPr bwMode="auto">
                <a:xfrm>
                  <a:off x="5048"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4" name="Freeform 533"/>
                <p:cNvSpPr>
                  <a:spLocks/>
                </p:cNvSpPr>
                <p:nvPr/>
              </p:nvSpPr>
              <p:spPr bwMode="auto">
                <a:xfrm>
                  <a:off x="5048"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9" y="11"/>
                      </a:lnTo>
                      <a:lnTo>
                        <a:pt x="13" y="9"/>
                      </a:lnTo>
                      <a:lnTo>
                        <a:pt x="13" y="5"/>
                      </a:lnTo>
                      <a:lnTo>
                        <a:pt x="13" y="5"/>
                      </a:lnTo>
                      <a:lnTo>
                        <a:pt x="9"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5" name="Freeform 534"/>
                <p:cNvSpPr>
                  <a:spLocks/>
                </p:cNvSpPr>
                <p:nvPr/>
              </p:nvSpPr>
              <p:spPr bwMode="auto">
                <a:xfrm>
                  <a:off x="5054"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9" y="9"/>
                      </a:lnTo>
                      <a:lnTo>
                        <a:pt x="11"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6" name="Freeform 535"/>
                <p:cNvSpPr>
                  <a:spLocks/>
                </p:cNvSpPr>
                <p:nvPr/>
              </p:nvSpPr>
              <p:spPr bwMode="auto">
                <a:xfrm>
                  <a:off x="5057"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7" name="Freeform 536"/>
                <p:cNvSpPr>
                  <a:spLocks/>
                </p:cNvSpPr>
                <p:nvPr/>
              </p:nvSpPr>
              <p:spPr bwMode="auto">
                <a:xfrm>
                  <a:off x="5061"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8" name="Freeform 537"/>
                <p:cNvSpPr>
                  <a:spLocks/>
                </p:cNvSpPr>
                <p:nvPr/>
              </p:nvSpPr>
              <p:spPr bwMode="auto">
                <a:xfrm>
                  <a:off x="5065"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89" name="Freeform 538"/>
                <p:cNvSpPr>
                  <a:spLocks/>
                </p:cNvSpPr>
                <p:nvPr/>
              </p:nvSpPr>
              <p:spPr bwMode="auto">
                <a:xfrm>
                  <a:off x="5067"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0" name="Freeform 539"/>
                <p:cNvSpPr>
                  <a:spLocks/>
                </p:cNvSpPr>
                <p:nvPr/>
              </p:nvSpPr>
              <p:spPr bwMode="auto">
                <a:xfrm>
                  <a:off x="5071"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1" name="Freeform 540"/>
                <p:cNvSpPr>
                  <a:spLocks/>
                </p:cNvSpPr>
                <p:nvPr/>
              </p:nvSpPr>
              <p:spPr bwMode="auto">
                <a:xfrm>
                  <a:off x="5075"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9" y="11"/>
                      </a:lnTo>
                      <a:lnTo>
                        <a:pt x="11" y="9"/>
                      </a:lnTo>
                      <a:lnTo>
                        <a:pt x="11" y="5"/>
                      </a:lnTo>
                      <a:lnTo>
                        <a:pt x="11"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2" name="Freeform 541"/>
                <p:cNvSpPr>
                  <a:spLocks/>
                </p:cNvSpPr>
                <p:nvPr/>
              </p:nvSpPr>
              <p:spPr bwMode="auto">
                <a:xfrm>
                  <a:off x="5079" y="2763"/>
                  <a:ext cx="7" cy="13"/>
                </a:xfrm>
                <a:custGeom>
                  <a:avLst/>
                  <a:gdLst>
                    <a:gd name="T0" fmla="*/ 5 w 7"/>
                    <a:gd name="T1" fmla="*/ 0 h 13"/>
                    <a:gd name="T2" fmla="*/ 0 w 7"/>
                    <a:gd name="T3" fmla="*/ 0 h 13"/>
                    <a:gd name="T4" fmla="*/ 0 w 7"/>
                    <a:gd name="T5" fmla="*/ 13 h 13"/>
                    <a:gd name="T6" fmla="*/ 5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5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5" y="0"/>
                      </a:moveTo>
                      <a:lnTo>
                        <a:pt x="0" y="0"/>
                      </a:lnTo>
                      <a:lnTo>
                        <a:pt x="0" y="13"/>
                      </a:lnTo>
                      <a:lnTo>
                        <a:pt x="5" y="13"/>
                      </a:lnTo>
                      <a:lnTo>
                        <a:pt x="7" y="13"/>
                      </a:lnTo>
                      <a:lnTo>
                        <a:pt x="7" y="11"/>
                      </a:lnTo>
                      <a:lnTo>
                        <a:pt x="7" y="9"/>
                      </a:lnTo>
                      <a:lnTo>
                        <a:pt x="7" y="5"/>
                      </a:lnTo>
                      <a:lnTo>
                        <a:pt x="7" y="5"/>
                      </a:lnTo>
                      <a:lnTo>
                        <a:pt x="7"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3" name="Freeform 542"/>
                <p:cNvSpPr>
                  <a:spLocks/>
                </p:cNvSpPr>
                <p:nvPr/>
              </p:nvSpPr>
              <p:spPr bwMode="auto">
                <a:xfrm>
                  <a:off x="5084" y="2763"/>
                  <a:ext cx="8" cy="13"/>
                </a:xfrm>
                <a:custGeom>
                  <a:avLst/>
                  <a:gdLst>
                    <a:gd name="T0" fmla="*/ 2 w 8"/>
                    <a:gd name="T1" fmla="*/ 0 h 13"/>
                    <a:gd name="T2" fmla="*/ 0 w 8"/>
                    <a:gd name="T3" fmla="*/ 0 h 13"/>
                    <a:gd name="T4" fmla="*/ 0 w 8"/>
                    <a:gd name="T5" fmla="*/ 13 h 13"/>
                    <a:gd name="T6" fmla="*/ 2 w 8"/>
                    <a:gd name="T7" fmla="*/ 13 h 13"/>
                    <a:gd name="T8" fmla="*/ 2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2" y="13"/>
                      </a:lnTo>
                      <a:lnTo>
                        <a:pt x="6" y="11"/>
                      </a:lnTo>
                      <a:lnTo>
                        <a:pt x="8" y="9"/>
                      </a:lnTo>
                      <a:lnTo>
                        <a:pt x="8" y="5"/>
                      </a:lnTo>
                      <a:lnTo>
                        <a:pt x="8" y="5"/>
                      </a:lnTo>
                      <a:lnTo>
                        <a:pt x="6" y="2"/>
                      </a:lnTo>
                      <a:lnTo>
                        <a:pt x="2"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4" name="Freeform 543"/>
                <p:cNvSpPr>
                  <a:spLocks/>
                </p:cNvSpPr>
                <p:nvPr/>
              </p:nvSpPr>
              <p:spPr bwMode="auto">
                <a:xfrm>
                  <a:off x="508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5" name="Freeform 544"/>
                <p:cNvSpPr>
                  <a:spLocks/>
                </p:cNvSpPr>
                <p:nvPr/>
              </p:nvSpPr>
              <p:spPr bwMode="auto">
                <a:xfrm>
                  <a:off x="5090"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6" name="Freeform 545"/>
                <p:cNvSpPr>
                  <a:spLocks/>
                </p:cNvSpPr>
                <p:nvPr/>
              </p:nvSpPr>
              <p:spPr bwMode="auto">
                <a:xfrm>
                  <a:off x="5092"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7" name="Freeform 546"/>
                <p:cNvSpPr>
                  <a:spLocks/>
                </p:cNvSpPr>
                <p:nvPr/>
              </p:nvSpPr>
              <p:spPr bwMode="auto">
                <a:xfrm>
                  <a:off x="5096"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8" y="13"/>
                      </a:lnTo>
                      <a:lnTo>
                        <a:pt x="9" y="11"/>
                      </a:lnTo>
                      <a:lnTo>
                        <a:pt x="9" y="9"/>
                      </a:lnTo>
                      <a:lnTo>
                        <a:pt x="9" y="5"/>
                      </a:lnTo>
                      <a:lnTo>
                        <a:pt x="9"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8" name="Freeform 547"/>
                <p:cNvSpPr>
                  <a:spLocks/>
                </p:cNvSpPr>
                <p:nvPr/>
              </p:nvSpPr>
              <p:spPr bwMode="auto">
                <a:xfrm>
                  <a:off x="5100"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9" y="9"/>
                      </a:lnTo>
                      <a:lnTo>
                        <a:pt x="9" y="5"/>
                      </a:lnTo>
                      <a:lnTo>
                        <a:pt x="9" y="5"/>
                      </a:lnTo>
                      <a:lnTo>
                        <a:pt x="7"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99" name="Freeform 548"/>
                <p:cNvSpPr>
                  <a:spLocks/>
                </p:cNvSpPr>
                <p:nvPr/>
              </p:nvSpPr>
              <p:spPr bwMode="auto">
                <a:xfrm>
                  <a:off x="5104"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9" y="11"/>
                      </a:lnTo>
                      <a:lnTo>
                        <a:pt x="9" y="9"/>
                      </a:lnTo>
                      <a:lnTo>
                        <a:pt x="9" y="5"/>
                      </a:lnTo>
                      <a:lnTo>
                        <a:pt x="9" y="5"/>
                      </a:lnTo>
                      <a:lnTo>
                        <a:pt x="9"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0" name="Freeform 549"/>
                <p:cNvSpPr>
                  <a:spLocks/>
                </p:cNvSpPr>
                <p:nvPr/>
              </p:nvSpPr>
              <p:spPr bwMode="auto">
                <a:xfrm>
                  <a:off x="5105"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1" name="Freeform 550"/>
                <p:cNvSpPr>
                  <a:spLocks/>
                </p:cNvSpPr>
                <p:nvPr/>
              </p:nvSpPr>
              <p:spPr bwMode="auto">
                <a:xfrm>
                  <a:off x="5109"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0 w 14"/>
                    <a:gd name="T13" fmla="*/ 9 h 13"/>
                    <a:gd name="T14" fmla="*/ 14 w 14"/>
                    <a:gd name="T15" fmla="*/ 5 h 13"/>
                    <a:gd name="T16" fmla="*/ 10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0" y="9"/>
                      </a:lnTo>
                      <a:lnTo>
                        <a:pt x="14"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2" name="Freeform 551"/>
                <p:cNvSpPr>
                  <a:spLocks/>
                </p:cNvSpPr>
                <p:nvPr/>
              </p:nvSpPr>
              <p:spPr bwMode="auto">
                <a:xfrm>
                  <a:off x="5115"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9"/>
                      </a:lnTo>
                      <a:lnTo>
                        <a:pt x="8" y="5"/>
                      </a:lnTo>
                      <a:lnTo>
                        <a:pt x="8"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3" name="Freeform 552"/>
                <p:cNvSpPr>
                  <a:spLocks/>
                </p:cNvSpPr>
                <p:nvPr/>
              </p:nvSpPr>
              <p:spPr bwMode="auto">
                <a:xfrm>
                  <a:off x="5117"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4" name="Freeform 553"/>
                <p:cNvSpPr>
                  <a:spLocks/>
                </p:cNvSpPr>
                <p:nvPr/>
              </p:nvSpPr>
              <p:spPr bwMode="auto">
                <a:xfrm>
                  <a:off x="5123" y="2763"/>
                  <a:ext cx="7" cy="13"/>
                </a:xfrm>
                <a:custGeom>
                  <a:avLst/>
                  <a:gdLst>
                    <a:gd name="T0" fmla="*/ 0 w 7"/>
                    <a:gd name="T1" fmla="*/ 0 h 13"/>
                    <a:gd name="T2" fmla="*/ 0 w 7"/>
                    <a:gd name="T3" fmla="*/ 0 h 13"/>
                    <a:gd name="T4" fmla="*/ 0 w 7"/>
                    <a:gd name="T5" fmla="*/ 13 h 13"/>
                    <a:gd name="T6" fmla="*/ 0 w 7"/>
                    <a:gd name="T7" fmla="*/ 13 h 13"/>
                    <a:gd name="T8" fmla="*/ 6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6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6" y="13"/>
                      </a:lnTo>
                      <a:lnTo>
                        <a:pt x="7" y="11"/>
                      </a:lnTo>
                      <a:lnTo>
                        <a:pt x="7" y="9"/>
                      </a:lnTo>
                      <a:lnTo>
                        <a:pt x="7" y="5"/>
                      </a:lnTo>
                      <a:lnTo>
                        <a:pt x="7" y="5"/>
                      </a:lnTo>
                      <a:lnTo>
                        <a:pt x="7"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5" name="Freeform 554"/>
                <p:cNvSpPr>
                  <a:spLocks/>
                </p:cNvSpPr>
                <p:nvPr/>
              </p:nvSpPr>
              <p:spPr bwMode="auto">
                <a:xfrm>
                  <a:off x="5123" y="2763"/>
                  <a:ext cx="11" cy="13"/>
                </a:xfrm>
                <a:custGeom>
                  <a:avLst/>
                  <a:gdLst>
                    <a:gd name="T0" fmla="*/ 6 w 11"/>
                    <a:gd name="T1" fmla="*/ 0 h 13"/>
                    <a:gd name="T2" fmla="*/ 0 w 11"/>
                    <a:gd name="T3" fmla="*/ 0 h 13"/>
                    <a:gd name="T4" fmla="*/ 0 w 11"/>
                    <a:gd name="T5" fmla="*/ 13 h 13"/>
                    <a:gd name="T6" fmla="*/ 6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7" y="13"/>
                      </a:lnTo>
                      <a:lnTo>
                        <a:pt x="9" y="11"/>
                      </a:lnTo>
                      <a:lnTo>
                        <a:pt x="11" y="9"/>
                      </a:lnTo>
                      <a:lnTo>
                        <a:pt x="11" y="5"/>
                      </a:lnTo>
                      <a:lnTo>
                        <a:pt x="11" y="5"/>
                      </a:lnTo>
                      <a:lnTo>
                        <a:pt x="9"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6" name="Freeform 555"/>
                <p:cNvSpPr>
                  <a:spLocks/>
                </p:cNvSpPr>
                <p:nvPr/>
              </p:nvSpPr>
              <p:spPr bwMode="auto">
                <a:xfrm>
                  <a:off x="5129"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9" y="11"/>
                      </a:lnTo>
                      <a:lnTo>
                        <a:pt x="9" y="9"/>
                      </a:lnTo>
                      <a:lnTo>
                        <a:pt x="9" y="5"/>
                      </a:lnTo>
                      <a:lnTo>
                        <a:pt x="9" y="5"/>
                      </a:lnTo>
                      <a:lnTo>
                        <a:pt x="9"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7" name="Freeform 556"/>
                <p:cNvSpPr>
                  <a:spLocks/>
                </p:cNvSpPr>
                <p:nvPr/>
              </p:nvSpPr>
              <p:spPr bwMode="auto">
                <a:xfrm>
                  <a:off x="5130"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8" name="Freeform 557"/>
                <p:cNvSpPr>
                  <a:spLocks/>
                </p:cNvSpPr>
                <p:nvPr/>
              </p:nvSpPr>
              <p:spPr bwMode="auto">
                <a:xfrm>
                  <a:off x="5134"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09" name="Freeform 558"/>
                <p:cNvSpPr>
                  <a:spLocks/>
                </p:cNvSpPr>
                <p:nvPr/>
              </p:nvSpPr>
              <p:spPr bwMode="auto">
                <a:xfrm>
                  <a:off x="513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0" name="Freeform 559"/>
                <p:cNvSpPr>
                  <a:spLocks/>
                </p:cNvSpPr>
                <p:nvPr/>
              </p:nvSpPr>
              <p:spPr bwMode="auto">
                <a:xfrm>
                  <a:off x="514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1" name="Freeform 560"/>
                <p:cNvSpPr>
                  <a:spLocks/>
                </p:cNvSpPr>
                <p:nvPr/>
              </p:nvSpPr>
              <p:spPr bwMode="auto">
                <a:xfrm>
                  <a:off x="5146"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9 w 9"/>
                    <a:gd name="T13" fmla="*/ 9 h 13"/>
                    <a:gd name="T14" fmla="*/ 9 w 9"/>
                    <a:gd name="T15" fmla="*/ 5 h 13"/>
                    <a:gd name="T16" fmla="*/ 9 w 9"/>
                    <a:gd name="T17" fmla="*/ 5 h 13"/>
                    <a:gd name="T18" fmla="*/ 6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3"/>
                      </a:lnTo>
                      <a:lnTo>
                        <a:pt x="6" y="11"/>
                      </a:lnTo>
                      <a:lnTo>
                        <a:pt x="9" y="9"/>
                      </a:lnTo>
                      <a:lnTo>
                        <a:pt x="9" y="5"/>
                      </a:lnTo>
                      <a:lnTo>
                        <a:pt x="9"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2" name="Freeform 561"/>
                <p:cNvSpPr>
                  <a:spLocks/>
                </p:cNvSpPr>
                <p:nvPr/>
              </p:nvSpPr>
              <p:spPr bwMode="auto">
                <a:xfrm>
                  <a:off x="5148"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3" name="Freeform 562"/>
                <p:cNvSpPr>
                  <a:spLocks/>
                </p:cNvSpPr>
                <p:nvPr/>
              </p:nvSpPr>
              <p:spPr bwMode="auto">
                <a:xfrm>
                  <a:off x="5152"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3"/>
                      </a:lnTo>
                      <a:lnTo>
                        <a:pt x="9" y="11"/>
                      </a:lnTo>
                      <a:lnTo>
                        <a:pt x="9" y="9"/>
                      </a:lnTo>
                      <a:lnTo>
                        <a:pt x="9"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4" name="Freeform 563"/>
                <p:cNvSpPr>
                  <a:spLocks/>
                </p:cNvSpPr>
                <p:nvPr/>
              </p:nvSpPr>
              <p:spPr bwMode="auto">
                <a:xfrm>
                  <a:off x="5155"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5" name="Freeform 564"/>
                <p:cNvSpPr>
                  <a:spLocks/>
                </p:cNvSpPr>
                <p:nvPr/>
              </p:nvSpPr>
              <p:spPr bwMode="auto">
                <a:xfrm>
                  <a:off x="5159" y="2763"/>
                  <a:ext cx="8" cy="13"/>
                </a:xfrm>
                <a:custGeom>
                  <a:avLst/>
                  <a:gdLst>
                    <a:gd name="T0" fmla="*/ 6 w 8"/>
                    <a:gd name="T1" fmla="*/ 0 h 13"/>
                    <a:gd name="T2" fmla="*/ 0 w 8"/>
                    <a:gd name="T3" fmla="*/ 0 h 13"/>
                    <a:gd name="T4" fmla="*/ 0 w 8"/>
                    <a:gd name="T5" fmla="*/ 13 h 13"/>
                    <a:gd name="T6" fmla="*/ 6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6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6" y="0"/>
                      </a:moveTo>
                      <a:lnTo>
                        <a:pt x="0" y="0"/>
                      </a:lnTo>
                      <a:lnTo>
                        <a:pt x="0" y="13"/>
                      </a:lnTo>
                      <a:lnTo>
                        <a:pt x="6" y="13"/>
                      </a:lnTo>
                      <a:lnTo>
                        <a:pt x="8" y="13"/>
                      </a:lnTo>
                      <a:lnTo>
                        <a:pt x="8" y="11"/>
                      </a:lnTo>
                      <a:lnTo>
                        <a:pt x="8" y="9"/>
                      </a:lnTo>
                      <a:lnTo>
                        <a:pt x="8" y="5"/>
                      </a:lnTo>
                      <a:lnTo>
                        <a:pt x="8" y="5"/>
                      </a:lnTo>
                      <a:lnTo>
                        <a:pt x="8"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6" name="Freeform 565"/>
                <p:cNvSpPr>
                  <a:spLocks/>
                </p:cNvSpPr>
                <p:nvPr/>
              </p:nvSpPr>
              <p:spPr bwMode="auto">
                <a:xfrm>
                  <a:off x="5165" y="2763"/>
                  <a:ext cx="8" cy="13"/>
                </a:xfrm>
                <a:custGeom>
                  <a:avLst/>
                  <a:gdLst>
                    <a:gd name="T0" fmla="*/ 2 w 8"/>
                    <a:gd name="T1" fmla="*/ 0 h 13"/>
                    <a:gd name="T2" fmla="*/ 0 w 8"/>
                    <a:gd name="T3" fmla="*/ 0 h 13"/>
                    <a:gd name="T4" fmla="*/ 0 w 8"/>
                    <a:gd name="T5" fmla="*/ 13 h 13"/>
                    <a:gd name="T6" fmla="*/ 2 w 8"/>
                    <a:gd name="T7" fmla="*/ 13 h 13"/>
                    <a:gd name="T8" fmla="*/ 2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2" y="13"/>
                      </a:lnTo>
                      <a:lnTo>
                        <a:pt x="6" y="11"/>
                      </a:lnTo>
                      <a:lnTo>
                        <a:pt x="8" y="9"/>
                      </a:lnTo>
                      <a:lnTo>
                        <a:pt x="8" y="5"/>
                      </a:lnTo>
                      <a:lnTo>
                        <a:pt x="8" y="5"/>
                      </a:lnTo>
                      <a:lnTo>
                        <a:pt x="6" y="2"/>
                      </a:lnTo>
                      <a:lnTo>
                        <a:pt x="2"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7" name="Freeform 566"/>
                <p:cNvSpPr>
                  <a:spLocks/>
                </p:cNvSpPr>
                <p:nvPr/>
              </p:nvSpPr>
              <p:spPr bwMode="auto">
                <a:xfrm>
                  <a:off x="5167"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8" name="Freeform 567"/>
                <p:cNvSpPr>
                  <a:spLocks/>
                </p:cNvSpPr>
                <p:nvPr/>
              </p:nvSpPr>
              <p:spPr bwMode="auto">
                <a:xfrm>
                  <a:off x="5171" y="2763"/>
                  <a:ext cx="6" cy="13"/>
                </a:xfrm>
                <a:custGeom>
                  <a:avLst/>
                  <a:gdLst>
                    <a:gd name="T0" fmla="*/ 0 w 6"/>
                    <a:gd name="T1" fmla="*/ 0 h 13"/>
                    <a:gd name="T2" fmla="*/ 0 w 6"/>
                    <a:gd name="T3" fmla="*/ 5 h 13"/>
                    <a:gd name="T4" fmla="*/ 0 w 6"/>
                    <a:gd name="T5" fmla="*/ 13 h 13"/>
                    <a:gd name="T6" fmla="*/ 2 w 6"/>
                    <a:gd name="T7" fmla="*/ 13 h 13"/>
                    <a:gd name="T8" fmla="*/ 4 w 6"/>
                    <a:gd name="T9" fmla="*/ 11 h 13"/>
                    <a:gd name="T10" fmla="*/ 4 w 6"/>
                    <a:gd name="T11" fmla="*/ 9 h 13"/>
                    <a:gd name="T12" fmla="*/ 6 w 6"/>
                    <a:gd name="T13" fmla="*/ 5 h 13"/>
                    <a:gd name="T14" fmla="*/ 4 w 6"/>
                    <a:gd name="T15" fmla="*/ 5 h 13"/>
                    <a:gd name="T16" fmla="*/ 4 w 6"/>
                    <a:gd name="T17" fmla="*/ 2 h 13"/>
                    <a:gd name="T18" fmla="*/ 2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5"/>
                      </a:lnTo>
                      <a:lnTo>
                        <a:pt x="0" y="13"/>
                      </a:lnTo>
                      <a:lnTo>
                        <a:pt x="2" y="13"/>
                      </a:lnTo>
                      <a:lnTo>
                        <a:pt x="4" y="11"/>
                      </a:lnTo>
                      <a:lnTo>
                        <a:pt x="4" y="9"/>
                      </a:lnTo>
                      <a:lnTo>
                        <a:pt x="6" y="5"/>
                      </a:lnTo>
                      <a:lnTo>
                        <a:pt x="4" y="5"/>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19" name="Freeform 568"/>
                <p:cNvSpPr>
                  <a:spLocks/>
                </p:cNvSpPr>
                <p:nvPr/>
              </p:nvSpPr>
              <p:spPr bwMode="auto">
                <a:xfrm>
                  <a:off x="5171" y="2763"/>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9 h 13"/>
                    <a:gd name="T14" fmla="*/ 9 w 9"/>
                    <a:gd name="T15" fmla="*/ 5 h 13"/>
                    <a:gd name="T16" fmla="*/ 9 w 9"/>
                    <a:gd name="T17" fmla="*/ 5 h 13"/>
                    <a:gd name="T18" fmla="*/ 6 w 9"/>
                    <a:gd name="T19" fmla="*/ 2 h 13"/>
                    <a:gd name="T20" fmla="*/ 4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9"/>
                      </a:lnTo>
                      <a:lnTo>
                        <a:pt x="9" y="5"/>
                      </a:lnTo>
                      <a:lnTo>
                        <a:pt x="9"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0" name="Freeform 569"/>
                <p:cNvSpPr>
                  <a:spLocks/>
                </p:cNvSpPr>
                <p:nvPr/>
              </p:nvSpPr>
              <p:spPr bwMode="auto">
                <a:xfrm>
                  <a:off x="5173"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1" name="Freeform 570"/>
                <p:cNvSpPr>
                  <a:spLocks/>
                </p:cNvSpPr>
                <p:nvPr/>
              </p:nvSpPr>
              <p:spPr bwMode="auto">
                <a:xfrm>
                  <a:off x="5177"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3"/>
                      </a:lnTo>
                      <a:lnTo>
                        <a:pt x="9" y="11"/>
                      </a:lnTo>
                      <a:lnTo>
                        <a:pt x="9" y="9"/>
                      </a:lnTo>
                      <a:lnTo>
                        <a:pt x="9"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2" name="Freeform 571"/>
                <p:cNvSpPr>
                  <a:spLocks/>
                </p:cNvSpPr>
                <p:nvPr/>
              </p:nvSpPr>
              <p:spPr bwMode="auto">
                <a:xfrm>
                  <a:off x="5180"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3" name="Freeform 572"/>
                <p:cNvSpPr>
                  <a:spLocks/>
                </p:cNvSpPr>
                <p:nvPr/>
              </p:nvSpPr>
              <p:spPr bwMode="auto">
                <a:xfrm>
                  <a:off x="5184"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4" name="Freeform 573"/>
                <p:cNvSpPr>
                  <a:spLocks/>
                </p:cNvSpPr>
                <p:nvPr/>
              </p:nvSpPr>
              <p:spPr bwMode="auto">
                <a:xfrm>
                  <a:off x="5186"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5" name="Freeform 574"/>
                <p:cNvSpPr>
                  <a:spLocks/>
                </p:cNvSpPr>
                <p:nvPr/>
              </p:nvSpPr>
              <p:spPr bwMode="auto">
                <a:xfrm>
                  <a:off x="5190"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0 w 13"/>
                    <a:gd name="T13" fmla="*/ 9 h 13"/>
                    <a:gd name="T14" fmla="*/ 13 w 13"/>
                    <a:gd name="T15" fmla="*/ 5 h 13"/>
                    <a:gd name="T16" fmla="*/ 10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0" y="9"/>
                      </a:lnTo>
                      <a:lnTo>
                        <a:pt x="13"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6" name="Freeform 575"/>
                <p:cNvSpPr>
                  <a:spLocks/>
                </p:cNvSpPr>
                <p:nvPr/>
              </p:nvSpPr>
              <p:spPr bwMode="auto">
                <a:xfrm>
                  <a:off x="5196" y="2763"/>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4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7" y="11"/>
                      </a:lnTo>
                      <a:lnTo>
                        <a:pt x="9" y="9"/>
                      </a:lnTo>
                      <a:lnTo>
                        <a:pt x="9" y="5"/>
                      </a:lnTo>
                      <a:lnTo>
                        <a:pt x="9" y="5"/>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7" name="Freeform 576"/>
                <p:cNvSpPr>
                  <a:spLocks/>
                </p:cNvSpPr>
                <p:nvPr/>
              </p:nvSpPr>
              <p:spPr bwMode="auto">
                <a:xfrm>
                  <a:off x="5198"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7" y="11"/>
                      </a:lnTo>
                      <a:lnTo>
                        <a:pt x="7" y="9"/>
                      </a:lnTo>
                      <a:lnTo>
                        <a:pt x="11" y="5"/>
                      </a:lnTo>
                      <a:lnTo>
                        <a:pt x="7" y="5"/>
                      </a:lnTo>
                      <a:lnTo>
                        <a:pt x="7"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8" name="Freeform 577"/>
                <p:cNvSpPr>
                  <a:spLocks/>
                </p:cNvSpPr>
                <p:nvPr/>
              </p:nvSpPr>
              <p:spPr bwMode="auto">
                <a:xfrm>
                  <a:off x="5203"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3"/>
                      </a:lnTo>
                      <a:lnTo>
                        <a:pt x="6" y="11"/>
                      </a:lnTo>
                      <a:lnTo>
                        <a:pt x="8" y="9"/>
                      </a:lnTo>
                      <a:lnTo>
                        <a:pt x="8" y="5"/>
                      </a:lnTo>
                      <a:lnTo>
                        <a:pt x="8"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29" name="Freeform 578"/>
                <p:cNvSpPr>
                  <a:spLocks/>
                </p:cNvSpPr>
                <p:nvPr/>
              </p:nvSpPr>
              <p:spPr bwMode="auto">
                <a:xfrm>
                  <a:off x="5205"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0" name="Freeform 579"/>
                <p:cNvSpPr>
                  <a:spLocks/>
                </p:cNvSpPr>
                <p:nvPr/>
              </p:nvSpPr>
              <p:spPr bwMode="auto">
                <a:xfrm>
                  <a:off x="5209"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1" name="Freeform 580"/>
                <p:cNvSpPr>
                  <a:spLocks/>
                </p:cNvSpPr>
                <p:nvPr/>
              </p:nvSpPr>
              <p:spPr bwMode="auto">
                <a:xfrm>
                  <a:off x="5211"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2" name="Freeform 581"/>
                <p:cNvSpPr>
                  <a:spLocks/>
                </p:cNvSpPr>
                <p:nvPr/>
              </p:nvSpPr>
              <p:spPr bwMode="auto">
                <a:xfrm>
                  <a:off x="521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3" name="Freeform 582"/>
                <p:cNvSpPr>
                  <a:spLocks/>
                </p:cNvSpPr>
                <p:nvPr/>
              </p:nvSpPr>
              <p:spPr bwMode="auto">
                <a:xfrm>
                  <a:off x="5219"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9" y="9"/>
                      </a:lnTo>
                      <a:lnTo>
                        <a:pt x="9" y="5"/>
                      </a:lnTo>
                      <a:lnTo>
                        <a:pt x="9"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4" name="Freeform 583"/>
                <p:cNvSpPr>
                  <a:spLocks/>
                </p:cNvSpPr>
                <p:nvPr/>
              </p:nvSpPr>
              <p:spPr bwMode="auto">
                <a:xfrm>
                  <a:off x="5223"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9" y="9"/>
                      </a:lnTo>
                      <a:lnTo>
                        <a:pt x="11" y="5"/>
                      </a:lnTo>
                      <a:lnTo>
                        <a:pt x="9"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5" name="Freeform 584"/>
                <p:cNvSpPr>
                  <a:spLocks/>
                </p:cNvSpPr>
                <p:nvPr/>
              </p:nvSpPr>
              <p:spPr bwMode="auto">
                <a:xfrm>
                  <a:off x="5226"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3"/>
                      </a:lnTo>
                      <a:lnTo>
                        <a:pt x="8" y="11"/>
                      </a:lnTo>
                      <a:lnTo>
                        <a:pt x="10" y="9"/>
                      </a:lnTo>
                      <a:lnTo>
                        <a:pt x="10" y="5"/>
                      </a:lnTo>
                      <a:lnTo>
                        <a:pt x="10"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6" name="Freeform 585"/>
                <p:cNvSpPr>
                  <a:spLocks/>
                </p:cNvSpPr>
                <p:nvPr/>
              </p:nvSpPr>
              <p:spPr bwMode="auto">
                <a:xfrm>
                  <a:off x="5228"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7" name="Freeform 586"/>
                <p:cNvSpPr>
                  <a:spLocks/>
                </p:cNvSpPr>
                <p:nvPr/>
              </p:nvSpPr>
              <p:spPr bwMode="auto">
                <a:xfrm>
                  <a:off x="5234"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8" name="Freeform 587"/>
                <p:cNvSpPr>
                  <a:spLocks/>
                </p:cNvSpPr>
                <p:nvPr/>
              </p:nvSpPr>
              <p:spPr bwMode="auto">
                <a:xfrm>
                  <a:off x="5236"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8" y="11"/>
                      </a:lnTo>
                      <a:lnTo>
                        <a:pt x="12" y="9"/>
                      </a:lnTo>
                      <a:lnTo>
                        <a:pt x="12" y="5"/>
                      </a:lnTo>
                      <a:lnTo>
                        <a:pt x="12" y="5"/>
                      </a:lnTo>
                      <a:lnTo>
                        <a:pt x="8"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39" name="Freeform 588"/>
                <p:cNvSpPr>
                  <a:spLocks/>
                </p:cNvSpPr>
                <p:nvPr/>
              </p:nvSpPr>
              <p:spPr bwMode="auto">
                <a:xfrm>
                  <a:off x="5242"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0" name="Freeform 589"/>
                <p:cNvSpPr>
                  <a:spLocks/>
                </p:cNvSpPr>
                <p:nvPr/>
              </p:nvSpPr>
              <p:spPr bwMode="auto">
                <a:xfrm>
                  <a:off x="5242" y="2763"/>
                  <a:ext cx="11" cy="13"/>
                </a:xfrm>
                <a:custGeom>
                  <a:avLst/>
                  <a:gdLst>
                    <a:gd name="T0" fmla="*/ 6 w 11"/>
                    <a:gd name="T1" fmla="*/ 0 h 13"/>
                    <a:gd name="T2" fmla="*/ 0 w 11"/>
                    <a:gd name="T3" fmla="*/ 0 h 13"/>
                    <a:gd name="T4" fmla="*/ 0 w 11"/>
                    <a:gd name="T5" fmla="*/ 13 h 13"/>
                    <a:gd name="T6" fmla="*/ 6 w 11"/>
                    <a:gd name="T7" fmla="*/ 13 h 13"/>
                    <a:gd name="T8" fmla="*/ 8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8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3"/>
                      </a:lnTo>
                      <a:lnTo>
                        <a:pt x="9" y="11"/>
                      </a:lnTo>
                      <a:lnTo>
                        <a:pt x="11" y="9"/>
                      </a:lnTo>
                      <a:lnTo>
                        <a:pt x="11" y="5"/>
                      </a:lnTo>
                      <a:lnTo>
                        <a:pt x="11" y="5"/>
                      </a:lnTo>
                      <a:lnTo>
                        <a:pt x="9"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1" name="Freeform 590"/>
                <p:cNvSpPr>
                  <a:spLocks/>
                </p:cNvSpPr>
                <p:nvPr/>
              </p:nvSpPr>
              <p:spPr bwMode="auto">
                <a:xfrm>
                  <a:off x="5248"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9" y="11"/>
                      </a:lnTo>
                      <a:lnTo>
                        <a:pt x="9" y="9"/>
                      </a:lnTo>
                      <a:lnTo>
                        <a:pt x="9" y="5"/>
                      </a:lnTo>
                      <a:lnTo>
                        <a:pt x="9"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2" name="Freeform 591"/>
                <p:cNvSpPr>
                  <a:spLocks/>
                </p:cNvSpPr>
                <p:nvPr/>
              </p:nvSpPr>
              <p:spPr bwMode="auto">
                <a:xfrm>
                  <a:off x="5251"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3" name="Freeform 592"/>
                <p:cNvSpPr>
                  <a:spLocks/>
                </p:cNvSpPr>
                <p:nvPr/>
              </p:nvSpPr>
              <p:spPr bwMode="auto">
                <a:xfrm>
                  <a:off x="5253"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4" name="Freeform 593"/>
                <p:cNvSpPr>
                  <a:spLocks/>
                </p:cNvSpPr>
                <p:nvPr/>
              </p:nvSpPr>
              <p:spPr bwMode="auto">
                <a:xfrm>
                  <a:off x="5257"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5" name="Freeform 594"/>
                <p:cNvSpPr>
                  <a:spLocks/>
                </p:cNvSpPr>
                <p:nvPr/>
              </p:nvSpPr>
              <p:spPr bwMode="auto">
                <a:xfrm>
                  <a:off x="5261"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6" name="Freeform 595"/>
                <p:cNvSpPr>
                  <a:spLocks/>
                </p:cNvSpPr>
                <p:nvPr/>
              </p:nvSpPr>
              <p:spPr bwMode="auto">
                <a:xfrm>
                  <a:off x="5265" y="2763"/>
                  <a:ext cx="9" cy="13"/>
                </a:xfrm>
                <a:custGeom>
                  <a:avLst/>
                  <a:gdLst>
                    <a:gd name="T0" fmla="*/ 2 w 9"/>
                    <a:gd name="T1" fmla="*/ 0 h 13"/>
                    <a:gd name="T2" fmla="*/ 0 w 9"/>
                    <a:gd name="T3" fmla="*/ 0 h 13"/>
                    <a:gd name="T4" fmla="*/ 0 w 9"/>
                    <a:gd name="T5" fmla="*/ 13 h 13"/>
                    <a:gd name="T6" fmla="*/ 2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8" y="13"/>
                      </a:lnTo>
                      <a:lnTo>
                        <a:pt x="9" y="11"/>
                      </a:lnTo>
                      <a:lnTo>
                        <a:pt x="9" y="9"/>
                      </a:lnTo>
                      <a:lnTo>
                        <a:pt x="9" y="5"/>
                      </a:lnTo>
                      <a:lnTo>
                        <a:pt x="9" y="5"/>
                      </a:lnTo>
                      <a:lnTo>
                        <a:pt x="9"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7" name="Freeform 596"/>
                <p:cNvSpPr>
                  <a:spLocks/>
                </p:cNvSpPr>
                <p:nvPr/>
              </p:nvSpPr>
              <p:spPr bwMode="auto">
                <a:xfrm>
                  <a:off x="5267" y="2763"/>
                  <a:ext cx="11" cy="13"/>
                </a:xfrm>
                <a:custGeom>
                  <a:avLst/>
                  <a:gdLst>
                    <a:gd name="T0" fmla="*/ 6 w 11"/>
                    <a:gd name="T1" fmla="*/ 0 h 13"/>
                    <a:gd name="T2" fmla="*/ 0 w 11"/>
                    <a:gd name="T3" fmla="*/ 0 h 13"/>
                    <a:gd name="T4" fmla="*/ 0 w 11"/>
                    <a:gd name="T5" fmla="*/ 13 h 13"/>
                    <a:gd name="T6" fmla="*/ 6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7" y="13"/>
                      </a:lnTo>
                      <a:lnTo>
                        <a:pt x="9" y="11"/>
                      </a:lnTo>
                      <a:lnTo>
                        <a:pt x="11" y="9"/>
                      </a:lnTo>
                      <a:lnTo>
                        <a:pt x="11" y="5"/>
                      </a:lnTo>
                      <a:lnTo>
                        <a:pt x="11" y="5"/>
                      </a:lnTo>
                      <a:lnTo>
                        <a:pt x="9"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8" name="Freeform 597"/>
                <p:cNvSpPr>
                  <a:spLocks/>
                </p:cNvSpPr>
                <p:nvPr/>
              </p:nvSpPr>
              <p:spPr bwMode="auto">
                <a:xfrm>
                  <a:off x="5273"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7" y="9"/>
                      </a:lnTo>
                      <a:lnTo>
                        <a:pt x="9" y="5"/>
                      </a:lnTo>
                      <a:lnTo>
                        <a:pt x="7"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49" name="Freeform 598"/>
                <p:cNvSpPr>
                  <a:spLocks/>
                </p:cNvSpPr>
                <p:nvPr/>
              </p:nvSpPr>
              <p:spPr bwMode="auto">
                <a:xfrm>
                  <a:off x="5276"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0" name="Freeform 599"/>
                <p:cNvSpPr>
                  <a:spLocks/>
                </p:cNvSpPr>
                <p:nvPr/>
              </p:nvSpPr>
              <p:spPr bwMode="auto">
                <a:xfrm>
                  <a:off x="5278"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1" name="Freeform 600"/>
                <p:cNvSpPr>
                  <a:spLocks/>
                </p:cNvSpPr>
                <p:nvPr/>
              </p:nvSpPr>
              <p:spPr bwMode="auto">
                <a:xfrm>
                  <a:off x="5282"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2" name="Freeform 601"/>
                <p:cNvSpPr>
                  <a:spLocks/>
                </p:cNvSpPr>
                <p:nvPr/>
              </p:nvSpPr>
              <p:spPr bwMode="auto">
                <a:xfrm>
                  <a:off x="528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3" name="Freeform 602"/>
                <p:cNvSpPr>
                  <a:spLocks/>
                </p:cNvSpPr>
                <p:nvPr/>
              </p:nvSpPr>
              <p:spPr bwMode="auto">
                <a:xfrm>
                  <a:off x="5290"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9" y="11"/>
                      </a:lnTo>
                      <a:lnTo>
                        <a:pt x="9" y="9"/>
                      </a:lnTo>
                      <a:lnTo>
                        <a:pt x="9" y="5"/>
                      </a:lnTo>
                      <a:lnTo>
                        <a:pt x="9" y="5"/>
                      </a:lnTo>
                      <a:lnTo>
                        <a:pt x="9"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4" name="Freeform 603"/>
                <p:cNvSpPr>
                  <a:spLocks/>
                </p:cNvSpPr>
                <p:nvPr/>
              </p:nvSpPr>
              <p:spPr bwMode="auto">
                <a:xfrm>
                  <a:off x="5292"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5" name="Freeform 604"/>
                <p:cNvSpPr>
                  <a:spLocks/>
                </p:cNvSpPr>
                <p:nvPr/>
              </p:nvSpPr>
              <p:spPr bwMode="auto">
                <a:xfrm>
                  <a:off x="5296" y="2763"/>
                  <a:ext cx="9" cy="13"/>
                </a:xfrm>
                <a:custGeom>
                  <a:avLst/>
                  <a:gdLst>
                    <a:gd name="T0" fmla="*/ 5 w 9"/>
                    <a:gd name="T1" fmla="*/ 0 h 13"/>
                    <a:gd name="T2" fmla="*/ 0 w 9"/>
                    <a:gd name="T3" fmla="*/ 0 h 13"/>
                    <a:gd name="T4" fmla="*/ 0 w 9"/>
                    <a:gd name="T5" fmla="*/ 13 h 13"/>
                    <a:gd name="T6" fmla="*/ 5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5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5" y="0"/>
                      </a:moveTo>
                      <a:lnTo>
                        <a:pt x="0" y="0"/>
                      </a:lnTo>
                      <a:lnTo>
                        <a:pt x="0" y="13"/>
                      </a:lnTo>
                      <a:lnTo>
                        <a:pt x="5" y="13"/>
                      </a:lnTo>
                      <a:lnTo>
                        <a:pt x="7" y="13"/>
                      </a:lnTo>
                      <a:lnTo>
                        <a:pt x="9" y="11"/>
                      </a:lnTo>
                      <a:lnTo>
                        <a:pt x="9" y="9"/>
                      </a:lnTo>
                      <a:lnTo>
                        <a:pt x="9"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6" name="Freeform 605"/>
                <p:cNvSpPr>
                  <a:spLocks/>
                </p:cNvSpPr>
                <p:nvPr/>
              </p:nvSpPr>
              <p:spPr bwMode="auto">
                <a:xfrm>
                  <a:off x="5301"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9"/>
                      </a:lnTo>
                      <a:lnTo>
                        <a:pt x="8" y="5"/>
                      </a:lnTo>
                      <a:lnTo>
                        <a:pt x="8"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57" name="Freeform 606"/>
                <p:cNvSpPr>
                  <a:spLocks/>
                </p:cNvSpPr>
                <p:nvPr/>
              </p:nvSpPr>
              <p:spPr bwMode="auto">
                <a:xfrm>
                  <a:off x="5303"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808"/>
              <p:cNvGrpSpPr>
                <a:grpSpLocks/>
              </p:cNvGrpSpPr>
              <p:nvPr/>
            </p:nvGrpSpPr>
            <p:grpSpPr bwMode="auto">
              <a:xfrm>
                <a:off x="5309" y="2763"/>
                <a:ext cx="707" cy="13"/>
                <a:chOff x="5309" y="2763"/>
                <a:chExt cx="707" cy="13"/>
              </a:xfrm>
            </p:grpSpPr>
            <p:sp>
              <p:nvSpPr>
                <p:cNvPr id="27058" name="Freeform 608"/>
                <p:cNvSpPr>
                  <a:spLocks/>
                </p:cNvSpPr>
                <p:nvPr/>
              </p:nvSpPr>
              <p:spPr bwMode="auto">
                <a:xfrm>
                  <a:off x="5309" y="2763"/>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9"/>
                      </a:lnTo>
                      <a:lnTo>
                        <a:pt x="8" y="5"/>
                      </a:lnTo>
                      <a:lnTo>
                        <a:pt x="8" y="5"/>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9" name="Freeform 609"/>
                <p:cNvSpPr>
                  <a:spLocks/>
                </p:cNvSpPr>
                <p:nvPr/>
              </p:nvSpPr>
              <p:spPr bwMode="auto">
                <a:xfrm>
                  <a:off x="5309"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0" name="Freeform 610"/>
                <p:cNvSpPr>
                  <a:spLocks/>
                </p:cNvSpPr>
                <p:nvPr/>
              </p:nvSpPr>
              <p:spPr bwMode="auto">
                <a:xfrm>
                  <a:off x="5315"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9" y="11"/>
                      </a:lnTo>
                      <a:lnTo>
                        <a:pt x="9" y="9"/>
                      </a:lnTo>
                      <a:lnTo>
                        <a:pt x="9" y="5"/>
                      </a:lnTo>
                      <a:lnTo>
                        <a:pt x="9" y="5"/>
                      </a:lnTo>
                      <a:lnTo>
                        <a:pt x="9"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1" name="Freeform 611"/>
                <p:cNvSpPr>
                  <a:spLocks/>
                </p:cNvSpPr>
                <p:nvPr/>
              </p:nvSpPr>
              <p:spPr bwMode="auto">
                <a:xfrm>
                  <a:off x="5317"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7" y="11"/>
                      </a:lnTo>
                      <a:lnTo>
                        <a:pt x="11" y="9"/>
                      </a:lnTo>
                      <a:lnTo>
                        <a:pt x="11" y="5"/>
                      </a:lnTo>
                      <a:lnTo>
                        <a:pt x="11" y="5"/>
                      </a:lnTo>
                      <a:lnTo>
                        <a:pt x="7"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2" name="Freeform 612"/>
                <p:cNvSpPr>
                  <a:spLocks/>
                </p:cNvSpPr>
                <p:nvPr/>
              </p:nvSpPr>
              <p:spPr bwMode="auto">
                <a:xfrm>
                  <a:off x="5322"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3" name="Freeform 613"/>
                <p:cNvSpPr>
                  <a:spLocks/>
                </p:cNvSpPr>
                <p:nvPr/>
              </p:nvSpPr>
              <p:spPr bwMode="auto">
                <a:xfrm>
                  <a:off x="532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4" name="Freeform 614"/>
                <p:cNvSpPr>
                  <a:spLocks/>
                </p:cNvSpPr>
                <p:nvPr/>
              </p:nvSpPr>
              <p:spPr bwMode="auto">
                <a:xfrm>
                  <a:off x="532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5" name="Freeform 615"/>
                <p:cNvSpPr>
                  <a:spLocks/>
                </p:cNvSpPr>
                <p:nvPr/>
              </p:nvSpPr>
              <p:spPr bwMode="auto">
                <a:xfrm>
                  <a:off x="5332"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6" name="Freeform 616"/>
                <p:cNvSpPr>
                  <a:spLocks/>
                </p:cNvSpPr>
                <p:nvPr/>
              </p:nvSpPr>
              <p:spPr bwMode="auto">
                <a:xfrm>
                  <a:off x="5334"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7" name="Freeform 617"/>
                <p:cNvSpPr>
                  <a:spLocks/>
                </p:cNvSpPr>
                <p:nvPr/>
              </p:nvSpPr>
              <p:spPr bwMode="auto">
                <a:xfrm>
                  <a:off x="5338"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3"/>
                      </a:lnTo>
                      <a:lnTo>
                        <a:pt x="8" y="11"/>
                      </a:lnTo>
                      <a:lnTo>
                        <a:pt x="9" y="9"/>
                      </a:lnTo>
                      <a:lnTo>
                        <a:pt x="9" y="5"/>
                      </a:lnTo>
                      <a:lnTo>
                        <a:pt x="9"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8" name="Freeform 618"/>
                <p:cNvSpPr>
                  <a:spLocks/>
                </p:cNvSpPr>
                <p:nvPr/>
              </p:nvSpPr>
              <p:spPr bwMode="auto">
                <a:xfrm>
                  <a:off x="5342" y="2763"/>
                  <a:ext cx="11" cy="13"/>
                </a:xfrm>
                <a:custGeom>
                  <a:avLst/>
                  <a:gdLst>
                    <a:gd name="T0" fmla="*/ 4 w 11"/>
                    <a:gd name="T1" fmla="*/ 0 h 13"/>
                    <a:gd name="T2" fmla="*/ 0 w 11"/>
                    <a:gd name="T3" fmla="*/ 0 h 13"/>
                    <a:gd name="T4" fmla="*/ 0 w 11"/>
                    <a:gd name="T5" fmla="*/ 13 h 13"/>
                    <a:gd name="T6" fmla="*/ 4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5" y="13"/>
                      </a:lnTo>
                      <a:lnTo>
                        <a:pt x="9" y="11"/>
                      </a:lnTo>
                      <a:lnTo>
                        <a:pt x="11" y="9"/>
                      </a:lnTo>
                      <a:lnTo>
                        <a:pt x="11" y="5"/>
                      </a:lnTo>
                      <a:lnTo>
                        <a:pt x="11"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69" name="Freeform 619"/>
                <p:cNvSpPr>
                  <a:spLocks/>
                </p:cNvSpPr>
                <p:nvPr/>
              </p:nvSpPr>
              <p:spPr bwMode="auto">
                <a:xfrm>
                  <a:off x="5346" y="2763"/>
                  <a:ext cx="9" cy="13"/>
                </a:xfrm>
                <a:custGeom>
                  <a:avLst/>
                  <a:gdLst>
                    <a:gd name="T0" fmla="*/ 1 w 9"/>
                    <a:gd name="T1" fmla="*/ 0 h 13"/>
                    <a:gd name="T2" fmla="*/ 0 w 9"/>
                    <a:gd name="T3" fmla="*/ 0 h 13"/>
                    <a:gd name="T4" fmla="*/ 0 w 9"/>
                    <a:gd name="T5" fmla="*/ 13 h 13"/>
                    <a:gd name="T6" fmla="*/ 1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7" y="13"/>
                      </a:lnTo>
                      <a:lnTo>
                        <a:pt x="9" y="11"/>
                      </a:lnTo>
                      <a:lnTo>
                        <a:pt x="9" y="9"/>
                      </a:lnTo>
                      <a:lnTo>
                        <a:pt x="9" y="5"/>
                      </a:lnTo>
                      <a:lnTo>
                        <a:pt x="9" y="5"/>
                      </a:lnTo>
                      <a:lnTo>
                        <a:pt x="9" y="2"/>
                      </a:lnTo>
                      <a:lnTo>
                        <a:pt x="7"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0" name="Freeform 620"/>
                <p:cNvSpPr>
                  <a:spLocks/>
                </p:cNvSpPr>
                <p:nvPr/>
              </p:nvSpPr>
              <p:spPr bwMode="auto">
                <a:xfrm>
                  <a:off x="5347"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1" name="Freeform 621"/>
                <p:cNvSpPr>
                  <a:spLocks/>
                </p:cNvSpPr>
                <p:nvPr/>
              </p:nvSpPr>
              <p:spPr bwMode="auto">
                <a:xfrm>
                  <a:off x="5353" y="2763"/>
                  <a:ext cx="8" cy="13"/>
                </a:xfrm>
                <a:custGeom>
                  <a:avLst/>
                  <a:gdLst>
                    <a:gd name="T0" fmla="*/ 4 w 8"/>
                    <a:gd name="T1" fmla="*/ 0 h 13"/>
                    <a:gd name="T2" fmla="*/ 0 w 8"/>
                    <a:gd name="T3" fmla="*/ 0 h 13"/>
                    <a:gd name="T4" fmla="*/ 0 w 8"/>
                    <a:gd name="T5" fmla="*/ 13 h 13"/>
                    <a:gd name="T6" fmla="*/ 4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8" y="13"/>
                      </a:lnTo>
                      <a:lnTo>
                        <a:pt x="8" y="11"/>
                      </a:lnTo>
                      <a:lnTo>
                        <a:pt x="8" y="9"/>
                      </a:lnTo>
                      <a:lnTo>
                        <a:pt x="8"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2" name="Freeform 622"/>
                <p:cNvSpPr>
                  <a:spLocks/>
                </p:cNvSpPr>
                <p:nvPr/>
              </p:nvSpPr>
              <p:spPr bwMode="auto">
                <a:xfrm>
                  <a:off x="5357" y="2763"/>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6" y="11"/>
                      </a:lnTo>
                      <a:lnTo>
                        <a:pt x="10" y="9"/>
                      </a:lnTo>
                      <a:lnTo>
                        <a:pt x="10" y="5"/>
                      </a:lnTo>
                      <a:lnTo>
                        <a:pt x="10" y="5"/>
                      </a:lnTo>
                      <a:lnTo>
                        <a:pt x="6"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3" name="Freeform 623"/>
                <p:cNvSpPr>
                  <a:spLocks/>
                </p:cNvSpPr>
                <p:nvPr/>
              </p:nvSpPr>
              <p:spPr bwMode="auto">
                <a:xfrm>
                  <a:off x="5361"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8 w 9"/>
                    <a:gd name="T13" fmla="*/ 9 h 13"/>
                    <a:gd name="T14" fmla="*/ 9 w 9"/>
                    <a:gd name="T15" fmla="*/ 5 h 13"/>
                    <a:gd name="T16" fmla="*/ 8 w 9"/>
                    <a:gd name="T17" fmla="*/ 5 h 13"/>
                    <a:gd name="T18" fmla="*/ 8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8" y="11"/>
                      </a:lnTo>
                      <a:lnTo>
                        <a:pt x="8" y="9"/>
                      </a:lnTo>
                      <a:lnTo>
                        <a:pt x="9"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4" name="Freeform 624"/>
                <p:cNvSpPr>
                  <a:spLocks/>
                </p:cNvSpPr>
                <p:nvPr/>
              </p:nvSpPr>
              <p:spPr bwMode="auto">
                <a:xfrm>
                  <a:off x="5363"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3"/>
                      </a:lnTo>
                      <a:lnTo>
                        <a:pt x="7" y="11"/>
                      </a:lnTo>
                      <a:lnTo>
                        <a:pt x="9" y="9"/>
                      </a:lnTo>
                      <a:lnTo>
                        <a:pt x="9" y="5"/>
                      </a:lnTo>
                      <a:lnTo>
                        <a:pt x="9" y="5"/>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5" name="Freeform 625"/>
                <p:cNvSpPr>
                  <a:spLocks/>
                </p:cNvSpPr>
                <p:nvPr/>
              </p:nvSpPr>
              <p:spPr bwMode="auto">
                <a:xfrm>
                  <a:off x="5367"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9" y="11"/>
                      </a:lnTo>
                      <a:lnTo>
                        <a:pt x="9" y="9"/>
                      </a:lnTo>
                      <a:lnTo>
                        <a:pt x="9" y="5"/>
                      </a:lnTo>
                      <a:lnTo>
                        <a:pt x="9"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6" name="Freeform 626"/>
                <p:cNvSpPr>
                  <a:spLocks/>
                </p:cNvSpPr>
                <p:nvPr/>
              </p:nvSpPr>
              <p:spPr bwMode="auto">
                <a:xfrm>
                  <a:off x="5370"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7" name="Freeform 627"/>
                <p:cNvSpPr>
                  <a:spLocks/>
                </p:cNvSpPr>
                <p:nvPr/>
              </p:nvSpPr>
              <p:spPr bwMode="auto">
                <a:xfrm>
                  <a:off x="5372"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8" name="Freeform 628"/>
                <p:cNvSpPr>
                  <a:spLocks/>
                </p:cNvSpPr>
                <p:nvPr/>
              </p:nvSpPr>
              <p:spPr bwMode="auto">
                <a:xfrm>
                  <a:off x="5376"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79" name="Freeform 629"/>
                <p:cNvSpPr>
                  <a:spLocks/>
                </p:cNvSpPr>
                <p:nvPr/>
              </p:nvSpPr>
              <p:spPr bwMode="auto">
                <a:xfrm>
                  <a:off x="5380"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0" name="Freeform 630"/>
                <p:cNvSpPr>
                  <a:spLocks/>
                </p:cNvSpPr>
                <p:nvPr/>
              </p:nvSpPr>
              <p:spPr bwMode="auto">
                <a:xfrm>
                  <a:off x="5384" y="2763"/>
                  <a:ext cx="11" cy="13"/>
                </a:xfrm>
                <a:custGeom>
                  <a:avLst/>
                  <a:gdLst>
                    <a:gd name="T0" fmla="*/ 6 w 11"/>
                    <a:gd name="T1" fmla="*/ 0 h 13"/>
                    <a:gd name="T2" fmla="*/ 0 w 11"/>
                    <a:gd name="T3" fmla="*/ 0 h 13"/>
                    <a:gd name="T4" fmla="*/ 0 w 11"/>
                    <a:gd name="T5" fmla="*/ 13 h 13"/>
                    <a:gd name="T6" fmla="*/ 6 w 11"/>
                    <a:gd name="T7" fmla="*/ 13 h 13"/>
                    <a:gd name="T8" fmla="*/ 8 w 11"/>
                    <a:gd name="T9" fmla="*/ 13 h 13"/>
                    <a:gd name="T10" fmla="*/ 10 w 11"/>
                    <a:gd name="T11" fmla="*/ 11 h 13"/>
                    <a:gd name="T12" fmla="*/ 10 w 11"/>
                    <a:gd name="T13" fmla="*/ 9 h 13"/>
                    <a:gd name="T14" fmla="*/ 11 w 11"/>
                    <a:gd name="T15" fmla="*/ 5 h 13"/>
                    <a:gd name="T16" fmla="*/ 10 w 11"/>
                    <a:gd name="T17" fmla="*/ 5 h 13"/>
                    <a:gd name="T18" fmla="*/ 10 w 11"/>
                    <a:gd name="T19" fmla="*/ 2 h 13"/>
                    <a:gd name="T20" fmla="*/ 8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3"/>
                      </a:lnTo>
                      <a:lnTo>
                        <a:pt x="10" y="11"/>
                      </a:lnTo>
                      <a:lnTo>
                        <a:pt x="10" y="9"/>
                      </a:lnTo>
                      <a:lnTo>
                        <a:pt x="11"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1" name="Freeform 631"/>
                <p:cNvSpPr>
                  <a:spLocks/>
                </p:cNvSpPr>
                <p:nvPr/>
              </p:nvSpPr>
              <p:spPr bwMode="auto">
                <a:xfrm>
                  <a:off x="5390" y="2763"/>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4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5" y="11"/>
                      </a:lnTo>
                      <a:lnTo>
                        <a:pt x="7" y="9"/>
                      </a:lnTo>
                      <a:lnTo>
                        <a:pt x="7" y="5"/>
                      </a:lnTo>
                      <a:lnTo>
                        <a:pt x="7" y="5"/>
                      </a:lnTo>
                      <a:lnTo>
                        <a:pt x="5"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2" name="Freeform 632"/>
                <p:cNvSpPr>
                  <a:spLocks/>
                </p:cNvSpPr>
                <p:nvPr/>
              </p:nvSpPr>
              <p:spPr bwMode="auto">
                <a:xfrm>
                  <a:off x="5392"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3" name="Freeform 633"/>
                <p:cNvSpPr>
                  <a:spLocks/>
                </p:cNvSpPr>
                <p:nvPr/>
              </p:nvSpPr>
              <p:spPr bwMode="auto">
                <a:xfrm>
                  <a:off x="5395"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4" name="Freeform 634"/>
                <p:cNvSpPr>
                  <a:spLocks/>
                </p:cNvSpPr>
                <p:nvPr/>
              </p:nvSpPr>
              <p:spPr bwMode="auto">
                <a:xfrm>
                  <a:off x="5397"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5" name="Freeform 635"/>
                <p:cNvSpPr>
                  <a:spLocks/>
                </p:cNvSpPr>
                <p:nvPr/>
              </p:nvSpPr>
              <p:spPr bwMode="auto">
                <a:xfrm>
                  <a:off x="5401"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6" name="Freeform 636"/>
                <p:cNvSpPr>
                  <a:spLocks/>
                </p:cNvSpPr>
                <p:nvPr/>
              </p:nvSpPr>
              <p:spPr bwMode="auto">
                <a:xfrm>
                  <a:off x="5405"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7" name="Freeform 637"/>
                <p:cNvSpPr>
                  <a:spLocks/>
                </p:cNvSpPr>
                <p:nvPr/>
              </p:nvSpPr>
              <p:spPr bwMode="auto">
                <a:xfrm>
                  <a:off x="5409"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9" y="11"/>
                      </a:lnTo>
                      <a:lnTo>
                        <a:pt x="9" y="9"/>
                      </a:lnTo>
                      <a:lnTo>
                        <a:pt x="11"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8" name="Freeform 638"/>
                <p:cNvSpPr>
                  <a:spLocks/>
                </p:cNvSpPr>
                <p:nvPr/>
              </p:nvSpPr>
              <p:spPr bwMode="auto">
                <a:xfrm>
                  <a:off x="5413"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7" y="11"/>
                      </a:lnTo>
                      <a:lnTo>
                        <a:pt x="9" y="9"/>
                      </a:lnTo>
                      <a:lnTo>
                        <a:pt x="9" y="5"/>
                      </a:lnTo>
                      <a:lnTo>
                        <a:pt x="9" y="5"/>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89" name="Freeform 639"/>
                <p:cNvSpPr>
                  <a:spLocks/>
                </p:cNvSpPr>
                <p:nvPr/>
              </p:nvSpPr>
              <p:spPr bwMode="auto">
                <a:xfrm>
                  <a:off x="5415"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9 w 13"/>
                    <a:gd name="T13" fmla="*/ 9 h 13"/>
                    <a:gd name="T14" fmla="*/ 13 w 13"/>
                    <a:gd name="T15" fmla="*/ 5 h 13"/>
                    <a:gd name="T16" fmla="*/ 9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9" y="9"/>
                      </a:lnTo>
                      <a:lnTo>
                        <a:pt x="13"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0" name="Freeform 640"/>
                <p:cNvSpPr>
                  <a:spLocks/>
                </p:cNvSpPr>
                <p:nvPr/>
              </p:nvSpPr>
              <p:spPr bwMode="auto">
                <a:xfrm>
                  <a:off x="5420"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1" name="Freeform 641"/>
                <p:cNvSpPr>
                  <a:spLocks/>
                </p:cNvSpPr>
                <p:nvPr/>
              </p:nvSpPr>
              <p:spPr bwMode="auto">
                <a:xfrm>
                  <a:off x="5422"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2" name="Freeform 642"/>
                <p:cNvSpPr>
                  <a:spLocks/>
                </p:cNvSpPr>
                <p:nvPr/>
              </p:nvSpPr>
              <p:spPr bwMode="auto">
                <a:xfrm>
                  <a:off x="5428"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3" name="Freeform 643"/>
                <p:cNvSpPr>
                  <a:spLocks/>
                </p:cNvSpPr>
                <p:nvPr/>
              </p:nvSpPr>
              <p:spPr bwMode="auto">
                <a:xfrm>
                  <a:off x="5428"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4" name="Freeform 644"/>
                <p:cNvSpPr>
                  <a:spLocks/>
                </p:cNvSpPr>
                <p:nvPr/>
              </p:nvSpPr>
              <p:spPr bwMode="auto">
                <a:xfrm>
                  <a:off x="5434"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5" name="Freeform 645"/>
                <p:cNvSpPr>
                  <a:spLocks/>
                </p:cNvSpPr>
                <p:nvPr/>
              </p:nvSpPr>
              <p:spPr bwMode="auto">
                <a:xfrm>
                  <a:off x="5438"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9" y="9"/>
                      </a:lnTo>
                      <a:lnTo>
                        <a:pt x="9" y="5"/>
                      </a:lnTo>
                      <a:lnTo>
                        <a:pt x="9" y="5"/>
                      </a:lnTo>
                      <a:lnTo>
                        <a:pt x="5"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6" name="Freeform 646"/>
                <p:cNvSpPr>
                  <a:spLocks/>
                </p:cNvSpPr>
                <p:nvPr/>
              </p:nvSpPr>
              <p:spPr bwMode="auto">
                <a:xfrm>
                  <a:off x="5440"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9" y="9"/>
                      </a:lnTo>
                      <a:lnTo>
                        <a:pt x="11"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7" name="Freeform 647"/>
                <p:cNvSpPr>
                  <a:spLocks/>
                </p:cNvSpPr>
                <p:nvPr/>
              </p:nvSpPr>
              <p:spPr bwMode="auto">
                <a:xfrm>
                  <a:off x="5443"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8" name="Freeform 648"/>
                <p:cNvSpPr>
                  <a:spLocks/>
                </p:cNvSpPr>
                <p:nvPr/>
              </p:nvSpPr>
              <p:spPr bwMode="auto">
                <a:xfrm>
                  <a:off x="5447"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99" name="Freeform 649"/>
                <p:cNvSpPr>
                  <a:spLocks/>
                </p:cNvSpPr>
                <p:nvPr/>
              </p:nvSpPr>
              <p:spPr bwMode="auto">
                <a:xfrm>
                  <a:off x="5451"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0" name="Freeform 650"/>
                <p:cNvSpPr>
                  <a:spLocks/>
                </p:cNvSpPr>
                <p:nvPr/>
              </p:nvSpPr>
              <p:spPr bwMode="auto">
                <a:xfrm>
                  <a:off x="5453"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1" name="Freeform 651"/>
                <p:cNvSpPr>
                  <a:spLocks/>
                </p:cNvSpPr>
                <p:nvPr/>
              </p:nvSpPr>
              <p:spPr bwMode="auto">
                <a:xfrm>
                  <a:off x="5459" y="2763"/>
                  <a:ext cx="7" cy="13"/>
                </a:xfrm>
                <a:custGeom>
                  <a:avLst/>
                  <a:gdLst>
                    <a:gd name="T0" fmla="*/ 2 w 7"/>
                    <a:gd name="T1" fmla="*/ 0 h 13"/>
                    <a:gd name="T2" fmla="*/ 0 w 7"/>
                    <a:gd name="T3" fmla="*/ 0 h 13"/>
                    <a:gd name="T4" fmla="*/ 0 w 7"/>
                    <a:gd name="T5" fmla="*/ 13 h 13"/>
                    <a:gd name="T6" fmla="*/ 2 w 7"/>
                    <a:gd name="T7" fmla="*/ 13 h 13"/>
                    <a:gd name="T8" fmla="*/ 6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6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6" y="13"/>
                      </a:lnTo>
                      <a:lnTo>
                        <a:pt x="7" y="11"/>
                      </a:lnTo>
                      <a:lnTo>
                        <a:pt x="7" y="9"/>
                      </a:lnTo>
                      <a:lnTo>
                        <a:pt x="7" y="5"/>
                      </a:lnTo>
                      <a:lnTo>
                        <a:pt x="7" y="5"/>
                      </a:lnTo>
                      <a:lnTo>
                        <a:pt x="7"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2" name="Freeform 652"/>
                <p:cNvSpPr>
                  <a:spLocks/>
                </p:cNvSpPr>
                <p:nvPr/>
              </p:nvSpPr>
              <p:spPr bwMode="auto">
                <a:xfrm>
                  <a:off x="5461" y="2763"/>
                  <a:ext cx="11" cy="13"/>
                </a:xfrm>
                <a:custGeom>
                  <a:avLst/>
                  <a:gdLst>
                    <a:gd name="T0" fmla="*/ 4 w 11"/>
                    <a:gd name="T1" fmla="*/ 0 h 13"/>
                    <a:gd name="T2" fmla="*/ 0 w 11"/>
                    <a:gd name="T3" fmla="*/ 0 h 13"/>
                    <a:gd name="T4" fmla="*/ 0 w 11"/>
                    <a:gd name="T5" fmla="*/ 13 h 13"/>
                    <a:gd name="T6" fmla="*/ 4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5" y="13"/>
                      </a:lnTo>
                      <a:lnTo>
                        <a:pt x="9" y="11"/>
                      </a:lnTo>
                      <a:lnTo>
                        <a:pt x="11" y="9"/>
                      </a:lnTo>
                      <a:lnTo>
                        <a:pt x="11" y="5"/>
                      </a:lnTo>
                      <a:lnTo>
                        <a:pt x="11"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3" name="Freeform 653"/>
                <p:cNvSpPr>
                  <a:spLocks/>
                </p:cNvSpPr>
                <p:nvPr/>
              </p:nvSpPr>
              <p:spPr bwMode="auto">
                <a:xfrm>
                  <a:off x="5465"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9" y="9"/>
                      </a:lnTo>
                      <a:lnTo>
                        <a:pt x="11"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4" name="Freeform 654"/>
                <p:cNvSpPr>
                  <a:spLocks/>
                </p:cNvSpPr>
                <p:nvPr/>
              </p:nvSpPr>
              <p:spPr bwMode="auto">
                <a:xfrm>
                  <a:off x="5470"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9"/>
                      </a:lnTo>
                      <a:lnTo>
                        <a:pt x="8" y="5"/>
                      </a:lnTo>
                      <a:lnTo>
                        <a:pt x="8"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5" name="Freeform 655"/>
                <p:cNvSpPr>
                  <a:spLocks/>
                </p:cNvSpPr>
                <p:nvPr/>
              </p:nvSpPr>
              <p:spPr bwMode="auto">
                <a:xfrm>
                  <a:off x="547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6" name="Freeform 656"/>
                <p:cNvSpPr>
                  <a:spLocks/>
                </p:cNvSpPr>
                <p:nvPr/>
              </p:nvSpPr>
              <p:spPr bwMode="auto">
                <a:xfrm>
                  <a:off x="5476"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7" name="Freeform 657"/>
                <p:cNvSpPr>
                  <a:spLocks/>
                </p:cNvSpPr>
                <p:nvPr/>
              </p:nvSpPr>
              <p:spPr bwMode="auto">
                <a:xfrm>
                  <a:off x="5478"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8" name="Freeform 658"/>
                <p:cNvSpPr>
                  <a:spLocks/>
                </p:cNvSpPr>
                <p:nvPr/>
              </p:nvSpPr>
              <p:spPr bwMode="auto">
                <a:xfrm>
                  <a:off x="5482"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8" y="13"/>
                      </a:lnTo>
                      <a:lnTo>
                        <a:pt x="9" y="11"/>
                      </a:lnTo>
                      <a:lnTo>
                        <a:pt x="9" y="9"/>
                      </a:lnTo>
                      <a:lnTo>
                        <a:pt x="9" y="5"/>
                      </a:lnTo>
                      <a:lnTo>
                        <a:pt x="9"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09" name="Freeform 659"/>
                <p:cNvSpPr>
                  <a:spLocks/>
                </p:cNvSpPr>
                <p:nvPr/>
              </p:nvSpPr>
              <p:spPr bwMode="auto">
                <a:xfrm>
                  <a:off x="5486"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9" y="11"/>
                      </a:lnTo>
                      <a:lnTo>
                        <a:pt x="9" y="9"/>
                      </a:lnTo>
                      <a:lnTo>
                        <a:pt x="9" y="5"/>
                      </a:lnTo>
                      <a:lnTo>
                        <a:pt x="9"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0" name="Freeform 660"/>
                <p:cNvSpPr>
                  <a:spLocks/>
                </p:cNvSpPr>
                <p:nvPr/>
              </p:nvSpPr>
              <p:spPr bwMode="auto">
                <a:xfrm>
                  <a:off x="5490"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9" y="9"/>
                      </a:lnTo>
                      <a:lnTo>
                        <a:pt x="11" y="5"/>
                      </a:lnTo>
                      <a:lnTo>
                        <a:pt x="9"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1" name="Freeform 661"/>
                <p:cNvSpPr>
                  <a:spLocks/>
                </p:cNvSpPr>
                <p:nvPr/>
              </p:nvSpPr>
              <p:spPr bwMode="auto">
                <a:xfrm>
                  <a:off x="5495" y="2763"/>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9"/>
                      </a:lnTo>
                      <a:lnTo>
                        <a:pt x="8" y="5"/>
                      </a:lnTo>
                      <a:lnTo>
                        <a:pt x="8" y="5"/>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2" name="Freeform 662"/>
                <p:cNvSpPr>
                  <a:spLocks/>
                </p:cNvSpPr>
                <p:nvPr/>
              </p:nvSpPr>
              <p:spPr bwMode="auto">
                <a:xfrm>
                  <a:off x="5495"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0 w 14"/>
                    <a:gd name="T13" fmla="*/ 9 h 13"/>
                    <a:gd name="T14" fmla="*/ 14 w 14"/>
                    <a:gd name="T15" fmla="*/ 5 h 13"/>
                    <a:gd name="T16" fmla="*/ 10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0" y="9"/>
                      </a:lnTo>
                      <a:lnTo>
                        <a:pt x="14"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3" name="Freeform 663"/>
                <p:cNvSpPr>
                  <a:spLocks/>
                </p:cNvSpPr>
                <p:nvPr/>
              </p:nvSpPr>
              <p:spPr bwMode="auto">
                <a:xfrm>
                  <a:off x="5501"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3"/>
                      </a:lnTo>
                      <a:lnTo>
                        <a:pt x="8" y="11"/>
                      </a:lnTo>
                      <a:lnTo>
                        <a:pt x="10" y="9"/>
                      </a:lnTo>
                      <a:lnTo>
                        <a:pt x="10" y="5"/>
                      </a:lnTo>
                      <a:lnTo>
                        <a:pt x="10"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4" name="Freeform 664"/>
                <p:cNvSpPr>
                  <a:spLocks/>
                </p:cNvSpPr>
                <p:nvPr/>
              </p:nvSpPr>
              <p:spPr bwMode="auto">
                <a:xfrm>
                  <a:off x="5503" y="2763"/>
                  <a:ext cx="11" cy="13"/>
                </a:xfrm>
                <a:custGeom>
                  <a:avLst/>
                  <a:gdLst>
                    <a:gd name="T0" fmla="*/ 6 w 11"/>
                    <a:gd name="T1" fmla="*/ 0 h 13"/>
                    <a:gd name="T2" fmla="*/ 0 w 11"/>
                    <a:gd name="T3" fmla="*/ 0 h 13"/>
                    <a:gd name="T4" fmla="*/ 0 w 11"/>
                    <a:gd name="T5" fmla="*/ 13 h 13"/>
                    <a:gd name="T6" fmla="*/ 6 w 11"/>
                    <a:gd name="T7" fmla="*/ 13 h 13"/>
                    <a:gd name="T8" fmla="*/ 8 w 11"/>
                    <a:gd name="T9" fmla="*/ 13 h 13"/>
                    <a:gd name="T10" fmla="*/ 10 w 11"/>
                    <a:gd name="T11" fmla="*/ 11 h 13"/>
                    <a:gd name="T12" fmla="*/ 11 w 11"/>
                    <a:gd name="T13" fmla="*/ 9 h 13"/>
                    <a:gd name="T14" fmla="*/ 11 w 11"/>
                    <a:gd name="T15" fmla="*/ 5 h 13"/>
                    <a:gd name="T16" fmla="*/ 11 w 11"/>
                    <a:gd name="T17" fmla="*/ 5 h 13"/>
                    <a:gd name="T18" fmla="*/ 10 w 11"/>
                    <a:gd name="T19" fmla="*/ 2 h 13"/>
                    <a:gd name="T20" fmla="*/ 8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3"/>
                      </a:lnTo>
                      <a:lnTo>
                        <a:pt x="10" y="11"/>
                      </a:lnTo>
                      <a:lnTo>
                        <a:pt x="11" y="9"/>
                      </a:lnTo>
                      <a:lnTo>
                        <a:pt x="11" y="5"/>
                      </a:lnTo>
                      <a:lnTo>
                        <a:pt x="11"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5" name="Freeform 665"/>
                <p:cNvSpPr>
                  <a:spLocks/>
                </p:cNvSpPr>
                <p:nvPr/>
              </p:nvSpPr>
              <p:spPr bwMode="auto">
                <a:xfrm>
                  <a:off x="5509"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5"/>
                      </a:lnTo>
                      <a:lnTo>
                        <a:pt x="9"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6" name="Freeform 666"/>
                <p:cNvSpPr>
                  <a:spLocks/>
                </p:cNvSpPr>
                <p:nvPr/>
              </p:nvSpPr>
              <p:spPr bwMode="auto">
                <a:xfrm>
                  <a:off x="5511"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7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3"/>
                      </a:lnTo>
                      <a:lnTo>
                        <a:pt x="7" y="11"/>
                      </a:lnTo>
                      <a:lnTo>
                        <a:pt x="9" y="9"/>
                      </a:lnTo>
                      <a:lnTo>
                        <a:pt x="9" y="5"/>
                      </a:lnTo>
                      <a:lnTo>
                        <a:pt x="9"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7" name="Freeform 667"/>
                <p:cNvSpPr>
                  <a:spLocks/>
                </p:cNvSpPr>
                <p:nvPr/>
              </p:nvSpPr>
              <p:spPr bwMode="auto">
                <a:xfrm>
                  <a:off x="551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8" name="Freeform 668"/>
                <p:cNvSpPr>
                  <a:spLocks/>
                </p:cNvSpPr>
                <p:nvPr/>
              </p:nvSpPr>
              <p:spPr bwMode="auto">
                <a:xfrm>
                  <a:off x="5518"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19" name="Freeform 669"/>
                <p:cNvSpPr>
                  <a:spLocks/>
                </p:cNvSpPr>
                <p:nvPr/>
              </p:nvSpPr>
              <p:spPr bwMode="auto">
                <a:xfrm>
                  <a:off x="5520"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0" name="Freeform 670"/>
                <p:cNvSpPr>
                  <a:spLocks/>
                </p:cNvSpPr>
                <p:nvPr/>
              </p:nvSpPr>
              <p:spPr bwMode="auto">
                <a:xfrm>
                  <a:off x="552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1" name="Freeform 671"/>
                <p:cNvSpPr>
                  <a:spLocks/>
                </p:cNvSpPr>
                <p:nvPr/>
              </p:nvSpPr>
              <p:spPr bwMode="auto">
                <a:xfrm>
                  <a:off x="5528"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10 w 11"/>
                    <a:gd name="T11" fmla="*/ 11 h 13"/>
                    <a:gd name="T12" fmla="*/ 11 w 11"/>
                    <a:gd name="T13" fmla="*/ 9 h 13"/>
                    <a:gd name="T14" fmla="*/ 11 w 11"/>
                    <a:gd name="T15" fmla="*/ 5 h 13"/>
                    <a:gd name="T16" fmla="*/ 11 w 11"/>
                    <a:gd name="T17" fmla="*/ 5 h 13"/>
                    <a:gd name="T18" fmla="*/ 10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10" y="11"/>
                      </a:lnTo>
                      <a:lnTo>
                        <a:pt x="11" y="9"/>
                      </a:lnTo>
                      <a:lnTo>
                        <a:pt x="11" y="5"/>
                      </a:lnTo>
                      <a:lnTo>
                        <a:pt x="11"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2" name="Freeform 672"/>
                <p:cNvSpPr>
                  <a:spLocks/>
                </p:cNvSpPr>
                <p:nvPr/>
              </p:nvSpPr>
              <p:spPr bwMode="auto">
                <a:xfrm>
                  <a:off x="5532"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9" y="11"/>
                      </a:lnTo>
                      <a:lnTo>
                        <a:pt x="9" y="9"/>
                      </a:lnTo>
                      <a:lnTo>
                        <a:pt x="9" y="5"/>
                      </a:lnTo>
                      <a:lnTo>
                        <a:pt x="9" y="5"/>
                      </a:lnTo>
                      <a:lnTo>
                        <a:pt x="9"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3" name="Freeform 673"/>
                <p:cNvSpPr>
                  <a:spLocks/>
                </p:cNvSpPr>
                <p:nvPr/>
              </p:nvSpPr>
              <p:spPr bwMode="auto">
                <a:xfrm>
                  <a:off x="5534"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4" name="Freeform 674"/>
                <p:cNvSpPr>
                  <a:spLocks/>
                </p:cNvSpPr>
                <p:nvPr/>
              </p:nvSpPr>
              <p:spPr bwMode="auto">
                <a:xfrm>
                  <a:off x="5539"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5" name="Freeform 675"/>
                <p:cNvSpPr>
                  <a:spLocks/>
                </p:cNvSpPr>
                <p:nvPr/>
              </p:nvSpPr>
              <p:spPr bwMode="auto">
                <a:xfrm>
                  <a:off x="5541"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6" name="Freeform 676"/>
                <p:cNvSpPr>
                  <a:spLocks/>
                </p:cNvSpPr>
                <p:nvPr/>
              </p:nvSpPr>
              <p:spPr bwMode="auto">
                <a:xfrm>
                  <a:off x="5547"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7" name="Freeform 677"/>
                <p:cNvSpPr>
                  <a:spLocks/>
                </p:cNvSpPr>
                <p:nvPr/>
              </p:nvSpPr>
              <p:spPr bwMode="auto">
                <a:xfrm>
                  <a:off x="5551"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9"/>
                      </a:lnTo>
                      <a:lnTo>
                        <a:pt x="8" y="5"/>
                      </a:lnTo>
                      <a:lnTo>
                        <a:pt x="8"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8" name="Freeform 678"/>
                <p:cNvSpPr>
                  <a:spLocks/>
                </p:cNvSpPr>
                <p:nvPr/>
              </p:nvSpPr>
              <p:spPr bwMode="auto">
                <a:xfrm>
                  <a:off x="5553"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29" name="Freeform 679"/>
                <p:cNvSpPr>
                  <a:spLocks/>
                </p:cNvSpPr>
                <p:nvPr/>
              </p:nvSpPr>
              <p:spPr bwMode="auto">
                <a:xfrm>
                  <a:off x="5557"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3"/>
                      </a:lnTo>
                      <a:lnTo>
                        <a:pt x="5" y="11"/>
                      </a:lnTo>
                      <a:lnTo>
                        <a:pt x="9" y="9"/>
                      </a:lnTo>
                      <a:lnTo>
                        <a:pt x="9" y="5"/>
                      </a:lnTo>
                      <a:lnTo>
                        <a:pt x="9" y="5"/>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0" name="Freeform 680"/>
                <p:cNvSpPr>
                  <a:spLocks/>
                </p:cNvSpPr>
                <p:nvPr/>
              </p:nvSpPr>
              <p:spPr bwMode="auto">
                <a:xfrm>
                  <a:off x="5559"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11" y="9"/>
                      </a:lnTo>
                      <a:lnTo>
                        <a:pt x="11" y="5"/>
                      </a:lnTo>
                      <a:lnTo>
                        <a:pt x="11"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1" name="Freeform 681"/>
                <p:cNvSpPr>
                  <a:spLocks/>
                </p:cNvSpPr>
                <p:nvPr/>
              </p:nvSpPr>
              <p:spPr bwMode="auto">
                <a:xfrm>
                  <a:off x="5562"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2" name="Freeform 682"/>
                <p:cNvSpPr>
                  <a:spLocks/>
                </p:cNvSpPr>
                <p:nvPr/>
              </p:nvSpPr>
              <p:spPr bwMode="auto">
                <a:xfrm>
                  <a:off x="5566"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3" name="Freeform 683"/>
                <p:cNvSpPr>
                  <a:spLocks/>
                </p:cNvSpPr>
                <p:nvPr/>
              </p:nvSpPr>
              <p:spPr bwMode="auto">
                <a:xfrm>
                  <a:off x="5570" y="2763"/>
                  <a:ext cx="10" cy="13"/>
                </a:xfrm>
                <a:custGeom>
                  <a:avLst/>
                  <a:gdLst>
                    <a:gd name="T0" fmla="*/ 6 w 10"/>
                    <a:gd name="T1" fmla="*/ 0 h 13"/>
                    <a:gd name="T2" fmla="*/ 0 w 10"/>
                    <a:gd name="T3" fmla="*/ 0 h 13"/>
                    <a:gd name="T4" fmla="*/ 0 w 10"/>
                    <a:gd name="T5" fmla="*/ 13 h 13"/>
                    <a:gd name="T6" fmla="*/ 6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8" y="13"/>
                      </a:lnTo>
                      <a:lnTo>
                        <a:pt x="10" y="11"/>
                      </a:lnTo>
                      <a:lnTo>
                        <a:pt x="10" y="9"/>
                      </a:lnTo>
                      <a:lnTo>
                        <a:pt x="10"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4" name="Freeform 684"/>
                <p:cNvSpPr>
                  <a:spLocks/>
                </p:cNvSpPr>
                <p:nvPr/>
              </p:nvSpPr>
              <p:spPr bwMode="auto">
                <a:xfrm>
                  <a:off x="5576"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9"/>
                      </a:lnTo>
                      <a:lnTo>
                        <a:pt x="8" y="5"/>
                      </a:lnTo>
                      <a:lnTo>
                        <a:pt x="8"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5" name="Freeform 685"/>
                <p:cNvSpPr>
                  <a:spLocks/>
                </p:cNvSpPr>
                <p:nvPr/>
              </p:nvSpPr>
              <p:spPr bwMode="auto">
                <a:xfrm>
                  <a:off x="5578"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8 w 11"/>
                    <a:gd name="T11" fmla="*/ 11 h 13"/>
                    <a:gd name="T12" fmla="*/ 8 w 11"/>
                    <a:gd name="T13" fmla="*/ 9 h 13"/>
                    <a:gd name="T14" fmla="*/ 11 w 11"/>
                    <a:gd name="T15" fmla="*/ 5 h 13"/>
                    <a:gd name="T16" fmla="*/ 8 w 11"/>
                    <a:gd name="T17" fmla="*/ 5 h 13"/>
                    <a:gd name="T18" fmla="*/ 8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8" y="11"/>
                      </a:lnTo>
                      <a:lnTo>
                        <a:pt x="8" y="9"/>
                      </a:lnTo>
                      <a:lnTo>
                        <a:pt x="11"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6" name="Freeform 686"/>
                <p:cNvSpPr>
                  <a:spLocks/>
                </p:cNvSpPr>
                <p:nvPr/>
              </p:nvSpPr>
              <p:spPr bwMode="auto">
                <a:xfrm>
                  <a:off x="5582"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3"/>
                      </a:lnTo>
                      <a:lnTo>
                        <a:pt x="7" y="11"/>
                      </a:lnTo>
                      <a:lnTo>
                        <a:pt x="9" y="9"/>
                      </a:lnTo>
                      <a:lnTo>
                        <a:pt x="9" y="5"/>
                      </a:lnTo>
                      <a:lnTo>
                        <a:pt x="9" y="5"/>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7" name="Freeform 687"/>
                <p:cNvSpPr>
                  <a:spLocks/>
                </p:cNvSpPr>
                <p:nvPr/>
              </p:nvSpPr>
              <p:spPr bwMode="auto">
                <a:xfrm>
                  <a:off x="5584"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11" y="9"/>
                      </a:lnTo>
                      <a:lnTo>
                        <a:pt x="11" y="5"/>
                      </a:lnTo>
                      <a:lnTo>
                        <a:pt x="11"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8" name="Freeform 688"/>
                <p:cNvSpPr>
                  <a:spLocks/>
                </p:cNvSpPr>
                <p:nvPr/>
              </p:nvSpPr>
              <p:spPr bwMode="auto">
                <a:xfrm>
                  <a:off x="5589"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39" name="Freeform 689"/>
                <p:cNvSpPr>
                  <a:spLocks/>
                </p:cNvSpPr>
                <p:nvPr/>
              </p:nvSpPr>
              <p:spPr bwMode="auto">
                <a:xfrm>
                  <a:off x="5591"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0" name="Freeform 690"/>
                <p:cNvSpPr>
                  <a:spLocks/>
                </p:cNvSpPr>
                <p:nvPr/>
              </p:nvSpPr>
              <p:spPr bwMode="auto">
                <a:xfrm>
                  <a:off x="5595"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1" name="Freeform 691"/>
                <p:cNvSpPr>
                  <a:spLocks/>
                </p:cNvSpPr>
                <p:nvPr/>
              </p:nvSpPr>
              <p:spPr bwMode="auto">
                <a:xfrm>
                  <a:off x="5597"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2" name="Freeform 692"/>
                <p:cNvSpPr>
                  <a:spLocks/>
                </p:cNvSpPr>
                <p:nvPr/>
              </p:nvSpPr>
              <p:spPr bwMode="auto">
                <a:xfrm>
                  <a:off x="5601"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0 w 13"/>
                    <a:gd name="T13" fmla="*/ 9 h 13"/>
                    <a:gd name="T14" fmla="*/ 13 w 13"/>
                    <a:gd name="T15" fmla="*/ 5 h 13"/>
                    <a:gd name="T16" fmla="*/ 10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0" y="9"/>
                      </a:lnTo>
                      <a:lnTo>
                        <a:pt x="13"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3" name="Freeform 693"/>
                <p:cNvSpPr>
                  <a:spLocks/>
                </p:cNvSpPr>
                <p:nvPr/>
              </p:nvSpPr>
              <p:spPr bwMode="auto">
                <a:xfrm>
                  <a:off x="5607" y="2763"/>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4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9"/>
                      </a:lnTo>
                      <a:lnTo>
                        <a:pt x="7" y="5"/>
                      </a:lnTo>
                      <a:lnTo>
                        <a:pt x="7" y="5"/>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4" name="Freeform 694"/>
                <p:cNvSpPr>
                  <a:spLocks/>
                </p:cNvSpPr>
                <p:nvPr/>
              </p:nvSpPr>
              <p:spPr bwMode="auto">
                <a:xfrm>
                  <a:off x="5609"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9" y="9"/>
                      </a:lnTo>
                      <a:lnTo>
                        <a:pt x="11" y="5"/>
                      </a:lnTo>
                      <a:lnTo>
                        <a:pt x="9"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5" name="Freeform 695"/>
                <p:cNvSpPr>
                  <a:spLocks/>
                </p:cNvSpPr>
                <p:nvPr/>
              </p:nvSpPr>
              <p:spPr bwMode="auto">
                <a:xfrm>
                  <a:off x="5614"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6" name="Freeform 696"/>
                <p:cNvSpPr>
                  <a:spLocks/>
                </p:cNvSpPr>
                <p:nvPr/>
              </p:nvSpPr>
              <p:spPr bwMode="auto">
                <a:xfrm>
                  <a:off x="5614"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7" name="Freeform 697"/>
                <p:cNvSpPr>
                  <a:spLocks/>
                </p:cNvSpPr>
                <p:nvPr/>
              </p:nvSpPr>
              <p:spPr bwMode="auto">
                <a:xfrm>
                  <a:off x="5620"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8" name="Freeform 698"/>
                <p:cNvSpPr>
                  <a:spLocks/>
                </p:cNvSpPr>
                <p:nvPr/>
              </p:nvSpPr>
              <p:spPr bwMode="auto">
                <a:xfrm>
                  <a:off x="5622"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49" name="Freeform 699"/>
                <p:cNvSpPr>
                  <a:spLocks/>
                </p:cNvSpPr>
                <p:nvPr/>
              </p:nvSpPr>
              <p:spPr bwMode="auto">
                <a:xfrm>
                  <a:off x="5628"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7" y="9"/>
                      </a:lnTo>
                      <a:lnTo>
                        <a:pt x="9" y="5"/>
                      </a:lnTo>
                      <a:lnTo>
                        <a:pt x="7"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0" name="Freeform 700"/>
                <p:cNvSpPr>
                  <a:spLocks/>
                </p:cNvSpPr>
                <p:nvPr/>
              </p:nvSpPr>
              <p:spPr bwMode="auto">
                <a:xfrm>
                  <a:off x="5632" y="2763"/>
                  <a:ext cx="7" cy="13"/>
                </a:xfrm>
                <a:custGeom>
                  <a:avLst/>
                  <a:gdLst>
                    <a:gd name="T0" fmla="*/ 2 w 7"/>
                    <a:gd name="T1" fmla="*/ 0 h 13"/>
                    <a:gd name="T2" fmla="*/ 0 w 7"/>
                    <a:gd name="T3" fmla="*/ 0 h 13"/>
                    <a:gd name="T4" fmla="*/ 0 w 7"/>
                    <a:gd name="T5" fmla="*/ 13 h 13"/>
                    <a:gd name="T6" fmla="*/ 2 w 7"/>
                    <a:gd name="T7" fmla="*/ 13 h 13"/>
                    <a:gd name="T8" fmla="*/ 3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3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3"/>
                      </a:lnTo>
                      <a:lnTo>
                        <a:pt x="5" y="11"/>
                      </a:lnTo>
                      <a:lnTo>
                        <a:pt x="7" y="9"/>
                      </a:lnTo>
                      <a:lnTo>
                        <a:pt x="7" y="5"/>
                      </a:lnTo>
                      <a:lnTo>
                        <a:pt x="7" y="5"/>
                      </a:lnTo>
                      <a:lnTo>
                        <a:pt x="5" y="2"/>
                      </a:lnTo>
                      <a:lnTo>
                        <a:pt x="3"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1" name="Freeform 701"/>
                <p:cNvSpPr>
                  <a:spLocks/>
                </p:cNvSpPr>
                <p:nvPr/>
              </p:nvSpPr>
              <p:spPr bwMode="auto">
                <a:xfrm>
                  <a:off x="5634"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9" y="11"/>
                      </a:lnTo>
                      <a:lnTo>
                        <a:pt x="9" y="9"/>
                      </a:lnTo>
                      <a:lnTo>
                        <a:pt x="9" y="5"/>
                      </a:lnTo>
                      <a:lnTo>
                        <a:pt x="9"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2" name="Freeform 702"/>
                <p:cNvSpPr>
                  <a:spLocks/>
                </p:cNvSpPr>
                <p:nvPr/>
              </p:nvSpPr>
              <p:spPr bwMode="auto">
                <a:xfrm>
                  <a:off x="5637"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3" name="Freeform 703"/>
                <p:cNvSpPr>
                  <a:spLocks/>
                </p:cNvSpPr>
                <p:nvPr/>
              </p:nvSpPr>
              <p:spPr bwMode="auto">
                <a:xfrm>
                  <a:off x="5639"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4" name="Freeform 704"/>
                <p:cNvSpPr>
                  <a:spLocks/>
                </p:cNvSpPr>
                <p:nvPr/>
              </p:nvSpPr>
              <p:spPr bwMode="auto">
                <a:xfrm>
                  <a:off x="5643"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5" name="Freeform 705"/>
                <p:cNvSpPr>
                  <a:spLocks/>
                </p:cNvSpPr>
                <p:nvPr/>
              </p:nvSpPr>
              <p:spPr bwMode="auto">
                <a:xfrm>
                  <a:off x="5647"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6" name="Freeform 706"/>
                <p:cNvSpPr>
                  <a:spLocks/>
                </p:cNvSpPr>
                <p:nvPr/>
              </p:nvSpPr>
              <p:spPr bwMode="auto">
                <a:xfrm>
                  <a:off x="5651" y="2763"/>
                  <a:ext cx="9" cy="13"/>
                </a:xfrm>
                <a:custGeom>
                  <a:avLst/>
                  <a:gdLst>
                    <a:gd name="T0" fmla="*/ 6 w 9"/>
                    <a:gd name="T1" fmla="*/ 0 h 13"/>
                    <a:gd name="T2" fmla="*/ 0 w 9"/>
                    <a:gd name="T3" fmla="*/ 0 h 13"/>
                    <a:gd name="T4" fmla="*/ 0 w 9"/>
                    <a:gd name="T5" fmla="*/ 13 h 13"/>
                    <a:gd name="T6" fmla="*/ 6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6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6" y="0"/>
                      </a:moveTo>
                      <a:lnTo>
                        <a:pt x="0" y="0"/>
                      </a:lnTo>
                      <a:lnTo>
                        <a:pt x="0" y="13"/>
                      </a:lnTo>
                      <a:lnTo>
                        <a:pt x="6" y="13"/>
                      </a:lnTo>
                      <a:lnTo>
                        <a:pt x="8" y="13"/>
                      </a:lnTo>
                      <a:lnTo>
                        <a:pt x="9" y="11"/>
                      </a:lnTo>
                      <a:lnTo>
                        <a:pt x="9" y="9"/>
                      </a:lnTo>
                      <a:lnTo>
                        <a:pt x="9" y="5"/>
                      </a:lnTo>
                      <a:lnTo>
                        <a:pt x="9" y="5"/>
                      </a:lnTo>
                      <a:lnTo>
                        <a:pt x="9"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7" name="Freeform 707"/>
                <p:cNvSpPr>
                  <a:spLocks/>
                </p:cNvSpPr>
                <p:nvPr/>
              </p:nvSpPr>
              <p:spPr bwMode="auto">
                <a:xfrm>
                  <a:off x="5657" y="2763"/>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3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3"/>
                      </a:lnTo>
                      <a:lnTo>
                        <a:pt x="5" y="11"/>
                      </a:lnTo>
                      <a:lnTo>
                        <a:pt x="9" y="9"/>
                      </a:lnTo>
                      <a:lnTo>
                        <a:pt x="9" y="5"/>
                      </a:lnTo>
                      <a:lnTo>
                        <a:pt x="9" y="5"/>
                      </a:lnTo>
                      <a:lnTo>
                        <a:pt x="5" y="2"/>
                      </a:lnTo>
                      <a:lnTo>
                        <a:pt x="3"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8" name="Freeform 708"/>
                <p:cNvSpPr>
                  <a:spLocks/>
                </p:cNvSpPr>
                <p:nvPr/>
              </p:nvSpPr>
              <p:spPr bwMode="auto">
                <a:xfrm>
                  <a:off x="5659"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7" y="11"/>
                      </a:lnTo>
                      <a:lnTo>
                        <a:pt x="7" y="9"/>
                      </a:lnTo>
                      <a:lnTo>
                        <a:pt x="11" y="5"/>
                      </a:lnTo>
                      <a:lnTo>
                        <a:pt x="7"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59" name="Freeform 709"/>
                <p:cNvSpPr>
                  <a:spLocks/>
                </p:cNvSpPr>
                <p:nvPr/>
              </p:nvSpPr>
              <p:spPr bwMode="auto">
                <a:xfrm>
                  <a:off x="5662" y="2763"/>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9"/>
                      </a:lnTo>
                      <a:lnTo>
                        <a:pt x="10" y="5"/>
                      </a:lnTo>
                      <a:lnTo>
                        <a:pt x="10"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0" name="Freeform 710"/>
                <p:cNvSpPr>
                  <a:spLocks/>
                </p:cNvSpPr>
                <p:nvPr/>
              </p:nvSpPr>
              <p:spPr bwMode="auto">
                <a:xfrm>
                  <a:off x="566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1" name="Freeform 711"/>
                <p:cNvSpPr>
                  <a:spLocks/>
                </p:cNvSpPr>
                <p:nvPr/>
              </p:nvSpPr>
              <p:spPr bwMode="auto">
                <a:xfrm>
                  <a:off x="5670"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2" name="Freeform 712"/>
                <p:cNvSpPr>
                  <a:spLocks/>
                </p:cNvSpPr>
                <p:nvPr/>
              </p:nvSpPr>
              <p:spPr bwMode="auto">
                <a:xfrm>
                  <a:off x="567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3" name="Freeform 713"/>
                <p:cNvSpPr>
                  <a:spLocks/>
                </p:cNvSpPr>
                <p:nvPr/>
              </p:nvSpPr>
              <p:spPr bwMode="auto">
                <a:xfrm>
                  <a:off x="5676"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9" y="11"/>
                      </a:lnTo>
                      <a:lnTo>
                        <a:pt x="9" y="9"/>
                      </a:lnTo>
                      <a:lnTo>
                        <a:pt x="9" y="5"/>
                      </a:lnTo>
                      <a:lnTo>
                        <a:pt x="9" y="5"/>
                      </a:lnTo>
                      <a:lnTo>
                        <a:pt x="9"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4" name="Freeform 714"/>
                <p:cNvSpPr>
                  <a:spLocks/>
                </p:cNvSpPr>
                <p:nvPr/>
              </p:nvSpPr>
              <p:spPr bwMode="auto">
                <a:xfrm>
                  <a:off x="5678"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5" name="Freeform 715"/>
                <p:cNvSpPr>
                  <a:spLocks/>
                </p:cNvSpPr>
                <p:nvPr/>
              </p:nvSpPr>
              <p:spPr bwMode="auto">
                <a:xfrm>
                  <a:off x="5682"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9 w 13"/>
                    <a:gd name="T13" fmla="*/ 9 h 13"/>
                    <a:gd name="T14" fmla="*/ 13 w 13"/>
                    <a:gd name="T15" fmla="*/ 5 h 13"/>
                    <a:gd name="T16" fmla="*/ 9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9" y="9"/>
                      </a:lnTo>
                      <a:lnTo>
                        <a:pt x="13"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6" name="Freeform 716"/>
                <p:cNvSpPr>
                  <a:spLocks/>
                </p:cNvSpPr>
                <p:nvPr/>
              </p:nvSpPr>
              <p:spPr bwMode="auto">
                <a:xfrm>
                  <a:off x="5687"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9"/>
                      </a:lnTo>
                      <a:lnTo>
                        <a:pt x="10" y="5"/>
                      </a:lnTo>
                      <a:lnTo>
                        <a:pt x="10"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7" name="Freeform 717"/>
                <p:cNvSpPr>
                  <a:spLocks/>
                </p:cNvSpPr>
                <p:nvPr/>
              </p:nvSpPr>
              <p:spPr bwMode="auto">
                <a:xfrm>
                  <a:off x="5689"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8" name="Freeform 718"/>
                <p:cNvSpPr>
                  <a:spLocks/>
                </p:cNvSpPr>
                <p:nvPr/>
              </p:nvSpPr>
              <p:spPr bwMode="auto">
                <a:xfrm>
                  <a:off x="5695"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3"/>
                      </a:lnTo>
                      <a:lnTo>
                        <a:pt x="6" y="11"/>
                      </a:lnTo>
                      <a:lnTo>
                        <a:pt x="8" y="9"/>
                      </a:lnTo>
                      <a:lnTo>
                        <a:pt x="8" y="5"/>
                      </a:lnTo>
                      <a:lnTo>
                        <a:pt x="8"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69" name="Freeform 719"/>
                <p:cNvSpPr>
                  <a:spLocks/>
                </p:cNvSpPr>
                <p:nvPr/>
              </p:nvSpPr>
              <p:spPr bwMode="auto">
                <a:xfrm>
                  <a:off x="5697"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8 w 11"/>
                    <a:gd name="T11" fmla="*/ 11 h 13"/>
                    <a:gd name="T12" fmla="*/ 11 w 11"/>
                    <a:gd name="T13" fmla="*/ 9 h 13"/>
                    <a:gd name="T14" fmla="*/ 11 w 11"/>
                    <a:gd name="T15" fmla="*/ 5 h 13"/>
                    <a:gd name="T16" fmla="*/ 11 w 11"/>
                    <a:gd name="T17" fmla="*/ 5 h 13"/>
                    <a:gd name="T18" fmla="*/ 8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8" y="11"/>
                      </a:lnTo>
                      <a:lnTo>
                        <a:pt x="11" y="9"/>
                      </a:lnTo>
                      <a:lnTo>
                        <a:pt x="11" y="5"/>
                      </a:lnTo>
                      <a:lnTo>
                        <a:pt x="11"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0" name="Freeform 720"/>
                <p:cNvSpPr>
                  <a:spLocks/>
                </p:cNvSpPr>
                <p:nvPr/>
              </p:nvSpPr>
              <p:spPr bwMode="auto">
                <a:xfrm>
                  <a:off x="5701"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9" y="11"/>
                      </a:lnTo>
                      <a:lnTo>
                        <a:pt x="9" y="9"/>
                      </a:lnTo>
                      <a:lnTo>
                        <a:pt x="9" y="5"/>
                      </a:lnTo>
                      <a:lnTo>
                        <a:pt x="9" y="5"/>
                      </a:lnTo>
                      <a:lnTo>
                        <a:pt x="9"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1" name="Freeform 721"/>
                <p:cNvSpPr>
                  <a:spLocks/>
                </p:cNvSpPr>
                <p:nvPr/>
              </p:nvSpPr>
              <p:spPr bwMode="auto">
                <a:xfrm>
                  <a:off x="5703"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11" y="9"/>
                      </a:lnTo>
                      <a:lnTo>
                        <a:pt x="11" y="5"/>
                      </a:lnTo>
                      <a:lnTo>
                        <a:pt x="11"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2" name="Freeform 722"/>
                <p:cNvSpPr>
                  <a:spLocks/>
                </p:cNvSpPr>
                <p:nvPr/>
              </p:nvSpPr>
              <p:spPr bwMode="auto">
                <a:xfrm>
                  <a:off x="5708" y="2763"/>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9"/>
                      </a:lnTo>
                      <a:lnTo>
                        <a:pt x="8"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3" name="Freeform 723"/>
                <p:cNvSpPr>
                  <a:spLocks/>
                </p:cNvSpPr>
                <p:nvPr/>
              </p:nvSpPr>
              <p:spPr bwMode="auto">
                <a:xfrm>
                  <a:off x="5712"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9"/>
                      </a:lnTo>
                      <a:lnTo>
                        <a:pt x="8" y="5"/>
                      </a:lnTo>
                      <a:lnTo>
                        <a:pt x="8"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4" name="Freeform 724"/>
                <p:cNvSpPr>
                  <a:spLocks/>
                </p:cNvSpPr>
                <p:nvPr/>
              </p:nvSpPr>
              <p:spPr bwMode="auto">
                <a:xfrm>
                  <a:off x="5714"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0" y="9"/>
                      </a:lnTo>
                      <a:lnTo>
                        <a:pt x="12"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5" name="Freeform 725"/>
                <p:cNvSpPr>
                  <a:spLocks/>
                </p:cNvSpPr>
                <p:nvPr/>
              </p:nvSpPr>
              <p:spPr bwMode="auto">
                <a:xfrm>
                  <a:off x="5718"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3"/>
                      </a:lnTo>
                      <a:lnTo>
                        <a:pt x="8" y="11"/>
                      </a:lnTo>
                      <a:lnTo>
                        <a:pt x="10" y="9"/>
                      </a:lnTo>
                      <a:lnTo>
                        <a:pt x="10" y="5"/>
                      </a:lnTo>
                      <a:lnTo>
                        <a:pt x="10"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6" name="Freeform 726"/>
                <p:cNvSpPr>
                  <a:spLocks/>
                </p:cNvSpPr>
                <p:nvPr/>
              </p:nvSpPr>
              <p:spPr bwMode="auto">
                <a:xfrm>
                  <a:off x="5720"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7" name="Freeform 727"/>
                <p:cNvSpPr>
                  <a:spLocks/>
                </p:cNvSpPr>
                <p:nvPr/>
              </p:nvSpPr>
              <p:spPr bwMode="auto">
                <a:xfrm>
                  <a:off x="5726" y="2763"/>
                  <a:ext cx="7" cy="13"/>
                </a:xfrm>
                <a:custGeom>
                  <a:avLst/>
                  <a:gdLst>
                    <a:gd name="T0" fmla="*/ 2 w 7"/>
                    <a:gd name="T1" fmla="*/ 0 h 13"/>
                    <a:gd name="T2" fmla="*/ 0 w 7"/>
                    <a:gd name="T3" fmla="*/ 0 h 13"/>
                    <a:gd name="T4" fmla="*/ 0 w 7"/>
                    <a:gd name="T5" fmla="*/ 13 h 13"/>
                    <a:gd name="T6" fmla="*/ 2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7" y="13"/>
                      </a:lnTo>
                      <a:lnTo>
                        <a:pt x="7" y="11"/>
                      </a:lnTo>
                      <a:lnTo>
                        <a:pt x="7" y="9"/>
                      </a:lnTo>
                      <a:lnTo>
                        <a:pt x="7" y="5"/>
                      </a:lnTo>
                      <a:lnTo>
                        <a:pt x="7" y="5"/>
                      </a:lnTo>
                      <a:lnTo>
                        <a:pt x="7"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8" name="Freeform 728"/>
                <p:cNvSpPr>
                  <a:spLocks/>
                </p:cNvSpPr>
                <p:nvPr/>
              </p:nvSpPr>
              <p:spPr bwMode="auto">
                <a:xfrm>
                  <a:off x="5728"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11" y="9"/>
                      </a:lnTo>
                      <a:lnTo>
                        <a:pt x="11" y="5"/>
                      </a:lnTo>
                      <a:lnTo>
                        <a:pt x="11"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79" name="Freeform 729"/>
                <p:cNvSpPr>
                  <a:spLocks/>
                </p:cNvSpPr>
                <p:nvPr/>
              </p:nvSpPr>
              <p:spPr bwMode="auto">
                <a:xfrm>
                  <a:off x="5733"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0" name="Freeform 730"/>
                <p:cNvSpPr>
                  <a:spLocks/>
                </p:cNvSpPr>
                <p:nvPr/>
              </p:nvSpPr>
              <p:spPr bwMode="auto">
                <a:xfrm>
                  <a:off x="5733"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1" name="Freeform 731"/>
                <p:cNvSpPr>
                  <a:spLocks/>
                </p:cNvSpPr>
                <p:nvPr/>
              </p:nvSpPr>
              <p:spPr bwMode="auto">
                <a:xfrm>
                  <a:off x="5739"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2" name="Freeform 732"/>
                <p:cNvSpPr>
                  <a:spLocks/>
                </p:cNvSpPr>
                <p:nvPr/>
              </p:nvSpPr>
              <p:spPr bwMode="auto">
                <a:xfrm>
                  <a:off x="5743"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3" name="Freeform 733"/>
                <p:cNvSpPr>
                  <a:spLocks/>
                </p:cNvSpPr>
                <p:nvPr/>
              </p:nvSpPr>
              <p:spPr bwMode="auto">
                <a:xfrm>
                  <a:off x="5747"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9"/>
                      </a:lnTo>
                      <a:lnTo>
                        <a:pt x="9" y="5"/>
                      </a:lnTo>
                      <a:lnTo>
                        <a:pt x="9"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4" name="Freeform 734"/>
                <p:cNvSpPr>
                  <a:spLocks/>
                </p:cNvSpPr>
                <p:nvPr/>
              </p:nvSpPr>
              <p:spPr bwMode="auto">
                <a:xfrm>
                  <a:off x="5751" y="2763"/>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5" y="13"/>
                      </a:lnTo>
                      <a:lnTo>
                        <a:pt x="7" y="11"/>
                      </a:lnTo>
                      <a:lnTo>
                        <a:pt x="7" y="9"/>
                      </a:lnTo>
                      <a:lnTo>
                        <a:pt x="7" y="5"/>
                      </a:lnTo>
                      <a:lnTo>
                        <a:pt x="7" y="5"/>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5" name="Freeform 735"/>
                <p:cNvSpPr>
                  <a:spLocks/>
                </p:cNvSpPr>
                <p:nvPr/>
              </p:nvSpPr>
              <p:spPr bwMode="auto">
                <a:xfrm>
                  <a:off x="5753"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6" name="Freeform 736"/>
                <p:cNvSpPr>
                  <a:spLocks/>
                </p:cNvSpPr>
                <p:nvPr/>
              </p:nvSpPr>
              <p:spPr bwMode="auto">
                <a:xfrm>
                  <a:off x="5756"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7" name="Freeform 737"/>
                <p:cNvSpPr>
                  <a:spLocks/>
                </p:cNvSpPr>
                <p:nvPr/>
              </p:nvSpPr>
              <p:spPr bwMode="auto">
                <a:xfrm>
                  <a:off x="5758"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8" name="Freeform 738"/>
                <p:cNvSpPr>
                  <a:spLocks/>
                </p:cNvSpPr>
                <p:nvPr/>
              </p:nvSpPr>
              <p:spPr bwMode="auto">
                <a:xfrm>
                  <a:off x="5764"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8" y="9"/>
                      </a:lnTo>
                      <a:lnTo>
                        <a:pt x="12"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89" name="Freeform 739"/>
                <p:cNvSpPr>
                  <a:spLocks/>
                </p:cNvSpPr>
                <p:nvPr/>
              </p:nvSpPr>
              <p:spPr bwMode="auto">
                <a:xfrm>
                  <a:off x="5768"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9"/>
                      </a:lnTo>
                      <a:lnTo>
                        <a:pt x="10" y="5"/>
                      </a:lnTo>
                      <a:lnTo>
                        <a:pt x="10"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0" name="Freeform 740"/>
                <p:cNvSpPr>
                  <a:spLocks/>
                </p:cNvSpPr>
                <p:nvPr/>
              </p:nvSpPr>
              <p:spPr bwMode="auto">
                <a:xfrm>
                  <a:off x="5770" y="2763"/>
                  <a:ext cx="11" cy="13"/>
                </a:xfrm>
                <a:custGeom>
                  <a:avLst/>
                  <a:gdLst>
                    <a:gd name="T0" fmla="*/ 6 w 11"/>
                    <a:gd name="T1" fmla="*/ 0 h 13"/>
                    <a:gd name="T2" fmla="*/ 0 w 11"/>
                    <a:gd name="T3" fmla="*/ 0 h 13"/>
                    <a:gd name="T4" fmla="*/ 0 w 11"/>
                    <a:gd name="T5" fmla="*/ 13 h 13"/>
                    <a:gd name="T6" fmla="*/ 6 w 11"/>
                    <a:gd name="T7" fmla="*/ 13 h 13"/>
                    <a:gd name="T8" fmla="*/ 8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8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3"/>
                      </a:lnTo>
                      <a:lnTo>
                        <a:pt x="9" y="11"/>
                      </a:lnTo>
                      <a:lnTo>
                        <a:pt x="9" y="9"/>
                      </a:lnTo>
                      <a:lnTo>
                        <a:pt x="11" y="5"/>
                      </a:lnTo>
                      <a:lnTo>
                        <a:pt x="9" y="5"/>
                      </a:lnTo>
                      <a:lnTo>
                        <a:pt x="9"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1" name="Freeform 741"/>
                <p:cNvSpPr>
                  <a:spLocks/>
                </p:cNvSpPr>
                <p:nvPr/>
              </p:nvSpPr>
              <p:spPr bwMode="auto">
                <a:xfrm>
                  <a:off x="5776"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3"/>
                      </a:lnTo>
                      <a:lnTo>
                        <a:pt x="5" y="11"/>
                      </a:lnTo>
                      <a:lnTo>
                        <a:pt x="9" y="9"/>
                      </a:lnTo>
                      <a:lnTo>
                        <a:pt x="9" y="5"/>
                      </a:lnTo>
                      <a:lnTo>
                        <a:pt x="9" y="5"/>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2" name="Freeform 742"/>
                <p:cNvSpPr>
                  <a:spLocks/>
                </p:cNvSpPr>
                <p:nvPr/>
              </p:nvSpPr>
              <p:spPr bwMode="auto">
                <a:xfrm>
                  <a:off x="5778"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7" y="11"/>
                      </a:lnTo>
                      <a:lnTo>
                        <a:pt x="11" y="9"/>
                      </a:lnTo>
                      <a:lnTo>
                        <a:pt x="11" y="5"/>
                      </a:lnTo>
                      <a:lnTo>
                        <a:pt x="11"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3" name="Freeform 743"/>
                <p:cNvSpPr>
                  <a:spLocks/>
                </p:cNvSpPr>
                <p:nvPr/>
              </p:nvSpPr>
              <p:spPr bwMode="auto">
                <a:xfrm>
                  <a:off x="5781"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4" name="Freeform 744"/>
                <p:cNvSpPr>
                  <a:spLocks/>
                </p:cNvSpPr>
                <p:nvPr/>
              </p:nvSpPr>
              <p:spPr bwMode="auto">
                <a:xfrm>
                  <a:off x="5785"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5" name="Freeform 745"/>
                <p:cNvSpPr>
                  <a:spLocks/>
                </p:cNvSpPr>
                <p:nvPr/>
              </p:nvSpPr>
              <p:spPr bwMode="auto">
                <a:xfrm>
                  <a:off x="5789" y="2763"/>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9"/>
                      </a:lnTo>
                      <a:lnTo>
                        <a:pt x="8"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6" name="Freeform 746"/>
                <p:cNvSpPr>
                  <a:spLocks/>
                </p:cNvSpPr>
                <p:nvPr/>
              </p:nvSpPr>
              <p:spPr bwMode="auto">
                <a:xfrm>
                  <a:off x="5793"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9"/>
                      </a:lnTo>
                      <a:lnTo>
                        <a:pt x="8" y="5"/>
                      </a:lnTo>
                      <a:lnTo>
                        <a:pt x="8"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7" name="Freeform 747"/>
                <p:cNvSpPr>
                  <a:spLocks/>
                </p:cNvSpPr>
                <p:nvPr/>
              </p:nvSpPr>
              <p:spPr bwMode="auto">
                <a:xfrm>
                  <a:off x="5795"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9" y="9"/>
                      </a:lnTo>
                      <a:lnTo>
                        <a:pt x="11" y="5"/>
                      </a:lnTo>
                      <a:lnTo>
                        <a:pt x="9" y="5"/>
                      </a:lnTo>
                      <a:lnTo>
                        <a:pt x="9"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8" name="Freeform 748"/>
                <p:cNvSpPr>
                  <a:spLocks/>
                </p:cNvSpPr>
                <p:nvPr/>
              </p:nvSpPr>
              <p:spPr bwMode="auto">
                <a:xfrm>
                  <a:off x="5801" y="2763"/>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3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7" y="9"/>
                      </a:lnTo>
                      <a:lnTo>
                        <a:pt x="7" y="5"/>
                      </a:lnTo>
                      <a:lnTo>
                        <a:pt x="7" y="5"/>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99" name="Freeform 749"/>
                <p:cNvSpPr>
                  <a:spLocks/>
                </p:cNvSpPr>
                <p:nvPr/>
              </p:nvSpPr>
              <p:spPr bwMode="auto">
                <a:xfrm>
                  <a:off x="5801"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0" name="Freeform 750"/>
                <p:cNvSpPr>
                  <a:spLocks/>
                </p:cNvSpPr>
                <p:nvPr/>
              </p:nvSpPr>
              <p:spPr bwMode="auto">
                <a:xfrm>
                  <a:off x="5806"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1" name="Freeform 751"/>
                <p:cNvSpPr>
                  <a:spLocks/>
                </p:cNvSpPr>
                <p:nvPr/>
              </p:nvSpPr>
              <p:spPr bwMode="auto">
                <a:xfrm>
                  <a:off x="5808"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2" name="Freeform 752"/>
                <p:cNvSpPr>
                  <a:spLocks/>
                </p:cNvSpPr>
                <p:nvPr/>
              </p:nvSpPr>
              <p:spPr bwMode="auto">
                <a:xfrm>
                  <a:off x="5814"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3" name="Freeform 753"/>
                <p:cNvSpPr>
                  <a:spLocks/>
                </p:cNvSpPr>
                <p:nvPr/>
              </p:nvSpPr>
              <p:spPr bwMode="auto">
                <a:xfrm>
                  <a:off x="5816"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11 w 11"/>
                    <a:gd name="T13" fmla="*/ 9 h 13"/>
                    <a:gd name="T14" fmla="*/ 11 w 11"/>
                    <a:gd name="T15" fmla="*/ 5 h 13"/>
                    <a:gd name="T16" fmla="*/ 11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11" y="9"/>
                      </a:lnTo>
                      <a:lnTo>
                        <a:pt x="11" y="5"/>
                      </a:lnTo>
                      <a:lnTo>
                        <a:pt x="11"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4" name="Freeform 754"/>
                <p:cNvSpPr>
                  <a:spLocks/>
                </p:cNvSpPr>
                <p:nvPr/>
              </p:nvSpPr>
              <p:spPr bwMode="auto">
                <a:xfrm>
                  <a:off x="5820"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5" name="Freeform 755"/>
                <p:cNvSpPr>
                  <a:spLocks/>
                </p:cNvSpPr>
                <p:nvPr/>
              </p:nvSpPr>
              <p:spPr bwMode="auto">
                <a:xfrm>
                  <a:off x="5824"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5" y="11"/>
                      </a:lnTo>
                      <a:lnTo>
                        <a:pt x="9" y="9"/>
                      </a:lnTo>
                      <a:lnTo>
                        <a:pt x="9" y="5"/>
                      </a:lnTo>
                      <a:lnTo>
                        <a:pt x="9" y="5"/>
                      </a:lnTo>
                      <a:lnTo>
                        <a:pt x="5"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6" name="Freeform 756"/>
                <p:cNvSpPr>
                  <a:spLocks/>
                </p:cNvSpPr>
                <p:nvPr/>
              </p:nvSpPr>
              <p:spPr bwMode="auto">
                <a:xfrm>
                  <a:off x="5827"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9"/>
                      </a:lnTo>
                      <a:lnTo>
                        <a:pt x="10"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7" name="Freeform 757"/>
                <p:cNvSpPr>
                  <a:spLocks/>
                </p:cNvSpPr>
                <p:nvPr/>
              </p:nvSpPr>
              <p:spPr bwMode="auto">
                <a:xfrm>
                  <a:off x="5829"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8" name="Freeform 758"/>
                <p:cNvSpPr>
                  <a:spLocks/>
                </p:cNvSpPr>
                <p:nvPr/>
              </p:nvSpPr>
              <p:spPr bwMode="auto">
                <a:xfrm>
                  <a:off x="5833"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09" name="Freeform 759"/>
                <p:cNvSpPr>
                  <a:spLocks/>
                </p:cNvSpPr>
                <p:nvPr/>
              </p:nvSpPr>
              <p:spPr bwMode="auto">
                <a:xfrm>
                  <a:off x="5837"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0" name="Freeform 760"/>
                <p:cNvSpPr>
                  <a:spLocks/>
                </p:cNvSpPr>
                <p:nvPr/>
              </p:nvSpPr>
              <p:spPr bwMode="auto">
                <a:xfrm>
                  <a:off x="5839"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1" name="Freeform 761"/>
                <p:cNvSpPr>
                  <a:spLocks/>
                </p:cNvSpPr>
                <p:nvPr/>
              </p:nvSpPr>
              <p:spPr bwMode="auto">
                <a:xfrm>
                  <a:off x="5845" y="2763"/>
                  <a:ext cx="7" cy="13"/>
                </a:xfrm>
                <a:custGeom>
                  <a:avLst/>
                  <a:gdLst>
                    <a:gd name="T0" fmla="*/ 4 w 7"/>
                    <a:gd name="T1" fmla="*/ 0 h 13"/>
                    <a:gd name="T2" fmla="*/ 0 w 7"/>
                    <a:gd name="T3" fmla="*/ 0 h 13"/>
                    <a:gd name="T4" fmla="*/ 0 w 7"/>
                    <a:gd name="T5" fmla="*/ 13 h 13"/>
                    <a:gd name="T6" fmla="*/ 4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4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4" y="0"/>
                      </a:moveTo>
                      <a:lnTo>
                        <a:pt x="0" y="0"/>
                      </a:lnTo>
                      <a:lnTo>
                        <a:pt x="0" y="13"/>
                      </a:lnTo>
                      <a:lnTo>
                        <a:pt x="4" y="13"/>
                      </a:lnTo>
                      <a:lnTo>
                        <a:pt x="7" y="13"/>
                      </a:lnTo>
                      <a:lnTo>
                        <a:pt x="7" y="11"/>
                      </a:lnTo>
                      <a:lnTo>
                        <a:pt x="7" y="9"/>
                      </a:lnTo>
                      <a:lnTo>
                        <a:pt x="7" y="5"/>
                      </a:lnTo>
                      <a:lnTo>
                        <a:pt x="7" y="5"/>
                      </a:lnTo>
                      <a:lnTo>
                        <a:pt x="7"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2" name="Freeform 762"/>
                <p:cNvSpPr>
                  <a:spLocks/>
                </p:cNvSpPr>
                <p:nvPr/>
              </p:nvSpPr>
              <p:spPr bwMode="auto">
                <a:xfrm>
                  <a:off x="5849" y="2763"/>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9"/>
                      </a:lnTo>
                      <a:lnTo>
                        <a:pt x="9" y="5"/>
                      </a:lnTo>
                      <a:lnTo>
                        <a:pt x="9" y="5"/>
                      </a:lnTo>
                      <a:lnTo>
                        <a:pt x="7" y="2"/>
                      </a:lnTo>
                      <a:lnTo>
                        <a:pt x="3"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3" name="Freeform 763"/>
                <p:cNvSpPr>
                  <a:spLocks/>
                </p:cNvSpPr>
                <p:nvPr/>
              </p:nvSpPr>
              <p:spPr bwMode="auto">
                <a:xfrm>
                  <a:off x="585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4" name="Freeform 764"/>
                <p:cNvSpPr>
                  <a:spLocks/>
                </p:cNvSpPr>
                <p:nvPr/>
              </p:nvSpPr>
              <p:spPr bwMode="auto">
                <a:xfrm>
                  <a:off x="5856"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5" name="Freeform 765"/>
                <p:cNvSpPr>
                  <a:spLocks/>
                </p:cNvSpPr>
                <p:nvPr/>
              </p:nvSpPr>
              <p:spPr bwMode="auto">
                <a:xfrm>
                  <a:off x="5858"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6" name="Freeform 766"/>
                <p:cNvSpPr>
                  <a:spLocks/>
                </p:cNvSpPr>
                <p:nvPr/>
              </p:nvSpPr>
              <p:spPr bwMode="auto">
                <a:xfrm>
                  <a:off x="5862"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7" name="Freeform 767"/>
                <p:cNvSpPr>
                  <a:spLocks/>
                </p:cNvSpPr>
                <p:nvPr/>
              </p:nvSpPr>
              <p:spPr bwMode="auto">
                <a:xfrm>
                  <a:off x="5866"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9"/>
                      </a:lnTo>
                      <a:lnTo>
                        <a:pt x="9" y="5"/>
                      </a:lnTo>
                      <a:lnTo>
                        <a:pt x="9"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8" name="Freeform 768"/>
                <p:cNvSpPr>
                  <a:spLocks/>
                </p:cNvSpPr>
                <p:nvPr/>
              </p:nvSpPr>
              <p:spPr bwMode="auto">
                <a:xfrm>
                  <a:off x="5870" y="2763"/>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5" y="13"/>
                      </a:lnTo>
                      <a:lnTo>
                        <a:pt x="7" y="11"/>
                      </a:lnTo>
                      <a:lnTo>
                        <a:pt x="7" y="9"/>
                      </a:lnTo>
                      <a:lnTo>
                        <a:pt x="7" y="5"/>
                      </a:lnTo>
                      <a:lnTo>
                        <a:pt x="7" y="5"/>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19" name="Freeform 769"/>
                <p:cNvSpPr>
                  <a:spLocks/>
                </p:cNvSpPr>
                <p:nvPr/>
              </p:nvSpPr>
              <p:spPr bwMode="auto">
                <a:xfrm>
                  <a:off x="5872"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0" name="Freeform 770"/>
                <p:cNvSpPr>
                  <a:spLocks/>
                </p:cNvSpPr>
                <p:nvPr/>
              </p:nvSpPr>
              <p:spPr bwMode="auto">
                <a:xfrm>
                  <a:off x="5875"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1" name="Freeform 771"/>
                <p:cNvSpPr>
                  <a:spLocks/>
                </p:cNvSpPr>
                <p:nvPr/>
              </p:nvSpPr>
              <p:spPr bwMode="auto">
                <a:xfrm>
                  <a:off x="5881"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9"/>
                      </a:lnTo>
                      <a:lnTo>
                        <a:pt x="8" y="5"/>
                      </a:lnTo>
                      <a:lnTo>
                        <a:pt x="8"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2" name="Freeform 772"/>
                <p:cNvSpPr>
                  <a:spLocks/>
                </p:cNvSpPr>
                <p:nvPr/>
              </p:nvSpPr>
              <p:spPr bwMode="auto">
                <a:xfrm>
                  <a:off x="5883"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3" name="Freeform 773"/>
                <p:cNvSpPr>
                  <a:spLocks/>
                </p:cNvSpPr>
                <p:nvPr/>
              </p:nvSpPr>
              <p:spPr bwMode="auto">
                <a:xfrm>
                  <a:off x="5887"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4" name="Freeform 774"/>
                <p:cNvSpPr>
                  <a:spLocks/>
                </p:cNvSpPr>
                <p:nvPr/>
              </p:nvSpPr>
              <p:spPr bwMode="auto">
                <a:xfrm>
                  <a:off x="5889" y="2763"/>
                  <a:ext cx="11" cy="13"/>
                </a:xfrm>
                <a:custGeom>
                  <a:avLst/>
                  <a:gdLst>
                    <a:gd name="T0" fmla="*/ 6 w 11"/>
                    <a:gd name="T1" fmla="*/ 0 h 13"/>
                    <a:gd name="T2" fmla="*/ 0 w 11"/>
                    <a:gd name="T3" fmla="*/ 0 h 13"/>
                    <a:gd name="T4" fmla="*/ 0 w 11"/>
                    <a:gd name="T5" fmla="*/ 13 h 13"/>
                    <a:gd name="T6" fmla="*/ 6 w 11"/>
                    <a:gd name="T7" fmla="*/ 13 h 13"/>
                    <a:gd name="T8" fmla="*/ 8 w 11"/>
                    <a:gd name="T9" fmla="*/ 13 h 13"/>
                    <a:gd name="T10" fmla="*/ 10 w 11"/>
                    <a:gd name="T11" fmla="*/ 11 h 13"/>
                    <a:gd name="T12" fmla="*/ 11 w 11"/>
                    <a:gd name="T13" fmla="*/ 9 h 13"/>
                    <a:gd name="T14" fmla="*/ 11 w 11"/>
                    <a:gd name="T15" fmla="*/ 5 h 13"/>
                    <a:gd name="T16" fmla="*/ 11 w 11"/>
                    <a:gd name="T17" fmla="*/ 5 h 13"/>
                    <a:gd name="T18" fmla="*/ 10 w 11"/>
                    <a:gd name="T19" fmla="*/ 2 h 13"/>
                    <a:gd name="T20" fmla="*/ 8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3"/>
                      </a:lnTo>
                      <a:lnTo>
                        <a:pt x="10" y="11"/>
                      </a:lnTo>
                      <a:lnTo>
                        <a:pt x="11" y="9"/>
                      </a:lnTo>
                      <a:lnTo>
                        <a:pt x="11" y="5"/>
                      </a:lnTo>
                      <a:lnTo>
                        <a:pt x="11"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5" name="Freeform 775"/>
                <p:cNvSpPr>
                  <a:spLocks/>
                </p:cNvSpPr>
                <p:nvPr/>
              </p:nvSpPr>
              <p:spPr bwMode="auto">
                <a:xfrm>
                  <a:off x="5895"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5"/>
                      </a:lnTo>
                      <a:lnTo>
                        <a:pt x="9"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6" name="Freeform 776"/>
                <p:cNvSpPr>
                  <a:spLocks/>
                </p:cNvSpPr>
                <p:nvPr/>
              </p:nvSpPr>
              <p:spPr bwMode="auto">
                <a:xfrm>
                  <a:off x="5897"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7" y="11"/>
                      </a:lnTo>
                      <a:lnTo>
                        <a:pt x="11" y="9"/>
                      </a:lnTo>
                      <a:lnTo>
                        <a:pt x="11" y="5"/>
                      </a:lnTo>
                      <a:lnTo>
                        <a:pt x="11"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7" name="Freeform 777"/>
                <p:cNvSpPr>
                  <a:spLocks/>
                </p:cNvSpPr>
                <p:nvPr/>
              </p:nvSpPr>
              <p:spPr bwMode="auto">
                <a:xfrm>
                  <a:off x="5900"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8" name="Freeform 778"/>
                <p:cNvSpPr>
                  <a:spLocks/>
                </p:cNvSpPr>
                <p:nvPr/>
              </p:nvSpPr>
              <p:spPr bwMode="auto">
                <a:xfrm>
                  <a:off x="590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29" name="Freeform 779"/>
                <p:cNvSpPr>
                  <a:spLocks/>
                </p:cNvSpPr>
                <p:nvPr/>
              </p:nvSpPr>
              <p:spPr bwMode="auto">
                <a:xfrm>
                  <a:off x="5908"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8" y="9"/>
                      </a:lnTo>
                      <a:lnTo>
                        <a:pt x="12"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0" name="Freeform 780"/>
                <p:cNvSpPr>
                  <a:spLocks/>
                </p:cNvSpPr>
                <p:nvPr/>
              </p:nvSpPr>
              <p:spPr bwMode="auto">
                <a:xfrm>
                  <a:off x="5912"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1" name="Freeform 781"/>
                <p:cNvSpPr>
                  <a:spLocks/>
                </p:cNvSpPr>
                <p:nvPr/>
              </p:nvSpPr>
              <p:spPr bwMode="auto">
                <a:xfrm>
                  <a:off x="5914"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11" y="9"/>
                      </a:lnTo>
                      <a:lnTo>
                        <a:pt x="11" y="5"/>
                      </a:lnTo>
                      <a:lnTo>
                        <a:pt x="11" y="5"/>
                      </a:lnTo>
                      <a:lnTo>
                        <a:pt x="9"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2" name="Freeform 782"/>
                <p:cNvSpPr>
                  <a:spLocks/>
                </p:cNvSpPr>
                <p:nvPr/>
              </p:nvSpPr>
              <p:spPr bwMode="auto">
                <a:xfrm>
                  <a:off x="5920" y="2763"/>
                  <a:ext cx="7" cy="13"/>
                </a:xfrm>
                <a:custGeom>
                  <a:avLst/>
                  <a:gdLst>
                    <a:gd name="T0" fmla="*/ 0 w 7"/>
                    <a:gd name="T1" fmla="*/ 0 h 13"/>
                    <a:gd name="T2" fmla="*/ 0 w 7"/>
                    <a:gd name="T3" fmla="*/ 0 h 13"/>
                    <a:gd name="T4" fmla="*/ 0 w 7"/>
                    <a:gd name="T5" fmla="*/ 13 h 13"/>
                    <a:gd name="T6" fmla="*/ 0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5" y="13"/>
                      </a:lnTo>
                      <a:lnTo>
                        <a:pt x="7" y="11"/>
                      </a:lnTo>
                      <a:lnTo>
                        <a:pt x="7" y="9"/>
                      </a:lnTo>
                      <a:lnTo>
                        <a:pt x="7" y="5"/>
                      </a:lnTo>
                      <a:lnTo>
                        <a:pt x="7" y="5"/>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3" name="Freeform 783"/>
                <p:cNvSpPr>
                  <a:spLocks/>
                </p:cNvSpPr>
                <p:nvPr/>
              </p:nvSpPr>
              <p:spPr bwMode="auto">
                <a:xfrm>
                  <a:off x="5920"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4" name="Freeform 784"/>
                <p:cNvSpPr>
                  <a:spLocks/>
                </p:cNvSpPr>
                <p:nvPr/>
              </p:nvSpPr>
              <p:spPr bwMode="auto">
                <a:xfrm>
                  <a:off x="592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5" name="Freeform 785"/>
                <p:cNvSpPr>
                  <a:spLocks/>
                </p:cNvSpPr>
                <p:nvPr/>
              </p:nvSpPr>
              <p:spPr bwMode="auto">
                <a:xfrm>
                  <a:off x="592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6" name="Freeform 786"/>
                <p:cNvSpPr>
                  <a:spLocks/>
                </p:cNvSpPr>
                <p:nvPr/>
              </p:nvSpPr>
              <p:spPr bwMode="auto">
                <a:xfrm>
                  <a:off x="5933"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7" name="Freeform 787"/>
                <p:cNvSpPr>
                  <a:spLocks/>
                </p:cNvSpPr>
                <p:nvPr/>
              </p:nvSpPr>
              <p:spPr bwMode="auto">
                <a:xfrm>
                  <a:off x="5937"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8" name="Freeform 788"/>
                <p:cNvSpPr>
                  <a:spLocks/>
                </p:cNvSpPr>
                <p:nvPr/>
              </p:nvSpPr>
              <p:spPr bwMode="auto">
                <a:xfrm>
                  <a:off x="5939"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8" y="13"/>
                      </a:lnTo>
                      <a:lnTo>
                        <a:pt x="9" y="11"/>
                      </a:lnTo>
                      <a:lnTo>
                        <a:pt x="9" y="9"/>
                      </a:lnTo>
                      <a:lnTo>
                        <a:pt x="9" y="5"/>
                      </a:lnTo>
                      <a:lnTo>
                        <a:pt x="9"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39" name="Freeform 789"/>
                <p:cNvSpPr>
                  <a:spLocks/>
                </p:cNvSpPr>
                <p:nvPr/>
              </p:nvSpPr>
              <p:spPr bwMode="auto">
                <a:xfrm>
                  <a:off x="5943"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9" y="11"/>
                      </a:lnTo>
                      <a:lnTo>
                        <a:pt x="9" y="9"/>
                      </a:lnTo>
                      <a:lnTo>
                        <a:pt x="9" y="5"/>
                      </a:lnTo>
                      <a:lnTo>
                        <a:pt x="9"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0" name="Freeform 790"/>
                <p:cNvSpPr>
                  <a:spLocks/>
                </p:cNvSpPr>
                <p:nvPr/>
              </p:nvSpPr>
              <p:spPr bwMode="auto">
                <a:xfrm>
                  <a:off x="5947"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7" y="11"/>
                      </a:lnTo>
                      <a:lnTo>
                        <a:pt x="9" y="9"/>
                      </a:lnTo>
                      <a:lnTo>
                        <a:pt x="9" y="5"/>
                      </a:lnTo>
                      <a:lnTo>
                        <a:pt x="9" y="5"/>
                      </a:lnTo>
                      <a:lnTo>
                        <a:pt x="7"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1" name="Freeform 791"/>
                <p:cNvSpPr>
                  <a:spLocks/>
                </p:cNvSpPr>
                <p:nvPr/>
              </p:nvSpPr>
              <p:spPr bwMode="auto">
                <a:xfrm>
                  <a:off x="5948"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2" name="Freeform 792"/>
                <p:cNvSpPr>
                  <a:spLocks/>
                </p:cNvSpPr>
                <p:nvPr/>
              </p:nvSpPr>
              <p:spPr bwMode="auto">
                <a:xfrm>
                  <a:off x="5952"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3" name="Freeform 793"/>
                <p:cNvSpPr>
                  <a:spLocks/>
                </p:cNvSpPr>
                <p:nvPr/>
              </p:nvSpPr>
              <p:spPr bwMode="auto">
                <a:xfrm>
                  <a:off x="5956"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4" name="Freeform 794"/>
                <p:cNvSpPr>
                  <a:spLocks/>
                </p:cNvSpPr>
                <p:nvPr/>
              </p:nvSpPr>
              <p:spPr bwMode="auto">
                <a:xfrm>
                  <a:off x="5962"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5" name="Freeform 795"/>
                <p:cNvSpPr>
                  <a:spLocks/>
                </p:cNvSpPr>
                <p:nvPr/>
              </p:nvSpPr>
              <p:spPr bwMode="auto">
                <a:xfrm>
                  <a:off x="5964"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8 w 11"/>
                    <a:gd name="T13" fmla="*/ 9 h 13"/>
                    <a:gd name="T14" fmla="*/ 11 w 11"/>
                    <a:gd name="T15" fmla="*/ 5 h 13"/>
                    <a:gd name="T16" fmla="*/ 8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8" y="9"/>
                      </a:lnTo>
                      <a:lnTo>
                        <a:pt x="11"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6" name="Freeform 796"/>
                <p:cNvSpPr>
                  <a:spLocks/>
                </p:cNvSpPr>
                <p:nvPr/>
              </p:nvSpPr>
              <p:spPr bwMode="auto">
                <a:xfrm>
                  <a:off x="5968"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7" name="Freeform 797"/>
                <p:cNvSpPr>
                  <a:spLocks/>
                </p:cNvSpPr>
                <p:nvPr/>
              </p:nvSpPr>
              <p:spPr bwMode="auto">
                <a:xfrm>
                  <a:off x="5972"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8" name="Freeform 798"/>
                <p:cNvSpPr>
                  <a:spLocks/>
                </p:cNvSpPr>
                <p:nvPr/>
              </p:nvSpPr>
              <p:spPr bwMode="auto">
                <a:xfrm>
                  <a:off x="5975"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49" name="Freeform 799"/>
                <p:cNvSpPr>
                  <a:spLocks/>
                </p:cNvSpPr>
                <p:nvPr/>
              </p:nvSpPr>
              <p:spPr bwMode="auto">
                <a:xfrm>
                  <a:off x="5977"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0" name="Freeform 800"/>
                <p:cNvSpPr>
                  <a:spLocks/>
                </p:cNvSpPr>
                <p:nvPr/>
              </p:nvSpPr>
              <p:spPr bwMode="auto">
                <a:xfrm>
                  <a:off x="5981" y="2763"/>
                  <a:ext cx="10" cy="13"/>
                </a:xfrm>
                <a:custGeom>
                  <a:avLst/>
                  <a:gdLst>
                    <a:gd name="T0" fmla="*/ 6 w 10"/>
                    <a:gd name="T1" fmla="*/ 0 h 13"/>
                    <a:gd name="T2" fmla="*/ 0 w 10"/>
                    <a:gd name="T3" fmla="*/ 0 h 13"/>
                    <a:gd name="T4" fmla="*/ 0 w 10"/>
                    <a:gd name="T5" fmla="*/ 13 h 13"/>
                    <a:gd name="T6" fmla="*/ 6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6" y="13"/>
                      </a:lnTo>
                      <a:lnTo>
                        <a:pt x="10" y="11"/>
                      </a:lnTo>
                      <a:lnTo>
                        <a:pt x="10" y="9"/>
                      </a:lnTo>
                      <a:lnTo>
                        <a:pt x="10"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1" name="Freeform 801"/>
                <p:cNvSpPr>
                  <a:spLocks/>
                </p:cNvSpPr>
                <p:nvPr/>
              </p:nvSpPr>
              <p:spPr bwMode="auto">
                <a:xfrm>
                  <a:off x="5987" y="2763"/>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9"/>
                      </a:lnTo>
                      <a:lnTo>
                        <a:pt x="8" y="5"/>
                      </a:lnTo>
                      <a:lnTo>
                        <a:pt x="8" y="5"/>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2" name="Freeform 802"/>
                <p:cNvSpPr>
                  <a:spLocks/>
                </p:cNvSpPr>
                <p:nvPr/>
              </p:nvSpPr>
              <p:spPr bwMode="auto">
                <a:xfrm>
                  <a:off x="5987"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9 w 13"/>
                    <a:gd name="T11" fmla="*/ 11 h 13"/>
                    <a:gd name="T12" fmla="*/ 9 w 13"/>
                    <a:gd name="T13" fmla="*/ 9 h 13"/>
                    <a:gd name="T14" fmla="*/ 13 w 13"/>
                    <a:gd name="T15" fmla="*/ 5 h 13"/>
                    <a:gd name="T16" fmla="*/ 9 w 13"/>
                    <a:gd name="T17" fmla="*/ 5 h 13"/>
                    <a:gd name="T18" fmla="*/ 9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9" y="11"/>
                      </a:lnTo>
                      <a:lnTo>
                        <a:pt x="9" y="9"/>
                      </a:lnTo>
                      <a:lnTo>
                        <a:pt x="13" y="5"/>
                      </a:lnTo>
                      <a:lnTo>
                        <a:pt x="9" y="5"/>
                      </a:lnTo>
                      <a:lnTo>
                        <a:pt x="9"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3" name="Freeform 803"/>
                <p:cNvSpPr>
                  <a:spLocks/>
                </p:cNvSpPr>
                <p:nvPr/>
              </p:nvSpPr>
              <p:spPr bwMode="auto">
                <a:xfrm>
                  <a:off x="5993"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3"/>
                      </a:lnTo>
                      <a:lnTo>
                        <a:pt x="7" y="11"/>
                      </a:lnTo>
                      <a:lnTo>
                        <a:pt x="9" y="9"/>
                      </a:lnTo>
                      <a:lnTo>
                        <a:pt x="9" y="5"/>
                      </a:lnTo>
                      <a:lnTo>
                        <a:pt x="9" y="5"/>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4" name="Freeform 804"/>
                <p:cNvSpPr>
                  <a:spLocks/>
                </p:cNvSpPr>
                <p:nvPr/>
              </p:nvSpPr>
              <p:spPr bwMode="auto">
                <a:xfrm>
                  <a:off x="5995"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11" y="9"/>
                      </a:lnTo>
                      <a:lnTo>
                        <a:pt x="11" y="5"/>
                      </a:lnTo>
                      <a:lnTo>
                        <a:pt x="11"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5" name="Freeform 805"/>
                <p:cNvSpPr>
                  <a:spLocks/>
                </p:cNvSpPr>
                <p:nvPr/>
              </p:nvSpPr>
              <p:spPr bwMode="auto">
                <a:xfrm>
                  <a:off x="6000"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6" name="Freeform 806"/>
                <p:cNvSpPr>
                  <a:spLocks/>
                </p:cNvSpPr>
                <p:nvPr/>
              </p:nvSpPr>
              <p:spPr bwMode="auto">
                <a:xfrm>
                  <a:off x="6002"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57" name="Freeform 807"/>
                <p:cNvSpPr>
                  <a:spLocks/>
                </p:cNvSpPr>
                <p:nvPr/>
              </p:nvSpPr>
              <p:spPr bwMode="auto">
                <a:xfrm>
                  <a:off x="6006"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009"/>
              <p:cNvGrpSpPr>
                <a:grpSpLocks/>
              </p:cNvGrpSpPr>
              <p:nvPr/>
            </p:nvGrpSpPr>
            <p:grpSpPr bwMode="auto">
              <a:xfrm>
                <a:off x="6008" y="2122"/>
                <a:ext cx="710" cy="654"/>
                <a:chOff x="6008" y="2122"/>
                <a:chExt cx="710" cy="654"/>
              </a:xfrm>
            </p:grpSpPr>
            <p:sp>
              <p:nvSpPr>
                <p:cNvPr id="26858" name="Freeform 809"/>
                <p:cNvSpPr>
                  <a:spLocks/>
                </p:cNvSpPr>
                <p:nvPr/>
              </p:nvSpPr>
              <p:spPr bwMode="auto">
                <a:xfrm>
                  <a:off x="6008"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9" name="Freeform 810"/>
                <p:cNvSpPr>
                  <a:spLocks/>
                </p:cNvSpPr>
                <p:nvPr/>
              </p:nvSpPr>
              <p:spPr bwMode="auto">
                <a:xfrm>
                  <a:off x="6014"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0" name="Freeform 811"/>
                <p:cNvSpPr>
                  <a:spLocks/>
                </p:cNvSpPr>
                <p:nvPr/>
              </p:nvSpPr>
              <p:spPr bwMode="auto">
                <a:xfrm>
                  <a:off x="6018" y="2763"/>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5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5" y="13"/>
                      </a:lnTo>
                      <a:lnTo>
                        <a:pt x="5" y="11"/>
                      </a:lnTo>
                      <a:lnTo>
                        <a:pt x="7" y="9"/>
                      </a:lnTo>
                      <a:lnTo>
                        <a:pt x="7" y="5"/>
                      </a:lnTo>
                      <a:lnTo>
                        <a:pt x="7" y="5"/>
                      </a:lnTo>
                      <a:lnTo>
                        <a:pt x="5"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1" name="Freeform 812"/>
                <p:cNvSpPr>
                  <a:spLocks/>
                </p:cNvSpPr>
                <p:nvPr/>
              </p:nvSpPr>
              <p:spPr bwMode="auto">
                <a:xfrm>
                  <a:off x="6020"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2" name="Freeform 813"/>
                <p:cNvSpPr>
                  <a:spLocks/>
                </p:cNvSpPr>
                <p:nvPr/>
              </p:nvSpPr>
              <p:spPr bwMode="auto">
                <a:xfrm>
                  <a:off x="6023"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3" name="Freeform 814"/>
                <p:cNvSpPr>
                  <a:spLocks/>
                </p:cNvSpPr>
                <p:nvPr/>
              </p:nvSpPr>
              <p:spPr bwMode="auto">
                <a:xfrm>
                  <a:off x="6025"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4" name="Freeform 815"/>
                <p:cNvSpPr>
                  <a:spLocks/>
                </p:cNvSpPr>
                <p:nvPr/>
              </p:nvSpPr>
              <p:spPr bwMode="auto">
                <a:xfrm>
                  <a:off x="6031"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5" name="Freeform 816"/>
                <p:cNvSpPr>
                  <a:spLocks/>
                </p:cNvSpPr>
                <p:nvPr/>
              </p:nvSpPr>
              <p:spPr bwMode="auto">
                <a:xfrm>
                  <a:off x="6033"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10 w 11"/>
                    <a:gd name="T11" fmla="*/ 11 h 13"/>
                    <a:gd name="T12" fmla="*/ 11 w 11"/>
                    <a:gd name="T13" fmla="*/ 9 h 13"/>
                    <a:gd name="T14" fmla="*/ 11 w 11"/>
                    <a:gd name="T15" fmla="*/ 5 h 13"/>
                    <a:gd name="T16" fmla="*/ 11 w 11"/>
                    <a:gd name="T17" fmla="*/ 5 h 13"/>
                    <a:gd name="T18" fmla="*/ 10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10" y="11"/>
                      </a:lnTo>
                      <a:lnTo>
                        <a:pt x="11" y="9"/>
                      </a:lnTo>
                      <a:lnTo>
                        <a:pt x="11" y="5"/>
                      </a:lnTo>
                      <a:lnTo>
                        <a:pt x="11"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6" name="Freeform 817"/>
                <p:cNvSpPr>
                  <a:spLocks/>
                </p:cNvSpPr>
                <p:nvPr/>
              </p:nvSpPr>
              <p:spPr bwMode="auto">
                <a:xfrm>
                  <a:off x="6039"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7" y="9"/>
                      </a:lnTo>
                      <a:lnTo>
                        <a:pt x="9" y="5"/>
                      </a:lnTo>
                      <a:lnTo>
                        <a:pt x="7" y="5"/>
                      </a:lnTo>
                      <a:lnTo>
                        <a:pt x="7"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7" name="Freeform 818"/>
                <p:cNvSpPr>
                  <a:spLocks/>
                </p:cNvSpPr>
                <p:nvPr/>
              </p:nvSpPr>
              <p:spPr bwMode="auto">
                <a:xfrm>
                  <a:off x="6043" y="2763"/>
                  <a:ext cx="9" cy="13"/>
                </a:xfrm>
                <a:custGeom>
                  <a:avLst/>
                  <a:gdLst>
                    <a:gd name="T0" fmla="*/ 1 w 9"/>
                    <a:gd name="T1" fmla="*/ 0 h 13"/>
                    <a:gd name="T2" fmla="*/ 0 w 9"/>
                    <a:gd name="T3" fmla="*/ 0 h 13"/>
                    <a:gd name="T4" fmla="*/ 0 w 9"/>
                    <a:gd name="T5" fmla="*/ 13 h 13"/>
                    <a:gd name="T6" fmla="*/ 1 w 9"/>
                    <a:gd name="T7" fmla="*/ 13 h 13"/>
                    <a:gd name="T8" fmla="*/ 3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3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3"/>
                      </a:lnTo>
                      <a:lnTo>
                        <a:pt x="5" y="11"/>
                      </a:lnTo>
                      <a:lnTo>
                        <a:pt x="9" y="9"/>
                      </a:lnTo>
                      <a:lnTo>
                        <a:pt x="9" y="5"/>
                      </a:lnTo>
                      <a:lnTo>
                        <a:pt x="9" y="5"/>
                      </a:lnTo>
                      <a:lnTo>
                        <a:pt x="5" y="2"/>
                      </a:lnTo>
                      <a:lnTo>
                        <a:pt x="3"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8" name="Freeform 819"/>
                <p:cNvSpPr>
                  <a:spLocks/>
                </p:cNvSpPr>
                <p:nvPr/>
              </p:nvSpPr>
              <p:spPr bwMode="auto">
                <a:xfrm>
                  <a:off x="6044"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69" name="Freeform 820"/>
                <p:cNvSpPr>
                  <a:spLocks/>
                </p:cNvSpPr>
                <p:nvPr/>
              </p:nvSpPr>
              <p:spPr bwMode="auto">
                <a:xfrm>
                  <a:off x="6048"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0" name="Freeform 821"/>
                <p:cNvSpPr>
                  <a:spLocks/>
                </p:cNvSpPr>
                <p:nvPr/>
              </p:nvSpPr>
              <p:spPr bwMode="auto">
                <a:xfrm>
                  <a:off x="605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1" name="Freeform 822"/>
                <p:cNvSpPr>
                  <a:spLocks/>
                </p:cNvSpPr>
                <p:nvPr/>
              </p:nvSpPr>
              <p:spPr bwMode="auto">
                <a:xfrm>
                  <a:off x="6056"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2" name="Freeform 823"/>
                <p:cNvSpPr>
                  <a:spLocks/>
                </p:cNvSpPr>
                <p:nvPr/>
              </p:nvSpPr>
              <p:spPr bwMode="auto">
                <a:xfrm>
                  <a:off x="6058" y="2763"/>
                  <a:ext cx="11" cy="13"/>
                </a:xfrm>
                <a:custGeom>
                  <a:avLst/>
                  <a:gdLst>
                    <a:gd name="T0" fmla="*/ 0 w 11"/>
                    <a:gd name="T1" fmla="*/ 2 h 13"/>
                    <a:gd name="T2" fmla="*/ 4 w 11"/>
                    <a:gd name="T3" fmla="*/ 0 h 13"/>
                    <a:gd name="T4" fmla="*/ 0 w 11"/>
                    <a:gd name="T5" fmla="*/ 0 h 13"/>
                    <a:gd name="T6" fmla="*/ 0 w 11"/>
                    <a:gd name="T7" fmla="*/ 13 h 13"/>
                    <a:gd name="T8" fmla="*/ 4 w 11"/>
                    <a:gd name="T9" fmla="*/ 13 h 13"/>
                    <a:gd name="T10" fmla="*/ 8 w 11"/>
                    <a:gd name="T11" fmla="*/ 13 h 13"/>
                    <a:gd name="T12" fmla="*/ 4 w 11"/>
                    <a:gd name="T13" fmla="*/ 13 h 13"/>
                    <a:gd name="T14" fmla="*/ 8 w 11"/>
                    <a:gd name="T15" fmla="*/ 13 h 13"/>
                    <a:gd name="T16" fmla="*/ 10 w 11"/>
                    <a:gd name="T17" fmla="*/ 11 h 13"/>
                    <a:gd name="T18" fmla="*/ 11 w 11"/>
                    <a:gd name="T19" fmla="*/ 9 h 13"/>
                    <a:gd name="T20" fmla="*/ 11 w 11"/>
                    <a:gd name="T21" fmla="*/ 5 h 13"/>
                    <a:gd name="T22" fmla="*/ 11 w 11"/>
                    <a:gd name="T23" fmla="*/ 5 h 13"/>
                    <a:gd name="T24" fmla="*/ 10 w 11"/>
                    <a:gd name="T25" fmla="*/ 2 h 13"/>
                    <a:gd name="T26" fmla="*/ 8 w 11"/>
                    <a:gd name="T27" fmla="*/ 2 h 13"/>
                    <a:gd name="T28" fmla="*/ 4 w 11"/>
                    <a:gd name="T29" fmla="*/ 0 h 13"/>
                    <a:gd name="T30" fmla="*/ 0 w 11"/>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3">
                      <a:moveTo>
                        <a:pt x="0" y="2"/>
                      </a:moveTo>
                      <a:lnTo>
                        <a:pt x="4" y="0"/>
                      </a:lnTo>
                      <a:lnTo>
                        <a:pt x="0" y="0"/>
                      </a:lnTo>
                      <a:lnTo>
                        <a:pt x="0" y="13"/>
                      </a:lnTo>
                      <a:lnTo>
                        <a:pt x="4" y="13"/>
                      </a:lnTo>
                      <a:lnTo>
                        <a:pt x="8" y="13"/>
                      </a:lnTo>
                      <a:lnTo>
                        <a:pt x="4" y="13"/>
                      </a:lnTo>
                      <a:lnTo>
                        <a:pt x="8" y="13"/>
                      </a:lnTo>
                      <a:lnTo>
                        <a:pt x="10" y="11"/>
                      </a:lnTo>
                      <a:lnTo>
                        <a:pt x="11" y="9"/>
                      </a:lnTo>
                      <a:lnTo>
                        <a:pt x="11" y="5"/>
                      </a:lnTo>
                      <a:lnTo>
                        <a:pt x="11" y="5"/>
                      </a:lnTo>
                      <a:lnTo>
                        <a:pt x="10" y="2"/>
                      </a:lnTo>
                      <a:lnTo>
                        <a:pt x="8" y="2"/>
                      </a:lnTo>
                      <a:lnTo>
                        <a:pt x="4"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3" name="Freeform 824"/>
                <p:cNvSpPr>
                  <a:spLocks/>
                </p:cNvSpPr>
                <p:nvPr/>
              </p:nvSpPr>
              <p:spPr bwMode="auto">
                <a:xfrm>
                  <a:off x="6058" y="2761"/>
                  <a:ext cx="13" cy="15"/>
                </a:xfrm>
                <a:custGeom>
                  <a:avLst/>
                  <a:gdLst>
                    <a:gd name="T0" fmla="*/ 10 w 13"/>
                    <a:gd name="T1" fmla="*/ 2 h 15"/>
                    <a:gd name="T2" fmla="*/ 4 w 13"/>
                    <a:gd name="T3" fmla="*/ 2 h 15"/>
                    <a:gd name="T4" fmla="*/ 0 w 13"/>
                    <a:gd name="T5" fmla="*/ 4 h 15"/>
                    <a:gd name="T6" fmla="*/ 8 w 13"/>
                    <a:gd name="T7" fmla="*/ 15 h 15"/>
                    <a:gd name="T8" fmla="*/ 11 w 13"/>
                    <a:gd name="T9" fmla="*/ 13 h 15"/>
                    <a:gd name="T10" fmla="*/ 10 w 13"/>
                    <a:gd name="T11" fmla="*/ 13 h 15"/>
                    <a:gd name="T12" fmla="*/ 11 w 13"/>
                    <a:gd name="T13" fmla="*/ 13 h 15"/>
                    <a:gd name="T14" fmla="*/ 13 w 13"/>
                    <a:gd name="T15" fmla="*/ 11 h 15"/>
                    <a:gd name="T16" fmla="*/ 13 w 13"/>
                    <a:gd name="T17" fmla="*/ 7 h 15"/>
                    <a:gd name="T18" fmla="*/ 13 w 13"/>
                    <a:gd name="T19" fmla="*/ 7 h 15"/>
                    <a:gd name="T20" fmla="*/ 13 w 13"/>
                    <a:gd name="T21" fmla="*/ 4 h 15"/>
                    <a:gd name="T22" fmla="*/ 11 w 13"/>
                    <a:gd name="T23" fmla="*/ 2 h 15"/>
                    <a:gd name="T24" fmla="*/ 10 w 13"/>
                    <a:gd name="T25" fmla="*/ 2 h 15"/>
                    <a:gd name="T26" fmla="*/ 8 w 13"/>
                    <a:gd name="T27" fmla="*/ 0 h 15"/>
                    <a:gd name="T28" fmla="*/ 4 w 13"/>
                    <a:gd name="T29" fmla="*/ 2 h 15"/>
                    <a:gd name="T30" fmla="*/ 10 w 13"/>
                    <a:gd name="T3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10" y="2"/>
                      </a:moveTo>
                      <a:lnTo>
                        <a:pt x="4" y="2"/>
                      </a:lnTo>
                      <a:lnTo>
                        <a:pt x="0" y="4"/>
                      </a:lnTo>
                      <a:lnTo>
                        <a:pt x="8" y="15"/>
                      </a:lnTo>
                      <a:lnTo>
                        <a:pt x="11" y="13"/>
                      </a:lnTo>
                      <a:lnTo>
                        <a:pt x="10" y="13"/>
                      </a:lnTo>
                      <a:lnTo>
                        <a:pt x="11" y="13"/>
                      </a:lnTo>
                      <a:lnTo>
                        <a:pt x="13" y="11"/>
                      </a:lnTo>
                      <a:lnTo>
                        <a:pt x="13" y="7"/>
                      </a:lnTo>
                      <a:lnTo>
                        <a:pt x="13" y="7"/>
                      </a:lnTo>
                      <a:lnTo>
                        <a:pt x="13" y="4"/>
                      </a:lnTo>
                      <a:lnTo>
                        <a:pt x="11" y="2"/>
                      </a:lnTo>
                      <a:lnTo>
                        <a:pt x="10" y="2"/>
                      </a:lnTo>
                      <a:lnTo>
                        <a:pt x="8" y="0"/>
                      </a:lnTo>
                      <a:lnTo>
                        <a:pt x="4" y="2"/>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4" name="Freeform 825"/>
                <p:cNvSpPr>
                  <a:spLocks/>
                </p:cNvSpPr>
                <p:nvPr/>
              </p:nvSpPr>
              <p:spPr bwMode="auto">
                <a:xfrm>
                  <a:off x="6068" y="2763"/>
                  <a:ext cx="7" cy="11"/>
                </a:xfrm>
                <a:custGeom>
                  <a:avLst/>
                  <a:gdLst>
                    <a:gd name="T0" fmla="*/ 1 w 7"/>
                    <a:gd name="T1" fmla="*/ 0 h 11"/>
                    <a:gd name="T2" fmla="*/ 0 w 7"/>
                    <a:gd name="T3" fmla="*/ 0 h 11"/>
                    <a:gd name="T4" fmla="*/ 0 w 7"/>
                    <a:gd name="T5" fmla="*/ 11 h 11"/>
                    <a:gd name="T6" fmla="*/ 1 w 7"/>
                    <a:gd name="T7" fmla="*/ 11 h 11"/>
                    <a:gd name="T8" fmla="*/ 3 w 7"/>
                    <a:gd name="T9" fmla="*/ 11 h 11"/>
                    <a:gd name="T10" fmla="*/ 5 w 7"/>
                    <a:gd name="T11" fmla="*/ 9 h 11"/>
                    <a:gd name="T12" fmla="*/ 7 w 7"/>
                    <a:gd name="T13" fmla="*/ 9 h 11"/>
                    <a:gd name="T14" fmla="*/ 7 w 7"/>
                    <a:gd name="T15" fmla="*/ 5 h 11"/>
                    <a:gd name="T16" fmla="*/ 7 w 7"/>
                    <a:gd name="T17" fmla="*/ 2 h 11"/>
                    <a:gd name="T18" fmla="*/ 5 w 7"/>
                    <a:gd name="T19" fmla="*/ 0 h 11"/>
                    <a:gd name="T20" fmla="*/ 3 w 7"/>
                    <a:gd name="T21" fmla="*/ 0 h 11"/>
                    <a:gd name="T22" fmla="*/ 1 w 7"/>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1">
                      <a:moveTo>
                        <a:pt x="1" y="0"/>
                      </a:moveTo>
                      <a:lnTo>
                        <a:pt x="0" y="0"/>
                      </a:lnTo>
                      <a:lnTo>
                        <a:pt x="0" y="11"/>
                      </a:lnTo>
                      <a:lnTo>
                        <a:pt x="1" y="11"/>
                      </a:lnTo>
                      <a:lnTo>
                        <a:pt x="3" y="11"/>
                      </a:lnTo>
                      <a:lnTo>
                        <a:pt x="5" y="9"/>
                      </a:lnTo>
                      <a:lnTo>
                        <a:pt x="7" y="9"/>
                      </a:lnTo>
                      <a:lnTo>
                        <a:pt x="7" y="5"/>
                      </a:lnTo>
                      <a:lnTo>
                        <a:pt x="7" y="2"/>
                      </a:lnTo>
                      <a:lnTo>
                        <a:pt x="5" y="0"/>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5" name="Freeform 826"/>
                <p:cNvSpPr>
                  <a:spLocks/>
                </p:cNvSpPr>
                <p:nvPr/>
              </p:nvSpPr>
              <p:spPr bwMode="auto">
                <a:xfrm>
                  <a:off x="6069" y="2763"/>
                  <a:ext cx="12" cy="11"/>
                </a:xfrm>
                <a:custGeom>
                  <a:avLst/>
                  <a:gdLst>
                    <a:gd name="T0" fmla="*/ 4 w 12"/>
                    <a:gd name="T1" fmla="*/ 0 h 11"/>
                    <a:gd name="T2" fmla="*/ 0 w 12"/>
                    <a:gd name="T3" fmla="*/ 0 h 11"/>
                    <a:gd name="T4" fmla="*/ 0 w 12"/>
                    <a:gd name="T5" fmla="*/ 11 h 11"/>
                    <a:gd name="T6" fmla="*/ 4 w 12"/>
                    <a:gd name="T7" fmla="*/ 11 h 11"/>
                    <a:gd name="T8" fmla="*/ 6 w 12"/>
                    <a:gd name="T9" fmla="*/ 11 h 11"/>
                    <a:gd name="T10" fmla="*/ 8 w 12"/>
                    <a:gd name="T11" fmla="*/ 9 h 11"/>
                    <a:gd name="T12" fmla="*/ 12 w 12"/>
                    <a:gd name="T13" fmla="*/ 5 h 11"/>
                    <a:gd name="T14" fmla="*/ 8 w 12"/>
                    <a:gd name="T15" fmla="*/ 2 h 11"/>
                    <a:gd name="T16" fmla="*/ 8 w 12"/>
                    <a:gd name="T17" fmla="*/ 0 h 11"/>
                    <a:gd name="T18" fmla="*/ 6 w 12"/>
                    <a:gd name="T19" fmla="*/ 0 h 11"/>
                    <a:gd name="T20" fmla="*/ 4 w 12"/>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1">
                      <a:moveTo>
                        <a:pt x="4" y="0"/>
                      </a:moveTo>
                      <a:lnTo>
                        <a:pt x="0" y="0"/>
                      </a:lnTo>
                      <a:lnTo>
                        <a:pt x="0" y="11"/>
                      </a:lnTo>
                      <a:lnTo>
                        <a:pt x="4" y="11"/>
                      </a:lnTo>
                      <a:lnTo>
                        <a:pt x="6" y="11"/>
                      </a:lnTo>
                      <a:lnTo>
                        <a:pt x="8" y="9"/>
                      </a:lnTo>
                      <a:lnTo>
                        <a:pt x="12" y="5"/>
                      </a:lnTo>
                      <a:lnTo>
                        <a:pt x="8" y="2"/>
                      </a:lnTo>
                      <a:lnTo>
                        <a:pt x="8" y="0"/>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6" name="Freeform 827"/>
                <p:cNvSpPr>
                  <a:spLocks/>
                </p:cNvSpPr>
                <p:nvPr/>
              </p:nvSpPr>
              <p:spPr bwMode="auto">
                <a:xfrm>
                  <a:off x="6073" y="2763"/>
                  <a:ext cx="10" cy="11"/>
                </a:xfrm>
                <a:custGeom>
                  <a:avLst/>
                  <a:gdLst>
                    <a:gd name="T0" fmla="*/ 2 w 10"/>
                    <a:gd name="T1" fmla="*/ 0 h 11"/>
                    <a:gd name="T2" fmla="*/ 0 w 10"/>
                    <a:gd name="T3" fmla="*/ 0 h 11"/>
                    <a:gd name="T4" fmla="*/ 0 w 10"/>
                    <a:gd name="T5" fmla="*/ 11 h 11"/>
                    <a:gd name="T6" fmla="*/ 2 w 10"/>
                    <a:gd name="T7" fmla="*/ 11 h 11"/>
                    <a:gd name="T8" fmla="*/ 8 w 10"/>
                    <a:gd name="T9" fmla="*/ 11 h 11"/>
                    <a:gd name="T10" fmla="*/ 8 w 10"/>
                    <a:gd name="T11" fmla="*/ 9 h 11"/>
                    <a:gd name="T12" fmla="*/ 10 w 10"/>
                    <a:gd name="T13" fmla="*/ 9 h 11"/>
                    <a:gd name="T14" fmla="*/ 10 w 10"/>
                    <a:gd name="T15" fmla="*/ 5 h 11"/>
                    <a:gd name="T16" fmla="*/ 10 w 10"/>
                    <a:gd name="T17" fmla="*/ 2 h 11"/>
                    <a:gd name="T18" fmla="*/ 8 w 10"/>
                    <a:gd name="T19" fmla="*/ 0 h 11"/>
                    <a:gd name="T20" fmla="*/ 2 w 10"/>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1">
                      <a:moveTo>
                        <a:pt x="2" y="0"/>
                      </a:moveTo>
                      <a:lnTo>
                        <a:pt x="0" y="0"/>
                      </a:lnTo>
                      <a:lnTo>
                        <a:pt x="0" y="11"/>
                      </a:lnTo>
                      <a:lnTo>
                        <a:pt x="2" y="11"/>
                      </a:lnTo>
                      <a:lnTo>
                        <a:pt x="8" y="11"/>
                      </a:lnTo>
                      <a:lnTo>
                        <a:pt x="8" y="9"/>
                      </a:lnTo>
                      <a:lnTo>
                        <a:pt x="10" y="9"/>
                      </a:lnTo>
                      <a:lnTo>
                        <a:pt x="10" y="5"/>
                      </a:lnTo>
                      <a:lnTo>
                        <a:pt x="10" y="2"/>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7" name="Freeform 828"/>
                <p:cNvSpPr>
                  <a:spLocks/>
                </p:cNvSpPr>
                <p:nvPr/>
              </p:nvSpPr>
              <p:spPr bwMode="auto">
                <a:xfrm>
                  <a:off x="6075" y="2763"/>
                  <a:ext cx="12" cy="11"/>
                </a:xfrm>
                <a:custGeom>
                  <a:avLst/>
                  <a:gdLst>
                    <a:gd name="T0" fmla="*/ 6 w 12"/>
                    <a:gd name="T1" fmla="*/ 0 h 11"/>
                    <a:gd name="T2" fmla="*/ 0 w 12"/>
                    <a:gd name="T3" fmla="*/ 0 h 11"/>
                    <a:gd name="T4" fmla="*/ 0 w 12"/>
                    <a:gd name="T5" fmla="*/ 11 h 11"/>
                    <a:gd name="T6" fmla="*/ 6 w 12"/>
                    <a:gd name="T7" fmla="*/ 11 h 11"/>
                    <a:gd name="T8" fmla="*/ 8 w 12"/>
                    <a:gd name="T9" fmla="*/ 11 h 11"/>
                    <a:gd name="T10" fmla="*/ 10 w 12"/>
                    <a:gd name="T11" fmla="*/ 9 h 11"/>
                    <a:gd name="T12" fmla="*/ 12 w 12"/>
                    <a:gd name="T13" fmla="*/ 9 h 11"/>
                    <a:gd name="T14" fmla="*/ 12 w 12"/>
                    <a:gd name="T15" fmla="*/ 5 h 11"/>
                    <a:gd name="T16" fmla="*/ 12 w 12"/>
                    <a:gd name="T17" fmla="*/ 2 h 11"/>
                    <a:gd name="T18" fmla="*/ 10 w 12"/>
                    <a:gd name="T19" fmla="*/ 0 h 11"/>
                    <a:gd name="T20" fmla="*/ 8 w 12"/>
                    <a:gd name="T21" fmla="*/ 0 h 11"/>
                    <a:gd name="T22" fmla="*/ 6 w 1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
                      <a:moveTo>
                        <a:pt x="6" y="0"/>
                      </a:moveTo>
                      <a:lnTo>
                        <a:pt x="0" y="0"/>
                      </a:lnTo>
                      <a:lnTo>
                        <a:pt x="0" y="11"/>
                      </a:lnTo>
                      <a:lnTo>
                        <a:pt x="6" y="11"/>
                      </a:lnTo>
                      <a:lnTo>
                        <a:pt x="8" y="11"/>
                      </a:lnTo>
                      <a:lnTo>
                        <a:pt x="10" y="9"/>
                      </a:lnTo>
                      <a:lnTo>
                        <a:pt x="12" y="9"/>
                      </a:lnTo>
                      <a:lnTo>
                        <a:pt x="12" y="5"/>
                      </a:lnTo>
                      <a:lnTo>
                        <a:pt x="12" y="2"/>
                      </a:lnTo>
                      <a:lnTo>
                        <a:pt x="10" y="0"/>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8" name="Freeform 829"/>
                <p:cNvSpPr>
                  <a:spLocks/>
                </p:cNvSpPr>
                <p:nvPr/>
              </p:nvSpPr>
              <p:spPr bwMode="auto">
                <a:xfrm>
                  <a:off x="6081" y="2763"/>
                  <a:ext cx="10" cy="11"/>
                </a:xfrm>
                <a:custGeom>
                  <a:avLst/>
                  <a:gdLst>
                    <a:gd name="T0" fmla="*/ 0 w 10"/>
                    <a:gd name="T1" fmla="*/ 0 h 11"/>
                    <a:gd name="T2" fmla="*/ 2 w 10"/>
                    <a:gd name="T3" fmla="*/ 0 h 11"/>
                    <a:gd name="T4" fmla="*/ 0 w 10"/>
                    <a:gd name="T5" fmla="*/ 0 h 11"/>
                    <a:gd name="T6" fmla="*/ 0 w 10"/>
                    <a:gd name="T7" fmla="*/ 11 h 11"/>
                    <a:gd name="T8" fmla="*/ 2 w 10"/>
                    <a:gd name="T9" fmla="*/ 11 h 11"/>
                    <a:gd name="T10" fmla="*/ 6 w 10"/>
                    <a:gd name="T11" fmla="*/ 11 h 11"/>
                    <a:gd name="T12" fmla="*/ 2 w 10"/>
                    <a:gd name="T13" fmla="*/ 11 h 11"/>
                    <a:gd name="T14" fmla="*/ 6 w 10"/>
                    <a:gd name="T15" fmla="*/ 11 h 11"/>
                    <a:gd name="T16" fmla="*/ 10 w 10"/>
                    <a:gd name="T17" fmla="*/ 9 h 11"/>
                    <a:gd name="T18" fmla="*/ 10 w 10"/>
                    <a:gd name="T19" fmla="*/ 5 h 11"/>
                    <a:gd name="T20" fmla="*/ 10 w 10"/>
                    <a:gd name="T21" fmla="*/ 2 h 11"/>
                    <a:gd name="T22" fmla="*/ 10 w 10"/>
                    <a:gd name="T23" fmla="*/ 0 h 11"/>
                    <a:gd name="T24" fmla="*/ 6 w 10"/>
                    <a:gd name="T25" fmla="*/ 0 h 11"/>
                    <a:gd name="T26" fmla="*/ 2 w 10"/>
                    <a:gd name="T27" fmla="*/ 0 h 11"/>
                    <a:gd name="T28" fmla="*/ 0 w 10"/>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1">
                      <a:moveTo>
                        <a:pt x="0" y="0"/>
                      </a:moveTo>
                      <a:lnTo>
                        <a:pt x="2" y="0"/>
                      </a:lnTo>
                      <a:lnTo>
                        <a:pt x="0" y="0"/>
                      </a:lnTo>
                      <a:lnTo>
                        <a:pt x="0" y="11"/>
                      </a:lnTo>
                      <a:lnTo>
                        <a:pt x="2" y="11"/>
                      </a:lnTo>
                      <a:lnTo>
                        <a:pt x="6" y="11"/>
                      </a:lnTo>
                      <a:lnTo>
                        <a:pt x="2" y="11"/>
                      </a:lnTo>
                      <a:lnTo>
                        <a:pt x="6" y="11"/>
                      </a:lnTo>
                      <a:lnTo>
                        <a:pt x="10" y="9"/>
                      </a:lnTo>
                      <a:lnTo>
                        <a:pt x="10" y="5"/>
                      </a:lnTo>
                      <a:lnTo>
                        <a:pt x="10" y="2"/>
                      </a:lnTo>
                      <a:lnTo>
                        <a:pt x="10" y="0"/>
                      </a:lnTo>
                      <a:lnTo>
                        <a:pt x="6" y="0"/>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79" name="Freeform 830"/>
                <p:cNvSpPr>
                  <a:spLocks/>
                </p:cNvSpPr>
                <p:nvPr/>
              </p:nvSpPr>
              <p:spPr bwMode="auto">
                <a:xfrm>
                  <a:off x="6081" y="2761"/>
                  <a:ext cx="13" cy="13"/>
                </a:xfrm>
                <a:custGeom>
                  <a:avLst/>
                  <a:gdLst>
                    <a:gd name="T0" fmla="*/ 0 w 13"/>
                    <a:gd name="T1" fmla="*/ 2 h 13"/>
                    <a:gd name="T2" fmla="*/ 2 w 13"/>
                    <a:gd name="T3" fmla="*/ 0 h 13"/>
                    <a:gd name="T4" fmla="*/ 0 w 13"/>
                    <a:gd name="T5" fmla="*/ 2 h 13"/>
                    <a:gd name="T6" fmla="*/ 6 w 13"/>
                    <a:gd name="T7" fmla="*/ 13 h 13"/>
                    <a:gd name="T8" fmla="*/ 10 w 13"/>
                    <a:gd name="T9" fmla="*/ 11 h 13"/>
                    <a:gd name="T10" fmla="*/ 10 w 13"/>
                    <a:gd name="T11" fmla="*/ 7 h 13"/>
                    <a:gd name="T12" fmla="*/ 10 w 13"/>
                    <a:gd name="T13" fmla="*/ 11 h 13"/>
                    <a:gd name="T14" fmla="*/ 10 w 13"/>
                    <a:gd name="T15" fmla="*/ 7 h 13"/>
                    <a:gd name="T16" fmla="*/ 13 w 13"/>
                    <a:gd name="T17" fmla="*/ 7 h 13"/>
                    <a:gd name="T18" fmla="*/ 13 w 13"/>
                    <a:gd name="T19" fmla="*/ 4 h 13"/>
                    <a:gd name="T20" fmla="*/ 10 w 13"/>
                    <a:gd name="T21" fmla="*/ 2 h 13"/>
                    <a:gd name="T22" fmla="*/ 10 w 13"/>
                    <a:gd name="T23" fmla="*/ 0 h 13"/>
                    <a:gd name="T24" fmla="*/ 10 w 13"/>
                    <a:gd name="T25" fmla="*/ 0 h 13"/>
                    <a:gd name="T26" fmla="*/ 6 w 13"/>
                    <a:gd name="T27" fmla="*/ 0 h 13"/>
                    <a:gd name="T28" fmla="*/ 2 w 13"/>
                    <a:gd name="T29" fmla="*/ 0 h 13"/>
                    <a:gd name="T30" fmla="*/ 0 w 13"/>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0" y="2"/>
                      </a:moveTo>
                      <a:lnTo>
                        <a:pt x="2" y="0"/>
                      </a:lnTo>
                      <a:lnTo>
                        <a:pt x="0" y="2"/>
                      </a:lnTo>
                      <a:lnTo>
                        <a:pt x="6" y="13"/>
                      </a:lnTo>
                      <a:lnTo>
                        <a:pt x="10" y="11"/>
                      </a:lnTo>
                      <a:lnTo>
                        <a:pt x="10" y="7"/>
                      </a:lnTo>
                      <a:lnTo>
                        <a:pt x="10" y="11"/>
                      </a:lnTo>
                      <a:lnTo>
                        <a:pt x="10" y="7"/>
                      </a:lnTo>
                      <a:lnTo>
                        <a:pt x="13" y="7"/>
                      </a:lnTo>
                      <a:lnTo>
                        <a:pt x="13" y="4"/>
                      </a:lnTo>
                      <a:lnTo>
                        <a:pt x="10" y="2"/>
                      </a:lnTo>
                      <a:lnTo>
                        <a:pt x="10" y="0"/>
                      </a:lnTo>
                      <a:lnTo>
                        <a:pt x="10" y="0"/>
                      </a:lnTo>
                      <a:lnTo>
                        <a:pt x="6" y="0"/>
                      </a:lnTo>
                      <a:lnTo>
                        <a:pt x="2"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0" name="Freeform 831"/>
                <p:cNvSpPr>
                  <a:spLocks/>
                </p:cNvSpPr>
                <p:nvPr/>
              </p:nvSpPr>
              <p:spPr bwMode="auto">
                <a:xfrm>
                  <a:off x="6081" y="2753"/>
                  <a:ext cx="15" cy="15"/>
                </a:xfrm>
                <a:custGeom>
                  <a:avLst/>
                  <a:gdLst>
                    <a:gd name="T0" fmla="*/ 4 w 15"/>
                    <a:gd name="T1" fmla="*/ 6 h 15"/>
                    <a:gd name="T2" fmla="*/ 4 w 15"/>
                    <a:gd name="T3" fmla="*/ 2 h 15"/>
                    <a:gd name="T4" fmla="*/ 0 w 15"/>
                    <a:gd name="T5" fmla="*/ 10 h 15"/>
                    <a:gd name="T6" fmla="*/ 10 w 15"/>
                    <a:gd name="T7" fmla="*/ 15 h 15"/>
                    <a:gd name="T8" fmla="*/ 15 w 15"/>
                    <a:gd name="T9" fmla="*/ 10 h 15"/>
                    <a:gd name="T10" fmla="*/ 15 w 15"/>
                    <a:gd name="T11" fmla="*/ 8 h 15"/>
                    <a:gd name="T12" fmla="*/ 15 w 15"/>
                    <a:gd name="T13" fmla="*/ 10 h 15"/>
                    <a:gd name="T14" fmla="*/ 15 w 15"/>
                    <a:gd name="T15" fmla="*/ 8 h 15"/>
                    <a:gd name="T16" fmla="*/ 15 w 15"/>
                    <a:gd name="T17" fmla="*/ 6 h 15"/>
                    <a:gd name="T18" fmla="*/ 15 w 15"/>
                    <a:gd name="T19" fmla="*/ 2 h 15"/>
                    <a:gd name="T20" fmla="*/ 13 w 15"/>
                    <a:gd name="T21" fmla="*/ 0 h 15"/>
                    <a:gd name="T22" fmla="*/ 10 w 15"/>
                    <a:gd name="T23" fmla="*/ 0 h 15"/>
                    <a:gd name="T24" fmla="*/ 10 w 15"/>
                    <a:gd name="T25" fmla="*/ 0 h 15"/>
                    <a:gd name="T26" fmla="*/ 6 w 15"/>
                    <a:gd name="T27" fmla="*/ 0 h 15"/>
                    <a:gd name="T28" fmla="*/ 4 w 15"/>
                    <a:gd name="T29" fmla="*/ 2 h 15"/>
                    <a:gd name="T30" fmla="*/ 4 w 15"/>
                    <a:gd name="T31"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5">
                      <a:moveTo>
                        <a:pt x="4" y="6"/>
                      </a:moveTo>
                      <a:lnTo>
                        <a:pt x="4" y="2"/>
                      </a:lnTo>
                      <a:lnTo>
                        <a:pt x="0" y="10"/>
                      </a:lnTo>
                      <a:lnTo>
                        <a:pt x="10" y="15"/>
                      </a:lnTo>
                      <a:lnTo>
                        <a:pt x="15" y="10"/>
                      </a:lnTo>
                      <a:lnTo>
                        <a:pt x="15" y="8"/>
                      </a:lnTo>
                      <a:lnTo>
                        <a:pt x="15" y="10"/>
                      </a:lnTo>
                      <a:lnTo>
                        <a:pt x="15" y="8"/>
                      </a:lnTo>
                      <a:lnTo>
                        <a:pt x="15" y="6"/>
                      </a:lnTo>
                      <a:lnTo>
                        <a:pt x="15" y="2"/>
                      </a:lnTo>
                      <a:lnTo>
                        <a:pt x="13" y="0"/>
                      </a:lnTo>
                      <a:lnTo>
                        <a:pt x="10" y="0"/>
                      </a:lnTo>
                      <a:lnTo>
                        <a:pt x="10" y="0"/>
                      </a:lnTo>
                      <a:lnTo>
                        <a:pt x="6" y="0"/>
                      </a:lnTo>
                      <a:lnTo>
                        <a:pt x="4" y="2"/>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1" name="Freeform 832"/>
                <p:cNvSpPr>
                  <a:spLocks/>
                </p:cNvSpPr>
                <p:nvPr/>
              </p:nvSpPr>
              <p:spPr bwMode="auto">
                <a:xfrm>
                  <a:off x="6085" y="2734"/>
                  <a:ext cx="15" cy="27"/>
                </a:xfrm>
                <a:custGeom>
                  <a:avLst/>
                  <a:gdLst>
                    <a:gd name="T0" fmla="*/ 2 w 15"/>
                    <a:gd name="T1" fmla="*/ 6 h 27"/>
                    <a:gd name="T2" fmla="*/ 2 w 15"/>
                    <a:gd name="T3" fmla="*/ 4 h 27"/>
                    <a:gd name="T4" fmla="*/ 0 w 15"/>
                    <a:gd name="T5" fmla="*/ 25 h 27"/>
                    <a:gd name="T6" fmla="*/ 11 w 15"/>
                    <a:gd name="T7" fmla="*/ 27 h 27"/>
                    <a:gd name="T8" fmla="*/ 15 w 15"/>
                    <a:gd name="T9" fmla="*/ 6 h 27"/>
                    <a:gd name="T10" fmla="*/ 15 w 15"/>
                    <a:gd name="T11" fmla="*/ 4 h 27"/>
                    <a:gd name="T12" fmla="*/ 13 w 15"/>
                    <a:gd name="T13" fmla="*/ 2 h 27"/>
                    <a:gd name="T14" fmla="*/ 13 w 15"/>
                    <a:gd name="T15" fmla="*/ 0 h 27"/>
                    <a:gd name="T16" fmla="*/ 11 w 15"/>
                    <a:gd name="T17" fmla="*/ 0 h 27"/>
                    <a:gd name="T18" fmla="*/ 6 w 15"/>
                    <a:gd name="T19" fmla="*/ 0 h 27"/>
                    <a:gd name="T20" fmla="*/ 6 w 15"/>
                    <a:gd name="T21" fmla="*/ 0 h 27"/>
                    <a:gd name="T22" fmla="*/ 6 w 15"/>
                    <a:gd name="T23" fmla="*/ 2 h 27"/>
                    <a:gd name="T24" fmla="*/ 2 w 15"/>
                    <a:gd name="T25" fmla="*/ 4 h 27"/>
                    <a:gd name="T26" fmla="*/ 2 w 15"/>
                    <a:gd name="T2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7">
                      <a:moveTo>
                        <a:pt x="2" y="6"/>
                      </a:moveTo>
                      <a:lnTo>
                        <a:pt x="2" y="4"/>
                      </a:lnTo>
                      <a:lnTo>
                        <a:pt x="0" y="25"/>
                      </a:lnTo>
                      <a:lnTo>
                        <a:pt x="11" y="27"/>
                      </a:lnTo>
                      <a:lnTo>
                        <a:pt x="15" y="6"/>
                      </a:lnTo>
                      <a:lnTo>
                        <a:pt x="15" y="4"/>
                      </a:lnTo>
                      <a:lnTo>
                        <a:pt x="13" y="2"/>
                      </a:lnTo>
                      <a:lnTo>
                        <a:pt x="13" y="0"/>
                      </a:lnTo>
                      <a:lnTo>
                        <a:pt x="11" y="0"/>
                      </a:lnTo>
                      <a:lnTo>
                        <a:pt x="6" y="0"/>
                      </a:lnTo>
                      <a:lnTo>
                        <a:pt x="6" y="0"/>
                      </a:lnTo>
                      <a:lnTo>
                        <a:pt x="6" y="2"/>
                      </a:lnTo>
                      <a:lnTo>
                        <a:pt x="2" y="4"/>
                      </a:lnTo>
                      <a:lnTo>
                        <a:pt x="2"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2" name="Freeform 833"/>
                <p:cNvSpPr>
                  <a:spLocks/>
                </p:cNvSpPr>
                <p:nvPr/>
              </p:nvSpPr>
              <p:spPr bwMode="auto">
                <a:xfrm>
                  <a:off x="6087" y="2694"/>
                  <a:ext cx="19" cy="46"/>
                </a:xfrm>
                <a:custGeom>
                  <a:avLst/>
                  <a:gdLst>
                    <a:gd name="T0" fmla="*/ 4 w 19"/>
                    <a:gd name="T1" fmla="*/ 7 h 46"/>
                    <a:gd name="T2" fmla="*/ 0 w 19"/>
                    <a:gd name="T3" fmla="*/ 46 h 46"/>
                    <a:gd name="T4" fmla="*/ 13 w 19"/>
                    <a:gd name="T5" fmla="*/ 46 h 46"/>
                    <a:gd name="T6" fmla="*/ 19 w 19"/>
                    <a:gd name="T7" fmla="*/ 7 h 46"/>
                    <a:gd name="T8" fmla="*/ 17 w 19"/>
                    <a:gd name="T9" fmla="*/ 3 h 46"/>
                    <a:gd name="T10" fmla="*/ 17 w 19"/>
                    <a:gd name="T11" fmla="*/ 1 h 46"/>
                    <a:gd name="T12" fmla="*/ 13 w 19"/>
                    <a:gd name="T13" fmla="*/ 0 h 46"/>
                    <a:gd name="T14" fmla="*/ 11 w 19"/>
                    <a:gd name="T15" fmla="*/ 0 h 46"/>
                    <a:gd name="T16" fmla="*/ 9 w 19"/>
                    <a:gd name="T17" fmla="*/ 0 h 46"/>
                    <a:gd name="T18" fmla="*/ 7 w 19"/>
                    <a:gd name="T19" fmla="*/ 0 h 46"/>
                    <a:gd name="T20" fmla="*/ 4 w 19"/>
                    <a:gd name="T21" fmla="*/ 1 h 46"/>
                    <a:gd name="T22" fmla="*/ 4 w 19"/>
                    <a:gd name="T23" fmla="*/ 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46">
                      <a:moveTo>
                        <a:pt x="4" y="7"/>
                      </a:moveTo>
                      <a:lnTo>
                        <a:pt x="0" y="46"/>
                      </a:lnTo>
                      <a:lnTo>
                        <a:pt x="13" y="46"/>
                      </a:lnTo>
                      <a:lnTo>
                        <a:pt x="19" y="7"/>
                      </a:lnTo>
                      <a:lnTo>
                        <a:pt x="17" y="3"/>
                      </a:lnTo>
                      <a:lnTo>
                        <a:pt x="17" y="1"/>
                      </a:lnTo>
                      <a:lnTo>
                        <a:pt x="13" y="0"/>
                      </a:lnTo>
                      <a:lnTo>
                        <a:pt x="11" y="0"/>
                      </a:lnTo>
                      <a:lnTo>
                        <a:pt x="9" y="0"/>
                      </a:lnTo>
                      <a:lnTo>
                        <a:pt x="7" y="0"/>
                      </a:lnTo>
                      <a:lnTo>
                        <a:pt x="4" y="1"/>
                      </a:lnTo>
                      <a:lnTo>
                        <a:pt x="4"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3" name="Freeform 834"/>
                <p:cNvSpPr>
                  <a:spLocks/>
                </p:cNvSpPr>
                <p:nvPr/>
              </p:nvSpPr>
              <p:spPr bwMode="auto">
                <a:xfrm>
                  <a:off x="6091" y="2628"/>
                  <a:ext cx="15" cy="73"/>
                </a:xfrm>
                <a:custGeom>
                  <a:avLst/>
                  <a:gdLst>
                    <a:gd name="T0" fmla="*/ 3 w 15"/>
                    <a:gd name="T1" fmla="*/ 6 h 73"/>
                    <a:gd name="T2" fmla="*/ 0 w 15"/>
                    <a:gd name="T3" fmla="*/ 73 h 73"/>
                    <a:gd name="T4" fmla="*/ 15 w 15"/>
                    <a:gd name="T5" fmla="*/ 73 h 73"/>
                    <a:gd name="T6" fmla="*/ 15 w 15"/>
                    <a:gd name="T7" fmla="*/ 6 h 73"/>
                    <a:gd name="T8" fmla="*/ 15 w 15"/>
                    <a:gd name="T9" fmla="*/ 4 h 73"/>
                    <a:gd name="T10" fmla="*/ 15 w 15"/>
                    <a:gd name="T11" fmla="*/ 2 h 73"/>
                    <a:gd name="T12" fmla="*/ 13 w 15"/>
                    <a:gd name="T13" fmla="*/ 0 h 73"/>
                    <a:gd name="T14" fmla="*/ 9 w 15"/>
                    <a:gd name="T15" fmla="*/ 0 h 73"/>
                    <a:gd name="T16" fmla="*/ 7 w 15"/>
                    <a:gd name="T17" fmla="*/ 0 h 73"/>
                    <a:gd name="T18" fmla="*/ 5 w 15"/>
                    <a:gd name="T19" fmla="*/ 2 h 73"/>
                    <a:gd name="T20" fmla="*/ 3 w 15"/>
                    <a:gd name="T21" fmla="*/ 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73">
                      <a:moveTo>
                        <a:pt x="3" y="6"/>
                      </a:moveTo>
                      <a:lnTo>
                        <a:pt x="0" y="73"/>
                      </a:lnTo>
                      <a:lnTo>
                        <a:pt x="15" y="73"/>
                      </a:lnTo>
                      <a:lnTo>
                        <a:pt x="15" y="6"/>
                      </a:lnTo>
                      <a:lnTo>
                        <a:pt x="15" y="4"/>
                      </a:lnTo>
                      <a:lnTo>
                        <a:pt x="15" y="2"/>
                      </a:lnTo>
                      <a:lnTo>
                        <a:pt x="13" y="0"/>
                      </a:lnTo>
                      <a:lnTo>
                        <a:pt x="9" y="0"/>
                      </a:lnTo>
                      <a:lnTo>
                        <a:pt x="7" y="0"/>
                      </a:lnTo>
                      <a:lnTo>
                        <a:pt x="5" y="2"/>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4" name="Freeform 835"/>
                <p:cNvSpPr>
                  <a:spLocks/>
                </p:cNvSpPr>
                <p:nvPr/>
              </p:nvSpPr>
              <p:spPr bwMode="auto">
                <a:xfrm>
                  <a:off x="6094" y="2548"/>
                  <a:ext cx="18" cy="86"/>
                </a:xfrm>
                <a:custGeom>
                  <a:avLst/>
                  <a:gdLst>
                    <a:gd name="T0" fmla="*/ 4 w 18"/>
                    <a:gd name="T1" fmla="*/ 5 h 86"/>
                    <a:gd name="T2" fmla="*/ 0 w 18"/>
                    <a:gd name="T3" fmla="*/ 86 h 86"/>
                    <a:gd name="T4" fmla="*/ 12 w 18"/>
                    <a:gd name="T5" fmla="*/ 86 h 86"/>
                    <a:gd name="T6" fmla="*/ 18 w 18"/>
                    <a:gd name="T7" fmla="*/ 5 h 86"/>
                    <a:gd name="T8" fmla="*/ 16 w 18"/>
                    <a:gd name="T9" fmla="*/ 4 h 86"/>
                    <a:gd name="T10" fmla="*/ 16 w 18"/>
                    <a:gd name="T11" fmla="*/ 2 h 86"/>
                    <a:gd name="T12" fmla="*/ 12 w 18"/>
                    <a:gd name="T13" fmla="*/ 0 h 86"/>
                    <a:gd name="T14" fmla="*/ 12 w 18"/>
                    <a:gd name="T15" fmla="*/ 0 h 86"/>
                    <a:gd name="T16" fmla="*/ 10 w 18"/>
                    <a:gd name="T17" fmla="*/ 0 h 86"/>
                    <a:gd name="T18" fmla="*/ 6 w 18"/>
                    <a:gd name="T19" fmla="*/ 0 h 86"/>
                    <a:gd name="T20" fmla="*/ 4 w 18"/>
                    <a:gd name="T21" fmla="*/ 2 h 86"/>
                    <a:gd name="T22" fmla="*/ 4 w 18"/>
                    <a:gd name="T23"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86">
                      <a:moveTo>
                        <a:pt x="4" y="5"/>
                      </a:moveTo>
                      <a:lnTo>
                        <a:pt x="0" y="86"/>
                      </a:lnTo>
                      <a:lnTo>
                        <a:pt x="12" y="86"/>
                      </a:lnTo>
                      <a:lnTo>
                        <a:pt x="18" y="5"/>
                      </a:lnTo>
                      <a:lnTo>
                        <a:pt x="16" y="4"/>
                      </a:lnTo>
                      <a:lnTo>
                        <a:pt x="16" y="2"/>
                      </a:lnTo>
                      <a:lnTo>
                        <a:pt x="12" y="0"/>
                      </a:lnTo>
                      <a:lnTo>
                        <a:pt x="12" y="0"/>
                      </a:lnTo>
                      <a:lnTo>
                        <a:pt x="10" y="0"/>
                      </a:lnTo>
                      <a:lnTo>
                        <a:pt x="6" y="0"/>
                      </a:lnTo>
                      <a:lnTo>
                        <a:pt x="4" y="2"/>
                      </a:lnTo>
                      <a:lnTo>
                        <a:pt x="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5" name="Freeform 836"/>
                <p:cNvSpPr>
                  <a:spLocks/>
                </p:cNvSpPr>
                <p:nvPr/>
              </p:nvSpPr>
              <p:spPr bwMode="auto">
                <a:xfrm>
                  <a:off x="6098" y="2484"/>
                  <a:ext cx="16" cy="69"/>
                </a:xfrm>
                <a:custGeom>
                  <a:avLst/>
                  <a:gdLst>
                    <a:gd name="T0" fmla="*/ 2 w 16"/>
                    <a:gd name="T1" fmla="*/ 4 h 69"/>
                    <a:gd name="T2" fmla="*/ 2 w 16"/>
                    <a:gd name="T3" fmla="*/ 8 h 69"/>
                    <a:gd name="T4" fmla="*/ 0 w 16"/>
                    <a:gd name="T5" fmla="*/ 69 h 69"/>
                    <a:gd name="T6" fmla="*/ 14 w 16"/>
                    <a:gd name="T7" fmla="*/ 69 h 69"/>
                    <a:gd name="T8" fmla="*/ 16 w 16"/>
                    <a:gd name="T9" fmla="*/ 8 h 69"/>
                    <a:gd name="T10" fmla="*/ 16 w 16"/>
                    <a:gd name="T11" fmla="*/ 4 h 69"/>
                    <a:gd name="T12" fmla="*/ 14 w 16"/>
                    <a:gd name="T13" fmla="*/ 2 h 69"/>
                    <a:gd name="T14" fmla="*/ 14 w 16"/>
                    <a:gd name="T15" fmla="*/ 0 h 69"/>
                    <a:gd name="T16" fmla="*/ 8 w 16"/>
                    <a:gd name="T17" fmla="*/ 0 h 69"/>
                    <a:gd name="T18" fmla="*/ 8 w 16"/>
                    <a:gd name="T19" fmla="*/ 0 h 69"/>
                    <a:gd name="T20" fmla="*/ 6 w 16"/>
                    <a:gd name="T21" fmla="*/ 0 h 69"/>
                    <a:gd name="T22" fmla="*/ 6 w 16"/>
                    <a:gd name="T23" fmla="*/ 2 h 69"/>
                    <a:gd name="T24" fmla="*/ 2 w 16"/>
                    <a:gd name="T25" fmla="*/ 8 h 69"/>
                    <a:gd name="T26" fmla="*/ 2 w 16"/>
                    <a:gd name="T27" fmla="*/ 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9">
                      <a:moveTo>
                        <a:pt x="2" y="4"/>
                      </a:moveTo>
                      <a:lnTo>
                        <a:pt x="2" y="8"/>
                      </a:lnTo>
                      <a:lnTo>
                        <a:pt x="0" y="69"/>
                      </a:lnTo>
                      <a:lnTo>
                        <a:pt x="14" y="69"/>
                      </a:lnTo>
                      <a:lnTo>
                        <a:pt x="16" y="8"/>
                      </a:lnTo>
                      <a:lnTo>
                        <a:pt x="16" y="4"/>
                      </a:lnTo>
                      <a:lnTo>
                        <a:pt x="14" y="2"/>
                      </a:lnTo>
                      <a:lnTo>
                        <a:pt x="14" y="0"/>
                      </a:lnTo>
                      <a:lnTo>
                        <a:pt x="8" y="0"/>
                      </a:lnTo>
                      <a:lnTo>
                        <a:pt x="8" y="0"/>
                      </a:lnTo>
                      <a:lnTo>
                        <a:pt x="6" y="0"/>
                      </a:lnTo>
                      <a:lnTo>
                        <a:pt x="6" y="2"/>
                      </a:lnTo>
                      <a:lnTo>
                        <a:pt x="2" y="8"/>
                      </a:lnTo>
                      <a:lnTo>
                        <a:pt x="2"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6" name="Freeform 837"/>
                <p:cNvSpPr>
                  <a:spLocks/>
                </p:cNvSpPr>
                <p:nvPr/>
              </p:nvSpPr>
              <p:spPr bwMode="auto">
                <a:xfrm>
                  <a:off x="6100" y="2469"/>
                  <a:ext cx="19" cy="23"/>
                </a:xfrm>
                <a:custGeom>
                  <a:avLst/>
                  <a:gdLst>
                    <a:gd name="T0" fmla="*/ 19 w 19"/>
                    <a:gd name="T1" fmla="*/ 4 h 23"/>
                    <a:gd name="T2" fmla="*/ 6 w 19"/>
                    <a:gd name="T3" fmla="*/ 4 h 23"/>
                    <a:gd name="T4" fmla="*/ 0 w 19"/>
                    <a:gd name="T5" fmla="*/ 19 h 23"/>
                    <a:gd name="T6" fmla="*/ 14 w 19"/>
                    <a:gd name="T7" fmla="*/ 23 h 23"/>
                    <a:gd name="T8" fmla="*/ 19 w 19"/>
                    <a:gd name="T9" fmla="*/ 6 h 23"/>
                    <a:gd name="T10" fmla="*/ 6 w 19"/>
                    <a:gd name="T11" fmla="*/ 6 h 23"/>
                    <a:gd name="T12" fmla="*/ 19 w 19"/>
                    <a:gd name="T13" fmla="*/ 6 h 23"/>
                    <a:gd name="T14" fmla="*/ 19 w 19"/>
                    <a:gd name="T15" fmla="*/ 4 h 23"/>
                    <a:gd name="T16" fmla="*/ 16 w 19"/>
                    <a:gd name="T17" fmla="*/ 2 h 23"/>
                    <a:gd name="T18" fmla="*/ 16 w 19"/>
                    <a:gd name="T19" fmla="*/ 0 h 23"/>
                    <a:gd name="T20" fmla="*/ 12 w 19"/>
                    <a:gd name="T21" fmla="*/ 0 h 23"/>
                    <a:gd name="T22" fmla="*/ 10 w 19"/>
                    <a:gd name="T23" fmla="*/ 0 h 23"/>
                    <a:gd name="T24" fmla="*/ 6 w 19"/>
                    <a:gd name="T25" fmla="*/ 0 h 23"/>
                    <a:gd name="T26" fmla="*/ 6 w 19"/>
                    <a:gd name="T27" fmla="*/ 2 h 23"/>
                    <a:gd name="T28" fmla="*/ 6 w 19"/>
                    <a:gd name="T29" fmla="*/ 4 h 23"/>
                    <a:gd name="T30" fmla="*/ 19 w 19"/>
                    <a:gd name="T31"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3">
                      <a:moveTo>
                        <a:pt x="19" y="4"/>
                      </a:moveTo>
                      <a:lnTo>
                        <a:pt x="6" y="4"/>
                      </a:lnTo>
                      <a:lnTo>
                        <a:pt x="0" y="19"/>
                      </a:lnTo>
                      <a:lnTo>
                        <a:pt x="14" y="23"/>
                      </a:lnTo>
                      <a:lnTo>
                        <a:pt x="19" y="6"/>
                      </a:lnTo>
                      <a:lnTo>
                        <a:pt x="6" y="6"/>
                      </a:lnTo>
                      <a:lnTo>
                        <a:pt x="19" y="6"/>
                      </a:lnTo>
                      <a:lnTo>
                        <a:pt x="19" y="4"/>
                      </a:lnTo>
                      <a:lnTo>
                        <a:pt x="16" y="2"/>
                      </a:lnTo>
                      <a:lnTo>
                        <a:pt x="16" y="0"/>
                      </a:lnTo>
                      <a:lnTo>
                        <a:pt x="12" y="0"/>
                      </a:lnTo>
                      <a:lnTo>
                        <a:pt x="10" y="0"/>
                      </a:lnTo>
                      <a:lnTo>
                        <a:pt x="6" y="0"/>
                      </a:lnTo>
                      <a:lnTo>
                        <a:pt x="6" y="2"/>
                      </a:lnTo>
                      <a:lnTo>
                        <a:pt x="6" y="4"/>
                      </a:lnTo>
                      <a:lnTo>
                        <a:pt x="19"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7" name="Freeform 838"/>
                <p:cNvSpPr>
                  <a:spLocks/>
                </p:cNvSpPr>
                <p:nvPr/>
              </p:nvSpPr>
              <p:spPr bwMode="auto">
                <a:xfrm>
                  <a:off x="6106" y="2473"/>
                  <a:ext cx="15" cy="50"/>
                </a:xfrm>
                <a:custGeom>
                  <a:avLst/>
                  <a:gdLst>
                    <a:gd name="T0" fmla="*/ 15 w 15"/>
                    <a:gd name="T1" fmla="*/ 42 h 50"/>
                    <a:gd name="T2" fmla="*/ 13 w 15"/>
                    <a:gd name="T3" fmla="*/ 0 h 50"/>
                    <a:gd name="T4" fmla="*/ 0 w 15"/>
                    <a:gd name="T5" fmla="*/ 2 h 50"/>
                    <a:gd name="T6" fmla="*/ 0 w 15"/>
                    <a:gd name="T7" fmla="*/ 44 h 50"/>
                    <a:gd name="T8" fmla="*/ 4 w 15"/>
                    <a:gd name="T9" fmla="*/ 48 h 50"/>
                    <a:gd name="T10" fmla="*/ 6 w 15"/>
                    <a:gd name="T11" fmla="*/ 50 h 50"/>
                    <a:gd name="T12" fmla="*/ 8 w 15"/>
                    <a:gd name="T13" fmla="*/ 50 h 50"/>
                    <a:gd name="T14" fmla="*/ 10 w 15"/>
                    <a:gd name="T15" fmla="*/ 50 h 50"/>
                    <a:gd name="T16" fmla="*/ 13 w 15"/>
                    <a:gd name="T17" fmla="*/ 50 h 50"/>
                    <a:gd name="T18" fmla="*/ 15 w 15"/>
                    <a:gd name="T19" fmla="*/ 50 h 50"/>
                    <a:gd name="T20" fmla="*/ 15 w 15"/>
                    <a:gd name="T21" fmla="*/ 48 h 50"/>
                    <a:gd name="T22" fmla="*/ 15 w 15"/>
                    <a:gd name="T23"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50">
                      <a:moveTo>
                        <a:pt x="15" y="42"/>
                      </a:moveTo>
                      <a:lnTo>
                        <a:pt x="13" y="0"/>
                      </a:lnTo>
                      <a:lnTo>
                        <a:pt x="0" y="2"/>
                      </a:lnTo>
                      <a:lnTo>
                        <a:pt x="0" y="44"/>
                      </a:lnTo>
                      <a:lnTo>
                        <a:pt x="4" y="48"/>
                      </a:lnTo>
                      <a:lnTo>
                        <a:pt x="6" y="50"/>
                      </a:lnTo>
                      <a:lnTo>
                        <a:pt x="8" y="50"/>
                      </a:lnTo>
                      <a:lnTo>
                        <a:pt x="10" y="50"/>
                      </a:lnTo>
                      <a:lnTo>
                        <a:pt x="13" y="50"/>
                      </a:lnTo>
                      <a:lnTo>
                        <a:pt x="15" y="50"/>
                      </a:lnTo>
                      <a:lnTo>
                        <a:pt x="15" y="48"/>
                      </a:lnTo>
                      <a:lnTo>
                        <a:pt x="15" y="4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8" name="Freeform 839"/>
                <p:cNvSpPr>
                  <a:spLocks/>
                </p:cNvSpPr>
                <p:nvPr/>
              </p:nvSpPr>
              <p:spPr bwMode="auto">
                <a:xfrm>
                  <a:off x="6106" y="2515"/>
                  <a:ext cx="19" cy="83"/>
                </a:xfrm>
                <a:custGeom>
                  <a:avLst/>
                  <a:gdLst>
                    <a:gd name="T0" fmla="*/ 19 w 19"/>
                    <a:gd name="T1" fmla="*/ 77 h 83"/>
                    <a:gd name="T2" fmla="*/ 15 w 19"/>
                    <a:gd name="T3" fmla="*/ 0 h 83"/>
                    <a:gd name="T4" fmla="*/ 0 w 19"/>
                    <a:gd name="T5" fmla="*/ 2 h 83"/>
                    <a:gd name="T6" fmla="*/ 6 w 19"/>
                    <a:gd name="T7" fmla="*/ 77 h 83"/>
                    <a:gd name="T8" fmla="*/ 6 w 19"/>
                    <a:gd name="T9" fmla="*/ 79 h 83"/>
                    <a:gd name="T10" fmla="*/ 8 w 19"/>
                    <a:gd name="T11" fmla="*/ 83 h 83"/>
                    <a:gd name="T12" fmla="*/ 10 w 19"/>
                    <a:gd name="T13" fmla="*/ 83 h 83"/>
                    <a:gd name="T14" fmla="*/ 13 w 19"/>
                    <a:gd name="T15" fmla="*/ 83 h 83"/>
                    <a:gd name="T16" fmla="*/ 15 w 19"/>
                    <a:gd name="T17" fmla="*/ 83 h 83"/>
                    <a:gd name="T18" fmla="*/ 17 w 19"/>
                    <a:gd name="T19" fmla="*/ 83 h 83"/>
                    <a:gd name="T20" fmla="*/ 19 w 19"/>
                    <a:gd name="T21" fmla="*/ 79 h 83"/>
                    <a:gd name="T22" fmla="*/ 19 w 19"/>
                    <a:gd name="T23" fmla="*/ 7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83">
                      <a:moveTo>
                        <a:pt x="19" y="77"/>
                      </a:moveTo>
                      <a:lnTo>
                        <a:pt x="15" y="0"/>
                      </a:lnTo>
                      <a:lnTo>
                        <a:pt x="0" y="2"/>
                      </a:lnTo>
                      <a:lnTo>
                        <a:pt x="6" y="77"/>
                      </a:lnTo>
                      <a:lnTo>
                        <a:pt x="6" y="79"/>
                      </a:lnTo>
                      <a:lnTo>
                        <a:pt x="8" y="83"/>
                      </a:lnTo>
                      <a:lnTo>
                        <a:pt x="10" y="83"/>
                      </a:lnTo>
                      <a:lnTo>
                        <a:pt x="13" y="83"/>
                      </a:lnTo>
                      <a:lnTo>
                        <a:pt x="15" y="83"/>
                      </a:lnTo>
                      <a:lnTo>
                        <a:pt x="17" y="83"/>
                      </a:lnTo>
                      <a:lnTo>
                        <a:pt x="19" y="79"/>
                      </a:lnTo>
                      <a:lnTo>
                        <a:pt x="19" y="7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89" name="Freeform 840"/>
                <p:cNvSpPr>
                  <a:spLocks/>
                </p:cNvSpPr>
                <p:nvPr/>
              </p:nvSpPr>
              <p:spPr bwMode="auto">
                <a:xfrm>
                  <a:off x="6112" y="2592"/>
                  <a:ext cx="17" cy="82"/>
                </a:xfrm>
                <a:custGeom>
                  <a:avLst/>
                  <a:gdLst>
                    <a:gd name="T0" fmla="*/ 17 w 17"/>
                    <a:gd name="T1" fmla="*/ 77 h 82"/>
                    <a:gd name="T2" fmla="*/ 17 w 17"/>
                    <a:gd name="T3" fmla="*/ 77 h 82"/>
                    <a:gd name="T4" fmla="*/ 13 w 17"/>
                    <a:gd name="T5" fmla="*/ 0 h 82"/>
                    <a:gd name="T6" fmla="*/ 0 w 17"/>
                    <a:gd name="T7" fmla="*/ 0 h 82"/>
                    <a:gd name="T8" fmla="*/ 4 w 17"/>
                    <a:gd name="T9" fmla="*/ 77 h 82"/>
                    <a:gd name="T10" fmla="*/ 4 w 17"/>
                    <a:gd name="T11" fmla="*/ 80 h 82"/>
                    <a:gd name="T12" fmla="*/ 7 w 17"/>
                    <a:gd name="T13" fmla="*/ 82 h 82"/>
                    <a:gd name="T14" fmla="*/ 9 w 17"/>
                    <a:gd name="T15" fmla="*/ 82 h 82"/>
                    <a:gd name="T16" fmla="*/ 11 w 17"/>
                    <a:gd name="T17" fmla="*/ 82 h 82"/>
                    <a:gd name="T18" fmla="*/ 13 w 17"/>
                    <a:gd name="T19" fmla="*/ 82 h 82"/>
                    <a:gd name="T20" fmla="*/ 17 w 17"/>
                    <a:gd name="T21" fmla="*/ 80 h 82"/>
                    <a:gd name="T22" fmla="*/ 17 w 17"/>
                    <a:gd name="T23" fmla="*/ 78 h 82"/>
                    <a:gd name="T24" fmla="*/ 17 w 17"/>
                    <a:gd name="T25" fmla="*/ 7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82">
                      <a:moveTo>
                        <a:pt x="17" y="77"/>
                      </a:moveTo>
                      <a:lnTo>
                        <a:pt x="17" y="77"/>
                      </a:lnTo>
                      <a:lnTo>
                        <a:pt x="13" y="0"/>
                      </a:lnTo>
                      <a:lnTo>
                        <a:pt x="0" y="0"/>
                      </a:lnTo>
                      <a:lnTo>
                        <a:pt x="4" y="77"/>
                      </a:lnTo>
                      <a:lnTo>
                        <a:pt x="4" y="80"/>
                      </a:lnTo>
                      <a:lnTo>
                        <a:pt x="7" y="82"/>
                      </a:lnTo>
                      <a:lnTo>
                        <a:pt x="9" y="82"/>
                      </a:lnTo>
                      <a:lnTo>
                        <a:pt x="11" y="82"/>
                      </a:lnTo>
                      <a:lnTo>
                        <a:pt x="13" y="82"/>
                      </a:lnTo>
                      <a:lnTo>
                        <a:pt x="17" y="80"/>
                      </a:lnTo>
                      <a:lnTo>
                        <a:pt x="17" y="78"/>
                      </a:lnTo>
                      <a:lnTo>
                        <a:pt x="17" y="7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0" name="Freeform 841"/>
                <p:cNvSpPr>
                  <a:spLocks/>
                </p:cNvSpPr>
                <p:nvPr/>
              </p:nvSpPr>
              <p:spPr bwMode="auto">
                <a:xfrm>
                  <a:off x="6116" y="2669"/>
                  <a:ext cx="17" cy="61"/>
                </a:xfrm>
                <a:custGeom>
                  <a:avLst/>
                  <a:gdLst>
                    <a:gd name="T0" fmla="*/ 17 w 17"/>
                    <a:gd name="T1" fmla="*/ 51 h 61"/>
                    <a:gd name="T2" fmla="*/ 17 w 17"/>
                    <a:gd name="T3" fmla="*/ 53 h 61"/>
                    <a:gd name="T4" fmla="*/ 13 w 17"/>
                    <a:gd name="T5" fmla="*/ 0 h 61"/>
                    <a:gd name="T6" fmla="*/ 0 w 17"/>
                    <a:gd name="T7" fmla="*/ 0 h 61"/>
                    <a:gd name="T8" fmla="*/ 3 w 17"/>
                    <a:gd name="T9" fmla="*/ 53 h 61"/>
                    <a:gd name="T10" fmla="*/ 5 w 17"/>
                    <a:gd name="T11" fmla="*/ 55 h 61"/>
                    <a:gd name="T12" fmla="*/ 5 w 17"/>
                    <a:gd name="T13" fmla="*/ 57 h 61"/>
                    <a:gd name="T14" fmla="*/ 7 w 17"/>
                    <a:gd name="T15" fmla="*/ 61 h 61"/>
                    <a:gd name="T16" fmla="*/ 9 w 17"/>
                    <a:gd name="T17" fmla="*/ 61 h 61"/>
                    <a:gd name="T18" fmla="*/ 13 w 17"/>
                    <a:gd name="T19" fmla="*/ 57 h 61"/>
                    <a:gd name="T20" fmla="*/ 13 w 17"/>
                    <a:gd name="T21" fmla="*/ 57 h 61"/>
                    <a:gd name="T22" fmla="*/ 17 w 17"/>
                    <a:gd name="T23" fmla="*/ 55 h 61"/>
                    <a:gd name="T24" fmla="*/ 17 w 17"/>
                    <a:gd name="T25" fmla="*/ 53 h 61"/>
                    <a:gd name="T26" fmla="*/ 17 w 17"/>
                    <a:gd name="T27" fmla="*/ 5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61">
                      <a:moveTo>
                        <a:pt x="17" y="51"/>
                      </a:moveTo>
                      <a:lnTo>
                        <a:pt x="17" y="53"/>
                      </a:lnTo>
                      <a:lnTo>
                        <a:pt x="13" y="0"/>
                      </a:lnTo>
                      <a:lnTo>
                        <a:pt x="0" y="0"/>
                      </a:lnTo>
                      <a:lnTo>
                        <a:pt x="3" y="53"/>
                      </a:lnTo>
                      <a:lnTo>
                        <a:pt x="5" y="55"/>
                      </a:lnTo>
                      <a:lnTo>
                        <a:pt x="5" y="57"/>
                      </a:lnTo>
                      <a:lnTo>
                        <a:pt x="7" y="61"/>
                      </a:lnTo>
                      <a:lnTo>
                        <a:pt x="9" y="61"/>
                      </a:lnTo>
                      <a:lnTo>
                        <a:pt x="13" y="57"/>
                      </a:lnTo>
                      <a:lnTo>
                        <a:pt x="13" y="57"/>
                      </a:lnTo>
                      <a:lnTo>
                        <a:pt x="17" y="55"/>
                      </a:lnTo>
                      <a:lnTo>
                        <a:pt x="17" y="53"/>
                      </a:lnTo>
                      <a:lnTo>
                        <a:pt x="17" y="5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1" name="Freeform 842"/>
                <p:cNvSpPr>
                  <a:spLocks/>
                </p:cNvSpPr>
                <p:nvPr/>
              </p:nvSpPr>
              <p:spPr bwMode="auto">
                <a:xfrm>
                  <a:off x="6119" y="2720"/>
                  <a:ext cx="18" cy="39"/>
                </a:xfrm>
                <a:custGeom>
                  <a:avLst/>
                  <a:gdLst>
                    <a:gd name="T0" fmla="*/ 18 w 18"/>
                    <a:gd name="T1" fmla="*/ 29 h 39"/>
                    <a:gd name="T2" fmla="*/ 18 w 18"/>
                    <a:gd name="T3" fmla="*/ 31 h 39"/>
                    <a:gd name="T4" fmla="*/ 14 w 18"/>
                    <a:gd name="T5" fmla="*/ 0 h 39"/>
                    <a:gd name="T6" fmla="*/ 0 w 18"/>
                    <a:gd name="T7" fmla="*/ 2 h 39"/>
                    <a:gd name="T8" fmla="*/ 4 w 18"/>
                    <a:gd name="T9" fmla="*/ 33 h 39"/>
                    <a:gd name="T10" fmla="*/ 4 w 18"/>
                    <a:gd name="T11" fmla="*/ 35 h 39"/>
                    <a:gd name="T12" fmla="*/ 6 w 18"/>
                    <a:gd name="T13" fmla="*/ 39 h 39"/>
                    <a:gd name="T14" fmla="*/ 10 w 18"/>
                    <a:gd name="T15" fmla="*/ 39 h 39"/>
                    <a:gd name="T16" fmla="*/ 10 w 18"/>
                    <a:gd name="T17" fmla="*/ 39 h 39"/>
                    <a:gd name="T18" fmla="*/ 14 w 18"/>
                    <a:gd name="T19" fmla="*/ 39 h 39"/>
                    <a:gd name="T20" fmla="*/ 16 w 18"/>
                    <a:gd name="T21" fmla="*/ 35 h 39"/>
                    <a:gd name="T22" fmla="*/ 18 w 18"/>
                    <a:gd name="T23" fmla="*/ 33 h 39"/>
                    <a:gd name="T24" fmla="*/ 18 w 18"/>
                    <a:gd name="T25" fmla="*/ 31 h 39"/>
                    <a:gd name="T26" fmla="*/ 18 w 18"/>
                    <a:gd name="T27"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39">
                      <a:moveTo>
                        <a:pt x="18" y="29"/>
                      </a:moveTo>
                      <a:lnTo>
                        <a:pt x="18" y="31"/>
                      </a:lnTo>
                      <a:lnTo>
                        <a:pt x="14" y="0"/>
                      </a:lnTo>
                      <a:lnTo>
                        <a:pt x="0" y="2"/>
                      </a:lnTo>
                      <a:lnTo>
                        <a:pt x="4" y="33"/>
                      </a:lnTo>
                      <a:lnTo>
                        <a:pt x="4" y="35"/>
                      </a:lnTo>
                      <a:lnTo>
                        <a:pt x="6" y="39"/>
                      </a:lnTo>
                      <a:lnTo>
                        <a:pt x="10" y="39"/>
                      </a:lnTo>
                      <a:lnTo>
                        <a:pt x="10" y="39"/>
                      </a:lnTo>
                      <a:lnTo>
                        <a:pt x="14" y="39"/>
                      </a:lnTo>
                      <a:lnTo>
                        <a:pt x="16" y="35"/>
                      </a:lnTo>
                      <a:lnTo>
                        <a:pt x="18" y="33"/>
                      </a:lnTo>
                      <a:lnTo>
                        <a:pt x="18" y="31"/>
                      </a:lnTo>
                      <a:lnTo>
                        <a:pt x="18" y="2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2" name="Freeform 843"/>
                <p:cNvSpPr>
                  <a:spLocks/>
                </p:cNvSpPr>
                <p:nvPr/>
              </p:nvSpPr>
              <p:spPr bwMode="auto">
                <a:xfrm>
                  <a:off x="6123" y="2749"/>
                  <a:ext cx="16" cy="23"/>
                </a:xfrm>
                <a:custGeom>
                  <a:avLst/>
                  <a:gdLst>
                    <a:gd name="T0" fmla="*/ 14 w 16"/>
                    <a:gd name="T1" fmla="*/ 12 h 23"/>
                    <a:gd name="T2" fmla="*/ 16 w 16"/>
                    <a:gd name="T3" fmla="*/ 14 h 23"/>
                    <a:gd name="T4" fmla="*/ 14 w 16"/>
                    <a:gd name="T5" fmla="*/ 0 h 23"/>
                    <a:gd name="T6" fmla="*/ 0 w 16"/>
                    <a:gd name="T7" fmla="*/ 4 h 23"/>
                    <a:gd name="T8" fmla="*/ 2 w 16"/>
                    <a:gd name="T9" fmla="*/ 16 h 23"/>
                    <a:gd name="T10" fmla="*/ 6 w 16"/>
                    <a:gd name="T11" fmla="*/ 19 h 23"/>
                    <a:gd name="T12" fmla="*/ 2 w 16"/>
                    <a:gd name="T13" fmla="*/ 16 h 23"/>
                    <a:gd name="T14" fmla="*/ 6 w 16"/>
                    <a:gd name="T15" fmla="*/ 19 h 23"/>
                    <a:gd name="T16" fmla="*/ 6 w 16"/>
                    <a:gd name="T17" fmla="*/ 19 h 23"/>
                    <a:gd name="T18" fmla="*/ 10 w 16"/>
                    <a:gd name="T19" fmla="*/ 23 h 23"/>
                    <a:gd name="T20" fmla="*/ 12 w 16"/>
                    <a:gd name="T21" fmla="*/ 19 h 23"/>
                    <a:gd name="T22" fmla="*/ 14 w 16"/>
                    <a:gd name="T23" fmla="*/ 19 h 23"/>
                    <a:gd name="T24" fmla="*/ 16 w 16"/>
                    <a:gd name="T25" fmla="*/ 19 h 23"/>
                    <a:gd name="T26" fmla="*/ 16 w 16"/>
                    <a:gd name="T27" fmla="*/ 16 h 23"/>
                    <a:gd name="T28" fmla="*/ 16 w 16"/>
                    <a:gd name="T29" fmla="*/ 14 h 23"/>
                    <a:gd name="T30" fmla="*/ 14 w 16"/>
                    <a:gd name="T3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3">
                      <a:moveTo>
                        <a:pt x="14" y="12"/>
                      </a:moveTo>
                      <a:lnTo>
                        <a:pt x="16" y="14"/>
                      </a:lnTo>
                      <a:lnTo>
                        <a:pt x="14" y="0"/>
                      </a:lnTo>
                      <a:lnTo>
                        <a:pt x="0" y="4"/>
                      </a:lnTo>
                      <a:lnTo>
                        <a:pt x="2" y="16"/>
                      </a:lnTo>
                      <a:lnTo>
                        <a:pt x="6" y="19"/>
                      </a:lnTo>
                      <a:lnTo>
                        <a:pt x="2" y="16"/>
                      </a:lnTo>
                      <a:lnTo>
                        <a:pt x="6" y="19"/>
                      </a:lnTo>
                      <a:lnTo>
                        <a:pt x="6" y="19"/>
                      </a:lnTo>
                      <a:lnTo>
                        <a:pt x="10" y="23"/>
                      </a:lnTo>
                      <a:lnTo>
                        <a:pt x="12" y="19"/>
                      </a:lnTo>
                      <a:lnTo>
                        <a:pt x="14" y="19"/>
                      </a:lnTo>
                      <a:lnTo>
                        <a:pt x="16" y="19"/>
                      </a:lnTo>
                      <a:lnTo>
                        <a:pt x="16" y="16"/>
                      </a:lnTo>
                      <a:lnTo>
                        <a:pt x="16" y="14"/>
                      </a:lnTo>
                      <a:lnTo>
                        <a:pt x="14"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3" name="Freeform 844"/>
                <p:cNvSpPr>
                  <a:spLocks/>
                </p:cNvSpPr>
                <p:nvPr/>
              </p:nvSpPr>
              <p:spPr bwMode="auto">
                <a:xfrm>
                  <a:off x="6129" y="2761"/>
                  <a:ext cx="13" cy="13"/>
                </a:xfrm>
                <a:custGeom>
                  <a:avLst/>
                  <a:gdLst>
                    <a:gd name="T0" fmla="*/ 8 w 13"/>
                    <a:gd name="T1" fmla="*/ 2 h 13"/>
                    <a:gd name="T2" fmla="*/ 13 w 13"/>
                    <a:gd name="T3" fmla="*/ 4 h 13"/>
                    <a:gd name="T4" fmla="*/ 8 w 13"/>
                    <a:gd name="T5" fmla="*/ 0 h 13"/>
                    <a:gd name="T6" fmla="*/ 0 w 13"/>
                    <a:gd name="T7" fmla="*/ 7 h 13"/>
                    <a:gd name="T8" fmla="*/ 4 w 13"/>
                    <a:gd name="T9" fmla="*/ 11 h 13"/>
                    <a:gd name="T10" fmla="*/ 8 w 13"/>
                    <a:gd name="T11" fmla="*/ 13 h 13"/>
                    <a:gd name="T12" fmla="*/ 4 w 13"/>
                    <a:gd name="T13" fmla="*/ 11 h 13"/>
                    <a:gd name="T14" fmla="*/ 6 w 13"/>
                    <a:gd name="T15" fmla="*/ 13 h 13"/>
                    <a:gd name="T16" fmla="*/ 8 w 13"/>
                    <a:gd name="T17" fmla="*/ 13 h 13"/>
                    <a:gd name="T18" fmla="*/ 10 w 13"/>
                    <a:gd name="T19" fmla="*/ 13 h 13"/>
                    <a:gd name="T20" fmla="*/ 13 w 13"/>
                    <a:gd name="T21" fmla="*/ 13 h 13"/>
                    <a:gd name="T22" fmla="*/ 13 w 13"/>
                    <a:gd name="T23" fmla="*/ 11 h 13"/>
                    <a:gd name="T24" fmla="*/ 13 w 13"/>
                    <a:gd name="T25" fmla="*/ 7 h 13"/>
                    <a:gd name="T26" fmla="*/ 13 w 13"/>
                    <a:gd name="T27" fmla="*/ 7 h 13"/>
                    <a:gd name="T28" fmla="*/ 13 w 13"/>
                    <a:gd name="T29" fmla="*/ 4 h 13"/>
                    <a:gd name="T30" fmla="*/ 8 w 13"/>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8" y="2"/>
                      </a:moveTo>
                      <a:lnTo>
                        <a:pt x="13" y="4"/>
                      </a:lnTo>
                      <a:lnTo>
                        <a:pt x="8" y="0"/>
                      </a:lnTo>
                      <a:lnTo>
                        <a:pt x="0" y="7"/>
                      </a:lnTo>
                      <a:lnTo>
                        <a:pt x="4" y="11"/>
                      </a:lnTo>
                      <a:lnTo>
                        <a:pt x="8" y="13"/>
                      </a:lnTo>
                      <a:lnTo>
                        <a:pt x="4" y="11"/>
                      </a:lnTo>
                      <a:lnTo>
                        <a:pt x="6" y="13"/>
                      </a:lnTo>
                      <a:lnTo>
                        <a:pt x="8" y="13"/>
                      </a:lnTo>
                      <a:lnTo>
                        <a:pt x="10" y="13"/>
                      </a:lnTo>
                      <a:lnTo>
                        <a:pt x="13" y="13"/>
                      </a:lnTo>
                      <a:lnTo>
                        <a:pt x="13" y="11"/>
                      </a:lnTo>
                      <a:lnTo>
                        <a:pt x="13" y="7"/>
                      </a:lnTo>
                      <a:lnTo>
                        <a:pt x="13" y="7"/>
                      </a:lnTo>
                      <a:lnTo>
                        <a:pt x="13" y="4"/>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4" name="Freeform 845"/>
                <p:cNvSpPr>
                  <a:spLocks/>
                </p:cNvSpPr>
                <p:nvPr/>
              </p:nvSpPr>
              <p:spPr bwMode="auto">
                <a:xfrm>
                  <a:off x="6137" y="2763"/>
                  <a:ext cx="7" cy="11"/>
                </a:xfrm>
                <a:custGeom>
                  <a:avLst/>
                  <a:gdLst>
                    <a:gd name="T0" fmla="*/ 2 w 7"/>
                    <a:gd name="T1" fmla="*/ 0 h 11"/>
                    <a:gd name="T2" fmla="*/ 0 w 7"/>
                    <a:gd name="T3" fmla="*/ 0 h 11"/>
                    <a:gd name="T4" fmla="*/ 0 w 7"/>
                    <a:gd name="T5" fmla="*/ 11 h 11"/>
                    <a:gd name="T6" fmla="*/ 2 w 7"/>
                    <a:gd name="T7" fmla="*/ 11 h 11"/>
                    <a:gd name="T8" fmla="*/ 5 w 7"/>
                    <a:gd name="T9" fmla="*/ 11 h 11"/>
                    <a:gd name="T10" fmla="*/ 7 w 7"/>
                    <a:gd name="T11" fmla="*/ 9 h 11"/>
                    <a:gd name="T12" fmla="*/ 7 w 7"/>
                    <a:gd name="T13" fmla="*/ 5 h 11"/>
                    <a:gd name="T14" fmla="*/ 7 w 7"/>
                    <a:gd name="T15" fmla="*/ 2 h 11"/>
                    <a:gd name="T16" fmla="*/ 7 w 7"/>
                    <a:gd name="T17" fmla="*/ 0 h 11"/>
                    <a:gd name="T18" fmla="*/ 5 w 7"/>
                    <a:gd name="T19" fmla="*/ 0 h 11"/>
                    <a:gd name="T20" fmla="*/ 2 w 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1">
                      <a:moveTo>
                        <a:pt x="2" y="0"/>
                      </a:moveTo>
                      <a:lnTo>
                        <a:pt x="0" y="0"/>
                      </a:lnTo>
                      <a:lnTo>
                        <a:pt x="0" y="11"/>
                      </a:lnTo>
                      <a:lnTo>
                        <a:pt x="2" y="11"/>
                      </a:lnTo>
                      <a:lnTo>
                        <a:pt x="5" y="11"/>
                      </a:lnTo>
                      <a:lnTo>
                        <a:pt x="7" y="9"/>
                      </a:lnTo>
                      <a:lnTo>
                        <a:pt x="7" y="5"/>
                      </a:lnTo>
                      <a:lnTo>
                        <a:pt x="7" y="2"/>
                      </a:lnTo>
                      <a:lnTo>
                        <a:pt x="7" y="0"/>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5" name="Freeform 846"/>
                <p:cNvSpPr>
                  <a:spLocks/>
                </p:cNvSpPr>
                <p:nvPr/>
              </p:nvSpPr>
              <p:spPr bwMode="auto">
                <a:xfrm>
                  <a:off x="6139" y="2763"/>
                  <a:ext cx="11" cy="11"/>
                </a:xfrm>
                <a:custGeom>
                  <a:avLst/>
                  <a:gdLst>
                    <a:gd name="T0" fmla="*/ 3 w 11"/>
                    <a:gd name="T1" fmla="*/ 0 h 11"/>
                    <a:gd name="T2" fmla="*/ 0 w 11"/>
                    <a:gd name="T3" fmla="*/ 0 h 11"/>
                    <a:gd name="T4" fmla="*/ 0 w 11"/>
                    <a:gd name="T5" fmla="*/ 11 h 11"/>
                    <a:gd name="T6" fmla="*/ 3 w 11"/>
                    <a:gd name="T7" fmla="*/ 11 h 11"/>
                    <a:gd name="T8" fmla="*/ 5 w 11"/>
                    <a:gd name="T9" fmla="*/ 11 h 11"/>
                    <a:gd name="T10" fmla="*/ 9 w 11"/>
                    <a:gd name="T11" fmla="*/ 9 h 11"/>
                    <a:gd name="T12" fmla="*/ 11 w 11"/>
                    <a:gd name="T13" fmla="*/ 9 h 11"/>
                    <a:gd name="T14" fmla="*/ 11 w 11"/>
                    <a:gd name="T15" fmla="*/ 5 h 11"/>
                    <a:gd name="T16" fmla="*/ 11 w 11"/>
                    <a:gd name="T17" fmla="*/ 2 h 11"/>
                    <a:gd name="T18" fmla="*/ 9 w 11"/>
                    <a:gd name="T19" fmla="*/ 0 h 11"/>
                    <a:gd name="T20" fmla="*/ 5 w 11"/>
                    <a:gd name="T21" fmla="*/ 0 h 11"/>
                    <a:gd name="T22" fmla="*/ 3 w 11"/>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1">
                      <a:moveTo>
                        <a:pt x="3" y="0"/>
                      </a:moveTo>
                      <a:lnTo>
                        <a:pt x="0" y="0"/>
                      </a:lnTo>
                      <a:lnTo>
                        <a:pt x="0" y="11"/>
                      </a:lnTo>
                      <a:lnTo>
                        <a:pt x="3" y="11"/>
                      </a:lnTo>
                      <a:lnTo>
                        <a:pt x="5" y="11"/>
                      </a:lnTo>
                      <a:lnTo>
                        <a:pt x="9" y="9"/>
                      </a:lnTo>
                      <a:lnTo>
                        <a:pt x="11" y="9"/>
                      </a:lnTo>
                      <a:lnTo>
                        <a:pt x="11" y="5"/>
                      </a:lnTo>
                      <a:lnTo>
                        <a:pt x="11" y="2"/>
                      </a:lnTo>
                      <a:lnTo>
                        <a:pt x="9" y="0"/>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6" name="Freeform 847"/>
                <p:cNvSpPr>
                  <a:spLocks/>
                </p:cNvSpPr>
                <p:nvPr/>
              </p:nvSpPr>
              <p:spPr bwMode="auto">
                <a:xfrm>
                  <a:off x="6142" y="2763"/>
                  <a:ext cx="10" cy="11"/>
                </a:xfrm>
                <a:custGeom>
                  <a:avLst/>
                  <a:gdLst>
                    <a:gd name="T0" fmla="*/ 6 w 10"/>
                    <a:gd name="T1" fmla="*/ 0 h 11"/>
                    <a:gd name="T2" fmla="*/ 0 w 10"/>
                    <a:gd name="T3" fmla="*/ 0 h 11"/>
                    <a:gd name="T4" fmla="*/ 0 w 10"/>
                    <a:gd name="T5" fmla="*/ 11 h 11"/>
                    <a:gd name="T6" fmla="*/ 6 w 10"/>
                    <a:gd name="T7" fmla="*/ 11 h 11"/>
                    <a:gd name="T8" fmla="*/ 8 w 10"/>
                    <a:gd name="T9" fmla="*/ 11 h 11"/>
                    <a:gd name="T10" fmla="*/ 10 w 10"/>
                    <a:gd name="T11" fmla="*/ 9 h 11"/>
                    <a:gd name="T12" fmla="*/ 10 w 10"/>
                    <a:gd name="T13" fmla="*/ 5 h 11"/>
                    <a:gd name="T14" fmla="*/ 10 w 10"/>
                    <a:gd name="T15" fmla="*/ 2 h 11"/>
                    <a:gd name="T16" fmla="*/ 10 w 10"/>
                    <a:gd name="T17" fmla="*/ 0 h 11"/>
                    <a:gd name="T18" fmla="*/ 8 w 10"/>
                    <a:gd name="T19" fmla="*/ 0 h 11"/>
                    <a:gd name="T20" fmla="*/ 6 w 10"/>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1">
                      <a:moveTo>
                        <a:pt x="6" y="0"/>
                      </a:moveTo>
                      <a:lnTo>
                        <a:pt x="0" y="0"/>
                      </a:lnTo>
                      <a:lnTo>
                        <a:pt x="0" y="11"/>
                      </a:lnTo>
                      <a:lnTo>
                        <a:pt x="6" y="11"/>
                      </a:lnTo>
                      <a:lnTo>
                        <a:pt x="8" y="11"/>
                      </a:lnTo>
                      <a:lnTo>
                        <a:pt x="10" y="9"/>
                      </a:lnTo>
                      <a:lnTo>
                        <a:pt x="10" y="5"/>
                      </a:lnTo>
                      <a:lnTo>
                        <a:pt x="10" y="2"/>
                      </a:lnTo>
                      <a:lnTo>
                        <a:pt x="10" y="0"/>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7" name="Freeform 848"/>
                <p:cNvSpPr>
                  <a:spLocks/>
                </p:cNvSpPr>
                <p:nvPr/>
              </p:nvSpPr>
              <p:spPr bwMode="auto">
                <a:xfrm>
                  <a:off x="6148" y="2763"/>
                  <a:ext cx="10" cy="11"/>
                </a:xfrm>
                <a:custGeom>
                  <a:avLst/>
                  <a:gdLst>
                    <a:gd name="T0" fmla="*/ 2 w 10"/>
                    <a:gd name="T1" fmla="*/ 0 h 11"/>
                    <a:gd name="T2" fmla="*/ 0 w 10"/>
                    <a:gd name="T3" fmla="*/ 0 h 11"/>
                    <a:gd name="T4" fmla="*/ 0 w 10"/>
                    <a:gd name="T5" fmla="*/ 11 h 11"/>
                    <a:gd name="T6" fmla="*/ 2 w 10"/>
                    <a:gd name="T7" fmla="*/ 11 h 11"/>
                    <a:gd name="T8" fmla="*/ 4 w 10"/>
                    <a:gd name="T9" fmla="*/ 11 h 11"/>
                    <a:gd name="T10" fmla="*/ 6 w 10"/>
                    <a:gd name="T11" fmla="*/ 9 h 11"/>
                    <a:gd name="T12" fmla="*/ 10 w 10"/>
                    <a:gd name="T13" fmla="*/ 9 h 11"/>
                    <a:gd name="T14" fmla="*/ 10 w 10"/>
                    <a:gd name="T15" fmla="*/ 5 h 11"/>
                    <a:gd name="T16" fmla="*/ 10 w 10"/>
                    <a:gd name="T17" fmla="*/ 2 h 11"/>
                    <a:gd name="T18" fmla="*/ 6 w 10"/>
                    <a:gd name="T19" fmla="*/ 0 h 11"/>
                    <a:gd name="T20" fmla="*/ 4 w 10"/>
                    <a:gd name="T21" fmla="*/ 0 h 11"/>
                    <a:gd name="T22" fmla="*/ 2 w 10"/>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1">
                      <a:moveTo>
                        <a:pt x="2" y="0"/>
                      </a:moveTo>
                      <a:lnTo>
                        <a:pt x="0" y="0"/>
                      </a:lnTo>
                      <a:lnTo>
                        <a:pt x="0" y="11"/>
                      </a:lnTo>
                      <a:lnTo>
                        <a:pt x="2" y="11"/>
                      </a:lnTo>
                      <a:lnTo>
                        <a:pt x="4" y="11"/>
                      </a:lnTo>
                      <a:lnTo>
                        <a:pt x="6" y="9"/>
                      </a:lnTo>
                      <a:lnTo>
                        <a:pt x="10" y="9"/>
                      </a:lnTo>
                      <a:lnTo>
                        <a:pt x="10" y="5"/>
                      </a:lnTo>
                      <a:lnTo>
                        <a:pt x="10" y="2"/>
                      </a:lnTo>
                      <a:lnTo>
                        <a:pt x="6" y="0"/>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8" name="Freeform 849"/>
                <p:cNvSpPr>
                  <a:spLocks/>
                </p:cNvSpPr>
                <p:nvPr/>
              </p:nvSpPr>
              <p:spPr bwMode="auto">
                <a:xfrm>
                  <a:off x="6150" y="2763"/>
                  <a:ext cx="12" cy="11"/>
                </a:xfrm>
                <a:custGeom>
                  <a:avLst/>
                  <a:gdLst>
                    <a:gd name="T0" fmla="*/ 4 w 12"/>
                    <a:gd name="T1" fmla="*/ 0 h 11"/>
                    <a:gd name="T2" fmla="*/ 0 w 12"/>
                    <a:gd name="T3" fmla="*/ 0 h 11"/>
                    <a:gd name="T4" fmla="*/ 0 w 12"/>
                    <a:gd name="T5" fmla="*/ 11 h 11"/>
                    <a:gd name="T6" fmla="*/ 4 w 12"/>
                    <a:gd name="T7" fmla="*/ 11 h 11"/>
                    <a:gd name="T8" fmla="*/ 8 w 12"/>
                    <a:gd name="T9" fmla="*/ 11 h 11"/>
                    <a:gd name="T10" fmla="*/ 8 w 12"/>
                    <a:gd name="T11" fmla="*/ 9 h 11"/>
                    <a:gd name="T12" fmla="*/ 12 w 12"/>
                    <a:gd name="T13" fmla="*/ 5 h 11"/>
                    <a:gd name="T14" fmla="*/ 8 w 12"/>
                    <a:gd name="T15" fmla="*/ 2 h 11"/>
                    <a:gd name="T16" fmla="*/ 8 w 12"/>
                    <a:gd name="T17" fmla="*/ 0 h 11"/>
                    <a:gd name="T18" fmla="*/ 8 w 12"/>
                    <a:gd name="T19" fmla="*/ 0 h 11"/>
                    <a:gd name="T20" fmla="*/ 4 w 12"/>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1">
                      <a:moveTo>
                        <a:pt x="4" y="0"/>
                      </a:moveTo>
                      <a:lnTo>
                        <a:pt x="0" y="0"/>
                      </a:lnTo>
                      <a:lnTo>
                        <a:pt x="0" y="11"/>
                      </a:lnTo>
                      <a:lnTo>
                        <a:pt x="4" y="11"/>
                      </a:lnTo>
                      <a:lnTo>
                        <a:pt x="8" y="11"/>
                      </a:lnTo>
                      <a:lnTo>
                        <a:pt x="8" y="9"/>
                      </a:lnTo>
                      <a:lnTo>
                        <a:pt x="12" y="5"/>
                      </a:lnTo>
                      <a:lnTo>
                        <a:pt x="8" y="2"/>
                      </a:lnTo>
                      <a:lnTo>
                        <a:pt x="8"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99" name="Freeform 850"/>
                <p:cNvSpPr>
                  <a:spLocks/>
                </p:cNvSpPr>
                <p:nvPr/>
              </p:nvSpPr>
              <p:spPr bwMode="auto">
                <a:xfrm>
                  <a:off x="6154" y="2763"/>
                  <a:ext cx="10" cy="11"/>
                </a:xfrm>
                <a:custGeom>
                  <a:avLst/>
                  <a:gdLst>
                    <a:gd name="T0" fmla="*/ 8 w 10"/>
                    <a:gd name="T1" fmla="*/ 0 h 11"/>
                    <a:gd name="T2" fmla="*/ 4 w 10"/>
                    <a:gd name="T3" fmla="*/ 0 h 11"/>
                    <a:gd name="T4" fmla="*/ 0 w 10"/>
                    <a:gd name="T5" fmla="*/ 0 h 11"/>
                    <a:gd name="T6" fmla="*/ 0 w 10"/>
                    <a:gd name="T7" fmla="*/ 11 h 11"/>
                    <a:gd name="T8" fmla="*/ 4 w 10"/>
                    <a:gd name="T9" fmla="*/ 11 h 11"/>
                    <a:gd name="T10" fmla="*/ 0 w 10"/>
                    <a:gd name="T11" fmla="*/ 11 h 11"/>
                    <a:gd name="T12" fmla="*/ 4 w 10"/>
                    <a:gd name="T13" fmla="*/ 11 h 11"/>
                    <a:gd name="T14" fmla="*/ 4 w 10"/>
                    <a:gd name="T15" fmla="*/ 11 h 11"/>
                    <a:gd name="T16" fmla="*/ 8 w 10"/>
                    <a:gd name="T17" fmla="*/ 9 h 11"/>
                    <a:gd name="T18" fmla="*/ 10 w 10"/>
                    <a:gd name="T19" fmla="*/ 9 h 11"/>
                    <a:gd name="T20" fmla="*/ 10 w 10"/>
                    <a:gd name="T21" fmla="*/ 5 h 11"/>
                    <a:gd name="T22" fmla="*/ 10 w 10"/>
                    <a:gd name="T23" fmla="*/ 2 h 11"/>
                    <a:gd name="T24" fmla="*/ 8 w 10"/>
                    <a:gd name="T25" fmla="*/ 0 h 11"/>
                    <a:gd name="T26" fmla="*/ 4 w 10"/>
                    <a:gd name="T27" fmla="*/ 0 h 11"/>
                    <a:gd name="T28" fmla="*/ 4 w 10"/>
                    <a:gd name="T29" fmla="*/ 0 h 11"/>
                    <a:gd name="T30" fmla="*/ 8 w 10"/>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1">
                      <a:moveTo>
                        <a:pt x="8" y="0"/>
                      </a:moveTo>
                      <a:lnTo>
                        <a:pt x="4" y="0"/>
                      </a:lnTo>
                      <a:lnTo>
                        <a:pt x="0" y="0"/>
                      </a:lnTo>
                      <a:lnTo>
                        <a:pt x="0" y="11"/>
                      </a:lnTo>
                      <a:lnTo>
                        <a:pt x="4" y="11"/>
                      </a:lnTo>
                      <a:lnTo>
                        <a:pt x="0" y="11"/>
                      </a:lnTo>
                      <a:lnTo>
                        <a:pt x="4" y="11"/>
                      </a:lnTo>
                      <a:lnTo>
                        <a:pt x="4" y="11"/>
                      </a:lnTo>
                      <a:lnTo>
                        <a:pt x="8" y="9"/>
                      </a:lnTo>
                      <a:lnTo>
                        <a:pt x="10" y="9"/>
                      </a:lnTo>
                      <a:lnTo>
                        <a:pt x="10" y="5"/>
                      </a:lnTo>
                      <a:lnTo>
                        <a:pt x="10" y="2"/>
                      </a:lnTo>
                      <a:lnTo>
                        <a:pt x="8" y="0"/>
                      </a:lnTo>
                      <a:lnTo>
                        <a:pt x="4"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0" name="Freeform 851"/>
                <p:cNvSpPr>
                  <a:spLocks/>
                </p:cNvSpPr>
                <p:nvPr/>
              </p:nvSpPr>
              <p:spPr bwMode="auto">
                <a:xfrm>
                  <a:off x="6154" y="2763"/>
                  <a:ext cx="13" cy="13"/>
                </a:xfrm>
                <a:custGeom>
                  <a:avLst/>
                  <a:gdLst>
                    <a:gd name="T0" fmla="*/ 8 w 13"/>
                    <a:gd name="T1" fmla="*/ 0 h 13"/>
                    <a:gd name="T2" fmla="*/ 10 w 13"/>
                    <a:gd name="T3" fmla="*/ 2 h 13"/>
                    <a:gd name="T4" fmla="*/ 8 w 13"/>
                    <a:gd name="T5" fmla="*/ 0 h 13"/>
                    <a:gd name="T6" fmla="*/ 0 w 13"/>
                    <a:gd name="T7" fmla="*/ 11 h 13"/>
                    <a:gd name="T8" fmla="*/ 4 w 13"/>
                    <a:gd name="T9" fmla="*/ 13 h 13"/>
                    <a:gd name="T10" fmla="*/ 8 w 13"/>
                    <a:gd name="T11" fmla="*/ 13 h 13"/>
                    <a:gd name="T12" fmla="*/ 4 w 13"/>
                    <a:gd name="T13" fmla="*/ 13 h 13"/>
                    <a:gd name="T14" fmla="*/ 8 w 13"/>
                    <a:gd name="T15" fmla="*/ 13 h 13"/>
                    <a:gd name="T16" fmla="*/ 10 w 13"/>
                    <a:gd name="T17" fmla="*/ 13 h 13"/>
                    <a:gd name="T18" fmla="*/ 11 w 13"/>
                    <a:gd name="T19" fmla="*/ 13 h 13"/>
                    <a:gd name="T20" fmla="*/ 11 w 13"/>
                    <a:gd name="T21" fmla="*/ 11 h 13"/>
                    <a:gd name="T22" fmla="*/ 13 w 13"/>
                    <a:gd name="T23" fmla="*/ 9 h 13"/>
                    <a:gd name="T24" fmla="*/ 13 w 13"/>
                    <a:gd name="T25" fmla="*/ 5 h 13"/>
                    <a:gd name="T26" fmla="*/ 11 w 13"/>
                    <a:gd name="T27" fmla="*/ 5 h 13"/>
                    <a:gd name="T28" fmla="*/ 10 w 13"/>
                    <a:gd name="T29" fmla="*/ 2 h 13"/>
                    <a:gd name="T30" fmla="*/ 8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8" y="0"/>
                      </a:moveTo>
                      <a:lnTo>
                        <a:pt x="10" y="2"/>
                      </a:lnTo>
                      <a:lnTo>
                        <a:pt x="8" y="0"/>
                      </a:lnTo>
                      <a:lnTo>
                        <a:pt x="0" y="11"/>
                      </a:lnTo>
                      <a:lnTo>
                        <a:pt x="4" y="13"/>
                      </a:lnTo>
                      <a:lnTo>
                        <a:pt x="8" y="13"/>
                      </a:lnTo>
                      <a:lnTo>
                        <a:pt x="4" y="13"/>
                      </a:lnTo>
                      <a:lnTo>
                        <a:pt x="8" y="13"/>
                      </a:lnTo>
                      <a:lnTo>
                        <a:pt x="10" y="13"/>
                      </a:lnTo>
                      <a:lnTo>
                        <a:pt x="11" y="13"/>
                      </a:lnTo>
                      <a:lnTo>
                        <a:pt x="11" y="11"/>
                      </a:lnTo>
                      <a:lnTo>
                        <a:pt x="13" y="9"/>
                      </a:lnTo>
                      <a:lnTo>
                        <a:pt x="13" y="5"/>
                      </a:lnTo>
                      <a:lnTo>
                        <a:pt x="11" y="5"/>
                      </a:lnTo>
                      <a:lnTo>
                        <a:pt x="10" y="2"/>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1" name="Freeform 852"/>
                <p:cNvSpPr>
                  <a:spLocks/>
                </p:cNvSpPr>
                <p:nvPr/>
              </p:nvSpPr>
              <p:spPr bwMode="auto">
                <a:xfrm>
                  <a:off x="6162"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5"/>
                      </a:lnTo>
                      <a:lnTo>
                        <a:pt x="9"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2" name="Freeform 853"/>
                <p:cNvSpPr>
                  <a:spLocks/>
                </p:cNvSpPr>
                <p:nvPr/>
              </p:nvSpPr>
              <p:spPr bwMode="auto">
                <a:xfrm>
                  <a:off x="6164"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11" y="9"/>
                      </a:lnTo>
                      <a:lnTo>
                        <a:pt x="11" y="5"/>
                      </a:lnTo>
                      <a:lnTo>
                        <a:pt x="11"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3" name="Freeform 854"/>
                <p:cNvSpPr>
                  <a:spLocks/>
                </p:cNvSpPr>
                <p:nvPr/>
              </p:nvSpPr>
              <p:spPr bwMode="auto">
                <a:xfrm>
                  <a:off x="6167"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4" name="Freeform 855"/>
                <p:cNvSpPr>
                  <a:spLocks/>
                </p:cNvSpPr>
                <p:nvPr/>
              </p:nvSpPr>
              <p:spPr bwMode="auto">
                <a:xfrm>
                  <a:off x="6171"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5" name="Freeform 856"/>
                <p:cNvSpPr>
                  <a:spLocks/>
                </p:cNvSpPr>
                <p:nvPr/>
              </p:nvSpPr>
              <p:spPr bwMode="auto">
                <a:xfrm>
                  <a:off x="6175"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8" y="11"/>
                      </a:lnTo>
                      <a:lnTo>
                        <a:pt x="8" y="9"/>
                      </a:lnTo>
                      <a:lnTo>
                        <a:pt x="12" y="5"/>
                      </a:lnTo>
                      <a:lnTo>
                        <a:pt x="8" y="5"/>
                      </a:lnTo>
                      <a:lnTo>
                        <a:pt x="8"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6" name="Freeform 857"/>
                <p:cNvSpPr>
                  <a:spLocks/>
                </p:cNvSpPr>
                <p:nvPr/>
              </p:nvSpPr>
              <p:spPr bwMode="auto">
                <a:xfrm>
                  <a:off x="6181" y="2763"/>
                  <a:ext cx="7" cy="13"/>
                </a:xfrm>
                <a:custGeom>
                  <a:avLst/>
                  <a:gdLst>
                    <a:gd name="T0" fmla="*/ 0 w 7"/>
                    <a:gd name="T1" fmla="*/ 0 h 13"/>
                    <a:gd name="T2" fmla="*/ 0 w 7"/>
                    <a:gd name="T3" fmla="*/ 0 h 13"/>
                    <a:gd name="T4" fmla="*/ 0 w 7"/>
                    <a:gd name="T5" fmla="*/ 13 h 13"/>
                    <a:gd name="T6" fmla="*/ 0 w 7"/>
                    <a:gd name="T7" fmla="*/ 13 h 13"/>
                    <a:gd name="T8" fmla="*/ 2 w 7"/>
                    <a:gd name="T9" fmla="*/ 13 h 13"/>
                    <a:gd name="T10" fmla="*/ 6 w 7"/>
                    <a:gd name="T11" fmla="*/ 11 h 13"/>
                    <a:gd name="T12" fmla="*/ 7 w 7"/>
                    <a:gd name="T13" fmla="*/ 9 h 13"/>
                    <a:gd name="T14" fmla="*/ 7 w 7"/>
                    <a:gd name="T15" fmla="*/ 5 h 13"/>
                    <a:gd name="T16" fmla="*/ 7 w 7"/>
                    <a:gd name="T17" fmla="*/ 5 h 13"/>
                    <a:gd name="T18" fmla="*/ 6 w 7"/>
                    <a:gd name="T19" fmla="*/ 2 h 13"/>
                    <a:gd name="T20" fmla="*/ 2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2" y="13"/>
                      </a:lnTo>
                      <a:lnTo>
                        <a:pt x="6" y="11"/>
                      </a:lnTo>
                      <a:lnTo>
                        <a:pt x="7" y="9"/>
                      </a:lnTo>
                      <a:lnTo>
                        <a:pt x="7" y="5"/>
                      </a:lnTo>
                      <a:lnTo>
                        <a:pt x="7" y="5"/>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7" name="Freeform 858"/>
                <p:cNvSpPr>
                  <a:spLocks/>
                </p:cNvSpPr>
                <p:nvPr/>
              </p:nvSpPr>
              <p:spPr bwMode="auto">
                <a:xfrm>
                  <a:off x="6181" y="2763"/>
                  <a:ext cx="11" cy="13"/>
                </a:xfrm>
                <a:custGeom>
                  <a:avLst/>
                  <a:gdLst>
                    <a:gd name="T0" fmla="*/ 6 w 11"/>
                    <a:gd name="T1" fmla="*/ 0 h 13"/>
                    <a:gd name="T2" fmla="*/ 0 w 11"/>
                    <a:gd name="T3" fmla="*/ 0 h 13"/>
                    <a:gd name="T4" fmla="*/ 0 w 11"/>
                    <a:gd name="T5" fmla="*/ 13 h 13"/>
                    <a:gd name="T6" fmla="*/ 6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7" y="13"/>
                      </a:lnTo>
                      <a:lnTo>
                        <a:pt x="9" y="11"/>
                      </a:lnTo>
                      <a:lnTo>
                        <a:pt x="9" y="9"/>
                      </a:lnTo>
                      <a:lnTo>
                        <a:pt x="11" y="5"/>
                      </a:lnTo>
                      <a:lnTo>
                        <a:pt x="9" y="5"/>
                      </a:lnTo>
                      <a:lnTo>
                        <a:pt x="9"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8" name="Freeform 859"/>
                <p:cNvSpPr>
                  <a:spLocks/>
                </p:cNvSpPr>
                <p:nvPr/>
              </p:nvSpPr>
              <p:spPr bwMode="auto">
                <a:xfrm>
                  <a:off x="6187" y="2763"/>
                  <a:ext cx="7" cy="13"/>
                </a:xfrm>
                <a:custGeom>
                  <a:avLst/>
                  <a:gdLst>
                    <a:gd name="T0" fmla="*/ 1 w 7"/>
                    <a:gd name="T1" fmla="*/ 0 h 13"/>
                    <a:gd name="T2" fmla="*/ 0 w 7"/>
                    <a:gd name="T3" fmla="*/ 0 h 13"/>
                    <a:gd name="T4" fmla="*/ 0 w 7"/>
                    <a:gd name="T5" fmla="*/ 13 h 13"/>
                    <a:gd name="T6" fmla="*/ 1 w 7"/>
                    <a:gd name="T7" fmla="*/ 13 h 13"/>
                    <a:gd name="T8" fmla="*/ 5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5" y="13"/>
                      </a:lnTo>
                      <a:lnTo>
                        <a:pt x="5" y="11"/>
                      </a:lnTo>
                      <a:lnTo>
                        <a:pt x="7" y="9"/>
                      </a:lnTo>
                      <a:lnTo>
                        <a:pt x="7" y="5"/>
                      </a:lnTo>
                      <a:lnTo>
                        <a:pt x="7" y="5"/>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09" name="Freeform 860"/>
                <p:cNvSpPr>
                  <a:spLocks/>
                </p:cNvSpPr>
                <p:nvPr/>
              </p:nvSpPr>
              <p:spPr bwMode="auto">
                <a:xfrm>
                  <a:off x="6188"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0" name="Freeform 861"/>
                <p:cNvSpPr>
                  <a:spLocks/>
                </p:cNvSpPr>
                <p:nvPr/>
              </p:nvSpPr>
              <p:spPr bwMode="auto">
                <a:xfrm>
                  <a:off x="6192"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1" name="Freeform 862"/>
                <p:cNvSpPr>
                  <a:spLocks/>
                </p:cNvSpPr>
                <p:nvPr/>
              </p:nvSpPr>
              <p:spPr bwMode="auto">
                <a:xfrm>
                  <a:off x="6194"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2" name="Freeform 863"/>
                <p:cNvSpPr>
                  <a:spLocks/>
                </p:cNvSpPr>
                <p:nvPr/>
              </p:nvSpPr>
              <p:spPr bwMode="auto">
                <a:xfrm>
                  <a:off x="6200"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3" name="Freeform 864"/>
                <p:cNvSpPr>
                  <a:spLocks/>
                </p:cNvSpPr>
                <p:nvPr/>
              </p:nvSpPr>
              <p:spPr bwMode="auto">
                <a:xfrm>
                  <a:off x="6204"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9 w 9"/>
                    <a:gd name="T13" fmla="*/ 9 h 13"/>
                    <a:gd name="T14" fmla="*/ 9 w 9"/>
                    <a:gd name="T15" fmla="*/ 5 h 13"/>
                    <a:gd name="T16" fmla="*/ 9 w 9"/>
                    <a:gd name="T17" fmla="*/ 5 h 13"/>
                    <a:gd name="T18" fmla="*/ 6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6" y="11"/>
                      </a:lnTo>
                      <a:lnTo>
                        <a:pt x="9" y="9"/>
                      </a:lnTo>
                      <a:lnTo>
                        <a:pt x="9" y="5"/>
                      </a:lnTo>
                      <a:lnTo>
                        <a:pt x="9"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4" name="Freeform 865"/>
                <p:cNvSpPr>
                  <a:spLocks/>
                </p:cNvSpPr>
                <p:nvPr/>
              </p:nvSpPr>
              <p:spPr bwMode="auto">
                <a:xfrm>
                  <a:off x="6206"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9" y="9"/>
                      </a:lnTo>
                      <a:lnTo>
                        <a:pt x="11"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5" name="Freeform 866"/>
                <p:cNvSpPr>
                  <a:spLocks/>
                </p:cNvSpPr>
                <p:nvPr/>
              </p:nvSpPr>
              <p:spPr bwMode="auto">
                <a:xfrm>
                  <a:off x="6210"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3"/>
                      </a:lnTo>
                      <a:lnTo>
                        <a:pt x="7" y="11"/>
                      </a:lnTo>
                      <a:lnTo>
                        <a:pt x="9" y="9"/>
                      </a:lnTo>
                      <a:lnTo>
                        <a:pt x="9" y="5"/>
                      </a:lnTo>
                      <a:lnTo>
                        <a:pt x="9" y="5"/>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6" name="Freeform 867"/>
                <p:cNvSpPr>
                  <a:spLocks/>
                </p:cNvSpPr>
                <p:nvPr/>
              </p:nvSpPr>
              <p:spPr bwMode="auto">
                <a:xfrm>
                  <a:off x="6213"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7" name="Freeform 868"/>
                <p:cNvSpPr>
                  <a:spLocks/>
                </p:cNvSpPr>
                <p:nvPr/>
              </p:nvSpPr>
              <p:spPr bwMode="auto">
                <a:xfrm>
                  <a:off x="6217"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8" name="Freeform 869"/>
                <p:cNvSpPr>
                  <a:spLocks/>
                </p:cNvSpPr>
                <p:nvPr/>
              </p:nvSpPr>
              <p:spPr bwMode="auto">
                <a:xfrm>
                  <a:off x="6219"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19" name="Freeform 870"/>
                <p:cNvSpPr>
                  <a:spLocks/>
                </p:cNvSpPr>
                <p:nvPr/>
              </p:nvSpPr>
              <p:spPr bwMode="auto">
                <a:xfrm>
                  <a:off x="6225"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0" name="Freeform 871"/>
                <p:cNvSpPr>
                  <a:spLocks/>
                </p:cNvSpPr>
                <p:nvPr/>
              </p:nvSpPr>
              <p:spPr bwMode="auto">
                <a:xfrm>
                  <a:off x="6225"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1" name="Freeform 872"/>
                <p:cNvSpPr>
                  <a:spLocks/>
                </p:cNvSpPr>
                <p:nvPr/>
              </p:nvSpPr>
              <p:spPr bwMode="auto">
                <a:xfrm>
                  <a:off x="6231"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9" y="9"/>
                      </a:lnTo>
                      <a:lnTo>
                        <a:pt x="11"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2" name="Freeform 873"/>
                <p:cNvSpPr>
                  <a:spLocks/>
                </p:cNvSpPr>
                <p:nvPr/>
              </p:nvSpPr>
              <p:spPr bwMode="auto">
                <a:xfrm>
                  <a:off x="6235"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3" name="Freeform 874"/>
                <p:cNvSpPr>
                  <a:spLocks/>
                </p:cNvSpPr>
                <p:nvPr/>
              </p:nvSpPr>
              <p:spPr bwMode="auto">
                <a:xfrm>
                  <a:off x="623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4" name="Freeform 875"/>
                <p:cNvSpPr>
                  <a:spLocks/>
                </p:cNvSpPr>
                <p:nvPr/>
              </p:nvSpPr>
              <p:spPr bwMode="auto">
                <a:xfrm>
                  <a:off x="6242"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5" name="Freeform 876"/>
                <p:cNvSpPr>
                  <a:spLocks/>
                </p:cNvSpPr>
                <p:nvPr/>
              </p:nvSpPr>
              <p:spPr bwMode="auto">
                <a:xfrm>
                  <a:off x="6244"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6" name="Freeform 877"/>
                <p:cNvSpPr>
                  <a:spLocks/>
                </p:cNvSpPr>
                <p:nvPr/>
              </p:nvSpPr>
              <p:spPr bwMode="auto">
                <a:xfrm>
                  <a:off x="6248"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7" name="Freeform 878"/>
                <p:cNvSpPr>
                  <a:spLocks/>
                </p:cNvSpPr>
                <p:nvPr/>
              </p:nvSpPr>
              <p:spPr bwMode="auto">
                <a:xfrm>
                  <a:off x="6252"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8" name="Freeform 879"/>
                <p:cNvSpPr>
                  <a:spLocks/>
                </p:cNvSpPr>
                <p:nvPr/>
              </p:nvSpPr>
              <p:spPr bwMode="auto">
                <a:xfrm>
                  <a:off x="6256"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7" y="11"/>
                      </a:lnTo>
                      <a:lnTo>
                        <a:pt x="7" y="9"/>
                      </a:lnTo>
                      <a:lnTo>
                        <a:pt x="11" y="5"/>
                      </a:lnTo>
                      <a:lnTo>
                        <a:pt x="7" y="5"/>
                      </a:lnTo>
                      <a:lnTo>
                        <a:pt x="7"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29" name="Freeform 880"/>
                <p:cNvSpPr>
                  <a:spLocks/>
                </p:cNvSpPr>
                <p:nvPr/>
              </p:nvSpPr>
              <p:spPr bwMode="auto">
                <a:xfrm>
                  <a:off x="6261" y="2763"/>
                  <a:ext cx="8" cy="13"/>
                </a:xfrm>
                <a:custGeom>
                  <a:avLst/>
                  <a:gdLst>
                    <a:gd name="T0" fmla="*/ 0 w 8"/>
                    <a:gd name="T1" fmla="*/ 0 h 13"/>
                    <a:gd name="T2" fmla="*/ 0 w 8"/>
                    <a:gd name="T3" fmla="*/ 0 h 13"/>
                    <a:gd name="T4" fmla="*/ 0 w 8"/>
                    <a:gd name="T5" fmla="*/ 13 h 13"/>
                    <a:gd name="T6" fmla="*/ 0 w 8"/>
                    <a:gd name="T7" fmla="*/ 13 h 13"/>
                    <a:gd name="T8" fmla="*/ 2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2" y="13"/>
                      </a:lnTo>
                      <a:lnTo>
                        <a:pt x="6" y="11"/>
                      </a:lnTo>
                      <a:lnTo>
                        <a:pt x="8" y="9"/>
                      </a:lnTo>
                      <a:lnTo>
                        <a:pt x="8" y="5"/>
                      </a:lnTo>
                      <a:lnTo>
                        <a:pt x="8" y="5"/>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0" name="Freeform 881"/>
                <p:cNvSpPr>
                  <a:spLocks/>
                </p:cNvSpPr>
                <p:nvPr/>
              </p:nvSpPr>
              <p:spPr bwMode="auto">
                <a:xfrm>
                  <a:off x="6261"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1" name="Freeform 882"/>
                <p:cNvSpPr>
                  <a:spLocks/>
                </p:cNvSpPr>
                <p:nvPr/>
              </p:nvSpPr>
              <p:spPr bwMode="auto">
                <a:xfrm>
                  <a:off x="6267" y="2763"/>
                  <a:ext cx="10" cy="13"/>
                </a:xfrm>
                <a:custGeom>
                  <a:avLst/>
                  <a:gdLst>
                    <a:gd name="T0" fmla="*/ 0 w 10"/>
                    <a:gd name="T1" fmla="*/ 2 h 13"/>
                    <a:gd name="T2" fmla="*/ 2 w 10"/>
                    <a:gd name="T3" fmla="*/ 0 h 13"/>
                    <a:gd name="T4" fmla="*/ 0 w 10"/>
                    <a:gd name="T5" fmla="*/ 0 h 13"/>
                    <a:gd name="T6" fmla="*/ 0 w 10"/>
                    <a:gd name="T7" fmla="*/ 13 h 13"/>
                    <a:gd name="T8" fmla="*/ 2 w 10"/>
                    <a:gd name="T9" fmla="*/ 13 h 13"/>
                    <a:gd name="T10" fmla="*/ 6 w 10"/>
                    <a:gd name="T11" fmla="*/ 13 h 13"/>
                    <a:gd name="T12" fmla="*/ 2 w 10"/>
                    <a:gd name="T13" fmla="*/ 13 h 13"/>
                    <a:gd name="T14" fmla="*/ 6 w 10"/>
                    <a:gd name="T15" fmla="*/ 13 h 13"/>
                    <a:gd name="T16" fmla="*/ 6 w 10"/>
                    <a:gd name="T17" fmla="*/ 11 h 13"/>
                    <a:gd name="T18" fmla="*/ 10 w 10"/>
                    <a:gd name="T19" fmla="*/ 9 h 13"/>
                    <a:gd name="T20" fmla="*/ 10 w 10"/>
                    <a:gd name="T21" fmla="*/ 5 h 13"/>
                    <a:gd name="T22" fmla="*/ 10 w 10"/>
                    <a:gd name="T23" fmla="*/ 5 h 13"/>
                    <a:gd name="T24" fmla="*/ 6 w 10"/>
                    <a:gd name="T25" fmla="*/ 2 h 13"/>
                    <a:gd name="T26" fmla="*/ 2 w 10"/>
                    <a:gd name="T27" fmla="*/ 0 h 13"/>
                    <a:gd name="T28" fmla="*/ 0 w 10"/>
                    <a:gd name="T2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3">
                      <a:moveTo>
                        <a:pt x="0" y="2"/>
                      </a:moveTo>
                      <a:lnTo>
                        <a:pt x="2" y="0"/>
                      </a:lnTo>
                      <a:lnTo>
                        <a:pt x="0" y="0"/>
                      </a:lnTo>
                      <a:lnTo>
                        <a:pt x="0" y="13"/>
                      </a:lnTo>
                      <a:lnTo>
                        <a:pt x="2" y="13"/>
                      </a:lnTo>
                      <a:lnTo>
                        <a:pt x="6" y="13"/>
                      </a:lnTo>
                      <a:lnTo>
                        <a:pt x="2" y="13"/>
                      </a:lnTo>
                      <a:lnTo>
                        <a:pt x="6" y="13"/>
                      </a:lnTo>
                      <a:lnTo>
                        <a:pt x="6" y="11"/>
                      </a:lnTo>
                      <a:lnTo>
                        <a:pt x="10" y="9"/>
                      </a:lnTo>
                      <a:lnTo>
                        <a:pt x="10" y="5"/>
                      </a:lnTo>
                      <a:lnTo>
                        <a:pt x="10" y="5"/>
                      </a:lnTo>
                      <a:lnTo>
                        <a:pt x="6" y="2"/>
                      </a:lnTo>
                      <a:lnTo>
                        <a:pt x="2"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2" name="Freeform 883"/>
                <p:cNvSpPr>
                  <a:spLocks/>
                </p:cNvSpPr>
                <p:nvPr/>
              </p:nvSpPr>
              <p:spPr bwMode="auto">
                <a:xfrm>
                  <a:off x="6267" y="2761"/>
                  <a:ext cx="14" cy="15"/>
                </a:xfrm>
                <a:custGeom>
                  <a:avLst/>
                  <a:gdLst>
                    <a:gd name="T0" fmla="*/ 6 w 14"/>
                    <a:gd name="T1" fmla="*/ 2 h 15"/>
                    <a:gd name="T2" fmla="*/ 2 w 14"/>
                    <a:gd name="T3" fmla="*/ 2 h 15"/>
                    <a:gd name="T4" fmla="*/ 0 w 14"/>
                    <a:gd name="T5" fmla="*/ 4 h 15"/>
                    <a:gd name="T6" fmla="*/ 6 w 14"/>
                    <a:gd name="T7" fmla="*/ 15 h 15"/>
                    <a:gd name="T8" fmla="*/ 10 w 14"/>
                    <a:gd name="T9" fmla="*/ 13 h 15"/>
                    <a:gd name="T10" fmla="*/ 6 w 14"/>
                    <a:gd name="T11" fmla="*/ 13 h 15"/>
                    <a:gd name="T12" fmla="*/ 10 w 14"/>
                    <a:gd name="T13" fmla="*/ 13 h 15"/>
                    <a:gd name="T14" fmla="*/ 10 w 14"/>
                    <a:gd name="T15" fmla="*/ 11 h 15"/>
                    <a:gd name="T16" fmla="*/ 14 w 14"/>
                    <a:gd name="T17" fmla="*/ 7 h 15"/>
                    <a:gd name="T18" fmla="*/ 14 w 14"/>
                    <a:gd name="T19" fmla="*/ 7 h 15"/>
                    <a:gd name="T20" fmla="*/ 10 w 14"/>
                    <a:gd name="T21" fmla="*/ 4 h 15"/>
                    <a:gd name="T22" fmla="*/ 10 w 14"/>
                    <a:gd name="T23" fmla="*/ 2 h 15"/>
                    <a:gd name="T24" fmla="*/ 10 w 14"/>
                    <a:gd name="T25" fmla="*/ 2 h 15"/>
                    <a:gd name="T26" fmla="*/ 6 w 14"/>
                    <a:gd name="T27" fmla="*/ 0 h 15"/>
                    <a:gd name="T28" fmla="*/ 2 w 14"/>
                    <a:gd name="T29" fmla="*/ 2 h 15"/>
                    <a:gd name="T30" fmla="*/ 6 w 14"/>
                    <a:gd name="T3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5">
                      <a:moveTo>
                        <a:pt x="6" y="2"/>
                      </a:moveTo>
                      <a:lnTo>
                        <a:pt x="2" y="2"/>
                      </a:lnTo>
                      <a:lnTo>
                        <a:pt x="0" y="4"/>
                      </a:lnTo>
                      <a:lnTo>
                        <a:pt x="6" y="15"/>
                      </a:lnTo>
                      <a:lnTo>
                        <a:pt x="10" y="13"/>
                      </a:lnTo>
                      <a:lnTo>
                        <a:pt x="6" y="13"/>
                      </a:lnTo>
                      <a:lnTo>
                        <a:pt x="10" y="13"/>
                      </a:lnTo>
                      <a:lnTo>
                        <a:pt x="10" y="11"/>
                      </a:lnTo>
                      <a:lnTo>
                        <a:pt x="14" y="7"/>
                      </a:lnTo>
                      <a:lnTo>
                        <a:pt x="14" y="7"/>
                      </a:lnTo>
                      <a:lnTo>
                        <a:pt x="10" y="4"/>
                      </a:lnTo>
                      <a:lnTo>
                        <a:pt x="10" y="2"/>
                      </a:lnTo>
                      <a:lnTo>
                        <a:pt x="10" y="2"/>
                      </a:lnTo>
                      <a:lnTo>
                        <a:pt x="6" y="0"/>
                      </a:lnTo>
                      <a:lnTo>
                        <a:pt x="2"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3" name="Freeform 884"/>
                <p:cNvSpPr>
                  <a:spLocks/>
                </p:cNvSpPr>
                <p:nvPr/>
              </p:nvSpPr>
              <p:spPr bwMode="auto">
                <a:xfrm>
                  <a:off x="6273" y="2763"/>
                  <a:ext cx="10" cy="11"/>
                </a:xfrm>
                <a:custGeom>
                  <a:avLst/>
                  <a:gdLst>
                    <a:gd name="T0" fmla="*/ 4 w 10"/>
                    <a:gd name="T1" fmla="*/ 0 h 11"/>
                    <a:gd name="T2" fmla="*/ 0 w 10"/>
                    <a:gd name="T3" fmla="*/ 0 h 11"/>
                    <a:gd name="T4" fmla="*/ 0 w 10"/>
                    <a:gd name="T5" fmla="*/ 11 h 11"/>
                    <a:gd name="T6" fmla="*/ 4 w 10"/>
                    <a:gd name="T7" fmla="*/ 11 h 11"/>
                    <a:gd name="T8" fmla="*/ 8 w 10"/>
                    <a:gd name="T9" fmla="*/ 11 h 11"/>
                    <a:gd name="T10" fmla="*/ 10 w 10"/>
                    <a:gd name="T11" fmla="*/ 9 h 11"/>
                    <a:gd name="T12" fmla="*/ 10 w 10"/>
                    <a:gd name="T13" fmla="*/ 5 h 11"/>
                    <a:gd name="T14" fmla="*/ 10 w 10"/>
                    <a:gd name="T15" fmla="*/ 2 h 11"/>
                    <a:gd name="T16" fmla="*/ 10 w 10"/>
                    <a:gd name="T17" fmla="*/ 0 h 11"/>
                    <a:gd name="T18" fmla="*/ 8 w 10"/>
                    <a:gd name="T19" fmla="*/ 0 h 11"/>
                    <a:gd name="T20" fmla="*/ 4 w 10"/>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1">
                      <a:moveTo>
                        <a:pt x="4" y="0"/>
                      </a:moveTo>
                      <a:lnTo>
                        <a:pt x="0" y="0"/>
                      </a:lnTo>
                      <a:lnTo>
                        <a:pt x="0" y="11"/>
                      </a:lnTo>
                      <a:lnTo>
                        <a:pt x="4" y="11"/>
                      </a:lnTo>
                      <a:lnTo>
                        <a:pt x="8" y="11"/>
                      </a:lnTo>
                      <a:lnTo>
                        <a:pt x="10" y="9"/>
                      </a:lnTo>
                      <a:lnTo>
                        <a:pt x="10" y="5"/>
                      </a:lnTo>
                      <a:lnTo>
                        <a:pt x="10" y="2"/>
                      </a:lnTo>
                      <a:lnTo>
                        <a:pt x="10"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4" name="Freeform 885"/>
                <p:cNvSpPr>
                  <a:spLocks/>
                </p:cNvSpPr>
                <p:nvPr/>
              </p:nvSpPr>
              <p:spPr bwMode="auto">
                <a:xfrm>
                  <a:off x="6273" y="2763"/>
                  <a:ext cx="13" cy="11"/>
                </a:xfrm>
                <a:custGeom>
                  <a:avLst/>
                  <a:gdLst>
                    <a:gd name="T0" fmla="*/ 0 w 13"/>
                    <a:gd name="T1" fmla="*/ 5 h 11"/>
                    <a:gd name="T2" fmla="*/ 8 w 13"/>
                    <a:gd name="T3" fmla="*/ 0 h 11"/>
                    <a:gd name="T4" fmla="*/ 4 w 13"/>
                    <a:gd name="T5" fmla="*/ 0 h 11"/>
                    <a:gd name="T6" fmla="*/ 4 w 13"/>
                    <a:gd name="T7" fmla="*/ 11 h 11"/>
                    <a:gd name="T8" fmla="*/ 8 w 13"/>
                    <a:gd name="T9" fmla="*/ 11 h 11"/>
                    <a:gd name="T10" fmla="*/ 13 w 13"/>
                    <a:gd name="T11" fmla="*/ 5 h 11"/>
                    <a:gd name="T12" fmla="*/ 8 w 13"/>
                    <a:gd name="T13" fmla="*/ 11 h 11"/>
                    <a:gd name="T14" fmla="*/ 10 w 13"/>
                    <a:gd name="T15" fmla="*/ 11 h 11"/>
                    <a:gd name="T16" fmla="*/ 11 w 13"/>
                    <a:gd name="T17" fmla="*/ 9 h 11"/>
                    <a:gd name="T18" fmla="*/ 13 w 13"/>
                    <a:gd name="T19" fmla="*/ 9 h 11"/>
                    <a:gd name="T20" fmla="*/ 13 w 13"/>
                    <a:gd name="T21" fmla="*/ 5 h 11"/>
                    <a:gd name="T22" fmla="*/ 13 w 13"/>
                    <a:gd name="T23" fmla="*/ 2 h 11"/>
                    <a:gd name="T24" fmla="*/ 11 w 13"/>
                    <a:gd name="T25" fmla="*/ 0 h 11"/>
                    <a:gd name="T26" fmla="*/ 10 w 13"/>
                    <a:gd name="T27" fmla="*/ 0 h 11"/>
                    <a:gd name="T28" fmla="*/ 8 w 13"/>
                    <a:gd name="T29" fmla="*/ 0 h 11"/>
                    <a:gd name="T30" fmla="*/ 0 w 13"/>
                    <a:gd name="T31"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1">
                      <a:moveTo>
                        <a:pt x="0" y="5"/>
                      </a:moveTo>
                      <a:lnTo>
                        <a:pt x="8" y="0"/>
                      </a:lnTo>
                      <a:lnTo>
                        <a:pt x="4" y="0"/>
                      </a:lnTo>
                      <a:lnTo>
                        <a:pt x="4" y="11"/>
                      </a:lnTo>
                      <a:lnTo>
                        <a:pt x="8" y="11"/>
                      </a:lnTo>
                      <a:lnTo>
                        <a:pt x="13" y="5"/>
                      </a:lnTo>
                      <a:lnTo>
                        <a:pt x="8" y="11"/>
                      </a:lnTo>
                      <a:lnTo>
                        <a:pt x="10" y="11"/>
                      </a:lnTo>
                      <a:lnTo>
                        <a:pt x="11" y="9"/>
                      </a:lnTo>
                      <a:lnTo>
                        <a:pt x="13" y="9"/>
                      </a:lnTo>
                      <a:lnTo>
                        <a:pt x="13" y="5"/>
                      </a:lnTo>
                      <a:lnTo>
                        <a:pt x="13" y="2"/>
                      </a:lnTo>
                      <a:lnTo>
                        <a:pt x="11" y="0"/>
                      </a:lnTo>
                      <a:lnTo>
                        <a:pt x="10" y="0"/>
                      </a:lnTo>
                      <a:lnTo>
                        <a:pt x="8" y="0"/>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5" name="Freeform 886"/>
                <p:cNvSpPr>
                  <a:spLocks/>
                </p:cNvSpPr>
                <p:nvPr/>
              </p:nvSpPr>
              <p:spPr bwMode="auto">
                <a:xfrm>
                  <a:off x="6273" y="2738"/>
                  <a:ext cx="17" cy="30"/>
                </a:xfrm>
                <a:custGeom>
                  <a:avLst/>
                  <a:gdLst>
                    <a:gd name="T0" fmla="*/ 4 w 17"/>
                    <a:gd name="T1" fmla="*/ 7 h 30"/>
                    <a:gd name="T2" fmla="*/ 4 w 17"/>
                    <a:gd name="T3" fmla="*/ 5 h 30"/>
                    <a:gd name="T4" fmla="*/ 0 w 17"/>
                    <a:gd name="T5" fmla="*/ 30 h 30"/>
                    <a:gd name="T6" fmla="*/ 13 w 17"/>
                    <a:gd name="T7" fmla="*/ 30 h 30"/>
                    <a:gd name="T8" fmla="*/ 17 w 17"/>
                    <a:gd name="T9" fmla="*/ 7 h 30"/>
                    <a:gd name="T10" fmla="*/ 17 w 17"/>
                    <a:gd name="T11" fmla="*/ 5 h 30"/>
                    <a:gd name="T12" fmla="*/ 17 w 17"/>
                    <a:gd name="T13" fmla="*/ 2 h 30"/>
                    <a:gd name="T14" fmla="*/ 13 w 17"/>
                    <a:gd name="T15" fmla="*/ 0 h 30"/>
                    <a:gd name="T16" fmla="*/ 11 w 17"/>
                    <a:gd name="T17" fmla="*/ 0 h 30"/>
                    <a:gd name="T18" fmla="*/ 10 w 17"/>
                    <a:gd name="T19" fmla="*/ 0 h 30"/>
                    <a:gd name="T20" fmla="*/ 8 w 17"/>
                    <a:gd name="T21" fmla="*/ 0 h 30"/>
                    <a:gd name="T22" fmla="*/ 4 w 17"/>
                    <a:gd name="T23" fmla="*/ 2 h 30"/>
                    <a:gd name="T24" fmla="*/ 4 w 17"/>
                    <a:gd name="T25" fmla="*/ 5 h 30"/>
                    <a:gd name="T26" fmla="*/ 4 w 17"/>
                    <a:gd name="T2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30">
                      <a:moveTo>
                        <a:pt x="4" y="7"/>
                      </a:moveTo>
                      <a:lnTo>
                        <a:pt x="4" y="5"/>
                      </a:lnTo>
                      <a:lnTo>
                        <a:pt x="0" y="30"/>
                      </a:lnTo>
                      <a:lnTo>
                        <a:pt x="13" y="30"/>
                      </a:lnTo>
                      <a:lnTo>
                        <a:pt x="17" y="7"/>
                      </a:lnTo>
                      <a:lnTo>
                        <a:pt x="17" y="5"/>
                      </a:lnTo>
                      <a:lnTo>
                        <a:pt x="17" y="2"/>
                      </a:lnTo>
                      <a:lnTo>
                        <a:pt x="13" y="0"/>
                      </a:lnTo>
                      <a:lnTo>
                        <a:pt x="11" y="0"/>
                      </a:lnTo>
                      <a:lnTo>
                        <a:pt x="10" y="0"/>
                      </a:lnTo>
                      <a:lnTo>
                        <a:pt x="8" y="0"/>
                      </a:lnTo>
                      <a:lnTo>
                        <a:pt x="4" y="2"/>
                      </a:lnTo>
                      <a:lnTo>
                        <a:pt x="4" y="5"/>
                      </a:lnTo>
                      <a:lnTo>
                        <a:pt x="4"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6" name="Freeform 887"/>
                <p:cNvSpPr>
                  <a:spLocks/>
                </p:cNvSpPr>
                <p:nvPr/>
              </p:nvSpPr>
              <p:spPr bwMode="auto">
                <a:xfrm>
                  <a:off x="6277" y="2592"/>
                  <a:ext cx="17" cy="153"/>
                </a:xfrm>
                <a:custGeom>
                  <a:avLst/>
                  <a:gdLst>
                    <a:gd name="T0" fmla="*/ 4 w 17"/>
                    <a:gd name="T1" fmla="*/ 6 h 153"/>
                    <a:gd name="T2" fmla="*/ 0 w 17"/>
                    <a:gd name="T3" fmla="*/ 153 h 153"/>
                    <a:gd name="T4" fmla="*/ 13 w 17"/>
                    <a:gd name="T5" fmla="*/ 153 h 153"/>
                    <a:gd name="T6" fmla="*/ 17 w 17"/>
                    <a:gd name="T7" fmla="*/ 6 h 153"/>
                    <a:gd name="T8" fmla="*/ 17 w 17"/>
                    <a:gd name="T9" fmla="*/ 2 h 153"/>
                    <a:gd name="T10" fmla="*/ 15 w 17"/>
                    <a:gd name="T11" fmla="*/ 0 h 153"/>
                    <a:gd name="T12" fmla="*/ 13 w 17"/>
                    <a:gd name="T13" fmla="*/ 0 h 153"/>
                    <a:gd name="T14" fmla="*/ 9 w 17"/>
                    <a:gd name="T15" fmla="*/ 0 h 153"/>
                    <a:gd name="T16" fmla="*/ 7 w 17"/>
                    <a:gd name="T17" fmla="*/ 0 h 153"/>
                    <a:gd name="T18" fmla="*/ 6 w 17"/>
                    <a:gd name="T19" fmla="*/ 0 h 153"/>
                    <a:gd name="T20" fmla="*/ 4 w 17"/>
                    <a:gd name="T21" fmla="*/ 2 h 153"/>
                    <a:gd name="T22" fmla="*/ 4 w 17"/>
                    <a:gd name="T23" fmla="*/ 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53">
                      <a:moveTo>
                        <a:pt x="4" y="6"/>
                      </a:moveTo>
                      <a:lnTo>
                        <a:pt x="0" y="153"/>
                      </a:lnTo>
                      <a:lnTo>
                        <a:pt x="13" y="153"/>
                      </a:lnTo>
                      <a:lnTo>
                        <a:pt x="17" y="6"/>
                      </a:lnTo>
                      <a:lnTo>
                        <a:pt x="17" y="2"/>
                      </a:lnTo>
                      <a:lnTo>
                        <a:pt x="15" y="0"/>
                      </a:lnTo>
                      <a:lnTo>
                        <a:pt x="13" y="0"/>
                      </a:lnTo>
                      <a:lnTo>
                        <a:pt x="9" y="0"/>
                      </a:lnTo>
                      <a:lnTo>
                        <a:pt x="7" y="0"/>
                      </a:lnTo>
                      <a:lnTo>
                        <a:pt x="6" y="0"/>
                      </a:lnTo>
                      <a:lnTo>
                        <a:pt x="4" y="2"/>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7" name="Freeform 888"/>
                <p:cNvSpPr>
                  <a:spLocks/>
                </p:cNvSpPr>
                <p:nvPr/>
              </p:nvSpPr>
              <p:spPr bwMode="auto">
                <a:xfrm>
                  <a:off x="6281" y="2273"/>
                  <a:ext cx="19" cy="325"/>
                </a:xfrm>
                <a:custGeom>
                  <a:avLst/>
                  <a:gdLst>
                    <a:gd name="T0" fmla="*/ 3 w 19"/>
                    <a:gd name="T1" fmla="*/ 6 h 325"/>
                    <a:gd name="T2" fmla="*/ 0 w 19"/>
                    <a:gd name="T3" fmla="*/ 325 h 325"/>
                    <a:gd name="T4" fmla="*/ 13 w 19"/>
                    <a:gd name="T5" fmla="*/ 325 h 325"/>
                    <a:gd name="T6" fmla="*/ 19 w 19"/>
                    <a:gd name="T7" fmla="*/ 6 h 325"/>
                    <a:gd name="T8" fmla="*/ 15 w 19"/>
                    <a:gd name="T9" fmla="*/ 4 h 325"/>
                    <a:gd name="T10" fmla="*/ 15 w 19"/>
                    <a:gd name="T11" fmla="*/ 2 h 325"/>
                    <a:gd name="T12" fmla="*/ 13 w 19"/>
                    <a:gd name="T13" fmla="*/ 0 h 325"/>
                    <a:gd name="T14" fmla="*/ 11 w 19"/>
                    <a:gd name="T15" fmla="*/ 0 h 325"/>
                    <a:gd name="T16" fmla="*/ 9 w 19"/>
                    <a:gd name="T17" fmla="*/ 0 h 325"/>
                    <a:gd name="T18" fmla="*/ 5 w 19"/>
                    <a:gd name="T19" fmla="*/ 2 h 325"/>
                    <a:gd name="T20" fmla="*/ 3 w 19"/>
                    <a:gd name="T21" fmla="*/ 4 h 325"/>
                    <a:gd name="T22" fmla="*/ 3 w 19"/>
                    <a:gd name="T23" fmla="*/ 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325">
                      <a:moveTo>
                        <a:pt x="3" y="6"/>
                      </a:moveTo>
                      <a:lnTo>
                        <a:pt x="0" y="325"/>
                      </a:lnTo>
                      <a:lnTo>
                        <a:pt x="13" y="325"/>
                      </a:lnTo>
                      <a:lnTo>
                        <a:pt x="19" y="6"/>
                      </a:lnTo>
                      <a:lnTo>
                        <a:pt x="15" y="4"/>
                      </a:lnTo>
                      <a:lnTo>
                        <a:pt x="15" y="2"/>
                      </a:lnTo>
                      <a:lnTo>
                        <a:pt x="13" y="0"/>
                      </a:lnTo>
                      <a:lnTo>
                        <a:pt x="11" y="0"/>
                      </a:lnTo>
                      <a:lnTo>
                        <a:pt x="9" y="0"/>
                      </a:lnTo>
                      <a:lnTo>
                        <a:pt x="5" y="2"/>
                      </a:lnTo>
                      <a:lnTo>
                        <a:pt x="3" y="4"/>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8" name="Freeform 889"/>
                <p:cNvSpPr>
                  <a:spLocks/>
                </p:cNvSpPr>
                <p:nvPr/>
              </p:nvSpPr>
              <p:spPr bwMode="auto">
                <a:xfrm>
                  <a:off x="6284" y="2154"/>
                  <a:ext cx="16" cy="125"/>
                </a:xfrm>
                <a:custGeom>
                  <a:avLst/>
                  <a:gdLst>
                    <a:gd name="T0" fmla="*/ 16 w 16"/>
                    <a:gd name="T1" fmla="*/ 6 h 125"/>
                    <a:gd name="T2" fmla="*/ 2 w 16"/>
                    <a:gd name="T3" fmla="*/ 6 h 125"/>
                    <a:gd name="T4" fmla="*/ 0 w 16"/>
                    <a:gd name="T5" fmla="*/ 125 h 125"/>
                    <a:gd name="T6" fmla="*/ 16 w 16"/>
                    <a:gd name="T7" fmla="*/ 125 h 125"/>
                    <a:gd name="T8" fmla="*/ 16 w 16"/>
                    <a:gd name="T9" fmla="*/ 6 h 125"/>
                    <a:gd name="T10" fmla="*/ 2 w 16"/>
                    <a:gd name="T11" fmla="*/ 6 h 125"/>
                    <a:gd name="T12" fmla="*/ 16 w 16"/>
                    <a:gd name="T13" fmla="*/ 6 h 125"/>
                    <a:gd name="T14" fmla="*/ 16 w 16"/>
                    <a:gd name="T15" fmla="*/ 2 h 125"/>
                    <a:gd name="T16" fmla="*/ 16 w 16"/>
                    <a:gd name="T17" fmla="*/ 2 h 125"/>
                    <a:gd name="T18" fmla="*/ 12 w 16"/>
                    <a:gd name="T19" fmla="*/ 0 h 125"/>
                    <a:gd name="T20" fmla="*/ 10 w 16"/>
                    <a:gd name="T21" fmla="*/ 0 h 125"/>
                    <a:gd name="T22" fmla="*/ 8 w 16"/>
                    <a:gd name="T23" fmla="*/ 0 h 125"/>
                    <a:gd name="T24" fmla="*/ 6 w 16"/>
                    <a:gd name="T25" fmla="*/ 0 h 125"/>
                    <a:gd name="T26" fmla="*/ 6 w 16"/>
                    <a:gd name="T27" fmla="*/ 2 h 125"/>
                    <a:gd name="T28" fmla="*/ 2 w 16"/>
                    <a:gd name="T29" fmla="*/ 6 h 125"/>
                    <a:gd name="T30" fmla="*/ 16 w 16"/>
                    <a:gd name="T31" fmla="*/ 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25">
                      <a:moveTo>
                        <a:pt x="16" y="6"/>
                      </a:moveTo>
                      <a:lnTo>
                        <a:pt x="2" y="6"/>
                      </a:lnTo>
                      <a:lnTo>
                        <a:pt x="0" y="125"/>
                      </a:lnTo>
                      <a:lnTo>
                        <a:pt x="16" y="125"/>
                      </a:lnTo>
                      <a:lnTo>
                        <a:pt x="16" y="6"/>
                      </a:lnTo>
                      <a:lnTo>
                        <a:pt x="2" y="6"/>
                      </a:lnTo>
                      <a:lnTo>
                        <a:pt x="16" y="6"/>
                      </a:lnTo>
                      <a:lnTo>
                        <a:pt x="16" y="2"/>
                      </a:lnTo>
                      <a:lnTo>
                        <a:pt x="16" y="2"/>
                      </a:lnTo>
                      <a:lnTo>
                        <a:pt x="12" y="0"/>
                      </a:lnTo>
                      <a:lnTo>
                        <a:pt x="10" y="0"/>
                      </a:lnTo>
                      <a:lnTo>
                        <a:pt x="8" y="0"/>
                      </a:lnTo>
                      <a:lnTo>
                        <a:pt x="6" y="0"/>
                      </a:lnTo>
                      <a:lnTo>
                        <a:pt x="6" y="2"/>
                      </a:lnTo>
                      <a:lnTo>
                        <a:pt x="2" y="6"/>
                      </a:lnTo>
                      <a:lnTo>
                        <a:pt x="1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39" name="Freeform 890"/>
                <p:cNvSpPr>
                  <a:spLocks/>
                </p:cNvSpPr>
                <p:nvPr/>
              </p:nvSpPr>
              <p:spPr bwMode="auto">
                <a:xfrm>
                  <a:off x="6286" y="2160"/>
                  <a:ext cx="20" cy="322"/>
                </a:xfrm>
                <a:custGeom>
                  <a:avLst/>
                  <a:gdLst>
                    <a:gd name="T0" fmla="*/ 20 w 20"/>
                    <a:gd name="T1" fmla="*/ 315 h 322"/>
                    <a:gd name="T2" fmla="*/ 14 w 20"/>
                    <a:gd name="T3" fmla="*/ 0 h 322"/>
                    <a:gd name="T4" fmla="*/ 0 w 20"/>
                    <a:gd name="T5" fmla="*/ 0 h 322"/>
                    <a:gd name="T6" fmla="*/ 6 w 20"/>
                    <a:gd name="T7" fmla="*/ 315 h 322"/>
                    <a:gd name="T8" fmla="*/ 6 w 20"/>
                    <a:gd name="T9" fmla="*/ 319 h 322"/>
                    <a:gd name="T10" fmla="*/ 8 w 20"/>
                    <a:gd name="T11" fmla="*/ 319 h 322"/>
                    <a:gd name="T12" fmla="*/ 10 w 20"/>
                    <a:gd name="T13" fmla="*/ 319 h 322"/>
                    <a:gd name="T14" fmla="*/ 14 w 20"/>
                    <a:gd name="T15" fmla="*/ 322 h 322"/>
                    <a:gd name="T16" fmla="*/ 14 w 20"/>
                    <a:gd name="T17" fmla="*/ 319 h 322"/>
                    <a:gd name="T18" fmla="*/ 16 w 20"/>
                    <a:gd name="T19" fmla="*/ 319 h 322"/>
                    <a:gd name="T20" fmla="*/ 16 w 20"/>
                    <a:gd name="T21" fmla="*/ 319 h 322"/>
                    <a:gd name="T22" fmla="*/ 20 w 20"/>
                    <a:gd name="T23" fmla="*/ 315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322">
                      <a:moveTo>
                        <a:pt x="20" y="315"/>
                      </a:moveTo>
                      <a:lnTo>
                        <a:pt x="14" y="0"/>
                      </a:lnTo>
                      <a:lnTo>
                        <a:pt x="0" y="0"/>
                      </a:lnTo>
                      <a:lnTo>
                        <a:pt x="6" y="315"/>
                      </a:lnTo>
                      <a:lnTo>
                        <a:pt x="6" y="319"/>
                      </a:lnTo>
                      <a:lnTo>
                        <a:pt x="8" y="319"/>
                      </a:lnTo>
                      <a:lnTo>
                        <a:pt x="10" y="319"/>
                      </a:lnTo>
                      <a:lnTo>
                        <a:pt x="14" y="322"/>
                      </a:lnTo>
                      <a:lnTo>
                        <a:pt x="14" y="319"/>
                      </a:lnTo>
                      <a:lnTo>
                        <a:pt x="16" y="319"/>
                      </a:lnTo>
                      <a:lnTo>
                        <a:pt x="16" y="319"/>
                      </a:lnTo>
                      <a:lnTo>
                        <a:pt x="20" y="31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0" name="Freeform 891"/>
                <p:cNvSpPr>
                  <a:spLocks/>
                </p:cNvSpPr>
                <p:nvPr/>
              </p:nvSpPr>
              <p:spPr bwMode="auto">
                <a:xfrm>
                  <a:off x="6292" y="2475"/>
                  <a:ext cx="16" cy="238"/>
                </a:xfrm>
                <a:custGeom>
                  <a:avLst/>
                  <a:gdLst>
                    <a:gd name="T0" fmla="*/ 16 w 16"/>
                    <a:gd name="T1" fmla="*/ 232 h 238"/>
                    <a:gd name="T2" fmla="*/ 14 w 16"/>
                    <a:gd name="T3" fmla="*/ 0 h 238"/>
                    <a:gd name="T4" fmla="*/ 0 w 16"/>
                    <a:gd name="T5" fmla="*/ 0 h 238"/>
                    <a:gd name="T6" fmla="*/ 2 w 16"/>
                    <a:gd name="T7" fmla="*/ 232 h 238"/>
                    <a:gd name="T8" fmla="*/ 2 w 16"/>
                    <a:gd name="T9" fmla="*/ 234 h 238"/>
                    <a:gd name="T10" fmla="*/ 2 w 16"/>
                    <a:gd name="T11" fmla="*/ 232 h 238"/>
                    <a:gd name="T12" fmla="*/ 4 w 16"/>
                    <a:gd name="T13" fmla="*/ 236 h 238"/>
                    <a:gd name="T14" fmla="*/ 4 w 16"/>
                    <a:gd name="T15" fmla="*/ 238 h 238"/>
                    <a:gd name="T16" fmla="*/ 8 w 16"/>
                    <a:gd name="T17" fmla="*/ 238 h 238"/>
                    <a:gd name="T18" fmla="*/ 8 w 16"/>
                    <a:gd name="T19" fmla="*/ 238 h 238"/>
                    <a:gd name="T20" fmla="*/ 10 w 16"/>
                    <a:gd name="T21" fmla="*/ 238 h 238"/>
                    <a:gd name="T22" fmla="*/ 14 w 16"/>
                    <a:gd name="T23" fmla="*/ 238 h 238"/>
                    <a:gd name="T24" fmla="*/ 16 w 16"/>
                    <a:gd name="T25" fmla="*/ 236 h 238"/>
                    <a:gd name="T26" fmla="*/ 16 w 16"/>
                    <a:gd name="T27" fmla="*/ 232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38">
                      <a:moveTo>
                        <a:pt x="16" y="232"/>
                      </a:moveTo>
                      <a:lnTo>
                        <a:pt x="14" y="0"/>
                      </a:lnTo>
                      <a:lnTo>
                        <a:pt x="0" y="0"/>
                      </a:lnTo>
                      <a:lnTo>
                        <a:pt x="2" y="232"/>
                      </a:lnTo>
                      <a:lnTo>
                        <a:pt x="2" y="234"/>
                      </a:lnTo>
                      <a:lnTo>
                        <a:pt x="2" y="232"/>
                      </a:lnTo>
                      <a:lnTo>
                        <a:pt x="4" y="236"/>
                      </a:lnTo>
                      <a:lnTo>
                        <a:pt x="4" y="238"/>
                      </a:lnTo>
                      <a:lnTo>
                        <a:pt x="8" y="238"/>
                      </a:lnTo>
                      <a:lnTo>
                        <a:pt x="8" y="238"/>
                      </a:lnTo>
                      <a:lnTo>
                        <a:pt x="10" y="238"/>
                      </a:lnTo>
                      <a:lnTo>
                        <a:pt x="14" y="238"/>
                      </a:lnTo>
                      <a:lnTo>
                        <a:pt x="16" y="236"/>
                      </a:lnTo>
                      <a:lnTo>
                        <a:pt x="16" y="23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1" name="Freeform 892"/>
                <p:cNvSpPr>
                  <a:spLocks/>
                </p:cNvSpPr>
                <p:nvPr/>
              </p:nvSpPr>
              <p:spPr bwMode="auto">
                <a:xfrm>
                  <a:off x="6294" y="2707"/>
                  <a:ext cx="17" cy="65"/>
                </a:xfrm>
                <a:custGeom>
                  <a:avLst/>
                  <a:gdLst>
                    <a:gd name="T0" fmla="*/ 15 w 17"/>
                    <a:gd name="T1" fmla="*/ 54 h 65"/>
                    <a:gd name="T2" fmla="*/ 17 w 17"/>
                    <a:gd name="T3" fmla="*/ 56 h 65"/>
                    <a:gd name="T4" fmla="*/ 14 w 17"/>
                    <a:gd name="T5" fmla="*/ 0 h 65"/>
                    <a:gd name="T6" fmla="*/ 0 w 17"/>
                    <a:gd name="T7" fmla="*/ 2 h 65"/>
                    <a:gd name="T8" fmla="*/ 6 w 17"/>
                    <a:gd name="T9" fmla="*/ 58 h 65"/>
                    <a:gd name="T10" fmla="*/ 6 w 17"/>
                    <a:gd name="T11" fmla="*/ 61 h 65"/>
                    <a:gd name="T12" fmla="*/ 6 w 17"/>
                    <a:gd name="T13" fmla="*/ 58 h 65"/>
                    <a:gd name="T14" fmla="*/ 6 w 17"/>
                    <a:gd name="T15" fmla="*/ 61 h 65"/>
                    <a:gd name="T16" fmla="*/ 6 w 17"/>
                    <a:gd name="T17" fmla="*/ 61 h 65"/>
                    <a:gd name="T18" fmla="*/ 8 w 17"/>
                    <a:gd name="T19" fmla="*/ 61 h 65"/>
                    <a:gd name="T20" fmla="*/ 12 w 17"/>
                    <a:gd name="T21" fmla="*/ 65 h 65"/>
                    <a:gd name="T22" fmla="*/ 14 w 17"/>
                    <a:gd name="T23" fmla="*/ 61 h 65"/>
                    <a:gd name="T24" fmla="*/ 15 w 17"/>
                    <a:gd name="T25" fmla="*/ 61 h 65"/>
                    <a:gd name="T26" fmla="*/ 17 w 17"/>
                    <a:gd name="T27" fmla="*/ 61 h 65"/>
                    <a:gd name="T28" fmla="*/ 17 w 17"/>
                    <a:gd name="T29" fmla="*/ 56 h 65"/>
                    <a:gd name="T30" fmla="*/ 15 w 17"/>
                    <a:gd name="T31" fmla="*/ 5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65">
                      <a:moveTo>
                        <a:pt x="15" y="54"/>
                      </a:moveTo>
                      <a:lnTo>
                        <a:pt x="17" y="56"/>
                      </a:lnTo>
                      <a:lnTo>
                        <a:pt x="14" y="0"/>
                      </a:lnTo>
                      <a:lnTo>
                        <a:pt x="0" y="2"/>
                      </a:lnTo>
                      <a:lnTo>
                        <a:pt x="6" y="58"/>
                      </a:lnTo>
                      <a:lnTo>
                        <a:pt x="6" y="61"/>
                      </a:lnTo>
                      <a:lnTo>
                        <a:pt x="6" y="58"/>
                      </a:lnTo>
                      <a:lnTo>
                        <a:pt x="6" y="61"/>
                      </a:lnTo>
                      <a:lnTo>
                        <a:pt x="6" y="61"/>
                      </a:lnTo>
                      <a:lnTo>
                        <a:pt x="8" y="61"/>
                      </a:lnTo>
                      <a:lnTo>
                        <a:pt x="12" y="65"/>
                      </a:lnTo>
                      <a:lnTo>
                        <a:pt x="14" y="61"/>
                      </a:lnTo>
                      <a:lnTo>
                        <a:pt x="15" y="61"/>
                      </a:lnTo>
                      <a:lnTo>
                        <a:pt x="17" y="61"/>
                      </a:lnTo>
                      <a:lnTo>
                        <a:pt x="17" y="56"/>
                      </a:lnTo>
                      <a:lnTo>
                        <a:pt x="15" y="5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2" name="Freeform 893"/>
                <p:cNvSpPr>
                  <a:spLocks/>
                </p:cNvSpPr>
                <p:nvPr/>
              </p:nvSpPr>
              <p:spPr bwMode="auto">
                <a:xfrm>
                  <a:off x="6300" y="2761"/>
                  <a:ext cx="15" cy="13"/>
                </a:xfrm>
                <a:custGeom>
                  <a:avLst/>
                  <a:gdLst>
                    <a:gd name="T0" fmla="*/ 8 w 15"/>
                    <a:gd name="T1" fmla="*/ 2 h 13"/>
                    <a:gd name="T2" fmla="*/ 15 w 15"/>
                    <a:gd name="T3" fmla="*/ 4 h 13"/>
                    <a:gd name="T4" fmla="*/ 9 w 15"/>
                    <a:gd name="T5" fmla="*/ 0 h 13"/>
                    <a:gd name="T6" fmla="*/ 0 w 15"/>
                    <a:gd name="T7" fmla="*/ 7 h 13"/>
                    <a:gd name="T8" fmla="*/ 2 w 15"/>
                    <a:gd name="T9" fmla="*/ 11 h 13"/>
                    <a:gd name="T10" fmla="*/ 8 w 15"/>
                    <a:gd name="T11" fmla="*/ 13 h 13"/>
                    <a:gd name="T12" fmla="*/ 2 w 15"/>
                    <a:gd name="T13" fmla="*/ 11 h 13"/>
                    <a:gd name="T14" fmla="*/ 6 w 15"/>
                    <a:gd name="T15" fmla="*/ 13 h 13"/>
                    <a:gd name="T16" fmla="*/ 8 w 15"/>
                    <a:gd name="T17" fmla="*/ 13 h 13"/>
                    <a:gd name="T18" fmla="*/ 9 w 15"/>
                    <a:gd name="T19" fmla="*/ 13 h 13"/>
                    <a:gd name="T20" fmla="*/ 11 w 15"/>
                    <a:gd name="T21" fmla="*/ 13 h 13"/>
                    <a:gd name="T22" fmla="*/ 15 w 15"/>
                    <a:gd name="T23" fmla="*/ 11 h 13"/>
                    <a:gd name="T24" fmla="*/ 15 w 15"/>
                    <a:gd name="T25" fmla="*/ 7 h 13"/>
                    <a:gd name="T26" fmla="*/ 15 w 15"/>
                    <a:gd name="T27" fmla="*/ 7 h 13"/>
                    <a:gd name="T28" fmla="*/ 15 w 15"/>
                    <a:gd name="T29" fmla="*/ 4 h 13"/>
                    <a:gd name="T30" fmla="*/ 8 w 15"/>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3">
                      <a:moveTo>
                        <a:pt x="8" y="2"/>
                      </a:moveTo>
                      <a:lnTo>
                        <a:pt x="15" y="4"/>
                      </a:lnTo>
                      <a:lnTo>
                        <a:pt x="9" y="0"/>
                      </a:lnTo>
                      <a:lnTo>
                        <a:pt x="0" y="7"/>
                      </a:lnTo>
                      <a:lnTo>
                        <a:pt x="2" y="11"/>
                      </a:lnTo>
                      <a:lnTo>
                        <a:pt x="8" y="13"/>
                      </a:lnTo>
                      <a:lnTo>
                        <a:pt x="2" y="11"/>
                      </a:lnTo>
                      <a:lnTo>
                        <a:pt x="6" y="13"/>
                      </a:lnTo>
                      <a:lnTo>
                        <a:pt x="8" y="13"/>
                      </a:lnTo>
                      <a:lnTo>
                        <a:pt x="9" y="13"/>
                      </a:lnTo>
                      <a:lnTo>
                        <a:pt x="11" y="13"/>
                      </a:lnTo>
                      <a:lnTo>
                        <a:pt x="15" y="11"/>
                      </a:lnTo>
                      <a:lnTo>
                        <a:pt x="15" y="7"/>
                      </a:lnTo>
                      <a:lnTo>
                        <a:pt x="15" y="7"/>
                      </a:lnTo>
                      <a:lnTo>
                        <a:pt x="15" y="4"/>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3" name="Freeform 894"/>
                <p:cNvSpPr>
                  <a:spLocks/>
                </p:cNvSpPr>
                <p:nvPr/>
              </p:nvSpPr>
              <p:spPr bwMode="auto">
                <a:xfrm>
                  <a:off x="6308" y="2763"/>
                  <a:ext cx="11" cy="11"/>
                </a:xfrm>
                <a:custGeom>
                  <a:avLst/>
                  <a:gdLst>
                    <a:gd name="T0" fmla="*/ 3 w 11"/>
                    <a:gd name="T1" fmla="*/ 0 h 11"/>
                    <a:gd name="T2" fmla="*/ 0 w 11"/>
                    <a:gd name="T3" fmla="*/ 0 h 11"/>
                    <a:gd name="T4" fmla="*/ 0 w 11"/>
                    <a:gd name="T5" fmla="*/ 11 h 11"/>
                    <a:gd name="T6" fmla="*/ 3 w 11"/>
                    <a:gd name="T7" fmla="*/ 11 h 11"/>
                    <a:gd name="T8" fmla="*/ 7 w 11"/>
                    <a:gd name="T9" fmla="*/ 11 h 11"/>
                    <a:gd name="T10" fmla="*/ 7 w 11"/>
                    <a:gd name="T11" fmla="*/ 9 h 11"/>
                    <a:gd name="T12" fmla="*/ 11 w 11"/>
                    <a:gd name="T13" fmla="*/ 9 h 11"/>
                    <a:gd name="T14" fmla="*/ 11 w 11"/>
                    <a:gd name="T15" fmla="*/ 5 h 11"/>
                    <a:gd name="T16" fmla="*/ 11 w 11"/>
                    <a:gd name="T17" fmla="*/ 2 h 11"/>
                    <a:gd name="T18" fmla="*/ 7 w 11"/>
                    <a:gd name="T19" fmla="*/ 0 h 11"/>
                    <a:gd name="T20" fmla="*/ 7 w 11"/>
                    <a:gd name="T21" fmla="*/ 0 h 11"/>
                    <a:gd name="T22" fmla="*/ 3 w 11"/>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1">
                      <a:moveTo>
                        <a:pt x="3" y="0"/>
                      </a:moveTo>
                      <a:lnTo>
                        <a:pt x="0" y="0"/>
                      </a:lnTo>
                      <a:lnTo>
                        <a:pt x="0" y="11"/>
                      </a:lnTo>
                      <a:lnTo>
                        <a:pt x="3" y="11"/>
                      </a:lnTo>
                      <a:lnTo>
                        <a:pt x="7" y="11"/>
                      </a:lnTo>
                      <a:lnTo>
                        <a:pt x="7" y="9"/>
                      </a:lnTo>
                      <a:lnTo>
                        <a:pt x="11" y="9"/>
                      </a:lnTo>
                      <a:lnTo>
                        <a:pt x="11" y="5"/>
                      </a:lnTo>
                      <a:lnTo>
                        <a:pt x="11" y="2"/>
                      </a:lnTo>
                      <a:lnTo>
                        <a:pt x="7" y="0"/>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4" name="Freeform 895"/>
                <p:cNvSpPr>
                  <a:spLocks/>
                </p:cNvSpPr>
                <p:nvPr/>
              </p:nvSpPr>
              <p:spPr bwMode="auto">
                <a:xfrm>
                  <a:off x="6311" y="2763"/>
                  <a:ext cx="12" cy="11"/>
                </a:xfrm>
                <a:custGeom>
                  <a:avLst/>
                  <a:gdLst>
                    <a:gd name="T0" fmla="*/ 8 w 12"/>
                    <a:gd name="T1" fmla="*/ 0 h 11"/>
                    <a:gd name="T2" fmla="*/ 4 w 12"/>
                    <a:gd name="T3" fmla="*/ 0 h 11"/>
                    <a:gd name="T4" fmla="*/ 0 w 12"/>
                    <a:gd name="T5" fmla="*/ 0 h 11"/>
                    <a:gd name="T6" fmla="*/ 0 w 12"/>
                    <a:gd name="T7" fmla="*/ 11 h 11"/>
                    <a:gd name="T8" fmla="*/ 4 w 12"/>
                    <a:gd name="T9" fmla="*/ 11 h 11"/>
                    <a:gd name="T10" fmla="*/ 0 w 12"/>
                    <a:gd name="T11" fmla="*/ 11 h 11"/>
                    <a:gd name="T12" fmla="*/ 4 w 12"/>
                    <a:gd name="T13" fmla="*/ 11 h 11"/>
                    <a:gd name="T14" fmla="*/ 8 w 12"/>
                    <a:gd name="T15" fmla="*/ 11 h 11"/>
                    <a:gd name="T16" fmla="*/ 10 w 12"/>
                    <a:gd name="T17" fmla="*/ 9 h 11"/>
                    <a:gd name="T18" fmla="*/ 12 w 12"/>
                    <a:gd name="T19" fmla="*/ 5 h 11"/>
                    <a:gd name="T20" fmla="*/ 10 w 12"/>
                    <a:gd name="T21" fmla="*/ 2 h 11"/>
                    <a:gd name="T22" fmla="*/ 10 w 12"/>
                    <a:gd name="T23" fmla="*/ 0 h 11"/>
                    <a:gd name="T24" fmla="*/ 8 w 12"/>
                    <a:gd name="T25" fmla="*/ 0 h 11"/>
                    <a:gd name="T26" fmla="*/ 4 w 12"/>
                    <a:gd name="T27" fmla="*/ 0 h 11"/>
                    <a:gd name="T28" fmla="*/ 8 w 12"/>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1">
                      <a:moveTo>
                        <a:pt x="8" y="0"/>
                      </a:moveTo>
                      <a:lnTo>
                        <a:pt x="4" y="0"/>
                      </a:lnTo>
                      <a:lnTo>
                        <a:pt x="0" y="0"/>
                      </a:lnTo>
                      <a:lnTo>
                        <a:pt x="0" y="11"/>
                      </a:lnTo>
                      <a:lnTo>
                        <a:pt x="4" y="11"/>
                      </a:lnTo>
                      <a:lnTo>
                        <a:pt x="0" y="11"/>
                      </a:lnTo>
                      <a:lnTo>
                        <a:pt x="4" y="11"/>
                      </a:lnTo>
                      <a:lnTo>
                        <a:pt x="8" y="11"/>
                      </a:lnTo>
                      <a:lnTo>
                        <a:pt x="10" y="9"/>
                      </a:lnTo>
                      <a:lnTo>
                        <a:pt x="12" y="5"/>
                      </a:lnTo>
                      <a:lnTo>
                        <a:pt x="10" y="2"/>
                      </a:lnTo>
                      <a:lnTo>
                        <a:pt x="10" y="0"/>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5" name="Freeform 896"/>
                <p:cNvSpPr>
                  <a:spLocks/>
                </p:cNvSpPr>
                <p:nvPr/>
              </p:nvSpPr>
              <p:spPr bwMode="auto">
                <a:xfrm>
                  <a:off x="6311" y="2763"/>
                  <a:ext cx="14" cy="13"/>
                </a:xfrm>
                <a:custGeom>
                  <a:avLst/>
                  <a:gdLst>
                    <a:gd name="T0" fmla="*/ 8 w 14"/>
                    <a:gd name="T1" fmla="*/ 0 h 13"/>
                    <a:gd name="T2" fmla="*/ 12 w 14"/>
                    <a:gd name="T3" fmla="*/ 2 h 13"/>
                    <a:gd name="T4" fmla="*/ 8 w 14"/>
                    <a:gd name="T5" fmla="*/ 0 h 13"/>
                    <a:gd name="T6" fmla="*/ 0 w 14"/>
                    <a:gd name="T7" fmla="*/ 11 h 13"/>
                    <a:gd name="T8" fmla="*/ 4 w 14"/>
                    <a:gd name="T9" fmla="*/ 13 h 13"/>
                    <a:gd name="T10" fmla="*/ 8 w 14"/>
                    <a:gd name="T11" fmla="*/ 13 h 13"/>
                    <a:gd name="T12" fmla="*/ 4 w 14"/>
                    <a:gd name="T13" fmla="*/ 13 h 13"/>
                    <a:gd name="T14" fmla="*/ 8 w 14"/>
                    <a:gd name="T15" fmla="*/ 13 h 13"/>
                    <a:gd name="T16" fmla="*/ 10 w 14"/>
                    <a:gd name="T17" fmla="*/ 13 h 13"/>
                    <a:gd name="T18" fmla="*/ 12 w 14"/>
                    <a:gd name="T19" fmla="*/ 13 h 13"/>
                    <a:gd name="T20" fmla="*/ 14 w 14"/>
                    <a:gd name="T21" fmla="*/ 11 h 13"/>
                    <a:gd name="T22" fmla="*/ 14 w 14"/>
                    <a:gd name="T23" fmla="*/ 9 h 13"/>
                    <a:gd name="T24" fmla="*/ 14 w 14"/>
                    <a:gd name="T25" fmla="*/ 5 h 13"/>
                    <a:gd name="T26" fmla="*/ 14 w 14"/>
                    <a:gd name="T27" fmla="*/ 5 h 13"/>
                    <a:gd name="T28" fmla="*/ 12 w 14"/>
                    <a:gd name="T29" fmla="*/ 2 h 13"/>
                    <a:gd name="T30" fmla="*/ 8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8" y="0"/>
                      </a:moveTo>
                      <a:lnTo>
                        <a:pt x="12" y="2"/>
                      </a:lnTo>
                      <a:lnTo>
                        <a:pt x="8" y="0"/>
                      </a:lnTo>
                      <a:lnTo>
                        <a:pt x="0" y="11"/>
                      </a:lnTo>
                      <a:lnTo>
                        <a:pt x="4" y="13"/>
                      </a:lnTo>
                      <a:lnTo>
                        <a:pt x="8" y="13"/>
                      </a:lnTo>
                      <a:lnTo>
                        <a:pt x="4" y="13"/>
                      </a:lnTo>
                      <a:lnTo>
                        <a:pt x="8" y="13"/>
                      </a:lnTo>
                      <a:lnTo>
                        <a:pt x="10" y="13"/>
                      </a:lnTo>
                      <a:lnTo>
                        <a:pt x="12" y="13"/>
                      </a:lnTo>
                      <a:lnTo>
                        <a:pt x="14" y="11"/>
                      </a:lnTo>
                      <a:lnTo>
                        <a:pt x="14" y="9"/>
                      </a:lnTo>
                      <a:lnTo>
                        <a:pt x="14" y="5"/>
                      </a:lnTo>
                      <a:lnTo>
                        <a:pt x="14" y="5"/>
                      </a:lnTo>
                      <a:lnTo>
                        <a:pt x="12" y="2"/>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6" name="Freeform 897"/>
                <p:cNvSpPr>
                  <a:spLocks/>
                </p:cNvSpPr>
                <p:nvPr/>
              </p:nvSpPr>
              <p:spPr bwMode="auto">
                <a:xfrm>
                  <a:off x="631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7" name="Freeform 898"/>
                <p:cNvSpPr>
                  <a:spLocks/>
                </p:cNvSpPr>
                <p:nvPr/>
              </p:nvSpPr>
              <p:spPr bwMode="auto">
                <a:xfrm>
                  <a:off x="6323"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8" name="Freeform 899"/>
                <p:cNvSpPr>
                  <a:spLocks/>
                </p:cNvSpPr>
                <p:nvPr/>
              </p:nvSpPr>
              <p:spPr bwMode="auto">
                <a:xfrm>
                  <a:off x="6325"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9" y="11"/>
                      </a:lnTo>
                      <a:lnTo>
                        <a:pt x="11" y="9"/>
                      </a:lnTo>
                      <a:lnTo>
                        <a:pt x="11" y="5"/>
                      </a:lnTo>
                      <a:lnTo>
                        <a:pt x="11"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49" name="Freeform 900"/>
                <p:cNvSpPr>
                  <a:spLocks/>
                </p:cNvSpPr>
                <p:nvPr/>
              </p:nvSpPr>
              <p:spPr bwMode="auto">
                <a:xfrm>
                  <a:off x="6329"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0" name="Freeform 901"/>
                <p:cNvSpPr>
                  <a:spLocks/>
                </p:cNvSpPr>
                <p:nvPr/>
              </p:nvSpPr>
              <p:spPr bwMode="auto">
                <a:xfrm>
                  <a:off x="6333"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7" y="11"/>
                      </a:lnTo>
                      <a:lnTo>
                        <a:pt x="11" y="9"/>
                      </a:lnTo>
                      <a:lnTo>
                        <a:pt x="11" y="5"/>
                      </a:lnTo>
                      <a:lnTo>
                        <a:pt x="11"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1" name="Freeform 902"/>
                <p:cNvSpPr>
                  <a:spLocks/>
                </p:cNvSpPr>
                <p:nvPr/>
              </p:nvSpPr>
              <p:spPr bwMode="auto">
                <a:xfrm>
                  <a:off x="6336" y="2763"/>
                  <a:ext cx="8" cy="13"/>
                </a:xfrm>
                <a:custGeom>
                  <a:avLst/>
                  <a:gdLst>
                    <a:gd name="T0" fmla="*/ 4 w 8"/>
                    <a:gd name="T1" fmla="*/ 0 h 13"/>
                    <a:gd name="T2" fmla="*/ 0 w 8"/>
                    <a:gd name="T3" fmla="*/ 0 h 13"/>
                    <a:gd name="T4" fmla="*/ 0 w 8"/>
                    <a:gd name="T5" fmla="*/ 13 h 13"/>
                    <a:gd name="T6" fmla="*/ 4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8" y="13"/>
                      </a:lnTo>
                      <a:lnTo>
                        <a:pt x="8" y="11"/>
                      </a:lnTo>
                      <a:lnTo>
                        <a:pt x="8" y="9"/>
                      </a:lnTo>
                      <a:lnTo>
                        <a:pt x="8"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2" name="Freeform 903"/>
                <p:cNvSpPr>
                  <a:spLocks/>
                </p:cNvSpPr>
                <p:nvPr/>
              </p:nvSpPr>
              <p:spPr bwMode="auto">
                <a:xfrm>
                  <a:off x="6340" y="2763"/>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9"/>
                      </a:lnTo>
                      <a:lnTo>
                        <a:pt x="10" y="5"/>
                      </a:lnTo>
                      <a:lnTo>
                        <a:pt x="10"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3" name="Freeform 904"/>
                <p:cNvSpPr>
                  <a:spLocks/>
                </p:cNvSpPr>
                <p:nvPr/>
              </p:nvSpPr>
              <p:spPr bwMode="auto">
                <a:xfrm>
                  <a:off x="634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4" name="Freeform 905"/>
                <p:cNvSpPr>
                  <a:spLocks/>
                </p:cNvSpPr>
                <p:nvPr/>
              </p:nvSpPr>
              <p:spPr bwMode="auto">
                <a:xfrm>
                  <a:off x="6348"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9 w 9"/>
                    <a:gd name="T13" fmla="*/ 9 h 13"/>
                    <a:gd name="T14" fmla="*/ 9 w 9"/>
                    <a:gd name="T15" fmla="*/ 5 h 13"/>
                    <a:gd name="T16" fmla="*/ 9 w 9"/>
                    <a:gd name="T17" fmla="*/ 5 h 13"/>
                    <a:gd name="T18" fmla="*/ 6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3"/>
                      </a:lnTo>
                      <a:lnTo>
                        <a:pt x="6" y="11"/>
                      </a:lnTo>
                      <a:lnTo>
                        <a:pt x="9" y="9"/>
                      </a:lnTo>
                      <a:lnTo>
                        <a:pt x="9" y="5"/>
                      </a:lnTo>
                      <a:lnTo>
                        <a:pt x="9"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5" name="Freeform 906"/>
                <p:cNvSpPr>
                  <a:spLocks/>
                </p:cNvSpPr>
                <p:nvPr/>
              </p:nvSpPr>
              <p:spPr bwMode="auto">
                <a:xfrm>
                  <a:off x="6350"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6" name="Freeform 907"/>
                <p:cNvSpPr>
                  <a:spLocks/>
                </p:cNvSpPr>
                <p:nvPr/>
              </p:nvSpPr>
              <p:spPr bwMode="auto">
                <a:xfrm>
                  <a:off x="6354"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3"/>
                      </a:lnTo>
                      <a:lnTo>
                        <a:pt x="9" y="11"/>
                      </a:lnTo>
                      <a:lnTo>
                        <a:pt x="9" y="9"/>
                      </a:lnTo>
                      <a:lnTo>
                        <a:pt x="9"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7" name="Freeform 908"/>
                <p:cNvSpPr>
                  <a:spLocks/>
                </p:cNvSpPr>
                <p:nvPr/>
              </p:nvSpPr>
              <p:spPr bwMode="auto">
                <a:xfrm>
                  <a:off x="6357"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8" name="Freeform 909"/>
                <p:cNvSpPr>
                  <a:spLocks/>
                </p:cNvSpPr>
                <p:nvPr/>
              </p:nvSpPr>
              <p:spPr bwMode="auto">
                <a:xfrm>
                  <a:off x="6361"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59" name="Freeform 910"/>
                <p:cNvSpPr>
                  <a:spLocks/>
                </p:cNvSpPr>
                <p:nvPr/>
              </p:nvSpPr>
              <p:spPr bwMode="auto">
                <a:xfrm>
                  <a:off x="6363"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0" name="Freeform 911"/>
                <p:cNvSpPr>
                  <a:spLocks/>
                </p:cNvSpPr>
                <p:nvPr/>
              </p:nvSpPr>
              <p:spPr bwMode="auto">
                <a:xfrm>
                  <a:off x="6367"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1" name="Freeform 912"/>
                <p:cNvSpPr>
                  <a:spLocks/>
                </p:cNvSpPr>
                <p:nvPr/>
              </p:nvSpPr>
              <p:spPr bwMode="auto">
                <a:xfrm>
                  <a:off x="6373"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9"/>
                      </a:lnTo>
                      <a:lnTo>
                        <a:pt x="8" y="5"/>
                      </a:lnTo>
                      <a:lnTo>
                        <a:pt x="8"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2" name="Freeform 913"/>
                <p:cNvSpPr>
                  <a:spLocks/>
                </p:cNvSpPr>
                <p:nvPr/>
              </p:nvSpPr>
              <p:spPr bwMode="auto">
                <a:xfrm>
                  <a:off x="6375"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7" y="11"/>
                      </a:lnTo>
                      <a:lnTo>
                        <a:pt x="11" y="9"/>
                      </a:lnTo>
                      <a:lnTo>
                        <a:pt x="11" y="5"/>
                      </a:lnTo>
                      <a:lnTo>
                        <a:pt x="11"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3" name="Freeform 914"/>
                <p:cNvSpPr>
                  <a:spLocks/>
                </p:cNvSpPr>
                <p:nvPr/>
              </p:nvSpPr>
              <p:spPr bwMode="auto">
                <a:xfrm>
                  <a:off x="6379"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9" y="11"/>
                      </a:lnTo>
                      <a:lnTo>
                        <a:pt x="9" y="9"/>
                      </a:lnTo>
                      <a:lnTo>
                        <a:pt x="9" y="5"/>
                      </a:lnTo>
                      <a:lnTo>
                        <a:pt x="9" y="5"/>
                      </a:lnTo>
                      <a:lnTo>
                        <a:pt x="9"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4" name="Freeform 915"/>
                <p:cNvSpPr>
                  <a:spLocks/>
                </p:cNvSpPr>
                <p:nvPr/>
              </p:nvSpPr>
              <p:spPr bwMode="auto">
                <a:xfrm>
                  <a:off x="6381"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11" y="9"/>
                      </a:lnTo>
                      <a:lnTo>
                        <a:pt x="11" y="5"/>
                      </a:lnTo>
                      <a:lnTo>
                        <a:pt x="11"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5" name="Freeform 916"/>
                <p:cNvSpPr>
                  <a:spLocks/>
                </p:cNvSpPr>
                <p:nvPr/>
              </p:nvSpPr>
              <p:spPr bwMode="auto">
                <a:xfrm>
                  <a:off x="6386"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6" name="Freeform 917"/>
                <p:cNvSpPr>
                  <a:spLocks/>
                </p:cNvSpPr>
                <p:nvPr/>
              </p:nvSpPr>
              <p:spPr bwMode="auto">
                <a:xfrm>
                  <a:off x="6388"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7" name="Freeform 918"/>
                <p:cNvSpPr>
                  <a:spLocks/>
                </p:cNvSpPr>
                <p:nvPr/>
              </p:nvSpPr>
              <p:spPr bwMode="auto">
                <a:xfrm>
                  <a:off x="6392"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8" name="Freeform 919"/>
                <p:cNvSpPr>
                  <a:spLocks/>
                </p:cNvSpPr>
                <p:nvPr/>
              </p:nvSpPr>
              <p:spPr bwMode="auto">
                <a:xfrm>
                  <a:off x="6396"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9"/>
                      </a:lnTo>
                      <a:lnTo>
                        <a:pt x="9" y="5"/>
                      </a:lnTo>
                      <a:lnTo>
                        <a:pt x="9"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69" name="Freeform 920"/>
                <p:cNvSpPr>
                  <a:spLocks/>
                </p:cNvSpPr>
                <p:nvPr/>
              </p:nvSpPr>
              <p:spPr bwMode="auto">
                <a:xfrm>
                  <a:off x="6400" y="2763"/>
                  <a:ext cx="11" cy="13"/>
                </a:xfrm>
                <a:custGeom>
                  <a:avLst/>
                  <a:gdLst>
                    <a:gd name="T0" fmla="*/ 4 w 11"/>
                    <a:gd name="T1" fmla="*/ 0 h 13"/>
                    <a:gd name="T2" fmla="*/ 0 w 11"/>
                    <a:gd name="T3" fmla="*/ 0 h 13"/>
                    <a:gd name="T4" fmla="*/ 0 w 11"/>
                    <a:gd name="T5" fmla="*/ 13 h 13"/>
                    <a:gd name="T6" fmla="*/ 4 w 11"/>
                    <a:gd name="T7" fmla="*/ 13 h 13"/>
                    <a:gd name="T8" fmla="*/ 5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5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5" y="13"/>
                      </a:lnTo>
                      <a:lnTo>
                        <a:pt x="9" y="11"/>
                      </a:lnTo>
                      <a:lnTo>
                        <a:pt x="9" y="9"/>
                      </a:lnTo>
                      <a:lnTo>
                        <a:pt x="11" y="5"/>
                      </a:lnTo>
                      <a:lnTo>
                        <a:pt x="9"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0" name="Freeform 921"/>
                <p:cNvSpPr>
                  <a:spLocks/>
                </p:cNvSpPr>
                <p:nvPr/>
              </p:nvSpPr>
              <p:spPr bwMode="auto">
                <a:xfrm>
                  <a:off x="6404" y="2763"/>
                  <a:ext cx="9" cy="13"/>
                </a:xfrm>
                <a:custGeom>
                  <a:avLst/>
                  <a:gdLst>
                    <a:gd name="T0" fmla="*/ 1 w 9"/>
                    <a:gd name="T1" fmla="*/ 0 h 13"/>
                    <a:gd name="T2" fmla="*/ 0 w 9"/>
                    <a:gd name="T3" fmla="*/ 0 h 13"/>
                    <a:gd name="T4" fmla="*/ 0 w 9"/>
                    <a:gd name="T5" fmla="*/ 13 h 13"/>
                    <a:gd name="T6" fmla="*/ 1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7" y="13"/>
                      </a:lnTo>
                      <a:lnTo>
                        <a:pt x="7" y="11"/>
                      </a:lnTo>
                      <a:lnTo>
                        <a:pt x="9" y="9"/>
                      </a:lnTo>
                      <a:lnTo>
                        <a:pt x="9" y="5"/>
                      </a:lnTo>
                      <a:lnTo>
                        <a:pt x="9" y="5"/>
                      </a:lnTo>
                      <a:lnTo>
                        <a:pt x="7"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1" name="Freeform 922"/>
                <p:cNvSpPr>
                  <a:spLocks/>
                </p:cNvSpPr>
                <p:nvPr/>
              </p:nvSpPr>
              <p:spPr bwMode="auto">
                <a:xfrm>
                  <a:off x="6405"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2" name="Freeform 923"/>
                <p:cNvSpPr>
                  <a:spLocks/>
                </p:cNvSpPr>
                <p:nvPr/>
              </p:nvSpPr>
              <p:spPr bwMode="auto">
                <a:xfrm>
                  <a:off x="6411"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3" name="Freeform 924"/>
                <p:cNvSpPr>
                  <a:spLocks/>
                </p:cNvSpPr>
                <p:nvPr/>
              </p:nvSpPr>
              <p:spPr bwMode="auto">
                <a:xfrm>
                  <a:off x="6413"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8" y="11"/>
                      </a:lnTo>
                      <a:lnTo>
                        <a:pt x="12" y="9"/>
                      </a:lnTo>
                      <a:lnTo>
                        <a:pt x="12" y="5"/>
                      </a:lnTo>
                      <a:lnTo>
                        <a:pt x="12" y="5"/>
                      </a:lnTo>
                      <a:lnTo>
                        <a:pt x="8"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4" name="Freeform 925"/>
                <p:cNvSpPr>
                  <a:spLocks/>
                </p:cNvSpPr>
                <p:nvPr/>
              </p:nvSpPr>
              <p:spPr bwMode="auto">
                <a:xfrm>
                  <a:off x="6419"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5" name="Freeform 926"/>
                <p:cNvSpPr>
                  <a:spLocks/>
                </p:cNvSpPr>
                <p:nvPr/>
              </p:nvSpPr>
              <p:spPr bwMode="auto">
                <a:xfrm>
                  <a:off x="6421"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9"/>
                      </a:lnTo>
                      <a:lnTo>
                        <a:pt x="9" y="5"/>
                      </a:lnTo>
                      <a:lnTo>
                        <a:pt x="9"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6" name="Freeform 927"/>
                <p:cNvSpPr>
                  <a:spLocks/>
                </p:cNvSpPr>
                <p:nvPr/>
              </p:nvSpPr>
              <p:spPr bwMode="auto">
                <a:xfrm>
                  <a:off x="6425"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9" y="11"/>
                      </a:lnTo>
                      <a:lnTo>
                        <a:pt x="9" y="9"/>
                      </a:lnTo>
                      <a:lnTo>
                        <a:pt x="9" y="5"/>
                      </a:lnTo>
                      <a:lnTo>
                        <a:pt x="9"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7" name="Freeform 928"/>
                <p:cNvSpPr>
                  <a:spLocks/>
                </p:cNvSpPr>
                <p:nvPr/>
              </p:nvSpPr>
              <p:spPr bwMode="auto">
                <a:xfrm>
                  <a:off x="6429"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5" y="13"/>
                      </a:lnTo>
                      <a:lnTo>
                        <a:pt x="5" y="11"/>
                      </a:lnTo>
                      <a:lnTo>
                        <a:pt x="9" y="9"/>
                      </a:lnTo>
                      <a:lnTo>
                        <a:pt x="9" y="5"/>
                      </a:lnTo>
                      <a:lnTo>
                        <a:pt x="9" y="5"/>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8" name="Freeform 929"/>
                <p:cNvSpPr>
                  <a:spLocks/>
                </p:cNvSpPr>
                <p:nvPr/>
              </p:nvSpPr>
              <p:spPr bwMode="auto">
                <a:xfrm>
                  <a:off x="6430"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79" name="Freeform 930"/>
                <p:cNvSpPr>
                  <a:spLocks/>
                </p:cNvSpPr>
                <p:nvPr/>
              </p:nvSpPr>
              <p:spPr bwMode="auto">
                <a:xfrm>
                  <a:off x="6434"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0" name="Freeform 931"/>
                <p:cNvSpPr>
                  <a:spLocks/>
                </p:cNvSpPr>
                <p:nvPr/>
              </p:nvSpPr>
              <p:spPr bwMode="auto">
                <a:xfrm>
                  <a:off x="643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1" name="Freeform 932"/>
                <p:cNvSpPr>
                  <a:spLocks/>
                </p:cNvSpPr>
                <p:nvPr/>
              </p:nvSpPr>
              <p:spPr bwMode="auto">
                <a:xfrm>
                  <a:off x="6442"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2" name="Freeform 933"/>
                <p:cNvSpPr>
                  <a:spLocks/>
                </p:cNvSpPr>
                <p:nvPr/>
              </p:nvSpPr>
              <p:spPr bwMode="auto">
                <a:xfrm>
                  <a:off x="6444"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9" y="11"/>
                      </a:lnTo>
                      <a:lnTo>
                        <a:pt x="11" y="9"/>
                      </a:lnTo>
                      <a:lnTo>
                        <a:pt x="11" y="5"/>
                      </a:lnTo>
                      <a:lnTo>
                        <a:pt x="11"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3" name="Freeform 934"/>
                <p:cNvSpPr>
                  <a:spLocks/>
                </p:cNvSpPr>
                <p:nvPr/>
              </p:nvSpPr>
              <p:spPr bwMode="auto">
                <a:xfrm>
                  <a:off x="6448"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9" y="9"/>
                      </a:lnTo>
                      <a:lnTo>
                        <a:pt x="11"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4" name="Freeform 935"/>
                <p:cNvSpPr>
                  <a:spLocks/>
                </p:cNvSpPr>
                <p:nvPr/>
              </p:nvSpPr>
              <p:spPr bwMode="auto">
                <a:xfrm>
                  <a:off x="6453"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5" name="Freeform 936"/>
                <p:cNvSpPr>
                  <a:spLocks/>
                </p:cNvSpPr>
                <p:nvPr/>
              </p:nvSpPr>
              <p:spPr bwMode="auto">
                <a:xfrm>
                  <a:off x="6455"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6" name="Freeform 937"/>
                <p:cNvSpPr>
                  <a:spLocks/>
                </p:cNvSpPr>
                <p:nvPr/>
              </p:nvSpPr>
              <p:spPr bwMode="auto">
                <a:xfrm>
                  <a:off x="6459"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7" name="Freeform 938"/>
                <p:cNvSpPr>
                  <a:spLocks/>
                </p:cNvSpPr>
                <p:nvPr/>
              </p:nvSpPr>
              <p:spPr bwMode="auto">
                <a:xfrm>
                  <a:off x="6463"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8" name="Freeform 939"/>
                <p:cNvSpPr>
                  <a:spLocks/>
                </p:cNvSpPr>
                <p:nvPr/>
              </p:nvSpPr>
              <p:spPr bwMode="auto">
                <a:xfrm>
                  <a:off x="6467" y="2763"/>
                  <a:ext cx="10" cy="13"/>
                </a:xfrm>
                <a:custGeom>
                  <a:avLst/>
                  <a:gdLst>
                    <a:gd name="T0" fmla="*/ 0 w 10"/>
                    <a:gd name="T1" fmla="*/ 2 h 13"/>
                    <a:gd name="T2" fmla="*/ 2 w 10"/>
                    <a:gd name="T3" fmla="*/ 0 h 13"/>
                    <a:gd name="T4" fmla="*/ 0 w 10"/>
                    <a:gd name="T5" fmla="*/ 0 h 13"/>
                    <a:gd name="T6" fmla="*/ 0 w 10"/>
                    <a:gd name="T7" fmla="*/ 13 h 13"/>
                    <a:gd name="T8" fmla="*/ 2 w 10"/>
                    <a:gd name="T9" fmla="*/ 13 h 13"/>
                    <a:gd name="T10" fmla="*/ 6 w 10"/>
                    <a:gd name="T11" fmla="*/ 13 h 13"/>
                    <a:gd name="T12" fmla="*/ 2 w 10"/>
                    <a:gd name="T13" fmla="*/ 13 h 13"/>
                    <a:gd name="T14" fmla="*/ 6 w 10"/>
                    <a:gd name="T15" fmla="*/ 13 h 13"/>
                    <a:gd name="T16" fmla="*/ 10 w 10"/>
                    <a:gd name="T17" fmla="*/ 11 h 13"/>
                    <a:gd name="T18" fmla="*/ 10 w 10"/>
                    <a:gd name="T19" fmla="*/ 9 h 13"/>
                    <a:gd name="T20" fmla="*/ 10 w 10"/>
                    <a:gd name="T21" fmla="*/ 5 h 13"/>
                    <a:gd name="T22" fmla="*/ 10 w 10"/>
                    <a:gd name="T23" fmla="*/ 5 h 13"/>
                    <a:gd name="T24" fmla="*/ 10 w 10"/>
                    <a:gd name="T25" fmla="*/ 2 h 13"/>
                    <a:gd name="T26" fmla="*/ 6 w 10"/>
                    <a:gd name="T27" fmla="*/ 2 h 13"/>
                    <a:gd name="T28" fmla="*/ 2 w 10"/>
                    <a:gd name="T29" fmla="*/ 0 h 13"/>
                    <a:gd name="T30" fmla="*/ 0 w 10"/>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3">
                      <a:moveTo>
                        <a:pt x="0" y="2"/>
                      </a:moveTo>
                      <a:lnTo>
                        <a:pt x="2" y="0"/>
                      </a:lnTo>
                      <a:lnTo>
                        <a:pt x="0" y="0"/>
                      </a:lnTo>
                      <a:lnTo>
                        <a:pt x="0" y="13"/>
                      </a:lnTo>
                      <a:lnTo>
                        <a:pt x="2" y="13"/>
                      </a:lnTo>
                      <a:lnTo>
                        <a:pt x="6" y="13"/>
                      </a:lnTo>
                      <a:lnTo>
                        <a:pt x="2" y="13"/>
                      </a:lnTo>
                      <a:lnTo>
                        <a:pt x="6" y="13"/>
                      </a:lnTo>
                      <a:lnTo>
                        <a:pt x="10" y="11"/>
                      </a:lnTo>
                      <a:lnTo>
                        <a:pt x="10" y="9"/>
                      </a:lnTo>
                      <a:lnTo>
                        <a:pt x="10" y="5"/>
                      </a:lnTo>
                      <a:lnTo>
                        <a:pt x="10" y="5"/>
                      </a:lnTo>
                      <a:lnTo>
                        <a:pt x="10" y="2"/>
                      </a:lnTo>
                      <a:lnTo>
                        <a:pt x="6" y="2"/>
                      </a:lnTo>
                      <a:lnTo>
                        <a:pt x="2"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89" name="Freeform 940"/>
                <p:cNvSpPr>
                  <a:spLocks/>
                </p:cNvSpPr>
                <p:nvPr/>
              </p:nvSpPr>
              <p:spPr bwMode="auto">
                <a:xfrm>
                  <a:off x="6467" y="2761"/>
                  <a:ext cx="13" cy="15"/>
                </a:xfrm>
                <a:custGeom>
                  <a:avLst/>
                  <a:gdLst>
                    <a:gd name="T0" fmla="*/ 6 w 13"/>
                    <a:gd name="T1" fmla="*/ 2 h 15"/>
                    <a:gd name="T2" fmla="*/ 4 w 13"/>
                    <a:gd name="T3" fmla="*/ 2 h 15"/>
                    <a:gd name="T4" fmla="*/ 0 w 13"/>
                    <a:gd name="T5" fmla="*/ 4 h 15"/>
                    <a:gd name="T6" fmla="*/ 6 w 13"/>
                    <a:gd name="T7" fmla="*/ 15 h 15"/>
                    <a:gd name="T8" fmla="*/ 10 w 13"/>
                    <a:gd name="T9" fmla="*/ 13 h 15"/>
                    <a:gd name="T10" fmla="*/ 6 w 13"/>
                    <a:gd name="T11" fmla="*/ 13 h 15"/>
                    <a:gd name="T12" fmla="*/ 10 w 13"/>
                    <a:gd name="T13" fmla="*/ 13 h 15"/>
                    <a:gd name="T14" fmla="*/ 11 w 13"/>
                    <a:gd name="T15" fmla="*/ 11 h 15"/>
                    <a:gd name="T16" fmla="*/ 13 w 13"/>
                    <a:gd name="T17" fmla="*/ 7 h 15"/>
                    <a:gd name="T18" fmla="*/ 13 w 13"/>
                    <a:gd name="T19" fmla="*/ 7 h 15"/>
                    <a:gd name="T20" fmla="*/ 13 w 13"/>
                    <a:gd name="T21" fmla="*/ 4 h 15"/>
                    <a:gd name="T22" fmla="*/ 11 w 13"/>
                    <a:gd name="T23" fmla="*/ 2 h 15"/>
                    <a:gd name="T24" fmla="*/ 10 w 13"/>
                    <a:gd name="T25" fmla="*/ 2 h 15"/>
                    <a:gd name="T26" fmla="*/ 6 w 13"/>
                    <a:gd name="T27" fmla="*/ 0 h 15"/>
                    <a:gd name="T28" fmla="*/ 4 w 13"/>
                    <a:gd name="T29" fmla="*/ 2 h 15"/>
                    <a:gd name="T30" fmla="*/ 6 w 13"/>
                    <a:gd name="T3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6" y="2"/>
                      </a:moveTo>
                      <a:lnTo>
                        <a:pt x="4" y="2"/>
                      </a:lnTo>
                      <a:lnTo>
                        <a:pt x="0" y="4"/>
                      </a:lnTo>
                      <a:lnTo>
                        <a:pt x="6" y="15"/>
                      </a:lnTo>
                      <a:lnTo>
                        <a:pt x="10" y="13"/>
                      </a:lnTo>
                      <a:lnTo>
                        <a:pt x="6" y="13"/>
                      </a:lnTo>
                      <a:lnTo>
                        <a:pt x="10" y="13"/>
                      </a:lnTo>
                      <a:lnTo>
                        <a:pt x="11" y="11"/>
                      </a:lnTo>
                      <a:lnTo>
                        <a:pt x="13" y="7"/>
                      </a:lnTo>
                      <a:lnTo>
                        <a:pt x="13" y="7"/>
                      </a:lnTo>
                      <a:lnTo>
                        <a:pt x="13" y="4"/>
                      </a:lnTo>
                      <a:lnTo>
                        <a:pt x="11" y="2"/>
                      </a:lnTo>
                      <a:lnTo>
                        <a:pt x="10" y="2"/>
                      </a:lnTo>
                      <a:lnTo>
                        <a:pt x="6" y="0"/>
                      </a:lnTo>
                      <a:lnTo>
                        <a:pt x="4"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0" name="Freeform 941"/>
                <p:cNvSpPr>
                  <a:spLocks/>
                </p:cNvSpPr>
                <p:nvPr/>
              </p:nvSpPr>
              <p:spPr bwMode="auto">
                <a:xfrm>
                  <a:off x="6473" y="2763"/>
                  <a:ext cx="9" cy="11"/>
                </a:xfrm>
                <a:custGeom>
                  <a:avLst/>
                  <a:gdLst>
                    <a:gd name="T0" fmla="*/ 5 w 9"/>
                    <a:gd name="T1" fmla="*/ 0 h 11"/>
                    <a:gd name="T2" fmla="*/ 0 w 9"/>
                    <a:gd name="T3" fmla="*/ 0 h 11"/>
                    <a:gd name="T4" fmla="*/ 0 w 9"/>
                    <a:gd name="T5" fmla="*/ 11 h 11"/>
                    <a:gd name="T6" fmla="*/ 5 w 9"/>
                    <a:gd name="T7" fmla="*/ 11 h 11"/>
                    <a:gd name="T8" fmla="*/ 7 w 9"/>
                    <a:gd name="T9" fmla="*/ 11 h 11"/>
                    <a:gd name="T10" fmla="*/ 9 w 9"/>
                    <a:gd name="T11" fmla="*/ 9 h 11"/>
                    <a:gd name="T12" fmla="*/ 9 w 9"/>
                    <a:gd name="T13" fmla="*/ 5 h 11"/>
                    <a:gd name="T14" fmla="*/ 9 w 9"/>
                    <a:gd name="T15" fmla="*/ 2 h 11"/>
                    <a:gd name="T16" fmla="*/ 9 w 9"/>
                    <a:gd name="T17" fmla="*/ 0 h 11"/>
                    <a:gd name="T18" fmla="*/ 7 w 9"/>
                    <a:gd name="T19" fmla="*/ 0 h 11"/>
                    <a:gd name="T20" fmla="*/ 5 w 9"/>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1">
                      <a:moveTo>
                        <a:pt x="5" y="0"/>
                      </a:moveTo>
                      <a:lnTo>
                        <a:pt x="0" y="0"/>
                      </a:lnTo>
                      <a:lnTo>
                        <a:pt x="0" y="11"/>
                      </a:lnTo>
                      <a:lnTo>
                        <a:pt x="5" y="11"/>
                      </a:lnTo>
                      <a:lnTo>
                        <a:pt x="7" y="11"/>
                      </a:lnTo>
                      <a:lnTo>
                        <a:pt x="9" y="9"/>
                      </a:lnTo>
                      <a:lnTo>
                        <a:pt x="9" y="5"/>
                      </a:lnTo>
                      <a:lnTo>
                        <a:pt x="9" y="2"/>
                      </a:lnTo>
                      <a:lnTo>
                        <a:pt x="9" y="0"/>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1" name="Freeform 942"/>
                <p:cNvSpPr>
                  <a:spLocks/>
                </p:cNvSpPr>
                <p:nvPr/>
              </p:nvSpPr>
              <p:spPr bwMode="auto">
                <a:xfrm>
                  <a:off x="6473" y="2763"/>
                  <a:ext cx="13" cy="11"/>
                </a:xfrm>
                <a:custGeom>
                  <a:avLst/>
                  <a:gdLst>
                    <a:gd name="T0" fmla="*/ 0 w 13"/>
                    <a:gd name="T1" fmla="*/ 2 h 11"/>
                    <a:gd name="T2" fmla="*/ 7 w 13"/>
                    <a:gd name="T3" fmla="*/ 0 h 11"/>
                    <a:gd name="T4" fmla="*/ 5 w 13"/>
                    <a:gd name="T5" fmla="*/ 0 h 11"/>
                    <a:gd name="T6" fmla="*/ 5 w 13"/>
                    <a:gd name="T7" fmla="*/ 11 h 11"/>
                    <a:gd name="T8" fmla="*/ 7 w 13"/>
                    <a:gd name="T9" fmla="*/ 11 h 11"/>
                    <a:gd name="T10" fmla="*/ 13 w 13"/>
                    <a:gd name="T11" fmla="*/ 9 h 11"/>
                    <a:gd name="T12" fmla="*/ 7 w 13"/>
                    <a:gd name="T13" fmla="*/ 11 h 11"/>
                    <a:gd name="T14" fmla="*/ 9 w 13"/>
                    <a:gd name="T15" fmla="*/ 11 h 11"/>
                    <a:gd name="T16" fmla="*/ 13 w 13"/>
                    <a:gd name="T17" fmla="*/ 9 h 11"/>
                    <a:gd name="T18" fmla="*/ 13 w 13"/>
                    <a:gd name="T19" fmla="*/ 9 h 11"/>
                    <a:gd name="T20" fmla="*/ 13 w 13"/>
                    <a:gd name="T21" fmla="*/ 5 h 11"/>
                    <a:gd name="T22" fmla="*/ 13 w 13"/>
                    <a:gd name="T23" fmla="*/ 2 h 11"/>
                    <a:gd name="T24" fmla="*/ 13 w 13"/>
                    <a:gd name="T25" fmla="*/ 0 h 11"/>
                    <a:gd name="T26" fmla="*/ 9 w 13"/>
                    <a:gd name="T27" fmla="*/ 0 h 11"/>
                    <a:gd name="T28" fmla="*/ 7 w 13"/>
                    <a:gd name="T29" fmla="*/ 0 h 11"/>
                    <a:gd name="T30" fmla="*/ 0 w 13"/>
                    <a:gd name="T3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1">
                      <a:moveTo>
                        <a:pt x="0" y="2"/>
                      </a:moveTo>
                      <a:lnTo>
                        <a:pt x="7" y="0"/>
                      </a:lnTo>
                      <a:lnTo>
                        <a:pt x="5" y="0"/>
                      </a:lnTo>
                      <a:lnTo>
                        <a:pt x="5" y="11"/>
                      </a:lnTo>
                      <a:lnTo>
                        <a:pt x="7" y="11"/>
                      </a:lnTo>
                      <a:lnTo>
                        <a:pt x="13" y="9"/>
                      </a:lnTo>
                      <a:lnTo>
                        <a:pt x="7" y="11"/>
                      </a:lnTo>
                      <a:lnTo>
                        <a:pt x="9" y="11"/>
                      </a:lnTo>
                      <a:lnTo>
                        <a:pt x="13" y="9"/>
                      </a:lnTo>
                      <a:lnTo>
                        <a:pt x="13" y="9"/>
                      </a:lnTo>
                      <a:lnTo>
                        <a:pt x="13" y="5"/>
                      </a:lnTo>
                      <a:lnTo>
                        <a:pt x="13" y="2"/>
                      </a:lnTo>
                      <a:lnTo>
                        <a:pt x="13" y="0"/>
                      </a:lnTo>
                      <a:lnTo>
                        <a:pt x="9" y="0"/>
                      </a:lnTo>
                      <a:lnTo>
                        <a:pt x="7"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2" name="Freeform 943"/>
                <p:cNvSpPr>
                  <a:spLocks/>
                </p:cNvSpPr>
                <p:nvPr/>
              </p:nvSpPr>
              <p:spPr bwMode="auto">
                <a:xfrm>
                  <a:off x="6473" y="2753"/>
                  <a:ext cx="19" cy="19"/>
                </a:xfrm>
                <a:custGeom>
                  <a:avLst/>
                  <a:gdLst>
                    <a:gd name="T0" fmla="*/ 5 w 19"/>
                    <a:gd name="T1" fmla="*/ 8 h 19"/>
                    <a:gd name="T2" fmla="*/ 5 w 19"/>
                    <a:gd name="T3" fmla="*/ 6 h 19"/>
                    <a:gd name="T4" fmla="*/ 0 w 19"/>
                    <a:gd name="T5" fmla="*/ 12 h 19"/>
                    <a:gd name="T6" fmla="*/ 13 w 19"/>
                    <a:gd name="T7" fmla="*/ 19 h 19"/>
                    <a:gd name="T8" fmla="*/ 17 w 19"/>
                    <a:gd name="T9" fmla="*/ 10 h 19"/>
                    <a:gd name="T10" fmla="*/ 19 w 19"/>
                    <a:gd name="T11" fmla="*/ 8 h 19"/>
                    <a:gd name="T12" fmla="*/ 17 w 19"/>
                    <a:gd name="T13" fmla="*/ 10 h 19"/>
                    <a:gd name="T14" fmla="*/ 19 w 19"/>
                    <a:gd name="T15" fmla="*/ 8 h 19"/>
                    <a:gd name="T16" fmla="*/ 17 w 19"/>
                    <a:gd name="T17" fmla="*/ 6 h 19"/>
                    <a:gd name="T18" fmla="*/ 17 w 19"/>
                    <a:gd name="T19" fmla="*/ 2 h 19"/>
                    <a:gd name="T20" fmla="*/ 13 w 19"/>
                    <a:gd name="T21" fmla="*/ 0 h 19"/>
                    <a:gd name="T22" fmla="*/ 13 w 19"/>
                    <a:gd name="T23" fmla="*/ 0 h 19"/>
                    <a:gd name="T24" fmla="*/ 9 w 19"/>
                    <a:gd name="T25" fmla="*/ 0 h 19"/>
                    <a:gd name="T26" fmla="*/ 7 w 19"/>
                    <a:gd name="T27" fmla="*/ 2 h 19"/>
                    <a:gd name="T28" fmla="*/ 5 w 19"/>
                    <a:gd name="T29" fmla="*/ 6 h 19"/>
                    <a:gd name="T30" fmla="*/ 5 w 19"/>
                    <a:gd name="T3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9">
                      <a:moveTo>
                        <a:pt x="5" y="8"/>
                      </a:moveTo>
                      <a:lnTo>
                        <a:pt x="5" y="6"/>
                      </a:lnTo>
                      <a:lnTo>
                        <a:pt x="0" y="12"/>
                      </a:lnTo>
                      <a:lnTo>
                        <a:pt x="13" y="19"/>
                      </a:lnTo>
                      <a:lnTo>
                        <a:pt x="17" y="10"/>
                      </a:lnTo>
                      <a:lnTo>
                        <a:pt x="19" y="8"/>
                      </a:lnTo>
                      <a:lnTo>
                        <a:pt x="17" y="10"/>
                      </a:lnTo>
                      <a:lnTo>
                        <a:pt x="19" y="8"/>
                      </a:lnTo>
                      <a:lnTo>
                        <a:pt x="17" y="6"/>
                      </a:lnTo>
                      <a:lnTo>
                        <a:pt x="17" y="2"/>
                      </a:lnTo>
                      <a:lnTo>
                        <a:pt x="13" y="0"/>
                      </a:lnTo>
                      <a:lnTo>
                        <a:pt x="13" y="0"/>
                      </a:lnTo>
                      <a:lnTo>
                        <a:pt x="9" y="0"/>
                      </a:lnTo>
                      <a:lnTo>
                        <a:pt x="7" y="2"/>
                      </a:lnTo>
                      <a:lnTo>
                        <a:pt x="5" y="6"/>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3" name="Freeform 944"/>
                <p:cNvSpPr>
                  <a:spLocks/>
                </p:cNvSpPr>
                <p:nvPr/>
              </p:nvSpPr>
              <p:spPr bwMode="auto">
                <a:xfrm>
                  <a:off x="6478" y="2692"/>
                  <a:ext cx="16" cy="69"/>
                </a:xfrm>
                <a:custGeom>
                  <a:avLst/>
                  <a:gdLst>
                    <a:gd name="T0" fmla="*/ 2 w 16"/>
                    <a:gd name="T1" fmla="*/ 5 h 69"/>
                    <a:gd name="T2" fmla="*/ 0 w 16"/>
                    <a:gd name="T3" fmla="*/ 69 h 69"/>
                    <a:gd name="T4" fmla="*/ 14 w 16"/>
                    <a:gd name="T5" fmla="*/ 69 h 69"/>
                    <a:gd name="T6" fmla="*/ 16 w 16"/>
                    <a:gd name="T7" fmla="*/ 5 h 69"/>
                    <a:gd name="T8" fmla="*/ 16 w 16"/>
                    <a:gd name="T9" fmla="*/ 3 h 69"/>
                    <a:gd name="T10" fmla="*/ 14 w 16"/>
                    <a:gd name="T11" fmla="*/ 2 h 69"/>
                    <a:gd name="T12" fmla="*/ 12 w 16"/>
                    <a:gd name="T13" fmla="*/ 0 h 69"/>
                    <a:gd name="T14" fmla="*/ 8 w 16"/>
                    <a:gd name="T15" fmla="*/ 0 h 69"/>
                    <a:gd name="T16" fmla="*/ 8 w 16"/>
                    <a:gd name="T17" fmla="*/ 0 h 69"/>
                    <a:gd name="T18" fmla="*/ 4 w 16"/>
                    <a:gd name="T19" fmla="*/ 2 h 69"/>
                    <a:gd name="T20" fmla="*/ 2 w 16"/>
                    <a:gd name="T21"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69">
                      <a:moveTo>
                        <a:pt x="2" y="5"/>
                      </a:moveTo>
                      <a:lnTo>
                        <a:pt x="0" y="69"/>
                      </a:lnTo>
                      <a:lnTo>
                        <a:pt x="14" y="69"/>
                      </a:lnTo>
                      <a:lnTo>
                        <a:pt x="16" y="5"/>
                      </a:lnTo>
                      <a:lnTo>
                        <a:pt x="16" y="3"/>
                      </a:lnTo>
                      <a:lnTo>
                        <a:pt x="14" y="2"/>
                      </a:lnTo>
                      <a:lnTo>
                        <a:pt x="12" y="0"/>
                      </a:lnTo>
                      <a:lnTo>
                        <a:pt x="8" y="0"/>
                      </a:lnTo>
                      <a:lnTo>
                        <a:pt x="8" y="0"/>
                      </a:lnTo>
                      <a:lnTo>
                        <a:pt x="4" y="2"/>
                      </a:lnTo>
                      <a:lnTo>
                        <a:pt x="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4" name="Freeform 945"/>
                <p:cNvSpPr>
                  <a:spLocks/>
                </p:cNvSpPr>
                <p:nvPr/>
              </p:nvSpPr>
              <p:spPr bwMode="auto">
                <a:xfrm>
                  <a:off x="6480" y="2475"/>
                  <a:ext cx="18" cy="222"/>
                </a:xfrm>
                <a:custGeom>
                  <a:avLst/>
                  <a:gdLst>
                    <a:gd name="T0" fmla="*/ 6 w 18"/>
                    <a:gd name="T1" fmla="*/ 7 h 222"/>
                    <a:gd name="T2" fmla="*/ 0 w 18"/>
                    <a:gd name="T3" fmla="*/ 222 h 222"/>
                    <a:gd name="T4" fmla="*/ 14 w 18"/>
                    <a:gd name="T5" fmla="*/ 222 h 222"/>
                    <a:gd name="T6" fmla="*/ 18 w 18"/>
                    <a:gd name="T7" fmla="*/ 7 h 222"/>
                    <a:gd name="T8" fmla="*/ 18 w 18"/>
                    <a:gd name="T9" fmla="*/ 4 h 222"/>
                    <a:gd name="T10" fmla="*/ 16 w 18"/>
                    <a:gd name="T11" fmla="*/ 4 h 222"/>
                    <a:gd name="T12" fmla="*/ 14 w 18"/>
                    <a:gd name="T13" fmla="*/ 0 h 222"/>
                    <a:gd name="T14" fmla="*/ 12 w 18"/>
                    <a:gd name="T15" fmla="*/ 0 h 222"/>
                    <a:gd name="T16" fmla="*/ 10 w 18"/>
                    <a:gd name="T17" fmla="*/ 0 h 222"/>
                    <a:gd name="T18" fmla="*/ 6 w 18"/>
                    <a:gd name="T19" fmla="*/ 4 h 222"/>
                    <a:gd name="T20" fmla="*/ 6 w 18"/>
                    <a:gd name="T21" fmla="*/ 4 h 222"/>
                    <a:gd name="T22" fmla="*/ 6 w 18"/>
                    <a:gd name="T23" fmla="*/ 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22">
                      <a:moveTo>
                        <a:pt x="6" y="7"/>
                      </a:moveTo>
                      <a:lnTo>
                        <a:pt x="0" y="222"/>
                      </a:lnTo>
                      <a:lnTo>
                        <a:pt x="14" y="222"/>
                      </a:lnTo>
                      <a:lnTo>
                        <a:pt x="18" y="7"/>
                      </a:lnTo>
                      <a:lnTo>
                        <a:pt x="18" y="4"/>
                      </a:lnTo>
                      <a:lnTo>
                        <a:pt x="16" y="4"/>
                      </a:lnTo>
                      <a:lnTo>
                        <a:pt x="14" y="0"/>
                      </a:lnTo>
                      <a:lnTo>
                        <a:pt x="12" y="0"/>
                      </a:lnTo>
                      <a:lnTo>
                        <a:pt x="10" y="0"/>
                      </a:lnTo>
                      <a:lnTo>
                        <a:pt x="6" y="4"/>
                      </a:lnTo>
                      <a:lnTo>
                        <a:pt x="6" y="4"/>
                      </a:lnTo>
                      <a:lnTo>
                        <a:pt x="6"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5" name="Freeform 946"/>
                <p:cNvSpPr>
                  <a:spLocks/>
                </p:cNvSpPr>
                <p:nvPr/>
              </p:nvSpPr>
              <p:spPr bwMode="auto">
                <a:xfrm>
                  <a:off x="6486" y="2198"/>
                  <a:ext cx="14" cy="284"/>
                </a:xfrm>
                <a:custGeom>
                  <a:avLst/>
                  <a:gdLst>
                    <a:gd name="T0" fmla="*/ 14 w 14"/>
                    <a:gd name="T1" fmla="*/ 4 h 284"/>
                    <a:gd name="T2" fmla="*/ 0 w 14"/>
                    <a:gd name="T3" fmla="*/ 4 h 284"/>
                    <a:gd name="T4" fmla="*/ 0 w 14"/>
                    <a:gd name="T5" fmla="*/ 284 h 284"/>
                    <a:gd name="T6" fmla="*/ 12 w 14"/>
                    <a:gd name="T7" fmla="*/ 284 h 284"/>
                    <a:gd name="T8" fmla="*/ 14 w 14"/>
                    <a:gd name="T9" fmla="*/ 8 h 284"/>
                    <a:gd name="T10" fmla="*/ 0 w 14"/>
                    <a:gd name="T11" fmla="*/ 8 h 284"/>
                    <a:gd name="T12" fmla="*/ 14 w 14"/>
                    <a:gd name="T13" fmla="*/ 8 h 284"/>
                    <a:gd name="T14" fmla="*/ 14 w 14"/>
                    <a:gd name="T15" fmla="*/ 4 h 284"/>
                    <a:gd name="T16" fmla="*/ 12 w 14"/>
                    <a:gd name="T17" fmla="*/ 0 h 284"/>
                    <a:gd name="T18" fmla="*/ 10 w 14"/>
                    <a:gd name="T19" fmla="*/ 0 h 284"/>
                    <a:gd name="T20" fmla="*/ 8 w 14"/>
                    <a:gd name="T21" fmla="*/ 0 h 284"/>
                    <a:gd name="T22" fmla="*/ 6 w 14"/>
                    <a:gd name="T23" fmla="*/ 0 h 284"/>
                    <a:gd name="T24" fmla="*/ 4 w 14"/>
                    <a:gd name="T25" fmla="*/ 0 h 284"/>
                    <a:gd name="T26" fmla="*/ 4 w 14"/>
                    <a:gd name="T27" fmla="*/ 4 h 284"/>
                    <a:gd name="T28" fmla="*/ 0 w 14"/>
                    <a:gd name="T29" fmla="*/ 4 h 284"/>
                    <a:gd name="T30" fmla="*/ 14 w 14"/>
                    <a:gd name="T31" fmla="*/ 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84">
                      <a:moveTo>
                        <a:pt x="14" y="4"/>
                      </a:moveTo>
                      <a:lnTo>
                        <a:pt x="0" y="4"/>
                      </a:lnTo>
                      <a:lnTo>
                        <a:pt x="0" y="284"/>
                      </a:lnTo>
                      <a:lnTo>
                        <a:pt x="12" y="284"/>
                      </a:lnTo>
                      <a:lnTo>
                        <a:pt x="14" y="8"/>
                      </a:lnTo>
                      <a:lnTo>
                        <a:pt x="0" y="8"/>
                      </a:lnTo>
                      <a:lnTo>
                        <a:pt x="14" y="8"/>
                      </a:lnTo>
                      <a:lnTo>
                        <a:pt x="14" y="4"/>
                      </a:lnTo>
                      <a:lnTo>
                        <a:pt x="12" y="0"/>
                      </a:lnTo>
                      <a:lnTo>
                        <a:pt x="10" y="0"/>
                      </a:lnTo>
                      <a:lnTo>
                        <a:pt x="8" y="0"/>
                      </a:lnTo>
                      <a:lnTo>
                        <a:pt x="6" y="0"/>
                      </a:lnTo>
                      <a:lnTo>
                        <a:pt x="4" y="0"/>
                      </a:lnTo>
                      <a:lnTo>
                        <a:pt x="4" y="4"/>
                      </a:lnTo>
                      <a:lnTo>
                        <a:pt x="0" y="4"/>
                      </a:lnTo>
                      <a:lnTo>
                        <a:pt x="14"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6" name="Freeform 947"/>
                <p:cNvSpPr>
                  <a:spLocks/>
                </p:cNvSpPr>
                <p:nvPr/>
              </p:nvSpPr>
              <p:spPr bwMode="auto">
                <a:xfrm>
                  <a:off x="6486" y="2202"/>
                  <a:ext cx="19" cy="94"/>
                </a:xfrm>
                <a:custGeom>
                  <a:avLst/>
                  <a:gdLst>
                    <a:gd name="T0" fmla="*/ 19 w 19"/>
                    <a:gd name="T1" fmla="*/ 87 h 94"/>
                    <a:gd name="T2" fmla="*/ 14 w 19"/>
                    <a:gd name="T3" fmla="*/ 0 h 94"/>
                    <a:gd name="T4" fmla="*/ 0 w 19"/>
                    <a:gd name="T5" fmla="*/ 4 h 94"/>
                    <a:gd name="T6" fmla="*/ 6 w 19"/>
                    <a:gd name="T7" fmla="*/ 90 h 94"/>
                    <a:gd name="T8" fmla="*/ 6 w 19"/>
                    <a:gd name="T9" fmla="*/ 87 h 94"/>
                    <a:gd name="T10" fmla="*/ 6 w 19"/>
                    <a:gd name="T11" fmla="*/ 90 h 94"/>
                    <a:gd name="T12" fmla="*/ 6 w 19"/>
                    <a:gd name="T13" fmla="*/ 90 h 94"/>
                    <a:gd name="T14" fmla="*/ 8 w 19"/>
                    <a:gd name="T15" fmla="*/ 94 h 94"/>
                    <a:gd name="T16" fmla="*/ 10 w 19"/>
                    <a:gd name="T17" fmla="*/ 94 h 94"/>
                    <a:gd name="T18" fmla="*/ 12 w 19"/>
                    <a:gd name="T19" fmla="*/ 94 h 94"/>
                    <a:gd name="T20" fmla="*/ 14 w 19"/>
                    <a:gd name="T21" fmla="*/ 94 h 94"/>
                    <a:gd name="T22" fmla="*/ 15 w 19"/>
                    <a:gd name="T23" fmla="*/ 94 h 94"/>
                    <a:gd name="T24" fmla="*/ 19 w 19"/>
                    <a:gd name="T25" fmla="*/ 90 h 94"/>
                    <a:gd name="T26" fmla="*/ 19 w 19"/>
                    <a:gd name="T27" fmla="*/ 8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94">
                      <a:moveTo>
                        <a:pt x="19" y="87"/>
                      </a:moveTo>
                      <a:lnTo>
                        <a:pt x="14" y="0"/>
                      </a:lnTo>
                      <a:lnTo>
                        <a:pt x="0" y="4"/>
                      </a:lnTo>
                      <a:lnTo>
                        <a:pt x="6" y="90"/>
                      </a:lnTo>
                      <a:lnTo>
                        <a:pt x="6" y="87"/>
                      </a:lnTo>
                      <a:lnTo>
                        <a:pt x="6" y="90"/>
                      </a:lnTo>
                      <a:lnTo>
                        <a:pt x="6" y="90"/>
                      </a:lnTo>
                      <a:lnTo>
                        <a:pt x="8" y="94"/>
                      </a:lnTo>
                      <a:lnTo>
                        <a:pt x="10" y="94"/>
                      </a:lnTo>
                      <a:lnTo>
                        <a:pt x="12" y="94"/>
                      </a:lnTo>
                      <a:lnTo>
                        <a:pt x="14" y="94"/>
                      </a:lnTo>
                      <a:lnTo>
                        <a:pt x="15" y="94"/>
                      </a:lnTo>
                      <a:lnTo>
                        <a:pt x="19" y="90"/>
                      </a:lnTo>
                      <a:lnTo>
                        <a:pt x="19" y="8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7" name="Freeform 948"/>
                <p:cNvSpPr>
                  <a:spLocks/>
                </p:cNvSpPr>
                <p:nvPr/>
              </p:nvSpPr>
              <p:spPr bwMode="auto">
                <a:xfrm>
                  <a:off x="6492" y="2289"/>
                  <a:ext cx="15" cy="286"/>
                </a:xfrm>
                <a:custGeom>
                  <a:avLst/>
                  <a:gdLst>
                    <a:gd name="T0" fmla="*/ 15 w 15"/>
                    <a:gd name="T1" fmla="*/ 278 h 286"/>
                    <a:gd name="T2" fmla="*/ 13 w 15"/>
                    <a:gd name="T3" fmla="*/ 0 h 286"/>
                    <a:gd name="T4" fmla="*/ 0 w 15"/>
                    <a:gd name="T5" fmla="*/ 0 h 286"/>
                    <a:gd name="T6" fmla="*/ 4 w 15"/>
                    <a:gd name="T7" fmla="*/ 278 h 286"/>
                    <a:gd name="T8" fmla="*/ 4 w 15"/>
                    <a:gd name="T9" fmla="*/ 280 h 286"/>
                    <a:gd name="T10" fmla="*/ 4 w 15"/>
                    <a:gd name="T11" fmla="*/ 284 h 286"/>
                    <a:gd name="T12" fmla="*/ 6 w 15"/>
                    <a:gd name="T13" fmla="*/ 286 h 286"/>
                    <a:gd name="T14" fmla="*/ 9 w 15"/>
                    <a:gd name="T15" fmla="*/ 286 h 286"/>
                    <a:gd name="T16" fmla="*/ 13 w 15"/>
                    <a:gd name="T17" fmla="*/ 286 h 286"/>
                    <a:gd name="T18" fmla="*/ 15 w 15"/>
                    <a:gd name="T19" fmla="*/ 284 h 286"/>
                    <a:gd name="T20" fmla="*/ 15 w 15"/>
                    <a:gd name="T21" fmla="*/ 280 h 286"/>
                    <a:gd name="T22" fmla="*/ 15 w 15"/>
                    <a:gd name="T23" fmla="*/ 278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86">
                      <a:moveTo>
                        <a:pt x="15" y="278"/>
                      </a:moveTo>
                      <a:lnTo>
                        <a:pt x="13" y="0"/>
                      </a:lnTo>
                      <a:lnTo>
                        <a:pt x="0" y="0"/>
                      </a:lnTo>
                      <a:lnTo>
                        <a:pt x="4" y="278"/>
                      </a:lnTo>
                      <a:lnTo>
                        <a:pt x="4" y="280"/>
                      </a:lnTo>
                      <a:lnTo>
                        <a:pt x="4" y="284"/>
                      </a:lnTo>
                      <a:lnTo>
                        <a:pt x="6" y="286"/>
                      </a:lnTo>
                      <a:lnTo>
                        <a:pt x="9" y="286"/>
                      </a:lnTo>
                      <a:lnTo>
                        <a:pt x="13" y="286"/>
                      </a:lnTo>
                      <a:lnTo>
                        <a:pt x="15" y="284"/>
                      </a:lnTo>
                      <a:lnTo>
                        <a:pt x="15" y="280"/>
                      </a:lnTo>
                      <a:lnTo>
                        <a:pt x="15" y="27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8" name="Freeform 949"/>
                <p:cNvSpPr>
                  <a:spLocks/>
                </p:cNvSpPr>
                <p:nvPr/>
              </p:nvSpPr>
              <p:spPr bwMode="auto">
                <a:xfrm>
                  <a:off x="6496" y="2567"/>
                  <a:ext cx="15" cy="169"/>
                </a:xfrm>
                <a:custGeom>
                  <a:avLst/>
                  <a:gdLst>
                    <a:gd name="T0" fmla="*/ 15 w 15"/>
                    <a:gd name="T1" fmla="*/ 163 h 169"/>
                    <a:gd name="T2" fmla="*/ 11 w 15"/>
                    <a:gd name="T3" fmla="*/ 0 h 169"/>
                    <a:gd name="T4" fmla="*/ 0 w 15"/>
                    <a:gd name="T5" fmla="*/ 0 h 169"/>
                    <a:gd name="T6" fmla="*/ 2 w 15"/>
                    <a:gd name="T7" fmla="*/ 163 h 169"/>
                    <a:gd name="T8" fmla="*/ 2 w 15"/>
                    <a:gd name="T9" fmla="*/ 165 h 169"/>
                    <a:gd name="T10" fmla="*/ 2 w 15"/>
                    <a:gd name="T11" fmla="*/ 163 h 169"/>
                    <a:gd name="T12" fmla="*/ 2 w 15"/>
                    <a:gd name="T13" fmla="*/ 167 h 169"/>
                    <a:gd name="T14" fmla="*/ 4 w 15"/>
                    <a:gd name="T15" fmla="*/ 169 h 169"/>
                    <a:gd name="T16" fmla="*/ 5 w 15"/>
                    <a:gd name="T17" fmla="*/ 169 h 169"/>
                    <a:gd name="T18" fmla="*/ 9 w 15"/>
                    <a:gd name="T19" fmla="*/ 169 h 169"/>
                    <a:gd name="T20" fmla="*/ 11 w 15"/>
                    <a:gd name="T21" fmla="*/ 169 h 169"/>
                    <a:gd name="T22" fmla="*/ 13 w 15"/>
                    <a:gd name="T23" fmla="*/ 167 h 169"/>
                    <a:gd name="T24" fmla="*/ 15 w 15"/>
                    <a:gd name="T25" fmla="*/ 167 h 169"/>
                    <a:gd name="T26" fmla="*/ 15 w 15"/>
                    <a:gd name="T27" fmla="*/ 16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69">
                      <a:moveTo>
                        <a:pt x="15" y="163"/>
                      </a:moveTo>
                      <a:lnTo>
                        <a:pt x="11" y="0"/>
                      </a:lnTo>
                      <a:lnTo>
                        <a:pt x="0" y="0"/>
                      </a:lnTo>
                      <a:lnTo>
                        <a:pt x="2" y="163"/>
                      </a:lnTo>
                      <a:lnTo>
                        <a:pt x="2" y="165"/>
                      </a:lnTo>
                      <a:lnTo>
                        <a:pt x="2" y="163"/>
                      </a:lnTo>
                      <a:lnTo>
                        <a:pt x="2" y="167"/>
                      </a:lnTo>
                      <a:lnTo>
                        <a:pt x="4" y="169"/>
                      </a:lnTo>
                      <a:lnTo>
                        <a:pt x="5" y="169"/>
                      </a:lnTo>
                      <a:lnTo>
                        <a:pt x="9" y="169"/>
                      </a:lnTo>
                      <a:lnTo>
                        <a:pt x="11" y="169"/>
                      </a:lnTo>
                      <a:lnTo>
                        <a:pt x="13" y="167"/>
                      </a:lnTo>
                      <a:lnTo>
                        <a:pt x="15" y="167"/>
                      </a:lnTo>
                      <a:lnTo>
                        <a:pt x="15" y="16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99" name="Freeform 950"/>
                <p:cNvSpPr>
                  <a:spLocks/>
                </p:cNvSpPr>
                <p:nvPr/>
              </p:nvSpPr>
              <p:spPr bwMode="auto">
                <a:xfrm>
                  <a:off x="6498" y="2730"/>
                  <a:ext cx="17" cy="42"/>
                </a:xfrm>
                <a:custGeom>
                  <a:avLst/>
                  <a:gdLst>
                    <a:gd name="T0" fmla="*/ 13 w 17"/>
                    <a:gd name="T1" fmla="*/ 31 h 42"/>
                    <a:gd name="T2" fmla="*/ 17 w 17"/>
                    <a:gd name="T3" fmla="*/ 35 h 42"/>
                    <a:gd name="T4" fmla="*/ 13 w 17"/>
                    <a:gd name="T5" fmla="*/ 0 h 42"/>
                    <a:gd name="T6" fmla="*/ 0 w 17"/>
                    <a:gd name="T7" fmla="*/ 2 h 42"/>
                    <a:gd name="T8" fmla="*/ 3 w 17"/>
                    <a:gd name="T9" fmla="*/ 38 h 42"/>
                    <a:gd name="T10" fmla="*/ 7 w 17"/>
                    <a:gd name="T11" fmla="*/ 42 h 42"/>
                    <a:gd name="T12" fmla="*/ 3 w 17"/>
                    <a:gd name="T13" fmla="*/ 38 h 42"/>
                    <a:gd name="T14" fmla="*/ 3 w 17"/>
                    <a:gd name="T15" fmla="*/ 38 h 42"/>
                    <a:gd name="T16" fmla="*/ 7 w 17"/>
                    <a:gd name="T17" fmla="*/ 42 h 42"/>
                    <a:gd name="T18" fmla="*/ 9 w 17"/>
                    <a:gd name="T19" fmla="*/ 42 h 42"/>
                    <a:gd name="T20" fmla="*/ 11 w 17"/>
                    <a:gd name="T21" fmla="*/ 42 h 42"/>
                    <a:gd name="T22" fmla="*/ 13 w 17"/>
                    <a:gd name="T23" fmla="*/ 42 h 42"/>
                    <a:gd name="T24" fmla="*/ 17 w 17"/>
                    <a:gd name="T25" fmla="*/ 42 h 42"/>
                    <a:gd name="T26" fmla="*/ 17 w 17"/>
                    <a:gd name="T27" fmla="*/ 38 h 42"/>
                    <a:gd name="T28" fmla="*/ 17 w 17"/>
                    <a:gd name="T29" fmla="*/ 35 h 42"/>
                    <a:gd name="T30" fmla="*/ 13 w 17"/>
                    <a:gd name="T31"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42">
                      <a:moveTo>
                        <a:pt x="13" y="31"/>
                      </a:moveTo>
                      <a:lnTo>
                        <a:pt x="17" y="35"/>
                      </a:lnTo>
                      <a:lnTo>
                        <a:pt x="13" y="0"/>
                      </a:lnTo>
                      <a:lnTo>
                        <a:pt x="0" y="2"/>
                      </a:lnTo>
                      <a:lnTo>
                        <a:pt x="3" y="38"/>
                      </a:lnTo>
                      <a:lnTo>
                        <a:pt x="7" y="42"/>
                      </a:lnTo>
                      <a:lnTo>
                        <a:pt x="3" y="38"/>
                      </a:lnTo>
                      <a:lnTo>
                        <a:pt x="3" y="38"/>
                      </a:lnTo>
                      <a:lnTo>
                        <a:pt x="7" y="42"/>
                      </a:lnTo>
                      <a:lnTo>
                        <a:pt x="9" y="42"/>
                      </a:lnTo>
                      <a:lnTo>
                        <a:pt x="11" y="42"/>
                      </a:lnTo>
                      <a:lnTo>
                        <a:pt x="13" y="42"/>
                      </a:lnTo>
                      <a:lnTo>
                        <a:pt x="17" y="42"/>
                      </a:lnTo>
                      <a:lnTo>
                        <a:pt x="17" y="38"/>
                      </a:lnTo>
                      <a:lnTo>
                        <a:pt x="17" y="35"/>
                      </a:lnTo>
                      <a:lnTo>
                        <a:pt x="13"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0" name="Freeform 951"/>
                <p:cNvSpPr>
                  <a:spLocks/>
                </p:cNvSpPr>
                <p:nvPr/>
              </p:nvSpPr>
              <p:spPr bwMode="auto">
                <a:xfrm>
                  <a:off x="6505" y="2761"/>
                  <a:ext cx="14" cy="13"/>
                </a:xfrm>
                <a:custGeom>
                  <a:avLst/>
                  <a:gdLst>
                    <a:gd name="T0" fmla="*/ 6 w 14"/>
                    <a:gd name="T1" fmla="*/ 2 h 13"/>
                    <a:gd name="T2" fmla="*/ 10 w 14"/>
                    <a:gd name="T3" fmla="*/ 2 h 13"/>
                    <a:gd name="T4" fmla="*/ 6 w 14"/>
                    <a:gd name="T5" fmla="*/ 0 h 13"/>
                    <a:gd name="T6" fmla="*/ 0 w 14"/>
                    <a:gd name="T7" fmla="*/ 11 h 13"/>
                    <a:gd name="T8" fmla="*/ 4 w 14"/>
                    <a:gd name="T9" fmla="*/ 13 h 13"/>
                    <a:gd name="T10" fmla="*/ 6 w 14"/>
                    <a:gd name="T11" fmla="*/ 13 h 13"/>
                    <a:gd name="T12" fmla="*/ 4 w 14"/>
                    <a:gd name="T13" fmla="*/ 13 h 13"/>
                    <a:gd name="T14" fmla="*/ 6 w 14"/>
                    <a:gd name="T15" fmla="*/ 13 h 13"/>
                    <a:gd name="T16" fmla="*/ 10 w 14"/>
                    <a:gd name="T17" fmla="*/ 13 h 13"/>
                    <a:gd name="T18" fmla="*/ 10 w 14"/>
                    <a:gd name="T19" fmla="*/ 13 h 13"/>
                    <a:gd name="T20" fmla="*/ 14 w 14"/>
                    <a:gd name="T21" fmla="*/ 11 h 13"/>
                    <a:gd name="T22" fmla="*/ 14 w 14"/>
                    <a:gd name="T23" fmla="*/ 7 h 13"/>
                    <a:gd name="T24" fmla="*/ 14 w 14"/>
                    <a:gd name="T25" fmla="*/ 7 h 13"/>
                    <a:gd name="T26" fmla="*/ 14 w 14"/>
                    <a:gd name="T27" fmla="*/ 4 h 13"/>
                    <a:gd name="T28" fmla="*/ 10 w 14"/>
                    <a:gd name="T29" fmla="*/ 2 h 13"/>
                    <a:gd name="T30" fmla="*/ 6 w 14"/>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6" y="2"/>
                      </a:moveTo>
                      <a:lnTo>
                        <a:pt x="10" y="2"/>
                      </a:lnTo>
                      <a:lnTo>
                        <a:pt x="6" y="0"/>
                      </a:lnTo>
                      <a:lnTo>
                        <a:pt x="0" y="11"/>
                      </a:lnTo>
                      <a:lnTo>
                        <a:pt x="4" y="13"/>
                      </a:lnTo>
                      <a:lnTo>
                        <a:pt x="6" y="13"/>
                      </a:lnTo>
                      <a:lnTo>
                        <a:pt x="4" y="13"/>
                      </a:lnTo>
                      <a:lnTo>
                        <a:pt x="6" y="13"/>
                      </a:lnTo>
                      <a:lnTo>
                        <a:pt x="10" y="13"/>
                      </a:lnTo>
                      <a:lnTo>
                        <a:pt x="10" y="13"/>
                      </a:lnTo>
                      <a:lnTo>
                        <a:pt x="14" y="11"/>
                      </a:lnTo>
                      <a:lnTo>
                        <a:pt x="14" y="7"/>
                      </a:lnTo>
                      <a:lnTo>
                        <a:pt x="14" y="7"/>
                      </a:lnTo>
                      <a:lnTo>
                        <a:pt x="14" y="4"/>
                      </a:lnTo>
                      <a:lnTo>
                        <a:pt x="10"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1" name="Freeform 952"/>
                <p:cNvSpPr>
                  <a:spLocks/>
                </p:cNvSpPr>
                <p:nvPr/>
              </p:nvSpPr>
              <p:spPr bwMode="auto">
                <a:xfrm>
                  <a:off x="6511" y="2763"/>
                  <a:ext cx="12" cy="11"/>
                </a:xfrm>
                <a:custGeom>
                  <a:avLst/>
                  <a:gdLst>
                    <a:gd name="T0" fmla="*/ 4 w 12"/>
                    <a:gd name="T1" fmla="*/ 0 h 11"/>
                    <a:gd name="T2" fmla="*/ 0 w 12"/>
                    <a:gd name="T3" fmla="*/ 0 h 11"/>
                    <a:gd name="T4" fmla="*/ 0 w 12"/>
                    <a:gd name="T5" fmla="*/ 11 h 11"/>
                    <a:gd name="T6" fmla="*/ 4 w 12"/>
                    <a:gd name="T7" fmla="*/ 11 h 11"/>
                    <a:gd name="T8" fmla="*/ 8 w 12"/>
                    <a:gd name="T9" fmla="*/ 11 h 11"/>
                    <a:gd name="T10" fmla="*/ 10 w 12"/>
                    <a:gd name="T11" fmla="*/ 9 h 11"/>
                    <a:gd name="T12" fmla="*/ 12 w 12"/>
                    <a:gd name="T13" fmla="*/ 9 h 11"/>
                    <a:gd name="T14" fmla="*/ 12 w 12"/>
                    <a:gd name="T15" fmla="*/ 5 h 11"/>
                    <a:gd name="T16" fmla="*/ 12 w 12"/>
                    <a:gd name="T17" fmla="*/ 2 h 11"/>
                    <a:gd name="T18" fmla="*/ 10 w 12"/>
                    <a:gd name="T19" fmla="*/ 0 h 11"/>
                    <a:gd name="T20" fmla="*/ 8 w 12"/>
                    <a:gd name="T21" fmla="*/ 0 h 11"/>
                    <a:gd name="T22" fmla="*/ 4 w 1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1">
                      <a:moveTo>
                        <a:pt x="4" y="0"/>
                      </a:moveTo>
                      <a:lnTo>
                        <a:pt x="0" y="0"/>
                      </a:lnTo>
                      <a:lnTo>
                        <a:pt x="0" y="11"/>
                      </a:lnTo>
                      <a:lnTo>
                        <a:pt x="4" y="11"/>
                      </a:lnTo>
                      <a:lnTo>
                        <a:pt x="8" y="11"/>
                      </a:lnTo>
                      <a:lnTo>
                        <a:pt x="10" y="9"/>
                      </a:lnTo>
                      <a:lnTo>
                        <a:pt x="12" y="9"/>
                      </a:lnTo>
                      <a:lnTo>
                        <a:pt x="12" y="5"/>
                      </a:lnTo>
                      <a:lnTo>
                        <a:pt x="12" y="2"/>
                      </a:lnTo>
                      <a:lnTo>
                        <a:pt x="10"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2" name="Freeform 953"/>
                <p:cNvSpPr>
                  <a:spLocks/>
                </p:cNvSpPr>
                <p:nvPr/>
              </p:nvSpPr>
              <p:spPr bwMode="auto">
                <a:xfrm>
                  <a:off x="6515" y="2763"/>
                  <a:ext cx="10" cy="11"/>
                </a:xfrm>
                <a:custGeom>
                  <a:avLst/>
                  <a:gdLst>
                    <a:gd name="T0" fmla="*/ 8 w 10"/>
                    <a:gd name="T1" fmla="*/ 0 h 11"/>
                    <a:gd name="T2" fmla="*/ 4 w 10"/>
                    <a:gd name="T3" fmla="*/ 0 h 11"/>
                    <a:gd name="T4" fmla="*/ 0 w 10"/>
                    <a:gd name="T5" fmla="*/ 0 h 11"/>
                    <a:gd name="T6" fmla="*/ 0 w 10"/>
                    <a:gd name="T7" fmla="*/ 11 h 11"/>
                    <a:gd name="T8" fmla="*/ 4 w 10"/>
                    <a:gd name="T9" fmla="*/ 11 h 11"/>
                    <a:gd name="T10" fmla="*/ 0 w 10"/>
                    <a:gd name="T11" fmla="*/ 11 h 11"/>
                    <a:gd name="T12" fmla="*/ 4 w 10"/>
                    <a:gd name="T13" fmla="*/ 11 h 11"/>
                    <a:gd name="T14" fmla="*/ 8 w 10"/>
                    <a:gd name="T15" fmla="*/ 11 h 11"/>
                    <a:gd name="T16" fmla="*/ 10 w 10"/>
                    <a:gd name="T17" fmla="*/ 9 h 11"/>
                    <a:gd name="T18" fmla="*/ 10 w 10"/>
                    <a:gd name="T19" fmla="*/ 5 h 11"/>
                    <a:gd name="T20" fmla="*/ 10 w 10"/>
                    <a:gd name="T21" fmla="*/ 2 h 11"/>
                    <a:gd name="T22" fmla="*/ 10 w 10"/>
                    <a:gd name="T23" fmla="*/ 0 h 11"/>
                    <a:gd name="T24" fmla="*/ 8 w 10"/>
                    <a:gd name="T25" fmla="*/ 0 h 11"/>
                    <a:gd name="T26" fmla="*/ 4 w 10"/>
                    <a:gd name="T27" fmla="*/ 0 h 11"/>
                    <a:gd name="T28" fmla="*/ 8 w 10"/>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1">
                      <a:moveTo>
                        <a:pt x="8" y="0"/>
                      </a:moveTo>
                      <a:lnTo>
                        <a:pt x="4" y="0"/>
                      </a:lnTo>
                      <a:lnTo>
                        <a:pt x="0" y="0"/>
                      </a:lnTo>
                      <a:lnTo>
                        <a:pt x="0" y="11"/>
                      </a:lnTo>
                      <a:lnTo>
                        <a:pt x="4" y="11"/>
                      </a:lnTo>
                      <a:lnTo>
                        <a:pt x="0" y="11"/>
                      </a:lnTo>
                      <a:lnTo>
                        <a:pt x="4" y="11"/>
                      </a:lnTo>
                      <a:lnTo>
                        <a:pt x="8" y="11"/>
                      </a:lnTo>
                      <a:lnTo>
                        <a:pt x="10" y="9"/>
                      </a:lnTo>
                      <a:lnTo>
                        <a:pt x="10" y="5"/>
                      </a:lnTo>
                      <a:lnTo>
                        <a:pt x="10" y="2"/>
                      </a:lnTo>
                      <a:lnTo>
                        <a:pt x="10" y="0"/>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3" name="Freeform 954"/>
                <p:cNvSpPr>
                  <a:spLocks/>
                </p:cNvSpPr>
                <p:nvPr/>
              </p:nvSpPr>
              <p:spPr bwMode="auto">
                <a:xfrm>
                  <a:off x="6515" y="2763"/>
                  <a:ext cx="15" cy="13"/>
                </a:xfrm>
                <a:custGeom>
                  <a:avLst/>
                  <a:gdLst>
                    <a:gd name="T0" fmla="*/ 8 w 15"/>
                    <a:gd name="T1" fmla="*/ 0 h 13"/>
                    <a:gd name="T2" fmla="*/ 10 w 15"/>
                    <a:gd name="T3" fmla="*/ 2 h 13"/>
                    <a:gd name="T4" fmla="*/ 8 w 15"/>
                    <a:gd name="T5" fmla="*/ 0 h 13"/>
                    <a:gd name="T6" fmla="*/ 0 w 15"/>
                    <a:gd name="T7" fmla="*/ 11 h 13"/>
                    <a:gd name="T8" fmla="*/ 4 w 15"/>
                    <a:gd name="T9" fmla="*/ 13 h 13"/>
                    <a:gd name="T10" fmla="*/ 8 w 15"/>
                    <a:gd name="T11" fmla="*/ 13 h 13"/>
                    <a:gd name="T12" fmla="*/ 4 w 15"/>
                    <a:gd name="T13" fmla="*/ 13 h 13"/>
                    <a:gd name="T14" fmla="*/ 8 w 15"/>
                    <a:gd name="T15" fmla="*/ 13 h 13"/>
                    <a:gd name="T16" fmla="*/ 10 w 15"/>
                    <a:gd name="T17" fmla="*/ 13 h 13"/>
                    <a:gd name="T18" fmla="*/ 13 w 15"/>
                    <a:gd name="T19" fmla="*/ 13 h 13"/>
                    <a:gd name="T20" fmla="*/ 13 w 15"/>
                    <a:gd name="T21" fmla="*/ 11 h 13"/>
                    <a:gd name="T22" fmla="*/ 15 w 15"/>
                    <a:gd name="T23" fmla="*/ 9 h 13"/>
                    <a:gd name="T24" fmla="*/ 15 w 15"/>
                    <a:gd name="T25" fmla="*/ 5 h 13"/>
                    <a:gd name="T26" fmla="*/ 13 w 15"/>
                    <a:gd name="T27" fmla="*/ 5 h 13"/>
                    <a:gd name="T28" fmla="*/ 10 w 15"/>
                    <a:gd name="T29" fmla="*/ 2 h 13"/>
                    <a:gd name="T30" fmla="*/ 8 w 15"/>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3">
                      <a:moveTo>
                        <a:pt x="8" y="0"/>
                      </a:moveTo>
                      <a:lnTo>
                        <a:pt x="10" y="2"/>
                      </a:lnTo>
                      <a:lnTo>
                        <a:pt x="8" y="0"/>
                      </a:lnTo>
                      <a:lnTo>
                        <a:pt x="0" y="11"/>
                      </a:lnTo>
                      <a:lnTo>
                        <a:pt x="4" y="13"/>
                      </a:lnTo>
                      <a:lnTo>
                        <a:pt x="8" y="13"/>
                      </a:lnTo>
                      <a:lnTo>
                        <a:pt x="4" y="13"/>
                      </a:lnTo>
                      <a:lnTo>
                        <a:pt x="8" y="13"/>
                      </a:lnTo>
                      <a:lnTo>
                        <a:pt x="10" y="13"/>
                      </a:lnTo>
                      <a:lnTo>
                        <a:pt x="13" y="13"/>
                      </a:lnTo>
                      <a:lnTo>
                        <a:pt x="13" y="11"/>
                      </a:lnTo>
                      <a:lnTo>
                        <a:pt x="15" y="9"/>
                      </a:lnTo>
                      <a:lnTo>
                        <a:pt x="15" y="5"/>
                      </a:lnTo>
                      <a:lnTo>
                        <a:pt x="13" y="5"/>
                      </a:lnTo>
                      <a:lnTo>
                        <a:pt x="10" y="2"/>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4" name="Freeform 955"/>
                <p:cNvSpPr>
                  <a:spLocks/>
                </p:cNvSpPr>
                <p:nvPr/>
              </p:nvSpPr>
              <p:spPr bwMode="auto">
                <a:xfrm>
                  <a:off x="6523"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9" y="11"/>
                      </a:lnTo>
                      <a:lnTo>
                        <a:pt x="9" y="9"/>
                      </a:lnTo>
                      <a:lnTo>
                        <a:pt x="9" y="5"/>
                      </a:lnTo>
                      <a:lnTo>
                        <a:pt x="9" y="5"/>
                      </a:lnTo>
                      <a:lnTo>
                        <a:pt x="9"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5" name="Freeform 956"/>
                <p:cNvSpPr>
                  <a:spLocks/>
                </p:cNvSpPr>
                <p:nvPr/>
              </p:nvSpPr>
              <p:spPr bwMode="auto">
                <a:xfrm>
                  <a:off x="6525"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11" y="9"/>
                      </a:lnTo>
                      <a:lnTo>
                        <a:pt x="11" y="5"/>
                      </a:lnTo>
                      <a:lnTo>
                        <a:pt x="11"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6" name="Freeform 957"/>
                <p:cNvSpPr>
                  <a:spLocks/>
                </p:cNvSpPr>
                <p:nvPr/>
              </p:nvSpPr>
              <p:spPr bwMode="auto">
                <a:xfrm>
                  <a:off x="6530"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7" name="Freeform 958"/>
                <p:cNvSpPr>
                  <a:spLocks/>
                </p:cNvSpPr>
                <p:nvPr/>
              </p:nvSpPr>
              <p:spPr bwMode="auto">
                <a:xfrm>
                  <a:off x="6534"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8" name="Freeform 959"/>
                <p:cNvSpPr>
                  <a:spLocks/>
                </p:cNvSpPr>
                <p:nvPr/>
              </p:nvSpPr>
              <p:spPr bwMode="auto">
                <a:xfrm>
                  <a:off x="6536"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09" name="Freeform 960"/>
                <p:cNvSpPr>
                  <a:spLocks/>
                </p:cNvSpPr>
                <p:nvPr/>
              </p:nvSpPr>
              <p:spPr bwMode="auto">
                <a:xfrm>
                  <a:off x="6540"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3"/>
                      </a:lnTo>
                      <a:lnTo>
                        <a:pt x="8" y="11"/>
                      </a:lnTo>
                      <a:lnTo>
                        <a:pt x="9" y="9"/>
                      </a:lnTo>
                      <a:lnTo>
                        <a:pt x="9" y="5"/>
                      </a:lnTo>
                      <a:lnTo>
                        <a:pt x="9"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0" name="Freeform 961"/>
                <p:cNvSpPr>
                  <a:spLocks/>
                </p:cNvSpPr>
                <p:nvPr/>
              </p:nvSpPr>
              <p:spPr bwMode="auto">
                <a:xfrm>
                  <a:off x="6544"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9" y="11"/>
                      </a:lnTo>
                      <a:lnTo>
                        <a:pt x="9" y="9"/>
                      </a:lnTo>
                      <a:lnTo>
                        <a:pt x="9" y="5"/>
                      </a:lnTo>
                      <a:lnTo>
                        <a:pt x="9"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1" name="Freeform 962"/>
                <p:cNvSpPr>
                  <a:spLocks/>
                </p:cNvSpPr>
                <p:nvPr/>
              </p:nvSpPr>
              <p:spPr bwMode="auto">
                <a:xfrm>
                  <a:off x="6548"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9" y="11"/>
                      </a:lnTo>
                      <a:lnTo>
                        <a:pt x="9" y="9"/>
                      </a:lnTo>
                      <a:lnTo>
                        <a:pt x="9" y="5"/>
                      </a:lnTo>
                      <a:lnTo>
                        <a:pt x="9" y="5"/>
                      </a:lnTo>
                      <a:lnTo>
                        <a:pt x="9"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2" name="Freeform 963"/>
                <p:cNvSpPr>
                  <a:spLocks/>
                </p:cNvSpPr>
                <p:nvPr/>
              </p:nvSpPr>
              <p:spPr bwMode="auto">
                <a:xfrm>
                  <a:off x="6549"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3" name="Freeform 964"/>
                <p:cNvSpPr>
                  <a:spLocks/>
                </p:cNvSpPr>
                <p:nvPr/>
              </p:nvSpPr>
              <p:spPr bwMode="auto">
                <a:xfrm>
                  <a:off x="6553" y="2763"/>
                  <a:ext cx="10" cy="13"/>
                </a:xfrm>
                <a:custGeom>
                  <a:avLst/>
                  <a:gdLst>
                    <a:gd name="T0" fmla="*/ 6 w 10"/>
                    <a:gd name="T1" fmla="*/ 0 h 13"/>
                    <a:gd name="T2" fmla="*/ 0 w 10"/>
                    <a:gd name="T3" fmla="*/ 0 h 13"/>
                    <a:gd name="T4" fmla="*/ 0 w 10"/>
                    <a:gd name="T5" fmla="*/ 13 h 13"/>
                    <a:gd name="T6" fmla="*/ 6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8" y="13"/>
                      </a:lnTo>
                      <a:lnTo>
                        <a:pt x="10" y="11"/>
                      </a:lnTo>
                      <a:lnTo>
                        <a:pt x="10" y="9"/>
                      </a:lnTo>
                      <a:lnTo>
                        <a:pt x="10"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4" name="Freeform 965"/>
                <p:cNvSpPr>
                  <a:spLocks/>
                </p:cNvSpPr>
                <p:nvPr/>
              </p:nvSpPr>
              <p:spPr bwMode="auto">
                <a:xfrm>
                  <a:off x="6559"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9"/>
                      </a:lnTo>
                      <a:lnTo>
                        <a:pt x="8" y="5"/>
                      </a:lnTo>
                      <a:lnTo>
                        <a:pt x="8"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5" name="Freeform 966"/>
                <p:cNvSpPr>
                  <a:spLocks/>
                </p:cNvSpPr>
                <p:nvPr/>
              </p:nvSpPr>
              <p:spPr bwMode="auto">
                <a:xfrm>
                  <a:off x="6561"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6" name="Freeform 967"/>
                <p:cNvSpPr>
                  <a:spLocks/>
                </p:cNvSpPr>
                <p:nvPr/>
              </p:nvSpPr>
              <p:spPr bwMode="auto">
                <a:xfrm>
                  <a:off x="6567" y="2763"/>
                  <a:ext cx="7" cy="13"/>
                </a:xfrm>
                <a:custGeom>
                  <a:avLst/>
                  <a:gdLst>
                    <a:gd name="T0" fmla="*/ 0 w 7"/>
                    <a:gd name="T1" fmla="*/ 0 h 13"/>
                    <a:gd name="T2" fmla="*/ 0 w 7"/>
                    <a:gd name="T3" fmla="*/ 0 h 13"/>
                    <a:gd name="T4" fmla="*/ 0 w 7"/>
                    <a:gd name="T5" fmla="*/ 13 h 13"/>
                    <a:gd name="T6" fmla="*/ 0 w 7"/>
                    <a:gd name="T7" fmla="*/ 13 h 13"/>
                    <a:gd name="T8" fmla="*/ 6 w 7"/>
                    <a:gd name="T9" fmla="*/ 13 h 13"/>
                    <a:gd name="T10" fmla="*/ 6 w 7"/>
                    <a:gd name="T11" fmla="*/ 11 h 13"/>
                    <a:gd name="T12" fmla="*/ 7 w 7"/>
                    <a:gd name="T13" fmla="*/ 9 h 13"/>
                    <a:gd name="T14" fmla="*/ 7 w 7"/>
                    <a:gd name="T15" fmla="*/ 5 h 13"/>
                    <a:gd name="T16" fmla="*/ 7 w 7"/>
                    <a:gd name="T17" fmla="*/ 5 h 13"/>
                    <a:gd name="T18" fmla="*/ 6 w 7"/>
                    <a:gd name="T19" fmla="*/ 2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6" y="13"/>
                      </a:lnTo>
                      <a:lnTo>
                        <a:pt x="6" y="11"/>
                      </a:lnTo>
                      <a:lnTo>
                        <a:pt x="7" y="9"/>
                      </a:lnTo>
                      <a:lnTo>
                        <a:pt x="7" y="5"/>
                      </a:lnTo>
                      <a:lnTo>
                        <a:pt x="7" y="5"/>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7" name="Freeform 968"/>
                <p:cNvSpPr>
                  <a:spLocks/>
                </p:cNvSpPr>
                <p:nvPr/>
              </p:nvSpPr>
              <p:spPr bwMode="auto">
                <a:xfrm>
                  <a:off x="6567" y="2763"/>
                  <a:ext cx="11" cy="13"/>
                </a:xfrm>
                <a:custGeom>
                  <a:avLst/>
                  <a:gdLst>
                    <a:gd name="T0" fmla="*/ 6 w 11"/>
                    <a:gd name="T1" fmla="*/ 0 h 13"/>
                    <a:gd name="T2" fmla="*/ 0 w 11"/>
                    <a:gd name="T3" fmla="*/ 0 h 13"/>
                    <a:gd name="T4" fmla="*/ 0 w 11"/>
                    <a:gd name="T5" fmla="*/ 13 h 13"/>
                    <a:gd name="T6" fmla="*/ 6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7" y="13"/>
                      </a:lnTo>
                      <a:lnTo>
                        <a:pt x="9" y="11"/>
                      </a:lnTo>
                      <a:lnTo>
                        <a:pt x="11" y="9"/>
                      </a:lnTo>
                      <a:lnTo>
                        <a:pt x="11" y="5"/>
                      </a:lnTo>
                      <a:lnTo>
                        <a:pt x="11" y="5"/>
                      </a:lnTo>
                      <a:lnTo>
                        <a:pt x="9"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8" name="Freeform 969"/>
                <p:cNvSpPr>
                  <a:spLocks/>
                </p:cNvSpPr>
                <p:nvPr/>
              </p:nvSpPr>
              <p:spPr bwMode="auto">
                <a:xfrm>
                  <a:off x="6573"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9" y="11"/>
                      </a:lnTo>
                      <a:lnTo>
                        <a:pt x="9" y="9"/>
                      </a:lnTo>
                      <a:lnTo>
                        <a:pt x="9" y="5"/>
                      </a:lnTo>
                      <a:lnTo>
                        <a:pt x="9" y="5"/>
                      </a:lnTo>
                      <a:lnTo>
                        <a:pt x="9"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19" name="Freeform 970"/>
                <p:cNvSpPr>
                  <a:spLocks/>
                </p:cNvSpPr>
                <p:nvPr/>
              </p:nvSpPr>
              <p:spPr bwMode="auto">
                <a:xfrm>
                  <a:off x="6574"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0" name="Freeform 971"/>
                <p:cNvSpPr>
                  <a:spLocks/>
                </p:cNvSpPr>
                <p:nvPr/>
              </p:nvSpPr>
              <p:spPr bwMode="auto">
                <a:xfrm>
                  <a:off x="6578"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1" name="Freeform 972"/>
                <p:cNvSpPr>
                  <a:spLocks/>
                </p:cNvSpPr>
                <p:nvPr/>
              </p:nvSpPr>
              <p:spPr bwMode="auto">
                <a:xfrm>
                  <a:off x="658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2" name="Freeform 973"/>
                <p:cNvSpPr>
                  <a:spLocks/>
                </p:cNvSpPr>
                <p:nvPr/>
              </p:nvSpPr>
              <p:spPr bwMode="auto">
                <a:xfrm>
                  <a:off x="6586"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10 w 11"/>
                    <a:gd name="T11" fmla="*/ 11 h 13"/>
                    <a:gd name="T12" fmla="*/ 10 w 11"/>
                    <a:gd name="T13" fmla="*/ 9 h 13"/>
                    <a:gd name="T14" fmla="*/ 11 w 11"/>
                    <a:gd name="T15" fmla="*/ 5 h 13"/>
                    <a:gd name="T16" fmla="*/ 10 w 11"/>
                    <a:gd name="T17" fmla="*/ 5 h 13"/>
                    <a:gd name="T18" fmla="*/ 10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10" y="11"/>
                      </a:lnTo>
                      <a:lnTo>
                        <a:pt x="10" y="9"/>
                      </a:lnTo>
                      <a:lnTo>
                        <a:pt x="11"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3" name="Freeform 974"/>
                <p:cNvSpPr>
                  <a:spLocks/>
                </p:cNvSpPr>
                <p:nvPr/>
              </p:nvSpPr>
              <p:spPr bwMode="auto">
                <a:xfrm>
                  <a:off x="6590"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7" y="11"/>
                      </a:lnTo>
                      <a:lnTo>
                        <a:pt x="9" y="9"/>
                      </a:lnTo>
                      <a:lnTo>
                        <a:pt x="9" y="5"/>
                      </a:lnTo>
                      <a:lnTo>
                        <a:pt x="9" y="5"/>
                      </a:lnTo>
                      <a:lnTo>
                        <a:pt x="7"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4" name="Freeform 975"/>
                <p:cNvSpPr>
                  <a:spLocks/>
                </p:cNvSpPr>
                <p:nvPr/>
              </p:nvSpPr>
              <p:spPr bwMode="auto">
                <a:xfrm>
                  <a:off x="6592"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9 w 13"/>
                    <a:gd name="T13" fmla="*/ 9 h 13"/>
                    <a:gd name="T14" fmla="*/ 13 w 13"/>
                    <a:gd name="T15" fmla="*/ 5 h 13"/>
                    <a:gd name="T16" fmla="*/ 9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9" y="9"/>
                      </a:lnTo>
                      <a:lnTo>
                        <a:pt x="13"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5" name="Freeform 976"/>
                <p:cNvSpPr>
                  <a:spLocks/>
                </p:cNvSpPr>
                <p:nvPr/>
              </p:nvSpPr>
              <p:spPr bwMode="auto">
                <a:xfrm>
                  <a:off x="6597"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6" name="Freeform 977"/>
                <p:cNvSpPr>
                  <a:spLocks/>
                </p:cNvSpPr>
                <p:nvPr/>
              </p:nvSpPr>
              <p:spPr bwMode="auto">
                <a:xfrm>
                  <a:off x="6599"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7" name="Freeform 978"/>
                <p:cNvSpPr>
                  <a:spLocks/>
                </p:cNvSpPr>
                <p:nvPr/>
              </p:nvSpPr>
              <p:spPr bwMode="auto">
                <a:xfrm>
                  <a:off x="6605"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8" name="Freeform 979"/>
                <p:cNvSpPr>
                  <a:spLocks/>
                </p:cNvSpPr>
                <p:nvPr/>
              </p:nvSpPr>
              <p:spPr bwMode="auto">
                <a:xfrm>
                  <a:off x="6605"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29" name="Freeform 980"/>
                <p:cNvSpPr>
                  <a:spLocks/>
                </p:cNvSpPr>
                <p:nvPr/>
              </p:nvSpPr>
              <p:spPr bwMode="auto">
                <a:xfrm>
                  <a:off x="6611"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0" name="Freeform 981"/>
                <p:cNvSpPr>
                  <a:spLocks/>
                </p:cNvSpPr>
                <p:nvPr/>
              </p:nvSpPr>
              <p:spPr bwMode="auto">
                <a:xfrm>
                  <a:off x="6615"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9 w 9"/>
                    <a:gd name="T13" fmla="*/ 9 h 13"/>
                    <a:gd name="T14" fmla="*/ 9 w 9"/>
                    <a:gd name="T15" fmla="*/ 5 h 13"/>
                    <a:gd name="T16" fmla="*/ 9 w 9"/>
                    <a:gd name="T17" fmla="*/ 5 h 13"/>
                    <a:gd name="T18" fmla="*/ 6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6" y="11"/>
                      </a:lnTo>
                      <a:lnTo>
                        <a:pt x="9" y="9"/>
                      </a:lnTo>
                      <a:lnTo>
                        <a:pt x="9" y="5"/>
                      </a:lnTo>
                      <a:lnTo>
                        <a:pt x="9"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1" name="Freeform 982"/>
                <p:cNvSpPr>
                  <a:spLocks/>
                </p:cNvSpPr>
                <p:nvPr/>
              </p:nvSpPr>
              <p:spPr bwMode="auto">
                <a:xfrm>
                  <a:off x="6617"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9" y="9"/>
                      </a:lnTo>
                      <a:lnTo>
                        <a:pt x="11"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2" name="Freeform 983"/>
                <p:cNvSpPr>
                  <a:spLocks/>
                </p:cNvSpPr>
                <p:nvPr/>
              </p:nvSpPr>
              <p:spPr bwMode="auto">
                <a:xfrm>
                  <a:off x="6621"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3"/>
                      </a:lnTo>
                      <a:lnTo>
                        <a:pt x="7" y="11"/>
                      </a:lnTo>
                      <a:lnTo>
                        <a:pt x="9" y="9"/>
                      </a:lnTo>
                      <a:lnTo>
                        <a:pt x="9" y="5"/>
                      </a:lnTo>
                      <a:lnTo>
                        <a:pt x="9" y="5"/>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3" name="Freeform 984"/>
                <p:cNvSpPr>
                  <a:spLocks/>
                </p:cNvSpPr>
                <p:nvPr/>
              </p:nvSpPr>
              <p:spPr bwMode="auto">
                <a:xfrm>
                  <a:off x="662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4" name="Freeform 985"/>
                <p:cNvSpPr>
                  <a:spLocks/>
                </p:cNvSpPr>
                <p:nvPr/>
              </p:nvSpPr>
              <p:spPr bwMode="auto">
                <a:xfrm>
                  <a:off x="6628"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5" name="Freeform 986"/>
                <p:cNvSpPr>
                  <a:spLocks/>
                </p:cNvSpPr>
                <p:nvPr/>
              </p:nvSpPr>
              <p:spPr bwMode="auto">
                <a:xfrm>
                  <a:off x="6630"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6" name="Freeform 987"/>
                <p:cNvSpPr>
                  <a:spLocks/>
                </p:cNvSpPr>
                <p:nvPr/>
              </p:nvSpPr>
              <p:spPr bwMode="auto">
                <a:xfrm>
                  <a:off x="6634" y="2763"/>
                  <a:ext cx="10" cy="13"/>
                </a:xfrm>
                <a:custGeom>
                  <a:avLst/>
                  <a:gdLst>
                    <a:gd name="T0" fmla="*/ 6 w 10"/>
                    <a:gd name="T1" fmla="*/ 0 h 13"/>
                    <a:gd name="T2" fmla="*/ 0 w 10"/>
                    <a:gd name="T3" fmla="*/ 0 h 13"/>
                    <a:gd name="T4" fmla="*/ 0 w 10"/>
                    <a:gd name="T5" fmla="*/ 13 h 13"/>
                    <a:gd name="T6" fmla="*/ 6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8" y="13"/>
                      </a:lnTo>
                      <a:lnTo>
                        <a:pt x="10" y="11"/>
                      </a:lnTo>
                      <a:lnTo>
                        <a:pt x="10" y="9"/>
                      </a:lnTo>
                      <a:lnTo>
                        <a:pt x="10"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7" name="Freeform 988"/>
                <p:cNvSpPr>
                  <a:spLocks/>
                </p:cNvSpPr>
                <p:nvPr/>
              </p:nvSpPr>
              <p:spPr bwMode="auto">
                <a:xfrm>
                  <a:off x="6640" y="2763"/>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4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7" y="11"/>
                      </a:lnTo>
                      <a:lnTo>
                        <a:pt x="9" y="9"/>
                      </a:lnTo>
                      <a:lnTo>
                        <a:pt x="9" y="5"/>
                      </a:lnTo>
                      <a:lnTo>
                        <a:pt x="9" y="5"/>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8" name="Freeform 989"/>
                <p:cNvSpPr>
                  <a:spLocks/>
                </p:cNvSpPr>
                <p:nvPr/>
              </p:nvSpPr>
              <p:spPr bwMode="auto">
                <a:xfrm>
                  <a:off x="6642"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9" y="9"/>
                      </a:lnTo>
                      <a:lnTo>
                        <a:pt x="11"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39" name="Freeform 990"/>
                <p:cNvSpPr>
                  <a:spLocks/>
                </p:cNvSpPr>
                <p:nvPr/>
              </p:nvSpPr>
              <p:spPr bwMode="auto">
                <a:xfrm>
                  <a:off x="6647" y="2763"/>
                  <a:ext cx="8" cy="13"/>
                </a:xfrm>
                <a:custGeom>
                  <a:avLst/>
                  <a:gdLst>
                    <a:gd name="T0" fmla="*/ 0 w 8"/>
                    <a:gd name="T1" fmla="*/ 2 h 13"/>
                    <a:gd name="T2" fmla="*/ 2 w 8"/>
                    <a:gd name="T3" fmla="*/ 0 h 13"/>
                    <a:gd name="T4" fmla="*/ 0 w 8"/>
                    <a:gd name="T5" fmla="*/ 0 h 13"/>
                    <a:gd name="T6" fmla="*/ 0 w 8"/>
                    <a:gd name="T7" fmla="*/ 13 h 13"/>
                    <a:gd name="T8" fmla="*/ 2 w 8"/>
                    <a:gd name="T9" fmla="*/ 13 h 13"/>
                    <a:gd name="T10" fmla="*/ 6 w 8"/>
                    <a:gd name="T11" fmla="*/ 13 h 13"/>
                    <a:gd name="T12" fmla="*/ 2 w 8"/>
                    <a:gd name="T13" fmla="*/ 13 h 13"/>
                    <a:gd name="T14" fmla="*/ 4 w 8"/>
                    <a:gd name="T15" fmla="*/ 13 h 13"/>
                    <a:gd name="T16" fmla="*/ 6 w 8"/>
                    <a:gd name="T17" fmla="*/ 11 h 13"/>
                    <a:gd name="T18" fmla="*/ 8 w 8"/>
                    <a:gd name="T19" fmla="*/ 9 h 13"/>
                    <a:gd name="T20" fmla="*/ 8 w 8"/>
                    <a:gd name="T21" fmla="*/ 5 h 13"/>
                    <a:gd name="T22" fmla="*/ 8 w 8"/>
                    <a:gd name="T23" fmla="*/ 5 h 13"/>
                    <a:gd name="T24" fmla="*/ 6 w 8"/>
                    <a:gd name="T25" fmla="*/ 2 h 13"/>
                    <a:gd name="T26" fmla="*/ 4 w 8"/>
                    <a:gd name="T27" fmla="*/ 2 h 13"/>
                    <a:gd name="T28" fmla="*/ 2 w 8"/>
                    <a:gd name="T29" fmla="*/ 0 h 13"/>
                    <a:gd name="T30" fmla="*/ 0 w 8"/>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3">
                      <a:moveTo>
                        <a:pt x="0" y="2"/>
                      </a:moveTo>
                      <a:lnTo>
                        <a:pt x="2" y="0"/>
                      </a:lnTo>
                      <a:lnTo>
                        <a:pt x="0" y="0"/>
                      </a:lnTo>
                      <a:lnTo>
                        <a:pt x="0" y="13"/>
                      </a:lnTo>
                      <a:lnTo>
                        <a:pt x="2" y="13"/>
                      </a:lnTo>
                      <a:lnTo>
                        <a:pt x="6" y="13"/>
                      </a:lnTo>
                      <a:lnTo>
                        <a:pt x="2" y="13"/>
                      </a:lnTo>
                      <a:lnTo>
                        <a:pt x="4" y="13"/>
                      </a:lnTo>
                      <a:lnTo>
                        <a:pt x="6" y="11"/>
                      </a:lnTo>
                      <a:lnTo>
                        <a:pt x="8" y="9"/>
                      </a:lnTo>
                      <a:lnTo>
                        <a:pt x="8" y="5"/>
                      </a:lnTo>
                      <a:lnTo>
                        <a:pt x="8" y="5"/>
                      </a:lnTo>
                      <a:lnTo>
                        <a:pt x="6" y="2"/>
                      </a:lnTo>
                      <a:lnTo>
                        <a:pt x="4" y="2"/>
                      </a:lnTo>
                      <a:lnTo>
                        <a:pt x="2"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0" name="Freeform 991"/>
                <p:cNvSpPr>
                  <a:spLocks/>
                </p:cNvSpPr>
                <p:nvPr/>
              </p:nvSpPr>
              <p:spPr bwMode="auto">
                <a:xfrm>
                  <a:off x="6647" y="2761"/>
                  <a:ext cx="12" cy="15"/>
                </a:xfrm>
                <a:custGeom>
                  <a:avLst/>
                  <a:gdLst>
                    <a:gd name="T0" fmla="*/ 6 w 12"/>
                    <a:gd name="T1" fmla="*/ 2 h 15"/>
                    <a:gd name="T2" fmla="*/ 2 w 12"/>
                    <a:gd name="T3" fmla="*/ 2 h 15"/>
                    <a:gd name="T4" fmla="*/ 0 w 12"/>
                    <a:gd name="T5" fmla="*/ 4 h 15"/>
                    <a:gd name="T6" fmla="*/ 6 w 12"/>
                    <a:gd name="T7" fmla="*/ 15 h 15"/>
                    <a:gd name="T8" fmla="*/ 8 w 12"/>
                    <a:gd name="T9" fmla="*/ 13 h 15"/>
                    <a:gd name="T10" fmla="*/ 6 w 12"/>
                    <a:gd name="T11" fmla="*/ 13 h 15"/>
                    <a:gd name="T12" fmla="*/ 8 w 12"/>
                    <a:gd name="T13" fmla="*/ 13 h 15"/>
                    <a:gd name="T14" fmla="*/ 10 w 12"/>
                    <a:gd name="T15" fmla="*/ 11 h 15"/>
                    <a:gd name="T16" fmla="*/ 12 w 12"/>
                    <a:gd name="T17" fmla="*/ 7 h 15"/>
                    <a:gd name="T18" fmla="*/ 12 w 12"/>
                    <a:gd name="T19" fmla="*/ 7 h 15"/>
                    <a:gd name="T20" fmla="*/ 10 w 12"/>
                    <a:gd name="T21" fmla="*/ 4 h 15"/>
                    <a:gd name="T22" fmla="*/ 10 w 12"/>
                    <a:gd name="T23" fmla="*/ 2 h 15"/>
                    <a:gd name="T24" fmla="*/ 8 w 12"/>
                    <a:gd name="T25" fmla="*/ 2 h 15"/>
                    <a:gd name="T26" fmla="*/ 6 w 12"/>
                    <a:gd name="T27" fmla="*/ 0 h 15"/>
                    <a:gd name="T28" fmla="*/ 2 w 12"/>
                    <a:gd name="T29" fmla="*/ 2 h 15"/>
                    <a:gd name="T30" fmla="*/ 6 w 12"/>
                    <a:gd name="T3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5">
                      <a:moveTo>
                        <a:pt x="6" y="2"/>
                      </a:moveTo>
                      <a:lnTo>
                        <a:pt x="2" y="2"/>
                      </a:lnTo>
                      <a:lnTo>
                        <a:pt x="0" y="4"/>
                      </a:lnTo>
                      <a:lnTo>
                        <a:pt x="6" y="15"/>
                      </a:lnTo>
                      <a:lnTo>
                        <a:pt x="8" y="13"/>
                      </a:lnTo>
                      <a:lnTo>
                        <a:pt x="6" y="13"/>
                      </a:lnTo>
                      <a:lnTo>
                        <a:pt x="8" y="13"/>
                      </a:lnTo>
                      <a:lnTo>
                        <a:pt x="10" y="11"/>
                      </a:lnTo>
                      <a:lnTo>
                        <a:pt x="12" y="7"/>
                      </a:lnTo>
                      <a:lnTo>
                        <a:pt x="12" y="7"/>
                      </a:lnTo>
                      <a:lnTo>
                        <a:pt x="10" y="4"/>
                      </a:lnTo>
                      <a:lnTo>
                        <a:pt x="10" y="2"/>
                      </a:lnTo>
                      <a:lnTo>
                        <a:pt x="8" y="2"/>
                      </a:lnTo>
                      <a:lnTo>
                        <a:pt x="6" y="0"/>
                      </a:lnTo>
                      <a:lnTo>
                        <a:pt x="2"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1" name="Freeform 992"/>
                <p:cNvSpPr>
                  <a:spLocks/>
                </p:cNvSpPr>
                <p:nvPr/>
              </p:nvSpPr>
              <p:spPr bwMode="auto">
                <a:xfrm>
                  <a:off x="6651" y="2763"/>
                  <a:ext cx="12" cy="11"/>
                </a:xfrm>
                <a:custGeom>
                  <a:avLst/>
                  <a:gdLst>
                    <a:gd name="T0" fmla="*/ 0 w 12"/>
                    <a:gd name="T1" fmla="*/ 2 h 11"/>
                    <a:gd name="T2" fmla="*/ 4 w 12"/>
                    <a:gd name="T3" fmla="*/ 0 h 11"/>
                    <a:gd name="T4" fmla="*/ 2 w 12"/>
                    <a:gd name="T5" fmla="*/ 0 h 11"/>
                    <a:gd name="T6" fmla="*/ 2 w 12"/>
                    <a:gd name="T7" fmla="*/ 11 h 11"/>
                    <a:gd name="T8" fmla="*/ 4 w 12"/>
                    <a:gd name="T9" fmla="*/ 11 h 11"/>
                    <a:gd name="T10" fmla="*/ 12 w 12"/>
                    <a:gd name="T11" fmla="*/ 9 h 11"/>
                    <a:gd name="T12" fmla="*/ 4 w 12"/>
                    <a:gd name="T13" fmla="*/ 11 h 11"/>
                    <a:gd name="T14" fmla="*/ 8 w 12"/>
                    <a:gd name="T15" fmla="*/ 11 h 11"/>
                    <a:gd name="T16" fmla="*/ 12 w 12"/>
                    <a:gd name="T17" fmla="*/ 9 h 11"/>
                    <a:gd name="T18" fmla="*/ 12 w 12"/>
                    <a:gd name="T19" fmla="*/ 5 h 11"/>
                    <a:gd name="T20" fmla="*/ 12 w 12"/>
                    <a:gd name="T21" fmla="*/ 2 h 11"/>
                    <a:gd name="T22" fmla="*/ 12 w 12"/>
                    <a:gd name="T23" fmla="*/ 0 h 11"/>
                    <a:gd name="T24" fmla="*/ 8 w 12"/>
                    <a:gd name="T25" fmla="*/ 0 h 11"/>
                    <a:gd name="T26" fmla="*/ 4 w 12"/>
                    <a:gd name="T27" fmla="*/ 0 h 11"/>
                    <a:gd name="T28" fmla="*/ 0 w 1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1">
                      <a:moveTo>
                        <a:pt x="0" y="2"/>
                      </a:moveTo>
                      <a:lnTo>
                        <a:pt x="4" y="0"/>
                      </a:lnTo>
                      <a:lnTo>
                        <a:pt x="2" y="0"/>
                      </a:lnTo>
                      <a:lnTo>
                        <a:pt x="2" y="11"/>
                      </a:lnTo>
                      <a:lnTo>
                        <a:pt x="4" y="11"/>
                      </a:lnTo>
                      <a:lnTo>
                        <a:pt x="12" y="9"/>
                      </a:lnTo>
                      <a:lnTo>
                        <a:pt x="4" y="11"/>
                      </a:lnTo>
                      <a:lnTo>
                        <a:pt x="8" y="11"/>
                      </a:lnTo>
                      <a:lnTo>
                        <a:pt x="12" y="9"/>
                      </a:lnTo>
                      <a:lnTo>
                        <a:pt x="12" y="5"/>
                      </a:lnTo>
                      <a:lnTo>
                        <a:pt x="12" y="2"/>
                      </a:lnTo>
                      <a:lnTo>
                        <a:pt x="12" y="0"/>
                      </a:lnTo>
                      <a:lnTo>
                        <a:pt x="8" y="0"/>
                      </a:lnTo>
                      <a:lnTo>
                        <a:pt x="4"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2" name="Freeform 993"/>
                <p:cNvSpPr>
                  <a:spLocks/>
                </p:cNvSpPr>
                <p:nvPr/>
              </p:nvSpPr>
              <p:spPr bwMode="auto">
                <a:xfrm>
                  <a:off x="6651" y="2759"/>
                  <a:ext cx="16" cy="13"/>
                </a:xfrm>
                <a:custGeom>
                  <a:avLst/>
                  <a:gdLst>
                    <a:gd name="T0" fmla="*/ 2 w 16"/>
                    <a:gd name="T1" fmla="*/ 4 h 13"/>
                    <a:gd name="T2" fmla="*/ 4 w 16"/>
                    <a:gd name="T3" fmla="*/ 2 h 13"/>
                    <a:gd name="T4" fmla="*/ 0 w 16"/>
                    <a:gd name="T5" fmla="*/ 6 h 13"/>
                    <a:gd name="T6" fmla="*/ 12 w 16"/>
                    <a:gd name="T7" fmla="*/ 13 h 13"/>
                    <a:gd name="T8" fmla="*/ 14 w 16"/>
                    <a:gd name="T9" fmla="*/ 9 h 13"/>
                    <a:gd name="T10" fmla="*/ 16 w 16"/>
                    <a:gd name="T11" fmla="*/ 6 h 13"/>
                    <a:gd name="T12" fmla="*/ 14 w 16"/>
                    <a:gd name="T13" fmla="*/ 9 h 13"/>
                    <a:gd name="T14" fmla="*/ 16 w 16"/>
                    <a:gd name="T15" fmla="*/ 6 h 13"/>
                    <a:gd name="T16" fmla="*/ 16 w 16"/>
                    <a:gd name="T17" fmla="*/ 4 h 13"/>
                    <a:gd name="T18" fmla="*/ 16 w 16"/>
                    <a:gd name="T19" fmla="*/ 2 h 13"/>
                    <a:gd name="T20" fmla="*/ 14 w 16"/>
                    <a:gd name="T21" fmla="*/ 0 h 13"/>
                    <a:gd name="T22" fmla="*/ 12 w 16"/>
                    <a:gd name="T23" fmla="*/ 0 h 13"/>
                    <a:gd name="T24" fmla="*/ 8 w 16"/>
                    <a:gd name="T25" fmla="*/ 0 h 13"/>
                    <a:gd name="T26" fmla="*/ 6 w 16"/>
                    <a:gd name="T27" fmla="*/ 0 h 13"/>
                    <a:gd name="T28" fmla="*/ 4 w 16"/>
                    <a:gd name="T29" fmla="*/ 2 h 13"/>
                    <a:gd name="T30" fmla="*/ 2 w 16"/>
                    <a:gd name="T3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3">
                      <a:moveTo>
                        <a:pt x="2" y="4"/>
                      </a:moveTo>
                      <a:lnTo>
                        <a:pt x="4" y="2"/>
                      </a:lnTo>
                      <a:lnTo>
                        <a:pt x="0" y="6"/>
                      </a:lnTo>
                      <a:lnTo>
                        <a:pt x="12" y="13"/>
                      </a:lnTo>
                      <a:lnTo>
                        <a:pt x="14" y="9"/>
                      </a:lnTo>
                      <a:lnTo>
                        <a:pt x="16" y="6"/>
                      </a:lnTo>
                      <a:lnTo>
                        <a:pt x="14" y="9"/>
                      </a:lnTo>
                      <a:lnTo>
                        <a:pt x="16" y="6"/>
                      </a:lnTo>
                      <a:lnTo>
                        <a:pt x="16" y="4"/>
                      </a:lnTo>
                      <a:lnTo>
                        <a:pt x="16" y="2"/>
                      </a:lnTo>
                      <a:lnTo>
                        <a:pt x="14" y="0"/>
                      </a:lnTo>
                      <a:lnTo>
                        <a:pt x="12" y="0"/>
                      </a:lnTo>
                      <a:lnTo>
                        <a:pt x="8" y="0"/>
                      </a:lnTo>
                      <a:lnTo>
                        <a:pt x="6" y="0"/>
                      </a:lnTo>
                      <a:lnTo>
                        <a:pt x="4" y="2"/>
                      </a:lnTo>
                      <a:lnTo>
                        <a:pt x="2"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3" name="Freeform 994"/>
                <p:cNvSpPr>
                  <a:spLocks/>
                </p:cNvSpPr>
                <p:nvPr/>
              </p:nvSpPr>
              <p:spPr bwMode="auto">
                <a:xfrm>
                  <a:off x="6653" y="2701"/>
                  <a:ext cx="16" cy="64"/>
                </a:xfrm>
                <a:custGeom>
                  <a:avLst/>
                  <a:gdLst>
                    <a:gd name="T0" fmla="*/ 2 w 16"/>
                    <a:gd name="T1" fmla="*/ 8 h 64"/>
                    <a:gd name="T2" fmla="*/ 4 w 16"/>
                    <a:gd name="T3" fmla="*/ 8 h 64"/>
                    <a:gd name="T4" fmla="*/ 0 w 16"/>
                    <a:gd name="T5" fmla="*/ 62 h 64"/>
                    <a:gd name="T6" fmla="*/ 14 w 16"/>
                    <a:gd name="T7" fmla="*/ 64 h 64"/>
                    <a:gd name="T8" fmla="*/ 16 w 16"/>
                    <a:gd name="T9" fmla="*/ 8 h 64"/>
                    <a:gd name="T10" fmla="*/ 16 w 16"/>
                    <a:gd name="T11" fmla="*/ 6 h 64"/>
                    <a:gd name="T12" fmla="*/ 16 w 16"/>
                    <a:gd name="T13" fmla="*/ 4 h 64"/>
                    <a:gd name="T14" fmla="*/ 14 w 16"/>
                    <a:gd name="T15" fmla="*/ 4 h 64"/>
                    <a:gd name="T16" fmla="*/ 12 w 16"/>
                    <a:gd name="T17" fmla="*/ 0 h 64"/>
                    <a:gd name="T18" fmla="*/ 10 w 16"/>
                    <a:gd name="T19" fmla="*/ 0 h 64"/>
                    <a:gd name="T20" fmla="*/ 6 w 16"/>
                    <a:gd name="T21" fmla="*/ 4 h 64"/>
                    <a:gd name="T22" fmla="*/ 4 w 16"/>
                    <a:gd name="T23" fmla="*/ 6 h 64"/>
                    <a:gd name="T24" fmla="*/ 4 w 16"/>
                    <a:gd name="T25" fmla="*/ 8 h 64"/>
                    <a:gd name="T26" fmla="*/ 2 w 16"/>
                    <a:gd name="T27" fmla="*/ 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4">
                      <a:moveTo>
                        <a:pt x="2" y="8"/>
                      </a:moveTo>
                      <a:lnTo>
                        <a:pt x="4" y="8"/>
                      </a:lnTo>
                      <a:lnTo>
                        <a:pt x="0" y="62"/>
                      </a:lnTo>
                      <a:lnTo>
                        <a:pt x="14" y="64"/>
                      </a:lnTo>
                      <a:lnTo>
                        <a:pt x="16" y="8"/>
                      </a:lnTo>
                      <a:lnTo>
                        <a:pt x="16" y="6"/>
                      </a:lnTo>
                      <a:lnTo>
                        <a:pt x="16" y="4"/>
                      </a:lnTo>
                      <a:lnTo>
                        <a:pt x="14" y="4"/>
                      </a:lnTo>
                      <a:lnTo>
                        <a:pt x="12" y="0"/>
                      </a:lnTo>
                      <a:lnTo>
                        <a:pt x="10" y="0"/>
                      </a:lnTo>
                      <a:lnTo>
                        <a:pt x="6" y="4"/>
                      </a:lnTo>
                      <a:lnTo>
                        <a:pt x="4" y="6"/>
                      </a:lnTo>
                      <a:lnTo>
                        <a:pt x="4" y="8"/>
                      </a:lnTo>
                      <a:lnTo>
                        <a:pt x="2"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4" name="Freeform 995"/>
                <p:cNvSpPr>
                  <a:spLocks/>
                </p:cNvSpPr>
                <p:nvPr/>
              </p:nvSpPr>
              <p:spPr bwMode="auto">
                <a:xfrm>
                  <a:off x="6655" y="2448"/>
                  <a:ext cx="17" cy="261"/>
                </a:xfrm>
                <a:custGeom>
                  <a:avLst/>
                  <a:gdLst>
                    <a:gd name="T0" fmla="*/ 4 w 17"/>
                    <a:gd name="T1" fmla="*/ 8 h 261"/>
                    <a:gd name="T2" fmla="*/ 0 w 17"/>
                    <a:gd name="T3" fmla="*/ 261 h 261"/>
                    <a:gd name="T4" fmla="*/ 14 w 17"/>
                    <a:gd name="T5" fmla="*/ 261 h 261"/>
                    <a:gd name="T6" fmla="*/ 17 w 17"/>
                    <a:gd name="T7" fmla="*/ 8 h 261"/>
                    <a:gd name="T8" fmla="*/ 17 w 17"/>
                    <a:gd name="T9" fmla="*/ 2 h 261"/>
                    <a:gd name="T10" fmla="*/ 17 w 17"/>
                    <a:gd name="T11" fmla="*/ 0 h 261"/>
                    <a:gd name="T12" fmla="*/ 14 w 17"/>
                    <a:gd name="T13" fmla="*/ 0 h 261"/>
                    <a:gd name="T14" fmla="*/ 12 w 17"/>
                    <a:gd name="T15" fmla="*/ 0 h 261"/>
                    <a:gd name="T16" fmla="*/ 10 w 17"/>
                    <a:gd name="T17" fmla="*/ 0 h 261"/>
                    <a:gd name="T18" fmla="*/ 8 w 17"/>
                    <a:gd name="T19" fmla="*/ 0 h 261"/>
                    <a:gd name="T20" fmla="*/ 4 w 17"/>
                    <a:gd name="T21" fmla="*/ 2 h 261"/>
                    <a:gd name="T22" fmla="*/ 4 w 17"/>
                    <a:gd name="T23" fmla="*/ 8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261">
                      <a:moveTo>
                        <a:pt x="4" y="8"/>
                      </a:moveTo>
                      <a:lnTo>
                        <a:pt x="0" y="261"/>
                      </a:lnTo>
                      <a:lnTo>
                        <a:pt x="14" y="261"/>
                      </a:lnTo>
                      <a:lnTo>
                        <a:pt x="17" y="8"/>
                      </a:lnTo>
                      <a:lnTo>
                        <a:pt x="17" y="2"/>
                      </a:lnTo>
                      <a:lnTo>
                        <a:pt x="17" y="0"/>
                      </a:lnTo>
                      <a:lnTo>
                        <a:pt x="14" y="0"/>
                      </a:lnTo>
                      <a:lnTo>
                        <a:pt x="12" y="0"/>
                      </a:lnTo>
                      <a:lnTo>
                        <a:pt x="10" y="0"/>
                      </a:lnTo>
                      <a:lnTo>
                        <a:pt x="8" y="0"/>
                      </a:lnTo>
                      <a:lnTo>
                        <a:pt x="4" y="2"/>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5" name="Freeform 996"/>
                <p:cNvSpPr>
                  <a:spLocks/>
                </p:cNvSpPr>
                <p:nvPr/>
              </p:nvSpPr>
              <p:spPr bwMode="auto">
                <a:xfrm>
                  <a:off x="6659" y="2122"/>
                  <a:ext cx="19" cy="334"/>
                </a:xfrm>
                <a:custGeom>
                  <a:avLst/>
                  <a:gdLst>
                    <a:gd name="T0" fmla="*/ 19 w 19"/>
                    <a:gd name="T1" fmla="*/ 5 h 334"/>
                    <a:gd name="T2" fmla="*/ 6 w 19"/>
                    <a:gd name="T3" fmla="*/ 5 h 334"/>
                    <a:gd name="T4" fmla="*/ 0 w 19"/>
                    <a:gd name="T5" fmla="*/ 334 h 334"/>
                    <a:gd name="T6" fmla="*/ 13 w 19"/>
                    <a:gd name="T7" fmla="*/ 334 h 334"/>
                    <a:gd name="T8" fmla="*/ 19 w 19"/>
                    <a:gd name="T9" fmla="*/ 5 h 334"/>
                    <a:gd name="T10" fmla="*/ 6 w 19"/>
                    <a:gd name="T11" fmla="*/ 5 h 334"/>
                    <a:gd name="T12" fmla="*/ 19 w 19"/>
                    <a:gd name="T13" fmla="*/ 5 h 334"/>
                    <a:gd name="T14" fmla="*/ 17 w 19"/>
                    <a:gd name="T15" fmla="*/ 3 h 334"/>
                    <a:gd name="T16" fmla="*/ 17 w 19"/>
                    <a:gd name="T17" fmla="*/ 0 h 334"/>
                    <a:gd name="T18" fmla="*/ 13 w 19"/>
                    <a:gd name="T19" fmla="*/ 0 h 334"/>
                    <a:gd name="T20" fmla="*/ 13 w 19"/>
                    <a:gd name="T21" fmla="*/ 0 h 334"/>
                    <a:gd name="T22" fmla="*/ 10 w 19"/>
                    <a:gd name="T23" fmla="*/ 0 h 334"/>
                    <a:gd name="T24" fmla="*/ 8 w 19"/>
                    <a:gd name="T25" fmla="*/ 0 h 334"/>
                    <a:gd name="T26" fmla="*/ 6 w 19"/>
                    <a:gd name="T27" fmla="*/ 3 h 334"/>
                    <a:gd name="T28" fmla="*/ 6 w 19"/>
                    <a:gd name="T29" fmla="*/ 5 h 334"/>
                    <a:gd name="T30" fmla="*/ 19 w 19"/>
                    <a:gd name="T31" fmla="*/ 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334">
                      <a:moveTo>
                        <a:pt x="19" y="5"/>
                      </a:moveTo>
                      <a:lnTo>
                        <a:pt x="6" y="5"/>
                      </a:lnTo>
                      <a:lnTo>
                        <a:pt x="0" y="334"/>
                      </a:lnTo>
                      <a:lnTo>
                        <a:pt x="13" y="334"/>
                      </a:lnTo>
                      <a:lnTo>
                        <a:pt x="19" y="5"/>
                      </a:lnTo>
                      <a:lnTo>
                        <a:pt x="6" y="5"/>
                      </a:lnTo>
                      <a:lnTo>
                        <a:pt x="19" y="5"/>
                      </a:lnTo>
                      <a:lnTo>
                        <a:pt x="17" y="3"/>
                      </a:lnTo>
                      <a:lnTo>
                        <a:pt x="17" y="0"/>
                      </a:lnTo>
                      <a:lnTo>
                        <a:pt x="13" y="0"/>
                      </a:lnTo>
                      <a:lnTo>
                        <a:pt x="13" y="0"/>
                      </a:lnTo>
                      <a:lnTo>
                        <a:pt x="10" y="0"/>
                      </a:lnTo>
                      <a:lnTo>
                        <a:pt x="8" y="0"/>
                      </a:lnTo>
                      <a:lnTo>
                        <a:pt x="6" y="3"/>
                      </a:lnTo>
                      <a:lnTo>
                        <a:pt x="6" y="5"/>
                      </a:lnTo>
                      <a:lnTo>
                        <a:pt x="19"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6" name="Freeform 997"/>
                <p:cNvSpPr>
                  <a:spLocks/>
                </p:cNvSpPr>
                <p:nvPr/>
              </p:nvSpPr>
              <p:spPr bwMode="auto">
                <a:xfrm>
                  <a:off x="6665" y="2127"/>
                  <a:ext cx="15" cy="173"/>
                </a:xfrm>
                <a:custGeom>
                  <a:avLst/>
                  <a:gdLst>
                    <a:gd name="T0" fmla="*/ 15 w 15"/>
                    <a:gd name="T1" fmla="*/ 165 h 173"/>
                    <a:gd name="T2" fmla="*/ 13 w 15"/>
                    <a:gd name="T3" fmla="*/ 0 h 173"/>
                    <a:gd name="T4" fmla="*/ 0 w 15"/>
                    <a:gd name="T5" fmla="*/ 0 h 173"/>
                    <a:gd name="T6" fmla="*/ 2 w 15"/>
                    <a:gd name="T7" fmla="*/ 165 h 173"/>
                    <a:gd name="T8" fmla="*/ 2 w 15"/>
                    <a:gd name="T9" fmla="*/ 171 h 173"/>
                    <a:gd name="T10" fmla="*/ 4 w 15"/>
                    <a:gd name="T11" fmla="*/ 171 h 173"/>
                    <a:gd name="T12" fmla="*/ 7 w 15"/>
                    <a:gd name="T13" fmla="*/ 173 h 173"/>
                    <a:gd name="T14" fmla="*/ 7 w 15"/>
                    <a:gd name="T15" fmla="*/ 173 h 173"/>
                    <a:gd name="T16" fmla="*/ 11 w 15"/>
                    <a:gd name="T17" fmla="*/ 173 h 173"/>
                    <a:gd name="T18" fmla="*/ 13 w 15"/>
                    <a:gd name="T19" fmla="*/ 171 h 173"/>
                    <a:gd name="T20" fmla="*/ 15 w 15"/>
                    <a:gd name="T21" fmla="*/ 169 h 173"/>
                    <a:gd name="T22" fmla="*/ 15 w 15"/>
                    <a:gd name="T23" fmla="*/ 16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3">
                      <a:moveTo>
                        <a:pt x="15" y="165"/>
                      </a:moveTo>
                      <a:lnTo>
                        <a:pt x="13" y="0"/>
                      </a:lnTo>
                      <a:lnTo>
                        <a:pt x="0" y="0"/>
                      </a:lnTo>
                      <a:lnTo>
                        <a:pt x="2" y="165"/>
                      </a:lnTo>
                      <a:lnTo>
                        <a:pt x="2" y="171"/>
                      </a:lnTo>
                      <a:lnTo>
                        <a:pt x="4" y="171"/>
                      </a:lnTo>
                      <a:lnTo>
                        <a:pt x="7" y="173"/>
                      </a:lnTo>
                      <a:lnTo>
                        <a:pt x="7" y="173"/>
                      </a:lnTo>
                      <a:lnTo>
                        <a:pt x="11" y="173"/>
                      </a:lnTo>
                      <a:lnTo>
                        <a:pt x="13" y="171"/>
                      </a:lnTo>
                      <a:lnTo>
                        <a:pt x="15" y="169"/>
                      </a:lnTo>
                      <a:lnTo>
                        <a:pt x="15" y="16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7" name="Freeform 998"/>
                <p:cNvSpPr>
                  <a:spLocks/>
                </p:cNvSpPr>
                <p:nvPr/>
              </p:nvSpPr>
              <p:spPr bwMode="auto">
                <a:xfrm>
                  <a:off x="6667" y="2292"/>
                  <a:ext cx="19" cy="348"/>
                </a:xfrm>
                <a:custGeom>
                  <a:avLst/>
                  <a:gdLst>
                    <a:gd name="T0" fmla="*/ 19 w 19"/>
                    <a:gd name="T1" fmla="*/ 340 h 348"/>
                    <a:gd name="T2" fmla="*/ 13 w 19"/>
                    <a:gd name="T3" fmla="*/ 0 h 348"/>
                    <a:gd name="T4" fmla="*/ 0 w 19"/>
                    <a:gd name="T5" fmla="*/ 0 h 348"/>
                    <a:gd name="T6" fmla="*/ 5 w 19"/>
                    <a:gd name="T7" fmla="*/ 340 h 348"/>
                    <a:gd name="T8" fmla="*/ 5 w 19"/>
                    <a:gd name="T9" fmla="*/ 342 h 348"/>
                    <a:gd name="T10" fmla="*/ 5 w 19"/>
                    <a:gd name="T11" fmla="*/ 344 h 348"/>
                    <a:gd name="T12" fmla="*/ 9 w 19"/>
                    <a:gd name="T13" fmla="*/ 348 h 348"/>
                    <a:gd name="T14" fmla="*/ 11 w 19"/>
                    <a:gd name="T15" fmla="*/ 348 h 348"/>
                    <a:gd name="T16" fmla="*/ 13 w 19"/>
                    <a:gd name="T17" fmla="*/ 348 h 348"/>
                    <a:gd name="T18" fmla="*/ 15 w 19"/>
                    <a:gd name="T19" fmla="*/ 344 h 348"/>
                    <a:gd name="T20" fmla="*/ 15 w 19"/>
                    <a:gd name="T21" fmla="*/ 342 h 348"/>
                    <a:gd name="T22" fmla="*/ 19 w 19"/>
                    <a:gd name="T23" fmla="*/ 34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348">
                      <a:moveTo>
                        <a:pt x="19" y="340"/>
                      </a:moveTo>
                      <a:lnTo>
                        <a:pt x="13" y="0"/>
                      </a:lnTo>
                      <a:lnTo>
                        <a:pt x="0" y="0"/>
                      </a:lnTo>
                      <a:lnTo>
                        <a:pt x="5" y="340"/>
                      </a:lnTo>
                      <a:lnTo>
                        <a:pt x="5" y="342"/>
                      </a:lnTo>
                      <a:lnTo>
                        <a:pt x="5" y="344"/>
                      </a:lnTo>
                      <a:lnTo>
                        <a:pt x="9" y="348"/>
                      </a:lnTo>
                      <a:lnTo>
                        <a:pt x="11" y="348"/>
                      </a:lnTo>
                      <a:lnTo>
                        <a:pt x="13" y="348"/>
                      </a:lnTo>
                      <a:lnTo>
                        <a:pt x="15" y="344"/>
                      </a:lnTo>
                      <a:lnTo>
                        <a:pt x="15" y="342"/>
                      </a:lnTo>
                      <a:lnTo>
                        <a:pt x="19" y="34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8" name="Freeform 999"/>
                <p:cNvSpPr>
                  <a:spLocks/>
                </p:cNvSpPr>
                <p:nvPr/>
              </p:nvSpPr>
              <p:spPr bwMode="auto">
                <a:xfrm>
                  <a:off x="6672" y="2632"/>
                  <a:ext cx="14" cy="129"/>
                </a:xfrm>
                <a:custGeom>
                  <a:avLst/>
                  <a:gdLst>
                    <a:gd name="T0" fmla="*/ 14 w 14"/>
                    <a:gd name="T1" fmla="*/ 119 h 129"/>
                    <a:gd name="T2" fmla="*/ 14 w 14"/>
                    <a:gd name="T3" fmla="*/ 121 h 129"/>
                    <a:gd name="T4" fmla="*/ 14 w 14"/>
                    <a:gd name="T5" fmla="*/ 0 h 129"/>
                    <a:gd name="T6" fmla="*/ 0 w 14"/>
                    <a:gd name="T7" fmla="*/ 0 h 129"/>
                    <a:gd name="T8" fmla="*/ 0 w 14"/>
                    <a:gd name="T9" fmla="*/ 121 h 129"/>
                    <a:gd name="T10" fmla="*/ 0 w 14"/>
                    <a:gd name="T11" fmla="*/ 123 h 129"/>
                    <a:gd name="T12" fmla="*/ 0 w 14"/>
                    <a:gd name="T13" fmla="*/ 121 h 129"/>
                    <a:gd name="T14" fmla="*/ 4 w 14"/>
                    <a:gd name="T15" fmla="*/ 127 h 129"/>
                    <a:gd name="T16" fmla="*/ 6 w 14"/>
                    <a:gd name="T17" fmla="*/ 129 h 129"/>
                    <a:gd name="T18" fmla="*/ 8 w 14"/>
                    <a:gd name="T19" fmla="*/ 129 h 129"/>
                    <a:gd name="T20" fmla="*/ 10 w 14"/>
                    <a:gd name="T21" fmla="*/ 129 h 129"/>
                    <a:gd name="T22" fmla="*/ 14 w 14"/>
                    <a:gd name="T23" fmla="*/ 127 h 129"/>
                    <a:gd name="T24" fmla="*/ 14 w 14"/>
                    <a:gd name="T25" fmla="*/ 123 h 129"/>
                    <a:gd name="T26" fmla="*/ 14 w 14"/>
                    <a:gd name="T27" fmla="*/ 121 h 129"/>
                    <a:gd name="T28" fmla="*/ 14 w 14"/>
                    <a:gd name="T29" fmla="*/ 11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29">
                      <a:moveTo>
                        <a:pt x="14" y="119"/>
                      </a:moveTo>
                      <a:lnTo>
                        <a:pt x="14" y="121"/>
                      </a:lnTo>
                      <a:lnTo>
                        <a:pt x="14" y="0"/>
                      </a:lnTo>
                      <a:lnTo>
                        <a:pt x="0" y="0"/>
                      </a:lnTo>
                      <a:lnTo>
                        <a:pt x="0" y="121"/>
                      </a:lnTo>
                      <a:lnTo>
                        <a:pt x="0" y="123"/>
                      </a:lnTo>
                      <a:lnTo>
                        <a:pt x="0" y="121"/>
                      </a:lnTo>
                      <a:lnTo>
                        <a:pt x="4" y="127"/>
                      </a:lnTo>
                      <a:lnTo>
                        <a:pt x="6" y="129"/>
                      </a:lnTo>
                      <a:lnTo>
                        <a:pt x="8" y="129"/>
                      </a:lnTo>
                      <a:lnTo>
                        <a:pt x="10" y="129"/>
                      </a:lnTo>
                      <a:lnTo>
                        <a:pt x="14" y="127"/>
                      </a:lnTo>
                      <a:lnTo>
                        <a:pt x="14" y="123"/>
                      </a:lnTo>
                      <a:lnTo>
                        <a:pt x="14" y="121"/>
                      </a:lnTo>
                      <a:lnTo>
                        <a:pt x="14" y="1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49" name="Freeform 1000"/>
                <p:cNvSpPr>
                  <a:spLocks/>
                </p:cNvSpPr>
                <p:nvPr/>
              </p:nvSpPr>
              <p:spPr bwMode="auto">
                <a:xfrm>
                  <a:off x="6672" y="2751"/>
                  <a:ext cx="20" cy="23"/>
                </a:xfrm>
                <a:custGeom>
                  <a:avLst/>
                  <a:gdLst>
                    <a:gd name="T0" fmla="*/ 14 w 20"/>
                    <a:gd name="T1" fmla="*/ 12 h 23"/>
                    <a:gd name="T2" fmla="*/ 20 w 20"/>
                    <a:gd name="T3" fmla="*/ 17 h 23"/>
                    <a:gd name="T4" fmla="*/ 14 w 20"/>
                    <a:gd name="T5" fmla="*/ 0 h 23"/>
                    <a:gd name="T6" fmla="*/ 0 w 20"/>
                    <a:gd name="T7" fmla="*/ 4 h 23"/>
                    <a:gd name="T8" fmla="*/ 6 w 20"/>
                    <a:gd name="T9" fmla="*/ 17 h 23"/>
                    <a:gd name="T10" fmla="*/ 14 w 20"/>
                    <a:gd name="T11" fmla="*/ 23 h 23"/>
                    <a:gd name="T12" fmla="*/ 6 w 20"/>
                    <a:gd name="T13" fmla="*/ 17 h 23"/>
                    <a:gd name="T14" fmla="*/ 8 w 20"/>
                    <a:gd name="T15" fmla="*/ 21 h 23"/>
                    <a:gd name="T16" fmla="*/ 8 w 20"/>
                    <a:gd name="T17" fmla="*/ 23 h 23"/>
                    <a:gd name="T18" fmla="*/ 10 w 20"/>
                    <a:gd name="T19" fmla="*/ 23 h 23"/>
                    <a:gd name="T20" fmla="*/ 14 w 20"/>
                    <a:gd name="T21" fmla="*/ 23 h 23"/>
                    <a:gd name="T22" fmla="*/ 18 w 20"/>
                    <a:gd name="T23" fmla="*/ 23 h 23"/>
                    <a:gd name="T24" fmla="*/ 18 w 20"/>
                    <a:gd name="T25" fmla="*/ 21 h 23"/>
                    <a:gd name="T26" fmla="*/ 20 w 20"/>
                    <a:gd name="T27" fmla="*/ 17 h 23"/>
                    <a:gd name="T28" fmla="*/ 20 w 20"/>
                    <a:gd name="T29" fmla="*/ 17 h 23"/>
                    <a:gd name="T30" fmla="*/ 14 w 20"/>
                    <a:gd name="T3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3">
                      <a:moveTo>
                        <a:pt x="14" y="12"/>
                      </a:moveTo>
                      <a:lnTo>
                        <a:pt x="20" y="17"/>
                      </a:lnTo>
                      <a:lnTo>
                        <a:pt x="14" y="0"/>
                      </a:lnTo>
                      <a:lnTo>
                        <a:pt x="0" y="4"/>
                      </a:lnTo>
                      <a:lnTo>
                        <a:pt x="6" y="17"/>
                      </a:lnTo>
                      <a:lnTo>
                        <a:pt x="14" y="23"/>
                      </a:lnTo>
                      <a:lnTo>
                        <a:pt x="6" y="17"/>
                      </a:lnTo>
                      <a:lnTo>
                        <a:pt x="8" y="21"/>
                      </a:lnTo>
                      <a:lnTo>
                        <a:pt x="8" y="23"/>
                      </a:lnTo>
                      <a:lnTo>
                        <a:pt x="10" y="23"/>
                      </a:lnTo>
                      <a:lnTo>
                        <a:pt x="14" y="23"/>
                      </a:lnTo>
                      <a:lnTo>
                        <a:pt x="18" y="23"/>
                      </a:lnTo>
                      <a:lnTo>
                        <a:pt x="18" y="21"/>
                      </a:lnTo>
                      <a:lnTo>
                        <a:pt x="20" y="17"/>
                      </a:lnTo>
                      <a:lnTo>
                        <a:pt x="20" y="17"/>
                      </a:lnTo>
                      <a:lnTo>
                        <a:pt x="14"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0" name="Freeform 1001"/>
                <p:cNvSpPr>
                  <a:spLocks/>
                </p:cNvSpPr>
                <p:nvPr/>
              </p:nvSpPr>
              <p:spPr bwMode="auto">
                <a:xfrm>
                  <a:off x="6686" y="2763"/>
                  <a:ext cx="8" cy="11"/>
                </a:xfrm>
                <a:custGeom>
                  <a:avLst/>
                  <a:gdLst>
                    <a:gd name="T0" fmla="*/ 0 w 8"/>
                    <a:gd name="T1" fmla="*/ 0 h 11"/>
                    <a:gd name="T2" fmla="*/ 0 w 8"/>
                    <a:gd name="T3" fmla="*/ 0 h 11"/>
                    <a:gd name="T4" fmla="*/ 0 w 8"/>
                    <a:gd name="T5" fmla="*/ 11 h 11"/>
                    <a:gd name="T6" fmla="*/ 0 w 8"/>
                    <a:gd name="T7" fmla="*/ 11 h 11"/>
                    <a:gd name="T8" fmla="*/ 6 w 8"/>
                    <a:gd name="T9" fmla="*/ 11 h 11"/>
                    <a:gd name="T10" fmla="*/ 8 w 8"/>
                    <a:gd name="T11" fmla="*/ 9 h 11"/>
                    <a:gd name="T12" fmla="*/ 8 w 8"/>
                    <a:gd name="T13" fmla="*/ 5 h 11"/>
                    <a:gd name="T14" fmla="*/ 8 w 8"/>
                    <a:gd name="T15" fmla="*/ 2 h 11"/>
                    <a:gd name="T16" fmla="*/ 8 w 8"/>
                    <a:gd name="T17" fmla="*/ 0 h 11"/>
                    <a:gd name="T18" fmla="*/ 6 w 8"/>
                    <a:gd name="T19" fmla="*/ 0 h 11"/>
                    <a:gd name="T20" fmla="*/ 0 w 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1">
                      <a:moveTo>
                        <a:pt x="0" y="0"/>
                      </a:moveTo>
                      <a:lnTo>
                        <a:pt x="0" y="0"/>
                      </a:lnTo>
                      <a:lnTo>
                        <a:pt x="0" y="11"/>
                      </a:lnTo>
                      <a:lnTo>
                        <a:pt x="0" y="11"/>
                      </a:lnTo>
                      <a:lnTo>
                        <a:pt x="6" y="11"/>
                      </a:lnTo>
                      <a:lnTo>
                        <a:pt x="8" y="9"/>
                      </a:lnTo>
                      <a:lnTo>
                        <a:pt x="8" y="5"/>
                      </a:lnTo>
                      <a:lnTo>
                        <a:pt x="8" y="2"/>
                      </a:lnTo>
                      <a:lnTo>
                        <a:pt x="8" y="0"/>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1" name="Freeform 1002"/>
                <p:cNvSpPr>
                  <a:spLocks/>
                </p:cNvSpPr>
                <p:nvPr/>
              </p:nvSpPr>
              <p:spPr bwMode="auto">
                <a:xfrm>
                  <a:off x="6686" y="2763"/>
                  <a:ext cx="11" cy="11"/>
                </a:xfrm>
                <a:custGeom>
                  <a:avLst/>
                  <a:gdLst>
                    <a:gd name="T0" fmla="*/ 8 w 11"/>
                    <a:gd name="T1" fmla="*/ 0 h 11"/>
                    <a:gd name="T2" fmla="*/ 6 w 11"/>
                    <a:gd name="T3" fmla="*/ 0 h 11"/>
                    <a:gd name="T4" fmla="*/ 0 w 11"/>
                    <a:gd name="T5" fmla="*/ 0 h 11"/>
                    <a:gd name="T6" fmla="*/ 0 w 11"/>
                    <a:gd name="T7" fmla="*/ 11 h 11"/>
                    <a:gd name="T8" fmla="*/ 6 w 11"/>
                    <a:gd name="T9" fmla="*/ 11 h 11"/>
                    <a:gd name="T10" fmla="*/ 0 w 11"/>
                    <a:gd name="T11" fmla="*/ 11 h 11"/>
                    <a:gd name="T12" fmla="*/ 6 w 11"/>
                    <a:gd name="T13" fmla="*/ 11 h 11"/>
                    <a:gd name="T14" fmla="*/ 8 w 11"/>
                    <a:gd name="T15" fmla="*/ 11 h 11"/>
                    <a:gd name="T16" fmla="*/ 9 w 11"/>
                    <a:gd name="T17" fmla="*/ 9 h 11"/>
                    <a:gd name="T18" fmla="*/ 11 w 11"/>
                    <a:gd name="T19" fmla="*/ 9 h 11"/>
                    <a:gd name="T20" fmla="*/ 11 w 11"/>
                    <a:gd name="T21" fmla="*/ 5 h 11"/>
                    <a:gd name="T22" fmla="*/ 11 w 11"/>
                    <a:gd name="T23" fmla="*/ 2 h 11"/>
                    <a:gd name="T24" fmla="*/ 9 w 11"/>
                    <a:gd name="T25" fmla="*/ 0 h 11"/>
                    <a:gd name="T26" fmla="*/ 8 w 11"/>
                    <a:gd name="T27" fmla="*/ 0 h 11"/>
                    <a:gd name="T28" fmla="*/ 6 w 11"/>
                    <a:gd name="T29" fmla="*/ 0 h 11"/>
                    <a:gd name="T30" fmla="*/ 8 w 1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
                      <a:moveTo>
                        <a:pt x="8" y="0"/>
                      </a:moveTo>
                      <a:lnTo>
                        <a:pt x="6" y="0"/>
                      </a:lnTo>
                      <a:lnTo>
                        <a:pt x="0" y="0"/>
                      </a:lnTo>
                      <a:lnTo>
                        <a:pt x="0" y="11"/>
                      </a:lnTo>
                      <a:lnTo>
                        <a:pt x="6" y="11"/>
                      </a:lnTo>
                      <a:lnTo>
                        <a:pt x="0" y="11"/>
                      </a:lnTo>
                      <a:lnTo>
                        <a:pt x="6" y="11"/>
                      </a:lnTo>
                      <a:lnTo>
                        <a:pt x="8" y="11"/>
                      </a:lnTo>
                      <a:lnTo>
                        <a:pt x="9" y="9"/>
                      </a:lnTo>
                      <a:lnTo>
                        <a:pt x="11" y="9"/>
                      </a:lnTo>
                      <a:lnTo>
                        <a:pt x="11" y="5"/>
                      </a:lnTo>
                      <a:lnTo>
                        <a:pt x="11" y="2"/>
                      </a:lnTo>
                      <a:lnTo>
                        <a:pt x="9" y="0"/>
                      </a:lnTo>
                      <a:lnTo>
                        <a:pt x="8" y="0"/>
                      </a:lnTo>
                      <a:lnTo>
                        <a:pt x="6"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2" name="Freeform 1003"/>
                <p:cNvSpPr>
                  <a:spLocks/>
                </p:cNvSpPr>
                <p:nvPr/>
              </p:nvSpPr>
              <p:spPr bwMode="auto">
                <a:xfrm>
                  <a:off x="6686" y="2763"/>
                  <a:ext cx="15" cy="13"/>
                </a:xfrm>
                <a:custGeom>
                  <a:avLst/>
                  <a:gdLst>
                    <a:gd name="T0" fmla="*/ 9 w 15"/>
                    <a:gd name="T1" fmla="*/ 0 h 13"/>
                    <a:gd name="T2" fmla="*/ 11 w 15"/>
                    <a:gd name="T3" fmla="*/ 2 h 13"/>
                    <a:gd name="T4" fmla="*/ 8 w 15"/>
                    <a:gd name="T5" fmla="*/ 0 h 13"/>
                    <a:gd name="T6" fmla="*/ 0 w 15"/>
                    <a:gd name="T7" fmla="*/ 11 h 13"/>
                    <a:gd name="T8" fmla="*/ 6 w 15"/>
                    <a:gd name="T9" fmla="*/ 13 h 13"/>
                    <a:gd name="T10" fmla="*/ 9 w 15"/>
                    <a:gd name="T11" fmla="*/ 13 h 13"/>
                    <a:gd name="T12" fmla="*/ 6 w 15"/>
                    <a:gd name="T13" fmla="*/ 13 h 13"/>
                    <a:gd name="T14" fmla="*/ 8 w 15"/>
                    <a:gd name="T15" fmla="*/ 13 h 13"/>
                    <a:gd name="T16" fmla="*/ 9 w 15"/>
                    <a:gd name="T17" fmla="*/ 13 h 13"/>
                    <a:gd name="T18" fmla="*/ 11 w 15"/>
                    <a:gd name="T19" fmla="*/ 13 h 13"/>
                    <a:gd name="T20" fmla="*/ 15 w 15"/>
                    <a:gd name="T21" fmla="*/ 11 h 13"/>
                    <a:gd name="T22" fmla="*/ 15 w 15"/>
                    <a:gd name="T23" fmla="*/ 9 h 13"/>
                    <a:gd name="T24" fmla="*/ 15 w 15"/>
                    <a:gd name="T25" fmla="*/ 5 h 13"/>
                    <a:gd name="T26" fmla="*/ 15 w 15"/>
                    <a:gd name="T27" fmla="*/ 5 h 13"/>
                    <a:gd name="T28" fmla="*/ 11 w 15"/>
                    <a:gd name="T29" fmla="*/ 2 h 13"/>
                    <a:gd name="T30" fmla="*/ 9 w 15"/>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3">
                      <a:moveTo>
                        <a:pt x="9" y="0"/>
                      </a:moveTo>
                      <a:lnTo>
                        <a:pt x="11" y="2"/>
                      </a:lnTo>
                      <a:lnTo>
                        <a:pt x="8" y="0"/>
                      </a:lnTo>
                      <a:lnTo>
                        <a:pt x="0" y="11"/>
                      </a:lnTo>
                      <a:lnTo>
                        <a:pt x="6" y="13"/>
                      </a:lnTo>
                      <a:lnTo>
                        <a:pt x="9" y="13"/>
                      </a:lnTo>
                      <a:lnTo>
                        <a:pt x="6" y="13"/>
                      </a:lnTo>
                      <a:lnTo>
                        <a:pt x="8" y="13"/>
                      </a:lnTo>
                      <a:lnTo>
                        <a:pt x="9" y="13"/>
                      </a:lnTo>
                      <a:lnTo>
                        <a:pt x="11" y="13"/>
                      </a:lnTo>
                      <a:lnTo>
                        <a:pt x="15" y="11"/>
                      </a:lnTo>
                      <a:lnTo>
                        <a:pt x="15" y="9"/>
                      </a:lnTo>
                      <a:lnTo>
                        <a:pt x="15" y="5"/>
                      </a:lnTo>
                      <a:lnTo>
                        <a:pt x="15" y="5"/>
                      </a:lnTo>
                      <a:lnTo>
                        <a:pt x="11" y="2"/>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3" name="Freeform 1004"/>
                <p:cNvSpPr>
                  <a:spLocks/>
                </p:cNvSpPr>
                <p:nvPr/>
              </p:nvSpPr>
              <p:spPr bwMode="auto">
                <a:xfrm>
                  <a:off x="6695"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4" name="Freeform 1005"/>
                <p:cNvSpPr>
                  <a:spLocks/>
                </p:cNvSpPr>
                <p:nvPr/>
              </p:nvSpPr>
              <p:spPr bwMode="auto">
                <a:xfrm>
                  <a:off x="6697"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5" name="Freeform 1006"/>
                <p:cNvSpPr>
                  <a:spLocks/>
                </p:cNvSpPr>
                <p:nvPr/>
              </p:nvSpPr>
              <p:spPr bwMode="auto">
                <a:xfrm>
                  <a:off x="6701"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6" name="Freeform 1007"/>
                <p:cNvSpPr>
                  <a:spLocks/>
                </p:cNvSpPr>
                <p:nvPr/>
              </p:nvSpPr>
              <p:spPr bwMode="auto">
                <a:xfrm>
                  <a:off x="6705"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57" name="Freeform 1008"/>
                <p:cNvSpPr>
                  <a:spLocks/>
                </p:cNvSpPr>
                <p:nvPr/>
              </p:nvSpPr>
              <p:spPr bwMode="auto">
                <a:xfrm>
                  <a:off x="6709" y="2763"/>
                  <a:ext cx="9" cy="13"/>
                </a:xfrm>
                <a:custGeom>
                  <a:avLst/>
                  <a:gdLst>
                    <a:gd name="T0" fmla="*/ 2 w 9"/>
                    <a:gd name="T1" fmla="*/ 0 h 13"/>
                    <a:gd name="T2" fmla="*/ 0 w 9"/>
                    <a:gd name="T3" fmla="*/ 0 h 13"/>
                    <a:gd name="T4" fmla="*/ 0 w 9"/>
                    <a:gd name="T5" fmla="*/ 13 h 13"/>
                    <a:gd name="T6" fmla="*/ 2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8" y="13"/>
                      </a:lnTo>
                      <a:lnTo>
                        <a:pt x="9" y="11"/>
                      </a:lnTo>
                      <a:lnTo>
                        <a:pt x="9" y="9"/>
                      </a:lnTo>
                      <a:lnTo>
                        <a:pt x="9" y="5"/>
                      </a:lnTo>
                      <a:lnTo>
                        <a:pt x="9" y="5"/>
                      </a:lnTo>
                      <a:lnTo>
                        <a:pt x="9"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 name="Group 1210"/>
              <p:cNvGrpSpPr>
                <a:grpSpLocks/>
              </p:cNvGrpSpPr>
              <p:nvPr/>
            </p:nvGrpSpPr>
            <p:grpSpPr bwMode="auto">
              <a:xfrm>
                <a:off x="6711" y="2158"/>
                <a:ext cx="708" cy="618"/>
                <a:chOff x="6711" y="2158"/>
                <a:chExt cx="708" cy="618"/>
              </a:xfrm>
            </p:grpSpPr>
            <p:sp>
              <p:nvSpPr>
                <p:cNvPr id="26658" name="Freeform 1010"/>
                <p:cNvSpPr>
                  <a:spLocks/>
                </p:cNvSpPr>
                <p:nvPr/>
              </p:nvSpPr>
              <p:spPr bwMode="auto">
                <a:xfrm>
                  <a:off x="6711" y="2763"/>
                  <a:ext cx="13" cy="13"/>
                </a:xfrm>
                <a:custGeom>
                  <a:avLst/>
                  <a:gdLst>
                    <a:gd name="T0" fmla="*/ 6 w 13"/>
                    <a:gd name="T1" fmla="*/ 0 h 13"/>
                    <a:gd name="T2" fmla="*/ 0 w 13"/>
                    <a:gd name="T3" fmla="*/ 0 h 13"/>
                    <a:gd name="T4" fmla="*/ 0 w 13"/>
                    <a:gd name="T5" fmla="*/ 13 h 13"/>
                    <a:gd name="T6" fmla="*/ 6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7" y="13"/>
                      </a:lnTo>
                      <a:lnTo>
                        <a:pt x="9" y="11"/>
                      </a:lnTo>
                      <a:lnTo>
                        <a:pt x="13" y="9"/>
                      </a:lnTo>
                      <a:lnTo>
                        <a:pt x="13" y="5"/>
                      </a:lnTo>
                      <a:lnTo>
                        <a:pt x="13" y="5"/>
                      </a:lnTo>
                      <a:lnTo>
                        <a:pt x="9"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59" name="Freeform 1011"/>
                <p:cNvSpPr>
                  <a:spLocks/>
                </p:cNvSpPr>
                <p:nvPr/>
              </p:nvSpPr>
              <p:spPr bwMode="auto">
                <a:xfrm>
                  <a:off x="6717" y="2763"/>
                  <a:ext cx="7" cy="13"/>
                </a:xfrm>
                <a:custGeom>
                  <a:avLst/>
                  <a:gdLst>
                    <a:gd name="T0" fmla="*/ 1 w 7"/>
                    <a:gd name="T1" fmla="*/ 0 h 13"/>
                    <a:gd name="T2" fmla="*/ 0 w 7"/>
                    <a:gd name="T3" fmla="*/ 0 h 13"/>
                    <a:gd name="T4" fmla="*/ 0 w 7"/>
                    <a:gd name="T5" fmla="*/ 13 h 13"/>
                    <a:gd name="T6" fmla="*/ 1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7" y="13"/>
                      </a:lnTo>
                      <a:lnTo>
                        <a:pt x="7" y="11"/>
                      </a:lnTo>
                      <a:lnTo>
                        <a:pt x="7" y="9"/>
                      </a:lnTo>
                      <a:lnTo>
                        <a:pt x="7" y="5"/>
                      </a:lnTo>
                      <a:lnTo>
                        <a:pt x="7" y="5"/>
                      </a:lnTo>
                      <a:lnTo>
                        <a:pt x="7" y="2"/>
                      </a:lnTo>
                      <a:lnTo>
                        <a:pt x="7"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0" name="Freeform 1012"/>
                <p:cNvSpPr>
                  <a:spLocks/>
                </p:cNvSpPr>
                <p:nvPr/>
              </p:nvSpPr>
              <p:spPr bwMode="auto">
                <a:xfrm>
                  <a:off x="6718"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1" name="Freeform 1013"/>
                <p:cNvSpPr>
                  <a:spLocks/>
                </p:cNvSpPr>
                <p:nvPr/>
              </p:nvSpPr>
              <p:spPr bwMode="auto">
                <a:xfrm>
                  <a:off x="672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2" name="Freeform 1014"/>
                <p:cNvSpPr>
                  <a:spLocks/>
                </p:cNvSpPr>
                <p:nvPr/>
              </p:nvSpPr>
              <p:spPr bwMode="auto">
                <a:xfrm>
                  <a:off x="6728"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9"/>
                      </a:lnTo>
                      <a:lnTo>
                        <a:pt x="8" y="5"/>
                      </a:lnTo>
                      <a:lnTo>
                        <a:pt x="8"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3" name="Freeform 1015"/>
                <p:cNvSpPr>
                  <a:spLocks/>
                </p:cNvSpPr>
                <p:nvPr/>
              </p:nvSpPr>
              <p:spPr bwMode="auto">
                <a:xfrm>
                  <a:off x="6730"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4" name="Freeform 1016"/>
                <p:cNvSpPr>
                  <a:spLocks/>
                </p:cNvSpPr>
                <p:nvPr/>
              </p:nvSpPr>
              <p:spPr bwMode="auto">
                <a:xfrm>
                  <a:off x="6734"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9" y="11"/>
                      </a:lnTo>
                      <a:lnTo>
                        <a:pt x="9" y="9"/>
                      </a:lnTo>
                      <a:lnTo>
                        <a:pt x="9" y="5"/>
                      </a:lnTo>
                      <a:lnTo>
                        <a:pt x="9" y="5"/>
                      </a:lnTo>
                      <a:lnTo>
                        <a:pt x="9"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5" name="Freeform 1017"/>
                <p:cNvSpPr>
                  <a:spLocks/>
                </p:cNvSpPr>
                <p:nvPr/>
              </p:nvSpPr>
              <p:spPr bwMode="auto">
                <a:xfrm>
                  <a:off x="6736"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6" name="Freeform 1018"/>
                <p:cNvSpPr>
                  <a:spLocks/>
                </p:cNvSpPr>
                <p:nvPr/>
              </p:nvSpPr>
              <p:spPr bwMode="auto">
                <a:xfrm>
                  <a:off x="6740" y="2763"/>
                  <a:ext cx="9" cy="13"/>
                </a:xfrm>
                <a:custGeom>
                  <a:avLst/>
                  <a:gdLst>
                    <a:gd name="T0" fmla="*/ 3 w 9"/>
                    <a:gd name="T1" fmla="*/ 0 h 13"/>
                    <a:gd name="T2" fmla="*/ 0 w 9"/>
                    <a:gd name="T3" fmla="*/ 0 h 13"/>
                    <a:gd name="T4" fmla="*/ 0 w 9"/>
                    <a:gd name="T5" fmla="*/ 13 h 13"/>
                    <a:gd name="T6" fmla="*/ 3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3"/>
                      </a:lnTo>
                      <a:lnTo>
                        <a:pt x="9" y="11"/>
                      </a:lnTo>
                      <a:lnTo>
                        <a:pt x="9" y="9"/>
                      </a:lnTo>
                      <a:lnTo>
                        <a:pt x="9" y="5"/>
                      </a:lnTo>
                      <a:lnTo>
                        <a:pt x="9"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7" name="Freeform 1019"/>
                <p:cNvSpPr>
                  <a:spLocks/>
                </p:cNvSpPr>
                <p:nvPr/>
              </p:nvSpPr>
              <p:spPr bwMode="auto">
                <a:xfrm>
                  <a:off x="6743"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8" name="Freeform 1020"/>
                <p:cNvSpPr>
                  <a:spLocks/>
                </p:cNvSpPr>
                <p:nvPr/>
              </p:nvSpPr>
              <p:spPr bwMode="auto">
                <a:xfrm>
                  <a:off x="6747"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69" name="Freeform 1021"/>
                <p:cNvSpPr>
                  <a:spLocks/>
                </p:cNvSpPr>
                <p:nvPr/>
              </p:nvSpPr>
              <p:spPr bwMode="auto">
                <a:xfrm>
                  <a:off x="6753" y="2763"/>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9"/>
                      </a:lnTo>
                      <a:lnTo>
                        <a:pt x="8" y="5"/>
                      </a:lnTo>
                      <a:lnTo>
                        <a:pt x="8" y="5"/>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0" name="Freeform 1022"/>
                <p:cNvSpPr>
                  <a:spLocks/>
                </p:cNvSpPr>
                <p:nvPr/>
              </p:nvSpPr>
              <p:spPr bwMode="auto">
                <a:xfrm>
                  <a:off x="6753" y="2763"/>
                  <a:ext cx="8" cy="13"/>
                </a:xfrm>
                <a:custGeom>
                  <a:avLst/>
                  <a:gdLst>
                    <a:gd name="T0" fmla="*/ 0 w 8"/>
                    <a:gd name="T1" fmla="*/ 0 h 13"/>
                    <a:gd name="T2" fmla="*/ 0 w 8"/>
                    <a:gd name="T3" fmla="*/ 5 h 13"/>
                    <a:gd name="T4" fmla="*/ 0 w 8"/>
                    <a:gd name="T5" fmla="*/ 13 h 13"/>
                    <a:gd name="T6" fmla="*/ 4 w 8"/>
                    <a:gd name="T7" fmla="*/ 13 h 13"/>
                    <a:gd name="T8" fmla="*/ 6 w 8"/>
                    <a:gd name="T9" fmla="*/ 11 h 13"/>
                    <a:gd name="T10" fmla="*/ 8 w 8"/>
                    <a:gd name="T11" fmla="*/ 9 h 13"/>
                    <a:gd name="T12" fmla="*/ 8 w 8"/>
                    <a:gd name="T13" fmla="*/ 5 h 13"/>
                    <a:gd name="T14" fmla="*/ 8 w 8"/>
                    <a:gd name="T15" fmla="*/ 5 h 13"/>
                    <a:gd name="T16" fmla="*/ 6 w 8"/>
                    <a:gd name="T17" fmla="*/ 2 h 13"/>
                    <a:gd name="T18" fmla="*/ 4 w 8"/>
                    <a:gd name="T19" fmla="*/ 2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5"/>
                      </a:lnTo>
                      <a:lnTo>
                        <a:pt x="0" y="13"/>
                      </a:lnTo>
                      <a:lnTo>
                        <a:pt x="4" y="13"/>
                      </a:lnTo>
                      <a:lnTo>
                        <a:pt x="6" y="11"/>
                      </a:lnTo>
                      <a:lnTo>
                        <a:pt x="8" y="9"/>
                      </a:lnTo>
                      <a:lnTo>
                        <a:pt x="8" y="5"/>
                      </a:lnTo>
                      <a:lnTo>
                        <a:pt x="8" y="5"/>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1" name="Freeform 1023"/>
                <p:cNvSpPr>
                  <a:spLocks/>
                </p:cNvSpPr>
                <p:nvPr/>
              </p:nvSpPr>
              <p:spPr bwMode="auto">
                <a:xfrm>
                  <a:off x="6753"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0 w 13"/>
                    <a:gd name="T13" fmla="*/ 9 h 13"/>
                    <a:gd name="T14" fmla="*/ 13 w 13"/>
                    <a:gd name="T15" fmla="*/ 5 h 13"/>
                    <a:gd name="T16" fmla="*/ 10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0" y="9"/>
                      </a:lnTo>
                      <a:lnTo>
                        <a:pt x="13"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2" name="Freeform 1024"/>
                <p:cNvSpPr>
                  <a:spLocks/>
                </p:cNvSpPr>
                <p:nvPr/>
              </p:nvSpPr>
              <p:spPr bwMode="auto">
                <a:xfrm>
                  <a:off x="6759" y="2763"/>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3"/>
                      </a:lnTo>
                      <a:lnTo>
                        <a:pt x="7" y="11"/>
                      </a:lnTo>
                      <a:lnTo>
                        <a:pt x="9" y="9"/>
                      </a:lnTo>
                      <a:lnTo>
                        <a:pt x="9" y="5"/>
                      </a:lnTo>
                      <a:lnTo>
                        <a:pt x="9" y="5"/>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3" name="Freeform 1025"/>
                <p:cNvSpPr>
                  <a:spLocks/>
                </p:cNvSpPr>
                <p:nvPr/>
              </p:nvSpPr>
              <p:spPr bwMode="auto">
                <a:xfrm>
                  <a:off x="6761"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7" y="11"/>
                      </a:lnTo>
                      <a:lnTo>
                        <a:pt x="11" y="9"/>
                      </a:lnTo>
                      <a:lnTo>
                        <a:pt x="11" y="5"/>
                      </a:lnTo>
                      <a:lnTo>
                        <a:pt x="11" y="5"/>
                      </a:lnTo>
                      <a:lnTo>
                        <a:pt x="7"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4" name="Freeform 1026"/>
                <p:cNvSpPr>
                  <a:spLocks/>
                </p:cNvSpPr>
                <p:nvPr/>
              </p:nvSpPr>
              <p:spPr bwMode="auto">
                <a:xfrm>
                  <a:off x="6766"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5" name="Freeform 1027"/>
                <p:cNvSpPr>
                  <a:spLocks/>
                </p:cNvSpPr>
                <p:nvPr/>
              </p:nvSpPr>
              <p:spPr bwMode="auto">
                <a:xfrm>
                  <a:off x="676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6" name="Freeform 1028"/>
                <p:cNvSpPr>
                  <a:spLocks/>
                </p:cNvSpPr>
                <p:nvPr/>
              </p:nvSpPr>
              <p:spPr bwMode="auto">
                <a:xfrm>
                  <a:off x="677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7" name="Freeform 1029"/>
                <p:cNvSpPr>
                  <a:spLocks/>
                </p:cNvSpPr>
                <p:nvPr/>
              </p:nvSpPr>
              <p:spPr bwMode="auto">
                <a:xfrm>
                  <a:off x="6776"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9"/>
                      </a:lnTo>
                      <a:lnTo>
                        <a:pt x="10" y="5"/>
                      </a:lnTo>
                      <a:lnTo>
                        <a:pt x="10"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8" name="Freeform 1030"/>
                <p:cNvSpPr>
                  <a:spLocks/>
                </p:cNvSpPr>
                <p:nvPr/>
              </p:nvSpPr>
              <p:spPr bwMode="auto">
                <a:xfrm>
                  <a:off x="6778"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0 w 13"/>
                    <a:gd name="T13" fmla="*/ 9 h 13"/>
                    <a:gd name="T14" fmla="*/ 13 w 13"/>
                    <a:gd name="T15" fmla="*/ 5 h 13"/>
                    <a:gd name="T16" fmla="*/ 10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0" y="9"/>
                      </a:lnTo>
                      <a:lnTo>
                        <a:pt x="13"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79" name="Freeform 1031"/>
                <p:cNvSpPr>
                  <a:spLocks/>
                </p:cNvSpPr>
                <p:nvPr/>
              </p:nvSpPr>
              <p:spPr bwMode="auto">
                <a:xfrm>
                  <a:off x="6784" y="2763"/>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4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9"/>
                      </a:lnTo>
                      <a:lnTo>
                        <a:pt x="7" y="5"/>
                      </a:lnTo>
                      <a:lnTo>
                        <a:pt x="7" y="5"/>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0" name="Freeform 1032"/>
                <p:cNvSpPr>
                  <a:spLocks/>
                </p:cNvSpPr>
                <p:nvPr/>
              </p:nvSpPr>
              <p:spPr bwMode="auto">
                <a:xfrm>
                  <a:off x="6786"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11" y="9"/>
                      </a:lnTo>
                      <a:lnTo>
                        <a:pt x="11" y="5"/>
                      </a:lnTo>
                      <a:lnTo>
                        <a:pt x="11"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1" name="Freeform 1033"/>
                <p:cNvSpPr>
                  <a:spLocks/>
                </p:cNvSpPr>
                <p:nvPr/>
              </p:nvSpPr>
              <p:spPr bwMode="auto">
                <a:xfrm>
                  <a:off x="6791"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2" name="Freeform 1034"/>
                <p:cNvSpPr>
                  <a:spLocks/>
                </p:cNvSpPr>
                <p:nvPr/>
              </p:nvSpPr>
              <p:spPr bwMode="auto">
                <a:xfrm>
                  <a:off x="6791"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3" name="Freeform 1035"/>
                <p:cNvSpPr>
                  <a:spLocks/>
                </p:cNvSpPr>
                <p:nvPr/>
              </p:nvSpPr>
              <p:spPr bwMode="auto">
                <a:xfrm>
                  <a:off x="6797"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4" name="Freeform 1036"/>
                <p:cNvSpPr>
                  <a:spLocks/>
                </p:cNvSpPr>
                <p:nvPr/>
              </p:nvSpPr>
              <p:spPr bwMode="auto">
                <a:xfrm>
                  <a:off x="6799"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5" name="Freeform 1037"/>
                <p:cNvSpPr>
                  <a:spLocks/>
                </p:cNvSpPr>
                <p:nvPr/>
              </p:nvSpPr>
              <p:spPr bwMode="auto">
                <a:xfrm>
                  <a:off x="6805"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8 w 9"/>
                    <a:gd name="T13" fmla="*/ 9 h 13"/>
                    <a:gd name="T14" fmla="*/ 9 w 9"/>
                    <a:gd name="T15" fmla="*/ 5 h 13"/>
                    <a:gd name="T16" fmla="*/ 8 w 9"/>
                    <a:gd name="T17" fmla="*/ 5 h 13"/>
                    <a:gd name="T18" fmla="*/ 8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8" y="9"/>
                      </a:lnTo>
                      <a:lnTo>
                        <a:pt x="9"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6" name="Freeform 1038"/>
                <p:cNvSpPr>
                  <a:spLocks/>
                </p:cNvSpPr>
                <p:nvPr/>
              </p:nvSpPr>
              <p:spPr bwMode="auto">
                <a:xfrm>
                  <a:off x="6809" y="2763"/>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4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5" y="11"/>
                      </a:lnTo>
                      <a:lnTo>
                        <a:pt x="7" y="9"/>
                      </a:lnTo>
                      <a:lnTo>
                        <a:pt x="7" y="5"/>
                      </a:lnTo>
                      <a:lnTo>
                        <a:pt x="7" y="5"/>
                      </a:lnTo>
                      <a:lnTo>
                        <a:pt x="5"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7" name="Freeform 1039"/>
                <p:cNvSpPr>
                  <a:spLocks/>
                </p:cNvSpPr>
                <p:nvPr/>
              </p:nvSpPr>
              <p:spPr bwMode="auto">
                <a:xfrm>
                  <a:off x="6811"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9" y="11"/>
                      </a:lnTo>
                      <a:lnTo>
                        <a:pt x="9" y="9"/>
                      </a:lnTo>
                      <a:lnTo>
                        <a:pt x="9" y="5"/>
                      </a:lnTo>
                      <a:lnTo>
                        <a:pt x="9"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8" name="Freeform 1040"/>
                <p:cNvSpPr>
                  <a:spLocks/>
                </p:cNvSpPr>
                <p:nvPr/>
              </p:nvSpPr>
              <p:spPr bwMode="auto">
                <a:xfrm>
                  <a:off x="6814"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89" name="Freeform 1041"/>
                <p:cNvSpPr>
                  <a:spLocks/>
                </p:cNvSpPr>
                <p:nvPr/>
              </p:nvSpPr>
              <p:spPr bwMode="auto">
                <a:xfrm>
                  <a:off x="6816"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0" name="Freeform 1042"/>
                <p:cNvSpPr>
                  <a:spLocks/>
                </p:cNvSpPr>
                <p:nvPr/>
              </p:nvSpPr>
              <p:spPr bwMode="auto">
                <a:xfrm>
                  <a:off x="6820"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1" name="Freeform 1043"/>
                <p:cNvSpPr>
                  <a:spLocks/>
                </p:cNvSpPr>
                <p:nvPr/>
              </p:nvSpPr>
              <p:spPr bwMode="auto">
                <a:xfrm>
                  <a:off x="6824"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2" name="Freeform 1044"/>
                <p:cNvSpPr>
                  <a:spLocks/>
                </p:cNvSpPr>
                <p:nvPr/>
              </p:nvSpPr>
              <p:spPr bwMode="auto">
                <a:xfrm>
                  <a:off x="6828" y="2763"/>
                  <a:ext cx="10" cy="13"/>
                </a:xfrm>
                <a:custGeom>
                  <a:avLst/>
                  <a:gdLst>
                    <a:gd name="T0" fmla="*/ 6 w 10"/>
                    <a:gd name="T1" fmla="*/ 0 h 13"/>
                    <a:gd name="T2" fmla="*/ 0 w 10"/>
                    <a:gd name="T3" fmla="*/ 0 h 13"/>
                    <a:gd name="T4" fmla="*/ 0 w 10"/>
                    <a:gd name="T5" fmla="*/ 13 h 13"/>
                    <a:gd name="T6" fmla="*/ 6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8" y="13"/>
                      </a:lnTo>
                      <a:lnTo>
                        <a:pt x="10" y="11"/>
                      </a:lnTo>
                      <a:lnTo>
                        <a:pt x="10" y="9"/>
                      </a:lnTo>
                      <a:lnTo>
                        <a:pt x="10"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3" name="Freeform 1045"/>
                <p:cNvSpPr>
                  <a:spLocks/>
                </p:cNvSpPr>
                <p:nvPr/>
              </p:nvSpPr>
              <p:spPr bwMode="auto">
                <a:xfrm>
                  <a:off x="6834" y="2763"/>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4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5" y="11"/>
                      </a:lnTo>
                      <a:lnTo>
                        <a:pt x="9" y="9"/>
                      </a:lnTo>
                      <a:lnTo>
                        <a:pt x="9" y="5"/>
                      </a:lnTo>
                      <a:lnTo>
                        <a:pt x="9" y="5"/>
                      </a:lnTo>
                      <a:lnTo>
                        <a:pt x="5"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4" name="Freeform 1046"/>
                <p:cNvSpPr>
                  <a:spLocks/>
                </p:cNvSpPr>
                <p:nvPr/>
              </p:nvSpPr>
              <p:spPr bwMode="auto">
                <a:xfrm>
                  <a:off x="6836"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7" y="11"/>
                      </a:lnTo>
                      <a:lnTo>
                        <a:pt x="7" y="9"/>
                      </a:lnTo>
                      <a:lnTo>
                        <a:pt x="11" y="5"/>
                      </a:lnTo>
                      <a:lnTo>
                        <a:pt x="7"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5" name="Freeform 1047"/>
                <p:cNvSpPr>
                  <a:spLocks/>
                </p:cNvSpPr>
                <p:nvPr/>
              </p:nvSpPr>
              <p:spPr bwMode="auto">
                <a:xfrm>
                  <a:off x="6839"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6" name="Freeform 1048"/>
                <p:cNvSpPr>
                  <a:spLocks/>
                </p:cNvSpPr>
                <p:nvPr/>
              </p:nvSpPr>
              <p:spPr bwMode="auto">
                <a:xfrm>
                  <a:off x="6843"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7" name="Freeform 1049"/>
                <p:cNvSpPr>
                  <a:spLocks/>
                </p:cNvSpPr>
                <p:nvPr/>
              </p:nvSpPr>
              <p:spPr bwMode="auto">
                <a:xfrm>
                  <a:off x="6847"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8" name="Freeform 1050"/>
                <p:cNvSpPr>
                  <a:spLocks/>
                </p:cNvSpPr>
                <p:nvPr/>
              </p:nvSpPr>
              <p:spPr bwMode="auto">
                <a:xfrm>
                  <a:off x="684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99" name="Freeform 1051"/>
                <p:cNvSpPr>
                  <a:spLocks/>
                </p:cNvSpPr>
                <p:nvPr/>
              </p:nvSpPr>
              <p:spPr bwMode="auto">
                <a:xfrm>
                  <a:off x="6853"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9" y="11"/>
                      </a:lnTo>
                      <a:lnTo>
                        <a:pt x="9" y="9"/>
                      </a:lnTo>
                      <a:lnTo>
                        <a:pt x="9" y="5"/>
                      </a:lnTo>
                      <a:lnTo>
                        <a:pt x="9" y="5"/>
                      </a:lnTo>
                      <a:lnTo>
                        <a:pt x="9"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0" name="Freeform 1052"/>
                <p:cNvSpPr>
                  <a:spLocks/>
                </p:cNvSpPr>
                <p:nvPr/>
              </p:nvSpPr>
              <p:spPr bwMode="auto">
                <a:xfrm>
                  <a:off x="6855"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1" name="Freeform 1053"/>
                <p:cNvSpPr>
                  <a:spLocks/>
                </p:cNvSpPr>
                <p:nvPr/>
              </p:nvSpPr>
              <p:spPr bwMode="auto">
                <a:xfrm>
                  <a:off x="6859"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9 w 13"/>
                    <a:gd name="T13" fmla="*/ 9 h 13"/>
                    <a:gd name="T14" fmla="*/ 13 w 13"/>
                    <a:gd name="T15" fmla="*/ 5 h 13"/>
                    <a:gd name="T16" fmla="*/ 9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9" y="9"/>
                      </a:lnTo>
                      <a:lnTo>
                        <a:pt x="13"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2" name="Freeform 1054"/>
                <p:cNvSpPr>
                  <a:spLocks/>
                </p:cNvSpPr>
                <p:nvPr/>
              </p:nvSpPr>
              <p:spPr bwMode="auto">
                <a:xfrm>
                  <a:off x="6864"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9"/>
                      </a:lnTo>
                      <a:lnTo>
                        <a:pt x="8" y="5"/>
                      </a:lnTo>
                      <a:lnTo>
                        <a:pt x="8"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3" name="Freeform 1055"/>
                <p:cNvSpPr>
                  <a:spLocks/>
                </p:cNvSpPr>
                <p:nvPr/>
              </p:nvSpPr>
              <p:spPr bwMode="auto">
                <a:xfrm>
                  <a:off x="6866"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4" name="Freeform 1056"/>
                <p:cNvSpPr>
                  <a:spLocks/>
                </p:cNvSpPr>
                <p:nvPr/>
              </p:nvSpPr>
              <p:spPr bwMode="auto">
                <a:xfrm>
                  <a:off x="6872"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5" name="Freeform 1057"/>
                <p:cNvSpPr>
                  <a:spLocks/>
                </p:cNvSpPr>
                <p:nvPr/>
              </p:nvSpPr>
              <p:spPr bwMode="auto">
                <a:xfrm>
                  <a:off x="6872"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6" name="Freeform 1058"/>
                <p:cNvSpPr>
                  <a:spLocks/>
                </p:cNvSpPr>
                <p:nvPr/>
              </p:nvSpPr>
              <p:spPr bwMode="auto">
                <a:xfrm>
                  <a:off x="6878" y="2763"/>
                  <a:ext cx="9" cy="13"/>
                </a:xfrm>
                <a:custGeom>
                  <a:avLst/>
                  <a:gdLst>
                    <a:gd name="T0" fmla="*/ 2 w 9"/>
                    <a:gd name="T1" fmla="*/ 0 h 13"/>
                    <a:gd name="T2" fmla="*/ 0 w 9"/>
                    <a:gd name="T3" fmla="*/ 0 h 13"/>
                    <a:gd name="T4" fmla="*/ 0 w 9"/>
                    <a:gd name="T5" fmla="*/ 13 h 13"/>
                    <a:gd name="T6" fmla="*/ 2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8" y="13"/>
                      </a:lnTo>
                      <a:lnTo>
                        <a:pt x="9" y="11"/>
                      </a:lnTo>
                      <a:lnTo>
                        <a:pt x="9" y="9"/>
                      </a:lnTo>
                      <a:lnTo>
                        <a:pt x="9" y="5"/>
                      </a:lnTo>
                      <a:lnTo>
                        <a:pt x="9" y="5"/>
                      </a:lnTo>
                      <a:lnTo>
                        <a:pt x="9"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7" name="Freeform 1059"/>
                <p:cNvSpPr>
                  <a:spLocks/>
                </p:cNvSpPr>
                <p:nvPr/>
              </p:nvSpPr>
              <p:spPr bwMode="auto">
                <a:xfrm>
                  <a:off x="6880" y="2763"/>
                  <a:ext cx="11" cy="13"/>
                </a:xfrm>
                <a:custGeom>
                  <a:avLst/>
                  <a:gdLst>
                    <a:gd name="T0" fmla="*/ 6 w 11"/>
                    <a:gd name="T1" fmla="*/ 0 h 13"/>
                    <a:gd name="T2" fmla="*/ 0 w 11"/>
                    <a:gd name="T3" fmla="*/ 0 h 13"/>
                    <a:gd name="T4" fmla="*/ 0 w 11"/>
                    <a:gd name="T5" fmla="*/ 13 h 13"/>
                    <a:gd name="T6" fmla="*/ 6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7" y="13"/>
                      </a:lnTo>
                      <a:lnTo>
                        <a:pt x="7" y="11"/>
                      </a:lnTo>
                      <a:lnTo>
                        <a:pt x="11" y="9"/>
                      </a:lnTo>
                      <a:lnTo>
                        <a:pt x="11" y="5"/>
                      </a:lnTo>
                      <a:lnTo>
                        <a:pt x="11" y="5"/>
                      </a:lnTo>
                      <a:lnTo>
                        <a:pt x="7"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8" name="Freeform 1060"/>
                <p:cNvSpPr>
                  <a:spLocks/>
                </p:cNvSpPr>
                <p:nvPr/>
              </p:nvSpPr>
              <p:spPr bwMode="auto">
                <a:xfrm>
                  <a:off x="6886"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7" y="11"/>
                      </a:lnTo>
                      <a:lnTo>
                        <a:pt x="7" y="9"/>
                      </a:lnTo>
                      <a:lnTo>
                        <a:pt x="9" y="5"/>
                      </a:lnTo>
                      <a:lnTo>
                        <a:pt x="7" y="5"/>
                      </a:lnTo>
                      <a:lnTo>
                        <a:pt x="7"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09" name="Freeform 1061"/>
                <p:cNvSpPr>
                  <a:spLocks/>
                </p:cNvSpPr>
                <p:nvPr/>
              </p:nvSpPr>
              <p:spPr bwMode="auto">
                <a:xfrm>
                  <a:off x="6887"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0" name="Freeform 1062"/>
                <p:cNvSpPr>
                  <a:spLocks/>
                </p:cNvSpPr>
                <p:nvPr/>
              </p:nvSpPr>
              <p:spPr bwMode="auto">
                <a:xfrm>
                  <a:off x="6891"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0" y="9"/>
                      </a:lnTo>
                      <a:lnTo>
                        <a:pt x="12"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1" name="Freeform 1063"/>
                <p:cNvSpPr>
                  <a:spLocks/>
                </p:cNvSpPr>
                <p:nvPr/>
              </p:nvSpPr>
              <p:spPr bwMode="auto">
                <a:xfrm>
                  <a:off x="6895"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3"/>
                      </a:lnTo>
                      <a:lnTo>
                        <a:pt x="8" y="11"/>
                      </a:lnTo>
                      <a:lnTo>
                        <a:pt x="10" y="9"/>
                      </a:lnTo>
                      <a:lnTo>
                        <a:pt x="10" y="5"/>
                      </a:lnTo>
                      <a:lnTo>
                        <a:pt x="10"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2" name="Freeform 1064"/>
                <p:cNvSpPr>
                  <a:spLocks/>
                </p:cNvSpPr>
                <p:nvPr/>
              </p:nvSpPr>
              <p:spPr bwMode="auto">
                <a:xfrm>
                  <a:off x="6897"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3" name="Freeform 1065"/>
                <p:cNvSpPr>
                  <a:spLocks/>
                </p:cNvSpPr>
                <p:nvPr/>
              </p:nvSpPr>
              <p:spPr bwMode="auto">
                <a:xfrm>
                  <a:off x="6903" y="2763"/>
                  <a:ext cx="7" cy="13"/>
                </a:xfrm>
                <a:custGeom>
                  <a:avLst/>
                  <a:gdLst>
                    <a:gd name="T0" fmla="*/ 2 w 7"/>
                    <a:gd name="T1" fmla="*/ 0 h 13"/>
                    <a:gd name="T2" fmla="*/ 0 w 7"/>
                    <a:gd name="T3" fmla="*/ 0 h 13"/>
                    <a:gd name="T4" fmla="*/ 0 w 7"/>
                    <a:gd name="T5" fmla="*/ 13 h 13"/>
                    <a:gd name="T6" fmla="*/ 2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7" y="13"/>
                      </a:lnTo>
                      <a:lnTo>
                        <a:pt x="7" y="11"/>
                      </a:lnTo>
                      <a:lnTo>
                        <a:pt x="7" y="9"/>
                      </a:lnTo>
                      <a:lnTo>
                        <a:pt x="7" y="5"/>
                      </a:lnTo>
                      <a:lnTo>
                        <a:pt x="7" y="5"/>
                      </a:lnTo>
                      <a:lnTo>
                        <a:pt x="7"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4" name="Freeform 1066"/>
                <p:cNvSpPr>
                  <a:spLocks/>
                </p:cNvSpPr>
                <p:nvPr/>
              </p:nvSpPr>
              <p:spPr bwMode="auto">
                <a:xfrm>
                  <a:off x="6905"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11" y="9"/>
                      </a:lnTo>
                      <a:lnTo>
                        <a:pt x="11" y="5"/>
                      </a:lnTo>
                      <a:lnTo>
                        <a:pt x="11"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5" name="Freeform 1067"/>
                <p:cNvSpPr>
                  <a:spLocks/>
                </p:cNvSpPr>
                <p:nvPr/>
              </p:nvSpPr>
              <p:spPr bwMode="auto">
                <a:xfrm>
                  <a:off x="6910" y="2763"/>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9"/>
                      </a:lnTo>
                      <a:lnTo>
                        <a:pt x="8"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6" name="Freeform 1068"/>
                <p:cNvSpPr>
                  <a:spLocks/>
                </p:cNvSpPr>
                <p:nvPr/>
              </p:nvSpPr>
              <p:spPr bwMode="auto">
                <a:xfrm>
                  <a:off x="6914"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7" name="Freeform 1069"/>
                <p:cNvSpPr>
                  <a:spLocks/>
                </p:cNvSpPr>
                <p:nvPr/>
              </p:nvSpPr>
              <p:spPr bwMode="auto">
                <a:xfrm>
                  <a:off x="6916"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8" name="Freeform 1070"/>
                <p:cNvSpPr>
                  <a:spLocks/>
                </p:cNvSpPr>
                <p:nvPr/>
              </p:nvSpPr>
              <p:spPr bwMode="auto">
                <a:xfrm>
                  <a:off x="6920"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6" y="11"/>
                      </a:lnTo>
                      <a:lnTo>
                        <a:pt x="10" y="9"/>
                      </a:lnTo>
                      <a:lnTo>
                        <a:pt x="10" y="5"/>
                      </a:lnTo>
                      <a:lnTo>
                        <a:pt x="10" y="5"/>
                      </a:lnTo>
                      <a:lnTo>
                        <a:pt x="6"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19" name="Freeform 1071"/>
                <p:cNvSpPr>
                  <a:spLocks/>
                </p:cNvSpPr>
                <p:nvPr/>
              </p:nvSpPr>
              <p:spPr bwMode="auto">
                <a:xfrm>
                  <a:off x="6924"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9"/>
                      </a:lnTo>
                      <a:lnTo>
                        <a:pt x="10" y="5"/>
                      </a:lnTo>
                      <a:lnTo>
                        <a:pt x="10"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0" name="Freeform 1072"/>
                <p:cNvSpPr>
                  <a:spLocks/>
                </p:cNvSpPr>
                <p:nvPr/>
              </p:nvSpPr>
              <p:spPr bwMode="auto">
                <a:xfrm>
                  <a:off x="6926"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8" y="13"/>
                      </a:lnTo>
                      <a:lnTo>
                        <a:pt x="9" y="11"/>
                      </a:lnTo>
                      <a:lnTo>
                        <a:pt x="9" y="9"/>
                      </a:lnTo>
                      <a:lnTo>
                        <a:pt x="9" y="5"/>
                      </a:lnTo>
                      <a:lnTo>
                        <a:pt x="9"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1" name="Freeform 1073"/>
                <p:cNvSpPr>
                  <a:spLocks/>
                </p:cNvSpPr>
                <p:nvPr/>
              </p:nvSpPr>
              <p:spPr bwMode="auto">
                <a:xfrm>
                  <a:off x="6930"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9" y="11"/>
                      </a:lnTo>
                      <a:lnTo>
                        <a:pt x="9" y="9"/>
                      </a:lnTo>
                      <a:lnTo>
                        <a:pt x="9" y="5"/>
                      </a:lnTo>
                      <a:lnTo>
                        <a:pt x="9" y="5"/>
                      </a:lnTo>
                      <a:lnTo>
                        <a:pt x="9"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2" name="Freeform 1074"/>
                <p:cNvSpPr>
                  <a:spLocks/>
                </p:cNvSpPr>
                <p:nvPr/>
              </p:nvSpPr>
              <p:spPr bwMode="auto">
                <a:xfrm>
                  <a:off x="6934"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9" y="11"/>
                      </a:lnTo>
                      <a:lnTo>
                        <a:pt x="9" y="9"/>
                      </a:lnTo>
                      <a:lnTo>
                        <a:pt x="9" y="5"/>
                      </a:lnTo>
                      <a:lnTo>
                        <a:pt x="9" y="5"/>
                      </a:lnTo>
                      <a:lnTo>
                        <a:pt x="9"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3" name="Freeform 1075"/>
                <p:cNvSpPr>
                  <a:spLocks/>
                </p:cNvSpPr>
                <p:nvPr/>
              </p:nvSpPr>
              <p:spPr bwMode="auto">
                <a:xfrm>
                  <a:off x="6935"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4" name="Freeform 1076"/>
                <p:cNvSpPr>
                  <a:spLocks/>
                </p:cNvSpPr>
                <p:nvPr/>
              </p:nvSpPr>
              <p:spPr bwMode="auto">
                <a:xfrm>
                  <a:off x="6939"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0 w 14"/>
                    <a:gd name="T13" fmla="*/ 9 h 13"/>
                    <a:gd name="T14" fmla="*/ 14 w 14"/>
                    <a:gd name="T15" fmla="*/ 5 h 13"/>
                    <a:gd name="T16" fmla="*/ 10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0" y="9"/>
                      </a:lnTo>
                      <a:lnTo>
                        <a:pt x="14"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5" name="Freeform 1077"/>
                <p:cNvSpPr>
                  <a:spLocks/>
                </p:cNvSpPr>
                <p:nvPr/>
              </p:nvSpPr>
              <p:spPr bwMode="auto">
                <a:xfrm>
                  <a:off x="6945"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9"/>
                      </a:lnTo>
                      <a:lnTo>
                        <a:pt x="10" y="5"/>
                      </a:lnTo>
                      <a:lnTo>
                        <a:pt x="10"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6" name="Freeform 1078"/>
                <p:cNvSpPr>
                  <a:spLocks/>
                </p:cNvSpPr>
                <p:nvPr/>
              </p:nvSpPr>
              <p:spPr bwMode="auto">
                <a:xfrm>
                  <a:off x="6947" y="2763"/>
                  <a:ext cx="11" cy="13"/>
                </a:xfrm>
                <a:custGeom>
                  <a:avLst/>
                  <a:gdLst>
                    <a:gd name="T0" fmla="*/ 6 w 11"/>
                    <a:gd name="T1" fmla="*/ 0 h 13"/>
                    <a:gd name="T2" fmla="*/ 0 w 11"/>
                    <a:gd name="T3" fmla="*/ 0 h 13"/>
                    <a:gd name="T4" fmla="*/ 0 w 11"/>
                    <a:gd name="T5" fmla="*/ 13 h 13"/>
                    <a:gd name="T6" fmla="*/ 6 w 11"/>
                    <a:gd name="T7" fmla="*/ 13 h 13"/>
                    <a:gd name="T8" fmla="*/ 8 w 11"/>
                    <a:gd name="T9" fmla="*/ 13 h 13"/>
                    <a:gd name="T10" fmla="*/ 10 w 11"/>
                    <a:gd name="T11" fmla="*/ 11 h 13"/>
                    <a:gd name="T12" fmla="*/ 10 w 11"/>
                    <a:gd name="T13" fmla="*/ 9 h 13"/>
                    <a:gd name="T14" fmla="*/ 11 w 11"/>
                    <a:gd name="T15" fmla="*/ 5 h 13"/>
                    <a:gd name="T16" fmla="*/ 10 w 11"/>
                    <a:gd name="T17" fmla="*/ 5 h 13"/>
                    <a:gd name="T18" fmla="*/ 10 w 11"/>
                    <a:gd name="T19" fmla="*/ 2 h 13"/>
                    <a:gd name="T20" fmla="*/ 8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3"/>
                      </a:lnTo>
                      <a:lnTo>
                        <a:pt x="10" y="11"/>
                      </a:lnTo>
                      <a:lnTo>
                        <a:pt x="10" y="9"/>
                      </a:lnTo>
                      <a:lnTo>
                        <a:pt x="11"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7" name="Freeform 1079"/>
                <p:cNvSpPr>
                  <a:spLocks/>
                </p:cNvSpPr>
                <p:nvPr/>
              </p:nvSpPr>
              <p:spPr bwMode="auto">
                <a:xfrm>
                  <a:off x="6953"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5"/>
                      </a:lnTo>
                      <a:lnTo>
                        <a:pt x="9"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8" name="Freeform 1080"/>
                <p:cNvSpPr>
                  <a:spLocks/>
                </p:cNvSpPr>
                <p:nvPr/>
              </p:nvSpPr>
              <p:spPr bwMode="auto">
                <a:xfrm>
                  <a:off x="6955"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7" y="11"/>
                      </a:lnTo>
                      <a:lnTo>
                        <a:pt x="11" y="9"/>
                      </a:lnTo>
                      <a:lnTo>
                        <a:pt x="11" y="5"/>
                      </a:lnTo>
                      <a:lnTo>
                        <a:pt x="11"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29" name="Freeform 1081"/>
                <p:cNvSpPr>
                  <a:spLocks/>
                </p:cNvSpPr>
                <p:nvPr/>
              </p:nvSpPr>
              <p:spPr bwMode="auto">
                <a:xfrm>
                  <a:off x="6958"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0" name="Freeform 1082"/>
                <p:cNvSpPr>
                  <a:spLocks/>
                </p:cNvSpPr>
                <p:nvPr/>
              </p:nvSpPr>
              <p:spPr bwMode="auto">
                <a:xfrm>
                  <a:off x="696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1" name="Freeform 1083"/>
                <p:cNvSpPr>
                  <a:spLocks/>
                </p:cNvSpPr>
                <p:nvPr/>
              </p:nvSpPr>
              <p:spPr bwMode="auto">
                <a:xfrm>
                  <a:off x="6966" y="2763"/>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9"/>
                      </a:lnTo>
                      <a:lnTo>
                        <a:pt x="8"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2" name="Freeform 1084"/>
                <p:cNvSpPr>
                  <a:spLocks/>
                </p:cNvSpPr>
                <p:nvPr/>
              </p:nvSpPr>
              <p:spPr bwMode="auto">
                <a:xfrm>
                  <a:off x="6970"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9"/>
                      </a:lnTo>
                      <a:lnTo>
                        <a:pt x="8" y="5"/>
                      </a:lnTo>
                      <a:lnTo>
                        <a:pt x="8"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3" name="Freeform 1085"/>
                <p:cNvSpPr>
                  <a:spLocks/>
                </p:cNvSpPr>
                <p:nvPr/>
              </p:nvSpPr>
              <p:spPr bwMode="auto">
                <a:xfrm>
                  <a:off x="6972"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10 w 11"/>
                    <a:gd name="T11" fmla="*/ 11 h 13"/>
                    <a:gd name="T12" fmla="*/ 10 w 11"/>
                    <a:gd name="T13" fmla="*/ 9 h 13"/>
                    <a:gd name="T14" fmla="*/ 11 w 11"/>
                    <a:gd name="T15" fmla="*/ 5 h 13"/>
                    <a:gd name="T16" fmla="*/ 10 w 11"/>
                    <a:gd name="T17" fmla="*/ 5 h 13"/>
                    <a:gd name="T18" fmla="*/ 10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10" y="11"/>
                      </a:lnTo>
                      <a:lnTo>
                        <a:pt x="10" y="9"/>
                      </a:lnTo>
                      <a:lnTo>
                        <a:pt x="11"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4" name="Freeform 1086"/>
                <p:cNvSpPr>
                  <a:spLocks/>
                </p:cNvSpPr>
                <p:nvPr/>
              </p:nvSpPr>
              <p:spPr bwMode="auto">
                <a:xfrm>
                  <a:off x="6978" y="2763"/>
                  <a:ext cx="7" cy="13"/>
                </a:xfrm>
                <a:custGeom>
                  <a:avLst/>
                  <a:gdLst>
                    <a:gd name="T0" fmla="*/ 0 w 7"/>
                    <a:gd name="T1" fmla="*/ 0 h 13"/>
                    <a:gd name="T2" fmla="*/ 0 w 7"/>
                    <a:gd name="T3" fmla="*/ 0 h 13"/>
                    <a:gd name="T4" fmla="*/ 0 w 7"/>
                    <a:gd name="T5" fmla="*/ 13 h 13"/>
                    <a:gd name="T6" fmla="*/ 0 w 7"/>
                    <a:gd name="T7" fmla="*/ 13 h 13"/>
                    <a:gd name="T8" fmla="*/ 5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5" y="13"/>
                      </a:lnTo>
                      <a:lnTo>
                        <a:pt x="5" y="11"/>
                      </a:lnTo>
                      <a:lnTo>
                        <a:pt x="7" y="9"/>
                      </a:lnTo>
                      <a:lnTo>
                        <a:pt x="7" y="5"/>
                      </a:lnTo>
                      <a:lnTo>
                        <a:pt x="7" y="5"/>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5" name="Freeform 1087"/>
                <p:cNvSpPr>
                  <a:spLocks/>
                </p:cNvSpPr>
                <p:nvPr/>
              </p:nvSpPr>
              <p:spPr bwMode="auto">
                <a:xfrm>
                  <a:off x="6978"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6" name="Freeform 1088"/>
                <p:cNvSpPr>
                  <a:spLocks/>
                </p:cNvSpPr>
                <p:nvPr/>
              </p:nvSpPr>
              <p:spPr bwMode="auto">
                <a:xfrm>
                  <a:off x="6983"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7" name="Freeform 1089"/>
                <p:cNvSpPr>
                  <a:spLocks/>
                </p:cNvSpPr>
                <p:nvPr/>
              </p:nvSpPr>
              <p:spPr bwMode="auto">
                <a:xfrm>
                  <a:off x="6985"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8" name="Freeform 1090"/>
                <p:cNvSpPr>
                  <a:spLocks/>
                </p:cNvSpPr>
                <p:nvPr/>
              </p:nvSpPr>
              <p:spPr bwMode="auto">
                <a:xfrm>
                  <a:off x="6991"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39" name="Freeform 1091"/>
                <p:cNvSpPr>
                  <a:spLocks/>
                </p:cNvSpPr>
                <p:nvPr/>
              </p:nvSpPr>
              <p:spPr bwMode="auto">
                <a:xfrm>
                  <a:off x="6991"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0" name="Freeform 1092"/>
                <p:cNvSpPr>
                  <a:spLocks/>
                </p:cNvSpPr>
                <p:nvPr/>
              </p:nvSpPr>
              <p:spPr bwMode="auto">
                <a:xfrm>
                  <a:off x="6997" y="2763"/>
                  <a:ext cx="9" cy="13"/>
                </a:xfrm>
                <a:custGeom>
                  <a:avLst/>
                  <a:gdLst>
                    <a:gd name="T0" fmla="*/ 4 w 9"/>
                    <a:gd name="T1" fmla="*/ 0 h 13"/>
                    <a:gd name="T2" fmla="*/ 0 w 9"/>
                    <a:gd name="T3" fmla="*/ 0 h 13"/>
                    <a:gd name="T4" fmla="*/ 0 w 9"/>
                    <a:gd name="T5" fmla="*/ 13 h 13"/>
                    <a:gd name="T6" fmla="*/ 4 w 9"/>
                    <a:gd name="T7" fmla="*/ 13 h 13"/>
                    <a:gd name="T8" fmla="*/ 8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8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8" y="13"/>
                      </a:lnTo>
                      <a:lnTo>
                        <a:pt x="9" y="11"/>
                      </a:lnTo>
                      <a:lnTo>
                        <a:pt x="9" y="9"/>
                      </a:lnTo>
                      <a:lnTo>
                        <a:pt x="9" y="5"/>
                      </a:lnTo>
                      <a:lnTo>
                        <a:pt x="9"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1" name="Freeform 1093"/>
                <p:cNvSpPr>
                  <a:spLocks/>
                </p:cNvSpPr>
                <p:nvPr/>
              </p:nvSpPr>
              <p:spPr bwMode="auto">
                <a:xfrm>
                  <a:off x="7001" y="2763"/>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5" y="11"/>
                      </a:lnTo>
                      <a:lnTo>
                        <a:pt x="9" y="9"/>
                      </a:lnTo>
                      <a:lnTo>
                        <a:pt x="9" y="5"/>
                      </a:lnTo>
                      <a:lnTo>
                        <a:pt x="9" y="5"/>
                      </a:lnTo>
                      <a:lnTo>
                        <a:pt x="5"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2" name="Freeform 1094"/>
                <p:cNvSpPr>
                  <a:spLocks/>
                </p:cNvSpPr>
                <p:nvPr/>
              </p:nvSpPr>
              <p:spPr bwMode="auto">
                <a:xfrm>
                  <a:off x="7005" y="2763"/>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7" y="11"/>
                      </a:lnTo>
                      <a:lnTo>
                        <a:pt x="9" y="9"/>
                      </a:lnTo>
                      <a:lnTo>
                        <a:pt x="9" y="5"/>
                      </a:lnTo>
                      <a:lnTo>
                        <a:pt x="9" y="5"/>
                      </a:lnTo>
                      <a:lnTo>
                        <a:pt x="7" y="2"/>
                      </a:lnTo>
                      <a:lnTo>
                        <a:pt x="5"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3" name="Freeform 1095"/>
                <p:cNvSpPr>
                  <a:spLocks/>
                </p:cNvSpPr>
                <p:nvPr/>
              </p:nvSpPr>
              <p:spPr bwMode="auto">
                <a:xfrm>
                  <a:off x="7006"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4" name="Freeform 1096"/>
                <p:cNvSpPr>
                  <a:spLocks/>
                </p:cNvSpPr>
                <p:nvPr/>
              </p:nvSpPr>
              <p:spPr bwMode="auto">
                <a:xfrm>
                  <a:off x="7010"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10" y="11"/>
                      </a:lnTo>
                      <a:lnTo>
                        <a:pt x="12" y="9"/>
                      </a:lnTo>
                      <a:lnTo>
                        <a:pt x="12" y="5"/>
                      </a:lnTo>
                      <a:lnTo>
                        <a:pt x="12"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5" name="Freeform 1097"/>
                <p:cNvSpPr>
                  <a:spLocks/>
                </p:cNvSpPr>
                <p:nvPr/>
              </p:nvSpPr>
              <p:spPr bwMode="auto">
                <a:xfrm>
                  <a:off x="7014"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6" name="Freeform 1098"/>
                <p:cNvSpPr>
                  <a:spLocks/>
                </p:cNvSpPr>
                <p:nvPr/>
              </p:nvSpPr>
              <p:spPr bwMode="auto">
                <a:xfrm>
                  <a:off x="7016"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7" name="Freeform 1099"/>
                <p:cNvSpPr>
                  <a:spLocks/>
                </p:cNvSpPr>
                <p:nvPr/>
              </p:nvSpPr>
              <p:spPr bwMode="auto">
                <a:xfrm>
                  <a:off x="7022"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8 w 11"/>
                    <a:gd name="T13" fmla="*/ 9 h 13"/>
                    <a:gd name="T14" fmla="*/ 11 w 11"/>
                    <a:gd name="T15" fmla="*/ 5 h 13"/>
                    <a:gd name="T16" fmla="*/ 8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8" y="9"/>
                      </a:lnTo>
                      <a:lnTo>
                        <a:pt x="11"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8" name="Freeform 1100"/>
                <p:cNvSpPr>
                  <a:spLocks/>
                </p:cNvSpPr>
                <p:nvPr/>
              </p:nvSpPr>
              <p:spPr bwMode="auto">
                <a:xfrm>
                  <a:off x="7026" y="2763"/>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4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7" y="11"/>
                      </a:lnTo>
                      <a:lnTo>
                        <a:pt x="9" y="9"/>
                      </a:lnTo>
                      <a:lnTo>
                        <a:pt x="9" y="5"/>
                      </a:lnTo>
                      <a:lnTo>
                        <a:pt x="9" y="5"/>
                      </a:lnTo>
                      <a:lnTo>
                        <a:pt x="7"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49" name="Freeform 1101"/>
                <p:cNvSpPr>
                  <a:spLocks/>
                </p:cNvSpPr>
                <p:nvPr/>
              </p:nvSpPr>
              <p:spPr bwMode="auto">
                <a:xfrm>
                  <a:off x="7030"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7" y="9"/>
                      </a:lnTo>
                      <a:lnTo>
                        <a:pt x="9" y="5"/>
                      </a:lnTo>
                      <a:lnTo>
                        <a:pt x="7"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0" name="Freeform 1102"/>
                <p:cNvSpPr>
                  <a:spLocks/>
                </p:cNvSpPr>
                <p:nvPr/>
              </p:nvSpPr>
              <p:spPr bwMode="auto">
                <a:xfrm>
                  <a:off x="7033"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1" name="Freeform 1103"/>
                <p:cNvSpPr>
                  <a:spLocks/>
                </p:cNvSpPr>
                <p:nvPr/>
              </p:nvSpPr>
              <p:spPr bwMode="auto">
                <a:xfrm>
                  <a:off x="703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2" name="Freeform 1104"/>
                <p:cNvSpPr>
                  <a:spLocks/>
                </p:cNvSpPr>
                <p:nvPr/>
              </p:nvSpPr>
              <p:spPr bwMode="auto">
                <a:xfrm>
                  <a:off x="703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3" name="Freeform 1105"/>
                <p:cNvSpPr>
                  <a:spLocks/>
                </p:cNvSpPr>
                <p:nvPr/>
              </p:nvSpPr>
              <p:spPr bwMode="auto">
                <a:xfrm>
                  <a:off x="7043"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9"/>
                      </a:lnTo>
                      <a:lnTo>
                        <a:pt x="10" y="5"/>
                      </a:lnTo>
                      <a:lnTo>
                        <a:pt x="10"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4" name="Freeform 1106"/>
                <p:cNvSpPr>
                  <a:spLocks/>
                </p:cNvSpPr>
                <p:nvPr/>
              </p:nvSpPr>
              <p:spPr bwMode="auto">
                <a:xfrm>
                  <a:off x="7045" y="2763"/>
                  <a:ext cx="10" cy="13"/>
                </a:xfrm>
                <a:custGeom>
                  <a:avLst/>
                  <a:gdLst>
                    <a:gd name="T0" fmla="*/ 6 w 10"/>
                    <a:gd name="T1" fmla="*/ 0 h 13"/>
                    <a:gd name="T2" fmla="*/ 0 w 10"/>
                    <a:gd name="T3" fmla="*/ 0 h 13"/>
                    <a:gd name="T4" fmla="*/ 0 w 10"/>
                    <a:gd name="T5" fmla="*/ 13 h 13"/>
                    <a:gd name="T6" fmla="*/ 6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8" y="13"/>
                      </a:lnTo>
                      <a:lnTo>
                        <a:pt x="10" y="11"/>
                      </a:lnTo>
                      <a:lnTo>
                        <a:pt x="10" y="9"/>
                      </a:lnTo>
                      <a:lnTo>
                        <a:pt x="10"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5" name="Freeform 1107"/>
                <p:cNvSpPr>
                  <a:spLocks/>
                </p:cNvSpPr>
                <p:nvPr/>
              </p:nvSpPr>
              <p:spPr bwMode="auto">
                <a:xfrm>
                  <a:off x="7051" y="2763"/>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4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9"/>
                      </a:lnTo>
                      <a:lnTo>
                        <a:pt x="7" y="5"/>
                      </a:lnTo>
                      <a:lnTo>
                        <a:pt x="7" y="5"/>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6" name="Freeform 1108"/>
                <p:cNvSpPr>
                  <a:spLocks/>
                </p:cNvSpPr>
                <p:nvPr/>
              </p:nvSpPr>
              <p:spPr bwMode="auto">
                <a:xfrm>
                  <a:off x="7053"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9" y="9"/>
                      </a:lnTo>
                      <a:lnTo>
                        <a:pt x="11" y="5"/>
                      </a:lnTo>
                      <a:lnTo>
                        <a:pt x="9"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7" name="Freeform 1109"/>
                <p:cNvSpPr>
                  <a:spLocks/>
                </p:cNvSpPr>
                <p:nvPr/>
              </p:nvSpPr>
              <p:spPr bwMode="auto">
                <a:xfrm>
                  <a:off x="7058"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3"/>
                      </a:lnTo>
                      <a:lnTo>
                        <a:pt x="6" y="11"/>
                      </a:lnTo>
                      <a:lnTo>
                        <a:pt x="8" y="9"/>
                      </a:lnTo>
                      <a:lnTo>
                        <a:pt x="8" y="5"/>
                      </a:lnTo>
                      <a:lnTo>
                        <a:pt x="8" y="5"/>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8" name="Freeform 1110"/>
                <p:cNvSpPr>
                  <a:spLocks/>
                </p:cNvSpPr>
                <p:nvPr/>
              </p:nvSpPr>
              <p:spPr bwMode="auto">
                <a:xfrm>
                  <a:off x="7058"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59" name="Freeform 1111"/>
                <p:cNvSpPr>
                  <a:spLocks/>
                </p:cNvSpPr>
                <p:nvPr/>
              </p:nvSpPr>
              <p:spPr bwMode="auto">
                <a:xfrm>
                  <a:off x="7064"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0" name="Freeform 1112"/>
                <p:cNvSpPr>
                  <a:spLocks/>
                </p:cNvSpPr>
                <p:nvPr/>
              </p:nvSpPr>
              <p:spPr bwMode="auto">
                <a:xfrm>
                  <a:off x="7066"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1" name="Freeform 1113"/>
                <p:cNvSpPr>
                  <a:spLocks/>
                </p:cNvSpPr>
                <p:nvPr/>
              </p:nvSpPr>
              <p:spPr bwMode="auto">
                <a:xfrm>
                  <a:off x="7072"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9" y="11"/>
                      </a:lnTo>
                      <a:lnTo>
                        <a:pt x="9" y="9"/>
                      </a:lnTo>
                      <a:lnTo>
                        <a:pt x="9" y="5"/>
                      </a:lnTo>
                      <a:lnTo>
                        <a:pt x="9" y="5"/>
                      </a:lnTo>
                      <a:lnTo>
                        <a:pt x="9"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2" name="Freeform 1114"/>
                <p:cNvSpPr>
                  <a:spLocks/>
                </p:cNvSpPr>
                <p:nvPr/>
              </p:nvSpPr>
              <p:spPr bwMode="auto">
                <a:xfrm>
                  <a:off x="7074"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7" y="11"/>
                      </a:lnTo>
                      <a:lnTo>
                        <a:pt x="9" y="9"/>
                      </a:lnTo>
                      <a:lnTo>
                        <a:pt x="9" y="5"/>
                      </a:lnTo>
                      <a:lnTo>
                        <a:pt x="9" y="5"/>
                      </a:lnTo>
                      <a:lnTo>
                        <a:pt x="7"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3" name="Freeform 1115"/>
                <p:cNvSpPr>
                  <a:spLocks/>
                </p:cNvSpPr>
                <p:nvPr/>
              </p:nvSpPr>
              <p:spPr bwMode="auto">
                <a:xfrm>
                  <a:off x="7078"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9" y="9"/>
                      </a:lnTo>
                      <a:lnTo>
                        <a:pt x="11" y="5"/>
                      </a:lnTo>
                      <a:lnTo>
                        <a:pt x="9"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4" name="Freeform 1116"/>
                <p:cNvSpPr>
                  <a:spLocks/>
                </p:cNvSpPr>
                <p:nvPr/>
              </p:nvSpPr>
              <p:spPr bwMode="auto">
                <a:xfrm>
                  <a:off x="7081"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9"/>
                      </a:lnTo>
                      <a:lnTo>
                        <a:pt x="10" y="5"/>
                      </a:lnTo>
                      <a:lnTo>
                        <a:pt x="10"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5" name="Freeform 1117"/>
                <p:cNvSpPr>
                  <a:spLocks/>
                </p:cNvSpPr>
                <p:nvPr/>
              </p:nvSpPr>
              <p:spPr bwMode="auto">
                <a:xfrm>
                  <a:off x="7083"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0 w 14"/>
                    <a:gd name="T13" fmla="*/ 9 h 13"/>
                    <a:gd name="T14" fmla="*/ 14 w 14"/>
                    <a:gd name="T15" fmla="*/ 5 h 13"/>
                    <a:gd name="T16" fmla="*/ 10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0" y="9"/>
                      </a:lnTo>
                      <a:lnTo>
                        <a:pt x="14"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6" name="Freeform 1118"/>
                <p:cNvSpPr>
                  <a:spLocks/>
                </p:cNvSpPr>
                <p:nvPr/>
              </p:nvSpPr>
              <p:spPr bwMode="auto">
                <a:xfrm>
                  <a:off x="7089"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7" name="Freeform 1119"/>
                <p:cNvSpPr>
                  <a:spLocks/>
                </p:cNvSpPr>
                <p:nvPr/>
              </p:nvSpPr>
              <p:spPr bwMode="auto">
                <a:xfrm>
                  <a:off x="7091"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8" name="Freeform 1120"/>
                <p:cNvSpPr>
                  <a:spLocks/>
                </p:cNvSpPr>
                <p:nvPr/>
              </p:nvSpPr>
              <p:spPr bwMode="auto">
                <a:xfrm>
                  <a:off x="7097" y="2763"/>
                  <a:ext cx="7" cy="13"/>
                </a:xfrm>
                <a:custGeom>
                  <a:avLst/>
                  <a:gdLst>
                    <a:gd name="T0" fmla="*/ 0 w 7"/>
                    <a:gd name="T1" fmla="*/ 0 h 13"/>
                    <a:gd name="T2" fmla="*/ 0 w 7"/>
                    <a:gd name="T3" fmla="*/ 0 h 13"/>
                    <a:gd name="T4" fmla="*/ 0 w 7"/>
                    <a:gd name="T5" fmla="*/ 13 h 13"/>
                    <a:gd name="T6" fmla="*/ 0 w 7"/>
                    <a:gd name="T7" fmla="*/ 13 h 13"/>
                    <a:gd name="T8" fmla="*/ 6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6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6" y="13"/>
                      </a:lnTo>
                      <a:lnTo>
                        <a:pt x="7" y="11"/>
                      </a:lnTo>
                      <a:lnTo>
                        <a:pt x="7" y="9"/>
                      </a:lnTo>
                      <a:lnTo>
                        <a:pt x="7" y="5"/>
                      </a:lnTo>
                      <a:lnTo>
                        <a:pt x="7" y="5"/>
                      </a:lnTo>
                      <a:lnTo>
                        <a:pt x="7"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69" name="Freeform 1121"/>
                <p:cNvSpPr>
                  <a:spLocks/>
                </p:cNvSpPr>
                <p:nvPr/>
              </p:nvSpPr>
              <p:spPr bwMode="auto">
                <a:xfrm>
                  <a:off x="7097" y="2763"/>
                  <a:ext cx="13" cy="13"/>
                </a:xfrm>
                <a:custGeom>
                  <a:avLst/>
                  <a:gdLst>
                    <a:gd name="T0" fmla="*/ 6 w 13"/>
                    <a:gd name="T1" fmla="*/ 0 h 13"/>
                    <a:gd name="T2" fmla="*/ 0 w 13"/>
                    <a:gd name="T3" fmla="*/ 0 h 13"/>
                    <a:gd name="T4" fmla="*/ 0 w 13"/>
                    <a:gd name="T5" fmla="*/ 13 h 13"/>
                    <a:gd name="T6" fmla="*/ 6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7" y="13"/>
                      </a:lnTo>
                      <a:lnTo>
                        <a:pt x="9" y="11"/>
                      </a:lnTo>
                      <a:lnTo>
                        <a:pt x="13" y="9"/>
                      </a:lnTo>
                      <a:lnTo>
                        <a:pt x="13" y="5"/>
                      </a:lnTo>
                      <a:lnTo>
                        <a:pt x="13" y="5"/>
                      </a:lnTo>
                      <a:lnTo>
                        <a:pt x="9" y="2"/>
                      </a:lnTo>
                      <a:lnTo>
                        <a:pt x="7"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0" name="Freeform 1122"/>
                <p:cNvSpPr>
                  <a:spLocks/>
                </p:cNvSpPr>
                <p:nvPr/>
              </p:nvSpPr>
              <p:spPr bwMode="auto">
                <a:xfrm>
                  <a:off x="7103"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7" y="11"/>
                      </a:lnTo>
                      <a:lnTo>
                        <a:pt x="7" y="9"/>
                      </a:lnTo>
                      <a:lnTo>
                        <a:pt x="11" y="5"/>
                      </a:lnTo>
                      <a:lnTo>
                        <a:pt x="7" y="5"/>
                      </a:lnTo>
                      <a:lnTo>
                        <a:pt x="7"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1" name="Freeform 1123"/>
                <p:cNvSpPr>
                  <a:spLocks/>
                </p:cNvSpPr>
                <p:nvPr/>
              </p:nvSpPr>
              <p:spPr bwMode="auto">
                <a:xfrm>
                  <a:off x="7106" y="2763"/>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9"/>
                      </a:lnTo>
                      <a:lnTo>
                        <a:pt x="10" y="5"/>
                      </a:lnTo>
                      <a:lnTo>
                        <a:pt x="10"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2" name="Freeform 1124"/>
                <p:cNvSpPr>
                  <a:spLocks/>
                </p:cNvSpPr>
                <p:nvPr/>
              </p:nvSpPr>
              <p:spPr bwMode="auto">
                <a:xfrm>
                  <a:off x="7110"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3" name="Freeform 1125"/>
                <p:cNvSpPr>
                  <a:spLocks/>
                </p:cNvSpPr>
                <p:nvPr/>
              </p:nvSpPr>
              <p:spPr bwMode="auto">
                <a:xfrm>
                  <a:off x="7114"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3"/>
                      </a:lnTo>
                      <a:lnTo>
                        <a:pt x="6" y="11"/>
                      </a:lnTo>
                      <a:lnTo>
                        <a:pt x="8" y="9"/>
                      </a:lnTo>
                      <a:lnTo>
                        <a:pt x="8" y="5"/>
                      </a:lnTo>
                      <a:lnTo>
                        <a:pt x="8"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4" name="Freeform 1126"/>
                <p:cNvSpPr>
                  <a:spLocks/>
                </p:cNvSpPr>
                <p:nvPr/>
              </p:nvSpPr>
              <p:spPr bwMode="auto">
                <a:xfrm>
                  <a:off x="711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5" name="Freeform 1127"/>
                <p:cNvSpPr>
                  <a:spLocks/>
                </p:cNvSpPr>
                <p:nvPr/>
              </p:nvSpPr>
              <p:spPr bwMode="auto">
                <a:xfrm>
                  <a:off x="7120" y="2763"/>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9" y="11"/>
                      </a:lnTo>
                      <a:lnTo>
                        <a:pt x="9" y="9"/>
                      </a:lnTo>
                      <a:lnTo>
                        <a:pt x="9" y="5"/>
                      </a:lnTo>
                      <a:lnTo>
                        <a:pt x="9" y="5"/>
                      </a:lnTo>
                      <a:lnTo>
                        <a:pt x="9"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6" name="Freeform 1128"/>
                <p:cNvSpPr>
                  <a:spLocks/>
                </p:cNvSpPr>
                <p:nvPr/>
              </p:nvSpPr>
              <p:spPr bwMode="auto">
                <a:xfrm>
                  <a:off x="7122" y="2763"/>
                  <a:ext cx="11" cy="13"/>
                </a:xfrm>
                <a:custGeom>
                  <a:avLst/>
                  <a:gdLst>
                    <a:gd name="T0" fmla="*/ 4 w 11"/>
                    <a:gd name="T1" fmla="*/ 0 h 13"/>
                    <a:gd name="T2" fmla="*/ 0 w 11"/>
                    <a:gd name="T3" fmla="*/ 0 h 13"/>
                    <a:gd name="T4" fmla="*/ 0 w 11"/>
                    <a:gd name="T5" fmla="*/ 13 h 13"/>
                    <a:gd name="T6" fmla="*/ 4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3"/>
                      </a:lnTo>
                      <a:lnTo>
                        <a:pt x="9" y="11"/>
                      </a:lnTo>
                      <a:lnTo>
                        <a:pt x="11" y="9"/>
                      </a:lnTo>
                      <a:lnTo>
                        <a:pt x="11" y="5"/>
                      </a:lnTo>
                      <a:lnTo>
                        <a:pt x="11"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7" name="Freeform 1129"/>
                <p:cNvSpPr>
                  <a:spLocks/>
                </p:cNvSpPr>
                <p:nvPr/>
              </p:nvSpPr>
              <p:spPr bwMode="auto">
                <a:xfrm>
                  <a:off x="7126" y="2763"/>
                  <a:ext cx="9" cy="13"/>
                </a:xfrm>
                <a:custGeom>
                  <a:avLst/>
                  <a:gdLst>
                    <a:gd name="T0" fmla="*/ 5 w 9"/>
                    <a:gd name="T1" fmla="*/ 0 h 13"/>
                    <a:gd name="T2" fmla="*/ 0 w 9"/>
                    <a:gd name="T3" fmla="*/ 0 h 13"/>
                    <a:gd name="T4" fmla="*/ 0 w 9"/>
                    <a:gd name="T5" fmla="*/ 13 h 13"/>
                    <a:gd name="T6" fmla="*/ 5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5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5" y="0"/>
                      </a:moveTo>
                      <a:lnTo>
                        <a:pt x="0" y="0"/>
                      </a:lnTo>
                      <a:lnTo>
                        <a:pt x="0" y="13"/>
                      </a:lnTo>
                      <a:lnTo>
                        <a:pt x="5" y="13"/>
                      </a:lnTo>
                      <a:lnTo>
                        <a:pt x="7" y="13"/>
                      </a:lnTo>
                      <a:lnTo>
                        <a:pt x="9" y="11"/>
                      </a:lnTo>
                      <a:lnTo>
                        <a:pt x="9" y="9"/>
                      </a:lnTo>
                      <a:lnTo>
                        <a:pt x="9"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8" name="Freeform 1130"/>
                <p:cNvSpPr>
                  <a:spLocks/>
                </p:cNvSpPr>
                <p:nvPr/>
              </p:nvSpPr>
              <p:spPr bwMode="auto">
                <a:xfrm>
                  <a:off x="7131"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9"/>
                      </a:lnTo>
                      <a:lnTo>
                        <a:pt x="10" y="5"/>
                      </a:lnTo>
                      <a:lnTo>
                        <a:pt x="10"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79" name="Freeform 1131"/>
                <p:cNvSpPr>
                  <a:spLocks/>
                </p:cNvSpPr>
                <p:nvPr/>
              </p:nvSpPr>
              <p:spPr bwMode="auto">
                <a:xfrm>
                  <a:off x="7133"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0" y="9"/>
                      </a:lnTo>
                      <a:lnTo>
                        <a:pt x="12"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0" name="Freeform 1132"/>
                <p:cNvSpPr>
                  <a:spLocks/>
                </p:cNvSpPr>
                <p:nvPr/>
              </p:nvSpPr>
              <p:spPr bwMode="auto">
                <a:xfrm>
                  <a:off x="7139"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1" name="Freeform 1133"/>
                <p:cNvSpPr>
                  <a:spLocks/>
                </p:cNvSpPr>
                <p:nvPr/>
              </p:nvSpPr>
              <p:spPr bwMode="auto">
                <a:xfrm>
                  <a:off x="7141"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11 w 11"/>
                    <a:gd name="T13" fmla="*/ 9 h 13"/>
                    <a:gd name="T14" fmla="*/ 11 w 11"/>
                    <a:gd name="T15" fmla="*/ 5 h 13"/>
                    <a:gd name="T16" fmla="*/ 11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11" y="9"/>
                      </a:lnTo>
                      <a:lnTo>
                        <a:pt x="11" y="5"/>
                      </a:lnTo>
                      <a:lnTo>
                        <a:pt x="11"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2" name="Freeform 1134"/>
                <p:cNvSpPr>
                  <a:spLocks/>
                </p:cNvSpPr>
                <p:nvPr/>
              </p:nvSpPr>
              <p:spPr bwMode="auto">
                <a:xfrm>
                  <a:off x="7145"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3" name="Freeform 1135"/>
                <p:cNvSpPr>
                  <a:spLocks/>
                </p:cNvSpPr>
                <p:nvPr/>
              </p:nvSpPr>
              <p:spPr bwMode="auto">
                <a:xfrm>
                  <a:off x="7149"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4" name="Freeform 1136"/>
                <p:cNvSpPr>
                  <a:spLocks/>
                </p:cNvSpPr>
                <p:nvPr/>
              </p:nvSpPr>
              <p:spPr bwMode="auto">
                <a:xfrm>
                  <a:off x="7152"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5" name="Freeform 1137"/>
                <p:cNvSpPr>
                  <a:spLocks/>
                </p:cNvSpPr>
                <p:nvPr/>
              </p:nvSpPr>
              <p:spPr bwMode="auto">
                <a:xfrm>
                  <a:off x="7154"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6" name="Freeform 1138"/>
                <p:cNvSpPr>
                  <a:spLocks/>
                </p:cNvSpPr>
                <p:nvPr/>
              </p:nvSpPr>
              <p:spPr bwMode="auto">
                <a:xfrm>
                  <a:off x="7158"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7" name="Freeform 1139"/>
                <p:cNvSpPr>
                  <a:spLocks/>
                </p:cNvSpPr>
                <p:nvPr/>
              </p:nvSpPr>
              <p:spPr bwMode="auto">
                <a:xfrm>
                  <a:off x="7164" y="2763"/>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4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9"/>
                      </a:lnTo>
                      <a:lnTo>
                        <a:pt x="8" y="5"/>
                      </a:lnTo>
                      <a:lnTo>
                        <a:pt x="8" y="5"/>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8" name="Freeform 1140"/>
                <p:cNvSpPr>
                  <a:spLocks/>
                </p:cNvSpPr>
                <p:nvPr/>
              </p:nvSpPr>
              <p:spPr bwMode="auto">
                <a:xfrm>
                  <a:off x="7164"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0 w 13"/>
                    <a:gd name="T13" fmla="*/ 9 h 13"/>
                    <a:gd name="T14" fmla="*/ 13 w 13"/>
                    <a:gd name="T15" fmla="*/ 5 h 13"/>
                    <a:gd name="T16" fmla="*/ 10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0" y="9"/>
                      </a:lnTo>
                      <a:lnTo>
                        <a:pt x="13"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89" name="Freeform 1141"/>
                <p:cNvSpPr>
                  <a:spLocks/>
                </p:cNvSpPr>
                <p:nvPr/>
              </p:nvSpPr>
              <p:spPr bwMode="auto">
                <a:xfrm>
                  <a:off x="7170" y="2763"/>
                  <a:ext cx="7" cy="13"/>
                </a:xfrm>
                <a:custGeom>
                  <a:avLst/>
                  <a:gdLst>
                    <a:gd name="T0" fmla="*/ 2 w 7"/>
                    <a:gd name="T1" fmla="*/ 0 h 13"/>
                    <a:gd name="T2" fmla="*/ 0 w 7"/>
                    <a:gd name="T3" fmla="*/ 0 h 13"/>
                    <a:gd name="T4" fmla="*/ 0 w 7"/>
                    <a:gd name="T5" fmla="*/ 13 h 13"/>
                    <a:gd name="T6" fmla="*/ 2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7" y="13"/>
                      </a:lnTo>
                      <a:lnTo>
                        <a:pt x="7" y="11"/>
                      </a:lnTo>
                      <a:lnTo>
                        <a:pt x="7" y="9"/>
                      </a:lnTo>
                      <a:lnTo>
                        <a:pt x="7" y="5"/>
                      </a:lnTo>
                      <a:lnTo>
                        <a:pt x="7" y="5"/>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0" name="Freeform 1142"/>
                <p:cNvSpPr>
                  <a:spLocks/>
                </p:cNvSpPr>
                <p:nvPr/>
              </p:nvSpPr>
              <p:spPr bwMode="auto">
                <a:xfrm>
                  <a:off x="7172"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11" y="9"/>
                      </a:lnTo>
                      <a:lnTo>
                        <a:pt x="11" y="5"/>
                      </a:lnTo>
                      <a:lnTo>
                        <a:pt x="11"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1" name="Freeform 1143"/>
                <p:cNvSpPr>
                  <a:spLocks/>
                </p:cNvSpPr>
                <p:nvPr/>
              </p:nvSpPr>
              <p:spPr bwMode="auto">
                <a:xfrm>
                  <a:off x="7177"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2" name="Freeform 1144"/>
                <p:cNvSpPr>
                  <a:spLocks/>
                </p:cNvSpPr>
                <p:nvPr/>
              </p:nvSpPr>
              <p:spPr bwMode="auto">
                <a:xfrm>
                  <a:off x="7177"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3" name="Freeform 1145"/>
                <p:cNvSpPr>
                  <a:spLocks/>
                </p:cNvSpPr>
                <p:nvPr/>
              </p:nvSpPr>
              <p:spPr bwMode="auto">
                <a:xfrm>
                  <a:off x="7183"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4" name="Freeform 1146"/>
                <p:cNvSpPr>
                  <a:spLocks/>
                </p:cNvSpPr>
                <p:nvPr/>
              </p:nvSpPr>
              <p:spPr bwMode="auto">
                <a:xfrm>
                  <a:off x="7187"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5" name="Freeform 1147"/>
                <p:cNvSpPr>
                  <a:spLocks/>
                </p:cNvSpPr>
                <p:nvPr/>
              </p:nvSpPr>
              <p:spPr bwMode="auto">
                <a:xfrm>
                  <a:off x="7191"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6" name="Freeform 1148"/>
                <p:cNvSpPr>
                  <a:spLocks/>
                </p:cNvSpPr>
                <p:nvPr/>
              </p:nvSpPr>
              <p:spPr bwMode="auto">
                <a:xfrm>
                  <a:off x="7195" y="2763"/>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5" y="13"/>
                      </a:lnTo>
                      <a:lnTo>
                        <a:pt x="5" y="11"/>
                      </a:lnTo>
                      <a:lnTo>
                        <a:pt x="7" y="9"/>
                      </a:lnTo>
                      <a:lnTo>
                        <a:pt x="7" y="5"/>
                      </a:lnTo>
                      <a:lnTo>
                        <a:pt x="7" y="5"/>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7" name="Freeform 1149"/>
                <p:cNvSpPr>
                  <a:spLocks/>
                </p:cNvSpPr>
                <p:nvPr/>
              </p:nvSpPr>
              <p:spPr bwMode="auto">
                <a:xfrm>
                  <a:off x="7197"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8" name="Freeform 1150"/>
                <p:cNvSpPr>
                  <a:spLocks/>
                </p:cNvSpPr>
                <p:nvPr/>
              </p:nvSpPr>
              <p:spPr bwMode="auto">
                <a:xfrm>
                  <a:off x="7200"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5"/>
                      </a:lnTo>
                      <a:lnTo>
                        <a:pt x="10"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99" name="Freeform 1151"/>
                <p:cNvSpPr>
                  <a:spLocks/>
                </p:cNvSpPr>
                <p:nvPr/>
              </p:nvSpPr>
              <p:spPr bwMode="auto">
                <a:xfrm>
                  <a:off x="7202" y="2763"/>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5 h 13"/>
                    <a:gd name="T18" fmla="*/ 10 w 14"/>
                    <a:gd name="T19" fmla="*/ 2 h 13"/>
                    <a:gd name="T20" fmla="*/ 8 w 14"/>
                    <a:gd name="T21" fmla="*/ 2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0" name="Freeform 1152"/>
                <p:cNvSpPr>
                  <a:spLocks/>
                </p:cNvSpPr>
                <p:nvPr/>
              </p:nvSpPr>
              <p:spPr bwMode="auto">
                <a:xfrm>
                  <a:off x="7208"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1" name="Freeform 1153"/>
                <p:cNvSpPr>
                  <a:spLocks/>
                </p:cNvSpPr>
                <p:nvPr/>
              </p:nvSpPr>
              <p:spPr bwMode="auto">
                <a:xfrm>
                  <a:off x="7210"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2" name="Freeform 1154"/>
                <p:cNvSpPr>
                  <a:spLocks/>
                </p:cNvSpPr>
                <p:nvPr/>
              </p:nvSpPr>
              <p:spPr bwMode="auto">
                <a:xfrm>
                  <a:off x="7216"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7 w 9"/>
                    <a:gd name="T13" fmla="*/ 9 h 13"/>
                    <a:gd name="T14" fmla="*/ 9 w 9"/>
                    <a:gd name="T15" fmla="*/ 5 h 13"/>
                    <a:gd name="T16" fmla="*/ 7 w 9"/>
                    <a:gd name="T17" fmla="*/ 5 h 13"/>
                    <a:gd name="T18" fmla="*/ 7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7" y="9"/>
                      </a:lnTo>
                      <a:lnTo>
                        <a:pt x="9" y="5"/>
                      </a:lnTo>
                      <a:lnTo>
                        <a:pt x="7"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3" name="Freeform 1155"/>
                <p:cNvSpPr>
                  <a:spLocks/>
                </p:cNvSpPr>
                <p:nvPr/>
              </p:nvSpPr>
              <p:spPr bwMode="auto">
                <a:xfrm>
                  <a:off x="7220" y="2763"/>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9 w 9"/>
                    <a:gd name="T13" fmla="*/ 9 h 13"/>
                    <a:gd name="T14" fmla="*/ 9 w 9"/>
                    <a:gd name="T15" fmla="*/ 5 h 13"/>
                    <a:gd name="T16" fmla="*/ 9 w 9"/>
                    <a:gd name="T17" fmla="*/ 5 h 13"/>
                    <a:gd name="T18" fmla="*/ 5 w 9"/>
                    <a:gd name="T19" fmla="*/ 2 h 13"/>
                    <a:gd name="T20" fmla="*/ 3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3"/>
                      </a:lnTo>
                      <a:lnTo>
                        <a:pt x="5" y="11"/>
                      </a:lnTo>
                      <a:lnTo>
                        <a:pt x="9" y="9"/>
                      </a:lnTo>
                      <a:lnTo>
                        <a:pt x="9" y="5"/>
                      </a:lnTo>
                      <a:lnTo>
                        <a:pt x="9" y="5"/>
                      </a:lnTo>
                      <a:lnTo>
                        <a:pt x="5" y="2"/>
                      </a:lnTo>
                      <a:lnTo>
                        <a:pt x="3"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4" name="Freeform 1156"/>
                <p:cNvSpPr>
                  <a:spLocks/>
                </p:cNvSpPr>
                <p:nvPr/>
              </p:nvSpPr>
              <p:spPr bwMode="auto">
                <a:xfrm>
                  <a:off x="7222"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11" y="9"/>
                      </a:lnTo>
                      <a:lnTo>
                        <a:pt x="11" y="5"/>
                      </a:lnTo>
                      <a:lnTo>
                        <a:pt x="11"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5" name="Freeform 1157"/>
                <p:cNvSpPr>
                  <a:spLocks/>
                </p:cNvSpPr>
                <p:nvPr/>
              </p:nvSpPr>
              <p:spPr bwMode="auto">
                <a:xfrm>
                  <a:off x="722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6" name="Freeform 1158"/>
                <p:cNvSpPr>
                  <a:spLocks/>
                </p:cNvSpPr>
                <p:nvPr/>
              </p:nvSpPr>
              <p:spPr bwMode="auto">
                <a:xfrm>
                  <a:off x="722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7" name="Freeform 1159"/>
                <p:cNvSpPr>
                  <a:spLocks/>
                </p:cNvSpPr>
                <p:nvPr/>
              </p:nvSpPr>
              <p:spPr bwMode="auto">
                <a:xfrm>
                  <a:off x="7233"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5"/>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8" name="Freeform 1160"/>
                <p:cNvSpPr>
                  <a:spLocks/>
                </p:cNvSpPr>
                <p:nvPr/>
              </p:nvSpPr>
              <p:spPr bwMode="auto">
                <a:xfrm>
                  <a:off x="7235"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09" name="Freeform 1161"/>
                <p:cNvSpPr>
                  <a:spLocks/>
                </p:cNvSpPr>
                <p:nvPr/>
              </p:nvSpPr>
              <p:spPr bwMode="auto">
                <a:xfrm>
                  <a:off x="7239"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9" y="9"/>
                      </a:lnTo>
                      <a:lnTo>
                        <a:pt x="11" y="5"/>
                      </a:lnTo>
                      <a:lnTo>
                        <a:pt x="9" y="5"/>
                      </a:lnTo>
                      <a:lnTo>
                        <a:pt x="9"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0" name="Freeform 1162"/>
                <p:cNvSpPr>
                  <a:spLocks/>
                </p:cNvSpPr>
                <p:nvPr/>
              </p:nvSpPr>
              <p:spPr bwMode="auto">
                <a:xfrm>
                  <a:off x="7245" y="2763"/>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7 w 7"/>
                    <a:gd name="T13" fmla="*/ 9 h 13"/>
                    <a:gd name="T14" fmla="*/ 7 w 7"/>
                    <a:gd name="T15" fmla="*/ 5 h 13"/>
                    <a:gd name="T16" fmla="*/ 7 w 7"/>
                    <a:gd name="T17" fmla="*/ 5 h 13"/>
                    <a:gd name="T18" fmla="*/ 5 w 7"/>
                    <a:gd name="T19" fmla="*/ 2 h 13"/>
                    <a:gd name="T20" fmla="*/ 3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7" y="9"/>
                      </a:lnTo>
                      <a:lnTo>
                        <a:pt x="7" y="5"/>
                      </a:lnTo>
                      <a:lnTo>
                        <a:pt x="7" y="5"/>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1" name="Freeform 1163"/>
                <p:cNvSpPr>
                  <a:spLocks/>
                </p:cNvSpPr>
                <p:nvPr/>
              </p:nvSpPr>
              <p:spPr bwMode="auto">
                <a:xfrm>
                  <a:off x="7245"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9 w 13"/>
                    <a:gd name="T13" fmla="*/ 9 h 13"/>
                    <a:gd name="T14" fmla="*/ 13 w 13"/>
                    <a:gd name="T15" fmla="*/ 5 h 13"/>
                    <a:gd name="T16" fmla="*/ 9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9" y="9"/>
                      </a:lnTo>
                      <a:lnTo>
                        <a:pt x="13"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2" name="Freeform 1164"/>
                <p:cNvSpPr>
                  <a:spLocks/>
                </p:cNvSpPr>
                <p:nvPr/>
              </p:nvSpPr>
              <p:spPr bwMode="auto">
                <a:xfrm>
                  <a:off x="7250" y="2763"/>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3"/>
                      </a:lnTo>
                      <a:lnTo>
                        <a:pt x="8" y="11"/>
                      </a:lnTo>
                      <a:lnTo>
                        <a:pt x="10" y="9"/>
                      </a:lnTo>
                      <a:lnTo>
                        <a:pt x="10" y="5"/>
                      </a:lnTo>
                      <a:lnTo>
                        <a:pt x="10" y="5"/>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3" name="Freeform 1165"/>
                <p:cNvSpPr>
                  <a:spLocks/>
                </p:cNvSpPr>
                <p:nvPr/>
              </p:nvSpPr>
              <p:spPr bwMode="auto">
                <a:xfrm>
                  <a:off x="7252" y="2763"/>
                  <a:ext cx="12" cy="13"/>
                </a:xfrm>
                <a:custGeom>
                  <a:avLst/>
                  <a:gdLst>
                    <a:gd name="T0" fmla="*/ 6 w 12"/>
                    <a:gd name="T1" fmla="*/ 0 h 13"/>
                    <a:gd name="T2" fmla="*/ 0 w 12"/>
                    <a:gd name="T3" fmla="*/ 0 h 13"/>
                    <a:gd name="T4" fmla="*/ 0 w 12"/>
                    <a:gd name="T5" fmla="*/ 13 h 13"/>
                    <a:gd name="T6" fmla="*/ 6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3"/>
                      </a:lnTo>
                      <a:lnTo>
                        <a:pt x="10" y="11"/>
                      </a:lnTo>
                      <a:lnTo>
                        <a:pt x="12" y="9"/>
                      </a:lnTo>
                      <a:lnTo>
                        <a:pt x="12" y="5"/>
                      </a:lnTo>
                      <a:lnTo>
                        <a:pt x="12"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4" name="Freeform 1166"/>
                <p:cNvSpPr>
                  <a:spLocks/>
                </p:cNvSpPr>
                <p:nvPr/>
              </p:nvSpPr>
              <p:spPr bwMode="auto">
                <a:xfrm>
                  <a:off x="7258"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5" name="Freeform 1167"/>
                <p:cNvSpPr>
                  <a:spLocks/>
                </p:cNvSpPr>
                <p:nvPr/>
              </p:nvSpPr>
              <p:spPr bwMode="auto">
                <a:xfrm>
                  <a:off x="7260"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11 w 11"/>
                    <a:gd name="T13" fmla="*/ 9 h 13"/>
                    <a:gd name="T14" fmla="*/ 11 w 11"/>
                    <a:gd name="T15" fmla="*/ 5 h 13"/>
                    <a:gd name="T16" fmla="*/ 11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11" y="9"/>
                      </a:lnTo>
                      <a:lnTo>
                        <a:pt x="11" y="5"/>
                      </a:lnTo>
                      <a:lnTo>
                        <a:pt x="11"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6" name="Freeform 1168"/>
                <p:cNvSpPr>
                  <a:spLocks/>
                </p:cNvSpPr>
                <p:nvPr/>
              </p:nvSpPr>
              <p:spPr bwMode="auto">
                <a:xfrm>
                  <a:off x="7264"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7" name="Freeform 1169"/>
                <p:cNvSpPr>
                  <a:spLocks/>
                </p:cNvSpPr>
                <p:nvPr/>
              </p:nvSpPr>
              <p:spPr bwMode="auto">
                <a:xfrm>
                  <a:off x="7268"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8" name="Freeform 1170"/>
                <p:cNvSpPr>
                  <a:spLocks/>
                </p:cNvSpPr>
                <p:nvPr/>
              </p:nvSpPr>
              <p:spPr bwMode="auto">
                <a:xfrm>
                  <a:off x="7271"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8" y="9"/>
                      </a:lnTo>
                      <a:lnTo>
                        <a:pt x="12"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19" name="Freeform 1171"/>
                <p:cNvSpPr>
                  <a:spLocks/>
                </p:cNvSpPr>
                <p:nvPr/>
              </p:nvSpPr>
              <p:spPr bwMode="auto">
                <a:xfrm>
                  <a:off x="7275" y="2763"/>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9"/>
                      </a:lnTo>
                      <a:lnTo>
                        <a:pt x="8" y="5"/>
                      </a:lnTo>
                      <a:lnTo>
                        <a:pt x="8" y="5"/>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0" name="Freeform 1172"/>
                <p:cNvSpPr>
                  <a:spLocks/>
                </p:cNvSpPr>
                <p:nvPr/>
              </p:nvSpPr>
              <p:spPr bwMode="auto">
                <a:xfrm>
                  <a:off x="7277" y="2763"/>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6 w 12"/>
                    <a:gd name="T21" fmla="*/ 2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1" name="Freeform 1173"/>
                <p:cNvSpPr>
                  <a:spLocks/>
                </p:cNvSpPr>
                <p:nvPr/>
              </p:nvSpPr>
              <p:spPr bwMode="auto">
                <a:xfrm>
                  <a:off x="7283" y="2763"/>
                  <a:ext cx="8" cy="13"/>
                </a:xfrm>
                <a:custGeom>
                  <a:avLst/>
                  <a:gdLst>
                    <a:gd name="T0" fmla="*/ 0 w 8"/>
                    <a:gd name="T1" fmla="*/ 0 h 13"/>
                    <a:gd name="T2" fmla="*/ 0 w 8"/>
                    <a:gd name="T3" fmla="*/ 0 h 13"/>
                    <a:gd name="T4" fmla="*/ 0 w 8"/>
                    <a:gd name="T5" fmla="*/ 13 h 13"/>
                    <a:gd name="T6" fmla="*/ 0 w 8"/>
                    <a:gd name="T7" fmla="*/ 13 h 13"/>
                    <a:gd name="T8" fmla="*/ 6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6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6" y="13"/>
                      </a:lnTo>
                      <a:lnTo>
                        <a:pt x="8" y="11"/>
                      </a:lnTo>
                      <a:lnTo>
                        <a:pt x="8" y="9"/>
                      </a:lnTo>
                      <a:lnTo>
                        <a:pt x="8" y="5"/>
                      </a:lnTo>
                      <a:lnTo>
                        <a:pt x="8" y="5"/>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2" name="Freeform 1174"/>
                <p:cNvSpPr>
                  <a:spLocks/>
                </p:cNvSpPr>
                <p:nvPr/>
              </p:nvSpPr>
              <p:spPr bwMode="auto">
                <a:xfrm>
                  <a:off x="7283" y="2763"/>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3 w 13"/>
                    <a:gd name="T13" fmla="*/ 9 h 13"/>
                    <a:gd name="T14" fmla="*/ 13 w 13"/>
                    <a:gd name="T15" fmla="*/ 5 h 13"/>
                    <a:gd name="T16" fmla="*/ 13 w 13"/>
                    <a:gd name="T17" fmla="*/ 5 h 13"/>
                    <a:gd name="T18" fmla="*/ 10 w 13"/>
                    <a:gd name="T19" fmla="*/ 2 h 13"/>
                    <a:gd name="T20" fmla="*/ 8 w 13"/>
                    <a:gd name="T21" fmla="*/ 2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3" y="9"/>
                      </a:lnTo>
                      <a:lnTo>
                        <a:pt x="13" y="5"/>
                      </a:lnTo>
                      <a:lnTo>
                        <a:pt x="13"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3" name="Freeform 1175"/>
                <p:cNvSpPr>
                  <a:spLocks/>
                </p:cNvSpPr>
                <p:nvPr/>
              </p:nvSpPr>
              <p:spPr bwMode="auto">
                <a:xfrm>
                  <a:off x="7289" y="2763"/>
                  <a:ext cx="7" cy="13"/>
                </a:xfrm>
                <a:custGeom>
                  <a:avLst/>
                  <a:gdLst>
                    <a:gd name="T0" fmla="*/ 2 w 7"/>
                    <a:gd name="T1" fmla="*/ 0 h 13"/>
                    <a:gd name="T2" fmla="*/ 0 w 7"/>
                    <a:gd name="T3" fmla="*/ 0 h 13"/>
                    <a:gd name="T4" fmla="*/ 0 w 7"/>
                    <a:gd name="T5" fmla="*/ 13 h 13"/>
                    <a:gd name="T6" fmla="*/ 2 w 7"/>
                    <a:gd name="T7" fmla="*/ 13 h 13"/>
                    <a:gd name="T8" fmla="*/ 7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7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7" y="13"/>
                      </a:lnTo>
                      <a:lnTo>
                        <a:pt x="7" y="11"/>
                      </a:lnTo>
                      <a:lnTo>
                        <a:pt x="7" y="9"/>
                      </a:lnTo>
                      <a:lnTo>
                        <a:pt x="7" y="5"/>
                      </a:lnTo>
                      <a:lnTo>
                        <a:pt x="7" y="5"/>
                      </a:lnTo>
                      <a:lnTo>
                        <a:pt x="7" y="2"/>
                      </a:lnTo>
                      <a:lnTo>
                        <a:pt x="7"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4" name="Freeform 1176"/>
                <p:cNvSpPr>
                  <a:spLocks/>
                </p:cNvSpPr>
                <p:nvPr/>
              </p:nvSpPr>
              <p:spPr bwMode="auto">
                <a:xfrm>
                  <a:off x="7291" y="2763"/>
                  <a:ext cx="11" cy="13"/>
                </a:xfrm>
                <a:custGeom>
                  <a:avLst/>
                  <a:gdLst>
                    <a:gd name="T0" fmla="*/ 5 w 11"/>
                    <a:gd name="T1" fmla="*/ 0 h 13"/>
                    <a:gd name="T2" fmla="*/ 0 w 11"/>
                    <a:gd name="T3" fmla="*/ 0 h 13"/>
                    <a:gd name="T4" fmla="*/ 0 w 11"/>
                    <a:gd name="T5" fmla="*/ 13 h 13"/>
                    <a:gd name="T6" fmla="*/ 5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3"/>
                      </a:lnTo>
                      <a:lnTo>
                        <a:pt x="9" y="11"/>
                      </a:lnTo>
                      <a:lnTo>
                        <a:pt x="11" y="9"/>
                      </a:lnTo>
                      <a:lnTo>
                        <a:pt x="11" y="5"/>
                      </a:lnTo>
                      <a:lnTo>
                        <a:pt x="11" y="5"/>
                      </a:lnTo>
                      <a:lnTo>
                        <a:pt x="9" y="2"/>
                      </a:lnTo>
                      <a:lnTo>
                        <a:pt x="5"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5" name="Freeform 1177"/>
                <p:cNvSpPr>
                  <a:spLocks/>
                </p:cNvSpPr>
                <p:nvPr/>
              </p:nvSpPr>
              <p:spPr bwMode="auto">
                <a:xfrm>
                  <a:off x="729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6" name="Freeform 1178"/>
                <p:cNvSpPr>
                  <a:spLocks/>
                </p:cNvSpPr>
                <p:nvPr/>
              </p:nvSpPr>
              <p:spPr bwMode="auto">
                <a:xfrm>
                  <a:off x="7300"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7" name="Freeform 1179"/>
                <p:cNvSpPr>
                  <a:spLocks/>
                </p:cNvSpPr>
                <p:nvPr/>
              </p:nvSpPr>
              <p:spPr bwMode="auto">
                <a:xfrm>
                  <a:off x="7302"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8" name="Freeform 1180"/>
                <p:cNvSpPr>
                  <a:spLocks/>
                </p:cNvSpPr>
                <p:nvPr/>
              </p:nvSpPr>
              <p:spPr bwMode="auto">
                <a:xfrm>
                  <a:off x="7306"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29" name="Freeform 1181"/>
                <p:cNvSpPr>
                  <a:spLocks/>
                </p:cNvSpPr>
                <p:nvPr/>
              </p:nvSpPr>
              <p:spPr bwMode="auto">
                <a:xfrm>
                  <a:off x="7310"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9"/>
                      </a:lnTo>
                      <a:lnTo>
                        <a:pt x="9" y="5"/>
                      </a:lnTo>
                      <a:lnTo>
                        <a:pt x="9"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0" name="Freeform 1182"/>
                <p:cNvSpPr>
                  <a:spLocks/>
                </p:cNvSpPr>
                <p:nvPr/>
              </p:nvSpPr>
              <p:spPr bwMode="auto">
                <a:xfrm>
                  <a:off x="7314" y="2763"/>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5" y="13"/>
                      </a:lnTo>
                      <a:lnTo>
                        <a:pt x="7" y="11"/>
                      </a:lnTo>
                      <a:lnTo>
                        <a:pt x="7" y="9"/>
                      </a:lnTo>
                      <a:lnTo>
                        <a:pt x="7" y="5"/>
                      </a:lnTo>
                      <a:lnTo>
                        <a:pt x="7" y="5"/>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1" name="Freeform 1183"/>
                <p:cNvSpPr>
                  <a:spLocks/>
                </p:cNvSpPr>
                <p:nvPr/>
              </p:nvSpPr>
              <p:spPr bwMode="auto">
                <a:xfrm>
                  <a:off x="7316"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5"/>
                      </a:lnTo>
                      <a:lnTo>
                        <a:pt x="9"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2" name="Freeform 1184"/>
                <p:cNvSpPr>
                  <a:spLocks/>
                </p:cNvSpPr>
                <p:nvPr/>
              </p:nvSpPr>
              <p:spPr bwMode="auto">
                <a:xfrm>
                  <a:off x="7319" y="2763"/>
                  <a:ext cx="10" cy="13"/>
                </a:xfrm>
                <a:custGeom>
                  <a:avLst/>
                  <a:gdLst>
                    <a:gd name="T0" fmla="*/ 6 w 10"/>
                    <a:gd name="T1" fmla="*/ 0 h 13"/>
                    <a:gd name="T2" fmla="*/ 0 w 10"/>
                    <a:gd name="T3" fmla="*/ 0 h 13"/>
                    <a:gd name="T4" fmla="*/ 0 w 10"/>
                    <a:gd name="T5" fmla="*/ 13 h 13"/>
                    <a:gd name="T6" fmla="*/ 6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6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6" y="0"/>
                      </a:moveTo>
                      <a:lnTo>
                        <a:pt x="0" y="0"/>
                      </a:lnTo>
                      <a:lnTo>
                        <a:pt x="0" y="13"/>
                      </a:lnTo>
                      <a:lnTo>
                        <a:pt x="6" y="13"/>
                      </a:lnTo>
                      <a:lnTo>
                        <a:pt x="8" y="13"/>
                      </a:lnTo>
                      <a:lnTo>
                        <a:pt x="10" y="11"/>
                      </a:lnTo>
                      <a:lnTo>
                        <a:pt x="10" y="9"/>
                      </a:lnTo>
                      <a:lnTo>
                        <a:pt x="10" y="5"/>
                      </a:lnTo>
                      <a:lnTo>
                        <a:pt x="10" y="5"/>
                      </a:lnTo>
                      <a:lnTo>
                        <a:pt x="10" y="2"/>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3" name="Freeform 1185"/>
                <p:cNvSpPr>
                  <a:spLocks/>
                </p:cNvSpPr>
                <p:nvPr/>
              </p:nvSpPr>
              <p:spPr bwMode="auto">
                <a:xfrm>
                  <a:off x="7325"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4" name="Freeform 1186"/>
                <p:cNvSpPr>
                  <a:spLocks/>
                </p:cNvSpPr>
                <p:nvPr/>
              </p:nvSpPr>
              <p:spPr bwMode="auto">
                <a:xfrm>
                  <a:off x="7327"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5" name="Freeform 1187"/>
                <p:cNvSpPr>
                  <a:spLocks/>
                </p:cNvSpPr>
                <p:nvPr/>
              </p:nvSpPr>
              <p:spPr bwMode="auto">
                <a:xfrm>
                  <a:off x="7331"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3"/>
                      </a:lnTo>
                      <a:lnTo>
                        <a:pt x="8" y="11"/>
                      </a:lnTo>
                      <a:lnTo>
                        <a:pt x="10" y="9"/>
                      </a:lnTo>
                      <a:lnTo>
                        <a:pt x="10" y="5"/>
                      </a:lnTo>
                      <a:lnTo>
                        <a:pt x="10" y="5"/>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6" name="Freeform 1188"/>
                <p:cNvSpPr>
                  <a:spLocks/>
                </p:cNvSpPr>
                <p:nvPr/>
              </p:nvSpPr>
              <p:spPr bwMode="auto">
                <a:xfrm>
                  <a:off x="7335"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9 h 13"/>
                    <a:gd name="T14" fmla="*/ 9 w 9"/>
                    <a:gd name="T15" fmla="*/ 5 h 13"/>
                    <a:gd name="T16" fmla="*/ 9 w 9"/>
                    <a:gd name="T17" fmla="*/ 5 h 13"/>
                    <a:gd name="T18" fmla="*/ 8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9"/>
                      </a:lnTo>
                      <a:lnTo>
                        <a:pt x="9" y="5"/>
                      </a:lnTo>
                      <a:lnTo>
                        <a:pt x="9"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7" name="Freeform 1189"/>
                <p:cNvSpPr>
                  <a:spLocks/>
                </p:cNvSpPr>
                <p:nvPr/>
              </p:nvSpPr>
              <p:spPr bwMode="auto">
                <a:xfrm>
                  <a:off x="7339"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5"/>
                      </a:lnTo>
                      <a:lnTo>
                        <a:pt x="9"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8" name="Freeform 1190"/>
                <p:cNvSpPr>
                  <a:spLocks/>
                </p:cNvSpPr>
                <p:nvPr/>
              </p:nvSpPr>
              <p:spPr bwMode="auto">
                <a:xfrm>
                  <a:off x="7341" y="2763"/>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7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11" y="9"/>
                      </a:lnTo>
                      <a:lnTo>
                        <a:pt x="11" y="5"/>
                      </a:lnTo>
                      <a:lnTo>
                        <a:pt x="11" y="5"/>
                      </a:lnTo>
                      <a:lnTo>
                        <a:pt x="9" y="2"/>
                      </a:lnTo>
                      <a:lnTo>
                        <a:pt x="7"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39" name="Freeform 1191"/>
                <p:cNvSpPr>
                  <a:spLocks/>
                </p:cNvSpPr>
                <p:nvPr/>
              </p:nvSpPr>
              <p:spPr bwMode="auto">
                <a:xfrm>
                  <a:off x="7344"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0" name="Freeform 1192"/>
                <p:cNvSpPr>
                  <a:spLocks/>
                </p:cNvSpPr>
                <p:nvPr/>
              </p:nvSpPr>
              <p:spPr bwMode="auto">
                <a:xfrm>
                  <a:off x="7348"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1" name="Freeform 1193"/>
                <p:cNvSpPr>
                  <a:spLocks/>
                </p:cNvSpPr>
                <p:nvPr/>
              </p:nvSpPr>
              <p:spPr bwMode="auto">
                <a:xfrm>
                  <a:off x="7352" y="2763"/>
                  <a:ext cx="12" cy="13"/>
                </a:xfrm>
                <a:custGeom>
                  <a:avLst/>
                  <a:gdLst>
                    <a:gd name="T0" fmla="*/ 0 w 12"/>
                    <a:gd name="T1" fmla="*/ 2 h 13"/>
                    <a:gd name="T2" fmla="*/ 4 w 12"/>
                    <a:gd name="T3" fmla="*/ 0 h 13"/>
                    <a:gd name="T4" fmla="*/ 0 w 12"/>
                    <a:gd name="T5" fmla="*/ 0 h 13"/>
                    <a:gd name="T6" fmla="*/ 0 w 12"/>
                    <a:gd name="T7" fmla="*/ 13 h 13"/>
                    <a:gd name="T8" fmla="*/ 4 w 12"/>
                    <a:gd name="T9" fmla="*/ 13 h 13"/>
                    <a:gd name="T10" fmla="*/ 6 w 12"/>
                    <a:gd name="T11" fmla="*/ 13 h 13"/>
                    <a:gd name="T12" fmla="*/ 4 w 12"/>
                    <a:gd name="T13" fmla="*/ 13 h 13"/>
                    <a:gd name="T14" fmla="*/ 6 w 12"/>
                    <a:gd name="T15" fmla="*/ 13 h 13"/>
                    <a:gd name="T16" fmla="*/ 8 w 12"/>
                    <a:gd name="T17" fmla="*/ 11 h 13"/>
                    <a:gd name="T18" fmla="*/ 8 w 12"/>
                    <a:gd name="T19" fmla="*/ 9 h 13"/>
                    <a:gd name="T20" fmla="*/ 12 w 12"/>
                    <a:gd name="T21" fmla="*/ 5 h 13"/>
                    <a:gd name="T22" fmla="*/ 8 w 12"/>
                    <a:gd name="T23" fmla="*/ 5 h 13"/>
                    <a:gd name="T24" fmla="*/ 8 w 12"/>
                    <a:gd name="T25" fmla="*/ 2 h 13"/>
                    <a:gd name="T26" fmla="*/ 6 w 12"/>
                    <a:gd name="T27" fmla="*/ 2 h 13"/>
                    <a:gd name="T28" fmla="*/ 4 w 12"/>
                    <a:gd name="T29" fmla="*/ 0 h 13"/>
                    <a:gd name="T30" fmla="*/ 0 w 12"/>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
                      <a:moveTo>
                        <a:pt x="0" y="2"/>
                      </a:moveTo>
                      <a:lnTo>
                        <a:pt x="4" y="0"/>
                      </a:lnTo>
                      <a:lnTo>
                        <a:pt x="0" y="0"/>
                      </a:lnTo>
                      <a:lnTo>
                        <a:pt x="0" y="13"/>
                      </a:lnTo>
                      <a:lnTo>
                        <a:pt x="4" y="13"/>
                      </a:lnTo>
                      <a:lnTo>
                        <a:pt x="6" y="13"/>
                      </a:lnTo>
                      <a:lnTo>
                        <a:pt x="4" y="13"/>
                      </a:lnTo>
                      <a:lnTo>
                        <a:pt x="6" y="13"/>
                      </a:lnTo>
                      <a:lnTo>
                        <a:pt x="8" y="11"/>
                      </a:lnTo>
                      <a:lnTo>
                        <a:pt x="8" y="9"/>
                      </a:lnTo>
                      <a:lnTo>
                        <a:pt x="12" y="5"/>
                      </a:lnTo>
                      <a:lnTo>
                        <a:pt x="8" y="5"/>
                      </a:lnTo>
                      <a:lnTo>
                        <a:pt x="8" y="2"/>
                      </a:lnTo>
                      <a:lnTo>
                        <a:pt x="6" y="2"/>
                      </a:lnTo>
                      <a:lnTo>
                        <a:pt x="4"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2" name="Freeform 1194"/>
                <p:cNvSpPr>
                  <a:spLocks/>
                </p:cNvSpPr>
                <p:nvPr/>
              </p:nvSpPr>
              <p:spPr bwMode="auto">
                <a:xfrm>
                  <a:off x="7352" y="2761"/>
                  <a:ext cx="12" cy="15"/>
                </a:xfrm>
                <a:custGeom>
                  <a:avLst/>
                  <a:gdLst>
                    <a:gd name="T0" fmla="*/ 6 w 12"/>
                    <a:gd name="T1" fmla="*/ 2 h 15"/>
                    <a:gd name="T2" fmla="*/ 4 w 12"/>
                    <a:gd name="T3" fmla="*/ 2 h 15"/>
                    <a:gd name="T4" fmla="*/ 0 w 12"/>
                    <a:gd name="T5" fmla="*/ 4 h 15"/>
                    <a:gd name="T6" fmla="*/ 6 w 12"/>
                    <a:gd name="T7" fmla="*/ 15 h 15"/>
                    <a:gd name="T8" fmla="*/ 12 w 12"/>
                    <a:gd name="T9" fmla="*/ 13 h 15"/>
                    <a:gd name="T10" fmla="*/ 6 w 12"/>
                    <a:gd name="T11" fmla="*/ 13 h 15"/>
                    <a:gd name="T12" fmla="*/ 12 w 12"/>
                    <a:gd name="T13" fmla="*/ 13 h 15"/>
                    <a:gd name="T14" fmla="*/ 12 w 12"/>
                    <a:gd name="T15" fmla="*/ 11 h 15"/>
                    <a:gd name="T16" fmla="*/ 12 w 12"/>
                    <a:gd name="T17" fmla="*/ 7 h 15"/>
                    <a:gd name="T18" fmla="*/ 12 w 12"/>
                    <a:gd name="T19" fmla="*/ 7 h 15"/>
                    <a:gd name="T20" fmla="*/ 12 w 12"/>
                    <a:gd name="T21" fmla="*/ 4 h 15"/>
                    <a:gd name="T22" fmla="*/ 12 w 12"/>
                    <a:gd name="T23" fmla="*/ 2 h 15"/>
                    <a:gd name="T24" fmla="*/ 8 w 12"/>
                    <a:gd name="T25" fmla="*/ 2 h 15"/>
                    <a:gd name="T26" fmla="*/ 6 w 12"/>
                    <a:gd name="T27" fmla="*/ 0 h 15"/>
                    <a:gd name="T28" fmla="*/ 4 w 12"/>
                    <a:gd name="T29" fmla="*/ 2 h 15"/>
                    <a:gd name="T30" fmla="*/ 6 w 12"/>
                    <a:gd name="T3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5">
                      <a:moveTo>
                        <a:pt x="6" y="2"/>
                      </a:moveTo>
                      <a:lnTo>
                        <a:pt x="4" y="2"/>
                      </a:lnTo>
                      <a:lnTo>
                        <a:pt x="0" y="4"/>
                      </a:lnTo>
                      <a:lnTo>
                        <a:pt x="6" y="15"/>
                      </a:lnTo>
                      <a:lnTo>
                        <a:pt x="12" y="13"/>
                      </a:lnTo>
                      <a:lnTo>
                        <a:pt x="6" y="13"/>
                      </a:lnTo>
                      <a:lnTo>
                        <a:pt x="12" y="13"/>
                      </a:lnTo>
                      <a:lnTo>
                        <a:pt x="12" y="11"/>
                      </a:lnTo>
                      <a:lnTo>
                        <a:pt x="12" y="7"/>
                      </a:lnTo>
                      <a:lnTo>
                        <a:pt x="12" y="7"/>
                      </a:lnTo>
                      <a:lnTo>
                        <a:pt x="12" y="4"/>
                      </a:lnTo>
                      <a:lnTo>
                        <a:pt x="12" y="2"/>
                      </a:lnTo>
                      <a:lnTo>
                        <a:pt x="8" y="2"/>
                      </a:lnTo>
                      <a:lnTo>
                        <a:pt x="6" y="0"/>
                      </a:lnTo>
                      <a:lnTo>
                        <a:pt x="4"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3" name="Freeform 1195"/>
                <p:cNvSpPr>
                  <a:spLocks/>
                </p:cNvSpPr>
                <p:nvPr/>
              </p:nvSpPr>
              <p:spPr bwMode="auto">
                <a:xfrm>
                  <a:off x="7358" y="2763"/>
                  <a:ext cx="11" cy="11"/>
                </a:xfrm>
                <a:custGeom>
                  <a:avLst/>
                  <a:gdLst>
                    <a:gd name="T0" fmla="*/ 6 w 11"/>
                    <a:gd name="T1" fmla="*/ 0 h 11"/>
                    <a:gd name="T2" fmla="*/ 0 w 11"/>
                    <a:gd name="T3" fmla="*/ 0 h 11"/>
                    <a:gd name="T4" fmla="*/ 0 w 11"/>
                    <a:gd name="T5" fmla="*/ 11 h 11"/>
                    <a:gd name="T6" fmla="*/ 6 w 11"/>
                    <a:gd name="T7" fmla="*/ 11 h 11"/>
                    <a:gd name="T8" fmla="*/ 6 w 11"/>
                    <a:gd name="T9" fmla="*/ 11 h 11"/>
                    <a:gd name="T10" fmla="*/ 9 w 11"/>
                    <a:gd name="T11" fmla="*/ 9 h 11"/>
                    <a:gd name="T12" fmla="*/ 11 w 11"/>
                    <a:gd name="T13" fmla="*/ 9 h 11"/>
                    <a:gd name="T14" fmla="*/ 11 w 11"/>
                    <a:gd name="T15" fmla="*/ 5 h 11"/>
                    <a:gd name="T16" fmla="*/ 11 w 11"/>
                    <a:gd name="T17" fmla="*/ 2 h 11"/>
                    <a:gd name="T18" fmla="*/ 9 w 11"/>
                    <a:gd name="T19" fmla="*/ 0 h 11"/>
                    <a:gd name="T20" fmla="*/ 6 w 11"/>
                    <a:gd name="T21" fmla="*/ 0 h 11"/>
                    <a:gd name="T22" fmla="*/ 6 w 11"/>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1">
                      <a:moveTo>
                        <a:pt x="6" y="0"/>
                      </a:moveTo>
                      <a:lnTo>
                        <a:pt x="0" y="0"/>
                      </a:lnTo>
                      <a:lnTo>
                        <a:pt x="0" y="11"/>
                      </a:lnTo>
                      <a:lnTo>
                        <a:pt x="6" y="11"/>
                      </a:lnTo>
                      <a:lnTo>
                        <a:pt x="6" y="11"/>
                      </a:lnTo>
                      <a:lnTo>
                        <a:pt x="9" y="9"/>
                      </a:lnTo>
                      <a:lnTo>
                        <a:pt x="11" y="9"/>
                      </a:lnTo>
                      <a:lnTo>
                        <a:pt x="11" y="5"/>
                      </a:lnTo>
                      <a:lnTo>
                        <a:pt x="11" y="2"/>
                      </a:lnTo>
                      <a:lnTo>
                        <a:pt x="9"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4" name="Freeform 1196"/>
                <p:cNvSpPr>
                  <a:spLocks/>
                </p:cNvSpPr>
                <p:nvPr/>
              </p:nvSpPr>
              <p:spPr bwMode="auto">
                <a:xfrm>
                  <a:off x="7360" y="2763"/>
                  <a:ext cx="11" cy="11"/>
                </a:xfrm>
                <a:custGeom>
                  <a:avLst/>
                  <a:gdLst>
                    <a:gd name="T0" fmla="*/ 0 w 11"/>
                    <a:gd name="T1" fmla="*/ 2 h 11"/>
                    <a:gd name="T2" fmla="*/ 4 w 11"/>
                    <a:gd name="T3" fmla="*/ 0 h 11"/>
                    <a:gd name="T4" fmla="*/ 4 w 11"/>
                    <a:gd name="T5" fmla="*/ 0 h 11"/>
                    <a:gd name="T6" fmla="*/ 4 w 11"/>
                    <a:gd name="T7" fmla="*/ 11 h 11"/>
                    <a:gd name="T8" fmla="*/ 4 w 11"/>
                    <a:gd name="T9" fmla="*/ 11 h 11"/>
                    <a:gd name="T10" fmla="*/ 11 w 11"/>
                    <a:gd name="T11" fmla="*/ 9 h 11"/>
                    <a:gd name="T12" fmla="*/ 4 w 11"/>
                    <a:gd name="T13" fmla="*/ 11 h 11"/>
                    <a:gd name="T14" fmla="*/ 9 w 11"/>
                    <a:gd name="T15" fmla="*/ 11 h 11"/>
                    <a:gd name="T16" fmla="*/ 11 w 11"/>
                    <a:gd name="T17" fmla="*/ 9 h 11"/>
                    <a:gd name="T18" fmla="*/ 11 w 11"/>
                    <a:gd name="T19" fmla="*/ 5 h 11"/>
                    <a:gd name="T20" fmla="*/ 11 w 11"/>
                    <a:gd name="T21" fmla="*/ 2 h 11"/>
                    <a:gd name="T22" fmla="*/ 11 w 11"/>
                    <a:gd name="T23" fmla="*/ 0 h 11"/>
                    <a:gd name="T24" fmla="*/ 9 w 11"/>
                    <a:gd name="T25" fmla="*/ 0 h 11"/>
                    <a:gd name="T26" fmla="*/ 4 w 11"/>
                    <a:gd name="T27" fmla="*/ 0 h 11"/>
                    <a:gd name="T28" fmla="*/ 0 w 11"/>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1">
                      <a:moveTo>
                        <a:pt x="0" y="2"/>
                      </a:moveTo>
                      <a:lnTo>
                        <a:pt x="4" y="0"/>
                      </a:lnTo>
                      <a:lnTo>
                        <a:pt x="4" y="0"/>
                      </a:lnTo>
                      <a:lnTo>
                        <a:pt x="4" y="11"/>
                      </a:lnTo>
                      <a:lnTo>
                        <a:pt x="4" y="11"/>
                      </a:lnTo>
                      <a:lnTo>
                        <a:pt x="11" y="9"/>
                      </a:lnTo>
                      <a:lnTo>
                        <a:pt x="4" y="11"/>
                      </a:lnTo>
                      <a:lnTo>
                        <a:pt x="9" y="11"/>
                      </a:lnTo>
                      <a:lnTo>
                        <a:pt x="11" y="9"/>
                      </a:lnTo>
                      <a:lnTo>
                        <a:pt x="11" y="5"/>
                      </a:lnTo>
                      <a:lnTo>
                        <a:pt x="11" y="2"/>
                      </a:lnTo>
                      <a:lnTo>
                        <a:pt x="11" y="0"/>
                      </a:lnTo>
                      <a:lnTo>
                        <a:pt x="9" y="0"/>
                      </a:lnTo>
                      <a:lnTo>
                        <a:pt x="4"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5" name="Freeform 1197"/>
                <p:cNvSpPr>
                  <a:spLocks/>
                </p:cNvSpPr>
                <p:nvPr/>
              </p:nvSpPr>
              <p:spPr bwMode="auto">
                <a:xfrm>
                  <a:off x="7360" y="2755"/>
                  <a:ext cx="17" cy="17"/>
                </a:xfrm>
                <a:custGeom>
                  <a:avLst/>
                  <a:gdLst>
                    <a:gd name="T0" fmla="*/ 4 w 17"/>
                    <a:gd name="T1" fmla="*/ 8 h 17"/>
                    <a:gd name="T2" fmla="*/ 4 w 17"/>
                    <a:gd name="T3" fmla="*/ 4 h 17"/>
                    <a:gd name="T4" fmla="*/ 0 w 17"/>
                    <a:gd name="T5" fmla="*/ 10 h 17"/>
                    <a:gd name="T6" fmla="*/ 11 w 17"/>
                    <a:gd name="T7" fmla="*/ 17 h 17"/>
                    <a:gd name="T8" fmla="*/ 13 w 17"/>
                    <a:gd name="T9" fmla="*/ 10 h 17"/>
                    <a:gd name="T10" fmla="*/ 17 w 17"/>
                    <a:gd name="T11" fmla="*/ 8 h 17"/>
                    <a:gd name="T12" fmla="*/ 13 w 17"/>
                    <a:gd name="T13" fmla="*/ 10 h 17"/>
                    <a:gd name="T14" fmla="*/ 17 w 17"/>
                    <a:gd name="T15" fmla="*/ 8 h 17"/>
                    <a:gd name="T16" fmla="*/ 17 w 17"/>
                    <a:gd name="T17" fmla="*/ 6 h 17"/>
                    <a:gd name="T18" fmla="*/ 13 w 17"/>
                    <a:gd name="T19" fmla="*/ 4 h 17"/>
                    <a:gd name="T20" fmla="*/ 11 w 17"/>
                    <a:gd name="T21" fmla="*/ 0 h 17"/>
                    <a:gd name="T22" fmla="*/ 9 w 17"/>
                    <a:gd name="T23" fmla="*/ 0 h 17"/>
                    <a:gd name="T24" fmla="*/ 7 w 17"/>
                    <a:gd name="T25" fmla="*/ 0 h 17"/>
                    <a:gd name="T26" fmla="*/ 4 w 17"/>
                    <a:gd name="T27" fmla="*/ 0 h 17"/>
                    <a:gd name="T28" fmla="*/ 4 w 17"/>
                    <a:gd name="T29" fmla="*/ 4 h 17"/>
                    <a:gd name="T30" fmla="*/ 4 w 17"/>
                    <a:gd name="T31"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7">
                      <a:moveTo>
                        <a:pt x="4" y="8"/>
                      </a:moveTo>
                      <a:lnTo>
                        <a:pt x="4" y="4"/>
                      </a:lnTo>
                      <a:lnTo>
                        <a:pt x="0" y="10"/>
                      </a:lnTo>
                      <a:lnTo>
                        <a:pt x="11" y="17"/>
                      </a:lnTo>
                      <a:lnTo>
                        <a:pt x="13" y="10"/>
                      </a:lnTo>
                      <a:lnTo>
                        <a:pt x="17" y="8"/>
                      </a:lnTo>
                      <a:lnTo>
                        <a:pt x="13" y="10"/>
                      </a:lnTo>
                      <a:lnTo>
                        <a:pt x="17" y="8"/>
                      </a:lnTo>
                      <a:lnTo>
                        <a:pt x="17" y="6"/>
                      </a:lnTo>
                      <a:lnTo>
                        <a:pt x="13" y="4"/>
                      </a:lnTo>
                      <a:lnTo>
                        <a:pt x="11" y="0"/>
                      </a:lnTo>
                      <a:lnTo>
                        <a:pt x="9" y="0"/>
                      </a:lnTo>
                      <a:lnTo>
                        <a:pt x="7" y="0"/>
                      </a:lnTo>
                      <a:lnTo>
                        <a:pt x="4" y="0"/>
                      </a:lnTo>
                      <a:lnTo>
                        <a:pt x="4" y="4"/>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6" name="Freeform 1198"/>
                <p:cNvSpPr>
                  <a:spLocks/>
                </p:cNvSpPr>
                <p:nvPr/>
              </p:nvSpPr>
              <p:spPr bwMode="auto">
                <a:xfrm>
                  <a:off x="7364" y="2694"/>
                  <a:ext cx="15" cy="69"/>
                </a:xfrm>
                <a:custGeom>
                  <a:avLst/>
                  <a:gdLst>
                    <a:gd name="T0" fmla="*/ 0 w 15"/>
                    <a:gd name="T1" fmla="*/ 7 h 69"/>
                    <a:gd name="T2" fmla="*/ 0 w 15"/>
                    <a:gd name="T3" fmla="*/ 69 h 69"/>
                    <a:gd name="T4" fmla="*/ 13 w 15"/>
                    <a:gd name="T5" fmla="*/ 69 h 69"/>
                    <a:gd name="T6" fmla="*/ 15 w 15"/>
                    <a:gd name="T7" fmla="*/ 7 h 69"/>
                    <a:gd name="T8" fmla="*/ 15 w 15"/>
                    <a:gd name="T9" fmla="*/ 3 h 69"/>
                    <a:gd name="T10" fmla="*/ 15 w 15"/>
                    <a:gd name="T11" fmla="*/ 1 h 69"/>
                    <a:gd name="T12" fmla="*/ 13 w 15"/>
                    <a:gd name="T13" fmla="*/ 0 h 69"/>
                    <a:gd name="T14" fmla="*/ 9 w 15"/>
                    <a:gd name="T15" fmla="*/ 0 h 69"/>
                    <a:gd name="T16" fmla="*/ 7 w 15"/>
                    <a:gd name="T17" fmla="*/ 0 h 69"/>
                    <a:gd name="T18" fmla="*/ 5 w 15"/>
                    <a:gd name="T19" fmla="*/ 0 h 69"/>
                    <a:gd name="T20" fmla="*/ 3 w 15"/>
                    <a:gd name="T21" fmla="*/ 1 h 69"/>
                    <a:gd name="T22" fmla="*/ 0 w 15"/>
                    <a:gd name="T23" fmla="*/ 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69">
                      <a:moveTo>
                        <a:pt x="0" y="7"/>
                      </a:moveTo>
                      <a:lnTo>
                        <a:pt x="0" y="69"/>
                      </a:lnTo>
                      <a:lnTo>
                        <a:pt x="13" y="69"/>
                      </a:lnTo>
                      <a:lnTo>
                        <a:pt x="15" y="7"/>
                      </a:lnTo>
                      <a:lnTo>
                        <a:pt x="15" y="3"/>
                      </a:lnTo>
                      <a:lnTo>
                        <a:pt x="15" y="1"/>
                      </a:lnTo>
                      <a:lnTo>
                        <a:pt x="13" y="0"/>
                      </a:lnTo>
                      <a:lnTo>
                        <a:pt x="9" y="0"/>
                      </a:lnTo>
                      <a:lnTo>
                        <a:pt x="7" y="0"/>
                      </a:lnTo>
                      <a:lnTo>
                        <a:pt x="5" y="0"/>
                      </a:lnTo>
                      <a:lnTo>
                        <a:pt x="3" y="1"/>
                      </a:lnTo>
                      <a:lnTo>
                        <a:pt x="0"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7" name="Freeform 1199"/>
                <p:cNvSpPr>
                  <a:spLocks/>
                </p:cNvSpPr>
                <p:nvPr/>
              </p:nvSpPr>
              <p:spPr bwMode="auto">
                <a:xfrm>
                  <a:off x="7364" y="2450"/>
                  <a:ext cx="19" cy="251"/>
                </a:xfrm>
                <a:custGeom>
                  <a:avLst/>
                  <a:gdLst>
                    <a:gd name="T0" fmla="*/ 5 w 19"/>
                    <a:gd name="T1" fmla="*/ 6 h 251"/>
                    <a:gd name="T2" fmla="*/ 0 w 19"/>
                    <a:gd name="T3" fmla="*/ 251 h 251"/>
                    <a:gd name="T4" fmla="*/ 15 w 19"/>
                    <a:gd name="T5" fmla="*/ 251 h 251"/>
                    <a:gd name="T6" fmla="*/ 19 w 19"/>
                    <a:gd name="T7" fmla="*/ 6 h 251"/>
                    <a:gd name="T8" fmla="*/ 19 w 19"/>
                    <a:gd name="T9" fmla="*/ 4 h 251"/>
                    <a:gd name="T10" fmla="*/ 17 w 19"/>
                    <a:gd name="T11" fmla="*/ 0 h 251"/>
                    <a:gd name="T12" fmla="*/ 15 w 19"/>
                    <a:gd name="T13" fmla="*/ 0 h 251"/>
                    <a:gd name="T14" fmla="*/ 13 w 19"/>
                    <a:gd name="T15" fmla="*/ 0 h 251"/>
                    <a:gd name="T16" fmla="*/ 9 w 19"/>
                    <a:gd name="T17" fmla="*/ 0 h 251"/>
                    <a:gd name="T18" fmla="*/ 7 w 19"/>
                    <a:gd name="T19" fmla="*/ 0 h 251"/>
                    <a:gd name="T20" fmla="*/ 5 w 19"/>
                    <a:gd name="T21" fmla="*/ 4 h 251"/>
                    <a:gd name="T22" fmla="*/ 5 w 19"/>
                    <a:gd name="T23" fmla="*/ 6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251">
                      <a:moveTo>
                        <a:pt x="5" y="6"/>
                      </a:moveTo>
                      <a:lnTo>
                        <a:pt x="0" y="251"/>
                      </a:lnTo>
                      <a:lnTo>
                        <a:pt x="15" y="251"/>
                      </a:lnTo>
                      <a:lnTo>
                        <a:pt x="19" y="6"/>
                      </a:lnTo>
                      <a:lnTo>
                        <a:pt x="19" y="4"/>
                      </a:lnTo>
                      <a:lnTo>
                        <a:pt x="17" y="0"/>
                      </a:lnTo>
                      <a:lnTo>
                        <a:pt x="15" y="0"/>
                      </a:lnTo>
                      <a:lnTo>
                        <a:pt x="13" y="0"/>
                      </a:lnTo>
                      <a:lnTo>
                        <a:pt x="9" y="0"/>
                      </a:lnTo>
                      <a:lnTo>
                        <a:pt x="7" y="0"/>
                      </a:lnTo>
                      <a:lnTo>
                        <a:pt x="5" y="4"/>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8" name="Freeform 1200"/>
                <p:cNvSpPr>
                  <a:spLocks/>
                </p:cNvSpPr>
                <p:nvPr/>
              </p:nvSpPr>
              <p:spPr bwMode="auto">
                <a:xfrm>
                  <a:off x="7369" y="2158"/>
                  <a:ext cx="18" cy="298"/>
                </a:xfrm>
                <a:custGeom>
                  <a:avLst/>
                  <a:gdLst>
                    <a:gd name="T0" fmla="*/ 18 w 18"/>
                    <a:gd name="T1" fmla="*/ 6 h 298"/>
                    <a:gd name="T2" fmla="*/ 4 w 18"/>
                    <a:gd name="T3" fmla="*/ 6 h 298"/>
                    <a:gd name="T4" fmla="*/ 0 w 18"/>
                    <a:gd name="T5" fmla="*/ 298 h 298"/>
                    <a:gd name="T6" fmla="*/ 14 w 18"/>
                    <a:gd name="T7" fmla="*/ 298 h 298"/>
                    <a:gd name="T8" fmla="*/ 18 w 18"/>
                    <a:gd name="T9" fmla="*/ 6 h 298"/>
                    <a:gd name="T10" fmla="*/ 4 w 18"/>
                    <a:gd name="T11" fmla="*/ 8 h 298"/>
                    <a:gd name="T12" fmla="*/ 18 w 18"/>
                    <a:gd name="T13" fmla="*/ 6 h 298"/>
                    <a:gd name="T14" fmla="*/ 18 w 18"/>
                    <a:gd name="T15" fmla="*/ 2 h 298"/>
                    <a:gd name="T16" fmla="*/ 18 w 18"/>
                    <a:gd name="T17" fmla="*/ 0 h 298"/>
                    <a:gd name="T18" fmla="*/ 14 w 18"/>
                    <a:gd name="T19" fmla="*/ 0 h 298"/>
                    <a:gd name="T20" fmla="*/ 12 w 18"/>
                    <a:gd name="T21" fmla="*/ 0 h 298"/>
                    <a:gd name="T22" fmla="*/ 10 w 18"/>
                    <a:gd name="T23" fmla="*/ 0 h 298"/>
                    <a:gd name="T24" fmla="*/ 8 w 18"/>
                    <a:gd name="T25" fmla="*/ 0 h 298"/>
                    <a:gd name="T26" fmla="*/ 4 w 18"/>
                    <a:gd name="T27" fmla="*/ 2 h 298"/>
                    <a:gd name="T28" fmla="*/ 4 w 18"/>
                    <a:gd name="T29" fmla="*/ 6 h 298"/>
                    <a:gd name="T30" fmla="*/ 18 w 18"/>
                    <a:gd name="T31" fmla="*/ 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98">
                      <a:moveTo>
                        <a:pt x="18" y="6"/>
                      </a:moveTo>
                      <a:lnTo>
                        <a:pt x="4" y="6"/>
                      </a:lnTo>
                      <a:lnTo>
                        <a:pt x="0" y="298"/>
                      </a:lnTo>
                      <a:lnTo>
                        <a:pt x="14" y="298"/>
                      </a:lnTo>
                      <a:lnTo>
                        <a:pt x="18" y="6"/>
                      </a:lnTo>
                      <a:lnTo>
                        <a:pt x="4" y="8"/>
                      </a:lnTo>
                      <a:lnTo>
                        <a:pt x="18" y="6"/>
                      </a:lnTo>
                      <a:lnTo>
                        <a:pt x="18" y="2"/>
                      </a:lnTo>
                      <a:lnTo>
                        <a:pt x="18" y="0"/>
                      </a:lnTo>
                      <a:lnTo>
                        <a:pt x="14" y="0"/>
                      </a:lnTo>
                      <a:lnTo>
                        <a:pt x="12" y="0"/>
                      </a:lnTo>
                      <a:lnTo>
                        <a:pt x="10" y="0"/>
                      </a:lnTo>
                      <a:lnTo>
                        <a:pt x="8" y="0"/>
                      </a:lnTo>
                      <a:lnTo>
                        <a:pt x="4" y="2"/>
                      </a:lnTo>
                      <a:lnTo>
                        <a:pt x="4" y="6"/>
                      </a:lnTo>
                      <a:lnTo>
                        <a:pt x="18"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49" name="Freeform 1201"/>
                <p:cNvSpPr>
                  <a:spLocks/>
                </p:cNvSpPr>
                <p:nvPr/>
              </p:nvSpPr>
              <p:spPr bwMode="auto">
                <a:xfrm>
                  <a:off x="7373" y="2164"/>
                  <a:ext cx="18" cy="142"/>
                </a:xfrm>
                <a:custGeom>
                  <a:avLst/>
                  <a:gdLst>
                    <a:gd name="T0" fmla="*/ 18 w 18"/>
                    <a:gd name="T1" fmla="*/ 134 h 142"/>
                    <a:gd name="T2" fmla="*/ 14 w 18"/>
                    <a:gd name="T3" fmla="*/ 0 h 142"/>
                    <a:gd name="T4" fmla="*/ 0 w 18"/>
                    <a:gd name="T5" fmla="*/ 2 h 142"/>
                    <a:gd name="T6" fmla="*/ 4 w 18"/>
                    <a:gd name="T7" fmla="*/ 134 h 142"/>
                    <a:gd name="T8" fmla="*/ 4 w 18"/>
                    <a:gd name="T9" fmla="*/ 136 h 142"/>
                    <a:gd name="T10" fmla="*/ 6 w 18"/>
                    <a:gd name="T11" fmla="*/ 138 h 142"/>
                    <a:gd name="T12" fmla="*/ 8 w 18"/>
                    <a:gd name="T13" fmla="*/ 142 h 142"/>
                    <a:gd name="T14" fmla="*/ 10 w 18"/>
                    <a:gd name="T15" fmla="*/ 142 h 142"/>
                    <a:gd name="T16" fmla="*/ 14 w 18"/>
                    <a:gd name="T17" fmla="*/ 142 h 142"/>
                    <a:gd name="T18" fmla="*/ 14 w 18"/>
                    <a:gd name="T19" fmla="*/ 138 h 142"/>
                    <a:gd name="T20" fmla="*/ 18 w 18"/>
                    <a:gd name="T21" fmla="*/ 136 h 142"/>
                    <a:gd name="T22" fmla="*/ 18 w 18"/>
                    <a:gd name="T23" fmla="*/ 13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42">
                      <a:moveTo>
                        <a:pt x="18" y="134"/>
                      </a:moveTo>
                      <a:lnTo>
                        <a:pt x="14" y="0"/>
                      </a:lnTo>
                      <a:lnTo>
                        <a:pt x="0" y="2"/>
                      </a:lnTo>
                      <a:lnTo>
                        <a:pt x="4" y="134"/>
                      </a:lnTo>
                      <a:lnTo>
                        <a:pt x="4" y="136"/>
                      </a:lnTo>
                      <a:lnTo>
                        <a:pt x="6" y="138"/>
                      </a:lnTo>
                      <a:lnTo>
                        <a:pt x="8" y="142"/>
                      </a:lnTo>
                      <a:lnTo>
                        <a:pt x="10" y="142"/>
                      </a:lnTo>
                      <a:lnTo>
                        <a:pt x="14" y="142"/>
                      </a:lnTo>
                      <a:lnTo>
                        <a:pt x="14" y="138"/>
                      </a:lnTo>
                      <a:lnTo>
                        <a:pt x="18" y="136"/>
                      </a:lnTo>
                      <a:lnTo>
                        <a:pt x="18" y="1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0" name="Freeform 1202"/>
                <p:cNvSpPr>
                  <a:spLocks/>
                </p:cNvSpPr>
                <p:nvPr/>
              </p:nvSpPr>
              <p:spPr bwMode="auto">
                <a:xfrm>
                  <a:off x="7377" y="2298"/>
                  <a:ext cx="17" cy="319"/>
                </a:xfrm>
                <a:custGeom>
                  <a:avLst/>
                  <a:gdLst>
                    <a:gd name="T0" fmla="*/ 17 w 17"/>
                    <a:gd name="T1" fmla="*/ 313 h 319"/>
                    <a:gd name="T2" fmla="*/ 14 w 17"/>
                    <a:gd name="T3" fmla="*/ 0 h 319"/>
                    <a:gd name="T4" fmla="*/ 0 w 17"/>
                    <a:gd name="T5" fmla="*/ 0 h 319"/>
                    <a:gd name="T6" fmla="*/ 4 w 17"/>
                    <a:gd name="T7" fmla="*/ 313 h 319"/>
                    <a:gd name="T8" fmla="*/ 4 w 17"/>
                    <a:gd name="T9" fmla="*/ 313 h 319"/>
                    <a:gd name="T10" fmla="*/ 6 w 17"/>
                    <a:gd name="T11" fmla="*/ 317 h 319"/>
                    <a:gd name="T12" fmla="*/ 10 w 17"/>
                    <a:gd name="T13" fmla="*/ 319 h 319"/>
                    <a:gd name="T14" fmla="*/ 10 w 17"/>
                    <a:gd name="T15" fmla="*/ 319 h 319"/>
                    <a:gd name="T16" fmla="*/ 14 w 17"/>
                    <a:gd name="T17" fmla="*/ 319 h 319"/>
                    <a:gd name="T18" fmla="*/ 15 w 17"/>
                    <a:gd name="T19" fmla="*/ 317 h 319"/>
                    <a:gd name="T20" fmla="*/ 15 w 17"/>
                    <a:gd name="T21" fmla="*/ 313 h 319"/>
                    <a:gd name="T22" fmla="*/ 17 w 17"/>
                    <a:gd name="T23" fmla="*/ 313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319">
                      <a:moveTo>
                        <a:pt x="17" y="313"/>
                      </a:moveTo>
                      <a:lnTo>
                        <a:pt x="14" y="0"/>
                      </a:lnTo>
                      <a:lnTo>
                        <a:pt x="0" y="0"/>
                      </a:lnTo>
                      <a:lnTo>
                        <a:pt x="4" y="313"/>
                      </a:lnTo>
                      <a:lnTo>
                        <a:pt x="4" y="313"/>
                      </a:lnTo>
                      <a:lnTo>
                        <a:pt x="6" y="317"/>
                      </a:lnTo>
                      <a:lnTo>
                        <a:pt x="10" y="319"/>
                      </a:lnTo>
                      <a:lnTo>
                        <a:pt x="10" y="319"/>
                      </a:lnTo>
                      <a:lnTo>
                        <a:pt x="14" y="319"/>
                      </a:lnTo>
                      <a:lnTo>
                        <a:pt x="15" y="317"/>
                      </a:lnTo>
                      <a:lnTo>
                        <a:pt x="15" y="313"/>
                      </a:lnTo>
                      <a:lnTo>
                        <a:pt x="17" y="3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1" name="Freeform 1203"/>
                <p:cNvSpPr>
                  <a:spLocks/>
                </p:cNvSpPr>
                <p:nvPr/>
              </p:nvSpPr>
              <p:spPr bwMode="auto">
                <a:xfrm>
                  <a:off x="7381" y="2611"/>
                  <a:ext cx="15" cy="140"/>
                </a:xfrm>
                <a:custGeom>
                  <a:avLst/>
                  <a:gdLst>
                    <a:gd name="T0" fmla="*/ 15 w 15"/>
                    <a:gd name="T1" fmla="*/ 134 h 140"/>
                    <a:gd name="T2" fmla="*/ 13 w 15"/>
                    <a:gd name="T3" fmla="*/ 0 h 140"/>
                    <a:gd name="T4" fmla="*/ 0 w 15"/>
                    <a:gd name="T5" fmla="*/ 0 h 140"/>
                    <a:gd name="T6" fmla="*/ 2 w 15"/>
                    <a:gd name="T7" fmla="*/ 136 h 140"/>
                    <a:gd name="T8" fmla="*/ 6 w 15"/>
                    <a:gd name="T9" fmla="*/ 138 h 140"/>
                    <a:gd name="T10" fmla="*/ 6 w 15"/>
                    <a:gd name="T11" fmla="*/ 140 h 140"/>
                    <a:gd name="T12" fmla="*/ 6 w 15"/>
                    <a:gd name="T13" fmla="*/ 140 h 140"/>
                    <a:gd name="T14" fmla="*/ 10 w 15"/>
                    <a:gd name="T15" fmla="*/ 140 h 140"/>
                    <a:gd name="T16" fmla="*/ 11 w 15"/>
                    <a:gd name="T17" fmla="*/ 140 h 140"/>
                    <a:gd name="T18" fmla="*/ 13 w 15"/>
                    <a:gd name="T19" fmla="*/ 140 h 140"/>
                    <a:gd name="T20" fmla="*/ 15 w 15"/>
                    <a:gd name="T21" fmla="*/ 138 h 140"/>
                    <a:gd name="T22" fmla="*/ 15 w 15"/>
                    <a:gd name="T23" fmla="*/ 13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40">
                      <a:moveTo>
                        <a:pt x="15" y="134"/>
                      </a:moveTo>
                      <a:lnTo>
                        <a:pt x="13" y="0"/>
                      </a:lnTo>
                      <a:lnTo>
                        <a:pt x="0" y="0"/>
                      </a:lnTo>
                      <a:lnTo>
                        <a:pt x="2" y="136"/>
                      </a:lnTo>
                      <a:lnTo>
                        <a:pt x="6" y="138"/>
                      </a:lnTo>
                      <a:lnTo>
                        <a:pt x="6" y="140"/>
                      </a:lnTo>
                      <a:lnTo>
                        <a:pt x="6" y="140"/>
                      </a:lnTo>
                      <a:lnTo>
                        <a:pt x="10" y="140"/>
                      </a:lnTo>
                      <a:lnTo>
                        <a:pt x="11" y="140"/>
                      </a:lnTo>
                      <a:lnTo>
                        <a:pt x="13" y="140"/>
                      </a:lnTo>
                      <a:lnTo>
                        <a:pt x="15" y="138"/>
                      </a:lnTo>
                      <a:lnTo>
                        <a:pt x="15" y="1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2" name="Freeform 1204"/>
                <p:cNvSpPr>
                  <a:spLocks/>
                </p:cNvSpPr>
                <p:nvPr/>
              </p:nvSpPr>
              <p:spPr bwMode="auto">
                <a:xfrm>
                  <a:off x="7383" y="2745"/>
                  <a:ext cx="19" cy="29"/>
                </a:xfrm>
                <a:custGeom>
                  <a:avLst/>
                  <a:gdLst>
                    <a:gd name="T0" fmla="*/ 11 w 19"/>
                    <a:gd name="T1" fmla="*/ 18 h 29"/>
                    <a:gd name="T2" fmla="*/ 19 w 19"/>
                    <a:gd name="T3" fmla="*/ 23 h 29"/>
                    <a:gd name="T4" fmla="*/ 13 w 19"/>
                    <a:gd name="T5" fmla="*/ 0 h 29"/>
                    <a:gd name="T6" fmla="*/ 0 w 19"/>
                    <a:gd name="T7" fmla="*/ 2 h 29"/>
                    <a:gd name="T8" fmla="*/ 4 w 19"/>
                    <a:gd name="T9" fmla="*/ 23 h 29"/>
                    <a:gd name="T10" fmla="*/ 11 w 19"/>
                    <a:gd name="T11" fmla="*/ 29 h 29"/>
                    <a:gd name="T12" fmla="*/ 4 w 19"/>
                    <a:gd name="T13" fmla="*/ 23 h 29"/>
                    <a:gd name="T14" fmla="*/ 4 w 19"/>
                    <a:gd name="T15" fmla="*/ 27 h 29"/>
                    <a:gd name="T16" fmla="*/ 8 w 19"/>
                    <a:gd name="T17" fmla="*/ 29 h 29"/>
                    <a:gd name="T18" fmla="*/ 9 w 19"/>
                    <a:gd name="T19" fmla="*/ 29 h 29"/>
                    <a:gd name="T20" fmla="*/ 11 w 19"/>
                    <a:gd name="T21" fmla="*/ 29 h 29"/>
                    <a:gd name="T22" fmla="*/ 13 w 19"/>
                    <a:gd name="T23" fmla="*/ 29 h 29"/>
                    <a:gd name="T24" fmla="*/ 15 w 19"/>
                    <a:gd name="T25" fmla="*/ 27 h 29"/>
                    <a:gd name="T26" fmla="*/ 19 w 19"/>
                    <a:gd name="T27" fmla="*/ 23 h 29"/>
                    <a:gd name="T28" fmla="*/ 19 w 19"/>
                    <a:gd name="T29" fmla="*/ 23 h 29"/>
                    <a:gd name="T30" fmla="*/ 11 w 19"/>
                    <a:gd name="T31"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9">
                      <a:moveTo>
                        <a:pt x="11" y="18"/>
                      </a:moveTo>
                      <a:lnTo>
                        <a:pt x="19" y="23"/>
                      </a:lnTo>
                      <a:lnTo>
                        <a:pt x="13" y="0"/>
                      </a:lnTo>
                      <a:lnTo>
                        <a:pt x="0" y="2"/>
                      </a:lnTo>
                      <a:lnTo>
                        <a:pt x="4" y="23"/>
                      </a:lnTo>
                      <a:lnTo>
                        <a:pt x="11" y="29"/>
                      </a:lnTo>
                      <a:lnTo>
                        <a:pt x="4" y="23"/>
                      </a:lnTo>
                      <a:lnTo>
                        <a:pt x="4" y="27"/>
                      </a:lnTo>
                      <a:lnTo>
                        <a:pt x="8" y="29"/>
                      </a:lnTo>
                      <a:lnTo>
                        <a:pt x="9" y="29"/>
                      </a:lnTo>
                      <a:lnTo>
                        <a:pt x="11" y="29"/>
                      </a:lnTo>
                      <a:lnTo>
                        <a:pt x="13" y="29"/>
                      </a:lnTo>
                      <a:lnTo>
                        <a:pt x="15" y="27"/>
                      </a:lnTo>
                      <a:lnTo>
                        <a:pt x="19" y="23"/>
                      </a:lnTo>
                      <a:lnTo>
                        <a:pt x="19" y="23"/>
                      </a:lnTo>
                      <a:lnTo>
                        <a:pt x="11"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3" name="Freeform 1205"/>
                <p:cNvSpPr>
                  <a:spLocks/>
                </p:cNvSpPr>
                <p:nvPr/>
              </p:nvSpPr>
              <p:spPr bwMode="auto">
                <a:xfrm>
                  <a:off x="7394" y="2763"/>
                  <a:ext cx="8" cy="11"/>
                </a:xfrm>
                <a:custGeom>
                  <a:avLst/>
                  <a:gdLst>
                    <a:gd name="T0" fmla="*/ 2 w 8"/>
                    <a:gd name="T1" fmla="*/ 0 h 11"/>
                    <a:gd name="T2" fmla="*/ 0 w 8"/>
                    <a:gd name="T3" fmla="*/ 0 h 11"/>
                    <a:gd name="T4" fmla="*/ 0 w 8"/>
                    <a:gd name="T5" fmla="*/ 11 h 11"/>
                    <a:gd name="T6" fmla="*/ 2 w 8"/>
                    <a:gd name="T7" fmla="*/ 11 h 11"/>
                    <a:gd name="T8" fmla="*/ 8 w 8"/>
                    <a:gd name="T9" fmla="*/ 11 h 11"/>
                    <a:gd name="T10" fmla="*/ 8 w 8"/>
                    <a:gd name="T11" fmla="*/ 9 h 11"/>
                    <a:gd name="T12" fmla="*/ 8 w 8"/>
                    <a:gd name="T13" fmla="*/ 5 h 11"/>
                    <a:gd name="T14" fmla="*/ 8 w 8"/>
                    <a:gd name="T15" fmla="*/ 2 h 11"/>
                    <a:gd name="T16" fmla="*/ 8 w 8"/>
                    <a:gd name="T17" fmla="*/ 0 h 11"/>
                    <a:gd name="T18" fmla="*/ 8 w 8"/>
                    <a:gd name="T19" fmla="*/ 0 h 11"/>
                    <a:gd name="T20" fmla="*/ 2 w 8"/>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1">
                      <a:moveTo>
                        <a:pt x="2" y="0"/>
                      </a:moveTo>
                      <a:lnTo>
                        <a:pt x="0" y="0"/>
                      </a:lnTo>
                      <a:lnTo>
                        <a:pt x="0" y="11"/>
                      </a:lnTo>
                      <a:lnTo>
                        <a:pt x="2" y="11"/>
                      </a:lnTo>
                      <a:lnTo>
                        <a:pt x="8" y="11"/>
                      </a:lnTo>
                      <a:lnTo>
                        <a:pt x="8" y="9"/>
                      </a:lnTo>
                      <a:lnTo>
                        <a:pt x="8" y="5"/>
                      </a:lnTo>
                      <a:lnTo>
                        <a:pt x="8" y="2"/>
                      </a:lnTo>
                      <a:lnTo>
                        <a:pt x="8" y="0"/>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4" name="Freeform 1206"/>
                <p:cNvSpPr>
                  <a:spLocks/>
                </p:cNvSpPr>
                <p:nvPr/>
              </p:nvSpPr>
              <p:spPr bwMode="auto">
                <a:xfrm>
                  <a:off x="7396" y="2763"/>
                  <a:ext cx="12" cy="11"/>
                </a:xfrm>
                <a:custGeom>
                  <a:avLst/>
                  <a:gdLst>
                    <a:gd name="T0" fmla="*/ 6 w 12"/>
                    <a:gd name="T1" fmla="*/ 0 h 11"/>
                    <a:gd name="T2" fmla="*/ 6 w 12"/>
                    <a:gd name="T3" fmla="*/ 0 h 11"/>
                    <a:gd name="T4" fmla="*/ 0 w 12"/>
                    <a:gd name="T5" fmla="*/ 0 h 11"/>
                    <a:gd name="T6" fmla="*/ 0 w 12"/>
                    <a:gd name="T7" fmla="*/ 11 h 11"/>
                    <a:gd name="T8" fmla="*/ 6 w 12"/>
                    <a:gd name="T9" fmla="*/ 11 h 11"/>
                    <a:gd name="T10" fmla="*/ 0 w 12"/>
                    <a:gd name="T11" fmla="*/ 11 h 11"/>
                    <a:gd name="T12" fmla="*/ 6 w 12"/>
                    <a:gd name="T13" fmla="*/ 11 h 11"/>
                    <a:gd name="T14" fmla="*/ 6 w 12"/>
                    <a:gd name="T15" fmla="*/ 11 h 11"/>
                    <a:gd name="T16" fmla="*/ 10 w 12"/>
                    <a:gd name="T17" fmla="*/ 9 h 11"/>
                    <a:gd name="T18" fmla="*/ 12 w 12"/>
                    <a:gd name="T19" fmla="*/ 9 h 11"/>
                    <a:gd name="T20" fmla="*/ 12 w 12"/>
                    <a:gd name="T21" fmla="*/ 5 h 11"/>
                    <a:gd name="T22" fmla="*/ 12 w 12"/>
                    <a:gd name="T23" fmla="*/ 2 h 11"/>
                    <a:gd name="T24" fmla="*/ 10 w 12"/>
                    <a:gd name="T25" fmla="*/ 0 h 11"/>
                    <a:gd name="T26" fmla="*/ 6 w 12"/>
                    <a:gd name="T27" fmla="*/ 0 h 11"/>
                    <a:gd name="T28" fmla="*/ 6 w 12"/>
                    <a:gd name="T29" fmla="*/ 0 h 11"/>
                    <a:gd name="T30" fmla="*/ 6 w 1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1">
                      <a:moveTo>
                        <a:pt x="6" y="0"/>
                      </a:moveTo>
                      <a:lnTo>
                        <a:pt x="6" y="0"/>
                      </a:lnTo>
                      <a:lnTo>
                        <a:pt x="0" y="0"/>
                      </a:lnTo>
                      <a:lnTo>
                        <a:pt x="0" y="11"/>
                      </a:lnTo>
                      <a:lnTo>
                        <a:pt x="6" y="11"/>
                      </a:lnTo>
                      <a:lnTo>
                        <a:pt x="0" y="11"/>
                      </a:lnTo>
                      <a:lnTo>
                        <a:pt x="6" y="11"/>
                      </a:lnTo>
                      <a:lnTo>
                        <a:pt x="6" y="11"/>
                      </a:lnTo>
                      <a:lnTo>
                        <a:pt x="10" y="9"/>
                      </a:lnTo>
                      <a:lnTo>
                        <a:pt x="12" y="9"/>
                      </a:lnTo>
                      <a:lnTo>
                        <a:pt x="12" y="5"/>
                      </a:lnTo>
                      <a:lnTo>
                        <a:pt x="12" y="2"/>
                      </a:lnTo>
                      <a:lnTo>
                        <a:pt x="10" y="0"/>
                      </a:lnTo>
                      <a:lnTo>
                        <a:pt x="6" y="0"/>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5" name="Freeform 1207"/>
                <p:cNvSpPr>
                  <a:spLocks/>
                </p:cNvSpPr>
                <p:nvPr/>
              </p:nvSpPr>
              <p:spPr bwMode="auto">
                <a:xfrm>
                  <a:off x="7396" y="2763"/>
                  <a:ext cx="14" cy="13"/>
                </a:xfrm>
                <a:custGeom>
                  <a:avLst/>
                  <a:gdLst>
                    <a:gd name="T0" fmla="*/ 10 w 14"/>
                    <a:gd name="T1" fmla="*/ 0 h 13"/>
                    <a:gd name="T2" fmla="*/ 12 w 14"/>
                    <a:gd name="T3" fmla="*/ 2 h 13"/>
                    <a:gd name="T4" fmla="*/ 6 w 14"/>
                    <a:gd name="T5" fmla="*/ 0 h 13"/>
                    <a:gd name="T6" fmla="*/ 0 w 14"/>
                    <a:gd name="T7" fmla="*/ 11 h 13"/>
                    <a:gd name="T8" fmla="*/ 6 w 14"/>
                    <a:gd name="T9" fmla="*/ 13 h 13"/>
                    <a:gd name="T10" fmla="*/ 10 w 14"/>
                    <a:gd name="T11" fmla="*/ 13 h 13"/>
                    <a:gd name="T12" fmla="*/ 6 w 14"/>
                    <a:gd name="T13" fmla="*/ 13 h 13"/>
                    <a:gd name="T14" fmla="*/ 6 w 14"/>
                    <a:gd name="T15" fmla="*/ 13 h 13"/>
                    <a:gd name="T16" fmla="*/ 10 w 14"/>
                    <a:gd name="T17" fmla="*/ 13 h 13"/>
                    <a:gd name="T18" fmla="*/ 12 w 14"/>
                    <a:gd name="T19" fmla="*/ 13 h 13"/>
                    <a:gd name="T20" fmla="*/ 14 w 14"/>
                    <a:gd name="T21" fmla="*/ 11 h 13"/>
                    <a:gd name="T22" fmla="*/ 14 w 14"/>
                    <a:gd name="T23" fmla="*/ 9 h 13"/>
                    <a:gd name="T24" fmla="*/ 14 w 14"/>
                    <a:gd name="T25" fmla="*/ 5 h 13"/>
                    <a:gd name="T26" fmla="*/ 14 w 14"/>
                    <a:gd name="T27" fmla="*/ 5 h 13"/>
                    <a:gd name="T28" fmla="*/ 12 w 14"/>
                    <a:gd name="T29" fmla="*/ 2 h 13"/>
                    <a:gd name="T30" fmla="*/ 10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10" y="0"/>
                      </a:moveTo>
                      <a:lnTo>
                        <a:pt x="12" y="2"/>
                      </a:lnTo>
                      <a:lnTo>
                        <a:pt x="6" y="0"/>
                      </a:lnTo>
                      <a:lnTo>
                        <a:pt x="0" y="11"/>
                      </a:lnTo>
                      <a:lnTo>
                        <a:pt x="6" y="13"/>
                      </a:lnTo>
                      <a:lnTo>
                        <a:pt x="10" y="13"/>
                      </a:lnTo>
                      <a:lnTo>
                        <a:pt x="6" y="13"/>
                      </a:lnTo>
                      <a:lnTo>
                        <a:pt x="6" y="13"/>
                      </a:lnTo>
                      <a:lnTo>
                        <a:pt x="10" y="13"/>
                      </a:lnTo>
                      <a:lnTo>
                        <a:pt x="12" y="13"/>
                      </a:lnTo>
                      <a:lnTo>
                        <a:pt x="14" y="11"/>
                      </a:lnTo>
                      <a:lnTo>
                        <a:pt x="14" y="9"/>
                      </a:lnTo>
                      <a:lnTo>
                        <a:pt x="14" y="5"/>
                      </a:lnTo>
                      <a:lnTo>
                        <a:pt x="14" y="5"/>
                      </a:lnTo>
                      <a:lnTo>
                        <a:pt x="12" y="2"/>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6" name="Freeform 1208"/>
                <p:cNvSpPr>
                  <a:spLocks/>
                </p:cNvSpPr>
                <p:nvPr/>
              </p:nvSpPr>
              <p:spPr bwMode="auto">
                <a:xfrm>
                  <a:off x="7406" y="2763"/>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9"/>
                      </a:lnTo>
                      <a:lnTo>
                        <a:pt x="10" y="5"/>
                      </a:lnTo>
                      <a:lnTo>
                        <a:pt x="10" y="5"/>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57" name="Freeform 1209"/>
                <p:cNvSpPr>
                  <a:spLocks/>
                </p:cNvSpPr>
                <p:nvPr/>
              </p:nvSpPr>
              <p:spPr bwMode="auto">
                <a:xfrm>
                  <a:off x="7408"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8 w 11"/>
                    <a:gd name="T11" fmla="*/ 11 h 13"/>
                    <a:gd name="T12" fmla="*/ 8 w 11"/>
                    <a:gd name="T13" fmla="*/ 9 h 13"/>
                    <a:gd name="T14" fmla="*/ 11 w 11"/>
                    <a:gd name="T15" fmla="*/ 5 h 13"/>
                    <a:gd name="T16" fmla="*/ 8 w 11"/>
                    <a:gd name="T17" fmla="*/ 5 h 13"/>
                    <a:gd name="T18" fmla="*/ 8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8" y="11"/>
                      </a:lnTo>
                      <a:lnTo>
                        <a:pt x="8" y="9"/>
                      </a:lnTo>
                      <a:lnTo>
                        <a:pt x="11"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 name="Freeform 1211"/>
              <p:cNvSpPr>
                <a:spLocks/>
              </p:cNvSpPr>
              <p:nvPr/>
            </p:nvSpPr>
            <p:spPr bwMode="auto">
              <a:xfrm>
                <a:off x="7412" y="2763"/>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4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7" y="11"/>
                    </a:lnTo>
                    <a:lnTo>
                      <a:pt x="9" y="9"/>
                    </a:lnTo>
                    <a:lnTo>
                      <a:pt x="9" y="5"/>
                    </a:lnTo>
                    <a:lnTo>
                      <a:pt x="9" y="5"/>
                    </a:lnTo>
                    <a:lnTo>
                      <a:pt x="7"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212"/>
              <p:cNvSpPr>
                <a:spLocks/>
              </p:cNvSpPr>
              <p:nvPr/>
            </p:nvSpPr>
            <p:spPr bwMode="auto">
              <a:xfrm>
                <a:off x="7416" y="2763"/>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213"/>
              <p:cNvSpPr>
                <a:spLocks/>
              </p:cNvSpPr>
              <p:nvPr/>
            </p:nvSpPr>
            <p:spPr bwMode="auto">
              <a:xfrm>
                <a:off x="7419"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214"/>
              <p:cNvSpPr>
                <a:spLocks/>
              </p:cNvSpPr>
              <p:nvPr/>
            </p:nvSpPr>
            <p:spPr bwMode="auto">
              <a:xfrm>
                <a:off x="7421"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215"/>
              <p:cNvSpPr>
                <a:spLocks/>
              </p:cNvSpPr>
              <p:nvPr/>
            </p:nvSpPr>
            <p:spPr bwMode="auto">
              <a:xfrm>
                <a:off x="7425"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16"/>
              <p:cNvSpPr>
                <a:spLocks/>
              </p:cNvSpPr>
              <p:nvPr/>
            </p:nvSpPr>
            <p:spPr bwMode="auto">
              <a:xfrm>
                <a:off x="7429"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217"/>
              <p:cNvSpPr>
                <a:spLocks/>
              </p:cNvSpPr>
              <p:nvPr/>
            </p:nvSpPr>
            <p:spPr bwMode="auto">
              <a:xfrm>
                <a:off x="7433" y="2763"/>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7 w 11"/>
                  <a:gd name="T11" fmla="*/ 11 h 13"/>
                  <a:gd name="T12" fmla="*/ 7 w 11"/>
                  <a:gd name="T13" fmla="*/ 9 h 13"/>
                  <a:gd name="T14" fmla="*/ 11 w 11"/>
                  <a:gd name="T15" fmla="*/ 5 h 13"/>
                  <a:gd name="T16" fmla="*/ 7 w 11"/>
                  <a:gd name="T17" fmla="*/ 5 h 13"/>
                  <a:gd name="T18" fmla="*/ 7 w 11"/>
                  <a:gd name="T19" fmla="*/ 2 h 13"/>
                  <a:gd name="T20" fmla="*/ 6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7" y="11"/>
                    </a:lnTo>
                    <a:lnTo>
                      <a:pt x="7" y="9"/>
                    </a:lnTo>
                    <a:lnTo>
                      <a:pt x="11" y="5"/>
                    </a:lnTo>
                    <a:lnTo>
                      <a:pt x="7" y="5"/>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218"/>
              <p:cNvSpPr>
                <a:spLocks/>
              </p:cNvSpPr>
              <p:nvPr/>
            </p:nvSpPr>
            <p:spPr bwMode="auto">
              <a:xfrm>
                <a:off x="7437" y="2763"/>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3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3"/>
                    </a:lnTo>
                    <a:lnTo>
                      <a:pt x="7" y="11"/>
                    </a:lnTo>
                    <a:lnTo>
                      <a:pt x="9" y="9"/>
                    </a:lnTo>
                    <a:lnTo>
                      <a:pt x="9" y="5"/>
                    </a:lnTo>
                    <a:lnTo>
                      <a:pt x="9" y="5"/>
                    </a:lnTo>
                    <a:lnTo>
                      <a:pt x="7" y="2"/>
                    </a:lnTo>
                    <a:lnTo>
                      <a:pt x="3"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219"/>
              <p:cNvSpPr>
                <a:spLocks/>
              </p:cNvSpPr>
              <p:nvPr/>
            </p:nvSpPr>
            <p:spPr bwMode="auto">
              <a:xfrm>
                <a:off x="7439"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9" y="9"/>
                    </a:lnTo>
                    <a:lnTo>
                      <a:pt x="11"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220"/>
              <p:cNvSpPr>
                <a:spLocks/>
              </p:cNvSpPr>
              <p:nvPr/>
            </p:nvSpPr>
            <p:spPr bwMode="auto">
              <a:xfrm>
                <a:off x="7444"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221"/>
              <p:cNvSpPr>
                <a:spLocks/>
              </p:cNvSpPr>
              <p:nvPr/>
            </p:nvSpPr>
            <p:spPr bwMode="auto">
              <a:xfrm>
                <a:off x="7446"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12" y="9"/>
                    </a:lnTo>
                    <a:lnTo>
                      <a:pt x="12" y="5"/>
                    </a:lnTo>
                    <a:lnTo>
                      <a:pt x="12"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222"/>
              <p:cNvSpPr>
                <a:spLocks/>
              </p:cNvSpPr>
              <p:nvPr/>
            </p:nvSpPr>
            <p:spPr bwMode="auto">
              <a:xfrm>
                <a:off x="7450" y="2763"/>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8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23"/>
              <p:cNvSpPr>
                <a:spLocks/>
              </p:cNvSpPr>
              <p:nvPr/>
            </p:nvSpPr>
            <p:spPr bwMode="auto">
              <a:xfrm>
                <a:off x="7454"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24"/>
              <p:cNvSpPr>
                <a:spLocks/>
              </p:cNvSpPr>
              <p:nvPr/>
            </p:nvSpPr>
            <p:spPr bwMode="auto">
              <a:xfrm>
                <a:off x="7458" y="2763"/>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6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9" y="11"/>
                    </a:lnTo>
                    <a:lnTo>
                      <a:pt x="9" y="9"/>
                    </a:lnTo>
                    <a:lnTo>
                      <a:pt x="9" y="5"/>
                    </a:lnTo>
                    <a:lnTo>
                      <a:pt x="9" y="5"/>
                    </a:lnTo>
                    <a:lnTo>
                      <a:pt x="9"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225"/>
              <p:cNvSpPr>
                <a:spLocks/>
              </p:cNvSpPr>
              <p:nvPr/>
            </p:nvSpPr>
            <p:spPr bwMode="auto">
              <a:xfrm>
                <a:off x="7462" y="2763"/>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7 w 9"/>
                  <a:gd name="T11" fmla="*/ 11 h 13"/>
                  <a:gd name="T12" fmla="*/ 9 w 9"/>
                  <a:gd name="T13" fmla="*/ 9 h 13"/>
                  <a:gd name="T14" fmla="*/ 9 w 9"/>
                  <a:gd name="T15" fmla="*/ 5 h 13"/>
                  <a:gd name="T16" fmla="*/ 9 w 9"/>
                  <a:gd name="T17" fmla="*/ 5 h 13"/>
                  <a:gd name="T18" fmla="*/ 7 w 9"/>
                  <a:gd name="T19" fmla="*/ 2 h 13"/>
                  <a:gd name="T20" fmla="*/ 5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7" y="11"/>
                    </a:lnTo>
                    <a:lnTo>
                      <a:pt x="9" y="9"/>
                    </a:lnTo>
                    <a:lnTo>
                      <a:pt x="9" y="5"/>
                    </a:lnTo>
                    <a:lnTo>
                      <a:pt x="9" y="5"/>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26"/>
              <p:cNvSpPr>
                <a:spLocks/>
              </p:cNvSpPr>
              <p:nvPr/>
            </p:nvSpPr>
            <p:spPr bwMode="auto">
              <a:xfrm>
                <a:off x="7464" y="2763"/>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9 w 11"/>
                  <a:gd name="T13" fmla="*/ 9 h 13"/>
                  <a:gd name="T14" fmla="*/ 11 w 11"/>
                  <a:gd name="T15" fmla="*/ 5 h 13"/>
                  <a:gd name="T16" fmla="*/ 9 w 11"/>
                  <a:gd name="T17" fmla="*/ 5 h 13"/>
                  <a:gd name="T18" fmla="*/ 9 w 11"/>
                  <a:gd name="T19" fmla="*/ 2 h 13"/>
                  <a:gd name="T20" fmla="*/ 7 w 11"/>
                  <a:gd name="T21" fmla="*/ 2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9" y="9"/>
                    </a:lnTo>
                    <a:lnTo>
                      <a:pt x="11" y="5"/>
                    </a:lnTo>
                    <a:lnTo>
                      <a:pt x="9"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24" name="Freeform 1227"/>
              <p:cNvSpPr>
                <a:spLocks/>
              </p:cNvSpPr>
              <p:nvPr/>
            </p:nvSpPr>
            <p:spPr bwMode="auto">
              <a:xfrm>
                <a:off x="7469" y="2763"/>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9 h 13"/>
                  <a:gd name="T14" fmla="*/ 8 w 8"/>
                  <a:gd name="T15" fmla="*/ 5 h 13"/>
                  <a:gd name="T16" fmla="*/ 8 w 8"/>
                  <a:gd name="T17" fmla="*/ 5 h 13"/>
                  <a:gd name="T18" fmla="*/ 6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3"/>
                    </a:lnTo>
                    <a:lnTo>
                      <a:pt x="6" y="11"/>
                    </a:lnTo>
                    <a:lnTo>
                      <a:pt x="8" y="9"/>
                    </a:lnTo>
                    <a:lnTo>
                      <a:pt x="8" y="5"/>
                    </a:lnTo>
                    <a:lnTo>
                      <a:pt x="8"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25" name="Freeform 1228"/>
              <p:cNvSpPr>
                <a:spLocks/>
              </p:cNvSpPr>
              <p:nvPr/>
            </p:nvSpPr>
            <p:spPr bwMode="auto">
              <a:xfrm>
                <a:off x="7471" y="2763"/>
                <a:ext cx="12" cy="13"/>
              </a:xfrm>
              <a:custGeom>
                <a:avLst/>
                <a:gdLst>
                  <a:gd name="T0" fmla="*/ 4 w 12"/>
                  <a:gd name="T1" fmla="*/ 0 h 13"/>
                  <a:gd name="T2" fmla="*/ 0 w 12"/>
                  <a:gd name="T3" fmla="*/ 0 h 13"/>
                  <a:gd name="T4" fmla="*/ 0 w 12"/>
                  <a:gd name="T5" fmla="*/ 13 h 13"/>
                  <a:gd name="T6" fmla="*/ 4 w 12"/>
                  <a:gd name="T7" fmla="*/ 13 h 13"/>
                  <a:gd name="T8" fmla="*/ 6 w 12"/>
                  <a:gd name="T9" fmla="*/ 13 h 13"/>
                  <a:gd name="T10" fmla="*/ 8 w 12"/>
                  <a:gd name="T11" fmla="*/ 11 h 13"/>
                  <a:gd name="T12" fmla="*/ 12 w 12"/>
                  <a:gd name="T13" fmla="*/ 9 h 13"/>
                  <a:gd name="T14" fmla="*/ 12 w 12"/>
                  <a:gd name="T15" fmla="*/ 5 h 13"/>
                  <a:gd name="T16" fmla="*/ 12 w 12"/>
                  <a:gd name="T17" fmla="*/ 5 h 13"/>
                  <a:gd name="T18" fmla="*/ 8 w 12"/>
                  <a:gd name="T19" fmla="*/ 2 h 13"/>
                  <a:gd name="T20" fmla="*/ 6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3"/>
                    </a:lnTo>
                    <a:lnTo>
                      <a:pt x="8" y="11"/>
                    </a:lnTo>
                    <a:lnTo>
                      <a:pt x="12" y="9"/>
                    </a:lnTo>
                    <a:lnTo>
                      <a:pt x="12" y="5"/>
                    </a:lnTo>
                    <a:lnTo>
                      <a:pt x="12"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29" name="Freeform 1229"/>
              <p:cNvSpPr>
                <a:spLocks/>
              </p:cNvSpPr>
              <p:nvPr/>
            </p:nvSpPr>
            <p:spPr bwMode="auto">
              <a:xfrm>
                <a:off x="7475" y="2763"/>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5 h 13"/>
                  <a:gd name="T18" fmla="*/ 8 w 8"/>
                  <a:gd name="T19" fmla="*/ 2 h 13"/>
                  <a:gd name="T20" fmla="*/ 8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5"/>
                    </a:lnTo>
                    <a:lnTo>
                      <a:pt x="8" y="2"/>
                    </a:lnTo>
                    <a:lnTo>
                      <a:pt x="8"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0" name="Freeform 1230"/>
              <p:cNvSpPr>
                <a:spLocks/>
              </p:cNvSpPr>
              <p:nvPr/>
            </p:nvSpPr>
            <p:spPr bwMode="auto">
              <a:xfrm>
                <a:off x="7477" y="2763"/>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10 w 11"/>
                  <a:gd name="T11" fmla="*/ 11 h 13"/>
                  <a:gd name="T12" fmla="*/ 11 w 11"/>
                  <a:gd name="T13" fmla="*/ 9 h 13"/>
                  <a:gd name="T14" fmla="*/ 11 w 11"/>
                  <a:gd name="T15" fmla="*/ 5 h 13"/>
                  <a:gd name="T16" fmla="*/ 11 w 11"/>
                  <a:gd name="T17" fmla="*/ 5 h 13"/>
                  <a:gd name="T18" fmla="*/ 10 w 11"/>
                  <a:gd name="T19" fmla="*/ 2 h 13"/>
                  <a:gd name="T20" fmla="*/ 6 w 11"/>
                  <a:gd name="T21" fmla="*/ 2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10" y="11"/>
                    </a:lnTo>
                    <a:lnTo>
                      <a:pt x="11" y="9"/>
                    </a:lnTo>
                    <a:lnTo>
                      <a:pt x="11" y="5"/>
                    </a:lnTo>
                    <a:lnTo>
                      <a:pt x="11" y="5"/>
                    </a:lnTo>
                    <a:lnTo>
                      <a:pt x="10" y="2"/>
                    </a:lnTo>
                    <a:lnTo>
                      <a:pt x="6"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1" name="Freeform 1231"/>
              <p:cNvSpPr>
                <a:spLocks/>
              </p:cNvSpPr>
              <p:nvPr/>
            </p:nvSpPr>
            <p:spPr bwMode="auto">
              <a:xfrm>
                <a:off x="7483" y="2763"/>
                <a:ext cx="7" cy="13"/>
              </a:xfrm>
              <a:custGeom>
                <a:avLst/>
                <a:gdLst>
                  <a:gd name="T0" fmla="*/ 0 w 7"/>
                  <a:gd name="T1" fmla="*/ 0 h 13"/>
                  <a:gd name="T2" fmla="*/ 0 w 7"/>
                  <a:gd name="T3" fmla="*/ 0 h 13"/>
                  <a:gd name="T4" fmla="*/ 0 w 7"/>
                  <a:gd name="T5" fmla="*/ 13 h 13"/>
                  <a:gd name="T6" fmla="*/ 0 w 7"/>
                  <a:gd name="T7" fmla="*/ 13 h 13"/>
                  <a:gd name="T8" fmla="*/ 5 w 7"/>
                  <a:gd name="T9" fmla="*/ 13 h 13"/>
                  <a:gd name="T10" fmla="*/ 7 w 7"/>
                  <a:gd name="T11" fmla="*/ 11 h 13"/>
                  <a:gd name="T12" fmla="*/ 7 w 7"/>
                  <a:gd name="T13" fmla="*/ 9 h 13"/>
                  <a:gd name="T14" fmla="*/ 7 w 7"/>
                  <a:gd name="T15" fmla="*/ 5 h 13"/>
                  <a:gd name="T16" fmla="*/ 7 w 7"/>
                  <a:gd name="T17" fmla="*/ 5 h 13"/>
                  <a:gd name="T18" fmla="*/ 7 w 7"/>
                  <a:gd name="T19" fmla="*/ 2 h 13"/>
                  <a:gd name="T20" fmla="*/ 5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5" y="13"/>
                    </a:lnTo>
                    <a:lnTo>
                      <a:pt x="7" y="11"/>
                    </a:lnTo>
                    <a:lnTo>
                      <a:pt x="7" y="9"/>
                    </a:lnTo>
                    <a:lnTo>
                      <a:pt x="7" y="5"/>
                    </a:lnTo>
                    <a:lnTo>
                      <a:pt x="7" y="5"/>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2" name="Freeform 1232"/>
              <p:cNvSpPr>
                <a:spLocks/>
              </p:cNvSpPr>
              <p:nvPr/>
            </p:nvSpPr>
            <p:spPr bwMode="auto">
              <a:xfrm>
                <a:off x="7483" y="2763"/>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5 h 13"/>
                  <a:gd name="T18" fmla="*/ 9 w 13"/>
                  <a:gd name="T19" fmla="*/ 2 h 13"/>
                  <a:gd name="T20" fmla="*/ 7 w 13"/>
                  <a:gd name="T21" fmla="*/ 2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5"/>
                    </a:lnTo>
                    <a:lnTo>
                      <a:pt x="9" y="2"/>
                    </a:lnTo>
                    <a:lnTo>
                      <a:pt x="7" y="2"/>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3" name="Freeform 1233"/>
              <p:cNvSpPr>
                <a:spLocks/>
              </p:cNvSpPr>
              <p:nvPr/>
            </p:nvSpPr>
            <p:spPr bwMode="auto">
              <a:xfrm>
                <a:off x="7488"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5 h 13"/>
                  <a:gd name="T18" fmla="*/ 10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4" name="Freeform 1234"/>
              <p:cNvSpPr>
                <a:spLocks/>
              </p:cNvSpPr>
              <p:nvPr/>
            </p:nvSpPr>
            <p:spPr bwMode="auto">
              <a:xfrm>
                <a:off x="7492"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5" name="Freeform 1235"/>
              <p:cNvSpPr>
                <a:spLocks/>
              </p:cNvSpPr>
              <p:nvPr/>
            </p:nvSpPr>
            <p:spPr bwMode="auto">
              <a:xfrm>
                <a:off x="7496"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5"/>
                    </a:lnTo>
                    <a:lnTo>
                      <a:pt x="10"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6" name="Freeform 1236"/>
              <p:cNvSpPr>
                <a:spLocks/>
              </p:cNvSpPr>
              <p:nvPr/>
            </p:nvSpPr>
            <p:spPr bwMode="auto">
              <a:xfrm>
                <a:off x="7500"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10 w 10"/>
                  <a:gd name="T11" fmla="*/ 11 h 13"/>
                  <a:gd name="T12" fmla="*/ 10 w 10"/>
                  <a:gd name="T13" fmla="*/ 9 h 13"/>
                  <a:gd name="T14" fmla="*/ 10 w 10"/>
                  <a:gd name="T15" fmla="*/ 5 h 13"/>
                  <a:gd name="T16" fmla="*/ 10 w 10"/>
                  <a:gd name="T17" fmla="*/ 5 h 13"/>
                  <a:gd name="T18" fmla="*/ 10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10" y="11"/>
                    </a:lnTo>
                    <a:lnTo>
                      <a:pt x="10" y="9"/>
                    </a:lnTo>
                    <a:lnTo>
                      <a:pt x="10" y="5"/>
                    </a:lnTo>
                    <a:lnTo>
                      <a:pt x="10" y="5"/>
                    </a:lnTo>
                    <a:lnTo>
                      <a:pt x="10"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7" name="Freeform 1237"/>
              <p:cNvSpPr>
                <a:spLocks/>
              </p:cNvSpPr>
              <p:nvPr/>
            </p:nvSpPr>
            <p:spPr bwMode="auto">
              <a:xfrm>
                <a:off x="7502"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10 w 11"/>
                  <a:gd name="T11" fmla="*/ 11 h 13"/>
                  <a:gd name="T12" fmla="*/ 11 w 11"/>
                  <a:gd name="T13" fmla="*/ 9 h 13"/>
                  <a:gd name="T14" fmla="*/ 11 w 11"/>
                  <a:gd name="T15" fmla="*/ 5 h 13"/>
                  <a:gd name="T16" fmla="*/ 11 w 11"/>
                  <a:gd name="T17" fmla="*/ 5 h 13"/>
                  <a:gd name="T18" fmla="*/ 10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10" y="11"/>
                    </a:lnTo>
                    <a:lnTo>
                      <a:pt x="11" y="9"/>
                    </a:lnTo>
                    <a:lnTo>
                      <a:pt x="11" y="5"/>
                    </a:lnTo>
                    <a:lnTo>
                      <a:pt x="11" y="5"/>
                    </a:lnTo>
                    <a:lnTo>
                      <a:pt x="10"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8" name="Freeform 1238"/>
              <p:cNvSpPr>
                <a:spLocks/>
              </p:cNvSpPr>
              <p:nvPr/>
            </p:nvSpPr>
            <p:spPr bwMode="auto">
              <a:xfrm>
                <a:off x="7506" y="2763"/>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9 w 9"/>
                  <a:gd name="T11" fmla="*/ 11 h 13"/>
                  <a:gd name="T12" fmla="*/ 9 w 9"/>
                  <a:gd name="T13" fmla="*/ 9 h 13"/>
                  <a:gd name="T14" fmla="*/ 9 w 9"/>
                  <a:gd name="T15" fmla="*/ 5 h 13"/>
                  <a:gd name="T16" fmla="*/ 9 w 9"/>
                  <a:gd name="T17" fmla="*/ 5 h 13"/>
                  <a:gd name="T18" fmla="*/ 9 w 9"/>
                  <a:gd name="T19" fmla="*/ 2 h 13"/>
                  <a:gd name="T20" fmla="*/ 7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9" y="11"/>
                    </a:lnTo>
                    <a:lnTo>
                      <a:pt x="9" y="9"/>
                    </a:lnTo>
                    <a:lnTo>
                      <a:pt x="9" y="5"/>
                    </a:lnTo>
                    <a:lnTo>
                      <a:pt x="9" y="5"/>
                    </a:lnTo>
                    <a:lnTo>
                      <a:pt x="9" y="2"/>
                    </a:lnTo>
                    <a:lnTo>
                      <a:pt x="7"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39" name="Freeform 1239"/>
              <p:cNvSpPr>
                <a:spLocks/>
              </p:cNvSpPr>
              <p:nvPr/>
            </p:nvSpPr>
            <p:spPr bwMode="auto">
              <a:xfrm>
                <a:off x="7510" y="2763"/>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7 w 11"/>
                  <a:gd name="T11" fmla="*/ 11 h 13"/>
                  <a:gd name="T12" fmla="*/ 11 w 11"/>
                  <a:gd name="T13" fmla="*/ 9 h 13"/>
                  <a:gd name="T14" fmla="*/ 11 w 11"/>
                  <a:gd name="T15" fmla="*/ 5 h 13"/>
                  <a:gd name="T16" fmla="*/ 11 w 11"/>
                  <a:gd name="T17" fmla="*/ 5 h 13"/>
                  <a:gd name="T18" fmla="*/ 7 w 11"/>
                  <a:gd name="T19" fmla="*/ 2 h 13"/>
                  <a:gd name="T20" fmla="*/ 5 w 11"/>
                  <a:gd name="T21" fmla="*/ 2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7" y="11"/>
                    </a:lnTo>
                    <a:lnTo>
                      <a:pt x="11" y="9"/>
                    </a:lnTo>
                    <a:lnTo>
                      <a:pt x="11" y="5"/>
                    </a:lnTo>
                    <a:lnTo>
                      <a:pt x="11" y="5"/>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0" name="Freeform 1240"/>
              <p:cNvSpPr>
                <a:spLocks/>
              </p:cNvSpPr>
              <p:nvPr/>
            </p:nvSpPr>
            <p:spPr bwMode="auto">
              <a:xfrm>
                <a:off x="7513" y="2763"/>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8 w 12"/>
                  <a:gd name="T11" fmla="*/ 11 h 13"/>
                  <a:gd name="T12" fmla="*/ 8 w 12"/>
                  <a:gd name="T13" fmla="*/ 9 h 13"/>
                  <a:gd name="T14" fmla="*/ 12 w 12"/>
                  <a:gd name="T15" fmla="*/ 5 h 13"/>
                  <a:gd name="T16" fmla="*/ 8 w 12"/>
                  <a:gd name="T17" fmla="*/ 5 h 13"/>
                  <a:gd name="T18" fmla="*/ 8 w 12"/>
                  <a:gd name="T19" fmla="*/ 2 h 13"/>
                  <a:gd name="T20" fmla="*/ 8 w 12"/>
                  <a:gd name="T21" fmla="*/ 2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8" y="11"/>
                    </a:lnTo>
                    <a:lnTo>
                      <a:pt x="8" y="9"/>
                    </a:lnTo>
                    <a:lnTo>
                      <a:pt x="12" y="5"/>
                    </a:lnTo>
                    <a:lnTo>
                      <a:pt x="8" y="5"/>
                    </a:lnTo>
                    <a:lnTo>
                      <a:pt x="8"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1" name="Freeform 1241"/>
              <p:cNvSpPr>
                <a:spLocks/>
              </p:cNvSpPr>
              <p:nvPr/>
            </p:nvSpPr>
            <p:spPr bwMode="auto">
              <a:xfrm>
                <a:off x="7517" y="2763"/>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9 h 13"/>
                  <a:gd name="T14" fmla="*/ 10 w 10"/>
                  <a:gd name="T15" fmla="*/ 5 h 13"/>
                  <a:gd name="T16" fmla="*/ 10 w 10"/>
                  <a:gd name="T17" fmla="*/ 5 h 13"/>
                  <a:gd name="T18" fmla="*/ 8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9"/>
                    </a:lnTo>
                    <a:lnTo>
                      <a:pt x="10" y="5"/>
                    </a:lnTo>
                    <a:lnTo>
                      <a:pt x="10" y="5"/>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2" name="Freeform 1242"/>
              <p:cNvSpPr>
                <a:spLocks/>
              </p:cNvSpPr>
              <p:nvPr/>
            </p:nvSpPr>
            <p:spPr bwMode="auto">
              <a:xfrm>
                <a:off x="7521" y="2763"/>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5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5"/>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3" name="Freeform 1243"/>
              <p:cNvSpPr>
                <a:spLocks/>
              </p:cNvSpPr>
              <p:nvPr/>
            </p:nvSpPr>
            <p:spPr bwMode="auto">
              <a:xfrm>
                <a:off x="7525" y="2763"/>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5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9"/>
                    </a:lnTo>
                    <a:lnTo>
                      <a:pt x="10" y="5"/>
                    </a:lnTo>
                    <a:lnTo>
                      <a:pt x="10" y="5"/>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4" name="Freeform 1244"/>
              <p:cNvSpPr>
                <a:spLocks/>
              </p:cNvSpPr>
              <p:nvPr/>
            </p:nvSpPr>
            <p:spPr bwMode="auto">
              <a:xfrm>
                <a:off x="7527" y="2763"/>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9 w 11"/>
                  <a:gd name="T11" fmla="*/ 11 h 13"/>
                  <a:gd name="T12" fmla="*/ 11 w 11"/>
                  <a:gd name="T13" fmla="*/ 9 h 13"/>
                  <a:gd name="T14" fmla="*/ 11 w 11"/>
                  <a:gd name="T15" fmla="*/ 5 h 13"/>
                  <a:gd name="T16" fmla="*/ 11 w 11"/>
                  <a:gd name="T17" fmla="*/ 5 h 13"/>
                  <a:gd name="T18" fmla="*/ 9 w 11"/>
                  <a:gd name="T19" fmla="*/ 2 h 13"/>
                  <a:gd name="T20" fmla="*/ 8 w 11"/>
                  <a:gd name="T21" fmla="*/ 2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9" y="11"/>
                    </a:lnTo>
                    <a:lnTo>
                      <a:pt x="11" y="9"/>
                    </a:lnTo>
                    <a:lnTo>
                      <a:pt x="11" y="5"/>
                    </a:lnTo>
                    <a:lnTo>
                      <a:pt x="11" y="5"/>
                    </a:lnTo>
                    <a:lnTo>
                      <a:pt x="9" y="2"/>
                    </a:lnTo>
                    <a:lnTo>
                      <a:pt x="8"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5" name="Freeform 1245"/>
              <p:cNvSpPr>
                <a:spLocks/>
              </p:cNvSpPr>
              <p:nvPr/>
            </p:nvSpPr>
            <p:spPr bwMode="auto">
              <a:xfrm>
                <a:off x="7531" y="2763"/>
                <a:ext cx="4" cy="13"/>
              </a:xfrm>
              <a:custGeom>
                <a:avLst/>
                <a:gdLst>
                  <a:gd name="T0" fmla="*/ 4 w 4"/>
                  <a:gd name="T1" fmla="*/ 5 h 13"/>
                  <a:gd name="T2" fmla="*/ 4 w 4"/>
                  <a:gd name="T3" fmla="*/ 0 h 13"/>
                  <a:gd name="T4" fmla="*/ 0 w 4"/>
                  <a:gd name="T5" fmla="*/ 0 h 13"/>
                  <a:gd name="T6" fmla="*/ 0 w 4"/>
                  <a:gd name="T7" fmla="*/ 13 h 13"/>
                  <a:gd name="T8" fmla="*/ 4 w 4"/>
                  <a:gd name="T9" fmla="*/ 13 h 13"/>
                  <a:gd name="T10" fmla="*/ 4 w 4"/>
                  <a:gd name="T11" fmla="*/ 5 h 13"/>
                </a:gdLst>
                <a:ahLst/>
                <a:cxnLst>
                  <a:cxn ang="0">
                    <a:pos x="T0" y="T1"/>
                  </a:cxn>
                  <a:cxn ang="0">
                    <a:pos x="T2" y="T3"/>
                  </a:cxn>
                  <a:cxn ang="0">
                    <a:pos x="T4" y="T5"/>
                  </a:cxn>
                  <a:cxn ang="0">
                    <a:pos x="T6" y="T7"/>
                  </a:cxn>
                  <a:cxn ang="0">
                    <a:pos x="T8" y="T9"/>
                  </a:cxn>
                  <a:cxn ang="0">
                    <a:pos x="T10" y="T11"/>
                  </a:cxn>
                </a:cxnLst>
                <a:rect l="0" t="0" r="r" b="b"/>
                <a:pathLst>
                  <a:path w="4" h="13">
                    <a:moveTo>
                      <a:pt x="4" y="5"/>
                    </a:moveTo>
                    <a:lnTo>
                      <a:pt x="4" y="0"/>
                    </a:lnTo>
                    <a:lnTo>
                      <a:pt x="0" y="0"/>
                    </a:lnTo>
                    <a:lnTo>
                      <a:pt x="0" y="13"/>
                    </a:lnTo>
                    <a:lnTo>
                      <a:pt x="4" y="13"/>
                    </a:lnTo>
                    <a:lnTo>
                      <a:pt x="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6" name="Freeform 1246"/>
              <p:cNvSpPr>
                <a:spLocks/>
              </p:cNvSpPr>
              <p:nvPr/>
            </p:nvSpPr>
            <p:spPr bwMode="auto">
              <a:xfrm>
                <a:off x="7535" y="2763"/>
                <a:ext cx="5" cy="13"/>
              </a:xfrm>
              <a:custGeom>
                <a:avLst/>
                <a:gdLst>
                  <a:gd name="T0" fmla="*/ 0 w 5"/>
                  <a:gd name="T1" fmla="*/ 13 h 13"/>
                  <a:gd name="T2" fmla="*/ 3 w 5"/>
                  <a:gd name="T3" fmla="*/ 13 h 13"/>
                  <a:gd name="T4" fmla="*/ 5 w 5"/>
                  <a:gd name="T5" fmla="*/ 11 h 13"/>
                  <a:gd name="T6" fmla="*/ 5 w 5"/>
                  <a:gd name="T7" fmla="*/ 9 h 13"/>
                  <a:gd name="T8" fmla="*/ 5 w 5"/>
                  <a:gd name="T9" fmla="*/ 5 h 13"/>
                  <a:gd name="T10" fmla="*/ 5 w 5"/>
                  <a:gd name="T11" fmla="*/ 5 h 13"/>
                  <a:gd name="T12" fmla="*/ 5 w 5"/>
                  <a:gd name="T13" fmla="*/ 2 h 13"/>
                  <a:gd name="T14" fmla="*/ 3 w 5"/>
                  <a:gd name="T15" fmla="*/ 2 h 13"/>
                  <a:gd name="T16" fmla="*/ 0 w 5"/>
                  <a:gd name="T17" fmla="*/ 0 h 13"/>
                  <a:gd name="T18" fmla="*/ 0 w 5"/>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13"/>
                    </a:moveTo>
                    <a:lnTo>
                      <a:pt x="3" y="13"/>
                    </a:lnTo>
                    <a:lnTo>
                      <a:pt x="5" y="11"/>
                    </a:lnTo>
                    <a:lnTo>
                      <a:pt x="5" y="9"/>
                    </a:lnTo>
                    <a:lnTo>
                      <a:pt x="5" y="5"/>
                    </a:lnTo>
                    <a:lnTo>
                      <a:pt x="5" y="5"/>
                    </a:lnTo>
                    <a:lnTo>
                      <a:pt x="5" y="2"/>
                    </a:lnTo>
                    <a:lnTo>
                      <a:pt x="3" y="2"/>
                    </a:lnTo>
                    <a:lnTo>
                      <a:pt x="0" y="0"/>
                    </a:lnTo>
                    <a:lnTo>
                      <a:pt x="0"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47" name="Rectangle 1247"/>
              <p:cNvSpPr>
                <a:spLocks noChangeArrowheads="1"/>
              </p:cNvSpPr>
              <p:nvPr/>
            </p:nvSpPr>
            <p:spPr bwMode="auto">
              <a:xfrm>
                <a:off x="4639"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1</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48" name="Rectangle 1248"/>
              <p:cNvSpPr>
                <a:spLocks noChangeArrowheads="1"/>
              </p:cNvSpPr>
              <p:nvPr/>
            </p:nvSpPr>
            <p:spPr bwMode="auto">
              <a:xfrm>
                <a:off x="4357"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49" name="Rectangle 1249"/>
              <p:cNvSpPr>
                <a:spLocks noChangeArrowheads="1"/>
              </p:cNvSpPr>
              <p:nvPr/>
            </p:nvSpPr>
            <p:spPr bwMode="auto">
              <a:xfrm>
                <a:off x="4929"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2</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0" name="Rectangle 1250"/>
              <p:cNvSpPr>
                <a:spLocks noChangeArrowheads="1"/>
              </p:cNvSpPr>
              <p:nvPr/>
            </p:nvSpPr>
            <p:spPr bwMode="auto">
              <a:xfrm>
                <a:off x="5215"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3</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1" name="Rectangle 1251"/>
              <p:cNvSpPr>
                <a:spLocks noChangeArrowheads="1"/>
              </p:cNvSpPr>
              <p:nvPr/>
            </p:nvSpPr>
            <p:spPr bwMode="auto">
              <a:xfrm>
                <a:off x="5501"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4</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2" name="Rectangle 1252"/>
              <p:cNvSpPr>
                <a:spLocks noChangeArrowheads="1"/>
              </p:cNvSpPr>
              <p:nvPr/>
            </p:nvSpPr>
            <p:spPr bwMode="auto">
              <a:xfrm>
                <a:off x="5789"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3" name="Rectangle 1253"/>
              <p:cNvSpPr>
                <a:spLocks noChangeArrowheads="1"/>
              </p:cNvSpPr>
              <p:nvPr/>
            </p:nvSpPr>
            <p:spPr bwMode="auto">
              <a:xfrm>
                <a:off x="6075"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6</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4" name="Rectangle 1254"/>
              <p:cNvSpPr>
                <a:spLocks noChangeArrowheads="1"/>
              </p:cNvSpPr>
              <p:nvPr/>
            </p:nvSpPr>
            <p:spPr bwMode="auto">
              <a:xfrm>
                <a:off x="6361"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7</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5" name="Rectangle 1255"/>
              <p:cNvSpPr>
                <a:spLocks noChangeArrowheads="1"/>
              </p:cNvSpPr>
              <p:nvPr/>
            </p:nvSpPr>
            <p:spPr bwMode="auto">
              <a:xfrm>
                <a:off x="6649"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6" name="Rectangle 1256"/>
              <p:cNvSpPr>
                <a:spLocks noChangeArrowheads="1"/>
              </p:cNvSpPr>
              <p:nvPr/>
            </p:nvSpPr>
            <p:spPr bwMode="auto">
              <a:xfrm>
                <a:off x="6935" y="2895"/>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9</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6657" name="Rectangle 1257"/>
              <p:cNvSpPr>
                <a:spLocks noChangeArrowheads="1"/>
              </p:cNvSpPr>
              <p:nvPr/>
            </p:nvSpPr>
            <p:spPr bwMode="auto">
              <a:xfrm>
                <a:off x="7216" y="2895"/>
                <a:ext cx="14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grpSp>
      </p:grpSp>
      <p:grpSp>
        <p:nvGrpSpPr>
          <p:cNvPr id="2" name="Group 1"/>
          <p:cNvGrpSpPr/>
          <p:nvPr/>
        </p:nvGrpSpPr>
        <p:grpSpPr>
          <a:xfrm>
            <a:off x="977010" y="2582426"/>
            <a:ext cx="5543029" cy="4097468"/>
            <a:chOff x="977010" y="2582426"/>
            <a:chExt cx="5543029" cy="4097468"/>
          </a:xfrm>
        </p:grpSpPr>
        <p:sp>
          <p:nvSpPr>
            <p:cNvPr id="7" name="Rectangle 6"/>
            <p:cNvSpPr/>
            <p:nvPr/>
          </p:nvSpPr>
          <p:spPr>
            <a:xfrm>
              <a:off x="977010" y="2582426"/>
              <a:ext cx="5543029" cy="4097468"/>
            </a:xfrm>
            <a:prstGeom prst="rect">
              <a:avLst/>
            </a:prstGeom>
            <a:solidFill>
              <a:schemeClr val="accent3">
                <a:lumMod val="90000"/>
              </a:schemeClr>
            </a:solidFill>
            <a:ln>
              <a:noFill/>
            </a:ln>
            <a:effectLst>
              <a:outerShdw blurRad="50800" dist="38100" dir="2700000" algn="tl" rotWithShape="0">
                <a:prstClr val="black">
                  <a:alpha val="40000"/>
                </a:prstClr>
              </a:outerShdw>
            </a:effectLst>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p>
          </p:txBody>
        </p:sp>
        <p:sp>
          <p:nvSpPr>
            <p:cNvPr id="4" name="TextBox 3"/>
            <p:cNvSpPr txBox="1"/>
            <p:nvPr/>
          </p:nvSpPr>
          <p:spPr>
            <a:xfrm>
              <a:off x="2926678" y="2621975"/>
              <a:ext cx="1813317" cy="369332"/>
            </a:xfrm>
            <a:prstGeom prst="rect">
              <a:avLst/>
            </a:prstGeom>
            <a:noFill/>
          </p:spPr>
          <p:txBody>
            <a:bodyPr wrap="none" rtlCol="0">
              <a:spAutoFit/>
            </a:bodyPr>
            <a:lstStyle/>
            <a:p>
              <a:r>
                <a:rPr lang="en-US" dirty="0"/>
                <a:t>Isocratic Elution</a:t>
              </a:r>
            </a:p>
          </p:txBody>
        </p:sp>
        <p:grpSp>
          <p:nvGrpSpPr>
            <p:cNvPr id="27858" name="Group 1260"/>
            <p:cNvGrpSpPr>
              <a:grpSpLocks noChangeAspect="1"/>
            </p:cNvGrpSpPr>
            <p:nvPr/>
          </p:nvGrpSpPr>
          <p:grpSpPr bwMode="auto">
            <a:xfrm>
              <a:off x="1061349" y="2680297"/>
              <a:ext cx="5374351" cy="3901727"/>
              <a:chOff x="421" y="1488"/>
              <a:chExt cx="3686" cy="2676"/>
            </a:xfrm>
          </p:grpSpPr>
          <p:sp>
            <p:nvSpPr>
              <p:cNvPr id="27859" name="AutoShape 1259"/>
              <p:cNvSpPr>
                <a:spLocks noChangeAspect="1" noChangeArrowheads="1" noTextEdit="1"/>
              </p:cNvSpPr>
              <p:nvPr/>
            </p:nvSpPr>
            <p:spPr bwMode="auto">
              <a:xfrm>
                <a:off x="421" y="1488"/>
                <a:ext cx="3686" cy="2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7860" name="Group 1461"/>
              <p:cNvGrpSpPr>
                <a:grpSpLocks/>
              </p:cNvGrpSpPr>
              <p:nvPr/>
            </p:nvGrpSpPr>
            <p:grpSpPr bwMode="auto">
              <a:xfrm>
                <a:off x="853" y="1922"/>
                <a:ext cx="71" cy="13"/>
                <a:chOff x="853" y="1922"/>
                <a:chExt cx="71" cy="13"/>
              </a:xfrm>
            </p:grpSpPr>
            <p:sp>
              <p:nvSpPr>
                <p:cNvPr id="30719" name="Freeform 1261"/>
                <p:cNvSpPr>
                  <a:spLocks/>
                </p:cNvSpPr>
                <p:nvPr/>
              </p:nvSpPr>
              <p:spPr bwMode="auto">
                <a:xfrm>
                  <a:off x="853" y="1922"/>
                  <a:ext cx="6" cy="13"/>
                </a:xfrm>
                <a:custGeom>
                  <a:avLst/>
                  <a:gdLst>
                    <a:gd name="T0" fmla="*/ 6 w 6"/>
                    <a:gd name="T1" fmla="*/ 0 h 13"/>
                    <a:gd name="T2" fmla="*/ 2 w 6"/>
                    <a:gd name="T3" fmla="*/ 2 h 13"/>
                    <a:gd name="T4" fmla="*/ 0 w 6"/>
                    <a:gd name="T5" fmla="*/ 2 h 13"/>
                    <a:gd name="T6" fmla="*/ 0 w 6"/>
                    <a:gd name="T7" fmla="*/ 6 h 13"/>
                    <a:gd name="T8" fmla="*/ 0 w 6"/>
                    <a:gd name="T9" fmla="*/ 6 h 13"/>
                    <a:gd name="T10" fmla="*/ 0 w 6"/>
                    <a:gd name="T11" fmla="*/ 11 h 13"/>
                    <a:gd name="T12" fmla="*/ 2 w 6"/>
                    <a:gd name="T13" fmla="*/ 13 h 13"/>
                    <a:gd name="T14" fmla="*/ 6 w 6"/>
                    <a:gd name="T15" fmla="*/ 13 h 13"/>
                    <a:gd name="T16" fmla="*/ 6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6" y="0"/>
                      </a:moveTo>
                      <a:lnTo>
                        <a:pt x="2" y="2"/>
                      </a:lnTo>
                      <a:lnTo>
                        <a:pt x="0" y="2"/>
                      </a:lnTo>
                      <a:lnTo>
                        <a:pt x="0" y="6"/>
                      </a:lnTo>
                      <a:lnTo>
                        <a:pt x="0" y="6"/>
                      </a:lnTo>
                      <a:lnTo>
                        <a:pt x="0" y="11"/>
                      </a:lnTo>
                      <a:lnTo>
                        <a:pt x="2" y="13"/>
                      </a:lnTo>
                      <a:lnTo>
                        <a:pt x="6" y="1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0" name="Freeform 1262"/>
                <p:cNvSpPr>
                  <a:spLocks/>
                </p:cNvSpPr>
                <p:nvPr/>
              </p:nvSpPr>
              <p:spPr bwMode="auto">
                <a:xfrm>
                  <a:off x="859"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1" name="Freeform 1263"/>
                <p:cNvSpPr>
                  <a:spLocks/>
                </p:cNvSpPr>
                <p:nvPr/>
              </p:nvSpPr>
              <p:spPr bwMode="auto">
                <a:xfrm>
                  <a:off x="859"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2" name="Freeform 1264"/>
                <p:cNvSpPr>
                  <a:spLocks/>
                </p:cNvSpPr>
                <p:nvPr/>
              </p:nvSpPr>
              <p:spPr bwMode="auto">
                <a:xfrm>
                  <a:off x="859"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3" name="Freeform 1265"/>
                <p:cNvSpPr>
                  <a:spLocks/>
                </p:cNvSpPr>
                <p:nvPr/>
              </p:nvSpPr>
              <p:spPr bwMode="auto">
                <a:xfrm>
                  <a:off x="859"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4" name="Freeform 1266"/>
                <p:cNvSpPr>
                  <a:spLocks/>
                </p:cNvSpPr>
                <p:nvPr/>
              </p:nvSpPr>
              <p:spPr bwMode="auto">
                <a:xfrm>
                  <a:off x="859" y="1922"/>
                  <a:ext cx="7" cy="13"/>
                </a:xfrm>
                <a:custGeom>
                  <a:avLst/>
                  <a:gdLst>
                    <a:gd name="T0" fmla="*/ 0 w 7"/>
                    <a:gd name="T1" fmla="*/ 0 h 13"/>
                    <a:gd name="T2" fmla="*/ 0 w 7"/>
                    <a:gd name="T3" fmla="*/ 13 h 13"/>
                    <a:gd name="T4" fmla="*/ 4 w 7"/>
                    <a:gd name="T5" fmla="*/ 13 h 13"/>
                    <a:gd name="T6" fmla="*/ 7 w 7"/>
                    <a:gd name="T7" fmla="*/ 11 h 13"/>
                    <a:gd name="T8" fmla="*/ 7 w 7"/>
                    <a:gd name="T9" fmla="*/ 6 h 13"/>
                    <a:gd name="T10" fmla="*/ 7 w 7"/>
                    <a:gd name="T11" fmla="*/ 6 h 13"/>
                    <a:gd name="T12" fmla="*/ 7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7" y="11"/>
                      </a:lnTo>
                      <a:lnTo>
                        <a:pt x="7" y="6"/>
                      </a:lnTo>
                      <a:lnTo>
                        <a:pt x="7" y="6"/>
                      </a:lnTo>
                      <a:lnTo>
                        <a:pt x="7"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5" name="Freeform 1267"/>
                <p:cNvSpPr>
                  <a:spLocks/>
                </p:cNvSpPr>
                <p:nvPr/>
              </p:nvSpPr>
              <p:spPr bwMode="auto">
                <a:xfrm>
                  <a:off x="859" y="1922"/>
                  <a:ext cx="7" cy="13"/>
                </a:xfrm>
                <a:custGeom>
                  <a:avLst/>
                  <a:gdLst>
                    <a:gd name="T0" fmla="*/ 0 w 7"/>
                    <a:gd name="T1" fmla="*/ 0 h 13"/>
                    <a:gd name="T2" fmla="*/ 0 w 7"/>
                    <a:gd name="T3" fmla="*/ 13 h 13"/>
                    <a:gd name="T4" fmla="*/ 4 w 7"/>
                    <a:gd name="T5" fmla="*/ 13 h 13"/>
                    <a:gd name="T6" fmla="*/ 7 w 7"/>
                    <a:gd name="T7" fmla="*/ 11 h 13"/>
                    <a:gd name="T8" fmla="*/ 7 w 7"/>
                    <a:gd name="T9" fmla="*/ 6 h 13"/>
                    <a:gd name="T10" fmla="*/ 7 w 7"/>
                    <a:gd name="T11" fmla="*/ 6 h 13"/>
                    <a:gd name="T12" fmla="*/ 7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7" y="11"/>
                      </a:lnTo>
                      <a:lnTo>
                        <a:pt x="7" y="6"/>
                      </a:lnTo>
                      <a:lnTo>
                        <a:pt x="7" y="6"/>
                      </a:lnTo>
                      <a:lnTo>
                        <a:pt x="7"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6" name="Freeform 1268"/>
                <p:cNvSpPr>
                  <a:spLocks/>
                </p:cNvSpPr>
                <p:nvPr/>
              </p:nvSpPr>
              <p:spPr bwMode="auto">
                <a:xfrm>
                  <a:off x="859" y="1922"/>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7 w 9"/>
                    <a:gd name="T11" fmla="*/ 11 h 13"/>
                    <a:gd name="T12" fmla="*/ 9 w 9"/>
                    <a:gd name="T13" fmla="*/ 6 h 13"/>
                    <a:gd name="T14" fmla="*/ 7 w 9"/>
                    <a:gd name="T15" fmla="*/ 6 h 13"/>
                    <a:gd name="T16" fmla="*/ 7 w 9"/>
                    <a:gd name="T17" fmla="*/ 2 h 13"/>
                    <a:gd name="T18" fmla="*/ 4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4" y="13"/>
                      </a:lnTo>
                      <a:lnTo>
                        <a:pt x="7" y="11"/>
                      </a:lnTo>
                      <a:lnTo>
                        <a:pt x="9" y="6"/>
                      </a:lnTo>
                      <a:lnTo>
                        <a:pt x="7" y="6"/>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7" name="Freeform 1269"/>
                <p:cNvSpPr>
                  <a:spLocks/>
                </p:cNvSpPr>
                <p:nvPr/>
              </p:nvSpPr>
              <p:spPr bwMode="auto">
                <a:xfrm>
                  <a:off x="861" y="1922"/>
                  <a:ext cx="7" cy="13"/>
                </a:xfrm>
                <a:custGeom>
                  <a:avLst/>
                  <a:gdLst>
                    <a:gd name="T0" fmla="*/ 0 w 7"/>
                    <a:gd name="T1" fmla="*/ 0 h 13"/>
                    <a:gd name="T2" fmla="*/ 0 w 7"/>
                    <a:gd name="T3" fmla="*/ 13 h 13"/>
                    <a:gd name="T4" fmla="*/ 2 w 7"/>
                    <a:gd name="T5" fmla="*/ 13 h 13"/>
                    <a:gd name="T6" fmla="*/ 5 w 7"/>
                    <a:gd name="T7" fmla="*/ 11 h 13"/>
                    <a:gd name="T8" fmla="*/ 7 w 7"/>
                    <a:gd name="T9" fmla="*/ 6 h 13"/>
                    <a:gd name="T10" fmla="*/ 5 w 7"/>
                    <a:gd name="T11" fmla="*/ 6 h 13"/>
                    <a:gd name="T12" fmla="*/ 5 w 7"/>
                    <a:gd name="T13" fmla="*/ 2 h 13"/>
                    <a:gd name="T14" fmla="*/ 2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2" y="13"/>
                      </a:lnTo>
                      <a:lnTo>
                        <a:pt x="5" y="11"/>
                      </a:lnTo>
                      <a:lnTo>
                        <a:pt x="7"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8" name="Freeform 1270"/>
                <p:cNvSpPr>
                  <a:spLocks/>
                </p:cNvSpPr>
                <p:nvPr/>
              </p:nvSpPr>
              <p:spPr bwMode="auto">
                <a:xfrm>
                  <a:off x="861"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29" name="Freeform 1271"/>
                <p:cNvSpPr>
                  <a:spLocks/>
                </p:cNvSpPr>
                <p:nvPr/>
              </p:nvSpPr>
              <p:spPr bwMode="auto">
                <a:xfrm>
                  <a:off x="861"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0" name="Freeform 1272"/>
                <p:cNvSpPr>
                  <a:spLocks/>
                </p:cNvSpPr>
                <p:nvPr/>
              </p:nvSpPr>
              <p:spPr bwMode="auto">
                <a:xfrm>
                  <a:off x="861"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1" name="Freeform 1273"/>
                <p:cNvSpPr>
                  <a:spLocks/>
                </p:cNvSpPr>
                <p:nvPr/>
              </p:nvSpPr>
              <p:spPr bwMode="auto">
                <a:xfrm>
                  <a:off x="861" y="1922"/>
                  <a:ext cx="7" cy="13"/>
                </a:xfrm>
                <a:custGeom>
                  <a:avLst/>
                  <a:gdLst>
                    <a:gd name="T0" fmla="*/ 0 w 7"/>
                    <a:gd name="T1" fmla="*/ 0 h 13"/>
                    <a:gd name="T2" fmla="*/ 0 w 7"/>
                    <a:gd name="T3" fmla="*/ 13 h 13"/>
                    <a:gd name="T4" fmla="*/ 5 w 7"/>
                    <a:gd name="T5" fmla="*/ 13 h 13"/>
                    <a:gd name="T6" fmla="*/ 5 w 7"/>
                    <a:gd name="T7" fmla="*/ 11 h 13"/>
                    <a:gd name="T8" fmla="*/ 7 w 7"/>
                    <a:gd name="T9" fmla="*/ 11 h 13"/>
                    <a:gd name="T10" fmla="*/ 7 w 7"/>
                    <a:gd name="T11" fmla="*/ 6 h 13"/>
                    <a:gd name="T12" fmla="*/ 7 w 7"/>
                    <a:gd name="T13" fmla="*/ 6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5" y="11"/>
                      </a:lnTo>
                      <a:lnTo>
                        <a:pt x="7" y="11"/>
                      </a:lnTo>
                      <a:lnTo>
                        <a:pt x="7" y="6"/>
                      </a:lnTo>
                      <a:lnTo>
                        <a:pt x="7" y="6"/>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2" name="Freeform 1274"/>
                <p:cNvSpPr>
                  <a:spLocks/>
                </p:cNvSpPr>
                <p:nvPr/>
              </p:nvSpPr>
              <p:spPr bwMode="auto">
                <a:xfrm>
                  <a:off x="861"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3" name="Freeform 1275"/>
                <p:cNvSpPr>
                  <a:spLocks/>
                </p:cNvSpPr>
                <p:nvPr/>
              </p:nvSpPr>
              <p:spPr bwMode="auto">
                <a:xfrm>
                  <a:off x="861"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4" name="Freeform 1276"/>
                <p:cNvSpPr>
                  <a:spLocks/>
                </p:cNvSpPr>
                <p:nvPr/>
              </p:nvSpPr>
              <p:spPr bwMode="auto">
                <a:xfrm>
                  <a:off x="861" y="1922"/>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7 w 9"/>
                    <a:gd name="T11" fmla="*/ 11 h 13"/>
                    <a:gd name="T12" fmla="*/ 9 w 9"/>
                    <a:gd name="T13" fmla="*/ 6 h 13"/>
                    <a:gd name="T14" fmla="*/ 7 w 9"/>
                    <a:gd name="T15" fmla="*/ 6 h 13"/>
                    <a:gd name="T16" fmla="*/ 7 w 9"/>
                    <a:gd name="T17" fmla="*/ 2 h 13"/>
                    <a:gd name="T18" fmla="*/ 5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3"/>
                      </a:lnTo>
                      <a:lnTo>
                        <a:pt x="7" y="11"/>
                      </a:lnTo>
                      <a:lnTo>
                        <a:pt x="9" y="6"/>
                      </a:lnTo>
                      <a:lnTo>
                        <a:pt x="7" y="6"/>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5" name="Freeform 1277"/>
                <p:cNvSpPr>
                  <a:spLocks/>
                </p:cNvSpPr>
                <p:nvPr/>
              </p:nvSpPr>
              <p:spPr bwMode="auto">
                <a:xfrm>
                  <a:off x="863" y="1922"/>
                  <a:ext cx="7" cy="13"/>
                </a:xfrm>
                <a:custGeom>
                  <a:avLst/>
                  <a:gdLst>
                    <a:gd name="T0" fmla="*/ 0 w 7"/>
                    <a:gd name="T1" fmla="*/ 0 h 13"/>
                    <a:gd name="T2" fmla="*/ 0 w 7"/>
                    <a:gd name="T3" fmla="*/ 13 h 13"/>
                    <a:gd name="T4" fmla="*/ 3 w 7"/>
                    <a:gd name="T5" fmla="*/ 13 h 13"/>
                    <a:gd name="T6" fmla="*/ 5 w 7"/>
                    <a:gd name="T7" fmla="*/ 11 h 13"/>
                    <a:gd name="T8" fmla="*/ 7 w 7"/>
                    <a:gd name="T9" fmla="*/ 11 h 13"/>
                    <a:gd name="T10" fmla="*/ 7 w 7"/>
                    <a:gd name="T11" fmla="*/ 6 h 13"/>
                    <a:gd name="T12" fmla="*/ 7 w 7"/>
                    <a:gd name="T13" fmla="*/ 6 h 13"/>
                    <a:gd name="T14" fmla="*/ 5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11"/>
                      </a:lnTo>
                      <a:lnTo>
                        <a:pt x="7" y="6"/>
                      </a:lnTo>
                      <a:lnTo>
                        <a:pt x="7"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6" name="Freeform 1278"/>
                <p:cNvSpPr>
                  <a:spLocks/>
                </p:cNvSpPr>
                <p:nvPr/>
              </p:nvSpPr>
              <p:spPr bwMode="auto">
                <a:xfrm>
                  <a:off x="863" y="1922"/>
                  <a:ext cx="7" cy="13"/>
                </a:xfrm>
                <a:custGeom>
                  <a:avLst/>
                  <a:gdLst>
                    <a:gd name="T0" fmla="*/ 0 w 7"/>
                    <a:gd name="T1" fmla="*/ 0 h 13"/>
                    <a:gd name="T2" fmla="*/ 0 w 7"/>
                    <a:gd name="T3" fmla="*/ 13 h 13"/>
                    <a:gd name="T4" fmla="*/ 3 w 7"/>
                    <a:gd name="T5" fmla="*/ 13 h 13"/>
                    <a:gd name="T6" fmla="*/ 5 w 7"/>
                    <a:gd name="T7" fmla="*/ 11 h 13"/>
                    <a:gd name="T8" fmla="*/ 7 w 7"/>
                    <a:gd name="T9" fmla="*/ 11 h 13"/>
                    <a:gd name="T10" fmla="*/ 7 w 7"/>
                    <a:gd name="T11" fmla="*/ 6 h 13"/>
                    <a:gd name="T12" fmla="*/ 7 w 7"/>
                    <a:gd name="T13" fmla="*/ 6 h 13"/>
                    <a:gd name="T14" fmla="*/ 5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11"/>
                      </a:lnTo>
                      <a:lnTo>
                        <a:pt x="7" y="6"/>
                      </a:lnTo>
                      <a:lnTo>
                        <a:pt x="7"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7" name="Freeform 1279"/>
                <p:cNvSpPr>
                  <a:spLocks/>
                </p:cNvSpPr>
                <p:nvPr/>
              </p:nvSpPr>
              <p:spPr bwMode="auto">
                <a:xfrm>
                  <a:off x="863" y="1922"/>
                  <a:ext cx="7" cy="13"/>
                </a:xfrm>
                <a:custGeom>
                  <a:avLst/>
                  <a:gdLst>
                    <a:gd name="T0" fmla="*/ 0 w 7"/>
                    <a:gd name="T1" fmla="*/ 0 h 13"/>
                    <a:gd name="T2" fmla="*/ 0 w 7"/>
                    <a:gd name="T3" fmla="*/ 13 h 13"/>
                    <a:gd name="T4" fmla="*/ 3 w 7"/>
                    <a:gd name="T5" fmla="*/ 13 h 13"/>
                    <a:gd name="T6" fmla="*/ 5 w 7"/>
                    <a:gd name="T7" fmla="*/ 11 h 13"/>
                    <a:gd name="T8" fmla="*/ 7 w 7"/>
                    <a:gd name="T9" fmla="*/ 11 h 13"/>
                    <a:gd name="T10" fmla="*/ 7 w 7"/>
                    <a:gd name="T11" fmla="*/ 6 h 13"/>
                    <a:gd name="T12" fmla="*/ 7 w 7"/>
                    <a:gd name="T13" fmla="*/ 6 h 13"/>
                    <a:gd name="T14" fmla="*/ 5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11"/>
                      </a:lnTo>
                      <a:lnTo>
                        <a:pt x="7" y="6"/>
                      </a:lnTo>
                      <a:lnTo>
                        <a:pt x="7"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8" name="Freeform 1280"/>
                <p:cNvSpPr>
                  <a:spLocks/>
                </p:cNvSpPr>
                <p:nvPr/>
              </p:nvSpPr>
              <p:spPr bwMode="auto">
                <a:xfrm>
                  <a:off x="863" y="1922"/>
                  <a:ext cx="7" cy="13"/>
                </a:xfrm>
                <a:custGeom>
                  <a:avLst/>
                  <a:gdLst>
                    <a:gd name="T0" fmla="*/ 0 w 7"/>
                    <a:gd name="T1" fmla="*/ 0 h 13"/>
                    <a:gd name="T2" fmla="*/ 0 w 7"/>
                    <a:gd name="T3" fmla="*/ 13 h 13"/>
                    <a:gd name="T4" fmla="*/ 3 w 7"/>
                    <a:gd name="T5" fmla="*/ 13 h 13"/>
                    <a:gd name="T6" fmla="*/ 5 w 7"/>
                    <a:gd name="T7" fmla="*/ 11 h 13"/>
                    <a:gd name="T8" fmla="*/ 7 w 7"/>
                    <a:gd name="T9" fmla="*/ 11 h 13"/>
                    <a:gd name="T10" fmla="*/ 7 w 7"/>
                    <a:gd name="T11" fmla="*/ 6 h 13"/>
                    <a:gd name="T12" fmla="*/ 7 w 7"/>
                    <a:gd name="T13" fmla="*/ 6 h 13"/>
                    <a:gd name="T14" fmla="*/ 5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11"/>
                      </a:lnTo>
                      <a:lnTo>
                        <a:pt x="7" y="6"/>
                      </a:lnTo>
                      <a:lnTo>
                        <a:pt x="7"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39" name="Freeform 1281"/>
                <p:cNvSpPr>
                  <a:spLocks/>
                </p:cNvSpPr>
                <p:nvPr/>
              </p:nvSpPr>
              <p:spPr bwMode="auto">
                <a:xfrm>
                  <a:off x="863" y="1922"/>
                  <a:ext cx="7" cy="13"/>
                </a:xfrm>
                <a:custGeom>
                  <a:avLst/>
                  <a:gdLst>
                    <a:gd name="T0" fmla="*/ 0 w 7"/>
                    <a:gd name="T1" fmla="*/ 0 h 13"/>
                    <a:gd name="T2" fmla="*/ 0 w 7"/>
                    <a:gd name="T3" fmla="*/ 13 h 13"/>
                    <a:gd name="T4" fmla="*/ 5 w 7"/>
                    <a:gd name="T5" fmla="*/ 13 h 13"/>
                    <a:gd name="T6" fmla="*/ 5 w 7"/>
                    <a:gd name="T7" fmla="*/ 11 h 13"/>
                    <a:gd name="T8" fmla="*/ 7 w 7"/>
                    <a:gd name="T9" fmla="*/ 11 h 13"/>
                    <a:gd name="T10" fmla="*/ 7 w 7"/>
                    <a:gd name="T11" fmla="*/ 6 h 13"/>
                    <a:gd name="T12" fmla="*/ 7 w 7"/>
                    <a:gd name="T13" fmla="*/ 6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5" y="11"/>
                      </a:lnTo>
                      <a:lnTo>
                        <a:pt x="7" y="11"/>
                      </a:lnTo>
                      <a:lnTo>
                        <a:pt x="7" y="6"/>
                      </a:lnTo>
                      <a:lnTo>
                        <a:pt x="7" y="6"/>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0" name="Freeform 1282"/>
                <p:cNvSpPr>
                  <a:spLocks/>
                </p:cNvSpPr>
                <p:nvPr/>
              </p:nvSpPr>
              <p:spPr bwMode="auto">
                <a:xfrm>
                  <a:off x="863"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1" name="Freeform 1283"/>
                <p:cNvSpPr>
                  <a:spLocks/>
                </p:cNvSpPr>
                <p:nvPr/>
              </p:nvSpPr>
              <p:spPr bwMode="auto">
                <a:xfrm>
                  <a:off x="863" y="1922"/>
                  <a:ext cx="7" cy="13"/>
                </a:xfrm>
                <a:custGeom>
                  <a:avLst/>
                  <a:gdLst>
                    <a:gd name="T0" fmla="*/ 3 w 7"/>
                    <a:gd name="T1" fmla="*/ 0 h 13"/>
                    <a:gd name="T2" fmla="*/ 0 w 7"/>
                    <a:gd name="T3" fmla="*/ 0 h 13"/>
                    <a:gd name="T4" fmla="*/ 0 w 7"/>
                    <a:gd name="T5" fmla="*/ 13 h 13"/>
                    <a:gd name="T6" fmla="*/ 3 w 7"/>
                    <a:gd name="T7" fmla="*/ 13 h 13"/>
                    <a:gd name="T8" fmla="*/ 5 w 7"/>
                    <a:gd name="T9" fmla="*/ 13 h 13"/>
                    <a:gd name="T10" fmla="*/ 7 w 7"/>
                    <a:gd name="T11" fmla="*/ 11 h 13"/>
                    <a:gd name="T12" fmla="*/ 7 w 7"/>
                    <a:gd name="T13" fmla="*/ 6 h 13"/>
                    <a:gd name="T14" fmla="*/ 7 w 7"/>
                    <a:gd name="T15" fmla="*/ 6 h 13"/>
                    <a:gd name="T16" fmla="*/ 7 w 7"/>
                    <a:gd name="T17" fmla="*/ 2 h 13"/>
                    <a:gd name="T18" fmla="*/ 5 w 7"/>
                    <a:gd name="T19" fmla="*/ 2 h 13"/>
                    <a:gd name="T20" fmla="*/ 3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3" y="0"/>
                      </a:moveTo>
                      <a:lnTo>
                        <a:pt x="0" y="0"/>
                      </a:lnTo>
                      <a:lnTo>
                        <a:pt x="0" y="13"/>
                      </a:lnTo>
                      <a:lnTo>
                        <a:pt x="3" y="13"/>
                      </a:lnTo>
                      <a:lnTo>
                        <a:pt x="5" y="13"/>
                      </a:lnTo>
                      <a:lnTo>
                        <a:pt x="7" y="11"/>
                      </a:lnTo>
                      <a:lnTo>
                        <a:pt x="7" y="6"/>
                      </a:lnTo>
                      <a:lnTo>
                        <a:pt x="7" y="6"/>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2" name="Freeform 1284"/>
                <p:cNvSpPr>
                  <a:spLocks/>
                </p:cNvSpPr>
                <p:nvPr/>
              </p:nvSpPr>
              <p:spPr bwMode="auto">
                <a:xfrm>
                  <a:off x="866"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3" name="Freeform 1285"/>
                <p:cNvSpPr>
                  <a:spLocks/>
                </p:cNvSpPr>
                <p:nvPr/>
              </p:nvSpPr>
              <p:spPr bwMode="auto">
                <a:xfrm>
                  <a:off x="8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4" name="Freeform 1286"/>
                <p:cNvSpPr>
                  <a:spLocks/>
                </p:cNvSpPr>
                <p:nvPr/>
              </p:nvSpPr>
              <p:spPr bwMode="auto">
                <a:xfrm>
                  <a:off x="8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5" name="Freeform 1287"/>
                <p:cNvSpPr>
                  <a:spLocks/>
                </p:cNvSpPr>
                <p:nvPr/>
              </p:nvSpPr>
              <p:spPr bwMode="auto">
                <a:xfrm>
                  <a:off x="8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6" name="Freeform 1288"/>
                <p:cNvSpPr>
                  <a:spLocks/>
                </p:cNvSpPr>
                <p:nvPr/>
              </p:nvSpPr>
              <p:spPr bwMode="auto">
                <a:xfrm>
                  <a:off x="8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7" name="Freeform 1289"/>
                <p:cNvSpPr>
                  <a:spLocks/>
                </p:cNvSpPr>
                <p:nvPr/>
              </p:nvSpPr>
              <p:spPr bwMode="auto">
                <a:xfrm>
                  <a:off x="866"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8" name="Freeform 1290"/>
                <p:cNvSpPr>
                  <a:spLocks/>
                </p:cNvSpPr>
                <p:nvPr/>
              </p:nvSpPr>
              <p:spPr bwMode="auto">
                <a:xfrm>
                  <a:off x="866"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49" name="Freeform 1291"/>
                <p:cNvSpPr>
                  <a:spLocks/>
                </p:cNvSpPr>
                <p:nvPr/>
              </p:nvSpPr>
              <p:spPr bwMode="auto">
                <a:xfrm>
                  <a:off x="866"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6 h 13"/>
                    <a:gd name="T14" fmla="*/ 6 w 10"/>
                    <a:gd name="T15" fmla="*/ 6 h 13"/>
                    <a:gd name="T16" fmla="*/ 6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6" y="11"/>
                      </a:lnTo>
                      <a:lnTo>
                        <a:pt x="10"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0" name="Freeform 1292"/>
                <p:cNvSpPr>
                  <a:spLocks/>
                </p:cNvSpPr>
                <p:nvPr/>
              </p:nvSpPr>
              <p:spPr bwMode="auto">
                <a:xfrm>
                  <a:off x="868"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1" name="Freeform 1293"/>
                <p:cNvSpPr>
                  <a:spLocks/>
                </p:cNvSpPr>
                <p:nvPr/>
              </p:nvSpPr>
              <p:spPr bwMode="auto">
                <a:xfrm>
                  <a:off x="868"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2" name="Freeform 1294"/>
                <p:cNvSpPr>
                  <a:spLocks/>
                </p:cNvSpPr>
                <p:nvPr/>
              </p:nvSpPr>
              <p:spPr bwMode="auto">
                <a:xfrm>
                  <a:off x="868"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3" name="Freeform 1295"/>
                <p:cNvSpPr>
                  <a:spLocks/>
                </p:cNvSpPr>
                <p:nvPr/>
              </p:nvSpPr>
              <p:spPr bwMode="auto">
                <a:xfrm>
                  <a:off x="868"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4" name="Freeform 1296"/>
                <p:cNvSpPr>
                  <a:spLocks/>
                </p:cNvSpPr>
                <p:nvPr/>
              </p:nvSpPr>
              <p:spPr bwMode="auto">
                <a:xfrm>
                  <a:off x="868"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11"/>
                      </a:lnTo>
                      <a:lnTo>
                        <a:pt x="8" y="6"/>
                      </a:lnTo>
                      <a:lnTo>
                        <a:pt x="8"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5" name="Freeform 1297"/>
                <p:cNvSpPr>
                  <a:spLocks/>
                </p:cNvSpPr>
                <p:nvPr/>
              </p:nvSpPr>
              <p:spPr bwMode="auto">
                <a:xfrm>
                  <a:off x="868"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6" name="Freeform 1298"/>
                <p:cNvSpPr>
                  <a:spLocks/>
                </p:cNvSpPr>
                <p:nvPr/>
              </p:nvSpPr>
              <p:spPr bwMode="auto">
                <a:xfrm>
                  <a:off x="868"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6 h 13"/>
                    <a:gd name="T14" fmla="*/ 8 w 8"/>
                    <a:gd name="T15" fmla="*/ 6 h 13"/>
                    <a:gd name="T16" fmla="*/ 8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8" y="11"/>
                      </a:lnTo>
                      <a:lnTo>
                        <a:pt x="8"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7" name="Freeform 1299"/>
                <p:cNvSpPr>
                  <a:spLocks/>
                </p:cNvSpPr>
                <p:nvPr/>
              </p:nvSpPr>
              <p:spPr bwMode="auto">
                <a:xfrm>
                  <a:off x="870"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8" name="Freeform 1300"/>
                <p:cNvSpPr>
                  <a:spLocks/>
                </p:cNvSpPr>
                <p:nvPr/>
              </p:nvSpPr>
              <p:spPr bwMode="auto">
                <a:xfrm>
                  <a:off x="87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59" name="Freeform 1301"/>
                <p:cNvSpPr>
                  <a:spLocks/>
                </p:cNvSpPr>
                <p:nvPr/>
              </p:nvSpPr>
              <p:spPr bwMode="auto">
                <a:xfrm>
                  <a:off x="87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0" name="Freeform 1302"/>
                <p:cNvSpPr>
                  <a:spLocks/>
                </p:cNvSpPr>
                <p:nvPr/>
              </p:nvSpPr>
              <p:spPr bwMode="auto">
                <a:xfrm>
                  <a:off x="87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1" name="Freeform 1303"/>
                <p:cNvSpPr>
                  <a:spLocks/>
                </p:cNvSpPr>
                <p:nvPr/>
              </p:nvSpPr>
              <p:spPr bwMode="auto">
                <a:xfrm>
                  <a:off x="87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2" name="Freeform 1304"/>
                <p:cNvSpPr>
                  <a:spLocks/>
                </p:cNvSpPr>
                <p:nvPr/>
              </p:nvSpPr>
              <p:spPr bwMode="auto">
                <a:xfrm>
                  <a:off x="870"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3" name="Freeform 1305"/>
                <p:cNvSpPr>
                  <a:spLocks/>
                </p:cNvSpPr>
                <p:nvPr/>
              </p:nvSpPr>
              <p:spPr bwMode="auto">
                <a:xfrm>
                  <a:off x="870"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4" name="Freeform 1306"/>
                <p:cNvSpPr>
                  <a:spLocks/>
                </p:cNvSpPr>
                <p:nvPr/>
              </p:nvSpPr>
              <p:spPr bwMode="auto">
                <a:xfrm>
                  <a:off x="870" y="1922"/>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6 h 13"/>
                    <a:gd name="T14" fmla="*/ 6 w 10"/>
                    <a:gd name="T15" fmla="*/ 6 h 13"/>
                    <a:gd name="T16" fmla="*/ 6 w 10"/>
                    <a:gd name="T17" fmla="*/ 2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6"/>
                      </a:lnTo>
                      <a:lnTo>
                        <a:pt x="6" y="6"/>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5" name="Freeform 1307"/>
                <p:cNvSpPr>
                  <a:spLocks/>
                </p:cNvSpPr>
                <p:nvPr/>
              </p:nvSpPr>
              <p:spPr bwMode="auto">
                <a:xfrm>
                  <a:off x="872" y="1922"/>
                  <a:ext cx="8" cy="13"/>
                </a:xfrm>
                <a:custGeom>
                  <a:avLst/>
                  <a:gdLst>
                    <a:gd name="T0" fmla="*/ 0 w 8"/>
                    <a:gd name="T1" fmla="*/ 0 h 13"/>
                    <a:gd name="T2" fmla="*/ 0 w 8"/>
                    <a:gd name="T3" fmla="*/ 13 h 13"/>
                    <a:gd name="T4" fmla="*/ 4 w 8"/>
                    <a:gd name="T5" fmla="*/ 13 h 13"/>
                    <a:gd name="T6" fmla="*/ 4 w 8"/>
                    <a:gd name="T7" fmla="*/ 11 h 13"/>
                    <a:gd name="T8" fmla="*/ 8 w 8"/>
                    <a:gd name="T9" fmla="*/ 6 h 13"/>
                    <a:gd name="T10" fmla="*/ 4 w 8"/>
                    <a:gd name="T11" fmla="*/ 6 h 13"/>
                    <a:gd name="T12" fmla="*/ 4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6"/>
                      </a:lnTo>
                      <a:lnTo>
                        <a:pt x="4"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6" name="Freeform 1308"/>
                <p:cNvSpPr>
                  <a:spLocks/>
                </p:cNvSpPr>
                <p:nvPr/>
              </p:nvSpPr>
              <p:spPr bwMode="auto">
                <a:xfrm>
                  <a:off x="872"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7" name="Freeform 1309"/>
                <p:cNvSpPr>
                  <a:spLocks/>
                </p:cNvSpPr>
                <p:nvPr/>
              </p:nvSpPr>
              <p:spPr bwMode="auto">
                <a:xfrm>
                  <a:off x="872"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8" name="Freeform 1310"/>
                <p:cNvSpPr>
                  <a:spLocks/>
                </p:cNvSpPr>
                <p:nvPr/>
              </p:nvSpPr>
              <p:spPr bwMode="auto">
                <a:xfrm>
                  <a:off x="872"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69" name="Freeform 1311"/>
                <p:cNvSpPr>
                  <a:spLocks/>
                </p:cNvSpPr>
                <p:nvPr/>
              </p:nvSpPr>
              <p:spPr bwMode="auto">
                <a:xfrm>
                  <a:off x="872"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11"/>
                      </a:lnTo>
                      <a:lnTo>
                        <a:pt x="8" y="6"/>
                      </a:lnTo>
                      <a:lnTo>
                        <a:pt x="8"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0" name="Freeform 1312"/>
                <p:cNvSpPr>
                  <a:spLocks/>
                </p:cNvSpPr>
                <p:nvPr/>
              </p:nvSpPr>
              <p:spPr bwMode="auto">
                <a:xfrm>
                  <a:off x="872"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1" name="Freeform 1313"/>
                <p:cNvSpPr>
                  <a:spLocks/>
                </p:cNvSpPr>
                <p:nvPr/>
              </p:nvSpPr>
              <p:spPr bwMode="auto">
                <a:xfrm>
                  <a:off x="872"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2" name="Freeform 1314"/>
                <p:cNvSpPr>
                  <a:spLocks/>
                </p:cNvSpPr>
                <p:nvPr/>
              </p:nvSpPr>
              <p:spPr bwMode="auto">
                <a:xfrm>
                  <a:off x="872" y="1922"/>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4" y="13"/>
                      </a:lnTo>
                      <a:lnTo>
                        <a:pt x="8" y="11"/>
                      </a:lnTo>
                      <a:lnTo>
                        <a:pt x="10" y="6"/>
                      </a:lnTo>
                      <a:lnTo>
                        <a:pt x="8" y="6"/>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3" name="Freeform 1315"/>
                <p:cNvSpPr>
                  <a:spLocks/>
                </p:cNvSpPr>
                <p:nvPr/>
              </p:nvSpPr>
              <p:spPr bwMode="auto">
                <a:xfrm>
                  <a:off x="876"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4" name="Freeform 1316"/>
                <p:cNvSpPr>
                  <a:spLocks/>
                </p:cNvSpPr>
                <p:nvPr/>
              </p:nvSpPr>
              <p:spPr bwMode="auto">
                <a:xfrm>
                  <a:off x="876"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5" name="Freeform 1317"/>
                <p:cNvSpPr>
                  <a:spLocks/>
                </p:cNvSpPr>
                <p:nvPr/>
              </p:nvSpPr>
              <p:spPr bwMode="auto">
                <a:xfrm>
                  <a:off x="876"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6" name="Freeform 1318"/>
                <p:cNvSpPr>
                  <a:spLocks/>
                </p:cNvSpPr>
                <p:nvPr/>
              </p:nvSpPr>
              <p:spPr bwMode="auto">
                <a:xfrm>
                  <a:off x="876"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7" name="Freeform 1319"/>
                <p:cNvSpPr>
                  <a:spLocks/>
                </p:cNvSpPr>
                <p:nvPr/>
              </p:nvSpPr>
              <p:spPr bwMode="auto">
                <a:xfrm>
                  <a:off x="876"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8" name="Freeform 1320"/>
                <p:cNvSpPr>
                  <a:spLocks/>
                </p:cNvSpPr>
                <p:nvPr/>
              </p:nvSpPr>
              <p:spPr bwMode="auto">
                <a:xfrm>
                  <a:off x="876"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79" name="Freeform 1321"/>
                <p:cNvSpPr>
                  <a:spLocks/>
                </p:cNvSpPr>
                <p:nvPr/>
              </p:nvSpPr>
              <p:spPr bwMode="auto">
                <a:xfrm>
                  <a:off x="876" y="1922"/>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0"/>
                      </a:lnTo>
                      <a:lnTo>
                        <a:pt x="0" y="13"/>
                      </a:ln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0" name="Freeform 1322"/>
                <p:cNvSpPr>
                  <a:spLocks/>
                </p:cNvSpPr>
                <p:nvPr/>
              </p:nvSpPr>
              <p:spPr bwMode="auto">
                <a:xfrm>
                  <a:off x="876"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1" name="Freeform 1323"/>
                <p:cNvSpPr>
                  <a:spLocks/>
                </p:cNvSpPr>
                <p:nvPr/>
              </p:nvSpPr>
              <p:spPr bwMode="auto">
                <a:xfrm>
                  <a:off x="876"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2" name="Freeform 1324"/>
                <p:cNvSpPr>
                  <a:spLocks/>
                </p:cNvSpPr>
                <p:nvPr/>
              </p:nvSpPr>
              <p:spPr bwMode="auto">
                <a:xfrm>
                  <a:off x="876"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3" name="Freeform 1325"/>
                <p:cNvSpPr>
                  <a:spLocks/>
                </p:cNvSpPr>
                <p:nvPr/>
              </p:nvSpPr>
              <p:spPr bwMode="auto">
                <a:xfrm>
                  <a:off x="876"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4" name="Freeform 1326"/>
                <p:cNvSpPr>
                  <a:spLocks/>
                </p:cNvSpPr>
                <p:nvPr/>
              </p:nvSpPr>
              <p:spPr bwMode="auto">
                <a:xfrm>
                  <a:off x="876"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5" name="Freeform 1327"/>
                <p:cNvSpPr>
                  <a:spLocks/>
                </p:cNvSpPr>
                <p:nvPr/>
              </p:nvSpPr>
              <p:spPr bwMode="auto">
                <a:xfrm>
                  <a:off x="876"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6" name="Freeform 1328"/>
                <p:cNvSpPr>
                  <a:spLocks/>
                </p:cNvSpPr>
                <p:nvPr/>
              </p:nvSpPr>
              <p:spPr bwMode="auto">
                <a:xfrm>
                  <a:off x="876"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7" name="Freeform 1329"/>
                <p:cNvSpPr>
                  <a:spLocks/>
                </p:cNvSpPr>
                <p:nvPr/>
              </p:nvSpPr>
              <p:spPr bwMode="auto">
                <a:xfrm>
                  <a:off x="876"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8" name="Freeform 1330"/>
                <p:cNvSpPr>
                  <a:spLocks/>
                </p:cNvSpPr>
                <p:nvPr/>
              </p:nvSpPr>
              <p:spPr bwMode="auto">
                <a:xfrm>
                  <a:off x="880"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89" name="Freeform 1331"/>
                <p:cNvSpPr>
                  <a:spLocks/>
                </p:cNvSpPr>
                <p:nvPr/>
              </p:nvSpPr>
              <p:spPr bwMode="auto">
                <a:xfrm>
                  <a:off x="880"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0" name="Freeform 1332"/>
                <p:cNvSpPr>
                  <a:spLocks/>
                </p:cNvSpPr>
                <p:nvPr/>
              </p:nvSpPr>
              <p:spPr bwMode="auto">
                <a:xfrm>
                  <a:off x="880"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1" name="Freeform 1333"/>
                <p:cNvSpPr>
                  <a:spLocks/>
                </p:cNvSpPr>
                <p:nvPr/>
              </p:nvSpPr>
              <p:spPr bwMode="auto">
                <a:xfrm>
                  <a:off x="880"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2" name="Freeform 1334"/>
                <p:cNvSpPr>
                  <a:spLocks/>
                </p:cNvSpPr>
                <p:nvPr/>
              </p:nvSpPr>
              <p:spPr bwMode="auto">
                <a:xfrm>
                  <a:off x="880"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3" name="Freeform 1335"/>
                <p:cNvSpPr>
                  <a:spLocks/>
                </p:cNvSpPr>
                <p:nvPr/>
              </p:nvSpPr>
              <p:spPr bwMode="auto">
                <a:xfrm>
                  <a:off x="880"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4" name="Freeform 1336"/>
                <p:cNvSpPr>
                  <a:spLocks/>
                </p:cNvSpPr>
                <p:nvPr/>
              </p:nvSpPr>
              <p:spPr bwMode="auto">
                <a:xfrm>
                  <a:off x="880"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5" name="Freeform 1337"/>
                <p:cNvSpPr>
                  <a:spLocks/>
                </p:cNvSpPr>
                <p:nvPr/>
              </p:nvSpPr>
              <p:spPr bwMode="auto">
                <a:xfrm>
                  <a:off x="880" y="1922"/>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6 h 13"/>
                    <a:gd name="T14" fmla="*/ 6 w 9"/>
                    <a:gd name="T15" fmla="*/ 6 h 13"/>
                    <a:gd name="T16" fmla="*/ 6 w 9"/>
                    <a:gd name="T17" fmla="*/ 2 h 13"/>
                    <a:gd name="T18" fmla="*/ 4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4" y="13"/>
                      </a:lnTo>
                      <a:lnTo>
                        <a:pt x="6" y="11"/>
                      </a:lnTo>
                      <a:lnTo>
                        <a:pt x="9"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6" name="Freeform 1338"/>
                <p:cNvSpPr>
                  <a:spLocks/>
                </p:cNvSpPr>
                <p:nvPr/>
              </p:nvSpPr>
              <p:spPr bwMode="auto">
                <a:xfrm>
                  <a:off x="882"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7" name="Freeform 1339"/>
                <p:cNvSpPr>
                  <a:spLocks/>
                </p:cNvSpPr>
                <p:nvPr/>
              </p:nvSpPr>
              <p:spPr bwMode="auto">
                <a:xfrm>
                  <a:off x="882"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8" name="Freeform 1340"/>
                <p:cNvSpPr>
                  <a:spLocks/>
                </p:cNvSpPr>
                <p:nvPr/>
              </p:nvSpPr>
              <p:spPr bwMode="auto">
                <a:xfrm>
                  <a:off x="882"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99" name="Freeform 1341"/>
                <p:cNvSpPr>
                  <a:spLocks/>
                </p:cNvSpPr>
                <p:nvPr/>
              </p:nvSpPr>
              <p:spPr bwMode="auto">
                <a:xfrm>
                  <a:off x="882"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0" name="Freeform 1342"/>
                <p:cNvSpPr>
                  <a:spLocks/>
                </p:cNvSpPr>
                <p:nvPr/>
              </p:nvSpPr>
              <p:spPr bwMode="auto">
                <a:xfrm>
                  <a:off x="882" y="1922"/>
                  <a:ext cx="7" cy="13"/>
                </a:xfrm>
                <a:custGeom>
                  <a:avLst/>
                  <a:gdLst>
                    <a:gd name="T0" fmla="*/ 0 w 7"/>
                    <a:gd name="T1" fmla="*/ 0 h 13"/>
                    <a:gd name="T2" fmla="*/ 0 w 7"/>
                    <a:gd name="T3" fmla="*/ 13 h 13"/>
                    <a:gd name="T4" fmla="*/ 4 w 7"/>
                    <a:gd name="T5" fmla="*/ 13 h 13"/>
                    <a:gd name="T6" fmla="*/ 4 w 7"/>
                    <a:gd name="T7" fmla="*/ 11 h 13"/>
                    <a:gd name="T8" fmla="*/ 7 w 7"/>
                    <a:gd name="T9" fmla="*/ 11 h 13"/>
                    <a:gd name="T10" fmla="*/ 7 w 7"/>
                    <a:gd name="T11" fmla="*/ 6 h 13"/>
                    <a:gd name="T12" fmla="*/ 7 w 7"/>
                    <a:gd name="T13" fmla="*/ 6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4" y="11"/>
                      </a:lnTo>
                      <a:lnTo>
                        <a:pt x="7" y="11"/>
                      </a:lnTo>
                      <a:lnTo>
                        <a:pt x="7" y="6"/>
                      </a:lnTo>
                      <a:lnTo>
                        <a:pt x="7"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1" name="Freeform 1343"/>
                <p:cNvSpPr>
                  <a:spLocks/>
                </p:cNvSpPr>
                <p:nvPr/>
              </p:nvSpPr>
              <p:spPr bwMode="auto">
                <a:xfrm>
                  <a:off x="882" y="1922"/>
                  <a:ext cx="7" cy="13"/>
                </a:xfrm>
                <a:custGeom>
                  <a:avLst/>
                  <a:gdLst>
                    <a:gd name="T0" fmla="*/ 0 w 7"/>
                    <a:gd name="T1" fmla="*/ 0 h 13"/>
                    <a:gd name="T2" fmla="*/ 0 w 7"/>
                    <a:gd name="T3" fmla="*/ 13 h 13"/>
                    <a:gd name="T4" fmla="*/ 4 w 7"/>
                    <a:gd name="T5" fmla="*/ 13 h 13"/>
                    <a:gd name="T6" fmla="*/ 7 w 7"/>
                    <a:gd name="T7" fmla="*/ 11 h 13"/>
                    <a:gd name="T8" fmla="*/ 7 w 7"/>
                    <a:gd name="T9" fmla="*/ 6 h 13"/>
                    <a:gd name="T10" fmla="*/ 7 w 7"/>
                    <a:gd name="T11" fmla="*/ 6 h 13"/>
                    <a:gd name="T12" fmla="*/ 7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7" y="11"/>
                      </a:lnTo>
                      <a:lnTo>
                        <a:pt x="7" y="6"/>
                      </a:lnTo>
                      <a:lnTo>
                        <a:pt x="7" y="6"/>
                      </a:lnTo>
                      <a:lnTo>
                        <a:pt x="7"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2" name="Freeform 1344"/>
                <p:cNvSpPr>
                  <a:spLocks/>
                </p:cNvSpPr>
                <p:nvPr/>
              </p:nvSpPr>
              <p:spPr bwMode="auto">
                <a:xfrm>
                  <a:off x="882" y="1922"/>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6 h 13"/>
                    <a:gd name="T14" fmla="*/ 7 w 7"/>
                    <a:gd name="T15" fmla="*/ 6 h 13"/>
                    <a:gd name="T16" fmla="*/ 7 w 7"/>
                    <a:gd name="T17" fmla="*/ 2 h 13"/>
                    <a:gd name="T18" fmla="*/ 4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4" y="13"/>
                      </a:lnTo>
                      <a:lnTo>
                        <a:pt x="7" y="11"/>
                      </a:lnTo>
                      <a:lnTo>
                        <a:pt x="7" y="6"/>
                      </a:lnTo>
                      <a:lnTo>
                        <a:pt x="7" y="6"/>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3" name="Freeform 1345"/>
                <p:cNvSpPr>
                  <a:spLocks/>
                </p:cNvSpPr>
                <p:nvPr/>
              </p:nvSpPr>
              <p:spPr bwMode="auto">
                <a:xfrm>
                  <a:off x="884" y="1922"/>
                  <a:ext cx="7" cy="13"/>
                </a:xfrm>
                <a:custGeom>
                  <a:avLst/>
                  <a:gdLst>
                    <a:gd name="T0" fmla="*/ 0 w 7"/>
                    <a:gd name="T1" fmla="*/ 0 h 13"/>
                    <a:gd name="T2" fmla="*/ 0 w 7"/>
                    <a:gd name="T3" fmla="*/ 13 h 13"/>
                    <a:gd name="T4" fmla="*/ 2 w 7"/>
                    <a:gd name="T5" fmla="*/ 13 h 13"/>
                    <a:gd name="T6" fmla="*/ 5 w 7"/>
                    <a:gd name="T7" fmla="*/ 11 h 13"/>
                    <a:gd name="T8" fmla="*/ 7 w 7"/>
                    <a:gd name="T9" fmla="*/ 6 h 13"/>
                    <a:gd name="T10" fmla="*/ 5 w 7"/>
                    <a:gd name="T11" fmla="*/ 6 h 13"/>
                    <a:gd name="T12" fmla="*/ 5 w 7"/>
                    <a:gd name="T13" fmla="*/ 2 h 13"/>
                    <a:gd name="T14" fmla="*/ 2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2" y="13"/>
                      </a:lnTo>
                      <a:lnTo>
                        <a:pt x="5" y="11"/>
                      </a:lnTo>
                      <a:lnTo>
                        <a:pt x="7"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4" name="Freeform 1346"/>
                <p:cNvSpPr>
                  <a:spLocks/>
                </p:cNvSpPr>
                <p:nvPr/>
              </p:nvSpPr>
              <p:spPr bwMode="auto">
                <a:xfrm>
                  <a:off x="884"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5" name="Freeform 1347"/>
                <p:cNvSpPr>
                  <a:spLocks/>
                </p:cNvSpPr>
                <p:nvPr/>
              </p:nvSpPr>
              <p:spPr bwMode="auto">
                <a:xfrm>
                  <a:off x="884"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6" name="Freeform 1348"/>
                <p:cNvSpPr>
                  <a:spLocks/>
                </p:cNvSpPr>
                <p:nvPr/>
              </p:nvSpPr>
              <p:spPr bwMode="auto">
                <a:xfrm>
                  <a:off x="884"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7" name="Freeform 1349"/>
                <p:cNvSpPr>
                  <a:spLocks/>
                </p:cNvSpPr>
                <p:nvPr/>
              </p:nvSpPr>
              <p:spPr bwMode="auto">
                <a:xfrm>
                  <a:off x="884"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8" name="Freeform 1350"/>
                <p:cNvSpPr>
                  <a:spLocks/>
                </p:cNvSpPr>
                <p:nvPr/>
              </p:nvSpPr>
              <p:spPr bwMode="auto">
                <a:xfrm>
                  <a:off x="884"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09" name="Freeform 1351"/>
                <p:cNvSpPr>
                  <a:spLocks/>
                </p:cNvSpPr>
                <p:nvPr/>
              </p:nvSpPr>
              <p:spPr bwMode="auto">
                <a:xfrm>
                  <a:off x="884"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0" name="Freeform 1352"/>
                <p:cNvSpPr>
                  <a:spLocks/>
                </p:cNvSpPr>
                <p:nvPr/>
              </p:nvSpPr>
              <p:spPr bwMode="auto">
                <a:xfrm>
                  <a:off x="884" y="1922"/>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7 w 7"/>
                    <a:gd name="T11" fmla="*/ 11 h 13"/>
                    <a:gd name="T12" fmla="*/ 7 w 7"/>
                    <a:gd name="T13" fmla="*/ 6 h 13"/>
                    <a:gd name="T14" fmla="*/ 7 w 7"/>
                    <a:gd name="T15" fmla="*/ 6 h 13"/>
                    <a:gd name="T16" fmla="*/ 7 w 7"/>
                    <a:gd name="T17" fmla="*/ 2 h 13"/>
                    <a:gd name="T18" fmla="*/ 5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5" y="13"/>
                      </a:lnTo>
                      <a:lnTo>
                        <a:pt x="7" y="11"/>
                      </a:lnTo>
                      <a:lnTo>
                        <a:pt x="7" y="6"/>
                      </a:lnTo>
                      <a:lnTo>
                        <a:pt x="7" y="6"/>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1" name="Freeform 1353"/>
                <p:cNvSpPr>
                  <a:spLocks/>
                </p:cNvSpPr>
                <p:nvPr/>
              </p:nvSpPr>
              <p:spPr bwMode="auto">
                <a:xfrm>
                  <a:off x="886" y="1922"/>
                  <a:ext cx="5" cy="13"/>
                </a:xfrm>
                <a:custGeom>
                  <a:avLst/>
                  <a:gdLst>
                    <a:gd name="T0" fmla="*/ 0 w 5"/>
                    <a:gd name="T1" fmla="*/ 0 h 13"/>
                    <a:gd name="T2" fmla="*/ 0 w 5"/>
                    <a:gd name="T3" fmla="*/ 13 h 13"/>
                    <a:gd name="T4" fmla="*/ 3 w 5"/>
                    <a:gd name="T5" fmla="*/ 13 h 13"/>
                    <a:gd name="T6" fmla="*/ 5 w 5"/>
                    <a:gd name="T7" fmla="*/ 11 h 13"/>
                    <a:gd name="T8" fmla="*/ 5 w 5"/>
                    <a:gd name="T9" fmla="*/ 6 h 13"/>
                    <a:gd name="T10" fmla="*/ 5 w 5"/>
                    <a:gd name="T11" fmla="*/ 6 h 13"/>
                    <a:gd name="T12" fmla="*/ 5 w 5"/>
                    <a:gd name="T13" fmla="*/ 2 h 13"/>
                    <a:gd name="T14" fmla="*/ 3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3" y="13"/>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2" name="Freeform 1354"/>
                <p:cNvSpPr>
                  <a:spLocks/>
                </p:cNvSpPr>
                <p:nvPr/>
              </p:nvSpPr>
              <p:spPr bwMode="auto">
                <a:xfrm>
                  <a:off x="886" y="1922"/>
                  <a:ext cx="5" cy="13"/>
                </a:xfrm>
                <a:custGeom>
                  <a:avLst/>
                  <a:gdLst>
                    <a:gd name="T0" fmla="*/ 0 w 5"/>
                    <a:gd name="T1" fmla="*/ 0 h 13"/>
                    <a:gd name="T2" fmla="*/ 0 w 5"/>
                    <a:gd name="T3" fmla="*/ 13 h 13"/>
                    <a:gd name="T4" fmla="*/ 3 w 5"/>
                    <a:gd name="T5" fmla="*/ 13 h 13"/>
                    <a:gd name="T6" fmla="*/ 5 w 5"/>
                    <a:gd name="T7" fmla="*/ 11 h 13"/>
                    <a:gd name="T8" fmla="*/ 5 w 5"/>
                    <a:gd name="T9" fmla="*/ 11 h 13"/>
                    <a:gd name="T10" fmla="*/ 5 w 5"/>
                    <a:gd name="T11" fmla="*/ 6 h 13"/>
                    <a:gd name="T12" fmla="*/ 5 w 5"/>
                    <a:gd name="T13" fmla="*/ 6 h 13"/>
                    <a:gd name="T14" fmla="*/ 5 w 5"/>
                    <a:gd name="T15" fmla="*/ 2 h 13"/>
                    <a:gd name="T16" fmla="*/ 3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3" name="Freeform 1355"/>
                <p:cNvSpPr>
                  <a:spLocks/>
                </p:cNvSpPr>
                <p:nvPr/>
              </p:nvSpPr>
              <p:spPr bwMode="auto">
                <a:xfrm>
                  <a:off x="886" y="1922"/>
                  <a:ext cx="5" cy="13"/>
                </a:xfrm>
                <a:custGeom>
                  <a:avLst/>
                  <a:gdLst>
                    <a:gd name="T0" fmla="*/ 0 w 5"/>
                    <a:gd name="T1" fmla="*/ 0 h 13"/>
                    <a:gd name="T2" fmla="*/ 0 w 5"/>
                    <a:gd name="T3" fmla="*/ 13 h 13"/>
                    <a:gd name="T4" fmla="*/ 3 w 5"/>
                    <a:gd name="T5" fmla="*/ 13 h 13"/>
                    <a:gd name="T6" fmla="*/ 5 w 5"/>
                    <a:gd name="T7" fmla="*/ 11 h 13"/>
                    <a:gd name="T8" fmla="*/ 5 w 5"/>
                    <a:gd name="T9" fmla="*/ 11 h 13"/>
                    <a:gd name="T10" fmla="*/ 5 w 5"/>
                    <a:gd name="T11" fmla="*/ 6 h 13"/>
                    <a:gd name="T12" fmla="*/ 5 w 5"/>
                    <a:gd name="T13" fmla="*/ 6 h 13"/>
                    <a:gd name="T14" fmla="*/ 5 w 5"/>
                    <a:gd name="T15" fmla="*/ 2 h 13"/>
                    <a:gd name="T16" fmla="*/ 3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4" name="Freeform 1356"/>
                <p:cNvSpPr>
                  <a:spLocks/>
                </p:cNvSpPr>
                <p:nvPr/>
              </p:nvSpPr>
              <p:spPr bwMode="auto">
                <a:xfrm>
                  <a:off x="886" y="1922"/>
                  <a:ext cx="5" cy="13"/>
                </a:xfrm>
                <a:custGeom>
                  <a:avLst/>
                  <a:gdLst>
                    <a:gd name="T0" fmla="*/ 0 w 5"/>
                    <a:gd name="T1" fmla="*/ 0 h 13"/>
                    <a:gd name="T2" fmla="*/ 0 w 5"/>
                    <a:gd name="T3" fmla="*/ 13 h 13"/>
                    <a:gd name="T4" fmla="*/ 3 w 5"/>
                    <a:gd name="T5" fmla="*/ 13 h 13"/>
                    <a:gd name="T6" fmla="*/ 5 w 5"/>
                    <a:gd name="T7" fmla="*/ 11 h 13"/>
                    <a:gd name="T8" fmla="*/ 5 w 5"/>
                    <a:gd name="T9" fmla="*/ 11 h 13"/>
                    <a:gd name="T10" fmla="*/ 5 w 5"/>
                    <a:gd name="T11" fmla="*/ 6 h 13"/>
                    <a:gd name="T12" fmla="*/ 5 w 5"/>
                    <a:gd name="T13" fmla="*/ 6 h 13"/>
                    <a:gd name="T14" fmla="*/ 5 w 5"/>
                    <a:gd name="T15" fmla="*/ 2 h 13"/>
                    <a:gd name="T16" fmla="*/ 3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5" name="Freeform 1357"/>
                <p:cNvSpPr>
                  <a:spLocks/>
                </p:cNvSpPr>
                <p:nvPr/>
              </p:nvSpPr>
              <p:spPr bwMode="auto">
                <a:xfrm>
                  <a:off x="886" y="1922"/>
                  <a:ext cx="5" cy="13"/>
                </a:xfrm>
                <a:custGeom>
                  <a:avLst/>
                  <a:gdLst>
                    <a:gd name="T0" fmla="*/ 0 w 5"/>
                    <a:gd name="T1" fmla="*/ 0 h 13"/>
                    <a:gd name="T2" fmla="*/ 0 w 5"/>
                    <a:gd name="T3" fmla="*/ 13 h 13"/>
                    <a:gd name="T4" fmla="*/ 5 w 5"/>
                    <a:gd name="T5" fmla="*/ 13 h 13"/>
                    <a:gd name="T6" fmla="*/ 5 w 5"/>
                    <a:gd name="T7" fmla="*/ 11 h 13"/>
                    <a:gd name="T8" fmla="*/ 5 w 5"/>
                    <a:gd name="T9" fmla="*/ 11 h 13"/>
                    <a:gd name="T10" fmla="*/ 5 w 5"/>
                    <a:gd name="T11" fmla="*/ 6 h 13"/>
                    <a:gd name="T12" fmla="*/ 5 w 5"/>
                    <a:gd name="T13" fmla="*/ 6 h 13"/>
                    <a:gd name="T14" fmla="*/ 5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5" y="13"/>
                      </a:lnTo>
                      <a:lnTo>
                        <a:pt x="5" y="11"/>
                      </a:lnTo>
                      <a:lnTo>
                        <a:pt x="5" y="11"/>
                      </a:lnTo>
                      <a:lnTo>
                        <a:pt x="5" y="6"/>
                      </a:lnTo>
                      <a:lnTo>
                        <a:pt x="5" y="6"/>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6" name="Freeform 1358"/>
                <p:cNvSpPr>
                  <a:spLocks/>
                </p:cNvSpPr>
                <p:nvPr/>
              </p:nvSpPr>
              <p:spPr bwMode="auto">
                <a:xfrm>
                  <a:off x="886" y="1922"/>
                  <a:ext cx="5" cy="13"/>
                </a:xfrm>
                <a:custGeom>
                  <a:avLst/>
                  <a:gdLst>
                    <a:gd name="T0" fmla="*/ 0 w 5"/>
                    <a:gd name="T1" fmla="*/ 0 h 13"/>
                    <a:gd name="T2" fmla="*/ 0 w 5"/>
                    <a:gd name="T3" fmla="*/ 13 h 13"/>
                    <a:gd name="T4" fmla="*/ 5 w 5"/>
                    <a:gd name="T5" fmla="*/ 13 h 13"/>
                    <a:gd name="T6" fmla="*/ 5 w 5"/>
                    <a:gd name="T7" fmla="*/ 11 h 13"/>
                    <a:gd name="T8" fmla="*/ 5 w 5"/>
                    <a:gd name="T9" fmla="*/ 6 h 13"/>
                    <a:gd name="T10" fmla="*/ 5 w 5"/>
                    <a:gd name="T11" fmla="*/ 6 h 13"/>
                    <a:gd name="T12" fmla="*/ 5 w 5"/>
                    <a:gd name="T13" fmla="*/ 2 h 13"/>
                    <a:gd name="T14" fmla="*/ 5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5" y="13"/>
                      </a:lnTo>
                      <a:lnTo>
                        <a:pt x="5" y="11"/>
                      </a:lnTo>
                      <a:lnTo>
                        <a:pt x="5" y="6"/>
                      </a:lnTo>
                      <a:lnTo>
                        <a:pt x="5" y="6"/>
                      </a:lnTo>
                      <a:lnTo>
                        <a:pt x="5"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7" name="Freeform 1359"/>
                <p:cNvSpPr>
                  <a:spLocks/>
                </p:cNvSpPr>
                <p:nvPr/>
              </p:nvSpPr>
              <p:spPr bwMode="auto">
                <a:xfrm>
                  <a:off x="886" y="1922"/>
                  <a:ext cx="5" cy="13"/>
                </a:xfrm>
                <a:custGeom>
                  <a:avLst/>
                  <a:gdLst>
                    <a:gd name="T0" fmla="*/ 3 w 5"/>
                    <a:gd name="T1" fmla="*/ 0 h 13"/>
                    <a:gd name="T2" fmla="*/ 0 w 5"/>
                    <a:gd name="T3" fmla="*/ 0 h 13"/>
                    <a:gd name="T4" fmla="*/ 0 w 5"/>
                    <a:gd name="T5" fmla="*/ 13 h 13"/>
                    <a:gd name="T6" fmla="*/ 3 w 5"/>
                    <a:gd name="T7" fmla="*/ 13 h 13"/>
                    <a:gd name="T8" fmla="*/ 5 w 5"/>
                    <a:gd name="T9" fmla="*/ 13 h 13"/>
                    <a:gd name="T10" fmla="*/ 5 w 5"/>
                    <a:gd name="T11" fmla="*/ 11 h 13"/>
                    <a:gd name="T12" fmla="*/ 5 w 5"/>
                    <a:gd name="T13" fmla="*/ 6 h 13"/>
                    <a:gd name="T14" fmla="*/ 5 w 5"/>
                    <a:gd name="T15" fmla="*/ 6 h 13"/>
                    <a:gd name="T16" fmla="*/ 5 w 5"/>
                    <a:gd name="T17" fmla="*/ 2 h 13"/>
                    <a:gd name="T18" fmla="*/ 5 w 5"/>
                    <a:gd name="T19" fmla="*/ 2 h 13"/>
                    <a:gd name="T20" fmla="*/ 3 w 5"/>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3" y="0"/>
                      </a:moveTo>
                      <a:lnTo>
                        <a:pt x="0" y="0"/>
                      </a:lnTo>
                      <a:lnTo>
                        <a:pt x="0" y="13"/>
                      </a:lnTo>
                      <a:lnTo>
                        <a:pt x="3" y="13"/>
                      </a:lnTo>
                      <a:lnTo>
                        <a:pt x="5" y="13"/>
                      </a:lnTo>
                      <a:lnTo>
                        <a:pt x="5" y="11"/>
                      </a:lnTo>
                      <a:lnTo>
                        <a:pt x="5" y="6"/>
                      </a:lnTo>
                      <a:lnTo>
                        <a:pt x="5" y="6"/>
                      </a:lnTo>
                      <a:lnTo>
                        <a:pt x="5"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8" name="Freeform 1360"/>
                <p:cNvSpPr>
                  <a:spLocks/>
                </p:cNvSpPr>
                <p:nvPr/>
              </p:nvSpPr>
              <p:spPr bwMode="auto">
                <a:xfrm>
                  <a:off x="889" y="1922"/>
                  <a:ext cx="6" cy="13"/>
                </a:xfrm>
                <a:custGeom>
                  <a:avLst/>
                  <a:gdLst>
                    <a:gd name="T0" fmla="*/ 0 w 6"/>
                    <a:gd name="T1" fmla="*/ 0 h 13"/>
                    <a:gd name="T2" fmla="*/ 0 w 6"/>
                    <a:gd name="T3" fmla="*/ 13 h 13"/>
                    <a:gd name="T4" fmla="*/ 2 w 6"/>
                    <a:gd name="T5" fmla="*/ 13 h 13"/>
                    <a:gd name="T6" fmla="*/ 2 w 6"/>
                    <a:gd name="T7" fmla="*/ 11 h 13"/>
                    <a:gd name="T8" fmla="*/ 6 w 6"/>
                    <a:gd name="T9" fmla="*/ 6 h 13"/>
                    <a:gd name="T10" fmla="*/ 2 w 6"/>
                    <a:gd name="T11" fmla="*/ 6 h 13"/>
                    <a:gd name="T12" fmla="*/ 2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2" y="11"/>
                      </a:lnTo>
                      <a:lnTo>
                        <a:pt x="6" y="6"/>
                      </a:lnTo>
                      <a:lnTo>
                        <a:pt x="2" y="6"/>
                      </a:lnTo>
                      <a:lnTo>
                        <a:pt x="2"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19" name="Freeform 1361"/>
                <p:cNvSpPr>
                  <a:spLocks/>
                </p:cNvSpPr>
                <p:nvPr/>
              </p:nvSpPr>
              <p:spPr bwMode="auto">
                <a:xfrm>
                  <a:off x="889" y="1922"/>
                  <a:ext cx="6" cy="13"/>
                </a:xfrm>
                <a:custGeom>
                  <a:avLst/>
                  <a:gdLst>
                    <a:gd name="T0" fmla="*/ 0 w 6"/>
                    <a:gd name="T1" fmla="*/ 0 h 13"/>
                    <a:gd name="T2" fmla="*/ 0 w 6"/>
                    <a:gd name="T3" fmla="*/ 13 h 13"/>
                    <a:gd name="T4" fmla="*/ 2 w 6"/>
                    <a:gd name="T5" fmla="*/ 13 h 13"/>
                    <a:gd name="T6" fmla="*/ 2 w 6"/>
                    <a:gd name="T7" fmla="*/ 11 h 13"/>
                    <a:gd name="T8" fmla="*/ 6 w 6"/>
                    <a:gd name="T9" fmla="*/ 11 h 13"/>
                    <a:gd name="T10" fmla="*/ 6 w 6"/>
                    <a:gd name="T11" fmla="*/ 6 h 13"/>
                    <a:gd name="T12" fmla="*/ 6 w 6"/>
                    <a:gd name="T13" fmla="*/ 6 h 13"/>
                    <a:gd name="T14" fmla="*/ 2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11"/>
                      </a:lnTo>
                      <a:lnTo>
                        <a:pt x="6" y="6"/>
                      </a:lnTo>
                      <a:lnTo>
                        <a:pt x="6" y="6"/>
                      </a:lnTo>
                      <a:lnTo>
                        <a:pt x="2"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0" name="Freeform 1362"/>
                <p:cNvSpPr>
                  <a:spLocks/>
                </p:cNvSpPr>
                <p:nvPr/>
              </p:nvSpPr>
              <p:spPr bwMode="auto">
                <a:xfrm>
                  <a:off x="889" y="1922"/>
                  <a:ext cx="6" cy="13"/>
                </a:xfrm>
                <a:custGeom>
                  <a:avLst/>
                  <a:gdLst>
                    <a:gd name="T0" fmla="*/ 0 w 6"/>
                    <a:gd name="T1" fmla="*/ 0 h 13"/>
                    <a:gd name="T2" fmla="*/ 0 w 6"/>
                    <a:gd name="T3" fmla="*/ 13 h 13"/>
                    <a:gd name="T4" fmla="*/ 2 w 6"/>
                    <a:gd name="T5" fmla="*/ 13 h 13"/>
                    <a:gd name="T6" fmla="*/ 2 w 6"/>
                    <a:gd name="T7" fmla="*/ 11 h 13"/>
                    <a:gd name="T8" fmla="*/ 6 w 6"/>
                    <a:gd name="T9" fmla="*/ 11 h 13"/>
                    <a:gd name="T10" fmla="*/ 6 w 6"/>
                    <a:gd name="T11" fmla="*/ 6 h 13"/>
                    <a:gd name="T12" fmla="*/ 6 w 6"/>
                    <a:gd name="T13" fmla="*/ 6 h 13"/>
                    <a:gd name="T14" fmla="*/ 2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11"/>
                      </a:lnTo>
                      <a:lnTo>
                        <a:pt x="6" y="6"/>
                      </a:lnTo>
                      <a:lnTo>
                        <a:pt x="6" y="6"/>
                      </a:lnTo>
                      <a:lnTo>
                        <a:pt x="2"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1" name="Freeform 1363"/>
                <p:cNvSpPr>
                  <a:spLocks/>
                </p:cNvSpPr>
                <p:nvPr/>
              </p:nvSpPr>
              <p:spPr bwMode="auto">
                <a:xfrm>
                  <a:off x="889" y="1922"/>
                  <a:ext cx="6" cy="13"/>
                </a:xfrm>
                <a:custGeom>
                  <a:avLst/>
                  <a:gdLst>
                    <a:gd name="T0" fmla="*/ 0 w 6"/>
                    <a:gd name="T1" fmla="*/ 0 h 13"/>
                    <a:gd name="T2" fmla="*/ 0 w 6"/>
                    <a:gd name="T3" fmla="*/ 13 h 13"/>
                    <a:gd name="T4" fmla="*/ 2 w 6"/>
                    <a:gd name="T5" fmla="*/ 13 h 13"/>
                    <a:gd name="T6" fmla="*/ 2 w 6"/>
                    <a:gd name="T7" fmla="*/ 11 h 13"/>
                    <a:gd name="T8" fmla="*/ 6 w 6"/>
                    <a:gd name="T9" fmla="*/ 11 h 13"/>
                    <a:gd name="T10" fmla="*/ 6 w 6"/>
                    <a:gd name="T11" fmla="*/ 6 h 13"/>
                    <a:gd name="T12" fmla="*/ 6 w 6"/>
                    <a:gd name="T13" fmla="*/ 6 h 13"/>
                    <a:gd name="T14" fmla="*/ 2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11"/>
                      </a:lnTo>
                      <a:lnTo>
                        <a:pt x="6" y="6"/>
                      </a:lnTo>
                      <a:lnTo>
                        <a:pt x="6" y="6"/>
                      </a:lnTo>
                      <a:lnTo>
                        <a:pt x="2"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2" name="Freeform 1364"/>
                <p:cNvSpPr>
                  <a:spLocks/>
                </p:cNvSpPr>
                <p:nvPr/>
              </p:nvSpPr>
              <p:spPr bwMode="auto">
                <a:xfrm>
                  <a:off x="889" y="1922"/>
                  <a:ext cx="6" cy="13"/>
                </a:xfrm>
                <a:custGeom>
                  <a:avLst/>
                  <a:gdLst>
                    <a:gd name="T0" fmla="*/ 0 w 6"/>
                    <a:gd name="T1" fmla="*/ 0 h 13"/>
                    <a:gd name="T2" fmla="*/ 0 w 6"/>
                    <a:gd name="T3" fmla="*/ 13 h 13"/>
                    <a:gd name="T4" fmla="*/ 2 w 6"/>
                    <a:gd name="T5" fmla="*/ 13 h 13"/>
                    <a:gd name="T6" fmla="*/ 2 w 6"/>
                    <a:gd name="T7" fmla="*/ 11 h 13"/>
                    <a:gd name="T8" fmla="*/ 6 w 6"/>
                    <a:gd name="T9" fmla="*/ 11 h 13"/>
                    <a:gd name="T10" fmla="*/ 6 w 6"/>
                    <a:gd name="T11" fmla="*/ 6 h 13"/>
                    <a:gd name="T12" fmla="*/ 6 w 6"/>
                    <a:gd name="T13" fmla="*/ 6 h 13"/>
                    <a:gd name="T14" fmla="*/ 2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11"/>
                      </a:lnTo>
                      <a:lnTo>
                        <a:pt x="6" y="6"/>
                      </a:lnTo>
                      <a:lnTo>
                        <a:pt x="6" y="6"/>
                      </a:lnTo>
                      <a:lnTo>
                        <a:pt x="2"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3" name="Freeform 1365"/>
                <p:cNvSpPr>
                  <a:spLocks/>
                </p:cNvSpPr>
                <p:nvPr/>
              </p:nvSpPr>
              <p:spPr bwMode="auto">
                <a:xfrm>
                  <a:off x="889"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4" name="Freeform 1366"/>
                <p:cNvSpPr>
                  <a:spLocks/>
                </p:cNvSpPr>
                <p:nvPr/>
              </p:nvSpPr>
              <p:spPr bwMode="auto">
                <a:xfrm>
                  <a:off x="889"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5" name="Freeform 1367"/>
                <p:cNvSpPr>
                  <a:spLocks/>
                </p:cNvSpPr>
                <p:nvPr/>
              </p:nvSpPr>
              <p:spPr bwMode="auto">
                <a:xfrm>
                  <a:off x="889" y="1922"/>
                  <a:ext cx="8" cy="13"/>
                </a:xfrm>
                <a:custGeom>
                  <a:avLst/>
                  <a:gdLst>
                    <a:gd name="T0" fmla="*/ 2 w 8"/>
                    <a:gd name="T1" fmla="*/ 0 h 13"/>
                    <a:gd name="T2" fmla="*/ 0 w 8"/>
                    <a:gd name="T3" fmla="*/ 0 h 13"/>
                    <a:gd name="T4" fmla="*/ 0 w 8"/>
                    <a:gd name="T5" fmla="*/ 13 h 13"/>
                    <a:gd name="T6" fmla="*/ 2 w 8"/>
                    <a:gd name="T7" fmla="*/ 13 h 13"/>
                    <a:gd name="T8" fmla="*/ 2 w 8"/>
                    <a:gd name="T9" fmla="*/ 13 h 13"/>
                    <a:gd name="T10" fmla="*/ 6 w 8"/>
                    <a:gd name="T11" fmla="*/ 11 h 13"/>
                    <a:gd name="T12" fmla="*/ 8 w 8"/>
                    <a:gd name="T13" fmla="*/ 6 h 13"/>
                    <a:gd name="T14" fmla="*/ 6 w 8"/>
                    <a:gd name="T15" fmla="*/ 6 h 13"/>
                    <a:gd name="T16" fmla="*/ 6 w 8"/>
                    <a:gd name="T17" fmla="*/ 2 h 13"/>
                    <a:gd name="T18" fmla="*/ 2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2" y="13"/>
                      </a:lnTo>
                      <a:lnTo>
                        <a:pt x="6" y="11"/>
                      </a:lnTo>
                      <a:lnTo>
                        <a:pt x="8" y="6"/>
                      </a:lnTo>
                      <a:lnTo>
                        <a:pt x="6" y="6"/>
                      </a:lnTo>
                      <a:lnTo>
                        <a:pt x="6" y="2"/>
                      </a:lnTo>
                      <a:lnTo>
                        <a:pt x="2"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6" name="Freeform 1368"/>
                <p:cNvSpPr>
                  <a:spLocks/>
                </p:cNvSpPr>
                <p:nvPr/>
              </p:nvSpPr>
              <p:spPr bwMode="auto">
                <a:xfrm>
                  <a:off x="891" y="1922"/>
                  <a:ext cx="6" cy="13"/>
                </a:xfrm>
                <a:custGeom>
                  <a:avLst/>
                  <a:gdLst>
                    <a:gd name="T0" fmla="*/ 0 w 6"/>
                    <a:gd name="T1" fmla="*/ 0 h 13"/>
                    <a:gd name="T2" fmla="*/ 0 w 6"/>
                    <a:gd name="T3" fmla="*/ 13 h 13"/>
                    <a:gd name="T4" fmla="*/ 0 w 6"/>
                    <a:gd name="T5" fmla="*/ 13 h 13"/>
                    <a:gd name="T6" fmla="*/ 4 w 6"/>
                    <a:gd name="T7" fmla="*/ 11 h 13"/>
                    <a:gd name="T8" fmla="*/ 6 w 6"/>
                    <a:gd name="T9" fmla="*/ 6 h 13"/>
                    <a:gd name="T10" fmla="*/ 4 w 6"/>
                    <a:gd name="T11" fmla="*/ 6 h 13"/>
                    <a:gd name="T12" fmla="*/ 4 w 6"/>
                    <a:gd name="T13" fmla="*/ 2 h 13"/>
                    <a:gd name="T14" fmla="*/ 0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0" y="13"/>
                      </a:lnTo>
                      <a:lnTo>
                        <a:pt x="4" y="11"/>
                      </a:lnTo>
                      <a:lnTo>
                        <a:pt x="6" y="6"/>
                      </a:lnTo>
                      <a:lnTo>
                        <a:pt x="4"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7" name="Freeform 1369"/>
                <p:cNvSpPr>
                  <a:spLocks/>
                </p:cNvSpPr>
                <p:nvPr/>
              </p:nvSpPr>
              <p:spPr bwMode="auto">
                <a:xfrm>
                  <a:off x="891"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8" name="Freeform 1370"/>
                <p:cNvSpPr>
                  <a:spLocks/>
                </p:cNvSpPr>
                <p:nvPr/>
              </p:nvSpPr>
              <p:spPr bwMode="auto">
                <a:xfrm>
                  <a:off x="891"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29" name="Freeform 1371"/>
                <p:cNvSpPr>
                  <a:spLocks/>
                </p:cNvSpPr>
                <p:nvPr/>
              </p:nvSpPr>
              <p:spPr bwMode="auto">
                <a:xfrm>
                  <a:off x="891"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0" name="Freeform 1372"/>
                <p:cNvSpPr>
                  <a:spLocks/>
                </p:cNvSpPr>
                <p:nvPr/>
              </p:nvSpPr>
              <p:spPr bwMode="auto">
                <a:xfrm>
                  <a:off x="891"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1" name="Freeform 1373"/>
                <p:cNvSpPr>
                  <a:spLocks/>
                </p:cNvSpPr>
                <p:nvPr/>
              </p:nvSpPr>
              <p:spPr bwMode="auto">
                <a:xfrm>
                  <a:off x="891"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2" name="Freeform 1374"/>
                <p:cNvSpPr>
                  <a:spLocks/>
                </p:cNvSpPr>
                <p:nvPr/>
              </p:nvSpPr>
              <p:spPr bwMode="auto">
                <a:xfrm>
                  <a:off x="891"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3" name="Freeform 1375"/>
                <p:cNvSpPr>
                  <a:spLocks/>
                </p:cNvSpPr>
                <p:nvPr/>
              </p:nvSpPr>
              <p:spPr bwMode="auto">
                <a:xfrm>
                  <a:off x="891" y="1922"/>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6 h 13"/>
                    <a:gd name="T14" fmla="*/ 6 w 8"/>
                    <a:gd name="T15" fmla="*/ 6 h 13"/>
                    <a:gd name="T16" fmla="*/ 6 w 8"/>
                    <a:gd name="T17" fmla="*/ 2 h 13"/>
                    <a:gd name="T18" fmla="*/ 4 w 8"/>
                    <a:gd name="T19" fmla="*/ 2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4" name="Freeform 1376"/>
                <p:cNvSpPr>
                  <a:spLocks/>
                </p:cNvSpPr>
                <p:nvPr/>
              </p:nvSpPr>
              <p:spPr bwMode="auto">
                <a:xfrm>
                  <a:off x="89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5" name="Freeform 1377"/>
                <p:cNvSpPr>
                  <a:spLocks/>
                </p:cNvSpPr>
                <p:nvPr/>
              </p:nvSpPr>
              <p:spPr bwMode="auto">
                <a:xfrm>
                  <a:off x="89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6" name="Freeform 1378"/>
                <p:cNvSpPr>
                  <a:spLocks/>
                </p:cNvSpPr>
                <p:nvPr/>
              </p:nvSpPr>
              <p:spPr bwMode="auto">
                <a:xfrm>
                  <a:off x="89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7" name="Freeform 1379"/>
                <p:cNvSpPr>
                  <a:spLocks/>
                </p:cNvSpPr>
                <p:nvPr/>
              </p:nvSpPr>
              <p:spPr bwMode="auto">
                <a:xfrm>
                  <a:off x="89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8" name="Freeform 1380"/>
                <p:cNvSpPr>
                  <a:spLocks/>
                </p:cNvSpPr>
                <p:nvPr/>
              </p:nvSpPr>
              <p:spPr bwMode="auto">
                <a:xfrm>
                  <a:off x="891"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39" name="Freeform 1381"/>
                <p:cNvSpPr>
                  <a:spLocks/>
                </p:cNvSpPr>
                <p:nvPr/>
              </p:nvSpPr>
              <p:spPr bwMode="auto">
                <a:xfrm>
                  <a:off x="891"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0" name="Freeform 1382"/>
                <p:cNvSpPr>
                  <a:spLocks/>
                </p:cNvSpPr>
                <p:nvPr/>
              </p:nvSpPr>
              <p:spPr bwMode="auto">
                <a:xfrm>
                  <a:off x="891" y="1922"/>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6 h 13"/>
                    <a:gd name="T14" fmla="*/ 8 w 8"/>
                    <a:gd name="T15" fmla="*/ 6 h 13"/>
                    <a:gd name="T16" fmla="*/ 8 w 8"/>
                    <a:gd name="T17" fmla="*/ 2 h 13"/>
                    <a:gd name="T18" fmla="*/ 6 w 8"/>
                    <a:gd name="T19" fmla="*/ 2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6" y="13"/>
                      </a:lnTo>
                      <a:lnTo>
                        <a:pt x="8" y="11"/>
                      </a:lnTo>
                      <a:lnTo>
                        <a:pt x="8"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1" name="Freeform 1383"/>
                <p:cNvSpPr>
                  <a:spLocks/>
                </p:cNvSpPr>
                <p:nvPr/>
              </p:nvSpPr>
              <p:spPr bwMode="auto">
                <a:xfrm>
                  <a:off x="895"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2" name="Freeform 1384"/>
                <p:cNvSpPr>
                  <a:spLocks/>
                </p:cNvSpPr>
                <p:nvPr/>
              </p:nvSpPr>
              <p:spPr bwMode="auto">
                <a:xfrm>
                  <a:off x="89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3" name="Freeform 1385"/>
                <p:cNvSpPr>
                  <a:spLocks/>
                </p:cNvSpPr>
                <p:nvPr/>
              </p:nvSpPr>
              <p:spPr bwMode="auto">
                <a:xfrm>
                  <a:off x="89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4" name="Freeform 1386"/>
                <p:cNvSpPr>
                  <a:spLocks/>
                </p:cNvSpPr>
                <p:nvPr/>
              </p:nvSpPr>
              <p:spPr bwMode="auto">
                <a:xfrm>
                  <a:off x="89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5" name="Freeform 1387"/>
                <p:cNvSpPr>
                  <a:spLocks/>
                </p:cNvSpPr>
                <p:nvPr/>
              </p:nvSpPr>
              <p:spPr bwMode="auto">
                <a:xfrm>
                  <a:off x="89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6" name="Freeform 1388"/>
                <p:cNvSpPr>
                  <a:spLocks/>
                </p:cNvSpPr>
                <p:nvPr/>
              </p:nvSpPr>
              <p:spPr bwMode="auto">
                <a:xfrm>
                  <a:off x="895"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7" name="Freeform 1389"/>
                <p:cNvSpPr>
                  <a:spLocks/>
                </p:cNvSpPr>
                <p:nvPr/>
              </p:nvSpPr>
              <p:spPr bwMode="auto">
                <a:xfrm>
                  <a:off x="895"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8" name="Freeform 1390"/>
                <p:cNvSpPr>
                  <a:spLocks/>
                </p:cNvSpPr>
                <p:nvPr/>
              </p:nvSpPr>
              <p:spPr bwMode="auto">
                <a:xfrm>
                  <a:off x="895"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6 h 13"/>
                    <a:gd name="T14" fmla="*/ 6 w 10"/>
                    <a:gd name="T15" fmla="*/ 6 h 13"/>
                    <a:gd name="T16" fmla="*/ 6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6" y="11"/>
                      </a:lnTo>
                      <a:lnTo>
                        <a:pt x="10"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49" name="Freeform 1391"/>
                <p:cNvSpPr>
                  <a:spLocks/>
                </p:cNvSpPr>
                <p:nvPr/>
              </p:nvSpPr>
              <p:spPr bwMode="auto">
                <a:xfrm>
                  <a:off x="897"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0" name="Freeform 1392"/>
                <p:cNvSpPr>
                  <a:spLocks/>
                </p:cNvSpPr>
                <p:nvPr/>
              </p:nvSpPr>
              <p:spPr bwMode="auto">
                <a:xfrm>
                  <a:off x="897"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1" name="Freeform 1393"/>
                <p:cNvSpPr>
                  <a:spLocks/>
                </p:cNvSpPr>
                <p:nvPr/>
              </p:nvSpPr>
              <p:spPr bwMode="auto">
                <a:xfrm>
                  <a:off x="897"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2" name="Freeform 1394"/>
                <p:cNvSpPr>
                  <a:spLocks/>
                </p:cNvSpPr>
                <p:nvPr/>
              </p:nvSpPr>
              <p:spPr bwMode="auto">
                <a:xfrm>
                  <a:off x="897"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3" name="Freeform 1395"/>
                <p:cNvSpPr>
                  <a:spLocks/>
                </p:cNvSpPr>
                <p:nvPr/>
              </p:nvSpPr>
              <p:spPr bwMode="auto">
                <a:xfrm>
                  <a:off x="897"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11"/>
                      </a:lnTo>
                      <a:lnTo>
                        <a:pt x="8" y="6"/>
                      </a:lnTo>
                      <a:lnTo>
                        <a:pt x="8"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4" name="Freeform 1396"/>
                <p:cNvSpPr>
                  <a:spLocks/>
                </p:cNvSpPr>
                <p:nvPr/>
              </p:nvSpPr>
              <p:spPr bwMode="auto">
                <a:xfrm>
                  <a:off x="897"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5" name="Freeform 1397"/>
                <p:cNvSpPr>
                  <a:spLocks/>
                </p:cNvSpPr>
                <p:nvPr/>
              </p:nvSpPr>
              <p:spPr bwMode="auto">
                <a:xfrm>
                  <a:off x="897"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6" name="Freeform 1398"/>
                <p:cNvSpPr>
                  <a:spLocks/>
                </p:cNvSpPr>
                <p:nvPr/>
              </p:nvSpPr>
              <p:spPr bwMode="auto">
                <a:xfrm>
                  <a:off x="897"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8" y="11"/>
                      </a:lnTo>
                      <a:lnTo>
                        <a:pt x="10"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7" name="Freeform 1399"/>
                <p:cNvSpPr>
                  <a:spLocks/>
                </p:cNvSpPr>
                <p:nvPr/>
              </p:nvSpPr>
              <p:spPr bwMode="auto">
                <a:xfrm>
                  <a:off x="899"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8" name="Freeform 1400"/>
                <p:cNvSpPr>
                  <a:spLocks/>
                </p:cNvSpPr>
                <p:nvPr/>
              </p:nvSpPr>
              <p:spPr bwMode="auto">
                <a:xfrm>
                  <a:off x="899"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59" name="Freeform 1401"/>
                <p:cNvSpPr>
                  <a:spLocks/>
                </p:cNvSpPr>
                <p:nvPr/>
              </p:nvSpPr>
              <p:spPr bwMode="auto">
                <a:xfrm>
                  <a:off x="899"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0" name="Freeform 1402"/>
                <p:cNvSpPr>
                  <a:spLocks/>
                </p:cNvSpPr>
                <p:nvPr/>
              </p:nvSpPr>
              <p:spPr bwMode="auto">
                <a:xfrm>
                  <a:off x="899"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1" name="Freeform 1403"/>
                <p:cNvSpPr>
                  <a:spLocks/>
                </p:cNvSpPr>
                <p:nvPr/>
              </p:nvSpPr>
              <p:spPr bwMode="auto">
                <a:xfrm>
                  <a:off x="899"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2" name="Freeform 1404"/>
                <p:cNvSpPr>
                  <a:spLocks/>
                </p:cNvSpPr>
                <p:nvPr/>
              </p:nvSpPr>
              <p:spPr bwMode="auto">
                <a:xfrm>
                  <a:off x="899"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3" name="Freeform 1405"/>
                <p:cNvSpPr>
                  <a:spLocks/>
                </p:cNvSpPr>
                <p:nvPr/>
              </p:nvSpPr>
              <p:spPr bwMode="auto">
                <a:xfrm>
                  <a:off x="899" y="1922"/>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6 h 13"/>
                    <a:gd name="T14" fmla="*/ 8 w 8"/>
                    <a:gd name="T15" fmla="*/ 6 h 13"/>
                    <a:gd name="T16" fmla="*/ 8 w 8"/>
                    <a:gd name="T17" fmla="*/ 2 h 13"/>
                    <a:gd name="T18" fmla="*/ 6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3"/>
                      </a:lnTo>
                      <a:lnTo>
                        <a:pt x="8" y="11"/>
                      </a:lnTo>
                      <a:lnTo>
                        <a:pt x="8" y="6"/>
                      </a:lnTo>
                      <a:lnTo>
                        <a:pt x="8" y="6"/>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4" name="Freeform 1406"/>
                <p:cNvSpPr>
                  <a:spLocks/>
                </p:cNvSpPr>
                <p:nvPr/>
              </p:nvSpPr>
              <p:spPr bwMode="auto">
                <a:xfrm>
                  <a:off x="901"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5" name="Freeform 1407"/>
                <p:cNvSpPr>
                  <a:spLocks/>
                </p:cNvSpPr>
                <p:nvPr/>
              </p:nvSpPr>
              <p:spPr bwMode="auto">
                <a:xfrm>
                  <a:off x="90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6" name="Freeform 1408"/>
                <p:cNvSpPr>
                  <a:spLocks/>
                </p:cNvSpPr>
                <p:nvPr/>
              </p:nvSpPr>
              <p:spPr bwMode="auto">
                <a:xfrm>
                  <a:off x="90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7" name="Freeform 1409"/>
                <p:cNvSpPr>
                  <a:spLocks/>
                </p:cNvSpPr>
                <p:nvPr/>
              </p:nvSpPr>
              <p:spPr bwMode="auto">
                <a:xfrm>
                  <a:off x="90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8" name="Freeform 1410"/>
                <p:cNvSpPr>
                  <a:spLocks/>
                </p:cNvSpPr>
                <p:nvPr/>
              </p:nvSpPr>
              <p:spPr bwMode="auto">
                <a:xfrm>
                  <a:off x="901"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69" name="Freeform 1411"/>
                <p:cNvSpPr>
                  <a:spLocks/>
                </p:cNvSpPr>
                <p:nvPr/>
              </p:nvSpPr>
              <p:spPr bwMode="auto">
                <a:xfrm>
                  <a:off x="901"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0" name="Freeform 1412"/>
                <p:cNvSpPr>
                  <a:spLocks/>
                </p:cNvSpPr>
                <p:nvPr/>
              </p:nvSpPr>
              <p:spPr bwMode="auto">
                <a:xfrm>
                  <a:off x="901"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1" name="Freeform 1413"/>
                <p:cNvSpPr>
                  <a:spLocks/>
                </p:cNvSpPr>
                <p:nvPr/>
              </p:nvSpPr>
              <p:spPr bwMode="auto">
                <a:xfrm>
                  <a:off x="901"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2" name="Freeform 1414"/>
                <p:cNvSpPr>
                  <a:spLocks/>
                </p:cNvSpPr>
                <p:nvPr/>
              </p:nvSpPr>
              <p:spPr bwMode="auto">
                <a:xfrm>
                  <a:off x="905"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3" name="Freeform 1415"/>
                <p:cNvSpPr>
                  <a:spLocks/>
                </p:cNvSpPr>
                <p:nvPr/>
              </p:nvSpPr>
              <p:spPr bwMode="auto">
                <a:xfrm>
                  <a:off x="90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4" name="Freeform 1416"/>
                <p:cNvSpPr>
                  <a:spLocks/>
                </p:cNvSpPr>
                <p:nvPr/>
              </p:nvSpPr>
              <p:spPr bwMode="auto">
                <a:xfrm>
                  <a:off x="90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5" name="Freeform 1417"/>
                <p:cNvSpPr>
                  <a:spLocks/>
                </p:cNvSpPr>
                <p:nvPr/>
              </p:nvSpPr>
              <p:spPr bwMode="auto">
                <a:xfrm>
                  <a:off x="90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6" name="Freeform 1418"/>
                <p:cNvSpPr>
                  <a:spLocks/>
                </p:cNvSpPr>
                <p:nvPr/>
              </p:nvSpPr>
              <p:spPr bwMode="auto">
                <a:xfrm>
                  <a:off x="905"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7" name="Freeform 1419"/>
                <p:cNvSpPr>
                  <a:spLocks/>
                </p:cNvSpPr>
                <p:nvPr/>
              </p:nvSpPr>
              <p:spPr bwMode="auto">
                <a:xfrm>
                  <a:off x="905"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8" name="Freeform 1420"/>
                <p:cNvSpPr>
                  <a:spLocks/>
                </p:cNvSpPr>
                <p:nvPr/>
              </p:nvSpPr>
              <p:spPr bwMode="auto">
                <a:xfrm>
                  <a:off x="905"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79" name="Freeform 1421"/>
                <p:cNvSpPr>
                  <a:spLocks/>
                </p:cNvSpPr>
                <p:nvPr/>
              </p:nvSpPr>
              <p:spPr bwMode="auto">
                <a:xfrm>
                  <a:off x="907" y="1922"/>
                  <a:ext cx="7" cy="13"/>
                </a:xfrm>
                <a:custGeom>
                  <a:avLst/>
                  <a:gdLst>
                    <a:gd name="T0" fmla="*/ 0 w 7"/>
                    <a:gd name="T1" fmla="*/ 0 h 13"/>
                    <a:gd name="T2" fmla="*/ 0 w 7"/>
                    <a:gd name="T3" fmla="*/ 13 h 13"/>
                    <a:gd name="T4" fmla="*/ 2 w 7"/>
                    <a:gd name="T5" fmla="*/ 13 h 13"/>
                    <a:gd name="T6" fmla="*/ 4 w 7"/>
                    <a:gd name="T7" fmla="*/ 11 h 13"/>
                    <a:gd name="T8" fmla="*/ 7 w 7"/>
                    <a:gd name="T9" fmla="*/ 6 h 13"/>
                    <a:gd name="T10" fmla="*/ 4 w 7"/>
                    <a:gd name="T11" fmla="*/ 6 h 13"/>
                    <a:gd name="T12" fmla="*/ 4 w 7"/>
                    <a:gd name="T13" fmla="*/ 2 h 13"/>
                    <a:gd name="T14" fmla="*/ 2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2" y="13"/>
                      </a:lnTo>
                      <a:lnTo>
                        <a:pt x="4" y="11"/>
                      </a:lnTo>
                      <a:lnTo>
                        <a:pt x="7"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0" name="Freeform 1422"/>
                <p:cNvSpPr>
                  <a:spLocks/>
                </p:cNvSpPr>
                <p:nvPr/>
              </p:nvSpPr>
              <p:spPr bwMode="auto">
                <a:xfrm>
                  <a:off x="907"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1" name="Freeform 1423"/>
                <p:cNvSpPr>
                  <a:spLocks/>
                </p:cNvSpPr>
                <p:nvPr/>
              </p:nvSpPr>
              <p:spPr bwMode="auto">
                <a:xfrm>
                  <a:off x="907"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2" name="Freeform 1424"/>
                <p:cNvSpPr>
                  <a:spLocks/>
                </p:cNvSpPr>
                <p:nvPr/>
              </p:nvSpPr>
              <p:spPr bwMode="auto">
                <a:xfrm>
                  <a:off x="907"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3" name="Freeform 1425"/>
                <p:cNvSpPr>
                  <a:spLocks/>
                </p:cNvSpPr>
                <p:nvPr/>
              </p:nvSpPr>
              <p:spPr bwMode="auto">
                <a:xfrm>
                  <a:off x="907"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4" name="Freeform 1426"/>
                <p:cNvSpPr>
                  <a:spLocks/>
                </p:cNvSpPr>
                <p:nvPr/>
              </p:nvSpPr>
              <p:spPr bwMode="auto">
                <a:xfrm>
                  <a:off x="907" y="1922"/>
                  <a:ext cx="7" cy="13"/>
                </a:xfrm>
                <a:custGeom>
                  <a:avLst/>
                  <a:gdLst>
                    <a:gd name="T0" fmla="*/ 0 w 7"/>
                    <a:gd name="T1" fmla="*/ 0 h 13"/>
                    <a:gd name="T2" fmla="*/ 0 w 7"/>
                    <a:gd name="T3" fmla="*/ 13 h 13"/>
                    <a:gd name="T4" fmla="*/ 4 w 7"/>
                    <a:gd name="T5" fmla="*/ 13 h 13"/>
                    <a:gd name="T6" fmla="*/ 7 w 7"/>
                    <a:gd name="T7" fmla="*/ 11 h 13"/>
                    <a:gd name="T8" fmla="*/ 7 w 7"/>
                    <a:gd name="T9" fmla="*/ 6 h 13"/>
                    <a:gd name="T10" fmla="*/ 7 w 7"/>
                    <a:gd name="T11" fmla="*/ 6 h 13"/>
                    <a:gd name="T12" fmla="*/ 7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7" y="11"/>
                      </a:lnTo>
                      <a:lnTo>
                        <a:pt x="7" y="6"/>
                      </a:lnTo>
                      <a:lnTo>
                        <a:pt x="7" y="6"/>
                      </a:lnTo>
                      <a:lnTo>
                        <a:pt x="7"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5" name="Freeform 1427"/>
                <p:cNvSpPr>
                  <a:spLocks/>
                </p:cNvSpPr>
                <p:nvPr/>
              </p:nvSpPr>
              <p:spPr bwMode="auto">
                <a:xfrm>
                  <a:off x="907" y="1922"/>
                  <a:ext cx="7" cy="13"/>
                </a:xfrm>
                <a:custGeom>
                  <a:avLst/>
                  <a:gdLst>
                    <a:gd name="T0" fmla="*/ 0 w 7"/>
                    <a:gd name="T1" fmla="*/ 0 h 13"/>
                    <a:gd name="T2" fmla="*/ 0 w 7"/>
                    <a:gd name="T3" fmla="*/ 13 h 13"/>
                    <a:gd name="T4" fmla="*/ 4 w 7"/>
                    <a:gd name="T5" fmla="*/ 13 h 13"/>
                    <a:gd name="T6" fmla="*/ 7 w 7"/>
                    <a:gd name="T7" fmla="*/ 11 h 13"/>
                    <a:gd name="T8" fmla="*/ 7 w 7"/>
                    <a:gd name="T9" fmla="*/ 6 h 13"/>
                    <a:gd name="T10" fmla="*/ 7 w 7"/>
                    <a:gd name="T11" fmla="*/ 6 h 13"/>
                    <a:gd name="T12" fmla="*/ 7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7" y="11"/>
                      </a:lnTo>
                      <a:lnTo>
                        <a:pt x="7" y="6"/>
                      </a:lnTo>
                      <a:lnTo>
                        <a:pt x="7" y="6"/>
                      </a:lnTo>
                      <a:lnTo>
                        <a:pt x="7"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6" name="Freeform 1428"/>
                <p:cNvSpPr>
                  <a:spLocks/>
                </p:cNvSpPr>
                <p:nvPr/>
              </p:nvSpPr>
              <p:spPr bwMode="auto">
                <a:xfrm>
                  <a:off x="907" y="1922"/>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6 h 13"/>
                    <a:gd name="T14" fmla="*/ 7 w 7"/>
                    <a:gd name="T15" fmla="*/ 6 h 13"/>
                    <a:gd name="T16" fmla="*/ 7 w 7"/>
                    <a:gd name="T17" fmla="*/ 2 h 13"/>
                    <a:gd name="T18" fmla="*/ 4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4" y="13"/>
                      </a:lnTo>
                      <a:lnTo>
                        <a:pt x="7" y="11"/>
                      </a:lnTo>
                      <a:lnTo>
                        <a:pt x="7" y="6"/>
                      </a:lnTo>
                      <a:lnTo>
                        <a:pt x="7" y="6"/>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7" name="Freeform 1429"/>
                <p:cNvSpPr>
                  <a:spLocks/>
                </p:cNvSpPr>
                <p:nvPr/>
              </p:nvSpPr>
              <p:spPr bwMode="auto">
                <a:xfrm>
                  <a:off x="909" y="1922"/>
                  <a:ext cx="5" cy="13"/>
                </a:xfrm>
                <a:custGeom>
                  <a:avLst/>
                  <a:gdLst>
                    <a:gd name="T0" fmla="*/ 0 w 5"/>
                    <a:gd name="T1" fmla="*/ 0 h 13"/>
                    <a:gd name="T2" fmla="*/ 0 w 5"/>
                    <a:gd name="T3" fmla="*/ 13 h 13"/>
                    <a:gd name="T4" fmla="*/ 2 w 5"/>
                    <a:gd name="T5" fmla="*/ 13 h 13"/>
                    <a:gd name="T6" fmla="*/ 5 w 5"/>
                    <a:gd name="T7" fmla="*/ 11 h 13"/>
                    <a:gd name="T8" fmla="*/ 5 w 5"/>
                    <a:gd name="T9" fmla="*/ 6 h 13"/>
                    <a:gd name="T10" fmla="*/ 5 w 5"/>
                    <a:gd name="T11" fmla="*/ 6 h 13"/>
                    <a:gd name="T12" fmla="*/ 5 w 5"/>
                    <a:gd name="T13" fmla="*/ 2 h 13"/>
                    <a:gd name="T14" fmla="*/ 2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2" y="13"/>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8" name="Freeform 1430"/>
                <p:cNvSpPr>
                  <a:spLocks/>
                </p:cNvSpPr>
                <p:nvPr/>
              </p:nvSpPr>
              <p:spPr bwMode="auto">
                <a:xfrm>
                  <a:off x="909"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89" name="Freeform 1431"/>
                <p:cNvSpPr>
                  <a:spLocks/>
                </p:cNvSpPr>
                <p:nvPr/>
              </p:nvSpPr>
              <p:spPr bwMode="auto">
                <a:xfrm>
                  <a:off x="909"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0" name="Freeform 1432"/>
                <p:cNvSpPr>
                  <a:spLocks/>
                </p:cNvSpPr>
                <p:nvPr/>
              </p:nvSpPr>
              <p:spPr bwMode="auto">
                <a:xfrm>
                  <a:off x="909"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1" name="Freeform 1433"/>
                <p:cNvSpPr>
                  <a:spLocks/>
                </p:cNvSpPr>
                <p:nvPr/>
              </p:nvSpPr>
              <p:spPr bwMode="auto">
                <a:xfrm>
                  <a:off x="909"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2" name="Freeform 1434"/>
                <p:cNvSpPr>
                  <a:spLocks/>
                </p:cNvSpPr>
                <p:nvPr/>
              </p:nvSpPr>
              <p:spPr bwMode="auto">
                <a:xfrm>
                  <a:off x="909" y="1922"/>
                  <a:ext cx="5" cy="13"/>
                </a:xfrm>
                <a:custGeom>
                  <a:avLst/>
                  <a:gdLst>
                    <a:gd name="T0" fmla="*/ 0 w 5"/>
                    <a:gd name="T1" fmla="*/ 0 h 13"/>
                    <a:gd name="T2" fmla="*/ 0 w 5"/>
                    <a:gd name="T3" fmla="*/ 13 h 13"/>
                    <a:gd name="T4" fmla="*/ 5 w 5"/>
                    <a:gd name="T5" fmla="*/ 13 h 13"/>
                    <a:gd name="T6" fmla="*/ 5 w 5"/>
                    <a:gd name="T7" fmla="*/ 11 h 13"/>
                    <a:gd name="T8" fmla="*/ 5 w 5"/>
                    <a:gd name="T9" fmla="*/ 6 h 13"/>
                    <a:gd name="T10" fmla="*/ 5 w 5"/>
                    <a:gd name="T11" fmla="*/ 6 h 13"/>
                    <a:gd name="T12" fmla="*/ 5 w 5"/>
                    <a:gd name="T13" fmla="*/ 2 h 13"/>
                    <a:gd name="T14" fmla="*/ 5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5" y="13"/>
                      </a:lnTo>
                      <a:lnTo>
                        <a:pt x="5" y="11"/>
                      </a:lnTo>
                      <a:lnTo>
                        <a:pt x="5" y="6"/>
                      </a:lnTo>
                      <a:lnTo>
                        <a:pt x="5" y="6"/>
                      </a:lnTo>
                      <a:lnTo>
                        <a:pt x="5"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3" name="Freeform 1435"/>
                <p:cNvSpPr>
                  <a:spLocks/>
                </p:cNvSpPr>
                <p:nvPr/>
              </p:nvSpPr>
              <p:spPr bwMode="auto">
                <a:xfrm>
                  <a:off x="909" y="1922"/>
                  <a:ext cx="5" cy="13"/>
                </a:xfrm>
                <a:custGeom>
                  <a:avLst/>
                  <a:gdLst>
                    <a:gd name="T0" fmla="*/ 0 w 5"/>
                    <a:gd name="T1" fmla="*/ 0 h 13"/>
                    <a:gd name="T2" fmla="*/ 0 w 5"/>
                    <a:gd name="T3" fmla="*/ 13 h 13"/>
                    <a:gd name="T4" fmla="*/ 5 w 5"/>
                    <a:gd name="T5" fmla="*/ 13 h 13"/>
                    <a:gd name="T6" fmla="*/ 5 w 5"/>
                    <a:gd name="T7" fmla="*/ 11 h 13"/>
                    <a:gd name="T8" fmla="*/ 5 w 5"/>
                    <a:gd name="T9" fmla="*/ 6 h 13"/>
                    <a:gd name="T10" fmla="*/ 5 w 5"/>
                    <a:gd name="T11" fmla="*/ 6 h 13"/>
                    <a:gd name="T12" fmla="*/ 5 w 5"/>
                    <a:gd name="T13" fmla="*/ 2 h 13"/>
                    <a:gd name="T14" fmla="*/ 5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5" y="13"/>
                      </a:lnTo>
                      <a:lnTo>
                        <a:pt x="5" y="11"/>
                      </a:lnTo>
                      <a:lnTo>
                        <a:pt x="5" y="6"/>
                      </a:lnTo>
                      <a:lnTo>
                        <a:pt x="5" y="6"/>
                      </a:lnTo>
                      <a:lnTo>
                        <a:pt x="5"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4" name="Freeform 1436"/>
                <p:cNvSpPr>
                  <a:spLocks/>
                </p:cNvSpPr>
                <p:nvPr/>
              </p:nvSpPr>
              <p:spPr bwMode="auto">
                <a:xfrm>
                  <a:off x="909" y="1922"/>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6 h 13"/>
                    <a:gd name="T14" fmla="*/ 5 w 9"/>
                    <a:gd name="T15" fmla="*/ 6 h 13"/>
                    <a:gd name="T16" fmla="*/ 5 w 9"/>
                    <a:gd name="T17" fmla="*/ 2 h 13"/>
                    <a:gd name="T18" fmla="*/ 5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3"/>
                      </a:lnTo>
                      <a:lnTo>
                        <a:pt x="5" y="11"/>
                      </a:lnTo>
                      <a:lnTo>
                        <a:pt x="9" y="6"/>
                      </a:lnTo>
                      <a:lnTo>
                        <a:pt x="5" y="6"/>
                      </a:lnTo>
                      <a:lnTo>
                        <a:pt x="5"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5" name="Freeform 1437"/>
                <p:cNvSpPr>
                  <a:spLocks/>
                </p:cNvSpPr>
                <p:nvPr/>
              </p:nvSpPr>
              <p:spPr bwMode="auto">
                <a:xfrm>
                  <a:off x="911" y="1922"/>
                  <a:ext cx="7" cy="13"/>
                </a:xfrm>
                <a:custGeom>
                  <a:avLst/>
                  <a:gdLst>
                    <a:gd name="T0" fmla="*/ 0 w 7"/>
                    <a:gd name="T1" fmla="*/ 0 h 13"/>
                    <a:gd name="T2" fmla="*/ 0 w 7"/>
                    <a:gd name="T3" fmla="*/ 13 h 13"/>
                    <a:gd name="T4" fmla="*/ 3 w 7"/>
                    <a:gd name="T5" fmla="*/ 13 h 13"/>
                    <a:gd name="T6" fmla="*/ 3 w 7"/>
                    <a:gd name="T7" fmla="*/ 11 h 13"/>
                    <a:gd name="T8" fmla="*/ 7 w 7"/>
                    <a:gd name="T9" fmla="*/ 6 h 13"/>
                    <a:gd name="T10" fmla="*/ 3 w 7"/>
                    <a:gd name="T11" fmla="*/ 6 h 13"/>
                    <a:gd name="T12" fmla="*/ 3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3" y="11"/>
                      </a:lnTo>
                      <a:lnTo>
                        <a:pt x="7" y="6"/>
                      </a:lnTo>
                      <a:lnTo>
                        <a:pt x="3"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6" name="Freeform 1438"/>
                <p:cNvSpPr>
                  <a:spLocks/>
                </p:cNvSpPr>
                <p:nvPr/>
              </p:nvSpPr>
              <p:spPr bwMode="auto">
                <a:xfrm>
                  <a:off x="911"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11"/>
                      </a:lnTo>
                      <a:lnTo>
                        <a:pt x="7" y="6"/>
                      </a:lnTo>
                      <a:lnTo>
                        <a:pt x="7"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7" name="Freeform 1439"/>
                <p:cNvSpPr>
                  <a:spLocks/>
                </p:cNvSpPr>
                <p:nvPr/>
              </p:nvSpPr>
              <p:spPr bwMode="auto">
                <a:xfrm>
                  <a:off x="911"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11"/>
                      </a:lnTo>
                      <a:lnTo>
                        <a:pt x="7" y="6"/>
                      </a:lnTo>
                      <a:lnTo>
                        <a:pt x="7"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8" name="Freeform 1440"/>
                <p:cNvSpPr>
                  <a:spLocks/>
                </p:cNvSpPr>
                <p:nvPr/>
              </p:nvSpPr>
              <p:spPr bwMode="auto">
                <a:xfrm>
                  <a:off x="911"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11"/>
                      </a:lnTo>
                      <a:lnTo>
                        <a:pt x="7" y="6"/>
                      </a:lnTo>
                      <a:lnTo>
                        <a:pt x="7"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99" name="Freeform 1441"/>
                <p:cNvSpPr>
                  <a:spLocks/>
                </p:cNvSpPr>
                <p:nvPr/>
              </p:nvSpPr>
              <p:spPr bwMode="auto">
                <a:xfrm>
                  <a:off x="911"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3" y="11"/>
                      </a:lnTo>
                      <a:lnTo>
                        <a:pt x="7" y="11"/>
                      </a:lnTo>
                      <a:lnTo>
                        <a:pt x="7" y="6"/>
                      </a:lnTo>
                      <a:lnTo>
                        <a:pt x="7" y="6"/>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0" name="Freeform 1442"/>
                <p:cNvSpPr>
                  <a:spLocks/>
                </p:cNvSpPr>
                <p:nvPr/>
              </p:nvSpPr>
              <p:spPr bwMode="auto">
                <a:xfrm>
                  <a:off x="911"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1" name="Freeform 1443"/>
                <p:cNvSpPr>
                  <a:spLocks/>
                </p:cNvSpPr>
                <p:nvPr/>
              </p:nvSpPr>
              <p:spPr bwMode="auto">
                <a:xfrm>
                  <a:off x="911" y="1922"/>
                  <a:ext cx="7" cy="13"/>
                </a:xfrm>
                <a:custGeom>
                  <a:avLst/>
                  <a:gdLst>
                    <a:gd name="T0" fmla="*/ 3 w 7"/>
                    <a:gd name="T1" fmla="*/ 0 h 13"/>
                    <a:gd name="T2" fmla="*/ 0 w 7"/>
                    <a:gd name="T3" fmla="*/ 0 h 13"/>
                    <a:gd name="T4" fmla="*/ 0 w 7"/>
                    <a:gd name="T5" fmla="*/ 13 h 13"/>
                    <a:gd name="T6" fmla="*/ 3 w 7"/>
                    <a:gd name="T7" fmla="*/ 13 h 13"/>
                    <a:gd name="T8" fmla="*/ 3 w 7"/>
                    <a:gd name="T9" fmla="*/ 13 h 13"/>
                    <a:gd name="T10" fmla="*/ 7 w 7"/>
                    <a:gd name="T11" fmla="*/ 11 h 13"/>
                    <a:gd name="T12" fmla="*/ 7 w 7"/>
                    <a:gd name="T13" fmla="*/ 6 h 13"/>
                    <a:gd name="T14" fmla="*/ 7 w 7"/>
                    <a:gd name="T15" fmla="*/ 6 h 13"/>
                    <a:gd name="T16" fmla="*/ 7 w 7"/>
                    <a:gd name="T17" fmla="*/ 2 h 13"/>
                    <a:gd name="T18" fmla="*/ 3 w 7"/>
                    <a:gd name="T19" fmla="*/ 2 h 13"/>
                    <a:gd name="T20" fmla="*/ 3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3" y="0"/>
                      </a:moveTo>
                      <a:lnTo>
                        <a:pt x="0" y="0"/>
                      </a:lnTo>
                      <a:lnTo>
                        <a:pt x="0" y="13"/>
                      </a:lnTo>
                      <a:lnTo>
                        <a:pt x="3" y="13"/>
                      </a:lnTo>
                      <a:lnTo>
                        <a:pt x="3" y="13"/>
                      </a:lnTo>
                      <a:lnTo>
                        <a:pt x="7" y="11"/>
                      </a:lnTo>
                      <a:lnTo>
                        <a:pt x="7" y="6"/>
                      </a:lnTo>
                      <a:lnTo>
                        <a:pt x="7" y="6"/>
                      </a:lnTo>
                      <a:lnTo>
                        <a:pt x="7" y="2"/>
                      </a:lnTo>
                      <a:lnTo>
                        <a:pt x="3"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2" name="Freeform 1444"/>
                <p:cNvSpPr>
                  <a:spLocks/>
                </p:cNvSpPr>
                <p:nvPr/>
              </p:nvSpPr>
              <p:spPr bwMode="auto">
                <a:xfrm>
                  <a:off x="914" y="1922"/>
                  <a:ext cx="6" cy="13"/>
                </a:xfrm>
                <a:custGeom>
                  <a:avLst/>
                  <a:gdLst>
                    <a:gd name="T0" fmla="*/ 0 w 6"/>
                    <a:gd name="T1" fmla="*/ 0 h 13"/>
                    <a:gd name="T2" fmla="*/ 0 w 6"/>
                    <a:gd name="T3" fmla="*/ 13 h 13"/>
                    <a:gd name="T4" fmla="*/ 0 w 6"/>
                    <a:gd name="T5" fmla="*/ 13 h 13"/>
                    <a:gd name="T6" fmla="*/ 4 w 6"/>
                    <a:gd name="T7" fmla="*/ 11 h 13"/>
                    <a:gd name="T8" fmla="*/ 6 w 6"/>
                    <a:gd name="T9" fmla="*/ 6 h 13"/>
                    <a:gd name="T10" fmla="*/ 4 w 6"/>
                    <a:gd name="T11" fmla="*/ 6 h 13"/>
                    <a:gd name="T12" fmla="*/ 4 w 6"/>
                    <a:gd name="T13" fmla="*/ 2 h 13"/>
                    <a:gd name="T14" fmla="*/ 0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0" y="13"/>
                      </a:lnTo>
                      <a:lnTo>
                        <a:pt x="4" y="11"/>
                      </a:lnTo>
                      <a:lnTo>
                        <a:pt x="6" y="6"/>
                      </a:lnTo>
                      <a:lnTo>
                        <a:pt x="4"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3" name="Freeform 1445"/>
                <p:cNvSpPr>
                  <a:spLocks/>
                </p:cNvSpPr>
                <p:nvPr/>
              </p:nvSpPr>
              <p:spPr bwMode="auto">
                <a:xfrm>
                  <a:off x="9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4" name="Freeform 1446"/>
                <p:cNvSpPr>
                  <a:spLocks/>
                </p:cNvSpPr>
                <p:nvPr/>
              </p:nvSpPr>
              <p:spPr bwMode="auto">
                <a:xfrm>
                  <a:off x="9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5" name="Freeform 1447"/>
                <p:cNvSpPr>
                  <a:spLocks/>
                </p:cNvSpPr>
                <p:nvPr/>
              </p:nvSpPr>
              <p:spPr bwMode="auto">
                <a:xfrm>
                  <a:off x="9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6" name="Freeform 1448"/>
                <p:cNvSpPr>
                  <a:spLocks/>
                </p:cNvSpPr>
                <p:nvPr/>
              </p:nvSpPr>
              <p:spPr bwMode="auto">
                <a:xfrm>
                  <a:off x="9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7" name="Freeform 1449"/>
                <p:cNvSpPr>
                  <a:spLocks/>
                </p:cNvSpPr>
                <p:nvPr/>
              </p:nvSpPr>
              <p:spPr bwMode="auto">
                <a:xfrm>
                  <a:off x="91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8" name="Freeform 1450"/>
                <p:cNvSpPr>
                  <a:spLocks/>
                </p:cNvSpPr>
                <p:nvPr/>
              </p:nvSpPr>
              <p:spPr bwMode="auto">
                <a:xfrm>
                  <a:off x="91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09" name="Freeform 1451"/>
                <p:cNvSpPr>
                  <a:spLocks/>
                </p:cNvSpPr>
                <p:nvPr/>
              </p:nvSpPr>
              <p:spPr bwMode="auto">
                <a:xfrm>
                  <a:off x="914" y="1922"/>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6 h 13"/>
                    <a:gd name="T14" fmla="*/ 6 w 8"/>
                    <a:gd name="T15" fmla="*/ 6 h 13"/>
                    <a:gd name="T16" fmla="*/ 6 w 8"/>
                    <a:gd name="T17" fmla="*/ 2 h 13"/>
                    <a:gd name="T18" fmla="*/ 4 w 8"/>
                    <a:gd name="T19" fmla="*/ 2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0" name="Freeform 1452"/>
                <p:cNvSpPr>
                  <a:spLocks/>
                </p:cNvSpPr>
                <p:nvPr/>
              </p:nvSpPr>
              <p:spPr bwMode="auto">
                <a:xfrm>
                  <a:off x="914"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1" name="Freeform 1453"/>
                <p:cNvSpPr>
                  <a:spLocks/>
                </p:cNvSpPr>
                <p:nvPr/>
              </p:nvSpPr>
              <p:spPr bwMode="auto">
                <a:xfrm>
                  <a:off x="914"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2" name="Freeform 1454"/>
                <p:cNvSpPr>
                  <a:spLocks/>
                </p:cNvSpPr>
                <p:nvPr/>
              </p:nvSpPr>
              <p:spPr bwMode="auto">
                <a:xfrm>
                  <a:off x="914"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3" name="Freeform 1455"/>
                <p:cNvSpPr>
                  <a:spLocks/>
                </p:cNvSpPr>
                <p:nvPr/>
              </p:nvSpPr>
              <p:spPr bwMode="auto">
                <a:xfrm>
                  <a:off x="914"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4" name="Freeform 1456"/>
                <p:cNvSpPr>
                  <a:spLocks/>
                </p:cNvSpPr>
                <p:nvPr/>
              </p:nvSpPr>
              <p:spPr bwMode="auto">
                <a:xfrm>
                  <a:off x="914"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5" name="Freeform 1457"/>
                <p:cNvSpPr>
                  <a:spLocks/>
                </p:cNvSpPr>
                <p:nvPr/>
              </p:nvSpPr>
              <p:spPr bwMode="auto">
                <a:xfrm>
                  <a:off x="914"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6" name="Freeform 1458"/>
                <p:cNvSpPr>
                  <a:spLocks/>
                </p:cNvSpPr>
                <p:nvPr/>
              </p:nvSpPr>
              <p:spPr bwMode="auto">
                <a:xfrm>
                  <a:off x="914"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7" name="Freeform 1459"/>
                <p:cNvSpPr>
                  <a:spLocks/>
                </p:cNvSpPr>
                <p:nvPr/>
              </p:nvSpPr>
              <p:spPr bwMode="auto">
                <a:xfrm>
                  <a:off x="914"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18" name="Freeform 1460"/>
                <p:cNvSpPr>
                  <a:spLocks/>
                </p:cNvSpPr>
                <p:nvPr/>
              </p:nvSpPr>
              <p:spPr bwMode="auto">
                <a:xfrm>
                  <a:off x="9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1" name="Group 1662"/>
              <p:cNvGrpSpPr>
                <a:grpSpLocks/>
              </p:cNvGrpSpPr>
              <p:nvPr/>
            </p:nvGrpSpPr>
            <p:grpSpPr bwMode="auto">
              <a:xfrm>
                <a:off x="918" y="1498"/>
                <a:ext cx="64" cy="437"/>
                <a:chOff x="918" y="1498"/>
                <a:chExt cx="64" cy="437"/>
              </a:xfrm>
            </p:grpSpPr>
            <p:sp>
              <p:nvSpPr>
                <p:cNvPr id="30519" name="Freeform 1462"/>
                <p:cNvSpPr>
                  <a:spLocks/>
                </p:cNvSpPr>
                <p:nvPr/>
              </p:nvSpPr>
              <p:spPr bwMode="auto">
                <a:xfrm>
                  <a:off x="9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0" name="Freeform 1463"/>
                <p:cNvSpPr>
                  <a:spLocks/>
                </p:cNvSpPr>
                <p:nvPr/>
              </p:nvSpPr>
              <p:spPr bwMode="auto">
                <a:xfrm>
                  <a:off x="9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1" name="Freeform 1464"/>
                <p:cNvSpPr>
                  <a:spLocks/>
                </p:cNvSpPr>
                <p:nvPr/>
              </p:nvSpPr>
              <p:spPr bwMode="auto">
                <a:xfrm>
                  <a:off x="9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2" name="Freeform 1465"/>
                <p:cNvSpPr>
                  <a:spLocks/>
                </p:cNvSpPr>
                <p:nvPr/>
              </p:nvSpPr>
              <p:spPr bwMode="auto">
                <a:xfrm>
                  <a:off x="918"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3" name="Freeform 1466"/>
                <p:cNvSpPr>
                  <a:spLocks/>
                </p:cNvSpPr>
                <p:nvPr/>
              </p:nvSpPr>
              <p:spPr bwMode="auto">
                <a:xfrm>
                  <a:off x="918"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4" name="Freeform 1467"/>
                <p:cNvSpPr>
                  <a:spLocks/>
                </p:cNvSpPr>
                <p:nvPr/>
              </p:nvSpPr>
              <p:spPr bwMode="auto">
                <a:xfrm>
                  <a:off x="918"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5" name="Freeform 1468"/>
                <p:cNvSpPr>
                  <a:spLocks/>
                </p:cNvSpPr>
                <p:nvPr/>
              </p:nvSpPr>
              <p:spPr bwMode="auto">
                <a:xfrm>
                  <a:off x="920"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6" name="Freeform 1469"/>
                <p:cNvSpPr>
                  <a:spLocks/>
                </p:cNvSpPr>
                <p:nvPr/>
              </p:nvSpPr>
              <p:spPr bwMode="auto">
                <a:xfrm>
                  <a:off x="920"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7" name="Freeform 1470"/>
                <p:cNvSpPr>
                  <a:spLocks/>
                </p:cNvSpPr>
                <p:nvPr/>
              </p:nvSpPr>
              <p:spPr bwMode="auto">
                <a:xfrm>
                  <a:off x="920"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8" name="Freeform 1471"/>
                <p:cNvSpPr>
                  <a:spLocks/>
                </p:cNvSpPr>
                <p:nvPr/>
              </p:nvSpPr>
              <p:spPr bwMode="auto">
                <a:xfrm>
                  <a:off x="920"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29" name="Freeform 1472"/>
                <p:cNvSpPr>
                  <a:spLocks/>
                </p:cNvSpPr>
                <p:nvPr/>
              </p:nvSpPr>
              <p:spPr bwMode="auto">
                <a:xfrm>
                  <a:off x="920"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0" name="Freeform 1473"/>
                <p:cNvSpPr>
                  <a:spLocks/>
                </p:cNvSpPr>
                <p:nvPr/>
              </p:nvSpPr>
              <p:spPr bwMode="auto">
                <a:xfrm>
                  <a:off x="920"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1" name="Freeform 1474"/>
                <p:cNvSpPr>
                  <a:spLocks/>
                </p:cNvSpPr>
                <p:nvPr/>
              </p:nvSpPr>
              <p:spPr bwMode="auto">
                <a:xfrm>
                  <a:off x="920"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2" name="Freeform 1475"/>
                <p:cNvSpPr>
                  <a:spLocks/>
                </p:cNvSpPr>
                <p:nvPr/>
              </p:nvSpPr>
              <p:spPr bwMode="auto">
                <a:xfrm>
                  <a:off x="920"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6 h 13"/>
                    <a:gd name="T14" fmla="*/ 8 w 8"/>
                    <a:gd name="T15" fmla="*/ 6 h 13"/>
                    <a:gd name="T16" fmla="*/ 8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8" y="11"/>
                      </a:lnTo>
                      <a:lnTo>
                        <a:pt x="8"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3" name="Freeform 1476"/>
                <p:cNvSpPr>
                  <a:spLocks/>
                </p:cNvSpPr>
                <p:nvPr/>
              </p:nvSpPr>
              <p:spPr bwMode="auto">
                <a:xfrm>
                  <a:off x="922"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4" name="Freeform 1477"/>
                <p:cNvSpPr>
                  <a:spLocks/>
                </p:cNvSpPr>
                <p:nvPr/>
              </p:nvSpPr>
              <p:spPr bwMode="auto">
                <a:xfrm>
                  <a:off x="922"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5" name="Freeform 1478"/>
                <p:cNvSpPr>
                  <a:spLocks/>
                </p:cNvSpPr>
                <p:nvPr/>
              </p:nvSpPr>
              <p:spPr bwMode="auto">
                <a:xfrm>
                  <a:off x="922"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6" name="Freeform 1479"/>
                <p:cNvSpPr>
                  <a:spLocks/>
                </p:cNvSpPr>
                <p:nvPr/>
              </p:nvSpPr>
              <p:spPr bwMode="auto">
                <a:xfrm>
                  <a:off x="922"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7" name="Freeform 1480"/>
                <p:cNvSpPr>
                  <a:spLocks/>
                </p:cNvSpPr>
                <p:nvPr/>
              </p:nvSpPr>
              <p:spPr bwMode="auto">
                <a:xfrm>
                  <a:off x="922" y="1922"/>
                  <a:ext cx="6" cy="13"/>
                </a:xfrm>
                <a:custGeom>
                  <a:avLst/>
                  <a:gdLst>
                    <a:gd name="T0" fmla="*/ 0 w 6"/>
                    <a:gd name="T1" fmla="*/ 0 h 13"/>
                    <a:gd name="T2" fmla="*/ 0 w 6"/>
                    <a:gd name="T3" fmla="*/ 13 h 13"/>
                    <a:gd name="T4" fmla="*/ 6 w 6"/>
                    <a:gd name="T5" fmla="*/ 13 h 13"/>
                    <a:gd name="T6" fmla="*/ 6 w 6"/>
                    <a:gd name="T7" fmla="*/ 11 h 13"/>
                    <a:gd name="T8" fmla="*/ 6 w 6"/>
                    <a:gd name="T9" fmla="*/ 11 h 13"/>
                    <a:gd name="T10" fmla="*/ 6 w 6"/>
                    <a:gd name="T11" fmla="*/ 6 h 13"/>
                    <a:gd name="T12" fmla="*/ 6 w 6"/>
                    <a:gd name="T13" fmla="*/ 6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11"/>
                      </a:lnTo>
                      <a:lnTo>
                        <a:pt x="6" y="6"/>
                      </a:lnTo>
                      <a:lnTo>
                        <a:pt x="6"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8" name="Freeform 1481"/>
                <p:cNvSpPr>
                  <a:spLocks/>
                </p:cNvSpPr>
                <p:nvPr/>
              </p:nvSpPr>
              <p:spPr bwMode="auto">
                <a:xfrm>
                  <a:off x="922"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39" name="Freeform 1482"/>
                <p:cNvSpPr>
                  <a:spLocks/>
                </p:cNvSpPr>
                <p:nvPr/>
              </p:nvSpPr>
              <p:spPr bwMode="auto">
                <a:xfrm>
                  <a:off x="922"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0" name="Freeform 1483"/>
                <p:cNvSpPr>
                  <a:spLocks/>
                </p:cNvSpPr>
                <p:nvPr/>
              </p:nvSpPr>
              <p:spPr bwMode="auto">
                <a:xfrm>
                  <a:off x="922" y="1922"/>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6 h 13"/>
                    <a:gd name="T14" fmla="*/ 6 w 8"/>
                    <a:gd name="T15" fmla="*/ 6 h 13"/>
                    <a:gd name="T16" fmla="*/ 6 w 8"/>
                    <a:gd name="T17" fmla="*/ 2 h 13"/>
                    <a:gd name="T18" fmla="*/ 6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3"/>
                      </a:lnTo>
                      <a:lnTo>
                        <a:pt x="6" y="11"/>
                      </a:lnTo>
                      <a:lnTo>
                        <a:pt x="8" y="6"/>
                      </a:lnTo>
                      <a:lnTo>
                        <a:pt x="6" y="6"/>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1" name="Freeform 1484"/>
                <p:cNvSpPr>
                  <a:spLocks/>
                </p:cNvSpPr>
                <p:nvPr/>
              </p:nvSpPr>
              <p:spPr bwMode="auto">
                <a:xfrm>
                  <a:off x="924"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2" name="Freeform 1485"/>
                <p:cNvSpPr>
                  <a:spLocks/>
                </p:cNvSpPr>
                <p:nvPr/>
              </p:nvSpPr>
              <p:spPr bwMode="auto">
                <a:xfrm>
                  <a:off x="924"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3" name="Freeform 1486"/>
                <p:cNvSpPr>
                  <a:spLocks/>
                </p:cNvSpPr>
                <p:nvPr/>
              </p:nvSpPr>
              <p:spPr bwMode="auto">
                <a:xfrm>
                  <a:off x="924"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4" name="Freeform 1487"/>
                <p:cNvSpPr>
                  <a:spLocks/>
                </p:cNvSpPr>
                <p:nvPr/>
              </p:nvSpPr>
              <p:spPr bwMode="auto">
                <a:xfrm>
                  <a:off x="924" y="1922"/>
                  <a:ext cx="6" cy="13"/>
                </a:xfrm>
                <a:custGeom>
                  <a:avLst/>
                  <a:gdLst>
                    <a:gd name="T0" fmla="*/ 0 w 6"/>
                    <a:gd name="T1" fmla="*/ 0 h 13"/>
                    <a:gd name="T2" fmla="*/ 0 w 6"/>
                    <a:gd name="T3" fmla="*/ 6 h 13"/>
                    <a:gd name="T4" fmla="*/ 0 w 6"/>
                    <a:gd name="T5" fmla="*/ 13 h 13"/>
                    <a:gd name="T6" fmla="*/ 4 w 6"/>
                    <a:gd name="T7" fmla="*/ 13 h 13"/>
                    <a:gd name="T8" fmla="*/ 4 w 6"/>
                    <a:gd name="T9" fmla="*/ 11 h 13"/>
                    <a:gd name="T10" fmla="*/ 6 w 6"/>
                    <a:gd name="T11" fmla="*/ 11 h 13"/>
                    <a:gd name="T12" fmla="*/ 6 w 6"/>
                    <a:gd name="T13" fmla="*/ 6 h 13"/>
                    <a:gd name="T14" fmla="*/ 6 w 6"/>
                    <a:gd name="T15" fmla="*/ 6 h 13"/>
                    <a:gd name="T16" fmla="*/ 4 w 6"/>
                    <a:gd name="T17" fmla="*/ 2 h 13"/>
                    <a:gd name="T18" fmla="*/ 4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6"/>
                      </a:ln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5" name="Freeform 1488"/>
                <p:cNvSpPr>
                  <a:spLocks/>
                </p:cNvSpPr>
                <p:nvPr/>
              </p:nvSpPr>
              <p:spPr bwMode="auto">
                <a:xfrm>
                  <a:off x="924"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6" name="Freeform 1489"/>
                <p:cNvSpPr>
                  <a:spLocks/>
                </p:cNvSpPr>
                <p:nvPr/>
              </p:nvSpPr>
              <p:spPr bwMode="auto">
                <a:xfrm>
                  <a:off x="918" y="1922"/>
                  <a:ext cx="12" cy="13"/>
                </a:xfrm>
                <a:custGeom>
                  <a:avLst/>
                  <a:gdLst>
                    <a:gd name="T0" fmla="*/ 0 w 12"/>
                    <a:gd name="T1" fmla="*/ 6 h 13"/>
                    <a:gd name="T2" fmla="*/ 6 w 12"/>
                    <a:gd name="T3" fmla="*/ 0 h 13"/>
                    <a:gd name="T4" fmla="*/ 6 w 12"/>
                    <a:gd name="T5" fmla="*/ 13 h 13"/>
                    <a:gd name="T6" fmla="*/ 12 w 12"/>
                    <a:gd name="T7" fmla="*/ 8 h 13"/>
                    <a:gd name="T8" fmla="*/ 6 w 12"/>
                    <a:gd name="T9" fmla="*/ 13 h 13"/>
                    <a:gd name="T10" fmla="*/ 10 w 12"/>
                    <a:gd name="T11" fmla="*/ 13 h 13"/>
                    <a:gd name="T12" fmla="*/ 10 w 12"/>
                    <a:gd name="T13" fmla="*/ 11 h 13"/>
                    <a:gd name="T14" fmla="*/ 12 w 12"/>
                    <a:gd name="T15" fmla="*/ 11 h 13"/>
                    <a:gd name="T16" fmla="*/ 12 w 12"/>
                    <a:gd name="T17" fmla="*/ 6 h 13"/>
                    <a:gd name="T18" fmla="*/ 12 w 12"/>
                    <a:gd name="T19" fmla="*/ 6 h 13"/>
                    <a:gd name="T20" fmla="*/ 10 w 12"/>
                    <a:gd name="T21" fmla="*/ 2 h 13"/>
                    <a:gd name="T22" fmla="*/ 6 w 12"/>
                    <a:gd name="T23" fmla="*/ 0 h 13"/>
                    <a:gd name="T24" fmla="*/ 0 w 12"/>
                    <a:gd name="T25"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
                      <a:moveTo>
                        <a:pt x="0" y="6"/>
                      </a:moveTo>
                      <a:lnTo>
                        <a:pt x="6" y="0"/>
                      </a:lnTo>
                      <a:lnTo>
                        <a:pt x="6" y="13"/>
                      </a:lnTo>
                      <a:lnTo>
                        <a:pt x="12" y="8"/>
                      </a:lnTo>
                      <a:lnTo>
                        <a:pt x="6" y="13"/>
                      </a:lnTo>
                      <a:lnTo>
                        <a:pt x="10" y="13"/>
                      </a:lnTo>
                      <a:lnTo>
                        <a:pt x="10" y="11"/>
                      </a:lnTo>
                      <a:lnTo>
                        <a:pt x="12" y="11"/>
                      </a:lnTo>
                      <a:lnTo>
                        <a:pt x="12" y="6"/>
                      </a:lnTo>
                      <a:lnTo>
                        <a:pt x="12" y="6"/>
                      </a:lnTo>
                      <a:lnTo>
                        <a:pt x="10" y="2"/>
                      </a:lnTo>
                      <a:lnTo>
                        <a:pt x="6"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7" name="Freeform 1490"/>
                <p:cNvSpPr>
                  <a:spLocks/>
                </p:cNvSpPr>
                <p:nvPr/>
              </p:nvSpPr>
              <p:spPr bwMode="auto">
                <a:xfrm>
                  <a:off x="918" y="1922"/>
                  <a:ext cx="12" cy="13"/>
                </a:xfrm>
                <a:custGeom>
                  <a:avLst/>
                  <a:gdLst>
                    <a:gd name="T0" fmla="*/ 6 w 12"/>
                    <a:gd name="T1" fmla="*/ 0 h 13"/>
                    <a:gd name="T2" fmla="*/ 2 w 12"/>
                    <a:gd name="T3" fmla="*/ 6 h 13"/>
                    <a:gd name="T4" fmla="*/ 0 w 12"/>
                    <a:gd name="T5" fmla="*/ 6 h 13"/>
                    <a:gd name="T6" fmla="*/ 12 w 12"/>
                    <a:gd name="T7" fmla="*/ 8 h 13"/>
                    <a:gd name="T8" fmla="*/ 12 w 12"/>
                    <a:gd name="T9" fmla="*/ 6 h 13"/>
                    <a:gd name="T10" fmla="*/ 6 w 12"/>
                    <a:gd name="T11" fmla="*/ 13 h 13"/>
                    <a:gd name="T12" fmla="*/ 12 w 12"/>
                    <a:gd name="T13" fmla="*/ 6 h 13"/>
                    <a:gd name="T14" fmla="*/ 12 w 12"/>
                    <a:gd name="T15" fmla="*/ 6 h 13"/>
                    <a:gd name="T16" fmla="*/ 12 w 12"/>
                    <a:gd name="T17" fmla="*/ 2 h 13"/>
                    <a:gd name="T18" fmla="*/ 10 w 12"/>
                    <a:gd name="T19" fmla="*/ 0 h 13"/>
                    <a:gd name="T20" fmla="*/ 10 w 12"/>
                    <a:gd name="T21" fmla="*/ 0 h 13"/>
                    <a:gd name="T22" fmla="*/ 6 w 12"/>
                    <a:gd name="T23" fmla="*/ 0 h 13"/>
                    <a:gd name="T24" fmla="*/ 4 w 12"/>
                    <a:gd name="T25" fmla="*/ 0 h 13"/>
                    <a:gd name="T26" fmla="*/ 2 w 12"/>
                    <a:gd name="T27" fmla="*/ 2 h 13"/>
                    <a:gd name="T28" fmla="*/ 2 w 12"/>
                    <a:gd name="T29" fmla="*/ 6 h 13"/>
                    <a:gd name="T30" fmla="*/ 6 w 12"/>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
                      <a:moveTo>
                        <a:pt x="6" y="0"/>
                      </a:moveTo>
                      <a:lnTo>
                        <a:pt x="2" y="6"/>
                      </a:lnTo>
                      <a:lnTo>
                        <a:pt x="0" y="6"/>
                      </a:lnTo>
                      <a:lnTo>
                        <a:pt x="12" y="8"/>
                      </a:lnTo>
                      <a:lnTo>
                        <a:pt x="12" y="6"/>
                      </a:lnTo>
                      <a:lnTo>
                        <a:pt x="6" y="13"/>
                      </a:lnTo>
                      <a:lnTo>
                        <a:pt x="12" y="6"/>
                      </a:lnTo>
                      <a:lnTo>
                        <a:pt x="12" y="6"/>
                      </a:lnTo>
                      <a:lnTo>
                        <a:pt x="12" y="2"/>
                      </a:lnTo>
                      <a:lnTo>
                        <a:pt x="10" y="0"/>
                      </a:lnTo>
                      <a:lnTo>
                        <a:pt x="10" y="0"/>
                      </a:lnTo>
                      <a:lnTo>
                        <a:pt x="6" y="0"/>
                      </a:lnTo>
                      <a:lnTo>
                        <a:pt x="4" y="0"/>
                      </a:lnTo>
                      <a:lnTo>
                        <a:pt x="2" y="2"/>
                      </a:lnTo>
                      <a:lnTo>
                        <a:pt x="2" y="6"/>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8" name="Freeform 1491"/>
                <p:cNvSpPr>
                  <a:spLocks/>
                </p:cNvSpPr>
                <p:nvPr/>
              </p:nvSpPr>
              <p:spPr bwMode="auto">
                <a:xfrm>
                  <a:off x="924" y="1922"/>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6 w 10"/>
                    <a:gd name="T11" fmla="*/ 11 h 13"/>
                    <a:gd name="T12" fmla="*/ 6 w 10"/>
                    <a:gd name="T13" fmla="*/ 8 h 13"/>
                    <a:gd name="T14" fmla="*/ 10 w 10"/>
                    <a:gd name="T15" fmla="*/ 6 h 13"/>
                    <a:gd name="T16" fmla="*/ 6 w 10"/>
                    <a:gd name="T17" fmla="*/ 6 h 13"/>
                    <a:gd name="T18" fmla="*/ 6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6" y="11"/>
                      </a:lnTo>
                      <a:lnTo>
                        <a:pt x="6" y="8"/>
                      </a:lnTo>
                      <a:lnTo>
                        <a:pt x="10" y="6"/>
                      </a:lnTo>
                      <a:lnTo>
                        <a:pt x="6" y="6"/>
                      </a:lnTo>
                      <a:lnTo>
                        <a:pt x="6"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49" name="Freeform 1492"/>
                <p:cNvSpPr>
                  <a:spLocks/>
                </p:cNvSpPr>
                <p:nvPr/>
              </p:nvSpPr>
              <p:spPr bwMode="auto">
                <a:xfrm>
                  <a:off x="928" y="1922"/>
                  <a:ext cx="6" cy="13"/>
                </a:xfrm>
                <a:custGeom>
                  <a:avLst/>
                  <a:gdLst>
                    <a:gd name="T0" fmla="*/ 0 w 6"/>
                    <a:gd name="T1" fmla="*/ 0 h 13"/>
                    <a:gd name="T2" fmla="*/ 0 w 6"/>
                    <a:gd name="T3" fmla="*/ 13 h 13"/>
                    <a:gd name="T4" fmla="*/ 0 w 6"/>
                    <a:gd name="T5" fmla="*/ 13 h 13"/>
                    <a:gd name="T6" fmla="*/ 2 w 6"/>
                    <a:gd name="T7" fmla="*/ 11 h 13"/>
                    <a:gd name="T8" fmla="*/ 2 w 6"/>
                    <a:gd name="T9" fmla="*/ 8 h 13"/>
                    <a:gd name="T10" fmla="*/ 6 w 6"/>
                    <a:gd name="T11" fmla="*/ 6 h 13"/>
                    <a:gd name="T12" fmla="*/ 2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2" y="8"/>
                      </a:lnTo>
                      <a:lnTo>
                        <a:pt x="6" y="6"/>
                      </a:lnTo>
                      <a:lnTo>
                        <a:pt x="2"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0" name="Freeform 1493"/>
                <p:cNvSpPr>
                  <a:spLocks/>
                </p:cNvSpPr>
                <p:nvPr/>
              </p:nvSpPr>
              <p:spPr bwMode="auto">
                <a:xfrm>
                  <a:off x="928" y="1922"/>
                  <a:ext cx="6" cy="13"/>
                </a:xfrm>
                <a:custGeom>
                  <a:avLst/>
                  <a:gdLst>
                    <a:gd name="T0" fmla="*/ 0 w 6"/>
                    <a:gd name="T1" fmla="*/ 0 h 13"/>
                    <a:gd name="T2" fmla="*/ 0 w 6"/>
                    <a:gd name="T3" fmla="*/ 13 h 13"/>
                    <a:gd name="T4" fmla="*/ 0 w 6"/>
                    <a:gd name="T5" fmla="*/ 13 h 13"/>
                    <a:gd name="T6" fmla="*/ 2 w 6"/>
                    <a:gd name="T7" fmla="*/ 11 h 13"/>
                    <a:gd name="T8" fmla="*/ 6 w 6"/>
                    <a:gd name="T9" fmla="*/ 8 h 13"/>
                    <a:gd name="T10" fmla="*/ 6 w 6"/>
                    <a:gd name="T11" fmla="*/ 6 h 13"/>
                    <a:gd name="T12" fmla="*/ 6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8"/>
                      </a:lnTo>
                      <a:lnTo>
                        <a:pt x="6" y="6"/>
                      </a:lnTo>
                      <a:lnTo>
                        <a:pt x="6"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1" name="Freeform 1494"/>
                <p:cNvSpPr>
                  <a:spLocks/>
                </p:cNvSpPr>
                <p:nvPr/>
              </p:nvSpPr>
              <p:spPr bwMode="auto">
                <a:xfrm>
                  <a:off x="928" y="1922"/>
                  <a:ext cx="6" cy="13"/>
                </a:xfrm>
                <a:custGeom>
                  <a:avLst/>
                  <a:gdLst>
                    <a:gd name="T0" fmla="*/ 0 w 6"/>
                    <a:gd name="T1" fmla="*/ 0 h 13"/>
                    <a:gd name="T2" fmla="*/ 0 w 6"/>
                    <a:gd name="T3" fmla="*/ 13 h 13"/>
                    <a:gd name="T4" fmla="*/ 0 w 6"/>
                    <a:gd name="T5" fmla="*/ 13 h 13"/>
                    <a:gd name="T6" fmla="*/ 2 w 6"/>
                    <a:gd name="T7" fmla="*/ 11 h 13"/>
                    <a:gd name="T8" fmla="*/ 6 w 6"/>
                    <a:gd name="T9" fmla="*/ 8 h 13"/>
                    <a:gd name="T10" fmla="*/ 6 w 6"/>
                    <a:gd name="T11" fmla="*/ 6 h 13"/>
                    <a:gd name="T12" fmla="*/ 6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8"/>
                      </a:lnTo>
                      <a:lnTo>
                        <a:pt x="6" y="6"/>
                      </a:lnTo>
                      <a:lnTo>
                        <a:pt x="6"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2" name="Freeform 1495"/>
                <p:cNvSpPr>
                  <a:spLocks/>
                </p:cNvSpPr>
                <p:nvPr/>
              </p:nvSpPr>
              <p:spPr bwMode="auto">
                <a:xfrm>
                  <a:off x="920" y="1922"/>
                  <a:ext cx="14" cy="13"/>
                </a:xfrm>
                <a:custGeom>
                  <a:avLst/>
                  <a:gdLst>
                    <a:gd name="T0" fmla="*/ 0 w 14"/>
                    <a:gd name="T1" fmla="*/ 6 h 13"/>
                    <a:gd name="T2" fmla="*/ 8 w 14"/>
                    <a:gd name="T3" fmla="*/ 0 h 13"/>
                    <a:gd name="T4" fmla="*/ 8 w 14"/>
                    <a:gd name="T5" fmla="*/ 13 h 13"/>
                    <a:gd name="T6" fmla="*/ 14 w 14"/>
                    <a:gd name="T7" fmla="*/ 6 h 13"/>
                    <a:gd name="T8" fmla="*/ 8 w 14"/>
                    <a:gd name="T9" fmla="*/ 13 h 13"/>
                    <a:gd name="T10" fmla="*/ 8 w 14"/>
                    <a:gd name="T11" fmla="*/ 13 h 13"/>
                    <a:gd name="T12" fmla="*/ 10 w 14"/>
                    <a:gd name="T13" fmla="*/ 11 h 13"/>
                    <a:gd name="T14" fmla="*/ 14 w 14"/>
                    <a:gd name="T15" fmla="*/ 8 h 13"/>
                    <a:gd name="T16" fmla="*/ 14 w 14"/>
                    <a:gd name="T17" fmla="*/ 6 h 13"/>
                    <a:gd name="T18" fmla="*/ 14 w 14"/>
                    <a:gd name="T19" fmla="*/ 6 h 13"/>
                    <a:gd name="T20" fmla="*/ 10 w 14"/>
                    <a:gd name="T21" fmla="*/ 2 h 13"/>
                    <a:gd name="T22" fmla="*/ 8 w 14"/>
                    <a:gd name="T23" fmla="*/ 0 h 13"/>
                    <a:gd name="T24" fmla="*/ 8 w 14"/>
                    <a:gd name="T25" fmla="*/ 0 h 13"/>
                    <a:gd name="T26" fmla="*/ 0 w 14"/>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0" y="6"/>
                      </a:moveTo>
                      <a:lnTo>
                        <a:pt x="8" y="0"/>
                      </a:lnTo>
                      <a:lnTo>
                        <a:pt x="8" y="13"/>
                      </a:lnTo>
                      <a:lnTo>
                        <a:pt x="14" y="6"/>
                      </a:lnTo>
                      <a:lnTo>
                        <a:pt x="8" y="13"/>
                      </a:lnTo>
                      <a:lnTo>
                        <a:pt x="8" y="13"/>
                      </a:lnTo>
                      <a:lnTo>
                        <a:pt x="10" y="11"/>
                      </a:lnTo>
                      <a:lnTo>
                        <a:pt x="14" y="8"/>
                      </a:lnTo>
                      <a:lnTo>
                        <a:pt x="14" y="6"/>
                      </a:lnTo>
                      <a:lnTo>
                        <a:pt x="14" y="6"/>
                      </a:lnTo>
                      <a:lnTo>
                        <a:pt x="10" y="2"/>
                      </a:lnTo>
                      <a:lnTo>
                        <a:pt x="8" y="0"/>
                      </a:lnTo>
                      <a:lnTo>
                        <a:pt x="8"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3" name="Freeform 1496"/>
                <p:cNvSpPr>
                  <a:spLocks/>
                </p:cNvSpPr>
                <p:nvPr/>
              </p:nvSpPr>
              <p:spPr bwMode="auto">
                <a:xfrm>
                  <a:off x="920" y="1920"/>
                  <a:ext cx="14" cy="8"/>
                </a:xfrm>
                <a:custGeom>
                  <a:avLst/>
                  <a:gdLst>
                    <a:gd name="T0" fmla="*/ 0 w 14"/>
                    <a:gd name="T1" fmla="*/ 8 h 8"/>
                    <a:gd name="T2" fmla="*/ 0 w 14"/>
                    <a:gd name="T3" fmla="*/ 4 h 8"/>
                    <a:gd name="T4" fmla="*/ 0 w 14"/>
                    <a:gd name="T5" fmla="*/ 8 h 8"/>
                    <a:gd name="T6" fmla="*/ 14 w 14"/>
                    <a:gd name="T7" fmla="*/ 8 h 8"/>
                    <a:gd name="T8" fmla="*/ 14 w 14"/>
                    <a:gd name="T9" fmla="*/ 8 h 8"/>
                    <a:gd name="T10" fmla="*/ 14 w 14"/>
                    <a:gd name="T11" fmla="*/ 4 h 8"/>
                    <a:gd name="T12" fmla="*/ 10 w 14"/>
                    <a:gd name="T13" fmla="*/ 2 h 8"/>
                    <a:gd name="T14" fmla="*/ 10 w 14"/>
                    <a:gd name="T15" fmla="*/ 0 h 8"/>
                    <a:gd name="T16" fmla="*/ 8 w 14"/>
                    <a:gd name="T17" fmla="*/ 0 h 8"/>
                    <a:gd name="T18" fmla="*/ 4 w 14"/>
                    <a:gd name="T19" fmla="*/ 0 h 8"/>
                    <a:gd name="T20" fmla="*/ 2 w 14"/>
                    <a:gd name="T21" fmla="*/ 0 h 8"/>
                    <a:gd name="T22" fmla="*/ 2 w 14"/>
                    <a:gd name="T23" fmla="*/ 2 h 8"/>
                    <a:gd name="T24" fmla="*/ 0 w 14"/>
                    <a:gd name="T25" fmla="*/ 4 h 8"/>
                    <a:gd name="T26" fmla="*/ 0 w 14"/>
                    <a:gd name="T2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8">
                      <a:moveTo>
                        <a:pt x="0" y="8"/>
                      </a:moveTo>
                      <a:lnTo>
                        <a:pt x="0" y="4"/>
                      </a:lnTo>
                      <a:lnTo>
                        <a:pt x="0" y="8"/>
                      </a:lnTo>
                      <a:lnTo>
                        <a:pt x="14" y="8"/>
                      </a:lnTo>
                      <a:lnTo>
                        <a:pt x="14" y="8"/>
                      </a:lnTo>
                      <a:lnTo>
                        <a:pt x="14" y="4"/>
                      </a:lnTo>
                      <a:lnTo>
                        <a:pt x="10" y="2"/>
                      </a:lnTo>
                      <a:lnTo>
                        <a:pt x="10" y="0"/>
                      </a:lnTo>
                      <a:lnTo>
                        <a:pt x="8" y="0"/>
                      </a:lnTo>
                      <a:lnTo>
                        <a:pt x="4" y="0"/>
                      </a:lnTo>
                      <a:lnTo>
                        <a:pt x="2" y="0"/>
                      </a:lnTo>
                      <a:lnTo>
                        <a:pt x="2" y="2"/>
                      </a:lnTo>
                      <a:lnTo>
                        <a:pt x="0" y="4"/>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4" name="Freeform 1497"/>
                <p:cNvSpPr>
                  <a:spLocks/>
                </p:cNvSpPr>
                <p:nvPr/>
              </p:nvSpPr>
              <p:spPr bwMode="auto">
                <a:xfrm>
                  <a:off x="920" y="1910"/>
                  <a:ext cx="14" cy="18"/>
                </a:xfrm>
                <a:custGeom>
                  <a:avLst/>
                  <a:gdLst>
                    <a:gd name="T0" fmla="*/ 0 w 14"/>
                    <a:gd name="T1" fmla="*/ 8 h 18"/>
                    <a:gd name="T2" fmla="*/ 0 w 14"/>
                    <a:gd name="T3" fmla="*/ 18 h 18"/>
                    <a:gd name="T4" fmla="*/ 14 w 14"/>
                    <a:gd name="T5" fmla="*/ 18 h 18"/>
                    <a:gd name="T6" fmla="*/ 14 w 14"/>
                    <a:gd name="T7" fmla="*/ 8 h 18"/>
                    <a:gd name="T8" fmla="*/ 14 w 14"/>
                    <a:gd name="T9" fmla="*/ 4 h 18"/>
                    <a:gd name="T10" fmla="*/ 10 w 14"/>
                    <a:gd name="T11" fmla="*/ 4 h 18"/>
                    <a:gd name="T12" fmla="*/ 10 w 14"/>
                    <a:gd name="T13" fmla="*/ 0 h 18"/>
                    <a:gd name="T14" fmla="*/ 8 w 14"/>
                    <a:gd name="T15" fmla="*/ 0 h 18"/>
                    <a:gd name="T16" fmla="*/ 4 w 14"/>
                    <a:gd name="T17" fmla="*/ 0 h 18"/>
                    <a:gd name="T18" fmla="*/ 2 w 14"/>
                    <a:gd name="T19" fmla="*/ 4 h 18"/>
                    <a:gd name="T20" fmla="*/ 2 w 14"/>
                    <a:gd name="T21" fmla="*/ 4 h 18"/>
                    <a:gd name="T22" fmla="*/ 0 w 14"/>
                    <a:gd name="T23"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8">
                      <a:moveTo>
                        <a:pt x="0" y="8"/>
                      </a:moveTo>
                      <a:lnTo>
                        <a:pt x="0" y="18"/>
                      </a:lnTo>
                      <a:lnTo>
                        <a:pt x="14" y="18"/>
                      </a:lnTo>
                      <a:lnTo>
                        <a:pt x="14" y="8"/>
                      </a:lnTo>
                      <a:lnTo>
                        <a:pt x="14" y="4"/>
                      </a:lnTo>
                      <a:lnTo>
                        <a:pt x="10" y="4"/>
                      </a:lnTo>
                      <a:lnTo>
                        <a:pt x="10" y="0"/>
                      </a:lnTo>
                      <a:lnTo>
                        <a:pt x="8" y="0"/>
                      </a:lnTo>
                      <a:lnTo>
                        <a:pt x="4" y="0"/>
                      </a:lnTo>
                      <a:lnTo>
                        <a:pt x="2" y="4"/>
                      </a:lnTo>
                      <a:lnTo>
                        <a:pt x="2" y="4"/>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5" name="Freeform 1498"/>
                <p:cNvSpPr>
                  <a:spLocks/>
                </p:cNvSpPr>
                <p:nvPr/>
              </p:nvSpPr>
              <p:spPr bwMode="auto">
                <a:xfrm>
                  <a:off x="920" y="1889"/>
                  <a:ext cx="14" cy="29"/>
                </a:xfrm>
                <a:custGeom>
                  <a:avLst/>
                  <a:gdLst>
                    <a:gd name="T0" fmla="*/ 2 w 14"/>
                    <a:gd name="T1" fmla="*/ 6 h 29"/>
                    <a:gd name="T2" fmla="*/ 0 w 14"/>
                    <a:gd name="T3" fmla="*/ 29 h 29"/>
                    <a:gd name="T4" fmla="*/ 14 w 14"/>
                    <a:gd name="T5" fmla="*/ 29 h 29"/>
                    <a:gd name="T6" fmla="*/ 14 w 14"/>
                    <a:gd name="T7" fmla="*/ 6 h 29"/>
                    <a:gd name="T8" fmla="*/ 14 w 14"/>
                    <a:gd name="T9" fmla="*/ 2 h 29"/>
                    <a:gd name="T10" fmla="*/ 14 w 14"/>
                    <a:gd name="T11" fmla="*/ 2 h 29"/>
                    <a:gd name="T12" fmla="*/ 10 w 14"/>
                    <a:gd name="T13" fmla="*/ 2 h 29"/>
                    <a:gd name="T14" fmla="*/ 8 w 14"/>
                    <a:gd name="T15" fmla="*/ 0 h 29"/>
                    <a:gd name="T16" fmla="*/ 4 w 14"/>
                    <a:gd name="T17" fmla="*/ 2 h 29"/>
                    <a:gd name="T18" fmla="*/ 2 w 14"/>
                    <a:gd name="T19" fmla="*/ 2 h 29"/>
                    <a:gd name="T20" fmla="*/ 2 w 14"/>
                    <a:gd name="T21" fmla="*/ 2 h 29"/>
                    <a:gd name="T22" fmla="*/ 2 w 14"/>
                    <a:gd name="T23"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9">
                      <a:moveTo>
                        <a:pt x="2" y="6"/>
                      </a:moveTo>
                      <a:lnTo>
                        <a:pt x="0" y="29"/>
                      </a:lnTo>
                      <a:lnTo>
                        <a:pt x="14" y="29"/>
                      </a:lnTo>
                      <a:lnTo>
                        <a:pt x="14" y="6"/>
                      </a:lnTo>
                      <a:lnTo>
                        <a:pt x="14" y="2"/>
                      </a:lnTo>
                      <a:lnTo>
                        <a:pt x="14" y="2"/>
                      </a:lnTo>
                      <a:lnTo>
                        <a:pt x="10" y="2"/>
                      </a:lnTo>
                      <a:lnTo>
                        <a:pt x="8" y="0"/>
                      </a:lnTo>
                      <a:lnTo>
                        <a:pt x="4" y="2"/>
                      </a:lnTo>
                      <a:lnTo>
                        <a:pt x="2" y="2"/>
                      </a:lnTo>
                      <a:lnTo>
                        <a:pt x="2" y="2"/>
                      </a:lnTo>
                      <a:lnTo>
                        <a:pt x="2"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6" name="Freeform 1499"/>
                <p:cNvSpPr>
                  <a:spLocks/>
                </p:cNvSpPr>
                <p:nvPr/>
              </p:nvSpPr>
              <p:spPr bwMode="auto">
                <a:xfrm>
                  <a:off x="922" y="1847"/>
                  <a:ext cx="14" cy="48"/>
                </a:xfrm>
                <a:custGeom>
                  <a:avLst/>
                  <a:gdLst>
                    <a:gd name="T0" fmla="*/ 0 w 14"/>
                    <a:gd name="T1" fmla="*/ 6 h 48"/>
                    <a:gd name="T2" fmla="*/ 0 w 14"/>
                    <a:gd name="T3" fmla="*/ 48 h 48"/>
                    <a:gd name="T4" fmla="*/ 12 w 14"/>
                    <a:gd name="T5" fmla="*/ 48 h 48"/>
                    <a:gd name="T6" fmla="*/ 14 w 14"/>
                    <a:gd name="T7" fmla="*/ 6 h 48"/>
                    <a:gd name="T8" fmla="*/ 12 w 14"/>
                    <a:gd name="T9" fmla="*/ 0 h 48"/>
                    <a:gd name="T10" fmla="*/ 12 w 14"/>
                    <a:gd name="T11" fmla="*/ 0 h 48"/>
                    <a:gd name="T12" fmla="*/ 8 w 14"/>
                    <a:gd name="T13" fmla="*/ 0 h 48"/>
                    <a:gd name="T14" fmla="*/ 6 w 14"/>
                    <a:gd name="T15" fmla="*/ 0 h 48"/>
                    <a:gd name="T16" fmla="*/ 6 w 14"/>
                    <a:gd name="T17" fmla="*/ 0 h 48"/>
                    <a:gd name="T18" fmla="*/ 2 w 14"/>
                    <a:gd name="T19" fmla="*/ 0 h 48"/>
                    <a:gd name="T20" fmla="*/ 0 w 14"/>
                    <a:gd name="T21" fmla="*/ 0 h 48"/>
                    <a:gd name="T22" fmla="*/ 0 w 14"/>
                    <a:gd name="T23"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48">
                      <a:moveTo>
                        <a:pt x="0" y="6"/>
                      </a:moveTo>
                      <a:lnTo>
                        <a:pt x="0" y="48"/>
                      </a:lnTo>
                      <a:lnTo>
                        <a:pt x="12" y="48"/>
                      </a:lnTo>
                      <a:lnTo>
                        <a:pt x="14" y="6"/>
                      </a:lnTo>
                      <a:lnTo>
                        <a:pt x="12" y="0"/>
                      </a:lnTo>
                      <a:lnTo>
                        <a:pt x="12" y="0"/>
                      </a:lnTo>
                      <a:lnTo>
                        <a:pt x="8" y="0"/>
                      </a:lnTo>
                      <a:lnTo>
                        <a:pt x="6" y="0"/>
                      </a:lnTo>
                      <a:lnTo>
                        <a:pt x="6" y="0"/>
                      </a:lnTo>
                      <a:lnTo>
                        <a:pt x="2" y="0"/>
                      </a:lnTo>
                      <a:lnTo>
                        <a:pt x="0"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7" name="Freeform 1500"/>
                <p:cNvSpPr>
                  <a:spLocks/>
                </p:cNvSpPr>
                <p:nvPr/>
              </p:nvSpPr>
              <p:spPr bwMode="auto">
                <a:xfrm>
                  <a:off x="922" y="1778"/>
                  <a:ext cx="14" cy="75"/>
                </a:xfrm>
                <a:custGeom>
                  <a:avLst/>
                  <a:gdLst>
                    <a:gd name="T0" fmla="*/ 0 w 14"/>
                    <a:gd name="T1" fmla="*/ 8 h 75"/>
                    <a:gd name="T2" fmla="*/ 0 w 14"/>
                    <a:gd name="T3" fmla="*/ 75 h 75"/>
                    <a:gd name="T4" fmla="*/ 14 w 14"/>
                    <a:gd name="T5" fmla="*/ 75 h 75"/>
                    <a:gd name="T6" fmla="*/ 14 w 14"/>
                    <a:gd name="T7" fmla="*/ 8 h 75"/>
                    <a:gd name="T8" fmla="*/ 12 w 14"/>
                    <a:gd name="T9" fmla="*/ 2 h 75"/>
                    <a:gd name="T10" fmla="*/ 12 w 14"/>
                    <a:gd name="T11" fmla="*/ 0 h 75"/>
                    <a:gd name="T12" fmla="*/ 8 w 14"/>
                    <a:gd name="T13" fmla="*/ 0 h 75"/>
                    <a:gd name="T14" fmla="*/ 6 w 14"/>
                    <a:gd name="T15" fmla="*/ 0 h 75"/>
                    <a:gd name="T16" fmla="*/ 6 w 14"/>
                    <a:gd name="T17" fmla="*/ 0 h 75"/>
                    <a:gd name="T18" fmla="*/ 2 w 14"/>
                    <a:gd name="T19" fmla="*/ 0 h 75"/>
                    <a:gd name="T20" fmla="*/ 0 w 14"/>
                    <a:gd name="T21" fmla="*/ 2 h 75"/>
                    <a:gd name="T22" fmla="*/ 0 w 14"/>
                    <a:gd name="T23"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75">
                      <a:moveTo>
                        <a:pt x="0" y="8"/>
                      </a:moveTo>
                      <a:lnTo>
                        <a:pt x="0" y="75"/>
                      </a:lnTo>
                      <a:lnTo>
                        <a:pt x="14" y="75"/>
                      </a:lnTo>
                      <a:lnTo>
                        <a:pt x="14" y="8"/>
                      </a:lnTo>
                      <a:lnTo>
                        <a:pt x="12" y="2"/>
                      </a:lnTo>
                      <a:lnTo>
                        <a:pt x="12" y="0"/>
                      </a:lnTo>
                      <a:lnTo>
                        <a:pt x="8" y="0"/>
                      </a:lnTo>
                      <a:lnTo>
                        <a:pt x="6" y="0"/>
                      </a:lnTo>
                      <a:lnTo>
                        <a:pt x="6" y="0"/>
                      </a:lnTo>
                      <a:lnTo>
                        <a:pt x="2" y="0"/>
                      </a:lnTo>
                      <a:lnTo>
                        <a:pt x="0" y="2"/>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8" name="Freeform 1501"/>
                <p:cNvSpPr>
                  <a:spLocks/>
                </p:cNvSpPr>
                <p:nvPr/>
              </p:nvSpPr>
              <p:spPr bwMode="auto">
                <a:xfrm>
                  <a:off x="922" y="1705"/>
                  <a:ext cx="14" cy="81"/>
                </a:xfrm>
                <a:custGeom>
                  <a:avLst/>
                  <a:gdLst>
                    <a:gd name="T0" fmla="*/ 0 w 14"/>
                    <a:gd name="T1" fmla="*/ 6 h 81"/>
                    <a:gd name="T2" fmla="*/ 0 w 14"/>
                    <a:gd name="T3" fmla="*/ 81 h 81"/>
                    <a:gd name="T4" fmla="*/ 14 w 14"/>
                    <a:gd name="T5" fmla="*/ 81 h 81"/>
                    <a:gd name="T6" fmla="*/ 14 w 14"/>
                    <a:gd name="T7" fmla="*/ 6 h 81"/>
                    <a:gd name="T8" fmla="*/ 14 w 14"/>
                    <a:gd name="T9" fmla="*/ 0 h 81"/>
                    <a:gd name="T10" fmla="*/ 12 w 14"/>
                    <a:gd name="T11" fmla="*/ 0 h 81"/>
                    <a:gd name="T12" fmla="*/ 8 w 14"/>
                    <a:gd name="T13" fmla="*/ 0 h 81"/>
                    <a:gd name="T14" fmla="*/ 6 w 14"/>
                    <a:gd name="T15" fmla="*/ 0 h 81"/>
                    <a:gd name="T16" fmla="*/ 6 w 14"/>
                    <a:gd name="T17" fmla="*/ 0 h 81"/>
                    <a:gd name="T18" fmla="*/ 2 w 14"/>
                    <a:gd name="T19" fmla="*/ 0 h 81"/>
                    <a:gd name="T20" fmla="*/ 0 w 14"/>
                    <a:gd name="T21" fmla="*/ 0 h 81"/>
                    <a:gd name="T22" fmla="*/ 0 w 14"/>
                    <a:gd name="T23" fmla="*/ 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1">
                      <a:moveTo>
                        <a:pt x="0" y="6"/>
                      </a:moveTo>
                      <a:lnTo>
                        <a:pt x="0" y="81"/>
                      </a:lnTo>
                      <a:lnTo>
                        <a:pt x="14" y="81"/>
                      </a:lnTo>
                      <a:lnTo>
                        <a:pt x="14" y="6"/>
                      </a:lnTo>
                      <a:lnTo>
                        <a:pt x="14" y="0"/>
                      </a:lnTo>
                      <a:lnTo>
                        <a:pt x="12" y="0"/>
                      </a:lnTo>
                      <a:lnTo>
                        <a:pt x="8" y="0"/>
                      </a:lnTo>
                      <a:lnTo>
                        <a:pt x="6" y="0"/>
                      </a:lnTo>
                      <a:lnTo>
                        <a:pt x="6" y="0"/>
                      </a:lnTo>
                      <a:lnTo>
                        <a:pt x="2" y="0"/>
                      </a:lnTo>
                      <a:lnTo>
                        <a:pt x="0"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59" name="Freeform 1502"/>
                <p:cNvSpPr>
                  <a:spLocks/>
                </p:cNvSpPr>
                <p:nvPr/>
              </p:nvSpPr>
              <p:spPr bwMode="auto">
                <a:xfrm>
                  <a:off x="922" y="1649"/>
                  <a:ext cx="14" cy="62"/>
                </a:xfrm>
                <a:custGeom>
                  <a:avLst/>
                  <a:gdLst>
                    <a:gd name="T0" fmla="*/ 14 w 14"/>
                    <a:gd name="T1" fmla="*/ 8 h 62"/>
                    <a:gd name="T2" fmla="*/ 0 w 14"/>
                    <a:gd name="T3" fmla="*/ 8 h 62"/>
                    <a:gd name="T4" fmla="*/ 0 w 14"/>
                    <a:gd name="T5" fmla="*/ 62 h 62"/>
                    <a:gd name="T6" fmla="*/ 14 w 14"/>
                    <a:gd name="T7" fmla="*/ 62 h 62"/>
                    <a:gd name="T8" fmla="*/ 14 w 14"/>
                    <a:gd name="T9" fmla="*/ 8 h 62"/>
                    <a:gd name="T10" fmla="*/ 0 w 14"/>
                    <a:gd name="T11" fmla="*/ 8 h 62"/>
                    <a:gd name="T12" fmla="*/ 14 w 14"/>
                    <a:gd name="T13" fmla="*/ 8 h 62"/>
                    <a:gd name="T14" fmla="*/ 14 w 14"/>
                    <a:gd name="T15" fmla="*/ 4 h 62"/>
                    <a:gd name="T16" fmla="*/ 12 w 14"/>
                    <a:gd name="T17" fmla="*/ 4 h 62"/>
                    <a:gd name="T18" fmla="*/ 8 w 14"/>
                    <a:gd name="T19" fmla="*/ 4 h 62"/>
                    <a:gd name="T20" fmla="*/ 6 w 14"/>
                    <a:gd name="T21" fmla="*/ 0 h 62"/>
                    <a:gd name="T22" fmla="*/ 6 w 14"/>
                    <a:gd name="T23" fmla="*/ 4 h 62"/>
                    <a:gd name="T24" fmla="*/ 2 w 14"/>
                    <a:gd name="T25" fmla="*/ 4 h 62"/>
                    <a:gd name="T26" fmla="*/ 0 w 14"/>
                    <a:gd name="T27" fmla="*/ 4 h 62"/>
                    <a:gd name="T28" fmla="*/ 0 w 14"/>
                    <a:gd name="T29" fmla="*/ 8 h 62"/>
                    <a:gd name="T30" fmla="*/ 14 w 14"/>
                    <a:gd name="T31"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62">
                      <a:moveTo>
                        <a:pt x="14" y="8"/>
                      </a:moveTo>
                      <a:lnTo>
                        <a:pt x="0" y="8"/>
                      </a:lnTo>
                      <a:lnTo>
                        <a:pt x="0" y="62"/>
                      </a:lnTo>
                      <a:lnTo>
                        <a:pt x="14" y="62"/>
                      </a:lnTo>
                      <a:lnTo>
                        <a:pt x="14" y="8"/>
                      </a:lnTo>
                      <a:lnTo>
                        <a:pt x="0" y="8"/>
                      </a:lnTo>
                      <a:lnTo>
                        <a:pt x="14" y="8"/>
                      </a:lnTo>
                      <a:lnTo>
                        <a:pt x="14" y="4"/>
                      </a:lnTo>
                      <a:lnTo>
                        <a:pt x="12" y="4"/>
                      </a:lnTo>
                      <a:lnTo>
                        <a:pt x="8" y="4"/>
                      </a:lnTo>
                      <a:lnTo>
                        <a:pt x="6" y="0"/>
                      </a:lnTo>
                      <a:lnTo>
                        <a:pt x="6" y="4"/>
                      </a:lnTo>
                      <a:lnTo>
                        <a:pt x="2" y="4"/>
                      </a:lnTo>
                      <a:lnTo>
                        <a:pt x="0" y="4"/>
                      </a:lnTo>
                      <a:lnTo>
                        <a:pt x="0" y="8"/>
                      </a:lnTo>
                      <a:lnTo>
                        <a:pt x="1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0" name="Freeform 1503"/>
                <p:cNvSpPr>
                  <a:spLocks/>
                </p:cNvSpPr>
                <p:nvPr/>
              </p:nvSpPr>
              <p:spPr bwMode="auto">
                <a:xfrm>
                  <a:off x="922" y="1657"/>
                  <a:ext cx="14" cy="19"/>
                </a:xfrm>
                <a:custGeom>
                  <a:avLst/>
                  <a:gdLst>
                    <a:gd name="T0" fmla="*/ 14 w 14"/>
                    <a:gd name="T1" fmla="*/ 11 h 19"/>
                    <a:gd name="T2" fmla="*/ 14 w 14"/>
                    <a:gd name="T3" fmla="*/ 10 h 19"/>
                    <a:gd name="T4" fmla="*/ 14 w 14"/>
                    <a:gd name="T5" fmla="*/ 0 h 19"/>
                    <a:gd name="T6" fmla="*/ 0 w 14"/>
                    <a:gd name="T7" fmla="*/ 0 h 19"/>
                    <a:gd name="T8" fmla="*/ 0 w 14"/>
                    <a:gd name="T9" fmla="*/ 11 h 19"/>
                    <a:gd name="T10" fmla="*/ 0 w 14"/>
                    <a:gd name="T11" fmla="*/ 13 h 19"/>
                    <a:gd name="T12" fmla="*/ 2 w 14"/>
                    <a:gd name="T13" fmla="*/ 15 h 19"/>
                    <a:gd name="T14" fmla="*/ 6 w 14"/>
                    <a:gd name="T15" fmla="*/ 15 h 19"/>
                    <a:gd name="T16" fmla="*/ 6 w 14"/>
                    <a:gd name="T17" fmla="*/ 19 h 19"/>
                    <a:gd name="T18" fmla="*/ 8 w 14"/>
                    <a:gd name="T19" fmla="*/ 15 h 19"/>
                    <a:gd name="T20" fmla="*/ 12 w 14"/>
                    <a:gd name="T21" fmla="*/ 15 h 19"/>
                    <a:gd name="T22" fmla="*/ 14 w 14"/>
                    <a:gd name="T23" fmla="*/ 13 h 19"/>
                    <a:gd name="T24" fmla="*/ 14 w 14"/>
                    <a:gd name="T25" fmla="*/ 10 h 19"/>
                    <a:gd name="T26" fmla="*/ 14 w 14"/>
                    <a:gd name="T2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9">
                      <a:moveTo>
                        <a:pt x="14" y="11"/>
                      </a:moveTo>
                      <a:lnTo>
                        <a:pt x="14" y="10"/>
                      </a:lnTo>
                      <a:lnTo>
                        <a:pt x="14" y="0"/>
                      </a:lnTo>
                      <a:lnTo>
                        <a:pt x="0" y="0"/>
                      </a:lnTo>
                      <a:lnTo>
                        <a:pt x="0" y="11"/>
                      </a:lnTo>
                      <a:lnTo>
                        <a:pt x="0" y="13"/>
                      </a:lnTo>
                      <a:lnTo>
                        <a:pt x="2" y="15"/>
                      </a:lnTo>
                      <a:lnTo>
                        <a:pt x="6" y="15"/>
                      </a:lnTo>
                      <a:lnTo>
                        <a:pt x="6" y="19"/>
                      </a:lnTo>
                      <a:lnTo>
                        <a:pt x="8" y="15"/>
                      </a:lnTo>
                      <a:lnTo>
                        <a:pt x="12" y="15"/>
                      </a:lnTo>
                      <a:lnTo>
                        <a:pt x="14" y="13"/>
                      </a:lnTo>
                      <a:lnTo>
                        <a:pt x="14" y="10"/>
                      </a:lnTo>
                      <a:lnTo>
                        <a:pt x="14"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1" name="Freeform 1504"/>
                <p:cNvSpPr>
                  <a:spLocks/>
                </p:cNvSpPr>
                <p:nvPr/>
              </p:nvSpPr>
              <p:spPr bwMode="auto">
                <a:xfrm>
                  <a:off x="922" y="1668"/>
                  <a:ext cx="14" cy="60"/>
                </a:xfrm>
                <a:custGeom>
                  <a:avLst/>
                  <a:gdLst>
                    <a:gd name="T0" fmla="*/ 14 w 14"/>
                    <a:gd name="T1" fmla="*/ 54 h 60"/>
                    <a:gd name="T2" fmla="*/ 14 w 14"/>
                    <a:gd name="T3" fmla="*/ 0 h 60"/>
                    <a:gd name="T4" fmla="*/ 0 w 14"/>
                    <a:gd name="T5" fmla="*/ 0 h 60"/>
                    <a:gd name="T6" fmla="*/ 0 w 14"/>
                    <a:gd name="T7" fmla="*/ 54 h 60"/>
                    <a:gd name="T8" fmla="*/ 2 w 14"/>
                    <a:gd name="T9" fmla="*/ 56 h 60"/>
                    <a:gd name="T10" fmla="*/ 2 w 14"/>
                    <a:gd name="T11" fmla="*/ 60 h 60"/>
                    <a:gd name="T12" fmla="*/ 6 w 14"/>
                    <a:gd name="T13" fmla="*/ 60 h 60"/>
                    <a:gd name="T14" fmla="*/ 6 w 14"/>
                    <a:gd name="T15" fmla="*/ 60 h 60"/>
                    <a:gd name="T16" fmla="*/ 8 w 14"/>
                    <a:gd name="T17" fmla="*/ 60 h 60"/>
                    <a:gd name="T18" fmla="*/ 12 w 14"/>
                    <a:gd name="T19" fmla="*/ 60 h 60"/>
                    <a:gd name="T20" fmla="*/ 14 w 14"/>
                    <a:gd name="T21" fmla="*/ 56 h 60"/>
                    <a:gd name="T22" fmla="*/ 14 w 14"/>
                    <a:gd name="T23" fmla="*/ 5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0">
                      <a:moveTo>
                        <a:pt x="14" y="54"/>
                      </a:moveTo>
                      <a:lnTo>
                        <a:pt x="14" y="0"/>
                      </a:lnTo>
                      <a:lnTo>
                        <a:pt x="0" y="0"/>
                      </a:lnTo>
                      <a:lnTo>
                        <a:pt x="0" y="54"/>
                      </a:lnTo>
                      <a:lnTo>
                        <a:pt x="2" y="56"/>
                      </a:lnTo>
                      <a:lnTo>
                        <a:pt x="2" y="60"/>
                      </a:lnTo>
                      <a:lnTo>
                        <a:pt x="6" y="60"/>
                      </a:lnTo>
                      <a:lnTo>
                        <a:pt x="6" y="60"/>
                      </a:lnTo>
                      <a:lnTo>
                        <a:pt x="8" y="60"/>
                      </a:lnTo>
                      <a:lnTo>
                        <a:pt x="12" y="60"/>
                      </a:lnTo>
                      <a:lnTo>
                        <a:pt x="14" y="56"/>
                      </a:lnTo>
                      <a:lnTo>
                        <a:pt x="14" y="5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2" name="Freeform 1505"/>
                <p:cNvSpPr>
                  <a:spLocks/>
                </p:cNvSpPr>
                <p:nvPr/>
              </p:nvSpPr>
              <p:spPr bwMode="auto">
                <a:xfrm>
                  <a:off x="922" y="1722"/>
                  <a:ext cx="14" cy="81"/>
                </a:xfrm>
                <a:custGeom>
                  <a:avLst/>
                  <a:gdLst>
                    <a:gd name="T0" fmla="*/ 14 w 14"/>
                    <a:gd name="T1" fmla="*/ 73 h 81"/>
                    <a:gd name="T2" fmla="*/ 14 w 14"/>
                    <a:gd name="T3" fmla="*/ 0 h 81"/>
                    <a:gd name="T4" fmla="*/ 0 w 14"/>
                    <a:gd name="T5" fmla="*/ 0 h 81"/>
                    <a:gd name="T6" fmla="*/ 0 w 14"/>
                    <a:gd name="T7" fmla="*/ 73 h 81"/>
                    <a:gd name="T8" fmla="*/ 2 w 14"/>
                    <a:gd name="T9" fmla="*/ 77 h 81"/>
                    <a:gd name="T10" fmla="*/ 2 w 14"/>
                    <a:gd name="T11" fmla="*/ 79 h 81"/>
                    <a:gd name="T12" fmla="*/ 6 w 14"/>
                    <a:gd name="T13" fmla="*/ 81 h 81"/>
                    <a:gd name="T14" fmla="*/ 6 w 14"/>
                    <a:gd name="T15" fmla="*/ 81 h 81"/>
                    <a:gd name="T16" fmla="*/ 8 w 14"/>
                    <a:gd name="T17" fmla="*/ 81 h 81"/>
                    <a:gd name="T18" fmla="*/ 12 w 14"/>
                    <a:gd name="T19" fmla="*/ 79 h 81"/>
                    <a:gd name="T20" fmla="*/ 14 w 14"/>
                    <a:gd name="T21" fmla="*/ 77 h 81"/>
                    <a:gd name="T22" fmla="*/ 14 w 14"/>
                    <a:gd name="T23" fmla="*/ 7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1">
                      <a:moveTo>
                        <a:pt x="14" y="73"/>
                      </a:moveTo>
                      <a:lnTo>
                        <a:pt x="14" y="0"/>
                      </a:lnTo>
                      <a:lnTo>
                        <a:pt x="0" y="0"/>
                      </a:lnTo>
                      <a:lnTo>
                        <a:pt x="0" y="73"/>
                      </a:lnTo>
                      <a:lnTo>
                        <a:pt x="2" y="77"/>
                      </a:lnTo>
                      <a:lnTo>
                        <a:pt x="2" y="79"/>
                      </a:lnTo>
                      <a:lnTo>
                        <a:pt x="6" y="81"/>
                      </a:lnTo>
                      <a:lnTo>
                        <a:pt x="6" y="81"/>
                      </a:lnTo>
                      <a:lnTo>
                        <a:pt x="8" y="81"/>
                      </a:lnTo>
                      <a:lnTo>
                        <a:pt x="12" y="79"/>
                      </a:lnTo>
                      <a:lnTo>
                        <a:pt x="14" y="77"/>
                      </a:lnTo>
                      <a:lnTo>
                        <a:pt x="14" y="7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3" name="Freeform 1506"/>
                <p:cNvSpPr>
                  <a:spLocks/>
                </p:cNvSpPr>
                <p:nvPr/>
              </p:nvSpPr>
              <p:spPr bwMode="auto">
                <a:xfrm>
                  <a:off x="922" y="1795"/>
                  <a:ext cx="14" cy="73"/>
                </a:xfrm>
                <a:custGeom>
                  <a:avLst/>
                  <a:gdLst>
                    <a:gd name="T0" fmla="*/ 14 w 14"/>
                    <a:gd name="T1" fmla="*/ 67 h 73"/>
                    <a:gd name="T2" fmla="*/ 14 w 14"/>
                    <a:gd name="T3" fmla="*/ 0 h 73"/>
                    <a:gd name="T4" fmla="*/ 0 w 14"/>
                    <a:gd name="T5" fmla="*/ 0 h 73"/>
                    <a:gd name="T6" fmla="*/ 2 w 14"/>
                    <a:gd name="T7" fmla="*/ 67 h 73"/>
                    <a:gd name="T8" fmla="*/ 2 w 14"/>
                    <a:gd name="T9" fmla="*/ 67 h 73"/>
                    <a:gd name="T10" fmla="*/ 2 w 14"/>
                    <a:gd name="T11" fmla="*/ 71 h 73"/>
                    <a:gd name="T12" fmla="*/ 6 w 14"/>
                    <a:gd name="T13" fmla="*/ 73 h 73"/>
                    <a:gd name="T14" fmla="*/ 8 w 14"/>
                    <a:gd name="T15" fmla="*/ 73 h 73"/>
                    <a:gd name="T16" fmla="*/ 12 w 14"/>
                    <a:gd name="T17" fmla="*/ 73 h 73"/>
                    <a:gd name="T18" fmla="*/ 14 w 14"/>
                    <a:gd name="T19" fmla="*/ 71 h 73"/>
                    <a:gd name="T20" fmla="*/ 14 w 14"/>
                    <a:gd name="T21" fmla="*/ 67 h 73"/>
                    <a:gd name="T22" fmla="*/ 14 w 14"/>
                    <a:gd name="T23" fmla="*/ 6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73">
                      <a:moveTo>
                        <a:pt x="14" y="67"/>
                      </a:moveTo>
                      <a:lnTo>
                        <a:pt x="14" y="0"/>
                      </a:lnTo>
                      <a:lnTo>
                        <a:pt x="0" y="0"/>
                      </a:lnTo>
                      <a:lnTo>
                        <a:pt x="2" y="67"/>
                      </a:lnTo>
                      <a:lnTo>
                        <a:pt x="2" y="67"/>
                      </a:lnTo>
                      <a:lnTo>
                        <a:pt x="2" y="71"/>
                      </a:lnTo>
                      <a:lnTo>
                        <a:pt x="6" y="73"/>
                      </a:lnTo>
                      <a:lnTo>
                        <a:pt x="8" y="73"/>
                      </a:lnTo>
                      <a:lnTo>
                        <a:pt x="12" y="73"/>
                      </a:lnTo>
                      <a:lnTo>
                        <a:pt x="14" y="71"/>
                      </a:lnTo>
                      <a:lnTo>
                        <a:pt x="14" y="67"/>
                      </a:lnTo>
                      <a:lnTo>
                        <a:pt x="14" y="6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4" name="Freeform 1507"/>
                <p:cNvSpPr>
                  <a:spLocks/>
                </p:cNvSpPr>
                <p:nvPr/>
              </p:nvSpPr>
              <p:spPr bwMode="auto">
                <a:xfrm>
                  <a:off x="924" y="1862"/>
                  <a:ext cx="13" cy="45"/>
                </a:xfrm>
                <a:custGeom>
                  <a:avLst/>
                  <a:gdLst>
                    <a:gd name="T0" fmla="*/ 13 w 13"/>
                    <a:gd name="T1" fmla="*/ 37 h 45"/>
                    <a:gd name="T2" fmla="*/ 12 w 13"/>
                    <a:gd name="T3" fmla="*/ 0 h 45"/>
                    <a:gd name="T4" fmla="*/ 0 w 13"/>
                    <a:gd name="T5" fmla="*/ 0 h 45"/>
                    <a:gd name="T6" fmla="*/ 0 w 13"/>
                    <a:gd name="T7" fmla="*/ 37 h 45"/>
                    <a:gd name="T8" fmla="*/ 0 w 13"/>
                    <a:gd name="T9" fmla="*/ 43 h 45"/>
                    <a:gd name="T10" fmla="*/ 4 w 13"/>
                    <a:gd name="T11" fmla="*/ 43 h 45"/>
                    <a:gd name="T12" fmla="*/ 4 w 13"/>
                    <a:gd name="T13" fmla="*/ 45 h 45"/>
                    <a:gd name="T14" fmla="*/ 6 w 13"/>
                    <a:gd name="T15" fmla="*/ 45 h 45"/>
                    <a:gd name="T16" fmla="*/ 10 w 13"/>
                    <a:gd name="T17" fmla="*/ 45 h 45"/>
                    <a:gd name="T18" fmla="*/ 12 w 13"/>
                    <a:gd name="T19" fmla="*/ 43 h 45"/>
                    <a:gd name="T20" fmla="*/ 13 w 13"/>
                    <a:gd name="T21"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45">
                      <a:moveTo>
                        <a:pt x="13" y="37"/>
                      </a:moveTo>
                      <a:lnTo>
                        <a:pt x="12" y="0"/>
                      </a:lnTo>
                      <a:lnTo>
                        <a:pt x="0" y="0"/>
                      </a:lnTo>
                      <a:lnTo>
                        <a:pt x="0" y="37"/>
                      </a:lnTo>
                      <a:lnTo>
                        <a:pt x="0" y="43"/>
                      </a:lnTo>
                      <a:lnTo>
                        <a:pt x="4" y="43"/>
                      </a:lnTo>
                      <a:lnTo>
                        <a:pt x="4" y="45"/>
                      </a:lnTo>
                      <a:lnTo>
                        <a:pt x="6" y="45"/>
                      </a:lnTo>
                      <a:lnTo>
                        <a:pt x="10" y="45"/>
                      </a:lnTo>
                      <a:lnTo>
                        <a:pt x="12" y="43"/>
                      </a:lnTo>
                      <a:lnTo>
                        <a:pt x="13"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5" name="Freeform 1508"/>
                <p:cNvSpPr>
                  <a:spLocks/>
                </p:cNvSpPr>
                <p:nvPr/>
              </p:nvSpPr>
              <p:spPr bwMode="auto">
                <a:xfrm>
                  <a:off x="924" y="1899"/>
                  <a:ext cx="13" cy="29"/>
                </a:xfrm>
                <a:custGeom>
                  <a:avLst/>
                  <a:gdLst>
                    <a:gd name="T0" fmla="*/ 13 w 13"/>
                    <a:gd name="T1" fmla="*/ 21 h 29"/>
                    <a:gd name="T2" fmla="*/ 13 w 13"/>
                    <a:gd name="T3" fmla="*/ 0 h 29"/>
                    <a:gd name="T4" fmla="*/ 0 w 13"/>
                    <a:gd name="T5" fmla="*/ 0 h 29"/>
                    <a:gd name="T6" fmla="*/ 0 w 13"/>
                    <a:gd name="T7" fmla="*/ 21 h 29"/>
                    <a:gd name="T8" fmla="*/ 0 w 13"/>
                    <a:gd name="T9" fmla="*/ 23 h 29"/>
                    <a:gd name="T10" fmla="*/ 4 w 13"/>
                    <a:gd name="T11" fmla="*/ 25 h 29"/>
                    <a:gd name="T12" fmla="*/ 4 w 13"/>
                    <a:gd name="T13" fmla="*/ 25 h 29"/>
                    <a:gd name="T14" fmla="*/ 6 w 13"/>
                    <a:gd name="T15" fmla="*/ 29 h 29"/>
                    <a:gd name="T16" fmla="*/ 10 w 13"/>
                    <a:gd name="T17" fmla="*/ 25 h 29"/>
                    <a:gd name="T18" fmla="*/ 12 w 13"/>
                    <a:gd name="T19" fmla="*/ 25 h 29"/>
                    <a:gd name="T20" fmla="*/ 12 w 13"/>
                    <a:gd name="T21" fmla="*/ 23 h 29"/>
                    <a:gd name="T22" fmla="*/ 13 w 13"/>
                    <a:gd name="T23"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9">
                      <a:moveTo>
                        <a:pt x="13" y="21"/>
                      </a:moveTo>
                      <a:lnTo>
                        <a:pt x="13" y="0"/>
                      </a:lnTo>
                      <a:lnTo>
                        <a:pt x="0" y="0"/>
                      </a:lnTo>
                      <a:lnTo>
                        <a:pt x="0" y="21"/>
                      </a:lnTo>
                      <a:lnTo>
                        <a:pt x="0" y="23"/>
                      </a:lnTo>
                      <a:lnTo>
                        <a:pt x="4" y="25"/>
                      </a:lnTo>
                      <a:lnTo>
                        <a:pt x="4" y="25"/>
                      </a:lnTo>
                      <a:lnTo>
                        <a:pt x="6" y="29"/>
                      </a:lnTo>
                      <a:lnTo>
                        <a:pt x="10" y="25"/>
                      </a:lnTo>
                      <a:lnTo>
                        <a:pt x="12" y="25"/>
                      </a:lnTo>
                      <a:lnTo>
                        <a:pt x="12" y="23"/>
                      </a:lnTo>
                      <a:lnTo>
                        <a:pt x="13"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6" name="Freeform 1509"/>
                <p:cNvSpPr>
                  <a:spLocks/>
                </p:cNvSpPr>
                <p:nvPr/>
              </p:nvSpPr>
              <p:spPr bwMode="auto">
                <a:xfrm>
                  <a:off x="924" y="1920"/>
                  <a:ext cx="13" cy="13"/>
                </a:xfrm>
                <a:custGeom>
                  <a:avLst/>
                  <a:gdLst>
                    <a:gd name="T0" fmla="*/ 13 w 13"/>
                    <a:gd name="T1" fmla="*/ 8 h 13"/>
                    <a:gd name="T2" fmla="*/ 13 w 13"/>
                    <a:gd name="T3" fmla="*/ 0 h 13"/>
                    <a:gd name="T4" fmla="*/ 0 w 13"/>
                    <a:gd name="T5" fmla="*/ 0 h 13"/>
                    <a:gd name="T6" fmla="*/ 0 w 13"/>
                    <a:gd name="T7" fmla="*/ 8 h 13"/>
                    <a:gd name="T8" fmla="*/ 0 w 13"/>
                    <a:gd name="T9" fmla="*/ 8 h 13"/>
                    <a:gd name="T10" fmla="*/ 0 w 13"/>
                    <a:gd name="T11" fmla="*/ 8 h 13"/>
                    <a:gd name="T12" fmla="*/ 0 w 13"/>
                    <a:gd name="T13" fmla="*/ 10 h 13"/>
                    <a:gd name="T14" fmla="*/ 4 w 13"/>
                    <a:gd name="T15" fmla="*/ 13 h 13"/>
                    <a:gd name="T16" fmla="*/ 4 w 13"/>
                    <a:gd name="T17" fmla="*/ 13 h 13"/>
                    <a:gd name="T18" fmla="*/ 6 w 13"/>
                    <a:gd name="T19" fmla="*/ 13 h 13"/>
                    <a:gd name="T20" fmla="*/ 10 w 13"/>
                    <a:gd name="T21" fmla="*/ 13 h 13"/>
                    <a:gd name="T22" fmla="*/ 12 w 13"/>
                    <a:gd name="T23" fmla="*/ 10 h 13"/>
                    <a:gd name="T24" fmla="*/ 13 w 13"/>
                    <a:gd name="T25" fmla="*/ 8 h 13"/>
                    <a:gd name="T26" fmla="*/ 13 w 13"/>
                    <a:gd name="T2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13" y="8"/>
                      </a:moveTo>
                      <a:lnTo>
                        <a:pt x="13" y="0"/>
                      </a:lnTo>
                      <a:lnTo>
                        <a:pt x="0" y="0"/>
                      </a:lnTo>
                      <a:lnTo>
                        <a:pt x="0" y="8"/>
                      </a:lnTo>
                      <a:lnTo>
                        <a:pt x="0" y="8"/>
                      </a:lnTo>
                      <a:lnTo>
                        <a:pt x="0" y="8"/>
                      </a:lnTo>
                      <a:lnTo>
                        <a:pt x="0" y="10"/>
                      </a:lnTo>
                      <a:lnTo>
                        <a:pt x="4" y="13"/>
                      </a:lnTo>
                      <a:lnTo>
                        <a:pt x="4" y="13"/>
                      </a:lnTo>
                      <a:lnTo>
                        <a:pt x="6" y="13"/>
                      </a:lnTo>
                      <a:lnTo>
                        <a:pt x="10" y="13"/>
                      </a:lnTo>
                      <a:lnTo>
                        <a:pt x="12" y="10"/>
                      </a:lnTo>
                      <a:lnTo>
                        <a:pt x="13" y="8"/>
                      </a:lnTo>
                      <a:lnTo>
                        <a:pt x="1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7" name="Freeform 1510"/>
                <p:cNvSpPr>
                  <a:spLocks/>
                </p:cNvSpPr>
                <p:nvPr/>
              </p:nvSpPr>
              <p:spPr bwMode="auto">
                <a:xfrm>
                  <a:off x="924" y="1922"/>
                  <a:ext cx="13" cy="13"/>
                </a:xfrm>
                <a:custGeom>
                  <a:avLst/>
                  <a:gdLst>
                    <a:gd name="T0" fmla="*/ 6 w 13"/>
                    <a:gd name="T1" fmla="*/ 0 h 13"/>
                    <a:gd name="T2" fmla="*/ 13 w 13"/>
                    <a:gd name="T3" fmla="*/ 6 h 13"/>
                    <a:gd name="T4" fmla="*/ 0 w 13"/>
                    <a:gd name="T5" fmla="*/ 6 h 13"/>
                    <a:gd name="T6" fmla="*/ 6 w 13"/>
                    <a:gd name="T7" fmla="*/ 13 h 13"/>
                    <a:gd name="T8" fmla="*/ 0 w 13"/>
                    <a:gd name="T9" fmla="*/ 6 h 13"/>
                    <a:gd name="T10" fmla="*/ 4 w 13"/>
                    <a:gd name="T11" fmla="*/ 11 h 13"/>
                    <a:gd name="T12" fmla="*/ 4 w 13"/>
                    <a:gd name="T13" fmla="*/ 11 h 13"/>
                    <a:gd name="T14" fmla="*/ 6 w 13"/>
                    <a:gd name="T15" fmla="*/ 13 h 13"/>
                    <a:gd name="T16" fmla="*/ 10 w 13"/>
                    <a:gd name="T17" fmla="*/ 13 h 13"/>
                    <a:gd name="T18" fmla="*/ 12 w 13"/>
                    <a:gd name="T19" fmla="*/ 11 h 13"/>
                    <a:gd name="T20" fmla="*/ 13 w 13"/>
                    <a:gd name="T21" fmla="*/ 8 h 13"/>
                    <a:gd name="T22" fmla="*/ 13 w 13"/>
                    <a:gd name="T23" fmla="*/ 6 h 13"/>
                    <a:gd name="T24" fmla="*/ 6 w 13"/>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3">
                      <a:moveTo>
                        <a:pt x="6" y="0"/>
                      </a:moveTo>
                      <a:lnTo>
                        <a:pt x="13" y="6"/>
                      </a:lnTo>
                      <a:lnTo>
                        <a:pt x="0" y="6"/>
                      </a:lnTo>
                      <a:lnTo>
                        <a:pt x="6" y="13"/>
                      </a:lnTo>
                      <a:lnTo>
                        <a:pt x="0" y="6"/>
                      </a:lnTo>
                      <a:lnTo>
                        <a:pt x="4" y="11"/>
                      </a:lnTo>
                      <a:lnTo>
                        <a:pt x="4" y="11"/>
                      </a:lnTo>
                      <a:lnTo>
                        <a:pt x="6" y="13"/>
                      </a:lnTo>
                      <a:lnTo>
                        <a:pt x="10" y="13"/>
                      </a:lnTo>
                      <a:lnTo>
                        <a:pt x="12" y="11"/>
                      </a:lnTo>
                      <a:lnTo>
                        <a:pt x="13" y="8"/>
                      </a:lnTo>
                      <a:lnTo>
                        <a:pt x="13" y="6"/>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8" name="Freeform 1511"/>
                <p:cNvSpPr>
                  <a:spLocks/>
                </p:cNvSpPr>
                <p:nvPr/>
              </p:nvSpPr>
              <p:spPr bwMode="auto">
                <a:xfrm>
                  <a:off x="930" y="1922"/>
                  <a:ext cx="7" cy="13"/>
                </a:xfrm>
                <a:custGeom>
                  <a:avLst/>
                  <a:gdLst>
                    <a:gd name="T0" fmla="*/ 0 w 7"/>
                    <a:gd name="T1" fmla="*/ 0 h 13"/>
                    <a:gd name="T2" fmla="*/ 0 w 7"/>
                    <a:gd name="T3" fmla="*/ 13 h 13"/>
                    <a:gd name="T4" fmla="*/ 4 w 7"/>
                    <a:gd name="T5" fmla="*/ 13 h 13"/>
                    <a:gd name="T6" fmla="*/ 6 w 7"/>
                    <a:gd name="T7" fmla="*/ 11 h 13"/>
                    <a:gd name="T8" fmla="*/ 7 w 7"/>
                    <a:gd name="T9" fmla="*/ 8 h 13"/>
                    <a:gd name="T10" fmla="*/ 7 w 7"/>
                    <a:gd name="T11" fmla="*/ 6 h 13"/>
                    <a:gd name="T12" fmla="*/ 7 w 7"/>
                    <a:gd name="T13" fmla="*/ 6 h 13"/>
                    <a:gd name="T14" fmla="*/ 6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8"/>
                      </a:lnTo>
                      <a:lnTo>
                        <a:pt x="7" y="6"/>
                      </a:lnTo>
                      <a:lnTo>
                        <a:pt x="7"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69" name="Freeform 1512"/>
                <p:cNvSpPr>
                  <a:spLocks/>
                </p:cNvSpPr>
                <p:nvPr/>
              </p:nvSpPr>
              <p:spPr bwMode="auto">
                <a:xfrm>
                  <a:off x="930" y="1922"/>
                  <a:ext cx="7" cy="13"/>
                </a:xfrm>
                <a:custGeom>
                  <a:avLst/>
                  <a:gdLst>
                    <a:gd name="T0" fmla="*/ 0 w 7"/>
                    <a:gd name="T1" fmla="*/ 0 h 13"/>
                    <a:gd name="T2" fmla="*/ 0 w 7"/>
                    <a:gd name="T3" fmla="*/ 13 h 13"/>
                    <a:gd name="T4" fmla="*/ 6 w 7"/>
                    <a:gd name="T5" fmla="*/ 13 h 13"/>
                    <a:gd name="T6" fmla="*/ 7 w 7"/>
                    <a:gd name="T7" fmla="*/ 11 h 13"/>
                    <a:gd name="T8" fmla="*/ 7 w 7"/>
                    <a:gd name="T9" fmla="*/ 8 h 13"/>
                    <a:gd name="T10" fmla="*/ 7 w 7"/>
                    <a:gd name="T11" fmla="*/ 6 h 13"/>
                    <a:gd name="T12" fmla="*/ 7 w 7"/>
                    <a:gd name="T13" fmla="*/ 6 h 13"/>
                    <a:gd name="T14" fmla="*/ 7 w 7"/>
                    <a:gd name="T15" fmla="*/ 2 h 13"/>
                    <a:gd name="T16" fmla="*/ 6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6" y="13"/>
                      </a:lnTo>
                      <a:lnTo>
                        <a:pt x="7" y="11"/>
                      </a:lnTo>
                      <a:lnTo>
                        <a:pt x="7" y="8"/>
                      </a:lnTo>
                      <a:lnTo>
                        <a:pt x="7" y="6"/>
                      </a:lnTo>
                      <a:lnTo>
                        <a:pt x="7" y="6"/>
                      </a:lnTo>
                      <a:lnTo>
                        <a:pt x="7"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0" name="Freeform 1513"/>
                <p:cNvSpPr>
                  <a:spLocks/>
                </p:cNvSpPr>
                <p:nvPr/>
              </p:nvSpPr>
              <p:spPr bwMode="auto">
                <a:xfrm>
                  <a:off x="930" y="1922"/>
                  <a:ext cx="7" cy="13"/>
                </a:xfrm>
                <a:custGeom>
                  <a:avLst/>
                  <a:gdLst>
                    <a:gd name="T0" fmla="*/ 0 w 7"/>
                    <a:gd name="T1" fmla="*/ 0 h 13"/>
                    <a:gd name="T2" fmla="*/ 0 w 7"/>
                    <a:gd name="T3" fmla="*/ 13 h 13"/>
                    <a:gd name="T4" fmla="*/ 6 w 7"/>
                    <a:gd name="T5" fmla="*/ 13 h 13"/>
                    <a:gd name="T6" fmla="*/ 7 w 7"/>
                    <a:gd name="T7" fmla="*/ 11 h 13"/>
                    <a:gd name="T8" fmla="*/ 7 w 7"/>
                    <a:gd name="T9" fmla="*/ 8 h 13"/>
                    <a:gd name="T10" fmla="*/ 7 w 7"/>
                    <a:gd name="T11" fmla="*/ 6 h 13"/>
                    <a:gd name="T12" fmla="*/ 7 w 7"/>
                    <a:gd name="T13" fmla="*/ 6 h 13"/>
                    <a:gd name="T14" fmla="*/ 7 w 7"/>
                    <a:gd name="T15" fmla="*/ 2 h 13"/>
                    <a:gd name="T16" fmla="*/ 6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6" y="13"/>
                      </a:lnTo>
                      <a:lnTo>
                        <a:pt x="7" y="11"/>
                      </a:lnTo>
                      <a:lnTo>
                        <a:pt x="7" y="8"/>
                      </a:lnTo>
                      <a:lnTo>
                        <a:pt x="7" y="6"/>
                      </a:lnTo>
                      <a:lnTo>
                        <a:pt x="7" y="6"/>
                      </a:lnTo>
                      <a:lnTo>
                        <a:pt x="7"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1" name="Freeform 1514"/>
                <p:cNvSpPr>
                  <a:spLocks/>
                </p:cNvSpPr>
                <p:nvPr/>
              </p:nvSpPr>
              <p:spPr bwMode="auto">
                <a:xfrm>
                  <a:off x="930" y="1922"/>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7 w 9"/>
                    <a:gd name="T13" fmla="*/ 8 h 13"/>
                    <a:gd name="T14" fmla="*/ 9 w 9"/>
                    <a:gd name="T15" fmla="*/ 6 h 13"/>
                    <a:gd name="T16" fmla="*/ 7 w 9"/>
                    <a:gd name="T17" fmla="*/ 6 h 13"/>
                    <a:gd name="T18" fmla="*/ 7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7" y="8"/>
                      </a:lnTo>
                      <a:lnTo>
                        <a:pt x="9" y="6"/>
                      </a:lnTo>
                      <a:lnTo>
                        <a:pt x="7" y="6"/>
                      </a:lnTo>
                      <a:lnTo>
                        <a:pt x="7"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2" name="Freeform 1515"/>
                <p:cNvSpPr>
                  <a:spLocks/>
                </p:cNvSpPr>
                <p:nvPr/>
              </p:nvSpPr>
              <p:spPr bwMode="auto">
                <a:xfrm>
                  <a:off x="928" y="1922"/>
                  <a:ext cx="11" cy="13"/>
                </a:xfrm>
                <a:custGeom>
                  <a:avLst/>
                  <a:gdLst>
                    <a:gd name="T0" fmla="*/ 0 w 11"/>
                    <a:gd name="T1" fmla="*/ 6 h 13"/>
                    <a:gd name="T2" fmla="*/ 6 w 11"/>
                    <a:gd name="T3" fmla="*/ 0 h 13"/>
                    <a:gd name="T4" fmla="*/ 6 w 11"/>
                    <a:gd name="T5" fmla="*/ 13 h 13"/>
                    <a:gd name="T6" fmla="*/ 11 w 11"/>
                    <a:gd name="T7" fmla="*/ 6 h 13"/>
                    <a:gd name="T8" fmla="*/ 6 w 11"/>
                    <a:gd name="T9" fmla="*/ 13 h 13"/>
                    <a:gd name="T10" fmla="*/ 8 w 11"/>
                    <a:gd name="T11" fmla="*/ 13 h 13"/>
                    <a:gd name="T12" fmla="*/ 9 w 11"/>
                    <a:gd name="T13" fmla="*/ 11 h 13"/>
                    <a:gd name="T14" fmla="*/ 9 w 11"/>
                    <a:gd name="T15" fmla="*/ 8 h 13"/>
                    <a:gd name="T16" fmla="*/ 11 w 11"/>
                    <a:gd name="T17" fmla="*/ 6 h 13"/>
                    <a:gd name="T18" fmla="*/ 9 w 11"/>
                    <a:gd name="T19" fmla="*/ 6 h 13"/>
                    <a:gd name="T20" fmla="*/ 9 w 11"/>
                    <a:gd name="T21" fmla="*/ 2 h 13"/>
                    <a:gd name="T22" fmla="*/ 8 w 11"/>
                    <a:gd name="T23" fmla="*/ 0 h 13"/>
                    <a:gd name="T24" fmla="*/ 6 w 11"/>
                    <a:gd name="T25" fmla="*/ 0 h 13"/>
                    <a:gd name="T26" fmla="*/ 0 w 11"/>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3">
                      <a:moveTo>
                        <a:pt x="0" y="6"/>
                      </a:moveTo>
                      <a:lnTo>
                        <a:pt x="6" y="0"/>
                      </a:lnTo>
                      <a:lnTo>
                        <a:pt x="6" y="13"/>
                      </a:lnTo>
                      <a:lnTo>
                        <a:pt x="11" y="6"/>
                      </a:lnTo>
                      <a:lnTo>
                        <a:pt x="6" y="13"/>
                      </a:lnTo>
                      <a:lnTo>
                        <a:pt x="8" y="13"/>
                      </a:lnTo>
                      <a:lnTo>
                        <a:pt x="9" y="11"/>
                      </a:lnTo>
                      <a:lnTo>
                        <a:pt x="9" y="8"/>
                      </a:lnTo>
                      <a:lnTo>
                        <a:pt x="11" y="6"/>
                      </a:lnTo>
                      <a:lnTo>
                        <a:pt x="9" y="6"/>
                      </a:lnTo>
                      <a:lnTo>
                        <a:pt x="9" y="2"/>
                      </a:lnTo>
                      <a:lnTo>
                        <a:pt x="8" y="0"/>
                      </a:lnTo>
                      <a:lnTo>
                        <a:pt x="6"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3" name="Freeform 1516"/>
                <p:cNvSpPr>
                  <a:spLocks/>
                </p:cNvSpPr>
                <p:nvPr/>
              </p:nvSpPr>
              <p:spPr bwMode="auto">
                <a:xfrm>
                  <a:off x="928" y="1920"/>
                  <a:ext cx="11" cy="8"/>
                </a:xfrm>
                <a:custGeom>
                  <a:avLst/>
                  <a:gdLst>
                    <a:gd name="T0" fmla="*/ 0 w 11"/>
                    <a:gd name="T1" fmla="*/ 8 h 8"/>
                    <a:gd name="T2" fmla="*/ 11 w 11"/>
                    <a:gd name="T3" fmla="*/ 8 h 8"/>
                    <a:gd name="T4" fmla="*/ 11 w 11"/>
                    <a:gd name="T5" fmla="*/ 8 h 8"/>
                    <a:gd name="T6" fmla="*/ 11 w 11"/>
                    <a:gd name="T7" fmla="*/ 8 h 8"/>
                    <a:gd name="T8" fmla="*/ 11 w 11"/>
                    <a:gd name="T9" fmla="*/ 8 h 8"/>
                    <a:gd name="T10" fmla="*/ 9 w 11"/>
                    <a:gd name="T11" fmla="*/ 4 h 8"/>
                    <a:gd name="T12" fmla="*/ 8 w 11"/>
                    <a:gd name="T13" fmla="*/ 2 h 8"/>
                    <a:gd name="T14" fmla="*/ 6 w 11"/>
                    <a:gd name="T15" fmla="*/ 0 h 8"/>
                    <a:gd name="T16" fmla="*/ 2 w 11"/>
                    <a:gd name="T17" fmla="*/ 0 h 8"/>
                    <a:gd name="T18" fmla="*/ 0 w 11"/>
                    <a:gd name="T19" fmla="*/ 2 h 8"/>
                    <a:gd name="T20" fmla="*/ 0 w 11"/>
                    <a:gd name="T21" fmla="*/ 2 h 8"/>
                    <a:gd name="T22" fmla="*/ 0 w 11"/>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8">
                      <a:moveTo>
                        <a:pt x="0" y="8"/>
                      </a:moveTo>
                      <a:lnTo>
                        <a:pt x="11" y="8"/>
                      </a:lnTo>
                      <a:lnTo>
                        <a:pt x="11" y="8"/>
                      </a:lnTo>
                      <a:lnTo>
                        <a:pt x="11" y="8"/>
                      </a:lnTo>
                      <a:lnTo>
                        <a:pt x="11" y="8"/>
                      </a:lnTo>
                      <a:lnTo>
                        <a:pt x="9" y="4"/>
                      </a:lnTo>
                      <a:lnTo>
                        <a:pt x="8" y="2"/>
                      </a:lnTo>
                      <a:lnTo>
                        <a:pt x="6" y="0"/>
                      </a:lnTo>
                      <a:lnTo>
                        <a:pt x="2" y="0"/>
                      </a:lnTo>
                      <a:lnTo>
                        <a:pt x="0" y="2"/>
                      </a:lnTo>
                      <a:lnTo>
                        <a:pt x="0" y="2"/>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4" name="Freeform 1517"/>
                <p:cNvSpPr>
                  <a:spLocks/>
                </p:cNvSpPr>
                <p:nvPr/>
              </p:nvSpPr>
              <p:spPr bwMode="auto">
                <a:xfrm>
                  <a:off x="928" y="1914"/>
                  <a:ext cx="11" cy="14"/>
                </a:xfrm>
                <a:custGeom>
                  <a:avLst/>
                  <a:gdLst>
                    <a:gd name="T0" fmla="*/ 0 w 11"/>
                    <a:gd name="T1" fmla="*/ 8 h 14"/>
                    <a:gd name="T2" fmla="*/ 0 w 11"/>
                    <a:gd name="T3" fmla="*/ 14 h 14"/>
                    <a:gd name="T4" fmla="*/ 11 w 11"/>
                    <a:gd name="T5" fmla="*/ 14 h 14"/>
                    <a:gd name="T6" fmla="*/ 11 w 11"/>
                    <a:gd name="T7" fmla="*/ 10 h 14"/>
                    <a:gd name="T8" fmla="*/ 11 w 11"/>
                    <a:gd name="T9" fmla="*/ 6 h 14"/>
                    <a:gd name="T10" fmla="*/ 9 w 11"/>
                    <a:gd name="T11" fmla="*/ 4 h 14"/>
                    <a:gd name="T12" fmla="*/ 8 w 11"/>
                    <a:gd name="T13" fmla="*/ 4 h 14"/>
                    <a:gd name="T14" fmla="*/ 6 w 11"/>
                    <a:gd name="T15" fmla="*/ 0 h 14"/>
                    <a:gd name="T16" fmla="*/ 2 w 11"/>
                    <a:gd name="T17" fmla="*/ 4 h 14"/>
                    <a:gd name="T18" fmla="*/ 0 w 11"/>
                    <a:gd name="T19" fmla="*/ 4 h 14"/>
                    <a:gd name="T20" fmla="*/ 0 w 11"/>
                    <a:gd name="T21" fmla="*/ 6 h 14"/>
                    <a:gd name="T22" fmla="*/ 0 w 11"/>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4">
                      <a:moveTo>
                        <a:pt x="0" y="8"/>
                      </a:moveTo>
                      <a:lnTo>
                        <a:pt x="0" y="14"/>
                      </a:lnTo>
                      <a:lnTo>
                        <a:pt x="11" y="14"/>
                      </a:lnTo>
                      <a:lnTo>
                        <a:pt x="11" y="10"/>
                      </a:lnTo>
                      <a:lnTo>
                        <a:pt x="11" y="6"/>
                      </a:lnTo>
                      <a:lnTo>
                        <a:pt x="9" y="4"/>
                      </a:lnTo>
                      <a:lnTo>
                        <a:pt x="8" y="4"/>
                      </a:lnTo>
                      <a:lnTo>
                        <a:pt x="6" y="0"/>
                      </a:lnTo>
                      <a:lnTo>
                        <a:pt x="2" y="4"/>
                      </a:lnTo>
                      <a:lnTo>
                        <a:pt x="0" y="4"/>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5" name="Freeform 1518"/>
                <p:cNvSpPr>
                  <a:spLocks/>
                </p:cNvSpPr>
                <p:nvPr/>
              </p:nvSpPr>
              <p:spPr bwMode="auto">
                <a:xfrm>
                  <a:off x="928" y="1905"/>
                  <a:ext cx="11" cy="19"/>
                </a:xfrm>
                <a:custGeom>
                  <a:avLst/>
                  <a:gdLst>
                    <a:gd name="T0" fmla="*/ 0 w 11"/>
                    <a:gd name="T1" fmla="*/ 5 h 19"/>
                    <a:gd name="T2" fmla="*/ 0 w 11"/>
                    <a:gd name="T3" fmla="*/ 17 h 19"/>
                    <a:gd name="T4" fmla="*/ 11 w 11"/>
                    <a:gd name="T5" fmla="*/ 19 h 19"/>
                    <a:gd name="T6" fmla="*/ 11 w 11"/>
                    <a:gd name="T7" fmla="*/ 5 h 19"/>
                    <a:gd name="T8" fmla="*/ 11 w 11"/>
                    <a:gd name="T9" fmla="*/ 3 h 19"/>
                    <a:gd name="T10" fmla="*/ 9 w 11"/>
                    <a:gd name="T11" fmla="*/ 2 h 19"/>
                    <a:gd name="T12" fmla="*/ 8 w 11"/>
                    <a:gd name="T13" fmla="*/ 0 h 19"/>
                    <a:gd name="T14" fmla="*/ 6 w 11"/>
                    <a:gd name="T15" fmla="*/ 0 h 19"/>
                    <a:gd name="T16" fmla="*/ 2 w 11"/>
                    <a:gd name="T17" fmla="*/ 0 h 19"/>
                    <a:gd name="T18" fmla="*/ 0 w 11"/>
                    <a:gd name="T19" fmla="*/ 2 h 19"/>
                    <a:gd name="T20" fmla="*/ 0 w 11"/>
                    <a:gd name="T21" fmla="*/ 3 h 19"/>
                    <a:gd name="T22" fmla="*/ 0 w 11"/>
                    <a:gd name="T23"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9">
                      <a:moveTo>
                        <a:pt x="0" y="5"/>
                      </a:moveTo>
                      <a:lnTo>
                        <a:pt x="0" y="17"/>
                      </a:lnTo>
                      <a:lnTo>
                        <a:pt x="11" y="19"/>
                      </a:lnTo>
                      <a:lnTo>
                        <a:pt x="11" y="5"/>
                      </a:lnTo>
                      <a:lnTo>
                        <a:pt x="11" y="3"/>
                      </a:lnTo>
                      <a:lnTo>
                        <a:pt x="9" y="2"/>
                      </a:lnTo>
                      <a:lnTo>
                        <a:pt x="8" y="0"/>
                      </a:lnTo>
                      <a:lnTo>
                        <a:pt x="6" y="0"/>
                      </a:lnTo>
                      <a:lnTo>
                        <a:pt x="2" y="0"/>
                      </a:lnTo>
                      <a:lnTo>
                        <a:pt x="0" y="2"/>
                      </a:lnTo>
                      <a:lnTo>
                        <a:pt x="0" y="3"/>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6" name="Freeform 1519"/>
                <p:cNvSpPr>
                  <a:spLocks/>
                </p:cNvSpPr>
                <p:nvPr/>
              </p:nvSpPr>
              <p:spPr bwMode="auto">
                <a:xfrm>
                  <a:off x="928" y="1876"/>
                  <a:ext cx="11" cy="34"/>
                </a:xfrm>
                <a:custGeom>
                  <a:avLst/>
                  <a:gdLst>
                    <a:gd name="T0" fmla="*/ 0 w 11"/>
                    <a:gd name="T1" fmla="*/ 6 h 34"/>
                    <a:gd name="T2" fmla="*/ 0 w 11"/>
                    <a:gd name="T3" fmla="*/ 34 h 34"/>
                    <a:gd name="T4" fmla="*/ 11 w 11"/>
                    <a:gd name="T5" fmla="*/ 34 h 34"/>
                    <a:gd name="T6" fmla="*/ 11 w 11"/>
                    <a:gd name="T7" fmla="*/ 6 h 34"/>
                    <a:gd name="T8" fmla="*/ 11 w 11"/>
                    <a:gd name="T9" fmla="*/ 4 h 34"/>
                    <a:gd name="T10" fmla="*/ 9 w 11"/>
                    <a:gd name="T11" fmla="*/ 0 h 34"/>
                    <a:gd name="T12" fmla="*/ 8 w 11"/>
                    <a:gd name="T13" fmla="*/ 0 h 34"/>
                    <a:gd name="T14" fmla="*/ 6 w 11"/>
                    <a:gd name="T15" fmla="*/ 0 h 34"/>
                    <a:gd name="T16" fmla="*/ 2 w 11"/>
                    <a:gd name="T17" fmla="*/ 0 h 34"/>
                    <a:gd name="T18" fmla="*/ 0 w 11"/>
                    <a:gd name="T19" fmla="*/ 0 h 34"/>
                    <a:gd name="T20" fmla="*/ 0 w 11"/>
                    <a:gd name="T21" fmla="*/ 4 h 34"/>
                    <a:gd name="T22" fmla="*/ 0 w 11"/>
                    <a:gd name="T23"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34">
                      <a:moveTo>
                        <a:pt x="0" y="6"/>
                      </a:moveTo>
                      <a:lnTo>
                        <a:pt x="0" y="34"/>
                      </a:lnTo>
                      <a:lnTo>
                        <a:pt x="11" y="34"/>
                      </a:lnTo>
                      <a:lnTo>
                        <a:pt x="11" y="6"/>
                      </a:lnTo>
                      <a:lnTo>
                        <a:pt x="11" y="4"/>
                      </a:lnTo>
                      <a:lnTo>
                        <a:pt x="9" y="0"/>
                      </a:lnTo>
                      <a:lnTo>
                        <a:pt x="8" y="0"/>
                      </a:lnTo>
                      <a:lnTo>
                        <a:pt x="6" y="0"/>
                      </a:lnTo>
                      <a:lnTo>
                        <a:pt x="2" y="0"/>
                      </a:lnTo>
                      <a:lnTo>
                        <a:pt x="0" y="0"/>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7" name="Freeform 1520"/>
                <p:cNvSpPr>
                  <a:spLocks/>
                </p:cNvSpPr>
                <p:nvPr/>
              </p:nvSpPr>
              <p:spPr bwMode="auto">
                <a:xfrm>
                  <a:off x="928" y="1824"/>
                  <a:ext cx="11" cy="58"/>
                </a:xfrm>
                <a:custGeom>
                  <a:avLst/>
                  <a:gdLst>
                    <a:gd name="T0" fmla="*/ 0 w 11"/>
                    <a:gd name="T1" fmla="*/ 6 h 58"/>
                    <a:gd name="T2" fmla="*/ 0 w 11"/>
                    <a:gd name="T3" fmla="*/ 58 h 58"/>
                    <a:gd name="T4" fmla="*/ 11 w 11"/>
                    <a:gd name="T5" fmla="*/ 58 h 58"/>
                    <a:gd name="T6" fmla="*/ 11 w 11"/>
                    <a:gd name="T7" fmla="*/ 6 h 58"/>
                    <a:gd name="T8" fmla="*/ 11 w 11"/>
                    <a:gd name="T9" fmla="*/ 4 h 58"/>
                    <a:gd name="T10" fmla="*/ 9 w 11"/>
                    <a:gd name="T11" fmla="*/ 0 h 58"/>
                    <a:gd name="T12" fmla="*/ 8 w 11"/>
                    <a:gd name="T13" fmla="*/ 0 h 58"/>
                    <a:gd name="T14" fmla="*/ 6 w 11"/>
                    <a:gd name="T15" fmla="*/ 0 h 58"/>
                    <a:gd name="T16" fmla="*/ 2 w 11"/>
                    <a:gd name="T17" fmla="*/ 0 h 58"/>
                    <a:gd name="T18" fmla="*/ 0 w 11"/>
                    <a:gd name="T19" fmla="*/ 0 h 58"/>
                    <a:gd name="T20" fmla="*/ 0 w 11"/>
                    <a:gd name="T21" fmla="*/ 4 h 58"/>
                    <a:gd name="T22" fmla="*/ 0 w 11"/>
                    <a:gd name="T23" fmla="*/ 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58">
                      <a:moveTo>
                        <a:pt x="0" y="6"/>
                      </a:moveTo>
                      <a:lnTo>
                        <a:pt x="0" y="58"/>
                      </a:lnTo>
                      <a:lnTo>
                        <a:pt x="11" y="58"/>
                      </a:lnTo>
                      <a:lnTo>
                        <a:pt x="11" y="6"/>
                      </a:lnTo>
                      <a:lnTo>
                        <a:pt x="11" y="4"/>
                      </a:lnTo>
                      <a:lnTo>
                        <a:pt x="9" y="0"/>
                      </a:lnTo>
                      <a:lnTo>
                        <a:pt x="8" y="0"/>
                      </a:lnTo>
                      <a:lnTo>
                        <a:pt x="6" y="0"/>
                      </a:lnTo>
                      <a:lnTo>
                        <a:pt x="2" y="0"/>
                      </a:lnTo>
                      <a:lnTo>
                        <a:pt x="0" y="0"/>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8" name="Freeform 1521"/>
                <p:cNvSpPr>
                  <a:spLocks/>
                </p:cNvSpPr>
                <p:nvPr/>
              </p:nvSpPr>
              <p:spPr bwMode="auto">
                <a:xfrm>
                  <a:off x="928" y="1743"/>
                  <a:ext cx="11" cy="87"/>
                </a:xfrm>
                <a:custGeom>
                  <a:avLst/>
                  <a:gdLst>
                    <a:gd name="T0" fmla="*/ 0 w 11"/>
                    <a:gd name="T1" fmla="*/ 8 h 87"/>
                    <a:gd name="T2" fmla="*/ 0 w 11"/>
                    <a:gd name="T3" fmla="*/ 87 h 87"/>
                    <a:gd name="T4" fmla="*/ 11 w 11"/>
                    <a:gd name="T5" fmla="*/ 87 h 87"/>
                    <a:gd name="T6" fmla="*/ 11 w 11"/>
                    <a:gd name="T7" fmla="*/ 8 h 87"/>
                    <a:gd name="T8" fmla="*/ 11 w 11"/>
                    <a:gd name="T9" fmla="*/ 6 h 87"/>
                    <a:gd name="T10" fmla="*/ 11 w 11"/>
                    <a:gd name="T11" fmla="*/ 4 h 87"/>
                    <a:gd name="T12" fmla="*/ 9 w 11"/>
                    <a:gd name="T13" fmla="*/ 4 h 87"/>
                    <a:gd name="T14" fmla="*/ 6 w 11"/>
                    <a:gd name="T15" fmla="*/ 0 h 87"/>
                    <a:gd name="T16" fmla="*/ 2 w 11"/>
                    <a:gd name="T17" fmla="*/ 4 h 87"/>
                    <a:gd name="T18" fmla="*/ 0 w 11"/>
                    <a:gd name="T19" fmla="*/ 4 h 87"/>
                    <a:gd name="T20" fmla="*/ 0 w 11"/>
                    <a:gd name="T21" fmla="*/ 6 h 87"/>
                    <a:gd name="T22" fmla="*/ 0 w 11"/>
                    <a:gd name="T23" fmla="*/ 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87">
                      <a:moveTo>
                        <a:pt x="0" y="8"/>
                      </a:moveTo>
                      <a:lnTo>
                        <a:pt x="0" y="87"/>
                      </a:lnTo>
                      <a:lnTo>
                        <a:pt x="11" y="87"/>
                      </a:lnTo>
                      <a:lnTo>
                        <a:pt x="11" y="8"/>
                      </a:lnTo>
                      <a:lnTo>
                        <a:pt x="11" y="6"/>
                      </a:lnTo>
                      <a:lnTo>
                        <a:pt x="11" y="4"/>
                      </a:lnTo>
                      <a:lnTo>
                        <a:pt x="9" y="4"/>
                      </a:lnTo>
                      <a:lnTo>
                        <a:pt x="6" y="0"/>
                      </a:lnTo>
                      <a:lnTo>
                        <a:pt x="2" y="4"/>
                      </a:lnTo>
                      <a:lnTo>
                        <a:pt x="0" y="4"/>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79" name="Freeform 1522"/>
                <p:cNvSpPr>
                  <a:spLocks/>
                </p:cNvSpPr>
                <p:nvPr/>
              </p:nvSpPr>
              <p:spPr bwMode="auto">
                <a:xfrm>
                  <a:off x="928" y="1649"/>
                  <a:ext cx="15" cy="102"/>
                </a:xfrm>
                <a:custGeom>
                  <a:avLst/>
                  <a:gdLst>
                    <a:gd name="T0" fmla="*/ 0 w 15"/>
                    <a:gd name="T1" fmla="*/ 8 h 102"/>
                    <a:gd name="T2" fmla="*/ 0 w 15"/>
                    <a:gd name="T3" fmla="*/ 102 h 102"/>
                    <a:gd name="T4" fmla="*/ 11 w 15"/>
                    <a:gd name="T5" fmla="*/ 102 h 102"/>
                    <a:gd name="T6" fmla="*/ 15 w 15"/>
                    <a:gd name="T7" fmla="*/ 8 h 102"/>
                    <a:gd name="T8" fmla="*/ 11 w 15"/>
                    <a:gd name="T9" fmla="*/ 4 h 102"/>
                    <a:gd name="T10" fmla="*/ 11 w 15"/>
                    <a:gd name="T11" fmla="*/ 4 h 102"/>
                    <a:gd name="T12" fmla="*/ 9 w 15"/>
                    <a:gd name="T13" fmla="*/ 4 h 102"/>
                    <a:gd name="T14" fmla="*/ 8 w 15"/>
                    <a:gd name="T15" fmla="*/ 0 h 102"/>
                    <a:gd name="T16" fmla="*/ 6 w 15"/>
                    <a:gd name="T17" fmla="*/ 4 h 102"/>
                    <a:gd name="T18" fmla="*/ 2 w 15"/>
                    <a:gd name="T19" fmla="*/ 4 h 102"/>
                    <a:gd name="T20" fmla="*/ 0 w 15"/>
                    <a:gd name="T21" fmla="*/ 4 h 102"/>
                    <a:gd name="T22" fmla="*/ 0 w 15"/>
                    <a:gd name="T23" fmla="*/ 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02">
                      <a:moveTo>
                        <a:pt x="0" y="8"/>
                      </a:moveTo>
                      <a:lnTo>
                        <a:pt x="0" y="102"/>
                      </a:lnTo>
                      <a:lnTo>
                        <a:pt x="11" y="102"/>
                      </a:lnTo>
                      <a:lnTo>
                        <a:pt x="15" y="8"/>
                      </a:lnTo>
                      <a:lnTo>
                        <a:pt x="11" y="4"/>
                      </a:lnTo>
                      <a:lnTo>
                        <a:pt x="11" y="4"/>
                      </a:lnTo>
                      <a:lnTo>
                        <a:pt x="9" y="4"/>
                      </a:lnTo>
                      <a:lnTo>
                        <a:pt x="8" y="0"/>
                      </a:lnTo>
                      <a:lnTo>
                        <a:pt x="6" y="4"/>
                      </a:lnTo>
                      <a:lnTo>
                        <a:pt x="2" y="4"/>
                      </a:lnTo>
                      <a:lnTo>
                        <a:pt x="0" y="4"/>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0" name="Freeform 1523"/>
                <p:cNvSpPr>
                  <a:spLocks/>
                </p:cNvSpPr>
                <p:nvPr/>
              </p:nvSpPr>
              <p:spPr bwMode="auto">
                <a:xfrm>
                  <a:off x="928" y="1557"/>
                  <a:ext cx="15" cy="100"/>
                </a:xfrm>
                <a:custGeom>
                  <a:avLst/>
                  <a:gdLst>
                    <a:gd name="T0" fmla="*/ 0 w 15"/>
                    <a:gd name="T1" fmla="*/ 8 h 100"/>
                    <a:gd name="T2" fmla="*/ 0 w 15"/>
                    <a:gd name="T3" fmla="*/ 100 h 100"/>
                    <a:gd name="T4" fmla="*/ 15 w 15"/>
                    <a:gd name="T5" fmla="*/ 100 h 100"/>
                    <a:gd name="T6" fmla="*/ 15 w 15"/>
                    <a:gd name="T7" fmla="*/ 8 h 100"/>
                    <a:gd name="T8" fmla="*/ 11 w 15"/>
                    <a:gd name="T9" fmla="*/ 6 h 100"/>
                    <a:gd name="T10" fmla="*/ 11 w 15"/>
                    <a:gd name="T11" fmla="*/ 4 h 100"/>
                    <a:gd name="T12" fmla="*/ 9 w 15"/>
                    <a:gd name="T13" fmla="*/ 0 h 100"/>
                    <a:gd name="T14" fmla="*/ 8 w 15"/>
                    <a:gd name="T15" fmla="*/ 0 h 100"/>
                    <a:gd name="T16" fmla="*/ 6 w 15"/>
                    <a:gd name="T17" fmla="*/ 0 h 100"/>
                    <a:gd name="T18" fmla="*/ 2 w 15"/>
                    <a:gd name="T19" fmla="*/ 4 h 100"/>
                    <a:gd name="T20" fmla="*/ 0 w 15"/>
                    <a:gd name="T21" fmla="*/ 6 h 100"/>
                    <a:gd name="T22" fmla="*/ 0 w 15"/>
                    <a:gd name="T23" fmla="*/ 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00">
                      <a:moveTo>
                        <a:pt x="0" y="8"/>
                      </a:moveTo>
                      <a:lnTo>
                        <a:pt x="0" y="100"/>
                      </a:lnTo>
                      <a:lnTo>
                        <a:pt x="15" y="100"/>
                      </a:lnTo>
                      <a:lnTo>
                        <a:pt x="15" y="8"/>
                      </a:lnTo>
                      <a:lnTo>
                        <a:pt x="11" y="6"/>
                      </a:lnTo>
                      <a:lnTo>
                        <a:pt x="11" y="4"/>
                      </a:lnTo>
                      <a:lnTo>
                        <a:pt x="9" y="0"/>
                      </a:lnTo>
                      <a:lnTo>
                        <a:pt x="8" y="0"/>
                      </a:lnTo>
                      <a:lnTo>
                        <a:pt x="6" y="0"/>
                      </a:lnTo>
                      <a:lnTo>
                        <a:pt x="2" y="4"/>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1" name="Freeform 1524"/>
                <p:cNvSpPr>
                  <a:spLocks/>
                </p:cNvSpPr>
                <p:nvPr/>
              </p:nvSpPr>
              <p:spPr bwMode="auto">
                <a:xfrm>
                  <a:off x="928" y="1503"/>
                  <a:ext cx="15" cy="62"/>
                </a:xfrm>
                <a:custGeom>
                  <a:avLst/>
                  <a:gdLst>
                    <a:gd name="T0" fmla="*/ 0 w 15"/>
                    <a:gd name="T1" fmla="*/ 8 h 62"/>
                    <a:gd name="T2" fmla="*/ 0 w 15"/>
                    <a:gd name="T3" fmla="*/ 62 h 62"/>
                    <a:gd name="T4" fmla="*/ 15 w 15"/>
                    <a:gd name="T5" fmla="*/ 62 h 62"/>
                    <a:gd name="T6" fmla="*/ 15 w 15"/>
                    <a:gd name="T7" fmla="*/ 8 h 62"/>
                    <a:gd name="T8" fmla="*/ 15 w 15"/>
                    <a:gd name="T9" fmla="*/ 6 h 62"/>
                    <a:gd name="T10" fmla="*/ 11 w 15"/>
                    <a:gd name="T11" fmla="*/ 2 h 62"/>
                    <a:gd name="T12" fmla="*/ 9 w 15"/>
                    <a:gd name="T13" fmla="*/ 0 h 62"/>
                    <a:gd name="T14" fmla="*/ 8 w 15"/>
                    <a:gd name="T15" fmla="*/ 0 h 62"/>
                    <a:gd name="T16" fmla="*/ 6 w 15"/>
                    <a:gd name="T17" fmla="*/ 0 h 62"/>
                    <a:gd name="T18" fmla="*/ 2 w 15"/>
                    <a:gd name="T19" fmla="*/ 2 h 62"/>
                    <a:gd name="T20" fmla="*/ 0 w 15"/>
                    <a:gd name="T21" fmla="*/ 6 h 62"/>
                    <a:gd name="T22" fmla="*/ 0 w 15"/>
                    <a:gd name="T23"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62">
                      <a:moveTo>
                        <a:pt x="0" y="8"/>
                      </a:moveTo>
                      <a:lnTo>
                        <a:pt x="0" y="62"/>
                      </a:lnTo>
                      <a:lnTo>
                        <a:pt x="15" y="62"/>
                      </a:lnTo>
                      <a:lnTo>
                        <a:pt x="15" y="8"/>
                      </a:lnTo>
                      <a:lnTo>
                        <a:pt x="15" y="6"/>
                      </a:lnTo>
                      <a:lnTo>
                        <a:pt x="11" y="2"/>
                      </a:lnTo>
                      <a:lnTo>
                        <a:pt x="9" y="0"/>
                      </a:lnTo>
                      <a:lnTo>
                        <a:pt x="8" y="0"/>
                      </a:lnTo>
                      <a:lnTo>
                        <a:pt x="6" y="0"/>
                      </a:lnTo>
                      <a:lnTo>
                        <a:pt x="2" y="2"/>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2" name="Freeform 1525"/>
                <p:cNvSpPr>
                  <a:spLocks/>
                </p:cNvSpPr>
                <p:nvPr/>
              </p:nvSpPr>
              <p:spPr bwMode="auto">
                <a:xfrm>
                  <a:off x="928" y="1498"/>
                  <a:ext cx="15" cy="13"/>
                </a:xfrm>
                <a:custGeom>
                  <a:avLst/>
                  <a:gdLst>
                    <a:gd name="T0" fmla="*/ 15 w 15"/>
                    <a:gd name="T1" fmla="*/ 3 h 13"/>
                    <a:gd name="T2" fmla="*/ 0 w 15"/>
                    <a:gd name="T3" fmla="*/ 3 h 13"/>
                    <a:gd name="T4" fmla="*/ 0 w 15"/>
                    <a:gd name="T5" fmla="*/ 13 h 13"/>
                    <a:gd name="T6" fmla="*/ 15 w 15"/>
                    <a:gd name="T7" fmla="*/ 13 h 13"/>
                    <a:gd name="T8" fmla="*/ 15 w 15"/>
                    <a:gd name="T9" fmla="*/ 5 h 13"/>
                    <a:gd name="T10" fmla="*/ 0 w 15"/>
                    <a:gd name="T11" fmla="*/ 3 h 13"/>
                    <a:gd name="T12" fmla="*/ 15 w 15"/>
                    <a:gd name="T13" fmla="*/ 5 h 13"/>
                    <a:gd name="T14" fmla="*/ 15 w 15"/>
                    <a:gd name="T15" fmla="*/ 2 h 13"/>
                    <a:gd name="T16" fmla="*/ 11 w 15"/>
                    <a:gd name="T17" fmla="*/ 0 h 13"/>
                    <a:gd name="T18" fmla="*/ 9 w 15"/>
                    <a:gd name="T19" fmla="*/ 0 h 13"/>
                    <a:gd name="T20" fmla="*/ 8 w 15"/>
                    <a:gd name="T21" fmla="*/ 0 h 13"/>
                    <a:gd name="T22" fmla="*/ 6 w 15"/>
                    <a:gd name="T23" fmla="*/ 0 h 13"/>
                    <a:gd name="T24" fmla="*/ 2 w 15"/>
                    <a:gd name="T25" fmla="*/ 0 h 13"/>
                    <a:gd name="T26" fmla="*/ 0 w 15"/>
                    <a:gd name="T27" fmla="*/ 2 h 13"/>
                    <a:gd name="T28" fmla="*/ 0 w 15"/>
                    <a:gd name="T29" fmla="*/ 3 h 13"/>
                    <a:gd name="T30" fmla="*/ 15 w 15"/>
                    <a:gd name="T3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3">
                      <a:moveTo>
                        <a:pt x="15" y="3"/>
                      </a:moveTo>
                      <a:lnTo>
                        <a:pt x="0" y="3"/>
                      </a:lnTo>
                      <a:lnTo>
                        <a:pt x="0" y="13"/>
                      </a:lnTo>
                      <a:lnTo>
                        <a:pt x="15" y="13"/>
                      </a:lnTo>
                      <a:lnTo>
                        <a:pt x="15" y="5"/>
                      </a:lnTo>
                      <a:lnTo>
                        <a:pt x="0" y="3"/>
                      </a:lnTo>
                      <a:lnTo>
                        <a:pt x="15" y="5"/>
                      </a:lnTo>
                      <a:lnTo>
                        <a:pt x="15" y="2"/>
                      </a:lnTo>
                      <a:lnTo>
                        <a:pt x="11" y="0"/>
                      </a:lnTo>
                      <a:lnTo>
                        <a:pt x="9" y="0"/>
                      </a:lnTo>
                      <a:lnTo>
                        <a:pt x="8" y="0"/>
                      </a:lnTo>
                      <a:lnTo>
                        <a:pt x="6" y="0"/>
                      </a:lnTo>
                      <a:lnTo>
                        <a:pt x="2" y="0"/>
                      </a:lnTo>
                      <a:lnTo>
                        <a:pt x="0" y="2"/>
                      </a:lnTo>
                      <a:lnTo>
                        <a:pt x="0" y="3"/>
                      </a:lnTo>
                      <a:lnTo>
                        <a:pt x="1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3" name="Freeform 1526"/>
                <p:cNvSpPr>
                  <a:spLocks/>
                </p:cNvSpPr>
                <p:nvPr/>
              </p:nvSpPr>
              <p:spPr bwMode="auto">
                <a:xfrm>
                  <a:off x="928" y="1501"/>
                  <a:ext cx="15" cy="52"/>
                </a:xfrm>
                <a:custGeom>
                  <a:avLst/>
                  <a:gdLst>
                    <a:gd name="T0" fmla="*/ 15 w 15"/>
                    <a:gd name="T1" fmla="*/ 47 h 52"/>
                    <a:gd name="T2" fmla="*/ 15 w 15"/>
                    <a:gd name="T3" fmla="*/ 0 h 52"/>
                    <a:gd name="T4" fmla="*/ 0 w 15"/>
                    <a:gd name="T5" fmla="*/ 0 h 52"/>
                    <a:gd name="T6" fmla="*/ 0 w 15"/>
                    <a:gd name="T7" fmla="*/ 47 h 52"/>
                    <a:gd name="T8" fmla="*/ 0 w 15"/>
                    <a:gd name="T9" fmla="*/ 50 h 52"/>
                    <a:gd name="T10" fmla="*/ 2 w 15"/>
                    <a:gd name="T11" fmla="*/ 50 h 52"/>
                    <a:gd name="T12" fmla="*/ 6 w 15"/>
                    <a:gd name="T13" fmla="*/ 52 h 52"/>
                    <a:gd name="T14" fmla="*/ 8 w 15"/>
                    <a:gd name="T15" fmla="*/ 52 h 52"/>
                    <a:gd name="T16" fmla="*/ 9 w 15"/>
                    <a:gd name="T17" fmla="*/ 52 h 52"/>
                    <a:gd name="T18" fmla="*/ 11 w 15"/>
                    <a:gd name="T19" fmla="*/ 50 h 52"/>
                    <a:gd name="T20" fmla="*/ 15 w 15"/>
                    <a:gd name="T21" fmla="*/ 50 h 52"/>
                    <a:gd name="T22" fmla="*/ 15 w 15"/>
                    <a:gd name="T23"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52">
                      <a:moveTo>
                        <a:pt x="15" y="47"/>
                      </a:moveTo>
                      <a:lnTo>
                        <a:pt x="15" y="0"/>
                      </a:lnTo>
                      <a:lnTo>
                        <a:pt x="0" y="0"/>
                      </a:lnTo>
                      <a:lnTo>
                        <a:pt x="0" y="47"/>
                      </a:lnTo>
                      <a:lnTo>
                        <a:pt x="0" y="50"/>
                      </a:lnTo>
                      <a:lnTo>
                        <a:pt x="2" y="50"/>
                      </a:lnTo>
                      <a:lnTo>
                        <a:pt x="6" y="52"/>
                      </a:lnTo>
                      <a:lnTo>
                        <a:pt x="8" y="52"/>
                      </a:lnTo>
                      <a:lnTo>
                        <a:pt x="9" y="52"/>
                      </a:lnTo>
                      <a:lnTo>
                        <a:pt x="11" y="50"/>
                      </a:lnTo>
                      <a:lnTo>
                        <a:pt x="15" y="50"/>
                      </a:lnTo>
                      <a:lnTo>
                        <a:pt x="15" y="4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4" name="Freeform 1527"/>
                <p:cNvSpPr>
                  <a:spLocks/>
                </p:cNvSpPr>
                <p:nvPr/>
              </p:nvSpPr>
              <p:spPr bwMode="auto">
                <a:xfrm>
                  <a:off x="928" y="1548"/>
                  <a:ext cx="15" cy="90"/>
                </a:xfrm>
                <a:custGeom>
                  <a:avLst/>
                  <a:gdLst>
                    <a:gd name="T0" fmla="*/ 15 w 15"/>
                    <a:gd name="T1" fmla="*/ 82 h 90"/>
                    <a:gd name="T2" fmla="*/ 15 w 15"/>
                    <a:gd name="T3" fmla="*/ 0 h 90"/>
                    <a:gd name="T4" fmla="*/ 0 w 15"/>
                    <a:gd name="T5" fmla="*/ 0 h 90"/>
                    <a:gd name="T6" fmla="*/ 0 w 15"/>
                    <a:gd name="T7" fmla="*/ 82 h 90"/>
                    <a:gd name="T8" fmla="*/ 2 w 15"/>
                    <a:gd name="T9" fmla="*/ 84 h 90"/>
                    <a:gd name="T10" fmla="*/ 2 w 15"/>
                    <a:gd name="T11" fmla="*/ 86 h 90"/>
                    <a:gd name="T12" fmla="*/ 6 w 15"/>
                    <a:gd name="T13" fmla="*/ 90 h 90"/>
                    <a:gd name="T14" fmla="*/ 8 w 15"/>
                    <a:gd name="T15" fmla="*/ 90 h 90"/>
                    <a:gd name="T16" fmla="*/ 9 w 15"/>
                    <a:gd name="T17" fmla="*/ 90 h 90"/>
                    <a:gd name="T18" fmla="*/ 11 w 15"/>
                    <a:gd name="T19" fmla="*/ 86 h 90"/>
                    <a:gd name="T20" fmla="*/ 15 w 15"/>
                    <a:gd name="T21" fmla="*/ 84 h 90"/>
                    <a:gd name="T22" fmla="*/ 15 w 15"/>
                    <a:gd name="T2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90">
                      <a:moveTo>
                        <a:pt x="15" y="82"/>
                      </a:moveTo>
                      <a:lnTo>
                        <a:pt x="15" y="0"/>
                      </a:lnTo>
                      <a:lnTo>
                        <a:pt x="0" y="0"/>
                      </a:lnTo>
                      <a:lnTo>
                        <a:pt x="0" y="82"/>
                      </a:lnTo>
                      <a:lnTo>
                        <a:pt x="2" y="84"/>
                      </a:lnTo>
                      <a:lnTo>
                        <a:pt x="2" y="86"/>
                      </a:lnTo>
                      <a:lnTo>
                        <a:pt x="6" y="90"/>
                      </a:lnTo>
                      <a:lnTo>
                        <a:pt x="8" y="90"/>
                      </a:lnTo>
                      <a:lnTo>
                        <a:pt x="9" y="90"/>
                      </a:lnTo>
                      <a:lnTo>
                        <a:pt x="11" y="86"/>
                      </a:lnTo>
                      <a:lnTo>
                        <a:pt x="15" y="84"/>
                      </a:lnTo>
                      <a:lnTo>
                        <a:pt x="15" y="8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5" name="Freeform 1528"/>
                <p:cNvSpPr>
                  <a:spLocks/>
                </p:cNvSpPr>
                <p:nvPr/>
              </p:nvSpPr>
              <p:spPr bwMode="auto">
                <a:xfrm>
                  <a:off x="928" y="1630"/>
                  <a:ext cx="15" cy="100"/>
                </a:xfrm>
                <a:custGeom>
                  <a:avLst/>
                  <a:gdLst>
                    <a:gd name="T0" fmla="*/ 15 w 15"/>
                    <a:gd name="T1" fmla="*/ 94 h 100"/>
                    <a:gd name="T2" fmla="*/ 15 w 15"/>
                    <a:gd name="T3" fmla="*/ 0 h 100"/>
                    <a:gd name="T4" fmla="*/ 0 w 15"/>
                    <a:gd name="T5" fmla="*/ 0 h 100"/>
                    <a:gd name="T6" fmla="*/ 0 w 15"/>
                    <a:gd name="T7" fmla="*/ 94 h 100"/>
                    <a:gd name="T8" fmla="*/ 2 w 15"/>
                    <a:gd name="T9" fmla="*/ 98 h 100"/>
                    <a:gd name="T10" fmla="*/ 2 w 15"/>
                    <a:gd name="T11" fmla="*/ 98 h 100"/>
                    <a:gd name="T12" fmla="*/ 6 w 15"/>
                    <a:gd name="T13" fmla="*/ 100 h 100"/>
                    <a:gd name="T14" fmla="*/ 8 w 15"/>
                    <a:gd name="T15" fmla="*/ 100 h 100"/>
                    <a:gd name="T16" fmla="*/ 9 w 15"/>
                    <a:gd name="T17" fmla="*/ 100 h 100"/>
                    <a:gd name="T18" fmla="*/ 11 w 15"/>
                    <a:gd name="T19" fmla="*/ 98 h 100"/>
                    <a:gd name="T20" fmla="*/ 15 w 15"/>
                    <a:gd name="T21" fmla="*/ 98 h 100"/>
                    <a:gd name="T22" fmla="*/ 15 w 15"/>
                    <a:gd name="T23"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00">
                      <a:moveTo>
                        <a:pt x="15" y="94"/>
                      </a:moveTo>
                      <a:lnTo>
                        <a:pt x="15" y="0"/>
                      </a:lnTo>
                      <a:lnTo>
                        <a:pt x="0" y="0"/>
                      </a:lnTo>
                      <a:lnTo>
                        <a:pt x="0" y="94"/>
                      </a:lnTo>
                      <a:lnTo>
                        <a:pt x="2" y="98"/>
                      </a:lnTo>
                      <a:lnTo>
                        <a:pt x="2" y="98"/>
                      </a:lnTo>
                      <a:lnTo>
                        <a:pt x="6" y="100"/>
                      </a:lnTo>
                      <a:lnTo>
                        <a:pt x="8" y="100"/>
                      </a:lnTo>
                      <a:lnTo>
                        <a:pt x="9" y="100"/>
                      </a:lnTo>
                      <a:lnTo>
                        <a:pt x="11" y="98"/>
                      </a:lnTo>
                      <a:lnTo>
                        <a:pt x="15" y="98"/>
                      </a:lnTo>
                      <a:lnTo>
                        <a:pt x="15" y="9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6" name="Freeform 1529"/>
                <p:cNvSpPr>
                  <a:spLocks/>
                </p:cNvSpPr>
                <p:nvPr/>
              </p:nvSpPr>
              <p:spPr bwMode="auto">
                <a:xfrm>
                  <a:off x="928" y="1724"/>
                  <a:ext cx="15" cy="90"/>
                </a:xfrm>
                <a:custGeom>
                  <a:avLst/>
                  <a:gdLst>
                    <a:gd name="T0" fmla="*/ 15 w 15"/>
                    <a:gd name="T1" fmla="*/ 85 h 90"/>
                    <a:gd name="T2" fmla="*/ 15 w 15"/>
                    <a:gd name="T3" fmla="*/ 0 h 90"/>
                    <a:gd name="T4" fmla="*/ 0 w 15"/>
                    <a:gd name="T5" fmla="*/ 0 h 90"/>
                    <a:gd name="T6" fmla="*/ 2 w 15"/>
                    <a:gd name="T7" fmla="*/ 85 h 90"/>
                    <a:gd name="T8" fmla="*/ 2 w 15"/>
                    <a:gd name="T9" fmla="*/ 85 h 90"/>
                    <a:gd name="T10" fmla="*/ 2 w 15"/>
                    <a:gd name="T11" fmla="*/ 85 h 90"/>
                    <a:gd name="T12" fmla="*/ 2 w 15"/>
                    <a:gd name="T13" fmla="*/ 87 h 90"/>
                    <a:gd name="T14" fmla="*/ 2 w 15"/>
                    <a:gd name="T15" fmla="*/ 90 h 90"/>
                    <a:gd name="T16" fmla="*/ 6 w 15"/>
                    <a:gd name="T17" fmla="*/ 90 h 90"/>
                    <a:gd name="T18" fmla="*/ 9 w 15"/>
                    <a:gd name="T19" fmla="*/ 90 h 90"/>
                    <a:gd name="T20" fmla="*/ 11 w 15"/>
                    <a:gd name="T21" fmla="*/ 90 h 90"/>
                    <a:gd name="T22" fmla="*/ 15 w 15"/>
                    <a:gd name="T23" fmla="*/ 90 h 90"/>
                    <a:gd name="T24" fmla="*/ 15 w 15"/>
                    <a:gd name="T25" fmla="*/ 87 h 90"/>
                    <a:gd name="T26" fmla="*/ 15 w 15"/>
                    <a:gd name="T27" fmla="*/ 8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90">
                      <a:moveTo>
                        <a:pt x="15" y="85"/>
                      </a:moveTo>
                      <a:lnTo>
                        <a:pt x="15" y="0"/>
                      </a:lnTo>
                      <a:lnTo>
                        <a:pt x="0" y="0"/>
                      </a:lnTo>
                      <a:lnTo>
                        <a:pt x="2" y="85"/>
                      </a:lnTo>
                      <a:lnTo>
                        <a:pt x="2" y="85"/>
                      </a:lnTo>
                      <a:lnTo>
                        <a:pt x="2" y="85"/>
                      </a:lnTo>
                      <a:lnTo>
                        <a:pt x="2" y="87"/>
                      </a:lnTo>
                      <a:lnTo>
                        <a:pt x="2" y="90"/>
                      </a:lnTo>
                      <a:lnTo>
                        <a:pt x="6" y="90"/>
                      </a:lnTo>
                      <a:lnTo>
                        <a:pt x="9" y="90"/>
                      </a:lnTo>
                      <a:lnTo>
                        <a:pt x="11" y="90"/>
                      </a:lnTo>
                      <a:lnTo>
                        <a:pt x="15" y="90"/>
                      </a:lnTo>
                      <a:lnTo>
                        <a:pt x="15" y="87"/>
                      </a:lnTo>
                      <a:lnTo>
                        <a:pt x="15" y="8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7" name="Freeform 1530"/>
                <p:cNvSpPr>
                  <a:spLocks/>
                </p:cNvSpPr>
                <p:nvPr/>
              </p:nvSpPr>
              <p:spPr bwMode="auto">
                <a:xfrm>
                  <a:off x="930" y="1809"/>
                  <a:ext cx="13" cy="67"/>
                </a:xfrm>
                <a:custGeom>
                  <a:avLst/>
                  <a:gdLst>
                    <a:gd name="T0" fmla="*/ 13 w 13"/>
                    <a:gd name="T1" fmla="*/ 59 h 67"/>
                    <a:gd name="T2" fmla="*/ 13 w 13"/>
                    <a:gd name="T3" fmla="*/ 0 h 67"/>
                    <a:gd name="T4" fmla="*/ 0 w 13"/>
                    <a:gd name="T5" fmla="*/ 0 h 67"/>
                    <a:gd name="T6" fmla="*/ 0 w 13"/>
                    <a:gd name="T7" fmla="*/ 59 h 67"/>
                    <a:gd name="T8" fmla="*/ 0 w 13"/>
                    <a:gd name="T9" fmla="*/ 61 h 67"/>
                    <a:gd name="T10" fmla="*/ 4 w 13"/>
                    <a:gd name="T11" fmla="*/ 63 h 67"/>
                    <a:gd name="T12" fmla="*/ 6 w 13"/>
                    <a:gd name="T13" fmla="*/ 67 h 67"/>
                    <a:gd name="T14" fmla="*/ 7 w 13"/>
                    <a:gd name="T15" fmla="*/ 67 h 67"/>
                    <a:gd name="T16" fmla="*/ 9 w 13"/>
                    <a:gd name="T17" fmla="*/ 67 h 67"/>
                    <a:gd name="T18" fmla="*/ 13 w 13"/>
                    <a:gd name="T19" fmla="*/ 63 h 67"/>
                    <a:gd name="T20" fmla="*/ 13 w 13"/>
                    <a:gd name="T21" fmla="*/ 61 h 67"/>
                    <a:gd name="T22" fmla="*/ 13 w 13"/>
                    <a:gd name="T23" fmla="*/ 5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67">
                      <a:moveTo>
                        <a:pt x="13" y="59"/>
                      </a:moveTo>
                      <a:lnTo>
                        <a:pt x="13" y="0"/>
                      </a:lnTo>
                      <a:lnTo>
                        <a:pt x="0" y="0"/>
                      </a:lnTo>
                      <a:lnTo>
                        <a:pt x="0" y="59"/>
                      </a:lnTo>
                      <a:lnTo>
                        <a:pt x="0" y="61"/>
                      </a:lnTo>
                      <a:lnTo>
                        <a:pt x="4" y="63"/>
                      </a:lnTo>
                      <a:lnTo>
                        <a:pt x="6" y="67"/>
                      </a:lnTo>
                      <a:lnTo>
                        <a:pt x="7" y="67"/>
                      </a:lnTo>
                      <a:lnTo>
                        <a:pt x="9" y="67"/>
                      </a:lnTo>
                      <a:lnTo>
                        <a:pt x="13" y="63"/>
                      </a:lnTo>
                      <a:lnTo>
                        <a:pt x="13" y="61"/>
                      </a:lnTo>
                      <a:lnTo>
                        <a:pt x="13" y="5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8" name="Freeform 1531"/>
                <p:cNvSpPr>
                  <a:spLocks/>
                </p:cNvSpPr>
                <p:nvPr/>
              </p:nvSpPr>
              <p:spPr bwMode="auto">
                <a:xfrm>
                  <a:off x="930" y="1868"/>
                  <a:ext cx="13" cy="40"/>
                </a:xfrm>
                <a:custGeom>
                  <a:avLst/>
                  <a:gdLst>
                    <a:gd name="T0" fmla="*/ 13 w 13"/>
                    <a:gd name="T1" fmla="*/ 33 h 40"/>
                    <a:gd name="T2" fmla="*/ 13 w 13"/>
                    <a:gd name="T3" fmla="*/ 0 h 40"/>
                    <a:gd name="T4" fmla="*/ 0 w 13"/>
                    <a:gd name="T5" fmla="*/ 0 h 40"/>
                    <a:gd name="T6" fmla="*/ 0 w 13"/>
                    <a:gd name="T7" fmla="*/ 33 h 40"/>
                    <a:gd name="T8" fmla="*/ 0 w 13"/>
                    <a:gd name="T9" fmla="*/ 39 h 40"/>
                    <a:gd name="T10" fmla="*/ 4 w 13"/>
                    <a:gd name="T11" fmla="*/ 40 h 40"/>
                    <a:gd name="T12" fmla="*/ 6 w 13"/>
                    <a:gd name="T13" fmla="*/ 40 h 40"/>
                    <a:gd name="T14" fmla="*/ 7 w 13"/>
                    <a:gd name="T15" fmla="*/ 40 h 40"/>
                    <a:gd name="T16" fmla="*/ 9 w 13"/>
                    <a:gd name="T17" fmla="*/ 40 h 40"/>
                    <a:gd name="T18" fmla="*/ 13 w 13"/>
                    <a:gd name="T19" fmla="*/ 40 h 40"/>
                    <a:gd name="T20" fmla="*/ 13 w 13"/>
                    <a:gd name="T21" fmla="*/ 39 h 40"/>
                    <a:gd name="T22" fmla="*/ 13 w 13"/>
                    <a:gd name="T23"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40">
                      <a:moveTo>
                        <a:pt x="13" y="33"/>
                      </a:moveTo>
                      <a:lnTo>
                        <a:pt x="13" y="0"/>
                      </a:lnTo>
                      <a:lnTo>
                        <a:pt x="0" y="0"/>
                      </a:lnTo>
                      <a:lnTo>
                        <a:pt x="0" y="33"/>
                      </a:lnTo>
                      <a:lnTo>
                        <a:pt x="0" y="39"/>
                      </a:lnTo>
                      <a:lnTo>
                        <a:pt x="4" y="40"/>
                      </a:lnTo>
                      <a:lnTo>
                        <a:pt x="6" y="40"/>
                      </a:lnTo>
                      <a:lnTo>
                        <a:pt x="7" y="40"/>
                      </a:lnTo>
                      <a:lnTo>
                        <a:pt x="9" y="40"/>
                      </a:lnTo>
                      <a:lnTo>
                        <a:pt x="13" y="40"/>
                      </a:lnTo>
                      <a:lnTo>
                        <a:pt x="13" y="39"/>
                      </a:lnTo>
                      <a:lnTo>
                        <a:pt x="13" y="3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89" name="Freeform 1532"/>
                <p:cNvSpPr>
                  <a:spLocks/>
                </p:cNvSpPr>
                <p:nvPr/>
              </p:nvSpPr>
              <p:spPr bwMode="auto">
                <a:xfrm>
                  <a:off x="930" y="1901"/>
                  <a:ext cx="13" cy="27"/>
                </a:xfrm>
                <a:custGeom>
                  <a:avLst/>
                  <a:gdLst>
                    <a:gd name="T0" fmla="*/ 13 w 13"/>
                    <a:gd name="T1" fmla="*/ 19 h 27"/>
                    <a:gd name="T2" fmla="*/ 13 w 13"/>
                    <a:gd name="T3" fmla="*/ 0 h 27"/>
                    <a:gd name="T4" fmla="*/ 0 w 13"/>
                    <a:gd name="T5" fmla="*/ 0 h 27"/>
                    <a:gd name="T6" fmla="*/ 0 w 13"/>
                    <a:gd name="T7" fmla="*/ 19 h 27"/>
                    <a:gd name="T8" fmla="*/ 0 w 13"/>
                    <a:gd name="T9" fmla="*/ 21 h 27"/>
                    <a:gd name="T10" fmla="*/ 4 w 13"/>
                    <a:gd name="T11" fmla="*/ 23 h 27"/>
                    <a:gd name="T12" fmla="*/ 6 w 13"/>
                    <a:gd name="T13" fmla="*/ 23 h 27"/>
                    <a:gd name="T14" fmla="*/ 7 w 13"/>
                    <a:gd name="T15" fmla="*/ 27 h 27"/>
                    <a:gd name="T16" fmla="*/ 9 w 13"/>
                    <a:gd name="T17" fmla="*/ 23 h 27"/>
                    <a:gd name="T18" fmla="*/ 13 w 13"/>
                    <a:gd name="T19" fmla="*/ 23 h 27"/>
                    <a:gd name="T20" fmla="*/ 13 w 13"/>
                    <a:gd name="T21" fmla="*/ 21 h 27"/>
                    <a:gd name="T22" fmla="*/ 13 w 13"/>
                    <a:gd name="T23"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7">
                      <a:moveTo>
                        <a:pt x="13" y="19"/>
                      </a:moveTo>
                      <a:lnTo>
                        <a:pt x="13" y="0"/>
                      </a:lnTo>
                      <a:lnTo>
                        <a:pt x="0" y="0"/>
                      </a:lnTo>
                      <a:lnTo>
                        <a:pt x="0" y="19"/>
                      </a:lnTo>
                      <a:lnTo>
                        <a:pt x="0" y="21"/>
                      </a:lnTo>
                      <a:lnTo>
                        <a:pt x="4" y="23"/>
                      </a:lnTo>
                      <a:lnTo>
                        <a:pt x="6" y="23"/>
                      </a:lnTo>
                      <a:lnTo>
                        <a:pt x="7" y="27"/>
                      </a:lnTo>
                      <a:lnTo>
                        <a:pt x="9" y="23"/>
                      </a:lnTo>
                      <a:lnTo>
                        <a:pt x="13" y="23"/>
                      </a:lnTo>
                      <a:lnTo>
                        <a:pt x="13" y="21"/>
                      </a:lnTo>
                      <a:lnTo>
                        <a:pt x="13" y="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0" name="Freeform 1533"/>
                <p:cNvSpPr>
                  <a:spLocks/>
                </p:cNvSpPr>
                <p:nvPr/>
              </p:nvSpPr>
              <p:spPr bwMode="auto">
                <a:xfrm>
                  <a:off x="930" y="1920"/>
                  <a:ext cx="13" cy="13"/>
                </a:xfrm>
                <a:custGeom>
                  <a:avLst/>
                  <a:gdLst>
                    <a:gd name="T0" fmla="*/ 13 w 13"/>
                    <a:gd name="T1" fmla="*/ 4 h 13"/>
                    <a:gd name="T2" fmla="*/ 13 w 13"/>
                    <a:gd name="T3" fmla="*/ 8 h 13"/>
                    <a:gd name="T4" fmla="*/ 13 w 13"/>
                    <a:gd name="T5" fmla="*/ 0 h 13"/>
                    <a:gd name="T6" fmla="*/ 0 w 13"/>
                    <a:gd name="T7" fmla="*/ 0 h 13"/>
                    <a:gd name="T8" fmla="*/ 0 w 13"/>
                    <a:gd name="T9" fmla="*/ 8 h 13"/>
                    <a:gd name="T10" fmla="*/ 0 w 13"/>
                    <a:gd name="T11" fmla="*/ 8 h 13"/>
                    <a:gd name="T12" fmla="*/ 4 w 13"/>
                    <a:gd name="T13" fmla="*/ 10 h 13"/>
                    <a:gd name="T14" fmla="*/ 6 w 13"/>
                    <a:gd name="T15" fmla="*/ 10 h 13"/>
                    <a:gd name="T16" fmla="*/ 7 w 13"/>
                    <a:gd name="T17" fmla="*/ 13 h 13"/>
                    <a:gd name="T18" fmla="*/ 9 w 13"/>
                    <a:gd name="T19" fmla="*/ 10 h 13"/>
                    <a:gd name="T20" fmla="*/ 13 w 13"/>
                    <a:gd name="T21" fmla="*/ 10 h 13"/>
                    <a:gd name="T22" fmla="*/ 13 w 13"/>
                    <a:gd name="T23" fmla="*/ 8 h 13"/>
                    <a:gd name="T24" fmla="*/ 13 w 13"/>
                    <a:gd name="T25" fmla="*/ 8 h 13"/>
                    <a:gd name="T26" fmla="*/ 13 w 13"/>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13" y="4"/>
                      </a:moveTo>
                      <a:lnTo>
                        <a:pt x="13" y="8"/>
                      </a:lnTo>
                      <a:lnTo>
                        <a:pt x="13" y="0"/>
                      </a:lnTo>
                      <a:lnTo>
                        <a:pt x="0" y="0"/>
                      </a:lnTo>
                      <a:lnTo>
                        <a:pt x="0" y="8"/>
                      </a:lnTo>
                      <a:lnTo>
                        <a:pt x="0" y="8"/>
                      </a:lnTo>
                      <a:lnTo>
                        <a:pt x="4" y="10"/>
                      </a:lnTo>
                      <a:lnTo>
                        <a:pt x="6" y="10"/>
                      </a:lnTo>
                      <a:lnTo>
                        <a:pt x="7" y="13"/>
                      </a:lnTo>
                      <a:lnTo>
                        <a:pt x="9" y="10"/>
                      </a:lnTo>
                      <a:lnTo>
                        <a:pt x="13" y="10"/>
                      </a:lnTo>
                      <a:lnTo>
                        <a:pt x="13" y="8"/>
                      </a:lnTo>
                      <a:lnTo>
                        <a:pt x="13" y="8"/>
                      </a:lnTo>
                      <a:lnTo>
                        <a:pt x="13"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1" name="Freeform 1534"/>
                <p:cNvSpPr>
                  <a:spLocks/>
                </p:cNvSpPr>
                <p:nvPr/>
              </p:nvSpPr>
              <p:spPr bwMode="auto">
                <a:xfrm>
                  <a:off x="930" y="1922"/>
                  <a:ext cx="13" cy="13"/>
                </a:xfrm>
                <a:custGeom>
                  <a:avLst/>
                  <a:gdLst>
                    <a:gd name="T0" fmla="*/ 7 w 13"/>
                    <a:gd name="T1" fmla="*/ 0 h 13"/>
                    <a:gd name="T2" fmla="*/ 13 w 13"/>
                    <a:gd name="T3" fmla="*/ 6 h 13"/>
                    <a:gd name="T4" fmla="*/ 13 w 13"/>
                    <a:gd name="T5" fmla="*/ 2 h 13"/>
                    <a:gd name="T6" fmla="*/ 0 w 13"/>
                    <a:gd name="T7" fmla="*/ 6 h 13"/>
                    <a:gd name="T8" fmla="*/ 0 w 13"/>
                    <a:gd name="T9" fmla="*/ 6 h 13"/>
                    <a:gd name="T10" fmla="*/ 7 w 13"/>
                    <a:gd name="T11" fmla="*/ 13 h 13"/>
                    <a:gd name="T12" fmla="*/ 0 w 13"/>
                    <a:gd name="T13" fmla="*/ 6 h 13"/>
                    <a:gd name="T14" fmla="*/ 4 w 13"/>
                    <a:gd name="T15" fmla="*/ 8 h 13"/>
                    <a:gd name="T16" fmla="*/ 4 w 13"/>
                    <a:gd name="T17" fmla="*/ 11 h 13"/>
                    <a:gd name="T18" fmla="*/ 6 w 13"/>
                    <a:gd name="T19" fmla="*/ 13 h 13"/>
                    <a:gd name="T20" fmla="*/ 7 w 13"/>
                    <a:gd name="T21" fmla="*/ 13 h 13"/>
                    <a:gd name="T22" fmla="*/ 13 w 13"/>
                    <a:gd name="T23" fmla="*/ 11 h 13"/>
                    <a:gd name="T24" fmla="*/ 13 w 13"/>
                    <a:gd name="T25" fmla="*/ 8 h 13"/>
                    <a:gd name="T26" fmla="*/ 13 w 13"/>
                    <a:gd name="T27" fmla="*/ 6 h 13"/>
                    <a:gd name="T28" fmla="*/ 7 w 13"/>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7" y="0"/>
                      </a:moveTo>
                      <a:lnTo>
                        <a:pt x="13" y="6"/>
                      </a:lnTo>
                      <a:lnTo>
                        <a:pt x="13" y="2"/>
                      </a:lnTo>
                      <a:lnTo>
                        <a:pt x="0" y="6"/>
                      </a:lnTo>
                      <a:lnTo>
                        <a:pt x="0" y="6"/>
                      </a:lnTo>
                      <a:lnTo>
                        <a:pt x="7" y="13"/>
                      </a:lnTo>
                      <a:lnTo>
                        <a:pt x="0" y="6"/>
                      </a:lnTo>
                      <a:lnTo>
                        <a:pt x="4" y="8"/>
                      </a:lnTo>
                      <a:lnTo>
                        <a:pt x="4" y="11"/>
                      </a:lnTo>
                      <a:lnTo>
                        <a:pt x="6" y="13"/>
                      </a:lnTo>
                      <a:lnTo>
                        <a:pt x="7" y="13"/>
                      </a:lnTo>
                      <a:lnTo>
                        <a:pt x="13" y="11"/>
                      </a:lnTo>
                      <a:lnTo>
                        <a:pt x="13" y="8"/>
                      </a:lnTo>
                      <a:lnTo>
                        <a:pt x="13" y="6"/>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2" name="Freeform 1535"/>
                <p:cNvSpPr>
                  <a:spLocks/>
                </p:cNvSpPr>
                <p:nvPr/>
              </p:nvSpPr>
              <p:spPr bwMode="auto">
                <a:xfrm>
                  <a:off x="937" y="1922"/>
                  <a:ext cx="6" cy="13"/>
                </a:xfrm>
                <a:custGeom>
                  <a:avLst/>
                  <a:gdLst>
                    <a:gd name="T0" fmla="*/ 0 w 6"/>
                    <a:gd name="T1" fmla="*/ 0 h 13"/>
                    <a:gd name="T2" fmla="*/ 0 w 6"/>
                    <a:gd name="T3" fmla="*/ 13 h 13"/>
                    <a:gd name="T4" fmla="*/ 6 w 6"/>
                    <a:gd name="T5" fmla="*/ 13 h 13"/>
                    <a:gd name="T6" fmla="*/ 6 w 6"/>
                    <a:gd name="T7" fmla="*/ 11 h 13"/>
                    <a:gd name="T8" fmla="*/ 6 w 6"/>
                    <a:gd name="T9" fmla="*/ 8 h 13"/>
                    <a:gd name="T10" fmla="*/ 6 w 6"/>
                    <a:gd name="T11" fmla="*/ 6 h 13"/>
                    <a:gd name="T12" fmla="*/ 6 w 6"/>
                    <a:gd name="T13" fmla="*/ 6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8"/>
                      </a:lnTo>
                      <a:lnTo>
                        <a:pt x="6" y="6"/>
                      </a:lnTo>
                      <a:lnTo>
                        <a:pt x="6" y="6"/>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3" name="Freeform 1536"/>
                <p:cNvSpPr>
                  <a:spLocks/>
                </p:cNvSpPr>
                <p:nvPr/>
              </p:nvSpPr>
              <p:spPr bwMode="auto">
                <a:xfrm>
                  <a:off x="937" y="1922"/>
                  <a:ext cx="6" cy="13"/>
                </a:xfrm>
                <a:custGeom>
                  <a:avLst/>
                  <a:gdLst>
                    <a:gd name="T0" fmla="*/ 0 w 6"/>
                    <a:gd name="T1" fmla="*/ 0 h 13"/>
                    <a:gd name="T2" fmla="*/ 0 w 6"/>
                    <a:gd name="T3" fmla="*/ 13 h 13"/>
                    <a:gd name="T4" fmla="*/ 6 w 6"/>
                    <a:gd name="T5" fmla="*/ 13 h 13"/>
                    <a:gd name="T6" fmla="*/ 6 w 6"/>
                    <a:gd name="T7" fmla="*/ 11 h 13"/>
                    <a:gd name="T8" fmla="*/ 6 w 6"/>
                    <a:gd name="T9" fmla="*/ 8 h 13"/>
                    <a:gd name="T10" fmla="*/ 6 w 6"/>
                    <a:gd name="T11" fmla="*/ 6 h 13"/>
                    <a:gd name="T12" fmla="*/ 6 w 6"/>
                    <a:gd name="T13" fmla="*/ 6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8"/>
                      </a:lnTo>
                      <a:lnTo>
                        <a:pt x="6" y="6"/>
                      </a:lnTo>
                      <a:lnTo>
                        <a:pt x="6" y="6"/>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4" name="Freeform 1537"/>
                <p:cNvSpPr>
                  <a:spLocks/>
                </p:cNvSpPr>
                <p:nvPr/>
              </p:nvSpPr>
              <p:spPr bwMode="auto">
                <a:xfrm>
                  <a:off x="937" y="1922"/>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8 h 13"/>
                    <a:gd name="T14" fmla="*/ 10 w 10"/>
                    <a:gd name="T15" fmla="*/ 6 h 13"/>
                    <a:gd name="T16" fmla="*/ 6 w 10"/>
                    <a:gd name="T17" fmla="*/ 6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8"/>
                      </a:lnTo>
                      <a:lnTo>
                        <a:pt x="10" y="6"/>
                      </a:lnTo>
                      <a:lnTo>
                        <a:pt x="6" y="6"/>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5" name="Freeform 1538"/>
                <p:cNvSpPr>
                  <a:spLocks/>
                </p:cNvSpPr>
                <p:nvPr/>
              </p:nvSpPr>
              <p:spPr bwMode="auto">
                <a:xfrm>
                  <a:off x="939" y="1922"/>
                  <a:ext cx="8" cy="13"/>
                </a:xfrm>
                <a:custGeom>
                  <a:avLst/>
                  <a:gdLst>
                    <a:gd name="T0" fmla="*/ 0 w 8"/>
                    <a:gd name="T1" fmla="*/ 0 h 13"/>
                    <a:gd name="T2" fmla="*/ 0 w 8"/>
                    <a:gd name="T3" fmla="*/ 13 h 13"/>
                    <a:gd name="T4" fmla="*/ 4 w 8"/>
                    <a:gd name="T5" fmla="*/ 13 h 13"/>
                    <a:gd name="T6" fmla="*/ 4 w 8"/>
                    <a:gd name="T7" fmla="*/ 11 h 13"/>
                    <a:gd name="T8" fmla="*/ 4 w 8"/>
                    <a:gd name="T9" fmla="*/ 8 h 13"/>
                    <a:gd name="T10" fmla="*/ 8 w 8"/>
                    <a:gd name="T11" fmla="*/ 6 h 13"/>
                    <a:gd name="T12" fmla="*/ 4 w 8"/>
                    <a:gd name="T13" fmla="*/ 6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4" y="8"/>
                      </a:lnTo>
                      <a:lnTo>
                        <a:pt x="8" y="6"/>
                      </a:lnTo>
                      <a:lnTo>
                        <a:pt x="4"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6" name="Freeform 1539"/>
                <p:cNvSpPr>
                  <a:spLocks/>
                </p:cNvSpPr>
                <p:nvPr/>
              </p:nvSpPr>
              <p:spPr bwMode="auto">
                <a:xfrm>
                  <a:off x="939" y="1922"/>
                  <a:ext cx="8" cy="13"/>
                </a:xfrm>
                <a:custGeom>
                  <a:avLst/>
                  <a:gdLst>
                    <a:gd name="T0" fmla="*/ 0 w 8"/>
                    <a:gd name="T1" fmla="*/ 0 h 13"/>
                    <a:gd name="T2" fmla="*/ 0 w 8"/>
                    <a:gd name="T3" fmla="*/ 13 h 13"/>
                    <a:gd name="T4" fmla="*/ 4 w 8"/>
                    <a:gd name="T5" fmla="*/ 13 h 13"/>
                    <a:gd name="T6" fmla="*/ 4 w 8"/>
                    <a:gd name="T7" fmla="*/ 11 h 13"/>
                    <a:gd name="T8" fmla="*/ 8 w 8"/>
                    <a:gd name="T9" fmla="*/ 8 h 13"/>
                    <a:gd name="T10" fmla="*/ 8 w 8"/>
                    <a:gd name="T11" fmla="*/ 6 h 13"/>
                    <a:gd name="T12" fmla="*/ 8 w 8"/>
                    <a:gd name="T13" fmla="*/ 6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8"/>
                      </a:lnTo>
                      <a:lnTo>
                        <a:pt x="8" y="6"/>
                      </a:lnTo>
                      <a:lnTo>
                        <a:pt x="8"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7" name="Freeform 1540"/>
                <p:cNvSpPr>
                  <a:spLocks/>
                </p:cNvSpPr>
                <p:nvPr/>
              </p:nvSpPr>
              <p:spPr bwMode="auto">
                <a:xfrm>
                  <a:off x="934" y="1922"/>
                  <a:ext cx="13" cy="13"/>
                </a:xfrm>
                <a:custGeom>
                  <a:avLst/>
                  <a:gdLst>
                    <a:gd name="T0" fmla="*/ 13 w 13"/>
                    <a:gd name="T1" fmla="*/ 6 h 13"/>
                    <a:gd name="T2" fmla="*/ 5 w 13"/>
                    <a:gd name="T3" fmla="*/ 0 h 13"/>
                    <a:gd name="T4" fmla="*/ 5 w 13"/>
                    <a:gd name="T5" fmla="*/ 13 h 13"/>
                    <a:gd name="T6" fmla="*/ 0 w 13"/>
                    <a:gd name="T7" fmla="*/ 6 h 13"/>
                    <a:gd name="T8" fmla="*/ 5 w 13"/>
                    <a:gd name="T9" fmla="*/ 13 h 13"/>
                    <a:gd name="T10" fmla="*/ 9 w 13"/>
                    <a:gd name="T11" fmla="*/ 13 h 13"/>
                    <a:gd name="T12" fmla="*/ 9 w 13"/>
                    <a:gd name="T13" fmla="*/ 11 h 13"/>
                    <a:gd name="T14" fmla="*/ 13 w 13"/>
                    <a:gd name="T15" fmla="*/ 8 h 13"/>
                    <a:gd name="T16" fmla="*/ 13 w 13"/>
                    <a:gd name="T17" fmla="*/ 6 h 13"/>
                    <a:gd name="T18" fmla="*/ 13 w 13"/>
                    <a:gd name="T19" fmla="*/ 6 h 13"/>
                    <a:gd name="T20" fmla="*/ 9 w 13"/>
                    <a:gd name="T21" fmla="*/ 2 h 13"/>
                    <a:gd name="T22" fmla="*/ 9 w 13"/>
                    <a:gd name="T23" fmla="*/ 0 h 13"/>
                    <a:gd name="T24" fmla="*/ 5 w 13"/>
                    <a:gd name="T25" fmla="*/ 0 h 13"/>
                    <a:gd name="T26" fmla="*/ 13 w 13"/>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13" y="6"/>
                      </a:moveTo>
                      <a:lnTo>
                        <a:pt x="5" y="0"/>
                      </a:lnTo>
                      <a:lnTo>
                        <a:pt x="5" y="13"/>
                      </a:lnTo>
                      <a:lnTo>
                        <a:pt x="0" y="6"/>
                      </a:lnTo>
                      <a:lnTo>
                        <a:pt x="5" y="13"/>
                      </a:lnTo>
                      <a:lnTo>
                        <a:pt x="9" y="13"/>
                      </a:lnTo>
                      <a:lnTo>
                        <a:pt x="9" y="11"/>
                      </a:lnTo>
                      <a:lnTo>
                        <a:pt x="13" y="8"/>
                      </a:lnTo>
                      <a:lnTo>
                        <a:pt x="13" y="6"/>
                      </a:lnTo>
                      <a:lnTo>
                        <a:pt x="13" y="6"/>
                      </a:lnTo>
                      <a:lnTo>
                        <a:pt x="9" y="2"/>
                      </a:lnTo>
                      <a:lnTo>
                        <a:pt x="9" y="0"/>
                      </a:lnTo>
                      <a:lnTo>
                        <a:pt x="5" y="0"/>
                      </a:lnTo>
                      <a:lnTo>
                        <a:pt x="1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8" name="Freeform 1541"/>
                <p:cNvSpPr>
                  <a:spLocks/>
                </p:cNvSpPr>
                <p:nvPr/>
              </p:nvSpPr>
              <p:spPr bwMode="auto">
                <a:xfrm>
                  <a:off x="934" y="1922"/>
                  <a:ext cx="13" cy="13"/>
                </a:xfrm>
                <a:custGeom>
                  <a:avLst/>
                  <a:gdLst>
                    <a:gd name="T0" fmla="*/ 5 w 13"/>
                    <a:gd name="T1" fmla="*/ 0 h 13"/>
                    <a:gd name="T2" fmla="*/ 13 w 13"/>
                    <a:gd name="T3" fmla="*/ 6 h 13"/>
                    <a:gd name="T4" fmla="*/ 13 w 13"/>
                    <a:gd name="T5" fmla="*/ 6 h 13"/>
                    <a:gd name="T6" fmla="*/ 0 w 13"/>
                    <a:gd name="T7" fmla="*/ 6 h 13"/>
                    <a:gd name="T8" fmla="*/ 0 w 13"/>
                    <a:gd name="T9" fmla="*/ 8 h 13"/>
                    <a:gd name="T10" fmla="*/ 5 w 13"/>
                    <a:gd name="T11" fmla="*/ 13 h 13"/>
                    <a:gd name="T12" fmla="*/ 0 w 13"/>
                    <a:gd name="T13" fmla="*/ 8 h 13"/>
                    <a:gd name="T14" fmla="*/ 2 w 13"/>
                    <a:gd name="T15" fmla="*/ 11 h 13"/>
                    <a:gd name="T16" fmla="*/ 3 w 13"/>
                    <a:gd name="T17" fmla="*/ 13 h 13"/>
                    <a:gd name="T18" fmla="*/ 5 w 13"/>
                    <a:gd name="T19" fmla="*/ 13 h 13"/>
                    <a:gd name="T20" fmla="*/ 9 w 13"/>
                    <a:gd name="T21" fmla="*/ 13 h 13"/>
                    <a:gd name="T22" fmla="*/ 9 w 13"/>
                    <a:gd name="T23" fmla="*/ 13 h 13"/>
                    <a:gd name="T24" fmla="*/ 13 w 13"/>
                    <a:gd name="T25" fmla="*/ 11 h 13"/>
                    <a:gd name="T26" fmla="*/ 13 w 13"/>
                    <a:gd name="T27" fmla="*/ 8 h 13"/>
                    <a:gd name="T28" fmla="*/ 13 w 13"/>
                    <a:gd name="T29" fmla="*/ 6 h 13"/>
                    <a:gd name="T30" fmla="*/ 5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5" y="0"/>
                      </a:moveTo>
                      <a:lnTo>
                        <a:pt x="13" y="6"/>
                      </a:lnTo>
                      <a:lnTo>
                        <a:pt x="13" y="6"/>
                      </a:lnTo>
                      <a:lnTo>
                        <a:pt x="0" y="6"/>
                      </a:lnTo>
                      <a:lnTo>
                        <a:pt x="0" y="8"/>
                      </a:lnTo>
                      <a:lnTo>
                        <a:pt x="5" y="13"/>
                      </a:lnTo>
                      <a:lnTo>
                        <a:pt x="0" y="8"/>
                      </a:lnTo>
                      <a:lnTo>
                        <a:pt x="2" y="11"/>
                      </a:lnTo>
                      <a:lnTo>
                        <a:pt x="3" y="13"/>
                      </a:lnTo>
                      <a:lnTo>
                        <a:pt x="5" y="13"/>
                      </a:lnTo>
                      <a:lnTo>
                        <a:pt x="9" y="13"/>
                      </a:lnTo>
                      <a:lnTo>
                        <a:pt x="9" y="13"/>
                      </a:lnTo>
                      <a:lnTo>
                        <a:pt x="13" y="11"/>
                      </a:lnTo>
                      <a:lnTo>
                        <a:pt x="13" y="8"/>
                      </a:lnTo>
                      <a:lnTo>
                        <a:pt x="13" y="6"/>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99" name="Freeform 1542"/>
                <p:cNvSpPr>
                  <a:spLocks/>
                </p:cNvSpPr>
                <p:nvPr/>
              </p:nvSpPr>
              <p:spPr bwMode="auto">
                <a:xfrm>
                  <a:off x="939"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11"/>
                      </a:lnTo>
                      <a:lnTo>
                        <a:pt x="8" y="6"/>
                      </a:lnTo>
                      <a:lnTo>
                        <a:pt x="8"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0" name="Freeform 1543"/>
                <p:cNvSpPr>
                  <a:spLocks/>
                </p:cNvSpPr>
                <p:nvPr/>
              </p:nvSpPr>
              <p:spPr bwMode="auto">
                <a:xfrm>
                  <a:off x="939"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1" name="Freeform 1544"/>
                <p:cNvSpPr>
                  <a:spLocks/>
                </p:cNvSpPr>
                <p:nvPr/>
              </p:nvSpPr>
              <p:spPr bwMode="auto">
                <a:xfrm>
                  <a:off x="939"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2" name="Freeform 1545"/>
                <p:cNvSpPr>
                  <a:spLocks/>
                </p:cNvSpPr>
                <p:nvPr/>
              </p:nvSpPr>
              <p:spPr bwMode="auto">
                <a:xfrm>
                  <a:off x="939" y="1922"/>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4" y="13"/>
                      </a:lnTo>
                      <a:lnTo>
                        <a:pt x="8" y="11"/>
                      </a:lnTo>
                      <a:lnTo>
                        <a:pt x="10" y="6"/>
                      </a:lnTo>
                      <a:lnTo>
                        <a:pt x="8" y="6"/>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3" name="Freeform 1546"/>
                <p:cNvSpPr>
                  <a:spLocks/>
                </p:cNvSpPr>
                <p:nvPr/>
              </p:nvSpPr>
              <p:spPr bwMode="auto">
                <a:xfrm>
                  <a:off x="94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4" name="Freeform 1547"/>
                <p:cNvSpPr>
                  <a:spLocks/>
                </p:cNvSpPr>
                <p:nvPr/>
              </p:nvSpPr>
              <p:spPr bwMode="auto">
                <a:xfrm>
                  <a:off x="94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5" name="Freeform 1548"/>
                <p:cNvSpPr>
                  <a:spLocks/>
                </p:cNvSpPr>
                <p:nvPr/>
              </p:nvSpPr>
              <p:spPr bwMode="auto">
                <a:xfrm>
                  <a:off x="94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6" name="Freeform 1549"/>
                <p:cNvSpPr>
                  <a:spLocks/>
                </p:cNvSpPr>
                <p:nvPr/>
              </p:nvSpPr>
              <p:spPr bwMode="auto">
                <a:xfrm>
                  <a:off x="94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7" name="Freeform 1550"/>
                <p:cNvSpPr>
                  <a:spLocks/>
                </p:cNvSpPr>
                <p:nvPr/>
              </p:nvSpPr>
              <p:spPr bwMode="auto">
                <a:xfrm>
                  <a:off x="943"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8" name="Freeform 1551"/>
                <p:cNvSpPr>
                  <a:spLocks/>
                </p:cNvSpPr>
                <p:nvPr/>
              </p:nvSpPr>
              <p:spPr bwMode="auto">
                <a:xfrm>
                  <a:off x="943"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09" name="Freeform 1552"/>
                <p:cNvSpPr>
                  <a:spLocks/>
                </p:cNvSpPr>
                <p:nvPr/>
              </p:nvSpPr>
              <p:spPr bwMode="auto">
                <a:xfrm>
                  <a:off x="943" y="1922"/>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0"/>
                      </a:lnTo>
                      <a:lnTo>
                        <a:pt x="0" y="13"/>
                      </a:ln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0" name="Freeform 1553"/>
                <p:cNvSpPr>
                  <a:spLocks/>
                </p:cNvSpPr>
                <p:nvPr/>
              </p:nvSpPr>
              <p:spPr bwMode="auto">
                <a:xfrm>
                  <a:off x="943"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1" name="Freeform 1554"/>
                <p:cNvSpPr>
                  <a:spLocks/>
                </p:cNvSpPr>
                <p:nvPr/>
              </p:nvSpPr>
              <p:spPr bwMode="auto">
                <a:xfrm>
                  <a:off x="94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2" name="Freeform 1555"/>
                <p:cNvSpPr>
                  <a:spLocks/>
                </p:cNvSpPr>
                <p:nvPr/>
              </p:nvSpPr>
              <p:spPr bwMode="auto">
                <a:xfrm>
                  <a:off x="94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3" name="Freeform 1556"/>
                <p:cNvSpPr>
                  <a:spLocks/>
                </p:cNvSpPr>
                <p:nvPr/>
              </p:nvSpPr>
              <p:spPr bwMode="auto">
                <a:xfrm>
                  <a:off x="94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4" name="Freeform 1557"/>
                <p:cNvSpPr>
                  <a:spLocks/>
                </p:cNvSpPr>
                <p:nvPr/>
              </p:nvSpPr>
              <p:spPr bwMode="auto">
                <a:xfrm>
                  <a:off x="94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5" name="Freeform 1558"/>
                <p:cNvSpPr>
                  <a:spLocks/>
                </p:cNvSpPr>
                <p:nvPr/>
              </p:nvSpPr>
              <p:spPr bwMode="auto">
                <a:xfrm>
                  <a:off x="943"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6" name="Freeform 1559"/>
                <p:cNvSpPr>
                  <a:spLocks/>
                </p:cNvSpPr>
                <p:nvPr/>
              </p:nvSpPr>
              <p:spPr bwMode="auto">
                <a:xfrm>
                  <a:off x="943"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7" name="Freeform 1560"/>
                <p:cNvSpPr>
                  <a:spLocks/>
                </p:cNvSpPr>
                <p:nvPr/>
              </p:nvSpPr>
              <p:spPr bwMode="auto">
                <a:xfrm>
                  <a:off x="943"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8" name="Freeform 1561"/>
                <p:cNvSpPr>
                  <a:spLocks/>
                </p:cNvSpPr>
                <p:nvPr/>
              </p:nvSpPr>
              <p:spPr bwMode="auto">
                <a:xfrm>
                  <a:off x="947"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19" name="Freeform 1562"/>
                <p:cNvSpPr>
                  <a:spLocks/>
                </p:cNvSpPr>
                <p:nvPr/>
              </p:nvSpPr>
              <p:spPr bwMode="auto">
                <a:xfrm>
                  <a:off x="947"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0" name="Freeform 1563"/>
                <p:cNvSpPr>
                  <a:spLocks/>
                </p:cNvSpPr>
                <p:nvPr/>
              </p:nvSpPr>
              <p:spPr bwMode="auto">
                <a:xfrm>
                  <a:off x="947"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1" name="Freeform 1564"/>
                <p:cNvSpPr>
                  <a:spLocks/>
                </p:cNvSpPr>
                <p:nvPr/>
              </p:nvSpPr>
              <p:spPr bwMode="auto">
                <a:xfrm>
                  <a:off x="947"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2" name="Freeform 1565"/>
                <p:cNvSpPr>
                  <a:spLocks/>
                </p:cNvSpPr>
                <p:nvPr/>
              </p:nvSpPr>
              <p:spPr bwMode="auto">
                <a:xfrm>
                  <a:off x="947"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3" name="Freeform 1566"/>
                <p:cNvSpPr>
                  <a:spLocks/>
                </p:cNvSpPr>
                <p:nvPr/>
              </p:nvSpPr>
              <p:spPr bwMode="auto">
                <a:xfrm>
                  <a:off x="947"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4" name="Freeform 1567"/>
                <p:cNvSpPr>
                  <a:spLocks/>
                </p:cNvSpPr>
                <p:nvPr/>
              </p:nvSpPr>
              <p:spPr bwMode="auto">
                <a:xfrm>
                  <a:off x="947"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5" name="Freeform 1568"/>
                <p:cNvSpPr>
                  <a:spLocks/>
                </p:cNvSpPr>
                <p:nvPr/>
              </p:nvSpPr>
              <p:spPr bwMode="auto">
                <a:xfrm>
                  <a:off x="949"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6" name="Freeform 1569"/>
                <p:cNvSpPr>
                  <a:spLocks/>
                </p:cNvSpPr>
                <p:nvPr/>
              </p:nvSpPr>
              <p:spPr bwMode="auto">
                <a:xfrm>
                  <a:off x="949"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7" name="Freeform 1570"/>
                <p:cNvSpPr>
                  <a:spLocks/>
                </p:cNvSpPr>
                <p:nvPr/>
              </p:nvSpPr>
              <p:spPr bwMode="auto">
                <a:xfrm>
                  <a:off x="949"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8" name="Freeform 1571"/>
                <p:cNvSpPr>
                  <a:spLocks/>
                </p:cNvSpPr>
                <p:nvPr/>
              </p:nvSpPr>
              <p:spPr bwMode="auto">
                <a:xfrm>
                  <a:off x="949"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29" name="Freeform 1572"/>
                <p:cNvSpPr>
                  <a:spLocks/>
                </p:cNvSpPr>
                <p:nvPr/>
              </p:nvSpPr>
              <p:spPr bwMode="auto">
                <a:xfrm>
                  <a:off x="949"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0" name="Freeform 1573"/>
                <p:cNvSpPr>
                  <a:spLocks/>
                </p:cNvSpPr>
                <p:nvPr/>
              </p:nvSpPr>
              <p:spPr bwMode="auto">
                <a:xfrm>
                  <a:off x="949"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1" name="Freeform 1574"/>
                <p:cNvSpPr>
                  <a:spLocks/>
                </p:cNvSpPr>
                <p:nvPr/>
              </p:nvSpPr>
              <p:spPr bwMode="auto">
                <a:xfrm>
                  <a:off x="949"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2" name="Freeform 1575"/>
                <p:cNvSpPr>
                  <a:spLocks/>
                </p:cNvSpPr>
                <p:nvPr/>
              </p:nvSpPr>
              <p:spPr bwMode="auto">
                <a:xfrm>
                  <a:off x="949"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8" y="11"/>
                      </a:lnTo>
                      <a:lnTo>
                        <a:pt x="10"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3" name="Freeform 1576"/>
                <p:cNvSpPr>
                  <a:spLocks/>
                </p:cNvSpPr>
                <p:nvPr/>
              </p:nvSpPr>
              <p:spPr bwMode="auto">
                <a:xfrm>
                  <a:off x="951" y="1922"/>
                  <a:ext cx="8" cy="13"/>
                </a:xfrm>
                <a:custGeom>
                  <a:avLst/>
                  <a:gdLst>
                    <a:gd name="T0" fmla="*/ 0 w 8"/>
                    <a:gd name="T1" fmla="*/ 0 h 13"/>
                    <a:gd name="T2" fmla="*/ 0 w 8"/>
                    <a:gd name="T3" fmla="*/ 13 h 13"/>
                    <a:gd name="T4" fmla="*/ 2 w 8"/>
                    <a:gd name="T5" fmla="*/ 13 h 13"/>
                    <a:gd name="T6" fmla="*/ 6 w 8"/>
                    <a:gd name="T7" fmla="*/ 11 h 13"/>
                    <a:gd name="T8" fmla="*/ 8 w 8"/>
                    <a:gd name="T9" fmla="*/ 6 h 13"/>
                    <a:gd name="T10" fmla="*/ 6 w 8"/>
                    <a:gd name="T11" fmla="*/ 6 h 13"/>
                    <a:gd name="T12" fmla="*/ 6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6" y="11"/>
                      </a:lnTo>
                      <a:lnTo>
                        <a:pt x="8"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4" name="Freeform 1577"/>
                <p:cNvSpPr>
                  <a:spLocks/>
                </p:cNvSpPr>
                <p:nvPr/>
              </p:nvSpPr>
              <p:spPr bwMode="auto">
                <a:xfrm>
                  <a:off x="951"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5" name="Freeform 1578"/>
                <p:cNvSpPr>
                  <a:spLocks/>
                </p:cNvSpPr>
                <p:nvPr/>
              </p:nvSpPr>
              <p:spPr bwMode="auto">
                <a:xfrm>
                  <a:off x="951"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6" name="Freeform 1579"/>
                <p:cNvSpPr>
                  <a:spLocks/>
                </p:cNvSpPr>
                <p:nvPr/>
              </p:nvSpPr>
              <p:spPr bwMode="auto">
                <a:xfrm>
                  <a:off x="951"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7" name="Freeform 1580"/>
                <p:cNvSpPr>
                  <a:spLocks/>
                </p:cNvSpPr>
                <p:nvPr/>
              </p:nvSpPr>
              <p:spPr bwMode="auto">
                <a:xfrm>
                  <a:off x="951"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8" name="Freeform 1581"/>
                <p:cNvSpPr>
                  <a:spLocks/>
                </p:cNvSpPr>
                <p:nvPr/>
              </p:nvSpPr>
              <p:spPr bwMode="auto">
                <a:xfrm>
                  <a:off x="951"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39" name="Freeform 1582"/>
                <p:cNvSpPr>
                  <a:spLocks/>
                </p:cNvSpPr>
                <p:nvPr/>
              </p:nvSpPr>
              <p:spPr bwMode="auto">
                <a:xfrm>
                  <a:off x="951"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0" name="Freeform 1583"/>
                <p:cNvSpPr>
                  <a:spLocks/>
                </p:cNvSpPr>
                <p:nvPr/>
              </p:nvSpPr>
              <p:spPr bwMode="auto">
                <a:xfrm>
                  <a:off x="951" y="1922"/>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9 w 9"/>
                    <a:gd name="T13" fmla="*/ 6 h 13"/>
                    <a:gd name="T14" fmla="*/ 8 w 9"/>
                    <a:gd name="T15" fmla="*/ 6 h 13"/>
                    <a:gd name="T16" fmla="*/ 8 w 9"/>
                    <a:gd name="T17" fmla="*/ 2 h 13"/>
                    <a:gd name="T18" fmla="*/ 6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3"/>
                      </a:lnTo>
                      <a:lnTo>
                        <a:pt x="8" y="11"/>
                      </a:lnTo>
                      <a:lnTo>
                        <a:pt x="9" y="6"/>
                      </a:lnTo>
                      <a:lnTo>
                        <a:pt x="8" y="6"/>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1" name="Freeform 1584"/>
                <p:cNvSpPr>
                  <a:spLocks/>
                </p:cNvSpPr>
                <p:nvPr/>
              </p:nvSpPr>
              <p:spPr bwMode="auto">
                <a:xfrm>
                  <a:off x="953"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2" name="Freeform 1585"/>
                <p:cNvSpPr>
                  <a:spLocks/>
                </p:cNvSpPr>
                <p:nvPr/>
              </p:nvSpPr>
              <p:spPr bwMode="auto">
                <a:xfrm>
                  <a:off x="953"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3" name="Freeform 1586"/>
                <p:cNvSpPr>
                  <a:spLocks/>
                </p:cNvSpPr>
                <p:nvPr/>
              </p:nvSpPr>
              <p:spPr bwMode="auto">
                <a:xfrm>
                  <a:off x="953"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4" name="Freeform 1587"/>
                <p:cNvSpPr>
                  <a:spLocks/>
                </p:cNvSpPr>
                <p:nvPr/>
              </p:nvSpPr>
              <p:spPr bwMode="auto">
                <a:xfrm>
                  <a:off x="953"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5" name="Freeform 1588"/>
                <p:cNvSpPr>
                  <a:spLocks/>
                </p:cNvSpPr>
                <p:nvPr/>
              </p:nvSpPr>
              <p:spPr bwMode="auto">
                <a:xfrm>
                  <a:off x="953" y="1922"/>
                  <a:ext cx="7" cy="13"/>
                </a:xfrm>
                <a:custGeom>
                  <a:avLst/>
                  <a:gdLst>
                    <a:gd name="T0" fmla="*/ 0 w 7"/>
                    <a:gd name="T1" fmla="*/ 0 h 13"/>
                    <a:gd name="T2" fmla="*/ 0 w 7"/>
                    <a:gd name="T3" fmla="*/ 13 h 13"/>
                    <a:gd name="T4" fmla="*/ 6 w 7"/>
                    <a:gd name="T5" fmla="*/ 13 h 13"/>
                    <a:gd name="T6" fmla="*/ 6 w 7"/>
                    <a:gd name="T7" fmla="*/ 11 h 13"/>
                    <a:gd name="T8" fmla="*/ 7 w 7"/>
                    <a:gd name="T9" fmla="*/ 11 h 13"/>
                    <a:gd name="T10" fmla="*/ 7 w 7"/>
                    <a:gd name="T11" fmla="*/ 6 h 13"/>
                    <a:gd name="T12" fmla="*/ 7 w 7"/>
                    <a:gd name="T13" fmla="*/ 6 h 13"/>
                    <a:gd name="T14" fmla="*/ 6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6" y="13"/>
                      </a:lnTo>
                      <a:lnTo>
                        <a:pt x="6" y="11"/>
                      </a:lnTo>
                      <a:lnTo>
                        <a:pt x="7" y="11"/>
                      </a:lnTo>
                      <a:lnTo>
                        <a:pt x="7" y="6"/>
                      </a:lnTo>
                      <a:lnTo>
                        <a:pt x="7"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6" name="Freeform 1589"/>
                <p:cNvSpPr>
                  <a:spLocks/>
                </p:cNvSpPr>
                <p:nvPr/>
              </p:nvSpPr>
              <p:spPr bwMode="auto">
                <a:xfrm>
                  <a:off x="953" y="1922"/>
                  <a:ext cx="7" cy="13"/>
                </a:xfrm>
                <a:custGeom>
                  <a:avLst/>
                  <a:gdLst>
                    <a:gd name="T0" fmla="*/ 0 w 7"/>
                    <a:gd name="T1" fmla="*/ 0 h 13"/>
                    <a:gd name="T2" fmla="*/ 0 w 7"/>
                    <a:gd name="T3" fmla="*/ 13 h 13"/>
                    <a:gd name="T4" fmla="*/ 6 w 7"/>
                    <a:gd name="T5" fmla="*/ 13 h 13"/>
                    <a:gd name="T6" fmla="*/ 7 w 7"/>
                    <a:gd name="T7" fmla="*/ 11 h 13"/>
                    <a:gd name="T8" fmla="*/ 7 w 7"/>
                    <a:gd name="T9" fmla="*/ 6 h 13"/>
                    <a:gd name="T10" fmla="*/ 7 w 7"/>
                    <a:gd name="T11" fmla="*/ 6 h 13"/>
                    <a:gd name="T12" fmla="*/ 7 w 7"/>
                    <a:gd name="T13" fmla="*/ 2 h 13"/>
                    <a:gd name="T14" fmla="*/ 6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6" y="13"/>
                      </a:lnTo>
                      <a:lnTo>
                        <a:pt x="7" y="11"/>
                      </a:lnTo>
                      <a:lnTo>
                        <a:pt x="7" y="6"/>
                      </a:lnTo>
                      <a:lnTo>
                        <a:pt x="7" y="6"/>
                      </a:lnTo>
                      <a:lnTo>
                        <a:pt x="7"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7" name="Freeform 1590"/>
                <p:cNvSpPr>
                  <a:spLocks/>
                </p:cNvSpPr>
                <p:nvPr/>
              </p:nvSpPr>
              <p:spPr bwMode="auto">
                <a:xfrm>
                  <a:off x="953" y="1922"/>
                  <a:ext cx="7" cy="13"/>
                </a:xfrm>
                <a:custGeom>
                  <a:avLst/>
                  <a:gdLst>
                    <a:gd name="T0" fmla="*/ 4 w 7"/>
                    <a:gd name="T1" fmla="*/ 0 h 13"/>
                    <a:gd name="T2" fmla="*/ 0 w 7"/>
                    <a:gd name="T3" fmla="*/ 0 h 13"/>
                    <a:gd name="T4" fmla="*/ 0 w 7"/>
                    <a:gd name="T5" fmla="*/ 13 h 13"/>
                    <a:gd name="T6" fmla="*/ 4 w 7"/>
                    <a:gd name="T7" fmla="*/ 13 h 13"/>
                    <a:gd name="T8" fmla="*/ 6 w 7"/>
                    <a:gd name="T9" fmla="*/ 13 h 13"/>
                    <a:gd name="T10" fmla="*/ 7 w 7"/>
                    <a:gd name="T11" fmla="*/ 11 h 13"/>
                    <a:gd name="T12" fmla="*/ 7 w 7"/>
                    <a:gd name="T13" fmla="*/ 6 h 13"/>
                    <a:gd name="T14" fmla="*/ 7 w 7"/>
                    <a:gd name="T15" fmla="*/ 6 h 13"/>
                    <a:gd name="T16" fmla="*/ 7 w 7"/>
                    <a:gd name="T17" fmla="*/ 2 h 13"/>
                    <a:gd name="T18" fmla="*/ 6 w 7"/>
                    <a:gd name="T19" fmla="*/ 2 h 13"/>
                    <a:gd name="T20" fmla="*/ 4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4" y="0"/>
                      </a:moveTo>
                      <a:lnTo>
                        <a:pt x="0" y="0"/>
                      </a:lnTo>
                      <a:lnTo>
                        <a:pt x="0" y="13"/>
                      </a:lnTo>
                      <a:lnTo>
                        <a:pt x="4" y="13"/>
                      </a:lnTo>
                      <a:lnTo>
                        <a:pt x="6" y="13"/>
                      </a:lnTo>
                      <a:lnTo>
                        <a:pt x="7" y="11"/>
                      </a:lnTo>
                      <a:lnTo>
                        <a:pt x="7" y="6"/>
                      </a:lnTo>
                      <a:lnTo>
                        <a:pt x="7" y="6"/>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8" name="Freeform 1591"/>
                <p:cNvSpPr>
                  <a:spLocks/>
                </p:cNvSpPr>
                <p:nvPr/>
              </p:nvSpPr>
              <p:spPr bwMode="auto">
                <a:xfrm>
                  <a:off x="957" y="1922"/>
                  <a:ext cx="5" cy="13"/>
                </a:xfrm>
                <a:custGeom>
                  <a:avLst/>
                  <a:gdLst>
                    <a:gd name="T0" fmla="*/ 0 w 5"/>
                    <a:gd name="T1" fmla="*/ 0 h 13"/>
                    <a:gd name="T2" fmla="*/ 0 w 5"/>
                    <a:gd name="T3" fmla="*/ 13 h 13"/>
                    <a:gd name="T4" fmla="*/ 2 w 5"/>
                    <a:gd name="T5" fmla="*/ 13 h 13"/>
                    <a:gd name="T6" fmla="*/ 3 w 5"/>
                    <a:gd name="T7" fmla="*/ 11 h 13"/>
                    <a:gd name="T8" fmla="*/ 5 w 5"/>
                    <a:gd name="T9" fmla="*/ 6 h 13"/>
                    <a:gd name="T10" fmla="*/ 3 w 5"/>
                    <a:gd name="T11" fmla="*/ 6 h 13"/>
                    <a:gd name="T12" fmla="*/ 3 w 5"/>
                    <a:gd name="T13" fmla="*/ 2 h 13"/>
                    <a:gd name="T14" fmla="*/ 2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2" y="13"/>
                      </a:lnTo>
                      <a:lnTo>
                        <a:pt x="3" y="11"/>
                      </a:lnTo>
                      <a:lnTo>
                        <a:pt x="5" y="6"/>
                      </a:lnTo>
                      <a:lnTo>
                        <a:pt x="3"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49" name="Freeform 1592"/>
                <p:cNvSpPr>
                  <a:spLocks/>
                </p:cNvSpPr>
                <p:nvPr/>
              </p:nvSpPr>
              <p:spPr bwMode="auto">
                <a:xfrm>
                  <a:off x="957"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0" name="Freeform 1593"/>
                <p:cNvSpPr>
                  <a:spLocks/>
                </p:cNvSpPr>
                <p:nvPr/>
              </p:nvSpPr>
              <p:spPr bwMode="auto">
                <a:xfrm>
                  <a:off x="957"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1" name="Freeform 1594"/>
                <p:cNvSpPr>
                  <a:spLocks/>
                </p:cNvSpPr>
                <p:nvPr/>
              </p:nvSpPr>
              <p:spPr bwMode="auto">
                <a:xfrm>
                  <a:off x="957"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2" name="Freeform 1595"/>
                <p:cNvSpPr>
                  <a:spLocks/>
                </p:cNvSpPr>
                <p:nvPr/>
              </p:nvSpPr>
              <p:spPr bwMode="auto">
                <a:xfrm>
                  <a:off x="957"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3" name="Freeform 1596"/>
                <p:cNvSpPr>
                  <a:spLocks/>
                </p:cNvSpPr>
                <p:nvPr/>
              </p:nvSpPr>
              <p:spPr bwMode="auto">
                <a:xfrm>
                  <a:off x="957" y="1922"/>
                  <a:ext cx="5" cy="13"/>
                </a:xfrm>
                <a:custGeom>
                  <a:avLst/>
                  <a:gdLst>
                    <a:gd name="T0" fmla="*/ 0 w 5"/>
                    <a:gd name="T1" fmla="*/ 0 h 13"/>
                    <a:gd name="T2" fmla="*/ 0 w 5"/>
                    <a:gd name="T3" fmla="*/ 13 h 13"/>
                    <a:gd name="T4" fmla="*/ 3 w 5"/>
                    <a:gd name="T5" fmla="*/ 13 h 13"/>
                    <a:gd name="T6" fmla="*/ 5 w 5"/>
                    <a:gd name="T7" fmla="*/ 11 h 13"/>
                    <a:gd name="T8" fmla="*/ 5 w 5"/>
                    <a:gd name="T9" fmla="*/ 6 h 13"/>
                    <a:gd name="T10" fmla="*/ 5 w 5"/>
                    <a:gd name="T11" fmla="*/ 6 h 13"/>
                    <a:gd name="T12" fmla="*/ 5 w 5"/>
                    <a:gd name="T13" fmla="*/ 2 h 13"/>
                    <a:gd name="T14" fmla="*/ 3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3" y="13"/>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4" name="Freeform 1597"/>
                <p:cNvSpPr>
                  <a:spLocks/>
                </p:cNvSpPr>
                <p:nvPr/>
              </p:nvSpPr>
              <p:spPr bwMode="auto">
                <a:xfrm>
                  <a:off x="957" y="1922"/>
                  <a:ext cx="5" cy="13"/>
                </a:xfrm>
                <a:custGeom>
                  <a:avLst/>
                  <a:gdLst>
                    <a:gd name="T0" fmla="*/ 0 w 5"/>
                    <a:gd name="T1" fmla="*/ 0 h 13"/>
                    <a:gd name="T2" fmla="*/ 0 w 5"/>
                    <a:gd name="T3" fmla="*/ 13 h 13"/>
                    <a:gd name="T4" fmla="*/ 3 w 5"/>
                    <a:gd name="T5" fmla="*/ 13 h 13"/>
                    <a:gd name="T6" fmla="*/ 5 w 5"/>
                    <a:gd name="T7" fmla="*/ 11 h 13"/>
                    <a:gd name="T8" fmla="*/ 5 w 5"/>
                    <a:gd name="T9" fmla="*/ 6 h 13"/>
                    <a:gd name="T10" fmla="*/ 5 w 5"/>
                    <a:gd name="T11" fmla="*/ 6 h 13"/>
                    <a:gd name="T12" fmla="*/ 5 w 5"/>
                    <a:gd name="T13" fmla="*/ 2 h 13"/>
                    <a:gd name="T14" fmla="*/ 3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3" y="13"/>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5" name="Freeform 1598"/>
                <p:cNvSpPr>
                  <a:spLocks/>
                </p:cNvSpPr>
                <p:nvPr/>
              </p:nvSpPr>
              <p:spPr bwMode="auto">
                <a:xfrm>
                  <a:off x="957" y="1922"/>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9 w 9"/>
                    <a:gd name="T13" fmla="*/ 6 h 13"/>
                    <a:gd name="T14" fmla="*/ 5 w 9"/>
                    <a:gd name="T15" fmla="*/ 6 h 13"/>
                    <a:gd name="T16" fmla="*/ 5 w 9"/>
                    <a:gd name="T17" fmla="*/ 2 h 13"/>
                    <a:gd name="T18" fmla="*/ 3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3" y="13"/>
                      </a:lnTo>
                      <a:lnTo>
                        <a:pt x="5" y="11"/>
                      </a:lnTo>
                      <a:lnTo>
                        <a:pt x="9" y="6"/>
                      </a:lnTo>
                      <a:lnTo>
                        <a:pt x="5" y="6"/>
                      </a:lnTo>
                      <a:lnTo>
                        <a:pt x="5" y="2"/>
                      </a:lnTo>
                      <a:lnTo>
                        <a:pt x="3"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6" name="Freeform 1599"/>
                <p:cNvSpPr>
                  <a:spLocks/>
                </p:cNvSpPr>
                <p:nvPr/>
              </p:nvSpPr>
              <p:spPr bwMode="auto">
                <a:xfrm>
                  <a:off x="959" y="1922"/>
                  <a:ext cx="7" cy="13"/>
                </a:xfrm>
                <a:custGeom>
                  <a:avLst/>
                  <a:gdLst>
                    <a:gd name="T0" fmla="*/ 0 w 7"/>
                    <a:gd name="T1" fmla="*/ 0 h 13"/>
                    <a:gd name="T2" fmla="*/ 0 w 7"/>
                    <a:gd name="T3" fmla="*/ 13 h 13"/>
                    <a:gd name="T4" fmla="*/ 1 w 7"/>
                    <a:gd name="T5" fmla="*/ 13 h 13"/>
                    <a:gd name="T6" fmla="*/ 3 w 7"/>
                    <a:gd name="T7" fmla="*/ 11 h 13"/>
                    <a:gd name="T8" fmla="*/ 7 w 7"/>
                    <a:gd name="T9" fmla="*/ 6 h 13"/>
                    <a:gd name="T10" fmla="*/ 3 w 7"/>
                    <a:gd name="T11" fmla="*/ 6 h 13"/>
                    <a:gd name="T12" fmla="*/ 3 w 7"/>
                    <a:gd name="T13" fmla="*/ 2 h 13"/>
                    <a:gd name="T14" fmla="*/ 1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1" y="13"/>
                      </a:lnTo>
                      <a:lnTo>
                        <a:pt x="3" y="11"/>
                      </a:lnTo>
                      <a:lnTo>
                        <a:pt x="7" y="6"/>
                      </a:lnTo>
                      <a:lnTo>
                        <a:pt x="3"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7" name="Freeform 1600"/>
                <p:cNvSpPr>
                  <a:spLocks/>
                </p:cNvSpPr>
                <p:nvPr/>
              </p:nvSpPr>
              <p:spPr bwMode="auto">
                <a:xfrm>
                  <a:off x="959"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8" name="Freeform 1601"/>
                <p:cNvSpPr>
                  <a:spLocks/>
                </p:cNvSpPr>
                <p:nvPr/>
              </p:nvSpPr>
              <p:spPr bwMode="auto">
                <a:xfrm>
                  <a:off x="959"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59" name="Freeform 1602"/>
                <p:cNvSpPr>
                  <a:spLocks/>
                </p:cNvSpPr>
                <p:nvPr/>
              </p:nvSpPr>
              <p:spPr bwMode="auto">
                <a:xfrm>
                  <a:off x="959"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0" name="Freeform 1603"/>
                <p:cNvSpPr>
                  <a:spLocks/>
                </p:cNvSpPr>
                <p:nvPr/>
              </p:nvSpPr>
              <p:spPr bwMode="auto">
                <a:xfrm>
                  <a:off x="959"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3" y="11"/>
                      </a:lnTo>
                      <a:lnTo>
                        <a:pt x="7" y="11"/>
                      </a:lnTo>
                      <a:lnTo>
                        <a:pt x="7" y="6"/>
                      </a:lnTo>
                      <a:lnTo>
                        <a:pt x="7" y="6"/>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1" name="Freeform 1604"/>
                <p:cNvSpPr>
                  <a:spLocks/>
                </p:cNvSpPr>
                <p:nvPr/>
              </p:nvSpPr>
              <p:spPr bwMode="auto">
                <a:xfrm>
                  <a:off x="959"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2" name="Freeform 1605"/>
                <p:cNvSpPr>
                  <a:spLocks/>
                </p:cNvSpPr>
                <p:nvPr/>
              </p:nvSpPr>
              <p:spPr bwMode="auto">
                <a:xfrm>
                  <a:off x="959"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3" name="Freeform 1606"/>
                <p:cNvSpPr>
                  <a:spLocks/>
                </p:cNvSpPr>
                <p:nvPr/>
              </p:nvSpPr>
              <p:spPr bwMode="auto">
                <a:xfrm>
                  <a:off x="959" y="1922"/>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7 w 7"/>
                    <a:gd name="T11" fmla="*/ 11 h 13"/>
                    <a:gd name="T12" fmla="*/ 7 w 7"/>
                    <a:gd name="T13" fmla="*/ 6 h 13"/>
                    <a:gd name="T14" fmla="*/ 7 w 7"/>
                    <a:gd name="T15" fmla="*/ 6 h 13"/>
                    <a:gd name="T16" fmla="*/ 7 w 7"/>
                    <a:gd name="T17" fmla="*/ 2 h 13"/>
                    <a:gd name="T18" fmla="*/ 3 w 7"/>
                    <a:gd name="T19" fmla="*/ 2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3" y="13"/>
                      </a:lnTo>
                      <a:lnTo>
                        <a:pt x="7" y="11"/>
                      </a:lnTo>
                      <a:lnTo>
                        <a:pt x="7" y="6"/>
                      </a:lnTo>
                      <a:lnTo>
                        <a:pt x="7" y="6"/>
                      </a:lnTo>
                      <a:lnTo>
                        <a:pt x="7" y="2"/>
                      </a:lnTo>
                      <a:lnTo>
                        <a:pt x="3"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4" name="Freeform 1607"/>
                <p:cNvSpPr>
                  <a:spLocks/>
                </p:cNvSpPr>
                <p:nvPr/>
              </p:nvSpPr>
              <p:spPr bwMode="auto">
                <a:xfrm>
                  <a:off x="96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5" name="Freeform 1608"/>
                <p:cNvSpPr>
                  <a:spLocks/>
                </p:cNvSpPr>
                <p:nvPr/>
              </p:nvSpPr>
              <p:spPr bwMode="auto">
                <a:xfrm>
                  <a:off x="96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6" name="Freeform 1609"/>
                <p:cNvSpPr>
                  <a:spLocks/>
                </p:cNvSpPr>
                <p:nvPr/>
              </p:nvSpPr>
              <p:spPr bwMode="auto">
                <a:xfrm>
                  <a:off x="96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7" name="Freeform 1610"/>
                <p:cNvSpPr>
                  <a:spLocks/>
                </p:cNvSpPr>
                <p:nvPr/>
              </p:nvSpPr>
              <p:spPr bwMode="auto">
                <a:xfrm>
                  <a:off x="960"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8" name="Freeform 1611"/>
                <p:cNvSpPr>
                  <a:spLocks/>
                </p:cNvSpPr>
                <p:nvPr/>
              </p:nvSpPr>
              <p:spPr bwMode="auto">
                <a:xfrm>
                  <a:off x="960" y="1922"/>
                  <a:ext cx="6" cy="13"/>
                </a:xfrm>
                <a:custGeom>
                  <a:avLst/>
                  <a:gdLst>
                    <a:gd name="T0" fmla="*/ 0 w 6"/>
                    <a:gd name="T1" fmla="*/ 0 h 13"/>
                    <a:gd name="T2" fmla="*/ 0 w 6"/>
                    <a:gd name="T3" fmla="*/ 13 h 13"/>
                    <a:gd name="T4" fmla="*/ 6 w 6"/>
                    <a:gd name="T5" fmla="*/ 13 h 13"/>
                    <a:gd name="T6" fmla="*/ 6 w 6"/>
                    <a:gd name="T7" fmla="*/ 11 h 13"/>
                    <a:gd name="T8" fmla="*/ 6 w 6"/>
                    <a:gd name="T9" fmla="*/ 11 h 13"/>
                    <a:gd name="T10" fmla="*/ 6 w 6"/>
                    <a:gd name="T11" fmla="*/ 6 h 13"/>
                    <a:gd name="T12" fmla="*/ 6 w 6"/>
                    <a:gd name="T13" fmla="*/ 6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11"/>
                      </a:lnTo>
                      <a:lnTo>
                        <a:pt x="6" y="6"/>
                      </a:lnTo>
                      <a:lnTo>
                        <a:pt x="6"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69" name="Freeform 1612"/>
                <p:cNvSpPr>
                  <a:spLocks/>
                </p:cNvSpPr>
                <p:nvPr/>
              </p:nvSpPr>
              <p:spPr bwMode="auto">
                <a:xfrm>
                  <a:off x="960"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0" name="Freeform 1613"/>
                <p:cNvSpPr>
                  <a:spLocks/>
                </p:cNvSpPr>
                <p:nvPr/>
              </p:nvSpPr>
              <p:spPr bwMode="auto">
                <a:xfrm>
                  <a:off x="960" y="1922"/>
                  <a:ext cx="6" cy="13"/>
                </a:xfrm>
                <a:custGeom>
                  <a:avLst/>
                  <a:gdLst>
                    <a:gd name="T0" fmla="*/ 2 w 6"/>
                    <a:gd name="T1" fmla="*/ 0 h 13"/>
                    <a:gd name="T2" fmla="*/ 0 w 6"/>
                    <a:gd name="T3" fmla="*/ 0 h 13"/>
                    <a:gd name="T4" fmla="*/ 0 w 6"/>
                    <a:gd name="T5" fmla="*/ 13 h 13"/>
                    <a:gd name="T6" fmla="*/ 2 w 6"/>
                    <a:gd name="T7" fmla="*/ 13 h 13"/>
                    <a:gd name="T8" fmla="*/ 6 w 6"/>
                    <a:gd name="T9" fmla="*/ 13 h 13"/>
                    <a:gd name="T10" fmla="*/ 6 w 6"/>
                    <a:gd name="T11" fmla="*/ 11 h 13"/>
                    <a:gd name="T12" fmla="*/ 6 w 6"/>
                    <a:gd name="T13" fmla="*/ 6 h 13"/>
                    <a:gd name="T14" fmla="*/ 6 w 6"/>
                    <a:gd name="T15" fmla="*/ 6 h 13"/>
                    <a:gd name="T16" fmla="*/ 6 w 6"/>
                    <a:gd name="T17" fmla="*/ 2 h 13"/>
                    <a:gd name="T18" fmla="*/ 6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6" y="13"/>
                      </a:lnTo>
                      <a:lnTo>
                        <a:pt x="6" y="11"/>
                      </a:lnTo>
                      <a:lnTo>
                        <a:pt x="6" y="6"/>
                      </a:lnTo>
                      <a:lnTo>
                        <a:pt x="6" y="6"/>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1" name="Freeform 1614"/>
                <p:cNvSpPr>
                  <a:spLocks/>
                </p:cNvSpPr>
                <p:nvPr/>
              </p:nvSpPr>
              <p:spPr bwMode="auto">
                <a:xfrm>
                  <a:off x="962" y="1922"/>
                  <a:ext cx="6" cy="13"/>
                </a:xfrm>
                <a:custGeom>
                  <a:avLst/>
                  <a:gdLst>
                    <a:gd name="T0" fmla="*/ 0 w 6"/>
                    <a:gd name="T1" fmla="*/ 0 h 13"/>
                    <a:gd name="T2" fmla="*/ 0 w 6"/>
                    <a:gd name="T3" fmla="*/ 13 h 13"/>
                    <a:gd name="T4" fmla="*/ 4 w 6"/>
                    <a:gd name="T5" fmla="*/ 13 h 13"/>
                    <a:gd name="T6" fmla="*/ 4 w 6"/>
                    <a:gd name="T7" fmla="*/ 11 h 13"/>
                    <a:gd name="T8" fmla="*/ 6 w 6"/>
                    <a:gd name="T9" fmla="*/ 6 h 13"/>
                    <a:gd name="T10" fmla="*/ 4 w 6"/>
                    <a:gd name="T11" fmla="*/ 6 h 13"/>
                    <a:gd name="T12" fmla="*/ 4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6"/>
                      </a:lnTo>
                      <a:lnTo>
                        <a:pt x="4"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2" name="Freeform 1615"/>
                <p:cNvSpPr>
                  <a:spLocks/>
                </p:cNvSpPr>
                <p:nvPr/>
              </p:nvSpPr>
              <p:spPr bwMode="auto">
                <a:xfrm>
                  <a:off x="962"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3" name="Freeform 1616"/>
                <p:cNvSpPr>
                  <a:spLocks/>
                </p:cNvSpPr>
                <p:nvPr/>
              </p:nvSpPr>
              <p:spPr bwMode="auto">
                <a:xfrm>
                  <a:off x="962"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4" name="Freeform 1617"/>
                <p:cNvSpPr>
                  <a:spLocks/>
                </p:cNvSpPr>
                <p:nvPr/>
              </p:nvSpPr>
              <p:spPr bwMode="auto">
                <a:xfrm>
                  <a:off x="962"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5" name="Freeform 1618"/>
                <p:cNvSpPr>
                  <a:spLocks/>
                </p:cNvSpPr>
                <p:nvPr/>
              </p:nvSpPr>
              <p:spPr bwMode="auto">
                <a:xfrm>
                  <a:off x="962"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11"/>
                      </a:lnTo>
                      <a:lnTo>
                        <a:pt x="6" y="6"/>
                      </a:lnTo>
                      <a:lnTo>
                        <a:pt x="6"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6" name="Freeform 1619"/>
                <p:cNvSpPr>
                  <a:spLocks/>
                </p:cNvSpPr>
                <p:nvPr/>
              </p:nvSpPr>
              <p:spPr bwMode="auto">
                <a:xfrm>
                  <a:off x="962"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7" name="Freeform 1620"/>
                <p:cNvSpPr>
                  <a:spLocks/>
                </p:cNvSpPr>
                <p:nvPr/>
              </p:nvSpPr>
              <p:spPr bwMode="auto">
                <a:xfrm>
                  <a:off x="962"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8" name="Freeform 1621"/>
                <p:cNvSpPr>
                  <a:spLocks/>
                </p:cNvSpPr>
                <p:nvPr/>
              </p:nvSpPr>
              <p:spPr bwMode="auto">
                <a:xfrm>
                  <a:off x="962" y="1922"/>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6 w 10"/>
                    <a:gd name="T11" fmla="*/ 11 h 13"/>
                    <a:gd name="T12" fmla="*/ 10 w 10"/>
                    <a:gd name="T13" fmla="*/ 6 h 13"/>
                    <a:gd name="T14" fmla="*/ 6 w 10"/>
                    <a:gd name="T15" fmla="*/ 6 h 13"/>
                    <a:gd name="T16" fmla="*/ 6 w 10"/>
                    <a:gd name="T17" fmla="*/ 2 h 13"/>
                    <a:gd name="T18" fmla="*/ 4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4" y="13"/>
                      </a:lnTo>
                      <a:lnTo>
                        <a:pt x="6" y="11"/>
                      </a:lnTo>
                      <a:lnTo>
                        <a:pt x="10" y="6"/>
                      </a:lnTo>
                      <a:lnTo>
                        <a:pt x="6" y="6"/>
                      </a:lnTo>
                      <a:lnTo>
                        <a:pt x="6"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79" name="Freeform 1622"/>
                <p:cNvSpPr>
                  <a:spLocks/>
                </p:cNvSpPr>
                <p:nvPr/>
              </p:nvSpPr>
              <p:spPr bwMode="auto">
                <a:xfrm>
                  <a:off x="966" y="1922"/>
                  <a:ext cx="6" cy="13"/>
                </a:xfrm>
                <a:custGeom>
                  <a:avLst/>
                  <a:gdLst>
                    <a:gd name="T0" fmla="*/ 0 w 6"/>
                    <a:gd name="T1" fmla="*/ 0 h 13"/>
                    <a:gd name="T2" fmla="*/ 0 w 6"/>
                    <a:gd name="T3" fmla="*/ 13 h 13"/>
                    <a:gd name="T4" fmla="*/ 0 w 6"/>
                    <a:gd name="T5" fmla="*/ 13 h 13"/>
                    <a:gd name="T6" fmla="*/ 2 w 6"/>
                    <a:gd name="T7" fmla="*/ 11 h 13"/>
                    <a:gd name="T8" fmla="*/ 6 w 6"/>
                    <a:gd name="T9" fmla="*/ 6 h 13"/>
                    <a:gd name="T10" fmla="*/ 2 w 6"/>
                    <a:gd name="T11" fmla="*/ 6 h 13"/>
                    <a:gd name="T12" fmla="*/ 2 w 6"/>
                    <a:gd name="T13" fmla="*/ 2 h 13"/>
                    <a:gd name="T14" fmla="*/ 0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0" y="13"/>
                      </a:lnTo>
                      <a:lnTo>
                        <a:pt x="2" y="11"/>
                      </a:lnTo>
                      <a:lnTo>
                        <a:pt x="6" y="6"/>
                      </a:lnTo>
                      <a:lnTo>
                        <a:pt x="2" y="6"/>
                      </a:lnTo>
                      <a:lnTo>
                        <a:pt x="2"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0" name="Freeform 1623"/>
                <p:cNvSpPr>
                  <a:spLocks/>
                </p:cNvSpPr>
                <p:nvPr/>
              </p:nvSpPr>
              <p:spPr bwMode="auto">
                <a:xfrm>
                  <a:off x="966" y="1922"/>
                  <a:ext cx="6" cy="13"/>
                </a:xfrm>
                <a:custGeom>
                  <a:avLst/>
                  <a:gdLst>
                    <a:gd name="T0" fmla="*/ 0 w 6"/>
                    <a:gd name="T1" fmla="*/ 0 h 13"/>
                    <a:gd name="T2" fmla="*/ 0 w 6"/>
                    <a:gd name="T3" fmla="*/ 13 h 13"/>
                    <a:gd name="T4" fmla="*/ 0 w 6"/>
                    <a:gd name="T5" fmla="*/ 13 h 13"/>
                    <a:gd name="T6" fmla="*/ 2 w 6"/>
                    <a:gd name="T7" fmla="*/ 11 h 13"/>
                    <a:gd name="T8" fmla="*/ 6 w 6"/>
                    <a:gd name="T9" fmla="*/ 11 h 13"/>
                    <a:gd name="T10" fmla="*/ 6 w 6"/>
                    <a:gd name="T11" fmla="*/ 6 h 13"/>
                    <a:gd name="T12" fmla="*/ 6 w 6"/>
                    <a:gd name="T13" fmla="*/ 6 h 13"/>
                    <a:gd name="T14" fmla="*/ 2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11"/>
                      </a:lnTo>
                      <a:lnTo>
                        <a:pt x="6" y="6"/>
                      </a:lnTo>
                      <a:lnTo>
                        <a:pt x="6" y="6"/>
                      </a:lnTo>
                      <a:lnTo>
                        <a:pt x="2"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1" name="Freeform 1624"/>
                <p:cNvSpPr>
                  <a:spLocks/>
                </p:cNvSpPr>
                <p:nvPr/>
              </p:nvSpPr>
              <p:spPr bwMode="auto">
                <a:xfrm>
                  <a:off x="966" y="1922"/>
                  <a:ext cx="6" cy="13"/>
                </a:xfrm>
                <a:custGeom>
                  <a:avLst/>
                  <a:gdLst>
                    <a:gd name="T0" fmla="*/ 0 w 6"/>
                    <a:gd name="T1" fmla="*/ 0 h 13"/>
                    <a:gd name="T2" fmla="*/ 0 w 6"/>
                    <a:gd name="T3" fmla="*/ 13 h 13"/>
                    <a:gd name="T4" fmla="*/ 0 w 6"/>
                    <a:gd name="T5" fmla="*/ 13 h 13"/>
                    <a:gd name="T6" fmla="*/ 2 w 6"/>
                    <a:gd name="T7" fmla="*/ 11 h 13"/>
                    <a:gd name="T8" fmla="*/ 6 w 6"/>
                    <a:gd name="T9" fmla="*/ 11 h 13"/>
                    <a:gd name="T10" fmla="*/ 6 w 6"/>
                    <a:gd name="T11" fmla="*/ 6 h 13"/>
                    <a:gd name="T12" fmla="*/ 6 w 6"/>
                    <a:gd name="T13" fmla="*/ 6 h 13"/>
                    <a:gd name="T14" fmla="*/ 2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11"/>
                      </a:lnTo>
                      <a:lnTo>
                        <a:pt x="6" y="6"/>
                      </a:lnTo>
                      <a:lnTo>
                        <a:pt x="6" y="6"/>
                      </a:lnTo>
                      <a:lnTo>
                        <a:pt x="2"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2" name="Freeform 1625"/>
                <p:cNvSpPr>
                  <a:spLocks/>
                </p:cNvSpPr>
                <p:nvPr/>
              </p:nvSpPr>
              <p:spPr bwMode="auto">
                <a:xfrm>
                  <a:off x="966" y="1922"/>
                  <a:ext cx="6" cy="13"/>
                </a:xfrm>
                <a:custGeom>
                  <a:avLst/>
                  <a:gdLst>
                    <a:gd name="T0" fmla="*/ 0 w 6"/>
                    <a:gd name="T1" fmla="*/ 0 h 13"/>
                    <a:gd name="T2" fmla="*/ 0 w 6"/>
                    <a:gd name="T3" fmla="*/ 13 h 13"/>
                    <a:gd name="T4" fmla="*/ 0 w 6"/>
                    <a:gd name="T5" fmla="*/ 13 h 13"/>
                    <a:gd name="T6" fmla="*/ 2 w 6"/>
                    <a:gd name="T7" fmla="*/ 11 h 13"/>
                    <a:gd name="T8" fmla="*/ 6 w 6"/>
                    <a:gd name="T9" fmla="*/ 11 h 13"/>
                    <a:gd name="T10" fmla="*/ 6 w 6"/>
                    <a:gd name="T11" fmla="*/ 6 h 13"/>
                    <a:gd name="T12" fmla="*/ 6 w 6"/>
                    <a:gd name="T13" fmla="*/ 6 h 13"/>
                    <a:gd name="T14" fmla="*/ 2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11"/>
                      </a:lnTo>
                      <a:lnTo>
                        <a:pt x="6" y="6"/>
                      </a:lnTo>
                      <a:lnTo>
                        <a:pt x="6" y="6"/>
                      </a:lnTo>
                      <a:lnTo>
                        <a:pt x="2"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3" name="Freeform 1626"/>
                <p:cNvSpPr>
                  <a:spLocks/>
                </p:cNvSpPr>
                <p:nvPr/>
              </p:nvSpPr>
              <p:spPr bwMode="auto">
                <a:xfrm>
                  <a:off x="966" y="1922"/>
                  <a:ext cx="6" cy="13"/>
                </a:xfrm>
                <a:custGeom>
                  <a:avLst/>
                  <a:gdLst>
                    <a:gd name="T0" fmla="*/ 0 w 6"/>
                    <a:gd name="T1" fmla="*/ 0 h 13"/>
                    <a:gd name="T2" fmla="*/ 0 w 6"/>
                    <a:gd name="T3" fmla="*/ 13 h 13"/>
                    <a:gd name="T4" fmla="*/ 2 w 6"/>
                    <a:gd name="T5" fmla="*/ 13 h 13"/>
                    <a:gd name="T6" fmla="*/ 2 w 6"/>
                    <a:gd name="T7" fmla="*/ 11 h 13"/>
                    <a:gd name="T8" fmla="*/ 6 w 6"/>
                    <a:gd name="T9" fmla="*/ 11 h 13"/>
                    <a:gd name="T10" fmla="*/ 6 w 6"/>
                    <a:gd name="T11" fmla="*/ 6 h 13"/>
                    <a:gd name="T12" fmla="*/ 6 w 6"/>
                    <a:gd name="T13" fmla="*/ 6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2" y="11"/>
                      </a:lnTo>
                      <a:lnTo>
                        <a:pt x="6" y="11"/>
                      </a:lnTo>
                      <a:lnTo>
                        <a:pt x="6" y="6"/>
                      </a:lnTo>
                      <a:lnTo>
                        <a:pt x="6" y="6"/>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4" name="Freeform 1627"/>
                <p:cNvSpPr>
                  <a:spLocks/>
                </p:cNvSpPr>
                <p:nvPr/>
              </p:nvSpPr>
              <p:spPr bwMode="auto">
                <a:xfrm>
                  <a:off x="966"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5" name="Freeform 1628"/>
                <p:cNvSpPr>
                  <a:spLocks/>
                </p:cNvSpPr>
                <p:nvPr/>
              </p:nvSpPr>
              <p:spPr bwMode="auto">
                <a:xfrm>
                  <a:off x="966" y="1922"/>
                  <a:ext cx="6" cy="13"/>
                </a:xfrm>
                <a:custGeom>
                  <a:avLst/>
                  <a:gdLst>
                    <a:gd name="T0" fmla="*/ 0 w 6"/>
                    <a:gd name="T1" fmla="*/ 0 h 13"/>
                    <a:gd name="T2" fmla="*/ 0 w 6"/>
                    <a:gd name="T3" fmla="*/ 0 h 13"/>
                    <a:gd name="T4" fmla="*/ 0 w 6"/>
                    <a:gd name="T5" fmla="*/ 13 h 13"/>
                    <a:gd name="T6" fmla="*/ 0 w 6"/>
                    <a:gd name="T7" fmla="*/ 13 h 13"/>
                    <a:gd name="T8" fmla="*/ 2 w 6"/>
                    <a:gd name="T9" fmla="*/ 13 h 13"/>
                    <a:gd name="T10" fmla="*/ 6 w 6"/>
                    <a:gd name="T11" fmla="*/ 11 h 13"/>
                    <a:gd name="T12" fmla="*/ 6 w 6"/>
                    <a:gd name="T13" fmla="*/ 6 h 13"/>
                    <a:gd name="T14" fmla="*/ 6 w 6"/>
                    <a:gd name="T15" fmla="*/ 6 h 13"/>
                    <a:gd name="T16" fmla="*/ 6 w 6"/>
                    <a:gd name="T17" fmla="*/ 2 h 13"/>
                    <a:gd name="T18" fmla="*/ 2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0"/>
                      </a:lnTo>
                      <a:lnTo>
                        <a:pt x="0" y="13"/>
                      </a:ln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6" name="Freeform 1629"/>
                <p:cNvSpPr>
                  <a:spLocks/>
                </p:cNvSpPr>
                <p:nvPr/>
              </p:nvSpPr>
              <p:spPr bwMode="auto">
                <a:xfrm>
                  <a:off x="966" y="1922"/>
                  <a:ext cx="8" cy="13"/>
                </a:xfrm>
                <a:custGeom>
                  <a:avLst/>
                  <a:gdLst>
                    <a:gd name="T0" fmla="*/ 0 w 8"/>
                    <a:gd name="T1" fmla="*/ 0 h 13"/>
                    <a:gd name="T2" fmla="*/ 0 w 8"/>
                    <a:gd name="T3" fmla="*/ 13 h 13"/>
                    <a:gd name="T4" fmla="*/ 2 w 8"/>
                    <a:gd name="T5" fmla="*/ 13 h 13"/>
                    <a:gd name="T6" fmla="*/ 6 w 8"/>
                    <a:gd name="T7" fmla="*/ 11 h 13"/>
                    <a:gd name="T8" fmla="*/ 8 w 8"/>
                    <a:gd name="T9" fmla="*/ 6 h 13"/>
                    <a:gd name="T10" fmla="*/ 6 w 8"/>
                    <a:gd name="T11" fmla="*/ 6 h 13"/>
                    <a:gd name="T12" fmla="*/ 6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6" y="11"/>
                      </a:lnTo>
                      <a:lnTo>
                        <a:pt x="8"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7" name="Freeform 1630"/>
                <p:cNvSpPr>
                  <a:spLocks/>
                </p:cNvSpPr>
                <p:nvPr/>
              </p:nvSpPr>
              <p:spPr bwMode="auto">
                <a:xfrm>
                  <a:off x="966"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8" name="Freeform 1631"/>
                <p:cNvSpPr>
                  <a:spLocks/>
                </p:cNvSpPr>
                <p:nvPr/>
              </p:nvSpPr>
              <p:spPr bwMode="auto">
                <a:xfrm>
                  <a:off x="966"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89" name="Freeform 1632"/>
                <p:cNvSpPr>
                  <a:spLocks/>
                </p:cNvSpPr>
                <p:nvPr/>
              </p:nvSpPr>
              <p:spPr bwMode="auto">
                <a:xfrm>
                  <a:off x="966"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0" name="Freeform 1633"/>
                <p:cNvSpPr>
                  <a:spLocks/>
                </p:cNvSpPr>
                <p:nvPr/>
              </p:nvSpPr>
              <p:spPr bwMode="auto">
                <a:xfrm>
                  <a:off x="966"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1" name="Freeform 1634"/>
                <p:cNvSpPr>
                  <a:spLocks/>
                </p:cNvSpPr>
                <p:nvPr/>
              </p:nvSpPr>
              <p:spPr bwMode="auto">
                <a:xfrm>
                  <a:off x="966"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2" name="Freeform 1635"/>
                <p:cNvSpPr>
                  <a:spLocks/>
                </p:cNvSpPr>
                <p:nvPr/>
              </p:nvSpPr>
              <p:spPr bwMode="auto">
                <a:xfrm>
                  <a:off x="966"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3" name="Freeform 1636"/>
                <p:cNvSpPr>
                  <a:spLocks/>
                </p:cNvSpPr>
                <p:nvPr/>
              </p:nvSpPr>
              <p:spPr bwMode="auto">
                <a:xfrm>
                  <a:off x="966" y="1922"/>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8" y="11"/>
                      </a:lnTo>
                      <a:lnTo>
                        <a:pt x="10" y="6"/>
                      </a:lnTo>
                      <a:lnTo>
                        <a:pt x="8" y="6"/>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4" name="Freeform 1637"/>
                <p:cNvSpPr>
                  <a:spLocks/>
                </p:cNvSpPr>
                <p:nvPr/>
              </p:nvSpPr>
              <p:spPr bwMode="auto">
                <a:xfrm>
                  <a:off x="968"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5" name="Freeform 1638"/>
                <p:cNvSpPr>
                  <a:spLocks/>
                </p:cNvSpPr>
                <p:nvPr/>
              </p:nvSpPr>
              <p:spPr bwMode="auto">
                <a:xfrm>
                  <a:off x="968"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6" name="Freeform 1639"/>
                <p:cNvSpPr>
                  <a:spLocks/>
                </p:cNvSpPr>
                <p:nvPr/>
              </p:nvSpPr>
              <p:spPr bwMode="auto">
                <a:xfrm>
                  <a:off x="968"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7" name="Freeform 1640"/>
                <p:cNvSpPr>
                  <a:spLocks/>
                </p:cNvSpPr>
                <p:nvPr/>
              </p:nvSpPr>
              <p:spPr bwMode="auto">
                <a:xfrm>
                  <a:off x="968"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8" name="Freeform 1641"/>
                <p:cNvSpPr>
                  <a:spLocks/>
                </p:cNvSpPr>
                <p:nvPr/>
              </p:nvSpPr>
              <p:spPr bwMode="auto">
                <a:xfrm>
                  <a:off x="968"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99" name="Freeform 1642"/>
                <p:cNvSpPr>
                  <a:spLocks/>
                </p:cNvSpPr>
                <p:nvPr/>
              </p:nvSpPr>
              <p:spPr bwMode="auto">
                <a:xfrm>
                  <a:off x="968"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0" name="Freeform 1643"/>
                <p:cNvSpPr>
                  <a:spLocks/>
                </p:cNvSpPr>
                <p:nvPr/>
              </p:nvSpPr>
              <p:spPr bwMode="auto">
                <a:xfrm>
                  <a:off x="968"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1" name="Freeform 1644"/>
                <p:cNvSpPr>
                  <a:spLocks/>
                </p:cNvSpPr>
                <p:nvPr/>
              </p:nvSpPr>
              <p:spPr bwMode="auto">
                <a:xfrm>
                  <a:off x="968"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2" name="Freeform 1645"/>
                <p:cNvSpPr>
                  <a:spLocks/>
                </p:cNvSpPr>
                <p:nvPr/>
              </p:nvSpPr>
              <p:spPr bwMode="auto">
                <a:xfrm>
                  <a:off x="972"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3" name="Freeform 1646"/>
                <p:cNvSpPr>
                  <a:spLocks/>
                </p:cNvSpPr>
                <p:nvPr/>
              </p:nvSpPr>
              <p:spPr bwMode="auto">
                <a:xfrm>
                  <a:off x="972"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4" name="Freeform 1647"/>
                <p:cNvSpPr>
                  <a:spLocks/>
                </p:cNvSpPr>
                <p:nvPr/>
              </p:nvSpPr>
              <p:spPr bwMode="auto">
                <a:xfrm>
                  <a:off x="972"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5" name="Freeform 1648"/>
                <p:cNvSpPr>
                  <a:spLocks/>
                </p:cNvSpPr>
                <p:nvPr/>
              </p:nvSpPr>
              <p:spPr bwMode="auto">
                <a:xfrm>
                  <a:off x="972"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6" name="Freeform 1649"/>
                <p:cNvSpPr>
                  <a:spLocks/>
                </p:cNvSpPr>
                <p:nvPr/>
              </p:nvSpPr>
              <p:spPr bwMode="auto">
                <a:xfrm>
                  <a:off x="972"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7" name="Freeform 1650"/>
                <p:cNvSpPr>
                  <a:spLocks/>
                </p:cNvSpPr>
                <p:nvPr/>
              </p:nvSpPr>
              <p:spPr bwMode="auto">
                <a:xfrm>
                  <a:off x="972"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8" name="Freeform 1651"/>
                <p:cNvSpPr>
                  <a:spLocks/>
                </p:cNvSpPr>
                <p:nvPr/>
              </p:nvSpPr>
              <p:spPr bwMode="auto">
                <a:xfrm>
                  <a:off x="972"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09" name="Freeform 1652"/>
                <p:cNvSpPr>
                  <a:spLocks/>
                </p:cNvSpPr>
                <p:nvPr/>
              </p:nvSpPr>
              <p:spPr bwMode="auto">
                <a:xfrm>
                  <a:off x="974"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0" name="Freeform 1653"/>
                <p:cNvSpPr>
                  <a:spLocks/>
                </p:cNvSpPr>
                <p:nvPr/>
              </p:nvSpPr>
              <p:spPr bwMode="auto">
                <a:xfrm>
                  <a:off x="97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1" name="Freeform 1654"/>
                <p:cNvSpPr>
                  <a:spLocks/>
                </p:cNvSpPr>
                <p:nvPr/>
              </p:nvSpPr>
              <p:spPr bwMode="auto">
                <a:xfrm>
                  <a:off x="97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2" name="Freeform 1655"/>
                <p:cNvSpPr>
                  <a:spLocks/>
                </p:cNvSpPr>
                <p:nvPr/>
              </p:nvSpPr>
              <p:spPr bwMode="auto">
                <a:xfrm>
                  <a:off x="97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3" name="Freeform 1656"/>
                <p:cNvSpPr>
                  <a:spLocks/>
                </p:cNvSpPr>
                <p:nvPr/>
              </p:nvSpPr>
              <p:spPr bwMode="auto">
                <a:xfrm>
                  <a:off x="97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4" name="Freeform 1657"/>
                <p:cNvSpPr>
                  <a:spLocks/>
                </p:cNvSpPr>
                <p:nvPr/>
              </p:nvSpPr>
              <p:spPr bwMode="auto">
                <a:xfrm>
                  <a:off x="97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5" name="Freeform 1658"/>
                <p:cNvSpPr>
                  <a:spLocks/>
                </p:cNvSpPr>
                <p:nvPr/>
              </p:nvSpPr>
              <p:spPr bwMode="auto">
                <a:xfrm>
                  <a:off x="97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6" name="Freeform 1659"/>
                <p:cNvSpPr>
                  <a:spLocks/>
                </p:cNvSpPr>
                <p:nvPr/>
              </p:nvSpPr>
              <p:spPr bwMode="auto">
                <a:xfrm>
                  <a:off x="974"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6 h 13"/>
                    <a:gd name="T14" fmla="*/ 6 w 8"/>
                    <a:gd name="T15" fmla="*/ 6 h 13"/>
                    <a:gd name="T16" fmla="*/ 6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6" y="11"/>
                      </a:lnTo>
                      <a:lnTo>
                        <a:pt x="8"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7" name="Freeform 1660"/>
                <p:cNvSpPr>
                  <a:spLocks/>
                </p:cNvSpPr>
                <p:nvPr/>
              </p:nvSpPr>
              <p:spPr bwMode="auto">
                <a:xfrm>
                  <a:off x="976"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18" name="Freeform 1661"/>
                <p:cNvSpPr>
                  <a:spLocks/>
                </p:cNvSpPr>
                <p:nvPr/>
              </p:nvSpPr>
              <p:spPr bwMode="auto">
                <a:xfrm>
                  <a:off x="97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2" name="Group 1863"/>
              <p:cNvGrpSpPr>
                <a:grpSpLocks/>
              </p:cNvGrpSpPr>
              <p:nvPr/>
            </p:nvGrpSpPr>
            <p:grpSpPr bwMode="auto">
              <a:xfrm>
                <a:off x="976" y="1791"/>
                <a:ext cx="65" cy="144"/>
                <a:chOff x="976" y="1791"/>
                <a:chExt cx="65" cy="144"/>
              </a:xfrm>
            </p:grpSpPr>
            <p:sp>
              <p:nvSpPr>
                <p:cNvPr id="30319" name="Freeform 1663"/>
                <p:cNvSpPr>
                  <a:spLocks/>
                </p:cNvSpPr>
                <p:nvPr/>
              </p:nvSpPr>
              <p:spPr bwMode="auto">
                <a:xfrm>
                  <a:off x="97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0" name="Freeform 1664"/>
                <p:cNvSpPr>
                  <a:spLocks/>
                </p:cNvSpPr>
                <p:nvPr/>
              </p:nvSpPr>
              <p:spPr bwMode="auto">
                <a:xfrm>
                  <a:off x="97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1" name="Freeform 1665"/>
                <p:cNvSpPr>
                  <a:spLocks/>
                </p:cNvSpPr>
                <p:nvPr/>
              </p:nvSpPr>
              <p:spPr bwMode="auto">
                <a:xfrm>
                  <a:off x="976"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2" name="Freeform 1666"/>
                <p:cNvSpPr>
                  <a:spLocks/>
                </p:cNvSpPr>
                <p:nvPr/>
              </p:nvSpPr>
              <p:spPr bwMode="auto">
                <a:xfrm>
                  <a:off x="976"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3" name="Freeform 1667"/>
                <p:cNvSpPr>
                  <a:spLocks/>
                </p:cNvSpPr>
                <p:nvPr/>
              </p:nvSpPr>
              <p:spPr bwMode="auto">
                <a:xfrm>
                  <a:off x="976"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4" name="Freeform 1668"/>
                <p:cNvSpPr>
                  <a:spLocks/>
                </p:cNvSpPr>
                <p:nvPr/>
              </p:nvSpPr>
              <p:spPr bwMode="auto">
                <a:xfrm>
                  <a:off x="976" y="1922"/>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6 h 13"/>
                    <a:gd name="T14" fmla="*/ 6 w 9"/>
                    <a:gd name="T15" fmla="*/ 6 h 13"/>
                    <a:gd name="T16" fmla="*/ 6 w 9"/>
                    <a:gd name="T17" fmla="*/ 2 h 13"/>
                    <a:gd name="T18" fmla="*/ 4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4" y="13"/>
                      </a:lnTo>
                      <a:lnTo>
                        <a:pt x="6" y="11"/>
                      </a:lnTo>
                      <a:lnTo>
                        <a:pt x="9"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5" name="Freeform 1669"/>
                <p:cNvSpPr>
                  <a:spLocks/>
                </p:cNvSpPr>
                <p:nvPr/>
              </p:nvSpPr>
              <p:spPr bwMode="auto">
                <a:xfrm>
                  <a:off x="978"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6" name="Freeform 1670"/>
                <p:cNvSpPr>
                  <a:spLocks/>
                </p:cNvSpPr>
                <p:nvPr/>
              </p:nvSpPr>
              <p:spPr bwMode="auto">
                <a:xfrm>
                  <a:off x="978"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7" name="Freeform 1671"/>
                <p:cNvSpPr>
                  <a:spLocks/>
                </p:cNvSpPr>
                <p:nvPr/>
              </p:nvSpPr>
              <p:spPr bwMode="auto">
                <a:xfrm>
                  <a:off x="978"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8" name="Freeform 1672"/>
                <p:cNvSpPr>
                  <a:spLocks/>
                </p:cNvSpPr>
                <p:nvPr/>
              </p:nvSpPr>
              <p:spPr bwMode="auto">
                <a:xfrm>
                  <a:off x="978"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29" name="Freeform 1673"/>
                <p:cNvSpPr>
                  <a:spLocks/>
                </p:cNvSpPr>
                <p:nvPr/>
              </p:nvSpPr>
              <p:spPr bwMode="auto">
                <a:xfrm>
                  <a:off x="978" y="1922"/>
                  <a:ext cx="7" cy="13"/>
                </a:xfrm>
                <a:custGeom>
                  <a:avLst/>
                  <a:gdLst>
                    <a:gd name="T0" fmla="*/ 0 w 7"/>
                    <a:gd name="T1" fmla="*/ 0 h 13"/>
                    <a:gd name="T2" fmla="*/ 0 w 7"/>
                    <a:gd name="T3" fmla="*/ 13 h 13"/>
                    <a:gd name="T4" fmla="*/ 4 w 7"/>
                    <a:gd name="T5" fmla="*/ 13 h 13"/>
                    <a:gd name="T6" fmla="*/ 4 w 7"/>
                    <a:gd name="T7" fmla="*/ 11 h 13"/>
                    <a:gd name="T8" fmla="*/ 7 w 7"/>
                    <a:gd name="T9" fmla="*/ 11 h 13"/>
                    <a:gd name="T10" fmla="*/ 7 w 7"/>
                    <a:gd name="T11" fmla="*/ 6 h 13"/>
                    <a:gd name="T12" fmla="*/ 7 w 7"/>
                    <a:gd name="T13" fmla="*/ 6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4" y="11"/>
                      </a:lnTo>
                      <a:lnTo>
                        <a:pt x="7" y="11"/>
                      </a:lnTo>
                      <a:lnTo>
                        <a:pt x="7" y="6"/>
                      </a:lnTo>
                      <a:lnTo>
                        <a:pt x="7"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0" name="Freeform 1674"/>
                <p:cNvSpPr>
                  <a:spLocks/>
                </p:cNvSpPr>
                <p:nvPr/>
              </p:nvSpPr>
              <p:spPr bwMode="auto">
                <a:xfrm>
                  <a:off x="978" y="1922"/>
                  <a:ext cx="7" cy="13"/>
                </a:xfrm>
                <a:custGeom>
                  <a:avLst/>
                  <a:gdLst>
                    <a:gd name="T0" fmla="*/ 0 w 7"/>
                    <a:gd name="T1" fmla="*/ 0 h 13"/>
                    <a:gd name="T2" fmla="*/ 0 w 7"/>
                    <a:gd name="T3" fmla="*/ 13 h 13"/>
                    <a:gd name="T4" fmla="*/ 4 w 7"/>
                    <a:gd name="T5" fmla="*/ 13 h 13"/>
                    <a:gd name="T6" fmla="*/ 7 w 7"/>
                    <a:gd name="T7" fmla="*/ 11 h 13"/>
                    <a:gd name="T8" fmla="*/ 7 w 7"/>
                    <a:gd name="T9" fmla="*/ 6 h 13"/>
                    <a:gd name="T10" fmla="*/ 7 w 7"/>
                    <a:gd name="T11" fmla="*/ 6 h 13"/>
                    <a:gd name="T12" fmla="*/ 7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7" y="11"/>
                      </a:lnTo>
                      <a:lnTo>
                        <a:pt x="7" y="6"/>
                      </a:lnTo>
                      <a:lnTo>
                        <a:pt x="7" y="6"/>
                      </a:lnTo>
                      <a:lnTo>
                        <a:pt x="7"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1" name="Freeform 1675"/>
                <p:cNvSpPr>
                  <a:spLocks/>
                </p:cNvSpPr>
                <p:nvPr/>
              </p:nvSpPr>
              <p:spPr bwMode="auto">
                <a:xfrm>
                  <a:off x="978" y="1922"/>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6 h 13"/>
                    <a:gd name="T14" fmla="*/ 7 w 7"/>
                    <a:gd name="T15" fmla="*/ 6 h 13"/>
                    <a:gd name="T16" fmla="*/ 7 w 7"/>
                    <a:gd name="T17" fmla="*/ 2 h 13"/>
                    <a:gd name="T18" fmla="*/ 4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4" y="13"/>
                      </a:lnTo>
                      <a:lnTo>
                        <a:pt x="7" y="11"/>
                      </a:lnTo>
                      <a:lnTo>
                        <a:pt x="7" y="6"/>
                      </a:lnTo>
                      <a:lnTo>
                        <a:pt x="7" y="6"/>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2" name="Freeform 1676"/>
                <p:cNvSpPr>
                  <a:spLocks/>
                </p:cNvSpPr>
                <p:nvPr/>
              </p:nvSpPr>
              <p:spPr bwMode="auto">
                <a:xfrm>
                  <a:off x="980" y="1922"/>
                  <a:ext cx="7" cy="13"/>
                </a:xfrm>
                <a:custGeom>
                  <a:avLst/>
                  <a:gdLst>
                    <a:gd name="T0" fmla="*/ 0 w 7"/>
                    <a:gd name="T1" fmla="*/ 0 h 13"/>
                    <a:gd name="T2" fmla="*/ 0 w 7"/>
                    <a:gd name="T3" fmla="*/ 13 h 13"/>
                    <a:gd name="T4" fmla="*/ 2 w 7"/>
                    <a:gd name="T5" fmla="*/ 13 h 13"/>
                    <a:gd name="T6" fmla="*/ 5 w 7"/>
                    <a:gd name="T7" fmla="*/ 11 h 13"/>
                    <a:gd name="T8" fmla="*/ 7 w 7"/>
                    <a:gd name="T9" fmla="*/ 6 h 13"/>
                    <a:gd name="T10" fmla="*/ 5 w 7"/>
                    <a:gd name="T11" fmla="*/ 6 h 13"/>
                    <a:gd name="T12" fmla="*/ 5 w 7"/>
                    <a:gd name="T13" fmla="*/ 2 h 13"/>
                    <a:gd name="T14" fmla="*/ 2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2" y="13"/>
                      </a:lnTo>
                      <a:lnTo>
                        <a:pt x="5" y="11"/>
                      </a:lnTo>
                      <a:lnTo>
                        <a:pt x="7"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3" name="Freeform 1677"/>
                <p:cNvSpPr>
                  <a:spLocks/>
                </p:cNvSpPr>
                <p:nvPr/>
              </p:nvSpPr>
              <p:spPr bwMode="auto">
                <a:xfrm>
                  <a:off x="980"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4" name="Freeform 1678"/>
                <p:cNvSpPr>
                  <a:spLocks/>
                </p:cNvSpPr>
                <p:nvPr/>
              </p:nvSpPr>
              <p:spPr bwMode="auto">
                <a:xfrm>
                  <a:off x="980"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5" name="Freeform 1679"/>
                <p:cNvSpPr>
                  <a:spLocks/>
                </p:cNvSpPr>
                <p:nvPr/>
              </p:nvSpPr>
              <p:spPr bwMode="auto">
                <a:xfrm>
                  <a:off x="980"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6" name="Freeform 1680"/>
                <p:cNvSpPr>
                  <a:spLocks/>
                </p:cNvSpPr>
                <p:nvPr/>
              </p:nvSpPr>
              <p:spPr bwMode="auto">
                <a:xfrm>
                  <a:off x="980" y="1922"/>
                  <a:ext cx="7" cy="13"/>
                </a:xfrm>
                <a:custGeom>
                  <a:avLst/>
                  <a:gdLst>
                    <a:gd name="T0" fmla="*/ 0 w 7"/>
                    <a:gd name="T1" fmla="*/ 0 h 13"/>
                    <a:gd name="T2" fmla="*/ 0 w 7"/>
                    <a:gd name="T3" fmla="*/ 13 h 13"/>
                    <a:gd name="T4" fmla="*/ 2 w 7"/>
                    <a:gd name="T5" fmla="*/ 13 h 13"/>
                    <a:gd name="T6" fmla="*/ 5 w 7"/>
                    <a:gd name="T7" fmla="*/ 11 h 13"/>
                    <a:gd name="T8" fmla="*/ 7 w 7"/>
                    <a:gd name="T9" fmla="*/ 11 h 13"/>
                    <a:gd name="T10" fmla="*/ 7 w 7"/>
                    <a:gd name="T11" fmla="*/ 6 h 13"/>
                    <a:gd name="T12" fmla="*/ 7 w 7"/>
                    <a:gd name="T13" fmla="*/ 6 h 13"/>
                    <a:gd name="T14" fmla="*/ 5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11"/>
                      </a:lnTo>
                      <a:lnTo>
                        <a:pt x="7" y="6"/>
                      </a:lnTo>
                      <a:lnTo>
                        <a:pt x="7"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7" name="Freeform 1681"/>
                <p:cNvSpPr>
                  <a:spLocks/>
                </p:cNvSpPr>
                <p:nvPr/>
              </p:nvSpPr>
              <p:spPr bwMode="auto">
                <a:xfrm>
                  <a:off x="980"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8" name="Freeform 1682"/>
                <p:cNvSpPr>
                  <a:spLocks/>
                </p:cNvSpPr>
                <p:nvPr/>
              </p:nvSpPr>
              <p:spPr bwMode="auto">
                <a:xfrm>
                  <a:off x="980"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39" name="Freeform 1683"/>
                <p:cNvSpPr>
                  <a:spLocks/>
                </p:cNvSpPr>
                <p:nvPr/>
              </p:nvSpPr>
              <p:spPr bwMode="auto">
                <a:xfrm>
                  <a:off x="980" y="1922"/>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7 w 9"/>
                    <a:gd name="T11" fmla="*/ 11 h 13"/>
                    <a:gd name="T12" fmla="*/ 9 w 9"/>
                    <a:gd name="T13" fmla="*/ 6 h 13"/>
                    <a:gd name="T14" fmla="*/ 7 w 9"/>
                    <a:gd name="T15" fmla="*/ 6 h 13"/>
                    <a:gd name="T16" fmla="*/ 7 w 9"/>
                    <a:gd name="T17" fmla="*/ 2 h 13"/>
                    <a:gd name="T18" fmla="*/ 5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3"/>
                      </a:lnTo>
                      <a:lnTo>
                        <a:pt x="7" y="11"/>
                      </a:lnTo>
                      <a:lnTo>
                        <a:pt x="9" y="6"/>
                      </a:lnTo>
                      <a:lnTo>
                        <a:pt x="7" y="6"/>
                      </a:lnTo>
                      <a:lnTo>
                        <a:pt x="7"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0" name="Freeform 1684"/>
                <p:cNvSpPr>
                  <a:spLocks/>
                </p:cNvSpPr>
                <p:nvPr/>
              </p:nvSpPr>
              <p:spPr bwMode="auto">
                <a:xfrm>
                  <a:off x="982" y="1922"/>
                  <a:ext cx="7" cy="13"/>
                </a:xfrm>
                <a:custGeom>
                  <a:avLst/>
                  <a:gdLst>
                    <a:gd name="T0" fmla="*/ 0 w 7"/>
                    <a:gd name="T1" fmla="*/ 0 h 13"/>
                    <a:gd name="T2" fmla="*/ 0 w 7"/>
                    <a:gd name="T3" fmla="*/ 13 h 13"/>
                    <a:gd name="T4" fmla="*/ 3 w 7"/>
                    <a:gd name="T5" fmla="*/ 13 h 13"/>
                    <a:gd name="T6" fmla="*/ 5 w 7"/>
                    <a:gd name="T7" fmla="*/ 11 h 13"/>
                    <a:gd name="T8" fmla="*/ 7 w 7"/>
                    <a:gd name="T9" fmla="*/ 6 h 13"/>
                    <a:gd name="T10" fmla="*/ 5 w 7"/>
                    <a:gd name="T11" fmla="*/ 6 h 13"/>
                    <a:gd name="T12" fmla="*/ 5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5" y="11"/>
                      </a:lnTo>
                      <a:lnTo>
                        <a:pt x="7"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1" name="Freeform 1685"/>
                <p:cNvSpPr>
                  <a:spLocks/>
                </p:cNvSpPr>
                <p:nvPr/>
              </p:nvSpPr>
              <p:spPr bwMode="auto">
                <a:xfrm>
                  <a:off x="982" y="1922"/>
                  <a:ext cx="7" cy="13"/>
                </a:xfrm>
                <a:custGeom>
                  <a:avLst/>
                  <a:gdLst>
                    <a:gd name="T0" fmla="*/ 0 w 7"/>
                    <a:gd name="T1" fmla="*/ 0 h 13"/>
                    <a:gd name="T2" fmla="*/ 0 w 7"/>
                    <a:gd name="T3" fmla="*/ 13 h 13"/>
                    <a:gd name="T4" fmla="*/ 3 w 7"/>
                    <a:gd name="T5" fmla="*/ 13 h 13"/>
                    <a:gd name="T6" fmla="*/ 5 w 7"/>
                    <a:gd name="T7" fmla="*/ 11 h 13"/>
                    <a:gd name="T8" fmla="*/ 7 w 7"/>
                    <a:gd name="T9" fmla="*/ 11 h 13"/>
                    <a:gd name="T10" fmla="*/ 7 w 7"/>
                    <a:gd name="T11" fmla="*/ 6 h 13"/>
                    <a:gd name="T12" fmla="*/ 7 w 7"/>
                    <a:gd name="T13" fmla="*/ 6 h 13"/>
                    <a:gd name="T14" fmla="*/ 5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11"/>
                      </a:lnTo>
                      <a:lnTo>
                        <a:pt x="7" y="6"/>
                      </a:lnTo>
                      <a:lnTo>
                        <a:pt x="7"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2" name="Freeform 1686"/>
                <p:cNvSpPr>
                  <a:spLocks/>
                </p:cNvSpPr>
                <p:nvPr/>
              </p:nvSpPr>
              <p:spPr bwMode="auto">
                <a:xfrm>
                  <a:off x="982" y="1922"/>
                  <a:ext cx="7" cy="13"/>
                </a:xfrm>
                <a:custGeom>
                  <a:avLst/>
                  <a:gdLst>
                    <a:gd name="T0" fmla="*/ 0 w 7"/>
                    <a:gd name="T1" fmla="*/ 0 h 13"/>
                    <a:gd name="T2" fmla="*/ 0 w 7"/>
                    <a:gd name="T3" fmla="*/ 13 h 13"/>
                    <a:gd name="T4" fmla="*/ 3 w 7"/>
                    <a:gd name="T5" fmla="*/ 13 h 13"/>
                    <a:gd name="T6" fmla="*/ 5 w 7"/>
                    <a:gd name="T7" fmla="*/ 11 h 13"/>
                    <a:gd name="T8" fmla="*/ 7 w 7"/>
                    <a:gd name="T9" fmla="*/ 11 h 13"/>
                    <a:gd name="T10" fmla="*/ 7 w 7"/>
                    <a:gd name="T11" fmla="*/ 6 h 13"/>
                    <a:gd name="T12" fmla="*/ 7 w 7"/>
                    <a:gd name="T13" fmla="*/ 6 h 13"/>
                    <a:gd name="T14" fmla="*/ 5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11"/>
                      </a:lnTo>
                      <a:lnTo>
                        <a:pt x="7" y="6"/>
                      </a:lnTo>
                      <a:lnTo>
                        <a:pt x="7"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3" name="Freeform 1687"/>
                <p:cNvSpPr>
                  <a:spLocks/>
                </p:cNvSpPr>
                <p:nvPr/>
              </p:nvSpPr>
              <p:spPr bwMode="auto">
                <a:xfrm>
                  <a:off x="982" y="1922"/>
                  <a:ext cx="7" cy="13"/>
                </a:xfrm>
                <a:custGeom>
                  <a:avLst/>
                  <a:gdLst>
                    <a:gd name="T0" fmla="*/ 0 w 7"/>
                    <a:gd name="T1" fmla="*/ 0 h 13"/>
                    <a:gd name="T2" fmla="*/ 0 w 7"/>
                    <a:gd name="T3" fmla="*/ 13 h 13"/>
                    <a:gd name="T4" fmla="*/ 3 w 7"/>
                    <a:gd name="T5" fmla="*/ 13 h 13"/>
                    <a:gd name="T6" fmla="*/ 5 w 7"/>
                    <a:gd name="T7" fmla="*/ 11 h 13"/>
                    <a:gd name="T8" fmla="*/ 7 w 7"/>
                    <a:gd name="T9" fmla="*/ 11 h 13"/>
                    <a:gd name="T10" fmla="*/ 7 w 7"/>
                    <a:gd name="T11" fmla="*/ 6 h 13"/>
                    <a:gd name="T12" fmla="*/ 7 w 7"/>
                    <a:gd name="T13" fmla="*/ 6 h 13"/>
                    <a:gd name="T14" fmla="*/ 5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11"/>
                      </a:lnTo>
                      <a:lnTo>
                        <a:pt x="7" y="6"/>
                      </a:lnTo>
                      <a:lnTo>
                        <a:pt x="7"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4" name="Freeform 1688"/>
                <p:cNvSpPr>
                  <a:spLocks/>
                </p:cNvSpPr>
                <p:nvPr/>
              </p:nvSpPr>
              <p:spPr bwMode="auto">
                <a:xfrm>
                  <a:off x="982" y="1922"/>
                  <a:ext cx="7" cy="13"/>
                </a:xfrm>
                <a:custGeom>
                  <a:avLst/>
                  <a:gdLst>
                    <a:gd name="T0" fmla="*/ 0 w 7"/>
                    <a:gd name="T1" fmla="*/ 0 h 13"/>
                    <a:gd name="T2" fmla="*/ 0 w 7"/>
                    <a:gd name="T3" fmla="*/ 13 h 13"/>
                    <a:gd name="T4" fmla="*/ 5 w 7"/>
                    <a:gd name="T5" fmla="*/ 13 h 13"/>
                    <a:gd name="T6" fmla="*/ 5 w 7"/>
                    <a:gd name="T7" fmla="*/ 11 h 13"/>
                    <a:gd name="T8" fmla="*/ 7 w 7"/>
                    <a:gd name="T9" fmla="*/ 11 h 13"/>
                    <a:gd name="T10" fmla="*/ 7 w 7"/>
                    <a:gd name="T11" fmla="*/ 6 h 13"/>
                    <a:gd name="T12" fmla="*/ 7 w 7"/>
                    <a:gd name="T13" fmla="*/ 6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5" y="11"/>
                      </a:lnTo>
                      <a:lnTo>
                        <a:pt x="7" y="11"/>
                      </a:lnTo>
                      <a:lnTo>
                        <a:pt x="7" y="6"/>
                      </a:lnTo>
                      <a:lnTo>
                        <a:pt x="7" y="6"/>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5" name="Freeform 1689"/>
                <p:cNvSpPr>
                  <a:spLocks/>
                </p:cNvSpPr>
                <p:nvPr/>
              </p:nvSpPr>
              <p:spPr bwMode="auto">
                <a:xfrm>
                  <a:off x="982" y="1922"/>
                  <a:ext cx="7" cy="13"/>
                </a:xfrm>
                <a:custGeom>
                  <a:avLst/>
                  <a:gdLst>
                    <a:gd name="T0" fmla="*/ 0 w 7"/>
                    <a:gd name="T1" fmla="*/ 0 h 13"/>
                    <a:gd name="T2" fmla="*/ 0 w 7"/>
                    <a:gd name="T3" fmla="*/ 13 h 13"/>
                    <a:gd name="T4" fmla="*/ 5 w 7"/>
                    <a:gd name="T5" fmla="*/ 13 h 13"/>
                    <a:gd name="T6" fmla="*/ 7 w 7"/>
                    <a:gd name="T7" fmla="*/ 11 h 13"/>
                    <a:gd name="T8" fmla="*/ 7 w 7"/>
                    <a:gd name="T9" fmla="*/ 6 h 13"/>
                    <a:gd name="T10" fmla="*/ 7 w 7"/>
                    <a:gd name="T11" fmla="*/ 6 h 13"/>
                    <a:gd name="T12" fmla="*/ 7 w 7"/>
                    <a:gd name="T13" fmla="*/ 2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7" y="11"/>
                      </a:lnTo>
                      <a:lnTo>
                        <a:pt x="7" y="6"/>
                      </a:lnTo>
                      <a:lnTo>
                        <a:pt x="7" y="6"/>
                      </a:lnTo>
                      <a:lnTo>
                        <a:pt x="7"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6" name="Freeform 1690"/>
                <p:cNvSpPr>
                  <a:spLocks/>
                </p:cNvSpPr>
                <p:nvPr/>
              </p:nvSpPr>
              <p:spPr bwMode="auto">
                <a:xfrm>
                  <a:off x="982" y="1922"/>
                  <a:ext cx="7" cy="13"/>
                </a:xfrm>
                <a:custGeom>
                  <a:avLst/>
                  <a:gdLst>
                    <a:gd name="T0" fmla="*/ 3 w 7"/>
                    <a:gd name="T1" fmla="*/ 0 h 13"/>
                    <a:gd name="T2" fmla="*/ 0 w 7"/>
                    <a:gd name="T3" fmla="*/ 0 h 13"/>
                    <a:gd name="T4" fmla="*/ 0 w 7"/>
                    <a:gd name="T5" fmla="*/ 13 h 13"/>
                    <a:gd name="T6" fmla="*/ 3 w 7"/>
                    <a:gd name="T7" fmla="*/ 13 h 13"/>
                    <a:gd name="T8" fmla="*/ 5 w 7"/>
                    <a:gd name="T9" fmla="*/ 13 h 13"/>
                    <a:gd name="T10" fmla="*/ 7 w 7"/>
                    <a:gd name="T11" fmla="*/ 11 h 13"/>
                    <a:gd name="T12" fmla="*/ 7 w 7"/>
                    <a:gd name="T13" fmla="*/ 6 h 13"/>
                    <a:gd name="T14" fmla="*/ 7 w 7"/>
                    <a:gd name="T15" fmla="*/ 6 h 13"/>
                    <a:gd name="T16" fmla="*/ 7 w 7"/>
                    <a:gd name="T17" fmla="*/ 2 h 13"/>
                    <a:gd name="T18" fmla="*/ 5 w 7"/>
                    <a:gd name="T19" fmla="*/ 2 h 13"/>
                    <a:gd name="T20" fmla="*/ 3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3" y="0"/>
                      </a:moveTo>
                      <a:lnTo>
                        <a:pt x="0" y="0"/>
                      </a:lnTo>
                      <a:lnTo>
                        <a:pt x="0" y="13"/>
                      </a:lnTo>
                      <a:lnTo>
                        <a:pt x="3" y="13"/>
                      </a:lnTo>
                      <a:lnTo>
                        <a:pt x="5" y="13"/>
                      </a:lnTo>
                      <a:lnTo>
                        <a:pt x="7" y="11"/>
                      </a:lnTo>
                      <a:lnTo>
                        <a:pt x="7" y="6"/>
                      </a:lnTo>
                      <a:lnTo>
                        <a:pt x="7" y="6"/>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7" name="Freeform 1691"/>
                <p:cNvSpPr>
                  <a:spLocks/>
                </p:cNvSpPr>
                <p:nvPr/>
              </p:nvSpPr>
              <p:spPr bwMode="auto">
                <a:xfrm>
                  <a:off x="985"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8" name="Freeform 1692"/>
                <p:cNvSpPr>
                  <a:spLocks/>
                </p:cNvSpPr>
                <p:nvPr/>
              </p:nvSpPr>
              <p:spPr bwMode="auto">
                <a:xfrm>
                  <a:off x="98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49" name="Freeform 1693"/>
                <p:cNvSpPr>
                  <a:spLocks/>
                </p:cNvSpPr>
                <p:nvPr/>
              </p:nvSpPr>
              <p:spPr bwMode="auto">
                <a:xfrm>
                  <a:off x="98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0" name="Freeform 1694"/>
                <p:cNvSpPr>
                  <a:spLocks/>
                </p:cNvSpPr>
                <p:nvPr/>
              </p:nvSpPr>
              <p:spPr bwMode="auto">
                <a:xfrm>
                  <a:off x="98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1" name="Freeform 1695"/>
                <p:cNvSpPr>
                  <a:spLocks/>
                </p:cNvSpPr>
                <p:nvPr/>
              </p:nvSpPr>
              <p:spPr bwMode="auto">
                <a:xfrm>
                  <a:off x="985"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2" name="Freeform 1696"/>
                <p:cNvSpPr>
                  <a:spLocks/>
                </p:cNvSpPr>
                <p:nvPr/>
              </p:nvSpPr>
              <p:spPr bwMode="auto">
                <a:xfrm>
                  <a:off x="985"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3" name="Freeform 1697"/>
                <p:cNvSpPr>
                  <a:spLocks/>
                </p:cNvSpPr>
                <p:nvPr/>
              </p:nvSpPr>
              <p:spPr bwMode="auto">
                <a:xfrm>
                  <a:off x="985"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4" name="Freeform 1698"/>
                <p:cNvSpPr>
                  <a:spLocks/>
                </p:cNvSpPr>
                <p:nvPr/>
              </p:nvSpPr>
              <p:spPr bwMode="auto">
                <a:xfrm>
                  <a:off x="985"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6 h 13"/>
                    <a:gd name="T14" fmla="*/ 6 w 10"/>
                    <a:gd name="T15" fmla="*/ 6 h 13"/>
                    <a:gd name="T16" fmla="*/ 6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6" y="11"/>
                      </a:lnTo>
                      <a:lnTo>
                        <a:pt x="10"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5" name="Freeform 1699"/>
                <p:cNvSpPr>
                  <a:spLocks/>
                </p:cNvSpPr>
                <p:nvPr/>
              </p:nvSpPr>
              <p:spPr bwMode="auto">
                <a:xfrm>
                  <a:off x="987"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6" name="Freeform 1700"/>
                <p:cNvSpPr>
                  <a:spLocks/>
                </p:cNvSpPr>
                <p:nvPr/>
              </p:nvSpPr>
              <p:spPr bwMode="auto">
                <a:xfrm>
                  <a:off x="987"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7" name="Freeform 1701"/>
                <p:cNvSpPr>
                  <a:spLocks/>
                </p:cNvSpPr>
                <p:nvPr/>
              </p:nvSpPr>
              <p:spPr bwMode="auto">
                <a:xfrm>
                  <a:off x="987"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8" name="Freeform 1702"/>
                <p:cNvSpPr>
                  <a:spLocks/>
                </p:cNvSpPr>
                <p:nvPr/>
              </p:nvSpPr>
              <p:spPr bwMode="auto">
                <a:xfrm>
                  <a:off x="987"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59" name="Freeform 1703"/>
                <p:cNvSpPr>
                  <a:spLocks/>
                </p:cNvSpPr>
                <p:nvPr/>
              </p:nvSpPr>
              <p:spPr bwMode="auto">
                <a:xfrm>
                  <a:off x="987"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0" name="Freeform 1704"/>
                <p:cNvSpPr>
                  <a:spLocks/>
                </p:cNvSpPr>
                <p:nvPr/>
              </p:nvSpPr>
              <p:spPr bwMode="auto">
                <a:xfrm>
                  <a:off x="987"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1" name="Freeform 1705"/>
                <p:cNvSpPr>
                  <a:spLocks/>
                </p:cNvSpPr>
                <p:nvPr/>
              </p:nvSpPr>
              <p:spPr bwMode="auto">
                <a:xfrm>
                  <a:off x="987"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2" name="Freeform 1706"/>
                <p:cNvSpPr>
                  <a:spLocks/>
                </p:cNvSpPr>
                <p:nvPr/>
              </p:nvSpPr>
              <p:spPr bwMode="auto">
                <a:xfrm>
                  <a:off x="987"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6 h 13"/>
                    <a:gd name="T14" fmla="*/ 8 w 8"/>
                    <a:gd name="T15" fmla="*/ 6 h 13"/>
                    <a:gd name="T16" fmla="*/ 8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8" y="11"/>
                      </a:lnTo>
                      <a:lnTo>
                        <a:pt x="8"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3" name="Freeform 1707"/>
                <p:cNvSpPr>
                  <a:spLocks/>
                </p:cNvSpPr>
                <p:nvPr/>
              </p:nvSpPr>
              <p:spPr bwMode="auto">
                <a:xfrm>
                  <a:off x="989"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4" name="Freeform 1708"/>
                <p:cNvSpPr>
                  <a:spLocks/>
                </p:cNvSpPr>
                <p:nvPr/>
              </p:nvSpPr>
              <p:spPr bwMode="auto">
                <a:xfrm>
                  <a:off x="989"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5" name="Freeform 1709"/>
                <p:cNvSpPr>
                  <a:spLocks/>
                </p:cNvSpPr>
                <p:nvPr/>
              </p:nvSpPr>
              <p:spPr bwMode="auto">
                <a:xfrm>
                  <a:off x="989"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6" name="Freeform 1710"/>
                <p:cNvSpPr>
                  <a:spLocks/>
                </p:cNvSpPr>
                <p:nvPr/>
              </p:nvSpPr>
              <p:spPr bwMode="auto">
                <a:xfrm>
                  <a:off x="989"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7" name="Freeform 1711"/>
                <p:cNvSpPr>
                  <a:spLocks/>
                </p:cNvSpPr>
                <p:nvPr/>
              </p:nvSpPr>
              <p:spPr bwMode="auto">
                <a:xfrm>
                  <a:off x="989" y="1922"/>
                  <a:ext cx="6" cy="13"/>
                </a:xfrm>
                <a:custGeom>
                  <a:avLst/>
                  <a:gdLst>
                    <a:gd name="T0" fmla="*/ 0 w 6"/>
                    <a:gd name="T1" fmla="*/ 0 h 13"/>
                    <a:gd name="T2" fmla="*/ 0 w 6"/>
                    <a:gd name="T3" fmla="*/ 13 h 13"/>
                    <a:gd name="T4" fmla="*/ 6 w 6"/>
                    <a:gd name="T5" fmla="*/ 13 h 13"/>
                    <a:gd name="T6" fmla="*/ 6 w 6"/>
                    <a:gd name="T7" fmla="*/ 11 h 13"/>
                    <a:gd name="T8" fmla="*/ 6 w 6"/>
                    <a:gd name="T9" fmla="*/ 11 h 13"/>
                    <a:gd name="T10" fmla="*/ 6 w 6"/>
                    <a:gd name="T11" fmla="*/ 6 h 13"/>
                    <a:gd name="T12" fmla="*/ 6 w 6"/>
                    <a:gd name="T13" fmla="*/ 6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11"/>
                      </a:lnTo>
                      <a:lnTo>
                        <a:pt x="6" y="6"/>
                      </a:lnTo>
                      <a:lnTo>
                        <a:pt x="6"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8" name="Freeform 1712"/>
                <p:cNvSpPr>
                  <a:spLocks/>
                </p:cNvSpPr>
                <p:nvPr/>
              </p:nvSpPr>
              <p:spPr bwMode="auto">
                <a:xfrm>
                  <a:off x="989"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69" name="Freeform 1713"/>
                <p:cNvSpPr>
                  <a:spLocks/>
                </p:cNvSpPr>
                <p:nvPr/>
              </p:nvSpPr>
              <p:spPr bwMode="auto">
                <a:xfrm>
                  <a:off x="989" y="1922"/>
                  <a:ext cx="6" cy="13"/>
                </a:xfrm>
                <a:custGeom>
                  <a:avLst/>
                  <a:gdLst>
                    <a:gd name="T0" fmla="*/ 2 w 6"/>
                    <a:gd name="T1" fmla="*/ 0 h 13"/>
                    <a:gd name="T2" fmla="*/ 0 w 6"/>
                    <a:gd name="T3" fmla="*/ 0 h 13"/>
                    <a:gd name="T4" fmla="*/ 0 w 6"/>
                    <a:gd name="T5" fmla="*/ 13 h 13"/>
                    <a:gd name="T6" fmla="*/ 2 w 6"/>
                    <a:gd name="T7" fmla="*/ 13 h 13"/>
                    <a:gd name="T8" fmla="*/ 6 w 6"/>
                    <a:gd name="T9" fmla="*/ 13 h 13"/>
                    <a:gd name="T10" fmla="*/ 6 w 6"/>
                    <a:gd name="T11" fmla="*/ 11 h 13"/>
                    <a:gd name="T12" fmla="*/ 6 w 6"/>
                    <a:gd name="T13" fmla="*/ 6 h 13"/>
                    <a:gd name="T14" fmla="*/ 6 w 6"/>
                    <a:gd name="T15" fmla="*/ 6 h 13"/>
                    <a:gd name="T16" fmla="*/ 6 w 6"/>
                    <a:gd name="T17" fmla="*/ 2 h 13"/>
                    <a:gd name="T18" fmla="*/ 6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6" y="13"/>
                      </a:lnTo>
                      <a:lnTo>
                        <a:pt x="6" y="11"/>
                      </a:lnTo>
                      <a:lnTo>
                        <a:pt x="6" y="6"/>
                      </a:lnTo>
                      <a:lnTo>
                        <a:pt x="6" y="6"/>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0" name="Freeform 1714"/>
                <p:cNvSpPr>
                  <a:spLocks/>
                </p:cNvSpPr>
                <p:nvPr/>
              </p:nvSpPr>
              <p:spPr bwMode="auto">
                <a:xfrm>
                  <a:off x="991" y="1922"/>
                  <a:ext cx="8" cy="13"/>
                </a:xfrm>
                <a:custGeom>
                  <a:avLst/>
                  <a:gdLst>
                    <a:gd name="T0" fmla="*/ 0 w 8"/>
                    <a:gd name="T1" fmla="*/ 0 h 13"/>
                    <a:gd name="T2" fmla="*/ 0 w 8"/>
                    <a:gd name="T3" fmla="*/ 13 h 13"/>
                    <a:gd name="T4" fmla="*/ 4 w 8"/>
                    <a:gd name="T5" fmla="*/ 13 h 13"/>
                    <a:gd name="T6" fmla="*/ 4 w 8"/>
                    <a:gd name="T7" fmla="*/ 11 h 13"/>
                    <a:gd name="T8" fmla="*/ 8 w 8"/>
                    <a:gd name="T9" fmla="*/ 6 h 13"/>
                    <a:gd name="T10" fmla="*/ 4 w 8"/>
                    <a:gd name="T11" fmla="*/ 6 h 13"/>
                    <a:gd name="T12" fmla="*/ 4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6"/>
                      </a:lnTo>
                      <a:lnTo>
                        <a:pt x="4"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1" name="Freeform 1715"/>
                <p:cNvSpPr>
                  <a:spLocks/>
                </p:cNvSpPr>
                <p:nvPr/>
              </p:nvSpPr>
              <p:spPr bwMode="auto">
                <a:xfrm>
                  <a:off x="991"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2" name="Freeform 1716"/>
                <p:cNvSpPr>
                  <a:spLocks/>
                </p:cNvSpPr>
                <p:nvPr/>
              </p:nvSpPr>
              <p:spPr bwMode="auto">
                <a:xfrm>
                  <a:off x="991"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3" name="Freeform 1717"/>
                <p:cNvSpPr>
                  <a:spLocks/>
                </p:cNvSpPr>
                <p:nvPr/>
              </p:nvSpPr>
              <p:spPr bwMode="auto">
                <a:xfrm>
                  <a:off x="991"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4" name="Freeform 1718"/>
                <p:cNvSpPr>
                  <a:spLocks/>
                </p:cNvSpPr>
                <p:nvPr/>
              </p:nvSpPr>
              <p:spPr bwMode="auto">
                <a:xfrm>
                  <a:off x="991"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5" name="Freeform 1719"/>
                <p:cNvSpPr>
                  <a:spLocks/>
                </p:cNvSpPr>
                <p:nvPr/>
              </p:nvSpPr>
              <p:spPr bwMode="auto">
                <a:xfrm>
                  <a:off x="991"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6" name="Freeform 1720"/>
                <p:cNvSpPr>
                  <a:spLocks/>
                </p:cNvSpPr>
                <p:nvPr/>
              </p:nvSpPr>
              <p:spPr bwMode="auto">
                <a:xfrm>
                  <a:off x="991"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7" name="Freeform 1721"/>
                <p:cNvSpPr>
                  <a:spLocks/>
                </p:cNvSpPr>
                <p:nvPr/>
              </p:nvSpPr>
              <p:spPr bwMode="auto">
                <a:xfrm>
                  <a:off x="991" y="1922"/>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4" y="13"/>
                      </a:lnTo>
                      <a:lnTo>
                        <a:pt x="8" y="11"/>
                      </a:lnTo>
                      <a:lnTo>
                        <a:pt x="10" y="6"/>
                      </a:lnTo>
                      <a:lnTo>
                        <a:pt x="8" y="6"/>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8" name="Freeform 1722"/>
                <p:cNvSpPr>
                  <a:spLocks/>
                </p:cNvSpPr>
                <p:nvPr/>
              </p:nvSpPr>
              <p:spPr bwMode="auto">
                <a:xfrm>
                  <a:off x="995" y="1922"/>
                  <a:ext cx="6" cy="13"/>
                </a:xfrm>
                <a:custGeom>
                  <a:avLst/>
                  <a:gdLst>
                    <a:gd name="T0" fmla="*/ 0 w 6"/>
                    <a:gd name="T1" fmla="*/ 0 h 13"/>
                    <a:gd name="T2" fmla="*/ 0 w 6"/>
                    <a:gd name="T3" fmla="*/ 13 h 13"/>
                    <a:gd name="T4" fmla="*/ 0 w 6"/>
                    <a:gd name="T5" fmla="*/ 13 h 13"/>
                    <a:gd name="T6" fmla="*/ 4 w 6"/>
                    <a:gd name="T7" fmla="*/ 11 h 13"/>
                    <a:gd name="T8" fmla="*/ 6 w 6"/>
                    <a:gd name="T9" fmla="*/ 6 h 13"/>
                    <a:gd name="T10" fmla="*/ 4 w 6"/>
                    <a:gd name="T11" fmla="*/ 6 h 13"/>
                    <a:gd name="T12" fmla="*/ 4 w 6"/>
                    <a:gd name="T13" fmla="*/ 2 h 13"/>
                    <a:gd name="T14" fmla="*/ 0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0" y="13"/>
                      </a:lnTo>
                      <a:lnTo>
                        <a:pt x="4" y="11"/>
                      </a:lnTo>
                      <a:lnTo>
                        <a:pt x="6" y="6"/>
                      </a:lnTo>
                      <a:lnTo>
                        <a:pt x="4"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79" name="Freeform 1723"/>
                <p:cNvSpPr>
                  <a:spLocks/>
                </p:cNvSpPr>
                <p:nvPr/>
              </p:nvSpPr>
              <p:spPr bwMode="auto">
                <a:xfrm>
                  <a:off x="995"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0" name="Freeform 1724"/>
                <p:cNvSpPr>
                  <a:spLocks/>
                </p:cNvSpPr>
                <p:nvPr/>
              </p:nvSpPr>
              <p:spPr bwMode="auto">
                <a:xfrm>
                  <a:off x="995"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1" name="Freeform 1725"/>
                <p:cNvSpPr>
                  <a:spLocks/>
                </p:cNvSpPr>
                <p:nvPr/>
              </p:nvSpPr>
              <p:spPr bwMode="auto">
                <a:xfrm>
                  <a:off x="995"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2" name="Freeform 1726"/>
                <p:cNvSpPr>
                  <a:spLocks/>
                </p:cNvSpPr>
                <p:nvPr/>
              </p:nvSpPr>
              <p:spPr bwMode="auto">
                <a:xfrm>
                  <a:off x="995"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3" name="Freeform 1727"/>
                <p:cNvSpPr>
                  <a:spLocks/>
                </p:cNvSpPr>
                <p:nvPr/>
              </p:nvSpPr>
              <p:spPr bwMode="auto">
                <a:xfrm>
                  <a:off x="995"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4" name="Freeform 1728"/>
                <p:cNvSpPr>
                  <a:spLocks/>
                </p:cNvSpPr>
                <p:nvPr/>
              </p:nvSpPr>
              <p:spPr bwMode="auto">
                <a:xfrm>
                  <a:off x="995"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5" name="Freeform 1729"/>
                <p:cNvSpPr>
                  <a:spLocks/>
                </p:cNvSpPr>
                <p:nvPr/>
              </p:nvSpPr>
              <p:spPr bwMode="auto">
                <a:xfrm>
                  <a:off x="995" y="1922"/>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6 h 13"/>
                    <a:gd name="T14" fmla="*/ 6 w 8"/>
                    <a:gd name="T15" fmla="*/ 6 h 13"/>
                    <a:gd name="T16" fmla="*/ 6 w 8"/>
                    <a:gd name="T17" fmla="*/ 2 h 13"/>
                    <a:gd name="T18" fmla="*/ 4 w 8"/>
                    <a:gd name="T19" fmla="*/ 2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6" name="Freeform 1730"/>
                <p:cNvSpPr>
                  <a:spLocks/>
                </p:cNvSpPr>
                <p:nvPr/>
              </p:nvSpPr>
              <p:spPr bwMode="auto">
                <a:xfrm>
                  <a:off x="995"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7" name="Freeform 1731"/>
                <p:cNvSpPr>
                  <a:spLocks/>
                </p:cNvSpPr>
                <p:nvPr/>
              </p:nvSpPr>
              <p:spPr bwMode="auto">
                <a:xfrm>
                  <a:off x="995"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8" name="Freeform 1732"/>
                <p:cNvSpPr>
                  <a:spLocks/>
                </p:cNvSpPr>
                <p:nvPr/>
              </p:nvSpPr>
              <p:spPr bwMode="auto">
                <a:xfrm>
                  <a:off x="995"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89" name="Freeform 1733"/>
                <p:cNvSpPr>
                  <a:spLocks/>
                </p:cNvSpPr>
                <p:nvPr/>
              </p:nvSpPr>
              <p:spPr bwMode="auto">
                <a:xfrm>
                  <a:off x="989" y="1922"/>
                  <a:ext cx="14" cy="13"/>
                </a:xfrm>
                <a:custGeom>
                  <a:avLst/>
                  <a:gdLst>
                    <a:gd name="T0" fmla="*/ 0 w 14"/>
                    <a:gd name="T1" fmla="*/ 6 h 13"/>
                    <a:gd name="T2" fmla="*/ 6 w 14"/>
                    <a:gd name="T3" fmla="*/ 0 h 13"/>
                    <a:gd name="T4" fmla="*/ 6 w 14"/>
                    <a:gd name="T5" fmla="*/ 13 h 13"/>
                    <a:gd name="T6" fmla="*/ 14 w 14"/>
                    <a:gd name="T7" fmla="*/ 8 h 13"/>
                    <a:gd name="T8" fmla="*/ 6 w 14"/>
                    <a:gd name="T9" fmla="*/ 13 h 13"/>
                    <a:gd name="T10" fmla="*/ 10 w 14"/>
                    <a:gd name="T11" fmla="*/ 13 h 13"/>
                    <a:gd name="T12" fmla="*/ 12 w 14"/>
                    <a:gd name="T13" fmla="*/ 11 h 13"/>
                    <a:gd name="T14" fmla="*/ 14 w 14"/>
                    <a:gd name="T15" fmla="*/ 11 h 13"/>
                    <a:gd name="T16" fmla="*/ 14 w 14"/>
                    <a:gd name="T17" fmla="*/ 6 h 13"/>
                    <a:gd name="T18" fmla="*/ 14 w 14"/>
                    <a:gd name="T19" fmla="*/ 6 h 13"/>
                    <a:gd name="T20" fmla="*/ 12 w 14"/>
                    <a:gd name="T21" fmla="*/ 2 h 13"/>
                    <a:gd name="T22" fmla="*/ 10 w 14"/>
                    <a:gd name="T23" fmla="*/ 2 h 13"/>
                    <a:gd name="T24" fmla="*/ 6 w 14"/>
                    <a:gd name="T25" fmla="*/ 0 h 13"/>
                    <a:gd name="T26" fmla="*/ 0 w 14"/>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0" y="6"/>
                      </a:moveTo>
                      <a:lnTo>
                        <a:pt x="6" y="0"/>
                      </a:lnTo>
                      <a:lnTo>
                        <a:pt x="6" y="13"/>
                      </a:lnTo>
                      <a:lnTo>
                        <a:pt x="14" y="8"/>
                      </a:lnTo>
                      <a:lnTo>
                        <a:pt x="6" y="13"/>
                      </a:lnTo>
                      <a:lnTo>
                        <a:pt x="10" y="13"/>
                      </a:lnTo>
                      <a:lnTo>
                        <a:pt x="12" y="11"/>
                      </a:lnTo>
                      <a:lnTo>
                        <a:pt x="14" y="11"/>
                      </a:lnTo>
                      <a:lnTo>
                        <a:pt x="14" y="6"/>
                      </a:lnTo>
                      <a:lnTo>
                        <a:pt x="14" y="6"/>
                      </a:lnTo>
                      <a:lnTo>
                        <a:pt x="12" y="2"/>
                      </a:lnTo>
                      <a:lnTo>
                        <a:pt x="10" y="2"/>
                      </a:lnTo>
                      <a:lnTo>
                        <a:pt x="6"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0" name="Freeform 1734"/>
                <p:cNvSpPr>
                  <a:spLocks/>
                </p:cNvSpPr>
                <p:nvPr/>
              </p:nvSpPr>
              <p:spPr bwMode="auto">
                <a:xfrm>
                  <a:off x="989" y="1922"/>
                  <a:ext cx="14" cy="13"/>
                </a:xfrm>
                <a:custGeom>
                  <a:avLst/>
                  <a:gdLst>
                    <a:gd name="T0" fmla="*/ 6 w 14"/>
                    <a:gd name="T1" fmla="*/ 0 h 13"/>
                    <a:gd name="T2" fmla="*/ 0 w 14"/>
                    <a:gd name="T3" fmla="*/ 6 h 13"/>
                    <a:gd name="T4" fmla="*/ 0 w 14"/>
                    <a:gd name="T5" fmla="*/ 6 h 13"/>
                    <a:gd name="T6" fmla="*/ 14 w 14"/>
                    <a:gd name="T7" fmla="*/ 8 h 13"/>
                    <a:gd name="T8" fmla="*/ 14 w 14"/>
                    <a:gd name="T9" fmla="*/ 6 h 13"/>
                    <a:gd name="T10" fmla="*/ 6 w 14"/>
                    <a:gd name="T11" fmla="*/ 13 h 13"/>
                    <a:gd name="T12" fmla="*/ 14 w 14"/>
                    <a:gd name="T13" fmla="*/ 6 h 13"/>
                    <a:gd name="T14" fmla="*/ 14 w 14"/>
                    <a:gd name="T15" fmla="*/ 6 h 13"/>
                    <a:gd name="T16" fmla="*/ 14 w 14"/>
                    <a:gd name="T17" fmla="*/ 2 h 13"/>
                    <a:gd name="T18" fmla="*/ 12 w 14"/>
                    <a:gd name="T19" fmla="*/ 0 h 13"/>
                    <a:gd name="T20" fmla="*/ 10 w 14"/>
                    <a:gd name="T21" fmla="*/ 0 h 13"/>
                    <a:gd name="T22" fmla="*/ 6 w 14"/>
                    <a:gd name="T23" fmla="*/ 0 h 13"/>
                    <a:gd name="T24" fmla="*/ 6 w 14"/>
                    <a:gd name="T25" fmla="*/ 0 h 13"/>
                    <a:gd name="T26" fmla="*/ 2 w 14"/>
                    <a:gd name="T27" fmla="*/ 2 h 13"/>
                    <a:gd name="T28" fmla="*/ 0 w 14"/>
                    <a:gd name="T29" fmla="*/ 6 h 13"/>
                    <a:gd name="T30" fmla="*/ 6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6" y="0"/>
                      </a:moveTo>
                      <a:lnTo>
                        <a:pt x="0" y="6"/>
                      </a:lnTo>
                      <a:lnTo>
                        <a:pt x="0" y="6"/>
                      </a:lnTo>
                      <a:lnTo>
                        <a:pt x="14" y="8"/>
                      </a:lnTo>
                      <a:lnTo>
                        <a:pt x="14" y="6"/>
                      </a:lnTo>
                      <a:lnTo>
                        <a:pt x="6" y="13"/>
                      </a:lnTo>
                      <a:lnTo>
                        <a:pt x="14" y="6"/>
                      </a:lnTo>
                      <a:lnTo>
                        <a:pt x="14" y="6"/>
                      </a:lnTo>
                      <a:lnTo>
                        <a:pt x="14" y="2"/>
                      </a:lnTo>
                      <a:lnTo>
                        <a:pt x="12" y="0"/>
                      </a:lnTo>
                      <a:lnTo>
                        <a:pt x="10" y="0"/>
                      </a:lnTo>
                      <a:lnTo>
                        <a:pt x="6" y="0"/>
                      </a:lnTo>
                      <a:lnTo>
                        <a:pt x="6" y="0"/>
                      </a:lnTo>
                      <a:lnTo>
                        <a:pt x="2" y="2"/>
                      </a:lnTo>
                      <a:lnTo>
                        <a:pt x="0" y="6"/>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1" name="Freeform 1735"/>
                <p:cNvSpPr>
                  <a:spLocks/>
                </p:cNvSpPr>
                <p:nvPr/>
              </p:nvSpPr>
              <p:spPr bwMode="auto">
                <a:xfrm>
                  <a:off x="995" y="1922"/>
                  <a:ext cx="8" cy="13"/>
                </a:xfrm>
                <a:custGeom>
                  <a:avLst/>
                  <a:gdLst>
                    <a:gd name="T0" fmla="*/ 0 w 8"/>
                    <a:gd name="T1" fmla="*/ 0 h 13"/>
                    <a:gd name="T2" fmla="*/ 0 w 8"/>
                    <a:gd name="T3" fmla="*/ 13 h 13"/>
                    <a:gd name="T4" fmla="*/ 6 w 8"/>
                    <a:gd name="T5" fmla="*/ 13 h 13"/>
                    <a:gd name="T6" fmla="*/ 8 w 8"/>
                    <a:gd name="T7" fmla="*/ 11 h 13"/>
                    <a:gd name="T8" fmla="*/ 8 w 8"/>
                    <a:gd name="T9" fmla="*/ 8 h 13"/>
                    <a:gd name="T10" fmla="*/ 8 w 8"/>
                    <a:gd name="T11" fmla="*/ 6 h 13"/>
                    <a:gd name="T12" fmla="*/ 8 w 8"/>
                    <a:gd name="T13" fmla="*/ 6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8"/>
                      </a:lnTo>
                      <a:lnTo>
                        <a:pt x="8" y="6"/>
                      </a:lnTo>
                      <a:lnTo>
                        <a:pt x="8" y="6"/>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2" name="Freeform 1736"/>
                <p:cNvSpPr>
                  <a:spLocks/>
                </p:cNvSpPr>
                <p:nvPr/>
              </p:nvSpPr>
              <p:spPr bwMode="auto">
                <a:xfrm>
                  <a:off x="995" y="1922"/>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8 h 13"/>
                    <a:gd name="T14" fmla="*/ 8 w 8"/>
                    <a:gd name="T15" fmla="*/ 6 h 13"/>
                    <a:gd name="T16" fmla="*/ 8 w 8"/>
                    <a:gd name="T17" fmla="*/ 6 h 13"/>
                    <a:gd name="T18" fmla="*/ 8 w 8"/>
                    <a:gd name="T19" fmla="*/ 2 h 13"/>
                    <a:gd name="T20" fmla="*/ 6 w 8"/>
                    <a:gd name="T21" fmla="*/ 0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8"/>
                      </a:lnTo>
                      <a:lnTo>
                        <a:pt x="8" y="6"/>
                      </a:lnTo>
                      <a:lnTo>
                        <a:pt x="8" y="6"/>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3" name="Freeform 1737"/>
                <p:cNvSpPr>
                  <a:spLocks/>
                </p:cNvSpPr>
                <p:nvPr/>
              </p:nvSpPr>
              <p:spPr bwMode="auto">
                <a:xfrm>
                  <a:off x="999" y="1922"/>
                  <a:ext cx="6" cy="13"/>
                </a:xfrm>
                <a:custGeom>
                  <a:avLst/>
                  <a:gdLst>
                    <a:gd name="T0" fmla="*/ 0 w 6"/>
                    <a:gd name="T1" fmla="*/ 0 h 13"/>
                    <a:gd name="T2" fmla="*/ 0 w 6"/>
                    <a:gd name="T3" fmla="*/ 13 h 13"/>
                    <a:gd name="T4" fmla="*/ 2 w 6"/>
                    <a:gd name="T5" fmla="*/ 13 h 13"/>
                    <a:gd name="T6" fmla="*/ 4 w 6"/>
                    <a:gd name="T7" fmla="*/ 11 h 13"/>
                    <a:gd name="T8" fmla="*/ 4 w 6"/>
                    <a:gd name="T9" fmla="*/ 8 h 13"/>
                    <a:gd name="T10" fmla="*/ 6 w 6"/>
                    <a:gd name="T11" fmla="*/ 6 h 13"/>
                    <a:gd name="T12" fmla="*/ 4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4" y="8"/>
                      </a:lnTo>
                      <a:lnTo>
                        <a:pt x="6" y="6"/>
                      </a:lnTo>
                      <a:lnTo>
                        <a:pt x="4"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4" name="Freeform 1738"/>
                <p:cNvSpPr>
                  <a:spLocks/>
                </p:cNvSpPr>
                <p:nvPr/>
              </p:nvSpPr>
              <p:spPr bwMode="auto">
                <a:xfrm>
                  <a:off x="999" y="1922"/>
                  <a:ext cx="6" cy="13"/>
                </a:xfrm>
                <a:custGeom>
                  <a:avLst/>
                  <a:gdLst>
                    <a:gd name="T0" fmla="*/ 0 w 6"/>
                    <a:gd name="T1" fmla="*/ 0 h 13"/>
                    <a:gd name="T2" fmla="*/ 0 w 6"/>
                    <a:gd name="T3" fmla="*/ 13 h 13"/>
                    <a:gd name="T4" fmla="*/ 2 w 6"/>
                    <a:gd name="T5" fmla="*/ 13 h 13"/>
                    <a:gd name="T6" fmla="*/ 4 w 6"/>
                    <a:gd name="T7" fmla="*/ 11 h 13"/>
                    <a:gd name="T8" fmla="*/ 6 w 6"/>
                    <a:gd name="T9" fmla="*/ 8 h 13"/>
                    <a:gd name="T10" fmla="*/ 6 w 6"/>
                    <a:gd name="T11" fmla="*/ 6 h 13"/>
                    <a:gd name="T12" fmla="*/ 6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8"/>
                      </a:lnTo>
                      <a:lnTo>
                        <a:pt x="6" y="6"/>
                      </a:lnTo>
                      <a:lnTo>
                        <a:pt x="6"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5" name="Freeform 1739"/>
                <p:cNvSpPr>
                  <a:spLocks/>
                </p:cNvSpPr>
                <p:nvPr/>
              </p:nvSpPr>
              <p:spPr bwMode="auto">
                <a:xfrm>
                  <a:off x="999" y="1922"/>
                  <a:ext cx="6" cy="13"/>
                </a:xfrm>
                <a:custGeom>
                  <a:avLst/>
                  <a:gdLst>
                    <a:gd name="T0" fmla="*/ 0 w 6"/>
                    <a:gd name="T1" fmla="*/ 0 h 13"/>
                    <a:gd name="T2" fmla="*/ 0 w 6"/>
                    <a:gd name="T3" fmla="*/ 13 h 13"/>
                    <a:gd name="T4" fmla="*/ 2 w 6"/>
                    <a:gd name="T5" fmla="*/ 13 h 13"/>
                    <a:gd name="T6" fmla="*/ 4 w 6"/>
                    <a:gd name="T7" fmla="*/ 11 h 13"/>
                    <a:gd name="T8" fmla="*/ 6 w 6"/>
                    <a:gd name="T9" fmla="*/ 8 h 13"/>
                    <a:gd name="T10" fmla="*/ 6 w 6"/>
                    <a:gd name="T11" fmla="*/ 6 h 13"/>
                    <a:gd name="T12" fmla="*/ 6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8"/>
                      </a:lnTo>
                      <a:lnTo>
                        <a:pt x="6" y="6"/>
                      </a:lnTo>
                      <a:lnTo>
                        <a:pt x="6"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6" name="Freeform 1740"/>
                <p:cNvSpPr>
                  <a:spLocks/>
                </p:cNvSpPr>
                <p:nvPr/>
              </p:nvSpPr>
              <p:spPr bwMode="auto">
                <a:xfrm>
                  <a:off x="999" y="1922"/>
                  <a:ext cx="6" cy="13"/>
                </a:xfrm>
                <a:custGeom>
                  <a:avLst/>
                  <a:gdLst>
                    <a:gd name="T0" fmla="*/ 0 w 6"/>
                    <a:gd name="T1" fmla="*/ 0 h 13"/>
                    <a:gd name="T2" fmla="*/ 0 w 6"/>
                    <a:gd name="T3" fmla="*/ 13 h 13"/>
                    <a:gd name="T4" fmla="*/ 2 w 6"/>
                    <a:gd name="T5" fmla="*/ 13 h 13"/>
                    <a:gd name="T6" fmla="*/ 4 w 6"/>
                    <a:gd name="T7" fmla="*/ 11 h 13"/>
                    <a:gd name="T8" fmla="*/ 6 w 6"/>
                    <a:gd name="T9" fmla="*/ 8 h 13"/>
                    <a:gd name="T10" fmla="*/ 6 w 6"/>
                    <a:gd name="T11" fmla="*/ 6 h 13"/>
                    <a:gd name="T12" fmla="*/ 6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8"/>
                      </a:lnTo>
                      <a:lnTo>
                        <a:pt x="6" y="6"/>
                      </a:lnTo>
                      <a:lnTo>
                        <a:pt x="6"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7" name="Freeform 1741"/>
                <p:cNvSpPr>
                  <a:spLocks/>
                </p:cNvSpPr>
                <p:nvPr/>
              </p:nvSpPr>
              <p:spPr bwMode="auto">
                <a:xfrm>
                  <a:off x="999" y="1922"/>
                  <a:ext cx="6" cy="13"/>
                </a:xfrm>
                <a:custGeom>
                  <a:avLst/>
                  <a:gdLst>
                    <a:gd name="T0" fmla="*/ 0 w 6"/>
                    <a:gd name="T1" fmla="*/ 0 h 13"/>
                    <a:gd name="T2" fmla="*/ 0 w 6"/>
                    <a:gd name="T3" fmla="*/ 13 h 13"/>
                    <a:gd name="T4" fmla="*/ 2 w 6"/>
                    <a:gd name="T5" fmla="*/ 13 h 13"/>
                    <a:gd name="T6" fmla="*/ 4 w 6"/>
                    <a:gd name="T7" fmla="*/ 11 h 13"/>
                    <a:gd name="T8" fmla="*/ 6 w 6"/>
                    <a:gd name="T9" fmla="*/ 8 h 13"/>
                    <a:gd name="T10" fmla="*/ 6 w 6"/>
                    <a:gd name="T11" fmla="*/ 6 h 13"/>
                    <a:gd name="T12" fmla="*/ 6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8"/>
                      </a:lnTo>
                      <a:lnTo>
                        <a:pt x="6" y="6"/>
                      </a:lnTo>
                      <a:lnTo>
                        <a:pt x="6"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8" name="Freeform 1742"/>
                <p:cNvSpPr>
                  <a:spLocks/>
                </p:cNvSpPr>
                <p:nvPr/>
              </p:nvSpPr>
              <p:spPr bwMode="auto">
                <a:xfrm>
                  <a:off x="999" y="1922"/>
                  <a:ext cx="6" cy="13"/>
                </a:xfrm>
                <a:custGeom>
                  <a:avLst/>
                  <a:gdLst>
                    <a:gd name="T0" fmla="*/ 0 w 6"/>
                    <a:gd name="T1" fmla="*/ 0 h 13"/>
                    <a:gd name="T2" fmla="*/ 0 w 6"/>
                    <a:gd name="T3" fmla="*/ 13 h 13"/>
                    <a:gd name="T4" fmla="*/ 4 w 6"/>
                    <a:gd name="T5" fmla="*/ 13 h 13"/>
                    <a:gd name="T6" fmla="*/ 6 w 6"/>
                    <a:gd name="T7" fmla="*/ 11 h 13"/>
                    <a:gd name="T8" fmla="*/ 6 w 6"/>
                    <a:gd name="T9" fmla="*/ 8 h 13"/>
                    <a:gd name="T10" fmla="*/ 6 w 6"/>
                    <a:gd name="T11" fmla="*/ 6 h 13"/>
                    <a:gd name="T12" fmla="*/ 6 w 6"/>
                    <a:gd name="T13" fmla="*/ 6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8"/>
                      </a:lnTo>
                      <a:lnTo>
                        <a:pt x="6"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99" name="Freeform 1743"/>
                <p:cNvSpPr>
                  <a:spLocks/>
                </p:cNvSpPr>
                <p:nvPr/>
              </p:nvSpPr>
              <p:spPr bwMode="auto">
                <a:xfrm>
                  <a:off x="999" y="1922"/>
                  <a:ext cx="6" cy="13"/>
                </a:xfrm>
                <a:custGeom>
                  <a:avLst/>
                  <a:gdLst>
                    <a:gd name="T0" fmla="*/ 0 w 6"/>
                    <a:gd name="T1" fmla="*/ 0 h 13"/>
                    <a:gd name="T2" fmla="*/ 0 w 6"/>
                    <a:gd name="T3" fmla="*/ 13 h 13"/>
                    <a:gd name="T4" fmla="*/ 4 w 6"/>
                    <a:gd name="T5" fmla="*/ 13 h 13"/>
                    <a:gd name="T6" fmla="*/ 6 w 6"/>
                    <a:gd name="T7" fmla="*/ 11 h 13"/>
                    <a:gd name="T8" fmla="*/ 6 w 6"/>
                    <a:gd name="T9" fmla="*/ 8 h 13"/>
                    <a:gd name="T10" fmla="*/ 6 w 6"/>
                    <a:gd name="T11" fmla="*/ 6 h 13"/>
                    <a:gd name="T12" fmla="*/ 6 w 6"/>
                    <a:gd name="T13" fmla="*/ 6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8"/>
                      </a:lnTo>
                      <a:lnTo>
                        <a:pt x="6"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0" name="Freeform 1744"/>
                <p:cNvSpPr>
                  <a:spLocks/>
                </p:cNvSpPr>
                <p:nvPr/>
              </p:nvSpPr>
              <p:spPr bwMode="auto">
                <a:xfrm>
                  <a:off x="999"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6 w 8"/>
                    <a:gd name="T13" fmla="*/ 8 h 13"/>
                    <a:gd name="T14" fmla="*/ 8 w 8"/>
                    <a:gd name="T15" fmla="*/ 6 h 13"/>
                    <a:gd name="T16" fmla="*/ 6 w 8"/>
                    <a:gd name="T17" fmla="*/ 6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6" y="8"/>
                      </a:lnTo>
                      <a:lnTo>
                        <a:pt x="8" y="6"/>
                      </a:lnTo>
                      <a:lnTo>
                        <a:pt x="6" y="6"/>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1" name="Freeform 1745"/>
                <p:cNvSpPr>
                  <a:spLocks/>
                </p:cNvSpPr>
                <p:nvPr/>
              </p:nvSpPr>
              <p:spPr bwMode="auto">
                <a:xfrm>
                  <a:off x="1001" y="1922"/>
                  <a:ext cx="6" cy="13"/>
                </a:xfrm>
                <a:custGeom>
                  <a:avLst/>
                  <a:gdLst>
                    <a:gd name="T0" fmla="*/ 0 w 6"/>
                    <a:gd name="T1" fmla="*/ 0 h 13"/>
                    <a:gd name="T2" fmla="*/ 0 w 6"/>
                    <a:gd name="T3" fmla="*/ 13 h 13"/>
                    <a:gd name="T4" fmla="*/ 2 w 6"/>
                    <a:gd name="T5" fmla="*/ 13 h 13"/>
                    <a:gd name="T6" fmla="*/ 4 w 6"/>
                    <a:gd name="T7" fmla="*/ 11 h 13"/>
                    <a:gd name="T8" fmla="*/ 4 w 6"/>
                    <a:gd name="T9" fmla="*/ 8 h 13"/>
                    <a:gd name="T10" fmla="*/ 6 w 6"/>
                    <a:gd name="T11" fmla="*/ 6 h 13"/>
                    <a:gd name="T12" fmla="*/ 4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4" y="8"/>
                      </a:lnTo>
                      <a:lnTo>
                        <a:pt x="6" y="6"/>
                      </a:lnTo>
                      <a:lnTo>
                        <a:pt x="4"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2" name="Freeform 1746"/>
                <p:cNvSpPr>
                  <a:spLocks/>
                </p:cNvSpPr>
                <p:nvPr/>
              </p:nvSpPr>
              <p:spPr bwMode="auto">
                <a:xfrm>
                  <a:off x="995" y="1922"/>
                  <a:ext cx="12" cy="13"/>
                </a:xfrm>
                <a:custGeom>
                  <a:avLst/>
                  <a:gdLst>
                    <a:gd name="T0" fmla="*/ 0 w 12"/>
                    <a:gd name="T1" fmla="*/ 6 h 13"/>
                    <a:gd name="T2" fmla="*/ 6 w 12"/>
                    <a:gd name="T3" fmla="*/ 0 h 13"/>
                    <a:gd name="T4" fmla="*/ 6 w 12"/>
                    <a:gd name="T5" fmla="*/ 13 h 13"/>
                    <a:gd name="T6" fmla="*/ 12 w 12"/>
                    <a:gd name="T7" fmla="*/ 6 h 13"/>
                    <a:gd name="T8" fmla="*/ 6 w 12"/>
                    <a:gd name="T9" fmla="*/ 13 h 13"/>
                    <a:gd name="T10" fmla="*/ 8 w 12"/>
                    <a:gd name="T11" fmla="*/ 13 h 13"/>
                    <a:gd name="T12" fmla="*/ 10 w 12"/>
                    <a:gd name="T13" fmla="*/ 11 h 13"/>
                    <a:gd name="T14" fmla="*/ 12 w 12"/>
                    <a:gd name="T15" fmla="*/ 8 h 13"/>
                    <a:gd name="T16" fmla="*/ 12 w 12"/>
                    <a:gd name="T17" fmla="*/ 6 h 13"/>
                    <a:gd name="T18" fmla="*/ 12 w 12"/>
                    <a:gd name="T19" fmla="*/ 6 h 13"/>
                    <a:gd name="T20" fmla="*/ 10 w 12"/>
                    <a:gd name="T21" fmla="*/ 2 h 13"/>
                    <a:gd name="T22" fmla="*/ 8 w 12"/>
                    <a:gd name="T23" fmla="*/ 0 h 13"/>
                    <a:gd name="T24" fmla="*/ 6 w 12"/>
                    <a:gd name="T25" fmla="*/ 0 h 13"/>
                    <a:gd name="T26" fmla="*/ 0 w 12"/>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3">
                      <a:moveTo>
                        <a:pt x="0" y="6"/>
                      </a:moveTo>
                      <a:lnTo>
                        <a:pt x="6" y="0"/>
                      </a:lnTo>
                      <a:lnTo>
                        <a:pt x="6" y="13"/>
                      </a:lnTo>
                      <a:lnTo>
                        <a:pt x="12" y="6"/>
                      </a:lnTo>
                      <a:lnTo>
                        <a:pt x="6" y="13"/>
                      </a:lnTo>
                      <a:lnTo>
                        <a:pt x="8" y="13"/>
                      </a:lnTo>
                      <a:lnTo>
                        <a:pt x="10" y="11"/>
                      </a:lnTo>
                      <a:lnTo>
                        <a:pt x="12" y="8"/>
                      </a:lnTo>
                      <a:lnTo>
                        <a:pt x="12" y="6"/>
                      </a:lnTo>
                      <a:lnTo>
                        <a:pt x="12" y="6"/>
                      </a:lnTo>
                      <a:lnTo>
                        <a:pt x="10" y="2"/>
                      </a:lnTo>
                      <a:lnTo>
                        <a:pt x="8" y="0"/>
                      </a:lnTo>
                      <a:lnTo>
                        <a:pt x="6"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3" name="Freeform 1747"/>
                <p:cNvSpPr>
                  <a:spLocks/>
                </p:cNvSpPr>
                <p:nvPr/>
              </p:nvSpPr>
              <p:spPr bwMode="auto">
                <a:xfrm>
                  <a:off x="995" y="1920"/>
                  <a:ext cx="12" cy="8"/>
                </a:xfrm>
                <a:custGeom>
                  <a:avLst/>
                  <a:gdLst>
                    <a:gd name="T0" fmla="*/ 0 w 12"/>
                    <a:gd name="T1" fmla="*/ 8 h 8"/>
                    <a:gd name="T2" fmla="*/ 12 w 12"/>
                    <a:gd name="T3" fmla="*/ 8 h 8"/>
                    <a:gd name="T4" fmla="*/ 12 w 12"/>
                    <a:gd name="T5" fmla="*/ 8 h 8"/>
                    <a:gd name="T6" fmla="*/ 10 w 12"/>
                    <a:gd name="T7" fmla="*/ 4 h 8"/>
                    <a:gd name="T8" fmla="*/ 10 w 12"/>
                    <a:gd name="T9" fmla="*/ 2 h 8"/>
                    <a:gd name="T10" fmla="*/ 8 w 12"/>
                    <a:gd name="T11" fmla="*/ 0 h 8"/>
                    <a:gd name="T12" fmla="*/ 4 w 12"/>
                    <a:gd name="T13" fmla="*/ 0 h 8"/>
                    <a:gd name="T14" fmla="*/ 0 w 12"/>
                    <a:gd name="T15" fmla="*/ 2 h 8"/>
                    <a:gd name="T16" fmla="*/ 0 w 12"/>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
                      <a:moveTo>
                        <a:pt x="0" y="8"/>
                      </a:moveTo>
                      <a:lnTo>
                        <a:pt x="12" y="8"/>
                      </a:lnTo>
                      <a:lnTo>
                        <a:pt x="12" y="8"/>
                      </a:lnTo>
                      <a:lnTo>
                        <a:pt x="10" y="4"/>
                      </a:lnTo>
                      <a:lnTo>
                        <a:pt x="10" y="2"/>
                      </a:lnTo>
                      <a:lnTo>
                        <a:pt x="8" y="0"/>
                      </a:lnTo>
                      <a:lnTo>
                        <a:pt x="4" y="0"/>
                      </a:lnTo>
                      <a:lnTo>
                        <a:pt x="0" y="2"/>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4" name="Freeform 1748"/>
                <p:cNvSpPr>
                  <a:spLocks/>
                </p:cNvSpPr>
                <p:nvPr/>
              </p:nvSpPr>
              <p:spPr bwMode="auto">
                <a:xfrm>
                  <a:off x="995" y="1920"/>
                  <a:ext cx="12" cy="8"/>
                </a:xfrm>
                <a:custGeom>
                  <a:avLst/>
                  <a:gdLst>
                    <a:gd name="T0" fmla="*/ 0 w 12"/>
                    <a:gd name="T1" fmla="*/ 4 h 8"/>
                    <a:gd name="T2" fmla="*/ 0 w 12"/>
                    <a:gd name="T3" fmla="*/ 8 h 8"/>
                    <a:gd name="T4" fmla="*/ 12 w 12"/>
                    <a:gd name="T5" fmla="*/ 8 h 8"/>
                    <a:gd name="T6" fmla="*/ 12 w 12"/>
                    <a:gd name="T7" fmla="*/ 8 h 8"/>
                    <a:gd name="T8" fmla="*/ 12 w 12"/>
                    <a:gd name="T9" fmla="*/ 4 h 8"/>
                    <a:gd name="T10" fmla="*/ 12 w 12"/>
                    <a:gd name="T11" fmla="*/ 2 h 8"/>
                    <a:gd name="T12" fmla="*/ 10 w 12"/>
                    <a:gd name="T13" fmla="*/ 0 h 8"/>
                    <a:gd name="T14" fmla="*/ 8 w 12"/>
                    <a:gd name="T15" fmla="*/ 0 h 8"/>
                    <a:gd name="T16" fmla="*/ 6 w 12"/>
                    <a:gd name="T17" fmla="*/ 0 h 8"/>
                    <a:gd name="T18" fmla="*/ 4 w 12"/>
                    <a:gd name="T19" fmla="*/ 0 h 8"/>
                    <a:gd name="T20" fmla="*/ 0 w 12"/>
                    <a:gd name="T21" fmla="*/ 2 h 8"/>
                    <a:gd name="T22" fmla="*/ 0 w 12"/>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8">
                      <a:moveTo>
                        <a:pt x="0" y="4"/>
                      </a:moveTo>
                      <a:lnTo>
                        <a:pt x="0" y="8"/>
                      </a:lnTo>
                      <a:lnTo>
                        <a:pt x="12" y="8"/>
                      </a:lnTo>
                      <a:lnTo>
                        <a:pt x="12" y="8"/>
                      </a:lnTo>
                      <a:lnTo>
                        <a:pt x="12" y="4"/>
                      </a:lnTo>
                      <a:lnTo>
                        <a:pt x="12" y="2"/>
                      </a:lnTo>
                      <a:lnTo>
                        <a:pt x="10" y="0"/>
                      </a:lnTo>
                      <a:lnTo>
                        <a:pt x="8" y="0"/>
                      </a:lnTo>
                      <a:lnTo>
                        <a:pt x="6" y="0"/>
                      </a:lnTo>
                      <a:lnTo>
                        <a:pt x="4" y="0"/>
                      </a:lnTo>
                      <a:lnTo>
                        <a:pt x="0" y="2"/>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5" name="Freeform 1749"/>
                <p:cNvSpPr>
                  <a:spLocks/>
                </p:cNvSpPr>
                <p:nvPr/>
              </p:nvSpPr>
              <p:spPr bwMode="auto">
                <a:xfrm>
                  <a:off x="995" y="1918"/>
                  <a:ext cx="12" cy="10"/>
                </a:xfrm>
                <a:custGeom>
                  <a:avLst/>
                  <a:gdLst>
                    <a:gd name="T0" fmla="*/ 0 w 12"/>
                    <a:gd name="T1" fmla="*/ 6 h 10"/>
                    <a:gd name="T2" fmla="*/ 0 w 12"/>
                    <a:gd name="T3" fmla="*/ 4 h 10"/>
                    <a:gd name="T4" fmla="*/ 0 w 12"/>
                    <a:gd name="T5" fmla="*/ 6 h 10"/>
                    <a:gd name="T6" fmla="*/ 12 w 12"/>
                    <a:gd name="T7" fmla="*/ 10 h 10"/>
                    <a:gd name="T8" fmla="*/ 12 w 12"/>
                    <a:gd name="T9" fmla="*/ 6 h 10"/>
                    <a:gd name="T10" fmla="*/ 12 w 12"/>
                    <a:gd name="T11" fmla="*/ 10 h 10"/>
                    <a:gd name="T12" fmla="*/ 12 w 12"/>
                    <a:gd name="T13" fmla="*/ 4 h 10"/>
                    <a:gd name="T14" fmla="*/ 12 w 12"/>
                    <a:gd name="T15" fmla="*/ 2 h 10"/>
                    <a:gd name="T16" fmla="*/ 10 w 12"/>
                    <a:gd name="T17" fmla="*/ 2 h 10"/>
                    <a:gd name="T18" fmla="*/ 8 w 12"/>
                    <a:gd name="T19" fmla="*/ 0 h 10"/>
                    <a:gd name="T20" fmla="*/ 6 w 12"/>
                    <a:gd name="T21" fmla="*/ 0 h 10"/>
                    <a:gd name="T22" fmla="*/ 4 w 12"/>
                    <a:gd name="T23" fmla="*/ 0 h 10"/>
                    <a:gd name="T24" fmla="*/ 0 w 12"/>
                    <a:gd name="T25" fmla="*/ 2 h 10"/>
                    <a:gd name="T26" fmla="*/ 0 w 12"/>
                    <a:gd name="T27" fmla="*/ 4 h 10"/>
                    <a:gd name="T28" fmla="*/ 0 w 12"/>
                    <a:gd name="T2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0" y="6"/>
                      </a:moveTo>
                      <a:lnTo>
                        <a:pt x="0" y="4"/>
                      </a:lnTo>
                      <a:lnTo>
                        <a:pt x="0" y="6"/>
                      </a:lnTo>
                      <a:lnTo>
                        <a:pt x="12" y="10"/>
                      </a:lnTo>
                      <a:lnTo>
                        <a:pt x="12" y="6"/>
                      </a:lnTo>
                      <a:lnTo>
                        <a:pt x="12" y="10"/>
                      </a:lnTo>
                      <a:lnTo>
                        <a:pt x="12" y="4"/>
                      </a:lnTo>
                      <a:lnTo>
                        <a:pt x="12" y="2"/>
                      </a:lnTo>
                      <a:lnTo>
                        <a:pt x="10" y="2"/>
                      </a:lnTo>
                      <a:lnTo>
                        <a:pt x="8" y="0"/>
                      </a:lnTo>
                      <a:lnTo>
                        <a:pt x="6" y="0"/>
                      </a:lnTo>
                      <a:lnTo>
                        <a:pt x="4" y="0"/>
                      </a:lnTo>
                      <a:lnTo>
                        <a:pt x="0" y="2"/>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6" name="Freeform 1750"/>
                <p:cNvSpPr>
                  <a:spLocks/>
                </p:cNvSpPr>
                <p:nvPr/>
              </p:nvSpPr>
              <p:spPr bwMode="auto">
                <a:xfrm>
                  <a:off x="995" y="1914"/>
                  <a:ext cx="12" cy="10"/>
                </a:xfrm>
                <a:custGeom>
                  <a:avLst/>
                  <a:gdLst>
                    <a:gd name="T0" fmla="*/ 0 w 12"/>
                    <a:gd name="T1" fmla="*/ 6 h 10"/>
                    <a:gd name="T2" fmla="*/ 0 w 12"/>
                    <a:gd name="T3" fmla="*/ 10 h 10"/>
                    <a:gd name="T4" fmla="*/ 12 w 12"/>
                    <a:gd name="T5" fmla="*/ 10 h 10"/>
                    <a:gd name="T6" fmla="*/ 12 w 12"/>
                    <a:gd name="T7" fmla="*/ 6 h 10"/>
                    <a:gd name="T8" fmla="*/ 12 w 12"/>
                    <a:gd name="T9" fmla="*/ 4 h 10"/>
                    <a:gd name="T10" fmla="*/ 12 w 12"/>
                    <a:gd name="T11" fmla="*/ 0 h 10"/>
                    <a:gd name="T12" fmla="*/ 10 w 12"/>
                    <a:gd name="T13" fmla="*/ 0 h 10"/>
                    <a:gd name="T14" fmla="*/ 8 w 12"/>
                    <a:gd name="T15" fmla="*/ 0 h 10"/>
                    <a:gd name="T16" fmla="*/ 4 w 12"/>
                    <a:gd name="T17" fmla="*/ 0 h 10"/>
                    <a:gd name="T18" fmla="*/ 0 w 12"/>
                    <a:gd name="T19" fmla="*/ 0 h 10"/>
                    <a:gd name="T20" fmla="*/ 0 w 12"/>
                    <a:gd name="T21" fmla="*/ 4 h 10"/>
                    <a:gd name="T22" fmla="*/ 0 w 12"/>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0" y="6"/>
                      </a:moveTo>
                      <a:lnTo>
                        <a:pt x="0" y="10"/>
                      </a:lnTo>
                      <a:lnTo>
                        <a:pt x="12" y="10"/>
                      </a:lnTo>
                      <a:lnTo>
                        <a:pt x="12" y="6"/>
                      </a:lnTo>
                      <a:lnTo>
                        <a:pt x="12" y="4"/>
                      </a:lnTo>
                      <a:lnTo>
                        <a:pt x="12" y="0"/>
                      </a:lnTo>
                      <a:lnTo>
                        <a:pt x="10" y="0"/>
                      </a:lnTo>
                      <a:lnTo>
                        <a:pt x="8" y="0"/>
                      </a:lnTo>
                      <a:lnTo>
                        <a:pt x="4" y="0"/>
                      </a:lnTo>
                      <a:lnTo>
                        <a:pt x="0" y="0"/>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7" name="Freeform 1751"/>
                <p:cNvSpPr>
                  <a:spLocks/>
                </p:cNvSpPr>
                <p:nvPr/>
              </p:nvSpPr>
              <p:spPr bwMode="auto">
                <a:xfrm>
                  <a:off x="995" y="1908"/>
                  <a:ext cx="12" cy="12"/>
                </a:xfrm>
                <a:custGeom>
                  <a:avLst/>
                  <a:gdLst>
                    <a:gd name="T0" fmla="*/ 0 w 12"/>
                    <a:gd name="T1" fmla="*/ 6 h 12"/>
                    <a:gd name="T2" fmla="*/ 0 w 12"/>
                    <a:gd name="T3" fmla="*/ 12 h 12"/>
                    <a:gd name="T4" fmla="*/ 12 w 12"/>
                    <a:gd name="T5" fmla="*/ 12 h 12"/>
                    <a:gd name="T6" fmla="*/ 12 w 12"/>
                    <a:gd name="T7" fmla="*/ 6 h 12"/>
                    <a:gd name="T8" fmla="*/ 12 w 12"/>
                    <a:gd name="T9" fmla="*/ 6 h 12"/>
                    <a:gd name="T10" fmla="*/ 12 w 12"/>
                    <a:gd name="T11" fmla="*/ 2 h 12"/>
                    <a:gd name="T12" fmla="*/ 10 w 12"/>
                    <a:gd name="T13" fmla="*/ 0 h 12"/>
                    <a:gd name="T14" fmla="*/ 8 w 12"/>
                    <a:gd name="T15" fmla="*/ 0 h 12"/>
                    <a:gd name="T16" fmla="*/ 6 w 12"/>
                    <a:gd name="T17" fmla="*/ 0 h 12"/>
                    <a:gd name="T18" fmla="*/ 4 w 12"/>
                    <a:gd name="T19" fmla="*/ 2 h 12"/>
                    <a:gd name="T20" fmla="*/ 0 w 12"/>
                    <a:gd name="T21" fmla="*/ 2 h 12"/>
                    <a:gd name="T22" fmla="*/ 0 w 12"/>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2">
                      <a:moveTo>
                        <a:pt x="0" y="6"/>
                      </a:moveTo>
                      <a:lnTo>
                        <a:pt x="0" y="12"/>
                      </a:lnTo>
                      <a:lnTo>
                        <a:pt x="12" y="12"/>
                      </a:lnTo>
                      <a:lnTo>
                        <a:pt x="12" y="6"/>
                      </a:lnTo>
                      <a:lnTo>
                        <a:pt x="12" y="6"/>
                      </a:lnTo>
                      <a:lnTo>
                        <a:pt x="12" y="2"/>
                      </a:lnTo>
                      <a:lnTo>
                        <a:pt x="10" y="0"/>
                      </a:lnTo>
                      <a:lnTo>
                        <a:pt x="8" y="0"/>
                      </a:lnTo>
                      <a:lnTo>
                        <a:pt x="6" y="0"/>
                      </a:lnTo>
                      <a:lnTo>
                        <a:pt x="4" y="2"/>
                      </a:lnTo>
                      <a:lnTo>
                        <a:pt x="0" y="2"/>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8" name="Freeform 1752"/>
                <p:cNvSpPr>
                  <a:spLocks/>
                </p:cNvSpPr>
                <p:nvPr/>
              </p:nvSpPr>
              <p:spPr bwMode="auto">
                <a:xfrm>
                  <a:off x="995" y="1899"/>
                  <a:ext cx="15" cy="15"/>
                </a:xfrm>
                <a:custGeom>
                  <a:avLst/>
                  <a:gdLst>
                    <a:gd name="T0" fmla="*/ 0 w 15"/>
                    <a:gd name="T1" fmla="*/ 8 h 15"/>
                    <a:gd name="T2" fmla="*/ 0 w 15"/>
                    <a:gd name="T3" fmla="*/ 15 h 15"/>
                    <a:gd name="T4" fmla="*/ 12 w 15"/>
                    <a:gd name="T5" fmla="*/ 15 h 15"/>
                    <a:gd name="T6" fmla="*/ 15 w 15"/>
                    <a:gd name="T7" fmla="*/ 8 h 15"/>
                    <a:gd name="T8" fmla="*/ 12 w 15"/>
                    <a:gd name="T9" fmla="*/ 6 h 15"/>
                    <a:gd name="T10" fmla="*/ 12 w 15"/>
                    <a:gd name="T11" fmla="*/ 2 h 15"/>
                    <a:gd name="T12" fmla="*/ 10 w 15"/>
                    <a:gd name="T13" fmla="*/ 2 h 15"/>
                    <a:gd name="T14" fmla="*/ 8 w 15"/>
                    <a:gd name="T15" fmla="*/ 0 h 15"/>
                    <a:gd name="T16" fmla="*/ 6 w 15"/>
                    <a:gd name="T17" fmla="*/ 0 h 15"/>
                    <a:gd name="T18" fmla="*/ 4 w 15"/>
                    <a:gd name="T19" fmla="*/ 2 h 15"/>
                    <a:gd name="T20" fmla="*/ 0 w 15"/>
                    <a:gd name="T21" fmla="*/ 6 h 15"/>
                    <a:gd name="T22" fmla="*/ 0 w 15"/>
                    <a:gd name="T2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0" y="8"/>
                      </a:moveTo>
                      <a:lnTo>
                        <a:pt x="0" y="15"/>
                      </a:lnTo>
                      <a:lnTo>
                        <a:pt x="12" y="15"/>
                      </a:lnTo>
                      <a:lnTo>
                        <a:pt x="15" y="8"/>
                      </a:lnTo>
                      <a:lnTo>
                        <a:pt x="12" y="6"/>
                      </a:lnTo>
                      <a:lnTo>
                        <a:pt x="12" y="2"/>
                      </a:lnTo>
                      <a:lnTo>
                        <a:pt x="10" y="2"/>
                      </a:lnTo>
                      <a:lnTo>
                        <a:pt x="8" y="0"/>
                      </a:lnTo>
                      <a:lnTo>
                        <a:pt x="6" y="0"/>
                      </a:lnTo>
                      <a:lnTo>
                        <a:pt x="4" y="2"/>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09" name="Freeform 1753"/>
                <p:cNvSpPr>
                  <a:spLocks/>
                </p:cNvSpPr>
                <p:nvPr/>
              </p:nvSpPr>
              <p:spPr bwMode="auto">
                <a:xfrm>
                  <a:off x="995" y="1891"/>
                  <a:ext cx="15" cy="16"/>
                </a:xfrm>
                <a:custGeom>
                  <a:avLst/>
                  <a:gdLst>
                    <a:gd name="T0" fmla="*/ 0 w 15"/>
                    <a:gd name="T1" fmla="*/ 4 h 16"/>
                    <a:gd name="T2" fmla="*/ 0 w 15"/>
                    <a:gd name="T3" fmla="*/ 16 h 16"/>
                    <a:gd name="T4" fmla="*/ 15 w 15"/>
                    <a:gd name="T5" fmla="*/ 16 h 16"/>
                    <a:gd name="T6" fmla="*/ 15 w 15"/>
                    <a:gd name="T7" fmla="*/ 6 h 16"/>
                    <a:gd name="T8" fmla="*/ 12 w 15"/>
                    <a:gd name="T9" fmla="*/ 0 h 16"/>
                    <a:gd name="T10" fmla="*/ 12 w 15"/>
                    <a:gd name="T11" fmla="*/ 0 h 16"/>
                    <a:gd name="T12" fmla="*/ 10 w 15"/>
                    <a:gd name="T13" fmla="*/ 0 h 16"/>
                    <a:gd name="T14" fmla="*/ 8 w 15"/>
                    <a:gd name="T15" fmla="*/ 0 h 16"/>
                    <a:gd name="T16" fmla="*/ 6 w 15"/>
                    <a:gd name="T17" fmla="*/ 0 h 16"/>
                    <a:gd name="T18" fmla="*/ 4 w 15"/>
                    <a:gd name="T19" fmla="*/ 0 h 16"/>
                    <a:gd name="T20" fmla="*/ 0 w 15"/>
                    <a:gd name="T21" fmla="*/ 0 h 16"/>
                    <a:gd name="T22" fmla="*/ 0 w 15"/>
                    <a:gd name="T23"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6">
                      <a:moveTo>
                        <a:pt x="0" y="4"/>
                      </a:moveTo>
                      <a:lnTo>
                        <a:pt x="0" y="16"/>
                      </a:lnTo>
                      <a:lnTo>
                        <a:pt x="15" y="16"/>
                      </a:lnTo>
                      <a:lnTo>
                        <a:pt x="15" y="6"/>
                      </a:lnTo>
                      <a:lnTo>
                        <a:pt x="12" y="0"/>
                      </a:lnTo>
                      <a:lnTo>
                        <a:pt x="12" y="0"/>
                      </a:lnTo>
                      <a:lnTo>
                        <a:pt x="10" y="0"/>
                      </a:lnTo>
                      <a:lnTo>
                        <a:pt x="8" y="0"/>
                      </a:lnTo>
                      <a:lnTo>
                        <a:pt x="6" y="0"/>
                      </a:lnTo>
                      <a:lnTo>
                        <a:pt x="4" y="0"/>
                      </a:lnTo>
                      <a:lnTo>
                        <a:pt x="0" y="0"/>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0" name="Freeform 1754"/>
                <p:cNvSpPr>
                  <a:spLocks/>
                </p:cNvSpPr>
                <p:nvPr/>
              </p:nvSpPr>
              <p:spPr bwMode="auto">
                <a:xfrm>
                  <a:off x="995" y="1876"/>
                  <a:ext cx="15" cy="21"/>
                </a:xfrm>
                <a:custGeom>
                  <a:avLst/>
                  <a:gdLst>
                    <a:gd name="T0" fmla="*/ 0 w 15"/>
                    <a:gd name="T1" fmla="*/ 6 h 21"/>
                    <a:gd name="T2" fmla="*/ 0 w 15"/>
                    <a:gd name="T3" fmla="*/ 19 h 21"/>
                    <a:gd name="T4" fmla="*/ 15 w 15"/>
                    <a:gd name="T5" fmla="*/ 21 h 21"/>
                    <a:gd name="T6" fmla="*/ 15 w 15"/>
                    <a:gd name="T7" fmla="*/ 6 h 21"/>
                    <a:gd name="T8" fmla="*/ 15 w 15"/>
                    <a:gd name="T9" fmla="*/ 4 h 21"/>
                    <a:gd name="T10" fmla="*/ 12 w 15"/>
                    <a:gd name="T11" fmla="*/ 0 h 21"/>
                    <a:gd name="T12" fmla="*/ 10 w 15"/>
                    <a:gd name="T13" fmla="*/ 0 h 21"/>
                    <a:gd name="T14" fmla="*/ 8 w 15"/>
                    <a:gd name="T15" fmla="*/ 0 h 21"/>
                    <a:gd name="T16" fmla="*/ 6 w 15"/>
                    <a:gd name="T17" fmla="*/ 0 h 21"/>
                    <a:gd name="T18" fmla="*/ 4 w 15"/>
                    <a:gd name="T19" fmla="*/ 0 h 21"/>
                    <a:gd name="T20" fmla="*/ 0 w 15"/>
                    <a:gd name="T21" fmla="*/ 4 h 21"/>
                    <a:gd name="T22" fmla="*/ 0 w 15"/>
                    <a:gd name="T23"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1">
                      <a:moveTo>
                        <a:pt x="0" y="6"/>
                      </a:moveTo>
                      <a:lnTo>
                        <a:pt x="0" y="19"/>
                      </a:lnTo>
                      <a:lnTo>
                        <a:pt x="15" y="21"/>
                      </a:lnTo>
                      <a:lnTo>
                        <a:pt x="15" y="6"/>
                      </a:lnTo>
                      <a:lnTo>
                        <a:pt x="15" y="4"/>
                      </a:lnTo>
                      <a:lnTo>
                        <a:pt x="12" y="0"/>
                      </a:lnTo>
                      <a:lnTo>
                        <a:pt x="10" y="0"/>
                      </a:lnTo>
                      <a:lnTo>
                        <a:pt x="8" y="0"/>
                      </a:lnTo>
                      <a:lnTo>
                        <a:pt x="6" y="0"/>
                      </a:lnTo>
                      <a:lnTo>
                        <a:pt x="4" y="0"/>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1" name="Freeform 1755"/>
                <p:cNvSpPr>
                  <a:spLocks/>
                </p:cNvSpPr>
                <p:nvPr/>
              </p:nvSpPr>
              <p:spPr bwMode="auto">
                <a:xfrm>
                  <a:off x="995" y="1859"/>
                  <a:ext cx="15" cy="23"/>
                </a:xfrm>
                <a:custGeom>
                  <a:avLst/>
                  <a:gdLst>
                    <a:gd name="T0" fmla="*/ 0 w 15"/>
                    <a:gd name="T1" fmla="*/ 7 h 23"/>
                    <a:gd name="T2" fmla="*/ 0 w 15"/>
                    <a:gd name="T3" fmla="*/ 23 h 23"/>
                    <a:gd name="T4" fmla="*/ 15 w 15"/>
                    <a:gd name="T5" fmla="*/ 23 h 23"/>
                    <a:gd name="T6" fmla="*/ 15 w 15"/>
                    <a:gd name="T7" fmla="*/ 7 h 23"/>
                    <a:gd name="T8" fmla="*/ 15 w 15"/>
                    <a:gd name="T9" fmla="*/ 3 h 23"/>
                    <a:gd name="T10" fmla="*/ 12 w 15"/>
                    <a:gd name="T11" fmla="*/ 0 h 23"/>
                    <a:gd name="T12" fmla="*/ 10 w 15"/>
                    <a:gd name="T13" fmla="*/ 0 h 23"/>
                    <a:gd name="T14" fmla="*/ 8 w 15"/>
                    <a:gd name="T15" fmla="*/ 0 h 23"/>
                    <a:gd name="T16" fmla="*/ 6 w 15"/>
                    <a:gd name="T17" fmla="*/ 0 h 23"/>
                    <a:gd name="T18" fmla="*/ 4 w 15"/>
                    <a:gd name="T19" fmla="*/ 0 h 23"/>
                    <a:gd name="T20" fmla="*/ 0 w 15"/>
                    <a:gd name="T21" fmla="*/ 3 h 23"/>
                    <a:gd name="T22" fmla="*/ 0 w 15"/>
                    <a:gd name="T23"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3">
                      <a:moveTo>
                        <a:pt x="0" y="7"/>
                      </a:moveTo>
                      <a:lnTo>
                        <a:pt x="0" y="23"/>
                      </a:lnTo>
                      <a:lnTo>
                        <a:pt x="15" y="23"/>
                      </a:lnTo>
                      <a:lnTo>
                        <a:pt x="15" y="7"/>
                      </a:lnTo>
                      <a:lnTo>
                        <a:pt x="15" y="3"/>
                      </a:lnTo>
                      <a:lnTo>
                        <a:pt x="12" y="0"/>
                      </a:lnTo>
                      <a:lnTo>
                        <a:pt x="10" y="0"/>
                      </a:lnTo>
                      <a:lnTo>
                        <a:pt x="8" y="0"/>
                      </a:lnTo>
                      <a:lnTo>
                        <a:pt x="6" y="0"/>
                      </a:lnTo>
                      <a:lnTo>
                        <a:pt x="4" y="0"/>
                      </a:lnTo>
                      <a:lnTo>
                        <a:pt x="0" y="3"/>
                      </a:lnTo>
                      <a:lnTo>
                        <a:pt x="0"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2" name="Freeform 1756"/>
                <p:cNvSpPr>
                  <a:spLocks/>
                </p:cNvSpPr>
                <p:nvPr/>
              </p:nvSpPr>
              <p:spPr bwMode="auto">
                <a:xfrm>
                  <a:off x="995" y="1841"/>
                  <a:ext cx="15" cy="25"/>
                </a:xfrm>
                <a:custGeom>
                  <a:avLst/>
                  <a:gdLst>
                    <a:gd name="T0" fmla="*/ 0 w 15"/>
                    <a:gd name="T1" fmla="*/ 6 h 25"/>
                    <a:gd name="T2" fmla="*/ 0 w 15"/>
                    <a:gd name="T3" fmla="*/ 25 h 25"/>
                    <a:gd name="T4" fmla="*/ 15 w 15"/>
                    <a:gd name="T5" fmla="*/ 25 h 25"/>
                    <a:gd name="T6" fmla="*/ 15 w 15"/>
                    <a:gd name="T7" fmla="*/ 6 h 25"/>
                    <a:gd name="T8" fmla="*/ 15 w 15"/>
                    <a:gd name="T9" fmla="*/ 6 h 25"/>
                    <a:gd name="T10" fmla="*/ 12 w 15"/>
                    <a:gd name="T11" fmla="*/ 2 h 25"/>
                    <a:gd name="T12" fmla="*/ 10 w 15"/>
                    <a:gd name="T13" fmla="*/ 0 h 25"/>
                    <a:gd name="T14" fmla="*/ 8 w 15"/>
                    <a:gd name="T15" fmla="*/ 0 h 25"/>
                    <a:gd name="T16" fmla="*/ 6 w 15"/>
                    <a:gd name="T17" fmla="*/ 0 h 25"/>
                    <a:gd name="T18" fmla="*/ 4 w 15"/>
                    <a:gd name="T19" fmla="*/ 2 h 25"/>
                    <a:gd name="T20" fmla="*/ 0 w 15"/>
                    <a:gd name="T21" fmla="*/ 6 h 25"/>
                    <a:gd name="T22" fmla="*/ 0 w 15"/>
                    <a:gd name="T23"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5">
                      <a:moveTo>
                        <a:pt x="0" y="6"/>
                      </a:moveTo>
                      <a:lnTo>
                        <a:pt x="0" y="25"/>
                      </a:lnTo>
                      <a:lnTo>
                        <a:pt x="15" y="25"/>
                      </a:lnTo>
                      <a:lnTo>
                        <a:pt x="15" y="6"/>
                      </a:lnTo>
                      <a:lnTo>
                        <a:pt x="15" y="6"/>
                      </a:lnTo>
                      <a:lnTo>
                        <a:pt x="12" y="2"/>
                      </a:lnTo>
                      <a:lnTo>
                        <a:pt x="10" y="0"/>
                      </a:lnTo>
                      <a:lnTo>
                        <a:pt x="8" y="0"/>
                      </a:lnTo>
                      <a:lnTo>
                        <a:pt x="6" y="0"/>
                      </a:lnTo>
                      <a:lnTo>
                        <a:pt x="4" y="2"/>
                      </a:lnTo>
                      <a:lnTo>
                        <a:pt x="0" y="6"/>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3" name="Freeform 1757"/>
                <p:cNvSpPr>
                  <a:spLocks/>
                </p:cNvSpPr>
                <p:nvPr/>
              </p:nvSpPr>
              <p:spPr bwMode="auto">
                <a:xfrm>
                  <a:off x="995" y="1824"/>
                  <a:ext cx="15" cy="23"/>
                </a:xfrm>
                <a:custGeom>
                  <a:avLst/>
                  <a:gdLst>
                    <a:gd name="T0" fmla="*/ 0 w 15"/>
                    <a:gd name="T1" fmla="*/ 6 h 23"/>
                    <a:gd name="T2" fmla="*/ 0 w 15"/>
                    <a:gd name="T3" fmla="*/ 23 h 23"/>
                    <a:gd name="T4" fmla="*/ 15 w 15"/>
                    <a:gd name="T5" fmla="*/ 23 h 23"/>
                    <a:gd name="T6" fmla="*/ 15 w 15"/>
                    <a:gd name="T7" fmla="*/ 6 h 23"/>
                    <a:gd name="T8" fmla="*/ 15 w 15"/>
                    <a:gd name="T9" fmla="*/ 4 h 23"/>
                    <a:gd name="T10" fmla="*/ 12 w 15"/>
                    <a:gd name="T11" fmla="*/ 0 h 23"/>
                    <a:gd name="T12" fmla="*/ 10 w 15"/>
                    <a:gd name="T13" fmla="*/ 0 h 23"/>
                    <a:gd name="T14" fmla="*/ 8 w 15"/>
                    <a:gd name="T15" fmla="*/ 0 h 23"/>
                    <a:gd name="T16" fmla="*/ 6 w 15"/>
                    <a:gd name="T17" fmla="*/ 0 h 23"/>
                    <a:gd name="T18" fmla="*/ 4 w 15"/>
                    <a:gd name="T19" fmla="*/ 0 h 23"/>
                    <a:gd name="T20" fmla="*/ 4 w 15"/>
                    <a:gd name="T21" fmla="*/ 4 h 23"/>
                    <a:gd name="T22" fmla="*/ 0 w 15"/>
                    <a:gd name="T23"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3">
                      <a:moveTo>
                        <a:pt x="0" y="6"/>
                      </a:moveTo>
                      <a:lnTo>
                        <a:pt x="0" y="23"/>
                      </a:lnTo>
                      <a:lnTo>
                        <a:pt x="15" y="23"/>
                      </a:lnTo>
                      <a:lnTo>
                        <a:pt x="15" y="6"/>
                      </a:lnTo>
                      <a:lnTo>
                        <a:pt x="15" y="4"/>
                      </a:lnTo>
                      <a:lnTo>
                        <a:pt x="12" y="0"/>
                      </a:lnTo>
                      <a:lnTo>
                        <a:pt x="10" y="0"/>
                      </a:lnTo>
                      <a:lnTo>
                        <a:pt x="8" y="0"/>
                      </a:lnTo>
                      <a:lnTo>
                        <a:pt x="6" y="0"/>
                      </a:lnTo>
                      <a:lnTo>
                        <a:pt x="4" y="0"/>
                      </a:lnTo>
                      <a:lnTo>
                        <a:pt x="4"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4" name="Freeform 1758"/>
                <p:cNvSpPr>
                  <a:spLocks/>
                </p:cNvSpPr>
                <p:nvPr/>
              </p:nvSpPr>
              <p:spPr bwMode="auto">
                <a:xfrm>
                  <a:off x="995" y="1809"/>
                  <a:ext cx="15" cy="21"/>
                </a:xfrm>
                <a:custGeom>
                  <a:avLst/>
                  <a:gdLst>
                    <a:gd name="T0" fmla="*/ 0 w 15"/>
                    <a:gd name="T1" fmla="*/ 5 h 21"/>
                    <a:gd name="T2" fmla="*/ 0 w 15"/>
                    <a:gd name="T3" fmla="*/ 21 h 21"/>
                    <a:gd name="T4" fmla="*/ 15 w 15"/>
                    <a:gd name="T5" fmla="*/ 21 h 21"/>
                    <a:gd name="T6" fmla="*/ 15 w 15"/>
                    <a:gd name="T7" fmla="*/ 7 h 21"/>
                    <a:gd name="T8" fmla="*/ 15 w 15"/>
                    <a:gd name="T9" fmla="*/ 2 h 21"/>
                    <a:gd name="T10" fmla="*/ 12 w 15"/>
                    <a:gd name="T11" fmla="*/ 0 h 21"/>
                    <a:gd name="T12" fmla="*/ 8 w 15"/>
                    <a:gd name="T13" fmla="*/ 0 h 21"/>
                    <a:gd name="T14" fmla="*/ 6 w 15"/>
                    <a:gd name="T15" fmla="*/ 0 h 21"/>
                    <a:gd name="T16" fmla="*/ 4 w 15"/>
                    <a:gd name="T17" fmla="*/ 0 h 21"/>
                    <a:gd name="T18" fmla="*/ 4 w 15"/>
                    <a:gd name="T19" fmla="*/ 2 h 21"/>
                    <a:gd name="T20" fmla="*/ 0 w 15"/>
                    <a:gd name="T2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1">
                      <a:moveTo>
                        <a:pt x="0" y="5"/>
                      </a:moveTo>
                      <a:lnTo>
                        <a:pt x="0" y="21"/>
                      </a:lnTo>
                      <a:lnTo>
                        <a:pt x="15" y="21"/>
                      </a:lnTo>
                      <a:lnTo>
                        <a:pt x="15" y="7"/>
                      </a:lnTo>
                      <a:lnTo>
                        <a:pt x="15" y="2"/>
                      </a:lnTo>
                      <a:lnTo>
                        <a:pt x="12" y="0"/>
                      </a:lnTo>
                      <a:lnTo>
                        <a:pt x="8" y="0"/>
                      </a:lnTo>
                      <a:lnTo>
                        <a:pt x="6" y="0"/>
                      </a:lnTo>
                      <a:lnTo>
                        <a:pt x="4" y="0"/>
                      </a:lnTo>
                      <a:lnTo>
                        <a:pt x="4" y="2"/>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5" name="Freeform 1759"/>
                <p:cNvSpPr>
                  <a:spLocks/>
                </p:cNvSpPr>
                <p:nvPr/>
              </p:nvSpPr>
              <p:spPr bwMode="auto">
                <a:xfrm>
                  <a:off x="995" y="1799"/>
                  <a:ext cx="15" cy="17"/>
                </a:xfrm>
                <a:custGeom>
                  <a:avLst/>
                  <a:gdLst>
                    <a:gd name="T0" fmla="*/ 4 w 15"/>
                    <a:gd name="T1" fmla="*/ 6 h 17"/>
                    <a:gd name="T2" fmla="*/ 0 w 15"/>
                    <a:gd name="T3" fmla="*/ 15 h 17"/>
                    <a:gd name="T4" fmla="*/ 15 w 15"/>
                    <a:gd name="T5" fmla="*/ 17 h 17"/>
                    <a:gd name="T6" fmla="*/ 15 w 15"/>
                    <a:gd name="T7" fmla="*/ 6 h 17"/>
                    <a:gd name="T8" fmla="*/ 15 w 15"/>
                    <a:gd name="T9" fmla="*/ 6 h 17"/>
                    <a:gd name="T10" fmla="*/ 15 w 15"/>
                    <a:gd name="T11" fmla="*/ 2 h 17"/>
                    <a:gd name="T12" fmla="*/ 12 w 15"/>
                    <a:gd name="T13" fmla="*/ 0 h 17"/>
                    <a:gd name="T14" fmla="*/ 10 w 15"/>
                    <a:gd name="T15" fmla="*/ 0 h 17"/>
                    <a:gd name="T16" fmla="*/ 8 w 15"/>
                    <a:gd name="T17" fmla="*/ 0 h 17"/>
                    <a:gd name="T18" fmla="*/ 6 w 15"/>
                    <a:gd name="T19" fmla="*/ 0 h 17"/>
                    <a:gd name="T20" fmla="*/ 4 w 15"/>
                    <a:gd name="T21" fmla="*/ 2 h 17"/>
                    <a:gd name="T22" fmla="*/ 4 w 15"/>
                    <a:gd name="T23"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7">
                      <a:moveTo>
                        <a:pt x="4" y="6"/>
                      </a:moveTo>
                      <a:lnTo>
                        <a:pt x="0" y="15"/>
                      </a:lnTo>
                      <a:lnTo>
                        <a:pt x="15" y="17"/>
                      </a:lnTo>
                      <a:lnTo>
                        <a:pt x="15" y="6"/>
                      </a:lnTo>
                      <a:lnTo>
                        <a:pt x="15" y="6"/>
                      </a:lnTo>
                      <a:lnTo>
                        <a:pt x="15" y="2"/>
                      </a:lnTo>
                      <a:lnTo>
                        <a:pt x="12" y="0"/>
                      </a:lnTo>
                      <a:lnTo>
                        <a:pt x="10" y="0"/>
                      </a:lnTo>
                      <a:lnTo>
                        <a:pt x="8" y="0"/>
                      </a:lnTo>
                      <a:lnTo>
                        <a:pt x="6" y="0"/>
                      </a:lnTo>
                      <a:lnTo>
                        <a:pt x="4" y="2"/>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6" name="Freeform 1760"/>
                <p:cNvSpPr>
                  <a:spLocks/>
                </p:cNvSpPr>
                <p:nvPr/>
              </p:nvSpPr>
              <p:spPr bwMode="auto">
                <a:xfrm>
                  <a:off x="999" y="1791"/>
                  <a:ext cx="11" cy="14"/>
                </a:xfrm>
                <a:custGeom>
                  <a:avLst/>
                  <a:gdLst>
                    <a:gd name="T0" fmla="*/ 11 w 11"/>
                    <a:gd name="T1" fmla="*/ 4 h 14"/>
                    <a:gd name="T2" fmla="*/ 0 w 11"/>
                    <a:gd name="T3" fmla="*/ 8 h 14"/>
                    <a:gd name="T4" fmla="*/ 0 w 11"/>
                    <a:gd name="T5" fmla="*/ 14 h 14"/>
                    <a:gd name="T6" fmla="*/ 11 w 11"/>
                    <a:gd name="T7" fmla="*/ 14 h 14"/>
                    <a:gd name="T8" fmla="*/ 11 w 11"/>
                    <a:gd name="T9" fmla="*/ 8 h 14"/>
                    <a:gd name="T10" fmla="*/ 0 w 11"/>
                    <a:gd name="T11" fmla="*/ 8 h 14"/>
                    <a:gd name="T12" fmla="*/ 11 w 11"/>
                    <a:gd name="T13" fmla="*/ 8 h 14"/>
                    <a:gd name="T14" fmla="*/ 11 w 11"/>
                    <a:gd name="T15" fmla="*/ 4 h 14"/>
                    <a:gd name="T16" fmla="*/ 11 w 11"/>
                    <a:gd name="T17" fmla="*/ 4 h 14"/>
                    <a:gd name="T18" fmla="*/ 8 w 11"/>
                    <a:gd name="T19" fmla="*/ 0 h 14"/>
                    <a:gd name="T20" fmla="*/ 6 w 11"/>
                    <a:gd name="T21" fmla="*/ 0 h 14"/>
                    <a:gd name="T22" fmla="*/ 4 w 11"/>
                    <a:gd name="T23" fmla="*/ 0 h 14"/>
                    <a:gd name="T24" fmla="*/ 2 w 11"/>
                    <a:gd name="T25" fmla="*/ 0 h 14"/>
                    <a:gd name="T26" fmla="*/ 0 w 11"/>
                    <a:gd name="T27" fmla="*/ 4 h 14"/>
                    <a:gd name="T28" fmla="*/ 0 w 11"/>
                    <a:gd name="T29" fmla="*/ 8 h 14"/>
                    <a:gd name="T30" fmla="*/ 11 w 11"/>
                    <a:gd name="T3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4">
                      <a:moveTo>
                        <a:pt x="11" y="4"/>
                      </a:moveTo>
                      <a:lnTo>
                        <a:pt x="0" y="8"/>
                      </a:lnTo>
                      <a:lnTo>
                        <a:pt x="0" y="14"/>
                      </a:lnTo>
                      <a:lnTo>
                        <a:pt x="11" y="14"/>
                      </a:lnTo>
                      <a:lnTo>
                        <a:pt x="11" y="8"/>
                      </a:lnTo>
                      <a:lnTo>
                        <a:pt x="0" y="8"/>
                      </a:lnTo>
                      <a:lnTo>
                        <a:pt x="11" y="8"/>
                      </a:lnTo>
                      <a:lnTo>
                        <a:pt x="11" y="4"/>
                      </a:lnTo>
                      <a:lnTo>
                        <a:pt x="11" y="4"/>
                      </a:lnTo>
                      <a:lnTo>
                        <a:pt x="8" y="0"/>
                      </a:lnTo>
                      <a:lnTo>
                        <a:pt x="6" y="0"/>
                      </a:lnTo>
                      <a:lnTo>
                        <a:pt x="4" y="0"/>
                      </a:lnTo>
                      <a:lnTo>
                        <a:pt x="2" y="0"/>
                      </a:lnTo>
                      <a:lnTo>
                        <a:pt x="0" y="4"/>
                      </a:lnTo>
                      <a:lnTo>
                        <a:pt x="0" y="8"/>
                      </a:lnTo>
                      <a:lnTo>
                        <a:pt x="11"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7" name="Freeform 1761"/>
                <p:cNvSpPr>
                  <a:spLocks/>
                </p:cNvSpPr>
                <p:nvPr/>
              </p:nvSpPr>
              <p:spPr bwMode="auto">
                <a:xfrm>
                  <a:off x="999" y="1795"/>
                  <a:ext cx="11" cy="10"/>
                </a:xfrm>
                <a:custGeom>
                  <a:avLst/>
                  <a:gdLst>
                    <a:gd name="T0" fmla="*/ 11 w 11"/>
                    <a:gd name="T1" fmla="*/ 4 h 10"/>
                    <a:gd name="T2" fmla="*/ 11 w 11"/>
                    <a:gd name="T3" fmla="*/ 0 h 10"/>
                    <a:gd name="T4" fmla="*/ 0 w 11"/>
                    <a:gd name="T5" fmla="*/ 4 h 10"/>
                    <a:gd name="T6" fmla="*/ 0 w 11"/>
                    <a:gd name="T7" fmla="*/ 6 h 10"/>
                    <a:gd name="T8" fmla="*/ 0 w 11"/>
                    <a:gd name="T9" fmla="*/ 4 h 10"/>
                    <a:gd name="T10" fmla="*/ 0 w 11"/>
                    <a:gd name="T11" fmla="*/ 6 h 10"/>
                    <a:gd name="T12" fmla="*/ 0 w 11"/>
                    <a:gd name="T13" fmla="*/ 8 h 10"/>
                    <a:gd name="T14" fmla="*/ 2 w 11"/>
                    <a:gd name="T15" fmla="*/ 10 h 10"/>
                    <a:gd name="T16" fmla="*/ 4 w 11"/>
                    <a:gd name="T17" fmla="*/ 10 h 10"/>
                    <a:gd name="T18" fmla="*/ 6 w 11"/>
                    <a:gd name="T19" fmla="*/ 10 h 10"/>
                    <a:gd name="T20" fmla="*/ 8 w 11"/>
                    <a:gd name="T21" fmla="*/ 10 h 10"/>
                    <a:gd name="T22" fmla="*/ 11 w 11"/>
                    <a:gd name="T23" fmla="*/ 8 h 10"/>
                    <a:gd name="T24" fmla="*/ 11 w 11"/>
                    <a:gd name="T25" fmla="*/ 6 h 10"/>
                    <a:gd name="T26" fmla="*/ 11 w 11"/>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11" y="4"/>
                      </a:moveTo>
                      <a:lnTo>
                        <a:pt x="11" y="0"/>
                      </a:lnTo>
                      <a:lnTo>
                        <a:pt x="0" y="4"/>
                      </a:lnTo>
                      <a:lnTo>
                        <a:pt x="0" y="6"/>
                      </a:lnTo>
                      <a:lnTo>
                        <a:pt x="0" y="4"/>
                      </a:lnTo>
                      <a:lnTo>
                        <a:pt x="0" y="6"/>
                      </a:lnTo>
                      <a:lnTo>
                        <a:pt x="0" y="8"/>
                      </a:lnTo>
                      <a:lnTo>
                        <a:pt x="2" y="10"/>
                      </a:lnTo>
                      <a:lnTo>
                        <a:pt x="4" y="10"/>
                      </a:lnTo>
                      <a:lnTo>
                        <a:pt x="6" y="10"/>
                      </a:lnTo>
                      <a:lnTo>
                        <a:pt x="8" y="10"/>
                      </a:lnTo>
                      <a:lnTo>
                        <a:pt x="11" y="8"/>
                      </a:lnTo>
                      <a:lnTo>
                        <a:pt x="11" y="6"/>
                      </a:lnTo>
                      <a:lnTo>
                        <a:pt x="11"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8" name="Freeform 1762"/>
                <p:cNvSpPr>
                  <a:spLocks/>
                </p:cNvSpPr>
                <p:nvPr/>
              </p:nvSpPr>
              <p:spPr bwMode="auto">
                <a:xfrm>
                  <a:off x="999" y="1799"/>
                  <a:ext cx="11" cy="12"/>
                </a:xfrm>
                <a:custGeom>
                  <a:avLst/>
                  <a:gdLst>
                    <a:gd name="T0" fmla="*/ 11 w 11"/>
                    <a:gd name="T1" fmla="*/ 6 h 12"/>
                    <a:gd name="T2" fmla="*/ 11 w 11"/>
                    <a:gd name="T3" fmla="*/ 0 h 12"/>
                    <a:gd name="T4" fmla="*/ 0 w 11"/>
                    <a:gd name="T5" fmla="*/ 0 h 12"/>
                    <a:gd name="T6" fmla="*/ 0 w 11"/>
                    <a:gd name="T7" fmla="*/ 6 h 12"/>
                    <a:gd name="T8" fmla="*/ 0 w 11"/>
                    <a:gd name="T9" fmla="*/ 10 h 12"/>
                    <a:gd name="T10" fmla="*/ 2 w 11"/>
                    <a:gd name="T11" fmla="*/ 12 h 12"/>
                    <a:gd name="T12" fmla="*/ 4 w 11"/>
                    <a:gd name="T13" fmla="*/ 12 h 12"/>
                    <a:gd name="T14" fmla="*/ 6 w 11"/>
                    <a:gd name="T15" fmla="*/ 12 h 12"/>
                    <a:gd name="T16" fmla="*/ 8 w 11"/>
                    <a:gd name="T17" fmla="*/ 12 h 12"/>
                    <a:gd name="T18" fmla="*/ 11 w 11"/>
                    <a:gd name="T19" fmla="*/ 10 h 12"/>
                    <a:gd name="T20" fmla="*/ 11 w 11"/>
                    <a:gd name="T21" fmla="*/ 10 h 12"/>
                    <a:gd name="T22" fmla="*/ 11 w 11"/>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11" y="6"/>
                      </a:moveTo>
                      <a:lnTo>
                        <a:pt x="11" y="0"/>
                      </a:lnTo>
                      <a:lnTo>
                        <a:pt x="0" y="0"/>
                      </a:lnTo>
                      <a:lnTo>
                        <a:pt x="0" y="6"/>
                      </a:lnTo>
                      <a:lnTo>
                        <a:pt x="0" y="10"/>
                      </a:lnTo>
                      <a:lnTo>
                        <a:pt x="2" y="12"/>
                      </a:lnTo>
                      <a:lnTo>
                        <a:pt x="4" y="12"/>
                      </a:lnTo>
                      <a:lnTo>
                        <a:pt x="6" y="12"/>
                      </a:lnTo>
                      <a:lnTo>
                        <a:pt x="8" y="12"/>
                      </a:lnTo>
                      <a:lnTo>
                        <a:pt x="11" y="10"/>
                      </a:lnTo>
                      <a:lnTo>
                        <a:pt x="11" y="10"/>
                      </a:lnTo>
                      <a:lnTo>
                        <a:pt x="11"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19" name="Freeform 1763"/>
                <p:cNvSpPr>
                  <a:spLocks/>
                </p:cNvSpPr>
                <p:nvPr/>
              </p:nvSpPr>
              <p:spPr bwMode="auto">
                <a:xfrm>
                  <a:off x="999" y="1805"/>
                  <a:ext cx="11" cy="19"/>
                </a:xfrm>
                <a:custGeom>
                  <a:avLst/>
                  <a:gdLst>
                    <a:gd name="T0" fmla="*/ 11 w 11"/>
                    <a:gd name="T1" fmla="*/ 13 h 19"/>
                    <a:gd name="T2" fmla="*/ 11 w 11"/>
                    <a:gd name="T3" fmla="*/ 0 h 19"/>
                    <a:gd name="T4" fmla="*/ 0 w 11"/>
                    <a:gd name="T5" fmla="*/ 0 h 19"/>
                    <a:gd name="T6" fmla="*/ 0 w 11"/>
                    <a:gd name="T7" fmla="*/ 13 h 19"/>
                    <a:gd name="T8" fmla="*/ 0 w 11"/>
                    <a:gd name="T9" fmla="*/ 19 h 19"/>
                    <a:gd name="T10" fmla="*/ 2 w 11"/>
                    <a:gd name="T11" fmla="*/ 19 h 19"/>
                    <a:gd name="T12" fmla="*/ 4 w 11"/>
                    <a:gd name="T13" fmla="*/ 19 h 19"/>
                    <a:gd name="T14" fmla="*/ 6 w 11"/>
                    <a:gd name="T15" fmla="*/ 19 h 19"/>
                    <a:gd name="T16" fmla="*/ 8 w 11"/>
                    <a:gd name="T17" fmla="*/ 19 h 19"/>
                    <a:gd name="T18" fmla="*/ 11 w 11"/>
                    <a:gd name="T19" fmla="*/ 19 h 19"/>
                    <a:gd name="T20" fmla="*/ 11 w 11"/>
                    <a:gd name="T21" fmla="*/ 19 h 19"/>
                    <a:gd name="T22" fmla="*/ 11 w 11"/>
                    <a:gd name="T23"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9">
                      <a:moveTo>
                        <a:pt x="11" y="13"/>
                      </a:moveTo>
                      <a:lnTo>
                        <a:pt x="11" y="0"/>
                      </a:lnTo>
                      <a:lnTo>
                        <a:pt x="0" y="0"/>
                      </a:lnTo>
                      <a:lnTo>
                        <a:pt x="0" y="13"/>
                      </a:lnTo>
                      <a:lnTo>
                        <a:pt x="0" y="19"/>
                      </a:lnTo>
                      <a:lnTo>
                        <a:pt x="2" y="19"/>
                      </a:lnTo>
                      <a:lnTo>
                        <a:pt x="4" y="19"/>
                      </a:lnTo>
                      <a:lnTo>
                        <a:pt x="6" y="19"/>
                      </a:lnTo>
                      <a:lnTo>
                        <a:pt x="8" y="19"/>
                      </a:lnTo>
                      <a:lnTo>
                        <a:pt x="11" y="19"/>
                      </a:lnTo>
                      <a:lnTo>
                        <a:pt x="11" y="19"/>
                      </a:lnTo>
                      <a:lnTo>
                        <a:pt x="11"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0" name="Freeform 1764"/>
                <p:cNvSpPr>
                  <a:spLocks/>
                </p:cNvSpPr>
                <p:nvPr/>
              </p:nvSpPr>
              <p:spPr bwMode="auto">
                <a:xfrm>
                  <a:off x="999" y="1818"/>
                  <a:ext cx="11" cy="23"/>
                </a:xfrm>
                <a:custGeom>
                  <a:avLst/>
                  <a:gdLst>
                    <a:gd name="T0" fmla="*/ 11 w 11"/>
                    <a:gd name="T1" fmla="*/ 16 h 23"/>
                    <a:gd name="T2" fmla="*/ 11 w 11"/>
                    <a:gd name="T3" fmla="*/ 0 h 23"/>
                    <a:gd name="T4" fmla="*/ 0 w 11"/>
                    <a:gd name="T5" fmla="*/ 0 h 23"/>
                    <a:gd name="T6" fmla="*/ 0 w 11"/>
                    <a:gd name="T7" fmla="*/ 19 h 23"/>
                    <a:gd name="T8" fmla="*/ 2 w 11"/>
                    <a:gd name="T9" fmla="*/ 21 h 23"/>
                    <a:gd name="T10" fmla="*/ 2 w 11"/>
                    <a:gd name="T11" fmla="*/ 23 h 23"/>
                    <a:gd name="T12" fmla="*/ 4 w 11"/>
                    <a:gd name="T13" fmla="*/ 23 h 23"/>
                    <a:gd name="T14" fmla="*/ 6 w 11"/>
                    <a:gd name="T15" fmla="*/ 23 h 23"/>
                    <a:gd name="T16" fmla="*/ 8 w 11"/>
                    <a:gd name="T17" fmla="*/ 23 h 23"/>
                    <a:gd name="T18" fmla="*/ 11 w 11"/>
                    <a:gd name="T19" fmla="*/ 23 h 23"/>
                    <a:gd name="T20" fmla="*/ 11 w 11"/>
                    <a:gd name="T21" fmla="*/ 21 h 23"/>
                    <a:gd name="T22" fmla="*/ 11 w 11"/>
                    <a:gd name="T23"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3">
                      <a:moveTo>
                        <a:pt x="11" y="16"/>
                      </a:moveTo>
                      <a:lnTo>
                        <a:pt x="11" y="0"/>
                      </a:lnTo>
                      <a:lnTo>
                        <a:pt x="0" y="0"/>
                      </a:lnTo>
                      <a:lnTo>
                        <a:pt x="0" y="19"/>
                      </a:lnTo>
                      <a:lnTo>
                        <a:pt x="2" y="21"/>
                      </a:lnTo>
                      <a:lnTo>
                        <a:pt x="2" y="23"/>
                      </a:lnTo>
                      <a:lnTo>
                        <a:pt x="4" y="23"/>
                      </a:lnTo>
                      <a:lnTo>
                        <a:pt x="6" y="23"/>
                      </a:lnTo>
                      <a:lnTo>
                        <a:pt x="8" y="23"/>
                      </a:lnTo>
                      <a:lnTo>
                        <a:pt x="11" y="23"/>
                      </a:lnTo>
                      <a:lnTo>
                        <a:pt x="11" y="21"/>
                      </a:lnTo>
                      <a:lnTo>
                        <a:pt x="11"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1" name="Freeform 1765"/>
                <p:cNvSpPr>
                  <a:spLocks/>
                </p:cNvSpPr>
                <p:nvPr/>
              </p:nvSpPr>
              <p:spPr bwMode="auto">
                <a:xfrm>
                  <a:off x="999" y="1834"/>
                  <a:ext cx="11" cy="25"/>
                </a:xfrm>
                <a:custGeom>
                  <a:avLst/>
                  <a:gdLst>
                    <a:gd name="T0" fmla="*/ 11 w 11"/>
                    <a:gd name="T1" fmla="*/ 19 h 25"/>
                    <a:gd name="T2" fmla="*/ 11 w 11"/>
                    <a:gd name="T3" fmla="*/ 0 h 25"/>
                    <a:gd name="T4" fmla="*/ 0 w 11"/>
                    <a:gd name="T5" fmla="*/ 3 h 25"/>
                    <a:gd name="T6" fmla="*/ 0 w 11"/>
                    <a:gd name="T7" fmla="*/ 19 h 25"/>
                    <a:gd name="T8" fmla="*/ 2 w 11"/>
                    <a:gd name="T9" fmla="*/ 23 h 25"/>
                    <a:gd name="T10" fmla="*/ 2 w 11"/>
                    <a:gd name="T11" fmla="*/ 25 h 25"/>
                    <a:gd name="T12" fmla="*/ 4 w 11"/>
                    <a:gd name="T13" fmla="*/ 25 h 25"/>
                    <a:gd name="T14" fmla="*/ 6 w 11"/>
                    <a:gd name="T15" fmla="*/ 25 h 25"/>
                    <a:gd name="T16" fmla="*/ 8 w 11"/>
                    <a:gd name="T17" fmla="*/ 25 h 25"/>
                    <a:gd name="T18" fmla="*/ 11 w 11"/>
                    <a:gd name="T19" fmla="*/ 23 h 25"/>
                    <a:gd name="T20" fmla="*/ 11 w 11"/>
                    <a:gd name="T21" fmla="*/ 23 h 25"/>
                    <a:gd name="T22" fmla="*/ 11 w 11"/>
                    <a:gd name="T23"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5">
                      <a:moveTo>
                        <a:pt x="11" y="19"/>
                      </a:moveTo>
                      <a:lnTo>
                        <a:pt x="11" y="0"/>
                      </a:lnTo>
                      <a:lnTo>
                        <a:pt x="0" y="3"/>
                      </a:lnTo>
                      <a:lnTo>
                        <a:pt x="0" y="19"/>
                      </a:lnTo>
                      <a:lnTo>
                        <a:pt x="2" y="23"/>
                      </a:lnTo>
                      <a:lnTo>
                        <a:pt x="2" y="25"/>
                      </a:lnTo>
                      <a:lnTo>
                        <a:pt x="4" y="25"/>
                      </a:lnTo>
                      <a:lnTo>
                        <a:pt x="6" y="25"/>
                      </a:lnTo>
                      <a:lnTo>
                        <a:pt x="8" y="25"/>
                      </a:lnTo>
                      <a:lnTo>
                        <a:pt x="11" y="23"/>
                      </a:lnTo>
                      <a:lnTo>
                        <a:pt x="11" y="23"/>
                      </a:lnTo>
                      <a:lnTo>
                        <a:pt x="11" y="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2" name="Freeform 1766"/>
                <p:cNvSpPr>
                  <a:spLocks/>
                </p:cNvSpPr>
                <p:nvPr/>
              </p:nvSpPr>
              <p:spPr bwMode="auto">
                <a:xfrm>
                  <a:off x="999" y="1853"/>
                  <a:ext cx="11" cy="23"/>
                </a:xfrm>
                <a:custGeom>
                  <a:avLst/>
                  <a:gdLst>
                    <a:gd name="T0" fmla="*/ 11 w 11"/>
                    <a:gd name="T1" fmla="*/ 17 h 23"/>
                    <a:gd name="T2" fmla="*/ 11 w 11"/>
                    <a:gd name="T3" fmla="*/ 0 h 23"/>
                    <a:gd name="T4" fmla="*/ 0 w 11"/>
                    <a:gd name="T5" fmla="*/ 0 h 23"/>
                    <a:gd name="T6" fmla="*/ 2 w 11"/>
                    <a:gd name="T7" fmla="*/ 17 h 23"/>
                    <a:gd name="T8" fmla="*/ 2 w 11"/>
                    <a:gd name="T9" fmla="*/ 19 h 23"/>
                    <a:gd name="T10" fmla="*/ 2 w 11"/>
                    <a:gd name="T11" fmla="*/ 23 h 23"/>
                    <a:gd name="T12" fmla="*/ 4 w 11"/>
                    <a:gd name="T13" fmla="*/ 23 h 23"/>
                    <a:gd name="T14" fmla="*/ 8 w 11"/>
                    <a:gd name="T15" fmla="*/ 23 h 23"/>
                    <a:gd name="T16" fmla="*/ 11 w 11"/>
                    <a:gd name="T17" fmla="*/ 23 h 23"/>
                    <a:gd name="T18" fmla="*/ 11 w 11"/>
                    <a:gd name="T19" fmla="*/ 23 h 23"/>
                    <a:gd name="T20" fmla="*/ 11 w 11"/>
                    <a:gd name="T21" fmla="*/ 19 h 23"/>
                    <a:gd name="T22" fmla="*/ 11 w 11"/>
                    <a:gd name="T23"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3">
                      <a:moveTo>
                        <a:pt x="11" y="17"/>
                      </a:moveTo>
                      <a:lnTo>
                        <a:pt x="11" y="0"/>
                      </a:lnTo>
                      <a:lnTo>
                        <a:pt x="0" y="0"/>
                      </a:lnTo>
                      <a:lnTo>
                        <a:pt x="2" y="17"/>
                      </a:lnTo>
                      <a:lnTo>
                        <a:pt x="2" y="19"/>
                      </a:lnTo>
                      <a:lnTo>
                        <a:pt x="2" y="23"/>
                      </a:lnTo>
                      <a:lnTo>
                        <a:pt x="4" y="23"/>
                      </a:lnTo>
                      <a:lnTo>
                        <a:pt x="8" y="23"/>
                      </a:lnTo>
                      <a:lnTo>
                        <a:pt x="11" y="23"/>
                      </a:lnTo>
                      <a:lnTo>
                        <a:pt x="11" y="23"/>
                      </a:lnTo>
                      <a:lnTo>
                        <a:pt x="11" y="19"/>
                      </a:lnTo>
                      <a:lnTo>
                        <a:pt x="11" y="1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3" name="Freeform 1767"/>
                <p:cNvSpPr>
                  <a:spLocks/>
                </p:cNvSpPr>
                <p:nvPr/>
              </p:nvSpPr>
              <p:spPr bwMode="auto">
                <a:xfrm>
                  <a:off x="1001" y="1870"/>
                  <a:ext cx="13" cy="21"/>
                </a:xfrm>
                <a:custGeom>
                  <a:avLst/>
                  <a:gdLst>
                    <a:gd name="T0" fmla="*/ 13 w 13"/>
                    <a:gd name="T1" fmla="*/ 15 h 21"/>
                    <a:gd name="T2" fmla="*/ 9 w 13"/>
                    <a:gd name="T3" fmla="*/ 0 h 21"/>
                    <a:gd name="T4" fmla="*/ 0 w 13"/>
                    <a:gd name="T5" fmla="*/ 0 h 21"/>
                    <a:gd name="T6" fmla="*/ 0 w 13"/>
                    <a:gd name="T7" fmla="*/ 15 h 21"/>
                    <a:gd name="T8" fmla="*/ 0 w 13"/>
                    <a:gd name="T9" fmla="*/ 19 h 21"/>
                    <a:gd name="T10" fmla="*/ 2 w 13"/>
                    <a:gd name="T11" fmla="*/ 21 h 21"/>
                    <a:gd name="T12" fmla="*/ 4 w 13"/>
                    <a:gd name="T13" fmla="*/ 21 h 21"/>
                    <a:gd name="T14" fmla="*/ 6 w 13"/>
                    <a:gd name="T15" fmla="*/ 21 h 21"/>
                    <a:gd name="T16" fmla="*/ 9 w 13"/>
                    <a:gd name="T17" fmla="*/ 21 h 21"/>
                    <a:gd name="T18" fmla="*/ 9 w 13"/>
                    <a:gd name="T19" fmla="*/ 21 h 21"/>
                    <a:gd name="T20" fmla="*/ 9 w 13"/>
                    <a:gd name="T21" fmla="*/ 19 h 21"/>
                    <a:gd name="T22" fmla="*/ 13 w 13"/>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1">
                      <a:moveTo>
                        <a:pt x="13" y="15"/>
                      </a:moveTo>
                      <a:lnTo>
                        <a:pt x="9" y="0"/>
                      </a:lnTo>
                      <a:lnTo>
                        <a:pt x="0" y="0"/>
                      </a:lnTo>
                      <a:lnTo>
                        <a:pt x="0" y="15"/>
                      </a:lnTo>
                      <a:lnTo>
                        <a:pt x="0" y="19"/>
                      </a:lnTo>
                      <a:lnTo>
                        <a:pt x="2" y="21"/>
                      </a:lnTo>
                      <a:lnTo>
                        <a:pt x="4" y="21"/>
                      </a:lnTo>
                      <a:lnTo>
                        <a:pt x="6" y="21"/>
                      </a:lnTo>
                      <a:lnTo>
                        <a:pt x="9" y="21"/>
                      </a:lnTo>
                      <a:lnTo>
                        <a:pt x="9" y="21"/>
                      </a:lnTo>
                      <a:lnTo>
                        <a:pt x="9" y="19"/>
                      </a:lnTo>
                      <a:lnTo>
                        <a:pt x="13" y="1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4" name="Freeform 1768"/>
                <p:cNvSpPr>
                  <a:spLocks/>
                </p:cNvSpPr>
                <p:nvPr/>
              </p:nvSpPr>
              <p:spPr bwMode="auto">
                <a:xfrm>
                  <a:off x="1001" y="1885"/>
                  <a:ext cx="13" cy="22"/>
                </a:xfrm>
                <a:custGeom>
                  <a:avLst/>
                  <a:gdLst>
                    <a:gd name="T0" fmla="*/ 13 w 13"/>
                    <a:gd name="T1" fmla="*/ 14 h 22"/>
                    <a:gd name="T2" fmla="*/ 13 w 13"/>
                    <a:gd name="T3" fmla="*/ 0 h 22"/>
                    <a:gd name="T4" fmla="*/ 0 w 13"/>
                    <a:gd name="T5" fmla="*/ 0 h 22"/>
                    <a:gd name="T6" fmla="*/ 0 w 13"/>
                    <a:gd name="T7" fmla="*/ 14 h 22"/>
                    <a:gd name="T8" fmla="*/ 0 w 13"/>
                    <a:gd name="T9" fmla="*/ 16 h 22"/>
                    <a:gd name="T10" fmla="*/ 2 w 13"/>
                    <a:gd name="T11" fmla="*/ 20 h 22"/>
                    <a:gd name="T12" fmla="*/ 4 w 13"/>
                    <a:gd name="T13" fmla="*/ 20 h 22"/>
                    <a:gd name="T14" fmla="*/ 6 w 13"/>
                    <a:gd name="T15" fmla="*/ 22 h 22"/>
                    <a:gd name="T16" fmla="*/ 9 w 13"/>
                    <a:gd name="T17" fmla="*/ 20 h 22"/>
                    <a:gd name="T18" fmla="*/ 9 w 13"/>
                    <a:gd name="T19" fmla="*/ 20 h 22"/>
                    <a:gd name="T20" fmla="*/ 9 w 13"/>
                    <a:gd name="T21" fmla="*/ 16 h 22"/>
                    <a:gd name="T22" fmla="*/ 13 w 13"/>
                    <a:gd name="T23"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2">
                      <a:moveTo>
                        <a:pt x="13" y="14"/>
                      </a:moveTo>
                      <a:lnTo>
                        <a:pt x="13" y="0"/>
                      </a:lnTo>
                      <a:lnTo>
                        <a:pt x="0" y="0"/>
                      </a:lnTo>
                      <a:lnTo>
                        <a:pt x="0" y="14"/>
                      </a:lnTo>
                      <a:lnTo>
                        <a:pt x="0" y="16"/>
                      </a:lnTo>
                      <a:lnTo>
                        <a:pt x="2" y="20"/>
                      </a:lnTo>
                      <a:lnTo>
                        <a:pt x="4" y="20"/>
                      </a:lnTo>
                      <a:lnTo>
                        <a:pt x="6" y="22"/>
                      </a:lnTo>
                      <a:lnTo>
                        <a:pt x="9" y="20"/>
                      </a:lnTo>
                      <a:lnTo>
                        <a:pt x="9" y="20"/>
                      </a:lnTo>
                      <a:lnTo>
                        <a:pt x="9" y="16"/>
                      </a:lnTo>
                      <a:lnTo>
                        <a:pt x="13" y="1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5" name="Freeform 1769"/>
                <p:cNvSpPr>
                  <a:spLocks/>
                </p:cNvSpPr>
                <p:nvPr/>
              </p:nvSpPr>
              <p:spPr bwMode="auto">
                <a:xfrm>
                  <a:off x="1001" y="1899"/>
                  <a:ext cx="13" cy="15"/>
                </a:xfrm>
                <a:custGeom>
                  <a:avLst/>
                  <a:gdLst>
                    <a:gd name="T0" fmla="*/ 13 w 13"/>
                    <a:gd name="T1" fmla="*/ 9 h 15"/>
                    <a:gd name="T2" fmla="*/ 13 w 13"/>
                    <a:gd name="T3" fmla="*/ 0 h 15"/>
                    <a:gd name="T4" fmla="*/ 0 w 13"/>
                    <a:gd name="T5" fmla="*/ 0 h 15"/>
                    <a:gd name="T6" fmla="*/ 0 w 13"/>
                    <a:gd name="T7" fmla="*/ 9 h 15"/>
                    <a:gd name="T8" fmla="*/ 0 w 13"/>
                    <a:gd name="T9" fmla="*/ 11 h 15"/>
                    <a:gd name="T10" fmla="*/ 2 w 13"/>
                    <a:gd name="T11" fmla="*/ 15 h 15"/>
                    <a:gd name="T12" fmla="*/ 4 w 13"/>
                    <a:gd name="T13" fmla="*/ 15 h 15"/>
                    <a:gd name="T14" fmla="*/ 6 w 13"/>
                    <a:gd name="T15" fmla="*/ 15 h 15"/>
                    <a:gd name="T16" fmla="*/ 9 w 13"/>
                    <a:gd name="T17" fmla="*/ 15 h 15"/>
                    <a:gd name="T18" fmla="*/ 9 w 13"/>
                    <a:gd name="T19" fmla="*/ 15 h 15"/>
                    <a:gd name="T20" fmla="*/ 13 w 13"/>
                    <a:gd name="T21" fmla="*/ 11 h 15"/>
                    <a:gd name="T22" fmla="*/ 13 w 13"/>
                    <a:gd name="T23"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13" y="9"/>
                      </a:moveTo>
                      <a:lnTo>
                        <a:pt x="13" y="0"/>
                      </a:lnTo>
                      <a:lnTo>
                        <a:pt x="0" y="0"/>
                      </a:lnTo>
                      <a:lnTo>
                        <a:pt x="0" y="9"/>
                      </a:lnTo>
                      <a:lnTo>
                        <a:pt x="0" y="11"/>
                      </a:lnTo>
                      <a:lnTo>
                        <a:pt x="2" y="15"/>
                      </a:lnTo>
                      <a:lnTo>
                        <a:pt x="4" y="15"/>
                      </a:lnTo>
                      <a:lnTo>
                        <a:pt x="6" y="15"/>
                      </a:lnTo>
                      <a:lnTo>
                        <a:pt x="9" y="15"/>
                      </a:lnTo>
                      <a:lnTo>
                        <a:pt x="9" y="15"/>
                      </a:lnTo>
                      <a:lnTo>
                        <a:pt x="13" y="11"/>
                      </a:lnTo>
                      <a:lnTo>
                        <a:pt x="13"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6" name="Freeform 1770"/>
                <p:cNvSpPr>
                  <a:spLocks/>
                </p:cNvSpPr>
                <p:nvPr/>
              </p:nvSpPr>
              <p:spPr bwMode="auto">
                <a:xfrm>
                  <a:off x="1001" y="1908"/>
                  <a:ext cx="13" cy="14"/>
                </a:xfrm>
                <a:custGeom>
                  <a:avLst/>
                  <a:gdLst>
                    <a:gd name="T0" fmla="*/ 13 w 13"/>
                    <a:gd name="T1" fmla="*/ 6 h 14"/>
                    <a:gd name="T2" fmla="*/ 13 w 13"/>
                    <a:gd name="T3" fmla="*/ 0 h 14"/>
                    <a:gd name="T4" fmla="*/ 0 w 13"/>
                    <a:gd name="T5" fmla="*/ 0 h 14"/>
                    <a:gd name="T6" fmla="*/ 0 w 13"/>
                    <a:gd name="T7" fmla="*/ 10 h 14"/>
                    <a:gd name="T8" fmla="*/ 0 w 13"/>
                    <a:gd name="T9" fmla="*/ 12 h 14"/>
                    <a:gd name="T10" fmla="*/ 2 w 13"/>
                    <a:gd name="T11" fmla="*/ 14 h 14"/>
                    <a:gd name="T12" fmla="*/ 4 w 13"/>
                    <a:gd name="T13" fmla="*/ 14 h 14"/>
                    <a:gd name="T14" fmla="*/ 6 w 13"/>
                    <a:gd name="T15" fmla="*/ 14 h 14"/>
                    <a:gd name="T16" fmla="*/ 9 w 13"/>
                    <a:gd name="T17" fmla="*/ 14 h 14"/>
                    <a:gd name="T18" fmla="*/ 9 w 13"/>
                    <a:gd name="T19" fmla="*/ 14 h 14"/>
                    <a:gd name="T20" fmla="*/ 13 w 13"/>
                    <a:gd name="T21" fmla="*/ 12 h 14"/>
                    <a:gd name="T22" fmla="*/ 13 w 13"/>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3" y="6"/>
                      </a:moveTo>
                      <a:lnTo>
                        <a:pt x="13" y="0"/>
                      </a:lnTo>
                      <a:lnTo>
                        <a:pt x="0" y="0"/>
                      </a:lnTo>
                      <a:lnTo>
                        <a:pt x="0" y="10"/>
                      </a:lnTo>
                      <a:lnTo>
                        <a:pt x="0" y="12"/>
                      </a:lnTo>
                      <a:lnTo>
                        <a:pt x="2" y="14"/>
                      </a:lnTo>
                      <a:lnTo>
                        <a:pt x="4" y="14"/>
                      </a:lnTo>
                      <a:lnTo>
                        <a:pt x="6" y="14"/>
                      </a:lnTo>
                      <a:lnTo>
                        <a:pt x="9" y="14"/>
                      </a:lnTo>
                      <a:lnTo>
                        <a:pt x="9" y="14"/>
                      </a:lnTo>
                      <a:lnTo>
                        <a:pt x="13" y="12"/>
                      </a:lnTo>
                      <a:lnTo>
                        <a:pt x="1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7" name="Freeform 1771"/>
                <p:cNvSpPr>
                  <a:spLocks/>
                </p:cNvSpPr>
                <p:nvPr/>
              </p:nvSpPr>
              <p:spPr bwMode="auto">
                <a:xfrm>
                  <a:off x="1001" y="1914"/>
                  <a:ext cx="13" cy="14"/>
                </a:xfrm>
                <a:custGeom>
                  <a:avLst/>
                  <a:gdLst>
                    <a:gd name="T0" fmla="*/ 13 w 13"/>
                    <a:gd name="T1" fmla="*/ 8 h 14"/>
                    <a:gd name="T2" fmla="*/ 13 w 13"/>
                    <a:gd name="T3" fmla="*/ 0 h 14"/>
                    <a:gd name="T4" fmla="*/ 0 w 13"/>
                    <a:gd name="T5" fmla="*/ 4 h 14"/>
                    <a:gd name="T6" fmla="*/ 0 w 13"/>
                    <a:gd name="T7" fmla="*/ 8 h 14"/>
                    <a:gd name="T8" fmla="*/ 0 w 13"/>
                    <a:gd name="T9" fmla="*/ 10 h 14"/>
                    <a:gd name="T10" fmla="*/ 2 w 13"/>
                    <a:gd name="T11" fmla="*/ 14 h 14"/>
                    <a:gd name="T12" fmla="*/ 4 w 13"/>
                    <a:gd name="T13" fmla="*/ 14 h 14"/>
                    <a:gd name="T14" fmla="*/ 6 w 13"/>
                    <a:gd name="T15" fmla="*/ 14 h 14"/>
                    <a:gd name="T16" fmla="*/ 9 w 13"/>
                    <a:gd name="T17" fmla="*/ 14 h 14"/>
                    <a:gd name="T18" fmla="*/ 9 w 13"/>
                    <a:gd name="T19" fmla="*/ 14 h 14"/>
                    <a:gd name="T20" fmla="*/ 13 w 13"/>
                    <a:gd name="T21" fmla="*/ 10 h 14"/>
                    <a:gd name="T22" fmla="*/ 13 w 13"/>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13" y="8"/>
                      </a:moveTo>
                      <a:lnTo>
                        <a:pt x="13" y="0"/>
                      </a:lnTo>
                      <a:lnTo>
                        <a:pt x="0" y="4"/>
                      </a:lnTo>
                      <a:lnTo>
                        <a:pt x="0" y="8"/>
                      </a:lnTo>
                      <a:lnTo>
                        <a:pt x="0" y="10"/>
                      </a:lnTo>
                      <a:lnTo>
                        <a:pt x="2" y="14"/>
                      </a:lnTo>
                      <a:lnTo>
                        <a:pt x="4" y="14"/>
                      </a:lnTo>
                      <a:lnTo>
                        <a:pt x="6" y="14"/>
                      </a:lnTo>
                      <a:lnTo>
                        <a:pt x="9" y="14"/>
                      </a:lnTo>
                      <a:lnTo>
                        <a:pt x="9" y="14"/>
                      </a:lnTo>
                      <a:lnTo>
                        <a:pt x="13" y="10"/>
                      </a:lnTo>
                      <a:lnTo>
                        <a:pt x="1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8" name="Freeform 1772"/>
                <p:cNvSpPr>
                  <a:spLocks/>
                </p:cNvSpPr>
                <p:nvPr/>
              </p:nvSpPr>
              <p:spPr bwMode="auto">
                <a:xfrm>
                  <a:off x="1001" y="1922"/>
                  <a:ext cx="13" cy="8"/>
                </a:xfrm>
                <a:custGeom>
                  <a:avLst/>
                  <a:gdLst>
                    <a:gd name="T0" fmla="*/ 13 w 13"/>
                    <a:gd name="T1" fmla="*/ 2 h 8"/>
                    <a:gd name="T2" fmla="*/ 13 w 13"/>
                    <a:gd name="T3" fmla="*/ 0 h 8"/>
                    <a:gd name="T4" fmla="*/ 0 w 13"/>
                    <a:gd name="T5" fmla="*/ 0 h 8"/>
                    <a:gd name="T6" fmla="*/ 0 w 13"/>
                    <a:gd name="T7" fmla="*/ 2 h 8"/>
                    <a:gd name="T8" fmla="*/ 2 w 13"/>
                    <a:gd name="T9" fmla="*/ 6 h 8"/>
                    <a:gd name="T10" fmla="*/ 4 w 13"/>
                    <a:gd name="T11" fmla="*/ 8 h 8"/>
                    <a:gd name="T12" fmla="*/ 9 w 13"/>
                    <a:gd name="T13" fmla="*/ 8 h 8"/>
                    <a:gd name="T14" fmla="*/ 9 w 13"/>
                    <a:gd name="T15" fmla="*/ 8 h 8"/>
                    <a:gd name="T16" fmla="*/ 13 w 13"/>
                    <a:gd name="T17" fmla="*/ 6 h 8"/>
                    <a:gd name="T18" fmla="*/ 13 w 13"/>
                    <a:gd name="T19" fmla="*/ 6 h 8"/>
                    <a:gd name="T20" fmla="*/ 13 w 13"/>
                    <a:gd name="T21"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13" y="2"/>
                      </a:moveTo>
                      <a:lnTo>
                        <a:pt x="13" y="0"/>
                      </a:lnTo>
                      <a:lnTo>
                        <a:pt x="0" y="0"/>
                      </a:lnTo>
                      <a:lnTo>
                        <a:pt x="0" y="2"/>
                      </a:lnTo>
                      <a:lnTo>
                        <a:pt x="2" y="6"/>
                      </a:lnTo>
                      <a:lnTo>
                        <a:pt x="4" y="8"/>
                      </a:lnTo>
                      <a:lnTo>
                        <a:pt x="9" y="8"/>
                      </a:lnTo>
                      <a:lnTo>
                        <a:pt x="9" y="8"/>
                      </a:lnTo>
                      <a:lnTo>
                        <a:pt x="13" y="6"/>
                      </a:lnTo>
                      <a:lnTo>
                        <a:pt x="13" y="6"/>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29" name="Freeform 1773"/>
                <p:cNvSpPr>
                  <a:spLocks/>
                </p:cNvSpPr>
                <p:nvPr/>
              </p:nvSpPr>
              <p:spPr bwMode="auto">
                <a:xfrm>
                  <a:off x="1001" y="1924"/>
                  <a:ext cx="13" cy="9"/>
                </a:xfrm>
                <a:custGeom>
                  <a:avLst/>
                  <a:gdLst>
                    <a:gd name="T0" fmla="*/ 13 w 13"/>
                    <a:gd name="T1" fmla="*/ 4 h 9"/>
                    <a:gd name="T2" fmla="*/ 13 w 13"/>
                    <a:gd name="T3" fmla="*/ 0 h 9"/>
                    <a:gd name="T4" fmla="*/ 0 w 13"/>
                    <a:gd name="T5" fmla="*/ 0 h 9"/>
                    <a:gd name="T6" fmla="*/ 0 w 13"/>
                    <a:gd name="T7" fmla="*/ 4 h 9"/>
                    <a:gd name="T8" fmla="*/ 2 w 13"/>
                    <a:gd name="T9" fmla="*/ 6 h 9"/>
                    <a:gd name="T10" fmla="*/ 4 w 13"/>
                    <a:gd name="T11" fmla="*/ 9 h 9"/>
                    <a:gd name="T12" fmla="*/ 6 w 13"/>
                    <a:gd name="T13" fmla="*/ 9 h 9"/>
                    <a:gd name="T14" fmla="*/ 9 w 13"/>
                    <a:gd name="T15" fmla="*/ 9 h 9"/>
                    <a:gd name="T16" fmla="*/ 9 w 13"/>
                    <a:gd name="T17" fmla="*/ 9 h 9"/>
                    <a:gd name="T18" fmla="*/ 13 w 13"/>
                    <a:gd name="T19" fmla="*/ 6 h 9"/>
                    <a:gd name="T20" fmla="*/ 13 w 13"/>
                    <a:gd name="T21" fmla="*/ 4 h 9"/>
                    <a:gd name="T22" fmla="*/ 13 w 13"/>
                    <a:gd name="T2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9">
                      <a:moveTo>
                        <a:pt x="13" y="4"/>
                      </a:moveTo>
                      <a:lnTo>
                        <a:pt x="13" y="0"/>
                      </a:lnTo>
                      <a:lnTo>
                        <a:pt x="0" y="0"/>
                      </a:lnTo>
                      <a:lnTo>
                        <a:pt x="0" y="4"/>
                      </a:lnTo>
                      <a:lnTo>
                        <a:pt x="2" y="6"/>
                      </a:lnTo>
                      <a:lnTo>
                        <a:pt x="4" y="9"/>
                      </a:lnTo>
                      <a:lnTo>
                        <a:pt x="6" y="9"/>
                      </a:lnTo>
                      <a:lnTo>
                        <a:pt x="9" y="9"/>
                      </a:lnTo>
                      <a:lnTo>
                        <a:pt x="9" y="9"/>
                      </a:lnTo>
                      <a:lnTo>
                        <a:pt x="13" y="6"/>
                      </a:lnTo>
                      <a:lnTo>
                        <a:pt x="13" y="4"/>
                      </a:lnTo>
                      <a:lnTo>
                        <a:pt x="13"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0" name="Freeform 1774"/>
                <p:cNvSpPr>
                  <a:spLocks/>
                </p:cNvSpPr>
                <p:nvPr/>
              </p:nvSpPr>
              <p:spPr bwMode="auto">
                <a:xfrm>
                  <a:off x="1001" y="1922"/>
                  <a:ext cx="13" cy="13"/>
                </a:xfrm>
                <a:custGeom>
                  <a:avLst/>
                  <a:gdLst>
                    <a:gd name="T0" fmla="*/ 9 w 13"/>
                    <a:gd name="T1" fmla="*/ 0 h 13"/>
                    <a:gd name="T2" fmla="*/ 13 w 13"/>
                    <a:gd name="T3" fmla="*/ 6 h 13"/>
                    <a:gd name="T4" fmla="*/ 0 w 13"/>
                    <a:gd name="T5" fmla="*/ 6 h 13"/>
                    <a:gd name="T6" fmla="*/ 2 w 13"/>
                    <a:gd name="T7" fmla="*/ 6 h 13"/>
                    <a:gd name="T8" fmla="*/ 9 w 13"/>
                    <a:gd name="T9" fmla="*/ 13 h 13"/>
                    <a:gd name="T10" fmla="*/ 2 w 13"/>
                    <a:gd name="T11" fmla="*/ 6 h 13"/>
                    <a:gd name="T12" fmla="*/ 2 w 13"/>
                    <a:gd name="T13" fmla="*/ 11 h 13"/>
                    <a:gd name="T14" fmla="*/ 4 w 13"/>
                    <a:gd name="T15" fmla="*/ 11 h 13"/>
                    <a:gd name="T16" fmla="*/ 6 w 13"/>
                    <a:gd name="T17" fmla="*/ 13 h 13"/>
                    <a:gd name="T18" fmla="*/ 9 w 13"/>
                    <a:gd name="T19" fmla="*/ 13 h 13"/>
                    <a:gd name="T20" fmla="*/ 9 w 13"/>
                    <a:gd name="T21" fmla="*/ 11 h 13"/>
                    <a:gd name="T22" fmla="*/ 13 w 13"/>
                    <a:gd name="T23" fmla="*/ 11 h 13"/>
                    <a:gd name="T24" fmla="*/ 13 w 13"/>
                    <a:gd name="T25" fmla="*/ 8 h 13"/>
                    <a:gd name="T26" fmla="*/ 13 w 13"/>
                    <a:gd name="T27" fmla="*/ 6 h 13"/>
                    <a:gd name="T28" fmla="*/ 9 w 13"/>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9" y="0"/>
                      </a:moveTo>
                      <a:lnTo>
                        <a:pt x="13" y="6"/>
                      </a:lnTo>
                      <a:lnTo>
                        <a:pt x="0" y="6"/>
                      </a:lnTo>
                      <a:lnTo>
                        <a:pt x="2" y="6"/>
                      </a:lnTo>
                      <a:lnTo>
                        <a:pt x="9" y="13"/>
                      </a:lnTo>
                      <a:lnTo>
                        <a:pt x="2" y="6"/>
                      </a:lnTo>
                      <a:lnTo>
                        <a:pt x="2" y="11"/>
                      </a:lnTo>
                      <a:lnTo>
                        <a:pt x="4" y="11"/>
                      </a:lnTo>
                      <a:lnTo>
                        <a:pt x="6" y="13"/>
                      </a:lnTo>
                      <a:lnTo>
                        <a:pt x="9" y="13"/>
                      </a:lnTo>
                      <a:lnTo>
                        <a:pt x="9" y="11"/>
                      </a:lnTo>
                      <a:lnTo>
                        <a:pt x="13" y="11"/>
                      </a:lnTo>
                      <a:lnTo>
                        <a:pt x="13" y="8"/>
                      </a:lnTo>
                      <a:lnTo>
                        <a:pt x="13" y="6"/>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1" name="Freeform 1775"/>
                <p:cNvSpPr>
                  <a:spLocks/>
                </p:cNvSpPr>
                <p:nvPr/>
              </p:nvSpPr>
              <p:spPr bwMode="auto">
                <a:xfrm>
                  <a:off x="1010" y="1922"/>
                  <a:ext cx="6" cy="13"/>
                </a:xfrm>
                <a:custGeom>
                  <a:avLst/>
                  <a:gdLst>
                    <a:gd name="T0" fmla="*/ 0 w 6"/>
                    <a:gd name="T1" fmla="*/ 0 h 13"/>
                    <a:gd name="T2" fmla="*/ 0 w 6"/>
                    <a:gd name="T3" fmla="*/ 13 h 13"/>
                    <a:gd name="T4" fmla="*/ 0 w 6"/>
                    <a:gd name="T5" fmla="*/ 13 h 13"/>
                    <a:gd name="T6" fmla="*/ 4 w 6"/>
                    <a:gd name="T7" fmla="*/ 11 h 13"/>
                    <a:gd name="T8" fmla="*/ 4 w 6"/>
                    <a:gd name="T9" fmla="*/ 8 h 13"/>
                    <a:gd name="T10" fmla="*/ 6 w 6"/>
                    <a:gd name="T11" fmla="*/ 6 h 13"/>
                    <a:gd name="T12" fmla="*/ 4 w 6"/>
                    <a:gd name="T13" fmla="*/ 6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4" y="8"/>
                      </a:lnTo>
                      <a:lnTo>
                        <a:pt x="6" y="6"/>
                      </a:lnTo>
                      <a:lnTo>
                        <a:pt x="4" y="6"/>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2" name="Freeform 1776"/>
                <p:cNvSpPr>
                  <a:spLocks/>
                </p:cNvSpPr>
                <p:nvPr/>
              </p:nvSpPr>
              <p:spPr bwMode="auto">
                <a:xfrm>
                  <a:off x="1010" y="1922"/>
                  <a:ext cx="6" cy="13"/>
                </a:xfrm>
                <a:custGeom>
                  <a:avLst/>
                  <a:gdLst>
                    <a:gd name="T0" fmla="*/ 0 w 6"/>
                    <a:gd name="T1" fmla="*/ 0 h 13"/>
                    <a:gd name="T2" fmla="*/ 0 w 6"/>
                    <a:gd name="T3" fmla="*/ 13 h 13"/>
                    <a:gd name="T4" fmla="*/ 0 w 6"/>
                    <a:gd name="T5" fmla="*/ 13 h 13"/>
                    <a:gd name="T6" fmla="*/ 4 w 6"/>
                    <a:gd name="T7" fmla="*/ 11 h 13"/>
                    <a:gd name="T8" fmla="*/ 6 w 6"/>
                    <a:gd name="T9" fmla="*/ 8 h 13"/>
                    <a:gd name="T10" fmla="*/ 6 w 6"/>
                    <a:gd name="T11" fmla="*/ 6 h 13"/>
                    <a:gd name="T12" fmla="*/ 6 w 6"/>
                    <a:gd name="T13" fmla="*/ 6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8"/>
                      </a:lnTo>
                      <a:lnTo>
                        <a:pt x="6" y="6"/>
                      </a:lnTo>
                      <a:lnTo>
                        <a:pt x="6" y="6"/>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3" name="Freeform 1777"/>
                <p:cNvSpPr>
                  <a:spLocks/>
                </p:cNvSpPr>
                <p:nvPr/>
              </p:nvSpPr>
              <p:spPr bwMode="auto">
                <a:xfrm>
                  <a:off x="1010" y="1922"/>
                  <a:ext cx="6" cy="13"/>
                </a:xfrm>
                <a:custGeom>
                  <a:avLst/>
                  <a:gdLst>
                    <a:gd name="T0" fmla="*/ 0 w 6"/>
                    <a:gd name="T1" fmla="*/ 0 h 13"/>
                    <a:gd name="T2" fmla="*/ 0 w 6"/>
                    <a:gd name="T3" fmla="*/ 13 h 13"/>
                    <a:gd name="T4" fmla="*/ 0 w 6"/>
                    <a:gd name="T5" fmla="*/ 13 h 13"/>
                    <a:gd name="T6" fmla="*/ 4 w 6"/>
                    <a:gd name="T7" fmla="*/ 11 h 13"/>
                    <a:gd name="T8" fmla="*/ 6 w 6"/>
                    <a:gd name="T9" fmla="*/ 8 h 13"/>
                    <a:gd name="T10" fmla="*/ 6 w 6"/>
                    <a:gd name="T11" fmla="*/ 6 h 13"/>
                    <a:gd name="T12" fmla="*/ 6 w 6"/>
                    <a:gd name="T13" fmla="*/ 6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8"/>
                      </a:lnTo>
                      <a:lnTo>
                        <a:pt x="6" y="6"/>
                      </a:lnTo>
                      <a:lnTo>
                        <a:pt x="6" y="6"/>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4" name="Freeform 1778"/>
                <p:cNvSpPr>
                  <a:spLocks/>
                </p:cNvSpPr>
                <p:nvPr/>
              </p:nvSpPr>
              <p:spPr bwMode="auto">
                <a:xfrm>
                  <a:off x="1010" y="1922"/>
                  <a:ext cx="6" cy="13"/>
                </a:xfrm>
                <a:custGeom>
                  <a:avLst/>
                  <a:gdLst>
                    <a:gd name="T0" fmla="*/ 0 w 6"/>
                    <a:gd name="T1" fmla="*/ 0 h 13"/>
                    <a:gd name="T2" fmla="*/ 0 w 6"/>
                    <a:gd name="T3" fmla="*/ 13 h 13"/>
                    <a:gd name="T4" fmla="*/ 0 w 6"/>
                    <a:gd name="T5" fmla="*/ 13 h 13"/>
                    <a:gd name="T6" fmla="*/ 4 w 6"/>
                    <a:gd name="T7" fmla="*/ 11 h 13"/>
                    <a:gd name="T8" fmla="*/ 6 w 6"/>
                    <a:gd name="T9" fmla="*/ 8 h 13"/>
                    <a:gd name="T10" fmla="*/ 6 w 6"/>
                    <a:gd name="T11" fmla="*/ 6 h 13"/>
                    <a:gd name="T12" fmla="*/ 6 w 6"/>
                    <a:gd name="T13" fmla="*/ 6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8"/>
                      </a:lnTo>
                      <a:lnTo>
                        <a:pt x="6" y="6"/>
                      </a:lnTo>
                      <a:lnTo>
                        <a:pt x="6" y="6"/>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5" name="Freeform 1779"/>
                <p:cNvSpPr>
                  <a:spLocks/>
                </p:cNvSpPr>
                <p:nvPr/>
              </p:nvSpPr>
              <p:spPr bwMode="auto">
                <a:xfrm>
                  <a:off x="1010" y="1922"/>
                  <a:ext cx="6" cy="13"/>
                </a:xfrm>
                <a:custGeom>
                  <a:avLst/>
                  <a:gdLst>
                    <a:gd name="T0" fmla="*/ 0 w 6"/>
                    <a:gd name="T1" fmla="*/ 0 h 13"/>
                    <a:gd name="T2" fmla="*/ 0 w 6"/>
                    <a:gd name="T3" fmla="*/ 13 h 13"/>
                    <a:gd name="T4" fmla="*/ 0 w 6"/>
                    <a:gd name="T5" fmla="*/ 13 h 13"/>
                    <a:gd name="T6" fmla="*/ 4 w 6"/>
                    <a:gd name="T7" fmla="*/ 11 h 13"/>
                    <a:gd name="T8" fmla="*/ 6 w 6"/>
                    <a:gd name="T9" fmla="*/ 8 h 13"/>
                    <a:gd name="T10" fmla="*/ 6 w 6"/>
                    <a:gd name="T11" fmla="*/ 6 h 13"/>
                    <a:gd name="T12" fmla="*/ 6 w 6"/>
                    <a:gd name="T13" fmla="*/ 6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8"/>
                      </a:lnTo>
                      <a:lnTo>
                        <a:pt x="6" y="6"/>
                      </a:lnTo>
                      <a:lnTo>
                        <a:pt x="6" y="6"/>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6" name="Freeform 1780"/>
                <p:cNvSpPr>
                  <a:spLocks/>
                </p:cNvSpPr>
                <p:nvPr/>
              </p:nvSpPr>
              <p:spPr bwMode="auto">
                <a:xfrm>
                  <a:off x="1010" y="1922"/>
                  <a:ext cx="6" cy="13"/>
                </a:xfrm>
                <a:custGeom>
                  <a:avLst/>
                  <a:gdLst>
                    <a:gd name="T0" fmla="*/ 0 w 6"/>
                    <a:gd name="T1" fmla="*/ 0 h 13"/>
                    <a:gd name="T2" fmla="*/ 0 w 6"/>
                    <a:gd name="T3" fmla="*/ 13 h 13"/>
                    <a:gd name="T4" fmla="*/ 4 w 6"/>
                    <a:gd name="T5" fmla="*/ 13 h 13"/>
                    <a:gd name="T6" fmla="*/ 6 w 6"/>
                    <a:gd name="T7" fmla="*/ 11 h 13"/>
                    <a:gd name="T8" fmla="*/ 6 w 6"/>
                    <a:gd name="T9" fmla="*/ 8 h 13"/>
                    <a:gd name="T10" fmla="*/ 6 w 6"/>
                    <a:gd name="T11" fmla="*/ 6 h 13"/>
                    <a:gd name="T12" fmla="*/ 6 w 6"/>
                    <a:gd name="T13" fmla="*/ 6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8"/>
                      </a:lnTo>
                      <a:lnTo>
                        <a:pt x="6"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7" name="Freeform 1781"/>
                <p:cNvSpPr>
                  <a:spLocks/>
                </p:cNvSpPr>
                <p:nvPr/>
              </p:nvSpPr>
              <p:spPr bwMode="auto">
                <a:xfrm>
                  <a:off x="1010" y="1922"/>
                  <a:ext cx="6" cy="13"/>
                </a:xfrm>
                <a:custGeom>
                  <a:avLst/>
                  <a:gdLst>
                    <a:gd name="T0" fmla="*/ 0 w 6"/>
                    <a:gd name="T1" fmla="*/ 0 h 13"/>
                    <a:gd name="T2" fmla="*/ 0 w 6"/>
                    <a:gd name="T3" fmla="*/ 13 h 13"/>
                    <a:gd name="T4" fmla="*/ 4 w 6"/>
                    <a:gd name="T5" fmla="*/ 13 h 13"/>
                    <a:gd name="T6" fmla="*/ 6 w 6"/>
                    <a:gd name="T7" fmla="*/ 11 h 13"/>
                    <a:gd name="T8" fmla="*/ 6 w 6"/>
                    <a:gd name="T9" fmla="*/ 8 h 13"/>
                    <a:gd name="T10" fmla="*/ 6 w 6"/>
                    <a:gd name="T11" fmla="*/ 6 h 13"/>
                    <a:gd name="T12" fmla="*/ 6 w 6"/>
                    <a:gd name="T13" fmla="*/ 6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8"/>
                      </a:lnTo>
                      <a:lnTo>
                        <a:pt x="6"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8" name="Freeform 1782"/>
                <p:cNvSpPr>
                  <a:spLocks/>
                </p:cNvSpPr>
                <p:nvPr/>
              </p:nvSpPr>
              <p:spPr bwMode="auto">
                <a:xfrm>
                  <a:off x="1010" y="1922"/>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8 h 13"/>
                    <a:gd name="T14" fmla="*/ 8 w 8"/>
                    <a:gd name="T15" fmla="*/ 6 h 13"/>
                    <a:gd name="T16" fmla="*/ 6 w 8"/>
                    <a:gd name="T17" fmla="*/ 6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8"/>
                      </a:lnTo>
                      <a:lnTo>
                        <a:pt x="8"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39" name="Freeform 1783"/>
                <p:cNvSpPr>
                  <a:spLocks/>
                </p:cNvSpPr>
                <p:nvPr/>
              </p:nvSpPr>
              <p:spPr bwMode="auto">
                <a:xfrm>
                  <a:off x="1010" y="1922"/>
                  <a:ext cx="8" cy="13"/>
                </a:xfrm>
                <a:custGeom>
                  <a:avLst/>
                  <a:gdLst>
                    <a:gd name="T0" fmla="*/ 0 w 8"/>
                    <a:gd name="T1" fmla="*/ 0 h 13"/>
                    <a:gd name="T2" fmla="*/ 0 w 8"/>
                    <a:gd name="T3" fmla="*/ 13 h 13"/>
                    <a:gd name="T4" fmla="*/ 4 w 8"/>
                    <a:gd name="T5" fmla="*/ 13 h 13"/>
                    <a:gd name="T6" fmla="*/ 6 w 8"/>
                    <a:gd name="T7" fmla="*/ 11 h 13"/>
                    <a:gd name="T8" fmla="*/ 6 w 8"/>
                    <a:gd name="T9" fmla="*/ 8 h 13"/>
                    <a:gd name="T10" fmla="*/ 8 w 8"/>
                    <a:gd name="T11" fmla="*/ 6 h 13"/>
                    <a:gd name="T12" fmla="*/ 6 w 8"/>
                    <a:gd name="T13" fmla="*/ 6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6" y="8"/>
                      </a:lnTo>
                      <a:lnTo>
                        <a:pt x="8"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0" name="Freeform 1784"/>
                <p:cNvSpPr>
                  <a:spLocks/>
                </p:cNvSpPr>
                <p:nvPr/>
              </p:nvSpPr>
              <p:spPr bwMode="auto">
                <a:xfrm>
                  <a:off x="1010" y="1922"/>
                  <a:ext cx="8" cy="13"/>
                </a:xfrm>
                <a:custGeom>
                  <a:avLst/>
                  <a:gdLst>
                    <a:gd name="T0" fmla="*/ 0 w 8"/>
                    <a:gd name="T1" fmla="*/ 0 h 13"/>
                    <a:gd name="T2" fmla="*/ 0 w 8"/>
                    <a:gd name="T3" fmla="*/ 13 h 13"/>
                    <a:gd name="T4" fmla="*/ 4 w 8"/>
                    <a:gd name="T5" fmla="*/ 13 h 13"/>
                    <a:gd name="T6" fmla="*/ 6 w 8"/>
                    <a:gd name="T7" fmla="*/ 11 h 13"/>
                    <a:gd name="T8" fmla="*/ 8 w 8"/>
                    <a:gd name="T9" fmla="*/ 8 h 13"/>
                    <a:gd name="T10" fmla="*/ 8 w 8"/>
                    <a:gd name="T11" fmla="*/ 6 h 13"/>
                    <a:gd name="T12" fmla="*/ 8 w 8"/>
                    <a:gd name="T13" fmla="*/ 6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8"/>
                      </a:lnTo>
                      <a:lnTo>
                        <a:pt x="8" y="6"/>
                      </a:lnTo>
                      <a:lnTo>
                        <a:pt x="8"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1" name="Freeform 1785"/>
                <p:cNvSpPr>
                  <a:spLocks/>
                </p:cNvSpPr>
                <p:nvPr/>
              </p:nvSpPr>
              <p:spPr bwMode="auto">
                <a:xfrm>
                  <a:off x="1010" y="1922"/>
                  <a:ext cx="8" cy="13"/>
                </a:xfrm>
                <a:custGeom>
                  <a:avLst/>
                  <a:gdLst>
                    <a:gd name="T0" fmla="*/ 0 w 8"/>
                    <a:gd name="T1" fmla="*/ 0 h 13"/>
                    <a:gd name="T2" fmla="*/ 0 w 8"/>
                    <a:gd name="T3" fmla="*/ 13 h 13"/>
                    <a:gd name="T4" fmla="*/ 4 w 8"/>
                    <a:gd name="T5" fmla="*/ 13 h 13"/>
                    <a:gd name="T6" fmla="*/ 6 w 8"/>
                    <a:gd name="T7" fmla="*/ 11 h 13"/>
                    <a:gd name="T8" fmla="*/ 8 w 8"/>
                    <a:gd name="T9" fmla="*/ 8 h 13"/>
                    <a:gd name="T10" fmla="*/ 8 w 8"/>
                    <a:gd name="T11" fmla="*/ 6 h 13"/>
                    <a:gd name="T12" fmla="*/ 8 w 8"/>
                    <a:gd name="T13" fmla="*/ 6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8"/>
                      </a:lnTo>
                      <a:lnTo>
                        <a:pt x="8" y="6"/>
                      </a:lnTo>
                      <a:lnTo>
                        <a:pt x="8"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2" name="Freeform 1786"/>
                <p:cNvSpPr>
                  <a:spLocks/>
                </p:cNvSpPr>
                <p:nvPr/>
              </p:nvSpPr>
              <p:spPr bwMode="auto">
                <a:xfrm>
                  <a:off x="1010" y="1922"/>
                  <a:ext cx="8" cy="13"/>
                </a:xfrm>
                <a:custGeom>
                  <a:avLst/>
                  <a:gdLst>
                    <a:gd name="T0" fmla="*/ 0 w 8"/>
                    <a:gd name="T1" fmla="*/ 0 h 13"/>
                    <a:gd name="T2" fmla="*/ 0 w 8"/>
                    <a:gd name="T3" fmla="*/ 13 h 13"/>
                    <a:gd name="T4" fmla="*/ 4 w 8"/>
                    <a:gd name="T5" fmla="*/ 13 h 13"/>
                    <a:gd name="T6" fmla="*/ 6 w 8"/>
                    <a:gd name="T7" fmla="*/ 11 h 13"/>
                    <a:gd name="T8" fmla="*/ 8 w 8"/>
                    <a:gd name="T9" fmla="*/ 8 h 13"/>
                    <a:gd name="T10" fmla="*/ 8 w 8"/>
                    <a:gd name="T11" fmla="*/ 6 h 13"/>
                    <a:gd name="T12" fmla="*/ 8 w 8"/>
                    <a:gd name="T13" fmla="*/ 6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8"/>
                      </a:lnTo>
                      <a:lnTo>
                        <a:pt x="8" y="6"/>
                      </a:lnTo>
                      <a:lnTo>
                        <a:pt x="8"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3" name="Freeform 1787"/>
                <p:cNvSpPr>
                  <a:spLocks/>
                </p:cNvSpPr>
                <p:nvPr/>
              </p:nvSpPr>
              <p:spPr bwMode="auto">
                <a:xfrm>
                  <a:off x="1005" y="1922"/>
                  <a:ext cx="13" cy="13"/>
                </a:xfrm>
                <a:custGeom>
                  <a:avLst/>
                  <a:gdLst>
                    <a:gd name="T0" fmla="*/ 13 w 13"/>
                    <a:gd name="T1" fmla="*/ 6 h 13"/>
                    <a:gd name="T2" fmla="*/ 5 w 13"/>
                    <a:gd name="T3" fmla="*/ 0 h 13"/>
                    <a:gd name="T4" fmla="*/ 5 w 13"/>
                    <a:gd name="T5" fmla="*/ 13 h 13"/>
                    <a:gd name="T6" fmla="*/ 0 w 13"/>
                    <a:gd name="T7" fmla="*/ 6 h 13"/>
                    <a:gd name="T8" fmla="*/ 5 w 13"/>
                    <a:gd name="T9" fmla="*/ 13 h 13"/>
                    <a:gd name="T10" fmla="*/ 11 w 13"/>
                    <a:gd name="T11" fmla="*/ 13 h 13"/>
                    <a:gd name="T12" fmla="*/ 11 w 13"/>
                    <a:gd name="T13" fmla="*/ 11 h 13"/>
                    <a:gd name="T14" fmla="*/ 13 w 13"/>
                    <a:gd name="T15" fmla="*/ 8 h 13"/>
                    <a:gd name="T16" fmla="*/ 13 w 13"/>
                    <a:gd name="T17" fmla="*/ 6 h 13"/>
                    <a:gd name="T18" fmla="*/ 13 w 13"/>
                    <a:gd name="T19" fmla="*/ 6 h 13"/>
                    <a:gd name="T20" fmla="*/ 11 w 13"/>
                    <a:gd name="T21" fmla="*/ 2 h 13"/>
                    <a:gd name="T22" fmla="*/ 11 w 13"/>
                    <a:gd name="T23" fmla="*/ 0 h 13"/>
                    <a:gd name="T24" fmla="*/ 5 w 13"/>
                    <a:gd name="T25" fmla="*/ 0 h 13"/>
                    <a:gd name="T26" fmla="*/ 13 w 13"/>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13" y="6"/>
                      </a:moveTo>
                      <a:lnTo>
                        <a:pt x="5" y="0"/>
                      </a:lnTo>
                      <a:lnTo>
                        <a:pt x="5" y="13"/>
                      </a:lnTo>
                      <a:lnTo>
                        <a:pt x="0" y="6"/>
                      </a:lnTo>
                      <a:lnTo>
                        <a:pt x="5" y="13"/>
                      </a:lnTo>
                      <a:lnTo>
                        <a:pt x="11" y="13"/>
                      </a:lnTo>
                      <a:lnTo>
                        <a:pt x="11" y="11"/>
                      </a:lnTo>
                      <a:lnTo>
                        <a:pt x="13" y="8"/>
                      </a:lnTo>
                      <a:lnTo>
                        <a:pt x="13" y="6"/>
                      </a:lnTo>
                      <a:lnTo>
                        <a:pt x="13" y="6"/>
                      </a:lnTo>
                      <a:lnTo>
                        <a:pt x="11" y="2"/>
                      </a:lnTo>
                      <a:lnTo>
                        <a:pt x="11" y="0"/>
                      </a:lnTo>
                      <a:lnTo>
                        <a:pt x="5" y="0"/>
                      </a:lnTo>
                      <a:lnTo>
                        <a:pt x="1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4" name="Freeform 1788"/>
                <p:cNvSpPr>
                  <a:spLocks/>
                </p:cNvSpPr>
                <p:nvPr/>
              </p:nvSpPr>
              <p:spPr bwMode="auto">
                <a:xfrm>
                  <a:off x="1005" y="1922"/>
                  <a:ext cx="13" cy="13"/>
                </a:xfrm>
                <a:custGeom>
                  <a:avLst/>
                  <a:gdLst>
                    <a:gd name="T0" fmla="*/ 5 w 13"/>
                    <a:gd name="T1" fmla="*/ 0 h 13"/>
                    <a:gd name="T2" fmla="*/ 13 w 13"/>
                    <a:gd name="T3" fmla="*/ 6 h 13"/>
                    <a:gd name="T4" fmla="*/ 13 w 13"/>
                    <a:gd name="T5" fmla="*/ 6 h 13"/>
                    <a:gd name="T6" fmla="*/ 0 w 13"/>
                    <a:gd name="T7" fmla="*/ 6 h 13"/>
                    <a:gd name="T8" fmla="*/ 0 w 13"/>
                    <a:gd name="T9" fmla="*/ 8 h 13"/>
                    <a:gd name="T10" fmla="*/ 5 w 13"/>
                    <a:gd name="T11" fmla="*/ 13 h 13"/>
                    <a:gd name="T12" fmla="*/ 0 w 13"/>
                    <a:gd name="T13" fmla="*/ 8 h 13"/>
                    <a:gd name="T14" fmla="*/ 2 w 13"/>
                    <a:gd name="T15" fmla="*/ 11 h 13"/>
                    <a:gd name="T16" fmla="*/ 5 w 13"/>
                    <a:gd name="T17" fmla="*/ 13 h 13"/>
                    <a:gd name="T18" fmla="*/ 5 w 13"/>
                    <a:gd name="T19" fmla="*/ 13 h 13"/>
                    <a:gd name="T20" fmla="*/ 9 w 13"/>
                    <a:gd name="T21" fmla="*/ 13 h 13"/>
                    <a:gd name="T22" fmla="*/ 11 w 13"/>
                    <a:gd name="T23" fmla="*/ 13 h 13"/>
                    <a:gd name="T24" fmla="*/ 13 w 13"/>
                    <a:gd name="T25" fmla="*/ 11 h 13"/>
                    <a:gd name="T26" fmla="*/ 13 w 13"/>
                    <a:gd name="T27" fmla="*/ 8 h 13"/>
                    <a:gd name="T28" fmla="*/ 13 w 13"/>
                    <a:gd name="T29" fmla="*/ 6 h 13"/>
                    <a:gd name="T30" fmla="*/ 5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5" y="0"/>
                      </a:moveTo>
                      <a:lnTo>
                        <a:pt x="13" y="6"/>
                      </a:lnTo>
                      <a:lnTo>
                        <a:pt x="13" y="6"/>
                      </a:lnTo>
                      <a:lnTo>
                        <a:pt x="0" y="6"/>
                      </a:lnTo>
                      <a:lnTo>
                        <a:pt x="0" y="8"/>
                      </a:lnTo>
                      <a:lnTo>
                        <a:pt x="5" y="13"/>
                      </a:lnTo>
                      <a:lnTo>
                        <a:pt x="0" y="8"/>
                      </a:lnTo>
                      <a:lnTo>
                        <a:pt x="2" y="11"/>
                      </a:lnTo>
                      <a:lnTo>
                        <a:pt x="5" y="13"/>
                      </a:lnTo>
                      <a:lnTo>
                        <a:pt x="5" y="13"/>
                      </a:lnTo>
                      <a:lnTo>
                        <a:pt x="9" y="13"/>
                      </a:lnTo>
                      <a:lnTo>
                        <a:pt x="11" y="13"/>
                      </a:lnTo>
                      <a:lnTo>
                        <a:pt x="13" y="11"/>
                      </a:lnTo>
                      <a:lnTo>
                        <a:pt x="13" y="8"/>
                      </a:lnTo>
                      <a:lnTo>
                        <a:pt x="13" y="6"/>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5" name="Freeform 1789"/>
                <p:cNvSpPr>
                  <a:spLocks/>
                </p:cNvSpPr>
                <p:nvPr/>
              </p:nvSpPr>
              <p:spPr bwMode="auto">
                <a:xfrm>
                  <a:off x="1010"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6" name="Freeform 1790"/>
                <p:cNvSpPr>
                  <a:spLocks/>
                </p:cNvSpPr>
                <p:nvPr/>
              </p:nvSpPr>
              <p:spPr bwMode="auto">
                <a:xfrm>
                  <a:off x="1010"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7" name="Freeform 1791"/>
                <p:cNvSpPr>
                  <a:spLocks/>
                </p:cNvSpPr>
                <p:nvPr/>
              </p:nvSpPr>
              <p:spPr bwMode="auto">
                <a:xfrm>
                  <a:off x="101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8" name="Freeform 1792"/>
                <p:cNvSpPr>
                  <a:spLocks/>
                </p:cNvSpPr>
                <p:nvPr/>
              </p:nvSpPr>
              <p:spPr bwMode="auto">
                <a:xfrm>
                  <a:off x="101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49" name="Freeform 1793"/>
                <p:cNvSpPr>
                  <a:spLocks/>
                </p:cNvSpPr>
                <p:nvPr/>
              </p:nvSpPr>
              <p:spPr bwMode="auto">
                <a:xfrm>
                  <a:off x="101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0" name="Freeform 1794"/>
                <p:cNvSpPr>
                  <a:spLocks/>
                </p:cNvSpPr>
                <p:nvPr/>
              </p:nvSpPr>
              <p:spPr bwMode="auto">
                <a:xfrm>
                  <a:off x="101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1" name="Freeform 1795"/>
                <p:cNvSpPr>
                  <a:spLocks/>
                </p:cNvSpPr>
                <p:nvPr/>
              </p:nvSpPr>
              <p:spPr bwMode="auto">
                <a:xfrm>
                  <a:off x="1014"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2" name="Freeform 1796"/>
                <p:cNvSpPr>
                  <a:spLocks/>
                </p:cNvSpPr>
                <p:nvPr/>
              </p:nvSpPr>
              <p:spPr bwMode="auto">
                <a:xfrm>
                  <a:off x="101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3" name="Freeform 1797"/>
                <p:cNvSpPr>
                  <a:spLocks/>
                </p:cNvSpPr>
                <p:nvPr/>
              </p:nvSpPr>
              <p:spPr bwMode="auto">
                <a:xfrm>
                  <a:off x="1014"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4" name="Freeform 1798"/>
                <p:cNvSpPr>
                  <a:spLocks/>
                </p:cNvSpPr>
                <p:nvPr/>
              </p:nvSpPr>
              <p:spPr bwMode="auto">
                <a:xfrm>
                  <a:off x="1016"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5" name="Freeform 1799"/>
                <p:cNvSpPr>
                  <a:spLocks/>
                </p:cNvSpPr>
                <p:nvPr/>
              </p:nvSpPr>
              <p:spPr bwMode="auto">
                <a:xfrm>
                  <a:off x="101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6" name="Freeform 1800"/>
                <p:cNvSpPr>
                  <a:spLocks/>
                </p:cNvSpPr>
                <p:nvPr/>
              </p:nvSpPr>
              <p:spPr bwMode="auto">
                <a:xfrm>
                  <a:off x="101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7" name="Freeform 1801"/>
                <p:cNvSpPr>
                  <a:spLocks/>
                </p:cNvSpPr>
                <p:nvPr/>
              </p:nvSpPr>
              <p:spPr bwMode="auto">
                <a:xfrm>
                  <a:off x="101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8" name="Freeform 1802"/>
                <p:cNvSpPr>
                  <a:spLocks/>
                </p:cNvSpPr>
                <p:nvPr/>
              </p:nvSpPr>
              <p:spPr bwMode="auto">
                <a:xfrm>
                  <a:off x="101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59" name="Freeform 1803"/>
                <p:cNvSpPr>
                  <a:spLocks/>
                </p:cNvSpPr>
                <p:nvPr/>
              </p:nvSpPr>
              <p:spPr bwMode="auto">
                <a:xfrm>
                  <a:off x="1016"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0" name="Freeform 1804"/>
                <p:cNvSpPr>
                  <a:spLocks/>
                </p:cNvSpPr>
                <p:nvPr/>
              </p:nvSpPr>
              <p:spPr bwMode="auto">
                <a:xfrm>
                  <a:off x="1016"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1" name="Freeform 1805"/>
                <p:cNvSpPr>
                  <a:spLocks/>
                </p:cNvSpPr>
                <p:nvPr/>
              </p:nvSpPr>
              <p:spPr bwMode="auto">
                <a:xfrm>
                  <a:off x="1016"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8" y="11"/>
                      </a:lnTo>
                      <a:lnTo>
                        <a:pt x="10"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2" name="Freeform 1806"/>
                <p:cNvSpPr>
                  <a:spLocks/>
                </p:cNvSpPr>
                <p:nvPr/>
              </p:nvSpPr>
              <p:spPr bwMode="auto">
                <a:xfrm>
                  <a:off x="1018" y="1922"/>
                  <a:ext cx="8" cy="13"/>
                </a:xfrm>
                <a:custGeom>
                  <a:avLst/>
                  <a:gdLst>
                    <a:gd name="T0" fmla="*/ 0 w 8"/>
                    <a:gd name="T1" fmla="*/ 0 h 13"/>
                    <a:gd name="T2" fmla="*/ 0 w 8"/>
                    <a:gd name="T3" fmla="*/ 13 h 13"/>
                    <a:gd name="T4" fmla="*/ 2 w 8"/>
                    <a:gd name="T5" fmla="*/ 13 h 13"/>
                    <a:gd name="T6" fmla="*/ 6 w 8"/>
                    <a:gd name="T7" fmla="*/ 11 h 13"/>
                    <a:gd name="T8" fmla="*/ 8 w 8"/>
                    <a:gd name="T9" fmla="*/ 6 h 13"/>
                    <a:gd name="T10" fmla="*/ 6 w 8"/>
                    <a:gd name="T11" fmla="*/ 6 h 13"/>
                    <a:gd name="T12" fmla="*/ 6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6" y="11"/>
                      </a:lnTo>
                      <a:lnTo>
                        <a:pt x="8"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3" name="Freeform 1807"/>
                <p:cNvSpPr>
                  <a:spLocks/>
                </p:cNvSpPr>
                <p:nvPr/>
              </p:nvSpPr>
              <p:spPr bwMode="auto">
                <a:xfrm>
                  <a:off x="1018"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4" name="Freeform 1808"/>
                <p:cNvSpPr>
                  <a:spLocks/>
                </p:cNvSpPr>
                <p:nvPr/>
              </p:nvSpPr>
              <p:spPr bwMode="auto">
                <a:xfrm>
                  <a:off x="1018"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5" name="Freeform 1809"/>
                <p:cNvSpPr>
                  <a:spLocks/>
                </p:cNvSpPr>
                <p:nvPr/>
              </p:nvSpPr>
              <p:spPr bwMode="auto">
                <a:xfrm>
                  <a:off x="1018"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6" name="Freeform 1810"/>
                <p:cNvSpPr>
                  <a:spLocks/>
                </p:cNvSpPr>
                <p:nvPr/>
              </p:nvSpPr>
              <p:spPr bwMode="auto">
                <a:xfrm>
                  <a:off x="1018"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7" name="Freeform 1811"/>
                <p:cNvSpPr>
                  <a:spLocks/>
                </p:cNvSpPr>
                <p:nvPr/>
              </p:nvSpPr>
              <p:spPr bwMode="auto">
                <a:xfrm>
                  <a:off x="1018"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8" name="Freeform 1812"/>
                <p:cNvSpPr>
                  <a:spLocks/>
                </p:cNvSpPr>
                <p:nvPr/>
              </p:nvSpPr>
              <p:spPr bwMode="auto">
                <a:xfrm>
                  <a:off x="1018"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69" name="Freeform 1813"/>
                <p:cNvSpPr>
                  <a:spLocks/>
                </p:cNvSpPr>
                <p:nvPr/>
              </p:nvSpPr>
              <p:spPr bwMode="auto">
                <a:xfrm>
                  <a:off x="1018" y="1922"/>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8" y="11"/>
                      </a:lnTo>
                      <a:lnTo>
                        <a:pt x="10" y="6"/>
                      </a:lnTo>
                      <a:lnTo>
                        <a:pt x="8" y="6"/>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0" name="Freeform 1814"/>
                <p:cNvSpPr>
                  <a:spLocks/>
                </p:cNvSpPr>
                <p:nvPr/>
              </p:nvSpPr>
              <p:spPr bwMode="auto">
                <a:xfrm>
                  <a:off x="1020"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1" name="Freeform 1815"/>
                <p:cNvSpPr>
                  <a:spLocks/>
                </p:cNvSpPr>
                <p:nvPr/>
              </p:nvSpPr>
              <p:spPr bwMode="auto">
                <a:xfrm>
                  <a:off x="1020"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2" name="Freeform 1816"/>
                <p:cNvSpPr>
                  <a:spLocks/>
                </p:cNvSpPr>
                <p:nvPr/>
              </p:nvSpPr>
              <p:spPr bwMode="auto">
                <a:xfrm>
                  <a:off x="1020"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3" name="Freeform 1817"/>
                <p:cNvSpPr>
                  <a:spLocks/>
                </p:cNvSpPr>
                <p:nvPr/>
              </p:nvSpPr>
              <p:spPr bwMode="auto">
                <a:xfrm>
                  <a:off x="1020"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4" name="Freeform 1818"/>
                <p:cNvSpPr>
                  <a:spLocks/>
                </p:cNvSpPr>
                <p:nvPr/>
              </p:nvSpPr>
              <p:spPr bwMode="auto">
                <a:xfrm>
                  <a:off x="1020"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5" name="Freeform 1819"/>
                <p:cNvSpPr>
                  <a:spLocks/>
                </p:cNvSpPr>
                <p:nvPr/>
              </p:nvSpPr>
              <p:spPr bwMode="auto">
                <a:xfrm>
                  <a:off x="1020"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6" name="Freeform 1820"/>
                <p:cNvSpPr>
                  <a:spLocks/>
                </p:cNvSpPr>
                <p:nvPr/>
              </p:nvSpPr>
              <p:spPr bwMode="auto">
                <a:xfrm>
                  <a:off x="1020" y="1922"/>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6 h 13"/>
                    <a:gd name="T14" fmla="*/ 8 w 8"/>
                    <a:gd name="T15" fmla="*/ 6 h 13"/>
                    <a:gd name="T16" fmla="*/ 8 w 8"/>
                    <a:gd name="T17" fmla="*/ 2 h 13"/>
                    <a:gd name="T18" fmla="*/ 6 w 8"/>
                    <a:gd name="T19" fmla="*/ 2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6" y="13"/>
                      </a:lnTo>
                      <a:lnTo>
                        <a:pt x="8" y="11"/>
                      </a:lnTo>
                      <a:lnTo>
                        <a:pt x="8"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7" name="Freeform 1821"/>
                <p:cNvSpPr>
                  <a:spLocks/>
                </p:cNvSpPr>
                <p:nvPr/>
              </p:nvSpPr>
              <p:spPr bwMode="auto">
                <a:xfrm>
                  <a:off x="1024"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8" name="Freeform 1822"/>
                <p:cNvSpPr>
                  <a:spLocks/>
                </p:cNvSpPr>
                <p:nvPr/>
              </p:nvSpPr>
              <p:spPr bwMode="auto">
                <a:xfrm>
                  <a:off x="102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79" name="Freeform 1823"/>
                <p:cNvSpPr>
                  <a:spLocks/>
                </p:cNvSpPr>
                <p:nvPr/>
              </p:nvSpPr>
              <p:spPr bwMode="auto">
                <a:xfrm>
                  <a:off x="102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0" name="Freeform 1824"/>
                <p:cNvSpPr>
                  <a:spLocks/>
                </p:cNvSpPr>
                <p:nvPr/>
              </p:nvSpPr>
              <p:spPr bwMode="auto">
                <a:xfrm>
                  <a:off x="102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1" name="Freeform 1825"/>
                <p:cNvSpPr>
                  <a:spLocks/>
                </p:cNvSpPr>
                <p:nvPr/>
              </p:nvSpPr>
              <p:spPr bwMode="auto">
                <a:xfrm>
                  <a:off x="1024"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2" name="Freeform 1826"/>
                <p:cNvSpPr>
                  <a:spLocks/>
                </p:cNvSpPr>
                <p:nvPr/>
              </p:nvSpPr>
              <p:spPr bwMode="auto">
                <a:xfrm>
                  <a:off x="102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3" name="Freeform 1827"/>
                <p:cNvSpPr>
                  <a:spLocks/>
                </p:cNvSpPr>
                <p:nvPr/>
              </p:nvSpPr>
              <p:spPr bwMode="auto">
                <a:xfrm>
                  <a:off x="102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4" name="Freeform 1828"/>
                <p:cNvSpPr>
                  <a:spLocks/>
                </p:cNvSpPr>
                <p:nvPr/>
              </p:nvSpPr>
              <p:spPr bwMode="auto">
                <a:xfrm>
                  <a:off x="1024" y="1922"/>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6 h 13"/>
                    <a:gd name="T14" fmla="*/ 6 w 9"/>
                    <a:gd name="T15" fmla="*/ 6 h 13"/>
                    <a:gd name="T16" fmla="*/ 6 w 9"/>
                    <a:gd name="T17" fmla="*/ 2 h 13"/>
                    <a:gd name="T18" fmla="*/ 4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4" y="13"/>
                      </a:lnTo>
                      <a:lnTo>
                        <a:pt x="6" y="11"/>
                      </a:lnTo>
                      <a:lnTo>
                        <a:pt x="9"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5" name="Freeform 1829"/>
                <p:cNvSpPr>
                  <a:spLocks/>
                </p:cNvSpPr>
                <p:nvPr/>
              </p:nvSpPr>
              <p:spPr bwMode="auto">
                <a:xfrm>
                  <a:off x="1026" y="1922"/>
                  <a:ext cx="7" cy="13"/>
                </a:xfrm>
                <a:custGeom>
                  <a:avLst/>
                  <a:gdLst>
                    <a:gd name="T0" fmla="*/ 0 w 7"/>
                    <a:gd name="T1" fmla="*/ 0 h 13"/>
                    <a:gd name="T2" fmla="*/ 0 w 7"/>
                    <a:gd name="T3" fmla="*/ 13 h 13"/>
                    <a:gd name="T4" fmla="*/ 2 w 7"/>
                    <a:gd name="T5" fmla="*/ 13 h 13"/>
                    <a:gd name="T6" fmla="*/ 4 w 7"/>
                    <a:gd name="T7" fmla="*/ 11 h 13"/>
                    <a:gd name="T8" fmla="*/ 7 w 7"/>
                    <a:gd name="T9" fmla="*/ 6 h 13"/>
                    <a:gd name="T10" fmla="*/ 4 w 7"/>
                    <a:gd name="T11" fmla="*/ 6 h 13"/>
                    <a:gd name="T12" fmla="*/ 4 w 7"/>
                    <a:gd name="T13" fmla="*/ 2 h 13"/>
                    <a:gd name="T14" fmla="*/ 2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2" y="13"/>
                      </a:lnTo>
                      <a:lnTo>
                        <a:pt x="4" y="11"/>
                      </a:lnTo>
                      <a:lnTo>
                        <a:pt x="7"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6" name="Freeform 1830"/>
                <p:cNvSpPr>
                  <a:spLocks/>
                </p:cNvSpPr>
                <p:nvPr/>
              </p:nvSpPr>
              <p:spPr bwMode="auto">
                <a:xfrm>
                  <a:off x="1026"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7" name="Freeform 1831"/>
                <p:cNvSpPr>
                  <a:spLocks/>
                </p:cNvSpPr>
                <p:nvPr/>
              </p:nvSpPr>
              <p:spPr bwMode="auto">
                <a:xfrm>
                  <a:off x="1026"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8" name="Freeform 1832"/>
                <p:cNvSpPr>
                  <a:spLocks/>
                </p:cNvSpPr>
                <p:nvPr/>
              </p:nvSpPr>
              <p:spPr bwMode="auto">
                <a:xfrm>
                  <a:off x="1026"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89" name="Freeform 1833"/>
                <p:cNvSpPr>
                  <a:spLocks/>
                </p:cNvSpPr>
                <p:nvPr/>
              </p:nvSpPr>
              <p:spPr bwMode="auto">
                <a:xfrm>
                  <a:off x="1026" y="1922"/>
                  <a:ext cx="7" cy="13"/>
                </a:xfrm>
                <a:custGeom>
                  <a:avLst/>
                  <a:gdLst>
                    <a:gd name="T0" fmla="*/ 0 w 7"/>
                    <a:gd name="T1" fmla="*/ 0 h 13"/>
                    <a:gd name="T2" fmla="*/ 0 w 7"/>
                    <a:gd name="T3" fmla="*/ 13 h 13"/>
                    <a:gd name="T4" fmla="*/ 4 w 7"/>
                    <a:gd name="T5" fmla="*/ 13 h 13"/>
                    <a:gd name="T6" fmla="*/ 4 w 7"/>
                    <a:gd name="T7" fmla="*/ 11 h 13"/>
                    <a:gd name="T8" fmla="*/ 7 w 7"/>
                    <a:gd name="T9" fmla="*/ 11 h 13"/>
                    <a:gd name="T10" fmla="*/ 7 w 7"/>
                    <a:gd name="T11" fmla="*/ 6 h 13"/>
                    <a:gd name="T12" fmla="*/ 7 w 7"/>
                    <a:gd name="T13" fmla="*/ 6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4" y="11"/>
                      </a:lnTo>
                      <a:lnTo>
                        <a:pt x="7" y="11"/>
                      </a:lnTo>
                      <a:lnTo>
                        <a:pt x="7" y="6"/>
                      </a:lnTo>
                      <a:lnTo>
                        <a:pt x="7"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0" name="Freeform 1834"/>
                <p:cNvSpPr>
                  <a:spLocks/>
                </p:cNvSpPr>
                <p:nvPr/>
              </p:nvSpPr>
              <p:spPr bwMode="auto">
                <a:xfrm>
                  <a:off x="1026" y="1922"/>
                  <a:ext cx="7" cy="13"/>
                </a:xfrm>
                <a:custGeom>
                  <a:avLst/>
                  <a:gdLst>
                    <a:gd name="T0" fmla="*/ 0 w 7"/>
                    <a:gd name="T1" fmla="*/ 0 h 13"/>
                    <a:gd name="T2" fmla="*/ 0 w 7"/>
                    <a:gd name="T3" fmla="*/ 13 h 13"/>
                    <a:gd name="T4" fmla="*/ 4 w 7"/>
                    <a:gd name="T5" fmla="*/ 13 h 13"/>
                    <a:gd name="T6" fmla="*/ 7 w 7"/>
                    <a:gd name="T7" fmla="*/ 11 h 13"/>
                    <a:gd name="T8" fmla="*/ 7 w 7"/>
                    <a:gd name="T9" fmla="*/ 6 h 13"/>
                    <a:gd name="T10" fmla="*/ 7 w 7"/>
                    <a:gd name="T11" fmla="*/ 6 h 13"/>
                    <a:gd name="T12" fmla="*/ 7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7" y="11"/>
                      </a:lnTo>
                      <a:lnTo>
                        <a:pt x="7" y="6"/>
                      </a:lnTo>
                      <a:lnTo>
                        <a:pt x="7" y="6"/>
                      </a:lnTo>
                      <a:lnTo>
                        <a:pt x="7"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1" name="Freeform 1835"/>
                <p:cNvSpPr>
                  <a:spLocks/>
                </p:cNvSpPr>
                <p:nvPr/>
              </p:nvSpPr>
              <p:spPr bwMode="auto">
                <a:xfrm>
                  <a:off x="1026" y="1922"/>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6 h 13"/>
                    <a:gd name="T14" fmla="*/ 7 w 7"/>
                    <a:gd name="T15" fmla="*/ 6 h 13"/>
                    <a:gd name="T16" fmla="*/ 7 w 7"/>
                    <a:gd name="T17" fmla="*/ 2 h 13"/>
                    <a:gd name="T18" fmla="*/ 4 w 7"/>
                    <a:gd name="T19" fmla="*/ 2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4" y="13"/>
                      </a:lnTo>
                      <a:lnTo>
                        <a:pt x="7" y="11"/>
                      </a:lnTo>
                      <a:lnTo>
                        <a:pt x="7" y="6"/>
                      </a:lnTo>
                      <a:lnTo>
                        <a:pt x="7" y="6"/>
                      </a:lnTo>
                      <a:lnTo>
                        <a:pt x="7"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2" name="Freeform 1836"/>
                <p:cNvSpPr>
                  <a:spLocks/>
                </p:cNvSpPr>
                <p:nvPr/>
              </p:nvSpPr>
              <p:spPr bwMode="auto">
                <a:xfrm>
                  <a:off x="1028" y="1922"/>
                  <a:ext cx="5" cy="13"/>
                </a:xfrm>
                <a:custGeom>
                  <a:avLst/>
                  <a:gdLst>
                    <a:gd name="T0" fmla="*/ 0 w 5"/>
                    <a:gd name="T1" fmla="*/ 0 h 13"/>
                    <a:gd name="T2" fmla="*/ 0 w 5"/>
                    <a:gd name="T3" fmla="*/ 13 h 13"/>
                    <a:gd name="T4" fmla="*/ 2 w 5"/>
                    <a:gd name="T5" fmla="*/ 13 h 13"/>
                    <a:gd name="T6" fmla="*/ 5 w 5"/>
                    <a:gd name="T7" fmla="*/ 11 h 13"/>
                    <a:gd name="T8" fmla="*/ 5 w 5"/>
                    <a:gd name="T9" fmla="*/ 6 h 13"/>
                    <a:gd name="T10" fmla="*/ 5 w 5"/>
                    <a:gd name="T11" fmla="*/ 6 h 13"/>
                    <a:gd name="T12" fmla="*/ 5 w 5"/>
                    <a:gd name="T13" fmla="*/ 2 h 13"/>
                    <a:gd name="T14" fmla="*/ 2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2" y="13"/>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3" name="Freeform 1837"/>
                <p:cNvSpPr>
                  <a:spLocks/>
                </p:cNvSpPr>
                <p:nvPr/>
              </p:nvSpPr>
              <p:spPr bwMode="auto">
                <a:xfrm>
                  <a:off x="1028"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4" name="Freeform 1838"/>
                <p:cNvSpPr>
                  <a:spLocks/>
                </p:cNvSpPr>
                <p:nvPr/>
              </p:nvSpPr>
              <p:spPr bwMode="auto">
                <a:xfrm>
                  <a:off x="1028"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5" name="Freeform 1839"/>
                <p:cNvSpPr>
                  <a:spLocks/>
                </p:cNvSpPr>
                <p:nvPr/>
              </p:nvSpPr>
              <p:spPr bwMode="auto">
                <a:xfrm>
                  <a:off x="1028"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6" name="Freeform 1840"/>
                <p:cNvSpPr>
                  <a:spLocks/>
                </p:cNvSpPr>
                <p:nvPr/>
              </p:nvSpPr>
              <p:spPr bwMode="auto">
                <a:xfrm>
                  <a:off x="1028" y="1922"/>
                  <a:ext cx="5" cy="13"/>
                </a:xfrm>
                <a:custGeom>
                  <a:avLst/>
                  <a:gdLst>
                    <a:gd name="T0" fmla="*/ 0 w 5"/>
                    <a:gd name="T1" fmla="*/ 0 h 13"/>
                    <a:gd name="T2" fmla="*/ 0 w 5"/>
                    <a:gd name="T3" fmla="*/ 13 h 13"/>
                    <a:gd name="T4" fmla="*/ 2 w 5"/>
                    <a:gd name="T5" fmla="*/ 13 h 13"/>
                    <a:gd name="T6" fmla="*/ 5 w 5"/>
                    <a:gd name="T7" fmla="*/ 11 h 13"/>
                    <a:gd name="T8" fmla="*/ 5 w 5"/>
                    <a:gd name="T9" fmla="*/ 11 h 13"/>
                    <a:gd name="T10" fmla="*/ 5 w 5"/>
                    <a:gd name="T11" fmla="*/ 6 h 13"/>
                    <a:gd name="T12" fmla="*/ 5 w 5"/>
                    <a:gd name="T13" fmla="*/ 6 h 13"/>
                    <a:gd name="T14" fmla="*/ 5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11"/>
                      </a:lnTo>
                      <a:lnTo>
                        <a:pt x="5" y="6"/>
                      </a:lnTo>
                      <a:lnTo>
                        <a:pt x="5" y="6"/>
                      </a:lnTo>
                      <a:lnTo>
                        <a:pt x="5"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7" name="Freeform 1841"/>
                <p:cNvSpPr>
                  <a:spLocks/>
                </p:cNvSpPr>
                <p:nvPr/>
              </p:nvSpPr>
              <p:spPr bwMode="auto">
                <a:xfrm>
                  <a:off x="1028" y="1922"/>
                  <a:ext cx="5" cy="13"/>
                </a:xfrm>
                <a:custGeom>
                  <a:avLst/>
                  <a:gdLst>
                    <a:gd name="T0" fmla="*/ 0 w 5"/>
                    <a:gd name="T1" fmla="*/ 0 h 13"/>
                    <a:gd name="T2" fmla="*/ 0 w 5"/>
                    <a:gd name="T3" fmla="*/ 13 h 13"/>
                    <a:gd name="T4" fmla="*/ 5 w 5"/>
                    <a:gd name="T5" fmla="*/ 13 h 13"/>
                    <a:gd name="T6" fmla="*/ 5 w 5"/>
                    <a:gd name="T7" fmla="*/ 11 h 13"/>
                    <a:gd name="T8" fmla="*/ 5 w 5"/>
                    <a:gd name="T9" fmla="*/ 6 h 13"/>
                    <a:gd name="T10" fmla="*/ 5 w 5"/>
                    <a:gd name="T11" fmla="*/ 6 h 13"/>
                    <a:gd name="T12" fmla="*/ 5 w 5"/>
                    <a:gd name="T13" fmla="*/ 2 h 13"/>
                    <a:gd name="T14" fmla="*/ 5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5" y="13"/>
                      </a:lnTo>
                      <a:lnTo>
                        <a:pt x="5" y="11"/>
                      </a:lnTo>
                      <a:lnTo>
                        <a:pt x="5" y="6"/>
                      </a:lnTo>
                      <a:lnTo>
                        <a:pt x="5" y="6"/>
                      </a:lnTo>
                      <a:lnTo>
                        <a:pt x="5"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8" name="Freeform 1842"/>
                <p:cNvSpPr>
                  <a:spLocks/>
                </p:cNvSpPr>
                <p:nvPr/>
              </p:nvSpPr>
              <p:spPr bwMode="auto">
                <a:xfrm>
                  <a:off x="1028" y="1922"/>
                  <a:ext cx="5" cy="13"/>
                </a:xfrm>
                <a:custGeom>
                  <a:avLst/>
                  <a:gdLst>
                    <a:gd name="T0" fmla="*/ 0 w 5"/>
                    <a:gd name="T1" fmla="*/ 0 h 13"/>
                    <a:gd name="T2" fmla="*/ 0 w 5"/>
                    <a:gd name="T3" fmla="*/ 13 h 13"/>
                    <a:gd name="T4" fmla="*/ 5 w 5"/>
                    <a:gd name="T5" fmla="*/ 13 h 13"/>
                    <a:gd name="T6" fmla="*/ 5 w 5"/>
                    <a:gd name="T7" fmla="*/ 11 h 13"/>
                    <a:gd name="T8" fmla="*/ 5 w 5"/>
                    <a:gd name="T9" fmla="*/ 6 h 13"/>
                    <a:gd name="T10" fmla="*/ 5 w 5"/>
                    <a:gd name="T11" fmla="*/ 6 h 13"/>
                    <a:gd name="T12" fmla="*/ 5 w 5"/>
                    <a:gd name="T13" fmla="*/ 2 h 13"/>
                    <a:gd name="T14" fmla="*/ 5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5" y="13"/>
                      </a:lnTo>
                      <a:lnTo>
                        <a:pt x="5" y="11"/>
                      </a:lnTo>
                      <a:lnTo>
                        <a:pt x="5" y="6"/>
                      </a:lnTo>
                      <a:lnTo>
                        <a:pt x="5" y="6"/>
                      </a:lnTo>
                      <a:lnTo>
                        <a:pt x="5" y="2"/>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99" name="Freeform 1843"/>
                <p:cNvSpPr>
                  <a:spLocks/>
                </p:cNvSpPr>
                <p:nvPr/>
              </p:nvSpPr>
              <p:spPr bwMode="auto">
                <a:xfrm>
                  <a:off x="1028" y="1922"/>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6 h 13"/>
                    <a:gd name="T14" fmla="*/ 5 w 9"/>
                    <a:gd name="T15" fmla="*/ 6 h 13"/>
                    <a:gd name="T16" fmla="*/ 5 w 9"/>
                    <a:gd name="T17" fmla="*/ 2 h 13"/>
                    <a:gd name="T18" fmla="*/ 5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3"/>
                      </a:lnTo>
                      <a:lnTo>
                        <a:pt x="5" y="11"/>
                      </a:lnTo>
                      <a:lnTo>
                        <a:pt x="9" y="6"/>
                      </a:lnTo>
                      <a:lnTo>
                        <a:pt x="5" y="6"/>
                      </a:lnTo>
                      <a:lnTo>
                        <a:pt x="5" y="2"/>
                      </a:lnTo>
                      <a:lnTo>
                        <a:pt x="5"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0" name="Freeform 1844"/>
                <p:cNvSpPr>
                  <a:spLocks/>
                </p:cNvSpPr>
                <p:nvPr/>
              </p:nvSpPr>
              <p:spPr bwMode="auto">
                <a:xfrm>
                  <a:off x="1030" y="1922"/>
                  <a:ext cx="7" cy="13"/>
                </a:xfrm>
                <a:custGeom>
                  <a:avLst/>
                  <a:gdLst>
                    <a:gd name="T0" fmla="*/ 0 w 7"/>
                    <a:gd name="T1" fmla="*/ 0 h 13"/>
                    <a:gd name="T2" fmla="*/ 0 w 7"/>
                    <a:gd name="T3" fmla="*/ 13 h 13"/>
                    <a:gd name="T4" fmla="*/ 3 w 7"/>
                    <a:gd name="T5" fmla="*/ 13 h 13"/>
                    <a:gd name="T6" fmla="*/ 3 w 7"/>
                    <a:gd name="T7" fmla="*/ 11 h 13"/>
                    <a:gd name="T8" fmla="*/ 7 w 7"/>
                    <a:gd name="T9" fmla="*/ 6 h 13"/>
                    <a:gd name="T10" fmla="*/ 3 w 7"/>
                    <a:gd name="T11" fmla="*/ 6 h 13"/>
                    <a:gd name="T12" fmla="*/ 3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3" y="11"/>
                      </a:lnTo>
                      <a:lnTo>
                        <a:pt x="7" y="6"/>
                      </a:lnTo>
                      <a:lnTo>
                        <a:pt x="3"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1" name="Freeform 1845"/>
                <p:cNvSpPr>
                  <a:spLocks/>
                </p:cNvSpPr>
                <p:nvPr/>
              </p:nvSpPr>
              <p:spPr bwMode="auto">
                <a:xfrm>
                  <a:off x="1030"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11"/>
                      </a:lnTo>
                      <a:lnTo>
                        <a:pt x="7" y="6"/>
                      </a:lnTo>
                      <a:lnTo>
                        <a:pt x="7"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2" name="Freeform 1846"/>
                <p:cNvSpPr>
                  <a:spLocks/>
                </p:cNvSpPr>
                <p:nvPr/>
              </p:nvSpPr>
              <p:spPr bwMode="auto">
                <a:xfrm>
                  <a:off x="1030"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11"/>
                      </a:lnTo>
                      <a:lnTo>
                        <a:pt x="7" y="6"/>
                      </a:lnTo>
                      <a:lnTo>
                        <a:pt x="7"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3" name="Freeform 1847"/>
                <p:cNvSpPr>
                  <a:spLocks/>
                </p:cNvSpPr>
                <p:nvPr/>
              </p:nvSpPr>
              <p:spPr bwMode="auto">
                <a:xfrm>
                  <a:off x="1030"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3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11"/>
                      </a:lnTo>
                      <a:lnTo>
                        <a:pt x="7" y="6"/>
                      </a:lnTo>
                      <a:lnTo>
                        <a:pt x="7" y="6"/>
                      </a:lnTo>
                      <a:lnTo>
                        <a:pt x="3"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4" name="Freeform 1848"/>
                <p:cNvSpPr>
                  <a:spLocks/>
                </p:cNvSpPr>
                <p:nvPr/>
              </p:nvSpPr>
              <p:spPr bwMode="auto">
                <a:xfrm>
                  <a:off x="1030"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3" y="11"/>
                      </a:lnTo>
                      <a:lnTo>
                        <a:pt x="7" y="11"/>
                      </a:lnTo>
                      <a:lnTo>
                        <a:pt x="7" y="6"/>
                      </a:lnTo>
                      <a:lnTo>
                        <a:pt x="7" y="6"/>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5" name="Freeform 1849"/>
                <p:cNvSpPr>
                  <a:spLocks/>
                </p:cNvSpPr>
                <p:nvPr/>
              </p:nvSpPr>
              <p:spPr bwMode="auto">
                <a:xfrm>
                  <a:off x="1030"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6" name="Freeform 1850"/>
                <p:cNvSpPr>
                  <a:spLocks/>
                </p:cNvSpPr>
                <p:nvPr/>
              </p:nvSpPr>
              <p:spPr bwMode="auto">
                <a:xfrm>
                  <a:off x="1030"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7" name="Freeform 1851"/>
                <p:cNvSpPr>
                  <a:spLocks/>
                </p:cNvSpPr>
                <p:nvPr/>
              </p:nvSpPr>
              <p:spPr bwMode="auto">
                <a:xfrm>
                  <a:off x="1030" y="1922"/>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6 h 13"/>
                    <a:gd name="T14" fmla="*/ 7 w 9"/>
                    <a:gd name="T15" fmla="*/ 6 h 13"/>
                    <a:gd name="T16" fmla="*/ 7 w 9"/>
                    <a:gd name="T17" fmla="*/ 2 h 13"/>
                    <a:gd name="T18" fmla="*/ 3 w 9"/>
                    <a:gd name="T19" fmla="*/ 2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3" y="13"/>
                      </a:lnTo>
                      <a:lnTo>
                        <a:pt x="7" y="11"/>
                      </a:lnTo>
                      <a:lnTo>
                        <a:pt x="9" y="6"/>
                      </a:lnTo>
                      <a:lnTo>
                        <a:pt x="7" y="6"/>
                      </a:lnTo>
                      <a:lnTo>
                        <a:pt x="7" y="2"/>
                      </a:lnTo>
                      <a:lnTo>
                        <a:pt x="3"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8" name="Freeform 1852"/>
                <p:cNvSpPr>
                  <a:spLocks/>
                </p:cNvSpPr>
                <p:nvPr/>
              </p:nvSpPr>
              <p:spPr bwMode="auto">
                <a:xfrm>
                  <a:off x="103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09" name="Freeform 1853"/>
                <p:cNvSpPr>
                  <a:spLocks/>
                </p:cNvSpPr>
                <p:nvPr/>
              </p:nvSpPr>
              <p:spPr bwMode="auto">
                <a:xfrm>
                  <a:off x="103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0" name="Freeform 1854"/>
                <p:cNvSpPr>
                  <a:spLocks/>
                </p:cNvSpPr>
                <p:nvPr/>
              </p:nvSpPr>
              <p:spPr bwMode="auto">
                <a:xfrm>
                  <a:off x="103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1" name="Freeform 1855"/>
                <p:cNvSpPr>
                  <a:spLocks/>
                </p:cNvSpPr>
                <p:nvPr/>
              </p:nvSpPr>
              <p:spPr bwMode="auto">
                <a:xfrm>
                  <a:off x="1033"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2" name="Freeform 1856"/>
                <p:cNvSpPr>
                  <a:spLocks/>
                </p:cNvSpPr>
                <p:nvPr/>
              </p:nvSpPr>
              <p:spPr bwMode="auto">
                <a:xfrm>
                  <a:off x="1033"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3" name="Freeform 1857"/>
                <p:cNvSpPr>
                  <a:spLocks/>
                </p:cNvSpPr>
                <p:nvPr/>
              </p:nvSpPr>
              <p:spPr bwMode="auto">
                <a:xfrm>
                  <a:off x="1033"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4" name="Freeform 1858"/>
                <p:cNvSpPr>
                  <a:spLocks/>
                </p:cNvSpPr>
                <p:nvPr/>
              </p:nvSpPr>
              <p:spPr bwMode="auto">
                <a:xfrm>
                  <a:off x="1033" y="1922"/>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0"/>
                      </a:lnTo>
                      <a:lnTo>
                        <a:pt x="0" y="13"/>
                      </a:ln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5" name="Freeform 1859"/>
                <p:cNvSpPr>
                  <a:spLocks/>
                </p:cNvSpPr>
                <p:nvPr/>
              </p:nvSpPr>
              <p:spPr bwMode="auto">
                <a:xfrm>
                  <a:off x="1033"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6" name="Freeform 1860"/>
                <p:cNvSpPr>
                  <a:spLocks/>
                </p:cNvSpPr>
                <p:nvPr/>
              </p:nvSpPr>
              <p:spPr bwMode="auto">
                <a:xfrm>
                  <a:off x="103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7" name="Freeform 1861"/>
                <p:cNvSpPr>
                  <a:spLocks/>
                </p:cNvSpPr>
                <p:nvPr/>
              </p:nvSpPr>
              <p:spPr bwMode="auto">
                <a:xfrm>
                  <a:off x="103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18" name="Freeform 1862"/>
                <p:cNvSpPr>
                  <a:spLocks/>
                </p:cNvSpPr>
                <p:nvPr/>
              </p:nvSpPr>
              <p:spPr bwMode="auto">
                <a:xfrm>
                  <a:off x="103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3" name="Group 2064"/>
              <p:cNvGrpSpPr>
                <a:grpSpLocks/>
              </p:cNvGrpSpPr>
              <p:nvPr/>
            </p:nvGrpSpPr>
            <p:grpSpPr bwMode="auto">
              <a:xfrm>
                <a:off x="1033" y="1841"/>
                <a:ext cx="68" cy="94"/>
                <a:chOff x="1033" y="1841"/>
                <a:chExt cx="68" cy="94"/>
              </a:xfrm>
            </p:grpSpPr>
            <p:sp>
              <p:nvSpPr>
                <p:cNvPr id="30119" name="Freeform 1864"/>
                <p:cNvSpPr>
                  <a:spLocks/>
                </p:cNvSpPr>
                <p:nvPr/>
              </p:nvSpPr>
              <p:spPr bwMode="auto">
                <a:xfrm>
                  <a:off x="1033"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0" name="Freeform 1865"/>
                <p:cNvSpPr>
                  <a:spLocks/>
                </p:cNvSpPr>
                <p:nvPr/>
              </p:nvSpPr>
              <p:spPr bwMode="auto">
                <a:xfrm>
                  <a:off x="1033"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1" name="Freeform 1866"/>
                <p:cNvSpPr>
                  <a:spLocks/>
                </p:cNvSpPr>
                <p:nvPr/>
              </p:nvSpPr>
              <p:spPr bwMode="auto">
                <a:xfrm>
                  <a:off x="1033"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2" name="Freeform 1867"/>
                <p:cNvSpPr>
                  <a:spLocks/>
                </p:cNvSpPr>
                <p:nvPr/>
              </p:nvSpPr>
              <p:spPr bwMode="auto">
                <a:xfrm>
                  <a:off x="1033"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3" name="Freeform 1868"/>
                <p:cNvSpPr>
                  <a:spLocks/>
                </p:cNvSpPr>
                <p:nvPr/>
              </p:nvSpPr>
              <p:spPr bwMode="auto">
                <a:xfrm>
                  <a:off x="1037"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4" name="Freeform 1869"/>
                <p:cNvSpPr>
                  <a:spLocks/>
                </p:cNvSpPr>
                <p:nvPr/>
              </p:nvSpPr>
              <p:spPr bwMode="auto">
                <a:xfrm>
                  <a:off x="1037"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5" name="Freeform 1870"/>
                <p:cNvSpPr>
                  <a:spLocks/>
                </p:cNvSpPr>
                <p:nvPr/>
              </p:nvSpPr>
              <p:spPr bwMode="auto">
                <a:xfrm>
                  <a:off x="1037"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6" name="Freeform 1871"/>
                <p:cNvSpPr>
                  <a:spLocks/>
                </p:cNvSpPr>
                <p:nvPr/>
              </p:nvSpPr>
              <p:spPr bwMode="auto">
                <a:xfrm>
                  <a:off x="1037"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7" name="Freeform 1872"/>
                <p:cNvSpPr>
                  <a:spLocks/>
                </p:cNvSpPr>
                <p:nvPr/>
              </p:nvSpPr>
              <p:spPr bwMode="auto">
                <a:xfrm>
                  <a:off x="1037"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8" name="Freeform 1873"/>
                <p:cNvSpPr>
                  <a:spLocks/>
                </p:cNvSpPr>
                <p:nvPr/>
              </p:nvSpPr>
              <p:spPr bwMode="auto">
                <a:xfrm>
                  <a:off x="1037"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29" name="Freeform 1874"/>
                <p:cNvSpPr>
                  <a:spLocks/>
                </p:cNvSpPr>
                <p:nvPr/>
              </p:nvSpPr>
              <p:spPr bwMode="auto">
                <a:xfrm>
                  <a:off x="1037"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0" name="Freeform 1875"/>
                <p:cNvSpPr>
                  <a:spLocks/>
                </p:cNvSpPr>
                <p:nvPr/>
              </p:nvSpPr>
              <p:spPr bwMode="auto">
                <a:xfrm>
                  <a:off x="1037"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6 h 13"/>
                    <a:gd name="T14" fmla="*/ 6 w 8"/>
                    <a:gd name="T15" fmla="*/ 6 h 13"/>
                    <a:gd name="T16" fmla="*/ 6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6" y="11"/>
                      </a:lnTo>
                      <a:lnTo>
                        <a:pt x="8"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1" name="Freeform 1876"/>
                <p:cNvSpPr>
                  <a:spLocks/>
                </p:cNvSpPr>
                <p:nvPr/>
              </p:nvSpPr>
              <p:spPr bwMode="auto">
                <a:xfrm>
                  <a:off x="1039"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2" name="Freeform 1877"/>
                <p:cNvSpPr>
                  <a:spLocks/>
                </p:cNvSpPr>
                <p:nvPr/>
              </p:nvSpPr>
              <p:spPr bwMode="auto">
                <a:xfrm>
                  <a:off x="1039"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3" name="Freeform 1878"/>
                <p:cNvSpPr>
                  <a:spLocks/>
                </p:cNvSpPr>
                <p:nvPr/>
              </p:nvSpPr>
              <p:spPr bwMode="auto">
                <a:xfrm>
                  <a:off x="1039"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4" name="Freeform 1879"/>
                <p:cNvSpPr>
                  <a:spLocks/>
                </p:cNvSpPr>
                <p:nvPr/>
              </p:nvSpPr>
              <p:spPr bwMode="auto">
                <a:xfrm>
                  <a:off x="1039"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5" name="Freeform 1880"/>
                <p:cNvSpPr>
                  <a:spLocks/>
                </p:cNvSpPr>
                <p:nvPr/>
              </p:nvSpPr>
              <p:spPr bwMode="auto">
                <a:xfrm>
                  <a:off x="1039"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6" name="Freeform 1881"/>
                <p:cNvSpPr>
                  <a:spLocks/>
                </p:cNvSpPr>
                <p:nvPr/>
              </p:nvSpPr>
              <p:spPr bwMode="auto">
                <a:xfrm>
                  <a:off x="1039"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7" name="Freeform 1882"/>
                <p:cNvSpPr>
                  <a:spLocks/>
                </p:cNvSpPr>
                <p:nvPr/>
              </p:nvSpPr>
              <p:spPr bwMode="auto">
                <a:xfrm>
                  <a:off x="1039"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8" name="Freeform 1883"/>
                <p:cNvSpPr>
                  <a:spLocks/>
                </p:cNvSpPr>
                <p:nvPr/>
              </p:nvSpPr>
              <p:spPr bwMode="auto">
                <a:xfrm>
                  <a:off x="1041"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39" name="Freeform 1884"/>
                <p:cNvSpPr>
                  <a:spLocks/>
                </p:cNvSpPr>
                <p:nvPr/>
              </p:nvSpPr>
              <p:spPr bwMode="auto">
                <a:xfrm>
                  <a:off x="1041"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0" name="Freeform 1885"/>
                <p:cNvSpPr>
                  <a:spLocks/>
                </p:cNvSpPr>
                <p:nvPr/>
              </p:nvSpPr>
              <p:spPr bwMode="auto">
                <a:xfrm>
                  <a:off x="1041"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1" name="Freeform 1886"/>
                <p:cNvSpPr>
                  <a:spLocks/>
                </p:cNvSpPr>
                <p:nvPr/>
              </p:nvSpPr>
              <p:spPr bwMode="auto">
                <a:xfrm>
                  <a:off x="1041"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2" name="Freeform 1887"/>
                <p:cNvSpPr>
                  <a:spLocks/>
                </p:cNvSpPr>
                <p:nvPr/>
              </p:nvSpPr>
              <p:spPr bwMode="auto">
                <a:xfrm>
                  <a:off x="1041"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3" name="Freeform 1888"/>
                <p:cNvSpPr>
                  <a:spLocks/>
                </p:cNvSpPr>
                <p:nvPr/>
              </p:nvSpPr>
              <p:spPr bwMode="auto">
                <a:xfrm>
                  <a:off x="1041"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4" name="Freeform 1889"/>
                <p:cNvSpPr>
                  <a:spLocks/>
                </p:cNvSpPr>
                <p:nvPr/>
              </p:nvSpPr>
              <p:spPr bwMode="auto">
                <a:xfrm>
                  <a:off x="1041"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5" name="Freeform 1890"/>
                <p:cNvSpPr>
                  <a:spLocks/>
                </p:cNvSpPr>
                <p:nvPr/>
              </p:nvSpPr>
              <p:spPr bwMode="auto">
                <a:xfrm>
                  <a:off x="1041"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6 h 13"/>
                    <a:gd name="T14" fmla="*/ 6 w 8"/>
                    <a:gd name="T15" fmla="*/ 6 h 13"/>
                    <a:gd name="T16" fmla="*/ 6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6" y="11"/>
                      </a:lnTo>
                      <a:lnTo>
                        <a:pt x="8"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6" name="Freeform 1891"/>
                <p:cNvSpPr>
                  <a:spLocks/>
                </p:cNvSpPr>
                <p:nvPr/>
              </p:nvSpPr>
              <p:spPr bwMode="auto">
                <a:xfrm>
                  <a:off x="1043"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7" name="Freeform 1892"/>
                <p:cNvSpPr>
                  <a:spLocks/>
                </p:cNvSpPr>
                <p:nvPr/>
              </p:nvSpPr>
              <p:spPr bwMode="auto">
                <a:xfrm>
                  <a:off x="1043"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8" name="Freeform 1893"/>
                <p:cNvSpPr>
                  <a:spLocks/>
                </p:cNvSpPr>
                <p:nvPr/>
              </p:nvSpPr>
              <p:spPr bwMode="auto">
                <a:xfrm>
                  <a:off x="1043"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49" name="Freeform 1894"/>
                <p:cNvSpPr>
                  <a:spLocks/>
                </p:cNvSpPr>
                <p:nvPr/>
              </p:nvSpPr>
              <p:spPr bwMode="auto">
                <a:xfrm>
                  <a:off x="1043"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0" name="Freeform 1895"/>
                <p:cNvSpPr>
                  <a:spLocks/>
                </p:cNvSpPr>
                <p:nvPr/>
              </p:nvSpPr>
              <p:spPr bwMode="auto">
                <a:xfrm>
                  <a:off x="1043"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1" name="Freeform 1896"/>
                <p:cNvSpPr>
                  <a:spLocks/>
                </p:cNvSpPr>
                <p:nvPr/>
              </p:nvSpPr>
              <p:spPr bwMode="auto">
                <a:xfrm>
                  <a:off x="1043"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2" name="Freeform 1897"/>
                <p:cNvSpPr>
                  <a:spLocks/>
                </p:cNvSpPr>
                <p:nvPr/>
              </p:nvSpPr>
              <p:spPr bwMode="auto">
                <a:xfrm>
                  <a:off x="1043"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3" name="Freeform 1898"/>
                <p:cNvSpPr>
                  <a:spLocks/>
                </p:cNvSpPr>
                <p:nvPr/>
              </p:nvSpPr>
              <p:spPr bwMode="auto">
                <a:xfrm>
                  <a:off x="1045"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4" name="Freeform 1899"/>
                <p:cNvSpPr>
                  <a:spLocks/>
                </p:cNvSpPr>
                <p:nvPr/>
              </p:nvSpPr>
              <p:spPr bwMode="auto">
                <a:xfrm>
                  <a:off x="1045"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5" name="Freeform 1900"/>
                <p:cNvSpPr>
                  <a:spLocks/>
                </p:cNvSpPr>
                <p:nvPr/>
              </p:nvSpPr>
              <p:spPr bwMode="auto">
                <a:xfrm>
                  <a:off x="1045"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6" name="Freeform 1901"/>
                <p:cNvSpPr>
                  <a:spLocks/>
                </p:cNvSpPr>
                <p:nvPr/>
              </p:nvSpPr>
              <p:spPr bwMode="auto">
                <a:xfrm>
                  <a:off x="1045"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7" name="Freeform 1902"/>
                <p:cNvSpPr>
                  <a:spLocks/>
                </p:cNvSpPr>
                <p:nvPr/>
              </p:nvSpPr>
              <p:spPr bwMode="auto">
                <a:xfrm>
                  <a:off x="1045"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8" name="Freeform 1903"/>
                <p:cNvSpPr>
                  <a:spLocks/>
                </p:cNvSpPr>
                <p:nvPr/>
              </p:nvSpPr>
              <p:spPr bwMode="auto">
                <a:xfrm>
                  <a:off x="1045"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59" name="Freeform 1904"/>
                <p:cNvSpPr>
                  <a:spLocks/>
                </p:cNvSpPr>
                <p:nvPr/>
              </p:nvSpPr>
              <p:spPr bwMode="auto">
                <a:xfrm>
                  <a:off x="1045"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0" name="Freeform 1905"/>
                <p:cNvSpPr>
                  <a:spLocks/>
                </p:cNvSpPr>
                <p:nvPr/>
              </p:nvSpPr>
              <p:spPr bwMode="auto">
                <a:xfrm>
                  <a:off x="1045"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8" y="11"/>
                      </a:lnTo>
                      <a:lnTo>
                        <a:pt x="10"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1" name="Freeform 1906"/>
                <p:cNvSpPr>
                  <a:spLocks/>
                </p:cNvSpPr>
                <p:nvPr/>
              </p:nvSpPr>
              <p:spPr bwMode="auto">
                <a:xfrm>
                  <a:off x="1047" y="1922"/>
                  <a:ext cx="8" cy="13"/>
                </a:xfrm>
                <a:custGeom>
                  <a:avLst/>
                  <a:gdLst>
                    <a:gd name="T0" fmla="*/ 0 w 8"/>
                    <a:gd name="T1" fmla="*/ 0 h 13"/>
                    <a:gd name="T2" fmla="*/ 0 w 8"/>
                    <a:gd name="T3" fmla="*/ 13 h 13"/>
                    <a:gd name="T4" fmla="*/ 2 w 8"/>
                    <a:gd name="T5" fmla="*/ 13 h 13"/>
                    <a:gd name="T6" fmla="*/ 6 w 8"/>
                    <a:gd name="T7" fmla="*/ 11 h 13"/>
                    <a:gd name="T8" fmla="*/ 8 w 8"/>
                    <a:gd name="T9" fmla="*/ 6 h 13"/>
                    <a:gd name="T10" fmla="*/ 6 w 8"/>
                    <a:gd name="T11" fmla="*/ 6 h 13"/>
                    <a:gd name="T12" fmla="*/ 6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6" y="11"/>
                      </a:lnTo>
                      <a:lnTo>
                        <a:pt x="8"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2" name="Freeform 1907"/>
                <p:cNvSpPr>
                  <a:spLocks/>
                </p:cNvSpPr>
                <p:nvPr/>
              </p:nvSpPr>
              <p:spPr bwMode="auto">
                <a:xfrm>
                  <a:off x="1047"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3" name="Freeform 1908"/>
                <p:cNvSpPr>
                  <a:spLocks/>
                </p:cNvSpPr>
                <p:nvPr/>
              </p:nvSpPr>
              <p:spPr bwMode="auto">
                <a:xfrm>
                  <a:off x="1047"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4" name="Freeform 1909"/>
                <p:cNvSpPr>
                  <a:spLocks/>
                </p:cNvSpPr>
                <p:nvPr/>
              </p:nvSpPr>
              <p:spPr bwMode="auto">
                <a:xfrm>
                  <a:off x="1047"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5" name="Freeform 1910"/>
                <p:cNvSpPr>
                  <a:spLocks/>
                </p:cNvSpPr>
                <p:nvPr/>
              </p:nvSpPr>
              <p:spPr bwMode="auto">
                <a:xfrm>
                  <a:off x="1047"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6" name="Freeform 1911"/>
                <p:cNvSpPr>
                  <a:spLocks/>
                </p:cNvSpPr>
                <p:nvPr/>
              </p:nvSpPr>
              <p:spPr bwMode="auto">
                <a:xfrm>
                  <a:off x="1047"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7" name="Freeform 1912"/>
                <p:cNvSpPr>
                  <a:spLocks/>
                </p:cNvSpPr>
                <p:nvPr/>
              </p:nvSpPr>
              <p:spPr bwMode="auto">
                <a:xfrm>
                  <a:off x="1047"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8" name="Freeform 1913"/>
                <p:cNvSpPr>
                  <a:spLocks/>
                </p:cNvSpPr>
                <p:nvPr/>
              </p:nvSpPr>
              <p:spPr bwMode="auto">
                <a:xfrm>
                  <a:off x="1047" y="1922"/>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9 w 9"/>
                    <a:gd name="T13" fmla="*/ 6 h 13"/>
                    <a:gd name="T14" fmla="*/ 8 w 9"/>
                    <a:gd name="T15" fmla="*/ 6 h 13"/>
                    <a:gd name="T16" fmla="*/ 8 w 9"/>
                    <a:gd name="T17" fmla="*/ 2 h 13"/>
                    <a:gd name="T18" fmla="*/ 6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3"/>
                      </a:lnTo>
                      <a:lnTo>
                        <a:pt x="8" y="11"/>
                      </a:lnTo>
                      <a:lnTo>
                        <a:pt x="9" y="6"/>
                      </a:lnTo>
                      <a:lnTo>
                        <a:pt x="8" y="6"/>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69" name="Freeform 1914"/>
                <p:cNvSpPr>
                  <a:spLocks/>
                </p:cNvSpPr>
                <p:nvPr/>
              </p:nvSpPr>
              <p:spPr bwMode="auto">
                <a:xfrm>
                  <a:off x="1049"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0" name="Freeform 1915"/>
                <p:cNvSpPr>
                  <a:spLocks/>
                </p:cNvSpPr>
                <p:nvPr/>
              </p:nvSpPr>
              <p:spPr bwMode="auto">
                <a:xfrm>
                  <a:off x="1049"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1" name="Freeform 1916"/>
                <p:cNvSpPr>
                  <a:spLocks/>
                </p:cNvSpPr>
                <p:nvPr/>
              </p:nvSpPr>
              <p:spPr bwMode="auto">
                <a:xfrm>
                  <a:off x="1049"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2" name="Freeform 1917"/>
                <p:cNvSpPr>
                  <a:spLocks/>
                </p:cNvSpPr>
                <p:nvPr/>
              </p:nvSpPr>
              <p:spPr bwMode="auto">
                <a:xfrm>
                  <a:off x="1049"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3" name="Freeform 1918"/>
                <p:cNvSpPr>
                  <a:spLocks/>
                </p:cNvSpPr>
                <p:nvPr/>
              </p:nvSpPr>
              <p:spPr bwMode="auto">
                <a:xfrm>
                  <a:off x="1049" y="1922"/>
                  <a:ext cx="7" cy="13"/>
                </a:xfrm>
                <a:custGeom>
                  <a:avLst/>
                  <a:gdLst>
                    <a:gd name="T0" fmla="*/ 0 w 7"/>
                    <a:gd name="T1" fmla="*/ 0 h 13"/>
                    <a:gd name="T2" fmla="*/ 0 w 7"/>
                    <a:gd name="T3" fmla="*/ 13 h 13"/>
                    <a:gd name="T4" fmla="*/ 6 w 7"/>
                    <a:gd name="T5" fmla="*/ 13 h 13"/>
                    <a:gd name="T6" fmla="*/ 6 w 7"/>
                    <a:gd name="T7" fmla="*/ 11 h 13"/>
                    <a:gd name="T8" fmla="*/ 7 w 7"/>
                    <a:gd name="T9" fmla="*/ 11 h 13"/>
                    <a:gd name="T10" fmla="*/ 7 w 7"/>
                    <a:gd name="T11" fmla="*/ 6 h 13"/>
                    <a:gd name="T12" fmla="*/ 7 w 7"/>
                    <a:gd name="T13" fmla="*/ 6 h 13"/>
                    <a:gd name="T14" fmla="*/ 6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6" y="13"/>
                      </a:lnTo>
                      <a:lnTo>
                        <a:pt x="6" y="11"/>
                      </a:lnTo>
                      <a:lnTo>
                        <a:pt x="7" y="11"/>
                      </a:lnTo>
                      <a:lnTo>
                        <a:pt x="7" y="6"/>
                      </a:lnTo>
                      <a:lnTo>
                        <a:pt x="7"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4" name="Freeform 1919"/>
                <p:cNvSpPr>
                  <a:spLocks/>
                </p:cNvSpPr>
                <p:nvPr/>
              </p:nvSpPr>
              <p:spPr bwMode="auto">
                <a:xfrm>
                  <a:off x="1049" y="1922"/>
                  <a:ext cx="7" cy="13"/>
                </a:xfrm>
                <a:custGeom>
                  <a:avLst/>
                  <a:gdLst>
                    <a:gd name="T0" fmla="*/ 0 w 7"/>
                    <a:gd name="T1" fmla="*/ 0 h 13"/>
                    <a:gd name="T2" fmla="*/ 0 w 7"/>
                    <a:gd name="T3" fmla="*/ 13 h 13"/>
                    <a:gd name="T4" fmla="*/ 6 w 7"/>
                    <a:gd name="T5" fmla="*/ 13 h 13"/>
                    <a:gd name="T6" fmla="*/ 7 w 7"/>
                    <a:gd name="T7" fmla="*/ 11 h 13"/>
                    <a:gd name="T8" fmla="*/ 7 w 7"/>
                    <a:gd name="T9" fmla="*/ 6 h 13"/>
                    <a:gd name="T10" fmla="*/ 7 w 7"/>
                    <a:gd name="T11" fmla="*/ 6 h 13"/>
                    <a:gd name="T12" fmla="*/ 7 w 7"/>
                    <a:gd name="T13" fmla="*/ 2 h 13"/>
                    <a:gd name="T14" fmla="*/ 6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6" y="13"/>
                      </a:lnTo>
                      <a:lnTo>
                        <a:pt x="7" y="11"/>
                      </a:lnTo>
                      <a:lnTo>
                        <a:pt x="7" y="6"/>
                      </a:lnTo>
                      <a:lnTo>
                        <a:pt x="7" y="6"/>
                      </a:lnTo>
                      <a:lnTo>
                        <a:pt x="7"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5" name="Freeform 1920"/>
                <p:cNvSpPr>
                  <a:spLocks/>
                </p:cNvSpPr>
                <p:nvPr/>
              </p:nvSpPr>
              <p:spPr bwMode="auto">
                <a:xfrm>
                  <a:off x="1049" y="1922"/>
                  <a:ext cx="7" cy="13"/>
                </a:xfrm>
                <a:custGeom>
                  <a:avLst/>
                  <a:gdLst>
                    <a:gd name="T0" fmla="*/ 4 w 7"/>
                    <a:gd name="T1" fmla="*/ 0 h 13"/>
                    <a:gd name="T2" fmla="*/ 0 w 7"/>
                    <a:gd name="T3" fmla="*/ 0 h 13"/>
                    <a:gd name="T4" fmla="*/ 0 w 7"/>
                    <a:gd name="T5" fmla="*/ 13 h 13"/>
                    <a:gd name="T6" fmla="*/ 4 w 7"/>
                    <a:gd name="T7" fmla="*/ 13 h 13"/>
                    <a:gd name="T8" fmla="*/ 6 w 7"/>
                    <a:gd name="T9" fmla="*/ 13 h 13"/>
                    <a:gd name="T10" fmla="*/ 7 w 7"/>
                    <a:gd name="T11" fmla="*/ 11 h 13"/>
                    <a:gd name="T12" fmla="*/ 7 w 7"/>
                    <a:gd name="T13" fmla="*/ 6 h 13"/>
                    <a:gd name="T14" fmla="*/ 7 w 7"/>
                    <a:gd name="T15" fmla="*/ 6 h 13"/>
                    <a:gd name="T16" fmla="*/ 7 w 7"/>
                    <a:gd name="T17" fmla="*/ 2 h 13"/>
                    <a:gd name="T18" fmla="*/ 6 w 7"/>
                    <a:gd name="T19" fmla="*/ 2 h 13"/>
                    <a:gd name="T20" fmla="*/ 4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4" y="0"/>
                      </a:moveTo>
                      <a:lnTo>
                        <a:pt x="0" y="0"/>
                      </a:lnTo>
                      <a:lnTo>
                        <a:pt x="0" y="13"/>
                      </a:lnTo>
                      <a:lnTo>
                        <a:pt x="4" y="13"/>
                      </a:lnTo>
                      <a:lnTo>
                        <a:pt x="6" y="13"/>
                      </a:lnTo>
                      <a:lnTo>
                        <a:pt x="7" y="11"/>
                      </a:lnTo>
                      <a:lnTo>
                        <a:pt x="7" y="6"/>
                      </a:lnTo>
                      <a:lnTo>
                        <a:pt x="7" y="6"/>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6" name="Freeform 1921"/>
                <p:cNvSpPr>
                  <a:spLocks/>
                </p:cNvSpPr>
                <p:nvPr/>
              </p:nvSpPr>
              <p:spPr bwMode="auto">
                <a:xfrm>
                  <a:off x="1053" y="1922"/>
                  <a:ext cx="5" cy="13"/>
                </a:xfrm>
                <a:custGeom>
                  <a:avLst/>
                  <a:gdLst>
                    <a:gd name="T0" fmla="*/ 0 w 5"/>
                    <a:gd name="T1" fmla="*/ 0 h 13"/>
                    <a:gd name="T2" fmla="*/ 0 w 5"/>
                    <a:gd name="T3" fmla="*/ 13 h 13"/>
                    <a:gd name="T4" fmla="*/ 2 w 5"/>
                    <a:gd name="T5" fmla="*/ 13 h 13"/>
                    <a:gd name="T6" fmla="*/ 3 w 5"/>
                    <a:gd name="T7" fmla="*/ 11 h 13"/>
                    <a:gd name="T8" fmla="*/ 5 w 5"/>
                    <a:gd name="T9" fmla="*/ 6 h 13"/>
                    <a:gd name="T10" fmla="*/ 3 w 5"/>
                    <a:gd name="T11" fmla="*/ 6 h 13"/>
                    <a:gd name="T12" fmla="*/ 3 w 5"/>
                    <a:gd name="T13" fmla="*/ 2 h 13"/>
                    <a:gd name="T14" fmla="*/ 2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2" y="13"/>
                      </a:lnTo>
                      <a:lnTo>
                        <a:pt x="3" y="11"/>
                      </a:lnTo>
                      <a:lnTo>
                        <a:pt x="5" y="6"/>
                      </a:lnTo>
                      <a:lnTo>
                        <a:pt x="3"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7" name="Freeform 1922"/>
                <p:cNvSpPr>
                  <a:spLocks/>
                </p:cNvSpPr>
                <p:nvPr/>
              </p:nvSpPr>
              <p:spPr bwMode="auto">
                <a:xfrm>
                  <a:off x="1053"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8" name="Freeform 1923"/>
                <p:cNvSpPr>
                  <a:spLocks/>
                </p:cNvSpPr>
                <p:nvPr/>
              </p:nvSpPr>
              <p:spPr bwMode="auto">
                <a:xfrm>
                  <a:off x="1053"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79" name="Freeform 1924"/>
                <p:cNvSpPr>
                  <a:spLocks/>
                </p:cNvSpPr>
                <p:nvPr/>
              </p:nvSpPr>
              <p:spPr bwMode="auto">
                <a:xfrm>
                  <a:off x="1053"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0" name="Freeform 1925"/>
                <p:cNvSpPr>
                  <a:spLocks/>
                </p:cNvSpPr>
                <p:nvPr/>
              </p:nvSpPr>
              <p:spPr bwMode="auto">
                <a:xfrm>
                  <a:off x="1053"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1" name="Freeform 1926"/>
                <p:cNvSpPr>
                  <a:spLocks/>
                </p:cNvSpPr>
                <p:nvPr/>
              </p:nvSpPr>
              <p:spPr bwMode="auto">
                <a:xfrm>
                  <a:off x="1053" y="1922"/>
                  <a:ext cx="5" cy="13"/>
                </a:xfrm>
                <a:custGeom>
                  <a:avLst/>
                  <a:gdLst>
                    <a:gd name="T0" fmla="*/ 0 w 5"/>
                    <a:gd name="T1" fmla="*/ 0 h 13"/>
                    <a:gd name="T2" fmla="*/ 0 w 5"/>
                    <a:gd name="T3" fmla="*/ 13 h 13"/>
                    <a:gd name="T4" fmla="*/ 3 w 5"/>
                    <a:gd name="T5" fmla="*/ 13 h 13"/>
                    <a:gd name="T6" fmla="*/ 5 w 5"/>
                    <a:gd name="T7" fmla="*/ 11 h 13"/>
                    <a:gd name="T8" fmla="*/ 5 w 5"/>
                    <a:gd name="T9" fmla="*/ 6 h 13"/>
                    <a:gd name="T10" fmla="*/ 5 w 5"/>
                    <a:gd name="T11" fmla="*/ 6 h 13"/>
                    <a:gd name="T12" fmla="*/ 5 w 5"/>
                    <a:gd name="T13" fmla="*/ 2 h 13"/>
                    <a:gd name="T14" fmla="*/ 3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3" y="13"/>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2" name="Freeform 1927"/>
                <p:cNvSpPr>
                  <a:spLocks/>
                </p:cNvSpPr>
                <p:nvPr/>
              </p:nvSpPr>
              <p:spPr bwMode="auto">
                <a:xfrm>
                  <a:off x="1053" y="1922"/>
                  <a:ext cx="5" cy="13"/>
                </a:xfrm>
                <a:custGeom>
                  <a:avLst/>
                  <a:gdLst>
                    <a:gd name="T0" fmla="*/ 0 w 5"/>
                    <a:gd name="T1" fmla="*/ 0 h 13"/>
                    <a:gd name="T2" fmla="*/ 0 w 5"/>
                    <a:gd name="T3" fmla="*/ 13 h 13"/>
                    <a:gd name="T4" fmla="*/ 3 w 5"/>
                    <a:gd name="T5" fmla="*/ 13 h 13"/>
                    <a:gd name="T6" fmla="*/ 5 w 5"/>
                    <a:gd name="T7" fmla="*/ 11 h 13"/>
                    <a:gd name="T8" fmla="*/ 5 w 5"/>
                    <a:gd name="T9" fmla="*/ 6 h 13"/>
                    <a:gd name="T10" fmla="*/ 5 w 5"/>
                    <a:gd name="T11" fmla="*/ 6 h 13"/>
                    <a:gd name="T12" fmla="*/ 5 w 5"/>
                    <a:gd name="T13" fmla="*/ 2 h 13"/>
                    <a:gd name="T14" fmla="*/ 3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3" y="13"/>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3" name="Freeform 1928"/>
                <p:cNvSpPr>
                  <a:spLocks/>
                </p:cNvSpPr>
                <p:nvPr/>
              </p:nvSpPr>
              <p:spPr bwMode="auto">
                <a:xfrm>
                  <a:off x="1053" y="1922"/>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9 w 9"/>
                    <a:gd name="T13" fmla="*/ 6 h 13"/>
                    <a:gd name="T14" fmla="*/ 5 w 9"/>
                    <a:gd name="T15" fmla="*/ 6 h 13"/>
                    <a:gd name="T16" fmla="*/ 5 w 9"/>
                    <a:gd name="T17" fmla="*/ 2 h 13"/>
                    <a:gd name="T18" fmla="*/ 3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3" y="13"/>
                      </a:lnTo>
                      <a:lnTo>
                        <a:pt x="5" y="11"/>
                      </a:lnTo>
                      <a:lnTo>
                        <a:pt x="9" y="6"/>
                      </a:lnTo>
                      <a:lnTo>
                        <a:pt x="5" y="6"/>
                      </a:lnTo>
                      <a:lnTo>
                        <a:pt x="5" y="2"/>
                      </a:lnTo>
                      <a:lnTo>
                        <a:pt x="3"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4" name="Freeform 1929"/>
                <p:cNvSpPr>
                  <a:spLocks/>
                </p:cNvSpPr>
                <p:nvPr/>
              </p:nvSpPr>
              <p:spPr bwMode="auto">
                <a:xfrm>
                  <a:off x="1055" y="1922"/>
                  <a:ext cx="7" cy="13"/>
                </a:xfrm>
                <a:custGeom>
                  <a:avLst/>
                  <a:gdLst>
                    <a:gd name="T0" fmla="*/ 0 w 7"/>
                    <a:gd name="T1" fmla="*/ 0 h 13"/>
                    <a:gd name="T2" fmla="*/ 0 w 7"/>
                    <a:gd name="T3" fmla="*/ 13 h 13"/>
                    <a:gd name="T4" fmla="*/ 1 w 7"/>
                    <a:gd name="T5" fmla="*/ 13 h 13"/>
                    <a:gd name="T6" fmla="*/ 3 w 7"/>
                    <a:gd name="T7" fmla="*/ 11 h 13"/>
                    <a:gd name="T8" fmla="*/ 7 w 7"/>
                    <a:gd name="T9" fmla="*/ 6 h 13"/>
                    <a:gd name="T10" fmla="*/ 3 w 7"/>
                    <a:gd name="T11" fmla="*/ 6 h 13"/>
                    <a:gd name="T12" fmla="*/ 3 w 7"/>
                    <a:gd name="T13" fmla="*/ 2 h 13"/>
                    <a:gd name="T14" fmla="*/ 1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1" y="13"/>
                      </a:lnTo>
                      <a:lnTo>
                        <a:pt x="3" y="11"/>
                      </a:lnTo>
                      <a:lnTo>
                        <a:pt x="7" y="6"/>
                      </a:lnTo>
                      <a:lnTo>
                        <a:pt x="3"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5" name="Freeform 1930"/>
                <p:cNvSpPr>
                  <a:spLocks/>
                </p:cNvSpPr>
                <p:nvPr/>
              </p:nvSpPr>
              <p:spPr bwMode="auto">
                <a:xfrm>
                  <a:off x="1055"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6" name="Freeform 1931"/>
                <p:cNvSpPr>
                  <a:spLocks/>
                </p:cNvSpPr>
                <p:nvPr/>
              </p:nvSpPr>
              <p:spPr bwMode="auto">
                <a:xfrm>
                  <a:off x="1055"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7" name="Freeform 1932"/>
                <p:cNvSpPr>
                  <a:spLocks/>
                </p:cNvSpPr>
                <p:nvPr/>
              </p:nvSpPr>
              <p:spPr bwMode="auto">
                <a:xfrm>
                  <a:off x="1055"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8" name="Freeform 1933"/>
                <p:cNvSpPr>
                  <a:spLocks/>
                </p:cNvSpPr>
                <p:nvPr/>
              </p:nvSpPr>
              <p:spPr bwMode="auto">
                <a:xfrm>
                  <a:off x="1055" y="1922"/>
                  <a:ext cx="7" cy="13"/>
                </a:xfrm>
                <a:custGeom>
                  <a:avLst/>
                  <a:gdLst>
                    <a:gd name="T0" fmla="*/ 0 w 7"/>
                    <a:gd name="T1" fmla="*/ 0 h 13"/>
                    <a:gd name="T2" fmla="*/ 0 w 7"/>
                    <a:gd name="T3" fmla="*/ 13 h 13"/>
                    <a:gd name="T4" fmla="*/ 3 w 7"/>
                    <a:gd name="T5" fmla="*/ 13 h 13"/>
                    <a:gd name="T6" fmla="*/ 3 w 7"/>
                    <a:gd name="T7" fmla="*/ 11 h 13"/>
                    <a:gd name="T8" fmla="*/ 7 w 7"/>
                    <a:gd name="T9" fmla="*/ 11 h 13"/>
                    <a:gd name="T10" fmla="*/ 7 w 7"/>
                    <a:gd name="T11" fmla="*/ 6 h 13"/>
                    <a:gd name="T12" fmla="*/ 7 w 7"/>
                    <a:gd name="T13" fmla="*/ 6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3" y="11"/>
                      </a:lnTo>
                      <a:lnTo>
                        <a:pt x="7" y="11"/>
                      </a:lnTo>
                      <a:lnTo>
                        <a:pt x="7" y="6"/>
                      </a:lnTo>
                      <a:lnTo>
                        <a:pt x="7" y="6"/>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89" name="Freeform 1934"/>
                <p:cNvSpPr>
                  <a:spLocks/>
                </p:cNvSpPr>
                <p:nvPr/>
              </p:nvSpPr>
              <p:spPr bwMode="auto">
                <a:xfrm>
                  <a:off x="1055"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0" name="Freeform 1935"/>
                <p:cNvSpPr>
                  <a:spLocks/>
                </p:cNvSpPr>
                <p:nvPr/>
              </p:nvSpPr>
              <p:spPr bwMode="auto">
                <a:xfrm>
                  <a:off x="1055"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1" name="Freeform 1936"/>
                <p:cNvSpPr>
                  <a:spLocks/>
                </p:cNvSpPr>
                <p:nvPr/>
              </p:nvSpPr>
              <p:spPr bwMode="auto">
                <a:xfrm>
                  <a:off x="1055" y="1922"/>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7 w 7"/>
                    <a:gd name="T11" fmla="*/ 11 h 13"/>
                    <a:gd name="T12" fmla="*/ 7 w 7"/>
                    <a:gd name="T13" fmla="*/ 6 h 13"/>
                    <a:gd name="T14" fmla="*/ 7 w 7"/>
                    <a:gd name="T15" fmla="*/ 6 h 13"/>
                    <a:gd name="T16" fmla="*/ 7 w 7"/>
                    <a:gd name="T17" fmla="*/ 2 h 13"/>
                    <a:gd name="T18" fmla="*/ 3 w 7"/>
                    <a:gd name="T19" fmla="*/ 2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3" y="13"/>
                      </a:lnTo>
                      <a:lnTo>
                        <a:pt x="7" y="11"/>
                      </a:lnTo>
                      <a:lnTo>
                        <a:pt x="7" y="6"/>
                      </a:lnTo>
                      <a:lnTo>
                        <a:pt x="7" y="6"/>
                      </a:lnTo>
                      <a:lnTo>
                        <a:pt x="7" y="2"/>
                      </a:lnTo>
                      <a:lnTo>
                        <a:pt x="3"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2" name="Freeform 1937"/>
                <p:cNvSpPr>
                  <a:spLocks/>
                </p:cNvSpPr>
                <p:nvPr/>
              </p:nvSpPr>
              <p:spPr bwMode="auto">
                <a:xfrm>
                  <a:off x="1056"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3" name="Freeform 1938"/>
                <p:cNvSpPr>
                  <a:spLocks/>
                </p:cNvSpPr>
                <p:nvPr/>
              </p:nvSpPr>
              <p:spPr bwMode="auto">
                <a:xfrm>
                  <a:off x="1056"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4" name="Freeform 1939"/>
                <p:cNvSpPr>
                  <a:spLocks/>
                </p:cNvSpPr>
                <p:nvPr/>
              </p:nvSpPr>
              <p:spPr bwMode="auto">
                <a:xfrm>
                  <a:off x="1056" y="1922"/>
                  <a:ext cx="6" cy="13"/>
                </a:xfrm>
                <a:custGeom>
                  <a:avLst/>
                  <a:gdLst>
                    <a:gd name="T0" fmla="*/ 0 w 6"/>
                    <a:gd name="T1" fmla="*/ 0 h 13"/>
                    <a:gd name="T2" fmla="*/ 0 w 6"/>
                    <a:gd name="T3" fmla="*/ 6 h 13"/>
                    <a:gd name="T4" fmla="*/ 0 w 6"/>
                    <a:gd name="T5" fmla="*/ 13 h 13"/>
                    <a:gd name="T6" fmla="*/ 2 w 6"/>
                    <a:gd name="T7" fmla="*/ 13 h 13"/>
                    <a:gd name="T8" fmla="*/ 6 w 6"/>
                    <a:gd name="T9" fmla="*/ 11 h 13"/>
                    <a:gd name="T10" fmla="*/ 6 w 6"/>
                    <a:gd name="T11" fmla="*/ 11 h 13"/>
                    <a:gd name="T12" fmla="*/ 6 w 6"/>
                    <a:gd name="T13" fmla="*/ 6 h 13"/>
                    <a:gd name="T14" fmla="*/ 6 w 6"/>
                    <a:gd name="T15" fmla="*/ 6 h 13"/>
                    <a:gd name="T16" fmla="*/ 6 w 6"/>
                    <a:gd name="T17" fmla="*/ 2 h 13"/>
                    <a:gd name="T18" fmla="*/ 2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6"/>
                      </a:ln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5" name="Freeform 1940"/>
                <p:cNvSpPr>
                  <a:spLocks/>
                </p:cNvSpPr>
                <p:nvPr/>
              </p:nvSpPr>
              <p:spPr bwMode="auto">
                <a:xfrm>
                  <a:off x="1056"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6" name="Freeform 1941"/>
                <p:cNvSpPr>
                  <a:spLocks/>
                </p:cNvSpPr>
                <p:nvPr/>
              </p:nvSpPr>
              <p:spPr bwMode="auto">
                <a:xfrm>
                  <a:off x="1056"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7" name="Freeform 1942"/>
                <p:cNvSpPr>
                  <a:spLocks/>
                </p:cNvSpPr>
                <p:nvPr/>
              </p:nvSpPr>
              <p:spPr bwMode="auto">
                <a:xfrm>
                  <a:off x="1056" y="1922"/>
                  <a:ext cx="6" cy="13"/>
                </a:xfrm>
                <a:custGeom>
                  <a:avLst/>
                  <a:gdLst>
                    <a:gd name="T0" fmla="*/ 0 w 6"/>
                    <a:gd name="T1" fmla="*/ 0 h 13"/>
                    <a:gd name="T2" fmla="*/ 0 w 6"/>
                    <a:gd name="T3" fmla="*/ 13 h 13"/>
                    <a:gd name="T4" fmla="*/ 6 w 6"/>
                    <a:gd name="T5" fmla="*/ 13 h 13"/>
                    <a:gd name="T6" fmla="*/ 6 w 6"/>
                    <a:gd name="T7" fmla="*/ 11 h 13"/>
                    <a:gd name="T8" fmla="*/ 6 w 6"/>
                    <a:gd name="T9" fmla="*/ 11 h 13"/>
                    <a:gd name="T10" fmla="*/ 6 w 6"/>
                    <a:gd name="T11" fmla="*/ 6 h 13"/>
                    <a:gd name="T12" fmla="*/ 6 w 6"/>
                    <a:gd name="T13" fmla="*/ 6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11"/>
                      </a:lnTo>
                      <a:lnTo>
                        <a:pt x="6" y="6"/>
                      </a:lnTo>
                      <a:lnTo>
                        <a:pt x="6"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8" name="Freeform 1943"/>
                <p:cNvSpPr>
                  <a:spLocks/>
                </p:cNvSpPr>
                <p:nvPr/>
              </p:nvSpPr>
              <p:spPr bwMode="auto">
                <a:xfrm>
                  <a:off x="1056"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99" name="Freeform 1944"/>
                <p:cNvSpPr>
                  <a:spLocks/>
                </p:cNvSpPr>
                <p:nvPr/>
              </p:nvSpPr>
              <p:spPr bwMode="auto">
                <a:xfrm>
                  <a:off x="1056" y="1922"/>
                  <a:ext cx="6" cy="13"/>
                </a:xfrm>
                <a:custGeom>
                  <a:avLst/>
                  <a:gdLst>
                    <a:gd name="T0" fmla="*/ 2 w 6"/>
                    <a:gd name="T1" fmla="*/ 0 h 13"/>
                    <a:gd name="T2" fmla="*/ 0 w 6"/>
                    <a:gd name="T3" fmla="*/ 0 h 13"/>
                    <a:gd name="T4" fmla="*/ 0 w 6"/>
                    <a:gd name="T5" fmla="*/ 13 h 13"/>
                    <a:gd name="T6" fmla="*/ 2 w 6"/>
                    <a:gd name="T7" fmla="*/ 13 h 13"/>
                    <a:gd name="T8" fmla="*/ 6 w 6"/>
                    <a:gd name="T9" fmla="*/ 13 h 13"/>
                    <a:gd name="T10" fmla="*/ 6 w 6"/>
                    <a:gd name="T11" fmla="*/ 11 h 13"/>
                    <a:gd name="T12" fmla="*/ 6 w 6"/>
                    <a:gd name="T13" fmla="*/ 6 h 13"/>
                    <a:gd name="T14" fmla="*/ 6 w 6"/>
                    <a:gd name="T15" fmla="*/ 6 h 13"/>
                    <a:gd name="T16" fmla="*/ 6 w 6"/>
                    <a:gd name="T17" fmla="*/ 2 h 13"/>
                    <a:gd name="T18" fmla="*/ 6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6" y="13"/>
                      </a:lnTo>
                      <a:lnTo>
                        <a:pt x="6" y="11"/>
                      </a:lnTo>
                      <a:lnTo>
                        <a:pt x="6" y="6"/>
                      </a:lnTo>
                      <a:lnTo>
                        <a:pt x="6" y="6"/>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0" name="Freeform 1945"/>
                <p:cNvSpPr>
                  <a:spLocks/>
                </p:cNvSpPr>
                <p:nvPr/>
              </p:nvSpPr>
              <p:spPr bwMode="auto">
                <a:xfrm>
                  <a:off x="1058" y="1922"/>
                  <a:ext cx="8" cy="13"/>
                </a:xfrm>
                <a:custGeom>
                  <a:avLst/>
                  <a:gdLst>
                    <a:gd name="T0" fmla="*/ 0 w 8"/>
                    <a:gd name="T1" fmla="*/ 0 h 13"/>
                    <a:gd name="T2" fmla="*/ 0 w 8"/>
                    <a:gd name="T3" fmla="*/ 13 h 13"/>
                    <a:gd name="T4" fmla="*/ 4 w 8"/>
                    <a:gd name="T5" fmla="*/ 13 h 13"/>
                    <a:gd name="T6" fmla="*/ 4 w 8"/>
                    <a:gd name="T7" fmla="*/ 11 h 13"/>
                    <a:gd name="T8" fmla="*/ 8 w 8"/>
                    <a:gd name="T9" fmla="*/ 6 h 13"/>
                    <a:gd name="T10" fmla="*/ 4 w 8"/>
                    <a:gd name="T11" fmla="*/ 6 h 13"/>
                    <a:gd name="T12" fmla="*/ 4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6"/>
                      </a:lnTo>
                      <a:lnTo>
                        <a:pt x="4"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1" name="Freeform 1946"/>
                <p:cNvSpPr>
                  <a:spLocks/>
                </p:cNvSpPr>
                <p:nvPr/>
              </p:nvSpPr>
              <p:spPr bwMode="auto">
                <a:xfrm>
                  <a:off x="1058"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2" name="Freeform 1947"/>
                <p:cNvSpPr>
                  <a:spLocks/>
                </p:cNvSpPr>
                <p:nvPr/>
              </p:nvSpPr>
              <p:spPr bwMode="auto">
                <a:xfrm>
                  <a:off x="1058"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3" name="Freeform 1948"/>
                <p:cNvSpPr>
                  <a:spLocks/>
                </p:cNvSpPr>
                <p:nvPr/>
              </p:nvSpPr>
              <p:spPr bwMode="auto">
                <a:xfrm>
                  <a:off x="1058"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4" name="Freeform 1949"/>
                <p:cNvSpPr>
                  <a:spLocks/>
                </p:cNvSpPr>
                <p:nvPr/>
              </p:nvSpPr>
              <p:spPr bwMode="auto">
                <a:xfrm>
                  <a:off x="1058"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5" name="Freeform 1950"/>
                <p:cNvSpPr>
                  <a:spLocks/>
                </p:cNvSpPr>
                <p:nvPr/>
              </p:nvSpPr>
              <p:spPr bwMode="auto">
                <a:xfrm>
                  <a:off x="1058"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6" name="Freeform 1951"/>
                <p:cNvSpPr>
                  <a:spLocks/>
                </p:cNvSpPr>
                <p:nvPr/>
              </p:nvSpPr>
              <p:spPr bwMode="auto">
                <a:xfrm>
                  <a:off x="1058"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7" name="Freeform 1952"/>
                <p:cNvSpPr>
                  <a:spLocks/>
                </p:cNvSpPr>
                <p:nvPr/>
              </p:nvSpPr>
              <p:spPr bwMode="auto">
                <a:xfrm>
                  <a:off x="1058" y="1922"/>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6 h 13"/>
                    <a:gd name="T14" fmla="*/ 8 w 10"/>
                    <a:gd name="T15" fmla="*/ 6 h 13"/>
                    <a:gd name="T16" fmla="*/ 8 w 10"/>
                    <a:gd name="T17" fmla="*/ 2 h 13"/>
                    <a:gd name="T18" fmla="*/ 4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4" y="13"/>
                      </a:lnTo>
                      <a:lnTo>
                        <a:pt x="8" y="11"/>
                      </a:lnTo>
                      <a:lnTo>
                        <a:pt x="10" y="6"/>
                      </a:lnTo>
                      <a:lnTo>
                        <a:pt x="8" y="6"/>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8" name="Freeform 1953"/>
                <p:cNvSpPr>
                  <a:spLocks/>
                </p:cNvSpPr>
                <p:nvPr/>
              </p:nvSpPr>
              <p:spPr bwMode="auto">
                <a:xfrm>
                  <a:off x="1062" y="1922"/>
                  <a:ext cx="6" cy="13"/>
                </a:xfrm>
                <a:custGeom>
                  <a:avLst/>
                  <a:gdLst>
                    <a:gd name="T0" fmla="*/ 0 w 6"/>
                    <a:gd name="T1" fmla="*/ 0 h 13"/>
                    <a:gd name="T2" fmla="*/ 0 w 6"/>
                    <a:gd name="T3" fmla="*/ 13 h 13"/>
                    <a:gd name="T4" fmla="*/ 0 w 6"/>
                    <a:gd name="T5" fmla="*/ 13 h 13"/>
                    <a:gd name="T6" fmla="*/ 4 w 6"/>
                    <a:gd name="T7" fmla="*/ 11 h 13"/>
                    <a:gd name="T8" fmla="*/ 6 w 6"/>
                    <a:gd name="T9" fmla="*/ 6 h 13"/>
                    <a:gd name="T10" fmla="*/ 4 w 6"/>
                    <a:gd name="T11" fmla="*/ 6 h 13"/>
                    <a:gd name="T12" fmla="*/ 4 w 6"/>
                    <a:gd name="T13" fmla="*/ 2 h 13"/>
                    <a:gd name="T14" fmla="*/ 0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0" y="13"/>
                      </a:lnTo>
                      <a:lnTo>
                        <a:pt x="4" y="11"/>
                      </a:lnTo>
                      <a:lnTo>
                        <a:pt x="6" y="6"/>
                      </a:lnTo>
                      <a:lnTo>
                        <a:pt x="4"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09" name="Freeform 1954"/>
                <p:cNvSpPr>
                  <a:spLocks/>
                </p:cNvSpPr>
                <p:nvPr/>
              </p:nvSpPr>
              <p:spPr bwMode="auto">
                <a:xfrm>
                  <a:off x="1062"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0" name="Freeform 1955"/>
                <p:cNvSpPr>
                  <a:spLocks/>
                </p:cNvSpPr>
                <p:nvPr/>
              </p:nvSpPr>
              <p:spPr bwMode="auto">
                <a:xfrm>
                  <a:off x="1062"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1" name="Freeform 1956"/>
                <p:cNvSpPr>
                  <a:spLocks/>
                </p:cNvSpPr>
                <p:nvPr/>
              </p:nvSpPr>
              <p:spPr bwMode="auto">
                <a:xfrm>
                  <a:off x="1062"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2" name="Freeform 1957"/>
                <p:cNvSpPr>
                  <a:spLocks/>
                </p:cNvSpPr>
                <p:nvPr/>
              </p:nvSpPr>
              <p:spPr bwMode="auto">
                <a:xfrm>
                  <a:off x="1062"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3" name="Freeform 1958"/>
                <p:cNvSpPr>
                  <a:spLocks/>
                </p:cNvSpPr>
                <p:nvPr/>
              </p:nvSpPr>
              <p:spPr bwMode="auto">
                <a:xfrm>
                  <a:off x="1062"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4" name="Freeform 1959"/>
                <p:cNvSpPr>
                  <a:spLocks/>
                </p:cNvSpPr>
                <p:nvPr/>
              </p:nvSpPr>
              <p:spPr bwMode="auto">
                <a:xfrm>
                  <a:off x="1062" y="1922"/>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0"/>
                      </a:lnTo>
                      <a:lnTo>
                        <a:pt x="0" y="13"/>
                      </a:ln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5" name="Freeform 1960"/>
                <p:cNvSpPr>
                  <a:spLocks/>
                </p:cNvSpPr>
                <p:nvPr/>
              </p:nvSpPr>
              <p:spPr bwMode="auto">
                <a:xfrm>
                  <a:off x="1062"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6" name="Freeform 1961"/>
                <p:cNvSpPr>
                  <a:spLocks/>
                </p:cNvSpPr>
                <p:nvPr/>
              </p:nvSpPr>
              <p:spPr bwMode="auto">
                <a:xfrm>
                  <a:off x="1062"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7" name="Freeform 1962"/>
                <p:cNvSpPr>
                  <a:spLocks/>
                </p:cNvSpPr>
                <p:nvPr/>
              </p:nvSpPr>
              <p:spPr bwMode="auto">
                <a:xfrm>
                  <a:off x="1062"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8" name="Freeform 1963"/>
                <p:cNvSpPr>
                  <a:spLocks/>
                </p:cNvSpPr>
                <p:nvPr/>
              </p:nvSpPr>
              <p:spPr bwMode="auto">
                <a:xfrm>
                  <a:off x="1062"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19" name="Freeform 1964"/>
                <p:cNvSpPr>
                  <a:spLocks/>
                </p:cNvSpPr>
                <p:nvPr/>
              </p:nvSpPr>
              <p:spPr bwMode="auto">
                <a:xfrm>
                  <a:off x="1062"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0" name="Freeform 1965"/>
                <p:cNvSpPr>
                  <a:spLocks/>
                </p:cNvSpPr>
                <p:nvPr/>
              </p:nvSpPr>
              <p:spPr bwMode="auto">
                <a:xfrm>
                  <a:off x="1062"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1" name="Freeform 1966"/>
                <p:cNvSpPr>
                  <a:spLocks/>
                </p:cNvSpPr>
                <p:nvPr/>
              </p:nvSpPr>
              <p:spPr bwMode="auto">
                <a:xfrm>
                  <a:off x="1062"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2" name="Freeform 1967"/>
                <p:cNvSpPr>
                  <a:spLocks/>
                </p:cNvSpPr>
                <p:nvPr/>
              </p:nvSpPr>
              <p:spPr bwMode="auto">
                <a:xfrm>
                  <a:off x="1062"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3" name="Freeform 1968"/>
                <p:cNvSpPr>
                  <a:spLocks/>
                </p:cNvSpPr>
                <p:nvPr/>
              </p:nvSpPr>
              <p:spPr bwMode="auto">
                <a:xfrm>
                  <a:off x="1066"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4" name="Freeform 1969"/>
                <p:cNvSpPr>
                  <a:spLocks/>
                </p:cNvSpPr>
                <p:nvPr/>
              </p:nvSpPr>
              <p:spPr bwMode="auto">
                <a:xfrm>
                  <a:off x="10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5" name="Freeform 1970"/>
                <p:cNvSpPr>
                  <a:spLocks/>
                </p:cNvSpPr>
                <p:nvPr/>
              </p:nvSpPr>
              <p:spPr bwMode="auto">
                <a:xfrm>
                  <a:off x="10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6" name="Freeform 1971"/>
                <p:cNvSpPr>
                  <a:spLocks/>
                </p:cNvSpPr>
                <p:nvPr/>
              </p:nvSpPr>
              <p:spPr bwMode="auto">
                <a:xfrm>
                  <a:off x="10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7" name="Freeform 1972"/>
                <p:cNvSpPr>
                  <a:spLocks/>
                </p:cNvSpPr>
                <p:nvPr/>
              </p:nvSpPr>
              <p:spPr bwMode="auto">
                <a:xfrm>
                  <a:off x="1066"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8" name="Freeform 1973"/>
                <p:cNvSpPr>
                  <a:spLocks/>
                </p:cNvSpPr>
                <p:nvPr/>
              </p:nvSpPr>
              <p:spPr bwMode="auto">
                <a:xfrm>
                  <a:off x="1066"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29" name="Freeform 1974"/>
                <p:cNvSpPr>
                  <a:spLocks/>
                </p:cNvSpPr>
                <p:nvPr/>
              </p:nvSpPr>
              <p:spPr bwMode="auto">
                <a:xfrm>
                  <a:off x="1066"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0" name="Freeform 1975"/>
                <p:cNvSpPr>
                  <a:spLocks/>
                </p:cNvSpPr>
                <p:nvPr/>
              </p:nvSpPr>
              <p:spPr bwMode="auto">
                <a:xfrm>
                  <a:off x="1066" y="1922"/>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6 h 13"/>
                    <a:gd name="T14" fmla="*/ 6 w 10"/>
                    <a:gd name="T15" fmla="*/ 6 h 13"/>
                    <a:gd name="T16" fmla="*/ 6 w 10"/>
                    <a:gd name="T17" fmla="*/ 2 h 13"/>
                    <a:gd name="T18" fmla="*/ 4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4" y="13"/>
                      </a:lnTo>
                      <a:lnTo>
                        <a:pt x="6" y="11"/>
                      </a:lnTo>
                      <a:lnTo>
                        <a:pt x="10"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1" name="Freeform 1976"/>
                <p:cNvSpPr>
                  <a:spLocks/>
                </p:cNvSpPr>
                <p:nvPr/>
              </p:nvSpPr>
              <p:spPr bwMode="auto">
                <a:xfrm>
                  <a:off x="1068" y="1922"/>
                  <a:ext cx="8" cy="13"/>
                </a:xfrm>
                <a:custGeom>
                  <a:avLst/>
                  <a:gdLst>
                    <a:gd name="T0" fmla="*/ 0 w 8"/>
                    <a:gd name="T1" fmla="*/ 0 h 13"/>
                    <a:gd name="T2" fmla="*/ 0 w 8"/>
                    <a:gd name="T3" fmla="*/ 13 h 13"/>
                    <a:gd name="T4" fmla="*/ 2 w 8"/>
                    <a:gd name="T5" fmla="*/ 13 h 13"/>
                    <a:gd name="T6" fmla="*/ 4 w 8"/>
                    <a:gd name="T7" fmla="*/ 11 h 13"/>
                    <a:gd name="T8" fmla="*/ 8 w 8"/>
                    <a:gd name="T9" fmla="*/ 6 h 13"/>
                    <a:gd name="T10" fmla="*/ 4 w 8"/>
                    <a:gd name="T11" fmla="*/ 6 h 13"/>
                    <a:gd name="T12" fmla="*/ 4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4" y="11"/>
                      </a:lnTo>
                      <a:lnTo>
                        <a:pt x="8"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2" name="Freeform 1977"/>
                <p:cNvSpPr>
                  <a:spLocks/>
                </p:cNvSpPr>
                <p:nvPr/>
              </p:nvSpPr>
              <p:spPr bwMode="auto">
                <a:xfrm>
                  <a:off x="1068"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3" name="Freeform 1978"/>
                <p:cNvSpPr>
                  <a:spLocks/>
                </p:cNvSpPr>
                <p:nvPr/>
              </p:nvSpPr>
              <p:spPr bwMode="auto">
                <a:xfrm>
                  <a:off x="1068"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4" name="Freeform 1979"/>
                <p:cNvSpPr>
                  <a:spLocks/>
                </p:cNvSpPr>
                <p:nvPr/>
              </p:nvSpPr>
              <p:spPr bwMode="auto">
                <a:xfrm>
                  <a:off x="1068"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5" name="Freeform 1980"/>
                <p:cNvSpPr>
                  <a:spLocks/>
                </p:cNvSpPr>
                <p:nvPr/>
              </p:nvSpPr>
              <p:spPr bwMode="auto">
                <a:xfrm>
                  <a:off x="1068"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11"/>
                      </a:lnTo>
                      <a:lnTo>
                        <a:pt x="8" y="6"/>
                      </a:lnTo>
                      <a:lnTo>
                        <a:pt x="8"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6" name="Freeform 1981"/>
                <p:cNvSpPr>
                  <a:spLocks/>
                </p:cNvSpPr>
                <p:nvPr/>
              </p:nvSpPr>
              <p:spPr bwMode="auto">
                <a:xfrm>
                  <a:off x="1068"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7" name="Freeform 1982"/>
                <p:cNvSpPr>
                  <a:spLocks/>
                </p:cNvSpPr>
                <p:nvPr/>
              </p:nvSpPr>
              <p:spPr bwMode="auto">
                <a:xfrm>
                  <a:off x="1068"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6 h 13"/>
                    <a:gd name="T14" fmla="*/ 8 w 8"/>
                    <a:gd name="T15" fmla="*/ 6 h 13"/>
                    <a:gd name="T16" fmla="*/ 8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8" y="11"/>
                      </a:lnTo>
                      <a:lnTo>
                        <a:pt x="8"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8" name="Freeform 1983"/>
                <p:cNvSpPr>
                  <a:spLocks/>
                </p:cNvSpPr>
                <p:nvPr/>
              </p:nvSpPr>
              <p:spPr bwMode="auto">
                <a:xfrm>
                  <a:off x="1070" y="1922"/>
                  <a:ext cx="8" cy="13"/>
                </a:xfrm>
                <a:custGeom>
                  <a:avLst/>
                  <a:gdLst>
                    <a:gd name="T0" fmla="*/ 0 w 8"/>
                    <a:gd name="T1" fmla="*/ 0 h 13"/>
                    <a:gd name="T2" fmla="*/ 0 w 8"/>
                    <a:gd name="T3" fmla="*/ 13 h 13"/>
                    <a:gd name="T4" fmla="*/ 2 w 8"/>
                    <a:gd name="T5" fmla="*/ 13 h 13"/>
                    <a:gd name="T6" fmla="*/ 6 w 8"/>
                    <a:gd name="T7" fmla="*/ 11 h 13"/>
                    <a:gd name="T8" fmla="*/ 8 w 8"/>
                    <a:gd name="T9" fmla="*/ 6 h 13"/>
                    <a:gd name="T10" fmla="*/ 6 w 8"/>
                    <a:gd name="T11" fmla="*/ 6 h 13"/>
                    <a:gd name="T12" fmla="*/ 6 w 8"/>
                    <a:gd name="T13" fmla="*/ 2 h 13"/>
                    <a:gd name="T14" fmla="*/ 2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2" y="13"/>
                      </a:lnTo>
                      <a:lnTo>
                        <a:pt x="6" y="11"/>
                      </a:lnTo>
                      <a:lnTo>
                        <a:pt x="8"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39" name="Freeform 1984"/>
                <p:cNvSpPr>
                  <a:spLocks/>
                </p:cNvSpPr>
                <p:nvPr/>
              </p:nvSpPr>
              <p:spPr bwMode="auto">
                <a:xfrm>
                  <a:off x="1070"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0" name="Freeform 1985"/>
                <p:cNvSpPr>
                  <a:spLocks/>
                </p:cNvSpPr>
                <p:nvPr/>
              </p:nvSpPr>
              <p:spPr bwMode="auto">
                <a:xfrm>
                  <a:off x="1070"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1" name="Freeform 1986"/>
                <p:cNvSpPr>
                  <a:spLocks/>
                </p:cNvSpPr>
                <p:nvPr/>
              </p:nvSpPr>
              <p:spPr bwMode="auto">
                <a:xfrm>
                  <a:off x="1070"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2" name="Freeform 1987"/>
                <p:cNvSpPr>
                  <a:spLocks/>
                </p:cNvSpPr>
                <p:nvPr/>
              </p:nvSpPr>
              <p:spPr bwMode="auto">
                <a:xfrm>
                  <a:off x="1070" y="1922"/>
                  <a:ext cx="8" cy="13"/>
                </a:xfrm>
                <a:custGeom>
                  <a:avLst/>
                  <a:gdLst>
                    <a:gd name="T0" fmla="*/ 0 w 8"/>
                    <a:gd name="T1" fmla="*/ 0 h 13"/>
                    <a:gd name="T2" fmla="*/ 0 w 8"/>
                    <a:gd name="T3" fmla="*/ 13 h 13"/>
                    <a:gd name="T4" fmla="*/ 2 w 8"/>
                    <a:gd name="T5" fmla="*/ 13 h 13"/>
                    <a:gd name="T6" fmla="*/ 6 w 8"/>
                    <a:gd name="T7" fmla="*/ 11 h 13"/>
                    <a:gd name="T8" fmla="*/ 8 w 8"/>
                    <a:gd name="T9" fmla="*/ 11 h 13"/>
                    <a:gd name="T10" fmla="*/ 8 w 8"/>
                    <a:gd name="T11" fmla="*/ 6 h 13"/>
                    <a:gd name="T12" fmla="*/ 8 w 8"/>
                    <a:gd name="T13" fmla="*/ 6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11"/>
                      </a:lnTo>
                      <a:lnTo>
                        <a:pt x="8" y="6"/>
                      </a:lnTo>
                      <a:lnTo>
                        <a:pt x="8"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3" name="Freeform 1988"/>
                <p:cNvSpPr>
                  <a:spLocks/>
                </p:cNvSpPr>
                <p:nvPr/>
              </p:nvSpPr>
              <p:spPr bwMode="auto">
                <a:xfrm>
                  <a:off x="1070"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4" name="Freeform 1989"/>
                <p:cNvSpPr>
                  <a:spLocks/>
                </p:cNvSpPr>
                <p:nvPr/>
              </p:nvSpPr>
              <p:spPr bwMode="auto">
                <a:xfrm>
                  <a:off x="1070"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5" name="Freeform 1990"/>
                <p:cNvSpPr>
                  <a:spLocks/>
                </p:cNvSpPr>
                <p:nvPr/>
              </p:nvSpPr>
              <p:spPr bwMode="auto">
                <a:xfrm>
                  <a:off x="1070" y="1922"/>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9 w 9"/>
                    <a:gd name="T13" fmla="*/ 6 h 13"/>
                    <a:gd name="T14" fmla="*/ 8 w 9"/>
                    <a:gd name="T15" fmla="*/ 6 h 13"/>
                    <a:gd name="T16" fmla="*/ 8 w 9"/>
                    <a:gd name="T17" fmla="*/ 2 h 13"/>
                    <a:gd name="T18" fmla="*/ 6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3"/>
                      </a:lnTo>
                      <a:lnTo>
                        <a:pt x="8" y="11"/>
                      </a:lnTo>
                      <a:lnTo>
                        <a:pt x="9" y="6"/>
                      </a:lnTo>
                      <a:lnTo>
                        <a:pt x="8" y="6"/>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6" name="Freeform 1991"/>
                <p:cNvSpPr>
                  <a:spLocks/>
                </p:cNvSpPr>
                <p:nvPr/>
              </p:nvSpPr>
              <p:spPr bwMode="auto">
                <a:xfrm>
                  <a:off x="1072" y="1922"/>
                  <a:ext cx="7" cy="13"/>
                </a:xfrm>
                <a:custGeom>
                  <a:avLst/>
                  <a:gdLst>
                    <a:gd name="T0" fmla="*/ 0 w 7"/>
                    <a:gd name="T1" fmla="*/ 0 h 13"/>
                    <a:gd name="T2" fmla="*/ 0 w 7"/>
                    <a:gd name="T3" fmla="*/ 13 h 13"/>
                    <a:gd name="T4" fmla="*/ 4 w 7"/>
                    <a:gd name="T5" fmla="*/ 13 h 13"/>
                    <a:gd name="T6" fmla="*/ 6 w 7"/>
                    <a:gd name="T7" fmla="*/ 11 h 13"/>
                    <a:gd name="T8" fmla="*/ 7 w 7"/>
                    <a:gd name="T9" fmla="*/ 6 h 13"/>
                    <a:gd name="T10" fmla="*/ 6 w 7"/>
                    <a:gd name="T11" fmla="*/ 6 h 13"/>
                    <a:gd name="T12" fmla="*/ 6 w 7"/>
                    <a:gd name="T13" fmla="*/ 2 h 13"/>
                    <a:gd name="T14" fmla="*/ 4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4" y="13"/>
                      </a:lnTo>
                      <a:lnTo>
                        <a:pt x="6" y="11"/>
                      </a:lnTo>
                      <a:lnTo>
                        <a:pt x="7"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7" name="Freeform 1992"/>
                <p:cNvSpPr>
                  <a:spLocks/>
                </p:cNvSpPr>
                <p:nvPr/>
              </p:nvSpPr>
              <p:spPr bwMode="auto">
                <a:xfrm>
                  <a:off x="1072"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8" name="Freeform 1993"/>
                <p:cNvSpPr>
                  <a:spLocks/>
                </p:cNvSpPr>
                <p:nvPr/>
              </p:nvSpPr>
              <p:spPr bwMode="auto">
                <a:xfrm>
                  <a:off x="1072"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49" name="Freeform 1994"/>
                <p:cNvSpPr>
                  <a:spLocks/>
                </p:cNvSpPr>
                <p:nvPr/>
              </p:nvSpPr>
              <p:spPr bwMode="auto">
                <a:xfrm>
                  <a:off x="1072" y="1922"/>
                  <a:ext cx="7" cy="13"/>
                </a:xfrm>
                <a:custGeom>
                  <a:avLst/>
                  <a:gdLst>
                    <a:gd name="T0" fmla="*/ 0 w 7"/>
                    <a:gd name="T1" fmla="*/ 0 h 13"/>
                    <a:gd name="T2" fmla="*/ 0 w 7"/>
                    <a:gd name="T3" fmla="*/ 13 h 13"/>
                    <a:gd name="T4" fmla="*/ 4 w 7"/>
                    <a:gd name="T5" fmla="*/ 13 h 13"/>
                    <a:gd name="T6" fmla="*/ 6 w 7"/>
                    <a:gd name="T7" fmla="*/ 11 h 13"/>
                    <a:gd name="T8" fmla="*/ 7 w 7"/>
                    <a:gd name="T9" fmla="*/ 11 h 13"/>
                    <a:gd name="T10" fmla="*/ 7 w 7"/>
                    <a:gd name="T11" fmla="*/ 6 h 13"/>
                    <a:gd name="T12" fmla="*/ 7 w 7"/>
                    <a:gd name="T13" fmla="*/ 6 h 13"/>
                    <a:gd name="T14" fmla="*/ 6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11"/>
                      </a:lnTo>
                      <a:lnTo>
                        <a:pt x="7" y="6"/>
                      </a:lnTo>
                      <a:lnTo>
                        <a:pt x="7"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0" name="Freeform 1995"/>
                <p:cNvSpPr>
                  <a:spLocks/>
                </p:cNvSpPr>
                <p:nvPr/>
              </p:nvSpPr>
              <p:spPr bwMode="auto">
                <a:xfrm>
                  <a:off x="1072" y="1922"/>
                  <a:ext cx="7" cy="13"/>
                </a:xfrm>
                <a:custGeom>
                  <a:avLst/>
                  <a:gdLst>
                    <a:gd name="T0" fmla="*/ 0 w 7"/>
                    <a:gd name="T1" fmla="*/ 0 h 13"/>
                    <a:gd name="T2" fmla="*/ 0 w 7"/>
                    <a:gd name="T3" fmla="*/ 13 h 13"/>
                    <a:gd name="T4" fmla="*/ 6 w 7"/>
                    <a:gd name="T5" fmla="*/ 13 h 13"/>
                    <a:gd name="T6" fmla="*/ 6 w 7"/>
                    <a:gd name="T7" fmla="*/ 11 h 13"/>
                    <a:gd name="T8" fmla="*/ 7 w 7"/>
                    <a:gd name="T9" fmla="*/ 11 h 13"/>
                    <a:gd name="T10" fmla="*/ 7 w 7"/>
                    <a:gd name="T11" fmla="*/ 6 h 13"/>
                    <a:gd name="T12" fmla="*/ 7 w 7"/>
                    <a:gd name="T13" fmla="*/ 6 h 13"/>
                    <a:gd name="T14" fmla="*/ 6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6" y="13"/>
                      </a:lnTo>
                      <a:lnTo>
                        <a:pt x="6" y="11"/>
                      </a:lnTo>
                      <a:lnTo>
                        <a:pt x="7" y="11"/>
                      </a:lnTo>
                      <a:lnTo>
                        <a:pt x="7" y="6"/>
                      </a:lnTo>
                      <a:lnTo>
                        <a:pt x="7"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1" name="Freeform 1996"/>
                <p:cNvSpPr>
                  <a:spLocks/>
                </p:cNvSpPr>
                <p:nvPr/>
              </p:nvSpPr>
              <p:spPr bwMode="auto">
                <a:xfrm>
                  <a:off x="1072" y="1922"/>
                  <a:ext cx="7" cy="13"/>
                </a:xfrm>
                <a:custGeom>
                  <a:avLst/>
                  <a:gdLst>
                    <a:gd name="T0" fmla="*/ 0 w 7"/>
                    <a:gd name="T1" fmla="*/ 0 h 13"/>
                    <a:gd name="T2" fmla="*/ 0 w 7"/>
                    <a:gd name="T3" fmla="*/ 13 h 13"/>
                    <a:gd name="T4" fmla="*/ 6 w 7"/>
                    <a:gd name="T5" fmla="*/ 13 h 13"/>
                    <a:gd name="T6" fmla="*/ 7 w 7"/>
                    <a:gd name="T7" fmla="*/ 11 h 13"/>
                    <a:gd name="T8" fmla="*/ 7 w 7"/>
                    <a:gd name="T9" fmla="*/ 6 h 13"/>
                    <a:gd name="T10" fmla="*/ 7 w 7"/>
                    <a:gd name="T11" fmla="*/ 6 h 13"/>
                    <a:gd name="T12" fmla="*/ 7 w 7"/>
                    <a:gd name="T13" fmla="*/ 2 h 13"/>
                    <a:gd name="T14" fmla="*/ 6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6" y="13"/>
                      </a:lnTo>
                      <a:lnTo>
                        <a:pt x="7" y="11"/>
                      </a:lnTo>
                      <a:lnTo>
                        <a:pt x="7" y="6"/>
                      </a:lnTo>
                      <a:lnTo>
                        <a:pt x="7" y="6"/>
                      </a:lnTo>
                      <a:lnTo>
                        <a:pt x="7"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2" name="Freeform 1997"/>
                <p:cNvSpPr>
                  <a:spLocks/>
                </p:cNvSpPr>
                <p:nvPr/>
              </p:nvSpPr>
              <p:spPr bwMode="auto">
                <a:xfrm>
                  <a:off x="1072" y="1922"/>
                  <a:ext cx="7" cy="13"/>
                </a:xfrm>
                <a:custGeom>
                  <a:avLst/>
                  <a:gdLst>
                    <a:gd name="T0" fmla="*/ 0 w 7"/>
                    <a:gd name="T1" fmla="*/ 0 h 13"/>
                    <a:gd name="T2" fmla="*/ 0 w 7"/>
                    <a:gd name="T3" fmla="*/ 13 h 13"/>
                    <a:gd name="T4" fmla="*/ 6 w 7"/>
                    <a:gd name="T5" fmla="*/ 13 h 13"/>
                    <a:gd name="T6" fmla="*/ 7 w 7"/>
                    <a:gd name="T7" fmla="*/ 11 h 13"/>
                    <a:gd name="T8" fmla="*/ 7 w 7"/>
                    <a:gd name="T9" fmla="*/ 6 h 13"/>
                    <a:gd name="T10" fmla="*/ 7 w 7"/>
                    <a:gd name="T11" fmla="*/ 6 h 13"/>
                    <a:gd name="T12" fmla="*/ 7 w 7"/>
                    <a:gd name="T13" fmla="*/ 2 h 13"/>
                    <a:gd name="T14" fmla="*/ 6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6" y="13"/>
                      </a:lnTo>
                      <a:lnTo>
                        <a:pt x="7" y="11"/>
                      </a:lnTo>
                      <a:lnTo>
                        <a:pt x="7" y="6"/>
                      </a:lnTo>
                      <a:lnTo>
                        <a:pt x="7" y="6"/>
                      </a:lnTo>
                      <a:lnTo>
                        <a:pt x="7"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3" name="Freeform 1998"/>
                <p:cNvSpPr>
                  <a:spLocks/>
                </p:cNvSpPr>
                <p:nvPr/>
              </p:nvSpPr>
              <p:spPr bwMode="auto">
                <a:xfrm>
                  <a:off x="1072" y="1922"/>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9 w 9"/>
                    <a:gd name="T13" fmla="*/ 6 h 13"/>
                    <a:gd name="T14" fmla="*/ 7 w 9"/>
                    <a:gd name="T15" fmla="*/ 6 h 13"/>
                    <a:gd name="T16" fmla="*/ 7 w 9"/>
                    <a:gd name="T17" fmla="*/ 2 h 13"/>
                    <a:gd name="T18" fmla="*/ 6 w 9"/>
                    <a:gd name="T19" fmla="*/ 2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6" y="13"/>
                      </a:lnTo>
                      <a:lnTo>
                        <a:pt x="7" y="11"/>
                      </a:lnTo>
                      <a:lnTo>
                        <a:pt x="9" y="6"/>
                      </a:lnTo>
                      <a:lnTo>
                        <a:pt x="7" y="6"/>
                      </a:lnTo>
                      <a:lnTo>
                        <a:pt x="7"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4" name="Freeform 1999"/>
                <p:cNvSpPr>
                  <a:spLocks/>
                </p:cNvSpPr>
                <p:nvPr/>
              </p:nvSpPr>
              <p:spPr bwMode="auto">
                <a:xfrm>
                  <a:off x="1076"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5" name="Freeform 2000"/>
                <p:cNvSpPr>
                  <a:spLocks/>
                </p:cNvSpPr>
                <p:nvPr/>
              </p:nvSpPr>
              <p:spPr bwMode="auto">
                <a:xfrm>
                  <a:off x="1076"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6" name="Freeform 2001"/>
                <p:cNvSpPr>
                  <a:spLocks/>
                </p:cNvSpPr>
                <p:nvPr/>
              </p:nvSpPr>
              <p:spPr bwMode="auto">
                <a:xfrm>
                  <a:off x="1076"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7" name="Freeform 2002"/>
                <p:cNvSpPr>
                  <a:spLocks/>
                </p:cNvSpPr>
                <p:nvPr/>
              </p:nvSpPr>
              <p:spPr bwMode="auto">
                <a:xfrm>
                  <a:off x="1076" y="1922"/>
                  <a:ext cx="5" cy="13"/>
                </a:xfrm>
                <a:custGeom>
                  <a:avLst/>
                  <a:gdLst>
                    <a:gd name="T0" fmla="*/ 0 w 5"/>
                    <a:gd name="T1" fmla="*/ 0 h 13"/>
                    <a:gd name="T2" fmla="*/ 0 w 5"/>
                    <a:gd name="T3" fmla="*/ 13 h 13"/>
                    <a:gd name="T4" fmla="*/ 2 w 5"/>
                    <a:gd name="T5" fmla="*/ 13 h 13"/>
                    <a:gd name="T6" fmla="*/ 3 w 5"/>
                    <a:gd name="T7" fmla="*/ 11 h 13"/>
                    <a:gd name="T8" fmla="*/ 5 w 5"/>
                    <a:gd name="T9" fmla="*/ 11 h 13"/>
                    <a:gd name="T10" fmla="*/ 5 w 5"/>
                    <a:gd name="T11" fmla="*/ 6 h 13"/>
                    <a:gd name="T12" fmla="*/ 5 w 5"/>
                    <a:gd name="T13" fmla="*/ 6 h 13"/>
                    <a:gd name="T14" fmla="*/ 3 w 5"/>
                    <a:gd name="T15" fmla="*/ 2 h 13"/>
                    <a:gd name="T16" fmla="*/ 2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11"/>
                      </a:lnTo>
                      <a:lnTo>
                        <a:pt x="5" y="6"/>
                      </a:lnTo>
                      <a:lnTo>
                        <a:pt x="5" y="6"/>
                      </a:lnTo>
                      <a:lnTo>
                        <a:pt x="3"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8" name="Freeform 2003"/>
                <p:cNvSpPr>
                  <a:spLocks/>
                </p:cNvSpPr>
                <p:nvPr/>
              </p:nvSpPr>
              <p:spPr bwMode="auto">
                <a:xfrm>
                  <a:off x="1076" y="1922"/>
                  <a:ext cx="5" cy="13"/>
                </a:xfrm>
                <a:custGeom>
                  <a:avLst/>
                  <a:gdLst>
                    <a:gd name="T0" fmla="*/ 0 w 5"/>
                    <a:gd name="T1" fmla="*/ 0 h 13"/>
                    <a:gd name="T2" fmla="*/ 0 w 5"/>
                    <a:gd name="T3" fmla="*/ 13 h 13"/>
                    <a:gd name="T4" fmla="*/ 3 w 5"/>
                    <a:gd name="T5" fmla="*/ 13 h 13"/>
                    <a:gd name="T6" fmla="*/ 3 w 5"/>
                    <a:gd name="T7" fmla="*/ 11 h 13"/>
                    <a:gd name="T8" fmla="*/ 5 w 5"/>
                    <a:gd name="T9" fmla="*/ 11 h 13"/>
                    <a:gd name="T10" fmla="*/ 5 w 5"/>
                    <a:gd name="T11" fmla="*/ 6 h 13"/>
                    <a:gd name="T12" fmla="*/ 5 w 5"/>
                    <a:gd name="T13" fmla="*/ 6 h 13"/>
                    <a:gd name="T14" fmla="*/ 3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3" y="13"/>
                      </a:lnTo>
                      <a:lnTo>
                        <a:pt x="3" y="11"/>
                      </a:lnTo>
                      <a:lnTo>
                        <a:pt x="5" y="11"/>
                      </a:lnTo>
                      <a:lnTo>
                        <a:pt x="5" y="6"/>
                      </a:lnTo>
                      <a:lnTo>
                        <a:pt x="5" y="6"/>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59" name="Freeform 2004"/>
                <p:cNvSpPr>
                  <a:spLocks/>
                </p:cNvSpPr>
                <p:nvPr/>
              </p:nvSpPr>
              <p:spPr bwMode="auto">
                <a:xfrm>
                  <a:off x="1076" y="1922"/>
                  <a:ext cx="5" cy="13"/>
                </a:xfrm>
                <a:custGeom>
                  <a:avLst/>
                  <a:gdLst>
                    <a:gd name="T0" fmla="*/ 0 w 5"/>
                    <a:gd name="T1" fmla="*/ 0 h 13"/>
                    <a:gd name="T2" fmla="*/ 0 w 5"/>
                    <a:gd name="T3" fmla="*/ 13 h 13"/>
                    <a:gd name="T4" fmla="*/ 3 w 5"/>
                    <a:gd name="T5" fmla="*/ 13 h 13"/>
                    <a:gd name="T6" fmla="*/ 5 w 5"/>
                    <a:gd name="T7" fmla="*/ 11 h 13"/>
                    <a:gd name="T8" fmla="*/ 5 w 5"/>
                    <a:gd name="T9" fmla="*/ 6 h 13"/>
                    <a:gd name="T10" fmla="*/ 5 w 5"/>
                    <a:gd name="T11" fmla="*/ 6 h 13"/>
                    <a:gd name="T12" fmla="*/ 5 w 5"/>
                    <a:gd name="T13" fmla="*/ 2 h 13"/>
                    <a:gd name="T14" fmla="*/ 3 w 5"/>
                    <a:gd name="T15" fmla="*/ 2 h 13"/>
                    <a:gd name="T16" fmla="*/ 0 w 5"/>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3">
                      <a:moveTo>
                        <a:pt x="0" y="0"/>
                      </a:moveTo>
                      <a:lnTo>
                        <a:pt x="0" y="13"/>
                      </a:lnTo>
                      <a:lnTo>
                        <a:pt x="3" y="13"/>
                      </a:lnTo>
                      <a:lnTo>
                        <a:pt x="5" y="11"/>
                      </a:lnTo>
                      <a:lnTo>
                        <a:pt x="5" y="6"/>
                      </a:lnTo>
                      <a:lnTo>
                        <a:pt x="5" y="6"/>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0" name="Freeform 2005"/>
                <p:cNvSpPr>
                  <a:spLocks/>
                </p:cNvSpPr>
                <p:nvPr/>
              </p:nvSpPr>
              <p:spPr bwMode="auto">
                <a:xfrm>
                  <a:off x="1076" y="1922"/>
                  <a:ext cx="5" cy="13"/>
                </a:xfrm>
                <a:custGeom>
                  <a:avLst/>
                  <a:gdLst>
                    <a:gd name="T0" fmla="*/ 2 w 5"/>
                    <a:gd name="T1" fmla="*/ 0 h 13"/>
                    <a:gd name="T2" fmla="*/ 0 w 5"/>
                    <a:gd name="T3" fmla="*/ 0 h 13"/>
                    <a:gd name="T4" fmla="*/ 0 w 5"/>
                    <a:gd name="T5" fmla="*/ 13 h 13"/>
                    <a:gd name="T6" fmla="*/ 2 w 5"/>
                    <a:gd name="T7" fmla="*/ 13 h 13"/>
                    <a:gd name="T8" fmla="*/ 3 w 5"/>
                    <a:gd name="T9" fmla="*/ 13 h 13"/>
                    <a:gd name="T10" fmla="*/ 5 w 5"/>
                    <a:gd name="T11" fmla="*/ 11 h 13"/>
                    <a:gd name="T12" fmla="*/ 5 w 5"/>
                    <a:gd name="T13" fmla="*/ 6 h 13"/>
                    <a:gd name="T14" fmla="*/ 5 w 5"/>
                    <a:gd name="T15" fmla="*/ 6 h 13"/>
                    <a:gd name="T16" fmla="*/ 5 w 5"/>
                    <a:gd name="T17" fmla="*/ 2 h 13"/>
                    <a:gd name="T18" fmla="*/ 3 w 5"/>
                    <a:gd name="T19" fmla="*/ 2 h 13"/>
                    <a:gd name="T20" fmla="*/ 2 w 5"/>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2" y="0"/>
                      </a:moveTo>
                      <a:lnTo>
                        <a:pt x="0" y="0"/>
                      </a:lnTo>
                      <a:lnTo>
                        <a:pt x="0" y="13"/>
                      </a:lnTo>
                      <a:lnTo>
                        <a:pt x="2" y="13"/>
                      </a:lnTo>
                      <a:lnTo>
                        <a:pt x="3" y="13"/>
                      </a:lnTo>
                      <a:lnTo>
                        <a:pt x="5" y="11"/>
                      </a:lnTo>
                      <a:lnTo>
                        <a:pt x="5" y="6"/>
                      </a:lnTo>
                      <a:lnTo>
                        <a:pt x="5" y="6"/>
                      </a:lnTo>
                      <a:lnTo>
                        <a:pt x="5" y="2"/>
                      </a:lnTo>
                      <a:lnTo>
                        <a:pt x="3"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1" name="Freeform 2006"/>
                <p:cNvSpPr>
                  <a:spLocks/>
                </p:cNvSpPr>
                <p:nvPr/>
              </p:nvSpPr>
              <p:spPr bwMode="auto">
                <a:xfrm>
                  <a:off x="1078" y="1922"/>
                  <a:ext cx="7" cy="13"/>
                </a:xfrm>
                <a:custGeom>
                  <a:avLst/>
                  <a:gdLst>
                    <a:gd name="T0" fmla="*/ 0 w 7"/>
                    <a:gd name="T1" fmla="*/ 0 h 13"/>
                    <a:gd name="T2" fmla="*/ 0 w 7"/>
                    <a:gd name="T3" fmla="*/ 13 h 13"/>
                    <a:gd name="T4" fmla="*/ 1 w 7"/>
                    <a:gd name="T5" fmla="*/ 13 h 13"/>
                    <a:gd name="T6" fmla="*/ 3 w 7"/>
                    <a:gd name="T7" fmla="*/ 11 h 13"/>
                    <a:gd name="T8" fmla="*/ 7 w 7"/>
                    <a:gd name="T9" fmla="*/ 6 h 13"/>
                    <a:gd name="T10" fmla="*/ 3 w 7"/>
                    <a:gd name="T11" fmla="*/ 6 h 13"/>
                    <a:gd name="T12" fmla="*/ 3 w 7"/>
                    <a:gd name="T13" fmla="*/ 2 h 13"/>
                    <a:gd name="T14" fmla="*/ 1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1" y="13"/>
                      </a:lnTo>
                      <a:lnTo>
                        <a:pt x="3" y="11"/>
                      </a:lnTo>
                      <a:lnTo>
                        <a:pt x="7" y="6"/>
                      </a:lnTo>
                      <a:lnTo>
                        <a:pt x="3"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2" name="Freeform 2007"/>
                <p:cNvSpPr>
                  <a:spLocks/>
                </p:cNvSpPr>
                <p:nvPr/>
              </p:nvSpPr>
              <p:spPr bwMode="auto">
                <a:xfrm>
                  <a:off x="1078"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3" name="Freeform 2008"/>
                <p:cNvSpPr>
                  <a:spLocks/>
                </p:cNvSpPr>
                <p:nvPr/>
              </p:nvSpPr>
              <p:spPr bwMode="auto">
                <a:xfrm>
                  <a:off x="1078"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4" name="Freeform 2009"/>
                <p:cNvSpPr>
                  <a:spLocks/>
                </p:cNvSpPr>
                <p:nvPr/>
              </p:nvSpPr>
              <p:spPr bwMode="auto">
                <a:xfrm>
                  <a:off x="1078"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5" name="Freeform 2010"/>
                <p:cNvSpPr>
                  <a:spLocks/>
                </p:cNvSpPr>
                <p:nvPr/>
              </p:nvSpPr>
              <p:spPr bwMode="auto">
                <a:xfrm>
                  <a:off x="1078" y="1922"/>
                  <a:ext cx="7" cy="13"/>
                </a:xfrm>
                <a:custGeom>
                  <a:avLst/>
                  <a:gdLst>
                    <a:gd name="T0" fmla="*/ 0 w 7"/>
                    <a:gd name="T1" fmla="*/ 0 h 13"/>
                    <a:gd name="T2" fmla="*/ 0 w 7"/>
                    <a:gd name="T3" fmla="*/ 13 h 13"/>
                    <a:gd name="T4" fmla="*/ 1 w 7"/>
                    <a:gd name="T5" fmla="*/ 13 h 13"/>
                    <a:gd name="T6" fmla="*/ 3 w 7"/>
                    <a:gd name="T7" fmla="*/ 11 h 13"/>
                    <a:gd name="T8" fmla="*/ 7 w 7"/>
                    <a:gd name="T9" fmla="*/ 11 h 13"/>
                    <a:gd name="T10" fmla="*/ 7 w 7"/>
                    <a:gd name="T11" fmla="*/ 6 h 13"/>
                    <a:gd name="T12" fmla="*/ 7 w 7"/>
                    <a:gd name="T13" fmla="*/ 6 h 13"/>
                    <a:gd name="T14" fmla="*/ 3 w 7"/>
                    <a:gd name="T15" fmla="*/ 2 h 13"/>
                    <a:gd name="T16" fmla="*/ 1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11"/>
                      </a:lnTo>
                      <a:lnTo>
                        <a:pt x="7" y="6"/>
                      </a:lnTo>
                      <a:lnTo>
                        <a:pt x="7" y="6"/>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6" name="Freeform 2011"/>
                <p:cNvSpPr>
                  <a:spLocks/>
                </p:cNvSpPr>
                <p:nvPr/>
              </p:nvSpPr>
              <p:spPr bwMode="auto">
                <a:xfrm>
                  <a:off x="1078"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7" name="Freeform 2012"/>
                <p:cNvSpPr>
                  <a:spLocks/>
                </p:cNvSpPr>
                <p:nvPr/>
              </p:nvSpPr>
              <p:spPr bwMode="auto">
                <a:xfrm>
                  <a:off x="1078" y="1922"/>
                  <a:ext cx="7" cy="13"/>
                </a:xfrm>
                <a:custGeom>
                  <a:avLst/>
                  <a:gdLst>
                    <a:gd name="T0" fmla="*/ 0 w 7"/>
                    <a:gd name="T1" fmla="*/ 0 h 13"/>
                    <a:gd name="T2" fmla="*/ 0 w 7"/>
                    <a:gd name="T3" fmla="*/ 13 h 13"/>
                    <a:gd name="T4" fmla="*/ 3 w 7"/>
                    <a:gd name="T5" fmla="*/ 13 h 13"/>
                    <a:gd name="T6" fmla="*/ 7 w 7"/>
                    <a:gd name="T7" fmla="*/ 11 h 13"/>
                    <a:gd name="T8" fmla="*/ 7 w 7"/>
                    <a:gd name="T9" fmla="*/ 6 h 13"/>
                    <a:gd name="T10" fmla="*/ 7 w 7"/>
                    <a:gd name="T11" fmla="*/ 6 h 13"/>
                    <a:gd name="T12" fmla="*/ 7 w 7"/>
                    <a:gd name="T13" fmla="*/ 2 h 13"/>
                    <a:gd name="T14" fmla="*/ 3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3" y="13"/>
                      </a:lnTo>
                      <a:lnTo>
                        <a:pt x="7" y="11"/>
                      </a:lnTo>
                      <a:lnTo>
                        <a:pt x="7" y="6"/>
                      </a:lnTo>
                      <a:lnTo>
                        <a:pt x="7" y="6"/>
                      </a:lnTo>
                      <a:lnTo>
                        <a:pt x="7"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8" name="Freeform 2013"/>
                <p:cNvSpPr>
                  <a:spLocks/>
                </p:cNvSpPr>
                <p:nvPr/>
              </p:nvSpPr>
              <p:spPr bwMode="auto">
                <a:xfrm>
                  <a:off x="1078" y="1922"/>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7 w 7"/>
                    <a:gd name="T11" fmla="*/ 11 h 13"/>
                    <a:gd name="T12" fmla="*/ 7 w 7"/>
                    <a:gd name="T13" fmla="*/ 6 h 13"/>
                    <a:gd name="T14" fmla="*/ 7 w 7"/>
                    <a:gd name="T15" fmla="*/ 6 h 13"/>
                    <a:gd name="T16" fmla="*/ 7 w 7"/>
                    <a:gd name="T17" fmla="*/ 2 h 13"/>
                    <a:gd name="T18" fmla="*/ 3 w 7"/>
                    <a:gd name="T19" fmla="*/ 2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3" y="13"/>
                      </a:lnTo>
                      <a:lnTo>
                        <a:pt x="7" y="11"/>
                      </a:lnTo>
                      <a:lnTo>
                        <a:pt x="7" y="6"/>
                      </a:lnTo>
                      <a:lnTo>
                        <a:pt x="7" y="6"/>
                      </a:lnTo>
                      <a:lnTo>
                        <a:pt x="7" y="2"/>
                      </a:lnTo>
                      <a:lnTo>
                        <a:pt x="3"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69" name="Freeform 2014"/>
                <p:cNvSpPr>
                  <a:spLocks/>
                </p:cNvSpPr>
                <p:nvPr/>
              </p:nvSpPr>
              <p:spPr bwMode="auto">
                <a:xfrm>
                  <a:off x="1079"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0" name="Freeform 2015"/>
                <p:cNvSpPr>
                  <a:spLocks/>
                </p:cNvSpPr>
                <p:nvPr/>
              </p:nvSpPr>
              <p:spPr bwMode="auto">
                <a:xfrm>
                  <a:off x="1079"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1" name="Freeform 2016"/>
                <p:cNvSpPr>
                  <a:spLocks/>
                </p:cNvSpPr>
                <p:nvPr/>
              </p:nvSpPr>
              <p:spPr bwMode="auto">
                <a:xfrm>
                  <a:off x="1079"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2" name="Freeform 2017"/>
                <p:cNvSpPr>
                  <a:spLocks/>
                </p:cNvSpPr>
                <p:nvPr/>
              </p:nvSpPr>
              <p:spPr bwMode="auto">
                <a:xfrm>
                  <a:off x="1079"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3" name="Freeform 2018"/>
                <p:cNvSpPr>
                  <a:spLocks/>
                </p:cNvSpPr>
                <p:nvPr/>
              </p:nvSpPr>
              <p:spPr bwMode="auto">
                <a:xfrm>
                  <a:off x="1072" y="1922"/>
                  <a:ext cx="13" cy="13"/>
                </a:xfrm>
                <a:custGeom>
                  <a:avLst/>
                  <a:gdLst>
                    <a:gd name="T0" fmla="*/ 0 w 13"/>
                    <a:gd name="T1" fmla="*/ 6 h 13"/>
                    <a:gd name="T2" fmla="*/ 7 w 13"/>
                    <a:gd name="T3" fmla="*/ 0 h 13"/>
                    <a:gd name="T4" fmla="*/ 7 w 13"/>
                    <a:gd name="T5" fmla="*/ 13 h 13"/>
                    <a:gd name="T6" fmla="*/ 13 w 13"/>
                    <a:gd name="T7" fmla="*/ 8 h 13"/>
                    <a:gd name="T8" fmla="*/ 7 w 13"/>
                    <a:gd name="T9" fmla="*/ 13 h 13"/>
                    <a:gd name="T10" fmla="*/ 13 w 13"/>
                    <a:gd name="T11" fmla="*/ 13 h 13"/>
                    <a:gd name="T12" fmla="*/ 13 w 13"/>
                    <a:gd name="T13" fmla="*/ 11 h 13"/>
                    <a:gd name="T14" fmla="*/ 13 w 13"/>
                    <a:gd name="T15" fmla="*/ 11 h 13"/>
                    <a:gd name="T16" fmla="*/ 13 w 13"/>
                    <a:gd name="T17" fmla="*/ 6 h 13"/>
                    <a:gd name="T18" fmla="*/ 13 w 13"/>
                    <a:gd name="T19" fmla="*/ 6 h 13"/>
                    <a:gd name="T20" fmla="*/ 13 w 13"/>
                    <a:gd name="T21" fmla="*/ 2 h 13"/>
                    <a:gd name="T22" fmla="*/ 7 w 13"/>
                    <a:gd name="T23" fmla="*/ 0 h 13"/>
                    <a:gd name="T24" fmla="*/ 0 w 13"/>
                    <a:gd name="T25"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3">
                      <a:moveTo>
                        <a:pt x="0" y="6"/>
                      </a:moveTo>
                      <a:lnTo>
                        <a:pt x="7" y="0"/>
                      </a:lnTo>
                      <a:lnTo>
                        <a:pt x="7" y="13"/>
                      </a:lnTo>
                      <a:lnTo>
                        <a:pt x="13" y="8"/>
                      </a:lnTo>
                      <a:lnTo>
                        <a:pt x="7" y="13"/>
                      </a:lnTo>
                      <a:lnTo>
                        <a:pt x="13" y="13"/>
                      </a:lnTo>
                      <a:lnTo>
                        <a:pt x="13" y="11"/>
                      </a:lnTo>
                      <a:lnTo>
                        <a:pt x="13" y="11"/>
                      </a:lnTo>
                      <a:lnTo>
                        <a:pt x="13" y="6"/>
                      </a:lnTo>
                      <a:lnTo>
                        <a:pt x="13" y="6"/>
                      </a:lnTo>
                      <a:lnTo>
                        <a:pt x="13" y="2"/>
                      </a:lnTo>
                      <a:lnTo>
                        <a:pt x="7"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4" name="Freeform 2019"/>
                <p:cNvSpPr>
                  <a:spLocks/>
                </p:cNvSpPr>
                <p:nvPr/>
              </p:nvSpPr>
              <p:spPr bwMode="auto">
                <a:xfrm>
                  <a:off x="1072" y="1922"/>
                  <a:ext cx="13" cy="13"/>
                </a:xfrm>
                <a:custGeom>
                  <a:avLst/>
                  <a:gdLst>
                    <a:gd name="T0" fmla="*/ 7 w 13"/>
                    <a:gd name="T1" fmla="*/ 0 h 13"/>
                    <a:gd name="T2" fmla="*/ 0 w 13"/>
                    <a:gd name="T3" fmla="*/ 6 h 13"/>
                    <a:gd name="T4" fmla="*/ 0 w 13"/>
                    <a:gd name="T5" fmla="*/ 6 h 13"/>
                    <a:gd name="T6" fmla="*/ 13 w 13"/>
                    <a:gd name="T7" fmla="*/ 8 h 13"/>
                    <a:gd name="T8" fmla="*/ 13 w 13"/>
                    <a:gd name="T9" fmla="*/ 6 h 13"/>
                    <a:gd name="T10" fmla="*/ 7 w 13"/>
                    <a:gd name="T11" fmla="*/ 13 h 13"/>
                    <a:gd name="T12" fmla="*/ 13 w 13"/>
                    <a:gd name="T13" fmla="*/ 6 h 13"/>
                    <a:gd name="T14" fmla="*/ 13 w 13"/>
                    <a:gd name="T15" fmla="*/ 6 h 13"/>
                    <a:gd name="T16" fmla="*/ 13 w 13"/>
                    <a:gd name="T17" fmla="*/ 2 h 13"/>
                    <a:gd name="T18" fmla="*/ 13 w 13"/>
                    <a:gd name="T19" fmla="*/ 0 h 13"/>
                    <a:gd name="T20" fmla="*/ 9 w 13"/>
                    <a:gd name="T21" fmla="*/ 0 h 13"/>
                    <a:gd name="T22" fmla="*/ 7 w 13"/>
                    <a:gd name="T23" fmla="*/ 0 h 13"/>
                    <a:gd name="T24" fmla="*/ 6 w 13"/>
                    <a:gd name="T25" fmla="*/ 0 h 13"/>
                    <a:gd name="T26" fmla="*/ 4 w 13"/>
                    <a:gd name="T27" fmla="*/ 2 h 13"/>
                    <a:gd name="T28" fmla="*/ 0 w 13"/>
                    <a:gd name="T29" fmla="*/ 6 h 13"/>
                    <a:gd name="T30" fmla="*/ 7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7" y="0"/>
                      </a:moveTo>
                      <a:lnTo>
                        <a:pt x="0" y="6"/>
                      </a:lnTo>
                      <a:lnTo>
                        <a:pt x="0" y="6"/>
                      </a:lnTo>
                      <a:lnTo>
                        <a:pt x="13" y="8"/>
                      </a:lnTo>
                      <a:lnTo>
                        <a:pt x="13" y="6"/>
                      </a:lnTo>
                      <a:lnTo>
                        <a:pt x="7" y="13"/>
                      </a:lnTo>
                      <a:lnTo>
                        <a:pt x="13" y="6"/>
                      </a:lnTo>
                      <a:lnTo>
                        <a:pt x="13" y="6"/>
                      </a:lnTo>
                      <a:lnTo>
                        <a:pt x="13" y="2"/>
                      </a:lnTo>
                      <a:lnTo>
                        <a:pt x="13" y="0"/>
                      </a:lnTo>
                      <a:lnTo>
                        <a:pt x="9" y="0"/>
                      </a:lnTo>
                      <a:lnTo>
                        <a:pt x="7" y="0"/>
                      </a:lnTo>
                      <a:lnTo>
                        <a:pt x="6" y="0"/>
                      </a:lnTo>
                      <a:lnTo>
                        <a:pt x="4" y="2"/>
                      </a:lnTo>
                      <a:lnTo>
                        <a:pt x="0" y="6"/>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5" name="Freeform 2020"/>
                <p:cNvSpPr>
                  <a:spLocks/>
                </p:cNvSpPr>
                <p:nvPr/>
              </p:nvSpPr>
              <p:spPr bwMode="auto">
                <a:xfrm>
                  <a:off x="1079" y="1922"/>
                  <a:ext cx="6" cy="13"/>
                </a:xfrm>
                <a:custGeom>
                  <a:avLst/>
                  <a:gdLst>
                    <a:gd name="T0" fmla="*/ 2 w 6"/>
                    <a:gd name="T1" fmla="*/ 0 h 13"/>
                    <a:gd name="T2" fmla="*/ 0 w 6"/>
                    <a:gd name="T3" fmla="*/ 0 h 13"/>
                    <a:gd name="T4" fmla="*/ 0 w 6"/>
                    <a:gd name="T5" fmla="*/ 13 h 13"/>
                    <a:gd name="T6" fmla="*/ 2 w 6"/>
                    <a:gd name="T7" fmla="*/ 13 h 13"/>
                    <a:gd name="T8" fmla="*/ 6 w 6"/>
                    <a:gd name="T9" fmla="*/ 13 h 13"/>
                    <a:gd name="T10" fmla="*/ 6 w 6"/>
                    <a:gd name="T11" fmla="*/ 11 h 13"/>
                    <a:gd name="T12" fmla="*/ 6 w 6"/>
                    <a:gd name="T13" fmla="*/ 8 h 13"/>
                    <a:gd name="T14" fmla="*/ 6 w 6"/>
                    <a:gd name="T15" fmla="*/ 6 h 13"/>
                    <a:gd name="T16" fmla="*/ 6 w 6"/>
                    <a:gd name="T17" fmla="*/ 6 h 13"/>
                    <a:gd name="T18" fmla="*/ 6 w 6"/>
                    <a:gd name="T19" fmla="*/ 2 h 13"/>
                    <a:gd name="T20" fmla="*/ 6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6" y="13"/>
                      </a:lnTo>
                      <a:lnTo>
                        <a:pt x="6" y="11"/>
                      </a:lnTo>
                      <a:lnTo>
                        <a:pt x="6" y="8"/>
                      </a:lnTo>
                      <a:lnTo>
                        <a:pt x="6" y="6"/>
                      </a:lnTo>
                      <a:lnTo>
                        <a:pt x="6" y="6"/>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6" name="Freeform 2021"/>
                <p:cNvSpPr>
                  <a:spLocks/>
                </p:cNvSpPr>
                <p:nvPr/>
              </p:nvSpPr>
              <p:spPr bwMode="auto">
                <a:xfrm>
                  <a:off x="1081" y="1922"/>
                  <a:ext cx="6" cy="13"/>
                </a:xfrm>
                <a:custGeom>
                  <a:avLst/>
                  <a:gdLst>
                    <a:gd name="T0" fmla="*/ 0 w 6"/>
                    <a:gd name="T1" fmla="*/ 0 h 13"/>
                    <a:gd name="T2" fmla="*/ 0 w 6"/>
                    <a:gd name="T3" fmla="*/ 13 h 13"/>
                    <a:gd name="T4" fmla="*/ 4 w 6"/>
                    <a:gd name="T5" fmla="*/ 13 h 13"/>
                    <a:gd name="T6" fmla="*/ 4 w 6"/>
                    <a:gd name="T7" fmla="*/ 11 h 13"/>
                    <a:gd name="T8" fmla="*/ 4 w 6"/>
                    <a:gd name="T9" fmla="*/ 8 h 13"/>
                    <a:gd name="T10" fmla="*/ 6 w 6"/>
                    <a:gd name="T11" fmla="*/ 6 h 13"/>
                    <a:gd name="T12" fmla="*/ 4 w 6"/>
                    <a:gd name="T13" fmla="*/ 6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4" y="8"/>
                      </a:lnTo>
                      <a:lnTo>
                        <a:pt x="6" y="6"/>
                      </a:lnTo>
                      <a:lnTo>
                        <a:pt x="4"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7" name="Freeform 2022"/>
                <p:cNvSpPr>
                  <a:spLocks/>
                </p:cNvSpPr>
                <p:nvPr/>
              </p:nvSpPr>
              <p:spPr bwMode="auto">
                <a:xfrm>
                  <a:off x="1081" y="1922"/>
                  <a:ext cx="6" cy="13"/>
                </a:xfrm>
                <a:custGeom>
                  <a:avLst/>
                  <a:gdLst>
                    <a:gd name="T0" fmla="*/ 0 w 6"/>
                    <a:gd name="T1" fmla="*/ 0 h 13"/>
                    <a:gd name="T2" fmla="*/ 0 w 6"/>
                    <a:gd name="T3" fmla="*/ 13 h 13"/>
                    <a:gd name="T4" fmla="*/ 4 w 6"/>
                    <a:gd name="T5" fmla="*/ 13 h 13"/>
                    <a:gd name="T6" fmla="*/ 4 w 6"/>
                    <a:gd name="T7" fmla="*/ 11 h 13"/>
                    <a:gd name="T8" fmla="*/ 6 w 6"/>
                    <a:gd name="T9" fmla="*/ 8 h 13"/>
                    <a:gd name="T10" fmla="*/ 6 w 6"/>
                    <a:gd name="T11" fmla="*/ 6 h 13"/>
                    <a:gd name="T12" fmla="*/ 6 w 6"/>
                    <a:gd name="T13" fmla="*/ 6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8"/>
                      </a:lnTo>
                      <a:lnTo>
                        <a:pt x="6" y="6"/>
                      </a:lnTo>
                      <a:lnTo>
                        <a:pt x="6"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8" name="Freeform 2023"/>
                <p:cNvSpPr>
                  <a:spLocks/>
                </p:cNvSpPr>
                <p:nvPr/>
              </p:nvSpPr>
              <p:spPr bwMode="auto">
                <a:xfrm>
                  <a:off x="1081" y="1922"/>
                  <a:ext cx="6" cy="13"/>
                </a:xfrm>
                <a:custGeom>
                  <a:avLst/>
                  <a:gdLst>
                    <a:gd name="T0" fmla="*/ 0 w 6"/>
                    <a:gd name="T1" fmla="*/ 0 h 13"/>
                    <a:gd name="T2" fmla="*/ 0 w 6"/>
                    <a:gd name="T3" fmla="*/ 13 h 13"/>
                    <a:gd name="T4" fmla="*/ 4 w 6"/>
                    <a:gd name="T5" fmla="*/ 13 h 13"/>
                    <a:gd name="T6" fmla="*/ 4 w 6"/>
                    <a:gd name="T7" fmla="*/ 11 h 13"/>
                    <a:gd name="T8" fmla="*/ 6 w 6"/>
                    <a:gd name="T9" fmla="*/ 8 h 13"/>
                    <a:gd name="T10" fmla="*/ 6 w 6"/>
                    <a:gd name="T11" fmla="*/ 6 h 13"/>
                    <a:gd name="T12" fmla="*/ 6 w 6"/>
                    <a:gd name="T13" fmla="*/ 6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8"/>
                      </a:lnTo>
                      <a:lnTo>
                        <a:pt x="6" y="6"/>
                      </a:lnTo>
                      <a:lnTo>
                        <a:pt x="6"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79" name="Freeform 2024"/>
                <p:cNvSpPr>
                  <a:spLocks/>
                </p:cNvSpPr>
                <p:nvPr/>
              </p:nvSpPr>
              <p:spPr bwMode="auto">
                <a:xfrm>
                  <a:off x="1081" y="1922"/>
                  <a:ext cx="6" cy="13"/>
                </a:xfrm>
                <a:custGeom>
                  <a:avLst/>
                  <a:gdLst>
                    <a:gd name="T0" fmla="*/ 0 w 6"/>
                    <a:gd name="T1" fmla="*/ 0 h 13"/>
                    <a:gd name="T2" fmla="*/ 0 w 6"/>
                    <a:gd name="T3" fmla="*/ 13 h 13"/>
                    <a:gd name="T4" fmla="*/ 4 w 6"/>
                    <a:gd name="T5" fmla="*/ 13 h 13"/>
                    <a:gd name="T6" fmla="*/ 4 w 6"/>
                    <a:gd name="T7" fmla="*/ 11 h 13"/>
                    <a:gd name="T8" fmla="*/ 6 w 6"/>
                    <a:gd name="T9" fmla="*/ 8 h 13"/>
                    <a:gd name="T10" fmla="*/ 6 w 6"/>
                    <a:gd name="T11" fmla="*/ 6 h 13"/>
                    <a:gd name="T12" fmla="*/ 6 w 6"/>
                    <a:gd name="T13" fmla="*/ 6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8"/>
                      </a:lnTo>
                      <a:lnTo>
                        <a:pt x="6" y="6"/>
                      </a:lnTo>
                      <a:lnTo>
                        <a:pt x="6"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0" name="Freeform 2025"/>
                <p:cNvSpPr>
                  <a:spLocks/>
                </p:cNvSpPr>
                <p:nvPr/>
              </p:nvSpPr>
              <p:spPr bwMode="auto">
                <a:xfrm>
                  <a:off x="1081" y="1922"/>
                  <a:ext cx="6" cy="13"/>
                </a:xfrm>
                <a:custGeom>
                  <a:avLst/>
                  <a:gdLst>
                    <a:gd name="T0" fmla="*/ 0 w 6"/>
                    <a:gd name="T1" fmla="*/ 0 h 13"/>
                    <a:gd name="T2" fmla="*/ 0 w 6"/>
                    <a:gd name="T3" fmla="*/ 13 h 13"/>
                    <a:gd name="T4" fmla="*/ 4 w 6"/>
                    <a:gd name="T5" fmla="*/ 13 h 13"/>
                    <a:gd name="T6" fmla="*/ 4 w 6"/>
                    <a:gd name="T7" fmla="*/ 11 h 13"/>
                    <a:gd name="T8" fmla="*/ 6 w 6"/>
                    <a:gd name="T9" fmla="*/ 8 h 13"/>
                    <a:gd name="T10" fmla="*/ 6 w 6"/>
                    <a:gd name="T11" fmla="*/ 6 h 13"/>
                    <a:gd name="T12" fmla="*/ 6 w 6"/>
                    <a:gd name="T13" fmla="*/ 6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8"/>
                      </a:lnTo>
                      <a:lnTo>
                        <a:pt x="6" y="6"/>
                      </a:lnTo>
                      <a:lnTo>
                        <a:pt x="6"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1" name="Freeform 2026"/>
                <p:cNvSpPr>
                  <a:spLocks/>
                </p:cNvSpPr>
                <p:nvPr/>
              </p:nvSpPr>
              <p:spPr bwMode="auto">
                <a:xfrm>
                  <a:off x="1081" y="1922"/>
                  <a:ext cx="6" cy="13"/>
                </a:xfrm>
                <a:custGeom>
                  <a:avLst/>
                  <a:gdLst>
                    <a:gd name="T0" fmla="*/ 0 w 6"/>
                    <a:gd name="T1" fmla="*/ 0 h 13"/>
                    <a:gd name="T2" fmla="*/ 0 w 6"/>
                    <a:gd name="T3" fmla="*/ 13 h 13"/>
                    <a:gd name="T4" fmla="*/ 4 w 6"/>
                    <a:gd name="T5" fmla="*/ 13 h 13"/>
                    <a:gd name="T6" fmla="*/ 6 w 6"/>
                    <a:gd name="T7" fmla="*/ 11 h 13"/>
                    <a:gd name="T8" fmla="*/ 6 w 6"/>
                    <a:gd name="T9" fmla="*/ 8 h 13"/>
                    <a:gd name="T10" fmla="*/ 6 w 6"/>
                    <a:gd name="T11" fmla="*/ 6 h 13"/>
                    <a:gd name="T12" fmla="*/ 6 w 6"/>
                    <a:gd name="T13" fmla="*/ 6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8"/>
                      </a:lnTo>
                      <a:lnTo>
                        <a:pt x="6"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2" name="Freeform 2027"/>
                <p:cNvSpPr>
                  <a:spLocks/>
                </p:cNvSpPr>
                <p:nvPr/>
              </p:nvSpPr>
              <p:spPr bwMode="auto">
                <a:xfrm>
                  <a:off x="1081" y="1922"/>
                  <a:ext cx="6" cy="13"/>
                </a:xfrm>
                <a:custGeom>
                  <a:avLst/>
                  <a:gdLst>
                    <a:gd name="T0" fmla="*/ 0 w 6"/>
                    <a:gd name="T1" fmla="*/ 0 h 13"/>
                    <a:gd name="T2" fmla="*/ 0 w 6"/>
                    <a:gd name="T3" fmla="*/ 13 h 13"/>
                    <a:gd name="T4" fmla="*/ 4 w 6"/>
                    <a:gd name="T5" fmla="*/ 13 h 13"/>
                    <a:gd name="T6" fmla="*/ 6 w 6"/>
                    <a:gd name="T7" fmla="*/ 11 h 13"/>
                    <a:gd name="T8" fmla="*/ 6 w 6"/>
                    <a:gd name="T9" fmla="*/ 8 h 13"/>
                    <a:gd name="T10" fmla="*/ 6 w 6"/>
                    <a:gd name="T11" fmla="*/ 6 h 13"/>
                    <a:gd name="T12" fmla="*/ 6 w 6"/>
                    <a:gd name="T13" fmla="*/ 6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8"/>
                      </a:lnTo>
                      <a:lnTo>
                        <a:pt x="6"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3" name="Freeform 2028"/>
                <p:cNvSpPr>
                  <a:spLocks/>
                </p:cNvSpPr>
                <p:nvPr/>
              </p:nvSpPr>
              <p:spPr bwMode="auto">
                <a:xfrm>
                  <a:off x="1081" y="1922"/>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6 w 10"/>
                    <a:gd name="T11" fmla="*/ 11 h 13"/>
                    <a:gd name="T12" fmla="*/ 6 w 10"/>
                    <a:gd name="T13" fmla="*/ 8 h 13"/>
                    <a:gd name="T14" fmla="*/ 10 w 10"/>
                    <a:gd name="T15" fmla="*/ 6 h 13"/>
                    <a:gd name="T16" fmla="*/ 6 w 10"/>
                    <a:gd name="T17" fmla="*/ 6 h 13"/>
                    <a:gd name="T18" fmla="*/ 6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6" y="11"/>
                      </a:lnTo>
                      <a:lnTo>
                        <a:pt x="6" y="8"/>
                      </a:lnTo>
                      <a:lnTo>
                        <a:pt x="10" y="6"/>
                      </a:lnTo>
                      <a:lnTo>
                        <a:pt x="6" y="6"/>
                      </a:lnTo>
                      <a:lnTo>
                        <a:pt x="6"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4" name="Freeform 2029"/>
                <p:cNvSpPr>
                  <a:spLocks/>
                </p:cNvSpPr>
                <p:nvPr/>
              </p:nvSpPr>
              <p:spPr bwMode="auto">
                <a:xfrm>
                  <a:off x="1085" y="1922"/>
                  <a:ext cx="6" cy="13"/>
                </a:xfrm>
                <a:custGeom>
                  <a:avLst/>
                  <a:gdLst>
                    <a:gd name="T0" fmla="*/ 0 w 6"/>
                    <a:gd name="T1" fmla="*/ 0 h 13"/>
                    <a:gd name="T2" fmla="*/ 0 w 6"/>
                    <a:gd name="T3" fmla="*/ 13 h 13"/>
                    <a:gd name="T4" fmla="*/ 0 w 6"/>
                    <a:gd name="T5" fmla="*/ 13 h 13"/>
                    <a:gd name="T6" fmla="*/ 2 w 6"/>
                    <a:gd name="T7" fmla="*/ 11 h 13"/>
                    <a:gd name="T8" fmla="*/ 2 w 6"/>
                    <a:gd name="T9" fmla="*/ 8 h 13"/>
                    <a:gd name="T10" fmla="*/ 6 w 6"/>
                    <a:gd name="T11" fmla="*/ 6 h 13"/>
                    <a:gd name="T12" fmla="*/ 2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2" y="8"/>
                      </a:lnTo>
                      <a:lnTo>
                        <a:pt x="6" y="6"/>
                      </a:lnTo>
                      <a:lnTo>
                        <a:pt x="2"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5" name="Freeform 2030"/>
                <p:cNvSpPr>
                  <a:spLocks/>
                </p:cNvSpPr>
                <p:nvPr/>
              </p:nvSpPr>
              <p:spPr bwMode="auto">
                <a:xfrm>
                  <a:off x="1085" y="1922"/>
                  <a:ext cx="6" cy="13"/>
                </a:xfrm>
                <a:custGeom>
                  <a:avLst/>
                  <a:gdLst>
                    <a:gd name="T0" fmla="*/ 0 w 6"/>
                    <a:gd name="T1" fmla="*/ 0 h 13"/>
                    <a:gd name="T2" fmla="*/ 0 w 6"/>
                    <a:gd name="T3" fmla="*/ 13 h 13"/>
                    <a:gd name="T4" fmla="*/ 0 w 6"/>
                    <a:gd name="T5" fmla="*/ 13 h 13"/>
                    <a:gd name="T6" fmla="*/ 2 w 6"/>
                    <a:gd name="T7" fmla="*/ 11 h 13"/>
                    <a:gd name="T8" fmla="*/ 6 w 6"/>
                    <a:gd name="T9" fmla="*/ 8 h 13"/>
                    <a:gd name="T10" fmla="*/ 6 w 6"/>
                    <a:gd name="T11" fmla="*/ 6 h 13"/>
                    <a:gd name="T12" fmla="*/ 6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8"/>
                      </a:lnTo>
                      <a:lnTo>
                        <a:pt x="6" y="6"/>
                      </a:lnTo>
                      <a:lnTo>
                        <a:pt x="6"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6" name="Freeform 2031"/>
                <p:cNvSpPr>
                  <a:spLocks/>
                </p:cNvSpPr>
                <p:nvPr/>
              </p:nvSpPr>
              <p:spPr bwMode="auto">
                <a:xfrm>
                  <a:off x="1085" y="1922"/>
                  <a:ext cx="6" cy="13"/>
                </a:xfrm>
                <a:custGeom>
                  <a:avLst/>
                  <a:gdLst>
                    <a:gd name="T0" fmla="*/ 0 w 6"/>
                    <a:gd name="T1" fmla="*/ 0 h 13"/>
                    <a:gd name="T2" fmla="*/ 0 w 6"/>
                    <a:gd name="T3" fmla="*/ 13 h 13"/>
                    <a:gd name="T4" fmla="*/ 0 w 6"/>
                    <a:gd name="T5" fmla="*/ 13 h 13"/>
                    <a:gd name="T6" fmla="*/ 2 w 6"/>
                    <a:gd name="T7" fmla="*/ 11 h 13"/>
                    <a:gd name="T8" fmla="*/ 6 w 6"/>
                    <a:gd name="T9" fmla="*/ 8 h 13"/>
                    <a:gd name="T10" fmla="*/ 6 w 6"/>
                    <a:gd name="T11" fmla="*/ 6 h 13"/>
                    <a:gd name="T12" fmla="*/ 6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8"/>
                      </a:lnTo>
                      <a:lnTo>
                        <a:pt x="6" y="6"/>
                      </a:lnTo>
                      <a:lnTo>
                        <a:pt x="6"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7" name="Freeform 2032"/>
                <p:cNvSpPr>
                  <a:spLocks/>
                </p:cNvSpPr>
                <p:nvPr/>
              </p:nvSpPr>
              <p:spPr bwMode="auto">
                <a:xfrm>
                  <a:off x="1085" y="1922"/>
                  <a:ext cx="6" cy="13"/>
                </a:xfrm>
                <a:custGeom>
                  <a:avLst/>
                  <a:gdLst>
                    <a:gd name="T0" fmla="*/ 0 w 6"/>
                    <a:gd name="T1" fmla="*/ 0 h 13"/>
                    <a:gd name="T2" fmla="*/ 0 w 6"/>
                    <a:gd name="T3" fmla="*/ 13 h 13"/>
                    <a:gd name="T4" fmla="*/ 0 w 6"/>
                    <a:gd name="T5" fmla="*/ 13 h 13"/>
                    <a:gd name="T6" fmla="*/ 2 w 6"/>
                    <a:gd name="T7" fmla="*/ 11 h 13"/>
                    <a:gd name="T8" fmla="*/ 6 w 6"/>
                    <a:gd name="T9" fmla="*/ 8 h 13"/>
                    <a:gd name="T10" fmla="*/ 6 w 6"/>
                    <a:gd name="T11" fmla="*/ 6 h 13"/>
                    <a:gd name="T12" fmla="*/ 6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8"/>
                      </a:lnTo>
                      <a:lnTo>
                        <a:pt x="6" y="6"/>
                      </a:lnTo>
                      <a:lnTo>
                        <a:pt x="6"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8" name="Freeform 2033"/>
                <p:cNvSpPr>
                  <a:spLocks/>
                </p:cNvSpPr>
                <p:nvPr/>
              </p:nvSpPr>
              <p:spPr bwMode="auto">
                <a:xfrm>
                  <a:off x="1085" y="1922"/>
                  <a:ext cx="6" cy="13"/>
                </a:xfrm>
                <a:custGeom>
                  <a:avLst/>
                  <a:gdLst>
                    <a:gd name="T0" fmla="*/ 0 w 6"/>
                    <a:gd name="T1" fmla="*/ 0 h 13"/>
                    <a:gd name="T2" fmla="*/ 0 w 6"/>
                    <a:gd name="T3" fmla="*/ 13 h 13"/>
                    <a:gd name="T4" fmla="*/ 0 w 6"/>
                    <a:gd name="T5" fmla="*/ 13 h 13"/>
                    <a:gd name="T6" fmla="*/ 2 w 6"/>
                    <a:gd name="T7" fmla="*/ 11 h 13"/>
                    <a:gd name="T8" fmla="*/ 6 w 6"/>
                    <a:gd name="T9" fmla="*/ 8 h 13"/>
                    <a:gd name="T10" fmla="*/ 6 w 6"/>
                    <a:gd name="T11" fmla="*/ 6 h 13"/>
                    <a:gd name="T12" fmla="*/ 6 w 6"/>
                    <a:gd name="T13" fmla="*/ 6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8"/>
                      </a:lnTo>
                      <a:lnTo>
                        <a:pt x="6" y="6"/>
                      </a:lnTo>
                      <a:lnTo>
                        <a:pt x="6" y="6"/>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89" name="Freeform 2034"/>
                <p:cNvSpPr>
                  <a:spLocks/>
                </p:cNvSpPr>
                <p:nvPr/>
              </p:nvSpPr>
              <p:spPr bwMode="auto">
                <a:xfrm>
                  <a:off x="1085" y="1922"/>
                  <a:ext cx="6" cy="13"/>
                </a:xfrm>
                <a:custGeom>
                  <a:avLst/>
                  <a:gdLst>
                    <a:gd name="T0" fmla="*/ 0 w 6"/>
                    <a:gd name="T1" fmla="*/ 0 h 13"/>
                    <a:gd name="T2" fmla="*/ 0 w 6"/>
                    <a:gd name="T3" fmla="*/ 13 h 13"/>
                    <a:gd name="T4" fmla="*/ 2 w 6"/>
                    <a:gd name="T5" fmla="*/ 13 h 13"/>
                    <a:gd name="T6" fmla="*/ 6 w 6"/>
                    <a:gd name="T7" fmla="*/ 11 h 13"/>
                    <a:gd name="T8" fmla="*/ 6 w 6"/>
                    <a:gd name="T9" fmla="*/ 8 h 13"/>
                    <a:gd name="T10" fmla="*/ 6 w 6"/>
                    <a:gd name="T11" fmla="*/ 6 h 13"/>
                    <a:gd name="T12" fmla="*/ 6 w 6"/>
                    <a:gd name="T13" fmla="*/ 6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8"/>
                      </a:lnTo>
                      <a:lnTo>
                        <a:pt x="6" y="6"/>
                      </a:lnTo>
                      <a:lnTo>
                        <a:pt x="6" y="6"/>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0" name="Freeform 2035"/>
                <p:cNvSpPr>
                  <a:spLocks/>
                </p:cNvSpPr>
                <p:nvPr/>
              </p:nvSpPr>
              <p:spPr bwMode="auto">
                <a:xfrm>
                  <a:off x="1085" y="1922"/>
                  <a:ext cx="6" cy="13"/>
                </a:xfrm>
                <a:custGeom>
                  <a:avLst/>
                  <a:gdLst>
                    <a:gd name="T0" fmla="*/ 0 w 6"/>
                    <a:gd name="T1" fmla="*/ 0 h 13"/>
                    <a:gd name="T2" fmla="*/ 0 w 6"/>
                    <a:gd name="T3" fmla="*/ 13 h 13"/>
                    <a:gd name="T4" fmla="*/ 2 w 6"/>
                    <a:gd name="T5" fmla="*/ 13 h 13"/>
                    <a:gd name="T6" fmla="*/ 6 w 6"/>
                    <a:gd name="T7" fmla="*/ 11 h 13"/>
                    <a:gd name="T8" fmla="*/ 6 w 6"/>
                    <a:gd name="T9" fmla="*/ 8 h 13"/>
                    <a:gd name="T10" fmla="*/ 6 w 6"/>
                    <a:gd name="T11" fmla="*/ 6 h 13"/>
                    <a:gd name="T12" fmla="*/ 6 w 6"/>
                    <a:gd name="T13" fmla="*/ 6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8"/>
                      </a:lnTo>
                      <a:lnTo>
                        <a:pt x="6" y="6"/>
                      </a:lnTo>
                      <a:lnTo>
                        <a:pt x="6" y="6"/>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1" name="Freeform 2036"/>
                <p:cNvSpPr>
                  <a:spLocks/>
                </p:cNvSpPr>
                <p:nvPr/>
              </p:nvSpPr>
              <p:spPr bwMode="auto">
                <a:xfrm>
                  <a:off x="1085" y="1922"/>
                  <a:ext cx="8" cy="13"/>
                </a:xfrm>
                <a:custGeom>
                  <a:avLst/>
                  <a:gdLst>
                    <a:gd name="T0" fmla="*/ 0 w 8"/>
                    <a:gd name="T1" fmla="*/ 0 h 13"/>
                    <a:gd name="T2" fmla="*/ 0 w 8"/>
                    <a:gd name="T3" fmla="*/ 0 h 13"/>
                    <a:gd name="T4" fmla="*/ 0 w 8"/>
                    <a:gd name="T5" fmla="*/ 13 h 13"/>
                    <a:gd name="T6" fmla="*/ 0 w 8"/>
                    <a:gd name="T7" fmla="*/ 13 h 13"/>
                    <a:gd name="T8" fmla="*/ 2 w 8"/>
                    <a:gd name="T9" fmla="*/ 13 h 13"/>
                    <a:gd name="T10" fmla="*/ 6 w 8"/>
                    <a:gd name="T11" fmla="*/ 11 h 13"/>
                    <a:gd name="T12" fmla="*/ 6 w 8"/>
                    <a:gd name="T13" fmla="*/ 8 h 13"/>
                    <a:gd name="T14" fmla="*/ 8 w 8"/>
                    <a:gd name="T15" fmla="*/ 6 h 13"/>
                    <a:gd name="T16" fmla="*/ 6 w 8"/>
                    <a:gd name="T17" fmla="*/ 6 h 13"/>
                    <a:gd name="T18" fmla="*/ 6 w 8"/>
                    <a:gd name="T19" fmla="*/ 2 h 13"/>
                    <a:gd name="T20" fmla="*/ 2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2" y="13"/>
                      </a:lnTo>
                      <a:lnTo>
                        <a:pt x="6" y="11"/>
                      </a:lnTo>
                      <a:lnTo>
                        <a:pt x="6" y="8"/>
                      </a:lnTo>
                      <a:lnTo>
                        <a:pt x="8" y="6"/>
                      </a:lnTo>
                      <a:lnTo>
                        <a:pt x="6" y="6"/>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2" name="Freeform 2037"/>
                <p:cNvSpPr>
                  <a:spLocks/>
                </p:cNvSpPr>
                <p:nvPr/>
              </p:nvSpPr>
              <p:spPr bwMode="auto">
                <a:xfrm>
                  <a:off x="1085" y="1922"/>
                  <a:ext cx="8" cy="13"/>
                </a:xfrm>
                <a:custGeom>
                  <a:avLst/>
                  <a:gdLst>
                    <a:gd name="T0" fmla="*/ 0 w 8"/>
                    <a:gd name="T1" fmla="*/ 0 h 13"/>
                    <a:gd name="T2" fmla="*/ 0 w 8"/>
                    <a:gd name="T3" fmla="*/ 13 h 13"/>
                    <a:gd name="T4" fmla="*/ 2 w 8"/>
                    <a:gd name="T5" fmla="*/ 13 h 13"/>
                    <a:gd name="T6" fmla="*/ 6 w 8"/>
                    <a:gd name="T7" fmla="*/ 11 h 13"/>
                    <a:gd name="T8" fmla="*/ 6 w 8"/>
                    <a:gd name="T9" fmla="*/ 8 h 13"/>
                    <a:gd name="T10" fmla="*/ 8 w 8"/>
                    <a:gd name="T11" fmla="*/ 6 h 13"/>
                    <a:gd name="T12" fmla="*/ 6 w 8"/>
                    <a:gd name="T13" fmla="*/ 6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6" y="8"/>
                      </a:lnTo>
                      <a:lnTo>
                        <a:pt x="8" y="6"/>
                      </a:lnTo>
                      <a:lnTo>
                        <a:pt x="6" y="6"/>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3" name="Freeform 2038"/>
                <p:cNvSpPr>
                  <a:spLocks/>
                </p:cNvSpPr>
                <p:nvPr/>
              </p:nvSpPr>
              <p:spPr bwMode="auto">
                <a:xfrm>
                  <a:off x="1085" y="1922"/>
                  <a:ext cx="8" cy="13"/>
                </a:xfrm>
                <a:custGeom>
                  <a:avLst/>
                  <a:gdLst>
                    <a:gd name="T0" fmla="*/ 0 w 8"/>
                    <a:gd name="T1" fmla="*/ 0 h 13"/>
                    <a:gd name="T2" fmla="*/ 0 w 8"/>
                    <a:gd name="T3" fmla="*/ 13 h 13"/>
                    <a:gd name="T4" fmla="*/ 2 w 8"/>
                    <a:gd name="T5" fmla="*/ 13 h 13"/>
                    <a:gd name="T6" fmla="*/ 6 w 8"/>
                    <a:gd name="T7" fmla="*/ 11 h 13"/>
                    <a:gd name="T8" fmla="*/ 8 w 8"/>
                    <a:gd name="T9" fmla="*/ 8 h 13"/>
                    <a:gd name="T10" fmla="*/ 8 w 8"/>
                    <a:gd name="T11" fmla="*/ 6 h 13"/>
                    <a:gd name="T12" fmla="*/ 8 w 8"/>
                    <a:gd name="T13" fmla="*/ 6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8"/>
                      </a:lnTo>
                      <a:lnTo>
                        <a:pt x="8" y="6"/>
                      </a:lnTo>
                      <a:lnTo>
                        <a:pt x="8" y="6"/>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4" name="Freeform 2039"/>
                <p:cNvSpPr>
                  <a:spLocks/>
                </p:cNvSpPr>
                <p:nvPr/>
              </p:nvSpPr>
              <p:spPr bwMode="auto">
                <a:xfrm>
                  <a:off x="1085" y="1922"/>
                  <a:ext cx="8" cy="13"/>
                </a:xfrm>
                <a:custGeom>
                  <a:avLst/>
                  <a:gdLst>
                    <a:gd name="T0" fmla="*/ 0 w 8"/>
                    <a:gd name="T1" fmla="*/ 0 h 13"/>
                    <a:gd name="T2" fmla="*/ 0 w 8"/>
                    <a:gd name="T3" fmla="*/ 13 h 13"/>
                    <a:gd name="T4" fmla="*/ 2 w 8"/>
                    <a:gd name="T5" fmla="*/ 13 h 13"/>
                    <a:gd name="T6" fmla="*/ 6 w 8"/>
                    <a:gd name="T7" fmla="*/ 11 h 13"/>
                    <a:gd name="T8" fmla="*/ 8 w 8"/>
                    <a:gd name="T9" fmla="*/ 8 h 13"/>
                    <a:gd name="T10" fmla="*/ 8 w 8"/>
                    <a:gd name="T11" fmla="*/ 6 h 13"/>
                    <a:gd name="T12" fmla="*/ 8 w 8"/>
                    <a:gd name="T13" fmla="*/ 6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8"/>
                      </a:lnTo>
                      <a:lnTo>
                        <a:pt x="8" y="6"/>
                      </a:lnTo>
                      <a:lnTo>
                        <a:pt x="8" y="6"/>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5" name="Freeform 2040"/>
                <p:cNvSpPr>
                  <a:spLocks/>
                </p:cNvSpPr>
                <p:nvPr/>
              </p:nvSpPr>
              <p:spPr bwMode="auto">
                <a:xfrm>
                  <a:off x="1085" y="1922"/>
                  <a:ext cx="8" cy="13"/>
                </a:xfrm>
                <a:custGeom>
                  <a:avLst/>
                  <a:gdLst>
                    <a:gd name="T0" fmla="*/ 0 w 8"/>
                    <a:gd name="T1" fmla="*/ 0 h 13"/>
                    <a:gd name="T2" fmla="*/ 0 w 8"/>
                    <a:gd name="T3" fmla="*/ 13 h 13"/>
                    <a:gd name="T4" fmla="*/ 2 w 8"/>
                    <a:gd name="T5" fmla="*/ 13 h 13"/>
                    <a:gd name="T6" fmla="*/ 6 w 8"/>
                    <a:gd name="T7" fmla="*/ 11 h 13"/>
                    <a:gd name="T8" fmla="*/ 8 w 8"/>
                    <a:gd name="T9" fmla="*/ 8 h 13"/>
                    <a:gd name="T10" fmla="*/ 8 w 8"/>
                    <a:gd name="T11" fmla="*/ 6 h 13"/>
                    <a:gd name="T12" fmla="*/ 8 w 8"/>
                    <a:gd name="T13" fmla="*/ 6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8"/>
                      </a:lnTo>
                      <a:lnTo>
                        <a:pt x="8" y="6"/>
                      </a:lnTo>
                      <a:lnTo>
                        <a:pt x="8" y="6"/>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6" name="Freeform 2041"/>
                <p:cNvSpPr>
                  <a:spLocks/>
                </p:cNvSpPr>
                <p:nvPr/>
              </p:nvSpPr>
              <p:spPr bwMode="auto">
                <a:xfrm>
                  <a:off x="1079" y="1922"/>
                  <a:ext cx="14" cy="13"/>
                </a:xfrm>
                <a:custGeom>
                  <a:avLst/>
                  <a:gdLst>
                    <a:gd name="T0" fmla="*/ 0 w 14"/>
                    <a:gd name="T1" fmla="*/ 6 h 13"/>
                    <a:gd name="T2" fmla="*/ 6 w 14"/>
                    <a:gd name="T3" fmla="*/ 0 h 13"/>
                    <a:gd name="T4" fmla="*/ 6 w 14"/>
                    <a:gd name="T5" fmla="*/ 13 h 13"/>
                    <a:gd name="T6" fmla="*/ 14 w 14"/>
                    <a:gd name="T7" fmla="*/ 6 h 13"/>
                    <a:gd name="T8" fmla="*/ 6 w 14"/>
                    <a:gd name="T9" fmla="*/ 13 h 13"/>
                    <a:gd name="T10" fmla="*/ 12 w 14"/>
                    <a:gd name="T11" fmla="*/ 13 h 13"/>
                    <a:gd name="T12" fmla="*/ 12 w 14"/>
                    <a:gd name="T13" fmla="*/ 11 h 13"/>
                    <a:gd name="T14" fmla="*/ 14 w 14"/>
                    <a:gd name="T15" fmla="*/ 8 h 13"/>
                    <a:gd name="T16" fmla="*/ 14 w 14"/>
                    <a:gd name="T17" fmla="*/ 6 h 13"/>
                    <a:gd name="T18" fmla="*/ 14 w 14"/>
                    <a:gd name="T19" fmla="*/ 6 h 13"/>
                    <a:gd name="T20" fmla="*/ 12 w 14"/>
                    <a:gd name="T21" fmla="*/ 2 h 13"/>
                    <a:gd name="T22" fmla="*/ 12 w 14"/>
                    <a:gd name="T23" fmla="*/ 0 h 13"/>
                    <a:gd name="T24" fmla="*/ 6 w 14"/>
                    <a:gd name="T25" fmla="*/ 0 h 13"/>
                    <a:gd name="T26" fmla="*/ 0 w 14"/>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0" y="6"/>
                      </a:moveTo>
                      <a:lnTo>
                        <a:pt x="6" y="0"/>
                      </a:lnTo>
                      <a:lnTo>
                        <a:pt x="6" y="13"/>
                      </a:lnTo>
                      <a:lnTo>
                        <a:pt x="14" y="6"/>
                      </a:lnTo>
                      <a:lnTo>
                        <a:pt x="6" y="13"/>
                      </a:lnTo>
                      <a:lnTo>
                        <a:pt x="12" y="13"/>
                      </a:lnTo>
                      <a:lnTo>
                        <a:pt x="12" y="11"/>
                      </a:lnTo>
                      <a:lnTo>
                        <a:pt x="14" y="8"/>
                      </a:lnTo>
                      <a:lnTo>
                        <a:pt x="14" y="6"/>
                      </a:lnTo>
                      <a:lnTo>
                        <a:pt x="14" y="6"/>
                      </a:lnTo>
                      <a:lnTo>
                        <a:pt x="12" y="2"/>
                      </a:lnTo>
                      <a:lnTo>
                        <a:pt x="12" y="0"/>
                      </a:lnTo>
                      <a:lnTo>
                        <a:pt x="6"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7" name="Freeform 2042"/>
                <p:cNvSpPr>
                  <a:spLocks/>
                </p:cNvSpPr>
                <p:nvPr/>
              </p:nvSpPr>
              <p:spPr bwMode="auto">
                <a:xfrm>
                  <a:off x="1079" y="1920"/>
                  <a:ext cx="14" cy="13"/>
                </a:xfrm>
                <a:custGeom>
                  <a:avLst/>
                  <a:gdLst>
                    <a:gd name="T0" fmla="*/ 6 w 14"/>
                    <a:gd name="T1" fmla="*/ 0 h 13"/>
                    <a:gd name="T2" fmla="*/ 0 w 14"/>
                    <a:gd name="T3" fmla="*/ 8 h 13"/>
                    <a:gd name="T4" fmla="*/ 14 w 14"/>
                    <a:gd name="T5" fmla="*/ 8 h 13"/>
                    <a:gd name="T6" fmla="*/ 6 w 14"/>
                    <a:gd name="T7" fmla="*/ 13 h 13"/>
                    <a:gd name="T8" fmla="*/ 14 w 14"/>
                    <a:gd name="T9" fmla="*/ 8 h 13"/>
                    <a:gd name="T10" fmla="*/ 14 w 14"/>
                    <a:gd name="T11" fmla="*/ 8 h 13"/>
                    <a:gd name="T12" fmla="*/ 14 w 14"/>
                    <a:gd name="T13" fmla="*/ 4 h 13"/>
                    <a:gd name="T14" fmla="*/ 12 w 14"/>
                    <a:gd name="T15" fmla="*/ 2 h 13"/>
                    <a:gd name="T16" fmla="*/ 8 w 14"/>
                    <a:gd name="T17" fmla="*/ 0 h 13"/>
                    <a:gd name="T18" fmla="*/ 6 w 14"/>
                    <a:gd name="T19" fmla="*/ 0 h 13"/>
                    <a:gd name="T20" fmla="*/ 6 w 14"/>
                    <a:gd name="T21" fmla="*/ 2 h 13"/>
                    <a:gd name="T22" fmla="*/ 2 w 14"/>
                    <a:gd name="T23" fmla="*/ 2 h 13"/>
                    <a:gd name="T24" fmla="*/ 0 w 14"/>
                    <a:gd name="T25" fmla="*/ 8 h 13"/>
                    <a:gd name="T26" fmla="*/ 6 w 14"/>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6" y="0"/>
                      </a:moveTo>
                      <a:lnTo>
                        <a:pt x="0" y="8"/>
                      </a:lnTo>
                      <a:lnTo>
                        <a:pt x="14" y="8"/>
                      </a:lnTo>
                      <a:lnTo>
                        <a:pt x="6" y="13"/>
                      </a:lnTo>
                      <a:lnTo>
                        <a:pt x="14" y="8"/>
                      </a:lnTo>
                      <a:lnTo>
                        <a:pt x="14" y="8"/>
                      </a:lnTo>
                      <a:lnTo>
                        <a:pt x="14" y="4"/>
                      </a:lnTo>
                      <a:lnTo>
                        <a:pt x="12" y="2"/>
                      </a:lnTo>
                      <a:lnTo>
                        <a:pt x="8" y="0"/>
                      </a:lnTo>
                      <a:lnTo>
                        <a:pt x="6" y="0"/>
                      </a:lnTo>
                      <a:lnTo>
                        <a:pt x="6" y="2"/>
                      </a:lnTo>
                      <a:lnTo>
                        <a:pt x="2" y="2"/>
                      </a:lnTo>
                      <a:lnTo>
                        <a:pt x="0" y="8"/>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8" name="Freeform 2043"/>
                <p:cNvSpPr>
                  <a:spLocks/>
                </p:cNvSpPr>
                <p:nvPr/>
              </p:nvSpPr>
              <p:spPr bwMode="auto">
                <a:xfrm>
                  <a:off x="1081" y="1920"/>
                  <a:ext cx="12" cy="13"/>
                </a:xfrm>
                <a:custGeom>
                  <a:avLst/>
                  <a:gdLst>
                    <a:gd name="T0" fmla="*/ 0 w 12"/>
                    <a:gd name="T1" fmla="*/ 8 h 13"/>
                    <a:gd name="T2" fmla="*/ 6 w 12"/>
                    <a:gd name="T3" fmla="*/ 0 h 13"/>
                    <a:gd name="T4" fmla="*/ 4 w 12"/>
                    <a:gd name="T5" fmla="*/ 0 h 13"/>
                    <a:gd name="T6" fmla="*/ 4 w 12"/>
                    <a:gd name="T7" fmla="*/ 13 h 13"/>
                    <a:gd name="T8" fmla="*/ 6 w 12"/>
                    <a:gd name="T9" fmla="*/ 13 h 13"/>
                    <a:gd name="T10" fmla="*/ 12 w 12"/>
                    <a:gd name="T11" fmla="*/ 8 h 13"/>
                    <a:gd name="T12" fmla="*/ 6 w 12"/>
                    <a:gd name="T13" fmla="*/ 13 h 13"/>
                    <a:gd name="T14" fmla="*/ 10 w 12"/>
                    <a:gd name="T15" fmla="*/ 13 h 13"/>
                    <a:gd name="T16" fmla="*/ 12 w 12"/>
                    <a:gd name="T17" fmla="*/ 10 h 13"/>
                    <a:gd name="T18" fmla="*/ 12 w 12"/>
                    <a:gd name="T19" fmla="*/ 8 h 13"/>
                    <a:gd name="T20" fmla="*/ 12 w 12"/>
                    <a:gd name="T21" fmla="*/ 8 h 13"/>
                    <a:gd name="T22" fmla="*/ 12 w 12"/>
                    <a:gd name="T23" fmla="*/ 4 h 13"/>
                    <a:gd name="T24" fmla="*/ 12 w 12"/>
                    <a:gd name="T25" fmla="*/ 2 h 13"/>
                    <a:gd name="T26" fmla="*/ 10 w 12"/>
                    <a:gd name="T27" fmla="*/ 2 h 13"/>
                    <a:gd name="T28" fmla="*/ 6 w 12"/>
                    <a:gd name="T29" fmla="*/ 0 h 13"/>
                    <a:gd name="T30" fmla="*/ 0 w 12"/>
                    <a:gd name="T3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
                      <a:moveTo>
                        <a:pt x="0" y="8"/>
                      </a:moveTo>
                      <a:lnTo>
                        <a:pt x="6" y="0"/>
                      </a:lnTo>
                      <a:lnTo>
                        <a:pt x="4" y="0"/>
                      </a:lnTo>
                      <a:lnTo>
                        <a:pt x="4" y="13"/>
                      </a:lnTo>
                      <a:lnTo>
                        <a:pt x="6" y="13"/>
                      </a:lnTo>
                      <a:lnTo>
                        <a:pt x="12" y="8"/>
                      </a:lnTo>
                      <a:lnTo>
                        <a:pt x="6" y="13"/>
                      </a:lnTo>
                      <a:lnTo>
                        <a:pt x="10" y="13"/>
                      </a:lnTo>
                      <a:lnTo>
                        <a:pt x="12" y="10"/>
                      </a:lnTo>
                      <a:lnTo>
                        <a:pt x="12" y="8"/>
                      </a:lnTo>
                      <a:lnTo>
                        <a:pt x="12" y="8"/>
                      </a:lnTo>
                      <a:lnTo>
                        <a:pt x="12" y="4"/>
                      </a:lnTo>
                      <a:lnTo>
                        <a:pt x="12" y="2"/>
                      </a:lnTo>
                      <a:lnTo>
                        <a:pt x="10" y="2"/>
                      </a:lnTo>
                      <a:lnTo>
                        <a:pt x="6" y="0"/>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99" name="Freeform 2044"/>
                <p:cNvSpPr>
                  <a:spLocks/>
                </p:cNvSpPr>
                <p:nvPr/>
              </p:nvSpPr>
              <p:spPr bwMode="auto">
                <a:xfrm>
                  <a:off x="1081" y="1920"/>
                  <a:ext cx="14" cy="8"/>
                </a:xfrm>
                <a:custGeom>
                  <a:avLst/>
                  <a:gdLst>
                    <a:gd name="T0" fmla="*/ 0 w 14"/>
                    <a:gd name="T1" fmla="*/ 4 h 8"/>
                    <a:gd name="T2" fmla="*/ 0 w 14"/>
                    <a:gd name="T3" fmla="*/ 8 h 8"/>
                    <a:gd name="T4" fmla="*/ 12 w 14"/>
                    <a:gd name="T5" fmla="*/ 8 h 8"/>
                    <a:gd name="T6" fmla="*/ 14 w 14"/>
                    <a:gd name="T7" fmla="*/ 8 h 8"/>
                    <a:gd name="T8" fmla="*/ 14 w 14"/>
                    <a:gd name="T9" fmla="*/ 4 h 8"/>
                    <a:gd name="T10" fmla="*/ 12 w 14"/>
                    <a:gd name="T11" fmla="*/ 2 h 8"/>
                    <a:gd name="T12" fmla="*/ 10 w 14"/>
                    <a:gd name="T13" fmla="*/ 0 h 8"/>
                    <a:gd name="T14" fmla="*/ 6 w 14"/>
                    <a:gd name="T15" fmla="*/ 0 h 8"/>
                    <a:gd name="T16" fmla="*/ 4 w 14"/>
                    <a:gd name="T17" fmla="*/ 0 h 8"/>
                    <a:gd name="T18" fmla="*/ 4 w 14"/>
                    <a:gd name="T19" fmla="*/ 0 h 8"/>
                    <a:gd name="T20" fmla="*/ 0 w 14"/>
                    <a:gd name="T21" fmla="*/ 2 h 8"/>
                    <a:gd name="T22" fmla="*/ 0 w 14"/>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
                      <a:moveTo>
                        <a:pt x="0" y="4"/>
                      </a:moveTo>
                      <a:lnTo>
                        <a:pt x="0" y="8"/>
                      </a:lnTo>
                      <a:lnTo>
                        <a:pt x="12" y="8"/>
                      </a:lnTo>
                      <a:lnTo>
                        <a:pt x="14" y="8"/>
                      </a:lnTo>
                      <a:lnTo>
                        <a:pt x="14" y="4"/>
                      </a:lnTo>
                      <a:lnTo>
                        <a:pt x="12" y="2"/>
                      </a:lnTo>
                      <a:lnTo>
                        <a:pt x="10" y="0"/>
                      </a:lnTo>
                      <a:lnTo>
                        <a:pt x="6" y="0"/>
                      </a:lnTo>
                      <a:lnTo>
                        <a:pt x="4" y="0"/>
                      </a:lnTo>
                      <a:lnTo>
                        <a:pt x="4" y="0"/>
                      </a:lnTo>
                      <a:lnTo>
                        <a:pt x="0" y="2"/>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0" name="Freeform 2045"/>
                <p:cNvSpPr>
                  <a:spLocks/>
                </p:cNvSpPr>
                <p:nvPr/>
              </p:nvSpPr>
              <p:spPr bwMode="auto">
                <a:xfrm>
                  <a:off x="1081" y="1918"/>
                  <a:ext cx="14" cy="10"/>
                </a:xfrm>
                <a:custGeom>
                  <a:avLst/>
                  <a:gdLst>
                    <a:gd name="T0" fmla="*/ 0 w 14"/>
                    <a:gd name="T1" fmla="*/ 6 h 10"/>
                    <a:gd name="T2" fmla="*/ 0 w 14"/>
                    <a:gd name="T3" fmla="*/ 4 h 10"/>
                    <a:gd name="T4" fmla="*/ 0 w 14"/>
                    <a:gd name="T5" fmla="*/ 6 h 10"/>
                    <a:gd name="T6" fmla="*/ 14 w 14"/>
                    <a:gd name="T7" fmla="*/ 10 h 10"/>
                    <a:gd name="T8" fmla="*/ 14 w 14"/>
                    <a:gd name="T9" fmla="*/ 6 h 10"/>
                    <a:gd name="T10" fmla="*/ 14 w 14"/>
                    <a:gd name="T11" fmla="*/ 10 h 10"/>
                    <a:gd name="T12" fmla="*/ 14 w 14"/>
                    <a:gd name="T13" fmla="*/ 4 h 10"/>
                    <a:gd name="T14" fmla="*/ 12 w 14"/>
                    <a:gd name="T15" fmla="*/ 2 h 10"/>
                    <a:gd name="T16" fmla="*/ 10 w 14"/>
                    <a:gd name="T17" fmla="*/ 2 h 10"/>
                    <a:gd name="T18" fmla="*/ 6 w 14"/>
                    <a:gd name="T19" fmla="*/ 0 h 10"/>
                    <a:gd name="T20" fmla="*/ 4 w 14"/>
                    <a:gd name="T21" fmla="*/ 0 h 10"/>
                    <a:gd name="T22" fmla="*/ 4 w 14"/>
                    <a:gd name="T23" fmla="*/ 0 h 10"/>
                    <a:gd name="T24" fmla="*/ 0 w 14"/>
                    <a:gd name="T25" fmla="*/ 2 h 10"/>
                    <a:gd name="T26" fmla="*/ 0 w 14"/>
                    <a:gd name="T27" fmla="*/ 4 h 10"/>
                    <a:gd name="T28" fmla="*/ 0 w 14"/>
                    <a:gd name="T2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0">
                      <a:moveTo>
                        <a:pt x="0" y="6"/>
                      </a:moveTo>
                      <a:lnTo>
                        <a:pt x="0" y="4"/>
                      </a:lnTo>
                      <a:lnTo>
                        <a:pt x="0" y="6"/>
                      </a:lnTo>
                      <a:lnTo>
                        <a:pt x="14" y="10"/>
                      </a:lnTo>
                      <a:lnTo>
                        <a:pt x="14" y="6"/>
                      </a:lnTo>
                      <a:lnTo>
                        <a:pt x="14" y="10"/>
                      </a:lnTo>
                      <a:lnTo>
                        <a:pt x="14" y="4"/>
                      </a:lnTo>
                      <a:lnTo>
                        <a:pt x="12" y="2"/>
                      </a:lnTo>
                      <a:lnTo>
                        <a:pt x="10" y="2"/>
                      </a:lnTo>
                      <a:lnTo>
                        <a:pt x="6" y="0"/>
                      </a:lnTo>
                      <a:lnTo>
                        <a:pt x="4" y="0"/>
                      </a:lnTo>
                      <a:lnTo>
                        <a:pt x="4" y="0"/>
                      </a:lnTo>
                      <a:lnTo>
                        <a:pt x="0" y="2"/>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1" name="Freeform 2046"/>
                <p:cNvSpPr>
                  <a:spLocks/>
                </p:cNvSpPr>
                <p:nvPr/>
              </p:nvSpPr>
              <p:spPr bwMode="auto">
                <a:xfrm>
                  <a:off x="1081" y="1914"/>
                  <a:ext cx="14" cy="10"/>
                </a:xfrm>
                <a:custGeom>
                  <a:avLst/>
                  <a:gdLst>
                    <a:gd name="T0" fmla="*/ 0 w 14"/>
                    <a:gd name="T1" fmla="*/ 8 h 10"/>
                    <a:gd name="T2" fmla="*/ 0 w 14"/>
                    <a:gd name="T3" fmla="*/ 10 h 10"/>
                    <a:gd name="T4" fmla="*/ 14 w 14"/>
                    <a:gd name="T5" fmla="*/ 10 h 10"/>
                    <a:gd name="T6" fmla="*/ 14 w 14"/>
                    <a:gd name="T7" fmla="*/ 8 h 10"/>
                    <a:gd name="T8" fmla="*/ 14 w 14"/>
                    <a:gd name="T9" fmla="*/ 6 h 10"/>
                    <a:gd name="T10" fmla="*/ 12 w 14"/>
                    <a:gd name="T11" fmla="*/ 4 h 10"/>
                    <a:gd name="T12" fmla="*/ 10 w 14"/>
                    <a:gd name="T13" fmla="*/ 0 h 10"/>
                    <a:gd name="T14" fmla="*/ 6 w 14"/>
                    <a:gd name="T15" fmla="*/ 0 h 10"/>
                    <a:gd name="T16" fmla="*/ 4 w 14"/>
                    <a:gd name="T17" fmla="*/ 0 h 10"/>
                    <a:gd name="T18" fmla="*/ 4 w 14"/>
                    <a:gd name="T19" fmla="*/ 0 h 10"/>
                    <a:gd name="T20" fmla="*/ 0 w 14"/>
                    <a:gd name="T21" fmla="*/ 4 h 10"/>
                    <a:gd name="T22" fmla="*/ 0 w 14"/>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0">
                      <a:moveTo>
                        <a:pt x="0" y="8"/>
                      </a:moveTo>
                      <a:lnTo>
                        <a:pt x="0" y="10"/>
                      </a:lnTo>
                      <a:lnTo>
                        <a:pt x="14" y="10"/>
                      </a:lnTo>
                      <a:lnTo>
                        <a:pt x="14" y="8"/>
                      </a:lnTo>
                      <a:lnTo>
                        <a:pt x="14" y="6"/>
                      </a:lnTo>
                      <a:lnTo>
                        <a:pt x="12" y="4"/>
                      </a:lnTo>
                      <a:lnTo>
                        <a:pt x="10" y="0"/>
                      </a:lnTo>
                      <a:lnTo>
                        <a:pt x="6" y="0"/>
                      </a:lnTo>
                      <a:lnTo>
                        <a:pt x="4" y="0"/>
                      </a:lnTo>
                      <a:lnTo>
                        <a:pt x="4" y="0"/>
                      </a:lnTo>
                      <a:lnTo>
                        <a:pt x="0" y="4"/>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2" name="Freeform 2047"/>
                <p:cNvSpPr>
                  <a:spLocks/>
                </p:cNvSpPr>
                <p:nvPr/>
              </p:nvSpPr>
              <p:spPr bwMode="auto">
                <a:xfrm>
                  <a:off x="1081" y="1914"/>
                  <a:ext cx="14" cy="8"/>
                </a:xfrm>
                <a:custGeom>
                  <a:avLst/>
                  <a:gdLst>
                    <a:gd name="T0" fmla="*/ 0 w 14"/>
                    <a:gd name="T1" fmla="*/ 4 h 8"/>
                    <a:gd name="T2" fmla="*/ 0 w 14"/>
                    <a:gd name="T3" fmla="*/ 8 h 8"/>
                    <a:gd name="T4" fmla="*/ 14 w 14"/>
                    <a:gd name="T5" fmla="*/ 8 h 8"/>
                    <a:gd name="T6" fmla="*/ 14 w 14"/>
                    <a:gd name="T7" fmla="*/ 6 h 8"/>
                    <a:gd name="T8" fmla="*/ 14 w 14"/>
                    <a:gd name="T9" fmla="*/ 4 h 8"/>
                    <a:gd name="T10" fmla="*/ 12 w 14"/>
                    <a:gd name="T11" fmla="*/ 0 h 8"/>
                    <a:gd name="T12" fmla="*/ 10 w 14"/>
                    <a:gd name="T13" fmla="*/ 0 h 8"/>
                    <a:gd name="T14" fmla="*/ 6 w 14"/>
                    <a:gd name="T15" fmla="*/ 0 h 8"/>
                    <a:gd name="T16" fmla="*/ 4 w 14"/>
                    <a:gd name="T17" fmla="*/ 0 h 8"/>
                    <a:gd name="T18" fmla="*/ 4 w 14"/>
                    <a:gd name="T19" fmla="*/ 0 h 8"/>
                    <a:gd name="T20" fmla="*/ 0 w 14"/>
                    <a:gd name="T21" fmla="*/ 0 h 8"/>
                    <a:gd name="T22" fmla="*/ 0 w 14"/>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
                      <a:moveTo>
                        <a:pt x="0" y="4"/>
                      </a:moveTo>
                      <a:lnTo>
                        <a:pt x="0" y="8"/>
                      </a:lnTo>
                      <a:lnTo>
                        <a:pt x="14" y="8"/>
                      </a:lnTo>
                      <a:lnTo>
                        <a:pt x="14" y="6"/>
                      </a:lnTo>
                      <a:lnTo>
                        <a:pt x="14" y="4"/>
                      </a:lnTo>
                      <a:lnTo>
                        <a:pt x="12" y="0"/>
                      </a:lnTo>
                      <a:lnTo>
                        <a:pt x="10" y="0"/>
                      </a:lnTo>
                      <a:lnTo>
                        <a:pt x="6" y="0"/>
                      </a:lnTo>
                      <a:lnTo>
                        <a:pt x="4" y="0"/>
                      </a:lnTo>
                      <a:lnTo>
                        <a:pt x="4" y="0"/>
                      </a:lnTo>
                      <a:lnTo>
                        <a:pt x="0" y="0"/>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3" name="Freeform 2048"/>
                <p:cNvSpPr>
                  <a:spLocks/>
                </p:cNvSpPr>
                <p:nvPr/>
              </p:nvSpPr>
              <p:spPr bwMode="auto">
                <a:xfrm>
                  <a:off x="1081" y="1910"/>
                  <a:ext cx="14" cy="10"/>
                </a:xfrm>
                <a:custGeom>
                  <a:avLst/>
                  <a:gdLst>
                    <a:gd name="T0" fmla="*/ 0 w 14"/>
                    <a:gd name="T1" fmla="*/ 4 h 10"/>
                    <a:gd name="T2" fmla="*/ 0 w 14"/>
                    <a:gd name="T3" fmla="*/ 8 h 10"/>
                    <a:gd name="T4" fmla="*/ 14 w 14"/>
                    <a:gd name="T5" fmla="*/ 10 h 10"/>
                    <a:gd name="T6" fmla="*/ 14 w 14"/>
                    <a:gd name="T7" fmla="*/ 8 h 10"/>
                    <a:gd name="T8" fmla="*/ 14 w 14"/>
                    <a:gd name="T9" fmla="*/ 4 h 10"/>
                    <a:gd name="T10" fmla="*/ 12 w 14"/>
                    <a:gd name="T11" fmla="*/ 0 h 10"/>
                    <a:gd name="T12" fmla="*/ 6 w 14"/>
                    <a:gd name="T13" fmla="*/ 0 h 10"/>
                    <a:gd name="T14" fmla="*/ 4 w 14"/>
                    <a:gd name="T15" fmla="*/ 0 h 10"/>
                    <a:gd name="T16" fmla="*/ 4 w 14"/>
                    <a:gd name="T17" fmla="*/ 0 h 10"/>
                    <a:gd name="T18" fmla="*/ 4 w 14"/>
                    <a:gd name="T19" fmla="*/ 4 h 10"/>
                    <a:gd name="T20" fmla="*/ 0 w 14"/>
                    <a:gd name="T21"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0">
                      <a:moveTo>
                        <a:pt x="0" y="4"/>
                      </a:moveTo>
                      <a:lnTo>
                        <a:pt x="0" y="8"/>
                      </a:lnTo>
                      <a:lnTo>
                        <a:pt x="14" y="10"/>
                      </a:lnTo>
                      <a:lnTo>
                        <a:pt x="14" y="8"/>
                      </a:lnTo>
                      <a:lnTo>
                        <a:pt x="14" y="4"/>
                      </a:lnTo>
                      <a:lnTo>
                        <a:pt x="12" y="0"/>
                      </a:lnTo>
                      <a:lnTo>
                        <a:pt x="6" y="0"/>
                      </a:lnTo>
                      <a:lnTo>
                        <a:pt x="4" y="0"/>
                      </a:lnTo>
                      <a:lnTo>
                        <a:pt x="4" y="0"/>
                      </a:lnTo>
                      <a:lnTo>
                        <a:pt x="4" y="4"/>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4" name="Freeform 2049"/>
                <p:cNvSpPr>
                  <a:spLocks/>
                </p:cNvSpPr>
                <p:nvPr/>
              </p:nvSpPr>
              <p:spPr bwMode="auto">
                <a:xfrm>
                  <a:off x="1081" y="1907"/>
                  <a:ext cx="14" cy="11"/>
                </a:xfrm>
                <a:custGeom>
                  <a:avLst/>
                  <a:gdLst>
                    <a:gd name="T0" fmla="*/ 0 w 14"/>
                    <a:gd name="T1" fmla="*/ 3 h 11"/>
                    <a:gd name="T2" fmla="*/ 0 w 14"/>
                    <a:gd name="T3" fmla="*/ 7 h 11"/>
                    <a:gd name="T4" fmla="*/ 14 w 14"/>
                    <a:gd name="T5" fmla="*/ 11 h 11"/>
                    <a:gd name="T6" fmla="*/ 14 w 14"/>
                    <a:gd name="T7" fmla="*/ 7 h 11"/>
                    <a:gd name="T8" fmla="*/ 14 w 14"/>
                    <a:gd name="T9" fmla="*/ 3 h 11"/>
                    <a:gd name="T10" fmla="*/ 12 w 14"/>
                    <a:gd name="T11" fmla="*/ 1 h 11"/>
                    <a:gd name="T12" fmla="*/ 12 w 14"/>
                    <a:gd name="T13" fmla="*/ 0 h 11"/>
                    <a:gd name="T14" fmla="*/ 10 w 14"/>
                    <a:gd name="T15" fmla="*/ 0 h 11"/>
                    <a:gd name="T16" fmla="*/ 4 w 14"/>
                    <a:gd name="T17" fmla="*/ 0 h 11"/>
                    <a:gd name="T18" fmla="*/ 4 w 14"/>
                    <a:gd name="T19" fmla="*/ 0 h 11"/>
                    <a:gd name="T20" fmla="*/ 4 w 14"/>
                    <a:gd name="T21" fmla="*/ 1 h 11"/>
                    <a:gd name="T22" fmla="*/ 0 w 14"/>
                    <a:gd name="T23"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1">
                      <a:moveTo>
                        <a:pt x="0" y="3"/>
                      </a:moveTo>
                      <a:lnTo>
                        <a:pt x="0" y="7"/>
                      </a:lnTo>
                      <a:lnTo>
                        <a:pt x="14" y="11"/>
                      </a:lnTo>
                      <a:lnTo>
                        <a:pt x="14" y="7"/>
                      </a:lnTo>
                      <a:lnTo>
                        <a:pt x="14" y="3"/>
                      </a:lnTo>
                      <a:lnTo>
                        <a:pt x="12" y="1"/>
                      </a:lnTo>
                      <a:lnTo>
                        <a:pt x="12" y="0"/>
                      </a:lnTo>
                      <a:lnTo>
                        <a:pt x="10" y="0"/>
                      </a:lnTo>
                      <a:lnTo>
                        <a:pt x="4" y="0"/>
                      </a:lnTo>
                      <a:lnTo>
                        <a:pt x="4" y="0"/>
                      </a:lnTo>
                      <a:lnTo>
                        <a:pt x="4" y="1"/>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5" name="Freeform 2050"/>
                <p:cNvSpPr>
                  <a:spLocks/>
                </p:cNvSpPr>
                <p:nvPr/>
              </p:nvSpPr>
              <p:spPr bwMode="auto">
                <a:xfrm>
                  <a:off x="1081" y="1901"/>
                  <a:ext cx="14" cy="13"/>
                </a:xfrm>
                <a:custGeom>
                  <a:avLst/>
                  <a:gdLst>
                    <a:gd name="T0" fmla="*/ 0 w 14"/>
                    <a:gd name="T1" fmla="*/ 7 h 13"/>
                    <a:gd name="T2" fmla="*/ 0 w 14"/>
                    <a:gd name="T3" fmla="*/ 9 h 13"/>
                    <a:gd name="T4" fmla="*/ 14 w 14"/>
                    <a:gd name="T5" fmla="*/ 13 h 13"/>
                    <a:gd name="T6" fmla="*/ 14 w 14"/>
                    <a:gd name="T7" fmla="*/ 7 h 13"/>
                    <a:gd name="T8" fmla="*/ 14 w 14"/>
                    <a:gd name="T9" fmla="*/ 6 h 13"/>
                    <a:gd name="T10" fmla="*/ 14 w 14"/>
                    <a:gd name="T11" fmla="*/ 4 h 13"/>
                    <a:gd name="T12" fmla="*/ 12 w 14"/>
                    <a:gd name="T13" fmla="*/ 0 h 13"/>
                    <a:gd name="T14" fmla="*/ 10 w 14"/>
                    <a:gd name="T15" fmla="*/ 0 h 13"/>
                    <a:gd name="T16" fmla="*/ 6 w 14"/>
                    <a:gd name="T17" fmla="*/ 0 h 13"/>
                    <a:gd name="T18" fmla="*/ 4 w 14"/>
                    <a:gd name="T19" fmla="*/ 0 h 13"/>
                    <a:gd name="T20" fmla="*/ 4 w 14"/>
                    <a:gd name="T21" fmla="*/ 4 h 13"/>
                    <a:gd name="T22" fmla="*/ 0 w 14"/>
                    <a:gd name="T2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0" y="7"/>
                      </a:moveTo>
                      <a:lnTo>
                        <a:pt x="0" y="9"/>
                      </a:lnTo>
                      <a:lnTo>
                        <a:pt x="14" y="13"/>
                      </a:lnTo>
                      <a:lnTo>
                        <a:pt x="14" y="7"/>
                      </a:lnTo>
                      <a:lnTo>
                        <a:pt x="14" y="6"/>
                      </a:lnTo>
                      <a:lnTo>
                        <a:pt x="14" y="4"/>
                      </a:lnTo>
                      <a:lnTo>
                        <a:pt x="12" y="0"/>
                      </a:lnTo>
                      <a:lnTo>
                        <a:pt x="10" y="0"/>
                      </a:lnTo>
                      <a:lnTo>
                        <a:pt x="6" y="0"/>
                      </a:lnTo>
                      <a:lnTo>
                        <a:pt x="4" y="0"/>
                      </a:lnTo>
                      <a:lnTo>
                        <a:pt x="4" y="4"/>
                      </a:lnTo>
                      <a:lnTo>
                        <a:pt x="0"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6" name="Freeform 2051"/>
                <p:cNvSpPr>
                  <a:spLocks/>
                </p:cNvSpPr>
                <p:nvPr/>
              </p:nvSpPr>
              <p:spPr bwMode="auto">
                <a:xfrm>
                  <a:off x="1081" y="1897"/>
                  <a:ext cx="16" cy="11"/>
                </a:xfrm>
                <a:custGeom>
                  <a:avLst/>
                  <a:gdLst>
                    <a:gd name="T0" fmla="*/ 4 w 16"/>
                    <a:gd name="T1" fmla="*/ 4 h 11"/>
                    <a:gd name="T2" fmla="*/ 0 w 16"/>
                    <a:gd name="T3" fmla="*/ 11 h 11"/>
                    <a:gd name="T4" fmla="*/ 14 w 16"/>
                    <a:gd name="T5" fmla="*/ 11 h 11"/>
                    <a:gd name="T6" fmla="*/ 16 w 16"/>
                    <a:gd name="T7" fmla="*/ 8 h 11"/>
                    <a:gd name="T8" fmla="*/ 14 w 16"/>
                    <a:gd name="T9" fmla="*/ 2 h 11"/>
                    <a:gd name="T10" fmla="*/ 14 w 16"/>
                    <a:gd name="T11" fmla="*/ 0 h 11"/>
                    <a:gd name="T12" fmla="*/ 12 w 16"/>
                    <a:gd name="T13" fmla="*/ 0 h 11"/>
                    <a:gd name="T14" fmla="*/ 10 w 16"/>
                    <a:gd name="T15" fmla="*/ 0 h 11"/>
                    <a:gd name="T16" fmla="*/ 6 w 16"/>
                    <a:gd name="T17" fmla="*/ 0 h 11"/>
                    <a:gd name="T18" fmla="*/ 4 w 16"/>
                    <a:gd name="T19" fmla="*/ 0 h 11"/>
                    <a:gd name="T20" fmla="*/ 4 w 16"/>
                    <a:gd name="T21" fmla="*/ 2 h 11"/>
                    <a:gd name="T22" fmla="*/ 4 w 16"/>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1">
                      <a:moveTo>
                        <a:pt x="4" y="4"/>
                      </a:moveTo>
                      <a:lnTo>
                        <a:pt x="0" y="11"/>
                      </a:lnTo>
                      <a:lnTo>
                        <a:pt x="14" y="11"/>
                      </a:lnTo>
                      <a:lnTo>
                        <a:pt x="16" y="8"/>
                      </a:lnTo>
                      <a:lnTo>
                        <a:pt x="14" y="2"/>
                      </a:lnTo>
                      <a:lnTo>
                        <a:pt x="14" y="0"/>
                      </a:lnTo>
                      <a:lnTo>
                        <a:pt x="12" y="0"/>
                      </a:lnTo>
                      <a:lnTo>
                        <a:pt x="10" y="0"/>
                      </a:lnTo>
                      <a:lnTo>
                        <a:pt x="6" y="0"/>
                      </a:lnTo>
                      <a:lnTo>
                        <a:pt x="4" y="0"/>
                      </a:lnTo>
                      <a:lnTo>
                        <a:pt x="4" y="2"/>
                      </a:lnTo>
                      <a:lnTo>
                        <a:pt x="4"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7" name="Freeform 2052"/>
                <p:cNvSpPr>
                  <a:spLocks/>
                </p:cNvSpPr>
                <p:nvPr/>
              </p:nvSpPr>
              <p:spPr bwMode="auto">
                <a:xfrm>
                  <a:off x="1085" y="1891"/>
                  <a:ext cx="12" cy="14"/>
                </a:xfrm>
                <a:custGeom>
                  <a:avLst/>
                  <a:gdLst>
                    <a:gd name="T0" fmla="*/ 0 w 12"/>
                    <a:gd name="T1" fmla="*/ 6 h 14"/>
                    <a:gd name="T2" fmla="*/ 0 w 12"/>
                    <a:gd name="T3" fmla="*/ 10 h 14"/>
                    <a:gd name="T4" fmla="*/ 12 w 12"/>
                    <a:gd name="T5" fmla="*/ 14 h 14"/>
                    <a:gd name="T6" fmla="*/ 12 w 12"/>
                    <a:gd name="T7" fmla="*/ 6 h 14"/>
                    <a:gd name="T8" fmla="*/ 10 w 12"/>
                    <a:gd name="T9" fmla="*/ 4 h 14"/>
                    <a:gd name="T10" fmla="*/ 10 w 12"/>
                    <a:gd name="T11" fmla="*/ 0 h 14"/>
                    <a:gd name="T12" fmla="*/ 8 w 12"/>
                    <a:gd name="T13" fmla="*/ 0 h 14"/>
                    <a:gd name="T14" fmla="*/ 6 w 12"/>
                    <a:gd name="T15" fmla="*/ 0 h 14"/>
                    <a:gd name="T16" fmla="*/ 2 w 12"/>
                    <a:gd name="T17" fmla="*/ 0 h 14"/>
                    <a:gd name="T18" fmla="*/ 0 w 12"/>
                    <a:gd name="T19" fmla="*/ 0 h 14"/>
                    <a:gd name="T20" fmla="*/ 0 w 12"/>
                    <a:gd name="T21" fmla="*/ 4 h 14"/>
                    <a:gd name="T22" fmla="*/ 0 w 12"/>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0" y="6"/>
                      </a:moveTo>
                      <a:lnTo>
                        <a:pt x="0" y="10"/>
                      </a:lnTo>
                      <a:lnTo>
                        <a:pt x="12" y="14"/>
                      </a:lnTo>
                      <a:lnTo>
                        <a:pt x="12" y="6"/>
                      </a:lnTo>
                      <a:lnTo>
                        <a:pt x="10" y="4"/>
                      </a:lnTo>
                      <a:lnTo>
                        <a:pt x="10" y="0"/>
                      </a:lnTo>
                      <a:lnTo>
                        <a:pt x="8" y="0"/>
                      </a:lnTo>
                      <a:lnTo>
                        <a:pt x="6" y="0"/>
                      </a:lnTo>
                      <a:lnTo>
                        <a:pt x="2" y="0"/>
                      </a:lnTo>
                      <a:lnTo>
                        <a:pt x="0" y="0"/>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8" name="Freeform 2053"/>
                <p:cNvSpPr>
                  <a:spLocks/>
                </p:cNvSpPr>
                <p:nvPr/>
              </p:nvSpPr>
              <p:spPr bwMode="auto">
                <a:xfrm>
                  <a:off x="1085" y="1883"/>
                  <a:ext cx="12" cy="14"/>
                </a:xfrm>
                <a:custGeom>
                  <a:avLst/>
                  <a:gdLst>
                    <a:gd name="T0" fmla="*/ 0 w 12"/>
                    <a:gd name="T1" fmla="*/ 8 h 14"/>
                    <a:gd name="T2" fmla="*/ 0 w 12"/>
                    <a:gd name="T3" fmla="*/ 14 h 14"/>
                    <a:gd name="T4" fmla="*/ 12 w 12"/>
                    <a:gd name="T5" fmla="*/ 14 h 14"/>
                    <a:gd name="T6" fmla="*/ 12 w 12"/>
                    <a:gd name="T7" fmla="*/ 8 h 14"/>
                    <a:gd name="T8" fmla="*/ 12 w 12"/>
                    <a:gd name="T9" fmla="*/ 6 h 14"/>
                    <a:gd name="T10" fmla="*/ 10 w 12"/>
                    <a:gd name="T11" fmla="*/ 2 h 14"/>
                    <a:gd name="T12" fmla="*/ 8 w 12"/>
                    <a:gd name="T13" fmla="*/ 0 h 14"/>
                    <a:gd name="T14" fmla="*/ 6 w 12"/>
                    <a:gd name="T15" fmla="*/ 0 h 14"/>
                    <a:gd name="T16" fmla="*/ 2 w 12"/>
                    <a:gd name="T17" fmla="*/ 0 h 14"/>
                    <a:gd name="T18" fmla="*/ 0 w 12"/>
                    <a:gd name="T19" fmla="*/ 2 h 14"/>
                    <a:gd name="T20" fmla="*/ 0 w 12"/>
                    <a:gd name="T21" fmla="*/ 6 h 14"/>
                    <a:gd name="T22" fmla="*/ 0 w 12"/>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0" y="8"/>
                      </a:moveTo>
                      <a:lnTo>
                        <a:pt x="0" y="14"/>
                      </a:lnTo>
                      <a:lnTo>
                        <a:pt x="12" y="14"/>
                      </a:lnTo>
                      <a:lnTo>
                        <a:pt x="12" y="8"/>
                      </a:lnTo>
                      <a:lnTo>
                        <a:pt x="12" y="6"/>
                      </a:lnTo>
                      <a:lnTo>
                        <a:pt x="10" y="2"/>
                      </a:lnTo>
                      <a:lnTo>
                        <a:pt x="8" y="0"/>
                      </a:lnTo>
                      <a:lnTo>
                        <a:pt x="6" y="0"/>
                      </a:lnTo>
                      <a:lnTo>
                        <a:pt x="2" y="0"/>
                      </a:lnTo>
                      <a:lnTo>
                        <a:pt x="0" y="2"/>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09" name="Freeform 2054"/>
                <p:cNvSpPr>
                  <a:spLocks/>
                </p:cNvSpPr>
                <p:nvPr/>
              </p:nvSpPr>
              <p:spPr bwMode="auto">
                <a:xfrm>
                  <a:off x="1085" y="1876"/>
                  <a:ext cx="12" cy="15"/>
                </a:xfrm>
                <a:custGeom>
                  <a:avLst/>
                  <a:gdLst>
                    <a:gd name="T0" fmla="*/ 0 w 12"/>
                    <a:gd name="T1" fmla="*/ 7 h 15"/>
                    <a:gd name="T2" fmla="*/ 0 w 12"/>
                    <a:gd name="T3" fmla="*/ 15 h 15"/>
                    <a:gd name="T4" fmla="*/ 12 w 12"/>
                    <a:gd name="T5" fmla="*/ 15 h 15"/>
                    <a:gd name="T6" fmla="*/ 12 w 12"/>
                    <a:gd name="T7" fmla="*/ 7 h 15"/>
                    <a:gd name="T8" fmla="*/ 12 w 12"/>
                    <a:gd name="T9" fmla="*/ 6 h 15"/>
                    <a:gd name="T10" fmla="*/ 10 w 12"/>
                    <a:gd name="T11" fmla="*/ 4 h 15"/>
                    <a:gd name="T12" fmla="*/ 8 w 12"/>
                    <a:gd name="T13" fmla="*/ 0 h 15"/>
                    <a:gd name="T14" fmla="*/ 6 w 12"/>
                    <a:gd name="T15" fmla="*/ 0 h 15"/>
                    <a:gd name="T16" fmla="*/ 2 w 12"/>
                    <a:gd name="T17" fmla="*/ 0 h 15"/>
                    <a:gd name="T18" fmla="*/ 0 w 12"/>
                    <a:gd name="T19" fmla="*/ 4 h 15"/>
                    <a:gd name="T20" fmla="*/ 0 w 12"/>
                    <a:gd name="T21" fmla="*/ 6 h 15"/>
                    <a:gd name="T22" fmla="*/ 0 w 12"/>
                    <a:gd name="T2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5">
                      <a:moveTo>
                        <a:pt x="0" y="7"/>
                      </a:moveTo>
                      <a:lnTo>
                        <a:pt x="0" y="15"/>
                      </a:lnTo>
                      <a:lnTo>
                        <a:pt x="12" y="15"/>
                      </a:lnTo>
                      <a:lnTo>
                        <a:pt x="12" y="7"/>
                      </a:lnTo>
                      <a:lnTo>
                        <a:pt x="12" y="6"/>
                      </a:lnTo>
                      <a:lnTo>
                        <a:pt x="10" y="4"/>
                      </a:lnTo>
                      <a:lnTo>
                        <a:pt x="8" y="0"/>
                      </a:lnTo>
                      <a:lnTo>
                        <a:pt x="6" y="0"/>
                      </a:lnTo>
                      <a:lnTo>
                        <a:pt x="2" y="0"/>
                      </a:lnTo>
                      <a:lnTo>
                        <a:pt x="0" y="4"/>
                      </a:lnTo>
                      <a:lnTo>
                        <a:pt x="0" y="6"/>
                      </a:lnTo>
                      <a:lnTo>
                        <a:pt x="0"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0" name="Freeform 2055"/>
                <p:cNvSpPr>
                  <a:spLocks/>
                </p:cNvSpPr>
                <p:nvPr/>
              </p:nvSpPr>
              <p:spPr bwMode="auto">
                <a:xfrm>
                  <a:off x="1085" y="1870"/>
                  <a:ext cx="12" cy="13"/>
                </a:xfrm>
                <a:custGeom>
                  <a:avLst/>
                  <a:gdLst>
                    <a:gd name="T0" fmla="*/ 0 w 12"/>
                    <a:gd name="T1" fmla="*/ 6 h 13"/>
                    <a:gd name="T2" fmla="*/ 0 w 12"/>
                    <a:gd name="T3" fmla="*/ 13 h 13"/>
                    <a:gd name="T4" fmla="*/ 12 w 12"/>
                    <a:gd name="T5" fmla="*/ 13 h 13"/>
                    <a:gd name="T6" fmla="*/ 12 w 12"/>
                    <a:gd name="T7" fmla="*/ 6 h 13"/>
                    <a:gd name="T8" fmla="*/ 12 w 12"/>
                    <a:gd name="T9" fmla="*/ 6 h 13"/>
                    <a:gd name="T10" fmla="*/ 10 w 12"/>
                    <a:gd name="T11" fmla="*/ 2 h 13"/>
                    <a:gd name="T12" fmla="*/ 8 w 12"/>
                    <a:gd name="T13" fmla="*/ 0 h 13"/>
                    <a:gd name="T14" fmla="*/ 6 w 12"/>
                    <a:gd name="T15" fmla="*/ 0 h 13"/>
                    <a:gd name="T16" fmla="*/ 2 w 12"/>
                    <a:gd name="T17" fmla="*/ 0 h 13"/>
                    <a:gd name="T18" fmla="*/ 0 w 12"/>
                    <a:gd name="T19" fmla="*/ 2 h 13"/>
                    <a:gd name="T20" fmla="*/ 0 w 12"/>
                    <a:gd name="T21" fmla="*/ 6 h 13"/>
                    <a:gd name="T22" fmla="*/ 0 w 12"/>
                    <a:gd name="T2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0" y="6"/>
                      </a:moveTo>
                      <a:lnTo>
                        <a:pt x="0" y="13"/>
                      </a:lnTo>
                      <a:lnTo>
                        <a:pt x="12" y="13"/>
                      </a:lnTo>
                      <a:lnTo>
                        <a:pt x="12" y="6"/>
                      </a:lnTo>
                      <a:lnTo>
                        <a:pt x="12" y="6"/>
                      </a:lnTo>
                      <a:lnTo>
                        <a:pt x="10" y="2"/>
                      </a:lnTo>
                      <a:lnTo>
                        <a:pt x="8" y="0"/>
                      </a:lnTo>
                      <a:lnTo>
                        <a:pt x="6" y="0"/>
                      </a:lnTo>
                      <a:lnTo>
                        <a:pt x="2" y="0"/>
                      </a:lnTo>
                      <a:lnTo>
                        <a:pt x="0" y="2"/>
                      </a:lnTo>
                      <a:lnTo>
                        <a:pt x="0" y="6"/>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1" name="Freeform 2056"/>
                <p:cNvSpPr>
                  <a:spLocks/>
                </p:cNvSpPr>
                <p:nvPr/>
              </p:nvSpPr>
              <p:spPr bwMode="auto">
                <a:xfrm>
                  <a:off x="1085" y="1862"/>
                  <a:ext cx="12" cy="14"/>
                </a:xfrm>
                <a:custGeom>
                  <a:avLst/>
                  <a:gdLst>
                    <a:gd name="T0" fmla="*/ 0 w 12"/>
                    <a:gd name="T1" fmla="*/ 8 h 14"/>
                    <a:gd name="T2" fmla="*/ 0 w 12"/>
                    <a:gd name="T3" fmla="*/ 14 h 14"/>
                    <a:gd name="T4" fmla="*/ 12 w 12"/>
                    <a:gd name="T5" fmla="*/ 14 h 14"/>
                    <a:gd name="T6" fmla="*/ 12 w 12"/>
                    <a:gd name="T7" fmla="*/ 8 h 14"/>
                    <a:gd name="T8" fmla="*/ 12 w 12"/>
                    <a:gd name="T9" fmla="*/ 6 h 14"/>
                    <a:gd name="T10" fmla="*/ 10 w 12"/>
                    <a:gd name="T11" fmla="*/ 4 h 14"/>
                    <a:gd name="T12" fmla="*/ 8 w 12"/>
                    <a:gd name="T13" fmla="*/ 0 h 14"/>
                    <a:gd name="T14" fmla="*/ 6 w 12"/>
                    <a:gd name="T15" fmla="*/ 0 h 14"/>
                    <a:gd name="T16" fmla="*/ 2 w 12"/>
                    <a:gd name="T17" fmla="*/ 0 h 14"/>
                    <a:gd name="T18" fmla="*/ 0 w 12"/>
                    <a:gd name="T19" fmla="*/ 4 h 14"/>
                    <a:gd name="T20" fmla="*/ 0 w 12"/>
                    <a:gd name="T21" fmla="*/ 6 h 14"/>
                    <a:gd name="T22" fmla="*/ 0 w 12"/>
                    <a:gd name="T23"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0" y="8"/>
                      </a:moveTo>
                      <a:lnTo>
                        <a:pt x="0" y="14"/>
                      </a:lnTo>
                      <a:lnTo>
                        <a:pt x="12" y="14"/>
                      </a:lnTo>
                      <a:lnTo>
                        <a:pt x="12" y="8"/>
                      </a:lnTo>
                      <a:lnTo>
                        <a:pt x="12" y="6"/>
                      </a:lnTo>
                      <a:lnTo>
                        <a:pt x="10" y="4"/>
                      </a:lnTo>
                      <a:lnTo>
                        <a:pt x="8" y="0"/>
                      </a:lnTo>
                      <a:lnTo>
                        <a:pt x="6" y="0"/>
                      </a:lnTo>
                      <a:lnTo>
                        <a:pt x="2" y="0"/>
                      </a:lnTo>
                      <a:lnTo>
                        <a:pt x="0" y="4"/>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2" name="Freeform 2057"/>
                <p:cNvSpPr>
                  <a:spLocks/>
                </p:cNvSpPr>
                <p:nvPr/>
              </p:nvSpPr>
              <p:spPr bwMode="auto">
                <a:xfrm>
                  <a:off x="1085" y="1857"/>
                  <a:ext cx="12" cy="13"/>
                </a:xfrm>
                <a:custGeom>
                  <a:avLst/>
                  <a:gdLst>
                    <a:gd name="T0" fmla="*/ 0 w 12"/>
                    <a:gd name="T1" fmla="*/ 5 h 13"/>
                    <a:gd name="T2" fmla="*/ 0 w 12"/>
                    <a:gd name="T3" fmla="*/ 13 h 13"/>
                    <a:gd name="T4" fmla="*/ 12 w 12"/>
                    <a:gd name="T5" fmla="*/ 13 h 13"/>
                    <a:gd name="T6" fmla="*/ 12 w 12"/>
                    <a:gd name="T7" fmla="*/ 5 h 13"/>
                    <a:gd name="T8" fmla="*/ 12 w 12"/>
                    <a:gd name="T9" fmla="*/ 5 h 13"/>
                    <a:gd name="T10" fmla="*/ 10 w 12"/>
                    <a:gd name="T11" fmla="*/ 2 h 13"/>
                    <a:gd name="T12" fmla="*/ 10 w 12"/>
                    <a:gd name="T13" fmla="*/ 0 h 13"/>
                    <a:gd name="T14" fmla="*/ 6 w 12"/>
                    <a:gd name="T15" fmla="*/ 0 h 13"/>
                    <a:gd name="T16" fmla="*/ 2 w 12"/>
                    <a:gd name="T17" fmla="*/ 0 h 13"/>
                    <a:gd name="T18" fmla="*/ 0 w 12"/>
                    <a:gd name="T19" fmla="*/ 2 h 13"/>
                    <a:gd name="T20" fmla="*/ 0 w 12"/>
                    <a:gd name="T21" fmla="*/ 5 h 13"/>
                    <a:gd name="T22" fmla="*/ 0 w 12"/>
                    <a:gd name="T2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0" y="5"/>
                      </a:moveTo>
                      <a:lnTo>
                        <a:pt x="0" y="13"/>
                      </a:lnTo>
                      <a:lnTo>
                        <a:pt x="12" y="13"/>
                      </a:lnTo>
                      <a:lnTo>
                        <a:pt x="12" y="5"/>
                      </a:lnTo>
                      <a:lnTo>
                        <a:pt x="12" y="5"/>
                      </a:lnTo>
                      <a:lnTo>
                        <a:pt x="10" y="2"/>
                      </a:lnTo>
                      <a:lnTo>
                        <a:pt x="10" y="0"/>
                      </a:lnTo>
                      <a:lnTo>
                        <a:pt x="6" y="0"/>
                      </a:lnTo>
                      <a:lnTo>
                        <a:pt x="2" y="0"/>
                      </a:lnTo>
                      <a:lnTo>
                        <a:pt x="0" y="2"/>
                      </a:lnTo>
                      <a:lnTo>
                        <a:pt x="0" y="5"/>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3" name="Freeform 2058"/>
                <p:cNvSpPr>
                  <a:spLocks/>
                </p:cNvSpPr>
                <p:nvPr/>
              </p:nvSpPr>
              <p:spPr bwMode="auto">
                <a:xfrm>
                  <a:off x="1085" y="1853"/>
                  <a:ext cx="12" cy="9"/>
                </a:xfrm>
                <a:custGeom>
                  <a:avLst/>
                  <a:gdLst>
                    <a:gd name="T0" fmla="*/ 0 w 12"/>
                    <a:gd name="T1" fmla="*/ 6 h 9"/>
                    <a:gd name="T2" fmla="*/ 0 w 12"/>
                    <a:gd name="T3" fmla="*/ 9 h 9"/>
                    <a:gd name="T4" fmla="*/ 12 w 12"/>
                    <a:gd name="T5" fmla="*/ 9 h 9"/>
                    <a:gd name="T6" fmla="*/ 12 w 12"/>
                    <a:gd name="T7" fmla="*/ 6 h 9"/>
                    <a:gd name="T8" fmla="*/ 12 w 12"/>
                    <a:gd name="T9" fmla="*/ 4 h 9"/>
                    <a:gd name="T10" fmla="*/ 12 w 12"/>
                    <a:gd name="T11" fmla="*/ 2 h 9"/>
                    <a:gd name="T12" fmla="*/ 10 w 12"/>
                    <a:gd name="T13" fmla="*/ 0 h 9"/>
                    <a:gd name="T14" fmla="*/ 8 w 12"/>
                    <a:gd name="T15" fmla="*/ 0 h 9"/>
                    <a:gd name="T16" fmla="*/ 6 w 12"/>
                    <a:gd name="T17" fmla="*/ 0 h 9"/>
                    <a:gd name="T18" fmla="*/ 2 w 12"/>
                    <a:gd name="T19" fmla="*/ 0 h 9"/>
                    <a:gd name="T20" fmla="*/ 0 w 12"/>
                    <a:gd name="T21" fmla="*/ 2 h 9"/>
                    <a:gd name="T22" fmla="*/ 0 w 12"/>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9">
                      <a:moveTo>
                        <a:pt x="0" y="6"/>
                      </a:moveTo>
                      <a:lnTo>
                        <a:pt x="0" y="9"/>
                      </a:lnTo>
                      <a:lnTo>
                        <a:pt x="12" y="9"/>
                      </a:lnTo>
                      <a:lnTo>
                        <a:pt x="12" y="6"/>
                      </a:lnTo>
                      <a:lnTo>
                        <a:pt x="12" y="4"/>
                      </a:lnTo>
                      <a:lnTo>
                        <a:pt x="12" y="2"/>
                      </a:lnTo>
                      <a:lnTo>
                        <a:pt x="10" y="0"/>
                      </a:lnTo>
                      <a:lnTo>
                        <a:pt x="8" y="0"/>
                      </a:lnTo>
                      <a:lnTo>
                        <a:pt x="6" y="0"/>
                      </a:lnTo>
                      <a:lnTo>
                        <a:pt x="2" y="0"/>
                      </a:lnTo>
                      <a:lnTo>
                        <a:pt x="0" y="2"/>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4" name="Freeform 2059"/>
                <p:cNvSpPr>
                  <a:spLocks/>
                </p:cNvSpPr>
                <p:nvPr/>
              </p:nvSpPr>
              <p:spPr bwMode="auto">
                <a:xfrm>
                  <a:off x="1085" y="1847"/>
                  <a:ext cx="16" cy="12"/>
                </a:xfrm>
                <a:custGeom>
                  <a:avLst/>
                  <a:gdLst>
                    <a:gd name="T0" fmla="*/ 0 w 16"/>
                    <a:gd name="T1" fmla="*/ 6 h 12"/>
                    <a:gd name="T2" fmla="*/ 0 w 16"/>
                    <a:gd name="T3" fmla="*/ 12 h 12"/>
                    <a:gd name="T4" fmla="*/ 12 w 16"/>
                    <a:gd name="T5" fmla="*/ 12 h 12"/>
                    <a:gd name="T6" fmla="*/ 16 w 16"/>
                    <a:gd name="T7" fmla="*/ 6 h 12"/>
                    <a:gd name="T8" fmla="*/ 16 w 16"/>
                    <a:gd name="T9" fmla="*/ 8 h 12"/>
                    <a:gd name="T10" fmla="*/ 16 w 16"/>
                    <a:gd name="T11" fmla="*/ 6 h 12"/>
                    <a:gd name="T12" fmla="*/ 12 w 16"/>
                    <a:gd name="T13" fmla="*/ 2 h 12"/>
                    <a:gd name="T14" fmla="*/ 12 w 16"/>
                    <a:gd name="T15" fmla="*/ 0 h 12"/>
                    <a:gd name="T16" fmla="*/ 10 w 16"/>
                    <a:gd name="T17" fmla="*/ 0 h 12"/>
                    <a:gd name="T18" fmla="*/ 8 w 16"/>
                    <a:gd name="T19" fmla="*/ 0 h 12"/>
                    <a:gd name="T20" fmla="*/ 6 w 16"/>
                    <a:gd name="T21" fmla="*/ 0 h 12"/>
                    <a:gd name="T22" fmla="*/ 2 w 16"/>
                    <a:gd name="T23" fmla="*/ 0 h 12"/>
                    <a:gd name="T24" fmla="*/ 0 w 16"/>
                    <a:gd name="T25" fmla="*/ 2 h 12"/>
                    <a:gd name="T26" fmla="*/ 0 w 16"/>
                    <a:gd name="T2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2">
                      <a:moveTo>
                        <a:pt x="0" y="6"/>
                      </a:moveTo>
                      <a:lnTo>
                        <a:pt x="0" y="12"/>
                      </a:lnTo>
                      <a:lnTo>
                        <a:pt x="12" y="12"/>
                      </a:lnTo>
                      <a:lnTo>
                        <a:pt x="16" y="6"/>
                      </a:lnTo>
                      <a:lnTo>
                        <a:pt x="16" y="8"/>
                      </a:lnTo>
                      <a:lnTo>
                        <a:pt x="16" y="6"/>
                      </a:lnTo>
                      <a:lnTo>
                        <a:pt x="12" y="2"/>
                      </a:lnTo>
                      <a:lnTo>
                        <a:pt x="12" y="0"/>
                      </a:lnTo>
                      <a:lnTo>
                        <a:pt x="10" y="0"/>
                      </a:lnTo>
                      <a:lnTo>
                        <a:pt x="8" y="0"/>
                      </a:lnTo>
                      <a:lnTo>
                        <a:pt x="6" y="0"/>
                      </a:lnTo>
                      <a:lnTo>
                        <a:pt x="2" y="0"/>
                      </a:lnTo>
                      <a:lnTo>
                        <a:pt x="0" y="2"/>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5" name="Freeform 2060"/>
                <p:cNvSpPr>
                  <a:spLocks/>
                </p:cNvSpPr>
                <p:nvPr/>
              </p:nvSpPr>
              <p:spPr bwMode="auto">
                <a:xfrm>
                  <a:off x="1085" y="1843"/>
                  <a:ext cx="16" cy="12"/>
                </a:xfrm>
                <a:custGeom>
                  <a:avLst/>
                  <a:gdLst>
                    <a:gd name="T0" fmla="*/ 0 w 16"/>
                    <a:gd name="T1" fmla="*/ 6 h 12"/>
                    <a:gd name="T2" fmla="*/ 0 w 16"/>
                    <a:gd name="T3" fmla="*/ 10 h 12"/>
                    <a:gd name="T4" fmla="*/ 16 w 16"/>
                    <a:gd name="T5" fmla="*/ 12 h 12"/>
                    <a:gd name="T6" fmla="*/ 16 w 16"/>
                    <a:gd name="T7" fmla="*/ 6 h 12"/>
                    <a:gd name="T8" fmla="*/ 16 w 16"/>
                    <a:gd name="T9" fmla="*/ 4 h 12"/>
                    <a:gd name="T10" fmla="*/ 12 w 16"/>
                    <a:gd name="T11" fmla="*/ 4 h 12"/>
                    <a:gd name="T12" fmla="*/ 10 w 16"/>
                    <a:gd name="T13" fmla="*/ 0 h 12"/>
                    <a:gd name="T14" fmla="*/ 8 w 16"/>
                    <a:gd name="T15" fmla="*/ 0 h 12"/>
                    <a:gd name="T16" fmla="*/ 6 w 16"/>
                    <a:gd name="T17" fmla="*/ 0 h 12"/>
                    <a:gd name="T18" fmla="*/ 2 w 16"/>
                    <a:gd name="T19" fmla="*/ 4 h 12"/>
                    <a:gd name="T20" fmla="*/ 0 w 16"/>
                    <a:gd name="T21" fmla="*/ 4 h 12"/>
                    <a:gd name="T22" fmla="*/ 0 w 16"/>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2">
                      <a:moveTo>
                        <a:pt x="0" y="6"/>
                      </a:moveTo>
                      <a:lnTo>
                        <a:pt x="0" y="10"/>
                      </a:lnTo>
                      <a:lnTo>
                        <a:pt x="16" y="12"/>
                      </a:lnTo>
                      <a:lnTo>
                        <a:pt x="16" y="6"/>
                      </a:lnTo>
                      <a:lnTo>
                        <a:pt x="16" y="4"/>
                      </a:lnTo>
                      <a:lnTo>
                        <a:pt x="12" y="4"/>
                      </a:lnTo>
                      <a:lnTo>
                        <a:pt x="10" y="0"/>
                      </a:lnTo>
                      <a:lnTo>
                        <a:pt x="8" y="0"/>
                      </a:lnTo>
                      <a:lnTo>
                        <a:pt x="6" y="0"/>
                      </a:lnTo>
                      <a:lnTo>
                        <a:pt x="2" y="4"/>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6" name="Freeform 2061"/>
                <p:cNvSpPr>
                  <a:spLocks/>
                </p:cNvSpPr>
                <p:nvPr/>
              </p:nvSpPr>
              <p:spPr bwMode="auto">
                <a:xfrm>
                  <a:off x="1085" y="1841"/>
                  <a:ext cx="16" cy="14"/>
                </a:xfrm>
                <a:custGeom>
                  <a:avLst/>
                  <a:gdLst>
                    <a:gd name="T0" fmla="*/ 8 w 16"/>
                    <a:gd name="T1" fmla="*/ 0 h 14"/>
                    <a:gd name="T2" fmla="*/ 0 w 16"/>
                    <a:gd name="T3" fmla="*/ 6 h 14"/>
                    <a:gd name="T4" fmla="*/ 0 w 16"/>
                    <a:gd name="T5" fmla="*/ 8 h 14"/>
                    <a:gd name="T6" fmla="*/ 16 w 16"/>
                    <a:gd name="T7" fmla="*/ 8 h 14"/>
                    <a:gd name="T8" fmla="*/ 16 w 16"/>
                    <a:gd name="T9" fmla="*/ 6 h 14"/>
                    <a:gd name="T10" fmla="*/ 8 w 16"/>
                    <a:gd name="T11" fmla="*/ 14 h 14"/>
                    <a:gd name="T12" fmla="*/ 16 w 16"/>
                    <a:gd name="T13" fmla="*/ 6 h 14"/>
                    <a:gd name="T14" fmla="*/ 16 w 16"/>
                    <a:gd name="T15" fmla="*/ 6 h 14"/>
                    <a:gd name="T16" fmla="*/ 12 w 16"/>
                    <a:gd name="T17" fmla="*/ 2 h 14"/>
                    <a:gd name="T18" fmla="*/ 10 w 16"/>
                    <a:gd name="T19" fmla="*/ 0 h 14"/>
                    <a:gd name="T20" fmla="*/ 8 w 16"/>
                    <a:gd name="T21" fmla="*/ 0 h 14"/>
                    <a:gd name="T22" fmla="*/ 6 w 16"/>
                    <a:gd name="T23" fmla="*/ 0 h 14"/>
                    <a:gd name="T24" fmla="*/ 2 w 16"/>
                    <a:gd name="T25" fmla="*/ 0 h 14"/>
                    <a:gd name="T26" fmla="*/ 0 w 16"/>
                    <a:gd name="T27" fmla="*/ 2 h 14"/>
                    <a:gd name="T28" fmla="*/ 0 w 16"/>
                    <a:gd name="T29" fmla="*/ 6 h 14"/>
                    <a:gd name="T30" fmla="*/ 8 w 16"/>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4">
                      <a:moveTo>
                        <a:pt x="8" y="0"/>
                      </a:moveTo>
                      <a:lnTo>
                        <a:pt x="0" y="6"/>
                      </a:lnTo>
                      <a:lnTo>
                        <a:pt x="0" y="8"/>
                      </a:lnTo>
                      <a:lnTo>
                        <a:pt x="16" y="8"/>
                      </a:lnTo>
                      <a:lnTo>
                        <a:pt x="16" y="6"/>
                      </a:lnTo>
                      <a:lnTo>
                        <a:pt x="8" y="14"/>
                      </a:lnTo>
                      <a:lnTo>
                        <a:pt x="16" y="6"/>
                      </a:lnTo>
                      <a:lnTo>
                        <a:pt x="16" y="6"/>
                      </a:lnTo>
                      <a:lnTo>
                        <a:pt x="12" y="2"/>
                      </a:lnTo>
                      <a:lnTo>
                        <a:pt x="10" y="0"/>
                      </a:lnTo>
                      <a:lnTo>
                        <a:pt x="8" y="0"/>
                      </a:lnTo>
                      <a:lnTo>
                        <a:pt x="6" y="0"/>
                      </a:lnTo>
                      <a:lnTo>
                        <a:pt x="2" y="0"/>
                      </a:lnTo>
                      <a:lnTo>
                        <a:pt x="0" y="2"/>
                      </a:lnTo>
                      <a:lnTo>
                        <a:pt x="0" y="6"/>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7" name="Freeform 2062"/>
                <p:cNvSpPr>
                  <a:spLocks/>
                </p:cNvSpPr>
                <p:nvPr/>
              </p:nvSpPr>
              <p:spPr bwMode="auto">
                <a:xfrm>
                  <a:off x="1085" y="1841"/>
                  <a:ext cx="16" cy="14"/>
                </a:xfrm>
                <a:custGeom>
                  <a:avLst/>
                  <a:gdLst>
                    <a:gd name="T0" fmla="*/ 16 w 16"/>
                    <a:gd name="T1" fmla="*/ 6 h 14"/>
                    <a:gd name="T2" fmla="*/ 8 w 16"/>
                    <a:gd name="T3" fmla="*/ 0 h 14"/>
                    <a:gd name="T4" fmla="*/ 8 w 16"/>
                    <a:gd name="T5" fmla="*/ 14 h 14"/>
                    <a:gd name="T6" fmla="*/ 0 w 16"/>
                    <a:gd name="T7" fmla="*/ 6 h 14"/>
                    <a:gd name="T8" fmla="*/ 8 w 16"/>
                    <a:gd name="T9" fmla="*/ 14 h 14"/>
                    <a:gd name="T10" fmla="*/ 10 w 16"/>
                    <a:gd name="T11" fmla="*/ 14 h 14"/>
                    <a:gd name="T12" fmla="*/ 12 w 16"/>
                    <a:gd name="T13" fmla="*/ 12 h 14"/>
                    <a:gd name="T14" fmla="*/ 16 w 16"/>
                    <a:gd name="T15" fmla="*/ 8 h 14"/>
                    <a:gd name="T16" fmla="*/ 16 w 16"/>
                    <a:gd name="T17" fmla="*/ 6 h 14"/>
                    <a:gd name="T18" fmla="*/ 16 w 16"/>
                    <a:gd name="T19" fmla="*/ 6 h 14"/>
                    <a:gd name="T20" fmla="*/ 12 w 16"/>
                    <a:gd name="T21" fmla="*/ 2 h 14"/>
                    <a:gd name="T22" fmla="*/ 10 w 16"/>
                    <a:gd name="T23" fmla="*/ 0 h 14"/>
                    <a:gd name="T24" fmla="*/ 8 w 16"/>
                    <a:gd name="T25" fmla="*/ 0 h 14"/>
                    <a:gd name="T26" fmla="*/ 16 w 16"/>
                    <a:gd name="T2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4">
                      <a:moveTo>
                        <a:pt x="16" y="6"/>
                      </a:moveTo>
                      <a:lnTo>
                        <a:pt x="8" y="0"/>
                      </a:lnTo>
                      <a:lnTo>
                        <a:pt x="8" y="14"/>
                      </a:lnTo>
                      <a:lnTo>
                        <a:pt x="0" y="6"/>
                      </a:lnTo>
                      <a:lnTo>
                        <a:pt x="8" y="14"/>
                      </a:lnTo>
                      <a:lnTo>
                        <a:pt x="10" y="14"/>
                      </a:lnTo>
                      <a:lnTo>
                        <a:pt x="12" y="12"/>
                      </a:lnTo>
                      <a:lnTo>
                        <a:pt x="16" y="8"/>
                      </a:lnTo>
                      <a:lnTo>
                        <a:pt x="16" y="6"/>
                      </a:lnTo>
                      <a:lnTo>
                        <a:pt x="16" y="6"/>
                      </a:lnTo>
                      <a:lnTo>
                        <a:pt x="12" y="2"/>
                      </a:lnTo>
                      <a:lnTo>
                        <a:pt x="10" y="0"/>
                      </a:lnTo>
                      <a:lnTo>
                        <a:pt x="8" y="0"/>
                      </a:lnTo>
                      <a:lnTo>
                        <a:pt x="1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18" name="Freeform 2063"/>
                <p:cNvSpPr>
                  <a:spLocks/>
                </p:cNvSpPr>
                <p:nvPr/>
              </p:nvSpPr>
              <p:spPr bwMode="auto">
                <a:xfrm>
                  <a:off x="1085" y="1847"/>
                  <a:ext cx="16" cy="8"/>
                </a:xfrm>
                <a:custGeom>
                  <a:avLst/>
                  <a:gdLst>
                    <a:gd name="T0" fmla="*/ 16 w 16"/>
                    <a:gd name="T1" fmla="*/ 0 h 8"/>
                    <a:gd name="T2" fmla="*/ 16 w 16"/>
                    <a:gd name="T3" fmla="*/ 0 h 8"/>
                    <a:gd name="T4" fmla="*/ 0 w 16"/>
                    <a:gd name="T5" fmla="*/ 0 h 8"/>
                    <a:gd name="T6" fmla="*/ 0 w 16"/>
                    <a:gd name="T7" fmla="*/ 2 h 8"/>
                    <a:gd name="T8" fmla="*/ 2 w 16"/>
                    <a:gd name="T9" fmla="*/ 6 h 8"/>
                    <a:gd name="T10" fmla="*/ 6 w 16"/>
                    <a:gd name="T11" fmla="*/ 8 h 8"/>
                    <a:gd name="T12" fmla="*/ 8 w 16"/>
                    <a:gd name="T13" fmla="*/ 8 h 8"/>
                    <a:gd name="T14" fmla="*/ 10 w 16"/>
                    <a:gd name="T15" fmla="*/ 8 h 8"/>
                    <a:gd name="T16" fmla="*/ 12 w 16"/>
                    <a:gd name="T17" fmla="*/ 8 h 8"/>
                    <a:gd name="T18" fmla="*/ 16 w 16"/>
                    <a:gd name="T19" fmla="*/ 6 h 8"/>
                    <a:gd name="T20" fmla="*/ 16 w 16"/>
                    <a:gd name="T21" fmla="*/ 2 h 8"/>
                    <a:gd name="T22" fmla="*/ 16 w 16"/>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8">
                      <a:moveTo>
                        <a:pt x="16" y="0"/>
                      </a:moveTo>
                      <a:lnTo>
                        <a:pt x="16" y="0"/>
                      </a:lnTo>
                      <a:lnTo>
                        <a:pt x="0" y="0"/>
                      </a:lnTo>
                      <a:lnTo>
                        <a:pt x="0" y="2"/>
                      </a:lnTo>
                      <a:lnTo>
                        <a:pt x="2" y="6"/>
                      </a:lnTo>
                      <a:lnTo>
                        <a:pt x="6" y="8"/>
                      </a:lnTo>
                      <a:lnTo>
                        <a:pt x="8" y="8"/>
                      </a:lnTo>
                      <a:lnTo>
                        <a:pt x="10" y="8"/>
                      </a:lnTo>
                      <a:lnTo>
                        <a:pt x="12" y="8"/>
                      </a:lnTo>
                      <a:lnTo>
                        <a:pt x="16" y="6"/>
                      </a:lnTo>
                      <a:lnTo>
                        <a:pt x="16"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4" name="Group 2265"/>
              <p:cNvGrpSpPr>
                <a:grpSpLocks/>
              </p:cNvGrpSpPr>
              <p:nvPr/>
            </p:nvGrpSpPr>
            <p:grpSpPr bwMode="auto">
              <a:xfrm>
                <a:off x="855" y="1847"/>
                <a:ext cx="274" cy="787"/>
                <a:chOff x="855" y="1847"/>
                <a:chExt cx="274" cy="787"/>
              </a:xfrm>
            </p:grpSpPr>
            <p:sp>
              <p:nvSpPr>
                <p:cNvPr id="29919" name="Freeform 2065"/>
                <p:cNvSpPr>
                  <a:spLocks/>
                </p:cNvSpPr>
                <p:nvPr/>
              </p:nvSpPr>
              <p:spPr bwMode="auto">
                <a:xfrm>
                  <a:off x="1085" y="1847"/>
                  <a:ext cx="16" cy="10"/>
                </a:xfrm>
                <a:custGeom>
                  <a:avLst/>
                  <a:gdLst>
                    <a:gd name="T0" fmla="*/ 16 w 16"/>
                    <a:gd name="T1" fmla="*/ 2 h 10"/>
                    <a:gd name="T2" fmla="*/ 16 w 16"/>
                    <a:gd name="T3" fmla="*/ 0 h 10"/>
                    <a:gd name="T4" fmla="*/ 0 w 16"/>
                    <a:gd name="T5" fmla="*/ 2 h 10"/>
                    <a:gd name="T6" fmla="*/ 0 w 16"/>
                    <a:gd name="T7" fmla="*/ 6 h 10"/>
                    <a:gd name="T8" fmla="*/ 0 w 16"/>
                    <a:gd name="T9" fmla="*/ 2 h 10"/>
                    <a:gd name="T10" fmla="*/ 0 w 16"/>
                    <a:gd name="T11" fmla="*/ 6 h 10"/>
                    <a:gd name="T12" fmla="*/ 2 w 16"/>
                    <a:gd name="T13" fmla="*/ 8 h 10"/>
                    <a:gd name="T14" fmla="*/ 6 w 16"/>
                    <a:gd name="T15" fmla="*/ 10 h 10"/>
                    <a:gd name="T16" fmla="*/ 8 w 16"/>
                    <a:gd name="T17" fmla="*/ 10 h 10"/>
                    <a:gd name="T18" fmla="*/ 10 w 16"/>
                    <a:gd name="T19" fmla="*/ 10 h 10"/>
                    <a:gd name="T20" fmla="*/ 12 w 16"/>
                    <a:gd name="T21" fmla="*/ 10 h 10"/>
                    <a:gd name="T22" fmla="*/ 16 w 16"/>
                    <a:gd name="T23" fmla="*/ 8 h 10"/>
                    <a:gd name="T24" fmla="*/ 16 w 16"/>
                    <a:gd name="T25" fmla="*/ 6 h 10"/>
                    <a:gd name="T26" fmla="*/ 16 w 16"/>
                    <a:gd name="T27" fmla="*/ 0 h 10"/>
                    <a:gd name="T28" fmla="*/ 16 w 16"/>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6" y="2"/>
                      </a:moveTo>
                      <a:lnTo>
                        <a:pt x="16" y="0"/>
                      </a:lnTo>
                      <a:lnTo>
                        <a:pt x="0" y="2"/>
                      </a:lnTo>
                      <a:lnTo>
                        <a:pt x="0" y="6"/>
                      </a:lnTo>
                      <a:lnTo>
                        <a:pt x="0" y="2"/>
                      </a:lnTo>
                      <a:lnTo>
                        <a:pt x="0" y="6"/>
                      </a:lnTo>
                      <a:lnTo>
                        <a:pt x="2" y="8"/>
                      </a:lnTo>
                      <a:lnTo>
                        <a:pt x="6" y="10"/>
                      </a:lnTo>
                      <a:lnTo>
                        <a:pt x="8" y="10"/>
                      </a:lnTo>
                      <a:lnTo>
                        <a:pt x="10" y="10"/>
                      </a:lnTo>
                      <a:lnTo>
                        <a:pt x="12" y="10"/>
                      </a:lnTo>
                      <a:lnTo>
                        <a:pt x="16" y="8"/>
                      </a:lnTo>
                      <a:lnTo>
                        <a:pt x="16" y="6"/>
                      </a:lnTo>
                      <a:lnTo>
                        <a:pt x="16" y="0"/>
                      </a:lnTo>
                      <a:lnTo>
                        <a:pt x="1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0" name="Freeform 2066"/>
                <p:cNvSpPr>
                  <a:spLocks/>
                </p:cNvSpPr>
                <p:nvPr/>
              </p:nvSpPr>
              <p:spPr bwMode="auto">
                <a:xfrm>
                  <a:off x="1085" y="1849"/>
                  <a:ext cx="16" cy="13"/>
                </a:xfrm>
                <a:custGeom>
                  <a:avLst/>
                  <a:gdLst>
                    <a:gd name="T0" fmla="*/ 16 w 16"/>
                    <a:gd name="T1" fmla="*/ 6 h 13"/>
                    <a:gd name="T2" fmla="*/ 16 w 16"/>
                    <a:gd name="T3" fmla="*/ 0 h 13"/>
                    <a:gd name="T4" fmla="*/ 0 w 16"/>
                    <a:gd name="T5" fmla="*/ 0 h 13"/>
                    <a:gd name="T6" fmla="*/ 0 w 16"/>
                    <a:gd name="T7" fmla="*/ 6 h 13"/>
                    <a:gd name="T8" fmla="*/ 2 w 16"/>
                    <a:gd name="T9" fmla="*/ 8 h 13"/>
                    <a:gd name="T10" fmla="*/ 6 w 16"/>
                    <a:gd name="T11" fmla="*/ 10 h 13"/>
                    <a:gd name="T12" fmla="*/ 8 w 16"/>
                    <a:gd name="T13" fmla="*/ 13 h 13"/>
                    <a:gd name="T14" fmla="*/ 10 w 16"/>
                    <a:gd name="T15" fmla="*/ 13 h 13"/>
                    <a:gd name="T16" fmla="*/ 12 w 16"/>
                    <a:gd name="T17" fmla="*/ 13 h 13"/>
                    <a:gd name="T18" fmla="*/ 16 w 16"/>
                    <a:gd name="T19" fmla="*/ 10 h 13"/>
                    <a:gd name="T20" fmla="*/ 16 w 16"/>
                    <a:gd name="T21" fmla="*/ 8 h 13"/>
                    <a:gd name="T22" fmla="*/ 16 w 16"/>
                    <a:gd name="T2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3">
                      <a:moveTo>
                        <a:pt x="16" y="6"/>
                      </a:moveTo>
                      <a:lnTo>
                        <a:pt x="16" y="0"/>
                      </a:lnTo>
                      <a:lnTo>
                        <a:pt x="0" y="0"/>
                      </a:lnTo>
                      <a:lnTo>
                        <a:pt x="0" y="6"/>
                      </a:lnTo>
                      <a:lnTo>
                        <a:pt x="2" y="8"/>
                      </a:lnTo>
                      <a:lnTo>
                        <a:pt x="6" y="10"/>
                      </a:lnTo>
                      <a:lnTo>
                        <a:pt x="8" y="13"/>
                      </a:lnTo>
                      <a:lnTo>
                        <a:pt x="10" y="13"/>
                      </a:lnTo>
                      <a:lnTo>
                        <a:pt x="12" y="13"/>
                      </a:lnTo>
                      <a:lnTo>
                        <a:pt x="16" y="10"/>
                      </a:lnTo>
                      <a:lnTo>
                        <a:pt x="16" y="8"/>
                      </a:lnTo>
                      <a:lnTo>
                        <a:pt x="1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1" name="Freeform 2067"/>
                <p:cNvSpPr>
                  <a:spLocks/>
                </p:cNvSpPr>
                <p:nvPr/>
              </p:nvSpPr>
              <p:spPr bwMode="auto">
                <a:xfrm>
                  <a:off x="1085" y="1855"/>
                  <a:ext cx="16" cy="11"/>
                </a:xfrm>
                <a:custGeom>
                  <a:avLst/>
                  <a:gdLst>
                    <a:gd name="T0" fmla="*/ 16 w 16"/>
                    <a:gd name="T1" fmla="*/ 4 h 11"/>
                    <a:gd name="T2" fmla="*/ 16 w 16"/>
                    <a:gd name="T3" fmla="*/ 0 h 11"/>
                    <a:gd name="T4" fmla="*/ 0 w 16"/>
                    <a:gd name="T5" fmla="*/ 0 h 11"/>
                    <a:gd name="T6" fmla="*/ 2 w 16"/>
                    <a:gd name="T7" fmla="*/ 4 h 11"/>
                    <a:gd name="T8" fmla="*/ 2 w 16"/>
                    <a:gd name="T9" fmla="*/ 7 h 11"/>
                    <a:gd name="T10" fmla="*/ 6 w 16"/>
                    <a:gd name="T11" fmla="*/ 11 h 11"/>
                    <a:gd name="T12" fmla="*/ 8 w 16"/>
                    <a:gd name="T13" fmla="*/ 11 h 11"/>
                    <a:gd name="T14" fmla="*/ 10 w 16"/>
                    <a:gd name="T15" fmla="*/ 11 h 11"/>
                    <a:gd name="T16" fmla="*/ 12 w 16"/>
                    <a:gd name="T17" fmla="*/ 11 h 11"/>
                    <a:gd name="T18" fmla="*/ 16 w 16"/>
                    <a:gd name="T19" fmla="*/ 7 h 11"/>
                    <a:gd name="T20" fmla="*/ 16 w 16"/>
                    <a:gd name="T21" fmla="*/ 7 h 11"/>
                    <a:gd name="T22" fmla="*/ 16 w 16"/>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1">
                      <a:moveTo>
                        <a:pt x="16" y="4"/>
                      </a:moveTo>
                      <a:lnTo>
                        <a:pt x="16" y="0"/>
                      </a:lnTo>
                      <a:lnTo>
                        <a:pt x="0" y="0"/>
                      </a:lnTo>
                      <a:lnTo>
                        <a:pt x="2" y="4"/>
                      </a:lnTo>
                      <a:lnTo>
                        <a:pt x="2" y="7"/>
                      </a:lnTo>
                      <a:lnTo>
                        <a:pt x="6" y="11"/>
                      </a:lnTo>
                      <a:lnTo>
                        <a:pt x="8" y="11"/>
                      </a:lnTo>
                      <a:lnTo>
                        <a:pt x="10" y="11"/>
                      </a:lnTo>
                      <a:lnTo>
                        <a:pt x="12" y="11"/>
                      </a:lnTo>
                      <a:lnTo>
                        <a:pt x="16" y="7"/>
                      </a:lnTo>
                      <a:lnTo>
                        <a:pt x="16" y="7"/>
                      </a:lnTo>
                      <a:lnTo>
                        <a:pt x="16"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2" name="Freeform 2068"/>
                <p:cNvSpPr>
                  <a:spLocks/>
                </p:cNvSpPr>
                <p:nvPr/>
              </p:nvSpPr>
              <p:spPr bwMode="auto">
                <a:xfrm>
                  <a:off x="1087" y="1859"/>
                  <a:ext cx="14" cy="13"/>
                </a:xfrm>
                <a:custGeom>
                  <a:avLst/>
                  <a:gdLst>
                    <a:gd name="T0" fmla="*/ 14 w 14"/>
                    <a:gd name="T1" fmla="*/ 7 h 13"/>
                    <a:gd name="T2" fmla="*/ 14 w 14"/>
                    <a:gd name="T3" fmla="*/ 0 h 13"/>
                    <a:gd name="T4" fmla="*/ 0 w 14"/>
                    <a:gd name="T5" fmla="*/ 0 h 13"/>
                    <a:gd name="T6" fmla="*/ 0 w 14"/>
                    <a:gd name="T7" fmla="*/ 7 h 13"/>
                    <a:gd name="T8" fmla="*/ 0 w 14"/>
                    <a:gd name="T9" fmla="*/ 11 h 13"/>
                    <a:gd name="T10" fmla="*/ 4 w 14"/>
                    <a:gd name="T11" fmla="*/ 13 h 13"/>
                    <a:gd name="T12" fmla="*/ 6 w 14"/>
                    <a:gd name="T13" fmla="*/ 13 h 13"/>
                    <a:gd name="T14" fmla="*/ 8 w 14"/>
                    <a:gd name="T15" fmla="*/ 13 h 13"/>
                    <a:gd name="T16" fmla="*/ 10 w 14"/>
                    <a:gd name="T17" fmla="*/ 13 h 13"/>
                    <a:gd name="T18" fmla="*/ 14 w 14"/>
                    <a:gd name="T19" fmla="*/ 11 h 13"/>
                    <a:gd name="T20" fmla="*/ 14 w 14"/>
                    <a:gd name="T21" fmla="*/ 9 h 13"/>
                    <a:gd name="T22" fmla="*/ 14 w 14"/>
                    <a:gd name="T2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14" y="7"/>
                      </a:moveTo>
                      <a:lnTo>
                        <a:pt x="14" y="0"/>
                      </a:lnTo>
                      <a:lnTo>
                        <a:pt x="0" y="0"/>
                      </a:lnTo>
                      <a:lnTo>
                        <a:pt x="0" y="7"/>
                      </a:lnTo>
                      <a:lnTo>
                        <a:pt x="0" y="11"/>
                      </a:lnTo>
                      <a:lnTo>
                        <a:pt x="4" y="13"/>
                      </a:lnTo>
                      <a:lnTo>
                        <a:pt x="6" y="13"/>
                      </a:lnTo>
                      <a:lnTo>
                        <a:pt x="8" y="13"/>
                      </a:lnTo>
                      <a:lnTo>
                        <a:pt x="10" y="13"/>
                      </a:lnTo>
                      <a:lnTo>
                        <a:pt x="14" y="11"/>
                      </a:lnTo>
                      <a:lnTo>
                        <a:pt x="14" y="9"/>
                      </a:lnTo>
                      <a:lnTo>
                        <a:pt x="14"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3" name="Freeform 2069"/>
                <p:cNvSpPr>
                  <a:spLocks/>
                </p:cNvSpPr>
                <p:nvPr/>
              </p:nvSpPr>
              <p:spPr bwMode="auto">
                <a:xfrm>
                  <a:off x="1087" y="1866"/>
                  <a:ext cx="14" cy="14"/>
                </a:xfrm>
                <a:custGeom>
                  <a:avLst/>
                  <a:gdLst>
                    <a:gd name="T0" fmla="*/ 14 w 14"/>
                    <a:gd name="T1" fmla="*/ 6 h 14"/>
                    <a:gd name="T2" fmla="*/ 14 w 14"/>
                    <a:gd name="T3" fmla="*/ 0 h 14"/>
                    <a:gd name="T4" fmla="*/ 0 w 14"/>
                    <a:gd name="T5" fmla="*/ 0 h 14"/>
                    <a:gd name="T6" fmla="*/ 0 w 14"/>
                    <a:gd name="T7" fmla="*/ 6 h 14"/>
                    <a:gd name="T8" fmla="*/ 0 w 14"/>
                    <a:gd name="T9" fmla="*/ 10 h 14"/>
                    <a:gd name="T10" fmla="*/ 4 w 14"/>
                    <a:gd name="T11" fmla="*/ 14 h 14"/>
                    <a:gd name="T12" fmla="*/ 6 w 14"/>
                    <a:gd name="T13" fmla="*/ 14 h 14"/>
                    <a:gd name="T14" fmla="*/ 8 w 14"/>
                    <a:gd name="T15" fmla="*/ 14 h 14"/>
                    <a:gd name="T16" fmla="*/ 10 w 14"/>
                    <a:gd name="T17" fmla="*/ 14 h 14"/>
                    <a:gd name="T18" fmla="*/ 14 w 14"/>
                    <a:gd name="T19" fmla="*/ 10 h 14"/>
                    <a:gd name="T20" fmla="*/ 14 w 14"/>
                    <a:gd name="T21" fmla="*/ 10 h 14"/>
                    <a:gd name="T22" fmla="*/ 14 w 14"/>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4">
                      <a:moveTo>
                        <a:pt x="14" y="6"/>
                      </a:moveTo>
                      <a:lnTo>
                        <a:pt x="14" y="0"/>
                      </a:lnTo>
                      <a:lnTo>
                        <a:pt x="0" y="0"/>
                      </a:lnTo>
                      <a:lnTo>
                        <a:pt x="0" y="6"/>
                      </a:lnTo>
                      <a:lnTo>
                        <a:pt x="0" y="10"/>
                      </a:lnTo>
                      <a:lnTo>
                        <a:pt x="4" y="14"/>
                      </a:lnTo>
                      <a:lnTo>
                        <a:pt x="6" y="14"/>
                      </a:lnTo>
                      <a:lnTo>
                        <a:pt x="8" y="14"/>
                      </a:lnTo>
                      <a:lnTo>
                        <a:pt x="10" y="14"/>
                      </a:lnTo>
                      <a:lnTo>
                        <a:pt x="14" y="10"/>
                      </a:lnTo>
                      <a:lnTo>
                        <a:pt x="14" y="10"/>
                      </a:lnTo>
                      <a:lnTo>
                        <a:pt x="1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4" name="Freeform 2070"/>
                <p:cNvSpPr>
                  <a:spLocks/>
                </p:cNvSpPr>
                <p:nvPr/>
              </p:nvSpPr>
              <p:spPr bwMode="auto">
                <a:xfrm>
                  <a:off x="1087" y="1872"/>
                  <a:ext cx="14" cy="13"/>
                </a:xfrm>
                <a:custGeom>
                  <a:avLst/>
                  <a:gdLst>
                    <a:gd name="T0" fmla="*/ 14 w 14"/>
                    <a:gd name="T1" fmla="*/ 8 h 13"/>
                    <a:gd name="T2" fmla="*/ 14 w 14"/>
                    <a:gd name="T3" fmla="*/ 0 h 13"/>
                    <a:gd name="T4" fmla="*/ 0 w 14"/>
                    <a:gd name="T5" fmla="*/ 0 h 13"/>
                    <a:gd name="T6" fmla="*/ 0 w 14"/>
                    <a:gd name="T7" fmla="*/ 8 h 13"/>
                    <a:gd name="T8" fmla="*/ 0 w 14"/>
                    <a:gd name="T9" fmla="*/ 11 h 13"/>
                    <a:gd name="T10" fmla="*/ 4 w 14"/>
                    <a:gd name="T11" fmla="*/ 13 h 13"/>
                    <a:gd name="T12" fmla="*/ 6 w 14"/>
                    <a:gd name="T13" fmla="*/ 13 h 13"/>
                    <a:gd name="T14" fmla="*/ 8 w 14"/>
                    <a:gd name="T15" fmla="*/ 13 h 13"/>
                    <a:gd name="T16" fmla="*/ 10 w 14"/>
                    <a:gd name="T17" fmla="*/ 13 h 13"/>
                    <a:gd name="T18" fmla="*/ 14 w 14"/>
                    <a:gd name="T19" fmla="*/ 11 h 13"/>
                    <a:gd name="T20" fmla="*/ 14 w 14"/>
                    <a:gd name="T21" fmla="*/ 10 h 13"/>
                    <a:gd name="T22" fmla="*/ 14 w 14"/>
                    <a:gd name="T2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14" y="8"/>
                      </a:moveTo>
                      <a:lnTo>
                        <a:pt x="14" y="0"/>
                      </a:lnTo>
                      <a:lnTo>
                        <a:pt x="0" y="0"/>
                      </a:lnTo>
                      <a:lnTo>
                        <a:pt x="0" y="8"/>
                      </a:lnTo>
                      <a:lnTo>
                        <a:pt x="0" y="11"/>
                      </a:lnTo>
                      <a:lnTo>
                        <a:pt x="4" y="13"/>
                      </a:lnTo>
                      <a:lnTo>
                        <a:pt x="6" y="13"/>
                      </a:lnTo>
                      <a:lnTo>
                        <a:pt x="8" y="13"/>
                      </a:lnTo>
                      <a:lnTo>
                        <a:pt x="10" y="13"/>
                      </a:lnTo>
                      <a:lnTo>
                        <a:pt x="14" y="11"/>
                      </a:lnTo>
                      <a:lnTo>
                        <a:pt x="14" y="10"/>
                      </a:lnTo>
                      <a:lnTo>
                        <a:pt x="1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5" name="Freeform 2071"/>
                <p:cNvSpPr>
                  <a:spLocks/>
                </p:cNvSpPr>
                <p:nvPr/>
              </p:nvSpPr>
              <p:spPr bwMode="auto">
                <a:xfrm>
                  <a:off x="1087" y="1880"/>
                  <a:ext cx="14" cy="11"/>
                </a:xfrm>
                <a:custGeom>
                  <a:avLst/>
                  <a:gdLst>
                    <a:gd name="T0" fmla="*/ 14 w 14"/>
                    <a:gd name="T1" fmla="*/ 5 h 11"/>
                    <a:gd name="T2" fmla="*/ 14 w 14"/>
                    <a:gd name="T3" fmla="*/ 0 h 11"/>
                    <a:gd name="T4" fmla="*/ 0 w 14"/>
                    <a:gd name="T5" fmla="*/ 0 h 11"/>
                    <a:gd name="T6" fmla="*/ 0 w 14"/>
                    <a:gd name="T7" fmla="*/ 5 h 11"/>
                    <a:gd name="T8" fmla="*/ 0 w 14"/>
                    <a:gd name="T9" fmla="*/ 11 h 11"/>
                    <a:gd name="T10" fmla="*/ 4 w 14"/>
                    <a:gd name="T11" fmla="*/ 11 h 11"/>
                    <a:gd name="T12" fmla="*/ 6 w 14"/>
                    <a:gd name="T13" fmla="*/ 11 h 11"/>
                    <a:gd name="T14" fmla="*/ 8 w 14"/>
                    <a:gd name="T15" fmla="*/ 11 h 11"/>
                    <a:gd name="T16" fmla="*/ 10 w 14"/>
                    <a:gd name="T17" fmla="*/ 11 h 11"/>
                    <a:gd name="T18" fmla="*/ 14 w 14"/>
                    <a:gd name="T19" fmla="*/ 11 h 11"/>
                    <a:gd name="T20" fmla="*/ 14 w 14"/>
                    <a:gd name="T21" fmla="*/ 9 h 11"/>
                    <a:gd name="T22" fmla="*/ 14 w 14"/>
                    <a:gd name="T2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1">
                      <a:moveTo>
                        <a:pt x="14" y="5"/>
                      </a:moveTo>
                      <a:lnTo>
                        <a:pt x="14" y="0"/>
                      </a:lnTo>
                      <a:lnTo>
                        <a:pt x="0" y="0"/>
                      </a:lnTo>
                      <a:lnTo>
                        <a:pt x="0" y="5"/>
                      </a:lnTo>
                      <a:lnTo>
                        <a:pt x="0" y="11"/>
                      </a:lnTo>
                      <a:lnTo>
                        <a:pt x="4" y="11"/>
                      </a:lnTo>
                      <a:lnTo>
                        <a:pt x="6" y="11"/>
                      </a:lnTo>
                      <a:lnTo>
                        <a:pt x="8" y="11"/>
                      </a:lnTo>
                      <a:lnTo>
                        <a:pt x="10" y="11"/>
                      </a:lnTo>
                      <a:lnTo>
                        <a:pt x="14" y="11"/>
                      </a:lnTo>
                      <a:lnTo>
                        <a:pt x="14" y="9"/>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6" name="Freeform 2072"/>
                <p:cNvSpPr>
                  <a:spLocks/>
                </p:cNvSpPr>
                <p:nvPr/>
              </p:nvSpPr>
              <p:spPr bwMode="auto">
                <a:xfrm>
                  <a:off x="1087" y="1885"/>
                  <a:ext cx="14" cy="14"/>
                </a:xfrm>
                <a:custGeom>
                  <a:avLst/>
                  <a:gdLst>
                    <a:gd name="T0" fmla="*/ 14 w 14"/>
                    <a:gd name="T1" fmla="*/ 6 h 14"/>
                    <a:gd name="T2" fmla="*/ 14 w 14"/>
                    <a:gd name="T3" fmla="*/ 0 h 14"/>
                    <a:gd name="T4" fmla="*/ 0 w 14"/>
                    <a:gd name="T5" fmla="*/ 0 h 14"/>
                    <a:gd name="T6" fmla="*/ 0 w 14"/>
                    <a:gd name="T7" fmla="*/ 6 h 14"/>
                    <a:gd name="T8" fmla="*/ 4 w 14"/>
                    <a:gd name="T9" fmla="*/ 12 h 14"/>
                    <a:gd name="T10" fmla="*/ 4 w 14"/>
                    <a:gd name="T11" fmla="*/ 14 h 14"/>
                    <a:gd name="T12" fmla="*/ 6 w 14"/>
                    <a:gd name="T13" fmla="*/ 14 h 14"/>
                    <a:gd name="T14" fmla="*/ 8 w 14"/>
                    <a:gd name="T15" fmla="*/ 14 h 14"/>
                    <a:gd name="T16" fmla="*/ 10 w 14"/>
                    <a:gd name="T17" fmla="*/ 14 h 14"/>
                    <a:gd name="T18" fmla="*/ 14 w 14"/>
                    <a:gd name="T19" fmla="*/ 12 h 14"/>
                    <a:gd name="T20" fmla="*/ 14 w 14"/>
                    <a:gd name="T21" fmla="*/ 10 h 14"/>
                    <a:gd name="T22" fmla="*/ 14 w 14"/>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4">
                      <a:moveTo>
                        <a:pt x="14" y="6"/>
                      </a:moveTo>
                      <a:lnTo>
                        <a:pt x="14" y="0"/>
                      </a:lnTo>
                      <a:lnTo>
                        <a:pt x="0" y="0"/>
                      </a:lnTo>
                      <a:lnTo>
                        <a:pt x="0" y="6"/>
                      </a:lnTo>
                      <a:lnTo>
                        <a:pt x="4" y="12"/>
                      </a:lnTo>
                      <a:lnTo>
                        <a:pt x="4" y="14"/>
                      </a:lnTo>
                      <a:lnTo>
                        <a:pt x="6" y="14"/>
                      </a:lnTo>
                      <a:lnTo>
                        <a:pt x="8" y="14"/>
                      </a:lnTo>
                      <a:lnTo>
                        <a:pt x="10" y="14"/>
                      </a:lnTo>
                      <a:lnTo>
                        <a:pt x="14" y="12"/>
                      </a:lnTo>
                      <a:lnTo>
                        <a:pt x="14" y="10"/>
                      </a:lnTo>
                      <a:lnTo>
                        <a:pt x="1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7" name="Freeform 2073"/>
                <p:cNvSpPr>
                  <a:spLocks/>
                </p:cNvSpPr>
                <p:nvPr/>
              </p:nvSpPr>
              <p:spPr bwMode="auto">
                <a:xfrm>
                  <a:off x="1087" y="1891"/>
                  <a:ext cx="14" cy="16"/>
                </a:xfrm>
                <a:custGeom>
                  <a:avLst/>
                  <a:gdLst>
                    <a:gd name="T0" fmla="*/ 14 w 14"/>
                    <a:gd name="T1" fmla="*/ 6 h 16"/>
                    <a:gd name="T2" fmla="*/ 14 w 14"/>
                    <a:gd name="T3" fmla="*/ 0 h 16"/>
                    <a:gd name="T4" fmla="*/ 0 w 14"/>
                    <a:gd name="T5" fmla="*/ 0 h 16"/>
                    <a:gd name="T6" fmla="*/ 0 w 14"/>
                    <a:gd name="T7" fmla="*/ 8 h 16"/>
                    <a:gd name="T8" fmla="*/ 4 w 14"/>
                    <a:gd name="T9" fmla="*/ 10 h 16"/>
                    <a:gd name="T10" fmla="*/ 4 w 14"/>
                    <a:gd name="T11" fmla="*/ 14 h 16"/>
                    <a:gd name="T12" fmla="*/ 6 w 14"/>
                    <a:gd name="T13" fmla="*/ 14 h 16"/>
                    <a:gd name="T14" fmla="*/ 8 w 14"/>
                    <a:gd name="T15" fmla="*/ 16 h 16"/>
                    <a:gd name="T16" fmla="*/ 14 w 14"/>
                    <a:gd name="T17" fmla="*/ 14 h 16"/>
                    <a:gd name="T18" fmla="*/ 14 w 14"/>
                    <a:gd name="T19" fmla="*/ 10 h 16"/>
                    <a:gd name="T20" fmla="*/ 14 w 14"/>
                    <a:gd name="T2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6">
                      <a:moveTo>
                        <a:pt x="14" y="6"/>
                      </a:moveTo>
                      <a:lnTo>
                        <a:pt x="14" y="0"/>
                      </a:lnTo>
                      <a:lnTo>
                        <a:pt x="0" y="0"/>
                      </a:lnTo>
                      <a:lnTo>
                        <a:pt x="0" y="8"/>
                      </a:lnTo>
                      <a:lnTo>
                        <a:pt x="4" y="10"/>
                      </a:lnTo>
                      <a:lnTo>
                        <a:pt x="4" y="14"/>
                      </a:lnTo>
                      <a:lnTo>
                        <a:pt x="6" y="14"/>
                      </a:lnTo>
                      <a:lnTo>
                        <a:pt x="8" y="16"/>
                      </a:lnTo>
                      <a:lnTo>
                        <a:pt x="14" y="14"/>
                      </a:lnTo>
                      <a:lnTo>
                        <a:pt x="14" y="10"/>
                      </a:lnTo>
                      <a:lnTo>
                        <a:pt x="1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8" name="Freeform 2074"/>
                <p:cNvSpPr>
                  <a:spLocks/>
                </p:cNvSpPr>
                <p:nvPr/>
              </p:nvSpPr>
              <p:spPr bwMode="auto">
                <a:xfrm>
                  <a:off x="1087" y="1897"/>
                  <a:ext cx="14" cy="13"/>
                </a:xfrm>
                <a:custGeom>
                  <a:avLst/>
                  <a:gdLst>
                    <a:gd name="T0" fmla="*/ 14 w 14"/>
                    <a:gd name="T1" fmla="*/ 8 h 13"/>
                    <a:gd name="T2" fmla="*/ 14 w 14"/>
                    <a:gd name="T3" fmla="*/ 0 h 13"/>
                    <a:gd name="T4" fmla="*/ 0 w 14"/>
                    <a:gd name="T5" fmla="*/ 2 h 13"/>
                    <a:gd name="T6" fmla="*/ 0 w 14"/>
                    <a:gd name="T7" fmla="*/ 8 h 13"/>
                    <a:gd name="T8" fmla="*/ 4 w 14"/>
                    <a:gd name="T9" fmla="*/ 8 h 13"/>
                    <a:gd name="T10" fmla="*/ 4 w 14"/>
                    <a:gd name="T11" fmla="*/ 10 h 13"/>
                    <a:gd name="T12" fmla="*/ 6 w 14"/>
                    <a:gd name="T13" fmla="*/ 11 h 13"/>
                    <a:gd name="T14" fmla="*/ 8 w 14"/>
                    <a:gd name="T15" fmla="*/ 13 h 13"/>
                    <a:gd name="T16" fmla="*/ 10 w 14"/>
                    <a:gd name="T17" fmla="*/ 13 h 13"/>
                    <a:gd name="T18" fmla="*/ 14 w 14"/>
                    <a:gd name="T19" fmla="*/ 13 h 13"/>
                    <a:gd name="T20" fmla="*/ 14 w 14"/>
                    <a:gd name="T21" fmla="*/ 11 h 13"/>
                    <a:gd name="T22" fmla="*/ 14 w 14"/>
                    <a:gd name="T23" fmla="*/ 10 h 13"/>
                    <a:gd name="T24" fmla="*/ 14 w 14"/>
                    <a:gd name="T25"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4" y="8"/>
                      </a:moveTo>
                      <a:lnTo>
                        <a:pt x="14" y="0"/>
                      </a:lnTo>
                      <a:lnTo>
                        <a:pt x="0" y="2"/>
                      </a:lnTo>
                      <a:lnTo>
                        <a:pt x="0" y="8"/>
                      </a:lnTo>
                      <a:lnTo>
                        <a:pt x="4" y="8"/>
                      </a:lnTo>
                      <a:lnTo>
                        <a:pt x="4" y="10"/>
                      </a:lnTo>
                      <a:lnTo>
                        <a:pt x="6" y="11"/>
                      </a:lnTo>
                      <a:lnTo>
                        <a:pt x="8" y="13"/>
                      </a:lnTo>
                      <a:lnTo>
                        <a:pt x="10" y="13"/>
                      </a:lnTo>
                      <a:lnTo>
                        <a:pt x="14" y="13"/>
                      </a:lnTo>
                      <a:lnTo>
                        <a:pt x="14" y="11"/>
                      </a:lnTo>
                      <a:lnTo>
                        <a:pt x="14" y="10"/>
                      </a:lnTo>
                      <a:lnTo>
                        <a:pt x="1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9" name="Freeform 2075"/>
                <p:cNvSpPr>
                  <a:spLocks/>
                </p:cNvSpPr>
                <p:nvPr/>
              </p:nvSpPr>
              <p:spPr bwMode="auto">
                <a:xfrm>
                  <a:off x="1087" y="1905"/>
                  <a:ext cx="17" cy="9"/>
                </a:xfrm>
                <a:custGeom>
                  <a:avLst/>
                  <a:gdLst>
                    <a:gd name="T0" fmla="*/ 17 w 17"/>
                    <a:gd name="T1" fmla="*/ 3 h 9"/>
                    <a:gd name="T2" fmla="*/ 14 w 17"/>
                    <a:gd name="T3" fmla="*/ 0 h 9"/>
                    <a:gd name="T4" fmla="*/ 0 w 17"/>
                    <a:gd name="T5" fmla="*/ 0 h 9"/>
                    <a:gd name="T6" fmla="*/ 4 w 17"/>
                    <a:gd name="T7" fmla="*/ 5 h 9"/>
                    <a:gd name="T8" fmla="*/ 4 w 17"/>
                    <a:gd name="T9" fmla="*/ 9 h 9"/>
                    <a:gd name="T10" fmla="*/ 6 w 17"/>
                    <a:gd name="T11" fmla="*/ 9 h 9"/>
                    <a:gd name="T12" fmla="*/ 8 w 17"/>
                    <a:gd name="T13" fmla="*/ 9 h 9"/>
                    <a:gd name="T14" fmla="*/ 10 w 17"/>
                    <a:gd name="T15" fmla="*/ 9 h 9"/>
                    <a:gd name="T16" fmla="*/ 14 w 17"/>
                    <a:gd name="T17" fmla="*/ 9 h 9"/>
                    <a:gd name="T18" fmla="*/ 14 w 17"/>
                    <a:gd name="T19" fmla="*/ 9 h 9"/>
                    <a:gd name="T20" fmla="*/ 14 w 17"/>
                    <a:gd name="T21" fmla="*/ 9 h 9"/>
                    <a:gd name="T22" fmla="*/ 17 w 17"/>
                    <a:gd name="T23"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9">
                      <a:moveTo>
                        <a:pt x="17" y="3"/>
                      </a:moveTo>
                      <a:lnTo>
                        <a:pt x="14" y="0"/>
                      </a:lnTo>
                      <a:lnTo>
                        <a:pt x="0" y="0"/>
                      </a:lnTo>
                      <a:lnTo>
                        <a:pt x="4" y="5"/>
                      </a:lnTo>
                      <a:lnTo>
                        <a:pt x="4" y="9"/>
                      </a:lnTo>
                      <a:lnTo>
                        <a:pt x="6" y="9"/>
                      </a:lnTo>
                      <a:lnTo>
                        <a:pt x="8" y="9"/>
                      </a:lnTo>
                      <a:lnTo>
                        <a:pt x="10" y="9"/>
                      </a:lnTo>
                      <a:lnTo>
                        <a:pt x="14" y="9"/>
                      </a:lnTo>
                      <a:lnTo>
                        <a:pt x="14" y="9"/>
                      </a:lnTo>
                      <a:lnTo>
                        <a:pt x="14" y="9"/>
                      </a:lnTo>
                      <a:lnTo>
                        <a:pt x="17"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0" name="Freeform 2076"/>
                <p:cNvSpPr>
                  <a:spLocks/>
                </p:cNvSpPr>
                <p:nvPr/>
              </p:nvSpPr>
              <p:spPr bwMode="auto">
                <a:xfrm>
                  <a:off x="1091" y="1908"/>
                  <a:ext cx="13" cy="12"/>
                </a:xfrm>
                <a:custGeom>
                  <a:avLst/>
                  <a:gdLst>
                    <a:gd name="T0" fmla="*/ 13 w 13"/>
                    <a:gd name="T1" fmla="*/ 6 h 12"/>
                    <a:gd name="T2" fmla="*/ 13 w 13"/>
                    <a:gd name="T3" fmla="*/ 0 h 12"/>
                    <a:gd name="T4" fmla="*/ 0 w 13"/>
                    <a:gd name="T5" fmla="*/ 2 h 12"/>
                    <a:gd name="T6" fmla="*/ 0 w 13"/>
                    <a:gd name="T7" fmla="*/ 6 h 12"/>
                    <a:gd name="T8" fmla="*/ 0 w 13"/>
                    <a:gd name="T9" fmla="*/ 10 h 12"/>
                    <a:gd name="T10" fmla="*/ 2 w 13"/>
                    <a:gd name="T11" fmla="*/ 12 h 12"/>
                    <a:gd name="T12" fmla="*/ 4 w 13"/>
                    <a:gd name="T13" fmla="*/ 12 h 12"/>
                    <a:gd name="T14" fmla="*/ 6 w 13"/>
                    <a:gd name="T15" fmla="*/ 12 h 12"/>
                    <a:gd name="T16" fmla="*/ 10 w 13"/>
                    <a:gd name="T17" fmla="*/ 12 h 12"/>
                    <a:gd name="T18" fmla="*/ 10 w 13"/>
                    <a:gd name="T19" fmla="*/ 10 h 12"/>
                    <a:gd name="T20" fmla="*/ 10 w 13"/>
                    <a:gd name="T21" fmla="*/ 6 h 12"/>
                    <a:gd name="T22" fmla="*/ 13 w 13"/>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13" y="6"/>
                      </a:moveTo>
                      <a:lnTo>
                        <a:pt x="13" y="0"/>
                      </a:lnTo>
                      <a:lnTo>
                        <a:pt x="0" y="2"/>
                      </a:lnTo>
                      <a:lnTo>
                        <a:pt x="0" y="6"/>
                      </a:lnTo>
                      <a:lnTo>
                        <a:pt x="0" y="10"/>
                      </a:lnTo>
                      <a:lnTo>
                        <a:pt x="2" y="12"/>
                      </a:lnTo>
                      <a:lnTo>
                        <a:pt x="4" y="12"/>
                      </a:lnTo>
                      <a:lnTo>
                        <a:pt x="6" y="12"/>
                      </a:lnTo>
                      <a:lnTo>
                        <a:pt x="10" y="12"/>
                      </a:lnTo>
                      <a:lnTo>
                        <a:pt x="10" y="10"/>
                      </a:lnTo>
                      <a:lnTo>
                        <a:pt x="10" y="6"/>
                      </a:lnTo>
                      <a:lnTo>
                        <a:pt x="1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1" name="Freeform 2077"/>
                <p:cNvSpPr>
                  <a:spLocks/>
                </p:cNvSpPr>
                <p:nvPr/>
              </p:nvSpPr>
              <p:spPr bwMode="auto">
                <a:xfrm>
                  <a:off x="1091" y="1914"/>
                  <a:ext cx="13" cy="10"/>
                </a:xfrm>
                <a:custGeom>
                  <a:avLst/>
                  <a:gdLst>
                    <a:gd name="T0" fmla="*/ 13 w 13"/>
                    <a:gd name="T1" fmla="*/ 4 h 10"/>
                    <a:gd name="T2" fmla="*/ 13 w 13"/>
                    <a:gd name="T3" fmla="*/ 0 h 10"/>
                    <a:gd name="T4" fmla="*/ 0 w 13"/>
                    <a:gd name="T5" fmla="*/ 0 h 10"/>
                    <a:gd name="T6" fmla="*/ 0 w 13"/>
                    <a:gd name="T7" fmla="*/ 4 h 10"/>
                    <a:gd name="T8" fmla="*/ 0 w 13"/>
                    <a:gd name="T9" fmla="*/ 8 h 10"/>
                    <a:gd name="T10" fmla="*/ 2 w 13"/>
                    <a:gd name="T11" fmla="*/ 8 h 10"/>
                    <a:gd name="T12" fmla="*/ 4 w 13"/>
                    <a:gd name="T13" fmla="*/ 10 h 10"/>
                    <a:gd name="T14" fmla="*/ 6 w 13"/>
                    <a:gd name="T15" fmla="*/ 10 h 10"/>
                    <a:gd name="T16" fmla="*/ 10 w 13"/>
                    <a:gd name="T17" fmla="*/ 10 h 10"/>
                    <a:gd name="T18" fmla="*/ 10 w 13"/>
                    <a:gd name="T19" fmla="*/ 8 h 10"/>
                    <a:gd name="T20" fmla="*/ 13 w 13"/>
                    <a:gd name="T21" fmla="*/ 6 h 10"/>
                    <a:gd name="T22" fmla="*/ 13 w 13"/>
                    <a:gd name="T2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13" y="4"/>
                      </a:moveTo>
                      <a:lnTo>
                        <a:pt x="13" y="0"/>
                      </a:lnTo>
                      <a:lnTo>
                        <a:pt x="0" y="0"/>
                      </a:lnTo>
                      <a:lnTo>
                        <a:pt x="0" y="4"/>
                      </a:lnTo>
                      <a:lnTo>
                        <a:pt x="0" y="8"/>
                      </a:lnTo>
                      <a:lnTo>
                        <a:pt x="2" y="8"/>
                      </a:lnTo>
                      <a:lnTo>
                        <a:pt x="4" y="10"/>
                      </a:lnTo>
                      <a:lnTo>
                        <a:pt x="6" y="10"/>
                      </a:lnTo>
                      <a:lnTo>
                        <a:pt x="10" y="10"/>
                      </a:lnTo>
                      <a:lnTo>
                        <a:pt x="10" y="8"/>
                      </a:lnTo>
                      <a:lnTo>
                        <a:pt x="13" y="6"/>
                      </a:lnTo>
                      <a:lnTo>
                        <a:pt x="13"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2" name="Freeform 2078"/>
                <p:cNvSpPr>
                  <a:spLocks/>
                </p:cNvSpPr>
                <p:nvPr/>
              </p:nvSpPr>
              <p:spPr bwMode="auto">
                <a:xfrm>
                  <a:off x="1091" y="1918"/>
                  <a:ext cx="13" cy="10"/>
                </a:xfrm>
                <a:custGeom>
                  <a:avLst/>
                  <a:gdLst>
                    <a:gd name="T0" fmla="*/ 13 w 13"/>
                    <a:gd name="T1" fmla="*/ 2 h 10"/>
                    <a:gd name="T2" fmla="*/ 13 w 13"/>
                    <a:gd name="T3" fmla="*/ 0 h 10"/>
                    <a:gd name="T4" fmla="*/ 0 w 13"/>
                    <a:gd name="T5" fmla="*/ 0 h 10"/>
                    <a:gd name="T6" fmla="*/ 0 w 13"/>
                    <a:gd name="T7" fmla="*/ 4 h 10"/>
                    <a:gd name="T8" fmla="*/ 0 w 13"/>
                    <a:gd name="T9" fmla="*/ 6 h 10"/>
                    <a:gd name="T10" fmla="*/ 2 w 13"/>
                    <a:gd name="T11" fmla="*/ 10 h 10"/>
                    <a:gd name="T12" fmla="*/ 4 w 13"/>
                    <a:gd name="T13" fmla="*/ 10 h 10"/>
                    <a:gd name="T14" fmla="*/ 6 w 13"/>
                    <a:gd name="T15" fmla="*/ 10 h 10"/>
                    <a:gd name="T16" fmla="*/ 10 w 13"/>
                    <a:gd name="T17" fmla="*/ 10 h 10"/>
                    <a:gd name="T18" fmla="*/ 10 w 13"/>
                    <a:gd name="T19" fmla="*/ 6 h 10"/>
                    <a:gd name="T20" fmla="*/ 13 w 13"/>
                    <a:gd name="T21" fmla="*/ 4 h 10"/>
                    <a:gd name="T22" fmla="*/ 13 w 13"/>
                    <a:gd name="T2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13" y="2"/>
                      </a:moveTo>
                      <a:lnTo>
                        <a:pt x="13" y="0"/>
                      </a:lnTo>
                      <a:lnTo>
                        <a:pt x="0" y="0"/>
                      </a:lnTo>
                      <a:lnTo>
                        <a:pt x="0" y="4"/>
                      </a:lnTo>
                      <a:lnTo>
                        <a:pt x="0" y="6"/>
                      </a:lnTo>
                      <a:lnTo>
                        <a:pt x="2" y="10"/>
                      </a:lnTo>
                      <a:lnTo>
                        <a:pt x="4" y="10"/>
                      </a:lnTo>
                      <a:lnTo>
                        <a:pt x="6" y="10"/>
                      </a:lnTo>
                      <a:lnTo>
                        <a:pt x="10" y="10"/>
                      </a:lnTo>
                      <a:lnTo>
                        <a:pt x="10" y="6"/>
                      </a:lnTo>
                      <a:lnTo>
                        <a:pt x="13" y="4"/>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3" name="Freeform 2079"/>
                <p:cNvSpPr>
                  <a:spLocks/>
                </p:cNvSpPr>
                <p:nvPr/>
              </p:nvSpPr>
              <p:spPr bwMode="auto">
                <a:xfrm>
                  <a:off x="1091" y="1920"/>
                  <a:ext cx="13" cy="8"/>
                </a:xfrm>
                <a:custGeom>
                  <a:avLst/>
                  <a:gdLst>
                    <a:gd name="T0" fmla="*/ 13 w 13"/>
                    <a:gd name="T1" fmla="*/ 2 h 8"/>
                    <a:gd name="T2" fmla="*/ 13 w 13"/>
                    <a:gd name="T3" fmla="*/ 0 h 8"/>
                    <a:gd name="T4" fmla="*/ 0 w 13"/>
                    <a:gd name="T5" fmla="*/ 2 h 8"/>
                    <a:gd name="T6" fmla="*/ 0 w 13"/>
                    <a:gd name="T7" fmla="*/ 4 h 8"/>
                    <a:gd name="T8" fmla="*/ 2 w 13"/>
                    <a:gd name="T9" fmla="*/ 8 h 8"/>
                    <a:gd name="T10" fmla="*/ 2 w 13"/>
                    <a:gd name="T11" fmla="*/ 8 h 8"/>
                    <a:gd name="T12" fmla="*/ 4 w 13"/>
                    <a:gd name="T13" fmla="*/ 8 h 8"/>
                    <a:gd name="T14" fmla="*/ 6 w 13"/>
                    <a:gd name="T15" fmla="*/ 8 h 8"/>
                    <a:gd name="T16" fmla="*/ 10 w 13"/>
                    <a:gd name="T17" fmla="*/ 8 h 8"/>
                    <a:gd name="T18" fmla="*/ 10 w 13"/>
                    <a:gd name="T19" fmla="*/ 8 h 8"/>
                    <a:gd name="T20" fmla="*/ 13 w 13"/>
                    <a:gd name="T21" fmla="*/ 4 h 8"/>
                    <a:gd name="T22" fmla="*/ 13 w 13"/>
                    <a:gd name="T2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8">
                      <a:moveTo>
                        <a:pt x="13" y="2"/>
                      </a:moveTo>
                      <a:lnTo>
                        <a:pt x="13" y="0"/>
                      </a:lnTo>
                      <a:lnTo>
                        <a:pt x="0" y="2"/>
                      </a:lnTo>
                      <a:lnTo>
                        <a:pt x="0" y="4"/>
                      </a:lnTo>
                      <a:lnTo>
                        <a:pt x="2" y="8"/>
                      </a:lnTo>
                      <a:lnTo>
                        <a:pt x="2" y="8"/>
                      </a:lnTo>
                      <a:lnTo>
                        <a:pt x="4" y="8"/>
                      </a:lnTo>
                      <a:lnTo>
                        <a:pt x="6" y="8"/>
                      </a:lnTo>
                      <a:lnTo>
                        <a:pt x="10" y="8"/>
                      </a:lnTo>
                      <a:lnTo>
                        <a:pt x="10" y="8"/>
                      </a:lnTo>
                      <a:lnTo>
                        <a:pt x="13" y="4"/>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4" name="Freeform 2080"/>
                <p:cNvSpPr>
                  <a:spLocks/>
                </p:cNvSpPr>
                <p:nvPr/>
              </p:nvSpPr>
              <p:spPr bwMode="auto">
                <a:xfrm>
                  <a:off x="1091" y="1922"/>
                  <a:ext cx="13" cy="8"/>
                </a:xfrm>
                <a:custGeom>
                  <a:avLst/>
                  <a:gdLst>
                    <a:gd name="T0" fmla="*/ 13 w 13"/>
                    <a:gd name="T1" fmla="*/ 0 h 8"/>
                    <a:gd name="T2" fmla="*/ 0 w 13"/>
                    <a:gd name="T3" fmla="*/ 2 h 8"/>
                    <a:gd name="T4" fmla="*/ 0 w 13"/>
                    <a:gd name="T5" fmla="*/ 6 h 8"/>
                    <a:gd name="T6" fmla="*/ 2 w 13"/>
                    <a:gd name="T7" fmla="*/ 6 h 8"/>
                    <a:gd name="T8" fmla="*/ 4 w 13"/>
                    <a:gd name="T9" fmla="*/ 8 h 8"/>
                    <a:gd name="T10" fmla="*/ 6 w 13"/>
                    <a:gd name="T11" fmla="*/ 8 h 8"/>
                    <a:gd name="T12" fmla="*/ 10 w 13"/>
                    <a:gd name="T13" fmla="*/ 8 h 8"/>
                    <a:gd name="T14" fmla="*/ 10 w 13"/>
                    <a:gd name="T15" fmla="*/ 8 h 8"/>
                    <a:gd name="T16" fmla="*/ 13 w 13"/>
                    <a:gd name="T17" fmla="*/ 6 h 8"/>
                    <a:gd name="T18" fmla="*/ 13 w 13"/>
                    <a:gd name="T19" fmla="*/ 6 h 8"/>
                    <a:gd name="T20" fmla="*/ 13 w 13"/>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13" y="0"/>
                      </a:moveTo>
                      <a:lnTo>
                        <a:pt x="0" y="2"/>
                      </a:lnTo>
                      <a:lnTo>
                        <a:pt x="0" y="6"/>
                      </a:lnTo>
                      <a:lnTo>
                        <a:pt x="2" y="6"/>
                      </a:lnTo>
                      <a:lnTo>
                        <a:pt x="4" y="8"/>
                      </a:lnTo>
                      <a:lnTo>
                        <a:pt x="6" y="8"/>
                      </a:lnTo>
                      <a:lnTo>
                        <a:pt x="10" y="8"/>
                      </a:lnTo>
                      <a:lnTo>
                        <a:pt x="10" y="8"/>
                      </a:lnTo>
                      <a:lnTo>
                        <a:pt x="13" y="6"/>
                      </a:lnTo>
                      <a:lnTo>
                        <a:pt x="13" y="6"/>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5" name="Freeform 2081"/>
                <p:cNvSpPr>
                  <a:spLocks/>
                </p:cNvSpPr>
                <p:nvPr/>
              </p:nvSpPr>
              <p:spPr bwMode="auto">
                <a:xfrm>
                  <a:off x="1091" y="1922"/>
                  <a:ext cx="13" cy="11"/>
                </a:xfrm>
                <a:custGeom>
                  <a:avLst/>
                  <a:gdLst>
                    <a:gd name="T0" fmla="*/ 13 w 13"/>
                    <a:gd name="T1" fmla="*/ 2 h 11"/>
                    <a:gd name="T2" fmla="*/ 13 w 13"/>
                    <a:gd name="T3" fmla="*/ 0 h 11"/>
                    <a:gd name="T4" fmla="*/ 0 w 13"/>
                    <a:gd name="T5" fmla="*/ 6 h 11"/>
                    <a:gd name="T6" fmla="*/ 2 w 13"/>
                    <a:gd name="T7" fmla="*/ 6 h 11"/>
                    <a:gd name="T8" fmla="*/ 4 w 13"/>
                    <a:gd name="T9" fmla="*/ 8 h 11"/>
                    <a:gd name="T10" fmla="*/ 6 w 13"/>
                    <a:gd name="T11" fmla="*/ 11 h 11"/>
                    <a:gd name="T12" fmla="*/ 10 w 13"/>
                    <a:gd name="T13" fmla="*/ 11 h 11"/>
                    <a:gd name="T14" fmla="*/ 10 w 13"/>
                    <a:gd name="T15" fmla="*/ 8 h 11"/>
                    <a:gd name="T16" fmla="*/ 13 w 13"/>
                    <a:gd name="T17" fmla="*/ 6 h 11"/>
                    <a:gd name="T18" fmla="*/ 13 w 13"/>
                    <a:gd name="T19" fmla="*/ 6 h 11"/>
                    <a:gd name="T20" fmla="*/ 13 w 13"/>
                    <a:gd name="T2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1">
                      <a:moveTo>
                        <a:pt x="13" y="2"/>
                      </a:moveTo>
                      <a:lnTo>
                        <a:pt x="13" y="0"/>
                      </a:lnTo>
                      <a:lnTo>
                        <a:pt x="0" y="6"/>
                      </a:lnTo>
                      <a:lnTo>
                        <a:pt x="2" y="6"/>
                      </a:lnTo>
                      <a:lnTo>
                        <a:pt x="4" y="8"/>
                      </a:lnTo>
                      <a:lnTo>
                        <a:pt x="6" y="11"/>
                      </a:lnTo>
                      <a:lnTo>
                        <a:pt x="10" y="11"/>
                      </a:lnTo>
                      <a:lnTo>
                        <a:pt x="10" y="8"/>
                      </a:lnTo>
                      <a:lnTo>
                        <a:pt x="13" y="6"/>
                      </a:lnTo>
                      <a:lnTo>
                        <a:pt x="13" y="6"/>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6" name="Freeform 2082"/>
                <p:cNvSpPr>
                  <a:spLocks/>
                </p:cNvSpPr>
                <p:nvPr/>
              </p:nvSpPr>
              <p:spPr bwMode="auto">
                <a:xfrm>
                  <a:off x="1091" y="1920"/>
                  <a:ext cx="13" cy="13"/>
                </a:xfrm>
                <a:custGeom>
                  <a:avLst/>
                  <a:gdLst>
                    <a:gd name="T0" fmla="*/ 6 w 13"/>
                    <a:gd name="T1" fmla="*/ 0 h 13"/>
                    <a:gd name="T2" fmla="*/ 13 w 13"/>
                    <a:gd name="T3" fmla="*/ 8 h 13"/>
                    <a:gd name="T4" fmla="*/ 13 w 13"/>
                    <a:gd name="T5" fmla="*/ 4 h 13"/>
                    <a:gd name="T6" fmla="*/ 0 w 13"/>
                    <a:gd name="T7" fmla="*/ 8 h 13"/>
                    <a:gd name="T8" fmla="*/ 2 w 13"/>
                    <a:gd name="T9" fmla="*/ 8 h 13"/>
                    <a:gd name="T10" fmla="*/ 6 w 13"/>
                    <a:gd name="T11" fmla="*/ 13 h 13"/>
                    <a:gd name="T12" fmla="*/ 2 w 13"/>
                    <a:gd name="T13" fmla="*/ 8 h 13"/>
                    <a:gd name="T14" fmla="*/ 2 w 13"/>
                    <a:gd name="T15" fmla="*/ 10 h 13"/>
                    <a:gd name="T16" fmla="*/ 4 w 13"/>
                    <a:gd name="T17" fmla="*/ 13 h 13"/>
                    <a:gd name="T18" fmla="*/ 6 w 13"/>
                    <a:gd name="T19" fmla="*/ 13 h 13"/>
                    <a:gd name="T20" fmla="*/ 10 w 13"/>
                    <a:gd name="T21" fmla="*/ 13 h 13"/>
                    <a:gd name="T22" fmla="*/ 10 w 13"/>
                    <a:gd name="T23" fmla="*/ 13 h 13"/>
                    <a:gd name="T24" fmla="*/ 13 w 13"/>
                    <a:gd name="T25" fmla="*/ 10 h 13"/>
                    <a:gd name="T26" fmla="*/ 13 w 13"/>
                    <a:gd name="T27" fmla="*/ 8 h 13"/>
                    <a:gd name="T28" fmla="*/ 13 w 13"/>
                    <a:gd name="T29" fmla="*/ 8 h 13"/>
                    <a:gd name="T30" fmla="*/ 6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6" y="0"/>
                      </a:moveTo>
                      <a:lnTo>
                        <a:pt x="13" y="8"/>
                      </a:lnTo>
                      <a:lnTo>
                        <a:pt x="13" y="4"/>
                      </a:lnTo>
                      <a:lnTo>
                        <a:pt x="0" y="8"/>
                      </a:lnTo>
                      <a:lnTo>
                        <a:pt x="2" y="8"/>
                      </a:lnTo>
                      <a:lnTo>
                        <a:pt x="6" y="13"/>
                      </a:lnTo>
                      <a:lnTo>
                        <a:pt x="2" y="8"/>
                      </a:lnTo>
                      <a:lnTo>
                        <a:pt x="2" y="10"/>
                      </a:lnTo>
                      <a:lnTo>
                        <a:pt x="4" y="13"/>
                      </a:lnTo>
                      <a:lnTo>
                        <a:pt x="6" y="13"/>
                      </a:lnTo>
                      <a:lnTo>
                        <a:pt x="10" y="13"/>
                      </a:lnTo>
                      <a:lnTo>
                        <a:pt x="10" y="13"/>
                      </a:lnTo>
                      <a:lnTo>
                        <a:pt x="13" y="10"/>
                      </a:lnTo>
                      <a:lnTo>
                        <a:pt x="13" y="8"/>
                      </a:lnTo>
                      <a:lnTo>
                        <a:pt x="13" y="8"/>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7" name="Freeform 2083"/>
                <p:cNvSpPr>
                  <a:spLocks/>
                </p:cNvSpPr>
                <p:nvPr/>
              </p:nvSpPr>
              <p:spPr bwMode="auto">
                <a:xfrm>
                  <a:off x="1093" y="1920"/>
                  <a:ext cx="13" cy="13"/>
                </a:xfrm>
                <a:custGeom>
                  <a:avLst/>
                  <a:gdLst>
                    <a:gd name="T0" fmla="*/ 13 w 13"/>
                    <a:gd name="T1" fmla="*/ 8 h 13"/>
                    <a:gd name="T2" fmla="*/ 8 w 13"/>
                    <a:gd name="T3" fmla="*/ 0 h 13"/>
                    <a:gd name="T4" fmla="*/ 4 w 13"/>
                    <a:gd name="T5" fmla="*/ 0 h 13"/>
                    <a:gd name="T6" fmla="*/ 4 w 13"/>
                    <a:gd name="T7" fmla="*/ 13 h 13"/>
                    <a:gd name="T8" fmla="*/ 8 w 13"/>
                    <a:gd name="T9" fmla="*/ 13 h 13"/>
                    <a:gd name="T10" fmla="*/ 0 w 13"/>
                    <a:gd name="T11" fmla="*/ 8 h 13"/>
                    <a:gd name="T12" fmla="*/ 8 w 13"/>
                    <a:gd name="T13" fmla="*/ 13 h 13"/>
                    <a:gd name="T14" fmla="*/ 8 w 13"/>
                    <a:gd name="T15" fmla="*/ 13 h 13"/>
                    <a:gd name="T16" fmla="*/ 11 w 13"/>
                    <a:gd name="T17" fmla="*/ 10 h 13"/>
                    <a:gd name="T18" fmla="*/ 11 w 13"/>
                    <a:gd name="T19" fmla="*/ 8 h 13"/>
                    <a:gd name="T20" fmla="*/ 13 w 13"/>
                    <a:gd name="T21" fmla="*/ 8 h 13"/>
                    <a:gd name="T22" fmla="*/ 11 w 13"/>
                    <a:gd name="T23" fmla="*/ 4 h 13"/>
                    <a:gd name="T24" fmla="*/ 11 w 13"/>
                    <a:gd name="T25" fmla="*/ 2 h 13"/>
                    <a:gd name="T26" fmla="*/ 8 w 13"/>
                    <a:gd name="T27" fmla="*/ 2 h 13"/>
                    <a:gd name="T28" fmla="*/ 8 w 13"/>
                    <a:gd name="T29" fmla="*/ 0 h 13"/>
                    <a:gd name="T30" fmla="*/ 13 w 13"/>
                    <a:gd name="T3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13" y="8"/>
                      </a:moveTo>
                      <a:lnTo>
                        <a:pt x="8" y="0"/>
                      </a:lnTo>
                      <a:lnTo>
                        <a:pt x="4" y="0"/>
                      </a:lnTo>
                      <a:lnTo>
                        <a:pt x="4" y="13"/>
                      </a:lnTo>
                      <a:lnTo>
                        <a:pt x="8" y="13"/>
                      </a:lnTo>
                      <a:lnTo>
                        <a:pt x="0" y="8"/>
                      </a:lnTo>
                      <a:lnTo>
                        <a:pt x="8" y="13"/>
                      </a:lnTo>
                      <a:lnTo>
                        <a:pt x="8" y="13"/>
                      </a:lnTo>
                      <a:lnTo>
                        <a:pt x="11" y="10"/>
                      </a:lnTo>
                      <a:lnTo>
                        <a:pt x="11" y="8"/>
                      </a:lnTo>
                      <a:lnTo>
                        <a:pt x="13" y="8"/>
                      </a:lnTo>
                      <a:lnTo>
                        <a:pt x="11" y="4"/>
                      </a:lnTo>
                      <a:lnTo>
                        <a:pt x="11" y="2"/>
                      </a:lnTo>
                      <a:lnTo>
                        <a:pt x="8" y="2"/>
                      </a:lnTo>
                      <a:lnTo>
                        <a:pt x="8" y="0"/>
                      </a:lnTo>
                      <a:lnTo>
                        <a:pt x="1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8" name="Freeform 2084"/>
                <p:cNvSpPr>
                  <a:spLocks/>
                </p:cNvSpPr>
                <p:nvPr/>
              </p:nvSpPr>
              <p:spPr bwMode="auto">
                <a:xfrm>
                  <a:off x="1093" y="1922"/>
                  <a:ext cx="13" cy="13"/>
                </a:xfrm>
                <a:custGeom>
                  <a:avLst/>
                  <a:gdLst>
                    <a:gd name="T0" fmla="*/ 8 w 13"/>
                    <a:gd name="T1" fmla="*/ 0 h 13"/>
                    <a:gd name="T2" fmla="*/ 13 w 13"/>
                    <a:gd name="T3" fmla="*/ 6 h 13"/>
                    <a:gd name="T4" fmla="*/ 0 w 13"/>
                    <a:gd name="T5" fmla="*/ 6 h 13"/>
                    <a:gd name="T6" fmla="*/ 8 w 13"/>
                    <a:gd name="T7" fmla="*/ 13 h 13"/>
                    <a:gd name="T8" fmla="*/ 0 w 13"/>
                    <a:gd name="T9" fmla="*/ 6 h 13"/>
                    <a:gd name="T10" fmla="*/ 0 w 13"/>
                    <a:gd name="T11" fmla="*/ 11 h 13"/>
                    <a:gd name="T12" fmla="*/ 2 w 13"/>
                    <a:gd name="T13" fmla="*/ 11 h 13"/>
                    <a:gd name="T14" fmla="*/ 4 w 13"/>
                    <a:gd name="T15" fmla="*/ 13 h 13"/>
                    <a:gd name="T16" fmla="*/ 8 w 13"/>
                    <a:gd name="T17" fmla="*/ 13 h 13"/>
                    <a:gd name="T18" fmla="*/ 8 w 13"/>
                    <a:gd name="T19" fmla="*/ 11 h 13"/>
                    <a:gd name="T20" fmla="*/ 11 w 13"/>
                    <a:gd name="T21" fmla="*/ 11 h 13"/>
                    <a:gd name="T22" fmla="*/ 13 w 13"/>
                    <a:gd name="T23" fmla="*/ 8 h 13"/>
                    <a:gd name="T24" fmla="*/ 13 w 13"/>
                    <a:gd name="T25" fmla="*/ 6 h 13"/>
                    <a:gd name="T26" fmla="*/ 8 w 13"/>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8" y="0"/>
                      </a:moveTo>
                      <a:lnTo>
                        <a:pt x="13" y="6"/>
                      </a:lnTo>
                      <a:lnTo>
                        <a:pt x="0" y="6"/>
                      </a:lnTo>
                      <a:lnTo>
                        <a:pt x="8" y="13"/>
                      </a:lnTo>
                      <a:lnTo>
                        <a:pt x="0" y="6"/>
                      </a:lnTo>
                      <a:lnTo>
                        <a:pt x="0" y="11"/>
                      </a:lnTo>
                      <a:lnTo>
                        <a:pt x="2" y="11"/>
                      </a:lnTo>
                      <a:lnTo>
                        <a:pt x="4" y="13"/>
                      </a:lnTo>
                      <a:lnTo>
                        <a:pt x="8" y="13"/>
                      </a:lnTo>
                      <a:lnTo>
                        <a:pt x="8" y="11"/>
                      </a:lnTo>
                      <a:lnTo>
                        <a:pt x="11" y="11"/>
                      </a:lnTo>
                      <a:lnTo>
                        <a:pt x="13" y="8"/>
                      </a:lnTo>
                      <a:lnTo>
                        <a:pt x="13" y="6"/>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9" name="Freeform 2085"/>
                <p:cNvSpPr>
                  <a:spLocks/>
                </p:cNvSpPr>
                <p:nvPr/>
              </p:nvSpPr>
              <p:spPr bwMode="auto">
                <a:xfrm>
                  <a:off x="1101" y="1922"/>
                  <a:ext cx="5" cy="13"/>
                </a:xfrm>
                <a:custGeom>
                  <a:avLst/>
                  <a:gdLst>
                    <a:gd name="T0" fmla="*/ 0 w 5"/>
                    <a:gd name="T1" fmla="*/ 0 h 13"/>
                    <a:gd name="T2" fmla="*/ 0 w 5"/>
                    <a:gd name="T3" fmla="*/ 13 h 13"/>
                    <a:gd name="T4" fmla="*/ 0 w 5"/>
                    <a:gd name="T5" fmla="*/ 13 h 13"/>
                    <a:gd name="T6" fmla="*/ 3 w 5"/>
                    <a:gd name="T7" fmla="*/ 11 h 13"/>
                    <a:gd name="T8" fmla="*/ 5 w 5"/>
                    <a:gd name="T9" fmla="*/ 8 h 13"/>
                    <a:gd name="T10" fmla="*/ 5 w 5"/>
                    <a:gd name="T11" fmla="*/ 6 h 13"/>
                    <a:gd name="T12" fmla="*/ 5 w 5"/>
                    <a:gd name="T13" fmla="*/ 6 h 13"/>
                    <a:gd name="T14" fmla="*/ 3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3" y="11"/>
                      </a:lnTo>
                      <a:lnTo>
                        <a:pt x="5" y="8"/>
                      </a:lnTo>
                      <a:lnTo>
                        <a:pt x="5" y="6"/>
                      </a:lnTo>
                      <a:lnTo>
                        <a:pt x="5" y="6"/>
                      </a:lnTo>
                      <a:lnTo>
                        <a:pt x="3"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0" name="Freeform 2086"/>
                <p:cNvSpPr>
                  <a:spLocks/>
                </p:cNvSpPr>
                <p:nvPr/>
              </p:nvSpPr>
              <p:spPr bwMode="auto">
                <a:xfrm>
                  <a:off x="1101" y="1922"/>
                  <a:ext cx="5" cy="13"/>
                </a:xfrm>
                <a:custGeom>
                  <a:avLst/>
                  <a:gdLst>
                    <a:gd name="T0" fmla="*/ 0 w 5"/>
                    <a:gd name="T1" fmla="*/ 0 h 13"/>
                    <a:gd name="T2" fmla="*/ 0 w 5"/>
                    <a:gd name="T3" fmla="*/ 13 h 13"/>
                    <a:gd name="T4" fmla="*/ 0 w 5"/>
                    <a:gd name="T5" fmla="*/ 13 h 13"/>
                    <a:gd name="T6" fmla="*/ 3 w 5"/>
                    <a:gd name="T7" fmla="*/ 11 h 13"/>
                    <a:gd name="T8" fmla="*/ 5 w 5"/>
                    <a:gd name="T9" fmla="*/ 8 h 13"/>
                    <a:gd name="T10" fmla="*/ 5 w 5"/>
                    <a:gd name="T11" fmla="*/ 6 h 13"/>
                    <a:gd name="T12" fmla="*/ 5 w 5"/>
                    <a:gd name="T13" fmla="*/ 6 h 13"/>
                    <a:gd name="T14" fmla="*/ 3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3" y="11"/>
                      </a:lnTo>
                      <a:lnTo>
                        <a:pt x="5" y="8"/>
                      </a:lnTo>
                      <a:lnTo>
                        <a:pt x="5" y="6"/>
                      </a:lnTo>
                      <a:lnTo>
                        <a:pt x="5" y="6"/>
                      </a:lnTo>
                      <a:lnTo>
                        <a:pt x="3"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1" name="Freeform 2087"/>
                <p:cNvSpPr>
                  <a:spLocks/>
                </p:cNvSpPr>
                <p:nvPr/>
              </p:nvSpPr>
              <p:spPr bwMode="auto">
                <a:xfrm>
                  <a:off x="1101" y="1922"/>
                  <a:ext cx="5" cy="13"/>
                </a:xfrm>
                <a:custGeom>
                  <a:avLst/>
                  <a:gdLst>
                    <a:gd name="T0" fmla="*/ 0 w 5"/>
                    <a:gd name="T1" fmla="*/ 0 h 13"/>
                    <a:gd name="T2" fmla="*/ 0 w 5"/>
                    <a:gd name="T3" fmla="*/ 13 h 13"/>
                    <a:gd name="T4" fmla="*/ 0 w 5"/>
                    <a:gd name="T5" fmla="*/ 13 h 13"/>
                    <a:gd name="T6" fmla="*/ 3 w 5"/>
                    <a:gd name="T7" fmla="*/ 11 h 13"/>
                    <a:gd name="T8" fmla="*/ 5 w 5"/>
                    <a:gd name="T9" fmla="*/ 8 h 13"/>
                    <a:gd name="T10" fmla="*/ 5 w 5"/>
                    <a:gd name="T11" fmla="*/ 6 h 13"/>
                    <a:gd name="T12" fmla="*/ 5 w 5"/>
                    <a:gd name="T13" fmla="*/ 6 h 13"/>
                    <a:gd name="T14" fmla="*/ 3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3" y="11"/>
                      </a:lnTo>
                      <a:lnTo>
                        <a:pt x="5" y="8"/>
                      </a:lnTo>
                      <a:lnTo>
                        <a:pt x="5" y="6"/>
                      </a:lnTo>
                      <a:lnTo>
                        <a:pt x="5" y="6"/>
                      </a:lnTo>
                      <a:lnTo>
                        <a:pt x="3"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2" name="Freeform 2088"/>
                <p:cNvSpPr>
                  <a:spLocks/>
                </p:cNvSpPr>
                <p:nvPr/>
              </p:nvSpPr>
              <p:spPr bwMode="auto">
                <a:xfrm>
                  <a:off x="1101" y="1922"/>
                  <a:ext cx="5" cy="13"/>
                </a:xfrm>
                <a:custGeom>
                  <a:avLst/>
                  <a:gdLst>
                    <a:gd name="T0" fmla="*/ 0 w 5"/>
                    <a:gd name="T1" fmla="*/ 0 h 13"/>
                    <a:gd name="T2" fmla="*/ 0 w 5"/>
                    <a:gd name="T3" fmla="*/ 13 h 13"/>
                    <a:gd name="T4" fmla="*/ 3 w 5"/>
                    <a:gd name="T5" fmla="*/ 13 h 13"/>
                    <a:gd name="T6" fmla="*/ 3 w 5"/>
                    <a:gd name="T7" fmla="*/ 11 h 13"/>
                    <a:gd name="T8" fmla="*/ 5 w 5"/>
                    <a:gd name="T9" fmla="*/ 8 h 13"/>
                    <a:gd name="T10" fmla="*/ 5 w 5"/>
                    <a:gd name="T11" fmla="*/ 6 h 13"/>
                    <a:gd name="T12" fmla="*/ 5 w 5"/>
                    <a:gd name="T13" fmla="*/ 6 h 13"/>
                    <a:gd name="T14" fmla="*/ 3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3" y="11"/>
                      </a:lnTo>
                      <a:lnTo>
                        <a:pt x="5" y="8"/>
                      </a:lnTo>
                      <a:lnTo>
                        <a:pt x="5" y="6"/>
                      </a:lnTo>
                      <a:lnTo>
                        <a:pt x="5" y="6"/>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3" name="Freeform 2089"/>
                <p:cNvSpPr>
                  <a:spLocks/>
                </p:cNvSpPr>
                <p:nvPr/>
              </p:nvSpPr>
              <p:spPr bwMode="auto">
                <a:xfrm>
                  <a:off x="1101" y="1922"/>
                  <a:ext cx="5" cy="13"/>
                </a:xfrm>
                <a:custGeom>
                  <a:avLst/>
                  <a:gdLst>
                    <a:gd name="T0" fmla="*/ 0 w 5"/>
                    <a:gd name="T1" fmla="*/ 0 h 13"/>
                    <a:gd name="T2" fmla="*/ 0 w 5"/>
                    <a:gd name="T3" fmla="*/ 13 h 13"/>
                    <a:gd name="T4" fmla="*/ 3 w 5"/>
                    <a:gd name="T5" fmla="*/ 13 h 13"/>
                    <a:gd name="T6" fmla="*/ 5 w 5"/>
                    <a:gd name="T7" fmla="*/ 11 h 13"/>
                    <a:gd name="T8" fmla="*/ 5 w 5"/>
                    <a:gd name="T9" fmla="*/ 8 h 13"/>
                    <a:gd name="T10" fmla="*/ 5 w 5"/>
                    <a:gd name="T11" fmla="*/ 6 h 13"/>
                    <a:gd name="T12" fmla="*/ 5 w 5"/>
                    <a:gd name="T13" fmla="*/ 6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8"/>
                      </a:lnTo>
                      <a:lnTo>
                        <a:pt x="5" y="6"/>
                      </a:lnTo>
                      <a:lnTo>
                        <a:pt x="5" y="6"/>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4" name="Freeform 2090"/>
                <p:cNvSpPr>
                  <a:spLocks/>
                </p:cNvSpPr>
                <p:nvPr/>
              </p:nvSpPr>
              <p:spPr bwMode="auto">
                <a:xfrm>
                  <a:off x="1101" y="1922"/>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5 w 7"/>
                    <a:gd name="T13" fmla="*/ 8 h 13"/>
                    <a:gd name="T14" fmla="*/ 7 w 7"/>
                    <a:gd name="T15" fmla="*/ 6 h 13"/>
                    <a:gd name="T16" fmla="*/ 5 w 7"/>
                    <a:gd name="T17" fmla="*/ 6 h 13"/>
                    <a:gd name="T18" fmla="*/ 5 w 7"/>
                    <a:gd name="T19" fmla="*/ 2 h 13"/>
                    <a:gd name="T20" fmla="*/ 3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5" y="8"/>
                      </a:lnTo>
                      <a:lnTo>
                        <a:pt x="7" y="6"/>
                      </a:lnTo>
                      <a:lnTo>
                        <a:pt x="5" y="6"/>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5" name="Freeform 2091"/>
                <p:cNvSpPr>
                  <a:spLocks/>
                </p:cNvSpPr>
                <p:nvPr/>
              </p:nvSpPr>
              <p:spPr bwMode="auto">
                <a:xfrm>
                  <a:off x="1101" y="1922"/>
                  <a:ext cx="7" cy="13"/>
                </a:xfrm>
                <a:custGeom>
                  <a:avLst/>
                  <a:gdLst>
                    <a:gd name="T0" fmla="*/ 0 w 7"/>
                    <a:gd name="T1" fmla="*/ 0 h 13"/>
                    <a:gd name="T2" fmla="*/ 0 w 7"/>
                    <a:gd name="T3" fmla="*/ 13 h 13"/>
                    <a:gd name="T4" fmla="*/ 3 w 7"/>
                    <a:gd name="T5" fmla="*/ 13 h 13"/>
                    <a:gd name="T6" fmla="*/ 5 w 7"/>
                    <a:gd name="T7" fmla="*/ 11 h 13"/>
                    <a:gd name="T8" fmla="*/ 5 w 7"/>
                    <a:gd name="T9" fmla="*/ 8 h 13"/>
                    <a:gd name="T10" fmla="*/ 7 w 7"/>
                    <a:gd name="T11" fmla="*/ 6 h 13"/>
                    <a:gd name="T12" fmla="*/ 5 w 7"/>
                    <a:gd name="T13" fmla="*/ 6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5" y="8"/>
                      </a:lnTo>
                      <a:lnTo>
                        <a:pt x="7" y="6"/>
                      </a:lnTo>
                      <a:lnTo>
                        <a:pt x="5" y="6"/>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6" name="Freeform 2092"/>
                <p:cNvSpPr>
                  <a:spLocks/>
                </p:cNvSpPr>
                <p:nvPr/>
              </p:nvSpPr>
              <p:spPr bwMode="auto">
                <a:xfrm>
                  <a:off x="1101" y="1922"/>
                  <a:ext cx="7" cy="13"/>
                </a:xfrm>
                <a:custGeom>
                  <a:avLst/>
                  <a:gdLst>
                    <a:gd name="T0" fmla="*/ 0 w 7"/>
                    <a:gd name="T1" fmla="*/ 0 h 13"/>
                    <a:gd name="T2" fmla="*/ 0 w 7"/>
                    <a:gd name="T3" fmla="*/ 13 h 13"/>
                    <a:gd name="T4" fmla="*/ 3 w 7"/>
                    <a:gd name="T5" fmla="*/ 13 h 13"/>
                    <a:gd name="T6" fmla="*/ 5 w 7"/>
                    <a:gd name="T7" fmla="*/ 11 h 13"/>
                    <a:gd name="T8" fmla="*/ 7 w 7"/>
                    <a:gd name="T9" fmla="*/ 8 h 13"/>
                    <a:gd name="T10" fmla="*/ 7 w 7"/>
                    <a:gd name="T11" fmla="*/ 6 h 13"/>
                    <a:gd name="T12" fmla="*/ 7 w 7"/>
                    <a:gd name="T13" fmla="*/ 6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8"/>
                      </a:lnTo>
                      <a:lnTo>
                        <a:pt x="7" y="6"/>
                      </a:lnTo>
                      <a:lnTo>
                        <a:pt x="7" y="6"/>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7" name="Freeform 2093"/>
                <p:cNvSpPr>
                  <a:spLocks/>
                </p:cNvSpPr>
                <p:nvPr/>
              </p:nvSpPr>
              <p:spPr bwMode="auto">
                <a:xfrm>
                  <a:off x="1101" y="1922"/>
                  <a:ext cx="7" cy="13"/>
                </a:xfrm>
                <a:custGeom>
                  <a:avLst/>
                  <a:gdLst>
                    <a:gd name="T0" fmla="*/ 0 w 7"/>
                    <a:gd name="T1" fmla="*/ 0 h 13"/>
                    <a:gd name="T2" fmla="*/ 0 w 7"/>
                    <a:gd name="T3" fmla="*/ 13 h 13"/>
                    <a:gd name="T4" fmla="*/ 3 w 7"/>
                    <a:gd name="T5" fmla="*/ 13 h 13"/>
                    <a:gd name="T6" fmla="*/ 5 w 7"/>
                    <a:gd name="T7" fmla="*/ 11 h 13"/>
                    <a:gd name="T8" fmla="*/ 7 w 7"/>
                    <a:gd name="T9" fmla="*/ 8 h 13"/>
                    <a:gd name="T10" fmla="*/ 7 w 7"/>
                    <a:gd name="T11" fmla="*/ 6 h 13"/>
                    <a:gd name="T12" fmla="*/ 7 w 7"/>
                    <a:gd name="T13" fmla="*/ 6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8"/>
                      </a:lnTo>
                      <a:lnTo>
                        <a:pt x="7" y="6"/>
                      </a:lnTo>
                      <a:lnTo>
                        <a:pt x="7" y="6"/>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8" name="Freeform 2094"/>
                <p:cNvSpPr>
                  <a:spLocks/>
                </p:cNvSpPr>
                <p:nvPr/>
              </p:nvSpPr>
              <p:spPr bwMode="auto">
                <a:xfrm>
                  <a:off x="1101" y="1922"/>
                  <a:ext cx="7" cy="13"/>
                </a:xfrm>
                <a:custGeom>
                  <a:avLst/>
                  <a:gdLst>
                    <a:gd name="T0" fmla="*/ 0 w 7"/>
                    <a:gd name="T1" fmla="*/ 0 h 13"/>
                    <a:gd name="T2" fmla="*/ 0 w 7"/>
                    <a:gd name="T3" fmla="*/ 13 h 13"/>
                    <a:gd name="T4" fmla="*/ 3 w 7"/>
                    <a:gd name="T5" fmla="*/ 13 h 13"/>
                    <a:gd name="T6" fmla="*/ 5 w 7"/>
                    <a:gd name="T7" fmla="*/ 11 h 13"/>
                    <a:gd name="T8" fmla="*/ 7 w 7"/>
                    <a:gd name="T9" fmla="*/ 8 h 13"/>
                    <a:gd name="T10" fmla="*/ 7 w 7"/>
                    <a:gd name="T11" fmla="*/ 6 h 13"/>
                    <a:gd name="T12" fmla="*/ 7 w 7"/>
                    <a:gd name="T13" fmla="*/ 6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8"/>
                      </a:lnTo>
                      <a:lnTo>
                        <a:pt x="7" y="6"/>
                      </a:lnTo>
                      <a:lnTo>
                        <a:pt x="7" y="6"/>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49" name="Freeform 2095"/>
                <p:cNvSpPr>
                  <a:spLocks/>
                </p:cNvSpPr>
                <p:nvPr/>
              </p:nvSpPr>
              <p:spPr bwMode="auto">
                <a:xfrm>
                  <a:off x="1101" y="1922"/>
                  <a:ext cx="7" cy="13"/>
                </a:xfrm>
                <a:custGeom>
                  <a:avLst/>
                  <a:gdLst>
                    <a:gd name="T0" fmla="*/ 0 w 7"/>
                    <a:gd name="T1" fmla="*/ 0 h 13"/>
                    <a:gd name="T2" fmla="*/ 0 w 7"/>
                    <a:gd name="T3" fmla="*/ 13 h 13"/>
                    <a:gd name="T4" fmla="*/ 3 w 7"/>
                    <a:gd name="T5" fmla="*/ 13 h 13"/>
                    <a:gd name="T6" fmla="*/ 5 w 7"/>
                    <a:gd name="T7" fmla="*/ 11 h 13"/>
                    <a:gd name="T8" fmla="*/ 7 w 7"/>
                    <a:gd name="T9" fmla="*/ 8 h 13"/>
                    <a:gd name="T10" fmla="*/ 7 w 7"/>
                    <a:gd name="T11" fmla="*/ 6 h 13"/>
                    <a:gd name="T12" fmla="*/ 7 w 7"/>
                    <a:gd name="T13" fmla="*/ 6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8"/>
                      </a:lnTo>
                      <a:lnTo>
                        <a:pt x="7" y="6"/>
                      </a:lnTo>
                      <a:lnTo>
                        <a:pt x="7" y="6"/>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0" name="Freeform 2096"/>
                <p:cNvSpPr>
                  <a:spLocks/>
                </p:cNvSpPr>
                <p:nvPr/>
              </p:nvSpPr>
              <p:spPr bwMode="auto">
                <a:xfrm>
                  <a:off x="1101" y="1922"/>
                  <a:ext cx="7" cy="13"/>
                </a:xfrm>
                <a:custGeom>
                  <a:avLst/>
                  <a:gdLst>
                    <a:gd name="T0" fmla="*/ 0 w 7"/>
                    <a:gd name="T1" fmla="*/ 0 h 13"/>
                    <a:gd name="T2" fmla="*/ 0 w 7"/>
                    <a:gd name="T3" fmla="*/ 13 h 13"/>
                    <a:gd name="T4" fmla="*/ 5 w 7"/>
                    <a:gd name="T5" fmla="*/ 13 h 13"/>
                    <a:gd name="T6" fmla="*/ 7 w 7"/>
                    <a:gd name="T7" fmla="*/ 11 h 13"/>
                    <a:gd name="T8" fmla="*/ 7 w 7"/>
                    <a:gd name="T9" fmla="*/ 8 h 13"/>
                    <a:gd name="T10" fmla="*/ 7 w 7"/>
                    <a:gd name="T11" fmla="*/ 6 h 13"/>
                    <a:gd name="T12" fmla="*/ 7 w 7"/>
                    <a:gd name="T13" fmla="*/ 6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8"/>
                      </a:lnTo>
                      <a:lnTo>
                        <a:pt x="7" y="6"/>
                      </a:lnTo>
                      <a:lnTo>
                        <a:pt x="7" y="6"/>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1" name="Freeform 2097"/>
                <p:cNvSpPr>
                  <a:spLocks/>
                </p:cNvSpPr>
                <p:nvPr/>
              </p:nvSpPr>
              <p:spPr bwMode="auto">
                <a:xfrm>
                  <a:off x="1101" y="1922"/>
                  <a:ext cx="7" cy="13"/>
                </a:xfrm>
                <a:custGeom>
                  <a:avLst/>
                  <a:gdLst>
                    <a:gd name="T0" fmla="*/ 0 w 7"/>
                    <a:gd name="T1" fmla="*/ 0 h 13"/>
                    <a:gd name="T2" fmla="*/ 0 w 7"/>
                    <a:gd name="T3" fmla="*/ 13 h 13"/>
                    <a:gd name="T4" fmla="*/ 5 w 7"/>
                    <a:gd name="T5" fmla="*/ 13 h 13"/>
                    <a:gd name="T6" fmla="*/ 7 w 7"/>
                    <a:gd name="T7" fmla="*/ 11 h 13"/>
                    <a:gd name="T8" fmla="*/ 7 w 7"/>
                    <a:gd name="T9" fmla="*/ 8 h 13"/>
                    <a:gd name="T10" fmla="*/ 7 w 7"/>
                    <a:gd name="T11" fmla="*/ 6 h 13"/>
                    <a:gd name="T12" fmla="*/ 7 w 7"/>
                    <a:gd name="T13" fmla="*/ 6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8"/>
                      </a:lnTo>
                      <a:lnTo>
                        <a:pt x="7" y="6"/>
                      </a:lnTo>
                      <a:lnTo>
                        <a:pt x="7" y="6"/>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2" name="Freeform 2098"/>
                <p:cNvSpPr>
                  <a:spLocks/>
                </p:cNvSpPr>
                <p:nvPr/>
              </p:nvSpPr>
              <p:spPr bwMode="auto">
                <a:xfrm>
                  <a:off x="1101" y="1922"/>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7 w 9"/>
                    <a:gd name="T13" fmla="*/ 8 h 13"/>
                    <a:gd name="T14" fmla="*/ 9 w 9"/>
                    <a:gd name="T15" fmla="*/ 6 h 13"/>
                    <a:gd name="T16" fmla="*/ 7 w 9"/>
                    <a:gd name="T17" fmla="*/ 6 h 13"/>
                    <a:gd name="T18" fmla="*/ 7 w 9"/>
                    <a:gd name="T19" fmla="*/ 2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7" y="8"/>
                      </a:lnTo>
                      <a:lnTo>
                        <a:pt x="9" y="6"/>
                      </a:lnTo>
                      <a:lnTo>
                        <a:pt x="7" y="6"/>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3" name="Freeform 2099"/>
                <p:cNvSpPr>
                  <a:spLocks/>
                </p:cNvSpPr>
                <p:nvPr/>
              </p:nvSpPr>
              <p:spPr bwMode="auto">
                <a:xfrm>
                  <a:off x="1104" y="1922"/>
                  <a:ext cx="6" cy="13"/>
                </a:xfrm>
                <a:custGeom>
                  <a:avLst/>
                  <a:gdLst>
                    <a:gd name="T0" fmla="*/ 0 w 6"/>
                    <a:gd name="T1" fmla="*/ 0 h 13"/>
                    <a:gd name="T2" fmla="*/ 0 w 6"/>
                    <a:gd name="T3" fmla="*/ 13 h 13"/>
                    <a:gd name="T4" fmla="*/ 2 w 6"/>
                    <a:gd name="T5" fmla="*/ 13 h 13"/>
                    <a:gd name="T6" fmla="*/ 4 w 6"/>
                    <a:gd name="T7" fmla="*/ 11 h 13"/>
                    <a:gd name="T8" fmla="*/ 4 w 6"/>
                    <a:gd name="T9" fmla="*/ 8 h 13"/>
                    <a:gd name="T10" fmla="*/ 6 w 6"/>
                    <a:gd name="T11" fmla="*/ 6 h 13"/>
                    <a:gd name="T12" fmla="*/ 4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4" y="8"/>
                      </a:lnTo>
                      <a:lnTo>
                        <a:pt x="6" y="6"/>
                      </a:lnTo>
                      <a:lnTo>
                        <a:pt x="4"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4" name="Freeform 2100"/>
                <p:cNvSpPr>
                  <a:spLocks/>
                </p:cNvSpPr>
                <p:nvPr/>
              </p:nvSpPr>
              <p:spPr bwMode="auto">
                <a:xfrm>
                  <a:off x="1104" y="1922"/>
                  <a:ext cx="6" cy="13"/>
                </a:xfrm>
                <a:custGeom>
                  <a:avLst/>
                  <a:gdLst>
                    <a:gd name="T0" fmla="*/ 0 w 6"/>
                    <a:gd name="T1" fmla="*/ 0 h 13"/>
                    <a:gd name="T2" fmla="*/ 0 w 6"/>
                    <a:gd name="T3" fmla="*/ 13 h 13"/>
                    <a:gd name="T4" fmla="*/ 2 w 6"/>
                    <a:gd name="T5" fmla="*/ 13 h 13"/>
                    <a:gd name="T6" fmla="*/ 4 w 6"/>
                    <a:gd name="T7" fmla="*/ 11 h 13"/>
                    <a:gd name="T8" fmla="*/ 6 w 6"/>
                    <a:gd name="T9" fmla="*/ 8 h 13"/>
                    <a:gd name="T10" fmla="*/ 6 w 6"/>
                    <a:gd name="T11" fmla="*/ 6 h 13"/>
                    <a:gd name="T12" fmla="*/ 6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8"/>
                      </a:lnTo>
                      <a:lnTo>
                        <a:pt x="6" y="6"/>
                      </a:lnTo>
                      <a:lnTo>
                        <a:pt x="6"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5" name="Freeform 2101"/>
                <p:cNvSpPr>
                  <a:spLocks/>
                </p:cNvSpPr>
                <p:nvPr/>
              </p:nvSpPr>
              <p:spPr bwMode="auto">
                <a:xfrm>
                  <a:off x="1104" y="1922"/>
                  <a:ext cx="6" cy="13"/>
                </a:xfrm>
                <a:custGeom>
                  <a:avLst/>
                  <a:gdLst>
                    <a:gd name="T0" fmla="*/ 0 w 6"/>
                    <a:gd name="T1" fmla="*/ 0 h 13"/>
                    <a:gd name="T2" fmla="*/ 0 w 6"/>
                    <a:gd name="T3" fmla="*/ 13 h 13"/>
                    <a:gd name="T4" fmla="*/ 2 w 6"/>
                    <a:gd name="T5" fmla="*/ 13 h 13"/>
                    <a:gd name="T6" fmla="*/ 4 w 6"/>
                    <a:gd name="T7" fmla="*/ 11 h 13"/>
                    <a:gd name="T8" fmla="*/ 6 w 6"/>
                    <a:gd name="T9" fmla="*/ 8 h 13"/>
                    <a:gd name="T10" fmla="*/ 6 w 6"/>
                    <a:gd name="T11" fmla="*/ 6 h 13"/>
                    <a:gd name="T12" fmla="*/ 6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8"/>
                      </a:lnTo>
                      <a:lnTo>
                        <a:pt x="6" y="6"/>
                      </a:lnTo>
                      <a:lnTo>
                        <a:pt x="6"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6" name="Freeform 2102"/>
                <p:cNvSpPr>
                  <a:spLocks/>
                </p:cNvSpPr>
                <p:nvPr/>
              </p:nvSpPr>
              <p:spPr bwMode="auto">
                <a:xfrm>
                  <a:off x="1104" y="1922"/>
                  <a:ext cx="6" cy="13"/>
                </a:xfrm>
                <a:custGeom>
                  <a:avLst/>
                  <a:gdLst>
                    <a:gd name="T0" fmla="*/ 0 w 6"/>
                    <a:gd name="T1" fmla="*/ 0 h 13"/>
                    <a:gd name="T2" fmla="*/ 0 w 6"/>
                    <a:gd name="T3" fmla="*/ 13 h 13"/>
                    <a:gd name="T4" fmla="*/ 2 w 6"/>
                    <a:gd name="T5" fmla="*/ 13 h 13"/>
                    <a:gd name="T6" fmla="*/ 4 w 6"/>
                    <a:gd name="T7" fmla="*/ 11 h 13"/>
                    <a:gd name="T8" fmla="*/ 6 w 6"/>
                    <a:gd name="T9" fmla="*/ 8 h 13"/>
                    <a:gd name="T10" fmla="*/ 6 w 6"/>
                    <a:gd name="T11" fmla="*/ 6 h 13"/>
                    <a:gd name="T12" fmla="*/ 6 w 6"/>
                    <a:gd name="T13" fmla="*/ 6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8"/>
                      </a:lnTo>
                      <a:lnTo>
                        <a:pt x="6" y="6"/>
                      </a:lnTo>
                      <a:lnTo>
                        <a:pt x="6" y="6"/>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7" name="Freeform 2103"/>
                <p:cNvSpPr>
                  <a:spLocks/>
                </p:cNvSpPr>
                <p:nvPr/>
              </p:nvSpPr>
              <p:spPr bwMode="auto">
                <a:xfrm>
                  <a:off x="1104" y="1922"/>
                  <a:ext cx="6" cy="13"/>
                </a:xfrm>
                <a:custGeom>
                  <a:avLst/>
                  <a:gdLst>
                    <a:gd name="T0" fmla="*/ 0 w 6"/>
                    <a:gd name="T1" fmla="*/ 0 h 13"/>
                    <a:gd name="T2" fmla="*/ 0 w 6"/>
                    <a:gd name="T3" fmla="*/ 13 h 13"/>
                    <a:gd name="T4" fmla="*/ 4 w 6"/>
                    <a:gd name="T5" fmla="*/ 13 h 13"/>
                    <a:gd name="T6" fmla="*/ 4 w 6"/>
                    <a:gd name="T7" fmla="*/ 11 h 13"/>
                    <a:gd name="T8" fmla="*/ 6 w 6"/>
                    <a:gd name="T9" fmla="*/ 8 h 13"/>
                    <a:gd name="T10" fmla="*/ 6 w 6"/>
                    <a:gd name="T11" fmla="*/ 6 h 13"/>
                    <a:gd name="T12" fmla="*/ 6 w 6"/>
                    <a:gd name="T13" fmla="*/ 6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8"/>
                      </a:lnTo>
                      <a:lnTo>
                        <a:pt x="6" y="6"/>
                      </a:lnTo>
                      <a:lnTo>
                        <a:pt x="6" y="6"/>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8" name="Freeform 2104"/>
                <p:cNvSpPr>
                  <a:spLocks/>
                </p:cNvSpPr>
                <p:nvPr/>
              </p:nvSpPr>
              <p:spPr bwMode="auto">
                <a:xfrm>
                  <a:off x="1104" y="1922"/>
                  <a:ext cx="6" cy="13"/>
                </a:xfrm>
                <a:custGeom>
                  <a:avLst/>
                  <a:gdLst>
                    <a:gd name="T0" fmla="*/ 0 w 6"/>
                    <a:gd name="T1" fmla="*/ 0 h 13"/>
                    <a:gd name="T2" fmla="*/ 0 w 6"/>
                    <a:gd name="T3" fmla="*/ 13 h 13"/>
                    <a:gd name="T4" fmla="*/ 4 w 6"/>
                    <a:gd name="T5" fmla="*/ 13 h 13"/>
                    <a:gd name="T6" fmla="*/ 6 w 6"/>
                    <a:gd name="T7" fmla="*/ 11 h 13"/>
                    <a:gd name="T8" fmla="*/ 6 w 6"/>
                    <a:gd name="T9" fmla="*/ 8 h 13"/>
                    <a:gd name="T10" fmla="*/ 6 w 6"/>
                    <a:gd name="T11" fmla="*/ 6 h 13"/>
                    <a:gd name="T12" fmla="*/ 6 w 6"/>
                    <a:gd name="T13" fmla="*/ 6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8"/>
                      </a:lnTo>
                      <a:lnTo>
                        <a:pt x="6" y="6"/>
                      </a:lnTo>
                      <a:lnTo>
                        <a:pt x="6" y="6"/>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59" name="Freeform 2105"/>
                <p:cNvSpPr>
                  <a:spLocks/>
                </p:cNvSpPr>
                <p:nvPr/>
              </p:nvSpPr>
              <p:spPr bwMode="auto">
                <a:xfrm>
                  <a:off x="1101" y="1922"/>
                  <a:ext cx="9" cy="13"/>
                </a:xfrm>
                <a:custGeom>
                  <a:avLst/>
                  <a:gdLst>
                    <a:gd name="T0" fmla="*/ 9 w 9"/>
                    <a:gd name="T1" fmla="*/ 6 h 13"/>
                    <a:gd name="T2" fmla="*/ 5 w 9"/>
                    <a:gd name="T3" fmla="*/ 0 h 13"/>
                    <a:gd name="T4" fmla="*/ 3 w 9"/>
                    <a:gd name="T5" fmla="*/ 0 h 13"/>
                    <a:gd name="T6" fmla="*/ 3 w 9"/>
                    <a:gd name="T7" fmla="*/ 13 h 13"/>
                    <a:gd name="T8" fmla="*/ 5 w 9"/>
                    <a:gd name="T9" fmla="*/ 13 h 13"/>
                    <a:gd name="T10" fmla="*/ 0 w 9"/>
                    <a:gd name="T11" fmla="*/ 6 h 13"/>
                    <a:gd name="T12" fmla="*/ 5 w 9"/>
                    <a:gd name="T13" fmla="*/ 13 h 13"/>
                    <a:gd name="T14" fmla="*/ 7 w 9"/>
                    <a:gd name="T15" fmla="*/ 13 h 13"/>
                    <a:gd name="T16" fmla="*/ 9 w 9"/>
                    <a:gd name="T17" fmla="*/ 11 h 13"/>
                    <a:gd name="T18" fmla="*/ 9 w 9"/>
                    <a:gd name="T19" fmla="*/ 8 h 13"/>
                    <a:gd name="T20" fmla="*/ 9 w 9"/>
                    <a:gd name="T21" fmla="*/ 6 h 13"/>
                    <a:gd name="T22" fmla="*/ 9 w 9"/>
                    <a:gd name="T23" fmla="*/ 6 h 13"/>
                    <a:gd name="T24" fmla="*/ 9 w 9"/>
                    <a:gd name="T25" fmla="*/ 2 h 13"/>
                    <a:gd name="T26" fmla="*/ 7 w 9"/>
                    <a:gd name="T27" fmla="*/ 0 h 13"/>
                    <a:gd name="T28" fmla="*/ 5 w 9"/>
                    <a:gd name="T29" fmla="*/ 0 h 13"/>
                    <a:gd name="T30" fmla="*/ 9 w 9"/>
                    <a:gd name="T3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3">
                      <a:moveTo>
                        <a:pt x="9" y="6"/>
                      </a:moveTo>
                      <a:lnTo>
                        <a:pt x="5" y="0"/>
                      </a:lnTo>
                      <a:lnTo>
                        <a:pt x="3" y="0"/>
                      </a:lnTo>
                      <a:lnTo>
                        <a:pt x="3" y="13"/>
                      </a:lnTo>
                      <a:lnTo>
                        <a:pt x="5" y="13"/>
                      </a:lnTo>
                      <a:lnTo>
                        <a:pt x="0" y="6"/>
                      </a:lnTo>
                      <a:lnTo>
                        <a:pt x="5" y="13"/>
                      </a:lnTo>
                      <a:lnTo>
                        <a:pt x="7" y="13"/>
                      </a:lnTo>
                      <a:lnTo>
                        <a:pt x="9" y="11"/>
                      </a:lnTo>
                      <a:lnTo>
                        <a:pt x="9" y="8"/>
                      </a:lnTo>
                      <a:lnTo>
                        <a:pt x="9" y="6"/>
                      </a:lnTo>
                      <a:lnTo>
                        <a:pt x="9" y="6"/>
                      </a:lnTo>
                      <a:lnTo>
                        <a:pt x="9" y="2"/>
                      </a:lnTo>
                      <a:lnTo>
                        <a:pt x="7" y="0"/>
                      </a:lnTo>
                      <a:lnTo>
                        <a:pt x="5" y="0"/>
                      </a:lnTo>
                      <a:lnTo>
                        <a:pt x="9"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0" name="Freeform 2106"/>
                <p:cNvSpPr>
                  <a:spLocks/>
                </p:cNvSpPr>
                <p:nvPr/>
              </p:nvSpPr>
              <p:spPr bwMode="auto">
                <a:xfrm>
                  <a:off x="1101" y="1922"/>
                  <a:ext cx="13" cy="13"/>
                </a:xfrm>
                <a:custGeom>
                  <a:avLst/>
                  <a:gdLst>
                    <a:gd name="T0" fmla="*/ 5 w 13"/>
                    <a:gd name="T1" fmla="*/ 0 h 13"/>
                    <a:gd name="T2" fmla="*/ 13 w 13"/>
                    <a:gd name="T3" fmla="*/ 6 h 13"/>
                    <a:gd name="T4" fmla="*/ 9 w 13"/>
                    <a:gd name="T5" fmla="*/ 6 h 13"/>
                    <a:gd name="T6" fmla="*/ 0 w 13"/>
                    <a:gd name="T7" fmla="*/ 6 h 13"/>
                    <a:gd name="T8" fmla="*/ 0 w 13"/>
                    <a:gd name="T9" fmla="*/ 8 h 13"/>
                    <a:gd name="T10" fmla="*/ 5 w 13"/>
                    <a:gd name="T11" fmla="*/ 13 h 13"/>
                    <a:gd name="T12" fmla="*/ 0 w 13"/>
                    <a:gd name="T13" fmla="*/ 8 h 13"/>
                    <a:gd name="T14" fmla="*/ 0 w 13"/>
                    <a:gd name="T15" fmla="*/ 11 h 13"/>
                    <a:gd name="T16" fmla="*/ 0 w 13"/>
                    <a:gd name="T17" fmla="*/ 13 h 13"/>
                    <a:gd name="T18" fmla="*/ 3 w 13"/>
                    <a:gd name="T19" fmla="*/ 13 h 13"/>
                    <a:gd name="T20" fmla="*/ 5 w 13"/>
                    <a:gd name="T21" fmla="*/ 13 h 13"/>
                    <a:gd name="T22" fmla="*/ 7 w 13"/>
                    <a:gd name="T23" fmla="*/ 13 h 13"/>
                    <a:gd name="T24" fmla="*/ 9 w 13"/>
                    <a:gd name="T25" fmla="*/ 11 h 13"/>
                    <a:gd name="T26" fmla="*/ 13 w 13"/>
                    <a:gd name="T27" fmla="*/ 8 h 13"/>
                    <a:gd name="T28" fmla="*/ 13 w 13"/>
                    <a:gd name="T29" fmla="*/ 6 h 13"/>
                    <a:gd name="T30" fmla="*/ 5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5" y="0"/>
                      </a:moveTo>
                      <a:lnTo>
                        <a:pt x="13" y="6"/>
                      </a:lnTo>
                      <a:lnTo>
                        <a:pt x="9" y="6"/>
                      </a:lnTo>
                      <a:lnTo>
                        <a:pt x="0" y="6"/>
                      </a:lnTo>
                      <a:lnTo>
                        <a:pt x="0" y="8"/>
                      </a:lnTo>
                      <a:lnTo>
                        <a:pt x="5" y="13"/>
                      </a:lnTo>
                      <a:lnTo>
                        <a:pt x="0" y="8"/>
                      </a:lnTo>
                      <a:lnTo>
                        <a:pt x="0" y="11"/>
                      </a:lnTo>
                      <a:lnTo>
                        <a:pt x="0" y="13"/>
                      </a:lnTo>
                      <a:lnTo>
                        <a:pt x="3" y="13"/>
                      </a:lnTo>
                      <a:lnTo>
                        <a:pt x="5" y="13"/>
                      </a:lnTo>
                      <a:lnTo>
                        <a:pt x="7" y="13"/>
                      </a:lnTo>
                      <a:lnTo>
                        <a:pt x="9" y="11"/>
                      </a:lnTo>
                      <a:lnTo>
                        <a:pt x="13" y="8"/>
                      </a:lnTo>
                      <a:lnTo>
                        <a:pt x="13" y="6"/>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1" name="Freeform 2107"/>
                <p:cNvSpPr>
                  <a:spLocks/>
                </p:cNvSpPr>
                <p:nvPr/>
              </p:nvSpPr>
              <p:spPr bwMode="auto">
                <a:xfrm>
                  <a:off x="110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2" name="Freeform 2108"/>
                <p:cNvSpPr>
                  <a:spLocks/>
                </p:cNvSpPr>
                <p:nvPr/>
              </p:nvSpPr>
              <p:spPr bwMode="auto">
                <a:xfrm>
                  <a:off x="110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3" name="Freeform 2109"/>
                <p:cNvSpPr>
                  <a:spLocks/>
                </p:cNvSpPr>
                <p:nvPr/>
              </p:nvSpPr>
              <p:spPr bwMode="auto">
                <a:xfrm>
                  <a:off x="110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4" name="Freeform 2110"/>
                <p:cNvSpPr>
                  <a:spLocks/>
                </p:cNvSpPr>
                <p:nvPr/>
              </p:nvSpPr>
              <p:spPr bwMode="auto">
                <a:xfrm>
                  <a:off x="1106" y="1922"/>
                  <a:ext cx="8" cy="13"/>
                </a:xfrm>
                <a:custGeom>
                  <a:avLst/>
                  <a:gdLst>
                    <a:gd name="T0" fmla="*/ 0 w 8"/>
                    <a:gd name="T1" fmla="*/ 0 h 13"/>
                    <a:gd name="T2" fmla="*/ 0 w 8"/>
                    <a:gd name="T3" fmla="*/ 13 h 13"/>
                    <a:gd name="T4" fmla="*/ 2 w 8"/>
                    <a:gd name="T5" fmla="*/ 13 h 13"/>
                    <a:gd name="T6" fmla="*/ 4 w 8"/>
                    <a:gd name="T7" fmla="*/ 11 h 13"/>
                    <a:gd name="T8" fmla="*/ 8 w 8"/>
                    <a:gd name="T9" fmla="*/ 11 h 13"/>
                    <a:gd name="T10" fmla="*/ 8 w 8"/>
                    <a:gd name="T11" fmla="*/ 6 h 13"/>
                    <a:gd name="T12" fmla="*/ 8 w 8"/>
                    <a:gd name="T13" fmla="*/ 6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11"/>
                      </a:lnTo>
                      <a:lnTo>
                        <a:pt x="8" y="6"/>
                      </a:lnTo>
                      <a:lnTo>
                        <a:pt x="8"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5" name="Freeform 2111"/>
                <p:cNvSpPr>
                  <a:spLocks/>
                </p:cNvSpPr>
                <p:nvPr/>
              </p:nvSpPr>
              <p:spPr bwMode="auto">
                <a:xfrm>
                  <a:off x="1106"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6" name="Freeform 2112"/>
                <p:cNvSpPr>
                  <a:spLocks/>
                </p:cNvSpPr>
                <p:nvPr/>
              </p:nvSpPr>
              <p:spPr bwMode="auto">
                <a:xfrm>
                  <a:off x="1106"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7" name="Freeform 2113"/>
                <p:cNvSpPr>
                  <a:spLocks/>
                </p:cNvSpPr>
                <p:nvPr/>
              </p:nvSpPr>
              <p:spPr bwMode="auto">
                <a:xfrm>
                  <a:off x="1106" y="1922"/>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6 h 13"/>
                    <a:gd name="T14" fmla="*/ 8 w 8"/>
                    <a:gd name="T15" fmla="*/ 6 h 13"/>
                    <a:gd name="T16" fmla="*/ 8 w 8"/>
                    <a:gd name="T17" fmla="*/ 2 h 13"/>
                    <a:gd name="T18" fmla="*/ 4 w 8"/>
                    <a:gd name="T19" fmla="*/ 2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4" y="13"/>
                      </a:lnTo>
                      <a:lnTo>
                        <a:pt x="8" y="11"/>
                      </a:lnTo>
                      <a:lnTo>
                        <a:pt x="8" y="6"/>
                      </a:lnTo>
                      <a:lnTo>
                        <a:pt x="8" y="6"/>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8" name="Freeform 2114"/>
                <p:cNvSpPr>
                  <a:spLocks/>
                </p:cNvSpPr>
                <p:nvPr/>
              </p:nvSpPr>
              <p:spPr bwMode="auto">
                <a:xfrm>
                  <a:off x="1108" y="1922"/>
                  <a:ext cx="6" cy="13"/>
                </a:xfrm>
                <a:custGeom>
                  <a:avLst/>
                  <a:gdLst>
                    <a:gd name="T0" fmla="*/ 0 w 6"/>
                    <a:gd name="T1" fmla="*/ 0 h 13"/>
                    <a:gd name="T2" fmla="*/ 0 w 6"/>
                    <a:gd name="T3" fmla="*/ 13 h 13"/>
                    <a:gd name="T4" fmla="*/ 2 w 6"/>
                    <a:gd name="T5" fmla="*/ 13 h 13"/>
                    <a:gd name="T6" fmla="*/ 6 w 6"/>
                    <a:gd name="T7" fmla="*/ 11 h 13"/>
                    <a:gd name="T8" fmla="*/ 6 w 6"/>
                    <a:gd name="T9" fmla="*/ 6 h 13"/>
                    <a:gd name="T10" fmla="*/ 6 w 6"/>
                    <a:gd name="T11" fmla="*/ 6 h 13"/>
                    <a:gd name="T12" fmla="*/ 6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69" name="Freeform 2115"/>
                <p:cNvSpPr>
                  <a:spLocks/>
                </p:cNvSpPr>
                <p:nvPr/>
              </p:nvSpPr>
              <p:spPr bwMode="auto">
                <a:xfrm>
                  <a:off x="1108"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0" name="Freeform 2116"/>
                <p:cNvSpPr>
                  <a:spLocks/>
                </p:cNvSpPr>
                <p:nvPr/>
              </p:nvSpPr>
              <p:spPr bwMode="auto">
                <a:xfrm>
                  <a:off x="1108"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1" name="Freeform 2117"/>
                <p:cNvSpPr>
                  <a:spLocks/>
                </p:cNvSpPr>
                <p:nvPr/>
              </p:nvSpPr>
              <p:spPr bwMode="auto">
                <a:xfrm>
                  <a:off x="1108" y="1922"/>
                  <a:ext cx="6" cy="13"/>
                </a:xfrm>
                <a:custGeom>
                  <a:avLst/>
                  <a:gdLst>
                    <a:gd name="T0" fmla="*/ 0 w 6"/>
                    <a:gd name="T1" fmla="*/ 0 h 13"/>
                    <a:gd name="T2" fmla="*/ 0 w 6"/>
                    <a:gd name="T3" fmla="*/ 13 h 13"/>
                    <a:gd name="T4" fmla="*/ 2 w 6"/>
                    <a:gd name="T5" fmla="*/ 13 h 13"/>
                    <a:gd name="T6" fmla="*/ 6 w 6"/>
                    <a:gd name="T7" fmla="*/ 11 h 13"/>
                    <a:gd name="T8" fmla="*/ 6 w 6"/>
                    <a:gd name="T9" fmla="*/ 11 h 13"/>
                    <a:gd name="T10" fmla="*/ 6 w 6"/>
                    <a:gd name="T11" fmla="*/ 6 h 13"/>
                    <a:gd name="T12" fmla="*/ 6 w 6"/>
                    <a:gd name="T13" fmla="*/ 6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11"/>
                      </a:lnTo>
                      <a:lnTo>
                        <a:pt x="6" y="6"/>
                      </a:lnTo>
                      <a:lnTo>
                        <a:pt x="6" y="6"/>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2" name="Freeform 2118"/>
                <p:cNvSpPr>
                  <a:spLocks/>
                </p:cNvSpPr>
                <p:nvPr/>
              </p:nvSpPr>
              <p:spPr bwMode="auto">
                <a:xfrm>
                  <a:off x="1108" y="1922"/>
                  <a:ext cx="6" cy="13"/>
                </a:xfrm>
                <a:custGeom>
                  <a:avLst/>
                  <a:gdLst>
                    <a:gd name="T0" fmla="*/ 0 w 6"/>
                    <a:gd name="T1" fmla="*/ 0 h 13"/>
                    <a:gd name="T2" fmla="*/ 0 w 6"/>
                    <a:gd name="T3" fmla="*/ 13 h 13"/>
                    <a:gd name="T4" fmla="*/ 6 w 6"/>
                    <a:gd name="T5" fmla="*/ 13 h 13"/>
                    <a:gd name="T6" fmla="*/ 6 w 6"/>
                    <a:gd name="T7" fmla="*/ 11 h 13"/>
                    <a:gd name="T8" fmla="*/ 6 w 6"/>
                    <a:gd name="T9" fmla="*/ 11 h 13"/>
                    <a:gd name="T10" fmla="*/ 6 w 6"/>
                    <a:gd name="T11" fmla="*/ 6 h 13"/>
                    <a:gd name="T12" fmla="*/ 6 w 6"/>
                    <a:gd name="T13" fmla="*/ 6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11"/>
                      </a:lnTo>
                      <a:lnTo>
                        <a:pt x="6" y="6"/>
                      </a:lnTo>
                      <a:lnTo>
                        <a:pt x="6"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3" name="Freeform 2119"/>
                <p:cNvSpPr>
                  <a:spLocks/>
                </p:cNvSpPr>
                <p:nvPr/>
              </p:nvSpPr>
              <p:spPr bwMode="auto">
                <a:xfrm>
                  <a:off x="1108"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4" name="Freeform 2120"/>
                <p:cNvSpPr>
                  <a:spLocks/>
                </p:cNvSpPr>
                <p:nvPr/>
              </p:nvSpPr>
              <p:spPr bwMode="auto">
                <a:xfrm>
                  <a:off x="1108" y="1922"/>
                  <a:ext cx="6" cy="13"/>
                </a:xfrm>
                <a:custGeom>
                  <a:avLst/>
                  <a:gdLst>
                    <a:gd name="T0" fmla="*/ 0 w 6"/>
                    <a:gd name="T1" fmla="*/ 0 h 13"/>
                    <a:gd name="T2" fmla="*/ 0 w 6"/>
                    <a:gd name="T3" fmla="*/ 13 h 13"/>
                    <a:gd name="T4" fmla="*/ 6 w 6"/>
                    <a:gd name="T5" fmla="*/ 13 h 13"/>
                    <a:gd name="T6" fmla="*/ 6 w 6"/>
                    <a:gd name="T7" fmla="*/ 11 h 13"/>
                    <a:gd name="T8" fmla="*/ 6 w 6"/>
                    <a:gd name="T9" fmla="*/ 6 h 13"/>
                    <a:gd name="T10" fmla="*/ 6 w 6"/>
                    <a:gd name="T11" fmla="*/ 6 h 13"/>
                    <a:gd name="T12" fmla="*/ 6 w 6"/>
                    <a:gd name="T13" fmla="*/ 2 h 13"/>
                    <a:gd name="T14" fmla="*/ 6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6" y="13"/>
                      </a:lnTo>
                      <a:lnTo>
                        <a:pt x="6" y="11"/>
                      </a:lnTo>
                      <a:lnTo>
                        <a:pt x="6" y="6"/>
                      </a:lnTo>
                      <a:lnTo>
                        <a:pt x="6" y="6"/>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5" name="Freeform 2121"/>
                <p:cNvSpPr>
                  <a:spLocks/>
                </p:cNvSpPr>
                <p:nvPr/>
              </p:nvSpPr>
              <p:spPr bwMode="auto">
                <a:xfrm>
                  <a:off x="1108" y="1922"/>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6 h 13"/>
                    <a:gd name="T14" fmla="*/ 6 w 10"/>
                    <a:gd name="T15" fmla="*/ 6 h 13"/>
                    <a:gd name="T16" fmla="*/ 6 w 10"/>
                    <a:gd name="T17" fmla="*/ 2 h 13"/>
                    <a:gd name="T18" fmla="*/ 6 w 10"/>
                    <a:gd name="T19" fmla="*/ 2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3"/>
                      </a:lnTo>
                      <a:lnTo>
                        <a:pt x="6" y="11"/>
                      </a:lnTo>
                      <a:lnTo>
                        <a:pt x="10" y="6"/>
                      </a:lnTo>
                      <a:lnTo>
                        <a:pt x="6" y="6"/>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6" name="Freeform 2122"/>
                <p:cNvSpPr>
                  <a:spLocks/>
                </p:cNvSpPr>
                <p:nvPr/>
              </p:nvSpPr>
              <p:spPr bwMode="auto">
                <a:xfrm>
                  <a:off x="1110"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7" name="Freeform 2123"/>
                <p:cNvSpPr>
                  <a:spLocks/>
                </p:cNvSpPr>
                <p:nvPr/>
              </p:nvSpPr>
              <p:spPr bwMode="auto">
                <a:xfrm>
                  <a:off x="1110"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8" name="Freeform 2124"/>
                <p:cNvSpPr>
                  <a:spLocks/>
                </p:cNvSpPr>
                <p:nvPr/>
              </p:nvSpPr>
              <p:spPr bwMode="auto">
                <a:xfrm>
                  <a:off x="1110"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79" name="Freeform 2125"/>
                <p:cNvSpPr>
                  <a:spLocks/>
                </p:cNvSpPr>
                <p:nvPr/>
              </p:nvSpPr>
              <p:spPr bwMode="auto">
                <a:xfrm>
                  <a:off x="1110"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11"/>
                      </a:lnTo>
                      <a:lnTo>
                        <a:pt x="8" y="6"/>
                      </a:lnTo>
                      <a:lnTo>
                        <a:pt x="8" y="6"/>
                      </a:lnTo>
                      <a:lnTo>
                        <a:pt x="4"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0" name="Freeform 2126"/>
                <p:cNvSpPr>
                  <a:spLocks/>
                </p:cNvSpPr>
                <p:nvPr/>
              </p:nvSpPr>
              <p:spPr bwMode="auto">
                <a:xfrm>
                  <a:off x="1110" y="1922"/>
                  <a:ext cx="8" cy="13"/>
                </a:xfrm>
                <a:custGeom>
                  <a:avLst/>
                  <a:gdLst>
                    <a:gd name="T0" fmla="*/ 0 w 8"/>
                    <a:gd name="T1" fmla="*/ 0 h 13"/>
                    <a:gd name="T2" fmla="*/ 0 w 8"/>
                    <a:gd name="T3" fmla="*/ 13 h 13"/>
                    <a:gd name="T4" fmla="*/ 4 w 8"/>
                    <a:gd name="T5" fmla="*/ 13 h 13"/>
                    <a:gd name="T6" fmla="*/ 4 w 8"/>
                    <a:gd name="T7" fmla="*/ 11 h 13"/>
                    <a:gd name="T8" fmla="*/ 8 w 8"/>
                    <a:gd name="T9" fmla="*/ 11 h 13"/>
                    <a:gd name="T10" fmla="*/ 8 w 8"/>
                    <a:gd name="T11" fmla="*/ 6 h 13"/>
                    <a:gd name="T12" fmla="*/ 8 w 8"/>
                    <a:gd name="T13" fmla="*/ 6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11"/>
                      </a:lnTo>
                      <a:lnTo>
                        <a:pt x="8" y="11"/>
                      </a:lnTo>
                      <a:lnTo>
                        <a:pt x="8" y="6"/>
                      </a:lnTo>
                      <a:lnTo>
                        <a:pt x="8"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1" name="Freeform 2127"/>
                <p:cNvSpPr>
                  <a:spLocks/>
                </p:cNvSpPr>
                <p:nvPr/>
              </p:nvSpPr>
              <p:spPr bwMode="auto">
                <a:xfrm>
                  <a:off x="1110" y="1922"/>
                  <a:ext cx="8" cy="13"/>
                </a:xfrm>
                <a:custGeom>
                  <a:avLst/>
                  <a:gdLst>
                    <a:gd name="T0" fmla="*/ 0 w 8"/>
                    <a:gd name="T1" fmla="*/ 0 h 13"/>
                    <a:gd name="T2" fmla="*/ 0 w 8"/>
                    <a:gd name="T3" fmla="*/ 13 h 13"/>
                    <a:gd name="T4" fmla="*/ 4 w 8"/>
                    <a:gd name="T5" fmla="*/ 13 h 13"/>
                    <a:gd name="T6" fmla="*/ 8 w 8"/>
                    <a:gd name="T7" fmla="*/ 11 h 13"/>
                    <a:gd name="T8" fmla="*/ 8 w 8"/>
                    <a:gd name="T9" fmla="*/ 6 h 13"/>
                    <a:gd name="T10" fmla="*/ 8 w 8"/>
                    <a:gd name="T11" fmla="*/ 6 h 13"/>
                    <a:gd name="T12" fmla="*/ 8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8" y="11"/>
                      </a:lnTo>
                      <a:lnTo>
                        <a:pt x="8" y="6"/>
                      </a:lnTo>
                      <a:lnTo>
                        <a:pt x="8" y="6"/>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2" name="Freeform 2128"/>
                <p:cNvSpPr>
                  <a:spLocks/>
                </p:cNvSpPr>
                <p:nvPr/>
              </p:nvSpPr>
              <p:spPr bwMode="auto">
                <a:xfrm>
                  <a:off x="1110" y="1922"/>
                  <a:ext cx="8" cy="13"/>
                </a:xfrm>
                <a:custGeom>
                  <a:avLst/>
                  <a:gdLst>
                    <a:gd name="T0" fmla="*/ 4 w 8"/>
                    <a:gd name="T1" fmla="*/ 0 h 13"/>
                    <a:gd name="T2" fmla="*/ 0 w 8"/>
                    <a:gd name="T3" fmla="*/ 0 h 13"/>
                    <a:gd name="T4" fmla="*/ 0 w 8"/>
                    <a:gd name="T5" fmla="*/ 13 h 13"/>
                    <a:gd name="T6" fmla="*/ 4 w 8"/>
                    <a:gd name="T7" fmla="*/ 13 h 13"/>
                    <a:gd name="T8" fmla="*/ 4 w 8"/>
                    <a:gd name="T9" fmla="*/ 13 h 13"/>
                    <a:gd name="T10" fmla="*/ 8 w 8"/>
                    <a:gd name="T11" fmla="*/ 11 h 13"/>
                    <a:gd name="T12" fmla="*/ 8 w 8"/>
                    <a:gd name="T13" fmla="*/ 6 h 13"/>
                    <a:gd name="T14" fmla="*/ 8 w 8"/>
                    <a:gd name="T15" fmla="*/ 6 h 13"/>
                    <a:gd name="T16" fmla="*/ 8 w 8"/>
                    <a:gd name="T17" fmla="*/ 2 h 13"/>
                    <a:gd name="T18" fmla="*/ 4 w 8"/>
                    <a:gd name="T19" fmla="*/ 2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4" y="13"/>
                      </a:lnTo>
                      <a:lnTo>
                        <a:pt x="8" y="11"/>
                      </a:lnTo>
                      <a:lnTo>
                        <a:pt x="8" y="6"/>
                      </a:lnTo>
                      <a:lnTo>
                        <a:pt x="8" y="6"/>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3" name="Freeform 2129"/>
                <p:cNvSpPr>
                  <a:spLocks/>
                </p:cNvSpPr>
                <p:nvPr/>
              </p:nvSpPr>
              <p:spPr bwMode="auto">
                <a:xfrm>
                  <a:off x="1114" y="1922"/>
                  <a:ext cx="6" cy="13"/>
                </a:xfrm>
                <a:custGeom>
                  <a:avLst/>
                  <a:gdLst>
                    <a:gd name="T0" fmla="*/ 0 w 6"/>
                    <a:gd name="T1" fmla="*/ 0 h 13"/>
                    <a:gd name="T2" fmla="*/ 0 w 6"/>
                    <a:gd name="T3" fmla="*/ 13 h 13"/>
                    <a:gd name="T4" fmla="*/ 0 w 6"/>
                    <a:gd name="T5" fmla="*/ 13 h 13"/>
                    <a:gd name="T6" fmla="*/ 4 w 6"/>
                    <a:gd name="T7" fmla="*/ 11 h 13"/>
                    <a:gd name="T8" fmla="*/ 6 w 6"/>
                    <a:gd name="T9" fmla="*/ 6 h 13"/>
                    <a:gd name="T10" fmla="*/ 4 w 6"/>
                    <a:gd name="T11" fmla="*/ 6 h 13"/>
                    <a:gd name="T12" fmla="*/ 4 w 6"/>
                    <a:gd name="T13" fmla="*/ 2 h 13"/>
                    <a:gd name="T14" fmla="*/ 0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0" y="13"/>
                      </a:lnTo>
                      <a:lnTo>
                        <a:pt x="4" y="11"/>
                      </a:lnTo>
                      <a:lnTo>
                        <a:pt x="6" y="6"/>
                      </a:lnTo>
                      <a:lnTo>
                        <a:pt x="4"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4" name="Freeform 2130"/>
                <p:cNvSpPr>
                  <a:spLocks/>
                </p:cNvSpPr>
                <p:nvPr/>
              </p:nvSpPr>
              <p:spPr bwMode="auto">
                <a:xfrm>
                  <a:off x="11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5" name="Freeform 2131"/>
                <p:cNvSpPr>
                  <a:spLocks/>
                </p:cNvSpPr>
                <p:nvPr/>
              </p:nvSpPr>
              <p:spPr bwMode="auto">
                <a:xfrm>
                  <a:off x="11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6" name="Freeform 2132"/>
                <p:cNvSpPr>
                  <a:spLocks/>
                </p:cNvSpPr>
                <p:nvPr/>
              </p:nvSpPr>
              <p:spPr bwMode="auto">
                <a:xfrm>
                  <a:off x="11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7" name="Freeform 2133"/>
                <p:cNvSpPr>
                  <a:spLocks/>
                </p:cNvSpPr>
                <p:nvPr/>
              </p:nvSpPr>
              <p:spPr bwMode="auto">
                <a:xfrm>
                  <a:off x="1114" y="1922"/>
                  <a:ext cx="6" cy="13"/>
                </a:xfrm>
                <a:custGeom>
                  <a:avLst/>
                  <a:gdLst>
                    <a:gd name="T0" fmla="*/ 0 w 6"/>
                    <a:gd name="T1" fmla="*/ 0 h 13"/>
                    <a:gd name="T2" fmla="*/ 0 w 6"/>
                    <a:gd name="T3" fmla="*/ 13 h 13"/>
                    <a:gd name="T4" fmla="*/ 0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11"/>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8" name="Freeform 2134"/>
                <p:cNvSpPr>
                  <a:spLocks/>
                </p:cNvSpPr>
                <p:nvPr/>
              </p:nvSpPr>
              <p:spPr bwMode="auto">
                <a:xfrm>
                  <a:off x="111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89" name="Freeform 2135"/>
                <p:cNvSpPr>
                  <a:spLocks/>
                </p:cNvSpPr>
                <p:nvPr/>
              </p:nvSpPr>
              <p:spPr bwMode="auto">
                <a:xfrm>
                  <a:off x="1114"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0" name="Freeform 2136"/>
                <p:cNvSpPr>
                  <a:spLocks/>
                </p:cNvSpPr>
                <p:nvPr/>
              </p:nvSpPr>
              <p:spPr bwMode="auto">
                <a:xfrm>
                  <a:off x="1114" y="1922"/>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6 h 13"/>
                    <a:gd name="T14" fmla="*/ 6 w 8"/>
                    <a:gd name="T15" fmla="*/ 6 h 13"/>
                    <a:gd name="T16" fmla="*/ 6 w 8"/>
                    <a:gd name="T17" fmla="*/ 2 h 13"/>
                    <a:gd name="T18" fmla="*/ 4 w 8"/>
                    <a:gd name="T19" fmla="*/ 2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1" name="Freeform 2137"/>
                <p:cNvSpPr>
                  <a:spLocks/>
                </p:cNvSpPr>
                <p:nvPr/>
              </p:nvSpPr>
              <p:spPr bwMode="auto">
                <a:xfrm>
                  <a:off x="1114" y="1922"/>
                  <a:ext cx="8" cy="13"/>
                </a:xfrm>
                <a:custGeom>
                  <a:avLst/>
                  <a:gdLst>
                    <a:gd name="T0" fmla="*/ 0 w 8"/>
                    <a:gd name="T1" fmla="*/ 0 h 13"/>
                    <a:gd name="T2" fmla="*/ 0 w 8"/>
                    <a:gd name="T3" fmla="*/ 13 h 13"/>
                    <a:gd name="T4" fmla="*/ 4 w 8"/>
                    <a:gd name="T5" fmla="*/ 13 h 13"/>
                    <a:gd name="T6" fmla="*/ 6 w 8"/>
                    <a:gd name="T7" fmla="*/ 11 h 13"/>
                    <a:gd name="T8" fmla="*/ 8 w 8"/>
                    <a:gd name="T9" fmla="*/ 6 h 13"/>
                    <a:gd name="T10" fmla="*/ 6 w 8"/>
                    <a:gd name="T11" fmla="*/ 6 h 13"/>
                    <a:gd name="T12" fmla="*/ 6 w 8"/>
                    <a:gd name="T13" fmla="*/ 2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6" y="11"/>
                      </a:lnTo>
                      <a:lnTo>
                        <a:pt x="8"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2" name="Freeform 2138"/>
                <p:cNvSpPr>
                  <a:spLocks/>
                </p:cNvSpPr>
                <p:nvPr/>
              </p:nvSpPr>
              <p:spPr bwMode="auto">
                <a:xfrm>
                  <a:off x="1114"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3" name="Freeform 2139"/>
                <p:cNvSpPr>
                  <a:spLocks/>
                </p:cNvSpPr>
                <p:nvPr/>
              </p:nvSpPr>
              <p:spPr bwMode="auto">
                <a:xfrm>
                  <a:off x="1114"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4" name="Freeform 2140"/>
                <p:cNvSpPr>
                  <a:spLocks/>
                </p:cNvSpPr>
                <p:nvPr/>
              </p:nvSpPr>
              <p:spPr bwMode="auto">
                <a:xfrm>
                  <a:off x="1114" y="1922"/>
                  <a:ext cx="8" cy="13"/>
                </a:xfrm>
                <a:custGeom>
                  <a:avLst/>
                  <a:gdLst>
                    <a:gd name="T0" fmla="*/ 0 w 8"/>
                    <a:gd name="T1" fmla="*/ 0 h 13"/>
                    <a:gd name="T2" fmla="*/ 0 w 8"/>
                    <a:gd name="T3" fmla="*/ 13 h 13"/>
                    <a:gd name="T4" fmla="*/ 4 w 8"/>
                    <a:gd name="T5" fmla="*/ 13 h 13"/>
                    <a:gd name="T6" fmla="*/ 6 w 8"/>
                    <a:gd name="T7" fmla="*/ 11 h 13"/>
                    <a:gd name="T8" fmla="*/ 8 w 8"/>
                    <a:gd name="T9" fmla="*/ 11 h 13"/>
                    <a:gd name="T10" fmla="*/ 8 w 8"/>
                    <a:gd name="T11" fmla="*/ 6 h 13"/>
                    <a:gd name="T12" fmla="*/ 8 w 8"/>
                    <a:gd name="T13" fmla="*/ 6 h 13"/>
                    <a:gd name="T14" fmla="*/ 6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11"/>
                      </a:lnTo>
                      <a:lnTo>
                        <a:pt x="8" y="6"/>
                      </a:lnTo>
                      <a:lnTo>
                        <a:pt x="8"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5" name="Freeform 2141"/>
                <p:cNvSpPr>
                  <a:spLocks/>
                </p:cNvSpPr>
                <p:nvPr/>
              </p:nvSpPr>
              <p:spPr bwMode="auto">
                <a:xfrm>
                  <a:off x="1114" y="1922"/>
                  <a:ext cx="8" cy="13"/>
                </a:xfrm>
                <a:custGeom>
                  <a:avLst/>
                  <a:gdLst>
                    <a:gd name="T0" fmla="*/ 0 w 8"/>
                    <a:gd name="T1" fmla="*/ 0 h 13"/>
                    <a:gd name="T2" fmla="*/ 0 w 8"/>
                    <a:gd name="T3" fmla="*/ 13 h 13"/>
                    <a:gd name="T4" fmla="*/ 6 w 8"/>
                    <a:gd name="T5" fmla="*/ 13 h 13"/>
                    <a:gd name="T6" fmla="*/ 6 w 8"/>
                    <a:gd name="T7" fmla="*/ 11 h 13"/>
                    <a:gd name="T8" fmla="*/ 8 w 8"/>
                    <a:gd name="T9" fmla="*/ 11 h 13"/>
                    <a:gd name="T10" fmla="*/ 8 w 8"/>
                    <a:gd name="T11" fmla="*/ 6 h 13"/>
                    <a:gd name="T12" fmla="*/ 8 w 8"/>
                    <a:gd name="T13" fmla="*/ 6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11"/>
                      </a:lnTo>
                      <a:lnTo>
                        <a:pt x="8" y="11"/>
                      </a:lnTo>
                      <a:lnTo>
                        <a:pt x="8" y="6"/>
                      </a:lnTo>
                      <a:lnTo>
                        <a:pt x="8" y="6"/>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6" name="Freeform 2142"/>
                <p:cNvSpPr>
                  <a:spLocks/>
                </p:cNvSpPr>
                <p:nvPr/>
              </p:nvSpPr>
              <p:spPr bwMode="auto">
                <a:xfrm>
                  <a:off x="1114"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7" name="Freeform 2143"/>
                <p:cNvSpPr>
                  <a:spLocks/>
                </p:cNvSpPr>
                <p:nvPr/>
              </p:nvSpPr>
              <p:spPr bwMode="auto">
                <a:xfrm>
                  <a:off x="1114" y="1922"/>
                  <a:ext cx="8" cy="13"/>
                </a:xfrm>
                <a:custGeom>
                  <a:avLst/>
                  <a:gdLst>
                    <a:gd name="T0" fmla="*/ 0 w 8"/>
                    <a:gd name="T1" fmla="*/ 0 h 13"/>
                    <a:gd name="T2" fmla="*/ 0 w 8"/>
                    <a:gd name="T3" fmla="*/ 13 h 13"/>
                    <a:gd name="T4" fmla="*/ 6 w 8"/>
                    <a:gd name="T5" fmla="*/ 13 h 13"/>
                    <a:gd name="T6" fmla="*/ 8 w 8"/>
                    <a:gd name="T7" fmla="*/ 11 h 13"/>
                    <a:gd name="T8" fmla="*/ 8 w 8"/>
                    <a:gd name="T9" fmla="*/ 6 h 13"/>
                    <a:gd name="T10" fmla="*/ 8 w 8"/>
                    <a:gd name="T11" fmla="*/ 6 h 13"/>
                    <a:gd name="T12" fmla="*/ 8 w 8"/>
                    <a:gd name="T13" fmla="*/ 2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8" y="11"/>
                      </a:lnTo>
                      <a:lnTo>
                        <a:pt x="8" y="6"/>
                      </a:lnTo>
                      <a:lnTo>
                        <a:pt x="8" y="6"/>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8" name="Freeform 2144"/>
                <p:cNvSpPr>
                  <a:spLocks/>
                </p:cNvSpPr>
                <p:nvPr/>
              </p:nvSpPr>
              <p:spPr bwMode="auto">
                <a:xfrm>
                  <a:off x="1114" y="1922"/>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6 h 13"/>
                    <a:gd name="T14" fmla="*/ 8 w 10"/>
                    <a:gd name="T15" fmla="*/ 6 h 13"/>
                    <a:gd name="T16" fmla="*/ 8 w 10"/>
                    <a:gd name="T17" fmla="*/ 2 h 13"/>
                    <a:gd name="T18" fmla="*/ 6 w 10"/>
                    <a:gd name="T19" fmla="*/ 2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3"/>
                      </a:lnTo>
                      <a:lnTo>
                        <a:pt x="8" y="11"/>
                      </a:lnTo>
                      <a:lnTo>
                        <a:pt x="10" y="6"/>
                      </a:lnTo>
                      <a:lnTo>
                        <a:pt x="8" y="6"/>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99" name="Freeform 2145"/>
                <p:cNvSpPr>
                  <a:spLocks/>
                </p:cNvSpPr>
                <p:nvPr/>
              </p:nvSpPr>
              <p:spPr bwMode="auto">
                <a:xfrm>
                  <a:off x="11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0" name="Freeform 2146"/>
                <p:cNvSpPr>
                  <a:spLocks/>
                </p:cNvSpPr>
                <p:nvPr/>
              </p:nvSpPr>
              <p:spPr bwMode="auto">
                <a:xfrm>
                  <a:off x="11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1" name="Freeform 2147"/>
                <p:cNvSpPr>
                  <a:spLocks/>
                </p:cNvSpPr>
                <p:nvPr/>
              </p:nvSpPr>
              <p:spPr bwMode="auto">
                <a:xfrm>
                  <a:off x="11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2" name="Freeform 2148"/>
                <p:cNvSpPr>
                  <a:spLocks/>
                </p:cNvSpPr>
                <p:nvPr/>
              </p:nvSpPr>
              <p:spPr bwMode="auto">
                <a:xfrm>
                  <a:off x="1118"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3" name="Freeform 2149"/>
                <p:cNvSpPr>
                  <a:spLocks/>
                </p:cNvSpPr>
                <p:nvPr/>
              </p:nvSpPr>
              <p:spPr bwMode="auto">
                <a:xfrm>
                  <a:off x="1118" y="1922"/>
                  <a:ext cx="6" cy="13"/>
                </a:xfrm>
                <a:custGeom>
                  <a:avLst/>
                  <a:gdLst>
                    <a:gd name="T0" fmla="*/ 0 w 6"/>
                    <a:gd name="T1" fmla="*/ 0 h 13"/>
                    <a:gd name="T2" fmla="*/ 0 w 6"/>
                    <a:gd name="T3" fmla="*/ 13 h 13"/>
                    <a:gd name="T4" fmla="*/ 4 w 6"/>
                    <a:gd name="T5" fmla="*/ 13 h 13"/>
                    <a:gd name="T6" fmla="*/ 4 w 6"/>
                    <a:gd name="T7" fmla="*/ 11 h 13"/>
                    <a:gd name="T8" fmla="*/ 6 w 6"/>
                    <a:gd name="T9" fmla="*/ 11 h 13"/>
                    <a:gd name="T10" fmla="*/ 6 w 6"/>
                    <a:gd name="T11" fmla="*/ 6 h 13"/>
                    <a:gd name="T12" fmla="*/ 6 w 6"/>
                    <a:gd name="T13" fmla="*/ 6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4" y="11"/>
                      </a:lnTo>
                      <a:lnTo>
                        <a:pt x="6" y="11"/>
                      </a:lnTo>
                      <a:lnTo>
                        <a:pt x="6" y="6"/>
                      </a:lnTo>
                      <a:lnTo>
                        <a:pt x="6" y="6"/>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4" name="Freeform 2150"/>
                <p:cNvSpPr>
                  <a:spLocks/>
                </p:cNvSpPr>
                <p:nvPr/>
              </p:nvSpPr>
              <p:spPr bwMode="auto">
                <a:xfrm>
                  <a:off x="1118"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5" name="Freeform 2151"/>
                <p:cNvSpPr>
                  <a:spLocks/>
                </p:cNvSpPr>
                <p:nvPr/>
              </p:nvSpPr>
              <p:spPr bwMode="auto">
                <a:xfrm>
                  <a:off x="1118" y="1922"/>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6 h 13"/>
                    <a:gd name="T14" fmla="*/ 6 w 6"/>
                    <a:gd name="T15" fmla="*/ 6 h 13"/>
                    <a:gd name="T16" fmla="*/ 6 w 6"/>
                    <a:gd name="T17" fmla="*/ 2 h 13"/>
                    <a:gd name="T18" fmla="*/ 4 w 6"/>
                    <a:gd name="T19" fmla="*/ 2 h 13"/>
                    <a:gd name="T20" fmla="*/ 2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2" y="0"/>
                      </a:moveTo>
                      <a:lnTo>
                        <a:pt x="0" y="0"/>
                      </a:lnTo>
                      <a:lnTo>
                        <a:pt x="0" y="13"/>
                      </a:lnTo>
                      <a:lnTo>
                        <a:pt x="2" y="13"/>
                      </a:lnTo>
                      <a:lnTo>
                        <a:pt x="4" y="13"/>
                      </a:lnTo>
                      <a:lnTo>
                        <a:pt x="6" y="11"/>
                      </a:lnTo>
                      <a:lnTo>
                        <a:pt x="6"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6" name="Freeform 2152"/>
                <p:cNvSpPr>
                  <a:spLocks/>
                </p:cNvSpPr>
                <p:nvPr/>
              </p:nvSpPr>
              <p:spPr bwMode="auto">
                <a:xfrm>
                  <a:off x="1120" y="1922"/>
                  <a:ext cx="6" cy="13"/>
                </a:xfrm>
                <a:custGeom>
                  <a:avLst/>
                  <a:gdLst>
                    <a:gd name="T0" fmla="*/ 0 w 6"/>
                    <a:gd name="T1" fmla="*/ 0 h 13"/>
                    <a:gd name="T2" fmla="*/ 0 w 6"/>
                    <a:gd name="T3" fmla="*/ 13 h 13"/>
                    <a:gd name="T4" fmla="*/ 2 w 6"/>
                    <a:gd name="T5" fmla="*/ 13 h 13"/>
                    <a:gd name="T6" fmla="*/ 4 w 6"/>
                    <a:gd name="T7" fmla="*/ 11 h 13"/>
                    <a:gd name="T8" fmla="*/ 6 w 6"/>
                    <a:gd name="T9" fmla="*/ 6 h 13"/>
                    <a:gd name="T10" fmla="*/ 4 w 6"/>
                    <a:gd name="T11" fmla="*/ 6 h 13"/>
                    <a:gd name="T12" fmla="*/ 4 w 6"/>
                    <a:gd name="T13" fmla="*/ 2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4" y="11"/>
                      </a:lnTo>
                      <a:lnTo>
                        <a:pt x="6"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7" name="Freeform 2153"/>
                <p:cNvSpPr>
                  <a:spLocks/>
                </p:cNvSpPr>
                <p:nvPr/>
              </p:nvSpPr>
              <p:spPr bwMode="auto">
                <a:xfrm>
                  <a:off x="1120"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8" name="Freeform 2154"/>
                <p:cNvSpPr>
                  <a:spLocks/>
                </p:cNvSpPr>
                <p:nvPr/>
              </p:nvSpPr>
              <p:spPr bwMode="auto">
                <a:xfrm>
                  <a:off x="1120"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09" name="Freeform 2155"/>
                <p:cNvSpPr>
                  <a:spLocks/>
                </p:cNvSpPr>
                <p:nvPr/>
              </p:nvSpPr>
              <p:spPr bwMode="auto">
                <a:xfrm>
                  <a:off x="1120"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0" name="Freeform 2156"/>
                <p:cNvSpPr>
                  <a:spLocks/>
                </p:cNvSpPr>
                <p:nvPr/>
              </p:nvSpPr>
              <p:spPr bwMode="auto">
                <a:xfrm>
                  <a:off x="1120" y="1922"/>
                  <a:ext cx="6" cy="13"/>
                </a:xfrm>
                <a:custGeom>
                  <a:avLst/>
                  <a:gdLst>
                    <a:gd name="T0" fmla="*/ 0 w 6"/>
                    <a:gd name="T1" fmla="*/ 0 h 13"/>
                    <a:gd name="T2" fmla="*/ 0 w 6"/>
                    <a:gd name="T3" fmla="*/ 13 h 13"/>
                    <a:gd name="T4" fmla="*/ 2 w 6"/>
                    <a:gd name="T5" fmla="*/ 13 h 13"/>
                    <a:gd name="T6" fmla="*/ 4 w 6"/>
                    <a:gd name="T7" fmla="*/ 11 h 13"/>
                    <a:gd name="T8" fmla="*/ 6 w 6"/>
                    <a:gd name="T9" fmla="*/ 11 h 13"/>
                    <a:gd name="T10" fmla="*/ 6 w 6"/>
                    <a:gd name="T11" fmla="*/ 6 h 13"/>
                    <a:gd name="T12" fmla="*/ 6 w 6"/>
                    <a:gd name="T13" fmla="*/ 6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11"/>
                      </a:lnTo>
                      <a:lnTo>
                        <a:pt x="6" y="6"/>
                      </a:lnTo>
                      <a:lnTo>
                        <a:pt x="6"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1" name="Freeform 2157"/>
                <p:cNvSpPr>
                  <a:spLocks/>
                </p:cNvSpPr>
                <p:nvPr/>
              </p:nvSpPr>
              <p:spPr bwMode="auto">
                <a:xfrm>
                  <a:off x="1120"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2" name="Freeform 2158"/>
                <p:cNvSpPr>
                  <a:spLocks/>
                </p:cNvSpPr>
                <p:nvPr/>
              </p:nvSpPr>
              <p:spPr bwMode="auto">
                <a:xfrm>
                  <a:off x="1120" y="1922"/>
                  <a:ext cx="6" cy="13"/>
                </a:xfrm>
                <a:custGeom>
                  <a:avLst/>
                  <a:gdLst>
                    <a:gd name="T0" fmla="*/ 0 w 6"/>
                    <a:gd name="T1" fmla="*/ 0 h 13"/>
                    <a:gd name="T2" fmla="*/ 0 w 6"/>
                    <a:gd name="T3" fmla="*/ 13 h 13"/>
                    <a:gd name="T4" fmla="*/ 4 w 6"/>
                    <a:gd name="T5" fmla="*/ 13 h 13"/>
                    <a:gd name="T6" fmla="*/ 6 w 6"/>
                    <a:gd name="T7" fmla="*/ 11 h 13"/>
                    <a:gd name="T8" fmla="*/ 6 w 6"/>
                    <a:gd name="T9" fmla="*/ 6 h 13"/>
                    <a:gd name="T10" fmla="*/ 6 w 6"/>
                    <a:gd name="T11" fmla="*/ 6 h 13"/>
                    <a:gd name="T12" fmla="*/ 6 w 6"/>
                    <a:gd name="T13" fmla="*/ 2 h 13"/>
                    <a:gd name="T14" fmla="*/ 4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4" y="13"/>
                      </a:lnTo>
                      <a:lnTo>
                        <a:pt x="6" y="11"/>
                      </a:lnTo>
                      <a:lnTo>
                        <a:pt x="6" y="6"/>
                      </a:lnTo>
                      <a:lnTo>
                        <a:pt x="6" y="6"/>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3" name="Freeform 2159"/>
                <p:cNvSpPr>
                  <a:spLocks/>
                </p:cNvSpPr>
                <p:nvPr/>
              </p:nvSpPr>
              <p:spPr bwMode="auto">
                <a:xfrm>
                  <a:off x="1120" y="1922"/>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6 h 13"/>
                    <a:gd name="T14" fmla="*/ 6 w 9"/>
                    <a:gd name="T15" fmla="*/ 6 h 13"/>
                    <a:gd name="T16" fmla="*/ 6 w 9"/>
                    <a:gd name="T17" fmla="*/ 2 h 13"/>
                    <a:gd name="T18" fmla="*/ 4 w 9"/>
                    <a:gd name="T19" fmla="*/ 2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4" y="13"/>
                      </a:lnTo>
                      <a:lnTo>
                        <a:pt x="6" y="11"/>
                      </a:lnTo>
                      <a:lnTo>
                        <a:pt x="9" y="6"/>
                      </a:lnTo>
                      <a:lnTo>
                        <a:pt x="6" y="6"/>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4" name="Freeform 2160"/>
                <p:cNvSpPr>
                  <a:spLocks/>
                </p:cNvSpPr>
                <p:nvPr/>
              </p:nvSpPr>
              <p:spPr bwMode="auto">
                <a:xfrm>
                  <a:off x="1122" y="1922"/>
                  <a:ext cx="7" cy="13"/>
                </a:xfrm>
                <a:custGeom>
                  <a:avLst/>
                  <a:gdLst>
                    <a:gd name="T0" fmla="*/ 0 w 7"/>
                    <a:gd name="T1" fmla="*/ 0 h 13"/>
                    <a:gd name="T2" fmla="*/ 0 w 7"/>
                    <a:gd name="T3" fmla="*/ 13 h 13"/>
                    <a:gd name="T4" fmla="*/ 2 w 7"/>
                    <a:gd name="T5" fmla="*/ 13 h 13"/>
                    <a:gd name="T6" fmla="*/ 4 w 7"/>
                    <a:gd name="T7" fmla="*/ 11 h 13"/>
                    <a:gd name="T8" fmla="*/ 7 w 7"/>
                    <a:gd name="T9" fmla="*/ 6 h 13"/>
                    <a:gd name="T10" fmla="*/ 4 w 7"/>
                    <a:gd name="T11" fmla="*/ 6 h 13"/>
                    <a:gd name="T12" fmla="*/ 4 w 7"/>
                    <a:gd name="T13" fmla="*/ 2 h 13"/>
                    <a:gd name="T14" fmla="*/ 2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2" y="13"/>
                      </a:lnTo>
                      <a:lnTo>
                        <a:pt x="4" y="11"/>
                      </a:lnTo>
                      <a:lnTo>
                        <a:pt x="7" y="6"/>
                      </a:lnTo>
                      <a:lnTo>
                        <a:pt x="4"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5" name="Freeform 2161"/>
                <p:cNvSpPr>
                  <a:spLocks/>
                </p:cNvSpPr>
                <p:nvPr/>
              </p:nvSpPr>
              <p:spPr bwMode="auto">
                <a:xfrm>
                  <a:off x="1122"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6" name="Freeform 2162"/>
                <p:cNvSpPr>
                  <a:spLocks/>
                </p:cNvSpPr>
                <p:nvPr/>
              </p:nvSpPr>
              <p:spPr bwMode="auto">
                <a:xfrm>
                  <a:off x="1122"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7" name="Freeform 2163"/>
                <p:cNvSpPr>
                  <a:spLocks/>
                </p:cNvSpPr>
                <p:nvPr/>
              </p:nvSpPr>
              <p:spPr bwMode="auto">
                <a:xfrm>
                  <a:off x="1122" y="1922"/>
                  <a:ext cx="7" cy="13"/>
                </a:xfrm>
                <a:custGeom>
                  <a:avLst/>
                  <a:gdLst>
                    <a:gd name="T0" fmla="*/ 0 w 7"/>
                    <a:gd name="T1" fmla="*/ 0 h 13"/>
                    <a:gd name="T2" fmla="*/ 0 w 7"/>
                    <a:gd name="T3" fmla="*/ 13 h 13"/>
                    <a:gd name="T4" fmla="*/ 2 w 7"/>
                    <a:gd name="T5" fmla="*/ 13 h 13"/>
                    <a:gd name="T6" fmla="*/ 4 w 7"/>
                    <a:gd name="T7" fmla="*/ 11 h 13"/>
                    <a:gd name="T8" fmla="*/ 7 w 7"/>
                    <a:gd name="T9" fmla="*/ 11 h 13"/>
                    <a:gd name="T10" fmla="*/ 7 w 7"/>
                    <a:gd name="T11" fmla="*/ 6 h 13"/>
                    <a:gd name="T12" fmla="*/ 7 w 7"/>
                    <a:gd name="T13" fmla="*/ 6 h 13"/>
                    <a:gd name="T14" fmla="*/ 4 w 7"/>
                    <a:gd name="T15" fmla="*/ 2 h 13"/>
                    <a:gd name="T16" fmla="*/ 2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11"/>
                      </a:lnTo>
                      <a:lnTo>
                        <a:pt x="7" y="6"/>
                      </a:lnTo>
                      <a:lnTo>
                        <a:pt x="7" y="6"/>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8" name="Freeform 2164"/>
                <p:cNvSpPr>
                  <a:spLocks/>
                </p:cNvSpPr>
                <p:nvPr/>
              </p:nvSpPr>
              <p:spPr bwMode="auto">
                <a:xfrm>
                  <a:off x="1122" y="1922"/>
                  <a:ext cx="0" cy="13"/>
                </a:xfrm>
                <a:custGeom>
                  <a:avLst/>
                  <a:gdLst>
                    <a:gd name="T0" fmla="*/ 6 h 13"/>
                    <a:gd name="T1" fmla="*/ 0 h 13"/>
                    <a:gd name="T2" fmla="*/ 13 h 13"/>
                    <a:gd name="T3" fmla="*/ 6 h 13"/>
                  </a:gdLst>
                  <a:ahLst/>
                  <a:cxnLst>
                    <a:cxn ang="0">
                      <a:pos x="0" y="T0"/>
                    </a:cxn>
                    <a:cxn ang="0">
                      <a:pos x="0" y="T1"/>
                    </a:cxn>
                    <a:cxn ang="0">
                      <a:pos x="0" y="T2"/>
                    </a:cxn>
                    <a:cxn ang="0">
                      <a:pos x="0" y="T3"/>
                    </a:cxn>
                  </a:cxnLst>
                  <a:rect l="0" t="0" r="r" b="b"/>
                  <a:pathLst>
                    <a:path h="13">
                      <a:moveTo>
                        <a:pt x="0" y="6"/>
                      </a:moveTo>
                      <a:lnTo>
                        <a:pt x="0" y="0"/>
                      </a:lnTo>
                      <a:lnTo>
                        <a:pt x="0" y="13"/>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19" name="Freeform 2165"/>
                <p:cNvSpPr>
                  <a:spLocks/>
                </p:cNvSpPr>
                <p:nvPr/>
              </p:nvSpPr>
              <p:spPr bwMode="auto">
                <a:xfrm>
                  <a:off x="1122" y="1922"/>
                  <a:ext cx="7" cy="13"/>
                </a:xfrm>
                <a:custGeom>
                  <a:avLst/>
                  <a:gdLst>
                    <a:gd name="T0" fmla="*/ 0 w 7"/>
                    <a:gd name="T1" fmla="*/ 13 h 13"/>
                    <a:gd name="T2" fmla="*/ 4 w 7"/>
                    <a:gd name="T3" fmla="*/ 13 h 13"/>
                    <a:gd name="T4" fmla="*/ 4 w 7"/>
                    <a:gd name="T5" fmla="*/ 11 h 13"/>
                    <a:gd name="T6" fmla="*/ 7 w 7"/>
                    <a:gd name="T7" fmla="*/ 11 h 13"/>
                    <a:gd name="T8" fmla="*/ 7 w 7"/>
                    <a:gd name="T9" fmla="*/ 6 h 13"/>
                    <a:gd name="T10" fmla="*/ 7 w 7"/>
                    <a:gd name="T11" fmla="*/ 6 h 13"/>
                    <a:gd name="T12" fmla="*/ 4 w 7"/>
                    <a:gd name="T13" fmla="*/ 2 h 13"/>
                    <a:gd name="T14" fmla="*/ 0 w 7"/>
                    <a:gd name="T15" fmla="*/ 0 h 13"/>
                    <a:gd name="T16" fmla="*/ 0 w 7"/>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13"/>
                      </a:moveTo>
                      <a:lnTo>
                        <a:pt x="4" y="13"/>
                      </a:lnTo>
                      <a:lnTo>
                        <a:pt x="4" y="11"/>
                      </a:lnTo>
                      <a:lnTo>
                        <a:pt x="7" y="11"/>
                      </a:lnTo>
                      <a:lnTo>
                        <a:pt x="7" y="6"/>
                      </a:lnTo>
                      <a:lnTo>
                        <a:pt x="7" y="6"/>
                      </a:lnTo>
                      <a:lnTo>
                        <a:pt x="4" y="2"/>
                      </a:lnTo>
                      <a:lnTo>
                        <a:pt x="0" y="0"/>
                      </a:lnTo>
                      <a:lnTo>
                        <a:pt x="0"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0" name="Freeform 2166"/>
                <p:cNvSpPr>
                  <a:spLocks/>
                </p:cNvSpPr>
                <p:nvPr/>
              </p:nvSpPr>
              <p:spPr bwMode="auto">
                <a:xfrm>
                  <a:off x="855" y="2621"/>
                  <a:ext cx="6" cy="13"/>
                </a:xfrm>
                <a:custGeom>
                  <a:avLst/>
                  <a:gdLst>
                    <a:gd name="T0" fmla="*/ 6 w 6"/>
                    <a:gd name="T1" fmla="*/ 0 h 13"/>
                    <a:gd name="T2" fmla="*/ 2 w 6"/>
                    <a:gd name="T3" fmla="*/ 0 h 13"/>
                    <a:gd name="T4" fmla="*/ 0 w 6"/>
                    <a:gd name="T5" fmla="*/ 2 h 13"/>
                    <a:gd name="T6" fmla="*/ 0 w 6"/>
                    <a:gd name="T7" fmla="*/ 4 h 13"/>
                    <a:gd name="T8" fmla="*/ 0 w 6"/>
                    <a:gd name="T9" fmla="*/ 7 h 13"/>
                    <a:gd name="T10" fmla="*/ 0 w 6"/>
                    <a:gd name="T11" fmla="*/ 7 h 13"/>
                    <a:gd name="T12" fmla="*/ 0 w 6"/>
                    <a:gd name="T13" fmla="*/ 11 h 13"/>
                    <a:gd name="T14" fmla="*/ 2 w 6"/>
                    <a:gd name="T15" fmla="*/ 13 h 13"/>
                    <a:gd name="T16" fmla="*/ 6 w 6"/>
                    <a:gd name="T17" fmla="*/ 13 h 13"/>
                    <a:gd name="T18" fmla="*/ 6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6" y="0"/>
                      </a:moveTo>
                      <a:lnTo>
                        <a:pt x="2" y="0"/>
                      </a:lnTo>
                      <a:lnTo>
                        <a:pt x="0" y="2"/>
                      </a:lnTo>
                      <a:lnTo>
                        <a:pt x="0" y="4"/>
                      </a:lnTo>
                      <a:lnTo>
                        <a:pt x="0" y="7"/>
                      </a:lnTo>
                      <a:lnTo>
                        <a:pt x="0" y="7"/>
                      </a:lnTo>
                      <a:lnTo>
                        <a:pt x="0" y="11"/>
                      </a:lnTo>
                      <a:lnTo>
                        <a:pt x="2" y="13"/>
                      </a:lnTo>
                      <a:lnTo>
                        <a:pt x="6" y="1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1" name="Freeform 2167"/>
                <p:cNvSpPr>
                  <a:spLocks/>
                </p:cNvSpPr>
                <p:nvPr/>
              </p:nvSpPr>
              <p:spPr bwMode="auto">
                <a:xfrm>
                  <a:off x="861" y="2621"/>
                  <a:ext cx="7" cy="13"/>
                </a:xfrm>
                <a:custGeom>
                  <a:avLst/>
                  <a:gdLst>
                    <a:gd name="T0" fmla="*/ 0 w 7"/>
                    <a:gd name="T1" fmla="*/ 0 h 13"/>
                    <a:gd name="T2" fmla="*/ 0 w 7"/>
                    <a:gd name="T3" fmla="*/ 13 h 13"/>
                    <a:gd name="T4" fmla="*/ 2 w 7"/>
                    <a:gd name="T5" fmla="*/ 13 h 13"/>
                    <a:gd name="T6" fmla="*/ 5 w 7"/>
                    <a:gd name="T7" fmla="*/ 11 h 13"/>
                    <a:gd name="T8" fmla="*/ 7 w 7"/>
                    <a:gd name="T9" fmla="*/ 7 h 13"/>
                    <a:gd name="T10" fmla="*/ 7 w 7"/>
                    <a:gd name="T11" fmla="*/ 7 h 13"/>
                    <a:gd name="T12" fmla="*/ 7 w 7"/>
                    <a:gd name="T13" fmla="*/ 4 h 13"/>
                    <a:gd name="T14" fmla="*/ 5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5" y="11"/>
                      </a:lnTo>
                      <a:lnTo>
                        <a:pt x="7" y="7"/>
                      </a:lnTo>
                      <a:lnTo>
                        <a:pt x="7" y="7"/>
                      </a:lnTo>
                      <a:lnTo>
                        <a:pt x="7"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2" name="Freeform 2168"/>
                <p:cNvSpPr>
                  <a:spLocks/>
                </p:cNvSpPr>
                <p:nvPr/>
              </p:nvSpPr>
              <p:spPr bwMode="auto">
                <a:xfrm>
                  <a:off x="861"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7" y="11"/>
                      </a:lnTo>
                      <a:lnTo>
                        <a:pt x="7" y="7"/>
                      </a:lnTo>
                      <a:lnTo>
                        <a:pt x="9" y="7"/>
                      </a:lnTo>
                      <a:lnTo>
                        <a:pt x="7" y="4"/>
                      </a:lnTo>
                      <a:lnTo>
                        <a:pt x="7"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3" name="Freeform 2169"/>
                <p:cNvSpPr>
                  <a:spLocks/>
                </p:cNvSpPr>
                <p:nvPr/>
              </p:nvSpPr>
              <p:spPr bwMode="auto">
                <a:xfrm>
                  <a:off x="863" y="2621"/>
                  <a:ext cx="7" cy="13"/>
                </a:xfrm>
                <a:custGeom>
                  <a:avLst/>
                  <a:gdLst>
                    <a:gd name="T0" fmla="*/ 0 w 7"/>
                    <a:gd name="T1" fmla="*/ 0 h 13"/>
                    <a:gd name="T2" fmla="*/ 0 w 7"/>
                    <a:gd name="T3" fmla="*/ 13 h 13"/>
                    <a:gd name="T4" fmla="*/ 3 w 7"/>
                    <a:gd name="T5" fmla="*/ 13 h 13"/>
                    <a:gd name="T6" fmla="*/ 5 w 7"/>
                    <a:gd name="T7" fmla="*/ 11 h 13"/>
                    <a:gd name="T8" fmla="*/ 7 w 7"/>
                    <a:gd name="T9" fmla="*/ 7 h 13"/>
                    <a:gd name="T10" fmla="*/ 7 w 7"/>
                    <a:gd name="T11" fmla="*/ 7 h 13"/>
                    <a:gd name="T12" fmla="*/ 7 w 7"/>
                    <a:gd name="T13" fmla="*/ 4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7"/>
                      </a:lnTo>
                      <a:lnTo>
                        <a:pt x="7" y="7"/>
                      </a:lnTo>
                      <a:lnTo>
                        <a:pt x="7"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4" name="Freeform 2170"/>
                <p:cNvSpPr>
                  <a:spLocks/>
                </p:cNvSpPr>
                <p:nvPr/>
              </p:nvSpPr>
              <p:spPr bwMode="auto">
                <a:xfrm>
                  <a:off x="863" y="2621"/>
                  <a:ext cx="7" cy="13"/>
                </a:xfrm>
                <a:custGeom>
                  <a:avLst/>
                  <a:gdLst>
                    <a:gd name="T0" fmla="*/ 3 w 7"/>
                    <a:gd name="T1" fmla="*/ 0 h 13"/>
                    <a:gd name="T2" fmla="*/ 0 w 7"/>
                    <a:gd name="T3" fmla="*/ 0 h 13"/>
                    <a:gd name="T4" fmla="*/ 0 w 7"/>
                    <a:gd name="T5" fmla="*/ 13 h 13"/>
                    <a:gd name="T6" fmla="*/ 3 w 7"/>
                    <a:gd name="T7" fmla="*/ 13 h 13"/>
                    <a:gd name="T8" fmla="*/ 5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5 w 7"/>
                    <a:gd name="T21" fmla="*/ 0 h 13"/>
                    <a:gd name="T22" fmla="*/ 3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3" y="0"/>
                      </a:moveTo>
                      <a:lnTo>
                        <a:pt x="0" y="0"/>
                      </a:lnTo>
                      <a:lnTo>
                        <a:pt x="0" y="13"/>
                      </a:lnTo>
                      <a:lnTo>
                        <a:pt x="3" y="13"/>
                      </a:lnTo>
                      <a:lnTo>
                        <a:pt x="5" y="13"/>
                      </a:lnTo>
                      <a:lnTo>
                        <a:pt x="7" y="11"/>
                      </a:lnTo>
                      <a:lnTo>
                        <a:pt x="7" y="7"/>
                      </a:lnTo>
                      <a:lnTo>
                        <a:pt x="7" y="7"/>
                      </a:lnTo>
                      <a:lnTo>
                        <a:pt x="7" y="4"/>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5" name="Freeform 2171"/>
                <p:cNvSpPr>
                  <a:spLocks/>
                </p:cNvSpPr>
                <p:nvPr/>
              </p:nvSpPr>
              <p:spPr bwMode="auto">
                <a:xfrm>
                  <a:off x="866"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6" name="Freeform 2172"/>
                <p:cNvSpPr>
                  <a:spLocks/>
                </p:cNvSpPr>
                <p:nvPr/>
              </p:nvSpPr>
              <p:spPr bwMode="auto">
                <a:xfrm>
                  <a:off x="866"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7" name="Freeform 2173"/>
                <p:cNvSpPr>
                  <a:spLocks/>
                </p:cNvSpPr>
                <p:nvPr/>
              </p:nvSpPr>
              <p:spPr bwMode="auto">
                <a:xfrm>
                  <a:off x="866"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8" name="Freeform 2174"/>
                <p:cNvSpPr>
                  <a:spLocks/>
                </p:cNvSpPr>
                <p:nvPr/>
              </p:nvSpPr>
              <p:spPr bwMode="auto">
                <a:xfrm>
                  <a:off x="868"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29" name="Freeform 2175"/>
                <p:cNvSpPr>
                  <a:spLocks/>
                </p:cNvSpPr>
                <p:nvPr/>
              </p:nvSpPr>
              <p:spPr bwMode="auto">
                <a:xfrm>
                  <a:off x="868"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0" name="Freeform 2176"/>
                <p:cNvSpPr>
                  <a:spLocks/>
                </p:cNvSpPr>
                <p:nvPr/>
              </p:nvSpPr>
              <p:spPr bwMode="auto">
                <a:xfrm>
                  <a:off x="870"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1" name="Freeform 2177"/>
                <p:cNvSpPr>
                  <a:spLocks/>
                </p:cNvSpPr>
                <p:nvPr/>
              </p:nvSpPr>
              <p:spPr bwMode="auto">
                <a:xfrm>
                  <a:off x="870"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7"/>
                      </a:lnTo>
                      <a:lnTo>
                        <a:pt x="10" y="7"/>
                      </a:lnTo>
                      <a:lnTo>
                        <a:pt x="10"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2" name="Freeform 2178"/>
                <p:cNvSpPr>
                  <a:spLocks/>
                </p:cNvSpPr>
                <p:nvPr/>
              </p:nvSpPr>
              <p:spPr bwMode="auto">
                <a:xfrm>
                  <a:off x="872"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3" name="Freeform 2179"/>
                <p:cNvSpPr>
                  <a:spLocks/>
                </p:cNvSpPr>
                <p:nvPr/>
              </p:nvSpPr>
              <p:spPr bwMode="auto">
                <a:xfrm>
                  <a:off x="872"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4" name="Freeform 2180"/>
                <p:cNvSpPr>
                  <a:spLocks/>
                </p:cNvSpPr>
                <p:nvPr/>
              </p:nvSpPr>
              <p:spPr bwMode="auto">
                <a:xfrm>
                  <a:off x="876"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5" name="Freeform 2181"/>
                <p:cNvSpPr>
                  <a:spLocks/>
                </p:cNvSpPr>
                <p:nvPr/>
              </p:nvSpPr>
              <p:spPr bwMode="auto">
                <a:xfrm>
                  <a:off x="876"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6" name="Freeform 2182"/>
                <p:cNvSpPr>
                  <a:spLocks/>
                </p:cNvSpPr>
                <p:nvPr/>
              </p:nvSpPr>
              <p:spPr bwMode="auto">
                <a:xfrm>
                  <a:off x="876"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7" name="Freeform 2183"/>
                <p:cNvSpPr>
                  <a:spLocks/>
                </p:cNvSpPr>
                <p:nvPr/>
              </p:nvSpPr>
              <p:spPr bwMode="auto">
                <a:xfrm>
                  <a:off x="876" y="2621"/>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7"/>
                      </a:lnTo>
                      <a:lnTo>
                        <a:pt x="8"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8" name="Freeform 2184"/>
                <p:cNvSpPr>
                  <a:spLocks/>
                </p:cNvSpPr>
                <p:nvPr/>
              </p:nvSpPr>
              <p:spPr bwMode="auto">
                <a:xfrm>
                  <a:off x="880"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39" name="Freeform 2185"/>
                <p:cNvSpPr>
                  <a:spLocks/>
                </p:cNvSpPr>
                <p:nvPr/>
              </p:nvSpPr>
              <p:spPr bwMode="auto">
                <a:xfrm>
                  <a:off x="880"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0" name="Freeform 2186"/>
                <p:cNvSpPr>
                  <a:spLocks/>
                </p:cNvSpPr>
                <p:nvPr/>
              </p:nvSpPr>
              <p:spPr bwMode="auto">
                <a:xfrm>
                  <a:off x="880"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7 h 13"/>
                    <a:gd name="T14" fmla="*/ 9 w 9"/>
                    <a:gd name="T15" fmla="*/ 7 h 13"/>
                    <a:gd name="T16" fmla="*/ 9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7"/>
                      </a:lnTo>
                      <a:lnTo>
                        <a:pt x="9" y="7"/>
                      </a:lnTo>
                      <a:lnTo>
                        <a:pt x="9"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1" name="Freeform 2187"/>
                <p:cNvSpPr>
                  <a:spLocks/>
                </p:cNvSpPr>
                <p:nvPr/>
              </p:nvSpPr>
              <p:spPr bwMode="auto">
                <a:xfrm>
                  <a:off x="882"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2" name="Freeform 2188"/>
                <p:cNvSpPr>
                  <a:spLocks/>
                </p:cNvSpPr>
                <p:nvPr/>
              </p:nvSpPr>
              <p:spPr bwMode="auto">
                <a:xfrm>
                  <a:off x="882"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7" y="11"/>
                      </a:lnTo>
                      <a:lnTo>
                        <a:pt x="9" y="7"/>
                      </a:lnTo>
                      <a:lnTo>
                        <a:pt x="9" y="7"/>
                      </a:lnTo>
                      <a:lnTo>
                        <a:pt x="9"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3" name="Freeform 2189"/>
                <p:cNvSpPr>
                  <a:spLocks/>
                </p:cNvSpPr>
                <p:nvPr/>
              </p:nvSpPr>
              <p:spPr bwMode="auto">
                <a:xfrm>
                  <a:off x="884"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4" name="Freeform 2190"/>
                <p:cNvSpPr>
                  <a:spLocks/>
                </p:cNvSpPr>
                <p:nvPr/>
              </p:nvSpPr>
              <p:spPr bwMode="auto">
                <a:xfrm>
                  <a:off x="884" y="2621"/>
                  <a:ext cx="7" cy="13"/>
                </a:xfrm>
                <a:custGeom>
                  <a:avLst/>
                  <a:gdLst>
                    <a:gd name="T0" fmla="*/ 2 w 7"/>
                    <a:gd name="T1" fmla="*/ 0 h 13"/>
                    <a:gd name="T2" fmla="*/ 0 w 7"/>
                    <a:gd name="T3" fmla="*/ 0 h 13"/>
                    <a:gd name="T4" fmla="*/ 0 w 7"/>
                    <a:gd name="T5" fmla="*/ 13 h 13"/>
                    <a:gd name="T6" fmla="*/ 2 w 7"/>
                    <a:gd name="T7" fmla="*/ 13 h 13"/>
                    <a:gd name="T8" fmla="*/ 5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5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5" y="13"/>
                      </a:lnTo>
                      <a:lnTo>
                        <a:pt x="7" y="11"/>
                      </a:lnTo>
                      <a:lnTo>
                        <a:pt x="7" y="7"/>
                      </a:lnTo>
                      <a:lnTo>
                        <a:pt x="7" y="7"/>
                      </a:lnTo>
                      <a:lnTo>
                        <a:pt x="7" y="4"/>
                      </a:lnTo>
                      <a:lnTo>
                        <a:pt x="7"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5" name="Freeform 2191"/>
                <p:cNvSpPr>
                  <a:spLocks/>
                </p:cNvSpPr>
                <p:nvPr/>
              </p:nvSpPr>
              <p:spPr bwMode="auto">
                <a:xfrm>
                  <a:off x="886"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6" name="Freeform 2192"/>
                <p:cNvSpPr>
                  <a:spLocks/>
                </p:cNvSpPr>
                <p:nvPr/>
              </p:nvSpPr>
              <p:spPr bwMode="auto">
                <a:xfrm>
                  <a:off x="886" y="2621"/>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5" y="11"/>
                      </a:lnTo>
                      <a:lnTo>
                        <a:pt x="5" y="7"/>
                      </a:lnTo>
                      <a:lnTo>
                        <a:pt x="9" y="7"/>
                      </a:lnTo>
                      <a:lnTo>
                        <a:pt x="5" y="4"/>
                      </a:lnTo>
                      <a:lnTo>
                        <a:pt x="5"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7" name="Freeform 2193"/>
                <p:cNvSpPr>
                  <a:spLocks/>
                </p:cNvSpPr>
                <p:nvPr/>
              </p:nvSpPr>
              <p:spPr bwMode="auto">
                <a:xfrm>
                  <a:off x="889" y="2621"/>
                  <a:ext cx="6" cy="13"/>
                </a:xfrm>
                <a:custGeom>
                  <a:avLst/>
                  <a:gdLst>
                    <a:gd name="T0" fmla="*/ 0 w 6"/>
                    <a:gd name="T1" fmla="*/ 0 h 13"/>
                    <a:gd name="T2" fmla="*/ 0 w 6"/>
                    <a:gd name="T3" fmla="*/ 13 h 13"/>
                    <a:gd name="T4" fmla="*/ 2 w 6"/>
                    <a:gd name="T5" fmla="*/ 13 h 13"/>
                    <a:gd name="T6" fmla="*/ 2 w 6"/>
                    <a:gd name="T7" fmla="*/ 11 h 13"/>
                    <a:gd name="T8" fmla="*/ 6 w 6"/>
                    <a:gd name="T9" fmla="*/ 7 h 13"/>
                    <a:gd name="T10" fmla="*/ 6 w 6"/>
                    <a:gd name="T11" fmla="*/ 7 h 13"/>
                    <a:gd name="T12" fmla="*/ 6 w 6"/>
                    <a:gd name="T13" fmla="*/ 4 h 13"/>
                    <a:gd name="T14" fmla="*/ 2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7"/>
                      </a:lnTo>
                      <a:lnTo>
                        <a:pt x="6" y="7"/>
                      </a:lnTo>
                      <a:lnTo>
                        <a:pt x="6" y="4"/>
                      </a:lnTo>
                      <a:lnTo>
                        <a:pt x="2"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8" name="Freeform 2194"/>
                <p:cNvSpPr>
                  <a:spLocks/>
                </p:cNvSpPr>
                <p:nvPr/>
              </p:nvSpPr>
              <p:spPr bwMode="auto">
                <a:xfrm>
                  <a:off x="889" y="2621"/>
                  <a:ext cx="8" cy="13"/>
                </a:xfrm>
                <a:custGeom>
                  <a:avLst/>
                  <a:gdLst>
                    <a:gd name="T0" fmla="*/ 2 w 8"/>
                    <a:gd name="T1" fmla="*/ 0 h 13"/>
                    <a:gd name="T2" fmla="*/ 0 w 8"/>
                    <a:gd name="T3" fmla="*/ 0 h 13"/>
                    <a:gd name="T4" fmla="*/ 0 w 8"/>
                    <a:gd name="T5" fmla="*/ 13 h 13"/>
                    <a:gd name="T6" fmla="*/ 2 w 8"/>
                    <a:gd name="T7" fmla="*/ 13 h 13"/>
                    <a:gd name="T8" fmla="*/ 2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2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2" y="13"/>
                      </a:lnTo>
                      <a:lnTo>
                        <a:pt x="6" y="11"/>
                      </a:lnTo>
                      <a:lnTo>
                        <a:pt x="6" y="7"/>
                      </a:lnTo>
                      <a:lnTo>
                        <a:pt x="8" y="7"/>
                      </a:lnTo>
                      <a:lnTo>
                        <a:pt x="6" y="4"/>
                      </a:lnTo>
                      <a:lnTo>
                        <a:pt x="6" y="2"/>
                      </a:lnTo>
                      <a:lnTo>
                        <a:pt x="2"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49" name="Freeform 2195"/>
                <p:cNvSpPr>
                  <a:spLocks/>
                </p:cNvSpPr>
                <p:nvPr/>
              </p:nvSpPr>
              <p:spPr bwMode="auto">
                <a:xfrm>
                  <a:off x="891"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0" name="Freeform 2196"/>
                <p:cNvSpPr>
                  <a:spLocks/>
                </p:cNvSpPr>
                <p:nvPr/>
              </p:nvSpPr>
              <p:spPr bwMode="auto">
                <a:xfrm>
                  <a:off x="891" y="2621"/>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0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0" y="0"/>
                      </a:moveTo>
                      <a:lnTo>
                        <a:pt x="0" y="0"/>
                      </a:lnTo>
                      <a:lnTo>
                        <a:pt x="0" y="13"/>
                      </a:ln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1" name="Freeform 2197"/>
                <p:cNvSpPr>
                  <a:spLocks/>
                </p:cNvSpPr>
                <p:nvPr/>
              </p:nvSpPr>
              <p:spPr bwMode="auto">
                <a:xfrm>
                  <a:off x="891"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2" name="Freeform 2198"/>
                <p:cNvSpPr>
                  <a:spLocks/>
                </p:cNvSpPr>
                <p:nvPr/>
              </p:nvSpPr>
              <p:spPr bwMode="auto">
                <a:xfrm>
                  <a:off x="891"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3" name="Freeform 2199"/>
                <p:cNvSpPr>
                  <a:spLocks/>
                </p:cNvSpPr>
                <p:nvPr/>
              </p:nvSpPr>
              <p:spPr bwMode="auto">
                <a:xfrm>
                  <a:off x="891"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4" name="Freeform 2200"/>
                <p:cNvSpPr>
                  <a:spLocks/>
                </p:cNvSpPr>
                <p:nvPr/>
              </p:nvSpPr>
              <p:spPr bwMode="auto">
                <a:xfrm>
                  <a:off x="895"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5" name="Freeform 2201"/>
                <p:cNvSpPr>
                  <a:spLocks/>
                </p:cNvSpPr>
                <p:nvPr/>
              </p:nvSpPr>
              <p:spPr bwMode="auto">
                <a:xfrm>
                  <a:off x="895"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6" name="Freeform 2202"/>
                <p:cNvSpPr>
                  <a:spLocks/>
                </p:cNvSpPr>
                <p:nvPr/>
              </p:nvSpPr>
              <p:spPr bwMode="auto">
                <a:xfrm>
                  <a:off x="897"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7" name="Freeform 2203"/>
                <p:cNvSpPr>
                  <a:spLocks/>
                </p:cNvSpPr>
                <p:nvPr/>
              </p:nvSpPr>
              <p:spPr bwMode="auto">
                <a:xfrm>
                  <a:off x="897"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8" name="Freeform 2204"/>
                <p:cNvSpPr>
                  <a:spLocks/>
                </p:cNvSpPr>
                <p:nvPr/>
              </p:nvSpPr>
              <p:spPr bwMode="auto">
                <a:xfrm>
                  <a:off x="899"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59" name="Freeform 2205"/>
                <p:cNvSpPr>
                  <a:spLocks/>
                </p:cNvSpPr>
                <p:nvPr/>
              </p:nvSpPr>
              <p:spPr bwMode="auto">
                <a:xfrm>
                  <a:off x="899"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7"/>
                      </a:lnTo>
                      <a:lnTo>
                        <a:pt x="10"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0" name="Freeform 2206"/>
                <p:cNvSpPr>
                  <a:spLocks/>
                </p:cNvSpPr>
                <p:nvPr/>
              </p:nvSpPr>
              <p:spPr bwMode="auto">
                <a:xfrm>
                  <a:off x="901"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1" name="Freeform 2207"/>
                <p:cNvSpPr>
                  <a:spLocks/>
                </p:cNvSpPr>
                <p:nvPr/>
              </p:nvSpPr>
              <p:spPr bwMode="auto">
                <a:xfrm>
                  <a:off x="901"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2" name="Freeform 2208"/>
                <p:cNvSpPr>
                  <a:spLocks/>
                </p:cNvSpPr>
                <p:nvPr/>
              </p:nvSpPr>
              <p:spPr bwMode="auto">
                <a:xfrm>
                  <a:off x="905"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3" name="Freeform 2209"/>
                <p:cNvSpPr>
                  <a:spLocks/>
                </p:cNvSpPr>
                <p:nvPr/>
              </p:nvSpPr>
              <p:spPr bwMode="auto">
                <a:xfrm>
                  <a:off x="905"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6" y="7"/>
                      </a:lnTo>
                      <a:lnTo>
                        <a:pt x="9"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4" name="Freeform 2210"/>
                <p:cNvSpPr>
                  <a:spLocks/>
                </p:cNvSpPr>
                <p:nvPr/>
              </p:nvSpPr>
              <p:spPr bwMode="auto">
                <a:xfrm>
                  <a:off x="907" y="2621"/>
                  <a:ext cx="7" cy="13"/>
                </a:xfrm>
                <a:custGeom>
                  <a:avLst/>
                  <a:gdLst>
                    <a:gd name="T0" fmla="*/ 0 w 7"/>
                    <a:gd name="T1" fmla="*/ 0 h 13"/>
                    <a:gd name="T2" fmla="*/ 0 w 7"/>
                    <a:gd name="T3" fmla="*/ 13 h 13"/>
                    <a:gd name="T4" fmla="*/ 2 w 7"/>
                    <a:gd name="T5" fmla="*/ 13 h 13"/>
                    <a:gd name="T6" fmla="*/ 4 w 7"/>
                    <a:gd name="T7" fmla="*/ 11 h 13"/>
                    <a:gd name="T8" fmla="*/ 7 w 7"/>
                    <a:gd name="T9" fmla="*/ 7 h 13"/>
                    <a:gd name="T10" fmla="*/ 7 w 7"/>
                    <a:gd name="T11" fmla="*/ 7 h 13"/>
                    <a:gd name="T12" fmla="*/ 7 w 7"/>
                    <a:gd name="T13" fmla="*/ 4 h 13"/>
                    <a:gd name="T14" fmla="*/ 4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7"/>
                      </a:lnTo>
                      <a:lnTo>
                        <a:pt x="7" y="7"/>
                      </a:lnTo>
                      <a:lnTo>
                        <a:pt x="7"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5" name="Freeform 2211"/>
                <p:cNvSpPr>
                  <a:spLocks/>
                </p:cNvSpPr>
                <p:nvPr/>
              </p:nvSpPr>
              <p:spPr bwMode="auto">
                <a:xfrm>
                  <a:off x="907"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6" name="Freeform 2212"/>
                <p:cNvSpPr>
                  <a:spLocks/>
                </p:cNvSpPr>
                <p:nvPr/>
              </p:nvSpPr>
              <p:spPr bwMode="auto">
                <a:xfrm>
                  <a:off x="907"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7" name="Freeform 2213"/>
                <p:cNvSpPr>
                  <a:spLocks/>
                </p:cNvSpPr>
                <p:nvPr/>
              </p:nvSpPr>
              <p:spPr bwMode="auto">
                <a:xfrm>
                  <a:off x="909"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8" name="Freeform 2214"/>
                <p:cNvSpPr>
                  <a:spLocks/>
                </p:cNvSpPr>
                <p:nvPr/>
              </p:nvSpPr>
              <p:spPr bwMode="auto">
                <a:xfrm>
                  <a:off x="909"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9" y="7"/>
                      </a:lnTo>
                      <a:lnTo>
                        <a:pt x="9" y="7"/>
                      </a:lnTo>
                      <a:lnTo>
                        <a:pt x="9"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69" name="Freeform 2215"/>
                <p:cNvSpPr>
                  <a:spLocks/>
                </p:cNvSpPr>
                <p:nvPr/>
              </p:nvSpPr>
              <p:spPr bwMode="auto">
                <a:xfrm>
                  <a:off x="911"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0" name="Freeform 2216"/>
                <p:cNvSpPr>
                  <a:spLocks/>
                </p:cNvSpPr>
                <p:nvPr/>
              </p:nvSpPr>
              <p:spPr bwMode="auto">
                <a:xfrm>
                  <a:off x="911"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7"/>
                      </a:lnTo>
                      <a:lnTo>
                        <a:pt x="9" y="7"/>
                      </a:lnTo>
                      <a:lnTo>
                        <a:pt x="9"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1" name="Freeform 2217"/>
                <p:cNvSpPr>
                  <a:spLocks/>
                </p:cNvSpPr>
                <p:nvPr/>
              </p:nvSpPr>
              <p:spPr bwMode="auto">
                <a:xfrm>
                  <a:off x="914"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2" name="Freeform 2218"/>
                <p:cNvSpPr>
                  <a:spLocks/>
                </p:cNvSpPr>
                <p:nvPr/>
              </p:nvSpPr>
              <p:spPr bwMode="auto">
                <a:xfrm>
                  <a:off x="914"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3" name="Freeform 2219"/>
                <p:cNvSpPr>
                  <a:spLocks/>
                </p:cNvSpPr>
                <p:nvPr/>
              </p:nvSpPr>
              <p:spPr bwMode="auto">
                <a:xfrm>
                  <a:off x="914"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4" name="Freeform 2220"/>
                <p:cNvSpPr>
                  <a:spLocks/>
                </p:cNvSpPr>
                <p:nvPr/>
              </p:nvSpPr>
              <p:spPr bwMode="auto">
                <a:xfrm>
                  <a:off x="914"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5" name="Freeform 2221"/>
                <p:cNvSpPr>
                  <a:spLocks/>
                </p:cNvSpPr>
                <p:nvPr/>
              </p:nvSpPr>
              <p:spPr bwMode="auto">
                <a:xfrm>
                  <a:off x="918"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6" name="Freeform 2222"/>
                <p:cNvSpPr>
                  <a:spLocks/>
                </p:cNvSpPr>
                <p:nvPr/>
              </p:nvSpPr>
              <p:spPr bwMode="auto">
                <a:xfrm>
                  <a:off x="918"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7" name="Freeform 2223"/>
                <p:cNvSpPr>
                  <a:spLocks/>
                </p:cNvSpPr>
                <p:nvPr/>
              </p:nvSpPr>
              <p:spPr bwMode="auto">
                <a:xfrm>
                  <a:off x="920"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8" name="Freeform 2224"/>
                <p:cNvSpPr>
                  <a:spLocks/>
                </p:cNvSpPr>
                <p:nvPr/>
              </p:nvSpPr>
              <p:spPr bwMode="auto">
                <a:xfrm>
                  <a:off x="920"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79" name="Freeform 2225"/>
                <p:cNvSpPr>
                  <a:spLocks/>
                </p:cNvSpPr>
                <p:nvPr/>
              </p:nvSpPr>
              <p:spPr bwMode="auto">
                <a:xfrm>
                  <a:off x="922"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0" name="Freeform 2226"/>
                <p:cNvSpPr>
                  <a:spLocks/>
                </p:cNvSpPr>
                <p:nvPr/>
              </p:nvSpPr>
              <p:spPr bwMode="auto">
                <a:xfrm>
                  <a:off x="922"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1" name="Freeform 2227"/>
                <p:cNvSpPr>
                  <a:spLocks/>
                </p:cNvSpPr>
                <p:nvPr/>
              </p:nvSpPr>
              <p:spPr bwMode="auto">
                <a:xfrm>
                  <a:off x="922" y="2621"/>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6" y="11"/>
                      </a:lnTo>
                      <a:lnTo>
                        <a:pt x="8" y="7"/>
                      </a:lnTo>
                      <a:lnTo>
                        <a:pt x="8" y="7"/>
                      </a:lnTo>
                      <a:lnTo>
                        <a:pt x="8"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2" name="Freeform 2228"/>
                <p:cNvSpPr>
                  <a:spLocks/>
                </p:cNvSpPr>
                <p:nvPr/>
              </p:nvSpPr>
              <p:spPr bwMode="auto">
                <a:xfrm>
                  <a:off x="924"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3" name="Freeform 2229"/>
                <p:cNvSpPr>
                  <a:spLocks/>
                </p:cNvSpPr>
                <p:nvPr/>
              </p:nvSpPr>
              <p:spPr bwMode="auto">
                <a:xfrm>
                  <a:off x="924"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6" y="11"/>
                      </a:lnTo>
                      <a:lnTo>
                        <a:pt x="10" y="7"/>
                      </a:lnTo>
                      <a:lnTo>
                        <a:pt x="10" y="7"/>
                      </a:lnTo>
                      <a:lnTo>
                        <a:pt x="10" y="4"/>
                      </a:lnTo>
                      <a:lnTo>
                        <a:pt x="6"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4" name="Freeform 2230"/>
                <p:cNvSpPr>
                  <a:spLocks/>
                </p:cNvSpPr>
                <p:nvPr/>
              </p:nvSpPr>
              <p:spPr bwMode="auto">
                <a:xfrm>
                  <a:off x="928" y="2621"/>
                  <a:ext cx="6" cy="13"/>
                </a:xfrm>
                <a:custGeom>
                  <a:avLst/>
                  <a:gdLst>
                    <a:gd name="T0" fmla="*/ 0 w 6"/>
                    <a:gd name="T1" fmla="*/ 0 h 13"/>
                    <a:gd name="T2" fmla="*/ 0 w 6"/>
                    <a:gd name="T3" fmla="*/ 13 h 13"/>
                    <a:gd name="T4" fmla="*/ 2 w 6"/>
                    <a:gd name="T5" fmla="*/ 13 h 13"/>
                    <a:gd name="T6" fmla="*/ 2 w 6"/>
                    <a:gd name="T7" fmla="*/ 11 h 13"/>
                    <a:gd name="T8" fmla="*/ 6 w 6"/>
                    <a:gd name="T9" fmla="*/ 7 h 13"/>
                    <a:gd name="T10" fmla="*/ 6 w 6"/>
                    <a:gd name="T11" fmla="*/ 7 h 13"/>
                    <a:gd name="T12" fmla="*/ 6 w 6"/>
                    <a:gd name="T13" fmla="*/ 4 h 13"/>
                    <a:gd name="T14" fmla="*/ 2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7"/>
                      </a:lnTo>
                      <a:lnTo>
                        <a:pt x="6" y="7"/>
                      </a:lnTo>
                      <a:lnTo>
                        <a:pt x="6" y="4"/>
                      </a:lnTo>
                      <a:lnTo>
                        <a:pt x="2"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5" name="Freeform 2231"/>
                <p:cNvSpPr>
                  <a:spLocks/>
                </p:cNvSpPr>
                <p:nvPr/>
              </p:nvSpPr>
              <p:spPr bwMode="auto">
                <a:xfrm>
                  <a:off x="928" y="2621"/>
                  <a:ext cx="8" cy="13"/>
                </a:xfrm>
                <a:custGeom>
                  <a:avLst/>
                  <a:gdLst>
                    <a:gd name="T0" fmla="*/ 0 w 8"/>
                    <a:gd name="T1" fmla="*/ 0 h 13"/>
                    <a:gd name="T2" fmla="*/ 0 w 8"/>
                    <a:gd name="T3" fmla="*/ 0 h 13"/>
                    <a:gd name="T4" fmla="*/ 0 w 8"/>
                    <a:gd name="T5" fmla="*/ 13 h 13"/>
                    <a:gd name="T6" fmla="*/ 0 w 8"/>
                    <a:gd name="T7" fmla="*/ 13 h 13"/>
                    <a:gd name="T8" fmla="*/ 2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2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6" name="Freeform 2232"/>
                <p:cNvSpPr>
                  <a:spLocks/>
                </p:cNvSpPr>
                <p:nvPr/>
              </p:nvSpPr>
              <p:spPr bwMode="auto">
                <a:xfrm>
                  <a:off x="928"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7" name="Freeform 2233"/>
                <p:cNvSpPr>
                  <a:spLocks/>
                </p:cNvSpPr>
                <p:nvPr/>
              </p:nvSpPr>
              <p:spPr bwMode="auto">
                <a:xfrm>
                  <a:off x="928" y="2621"/>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8 w 9"/>
                    <a:gd name="T13" fmla="*/ 7 h 13"/>
                    <a:gd name="T14" fmla="*/ 9 w 9"/>
                    <a:gd name="T15" fmla="*/ 7 h 13"/>
                    <a:gd name="T16" fmla="*/ 8 w 9"/>
                    <a:gd name="T17" fmla="*/ 4 h 13"/>
                    <a:gd name="T18" fmla="*/ 8 w 9"/>
                    <a:gd name="T19" fmla="*/ 2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8" y="11"/>
                      </a:lnTo>
                      <a:lnTo>
                        <a:pt x="8" y="7"/>
                      </a:lnTo>
                      <a:lnTo>
                        <a:pt x="9"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8" name="Freeform 2234"/>
                <p:cNvSpPr>
                  <a:spLocks/>
                </p:cNvSpPr>
                <p:nvPr/>
              </p:nvSpPr>
              <p:spPr bwMode="auto">
                <a:xfrm>
                  <a:off x="930" y="2621"/>
                  <a:ext cx="7" cy="13"/>
                </a:xfrm>
                <a:custGeom>
                  <a:avLst/>
                  <a:gdLst>
                    <a:gd name="T0" fmla="*/ 0 w 7"/>
                    <a:gd name="T1" fmla="*/ 0 h 13"/>
                    <a:gd name="T2" fmla="*/ 0 w 7"/>
                    <a:gd name="T3" fmla="*/ 13 h 13"/>
                    <a:gd name="T4" fmla="*/ 4 w 7"/>
                    <a:gd name="T5" fmla="*/ 13 h 13"/>
                    <a:gd name="T6" fmla="*/ 6 w 7"/>
                    <a:gd name="T7" fmla="*/ 11 h 13"/>
                    <a:gd name="T8" fmla="*/ 7 w 7"/>
                    <a:gd name="T9" fmla="*/ 7 h 13"/>
                    <a:gd name="T10" fmla="*/ 7 w 7"/>
                    <a:gd name="T11" fmla="*/ 7 h 13"/>
                    <a:gd name="T12" fmla="*/ 7 w 7"/>
                    <a:gd name="T13" fmla="*/ 4 h 13"/>
                    <a:gd name="T14" fmla="*/ 6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7"/>
                      </a:lnTo>
                      <a:lnTo>
                        <a:pt x="7" y="7"/>
                      </a:lnTo>
                      <a:lnTo>
                        <a:pt x="7"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89" name="Freeform 2235"/>
                <p:cNvSpPr>
                  <a:spLocks/>
                </p:cNvSpPr>
                <p:nvPr/>
              </p:nvSpPr>
              <p:spPr bwMode="auto">
                <a:xfrm>
                  <a:off x="930"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7" y="7"/>
                      </a:lnTo>
                      <a:lnTo>
                        <a:pt x="9" y="7"/>
                      </a:lnTo>
                      <a:lnTo>
                        <a:pt x="7" y="4"/>
                      </a:lnTo>
                      <a:lnTo>
                        <a:pt x="7"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0" name="Freeform 2236"/>
                <p:cNvSpPr>
                  <a:spLocks/>
                </p:cNvSpPr>
                <p:nvPr/>
              </p:nvSpPr>
              <p:spPr bwMode="auto">
                <a:xfrm>
                  <a:off x="934" y="2621"/>
                  <a:ext cx="5" cy="13"/>
                </a:xfrm>
                <a:custGeom>
                  <a:avLst/>
                  <a:gdLst>
                    <a:gd name="T0" fmla="*/ 0 w 5"/>
                    <a:gd name="T1" fmla="*/ 0 h 13"/>
                    <a:gd name="T2" fmla="*/ 0 w 5"/>
                    <a:gd name="T3" fmla="*/ 13 h 13"/>
                    <a:gd name="T4" fmla="*/ 2 w 5"/>
                    <a:gd name="T5" fmla="*/ 13 h 13"/>
                    <a:gd name="T6" fmla="*/ 3 w 5"/>
                    <a:gd name="T7" fmla="*/ 11 h 13"/>
                    <a:gd name="T8" fmla="*/ 5 w 5"/>
                    <a:gd name="T9" fmla="*/ 7 h 13"/>
                    <a:gd name="T10" fmla="*/ 5 w 5"/>
                    <a:gd name="T11" fmla="*/ 7 h 13"/>
                    <a:gd name="T12" fmla="*/ 5 w 5"/>
                    <a:gd name="T13" fmla="*/ 4 h 13"/>
                    <a:gd name="T14" fmla="*/ 3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7"/>
                      </a:lnTo>
                      <a:lnTo>
                        <a:pt x="5" y="7"/>
                      </a:lnTo>
                      <a:lnTo>
                        <a:pt x="5" y="4"/>
                      </a:lnTo>
                      <a:lnTo>
                        <a:pt x="3"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1" name="Freeform 2237"/>
                <p:cNvSpPr>
                  <a:spLocks/>
                </p:cNvSpPr>
                <p:nvPr/>
              </p:nvSpPr>
              <p:spPr bwMode="auto">
                <a:xfrm>
                  <a:off x="934" y="2621"/>
                  <a:ext cx="5" cy="13"/>
                </a:xfrm>
                <a:custGeom>
                  <a:avLst/>
                  <a:gdLst>
                    <a:gd name="T0" fmla="*/ 2 w 5"/>
                    <a:gd name="T1" fmla="*/ 0 h 13"/>
                    <a:gd name="T2" fmla="*/ 0 w 5"/>
                    <a:gd name="T3" fmla="*/ 0 h 13"/>
                    <a:gd name="T4" fmla="*/ 0 w 5"/>
                    <a:gd name="T5" fmla="*/ 13 h 13"/>
                    <a:gd name="T6" fmla="*/ 2 w 5"/>
                    <a:gd name="T7" fmla="*/ 13 h 13"/>
                    <a:gd name="T8" fmla="*/ 3 w 5"/>
                    <a:gd name="T9" fmla="*/ 13 h 13"/>
                    <a:gd name="T10" fmla="*/ 5 w 5"/>
                    <a:gd name="T11" fmla="*/ 11 h 13"/>
                    <a:gd name="T12" fmla="*/ 5 w 5"/>
                    <a:gd name="T13" fmla="*/ 7 h 13"/>
                    <a:gd name="T14" fmla="*/ 5 w 5"/>
                    <a:gd name="T15" fmla="*/ 7 h 13"/>
                    <a:gd name="T16" fmla="*/ 5 w 5"/>
                    <a:gd name="T17" fmla="*/ 4 h 13"/>
                    <a:gd name="T18" fmla="*/ 5 w 5"/>
                    <a:gd name="T19" fmla="*/ 2 h 13"/>
                    <a:gd name="T20" fmla="*/ 3 w 5"/>
                    <a:gd name="T21" fmla="*/ 0 h 13"/>
                    <a:gd name="T22" fmla="*/ 2 w 5"/>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3">
                      <a:moveTo>
                        <a:pt x="2" y="0"/>
                      </a:moveTo>
                      <a:lnTo>
                        <a:pt x="0" y="0"/>
                      </a:lnTo>
                      <a:lnTo>
                        <a:pt x="0" y="13"/>
                      </a:lnTo>
                      <a:lnTo>
                        <a:pt x="2" y="13"/>
                      </a:lnTo>
                      <a:lnTo>
                        <a:pt x="3" y="13"/>
                      </a:lnTo>
                      <a:lnTo>
                        <a:pt x="5" y="11"/>
                      </a:lnTo>
                      <a:lnTo>
                        <a:pt x="5" y="7"/>
                      </a:lnTo>
                      <a:lnTo>
                        <a:pt x="5" y="7"/>
                      </a:lnTo>
                      <a:lnTo>
                        <a:pt x="5"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2" name="Freeform 2238"/>
                <p:cNvSpPr>
                  <a:spLocks/>
                </p:cNvSpPr>
                <p:nvPr/>
              </p:nvSpPr>
              <p:spPr bwMode="auto">
                <a:xfrm>
                  <a:off x="936" y="2621"/>
                  <a:ext cx="7" cy="13"/>
                </a:xfrm>
                <a:custGeom>
                  <a:avLst/>
                  <a:gdLst>
                    <a:gd name="T0" fmla="*/ 0 w 7"/>
                    <a:gd name="T1" fmla="*/ 0 h 13"/>
                    <a:gd name="T2" fmla="*/ 0 w 7"/>
                    <a:gd name="T3" fmla="*/ 13 h 13"/>
                    <a:gd name="T4" fmla="*/ 1 w 7"/>
                    <a:gd name="T5" fmla="*/ 13 h 13"/>
                    <a:gd name="T6" fmla="*/ 3 w 7"/>
                    <a:gd name="T7" fmla="*/ 11 h 13"/>
                    <a:gd name="T8" fmla="*/ 7 w 7"/>
                    <a:gd name="T9" fmla="*/ 7 h 13"/>
                    <a:gd name="T10" fmla="*/ 7 w 7"/>
                    <a:gd name="T11" fmla="*/ 7 h 13"/>
                    <a:gd name="T12" fmla="*/ 7 w 7"/>
                    <a:gd name="T13" fmla="*/ 4 h 13"/>
                    <a:gd name="T14" fmla="*/ 3 w 7"/>
                    <a:gd name="T15" fmla="*/ 2 h 13"/>
                    <a:gd name="T16" fmla="*/ 1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7"/>
                      </a:lnTo>
                      <a:lnTo>
                        <a:pt x="7" y="7"/>
                      </a:lnTo>
                      <a:lnTo>
                        <a:pt x="7" y="4"/>
                      </a:lnTo>
                      <a:lnTo>
                        <a:pt x="3"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3" name="Freeform 2239"/>
                <p:cNvSpPr>
                  <a:spLocks/>
                </p:cNvSpPr>
                <p:nvPr/>
              </p:nvSpPr>
              <p:spPr bwMode="auto">
                <a:xfrm>
                  <a:off x="930" y="2621"/>
                  <a:ext cx="13" cy="13"/>
                </a:xfrm>
                <a:custGeom>
                  <a:avLst/>
                  <a:gdLst>
                    <a:gd name="T0" fmla="*/ 0 w 13"/>
                    <a:gd name="T1" fmla="*/ 2 h 13"/>
                    <a:gd name="T2" fmla="*/ 6 w 13"/>
                    <a:gd name="T3" fmla="*/ 0 h 13"/>
                    <a:gd name="T4" fmla="*/ 6 w 13"/>
                    <a:gd name="T5" fmla="*/ 13 h 13"/>
                    <a:gd name="T6" fmla="*/ 13 w 13"/>
                    <a:gd name="T7" fmla="*/ 11 h 13"/>
                    <a:gd name="T8" fmla="*/ 6 w 13"/>
                    <a:gd name="T9" fmla="*/ 13 h 13"/>
                    <a:gd name="T10" fmla="*/ 9 w 13"/>
                    <a:gd name="T11" fmla="*/ 13 h 13"/>
                    <a:gd name="T12" fmla="*/ 13 w 13"/>
                    <a:gd name="T13" fmla="*/ 11 h 13"/>
                    <a:gd name="T14" fmla="*/ 13 w 13"/>
                    <a:gd name="T15" fmla="*/ 7 h 13"/>
                    <a:gd name="T16" fmla="*/ 13 w 13"/>
                    <a:gd name="T17" fmla="*/ 7 h 13"/>
                    <a:gd name="T18" fmla="*/ 13 w 13"/>
                    <a:gd name="T19" fmla="*/ 4 h 13"/>
                    <a:gd name="T20" fmla="*/ 13 w 13"/>
                    <a:gd name="T21" fmla="*/ 2 h 13"/>
                    <a:gd name="T22" fmla="*/ 9 w 13"/>
                    <a:gd name="T23" fmla="*/ 0 h 13"/>
                    <a:gd name="T24" fmla="*/ 6 w 13"/>
                    <a:gd name="T25" fmla="*/ 0 h 13"/>
                    <a:gd name="T26" fmla="*/ 0 w 13"/>
                    <a:gd name="T2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2"/>
                      </a:moveTo>
                      <a:lnTo>
                        <a:pt x="6" y="0"/>
                      </a:lnTo>
                      <a:lnTo>
                        <a:pt x="6" y="13"/>
                      </a:lnTo>
                      <a:lnTo>
                        <a:pt x="13" y="11"/>
                      </a:lnTo>
                      <a:lnTo>
                        <a:pt x="6" y="13"/>
                      </a:lnTo>
                      <a:lnTo>
                        <a:pt x="9" y="13"/>
                      </a:lnTo>
                      <a:lnTo>
                        <a:pt x="13" y="11"/>
                      </a:lnTo>
                      <a:lnTo>
                        <a:pt x="13" y="7"/>
                      </a:lnTo>
                      <a:lnTo>
                        <a:pt x="13" y="7"/>
                      </a:lnTo>
                      <a:lnTo>
                        <a:pt x="13" y="4"/>
                      </a:lnTo>
                      <a:lnTo>
                        <a:pt x="13" y="2"/>
                      </a:lnTo>
                      <a:lnTo>
                        <a:pt x="9" y="0"/>
                      </a:lnTo>
                      <a:lnTo>
                        <a:pt x="6"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4" name="Freeform 2240"/>
                <p:cNvSpPr>
                  <a:spLocks/>
                </p:cNvSpPr>
                <p:nvPr/>
              </p:nvSpPr>
              <p:spPr bwMode="auto">
                <a:xfrm>
                  <a:off x="930" y="2619"/>
                  <a:ext cx="13" cy="13"/>
                </a:xfrm>
                <a:custGeom>
                  <a:avLst/>
                  <a:gdLst>
                    <a:gd name="T0" fmla="*/ 7 w 13"/>
                    <a:gd name="T1" fmla="*/ 0 h 13"/>
                    <a:gd name="T2" fmla="*/ 4 w 13"/>
                    <a:gd name="T3" fmla="*/ 4 h 13"/>
                    <a:gd name="T4" fmla="*/ 0 w 13"/>
                    <a:gd name="T5" fmla="*/ 4 h 13"/>
                    <a:gd name="T6" fmla="*/ 13 w 13"/>
                    <a:gd name="T7" fmla="*/ 13 h 13"/>
                    <a:gd name="T8" fmla="*/ 13 w 13"/>
                    <a:gd name="T9" fmla="*/ 9 h 13"/>
                    <a:gd name="T10" fmla="*/ 7 w 13"/>
                    <a:gd name="T11" fmla="*/ 13 h 13"/>
                    <a:gd name="T12" fmla="*/ 13 w 13"/>
                    <a:gd name="T13" fmla="*/ 9 h 13"/>
                    <a:gd name="T14" fmla="*/ 13 w 13"/>
                    <a:gd name="T15" fmla="*/ 9 h 13"/>
                    <a:gd name="T16" fmla="*/ 13 w 13"/>
                    <a:gd name="T17" fmla="*/ 6 h 13"/>
                    <a:gd name="T18" fmla="*/ 13 w 13"/>
                    <a:gd name="T19" fmla="*/ 4 h 13"/>
                    <a:gd name="T20" fmla="*/ 13 w 13"/>
                    <a:gd name="T21" fmla="*/ 2 h 13"/>
                    <a:gd name="T22" fmla="*/ 9 w 13"/>
                    <a:gd name="T23" fmla="*/ 2 h 13"/>
                    <a:gd name="T24" fmla="*/ 7 w 13"/>
                    <a:gd name="T25" fmla="*/ 0 h 13"/>
                    <a:gd name="T26" fmla="*/ 6 w 13"/>
                    <a:gd name="T27" fmla="*/ 2 h 13"/>
                    <a:gd name="T28" fmla="*/ 4 w 13"/>
                    <a:gd name="T29" fmla="*/ 4 h 13"/>
                    <a:gd name="T30" fmla="*/ 7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7" y="0"/>
                      </a:moveTo>
                      <a:lnTo>
                        <a:pt x="4" y="4"/>
                      </a:lnTo>
                      <a:lnTo>
                        <a:pt x="0" y="4"/>
                      </a:lnTo>
                      <a:lnTo>
                        <a:pt x="13" y="13"/>
                      </a:lnTo>
                      <a:lnTo>
                        <a:pt x="13" y="9"/>
                      </a:lnTo>
                      <a:lnTo>
                        <a:pt x="7" y="13"/>
                      </a:lnTo>
                      <a:lnTo>
                        <a:pt x="13" y="9"/>
                      </a:lnTo>
                      <a:lnTo>
                        <a:pt x="13" y="9"/>
                      </a:lnTo>
                      <a:lnTo>
                        <a:pt x="13" y="6"/>
                      </a:lnTo>
                      <a:lnTo>
                        <a:pt x="13" y="4"/>
                      </a:lnTo>
                      <a:lnTo>
                        <a:pt x="13" y="2"/>
                      </a:lnTo>
                      <a:lnTo>
                        <a:pt x="9" y="2"/>
                      </a:lnTo>
                      <a:lnTo>
                        <a:pt x="7" y="0"/>
                      </a:lnTo>
                      <a:lnTo>
                        <a:pt x="6" y="2"/>
                      </a:lnTo>
                      <a:lnTo>
                        <a:pt x="4" y="4"/>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5" name="Freeform 2241"/>
                <p:cNvSpPr>
                  <a:spLocks/>
                </p:cNvSpPr>
                <p:nvPr/>
              </p:nvSpPr>
              <p:spPr bwMode="auto">
                <a:xfrm>
                  <a:off x="930" y="2619"/>
                  <a:ext cx="13" cy="13"/>
                </a:xfrm>
                <a:custGeom>
                  <a:avLst/>
                  <a:gdLst>
                    <a:gd name="T0" fmla="*/ 0 w 13"/>
                    <a:gd name="T1" fmla="*/ 6 h 13"/>
                    <a:gd name="T2" fmla="*/ 7 w 13"/>
                    <a:gd name="T3" fmla="*/ 0 h 13"/>
                    <a:gd name="T4" fmla="*/ 7 w 13"/>
                    <a:gd name="T5" fmla="*/ 13 h 13"/>
                    <a:gd name="T6" fmla="*/ 13 w 13"/>
                    <a:gd name="T7" fmla="*/ 9 h 13"/>
                    <a:gd name="T8" fmla="*/ 7 w 13"/>
                    <a:gd name="T9" fmla="*/ 13 h 13"/>
                    <a:gd name="T10" fmla="*/ 13 w 13"/>
                    <a:gd name="T11" fmla="*/ 13 h 13"/>
                    <a:gd name="T12" fmla="*/ 13 w 13"/>
                    <a:gd name="T13" fmla="*/ 9 h 13"/>
                    <a:gd name="T14" fmla="*/ 13 w 13"/>
                    <a:gd name="T15" fmla="*/ 9 h 13"/>
                    <a:gd name="T16" fmla="*/ 13 w 13"/>
                    <a:gd name="T17" fmla="*/ 6 h 13"/>
                    <a:gd name="T18" fmla="*/ 13 w 13"/>
                    <a:gd name="T19" fmla="*/ 4 h 13"/>
                    <a:gd name="T20" fmla="*/ 13 w 13"/>
                    <a:gd name="T21" fmla="*/ 2 h 13"/>
                    <a:gd name="T22" fmla="*/ 13 w 13"/>
                    <a:gd name="T23" fmla="*/ 2 h 13"/>
                    <a:gd name="T24" fmla="*/ 7 w 13"/>
                    <a:gd name="T25" fmla="*/ 0 h 13"/>
                    <a:gd name="T26" fmla="*/ 0 w 13"/>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6"/>
                      </a:moveTo>
                      <a:lnTo>
                        <a:pt x="7" y="0"/>
                      </a:lnTo>
                      <a:lnTo>
                        <a:pt x="7" y="13"/>
                      </a:lnTo>
                      <a:lnTo>
                        <a:pt x="13" y="9"/>
                      </a:lnTo>
                      <a:lnTo>
                        <a:pt x="7" y="13"/>
                      </a:lnTo>
                      <a:lnTo>
                        <a:pt x="13" y="13"/>
                      </a:lnTo>
                      <a:lnTo>
                        <a:pt x="13" y="9"/>
                      </a:lnTo>
                      <a:lnTo>
                        <a:pt x="13" y="9"/>
                      </a:lnTo>
                      <a:lnTo>
                        <a:pt x="13" y="6"/>
                      </a:lnTo>
                      <a:lnTo>
                        <a:pt x="13" y="4"/>
                      </a:lnTo>
                      <a:lnTo>
                        <a:pt x="13" y="2"/>
                      </a:lnTo>
                      <a:lnTo>
                        <a:pt x="13" y="2"/>
                      </a:lnTo>
                      <a:lnTo>
                        <a:pt x="7"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6" name="Freeform 2242"/>
                <p:cNvSpPr>
                  <a:spLocks/>
                </p:cNvSpPr>
                <p:nvPr/>
              </p:nvSpPr>
              <p:spPr bwMode="auto">
                <a:xfrm>
                  <a:off x="930" y="2596"/>
                  <a:ext cx="17" cy="32"/>
                </a:xfrm>
                <a:custGeom>
                  <a:avLst/>
                  <a:gdLst>
                    <a:gd name="T0" fmla="*/ 4 w 17"/>
                    <a:gd name="T1" fmla="*/ 7 h 32"/>
                    <a:gd name="T2" fmla="*/ 0 w 17"/>
                    <a:gd name="T3" fmla="*/ 29 h 32"/>
                    <a:gd name="T4" fmla="*/ 13 w 17"/>
                    <a:gd name="T5" fmla="*/ 32 h 32"/>
                    <a:gd name="T6" fmla="*/ 17 w 17"/>
                    <a:gd name="T7" fmla="*/ 7 h 32"/>
                    <a:gd name="T8" fmla="*/ 17 w 17"/>
                    <a:gd name="T9" fmla="*/ 4 h 32"/>
                    <a:gd name="T10" fmla="*/ 13 w 17"/>
                    <a:gd name="T11" fmla="*/ 4 h 32"/>
                    <a:gd name="T12" fmla="*/ 13 w 17"/>
                    <a:gd name="T13" fmla="*/ 0 h 32"/>
                    <a:gd name="T14" fmla="*/ 9 w 17"/>
                    <a:gd name="T15" fmla="*/ 0 h 32"/>
                    <a:gd name="T16" fmla="*/ 7 w 17"/>
                    <a:gd name="T17" fmla="*/ 0 h 32"/>
                    <a:gd name="T18" fmla="*/ 6 w 17"/>
                    <a:gd name="T19" fmla="*/ 4 h 32"/>
                    <a:gd name="T20" fmla="*/ 4 w 17"/>
                    <a:gd name="T21" fmla="*/ 4 h 32"/>
                    <a:gd name="T22" fmla="*/ 4 w 17"/>
                    <a:gd name="T23"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32">
                      <a:moveTo>
                        <a:pt x="4" y="7"/>
                      </a:moveTo>
                      <a:lnTo>
                        <a:pt x="0" y="29"/>
                      </a:lnTo>
                      <a:lnTo>
                        <a:pt x="13" y="32"/>
                      </a:lnTo>
                      <a:lnTo>
                        <a:pt x="17" y="7"/>
                      </a:lnTo>
                      <a:lnTo>
                        <a:pt x="17" y="4"/>
                      </a:lnTo>
                      <a:lnTo>
                        <a:pt x="13" y="4"/>
                      </a:lnTo>
                      <a:lnTo>
                        <a:pt x="13" y="0"/>
                      </a:lnTo>
                      <a:lnTo>
                        <a:pt x="9" y="0"/>
                      </a:lnTo>
                      <a:lnTo>
                        <a:pt x="7" y="0"/>
                      </a:lnTo>
                      <a:lnTo>
                        <a:pt x="6" y="4"/>
                      </a:lnTo>
                      <a:lnTo>
                        <a:pt x="4" y="4"/>
                      </a:lnTo>
                      <a:lnTo>
                        <a:pt x="4"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7" name="Freeform 2243"/>
                <p:cNvSpPr>
                  <a:spLocks/>
                </p:cNvSpPr>
                <p:nvPr/>
              </p:nvSpPr>
              <p:spPr bwMode="auto">
                <a:xfrm>
                  <a:off x="934" y="2354"/>
                  <a:ext cx="13" cy="249"/>
                </a:xfrm>
                <a:custGeom>
                  <a:avLst/>
                  <a:gdLst>
                    <a:gd name="T0" fmla="*/ 0 w 13"/>
                    <a:gd name="T1" fmla="*/ 6 h 249"/>
                    <a:gd name="T2" fmla="*/ 0 w 13"/>
                    <a:gd name="T3" fmla="*/ 249 h 249"/>
                    <a:gd name="T4" fmla="*/ 13 w 13"/>
                    <a:gd name="T5" fmla="*/ 249 h 249"/>
                    <a:gd name="T6" fmla="*/ 13 w 13"/>
                    <a:gd name="T7" fmla="*/ 6 h 249"/>
                    <a:gd name="T8" fmla="*/ 13 w 13"/>
                    <a:gd name="T9" fmla="*/ 4 h 249"/>
                    <a:gd name="T10" fmla="*/ 9 w 13"/>
                    <a:gd name="T11" fmla="*/ 2 h 249"/>
                    <a:gd name="T12" fmla="*/ 9 w 13"/>
                    <a:gd name="T13" fmla="*/ 2 h 249"/>
                    <a:gd name="T14" fmla="*/ 5 w 13"/>
                    <a:gd name="T15" fmla="*/ 0 h 249"/>
                    <a:gd name="T16" fmla="*/ 3 w 13"/>
                    <a:gd name="T17" fmla="*/ 2 h 249"/>
                    <a:gd name="T18" fmla="*/ 2 w 13"/>
                    <a:gd name="T19" fmla="*/ 2 h 249"/>
                    <a:gd name="T20" fmla="*/ 2 w 13"/>
                    <a:gd name="T21" fmla="*/ 4 h 249"/>
                    <a:gd name="T22" fmla="*/ 0 w 13"/>
                    <a:gd name="T23" fmla="*/ 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49">
                      <a:moveTo>
                        <a:pt x="0" y="6"/>
                      </a:moveTo>
                      <a:lnTo>
                        <a:pt x="0" y="249"/>
                      </a:lnTo>
                      <a:lnTo>
                        <a:pt x="13" y="249"/>
                      </a:lnTo>
                      <a:lnTo>
                        <a:pt x="13" y="6"/>
                      </a:lnTo>
                      <a:lnTo>
                        <a:pt x="13" y="4"/>
                      </a:lnTo>
                      <a:lnTo>
                        <a:pt x="9" y="2"/>
                      </a:lnTo>
                      <a:lnTo>
                        <a:pt x="9" y="2"/>
                      </a:lnTo>
                      <a:lnTo>
                        <a:pt x="5" y="0"/>
                      </a:lnTo>
                      <a:lnTo>
                        <a:pt x="3" y="2"/>
                      </a:lnTo>
                      <a:lnTo>
                        <a:pt x="2" y="2"/>
                      </a:lnTo>
                      <a:lnTo>
                        <a:pt x="2"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8" name="Freeform 2244"/>
                <p:cNvSpPr>
                  <a:spLocks/>
                </p:cNvSpPr>
                <p:nvPr/>
              </p:nvSpPr>
              <p:spPr bwMode="auto">
                <a:xfrm>
                  <a:off x="934" y="2195"/>
                  <a:ext cx="15" cy="165"/>
                </a:xfrm>
                <a:custGeom>
                  <a:avLst/>
                  <a:gdLst>
                    <a:gd name="T0" fmla="*/ 15 w 15"/>
                    <a:gd name="T1" fmla="*/ 5 h 165"/>
                    <a:gd name="T2" fmla="*/ 2 w 15"/>
                    <a:gd name="T3" fmla="*/ 5 h 165"/>
                    <a:gd name="T4" fmla="*/ 0 w 15"/>
                    <a:gd name="T5" fmla="*/ 165 h 165"/>
                    <a:gd name="T6" fmla="*/ 13 w 15"/>
                    <a:gd name="T7" fmla="*/ 165 h 165"/>
                    <a:gd name="T8" fmla="*/ 15 w 15"/>
                    <a:gd name="T9" fmla="*/ 5 h 165"/>
                    <a:gd name="T10" fmla="*/ 2 w 15"/>
                    <a:gd name="T11" fmla="*/ 5 h 165"/>
                    <a:gd name="T12" fmla="*/ 15 w 15"/>
                    <a:gd name="T13" fmla="*/ 5 h 165"/>
                    <a:gd name="T14" fmla="*/ 13 w 15"/>
                    <a:gd name="T15" fmla="*/ 3 h 165"/>
                    <a:gd name="T16" fmla="*/ 13 w 15"/>
                    <a:gd name="T17" fmla="*/ 1 h 165"/>
                    <a:gd name="T18" fmla="*/ 9 w 15"/>
                    <a:gd name="T19" fmla="*/ 0 h 165"/>
                    <a:gd name="T20" fmla="*/ 9 w 15"/>
                    <a:gd name="T21" fmla="*/ 0 h 165"/>
                    <a:gd name="T22" fmla="*/ 5 w 15"/>
                    <a:gd name="T23" fmla="*/ 0 h 165"/>
                    <a:gd name="T24" fmla="*/ 3 w 15"/>
                    <a:gd name="T25" fmla="*/ 1 h 165"/>
                    <a:gd name="T26" fmla="*/ 2 w 15"/>
                    <a:gd name="T27" fmla="*/ 3 h 165"/>
                    <a:gd name="T28" fmla="*/ 2 w 15"/>
                    <a:gd name="T29" fmla="*/ 5 h 165"/>
                    <a:gd name="T30" fmla="*/ 15 w 15"/>
                    <a:gd name="T31" fmla="*/ 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65">
                      <a:moveTo>
                        <a:pt x="15" y="5"/>
                      </a:moveTo>
                      <a:lnTo>
                        <a:pt x="2" y="5"/>
                      </a:lnTo>
                      <a:lnTo>
                        <a:pt x="0" y="165"/>
                      </a:lnTo>
                      <a:lnTo>
                        <a:pt x="13" y="165"/>
                      </a:lnTo>
                      <a:lnTo>
                        <a:pt x="15" y="5"/>
                      </a:lnTo>
                      <a:lnTo>
                        <a:pt x="2" y="5"/>
                      </a:lnTo>
                      <a:lnTo>
                        <a:pt x="15" y="5"/>
                      </a:lnTo>
                      <a:lnTo>
                        <a:pt x="13" y="3"/>
                      </a:lnTo>
                      <a:lnTo>
                        <a:pt x="13" y="1"/>
                      </a:lnTo>
                      <a:lnTo>
                        <a:pt x="9" y="0"/>
                      </a:lnTo>
                      <a:lnTo>
                        <a:pt x="9" y="0"/>
                      </a:lnTo>
                      <a:lnTo>
                        <a:pt x="5" y="0"/>
                      </a:lnTo>
                      <a:lnTo>
                        <a:pt x="3" y="1"/>
                      </a:lnTo>
                      <a:lnTo>
                        <a:pt x="2" y="3"/>
                      </a:lnTo>
                      <a:lnTo>
                        <a:pt x="2"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99" name="Freeform 2245"/>
                <p:cNvSpPr>
                  <a:spLocks/>
                </p:cNvSpPr>
                <p:nvPr/>
              </p:nvSpPr>
              <p:spPr bwMode="auto">
                <a:xfrm>
                  <a:off x="936" y="2200"/>
                  <a:ext cx="13" cy="361"/>
                </a:xfrm>
                <a:custGeom>
                  <a:avLst/>
                  <a:gdLst>
                    <a:gd name="T0" fmla="*/ 13 w 13"/>
                    <a:gd name="T1" fmla="*/ 355 h 361"/>
                    <a:gd name="T2" fmla="*/ 13 w 13"/>
                    <a:gd name="T3" fmla="*/ 0 h 361"/>
                    <a:gd name="T4" fmla="*/ 0 w 13"/>
                    <a:gd name="T5" fmla="*/ 0 h 361"/>
                    <a:gd name="T6" fmla="*/ 0 w 13"/>
                    <a:gd name="T7" fmla="*/ 355 h 361"/>
                    <a:gd name="T8" fmla="*/ 1 w 13"/>
                    <a:gd name="T9" fmla="*/ 361 h 361"/>
                    <a:gd name="T10" fmla="*/ 3 w 13"/>
                    <a:gd name="T11" fmla="*/ 361 h 361"/>
                    <a:gd name="T12" fmla="*/ 7 w 13"/>
                    <a:gd name="T13" fmla="*/ 361 h 361"/>
                    <a:gd name="T14" fmla="*/ 7 w 13"/>
                    <a:gd name="T15" fmla="*/ 361 h 361"/>
                    <a:gd name="T16" fmla="*/ 11 w 13"/>
                    <a:gd name="T17" fmla="*/ 361 h 361"/>
                    <a:gd name="T18" fmla="*/ 13 w 13"/>
                    <a:gd name="T19" fmla="*/ 361 h 361"/>
                    <a:gd name="T20" fmla="*/ 13 w 13"/>
                    <a:gd name="T21" fmla="*/ 35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361">
                      <a:moveTo>
                        <a:pt x="13" y="355"/>
                      </a:moveTo>
                      <a:lnTo>
                        <a:pt x="13" y="0"/>
                      </a:lnTo>
                      <a:lnTo>
                        <a:pt x="0" y="0"/>
                      </a:lnTo>
                      <a:lnTo>
                        <a:pt x="0" y="355"/>
                      </a:lnTo>
                      <a:lnTo>
                        <a:pt x="1" y="361"/>
                      </a:lnTo>
                      <a:lnTo>
                        <a:pt x="3" y="361"/>
                      </a:lnTo>
                      <a:lnTo>
                        <a:pt x="7" y="361"/>
                      </a:lnTo>
                      <a:lnTo>
                        <a:pt x="7" y="361"/>
                      </a:lnTo>
                      <a:lnTo>
                        <a:pt x="11" y="361"/>
                      </a:lnTo>
                      <a:lnTo>
                        <a:pt x="13" y="361"/>
                      </a:lnTo>
                      <a:lnTo>
                        <a:pt x="13" y="35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0" name="Freeform 2246"/>
                <p:cNvSpPr>
                  <a:spLocks/>
                </p:cNvSpPr>
                <p:nvPr/>
              </p:nvSpPr>
              <p:spPr bwMode="auto">
                <a:xfrm>
                  <a:off x="936" y="2555"/>
                  <a:ext cx="15" cy="77"/>
                </a:xfrm>
                <a:custGeom>
                  <a:avLst/>
                  <a:gdLst>
                    <a:gd name="T0" fmla="*/ 13 w 15"/>
                    <a:gd name="T1" fmla="*/ 66 h 77"/>
                    <a:gd name="T2" fmla="*/ 15 w 15"/>
                    <a:gd name="T3" fmla="*/ 70 h 77"/>
                    <a:gd name="T4" fmla="*/ 13 w 15"/>
                    <a:gd name="T5" fmla="*/ 0 h 77"/>
                    <a:gd name="T6" fmla="*/ 0 w 15"/>
                    <a:gd name="T7" fmla="*/ 0 h 77"/>
                    <a:gd name="T8" fmla="*/ 1 w 15"/>
                    <a:gd name="T9" fmla="*/ 70 h 77"/>
                    <a:gd name="T10" fmla="*/ 1 w 15"/>
                    <a:gd name="T11" fmla="*/ 73 h 77"/>
                    <a:gd name="T12" fmla="*/ 1 w 15"/>
                    <a:gd name="T13" fmla="*/ 70 h 77"/>
                    <a:gd name="T14" fmla="*/ 1 w 15"/>
                    <a:gd name="T15" fmla="*/ 73 h 77"/>
                    <a:gd name="T16" fmla="*/ 3 w 15"/>
                    <a:gd name="T17" fmla="*/ 73 h 77"/>
                    <a:gd name="T18" fmla="*/ 7 w 15"/>
                    <a:gd name="T19" fmla="*/ 77 h 77"/>
                    <a:gd name="T20" fmla="*/ 7 w 15"/>
                    <a:gd name="T21" fmla="*/ 77 h 77"/>
                    <a:gd name="T22" fmla="*/ 11 w 15"/>
                    <a:gd name="T23" fmla="*/ 77 h 77"/>
                    <a:gd name="T24" fmla="*/ 13 w 15"/>
                    <a:gd name="T25" fmla="*/ 73 h 77"/>
                    <a:gd name="T26" fmla="*/ 13 w 15"/>
                    <a:gd name="T27" fmla="*/ 73 h 77"/>
                    <a:gd name="T28" fmla="*/ 15 w 15"/>
                    <a:gd name="T29" fmla="*/ 70 h 77"/>
                    <a:gd name="T30" fmla="*/ 13 w 15"/>
                    <a:gd name="T31" fmla="*/ 6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77">
                      <a:moveTo>
                        <a:pt x="13" y="66"/>
                      </a:moveTo>
                      <a:lnTo>
                        <a:pt x="15" y="70"/>
                      </a:lnTo>
                      <a:lnTo>
                        <a:pt x="13" y="0"/>
                      </a:lnTo>
                      <a:lnTo>
                        <a:pt x="0" y="0"/>
                      </a:lnTo>
                      <a:lnTo>
                        <a:pt x="1" y="70"/>
                      </a:lnTo>
                      <a:lnTo>
                        <a:pt x="1" y="73"/>
                      </a:lnTo>
                      <a:lnTo>
                        <a:pt x="1" y="70"/>
                      </a:lnTo>
                      <a:lnTo>
                        <a:pt x="1" y="73"/>
                      </a:lnTo>
                      <a:lnTo>
                        <a:pt x="3" y="73"/>
                      </a:lnTo>
                      <a:lnTo>
                        <a:pt x="7" y="77"/>
                      </a:lnTo>
                      <a:lnTo>
                        <a:pt x="7" y="77"/>
                      </a:lnTo>
                      <a:lnTo>
                        <a:pt x="11" y="77"/>
                      </a:lnTo>
                      <a:lnTo>
                        <a:pt x="13" y="73"/>
                      </a:lnTo>
                      <a:lnTo>
                        <a:pt x="13" y="73"/>
                      </a:lnTo>
                      <a:lnTo>
                        <a:pt x="15" y="70"/>
                      </a:lnTo>
                      <a:lnTo>
                        <a:pt x="13" y="6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1" name="Freeform 2247"/>
                <p:cNvSpPr>
                  <a:spLocks/>
                </p:cNvSpPr>
                <p:nvPr/>
              </p:nvSpPr>
              <p:spPr bwMode="auto">
                <a:xfrm>
                  <a:off x="937" y="2621"/>
                  <a:ext cx="14" cy="11"/>
                </a:xfrm>
                <a:custGeom>
                  <a:avLst/>
                  <a:gdLst>
                    <a:gd name="T0" fmla="*/ 12 w 14"/>
                    <a:gd name="T1" fmla="*/ 2 h 11"/>
                    <a:gd name="T2" fmla="*/ 12 w 14"/>
                    <a:gd name="T3" fmla="*/ 0 h 11"/>
                    <a:gd name="T4" fmla="*/ 0 w 14"/>
                    <a:gd name="T5" fmla="*/ 7 h 11"/>
                    <a:gd name="T6" fmla="*/ 2 w 14"/>
                    <a:gd name="T7" fmla="*/ 7 h 11"/>
                    <a:gd name="T8" fmla="*/ 6 w 14"/>
                    <a:gd name="T9" fmla="*/ 11 h 11"/>
                    <a:gd name="T10" fmla="*/ 6 w 14"/>
                    <a:gd name="T11" fmla="*/ 11 h 11"/>
                    <a:gd name="T12" fmla="*/ 10 w 14"/>
                    <a:gd name="T13" fmla="*/ 11 h 11"/>
                    <a:gd name="T14" fmla="*/ 12 w 14"/>
                    <a:gd name="T15" fmla="*/ 11 h 11"/>
                    <a:gd name="T16" fmla="*/ 14 w 14"/>
                    <a:gd name="T17" fmla="*/ 7 h 11"/>
                    <a:gd name="T18" fmla="*/ 14 w 14"/>
                    <a:gd name="T19" fmla="*/ 7 h 11"/>
                    <a:gd name="T20" fmla="*/ 14 w 14"/>
                    <a:gd name="T21" fmla="*/ 4 h 11"/>
                    <a:gd name="T22" fmla="*/ 12 w 14"/>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1">
                      <a:moveTo>
                        <a:pt x="12" y="2"/>
                      </a:moveTo>
                      <a:lnTo>
                        <a:pt x="12" y="0"/>
                      </a:lnTo>
                      <a:lnTo>
                        <a:pt x="0" y="7"/>
                      </a:lnTo>
                      <a:lnTo>
                        <a:pt x="2" y="7"/>
                      </a:lnTo>
                      <a:lnTo>
                        <a:pt x="6" y="11"/>
                      </a:lnTo>
                      <a:lnTo>
                        <a:pt x="6" y="11"/>
                      </a:lnTo>
                      <a:lnTo>
                        <a:pt x="10" y="11"/>
                      </a:lnTo>
                      <a:lnTo>
                        <a:pt x="12" y="11"/>
                      </a:lnTo>
                      <a:lnTo>
                        <a:pt x="14" y="7"/>
                      </a:lnTo>
                      <a:lnTo>
                        <a:pt x="14" y="7"/>
                      </a:lnTo>
                      <a:lnTo>
                        <a:pt x="14" y="4"/>
                      </a:lnTo>
                      <a:lnTo>
                        <a:pt x="1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2" name="Freeform 2248"/>
                <p:cNvSpPr>
                  <a:spLocks/>
                </p:cNvSpPr>
                <p:nvPr/>
              </p:nvSpPr>
              <p:spPr bwMode="auto">
                <a:xfrm>
                  <a:off x="939" y="2621"/>
                  <a:ext cx="14" cy="13"/>
                </a:xfrm>
                <a:custGeom>
                  <a:avLst/>
                  <a:gdLst>
                    <a:gd name="T0" fmla="*/ 8 w 14"/>
                    <a:gd name="T1" fmla="*/ 0 h 13"/>
                    <a:gd name="T2" fmla="*/ 12 w 14"/>
                    <a:gd name="T3" fmla="*/ 2 h 13"/>
                    <a:gd name="T4" fmla="*/ 10 w 14"/>
                    <a:gd name="T5" fmla="*/ 2 h 13"/>
                    <a:gd name="T6" fmla="*/ 0 w 14"/>
                    <a:gd name="T7" fmla="*/ 7 h 13"/>
                    <a:gd name="T8" fmla="*/ 0 w 14"/>
                    <a:gd name="T9" fmla="*/ 11 h 13"/>
                    <a:gd name="T10" fmla="*/ 8 w 14"/>
                    <a:gd name="T11" fmla="*/ 13 h 13"/>
                    <a:gd name="T12" fmla="*/ 0 w 14"/>
                    <a:gd name="T13" fmla="*/ 11 h 13"/>
                    <a:gd name="T14" fmla="*/ 4 w 14"/>
                    <a:gd name="T15" fmla="*/ 13 h 13"/>
                    <a:gd name="T16" fmla="*/ 4 w 14"/>
                    <a:gd name="T17" fmla="*/ 13 h 13"/>
                    <a:gd name="T18" fmla="*/ 8 w 14"/>
                    <a:gd name="T19" fmla="*/ 13 h 13"/>
                    <a:gd name="T20" fmla="*/ 10 w 14"/>
                    <a:gd name="T21" fmla="*/ 11 h 13"/>
                    <a:gd name="T22" fmla="*/ 12 w 14"/>
                    <a:gd name="T23" fmla="*/ 11 h 13"/>
                    <a:gd name="T24" fmla="*/ 14 w 14"/>
                    <a:gd name="T25" fmla="*/ 7 h 13"/>
                    <a:gd name="T26" fmla="*/ 14 w 14"/>
                    <a:gd name="T27" fmla="*/ 4 h 13"/>
                    <a:gd name="T28" fmla="*/ 12 w 14"/>
                    <a:gd name="T29" fmla="*/ 2 h 13"/>
                    <a:gd name="T30" fmla="*/ 8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8" y="0"/>
                      </a:moveTo>
                      <a:lnTo>
                        <a:pt x="12" y="2"/>
                      </a:lnTo>
                      <a:lnTo>
                        <a:pt x="10" y="2"/>
                      </a:lnTo>
                      <a:lnTo>
                        <a:pt x="0" y="7"/>
                      </a:lnTo>
                      <a:lnTo>
                        <a:pt x="0" y="11"/>
                      </a:lnTo>
                      <a:lnTo>
                        <a:pt x="8" y="13"/>
                      </a:lnTo>
                      <a:lnTo>
                        <a:pt x="0" y="11"/>
                      </a:lnTo>
                      <a:lnTo>
                        <a:pt x="4" y="13"/>
                      </a:lnTo>
                      <a:lnTo>
                        <a:pt x="4" y="13"/>
                      </a:lnTo>
                      <a:lnTo>
                        <a:pt x="8" y="13"/>
                      </a:lnTo>
                      <a:lnTo>
                        <a:pt x="10" y="11"/>
                      </a:lnTo>
                      <a:lnTo>
                        <a:pt x="12" y="11"/>
                      </a:lnTo>
                      <a:lnTo>
                        <a:pt x="14" y="7"/>
                      </a:lnTo>
                      <a:lnTo>
                        <a:pt x="14" y="4"/>
                      </a:lnTo>
                      <a:lnTo>
                        <a:pt x="12" y="2"/>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3" name="Freeform 2249"/>
                <p:cNvSpPr>
                  <a:spLocks/>
                </p:cNvSpPr>
                <p:nvPr/>
              </p:nvSpPr>
              <p:spPr bwMode="auto">
                <a:xfrm>
                  <a:off x="947"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4" name="Freeform 2250"/>
                <p:cNvSpPr>
                  <a:spLocks/>
                </p:cNvSpPr>
                <p:nvPr/>
              </p:nvSpPr>
              <p:spPr bwMode="auto">
                <a:xfrm>
                  <a:off x="947" y="2621"/>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4" y="13"/>
                      </a:lnTo>
                      <a:lnTo>
                        <a:pt x="6" y="11"/>
                      </a:lnTo>
                      <a:lnTo>
                        <a:pt x="6" y="7"/>
                      </a:lnTo>
                      <a:lnTo>
                        <a:pt x="6"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5" name="Freeform 2251"/>
                <p:cNvSpPr>
                  <a:spLocks/>
                </p:cNvSpPr>
                <p:nvPr/>
              </p:nvSpPr>
              <p:spPr bwMode="auto">
                <a:xfrm>
                  <a:off x="949"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6" name="Freeform 2252"/>
                <p:cNvSpPr>
                  <a:spLocks/>
                </p:cNvSpPr>
                <p:nvPr/>
              </p:nvSpPr>
              <p:spPr bwMode="auto">
                <a:xfrm>
                  <a:off x="949"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7" name="Freeform 2253"/>
                <p:cNvSpPr>
                  <a:spLocks/>
                </p:cNvSpPr>
                <p:nvPr/>
              </p:nvSpPr>
              <p:spPr bwMode="auto">
                <a:xfrm>
                  <a:off x="949"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8" name="Freeform 2254"/>
                <p:cNvSpPr>
                  <a:spLocks/>
                </p:cNvSpPr>
                <p:nvPr/>
              </p:nvSpPr>
              <p:spPr bwMode="auto">
                <a:xfrm>
                  <a:off x="951"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09" name="Freeform 2255"/>
                <p:cNvSpPr>
                  <a:spLocks/>
                </p:cNvSpPr>
                <p:nvPr/>
              </p:nvSpPr>
              <p:spPr bwMode="auto">
                <a:xfrm>
                  <a:off x="951" y="2621"/>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9 w 9"/>
                    <a:gd name="T13" fmla="*/ 7 h 13"/>
                    <a:gd name="T14" fmla="*/ 9 w 9"/>
                    <a:gd name="T15" fmla="*/ 7 h 13"/>
                    <a:gd name="T16" fmla="*/ 9 w 9"/>
                    <a:gd name="T17" fmla="*/ 4 h 13"/>
                    <a:gd name="T18" fmla="*/ 8 w 9"/>
                    <a:gd name="T19" fmla="*/ 2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8" y="11"/>
                      </a:lnTo>
                      <a:lnTo>
                        <a:pt x="9" y="7"/>
                      </a:lnTo>
                      <a:lnTo>
                        <a:pt x="9" y="7"/>
                      </a:lnTo>
                      <a:lnTo>
                        <a:pt x="9"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0" name="Freeform 2256"/>
                <p:cNvSpPr>
                  <a:spLocks/>
                </p:cNvSpPr>
                <p:nvPr/>
              </p:nvSpPr>
              <p:spPr bwMode="auto">
                <a:xfrm>
                  <a:off x="953" y="2621"/>
                  <a:ext cx="7" cy="13"/>
                </a:xfrm>
                <a:custGeom>
                  <a:avLst/>
                  <a:gdLst>
                    <a:gd name="T0" fmla="*/ 0 w 7"/>
                    <a:gd name="T1" fmla="*/ 0 h 13"/>
                    <a:gd name="T2" fmla="*/ 0 w 7"/>
                    <a:gd name="T3" fmla="*/ 13 h 13"/>
                    <a:gd name="T4" fmla="*/ 6 w 7"/>
                    <a:gd name="T5" fmla="*/ 13 h 13"/>
                    <a:gd name="T6" fmla="*/ 7 w 7"/>
                    <a:gd name="T7" fmla="*/ 11 h 13"/>
                    <a:gd name="T8" fmla="*/ 7 w 7"/>
                    <a:gd name="T9" fmla="*/ 7 h 13"/>
                    <a:gd name="T10" fmla="*/ 7 w 7"/>
                    <a:gd name="T11" fmla="*/ 7 h 13"/>
                    <a:gd name="T12" fmla="*/ 7 w 7"/>
                    <a:gd name="T13" fmla="*/ 4 h 13"/>
                    <a:gd name="T14" fmla="*/ 7 w 7"/>
                    <a:gd name="T15" fmla="*/ 2 h 13"/>
                    <a:gd name="T16" fmla="*/ 6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6" y="13"/>
                      </a:lnTo>
                      <a:lnTo>
                        <a:pt x="7" y="11"/>
                      </a:lnTo>
                      <a:lnTo>
                        <a:pt x="7" y="7"/>
                      </a:lnTo>
                      <a:lnTo>
                        <a:pt x="7" y="7"/>
                      </a:lnTo>
                      <a:lnTo>
                        <a:pt x="7" y="4"/>
                      </a:lnTo>
                      <a:lnTo>
                        <a:pt x="7"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1" name="Freeform 2257"/>
                <p:cNvSpPr>
                  <a:spLocks/>
                </p:cNvSpPr>
                <p:nvPr/>
              </p:nvSpPr>
              <p:spPr bwMode="auto">
                <a:xfrm>
                  <a:off x="953"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9" y="7"/>
                      </a:lnTo>
                      <a:lnTo>
                        <a:pt x="9" y="7"/>
                      </a:lnTo>
                      <a:lnTo>
                        <a:pt x="9" y="4"/>
                      </a:lnTo>
                      <a:lnTo>
                        <a:pt x="7"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2" name="Freeform 2258"/>
                <p:cNvSpPr>
                  <a:spLocks/>
                </p:cNvSpPr>
                <p:nvPr/>
              </p:nvSpPr>
              <p:spPr bwMode="auto">
                <a:xfrm>
                  <a:off x="957" y="2621"/>
                  <a:ext cx="5" cy="13"/>
                </a:xfrm>
                <a:custGeom>
                  <a:avLst/>
                  <a:gdLst>
                    <a:gd name="T0" fmla="*/ 0 w 5"/>
                    <a:gd name="T1" fmla="*/ 0 h 13"/>
                    <a:gd name="T2" fmla="*/ 0 w 5"/>
                    <a:gd name="T3" fmla="*/ 13 h 13"/>
                    <a:gd name="T4" fmla="*/ 3 w 5"/>
                    <a:gd name="T5" fmla="*/ 13 h 13"/>
                    <a:gd name="T6" fmla="*/ 3 w 5"/>
                    <a:gd name="T7" fmla="*/ 11 h 13"/>
                    <a:gd name="T8" fmla="*/ 5 w 5"/>
                    <a:gd name="T9" fmla="*/ 7 h 13"/>
                    <a:gd name="T10" fmla="*/ 5 w 5"/>
                    <a:gd name="T11" fmla="*/ 7 h 13"/>
                    <a:gd name="T12" fmla="*/ 5 w 5"/>
                    <a:gd name="T13" fmla="*/ 4 h 13"/>
                    <a:gd name="T14" fmla="*/ 3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3" y="11"/>
                      </a:lnTo>
                      <a:lnTo>
                        <a:pt x="5" y="7"/>
                      </a:lnTo>
                      <a:lnTo>
                        <a:pt x="5" y="7"/>
                      </a:lnTo>
                      <a:lnTo>
                        <a:pt x="5"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3" name="Freeform 2259"/>
                <p:cNvSpPr>
                  <a:spLocks/>
                </p:cNvSpPr>
                <p:nvPr/>
              </p:nvSpPr>
              <p:spPr bwMode="auto">
                <a:xfrm>
                  <a:off x="957" y="2621"/>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3"/>
                      </a:lnTo>
                      <a:lnTo>
                        <a:pt x="5" y="11"/>
                      </a:lnTo>
                      <a:lnTo>
                        <a:pt x="5" y="7"/>
                      </a:lnTo>
                      <a:lnTo>
                        <a:pt x="9" y="7"/>
                      </a:lnTo>
                      <a:lnTo>
                        <a:pt x="5"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4" name="Freeform 2260"/>
                <p:cNvSpPr>
                  <a:spLocks/>
                </p:cNvSpPr>
                <p:nvPr/>
              </p:nvSpPr>
              <p:spPr bwMode="auto">
                <a:xfrm>
                  <a:off x="953" y="2621"/>
                  <a:ext cx="13" cy="13"/>
                </a:xfrm>
                <a:custGeom>
                  <a:avLst/>
                  <a:gdLst>
                    <a:gd name="T0" fmla="*/ 0 w 13"/>
                    <a:gd name="T1" fmla="*/ 2 h 13"/>
                    <a:gd name="T2" fmla="*/ 6 w 13"/>
                    <a:gd name="T3" fmla="*/ 0 h 13"/>
                    <a:gd name="T4" fmla="*/ 6 w 13"/>
                    <a:gd name="T5" fmla="*/ 13 h 13"/>
                    <a:gd name="T6" fmla="*/ 13 w 13"/>
                    <a:gd name="T7" fmla="*/ 11 h 13"/>
                    <a:gd name="T8" fmla="*/ 6 w 13"/>
                    <a:gd name="T9" fmla="*/ 13 h 13"/>
                    <a:gd name="T10" fmla="*/ 7 w 13"/>
                    <a:gd name="T11" fmla="*/ 13 h 13"/>
                    <a:gd name="T12" fmla="*/ 9 w 13"/>
                    <a:gd name="T13" fmla="*/ 11 h 13"/>
                    <a:gd name="T14" fmla="*/ 13 w 13"/>
                    <a:gd name="T15" fmla="*/ 7 h 13"/>
                    <a:gd name="T16" fmla="*/ 13 w 13"/>
                    <a:gd name="T17" fmla="*/ 7 h 13"/>
                    <a:gd name="T18" fmla="*/ 13 w 13"/>
                    <a:gd name="T19" fmla="*/ 4 h 13"/>
                    <a:gd name="T20" fmla="*/ 9 w 13"/>
                    <a:gd name="T21" fmla="*/ 2 h 13"/>
                    <a:gd name="T22" fmla="*/ 7 w 13"/>
                    <a:gd name="T23" fmla="*/ 0 h 13"/>
                    <a:gd name="T24" fmla="*/ 6 w 13"/>
                    <a:gd name="T25" fmla="*/ 0 h 13"/>
                    <a:gd name="T26" fmla="*/ 0 w 13"/>
                    <a:gd name="T2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2"/>
                      </a:moveTo>
                      <a:lnTo>
                        <a:pt x="6" y="0"/>
                      </a:lnTo>
                      <a:lnTo>
                        <a:pt x="6" y="13"/>
                      </a:lnTo>
                      <a:lnTo>
                        <a:pt x="13" y="11"/>
                      </a:lnTo>
                      <a:lnTo>
                        <a:pt x="6" y="13"/>
                      </a:lnTo>
                      <a:lnTo>
                        <a:pt x="7" y="13"/>
                      </a:lnTo>
                      <a:lnTo>
                        <a:pt x="9" y="11"/>
                      </a:lnTo>
                      <a:lnTo>
                        <a:pt x="13" y="7"/>
                      </a:lnTo>
                      <a:lnTo>
                        <a:pt x="13" y="7"/>
                      </a:lnTo>
                      <a:lnTo>
                        <a:pt x="13" y="4"/>
                      </a:lnTo>
                      <a:lnTo>
                        <a:pt x="9" y="2"/>
                      </a:lnTo>
                      <a:lnTo>
                        <a:pt x="7" y="0"/>
                      </a:lnTo>
                      <a:lnTo>
                        <a:pt x="6"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5" name="Freeform 2261"/>
                <p:cNvSpPr>
                  <a:spLocks/>
                </p:cNvSpPr>
                <p:nvPr/>
              </p:nvSpPr>
              <p:spPr bwMode="auto">
                <a:xfrm>
                  <a:off x="953" y="2619"/>
                  <a:ext cx="13" cy="13"/>
                </a:xfrm>
                <a:custGeom>
                  <a:avLst/>
                  <a:gdLst>
                    <a:gd name="T0" fmla="*/ 7 w 13"/>
                    <a:gd name="T1" fmla="*/ 0 h 13"/>
                    <a:gd name="T2" fmla="*/ 0 w 13"/>
                    <a:gd name="T3" fmla="*/ 4 h 13"/>
                    <a:gd name="T4" fmla="*/ 13 w 13"/>
                    <a:gd name="T5" fmla="*/ 13 h 13"/>
                    <a:gd name="T6" fmla="*/ 13 w 13"/>
                    <a:gd name="T7" fmla="*/ 9 h 13"/>
                    <a:gd name="T8" fmla="*/ 7 w 13"/>
                    <a:gd name="T9" fmla="*/ 13 h 13"/>
                    <a:gd name="T10" fmla="*/ 13 w 13"/>
                    <a:gd name="T11" fmla="*/ 9 h 13"/>
                    <a:gd name="T12" fmla="*/ 13 w 13"/>
                    <a:gd name="T13" fmla="*/ 9 h 13"/>
                    <a:gd name="T14" fmla="*/ 13 w 13"/>
                    <a:gd name="T15" fmla="*/ 6 h 13"/>
                    <a:gd name="T16" fmla="*/ 13 w 13"/>
                    <a:gd name="T17" fmla="*/ 4 h 13"/>
                    <a:gd name="T18" fmla="*/ 9 w 13"/>
                    <a:gd name="T19" fmla="*/ 2 h 13"/>
                    <a:gd name="T20" fmla="*/ 7 w 13"/>
                    <a:gd name="T21" fmla="*/ 2 h 13"/>
                    <a:gd name="T22" fmla="*/ 6 w 13"/>
                    <a:gd name="T23" fmla="*/ 0 h 13"/>
                    <a:gd name="T24" fmla="*/ 4 w 13"/>
                    <a:gd name="T25" fmla="*/ 2 h 13"/>
                    <a:gd name="T26" fmla="*/ 0 w 13"/>
                    <a:gd name="T27" fmla="*/ 4 h 13"/>
                    <a:gd name="T28" fmla="*/ 7 w 13"/>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7" y="0"/>
                      </a:moveTo>
                      <a:lnTo>
                        <a:pt x="0" y="4"/>
                      </a:lnTo>
                      <a:lnTo>
                        <a:pt x="13" y="13"/>
                      </a:lnTo>
                      <a:lnTo>
                        <a:pt x="13" y="9"/>
                      </a:lnTo>
                      <a:lnTo>
                        <a:pt x="7" y="13"/>
                      </a:lnTo>
                      <a:lnTo>
                        <a:pt x="13" y="9"/>
                      </a:lnTo>
                      <a:lnTo>
                        <a:pt x="13" y="9"/>
                      </a:lnTo>
                      <a:lnTo>
                        <a:pt x="13" y="6"/>
                      </a:lnTo>
                      <a:lnTo>
                        <a:pt x="13" y="4"/>
                      </a:lnTo>
                      <a:lnTo>
                        <a:pt x="9" y="2"/>
                      </a:lnTo>
                      <a:lnTo>
                        <a:pt x="7" y="2"/>
                      </a:lnTo>
                      <a:lnTo>
                        <a:pt x="6" y="0"/>
                      </a:lnTo>
                      <a:lnTo>
                        <a:pt x="4" y="2"/>
                      </a:lnTo>
                      <a:lnTo>
                        <a:pt x="0" y="4"/>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6" name="Freeform 2262"/>
                <p:cNvSpPr>
                  <a:spLocks/>
                </p:cNvSpPr>
                <p:nvPr/>
              </p:nvSpPr>
              <p:spPr bwMode="auto">
                <a:xfrm>
                  <a:off x="953" y="2619"/>
                  <a:ext cx="13" cy="13"/>
                </a:xfrm>
                <a:custGeom>
                  <a:avLst/>
                  <a:gdLst>
                    <a:gd name="T0" fmla="*/ 0 w 13"/>
                    <a:gd name="T1" fmla="*/ 6 h 13"/>
                    <a:gd name="T2" fmla="*/ 7 w 13"/>
                    <a:gd name="T3" fmla="*/ 0 h 13"/>
                    <a:gd name="T4" fmla="*/ 7 w 13"/>
                    <a:gd name="T5" fmla="*/ 13 h 13"/>
                    <a:gd name="T6" fmla="*/ 13 w 13"/>
                    <a:gd name="T7" fmla="*/ 9 h 13"/>
                    <a:gd name="T8" fmla="*/ 7 w 13"/>
                    <a:gd name="T9" fmla="*/ 13 h 13"/>
                    <a:gd name="T10" fmla="*/ 9 w 13"/>
                    <a:gd name="T11" fmla="*/ 13 h 13"/>
                    <a:gd name="T12" fmla="*/ 13 w 13"/>
                    <a:gd name="T13" fmla="*/ 9 h 13"/>
                    <a:gd name="T14" fmla="*/ 13 w 13"/>
                    <a:gd name="T15" fmla="*/ 9 h 13"/>
                    <a:gd name="T16" fmla="*/ 13 w 13"/>
                    <a:gd name="T17" fmla="*/ 6 h 13"/>
                    <a:gd name="T18" fmla="*/ 13 w 13"/>
                    <a:gd name="T19" fmla="*/ 4 h 13"/>
                    <a:gd name="T20" fmla="*/ 13 w 13"/>
                    <a:gd name="T21" fmla="*/ 2 h 13"/>
                    <a:gd name="T22" fmla="*/ 9 w 13"/>
                    <a:gd name="T23" fmla="*/ 2 h 13"/>
                    <a:gd name="T24" fmla="*/ 7 w 13"/>
                    <a:gd name="T25" fmla="*/ 0 h 13"/>
                    <a:gd name="T26" fmla="*/ 0 w 13"/>
                    <a:gd name="T2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0" y="6"/>
                      </a:moveTo>
                      <a:lnTo>
                        <a:pt x="7" y="0"/>
                      </a:lnTo>
                      <a:lnTo>
                        <a:pt x="7" y="13"/>
                      </a:lnTo>
                      <a:lnTo>
                        <a:pt x="13" y="9"/>
                      </a:lnTo>
                      <a:lnTo>
                        <a:pt x="7" y="13"/>
                      </a:lnTo>
                      <a:lnTo>
                        <a:pt x="9" y="13"/>
                      </a:lnTo>
                      <a:lnTo>
                        <a:pt x="13" y="9"/>
                      </a:lnTo>
                      <a:lnTo>
                        <a:pt x="13" y="9"/>
                      </a:lnTo>
                      <a:lnTo>
                        <a:pt x="13" y="6"/>
                      </a:lnTo>
                      <a:lnTo>
                        <a:pt x="13" y="4"/>
                      </a:lnTo>
                      <a:lnTo>
                        <a:pt x="13" y="2"/>
                      </a:lnTo>
                      <a:lnTo>
                        <a:pt x="9" y="2"/>
                      </a:lnTo>
                      <a:lnTo>
                        <a:pt x="7" y="0"/>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7" name="Freeform 2263"/>
                <p:cNvSpPr>
                  <a:spLocks/>
                </p:cNvSpPr>
                <p:nvPr/>
              </p:nvSpPr>
              <p:spPr bwMode="auto">
                <a:xfrm>
                  <a:off x="953" y="2613"/>
                  <a:ext cx="15" cy="15"/>
                </a:xfrm>
                <a:custGeom>
                  <a:avLst/>
                  <a:gdLst>
                    <a:gd name="T0" fmla="*/ 4 w 15"/>
                    <a:gd name="T1" fmla="*/ 6 h 15"/>
                    <a:gd name="T2" fmla="*/ 0 w 15"/>
                    <a:gd name="T3" fmla="*/ 12 h 15"/>
                    <a:gd name="T4" fmla="*/ 13 w 15"/>
                    <a:gd name="T5" fmla="*/ 15 h 15"/>
                    <a:gd name="T6" fmla="*/ 13 w 15"/>
                    <a:gd name="T7" fmla="*/ 8 h 15"/>
                    <a:gd name="T8" fmla="*/ 15 w 15"/>
                    <a:gd name="T9" fmla="*/ 6 h 15"/>
                    <a:gd name="T10" fmla="*/ 13 w 15"/>
                    <a:gd name="T11" fmla="*/ 8 h 15"/>
                    <a:gd name="T12" fmla="*/ 13 w 15"/>
                    <a:gd name="T13" fmla="*/ 6 h 15"/>
                    <a:gd name="T14" fmla="*/ 13 w 15"/>
                    <a:gd name="T15" fmla="*/ 2 h 15"/>
                    <a:gd name="T16" fmla="*/ 13 w 15"/>
                    <a:gd name="T17" fmla="*/ 0 h 15"/>
                    <a:gd name="T18" fmla="*/ 9 w 15"/>
                    <a:gd name="T19" fmla="*/ 0 h 15"/>
                    <a:gd name="T20" fmla="*/ 7 w 15"/>
                    <a:gd name="T21" fmla="*/ 0 h 15"/>
                    <a:gd name="T22" fmla="*/ 6 w 15"/>
                    <a:gd name="T23" fmla="*/ 0 h 15"/>
                    <a:gd name="T24" fmla="*/ 4 w 15"/>
                    <a:gd name="T25" fmla="*/ 2 h 15"/>
                    <a:gd name="T26" fmla="*/ 4 w 15"/>
                    <a:gd name="T2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5">
                      <a:moveTo>
                        <a:pt x="4" y="6"/>
                      </a:moveTo>
                      <a:lnTo>
                        <a:pt x="0" y="12"/>
                      </a:lnTo>
                      <a:lnTo>
                        <a:pt x="13" y="15"/>
                      </a:lnTo>
                      <a:lnTo>
                        <a:pt x="13" y="8"/>
                      </a:lnTo>
                      <a:lnTo>
                        <a:pt x="15" y="6"/>
                      </a:lnTo>
                      <a:lnTo>
                        <a:pt x="13" y="8"/>
                      </a:lnTo>
                      <a:lnTo>
                        <a:pt x="13" y="6"/>
                      </a:lnTo>
                      <a:lnTo>
                        <a:pt x="13" y="2"/>
                      </a:lnTo>
                      <a:lnTo>
                        <a:pt x="13" y="0"/>
                      </a:lnTo>
                      <a:lnTo>
                        <a:pt x="9" y="0"/>
                      </a:lnTo>
                      <a:lnTo>
                        <a:pt x="7" y="0"/>
                      </a:lnTo>
                      <a:lnTo>
                        <a:pt x="6" y="0"/>
                      </a:lnTo>
                      <a:lnTo>
                        <a:pt x="4" y="2"/>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18" name="Freeform 2264"/>
                <p:cNvSpPr>
                  <a:spLocks/>
                </p:cNvSpPr>
                <p:nvPr/>
              </p:nvSpPr>
              <p:spPr bwMode="auto">
                <a:xfrm>
                  <a:off x="957" y="2538"/>
                  <a:ext cx="11" cy="81"/>
                </a:xfrm>
                <a:custGeom>
                  <a:avLst/>
                  <a:gdLst>
                    <a:gd name="T0" fmla="*/ 0 w 11"/>
                    <a:gd name="T1" fmla="*/ 6 h 81"/>
                    <a:gd name="T2" fmla="*/ 0 w 11"/>
                    <a:gd name="T3" fmla="*/ 81 h 81"/>
                    <a:gd name="T4" fmla="*/ 11 w 11"/>
                    <a:gd name="T5" fmla="*/ 81 h 81"/>
                    <a:gd name="T6" fmla="*/ 11 w 11"/>
                    <a:gd name="T7" fmla="*/ 6 h 81"/>
                    <a:gd name="T8" fmla="*/ 11 w 11"/>
                    <a:gd name="T9" fmla="*/ 4 h 81"/>
                    <a:gd name="T10" fmla="*/ 9 w 11"/>
                    <a:gd name="T11" fmla="*/ 0 h 81"/>
                    <a:gd name="T12" fmla="*/ 9 w 11"/>
                    <a:gd name="T13" fmla="*/ 0 h 81"/>
                    <a:gd name="T14" fmla="*/ 5 w 11"/>
                    <a:gd name="T15" fmla="*/ 0 h 81"/>
                    <a:gd name="T16" fmla="*/ 3 w 11"/>
                    <a:gd name="T17" fmla="*/ 0 h 81"/>
                    <a:gd name="T18" fmla="*/ 2 w 11"/>
                    <a:gd name="T19" fmla="*/ 0 h 81"/>
                    <a:gd name="T20" fmla="*/ 0 w 11"/>
                    <a:gd name="T21" fmla="*/ 4 h 81"/>
                    <a:gd name="T22" fmla="*/ 0 w 11"/>
                    <a:gd name="T23" fmla="*/ 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81">
                      <a:moveTo>
                        <a:pt x="0" y="6"/>
                      </a:moveTo>
                      <a:lnTo>
                        <a:pt x="0" y="81"/>
                      </a:lnTo>
                      <a:lnTo>
                        <a:pt x="11" y="81"/>
                      </a:lnTo>
                      <a:lnTo>
                        <a:pt x="11" y="6"/>
                      </a:lnTo>
                      <a:lnTo>
                        <a:pt x="11" y="4"/>
                      </a:lnTo>
                      <a:lnTo>
                        <a:pt x="9" y="0"/>
                      </a:lnTo>
                      <a:lnTo>
                        <a:pt x="9" y="0"/>
                      </a:lnTo>
                      <a:lnTo>
                        <a:pt x="5" y="0"/>
                      </a:lnTo>
                      <a:lnTo>
                        <a:pt x="3" y="0"/>
                      </a:lnTo>
                      <a:lnTo>
                        <a:pt x="2" y="0"/>
                      </a:lnTo>
                      <a:lnTo>
                        <a:pt x="0"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5" name="Group 2466"/>
              <p:cNvGrpSpPr>
                <a:grpSpLocks/>
              </p:cNvGrpSpPr>
              <p:nvPr/>
            </p:nvGrpSpPr>
            <p:grpSpPr bwMode="auto">
              <a:xfrm>
                <a:off x="957" y="2289"/>
                <a:ext cx="218" cy="345"/>
                <a:chOff x="957" y="2289"/>
                <a:chExt cx="218" cy="345"/>
              </a:xfrm>
            </p:grpSpPr>
            <p:sp>
              <p:nvSpPr>
                <p:cNvPr id="29719" name="Freeform 2266"/>
                <p:cNvSpPr>
                  <a:spLocks/>
                </p:cNvSpPr>
                <p:nvPr/>
              </p:nvSpPr>
              <p:spPr bwMode="auto">
                <a:xfrm>
                  <a:off x="957" y="2289"/>
                  <a:ext cx="11" cy="255"/>
                </a:xfrm>
                <a:custGeom>
                  <a:avLst/>
                  <a:gdLst>
                    <a:gd name="T0" fmla="*/ 11 w 11"/>
                    <a:gd name="T1" fmla="*/ 5 h 255"/>
                    <a:gd name="T2" fmla="*/ 2 w 11"/>
                    <a:gd name="T3" fmla="*/ 5 h 255"/>
                    <a:gd name="T4" fmla="*/ 0 w 11"/>
                    <a:gd name="T5" fmla="*/ 255 h 255"/>
                    <a:gd name="T6" fmla="*/ 11 w 11"/>
                    <a:gd name="T7" fmla="*/ 255 h 255"/>
                    <a:gd name="T8" fmla="*/ 11 w 11"/>
                    <a:gd name="T9" fmla="*/ 5 h 255"/>
                    <a:gd name="T10" fmla="*/ 2 w 11"/>
                    <a:gd name="T11" fmla="*/ 5 h 255"/>
                    <a:gd name="T12" fmla="*/ 11 w 11"/>
                    <a:gd name="T13" fmla="*/ 5 h 255"/>
                    <a:gd name="T14" fmla="*/ 11 w 11"/>
                    <a:gd name="T15" fmla="*/ 3 h 255"/>
                    <a:gd name="T16" fmla="*/ 11 w 11"/>
                    <a:gd name="T17" fmla="*/ 2 h 255"/>
                    <a:gd name="T18" fmla="*/ 9 w 11"/>
                    <a:gd name="T19" fmla="*/ 0 h 255"/>
                    <a:gd name="T20" fmla="*/ 9 w 11"/>
                    <a:gd name="T21" fmla="*/ 0 h 255"/>
                    <a:gd name="T22" fmla="*/ 3 w 11"/>
                    <a:gd name="T23" fmla="*/ 0 h 255"/>
                    <a:gd name="T24" fmla="*/ 2 w 11"/>
                    <a:gd name="T25" fmla="*/ 2 h 255"/>
                    <a:gd name="T26" fmla="*/ 2 w 11"/>
                    <a:gd name="T27" fmla="*/ 3 h 255"/>
                    <a:gd name="T28" fmla="*/ 2 w 11"/>
                    <a:gd name="T29" fmla="*/ 5 h 255"/>
                    <a:gd name="T30" fmla="*/ 11 w 11"/>
                    <a:gd name="T31" fmla="*/ 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255">
                      <a:moveTo>
                        <a:pt x="11" y="5"/>
                      </a:moveTo>
                      <a:lnTo>
                        <a:pt x="2" y="5"/>
                      </a:lnTo>
                      <a:lnTo>
                        <a:pt x="0" y="255"/>
                      </a:lnTo>
                      <a:lnTo>
                        <a:pt x="11" y="255"/>
                      </a:lnTo>
                      <a:lnTo>
                        <a:pt x="11" y="5"/>
                      </a:lnTo>
                      <a:lnTo>
                        <a:pt x="2" y="5"/>
                      </a:lnTo>
                      <a:lnTo>
                        <a:pt x="11" y="5"/>
                      </a:lnTo>
                      <a:lnTo>
                        <a:pt x="11" y="3"/>
                      </a:lnTo>
                      <a:lnTo>
                        <a:pt x="11" y="2"/>
                      </a:lnTo>
                      <a:lnTo>
                        <a:pt x="9" y="0"/>
                      </a:lnTo>
                      <a:lnTo>
                        <a:pt x="9" y="0"/>
                      </a:lnTo>
                      <a:lnTo>
                        <a:pt x="3" y="0"/>
                      </a:lnTo>
                      <a:lnTo>
                        <a:pt x="2" y="2"/>
                      </a:lnTo>
                      <a:lnTo>
                        <a:pt x="2" y="3"/>
                      </a:lnTo>
                      <a:lnTo>
                        <a:pt x="2"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0" name="Freeform 2267"/>
                <p:cNvSpPr>
                  <a:spLocks/>
                </p:cNvSpPr>
                <p:nvPr/>
              </p:nvSpPr>
              <p:spPr bwMode="auto">
                <a:xfrm>
                  <a:off x="959" y="2294"/>
                  <a:ext cx="13" cy="58"/>
                </a:xfrm>
                <a:custGeom>
                  <a:avLst/>
                  <a:gdLst>
                    <a:gd name="T0" fmla="*/ 13 w 13"/>
                    <a:gd name="T1" fmla="*/ 50 h 58"/>
                    <a:gd name="T2" fmla="*/ 9 w 13"/>
                    <a:gd name="T3" fmla="*/ 0 h 58"/>
                    <a:gd name="T4" fmla="*/ 0 w 13"/>
                    <a:gd name="T5" fmla="*/ 0 h 58"/>
                    <a:gd name="T6" fmla="*/ 0 w 13"/>
                    <a:gd name="T7" fmla="*/ 50 h 58"/>
                    <a:gd name="T8" fmla="*/ 0 w 13"/>
                    <a:gd name="T9" fmla="*/ 52 h 58"/>
                    <a:gd name="T10" fmla="*/ 1 w 13"/>
                    <a:gd name="T11" fmla="*/ 54 h 58"/>
                    <a:gd name="T12" fmla="*/ 3 w 13"/>
                    <a:gd name="T13" fmla="*/ 58 h 58"/>
                    <a:gd name="T14" fmla="*/ 7 w 13"/>
                    <a:gd name="T15" fmla="*/ 58 h 58"/>
                    <a:gd name="T16" fmla="*/ 7 w 13"/>
                    <a:gd name="T17" fmla="*/ 58 h 58"/>
                    <a:gd name="T18" fmla="*/ 9 w 13"/>
                    <a:gd name="T19" fmla="*/ 54 h 58"/>
                    <a:gd name="T20" fmla="*/ 13 w 13"/>
                    <a:gd name="T21" fmla="*/ 52 h 58"/>
                    <a:gd name="T22" fmla="*/ 13 w 13"/>
                    <a:gd name="T23" fmla="*/ 5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58">
                      <a:moveTo>
                        <a:pt x="13" y="50"/>
                      </a:moveTo>
                      <a:lnTo>
                        <a:pt x="9" y="0"/>
                      </a:lnTo>
                      <a:lnTo>
                        <a:pt x="0" y="0"/>
                      </a:lnTo>
                      <a:lnTo>
                        <a:pt x="0" y="50"/>
                      </a:lnTo>
                      <a:lnTo>
                        <a:pt x="0" y="52"/>
                      </a:lnTo>
                      <a:lnTo>
                        <a:pt x="1" y="54"/>
                      </a:lnTo>
                      <a:lnTo>
                        <a:pt x="3" y="58"/>
                      </a:lnTo>
                      <a:lnTo>
                        <a:pt x="7" y="58"/>
                      </a:lnTo>
                      <a:lnTo>
                        <a:pt x="7" y="58"/>
                      </a:lnTo>
                      <a:lnTo>
                        <a:pt x="9" y="54"/>
                      </a:lnTo>
                      <a:lnTo>
                        <a:pt x="13" y="52"/>
                      </a:lnTo>
                      <a:lnTo>
                        <a:pt x="13" y="5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1" name="Freeform 2268"/>
                <p:cNvSpPr>
                  <a:spLocks/>
                </p:cNvSpPr>
                <p:nvPr/>
              </p:nvSpPr>
              <p:spPr bwMode="auto">
                <a:xfrm>
                  <a:off x="959" y="2344"/>
                  <a:ext cx="13" cy="210"/>
                </a:xfrm>
                <a:custGeom>
                  <a:avLst/>
                  <a:gdLst>
                    <a:gd name="T0" fmla="*/ 13 w 13"/>
                    <a:gd name="T1" fmla="*/ 202 h 210"/>
                    <a:gd name="T2" fmla="*/ 13 w 13"/>
                    <a:gd name="T3" fmla="*/ 0 h 210"/>
                    <a:gd name="T4" fmla="*/ 0 w 13"/>
                    <a:gd name="T5" fmla="*/ 0 h 210"/>
                    <a:gd name="T6" fmla="*/ 0 w 13"/>
                    <a:gd name="T7" fmla="*/ 202 h 210"/>
                    <a:gd name="T8" fmla="*/ 1 w 13"/>
                    <a:gd name="T9" fmla="*/ 204 h 210"/>
                    <a:gd name="T10" fmla="*/ 1 w 13"/>
                    <a:gd name="T11" fmla="*/ 208 h 210"/>
                    <a:gd name="T12" fmla="*/ 3 w 13"/>
                    <a:gd name="T13" fmla="*/ 210 h 210"/>
                    <a:gd name="T14" fmla="*/ 7 w 13"/>
                    <a:gd name="T15" fmla="*/ 210 h 210"/>
                    <a:gd name="T16" fmla="*/ 9 w 13"/>
                    <a:gd name="T17" fmla="*/ 210 h 210"/>
                    <a:gd name="T18" fmla="*/ 9 w 13"/>
                    <a:gd name="T19" fmla="*/ 208 h 210"/>
                    <a:gd name="T20" fmla="*/ 13 w 13"/>
                    <a:gd name="T21" fmla="*/ 204 h 210"/>
                    <a:gd name="T22" fmla="*/ 13 w 13"/>
                    <a:gd name="T23" fmla="*/ 20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10">
                      <a:moveTo>
                        <a:pt x="13" y="202"/>
                      </a:moveTo>
                      <a:lnTo>
                        <a:pt x="13" y="0"/>
                      </a:lnTo>
                      <a:lnTo>
                        <a:pt x="0" y="0"/>
                      </a:lnTo>
                      <a:lnTo>
                        <a:pt x="0" y="202"/>
                      </a:lnTo>
                      <a:lnTo>
                        <a:pt x="1" y="204"/>
                      </a:lnTo>
                      <a:lnTo>
                        <a:pt x="1" y="208"/>
                      </a:lnTo>
                      <a:lnTo>
                        <a:pt x="3" y="210"/>
                      </a:lnTo>
                      <a:lnTo>
                        <a:pt x="7" y="210"/>
                      </a:lnTo>
                      <a:lnTo>
                        <a:pt x="9" y="210"/>
                      </a:lnTo>
                      <a:lnTo>
                        <a:pt x="9" y="208"/>
                      </a:lnTo>
                      <a:lnTo>
                        <a:pt x="13" y="204"/>
                      </a:lnTo>
                      <a:lnTo>
                        <a:pt x="13" y="20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2" name="Freeform 2269"/>
                <p:cNvSpPr>
                  <a:spLocks/>
                </p:cNvSpPr>
                <p:nvPr/>
              </p:nvSpPr>
              <p:spPr bwMode="auto">
                <a:xfrm>
                  <a:off x="959" y="2546"/>
                  <a:ext cx="15" cy="82"/>
                </a:xfrm>
                <a:custGeom>
                  <a:avLst/>
                  <a:gdLst>
                    <a:gd name="T0" fmla="*/ 15 w 15"/>
                    <a:gd name="T1" fmla="*/ 73 h 82"/>
                    <a:gd name="T2" fmla="*/ 15 w 15"/>
                    <a:gd name="T3" fmla="*/ 75 h 82"/>
                    <a:gd name="T4" fmla="*/ 13 w 15"/>
                    <a:gd name="T5" fmla="*/ 0 h 82"/>
                    <a:gd name="T6" fmla="*/ 0 w 15"/>
                    <a:gd name="T7" fmla="*/ 0 h 82"/>
                    <a:gd name="T8" fmla="*/ 1 w 15"/>
                    <a:gd name="T9" fmla="*/ 75 h 82"/>
                    <a:gd name="T10" fmla="*/ 1 w 15"/>
                    <a:gd name="T11" fmla="*/ 77 h 82"/>
                    <a:gd name="T12" fmla="*/ 1 w 15"/>
                    <a:gd name="T13" fmla="*/ 75 h 82"/>
                    <a:gd name="T14" fmla="*/ 1 w 15"/>
                    <a:gd name="T15" fmla="*/ 77 h 82"/>
                    <a:gd name="T16" fmla="*/ 3 w 15"/>
                    <a:gd name="T17" fmla="*/ 79 h 82"/>
                    <a:gd name="T18" fmla="*/ 7 w 15"/>
                    <a:gd name="T19" fmla="*/ 82 h 82"/>
                    <a:gd name="T20" fmla="*/ 7 w 15"/>
                    <a:gd name="T21" fmla="*/ 82 h 82"/>
                    <a:gd name="T22" fmla="*/ 9 w 15"/>
                    <a:gd name="T23" fmla="*/ 82 h 82"/>
                    <a:gd name="T24" fmla="*/ 13 w 15"/>
                    <a:gd name="T25" fmla="*/ 79 h 82"/>
                    <a:gd name="T26" fmla="*/ 15 w 15"/>
                    <a:gd name="T27" fmla="*/ 77 h 82"/>
                    <a:gd name="T28" fmla="*/ 15 w 15"/>
                    <a:gd name="T29" fmla="*/ 75 h 82"/>
                    <a:gd name="T30" fmla="*/ 15 w 15"/>
                    <a:gd name="T31" fmla="*/ 7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82">
                      <a:moveTo>
                        <a:pt x="15" y="73"/>
                      </a:moveTo>
                      <a:lnTo>
                        <a:pt x="15" y="75"/>
                      </a:lnTo>
                      <a:lnTo>
                        <a:pt x="13" y="0"/>
                      </a:lnTo>
                      <a:lnTo>
                        <a:pt x="0" y="0"/>
                      </a:lnTo>
                      <a:lnTo>
                        <a:pt x="1" y="75"/>
                      </a:lnTo>
                      <a:lnTo>
                        <a:pt x="1" y="77"/>
                      </a:lnTo>
                      <a:lnTo>
                        <a:pt x="1" y="75"/>
                      </a:lnTo>
                      <a:lnTo>
                        <a:pt x="1" y="77"/>
                      </a:lnTo>
                      <a:lnTo>
                        <a:pt x="3" y="79"/>
                      </a:lnTo>
                      <a:lnTo>
                        <a:pt x="7" y="82"/>
                      </a:lnTo>
                      <a:lnTo>
                        <a:pt x="7" y="82"/>
                      </a:lnTo>
                      <a:lnTo>
                        <a:pt x="9" y="82"/>
                      </a:lnTo>
                      <a:lnTo>
                        <a:pt x="13" y="79"/>
                      </a:lnTo>
                      <a:lnTo>
                        <a:pt x="15" y="77"/>
                      </a:lnTo>
                      <a:lnTo>
                        <a:pt x="15" y="75"/>
                      </a:lnTo>
                      <a:lnTo>
                        <a:pt x="15" y="7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3" name="Freeform 2270"/>
                <p:cNvSpPr>
                  <a:spLocks/>
                </p:cNvSpPr>
                <p:nvPr/>
              </p:nvSpPr>
              <p:spPr bwMode="auto">
                <a:xfrm>
                  <a:off x="960" y="2619"/>
                  <a:ext cx="14" cy="13"/>
                </a:xfrm>
                <a:custGeom>
                  <a:avLst/>
                  <a:gdLst>
                    <a:gd name="T0" fmla="*/ 0 w 14"/>
                    <a:gd name="T1" fmla="*/ 6 h 13"/>
                    <a:gd name="T2" fmla="*/ 14 w 14"/>
                    <a:gd name="T3" fmla="*/ 6 h 13"/>
                    <a:gd name="T4" fmla="*/ 14 w 14"/>
                    <a:gd name="T5" fmla="*/ 0 h 13"/>
                    <a:gd name="T6" fmla="*/ 0 w 14"/>
                    <a:gd name="T7" fmla="*/ 4 h 13"/>
                    <a:gd name="T8" fmla="*/ 0 w 14"/>
                    <a:gd name="T9" fmla="*/ 9 h 13"/>
                    <a:gd name="T10" fmla="*/ 14 w 14"/>
                    <a:gd name="T11" fmla="*/ 9 h 13"/>
                    <a:gd name="T12" fmla="*/ 0 w 14"/>
                    <a:gd name="T13" fmla="*/ 9 h 13"/>
                    <a:gd name="T14" fmla="*/ 2 w 14"/>
                    <a:gd name="T15" fmla="*/ 9 h 13"/>
                    <a:gd name="T16" fmla="*/ 6 w 14"/>
                    <a:gd name="T17" fmla="*/ 13 h 13"/>
                    <a:gd name="T18" fmla="*/ 6 w 14"/>
                    <a:gd name="T19" fmla="*/ 13 h 13"/>
                    <a:gd name="T20" fmla="*/ 8 w 14"/>
                    <a:gd name="T21" fmla="*/ 13 h 13"/>
                    <a:gd name="T22" fmla="*/ 12 w 14"/>
                    <a:gd name="T23" fmla="*/ 13 h 13"/>
                    <a:gd name="T24" fmla="*/ 14 w 14"/>
                    <a:gd name="T25" fmla="*/ 9 h 13"/>
                    <a:gd name="T26" fmla="*/ 14 w 14"/>
                    <a:gd name="T27" fmla="*/ 9 h 13"/>
                    <a:gd name="T28" fmla="*/ 14 w 14"/>
                    <a:gd name="T29" fmla="*/ 6 h 13"/>
                    <a:gd name="T30" fmla="*/ 0 w 14"/>
                    <a:gd name="T3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0" y="6"/>
                      </a:moveTo>
                      <a:lnTo>
                        <a:pt x="14" y="6"/>
                      </a:lnTo>
                      <a:lnTo>
                        <a:pt x="14" y="0"/>
                      </a:lnTo>
                      <a:lnTo>
                        <a:pt x="0" y="4"/>
                      </a:lnTo>
                      <a:lnTo>
                        <a:pt x="0" y="9"/>
                      </a:lnTo>
                      <a:lnTo>
                        <a:pt x="14" y="9"/>
                      </a:lnTo>
                      <a:lnTo>
                        <a:pt x="0" y="9"/>
                      </a:lnTo>
                      <a:lnTo>
                        <a:pt x="2" y="9"/>
                      </a:lnTo>
                      <a:lnTo>
                        <a:pt x="6" y="13"/>
                      </a:lnTo>
                      <a:lnTo>
                        <a:pt x="6" y="13"/>
                      </a:lnTo>
                      <a:lnTo>
                        <a:pt x="8" y="13"/>
                      </a:lnTo>
                      <a:lnTo>
                        <a:pt x="12" y="13"/>
                      </a:lnTo>
                      <a:lnTo>
                        <a:pt x="14" y="9"/>
                      </a:lnTo>
                      <a:lnTo>
                        <a:pt x="14" y="9"/>
                      </a:lnTo>
                      <a:lnTo>
                        <a:pt x="14" y="6"/>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4" name="Freeform 2271"/>
                <p:cNvSpPr>
                  <a:spLocks/>
                </p:cNvSpPr>
                <p:nvPr/>
              </p:nvSpPr>
              <p:spPr bwMode="auto">
                <a:xfrm>
                  <a:off x="960" y="2615"/>
                  <a:ext cx="16" cy="13"/>
                </a:xfrm>
                <a:custGeom>
                  <a:avLst/>
                  <a:gdLst>
                    <a:gd name="T0" fmla="*/ 2 w 16"/>
                    <a:gd name="T1" fmla="*/ 8 h 13"/>
                    <a:gd name="T2" fmla="*/ 2 w 16"/>
                    <a:gd name="T3" fmla="*/ 6 h 13"/>
                    <a:gd name="T4" fmla="*/ 0 w 16"/>
                    <a:gd name="T5" fmla="*/ 10 h 13"/>
                    <a:gd name="T6" fmla="*/ 14 w 16"/>
                    <a:gd name="T7" fmla="*/ 13 h 13"/>
                    <a:gd name="T8" fmla="*/ 16 w 16"/>
                    <a:gd name="T9" fmla="*/ 8 h 13"/>
                    <a:gd name="T10" fmla="*/ 16 w 16"/>
                    <a:gd name="T11" fmla="*/ 6 h 13"/>
                    <a:gd name="T12" fmla="*/ 14 w 16"/>
                    <a:gd name="T13" fmla="*/ 4 h 13"/>
                    <a:gd name="T14" fmla="*/ 14 w 16"/>
                    <a:gd name="T15" fmla="*/ 0 h 13"/>
                    <a:gd name="T16" fmla="*/ 12 w 16"/>
                    <a:gd name="T17" fmla="*/ 0 h 13"/>
                    <a:gd name="T18" fmla="*/ 6 w 16"/>
                    <a:gd name="T19" fmla="*/ 0 h 13"/>
                    <a:gd name="T20" fmla="*/ 6 w 16"/>
                    <a:gd name="T21" fmla="*/ 0 h 13"/>
                    <a:gd name="T22" fmla="*/ 6 w 16"/>
                    <a:gd name="T23" fmla="*/ 4 h 13"/>
                    <a:gd name="T24" fmla="*/ 2 w 16"/>
                    <a:gd name="T25" fmla="*/ 6 h 13"/>
                    <a:gd name="T26" fmla="*/ 2 w 16"/>
                    <a:gd name="T2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3">
                      <a:moveTo>
                        <a:pt x="2" y="8"/>
                      </a:moveTo>
                      <a:lnTo>
                        <a:pt x="2" y="6"/>
                      </a:lnTo>
                      <a:lnTo>
                        <a:pt x="0" y="10"/>
                      </a:lnTo>
                      <a:lnTo>
                        <a:pt x="14" y="13"/>
                      </a:lnTo>
                      <a:lnTo>
                        <a:pt x="16" y="8"/>
                      </a:lnTo>
                      <a:lnTo>
                        <a:pt x="16" y="6"/>
                      </a:lnTo>
                      <a:lnTo>
                        <a:pt x="14" y="4"/>
                      </a:lnTo>
                      <a:lnTo>
                        <a:pt x="14" y="0"/>
                      </a:lnTo>
                      <a:lnTo>
                        <a:pt x="12" y="0"/>
                      </a:lnTo>
                      <a:lnTo>
                        <a:pt x="6" y="0"/>
                      </a:lnTo>
                      <a:lnTo>
                        <a:pt x="6" y="0"/>
                      </a:lnTo>
                      <a:lnTo>
                        <a:pt x="6" y="4"/>
                      </a:lnTo>
                      <a:lnTo>
                        <a:pt x="2" y="6"/>
                      </a:lnTo>
                      <a:lnTo>
                        <a:pt x="2"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5" name="Freeform 2272"/>
                <p:cNvSpPr>
                  <a:spLocks/>
                </p:cNvSpPr>
                <p:nvPr/>
              </p:nvSpPr>
              <p:spPr bwMode="auto">
                <a:xfrm>
                  <a:off x="962" y="2561"/>
                  <a:ext cx="14" cy="62"/>
                </a:xfrm>
                <a:custGeom>
                  <a:avLst/>
                  <a:gdLst>
                    <a:gd name="T0" fmla="*/ 0 w 14"/>
                    <a:gd name="T1" fmla="*/ 8 h 62"/>
                    <a:gd name="T2" fmla="*/ 0 w 14"/>
                    <a:gd name="T3" fmla="*/ 62 h 62"/>
                    <a:gd name="T4" fmla="*/ 14 w 14"/>
                    <a:gd name="T5" fmla="*/ 62 h 62"/>
                    <a:gd name="T6" fmla="*/ 14 w 14"/>
                    <a:gd name="T7" fmla="*/ 8 h 62"/>
                    <a:gd name="T8" fmla="*/ 14 w 14"/>
                    <a:gd name="T9" fmla="*/ 4 h 62"/>
                    <a:gd name="T10" fmla="*/ 12 w 14"/>
                    <a:gd name="T11" fmla="*/ 0 h 62"/>
                    <a:gd name="T12" fmla="*/ 10 w 14"/>
                    <a:gd name="T13" fmla="*/ 0 h 62"/>
                    <a:gd name="T14" fmla="*/ 6 w 14"/>
                    <a:gd name="T15" fmla="*/ 0 h 62"/>
                    <a:gd name="T16" fmla="*/ 4 w 14"/>
                    <a:gd name="T17" fmla="*/ 0 h 62"/>
                    <a:gd name="T18" fmla="*/ 4 w 14"/>
                    <a:gd name="T19" fmla="*/ 0 h 62"/>
                    <a:gd name="T20" fmla="*/ 4 w 14"/>
                    <a:gd name="T21" fmla="*/ 4 h 62"/>
                    <a:gd name="T22" fmla="*/ 0 w 14"/>
                    <a:gd name="T23"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2">
                      <a:moveTo>
                        <a:pt x="0" y="8"/>
                      </a:moveTo>
                      <a:lnTo>
                        <a:pt x="0" y="62"/>
                      </a:lnTo>
                      <a:lnTo>
                        <a:pt x="14" y="62"/>
                      </a:lnTo>
                      <a:lnTo>
                        <a:pt x="14" y="8"/>
                      </a:lnTo>
                      <a:lnTo>
                        <a:pt x="14" y="4"/>
                      </a:lnTo>
                      <a:lnTo>
                        <a:pt x="12" y="0"/>
                      </a:lnTo>
                      <a:lnTo>
                        <a:pt x="10" y="0"/>
                      </a:lnTo>
                      <a:lnTo>
                        <a:pt x="6" y="0"/>
                      </a:lnTo>
                      <a:lnTo>
                        <a:pt x="4" y="0"/>
                      </a:lnTo>
                      <a:lnTo>
                        <a:pt x="4" y="0"/>
                      </a:lnTo>
                      <a:lnTo>
                        <a:pt x="4" y="4"/>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6" name="Freeform 2273"/>
                <p:cNvSpPr>
                  <a:spLocks/>
                </p:cNvSpPr>
                <p:nvPr/>
              </p:nvSpPr>
              <p:spPr bwMode="auto">
                <a:xfrm>
                  <a:off x="962" y="2394"/>
                  <a:ext cx="16" cy="175"/>
                </a:xfrm>
                <a:custGeom>
                  <a:avLst/>
                  <a:gdLst>
                    <a:gd name="T0" fmla="*/ 4 w 16"/>
                    <a:gd name="T1" fmla="*/ 6 h 175"/>
                    <a:gd name="T2" fmla="*/ 0 w 16"/>
                    <a:gd name="T3" fmla="*/ 175 h 175"/>
                    <a:gd name="T4" fmla="*/ 14 w 16"/>
                    <a:gd name="T5" fmla="*/ 175 h 175"/>
                    <a:gd name="T6" fmla="*/ 16 w 16"/>
                    <a:gd name="T7" fmla="*/ 6 h 175"/>
                    <a:gd name="T8" fmla="*/ 14 w 16"/>
                    <a:gd name="T9" fmla="*/ 2 h 175"/>
                    <a:gd name="T10" fmla="*/ 12 w 16"/>
                    <a:gd name="T11" fmla="*/ 0 h 175"/>
                    <a:gd name="T12" fmla="*/ 10 w 16"/>
                    <a:gd name="T13" fmla="*/ 0 h 175"/>
                    <a:gd name="T14" fmla="*/ 6 w 16"/>
                    <a:gd name="T15" fmla="*/ 0 h 175"/>
                    <a:gd name="T16" fmla="*/ 4 w 16"/>
                    <a:gd name="T17" fmla="*/ 0 h 175"/>
                    <a:gd name="T18" fmla="*/ 4 w 16"/>
                    <a:gd name="T19" fmla="*/ 2 h 175"/>
                    <a:gd name="T20" fmla="*/ 4 w 16"/>
                    <a:gd name="T21" fmla="*/ 6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75">
                      <a:moveTo>
                        <a:pt x="4" y="6"/>
                      </a:moveTo>
                      <a:lnTo>
                        <a:pt x="0" y="175"/>
                      </a:lnTo>
                      <a:lnTo>
                        <a:pt x="14" y="175"/>
                      </a:lnTo>
                      <a:lnTo>
                        <a:pt x="16" y="6"/>
                      </a:lnTo>
                      <a:lnTo>
                        <a:pt x="14" y="2"/>
                      </a:lnTo>
                      <a:lnTo>
                        <a:pt x="12" y="0"/>
                      </a:lnTo>
                      <a:lnTo>
                        <a:pt x="10" y="0"/>
                      </a:lnTo>
                      <a:lnTo>
                        <a:pt x="6" y="0"/>
                      </a:lnTo>
                      <a:lnTo>
                        <a:pt x="4" y="0"/>
                      </a:lnTo>
                      <a:lnTo>
                        <a:pt x="4" y="2"/>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7" name="Freeform 2274"/>
                <p:cNvSpPr>
                  <a:spLocks/>
                </p:cNvSpPr>
                <p:nvPr/>
              </p:nvSpPr>
              <p:spPr bwMode="auto">
                <a:xfrm>
                  <a:off x="966" y="2310"/>
                  <a:ext cx="12" cy="90"/>
                </a:xfrm>
                <a:custGeom>
                  <a:avLst/>
                  <a:gdLst>
                    <a:gd name="T0" fmla="*/ 12 w 12"/>
                    <a:gd name="T1" fmla="*/ 7 h 90"/>
                    <a:gd name="T2" fmla="*/ 0 w 12"/>
                    <a:gd name="T3" fmla="*/ 7 h 90"/>
                    <a:gd name="T4" fmla="*/ 0 w 12"/>
                    <a:gd name="T5" fmla="*/ 90 h 90"/>
                    <a:gd name="T6" fmla="*/ 12 w 12"/>
                    <a:gd name="T7" fmla="*/ 90 h 90"/>
                    <a:gd name="T8" fmla="*/ 12 w 12"/>
                    <a:gd name="T9" fmla="*/ 7 h 90"/>
                    <a:gd name="T10" fmla="*/ 0 w 12"/>
                    <a:gd name="T11" fmla="*/ 7 h 90"/>
                    <a:gd name="T12" fmla="*/ 12 w 12"/>
                    <a:gd name="T13" fmla="*/ 7 h 90"/>
                    <a:gd name="T14" fmla="*/ 12 w 12"/>
                    <a:gd name="T15" fmla="*/ 4 h 90"/>
                    <a:gd name="T16" fmla="*/ 10 w 12"/>
                    <a:gd name="T17" fmla="*/ 0 h 90"/>
                    <a:gd name="T18" fmla="*/ 8 w 12"/>
                    <a:gd name="T19" fmla="*/ 0 h 90"/>
                    <a:gd name="T20" fmla="*/ 6 w 12"/>
                    <a:gd name="T21" fmla="*/ 0 h 90"/>
                    <a:gd name="T22" fmla="*/ 2 w 12"/>
                    <a:gd name="T23" fmla="*/ 0 h 90"/>
                    <a:gd name="T24" fmla="*/ 0 w 12"/>
                    <a:gd name="T25" fmla="*/ 0 h 90"/>
                    <a:gd name="T26" fmla="*/ 0 w 12"/>
                    <a:gd name="T27" fmla="*/ 4 h 90"/>
                    <a:gd name="T28" fmla="*/ 0 w 12"/>
                    <a:gd name="T29" fmla="*/ 7 h 90"/>
                    <a:gd name="T30" fmla="*/ 12 w 12"/>
                    <a:gd name="T31" fmla="*/ 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90">
                      <a:moveTo>
                        <a:pt x="12" y="7"/>
                      </a:moveTo>
                      <a:lnTo>
                        <a:pt x="0" y="7"/>
                      </a:lnTo>
                      <a:lnTo>
                        <a:pt x="0" y="90"/>
                      </a:lnTo>
                      <a:lnTo>
                        <a:pt x="12" y="90"/>
                      </a:lnTo>
                      <a:lnTo>
                        <a:pt x="12" y="7"/>
                      </a:lnTo>
                      <a:lnTo>
                        <a:pt x="0" y="7"/>
                      </a:lnTo>
                      <a:lnTo>
                        <a:pt x="12" y="7"/>
                      </a:lnTo>
                      <a:lnTo>
                        <a:pt x="12" y="4"/>
                      </a:lnTo>
                      <a:lnTo>
                        <a:pt x="10" y="0"/>
                      </a:lnTo>
                      <a:lnTo>
                        <a:pt x="8" y="0"/>
                      </a:lnTo>
                      <a:lnTo>
                        <a:pt x="6" y="0"/>
                      </a:lnTo>
                      <a:lnTo>
                        <a:pt x="2" y="0"/>
                      </a:lnTo>
                      <a:lnTo>
                        <a:pt x="0" y="0"/>
                      </a:lnTo>
                      <a:lnTo>
                        <a:pt x="0" y="4"/>
                      </a:lnTo>
                      <a:lnTo>
                        <a:pt x="0" y="7"/>
                      </a:lnTo>
                      <a:lnTo>
                        <a:pt x="12"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8" name="Freeform 2275"/>
                <p:cNvSpPr>
                  <a:spLocks/>
                </p:cNvSpPr>
                <p:nvPr/>
              </p:nvSpPr>
              <p:spPr bwMode="auto">
                <a:xfrm>
                  <a:off x="966" y="2317"/>
                  <a:ext cx="14" cy="183"/>
                </a:xfrm>
                <a:custGeom>
                  <a:avLst/>
                  <a:gdLst>
                    <a:gd name="T0" fmla="*/ 14 w 14"/>
                    <a:gd name="T1" fmla="*/ 177 h 183"/>
                    <a:gd name="T2" fmla="*/ 12 w 14"/>
                    <a:gd name="T3" fmla="*/ 0 h 183"/>
                    <a:gd name="T4" fmla="*/ 0 w 14"/>
                    <a:gd name="T5" fmla="*/ 0 h 183"/>
                    <a:gd name="T6" fmla="*/ 0 w 14"/>
                    <a:gd name="T7" fmla="*/ 177 h 183"/>
                    <a:gd name="T8" fmla="*/ 0 w 14"/>
                    <a:gd name="T9" fmla="*/ 177 h 183"/>
                    <a:gd name="T10" fmla="*/ 2 w 14"/>
                    <a:gd name="T11" fmla="*/ 179 h 183"/>
                    <a:gd name="T12" fmla="*/ 6 w 14"/>
                    <a:gd name="T13" fmla="*/ 183 h 183"/>
                    <a:gd name="T14" fmla="*/ 8 w 14"/>
                    <a:gd name="T15" fmla="*/ 183 h 183"/>
                    <a:gd name="T16" fmla="*/ 10 w 14"/>
                    <a:gd name="T17" fmla="*/ 183 h 183"/>
                    <a:gd name="T18" fmla="*/ 12 w 14"/>
                    <a:gd name="T19" fmla="*/ 179 h 183"/>
                    <a:gd name="T20" fmla="*/ 12 w 14"/>
                    <a:gd name="T21" fmla="*/ 177 h 183"/>
                    <a:gd name="T22" fmla="*/ 14 w 14"/>
                    <a:gd name="T23" fmla="*/ 17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83">
                      <a:moveTo>
                        <a:pt x="14" y="177"/>
                      </a:moveTo>
                      <a:lnTo>
                        <a:pt x="12" y="0"/>
                      </a:lnTo>
                      <a:lnTo>
                        <a:pt x="0" y="0"/>
                      </a:lnTo>
                      <a:lnTo>
                        <a:pt x="0" y="177"/>
                      </a:lnTo>
                      <a:lnTo>
                        <a:pt x="0" y="177"/>
                      </a:lnTo>
                      <a:lnTo>
                        <a:pt x="2" y="179"/>
                      </a:lnTo>
                      <a:lnTo>
                        <a:pt x="6" y="183"/>
                      </a:lnTo>
                      <a:lnTo>
                        <a:pt x="8" y="183"/>
                      </a:lnTo>
                      <a:lnTo>
                        <a:pt x="10" y="183"/>
                      </a:lnTo>
                      <a:lnTo>
                        <a:pt x="12" y="179"/>
                      </a:lnTo>
                      <a:lnTo>
                        <a:pt x="12" y="177"/>
                      </a:lnTo>
                      <a:lnTo>
                        <a:pt x="14" y="17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9" name="Freeform 2276"/>
                <p:cNvSpPr>
                  <a:spLocks/>
                </p:cNvSpPr>
                <p:nvPr/>
              </p:nvSpPr>
              <p:spPr bwMode="auto">
                <a:xfrm>
                  <a:off x="966" y="2494"/>
                  <a:ext cx="14" cy="119"/>
                </a:xfrm>
                <a:custGeom>
                  <a:avLst/>
                  <a:gdLst>
                    <a:gd name="T0" fmla="*/ 14 w 14"/>
                    <a:gd name="T1" fmla="*/ 113 h 119"/>
                    <a:gd name="T2" fmla="*/ 14 w 14"/>
                    <a:gd name="T3" fmla="*/ 0 h 119"/>
                    <a:gd name="T4" fmla="*/ 0 w 14"/>
                    <a:gd name="T5" fmla="*/ 0 h 119"/>
                    <a:gd name="T6" fmla="*/ 0 w 14"/>
                    <a:gd name="T7" fmla="*/ 113 h 119"/>
                    <a:gd name="T8" fmla="*/ 0 w 14"/>
                    <a:gd name="T9" fmla="*/ 115 h 119"/>
                    <a:gd name="T10" fmla="*/ 2 w 14"/>
                    <a:gd name="T11" fmla="*/ 119 h 119"/>
                    <a:gd name="T12" fmla="*/ 6 w 14"/>
                    <a:gd name="T13" fmla="*/ 119 h 119"/>
                    <a:gd name="T14" fmla="*/ 8 w 14"/>
                    <a:gd name="T15" fmla="*/ 119 h 119"/>
                    <a:gd name="T16" fmla="*/ 10 w 14"/>
                    <a:gd name="T17" fmla="*/ 119 h 119"/>
                    <a:gd name="T18" fmla="*/ 12 w 14"/>
                    <a:gd name="T19" fmla="*/ 119 h 119"/>
                    <a:gd name="T20" fmla="*/ 14 w 14"/>
                    <a:gd name="T21" fmla="*/ 115 h 119"/>
                    <a:gd name="T22" fmla="*/ 14 w 14"/>
                    <a:gd name="T23" fmla="*/ 11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19">
                      <a:moveTo>
                        <a:pt x="14" y="113"/>
                      </a:moveTo>
                      <a:lnTo>
                        <a:pt x="14" y="0"/>
                      </a:lnTo>
                      <a:lnTo>
                        <a:pt x="0" y="0"/>
                      </a:lnTo>
                      <a:lnTo>
                        <a:pt x="0" y="113"/>
                      </a:lnTo>
                      <a:lnTo>
                        <a:pt x="0" y="115"/>
                      </a:lnTo>
                      <a:lnTo>
                        <a:pt x="2" y="119"/>
                      </a:lnTo>
                      <a:lnTo>
                        <a:pt x="6" y="119"/>
                      </a:lnTo>
                      <a:lnTo>
                        <a:pt x="8" y="119"/>
                      </a:lnTo>
                      <a:lnTo>
                        <a:pt x="10" y="119"/>
                      </a:lnTo>
                      <a:lnTo>
                        <a:pt x="12" y="119"/>
                      </a:lnTo>
                      <a:lnTo>
                        <a:pt x="14" y="115"/>
                      </a:lnTo>
                      <a:lnTo>
                        <a:pt x="14" y="1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0" name="Freeform 2277"/>
                <p:cNvSpPr>
                  <a:spLocks/>
                </p:cNvSpPr>
                <p:nvPr/>
              </p:nvSpPr>
              <p:spPr bwMode="auto">
                <a:xfrm>
                  <a:off x="966" y="2607"/>
                  <a:ext cx="16" cy="25"/>
                </a:xfrm>
                <a:custGeom>
                  <a:avLst/>
                  <a:gdLst>
                    <a:gd name="T0" fmla="*/ 10 w 16"/>
                    <a:gd name="T1" fmla="*/ 12 h 25"/>
                    <a:gd name="T2" fmla="*/ 16 w 16"/>
                    <a:gd name="T3" fmla="*/ 18 h 25"/>
                    <a:gd name="T4" fmla="*/ 14 w 16"/>
                    <a:gd name="T5" fmla="*/ 0 h 25"/>
                    <a:gd name="T6" fmla="*/ 0 w 16"/>
                    <a:gd name="T7" fmla="*/ 0 h 25"/>
                    <a:gd name="T8" fmla="*/ 2 w 16"/>
                    <a:gd name="T9" fmla="*/ 21 h 25"/>
                    <a:gd name="T10" fmla="*/ 10 w 16"/>
                    <a:gd name="T11" fmla="*/ 25 h 25"/>
                    <a:gd name="T12" fmla="*/ 2 w 16"/>
                    <a:gd name="T13" fmla="*/ 21 h 25"/>
                    <a:gd name="T14" fmla="*/ 2 w 16"/>
                    <a:gd name="T15" fmla="*/ 21 h 25"/>
                    <a:gd name="T16" fmla="*/ 6 w 16"/>
                    <a:gd name="T17" fmla="*/ 25 h 25"/>
                    <a:gd name="T18" fmla="*/ 8 w 16"/>
                    <a:gd name="T19" fmla="*/ 25 h 25"/>
                    <a:gd name="T20" fmla="*/ 10 w 16"/>
                    <a:gd name="T21" fmla="*/ 25 h 25"/>
                    <a:gd name="T22" fmla="*/ 12 w 16"/>
                    <a:gd name="T23" fmla="*/ 25 h 25"/>
                    <a:gd name="T24" fmla="*/ 14 w 16"/>
                    <a:gd name="T25" fmla="*/ 21 h 25"/>
                    <a:gd name="T26" fmla="*/ 16 w 16"/>
                    <a:gd name="T27" fmla="*/ 18 h 25"/>
                    <a:gd name="T28" fmla="*/ 10 w 16"/>
                    <a:gd name="T29"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5">
                      <a:moveTo>
                        <a:pt x="10" y="12"/>
                      </a:moveTo>
                      <a:lnTo>
                        <a:pt x="16" y="18"/>
                      </a:lnTo>
                      <a:lnTo>
                        <a:pt x="14" y="0"/>
                      </a:lnTo>
                      <a:lnTo>
                        <a:pt x="0" y="0"/>
                      </a:lnTo>
                      <a:lnTo>
                        <a:pt x="2" y="21"/>
                      </a:lnTo>
                      <a:lnTo>
                        <a:pt x="10" y="25"/>
                      </a:lnTo>
                      <a:lnTo>
                        <a:pt x="2" y="21"/>
                      </a:lnTo>
                      <a:lnTo>
                        <a:pt x="2" y="21"/>
                      </a:lnTo>
                      <a:lnTo>
                        <a:pt x="6" y="25"/>
                      </a:lnTo>
                      <a:lnTo>
                        <a:pt x="8" y="25"/>
                      </a:lnTo>
                      <a:lnTo>
                        <a:pt x="10" y="25"/>
                      </a:lnTo>
                      <a:lnTo>
                        <a:pt x="12" y="25"/>
                      </a:lnTo>
                      <a:lnTo>
                        <a:pt x="14" y="21"/>
                      </a:lnTo>
                      <a:lnTo>
                        <a:pt x="16" y="18"/>
                      </a:lnTo>
                      <a:lnTo>
                        <a:pt x="10"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1" name="Freeform 2278"/>
                <p:cNvSpPr>
                  <a:spLocks/>
                </p:cNvSpPr>
                <p:nvPr/>
              </p:nvSpPr>
              <p:spPr bwMode="auto">
                <a:xfrm>
                  <a:off x="976" y="2619"/>
                  <a:ext cx="6" cy="13"/>
                </a:xfrm>
                <a:custGeom>
                  <a:avLst/>
                  <a:gdLst>
                    <a:gd name="T0" fmla="*/ 0 w 6"/>
                    <a:gd name="T1" fmla="*/ 0 h 13"/>
                    <a:gd name="T2" fmla="*/ 0 w 6"/>
                    <a:gd name="T3" fmla="*/ 13 h 13"/>
                    <a:gd name="T4" fmla="*/ 2 w 6"/>
                    <a:gd name="T5" fmla="*/ 13 h 13"/>
                    <a:gd name="T6" fmla="*/ 4 w 6"/>
                    <a:gd name="T7" fmla="*/ 9 h 13"/>
                    <a:gd name="T8" fmla="*/ 6 w 6"/>
                    <a:gd name="T9" fmla="*/ 9 h 13"/>
                    <a:gd name="T10" fmla="*/ 6 w 6"/>
                    <a:gd name="T11" fmla="*/ 6 h 13"/>
                    <a:gd name="T12" fmla="*/ 6 w 6"/>
                    <a:gd name="T13" fmla="*/ 4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9"/>
                      </a:lnTo>
                      <a:lnTo>
                        <a:pt x="6" y="9"/>
                      </a:lnTo>
                      <a:lnTo>
                        <a:pt x="6" y="6"/>
                      </a:lnTo>
                      <a:lnTo>
                        <a:pt x="6" y="4"/>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2" name="Freeform 2279"/>
                <p:cNvSpPr>
                  <a:spLocks/>
                </p:cNvSpPr>
                <p:nvPr/>
              </p:nvSpPr>
              <p:spPr bwMode="auto">
                <a:xfrm>
                  <a:off x="972" y="2619"/>
                  <a:ext cx="10" cy="13"/>
                </a:xfrm>
                <a:custGeom>
                  <a:avLst/>
                  <a:gdLst>
                    <a:gd name="T0" fmla="*/ 10 w 10"/>
                    <a:gd name="T1" fmla="*/ 4 h 13"/>
                    <a:gd name="T2" fmla="*/ 6 w 10"/>
                    <a:gd name="T3" fmla="*/ 0 h 13"/>
                    <a:gd name="T4" fmla="*/ 4 w 10"/>
                    <a:gd name="T5" fmla="*/ 0 h 13"/>
                    <a:gd name="T6" fmla="*/ 4 w 10"/>
                    <a:gd name="T7" fmla="*/ 13 h 13"/>
                    <a:gd name="T8" fmla="*/ 6 w 10"/>
                    <a:gd name="T9" fmla="*/ 13 h 13"/>
                    <a:gd name="T10" fmla="*/ 0 w 10"/>
                    <a:gd name="T11" fmla="*/ 9 h 13"/>
                    <a:gd name="T12" fmla="*/ 6 w 10"/>
                    <a:gd name="T13" fmla="*/ 13 h 13"/>
                    <a:gd name="T14" fmla="*/ 8 w 10"/>
                    <a:gd name="T15" fmla="*/ 13 h 13"/>
                    <a:gd name="T16" fmla="*/ 10 w 10"/>
                    <a:gd name="T17" fmla="*/ 9 h 13"/>
                    <a:gd name="T18" fmla="*/ 10 w 10"/>
                    <a:gd name="T19" fmla="*/ 9 h 13"/>
                    <a:gd name="T20" fmla="*/ 10 w 10"/>
                    <a:gd name="T21" fmla="*/ 6 h 13"/>
                    <a:gd name="T22" fmla="*/ 10 w 10"/>
                    <a:gd name="T23" fmla="*/ 4 h 13"/>
                    <a:gd name="T24" fmla="*/ 10 w 10"/>
                    <a:gd name="T25" fmla="*/ 2 h 13"/>
                    <a:gd name="T26" fmla="*/ 8 w 10"/>
                    <a:gd name="T27" fmla="*/ 2 h 13"/>
                    <a:gd name="T28" fmla="*/ 6 w 10"/>
                    <a:gd name="T29" fmla="*/ 0 h 13"/>
                    <a:gd name="T30" fmla="*/ 10 w 10"/>
                    <a:gd name="T3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3">
                      <a:moveTo>
                        <a:pt x="10" y="4"/>
                      </a:moveTo>
                      <a:lnTo>
                        <a:pt x="6" y="0"/>
                      </a:lnTo>
                      <a:lnTo>
                        <a:pt x="4" y="0"/>
                      </a:lnTo>
                      <a:lnTo>
                        <a:pt x="4" y="13"/>
                      </a:lnTo>
                      <a:lnTo>
                        <a:pt x="6" y="13"/>
                      </a:lnTo>
                      <a:lnTo>
                        <a:pt x="0" y="9"/>
                      </a:lnTo>
                      <a:lnTo>
                        <a:pt x="6" y="13"/>
                      </a:lnTo>
                      <a:lnTo>
                        <a:pt x="8" y="13"/>
                      </a:lnTo>
                      <a:lnTo>
                        <a:pt x="10" y="9"/>
                      </a:lnTo>
                      <a:lnTo>
                        <a:pt x="10" y="9"/>
                      </a:lnTo>
                      <a:lnTo>
                        <a:pt x="10" y="6"/>
                      </a:lnTo>
                      <a:lnTo>
                        <a:pt x="10" y="4"/>
                      </a:lnTo>
                      <a:lnTo>
                        <a:pt x="10" y="2"/>
                      </a:lnTo>
                      <a:lnTo>
                        <a:pt x="8" y="2"/>
                      </a:lnTo>
                      <a:lnTo>
                        <a:pt x="6" y="0"/>
                      </a:lnTo>
                      <a:lnTo>
                        <a:pt x="1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3" name="Freeform 2280"/>
                <p:cNvSpPr>
                  <a:spLocks/>
                </p:cNvSpPr>
                <p:nvPr/>
              </p:nvSpPr>
              <p:spPr bwMode="auto">
                <a:xfrm>
                  <a:off x="972" y="2621"/>
                  <a:ext cx="13" cy="13"/>
                </a:xfrm>
                <a:custGeom>
                  <a:avLst/>
                  <a:gdLst>
                    <a:gd name="T0" fmla="*/ 6 w 13"/>
                    <a:gd name="T1" fmla="*/ 0 h 13"/>
                    <a:gd name="T2" fmla="*/ 10 w 13"/>
                    <a:gd name="T3" fmla="*/ 2 h 13"/>
                    <a:gd name="T4" fmla="*/ 0 w 13"/>
                    <a:gd name="T5" fmla="*/ 7 h 13"/>
                    <a:gd name="T6" fmla="*/ 2 w 13"/>
                    <a:gd name="T7" fmla="*/ 11 h 13"/>
                    <a:gd name="T8" fmla="*/ 6 w 13"/>
                    <a:gd name="T9" fmla="*/ 13 h 13"/>
                    <a:gd name="T10" fmla="*/ 2 w 13"/>
                    <a:gd name="T11" fmla="*/ 11 h 13"/>
                    <a:gd name="T12" fmla="*/ 4 w 13"/>
                    <a:gd name="T13" fmla="*/ 13 h 13"/>
                    <a:gd name="T14" fmla="*/ 6 w 13"/>
                    <a:gd name="T15" fmla="*/ 13 h 13"/>
                    <a:gd name="T16" fmla="*/ 8 w 13"/>
                    <a:gd name="T17" fmla="*/ 13 h 13"/>
                    <a:gd name="T18" fmla="*/ 10 w 13"/>
                    <a:gd name="T19" fmla="*/ 11 h 13"/>
                    <a:gd name="T20" fmla="*/ 13 w 13"/>
                    <a:gd name="T21" fmla="*/ 11 h 13"/>
                    <a:gd name="T22" fmla="*/ 13 w 13"/>
                    <a:gd name="T23" fmla="*/ 7 h 13"/>
                    <a:gd name="T24" fmla="*/ 13 w 13"/>
                    <a:gd name="T25" fmla="*/ 4 h 13"/>
                    <a:gd name="T26" fmla="*/ 10 w 13"/>
                    <a:gd name="T27" fmla="*/ 2 h 13"/>
                    <a:gd name="T28" fmla="*/ 6 w 13"/>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6" y="0"/>
                      </a:moveTo>
                      <a:lnTo>
                        <a:pt x="10" y="2"/>
                      </a:lnTo>
                      <a:lnTo>
                        <a:pt x="0" y="7"/>
                      </a:lnTo>
                      <a:lnTo>
                        <a:pt x="2" y="11"/>
                      </a:lnTo>
                      <a:lnTo>
                        <a:pt x="6" y="13"/>
                      </a:lnTo>
                      <a:lnTo>
                        <a:pt x="2" y="11"/>
                      </a:lnTo>
                      <a:lnTo>
                        <a:pt x="4" y="13"/>
                      </a:lnTo>
                      <a:lnTo>
                        <a:pt x="6" y="13"/>
                      </a:lnTo>
                      <a:lnTo>
                        <a:pt x="8" y="13"/>
                      </a:lnTo>
                      <a:lnTo>
                        <a:pt x="10" y="11"/>
                      </a:lnTo>
                      <a:lnTo>
                        <a:pt x="13" y="11"/>
                      </a:lnTo>
                      <a:lnTo>
                        <a:pt x="13" y="7"/>
                      </a:lnTo>
                      <a:lnTo>
                        <a:pt x="13" y="4"/>
                      </a:lnTo>
                      <a:lnTo>
                        <a:pt x="10"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4" name="Freeform 2281"/>
                <p:cNvSpPr>
                  <a:spLocks/>
                </p:cNvSpPr>
                <p:nvPr/>
              </p:nvSpPr>
              <p:spPr bwMode="auto">
                <a:xfrm>
                  <a:off x="978"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5" name="Freeform 2282"/>
                <p:cNvSpPr>
                  <a:spLocks/>
                </p:cNvSpPr>
                <p:nvPr/>
              </p:nvSpPr>
              <p:spPr bwMode="auto">
                <a:xfrm>
                  <a:off x="978"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7" y="11"/>
                      </a:lnTo>
                      <a:lnTo>
                        <a:pt x="9" y="7"/>
                      </a:lnTo>
                      <a:lnTo>
                        <a:pt x="9" y="7"/>
                      </a:lnTo>
                      <a:lnTo>
                        <a:pt x="9"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6" name="Freeform 2283"/>
                <p:cNvSpPr>
                  <a:spLocks/>
                </p:cNvSpPr>
                <p:nvPr/>
              </p:nvSpPr>
              <p:spPr bwMode="auto">
                <a:xfrm>
                  <a:off x="980"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7" name="Freeform 2284"/>
                <p:cNvSpPr>
                  <a:spLocks/>
                </p:cNvSpPr>
                <p:nvPr/>
              </p:nvSpPr>
              <p:spPr bwMode="auto">
                <a:xfrm>
                  <a:off x="980"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7" y="11"/>
                      </a:lnTo>
                      <a:lnTo>
                        <a:pt x="9" y="7"/>
                      </a:lnTo>
                      <a:lnTo>
                        <a:pt x="9" y="7"/>
                      </a:lnTo>
                      <a:lnTo>
                        <a:pt x="9" y="4"/>
                      </a:lnTo>
                      <a:lnTo>
                        <a:pt x="7"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8" name="Freeform 2285"/>
                <p:cNvSpPr>
                  <a:spLocks/>
                </p:cNvSpPr>
                <p:nvPr/>
              </p:nvSpPr>
              <p:spPr bwMode="auto">
                <a:xfrm>
                  <a:off x="982"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9" name="Freeform 2286"/>
                <p:cNvSpPr>
                  <a:spLocks/>
                </p:cNvSpPr>
                <p:nvPr/>
              </p:nvSpPr>
              <p:spPr bwMode="auto">
                <a:xfrm>
                  <a:off x="982" y="2621"/>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7"/>
                      </a:lnTo>
                      <a:lnTo>
                        <a:pt x="9" y="7"/>
                      </a:lnTo>
                      <a:lnTo>
                        <a:pt x="9" y="4"/>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0" name="Freeform 2287"/>
                <p:cNvSpPr>
                  <a:spLocks/>
                </p:cNvSpPr>
                <p:nvPr/>
              </p:nvSpPr>
              <p:spPr bwMode="auto">
                <a:xfrm>
                  <a:off x="985"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1" name="Freeform 2288"/>
                <p:cNvSpPr>
                  <a:spLocks/>
                </p:cNvSpPr>
                <p:nvPr/>
              </p:nvSpPr>
              <p:spPr bwMode="auto">
                <a:xfrm>
                  <a:off x="985"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2" name="Freeform 2289"/>
                <p:cNvSpPr>
                  <a:spLocks/>
                </p:cNvSpPr>
                <p:nvPr/>
              </p:nvSpPr>
              <p:spPr bwMode="auto">
                <a:xfrm>
                  <a:off x="987"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3" name="Freeform 2290"/>
                <p:cNvSpPr>
                  <a:spLocks/>
                </p:cNvSpPr>
                <p:nvPr/>
              </p:nvSpPr>
              <p:spPr bwMode="auto">
                <a:xfrm>
                  <a:off x="987"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4" name="Freeform 2291"/>
                <p:cNvSpPr>
                  <a:spLocks/>
                </p:cNvSpPr>
                <p:nvPr/>
              </p:nvSpPr>
              <p:spPr bwMode="auto">
                <a:xfrm>
                  <a:off x="989"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5" name="Freeform 2292"/>
                <p:cNvSpPr>
                  <a:spLocks/>
                </p:cNvSpPr>
                <p:nvPr/>
              </p:nvSpPr>
              <p:spPr bwMode="auto">
                <a:xfrm>
                  <a:off x="989" y="2621"/>
                  <a:ext cx="6" cy="13"/>
                </a:xfrm>
                <a:custGeom>
                  <a:avLst/>
                  <a:gdLst>
                    <a:gd name="T0" fmla="*/ 2 w 6"/>
                    <a:gd name="T1" fmla="*/ 0 h 13"/>
                    <a:gd name="T2" fmla="*/ 0 w 6"/>
                    <a:gd name="T3" fmla="*/ 0 h 13"/>
                    <a:gd name="T4" fmla="*/ 0 w 6"/>
                    <a:gd name="T5" fmla="*/ 13 h 13"/>
                    <a:gd name="T6" fmla="*/ 2 w 6"/>
                    <a:gd name="T7" fmla="*/ 13 h 13"/>
                    <a:gd name="T8" fmla="*/ 6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6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6" y="13"/>
                      </a:lnTo>
                      <a:lnTo>
                        <a:pt x="6" y="11"/>
                      </a:lnTo>
                      <a:lnTo>
                        <a:pt x="6" y="7"/>
                      </a:lnTo>
                      <a:lnTo>
                        <a:pt x="6"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6" name="Freeform 2293"/>
                <p:cNvSpPr>
                  <a:spLocks/>
                </p:cNvSpPr>
                <p:nvPr/>
              </p:nvSpPr>
              <p:spPr bwMode="auto">
                <a:xfrm>
                  <a:off x="991"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7" name="Freeform 2294"/>
                <p:cNvSpPr>
                  <a:spLocks/>
                </p:cNvSpPr>
                <p:nvPr/>
              </p:nvSpPr>
              <p:spPr bwMode="auto">
                <a:xfrm>
                  <a:off x="991"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8" name="Freeform 2295"/>
                <p:cNvSpPr>
                  <a:spLocks/>
                </p:cNvSpPr>
                <p:nvPr/>
              </p:nvSpPr>
              <p:spPr bwMode="auto">
                <a:xfrm>
                  <a:off x="991"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7"/>
                      </a:lnTo>
                      <a:lnTo>
                        <a:pt x="10" y="7"/>
                      </a:lnTo>
                      <a:lnTo>
                        <a:pt x="10"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9" name="Freeform 2296"/>
                <p:cNvSpPr>
                  <a:spLocks/>
                </p:cNvSpPr>
                <p:nvPr/>
              </p:nvSpPr>
              <p:spPr bwMode="auto">
                <a:xfrm>
                  <a:off x="995"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0" name="Freeform 2297"/>
                <p:cNvSpPr>
                  <a:spLocks/>
                </p:cNvSpPr>
                <p:nvPr/>
              </p:nvSpPr>
              <p:spPr bwMode="auto">
                <a:xfrm>
                  <a:off x="995"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1" name="Freeform 2298"/>
                <p:cNvSpPr>
                  <a:spLocks/>
                </p:cNvSpPr>
                <p:nvPr/>
              </p:nvSpPr>
              <p:spPr bwMode="auto">
                <a:xfrm>
                  <a:off x="995"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2" name="Freeform 2299"/>
                <p:cNvSpPr>
                  <a:spLocks/>
                </p:cNvSpPr>
                <p:nvPr/>
              </p:nvSpPr>
              <p:spPr bwMode="auto">
                <a:xfrm>
                  <a:off x="995"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3" name="Freeform 2300"/>
                <p:cNvSpPr>
                  <a:spLocks/>
                </p:cNvSpPr>
                <p:nvPr/>
              </p:nvSpPr>
              <p:spPr bwMode="auto">
                <a:xfrm>
                  <a:off x="999"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4" name="Freeform 2301"/>
                <p:cNvSpPr>
                  <a:spLocks/>
                </p:cNvSpPr>
                <p:nvPr/>
              </p:nvSpPr>
              <p:spPr bwMode="auto">
                <a:xfrm>
                  <a:off x="999"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6" y="7"/>
                      </a:lnTo>
                      <a:lnTo>
                        <a:pt x="8"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5" name="Freeform 2302"/>
                <p:cNvSpPr>
                  <a:spLocks/>
                </p:cNvSpPr>
                <p:nvPr/>
              </p:nvSpPr>
              <p:spPr bwMode="auto">
                <a:xfrm>
                  <a:off x="1001"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6" name="Freeform 2303"/>
                <p:cNvSpPr>
                  <a:spLocks/>
                </p:cNvSpPr>
                <p:nvPr/>
              </p:nvSpPr>
              <p:spPr bwMode="auto">
                <a:xfrm>
                  <a:off x="1001"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6" y="7"/>
                      </a:lnTo>
                      <a:lnTo>
                        <a:pt x="9"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7" name="Freeform 2304"/>
                <p:cNvSpPr>
                  <a:spLocks/>
                </p:cNvSpPr>
                <p:nvPr/>
              </p:nvSpPr>
              <p:spPr bwMode="auto">
                <a:xfrm>
                  <a:off x="1003" y="2621"/>
                  <a:ext cx="7" cy="13"/>
                </a:xfrm>
                <a:custGeom>
                  <a:avLst/>
                  <a:gdLst>
                    <a:gd name="T0" fmla="*/ 0 w 7"/>
                    <a:gd name="T1" fmla="*/ 0 h 13"/>
                    <a:gd name="T2" fmla="*/ 0 w 7"/>
                    <a:gd name="T3" fmla="*/ 13 h 13"/>
                    <a:gd name="T4" fmla="*/ 2 w 7"/>
                    <a:gd name="T5" fmla="*/ 13 h 13"/>
                    <a:gd name="T6" fmla="*/ 4 w 7"/>
                    <a:gd name="T7" fmla="*/ 11 h 13"/>
                    <a:gd name="T8" fmla="*/ 7 w 7"/>
                    <a:gd name="T9" fmla="*/ 7 h 13"/>
                    <a:gd name="T10" fmla="*/ 7 w 7"/>
                    <a:gd name="T11" fmla="*/ 7 h 13"/>
                    <a:gd name="T12" fmla="*/ 7 w 7"/>
                    <a:gd name="T13" fmla="*/ 4 h 13"/>
                    <a:gd name="T14" fmla="*/ 4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7"/>
                      </a:lnTo>
                      <a:lnTo>
                        <a:pt x="7" y="7"/>
                      </a:lnTo>
                      <a:lnTo>
                        <a:pt x="7"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8" name="Freeform 2305"/>
                <p:cNvSpPr>
                  <a:spLocks/>
                </p:cNvSpPr>
                <p:nvPr/>
              </p:nvSpPr>
              <p:spPr bwMode="auto">
                <a:xfrm>
                  <a:off x="1003"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9" name="Freeform 2306"/>
                <p:cNvSpPr>
                  <a:spLocks/>
                </p:cNvSpPr>
                <p:nvPr/>
              </p:nvSpPr>
              <p:spPr bwMode="auto">
                <a:xfrm>
                  <a:off x="1005" y="2621"/>
                  <a:ext cx="5" cy="13"/>
                </a:xfrm>
                <a:custGeom>
                  <a:avLst/>
                  <a:gdLst>
                    <a:gd name="T0" fmla="*/ 0 w 5"/>
                    <a:gd name="T1" fmla="*/ 0 h 13"/>
                    <a:gd name="T2" fmla="*/ 0 w 5"/>
                    <a:gd name="T3" fmla="*/ 13 h 13"/>
                    <a:gd name="T4" fmla="*/ 2 w 5"/>
                    <a:gd name="T5" fmla="*/ 13 h 13"/>
                    <a:gd name="T6" fmla="*/ 5 w 5"/>
                    <a:gd name="T7" fmla="*/ 11 h 13"/>
                    <a:gd name="T8" fmla="*/ 5 w 5"/>
                    <a:gd name="T9" fmla="*/ 7 h 13"/>
                    <a:gd name="T10" fmla="*/ 5 w 5"/>
                    <a:gd name="T11" fmla="*/ 7 h 13"/>
                    <a:gd name="T12" fmla="*/ 5 w 5"/>
                    <a:gd name="T13" fmla="*/ 4 h 13"/>
                    <a:gd name="T14" fmla="*/ 5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7"/>
                      </a:lnTo>
                      <a:lnTo>
                        <a:pt x="5" y="7"/>
                      </a:lnTo>
                      <a:lnTo>
                        <a:pt x="5"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0" name="Freeform 2307"/>
                <p:cNvSpPr>
                  <a:spLocks/>
                </p:cNvSpPr>
                <p:nvPr/>
              </p:nvSpPr>
              <p:spPr bwMode="auto">
                <a:xfrm>
                  <a:off x="1005"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1" name="Freeform 2308"/>
                <p:cNvSpPr>
                  <a:spLocks/>
                </p:cNvSpPr>
                <p:nvPr/>
              </p:nvSpPr>
              <p:spPr bwMode="auto">
                <a:xfrm>
                  <a:off x="1005"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9" y="7"/>
                      </a:lnTo>
                      <a:lnTo>
                        <a:pt x="9" y="7"/>
                      </a:lnTo>
                      <a:lnTo>
                        <a:pt x="9"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2" name="Freeform 2309"/>
                <p:cNvSpPr>
                  <a:spLocks/>
                </p:cNvSpPr>
                <p:nvPr/>
              </p:nvSpPr>
              <p:spPr bwMode="auto">
                <a:xfrm>
                  <a:off x="1007"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3" name="Freeform 2310"/>
                <p:cNvSpPr>
                  <a:spLocks/>
                </p:cNvSpPr>
                <p:nvPr/>
              </p:nvSpPr>
              <p:spPr bwMode="auto">
                <a:xfrm>
                  <a:off x="1007"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7"/>
                      </a:lnTo>
                      <a:lnTo>
                        <a:pt x="9" y="7"/>
                      </a:lnTo>
                      <a:lnTo>
                        <a:pt x="9"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4" name="Freeform 2311"/>
                <p:cNvSpPr>
                  <a:spLocks/>
                </p:cNvSpPr>
                <p:nvPr/>
              </p:nvSpPr>
              <p:spPr bwMode="auto">
                <a:xfrm>
                  <a:off x="1010"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5" name="Freeform 2312"/>
                <p:cNvSpPr>
                  <a:spLocks/>
                </p:cNvSpPr>
                <p:nvPr/>
              </p:nvSpPr>
              <p:spPr bwMode="auto">
                <a:xfrm>
                  <a:off x="1010"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6" name="Freeform 2313"/>
                <p:cNvSpPr>
                  <a:spLocks/>
                </p:cNvSpPr>
                <p:nvPr/>
              </p:nvSpPr>
              <p:spPr bwMode="auto">
                <a:xfrm>
                  <a:off x="1010"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7" name="Freeform 2314"/>
                <p:cNvSpPr>
                  <a:spLocks/>
                </p:cNvSpPr>
                <p:nvPr/>
              </p:nvSpPr>
              <p:spPr bwMode="auto">
                <a:xfrm>
                  <a:off x="1010"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8" name="Freeform 2315"/>
                <p:cNvSpPr>
                  <a:spLocks/>
                </p:cNvSpPr>
                <p:nvPr/>
              </p:nvSpPr>
              <p:spPr bwMode="auto">
                <a:xfrm>
                  <a:off x="1014"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9" name="Freeform 2316"/>
                <p:cNvSpPr>
                  <a:spLocks/>
                </p:cNvSpPr>
                <p:nvPr/>
              </p:nvSpPr>
              <p:spPr bwMode="auto">
                <a:xfrm>
                  <a:off x="1014"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0" name="Freeform 2317"/>
                <p:cNvSpPr>
                  <a:spLocks/>
                </p:cNvSpPr>
                <p:nvPr/>
              </p:nvSpPr>
              <p:spPr bwMode="auto">
                <a:xfrm>
                  <a:off x="1016"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1" name="Freeform 2318"/>
                <p:cNvSpPr>
                  <a:spLocks/>
                </p:cNvSpPr>
                <p:nvPr/>
              </p:nvSpPr>
              <p:spPr bwMode="auto">
                <a:xfrm>
                  <a:off x="1016"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2" name="Freeform 2319"/>
                <p:cNvSpPr>
                  <a:spLocks/>
                </p:cNvSpPr>
                <p:nvPr/>
              </p:nvSpPr>
              <p:spPr bwMode="auto">
                <a:xfrm>
                  <a:off x="1018"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3" name="Freeform 2320"/>
                <p:cNvSpPr>
                  <a:spLocks/>
                </p:cNvSpPr>
                <p:nvPr/>
              </p:nvSpPr>
              <p:spPr bwMode="auto">
                <a:xfrm>
                  <a:off x="1018"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4" name="Freeform 2321"/>
                <p:cNvSpPr>
                  <a:spLocks/>
                </p:cNvSpPr>
                <p:nvPr/>
              </p:nvSpPr>
              <p:spPr bwMode="auto">
                <a:xfrm>
                  <a:off x="1018"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5" name="Freeform 2322"/>
                <p:cNvSpPr>
                  <a:spLocks/>
                </p:cNvSpPr>
                <p:nvPr/>
              </p:nvSpPr>
              <p:spPr bwMode="auto">
                <a:xfrm>
                  <a:off x="1020"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6" name="Freeform 2323"/>
                <p:cNvSpPr>
                  <a:spLocks/>
                </p:cNvSpPr>
                <p:nvPr/>
              </p:nvSpPr>
              <p:spPr bwMode="auto">
                <a:xfrm>
                  <a:off x="1020"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7" name="Freeform 2324"/>
                <p:cNvSpPr>
                  <a:spLocks/>
                </p:cNvSpPr>
                <p:nvPr/>
              </p:nvSpPr>
              <p:spPr bwMode="auto">
                <a:xfrm>
                  <a:off x="1024"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8" name="Freeform 2325"/>
                <p:cNvSpPr>
                  <a:spLocks/>
                </p:cNvSpPr>
                <p:nvPr/>
              </p:nvSpPr>
              <p:spPr bwMode="auto">
                <a:xfrm>
                  <a:off x="1024"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7 h 13"/>
                    <a:gd name="T14" fmla="*/ 9 w 9"/>
                    <a:gd name="T15" fmla="*/ 7 h 13"/>
                    <a:gd name="T16" fmla="*/ 9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7"/>
                      </a:lnTo>
                      <a:lnTo>
                        <a:pt x="9" y="7"/>
                      </a:lnTo>
                      <a:lnTo>
                        <a:pt x="9"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9" name="Freeform 2326"/>
                <p:cNvSpPr>
                  <a:spLocks/>
                </p:cNvSpPr>
                <p:nvPr/>
              </p:nvSpPr>
              <p:spPr bwMode="auto">
                <a:xfrm>
                  <a:off x="1026" y="2621"/>
                  <a:ext cx="7" cy="13"/>
                </a:xfrm>
                <a:custGeom>
                  <a:avLst/>
                  <a:gdLst>
                    <a:gd name="T0" fmla="*/ 0 w 7"/>
                    <a:gd name="T1" fmla="*/ 0 h 13"/>
                    <a:gd name="T2" fmla="*/ 0 w 7"/>
                    <a:gd name="T3" fmla="*/ 13 h 13"/>
                    <a:gd name="T4" fmla="*/ 4 w 7"/>
                    <a:gd name="T5" fmla="*/ 13 h 13"/>
                    <a:gd name="T6" fmla="*/ 4 w 7"/>
                    <a:gd name="T7" fmla="*/ 11 h 13"/>
                    <a:gd name="T8" fmla="*/ 7 w 7"/>
                    <a:gd name="T9" fmla="*/ 7 h 13"/>
                    <a:gd name="T10" fmla="*/ 7 w 7"/>
                    <a:gd name="T11" fmla="*/ 7 h 13"/>
                    <a:gd name="T12" fmla="*/ 7 w 7"/>
                    <a:gd name="T13" fmla="*/ 4 h 13"/>
                    <a:gd name="T14" fmla="*/ 4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4" y="11"/>
                      </a:lnTo>
                      <a:lnTo>
                        <a:pt x="7" y="7"/>
                      </a:lnTo>
                      <a:lnTo>
                        <a:pt x="7" y="7"/>
                      </a:lnTo>
                      <a:lnTo>
                        <a:pt x="7"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0" name="Freeform 2327"/>
                <p:cNvSpPr>
                  <a:spLocks/>
                </p:cNvSpPr>
                <p:nvPr/>
              </p:nvSpPr>
              <p:spPr bwMode="auto">
                <a:xfrm>
                  <a:off x="1026"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1" name="Freeform 2328"/>
                <p:cNvSpPr>
                  <a:spLocks/>
                </p:cNvSpPr>
                <p:nvPr/>
              </p:nvSpPr>
              <p:spPr bwMode="auto">
                <a:xfrm>
                  <a:off x="1028" y="2621"/>
                  <a:ext cx="5" cy="13"/>
                </a:xfrm>
                <a:custGeom>
                  <a:avLst/>
                  <a:gdLst>
                    <a:gd name="T0" fmla="*/ 0 w 5"/>
                    <a:gd name="T1" fmla="*/ 0 h 13"/>
                    <a:gd name="T2" fmla="*/ 0 w 5"/>
                    <a:gd name="T3" fmla="*/ 13 h 13"/>
                    <a:gd name="T4" fmla="*/ 2 w 5"/>
                    <a:gd name="T5" fmla="*/ 13 h 13"/>
                    <a:gd name="T6" fmla="*/ 5 w 5"/>
                    <a:gd name="T7" fmla="*/ 11 h 13"/>
                    <a:gd name="T8" fmla="*/ 5 w 5"/>
                    <a:gd name="T9" fmla="*/ 7 h 13"/>
                    <a:gd name="T10" fmla="*/ 5 w 5"/>
                    <a:gd name="T11" fmla="*/ 7 h 13"/>
                    <a:gd name="T12" fmla="*/ 5 w 5"/>
                    <a:gd name="T13" fmla="*/ 4 h 13"/>
                    <a:gd name="T14" fmla="*/ 5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7"/>
                      </a:lnTo>
                      <a:lnTo>
                        <a:pt x="5" y="7"/>
                      </a:lnTo>
                      <a:lnTo>
                        <a:pt x="5"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2" name="Freeform 2329"/>
                <p:cNvSpPr>
                  <a:spLocks/>
                </p:cNvSpPr>
                <p:nvPr/>
              </p:nvSpPr>
              <p:spPr bwMode="auto">
                <a:xfrm>
                  <a:off x="1028"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5" y="7"/>
                      </a:lnTo>
                      <a:lnTo>
                        <a:pt x="9" y="7"/>
                      </a:lnTo>
                      <a:lnTo>
                        <a:pt x="5"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3" name="Freeform 2330"/>
                <p:cNvSpPr>
                  <a:spLocks/>
                </p:cNvSpPr>
                <p:nvPr/>
              </p:nvSpPr>
              <p:spPr bwMode="auto">
                <a:xfrm>
                  <a:off x="1030"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4" name="Freeform 2331"/>
                <p:cNvSpPr>
                  <a:spLocks/>
                </p:cNvSpPr>
                <p:nvPr/>
              </p:nvSpPr>
              <p:spPr bwMode="auto">
                <a:xfrm>
                  <a:off x="1030"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7" y="7"/>
                      </a:lnTo>
                      <a:lnTo>
                        <a:pt x="9" y="7"/>
                      </a:lnTo>
                      <a:lnTo>
                        <a:pt x="7"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5" name="Freeform 2332"/>
                <p:cNvSpPr>
                  <a:spLocks/>
                </p:cNvSpPr>
                <p:nvPr/>
              </p:nvSpPr>
              <p:spPr bwMode="auto">
                <a:xfrm>
                  <a:off x="1033"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6" name="Freeform 2333"/>
                <p:cNvSpPr>
                  <a:spLocks/>
                </p:cNvSpPr>
                <p:nvPr/>
              </p:nvSpPr>
              <p:spPr bwMode="auto">
                <a:xfrm>
                  <a:off x="1033" y="2621"/>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0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0" y="0"/>
                      </a:moveTo>
                      <a:lnTo>
                        <a:pt x="0" y="0"/>
                      </a:lnTo>
                      <a:lnTo>
                        <a:pt x="0" y="13"/>
                      </a:ln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7" name="Freeform 2334"/>
                <p:cNvSpPr>
                  <a:spLocks/>
                </p:cNvSpPr>
                <p:nvPr/>
              </p:nvSpPr>
              <p:spPr bwMode="auto">
                <a:xfrm>
                  <a:off x="1033"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8" name="Freeform 2335"/>
                <p:cNvSpPr>
                  <a:spLocks/>
                </p:cNvSpPr>
                <p:nvPr/>
              </p:nvSpPr>
              <p:spPr bwMode="auto">
                <a:xfrm>
                  <a:off x="1033"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9" name="Freeform 2336"/>
                <p:cNvSpPr>
                  <a:spLocks/>
                </p:cNvSpPr>
                <p:nvPr/>
              </p:nvSpPr>
              <p:spPr bwMode="auto">
                <a:xfrm>
                  <a:off x="1033"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0" name="Freeform 2337"/>
                <p:cNvSpPr>
                  <a:spLocks/>
                </p:cNvSpPr>
                <p:nvPr/>
              </p:nvSpPr>
              <p:spPr bwMode="auto">
                <a:xfrm>
                  <a:off x="1037"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1" name="Freeform 2338"/>
                <p:cNvSpPr>
                  <a:spLocks/>
                </p:cNvSpPr>
                <p:nvPr/>
              </p:nvSpPr>
              <p:spPr bwMode="auto">
                <a:xfrm>
                  <a:off x="1037"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2" name="Freeform 2339"/>
                <p:cNvSpPr>
                  <a:spLocks/>
                </p:cNvSpPr>
                <p:nvPr/>
              </p:nvSpPr>
              <p:spPr bwMode="auto">
                <a:xfrm>
                  <a:off x="1039"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3" name="Freeform 2340"/>
                <p:cNvSpPr>
                  <a:spLocks/>
                </p:cNvSpPr>
                <p:nvPr/>
              </p:nvSpPr>
              <p:spPr bwMode="auto">
                <a:xfrm>
                  <a:off x="1039"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4" name="Freeform 2341"/>
                <p:cNvSpPr>
                  <a:spLocks/>
                </p:cNvSpPr>
                <p:nvPr/>
              </p:nvSpPr>
              <p:spPr bwMode="auto">
                <a:xfrm>
                  <a:off x="1041"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5" name="Freeform 2342"/>
                <p:cNvSpPr>
                  <a:spLocks/>
                </p:cNvSpPr>
                <p:nvPr/>
              </p:nvSpPr>
              <p:spPr bwMode="auto">
                <a:xfrm>
                  <a:off x="1041"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6" y="7"/>
                      </a:lnTo>
                      <a:lnTo>
                        <a:pt x="8"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6" name="Freeform 2343"/>
                <p:cNvSpPr>
                  <a:spLocks/>
                </p:cNvSpPr>
                <p:nvPr/>
              </p:nvSpPr>
              <p:spPr bwMode="auto">
                <a:xfrm>
                  <a:off x="1039" y="2621"/>
                  <a:ext cx="10" cy="13"/>
                </a:xfrm>
                <a:custGeom>
                  <a:avLst/>
                  <a:gdLst>
                    <a:gd name="T0" fmla="*/ 0 w 10"/>
                    <a:gd name="T1" fmla="*/ 2 h 13"/>
                    <a:gd name="T2" fmla="*/ 4 w 10"/>
                    <a:gd name="T3" fmla="*/ 0 h 13"/>
                    <a:gd name="T4" fmla="*/ 4 w 10"/>
                    <a:gd name="T5" fmla="*/ 13 h 13"/>
                    <a:gd name="T6" fmla="*/ 8 w 10"/>
                    <a:gd name="T7" fmla="*/ 11 h 13"/>
                    <a:gd name="T8" fmla="*/ 4 w 10"/>
                    <a:gd name="T9" fmla="*/ 13 h 13"/>
                    <a:gd name="T10" fmla="*/ 6 w 10"/>
                    <a:gd name="T11" fmla="*/ 13 h 13"/>
                    <a:gd name="T12" fmla="*/ 8 w 10"/>
                    <a:gd name="T13" fmla="*/ 11 h 13"/>
                    <a:gd name="T14" fmla="*/ 10 w 10"/>
                    <a:gd name="T15" fmla="*/ 7 h 13"/>
                    <a:gd name="T16" fmla="*/ 10 w 10"/>
                    <a:gd name="T17" fmla="*/ 7 h 13"/>
                    <a:gd name="T18" fmla="*/ 10 w 10"/>
                    <a:gd name="T19" fmla="*/ 4 h 13"/>
                    <a:gd name="T20" fmla="*/ 8 w 10"/>
                    <a:gd name="T21" fmla="*/ 2 h 13"/>
                    <a:gd name="T22" fmla="*/ 6 w 10"/>
                    <a:gd name="T23" fmla="*/ 0 h 13"/>
                    <a:gd name="T24" fmla="*/ 4 w 10"/>
                    <a:gd name="T25" fmla="*/ 0 h 13"/>
                    <a:gd name="T26" fmla="*/ 0 w 10"/>
                    <a:gd name="T2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0" y="2"/>
                      </a:moveTo>
                      <a:lnTo>
                        <a:pt x="4" y="0"/>
                      </a:lnTo>
                      <a:lnTo>
                        <a:pt x="4" y="13"/>
                      </a:lnTo>
                      <a:lnTo>
                        <a:pt x="8" y="11"/>
                      </a:lnTo>
                      <a:lnTo>
                        <a:pt x="4" y="13"/>
                      </a:lnTo>
                      <a:lnTo>
                        <a:pt x="6" y="13"/>
                      </a:lnTo>
                      <a:lnTo>
                        <a:pt x="8" y="11"/>
                      </a:lnTo>
                      <a:lnTo>
                        <a:pt x="10" y="7"/>
                      </a:lnTo>
                      <a:lnTo>
                        <a:pt x="10" y="7"/>
                      </a:lnTo>
                      <a:lnTo>
                        <a:pt x="10" y="4"/>
                      </a:lnTo>
                      <a:lnTo>
                        <a:pt x="8" y="2"/>
                      </a:lnTo>
                      <a:lnTo>
                        <a:pt x="6" y="0"/>
                      </a:lnTo>
                      <a:lnTo>
                        <a:pt x="4"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7" name="Freeform 2344"/>
                <p:cNvSpPr>
                  <a:spLocks/>
                </p:cNvSpPr>
                <p:nvPr/>
              </p:nvSpPr>
              <p:spPr bwMode="auto">
                <a:xfrm>
                  <a:off x="1039" y="2619"/>
                  <a:ext cx="14" cy="13"/>
                </a:xfrm>
                <a:custGeom>
                  <a:avLst/>
                  <a:gdLst>
                    <a:gd name="T0" fmla="*/ 6 w 14"/>
                    <a:gd name="T1" fmla="*/ 0 h 13"/>
                    <a:gd name="T2" fmla="*/ 0 w 14"/>
                    <a:gd name="T3" fmla="*/ 4 h 13"/>
                    <a:gd name="T4" fmla="*/ 8 w 14"/>
                    <a:gd name="T5" fmla="*/ 13 h 13"/>
                    <a:gd name="T6" fmla="*/ 10 w 14"/>
                    <a:gd name="T7" fmla="*/ 9 h 13"/>
                    <a:gd name="T8" fmla="*/ 6 w 14"/>
                    <a:gd name="T9" fmla="*/ 13 h 13"/>
                    <a:gd name="T10" fmla="*/ 10 w 14"/>
                    <a:gd name="T11" fmla="*/ 9 h 13"/>
                    <a:gd name="T12" fmla="*/ 14 w 14"/>
                    <a:gd name="T13" fmla="*/ 9 h 13"/>
                    <a:gd name="T14" fmla="*/ 14 w 14"/>
                    <a:gd name="T15" fmla="*/ 6 h 13"/>
                    <a:gd name="T16" fmla="*/ 10 w 14"/>
                    <a:gd name="T17" fmla="*/ 4 h 13"/>
                    <a:gd name="T18" fmla="*/ 8 w 14"/>
                    <a:gd name="T19" fmla="*/ 2 h 13"/>
                    <a:gd name="T20" fmla="*/ 6 w 14"/>
                    <a:gd name="T21" fmla="*/ 2 h 13"/>
                    <a:gd name="T22" fmla="*/ 4 w 14"/>
                    <a:gd name="T23" fmla="*/ 0 h 13"/>
                    <a:gd name="T24" fmla="*/ 2 w 14"/>
                    <a:gd name="T25" fmla="*/ 2 h 13"/>
                    <a:gd name="T26" fmla="*/ 0 w 14"/>
                    <a:gd name="T27" fmla="*/ 4 h 13"/>
                    <a:gd name="T28" fmla="*/ 6 w 14"/>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3">
                      <a:moveTo>
                        <a:pt x="6" y="0"/>
                      </a:moveTo>
                      <a:lnTo>
                        <a:pt x="0" y="4"/>
                      </a:lnTo>
                      <a:lnTo>
                        <a:pt x="8" y="13"/>
                      </a:lnTo>
                      <a:lnTo>
                        <a:pt x="10" y="9"/>
                      </a:lnTo>
                      <a:lnTo>
                        <a:pt x="6" y="13"/>
                      </a:lnTo>
                      <a:lnTo>
                        <a:pt x="10" y="9"/>
                      </a:lnTo>
                      <a:lnTo>
                        <a:pt x="14" y="9"/>
                      </a:lnTo>
                      <a:lnTo>
                        <a:pt x="14" y="6"/>
                      </a:lnTo>
                      <a:lnTo>
                        <a:pt x="10" y="4"/>
                      </a:lnTo>
                      <a:lnTo>
                        <a:pt x="8" y="2"/>
                      </a:lnTo>
                      <a:lnTo>
                        <a:pt x="6" y="2"/>
                      </a:lnTo>
                      <a:lnTo>
                        <a:pt x="4" y="0"/>
                      </a:lnTo>
                      <a:lnTo>
                        <a:pt x="2" y="2"/>
                      </a:lnTo>
                      <a:lnTo>
                        <a:pt x="0" y="4"/>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8" name="Freeform 2345"/>
                <p:cNvSpPr>
                  <a:spLocks/>
                </p:cNvSpPr>
                <p:nvPr/>
              </p:nvSpPr>
              <p:spPr bwMode="auto">
                <a:xfrm>
                  <a:off x="1045" y="2619"/>
                  <a:ext cx="8" cy="13"/>
                </a:xfrm>
                <a:custGeom>
                  <a:avLst/>
                  <a:gdLst>
                    <a:gd name="T0" fmla="*/ 0 w 8"/>
                    <a:gd name="T1" fmla="*/ 0 h 13"/>
                    <a:gd name="T2" fmla="*/ 0 w 8"/>
                    <a:gd name="T3" fmla="*/ 13 h 13"/>
                    <a:gd name="T4" fmla="*/ 2 w 8"/>
                    <a:gd name="T5" fmla="*/ 13 h 13"/>
                    <a:gd name="T6" fmla="*/ 4 w 8"/>
                    <a:gd name="T7" fmla="*/ 9 h 13"/>
                    <a:gd name="T8" fmla="*/ 8 w 8"/>
                    <a:gd name="T9" fmla="*/ 9 h 13"/>
                    <a:gd name="T10" fmla="*/ 8 w 8"/>
                    <a:gd name="T11" fmla="*/ 6 h 13"/>
                    <a:gd name="T12" fmla="*/ 8 w 8"/>
                    <a:gd name="T13" fmla="*/ 4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9"/>
                      </a:lnTo>
                      <a:lnTo>
                        <a:pt x="8" y="9"/>
                      </a:lnTo>
                      <a:lnTo>
                        <a:pt x="8" y="6"/>
                      </a:lnTo>
                      <a:lnTo>
                        <a:pt x="8" y="4"/>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9" name="Freeform 2346"/>
                <p:cNvSpPr>
                  <a:spLocks/>
                </p:cNvSpPr>
                <p:nvPr/>
              </p:nvSpPr>
              <p:spPr bwMode="auto">
                <a:xfrm>
                  <a:off x="1045" y="2619"/>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9 h 13"/>
                    <a:gd name="T12" fmla="*/ 8 w 8"/>
                    <a:gd name="T13" fmla="*/ 9 h 13"/>
                    <a:gd name="T14" fmla="*/ 8 w 8"/>
                    <a:gd name="T15" fmla="*/ 6 h 13"/>
                    <a:gd name="T16" fmla="*/ 8 w 8"/>
                    <a:gd name="T17" fmla="*/ 4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9"/>
                      </a:lnTo>
                      <a:lnTo>
                        <a:pt x="8" y="9"/>
                      </a:lnTo>
                      <a:lnTo>
                        <a:pt x="8" y="6"/>
                      </a:lnTo>
                      <a:lnTo>
                        <a:pt x="8" y="4"/>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0" name="Freeform 2347"/>
                <p:cNvSpPr>
                  <a:spLocks/>
                </p:cNvSpPr>
                <p:nvPr/>
              </p:nvSpPr>
              <p:spPr bwMode="auto">
                <a:xfrm>
                  <a:off x="1047" y="2619"/>
                  <a:ext cx="8" cy="13"/>
                </a:xfrm>
                <a:custGeom>
                  <a:avLst/>
                  <a:gdLst>
                    <a:gd name="T0" fmla="*/ 0 w 8"/>
                    <a:gd name="T1" fmla="*/ 0 h 13"/>
                    <a:gd name="T2" fmla="*/ 0 w 8"/>
                    <a:gd name="T3" fmla="*/ 13 h 13"/>
                    <a:gd name="T4" fmla="*/ 2 w 8"/>
                    <a:gd name="T5" fmla="*/ 13 h 13"/>
                    <a:gd name="T6" fmla="*/ 6 w 8"/>
                    <a:gd name="T7" fmla="*/ 9 h 13"/>
                    <a:gd name="T8" fmla="*/ 8 w 8"/>
                    <a:gd name="T9" fmla="*/ 9 h 13"/>
                    <a:gd name="T10" fmla="*/ 8 w 8"/>
                    <a:gd name="T11" fmla="*/ 6 h 13"/>
                    <a:gd name="T12" fmla="*/ 8 w 8"/>
                    <a:gd name="T13" fmla="*/ 4 h 13"/>
                    <a:gd name="T14" fmla="*/ 6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9"/>
                      </a:lnTo>
                      <a:lnTo>
                        <a:pt x="8" y="9"/>
                      </a:lnTo>
                      <a:lnTo>
                        <a:pt x="8" y="6"/>
                      </a:lnTo>
                      <a:lnTo>
                        <a:pt x="8" y="4"/>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1" name="Freeform 2348"/>
                <p:cNvSpPr>
                  <a:spLocks/>
                </p:cNvSpPr>
                <p:nvPr/>
              </p:nvSpPr>
              <p:spPr bwMode="auto">
                <a:xfrm>
                  <a:off x="1043" y="2619"/>
                  <a:ext cx="12" cy="13"/>
                </a:xfrm>
                <a:custGeom>
                  <a:avLst/>
                  <a:gdLst>
                    <a:gd name="T0" fmla="*/ 0 w 12"/>
                    <a:gd name="T1" fmla="*/ 4 h 13"/>
                    <a:gd name="T2" fmla="*/ 4 w 12"/>
                    <a:gd name="T3" fmla="*/ 0 h 13"/>
                    <a:gd name="T4" fmla="*/ 4 w 12"/>
                    <a:gd name="T5" fmla="*/ 13 h 13"/>
                    <a:gd name="T6" fmla="*/ 12 w 12"/>
                    <a:gd name="T7" fmla="*/ 9 h 13"/>
                    <a:gd name="T8" fmla="*/ 4 w 12"/>
                    <a:gd name="T9" fmla="*/ 13 h 13"/>
                    <a:gd name="T10" fmla="*/ 10 w 12"/>
                    <a:gd name="T11" fmla="*/ 13 h 13"/>
                    <a:gd name="T12" fmla="*/ 12 w 12"/>
                    <a:gd name="T13" fmla="*/ 9 h 13"/>
                    <a:gd name="T14" fmla="*/ 12 w 12"/>
                    <a:gd name="T15" fmla="*/ 9 h 13"/>
                    <a:gd name="T16" fmla="*/ 12 w 12"/>
                    <a:gd name="T17" fmla="*/ 6 h 13"/>
                    <a:gd name="T18" fmla="*/ 12 w 12"/>
                    <a:gd name="T19" fmla="*/ 4 h 13"/>
                    <a:gd name="T20" fmla="*/ 12 w 12"/>
                    <a:gd name="T21" fmla="*/ 2 h 13"/>
                    <a:gd name="T22" fmla="*/ 10 w 12"/>
                    <a:gd name="T23" fmla="*/ 2 h 13"/>
                    <a:gd name="T24" fmla="*/ 4 w 12"/>
                    <a:gd name="T25" fmla="*/ 0 h 13"/>
                    <a:gd name="T26" fmla="*/ 0 w 12"/>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3">
                      <a:moveTo>
                        <a:pt x="0" y="4"/>
                      </a:moveTo>
                      <a:lnTo>
                        <a:pt x="4" y="0"/>
                      </a:lnTo>
                      <a:lnTo>
                        <a:pt x="4" y="13"/>
                      </a:lnTo>
                      <a:lnTo>
                        <a:pt x="12" y="9"/>
                      </a:lnTo>
                      <a:lnTo>
                        <a:pt x="4" y="13"/>
                      </a:lnTo>
                      <a:lnTo>
                        <a:pt x="10" y="13"/>
                      </a:lnTo>
                      <a:lnTo>
                        <a:pt x="12" y="9"/>
                      </a:lnTo>
                      <a:lnTo>
                        <a:pt x="12" y="9"/>
                      </a:lnTo>
                      <a:lnTo>
                        <a:pt x="12" y="6"/>
                      </a:lnTo>
                      <a:lnTo>
                        <a:pt x="12" y="4"/>
                      </a:lnTo>
                      <a:lnTo>
                        <a:pt x="12" y="2"/>
                      </a:lnTo>
                      <a:lnTo>
                        <a:pt x="10" y="2"/>
                      </a:lnTo>
                      <a:lnTo>
                        <a:pt x="4" y="0"/>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2" name="Freeform 2349"/>
                <p:cNvSpPr>
                  <a:spLocks/>
                </p:cNvSpPr>
                <p:nvPr/>
              </p:nvSpPr>
              <p:spPr bwMode="auto">
                <a:xfrm>
                  <a:off x="1043" y="2615"/>
                  <a:ext cx="13" cy="13"/>
                </a:xfrm>
                <a:custGeom>
                  <a:avLst/>
                  <a:gdLst>
                    <a:gd name="T0" fmla="*/ 0 w 13"/>
                    <a:gd name="T1" fmla="*/ 8 h 13"/>
                    <a:gd name="T2" fmla="*/ 0 w 13"/>
                    <a:gd name="T3" fmla="*/ 6 h 13"/>
                    <a:gd name="T4" fmla="*/ 0 w 13"/>
                    <a:gd name="T5" fmla="*/ 8 h 13"/>
                    <a:gd name="T6" fmla="*/ 12 w 13"/>
                    <a:gd name="T7" fmla="*/ 13 h 13"/>
                    <a:gd name="T8" fmla="*/ 13 w 13"/>
                    <a:gd name="T9" fmla="*/ 10 h 13"/>
                    <a:gd name="T10" fmla="*/ 13 w 13"/>
                    <a:gd name="T11" fmla="*/ 8 h 13"/>
                    <a:gd name="T12" fmla="*/ 13 w 13"/>
                    <a:gd name="T13" fmla="*/ 10 h 13"/>
                    <a:gd name="T14" fmla="*/ 13 w 13"/>
                    <a:gd name="T15" fmla="*/ 8 h 13"/>
                    <a:gd name="T16" fmla="*/ 13 w 13"/>
                    <a:gd name="T17" fmla="*/ 6 h 13"/>
                    <a:gd name="T18" fmla="*/ 12 w 13"/>
                    <a:gd name="T19" fmla="*/ 4 h 13"/>
                    <a:gd name="T20" fmla="*/ 10 w 13"/>
                    <a:gd name="T21" fmla="*/ 0 h 13"/>
                    <a:gd name="T22" fmla="*/ 6 w 13"/>
                    <a:gd name="T23" fmla="*/ 0 h 13"/>
                    <a:gd name="T24" fmla="*/ 4 w 13"/>
                    <a:gd name="T25" fmla="*/ 0 h 13"/>
                    <a:gd name="T26" fmla="*/ 2 w 13"/>
                    <a:gd name="T27" fmla="*/ 4 h 13"/>
                    <a:gd name="T28" fmla="*/ 0 w 13"/>
                    <a:gd name="T29" fmla="*/ 6 h 13"/>
                    <a:gd name="T30" fmla="*/ 0 w 13"/>
                    <a:gd name="T3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0" y="8"/>
                      </a:moveTo>
                      <a:lnTo>
                        <a:pt x="0" y="6"/>
                      </a:lnTo>
                      <a:lnTo>
                        <a:pt x="0" y="8"/>
                      </a:lnTo>
                      <a:lnTo>
                        <a:pt x="12" y="13"/>
                      </a:lnTo>
                      <a:lnTo>
                        <a:pt x="13" y="10"/>
                      </a:lnTo>
                      <a:lnTo>
                        <a:pt x="13" y="8"/>
                      </a:lnTo>
                      <a:lnTo>
                        <a:pt x="13" y="10"/>
                      </a:lnTo>
                      <a:lnTo>
                        <a:pt x="13" y="8"/>
                      </a:lnTo>
                      <a:lnTo>
                        <a:pt x="13" y="6"/>
                      </a:lnTo>
                      <a:lnTo>
                        <a:pt x="12" y="4"/>
                      </a:lnTo>
                      <a:lnTo>
                        <a:pt x="10" y="0"/>
                      </a:lnTo>
                      <a:lnTo>
                        <a:pt x="6" y="0"/>
                      </a:lnTo>
                      <a:lnTo>
                        <a:pt x="4" y="0"/>
                      </a:lnTo>
                      <a:lnTo>
                        <a:pt x="2" y="4"/>
                      </a:lnTo>
                      <a:lnTo>
                        <a:pt x="0"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3" name="Freeform 2350"/>
                <p:cNvSpPr>
                  <a:spLocks/>
                </p:cNvSpPr>
                <p:nvPr/>
              </p:nvSpPr>
              <p:spPr bwMode="auto">
                <a:xfrm>
                  <a:off x="1043" y="2605"/>
                  <a:ext cx="13" cy="18"/>
                </a:xfrm>
                <a:custGeom>
                  <a:avLst/>
                  <a:gdLst>
                    <a:gd name="T0" fmla="*/ 0 w 13"/>
                    <a:gd name="T1" fmla="*/ 8 h 18"/>
                    <a:gd name="T2" fmla="*/ 0 w 13"/>
                    <a:gd name="T3" fmla="*/ 18 h 18"/>
                    <a:gd name="T4" fmla="*/ 13 w 13"/>
                    <a:gd name="T5" fmla="*/ 18 h 18"/>
                    <a:gd name="T6" fmla="*/ 13 w 13"/>
                    <a:gd name="T7" fmla="*/ 8 h 18"/>
                    <a:gd name="T8" fmla="*/ 13 w 13"/>
                    <a:gd name="T9" fmla="*/ 8 h 18"/>
                    <a:gd name="T10" fmla="*/ 13 w 13"/>
                    <a:gd name="T11" fmla="*/ 8 h 18"/>
                    <a:gd name="T12" fmla="*/ 13 w 13"/>
                    <a:gd name="T13" fmla="*/ 4 h 18"/>
                    <a:gd name="T14" fmla="*/ 13 w 13"/>
                    <a:gd name="T15" fmla="*/ 2 h 18"/>
                    <a:gd name="T16" fmla="*/ 12 w 13"/>
                    <a:gd name="T17" fmla="*/ 2 h 18"/>
                    <a:gd name="T18" fmla="*/ 10 w 13"/>
                    <a:gd name="T19" fmla="*/ 0 h 18"/>
                    <a:gd name="T20" fmla="*/ 6 w 13"/>
                    <a:gd name="T21" fmla="*/ 2 h 18"/>
                    <a:gd name="T22" fmla="*/ 4 w 13"/>
                    <a:gd name="T23" fmla="*/ 2 h 18"/>
                    <a:gd name="T24" fmla="*/ 2 w 13"/>
                    <a:gd name="T25" fmla="*/ 4 h 18"/>
                    <a:gd name="T26" fmla="*/ 0 w 13"/>
                    <a:gd name="T27"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8">
                      <a:moveTo>
                        <a:pt x="0" y="8"/>
                      </a:moveTo>
                      <a:lnTo>
                        <a:pt x="0" y="18"/>
                      </a:lnTo>
                      <a:lnTo>
                        <a:pt x="13" y="18"/>
                      </a:lnTo>
                      <a:lnTo>
                        <a:pt x="13" y="8"/>
                      </a:lnTo>
                      <a:lnTo>
                        <a:pt x="13" y="8"/>
                      </a:lnTo>
                      <a:lnTo>
                        <a:pt x="13" y="8"/>
                      </a:lnTo>
                      <a:lnTo>
                        <a:pt x="13" y="4"/>
                      </a:lnTo>
                      <a:lnTo>
                        <a:pt x="13" y="2"/>
                      </a:lnTo>
                      <a:lnTo>
                        <a:pt x="12" y="2"/>
                      </a:lnTo>
                      <a:lnTo>
                        <a:pt x="10" y="0"/>
                      </a:lnTo>
                      <a:lnTo>
                        <a:pt x="6" y="2"/>
                      </a:lnTo>
                      <a:lnTo>
                        <a:pt x="4" y="2"/>
                      </a:lnTo>
                      <a:lnTo>
                        <a:pt x="2" y="4"/>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4" name="Freeform 2351"/>
                <p:cNvSpPr>
                  <a:spLocks/>
                </p:cNvSpPr>
                <p:nvPr/>
              </p:nvSpPr>
              <p:spPr bwMode="auto">
                <a:xfrm>
                  <a:off x="1043" y="2575"/>
                  <a:ext cx="15" cy="38"/>
                </a:xfrm>
                <a:custGeom>
                  <a:avLst/>
                  <a:gdLst>
                    <a:gd name="T0" fmla="*/ 2 w 15"/>
                    <a:gd name="T1" fmla="*/ 5 h 38"/>
                    <a:gd name="T2" fmla="*/ 0 w 15"/>
                    <a:gd name="T3" fmla="*/ 38 h 38"/>
                    <a:gd name="T4" fmla="*/ 13 w 15"/>
                    <a:gd name="T5" fmla="*/ 38 h 38"/>
                    <a:gd name="T6" fmla="*/ 15 w 15"/>
                    <a:gd name="T7" fmla="*/ 5 h 38"/>
                    <a:gd name="T8" fmla="*/ 15 w 15"/>
                    <a:gd name="T9" fmla="*/ 2 h 38"/>
                    <a:gd name="T10" fmla="*/ 13 w 15"/>
                    <a:gd name="T11" fmla="*/ 2 h 38"/>
                    <a:gd name="T12" fmla="*/ 12 w 15"/>
                    <a:gd name="T13" fmla="*/ 0 h 38"/>
                    <a:gd name="T14" fmla="*/ 10 w 15"/>
                    <a:gd name="T15" fmla="*/ 0 h 38"/>
                    <a:gd name="T16" fmla="*/ 6 w 15"/>
                    <a:gd name="T17" fmla="*/ 0 h 38"/>
                    <a:gd name="T18" fmla="*/ 4 w 15"/>
                    <a:gd name="T19" fmla="*/ 2 h 38"/>
                    <a:gd name="T20" fmla="*/ 2 w 15"/>
                    <a:gd name="T21" fmla="*/ 2 h 38"/>
                    <a:gd name="T22" fmla="*/ 2 w 15"/>
                    <a:gd name="T23"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38">
                      <a:moveTo>
                        <a:pt x="2" y="5"/>
                      </a:moveTo>
                      <a:lnTo>
                        <a:pt x="0" y="38"/>
                      </a:lnTo>
                      <a:lnTo>
                        <a:pt x="13" y="38"/>
                      </a:lnTo>
                      <a:lnTo>
                        <a:pt x="15" y="5"/>
                      </a:lnTo>
                      <a:lnTo>
                        <a:pt x="15" y="2"/>
                      </a:lnTo>
                      <a:lnTo>
                        <a:pt x="13" y="2"/>
                      </a:lnTo>
                      <a:lnTo>
                        <a:pt x="12" y="0"/>
                      </a:lnTo>
                      <a:lnTo>
                        <a:pt x="10" y="0"/>
                      </a:lnTo>
                      <a:lnTo>
                        <a:pt x="6" y="0"/>
                      </a:lnTo>
                      <a:lnTo>
                        <a:pt x="4" y="2"/>
                      </a:lnTo>
                      <a:lnTo>
                        <a:pt x="2" y="2"/>
                      </a:lnTo>
                      <a:lnTo>
                        <a:pt x="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5" name="Freeform 2352"/>
                <p:cNvSpPr>
                  <a:spLocks/>
                </p:cNvSpPr>
                <p:nvPr/>
              </p:nvSpPr>
              <p:spPr bwMode="auto">
                <a:xfrm>
                  <a:off x="1045" y="2517"/>
                  <a:ext cx="13" cy="63"/>
                </a:xfrm>
                <a:custGeom>
                  <a:avLst/>
                  <a:gdLst>
                    <a:gd name="T0" fmla="*/ 0 w 13"/>
                    <a:gd name="T1" fmla="*/ 8 h 63"/>
                    <a:gd name="T2" fmla="*/ 0 w 13"/>
                    <a:gd name="T3" fmla="*/ 63 h 63"/>
                    <a:gd name="T4" fmla="*/ 13 w 13"/>
                    <a:gd name="T5" fmla="*/ 63 h 63"/>
                    <a:gd name="T6" fmla="*/ 13 w 13"/>
                    <a:gd name="T7" fmla="*/ 8 h 63"/>
                    <a:gd name="T8" fmla="*/ 13 w 13"/>
                    <a:gd name="T9" fmla="*/ 6 h 63"/>
                    <a:gd name="T10" fmla="*/ 11 w 13"/>
                    <a:gd name="T11" fmla="*/ 2 h 63"/>
                    <a:gd name="T12" fmla="*/ 10 w 13"/>
                    <a:gd name="T13" fmla="*/ 0 h 63"/>
                    <a:gd name="T14" fmla="*/ 8 w 13"/>
                    <a:gd name="T15" fmla="*/ 0 h 63"/>
                    <a:gd name="T16" fmla="*/ 4 w 13"/>
                    <a:gd name="T17" fmla="*/ 0 h 63"/>
                    <a:gd name="T18" fmla="*/ 2 w 13"/>
                    <a:gd name="T19" fmla="*/ 2 h 63"/>
                    <a:gd name="T20" fmla="*/ 2 w 13"/>
                    <a:gd name="T21" fmla="*/ 6 h 63"/>
                    <a:gd name="T22" fmla="*/ 0 w 13"/>
                    <a:gd name="T23" fmla="*/ 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63">
                      <a:moveTo>
                        <a:pt x="0" y="8"/>
                      </a:moveTo>
                      <a:lnTo>
                        <a:pt x="0" y="63"/>
                      </a:lnTo>
                      <a:lnTo>
                        <a:pt x="13" y="63"/>
                      </a:lnTo>
                      <a:lnTo>
                        <a:pt x="13" y="8"/>
                      </a:lnTo>
                      <a:lnTo>
                        <a:pt x="13" y="6"/>
                      </a:lnTo>
                      <a:lnTo>
                        <a:pt x="11" y="2"/>
                      </a:lnTo>
                      <a:lnTo>
                        <a:pt x="10" y="0"/>
                      </a:lnTo>
                      <a:lnTo>
                        <a:pt x="8" y="0"/>
                      </a:lnTo>
                      <a:lnTo>
                        <a:pt x="4" y="0"/>
                      </a:lnTo>
                      <a:lnTo>
                        <a:pt x="2" y="2"/>
                      </a:lnTo>
                      <a:lnTo>
                        <a:pt x="2" y="6"/>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6" name="Freeform 2353"/>
                <p:cNvSpPr>
                  <a:spLocks/>
                </p:cNvSpPr>
                <p:nvPr/>
              </p:nvSpPr>
              <p:spPr bwMode="auto">
                <a:xfrm>
                  <a:off x="1045" y="2458"/>
                  <a:ext cx="17" cy="67"/>
                </a:xfrm>
                <a:custGeom>
                  <a:avLst/>
                  <a:gdLst>
                    <a:gd name="T0" fmla="*/ 2 w 17"/>
                    <a:gd name="T1" fmla="*/ 7 h 67"/>
                    <a:gd name="T2" fmla="*/ 0 w 17"/>
                    <a:gd name="T3" fmla="*/ 67 h 67"/>
                    <a:gd name="T4" fmla="*/ 13 w 17"/>
                    <a:gd name="T5" fmla="*/ 67 h 67"/>
                    <a:gd name="T6" fmla="*/ 17 w 17"/>
                    <a:gd name="T7" fmla="*/ 7 h 67"/>
                    <a:gd name="T8" fmla="*/ 13 w 17"/>
                    <a:gd name="T9" fmla="*/ 5 h 67"/>
                    <a:gd name="T10" fmla="*/ 13 w 17"/>
                    <a:gd name="T11" fmla="*/ 3 h 67"/>
                    <a:gd name="T12" fmla="*/ 11 w 17"/>
                    <a:gd name="T13" fmla="*/ 0 h 67"/>
                    <a:gd name="T14" fmla="*/ 10 w 17"/>
                    <a:gd name="T15" fmla="*/ 0 h 67"/>
                    <a:gd name="T16" fmla="*/ 8 w 17"/>
                    <a:gd name="T17" fmla="*/ 0 h 67"/>
                    <a:gd name="T18" fmla="*/ 4 w 17"/>
                    <a:gd name="T19" fmla="*/ 3 h 67"/>
                    <a:gd name="T20" fmla="*/ 2 w 17"/>
                    <a:gd name="T21" fmla="*/ 5 h 67"/>
                    <a:gd name="T22" fmla="*/ 2 w 17"/>
                    <a:gd name="T23" fmla="*/ 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67">
                      <a:moveTo>
                        <a:pt x="2" y="7"/>
                      </a:moveTo>
                      <a:lnTo>
                        <a:pt x="0" y="67"/>
                      </a:lnTo>
                      <a:lnTo>
                        <a:pt x="13" y="67"/>
                      </a:lnTo>
                      <a:lnTo>
                        <a:pt x="17" y="7"/>
                      </a:lnTo>
                      <a:lnTo>
                        <a:pt x="13" y="5"/>
                      </a:lnTo>
                      <a:lnTo>
                        <a:pt x="13" y="3"/>
                      </a:lnTo>
                      <a:lnTo>
                        <a:pt x="11" y="0"/>
                      </a:lnTo>
                      <a:lnTo>
                        <a:pt x="10" y="0"/>
                      </a:lnTo>
                      <a:lnTo>
                        <a:pt x="8" y="0"/>
                      </a:lnTo>
                      <a:lnTo>
                        <a:pt x="4" y="3"/>
                      </a:lnTo>
                      <a:lnTo>
                        <a:pt x="2" y="5"/>
                      </a:lnTo>
                      <a:lnTo>
                        <a:pt x="2"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7" name="Freeform 2354"/>
                <p:cNvSpPr>
                  <a:spLocks/>
                </p:cNvSpPr>
                <p:nvPr/>
              </p:nvSpPr>
              <p:spPr bwMode="auto">
                <a:xfrm>
                  <a:off x="1047" y="2442"/>
                  <a:ext cx="15" cy="23"/>
                </a:xfrm>
                <a:custGeom>
                  <a:avLst/>
                  <a:gdLst>
                    <a:gd name="T0" fmla="*/ 15 w 15"/>
                    <a:gd name="T1" fmla="*/ 8 h 23"/>
                    <a:gd name="T2" fmla="*/ 0 w 15"/>
                    <a:gd name="T3" fmla="*/ 8 h 23"/>
                    <a:gd name="T4" fmla="*/ 0 w 15"/>
                    <a:gd name="T5" fmla="*/ 23 h 23"/>
                    <a:gd name="T6" fmla="*/ 15 w 15"/>
                    <a:gd name="T7" fmla="*/ 23 h 23"/>
                    <a:gd name="T8" fmla="*/ 15 w 15"/>
                    <a:gd name="T9" fmla="*/ 8 h 23"/>
                    <a:gd name="T10" fmla="*/ 0 w 15"/>
                    <a:gd name="T11" fmla="*/ 8 h 23"/>
                    <a:gd name="T12" fmla="*/ 15 w 15"/>
                    <a:gd name="T13" fmla="*/ 8 h 23"/>
                    <a:gd name="T14" fmla="*/ 15 w 15"/>
                    <a:gd name="T15" fmla="*/ 6 h 23"/>
                    <a:gd name="T16" fmla="*/ 11 w 15"/>
                    <a:gd name="T17" fmla="*/ 4 h 23"/>
                    <a:gd name="T18" fmla="*/ 9 w 15"/>
                    <a:gd name="T19" fmla="*/ 0 h 23"/>
                    <a:gd name="T20" fmla="*/ 8 w 15"/>
                    <a:gd name="T21" fmla="*/ 0 h 23"/>
                    <a:gd name="T22" fmla="*/ 6 w 15"/>
                    <a:gd name="T23" fmla="*/ 0 h 23"/>
                    <a:gd name="T24" fmla="*/ 2 w 15"/>
                    <a:gd name="T25" fmla="*/ 4 h 23"/>
                    <a:gd name="T26" fmla="*/ 0 w 15"/>
                    <a:gd name="T27" fmla="*/ 8 h 23"/>
                    <a:gd name="T28" fmla="*/ 15 w 15"/>
                    <a:gd name="T29"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3">
                      <a:moveTo>
                        <a:pt x="15" y="8"/>
                      </a:moveTo>
                      <a:lnTo>
                        <a:pt x="0" y="8"/>
                      </a:lnTo>
                      <a:lnTo>
                        <a:pt x="0" y="23"/>
                      </a:lnTo>
                      <a:lnTo>
                        <a:pt x="15" y="23"/>
                      </a:lnTo>
                      <a:lnTo>
                        <a:pt x="15" y="8"/>
                      </a:lnTo>
                      <a:lnTo>
                        <a:pt x="0" y="8"/>
                      </a:lnTo>
                      <a:lnTo>
                        <a:pt x="15" y="8"/>
                      </a:lnTo>
                      <a:lnTo>
                        <a:pt x="15" y="6"/>
                      </a:lnTo>
                      <a:lnTo>
                        <a:pt x="11" y="4"/>
                      </a:lnTo>
                      <a:lnTo>
                        <a:pt x="9" y="0"/>
                      </a:lnTo>
                      <a:lnTo>
                        <a:pt x="8" y="0"/>
                      </a:lnTo>
                      <a:lnTo>
                        <a:pt x="6" y="0"/>
                      </a:lnTo>
                      <a:lnTo>
                        <a:pt x="2" y="4"/>
                      </a:lnTo>
                      <a:lnTo>
                        <a:pt x="0" y="8"/>
                      </a:lnTo>
                      <a:lnTo>
                        <a:pt x="1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8" name="Freeform 2355"/>
                <p:cNvSpPr>
                  <a:spLocks/>
                </p:cNvSpPr>
                <p:nvPr/>
              </p:nvSpPr>
              <p:spPr bwMode="auto">
                <a:xfrm>
                  <a:off x="1047" y="2450"/>
                  <a:ext cx="15" cy="50"/>
                </a:xfrm>
                <a:custGeom>
                  <a:avLst/>
                  <a:gdLst>
                    <a:gd name="T0" fmla="*/ 15 w 15"/>
                    <a:gd name="T1" fmla="*/ 44 h 50"/>
                    <a:gd name="T2" fmla="*/ 15 w 15"/>
                    <a:gd name="T3" fmla="*/ 0 h 50"/>
                    <a:gd name="T4" fmla="*/ 0 w 15"/>
                    <a:gd name="T5" fmla="*/ 0 h 50"/>
                    <a:gd name="T6" fmla="*/ 2 w 15"/>
                    <a:gd name="T7" fmla="*/ 44 h 50"/>
                    <a:gd name="T8" fmla="*/ 2 w 15"/>
                    <a:gd name="T9" fmla="*/ 44 h 50"/>
                    <a:gd name="T10" fmla="*/ 6 w 15"/>
                    <a:gd name="T11" fmla="*/ 46 h 50"/>
                    <a:gd name="T12" fmla="*/ 8 w 15"/>
                    <a:gd name="T13" fmla="*/ 50 h 50"/>
                    <a:gd name="T14" fmla="*/ 9 w 15"/>
                    <a:gd name="T15" fmla="*/ 50 h 50"/>
                    <a:gd name="T16" fmla="*/ 11 w 15"/>
                    <a:gd name="T17" fmla="*/ 50 h 50"/>
                    <a:gd name="T18" fmla="*/ 15 w 15"/>
                    <a:gd name="T19" fmla="*/ 46 h 50"/>
                    <a:gd name="T20" fmla="*/ 15 w 15"/>
                    <a:gd name="T21" fmla="*/ 44 h 50"/>
                    <a:gd name="T22" fmla="*/ 15 w 15"/>
                    <a:gd name="T23"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50">
                      <a:moveTo>
                        <a:pt x="15" y="44"/>
                      </a:moveTo>
                      <a:lnTo>
                        <a:pt x="15" y="0"/>
                      </a:lnTo>
                      <a:lnTo>
                        <a:pt x="0" y="0"/>
                      </a:lnTo>
                      <a:lnTo>
                        <a:pt x="2" y="44"/>
                      </a:lnTo>
                      <a:lnTo>
                        <a:pt x="2" y="44"/>
                      </a:lnTo>
                      <a:lnTo>
                        <a:pt x="6" y="46"/>
                      </a:lnTo>
                      <a:lnTo>
                        <a:pt x="8" y="50"/>
                      </a:lnTo>
                      <a:lnTo>
                        <a:pt x="9" y="50"/>
                      </a:lnTo>
                      <a:lnTo>
                        <a:pt x="11" y="50"/>
                      </a:lnTo>
                      <a:lnTo>
                        <a:pt x="15" y="46"/>
                      </a:lnTo>
                      <a:lnTo>
                        <a:pt x="15" y="44"/>
                      </a:lnTo>
                      <a:lnTo>
                        <a:pt x="15" y="4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9" name="Freeform 2356"/>
                <p:cNvSpPr>
                  <a:spLocks/>
                </p:cNvSpPr>
                <p:nvPr/>
              </p:nvSpPr>
              <p:spPr bwMode="auto">
                <a:xfrm>
                  <a:off x="1049" y="2494"/>
                  <a:ext cx="13" cy="67"/>
                </a:xfrm>
                <a:custGeom>
                  <a:avLst/>
                  <a:gdLst>
                    <a:gd name="T0" fmla="*/ 13 w 13"/>
                    <a:gd name="T1" fmla="*/ 61 h 67"/>
                    <a:gd name="T2" fmla="*/ 13 w 13"/>
                    <a:gd name="T3" fmla="*/ 0 h 67"/>
                    <a:gd name="T4" fmla="*/ 0 w 13"/>
                    <a:gd name="T5" fmla="*/ 0 h 67"/>
                    <a:gd name="T6" fmla="*/ 0 w 13"/>
                    <a:gd name="T7" fmla="*/ 61 h 67"/>
                    <a:gd name="T8" fmla="*/ 0 w 13"/>
                    <a:gd name="T9" fmla="*/ 63 h 67"/>
                    <a:gd name="T10" fmla="*/ 4 w 13"/>
                    <a:gd name="T11" fmla="*/ 67 h 67"/>
                    <a:gd name="T12" fmla="*/ 6 w 13"/>
                    <a:gd name="T13" fmla="*/ 67 h 67"/>
                    <a:gd name="T14" fmla="*/ 7 w 13"/>
                    <a:gd name="T15" fmla="*/ 67 h 67"/>
                    <a:gd name="T16" fmla="*/ 9 w 13"/>
                    <a:gd name="T17" fmla="*/ 67 h 67"/>
                    <a:gd name="T18" fmla="*/ 13 w 13"/>
                    <a:gd name="T19" fmla="*/ 67 h 67"/>
                    <a:gd name="T20" fmla="*/ 13 w 13"/>
                    <a:gd name="T21" fmla="*/ 63 h 67"/>
                    <a:gd name="T22" fmla="*/ 13 w 13"/>
                    <a:gd name="T23"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67">
                      <a:moveTo>
                        <a:pt x="13" y="61"/>
                      </a:moveTo>
                      <a:lnTo>
                        <a:pt x="13" y="0"/>
                      </a:lnTo>
                      <a:lnTo>
                        <a:pt x="0" y="0"/>
                      </a:lnTo>
                      <a:lnTo>
                        <a:pt x="0" y="61"/>
                      </a:lnTo>
                      <a:lnTo>
                        <a:pt x="0" y="63"/>
                      </a:lnTo>
                      <a:lnTo>
                        <a:pt x="4" y="67"/>
                      </a:lnTo>
                      <a:lnTo>
                        <a:pt x="6" y="67"/>
                      </a:lnTo>
                      <a:lnTo>
                        <a:pt x="7" y="67"/>
                      </a:lnTo>
                      <a:lnTo>
                        <a:pt x="9" y="67"/>
                      </a:lnTo>
                      <a:lnTo>
                        <a:pt x="13" y="67"/>
                      </a:lnTo>
                      <a:lnTo>
                        <a:pt x="13" y="63"/>
                      </a:lnTo>
                      <a:lnTo>
                        <a:pt x="13" y="6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0" name="Freeform 2357"/>
                <p:cNvSpPr>
                  <a:spLocks/>
                </p:cNvSpPr>
                <p:nvPr/>
              </p:nvSpPr>
              <p:spPr bwMode="auto">
                <a:xfrm>
                  <a:off x="1049" y="2555"/>
                  <a:ext cx="17" cy="52"/>
                </a:xfrm>
                <a:custGeom>
                  <a:avLst/>
                  <a:gdLst>
                    <a:gd name="T0" fmla="*/ 17 w 17"/>
                    <a:gd name="T1" fmla="*/ 45 h 52"/>
                    <a:gd name="T2" fmla="*/ 13 w 17"/>
                    <a:gd name="T3" fmla="*/ 0 h 52"/>
                    <a:gd name="T4" fmla="*/ 0 w 17"/>
                    <a:gd name="T5" fmla="*/ 0 h 52"/>
                    <a:gd name="T6" fmla="*/ 4 w 17"/>
                    <a:gd name="T7" fmla="*/ 45 h 52"/>
                    <a:gd name="T8" fmla="*/ 4 w 17"/>
                    <a:gd name="T9" fmla="*/ 48 h 52"/>
                    <a:gd name="T10" fmla="*/ 6 w 17"/>
                    <a:gd name="T11" fmla="*/ 50 h 52"/>
                    <a:gd name="T12" fmla="*/ 7 w 17"/>
                    <a:gd name="T13" fmla="*/ 52 h 52"/>
                    <a:gd name="T14" fmla="*/ 9 w 17"/>
                    <a:gd name="T15" fmla="*/ 52 h 52"/>
                    <a:gd name="T16" fmla="*/ 13 w 17"/>
                    <a:gd name="T17" fmla="*/ 52 h 52"/>
                    <a:gd name="T18" fmla="*/ 13 w 17"/>
                    <a:gd name="T19" fmla="*/ 50 h 52"/>
                    <a:gd name="T20" fmla="*/ 13 w 17"/>
                    <a:gd name="T21" fmla="*/ 48 h 52"/>
                    <a:gd name="T22" fmla="*/ 17 w 17"/>
                    <a:gd name="T23"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52">
                      <a:moveTo>
                        <a:pt x="17" y="45"/>
                      </a:moveTo>
                      <a:lnTo>
                        <a:pt x="13" y="0"/>
                      </a:lnTo>
                      <a:lnTo>
                        <a:pt x="0" y="0"/>
                      </a:lnTo>
                      <a:lnTo>
                        <a:pt x="4" y="45"/>
                      </a:lnTo>
                      <a:lnTo>
                        <a:pt x="4" y="48"/>
                      </a:lnTo>
                      <a:lnTo>
                        <a:pt x="6" y="50"/>
                      </a:lnTo>
                      <a:lnTo>
                        <a:pt x="7" y="52"/>
                      </a:lnTo>
                      <a:lnTo>
                        <a:pt x="9" y="52"/>
                      </a:lnTo>
                      <a:lnTo>
                        <a:pt x="13" y="52"/>
                      </a:lnTo>
                      <a:lnTo>
                        <a:pt x="13" y="50"/>
                      </a:lnTo>
                      <a:lnTo>
                        <a:pt x="13" y="48"/>
                      </a:lnTo>
                      <a:lnTo>
                        <a:pt x="17" y="4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1" name="Freeform 2358"/>
                <p:cNvSpPr>
                  <a:spLocks/>
                </p:cNvSpPr>
                <p:nvPr/>
              </p:nvSpPr>
              <p:spPr bwMode="auto">
                <a:xfrm>
                  <a:off x="1053" y="2600"/>
                  <a:ext cx="13" cy="25"/>
                </a:xfrm>
                <a:custGeom>
                  <a:avLst/>
                  <a:gdLst>
                    <a:gd name="T0" fmla="*/ 13 w 13"/>
                    <a:gd name="T1" fmla="*/ 19 h 25"/>
                    <a:gd name="T2" fmla="*/ 13 w 13"/>
                    <a:gd name="T3" fmla="*/ 0 h 25"/>
                    <a:gd name="T4" fmla="*/ 0 w 13"/>
                    <a:gd name="T5" fmla="*/ 0 h 25"/>
                    <a:gd name="T6" fmla="*/ 0 w 13"/>
                    <a:gd name="T7" fmla="*/ 21 h 25"/>
                    <a:gd name="T8" fmla="*/ 0 w 13"/>
                    <a:gd name="T9" fmla="*/ 23 h 25"/>
                    <a:gd name="T10" fmla="*/ 2 w 13"/>
                    <a:gd name="T11" fmla="*/ 25 h 25"/>
                    <a:gd name="T12" fmla="*/ 3 w 13"/>
                    <a:gd name="T13" fmla="*/ 25 h 25"/>
                    <a:gd name="T14" fmla="*/ 5 w 13"/>
                    <a:gd name="T15" fmla="*/ 25 h 25"/>
                    <a:gd name="T16" fmla="*/ 9 w 13"/>
                    <a:gd name="T17" fmla="*/ 25 h 25"/>
                    <a:gd name="T18" fmla="*/ 9 w 13"/>
                    <a:gd name="T19" fmla="*/ 23 h 25"/>
                    <a:gd name="T20" fmla="*/ 13 w 13"/>
                    <a:gd name="T21" fmla="*/ 23 h 25"/>
                    <a:gd name="T22" fmla="*/ 13 w 13"/>
                    <a:gd name="T23"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25">
                      <a:moveTo>
                        <a:pt x="13" y="19"/>
                      </a:moveTo>
                      <a:lnTo>
                        <a:pt x="13" y="0"/>
                      </a:lnTo>
                      <a:lnTo>
                        <a:pt x="0" y="0"/>
                      </a:lnTo>
                      <a:lnTo>
                        <a:pt x="0" y="21"/>
                      </a:lnTo>
                      <a:lnTo>
                        <a:pt x="0" y="23"/>
                      </a:lnTo>
                      <a:lnTo>
                        <a:pt x="2" y="25"/>
                      </a:lnTo>
                      <a:lnTo>
                        <a:pt x="3" y="25"/>
                      </a:lnTo>
                      <a:lnTo>
                        <a:pt x="5" y="25"/>
                      </a:lnTo>
                      <a:lnTo>
                        <a:pt x="9" y="25"/>
                      </a:lnTo>
                      <a:lnTo>
                        <a:pt x="9" y="23"/>
                      </a:lnTo>
                      <a:lnTo>
                        <a:pt x="13" y="23"/>
                      </a:lnTo>
                      <a:lnTo>
                        <a:pt x="13" y="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2" name="Freeform 2359"/>
                <p:cNvSpPr>
                  <a:spLocks/>
                </p:cNvSpPr>
                <p:nvPr/>
              </p:nvSpPr>
              <p:spPr bwMode="auto">
                <a:xfrm>
                  <a:off x="1053" y="2619"/>
                  <a:ext cx="13" cy="13"/>
                </a:xfrm>
                <a:custGeom>
                  <a:avLst/>
                  <a:gdLst>
                    <a:gd name="T0" fmla="*/ 9 w 13"/>
                    <a:gd name="T1" fmla="*/ 0 h 13"/>
                    <a:gd name="T2" fmla="*/ 13 w 13"/>
                    <a:gd name="T3" fmla="*/ 6 h 13"/>
                    <a:gd name="T4" fmla="*/ 13 w 13"/>
                    <a:gd name="T5" fmla="*/ 0 h 13"/>
                    <a:gd name="T6" fmla="*/ 0 w 13"/>
                    <a:gd name="T7" fmla="*/ 2 h 13"/>
                    <a:gd name="T8" fmla="*/ 2 w 13"/>
                    <a:gd name="T9" fmla="*/ 9 h 13"/>
                    <a:gd name="T10" fmla="*/ 9 w 13"/>
                    <a:gd name="T11" fmla="*/ 13 h 13"/>
                    <a:gd name="T12" fmla="*/ 2 w 13"/>
                    <a:gd name="T13" fmla="*/ 9 h 13"/>
                    <a:gd name="T14" fmla="*/ 2 w 13"/>
                    <a:gd name="T15" fmla="*/ 9 h 13"/>
                    <a:gd name="T16" fmla="*/ 3 w 13"/>
                    <a:gd name="T17" fmla="*/ 13 h 13"/>
                    <a:gd name="T18" fmla="*/ 5 w 13"/>
                    <a:gd name="T19" fmla="*/ 13 h 13"/>
                    <a:gd name="T20" fmla="*/ 9 w 13"/>
                    <a:gd name="T21" fmla="*/ 13 h 13"/>
                    <a:gd name="T22" fmla="*/ 9 w 13"/>
                    <a:gd name="T23" fmla="*/ 13 h 13"/>
                    <a:gd name="T24" fmla="*/ 13 w 13"/>
                    <a:gd name="T25" fmla="*/ 9 h 13"/>
                    <a:gd name="T26" fmla="*/ 13 w 13"/>
                    <a:gd name="T27" fmla="*/ 9 h 13"/>
                    <a:gd name="T28" fmla="*/ 13 w 13"/>
                    <a:gd name="T29" fmla="*/ 6 h 13"/>
                    <a:gd name="T30" fmla="*/ 9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9" y="0"/>
                      </a:moveTo>
                      <a:lnTo>
                        <a:pt x="13" y="6"/>
                      </a:lnTo>
                      <a:lnTo>
                        <a:pt x="13" y="0"/>
                      </a:lnTo>
                      <a:lnTo>
                        <a:pt x="0" y="2"/>
                      </a:lnTo>
                      <a:lnTo>
                        <a:pt x="2" y="9"/>
                      </a:lnTo>
                      <a:lnTo>
                        <a:pt x="9" y="13"/>
                      </a:lnTo>
                      <a:lnTo>
                        <a:pt x="2" y="9"/>
                      </a:lnTo>
                      <a:lnTo>
                        <a:pt x="2" y="9"/>
                      </a:lnTo>
                      <a:lnTo>
                        <a:pt x="3" y="13"/>
                      </a:lnTo>
                      <a:lnTo>
                        <a:pt x="5" y="13"/>
                      </a:lnTo>
                      <a:lnTo>
                        <a:pt x="9" y="13"/>
                      </a:lnTo>
                      <a:lnTo>
                        <a:pt x="9" y="13"/>
                      </a:lnTo>
                      <a:lnTo>
                        <a:pt x="13" y="9"/>
                      </a:lnTo>
                      <a:lnTo>
                        <a:pt x="13" y="9"/>
                      </a:lnTo>
                      <a:lnTo>
                        <a:pt x="13" y="6"/>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3" name="Freeform 2360"/>
                <p:cNvSpPr>
                  <a:spLocks/>
                </p:cNvSpPr>
                <p:nvPr/>
              </p:nvSpPr>
              <p:spPr bwMode="auto">
                <a:xfrm>
                  <a:off x="1062" y="2619"/>
                  <a:ext cx="6" cy="13"/>
                </a:xfrm>
                <a:custGeom>
                  <a:avLst/>
                  <a:gdLst>
                    <a:gd name="T0" fmla="*/ 0 w 6"/>
                    <a:gd name="T1" fmla="*/ 0 h 13"/>
                    <a:gd name="T2" fmla="*/ 0 w 6"/>
                    <a:gd name="T3" fmla="*/ 13 h 13"/>
                    <a:gd name="T4" fmla="*/ 0 w 6"/>
                    <a:gd name="T5" fmla="*/ 13 h 13"/>
                    <a:gd name="T6" fmla="*/ 4 w 6"/>
                    <a:gd name="T7" fmla="*/ 9 h 13"/>
                    <a:gd name="T8" fmla="*/ 6 w 6"/>
                    <a:gd name="T9" fmla="*/ 9 h 13"/>
                    <a:gd name="T10" fmla="*/ 6 w 6"/>
                    <a:gd name="T11" fmla="*/ 6 h 13"/>
                    <a:gd name="T12" fmla="*/ 6 w 6"/>
                    <a:gd name="T13" fmla="*/ 4 h 13"/>
                    <a:gd name="T14" fmla="*/ 4 w 6"/>
                    <a:gd name="T15" fmla="*/ 2 h 13"/>
                    <a:gd name="T16" fmla="*/ 0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9"/>
                      </a:lnTo>
                      <a:lnTo>
                        <a:pt x="6" y="9"/>
                      </a:lnTo>
                      <a:lnTo>
                        <a:pt x="6" y="6"/>
                      </a:lnTo>
                      <a:lnTo>
                        <a:pt x="6" y="4"/>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4" name="Freeform 2361"/>
                <p:cNvSpPr>
                  <a:spLocks/>
                </p:cNvSpPr>
                <p:nvPr/>
              </p:nvSpPr>
              <p:spPr bwMode="auto">
                <a:xfrm>
                  <a:off x="1062" y="2619"/>
                  <a:ext cx="6" cy="13"/>
                </a:xfrm>
                <a:custGeom>
                  <a:avLst/>
                  <a:gdLst>
                    <a:gd name="T0" fmla="*/ 0 w 6"/>
                    <a:gd name="T1" fmla="*/ 0 h 13"/>
                    <a:gd name="T2" fmla="*/ 0 w 6"/>
                    <a:gd name="T3" fmla="*/ 13 h 13"/>
                    <a:gd name="T4" fmla="*/ 4 w 6"/>
                    <a:gd name="T5" fmla="*/ 13 h 13"/>
                    <a:gd name="T6" fmla="*/ 6 w 6"/>
                    <a:gd name="T7" fmla="*/ 9 h 13"/>
                    <a:gd name="T8" fmla="*/ 6 w 6"/>
                    <a:gd name="T9" fmla="*/ 9 h 13"/>
                    <a:gd name="T10" fmla="*/ 6 w 6"/>
                    <a:gd name="T11" fmla="*/ 6 h 13"/>
                    <a:gd name="T12" fmla="*/ 6 w 6"/>
                    <a:gd name="T13" fmla="*/ 4 h 13"/>
                    <a:gd name="T14" fmla="*/ 6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9"/>
                      </a:lnTo>
                      <a:lnTo>
                        <a:pt x="6" y="9"/>
                      </a:lnTo>
                      <a:lnTo>
                        <a:pt x="6" y="6"/>
                      </a:lnTo>
                      <a:lnTo>
                        <a:pt x="6" y="4"/>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5" name="Freeform 2362"/>
                <p:cNvSpPr>
                  <a:spLocks/>
                </p:cNvSpPr>
                <p:nvPr/>
              </p:nvSpPr>
              <p:spPr bwMode="auto">
                <a:xfrm>
                  <a:off x="1062" y="2619"/>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9 h 13"/>
                    <a:gd name="T12" fmla="*/ 8 w 8"/>
                    <a:gd name="T13" fmla="*/ 9 h 13"/>
                    <a:gd name="T14" fmla="*/ 8 w 8"/>
                    <a:gd name="T15" fmla="*/ 6 h 13"/>
                    <a:gd name="T16" fmla="*/ 8 w 8"/>
                    <a:gd name="T17" fmla="*/ 4 h 13"/>
                    <a:gd name="T18" fmla="*/ 6 w 8"/>
                    <a:gd name="T19" fmla="*/ 2 h 13"/>
                    <a:gd name="T20" fmla="*/ 4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9"/>
                      </a:lnTo>
                      <a:lnTo>
                        <a:pt x="8" y="9"/>
                      </a:lnTo>
                      <a:lnTo>
                        <a:pt x="8" y="6"/>
                      </a:lnTo>
                      <a:lnTo>
                        <a:pt x="8" y="4"/>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6" name="Freeform 2363"/>
                <p:cNvSpPr>
                  <a:spLocks/>
                </p:cNvSpPr>
                <p:nvPr/>
              </p:nvSpPr>
              <p:spPr bwMode="auto">
                <a:xfrm>
                  <a:off x="1058" y="2619"/>
                  <a:ext cx="12" cy="13"/>
                </a:xfrm>
                <a:custGeom>
                  <a:avLst/>
                  <a:gdLst>
                    <a:gd name="T0" fmla="*/ 12 w 12"/>
                    <a:gd name="T1" fmla="*/ 4 h 13"/>
                    <a:gd name="T2" fmla="*/ 4 w 12"/>
                    <a:gd name="T3" fmla="*/ 0 h 13"/>
                    <a:gd name="T4" fmla="*/ 4 w 12"/>
                    <a:gd name="T5" fmla="*/ 13 h 13"/>
                    <a:gd name="T6" fmla="*/ 0 w 12"/>
                    <a:gd name="T7" fmla="*/ 9 h 13"/>
                    <a:gd name="T8" fmla="*/ 4 w 12"/>
                    <a:gd name="T9" fmla="*/ 13 h 13"/>
                    <a:gd name="T10" fmla="*/ 10 w 12"/>
                    <a:gd name="T11" fmla="*/ 13 h 13"/>
                    <a:gd name="T12" fmla="*/ 12 w 12"/>
                    <a:gd name="T13" fmla="*/ 9 h 13"/>
                    <a:gd name="T14" fmla="*/ 12 w 12"/>
                    <a:gd name="T15" fmla="*/ 9 h 13"/>
                    <a:gd name="T16" fmla="*/ 12 w 12"/>
                    <a:gd name="T17" fmla="*/ 6 h 13"/>
                    <a:gd name="T18" fmla="*/ 12 w 12"/>
                    <a:gd name="T19" fmla="*/ 4 h 13"/>
                    <a:gd name="T20" fmla="*/ 12 w 12"/>
                    <a:gd name="T21" fmla="*/ 2 h 13"/>
                    <a:gd name="T22" fmla="*/ 10 w 12"/>
                    <a:gd name="T23" fmla="*/ 2 h 13"/>
                    <a:gd name="T24" fmla="*/ 4 w 12"/>
                    <a:gd name="T25" fmla="*/ 0 h 13"/>
                    <a:gd name="T26" fmla="*/ 12 w 12"/>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3">
                      <a:moveTo>
                        <a:pt x="12" y="4"/>
                      </a:moveTo>
                      <a:lnTo>
                        <a:pt x="4" y="0"/>
                      </a:lnTo>
                      <a:lnTo>
                        <a:pt x="4" y="13"/>
                      </a:lnTo>
                      <a:lnTo>
                        <a:pt x="0" y="9"/>
                      </a:lnTo>
                      <a:lnTo>
                        <a:pt x="4" y="13"/>
                      </a:lnTo>
                      <a:lnTo>
                        <a:pt x="10" y="13"/>
                      </a:lnTo>
                      <a:lnTo>
                        <a:pt x="12" y="9"/>
                      </a:lnTo>
                      <a:lnTo>
                        <a:pt x="12" y="9"/>
                      </a:lnTo>
                      <a:lnTo>
                        <a:pt x="12" y="6"/>
                      </a:lnTo>
                      <a:lnTo>
                        <a:pt x="12" y="4"/>
                      </a:lnTo>
                      <a:lnTo>
                        <a:pt x="12" y="2"/>
                      </a:lnTo>
                      <a:lnTo>
                        <a:pt x="10" y="2"/>
                      </a:lnTo>
                      <a:lnTo>
                        <a:pt x="4" y="0"/>
                      </a:lnTo>
                      <a:lnTo>
                        <a:pt x="12"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7" name="Freeform 2364"/>
                <p:cNvSpPr>
                  <a:spLocks/>
                </p:cNvSpPr>
                <p:nvPr/>
              </p:nvSpPr>
              <p:spPr bwMode="auto">
                <a:xfrm>
                  <a:off x="1058" y="2621"/>
                  <a:ext cx="14" cy="13"/>
                </a:xfrm>
                <a:custGeom>
                  <a:avLst/>
                  <a:gdLst>
                    <a:gd name="T0" fmla="*/ 8 w 14"/>
                    <a:gd name="T1" fmla="*/ 0 h 13"/>
                    <a:gd name="T2" fmla="*/ 12 w 14"/>
                    <a:gd name="T3" fmla="*/ 2 h 13"/>
                    <a:gd name="T4" fmla="*/ 0 w 14"/>
                    <a:gd name="T5" fmla="*/ 7 h 13"/>
                    <a:gd name="T6" fmla="*/ 4 w 14"/>
                    <a:gd name="T7" fmla="*/ 11 h 13"/>
                    <a:gd name="T8" fmla="*/ 8 w 14"/>
                    <a:gd name="T9" fmla="*/ 13 h 13"/>
                    <a:gd name="T10" fmla="*/ 4 w 14"/>
                    <a:gd name="T11" fmla="*/ 11 h 13"/>
                    <a:gd name="T12" fmla="*/ 4 w 14"/>
                    <a:gd name="T13" fmla="*/ 13 h 13"/>
                    <a:gd name="T14" fmla="*/ 8 w 14"/>
                    <a:gd name="T15" fmla="*/ 13 h 13"/>
                    <a:gd name="T16" fmla="*/ 10 w 14"/>
                    <a:gd name="T17" fmla="*/ 13 h 13"/>
                    <a:gd name="T18" fmla="*/ 12 w 14"/>
                    <a:gd name="T19" fmla="*/ 11 h 13"/>
                    <a:gd name="T20" fmla="*/ 14 w 14"/>
                    <a:gd name="T21" fmla="*/ 7 h 13"/>
                    <a:gd name="T22" fmla="*/ 14 w 14"/>
                    <a:gd name="T23" fmla="*/ 4 h 13"/>
                    <a:gd name="T24" fmla="*/ 12 w 14"/>
                    <a:gd name="T25" fmla="*/ 2 h 13"/>
                    <a:gd name="T26" fmla="*/ 8 w 14"/>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8" y="0"/>
                      </a:moveTo>
                      <a:lnTo>
                        <a:pt x="12" y="2"/>
                      </a:lnTo>
                      <a:lnTo>
                        <a:pt x="0" y="7"/>
                      </a:lnTo>
                      <a:lnTo>
                        <a:pt x="4" y="11"/>
                      </a:lnTo>
                      <a:lnTo>
                        <a:pt x="8" y="13"/>
                      </a:lnTo>
                      <a:lnTo>
                        <a:pt x="4" y="11"/>
                      </a:lnTo>
                      <a:lnTo>
                        <a:pt x="4" y="13"/>
                      </a:lnTo>
                      <a:lnTo>
                        <a:pt x="8" y="13"/>
                      </a:lnTo>
                      <a:lnTo>
                        <a:pt x="10" y="13"/>
                      </a:lnTo>
                      <a:lnTo>
                        <a:pt x="12" y="11"/>
                      </a:lnTo>
                      <a:lnTo>
                        <a:pt x="14" y="7"/>
                      </a:lnTo>
                      <a:lnTo>
                        <a:pt x="14" y="4"/>
                      </a:lnTo>
                      <a:lnTo>
                        <a:pt x="12" y="2"/>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8" name="Freeform 2365"/>
                <p:cNvSpPr>
                  <a:spLocks/>
                </p:cNvSpPr>
                <p:nvPr/>
              </p:nvSpPr>
              <p:spPr bwMode="auto">
                <a:xfrm>
                  <a:off x="1066"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9" name="Freeform 2366"/>
                <p:cNvSpPr>
                  <a:spLocks/>
                </p:cNvSpPr>
                <p:nvPr/>
              </p:nvSpPr>
              <p:spPr bwMode="auto">
                <a:xfrm>
                  <a:off x="1066"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0" name="Freeform 2367"/>
                <p:cNvSpPr>
                  <a:spLocks/>
                </p:cNvSpPr>
                <p:nvPr/>
              </p:nvSpPr>
              <p:spPr bwMode="auto">
                <a:xfrm>
                  <a:off x="1068"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1" name="Freeform 2368"/>
                <p:cNvSpPr>
                  <a:spLocks/>
                </p:cNvSpPr>
                <p:nvPr/>
              </p:nvSpPr>
              <p:spPr bwMode="auto">
                <a:xfrm>
                  <a:off x="1068"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2" name="Freeform 2369"/>
                <p:cNvSpPr>
                  <a:spLocks/>
                </p:cNvSpPr>
                <p:nvPr/>
              </p:nvSpPr>
              <p:spPr bwMode="auto">
                <a:xfrm>
                  <a:off x="1070"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3" name="Freeform 2370"/>
                <p:cNvSpPr>
                  <a:spLocks/>
                </p:cNvSpPr>
                <p:nvPr/>
              </p:nvSpPr>
              <p:spPr bwMode="auto">
                <a:xfrm>
                  <a:off x="1070" y="2621"/>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8 w 9"/>
                    <a:gd name="T13" fmla="*/ 7 h 13"/>
                    <a:gd name="T14" fmla="*/ 9 w 9"/>
                    <a:gd name="T15" fmla="*/ 7 h 13"/>
                    <a:gd name="T16" fmla="*/ 8 w 9"/>
                    <a:gd name="T17" fmla="*/ 4 h 13"/>
                    <a:gd name="T18" fmla="*/ 8 w 9"/>
                    <a:gd name="T19" fmla="*/ 2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8" y="11"/>
                      </a:lnTo>
                      <a:lnTo>
                        <a:pt x="8" y="7"/>
                      </a:lnTo>
                      <a:lnTo>
                        <a:pt x="9"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4" name="Freeform 2371"/>
                <p:cNvSpPr>
                  <a:spLocks/>
                </p:cNvSpPr>
                <p:nvPr/>
              </p:nvSpPr>
              <p:spPr bwMode="auto">
                <a:xfrm>
                  <a:off x="1072" y="2621"/>
                  <a:ext cx="7" cy="13"/>
                </a:xfrm>
                <a:custGeom>
                  <a:avLst/>
                  <a:gdLst>
                    <a:gd name="T0" fmla="*/ 0 w 7"/>
                    <a:gd name="T1" fmla="*/ 0 h 13"/>
                    <a:gd name="T2" fmla="*/ 0 w 7"/>
                    <a:gd name="T3" fmla="*/ 13 h 13"/>
                    <a:gd name="T4" fmla="*/ 4 w 7"/>
                    <a:gd name="T5" fmla="*/ 13 h 13"/>
                    <a:gd name="T6" fmla="*/ 6 w 7"/>
                    <a:gd name="T7" fmla="*/ 11 h 13"/>
                    <a:gd name="T8" fmla="*/ 7 w 7"/>
                    <a:gd name="T9" fmla="*/ 7 h 13"/>
                    <a:gd name="T10" fmla="*/ 7 w 7"/>
                    <a:gd name="T11" fmla="*/ 7 h 13"/>
                    <a:gd name="T12" fmla="*/ 7 w 7"/>
                    <a:gd name="T13" fmla="*/ 4 h 13"/>
                    <a:gd name="T14" fmla="*/ 6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7"/>
                      </a:lnTo>
                      <a:lnTo>
                        <a:pt x="7" y="7"/>
                      </a:lnTo>
                      <a:lnTo>
                        <a:pt x="7"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5" name="Freeform 2372"/>
                <p:cNvSpPr>
                  <a:spLocks/>
                </p:cNvSpPr>
                <p:nvPr/>
              </p:nvSpPr>
              <p:spPr bwMode="auto">
                <a:xfrm>
                  <a:off x="1072"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7" y="7"/>
                      </a:lnTo>
                      <a:lnTo>
                        <a:pt x="9" y="7"/>
                      </a:lnTo>
                      <a:lnTo>
                        <a:pt x="7" y="4"/>
                      </a:lnTo>
                      <a:lnTo>
                        <a:pt x="7"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6" name="Freeform 2373"/>
                <p:cNvSpPr>
                  <a:spLocks/>
                </p:cNvSpPr>
                <p:nvPr/>
              </p:nvSpPr>
              <p:spPr bwMode="auto">
                <a:xfrm>
                  <a:off x="1076" y="2621"/>
                  <a:ext cx="5" cy="13"/>
                </a:xfrm>
                <a:custGeom>
                  <a:avLst/>
                  <a:gdLst>
                    <a:gd name="T0" fmla="*/ 0 w 5"/>
                    <a:gd name="T1" fmla="*/ 0 h 13"/>
                    <a:gd name="T2" fmla="*/ 0 w 5"/>
                    <a:gd name="T3" fmla="*/ 13 h 13"/>
                    <a:gd name="T4" fmla="*/ 2 w 5"/>
                    <a:gd name="T5" fmla="*/ 13 h 13"/>
                    <a:gd name="T6" fmla="*/ 3 w 5"/>
                    <a:gd name="T7" fmla="*/ 11 h 13"/>
                    <a:gd name="T8" fmla="*/ 5 w 5"/>
                    <a:gd name="T9" fmla="*/ 7 h 13"/>
                    <a:gd name="T10" fmla="*/ 5 w 5"/>
                    <a:gd name="T11" fmla="*/ 7 h 13"/>
                    <a:gd name="T12" fmla="*/ 5 w 5"/>
                    <a:gd name="T13" fmla="*/ 4 h 13"/>
                    <a:gd name="T14" fmla="*/ 3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7"/>
                      </a:lnTo>
                      <a:lnTo>
                        <a:pt x="5" y="7"/>
                      </a:lnTo>
                      <a:lnTo>
                        <a:pt x="5" y="4"/>
                      </a:lnTo>
                      <a:lnTo>
                        <a:pt x="3"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7" name="Freeform 2374"/>
                <p:cNvSpPr>
                  <a:spLocks/>
                </p:cNvSpPr>
                <p:nvPr/>
              </p:nvSpPr>
              <p:spPr bwMode="auto">
                <a:xfrm>
                  <a:off x="1076"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8" name="Freeform 2375"/>
                <p:cNvSpPr>
                  <a:spLocks/>
                </p:cNvSpPr>
                <p:nvPr/>
              </p:nvSpPr>
              <p:spPr bwMode="auto">
                <a:xfrm>
                  <a:off x="1076" y="2621"/>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3"/>
                      </a:lnTo>
                      <a:lnTo>
                        <a:pt x="5" y="11"/>
                      </a:lnTo>
                      <a:lnTo>
                        <a:pt x="9" y="7"/>
                      </a:lnTo>
                      <a:lnTo>
                        <a:pt x="9" y="7"/>
                      </a:lnTo>
                      <a:lnTo>
                        <a:pt x="9"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9" name="Freeform 2376"/>
                <p:cNvSpPr>
                  <a:spLocks/>
                </p:cNvSpPr>
                <p:nvPr/>
              </p:nvSpPr>
              <p:spPr bwMode="auto">
                <a:xfrm>
                  <a:off x="1078"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0" name="Freeform 2377"/>
                <p:cNvSpPr>
                  <a:spLocks/>
                </p:cNvSpPr>
                <p:nvPr/>
              </p:nvSpPr>
              <p:spPr bwMode="auto">
                <a:xfrm>
                  <a:off x="1078" y="2621"/>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3 w 7"/>
                    <a:gd name="T21" fmla="*/ 0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3" y="13"/>
                      </a:lnTo>
                      <a:lnTo>
                        <a:pt x="7" y="11"/>
                      </a:lnTo>
                      <a:lnTo>
                        <a:pt x="7" y="7"/>
                      </a:lnTo>
                      <a:lnTo>
                        <a:pt x="7" y="7"/>
                      </a:lnTo>
                      <a:lnTo>
                        <a:pt x="7" y="4"/>
                      </a:lnTo>
                      <a:lnTo>
                        <a:pt x="7"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1" name="Freeform 2378"/>
                <p:cNvSpPr>
                  <a:spLocks/>
                </p:cNvSpPr>
                <p:nvPr/>
              </p:nvSpPr>
              <p:spPr bwMode="auto">
                <a:xfrm>
                  <a:off x="1079"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2" name="Freeform 2379"/>
                <p:cNvSpPr>
                  <a:spLocks/>
                </p:cNvSpPr>
                <p:nvPr/>
              </p:nvSpPr>
              <p:spPr bwMode="auto">
                <a:xfrm>
                  <a:off x="1079" y="2621"/>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6" y="11"/>
                      </a:lnTo>
                      <a:lnTo>
                        <a:pt x="8" y="7"/>
                      </a:lnTo>
                      <a:lnTo>
                        <a:pt x="8" y="7"/>
                      </a:lnTo>
                      <a:lnTo>
                        <a:pt x="8"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3" name="Freeform 2380"/>
                <p:cNvSpPr>
                  <a:spLocks/>
                </p:cNvSpPr>
                <p:nvPr/>
              </p:nvSpPr>
              <p:spPr bwMode="auto">
                <a:xfrm>
                  <a:off x="1081"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4" name="Freeform 2381"/>
                <p:cNvSpPr>
                  <a:spLocks/>
                </p:cNvSpPr>
                <p:nvPr/>
              </p:nvSpPr>
              <p:spPr bwMode="auto">
                <a:xfrm>
                  <a:off x="1081"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6" y="11"/>
                      </a:lnTo>
                      <a:lnTo>
                        <a:pt x="10" y="7"/>
                      </a:lnTo>
                      <a:lnTo>
                        <a:pt x="10" y="7"/>
                      </a:lnTo>
                      <a:lnTo>
                        <a:pt x="10" y="4"/>
                      </a:lnTo>
                      <a:lnTo>
                        <a:pt x="6"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5" name="Freeform 2382"/>
                <p:cNvSpPr>
                  <a:spLocks/>
                </p:cNvSpPr>
                <p:nvPr/>
              </p:nvSpPr>
              <p:spPr bwMode="auto">
                <a:xfrm>
                  <a:off x="1085" y="2621"/>
                  <a:ext cx="6" cy="13"/>
                </a:xfrm>
                <a:custGeom>
                  <a:avLst/>
                  <a:gdLst>
                    <a:gd name="T0" fmla="*/ 0 w 6"/>
                    <a:gd name="T1" fmla="*/ 0 h 13"/>
                    <a:gd name="T2" fmla="*/ 0 w 6"/>
                    <a:gd name="T3" fmla="*/ 13 h 13"/>
                    <a:gd name="T4" fmla="*/ 0 w 6"/>
                    <a:gd name="T5" fmla="*/ 13 h 13"/>
                    <a:gd name="T6" fmla="*/ 2 w 6"/>
                    <a:gd name="T7" fmla="*/ 11 h 13"/>
                    <a:gd name="T8" fmla="*/ 6 w 6"/>
                    <a:gd name="T9" fmla="*/ 7 h 13"/>
                    <a:gd name="T10" fmla="*/ 6 w 6"/>
                    <a:gd name="T11" fmla="*/ 7 h 13"/>
                    <a:gd name="T12" fmla="*/ 6 w 6"/>
                    <a:gd name="T13" fmla="*/ 4 h 13"/>
                    <a:gd name="T14" fmla="*/ 2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2" y="11"/>
                      </a:lnTo>
                      <a:lnTo>
                        <a:pt x="6" y="7"/>
                      </a:lnTo>
                      <a:lnTo>
                        <a:pt x="6" y="7"/>
                      </a:lnTo>
                      <a:lnTo>
                        <a:pt x="6" y="4"/>
                      </a:lnTo>
                      <a:lnTo>
                        <a:pt x="2"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6" name="Freeform 2383"/>
                <p:cNvSpPr>
                  <a:spLocks/>
                </p:cNvSpPr>
                <p:nvPr/>
              </p:nvSpPr>
              <p:spPr bwMode="auto">
                <a:xfrm>
                  <a:off x="1085" y="2621"/>
                  <a:ext cx="8" cy="13"/>
                </a:xfrm>
                <a:custGeom>
                  <a:avLst/>
                  <a:gdLst>
                    <a:gd name="T0" fmla="*/ 0 w 8"/>
                    <a:gd name="T1" fmla="*/ 0 h 13"/>
                    <a:gd name="T2" fmla="*/ 0 w 8"/>
                    <a:gd name="T3" fmla="*/ 0 h 13"/>
                    <a:gd name="T4" fmla="*/ 0 w 8"/>
                    <a:gd name="T5" fmla="*/ 13 h 13"/>
                    <a:gd name="T6" fmla="*/ 0 w 8"/>
                    <a:gd name="T7" fmla="*/ 13 h 13"/>
                    <a:gd name="T8" fmla="*/ 2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2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2" y="13"/>
                      </a:lnTo>
                      <a:lnTo>
                        <a:pt x="6" y="11"/>
                      </a:lnTo>
                      <a:lnTo>
                        <a:pt x="6" y="7"/>
                      </a:lnTo>
                      <a:lnTo>
                        <a:pt x="8"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7" name="Freeform 2384"/>
                <p:cNvSpPr>
                  <a:spLocks/>
                </p:cNvSpPr>
                <p:nvPr/>
              </p:nvSpPr>
              <p:spPr bwMode="auto">
                <a:xfrm>
                  <a:off x="1085"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8" name="Freeform 2385"/>
                <p:cNvSpPr>
                  <a:spLocks/>
                </p:cNvSpPr>
                <p:nvPr/>
              </p:nvSpPr>
              <p:spPr bwMode="auto">
                <a:xfrm>
                  <a:off x="1085"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7"/>
                      </a:lnTo>
                      <a:lnTo>
                        <a:pt x="10"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9" name="Freeform 2386"/>
                <p:cNvSpPr>
                  <a:spLocks/>
                </p:cNvSpPr>
                <p:nvPr/>
              </p:nvSpPr>
              <p:spPr bwMode="auto">
                <a:xfrm>
                  <a:off x="1087"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0" name="Freeform 2387"/>
                <p:cNvSpPr>
                  <a:spLocks/>
                </p:cNvSpPr>
                <p:nvPr/>
              </p:nvSpPr>
              <p:spPr bwMode="auto">
                <a:xfrm>
                  <a:off x="1087" y="2621"/>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7"/>
                      </a:lnTo>
                      <a:lnTo>
                        <a:pt x="8"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1" name="Freeform 2388"/>
                <p:cNvSpPr>
                  <a:spLocks/>
                </p:cNvSpPr>
                <p:nvPr/>
              </p:nvSpPr>
              <p:spPr bwMode="auto">
                <a:xfrm>
                  <a:off x="1091"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2" name="Freeform 2389"/>
                <p:cNvSpPr>
                  <a:spLocks/>
                </p:cNvSpPr>
                <p:nvPr/>
              </p:nvSpPr>
              <p:spPr bwMode="auto">
                <a:xfrm>
                  <a:off x="1091"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3" name="Freeform 2390"/>
                <p:cNvSpPr>
                  <a:spLocks/>
                </p:cNvSpPr>
                <p:nvPr/>
              </p:nvSpPr>
              <p:spPr bwMode="auto">
                <a:xfrm>
                  <a:off x="1091"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4" name="Freeform 2391"/>
                <p:cNvSpPr>
                  <a:spLocks/>
                </p:cNvSpPr>
                <p:nvPr/>
              </p:nvSpPr>
              <p:spPr bwMode="auto">
                <a:xfrm>
                  <a:off x="1093" y="2621"/>
                  <a:ext cx="8" cy="13"/>
                </a:xfrm>
                <a:custGeom>
                  <a:avLst/>
                  <a:gdLst>
                    <a:gd name="T0" fmla="*/ 0 w 8"/>
                    <a:gd name="T1" fmla="*/ 0 h 13"/>
                    <a:gd name="T2" fmla="*/ 0 w 8"/>
                    <a:gd name="T3" fmla="*/ 7 h 13"/>
                    <a:gd name="T4" fmla="*/ 0 w 8"/>
                    <a:gd name="T5" fmla="*/ 13 h 13"/>
                    <a:gd name="T6" fmla="*/ 2 w 8"/>
                    <a:gd name="T7" fmla="*/ 13 h 13"/>
                    <a:gd name="T8" fmla="*/ 4 w 8"/>
                    <a:gd name="T9" fmla="*/ 11 h 13"/>
                    <a:gd name="T10" fmla="*/ 8 w 8"/>
                    <a:gd name="T11" fmla="*/ 7 h 13"/>
                    <a:gd name="T12" fmla="*/ 8 w 8"/>
                    <a:gd name="T13" fmla="*/ 7 h 13"/>
                    <a:gd name="T14" fmla="*/ 8 w 8"/>
                    <a:gd name="T15" fmla="*/ 4 h 13"/>
                    <a:gd name="T16" fmla="*/ 4 w 8"/>
                    <a:gd name="T17" fmla="*/ 2 h 13"/>
                    <a:gd name="T18" fmla="*/ 2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7"/>
                      </a:ln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5" name="Freeform 2392"/>
                <p:cNvSpPr>
                  <a:spLocks/>
                </p:cNvSpPr>
                <p:nvPr/>
              </p:nvSpPr>
              <p:spPr bwMode="auto">
                <a:xfrm>
                  <a:off x="1093"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6" name="Freeform 2393"/>
                <p:cNvSpPr>
                  <a:spLocks/>
                </p:cNvSpPr>
                <p:nvPr/>
              </p:nvSpPr>
              <p:spPr bwMode="auto">
                <a:xfrm>
                  <a:off x="1093"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7" name="Freeform 2394"/>
                <p:cNvSpPr>
                  <a:spLocks/>
                </p:cNvSpPr>
                <p:nvPr/>
              </p:nvSpPr>
              <p:spPr bwMode="auto">
                <a:xfrm>
                  <a:off x="1095"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8" name="Freeform 2395"/>
                <p:cNvSpPr>
                  <a:spLocks/>
                </p:cNvSpPr>
                <p:nvPr/>
              </p:nvSpPr>
              <p:spPr bwMode="auto">
                <a:xfrm>
                  <a:off x="1095" y="2621"/>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9 w 9"/>
                    <a:gd name="T13" fmla="*/ 7 h 13"/>
                    <a:gd name="T14" fmla="*/ 9 w 9"/>
                    <a:gd name="T15" fmla="*/ 7 h 13"/>
                    <a:gd name="T16" fmla="*/ 9 w 9"/>
                    <a:gd name="T17" fmla="*/ 4 h 13"/>
                    <a:gd name="T18" fmla="*/ 6 w 9"/>
                    <a:gd name="T19" fmla="*/ 2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6" y="11"/>
                      </a:lnTo>
                      <a:lnTo>
                        <a:pt x="9" y="7"/>
                      </a:lnTo>
                      <a:lnTo>
                        <a:pt x="9" y="7"/>
                      </a:lnTo>
                      <a:lnTo>
                        <a:pt x="9"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9" name="Freeform 2396"/>
                <p:cNvSpPr>
                  <a:spLocks/>
                </p:cNvSpPr>
                <p:nvPr/>
              </p:nvSpPr>
              <p:spPr bwMode="auto">
                <a:xfrm>
                  <a:off x="1097" y="2621"/>
                  <a:ext cx="7" cy="13"/>
                </a:xfrm>
                <a:custGeom>
                  <a:avLst/>
                  <a:gdLst>
                    <a:gd name="T0" fmla="*/ 0 w 7"/>
                    <a:gd name="T1" fmla="*/ 0 h 13"/>
                    <a:gd name="T2" fmla="*/ 0 w 7"/>
                    <a:gd name="T3" fmla="*/ 13 h 13"/>
                    <a:gd name="T4" fmla="*/ 4 w 7"/>
                    <a:gd name="T5" fmla="*/ 13 h 13"/>
                    <a:gd name="T6" fmla="*/ 4 w 7"/>
                    <a:gd name="T7" fmla="*/ 11 h 13"/>
                    <a:gd name="T8" fmla="*/ 7 w 7"/>
                    <a:gd name="T9" fmla="*/ 7 h 13"/>
                    <a:gd name="T10" fmla="*/ 7 w 7"/>
                    <a:gd name="T11" fmla="*/ 7 h 13"/>
                    <a:gd name="T12" fmla="*/ 7 w 7"/>
                    <a:gd name="T13" fmla="*/ 4 h 13"/>
                    <a:gd name="T14" fmla="*/ 4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4" y="11"/>
                      </a:lnTo>
                      <a:lnTo>
                        <a:pt x="7" y="7"/>
                      </a:lnTo>
                      <a:lnTo>
                        <a:pt x="7" y="7"/>
                      </a:lnTo>
                      <a:lnTo>
                        <a:pt x="7"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0" name="Freeform 2397"/>
                <p:cNvSpPr>
                  <a:spLocks/>
                </p:cNvSpPr>
                <p:nvPr/>
              </p:nvSpPr>
              <p:spPr bwMode="auto">
                <a:xfrm>
                  <a:off x="1097"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7" y="11"/>
                      </a:lnTo>
                      <a:lnTo>
                        <a:pt x="7" y="7"/>
                      </a:lnTo>
                      <a:lnTo>
                        <a:pt x="9" y="7"/>
                      </a:lnTo>
                      <a:lnTo>
                        <a:pt x="7" y="4"/>
                      </a:lnTo>
                      <a:lnTo>
                        <a:pt x="7"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1" name="Freeform 2398"/>
                <p:cNvSpPr>
                  <a:spLocks/>
                </p:cNvSpPr>
                <p:nvPr/>
              </p:nvSpPr>
              <p:spPr bwMode="auto">
                <a:xfrm>
                  <a:off x="1101" y="2621"/>
                  <a:ext cx="5" cy="13"/>
                </a:xfrm>
                <a:custGeom>
                  <a:avLst/>
                  <a:gdLst>
                    <a:gd name="T0" fmla="*/ 0 w 5"/>
                    <a:gd name="T1" fmla="*/ 0 h 13"/>
                    <a:gd name="T2" fmla="*/ 0 w 5"/>
                    <a:gd name="T3" fmla="*/ 13 h 13"/>
                    <a:gd name="T4" fmla="*/ 0 w 5"/>
                    <a:gd name="T5" fmla="*/ 13 h 13"/>
                    <a:gd name="T6" fmla="*/ 3 w 5"/>
                    <a:gd name="T7" fmla="*/ 11 h 13"/>
                    <a:gd name="T8" fmla="*/ 5 w 5"/>
                    <a:gd name="T9" fmla="*/ 7 h 13"/>
                    <a:gd name="T10" fmla="*/ 5 w 5"/>
                    <a:gd name="T11" fmla="*/ 7 h 13"/>
                    <a:gd name="T12" fmla="*/ 5 w 5"/>
                    <a:gd name="T13" fmla="*/ 4 h 13"/>
                    <a:gd name="T14" fmla="*/ 3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3" y="11"/>
                      </a:lnTo>
                      <a:lnTo>
                        <a:pt x="5" y="7"/>
                      </a:lnTo>
                      <a:lnTo>
                        <a:pt x="5" y="7"/>
                      </a:lnTo>
                      <a:lnTo>
                        <a:pt x="5" y="4"/>
                      </a:lnTo>
                      <a:lnTo>
                        <a:pt x="3"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2" name="Freeform 2399"/>
                <p:cNvSpPr>
                  <a:spLocks/>
                </p:cNvSpPr>
                <p:nvPr/>
              </p:nvSpPr>
              <p:spPr bwMode="auto">
                <a:xfrm>
                  <a:off x="1101" y="2621"/>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3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5" y="7"/>
                      </a:lnTo>
                      <a:lnTo>
                        <a:pt x="7"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3" name="Freeform 2400"/>
                <p:cNvSpPr>
                  <a:spLocks/>
                </p:cNvSpPr>
                <p:nvPr/>
              </p:nvSpPr>
              <p:spPr bwMode="auto">
                <a:xfrm>
                  <a:off x="1101" y="2621"/>
                  <a:ext cx="7" cy="13"/>
                </a:xfrm>
                <a:custGeom>
                  <a:avLst/>
                  <a:gdLst>
                    <a:gd name="T0" fmla="*/ 0 w 7"/>
                    <a:gd name="T1" fmla="*/ 0 h 13"/>
                    <a:gd name="T2" fmla="*/ 0 w 7"/>
                    <a:gd name="T3" fmla="*/ 13 h 13"/>
                    <a:gd name="T4" fmla="*/ 3 w 7"/>
                    <a:gd name="T5" fmla="*/ 13 h 13"/>
                    <a:gd name="T6" fmla="*/ 5 w 7"/>
                    <a:gd name="T7" fmla="*/ 11 h 13"/>
                    <a:gd name="T8" fmla="*/ 7 w 7"/>
                    <a:gd name="T9" fmla="*/ 7 h 13"/>
                    <a:gd name="T10" fmla="*/ 7 w 7"/>
                    <a:gd name="T11" fmla="*/ 7 h 13"/>
                    <a:gd name="T12" fmla="*/ 7 w 7"/>
                    <a:gd name="T13" fmla="*/ 4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7"/>
                      </a:lnTo>
                      <a:lnTo>
                        <a:pt x="7" y="7"/>
                      </a:lnTo>
                      <a:lnTo>
                        <a:pt x="7"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4" name="Freeform 2401"/>
                <p:cNvSpPr>
                  <a:spLocks/>
                </p:cNvSpPr>
                <p:nvPr/>
              </p:nvSpPr>
              <p:spPr bwMode="auto">
                <a:xfrm>
                  <a:off x="1101" y="2621"/>
                  <a:ext cx="7" cy="13"/>
                </a:xfrm>
                <a:custGeom>
                  <a:avLst/>
                  <a:gdLst>
                    <a:gd name="T0" fmla="*/ 3 w 7"/>
                    <a:gd name="T1" fmla="*/ 0 h 13"/>
                    <a:gd name="T2" fmla="*/ 0 w 7"/>
                    <a:gd name="T3" fmla="*/ 0 h 13"/>
                    <a:gd name="T4" fmla="*/ 0 w 7"/>
                    <a:gd name="T5" fmla="*/ 13 h 13"/>
                    <a:gd name="T6" fmla="*/ 3 w 7"/>
                    <a:gd name="T7" fmla="*/ 13 h 13"/>
                    <a:gd name="T8" fmla="*/ 5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5 w 7"/>
                    <a:gd name="T21" fmla="*/ 0 h 13"/>
                    <a:gd name="T22" fmla="*/ 3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3" y="0"/>
                      </a:moveTo>
                      <a:lnTo>
                        <a:pt x="0" y="0"/>
                      </a:lnTo>
                      <a:lnTo>
                        <a:pt x="0" y="13"/>
                      </a:lnTo>
                      <a:lnTo>
                        <a:pt x="3" y="13"/>
                      </a:lnTo>
                      <a:lnTo>
                        <a:pt x="5" y="13"/>
                      </a:lnTo>
                      <a:lnTo>
                        <a:pt x="7" y="11"/>
                      </a:lnTo>
                      <a:lnTo>
                        <a:pt x="7" y="7"/>
                      </a:lnTo>
                      <a:lnTo>
                        <a:pt x="7" y="7"/>
                      </a:lnTo>
                      <a:lnTo>
                        <a:pt x="7" y="4"/>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5" name="Freeform 2402"/>
                <p:cNvSpPr>
                  <a:spLocks/>
                </p:cNvSpPr>
                <p:nvPr/>
              </p:nvSpPr>
              <p:spPr bwMode="auto">
                <a:xfrm>
                  <a:off x="1104"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6" name="Freeform 2403"/>
                <p:cNvSpPr>
                  <a:spLocks/>
                </p:cNvSpPr>
                <p:nvPr/>
              </p:nvSpPr>
              <p:spPr bwMode="auto">
                <a:xfrm>
                  <a:off x="1104"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7" name="Freeform 2404"/>
                <p:cNvSpPr>
                  <a:spLocks/>
                </p:cNvSpPr>
                <p:nvPr/>
              </p:nvSpPr>
              <p:spPr bwMode="auto">
                <a:xfrm>
                  <a:off x="1104"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8" name="Freeform 2405"/>
                <p:cNvSpPr>
                  <a:spLocks/>
                </p:cNvSpPr>
                <p:nvPr/>
              </p:nvSpPr>
              <p:spPr bwMode="auto">
                <a:xfrm>
                  <a:off x="1106"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9" name="Freeform 2406"/>
                <p:cNvSpPr>
                  <a:spLocks/>
                </p:cNvSpPr>
                <p:nvPr/>
              </p:nvSpPr>
              <p:spPr bwMode="auto">
                <a:xfrm>
                  <a:off x="1106"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0" name="Freeform 2407"/>
                <p:cNvSpPr>
                  <a:spLocks/>
                </p:cNvSpPr>
                <p:nvPr/>
              </p:nvSpPr>
              <p:spPr bwMode="auto">
                <a:xfrm>
                  <a:off x="1108"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1" name="Freeform 2408"/>
                <p:cNvSpPr>
                  <a:spLocks/>
                </p:cNvSpPr>
                <p:nvPr/>
              </p:nvSpPr>
              <p:spPr bwMode="auto">
                <a:xfrm>
                  <a:off x="1108"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7"/>
                      </a:lnTo>
                      <a:lnTo>
                        <a:pt x="10" y="7"/>
                      </a:lnTo>
                      <a:lnTo>
                        <a:pt x="10"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2" name="Freeform 2409"/>
                <p:cNvSpPr>
                  <a:spLocks/>
                </p:cNvSpPr>
                <p:nvPr/>
              </p:nvSpPr>
              <p:spPr bwMode="auto">
                <a:xfrm>
                  <a:off x="1110"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3" name="Freeform 2410"/>
                <p:cNvSpPr>
                  <a:spLocks/>
                </p:cNvSpPr>
                <p:nvPr/>
              </p:nvSpPr>
              <p:spPr bwMode="auto">
                <a:xfrm>
                  <a:off x="1110"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4" name="Freeform 2411"/>
                <p:cNvSpPr>
                  <a:spLocks/>
                </p:cNvSpPr>
                <p:nvPr/>
              </p:nvSpPr>
              <p:spPr bwMode="auto">
                <a:xfrm>
                  <a:off x="1114"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5" name="Freeform 2412"/>
                <p:cNvSpPr>
                  <a:spLocks/>
                </p:cNvSpPr>
                <p:nvPr/>
              </p:nvSpPr>
              <p:spPr bwMode="auto">
                <a:xfrm>
                  <a:off x="1114"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6" name="Freeform 2413"/>
                <p:cNvSpPr>
                  <a:spLocks/>
                </p:cNvSpPr>
                <p:nvPr/>
              </p:nvSpPr>
              <p:spPr bwMode="auto">
                <a:xfrm>
                  <a:off x="1114"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7" name="Freeform 2414"/>
                <p:cNvSpPr>
                  <a:spLocks/>
                </p:cNvSpPr>
                <p:nvPr/>
              </p:nvSpPr>
              <p:spPr bwMode="auto">
                <a:xfrm>
                  <a:off x="1114"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8" name="Freeform 2415"/>
                <p:cNvSpPr>
                  <a:spLocks/>
                </p:cNvSpPr>
                <p:nvPr/>
              </p:nvSpPr>
              <p:spPr bwMode="auto">
                <a:xfrm>
                  <a:off x="1118"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9" name="Freeform 2416"/>
                <p:cNvSpPr>
                  <a:spLocks/>
                </p:cNvSpPr>
                <p:nvPr/>
              </p:nvSpPr>
              <p:spPr bwMode="auto">
                <a:xfrm>
                  <a:off x="1118"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0" name="Freeform 2417"/>
                <p:cNvSpPr>
                  <a:spLocks/>
                </p:cNvSpPr>
                <p:nvPr/>
              </p:nvSpPr>
              <p:spPr bwMode="auto">
                <a:xfrm>
                  <a:off x="1118"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1" name="Freeform 2418"/>
                <p:cNvSpPr>
                  <a:spLocks/>
                </p:cNvSpPr>
                <p:nvPr/>
              </p:nvSpPr>
              <p:spPr bwMode="auto">
                <a:xfrm>
                  <a:off x="1120"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2" name="Freeform 2419"/>
                <p:cNvSpPr>
                  <a:spLocks/>
                </p:cNvSpPr>
                <p:nvPr/>
              </p:nvSpPr>
              <p:spPr bwMode="auto">
                <a:xfrm>
                  <a:off x="1120"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7 h 13"/>
                    <a:gd name="T14" fmla="*/ 9 w 9"/>
                    <a:gd name="T15" fmla="*/ 7 h 13"/>
                    <a:gd name="T16" fmla="*/ 9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7"/>
                      </a:lnTo>
                      <a:lnTo>
                        <a:pt x="9" y="7"/>
                      </a:lnTo>
                      <a:lnTo>
                        <a:pt x="9"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3" name="Freeform 2420"/>
                <p:cNvSpPr>
                  <a:spLocks/>
                </p:cNvSpPr>
                <p:nvPr/>
              </p:nvSpPr>
              <p:spPr bwMode="auto">
                <a:xfrm>
                  <a:off x="1122"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4" name="Freeform 2421"/>
                <p:cNvSpPr>
                  <a:spLocks/>
                </p:cNvSpPr>
                <p:nvPr/>
              </p:nvSpPr>
              <p:spPr bwMode="auto">
                <a:xfrm>
                  <a:off x="1122"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5" name="Freeform 2422"/>
                <p:cNvSpPr>
                  <a:spLocks/>
                </p:cNvSpPr>
                <p:nvPr/>
              </p:nvSpPr>
              <p:spPr bwMode="auto">
                <a:xfrm>
                  <a:off x="1124"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6" name="Freeform 2423"/>
                <p:cNvSpPr>
                  <a:spLocks/>
                </p:cNvSpPr>
                <p:nvPr/>
              </p:nvSpPr>
              <p:spPr bwMode="auto">
                <a:xfrm>
                  <a:off x="1124"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5" y="7"/>
                      </a:lnTo>
                      <a:lnTo>
                        <a:pt x="9" y="7"/>
                      </a:lnTo>
                      <a:lnTo>
                        <a:pt x="5"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7" name="Freeform 2424"/>
                <p:cNvSpPr>
                  <a:spLocks/>
                </p:cNvSpPr>
                <p:nvPr/>
              </p:nvSpPr>
              <p:spPr bwMode="auto">
                <a:xfrm>
                  <a:off x="1126"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8" name="Freeform 2425"/>
                <p:cNvSpPr>
                  <a:spLocks/>
                </p:cNvSpPr>
                <p:nvPr/>
              </p:nvSpPr>
              <p:spPr bwMode="auto">
                <a:xfrm>
                  <a:off x="1126"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7" y="7"/>
                      </a:lnTo>
                      <a:lnTo>
                        <a:pt x="9" y="7"/>
                      </a:lnTo>
                      <a:lnTo>
                        <a:pt x="7"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9" name="Freeform 2426"/>
                <p:cNvSpPr>
                  <a:spLocks/>
                </p:cNvSpPr>
                <p:nvPr/>
              </p:nvSpPr>
              <p:spPr bwMode="auto">
                <a:xfrm>
                  <a:off x="1129"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0" name="Freeform 2427"/>
                <p:cNvSpPr>
                  <a:spLocks/>
                </p:cNvSpPr>
                <p:nvPr/>
              </p:nvSpPr>
              <p:spPr bwMode="auto">
                <a:xfrm>
                  <a:off x="1129"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1" name="Freeform 2428"/>
                <p:cNvSpPr>
                  <a:spLocks/>
                </p:cNvSpPr>
                <p:nvPr/>
              </p:nvSpPr>
              <p:spPr bwMode="auto">
                <a:xfrm>
                  <a:off x="1129"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2" name="Freeform 2429"/>
                <p:cNvSpPr>
                  <a:spLocks/>
                </p:cNvSpPr>
                <p:nvPr/>
              </p:nvSpPr>
              <p:spPr bwMode="auto">
                <a:xfrm>
                  <a:off x="1129"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3" name="Freeform 2430"/>
                <p:cNvSpPr>
                  <a:spLocks/>
                </p:cNvSpPr>
                <p:nvPr/>
              </p:nvSpPr>
              <p:spPr bwMode="auto">
                <a:xfrm>
                  <a:off x="1129"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4" name="Freeform 2431"/>
                <p:cNvSpPr>
                  <a:spLocks/>
                </p:cNvSpPr>
                <p:nvPr/>
              </p:nvSpPr>
              <p:spPr bwMode="auto">
                <a:xfrm>
                  <a:off x="1133"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5" name="Freeform 2432"/>
                <p:cNvSpPr>
                  <a:spLocks/>
                </p:cNvSpPr>
                <p:nvPr/>
              </p:nvSpPr>
              <p:spPr bwMode="auto">
                <a:xfrm>
                  <a:off x="1133"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6" name="Freeform 2433"/>
                <p:cNvSpPr>
                  <a:spLocks/>
                </p:cNvSpPr>
                <p:nvPr/>
              </p:nvSpPr>
              <p:spPr bwMode="auto">
                <a:xfrm>
                  <a:off x="1135"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7" name="Freeform 2434"/>
                <p:cNvSpPr>
                  <a:spLocks/>
                </p:cNvSpPr>
                <p:nvPr/>
              </p:nvSpPr>
              <p:spPr bwMode="auto">
                <a:xfrm>
                  <a:off x="1135"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8" name="Freeform 2435"/>
                <p:cNvSpPr>
                  <a:spLocks/>
                </p:cNvSpPr>
                <p:nvPr/>
              </p:nvSpPr>
              <p:spPr bwMode="auto">
                <a:xfrm>
                  <a:off x="1137"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9" name="Freeform 2436"/>
                <p:cNvSpPr>
                  <a:spLocks/>
                </p:cNvSpPr>
                <p:nvPr/>
              </p:nvSpPr>
              <p:spPr bwMode="auto">
                <a:xfrm>
                  <a:off x="1137"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0" name="Freeform 2437"/>
                <p:cNvSpPr>
                  <a:spLocks/>
                </p:cNvSpPr>
                <p:nvPr/>
              </p:nvSpPr>
              <p:spPr bwMode="auto">
                <a:xfrm>
                  <a:off x="1139"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1" name="Freeform 2438"/>
                <p:cNvSpPr>
                  <a:spLocks/>
                </p:cNvSpPr>
                <p:nvPr/>
              </p:nvSpPr>
              <p:spPr bwMode="auto">
                <a:xfrm>
                  <a:off x="1139"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2" name="Freeform 2439"/>
                <p:cNvSpPr>
                  <a:spLocks/>
                </p:cNvSpPr>
                <p:nvPr/>
              </p:nvSpPr>
              <p:spPr bwMode="auto">
                <a:xfrm>
                  <a:off x="1143"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3" name="Freeform 2440"/>
                <p:cNvSpPr>
                  <a:spLocks/>
                </p:cNvSpPr>
                <p:nvPr/>
              </p:nvSpPr>
              <p:spPr bwMode="auto">
                <a:xfrm>
                  <a:off x="1143"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6" y="7"/>
                      </a:lnTo>
                      <a:lnTo>
                        <a:pt x="9"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4" name="Freeform 2441"/>
                <p:cNvSpPr>
                  <a:spLocks/>
                </p:cNvSpPr>
                <p:nvPr/>
              </p:nvSpPr>
              <p:spPr bwMode="auto">
                <a:xfrm>
                  <a:off x="1145" y="2621"/>
                  <a:ext cx="7" cy="13"/>
                </a:xfrm>
                <a:custGeom>
                  <a:avLst/>
                  <a:gdLst>
                    <a:gd name="T0" fmla="*/ 0 w 7"/>
                    <a:gd name="T1" fmla="*/ 0 h 13"/>
                    <a:gd name="T2" fmla="*/ 0 w 7"/>
                    <a:gd name="T3" fmla="*/ 13 h 13"/>
                    <a:gd name="T4" fmla="*/ 2 w 7"/>
                    <a:gd name="T5" fmla="*/ 13 h 13"/>
                    <a:gd name="T6" fmla="*/ 4 w 7"/>
                    <a:gd name="T7" fmla="*/ 11 h 13"/>
                    <a:gd name="T8" fmla="*/ 7 w 7"/>
                    <a:gd name="T9" fmla="*/ 7 h 13"/>
                    <a:gd name="T10" fmla="*/ 7 w 7"/>
                    <a:gd name="T11" fmla="*/ 7 h 13"/>
                    <a:gd name="T12" fmla="*/ 7 w 7"/>
                    <a:gd name="T13" fmla="*/ 4 h 13"/>
                    <a:gd name="T14" fmla="*/ 4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7"/>
                      </a:lnTo>
                      <a:lnTo>
                        <a:pt x="7" y="7"/>
                      </a:lnTo>
                      <a:lnTo>
                        <a:pt x="7"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5" name="Freeform 2442"/>
                <p:cNvSpPr>
                  <a:spLocks/>
                </p:cNvSpPr>
                <p:nvPr/>
              </p:nvSpPr>
              <p:spPr bwMode="auto">
                <a:xfrm>
                  <a:off x="1145"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6" name="Freeform 2443"/>
                <p:cNvSpPr>
                  <a:spLocks/>
                </p:cNvSpPr>
                <p:nvPr/>
              </p:nvSpPr>
              <p:spPr bwMode="auto">
                <a:xfrm>
                  <a:off x="1147" y="2621"/>
                  <a:ext cx="5" cy="13"/>
                </a:xfrm>
                <a:custGeom>
                  <a:avLst/>
                  <a:gdLst>
                    <a:gd name="T0" fmla="*/ 0 w 5"/>
                    <a:gd name="T1" fmla="*/ 0 h 13"/>
                    <a:gd name="T2" fmla="*/ 0 w 5"/>
                    <a:gd name="T3" fmla="*/ 13 h 13"/>
                    <a:gd name="T4" fmla="*/ 2 w 5"/>
                    <a:gd name="T5" fmla="*/ 13 h 13"/>
                    <a:gd name="T6" fmla="*/ 5 w 5"/>
                    <a:gd name="T7" fmla="*/ 11 h 13"/>
                    <a:gd name="T8" fmla="*/ 5 w 5"/>
                    <a:gd name="T9" fmla="*/ 7 h 13"/>
                    <a:gd name="T10" fmla="*/ 5 w 5"/>
                    <a:gd name="T11" fmla="*/ 7 h 13"/>
                    <a:gd name="T12" fmla="*/ 5 w 5"/>
                    <a:gd name="T13" fmla="*/ 4 h 13"/>
                    <a:gd name="T14" fmla="*/ 5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7"/>
                      </a:lnTo>
                      <a:lnTo>
                        <a:pt x="5" y="7"/>
                      </a:lnTo>
                      <a:lnTo>
                        <a:pt x="5"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7" name="Freeform 2444"/>
                <p:cNvSpPr>
                  <a:spLocks/>
                </p:cNvSpPr>
                <p:nvPr/>
              </p:nvSpPr>
              <p:spPr bwMode="auto">
                <a:xfrm>
                  <a:off x="1147"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8" name="Freeform 2445"/>
                <p:cNvSpPr>
                  <a:spLocks/>
                </p:cNvSpPr>
                <p:nvPr/>
              </p:nvSpPr>
              <p:spPr bwMode="auto">
                <a:xfrm>
                  <a:off x="1147"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9" y="7"/>
                      </a:lnTo>
                      <a:lnTo>
                        <a:pt x="9" y="7"/>
                      </a:lnTo>
                      <a:lnTo>
                        <a:pt x="9"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9" name="Freeform 2446"/>
                <p:cNvSpPr>
                  <a:spLocks/>
                </p:cNvSpPr>
                <p:nvPr/>
              </p:nvSpPr>
              <p:spPr bwMode="auto">
                <a:xfrm>
                  <a:off x="1149"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0" name="Freeform 2447"/>
                <p:cNvSpPr>
                  <a:spLocks/>
                </p:cNvSpPr>
                <p:nvPr/>
              </p:nvSpPr>
              <p:spPr bwMode="auto">
                <a:xfrm>
                  <a:off x="1149"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7"/>
                      </a:lnTo>
                      <a:lnTo>
                        <a:pt x="9" y="7"/>
                      </a:lnTo>
                      <a:lnTo>
                        <a:pt x="9"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1" name="Freeform 2448"/>
                <p:cNvSpPr>
                  <a:spLocks/>
                </p:cNvSpPr>
                <p:nvPr/>
              </p:nvSpPr>
              <p:spPr bwMode="auto">
                <a:xfrm>
                  <a:off x="1152"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2" name="Freeform 2449"/>
                <p:cNvSpPr>
                  <a:spLocks/>
                </p:cNvSpPr>
                <p:nvPr/>
              </p:nvSpPr>
              <p:spPr bwMode="auto">
                <a:xfrm>
                  <a:off x="1152"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3" name="Freeform 2450"/>
                <p:cNvSpPr>
                  <a:spLocks/>
                </p:cNvSpPr>
                <p:nvPr/>
              </p:nvSpPr>
              <p:spPr bwMode="auto">
                <a:xfrm>
                  <a:off x="1152"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4" name="Freeform 2451"/>
                <p:cNvSpPr>
                  <a:spLocks/>
                </p:cNvSpPr>
                <p:nvPr/>
              </p:nvSpPr>
              <p:spPr bwMode="auto">
                <a:xfrm>
                  <a:off x="1152"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5" name="Freeform 2452"/>
                <p:cNvSpPr>
                  <a:spLocks/>
                </p:cNvSpPr>
                <p:nvPr/>
              </p:nvSpPr>
              <p:spPr bwMode="auto">
                <a:xfrm>
                  <a:off x="1156"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6" name="Freeform 2453"/>
                <p:cNvSpPr>
                  <a:spLocks/>
                </p:cNvSpPr>
                <p:nvPr/>
              </p:nvSpPr>
              <p:spPr bwMode="auto">
                <a:xfrm>
                  <a:off x="1156"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6" y="7"/>
                      </a:lnTo>
                      <a:lnTo>
                        <a:pt x="8"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7" name="Freeform 2454"/>
                <p:cNvSpPr>
                  <a:spLocks/>
                </p:cNvSpPr>
                <p:nvPr/>
              </p:nvSpPr>
              <p:spPr bwMode="auto">
                <a:xfrm>
                  <a:off x="1158"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8" name="Freeform 2455"/>
                <p:cNvSpPr>
                  <a:spLocks/>
                </p:cNvSpPr>
                <p:nvPr/>
              </p:nvSpPr>
              <p:spPr bwMode="auto">
                <a:xfrm>
                  <a:off x="1158" y="2621"/>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4" y="13"/>
                      </a:lnTo>
                      <a:lnTo>
                        <a:pt x="6" y="11"/>
                      </a:lnTo>
                      <a:lnTo>
                        <a:pt x="6" y="7"/>
                      </a:lnTo>
                      <a:lnTo>
                        <a:pt x="6"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9" name="Freeform 2456"/>
                <p:cNvSpPr>
                  <a:spLocks/>
                </p:cNvSpPr>
                <p:nvPr/>
              </p:nvSpPr>
              <p:spPr bwMode="auto">
                <a:xfrm>
                  <a:off x="1160"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0" name="Freeform 2457"/>
                <p:cNvSpPr>
                  <a:spLocks/>
                </p:cNvSpPr>
                <p:nvPr/>
              </p:nvSpPr>
              <p:spPr bwMode="auto">
                <a:xfrm>
                  <a:off x="1160"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1" name="Freeform 2458"/>
                <p:cNvSpPr>
                  <a:spLocks/>
                </p:cNvSpPr>
                <p:nvPr/>
              </p:nvSpPr>
              <p:spPr bwMode="auto">
                <a:xfrm>
                  <a:off x="1160"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2" name="Freeform 2459"/>
                <p:cNvSpPr>
                  <a:spLocks/>
                </p:cNvSpPr>
                <p:nvPr/>
              </p:nvSpPr>
              <p:spPr bwMode="auto">
                <a:xfrm>
                  <a:off x="1162"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3" name="Freeform 2460"/>
                <p:cNvSpPr>
                  <a:spLocks/>
                </p:cNvSpPr>
                <p:nvPr/>
              </p:nvSpPr>
              <p:spPr bwMode="auto">
                <a:xfrm>
                  <a:off x="1162"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4" name="Freeform 2461"/>
                <p:cNvSpPr>
                  <a:spLocks/>
                </p:cNvSpPr>
                <p:nvPr/>
              </p:nvSpPr>
              <p:spPr bwMode="auto">
                <a:xfrm>
                  <a:off x="1164"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5" name="Freeform 2462"/>
                <p:cNvSpPr>
                  <a:spLocks/>
                </p:cNvSpPr>
                <p:nvPr/>
              </p:nvSpPr>
              <p:spPr bwMode="auto">
                <a:xfrm>
                  <a:off x="1164"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6" name="Freeform 2463"/>
                <p:cNvSpPr>
                  <a:spLocks/>
                </p:cNvSpPr>
                <p:nvPr/>
              </p:nvSpPr>
              <p:spPr bwMode="auto">
                <a:xfrm>
                  <a:off x="1166"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7" name="Freeform 2464"/>
                <p:cNvSpPr>
                  <a:spLocks/>
                </p:cNvSpPr>
                <p:nvPr/>
              </p:nvSpPr>
              <p:spPr bwMode="auto">
                <a:xfrm>
                  <a:off x="1166" y="2621"/>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8 w 9"/>
                    <a:gd name="T11" fmla="*/ 11 h 13"/>
                    <a:gd name="T12" fmla="*/ 8 w 9"/>
                    <a:gd name="T13" fmla="*/ 7 h 13"/>
                    <a:gd name="T14" fmla="*/ 9 w 9"/>
                    <a:gd name="T15" fmla="*/ 7 h 13"/>
                    <a:gd name="T16" fmla="*/ 8 w 9"/>
                    <a:gd name="T17" fmla="*/ 4 h 13"/>
                    <a:gd name="T18" fmla="*/ 8 w 9"/>
                    <a:gd name="T19" fmla="*/ 2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8" y="11"/>
                      </a:lnTo>
                      <a:lnTo>
                        <a:pt x="8" y="7"/>
                      </a:lnTo>
                      <a:lnTo>
                        <a:pt x="9"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8" name="Freeform 2465"/>
                <p:cNvSpPr>
                  <a:spLocks/>
                </p:cNvSpPr>
                <p:nvPr/>
              </p:nvSpPr>
              <p:spPr bwMode="auto">
                <a:xfrm>
                  <a:off x="1168" y="2621"/>
                  <a:ext cx="7" cy="13"/>
                </a:xfrm>
                <a:custGeom>
                  <a:avLst/>
                  <a:gdLst>
                    <a:gd name="T0" fmla="*/ 0 w 7"/>
                    <a:gd name="T1" fmla="*/ 0 h 13"/>
                    <a:gd name="T2" fmla="*/ 0 w 7"/>
                    <a:gd name="T3" fmla="*/ 13 h 13"/>
                    <a:gd name="T4" fmla="*/ 4 w 7"/>
                    <a:gd name="T5" fmla="*/ 13 h 13"/>
                    <a:gd name="T6" fmla="*/ 6 w 7"/>
                    <a:gd name="T7" fmla="*/ 11 h 13"/>
                    <a:gd name="T8" fmla="*/ 7 w 7"/>
                    <a:gd name="T9" fmla="*/ 7 h 13"/>
                    <a:gd name="T10" fmla="*/ 7 w 7"/>
                    <a:gd name="T11" fmla="*/ 7 h 13"/>
                    <a:gd name="T12" fmla="*/ 7 w 7"/>
                    <a:gd name="T13" fmla="*/ 4 h 13"/>
                    <a:gd name="T14" fmla="*/ 6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6" y="11"/>
                      </a:lnTo>
                      <a:lnTo>
                        <a:pt x="7" y="7"/>
                      </a:lnTo>
                      <a:lnTo>
                        <a:pt x="7" y="7"/>
                      </a:lnTo>
                      <a:lnTo>
                        <a:pt x="7"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6" name="Group 2667"/>
              <p:cNvGrpSpPr>
                <a:grpSpLocks/>
              </p:cNvGrpSpPr>
              <p:nvPr/>
            </p:nvGrpSpPr>
            <p:grpSpPr bwMode="auto">
              <a:xfrm>
                <a:off x="1168" y="2621"/>
                <a:ext cx="217" cy="13"/>
                <a:chOff x="1168" y="2621"/>
                <a:chExt cx="217" cy="13"/>
              </a:xfrm>
            </p:grpSpPr>
            <p:sp>
              <p:nvSpPr>
                <p:cNvPr id="29519" name="Freeform 2467"/>
                <p:cNvSpPr>
                  <a:spLocks/>
                </p:cNvSpPr>
                <p:nvPr/>
              </p:nvSpPr>
              <p:spPr bwMode="auto">
                <a:xfrm>
                  <a:off x="1168"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7" y="7"/>
                      </a:lnTo>
                      <a:lnTo>
                        <a:pt x="9" y="7"/>
                      </a:lnTo>
                      <a:lnTo>
                        <a:pt x="7" y="4"/>
                      </a:lnTo>
                      <a:lnTo>
                        <a:pt x="7"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0" name="Freeform 2468"/>
                <p:cNvSpPr>
                  <a:spLocks/>
                </p:cNvSpPr>
                <p:nvPr/>
              </p:nvSpPr>
              <p:spPr bwMode="auto">
                <a:xfrm>
                  <a:off x="1172" y="2621"/>
                  <a:ext cx="5" cy="13"/>
                </a:xfrm>
                <a:custGeom>
                  <a:avLst/>
                  <a:gdLst>
                    <a:gd name="T0" fmla="*/ 0 w 5"/>
                    <a:gd name="T1" fmla="*/ 0 h 13"/>
                    <a:gd name="T2" fmla="*/ 0 w 5"/>
                    <a:gd name="T3" fmla="*/ 13 h 13"/>
                    <a:gd name="T4" fmla="*/ 2 w 5"/>
                    <a:gd name="T5" fmla="*/ 13 h 13"/>
                    <a:gd name="T6" fmla="*/ 3 w 5"/>
                    <a:gd name="T7" fmla="*/ 11 h 13"/>
                    <a:gd name="T8" fmla="*/ 5 w 5"/>
                    <a:gd name="T9" fmla="*/ 7 h 13"/>
                    <a:gd name="T10" fmla="*/ 5 w 5"/>
                    <a:gd name="T11" fmla="*/ 7 h 13"/>
                    <a:gd name="T12" fmla="*/ 5 w 5"/>
                    <a:gd name="T13" fmla="*/ 4 h 13"/>
                    <a:gd name="T14" fmla="*/ 3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7"/>
                      </a:lnTo>
                      <a:lnTo>
                        <a:pt x="5" y="7"/>
                      </a:lnTo>
                      <a:lnTo>
                        <a:pt x="5" y="4"/>
                      </a:lnTo>
                      <a:lnTo>
                        <a:pt x="3"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1" name="Freeform 2469"/>
                <p:cNvSpPr>
                  <a:spLocks/>
                </p:cNvSpPr>
                <p:nvPr/>
              </p:nvSpPr>
              <p:spPr bwMode="auto">
                <a:xfrm>
                  <a:off x="1172" y="2621"/>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3"/>
                      </a:lnTo>
                      <a:lnTo>
                        <a:pt x="5" y="11"/>
                      </a:lnTo>
                      <a:lnTo>
                        <a:pt x="5" y="7"/>
                      </a:lnTo>
                      <a:lnTo>
                        <a:pt x="9" y="7"/>
                      </a:lnTo>
                      <a:lnTo>
                        <a:pt x="5"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2" name="Freeform 2470"/>
                <p:cNvSpPr>
                  <a:spLocks/>
                </p:cNvSpPr>
                <p:nvPr/>
              </p:nvSpPr>
              <p:spPr bwMode="auto">
                <a:xfrm>
                  <a:off x="1174" y="2621"/>
                  <a:ext cx="7" cy="13"/>
                </a:xfrm>
                <a:custGeom>
                  <a:avLst/>
                  <a:gdLst>
                    <a:gd name="T0" fmla="*/ 0 w 7"/>
                    <a:gd name="T1" fmla="*/ 0 h 13"/>
                    <a:gd name="T2" fmla="*/ 0 w 7"/>
                    <a:gd name="T3" fmla="*/ 13 h 13"/>
                    <a:gd name="T4" fmla="*/ 1 w 7"/>
                    <a:gd name="T5" fmla="*/ 13 h 13"/>
                    <a:gd name="T6" fmla="*/ 3 w 7"/>
                    <a:gd name="T7" fmla="*/ 11 h 13"/>
                    <a:gd name="T8" fmla="*/ 7 w 7"/>
                    <a:gd name="T9" fmla="*/ 7 h 13"/>
                    <a:gd name="T10" fmla="*/ 7 w 7"/>
                    <a:gd name="T11" fmla="*/ 7 h 13"/>
                    <a:gd name="T12" fmla="*/ 7 w 7"/>
                    <a:gd name="T13" fmla="*/ 4 h 13"/>
                    <a:gd name="T14" fmla="*/ 3 w 7"/>
                    <a:gd name="T15" fmla="*/ 2 h 13"/>
                    <a:gd name="T16" fmla="*/ 1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3" y="11"/>
                      </a:lnTo>
                      <a:lnTo>
                        <a:pt x="7" y="7"/>
                      </a:lnTo>
                      <a:lnTo>
                        <a:pt x="7" y="7"/>
                      </a:lnTo>
                      <a:lnTo>
                        <a:pt x="7" y="4"/>
                      </a:lnTo>
                      <a:lnTo>
                        <a:pt x="3"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3" name="Freeform 2471"/>
                <p:cNvSpPr>
                  <a:spLocks/>
                </p:cNvSpPr>
                <p:nvPr/>
              </p:nvSpPr>
              <p:spPr bwMode="auto">
                <a:xfrm>
                  <a:off x="1174"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4" name="Freeform 2472"/>
                <p:cNvSpPr>
                  <a:spLocks/>
                </p:cNvSpPr>
                <p:nvPr/>
              </p:nvSpPr>
              <p:spPr bwMode="auto">
                <a:xfrm>
                  <a:off x="1174" y="2621"/>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3 w 7"/>
                    <a:gd name="T21" fmla="*/ 0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3" y="13"/>
                      </a:lnTo>
                      <a:lnTo>
                        <a:pt x="7" y="11"/>
                      </a:lnTo>
                      <a:lnTo>
                        <a:pt x="7" y="7"/>
                      </a:lnTo>
                      <a:lnTo>
                        <a:pt x="7" y="7"/>
                      </a:lnTo>
                      <a:lnTo>
                        <a:pt x="7" y="4"/>
                      </a:lnTo>
                      <a:lnTo>
                        <a:pt x="7"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5" name="Freeform 2473"/>
                <p:cNvSpPr>
                  <a:spLocks/>
                </p:cNvSpPr>
                <p:nvPr/>
              </p:nvSpPr>
              <p:spPr bwMode="auto">
                <a:xfrm>
                  <a:off x="1175"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6" name="Freeform 2474"/>
                <p:cNvSpPr>
                  <a:spLocks/>
                </p:cNvSpPr>
                <p:nvPr/>
              </p:nvSpPr>
              <p:spPr bwMode="auto">
                <a:xfrm>
                  <a:off x="1175"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7"/>
                      </a:lnTo>
                      <a:lnTo>
                        <a:pt x="10" y="7"/>
                      </a:lnTo>
                      <a:lnTo>
                        <a:pt x="10"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7" name="Freeform 2475"/>
                <p:cNvSpPr>
                  <a:spLocks/>
                </p:cNvSpPr>
                <p:nvPr/>
              </p:nvSpPr>
              <p:spPr bwMode="auto">
                <a:xfrm>
                  <a:off x="1177"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8" name="Freeform 2476"/>
                <p:cNvSpPr>
                  <a:spLocks/>
                </p:cNvSpPr>
                <p:nvPr/>
              </p:nvSpPr>
              <p:spPr bwMode="auto">
                <a:xfrm>
                  <a:off x="1177"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7"/>
                      </a:lnTo>
                      <a:lnTo>
                        <a:pt x="10" y="7"/>
                      </a:lnTo>
                      <a:lnTo>
                        <a:pt x="10"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9" name="Freeform 2477"/>
                <p:cNvSpPr>
                  <a:spLocks/>
                </p:cNvSpPr>
                <p:nvPr/>
              </p:nvSpPr>
              <p:spPr bwMode="auto">
                <a:xfrm>
                  <a:off x="1181"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0" name="Freeform 2478"/>
                <p:cNvSpPr>
                  <a:spLocks/>
                </p:cNvSpPr>
                <p:nvPr/>
              </p:nvSpPr>
              <p:spPr bwMode="auto">
                <a:xfrm>
                  <a:off x="1181"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1" name="Freeform 2479"/>
                <p:cNvSpPr>
                  <a:spLocks/>
                </p:cNvSpPr>
                <p:nvPr/>
              </p:nvSpPr>
              <p:spPr bwMode="auto">
                <a:xfrm>
                  <a:off x="1181"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2" name="Freeform 2480"/>
                <p:cNvSpPr>
                  <a:spLocks/>
                </p:cNvSpPr>
                <p:nvPr/>
              </p:nvSpPr>
              <p:spPr bwMode="auto">
                <a:xfrm>
                  <a:off x="1181"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3" name="Freeform 2481"/>
                <p:cNvSpPr>
                  <a:spLocks/>
                </p:cNvSpPr>
                <p:nvPr/>
              </p:nvSpPr>
              <p:spPr bwMode="auto">
                <a:xfrm>
                  <a:off x="1185"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4" name="Freeform 2482"/>
                <p:cNvSpPr>
                  <a:spLocks/>
                </p:cNvSpPr>
                <p:nvPr/>
              </p:nvSpPr>
              <p:spPr bwMode="auto">
                <a:xfrm>
                  <a:off x="1185"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5" name="Freeform 2483"/>
                <p:cNvSpPr>
                  <a:spLocks/>
                </p:cNvSpPr>
                <p:nvPr/>
              </p:nvSpPr>
              <p:spPr bwMode="auto">
                <a:xfrm>
                  <a:off x="1187"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6" name="Freeform 2484"/>
                <p:cNvSpPr>
                  <a:spLocks/>
                </p:cNvSpPr>
                <p:nvPr/>
              </p:nvSpPr>
              <p:spPr bwMode="auto">
                <a:xfrm>
                  <a:off x="1187"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7" name="Freeform 2485"/>
                <p:cNvSpPr>
                  <a:spLocks/>
                </p:cNvSpPr>
                <p:nvPr/>
              </p:nvSpPr>
              <p:spPr bwMode="auto">
                <a:xfrm>
                  <a:off x="1187"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8" name="Freeform 2486"/>
                <p:cNvSpPr>
                  <a:spLocks/>
                </p:cNvSpPr>
                <p:nvPr/>
              </p:nvSpPr>
              <p:spPr bwMode="auto">
                <a:xfrm>
                  <a:off x="1189"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9" name="Freeform 2487"/>
                <p:cNvSpPr>
                  <a:spLocks/>
                </p:cNvSpPr>
                <p:nvPr/>
              </p:nvSpPr>
              <p:spPr bwMode="auto">
                <a:xfrm>
                  <a:off x="1189"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0" name="Freeform 2488"/>
                <p:cNvSpPr>
                  <a:spLocks/>
                </p:cNvSpPr>
                <p:nvPr/>
              </p:nvSpPr>
              <p:spPr bwMode="auto">
                <a:xfrm>
                  <a:off x="1191"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1" name="Freeform 2489"/>
                <p:cNvSpPr>
                  <a:spLocks/>
                </p:cNvSpPr>
                <p:nvPr/>
              </p:nvSpPr>
              <p:spPr bwMode="auto">
                <a:xfrm>
                  <a:off x="1191"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7 h 13"/>
                    <a:gd name="T14" fmla="*/ 9 w 9"/>
                    <a:gd name="T15" fmla="*/ 7 h 13"/>
                    <a:gd name="T16" fmla="*/ 9 w 9"/>
                    <a:gd name="T17" fmla="*/ 4 h 13"/>
                    <a:gd name="T18" fmla="*/ 8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7"/>
                      </a:lnTo>
                      <a:lnTo>
                        <a:pt x="9" y="7"/>
                      </a:lnTo>
                      <a:lnTo>
                        <a:pt x="9"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2" name="Freeform 2490"/>
                <p:cNvSpPr>
                  <a:spLocks/>
                </p:cNvSpPr>
                <p:nvPr/>
              </p:nvSpPr>
              <p:spPr bwMode="auto">
                <a:xfrm>
                  <a:off x="1195" y="2621"/>
                  <a:ext cx="5" cy="13"/>
                </a:xfrm>
                <a:custGeom>
                  <a:avLst/>
                  <a:gdLst>
                    <a:gd name="T0" fmla="*/ 0 w 5"/>
                    <a:gd name="T1" fmla="*/ 0 h 13"/>
                    <a:gd name="T2" fmla="*/ 0 w 5"/>
                    <a:gd name="T3" fmla="*/ 13 h 13"/>
                    <a:gd name="T4" fmla="*/ 4 w 5"/>
                    <a:gd name="T5" fmla="*/ 13 h 13"/>
                    <a:gd name="T6" fmla="*/ 4 w 5"/>
                    <a:gd name="T7" fmla="*/ 11 h 13"/>
                    <a:gd name="T8" fmla="*/ 5 w 5"/>
                    <a:gd name="T9" fmla="*/ 7 h 13"/>
                    <a:gd name="T10" fmla="*/ 5 w 5"/>
                    <a:gd name="T11" fmla="*/ 7 h 13"/>
                    <a:gd name="T12" fmla="*/ 5 w 5"/>
                    <a:gd name="T13" fmla="*/ 4 h 13"/>
                    <a:gd name="T14" fmla="*/ 4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4" y="11"/>
                      </a:lnTo>
                      <a:lnTo>
                        <a:pt x="5" y="7"/>
                      </a:lnTo>
                      <a:lnTo>
                        <a:pt x="5" y="7"/>
                      </a:lnTo>
                      <a:lnTo>
                        <a:pt x="5"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3" name="Freeform 2491"/>
                <p:cNvSpPr>
                  <a:spLocks/>
                </p:cNvSpPr>
                <p:nvPr/>
              </p:nvSpPr>
              <p:spPr bwMode="auto">
                <a:xfrm>
                  <a:off x="1195"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5" y="11"/>
                      </a:lnTo>
                      <a:lnTo>
                        <a:pt x="7" y="7"/>
                      </a:lnTo>
                      <a:lnTo>
                        <a:pt x="7" y="7"/>
                      </a:lnTo>
                      <a:lnTo>
                        <a:pt x="7" y="4"/>
                      </a:lnTo>
                      <a:lnTo>
                        <a:pt x="5"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4" name="Freeform 2492"/>
                <p:cNvSpPr>
                  <a:spLocks/>
                </p:cNvSpPr>
                <p:nvPr/>
              </p:nvSpPr>
              <p:spPr bwMode="auto">
                <a:xfrm>
                  <a:off x="1197" y="2621"/>
                  <a:ext cx="5" cy="13"/>
                </a:xfrm>
                <a:custGeom>
                  <a:avLst/>
                  <a:gdLst>
                    <a:gd name="T0" fmla="*/ 0 w 5"/>
                    <a:gd name="T1" fmla="*/ 0 h 13"/>
                    <a:gd name="T2" fmla="*/ 0 w 5"/>
                    <a:gd name="T3" fmla="*/ 13 h 13"/>
                    <a:gd name="T4" fmla="*/ 2 w 5"/>
                    <a:gd name="T5" fmla="*/ 13 h 13"/>
                    <a:gd name="T6" fmla="*/ 3 w 5"/>
                    <a:gd name="T7" fmla="*/ 11 h 13"/>
                    <a:gd name="T8" fmla="*/ 5 w 5"/>
                    <a:gd name="T9" fmla="*/ 7 h 13"/>
                    <a:gd name="T10" fmla="*/ 5 w 5"/>
                    <a:gd name="T11" fmla="*/ 7 h 13"/>
                    <a:gd name="T12" fmla="*/ 5 w 5"/>
                    <a:gd name="T13" fmla="*/ 4 h 13"/>
                    <a:gd name="T14" fmla="*/ 3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7"/>
                      </a:lnTo>
                      <a:lnTo>
                        <a:pt x="5" y="7"/>
                      </a:lnTo>
                      <a:lnTo>
                        <a:pt x="5" y="4"/>
                      </a:lnTo>
                      <a:lnTo>
                        <a:pt x="3"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5" name="Freeform 2493"/>
                <p:cNvSpPr>
                  <a:spLocks/>
                </p:cNvSpPr>
                <p:nvPr/>
              </p:nvSpPr>
              <p:spPr bwMode="auto">
                <a:xfrm>
                  <a:off x="1197" y="2621"/>
                  <a:ext cx="7" cy="13"/>
                </a:xfrm>
                <a:custGeom>
                  <a:avLst/>
                  <a:gdLst>
                    <a:gd name="T0" fmla="*/ 2 w 7"/>
                    <a:gd name="T1" fmla="*/ 0 h 13"/>
                    <a:gd name="T2" fmla="*/ 0 w 7"/>
                    <a:gd name="T3" fmla="*/ 0 h 13"/>
                    <a:gd name="T4" fmla="*/ 0 w 7"/>
                    <a:gd name="T5" fmla="*/ 13 h 13"/>
                    <a:gd name="T6" fmla="*/ 2 w 7"/>
                    <a:gd name="T7" fmla="*/ 13 h 13"/>
                    <a:gd name="T8" fmla="*/ 3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3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3"/>
                      </a:lnTo>
                      <a:lnTo>
                        <a:pt x="5" y="11"/>
                      </a:lnTo>
                      <a:lnTo>
                        <a:pt x="5" y="7"/>
                      </a:lnTo>
                      <a:lnTo>
                        <a:pt x="7" y="7"/>
                      </a:lnTo>
                      <a:lnTo>
                        <a:pt x="5"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6" name="Freeform 2494"/>
                <p:cNvSpPr>
                  <a:spLocks/>
                </p:cNvSpPr>
                <p:nvPr/>
              </p:nvSpPr>
              <p:spPr bwMode="auto">
                <a:xfrm>
                  <a:off x="1199" y="2621"/>
                  <a:ext cx="5" cy="13"/>
                </a:xfrm>
                <a:custGeom>
                  <a:avLst/>
                  <a:gdLst>
                    <a:gd name="T0" fmla="*/ 0 w 5"/>
                    <a:gd name="T1" fmla="*/ 0 h 13"/>
                    <a:gd name="T2" fmla="*/ 0 w 5"/>
                    <a:gd name="T3" fmla="*/ 13 h 13"/>
                    <a:gd name="T4" fmla="*/ 1 w 5"/>
                    <a:gd name="T5" fmla="*/ 13 h 13"/>
                    <a:gd name="T6" fmla="*/ 3 w 5"/>
                    <a:gd name="T7" fmla="*/ 11 h 13"/>
                    <a:gd name="T8" fmla="*/ 5 w 5"/>
                    <a:gd name="T9" fmla="*/ 7 h 13"/>
                    <a:gd name="T10" fmla="*/ 5 w 5"/>
                    <a:gd name="T11" fmla="*/ 7 h 13"/>
                    <a:gd name="T12" fmla="*/ 5 w 5"/>
                    <a:gd name="T13" fmla="*/ 4 h 13"/>
                    <a:gd name="T14" fmla="*/ 3 w 5"/>
                    <a:gd name="T15" fmla="*/ 2 h 13"/>
                    <a:gd name="T16" fmla="*/ 1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1" y="13"/>
                      </a:lnTo>
                      <a:lnTo>
                        <a:pt x="3" y="11"/>
                      </a:lnTo>
                      <a:lnTo>
                        <a:pt x="5" y="7"/>
                      </a:lnTo>
                      <a:lnTo>
                        <a:pt x="5" y="7"/>
                      </a:lnTo>
                      <a:lnTo>
                        <a:pt x="5" y="4"/>
                      </a:lnTo>
                      <a:lnTo>
                        <a:pt x="3"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7" name="Freeform 2495"/>
                <p:cNvSpPr>
                  <a:spLocks/>
                </p:cNvSpPr>
                <p:nvPr/>
              </p:nvSpPr>
              <p:spPr bwMode="auto">
                <a:xfrm>
                  <a:off x="1199" y="2621"/>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3 w 7"/>
                    <a:gd name="T21" fmla="*/ 0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3" y="13"/>
                      </a:lnTo>
                      <a:lnTo>
                        <a:pt x="5" y="11"/>
                      </a:lnTo>
                      <a:lnTo>
                        <a:pt x="5" y="7"/>
                      </a:lnTo>
                      <a:lnTo>
                        <a:pt x="7" y="7"/>
                      </a:lnTo>
                      <a:lnTo>
                        <a:pt x="5" y="4"/>
                      </a:lnTo>
                      <a:lnTo>
                        <a:pt x="5"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8" name="Freeform 2496"/>
                <p:cNvSpPr>
                  <a:spLocks/>
                </p:cNvSpPr>
                <p:nvPr/>
              </p:nvSpPr>
              <p:spPr bwMode="auto">
                <a:xfrm>
                  <a:off x="1200"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9" name="Freeform 2497"/>
                <p:cNvSpPr>
                  <a:spLocks/>
                </p:cNvSpPr>
                <p:nvPr/>
              </p:nvSpPr>
              <p:spPr bwMode="auto">
                <a:xfrm>
                  <a:off x="1200" y="2621"/>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4" y="13"/>
                      </a:lnTo>
                      <a:lnTo>
                        <a:pt x="6" y="11"/>
                      </a:lnTo>
                      <a:lnTo>
                        <a:pt x="6" y="7"/>
                      </a:lnTo>
                      <a:lnTo>
                        <a:pt x="6"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0" name="Freeform 2498"/>
                <p:cNvSpPr>
                  <a:spLocks/>
                </p:cNvSpPr>
                <p:nvPr/>
              </p:nvSpPr>
              <p:spPr bwMode="auto">
                <a:xfrm>
                  <a:off x="1202"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1" name="Freeform 2499"/>
                <p:cNvSpPr>
                  <a:spLocks/>
                </p:cNvSpPr>
                <p:nvPr/>
              </p:nvSpPr>
              <p:spPr bwMode="auto">
                <a:xfrm>
                  <a:off x="1202"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2" name="Freeform 2500"/>
                <p:cNvSpPr>
                  <a:spLocks/>
                </p:cNvSpPr>
                <p:nvPr/>
              </p:nvSpPr>
              <p:spPr bwMode="auto">
                <a:xfrm>
                  <a:off x="1202"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3" name="Freeform 2501"/>
                <p:cNvSpPr>
                  <a:spLocks/>
                </p:cNvSpPr>
                <p:nvPr/>
              </p:nvSpPr>
              <p:spPr bwMode="auto">
                <a:xfrm>
                  <a:off x="1204"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4" name="Freeform 2502"/>
                <p:cNvSpPr>
                  <a:spLocks/>
                </p:cNvSpPr>
                <p:nvPr/>
              </p:nvSpPr>
              <p:spPr bwMode="auto">
                <a:xfrm>
                  <a:off x="1204"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5" name="Freeform 2503"/>
                <p:cNvSpPr>
                  <a:spLocks/>
                </p:cNvSpPr>
                <p:nvPr/>
              </p:nvSpPr>
              <p:spPr bwMode="auto">
                <a:xfrm>
                  <a:off x="1206"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6" name="Freeform 2504"/>
                <p:cNvSpPr>
                  <a:spLocks/>
                </p:cNvSpPr>
                <p:nvPr/>
              </p:nvSpPr>
              <p:spPr bwMode="auto">
                <a:xfrm>
                  <a:off x="1206"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7" name="Freeform 2505"/>
                <p:cNvSpPr>
                  <a:spLocks/>
                </p:cNvSpPr>
                <p:nvPr/>
              </p:nvSpPr>
              <p:spPr bwMode="auto">
                <a:xfrm>
                  <a:off x="1210"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8" name="Freeform 2506"/>
                <p:cNvSpPr>
                  <a:spLocks/>
                </p:cNvSpPr>
                <p:nvPr/>
              </p:nvSpPr>
              <p:spPr bwMode="auto">
                <a:xfrm>
                  <a:off x="1210"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9" name="Freeform 2507"/>
                <p:cNvSpPr>
                  <a:spLocks/>
                </p:cNvSpPr>
                <p:nvPr/>
              </p:nvSpPr>
              <p:spPr bwMode="auto">
                <a:xfrm>
                  <a:off x="1212"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0" name="Freeform 2508"/>
                <p:cNvSpPr>
                  <a:spLocks/>
                </p:cNvSpPr>
                <p:nvPr/>
              </p:nvSpPr>
              <p:spPr bwMode="auto">
                <a:xfrm>
                  <a:off x="1212"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1" name="Freeform 2509"/>
                <p:cNvSpPr>
                  <a:spLocks/>
                </p:cNvSpPr>
                <p:nvPr/>
              </p:nvSpPr>
              <p:spPr bwMode="auto">
                <a:xfrm>
                  <a:off x="1214"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2" name="Freeform 2510"/>
                <p:cNvSpPr>
                  <a:spLocks/>
                </p:cNvSpPr>
                <p:nvPr/>
              </p:nvSpPr>
              <p:spPr bwMode="auto">
                <a:xfrm>
                  <a:off x="1214" y="2621"/>
                  <a:ext cx="6" cy="13"/>
                </a:xfrm>
                <a:custGeom>
                  <a:avLst/>
                  <a:gdLst>
                    <a:gd name="T0" fmla="*/ 2 w 6"/>
                    <a:gd name="T1" fmla="*/ 0 h 13"/>
                    <a:gd name="T2" fmla="*/ 0 w 6"/>
                    <a:gd name="T3" fmla="*/ 0 h 13"/>
                    <a:gd name="T4" fmla="*/ 0 w 6"/>
                    <a:gd name="T5" fmla="*/ 13 h 13"/>
                    <a:gd name="T6" fmla="*/ 2 w 6"/>
                    <a:gd name="T7" fmla="*/ 13 h 13"/>
                    <a:gd name="T8" fmla="*/ 6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6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6" y="13"/>
                      </a:lnTo>
                      <a:lnTo>
                        <a:pt x="6" y="11"/>
                      </a:lnTo>
                      <a:lnTo>
                        <a:pt x="6" y="7"/>
                      </a:lnTo>
                      <a:lnTo>
                        <a:pt x="6"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3" name="Freeform 2511"/>
                <p:cNvSpPr>
                  <a:spLocks/>
                </p:cNvSpPr>
                <p:nvPr/>
              </p:nvSpPr>
              <p:spPr bwMode="auto">
                <a:xfrm>
                  <a:off x="1216" y="2621"/>
                  <a:ext cx="7" cy="13"/>
                </a:xfrm>
                <a:custGeom>
                  <a:avLst/>
                  <a:gdLst>
                    <a:gd name="T0" fmla="*/ 0 w 7"/>
                    <a:gd name="T1" fmla="*/ 0 h 13"/>
                    <a:gd name="T2" fmla="*/ 0 w 7"/>
                    <a:gd name="T3" fmla="*/ 13 h 13"/>
                    <a:gd name="T4" fmla="*/ 4 w 7"/>
                    <a:gd name="T5" fmla="*/ 13 h 13"/>
                    <a:gd name="T6" fmla="*/ 4 w 7"/>
                    <a:gd name="T7" fmla="*/ 11 h 13"/>
                    <a:gd name="T8" fmla="*/ 7 w 7"/>
                    <a:gd name="T9" fmla="*/ 7 h 13"/>
                    <a:gd name="T10" fmla="*/ 7 w 7"/>
                    <a:gd name="T11" fmla="*/ 7 h 13"/>
                    <a:gd name="T12" fmla="*/ 7 w 7"/>
                    <a:gd name="T13" fmla="*/ 4 h 13"/>
                    <a:gd name="T14" fmla="*/ 4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4" y="11"/>
                      </a:lnTo>
                      <a:lnTo>
                        <a:pt x="7" y="7"/>
                      </a:lnTo>
                      <a:lnTo>
                        <a:pt x="7" y="7"/>
                      </a:lnTo>
                      <a:lnTo>
                        <a:pt x="7"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4" name="Freeform 2512"/>
                <p:cNvSpPr>
                  <a:spLocks/>
                </p:cNvSpPr>
                <p:nvPr/>
              </p:nvSpPr>
              <p:spPr bwMode="auto">
                <a:xfrm>
                  <a:off x="1216"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5" name="Freeform 2513"/>
                <p:cNvSpPr>
                  <a:spLocks/>
                </p:cNvSpPr>
                <p:nvPr/>
              </p:nvSpPr>
              <p:spPr bwMode="auto">
                <a:xfrm>
                  <a:off x="1216"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7" y="11"/>
                      </a:lnTo>
                      <a:lnTo>
                        <a:pt x="9" y="7"/>
                      </a:lnTo>
                      <a:lnTo>
                        <a:pt x="9" y="7"/>
                      </a:lnTo>
                      <a:lnTo>
                        <a:pt x="9" y="4"/>
                      </a:lnTo>
                      <a:lnTo>
                        <a:pt x="7"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6" name="Freeform 2514"/>
                <p:cNvSpPr>
                  <a:spLocks/>
                </p:cNvSpPr>
                <p:nvPr/>
              </p:nvSpPr>
              <p:spPr bwMode="auto">
                <a:xfrm>
                  <a:off x="1220"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7" name="Freeform 2515"/>
                <p:cNvSpPr>
                  <a:spLocks/>
                </p:cNvSpPr>
                <p:nvPr/>
              </p:nvSpPr>
              <p:spPr bwMode="auto">
                <a:xfrm>
                  <a:off x="1220" y="2621"/>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3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7" y="7"/>
                      </a:lnTo>
                      <a:lnTo>
                        <a:pt x="7" y="7"/>
                      </a:lnTo>
                      <a:lnTo>
                        <a:pt x="7"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8" name="Freeform 2516"/>
                <p:cNvSpPr>
                  <a:spLocks/>
                </p:cNvSpPr>
                <p:nvPr/>
              </p:nvSpPr>
              <p:spPr bwMode="auto">
                <a:xfrm>
                  <a:off x="1220"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9" name="Freeform 2517"/>
                <p:cNvSpPr>
                  <a:spLocks/>
                </p:cNvSpPr>
                <p:nvPr/>
              </p:nvSpPr>
              <p:spPr bwMode="auto">
                <a:xfrm>
                  <a:off x="1220" y="2621"/>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7"/>
                      </a:lnTo>
                      <a:lnTo>
                        <a:pt x="9" y="7"/>
                      </a:lnTo>
                      <a:lnTo>
                        <a:pt x="9" y="4"/>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0" name="Freeform 2518"/>
                <p:cNvSpPr>
                  <a:spLocks/>
                </p:cNvSpPr>
                <p:nvPr/>
              </p:nvSpPr>
              <p:spPr bwMode="auto">
                <a:xfrm>
                  <a:off x="1223"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1" name="Freeform 2519"/>
                <p:cNvSpPr>
                  <a:spLocks/>
                </p:cNvSpPr>
                <p:nvPr/>
              </p:nvSpPr>
              <p:spPr bwMode="auto">
                <a:xfrm>
                  <a:off x="1223"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2" name="Freeform 2520"/>
                <p:cNvSpPr>
                  <a:spLocks/>
                </p:cNvSpPr>
                <p:nvPr/>
              </p:nvSpPr>
              <p:spPr bwMode="auto">
                <a:xfrm>
                  <a:off x="1225"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3" name="Freeform 2521"/>
                <p:cNvSpPr>
                  <a:spLocks/>
                </p:cNvSpPr>
                <p:nvPr/>
              </p:nvSpPr>
              <p:spPr bwMode="auto">
                <a:xfrm>
                  <a:off x="1225"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4" name="Freeform 2522"/>
                <p:cNvSpPr>
                  <a:spLocks/>
                </p:cNvSpPr>
                <p:nvPr/>
              </p:nvSpPr>
              <p:spPr bwMode="auto">
                <a:xfrm>
                  <a:off x="1227"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5" name="Freeform 2523"/>
                <p:cNvSpPr>
                  <a:spLocks/>
                </p:cNvSpPr>
                <p:nvPr/>
              </p:nvSpPr>
              <p:spPr bwMode="auto">
                <a:xfrm>
                  <a:off x="1227"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6" name="Freeform 2524"/>
                <p:cNvSpPr>
                  <a:spLocks/>
                </p:cNvSpPr>
                <p:nvPr/>
              </p:nvSpPr>
              <p:spPr bwMode="auto">
                <a:xfrm>
                  <a:off x="1229"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7" name="Freeform 2525"/>
                <p:cNvSpPr>
                  <a:spLocks/>
                </p:cNvSpPr>
                <p:nvPr/>
              </p:nvSpPr>
              <p:spPr bwMode="auto">
                <a:xfrm>
                  <a:off x="1229"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8" name="Freeform 2526"/>
                <p:cNvSpPr>
                  <a:spLocks/>
                </p:cNvSpPr>
                <p:nvPr/>
              </p:nvSpPr>
              <p:spPr bwMode="auto">
                <a:xfrm>
                  <a:off x="1229"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7"/>
                      </a:lnTo>
                      <a:lnTo>
                        <a:pt x="10" y="7"/>
                      </a:lnTo>
                      <a:lnTo>
                        <a:pt x="10"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9" name="Freeform 2527"/>
                <p:cNvSpPr>
                  <a:spLocks/>
                </p:cNvSpPr>
                <p:nvPr/>
              </p:nvSpPr>
              <p:spPr bwMode="auto">
                <a:xfrm>
                  <a:off x="1233"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0" name="Freeform 2528"/>
                <p:cNvSpPr>
                  <a:spLocks/>
                </p:cNvSpPr>
                <p:nvPr/>
              </p:nvSpPr>
              <p:spPr bwMode="auto">
                <a:xfrm>
                  <a:off x="1233"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1" name="Freeform 2529"/>
                <p:cNvSpPr>
                  <a:spLocks/>
                </p:cNvSpPr>
                <p:nvPr/>
              </p:nvSpPr>
              <p:spPr bwMode="auto">
                <a:xfrm>
                  <a:off x="1233"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2" name="Freeform 2530"/>
                <p:cNvSpPr>
                  <a:spLocks/>
                </p:cNvSpPr>
                <p:nvPr/>
              </p:nvSpPr>
              <p:spPr bwMode="auto">
                <a:xfrm>
                  <a:off x="1233"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3" name="Freeform 2531"/>
                <p:cNvSpPr>
                  <a:spLocks/>
                </p:cNvSpPr>
                <p:nvPr/>
              </p:nvSpPr>
              <p:spPr bwMode="auto">
                <a:xfrm>
                  <a:off x="1237"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4" name="Freeform 2532"/>
                <p:cNvSpPr>
                  <a:spLocks/>
                </p:cNvSpPr>
                <p:nvPr/>
              </p:nvSpPr>
              <p:spPr bwMode="auto">
                <a:xfrm>
                  <a:off x="1237"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6" y="7"/>
                      </a:lnTo>
                      <a:lnTo>
                        <a:pt x="8"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5" name="Freeform 2533"/>
                <p:cNvSpPr>
                  <a:spLocks/>
                </p:cNvSpPr>
                <p:nvPr/>
              </p:nvSpPr>
              <p:spPr bwMode="auto">
                <a:xfrm>
                  <a:off x="1239"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6" name="Freeform 2534"/>
                <p:cNvSpPr>
                  <a:spLocks/>
                </p:cNvSpPr>
                <p:nvPr/>
              </p:nvSpPr>
              <p:spPr bwMode="auto">
                <a:xfrm>
                  <a:off x="1239"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6" y="7"/>
                      </a:lnTo>
                      <a:lnTo>
                        <a:pt x="9"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7" name="Freeform 2535"/>
                <p:cNvSpPr>
                  <a:spLocks/>
                </p:cNvSpPr>
                <p:nvPr/>
              </p:nvSpPr>
              <p:spPr bwMode="auto">
                <a:xfrm>
                  <a:off x="1241" y="2621"/>
                  <a:ext cx="7" cy="13"/>
                </a:xfrm>
                <a:custGeom>
                  <a:avLst/>
                  <a:gdLst>
                    <a:gd name="T0" fmla="*/ 0 w 7"/>
                    <a:gd name="T1" fmla="*/ 0 h 13"/>
                    <a:gd name="T2" fmla="*/ 0 w 7"/>
                    <a:gd name="T3" fmla="*/ 13 h 13"/>
                    <a:gd name="T4" fmla="*/ 2 w 7"/>
                    <a:gd name="T5" fmla="*/ 13 h 13"/>
                    <a:gd name="T6" fmla="*/ 4 w 7"/>
                    <a:gd name="T7" fmla="*/ 11 h 13"/>
                    <a:gd name="T8" fmla="*/ 7 w 7"/>
                    <a:gd name="T9" fmla="*/ 7 h 13"/>
                    <a:gd name="T10" fmla="*/ 7 w 7"/>
                    <a:gd name="T11" fmla="*/ 7 h 13"/>
                    <a:gd name="T12" fmla="*/ 7 w 7"/>
                    <a:gd name="T13" fmla="*/ 4 h 13"/>
                    <a:gd name="T14" fmla="*/ 4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7"/>
                      </a:lnTo>
                      <a:lnTo>
                        <a:pt x="7" y="7"/>
                      </a:lnTo>
                      <a:lnTo>
                        <a:pt x="7"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8" name="Freeform 2536"/>
                <p:cNvSpPr>
                  <a:spLocks/>
                </p:cNvSpPr>
                <p:nvPr/>
              </p:nvSpPr>
              <p:spPr bwMode="auto">
                <a:xfrm>
                  <a:off x="1241"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9" name="Freeform 2537"/>
                <p:cNvSpPr>
                  <a:spLocks/>
                </p:cNvSpPr>
                <p:nvPr/>
              </p:nvSpPr>
              <p:spPr bwMode="auto">
                <a:xfrm>
                  <a:off x="1243" y="2621"/>
                  <a:ext cx="5" cy="13"/>
                </a:xfrm>
                <a:custGeom>
                  <a:avLst/>
                  <a:gdLst>
                    <a:gd name="T0" fmla="*/ 0 w 5"/>
                    <a:gd name="T1" fmla="*/ 0 h 13"/>
                    <a:gd name="T2" fmla="*/ 0 w 5"/>
                    <a:gd name="T3" fmla="*/ 13 h 13"/>
                    <a:gd name="T4" fmla="*/ 2 w 5"/>
                    <a:gd name="T5" fmla="*/ 13 h 13"/>
                    <a:gd name="T6" fmla="*/ 5 w 5"/>
                    <a:gd name="T7" fmla="*/ 11 h 13"/>
                    <a:gd name="T8" fmla="*/ 5 w 5"/>
                    <a:gd name="T9" fmla="*/ 7 h 13"/>
                    <a:gd name="T10" fmla="*/ 5 w 5"/>
                    <a:gd name="T11" fmla="*/ 7 h 13"/>
                    <a:gd name="T12" fmla="*/ 5 w 5"/>
                    <a:gd name="T13" fmla="*/ 4 h 13"/>
                    <a:gd name="T14" fmla="*/ 5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7"/>
                      </a:lnTo>
                      <a:lnTo>
                        <a:pt x="5" y="7"/>
                      </a:lnTo>
                      <a:lnTo>
                        <a:pt x="5"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0" name="Freeform 2538"/>
                <p:cNvSpPr>
                  <a:spLocks/>
                </p:cNvSpPr>
                <p:nvPr/>
              </p:nvSpPr>
              <p:spPr bwMode="auto">
                <a:xfrm>
                  <a:off x="1243" y="2621"/>
                  <a:ext cx="5" cy="13"/>
                </a:xfrm>
                <a:custGeom>
                  <a:avLst/>
                  <a:gdLst>
                    <a:gd name="T0" fmla="*/ 2 w 5"/>
                    <a:gd name="T1" fmla="*/ 0 h 13"/>
                    <a:gd name="T2" fmla="*/ 0 w 5"/>
                    <a:gd name="T3" fmla="*/ 0 h 13"/>
                    <a:gd name="T4" fmla="*/ 0 w 5"/>
                    <a:gd name="T5" fmla="*/ 13 h 13"/>
                    <a:gd name="T6" fmla="*/ 2 w 5"/>
                    <a:gd name="T7" fmla="*/ 13 h 13"/>
                    <a:gd name="T8" fmla="*/ 5 w 5"/>
                    <a:gd name="T9" fmla="*/ 13 h 13"/>
                    <a:gd name="T10" fmla="*/ 5 w 5"/>
                    <a:gd name="T11" fmla="*/ 11 h 13"/>
                    <a:gd name="T12" fmla="*/ 5 w 5"/>
                    <a:gd name="T13" fmla="*/ 7 h 13"/>
                    <a:gd name="T14" fmla="*/ 5 w 5"/>
                    <a:gd name="T15" fmla="*/ 7 h 13"/>
                    <a:gd name="T16" fmla="*/ 5 w 5"/>
                    <a:gd name="T17" fmla="*/ 4 h 13"/>
                    <a:gd name="T18" fmla="*/ 5 w 5"/>
                    <a:gd name="T19" fmla="*/ 2 h 13"/>
                    <a:gd name="T20" fmla="*/ 5 w 5"/>
                    <a:gd name="T21" fmla="*/ 0 h 13"/>
                    <a:gd name="T22" fmla="*/ 2 w 5"/>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3">
                      <a:moveTo>
                        <a:pt x="2" y="0"/>
                      </a:moveTo>
                      <a:lnTo>
                        <a:pt x="0" y="0"/>
                      </a:lnTo>
                      <a:lnTo>
                        <a:pt x="0" y="13"/>
                      </a:lnTo>
                      <a:lnTo>
                        <a:pt x="2" y="13"/>
                      </a:lnTo>
                      <a:lnTo>
                        <a:pt x="5" y="13"/>
                      </a:lnTo>
                      <a:lnTo>
                        <a:pt x="5" y="11"/>
                      </a:lnTo>
                      <a:lnTo>
                        <a:pt x="5" y="7"/>
                      </a:lnTo>
                      <a:lnTo>
                        <a:pt x="5" y="7"/>
                      </a:lnTo>
                      <a:lnTo>
                        <a:pt x="5"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1" name="Freeform 2539"/>
                <p:cNvSpPr>
                  <a:spLocks/>
                </p:cNvSpPr>
                <p:nvPr/>
              </p:nvSpPr>
              <p:spPr bwMode="auto">
                <a:xfrm>
                  <a:off x="1245"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2" name="Freeform 2540"/>
                <p:cNvSpPr>
                  <a:spLocks/>
                </p:cNvSpPr>
                <p:nvPr/>
              </p:nvSpPr>
              <p:spPr bwMode="auto">
                <a:xfrm>
                  <a:off x="1245"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3" name="Freeform 2541"/>
                <p:cNvSpPr>
                  <a:spLocks/>
                </p:cNvSpPr>
                <p:nvPr/>
              </p:nvSpPr>
              <p:spPr bwMode="auto">
                <a:xfrm>
                  <a:off x="1245"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7"/>
                      </a:lnTo>
                      <a:lnTo>
                        <a:pt x="9" y="7"/>
                      </a:lnTo>
                      <a:lnTo>
                        <a:pt x="9"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4" name="Freeform 2542"/>
                <p:cNvSpPr>
                  <a:spLocks/>
                </p:cNvSpPr>
                <p:nvPr/>
              </p:nvSpPr>
              <p:spPr bwMode="auto">
                <a:xfrm>
                  <a:off x="1248"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5" name="Freeform 2543"/>
                <p:cNvSpPr>
                  <a:spLocks/>
                </p:cNvSpPr>
                <p:nvPr/>
              </p:nvSpPr>
              <p:spPr bwMode="auto">
                <a:xfrm>
                  <a:off x="1248"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6" name="Freeform 2544"/>
                <p:cNvSpPr>
                  <a:spLocks/>
                </p:cNvSpPr>
                <p:nvPr/>
              </p:nvSpPr>
              <p:spPr bwMode="auto">
                <a:xfrm>
                  <a:off x="1248"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7" name="Freeform 2545"/>
                <p:cNvSpPr>
                  <a:spLocks/>
                </p:cNvSpPr>
                <p:nvPr/>
              </p:nvSpPr>
              <p:spPr bwMode="auto">
                <a:xfrm>
                  <a:off x="1248"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8" name="Freeform 2546"/>
                <p:cNvSpPr>
                  <a:spLocks/>
                </p:cNvSpPr>
                <p:nvPr/>
              </p:nvSpPr>
              <p:spPr bwMode="auto">
                <a:xfrm>
                  <a:off x="1252"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9" name="Freeform 2547"/>
                <p:cNvSpPr>
                  <a:spLocks/>
                </p:cNvSpPr>
                <p:nvPr/>
              </p:nvSpPr>
              <p:spPr bwMode="auto">
                <a:xfrm>
                  <a:off x="1252"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0" name="Freeform 2548"/>
                <p:cNvSpPr>
                  <a:spLocks/>
                </p:cNvSpPr>
                <p:nvPr/>
              </p:nvSpPr>
              <p:spPr bwMode="auto">
                <a:xfrm>
                  <a:off x="1254"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1" name="Freeform 2549"/>
                <p:cNvSpPr>
                  <a:spLocks/>
                </p:cNvSpPr>
                <p:nvPr/>
              </p:nvSpPr>
              <p:spPr bwMode="auto">
                <a:xfrm>
                  <a:off x="1254"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2" name="Freeform 2550"/>
                <p:cNvSpPr>
                  <a:spLocks/>
                </p:cNvSpPr>
                <p:nvPr/>
              </p:nvSpPr>
              <p:spPr bwMode="auto">
                <a:xfrm>
                  <a:off x="1256"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3" name="Freeform 2551"/>
                <p:cNvSpPr>
                  <a:spLocks/>
                </p:cNvSpPr>
                <p:nvPr/>
              </p:nvSpPr>
              <p:spPr bwMode="auto">
                <a:xfrm>
                  <a:off x="1256" y="2621"/>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7"/>
                      </a:lnTo>
                      <a:lnTo>
                        <a:pt x="8"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4" name="Freeform 2552"/>
                <p:cNvSpPr>
                  <a:spLocks/>
                </p:cNvSpPr>
                <p:nvPr/>
              </p:nvSpPr>
              <p:spPr bwMode="auto">
                <a:xfrm>
                  <a:off x="1258"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5" name="Freeform 2553"/>
                <p:cNvSpPr>
                  <a:spLocks/>
                </p:cNvSpPr>
                <p:nvPr/>
              </p:nvSpPr>
              <p:spPr bwMode="auto">
                <a:xfrm>
                  <a:off x="1258"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6" name="Freeform 2554"/>
                <p:cNvSpPr>
                  <a:spLocks/>
                </p:cNvSpPr>
                <p:nvPr/>
              </p:nvSpPr>
              <p:spPr bwMode="auto">
                <a:xfrm>
                  <a:off x="1258"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7" name="Freeform 2555"/>
                <p:cNvSpPr>
                  <a:spLocks/>
                </p:cNvSpPr>
                <p:nvPr/>
              </p:nvSpPr>
              <p:spPr bwMode="auto">
                <a:xfrm>
                  <a:off x="1262"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8" name="Freeform 2556"/>
                <p:cNvSpPr>
                  <a:spLocks/>
                </p:cNvSpPr>
                <p:nvPr/>
              </p:nvSpPr>
              <p:spPr bwMode="auto">
                <a:xfrm>
                  <a:off x="1262"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7 h 13"/>
                    <a:gd name="T14" fmla="*/ 9 w 9"/>
                    <a:gd name="T15" fmla="*/ 7 h 13"/>
                    <a:gd name="T16" fmla="*/ 9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7"/>
                      </a:lnTo>
                      <a:lnTo>
                        <a:pt x="9" y="7"/>
                      </a:lnTo>
                      <a:lnTo>
                        <a:pt x="9"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9" name="Freeform 2557"/>
                <p:cNvSpPr>
                  <a:spLocks/>
                </p:cNvSpPr>
                <p:nvPr/>
              </p:nvSpPr>
              <p:spPr bwMode="auto">
                <a:xfrm>
                  <a:off x="1264"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0" name="Freeform 2558"/>
                <p:cNvSpPr>
                  <a:spLocks/>
                </p:cNvSpPr>
                <p:nvPr/>
              </p:nvSpPr>
              <p:spPr bwMode="auto">
                <a:xfrm>
                  <a:off x="1264"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1" name="Freeform 2559"/>
                <p:cNvSpPr>
                  <a:spLocks/>
                </p:cNvSpPr>
                <p:nvPr/>
              </p:nvSpPr>
              <p:spPr bwMode="auto">
                <a:xfrm>
                  <a:off x="1266"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2" name="Freeform 2560"/>
                <p:cNvSpPr>
                  <a:spLocks/>
                </p:cNvSpPr>
                <p:nvPr/>
              </p:nvSpPr>
              <p:spPr bwMode="auto">
                <a:xfrm>
                  <a:off x="1266"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5" y="7"/>
                      </a:lnTo>
                      <a:lnTo>
                        <a:pt x="9" y="7"/>
                      </a:lnTo>
                      <a:lnTo>
                        <a:pt x="5"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3" name="Freeform 2561"/>
                <p:cNvSpPr>
                  <a:spLocks/>
                </p:cNvSpPr>
                <p:nvPr/>
              </p:nvSpPr>
              <p:spPr bwMode="auto">
                <a:xfrm>
                  <a:off x="1268"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4" name="Freeform 2562"/>
                <p:cNvSpPr>
                  <a:spLocks/>
                </p:cNvSpPr>
                <p:nvPr/>
              </p:nvSpPr>
              <p:spPr bwMode="auto">
                <a:xfrm>
                  <a:off x="1268"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7" y="7"/>
                      </a:lnTo>
                      <a:lnTo>
                        <a:pt x="9" y="7"/>
                      </a:lnTo>
                      <a:lnTo>
                        <a:pt x="7"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5" name="Freeform 2563"/>
                <p:cNvSpPr>
                  <a:spLocks/>
                </p:cNvSpPr>
                <p:nvPr/>
              </p:nvSpPr>
              <p:spPr bwMode="auto">
                <a:xfrm>
                  <a:off x="1271"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6" name="Freeform 2564"/>
                <p:cNvSpPr>
                  <a:spLocks/>
                </p:cNvSpPr>
                <p:nvPr/>
              </p:nvSpPr>
              <p:spPr bwMode="auto">
                <a:xfrm>
                  <a:off x="1271" y="2621"/>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0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0" y="0"/>
                      </a:moveTo>
                      <a:lnTo>
                        <a:pt x="0" y="0"/>
                      </a:lnTo>
                      <a:lnTo>
                        <a:pt x="0" y="13"/>
                      </a:ln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7" name="Freeform 2565"/>
                <p:cNvSpPr>
                  <a:spLocks/>
                </p:cNvSpPr>
                <p:nvPr/>
              </p:nvSpPr>
              <p:spPr bwMode="auto">
                <a:xfrm>
                  <a:off x="1271"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8" name="Freeform 2566"/>
                <p:cNvSpPr>
                  <a:spLocks/>
                </p:cNvSpPr>
                <p:nvPr/>
              </p:nvSpPr>
              <p:spPr bwMode="auto">
                <a:xfrm>
                  <a:off x="1271"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9" name="Freeform 2567"/>
                <p:cNvSpPr>
                  <a:spLocks/>
                </p:cNvSpPr>
                <p:nvPr/>
              </p:nvSpPr>
              <p:spPr bwMode="auto">
                <a:xfrm>
                  <a:off x="1271"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0" name="Freeform 2568"/>
                <p:cNvSpPr>
                  <a:spLocks/>
                </p:cNvSpPr>
                <p:nvPr/>
              </p:nvSpPr>
              <p:spPr bwMode="auto">
                <a:xfrm>
                  <a:off x="1275"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1" name="Freeform 2569"/>
                <p:cNvSpPr>
                  <a:spLocks/>
                </p:cNvSpPr>
                <p:nvPr/>
              </p:nvSpPr>
              <p:spPr bwMode="auto">
                <a:xfrm>
                  <a:off x="1275"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2" name="Freeform 2570"/>
                <p:cNvSpPr>
                  <a:spLocks/>
                </p:cNvSpPr>
                <p:nvPr/>
              </p:nvSpPr>
              <p:spPr bwMode="auto">
                <a:xfrm>
                  <a:off x="1277"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3" name="Freeform 2571"/>
                <p:cNvSpPr>
                  <a:spLocks/>
                </p:cNvSpPr>
                <p:nvPr/>
              </p:nvSpPr>
              <p:spPr bwMode="auto">
                <a:xfrm>
                  <a:off x="1277"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4" name="Freeform 2572"/>
                <p:cNvSpPr>
                  <a:spLocks/>
                </p:cNvSpPr>
                <p:nvPr/>
              </p:nvSpPr>
              <p:spPr bwMode="auto">
                <a:xfrm>
                  <a:off x="1279"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5" name="Freeform 2573"/>
                <p:cNvSpPr>
                  <a:spLocks/>
                </p:cNvSpPr>
                <p:nvPr/>
              </p:nvSpPr>
              <p:spPr bwMode="auto">
                <a:xfrm>
                  <a:off x="1279"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6" name="Freeform 2574"/>
                <p:cNvSpPr>
                  <a:spLocks/>
                </p:cNvSpPr>
                <p:nvPr/>
              </p:nvSpPr>
              <p:spPr bwMode="auto">
                <a:xfrm>
                  <a:off x="1281"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7" name="Freeform 2575"/>
                <p:cNvSpPr>
                  <a:spLocks/>
                </p:cNvSpPr>
                <p:nvPr/>
              </p:nvSpPr>
              <p:spPr bwMode="auto">
                <a:xfrm>
                  <a:off x="1281"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8" name="Freeform 2576"/>
                <p:cNvSpPr>
                  <a:spLocks/>
                </p:cNvSpPr>
                <p:nvPr/>
              </p:nvSpPr>
              <p:spPr bwMode="auto">
                <a:xfrm>
                  <a:off x="1283"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9" name="Freeform 2577"/>
                <p:cNvSpPr>
                  <a:spLocks/>
                </p:cNvSpPr>
                <p:nvPr/>
              </p:nvSpPr>
              <p:spPr bwMode="auto">
                <a:xfrm>
                  <a:off x="1283"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0" name="Freeform 2578"/>
                <p:cNvSpPr>
                  <a:spLocks/>
                </p:cNvSpPr>
                <p:nvPr/>
              </p:nvSpPr>
              <p:spPr bwMode="auto">
                <a:xfrm>
                  <a:off x="1287"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1" name="Freeform 2579"/>
                <p:cNvSpPr>
                  <a:spLocks/>
                </p:cNvSpPr>
                <p:nvPr/>
              </p:nvSpPr>
              <p:spPr bwMode="auto">
                <a:xfrm>
                  <a:off x="1287"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2" name="Freeform 2580"/>
                <p:cNvSpPr>
                  <a:spLocks/>
                </p:cNvSpPr>
                <p:nvPr/>
              </p:nvSpPr>
              <p:spPr bwMode="auto">
                <a:xfrm>
                  <a:off x="1287"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3" name="Freeform 2581"/>
                <p:cNvSpPr>
                  <a:spLocks/>
                </p:cNvSpPr>
                <p:nvPr/>
              </p:nvSpPr>
              <p:spPr bwMode="auto">
                <a:xfrm>
                  <a:off x="1287"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4" name="Freeform 2582"/>
                <p:cNvSpPr>
                  <a:spLocks/>
                </p:cNvSpPr>
                <p:nvPr/>
              </p:nvSpPr>
              <p:spPr bwMode="auto">
                <a:xfrm>
                  <a:off x="1287"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7 h 13"/>
                    <a:gd name="T14" fmla="*/ 9 w 9"/>
                    <a:gd name="T15" fmla="*/ 7 h 13"/>
                    <a:gd name="T16" fmla="*/ 9 w 9"/>
                    <a:gd name="T17" fmla="*/ 4 h 13"/>
                    <a:gd name="T18" fmla="*/ 8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7"/>
                      </a:lnTo>
                      <a:lnTo>
                        <a:pt x="9" y="7"/>
                      </a:lnTo>
                      <a:lnTo>
                        <a:pt x="9"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5" name="Freeform 2583"/>
                <p:cNvSpPr>
                  <a:spLocks/>
                </p:cNvSpPr>
                <p:nvPr/>
              </p:nvSpPr>
              <p:spPr bwMode="auto">
                <a:xfrm>
                  <a:off x="1291" y="2621"/>
                  <a:ext cx="5" cy="13"/>
                </a:xfrm>
                <a:custGeom>
                  <a:avLst/>
                  <a:gdLst>
                    <a:gd name="T0" fmla="*/ 0 w 5"/>
                    <a:gd name="T1" fmla="*/ 0 h 13"/>
                    <a:gd name="T2" fmla="*/ 0 w 5"/>
                    <a:gd name="T3" fmla="*/ 13 h 13"/>
                    <a:gd name="T4" fmla="*/ 4 w 5"/>
                    <a:gd name="T5" fmla="*/ 13 h 13"/>
                    <a:gd name="T6" fmla="*/ 5 w 5"/>
                    <a:gd name="T7" fmla="*/ 11 h 13"/>
                    <a:gd name="T8" fmla="*/ 5 w 5"/>
                    <a:gd name="T9" fmla="*/ 7 h 13"/>
                    <a:gd name="T10" fmla="*/ 5 w 5"/>
                    <a:gd name="T11" fmla="*/ 7 h 13"/>
                    <a:gd name="T12" fmla="*/ 5 w 5"/>
                    <a:gd name="T13" fmla="*/ 4 h 13"/>
                    <a:gd name="T14" fmla="*/ 5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5" y="11"/>
                      </a:lnTo>
                      <a:lnTo>
                        <a:pt x="5" y="7"/>
                      </a:lnTo>
                      <a:lnTo>
                        <a:pt x="5"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6" name="Freeform 2584"/>
                <p:cNvSpPr>
                  <a:spLocks/>
                </p:cNvSpPr>
                <p:nvPr/>
              </p:nvSpPr>
              <p:spPr bwMode="auto">
                <a:xfrm>
                  <a:off x="1291"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5" y="11"/>
                      </a:lnTo>
                      <a:lnTo>
                        <a:pt x="9" y="7"/>
                      </a:lnTo>
                      <a:lnTo>
                        <a:pt x="9" y="7"/>
                      </a:lnTo>
                      <a:lnTo>
                        <a:pt x="9" y="4"/>
                      </a:lnTo>
                      <a:lnTo>
                        <a:pt x="5"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7" name="Freeform 2585"/>
                <p:cNvSpPr>
                  <a:spLocks/>
                </p:cNvSpPr>
                <p:nvPr/>
              </p:nvSpPr>
              <p:spPr bwMode="auto">
                <a:xfrm>
                  <a:off x="1293"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8" name="Freeform 2586"/>
                <p:cNvSpPr>
                  <a:spLocks/>
                </p:cNvSpPr>
                <p:nvPr/>
              </p:nvSpPr>
              <p:spPr bwMode="auto">
                <a:xfrm>
                  <a:off x="1293" y="2621"/>
                  <a:ext cx="7" cy="13"/>
                </a:xfrm>
                <a:custGeom>
                  <a:avLst/>
                  <a:gdLst>
                    <a:gd name="T0" fmla="*/ 2 w 7"/>
                    <a:gd name="T1" fmla="*/ 0 h 13"/>
                    <a:gd name="T2" fmla="*/ 0 w 7"/>
                    <a:gd name="T3" fmla="*/ 0 h 13"/>
                    <a:gd name="T4" fmla="*/ 0 w 7"/>
                    <a:gd name="T5" fmla="*/ 13 h 13"/>
                    <a:gd name="T6" fmla="*/ 2 w 7"/>
                    <a:gd name="T7" fmla="*/ 13 h 13"/>
                    <a:gd name="T8" fmla="*/ 3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3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3"/>
                      </a:lnTo>
                      <a:lnTo>
                        <a:pt x="7" y="11"/>
                      </a:lnTo>
                      <a:lnTo>
                        <a:pt x="7" y="7"/>
                      </a:lnTo>
                      <a:lnTo>
                        <a:pt x="7" y="7"/>
                      </a:lnTo>
                      <a:lnTo>
                        <a:pt x="7" y="4"/>
                      </a:lnTo>
                      <a:lnTo>
                        <a:pt x="7"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9" name="Freeform 2587"/>
                <p:cNvSpPr>
                  <a:spLocks/>
                </p:cNvSpPr>
                <p:nvPr/>
              </p:nvSpPr>
              <p:spPr bwMode="auto">
                <a:xfrm>
                  <a:off x="1295" y="2621"/>
                  <a:ext cx="5" cy="13"/>
                </a:xfrm>
                <a:custGeom>
                  <a:avLst/>
                  <a:gdLst>
                    <a:gd name="T0" fmla="*/ 0 w 5"/>
                    <a:gd name="T1" fmla="*/ 0 h 13"/>
                    <a:gd name="T2" fmla="*/ 0 w 5"/>
                    <a:gd name="T3" fmla="*/ 13 h 13"/>
                    <a:gd name="T4" fmla="*/ 1 w 5"/>
                    <a:gd name="T5" fmla="*/ 13 h 13"/>
                    <a:gd name="T6" fmla="*/ 5 w 5"/>
                    <a:gd name="T7" fmla="*/ 11 h 13"/>
                    <a:gd name="T8" fmla="*/ 5 w 5"/>
                    <a:gd name="T9" fmla="*/ 7 h 13"/>
                    <a:gd name="T10" fmla="*/ 5 w 5"/>
                    <a:gd name="T11" fmla="*/ 7 h 13"/>
                    <a:gd name="T12" fmla="*/ 5 w 5"/>
                    <a:gd name="T13" fmla="*/ 4 h 13"/>
                    <a:gd name="T14" fmla="*/ 5 w 5"/>
                    <a:gd name="T15" fmla="*/ 2 h 13"/>
                    <a:gd name="T16" fmla="*/ 1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1" y="13"/>
                      </a:lnTo>
                      <a:lnTo>
                        <a:pt x="5" y="11"/>
                      </a:lnTo>
                      <a:lnTo>
                        <a:pt x="5" y="7"/>
                      </a:lnTo>
                      <a:lnTo>
                        <a:pt x="5" y="7"/>
                      </a:lnTo>
                      <a:lnTo>
                        <a:pt x="5" y="4"/>
                      </a:lnTo>
                      <a:lnTo>
                        <a:pt x="5"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0" name="Freeform 2588"/>
                <p:cNvSpPr>
                  <a:spLocks/>
                </p:cNvSpPr>
                <p:nvPr/>
              </p:nvSpPr>
              <p:spPr bwMode="auto">
                <a:xfrm>
                  <a:off x="1295" y="2621"/>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5" y="11"/>
                      </a:lnTo>
                      <a:lnTo>
                        <a:pt x="5" y="7"/>
                      </a:lnTo>
                      <a:lnTo>
                        <a:pt x="9" y="7"/>
                      </a:lnTo>
                      <a:lnTo>
                        <a:pt x="5" y="4"/>
                      </a:lnTo>
                      <a:lnTo>
                        <a:pt x="5" y="2"/>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1" name="Freeform 2589"/>
                <p:cNvSpPr>
                  <a:spLocks/>
                </p:cNvSpPr>
                <p:nvPr/>
              </p:nvSpPr>
              <p:spPr bwMode="auto">
                <a:xfrm>
                  <a:off x="1296"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2" name="Freeform 2590"/>
                <p:cNvSpPr>
                  <a:spLocks/>
                </p:cNvSpPr>
                <p:nvPr/>
              </p:nvSpPr>
              <p:spPr bwMode="auto">
                <a:xfrm>
                  <a:off x="1296"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3" name="Freeform 2591"/>
                <p:cNvSpPr>
                  <a:spLocks/>
                </p:cNvSpPr>
                <p:nvPr/>
              </p:nvSpPr>
              <p:spPr bwMode="auto">
                <a:xfrm>
                  <a:off x="1300"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4" name="Freeform 2592"/>
                <p:cNvSpPr>
                  <a:spLocks/>
                </p:cNvSpPr>
                <p:nvPr/>
              </p:nvSpPr>
              <p:spPr bwMode="auto">
                <a:xfrm>
                  <a:off x="1300" y="2621"/>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0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0" y="0"/>
                      </a:moveTo>
                      <a:lnTo>
                        <a:pt x="0" y="0"/>
                      </a:lnTo>
                      <a:lnTo>
                        <a:pt x="0" y="13"/>
                      </a:ln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5" name="Freeform 2593"/>
                <p:cNvSpPr>
                  <a:spLocks/>
                </p:cNvSpPr>
                <p:nvPr/>
              </p:nvSpPr>
              <p:spPr bwMode="auto">
                <a:xfrm>
                  <a:off x="1300"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6" name="Freeform 2594"/>
                <p:cNvSpPr>
                  <a:spLocks/>
                </p:cNvSpPr>
                <p:nvPr/>
              </p:nvSpPr>
              <p:spPr bwMode="auto">
                <a:xfrm>
                  <a:off x="1300"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7" name="Freeform 2595"/>
                <p:cNvSpPr>
                  <a:spLocks/>
                </p:cNvSpPr>
                <p:nvPr/>
              </p:nvSpPr>
              <p:spPr bwMode="auto">
                <a:xfrm>
                  <a:off x="1300"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8" name="Freeform 2596"/>
                <p:cNvSpPr>
                  <a:spLocks/>
                </p:cNvSpPr>
                <p:nvPr/>
              </p:nvSpPr>
              <p:spPr bwMode="auto">
                <a:xfrm>
                  <a:off x="1304"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9" name="Freeform 2597"/>
                <p:cNvSpPr>
                  <a:spLocks/>
                </p:cNvSpPr>
                <p:nvPr/>
              </p:nvSpPr>
              <p:spPr bwMode="auto">
                <a:xfrm>
                  <a:off x="1304"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0" name="Freeform 2598"/>
                <p:cNvSpPr>
                  <a:spLocks/>
                </p:cNvSpPr>
                <p:nvPr/>
              </p:nvSpPr>
              <p:spPr bwMode="auto">
                <a:xfrm>
                  <a:off x="1306"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1" name="Freeform 2599"/>
                <p:cNvSpPr>
                  <a:spLocks/>
                </p:cNvSpPr>
                <p:nvPr/>
              </p:nvSpPr>
              <p:spPr bwMode="auto">
                <a:xfrm>
                  <a:off x="1306"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2" name="Freeform 2600"/>
                <p:cNvSpPr>
                  <a:spLocks/>
                </p:cNvSpPr>
                <p:nvPr/>
              </p:nvSpPr>
              <p:spPr bwMode="auto">
                <a:xfrm>
                  <a:off x="1308"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3" name="Freeform 2601"/>
                <p:cNvSpPr>
                  <a:spLocks/>
                </p:cNvSpPr>
                <p:nvPr/>
              </p:nvSpPr>
              <p:spPr bwMode="auto">
                <a:xfrm>
                  <a:off x="1308"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7"/>
                      </a:lnTo>
                      <a:lnTo>
                        <a:pt x="10"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4" name="Freeform 2602"/>
                <p:cNvSpPr>
                  <a:spLocks/>
                </p:cNvSpPr>
                <p:nvPr/>
              </p:nvSpPr>
              <p:spPr bwMode="auto">
                <a:xfrm>
                  <a:off x="1310"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5" name="Freeform 2603"/>
                <p:cNvSpPr>
                  <a:spLocks/>
                </p:cNvSpPr>
                <p:nvPr/>
              </p:nvSpPr>
              <p:spPr bwMode="auto">
                <a:xfrm>
                  <a:off x="1310"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8 w 9"/>
                    <a:gd name="T13" fmla="*/ 7 h 13"/>
                    <a:gd name="T14" fmla="*/ 9 w 9"/>
                    <a:gd name="T15" fmla="*/ 7 h 13"/>
                    <a:gd name="T16" fmla="*/ 8 w 9"/>
                    <a:gd name="T17" fmla="*/ 4 h 13"/>
                    <a:gd name="T18" fmla="*/ 8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8" y="7"/>
                      </a:lnTo>
                      <a:lnTo>
                        <a:pt x="9"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6" name="Freeform 2604"/>
                <p:cNvSpPr>
                  <a:spLocks/>
                </p:cNvSpPr>
                <p:nvPr/>
              </p:nvSpPr>
              <p:spPr bwMode="auto">
                <a:xfrm>
                  <a:off x="1314" y="2621"/>
                  <a:ext cx="5" cy="13"/>
                </a:xfrm>
                <a:custGeom>
                  <a:avLst/>
                  <a:gdLst>
                    <a:gd name="T0" fmla="*/ 0 w 5"/>
                    <a:gd name="T1" fmla="*/ 0 h 13"/>
                    <a:gd name="T2" fmla="*/ 0 w 5"/>
                    <a:gd name="T3" fmla="*/ 13 h 13"/>
                    <a:gd name="T4" fmla="*/ 2 w 5"/>
                    <a:gd name="T5" fmla="*/ 13 h 13"/>
                    <a:gd name="T6" fmla="*/ 4 w 5"/>
                    <a:gd name="T7" fmla="*/ 11 h 13"/>
                    <a:gd name="T8" fmla="*/ 5 w 5"/>
                    <a:gd name="T9" fmla="*/ 7 h 13"/>
                    <a:gd name="T10" fmla="*/ 5 w 5"/>
                    <a:gd name="T11" fmla="*/ 7 h 13"/>
                    <a:gd name="T12" fmla="*/ 5 w 5"/>
                    <a:gd name="T13" fmla="*/ 4 h 13"/>
                    <a:gd name="T14" fmla="*/ 4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4" y="11"/>
                      </a:lnTo>
                      <a:lnTo>
                        <a:pt x="5" y="7"/>
                      </a:lnTo>
                      <a:lnTo>
                        <a:pt x="5" y="7"/>
                      </a:lnTo>
                      <a:lnTo>
                        <a:pt x="5"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7" name="Freeform 2605"/>
                <p:cNvSpPr>
                  <a:spLocks/>
                </p:cNvSpPr>
                <p:nvPr/>
              </p:nvSpPr>
              <p:spPr bwMode="auto">
                <a:xfrm>
                  <a:off x="1314" y="2621"/>
                  <a:ext cx="5" cy="13"/>
                </a:xfrm>
                <a:custGeom>
                  <a:avLst/>
                  <a:gdLst>
                    <a:gd name="T0" fmla="*/ 2 w 5"/>
                    <a:gd name="T1" fmla="*/ 0 h 13"/>
                    <a:gd name="T2" fmla="*/ 0 w 5"/>
                    <a:gd name="T3" fmla="*/ 0 h 13"/>
                    <a:gd name="T4" fmla="*/ 0 w 5"/>
                    <a:gd name="T5" fmla="*/ 13 h 13"/>
                    <a:gd name="T6" fmla="*/ 2 w 5"/>
                    <a:gd name="T7" fmla="*/ 13 h 13"/>
                    <a:gd name="T8" fmla="*/ 4 w 5"/>
                    <a:gd name="T9" fmla="*/ 13 h 13"/>
                    <a:gd name="T10" fmla="*/ 5 w 5"/>
                    <a:gd name="T11" fmla="*/ 11 h 13"/>
                    <a:gd name="T12" fmla="*/ 5 w 5"/>
                    <a:gd name="T13" fmla="*/ 7 h 13"/>
                    <a:gd name="T14" fmla="*/ 5 w 5"/>
                    <a:gd name="T15" fmla="*/ 7 h 13"/>
                    <a:gd name="T16" fmla="*/ 5 w 5"/>
                    <a:gd name="T17" fmla="*/ 4 h 13"/>
                    <a:gd name="T18" fmla="*/ 5 w 5"/>
                    <a:gd name="T19" fmla="*/ 2 h 13"/>
                    <a:gd name="T20" fmla="*/ 4 w 5"/>
                    <a:gd name="T21" fmla="*/ 0 h 13"/>
                    <a:gd name="T22" fmla="*/ 2 w 5"/>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3">
                      <a:moveTo>
                        <a:pt x="2" y="0"/>
                      </a:moveTo>
                      <a:lnTo>
                        <a:pt x="0" y="0"/>
                      </a:lnTo>
                      <a:lnTo>
                        <a:pt x="0" y="13"/>
                      </a:lnTo>
                      <a:lnTo>
                        <a:pt x="2" y="13"/>
                      </a:lnTo>
                      <a:lnTo>
                        <a:pt x="4" y="13"/>
                      </a:lnTo>
                      <a:lnTo>
                        <a:pt x="5" y="11"/>
                      </a:lnTo>
                      <a:lnTo>
                        <a:pt x="5" y="7"/>
                      </a:lnTo>
                      <a:lnTo>
                        <a:pt x="5" y="7"/>
                      </a:lnTo>
                      <a:lnTo>
                        <a:pt x="5" y="4"/>
                      </a:lnTo>
                      <a:lnTo>
                        <a:pt x="5"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8" name="Freeform 2606"/>
                <p:cNvSpPr>
                  <a:spLocks/>
                </p:cNvSpPr>
                <p:nvPr/>
              </p:nvSpPr>
              <p:spPr bwMode="auto">
                <a:xfrm>
                  <a:off x="1316" y="2621"/>
                  <a:ext cx="5" cy="13"/>
                </a:xfrm>
                <a:custGeom>
                  <a:avLst/>
                  <a:gdLst>
                    <a:gd name="T0" fmla="*/ 0 w 5"/>
                    <a:gd name="T1" fmla="*/ 0 h 13"/>
                    <a:gd name="T2" fmla="*/ 0 w 5"/>
                    <a:gd name="T3" fmla="*/ 13 h 13"/>
                    <a:gd name="T4" fmla="*/ 2 w 5"/>
                    <a:gd name="T5" fmla="*/ 13 h 13"/>
                    <a:gd name="T6" fmla="*/ 3 w 5"/>
                    <a:gd name="T7" fmla="*/ 11 h 13"/>
                    <a:gd name="T8" fmla="*/ 5 w 5"/>
                    <a:gd name="T9" fmla="*/ 7 h 13"/>
                    <a:gd name="T10" fmla="*/ 5 w 5"/>
                    <a:gd name="T11" fmla="*/ 7 h 13"/>
                    <a:gd name="T12" fmla="*/ 5 w 5"/>
                    <a:gd name="T13" fmla="*/ 4 h 13"/>
                    <a:gd name="T14" fmla="*/ 3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3" y="11"/>
                      </a:lnTo>
                      <a:lnTo>
                        <a:pt x="5" y="7"/>
                      </a:lnTo>
                      <a:lnTo>
                        <a:pt x="5" y="7"/>
                      </a:lnTo>
                      <a:lnTo>
                        <a:pt x="5" y="4"/>
                      </a:lnTo>
                      <a:lnTo>
                        <a:pt x="3"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9" name="Freeform 2607"/>
                <p:cNvSpPr>
                  <a:spLocks/>
                </p:cNvSpPr>
                <p:nvPr/>
              </p:nvSpPr>
              <p:spPr bwMode="auto">
                <a:xfrm>
                  <a:off x="1316"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0" name="Freeform 2608"/>
                <p:cNvSpPr>
                  <a:spLocks/>
                </p:cNvSpPr>
                <p:nvPr/>
              </p:nvSpPr>
              <p:spPr bwMode="auto">
                <a:xfrm>
                  <a:off x="1316" y="2621"/>
                  <a:ext cx="7" cy="13"/>
                </a:xfrm>
                <a:custGeom>
                  <a:avLst/>
                  <a:gdLst>
                    <a:gd name="T0" fmla="*/ 2 w 7"/>
                    <a:gd name="T1" fmla="*/ 0 h 13"/>
                    <a:gd name="T2" fmla="*/ 0 w 7"/>
                    <a:gd name="T3" fmla="*/ 0 h 13"/>
                    <a:gd name="T4" fmla="*/ 0 w 7"/>
                    <a:gd name="T5" fmla="*/ 13 h 13"/>
                    <a:gd name="T6" fmla="*/ 2 w 7"/>
                    <a:gd name="T7" fmla="*/ 13 h 13"/>
                    <a:gd name="T8" fmla="*/ 3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3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3"/>
                      </a:lnTo>
                      <a:lnTo>
                        <a:pt x="5" y="11"/>
                      </a:lnTo>
                      <a:lnTo>
                        <a:pt x="7" y="7"/>
                      </a:lnTo>
                      <a:lnTo>
                        <a:pt x="7" y="7"/>
                      </a:lnTo>
                      <a:lnTo>
                        <a:pt x="7"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1" name="Freeform 2609"/>
                <p:cNvSpPr>
                  <a:spLocks/>
                </p:cNvSpPr>
                <p:nvPr/>
              </p:nvSpPr>
              <p:spPr bwMode="auto">
                <a:xfrm>
                  <a:off x="1318"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2" name="Freeform 2610"/>
                <p:cNvSpPr>
                  <a:spLocks/>
                </p:cNvSpPr>
                <p:nvPr/>
              </p:nvSpPr>
              <p:spPr bwMode="auto">
                <a:xfrm>
                  <a:off x="1318" y="2621"/>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3 w 7"/>
                    <a:gd name="T21" fmla="*/ 0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3" y="13"/>
                      </a:lnTo>
                      <a:lnTo>
                        <a:pt x="5" y="11"/>
                      </a:lnTo>
                      <a:lnTo>
                        <a:pt x="7" y="7"/>
                      </a:lnTo>
                      <a:lnTo>
                        <a:pt x="7" y="7"/>
                      </a:lnTo>
                      <a:lnTo>
                        <a:pt x="7" y="4"/>
                      </a:lnTo>
                      <a:lnTo>
                        <a:pt x="5"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3" name="Freeform 2611"/>
                <p:cNvSpPr>
                  <a:spLocks/>
                </p:cNvSpPr>
                <p:nvPr/>
              </p:nvSpPr>
              <p:spPr bwMode="auto">
                <a:xfrm>
                  <a:off x="1319"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4" name="Freeform 2612"/>
                <p:cNvSpPr>
                  <a:spLocks/>
                </p:cNvSpPr>
                <p:nvPr/>
              </p:nvSpPr>
              <p:spPr bwMode="auto">
                <a:xfrm>
                  <a:off x="1319"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5" name="Freeform 2613"/>
                <p:cNvSpPr>
                  <a:spLocks/>
                </p:cNvSpPr>
                <p:nvPr/>
              </p:nvSpPr>
              <p:spPr bwMode="auto">
                <a:xfrm>
                  <a:off x="1321"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6" name="Freeform 2614"/>
                <p:cNvSpPr>
                  <a:spLocks/>
                </p:cNvSpPr>
                <p:nvPr/>
              </p:nvSpPr>
              <p:spPr bwMode="auto">
                <a:xfrm>
                  <a:off x="1321"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7" name="Freeform 2615"/>
                <p:cNvSpPr>
                  <a:spLocks/>
                </p:cNvSpPr>
                <p:nvPr/>
              </p:nvSpPr>
              <p:spPr bwMode="auto">
                <a:xfrm>
                  <a:off x="1323"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8" name="Freeform 2616"/>
                <p:cNvSpPr>
                  <a:spLocks/>
                </p:cNvSpPr>
                <p:nvPr/>
              </p:nvSpPr>
              <p:spPr bwMode="auto">
                <a:xfrm>
                  <a:off x="1323"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7"/>
                      </a:lnTo>
                      <a:lnTo>
                        <a:pt x="10"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9" name="Freeform 2617"/>
                <p:cNvSpPr>
                  <a:spLocks/>
                </p:cNvSpPr>
                <p:nvPr/>
              </p:nvSpPr>
              <p:spPr bwMode="auto">
                <a:xfrm>
                  <a:off x="1325"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0" name="Freeform 2618"/>
                <p:cNvSpPr>
                  <a:spLocks/>
                </p:cNvSpPr>
                <p:nvPr/>
              </p:nvSpPr>
              <p:spPr bwMode="auto">
                <a:xfrm>
                  <a:off x="1325" y="2621"/>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7"/>
                      </a:lnTo>
                      <a:lnTo>
                        <a:pt x="8"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1" name="Freeform 2619"/>
                <p:cNvSpPr>
                  <a:spLocks/>
                </p:cNvSpPr>
                <p:nvPr/>
              </p:nvSpPr>
              <p:spPr bwMode="auto">
                <a:xfrm>
                  <a:off x="1329"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2" name="Freeform 2620"/>
                <p:cNvSpPr>
                  <a:spLocks/>
                </p:cNvSpPr>
                <p:nvPr/>
              </p:nvSpPr>
              <p:spPr bwMode="auto">
                <a:xfrm>
                  <a:off x="1329"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3" name="Freeform 2621"/>
                <p:cNvSpPr>
                  <a:spLocks/>
                </p:cNvSpPr>
                <p:nvPr/>
              </p:nvSpPr>
              <p:spPr bwMode="auto">
                <a:xfrm>
                  <a:off x="1329"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4" name="Freeform 2622"/>
                <p:cNvSpPr>
                  <a:spLocks/>
                </p:cNvSpPr>
                <p:nvPr/>
              </p:nvSpPr>
              <p:spPr bwMode="auto">
                <a:xfrm>
                  <a:off x="1331"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5" name="Freeform 2623"/>
                <p:cNvSpPr>
                  <a:spLocks/>
                </p:cNvSpPr>
                <p:nvPr/>
              </p:nvSpPr>
              <p:spPr bwMode="auto">
                <a:xfrm>
                  <a:off x="1331"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6" name="Freeform 2624"/>
                <p:cNvSpPr>
                  <a:spLocks/>
                </p:cNvSpPr>
                <p:nvPr/>
              </p:nvSpPr>
              <p:spPr bwMode="auto">
                <a:xfrm>
                  <a:off x="1333"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7" name="Freeform 2625"/>
                <p:cNvSpPr>
                  <a:spLocks/>
                </p:cNvSpPr>
                <p:nvPr/>
              </p:nvSpPr>
              <p:spPr bwMode="auto">
                <a:xfrm>
                  <a:off x="1333"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7"/>
                      </a:lnTo>
                      <a:lnTo>
                        <a:pt x="10" y="7"/>
                      </a:lnTo>
                      <a:lnTo>
                        <a:pt x="10"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8" name="Freeform 2626"/>
                <p:cNvSpPr>
                  <a:spLocks/>
                </p:cNvSpPr>
                <p:nvPr/>
              </p:nvSpPr>
              <p:spPr bwMode="auto">
                <a:xfrm>
                  <a:off x="1335"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9" name="Freeform 2627"/>
                <p:cNvSpPr>
                  <a:spLocks/>
                </p:cNvSpPr>
                <p:nvPr/>
              </p:nvSpPr>
              <p:spPr bwMode="auto">
                <a:xfrm>
                  <a:off x="1335"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8 w 9"/>
                    <a:gd name="T11" fmla="*/ 11 h 13"/>
                    <a:gd name="T12" fmla="*/ 8 w 9"/>
                    <a:gd name="T13" fmla="*/ 7 h 13"/>
                    <a:gd name="T14" fmla="*/ 9 w 9"/>
                    <a:gd name="T15" fmla="*/ 7 h 13"/>
                    <a:gd name="T16" fmla="*/ 8 w 9"/>
                    <a:gd name="T17" fmla="*/ 4 h 13"/>
                    <a:gd name="T18" fmla="*/ 8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8" y="11"/>
                      </a:lnTo>
                      <a:lnTo>
                        <a:pt x="8" y="7"/>
                      </a:lnTo>
                      <a:lnTo>
                        <a:pt x="9"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0" name="Freeform 2628"/>
                <p:cNvSpPr>
                  <a:spLocks/>
                </p:cNvSpPr>
                <p:nvPr/>
              </p:nvSpPr>
              <p:spPr bwMode="auto">
                <a:xfrm>
                  <a:off x="1339" y="2621"/>
                  <a:ext cx="5" cy="13"/>
                </a:xfrm>
                <a:custGeom>
                  <a:avLst/>
                  <a:gdLst>
                    <a:gd name="T0" fmla="*/ 0 w 5"/>
                    <a:gd name="T1" fmla="*/ 0 h 13"/>
                    <a:gd name="T2" fmla="*/ 0 w 5"/>
                    <a:gd name="T3" fmla="*/ 13 h 13"/>
                    <a:gd name="T4" fmla="*/ 0 w 5"/>
                    <a:gd name="T5" fmla="*/ 13 h 13"/>
                    <a:gd name="T6" fmla="*/ 4 w 5"/>
                    <a:gd name="T7" fmla="*/ 11 h 13"/>
                    <a:gd name="T8" fmla="*/ 5 w 5"/>
                    <a:gd name="T9" fmla="*/ 7 h 13"/>
                    <a:gd name="T10" fmla="*/ 5 w 5"/>
                    <a:gd name="T11" fmla="*/ 7 h 13"/>
                    <a:gd name="T12" fmla="*/ 5 w 5"/>
                    <a:gd name="T13" fmla="*/ 4 h 13"/>
                    <a:gd name="T14" fmla="*/ 4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4" y="11"/>
                      </a:lnTo>
                      <a:lnTo>
                        <a:pt x="5" y="7"/>
                      </a:lnTo>
                      <a:lnTo>
                        <a:pt x="5" y="7"/>
                      </a:lnTo>
                      <a:lnTo>
                        <a:pt x="5"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1" name="Freeform 2629"/>
                <p:cNvSpPr>
                  <a:spLocks/>
                </p:cNvSpPr>
                <p:nvPr/>
              </p:nvSpPr>
              <p:spPr bwMode="auto">
                <a:xfrm>
                  <a:off x="1339" y="2621"/>
                  <a:ext cx="7" cy="13"/>
                </a:xfrm>
                <a:custGeom>
                  <a:avLst/>
                  <a:gdLst>
                    <a:gd name="T0" fmla="*/ 0 w 7"/>
                    <a:gd name="T1" fmla="*/ 0 h 13"/>
                    <a:gd name="T2" fmla="*/ 0 w 7"/>
                    <a:gd name="T3" fmla="*/ 0 h 13"/>
                    <a:gd name="T4" fmla="*/ 0 w 7"/>
                    <a:gd name="T5" fmla="*/ 13 h 13"/>
                    <a:gd name="T6" fmla="*/ 0 w 7"/>
                    <a:gd name="T7" fmla="*/ 13 h 13"/>
                    <a:gd name="T8" fmla="*/ 4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3"/>
                      </a:lnTo>
                      <a:lnTo>
                        <a:pt x="5" y="11"/>
                      </a:lnTo>
                      <a:lnTo>
                        <a:pt x="5" y="7"/>
                      </a:lnTo>
                      <a:lnTo>
                        <a:pt x="7"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2" name="Freeform 2630"/>
                <p:cNvSpPr>
                  <a:spLocks/>
                </p:cNvSpPr>
                <p:nvPr/>
              </p:nvSpPr>
              <p:spPr bwMode="auto">
                <a:xfrm>
                  <a:off x="1339" y="2621"/>
                  <a:ext cx="7" cy="13"/>
                </a:xfrm>
                <a:custGeom>
                  <a:avLst/>
                  <a:gdLst>
                    <a:gd name="T0" fmla="*/ 0 w 7"/>
                    <a:gd name="T1" fmla="*/ 0 h 13"/>
                    <a:gd name="T2" fmla="*/ 0 w 7"/>
                    <a:gd name="T3" fmla="*/ 13 h 13"/>
                    <a:gd name="T4" fmla="*/ 4 w 7"/>
                    <a:gd name="T5" fmla="*/ 13 h 13"/>
                    <a:gd name="T6" fmla="*/ 5 w 7"/>
                    <a:gd name="T7" fmla="*/ 11 h 13"/>
                    <a:gd name="T8" fmla="*/ 7 w 7"/>
                    <a:gd name="T9" fmla="*/ 7 h 13"/>
                    <a:gd name="T10" fmla="*/ 7 w 7"/>
                    <a:gd name="T11" fmla="*/ 7 h 13"/>
                    <a:gd name="T12" fmla="*/ 7 w 7"/>
                    <a:gd name="T13" fmla="*/ 4 h 13"/>
                    <a:gd name="T14" fmla="*/ 5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5" y="11"/>
                      </a:lnTo>
                      <a:lnTo>
                        <a:pt x="7" y="7"/>
                      </a:lnTo>
                      <a:lnTo>
                        <a:pt x="7" y="7"/>
                      </a:lnTo>
                      <a:lnTo>
                        <a:pt x="7"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3" name="Freeform 2631"/>
                <p:cNvSpPr>
                  <a:spLocks/>
                </p:cNvSpPr>
                <p:nvPr/>
              </p:nvSpPr>
              <p:spPr bwMode="auto">
                <a:xfrm>
                  <a:off x="1339" y="2621"/>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7" y="7"/>
                      </a:lnTo>
                      <a:lnTo>
                        <a:pt x="9" y="7"/>
                      </a:lnTo>
                      <a:lnTo>
                        <a:pt x="7" y="4"/>
                      </a:lnTo>
                      <a:lnTo>
                        <a:pt x="7" y="2"/>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4" name="Freeform 2632"/>
                <p:cNvSpPr>
                  <a:spLocks/>
                </p:cNvSpPr>
                <p:nvPr/>
              </p:nvSpPr>
              <p:spPr bwMode="auto">
                <a:xfrm>
                  <a:off x="1343" y="2621"/>
                  <a:ext cx="5" cy="13"/>
                </a:xfrm>
                <a:custGeom>
                  <a:avLst/>
                  <a:gdLst>
                    <a:gd name="T0" fmla="*/ 0 w 5"/>
                    <a:gd name="T1" fmla="*/ 0 h 13"/>
                    <a:gd name="T2" fmla="*/ 0 w 5"/>
                    <a:gd name="T3" fmla="*/ 13 h 13"/>
                    <a:gd name="T4" fmla="*/ 1 w 5"/>
                    <a:gd name="T5" fmla="*/ 13 h 13"/>
                    <a:gd name="T6" fmla="*/ 3 w 5"/>
                    <a:gd name="T7" fmla="*/ 11 h 13"/>
                    <a:gd name="T8" fmla="*/ 5 w 5"/>
                    <a:gd name="T9" fmla="*/ 7 h 13"/>
                    <a:gd name="T10" fmla="*/ 5 w 5"/>
                    <a:gd name="T11" fmla="*/ 7 h 13"/>
                    <a:gd name="T12" fmla="*/ 5 w 5"/>
                    <a:gd name="T13" fmla="*/ 4 h 13"/>
                    <a:gd name="T14" fmla="*/ 3 w 5"/>
                    <a:gd name="T15" fmla="*/ 2 h 13"/>
                    <a:gd name="T16" fmla="*/ 1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1" y="13"/>
                      </a:lnTo>
                      <a:lnTo>
                        <a:pt x="3" y="11"/>
                      </a:lnTo>
                      <a:lnTo>
                        <a:pt x="5" y="7"/>
                      </a:lnTo>
                      <a:lnTo>
                        <a:pt x="5" y="7"/>
                      </a:lnTo>
                      <a:lnTo>
                        <a:pt x="5" y="4"/>
                      </a:lnTo>
                      <a:lnTo>
                        <a:pt x="3"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5" name="Freeform 2633"/>
                <p:cNvSpPr>
                  <a:spLocks/>
                </p:cNvSpPr>
                <p:nvPr/>
              </p:nvSpPr>
              <p:spPr bwMode="auto">
                <a:xfrm>
                  <a:off x="1343"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6" name="Freeform 2634"/>
                <p:cNvSpPr>
                  <a:spLocks/>
                </p:cNvSpPr>
                <p:nvPr/>
              </p:nvSpPr>
              <p:spPr bwMode="auto">
                <a:xfrm>
                  <a:off x="1343" y="2621"/>
                  <a:ext cx="9" cy="13"/>
                </a:xfrm>
                <a:custGeom>
                  <a:avLst/>
                  <a:gdLst>
                    <a:gd name="T0" fmla="*/ 1 w 9"/>
                    <a:gd name="T1" fmla="*/ 0 h 13"/>
                    <a:gd name="T2" fmla="*/ 0 w 9"/>
                    <a:gd name="T3" fmla="*/ 0 h 13"/>
                    <a:gd name="T4" fmla="*/ 0 w 9"/>
                    <a:gd name="T5" fmla="*/ 13 h 13"/>
                    <a:gd name="T6" fmla="*/ 1 w 9"/>
                    <a:gd name="T7" fmla="*/ 13 h 13"/>
                    <a:gd name="T8" fmla="*/ 3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3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3"/>
                      </a:lnTo>
                      <a:lnTo>
                        <a:pt x="5" y="11"/>
                      </a:lnTo>
                      <a:lnTo>
                        <a:pt x="9" y="7"/>
                      </a:lnTo>
                      <a:lnTo>
                        <a:pt x="9" y="7"/>
                      </a:lnTo>
                      <a:lnTo>
                        <a:pt x="9" y="4"/>
                      </a:lnTo>
                      <a:lnTo>
                        <a:pt x="5"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7" name="Freeform 2635"/>
                <p:cNvSpPr>
                  <a:spLocks/>
                </p:cNvSpPr>
                <p:nvPr/>
              </p:nvSpPr>
              <p:spPr bwMode="auto">
                <a:xfrm>
                  <a:off x="1344"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8" name="Freeform 2636"/>
                <p:cNvSpPr>
                  <a:spLocks/>
                </p:cNvSpPr>
                <p:nvPr/>
              </p:nvSpPr>
              <p:spPr bwMode="auto">
                <a:xfrm>
                  <a:off x="1344"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9" name="Freeform 2637"/>
                <p:cNvSpPr>
                  <a:spLocks/>
                </p:cNvSpPr>
                <p:nvPr/>
              </p:nvSpPr>
              <p:spPr bwMode="auto">
                <a:xfrm>
                  <a:off x="1346"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0" name="Freeform 2638"/>
                <p:cNvSpPr>
                  <a:spLocks/>
                </p:cNvSpPr>
                <p:nvPr/>
              </p:nvSpPr>
              <p:spPr bwMode="auto">
                <a:xfrm>
                  <a:off x="1346"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7"/>
                      </a:lnTo>
                      <a:lnTo>
                        <a:pt x="10" y="7"/>
                      </a:lnTo>
                      <a:lnTo>
                        <a:pt x="10"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1" name="Freeform 2639"/>
                <p:cNvSpPr>
                  <a:spLocks/>
                </p:cNvSpPr>
                <p:nvPr/>
              </p:nvSpPr>
              <p:spPr bwMode="auto">
                <a:xfrm>
                  <a:off x="1348"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2" name="Freeform 2640"/>
                <p:cNvSpPr>
                  <a:spLocks/>
                </p:cNvSpPr>
                <p:nvPr/>
              </p:nvSpPr>
              <p:spPr bwMode="auto">
                <a:xfrm>
                  <a:off x="1348"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3" name="Freeform 2641"/>
                <p:cNvSpPr>
                  <a:spLocks/>
                </p:cNvSpPr>
                <p:nvPr/>
              </p:nvSpPr>
              <p:spPr bwMode="auto">
                <a:xfrm>
                  <a:off x="1352"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4" name="Freeform 2642"/>
                <p:cNvSpPr>
                  <a:spLocks/>
                </p:cNvSpPr>
                <p:nvPr/>
              </p:nvSpPr>
              <p:spPr bwMode="auto">
                <a:xfrm>
                  <a:off x="1352"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5" name="Freeform 2643"/>
                <p:cNvSpPr>
                  <a:spLocks/>
                </p:cNvSpPr>
                <p:nvPr/>
              </p:nvSpPr>
              <p:spPr bwMode="auto">
                <a:xfrm>
                  <a:off x="1352"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6" name="Freeform 2644"/>
                <p:cNvSpPr>
                  <a:spLocks/>
                </p:cNvSpPr>
                <p:nvPr/>
              </p:nvSpPr>
              <p:spPr bwMode="auto">
                <a:xfrm>
                  <a:off x="1352"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7" name="Freeform 2645"/>
                <p:cNvSpPr>
                  <a:spLocks/>
                </p:cNvSpPr>
                <p:nvPr/>
              </p:nvSpPr>
              <p:spPr bwMode="auto">
                <a:xfrm>
                  <a:off x="1356"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8" name="Freeform 2646"/>
                <p:cNvSpPr>
                  <a:spLocks/>
                </p:cNvSpPr>
                <p:nvPr/>
              </p:nvSpPr>
              <p:spPr bwMode="auto">
                <a:xfrm>
                  <a:off x="1356" y="2621"/>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4" y="13"/>
                      </a:lnTo>
                      <a:lnTo>
                        <a:pt x="6" y="11"/>
                      </a:lnTo>
                      <a:lnTo>
                        <a:pt x="6" y="7"/>
                      </a:lnTo>
                      <a:lnTo>
                        <a:pt x="6"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9" name="Freeform 2647"/>
                <p:cNvSpPr>
                  <a:spLocks/>
                </p:cNvSpPr>
                <p:nvPr/>
              </p:nvSpPr>
              <p:spPr bwMode="auto">
                <a:xfrm>
                  <a:off x="1358"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0" name="Freeform 2648"/>
                <p:cNvSpPr>
                  <a:spLocks/>
                </p:cNvSpPr>
                <p:nvPr/>
              </p:nvSpPr>
              <p:spPr bwMode="auto">
                <a:xfrm>
                  <a:off x="1358"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1" name="Freeform 2649"/>
                <p:cNvSpPr>
                  <a:spLocks/>
                </p:cNvSpPr>
                <p:nvPr/>
              </p:nvSpPr>
              <p:spPr bwMode="auto">
                <a:xfrm>
                  <a:off x="1358"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7 h 13"/>
                    <a:gd name="T14" fmla="*/ 9 w 9"/>
                    <a:gd name="T15" fmla="*/ 7 h 13"/>
                    <a:gd name="T16" fmla="*/ 9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7"/>
                      </a:lnTo>
                      <a:lnTo>
                        <a:pt x="9" y="7"/>
                      </a:lnTo>
                      <a:lnTo>
                        <a:pt x="9"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2" name="Freeform 2650"/>
                <p:cNvSpPr>
                  <a:spLocks/>
                </p:cNvSpPr>
                <p:nvPr/>
              </p:nvSpPr>
              <p:spPr bwMode="auto">
                <a:xfrm>
                  <a:off x="1360"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3" name="Freeform 2651"/>
                <p:cNvSpPr>
                  <a:spLocks/>
                </p:cNvSpPr>
                <p:nvPr/>
              </p:nvSpPr>
              <p:spPr bwMode="auto">
                <a:xfrm>
                  <a:off x="1360"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4" name="Freeform 2652"/>
                <p:cNvSpPr>
                  <a:spLocks/>
                </p:cNvSpPr>
                <p:nvPr/>
              </p:nvSpPr>
              <p:spPr bwMode="auto">
                <a:xfrm>
                  <a:off x="1362"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5" name="Freeform 2653"/>
                <p:cNvSpPr>
                  <a:spLocks/>
                </p:cNvSpPr>
                <p:nvPr/>
              </p:nvSpPr>
              <p:spPr bwMode="auto">
                <a:xfrm>
                  <a:off x="1362"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9" y="7"/>
                      </a:lnTo>
                      <a:lnTo>
                        <a:pt x="9" y="7"/>
                      </a:lnTo>
                      <a:lnTo>
                        <a:pt x="9"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6" name="Freeform 2654"/>
                <p:cNvSpPr>
                  <a:spLocks/>
                </p:cNvSpPr>
                <p:nvPr/>
              </p:nvSpPr>
              <p:spPr bwMode="auto">
                <a:xfrm>
                  <a:off x="1364"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7" name="Freeform 2655"/>
                <p:cNvSpPr>
                  <a:spLocks/>
                </p:cNvSpPr>
                <p:nvPr/>
              </p:nvSpPr>
              <p:spPr bwMode="auto">
                <a:xfrm>
                  <a:off x="1364"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7" y="7"/>
                      </a:lnTo>
                      <a:lnTo>
                        <a:pt x="9" y="7"/>
                      </a:lnTo>
                      <a:lnTo>
                        <a:pt x="7"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8" name="Freeform 2656"/>
                <p:cNvSpPr>
                  <a:spLocks/>
                </p:cNvSpPr>
                <p:nvPr/>
              </p:nvSpPr>
              <p:spPr bwMode="auto">
                <a:xfrm>
                  <a:off x="1367"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9" name="Freeform 2657"/>
                <p:cNvSpPr>
                  <a:spLocks/>
                </p:cNvSpPr>
                <p:nvPr/>
              </p:nvSpPr>
              <p:spPr bwMode="auto">
                <a:xfrm>
                  <a:off x="1367"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0" name="Freeform 2658"/>
                <p:cNvSpPr>
                  <a:spLocks/>
                </p:cNvSpPr>
                <p:nvPr/>
              </p:nvSpPr>
              <p:spPr bwMode="auto">
                <a:xfrm>
                  <a:off x="1367"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1" name="Freeform 2659"/>
                <p:cNvSpPr>
                  <a:spLocks/>
                </p:cNvSpPr>
                <p:nvPr/>
              </p:nvSpPr>
              <p:spPr bwMode="auto">
                <a:xfrm>
                  <a:off x="1367" y="2621"/>
                  <a:ext cx="8" cy="13"/>
                </a:xfrm>
                <a:custGeom>
                  <a:avLst/>
                  <a:gdLst>
                    <a:gd name="T0" fmla="*/ 4 w 8"/>
                    <a:gd name="T1" fmla="*/ 0 h 13"/>
                    <a:gd name="T2" fmla="*/ 0 w 8"/>
                    <a:gd name="T3" fmla="*/ 0 h 13"/>
                    <a:gd name="T4" fmla="*/ 0 w 8"/>
                    <a:gd name="T5" fmla="*/ 13 h 13"/>
                    <a:gd name="T6" fmla="*/ 4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6" y="13"/>
                      </a:lnTo>
                      <a:lnTo>
                        <a:pt x="8" y="11"/>
                      </a:lnTo>
                      <a:lnTo>
                        <a:pt x="8" y="7"/>
                      </a:lnTo>
                      <a:lnTo>
                        <a:pt x="8"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2" name="Freeform 2660"/>
                <p:cNvSpPr>
                  <a:spLocks/>
                </p:cNvSpPr>
                <p:nvPr/>
              </p:nvSpPr>
              <p:spPr bwMode="auto">
                <a:xfrm>
                  <a:off x="1371"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3" name="Freeform 2661"/>
                <p:cNvSpPr>
                  <a:spLocks/>
                </p:cNvSpPr>
                <p:nvPr/>
              </p:nvSpPr>
              <p:spPr bwMode="auto">
                <a:xfrm>
                  <a:off x="1371"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4" name="Freeform 2662"/>
                <p:cNvSpPr>
                  <a:spLocks/>
                </p:cNvSpPr>
                <p:nvPr/>
              </p:nvSpPr>
              <p:spPr bwMode="auto">
                <a:xfrm>
                  <a:off x="1371"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5" name="Freeform 2663"/>
                <p:cNvSpPr>
                  <a:spLocks/>
                </p:cNvSpPr>
                <p:nvPr/>
              </p:nvSpPr>
              <p:spPr bwMode="auto">
                <a:xfrm>
                  <a:off x="1373"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6" name="Freeform 2664"/>
                <p:cNvSpPr>
                  <a:spLocks/>
                </p:cNvSpPr>
                <p:nvPr/>
              </p:nvSpPr>
              <p:spPr bwMode="auto">
                <a:xfrm>
                  <a:off x="1373"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7" name="Freeform 2665"/>
                <p:cNvSpPr>
                  <a:spLocks/>
                </p:cNvSpPr>
                <p:nvPr/>
              </p:nvSpPr>
              <p:spPr bwMode="auto">
                <a:xfrm>
                  <a:off x="1375"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8" name="Freeform 2666"/>
                <p:cNvSpPr>
                  <a:spLocks/>
                </p:cNvSpPr>
                <p:nvPr/>
              </p:nvSpPr>
              <p:spPr bwMode="auto">
                <a:xfrm>
                  <a:off x="1375"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7" name="Group 2868"/>
              <p:cNvGrpSpPr>
                <a:grpSpLocks/>
              </p:cNvGrpSpPr>
              <p:nvPr/>
            </p:nvGrpSpPr>
            <p:grpSpPr bwMode="auto">
              <a:xfrm>
                <a:off x="1377" y="2619"/>
                <a:ext cx="215" cy="15"/>
                <a:chOff x="1377" y="2619"/>
                <a:chExt cx="215" cy="15"/>
              </a:xfrm>
            </p:grpSpPr>
            <p:sp>
              <p:nvSpPr>
                <p:cNvPr id="29319" name="Freeform 2668"/>
                <p:cNvSpPr>
                  <a:spLocks/>
                </p:cNvSpPr>
                <p:nvPr/>
              </p:nvSpPr>
              <p:spPr bwMode="auto">
                <a:xfrm>
                  <a:off x="1377"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0" name="Freeform 2669"/>
                <p:cNvSpPr>
                  <a:spLocks/>
                </p:cNvSpPr>
                <p:nvPr/>
              </p:nvSpPr>
              <p:spPr bwMode="auto">
                <a:xfrm>
                  <a:off x="1377"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1" name="Freeform 2670"/>
                <p:cNvSpPr>
                  <a:spLocks/>
                </p:cNvSpPr>
                <p:nvPr/>
              </p:nvSpPr>
              <p:spPr bwMode="auto">
                <a:xfrm>
                  <a:off x="1381"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2" name="Freeform 2671"/>
                <p:cNvSpPr>
                  <a:spLocks/>
                </p:cNvSpPr>
                <p:nvPr/>
              </p:nvSpPr>
              <p:spPr bwMode="auto">
                <a:xfrm>
                  <a:off x="1381"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6" y="7"/>
                      </a:lnTo>
                      <a:lnTo>
                        <a:pt x="9"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3" name="Freeform 2672"/>
                <p:cNvSpPr>
                  <a:spLocks/>
                </p:cNvSpPr>
                <p:nvPr/>
              </p:nvSpPr>
              <p:spPr bwMode="auto">
                <a:xfrm>
                  <a:off x="1383" y="2621"/>
                  <a:ext cx="7" cy="13"/>
                </a:xfrm>
                <a:custGeom>
                  <a:avLst/>
                  <a:gdLst>
                    <a:gd name="T0" fmla="*/ 0 w 7"/>
                    <a:gd name="T1" fmla="*/ 0 h 13"/>
                    <a:gd name="T2" fmla="*/ 0 w 7"/>
                    <a:gd name="T3" fmla="*/ 13 h 13"/>
                    <a:gd name="T4" fmla="*/ 2 w 7"/>
                    <a:gd name="T5" fmla="*/ 13 h 13"/>
                    <a:gd name="T6" fmla="*/ 4 w 7"/>
                    <a:gd name="T7" fmla="*/ 11 h 13"/>
                    <a:gd name="T8" fmla="*/ 7 w 7"/>
                    <a:gd name="T9" fmla="*/ 7 h 13"/>
                    <a:gd name="T10" fmla="*/ 7 w 7"/>
                    <a:gd name="T11" fmla="*/ 7 h 13"/>
                    <a:gd name="T12" fmla="*/ 7 w 7"/>
                    <a:gd name="T13" fmla="*/ 4 h 13"/>
                    <a:gd name="T14" fmla="*/ 4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7"/>
                      </a:lnTo>
                      <a:lnTo>
                        <a:pt x="7" y="7"/>
                      </a:lnTo>
                      <a:lnTo>
                        <a:pt x="7"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4" name="Freeform 2673"/>
                <p:cNvSpPr>
                  <a:spLocks/>
                </p:cNvSpPr>
                <p:nvPr/>
              </p:nvSpPr>
              <p:spPr bwMode="auto">
                <a:xfrm>
                  <a:off x="1383"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5" name="Freeform 2674"/>
                <p:cNvSpPr>
                  <a:spLocks/>
                </p:cNvSpPr>
                <p:nvPr/>
              </p:nvSpPr>
              <p:spPr bwMode="auto">
                <a:xfrm>
                  <a:off x="1385" y="2621"/>
                  <a:ext cx="5" cy="13"/>
                </a:xfrm>
                <a:custGeom>
                  <a:avLst/>
                  <a:gdLst>
                    <a:gd name="T0" fmla="*/ 0 w 5"/>
                    <a:gd name="T1" fmla="*/ 0 h 13"/>
                    <a:gd name="T2" fmla="*/ 0 w 5"/>
                    <a:gd name="T3" fmla="*/ 13 h 13"/>
                    <a:gd name="T4" fmla="*/ 2 w 5"/>
                    <a:gd name="T5" fmla="*/ 13 h 13"/>
                    <a:gd name="T6" fmla="*/ 5 w 5"/>
                    <a:gd name="T7" fmla="*/ 11 h 13"/>
                    <a:gd name="T8" fmla="*/ 5 w 5"/>
                    <a:gd name="T9" fmla="*/ 7 h 13"/>
                    <a:gd name="T10" fmla="*/ 5 w 5"/>
                    <a:gd name="T11" fmla="*/ 7 h 13"/>
                    <a:gd name="T12" fmla="*/ 5 w 5"/>
                    <a:gd name="T13" fmla="*/ 4 h 13"/>
                    <a:gd name="T14" fmla="*/ 5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7"/>
                      </a:lnTo>
                      <a:lnTo>
                        <a:pt x="5" y="7"/>
                      </a:lnTo>
                      <a:lnTo>
                        <a:pt x="5"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6" name="Freeform 2675"/>
                <p:cNvSpPr>
                  <a:spLocks/>
                </p:cNvSpPr>
                <p:nvPr/>
              </p:nvSpPr>
              <p:spPr bwMode="auto">
                <a:xfrm>
                  <a:off x="1385"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7" name="Freeform 2676"/>
                <p:cNvSpPr>
                  <a:spLocks/>
                </p:cNvSpPr>
                <p:nvPr/>
              </p:nvSpPr>
              <p:spPr bwMode="auto">
                <a:xfrm>
                  <a:off x="1385"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9" y="7"/>
                      </a:lnTo>
                      <a:lnTo>
                        <a:pt x="9" y="7"/>
                      </a:lnTo>
                      <a:lnTo>
                        <a:pt x="9"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8" name="Freeform 2677"/>
                <p:cNvSpPr>
                  <a:spLocks/>
                </p:cNvSpPr>
                <p:nvPr/>
              </p:nvSpPr>
              <p:spPr bwMode="auto">
                <a:xfrm>
                  <a:off x="1387"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9" name="Freeform 2678"/>
                <p:cNvSpPr>
                  <a:spLocks/>
                </p:cNvSpPr>
                <p:nvPr/>
              </p:nvSpPr>
              <p:spPr bwMode="auto">
                <a:xfrm>
                  <a:off x="1387"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7"/>
                      </a:lnTo>
                      <a:lnTo>
                        <a:pt x="9" y="7"/>
                      </a:lnTo>
                      <a:lnTo>
                        <a:pt x="9"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0" name="Freeform 2679"/>
                <p:cNvSpPr>
                  <a:spLocks/>
                </p:cNvSpPr>
                <p:nvPr/>
              </p:nvSpPr>
              <p:spPr bwMode="auto">
                <a:xfrm>
                  <a:off x="1390"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1" name="Freeform 2680"/>
                <p:cNvSpPr>
                  <a:spLocks/>
                </p:cNvSpPr>
                <p:nvPr/>
              </p:nvSpPr>
              <p:spPr bwMode="auto">
                <a:xfrm>
                  <a:off x="1390"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2" name="Freeform 2681"/>
                <p:cNvSpPr>
                  <a:spLocks/>
                </p:cNvSpPr>
                <p:nvPr/>
              </p:nvSpPr>
              <p:spPr bwMode="auto">
                <a:xfrm>
                  <a:off x="1390"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3" name="Freeform 2682"/>
                <p:cNvSpPr>
                  <a:spLocks/>
                </p:cNvSpPr>
                <p:nvPr/>
              </p:nvSpPr>
              <p:spPr bwMode="auto">
                <a:xfrm>
                  <a:off x="1390"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4" name="Freeform 2683"/>
                <p:cNvSpPr>
                  <a:spLocks/>
                </p:cNvSpPr>
                <p:nvPr/>
              </p:nvSpPr>
              <p:spPr bwMode="auto">
                <a:xfrm>
                  <a:off x="1394"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5" name="Freeform 2684"/>
                <p:cNvSpPr>
                  <a:spLocks/>
                </p:cNvSpPr>
                <p:nvPr/>
              </p:nvSpPr>
              <p:spPr bwMode="auto">
                <a:xfrm>
                  <a:off x="1394"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6" y="7"/>
                      </a:lnTo>
                      <a:lnTo>
                        <a:pt x="8"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6" name="Freeform 2685"/>
                <p:cNvSpPr>
                  <a:spLocks/>
                </p:cNvSpPr>
                <p:nvPr/>
              </p:nvSpPr>
              <p:spPr bwMode="auto">
                <a:xfrm>
                  <a:off x="1396"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7" name="Freeform 2686"/>
                <p:cNvSpPr>
                  <a:spLocks/>
                </p:cNvSpPr>
                <p:nvPr/>
              </p:nvSpPr>
              <p:spPr bwMode="auto">
                <a:xfrm>
                  <a:off x="1396"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8" name="Freeform 2687"/>
                <p:cNvSpPr>
                  <a:spLocks/>
                </p:cNvSpPr>
                <p:nvPr/>
              </p:nvSpPr>
              <p:spPr bwMode="auto">
                <a:xfrm>
                  <a:off x="1398"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9" name="Freeform 2688"/>
                <p:cNvSpPr>
                  <a:spLocks/>
                </p:cNvSpPr>
                <p:nvPr/>
              </p:nvSpPr>
              <p:spPr bwMode="auto">
                <a:xfrm>
                  <a:off x="1398"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0" name="Freeform 2689"/>
                <p:cNvSpPr>
                  <a:spLocks/>
                </p:cNvSpPr>
                <p:nvPr/>
              </p:nvSpPr>
              <p:spPr bwMode="auto">
                <a:xfrm>
                  <a:off x="1398"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1" name="Freeform 2690"/>
                <p:cNvSpPr>
                  <a:spLocks/>
                </p:cNvSpPr>
                <p:nvPr/>
              </p:nvSpPr>
              <p:spPr bwMode="auto">
                <a:xfrm>
                  <a:off x="1400"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2" name="Freeform 2691"/>
                <p:cNvSpPr>
                  <a:spLocks/>
                </p:cNvSpPr>
                <p:nvPr/>
              </p:nvSpPr>
              <p:spPr bwMode="auto">
                <a:xfrm>
                  <a:off x="1400"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7"/>
                      </a:lnTo>
                      <a:lnTo>
                        <a:pt x="10" y="7"/>
                      </a:lnTo>
                      <a:lnTo>
                        <a:pt x="10"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3" name="Freeform 2692"/>
                <p:cNvSpPr>
                  <a:spLocks/>
                </p:cNvSpPr>
                <p:nvPr/>
              </p:nvSpPr>
              <p:spPr bwMode="auto">
                <a:xfrm>
                  <a:off x="1402"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4" name="Freeform 2693"/>
                <p:cNvSpPr>
                  <a:spLocks/>
                </p:cNvSpPr>
                <p:nvPr/>
              </p:nvSpPr>
              <p:spPr bwMode="auto">
                <a:xfrm>
                  <a:off x="1402"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7"/>
                      </a:lnTo>
                      <a:lnTo>
                        <a:pt x="10" y="7"/>
                      </a:lnTo>
                      <a:lnTo>
                        <a:pt x="10"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5" name="Freeform 2694"/>
                <p:cNvSpPr>
                  <a:spLocks/>
                </p:cNvSpPr>
                <p:nvPr/>
              </p:nvSpPr>
              <p:spPr bwMode="auto">
                <a:xfrm>
                  <a:off x="1406"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6" name="Freeform 2695"/>
                <p:cNvSpPr>
                  <a:spLocks/>
                </p:cNvSpPr>
                <p:nvPr/>
              </p:nvSpPr>
              <p:spPr bwMode="auto">
                <a:xfrm>
                  <a:off x="1406"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7" name="Freeform 2696"/>
                <p:cNvSpPr>
                  <a:spLocks/>
                </p:cNvSpPr>
                <p:nvPr/>
              </p:nvSpPr>
              <p:spPr bwMode="auto">
                <a:xfrm>
                  <a:off x="1406"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8" name="Freeform 2697"/>
                <p:cNvSpPr>
                  <a:spLocks/>
                </p:cNvSpPr>
                <p:nvPr/>
              </p:nvSpPr>
              <p:spPr bwMode="auto">
                <a:xfrm>
                  <a:off x="1406"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8 w 9"/>
                    <a:gd name="T13" fmla="*/ 7 h 13"/>
                    <a:gd name="T14" fmla="*/ 9 w 9"/>
                    <a:gd name="T15" fmla="*/ 7 h 13"/>
                    <a:gd name="T16" fmla="*/ 8 w 9"/>
                    <a:gd name="T17" fmla="*/ 4 h 13"/>
                    <a:gd name="T18" fmla="*/ 8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8" y="7"/>
                      </a:lnTo>
                      <a:lnTo>
                        <a:pt x="9"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9" name="Freeform 2698"/>
                <p:cNvSpPr>
                  <a:spLocks/>
                </p:cNvSpPr>
                <p:nvPr/>
              </p:nvSpPr>
              <p:spPr bwMode="auto">
                <a:xfrm>
                  <a:off x="1410" y="2621"/>
                  <a:ext cx="5" cy="13"/>
                </a:xfrm>
                <a:custGeom>
                  <a:avLst/>
                  <a:gdLst>
                    <a:gd name="T0" fmla="*/ 0 w 5"/>
                    <a:gd name="T1" fmla="*/ 0 h 13"/>
                    <a:gd name="T2" fmla="*/ 0 w 5"/>
                    <a:gd name="T3" fmla="*/ 13 h 13"/>
                    <a:gd name="T4" fmla="*/ 2 w 5"/>
                    <a:gd name="T5" fmla="*/ 13 h 13"/>
                    <a:gd name="T6" fmla="*/ 4 w 5"/>
                    <a:gd name="T7" fmla="*/ 11 h 13"/>
                    <a:gd name="T8" fmla="*/ 5 w 5"/>
                    <a:gd name="T9" fmla="*/ 7 h 13"/>
                    <a:gd name="T10" fmla="*/ 5 w 5"/>
                    <a:gd name="T11" fmla="*/ 7 h 13"/>
                    <a:gd name="T12" fmla="*/ 5 w 5"/>
                    <a:gd name="T13" fmla="*/ 4 h 13"/>
                    <a:gd name="T14" fmla="*/ 4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4" y="11"/>
                      </a:lnTo>
                      <a:lnTo>
                        <a:pt x="5" y="7"/>
                      </a:lnTo>
                      <a:lnTo>
                        <a:pt x="5" y="7"/>
                      </a:lnTo>
                      <a:lnTo>
                        <a:pt x="5"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0" name="Freeform 2699"/>
                <p:cNvSpPr>
                  <a:spLocks/>
                </p:cNvSpPr>
                <p:nvPr/>
              </p:nvSpPr>
              <p:spPr bwMode="auto">
                <a:xfrm>
                  <a:off x="1410"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5" y="11"/>
                      </a:lnTo>
                      <a:lnTo>
                        <a:pt x="5" y="7"/>
                      </a:lnTo>
                      <a:lnTo>
                        <a:pt x="9" y="7"/>
                      </a:lnTo>
                      <a:lnTo>
                        <a:pt x="5" y="4"/>
                      </a:lnTo>
                      <a:lnTo>
                        <a:pt x="5"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1" name="Freeform 2700"/>
                <p:cNvSpPr>
                  <a:spLocks/>
                </p:cNvSpPr>
                <p:nvPr/>
              </p:nvSpPr>
              <p:spPr bwMode="auto">
                <a:xfrm>
                  <a:off x="1412" y="2621"/>
                  <a:ext cx="7" cy="13"/>
                </a:xfrm>
                <a:custGeom>
                  <a:avLst/>
                  <a:gdLst>
                    <a:gd name="T0" fmla="*/ 0 w 7"/>
                    <a:gd name="T1" fmla="*/ 0 h 13"/>
                    <a:gd name="T2" fmla="*/ 0 w 7"/>
                    <a:gd name="T3" fmla="*/ 13 h 13"/>
                    <a:gd name="T4" fmla="*/ 2 w 7"/>
                    <a:gd name="T5" fmla="*/ 13 h 13"/>
                    <a:gd name="T6" fmla="*/ 3 w 7"/>
                    <a:gd name="T7" fmla="*/ 11 h 13"/>
                    <a:gd name="T8" fmla="*/ 7 w 7"/>
                    <a:gd name="T9" fmla="*/ 7 h 13"/>
                    <a:gd name="T10" fmla="*/ 7 w 7"/>
                    <a:gd name="T11" fmla="*/ 7 h 13"/>
                    <a:gd name="T12" fmla="*/ 7 w 7"/>
                    <a:gd name="T13" fmla="*/ 4 h 13"/>
                    <a:gd name="T14" fmla="*/ 3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3" y="11"/>
                      </a:lnTo>
                      <a:lnTo>
                        <a:pt x="7" y="7"/>
                      </a:lnTo>
                      <a:lnTo>
                        <a:pt x="7" y="7"/>
                      </a:lnTo>
                      <a:lnTo>
                        <a:pt x="7" y="4"/>
                      </a:lnTo>
                      <a:lnTo>
                        <a:pt x="3"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2" name="Freeform 2701"/>
                <p:cNvSpPr>
                  <a:spLocks/>
                </p:cNvSpPr>
                <p:nvPr/>
              </p:nvSpPr>
              <p:spPr bwMode="auto">
                <a:xfrm>
                  <a:off x="1412" y="2621"/>
                  <a:ext cx="7" cy="13"/>
                </a:xfrm>
                <a:custGeom>
                  <a:avLst/>
                  <a:gdLst>
                    <a:gd name="T0" fmla="*/ 2 w 7"/>
                    <a:gd name="T1" fmla="*/ 0 h 13"/>
                    <a:gd name="T2" fmla="*/ 0 w 7"/>
                    <a:gd name="T3" fmla="*/ 0 h 13"/>
                    <a:gd name="T4" fmla="*/ 0 w 7"/>
                    <a:gd name="T5" fmla="*/ 13 h 13"/>
                    <a:gd name="T6" fmla="*/ 2 w 7"/>
                    <a:gd name="T7" fmla="*/ 13 h 13"/>
                    <a:gd name="T8" fmla="*/ 3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3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3"/>
                      </a:lnTo>
                      <a:lnTo>
                        <a:pt x="7" y="11"/>
                      </a:lnTo>
                      <a:lnTo>
                        <a:pt x="7" y="7"/>
                      </a:lnTo>
                      <a:lnTo>
                        <a:pt x="7" y="7"/>
                      </a:lnTo>
                      <a:lnTo>
                        <a:pt x="7" y="4"/>
                      </a:lnTo>
                      <a:lnTo>
                        <a:pt x="7"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3" name="Freeform 2702"/>
                <p:cNvSpPr>
                  <a:spLocks/>
                </p:cNvSpPr>
                <p:nvPr/>
              </p:nvSpPr>
              <p:spPr bwMode="auto">
                <a:xfrm>
                  <a:off x="1414" y="2621"/>
                  <a:ext cx="5" cy="13"/>
                </a:xfrm>
                <a:custGeom>
                  <a:avLst/>
                  <a:gdLst>
                    <a:gd name="T0" fmla="*/ 0 w 5"/>
                    <a:gd name="T1" fmla="*/ 0 h 13"/>
                    <a:gd name="T2" fmla="*/ 0 w 5"/>
                    <a:gd name="T3" fmla="*/ 13 h 13"/>
                    <a:gd name="T4" fmla="*/ 1 w 5"/>
                    <a:gd name="T5" fmla="*/ 13 h 13"/>
                    <a:gd name="T6" fmla="*/ 5 w 5"/>
                    <a:gd name="T7" fmla="*/ 11 h 13"/>
                    <a:gd name="T8" fmla="*/ 5 w 5"/>
                    <a:gd name="T9" fmla="*/ 7 h 13"/>
                    <a:gd name="T10" fmla="*/ 5 w 5"/>
                    <a:gd name="T11" fmla="*/ 7 h 13"/>
                    <a:gd name="T12" fmla="*/ 5 w 5"/>
                    <a:gd name="T13" fmla="*/ 4 h 13"/>
                    <a:gd name="T14" fmla="*/ 5 w 5"/>
                    <a:gd name="T15" fmla="*/ 2 h 13"/>
                    <a:gd name="T16" fmla="*/ 1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1" y="13"/>
                      </a:lnTo>
                      <a:lnTo>
                        <a:pt x="5" y="11"/>
                      </a:lnTo>
                      <a:lnTo>
                        <a:pt x="5" y="7"/>
                      </a:lnTo>
                      <a:lnTo>
                        <a:pt x="5" y="7"/>
                      </a:lnTo>
                      <a:lnTo>
                        <a:pt x="5" y="4"/>
                      </a:lnTo>
                      <a:lnTo>
                        <a:pt x="5"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4" name="Freeform 2703"/>
                <p:cNvSpPr>
                  <a:spLocks/>
                </p:cNvSpPr>
                <p:nvPr/>
              </p:nvSpPr>
              <p:spPr bwMode="auto">
                <a:xfrm>
                  <a:off x="1414"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5" name="Freeform 2704"/>
                <p:cNvSpPr>
                  <a:spLocks/>
                </p:cNvSpPr>
                <p:nvPr/>
              </p:nvSpPr>
              <p:spPr bwMode="auto">
                <a:xfrm>
                  <a:off x="1414" y="2621"/>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5" y="11"/>
                      </a:lnTo>
                      <a:lnTo>
                        <a:pt x="9" y="7"/>
                      </a:lnTo>
                      <a:lnTo>
                        <a:pt x="9" y="7"/>
                      </a:lnTo>
                      <a:lnTo>
                        <a:pt x="9" y="4"/>
                      </a:lnTo>
                      <a:lnTo>
                        <a:pt x="5" y="2"/>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6" name="Freeform 2705"/>
                <p:cNvSpPr>
                  <a:spLocks/>
                </p:cNvSpPr>
                <p:nvPr/>
              </p:nvSpPr>
              <p:spPr bwMode="auto">
                <a:xfrm>
                  <a:off x="1415"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7" name="Freeform 2706"/>
                <p:cNvSpPr>
                  <a:spLocks/>
                </p:cNvSpPr>
                <p:nvPr/>
              </p:nvSpPr>
              <p:spPr bwMode="auto">
                <a:xfrm>
                  <a:off x="1415"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10" y="7"/>
                      </a:lnTo>
                      <a:lnTo>
                        <a:pt x="10" y="7"/>
                      </a:lnTo>
                      <a:lnTo>
                        <a:pt x="10"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8" name="Freeform 2707"/>
                <p:cNvSpPr>
                  <a:spLocks/>
                </p:cNvSpPr>
                <p:nvPr/>
              </p:nvSpPr>
              <p:spPr bwMode="auto">
                <a:xfrm>
                  <a:off x="1419"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9" name="Freeform 2708"/>
                <p:cNvSpPr>
                  <a:spLocks/>
                </p:cNvSpPr>
                <p:nvPr/>
              </p:nvSpPr>
              <p:spPr bwMode="auto">
                <a:xfrm>
                  <a:off x="1419"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0" name="Freeform 2709"/>
                <p:cNvSpPr>
                  <a:spLocks/>
                </p:cNvSpPr>
                <p:nvPr/>
              </p:nvSpPr>
              <p:spPr bwMode="auto">
                <a:xfrm>
                  <a:off x="1419"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1" name="Freeform 2710"/>
                <p:cNvSpPr>
                  <a:spLocks/>
                </p:cNvSpPr>
                <p:nvPr/>
              </p:nvSpPr>
              <p:spPr bwMode="auto">
                <a:xfrm>
                  <a:off x="1419"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2" name="Freeform 2711"/>
                <p:cNvSpPr>
                  <a:spLocks/>
                </p:cNvSpPr>
                <p:nvPr/>
              </p:nvSpPr>
              <p:spPr bwMode="auto">
                <a:xfrm>
                  <a:off x="1423"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3" name="Freeform 2712"/>
                <p:cNvSpPr>
                  <a:spLocks/>
                </p:cNvSpPr>
                <p:nvPr/>
              </p:nvSpPr>
              <p:spPr bwMode="auto">
                <a:xfrm>
                  <a:off x="1423"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4" name="Freeform 2713"/>
                <p:cNvSpPr>
                  <a:spLocks/>
                </p:cNvSpPr>
                <p:nvPr/>
              </p:nvSpPr>
              <p:spPr bwMode="auto">
                <a:xfrm>
                  <a:off x="1425"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5" name="Freeform 2714"/>
                <p:cNvSpPr>
                  <a:spLocks/>
                </p:cNvSpPr>
                <p:nvPr/>
              </p:nvSpPr>
              <p:spPr bwMode="auto">
                <a:xfrm>
                  <a:off x="1425"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6" name="Freeform 2715"/>
                <p:cNvSpPr>
                  <a:spLocks/>
                </p:cNvSpPr>
                <p:nvPr/>
              </p:nvSpPr>
              <p:spPr bwMode="auto">
                <a:xfrm>
                  <a:off x="1427"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7" name="Freeform 2716"/>
                <p:cNvSpPr>
                  <a:spLocks/>
                </p:cNvSpPr>
                <p:nvPr/>
              </p:nvSpPr>
              <p:spPr bwMode="auto">
                <a:xfrm>
                  <a:off x="1427"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8" name="Freeform 2717"/>
                <p:cNvSpPr>
                  <a:spLocks/>
                </p:cNvSpPr>
                <p:nvPr/>
              </p:nvSpPr>
              <p:spPr bwMode="auto">
                <a:xfrm>
                  <a:off x="1427"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9" name="Freeform 2718"/>
                <p:cNvSpPr>
                  <a:spLocks/>
                </p:cNvSpPr>
                <p:nvPr/>
              </p:nvSpPr>
              <p:spPr bwMode="auto">
                <a:xfrm>
                  <a:off x="1429"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0" name="Freeform 2719"/>
                <p:cNvSpPr>
                  <a:spLocks/>
                </p:cNvSpPr>
                <p:nvPr/>
              </p:nvSpPr>
              <p:spPr bwMode="auto">
                <a:xfrm>
                  <a:off x="1429"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7 h 13"/>
                    <a:gd name="T14" fmla="*/ 9 w 9"/>
                    <a:gd name="T15" fmla="*/ 7 h 13"/>
                    <a:gd name="T16" fmla="*/ 9 w 9"/>
                    <a:gd name="T17" fmla="*/ 4 h 13"/>
                    <a:gd name="T18" fmla="*/ 8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7"/>
                      </a:lnTo>
                      <a:lnTo>
                        <a:pt x="9" y="7"/>
                      </a:lnTo>
                      <a:lnTo>
                        <a:pt x="9"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1" name="Freeform 2720"/>
                <p:cNvSpPr>
                  <a:spLocks/>
                </p:cNvSpPr>
                <p:nvPr/>
              </p:nvSpPr>
              <p:spPr bwMode="auto">
                <a:xfrm>
                  <a:off x="1433" y="2621"/>
                  <a:ext cx="5" cy="13"/>
                </a:xfrm>
                <a:custGeom>
                  <a:avLst/>
                  <a:gdLst>
                    <a:gd name="T0" fmla="*/ 0 w 5"/>
                    <a:gd name="T1" fmla="*/ 0 h 13"/>
                    <a:gd name="T2" fmla="*/ 0 w 5"/>
                    <a:gd name="T3" fmla="*/ 13 h 13"/>
                    <a:gd name="T4" fmla="*/ 4 w 5"/>
                    <a:gd name="T5" fmla="*/ 13 h 13"/>
                    <a:gd name="T6" fmla="*/ 5 w 5"/>
                    <a:gd name="T7" fmla="*/ 11 h 13"/>
                    <a:gd name="T8" fmla="*/ 5 w 5"/>
                    <a:gd name="T9" fmla="*/ 7 h 13"/>
                    <a:gd name="T10" fmla="*/ 5 w 5"/>
                    <a:gd name="T11" fmla="*/ 7 h 13"/>
                    <a:gd name="T12" fmla="*/ 5 w 5"/>
                    <a:gd name="T13" fmla="*/ 4 h 13"/>
                    <a:gd name="T14" fmla="*/ 5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5" y="11"/>
                      </a:lnTo>
                      <a:lnTo>
                        <a:pt x="5" y="7"/>
                      </a:lnTo>
                      <a:lnTo>
                        <a:pt x="5"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2" name="Freeform 2721"/>
                <p:cNvSpPr>
                  <a:spLocks/>
                </p:cNvSpPr>
                <p:nvPr/>
              </p:nvSpPr>
              <p:spPr bwMode="auto">
                <a:xfrm>
                  <a:off x="1433"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5" y="11"/>
                      </a:lnTo>
                      <a:lnTo>
                        <a:pt x="7" y="7"/>
                      </a:lnTo>
                      <a:lnTo>
                        <a:pt x="7" y="7"/>
                      </a:lnTo>
                      <a:lnTo>
                        <a:pt x="7" y="4"/>
                      </a:lnTo>
                      <a:lnTo>
                        <a:pt x="5"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3" name="Freeform 2722"/>
                <p:cNvSpPr>
                  <a:spLocks/>
                </p:cNvSpPr>
                <p:nvPr/>
              </p:nvSpPr>
              <p:spPr bwMode="auto">
                <a:xfrm>
                  <a:off x="1435" y="2621"/>
                  <a:ext cx="5" cy="13"/>
                </a:xfrm>
                <a:custGeom>
                  <a:avLst/>
                  <a:gdLst>
                    <a:gd name="T0" fmla="*/ 0 w 5"/>
                    <a:gd name="T1" fmla="*/ 0 h 13"/>
                    <a:gd name="T2" fmla="*/ 0 w 5"/>
                    <a:gd name="T3" fmla="*/ 13 h 13"/>
                    <a:gd name="T4" fmla="*/ 3 w 5"/>
                    <a:gd name="T5" fmla="*/ 13 h 13"/>
                    <a:gd name="T6" fmla="*/ 3 w 5"/>
                    <a:gd name="T7" fmla="*/ 11 h 13"/>
                    <a:gd name="T8" fmla="*/ 5 w 5"/>
                    <a:gd name="T9" fmla="*/ 7 h 13"/>
                    <a:gd name="T10" fmla="*/ 5 w 5"/>
                    <a:gd name="T11" fmla="*/ 7 h 13"/>
                    <a:gd name="T12" fmla="*/ 5 w 5"/>
                    <a:gd name="T13" fmla="*/ 4 h 13"/>
                    <a:gd name="T14" fmla="*/ 3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3" y="11"/>
                      </a:lnTo>
                      <a:lnTo>
                        <a:pt x="5" y="7"/>
                      </a:lnTo>
                      <a:lnTo>
                        <a:pt x="5" y="7"/>
                      </a:lnTo>
                      <a:lnTo>
                        <a:pt x="5"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4" name="Freeform 2723"/>
                <p:cNvSpPr>
                  <a:spLocks/>
                </p:cNvSpPr>
                <p:nvPr/>
              </p:nvSpPr>
              <p:spPr bwMode="auto">
                <a:xfrm>
                  <a:off x="1435" y="2621"/>
                  <a:ext cx="7" cy="13"/>
                </a:xfrm>
                <a:custGeom>
                  <a:avLst/>
                  <a:gdLst>
                    <a:gd name="T0" fmla="*/ 2 w 7"/>
                    <a:gd name="T1" fmla="*/ 0 h 13"/>
                    <a:gd name="T2" fmla="*/ 0 w 7"/>
                    <a:gd name="T3" fmla="*/ 0 h 13"/>
                    <a:gd name="T4" fmla="*/ 0 w 7"/>
                    <a:gd name="T5" fmla="*/ 13 h 13"/>
                    <a:gd name="T6" fmla="*/ 2 w 7"/>
                    <a:gd name="T7" fmla="*/ 13 h 13"/>
                    <a:gd name="T8" fmla="*/ 3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3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3"/>
                      </a:lnTo>
                      <a:lnTo>
                        <a:pt x="5" y="11"/>
                      </a:lnTo>
                      <a:lnTo>
                        <a:pt x="5" y="7"/>
                      </a:lnTo>
                      <a:lnTo>
                        <a:pt x="7" y="7"/>
                      </a:lnTo>
                      <a:lnTo>
                        <a:pt x="5"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5" name="Freeform 2724"/>
                <p:cNvSpPr>
                  <a:spLocks/>
                </p:cNvSpPr>
                <p:nvPr/>
              </p:nvSpPr>
              <p:spPr bwMode="auto">
                <a:xfrm>
                  <a:off x="1437" y="2621"/>
                  <a:ext cx="5" cy="13"/>
                </a:xfrm>
                <a:custGeom>
                  <a:avLst/>
                  <a:gdLst>
                    <a:gd name="T0" fmla="*/ 0 w 5"/>
                    <a:gd name="T1" fmla="*/ 0 h 13"/>
                    <a:gd name="T2" fmla="*/ 0 w 5"/>
                    <a:gd name="T3" fmla="*/ 13 h 13"/>
                    <a:gd name="T4" fmla="*/ 1 w 5"/>
                    <a:gd name="T5" fmla="*/ 13 h 13"/>
                    <a:gd name="T6" fmla="*/ 3 w 5"/>
                    <a:gd name="T7" fmla="*/ 11 h 13"/>
                    <a:gd name="T8" fmla="*/ 5 w 5"/>
                    <a:gd name="T9" fmla="*/ 7 h 13"/>
                    <a:gd name="T10" fmla="*/ 5 w 5"/>
                    <a:gd name="T11" fmla="*/ 7 h 13"/>
                    <a:gd name="T12" fmla="*/ 5 w 5"/>
                    <a:gd name="T13" fmla="*/ 4 h 13"/>
                    <a:gd name="T14" fmla="*/ 3 w 5"/>
                    <a:gd name="T15" fmla="*/ 2 h 13"/>
                    <a:gd name="T16" fmla="*/ 1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1" y="13"/>
                      </a:lnTo>
                      <a:lnTo>
                        <a:pt x="3" y="11"/>
                      </a:lnTo>
                      <a:lnTo>
                        <a:pt x="5" y="7"/>
                      </a:lnTo>
                      <a:lnTo>
                        <a:pt x="5" y="7"/>
                      </a:lnTo>
                      <a:lnTo>
                        <a:pt x="5" y="4"/>
                      </a:lnTo>
                      <a:lnTo>
                        <a:pt x="3"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6" name="Freeform 2725"/>
                <p:cNvSpPr>
                  <a:spLocks/>
                </p:cNvSpPr>
                <p:nvPr/>
              </p:nvSpPr>
              <p:spPr bwMode="auto">
                <a:xfrm>
                  <a:off x="1437" y="2621"/>
                  <a:ext cx="7" cy="13"/>
                </a:xfrm>
                <a:custGeom>
                  <a:avLst/>
                  <a:gdLst>
                    <a:gd name="T0" fmla="*/ 1 w 7"/>
                    <a:gd name="T1" fmla="*/ 0 h 13"/>
                    <a:gd name="T2" fmla="*/ 0 w 7"/>
                    <a:gd name="T3" fmla="*/ 0 h 13"/>
                    <a:gd name="T4" fmla="*/ 0 w 7"/>
                    <a:gd name="T5" fmla="*/ 13 h 13"/>
                    <a:gd name="T6" fmla="*/ 1 w 7"/>
                    <a:gd name="T7" fmla="*/ 13 h 13"/>
                    <a:gd name="T8" fmla="*/ 3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3 w 7"/>
                    <a:gd name="T21" fmla="*/ 0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3" y="13"/>
                      </a:lnTo>
                      <a:lnTo>
                        <a:pt x="5" y="11"/>
                      </a:lnTo>
                      <a:lnTo>
                        <a:pt x="5" y="7"/>
                      </a:lnTo>
                      <a:lnTo>
                        <a:pt x="7" y="7"/>
                      </a:lnTo>
                      <a:lnTo>
                        <a:pt x="5" y="4"/>
                      </a:lnTo>
                      <a:lnTo>
                        <a:pt x="5"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7" name="Freeform 2726"/>
                <p:cNvSpPr>
                  <a:spLocks/>
                </p:cNvSpPr>
                <p:nvPr/>
              </p:nvSpPr>
              <p:spPr bwMode="auto">
                <a:xfrm>
                  <a:off x="1438"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8" name="Freeform 2727"/>
                <p:cNvSpPr>
                  <a:spLocks/>
                </p:cNvSpPr>
                <p:nvPr/>
              </p:nvSpPr>
              <p:spPr bwMode="auto">
                <a:xfrm>
                  <a:off x="1438" y="2621"/>
                  <a:ext cx="6" cy="13"/>
                </a:xfrm>
                <a:custGeom>
                  <a:avLst/>
                  <a:gdLst>
                    <a:gd name="T0" fmla="*/ 2 w 6"/>
                    <a:gd name="T1" fmla="*/ 0 h 13"/>
                    <a:gd name="T2" fmla="*/ 0 w 6"/>
                    <a:gd name="T3" fmla="*/ 0 h 13"/>
                    <a:gd name="T4" fmla="*/ 0 w 6"/>
                    <a:gd name="T5" fmla="*/ 13 h 13"/>
                    <a:gd name="T6" fmla="*/ 2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2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2" y="0"/>
                      </a:moveTo>
                      <a:lnTo>
                        <a:pt x="0" y="0"/>
                      </a:lnTo>
                      <a:lnTo>
                        <a:pt x="0" y="13"/>
                      </a:lnTo>
                      <a:lnTo>
                        <a:pt x="2" y="13"/>
                      </a:lnTo>
                      <a:lnTo>
                        <a:pt x="4" y="13"/>
                      </a:lnTo>
                      <a:lnTo>
                        <a:pt x="6" y="11"/>
                      </a:lnTo>
                      <a:lnTo>
                        <a:pt x="6" y="7"/>
                      </a:lnTo>
                      <a:lnTo>
                        <a:pt x="6"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9" name="Freeform 2728"/>
                <p:cNvSpPr>
                  <a:spLocks/>
                </p:cNvSpPr>
                <p:nvPr/>
              </p:nvSpPr>
              <p:spPr bwMode="auto">
                <a:xfrm>
                  <a:off x="1440"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0" name="Freeform 2729"/>
                <p:cNvSpPr>
                  <a:spLocks/>
                </p:cNvSpPr>
                <p:nvPr/>
              </p:nvSpPr>
              <p:spPr bwMode="auto">
                <a:xfrm>
                  <a:off x="1440"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1" name="Freeform 2730"/>
                <p:cNvSpPr>
                  <a:spLocks/>
                </p:cNvSpPr>
                <p:nvPr/>
              </p:nvSpPr>
              <p:spPr bwMode="auto">
                <a:xfrm>
                  <a:off x="1440"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2" name="Freeform 2731"/>
                <p:cNvSpPr>
                  <a:spLocks/>
                </p:cNvSpPr>
                <p:nvPr/>
              </p:nvSpPr>
              <p:spPr bwMode="auto">
                <a:xfrm>
                  <a:off x="1442"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3" name="Freeform 2732"/>
                <p:cNvSpPr>
                  <a:spLocks/>
                </p:cNvSpPr>
                <p:nvPr/>
              </p:nvSpPr>
              <p:spPr bwMode="auto">
                <a:xfrm>
                  <a:off x="1442"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4" name="Freeform 2733"/>
                <p:cNvSpPr>
                  <a:spLocks/>
                </p:cNvSpPr>
                <p:nvPr/>
              </p:nvSpPr>
              <p:spPr bwMode="auto">
                <a:xfrm>
                  <a:off x="1444"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5" name="Freeform 2734"/>
                <p:cNvSpPr>
                  <a:spLocks/>
                </p:cNvSpPr>
                <p:nvPr/>
              </p:nvSpPr>
              <p:spPr bwMode="auto">
                <a:xfrm>
                  <a:off x="1444"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6" name="Freeform 2735"/>
                <p:cNvSpPr>
                  <a:spLocks/>
                </p:cNvSpPr>
                <p:nvPr/>
              </p:nvSpPr>
              <p:spPr bwMode="auto">
                <a:xfrm>
                  <a:off x="1448"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7" name="Freeform 2736"/>
                <p:cNvSpPr>
                  <a:spLocks/>
                </p:cNvSpPr>
                <p:nvPr/>
              </p:nvSpPr>
              <p:spPr bwMode="auto">
                <a:xfrm>
                  <a:off x="1448"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8" name="Freeform 2737"/>
                <p:cNvSpPr>
                  <a:spLocks/>
                </p:cNvSpPr>
                <p:nvPr/>
              </p:nvSpPr>
              <p:spPr bwMode="auto">
                <a:xfrm>
                  <a:off x="1450"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9" name="Freeform 2738"/>
                <p:cNvSpPr>
                  <a:spLocks/>
                </p:cNvSpPr>
                <p:nvPr/>
              </p:nvSpPr>
              <p:spPr bwMode="auto">
                <a:xfrm>
                  <a:off x="1450"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0" name="Freeform 2739"/>
                <p:cNvSpPr>
                  <a:spLocks/>
                </p:cNvSpPr>
                <p:nvPr/>
              </p:nvSpPr>
              <p:spPr bwMode="auto">
                <a:xfrm>
                  <a:off x="1452"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1" name="Freeform 2740"/>
                <p:cNvSpPr>
                  <a:spLocks/>
                </p:cNvSpPr>
                <p:nvPr/>
              </p:nvSpPr>
              <p:spPr bwMode="auto">
                <a:xfrm>
                  <a:off x="1452"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2" name="Freeform 2741"/>
                <p:cNvSpPr>
                  <a:spLocks/>
                </p:cNvSpPr>
                <p:nvPr/>
              </p:nvSpPr>
              <p:spPr bwMode="auto">
                <a:xfrm>
                  <a:off x="1454"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3" name="Freeform 2742"/>
                <p:cNvSpPr>
                  <a:spLocks/>
                </p:cNvSpPr>
                <p:nvPr/>
              </p:nvSpPr>
              <p:spPr bwMode="auto">
                <a:xfrm>
                  <a:off x="1454"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4" name="Freeform 2743"/>
                <p:cNvSpPr>
                  <a:spLocks/>
                </p:cNvSpPr>
                <p:nvPr/>
              </p:nvSpPr>
              <p:spPr bwMode="auto">
                <a:xfrm>
                  <a:off x="1454"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8 w 9"/>
                    <a:gd name="T11" fmla="*/ 11 h 13"/>
                    <a:gd name="T12" fmla="*/ 9 w 9"/>
                    <a:gd name="T13" fmla="*/ 7 h 13"/>
                    <a:gd name="T14" fmla="*/ 9 w 9"/>
                    <a:gd name="T15" fmla="*/ 7 h 13"/>
                    <a:gd name="T16" fmla="*/ 9 w 9"/>
                    <a:gd name="T17" fmla="*/ 4 h 13"/>
                    <a:gd name="T18" fmla="*/ 8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8" y="11"/>
                      </a:lnTo>
                      <a:lnTo>
                        <a:pt x="9" y="7"/>
                      </a:lnTo>
                      <a:lnTo>
                        <a:pt x="9" y="7"/>
                      </a:lnTo>
                      <a:lnTo>
                        <a:pt x="9"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5" name="Freeform 2744"/>
                <p:cNvSpPr>
                  <a:spLocks/>
                </p:cNvSpPr>
                <p:nvPr/>
              </p:nvSpPr>
              <p:spPr bwMode="auto">
                <a:xfrm>
                  <a:off x="1458" y="2621"/>
                  <a:ext cx="5" cy="13"/>
                </a:xfrm>
                <a:custGeom>
                  <a:avLst/>
                  <a:gdLst>
                    <a:gd name="T0" fmla="*/ 0 w 5"/>
                    <a:gd name="T1" fmla="*/ 0 h 13"/>
                    <a:gd name="T2" fmla="*/ 0 w 5"/>
                    <a:gd name="T3" fmla="*/ 13 h 13"/>
                    <a:gd name="T4" fmla="*/ 4 w 5"/>
                    <a:gd name="T5" fmla="*/ 13 h 13"/>
                    <a:gd name="T6" fmla="*/ 5 w 5"/>
                    <a:gd name="T7" fmla="*/ 11 h 13"/>
                    <a:gd name="T8" fmla="*/ 5 w 5"/>
                    <a:gd name="T9" fmla="*/ 7 h 13"/>
                    <a:gd name="T10" fmla="*/ 5 w 5"/>
                    <a:gd name="T11" fmla="*/ 7 h 13"/>
                    <a:gd name="T12" fmla="*/ 5 w 5"/>
                    <a:gd name="T13" fmla="*/ 4 h 13"/>
                    <a:gd name="T14" fmla="*/ 5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5" y="11"/>
                      </a:lnTo>
                      <a:lnTo>
                        <a:pt x="5" y="7"/>
                      </a:lnTo>
                      <a:lnTo>
                        <a:pt x="5"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6" name="Freeform 2745"/>
                <p:cNvSpPr>
                  <a:spLocks/>
                </p:cNvSpPr>
                <p:nvPr/>
              </p:nvSpPr>
              <p:spPr bwMode="auto">
                <a:xfrm>
                  <a:off x="1458" y="2621"/>
                  <a:ext cx="7" cy="13"/>
                </a:xfrm>
                <a:custGeom>
                  <a:avLst/>
                  <a:gdLst>
                    <a:gd name="T0" fmla="*/ 0 w 7"/>
                    <a:gd name="T1" fmla="*/ 0 h 13"/>
                    <a:gd name="T2" fmla="*/ 0 w 7"/>
                    <a:gd name="T3" fmla="*/ 0 h 13"/>
                    <a:gd name="T4" fmla="*/ 0 w 7"/>
                    <a:gd name="T5" fmla="*/ 13 h 13"/>
                    <a:gd name="T6" fmla="*/ 0 w 7"/>
                    <a:gd name="T7" fmla="*/ 13 h 13"/>
                    <a:gd name="T8" fmla="*/ 4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3"/>
                      </a:lnTo>
                      <a:lnTo>
                        <a:pt x="5" y="11"/>
                      </a:lnTo>
                      <a:lnTo>
                        <a:pt x="7" y="7"/>
                      </a:lnTo>
                      <a:lnTo>
                        <a:pt x="7" y="7"/>
                      </a:lnTo>
                      <a:lnTo>
                        <a:pt x="7"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7" name="Freeform 2746"/>
                <p:cNvSpPr>
                  <a:spLocks/>
                </p:cNvSpPr>
                <p:nvPr/>
              </p:nvSpPr>
              <p:spPr bwMode="auto">
                <a:xfrm>
                  <a:off x="1458"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8" name="Freeform 2747"/>
                <p:cNvSpPr>
                  <a:spLocks/>
                </p:cNvSpPr>
                <p:nvPr/>
              </p:nvSpPr>
              <p:spPr bwMode="auto">
                <a:xfrm>
                  <a:off x="1458" y="2621"/>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9" y="7"/>
                      </a:lnTo>
                      <a:lnTo>
                        <a:pt x="9" y="7"/>
                      </a:lnTo>
                      <a:lnTo>
                        <a:pt x="9" y="4"/>
                      </a:lnTo>
                      <a:lnTo>
                        <a:pt x="7" y="2"/>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9" name="Freeform 2748"/>
                <p:cNvSpPr>
                  <a:spLocks/>
                </p:cNvSpPr>
                <p:nvPr/>
              </p:nvSpPr>
              <p:spPr bwMode="auto">
                <a:xfrm>
                  <a:off x="1462" y="2621"/>
                  <a:ext cx="5" cy="13"/>
                </a:xfrm>
                <a:custGeom>
                  <a:avLst/>
                  <a:gdLst>
                    <a:gd name="T0" fmla="*/ 0 w 5"/>
                    <a:gd name="T1" fmla="*/ 0 h 13"/>
                    <a:gd name="T2" fmla="*/ 0 w 5"/>
                    <a:gd name="T3" fmla="*/ 13 h 13"/>
                    <a:gd name="T4" fmla="*/ 3 w 5"/>
                    <a:gd name="T5" fmla="*/ 13 h 13"/>
                    <a:gd name="T6" fmla="*/ 3 w 5"/>
                    <a:gd name="T7" fmla="*/ 11 h 13"/>
                    <a:gd name="T8" fmla="*/ 5 w 5"/>
                    <a:gd name="T9" fmla="*/ 7 h 13"/>
                    <a:gd name="T10" fmla="*/ 5 w 5"/>
                    <a:gd name="T11" fmla="*/ 7 h 13"/>
                    <a:gd name="T12" fmla="*/ 5 w 5"/>
                    <a:gd name="T13" fmla="*/ 4 h 13"/>
                    <a:gd name="T14" fmla="*/ 3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3" y="11"/>
                      </a:lnTo>
                      <a:lnTo>
                        <a:pt x="5" y="7"/>
                      </a:lnTo>
                      <a:lnTo>
                        <a:pt x="5" y="7"/>
                      </a:lnTo>
                      <a:lnTo>
                        <a:pt x="5"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0" name="Freeform 2749"/>
                <p:cNvSpPr>
                  <a:spLocks/>
                </p:cNvSpPr>
                <p:nvPr/>
              </p:nvSpPr>
              <p:spPr bwMode="auto">
                <a:xfrm>
                  <a:off x="1462" y="2621"/>
                  <a:ext cx="9" cy="13"/>
                </a:xfrm>
                <a:custGeom>
                  <a:avLst/>
                  <a:gdLst>
                    <a:gd name="T0" fmla="*/ 1 w 9"/>
                    <a:gd name="T1" fmla="*/ 0 h 13"/>
                    <a:gd name="T2" fmla="*/ 0 w 9"/>
                    <a:gd name="T3" fmla="*/ 0 h 13"/>
                    <a:gd name="T4" fmla="*/ 0 w 9"/>
                    <a:gd name="T5" fmla="*/ 13 h 13"/>
                    <a:gd name="T6" fmla="*/ 1 w 9"/>
                    <a:gd name="T7" fmla="*/ 13 h 13"/>
                    <a:gd name="T8" fmla="*/ 3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3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3"/>
                      </a:lnTo>
                      <a:lnTo>
                        <a:pt x="5" y="11"/>
                      </a:lnTo>
                      <a:lnTo>
                        <a:pt x="5" y="7"/>
                      </a:lnTo>
                      <a:lnTo>
                        <a:pt x="9" y="7"/>
                      </a:lnTo>
                      <a:lnTo>
                        <a:pt x="5" y="4"/>
                      </a:lnTo>
                      <a:lnTo>
                        <a:pt x="5"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1" name="Freeform 2750"/>
                <p:cNvSpPr>
                  <a:spLocks/>
                </p:cNvSpPr>
                <p:nvPr/>
              </p:nvSpPr>
              <p:spPr bwMode="auto">
                <a:xfrm>
                  <a:off x="1463"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2" name="Freeform 2751"/>
                <p:cNvSpPr>
                  <a:spLocks/>
                </p:cNvSpPr>
                <p:nvPr/>
              </p:nvSpPr>
              <p:spPr bwMode="auto">
                <a:xfrm>
                  <a:off x="1463"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3" name="Freeform 2752"/>
                <p:cNvSpPr>
                  <a:spLocks/>
                </p:cNvSpPr>
                <p:nvPr/>
              </p:nvSpPr>
              <p:spPr bwMode="auto">
                <a:xfrm>
                  <a:off x="1465"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4" name="Freeform 2753"/>
                <p:cNvSpPr>
                  <a:spLocks/>
                </p:cNvSpPr>
                <p:nvPr/>
              </p:nvSpPr>
              <p:spPr bwMode="auto">
                <a:xfrm>
                  <a:off x="1465"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5" name="Freeform 2754"/>
                <p:cNvSpPr>
                  <a:spLocks/>
                </p:cNvSpPr>
                <p:nvPr/>
              </p:nvSpPr>
              <p:spPr bwMode="auto">
                <a:xfrm>
                  <a:off x="1467"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6" name="Freeform 2755"/>
                <p:cNvSpPr>
                  <a:spLocks/>
                </p:cNvSpPr>
                <p:nvPr/>
              </p:nvSpPr>
              <p:spPr bwMode="auto">
                <a:xfrm>
                  <a:off x="1467" y="2621"/>
                  <a:ext cx="8" cy="13"/>
                </a:xfrm>
                <a:custGeom>
                  <a:avLst/>
                  <a:gdLst>
                    <a:gd name="T0" fmla="*/ 4 w 8"/>
                    <a:gd name="T1" fmla="*/ 0 h 13"/>
                    <a:gd name="T2" fmla="*/ 0 w 8"/>
                    <a:gd name="T3" fmla="*/ 0 h 13"/>
                    <a:gd name="T4" fmla="*/ 0 w 8"/>
                    <a:gd name="T5" fmla="*/ 13 h 13"/>
                    <a:gd name="T6" fmla="*/ 4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4" y="13"/>
                      </a:lnTo>
                      <a:lnTo>
                        <a:pt x="8" y="11"/>
                      </a:lnTo>
                      <a:lnTo>
                        <a:pt x="8" y="7"/>
                      </a:lnTo>
                      <a:lnTo>
                        <a:pt x="8"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7" name="Freeform 2756"/>
                <p:cNvSpPr>
                  <a:spLocks/>
                </p:cNvSpPr>
                <p:nvPr/>
              </p:nvSpPr>
              <p:spPr bwMode="auto">
                <a:xfrm>
                  <a:off x="1471"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8" name="Freeform 2757"/>
                <p:cNvSpPr>
                  <a:spLocks/>
                </p:cNvSpPr>
                <p:nvPr/>
              </p:nvSpPr>
              <p:spPr bwMode="auto">
                <a:xfrm>
                  <a:off x="1471"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9" name="Freeform 2758"/>
                <p:cNvSpPr>
                  <a:spLocks/>
                </p:cNvSpPr>
                <p:nvPr/>
              </p:nvSpPr>
              <p:spPr bwMode="auto">
                <a:xfrm>
                  <a:off x="1471"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0" name="Freeform 2759"/>
                <p:cNvSpPr>
                  <a:spLocks/>
                </p:cNvSpPr>
                <p:nvPr/>
              </p:nvSpPr>
              <p:spPr bwMode="auto">
                <a:xfrm>
                  <a:off x="1471"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1" name="Freeform 2760"/>
                <p:cNvSpPr>
                  <a:spLocks/>
                </p:cNvSpPr>
                <p:nvPr/>
              </p:nvSpPr>
              <p:spPr bwMode="auto">
                <a:xfrm>
                  <a:off x="1471"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2" name="Freeform 2761"/>
                <p:cNvSpPr>
                  <a:spLocks/>
                </p:cNvSpPr>
                <p:nvPr/>
              </p:nvSpPr>
              <p:spPr bwMode="auto">
                <a:xfrm>
                  <a:off x="1475"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3" name="Freeform 2762"/>
                <p:cNvSpPr>
                  <a:spLocks/>
                </p:cNvSpPr>
                <p:nvPr/>
              </p:nvSpPr>
              <p:spPr bwMode="auto">
                <a:xfrm>
                  <a:off x="1475"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4" name="Freeform 2763"/>
                <p:cNvSpPr>
                  <a:spLocks/>
                </p:cNvSpPr>
                <p:nvPr/>
              </p:nvSpPr>
              <p:spPr bwMode="auto">
                <a:xfrm>
                  <a:off x="1477"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5" name="Freeform 2764"/>
                <p:cNvSpPr>
                  <a:spLocks/>
                </p:cNvSpPr>
                <p:nvPr/>
              </p:nvSpPr>
              <p:spPr bwMode="auto">
                <a:xfrm>
                  <a:off x="1477"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6" y="7"/>
                      </a:lnTo>
                      <a:lnTo>
                        <a:pt x="9"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6" name="Freeform 2765"/>
                <p:cNvSpPr>
                  <a:spLocks/>
                </p:cNvSpPr>
                <p:nvPr/>
              </p:nvSpPr>
              <p:spPr bwMode="auto">
                <a:xfrm>
                  <a:off x="1479" y="2621"/>
                  <a:ext cx="7" cy="13"/>
                </a:xfrm>
                <a:custGeom>
                  <a:avLst/>
                  <a:gdLst>
                    <a:gd name="T0" fmla="*/ 0 w 7"/>
                    <a:gd name="T1" fmla="*/ 0 h 13"/>
                    <a:gd name="T2" fmla="*/ 0 w 7"/>
                    <a:gd name="T3" fmla="*/ 13 h 13"/>
                    <a:gd name="T4" fmla="*/ 2 w 7"/>
                    <a:gd name="T5" fmla="*/ 13 h 13"/>
                    <a:gd name="T6" fmla="*/ 4 w 7"/>
                    <a:gd name="T7" fmla="*/ 11 h 13"/>
                    <a:gd name="T8" fmla="*/ 7 w 7"/>
                    <a:gd name="T9" fmla="*/ 7 h 13"/>
                    <a:gd name="T10" fmla="*/ 7 w 7"/>
                    <a:gd name="T11" fmla="*/ 7 h 13"/>
                    <a:gd name="T12" fmla="*/ 7 w 7"/>
                    <a:gd name="T13" fmla="*/ 4 h 13"/>
                    <a:gd name="T14" fmla="*/ 4 w 7"/>
                    <a:gd name="T15" fmla="*/ 2 h 13"/>
                    <a:gd name="T16" fmla="*/ 2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2" y="13"/>
                      </a:lnTo>
                      <a:lnTo>
                        <a:pt x="4" y="11"/>
                      </a:lnTo>
                      <a:lnTo>
                        <a:pt x="7" y="7"/>
                      </a:lnTo>
                      <a:lnTo>
                        <a:pt x="7" y="7"/>
                      </a:lnTo>
                      <a:lnTo>
                        <a:pt x="7"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7" name="Freeform 2766"/>
                <p:cNvSpPr>
                  <a:spLocks/>
                </p:cNvSpPr>
                <p:nvPr/>
              </p:nvSpPr>
              <p:spPr bwMode="auto">
                <a:xfrm>
                  <a:off x="1479"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8" name="Freeform 2767"/>
                <p:cNvSpPr>
                  <a:spLocks/>
                </p:cNvSpPr>
                <p:nvPr/>
              </p:nvSpPr>
              <p:spPr bwMode="auto">
                <a:xfrm>
                  <a:off x="1481" y="2621"/>
                  <a:ext cx="5" cy="13"/>
                </a:xfrm>
                <a:custGeom>
                  <a:avLst/>
                  <a:gdLst>
                    <a:gd name="T0" fmla="*/ 0 w 5"/>
                    <a:gd name="T1" fmla="*/ 0 h 13"/>
                    <a:gd name="T2" fmla="*/ 0 w 5"/>
                    <a:gd name="T3" fmla="*/ 13 h 13"/>
                    <a:gd name="T4" fmla="*/ 2 w 5"/>
                    <a:gd name="T5" fmla="*/ 13 h 13"/>
                    <a:gd name="T6" fmla="*/ 5 w 5"/>
                    <a:gd name="T7" fmla="*/ 11 h 13"/>
                    <a:gd name="T8" fmla="*/ 5 w 5"/>
                    <a:gd name="T9" fmla="*/ 7 h 13"/>
                    <a:gd name="T10" fmla="*/ 5 w 5"/>
                    <a:gd name="T11" fmla="*/ 7 h 13"/>
                    <a:gd name="T12" fmla="*/ 5 w 5"/>
                    <a:gd name="T13" fmla="*/ 4 h 13"/>
                    <a:gd name="T14" fmla="*/ 5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7"/>
                      </a:lnTo>
                      <a:lnTo>
                        <a:pt x="5" y="7"/>
                      </a:lnTo>
                      <a:lnTo>
                        <a:pt x="5"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9" name="Freeform 2768"/>
                <p:cNvSpPr>
                  <a:spLocks/>
                </p:cNvSpPr>
                <p:nvPr/>
              </p:nvSpPr>
              <p:spPr bwMode="auto">
                <a:xfrm>
                  <a:off x="1481" y="2621"/>
                  <a:ext cx="5" cy="13"/>
                </a:xfrm>
                <a:custGeom>
                  <a:avLst/>
                  <a:gdLst>
                    <a:gd name="T0" fmla="*/ 2 w 5"/>
                    <a:gd name="T1" fmla="*/ 0 h 13"/>
                    <a:gd name="T2" fmla="*/ 0 w 5"/>
                    <a:gd name="T3" fmla="*/ 0 h 13"/>
                    <a:gd name="T4" fmla="*/ 0 w 5"/>
                    <a:gd name="T5" fmla="*/ 13 h 13"/>
                    <a:gd name="T6" fmla="*/ 2 w 5"/>
                    <a:gd name="T7" fmla="*/ 13 h 13"/>
                    <a:gd name="T8" fmla="*/ 5 w 5"/>
                    <a:gd name="T9" fmla="*/ 13 h 13"/>
                    <a:gd name="T10" fmla="*/ 5 w 5"/>
                    <a:gd name="T11" fmla="*/ 11 h 13"/>
                    <a:gd name="T12" fmla="*/ 5 w 5"/>
                    <a:gd name="T13" fmla="*/ 7 h 13"/>
                    <a:gd name="T14" fmla="*/ 5 w 5"/>
                    <a:gd name="T15" fmla="*/ 7 h 13"/>
                    <a:gd name="T16" fmla="*/ 5 w 5"/>
                    <a:gd name="T17" fmla="*/ 4 h 13"/>
                    <a:gd name="T18" fmla="*/ 5 w 5"/>
                    <a:gd name="T19" fmla="*/ 2 h 13"/>
                    <a:gd name="T20" fmla="*/ 5 w 5"/>
                    <a:gd name="T21" fmla="*/ 0 h 13"/>
                    <a:gd name="T22" fmla="*/ 2 w 5"/>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3">
                      <a:moveTo>
                        <a:pt x="2" y="0"/>
                      </a:moveTo>
                      <a:lnTo>
                        <a:pt x="0" y="0"/>
                      </a:lnTo>
                      <a:lnTo>
                        <a:pt x="0" y="13"/>
                      </a:lnTo>
                      <a:lnTo>
                        <a:pt x="2" y="13"/>
                      </a:lnTo>
                      <a:lnTo>
                        <a:pt x="5" y="13"/>
                      </a:lnTo>
                      <a:lnTo>
                        <a:pt x="5" y="11"/>
                      </a:lnTo>
                      <a:lnTo>
                        <a:pt x="5" y="7"/>
                      </a:lnTo>
                      <a:lnTo>
                        <a:pt x="5" y="7"/>
                      </a:lnTo>
                      <a:lnTo>
                        <a:pt x="5"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0" name="Freeform 2769"/>
                <p:cNvSpPr>
                  <a:spLocks/>
                </p:cNvSpPr>
                <p:nvPr/>
              </p:nvSpPr>
              <p:spPr bwMode="auto">
                <a:xfrm>
                  <a:off x="1483"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1" name="Freeform 2770"/>
                <p:cNvSpPr>
                  <a:spLocks/>
                </p:cNvSpPr>
                <p:nvPr/>
              </p:nvSpPr>
              <p:spPr bwMode="auto">
                <a:xfrm>
                  <a:off x="1483"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2" name="Freeform 2771"/>
                <p:cNvSpPr>
                  <a:spLocks/>
                </p:cNvSpPr>
                <p:nvPr/>
              </p:nvSpPr>
              <p:spPr bwMode="auto">
                <a:xfrm>
                  <a:off x="1483"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7"/>
                      </a:lnTo>
                      <a:lnTo>
                        <a:pt x="9" y="7"/>
                      </a:lnTo>
                      <a:lnTo>
                        <a:pt x="9"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3" name="Freeform 2772"/>
                <p:cNvSpPr>
                  <a:spLocks/>
                </p:cNvSpPr>
                <p:nvPr/>
              </p:nvSpPr>
              <p:spPr bwMode="auto">
                <a:xfrm>
                  <a:off x="1486"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4" name="Freeform 2773"/>
                <p:cNvSpPr>
                  <a:spLocks/>
                </p:cNvSpPr>
                <p:nvPr/>
              </p:nvSpPr>
              <p:spPr bwMode="auto">
                <a:xfrm>
                  <a:off x="1486"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5" name="Freeform 2774"/>
                <p:cNvSpPr>
                  <a:spLocks/>
                </p:cNvSpPr>
                <p:nvPr/>
              </p:nvSpPr>
              <p:spPr bwMode="auto">
                <a:xfrm>
                  <a:off x="1486"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6" name="Freeform 2775"/>
                <p:cNvSpPr>
                  <a:spLocks/>
                </p:cNvSpPr>
                <p:nvPr/>
              </p:nvSpPr>
              <p:spPr bwMode="auto">
                <a:xfrm>
                  <a:off x="1486"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7" name="Freeform 2776"/>
                <p:cNvSpPr>
                  <a:spLocks/>
                </p:cNvSpPr>
                <p:nvPr/>
              </p:nvSpPr>
              <p:spPr bwMode="auto">
                <a:xfrm>
                  <a:off x="1490"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8" name="Freeform 2777"/>
                <p:cNvSpPr>
                  <a:spLocks/>
                </p:cNvSpPr>
                <p:nvPr/>
              </p:nvSpPr>
              <p:spPr bwMode="auto">
                <a:xfrm>
                  <a:off x="1490"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9" name="Freeform 2778"/>
                <p:cNvSpPr>
                  <a:spLocks/>
                </p:cNvSpPr>
                <p:nvPr/>
              </p:nvSpPr>
              <p:spPr bwMode="auto">
                <a:xfrm>
                  <a:off x="1492"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0" name="Freeform 2779"/>
                <p:cNvSpPr>
                  <a:spLocks/>
                </p:cNvSpPr>
                <p:nvPr/>
              </p:nvSpPr>
              <p:spPr bwMode="auto">
                <a:xfrm>
                  <a:off x="1492"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1" name="Freeform 2780"/>
                <p:cNvSpPr>
                  <a:spLocks/>
                </p:cNvSpPr>
                <p:nvPr/>
              </p:nvSpPr>
              <p:spPr bwMode="auto">
                <a:xfrm>
                  <a:off x="1494"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2" name="Freeform 2781"/>
                <p:cNvSpPr>
                  <a:spLocks/>
                </p:cNvSpPr>
                <p:nvPr/>
              </p:nvSpPr>
              <p:spPr bwMode="auto">
                <a:xfrm>
                  <a:off x="1494"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7"/>
                      </a:lnTo>
                      <a:lnTo>
                        <a:pt x="10"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3" name="Freeform 2782"/>
                <p:cNvSpPr>
                  <a:spLocks/>
                </p:cNvSpPr>
                <p:nvPr/>
              </p:nvSpPr>
              <p:spPr bwMode="auto">
                <a:xfrm>
                  <a:off x="1496"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4" name="Freeform 2783"/>
                <p:cNvSpPr>
                  <a:spLocks/>
                </p:cNvSpPr>
                <p:nvPr/>
              </p:nvSpPr>
              <p:spPr bwMode="auto">
                <a:xfrm>
                  <a:off x="1496"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5" name="Freeform 2784"/>
                <p:cNvSpPr>
                  <a:spLocks/>
                </p:cNvSpPr>
                <p:nvPr/>
              </p:nvSpPr>
              <p:spPr bwMode="auto">
                <a:xfrm>
                  <a:off x="1496"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6" name="Freeform 2785"/>
                <p:cNvSpPr>
                  <a:spLocks/>
                </p:cNvSpPr>
                <p:nvPr/>
              </p:nvSpPr>
              <p:spPr bwMode="auto">
                <a:xfrm>
                  <a:off x="1500"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7" name="Freeform 2786"/>
                <p:cNvSpPr>
                  <a:spLocks/>
                </p:cNvSpPr>
                <p:nvPr/>
              </p:nvSpPr>
              <p:spPr bwMode="auto">
                <a:xfrm>
                  <a:off x="1500"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8" name="Freeform 2787"/>
                <p:cNvSpPr>
                  <a:spLocks/>
                </p:cNvSpPr>
                <p:nvPr/>
              </p:nvSpPr>
              <p:spPr bwMode="auto">
                <a:xfrm>
                  <a:off x="1502"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9" name="Freeform 2788"/>
                <p:cNvSpPr>
                  <a:spLocks/>
                </p:cNvSpPr>
                <p:nvPr/>
              </p:nvSpPr>
              <p:spPr bwMode="auto">
                <a:xfrm>
                  <a:off x="1502"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0" name="Freeform 2789"/>
                <p:cNvSpPr>
                  <a:spLocks/>
                </p:cNvSpPr>
                <p:nvPr/>
              </p:nvSpPr>
              <p:spPr bwMode="auto">
                <a:xfrm>
                  <a:off x="1504"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1" name="Freeform 2790"/>
                <p:cNvSpPr>
                  <a:spLocks/>
                </p:cNvSpPr>
                <p:nvPr/>
              </p:nvSpPr>
              <p:spPr bwMode="auto">
                <a:xfrm>
                  <a:off x="1504" y="2621"/>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6" y="11"/>
                      </a:lnTo>
                      <a:lnTo>
                        <a:pt x="6" y="7"/>
                      </a:lnTo>
                      <a:lnTo>
                        <a:pt x="9"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2" name="Freeform 2791"/>
                <p:cNvSpPr>
                  <a:spLocks/>
                </p:cNvSpPr>
                <p:nvPr/>
              </p:nvSpPr>
              <p:spPr bwMode="auto">
                <a:xfrm>
                  <a:off x="1506" y="2621"/>
                  <a:ext cx="7" cy="13"/>
                </a:xfrm>
                <a:custGeom>
                  <a:avLst/>
                  <a:gdLst>
                    <a:gd name="T0" fmla="*/ 0 w 7"/>
                    <a:gd name="T1" fmla="*/ 0 h 13"/>
                    <a:gd name="T2" fmla="*/ 0 w 7"/>
                    <a:gd name="T3" fmla="*/ 13 h 13"/>
                    <a:gd name="T4" fmla="*/ 4 w 7"/>
                    <a:gd name="T5" fmla="*/ 13 h 13"/>
                    <a:gd name="T6" fmla="*/ 4 w 7"/>
                    <a:gd name="T7" fmla="*/ 11 h 13"/>
                    <a:gd name="T8" fmla="*/ 7 w 7"/>
                    <a:gd name="T9" fmla="*/ 7 h 13"/>
                    <a:gd name="T10" fmla="*/ 7 w 7"/>
                    <a:gd name="T11" fmla="*/ 7 h 13"/>
                    <a:gd name="T12" fmla="*/ 7 w 7"/>
                    <a:gd name="T13" fmla="*/ 4 h 13"/>
                    <a:gd name="T14" fmla="*/ 4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4" y="11"/>
                      </a:lnTo>
                      <a:lnTo>
                        <a:pt x="7" y="7"/>
                      </a:lnTo>
                      <a:lnTo>
                        <a:pt x="7" y="7"/>
                      </a:lnTo>
                      <a:lnTo>
                        <a:pt x="7"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3" name="Freeform 2792"/>
                <p:cNvSpPr>
                  <a:spLocks/>
                </p:cNvSpPr>
                <p:nvPr/>
              </p:nvSpPr>
              <p:spPr bwMode="auto">
                <a:xfrm>
                  <a:off x="1506"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7" y="11"/>
                      </a:lnTo>
                      <a:lnTo>
                        <a:pt x="7" y="7"/>
                      </a:lnTo>
                      <a:lnTo>
                        <a:pt x="9" y="7"/>
                      </a:lnTo>
                      <a:lnTo>
                        <a:pt x="7" y="4"/>
                      </a:lnTo>
                      <a:lnTo>
                        <a:pt x="7"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4" name="Freeform 2793"/>
                <p:cNvSpPr>
                  <a:spLocks/>
                </p:cNvSpPr>
                <p:nvPr/>
              </p:nvSpPr>
              <p:spPr bwMode="auto">
                <a:xfrm>
                  <a:off x="1510" y="2621"/>
                  <a:ext cx="5" cy="13"/>
                </a:xfrm>
                <a:custGeom>
                  <a:avLst/>
                  <a:gdLst>
                    <a:gd name="T0" fmla="*/ 0 w 5"/>
                    <a:gd name="T1" fmla="*/ 0 h 13"/>
                    <a:gd name="T2" fmla="*/ 0 w 5"/>
                    <a:gd name="T3" fmla="*/ 13 h 13"/>
                    <a:gd name="T4" fmla="*/ 0 w 5"/>
                    <a:gd name="T5" fmla="*/ 13 h 13"/>
                    <a:gd name="T6" fmla="*/ 3 w 5"/>
                    <a:gd name="T7" fmla="*/ 11 h 13"/>
                    <a:gd name="T8" fmla="*/ 5 w 5"/>
                    <a:gd name="T9" fmla="*/ 7 h 13"/>
                    <a:gd name="T10" fmla="*/ 5 w 5"/>
                    <a:gd name="T11" fmla="*/ 7 h 13"/>
                    <a:gd name="T12" fmla="*/ 5 w 5"/>
                    <a:gd name="T13" fmla="*/ 4 h 13"/>
                    <a:gd name="T14" fmla="*/ 3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3" y="11"/>
                      </a:lnTo>
                      <a:lnTo>
                        <a:pt x="5" y="7"/>
                      </a:lnTo>
                      <a:lnTo>
                        <a:pt x="5" y="7"/>
                      </a:lnTo>
                      <a:lnTo>
                        <a:pt x="5" y="4"/>
                      </a:lnTo>
                      <a:lnTo>
                        <a:pt x="3"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5" name="Freeform 2794"/>
                <p:cNvSpPr>
                  <a:spLocks/>
                </p:cNvSpPr>
                <p:nvPr/>
              </p:nvSpPr>
              <p:spPr bwMode="auto">
                <a:xfrm>
                  <a:off x="1510" y="2621"/>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3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5" y="7"/>
                      </a:lnTo>
                      <a:lnTo>
                        <a:pt x="7"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6" name="Freeform 2795"/>
                <p:cNvSpPr>
                  <a:spLocks/>
                </p:cNvSpPr>
                <p:nvPr/>
              </p:nvSpPr>
              <p:spPr bwMode="auto">
                <a:xfrm>
                  <a:off x="1510" y="2621"/>
                  <a:ext cx="7" cy="13"/>
                </a:xfrm>
                <a:custGeom>
                  <a:avLst/>
                  <a:gdLst>
                    <a:gd name="T0" fmla="*/ 0 w 7"/>
                    <a:gd name="T1" fmla="*/ 0 h 13"/>
                    <a:gd name="T2" fmla="*/ 0 w 7"/>
                    <a:gd name="T3" fmla="*/ 13 h 13"/>
                    <a:gd name="T4" fmla="*/ 3 w 7"/>
                    <a:gd name="T5" fmla="*/ 13 h 13"/>
                    <a:gd name="T6" fmla="*/ 5 w 7"/>
                    <a:gd name="T7" fmla="*/ 11 h 13"/>
                    <a:gd name="T8" fmla="*/ 7 w 7"/>
                    <a:gd name="T9" fmla="*/ 7 h 13"/>
                    <a:gd name="T10" fmla="*/ 7 w 7"/>
                    <a:gd name="T11" fmla="*/ 7 h 13"/>
                    <a:gd name="T12" fmla="*/ 7 w 7"/>
                    <a:gd name="T13" fmla="*/ 4 h 13"/>
                    <a:gd name="T14" fmla="*/ 5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5" y="11"/>
                      </a:lnTo>
                      <a:lnTo>
                        <a:pt x="7" y="7"/>
                      </a:lnTo>
                      <a:lnTo>
                        <a:pt x="7" y="7"/>
                      </a:lnTo>
                      <a:lnTo>
                        <a:pt x="7"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7" name="Freeform 2796"/>
                <p:cNvSpPr>
                  <a:spLocks/>
                </p:cNvSpPr>
                <p:nvPr/>
              </p:nvSpPr>
              <p:spPr bwMode="auto">
                <a:xfrm>
                  <a:off x="1510"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8" name="Freeform 2797"/>
                <p:cNvSpPr>
                  <a:spLocks/>
                </p:cNvSpPr>
                <p:nvPr/>
              </p:nvSpPr>
              <p:spPr bwMode="auto">
                <a:xfrm>
                  <a:off x="1510" y="2621"/>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7"/>
                      </a:lnTo>
                      <a:lnTo>
                        <a:pt x="9" y="7"/>
                      </a:lnTo>
                      <a:lnTo>
                        <a:pt x="9" y="4"/>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9" name="Freeform 2798"/>
                <p:cNvSpPr>
                  <a:spLocks/>
                </p:cNvSpPr>
                <p:nvPr/>
              </p:nvSpPr>
              <p:spPr bwMode="auto">
                <a:xfrm>
                  <a:off x="1513"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0" name="Freeform 2799"/>
                <p:cNvSpPr>
                  <a:spLocks/>
                </p:cNvSpPr>
                <p:nvPr/>
              </p:nvSpPr>
              <p:spPr bwMode="auto">
                <a:xfrm>
                  <a:off x="1513"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1" name="Freeform 2800"/>
                <p:cNvSpPr>
                  <a:spLocks/>
                </p:cNvSpPr>
                <p:nvPr/>
              </p:nvSpPr>
              <p:spPr bwMode="auto">
                <a:xfrm>
                  <a:off x="1515"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2" name="Freeform 2801"/>
                <p:cNvSpPr>
                  <a:spLocks/>
                </p:cNvSpPr>
                <p:nvPr/>
              </p:nvSpPr>
              <p:spPr bwMode="auto">
                <a:xfrm>
                  <a:off x="1515"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3" name="Freeform 2802"/>
                <p:cNvSpPr>
                  <a:spLocks/>
                </p:cNvSpPr>
                <p:nvPr/>
              </p:nvSpPr>
              <p:spPr bwMode="auto">
                <a:xfrm>
                  <a:off x="1517"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4" name="Freeform 2803"/>
                <p:cNvSpPr>
                  <a:spLocks/>
                </p:cNvSpPr>
                <p:nvPr/>
              </p:nvSpPr>
              <p:spPr bwMode="auto">
                <a:xfrm>
                  <a:off x="1517"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5" name="Freeform 2804"/>
                <p:cNvSpPr>
                  <a:spLocks/>
                </p:cNvSpPr>
                <p:nvPr/>
              </p:nvSpPr>
              <p:spPr bwMode="auto">
                <a:xfrm>
                  <a:off x="1519"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6" name="Freeform 2805"/>
                <p:cNvSpPr>
                  <a:spLocks/>
                </p:cNvSpPr>
                <p:nvPr/>
              </p:nvSpPr>
              <p:spPr bwMode="auto">
                <a:xfrm>
                  <a:off x="1519"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7" name="Freeform 2806"/>
                <p:cNvSpPr>
                  <a:spLocks/>
                </p:cNvSpPr>
                <p:nvPr/>
              </p:nvSpPr>
              <p:spPr bwMode="auto">
                <a:xfrm>
                  <a:off x="1521"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8" name="Freeform 2807"/>
                <p:cNvSpPr>
                  <a:spLocks/>
                </p:cNvSpPr>
                <p:nvPr/>
              </p:nvSpPr>
              <p:spPr bwMode="auto">
                <a:xfrm>
                  <a:off x="1521"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9" name="Freeform 2808"/>
                <p:cNvSpPr>
                  <a:spLocks/>
                </p:cNvSpPr>
                <p:nvPr/>
              </p:nvSpPr>
              <p:spPr bwMode="auto">
                <a:xfrm>
                  <a:off x="1525"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0" name="Freeform 2809"/>
                <p:cNvSpPr>
                  <a:spLocks/>
                </p:cNvSpPr>
                <p:nvPr/>
              </p:nvSpPr>
              <p:spPr bwMode="auto">
                <a:xfrm>
                  <a:off x="1525" y="2621"/>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0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0" y="0"/>
                      </a:moveTo>
                      <a:lnTo>
                        <a:pt x="0" y="0"/>
                      </a:lnTo>
                      <a:lnTo>
                        <a:pt x="0" y="13"/>
                      </a:ln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1" name="Freeform 2810"/>
                <p:cNvSpPr>
                  <a:spLocks/>
                </p:cNvSpPr>
                <p:nvPr/>
              </p:nvSpPr>
              <p:spPr bwMode="auto">
                <a:xfrm>
                  <a:off x="1525"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2" name="Freeform 2811"/>
                <p:cNvSpPr>
                  <a:spLocks/>
                </p:cNvSpPr>
                <p:nvPr/>
              </p:nvSpPr>
              <p:spPr bwMode="auto">
                <a:xfrm>
                  <a:off x="1525"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3" name="Freeform 2812"/>
                <p:cNvSpPr>
                  <a:spLocks/>
                </p:cNvSpPr>
                <p:nvPr/>
              </p:nvSpPr>
              <p:spPr bwMode="auto">
                <a:xfrm>
                  <a:off x="1525"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7 h 13"/>
                    <a:gd name="T14" fmla="*/ 9 w 9"/>
                    <a:gd name="T15" fmla="*/ 7 h 13"/>
                    <a:gd name="T16" fmla="*/ 9 w 9"/>
                    <a:gd name="T17" fmla="*/ 4 h 13"/>
                    <a:gd name="T18" fmla="*/ 8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7"/>
                      </a:lnTo>
                      <a:lnTo>
                        <a:pt x="9" y="7"/>
                      </a:lnTo>
                      <a:lnTo>
                        <a:pt x="9"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4" name="Freeform 2813"/>
                <p:cNvSpPr>
                  <a:spLocks/>
                </p:cNvSpPr>
                <p:nvPr/>
              </p:nvSpPr>
              <p:spPr bwMode="auto">
                <a:xfrm>
                  <a:off x="1529" y="2621"/>
                  <a:ext cx="5" cy="13"/>
                </a:xfrm>
                <a:custGeom>
                  <a:avLst/>
                  <a:gdLst>
                    <a:gd name="T0" fmla="*/ 0 w 5"/>
                    <a:gd name="T1" fmla="*/ 0 h 13"/>
                    <a:gd name="T2" fmla="*/ 0 w 5"/>
                    <a:gd name="T3" fmla="*/ 13 h 13"/>
                    <a:gd name="T4" fmla="*/ 4 w 5"/>
                    <a:gd name="T5" fmla="*/ 13 h 13"/>
                    <a:gd name="T6" fmla="*/ 5 w 5"/>
                    <a:gd name="T7" fmla="*/ 11 h 13"/>
                    <a:gd name="T8" fmla="*/ 5 w 5"/>
                    <a:gd name="T9" fmla="*/ 7 h 13"/>
                    <a:gd name="T10" fmla="*/ 5 w 5"/>
                    <a:gd name="T11" fmla="*/ 7 h 13"/>
                    <a:gd name="T12" fmla="*/ 5 w 5"/>
                    <a:gd name="T13" fmla="*/ 4 h 13"/>
                    <a:gd name="T14" fmla="*/ 5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5" y="11"/>
                      </a:lnTo>
                      <a:lnTo>
                        <a:pt x="5" y="7"/>
                      </a:lnTo>
                      <a:lnTo>
                        <a:pt x="5"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5" name="Freeform 2814"/>
                <p:cNvSpPr>
                  <a:spLocks/>
                </p:cNvSpPr>
                <p:nvPr/>
              </p:nvSpPr>
              <p:spPr bwMode="auto">
                <a:xfrm>
                  <a:off x="1529"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5" y="11"/>
                      </a:lnTo>
                      <a:lnTo>
                        <a:pt x="9" y="7"/>
                      </a:lnTo>
                      <a:lnTo>
                        <a:pt x="9" y="7"/>
                      </a:lnTo>
                      <a:lnTo>
                        <a:pt x="9" y="4"/>
                      </a:lnTo>
                      <a:lnTo>
                        <a:pt x="5"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6" name="Freeform 2815"/>
                <p:cNvSpPr>
                  <a:spLocks/>
                </p:cNvSpPr>
                <p:nvPr/>
              </p:nvSpPr>
              <p:spPr bwMode="auto">
                <a:xfrm>
                  <a:off x="1531"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7" name="Freeform 2816"/>
                <p:cNvSpPr>
                  <a:spLocks/>
                </p:cNvSpPr>
                <p:nvPr/>
              </p:nvSpPr>
              <p:spPr bwMode="auto">
                <a:xfrm>
                  <a:off x="1531" y="2621"/>
                  <a:ext cx="7" cy="13"/>
                </a:xfrm>
                <a:custGeom>
                  <a:avLst/>
                  <a:gdLst>
                    <a:gd name="T0" fmla="*/ 2 w 7"/>
                    <a:gd name="T1" fmla="*/ 0 h 13"/>
                    <a:gd name="T2" fmla="*/ 0 w 7"/>
                    <a:gd name="T3" fmla="*/ 0 h 13"/>
                    <a:gd name="T4" fmla="*/ 0 w 7"/>
                    <a:gd name="T5" fmla="*/ 13 h 13"/>
                    <a:gd name="T6" fmla="*/ 2 w 7"/>
                    <a:gd name="T7" fmla="*/ 13 h 13"/>
                    <a:gd name="T8" fmla="*/ 3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3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3"/>
                      </a:lnTo>
                      <a:lnTo>
                        <a:pt x="7" y="11"/>
                      </a:lnTo>
                      <a:lnTo>
                        <a:pt x="7" y="7"/>
                      </a:lnTo>
                      <a:lnTo>
                        <a:pt x="7" y="7"/>
                      </a:lnTo>
                      <a:lnTo>
                        <a:pt x="7" y="4"/>
                      </a:lnTo>
                      <a:lnTo>
                        <a:pt x="7"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8" name="Freeform 2817"/>
                <p:cNvSpPr>
                  <a:spLocks/>
                </p:cNvSpPr>
                <p:nvPr/>
              </p:nvSpPr>
              <p:spPr bwMode="auto">
                <a:xfrm>
                  <a:off x="1533"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9" name="Freeform 2818"/>
                <p:cNvSpPr>
                  <a:spLocks/>
                </p:cNvSpPr>
                <p:nvPr/>
              </p:nvSpPr>
              <p:spPr bwMode="auto">
                <a:xfrm>
                  <a:off x="1533" y="2621"/>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5" y="11"/>
                      </a:lnTo>
                      <a:lnTo>
                        <a:pt x="5" y="7"/>
                      </a:lnTo>
                      <a:lnTo>
                        <a:pt x="9" y="7"/>
                      </a:lnTo>
                      <a:lnTo>
                        <a:pt x="5" y="4"/>
                      </a:lnTo>
                      <a:lnTo>
                        <a:pt x="5" y="2"/>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0" name="Freeform 2819"/>
                <p:cNvSpPr>
                  <a:spLocks/>
                </p:cNvSpPr>
                <p:nvPr/>
              </p:nvSpPr>
              <p:spPr bwMode="auto">
                <a:xfrm>
                  <a:off x="1534"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1" name="Freeform 2820"/>
                <p:cNvSpPr>
                  <a:spLocks/>
                </p:cNvSpPr>
                <p:nvPr/>
              </p:nvSpPr>
              <p:spPr bwMode="auto">
                <a:xfrm>
                  <a:off x="1534"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2" name="Freeform 2821"/>
                <p:cNvSpPr>
                  <a:spLocks/>
                </p:cNvSpPr>
                <p:nvPr/>
              </p:nvSpPr>
              <p:spPr bwMode="auto">
                <a:xfrm>
                  <a:off x="1538"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3" name="Freeform 2822"/>
                <p:cNvSpPr>
                  <a:spLocks/>
                </p:cNvSpPr>
                <p:nvPr/>
              </p:nvSpPr>
              <p:spPr bwMode="auto">
                <a:xfrm>
                  <a:off x="1538" y="2621"/>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0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0" y="0"/>
                      </a:moveTo>
                      <a:lnTo>
                        <a:pt x="0" y="0"/>
                      </a:lnTo>
                      <a:lnTo>
                        <a:pt x="0" y="13"/>
                      </a:ln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4" name="Freeform 2823"/>
                <p:cNvSpPr>
                  <a:spLocks/>
                </p:cNvSpPr>
                <p:nvPr/>
              </p:nvSpPr>
              <p:spPr bwMode="auto">
                <a:xfrm>
                  <a:off x="1538"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5" name="Freeform 2824"/>
                <p:cNvSpPr>
                  <a:spLocks/>
                </p:cNvSpPr>
                <p:nvPr/>
              </p:nvSpPr>
              <p:spPr bwMode="auto">
                <a:xfrm>
                  <a:off x="1538"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6" name="Freeform 2825"/>
                <p:cNvSpPr>
                  <a:spLocks/>
                </p:cNvSpPr>
                <p:nvPr/>
              </p:nvSpPr>
              <p:spPr bwMode="auto">
                <a:xfrm>
                  <a:off x="1538"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7" name="Freeform 2826"/>
                <p:cNvSpPr>
                  <a:spLocks/>
                </p:cNvSpPr>
                <p:nvPr/>
              </p:nvSpPr>
              <p:spPr bwMode="auto">
                <a:xfrm>
                  <a:off x="1542"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8" name="Freeform 2827"/>
                <p:cNvSpPr>
                  <a:spLocks/>
                </p:cNvSpPr>
                <p:nvPr/>
              </p:nvSpPr>
              <p:spPr bwMode="auto">
                <a:xfrm>
                  <a:off x="1542"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9" name="Freeform 2828"/>
                <p:cNvSpPr>
                  <a:spLocks/>
                </p:cNvSpPr>
                <p:nvPr/>
              </p:nvSpPr>
              <p:spPr bwMode="auto">
                <a:xfrm>
                  <a:off x="1544"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0" name="Freeform 2829"/>
                <p:cNvSpPr>
                  <a:spLocks/>
                </p:cNvSpPr>
                <p:nvPr/>
              </p:nvSpPr>
              <p:spPr bwMode="auto">
                <a:xfrm>
                  <a:off x="1544"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1" name="Freeform 2830"/>
                <p:cNvSpPr>
                  <a:spLocks/>
                </p:cNvSpPr>
                <p:nvPr/>
              </p:nvSpPr>
              <p:spPr bwMode="auto">
                <a:xfrm>
                  <a:off x="1546"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2" name="Freeform 2831"/>
                <p:cNvSpPr>
                  <a:spLocks/>
                </p:cNvSpPr>
                <p:nvPr/>
              </p:nvSpPr>
              <p:spPr bwMode="auto">
                <a:xfrm>
                  <a:off x="1546" y="2621"/>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7"/>
                      </a:lnTo>
                      <a:lnTo>
                        <a:pt x="8"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3" name="Freeform 2832"/>
                <p:cNvSpPr>
                  <a:spLocks/>
                </p:cNvSpPr>
                <p:nvPr/>
              </p:nvSpPr>
              <p:spPr bwMode="auto">
                <a:xfrm>
                  <a:off x="1548"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4" name="Freeform 2833"/>
                <p:cNvSpPr>
                  <a:spLocks/>
                </p:cNvSpPr>
                <p:nvPr/>
              </p:nvSpPr>
              <p:spPr bwMode="auto">
                <a:xfrm>
                  <a:off x="1548"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6" y="11"/>
                      </a:lnTo>
                      <a:lnTo>
                        <a:pt x="6" y="7"/>
                      </a:lnTo>
                      <a:lnTo>
                        <a:pt x="10" y="7"/>
                      </a:lnTo>
                      <a:lnTo>
                        <a:pt x="6" y="4"/>
                      </a:lnTo>
                      <a:lnTo>
                        <a:pt x="6"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5" name="Freeform 2834"/>
                <p:cNvSpPr>
                  <a:spLocks/>
                </p:cNvSpPr>
                <p:nvPr/>
              </p:nvSpPr>
              <p:spPr bwMode="auto">
                <a:xfrm>
                  <a:off x="1552" y="2621"/>
                  <a:ext cx="6" cy="13"/>
                </a:xfrm>
                <a:custGeom>
                  <a:avLst/>
                  <a:gdLst>
                    <a:gd name="T0" fmla="*/ 0 w 6"/>
                    <a:gd name="T1" fmla="*/ 0 h 13"/>
                    <a:gd name="T2" fmla="*/ 0 w 6"/>
                    <a:gd name="T3" fmla="*/ 13 h 13"/>
                    <a:gd name="T4" fmla="*/ 2 w 6"/>
                    <a:gd name="T5" fmla="*/ 13 h 13"/>
                    <a:gd name="T6" fmla="*/ 2 w 6"/>
                    <a:gd name="T7" fmla="*/ 11 h 13"/>
                    <a:gd name="T8" fmla="*/ 6 w 6"/>
                    <a:gd name="T9" fmla="*/ 7 h 13"/>
                    <a:gd name="T10" fmla="*/ 6 w 6"/>
                    <a:gd name="T11" fmla="*/ 7 h 13"/>
                    <a:gd name="T12" fmla="*/ 6 w 6"/>
                    <a:gd name="T13" fmla="*/ 4 h 13"/>
                    <a:gd name="T14" fmla="*/ 2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7"/>
                      </a:lnTo>
                      <a:lnTo>
                        <a:pt x="6" y="7"/>
                      </a:lnTo>
                      <a:lnTo>
                        <a:pt x="6" y="4"/>
                      </a:lnTo>
                      <a:lnTo>
                        <a:pt x="2"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6" name="Freeform 2835"/>
                <p:cNvSpPr>
                  <a:spLocks/>
                </p:cNvSpPr>
                <p:nvPr/>
              </p:nvSpPr>
              <p:spPr bwMode="auto">
                <a:xfrm>
                  <a:off x="1552" y="2621"/>
                  <a:ext cx="7" cy="13"/>
                </a:xfrm>
                <a:custGeom>
                  <a:avLst/>
                  <a:gdLst>
                    <a:gd name="T0" fmla="*/ 2 w 7"/>
                    <a:gd name="T1" fmla="*/ 0 h 13"/>
                    <a:gd name="T2" fmla="*/ 0 w 7"/>
                    <a:gd name="T3" fmla="*/ 0 h 13"/>
                    <a:gd name="T4" fmla="*/ 0 w 7"/>
                    <a:gd name="T5" fmla="*/ 13 h 13"/>
                    <a:gd name="T6" fmla="*/ 2 w 7"/>
                    <a:gd name="T7" fmla="*/ 13 h 13"/>
                    <a:gd name="T8" fmla="*/ 2 w 7"/>
                    <a:gd name="T9" fmla="*/ 13 h 13"/>
                    <a:gd name="T10" fmla="*/ 6 w 7"/>
                    <a:gd name="T11" fmla="*/ 11 h 13"/>
                    <a:gd name="T12" fmla="*/ 6 w 7"/>
                    <a:gd name="T13" fmla="*/ 7 h 13"/>
                    <a:gd name="T14" fmla="*/ 7 w 7"/>
                    <a:gd name="T15" fmla="*/ 7 h 13"/>
                    <a:gd name="T16" fmla="*/ 6 w 7"/>
                    <a:gd name="T17" fmla="*/ 4 h 13"/>
                    <a:gd name="T18" fmla="*/ 6 w 7"/>
                    <a:gd name="T19" fmla="*/ 2 h 13"/>
                    <a:gd name="T20" fmla="*/ 2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2" y="13"/>
                      </a:lnTo>
                      <a:lnTo>
                        <a:pt x="6" y="11"/>
                      </a:lnTo>
                      <a:lnTo>
                        <a:pt x="6" y="7"/>
                      </a:lnTo>
                      <a:lnTo>
                        <a:pt x="7" y="7"/>
                      </a:lnTo>
                      <a:lnTo>
                        <a:pt x="6" y="4"/>
                      </a:lnTo>
                      <a:lnTo>
                        <a:pt x="6" y="2"/>
                      </a:lnTo>
                      <a:lnTo>
                        <a:pt x="2"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7" name="Freeform 2836"/>
                <p:cNvSpPr>
                  <a:spLocks/>
                </p:cNvSpPr>
                <p:nvPr/>
              </p:nvSpPr>
              <p:spPr bwMode="auto">
                <a:xfrm>
                  <a:off x="1554" y="2621"/>
                  <a:ext cx="5" cy="13"/>
                </a:xfrm>
                <a:custGeom>
                  <a:avLst/>
                  <a:gdLst>
                    <a:gd name="T0" fmla="*/ 0 w 5"/>
                    <a:gd name="T1" fmla="*/ 0 h 13"/>
                    <a:gd name="T2" fmla="*/ 0 w 5"/>
                    <a:gd name="T3" fmla="*/ 13 h 13"/>
                    <a:gd name="T4" fmla="*/ 0 w 5"/>
                    <a:gd name="T5" fmla="*/ 13 h 13"/>
                    <a:gd name="T6" fmla="*/ 4 w 5"/>
                    <a:gd name="T7" fmla="*/ 11 h 13"/>
                    <a:gd name="T8" fmla="*/ 5 w 5"/>
                    <a:gd name="T9" fmla="*/ 7 h 13"/>
                    <a:gd name="T10" fmla="*/ 5 w 5"/>
                    <a:gd name="T11" fmla="*/ 7 h 13"/>
                    <a:gd name="T12" fmla="*/ 5 w 5"/>
                    <a:gd name="T13" fmla="*/ 4 h 13"/>
                    <a:gd name="T14" fmla="*/ 4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4" y="11"/>
                      </a:lnTo>
                      <a:lnTo>
                        <a:pt x="5" y="7"/>
                      </a:lnTo>
                      <a:lnTo>
                        <a:pt x="5" y="7"/>
                      </a:lnTo>
                      <a:lnTo>
                        <a:pt x="5"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8" name="Freeform 2837"/>
                <p:cNvSpPr>
                  <a:spLocks/>
                </p:cNvSpPr>
                <p:nvPr/>
              </p:nvSpPr>
              <p:spPr bwMode="auto">
                <a:xfrm>
                  <a:off x="1554" y="2621"/>
                  <a:ext cx="5" cy="13"/>
                </a:xfrm>
                <a:custGeom>
                  <a:avLst/>
                  <a:gdLst>
                    <a:gd name="T0" fmla="*/ 0 w 5"/>
                    <a:gd name="T1" fmla="*/ 0 h 13"/>
                    <a:gd name="T2" fmla="*/ 0 w 5"/>
                    <a:gd name="T3" fmla="*/ 13 h 13"/>
                    <a:gd name="T4" fmla="*/ 4 w 5"/>
                    <a:gd name="T5" fmla="*/ 13 h 13"/>
                    <a:gd name="T6" fmla="*/ 5 w 5"/>
                    <a:gd name="T7" fmla="*/ 11 h 13"/>
                    <a:gd name="T8" fmla="*/ 5 w 5"/>
                    <a:gd name="T9" fmla="*/ 7 h 13"/>
                    <a:gd name="T10" fmla="*/ 5 w 5"/>
                    <a:gd name="T11" fmla="*/ 7 h 13"/>
                    <a:gd name="T12" fmla="*/ 5 w 5"/>
                    <a:gd name="T13" fmla="*/ 4 h 13"/>
                    <a:gd name="T14" fmla="*/ 5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5" y="11"/>
                      </a:lnTo>
                      <a:lnTo>
                        <a:pt x="5" y="7"/>
                      </a:lnTo>
                      <a:lnTo>
                        <a:pt x="5"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9" name="Freeform 2838"/>
                <p:cNvSpPr>
                  <a:spLocks/>
                </p:cNvSpPr>
                <p:nvPr/>
              </p:nvSpPr>
              <p:spPr bwMode="auto">
                <a:xfrm>
                  <a:off x="1554" y="2621"/>
                  <a:ext cx="7" cy="13"/>
                </a:xfrm>
                <a:custGeom>
                  <a:avLst/>
                  <a:gdLst>
                    <a:gd name="T0" fmla="*/ 0 w 7"/>
                    <a:gd name="T1" fmla="*/ 0 h 13"/>
                    <a:gd name="T2" fmla="*/ 0 w 7"/>
                    <a:gd name="T3" fmla="*/ 0 h 13"/>
                    <a:gd name="T4" fmla="*/ 0 w 7"/>
                    <a:gd name="T5" fmla="*/ 13 h 13"/>
                    <a:gd name="T6" fmla="*/ 0 w 7"/>
                    <a:gd name="T7" fmla="*/ 13 h 13"/>
                    <a:gd name="T8" fmla="*/ 4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3"/>
                      </a:lnTo>
                      <a:lnTo>
                        <a:pt x="5" y="11"/>
                      </a:lnTo>
                      <a:lnTo>
                        <a:pt x="7" y="7"/>
                      </a:lnTo>
                      <a:lnTo>
                        <a:pt x="7" y="7"/>
                      </a:lnTo>
                      <a:lnTo>
                        <a:pt x="7"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0" name="Freeform 2839"/>
                <p:cNvSpPr>
                  <a:spLocks/>
                </p:cNvSpPr>
                <p:nvPr/>
              </p:nvSpPr>
              <p:spPr bwMode="auto">
                <a:xfrm>
                  <a:off x="1554"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1" name="Freeform 2840"/>
                <p:cNvSpPr>
                  <a:spLocks/>
                </p:cNvSpPr>
                <p:nvPr/>
              </p:nvSpPr>
              <p:spPr bwMode="auto">
                <a:xfrm>
                  <a:off x="1554" y="2621"/>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9" y="7"/>
                      </a:lnTo>
                      <a:lnTo>
                        <a:pt x="9" y="7"/>
                      </a:lnTo>
                      <a:lnTo>
                        <a:pt x="9" y="4"/>
                      </a:lnTo>
                      <a:lnTo>
                        <a:pt x="7" y="2"/>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2" name="Freeform 2841"/>
                <p:cNvSpPr>
                  <a:spLocks/>
                </p:cNvSpPr>
                <p:nvPr/>
              </p:nvSpPr>
              <p:spPr bwMode="auto">
                <a:xfrm>
                  <a:off x="1558"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3" name="Freeform 2842"/>
                <p:cNvSpPr>
                  <a:spLocks/>
                </p:cNvSpPr>
                <p:nvPr/>
              </p:nvSpPr>
              <p:spPr bwMode="auto">
                <a:xfrm>
                  <a:off x="1558" y="2621"/>
                  <a:ext cx="5" cy="13"/>
                </a:xfrm>
                <a:custGeom>
                  <a:avLst/>
                  <a:gdLst>
                    <a:gd name="T0" fmla="*/ 0 w 5"/>
                    <a:gd name="T1" fmla="*/ 0 h 13"/>
                    <a:gd name="T2" fmla="*/ 0 w 5"/>
                    <a:gd name="T3" fmla="*/ 7 h 13"/>
                    <a:gd name="T4" fmla="*/ 0 w 5"/>
                    <a:gd name="T5" fmla="*/ 13 h 13"/>
                    <a:gd name="T6" fmla="*/ 3 w 5"/>
                    <a:gd name="T7" fmla="*/ 13 h 13"/>
                    <a:gd name="T8" fmla="*/ 5 w 5"/>
                    <a:gd name="T9" fmla="*/ 11 h 13"/>
                    <a:gd name="T10" fmla="*/ 5 w 5"/>
                    <a:gd name="T11" fmla="*/ 7 h 13"/>
                    <a:gd name="T12" fmla="*/ 5 w 5"/>
                    <a:gd name="T13" fmla="*/ 7 h 13"/>
                    <a:gd name="T14" fmla="*/ 5 w 5"/>
                    <a:gd name="T15" fmla="*/ 4 h 13"/>
                    <a:gd name="T16" fmla="*/ 5 w 5"/>
                    <a:gd name="T17" fmla="*/ 2 h 13"/>
                    <a:gd name="T18" fmla="*/ 3 w 5"/>
                    <a:gd name="T19" fmla="*/ 0 h 13"/>
                    <a:gd name="T20" fmla="*/ 0 w 5"/>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3">
                      <a:moveTo>
                        <a:pt x="0" y="0"/>
                      </a:moveTo>
                      <a:lnTo>
                        <a:pt x="0" y="7"/>
                      </a:ln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4" name="Freeform 2843"/>
                <p:cNvSpPr>
                  <a:spLocks/>
                </p:cNvSpPr>
                <p:nvPr/>
              </p:nvSpPr>
              <p:spPr bwMode="auto">
                <a:xfrm>
                  <a:off x="1558" y="2621"/>
                  <a:ext cx="9" cy="13"/>
                </a:xfrm>
                <a:custGeom>
                  <a:avLst/>
                  <a:gdLst>
                    <a:gd name="T0" fmla="*/ 1 w 9"/>
                    <a:gd name="T1" fmla="*/ 0 h 13"/>
                    <a:gd name="T2" fmla="*/ 0 w 9"/>
                    <a:gd name="T3" fmla="*/ 0 h 13"/>
                    <a:gd name="T4" fmla="*/ 0 w 9"/>
                    <a:gd name="T5" fmla="*/ 13 h 13"/>
                    <a:gd name="T6" fmla="*/ 1 w 9"/>
                    <a:gd name="T7" fmla="*/ 13 h 13"/>
                    <a:gd name="T8" fmla="*/ 3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3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3"/>
                      </a:lnTo>
                      <a:lnTo>
                        <a:pt x="5" y="11"/>
                      </a:lnTo>
                      <a:lnTo>
                        <a:pt x="9" y="7"/>
                      </a:lnTo>
                      <a:lnTo>
                        <a:pt x="9" y="7"/>
                      </a:lnTo>
                      <a:lnTo>
                        <a:pt x="9" y="4"/>
                      </a:lnTo>
                      <a:lnTo>
                        <a:pt x="5"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5" name="Freeform 2844"/>
                <p:cNvSpPr>
                  <a:spLocks/>
                </p:cNvSpPr>
                <p:nvPr/>
              </p:nvSpPr>
              <p:spPr bwMode="auto">
                <a:xfrm>
                  <a:off x="1559"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6" name="Freeform 2845"/>
                <p:cNvSpPr>
                  <a:spLocks/>
                </p:cNvSpPr>
                <p:nvPr/>
              </p:nvSpPr>
              <p:spPr bwMode="auto">
                <a:xfrm>
                  <a:off x="1559"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7" name="Freeform 2846"/>
                <p:cNvSpPr>
                  <a:spLocks/>
                </p:cNvSpPr>
                <p:nvPr/>
              </p:nvSpPr>
              <p:spPr bwMode="auto">
                <a:xfrm>
                  <a:off x="1561"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8" name="Freeform 2847"/>
                <p:cNvSpPr>
                  <a:spLocks/>
                </p:cNvSpPr>
                <p:nvPr/>
              </p:nvSpPr>
              <p:spPr bwMode="auto">
                <a:xfrm>
                  <a:off x="1561"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7"/>
                      </a:lnTo>
                      <a:lnTo>
                        <a:pt x="10"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9" name="Freeform 2848"/>
                <p:cNvSpPr>
                  <a:spLocks/>
                </p:cNvSpPr>
                <p:nvPr/>
              </p:nvSpPr>
              <p:spPr bwMode="auto">
                <a:xfrm>
                  <a:off x="1563"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0" name="Freeform 2849"/>
                <p:cNvSpPr>
                  <a:spLocks/>
                </p:cNvSpPr>
                <p:nvPr/>
              </p:nvSpPr>
              <p:spPr bwMode="auto">
                <a:xfrm>
                  <a:off x="1563"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1" name="Freeform 2850"/>
                <p:cNvSpPr>
                  <a:spLocks/>
                </p:cNvSpPr>
                <p:nvPr/>
              </p:nvSpPr>
              <p:spPr bwMode="auto">
                <a:xfrm>
                  <a:off x="1567"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2" name="Freeform 2851"/>
                <p:cNvSpPr>
                  <a:spLocks/>
                </p:cNvSpPr>
                <p:nvPr/>
              </p:nvSpPr>
              <p:spPr bwMode="auto">
                <a:xfrm>
                  <a:off x="1567"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3" name="Freeform 2852"/>
                <p:cNvSpPr>
                  <a:spLocks/>
                </p:cNvSpPr>
                <p:nvPr/>
              </p:nvSpPr>
              <p:spPr bwMode="auto">
                <a:xfrm>
                  <a:off x="1563" y="2621"/>
                  <a:ext cx="14" cy="13"/>
                </a:xfrm>
                <a:custGeom>
                  <a:avLst/>
                  <a:gdLst>
                    <a:gd name="T0" fmla="*/ 0 w 14"/>
                    <a:gd name="T1" fmla="*/ 2 h 13"/>
                    <a:gd name="T2" fmla="*/ 6 w 14"/>
                    <a:gd name="T3" fmla="*/ 0 h 13"/>
                    <a:gd name="T4" fmla="*/ 4 w 14"/>
                    <a:gd name="T5" fmla="*/ 0 h 13"/>
                    <a:gd name="T6" fmla="*/ 4 w 14"/>
                    <a:gd name="T7" fmla="*/ 13 h 13"/>
                    <a:gd name="T8" fmla="*/ 6 w 14"/>
                    <a:gd name="T9" fmla="*/ 13 h 13"/>
                    <a:gd name="T10" fmla="*/ 10 w 14"/>
                    <a:gd name="T11" fmla="*/ 11 h 13"/>
                    <a:gd name="T12" fmla="*/ 6 w 14"/>
                    <a:gd name="T13" fmla="*/ 13 h 13"/>
                    <a:gd name="T14" fmla="*/ 8 w 14"/>
                    <a:gd name="T15" fmla="*/ 13 h 13"/>
                    <a:gd name="T16" fmla="*/ 10 w 14"/>
                    <a:gd name="T17" fmla="*/ 11 h 13"/>
                    <a:gd name="T18" fmla="*/ 14 w 14"/>
                    <a:gd name="T19" fmla="*/ 7 h 13"/>
                    <a:gd name="T20" fmla="*/ 14 w 14"/>
                    <a:gd name="T21" fmla="*/ 7 h 13"/>
                    <a:gd name="T22" fmla="*/ 14 w 14"/>
                    <a:gd name="T23" fmla="*/ 4 h 13"/>
                    <a:gd name="T24" fmla="*/ 10 w 14"/>
                    <a:gd name="T25" fmla="*/ 2 h 13"/>
                    <a:gd name="T26" fmla="*/ 8 w 14"/>
                    <a:gd name="T27" fmla="*/ 0 h 13"/>
                    <a:gd name="T28" fmla="*/ 6 w 14"/>
                    <a:gd name="T29" fmla="*/ 0 h 13"/>
                    <a:gd name="T30" fmla="*/ 0 w 14"/>
                    <a:gd name="T3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0" y="2"/>
                      </a:moveTo>
                      <a:lnTo>
                        <a:pt x="6" y="0"/>
                      </a:lnTo>
                      <a:lnTo>
                        <a:pt x="4" y="0"/>
                      </a:lnTo>
                      <a:lnTo>
                        <a:pt x="4" y="13"/>
                      </a:lnTo>
                      <a:lnTo>
                        <a:pt x="6" y="13"/>
                      </a:lnTo>
                      <a:lnTo>
                        <a:pt x="10" y="11"/>
                      </a:lnTo>
                      <a:lnTo>
                        <a:pt x="6" y="13"/>
                      </a:lnTo>
                      <a:lnTo>
                        <a:pt x="8" y="13"/>
                      </a:lnTo>
                      <a:lnTo>
                        <a:pt x="10" y="11"/>
                      </a:lnTo>
                      <a:lnTo>
                        <a:pt x="14" y="7"/>
                      </a:lnTo>
                      <a:lnTo>
                        <a:pt x="14" y="7"/>
                      </a:lnTo>
                      <a:lnTo>
                        <a:pt x="14" y="4"/>
                      </a:lnTo>
                      <a:lnTo>
                        <a:pt x="10" y="2"/>
                      </a:lnTo>
                      <a:lnTo>
                        <a:pt x="8" y="0"/>
                      </a:lnTo>
                      <a:lnTo>
                        <a:pt x="6"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4" name="Freeform 2853"/>
                <p:cNvSpPr>
                  <a:spLocks/>
                </p:cNvSpPr>
                <p:nvPr/>
              </p:nvSpPr>
              <p:spPr bwMode="auto">
                <a:xfrm>
                  <a:off x="1563" y="2619"/>
                  <a:ext cx="14" cy="13"/>
                </a:xfrm>
                <a:custGeom>
                  <a:avLst/>
                  <a:gdLst>
                    <a:gd name="T0" fmla="*/ 6 w 14"/>
                    <a:gd name="T1" fmla="*/ 0 h 13"/>
                    <a:gd name="T2" fmla="*/ 0 w 14"/>
                    <a:gd name="T3" fmla="*/ 4 h 13"/>
                    <a:gd name="T4" fmla="*/ 10 w 14"/>
                    <a:gd name="T5" fmla="*/ 13 h 13"/>
                    <a:gd name="T6" fmla="*/ 14 w 14"/>
                    <a:gd name="T7" fmla="*/ 9 h 13"/>
                    <a:gd name="T8" fmla="*/ 6 w 14"/>
                    <a:gd name="T9" fmla="*/ 13 h 13"/>
                    <a:gd name="T10" fmla="*/ 14 w 14"/>
                    <a:gd name="T11" fmla="*/ 9 h 13"/>
                    <a:gd name="T12" fmla="*/ 14 w 14"/>
                    <a:gd name="T13" fmla="*/ 9 h 13"/>
                    <a:gd name="T14" fmla="*/ 14 w 14"/>
                    <a:gd name="T15" fmla="*/ 6 h 13"/>
                    <a:gd name="T16" fmla="*/ 14 w 14"/>
                    <a:gd name="T17" fmla="*/ 4 h 13"/>
                    <a:gd name="T18" fmla="*/ 10 w 14"/>
                    <a:gd name="T19" fmla="*/ 2 h 13"/>
                    <a:gd name="T20" fmla="*/ 8 w 14"/>
                    <a:gd name="T21" fmla="*/ 2 h 13"/>
                    <a:gd name="T22" fmla="*/ 6 w 14"/>
                    <a:gd name="T23" fmla="*/ 0 h 13"/>
                    <a:gd name="T24" fmla="*/ 4 w 14"/>
                    <a:gd name="T25" fmla="*/ 2 h 13"/>
                    <a:gd name="T26" fmla="*/ 0 w 14"/>
                    <a:gd name="T27" fmla="*/ 4 h 13"/>
                    <a:gd name="T28" fmla="*/ 6 w 14"/>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3">
                      <a:moveTo>
                        <a:pt x="6" y="0"/>
                      </a:moveTo>
                      <a:lnTo>
                        <a:pt x="0" y="4"/>
                      </a:lnTo>
                      <a:lnTo>
                        <a:pt x="10" y="13"/>
                      </a:lnTo>
                      <a:lnTo>
                        <a:pt x="14" y="9"/>
                      </a:lnTo>
                      <a:lnTo>
                        <a:pt x="6" y="13"/>
                      </a:lnTo>
                      <a:lnTo>
                        <a:pt x="14" y="9"/>
                      </a:lnTo>
                      <a:lnTo>
                        <a:pt x="14" y="9"/>
                      </a:lnTo>
                      <a:lnTo>
                        <a:pt x="14" y="6"/>
                      </a:lnTo>
                      <a:lnTo>
                        <a:pt x="14" y="4"/>
                      </a:lnTo>
                      <a:lnTo>
                        <a:pt x="10" y="2"/>
                      </a:lnTo>
                      <a:lnTo>
                        <a:pt x="8" y="2"/>
                      </a:lnTo>
                      <a:lnTo>
                        <a:pt x="6" y="0"/>
                      </a:lnTo>
                      <a:lnTo>
                        <a:pt x="4" y="2"/>
                      </a:lnTo>
                      <a:lnTo>
                        <a:pt x="0" y="4"/>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5" name="Freeform 2854"/>
                <p:cNvSpPr>
                  <a:spLocks/>
                </p:cNvSpPr>
                <p:nvPr/>
              </p:nvSpPr>
              <p:spPr bwMode="auto">
                <a:xfrm>
                  <a:off x="1569" y="2619"/>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9 h 13"/>
                    <a:gd name="T12" fmla="*/ 8 w 8"/>
                    <a:gd name="T13" fmla="*/ 9 h 13"/>
                    <a:gd name="T14" fmla="*/ 8 w 8"/>
                    <a:gd name="T15" fmla="*/ 6 h 13"/>
                    <a:gd name="T16" fmla="*/ 8 w 8"/>
                    <a:gd name="T17" fmla="*/ 4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9"/>
                      </a:lnTo>
                      <a:lnTo>
                        <a:pt x="8" y="9"/>
                      </a:lnTo>
                      <a:lnTo>
                        <a:pt x="8" y="6"/>
                      </a:lnTo>
                      <a:lnTo>
                        <a:pt x="8" y="4"/>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6" name="Freeform 2855"/>
                <p:cNvSpPr>
                  <a:spLocks/>
                </p:cNvSpPr>
                <p:nvPr/>
              </p:nvSpPr>
              <p:spPr bwMode="auto">
                <a:xfrm>
                  <a:off x="1571" y="2619"/>
                  <a:ext cx="6" cy="13"/>
                </a:xfrm>
                <a:custGeom>
                  <a:avLst/>
                  <a:gdLst>
                    <a:gd name="T0" fmla="*/ 0 w 6"/>
                    <a:gd name="T1" fmla="*/ 0 h 13"/>
                    <a:gd name="T2" fmla="*/ 0 w 6"/>
                    <a:gd name="T3" fmla="*/ 13 h 13"/>
                    <a:gd name="T4" fmla="*/ 6 w 6"/>
                    <a:gd name="T5" fmla="*/ 13 h 13"/>
                    <a:gd name="T6" fmla="*/ 6 w 6"/>
                    <a:gd name="T7" fmla="*/ 9 h 13"/>
                    <a:gd name="T8" fmla="*/ 6 w 6"/>
                    <a:gd name="T9" fmla="*/ 9 h 13"/>
                    <a:gd name="T10" fmla="*/ 6 w 6"/>
                    <a:gd name="T11" fmla="*/ 6 h 13"/>
                    <a:gd name="T12" fmla="*/ 6 w 6"/>
                    <a:gd name="T13" fmla="*/ 4 h 13"/>
                    <a:gd name="T14" fmla="*/ 6 w 6"/>
                    <a:gd name="T15" fmla="*/ 2 h 13"/>
                    <a:gd name="T16" fmla="*/ 6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9"/>
                      </a:lnTo>
                      <a:lnTo>
                        <a:pt x="6" y="9"/>
                      </a:lnTo>
                      <a:lnTo>
                        <a:pt x="6" y="6"/>
                      </a:lnTo>
                      <a:lnTo>
                        <a:pt x="6" y="4"/>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7" name="Freeform 2856"/>
                <p:cNvSpPr>
                  <a:spLocks/>
                </p:cNvSpPr>
                <p:nvPr/>
              </p:nvSpPr>
              <p:spPr bwMode="auto">
                <a:xfrm>
                  <a:off x="1571" y="2619"/>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9 h 13"/>
                    <a:gd name="T12" fmla="*/ 10 w 10"/>
                    <a:gd name="T13" fmla="*/ 9 h 13"/>
                    <a:gd name="T14" fmla="*/ 10 w 10"/>
                    <a:gd name="T15" fmla="*/ 6 h 13"/>
                    <a:gd name="T16" fmla="*/ 10 w 10"/>
                    <a:gd name="T17" fmla="*/ 4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9"/>
                      </a:lnTo>
                      <a:lnTo>
                        <a:pt x="10" y="9"/>
                      </a:lnTo>
                      <a:lnTo>
                        <a:pt x="10" y="6"/>
                      </a:lnTo>
                      <a:lnTo>
                        <a:pt x="10" y="4"/>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8" name="Freeform 2857"/>
                <p:cNvSpPr>
                  <a:spLocks/>
                </p:cNvSpPr>
                <p:nvPr/>
              </p:nvSpPr>
              <p:spPr bwMode="auto">
                <a:xfrm>
                  <a:off x="1573" y="2619"/>
                  <a:ext cx="8" cy="13"/>
                </a:xfrm>
                <a:custGeom>
                  <a:avLst/>
                  <a:gdLst>
                    <a:gd name="T0" fmla="*/ 0 w 8"/>
                    <a:gd name="T1" fmla="*/ 0 h 13"/>
                    <a:gd name="T2" fmla="*/ 0 w 8"/>
                    <a:gd name="T3" fmla="*/ 13 h 13"/>
                    <a:gd name="T4" fmla="*/ 4 w 8"/>
                    <a:gd name="T5" fmla="*/ 13 h 13"/>
                    <a:gd name="T6" fmla="*/ 4 w 8"/>
                    <a:gd name="T7" fmla="*/ 9 h 13"/>
                    <a:gd name="T8" fmla="*/ 8 w 8"/>
                    <a:gd name="T9" fmla="*/ 9 h 13"/>
                    <a:gd name="T10" fmla="*/ 8 w 8"/>
                    <a:gd name="T11" fmla="*/ 6 h 13"/>
                    <a:gd name="T12" fmla="*/ 8 w 8"/>
                    <a:gd name="T13" fmla="*/ 4 h 13"/>
                    <a:gd name="T14" fmla="*/ 4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4" y="13"/>
                      </a:lnTo>
                      <a:lnTo>
                        <a:pt x="4" y="9"/>
                      </a:lnTo>
                      <a:lnTo>
                        <a:pt x="8" y="9"/>
                      </a:lnTo>
                      <a:lnTo>
                        <a:pt x="8" y="6"/>
                      </a:lnTo>
                      <a:lnTo>
                        <a:pt x="8" y="4"/>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9" name="Freeform 2858"/>
                <p:cNvSpPr>
                  <a:spLocks/>
                </p:cNvSpPr>
                <p:nvPr/>
              </p:nvSpPr>
              <p:spPr bwMode="auto">
                <a:xfrm>
                  <a:off x="1573" y="2619"/>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8 w 9"/>
                    <a:gd name="T11" fmla="*/ 9 h 13"/>
                    <a:gd name="T12" fmla="*/ 9 w 9"/>
                    <a:gd name="T13" fmla="*/ 9 h 13"/>
                    <a:gd name="T14" fmla="*/ 9 w 9"/>
                    <a:gd name="T15" fmla="*/ 6 h 13"/>
                    <a:gd name="T16" fmla="*/ 9 w 9"/>
                    <a:gd name="T17" fmla="*/ 4 h 13"/>
                    <a:gd name="T18" fmla="*/ 8 w 9"/>
                    <a:gd name="T19" fmla="*/ 2 h 13"/>
                    <a:gd name="T20" fmla="*/ 4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8" y="9"/>
                      </a:lnTo>
                      <a:lnTo>
                        <a:pt x="9" y="9"/>
                      </a:lnTo>
                      <a:lnTo>
                        <a:pt x="9" y="6"/>
                      </a:lnTo>
                      <a:lnTo>
                        <a:pt x="9" y="4"/>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0" name="Freeform 2859"/>
                <p:cNvSpPr>
                  <a:spLocks/>
                </p:cNvSpPr>
                <p:nvPr/>
              </p:nvSpPr>
              <p:spPr bwMode="auto">
                <a:xfrm>
                  <a:off x="1577" y="2619"/>
                  <a:ext cx="5" cy="13"/>
                </a:xfrm>
                <a:custGeom>
                  <a:avLst/>
                  <a:gdLst>
                    <a:gd name="T0" fmla="*/ 0 w 5"/>
                    <a:gd name="T1" fmla="*/ 0 h 13"/>
                    <a:gd name="T2" fmla="*/ 0 w 5"/>
                    <a:gd name="T3" fmla="*/ 13 h 13"/>
                    <a:gd name="T4" fmla="*/ 0 w 5"/>
                    <a:gd name="T5" fmla="*/ 13 h 13"/>
                    <a:gd name="T6" fmla="*/ 4 w 5"/>
                    <a:gd name="T7" fmla="*/ 9 h 13"/>
                    <a:gd name="T8" fmla="*/ 5 w 5"/>
                    <a:gd name="T9" fmla="*/ 9 h 13"/>
                    <a:gd name="T10" fmla="*/ 5 w 5"/>
                    <a:gd name="T11" fmla="*/ 6 h 13"/>
                    <a:gd name="T12" fmla="*/ 5 w 5"/>
                    <a:gd name="T13" fmla="*/ 4 h 13"/>
                    <a:gd name="T14" fmla="*/ 4 w 5"/>
                    <a:gd name="T15" fmla="*/ 2 h 13"/>
                    <a:gd name="T16" fmla="*/ 0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4" y="9"/>
                      </a:lnTo>
                      <a:lnTo>
                        <a:pt x="5" y="9"/>
                      </a:lnTo>
                      <a:lnTo>
                        <a:pt x="5" y="6"/>
                      </a:lnTo>
                      <a:lnTo>
                        <a:pt x="5" y="4"/>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1" name="Freeform 2860"/>
                <p:cNvSpPr>
                  <a:spLocks/>
                </p:cNvSpPr>
                <p:nvPr/>
              </p:nvSpPr>
              <p:spPr bwMode="auto">
                <a:xfrm>
                  <a:off x="1577" y="2619"/>
                  <a:ext cx="7" cy="13"/>
                </a:xfrm>
                <a:custGeom>
                  <a:avLst/>
                  <a:gdLst>
                    <a:gd name="T0" fmla="*/ 0 w 7"/>
                    <a:gd name="T1" fmla="*/ 0 h 13"/>
                    <a:gd name="T2" fmla="*/ 0 w 7"/>
                    <a:gd name="T3" fmla="*/ 0 h 13"/>
                    <a:gd name="T4" fmla="*/ 0 w 7"/>
                    <a:gd name="T5" fmla="*/ 13 h 13"/>
                    <a:gd name="T6" fmla="*/ 0 w 7"/>
                    <a:gd name="T7" fmla="*/ 13 h 13"/>
                    <a:gd name="T8" fmla="*/ 4 w 7"/>
                    <a:gd name="T9" fmla="*/ 13 h 13"/>
                    <a:gd name="T10" fmla="*/ 5 w 7"/>
                    <a:gd name="T11" fmla="*/ 9 h 13"/>
                    <a:gd name="T12" fmla="*/ 5 w 7"/>
                    <a:gd name="T13" fmla="*/ 9 h 13"/>
                    <a:gd name="T14" fmla="*/ 7 w 7"/>
                    <a:gd name="T15" fmla="*/ 6 h 13"/>
                    <a:gd name="T16" fmla="*/ 5 w 7"/>
                    <a:gd name="T17" fmla="*/ 4 h 13"/>
                    <a:gd name="T18" fmla="*/ 5 w 7"/>
                    <a:gd name="T19" fmla="*/ 2 h 13"/>
                    <a:gd name="T20" fmla="*/ 4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3"/>
                      </a:lnTo>
                      <a:lnTo>
                        <a:pt x="5" y="9"/>
                      </a:lnTo>
                      <a:lnTo>
                        <a:pt x="5" y="9"/>
                      </a:lnTo>
                      <a:lnTo>
                        <a:pt x="7" y="6"/>
                      </a:lnTo>
                      <a:lnTo>
                        <a:pt x="5" y="4"/>
                      </a:lnTo>
                      <a:lnTo>
                        <a:pt x="5"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2" name="Freeform 2861"/>
                <p:cNvSpPr>
                  <a:spLocks/>
                </p:cNvSpPr>
                <p:nvPr/>
              </p:nvSpPr>
              <p:spPr bwMode="auto">
                <a:xfrm>
                  <a:off x="1577" y="2619"/>
                  <a:ext cx="7" cy="13"/>
                </a:xfrm>
                <a:custGeom>
                  <a:avLst/>
                  <a:gdLst>
                    <a:gd name="T0" fmla="*/ 0 w 7"/>
                    <a:gd name="T1" fmla="*/ 0 h 13"/>
                    <a:gd name="T2" fmla="*/ 0 w 7"/>
                    <a:gd name="T3" fmla="*/ 13 h 13"/>
                    <a:gd name="T4" fmla="*/ 4 w 7"/>
                    <a:gd name="T5" fmla="*/ 13 h 13"/>
                    <a:gd name="T6" fmla="*/ 5 w 7"/>
                    <a:gd name="T7" fmla="*/ 9 h 13"/>
                    <a:gd name="T8" fmla="*/ 7 w 7"/>
                    <a:gd name="T9" fmla="*/ 9 h 13"/>
                    <a:gd name="T10" fmla="*/ 7 w 7"/>
                    <a:gd name="T11" fmla="*/ 6 h 13"/>
                    <a:gd name="T12" fmla="*/ 7 w 7"/>
                    <a:gd name="T13" fmla="*/ 4 h 13"/>
                    <a:gd name="T14" fmla="*/ 5 w 7"/>
                    <a:gd name="T15" fmla="*/ 2 h 13"/>
                    <a:gd name="T16" fmla="*/ 4 w 7"/>
                    <a:gd name="T17" fmla="*/ 2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5" y="9"/>
                      </a:lnTo>
                      <a:lnTo>
                        <a:pt x="7" y="9"/>
                      </a:lnTo>
                      <a:lnTo>
                        <a:pt x="7" y="6"/>
                      </a:lnTo>
                      <a:lnTo>
                        <a:pt x="7" y="4"/>
                      </a:lnTo>
                      <a:lnTo>
                        <a:pt x="5"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3" name="Freeform 2862"/>
                <p:cNvSpPr>
                  <a:spLocks/>
                </p:cNvSpPr>
                <p:nvPr/>
              </p:nvSpPr>
              <p:spPr bwMode="auto">
                <a:xfrm>
                  <a:off x="1577" y="2619"/>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9 h 13"/>
                    <a:gd name="T12" fmla="*/ 7 w 9"/>
                    <a:gd name="T13" fmla="*/ 9 h 13"/>
                    <a:gd name="T14" fmla="*/ 9 w 9"/>
                    <a:gd name="T15" fmla="*/ 6 h 13"/>
                    <a:gd name="T16" fmla="*/ 7 w 9"/>
                    <a:gd name="T17" fmla="*/ 4 h 13"/>
                    <a:gd name="T18" fmla="*/ 7 w 9"/>
                    <a:gd name="T19" fmla="*/ 2 h 13"/>
                    <a:gd name="T20" fmla="*/ 5 w 9"/>
                    <a:gd name="T21" fmla="*/ 2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9"/>
                      </a:lnTo>
                      <a:lnTo>
                        <a:pt x="7" y="9"/>
                      </a:lnTo>
                      <a:lnTo>
                        <a:pt x="9" y="6"/>
                      </a:lnTo>
                      <a:lnTo>
                        <a:pt x="7" y="4"/>
                      </a:lnTo>
                      <a:lnTo>
                        <a:pt x="7" y="2"/>
                      </a:lnTo>
                      <a:lnTo>
                        <a:pt x="5"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4" name="Freeform 2863"/>
                <p:cNvSpPr>
                  <a:spLocks/>
                </p:cNvSpPr>
                <p:nvPr/>
              </p:nvSpPr>
              <p:spPr bwMode="auto">
                <a:xfrm>
                  <a:off x="1581" y="2619"/>
                  <a:ext cx="5" cy="13"/>
                </a:xfrm>
                <a:custGeom>
                  <a:avLst/>
                  <a:gdLst>
                    <a:gd name="T0" fmla="*/ 0 w 5"/>
                    <a:gd name="T1" fmla="*/ 0 h 13"/>
                    <a:gd name="T2" fmla="*/ 0 w 5"/>
                    <a:gd name="T3" fmla="*/ 13 h 13"/>
                    <a:gd name="T4" fmla="*/ 1 w 5"/>
                    <a:gd name="T5" fmla="*/ 13 h 13"/>
                    <a:gd name="T6" fmla="*/ 3 w 5"/>
                    <a:gd name="T7" fmla="*/ 9 h 13"/>
                    <a:gd name="T8" fmla="*/ 5 w 5"/>
                    <a:gd name="T9" fmla="*/ 9 h 13"/>
                    <a:gd name="T10" fmla="*/ 5 w 5"/>
                    <a:gd name="T11" fmla="*/ 6 h 13"/>
                    <a:gd name="T12" fmla="*/ 5 w 5"/>
                    <a:gd name="T13" fmla="*/ 4 h 13"/>
                    <a:gd name="T14" fmla="*/ 3 w 5"/>
                    <a:gd name="T15" fmla="*/ 2 h 13"/>
                    <a:gd name="T16" fmla="*/ 1 w 5"/>
                    <a:gd name="T17" fmla="*/ 2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1" y="13"/>
                      </a:lnTo>
                      <a:lnTo>
                        <a:pt x="3" y="9"/>
                      </a:lnTo>
                      <a:lnTo>
                        <a:pt x="5" y="9"/>
                      </a:lnTo>
                      <a:lnTo>
                        <a:pt x="5" y="6"/>
                      </a:lnTo>
                      <a:lnTo>
                        <a:pt x="5" y="4"/>
                      </a:lnTo>
                      <a:lnTo>
                        <a:pt x="3" y="2"/>
                      </a:lnTo>
                      <a:lnTo>
                        <a:pt x="1"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5" name="Freeform 2864"/>
                <p:cNvSpPr>
                  <a:spLocks/>
                </p:cNvSpPr>
                <p:nvPr/>
              </p:nvSpPr>
              <p:spPr bwMode="auto">
                <a:xfrm>
                  <a:off x="1581" y="2619"/>
                  <a:ext cx="5" cy="13"/>
                </a:xfrm>
                <a:custGeom>
                  <a:avLst/>
                  <a:gdLst>
                    <a:gd name="T0" fmla="*/ 1 w 5"/>
                    <a:gd name="T1" fmla="*/ 0 h 13"/>
                    <a:gd name="T2" fmla="*/ 0 w 5"/>
                    <a:gd name="T3" fmla="*/ 0 h 13"/>
                    <a:gd name="T4" fmla="*/ 0 w 5"/>
                    <a:gd name="T5" fmla="*/ 13 h 13"/>
                    <a:gd name="T6" fmla="*/ 1 w 5"/>
                    <a:gd name="T7" fmla="*/ 13 h 13"/>
                    <a:gd name="T8" fmla="*/ 3 w 5"/>
                    <a:gd name="T9" fmla="*/ 13 h 13"/>
                    <a:gd name="T10" fmla="*/ 5 w 5"/>
                    <a:gd name="T11" fmla="*/ 9 h 13"/>
                    <a:gd name="T12" fmla="*/ 5 w 5"/>
                    <a:gd name="T13" fmla="*/ 9 h 13"/>
                    <a:gd name="T14" fmla="*/ 5 w 5"/>
                    <a:gd name="T15" fmla="*/ 6 h 13"/>
                    <a:gd name="T16" fmla="*/ 5 w 5"/>
                    <a:gd name="T17" fmla="*/ 4 h 13"/>
                    <a:gd name="T18" fmla="*/ 5 w 5"/>
                    <a:gd name="T19" fmla="*/ 2 h 13"/>
                    <a:gd name="T20" fmla="*/ 3 w 5"/>
                    <a:gd name="T21" fmla="*/ 2 h 13"/>
                    <a:gd name="T22" fmla="*/ 1 w 5"/>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3">
                      <a:moveTo>
                        <a:pt x="1" y="0"/>
                      </a:moveTo>
                      <a:lnTo>
                        <a:pt x="0" y="0"/>
                      </a:lnTo>
                      <a:lnTo>
                        <a:pt x="0" y="13"/>
                      </a:lnTo>
                      <a:lnTo>
                        <a:pt x="1" y="13"/>
                      </a:lnTo>
                      <a:lnTo>
                        <a:pt x="3" y="13"/>
                      </a:lnTo>
                      <a:lnTo>
                        <a:pt x="5" y="9"/>
                      </a:lnTo>
                      <a:lnTo>
                        <a:pt x="5" y="9"/>
                      </a:lnTo>
                      <a:lnTo>
                        <a:pt x="5" y="6"/>
                      </a:lnTo>
                      <a:lnTo>
                        <a:pt x="5" y="4"/>
                      </a:lnTo>
                      <a:lnTo>
                        <a:pt x="5" y="2"/>
                      </a:lnTo>
                      <a:lnTo>
                        <a:pt x="3" y="2"/>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6" name="Freeform 2865"/>
                <p:cNvSpPr>
                  <a:spLocks/>
                </p:cNvSpPr>
                <p:nvPr/>
              </p:nvSpPr>
              <p:spPr bwMode="auto">
                <a:xfrm>
                  <a:off x="1582" y="2619"/>
                  <a:ext cx="8" cy="13"/>
                </a:xfrm>
                <a:custGeom>
                  <a:avLst/>
                  <a:gdLst>
                    <a:gd name="T0" fmla="*/ 0 w 8"/>
                    <a:gd name="T1" fmla="*/ 0 h 13"/>
                    <a:gd name="T2" fmla="*/ 0 w 8"/>
                    <a:gd name="T3" fmla="*/ 13 h 13"/>
                    <a:gd name="T4" fmla="*/ 2 w 8"/>
                    <a:gd name="T5" fmla="*/ 13 h 13"/>
                    <a:gd name="T6" fmla="*/ 4 w 8"/>
                    <a:gd name="T7" fmla="*/ 9 h 13"/>
                    <a:gd name="T8" fmla="*/ 8 w 8"/>
                    <a:gd name="T9" fmla="*/ 9 h 13"/>
                    <a:gd name="T10" fmla="*/ 8 w 8"/>
                    <a:gd name="T11" fmla="*/ 6 h 13"/>
                    <a:gd name="T12" fmla="*/ 8 w 8"/>
                    <a:gd name="T13" fmla="*/ 4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9"/>
                      </a:lnTo>
                      <a:lnTo>
                        <a:pt x="8" y="9"/>
                      </a:lnTo>
                      <a:lnTo>
                        <a:pt x="8" y="6"/>
                      </a:lnTo>
                      <a:lnTo>
                        <a:pt x="8" y="4"/>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7" name="Freeform 2866"/>
                <p:cNvSpPr>
                  <a:spLocks/>
                </p:cNvSpPr>
                <p:nvPr/>
              </p:nvSpPr>
              <p:spPr bwMode="auto">
                <a:xfrm>
                  <a:off x="1582" y="2619"/>
                  <a:ext cx="8" cy="13"/>
                </a:xfrm>
                <a:custGeom>
                  <a:avLst/>
                  <a:gdLst>
                    <a:gd name="T0" fmla="*/ 0 w 8"/>
                    <a:gd name="T1" fmla="*/ 0 h 13"/>
                    <a:gd name="T2" fmla="*/ 0 w 8"/>
                    <a:gd name="T3" fmla="*/ 13 h 13"/>
                    <a:gd name="T4" fmla="*/ 4 w 8"/>
                    <a:gd name="T5" fmla="*/ 13 h 13"/>
                    <a:gd name="T6" fmla="*/ 8 w 8"/>
                    <a:gd name="T7" fmla="*/ 9 h 13"/>
                    <a:gd name="T8" fmla="*/ 8 w 8"/>
                    <a:gd name="T9" fmla="*/ 9 h 13"/>
                    <a:gd name="T10" fmla="*/ 8 w 8"/>
                    <a:gd name="T11" fmla="*/ 6 h 13"/>
                    <a:gd name="T12" fmla="*/ 8 w 8"/>
                    <a:gd name="T13" fmla="*/ 4 h 13"/>
                    <a:gd name="T14" fmla="*/ 8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9"/>
                      </a:lnTo>
                      <a:lnTo>
                        <a:pt x="8" y="9"/>
                      </a:lnTo>
                      <a:lnTo>
                        <a:pt x="8" y="6"/>
                      </a:lnTo>
                      <a:lnTo>
                        <a:pt x="8" y="4"/>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8" name="Freeform 2867"/>
                <p:cNvSpPr>
                  <a:spLocks/>
                </p:cNvSpPr>
                <p:nvPr/>
              </p:nvSpPr>
              <p:spPr bwMode="auto">
                <a:xfrm>
                  <a:off x="1582" y="2619"/>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9 h 13"/>
                    <a:gd name="T12" fmla="*/ 10 w 10"/>
                    <a:gd name="T13" fmla="*/ 9 h 13"/>
                    <a:gd name="T14" fmla="*/ 10 w 10"/>
                    <a:gd name="T15" fmla="*/ 6 h 13"/>
                    <a:gd name="T16" fmla="*/ 10 w 10"/>
                    <a:gd name="T17" fmla="*/ 4 h 13"/>
                    <a:gd name="T18" fmla="*/ 8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9"/>
                      </a:lnTo>
                      <a:lnTo>
                        <a:pt x="10" y="9"/>
                      </a:lnTo>
                      <a:lnTo>
                        <a:pt x="10" y="6"/>
                      </a:lnTo>
                      <a:lnTo>
                        <a:pt x="10" y="4"/>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8" name="Group 3069"/>
              <p:cNvGrpSpPr>
                <a:grpSpLocks/>
              </p:cNvGrpSpPr>
              <p:nvPr/>
            </p:nvGrpSpPr>
            <p:grpSpPr bwMode="auto">
              <a:xfrm>
                <a:off x="1584" y="2575"/>
                <a:ext cx="213" cy="59"/>
                <a:chOff x="1584" y="2575"/>
                <a:chExt cx="213" cy="59"/>
              </a:xfrm>
            </p:grpSpPr>
            <p:sp>
              <p:nvSpPr>
                <p:cNvPr id="29119" name="Freeform 2869"/>
                <p:cNvSpPr>
                  <a:spLocks/>
                </p:cNvSpPr>
                <p:nvPr/>
              </p:nvSpPr>
              <p:spPr bwMode="auto">
                <a:xfrm>
                  <a:off x="1584" y="2619"/>
                  <a:ext cx="8" cy="13"/>
                </a:xfrm>
                <a:custGeom>
                  <a:avLst/>
                  <a:gdLst>
                    <a:gd name="T0" fmla="*/ 0 w 8"/>
                    <a:gd name="T1" fmla="*/ 0 h 13"/>
                    <a:gd name="T2" fmla="*/ 0 w 8"/>
                    <a:gd name="T3" fmla="*/ 13 h 13"/>
                    <a:gd name="T4" fmla="*/ 6 w 8"/>
                    <a:gd name="T5" fmla="*/ 13 h 13"/>
                    <a:gd name="T6" fmla="*/ 8 w 8"/>
                    <a:gd name="T7" fmla="*/ 9 h 13"/>
                    <a:gd name="T8" fmla="*/ 8 w 8"/>
                    <a:gd name="T9" fmla="*/ 9 h 13"/>
                    <a:gd name="T10" fmla="*/ 8 w 8"/>
                    <a:gd name="T11" fmla="*/ 6 h 13"/>
                    <a:gd name="T12" fmla="*/ 8 w 8"/>
                    <a:gd name="T13" fmla="*/ 4 h 13"/>
                    <a:gd name="T14" fmla="*/ 8 w 8"/>
                    <a:gd name="T15" fmla="*/ 2 h 13"/>
                    <a:gd name="T16" fmla="*/ 6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9"/>
                      </a:lnTo>
                      <a:lnTo>
                        <a:pt x="8" y="9"/>
                      </a:lnTo>
                      <a:lnTo>
                        <a:pt x="8" y="6"/>
                      </a:lnTo>
                      <a:lnTo>
                        <a:pt x="8" y="4"/>
                      </a:lnTo>
                      <a:lnTo>
                        <a:pt x="8"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0" name="Freeform 2870"/>
                <p:cNvSpPr>
                  <a:spLocks/>
                </p:cNvSpPr>
                <p:nvPr/>
              </p:nvSpPr>
              <p:spPr bwMode="auto">
                <a:xfrm>
                  <a:off x="1584" y="2619"/>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9 h 13"/>
                    <a:gd name="T12" fmla="*/ 8 w 8"/>
                    <a:gd name="T13" fmla="*/ 9 h 13"/>
                    <a:gd name="T14" fmla="*/ 8 w 8"/>
                    <a:gd name="T15" fmla="*/ 6 h 13"/>
                    <a:gd name="T16" fmla="*/ 8 w 8"/>
                    <a:gd name="T17" fmla="*/ 4 h 13"/>
                    <a:gd name="T18" fmla="*/ 8 w 8"/>
                    <a:gd name="T19" fmla="*/ 2 h 13"/>
                    <a:gd name="T20" fmla="*/ 6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9"/>
                      </a:lnTo>
                      <a:lnTo>
                        <a:pt x="8" y="9"/>
                      </a:lnTo>
                      <a:lnTo>
                        <a:pt x="8" y="6"/>
                      </a:lnTo>
                      <a:lnTo>
                        <a:pt x="8" y="4"/>
                      </a:lnTo>
                      <a:lnTo>
                        <a:pt x="8"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1" name="Freeform 2871"/>
                <p:cNvSpPr>
                  <a:spLocks/>
                </p:cNvSpPr>
                <p:nvPr/>
              </p:nvSpPr>
              <p:spPr bwMode="auto">
                <a:xfrm>
                  <a:off x="1586" y="2619"/>
                  <a:ext cx="6" cy="13"/>
                </a:xfrm>
                <a:custGeom>
                  <a:avLst/>
                  <a:gdLst>
                    <a:gd name="T0" fmla="*/ 0 w 6"/>
                    <a:gd name="T1" fmla="*/ 0 h 13"/>
                    <a:gd name="T2" fmla="*/ 0 w 6"/>
                    <a:gd name="T3" fmla="*/ 13 h 13"/>
                    <a:gd name="T4" fmla="*/ 6 w 6"/>
                    <a:gd name="T5" fmla="*/ 13 h 13"/>
                    <a:gd name="T6" fmla="*/ 6 w 6"/>
                    <a:gd name="T7" fmla="*/ 9 h 13"/>
                    <a:gd name="T8" fmla="*/ 6 w 6"/>
                    <a:gd name="T9" fmla="*/ 9 h 13"/>
                    <a:gd name="T10" fmla="*/ 6 w 6"/>
                    <a:gd name="T11" fmla="*/ 6 h 13"/>
                    <a:gd name="T12" fmla="*/ 6 w 6"/>
                    <a:gd name="T13" fmla="*/ 4 h 13"/>
                    <a:gd name="T14" fmla="*/ 6 w 6"/>
                    <a:gd name="T15" fmla="*/ 2 h 13"/>
                    <a:gd name="T16" fmla="*/ 6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9"/>
                      </a:lnTo>
                      <a:lnTo>
                        <a:pt x="6" y="9"/>
                      </a:lnTo>
                      <a:lnTo>
                        <a:pt x="6" y="6"/>
                      </a:lnTo>
                      <a:lnTo>
                        <a:pt x="6" y="4"/>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2" name="Freeform 2872"/>
                <p:cNvSpPr>
                  <a:spLocks/>
                </p:cNvSpPr>
                <p:nvPr/>
              </p:nvSpPr>
              <p:spPr bwMode="auto">
                <a:xfrm>
                  <a:off x="1586" y="2619"/>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6 w 10"/>
                    <a:gd name="T11" fmla="*/ 9 h 13"/>
                    <a:gd name="T12" fmla="*/ 10 w 10"/>
                    <a:gd name="T13" fmla="*/ 9 h 13"/>
                    <a:gd name="T14" fmla="*/ 10 w 10"/>
                    <a:gd name="T15" fmla="*/ 6 h 13"/>
                    <a:gd name="T16" fmla="*/ 10 w 10"/>
                    <a:gd name="T17" fmla="*/ 4 h 13"/>
                    <a:gd name="T18" fmla="*/ 6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6" y="9"/>
                      </a:lnTo>
                      <a:lnTo>
                        <a:pt x="10" y="9"/>
                      </a:lnTo>
                      <a:lnTo>
                        <a:pt x="10" y="6"/>
                      </a:lnTo>
                      <a:lnTo>
                        <a:pt x="10" y="4"/>
                      </a:lnTo>
                      <a:lnTo>
                        <a:pt x="6"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3" name="Freeform 2873"/>
                <p:cNvSpPr>
                  <a:spLocks/>
                </p:cNvSpPr>
                <p:nvPr/>
              </p:nvSpPr>
              <p:spPr bwMode="auto">
                <a:xfrm>
                  <a:off x="1590" y="2619"/>
                  <a:ext cx="6" cy="13"/>
                </a:xfrm>
                <a:custGeom>
                  <a:avLst/>
                  <a:gdLst>
                    <a:gd name="T0" fmla="*/ 0 w 6"/>
                    <a:gd name="T1" fmla="*/ 0 h 13"/>
                    <a:gd name="T2" fmla="*/ 0 w 6"/>
                    <a:gd name="T3" fmla="*/ 13 h 13"/>
                    <a:gd name="T4" fmla="*/ 2 w 6"/>
                    <a:gd name="T5" fmla="*/ 13 h 13"/>
                    <a:gd name="T6" fmla="*/ 2 w 6"/>
                    <a:gd name="T7" fmla="*/ 9 h 13"/>
                    <a:gd name="T8" fmla="*/ 6 w 6"/>
                    <a:gd name="T9" fmla="*/ 9 h 13"/>
                    <a:gd name="T10" fmla="*/ 6 w 6"/>
                    <a:gd name="T11" fmla="*/ 6 h 13"/>
                    <a:gd name="T12" fmla="*/ 6 w 6"/>
                    <a:gd name="T13" fmla="*/ 4 h 13"/>
                    <a:gd name="T14" fmla="*/ 2 w 6"/>
                    <a:gd name="T15" fmla="*/ 2 h 13"/>
                    <a:gd name="T16" fmla="*/ 0 w 6"/>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0" y="0"/>
                      </a:moveTo>
                      <a:lnTo>
                        <a:pt x="0" y="13"/>
                      </a:lnTo>
                      <a:lnTo>
                        <a:pt x="2" y="13"/>
                      </a:lnTo>
                      <a:lnTo>
                        <a:pt x="2" y="9"/>
                      </a:lnTo>
                      <a:lnTo>
                        <a:pt x="6" y="9"/>
                      </a:lnTo>
                      <a:lnTo>
                        <a:pt x="6" y="6"/>
                      </a:lnTo>
                      <a:lnTo>
                        <a:pt x="6" y="4"/>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4" name="Freeform 2874"/>
                <p:cNvSpPr>
                  <a:spLocks/>
                </p:cNvSpPr>
                <p:nvPr/>
              </p:nvSpPr>
              <p:spPr bwMode="auto">
                <a:xfrm>
                  <a:off x="1590" y="2619"/>
                  <a:ext cx="8" cy="13"/>
                </a:xfrm>
                <a:custGeom>
                  <a:avLst/>
                  <a:gdLst>
                    <a:gd name="T0" fmla="*/ 2 w 8"/>
                    <a:gd name="T1" fmla="*/ 0 h 13"/>
                    <a:gd name="T2" fmla="*/ 0 w 8"/>
                    <a:gd name="T3" fmla="*/ 0 h 13"/>
                    <a:gd name="T4" fmla="*/ 0 w 8"/>
                    <a:gd name="T5" fmla="*/ 13 h 13"/>
                    <a:gd name="T6" fmla="*/ 2 w 8"/>
                    <a:gd name="T7" fmla="*/ 13 h 13"/>
                    <a:gd name="T8" fmla="*/ 2 w 8"/>
                    <a:gd name="T9" fmla="*/ 13 h 13"/>
                    <a:gd name="T10" fmla="*/ 6 w 8"/>
                    <a:gd name="T11" fmla="*/ 9 h 13"/>
                    <a:gd name="T12" fmla="*/ 6 w 8"/>
                    <a:gd name="T13" fmla="*/ 9 h 13"/>
                    <a:gd name="T14" fmla="*/ 8 w 8"/>
                    <a:gd name="T15" fmla="*/ 6 h 13"/>
                    <a:gd name="T16" fmla="*/ 6 w 8"/>
                    <a:gd name="T17" fmla="*/ 4 h 13"/>
                    <a:gd name="T18" fmla="*/ 6 w 8"/>
                    <a:gd name="T19" fmla="*/ 2 h 13"/>
                    <a:gd name="T20" fmla="*/ 2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2" y="13"/>
                      </a:lnTo>
                      <a:lnTo>
                        <a:pt x="6" y="9"/>
                      </a:lnTo>
                      <a:lnTo>
                        <a:pt x="6" y="9"/>
                      </a:lnTo>
                      <a:lnTo>
                        <a:pt x="8" y="6"/>
                      </a:lnTo>
                      <a:lnTo>
                        <a:pt x="6" y="4"/>
                      </a:lnTo>
                      <a:lnTo>
                        <a:pt x="6" y="2"/>
                      </a:lnTo>
                      <a:lnTo>
                        <a:pt x="2"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5" name="Freeform 2875"/>
                <p:cNvSpPr>
                  <a:spLocks/>
                </p:cNvSpPr>
                <p:nvPr/>
              </p:nvSpPr>
              <p:spPr bwMode="auto">
                <a:xfrm>
                  <a:off x="1586" y="2619"/>
                  <a:ext cx="12" cy="13"/>
                </a:xfrm>
                <a:custGeom>
                  <a:avLst/>
                  <a:gdLst>
                    <a:gd name="T0" fmla="*/ 0 w 12"/>
                    <a:gd name="T1" fmla="*/ 4 h 13"/>
                    <a:gd name="T2" fmla="*/ 6 w 12"/>
                    <a:gd name="T3" fmla="*/ 0 h 13"/>
                    <a:gd name="T4" fmla="*/ 6 w 12"/>
                    <a:gd name="T5" fmla="*/ 13 h 13"/>
                    <a:gd name="T6" fmla="*/ 10 w 12"/>
                    <a:gd name="T7" fmla="*/ 9 h 13"/>
                    <a:gd name="T8" fmla="*/ 6 w 12"/>
                    <a:gd name="T9" fmla="*/ 13 h 13"/>
                    <a:gd name="T10" fmla="*/ 6 w 12"/>
                    <a:gd name="T11" fmla="*/ 13 h 13"/>
                    <a:gd name="T12" fmla="*/ 10 w 12"/>
                    <a:gd name="T13" fmla="*/ 9 h 13"/>
                    <a:gd name="T14" fmla="*/ 12 w 12"/>
                    <a:gd name="T15" fmla="*/ 9 h 13"/>
                    <a:gd name="T16" fmla="*/ 12 w 12"/>
                    <a:gd name="T17" fmla="*/ 6 h 13"/>
                    <a:gd name="T18" fmla="*/ 12 w 12"/>
                    <a:gd name="T19" fmla="*/ 4 h 13"/>
                    <a:gd name="T20" fmla="*/ 10 w 12"/>
                    <a:gd name="T21" fmla="*/ 2 h 13"/>
                    <a:gd name="T22" fmla="*/ 6 w 12"/>
                    <a:gd name="T23" fmla="*/ 2 h 13"/>
                    <a:gd name="T24" fmla="*/ 6 w 12"/>
                    <a:gd name="T25" fmla="*/ 0 h 13"/>
                    <a:gd name="T26" fmla="*/ 0 w 12"/>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3">
                      <a:moveTo>
                        <a:pt x="0" y="4"/>
                      </a:moveTo>
                      <a:lnTo>
                        <a:pt x="6" y="0"/>
                      </a:lnTo>
                      <a:lnTo>
                        <a:pt x="6" y="13"/>
                      </a:lnTo>
                      <a:lnTo>
                        <a:pt x="10" y="9"/>
                      </a:lnTo>
                      <a:lnTo>
                        <a:pt x="6" y="13"/>
                      </a:lnTo>
                      <a:lnTo>
                        <a:pt x="6" y="13"/>
                      </a:lnTo>
                      <a:lnTo>
                        <a:pt x="10" y="9"/>
                      </a:lnTo>
                      <a:lnTo>
                        <a:pt x="12" y="9"/>
                      </a:lnTo>
                      <a:lnTo>
                        <a:pt x="12" y="6"/>
                      </a:lnTo>
                      <a:lnTo>
                        <a:pt x="12" y="4"/>
                      </a:lnTo>
                      <a:lnTo>
                        <a:pt x="10" y="2"/>
                      </a:lnTo>
                      <a:lnTo>
                        <a:pt x="6" y="2"/>
                      </a:lnTo>
                      <a:lnTo>
                        <a:pt x="6" y="0"/>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6" name="Freeform 2876"/>
                <p:cNvSpPr>
                  <a:spLocks/>
                </p:cNvSpPr>
                <p:nvPr/>
              </p:nvSpPr>
              <p:spPr bwMode="auto">
                <a:xfrm>
                  <a:off x="1586" y="2619"/>
                  <a:ext cx="14" cy="13"/>
                </a:xfrm>
                <a:custGeom>
                  <a:avLst/>
                  <a:gdLst>
                    <a:gd name="T0" fmla="*/ 6 w 14"/>
                    <a:gd name="T1" fmla="*/ 0 h 13"/>
                    <a:gd name="T2" fmla="*/ 0 w 14"/>
                    <a:gd name="T3" fmla="*/ 2 h 13"/>
                    <a:gd name="T4" fmla="*/ 0 w 14"/>
                    <a:gd name="T5" fmla="*/ 4 h 13"/>
                    <a:gd name="T6" fmla="*/ 10 w 14"/>
                    <a:gd name="T7" fmla="*/ 9 h 13"/>
                    <a:gd name="T8" fmla="*/ 12 w 14"/>
                    <a:gd name="T9" fmla="*/ 9 h 13"/>
                    <a:gd name="T10" fmla="*/ 6 w 14"/>
                    <a:gd name="T11" fmla="*/ 13 h 13"/>
                    <a:gd name="T12" fmla="*/ 12 w 14"/>
                    <a:gd name="T13" fmla="*/ 9 h 13"/>
                    <a:gd name="T14" fmla="*/ 14 w 14"/>
                    <a:gd name="T15" fmla="*/ 6 h 13"/>
                    <a:gd name="T16" fmla="*/ 14 w 14"/>
                    <a:gd name="T17" fmla="*/ 4 h 13"/>
                    <a:gd name="T18" fmla="*/ 12 w 14"/>
                    <a:gd name="T19" fmla="*/ 2 h 13"/>
                    <a:gd name="T20" fmla="*/ 10 w 14"/>
                    <a:gd name="T21" fmla="*/ 0 h 13"/>
                    <a:gd name="T22" fmla="*/ 6 w 14"/>
                    <a:gd name="T23" fmla="*/ 0 h 13"/>
                    <a:gd name="T24" fmla="*/ 6 w 14"/>
                    <a:gd name="T25" fmla="*/ 0 h 13"/>
                    <a:gd name="T26" fmla="*/ 4 w 14"/>
                    <a:gd name="T27" fmla="*/ 0 h 13"/>
                    <a:gd name="T28" fmla="*/ 0 w 14"/>
                    <a:gd name="T29" fmla="*/ 2 h 13"/>
                    <a:gd name="T30" fmla="*/ 6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6" y="0"/>
                      </a:moveTo>
                      <a:lnTo>
                        <a:pt x="0" y="2"/>
                      </a:lnTo>
                      <a:lnTo>
                        <a:pt x="0" y="4"/>
                      </a:lnTo>
                      <a:lnTo>
                        <a:pt x="10" y="9"/>
                      </a:lnTo>
                      <a:lnTo>
                        <a:pt x="12" y="9"/>
                      </a:lnTo>
                      <a:lnTo>
                        <a:pt x="6" y="13"/>
                      </a:lnTo>
                      <a:lnTo>
                        <a:pt x="12" y="9"/>
                      </a:lnTo>
                      <a:lnTo>
                        <a:pt x="14" y="6"/>
                      </a:lnTo>
                      <a:lnTo>
                        <a:pt x="14" y="4"/>
                      </a:lnTo>
                      <a:lnTo>
                        <a:pt x="12" y="2"/>
                      </a:lnTo>
                      <a:lnTo>
                        <a:pt x="10" y="0"/>
                      </a:lnTo>
                      <a:lnTo>
                        <a:pt x="6" y="0"/>
                      </a:lnTo>
                      <a:lnTo>
                        <a:pt x="6" y="0"/>
                      </a:lnTo>
                      <a:lnTo>
                        <a:pt x="4" y="0"/>
                      </a:lnTo>
                      <a:lnTo>
                        <a:pt x="0"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7" name="Freeform 2877"/>
                <p:cNvSpPr>
                  <a:spLocks/>
                </p:cNvSpPr>
                <p:nvPr/>
              </p:nvSpPr>
              <p:spPr bwMode="auto">
                <a:xfrm>
                  <a:off x="1590" y="2619"/>
                  <a:ext cx="10" cy="13"/>
                </a:xfrm>
                <a:custGeom>
                  <a:avLst/>
                  <a:gdLst>
                    <a:gd name="T0" fmla="*/ 0 w 10"/>
                    <a:gd name="T1" fmla="*/ 2 h 13"/>
                    <a:gd name="T2" fmla="*/ 2 w 10"/>
                    <a:gd name="T3" fmla="*/ 0 h 13"/>
                    <a:gd name="T4" fmla="*/ 2 w 10"/>
                    <a:gd name="T5" fmla="*/ 13 h 13"/>
                    <a:gd name="T6" fmla="*/ 8 w 10"/>
                    <a:gd name="T7" fmla="*/ 9 h 13"/>
                    <a:gd name="T8" fmla="*/ 2 w 10"/>
                    <a:gd name="T9" fmla="*/ 13 h 13"/>
                    <a:gd name="T10" fmla="*/ 6 w 10"/>
                    <a:gd name="T11" fmla="*/ 9 h 13"/>
                    <a:gd name="T12" fmla="*/ 8 w 10"/>
                    <a:gd name="T13" fmla="*/ 9 h 13"/>
                    <a:gd name="T14" fmla="*/ 10 w 10"/>
                    <a:gd name="T15" fmla="*/ 9 h 13"/>
                    <a:gd name="T16" fmla="*/ 10 w 10"/>
                    <a:gd name="T17" fmla="*/ 6 h 13"/>
                    <a:gd name="T18" fmla="*/ 10 w 10"/>
                    <a:gd name="T19" fmla="*/ 4 h 13"/>
                    <a:gd name="T20" fmla="*/ 8 w 10"/>
                    <a:gd name="T21" fmla="*/ 2 h 13"/>
                    <a:gd name="T22" fmla="*/ 6 w 10"/>
                    <a:gd name="T23" fmla="*/ 0 h 13"/>
                    <a:gd name="T24" fmla="*/ 2 w 10"/>
                    <a:gd name="T25" fmla="*/ 0 h 13"/>
                    <a:gd name="T26" fmla="*/ 0 w 10"/>
                    <a:gd name="T2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0" y="2"/>
                      </a:moveTo>
                      <a:lnTo>
                        <a:pt x="2" y="0"/>
                      </a:lnTo>
                      <a:lnTo>
                        <a:pt x="2" y="13"/>
                      </a:lnTo>
                      <a:lnTo>
                        <a:pt x="8" y="9"/>
                      </a:lnTo>
                      <a:lnTo>
                        <a:pt x="2" y="13"/>
                      </a:lnTo>
                      <a:lnTo>
                        <a:pt x="6" y="9"/>
                      </a:lnTo>
                      <a:lnTo>
                        <a:pt x="8" y="9"/>
                      </a:lnTo>
                      <a:lnTo>
                        <a:pt x="10" y="9"/>
                      </a:lnTo>
                      <a:lnTo>
                        <a:pt x="10" y="6"/>
                      </a:lnTo>
                      <a:lnTo>
                        <a:pt x="10" y="4"/>
                      </a:lnTo>
                      <a:lnTo>
                        <a:pt x="8" y="2"/>
                      </a:lnTo>
                      <a:lnTo>
                        <a:pt x="6" y="0"/>
                      </a:lnTo>
                      <a:lnTo>
                        <a:pt x="2"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8" name="Freeform 2878"/>
                <p:cNvSpPr>
                  <a:spLocks/>
                </p:cNvSpPr>
                <p:nvPr/>
              </p:nvSpPr>
              <p:spPr bwMode="auto">
                <a:xfrm>
                  <a:off x="1590" y="2615"/>
                  <a:ext cx="10" cy="13"/>
                </a:xfrm>
                <a:custGeom>
                  <a:avLst/>
                  <a:gdLst>
                    <a:gd name="T0" fmla="*/ 0 w 10"/>
                    <a:gd name="T1" fmla="*/ 4 h 13"/>
                    <a:gd name="T2" fmla="*/ 0 w 10"/>
                    <a:gd name="T3" fmla="*/ 6 h 13"/>
                    <a:gd name="T4" fmla="*/ 8 w 10"/>
                    <a:gd name="T5" fmla="*/ 13 h 13"/>
                    <a:gd name="T6" fmla="*/ 10 w 10"/>
                    <a:gd name="T7" fmla="*/ 13 h 13"/>
                    <a:gd name="T8" fmla="*/ 10 w 10"/>
                    <a:gd name="T9" fmla="*/ 10 h 13"/>
                    <a:gd name="T10" fmla="*/ 10 w 10"/>
                    <a:gd name="T11" fmla="*/ 8 h 13"/>
                    <a:gd name="T12" fmla="*/ 10 w 10"/>
                    <a:gd name="T13" fmla="*/ 6 h 13"/>
                    <a:gd name="T14" fmla="*/ 8 w 10"/>
                    <a:gd name="T15" fmla="*/ 4 h 13"/>
                    <a:gd name="T16" fmla="*/ 6 w 10"/>
                    <a:gd name="T17" fmla="*/ 0 h 13"/>
                    <a:gd name="T18" fmla="*/ 2 w 10"/>
                    <a:gd name="T19" fmla="*/ 0 h 13"/>
                    <a:gd name="T20" fmla="*/ 2 w 10"/>
                    <a:gd name="T21" fmla="*/ 4 h 13"/>
                    <a:gd name="T22" fmla="*/ 0 w 10"/>
                    <a:gd name="T2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0" y="4"/>
                      </a:moveTo>
                      <a:lnTo>
                        <a:pt x="0" y="6"/>
                      </a:lnTo>
                      <a:lnTo>
                        <a:pt x="8" y="13"/>
                      </a:lnTo>
                      <a:lnTo>
                        <a:pt x="10" y="13"/>
                      </a:lnTo>
                      <a:lnTo>
                        <a:pt x="10" y="10"/>
                      </a:lnTo>
                      <a:lnTo>
                        <a:pt x="10" y="8"/>
                      </a:lnTo>
                      <a:lnTo>
                        <a:pt x="10" y="6"/>
                      </a:lnTo>
                      <a:lnTo>
                        <a:pt x="8" y="4"/>
                      </a:lnTo>
                      <a:lnTo>
                        <a:pt x="6" y="0"/>
                      </a:lnTo>
                      <a:lnTo>
                        <a:pt x="2" y="0"/>
                      </a:lnTo>
                      <a:lnTo>
                        <a:pt x="2" y="4"/>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9" name="Freeform 2879"/>
                <p:cNvSpPr>
                  <a:spLocks/>
                </p:cNvSpPr>
                <p:nvPr/>
              </p:nvSpPr>
              <p:spPr bwMode="auto">
                <a:xfrm>
                  <a:off x="1590" y="2615"/>
                  <a:ext cx="12" cy="13"/>
                </a:xfrm>
                <a:custGeom>
                  <a:avLst/>
                  <a:gdLst>
                    <a:gd name="T0" fmla="*/ 0 w 12"/>
                    <a:gd name="T1" fmla="*/ 6 h 13"/>
                    <a:gd name="T2" fmla="*/ 2 w 12"/>
                    <a:gd name="T3" fmla="*/ 4 h 13"/>
                    <a:gd name="T4" fmla="*/ 0 w 12"/>
                    <a:gd name="T5" fmla="*/ 4 h 13"/>
                    <a:gd name="T6" fmla="*/ 10 w 12"/>
                    <a:gd name="T7" fmla="*/ 13 h 13"/>
                    <a:gd name="T8" fmla="*/ 10 w 12"/>
                    <a:gd name="T9" fmla="*/ 10 h 13"/>
                    <a:gd name="T10" fmla="*/ 12 w 12"/>
                    <a:gd name="T11" fmla="*/ 10 h 13"/>
                    <a:gd name="T12" fmla="*/ 10 w 12"/>
                    <a:gd name="T13" fmla="*/ 10 h 13"/>
                    <a:gd name="T14" fmla="*/ 12 w 12"/>
                    <a:gd name="T15" fmla="*/ 8 h 13"/>
                    <a:gd name="T16" fmla="*/ 12 w 12"/>
                    <a:gd name="T17" fmla="*/ 6 h 13"/>
                    <a:gd name="T18" fmla="*/ 12 w 12"/>
                    <a:gd name="T19" fmla="*/ 4 h 13"/>
                    <a:gd name="T20" fmla="*/ 10 w 12"/>
                    <a:gd name="T21" fmla="*/ 0 h 13"/>
                    <a:gd name="T22" fmla="*/ 8 w 12"/>
                    <a:gd name="T23" fmla="*/ 0 h 13"/>
                    <a:gd name="T24" fmla="*/ 6 w 12"/>
                    <a:gd name="T25" fmla="*/ 0 h 13"/>
                    <a:gd name="T26" fmla="*/ 2 w 12"/>
                    <a:gd name="T27" fmla="*/ 0 h 13"/>
                    <a:gd name="T28" fmla="*/ 2 w 12"/>
                    <a:gd name="T29" fmla="*/ 4 h 13"/>
                    <a:gd name="T30" fmla="*/ 0 w 12"/>
                    <a:gd name="T3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
                      <a:moveTo>
                        <a:pt x="0" y="6"/>
                      </a:moveTo>
                      <a:lnTo>
                        <a:pt x="2" y="4"/>
                      </a:lnTo>
                      <a:lnTo>
                        <a:pt x="0" y="4"/>
                      </a:lnTo>
                      <a:lnTo>
                        <a:pt x="10" y="13"/>
                      </a:lnTo>
                      <a:lnTo>
                        <a:pt x="10" y="10"/>
                      </a:lnTo>
                      <a:lnTo>
                        <a:pt x="12" y="10"/>
                      </a:lnTo>
                      <a:lnTo>
                        <a:pt x="10" y="10"/>
                      </a:lnTo>
                      <a:lnTo>
                        <a:pt x="12" y="8"/>
                      </a:lnTo>
                      <a:lnTo>
                        <a:pt x="12" y="6"/>
                      </a:lnTo>
                      <a:lnTo>
                        <a:pt x="12" y="4"/>
                      </a:lnTo>
                      <a:lnTo>
                        <a:pt x="10" y="0"/>
                      </a:lnTo>
                      <a:lnTo>
                        <a:pt x="8" y="0"/>
                      </a:lnTo>
                      <a:lnTo>
                        <a:pt x="6" y="0"/>
                      </a:lnTo>
                      <a:lnTo>
                        <a:pt x="2" y="0"/>
                      </a:lnTo>
                      <a:lnTo>
                        <a:pt x="2" y="4"/>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0" name="Freeform 2880"/>
                <p:cNvSpPr>
                  <a:spLocks/>
                </p:cNvSpPr>
                <p:nvPr/>
              </p:nvSpPr>
              <p:spPr bwMode="auto">
                <a:xfrm>
                  <a:off x="1590" y="2613"/>
                  <a:ext cx="12" cy="12"/>
                </a:xfrm>
                <a:custGeom>
                  <a:avLst/>
                  <a:gdLst>
                    <a:gd name="T0" fmla="*/ 2 w 12"/>
                    <a:gd name="T1" fmla="*/ 2 h 12"/>
                    <a:gd name="T2" fmla="*/ 0 w 12"/>
                    <a:gd name="T3" fmla="*/ 8 h 12"/>
                    <a:gd name="T4" fmla="*/ 12 w 12"/>
                    <a:gd name="T5" fmla="*/ 12 h 12"/>
                    <a:gd name="T6" fmla="*/ 12 w 12"/>
                    <a:gd name="T7" fmla="*/ 8 h 12"/>
                    <a:gd name="T8" fmla="*/ 12 w 12"/>
                    <a:gd name="T9" fmla="*/ 10 h 12"/>
                    <a:gd name="T10" fmla="*/ 12 w 12"/>
                    <a:gd name="T11" fmla="*/ 8 h 12"/>
                    <a:gd name="T12" fmla="*/ 12 w 12"/>
                    <a:gd name="T13" fmla="*/ 6 h 12"/>
                    <a:gd name="T14" fmla="*/ 12 w 12"/>
                    <a:gd name="T15" fmla="*/ 2 h 12"/>
                    <a:gd name="T16" fmla="*/ 10 w 12"/>
                    <a:gd name="T17" fmla="*/ 0 h 12"/>
                    <a:gd name="T18" fmla="*/ 6 w 12"/>
                    <a:gd name="T19" fmla="*/ 0 h 12"/>
                    <a:gd name="T20" fmla="*/ 2 w 12"/>
                    <a:gd name="T21" fmla="*/ 0 h 12"/>
                    <a:gd name="T22" fmla="*/ 2 w 12"/>
                    <a:gd name="T23" fmla="*/ 0 h 12"/>
                    <a:gd name="T24" fmla="*/ 2 w 12"/>
                    <a:gd name="T2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2" y="2"/>
                      </a:moveTo>
                      <a:lnTo>
                        <a:pt x="0" y="8"/>
                      </a:lnTo>
                      <a:lnTo>
                        <a:pt x="12" y="12"/>
                      </a:lnTo>
                      <a:lnTo>
                        <a:pt x="12" y="8"/>
                      </a:lnTo>
                      <a:lnTo>
                        <a:pt x="12" y="10"/>
                      </a:lnTo>
                      <a:lnTo>
                        <a:pt x="12" y="8"/>
                      </a:lnTo>
                      <a:lnTo>
                        <a:pt x="12" y="6"/>
                      </a:lnTo>
                      <a:lnTo>
                        <a:pt x="12" y="2"/>
                      </a:lnTo>
                      <a:lnTo>
                        <a:pt x="10" y="0"/>
                      </a:lnTo>
                      <a:lnTo>
                        <a:pt x="6" y="0"/>
                      </a:lnTo>
                      <a:lnTo>
                        <a:pt x="2" y="0"/>
                      </a:lnTo>
                      <a:lnTo>
                        <a:pt x="2" y="0"/>
                      </a:lnTo>
                      <a:lnTo>
                        <a:pt x="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1" name="Freeform 2881"/>
                <p:cNvSpPr>
                  <a:spLocks/>
                </p:cNvSpPr>
                <p:nvPr/>
              </p:nvSpPr>
              <p:spPr bwMode="auto">
                <a:xfrm>
                  <a:off x="1592" y="2613"/>
                  <a:ext cx="14" cy="10"/>
                </a:xfrm>
                <a:custGeom>
                  <a:avLst/>
                  <a:gdLst>
                    <a:gd name="T0" fmla="*/ 0 w 14"/>
                    <a:gd name="T1" fmla="*/ 2 h 10"/>
                    <a:gd name="T2" fmla="*/ 0 w 14"/>
                    <a:gd name="T3" fmla="*/ 0 h 10"/>
                    <a:gd name="T4" fmla="*/ 0 w 14"/>
                    <a:gd name="T5" fmla="*/ 2 h 10"/>
                    <a:gd name="T6" fmla="*/ 10 w 14"/>
                    <a:gd name="T7" fmla="*/ 10 h 10"/>
                    <a:gd name="T8" fmla="*/ 14 w 14"/>
                    <a:gd name="T9" fmla="*/ 8 h 10"/>
                    <a:gd name="T10" fmla="*/ 10 w 14"/>
                    <a:gd name="T11" fmla="*/ 10 h 10"/>
                    <a:gd name="T12" fmla="*/ 14 w 14"/>
                    <a:gd name="T13" fmla="*/ 6 h 10"/>
                    <a:gd name="T14" fmla="*/ 14 w 14"/>
                    <a:gd name="T15" fmla="*/ 2 h 10"/>
                    <a:gd name="T16" fmla="*/ 10 w 14"/>
                    <a:gd name="T17" fmla="*/ 0 h 10"/>
                    <a:gd name="T18" fmla="*/ 10 w 14"/>
                    <a:gd name="T19" fmla="*/ 0 h 10"/>
                    <a:gd name="T20" fmla="*/ 8 w 14"/>
                    <a:gd name="T21" fmla="*/ 0 h 10"/>
                    <a:gd name="T22" fmla="*/ 6 w 14"/>
                    <a:gd name="T23" fmla="*/ 0 h 10"/>
                    <a:gd name="T24" fmla="*/ 4 w 14"/>
                    <a:gd name="T25" fmla="*/ 0 h 10"/>
                    <a:gd name="T26" fmla="*/ 0 w 14"/>
                    <a:gd name="T27" fmla="*/ 0 h 10"/>
                    <a:gd name="T28" fmla="*/ 0 w 14"/>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0">
                      <a:moveTo>
                        <a:pt x="0" y="2"/>
                      </a:moveTo>
                      <a:lnTo>
                        <a:pt x="0" y="0"/>
                      </a:lnTo>
                      <a:lnTo>
                        <a:pt x="0" y="2"/>
                      </a:lnTo>
                      <a:lnTo>
                        <a:pt x="10" y="10"/>
                      </a:lnTo>
                      <a:lnTo>
                        <a:pt x="14" y="8"/>
                      </a:lnTo>
                      <a:lnTo>
                        <a:pt x="10" y="10"/>
                      </a:lnTo>
                      <a:lnTo>
                        <a:pt x="14" y="6"/>
                      </a:lnTo>
                      <a:lnTo>
                        <a:pt x="14" y="2"/>
                      </a:lnTo>
                      <a:lnTo>
                        <a:pt x="10" y="0"/>
                      </a:lnTo>
                      <a:lnTo>
                        <a:pt x="10" y="0"/>
                      </a:lnTo>
                      <a:lnTo>
                        <a:pt x="8" y="0"/>
                      </a:lnTo>
                      <a:lnTo>
                        <a:pt x="6" y="0"/>
                      </a:lnTo>
                      <a:lnTo>
                        <a:pt x="4" y="0"/>
                      </a:lnTo>
                      <a:lnTo>
                        <a:pt x="0"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2" name="Freeform 2882"/>
                <p:cNvSpPr>
                  <a:spLocks/>
                </p:cNvSpPr>
                <p:nvPr/>
              </p:nvSpPr>
              <p:spPr bwMode="auto">
                <a:xfrm>
                  <a:off x="1592" y="2607"/>
                  <a:ext cx="14" cy="14"/>
                </a:xfrm>
                <a:custGeom>
                  <a:avLst/>
                  <a:gdLst>
                    <a:gd name="T0" fmla="*/ 0 w 14"/>
                    <a:gd name="T1" fmla="*/ 6 h 14"/>
                    <a:gd name="T2" fmla="*/ 0 w 14"/>
                    <a:gd name="T3" fmla="*/ 8 h 14"/>
                    <a:gd name="T4" fmla="*/ 14 w 14"/>
                    <a:gd name="T5" fmla="*/ 14 h 14"/>
                    <a:gd name="T6" fmla="*/ 14 w 14"/>
                    <a:gd name="T7" fmla="*/ 8 h 14"/>
                    <a:gd name="T8" fmla="*/ 14 w 14"/>
                    <a:gd name="T9" fmla="*/ 6 h 14"/>
                    <a:gd name="T10" fmla="*/ 14 w 14"/>
                    <a:gd name="T11" fmla="*/ 2 h 14"/>
                    <a:gd name="T12" fmla="*/ 10 w 14"/>
                    <a:gd name="T13" fmla="*/ 2 h 14"/>
                    <a:gd name="T14" fmla="*/ 8 w 14"/>
                    <a:gd name="T15" fmla="*/ 0 h 14"/>
                    <a:gd name="T16" fmla="*/ 6 w 14"/>
                    <a:gd name="T17" fmla="*/ 0 h 14"/>
                    <a:gd name="T18" fmla="*/ 4 w 14"/>
                    <a:gd name="T19" fmla="*/ 0 h 14"/>
                    <a:gd name="T20" fmla="*/ 0 w 14"/>
                    <a:gd name="T21" fmla="*/ 2 h 14"/>
                    <a:gd name="T22" fmla="*/ 0 w 14"/>
                    <a:gd name="T2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4">
                      <a:moveTo>
                        <a:pt x="0" y="6"/>
                      </a:moveTo>
                      <a:lnTo>
                        <a:pt x="0" y="8"/>
                      </a:lnTo>
                      <a:lnTo>
                        <a:pt x="14" y="14"/>
                      </a:lnTo>
                      <a:lnTo>
                        <a:pt x="14" y="8"/>
                      </a:lnTo>
                      <a:lnTo>
                        <a:pt x="14" y="6"/>
                      </a:lnTo>
                      <a:lnTo>
                        <a:pt x="14" y="2"/>
                      </a:lnTo>
                      <a:lnTo>
                        <a:pt x="10" y="2"/>
                      </a:lnTo>
                      <a:lnTo>
                        <a:pt x="8" y="0"/>
                      </a:lnTo>
                      <a:lnTo>
                        <a:pt x="6" y="0"/>
                      </a:lnTo>
                      <a:lnTo>
                        <a:pt x="4" y="0"/>
                      </a:lnTo>
                      <a:lnTo>
                        <a:pt x="0" y="2"/>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3" name="Freeform 2883"/>
                <p:cNvSpPr>
                  <a:spLocks/>
                </p:cNvSpPr>
                <p:nvPr/>
              </p:nvSpPr>
              <p:spPr bwMode="auto">
                <a:xfrm>
                  <a:off x="1592" y="2605"/>
                  <a:ext cx="14" cy="10"/>
                </a:xfrm>
                <a:custGeom>
                  <a:avLst/>
                  <a:gdLst>
                    <a:gd name="T0" fmla="*/ 0 w 14"/>
                    <a:gd name="T1" fmla="*/ 4 h 10"/>
                    <a:gd name="T2" fmla="*/ 0 w 14"/>
                    <a:gd name="T3" fmla="*/ 8 h 10"/>
                    <a:gd name="T4" fmla="*/ 14 w 14"/>
                    <a:gd name="T5" fmla="*/ 10 h 10"/>
                    <a:gd name="T6" fmla="*/ 14 w 14"/>
                    <a:gd name="T7" fmla="*/ 8 h 10"/>
                    <a:gd name="T8" fmla="*/ 14 w 14"/>
                    <a:gd name="T9" fmla="*/ 8 h 10"/>
                    <a:gd name="T10" fmla="*/ 14 w 14"/>
                    <a:gd name="T11" fmla="*/ 2 h 10"/>
                    <a:gd name="T12" fmla="*/ 14 w 14"/>
                    <a:gd name="T13" fmla="*/ 2 h 10"/>
                    <a:gd name="T14" fmla="*/ 10 w 14"/>
                    <a:gd name="T15" fmla="*/ 0 h 10"/>
                    <a:gd name="T16" fmla="*/ 8 w 14"/>
                    <a:gd name="T17" fmla="*/ 0 h 10"/>
                    <a:gd name="T18" fmla="*/ 6 w 14"/>
                    <a:gd name="T19" fmla="*/ 0 h 10"/>
                    <a:gd name="T20" fmla="*/ 4 w 14"/>
                    <a:gd name="T21" fmla="*/ 2 h 10"/>
                    <a:gd name="T22" fmla="*/ 0 w 14"/>
                    <a:gd name="T2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0">
                      <a:moveTo>
                        <a:pt x="0" y="4"/>
                      </a:moveTo>
                      <a:lnTo>
                        <a:pt x="0" y="8"/>
                      </a:lnTo>
                      <a:lnTo>
                        <a:pt x="14" y="10"/>
                      </a:lnTo>
                      <a:lnTo>
                        <a:pt x="14" y="8"/>
                      </a:lnTo>
                      <a:lnTo>
                        <a:pt x="14" y="8"/>
                      </a:lnTo>
                      <a:lnTo>
                        <a:pt x="14" y="2"/>
                      </a:lnTo>
                      <a:lnTo>
                        <a:pt x="14" y="2"/>
                      </a:lnTo>
                      <a:lnTo>
                        <a:pt x="10" y="0"/>
                      </a:lnTo>
                      <a:lnTo>
                        <a:pt x="8" y="0"/>
                      </a:lnTo>
                      <a:lnTo>
                        <a:pt x="6" y="0"/>
                      </a:lnTo>
                      <a:lnTo>
                        <a:pt x="4" y="2"/>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4" name="Freeform 2884"/>
                <p:cNvSpPr>
                  <a:spLocks/>
                </p:cNvSpPr>
                <p:nvPr/>
              </p:nvSpPr>
              <p:spPr bwMode="auto">
                <a:xfrm>
                  <a:off x="1592" y="2600"/>
                  <a:ext cx="14" cy="13"/>
                </a:xfrm>
                <a:custGeom>
                  <a:avLst/>
                  <a:gdLst>
                    <a:gd name="T0" fmla="*/ 0 w 14"/>
                    <a:gd name="T1" fmla="*/ 5 h 13"/>
                    <a:gd name="T2" fmla="*/ 0 w 14"/>
                    <a:gd name="T3" fmla="*/ 9 h 13"/>
                    <a:gd name="T4" fmla="*/ 14 w 14"/>
                    <a:gd name="T5" fmla="*/ 13 h 13"/>
                    <a:gd name="T6" fmla="*/ 14 w 14"/>
                    <a:gd name="T7" fmla="*/ 9 h 13"/>
                    <a:gd name="T8" fmla="*/ 14 w 14"/>
                    <a:gd name="T9" fmla="*/ 5 h 13"/>
                    <a:gd name="T10" fmla="*/ 14 w 14"/>
                    <a:gd name="T11" fmla="*/ 3 h 13"/>
                    <a:gd name="T12" fmla="*/ 14 w 14"/>
                    <a:gd name="T13" fmla="*/ 3 h 13"/>
                    <a:gd name="T14" fmla="*/ 10 w 14"/>
                    <a:gd name="T15" fmla="*/ 0 h 13"/>
                    <a:gd name="T16" fmla="*/ 8 w 14"/>
                    <a:gd name="T17" fmla="*/ 0 h 13"/>
                    <a:gd name="T18" fmla="*/ 6 w 14"/>
                    <a:gd name="T19" fmla="*/ 0 h 13"/>
                    <a:gd name="T20" fmla="*/ 4 w 14"/>
                    <a:gd name="T21" fmla="*/ 3 h 13"/>
                    <a:gd name="T22" fmla="*/ 0 w 14"/>
                    <a:gd name="T2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0" y="5"/>
                      </a:moveTo>
                      <a:lnTo>
                        <a:pt x="0" y="9"/>
                      </a:lnTo>
                      <a:lnTo>
                        <a:pt x="14" y="13"/>
                      </a:lnTo>
                      <a:lnTo>
                        <a:pt x="14" y="9"/>
                      </a:lnTo>
                      <a:lnTo>
                        <a:pt x="14" y="5"/>
                      </a:lnTo>
                      <a:lnTo>
                        <a:pt x="14" y="3"/>
                      </a:lnTo>
                      <a:lnTo>
                        <a:pt x="14" y="3"/>
                      </a:lnTo>
                      <a:lnTo>
                        <a:pt x="10" y="0"/>
                      </a:lnTo>
                      <a:lnTo>
                        <a:pt x="8" y="0"/>
                      </a:lnTo>
                      <a:lnTo>
                        <a:pt x="6" y="0"/>
                      </a:lnTo>
                      <a:lnTo>
                        <a:pt x="4" y="3"/>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5" name="Freeform 2885"/>
                <p:cNvSpPr>
                  <a:spLocks/>
                </p:cNvSpPr>
                <p:nvPr/>
              </p:nvSpPr>
              <p:spPr bwMode="auto">
                <a:xfrm>
                  <a:off x="1592" y="2596"/>
                  <a:ext cx="17" cy="13"/>
                </a:xfrm>
                <a:custGeom>
                  <a:avLst/>
                  <a:gdLst>
                    <a:gd name="T0" fmla="*/ 4 w 17"/>
                    <a:gd name="T1" fmla="*/ 4 h 13"/>
                    <a:gd name="T2" fmla="*/ 0 w 17"/>
                    <a:gd name="T3" fmla="*/ 9 h 13"/>
                    <a:gd name="T4" fmla="*/ 14 w 17"/>
                    <a:gd name="T5" fmla="*/ 13 h 13"/>
                    <a:gd name="T6" fmla="*/ 17 w 17"/>
                    <a:gd name="T7" fmla="*/ 9 h 13"/>
                    <a:gd name="T8" fmla="*/ 17 w 17"/>
                    <a:gd name="T9" fmla="*/ 7 h 13"/>
                    <a:gd name="T10" fmla="*/ 14 w 17"/>
                    <a:gd name="T11" fmla="*/ 4 h 13"/>
                    <a:gd name="T12" fmla="*/ 14 w 17"/>
                    <a:gd name="T13" fmla="*/ 4 h 13"/>
                    <a:gd name="T14" fmla="*/ 10 w 17"/>
                    <a:gd name="T15" fmla="*/ 0 h 13"/>
                    <a:gd name="T16" fmla="*/ 8 w 17"/>
                    <a:gd name="T17" fmla="*/ 0 h 13"/>
                    <a:gd name="T18" fmla="*/ 6 w 17"/>
                    <a:gd name="T19" fmla="*/ 4 h 13"/>
                    <a:gd name="T20" fmla="*/ 4 w 17"/>
                    <a:gd name="T21" fmla="*/ 4 h 13"/>
                    <a:gd name="T22" fmla="*/ 4 w 17"/>
                    <a:gd name="T2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3">
                      <a:moveTo>
                        <a:pt x="4" y="4"/>
                      </a:moveTo>
                      <a:lnTo>
                        <a:pt x="0" y="9"/>
                      </a:lnTo>
                      <a:lnTo>
                        <a:pt x="14" y="13"/>
                      </a:lnTo>
                      <a:lnTo>
                        <a:pt x="17" y="9"/>
                      </a:lnTo>
                      <a:lnTo>
                        <a:pt x="17" y="7"/>
                      </a:lnTo>
                      <a:lnTo>
                        <a:pt x="14" y="4"/>
                      </a:lnTo>
                      <a:lnTo>
                        <a:pt x="14" y="4"/>
                      </a:lnTo>
                      <a:lnTo>
                        <a:pt x="10" y="0"/>
                      </a:lnTo>
                      <a:lnTo>
                        <a:pt x="8" y="0"/>
                      </a:lnTo>
                      <a:lnTo>
                        <a:pt x="6" y="4"/>
                      </a:lnTo>
                      <a:lnTo>
                        <a:pt x="4" y="4"/>
                      </a:lnTo>
                      <a:lnTo>
                        <a:pt x="4"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6" name="Freeform 2886"/>
                <p:cNvSpPr>
                  <a:spLocks/>
                </p:cNvSpPr>
                <p:nvPr/>
              </p:nvSpPr>
              <p:spPr bwMode="auto">
                <a:xfrm>
                  <a:off x="1596" y="2592"/>
                  <a:ext cx="13" cy="13"/>
                </a:xfrm>
                <a:custGeom>
                  <a:avLst/>
                  <a:gdLst>
                    <a:gd name="T0" fmla="*/ 0 w 13"/>
                    <a:gd name="T1" fmla="*/ 8 h 13"/>
                    <a:gd name="T2" fmla="*/ 0 w 13"/>
                    <a:gd name="T3" fmla="*/ 8 h 13"/>
                    <a:gd name="T4" fmla="*/ 13 w 13"/>
                    <a:gd name="T5" fmla="*/ 13 h 13"/>
                    <a:gd name="T6" fmla="*/ 13 w 13"/>
                    <a:gd name="T7" fmla="*/ 8 h 13"/>
                    <a:gd name="T8" fmla="*/ 13 w 13"/>
                    <a:gd name="T9" fmla="*/ 8 h 13"/>
                    <a:gd name="T10" fmla="*/ 13 w 13"/>
                    <a:gd name="T11" fmla="*/ 4 h 13"/>
                    <a:gd name="T12" fmla="*/ 10 w 13"/>
                    <a:gd name="T13" fmla="*/ 2 h 13"/>
                    <a:gd name="T14" fmla="*/ 10 w 13"/>
                    <a:gd name="T15" fmla="*/ 2 h 13"/>
                    <a:gd name="T16" fmla="*/ 6 w 13"/>
                    <a:gd name="T17" fmla="*/ 0 h 13"/>
                    <a:gd name="T18" fmla="*/ 4 w 13"/>
                    <a:gd name="T19" fmla="*/ 2 h 13"/>
                    <a:gd name="T20" fmla="*/ 2 w 13"/>
                    <a:gd name="T21" fmla="*/ 2 h 13"/>
                    <a:gd name="T22" fmla="*/ 0 w 13"/>
                    <a:gd name="T2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0" y="8"/>
                      </a:moveTo>
                      <a:lnTo>
                        <a:pt x="0" y="8"/>
                      </a:lnTo>
                      <a:lnTo>
                        <a:pt x="13" y="13"/>
                      </a:lnTo>
                      <a:lnTo>
                        <a:pt x="13" y="8"/>
                      </a:lnTo>
                      <a:lnTo>
                        <a:pt x="13" y="8"/>
                      </a:lnTo>
                      <a:lnTo>
                        <a:pt x="13" y="4"/>
                      </a:lnTo>
                      <a:lnTo>
                        <a:pt x="10" y="2"/>
                      </a:lnTo>
                      <a:lnTo>
                        <a:pt x="10" y="2"/>
                      </a:lnTo>
                      <a:lnTo>
                        <a:pt x="6" y="0"/>
                      </a:lnTo>
                      <a:lnTo>
                        <a:pt x="4" y="2"/>
                      </a:lnTo>
                      <a:lnTo>
                        <a:pt x="2" y="2"/>
                      </a:lnTo>
                      <a:lnTo>
                        <a:pt x="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7" name="Freeform 2887"/>
                <p:cNvSpPr>
                  <a:spLocks/>
                </p:cNvSpPr>
                <p:nvPr/>
              </p:nvSpPr>
              <p:spPr bwMode="auto">
                <a:xfrm>
                  <a:off x="1596" y="2590"/>
                  <a:ext cx="15" cy="10"/>
                </a:xfrm>
                <a:custGeom>
                  <a:avLst/>
                  <a:gdLst>
                    <a:gd name="T0" fmla="*/ 2 w 15"/>
                    <a:gd name="T1" fmla="*/ 4 h 10"/>
                    <a:gd name="T2" fmla="*/ 0 w 15"/>
                    <a:gd name="T3" fmla="*/ 10 h 10"/>
                    <a:gd name="T4" fmla="*/ 13 w 15"/>
                    <a:gd name="T5" fmla="*/ 10 h 10"/>
                    <a:gd name="T6" fmla="*/ 15 w 15"/>
                    <a:gd name="T7" fmla="*/ 6 h 10"/>
                    <a:gd name="T8" fmla="*/ 15 w 15"/>
                    <a:gd name="T9" fmla="*/ 4 h 10"/>
                    <a:gd name="T10" fmla="*/ 13 w 15"/>
                    <a:gd name="T11" fmla="*/ 2 h 10"/>
                    <a:gd name="T12" fmla="*/ 10 w 15"/>
                    <a:gd name="T13" fmla="*/ 0 h 10"/>
                    <a:gd name="T14" fmla="*/ 10 w 15"/>
                    <a:gd name="T15" fmla="*/ 0 h 10"/>
                    <a:gd name="T16" fmla="*/ 6 w 15"/>
                    <a:gd name="T17" fmla="*/ 0 h 10"/>
                    <a:gd name="T18" fmla="*/ 4 w 15"/>
                    <a:gd name="T19" fmla="*/ 0 h 10"/>
                    <a:gd name="T20" fmla="*/ 2 w 15"/>
                    <a:gd name="T21" fmla="*/ 2 h 10"/>
                    <a:gd name="T22" fmla="*/ 2 w 15"/>
                    <a:gd name="T2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0">
                      <a:moveTo>
                        <a:pt x="2" y="4"/>
                      </a:moveTo>
                      <a:lnTo>
                        <a:pt x="0" y="10"/>
                      </a:lnTo>
                      <a:lnTo>
                        <a:pt x="13" y="10"/>
                      </a:lnTo>
                      <a:lnTo>
                        <a:pt x="15" y="6"/>
                      </a:lnTo>
                      <a:lnTo>
                        <a:pt x="15" y="4"/>
                      </a:lnTo>
                      <a:lnTo>
                        <a:pt x="13" y="2"/>
                      </a:lnTo>
                      <a:lnTo>
                        <a:pt x="10" y="0"/>
                      </a:lnTo>
                      <a:lnTo>
                        <a:pt x="10" y="0"/>
                      </a:lnTo>
                      <a:lnTo>
                        <a:pt x="6" y="0"/>
                      </a:lnTo>
                      <a:lnTo>
                        <a:pt x="4" y="0"/>
                      </a:lnTo>
                      <a:lnTo>
                        <a:pt x="2" y="2"/>
                      </a:lnTo>
                      <a:lnTo>
                        <a:pt x="2"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8" name="Freeform 2888"/>
                <p:cNvSpPr>
                  <a:spLocks/>
                </p:cNvSpPr>
                <p:nvPr/>
              </p:nvSpPr>
              <p:spPr bwMode="auto">
                <a:xfrm>
                  <a:off x="1598" y="2584"/>
                  <a:ext cx="13" cy="12"/>
                </a:xfrm>
                <a:custGeom>
                  <a:avLst/>
                  <a:gdLst>
                    <a:gd name="T0" fmla="*/ 0 w 13"/>
                    <a:gd name="T1" fmla="*/ 6 h 12"/>
                    <a:gd name="T2" fmla="*/ 0 w 13"/>
                    <a:gd name="T3" fmla="*/ 10 h 12"/>
                    <a:gd name="T4" fmla="*/ 13 w 13"/>
                    <a:gd name="T5" fmla="*/ 12 h 12"/>
                    <a:gd name="T6" fmla="*/ 13 w 13"/>
                    <a:gd name="T7" fmla="*/ 10 h 12"/>
                    <a:gd name="T8" fmla="*/ 13 w 13"/>
                    <a:gd name="T9" fmla="*/ 6 h 12"/>
                    <a:gd name="T10" fmla="*/ 13 w 13"/>
                    <a:gd name="T11" fmla="*/ 2 h 12"/>
                    <a:gd name="T12" fmla="*/ 11 w 13"/>
                    <a:gd name="T13" fmla="*/ 0 h 12"/>
                    <a:gd name="T14" fmla="*/ 8 w 13"/>
                    <a:gd name="T15" fmla="*/ 0 h 12"/>
                    <a:gd name="T16" fmla="*/ 8 w 13"/>
                    <a:gd name="T17" fmla="*/ 0 h 12"/>
                    <a:gd name="T18" fmla="*/ 4 w 13"/>
                    <a:gd name="T19" fmla="*/ 0 h 12"/>
                    <a:gd name="T20" fmla="*/ 2 w 13"/>
                    <a:gd name="T21" fmla="*/ 2 h 12"/>
                    <a:gd name="T22" fmla="*/ 0 w 13"/>
                    <a:gd name="T2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0" y="6"/>
                      </a:moveTo>
                      <a:lnTo>
                        <a:pt x="0" y="10"/>
                      </a:lnTo>
                      <a:lnTo>
                        <a:pt x="13" y="12"/>
                      </a:lnTo>
                      <a:lnTo>
                        <a:pt x="13" y="10"/>
                      </a:lnTo>
                      <a:lnTo>
                        <a:pt x="13" y="6"/>
                      </a:lnTo>
                      <a:lnTo>
                        <a:pt x="13" y="2"/>
                      </a:lnTo>
                      <a:lnTo>
                        <a:pt x="11" y="0"/>
                      </a:lnTo>
                      <a:lnTo>
                        <a:pt x="8" y="0"/>
                      </a:lnTo>
                      <a:lnTo>
                        <a:pt x="8" y="0"/>
                      </a:lnTo>
                      <a:lnTo>
                        <a:pt x="4" y="0"/>
                      </a:lnTo>
                      <a:lnTo>
                        <a:pt x="2" y="2"/>
                      </a:lnTo>
                      <a:lnTo>
                        <a:pt x="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9" name="Freeform 2889"/>
                <p:cNvSpPr>
                  <a:spLocks/>
                </p:cNvSpPr>
                <p:nvPr/>
              </p:nvSpPr>
              <p:spPr bwMode="auto">
                <a:xfrm>
                  <a:off x="1598" y="2580"/>
                  <a:ext cx="15" cy="14"/>
                </a:xfrm>
                <a:custGeom>
                  <a:avLst/>
                  <a:gdLst>
                    <a:gd name="T0" fmla="*/ 2 w 15"/>
                    <a:gd name="T1" fmla="*/ 4 h 14"/>
                    <a:gd name="T2" fmla="*/ 0 w 15"/>
                    <a:gd name="T3" fmla="*/ 10 h 14"/>
                    <a:gd name="T4" fmla="*/ 13 w 15"/>
                    <a:gd name="T5" fmla="*/ 14 h 14"/>
                    <a:gd name="T6" fmla="*/ 13 w 15"/>
                    <a:gd name="T7" fmla="*/ 10 h 14"/>
                    <a:gd name="T8" fmla="*/ 15 w 15"/>
                    <a:gd name="T9" fmla="*/ 4 h 14"/>
                    <a:gd name="T10" fmla="*/ 13 w 15"/>
                    <a:gd name="T11" fmla="*/ 2 h 14"/>
                    <a:gd name="T12" fmla="*/ 11 w 15"/>
                    <a:gd name="T13" fmla="*/ 2 h 14"/>
                    <a:gd name="T14" fmla="*/ 8 w 15"/>
                    <a:gd name="T15" fmla="*/ 0 h 14"/>
                    <a:gd name="T16" fmla="*/ 8 w 15"/>
                    <a:gd name="T17" fmla="*/ 0 h 14"/>
                    <a:gd name="T18" fmla="*/ 4 w 15"/>
                    <a:gd name="T19" fmla="*/ 0 h 14"/>
                    <a:gd name="T20" fmla="*/ 2 w 15"/>
                    <a:gd name="T21" fmla="*/ 2 h 14"/>
                    <a:gd name="T22" fmla="*/ 2 w 15"/>
                    <a:gd name="T23"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4">
                      <a:moveTo>
                        <a:pt x="2" y="4"/>
                      </a:moveTo>
                      <a:lnTo>
                        <a:pt x="0" y="10"/>
                      </a:lnTo>
                      <a:lnTo>
                        <a:pt x="13" y="14"/>
                      </a:lnTo>
                      <a:lnTo>
                        <a:pt x="13" y="10"/>
                      </a:lnTo>
                      <a:lnTo>
                        <a:pt x="15" y="4"/>
                      </a:lnTo>
                      <a:lnTo>
                        <a:pt x="13" y="2"/>
                      </a:lnTo>
                      <a:lnTo>
                        <a:pt x="11" y="2"/>
                      </a:lnTo>
                      <a:lnTo>
                        <a:pt x="8" y="0"/>
                      </a:lnTo>
                      <a:lnTo>
                        <a:pt x="8" y="0"/>
                      </a:lnTo>
                      <a:lnTo>
                        <a:pt x="4" y="0"/>
                      </a:lnTo>
                      <a:lnTo>
                        <a:pt x="2" y="2"/>
                      </a:lnTo>
                      <a:lnTo>
                        <a:pt x="2"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0" name="Freeform 2890"/>
                <p:cNvSpPr>
                  <a:spLocks/>
                </p:cNvSpPr>
                <p:nvPr/>
              </p:nvSpPr>
              <p:spPr bwMode="auto">
                <a:xfrm>
                  <a:off x="1600" y="2577"/>
                  <a:ext cx="13" cy="13"/>
                </a:xfrm>
                <a:custGeom>
                  <a:avLst/>
                  <a:gdLst>
                    <a:gd name="T0" fmla="*/ 0 w 13"/>
                    <a:gd name="T1" fmla="*/ 5 h 13"/>
                    <a:gd name="T2" fmla="*/ 0 w 13"/>
                    <a:gd name="T3" fmla="*/ 7 h 13"/>
                    <a:gd name="T4" fmla="*/ 11 w 13"/>
                    <a:gd name="T5" fmla="*/ 13 h 13"/>
                    <a:gd name="T6" fmla="*/ 13 w 13"/>
                    <a:gd name="T7" fmla="*/ 9 h 13"/>
                    <a:gd name="T8" fmla="*/ 13 w 13"/>
                    <a:gd name="T9" fmla="*/ 7 h 13"/>
                    <a:gd name="T10" fmla="*/ 13 w 13"/>
                    <a:gd name="T11" fmla="*/ 3 h 13"/>
                    <a:gd name="T12" fmla="*/ 11 w 13"/>
                    <a:gd name="T13" fmla="*/ 3 h 13"/>
                    <a:gd name="T14" fmla="*/ 9 w 13"/>
                    <a:gd name="T15" fmla="*/ 0 h 13"/>
                    <a:gd name="T16" fmla="*/ 6 w 13"/>
                    <a:gd name="T17" fmla="*/ 0 h 13"/>
                    <a:gd name="T18" fmla="*/ 6 w 13"/>
                    <a:gd name="T19" fmla="*/ 0 h 13"/>
                    <a:gd name="T20" fmla="*/ 2 w 13"/>
                    <a:gd name="T21" fmla="*/ 3 h 13"/>
                    <a:gd name="T22" fmla="*/ 0 w 13"/>
                    <a:gd name="T2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0" y="5"/>
                      </a:moveTo>
                      <a:lnTo>
                        <a:pt x="0" y="7"/>
                      </a:lnTo>
                      <a:lnTo>
                        <a:pt x="11" y="13"/>
                      </a:lnTo>
                      <a:lnTo>
                        <a:pt x="13" y="9"/>
                      </a:lnTo>
                      <a:lnTo>
                        <a:pt x="13" y="7"/>
                      </a:lnTo>
                      <a:lnTo>
                        <a:pt x="13" y="3"/>
                      </a:lnTo>
                      <a:lnTo>
                        <a:pt x="11" y="3"/>
                      </a:lnTo>
                      <a:lnTo>
                        <a:pt x="9" y="0"/>
                      </a:lnTo>
                      <a:lnTo>
                        <a:pt x="6" y="0"/>
                      </a:lnTo>
                      <a:lnTo>
                        <a:pt x="6" y="0"/>
                      </a:lnTo>
                      <a:lnTo>
                        <a:pt x="2" y="3"/>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1" name="Freeform 2891"/>
                <p:cNvSpPr>
                  <a:spLocks/>
                </p:cNvSpPr>
                <p:nvPr/>
              </p:nvSpPr>
              <p:spPr bwMode="auto">
                <a:xfrm>
                  <a:off x="1600" y="2577"/>
                  <a:ext cx="15" cy="13"/>
                </a:xfrm>
                <a:custGeom>
                  <a:avLst/>
                  <a:gdLst>
                    <a:gd name="T0" fmla="*/ 9 w 15"/>
                    <a:gd name="T1" fmla="*/ 0 h 13"/>
                    <a:gd name="T2" fmla="*/ 2 w 15"/>
                    <a:gd name="T3" fmla="*/ 3 h 13"/>
                    <a:gd name="T4" fmla="*/ 0 w 15"/>
                    <a:gd name="T5" fmla="*/ 5 h 13"/>
                    <a:gd name="T6" fmla="*/ 13 w 15"/>
                    <a:gd name="T7" fmla="*/ 9 h 13"/>
                    <a:gd name="T8" fmla="*/ 13 w 15"/>
                    <a:gd name="T9" fmla="*/ 7 h 13"/>
                    <a:gd name="T10" fmla="*/ 9 w 15"/>
                    <a:gd name="T11" fmla="*/ 13 h 13"/>
                    <a:gd name="T12" fmla="*/ 13 w 15"/>
                    <a:gd name="T13" fmla="*/ 7 h 13"/>
                    <a:gd name="T14" fmla="*/ 15 w 15"/>
                    <a:gd name="T15" fmla="*/ 3 h 13"/>
                    <a:gd name="T16" fmla="*/ 13 w 15"/>
                    <a:gd name="T17" fmla="*/ 0 h 13"/>
                    <a:gd name="T18" fmla="*/ 13 w 15"/>
                    <a:gd name="T19" fmla="*/ 0 h 13"/>
                    <a:gd name="T20" fmla="*/ 11 w 15"/>
                    <a:gd name="T21" fmla="*/ 0 h 13"/>
                    <a:gd name="T22" fmla="*/ 9 w 15"/>
                    <a:gd name="T23" fmla="*/ 0 h 13"/>
                    <a:gd name="T24" fmla="*/ 6 w 15"/>
                    <a:gd name="T25" fmla="*/ 0 h 13"/>
                    <a:gd name="T26" fmla="*/ 2 w 15"/>
                    <a:gd name="T27" fmla="*/ 3 h 13"/>
                    <a:gd name="T28" fmla="*/ 9 w 15"/>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3">
                      <a:moveTo>
                        <a:pt x="9" y="0"/>
                      </a:moveTo>
                      <a:lnTo>
                        <a:pt x="2" y="3"/>
                      </a:lnTo>
                      <a:lnTo>
                        <a:pt x="0" y="5"/>
                      </a:lnTo>
                      <a:lnTo>
                        <a:pt x="13" y="9"/>
                      </a:lnTo>
                      <a:lnTo>
                        <a:pt x="13" y="7"/>
                      </a:lnTo>
                      <a:lnTo>
                        <a:pt x="9" y="13"/>
                      </a:lnTo>
                      <a:lnTo>
                        <a:pt x="13" y="7"/>
                      </a:lnTo>
                      <a:lnTo>
                        <a:pt x="15" y="3"/>
                      </a:lnTo>
                      <a:lnTo>
                        <a:pt x="13" y="0"/>
                      </a:lnTo>
                      <a:lnTo>
                        <a:pt x="13" y="0"/>
                      </a:lnTo>
                      <a:lnTo>
                        <a:pt x="11" y="0"/>
                      </a:lnTo>
                      <a:lnTo>
                        <a:pt x="9" y="0"/>
                      </a:lnTo>
                      <a:lnTo>
                        <a:pt x="6" y="0"/>
                      </a:lnTo>
                      <a:lnTo>
                        <a:pt x="2" y="3"/>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2" name="Freeform 2892"/>
                <p:cNvSpPr>
                  <a:spLocks/>
                </p:cNvSpPr>
                <p:nvPr/>
              </p:nvSpPr>
              <p:spPr bwMode="auto">
                <a:xfrm>
                  <a:off x="1606" y="2577"/>
                  <a:ext cx="9" cy="13"/>
                </a:xfrm>
                <a:custGeom>
                  <a:avLst/>
                  <a:gdLst>
                    <a:gd name="T0" fmla="*/ 0 w 9"/>
                    <a:gd name="T1" fmla="*/ 0 h 13"/>
                    <a:gd name="T2" fmla="*/ 3 w 9"/>
                    <a:gd name="T3" fmla="*/ 0 h 13"/>
                    <a:gd name="T4" fmla="*/ 3 w 9"/>
                    <a:gd name="T5" fmla="*/ 13 h 13"/>
                    <a:gd name="T6" fmla="*/ 7 w 9"/>
                    <a:gd name="T7" fmla="*/ 7 h 13"/>
                    <a:gd name="T8" fmla="*/ 3 w 9"/>
                    <a:gd name="T9" fmla="*/ 13 h 13"/>
                    <a:gd name="T10" fmla="*/ 5 w 9"/>
                    <a:gd name="T11" fmla="*/ 9 h 13"/>
                    <a:gd name="T12" fmla="*/ 7 w 9"/>
                    <a:gd name="T13" fmla="*/ 9 h 13"/>
                    <a:gd name="T14" fmla="*/ 9 w 9"/>
                    <a:gd name="T15" fmla="*/ 7 h 13"/>
                    <a:gd name="T16" fmla="*/ 9 w 9"/>
                    <a:gd name="T17" fmla="*/ 5 h 13"/>
                    <a:gd name="T18" fmla="*/ 9 w 9"/>
                    <a:gd name="T19" fmla="*/ 3 h 13"/>
                    <a:gd name="T20" fmla="*/ 7 w 9"/>
                    <a:gd name="T21" fmla="*/ 0 h 13"/>
                    <a:gd name="T22" fmla="*/ 5 w 9"/>
                    <a:gd name="T23" fmla="*/ 0 h 13"/>
                    <a:gd name="T24" fmla="*/ 3 w 9"/>
                    <a:gd name="T25" fmla="*/ 0 h 13"/>
                    <a:gd name="T26" fmla="*/ 0 w 9"/>
                    <a:gd name="T2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3">
                      <a:moveTo>
                        <a:pt x="0" y="0"/>
                      </a:moveTo>
                      <a:lnTo>
                        <a:pt x="3" y="0"/>
                      </a:lnTo>
                      <a:lnTo>
                        <a:pt x="3" y="13"/>
                      </a:lnTo>
                      <a:lnTo>
                        <a:pt x="7" y="7"/>
                      </a:lnTo>
                      <a:lnTo>
                        <a:pt x="3" y="13"/>
                      </a:lnTo>
                      <a:lnTo>
                        <a:pt x="5" y="9"/>
                      </a:lnTo>
                      <a:lnTo>
                        <a:pt x="7" y="9"/>
                      </a:lnTo>
                      <a:lnTo>
                        <a:pt x="9" y="7"/>
                      </a:lnTo>
                      <a:lnTo>
                        <a:pt x="9" y="5"/>
                      </a:lnTo>
                      <a:lnTo>
                        <a:pt x="9" y="3"/>
                      </a:lnTo>
                      <a:lnTo>
                        <a:pt x="7" y="0"/>
                      </a:lnTo>
                      <a:lnTo>
                        <a:pt x="5"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3" name="Freeform 2893"/>
                <p:cNvSpPr>
                  <a:spLocks/>
                </p:cNvSpPr>
                <p:nvPr/>
              </p:nvSpPr>
              <p:spPr bwMode="auto">
                <a:xfrm>
                  <a:off x="1606" y="2575"/>
                  <a:ext cx="9" cy="9"/>
                </a:xfrm>
                <a:custGeom>
                  <a:avLst/>
                  <a:gdLst>
                    <a:gd name="T0" fmla="*/ 9 w 9"/>
                    <a:gd name="T1" fmla="*/ 2 h 9"/>
                    <a:gd name="T2" fmla="*/ 0 w 9"/>
                    <a:gd name="T3" fmla="*/ 2 h 9"/>
                    <a:gd name="T4" fmla="*/ 0 w 9"/>
                    <a:gd name="T5" fmla="*/ 2 h 9"/>
                    <a:gd name="T6" fmla="*/ 7 w 9"/>
                    <a:gd name="T7" fmla="*/ 9 h 9"/>
                    <a:gd name="T8" fmla="*/ 9 w 9"/>
                    <a:gd name="T9" fmla="*/ 9 h 9"/>
                    <a:gd name="T10" fmla="*/ 0 w 9"/>
                    <a:gd name="T11" fmla="*/ 9 h 9"/>
                    <a:gd name="T12" fmla="*/ 9 w 9"/>
                    <a:gd name="T13" fmla="*/ 9 h 9"/>
                    <a:gd name="T14" fmla="*/ 9 w 9"/>
                    <a:gd name="T15" fmla="*/ 7 h 9"/>
                    <a:gd name="T16" fmla="*/ 9 w 9"/>
                    <a:gd name="T17" fmla="*/ 5 h 9"/>
                    <a:gd name="T18" fmla="*/ 9 w 9"/>
                    <a:gd name="T19" fmla="*/ 2 h 9"/>
                    <a:gd name="T20" fmla="*/ 7 w 9"/>
                    <a:gd name="T21" fmla="*/ 2 h 9"/>
                    <a:gd name="T22" fmla="*/ 5 w 9"/>
                    <a:gd name="T23" fmla="*/ 0 h 9"/>
                    <a:gd name="T24" fmla="*/ 3 w 9"/>
                    <a:gd name="T25" fmla="*/ 0 h 9"/>
                    <a:gd name="T26" fmla="*/ 0 w 9"/>
                    <a:gd name="T27" fmla="*/ 0 h 9"/>
                    <a:gd name="T28" fmla="*/ 0 w 9"/>
                    <a:gd name="T29" fmla="*/ 2 h 9"/>
                    <a:gd name="T30" fmla="*/ 9 w 9"/>
                    <a:gd name="T3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9" y="2"/>
                      </a:moveTo>
                      <a:lnTo>
                        <a:pt x="0" y="2"/>
                      </a:lnTo>
                      <a:lnTo>
                        <a:pt x="0" y="2"/>
                      </a:lnTo>
                      <a:lnTo>
                        <a:pt x="7" y="9"/>
                      </a:lnTo>
                      <a:lnTo>
                        <a:pt x="9" y="9"/>
                      </a:lnTo>
                      <a:lnTo>
                        <a:pt x="0" y="9"/>
                      </a:lnTo>
                      <a:lnTo>
                        <a:pt x="9" y="9"/>
                      </a:lnTo>
                      <a:lnTo>
                        <a:pt x="9" y="7"/>
                      </a:lnTo>
                      <a:lnTo>
                        <a:pt x="9" y="5"/>
                      </a:lnTo>
                      <a:lnTo>
                        <a:pt x="9" y="2"/>
                      </a:lnTo>
                      <a:lnTo>
                        <a:pt x="7" y="2"/>
                      </a:lnTo>
                      <a:lnTo>
                        <a:pt x="5" y="0"/>
                      </a:lnTo>
                      <a:lnTo>
                        <a:pt x="3" y="0"/>
                      </a:lnTo>
                      <a:lnTo>
                        <a:pt x="0" y="0"/>
                      </a:lnTo>
                      <a:lnTo>
                        <a:pt x="0" y="2"/>
                      </a:lnTo>
                      <a:lnTo>
                        <a:pt x="9"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4" name="Freeform 2894"/>
                <p:cNvSpPr>
                  <a:spLocks/>
                </p:cNvSpPr>
                <p:nvPr/>
              </p:nvSpPr>
              <p:spPr bwMode="auto">
                <a:xfrm>
                  <a:off x="1606" y="2577"/>
                  <a:ext cx="13" cy="13"/>
                </a:xfrm>
                <a:custGeom>
                  <a:avLst/>
                  <a:gdLst>
                    <a:gd name="T0" fmla="*/ 13 w 13"/>
                    <a:gd name="T1" fmla="*/ 3 h 13"/>
                    <a:gd name="T2" fmla="*/ 9 w 13"/>
                    <a:gd name="T3" fmla="*/ 0 h 13"/>
                    <a:gd name="T4" fmla="*/ 9 w 13"/>
                    <a:gd name="T5" fmla="*/ 0 h 13"/>
                    <a:gd name="T6" fmla="*/ 0 w 13"/>
                    <a:gd name="T7" fmla="*/ 7 h 13"/>
                    <a:gd name="T8" fmla="*/ 0 w 13"/>
                    <a:gd name="T9" fmla="*/ 7 h 13"/>
                    <a:gd name="T10" fmla="*/ 0 w 13"/>
                    <a:gd name="T11" fmla="*/ 7 h 13"/>
                    <a:gd name="T12" fmla="*/ 0 w 13"/>
                    <a:gd name="T13" fmla="*/ 7 h 13"/>
                    <a:gd name="T14" fmla="*/ 3 w 13"/>
                    <a:gd name="T15" fmla="*/ 9 h 13"/>
                    <a:gd name="T16" fmla="*/ 5 w 13"/>
                    <a:gd name="T17" fmla="*/ 13 h 13"/>
                    <a:gd name="T18" fmla="*/ 7 w 13"/>
                    <a:gd name="T19" fmla="*/ 9 h 13"/>
                    <a:gd name="T20" fmla="*/ 9 w 13"/>
                    <a:gd name="T21" fmla="*/ 9 h 13"/>
                    <a:gd name="T22" fmla="*/ 9 w 13"/>
                    <a:gd name="T23" fmla="*/ 7 h 13"/>
                    <a:gd name="T24" fmla="*/ 13 w 13"/>
                    <a:gd name="T25" fmla="*/ 5 h 13"/>
                    <a:gd name="T26" fmla="*/ 13 w 13"/>
                    <a:gd name="T27" fmla="*/ 3 h 13"/>
                    <a:gd name="T28" fmla="*/ 9 w 13"/>
                    <a:gd name="T29" fmla="*/ 0 h 13"/>
                    <a:gd name="T30" fmla="*/ 13 w 13"/>
                    <a:gd name="T31"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13" y="3"/>
                      </a:moveTo>
                      <a:lnTo>
                        <a:pt x="9" y="0"/>
                      </a:lnTo>
                      <a:lnTo>
                        <a:pt x="9" y="0"/>
                      </a:lnTo>
                      <a:lnTo>
                        <a:pt x="0" y="7"/>
                      </a:lnTo>
                      <a:lnTo>
                        <a:pt x="0" y="7"/>
                      </a:lnTo>
                      <a:lnTo>
                        <a:pt x="0" y="7"/>
                      </a:lnTo>
                      <a:lnTo>
                        <a:pt x="0" y="7"/>
                      </a:lnTo>
                      <a:lnTo>
                        <a:pt x="3" y="9"/>
                      </a:lnTo>
                      <a:lnTo>
                        <a:pt x="5" y="13"/>
                      </a:lnTo>
                      <a:lnTo>
                        <a:pt x="7" y="9"/>
                      </a:lnTo>
                      <a:lnTo>
                        <a:pt x="9" y="9"/>
                      </a:lnTo>
                      <a:lnTo>
                        <a:pt x="9" y="7"/>
                      </a:lnTo>
                      <a:lnTo>
                        <a:pt x="13" y="5"/>
                      </a:lnTo>
                      <a:lnTo>
                        <a:pt x="13" y="3"/>
                      </a:lnTo>
                      <a:lnTo>
                        <a:pt x="9" y="0"/>
                      </a:lnTo>
                      <a:lnTo>
                        <a:pt x="1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5" name="Freeform 2895"/>
                <p:cNvSpPr>
                  <a:spLocks/>
                </p:cNvSpPr>
                <p:nvPr/>
              </p:nvSpPr>
              <p:spPr bwMode="auto">
                <a:xfrm>
                  <a:off x="1606" y="2580"/>
                  <a:ext cx="13" cy="12"/>
                </a:xfrm>
                <a:custGeom>
                  <a:avLst/>
                  <a:gdLst>
                    <a:gd name="T0" fmla="*/ 13 w 13"/>
                    <a:gd name="T1" fmla="*/ 2 h 12"/>
                    <a:gd name="T2" fmla="*/ 13 w 13"/>
                    <a:gd name="T3" fmla="*/ 0 h 12"/>
                    <a:gd name="T4" fmla="*/ 0 w 13"/>
                    <a:gd name="T5" fmla="*/ 4 h 12"/>
                    <a:gd name="T6" fmla="*/ 0 w 13"/>
                    <a:gd name="T7" fmla="*/ 6 h 12"/>
                    <a:gd name="T8" fmla="*/ 0 w 13"/>
                    <a:gd name="T9" fmla="*/ 10 h 12"/>
                    <a:gd name="T10" fmla="*/ 3 w 13"/>
                    <a:gd name="T11" fmla="*/ 12 h 12"/>
                    <a:gd name="T12" fmla="*/ 5 w 13"/>
                    <a:gd name="T13" fmla="*/ 12 h 12"/>
                    <a:gd name="T14" fmla="*/ 7 w 13"/>
                    <a:gd name="T15" fmla="*/ 12 h 12"/>
                    <a:gd name="T16" fmla="*/ 9 w 13"/>
                    <a:gd name="T17" fmla="*/ 10 h 12"/>
                    <a:gd name="T18" fmla="*/ 13 w 13"/>
                    <a:gd name="T19" fmla="*/ 6 h 12"/>
                    <a:gd name="T20" fmla="*/ 13 w 13"/>
                    <a:gd name="T21" fmla="*/ 4 h 12"/>
                    <a:gd name="T22" fmla="*/ 13 w 13"/>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13" y="2"/>
                      </a:moveTo>
                      <a:lnTo>
                        <a:pt x="13" y="0"/>
                      </a:lnTo>
                      <a:lnTo>
                        <a:pt x="0" y="4"/>
                      </a:lnTo>
                      <a:lnTo>
                        <a:pt x="0" y="6"/>
                      </a:lnTo>
                      <a:lnTo>
                        <a:pt x="0" y="10"/>
                      </a:lnTo>
                      <a:lnTo>
                        <a:pt x="3" y="12"/>
                      </a:lnTo>
                      <a:lnTo>
                        <a:pt x="5" y="12"/>
                      </a:lnTo>
                      <a:lnTo>
                        <a:pt x="7" y="12"/>
                      </a:lnTo>
                      <a:lnTo>
                        <a:pt x="9" y="10"/>
                      </a:lnTo>
                      <a:lnTo>
                        <a:pt x="13" y="6"/>
                      </a:lnTo>
                      <a:lnTo>
                        <a:pt x="13" y="4"/>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6" name="Freeform 2896"/>
                <p:cNvSpPr>
                  <a:spLocks/>
                </p:cNvSpPr>
                <p:nvPr/>
              </p:nvSpPr>
              <p:spPr bwMode="auto">
                <a:xfrm>
                  <a:off x="1606" y="2582"/>
                  <a:ext cx="15" cy="12"/>
                </a:xfrm>
                <a:custGeom>
                  <a:avLst/>
                  <a:gdLst>
                    <a:gd name="T0" fmla="*/ 15 w 15"/>
                    <a:gd name="T1" fmla="*/ 2 h 12"/>
                    <a:gd name="T2" fmla="*/ 13 w 15"/>
                    <a:gd name="T3" fmla="*/ 0 h 12"/>
                    <a:gd name="T4" fmla="*/ 0 w 15"/>
                    <a:gd name="T5" fmla="*/ 4 h 12"/>
                    <a:gd name="T6" fmla="*/ 0 w 15"/>
                    <a:gd name="T7" fmla="*/ 8 h 12"/>
                    <a:gd name="T8" fmla="*/ 3 w 15"/>
                    <a:gd name="T9" fmla="*/ 10 h 12"/>
                    <a:gd name="T10" fmla="*/ 5 w 15"/>
                    <a:gd name="T11" fmla="*/ 12 h 12"/>
                    <a:gd name="T12" fmla="*/ 7 w 15"/>
                    <a:gd name="T13" fmla="*/ 12 h 12"/>
                    <a:gd name="T14" fmla="*/ 9 w 15"/>
                    <a:gd name="T15" fmla="*/ 12 h 12"/>
                    <a:gd name="T16" fmla="*/ 13 w 15"/>
                    <a:gd name="T17" fmla="*/ 10 h 12"/>
                    <a:gd name="T18" fmla="*/ 15 w 15"/>
                    <a:gd name="T19" fmla="*/ 8 h 12"/>
                    <a:gd name="T20" fmla="*/ 15 w 15"/>
                    <a:gd name="T21" fmla="*/ 4 h 12"/>
                    <a:gd name="T22" fmla="*/ 15 w 15"/>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2">
                      <a:moveTo>
                        <a:pt x="15" y="2"/>
                      </a:moveTo>
                      <a:lnTo>
                        <a:pt x="13" y="0"/>
                      </a:lnTo>
                      <a:lnTo>
                        <a:pt x="0" y="4"/>
                      </a:lnTo>
                      <a:lnTo>
                        <a:pt x="0" y="8"/>
                      </a:lnTo>
                      <a:lnTo>
                        <a:pt x="3" y="10"/>
                      </a:lnTo>
                      <a:lnTo>
                        <a:pt x="5" y="12"/>
                      </a:lnTo>
                      <a:lnTo>
                        <a:pt x="7" y="12"/>
                      </a:lnTo>
                      <a:lnTo>
                        <a:pt x="9" y="12"/>
                      </a:lnTo>
                      <a:lnTo>
                        <a:pt x="13" y="10"/>
                      </a:lnTo>
                      <a:lnTo>
                        <a:pt x="15" y="8"/>
                      </a:lnTo>
                      <a:lnTo>
                        <a:pt x="15" y="4"/>
                      </a:lnTo>
                      <a:lnTo>
                        <a:pt x="1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7" name="Freeform 2897"/>
                <p:cNvSpPr>
                  <a:spLocks/>
                </p:cNvSpPr>
                <p:nvPr/>
              </p:nvSpPr>
              <p:spPr bwMode="auto">
                <a:xfrm>
                  <a:off x="1606" y="2584"/>
                  <a:ext cx="15" cy="16"/>
                </a:xfrm>
                <a:custGeom>
                  <a:avLst/>
                  <a:gdLst>
                    <a:gd name="T0" fmla="*/ 15 w 15"/>
                    <a:gd name="T1" fmla="*/ 6 h 16"/>
                    <a:gd name="T2" fmla="*/ 15 w 15"/>
                    <a:gd name="T3" fmla="*/ 0 h 16"/>
                    <a:gd name="T4" fmla="*/ 0 w 15"/>
                    <a:gd name="T5" fmla="*/ 6 h 16"/>
                    <a:gd name="T6" fmla="*/ 0 w 15"/>
                    <a:gd name="T7" fmla="*/ 10 h 16"/>
                    <a:gd name="T8" fmla="*/ 3 w 15"/>
                    <a:gd name="T9" fmla="*/ 12 h 16"/>
                    <a:gd name="T10" fmla="*/ 5 w 15"/>
                    <a:gd name="T11" fmla="*/ 12 h 16"/>
                    <a:gd name="T12" fmla="*/ 7 w 15"/>
                    <a:gd name="T13" fmla="*/ 16 h 16"/>
                    <a:gd name="T14" fmla="*/ 9 w 15"/>
                    <a:gd name="T15" fmla="*/ 16 h 16"/>
                    <a:gd name="T16" fmla="*/ 13 w 15"/>
                    <a:gd name="T17" fmla="*/ 12 h 16"/>
                    <a:gd name="T18" fmla="*/ 15 w 15"/>
                    <a:gd name="T19" fmla="*/ 10 h 16"/>
                    <a:gd name="T20" fmla="*/ 15 w 15"/>
                    <a:gd name="T21" fmla="*/ 8 h 16"/>
                    <a:gd name="T22" fmla="*/ 15 w 15"/>
                    <a:gd name="T2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6">
                      <a:moveTo>
                        <a:pt x="15" y="6"/>
                      </a:moveTo>
                      <a:lnTo>
                        <a:pt x="15" y="0"/>
                      </a:lnTo>
                      <a:lnTo>
                        <a:pt x="0" y="6"/>
                      </a:lnTo>
                      <a:lnTo>
                        <a:pt x="0" y="10"/>
                      </a:lnTo>
                      <a:lnTo>
                        <a:pt x="3" y="12"/>
                      </a:lnTo>
                      <a:lnTo>
                        <a:pt x="5" y="12"/>
                      </a:lnTo>
                      <a:lnTo>
                        <a:pt x="7" y="16"/>
                      </a:lnTo>
                      <a:lnTo>
                        <a:pt x="9" y="16"/>
                      </a:lnTo>
                      <a:lnTo>
                        <a:pt x="13" y="12"/>
                      </a:lnTo>
                      <a:lnTo>
                        <a:pt x="15" y="10"/>
                      </a:lnTo>
                      <a:lnTo>
                        <a:pt x="15" y="8"/>
                      </a:lnTo>
                      <a:lnTo>
                        <a:pt x="1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8" name="Freeform 2898"/>
                <p:cNvSpPr>
                  <a:spLocks/>
                </p:cNvSpPr>
                <p:nvPr/>
              </p:nvSpPr>
              <p:spPr bwMode="auto">
                <a:xfrm>
                  <a:off x="1606" y="2590"/>
                  <a:ext cx="17" cy="13"/>
                </a:xfrm>
                <a:custGeom>
                  <a:avLst/>
                  <a:gdLst>
                    <a:gd name="T0" fmla="*/ 17 w 17"/>
                    <a:gd name="T1" fmla="*/ 4 h 13"/>
                    <a:gd name="T2" fmla="*/ 15 w 17"/>
                    <a:gd name="T3" fmla="*/ 0 h 13"/>
                    <a:gd name="T4" fmla="*/ 0 w 17"/>
                    <a:gd name="T5" fmla="*/ 4 h 13"/>
                    <a:gd name="T6" fmla="*/ 3 w 17"/>
                    <a:gd name="T7" fmla="*/ 6 h 13"/>
                    <a:gd name="T8" fmla="*/ 3 w 17"/>
                    <a:gd name="T9" fmla="*/ 10 h 13"/>
                    <a:gd name="T10" fmla="*/ 5 w 17"/>
                    <a:gd name="T11" fmla="*/ 10 h 13"/>
                    <a:gd name="T12" fmla="*/ 7 w 17"/>
                    <a:gd name="T13" fmla="*/ 13 h 13"/>
                    <a:gd name="T14" fmla="*/ 13 w 17"/>
                    <a:gd name="T15" fmla="*/ 10 h 13"/>
                    <a:gd name="T16" fmla="*/ 15 w 17"/>
                    <a:gd name="T17" fmla="*/ 10 h 13"/>
                    <a:gd name="T18" fmla="*/ 15 w 17"/>
                    <a:gd name="T19" fmla="*/ 10 h 13"/>
                    <a:gd name="T20" fmla="*/ 17 w 17"/>
                    <a:gd name="T21" fmla="*/ 6 h 13"/>
                    <a:gd name="T22" fmla="*/ 17 w 17"/>
                    <a:gd name="T2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3">
                      <a:moveTo>
                        <a:pt x="17" y="4"/>
                      </a:moveTo>
                      <a:lnTo>
                        <a:pt x="15" y="0"/>
                      </a:lnTo>
                      <a:lnTo>
                        <a:pt x="0" y="4"/>
                      </a:lnTo>
                      <a:lnTo>
                        <a:pt x="3" y="6"/>
                      </a:lnTo>
                      <a:lnTo>
                        <a:pt x="3" y="10"/>
                      </a:lnTo>
                      <a:lnTo>
                        <a:pt x="5" y="10"/>
                      </a:lnTo>
                      <a:lnTo>
                        <a:pt x="7" y="13"/>
                      </a:lnTo>
                      <a:lnTo>
                        <a:pt x="13" y="10"/>
                      </a:lnTo>
                      <a:lnTo>
                        <a:pt x="15" y="10"/>
                      </a:lnTo>
                      <a:lnTo>
                        <a:pt x="15" y="10"/>
                      </a:lnTo>
                      <a:lnTo>
                        <a:pt x="17" y="6"/>
                      </a:lnTo>
                      <a:lnTo>
                        <a:pt x="17"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9" name="Freeform 2899"/>
                <p:cNvSpPr>
                  <a:spLocks/>
                </p:cNvSpPr>
                <p:nvPr/>
              </p:nvSpPr>
              <p:spPr bwMode="auto">
                <a:xfrm>
                  <a:off x="1609" y="2594"/>
                  <a:ext cx="14" cy="11"/>
                </a:xfrm>
                <a:custGeom>
                  <a:avLst/>
                  <a:gdLst>
                    <a:gd name="T0" fmla="*/ 14 w 14"/>
                    <a:gd name="T1" fmla="*/ 6 h 11"/>
                    <a:gd name="T2" fmla="*/ 14 w 14"/>
                    <a:gd name="T3" fmla="*/ 0 h 11"/>
                    <a:gd name="T4" fmla="*/ 0 w 14"/>
                    <a:gd name="T5" fmla="*/ 2 h 11"/>
                    <a:gd name="T6" fmla="*/ 0 w 14"/>
                    <a:gd name="T7" fmla="*/ 6 h 11"/>
                    <a:gd name="T8" fmla="*/ 2 w 14"/>
                    <a:gd name="T9" fmla="*/ 9 h 11"/>
                    <a:gd name="T10" fmla="*/ 4 w 14"/>
                    <a:gd name="T11" fmla="*/ 11 h 11"/>
                    <a:gd name="T12" fmla="*/ 6 w 14"/>
                    <a:gd name="T13" fmla="*/ 11 h 11"/>
                    <a:gd name="T14" fmla="*/ 10 w 14"/>
                    <a:gd name="T15" fmla="*/ 11 h 11"/>
                    <a:gd name="T16" fmla="*/ 12 w 14"/>
                    <a:gd name="T17" fmla="*/ 11 h 11"/>
                    <a:gd name="T18" fmla="*/ 14 w 14"/>
                    <a:gd name="T19" fmla="*/ 9 h 11"/>
                    <a:gd name="T20" fmla="*/ 14 w 14"/>
                    <a:gd name="T21" fmla="*/ 6 h 11"/>
                    <a:gd name="T22" fmla="*/ 14 w 14"/>
                    <a:gd name="T23"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1">
                      <a:moveTo>
                        <a:pt x="14" y="6"/>
                      </a:moveTo>
                      <a:lnTo>
                        <a:pt x="14" y="0"/>
                      </a:lnTo>
                      <a:lnTo>
                        <a:pt x="0" y="2"/>
                      </a:lnTo>
                      <a:lnTo>
                        <a:pt x="0" y="6"/>
                      </a:lnTo>
                      <a:lnTo>
                        <a:pt x="2" y="9"/>
                      </a:lnTo>
                      <a:lnTo>
                        <a:pt x="4" y="11"/>
                      </a:lnTo>
                      <a:lnTo>
                        <a:pt x="6" y="11"/>
                      </a:lnTo>
                      <a:lnTo>
                        <a:pt x="10" y="11"/>
                      </a:lnTo>
                      <a:lnTo>
                        <a:pt x="12" y="11"/>
                      </a:lnTo>
                      <a:lnTo>
                        <a:pt x="14" y="9"/>
                      </a:lnTo>
                      <a:lnTo>
                        <a:pt x="14" y="6"/>
                      </a:lnTo>
                      <a:lnTo>
                        <a:pt x="1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0" name="Freeform 2900"/>
                <p:cNvSpPr>
                  <a:spLocks/>
                </p:cNvSpPr>
                <p:nvPr/>
              </p:nvSpPr>
              <p:spPr bwMode="auto">
                <a:xfrm>
                  <a:off x="1609" y="2600"/>
                  <a:ext cx="16" cy="9"/>
                </a:xfrm>
                <a:custGeom>
                  <a:avLst/>
                  <a:gdLst>
                    <a:gd name="T0" fmla="*/ 16 w 16"/>
                    <a:gd name="T1" fmla="*/ 0 h 9"/>
                    <a:gd name="T2" fmla="*/ 14 w 16"/>
                    <a:gd name="T3" fmla="*/ 0 h 9"/>
                    <a:gd name="T4" fmla="*/ 0 w 16"/>
                    <a:gd name="T5" fmla="*/ 0 h 9"/>
                    <a:gd name="T6" fmla="*/ 2 w 16"/>
                    <a:gd name="T7" fmla="*/ 5 h 9"/>
                    <a:gd name="T8" fmla="*/ 2 w 16"/>
                    <a:gd name="T9" fmla="*/ 7 h 9"/>
                    <a:gd name="T10" fmla="*/ 4 w 16"/>
                    <a:gd name="T11" fmla="*/ 9 h 9"/>
                    <a:gd name="T12" fmla="*/ 6 w 16"/>
                    <a:gd name="T13" fmla="*/ 9 h 9"/>
                    <a:gd name="T14" fmla="*/ 10 w 16"/>
                    <a:gd name="T15" fmla="*/ 9 h 9"/>
                    <a:gd name="T16" fmla="*/ 12 w 16"/>
                    <a:gd name="T17" fmla="*/ 9 h 9"/>
                    <a:gd name="T18" fmla="*/ 14 w 16"/>
                    <a:gd name="T19" fmla="*/ 7 h 9"/>
                    <a:gd name="T20" fmla="*/ 16 w 16"/>
                    <a:gd name="T21" fmla="*/ 5 h 9"/>
                    <a:gd name="T22" fmla="*/ 16 w 16"/>
                    <a:gd name="T2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9">
                      <a:moveTo>
                        <a:pt x="16" y="0"/>
                      </a:moveTo>
                      <a:lnTo>
                        <a:pt x="14" y="0"/>
                      </a:lnTo>
                      <a:lnTo>
                        <a:pt x="0" y="0"/>
                      </a:lnTo>
                      <a:lnTo>
                        <a:pt x="2" y="5"/>
                      </a:lnTo>
                      <a:lnTo>
                        <a:pt x="2" y="7"/>
                      </a:lnTo>
                      <a:lnTo>
                        <a:pt x="4" y="9"/>
                      </a:lnTo>
                      <a:lnTo>
                        <a:pt x="6" y="9"/>
                      </a:lnTo>
                      <a:lnTo>
                        <a:pt x="10" y="9"/>
                      </a:lnTo>
                      <a:lnTo>
                        <a:pt x="12" y="9"/>
                      </a:lnTo>
                      <a:lnTo>
                        <a:pt x="14" y="7"/>
                      </a:lnTo>
                      <a:lnTo>
                        <a:pt x="16" y="5"/>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1" name="Freeform 2901"/>
                <p:cNvSpPr>
                  <a:spLocks/>
                </p:cNvSpPr>
                <p:nvPr/>
              </p:nvSpPr>
              <p:spPr bwMode="auto">
                <a:xfrm>
                  <a:off x="1611" y="2600"/>
                  <a:ext cx="14" cy="13"/>
                </a:xfrm>
                <a:custGeom>
                  <a:avLst/>
                  <a:gdLst>
                    <a:gd name="T0" fmla="*/ 14 w 14"/>
                    <a:gd name="T1" fmla="*/ 5 h 13"/>
                    <a:gd name="T2" fmla="*/ 14 w 14"/>
                    <a:gd name="T3" fmla="*/ 0 h 13"/>
                    <a:gd name="T4" fmla="*/ 0 w 14"/>
                    <a:gd name="T5" fmla="*/ 5 h 13"/>
                    <a:gd name="T6" fmla="*/ 0 w 14"/>
                    <a:gd name="T7" fmla="*/ 9 h 13"/>
                    <a:gd name="T8" fmla="*/ 2 w 14"/>
                    <a:gd name="T9" fmla="*/ 13 h 13"/>
                    <a:gd name="T10" fmla="*/ 4 w 14"/>
                    <a:gd name="T11" fmla="*/ 13 h 13"/>
                    <a:gd name="T12" fmla="*/ 8 w 14"/>
                    <a:gd name="T13" fmla="*/ 13 h 13"/>
                    <a:gd name="T14" fmla="*/ 10 w 14"/>
                    <a:gd name="T15" fmla="*/ 13 h 13"/>
                    <a:gd name="T16" fmla="*/ 12 w 14"/>
                    <a:gd name="T17" fmla="*/ 13 h 13"/>
                    <a:gd name="T18" fmla="*/ 14 w 14"/>
                    <a:gd name="T19" fmla="*/ 13 h 13"/>
                    <a:gd name="T20" fmla="*/ 14 w 14"/>
                    <a:gd name="T21" fmla="*/ 9 h 13"/>
                    <a:gd name="T22" fmla="*/ 14 w 14"/>
                    <a:gd name="T2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14" y="5"/>
                      </a:moveTo>
                      <a:lnTo>
                        <a:pt x="14" y="0"/>
                      </a:lnTo>
                      <a:lnTo>
                        <a:pt x="0" y="5"/>
                      </a:lnTo>
                      <a:lnTo>
                        <a:pt x="0" y="9"/>
                      </a:lnTo>
                      <a:lnTo>
                        <a:pt x="2" y="13"/>
                      </a:lnTo>
                      <a:lnTo>
                        <a:pt x="4" y="13"/>
                      </a:lnTo>
                      <a:lnTo>
                        <a:pt x="8" y="13"/>
                      </a:lnTo>
                      <a:lnTo>
                        <a:pt x="10" y="13"/>
                      </a:lnTo>
                      <a:lnTo>
                        <a:pt x="12" y="13"/>
                      </a:lnTo>
                      <a:lnTo>
                        <a:pt x="14" y="13"/>
                      </a:lnTo>
                      <a:lnTo>
                        <a:pt x="14" y="9"/>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2" name="Freeform 2902"/>
                <p:cNvSpPr>
                  <a:spLocks/>
                </p:cNvSpPr>
                <p:nvPr/>
              </p:nvSpPr>
              <p:spPr bwMode="auto">
                <a:xfrm>
                  <a:off x="1611" y="2605"/>
                  <a:ext cx="18" cy="14"/>
                </a:xfrm>
                <a:custGeom>
                  <a:avLst/>
                  <a:gdLst>
                    <a:gd name="T0" fmla="*/ 14 w 18"/>
                    <a:gd name="T1" fmla="*/ 4 h 14"/>
                    <a:gd name="T2" fmla="*/ 18 w 18"/>
                    <a:gd name="T3" fmla="*/ 4 h 14"/>
                    <a:gd name="T4" fmla="*/ 14 w 18"/>
                    <a:gd name="T5" fmla="*/ 0 h 14"/>
                    <a:gd name="T6" fmla="*/ 0 w 18"/>
                    <a:gd name="T7" fmla="*/ 4 h 14"/>
                    <a:gd name="T8" fmla="*/ 2 w 18"/>
                    <a:gd name="T9" fmla="*/ 8 h 14"/>
                    <a:gd name="T10" fmla="*/ 2 w 18"/>
                    <a:gd name="T11" fmla="*/ 10 h 14"/>
                    <a:gd name="T12" fmla="*/ 4 w 18"/>
                    <a:gd name="T13" fmla="*/ 10 h 14"/>
                    <a:gd name="T14" fmla="*/ 8 w 18"/>
                    <a:gd name="T15" fmla="*/ 14 h 14"/>
                    <a:gd name="T16" fmla="*/ 10 w 18"/>
                    <a:gd name="T17" fmla="*/ 14 h 14"/>
                    <a:gd name="T18" fmla="*/ 12 w 18"/>
                    <a:gd name="T19" fmla="*/ 10 h 14"/>
                    <a:gd name="T20" fmla="*/ 14 w 18"/>
                    <a:gd name="T21" fmla="*/ 8 h 14"/>
                    <a:gd name="T22" fmla="*/ 18 w 18"/>
                    <a:gd name="T23" fmla="*/ 8 h 14"/>
                    <a:gd name="T24" fmla="*/ 18 w 18"/>
                    <a:gd name="T25" fmla="*/ 4 h 14"/>
                    <a:gd name="T26" fmla="*/ 14 w 18"/>
                    <a:gd name="T2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4">
                      <a:moveTo>
                        <a:pt x="14" y="4"/>
                      </a:moveTo>
                      <a:lnTo>
                        <a:pt x="18" y="4"/>
                      </a:lnTo>
                      <a:lnTo>
                        <a:pt x="14" y="0"/>
                      </a:lnTo>
                      <a:lnTo>
                        <a:pt x="0" y="4"/>
                      </a:lnTo>
                      <a:lnTo>
                        <a:pt x="2" y="8"/>
                      </a:lnTo>
                      <a:lnTo>
                        <a:pt x="2" y="10"/>
                      </a:lnTo>
                      <a:lnTo>
                        <a:pt x="4" y="10"/>
                      </a:lnTo>
                      <a:lnTo>
                        <a:pt x="8" y="14"/>
                      </a:lnTo>
                      <a:lnTo>
                        <a:pt x="10" y="14"/>
                      </a:lnTo>
                      <a:lnTo>
                        <a:pt x="12" y="10"/>
                      </a:lnTo>
                      <a:lnTo>
                        <a:pt x="14" y="8"/>
                      </a:lnTo>
                      <a:lnTo>
                        <a:pt x="18" y="8"/>
                      </a:lnTo>
                      <a:lnTo>
                        <a:pt x="18" y="4"/>
                      </a:lnTo>
                      <a:lnTo>
                        <a:pt x="14"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3" name="Freeform 2903"/>
                <p:cNvSpPr>
                  <a:spLocks/>
                </p:cNvSpPr>
                <p:nvPr/>
              </p:nvSpPr>
              <p:spPr bwMode="auto">
                <a:xfrm>
                  <a:off x="1613" y="2609"/>
                  <a:ext cx="16" cy="12"/>
                </a:xfrm>
                <a:custGeom>
                  <a:avLst/>
                  <a:gdLst>
                    <a:gd name="T0" fmla="*/ 16 w 16"/>
                    <a:gd name="T1" fmla="*/ 4 h 12"/>
                    <a:gd name="T2" fmla="*/ 12 w 16"/>
                    <a:gd name="T3" fmla="*/ 0 h 12"/>
                    <a:gd name="T4" fmla="*/ 0 w 16"/>
                    <a:gd name="T5" fmla="*/ 4 h 12"/>
                    <a:gd name="T6" fmla="*/ 0 w 16"/>
                    <a:gd name="T7" fmla="*/ 6 h 12"/>
                    <a:gd name="T8" fmla="*/ 2 w 16"/>
                    <a:gd name="T9" fmla="*/ 10 h 12"/>
                    <a:gd name="T10" fmla="*/ 6 w 16"/>
                    <a:gd name="T11" fmla="*/ 12 h 12"/>
                    <a:gd name="T12" fmla="*/ 8 w 16"/>
                    <a:gd name="T13" fmla="*/ 12 h 12"/>
                    <a:gd name="T14" fmla="*/ 10 w 16"/>
                    <a:gd name="T15" fmla="*/ 12 h 12"/>
                    <a:gd name="T16" fmla="*/ 12 w 16"/>
                    <a:gd name="T17" fmla="*/ 10 h 12"/>
                    <a:gd name="T18" fmla="*/ 16 w 16"/>
                    <a:gd name="T19" fmla="*/ 6 h 12"/>
                    <a:gd name="T20" fmla="*/ 16 w 16"/>
                    <a:gd name="T21" fmla="*/ 4 h 12"/>
                    <a:gd name="T22" fmla="*/ 16 w 16"/>
                    <a:gd name="T2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2">
                      <a:moveTo>
                        <a:pt x="16" y="4"/>
                      </a:moveTo>
                      <a:lnTo>
                        <a:pt x="12" y="0"/>
                      </a:lnTo>
                      <a:lnTo>
                        <a:pt x="0" y="4"/>
                      </a:lnTo>
                      <a:lnTo>
                        <a:pt x="0" y="6"/>
                      </a:lnTo>
                      <a:lnTo>
                        <a:pt x="2" y="10"/>
                      </a:lnTo>
                      <a:lnTo>
                        <a:pt x="6" y="12"/>
                      </a:lnTo>
                      <a:lnTo>
                        <a:pt x="8" y="12"/>
                      </a:lnTo>
                      <a:lnTo>
                        <a:pt x="10" y="12"/>
                      </a:lnTo>
                      <a:lnTo>
                        <a:pt x="12" y="10"/>
                      </a:lnTo>
                      <a:lnTo>
                        <a:pt x="16" y="6"/>
                      </a:lnTo>
                      <a:lnTo>
                        <a:pt x="16" y="4"/>
                      </a:lnTo>
                      <a:lnTo>
                        <a:pt x="16"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4" name="Freeform 2904"/>
                <p:cNvSpPr>
                  <a:spLocks/>
                </p:cNvSpPr>
                <p:nvPr/>
              </p:nvSpPr>
              <p:spPr bwMode="auto">
                <a:xfrm>
                  <a:off x="1613" y="2613"/>
                  <a:ext cx="16" cy="10"/>
                </a:xfrm>
                <a:custGeom>
                  <a:avLst/>
                  <a:gdLst>
                    <a:gd name="T0" fmla="*/ 16 w 16"/>
                    <a:gd name="T1" fmla="*/ 0 h 10"/>
                    <a:gd name="T2" fmla="*/ 16 w 16"/>
                    <a:gd name="T3" fmla="*/ 0 h 10"/>
                    <a:gd name="T4" fmla="*/ 0 w 16"/>
                    <a:gd name="T5" fmla="*/ 2 h 10"/>
                    <a:gd name="T6" fmla="*/ 2 w 16"/>
                    <a:gd name="T7" fmla="*/ 6 h 10"/>
                    <a:gd name="T8" fmla="*/ 6 w 16"/>
                    <a:gd name="T9" fmla="*/ 8 h 10"/>
                    <a:gd name="T10" fmla="*/ 6 w 16"/>
                    <a:gd name="T11" fmla="*/ 10 h 10"/>
                    <a:gd name="T12" fmla="*/ 10 w 16"/>
                    <a:gd name="T13" fmla="*/ 10 h 10"/>
                    <a:gd name="T14" fmla="*/ 12 w 16"/>
                    <a:gd name="T15" fmla="*/ 10 h 10"/>
                    <a:gd name="T16" fmla="*/ 16 w 16"/>
                    <a:gd name="T17" fmla="*/ 8 h 10"/>
                    <a:gd name="T18" fmla="*/ 16 w 16"/>
                    <a:gd name="T19" fmla="*/ 2 h 10"/>
                    <a:gd name="T20" fmla="*/ 16 w 1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0">
                      <a:moveTo>
                        <a:pt x="16" y="0"/>
                      </a:moveTo>
                      <a:lnTo>
                        <a:pt x="16" y="0"/>
                      </a:lnTo>
                      <a:lnTo>
                        <a:pt x="0" y="2"/>
                      </a:lnTo>
                      <a:lnTo>
                        <a:pt x="2" y="6"/>
                      </a:lnTo>
                      <a:lnTo>
                        <a:pt x="6" y="8"/>
                      </a:lnTo>
                      <a:lnTo>
                        <a:pt x="6" y="10"/>
                      </a:lnTo>
                      <a:lnTo>
                        <a:pt x="10" y="10"/>
                      </a:lnTo>
                      <a:lnTo>
                        <a:pt x="12" y="10"/>
                      </a:lnTo>
                      <a:lnTo>
                        <a:pt x="16" y="8"/>
                      </a:lnTo>
                      <a:lnTo>
                        <a:pt x="16"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5" name="Freeform 2905"/>
                <p:cNvSpPr>
                  <a:spLocks/>
                </p:cNvSpPr>
                <p:nvPr/>
              </p:nvSpPr>
              <p:spPr bwMode="auto">
                <a:xfrm>
                  <a:off x="1615" y="2613"/>
                  <a:ext cx="14" cy="12"/>
                </a:xfrm>
                <a:custGeom>
                  <a:avLst/>
                  <a:gdLst>
                    <a:gd name="T0" fmla="*/ 14 w 14"/>
                    <a:gd name="T1" fmla="*/ 2 h 12"/>
                    <a:gd name="T2" fmla="*/ 14 w 14"/>
                    <a:gd name="T3" fmla="*/ 0 h 12"/>
                    <a:gd name="T4" fmla="*/ 0 w 14"/>
                    <a:gd name="T5" fmla="*/ 6 h 12"/>
                    <a:gd name="T6" fmla="*/ 0 w 14"/>
                    <a:gd name="T7" fmla="*/ 8 h 12"/>
                    <a:gd name="T8" fmla="*/ 4 w 14"/>
                    <a:gd name="T9" fmla="*/ 12 h 12"/>
                    <a:gd name="T10" fmla="*/ 6 w 14"/>
                    <a:gd name="T11" fmla="*/ 12 h 12"/>
                    <a:gd name="T12" fmla="*/ 8 w 14"/>
                    <a:gd name="T13" fmla="*/ 12 h 12"/>
                    <a:gd name="T14" fmla="*/ 10 w 14"/>
                    <a:gd name="T15" fmla="*/ 12 h 12"/>
                    <a:gd name="T16" fmla="*/ 14 w 14"/>
                    <a:gd name="T17" fmla="*/ 12 h 12"/>
                    <a:gd name="T18" fmla="*/ 14 w 14"/>
                    <a:gd name="T19" fmla="*/ 10 h 12"/>
                    <a:gd name="T20" fmla="*/ 14 w 14"/>
                    <a:gd name="T21" fmla="*/ 8 h 12"/>
                    <a:gd name="T22" fmla="*/ 14 w 14"/>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14" y="2"/>
                      </a:moveTo>
                      <a:lnTo>
                        <a:pt x="14" y="0"/>
                      </a:lnTo>
                      <a:lnTo>
                        <a:pt x="0" y="6"/>
                      </a:lnTo>
                      <a:lnTo>
                        <a:pt x="0" y="8"/>
                      </a:lnTo>
                      <a:lnTo>
                        <a:pt x="4" y="12"/>
                      </a:lnTo>
                      <a:lnTo>
                        <a:pt x="6" y="12"/>
                      </a:lnTo>
                      <a:lnTo>
                        <a:pt x="8" y="12"/>
                      </a:lnTo>
                      <a:lnTo>
                        <a:pt x="10" y="12"/>
                      </a:lnTo>
                      <a:lnTo>
                        <a:pt x="14" y="12"/>
                      </a:lnTo>
                      <a:lnTo>
                        <a:pt x="14" y="10"/>
                      </a:lnTo>
                      <a:lnTo>
                        <a:pt x="14" y="8"/>
                      </a:lnTo>
                      <a:lnTo>
                        <a:pt x="14"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6" name="Freeform 2906"/>
                <p:cNvSpPr>
                  <a:spLocks/>
                </p:cNvSpPr>
                <p:nvPr/>
              </p:nvSpPr>
              <p:spPr bwMode="auto">
                <a:xfrm>
                  <a:off x="1615" y="2615"/>
                  <a:ext cx="14" cy="13"/>
                </a:xfrm>
                <a:custGeom>
                  <a:avLst/>
                  <a:gdLst>
                    <a:gd name="T0" fmla="*/ 14 w 14"/>
                    <a:gd name="T1" fmla="*/ 4 h 13"/>
                    <a:gd name="T2" fmla="*/ 14 w 14"/>
                    <a:gd name="T3" fmla="*/ 6 h 13"/>
                    <a:gd name="T4" fmla="*/ 14 w 14"/>
                    <a:gd name="T5" fmla="*/ 0 h 13"/>
                    <a:gd name="T6" fmla="*/ 0 w 14"/>
                    <a:gd name="T7" fmla="*/ 6 h 13"/>
                    <a:gd name="T8" fmla="*/ 4 w 14"/>
                    <a:gd name="T9" fmla="*/ 10 h 13"/>
                    <a:gd name="T10" fmla="*/ 4 w 14"/>
                    <a:gd name="T11" fmla="*/ 13 h 13"/>
                    <a:gd name="T12" fmla="*/ 6 w 14"/>
                    <a:gd name="T13" fmla="*/ 13 h 13"/>
                    <a:gd name="T14" fmla="*/ 8 w 14"/>
                    <a:gd name="T15" fmla="*/ 13 h 13"/>
                    <a:gd name="T16" fmla="*/ 14 w 14"/>
                    <a:gd name="T17" fmla="*/ 13 h 13"/>
                    <a:gd name="T18" fmla="*/ 14 w 14"/>
                    <a:gd name="T19" fmla="*/ 10 h 13"/>
                    <a:gd name="T20" fmla="*/ 14 w 14"/>
                    <a:gd name="T21" fmla="*/ 8 h 13"/>
                    <a:gd name="T22" fmla="*/ 14 w 14"/>
                    <a:gd name="T23" fmla="*/ 6 h 13"/>
                    <a:gd name="T24" fmla="*/ 14 w 14"/>
                    <a:gd name="T25"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3">
                      <a:moveTo>
                        <a:pt x="14" y="4"/>
                      </a:moveTo>
                      <a:lnTo>
                        <a:pt x="14" y="6"/>
                      </a:lnTo>
                      <a:lnTo>
                        <a:pt x="14" y="0"/>
                      </a:lnTo>
                      <a:lnTo>
                        <a:pt x="0" y="6"/>
                      </a:lnTo>
                      <a:lnTo>
                        <a:pt x="4" y="10"/>
                      </a:lnTo>
                      <a:lnTo>
                        <a:pt x="4" y="13"/>
                      </a:lnTo>
                      <a:lnTo>
                        <a:pt x="6" y="13"/>
                      </a:lnTo>
                      <a:lnTo>
                        <a:pt x="8" y="13"/>
                      </a:lnTo>
                      <a:lnTo>
                        <a:pt x="14" y="13"/>
                      </a:lnTo>
                      <a:lnTo>
                        <a:pt x="14" y="10"/>
                      </a:lnTo>
                      <a:lnTo>
                        <a:pt x="14" y="8"/>
                      </a:lnTo>
                      <a:lnTo>
                        <a:pt x="14" y="6"/>
                      </a:lnTo>
                      <a:lnTo>
                        <a:pt x="14"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7" name="Freeform 2907"/>
                <p:cNvSpPr>
                  <a:spLocks/>
                </p:cNvSpPr>
                <p:nvPr/>
              </p:nvSpPr>
              <p:spPr bwMode="auto">
                <a:xfrm>
                  <a:off x="1619" y="2615"/>
                  <a:ext cx="13" cy="13"/>
                </a:xfrm>
                <a:custGeom>
                  <a:avLst/>
                  <a:gdLst>
                    <a:gd name="T0" fmla="*/ 6 w 13"/>
                    <a:gd name="T1" fmla="*/ 0 h 13"/>
                    <a:gd name="T2" fmla="*/ 10 w 13"/>
                    <a:gd name="T3" fmla="*/ 4 h 13"/>
                    <a:gd name="T4" fmla="*/ 0 w 13"/>
                    <a:gd name="T5" fmla="*/ 10 h 13"/>
                    <a:gd name="T6" fmla="*/ 2 w 13"/>
                    <a:gd name="T7" fmla="*/ 13 h 13"/>
                    <a:gd name="T8" fmla="*/ 6 w 13"/>
                    <a:gd name="T9" fmla="*/ 13 h 13"/>
                    <a:gd name="T10" fmla="*/ 2 w 13"/>
                    <a:gd name="T11" fmla="*/ 13 h 13"/>
                    <a:gd name="T12" fmla="*/ 4 w 13"/>
                    <a:gd name="T13" fmla="*/ 13 h 13"/>
                    <a:gd name="T14" fmla="*/ 6 w 13"/>
                    <a:gd name="T15" fmla="*/ 13 h 13"/>
                    <a:gd name="T16" fmla="*/ 10 w 13"/>
                    <a:gd name="T17" fmla="*/ 13 h 13"/>
                    <a:gd name="T18" fmla="*/ 10 w 13"/>
                    <a:gd name="T19" fmla="*/ 13 h 13"/>
                    <a:gd name="T20" fmla="*/ 13 w 13"/>
                    <a:gd name="T21" fmla="*/ 13 h 13"/>
                    <a:gd name="T22" fmla="*/ 13 w 13"/>
                    <a:gd name="T23" fmla="*/ 10 h 13"/>
                    <a:gd name="T24" fmla="*/ 13 w 13"/>
                    <a:gd name="T25" fmla="*/ 8 h 13"/>
                    <a:gd name="T26" fmla="*/ 10 w 13"/>
                    <a:gd name="T27" fmla="*/ 4 h 13"/>
                    <a:gd name="T28" fmla="*/ 6 w 13"/>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3">
                      <a:moveTo>
                        <a:pt x="6" y="0"/>
                      </a:moveTo>
                      <a:lnTo>
                        <a:pt x="10" y="4"/>
                      </a:lnTo>
                      <a:lnTo>
                        <a:pt x="0" y="10"/>
                      </a:lnTo>
                      <a:lnTo>
                        <a:pt x="2" y="13"/>
                      </a:lnTo>
                      <a:lnTo>
                        <a:pt x="6" y="13"/>
                      </a:lnTo>
                      <a:lnTo>
                        <a:pt x="2" y="13"/>
                      </a:lnTo>
                      <a:lnTo>
                        <a:pt x="4" y="13"/>
                      </a:lnTo>
                      <a:lnTo>
                        <a:pt x="6" y="13"/>
                      </a:lnTo>
                      <a:lnTo>
                        <a:pt x="10" y="13"/>
                      </a:lnTo>
                      <a:lnTo>
                        <a:pt x="10" y="13"/>
                      </a:lnTo>
                      <a:lnTo>
                        <a:pt x="13" y="13"/>
                      </a:lnTo>
                      <a:lnTo>
                        <a:pt x="13" y="10"/>
                      </a:lnTo>
                      <a:lnTo>
                        <a:pt x="13" y="8"/>
                      </a:lnTo>
                      <a:lnTo>
                        <a:pt x="10" y="4"/>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8" name="Freeform 2908"/>
                <p:cNvSpPr>
                  <a:spLocks/>
                </p:cNvSpPr>
                <p:nvPr/>
              </p:nvSpPr>
              <p:spPr bwMode="auto">
                <a:xfrm>
                  <a:off x="1621" y="2615"/>
                  <a:ext cx="11" cy="13"/>
                </a:xfrm>
                <a:custGeom>
                  <a:avLst/>
                  <a:gdLst>
                    <a:gd name="T0" fmla="*/ 11 w 11"/>
                    <a:gd name="T1" fmla="*/ 4 h 13"/>
                    <a:gd name="T2" fmla="*/ 4 w 11"/>
                    <a:gd name="T3" fmla="*/ 0 h 13"/>
                    <a:gd name="T4" fmla="*/ 4 w 11"/>
                    <a:gd name="T5" fmla="*/ 13 h 13"/>
                    <a:gd name="T6" fmla="*/ 0 w 11"/>
                    <a:gd name="T7" fmla="*/ 13 h 13"/>
                    <a:gd name="T8" fmla="*/ 4 w 11"/>
                    <a:gd name="T9" fmla="*/ 13 h 13"/>
                    <a:gd name="T10" fmla="*/ 8 w 11"/>
                    <a:gd name="T11" fmla="*/ 13 h 13"/>
                    <a:gd name="T12" fmla="*/ 11 w 11"/>
                    <a:gd name="T13" fmla="*/ 13 h 13"/>
                    <a:gd name="T14" fmla="*/ 11 w 11"/>
                    <a:gd name="T15" fmla="*/ 10 h 13"/>
                    <a:gd name="T16" fmla="*/ 11 w 11"/>
                    <a:gd name="T17" fmla="*/ 8 h 13"/>
                    <a:gd name="T18" fmla="*/ 11 w 11"/>
                    <a:gd name="T19" fmla="*/ 6 h 13"/>
                    <a:gd name="T20" fmla="*/ 11 w 11"/>
                    <a:gd name="T21" fmla="*/ 4 h 13"/>
                    <a:gd name="T22" fmla="*/ 8 w 11"/>
                    <a:gd name="T23" fmla="*/ 0 h 13"/>
                    <a:gd name="T24" fmla="*/ 4 w 11"/>
                    <a:gd name="T25" fmla="*/ 0 h 13"/>
                    <a:gd name="T26" fmla="*/ 11 w 11"/>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3">
                      <a:moveTo>
                        <a:pt x="11" y="4"/>
                      </a:moveTo>
                      <a:lnTo>
                        <a:pt x="4" y="0"/>
                      </a:lnTo>
                      <a:lnTo>
                        <a:pt x="4" y="13"/>
                      </a:lnTo>
                      <a:lnTo>
                        <a:pt x="0" y="13"/>
                      </a:lnTo>
                      <a:lnTo>
                        <a:pt x="4" y="13"/>
                      </a:lnTo>
                      <a:lnTo>
                        <a:pt x="8" y="13"/>
                      </a:lnTo>
                      <a:lnTo>
                        <a:pt x="11" y="13"/>
                      </a:lnTo>
                      <a:lnTo>
                        <a:pt x="11" y="10"/>
                      </a:lnTo>
                      <a:lnTo>
                        <a:pt x="11" y="8"/>
                      </a:lnTo>
                      <a:lnTo>
                        <a:pt x="11" y="6"/>
                      </a:lnTo>
                      <a:lnTo>
                        <a:pt x="11" y="4"/>
                      </a:lnTo>
                      <a:lnTo>
                        <a:pt x="8" y="0"/>
                      </a:lnTo>
                      <a:lnTo>
                        <a:pt x="4" y="0"/>
                      </a:lnTo>
                      <a:lnTo>
                        <a:pt x="11"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9" name="Freeform 2909"/>
                <p:cNvSpPr>
                  <a:spLocks/>
                </p:cNvSpPr>
                <p:nvPr/>
              </p:nvSpPr>
              <p:spPr bwMode="auto">
                <a:xfrm>
                  <a:off x="1621" y="2619"/>
                  <a:ext cx="13" cy="13"/>
                </a:xfrm>
                <a:custGeom>
                  <a:avLst/>
                  <a:gdLst>
                    <a:gd name="T0" fmla="*/ 11 w 13"/>
                    <a:gd name="T1" fmla="*/ 2 h 13"/>
                    <a:gd name="T2" fmla="*/ 11 w 13"/>
                    <a:gd name="T3" fmla="*/ 0 h 13"/>
                    <a:gd name="T4" fmla="*/ 0 w 13"/>
                    <a:gd name="T5" fmla="*/ 9 h 13"/>
                    <a:gd name="T6" fmla="*/ 2 w 13"/>
                    <a:gd name="T7" fmla="*/ 9 h 13"/>
                    <a:gd name="T8" fmla="*/ 4 w 13"/>
                    <a:gd name="T9" fmla="*/ 9 h 13"/>
                    <a:gd name="T10" fmla="*/ 8 w 13"/>
                    <a:gd name="T11" fmla="*/ 13 h 13"/>
                    <a:gd name="T12" fmla="*/ 8 w 13"/>
                    <a:gd name="T13" fmla="*/ 13 h 13"/>
                    <a:gd name="T14" fmla="*/ 11 w 13"/>
                    <a:gd name="T15" fmla="*/ 9 h 13"/>
                    <a:gd name="T16" fmla="*/ 11 w 13"/>
                    <a:gd name="T17" fmla="*/ 9 h 13"/>
                    <a:gd name="T18" fmla="*/ 13 w 13"/>
                    <a:gd name="T19" fmla="*/ 6 h 13"/>
                    <a:gd name="T20" fmla="*/ 13 w 13"/>
                    <a:gd name="T21" fmla="*/ 4 h 13"/>
                    <a:gd name="T22" fmla="*/ 11 w 13"/>
                    <a:gd name="T23"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11" y="2"/>
                      </a:moveTo>
                      <a:lnTo>
                        <a:pt x="11" y="0"/>
                      </a:lnTo>
                      <a:lnTo>
                        <a:pt x="0" y="9"/>
                      </a:lnTo>
                      <a:lnTo>
                        <a:pt x="2" y="9"/>
                      </a:lnTo>
                      <a:lnTo>
                        <a:pt x="4" y="9"/>
                      </a:lnTo>
                      <a:lnTo>
                        <a:pt x="8" y="13"/>
                      </a:lnTo>
                      <a:lnTo>
                        <a:pt x="8" y="13"/>
                      </a:lnTo>
                      <a:lnTo>
                        <a:pt x="11" y="9"/>
                      </a:lnTo>
                      <a:lnTo>
                        <a:pt x="11" y="9"/>
                      </a:lnTo>
                      <a:lnTo>
                        <a:pt x="13" y="6"/>
                      </a:lnTo>
                      <a:lnTo>
                        <a:pt x="13" y="4"/>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0" name="Freeform 2910"/>
                <p:cNvSpPr>
                  <a:spLocks/>
                </p:cNvSpPr>
                <p:nvPr/>
              </p:nvSpPr>
              <p:spPr bwMode="auto">
                <a:xfrm>
                  <a:off x="1623" y="2619"/>
                  <a:ext cx="11" cy="13"/>
                </a:xfrm>
                <a:custGeom>
                  <a:avLst/>
                  <a:gdLst>
                    <a:gd name="T0" fmla="*/ 6 w 11"/>
                    <a:gd name="T1" fmla="*/ 0 h 13"/>
                    <a:gd name="T2" fmla="*/ 11 w 11"/>
                    <a:gd name="T3" fmla="*/ 4 h 13"/>
                    <a:gd name="T4" fmla="*/ 9 w 11"/>
                    <a:gd name="T5" fmla="*/ 2 h 13"/>
                    <a:gd name="T6" fmla="*/ 0 w 11"/>
                    <a:gd name="T7" fmla="*/ 9 h 13"/>
                    <a:gd name="T8" fmla="*/ 6 w 11"/>
                    <a:gd name="T9" fmla="*/ 13 h 13"/>
                    <a:gd name="T10" fmla="*/ 0 w 11"/>
                    <a:gd name="T11" fmla="*/ 9 h 13"/>
                    <a:gd name="T12" fmla="*/ 2 w 11"/>
                    <a:gd name="T13" fmla="*/ 13 h 13"/>
                    <a:gd name="T14" fmla="*/ 6 w 11"/>
                    <a:gd name="T15" fmla="*/ 13 h 13"/>
                    <a:gd name="T16" fmla="*/ 6 w 11"/>
                    <a:gd name="T17" fmla="*/ 13 h 13"/>
                    <a:gd name="T18" fmla="*/ 9 w 11"/>
                    <a:gd name="T19" fmla="*/ 13 h 13"/>
                    <a:gd name="T20" fmla="*/ 11 w 11"/>
                    <a:gd name="T21" fmla="*/ 9 h 13"/>
                    <a:gd name="T22" fmla="*/ 11 w 11"/>
                    <a:gd name="T23" fmla="*/ 9 h 13"/>
                    <a:gd name="T24" fmla="*/ 11 w 11"/>
                    <a:gd name="T25" fmla="*/ 6 h 13"/>
                    <a:gd name="T26" fmla="*/ 11 w 11"/>
                    <a:gd name="T27" fmla="*/ 4 h 13"/>
                    <a:gd name="T28" fmla="*/ 6 w 11"/>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6" y="0"/>
                      </a:moveTo>
                      <a:lnTo>
                        <a:pt x="11" y="4"/>
                      </a:lnTo>
                      <a:lnTo>
                        <a:pt x="9" y="2"/>
                      </a:lnTo>
                      <a:lnTo>
                        <a:pt x="0" y="9"/>
                      </a:lnTo>
                      <a:lnTo>
                        <a:pt x="6" y="13"/>
                      </a:lnTo>
                      <a:lnTo>
                        <a:pt x="0" y="9"/>
                      </a:lnTo>
                      <a:lnTo>
                        <a:pt x="2" y="13"/>
                      </a:lnTo>
                      <a:lnTo>
                        <a:pt x="6" y="13"/>
                      </a:lnTo>
                      <a:lnTo>
                        <a:pt x="6" y="13"/>
                      </a:lnTo>
                      <a:lnTo>
                        <a:pt x="9" y="13"/>
                      </a:lnTo>
                      <a:lnTo>
                        <a:pt x="11" y="9"/>
                      </a:lnTo>
                      <a:lnTo>
                        <a:pt x="11" y="9"/>
                      </a:lnTo>
                      <a:lnTo>
                        <a:pt x="11" y="6"/>
                      </a:lnTo>
                      <a:lnTo>
                        <a:pt x="11" y="4"/>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1" name="Freeform 2911"/>
                <p:cNvSpPr>
                  <a:spLocks/>
                </p:cNvSpPr>
                <p:nvPr/>
              </p:nvSpPr>
              <p:spPr bwMode="auto">
                <a:xfrm>
                  <a:off x="1629" y="2619"/>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9 h 13"/>
                    <a:gd name="T12" fmla="*/ 7 w 7"/>
                    <a:gd name="T13" fmla="*/ 9 h 13"/>
                    <a:gd name="T14" fmla="*/ 7 w 7"/>
                    <a:gd name="T15" fmla="*/ 6 h 13"/>
                    <a:gd name="T16" fmla="*/ 7 w 7"/>
                    <a:gd name="T17" fmla="*/ 4 h 13"/>
                    <a:gd name="T18" fmla="*/ 5 w 7"/>
                    <a:gd name="T19" fmla="*/ 2 h 13"/>
                    <a:gd name="T20" fmla="*/ 3 w 7"/>
                    <a:gd name="T21" fmla="*/ 2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9"/>
                      </a:lnTo>
                      <a:lnTo>
                        <a:pt x="7" y="9"/>
                      </a:lnTo>
                      <a:lnTo>
                        <a:pt x="7" y="6"/>
                      </a:lnTo>
                      <a:lnTo>
                        <a:pt x="7" y="4"/>
                      </a:lnTo>
                      <a:lnTo>
                        <a:pt x="5" y="2"/>
                      </a:lnTo>
                      <a:lnTo>
                        <a:pt x="3"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2" name="Freeform 2912"/>
                <p:cNvSpPr>
                  <a:spLocks/>
                </p:cNvSpPr>
                <p:nvPr/>
              </p:nvSpPr>
              <p:spPr bwMode="auto">
                <a:xfrm>
                  <a:off x="1629" y="2619"/>
                  <a:ext cx="7" cy="13"/>
                </a:xfrm>
                <a:custGeom>
                  <a:avLst/>
                  <a:gdLst>
                    <a:gd name="T0" fmla="*/ 0 w 7"/>
                    <a:gd name="T1" fmla="*/ 0 h 13"/>
                    <a:gd name="T2" fmla="*/ 0 w 7"/>
                    <a:gd name="T3" fmla="*/ 13 h 13"/>
                    <a:gd name="T4" fmla="*/ 5 w 7"/>
                    <a:gd name="T5" fmla="*/ 13 h 13"/>
                    <a:gd name="T6" fmla="*/ 5 w 7"/>
                    <a:gd name="T7" fmla="*/ 9 h 13"/>
                    <a:gd name="T8" fmla="*/ 7 w 7"/>
                    <a:gd name="T9" fmla="*/ 9 h 13"/>
                    <a:gd name="T10" fmla="*/ 7 w 7"/>
                    <a:gd name="T11" fmla="*/ 6 h 13"/>
                    <a:gd name="T12" fmla="*/ 7 w 7"/>
                    <a:gd name="T13" fmla="*/ 4 h 13"/>
                    <a:gd name="T14" fmla="*/ 5 w 7"/>
                    <a:gd name="T15" fmla="*/ 2 h 13"/>
                    <a:gd name="T16" fmla="*/ 0 w 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3">
                      <a:moveTo>
                        <a:pt x="0" y="0"/>
                      </a:moveTo>
                      <a:lnTo>
                        <a:pt x="0" y="13"/>
                      </a:lnTo>
                      <a:lnTo>
                        <a:pt x="5" y="13"/>
                      </a:lnTo>
                      <a:lnTo>
                        <a:pt x="5" y="9"/>
                      </a:lnTo>
                      <a:lnTo>
                        <a:pt x="7" y="9"/>
                      </a:lnTo>
                      <a:lnTo>
                        <a:pt x="7" y="6"/>
                      </a:lnTo>
                      <a:lnTo>
                        <a:pt x="7" y="4"/>
                      </a:lnTo>
                      <a:lnTo>
                        <a:pt x="5"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3" name="Freeform 2913"/>
                <p:cNvSpPr>
                  <a:spLocks/>
                </p:cNvSpPr>
                <p:nvPr/>
              </p:nvSpPr>
              <p:spPr bwMode="auto">
                <a:xfrm>
                  <a:off x="1629" y="2619"/>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9 h 13"/>
                    <a:gd name="T12" fmla="*/ 9 w 9"/>
                    <a:gd name="T13" fmla="*/ 9 h 13"/>
                    <a:gd name="T14" fmla="*/ 9 w 9"/>
                    <a:gd name="T15" fmla="*/ 6 h 13"/>
                    <a:gd name="T16" fmla="*/ 9 w 9"/>
                    <a:gd name="T17" fmla="*/ 4 h 13"/>
                    <a:gd name="T18" fmla="*/ 7 w 9"/>
                    <a:gd name="T19" fmla="*/ 2 h 13"/>
                    <a:gd name="T20" fmla="*/ 5 w 9"/>
                    <a:gd name="T21" fmla="*/ 2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9"/>
                      </a:lnTo>
                      <a:lnTo>
                        <a:pt x="9" y="9"/>
                      </a:lnTo>
                      <a:lnTo>
                        <a:pt x="9" y="6"/>
                      </a:lnTo>
                      <a:lnTo>
                        <a:pt x="9" y="4"/>
                      </a:lnTo>
                      <a:lnTo>
                        <a:pt x="7" y="2"/>
                      </a:lnTo>
                      <a:lnTo>
                        <a:pt x="5" y="2"/>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4" name="Freeform 2914"/>
                <p:cNvSpPr>
                  <a:spLocks/>
                </p:cNvSpPr>
                <p:nvPr/>
              </p:nvSpPr>
              <p:spPr bwMode="auto">
                <a:xfrm>
                  <a:off x="1632" y="2619"/>
                  <a:ext cx="6" cy="13"/>
                </a:xfrm>
                <a:custGeom>
                  <a:avLst/>
                  <a:gdLst>
                    <a:gd name="T0" fmla="*/ 0 w 6"/>
                    <a:gd name="T1" fmla="*/ 0 h 13"/>
                    <a:gd name="T2" fmla="*/ 0 w 6"/>
                    <a:gd name="T3" fmla="*/ 13 h 13"/>
                    <a:gd name="T4" fmla="*/ 2 w 6"/>
                    <a:gd name="T5" fmla="*/ 13 h 13"/>
                    <a:gd name="T6" fmla="*/ 4 w 6"/>
                    <a:gd name="T7" fmla="*/ 9 h 13"/>
                    <a:gd name="T8" fmla="*/ 6 w 6"/>
                    <a:gd name="T9" fmla="*/ 9 h 13"/>
                    <a:gd name="T10" fmla="*/ 6 w 6"/>
                    <a:gd name="T11" fmla="*/ 6 h 13"/>
                    <a:gd name="T12" fmla="*/ 6 w 6"/>
                    <a:gd name="T13" fmla="*/ 4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9"/>
                      </a:lnTo>
                      <a:lnTo>
                        <a:pt x="6" y="9"/>
                      </a:lnTo>
                      <a:lnTo>
                        <a:pt x="6" y="6"/>
                      </a:lnTo>
                      <a:lnTo>
                        <a:pt x="6" y="4"/>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5" name="Freeform 2915"/>
                <p:cNvSpPr>
                  <a:spLocks/>
                </p:cNvSpPr>
                <p:nvPr/>
              </p:nvSpPr>
              <p:spPr bwMode="auto">
                <a:xfrm>
                  <a:off x="1632" y="2619"/>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9 h 13"/>
                    <a:gd name="T12" fmla="*/ 6 w 8"/>
                    <a:gd name="T13" fmla="*/ 9 h 13"/>
                    <a:gd name="T14" fmla="*/ 8 w 8"/>
                    <a:gd name="T15" fmla="*/ 6 h 13"/>
                    <a:gd name="T16" fmla="*/ 6 w 8"/>
                    <a:gd name="T17" fmla="*/ 4 h 13"/>
                    <a:gd name="T18" fmla="*/ 6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9"/>
                      </a:lnTo>
                      <a:lnTo>
                        <a:pt x="6" y="9"/>
                      </a:lnTo>
                      <a:lnTo>
                        <a:pt x="8" y="6"/>
                      </a:lnTo>
                      <a:lnTo>
                        <a:pt x="6" y="4"/>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6" name="Freeform 2916"/>
                <p:cNvSpPr>
                  <a:spLocks/>
                </p:cNvSpPr>
                <p:nvPr/>
              </p:nvSpPr>
              <p:spPr bwMode="auto">
                <a:xfrm>
                  <a:off x="1634" y="2619"/>
                  <a:ext cx="6" cy="13"/>
                </a:xfrm>
                <a:custGeom>
                  <a:avLst/>
                  <a:gdLst>
                    <a:gd name="T0" fmla="*/ 0 w 6"/>
                    <a:gd name="T1" fmla="*/ 0 h 13"/>
                    <a:gd name="T2" fmla="*/ 0 w 6"/>
                    <a:gd name="T3" fmla="*/ 13 h 13"/>
                    <a:gd name="T4" fmla="*/ 2 w 6"/>
                    <a:gd name="T5" fmla="*/ 13 h 13"/>
                    <a:gd name="T6" fmla="*/ 4 w 6"/>
                    <a:gd name="T7" fmla="*/ 9 h 13"/>
                    <a:gd name="T8" fmla="*/ 6 w 6"/>
                    <a:gd name="T9" fmla="*/ 9 h 13"/>
                    <a:gd name="T10" fmla="*/ 6 w 6"/>
                    <a:gd name="T11" fmla="*/ 6 h 13"/>
                    <a:gd name="T12" fmla="*/ 6 w 6"/>
                    <a:gd name="T13" fmla="*/ 4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9"/>
                      </a:lnTo>
                      <a:lnTo>
                        <a:pt x="6" y="9"/>
                      </a:lnTo>
                      <a:lnTo>
                        <a:pt x="6" y="6"/>
                      </a:lnTo>
                      <a:lnTo>
                        <a:pt x="6" y="4"/>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7" name="Freeform 2917"/>
                <p:cNvSpPr>
                  <a:spLocks/>
                </p:cNvSpPr>
                <p:nvPr/>
              </p:nvSpPr>
              <p:spPr bwMode="auto">
                <a:xfrm>
                  <a:off x="1634" y="2619"/>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9 h 13"/>
                    <a:gd name="T12" fmla="*/ 6 w 10"/>
                    <a:gd name="T13" fmla="*/ 9 h 13"/>
                    <a:gd name="T14" fmla="*/ 10 w 10"/>
                    <a:gd name="T15" fmla="*/ 6 h 13"/>
                    <a:gd name="T16" fmla="*/ 6 w 10"/>
                    <a:gd name="T17" fmla="*/ 4 h 13"/>
                    <a:gd name="T18" fmla="*/ 6 w 10"/>
                    <a:gd name="T19" fmla="*/ 2 h 13"/>
                    <a:gd name="T20" fmla="*/ 4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9"/>
                      </a:lnTo>
                      <a:lnTo>
                        <a:pt x="6" y="9"/>
                      </a:lnTo>
                      <a:lnTo>
                        <a:pt x="10" y="6"/>
                      </a:lnTo>
                      <a:lnTo>
                        <a:pt x="6" y="4"/>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8" name="Freeform 2918"/>
                <p:cNvSpPr>
                  <a:spLocks/>
                </p:cNvSpPr>
                <p:nvPr/>
              </p:nvSpPr>
              <p:spPr bwMode="auto">
                <a:xfrm>
                  <a:off x="1636" y="2619"/>
                  <a:ext cx="8" cy="13"/>
                </a:xfrm>
                <a:custGeom>
                  <a:avLst/>
                  <a:gdLst>
                    <a:gd name="T0" fmla="*/ 0 w 8"/>
                    <a:gd name="T1" fmla="*/ 0 h 13"/>
                    <a:gd name="T2" fmla="*/ 0 w 8"/>
                    <a:gd name="T3" fmla="*/ 13 h 13"/>
                    <a:gd name="T4" fmla="*/ 2 w 8"/>
                    <a:gd name="T5" fmla="*/ 13 h 13"/>
                    <a:gd name="T6" fmla="*/ 4 w 8"/>
                    <a:gd name="T7" fmla="*/ 9 h 13"/>
                    <a:gd name="T8" fmla="*/ 8 w 8"/>
                    <a:gd name="T9" fmla="*/ 9 h 13"/>
                    <a:gd name="T10" fmla="*/ 8 w 8"/>
                    <a:gd name="T11" fmla="*/ 6 h 13"/>
                    <a:gd name="T12" fmla="*/ 8 w 8"/>
                    <a:gd name="T13" fmla="*/ 4 h 13"/>
                    <a:gd name="T14" fmla="*/ 4 w 8"/>
                    <a:gd name="T15" fmla="*/ 2 h 13"/>
                    <a:gd name="T16" fmla="*/ 2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9"/>
                      </a:lnTo>
                      <a:lnTo>
                        <a:pt x="8" y="9"/>
                      </a:lnTo>
                      <a:lnTo>
                        <a:pt x="8" y="6"/>
                      </a:lnTo>
                      <a:lnTo>
                        <a:pt x="8" y="4"/>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9" name="Freeform 2919"/>
                <p:cNvSpPr>
                  <a:spLocks/>
                </p:cNvSpPr>
                <p:nvPr/>
              </p:nvSpPr>
              <p:spPr bwMode="auto">
                <a:xfrm>
                  <a:off x="1636" y="2619"/>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9 h 13"/>
                    <a:gd name="T12" fmla="*/ 8 w 8"/>
                    <a:gd name="T13" fmla="*/ 9 h 13"/>
                    <a:gd name="T14" fmla="*/ 8 w 8"/>
                    <a:gd name="T15" fmla="*/ 6 h 13"/>
                    <a:gd name="T16" fmla="*/ 8 w 8"/>
                    <a:gd name="T17" fmla="*/ 4 h 13"/>
                    <a:gd name="T18" fmla="*/ 8 w 8"/>
                    <a:gd name="T19" fmla="*/ 2 h 13"/>
                    <a:gd name="T20" fmla="*/ 4 w 8"/>
                    <a:gd name="T21" fmla="*/ 2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9"/>
                      </a:lnTo>
                      <a:lnTo>
                        <a:pt x="8" y="9"/>
                      </a:lnTo>
                      <a:lnTo>
                        <a:pt x="8" y="6"/>
                      </a:lnTo>
                      <a:lnTo>
                        <a:pt x="8" y="4"/>
                      </a:lnTo>
                      <a:lnTo>
                        <a:pt x="8"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0" name="Freeform 2920"/>
                <p:cNvSpPr>
                  <a:spLocks/>
                </p:cNvSpPr>
                <p:nvPr/>
              </p:nvSpPr>
              <p:spPr bwMode="auto">
                <a:xfrm>
                  <a:off x="1638" y="2619"/>
                  <a:ext cx="6" cy="13"/>
                </a:xfrm>
                <a:custGeom>
                  <a:avLst/>
                  <a:gdLst>
                    <a:gd name="T0" fmla="*/ 0 w 6"/>
                    <a:gd name="T1" fmla="*/ 0 h 13"/>
                    <a:gd name="T2" fmla="*/ 0 w 6"/>
                    <a:gd name="T3" fmla="*/ 13 h 13"/>
                    <a:gd name="T4" fmla="*/ 2 w 6"/>
                    <a:gd name="T5" fmla="*/ 13 h 13"/>
                    <a:gd name="T6" fmla="*/ 6 w 6"/>
                    <a:gd name="T7" fmla="*/ 9 h 13"/>
                    <a:gd name="T8" fmla="*/ 6 w 6"/>
                    <a:gd name="T9" fmla="*/ 9 h 13"/>
                    <a:gd name="T10" fmla="*/ 6 w 6"/>
                    <a:gd name="T11" fmla="*/ 6 h 13"/>
                    <a:gd name="T12" fmla="*/ 6 w 6"/>
                    <a:gd name="T13" fmla="*/ 4 h 13"/>
                    <a:gd name="T14" fmla="*/ 6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9"/>
                      </a:lnTo>
                      <a:lnTo>
                        <a:pt x="6" y="9"/>
                      </a:lnTo>
                      <a:lnTo>
                        <a:pt x="6" y="6"/>
                      </a:lnTo>
                      <a:lnTo>
                        <a:pt x="6" y="4"/>
                      </a:lnTo>
                      <a:lnTo>
                        <a:pt x="6"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1" name="Freeform 2921"/>
                <p:cNvSpPr>
                  <a:spLocks/>
                </p:cNvSpPr>
                <p:nvPr/>
              </p:nvSpPr>
              <p:spPr bwMode="auto">
                <a:xfrm>
                  <a:off x="1638" y="2619"/>
                  <a:ext cx="6" cy="13"/>
                </a:xfrm>
                <a:custGeom>
                  <a:avLst/>
                  <a:gdLst>
                    <a:gd name="T0" fmla="*/ 0 w 6"/>
                    <a:gd name="T1" fmla="*/ 0 h 13"/>
                    <a:gd name="T2" fmla="*/ 0 w 6"/>
                    <a:gd name="T3" fmla="*/ 13 h 13"/>
                    <a:gd name="T4" fmla="*/ 6 w 6"/>
                    <a:gd name="T5" fmla="*/ 13 h 13"/>
                    <a:gd name="T6" fmla="*/ 6 w 6"/>
                    <a:gd name="T7" fmla="*/ 9 h 13"/>
                    <a:gd name="T8" fmla="*/ 6 w 6"/>
                    <a:gd name="T9" fmla="*/ 9 h 13"/>
                    <a:gd name="T10" fmla="*/ 6 w 6"/>
                    <a:gd name="T11" fmla="*/ 6 h 13"/>
                    <a:gd name="T12" fmla="*/ 6 w 6"/>
                    <a:gd name="T13" fmla="*/ 4 h 13"/>
                    <a:gd name="T14" fmla="*/ 6 w 6"/>
                    <a:gd name="T15" fmla="*/ 2 h 13"/>
                    <a:gd name="T16" fmla="*/ 6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9"/>
                      </a:lnTo>
                      <a:lnTo>
                        <a:pt x="6" y="9"/>
                      </a:lnTo>
                      <a:lnTo>
                        <a:pt x="6" y="6"/>
                      </a:lnTo>
                      <a:lnTo>
                        <a:pt x="6" y="4"/>
                      </a:lnTo>
                      <a:lnTo>
                        <a:pt x="6" y="2"/>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2" name="Freeform 2922"/>
                <p:cNvSpPr>
                  <a:spLocks/>
                </p:cNvSpPr>
                <p:nvPr/>
              </p:nvSpPr>
              <p:spPr bwMode="auto">
                <a:xfrm>
                  <a:off x="1638" y="2619"/>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9 h 13"/>
                    <a:gd name="T12" fmla="*/ 10 w 10"/>
                    <a:gd name="T13" fmla="*/ 9 h 13"/>
                    <a:gd name="T14" fmla="*/ 10 w 10"/>
                    <a:gd name="T15" fmla="*/ 6 h 13"/>
                    <a:gd name="T16" fmla="*/ 10 w 10"/>
                    <a:gd name="T17" fmla="*/ 4 h 13"/>
                    <a:gd name="T18" fmla="*/ 6 w 10"/>
                    <a:gd name="T19" fmla="*/ 2 h 13"/>
                    <a:gd name="T20" fmla="*/ 6 w 10"/>
                    <a:gd name="T21" fmla="*/ 2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9"/>
                      </a:lnTo>
                      <a:lnTo>
                        <a:pt x="10" y="9"/>
                      </a:lnTo>
                      <a:lnTo>
                        <a:pt x="10" y="6"/>
                      </a:lnTo>
                      <a:lnTo>
                        <a:pt x="10" y="4"/>
                      </a:lnTo>
                      <a:lnTo>
                        <a:pt x="6" y="2"/>
                      </a:lnTo>
                      <a:lnTo>
                        <a:pt x="6"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3" name="Freeform 2923"/>
                <p:cNvSpPr>
                  <a:spLocks/>
                </p:cNvSpPr>
                <p:nvPr/>
              </p:nvSpPr>
              <p:spPr bwMode="auto">
                <a:xfrm>
                  <a:off x="1640" y="2619"/>
                  <a:ext cx="8" cy="13"/>
                </a:xfrm>
                <a:custGeom>
                  <a:avLst/>
                  <a:gdLst>
                    <a:gd name="T0" fmla="*/ 0 w 8"/>
                    <a:gd name="T1" fmla="*/ 0 h 13"/>
                    <a:gd name="T2" fmla="*/ 0 w 8"/>
                    <a:gd name="T3" fmla="*/ 13 h 13"/>
                    <a:gd name="T4" fmla="*/ 4 w 8"/>
                    <a:gd name="T5" fmla="*/ 13 h 13"/>
                    <a:gd name="T6" fmla="*/ 8 w 8"/>
                    <a:gd name="T7" fmla="*/ 9 h 13"/>
                    <a:gd name="T8" fmla="*/ 8 w 8"/>
                    <a:gd name="T9" fmla="*/ 9 h 13"/>
                    <a:gd name="T10" fmla="*/ 8 w 8"/>
                    <a:gd name="T11" fmla="*/ 6 h 13"/>
                    <a:gd name="T12" fmla="*/ 8 w 8"/>
                    <a:gd name="T13" fmla="*/ 4 h 13"/>
                    <a:gd name="T14" fmla="*/ 8 w 8"/>
                    <a:gd name="T15" fmla="*/ 2 h 13"/>
                    <a:gd name="T16" fmla="*/ 4 w 8"/>
                    <a:gd name="T17" fmla="*/ 2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9"/>
                      </a:lnTo>
                      <a:lnTo>
                        <a:pt x="8" y="9"/>
                      </a:lnTo>
                      <a:lnTo>
                        <a:pt x="8" y="6"/>
                      </a:lnTo>
                      <a:lnTo>
                        <a:pt x="8" y="4"/>
                      </a:lnTo>
                      <a:lnTo>
                        <a:pt x="8"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4" name="Freeform 2924"/>
                <p:cNvSpPr>
                  <a:spLocks/>
                </p:cNvSpPr>
                <p:nvPr/>
              </p:nvSpPr>
              <p:spPr bwMode="auto">
                <a:xfrm>
                  <a:off x="1640" y="2619"/>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9 h 13"/>
                    <a:gd name="T12" fmla="*/ 10 w 10"/>
                    <a:gd name="T13" fmla="*/ 9 h 13"/>
                    <a:gd name="T14" fmla="*/ 10 w 10"/>
                    <a:gd name="T15" fmla="*/ 6 h 13"/>
                    <a:gd name="T16" fmla="*/ 10 w 10"/>
                    <a:gd name="T17" fmla="*/ 4 h 13"/>
                    <a:gd name="T18" fmla="*/ 8 w 10"/>
                    <a:gd name="T19" fmla="*/ 2 h 13"/>
                    <a:gd name="T20" fmla="*/ 4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9"/>
                      </a:lnTo>
                      <a:lnTo>
                        <a:pt x="10" y="9"/>
                      </a:lnTo>
                      <a:lnTo>
                        <a:pt x="10" y="6"/>
                      </a:lnTo>
                      <a:lnTo>
                        <a:pt x="10" y="4"/>
                      </a:lnTo>
                      <a:lnTo>
                        <a:pt x="8" y="2"/>
                      </a:lnTo>
                      <a:lnTo>
                        <a:pt x="4"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5" name="Freeform 2925"/>
                <p:cNvSpPr>
                  <a:spLocks/>
                </p:cNvSpPr>
                <p:nvPr/>
              </p:nvSpPr>
              <p:spPr bwMode="auto">
                <a:xfrm>
                  <a:off x="1644" y="2619"/>
                  <a:ext cx="6" cy="13"/>
                </a:xfrm>
                <a:custGeom>
                  <a:avLst/>
                  <a:gdLst>
                    <a:gd name="T0" fmla="*/ 0 w 6"/>
                    <a:gd name="T1" fmla="*/ 0 h 13"/>
                    <a:gd name="T2" fmla="*/ 0 w 6"/>
                    <a:gd name="T3" fmla="*/ 13 h 13"/>
                    <a:gd name="T4" fmla="*/ 4 w 6"/>
                    <a:gd name="T5" fmla="*/ 13 h 13"/>
                    <a:gd name="T6" fmla="*/ 6 w 6"/>
                    <a:gd name="T7" fmla="*/ 9 h 13"/>
                    <a:gd name="T8" fmla="*/ 6 w 6"/>
                    <a:gd name="T9" fmla="*/ 9 h 13"/>
                    <a:gd name="T10" fmla="*/ 6 w 6"/>
                    <a:gd name="T11" fmla="*/ 6 h 13"/>
                    <a:gd name="T12" fmla="*/ 6 w 6"/>
                    <a:gd name="T13" fmla="*/ 4 h 13"/>
                    <a:gd name="T14" fmla="*/ 6 w 6"/>
                    <a:gd name="T15" fmla="*/ 2 h 13"/>
                    <a:gd name="T16" fmla="*/ 4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9"/>
                      </a:lnTo>
                      <a:lnTo>
                        <a:pt x="6" y="9"/>
                      </a:lnTo>
                      <a:lnTo>
                        <a:pt x="6" y="6"/>
                      </a:lnTo>
                      <a:lnTo>
                        <a:pt x="6" y="4"/>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6" name="Freeform 2926"/>
                <p:cNvSpPr>
                  <a:spLocks/>
                </p:cNvSpPr>
                <p:nvPr/>
              </p:nvSpPr>
              <p:spPr bwMode="auto">
                <a:xfrm>
                  <a:off x="1644" y="2619"/>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9 h 13"/>
                    <a:gd name="T12" fmla="*/ 8 w 8"/>
                    <a:gd name="T13" fmla="*/ 9 h 13"/>
                    <a:gd name="T14" fmla="*/ 8 w 8"/>
                    <a:gd name="T15" fmla="*/ 6 h 13"/>
                    <a:gd name="T16" fmla="*/ 8 w 8"/>
                    <a:gd name="T17" fmla="*/ 4 h 13"/>
                    <a:gd name="T18" fmla="*/ 6 w 8"/>
                    <a:gd name="T19" fmla="*/ 2 h 13"/>
                    <a:gd name="T20" fmla="*/ 4 w 8"/>
                    <a:gd name="T21" fmla="*/ 2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9"/>
                      </a:lnTo>
                      <a:lnTo>
                        <a:pt x="8" y="9"/>
                      </a:lnTo>
                      <a:lnTo>
                        <a:pt x="8" y="6"/>
                      </a:lnTo>
                      <a:lnTo>
                        <a:pt x="8" y="4"/>
                      </a:lnTo>
                      <a:lnTo>
                        <a:pt x="6" y="2"/>
                      </a:lnTo>
                      <a:lnTo>
                        <a:pt x="4"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7" name="Freeform 2927"/>
                <p:cNvSpPr>
                  <a:spLocks/>
                </p:cNvSpPr>
                <p:nvPr/>
              </p:nvSpPr>
              <p:spPr bwMode="auto">
                <a:xfrm>
                  <a:off x="1644" y="2619"/>
                  <a:ext cx="8" cy="13"/>
                </a:xfrm>
                <a:custGeom>
                  <a:avLst/>
                  <a:gdLst>
                    <a:gd name="T0" fmla="*/ 0 w 8"/>
                    <a:gd name="T1" fmla="*/ 0 h 13"/>
                    <a:gd name="T2" fmla="*/ 0 w 8"/>
                    <a:gd name="T3" fmla="*/ 13 h 13"/>
                    <a:gd name="T4" fmla="*/ 6 w 8"/>
                    <a:gd name="T5" fmla="*/ 13 h 13"/>
                    <a:gd name="T6" fmla="*/ 6 w 8"/>
                    <a:gd name="T7" fmla="*/ 9 h 13"/>
                    <a:gd name="T8" fmla="*/ 8 w 8"/>
                    <a:gd name="T9" fmla="*/ 9 h 13"/>
                    <a:gd name="T10" fmla="*/ 8 w 8"/>
                    <a:gd name="T11" fmla="*/ 6 h 13"/>
                    <a:gd name="T12" fmla="*/ 8 w 8"/>
                    <a:gd name="T13" fmla="*/ 4 h 13"/>
                    <a:gd name="T14" fmla="*/ 6 w 8"/>
                    <a:gd name="T15" fmla="*/ 2 h 13"/>
                    <a:gd name="T16" fmla="*/ 0 w 8"/>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0"/>
                      </a:moveTo>
                      <a:lnTo>
                        <a:pt x="0" y="13"/>
                      </a:lnTo>
                      <a:lnTo>
                        <a:pt x="6" y="13"/>
                      </a:lnTo>
                      <a:lnTo>
                        <a:pt x="6" y="9"/>
                      </a:lnTo>
                      <a:lnTo>
                        <a:pt x="8" y="9"/>
                      </a:lnTo>
                      <a:lnTo>
                        <a:pt x="8" y="6"/>
                      </a:lnTo>
                      <a:lnTo>
                        <a:pt x="8" y="4"/>
                      </a:lnTo>
                      <a:lnTo>
                        <a:pt x="6"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8" name="Freeform 2928"/>
                <p:cNvSpPr>
                  <a:spLocks/>
                </p:cNvSpPr>
                <p:nvPr/>
              </p:nvSpPr>
              <p:spPr bwMode="auto">
                <a:xfrm>
                  <a:off x="1644" y="2619"/>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9 h 13"/>
                    <a:gd name="T12" fmla="*/ 8 w 10"/>
                    <a:gd name="T13" fmla="*/ 9 h 13"/>
                    <a:gd name="T14" fmla="*/ 10 w 10"/>
                    <a:gd name="T15" fmla="*/ 6 h 13"/>
                    <a:gd name="T16" fmla="*/ 8 w 10"/>
                    <a:gd name="T17" fmla="*/ 4 h 13"/>
                    <a:gd name="T18" fmla="*/ 8 w 10"/>
                    <a:gd name="T19" fmla="*/ 2 h 13"/>
                    <a:gd name="T20" fmla="*/ 6 w 10"/>
                    <a:gd name="T21" fmla="*/ 2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9"/>
                      </a:lnTo>
                      <a:lnTo>
                        <a:pt x="8" y="9"/>
                      </a:lnTo>
                      <a:lnTo>
                        <a:pt x="10" y="6"/>
                      </a:lnTo>
                      <a:lnTo>
                        <a:pt x="8" y="4"/>
                      </a:lnTo>
                      <a:lnTo>
                        <a:pt x="8" y="2"/>
                      </a:lnTo>
                      <a:lnTo>
                        <a:pt x="6" y="2"/>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9" name="Freeform 2929"/>
                <p:cNvSpPr>
                  <a:spLocks/>
                </p:cNvSpPr>
                <p:nvPr/>
              </p:nvSpPr>
              <p:spPr bwMode="auto">
                <a:xfrm>
                  <a:off x="1648" y="2619"/>
                  <a:ext cx="6" cy="13"/>
                </a:xfrm>
                <a:custGeom>
                  <a:avLst/>
                  <a:gdLst>
                    <a:gd name="T0" fmla="*/ 0 w 6"/>
                    <a:gd name="T1" fmla="*/ 0 h 13"/>
                    <a:gd name="T2" fmla="*/ 0 w 6"/>
                    <a:gd name="T3" fmla="*/ 13 h 13"/>
                    <a:gd name="T4" fmla="*/ 2 w 6"/>
                    <a:gd name="T5" fmla="*/ 13 h 13"/>
                    <a:gd name="T6" fmla="*/ 4 w 6"/>
                    <a:gd name="T7" fmla="*/ 9 h 13"/>
                    <a:gd name="T8" fmla="*/ 6 w 6"/>
                    <a:gd name="T9" fmla="*/ 9 h 13"/>
                    <a:gd name="T10" fmla="*/ 6 w 6"/>
                    <a:gd name="T11" fmla="*/ 6 h 13"/>
                    <a:gd name="T12" fmla="*/ 6 w 6"/>
                    <a:gd name="T13" fmla="*/ 4 h 13"/>
                    <a:gd name="T14" fmla="*/ 4 w 6"/>
                    <a:gd name="T15" fmla="*/ 2 h 13"/>
                    <a:gd name="T16" fmla="*/ 2 w 6"/>
                    <a:gd name="T17" fmla="*/ 2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9"/>
                      </a:lnTo>
                      <a:lnTo>
                        <a:pt x="6" y="9"/>
                      </a:lnTo>
                      <a:lnTo>
                        <a:pt x="6" y="6"/>
                      </a:lnTo>
                      <a:lnTo>
                        <a:pt x="6" y="4"/>
                      </a:lnTo>
                      <a:lnTo>
                        <a:pt x="4" y="2"/>
                      </a:lnTo>
                      <a:lnTo>
                        <a:pt x="2"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0" name="Freeform 2930"/>
                <p:cNvSpPr>
                  <a:spLocks/>
                </p:cNvSpPr>
                <p:nvPr/>
              </p:nvSpPr>
              <p:spPr bwMode="auto">
                <a:xfrm>
                  <a:off x="1648" y="2619"/>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9 h 13"/>
                    <a:gd name="T12" fmla="*/ 6 w 9"/>
                    <a:gd name="T13" fmla="*/ 9 h 13"/>
                    <a:gd name="T14" fmla="*/ 9 w 9"/>
                    <a:gd name="T15" fmla="*/ 6 h 13"/>
                    <a:gd name="T16" fmla="*/ 6 w 9"/>
                    <a:gd name="T17" fmla="*/ 4 h 13"/>
                    <a:gd name="T18" fmla="*/ 6 w 9"/>
                    <a:gd name="T19" fmla="*/ 2 h 13"/>
                    <a:gd name="T20" fmla="*/ 4 w 9"/>
                    <a:gd name="T21" fmla="*/ 2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9"/>
                      </a:lnTo>
                      <a:lnTo>
                        <a:pt x="6" y="9"/>
                      </a:lnTo>
                      <a:lnTo>
                        <a:pt x="9" y="6"/>
                      </a:lnTo>
                      <a:lnTo>
                        <a:pt x="6" y="4"/>
                      </a:lnTo>
                      <a:lnTo>
                        <a:pt x="6" y="2"/>
                      </a:lnTo>
                      <a:lnTo>
                        <a:pt x="4" y="2"/>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1" name="Freeform 2931"/>
                <p:cNvSpPr>
                  <a:spLocks/>
                </p:cNvSpPr>
                <p:nvPr/>
              </p:nvSpPr>
              <p:spPr bwMode="auto">
                <a:xfrm>
                  <a:off x="1644" y="2619"/>
                  <a:ext cx="13" cy="13"/>
                </a:xfrm>
                <a:custGeom>
                  <a:avLst/>
                  <a:gdLst>
                    <a:gd name="T0" fmla="*/ 10 w 13"/>
                    <a:gd name="T1" fmla="*/ 4 h 13"/>
                    <a:gd name="T2" fmla="*/ 6 w 13"/>
                    <a:gd name="T3" fmla="*/ 0 h 13"/>
                    <a:gd name="T4" fmla="*/ 6 w 13"/>
                    <a:gd name="T5" fmla="*/ 13 h 13"/>
                    <a:gd name="T6" fmla="*/ 0 w 13"/>
                    <a:gd name="T7" fmla="*/ 9 h 13"/>
                    <a:gd name="T8" fmla="*/ 6 w 13"/>
                    <a:gd name="T9" fmla="*/ 13 h 13"/>
                    <a:gd name="T10" fmla="*/ 8 w 13"/>
                    <a:gd name="T11" fmla="*/ 13 h 13"/>
                    <a:gd name="T12" fmla="*/ 10 w 13"/>
                    <a:gd name="T13" fmla="*/ 9 h 13"/>
                    <a:gd name="T14" fmla="*/ 13 w 13"/>
                    <a:gd name="T15" fmla="*/ 9 h 13"/>
                    <a:gd name="T16" fmla="*/ 13 w 13"/>
                    <a:gd name="T17" fmla="*/ 6 h 13"/>
                    <a:gd name="T18" fmla="*/ 13 w 13"/>
                    <a:gd name="T19" fmla="*/ 4 h 13"/>
                    <a:gd name="T20" fmla="*/ 10 w 13"/>
                    <a:gd name="T21" fmla="*/ 2 h 13"/>
                    <a:gd name="T22" fmla="*/ 8 w 13"/>
                    <a:gd name="T23" fmla="*/ 2 h 13"/>
                    <a:gd name="T24" fmla="*/ 6 w 13"/>
                    <a:gd name="T25" fmla="*/ 0 h 13"/>
                    <a:gd name="T26" fmla="*/ 10 w 13"/>
                    <a:gd name="T2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3">
                      <a:moveTo>
                        <a:pt x="10" y="4"/>
                      </a:moveTo>
                      <a:lnTo>
                        <a:pt x="6" y="0"/>
                      </a:lnTo>
                      <a:lnTo>
                        <a:pt x="6" y="13"/>
                      </a:lnTo>
                      <a:lnTo>
                        <a:pt x="0" y="9"/>
                      </a:lnTo>
                      <a:lnTo>
                        <a:pt x="6" y="13"/>
                      </a:lnTo>
                      <a:lnTo>
                        <a:pt x="8" y="13"/>
                      </a:lnTo>
                      <a:lnTo>
                        <a:pt x="10" y="9"/>
                      </a:lnTo>
                      <a:lnTo>
                        <a:pt x="13" y="9"/>
                      </a:lnTo>
                      <a:lnTo>
                        <a:pt x="13" y="6"/>
                      </a:lnTo>
                      <a:lnTo>
                        <a:pt x="13" y="4"/>
                      </a:lnTo>
                      <a:lnTo>
                        <a:pt x="10" y="2"/>
                      </a:lnTo>
                      <a:lnTo>
                        <a:pt x="8" y="2"/>
                      </a:lnTo>
                      <a:lnTo>
                        <a:pt x="6" y="0"/>
                      </a:lnTo>
                      <a:lnTo>
                        <a:pt x="1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2" name="Freeform 2932"/>
                <p:cNvSpPr>
                  <a:spLocks/>
                </p:cNvSpPr>
                <p:nvPr/>
              </p:nvSpPr>
              <p:spPr bwMode="auto">
                <a:xfrm>
                  <a:off x="1644" y="2621"/>
                  <a:ext cx="13" cy="13"/>
                </a:xfrm>
                <a:custGeom>
                  <a:avLst/>
                  <a:gdLst>
                    <a:gd name="T0" fmla="*/ 8 w 13"/>
                    <a:gd name="T1" fmla="*/ 0 h 13"/>
                    <a:gd name="T2" fmla="*/ 13 w 13"/>
                    <a:gd name="T3" fmla="*/ 2 h 13"/>
                    <a:gd name="T4" fmla="*/ 10 w 13"/>
                    <a:gd name="T5" fmla="*/ 2 h 13"/>
                    <a:gd name="T6" fmla="*/ 0 w 13"/>
                    <a:gd name="T7" fmla="*/ 7 h 13"/>
                    <a:gd name="T8" fmla="*/ 0 w 13"/>
                    <a:gd name="T9" fmla="*/ 11 h 13"/>
                    <a:gd name="T10" fmla="*/ 8 w 13"/>
                    <a:gd name="T11" fmla="*/ 13 h 13"/>
                    <a:gd name="T12" fmla="*/ 0 w 13"/>
                    <a:gd name="T13" fmla="*/ 11 h 13"/>
                    <a:gd name="T14" fmla="*/ 4 w 13"/>
                    <a:gd name="T15" fmla="*/ 13 h 13"/>
                    <a:gd name="T16" fmla="*/ 6 w 13"/>
                    <a:gd name="T17" fmla="*/ 13 h 13"/>
                    <a:gd name="T18" fmla="*/ 8 w 13"/>
                    <a:gd name="T19" fmla="*/ 13 h 13"/>
                    <a:gd name="T20" fmla="*/ 10 w 13"/>
                    <a:gd name="T21" fmla="*/ 11 h 13"/>
                    <a:gd name="T22" fmla="*/ 13 w 13"/>
                    <a:gd name="T23" fmla="*/ 11 h 13"/>
                    <a:gd name="T24" fmla="*/ 13 w 13"/>
                    <a:gd name="T25" fmla="*/ 7 h 13"/>
                    <a:gd name="T26" fmla="*/ 13 w 13"/>
                    <a:gd name="T27" fmla="*/ 4 h 13"/>
                    <a:gd name="T28" fmla="*/ 13 w 13"/>
                    <a:gd name="T29" fmla="*/ 2 h 13"/>
                    <a:gd name="T30" fmla="*/ 8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8" y="0"/>
                      </a:moveTo>
                      <a:lnTo>
                        <a:pt x="13" y="2"/>
                      </a:lnTo>
                      <a:lnTo>
                        <a:pt x="10" y="2"/>
                      </a:lnTo>
                      <a:lnTo>
                        <a:pt x="0" y="7"/>
                      </a:lnTo>
                      <a:lnTo>
                        <a:pt x="0" y="11"/>
                      </a:lnTo>
                      <a:lnTo>
                        <a:pt x="8" y="13"/>
                      </a:lnTo>
                      <a:lnTo>
                        <a:pt x="0" y="11"/>
                      </a:lnTo>
                      <a:lnTo>
                        <a:pt x="4" y="13"/>
                      </a:lnTo>
                      <a:lnTo>
                        <a:pt x="6" y="13"/>
                      </a:lnTo>
                      <a:lnTo>
                        <a:pt x="8" y="13"/>
                      </a:lnTo>
                      <a:lnTo>
                        <a:pt x="10" y="11"/>
                      </a:lnTo>
                      <a:lnTo>
                        <a:pt x="13" y="11"/>
                      </a:lnTo>
                      <a:lnTo>
                        <a:pt x="13" y="7"/>
                      </a:lnTo>
                      <a:lnTo>
                        <a:pt x="13" y="4"/>
                      </a:lnTo>
                      <a:lnTo>
                        <a:pt x="13" y="2"/>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3" name="Freeform 2933"/>
                <p:cNvSpPr>
                  <a:spLocks/>
                </p:cNvSpPr>
                <p:nvPr/>
              </p:nvSpPr>
              <p:spPr bwMode="auto">
                <a:xfrm>
                  <a:off x="1652" y="2621"/>
                  <a:ext cx="5" cy="13"/>
                </a:xfrm>
                <a:custGeom>
                  <a:avLst/>
                  <a:gdLst>
                    <a:gd name="T0" fmla="*/ 0 w 5"/>
                    <a:gd name="T1" fmla="*/ 0 h 13"/>
                    <a:gd name="T2" fmla="*/ 0 w 5"/>
                    <a:gd name="T3" fmla="*/ 13 h 13"/>
                    <a:gd name="T4" fmla="*/ 2 w 5"/>
                    <a:gd name="T5" fmla="*/ 13 h 13"/>
                    <a:gd name="T6" fmla="*/ 5 w 5"/>
                    <a:gd name="T7" fmla="*/ 11 h 13"/>
                    <a:gd name="T8" fmla="*/ 5 w 5"/>
                    <a:gd name="T9" fmla="*/ 7 h 13"/>
                    <a:gd name="T10" fmla="*/ 5 w 5"/>
                    <a:gd name="T11" fmla="*/ 7 h 13"/>
                    <a:gd name="T12" fmla="*/ 5 w 5"/>
                    <a:gd name="T13" fmla="*/ 4 h 13"/>
                    <a:gd name="T14" fmla="*/ 5 w 5"/>
                    <a:gd name="T15" fmla="*/ 2 h 13"/>
                    <a:gd name="T16" fmla="*/ 2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2" y="13"/>
                      </a:lnTo>
                      <a:lnTo>
                        <a:pt x="5" y="11"/>
                      </a:lnTo>
                      <a:lnTo>
                        <a:pt x="5" y="7"/>
                      </a:lnTo>
                      <a:lnTo>
                        <a:pt x="5" y="7"/>
                      </a:lnTo>
                      <a:lnTo>
                        <a:pt x="5" y="4"/>
                      </a:lnTo>
                      <a:lnTo>
                        <a:pt x="5"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4" name="Freeform 2934"/>
                <p:cNvSpPr>
                  <a:spLocks/>
                </p:cNvSpPr>
                <p:nvPr/>
              </p:nvSpPr>
              <p:spPr bwMode="auto">
                <a:xfrm>
                  <a:off x="1652"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5" name="Freeform 2935"/>
                <p:cNvSpPr>
                  <a:spLocks/>
                </p:cNvSpPr>
                <p:nvPr/>
              </p:nvSpPr>
              <p:spPr bwMode="auto">
                <a:xfrm>
                  <a:off x="1652"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9" y="7"/>
                      </a:lnTo>
                      <a:lnTo>
                        <a:pt x="9" y="7"/>
                      </a:lnTo>
                      <a:lnTo>
                        <a:pt x="9"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6" name="Freeform 2936"/>
                <p:cNvSpPr>
                  <a:spLocks/>
                </p:cNvSpPr>
                <p:nvPr/>
              </p:nvSpPr>
              <p:spPr bwMode="auto">
                <a:xfrm>
                  <a:off x="1654" y="2621"/>
                  <a:ext cx="7" cy="13"/>
                </a:xfrm>
                <a:custGeom>
                  <a:avLst/>
                  <a:gdLst>
                    <a:gd name="T0" fmla="*/ 0 w 7"/>
                    <a:gd name="T1" fmla="*/ 0 h 13"/>
                    <a:gd name="T2" fmla="*/ 0 w 7"/>
                    <a:gd name="T3" fmla="*/ 13 h 13"/>
                    <a:gd name="T4" fmla="*/ 3 w 7"/>
                    <a:gd name="T5" fmla="*/ 13 h 13"/>
                    <a:gd name="T6" fmla="*/ 7 w 7"/>
                    <a:gd name="T7" fmla="*/ 11 h 13"/>
                    <a:gd name="T8" fmla="*/ 7 w 7"/>
                    <a:gd name="T9" fmla="*/ 7 h 13"/>
                    <a:gd name="T10" fmla="*/ 7 w 7"/>
                    <a:gd name="T11" fmla="*/ 7 h 13"/>
                    <a:gd name="T12" fmla="*/ 7 w 7"/>
                    <a:gd name="T13" fmla="*/ 4 h 13"/>
                    <a:gd name="T14" fmla="*/ 7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7" y="11"/>
                      </a:lnTo>
                      <a:lnTo>
                        <a:pt x="7" y="7"/>
                      </a:lnTo>
                      <a:lnTo>
                        <a:pt x="7" y="7"/>
                      </a:lnTo>
                      <a:lnTo>
                        <a:pt x="7" y="4"/>
                      </a:lnTo>
                      <a:lnTo>
                        <a:pt x="7"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7" name="Freeform 2937"/>
                <p:cNvSpPr>
                  <a:spLocks/>
                </p:cNvSpPr>
                <p:nvPr/>
              </p:nvSpPr>
              <p:spPr bwMode="auto">
                <a:xfrm>
                  <a:off x="1654"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9" y="7"/>
                      </a:lnTo>
                      <a:lnTo>
                        <a:pt x="9" y="7"/>
                      </a:lnTo>
                      <a:lnTo>
                        <a:pt x="9"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8" name="Freeform 2938"/>
                <p:cNvSpPr>
                  <a:spLocks/>
                </p:cNvSpPr>
                <p:nvPr/>
              </p:nvSpPr>
              <p:spPr bwMode="auto">
                <a:xfrm>
                  <a:off x="1657"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9" name="Freeform 2939"/>
                <p:cNvSpPr>
                  <a:spLocks/>
                </p:cNvSpPr>
                <p:nvPr/>
              </p:nvSpPr>
              <p:spPr bwMode="auto">
                <a:xfrm>
                  <a:off x="1657"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0" name="Freeform 2940"/>
                <p:cNvSpPr>
                  <a:spLocks/>
                </p:cNvSpPr>
                <p:nvPr/>
              </p:nvSpPr>
              <p:spPr bwMode="auto">
                <a:xfrm>
                  <a:off x="1657" y="2621"/>
                  <a:ext cx="8" cy="13"/>
                </a:xfrm>
                <a:custGeom>
                  <a:avLst/>
                  <a:gdLst>
                    <a:gd name="T0" fmla="*/ 0 w 8"/>
                    <a:gd name="T1" fmla="*/ 0 h 13"/>
                    <a:gd name="T2" fmla="*/ 0 w 8"/>
                    <a:gd name="T3" fmla="*/ 13 h 13"/>
                    <a:gd name="T4" fmla="*/ 6 w 8"/>
                    <a:gd name="T5" fmla="*/ 13 h 13"/>
                    <a:gd name="T6" fmla="*/ 6 w 8"/>
                    <a:gd name="T7" fmla="*/ 11 h 13"/>
                    <a:gd name="T8" fmla="*/ 8 w 8"/>
                    <a:gd name="T9" fmla="*/ 7 h 13"/>
                    <a:gd name="T10" fmla="*/ 8 w 8"/>
                    <a:gd name="T11" fmla="*/ 7 h 13"/>
                    <a:gd name="T12" fmla="*/ 8 w 8"/>
                    <a:gd name="T13" fmla="*/ 4 h 13"/>
                    <a:gd name="T14" fmla="*/ 6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6" y="11"/>
                      </a:lnTo>
                      <a:lnTo>
                        <a:pt x="8" y="7"/>
                      </a:lnTo>
                      <a:lnTo>
                        <a:pt x="8" y="7"/>
                      </a:lnTo>
                      <a:lnTo>
                        <a:pt x="8"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1" name="Freeform 2941"/>
                <p:cNvSpPr>
                  <a:spLocks/>
                </p:cNvSpPr>
                <p:nvPr/>
              </p:nvSpPr>
              <p:spPr bwMode="auto">
                <a:xfrm>
                  <a:off x="1657"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7"/>
                      </a:lnTo>
                      <a:lnTo>
                        <a:pt x="10" y="7"/>
                      </a:lnTo>
                      <a:lnTo>
                        <a:pt x="8"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2" name="Freeform 2942"/>
                <p:cNvSpPr>
                  <a:spLocks/>
                </p:cNvSpPr>
                <p:nvPr/>
              </p:nvSpPr>
              <p:spPr bwMode="auto">
                <a:xfrm>
                  <a:off x="1661" y="2621"/>
                  <a:ext cx="6" cy="13"/>
                </a:xfrm>
                <a:custGeom>
                  <a:avLst/>
                  <a:gdLst>
                    <a:gd name="T0" fmla="*/ 0 w 6"/>
                    <a:gd name="T1" fmla="*/ 0 h 13"/>
                    <a:gd name="T2" fmla="*/ 0 w 6"/>
                    <a:gd name="T3" fmla="*/ 13 h 13"/>
                    <a:gd name="T4" fmla="*/ 2 w 6"/>
                    <a:gd name="T5" fmla="*/ 13 h 13"/>
                    <a:gd name="T6" fmla="*/ 4 w 6"/>
                    <a:gd name="T7" fmla="*/ 11 h 13"/>
                    <a:gd name="T8" fmla="*/ 6 w 6"/>
                    <a:gd name="T9" fmla="*/ 7 h 13"/>
                    <a:gd name="T10" fmla="*/ 6 w 6"/>
                    <a:gd name="T11" fmla="*/ 7 h 13"/>
                    <a:gd name="T12" fmla="*/ 6 w 6"/>
                    <a:gd name="T13" fmla="*/ 4 h 13"/>
                    <a:gd name="T14" fmla="*/ 4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4" y="11"/>
                      </a:lnTo>
                      <a:lnTo>
                        <a:pt x="6" y="7"/>
                      </a:lnTo>
                      <a:lnTo>
                        <a:pt x="6" y="7"/>
                      </a:lnTo>
                      <a:lnTo>
                        <a:pt x="6"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3" name="Freeform 2943"/>
                <p:cNvSpPr>
                  <a:spLocks/>
                </p:cNvSpPr>
                <p:nvPr/>
              </p:nvSpPr>
              <p:spPr bwMode="auto">
                <a:xfrm>
                  <a:off x="1661"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4" name="Freeform 2944"/>
                <p:cNvSpPr>
                  <a:spLocks/>
                </p:cNvSpPr>
                <p:nvPr/>
              </p:nvSpPr>
              <p:spPr bwMode="auto">
                <a:xfrm>
                  <a:off x="1663"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5" name="Freeform 2945"/>
                <p:cNvSpPr>
                  <a:spLocks/>
                </p:cNvSpPr>
                <p:nvPr/>
              </p:nvSpPr>
              <p:spPr bwMode="auto">
                <a:xfrm>
                  <a:off x="1663"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6" name="Freeform 2946"/>
                <p:cNvSpPr>
                  <a:spLocks/>
                </p:cNvSpPr>
                <p:nvPr/>
              </p:nvSpPr>
              <p:spPr bwMode="auto">
                <a:xfrm>
                  <a:off x="1665"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7" name="Freeform 2947"/>
                <p:cNvSpPr>
                  <a:spLocks/>
                </p:cNvSpPr>
                <p:nvPr/>
              </p:nvSpPr>
              <p:spPr bwMode="auto">
                <a:xfrm>
                  <a:off x="1665"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8" name="Freeform 2948"/>
                <p:cNvSpPr>
                  <a:spLocks/>
                </p:cNvSpPr>
                <p:nvPr/>
              </p:nvSpPr>
              <p:spPr bwMode="auto">
                <a:xfrm>
                  <a:off x="1665" y="2621"/>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7"/>
                      </a:lnTo>
                      <a:lnTo>
                        <a:pt x="8"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9" name="Freeform 2949"/>
                <p:cNvSpPr>
                  <a:spLocks/>
                </p:cNvSpPr>
                <p:nvPr/>
              </p:nvSpPr>
              <p:spPr bwMode="auto">
                <a:xfrm>
                  <a:off x="1667"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0" name="Freeform 2950"/>
                <p:cNvSpPr>
                  <a:spLocks/>
                </p:cNvSpPr>
                <p:nvPr/>
              </p:nvSpPr>
              <p:spPr bwMode="auto">
                <a:xfrm>
                  <a:off x="1667"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6" y="11"/>
                      </a:lnTo>
                      <a:lnTo>
                        <a:pt x="10" y="7"/>
                      </a:lnTo>
                      <a:lnTo>
                        <a:pt x="10" y="7"/>
                      </a:lnTo>
                      <a:lnTo>
                        <a:pt x="10" y="4"/>
                      </a:lnTo>
                      <a:lnTo>
                        <a:pt x="6"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1" name="Freeform 2951"/>
                <p:cNvSpPr>
                  <a:spLocks/>
                </p:cNvSpPr>
                <p:nvPr/>
              </p:nvSpPr>
              <p:spPr bwMode="auto">
                <a:xfrm>
                  <a:off x="1671"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2" name="Freeform 2952"/>
                <p:cNvSpPr>
                  <a:spLocks/>
                </p:cNvSpPr>
                <p:nvPr/>
              </p:nvSpPr>
              <p:spPr bwMode="auto">
                <a:xfrm>
                  <a:off x="1671" y="2621"/>
                  <a:ext cx="7" cy="13"/>
                </a:xfrm>
                <a:custGeom>
                  <a:avLst/>
                  <a:gdLst>
                    <a:gd name="T0" fmla="*/ 2 w 7"/>
                    <a:gd name="T1" fmla="*/ 0 h 13"/>
                    <a:gd name="T2" fmla="*/ 0 w 7"/>
                    <a:gd name="T3" fmla="*/ 0 h 13"/>
                    <a:gd name="T4" fmla="*/ 0 w 7"/>
                    <a:gd name="T5" fmla="*/ 13 h 13"/>
                    <a:gd name="T6" fmla="*/ 2 w 7"/>
                    <a:gd name="T7" fmla="*/ 13 h 13"/>
                    <a:gd name="T8" fmla="*/ 2 w 7"/>
                    <a:gd name="T9" fmla="*/ 13 h 13"/>
                    <a:gd name="T10" fmla="*/ 6 w 7"/>
                    <a:gd name="T11" fmla="*/ 11 h 13"/>
                    <a:gd name="T12" fmla="*/ 7 w 7"/>
                    <a:gd name="T13" fmla="*/ 7 h 13"/>
                    <a:gd name="T14" fmla="*/ 7 w 7"/>
                    <a:gd name="T15" fmla="*/ 7 h 13"/>
                    <a:gd name="T16" fmla="*/ 7 w 7"/>
                    <a:gd name="T17" fmla="*/ 4 h 13"/>
                    <a:gd name="T18" fmla="*/ 6 w 7"/>
                    <a:gd name="T19" fmla="*/ 2 h 13"/>
                    <a:gd name="T20" fmla="*/ 2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2" y="13"/>
                      </a:lnTo>
                      <a:lnTo>
                        <a:pt x="6" y="11"/>
                      </a:lnTo>
                      <a:lnTo>
                        <a:pt x="7" y="7"/>
                      </a:lnTo>
                      <a:lnTo>
                        <a:pt x="7" y="7"/>
                      </a:lnTo>
                      <a:lnTo>
                        <a:pt x="7" y="4"/>
                      </a:lnTo>
                      <a:lnTo>
                        <a:pt x="6" y="2"/>
                      </a:lnTo>
                      <a:lnTo>
                        <a:pt x="2"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3" name="Freeform 2953"/>
                <p:cNvSpPr>
                  <a:spLocks/>
                </p:cNvSpPr>
                <p:nvPr/>
              </p:nvSpPr>
              <p:spPr bwMode="auto">
                <a:xfrm>
                  <a:off x="1673" y="2621"/>
                  <a:ext cx="5" cy="13"/>
                </a:xfrm>
                <a:custGeom>
                  <a:avLst/>
                  <a:gdLst>
                    <a:gd name="T0" fmla="*/ 0 w 5"/>
                    <a:gd name="T1" fmla="*/ 0 h 13"/>
                    <a:gd name="T2" fmla="*/ 0 w 5"/>
                    <a:gd name="T3" fmla="*/ 13 h 13"/>
                    <a:gd name="T4" fmla="*/ 4 w 5"/>
                    <a:gd name="T5" fmla="*/ 13 h 13"/>
                    <a:gd name="T6" fmla="*/ 4 w 5"/>
                    <a:gd name="T7" fmla="*/ 11 h 13"/>
                    <a:gd name="T8" fmla="*/ 5 w 5"/>
                    <a:gd name="T9" fmla="*/ 7 h 13"/>
                    <a:gd name="T10" fmla="*/ 5 w 5"/>
                    <a:gd name="T11" fmla="*/ 7 h 13"/>
                    <a:gd name="T12" fmla="*/ 5 w 5"/>
                    <a:gd name="T13" fmla="*/ 4 h 13"/>
                    <a:gd name="T14" fmla="*/ 4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4" y="11"/>
                      </a:lnTo>
                      <a:lnTo>
                        <a:pt x="5" y="7"/>
                      </a:lnTo>
                      <a:lnTo>
                        <a:pt x="5" y="7"/>
                      </a:lnTo>
                      <a:lnTo>
                        <a:pt x="5"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4" name="Freeform 2954"/>
                <p:cNvSpPr>
                  <a:spLocks/>
                </p:cNvSpPr>
                <p:nvPr/>
              </p:nvSpPr>
              <p:spPr bwMode="auto">
                <a:xfrm>
                  <a:off x="1673" y="2621"/>
                  <a:ext cx="7" cy="13"/>
                </a:xfrm>
                <a:custGeom>
                  <a:avLst/>
                  <a:gdLst>
                    <a:gd name="T0" fmla="*/ 0 w 7"/>
                    <a:gd name="T1" fmla="*/ 0 h 13"/>
                    <a:gd name="T2" fmla="*/ 0 w 7"/>
                    <a:gd name="T3" fmla="*/ 0 h 13"/>
                    <a:gd name="T4" fmla="*/ 0 w 7"/>
                    <a:gd name="T5" fmla="*/ 13 h 13"/>
                    <a:gd name="T6" fmla="*/ 0 w 7"/>
                    <a:gd name="T7" fmla="*/ 13 h 13"/>
                    <a:gd name="T8" fmla="*/ 4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3"/>
                      </a:lnTo>
                      <a:lnTo>
                        <a:pt x="5" y="11"/>
                      </a:lnTo>
                      <a:lnTo>
                        <a:pt x="5" y="7"/>
                      </a:lnTo>
                      <a:lnTo>
                        <a:pt x="7"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5" name="Freeform 2955"/>
                <p:cNvSpPr>
                  <a:spLocks/>
                </p:cNvSpPr>
                <p:nvPr/>
              </p:nvSpPr>
              <p:spPr bwMode="auto">
                <a:xfrm>
                  <a:off x="1673" y="2621"/>
                  <a:ext cx="7" cy="13"/>
                </a:xfrm>
                <a:custGeom>
                  <a:avLst/>
                  <a:gdLst>
                    <a:gd name="T0" fmla="*/ 0 w 7"/>
                    <a:gd name="T1" fmla="*/ 0 h 13"/>
                    <a:gd name="T2" fmla="*/ 0 w 7"/>
                    <a:gd name="T3" fmla="*/ 13 h 13"/>
                    <a:gd name="T4" fmla="*/ 4 w 7"/>
                    <a:gd name="T5" fmla="*/ 13 h 13"/>
                    <a:gd name="T6" fmla="*/ 5 w 7"/>
                    <a:gd name="T7" fmla="*/ 11 h 13"/>
                    <a:gd name="T8" fmla="*/ 7 w 7"/>
                    <a:gd name="T9" fmla="*/ 7 h 13"/>
                    <a:gd name="T10" fmla="*/ 7 w 7"/>
                    <a:gd name="T11" fmla="*/ 7 h 13"/>
                    <a:gd name="T12" fmla="*/ 7 w 7"/>
                    <a:gd name="T13" fmla="*/ 4 h 13"/>
                    <a:gd name="T14" fmla="*/ 5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5" y="11"/>
                      </a:lnTo>
                      <a:lnTo>
                        <a:pt x="7" y="7"/>
                      </a:lnTo>
                      <a:lnTo>
                        <a:pt x="7" y="7"/>
                      </a:lnTo>
                      <a:lnTo>
                        <a:pt x="7"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6" name="Freeform 2956"/>
                <p:cNvSpPr>
                  <a:spLocks/>
                </p:cNvSpPr>
                <p:nvPr/>
              </p:nvSpPr>
              <p:spPr bwMode="auto">
                <a:xfrm>
                  <a:off x="1673" y="2621"/>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7" y="11"/>
                      </a:lnTo>
                      <a:lnTo>
                        <a:pt x="7" y="7"/>
                      </a:lnTo>
                      <a:lnTo>
                        <a:pt x="9" y="7"/>
                      </a:lnTo>
                      <a:lnTo>
                        <a:pt x="7" y="4"/>
                      </a:lnTo>
                      <a:lnTo>
                        <a:pt x="7" y="2"/>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7" name="Freeform 2957"/>
                <p:cNvSpPr>
                  <a:spLocks/>
                </p:cNvSpPr>
                <p:nvPr/>
              </p:nvSpPr>
              <p:spPr bwMode="auto">
                <a:xfrm>
                  <a:off x="1677" y="2621"/>
                  <a:ext cx="5" cy="13"/>
                </a:xfrm>
                <a:custGeom>
                  <a:avLst/>
                  <a:gdLst>
                    <a:gd name="T0" fmla="*/ 0 w 5"/>
                    <a:gd name="T1" fmla="*/ 0 h 13"/>
                    <a:gd name="T2" fmla="*/ 0 w 5"/>
                    <a:gd name="T3" fmla="*/ 13 h 13"/>
                    <a:gd name="T4" fmla="*/ 1 w 5"/>
                    <a:gd name="T5" fmla="*/ 13 h 13"/>
                    <a:gd name="T6" fmla="*/ 3 w 5"/>
                    <a:gd name="T7" fmla="*/ 11 h 13"/>
                    <a:gd name="T8" fmla="*/ 5 w 5"/>
                    <a:gd name="T9" fmla="*/ 7 h 13"/>
                    <a:gd name="T10" fmla="*/ 5 w 5"/>
                    <a:gd name="T11" fmla="*/ 7 h 13"/>
                    <a:gd name="T12" fmla="*/ 5 w 5"/>
                    <a:gd name="T13" fmla="*/ 4 h 13"/>
                    <a:gd name="T14" fmla="*/ 3 w 5"/>
                    <a:gd name="T15" fmla="*/ 2 h 13"/>
                    <a:gd name="T16" fmla="*/ 1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1" y="13"/>
                      </a:lnTo>
                      <a:lnTo>
                        <a:pt x="3" y="11"/>
                      </a:lnTo>
                      <a:lnTo>
                        <a:pt x="5" y="7"/>
                      </a:lnTo>
                      <a:lnTo>
                        <a:pt x="5" y="7"/>
                      </a:lnTo>
                      <a:lnTo>
                        <a:pt x="5" y="4"/>
                      </a:lnTo>
                      <a:lnTo>
                        <a:pt x="3"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8" name="Freeform 2958"/>
                <p:cNvSpPr>
                  <a:spLocks/>
                </p:cNvSpPr>
                <p:nvPr/>
              </p:nvSpPr>
              <p:spPr bwMode="auto">
                <a:xfrm>
                  <a:off x="1677" y="2621"/>
                  <a:ext cx="9" cy="13"/>
                </a:xfrm>
                <a:custGeom>
                  <a:avLst/>
                  <a:gdLst>
                    <a:gd name="T0" fmla="*/ 1 w 9"/>
                    <a:gd name="T1" fmla="*/ 0 h 13"/>
                    <a:gd name="T2" fmla="*/ 0 w 9"/>
                    <a:gd name="T3" fmla="*/ 0 h 13"/>
                    <a:gd name="T4" fmla="*/ 0 w 9"/>
                    <a:gd name="T5" fmla="*/ 13 h 13"/>
                    <a:gd name="T6" fmla="*/ 1 w 9"/>
                    <a:gd name="T7" fmla="*/ 13 h 13"/>
                    <a:gd name="T8" fmla="*/ 3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3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3"/>
                      </a:lnTo>
                      <a:lnTo>
                        <a:pt x="5" y="11"/>
                      </a:lnTo>
                      <a:lnTo>
                        <a:pt x="5" y="7"/>
                      </a:lnTo>
                      <a:lnTo>
                        <a:pt x="9" y="7"/>
                      </a:lnTo>
                      <a:lnTo>
                        <a:pt x="5" y="4"/>
                      </a:lnTo>
                      <a:lnTo>
                        <a:pt x="5"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9" name="Freeform 2959"/>
                <p:cNvSpPr>
                  <a:spLocks/>
                </p:cNvSpPr>
                <p:nvPr/>
              </p:nvSpPr>
              <p:spPr bwMode="auto">
                <a:xfrm>
                  <a:off x="1678"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0" name="Freeform 2960"/>
                <p:cNvSpPr>
                  <a:spLocks/>
                </p:cNvSpPr>
                <p:nvPr/>
              </p:nvSpPr>
              <p:spPr bwMode="auto">
                <a:xfrm>
                  <a:off x="1678"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1" name="Freeform 2961"/>
                <p:cNvSpPr>
                  <a:spLocks/>
                </p:cNvSpPr>
                <p:nvPr/>
              </p:nvSpPr>
              <p:spPr bwMode="auto">
                <a:xfrm>
                  <a:off x="1678"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10" y="7"/>
                      </a:lnTo>
                      <a:lnTo>
                        <a:pt x="10" y="7"/>
                      </a:lnTo>
                      <a:lnTo>
                        <a:pt x="10"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2" name="Freeform 2962"/>
                <p:cNvSpPr>
                  <a:spLocks/>
                </p:cNvSpPr>
                <p:nvPr/>
              </p:nvSpPr>
              <p:spPr bwMode="auto">
                <a:xfrm>
                  <a:off x="1680"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3" name="Freeform 2963"/>
                <p:cNvSpPr>
                  <a:spLocks/>
                </p:cNvSpPr>
                <p:nvPr/>
              </p:nvSpPr>
              <p:spPr bwMode="auto">
                <a:xfrm>
                  <a:off x="1680"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10" y="7"/>
                      </a:lnTo>
                      <a:lnTo>
                        <a:pt x="10" y="7"/>
                      </a:lnTo>
                      <a:lnTo>
                        <a:pt x="10"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4" name="Freeform 2964"/>
                <p:cNvSpPr>
                  <a:spLocks/>
                </p:cNvSpPr>
                <p:nvPr/>
              </p:nvSpPr>
              <p:spPr bwMode="auto">
                <a:xfrm>
                  <a:off x="1682"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5" name="Freeform 2965"/>
                <p:cNvSpPr>
                  <a:spLocks/>
                </p:cNvSpPr>
                <p:nvPr/>
              </p:nvSpPr>
              <p:spPr bwMode="auto">
                <a:xfrm>
                  <a:off x="1682"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6" name="Freeform 2966"/>
                <p:cNvSpPr>
                  <a:spLocks/>
                </p:cNvSpPr>
                <p:nvPr/>
              </p:nvSpPr>
              <p:spPr bwMode="auto">
                <a:xfrm>
                  <a:off x="1686"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7" name="Freeform 2967"/>
                <p:cNvSpPr>
                  <a:spLocks/>
                </p:cNvSpPr>
                <p:nvPr/>
              </p:nvSpPr>
              <p:spPr bwMode="auto">
                <a:xfrm>
                  <a:off x="1686"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8" name="Freeform 2968"/>
                <p:cNvSpPr>
                  <a:spLocks/>
                </p:cNvSpPr>
                <p:nvPr/>
              </p:nvSpPr>
              <p:spPr bwMode="auto">
                <a:xfrm>
                  <a:off x="1688"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9" name="Freeform 2969"/>
                <p:cNvSpPr>
                  <a:spLocks/>
                </p:cNvSpPr>
                <p:nvPr/>
              </p:nvSpPr>
              <p:spPr bwMode="auto">
                <a:xfrm>
                  <a:off x="1688"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0" name="Freeform 2970"/>
                <p:cNvSpPr>
                  <a:spLocks/>
                </p:cNvSpPr>
                <p:nvPr/>
              </p:nvSpPr>
              <p:spPr bwMode="auto">
                <a:xfrm>
                  <a:off x="1690"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1" name="Freeform 2971"/>
                <p:cNvSpPr>
                  <a:spLocks/>
                </p:cNvSpPr>
                <p:nvPr/>
              </p:nvSpPr>
              <p:spPr bwMode="auto">
                <a:xfrm>
                  <a:off x="1690"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2" name="Freeform 2972"/>
                <p:cNvSpPr>
                  <a:spLocks/>
                </p:cNvSpPr>
                <p:nvPr/>
              </p:nvSpPr>
              <p:spPr bwMode="auto">
                <a:xfrm>
                  <a:off x="1692"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3" name="Freeform 2973"/>
                <p:cNvSpPr>
                  <a:spLocks/>
                </p:cNvSpPr>
                <p:nvPr/>
              </p:nvSpPr>
              <p:spPr bwMode="auto">
                <a:xfrm>
                  <a:off x="1692" y="2621"/>
                  <a:ext cx="8" cy="13"/>
                </a:xfrm>
                <a:custGeom>
                  <a:avLst/>
                  <a:gdLst>
                    <a:gd name="T0" fmla="*/ 4 w 8"/>
                    <a:gd name="T1" fmla="*/ 0 h 13"/>
                    <a:gd name="T2" fmla="*/ 0 w 8"/>
                    <a:gd name="T3" fmla="*/ 0 h 13"/>
                    <a:gd name="T4" fmla="*/ 0 w 8"/>
                    <a:gd name="T5" fmla="*/ 13 h 13"/>
                    <a:gd name="T6" fmla="*/ 4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4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4" y="0"/>
                      </a:moveTo>
                      <a:lnTo>
                        <a:pt x="0" y="0"/>
                      </a:lnTo>
                      <a:lnTo>
                        <a:pt x="0" y="13"/>
                      </a:lnTo>
                      <a:lnTo>
                        <a:pt x="4" y="13"/>
                      </a:lnTo>
                      <a:lnTo>
                        <a:pt x="4" y="13"/>
                      </a:lnTo>
                      <a:lnTo>
                        <a:pt x="8" y="11"/>
                      </a:lnTo>
                      <a:lnTo>
                        <a:pt x="8" y="7"/>
                      </a:lnTo>
                      <a:lnTo>
                        <a:pt x="8"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4" name="Freeform 2974"/>
                <p:cNvSpPr>
                  <a:spLocks/>
                </p:cNvSpPr>
                <p:nvPr/>
              </p:nvSpPr>
              <p:spPr bwMode="auto">
                <a:xfrm>
                  <a:off x="1696"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5" name="Freeform 2975"/>
                <p:cNvSpPr>
                  <a:spLocks/>
                </p:cNvSpPr>
                <p:nvPr/>
              </p:nvSpPr>
              <p:spPr bwMode="auto">
                <a:xfrm>
                  <a:off x="1696"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6" name="Freeform 2976"/>
                <p:cNvSpPr>
                  <a:spLocks/>
                </p:cNvSpPr>
                <p:nvPr/>
              </p:nvSpPr>
              <p:spPr bwMode="auto">
                <a:xfrm>
                  <a:off x="1696" y="2621"/>
                  <a:ext cx="7" cy="13"/>
                </a:xfrm>
                <a:custGeom>
                  <a:avLst/>
                  <a:gdLst>
                    <a:gd name="T0" fmla="*/ 0 w 7"/>
                    <a:gd name="T1" fmla="*/ 0 h 13"/>
                    <a:gd name="T2" fmla="*/ 0 w 7"/>
                    <a:gd name="T3" fmla="*/ 0 h 13"/>
                    <a:gd name="T4" fmla="*/ 0 w 7"/>
                    <a:gd name="T5" fmla="*/ 13 h 13"/>
                    <a:gd name="T6" fmla="*/ 0 w 7"/>
                    <a:gd name="T7" fmla="*/ 13 h 13"/>
                    <a:gd name="T8" fmla="*/ 4 w 7"/>
                    <a:gd name="T9" fmla="*/ 13 h 13"/>
                    <a:gd name="T10" fmla="*/ 6 w 7"/>
                    <a:gd name="T11" fmla="*/ 11 h 13"/>
                    <a:gd name="T12" fmla="*/ 7 w 7"/>
                    <a:gd name="T13" fmla="*/ 7 h 13"/>
                    <a:gd name="T14" fmla="*/ 7 w 7"/>
                    <a:gd name="T15" fmla="*/ 7 h 13"/>
                    <a:gd name="T16" fmla="*/ 7 w 7"/>
                    <a:gd name="T17" fmla="*/ 4 h 13"/>
                    <a:gd name="T18" fmla="*/ 6 w 7"/>
                    <a:gd name="T19" fmla="*/ 2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3"/>
                      </a:lnTo>
                      <a:lnTo>
                        <a:pt x="6" y="11"/>
                      </a:lnTo>
                      <a:lnTo>
                        <a:pt x="7" y="7"/>
                      </a:lnTo>
                      <a:lnTo>
                        <a:pt x="7" y="7"/>
                      </a:lnTo>
                      <a:lnTo>
                        <a:pt x="7"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7" name="Freeform 2977"/>
                <p:cNvSpPr>
                  <a:spLocks/>
                </p:cNvSpPr>
                <p:nvPr/>
              </p:nvSpPr>
              <p:spPr bwMode="auto">
                <a:xfrm>
                  <a:off x="1696" y="2621"/>
                  <a:ext cx="7" cy="13"/>
                </a:xfrm>
                <a:custGeom>
                  <a:avLst/>
                  <a:gdLst>
                    <a:gd name="T0" fmla="*/ 0 w 7"/>
                    <a:gd name="T1" fmla="*/ 0 h 13"/>
                    <a:gd name="T2" fmla="*/ 0 w 7"/>
                    <a:gd name="T3" fmla="*/ 13 h 13"/>
                    <a:gd name="T4" fmla="*/ 6 w 7"/>
                    <a:gd name="T5" fmla="*/ 13 h 13"/>
                    <a:gd name="T6" fmla="*/ 7 w 7"/>
                    <a:gd name="T7" fmla="*/ 11 h 13"/>
                    <a:gd name="T8" fmla="*/ 7 w 7"/>
                    <a:gd name="T9" fmla="*/ 7 h 13"/>
                    <a:gd name="T10" fmla="*/ 7 w 7"/>
                    <a:gd name="T11" fmla="*/ 7 h 13"/>
                    <a:gd name="T12" fmla="*/ 7 w 7"/>
                    <a:gd name="T13" fmla="*/ 4 h 13"/>
                    <a:gd name="T14" fmla="*/ 7 w 7"/>
                    <a:gd name="T15" fmla="*/ 2 h 13"/>
                    <a:gd name="T16" fmla="*/ 6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6" y="13"/>
                      </a:lnTo>
                      <a:lnTo>
                        <a:pt x="7" y="11"/>
                      </a:lnTo>
                      <a:lnTo>
                        <a:pt x="7" y="7"/>
                      </a:lnTo>
                      <a:lnTo>
                        <a:pt x="7" y="7"/>
                      </a:lnTo>
                      <a:lnTo>
                        <a:pt x="7" y="4"/>
                      </a:lnTo>
                      <a:lnTo>
                        <a:pt x="7"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8" name="Freeform 2978"/>
                <p:cNvSpPr>
                  <a:spLocks/>
                </p:cNvSpPr>
                <p:nvPr/>
              </p:nvSpPr>
              <p:spPr bwMode="auto">
                <a:xfrm>
                  <a:off x="1696" y="2621"/>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7" y="11"/>
                      </a:lnTo>
                      <a:lnTo>
                        <a:pt x="9" y="7"/>
                      </a:lnTo>
                      <a:lnTo>
                        <a:pt x="9" y="7"/>
                      </a:lnTo>
                      <a:lnTo>
                        <a:pt x="9" y="4"/>
                      </a:lnTo>
                      <a:lnTo>
                        <a:pt x="7"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9" name="Freeform 2979"/>
                <p:cNvSpPr>
                  <a:spLocks/>
                </p:cNvSpPr>
                <p:nvPr/>
              </p:nvSpPr>
              <p:spPr bwMode="auto">
                <a:xfrm>
                  <a:off x="1700"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0" name="Freeform 2980"/>
                <p:cNvSpPr>
                  <a:spLocks/>
                </p:cNvSpPr>
                <p:nvPr/>
              </p:nvSpPr>
              <p:spPr bwMode="auto">
                <a:xfrm>
                  <a:off x="1700" y="2621"/>
                  <a:ext cx="9" cy="13"/>
                </a:xfrm>
                <a:custGeom>
                  <a:avLst/>
                  <a:gdLst>
                    <a:gd name="T0" fmla="*/ 2 w 9"/>
                    <a:gd name="T1" fmla="*/ 0 h 13"/>
                    <a:gd name="T2" fmla="*/ 0 w 9"/>
                    <a:gd name="T3" fmla="*/ 0 h 13"/>
                    <a:gd name="T4" fmla="*/ 0 w 9"/>
                    <a:gd name="T5" fmla="*/ 13 h 13"/>
                    <a:gd name="T6" fmla="*/ 2 w 9"/>
                    <a:gd name="T7" fmla="*/ 13 h 13"/>
                    <a:gd name="T8" fmla="*/ 3 w 9"/>
                    <a:gd name="T9" fmla="*/ 13 h 13"/>
                    <a:gd name="T10" fmla="*/ 5 w 9"/>
                    <a:gd name="T11" fmla="*/ 11 h 13"/>
                    <a:gd name="T12" fmla="*/ 9 w 9"/>
                    <a:gd name="T13" fmla="*/ 7 h 13"/>
                    <a:gd name="T14" fmla="*/ 9 w 9"/>
                    <a:gd name="T15" fmla="*/ 7 h 13"/>
                    <a:gd name="T16" fmla="*/ 9 w 9"/>
                    <a:gd name="T17" fmla="*/ 4 h 13"/>
                    <a:gd name="T18" fmla="*/ 5 w 9"/>
                    <a:gd name="T19" fmla="*/ 2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3"/>
                      </a:lnTo>
                      <a:lnTo>
                        <a:pt x="5" y="11"/>
                      </a:lnTo>
                      <a:lnTo>
                        <a:pt x="9" y="7"/>
                      </a:lnTo>
                      <a:lnTo>
                        <a:pt x="9" y="7"/>
                      </a:lnTo>
                      <a:lnTo>
                        <a:pt x="9" y="4"/>
                      </a:lnTo>
                      <a:lnTo>
                        <a:pt x="5" y="2"/>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1" name="Freeform 2981"/>
                <p:cNvSpPr>
                  <a:spLocks/>
                </p:cNvSpPr>
                <p:nvPr/>
              </p:nvSpPr>
              <p:spPr bwMode="auto">
                <a:xfrm>
                  <a:off x="1702"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2" name="Freeform 2982"/>
                <p:cNvSpPr>
                  <a:spLocks/>
                </p:cNvSpPr>
                <p:nvPr/>
              </p:nvSpPr>
              <p:spPr bwMode="auto">
                <a:xfrm>
                  <a:off x="1702" y="2621"/>
                  <a:ext cx="9" cy="13"/>
                </a:xfrm>
                <a:custGeom>
                  <a:avLst/>
                  <a:gdLst>
                    <a:gd name="T0" fmla="*/ 1 w 9"/>
                    <a:gd name="T1" fmla="*/ 0 h 13"/>
                    <a:gd name="T2" fmla="*/ 0 w 9"/>
                    <a:gd name="T3" fmla="*/ 0 h 13"/>
                    <a:gd name="T4" fmla="*/ 0 w 9"/>
                    <a:gd name="T5" fmla="*/ 13 h 13"/>
                    <a:gd name="T6" fmla="*/ 1 w 9"/>
                    <a:gd name="T7" fmla="*/ 13 h 13"/>
                    <a:gd name="T8" fmla="*/ 3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3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3"/>
                      </a:lnTo>
                      <a:lnTo>
                        <a:pt x="7" y="11"/>
                      </a:lnTo>
                      <a:lnTo>
                        <a:pt x="7" y="7"/>
                      </a:lnTo>
                      <a:lnTo>
                        <a:pt x="9" y="7"/>
                      </a:lnTo>
                      <a:lnTo>
                        <a:pt x="7" y="4"/>
                      </a:lnTo>
                      <a:lnTo>
                        <a:pt x="7" y="2"/>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3" name="Freeform 2983"/>
                <p:cNvSpPr>
                  <a:spLocks/>
                </p:cNvSpPr>
                <p:nvPr/>
              </p:nvSpPr>
              <p:spPr bwMode="auto">
                <a:xfrm>
                  <a:off x="1703"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4" name="Freeform 2984"/>
                <p:cNvSpPr>
                  <a:spLocks/>
                </p:cNvSpPr>
                <p:nvPr/>
              </p:nvSpPr>
              <p:spPr bwMode="auto">
                <a:xfrm>
                  <a:off x="1703" y="2621"/>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7"/>
                      </a:lnTo>
                      <a:lnTo>
                        <a:pt x="8"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5" name="Freeform 2985"/>
                <p:cNvSpPr>
                  <a:spLocks/>
                </p:cNvSpPr>
                <p:nvPr/>
              </p:nvSpPr>
              <p:spPr bwMode="auto">
                <a:xfrm>
                  <a:off x="1705"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6" name="Freeform 2986"/>
                <p:cNvSpPr>
                  <a:spLocks/>
                </p:cNvSpPr>
                <p:nvPr/>
              </p:nvSpPr>
              <p:spPr bwMode="auto">
                <a:xfrm>
                  <a:off x="1705" y="2621"/>
                  <a:ext cx="6" cy="13"/>
                </a:xfrm>
                <a:custGeom>
                  <a:avLst/>
                  <a:gdLst>
                    <a:gd name="T0" fmla="*/ 4 w 6"/>
                    <a:gd name="T1" fmla="*/ 0 h 13"/>
                    <a:gd name="T2" fmla="*/ 0 w 6"/>
                    <a:gd name="T3" fmla="*/ 0 h 13"/>
                    <a:gd name="T4" fmla="*/ 0 w 6"/>
                    <a:gd name="T5" fmla="*/ 13 h 13"/>
                    <a:gd name="T6" fmla="*/ 4 w 6"/>
                    <a:gd name="T7" fmla="*/ 13 h 13"/>
                    <a:gd name="T8" fmla="*/ 6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6 w 6"/>
                    <a:gd name="T21" fmla="*/ 0 h 13"/>
                    <a:gd name="T22" fmla="*/ 4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4" y="0"/>
                      </a:moveTo>
                      <a:lnTo>
                        <a:pt x="0" y="0"/>
                      </a:lnTo>
                      <a:lnTo>
                        <a:pt x="0" y="13"/>
                      </a:lnTo>
                      <a:lnTo>
                        <a:pt x="4" y="13"/>
                      </a:lnTo>
                      <a:lnTo>
                        <a:pt x="6" y="13"/>
                      </a:lnTo>
                      <a:lnTo>
                        <a:pt x="6" y="11"/>
                      </a:lnTo>
                      <a:lnTo>
                        <a:pt x="6" y="7"/>
                      </a:lnTo>
                      <a:lnTo>
                        <a:pt x="6" y="7"/>
                      </a:lnTo>
                      <a:lnTo>
                        <a:pt x="6" y="4"/>
                      </a:lnTo>
                      <a:lnTo>
                        <a:pt x="6"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7" name="Freeform 2987"/>
                <p:cNvSpPr>
                  <a:spLocks/>
                </p:cNvSpPr>
                <p:nvPr/>
              </p:nvSpPr>
              <p:spPr bwMode="auto">
                <a:xfrm>
                  <a:off x="1709" y="2621"/>
                  <a:ext cx="6" cy="13"/>
                </a:xfrm>
                <a:custGeom>
                  <a:avLst/>
                  <a:gdLst>
                    <a:gd name="T0" fmla="*/ 0 w 6"/>
                    <a:gd name="T1" fmla="*/ 0 h 13"/>
                    <a:gd name="T2" fmla="*/ 0 w 6"/>
                    <a:gd name="T3" fmla="*/ 13 h 13"/>
                    <a:gd name="T4" fmla="*/ 2 w 6"/>
                    <a:gd name="T5" fmla="*/ 13 h 13"/>
                    <a:gd name="T6" fmla="*/ 2 w 6"/>
                    <a:gd name="T7" fmla="*/ 11 h 13"/>
                    <a:gd name="T8" fmla="*/ 6 w 6"/>
                    <a:gd name="T9" fmla="*/ 7 h 13"/>
                    <a:gd name="T10" fmla="*/ 6 w 6"/>
                    <a:gd name="T11" fmla="*/ 7 h 13"/>
                    <a:gd name="T12" fmla="*/ 6 w 6"/>
                    <a:gd name="T13" fmla="*/ 4 h 13"/>
                    <a:gd name="T14" fmla="*/ 2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2" y="11"/>
                      </a:lnTo>
                      <a:lnTo>
                        <a:pt x="6" y="7"/>
                      </a:lnTo>
                      <a:lnTo>
                        <a:pt x="6" y="7"/>
                      </a:lnTo>
                      <a:lnTo>
                        <a:pt x="6" y="4"/>
                      </a:lnTo>
                      <a:lnTo>
                        <a:pt x="2"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8" name="Freeform 2988"/>
                <p:cNvSpPr>
                  <a:spLocks/>
                </p:cNvSpPr>
                <p:nvPr/>
              </p:nvSpPr>
              <p:spPr bwMode="auto">
                <a:xfrm>
                  <a:off x="1709"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9" name="Freeform 2989"/>
                <p:cNvSpPr>
                  <a:spLocks/>
                </p:cNvSpPr>
                <p:nvPr/>
              </p:nvSpPr>
              <p:spPr bwMode="auto">
                <a:xfrm>
                  <a:off x="1709" y="2621"/>
                  <a:ext cx="8" cy="13"/>
                </a:xfrm>
                <a:custGeom>
                  <a:avLst/>
                  <a:gdLst>
                    <a:gd name="T0" fmla="*/ 2 w 8"/>
                    <a:gd name="T1" fmla="*/ 0 h 13"/>
                    <a:gd name="T2" fmla="*/ 0 w 8"/>
                    <a:gd name="T3" fmla="*/ 0 h 13"/>
                    <a:gd name="T4" fmla="*/ 0 w 8"/>
                    <a:gd name="T5" fmla="*/ 13 h 13"/>
                    <a:gd name="T6" fmla="*/ 2 w 8"/>
                    <a:gd name="T7" fmla="*/ 13 h 13"/>
                    <a:gd name="T8" fmla="*/ 2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2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2" y="13"/>
                      </a:lnTo>
                      <a:lnTo>
                        <a:pt x="6" y="11"/>
                      </a:lnTo>
                      <a:lnTo>
                        <a:pt x="8" y="7"/>
                      </a:lnTo>
                      <a:lnTo>
                        <a:pt x="8" y="7"/>
                      </a:lnTo>
                      <a:lnTo>
                        <a:pt x="8" y="4"/>
                      </a:lnTo>
                      <a:lnTo>
                        <a:pt x="6" y="2"/>
                      </a:lnTo>
                      <a:lnTo>
                        <a:pt x="2"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0" name="Freeform 2990"/>
                <p:cNvSpPr>
                  <a:spLocks/>
                </p:cNvSpPr>
                <p:nvPr/>
              </p:nvSpPr>
              <p:spPr bwMode="auto">
                <a:xfrm>
                  <a:off x="1711"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1" name="Freeform 2991"/>
                <p:cNvSpPr>
                  <a:spLocks/>
                </p:cNvSpPr>
                <p:nvPr/>
              </p:nvSpPr>
              <p:spPr bwMode="auto">
                <a:xfrm>
                  <a:off x="1711"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2" name="Freeform 2992"/>
                <p:cNvSpPr>
                  <a:spLocks/>
                </p:cNvSpPr>
                <p:nvPr/>
              </p:nvSpPr>
              <p:spPr bwMode="auto">
                <a:xfrm>
                  <a:off x="1711"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3" name="Freeform 2993"/>
                <p:cNvSpPr>
                  <a:spLocks/>
                </p:cNvSpPr>
                <p:nvPr/>
              </p:nvSpPr>
              <p:spPr bwMode="auto">
                <a:xfrm>
                  <a:off x="1711"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4" name="Freeform 2994"/>
                <p:cNvSpPr>
                  <a:spLocks/>
                </p:cNvSpPr>
                <p:nvPr/>
              </p:nvSpPr>
              <p:spPr bwMode="auto">
                <a:xfrm>
                  <a:off x="1715"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5" name="Freeform 2995"/>
                <p:cNvSpPr>
                  <a:spLocks/>
                </p:cNvSpPr>
                <p:nvPr/>
              </p:nvSpPr>
              <p:spPr bwMode="auto">
                <a:xfrm>
                  <a:off x="1715"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6" name="Freeform 2996"/>
                <p:cNvSpPr>
                  <a:spLocks/>
                </p:cNvSpPr>
                <p:nvPr/>
              </p:nvSpPr>
              <p:spPr bwMode="auto">
                <a:xfrm>
                  <a:off x="1717"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7" name="Freeform 2997"/>
                <p:cNvSpPr>
                  <a:spLocks/>
                </p:cNvSpPr>
                <p:nvPr/>
              </p:nvSpPr>
              <p:spPr bwMode="auto">
                <a:xfrm>
                  <a:off x="1717"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8" name="Freeform 2998"/>
                <p:cNvSpPr>
                  <a:spLocks/>
                </p:cNvSpPr>
                <p:nvPr/>
              </p:nvSpPr>
              <p:spPr bwMode="auto">
                <a:xfrm>
                  <a:off x="1719"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9" name="Freeform 2999"/>
                <p:cNvSpPr>
                  <a:spLocks/>
                </p:cNvSpPr>
                <p:nvPr/>
              </p:nvSpPr>
              <p:spPr bwMode="auto">
                <a:xfrm>
                  <a:off x="1719" y="2621"/>
                  <a:ext cx="9" cy="13"/>
                </a:xfrm>
                <a:custGeom>
                  <a:avLst/>
                  <a:gdLst>
                    <a:gd name="T0" fmla="*/ 2 w 9"/>
                    <a:gd name="T1" fmla="*/ 0 h 13"/>
                    <a:gd name="T2" fmla="*/ 0 w 9"/>
                    <a:gd name="T3" fmla="*/ 0 h 13"/>
                    <a:gd name="T4" fmla="*/ 0 w 9"/>
                    <a:gd name="T5" fmla="*/ 13 h 13"/>
                    <a:gd name="T6" fmla="*/ 2 w 9"/>
                    <a:gd name="T7" fmla="*/ 13 h 13"/>
                    <a:gd name="T8" fmla="*/ 6 w 9"/>
                    <a:gd name="T9" fmla="*/ 13 h 13"/>
                    <a:gd name="T10" fmla="*/ 6 w 9"/>
                    <a:gd name="T11" fmla="*/ 11 h 13"/>
                    <a:gd name="T12" fmla="*/ 6 w 9"/>
                    <a:gd name="T13" fmla="*/ 7 h 13"/>
                    <a:gd name="T14" fmla="*/ 9 w 9"/>
                    <a:gd name="T15" fmla="*/ 7 h 13"/>
                    <a:gd name="T16" fmla="*/ 6 w 9"/>
                    <a:gd name="T17" fmla="*/ 4 h 13"/>
                    <a:gd name="T18" fmla="*/ 6 w 9"/>
                    <a:gd name="T19" fmla="*/ 2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3"/>
                      </a:lnTo>
                      <a:lnTo>
                        <a:pt x="6" y="11"/>
                      </a:lnTo>
                      <a:lnTo>
                        <a:pt x="6" y="7"/>
                      </a:lnTo>
                      <a:lnTo>
                        <a:pt x="9"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0" name="Freeform 3000"/>
                <p:cNvSpPr>
                  <a:spLocks/>
                </p:cNvSpPr>
                <p:nvPr/>
              </p:nvSpPr>
              <p:spPr bwMode="auto">
                <a:xfrm>
                  <a:off x="1721" y="2621"/>
                  <a:ext cx="7" cy="13"/>
                </a:xfrm>
                <a:custGeom>
                  <a:avLst/>
                  <a:gdLst>
                    <a:gd name="T0" fmla="*/ 0 w 7"/>
                    <a:gd name="T1" fmla="*/ 0 h 13"/>
                    <a:gd name="T2" fmla="*/ 0 w 7"/>
                    <a:gd name="T3" fmla="*/ 13 h 13"/>
                    <a:gd name="T4" fmla="*/ 4 w 7"/>
                    <a:gd name="T5" fmla="*/ 13 h 13"/>
                    <a:gd name="T6" fmla="*/ 4 w 7"/>
                    <a:gd name="T7" fmla="*/ 11 h 13"/>
                    <a:gd name="T8" fmla="*/ 7 w 7"/>
                    <a:gd name="T9" fmla="*/ 7 h 13"/>
                    <a:gd name="T10" fmla="*/ 7 w 7"/>
                    <a:gd name="T11" fmla="*/ 7 h 13"/>
                    <a:gd name="T12" fmla="*/ 7 w 7"/>
                    <a:gd name="T13" fmla="*/ 4 h 13"/>
                    <a:gd name="T14" fmla="*/ 4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4" y="11"/>
                      </a:lnTo>
                      <a:lnTo>
                        <a:pt x="7" y="7"/>
                      </a:lnTo>
                      <a:lnTo>
                        <a:pt x="7" y="7"/>
                      </a:lnTo>
                      <a:lnTo>
                        <a:pt x="7"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1" name="Freeform 3001"/>
                <p:cNvSpPr>
                  <a:spLocks/>
                </p:cNvSpPr>
                <p:nvPr/>
              </p:nvSpPr>
              <p:spPr bwMode="auto">
                <a:xfrm>
                  <a:off x="1721"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2" name="Freeform 3002"/>
                <p:cNvSpPr>
                  <a:spLocks/>
                </p:cNvSpPr>
                <p:nvPr/>
              </p:nvSpPr>
              <p:spPr bwMode="auto">
                <a:xfrm>
                  <a:off x="1721"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7" y="11"/>
                      </a:lnTo>
                      <a:lnTo>
                        <a:pt x="9" y="7"/>
                      </a:lnTo>
                      <a:lnTo>
                        <a:pt x="9" y="7"/>
                      </a:lnTo>
                      <a:lnTo>
                        <a:pt x="9" y="4"/>
                      </a:lnTo>
                      <a:lnTo>
                        <a:pt x="7"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3" name="Freeform 3003"/>
                <p:cNvSpPr>
                  <a:spLocks/>
                </p:cNvSpPr>
                <p:nvPr/>
              </p:nvSpPr>
              <p:spPr bwMode="auto">
                <a:xfrm>
                  <a:off x="1725" y="2621"/>
                  <a:ext cx="5" cy="13"/>
                </a:xfrm>
                <a:custGeom>
                  <a:avLst/>
                  <a:gdLst>
                    <a:gd name="T0" fmla="*/ 0 w 5"/>
                    <a:gd name="T1" fmla="*/ 0 h 13"/>
                    <a:gd name="T2" fmla="*/ 0 w 5"/>
                    <a:gd name="T3" fmla="*/ 13 h 13"/>
                    <a:gd name="T4" fmla="*/ 3 w 5"/>
                    <a:gd name="T5" fmla="*/ 13 h 13"/>
                    <a:gd name="T6" fmla="*/ 5 w 5"/>
                    <a:gd name="T7" fmla="*/ 11 h 13"/>
                    <a:gd name="T8" fmla="*/ 5 w 5"/>
                    <a:gd name="T9" fmla="*/ 7 h 13"/>
                    <a:gd name="T10" fmla="*/ 5 w 5"/>
                    <a:gd name="T11" fmla="*/ 7 h 13"/>
                    <a:gd name="T12" fmla="*/ 5 w 5"/>
                    <a:gd name="T13" fmla="*/ 4 h 13"/>
                    <a:gd name="T14" fmla="*/ 5 w 5"/>
                    <a:gd name="T15" fmla="*/ 2 h 13"/>
                    <a:gd name="T16" fmla="*/ 3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3" y="13"/>
                      </a:lnTo>
                      <a:lnTo>
                        <a:pt x="5" y="11"/>
                      </a:lnTo>
                      <a:lnTo>
                        <a:pt x="5" y="7"/>
                      </a:lnTo>
                      <a:lnTo>
                        <a:pt x="5" y="7"/>
                      </a:lnTo>
                      <a:lnTo>
                        <a:pt x="5"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4" name="Freeform 3004"/>
                <p:cNvSpPr>
                  <a:spLocks/>
                </p:cNvSpPr>
                <p:nvPr/>
              </p:nvSpPr>
              <p:spPr bwMode="auto">
                <a:xfrm>
                  <a:off x="1725" y="2621"/>
                  <a:ext cx="7" cy="13"/>
                </a:xfrm>
                <a:custGeom>
                  <a:avLst/>
                  <a:gdLst>
                    <a:gd name="T0" fmla="*/ 0 w 7"/>
                    <a:gd name="T1" fmla="*/ 0 h 13"/>
                    <a:gd name="T2" fmla="*/ 0 w 7"/>
                    <a:gd name="T3" fmla="*/ 0 h 13"/>
                    <a:gd name="T4" fmla="*/ 0 w 7"/>
                    <a:gd name="T5" fmla="*/ 13 h 13"/>
                    <a:gd name="T6" fmla="*/ 0 w 7"/>
                    <a:gd name="T7" fmla="*/ 13 h 13"/>
                    <a:gd name="T8" fmla="*/ 3 w 7"/>
                    <a:gd name="T9" fmla="*/ 13 h 13"/>
                    <a:gd name="T10" fmla="*/ 5 w 7"/>
                    <a:gd name="T11" fmla="*/ 11 h 13"/>
                    <a:gd name="T12" fmla="*/ 7 w 7"/>
                    <a:gd name="T13" fmla="*/ 7 h 13"/>
                    <a:gd name="T14" fmla="*/ 7 w 7"/>
                    <a:gd name="T15" fmla="*/ 7 h 13"/>
                    <a:gd name="T16" fmla="*/ 7 w 7"/>
                    <a:gd name="T17" fmla="*/ 4 h 13"/>
                    <a:gd name="T18" fmla="*/ 5 w 7"/>
                    <a:gd name="T19" fmla="*/ 2 h 13"/>
                    <a:gd name="T20" fmla="*/ 3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3"/>
                      </a:lnTo>
                      <a:lnTo>
                        <a:pt x="5" y="11"/>
                      </a:lnTo>
                      <a:lnTo>
                        <a:pt x="7" y="7"/>
                      </a:lnTo>
                      <a:lnTo>
                        <a:pt x="7" y="7"/>
                      </a:lnTo>
                      <a:lnTo>
                        <a:pt x="7" y="4"/>
                      </a:lnTo>
                      <a:lnTo>
                        <a:pt x="5"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5" name="Freeform 3005"/>
                <p:cNvSpPr>
                  <a:spLocks/>
                </p:cNvSpPr>
                <p:nvPr/>
              </p:nvSpPr>
              <p:spPr bwMode="auto">
                <a:xfrm>
                  <a:off x="1725" y="2621"/>
                  <a:ext cx="7" cy="13"/>
                </a:xfrm>
                <a:custGeom>
                  <a:avLst/>
                  <a:gdLst>
                    <a:gd name="T0" fmla="*/ 0 w 7"/>
                    <a:gd name="T1" fmla="*/ 0 h 13"/>
                    <a:gd name="T2" fmla="*/ 0 w 7"/>
                    <a:gd name="T3" fmla="*/ 13 h 13"/>
                    <a:gd name="T4" fmla="*/ 5 w 7"/>
                    <a:gd name="T5" fmla="*/ 13 h 13"/>
                    <a:gd name="T6" fmla="*/ 7 w 7"/>
                    <a:gd name="T7" fmla="*/ 11 h 13"/>
                    <a:gd name="T8" fmla="*/ 7 w 7"/>
                    <a:gd name="T9" fmla="*/ 7 h 13"/>
                    <a:gd name="T10" fmla="*/ 7 w 7"/>
                    <a:gd name="T11" fmla="*/ 7 h 13"/>
                    <a:gd name="T12" fmla="*/ 7 w 7"/>
                    <a:gd name="T13" fmla="*/ 4 h 13"/>
                    <a:gd name="T14" fmla="*/ 7 w 7"/>
                    <a:gd name="T15" fmla="*/ 2 h 13"/>
                    <a:gd name="T16" fmla="*/ 5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5" y="13"/>
                      </a:lnTo>
                      <a:lnTo>
                        <a:pt x="7" y="11"/>
                      </a:lnTo>
                      <a:lnTo>
                        <a:pt x="7" y="7"/>
                      </a:lnTo>
                      <a:lnTo>
                        <a:pt x="7" y="7"/>
                      </a:lnTo>
                      <a:lnTo>
                        <a:pt x="7" y="4"/>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6" name="Freeform 3006"/>
                <p:cNvSpPr>
                  <a:spLocks/>
                </p:cNvSpPr>
                <p:nvPr/>
              </p:nvSpPr>
              <p:spPr bwMode="auto">
                <a:xfrm>
                  <a:off x="1725" y="2621"/>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7 h 13"/>
                    <a:gd name="T14" fmla="*/ 9 w 9"/>
                    <a:gd name="T15" fmla="*/ 7 h 13"/>
                    <a:gd name="T16" fmla="*/ 9 w 9"/>
                    <a:gd name="T17" fmla="*/ 4 h 13"/>
                    <a:gd name="T18" fmla="*/ 7 w 9"/>
                    <a:gd name="T19" fmla="*/ 2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7"/>
                      </a:lnTo>
                      <a:lnTo>
                        <a:pt x="9" y="7"/>
                      </a:lnTo>
                      <a:lnTo>
                        <a:pt x="9" y="4"/>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7" name="Freeform 3007"/>
                <p:cNvSpPr>
                  <a:spLocks/>
                </p:cNvSpPr>
                <p:nvPr/>
              </p:nvSpPr>
              <p:spPr bwMode="auto">
                <a:xfrm>
                  <a:off x="1728" y="2621"/>
                  <a:ext cx="6" cy="13"/>
                </a:xfrm>
                <a:custGeom>
                  <a:avLst/>
                  <a:gdLst>
                    <a:gd name="T0" fmla="*/ 0 w 6"/>
                    <a:gd name="T1" fmla="*/ 0 h 13"/>
                    <a:gd name="T2" fmla="*/ 0 w 6"/>
                    <a:gd name="T3" fmla="*/ 13 h 13"/>
                    <a:gd name="T4" fmla="*/ 4 w 6"/>
                    <a:gd name="T5" fmla="*/ 13 h 13"/>
                    <a:gd name="T6" fmla="*/ 4 w 6"/>
                    <a:gd name="T7" fmla="*/ 11 h 13"/>
                    <a:gd name="T8" fmla="*/ 6 w 6"/>
                    <a:gd name="T9" fmla="*/ 7 h 13"/>
                    <a:gd name="T10" fmla="*/ 6 w 6"/>
                    <a:gd name="T11" fmla="*/ 7 h 13"/>
                    <a:gd name="T12" fmla="*/ 6 w 6"/>
                    <a:gd name="T13" fmla="*/ 4 h 13"/>
                    <a:gd name="T14" fmla="*/ 4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4" y="11"/>
                      </a:lnTo>
                      <a:lnTo>
                        <a:pt x="6" y="7"/>
                      </a:lnTo>
                      <a:lnTo>
                        <a:pt x="6" y="7"/>
                      </a:lnTo>
                      <a:lnTo>
                        <a:pt x="6"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8" name="Freeform 3008"/>
                <p:cNvSpPr>
                  <a:spLocks/>
                </p:cNvSpPr>
                <p:nvPr/>
              </p:nvSpPr>
              <p:spPr bwMode="auto">
                <a:xfrm>
                  <a:off x="1728"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6" y="7"/>
                      </a:lnTo>
                      <a:lnTo>
                        <a:pt x="10" y="7"/>
                      </a:lnTo>
                      <a:lnTo>
                        <a:pt x="6"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9" name="Freeform 3009"/>
                <p:cNvSpPr>
                  <a:spLocks/>
                </p:cNvSpPr>
                <p:nvPr/>
              </p:nvSpPr>
              <p:spPr bwMode="auto">
                <a:xfrm>
                  <a:off x="1730" y="2621"/>
                  <a:ext cx="8" cy="13"/>
                </a:xfrm>
                <a:custGeom>
                  <a:avLst/>
                  <a:gdLst>
                    <a:gd name="T0" fmla="*/ 0 w 8"/>
                    <a:gd name="T1" fmla="*/ 0 h 13"/>
                    <a:gd name="T2" fmla="*/ 0 w 8"/>
                    <a:gd name="T3" fmla="*/ 13 h 13"/>
                    <a:gd name="T4" fmla="*/ 2 w 8"/>
                    <a:gd name="T5" fmla="*/ 13 h 13"/>
                    <a:gd name="T6" fmla="*/ 4 w 8"/>
                    <a:gd name="T7" fmla="*/ 11 h 13"/>
                    <a:gd name="T8" fmla="*/ 8 w 8"/>
                    <a:gd name="T9" fmla="*/ 7 h 13"/>
                    <a:gd name="T10" fmla="*/ 8 w 8"/>
                    <a:gd name="T11" fmla="*/ 7 h 13"/>
                    <a:gd name="T12" fmla="*/ 8 w 8"/>
                    <a:gd name="T13" fmla="*/ 4 h 13"/>
                    <a:gd name="T14" fmla="*/ 4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4" y="11"/>
                      </a:lnTo>
                      <a:lnTo>
                        <a:pt x="8" y="7"/>
                      </a:lnTo>
                      <a:lnTo>
                        <a:pt x="8" y="7"/>
                      </a:lnTo>
                      <a:lnTo>
                        <a:pt x="8" y="4"/>
                      </a:lnTo>
                      <a:lnTo>
                        <a:pt x="4"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0" name="Freeform 3010"/>
                <p:cNvSpPr>
                  <a:spLocks/>
                </p:cNvSpPr>
                <p:nvPr/>
              </p:nvSpPr>
              <p:spPr bwMode="auto">
                <a:xfrm>
                  <a:off x="1730"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8" y="11"/>
                      </a:lnTo>
                      <a:lnTo>
                        <a:pt x="8" y="7"/>
                      </a:lnTo>
                      <a:lnTo>
                        <a:pt x="10"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1" name="Freeform 3011"/>
                <p:cNvSpPr>
                  <a:spLocks/>
                </p:cNvSpPr>
                <p:nvPr/>
              </p:nvSpPr>
              <p:spPr bwMode="auto">
                <a:xfrm>
                  <a:off x="1732" y="2621"/>
                  <a:ext cx="8" cy="13"/>
                </a:xfrm>
                <a:custGeom>
                  <a:avLst/>
                  <a:gdLst>
                    <a:gd name="T0" fmla="*/ 0 w 8"/>
                    <a:gd name="T1" fmla="*/ 0 h 13"/>
                    <a:gd name="T2" fmla="*/ 0 w 8"/>
                    <a:gd name="T3" fmla="*/ 13 h 13"/>
                    <a:gd name="T4" fmla="*/ 2 w 8"/>
                    <a:gd name="T5" fmla="*/ 13 h 13"/>
                    <a:gd name="T6" fmla="*/ 6 w 8"/>
                    <a:gd name="T7" fmla="*/ 11 h 13"/>
                    <a:gd name="T8" fmla="*/ 8 w 8"/>
                    <a:gd name="T9" fmla="*/ 7 h 13"/>
                    <a:gd name="T10" fmla="*/ 8 w 8"/>
                    <a:gd name="T11" fmla="*/ 7 h 13"/>
                    <a:gd name="T12" fmla="*/ 8 w 8"/>
                    <a:gd name="T13" fmla="*/ 4 h 13"/>
                    <a:gd name="T14" fmla="*/ 6 w 8"/>
                    <a:gd name="T15" fmla="*/ 2 h 13"/>
                    <a:gd name="T16" fmla="*/ 2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2" y="13"/>
                      </a:lnTo>
                      <a:lnTo>
                        <a:pt x="6" y="11"/>
                      </a:lnTo>
                      <a:lnTo>
                        <a:pt x="8" y="7"/>
                      </a:lnTo>
                      <a:lnTo>
                        <a:pt x="8" y="7"/>
                      </a:lnTo>
                      <a:lnTo>
                        <a:pt x="8"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2" name="Freeform 3012"/>
                <p:cNvSpPr>
                  <a:spLocks/>
                </p:cNvSpPr>
                <p:nvPr/>
              </p:nvSpPr>
              <p:spPr bwMode="auto">
                <a:xfrm>
                  <a:off x="1732"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8" y="11"/>
                      </a:lnTo>
                      <a:lnTo>
                        <a:pt x="8" y="7"/>
                      </a:lnTo>
                      <a:lnTo>
                        <a:pt x="10" y="7"/>
                      </a:lnTo>
                      <a:lnTo>
                        <a:pt x="8" y="4"/>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3" name="Freeform 3013"/>
                <p:cNvSpPr>
                  <a:spLocks/>
                </p:cNvSpPr>
                <p:nvPr/>
              </p:nvSpPr>
              <p:spPr bwMode="auto">
                <a:xfrm>
                  <a:off x="1734"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4" name="Freeform 3014"/>
                <p:cNvSpPr>
                  <a:spLocks/>
                </p:cNvSpPr>
                <p:nvPr/>
              </p:nvSpPr>
              <p:spPr bwMode="auto">
                <a:xfrm>
                  <a:off x="1734"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5" name="Freeform 3015"/>
                <p:cNvSpPr>
                  <a:spLocks/>
                </p:cNvSpPr>
                <p:nvPr/>
              </p:nvSpPr>
              <p:spPr bwMode="auto">
                <a:xfrm>
                  <a:off x="1734"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6" name="Freeform 3016"/>
                <p:cNvSpPr>
                  <a:spLocks/>
                </p:cNvSpPr>
                <p:nvPr/>
              </p:nvSpPr>
              <p:spPr bwMode="auto">
                <a:xfrm>
                  <a:off x="1738"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7" name="Freeform 3017"/>
                <p:cNvSpPr>
                  <a:spLocks/>
                </p:cNvSpPr>
                <p:nvPr/>
              </p:nvSpPr>
              <p:spPr bwMode="auto">
                <a:xfrm>
                  <a:off x="1738"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8" name="Freeform 3018"/>
                <p:cNvSpPr>
                  <a:spLocks/>
                </p:cNvSpPr>
                <p:nvPr/>
              </p:nvSpPr>
              <p:spPr bwMode="auto">
                <a:xfrm>
                  <a:off x="1740"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9" name="Freeform 3019"/>
                <p:cNvSpPr>
                  <a:spLocks/>
                </p:cNvSpPr>
                <p:nvPr/>
              </p:nvSpPr>
              <p:spPr bwMode="auto">
                <a:xfrm>
                  <a:off x="1740"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0" name="Freeform 3020"/>
                <p:cNvSpPr>
                  <a:spLocks/>
                </p:cNvSpPr>
                <p:nvPr/>
              </p:nvSpPr>
              <p:spPr bwMode="auto">
                <a:xfrm>
                  <a:off x="1742"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1" name="Freeform 3021"/>
                <p:cNvSpPr>
                  <a:spLocks/>
                </p:cNvSpPr>
                <p:nvPr/>
              </p:nvSpPr>
              <p:spPr bwMode="auto">
                <a:xfrm>
                  <a:off x="1742" y="2621"/>
                  <a:ext cx="7" cy="13"/>
                </a:xfrm>
                <a:custGeom>
                  <a:avLst/>
                  <a:gdLst>
                    <a:gd name="T0" fmla="*/ 2 w 7"/>
                    <a:gd name="T1" fmla="*/ 0 h 13"/>
                    <a:gd name="T2" fmla="*/ 0 w 7"/>
                    <a:gd name="T3" fmla="*/ 0 h 13"/>
                    <a:gd name="T4" fmla="*/ 0 w 7"/>
                    <a:gd name="T5" fmla="*/ 13 h 13"/>
                    <a:gd name="T6" fmla="*/ 2 w 7"/>
                    <a:gd name="T7" fmla="*/ 13 h 13"/>
                    <a:gd name="T8" fmla="*/ 6 w 7"/>
                    <a:gd name="T9" fmla="*/ 13 h 13"/>
                    <a:gd name="T10" fmla="*/ 6 w 7"/>
                    <a:gd name="T11" fmla="*/ 11 h 13"/>
                    <a:gd name="T12" fmla="*/ 7 w 7"/>
                    <a:gd name="T13" fmla="*/ 7 h 13"/>
                    <a:gd name="T14" fmla="*/ 7 w 7"/>
                    <a:gd name="T15" fmla="*/ 7 h 13"/>
                    <a:gd name="T16" fmla="*/ 7 w 7"/>
                    <a:gd name="T17" fmla="*/ 4 h 13"/>
                    <a:gd name="T18" fmla="*/ 6 w 7"/>
                    <a:gd name="T19" fmla="*/ 2 h 13"/>
                    <a:gd name="T20" fmla="*/ 6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6" y="13"/>
                      </a:lnTo>
                      <a:lnTo>
                        <a:pt x="6" y="11"/>
                      </a:lnTo>
                      <a:lnTo>
                        <a:pt x="7" y="7"/>
                      </a:lnTo>
                      <a:lnTo>
                        <a:pt x="7" y="7"/>
                      </a:lnTo>
                      <a:lnTo>
                        <a:pt x="7"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2" name="Freeform 3022"/>
                <p:cNvSpPr>
                  <a:spLocks/>
                </p:cNvSpPr>
                <p:nvPr/>
              </p:nvSpPr>
              <p:spPr bwMode="auto">
                <a:xfrm>
                  <a:off x="1744" y="2621"/>
                  <a:ext cx="5" cy="13"/>
                </a:xfrm>
                <a:custGeom>
                  <a:avLst/>
                  <a:gdLst>
                    <a:gd name="T0" fmla="*/ 0 w 5"/>
                    <a:gd name="T1" fmla="*/ 0 h 13"/>
                    <a:gd name="T2" fmla="*/ 0 w 5"/>
                    <a:gd name="T3" fmla="*/ 13 h 13"/>
                    <a:gd name="T4" fmla="*/ 4 w 5"/>
                    <a:gd name="T5" fmla="*/ 13 h 13"/>
                    <a:gd name="T6" fmla="*/ 4 w 5"/>
                    <a:gd name="T7" fmla="*/ 11 h 13"/>
                    <a:gd name="T8" fmla="*/ 5 w 5"/>
                    <a:gd name="T9" fmla="*/ 7 h 13"/>
                    <a:gd name="T10" fmla="*/ 5 w 5"/>
                    <a:gd name="T11" fmla="*/ 7 h 13"/>
                    <a:gd name="T12" fmla="*/ 5 w 5"/>
                    <a:gd name="T13" fmla="*/ 4 h 13"/>
                    <a:gd name="T14" fmla="*/ 4 w 5"/>
                    <a:gd name="T15" fmla="*/ 2 h 13"/>
                    <a:gd name="T16" fmla="*/ 4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4" y="13"/>
                      </a:lnTo>
                      <a:lnTo>
                        <a:pt x="4" y="11"/>
                      </a:lnTo>
                      <a:lnTo>
                        <a:pt x="5" y="7"/>
                      </a:lnTo>
                      <a:lnTo>
                        <a:pt x="5" y="7"/>
                      </a:lnTo>
                      <a:lnTo>
                        <a:pt x="5"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3" name="Freeform 3023"/>
                <p:cNvSpPr>
                  <a:spLocks/>
                </p:cNvSpPr>
                <p:nvPr/>
              </p:nvSpPr>
              <p:spPr bwMode="auto">
                <a:xfrm>
                  <a:off x="1744"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5" y="11"/>
                      </a:lnTo>
                      <a:lnTo>
                        <a:pt x="5" y="7"/>
                      </a:lnTo>
                      <a:lnTo>
                        <a:pt x="9" y="7"/>
                      </a:lnTo>
                      <a:lnTo>
                        <a:pt x="5" y="4"/>
                      </a:lnTo>
                      <a:lnTo>
                        <a:pt x="5"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4" name="Freeform 3024"/>
                <p:cNvSpPr>
                  <a:spLocks/>
                </p:cNvSpPr>
                <p:nvPr/>
              </p:nvSpPr>
              <p:spPr bwMode="auto">
                <a:xfrm>
                  <a:off x="1748" y="2621"/>
                  <a:ext cx="5" cy="13"/>
                </a:xfrm>
                <a:custGeom>
                  <a:avLst/>
                  <a:gdLst>
                    <a:gd name="T0" fmla="*/ 0 w 5"/>
                    <a:gd name="T1" fmla="*/ 0 h 13"/>
                    <a:gd name="T2" fmla="*/ 0 w 5"/>
                    <a:gd name="T3" fmla="*/ 13 h 13"/>
                    <a:gd name="T4" fmla="*/ 0 w 5"/>
                    <a:gd name="T5" fmla="*/ 13 h 13"/>
                    <a:gd name="T6" fmla="*/ 1 w 5"/>
                    <a:gd name="T7" fmla="*/ 11 h 13"/>
                    <a:gd name="T8" fmla="*/ 5 w 5"/>
                    <a:gd name="T9" fmla="*/ 7 h 13"/>
                    <a:gd name="T10" fmla="*/ 5 w 5"/>
                    <a:gd name="T11" fmla="*/ 7 h 13"/>
                    <a:gd name="T12" fmla="*/ 5 w 5"/>
                    <a:gd name="T13" fmla="*/ 4 h 13"/>
                    <a:gd name="T14" fmla="*/ 1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1" y="11"/>
                      </a:lnTo>
                      <a:lnTo>
                        <a:pt x="5" y="7"/>
                      </a:lnTo>
                      <a:lnTo>
                        <a:pt x="5" y="7"/>
                      </a:lnTo>
                      <a:lnTo>
                        <a:pt x="5" y="4"/>
                      </a:lnTo>
                      <a:lnTo>
                        <a:pt x="1"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5" name="Freeform 3025"/>
                <p:cNvSpPr>
                  <a:spLocks/>
                </p:cNvSpPr>
                <p:nvPr/>
              </p:nvSpPr>
              <p:spPr bwMode="auto">
                <a:xfrm>
                  <a:off x="1748" y="2621"/>
                  <a:ext cx="7" cy="13"/>
                </a:xfrm>
                <a:custGeom>
                  <a:avLst/>
                  <a:gdLst>
                    <a:gd name="T0" fmla="*/ 0 w 7"/>
                    <a:gd name="T1" fmla="*/ 0 h 13"/>
                    <a:gd name="T2" fmla="*/ 0 w 7"/>
                    <a:gd name="T3" fmla="*/ 0 h 13"/>
                    <a:gd name="T4" fmla="*/ 0 w 7"/>
                    <a:gd name="T5" fmla="*/ 13 h 13"/>
                    <a:gd name="T6" fmla="*/ 0 w 7"/>
                    <a:gd name="T7" fmla="*/ 13 h 13"/>
                    <a:gd name="T8" fmla="*/ 1 w 7"/>
                    <a:gd name="T9" fmla="*/ 13 h 13"/>
                    <a:gd name="T10" fmla="*/ 5 w 7"/>
                    <a:gd name="T11" fmla="*/ 11 h 13"/>
                    <a:gd name="T12" fmla="*/ 5 w 7"/>
                    <a:gd name="T13" fmla="*/ 7 h 13"/>
                    <a:gd name="T14" fmla="*/ 7 w 7"/>
                    <a:gd name="T15" fmla="*/ 7 h 13"/>
                    <a:gd name="T16" fmla="*/ 5 w 7"/>
                    <a:gd name="T17" fmla="*/ 4 h 13"/>
                    <a:gd name="T18" fmla="*/ 5 w 7"/>
                    <a:gd name="T19" fmla="*/ 2 h 13"/>
                    <a:gd name="T20" fmla="*/ 1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1" y="13"/>
                      </a:lnTo>
                      <a:lnTo>
                        <a:pt x="5" y="11"/>
                      </a:lnTo>
                      <a:lnTo>
                        <a:pt x="5" y="7"/>
                      </a:lnTo>
                      <a:lnTo>
                        <a:pt x="7" y="7"/>
                      </a:lnTo>
                      <a:lnTo>
                        <a:pt x="5" y="4"/>
                      </a:lnTo>
                      <a:lnTo>
                        <a:pt x="5"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6" name="Freeform 3026"/>
                <p:cNvSpPr>
                  <a:spLocks/>
                </p:cNvSpPr>
                <p:nvPr/>
              </p:nvSpPr>
              <p:spPr bwMode="auto">
                <a:xfrm>
                  <a:off x="1748" y="2621"/>
                  <a:ext cx="7" cy="13"/>
                </a:xfrm>
                <a:custGeom>
                  <a:avLst/>
                  <a:gdLst>
                    <a:gd name="T0" fmla="*/ 0 w 7"/>
                    <a:gd name="T1" fmla="*/ 0 h 13"/>
                    <a:gd name="T2" fmla="*/ 0 w 7"/>
                    <a:gd name="T3" fmla="*/ 13 h 13"/>
                    <a:gd name="T4" fmla="*/ 1 w 7"/>
                    <a:gd name="T5" fmla="*/ 13 h 13"/>
                    <a:gd name="T6" fmla="*/ 5 w 7"/>
                    <a:gd name="T7" fmla="*/ 11 h 13"/>
                    <a:gd name="T8" fmla="*/ 7 w 7"/>
                    <a:gd name="T9" fmla="*/ 7 h 13"/>
                    <a:gd name="T10" fmla="*/ 7 w 7"/>
                    <a:gd name="T11" fmla="*/ 7 h 13"/>
                    <a:gd name="T12" fmla="*/ 7 w 7"/>
                    <a:gd name="T13" fmla="*/ 4 h 13"/>
                    <a:gd name="T14" fmla="*/ 5 w 7"/>
                    <a:gd name="T15" fmla="*/ 2 h 13"/>
                    <a:gd name="T16" fmla="*/ 1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1" y="13"/>
                      </a:lnTo>
                      <a:lnTo>
                        <a:pt x="5" y="11"/>
                      </a:lnTo>
                      <a:lnTo>
                        <a:pt x="7" y="7"/>
                      </a:lnTo>
                      <a:lnTo>
                        <a:pt x="7" y="7"/>
                      </a:lnTo>
                      <a:lnTo>
                        <a:pt x="7" y="4"/>
                      </a:lnTo>
                      <a:lnTo>
                        <a:pt x="5" y="2"/>
                      </a:lnTo>
                      <a:lnTo>
                        <a:pt x="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7" name="Freeform 3027"/>
                <p:cNvSpPr>
                  <a:spLocks/>
                </p:cNvSpPr>
                <p:nvPr/>
              </p:nvSpPr>
              <p:spPr bwMode="auto">
                <a:xfrm>
                  <a:off x="1748" y="2621"/>
                  <a:ext cx="7" cy="13"/>
                </a:xfrm>
                <a:custGeom>
                  <a:avLst/>
                  <a:gdLst>
                    <a:gd name="T0" fmla="*/ 1 w 7"/>
                    <a:gd name="T1" fmla="*/ 0 h 13"/>
                    <a:gd name="T2" fmla="*/ 0 w 7"/>
                    <a:gd name="T3" fmla="*/ 0 h 13"/>
                    <a:gd name="T4" fmla="*/ 0 w 7"/>
                    <a:gd name="T5" fmla="*/ 13 h 13"/>
                    <a:gd name="T6" fmla="*/ 1 w 7"/>
                    <a:gd name="T7" fmla="*/ 13 h 13"/>
                    <a:gd name="T8" fmla="*/ 5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5 w 7"/>
                    <a:gd name="T21" fmla="*/ 0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5" y="13"/>
                      </a:lnTo>
                      <a:lnTo>
                        <a:pt x="7" y="11"/>
                      </a:lnTo>
                      <a:lnTo>
                        <a:pt x="7" y="7"/>
                      </a:lnTo>
                      <a:lnTo>
                        <a:pt x="7" y="7"/>
                      </a:lnTo>
                      <a:lnTo>
                        <a:pt x="7" y="4"/>
                      </a:lnTo>
                      <a:lnTo>
                        <a:pt x="7" y="2"/>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8" name="Freeform 3028"/>
                <p:cNvSpPr>
                  <a:spLocks/>
                </p:cNvSpPr>
                <p:nvPr/>
              </p:nvSpPr>
              <p:spPr bwMode="auto">
                <a:xfrm>
                  <a:off x="1749"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9" name="Freeform 3029"/>
                <p:cNvSpPr>
                  <a:spLocks/>
                </p:cNvSpPr>
                <p:nvPr/>
              </p:nvSpPr>
              <p:spPr bwMode="auto">
                <a:xfrm>
                  <a:off x="1749"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0" name="Freeform 3030"/>
                <p:cNvSpPr>
                  <a:spLocks/>
                </p:cNvSpPr>
                <p:nvPr/>
              </p:nvSpPr>
              <p:spPr bwMode="auto">
                <a:xfrm>
                  <a:off x="1749"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1" name="Freeform 3031"/>
                <p:cNvSpPr>
                  <a:spLocks/>
                </p:cNvSpPr>
                <p:nvPr/>
              </p:nvSpPr>
              <p:spPr bwMode="auto">
                <a:xfrm>
                  <a:off x="1753"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2" name="Freeform 3032"/>
                <p:cNvSpPr>
                  <a:spLocks/>
                </p:cNvSpPr>
                <p:nvPr/>
              </p:nvSpPr>
              <p:spPr bwMode="auto">
                <a:xfrm>
                  <a:off x="1753"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3" name="Freeform 3033"/>
                <p:cNvSpPr>
                  <a:spLocks/>
                </p:cNvSpPr>
                <p:nvPr/>
              </p:nvSpPr>
              <p:spPr bwMode="auto">
                <a:xfrm>
                  <a:off x="1755" y="2621"/>
                  <a:ext cx="8" cy="13"/>
                </a:xfrm>
                <a:custGeom>
                  <a:avLst/>
                  <a:gdLst>
                    <a:gd name="T0" fmla="*/ 0 w 8"/>
                    <a:gd name="T1" fmla="*/ 0 h 13"/>
                    <a:gd name="T2" fmla="*/ 0 w 8"/>
                    <a:gd name="T3" fmla="*/ 13 h 13"/>
                    <a:gd name="T4" fmla="*/ 4 w 8"/>
                    <a:gd name="T5" fmla="*/ 13 h 13"/>
                    <a:gd name="T6" fmla="*/ 8 w 8"/>
                    <a:gd name="T7" fmla="*/ 11 h 13"/>
                    <a:gd name="T8" fmla="*/ 8 w 8"/>
                    <a:gd name="T9" fmla="*/ 7 h 13"/>
                    <a:gd name="T10" fmla="*/ 8 w 8"/>
                    <a:gd name="T11" fmla="*/ 7 h 13"/>
                    <a:gd name="T12" fmla="*/ 8 w 8"/>
                    <a:gd name="T13" fmla="*/ 4 h 13"/>
                    <a:gd name="T14" fmla="*/ 8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8" y="11"/>
                      </a:lnTo>
                      <a:lnTo>
                        <a:pt x="8" y="7"/>
                      </a:lnTo>
                      <a:lnTo>
                        <a:pt x="8" y="7"/>
                      </a:lnTo>
                      <a:lnTo>
                        <a:pt x="8" y="4"/>
                      </a:lnTo>
                      <a:lnTo>
                        <a:pt x="8"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4" name="Freeform 3034"/>
                <p:cNvSpPr>
                  <a:spLocks/>
                </p:cNvSpPr>
                <p:nvPr/>
              </p:nvSpPr>
              <p:spPr bwMode="auto">
                <a:xfrm>
                  <a:off x="1755"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5" name="Freeform 3035"/>
                <p:cNvSpPr>
                  <a:spLocks/>
                </p:cNvSpPr>
                <p:nvPr/>
              </p:nvSpPr>
              <p:spPr bwMode="auto">
                <a:xfrm>
                  <a:off x="1757" y="2621"/>
                  <a:ext cx="6" cy="13"/>
                </a:xfrm>
                <a:custGeom>
                  <a:avLst/>
                  <a:gdLst>
                    <a:gd name="T0" fmla="*/ 0 w 6"/>
                    <a:gd name="T1" fmla="*/ 0 h 13"/>
                    <a:gd name="T2" fmla="*/ 0 w 6"/>
                    <a:gd name="T3" fmla="*/ 13 h 13"/>
                    <a:gd name="T4" fmla="*/ 6 w 6"/>
                    <a:gd name="T5" fmla="*/ 13 h 13"/>
                    <a:gd name="T6" fmla="*/ 6 w 6"/>
                    <a:gd name="T7" fmla="*/ 11 h 13"/>
                    <a:gd name="T8" fmla="*/ 6 w 6"/>
                    <a:gd name="T9" fmla="*/ 7 h 13"/>
                    <a:gd name="T10" fmla="*/ 6 w 6"/>
                    <a:gd name="T11" fmla="*/ 7 h 13"/>
                    <a:gd name="T12" fmla="*/ 6 w 6"/>
                    <a:gd name="T13" fmla="*/ 4 h 13"/>
                    <a:gd name="T14" fmla="*/ 6 w 6"/>
                    <a:gd name="T15" fmla="*/ 2 h 13"/>
                    <a:gd name="T16" fmla="*/ 6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6" y="13"/>
                      </a:lnTo>
                      <a:lnTo>
                        <a:pt x="6" y="11"/>
                      </a:lnTo>
                      <a:lnTo>
                        <a:pt x="6" y="7"/>
                      </a:lnTo>
                      <a:lnTo>
                        <a:pt x="6" y="7"/>
                      </a:lnTo>
                      <a:lnTo>
                        <a:pt x="6" y="4"/>
                      </a:lnTo>
                      <a:lnTo>
                        <a:pt x="6"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6" name="Freeform 3036"/>
                <p:cNvSpPr>
                  <a:spLocks/>
                </p:cNvSpPr>
                <p:nvPr/>
              </p:nvSpPr>
              <p:spPr bwMode="auto">
                <a:xfrm>
                  <a:off x="1757"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7" name="Freeform 3037"/>
                <p:cNvSpPr>
                  <a:spLocks/>
                </p:cNvSpPr>
                <p:nvPr/>
              </p:nvSpPr>
              <p:spPr bwMode="auto">
                <a:xfrm>
                  <a:off x="1759"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8" name="Freeform 3038"/>
                <p:cNvSpPr>
                  <a:spLocks/>
                </p:cNvSpPr>
                <p:nvPr/>
              </p:nvSpPr>
              <p:spPr bwMode="auto">
                <a:xfrm>
                  <a:off x="1759" y="2621"/>
                  <a:ext cx="10" cy="13"/>
                </a:xfrm>
                <a:custGeom>
                  <a:avLst/>
                  <a:gdLst>
                    <a:gd name="T0" fmla="*/ 4 w 10"/>
                    <a:gd name="T1" fmla="*/ 0 h 13"/>
                    <a:gd name="T2" fmla="*/ 0 w 10"/>
                    <a:gd name="T3" fmla="*/ 0 h 13"/>
                    <a:gd name="T4" fmla="*/ 0 w 10"/>
                    <a:gd name="T5" fmla="*/ 13 h 13"/>
                    <a:gd name="T6" fmla="*/ 4 w 10"/>
                    <a:gd name="T7" fmla="*/ 13 h 13"/>
                    <a:gd name="T8" fmla="*/ 4 w 10"/>
                    <a:gd name="T9" fmla="*/ 13 h 13"/>
                    <a:gd name="T10" fmla="*/ 8 w 10"/>
                    <a:gd name="T11" fmla="*/ 11 h 13"/>
                    <a:gd name="T12" fmla="*/ 8 w 10"/>
                    <a:gd name="T13" fmla="*/ 7 h 13"/>
                    <a:gd name="T14" fmla="*/ 10 w 10"/>
                    <a:gd name="T15" fmla="*/ 7 h 13"/>
                    <a:gd name="T16" fmla="*/ 8 w 10"/>
                    <a:gd name="T17" fmla="*/ 4 h 13"/>
                    <a:gd name="T18" fmla="*/ 8 w 10"/>
                    <a:gd name="T19" fmla="*/ 2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3"/>
                      </a:lnTo>
                      <a:lnTo>
                        <a:pt x="8" y="11"/>
                      </a:lnTo>
                      <a:lnTo>
                        <a:pt x="8" y="7"/>
                      </a:lnTo>
                      <a:lnTo>
                        <a:pt x="10"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9" name="Freeform 3039"/>
                <p:cNvSpPr>
                  <a:spLocks/>
                </p:cNvSpPr>
                <p:nvPr/>
              </p:nvSpPr>
              <p:spPr bwMode="auto">
                <a:xfrm>
                  <a:off x="1763"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0" name="Freeform 3040"/>
                <p:cNvSpPr>
                  <a:spLocks/>
                </p:cNvSpPr>
                <p:nvPr/>
              </p:nvSpPr>
              <p:spPr bwMode="auto">
                <a:xfrm>
                  <a:off x="1763" y="2621"/>
                  <a:ext cx="6" cy="13"/>
                </a:xfrm>
                <a:custGeom>
                  <a:avLst/>
                  <a:gdLst>
                    <a:gd name="T0" fmla="*/ 0 w 6"/>
                    <a:gd name="T1" fmla="*/ 0 h 13"/>
                    <a:gd name="T2" fmla="*/ 0 w 6"/>
                    <a:gd name="T3" fmla="*/ 0 h 13"/>
                    <a:gd name="T4" fmla="*/ 0 w 6"/>
                    <a:gd name="T5" fmla="*/ 13 h 13"/>
                    <a:gd name="T6" fmla="*/ 0 w 6"/>
                    <a:gd name="T7" fmla="*/ 13 h 13"/>
                    <a:gd name="T8" fmla="*/ 4 w 6"/>
                    <a:gd name="T9" fmla="*/ 13 h 13"/>
                    <a:gd name="T10" fmla="*/ 6 w 6"/>
                    <a:gd name="T11" fmla="*/ 11 h 13"/>
                    <a:gd name="T12" fmla="*/ 6 w 6"/>
                    <a:gd name="T13" fmla="*/ 7 h 13"/>
                    <a:gd name="T14" fmla="*/ 6 w 6"/>
                    <a:gd name="T15" fmla="*/ 7 h 13"/>
                    <a:gd name="T16" fmla="*/ 6 w 6"/>
                    <a:gd name="T17" fmla="*/ 4 h 13"/>
                    <a:gd name="T18" fmla="*/ 6 w 6"/>
                    <a:gd name="T19" fmla="*/ 2 h 13"/>
                    <a:gd name="T20" fmla="*/ 4 w 6"/>
                    <a:gd name="T21" fmla="*/ 0 h 13"/>
                    <a:gd name="T22" fmla="*/ 0 w 6"/>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3">
                      <a:moveTo>
                        <a:pt x="0" y="0"/>
                      </a:moveTo>
                      <a:lnTo>
                        <a:pt x="0" y="0"/>
                      </a:lnTo>
                      <a:lnTo>
                        <a:pt x="0" y="13"/>
                      </a:ln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1" name="Freeform 3041"/>
                <p:cNvSpPr>
                  <a:spLocks/>
                </p:cNvSpPr>
                <p:nvPr/>
              </p:nvSpPr>
              <p:spPr bwMode="auto">
                <a:xfrm>
                  <a:off x="1763"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2" name="Freeform 3042"/>
                <p:cNvSpPr>
                  <a:spLocks/>
                </p:cNvSpPr>
                <p:nvPr/>
              </p:nvSpPr>
              <p:spPr bwMode="auto">
                <a:xfrm>
                  <a:off x="1763"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3" name="Freeform 3043"/>
                <p:cNvSpPr>
                  <a:spLocks/>
                </p:cNvSpPr>
                <p:nvPr/>
              </p:nvSpPr>
              <p:spPr bwMode="auto">
                <a:xfrm>
                  <a:off x="1763"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4" name="Freeform 3044"/>
                <p:cNvSpPr>
                  <a:spLocks/>
                </p:cNvSpPr>
                <p:nvPr/>
              </p:nvSpPr>
              <p:spPr bwMode="auto">
                <a:xfrm>
                  <a:off x="1767"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5" name="Freeform 3045"/>
                <p:cNvSpPr>
                  <a:spLocks/>
                </p:cNvSpPr>
                <p:nvPr/>
              </p:nvSpPr>
              <p:spPr bwMode="auto">
                <a:xfrm>
                  <a:off x="1767" y="2621"/>
                  <a:ext cx="9" cy="13"/>
                </a:xfrm>
                <a:custGeom>
                  <a:avLst/>
                  <a:gdLst>
                    <a:gd name="T0" fmla="*/ 2 w 9"/>
                    <a:gd name="T1" fmla="*/ 0 h 13"/>
                    <a:gd name="T2" fmla="*/ 0 w 9"/>
                    <a:gd name="T3" fmla="*/ 0 h 13"/>
                    <a:gd name="T4" fmla="*/ 0 w 9"/>
                    <a:gd name="T5" fmla="*/ 13 h 13"/>
                    <a:gd name="T6" fmla="*/ 2 w 9"/>
                    <a:gd name="T7" fmla="*/ 13 h 13"/>
                    <a:gd name="T8" fmla="*/ 4 w 9"/>
                    <a:gd name="T9" fmla="*/ 13 h 13"/>
                    <a:gd name="T10" fmla="*/ 6 w 9"/>
                    <a:gd name="T11" fmla="*/ 11 h 13"/>
                    <a:gd name="T12" fmla="*/ 9 w 9"/>
                    <a:gd name="T13" fmla="*/ 7 h 13"/>
                    <a:gd name="T14" fmla="*/ 9 w 9"/>
                    <a:gd name="T15" fmla="*/ 7 h 13"/>
                    <a:gd name="T16" fmla="*/ 9 w 9"/>
                    <a:gd name="T17" fmla="*/ 4 h 13"/>
                    <a:gd name="T18" fmla="*/ 6 w 9"/>
                    <a:gd name="T19" fmla="*/ 2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3"/>
                      </a:lnTo>
                      <a:lnTo>
                        <a:pt x="6" y="11"/>
                      </a:lnTo>
                      <a:lnTo>
                        <a:pt x="9" y="7"/>
                      </a:lnTo>
                      <a:lnTo>
                        <a:pt x="9" y="7"/>
                      </a:lnTo>
                      <a:lnTo>
                        <a:pt x="9"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6" name="Freeform 3046"/>
                <p:cNvSpPr>
                  <a:spLocks/>
                </p:cNvSpPr>
                <p:nvPr/>
              </p:nvSpPr>
              <p:spPr bwMode="auto">
                <a:xfrm>
                  <a:off x="1769" y="2621"/>
                  <a:ext cx="7" cy="13"/>
                </a:xfrm>
                <a:custGeom>
                  <a:avLst/>
                  <a:gdLst>
                    <a:gd name="T0" fmla="*/ 0 w 7"/>
                    <a:gd name="T1" fmla="*/ 0 h 13"/>
                    <a:gd name="T2" fmla="*/ 0 w 7"/>
                    <a:gd name="T3" fmla="*/ 13 h 13"/>
                    <a:gd name="T4" fmla="*/ 4 w 7"/>
                    <a:gd name="T5" fmla="*/ 13 h 13"/>
                    <a:gd name="T6" fmla="*/ 7 w 7"/>
                    <a:gd name="T7" fmla="*/ 11 h 13"/>
                    <a:gd name="T8" fmla="*/ 7 w 7"/>
                    <a:gd name="T9" fmla="*/ 7 h 13"/>
                    <a:gd name="T10" fmla="*/ 7 w 7"/>
                    <a:gd name="T11" fmla="*/ 7 h 13"/>
                    <a:gd name="T12" fmla="*/ 7 w 7"/>
                    <a:gd name="T13" fmla="*/ 4 h 13"/>
                    <a:gd name="T14" fmla="*/ 7 w 7"/>
                    <a:gd name="T15" fmla="*/ 2 h 13"/>
                    <a:gd name="T16" fmla="*/ 4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4" y="13"/>
                      </a:lnTo>
                      <a:lnTo>
                        <a:pt x="7" y="11"/>
                      </a:lnTo>
                      <a:lnTo>
                        <a:pt x="7" y="7"/>
                      </a:lnTo>
                      <a:lnTo>
                        <a:pt x="7" y="7"/>
                      </a:lnTo>
                      <a:lnTo>
                        <a:pt x="7" y="4"/>
                      </a:lnTo>
                      <a:lnTo>
                        <a:pt x="7"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7" name="Freeform 3047"/>
                <p:cNvSpPr>
                  <a:spLocks/>
                </p:cNvSpPr>
                <p:nvPr/>
              </p:nvSpPr>
              <p:spPr bwMode="auto">
                <a:xfrm>
                  <a:off x="1769" y="2621"/>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7 w 7"/>
                    <a:gd name="T11" fmla="*/ 11 h 13"/>
                    <a:gd name="T12" fmla="*/ 7 w 7"/>
                    <a:gd name="T13" fmla="*/ 7 h 13"/>
                    <a:gd name="T14" fmla="*/ 7 w 7"/>
                    <a:gd name="T15" fmla="*/ 7 h 13"/>
                    <a:gd name="T16" fmla="*/ 7 w 7"/>
                    <a:gd name="T17" fmla="*/ 4 h 13"/>
                    <a:gd name="T18" fmla="*/ 7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7" y="11"/>
                      </a:lnTo>
                      <a:lnTo>
                        <a:pt x="7" y="7"/>
                      </a:lnTo>
                      <a:lnTo>
                        <a:pt x="7" y="7"/>
                      </a:lnTo>
                      <a:lnTo>
                        <a:pt x="7" y="4"/>
                      </a:lnTo>
                      <a:lnTo>
                        <a:pt x="7"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8" name="Freeform 3048"/>
                <p:cNvSpPr>
                  <a:spLocks/>
                </p:cNvSpPr>
                <p:nvPr/>
              </p:nvSpPr>
              <p:spPr bwMode="auto">
                <a:xfrm>
                  <a:off x="1771" y="2621"/>
                  <a:ext cx="5" cy="13"/>
                </a:xfrm>
                <a:custGeom>
                  <a:avLst/>
                  <a:gdLst>
                    <a:gd name="T0" fmla="*/ 0 w 5"/>
                    <a:gd name="T1" fmla="*/ 0 h 13"/>
                    <a:gd name="T2" fmla="*/ 0 w 5"/>
                    <a:gd name="T3" fmla="*/ 13 h 13"/>
                    <a:gd name="T4" fmla="*/ 5 w 5"/>
                    <a:gd name="T5" fmla="*/ 13 h 13"/>
                    <a:gd name="T6" fmla="*/ 5 w 5"/>
                    <a:gd name="T7" fmla="*/ 11 h 13"/>
                    <a:gd name="T8" fmla="*/ 5 w 5"/>
                    <a:gd name="T9" fmla="*/ 7 h 13"/>
                    <a:gd name="T10" fmla="*/ 5 w 5"/>
                    <a:gd name="T11" fmla="*/ 7 h 13"/>
                    <a:gd name="T12" fmla="*/ 5 w 5"/>
                    <a:gd name="T13" fmla="*/ 4 h 13"/>
                    <a:gd name="T14" fmla="*/ 5 w 5"/>
                    <a:gd name="T15" fmla="*/ 2 h 13"/>
                    <a:gd name="T16" fmla="*/ 5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5" y="13"/>
                      </a:lnTo>
                      <a:lnTo>
                        <a:pt x="5" y="11"/>
                      </a:lnTo>
                      <a:lnTo>
                        <a:pt x="5" y="7"/>
                      </a:lnTo>
                      <a:lnTo>
                        <a:pt x="5" y="7"/>
                      </a:lnTo>
                      <a:lnTo>
                        <a:pt x="5" y="4"/>
                      </a:lnTo>
                      <a:lnTo>
                        <a:pt x="5"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9" name="Freeform 3049"/>
                <p:cNvSpPr>
                  <a:spLocks/>
                </p:cNvSpPr>
                <p:nvPr/>
              </p:nvSpPr>
              <p:spPr bwMode="auto">
                <a:xfrm>
                  <a:off x="1771" y="2621"/>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5 w 9"/>
                    <a:gd name="T11" fmla="*/ 11 h 13"/>
                    <a:gd name="T12" fmla="*/ 5 w 9"/>
                    <a:gd name="T13" fmla="*/ 7 h 13"/>
                    <a:gd name="T14" fmla="*/ 9 w 9"/>
                    <a:gd name="T15" fmla="*/ 7 h 13"/>
                    <a:gd name="T16" fmla="*/ 5 w 9"/>
                    <a:gd name="T17" fmla="*/ 4 h 13"/>
                    <a:gd name="T18" fmla="*/ 5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5" y="11"/>
                      </a:lnTo>
                      <a:lnTo>
                        <a:pt x="5" y="7"/>
                      </a:lnTo>
                      <a:lnTo>
                        <a:pt x="9" y="7"/>
                      </a:lnTo>
                      <a:lnTo>
                        <a:pt x="5" y="4"/>
                      </a:lnTo>
                      <a:lnTo>
                        <a:pt x="5"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0" name="Freeform 3050"/>
                <p:cNvSpPr>
                  <a:spLocks/>
                </p:cNvSpPr>
                <p:nvPr/>
              </p:nvSpPr>
              <p:spPr bwMode="auto">
                <a:xfrm>
                  <a:off x="1773" y="2621"/>
                  <a:ext cx="7" cy="13"/>
                </a:xfrm>
                <a:custGeom>
                  <a:avLst/>
                  <a:gdLst>
                    <a:gd name="T0" fmla="*/ 0 w 7"/>
                    <a:gd name="T1" fmla="*/ 0 h 13"/>
                    <a:gd name="T2" fmla="*/ 0 w 7"/>
                    <a:gd name="T3" fmla="*/ 13 h 13"/>
                    <a:gd name="T4" fmla="*/ 3 w 7"/>
                    <a:gd name="T5" fmla="*/ 13 h 13"/>
                    <a:gd name="T6" fmla="*/ 3 w 7"/>
                    <a:gd name="T7" fmla="*/ 11 h 13"/>
                    <a:gd name="T8" fmla="*/ 7 w 7"/>
                    <a:gd name="T9" fmla="*/ 7 h 13"/>
                    <a:gd name="T10" fmla="*/ 7 w 7"/>
                    <a:gd name="T11" fmla="*/ 7 h 13"/>
                    <a:gd name="T12" fmla="*/ 7 w 7"/>
                    <a:gd name="T13" fmla="*/ 4 h 13"/>
                    <a:gd name="T14" fmla="*/ 3 w 7"/>
                    <a:gd name="T15" fmla="*/ 2 h 13"/>
                    <a:gd name="T16" fmla="*/ 3 w 7"/>
                    <a:gd name="T17" fmla="*/ 0 h 13"/>
                    <a:gd name="T18" fmla="*/ 0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0"/>
                      </a:moveTo>
                      <a:lnTo>
                        <a:pt x="0" y="13"/>
                      </a:lnTo>
                      <a:lnTo>
                        <a:pt x="3" y="13"/>
                      </a:lnTo>
                      <a:lnTo>
                        <a:pt x="3" y="11"/>
                      </a:lnTo>
                      <a:lnTo>
                        <a:pt x="7" y="7"/>
                      </a:lnTo>
                      <a:lnTo>
                        <a:pt x="7" y="7"/>
                      </a:lnTo>
                      <a:lnTo>
                        <a:pt x="7" y="4"/>
                      </a:lnTo>
                      <a:lnTo>
                        <a:pt x="3"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1" name="Freeform 3051"/>
                <p:cNvSpPr>
                  <a:spLocks/>
                </p:cNvSpPr>
                <p:nvPr/>
              </p:nvSpPr>
              <p:spPr bwMode="auto">
                <a:xfrm>
                  <a:off x="1773" y="2621"/>
                  <a:ext cx="9" cy="13"/>
                </a:xfrm>
                <a:custGeom>
                  <a:avLst/>
                  <a:gdLst>
                    <a:gd name="T0" fmla="*/ 3 w 9"/>
                    <a:gd name="T1" fmla="*/ 0 h 13"/>
                    <a:gd name="T2" fmla="*/ 0 w 9"/>
                    <a:gd name="T3" fmla="*/ 0 h 13"/>
                    <a:gd name="T4" fmla="*/ 0 w 9"/>
                    <a:gd name="T5" fmla="*/ 13 h 13"/>
                    <a:gd name="T6" fmla="*/ 3 w 9"/>
                    <a:gd name="T7" fmla="*/ 13 h 13"/>
                    <a:gd name="T8" fmla="*/ 3 w 9"/>
                    <a:gd name="T9" fmla="*/ 13 h 13"/>
                    <a:gd name="T10" fmla="*/ 7 w 9"/>
                    <a:gd name="T11" fmla="*/ 11 h 13"/>
                    <a:gd name="T12" fmla="*/ 7 w 9"/>
                    <a:gd name="T13" fmla="*/ 7 h 13"/>
                    <a:gd name="T14" fmla="*/ 9 w 9"/>
                    <a:gd name="T15" fmla="*/ 7 h 13"/>
                    <a:gd name="T16" fmla="*/ 7 w 9"/>
                    <a:gd name="T17" fmla="*/ 4 h 13"/>
                    <a:gd name="T18" fmla="*/ 7 w 9"/>
                    <a:gd name="T19" fmla="*/ 2 h 13"/>
                    <a:gd name="T20" fmla="*/ 3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3" y="13"/>
                      </a:lnTo>
                      <a:lnTo>
                        <a:pt x="7" y="11"/>
                      </a:lnTo>
                      <a:lnTo>
                        <a:pt x="7" y="7"/>
                      </a:lnTo>
                      <a:lnTo>
                        <a:pt x="9" y="7"/>
                      </a:lnTo>
                      <a:lnTo>
                        <a:pt x="7" y="4"/>
                      </a:lnTo>
                      <a:lnTo>
                        <a:pt x="7" y="2"/>
                      </a:lnTo>
                      <a:lnTo>
                        <a:pt x="3"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2" name="Freeform 3052"/>
                <p:cNvSpPr>
                  <a:spLocks/>
                </p:cNvSpPr>
                <p:nvPr/>
              </p:nvSpPr>
              <p:spPr bwMode="auto">
                <a:xfrm>
                  <a:off x="1776" y="2621"/>
                  <a:ext cx="6" cy="13"/>
                </a:xfrm>
                <a:custGeom>
                  <a:avLst/>
                  <a:gdLst>
                    <a:gd name="T0" fmla="*/ 0 w 6"/>
                    <a:gd name="T1" fmla="*/ 0 h 13"/>
                    <a:gd name="T2" fmla="*/ 0 w 6"/>
                    <a:gd name="T3" fmla="*/ 13 h 13"/>
                    <a:gd name="T4" fmla="*/ 0 w 6"/>
                    <a:gd name="T5" fmla="*/ 13 h 13"/>
                    <a:gd name="T6" fmla="*/ 4 w 6"/>
                    <a:gd name="T7" fmla="*/ 11 h 13"/>
                    <a:gd name="T8" fmla="*/ 6 w 6"/>
                    <a:gd name="T9" fmla="*/ 7 h 13"/>
                    <a:gd name="T10" fmla="*/ 6 w 6"/>
                    <a:gd name="T11" fmla="*/ 7 h 13"/>
                    <a:gd name="T12" fmla="*/ 6 w 6"/>
                    <a:gd name="T13" fmla="*/ 4 h 13"/>
                    <a:gd name="T14" fmla="*/ 4 w 6"/>
                    <a:gd name="T15" fmla="*/ 2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0" y="13"/>
                      </a:lnTo>
                      <a:lnTo>
                        <a:pt x="4" y="11"/>
                      </a:lnTo>
                      <a:lnTo>
                        <a:pt x="6" y="7"/>
                      </a:lnTo>
                      <a:lnTo>
                        <a:pt x="6" y="7"/>
                      </a:lnTo>
                      <a:lnTo>
                        <a:pt x="6"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3" name="Freeform 3053"/>
                <p:cNvSpPr>
                  <a:spLocks/>
                </p:cNvSpPr>
                <p:nvPr/>
              </p:nvSpPr>
              <p:spPr bwMode="auto">
                <a:xfrm>
                  <a:off x="1776" y="2621"/>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6 w 8"/>
                    <a:gd name="T13" fmla="*/ 7 h 13"/>
                    <a:gd name="T14" fmla="*/ 8 w 8"/>
                    <a:gd name="T15" fmla="*/ 7 h 13"/>
                    <a:gd name="T16" fmla="*/ 6 w 8"/>
                    <a:gd name="T17" fmla="*/ 4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6" y="7"/>
                      </a:lnTo>
                      <a:lnTo>
                        <a:pt x="8"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4" name="Freeform 3054"/>
                <p:cNvSpPr>
                  <a:spLocks/>
                </p:cNvSpPr>
                <p:nvPr/>
              </p:nvSpPr>
              <p:spPr bwMode="auto">
                <a:xfrm>
                  <a:off x="1776" y="2621"/>
                  <a:ext cx="8" cy="13"/>
                </a:xfrm>
                <a:custGeom>
                  <a:avLst/>
                  <a:gdLst>
                    <a:gd name="T0" fmla="*/ 0 w 8"/>
                    <a:gd name="T1" fmla="*/ 0 h 13"/>
                    <a:gd name="T2" fmla="*/ 0 w 8"/>
                    <a:gd name="T3" fmla="*/ 13 h 13"/>
                    <a:gd name="T4" fmla="*/ 4 w 8"/>
                    <a:gd name="T5" fmla="*/ 13 h 13"/>
                    <a:gd name="T6" fmla="*/ 6 w 8"/>
                    <a:gd name="T7" fmla="*/ 11 h 13"/>
                    <a:gd name="T8" fmla="*/ 8 w 8"/>
                    <a:gd name="T9" fmla="*/ 7 h 13"/>
                    <a:gd name="T10" fmla="*/ 8 w 8"/>
                    <a:gd name="T11" fmla="*/ 7 h 13"/>
                    <a:gd name="T12" fmla="*/ 8 w 8"/>
                    <a:gd name="T13" fmla="*/ 4 h 13"/>
                    <a:gd name="T14" fmla="*/ 6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6" y="11"/>
                      </a:lnTo>
                      <a:lnTo>
                        <a:pt x="8" y="7"/>
                      </a:lnTo>
                      <a:lnTo>
                        <a:pt x="8" y="7"/>
                      </a:lnTo>
                      <a:lnTo>
                        <a:pt x="8"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5" name="Freeform 3055"/>
                <p:cNvSpPr>
                  <a:spLocks/>
                </p:cNvSpPr>
                <p:nvPr/>
              </p:nvSpPr>
              <p:spPr bwMode="auto">
                <a:xfrm>
                  <a:off x="1776" y="2621"/>
                  <a:ext cx="8" cy="13"/>
                </a:xfrm>
                <a:custGeom>
                  <a:avLst/>
                  <a:gdLst>
                    <a:gd name="T0" fmla="*/ 0 w 8"/>
                    <a:gd name="T1" fmla="*/ 0 h 13"/>
                    <a:gd name="T2" fmla="*/ 0 w 8"/>
                    <a:gd name="T3" fmla="*/ 13 h 13"/>
                    <a:gd name="T4" fmla="*/ 6 w 8"/>
                    <a:gd name="T5" fmla="*/ 13 h 13"/>
                    <a:gd name="T6" fmla="*/ 8 w 8"/>
                    <a:gd name="T7" fmla="*/ 11 h 13"/>
                    <a:gd name="T8" fmla="*/ 8 w 8"/>
                    <a:gd name="T9" fmla="*/ 7 h 13"/>
                    <a:gd name="T10" fmla="*/ 8 w 8"/>
                    <a:gd name="T11" fmla="*/ 7 h 13"/>
                    <a:gd name="T12" fmla="*/ 8 w 8"/>
                    <a:gd name="T13" fmla="*/ 4 h 13"/>
                    <a:gd name="T14" fmla="*/ 8 w 8"/>
                    <a:gd name="T15" fmla="*/ 2 h 13"/>
                    <a:gd name="T16" fmla="*/ 6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6" y="13"/>
                      </a:lnTo>
                      <a:lnTo>
                        <a:pt x="8" y="11"/>
                      </a:lnTo>
                      <a:lnTo>
                        <a:pt x="8" y="7"/>
                      </a:lnTo>
                      <a:lnTo>
                        <a:pt x="8" y="7"/>
                      </a:lnTo>
                      <a:lnTo>
                        <a:pt x="8" y="4"/>
                      </a:lnTo>
                      <a:lnTo>
                        <a:pt x="8" y="2"/>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6" name="Freeform 3056"/>
                <p:cNvSpPr>
                  <a:spLocks/>
                </p:cNvSpPr>
                <p:nvPr/>
              </p:nvSpPr>
              <p:spPr bwMode="auto">
                <a:xfrm>
                  <a:off x="1776" y="2621"/>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7 h 13"/>
                    <a:gd name="T14" fmla="*/ 10 w 10"/>
                    <a:gd name="T15" fmla="*/ 7 h 13"/>
                    <a:gd name="T16" fmla="*/ 10 w 10"/>
                    <a:gd name="T17" fmla="*/ 4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7"/>
                      </a:lnTo>
                      <a:lnTo>
                        <a:pt x="10" y="7"/>
                      </a:lnTo>
                      <a:lnTo>
                        <a:pt x="10" y="4"/>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7" name="Freeform 3057"/>
                <p:cNvSpPr>
                  <a:spLocks/>
                </p:cNvSpPr>
                <p:nvPr/>
              </p:nvSpPr>
              <p:spPr bwMode="auto">
                <a:xfrm>
                  <a:off x="1780"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8" name="Freeform 3058"/>
                <p:cNvSpPr>
                  <a:spLocks/>
                </p:cNvSpPr>
                <p:nvPr/>
              </p:nvSpPr>
              <p:spPr bwMode="auto">
                <a:xfrm>
                  <a:off x="1780"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6 w 8"/>
                    <a:gd name="T11" fmla="*/ 11 h 13"/>
                    <a:gd name="T12" fmla="*/ 8 w 8"/>
                    <a:gd name="T13" fmla="*/ 7 h 13"/>
                    <a:gd name="T14" fmla="*/ 8 w 8"/>
                    <a:gd name="T15" fmla="*/ 7 h 13"/>
                    <a:gd name="T16" fmla="*/ 8 w 8"/>
                    <a:gd name="T17" fmla="*/ 4 h 13"/>
                    <a:gd name="T18" fmla="*/ 6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6" y="11"/>
                      </a:lnTo>
                      <a:lnTo>
                        <a:pt x="8" y="7"/>
                      </a:lnTo>
                      <a:lnTo>
                        <a:pt x="8" y="7"/>
                      </a:lnTo>
                      <a:lnTo>
                        <a:pt x="8"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9" name="Freeform 3059"/>
                <p:cNvSpPr>
                  <a:spLocks/>
                </p:cNvSpPr>
                <p:nvPr/>
              </p:nvSpPr>
              <p:spPr bwMode="auto">
                <a:xfrm>
                  <a:off x="1782" y="2621"/>
                  <a:ext cx="6" cy="13"/>
                </a:xfrm>
                <a:custGeom>
                  <a:avLst/>
                  <a:gdLst>
                    <a:gd name="T0" fmla="*/ 0 w 6"/>
                    <a:gd name="T1" fmla="*/ 0 h 13"/>
                    <a:gd name="T2" fmla="*/ 0 w 6"/>
                    <a:gd name="T3" fmla="*/ 13 h 13"/>
                    <a:gd name="T4" fmla="*/ 4 w 6"/>
                    <a:gd name="T5" fmla="*/ 13 h 13"/>
                    <a:gd name="T6" fmla="*/ 6 w 6"/>
                    <a:gd name="T7" fmla="*/ 11 h 13"/>
                    <a:gd name="T8" fmla="*/ 6 w 6"/>
                    <a:gd name="T9" fmla="*/ 7 h 13"/>
                    <a:gd name="T10" fmla="*/ 6 w 6"/>
                    <a:gd name="T11" fmla="*/ 7 h 13"/>
                    <a:gd name="T12" fmla="*/ 6 w 6"/>
                    <a:gd name="T13" fmla="*/ 4 h 13"/>
                    <a:gd name="T14" fmla="*/ 6 w 6"/>
                    <a:gd name="T15" fmla="*/ 2 h 13"/>
                    <a:gd name="T16" fmla="*/ 4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4" y="13"/>
                      </a:lnTo>
                      <a:lnTo>
                        <a:pt x="6" y="11"/>
                      </a:lnTo>
                      <a:lnTo>
                        <a:pt x="6" y="7"/>
                      </a:lnTo>
                      <a:lnTo>
                        <a:pt x="6" y="7"/>
                      </a:lnTo>
                      <a:lnTo>
                        <a:pt x="6" y="4"/>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0" name="Freeform 3060"/>
                <p:cNvSpPr>
                  <a:spLocks/>
                </p:cNvSpPr>
                <p:nvPr/>
              </p:nvSpPr>
              <p:spPr bwMode="auto">
                <a:xfrm>
                  <a:off x="1782" y="2621"/>
                  <a:ext cx="10" cy="13"/>
                </a:xfrm>
                <a:custGeom>
                  <a:avLst/>
                  <a:gdLst>
                    <a:gd name="T0" fmla="*/ 2 w 10"/>
                    <a:gd name="T1" fmla="*/ 0 h 13"/>
                    <a:gd name="T2" fmla="*/ 0 w 10"/>
                    <a:gd name="T3" fmla="*/ 0 h 13"/>
                    <a:gd name="T4" fmla="*/ 0 w 10"/>
                    <a:gd name="T5" fmla="*/ 13 h 13"/>
                    <a:gd name="T6" fmla="*/ 2 w 10"/>
                    <a:gd name="T7" fmla="*/ 13 h 13"/>
                    <a:gd name="T8" fmla="*/ 4 w 10"/>
                    <a:gd name="T9" fmla="*/ 13 h 13"/>
                    <a:gd name="T10" fmla="*/ 6 w 10"/>
                    <a:gd name="T11" fmla="*/ 11 h 13"/>
                    <a:gd name="T12" fmla="*/ 10 w 10"/>
                    <a:gd name="T13" fmla="*/ 7 h 13"/>
                    <a:gd name="T14" fmla="*/ 10 w 10"/>
                    <a:gd name="T15" fmla="*/ 7 h 13"/>
                    <a:gd name="T16" fmla="*/ 10 w 10"/>
                    <a:gd name="T17" fmla="*/ 4 h 13"/>
                    <a:gd name="T18" fmla="*/ 6 w 10"/>
                    <a:gd name="T19" fmla="*/ 2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3"/>
                      </a:lnTo>
                      <a:lnTo>
                        <a:pt x="6" y="11"/>
                      </a:lnTo>
                      <a:lnTo>
                        <a:pt x="10" y="7"/>
                      </a:lnTo>
                      <a:lnTo>
                        <a:pt x="10" y="7"/>
                      </a:lnTo>
                      <a:lnTo>
                        <a:pt x="10" y="4"/>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1" name="Freeform 3061"/>
                <p:cNvSpPr>
                  <a:spLocks/>
                </p:cNvSpPr>
                <p:nvPr/>
              </p:nvSpPr>
              <p:spPr bwMode="auto">
                <a:xfrm>
                  <a:off x="1784"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2" name="Freeform 3062"/>
                <p:cNvSpPr>
                  <a:spLocks/>
                </p:cNvSpPr>
                <p:nvPr/>
              </p:nvSpPr>
              <p:spPr bwMode="auto">
                <a:xfrm>
                  <a:off x="1784" y="2621"/>
                  <a:ext cx="8" cy="13"/>
                </a:xfrm>
                <a:custGeom>
                  <a:avLst/>
                  <a:gdLst>
                    <a:gd name="T0" fmla="*/ 2 w 8"/>
                    <a:gd name="T1" fmla="*/ 0 h 13"/>
                    <a:gd name="T2" fmla="*/ 0 w 8"/>
                    <a:gd name="T3" fmla="*/ 0 h 13"/>
                    <a:gd name="T4" fmla="*/ 0 w 8"/>
                    <a:gd name="T5" fmla="*/ 13 h 13"/>
                    <a:gd name="T6" fmla="*/ 2 w 8"/>
                    <a:gd name="T7" fmla="*/ 13 h 13"/>
                    <a:gd name="T8" fmla="*/ 4 w 8"/>
                    <a:gd name="T9" fmla="*/ 13 h 13"/>
                    <a:gd name="T10" fmla="*/ 8 w 8"/>
                    <a:gd name="T11" fmla="*/ 11 h 13"/>
                    <a:gd name="T12" fmla="*/ 8 w 8"/>
                    <a:gd name="T13" fmla="*/ 7 h 13"/>
                    <a:gd name="T14" fmla="*/ 8 w 8"/>
                    <a:gd name="T15" fmla="*/ 7 h 13"/>
                    <a:gd name="T16" fmla="*/ 8 w 8"/>
                    <a:gd name="T17" fmla="*/ 4 h 13"/>
                    <a:gd name="T18" fmla="*/ 8 w 8"/>
                    <a:gd name="T19" fmla="*/ 2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3"/>
                      </a:lnTo>
                      <a:lnTo>
                        <a:pt x="8" y="11"/>
                      </a:lnTo>
                      <a:lnTo>
                        <a:pt x="8" y="7"/>
                      </a:lnTo>
                      <a:lnTo>
                        <a:pt x="8" y="7"/>
                      </a:lnTo>
                      <a:lnTo>
                        <a:pt x="8" y="4"/>
                      </a:lnTo>
                      <a:lnTo>
                        <a:pt x="8"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3" name="Freeform 3063"/>
                <p:cNvSpPr>
                  <a:spLocks/>
                </p:cNvSpPr>
                <p:nvPr/>
              </p:nvSpPr>
              <p:spPr bwMode="auto">
                <a:xfrm>
                  <a:off x="1786" y="2621"/>
                  <a:ext cx="6" cy="13"/>
                </a:xfrm>
                <a:custGeom>
                  <a:avLst/>
                  <a:gdLst>
                    <a:gd name="T0" fmla="*/ 0 w 6"/>
                    <a:gd name="T1" fmla="*/ 0 h 13"/>
                    <a:gd name="T2" fmla="*/ 0 w 6"/>
                    <a:gd name="T3" fmla="*/ 13 h 13"/>
                    <a:gd name="T4" fmla="*/ 2 w 6"/>
                    <a:gd name="T5" fmla="*/ 13 h 13"/>
                    <a:gd name="T6" fmla="*/ 6 w 6"/>
                    <a:gd name="T7" fmla="*/ 11 h 13"/>
                    <a:gd name="T8" fmla="*/ 6 w 6"/>
                    <a:gd name="T9" fmla="*/ 7 h 13"/>
                    <a:gd name="T10" fmla="*/ 6 w 6"/>
                    <a:gd name="T11" fmla="*/ 7 h 13"/>
                    <a:gd name="T12" fmla="*/ 6 w 6"/>
                    <a:gd name="T13" fmla="*/ 4 h 13"/>
                    <a:gd name="T14" fmla="*/ 6 w 6"/>
                    <a:gd name="T15" fmla="*/ 2 h 13"/>
                    <a:gd name="T16" fmla="*/ 2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13"/>
                      </a:lnTo>
                      <a:lnTo>
                        <a:pt x="2" y="13"/>
                      </a:lnTo>
                      <a:lnTo>
                        <a:pt x="6" y="11"/>
                      </a:lnTo>
                      <a:lnTo>
                        <a:pt x="6" y="7"/>
                      </a:lnTo>
                      <a:lnTo>
                        <a:pt x="6" y="7"/>
                      </a:lnTo>
                      <a:lnTo>
                        <a:pt x="6" y="4"/>
                      </a:lnTo>
                      <a:lnTo>
                        <a:pt x="6" y="2"/>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4" name="Freeform 3064"/>
                <p:cNvSpPr>
                  <a:spLocks/>
                </p:cNvSpPr>
                <p:nvPr/>
              </p:nvSpPr>
              <p:spPr bwMode="auto">
                <a:xfrm>
                  <a:off x="1786" y="2621"/>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6 w 10"/>
                    <a:gd name="T13" fmla="*/ 7 h 13"/>
                    <a:gd name="T14" fmla="*/ 10 w 10"/>
                    <a:gd name="T15" fmla="*/ 7 h 13"/>
                    <a:gd name="T16" fmla="*/ 6 w 10"/>
                    <a:gd name="T17" fmla="*/ 4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6" y="7"/>
                      </a:lnTo>
                      <a:lnTo>
                        <a:pt x="10" y="7"/>
                      </a:lnTo>
                      <a:lnTo>
                        <a:pt x="6" y="4"/>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5" name="Freeform 3065"/>
                <p:cNvSpPr>
                  <a:spLocks/>
                </p:cNvSpPr>
                <p:nvPr/>
              </p:nvSpPr>
              <p:spPr bwMode="auto">
                <a:xfrm>
                  <a:off x="1788" y="2621"/>
                  <a:ext cx="8" cy="13"/>
                </a:xfrm>
                <a:custGeom>
                  <a:avLst/>
                  <a:gdLst>
                    <a:gd name="T0" fmla="*/ 0 w 8"/>
                    <a:gd name="T1" fmla="*/ 0 h 13"/>
                    <a:gd name="T2" fmla="*/ 0 w 8"/>
                    <a:gd name="T3" fmla="*/ 13 h 13"/>
                    <a:gd name="T4" fmla="*/ 4 w 8"/>
                    <a:gd name="T5" fmla="*/ 13 h 13"/>
                    <a:gd name="T6" fmla="*/ 4 w 8"/>
                    <a:gd name="T7" fmla="*/ 11 h 13"/>
                    <a:gd name="T8" fmla="*/ 8 w 8"/>
                    <a:gd name="T9" fmla="*/ 7 h 13"/>
                    <a:gd name="T10" fmla="*/ 8 w 8"/>
                    <a:gd name="T11" fmla="*/ 7 h 13"/>
                    <a:gd name="T12" fmla="*/ 8 w 8"/>
                    <a:gd name="T13" fmla="*/ 4 h 13"/>
                    <a:gd name="T14" fmla="*/ 4 w 8"/>
                    <a:gd name="T15" fmla="*/ 2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13"/>
                      </a:lnTo>
                      <a:lnTo>
                        <a:pt x="4" y="13"/>
                      </a:lnTo>
                      <a:lnTo>
                        <a:pt x="4" y="11"/>
                      </a:lnTo>
                      <a:lnTo>
                        <a:pt x="8" y="7"/>
                      </a:lnTo>
                      <a:lnTo>
                        <a:pt x="8" y="7"/>
                      </a:lnTo>
                      <a:lnTo>
                        <a:pt x="8" y="4"/>
                      </a:lnTo>
                      <a:lnTo>
                        <a:pt x="4"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6" name="Freeform 3066"/>
                <p:cNvSpPr>
                  <a:spLocks/>
                </p:cNvSpPr>
                <p:nvPr/>
              </p:nvSpPr>
              <p:spPr bwMode="auto">
                <a:xfrm>
                  <a:off x="1788" y="2621"/>
                  <a:ext cx="9" cy="13"/>
                </a:xfrm>
                <a:custGeom>
                  <a:avLst/>
                  <a:gdLst>
                    <a:gd name="T0" fmla="*/ 4 w 9"/>
                    <a:gd name="T1" fmla="*/ 0 h 13"/>
                    <a:gd name="T2" fmla="*/ 0 w 9"/>
                    <a:gd name="T3" fmla="*/ 0 h 13"/>
                    <a:gd name="T4" fmla="*/ 0 w 9"/>
                    <a:gd name="T5" fmla="*/ 13 h 13"/>
                    <a:gd name="T6" fmla="*/ 4 w 9"/>
                    <a:gd name="T7" fmla="*/ 13 h 13"/>
                    <a:gd name="T8" fmla="*/ 4 w 9"/>
                    <a:gd name="T9" fmla="*/ 13 h 13"/>
                    <a:gd name="T10" fmla="*/ 8 w 9"/>
                    <a:gd name="T11" fmla="*/ 11 h 13"/>
                    <a:gd name="T12" fmla="*/ 8 w 9"/>
                    <a:gd name="T13" fmla="*/ 7 h 13"/>
                    <a:gd name="T14" fmla="*/ 9 w 9"/>
                    <a:gd name="T15" fmla="*/ 7 h 13"/>
                    <a:gd name="T16" fmla="*/ 8 w 9"/>
                    <a:gd name="T17" fmla="*/ 4 h 13"/>
                    <a:gd name="T18" fmla="*/ 8 w 9"/>
                    <a:gd name="T19" fmla="*/ 2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3"/>
                      </a:lnTo>
                      <a:lnTo>
                        <a:pt x="8" y="11"/>
                      </a:lnTo>
                      <a:lnTo>
                        <a:pt x="8" y="7"/>
                      </a:lnTo>
                      <a:lnTo>
                        <a:pt x="9" y="7"/>
                      </a:lnTo>
                      <a:lnTo>
                        <a:pt x="8" y="4"/>
                      </a:lnTo>
                      <a:lnTo>
                        <a:pt x="8" y="2"/>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7" name="Freeform 3067"/>
                <p:cNvSpPr>
                  <a:spLocks/>
                </p:cNvSpPr>
                <p:nvPr/>
              </p:nvSpPr>
              <p:spPr bwMode="auto">
                <a:xfrm>
                  <a:off x="1792" y="2621"/>
                  <a:ext cx="5" cy="13"/>
                </a:xfrm>
                <a:custGeom>
                  <a:avLst/>
                  <a:gdLst>
                    <a:gd name="T0" fmla="*/ 0 w 5"/>
                    <a:gd name="T1" fmla="*/ 0 h 13"/>
                    <a:gd name="T2" fmla="*/ 0 w 5"/>
                    <a:gd name="T3" fmla="*/ 13 h 13"/>
                    <a:gd name="T4" fmla="*/ 0 w 5"/>
                    <a:gd name="T5" fmla="*/ 13 h 13"/>
                    <a:gd name="T6" fmla="*/ 4 w 5"/>
                    <a:gd name="T7" fmla="*/ 11 h 13"/>
                    <a:gd name="T8" fmla="*/ 5 w 5"/>
                    <a:gd name="T9" fmla="*/ 7 h 13"/>
                    <a:gd name="T10" fmla="*/ 5 w 5"/>
                    <a:gd name="T11" fmla="*/ 7 h 13"/>
                    <a:gd name="T12" fmla="*/ 5 w 5"/>
                    <a:gd name="T13" fmla="*/ 4 h 13"/>
                    <a:gd name="T14" fmla="*/ 4 w 5"/>
                    <a:gd name="T15" fmla="*/ 2 h 13"/>
                    <a:gd name="T16" fmla="*/ 0 w 5"/>
                    <a:gd name="T17" fmla="*/ 0 h 13"/>
                    <a:gd name="T18" fmla="*/ 0 w 5"/>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0"/>
                      </a:moveTo>
                      <a:lnTo>
                        <a:pt x="0" y="13"/>
                      </a:lnTo>
                      <a:lnTo>
                        <a:pt x="0" y="13"/>
                      </a:lnTo>
                      <a:lnTo>
                        <a:pt x="4" y="11"/>
                      </a:lnTo>
                      <a:lnTo>
                        <a:pt x="5" y="7"/>
                      </a:lnTo>
                      <a:lnTo>
                        <a:pt x="5" y="7"/>
                      </a:lnTo>
                      <a:lnTo>
                        <a:pt x="5" y="4"/>
                      </a:lnTo>
                      <a:lnTo>
                        <a:pt x="4" y="2"/>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8" name="Freeform 3068"/>
                <p:cNvSpPr>
                  <a:spLocks/>
                </p:cNvSpPr>
                <p:nvPr/>
              </p:nvSpPr>
              <p:spPr bwMode="auto">
                <a:xfrm>
                  <a:off x="1792" y="2621"/>
                  <a:ext cx="5" cy="13"/>
                </a:xfrm>
                <a:custGeom>
                  <a:avLst/>
                  <a:gdLst>
                    <a:gd name="T0" fmla="*/ 0 w 5"/>
                    <a:gd name="T1" fmla="*/ 0 h 13"/>
                    <a:gd name="T2" fmla="*/ 0 w 5"/>
                    <a:gd name="T3" fmla="*/ 0 h 13"/>
                    <a:gd name="T4" fmla="*/ 0 w 5"/>
                    <a:gd name="T5" fmla="*/ 13 h 13"/>
                    <a:gd name="T6" fmla="*/ 0 w 5"/>
                    <a:gd name="T7" fmla="*/ 13 h 13"/>
                    <a:gd name="T8" fmla="*/ 4 w 5"/>
                    <a:gd name="T9" fmla="*/ 13 h 13"/>
                    <a:gd name="T10" fmla="*/ 5 w 5"/>
                    <a:gd name="T11" fmla="*/ 11 h 13"/>
                    <a:gd name="T12" fmla="*/ 5 w 5"/>
                    <a:gd name="T13" fmla="*/ 7 h 13"/>
                    <a:gd name="T14" fmla="*/ 5 w 5"/>
                    <a:gd name="T15" fmla="*/ 7 h 13"/>
                    <a:gd name="T16" fmla="*/ 5 w 5"/>
                    <a:gd name="T17" fmla="*/ 4 h 13"/>
                    <a:gd name="T18" fmla="*/ 5 w 5"/>
                    <a:gd name="T19" fmla="*/ 2 h 13"/>
                    <a:gd name="T20" fmla="*/ 4 w 5"/>
                    <a:gd name="T21" fmla="*/ 0 h 13"/>
                    <a:gd name="T22" fmla="*/ 0 w 5"/>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3">
                      <a:moveTo>
                        <a:pt x="0" y="0"/>
                      </a:moveTo>
                      <a:lnTo>
                        <a:pt x="0" y="0"/>
                      </a:lnTo>
                      <a:lnTo>
                        <a:pt x="0" y="13"/>
                      </a:lnTo>
                      <a:lnTo>
                        <a:pt x="0" y="13"/>
                      </a:lnTo>
                      <a:lnTo>
                        <a:pt x="4" y="13"/>
                      </a:lnTo>
                      <a:lnTo>
                        <a:pt x="5" y="11"/>
                      </a:lnTo>
                      <a:lnTo>
                        <a:pt x="5" y="7"/>
                      </a:lnTo>
                      <a:lnTo>
                        <a:pt x="5" y="7"/>
                      </a:lnTo>
                      <a:lnTo>
                        <a:pt x="5" y="4"/>
                      </a:lnTo>
                      <a:lnTo>
                        <a:pt x="5"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69" name="Group 3270"/>
              <p:cNvGrpSpPr>
                <a:grpSpLocks/>
              </p:cNvGrpSpPr>
              <p:nvPr/>
            </p:nvGrpSpPr>
            <p:grpSpPr bwMode="auto">
              <a:xfrm>
                <a:off x="891" y="2621"/>
                <a:ext cx="2740" cy="1267"/>
                <a:chOff x="891" y="2621"/>
                <a:chExt cx="2740" cy="1267"/>
              </a:xfrm>
            </p:grpSpPr>
            <p:sp>
              <p:nvSpPr>
                <p:cNvPr id="28919" name="Freeform 3070"/>
                <p:cNvSpPr>
                  <a:spLocks/>
                </p:cNvSpPr>
                <p:nvPr/>
              </p:nvSpPr>
              <p:spPr bwMode="auto">
                <a:xfrm>
                  <a:off x="1792" y="2621"/>
                  <a:ext cx="0" cy="13"/>
                </a:xfrm>
                <a:custGeom>
                  <a:avLst/>
                  <a:gdLst>
                    <a:gd name="T0" fmla="*/ 7 h 13"/>
                    <a:gd name="T1" fmla="*/ 0 h 13"/>
                    <a:gd name="T2" fmla="*/ 13 h 13"/>
                    <a:gd name="T3" fmla="*/ 7 h 13"/>
                  </a:gdLst>
                  <a:ahLst/>
                  <a:cxnLst>
                    <a:cxn ang="0">
                      <a:pos x="0" y="T0"/>
                    </a:cxn>
                    <a:cxn ang="0">
                      <a:pos x="0" y="T1"/>
                    </a:cxn>
                    <a:cxn ang="0">
                      <a:pos x="0" y="T2"/>
                    </a:cxn>
                    <a:cxn ang="0">
                      <a:pos x="0" y="T3"/>
                    </a:cxn>
                  </a:cxnLst>
                  <a:rect l="0" t="0" r="r" b="b"/>
                  <a:pathLst>
                    <a:path h="13">
                      <a:moveTo>
                        <a:pt x="0" y="7"/>
                      </a:moveTo>
                      <a:lnTo>
                        <a:pt x="0" y="0"/>
                      </a:lnTo>
                      <a:lnTo>
                        <a:pt x="0" y="13"/>
                      </a:lnTo>
                      <a:lnTo>
                        <a:pt x="0"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0" name="Freeform 3071"/>
                <p:cNvSpPr>
                  <a:spLocks/>
                </p:cNvSpPr>
                <p:nvPr/>
              </p:nvSpPr>
              <p:spPr bwMode="auto">
                <a:xfrm>
                  <a:off x="1792" y="2621"/>
                  <a:ext cx="7" cy="13"/>
                </a:xfrm>
                <a:custGeom>
                  <a:avLst/>
                  <a:gdLst>
                    <a:gd name="T0" fmla="*/ 0 w 7"/>
                    <a:gd name="T1" fmla="*/ 13 h 13"/>
                    <a:gd name="T2" fmla="*/ 4 w 7"/>
                    <a:gd name="T3" fmla="*/ 13 h 13"/>
                    <a:gd name="T4" fmla="*/ 5 w 7"/>
                    <a:gd name="T5" fmla="*/ 11 h 13"/>
                    <a:gd name="T6" fmla="*/ 7 w 7"/>
                    <a:gd name="T7" fmla="*/ 7 h 13"/>
                    <a:gd name="T8" fmla="*/ 7 w 7"/>
                    <a:gd name="T9" fmla="*/ 7 h 13"/>
                    <a:gd name="T10" fmla="*/ 7 w 7"/>
                    <a:gd name="T11" fmla="*/ 4 h 13"/>
                    <a:gd name="T12" fmla="*/ 5 w 7"/>
                    <a:gd name="T13" fmla="*/ 2 h 13"/>
                    <a:gd name="T14" fmla="*/ 4 w 7"/>
                    <a:gd name="T15" fmla="*/ 0 h 13"/>
                    <a:gd name="T16" fmla="*/ 0 w 7"/>
                    <a:gd name="T17" fmla="*/ 0 h 13"/>
                    <a:gd name="T18" fmla="*/ 0 w 7"/>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0" y="13"/>
                      </a:moveTo>
                      <a:lnTo>
                        <a:pt x="4" y="13"/>
                      </a:lnTo>
                      <a:lnTo>
                        <a:pt x="5" y="11"/>
                      </a:lnTo>
                      <a:lnTo>
                        <a:pt x="7" y="7"/>
                      </a:lnTo>
                      <a:lnTo>
                        <a:pt x="7" y="7"/>
                      </a:lnTo>
                      <a:lnTo>
                        <a:pt x="7" y="4"/>
                      </a:lnTo>
                      <a:lnTo>
                        <a:pt x="5" y="2"/>
                      </a:lnTo>
                      <a:lnTo>
                        <a:pt x="4" y="0"/>
                      </a:lnTo>
                      <a:lnTo>
                        <a:pt x="0" y="0"/>
                      </a:lnTo>
                      <a:lnTo>
                        <a:pt x="0"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1" name="Freeform 3072"/>
                <p:cNvSpPr>
                  <a:spLocks/>
                </p:cNvSpPr>
                <p:nvPr/>
              </p:nvSpPr>
              <p:spPr bwMode="auto">
                <a:xfrm>
                  <a:off x="891" y="3874"/>
                  <a:ext cx="8" cy="14"/>
                </a:xfrm>
                <a:custGeom>
                  <a:avLst/>
                  <a:gdLst>
                    <a:gd name="T0" fmla="*/ 8 w 8"/>
                    <a:gd name="T1" fmla="*/ 0 h 14"/>
                    <a:gd name="T2" fmla="*/ 4 w 8"/>
                    <a:gd name="T3" fmla="*/ 2 h 14"/>
                    <a:gd name="T4" fmla="*/ 0 w 8"/>
                    <a:gd name="T5" fmla="*/ 6 h 14"/>
                    <a:gd name="T6" fmla="*/ 0 w 8"/>
                    <a:gd name="T7" fmla="*/ 6 h 14"/>
                    <a:gd name="T8" fmla="*/ 0 w 8"/>
                    <a:gd name="T9" fmla="*/ 12 h 14"/>
                    <a:gd name="T10" fmla="*/ 4 w 8"/>
                    <a:gd name="T11" fmla="*/ 12 h 14"/>
                    <a:gd name="T12" fmla="*/ 4 w 8"/>
                    <a:gd name="T13" fmla="*/ 14 h 14"/>
                    <a:gd name="T14" fmla="*/ 8 w 8"/>
                    <a:gd name="T15" fmla="*/ 14 h 14"/>
                    <a:gd name="T16" fmla="*/ 8 w 8"/>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4">
                      <a:moveTo>
                        <a:pt x="8" y="0"/>
                      </a:moveTo>
                      <a:lnTo>
                        <a:pt x="4" y="2"/>
                      </a:lnTo>
                      <a:lnTo>
                        <a:pt x="0" y="6"/>
                      </a:lnTo>
                      <a:lnTo>
                        <a:pt x="0" y="6"/>
                      </a:lnTo>
                      <a:lnTo>
                        <a:pt x="0" y="12"/>
                      </a:lnTo>
                      <a:lnTo>
                        <a:pt x="4" y="12"/>
                      </a:lnTo>
                      <a:lnTo>
                        <a:pt x="4" y="14"/>
                      </a:lnTo>
                      <a:lnTo>
                        <a:pt x="8" y="14"/>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2" name="Freeform 3073"/>
                <p:cNvSpPr>
                  <a:spLocks/>
                </p:cNvSpPr>
                <p:nvPr/>
              </p:nvSpPr>
              <p:spPr bwMode="auto">
                <a:xfrm>
                  <a:off x="899" y="3874"/>
                  <a:ext cx="21" cy="14"/>
                </a:xfrm>
                <a:custGeom>
                  <a:avLst/>
                  <a:gdLst>
                    <a:gd name="T0" fmla="*/ 15 w 21"/>
                    <a:gd name="T1" fmla="*/ 0 h 14"/>
                    <a:gd name="T2" fmla="*/ 0 w 21"/>
                    <a:gd name="T3" fmla="*/ 0 h 14"/>
                    <a:gd name="T4" fmla="*/ 0 w 21"/>
                    <a:gd name="T5" fmla="*/ 14 h 14"/>
                    <a:gd name="T6" fmla="*/ 15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5" y="14"/>
                      </a:lnTo>
                      <a:lnTo>
                        <a:pt x="19" y="12"/>
                      </a:lnTo>
                      <a:lnTo>
                        <a:pt x="21" y="12"/>
                      </a:lnTo>
                      <a:lnTo>
                        <a:pt x="21" y="6"/>
                      </a:lnTo>
                      <a:lnTo>
                        <a:pt x="21" y="6"/>
                      </a:lnTo>
                      <a:lnTo>
                        <a:pt x="19" y="2"/>
                      </a:lnTo>
                      <a:lnTo>
                        <a:pt x="15"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3" name="Freeform 3074"/>
                <p:cNvSpPr>
                  <a:spLocks/>
                </p:cNvSpPr>
                <p:nvPr/>
              </p:nvSpPr>
              <p:spPr bwMode="auto">
                <a:xfrm>
                  <a:off x="914" y="3874"/>
                  <a:ext cx="20" cy="14"/>
                </a:xfrm>
                <a:custGeom>
                  <a:avLst/>
                  <a:gdLst>
                    <a:gd name="T0" fmla="*/ 14 w 20"/>
                    <a:gd name="T1" fmla="*/ 0 h 14"/>
                    <a:gd name="T2" fmla="*/ 0 w 20"/>
                    <a:gd name="T3" fmla="*/ 0 h 14"/>
                    <a:gd name="T4" fmla="*/ 0 w 20"/>
                    <a:gd name="T5" fmla="*/ 14 h 14"/>
                    <a:gd name="T6" fmla="*/ 14 w 20"/>
                    <a:gd name="T7" fmla="*/ 14 h 14"/>
                    <a:gd name="T8" fmla="*/ 14 w 20"/>
                    <a:gd name="T9" fmla="*/ 14 h 14"/>
                    <a:gd name="T10" fmla="*/ 16 w 20"/>
                    <a:gd name="T11" fmla="*/ 12 h 14"/>
                    <a:gd name="T12" fmla="*/ 20 w 20"/>
                    <a:gd name="T13" fmla="*/ 12 h 14"/>
                    <a:gd name="T14" fmla="*/ 20 w 20"/>
                    <a:gd name="T15" fmla="*/ 6 h 14"/>
                    <a:gd name="T16" fmla="*/ 20 w 20"/>
                    <a:gd name="T17" fmla="*/ 6 h 14"/>
                    <a:gd name="T18" fmla="*/ 16 w 20"/>
                    <a:gd name="T19" fmla="*/ 2 h 14"/>
                    <a:gd name="T20" fmla="*/ 14 w 20"/>
                    <a:gd name="T21" fmla="*/ 2 h 14"/>
                    <a:gd name="T22" fmla="*/ 14 w 20"/>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4">
                      <a:moveTo>
                        <a:pt x="14" y="0"/>
                      </a:moveTo>
                      <a:lnTo>
                        <a:pt x="0" y="0"/>
                      </a:lnTo>
                      <a:lnTo>
                        <a:pt x="0" y="14"/>
                      </a:lnTo>
                      <a:lnTo>
                        <a:pt x="14" y="14"/>
                      </a:lnTo>
                      <a:lnTo>
                        <a:pt x="14" y="14"/>
                      </a:lnTo>
                      <a:lnTo>
                        <a:pt x="16" y="12"/>
                      </a:lnTo>
                      <a:lnTo>
                        <a:pt x="20" y="12"/>
                      </a:lnTo>
                      <a:lnTo>
                        <a:pt x="20" y="6"/>
                      </a:lnTo>
                      <a:lnTo>
                        <a:pt x="20" y="6"/>
                      </a:lnTo>
                      <a:lnTo>
                        <a:pt x="16" y="2"/>
                      </a:lnTo>
                      <a:lnTo>
                        <a:pt x="14"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4" name="Freeform 3075"/>
                <p:cNvSpPr>
                  <a:spLocks/>
                </p:cNvSpPr>
                <p:nvPr/>
              </p:nvSpPr>
              <p:spPr bwMode="auto">
                <a:xfrm>
                  <a:off x="928"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5 w 19"/>
                    <a:gd name="T11" fmla="*/ 12 h 14"/>
                    <a:gd name="T12" fmla="*/ 19 w 19"/>
                    <a:gd name="T13" fmla="*/ 12 h 14"/>
                    <a:gd name="T14" fmla="*/ 19 w 19"/>
                    <a:gd name="T15" fmla="*/ 6 h 14"/>
                    <a:gd name="T16" fmla="*/ 19 w 19"/>
                    <a:gd name="T17" fmla="*/ 6 h 14"/>
                    <a:gd name="T18" fmla="*/ 15 w 19"/>
                    <a:gd name="T19" fmla="*/ 2 h 14"/>
                    <a:gd name="T20" fmla="*/ 15 w 19"/>
                    <a:gd name="T21" fmla="*/ 2 h 14"/>
                    <a:gd name="T22" fmla="*/ 11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1" y="0"/>
                      </a:moveTo>
                      <a:lnTo>
                        <a:pt x="0" y="0"/>
                      </a:lnTo>
                      <a:lnTo>
                        <a:pt x="0" y="14"/>
                      </a:lnTo>
                      <a:lnTo>
                        <a:pt x="11" y="14"/>
                      </a:lnTo>
                      <a:lnTo>
                        <a:pt x="15" y="14"/>
                      </a:lnTo>
                      <a:lnTo>
                        <a:pt x="15" y="12"/>
                      </a:lnTo>
                      <a:lnTo>
                        <a:pt x="19" y="12"/>
                      </a:lnTo>
                      <a:lnTo>
                        <a:pt x="19" y="6"/>
                      </a:lnTo>
                      <a:lnTo>
                        <a:pt x="19" y="6"/>
                      </a:lnTo>
                      <a:lnTo>
                        <a:pt x="15"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5" name="Freeform 3076"/>
                <p:cNvSpPr>
                  <a:spLocks/>
                </p:cNvSpPr>
                <p:nvPr/>
              </p:nvSpPr>
              <p:spPr bwMode="auto">
                <a:xfrm>
                  <a:off x="939" y="3874"/>
                  <a:ext cx="21" cy="14"/>
                </a:xfrm>
                <a:custGeom>
                  <a:avLst/>
                  <a:gdLst>
                    <a:gd name="T0" fmla="*/ 14 w 21"/>
                    <a:gd name="T1" fmla="*/ 0 h 14"/>
                    <a:gd name="T2" fmla="*/ 0 w 21"/>
                    <a:gd name="T3" fmla="*/ 0 h 14"/>
                    <a:gd name="T4" fmla="*/ 0 w 21"/>
                    <a:gd name="T5" fmla="*/ 14 h 14"/>
                    <a:gd name="T6" fmla="*/ 14 w 21"/>
                    <a:gd name="T7" fmla="*/ 14 h 14"/>
                    <a:gd name="T8" fmla="*/ 20 w 21"/>
                    <a:gd name="T9" fmla="*/ 14 h 14"/>
                    <a:gd name="T10" fmla="*/ 21 w 21"/>
                    <a:gd name="T11" fmla="*/ 12 h 14"/>
                    <a:gd name="T12" fmla="*/ 21 w 21"/>
                    <a:gd name="T13" fmla="*/ 6 h 14"/>
                    <a:gd name="T14" fmla="*/ 21 w 21"/>
                    <a:gd name="T15" fmla="*/ 6 h 14"/>
                    <a:gd name="T16" fmla="*/ 21 w 21"/>
                    <a:gd name="T17" fmla="*/ 2 h 14"/>
                    <a:gd name="T18" fmla="*/ 20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20" y="14"/>
                      </a:lnTo>
                      <a:lnTo>
                        <a:pt x="21" y="12"/>
                      </a:lnTo>
                      <a:lnTo>
                        <a:pt x="21" y="6"/>
                      </a:lnTo>
                      <a:lnTo>
                        <a:pt x="21" y="6"/>
                      </a:lnTo>
                      <a:lnTo>
                        <a:pt x="21" y="2"/>
                      </a:lnTo>
                      <a:lnTo>
                        <a:pt x="20"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6" name="Freeform 3077"/>
                <p:cNvSpPr>
                  <a:spLocks/>
                </p:cNvSpPr>
                <p:nvPr/>
              </p:nvSpPr>
              <p:spPr bwMode="auto">
                <a:xfrm>
                  <a:off x="953" y="3874"/>
                  <a:ext cx="21" cy="14"/>
                </a:xfrm>
                <a:custGeom>
                  <a:avLst/>
                  <a:gdLst>
                    <a:gd name="T0" fmla="*/ 15 w 21"/>
                    <a:gd name="T1" fmla="*/ 0 h 14"/>
                    <a:gd name="T2" fmla="*/ 0 w 21"/>
                    <a:gd name="T3" fmla="*/ 0 h 14"/>
                    <a:gd name="T4" fmla="*/ 0 w 21"/>
                    <a:gd name="T5" fmla="*/ 14 h 14"/>
                    <a:gd name="T6" fmla="*/ 15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9" y="14"/>
                      </a:lnTo>
                      <a:lnTo>
                        <a:pt x="21" y="12"/>
                      </a:lnTo>
                      <a:lnTo>
                        <a:pt x="21" y="6"/>
                      </a:lnTo>
                      <a:lnTo>
                        <a:pt x="21" y="6"/>
                      </a:lnTo>
                      <a:lnTo>
                        <a:pt x="21" y="2"/>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7" name="Freeform 3078"/>
                <p:cNvSpPr>
                  <a:spLocks/>
                </p:cNvSpPr>
                <p:nvPr/>
              </p:nvSpPr>
              <p:spPr bwMode="auto">
                <a:xfrm>
                  <a:off x="968" y="3874"/>
                  <a:ext cx="21" cy="14"/>
                </a:xfrm>
                <a:custGeom>
                  <a:avLst/>
                  <a:gdLst>
                    <a:gd name="T0" fmla="*/ 14 w 21"/>
                    <a:gd name="T1" fmla="*/ 0 h 14"/>
                    <a:gd name="T2" fmla="*/ 0 w 21"/>
                    <a:gd name="T3" fmla="*/ 0 h 14"/>
                    <a:gd name="T4" fmla="*/ 0 w 21"/>
                    <a:gd name="T5" fmla="*/ 14 h 14"/>
                    <a:gd name="T6" fmla="*/ 14 w 21"/>
                    <a:gd name="T7" fmla="*/ 14 h 14"/>
                    <a:gd name="T8" fmla="*/ 17 w 21"/>
                    <a:gd name="T9" fmla="*/ 14 h 14"/>
                    <a:gd name="T10" fmla="*/ 19 w 21"/>
                    <a:gd name="T11" fmla="*/ 12 h 14"/>
                    <a:gd name="T12" fmla="*/ 21 w 21"/>
                    <a:gd name="T13" fmla="*/ 6 h 14"/>
                    <a:gd name="T14" fmla="*/ 19 w 21"/>
                    <a:gd name="T15" fmla="*/ 6 h 14"/>
                    <a:gd name="T16" fmla="*/ 19 w 21"/>
                    <a:gd name="T17" fmla="*/ 2 h 14"/>
                    <a:gd name="T18" fmla="*/ 17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7" y="14"/>
                      </a:lnTo>
                      <a:lnTo>
                        <a:pt x="19" y="12"/>
                      </a:lnTo>
                      <a:lnTo>
                        <a:pt x="21" y="6"/>
                      </a:lnTo>
                      <a:lnTo>
                        <a:pt x="19" y="6"/>
                      </a:lnTo>
                      <a:lnTo>
                        <a:pt x="19" y="2"/>
                      </a:lnTo>
                      <a:lnTo>
                        <a:pt x="17"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8" name="Freeform 3079"/>
                <p:cNvSpPr>
                  <a:spLocks/>
                </p:cNvSpPr>
                <p:nvPr/>
              </p:nvSpPr>
              <p:spPr bwMode="auto">
                <a:xfrm>
                  <a:off x="982"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9" y="12"/>
                      </a:lnTo>
                      <a:lnTo>
                        <a:pt x="21" y="12"/>
                      </a:lnTo>
                      <a:lnTo>
                        <a:pt x="21" y="6"/>
                      </a:lnTo>
                      <a:lnTo>
                        <a:pt x="21"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9" name="Freeform 3080"/>
                <p:cNvSpPr>
                  <a:spLocks/>
                </p:cNvSpPr>
                <p:nvPr/>
              </p:nvSpPr>
              <p:spPr bwMode="auto">
                <a:xfrm>
                  <a:off x="995" y="3874"/>
                  <a:ext cx="21" cy="14"/>
                </a:xfrm>
                <a:custGeom>
                  <a:avLst/>
                  <a:gdLst>
                    <a:gd name="T0" fmla="*/ 15 w 21"/>
                    <a:gd name="T1" fmla="*/ 0 h 14"/>
                    <a:gd name="T2" fmla="*/ 0 w 21"/>
                    <a:gd name="T3" fmla="*/ 0 h 14"/>
                    <a:gd name="T4" fmla="*/ 0 w 21"/>
                    <a:gd name="T5" fmla="*/ 14 h 14"/>
                    <a:gd name="T6" fmla="*/ 15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5" y="14"/>
                      </a:lnTo>
                      <a:lnTo>
                        <a:pt x="19" y="12"/>
                      </a:lnTo>
                      <a:lnTo>
                        <a:pt x="21" y="12"/>
                      </a:lnTo>
                      <a:lnTo>
                        <a:pt x="21" y="6"/>
                      </a:lnTo>
                      <a:lnTo>
                        <a:pt x="21" y="6"/>
                      </a:lnTo>
                      <a:lnTo>
                        <a:pt x="19" y="2"/>
                      </a:lnTo>
                      <a:lnTo>
                        <a:pt x="15"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0" name="Freeform 3081"/>
                <p:cNvSpPr>
                  <a:spLocks/>
                </p:cNvSpPr>
                <p:nvPr/>
              </p:nvSpPr>
              <p:spPr bwMode="auto">
                <a:xfrm>
                  <a:off x="1010" y="3874"/>
                  <a:ext cx="20" cy="14"/>
                </a:xfrm>
                <a:custGeom>
                  <a:avLst/>
                  <a:gdLst>
                    <a:gd name="T0" fmla="*/ 14 w 20"/>
                    <a:gd name="T1" fmla="*/ 0 h 14"/>
                    <a:gd name="T2" fmla="*/ 0 w 20"/>
                    <a:gd name="T3" fmla="*/ 0 h 14"/>
                    <a:gd name="T4" fmla="*/ 0 w 20"/>
                    <a:gd name="T5" fmla="*/ 14 h 14"/>
                    <a:gd name="T6" fmla="*/ 14 w 20"/>
                    <a:gd name="T7" fmla="*/ 14 h 14"/>
                    <a:gd name="T8" fmla="*/ 16 w 20"/>
                    <a:gd name="T9" fmla="*/ 14 h 14"/>
                    <a:gd name="T10" fmla="*/ 18 w 20"/>
                    <a:gd name="T11" fmla="*/ 12 h 14"/>
                    <a:gd name="T12" fmla="*/ 20 w 20"/>
                    <a:gd name="T13" fmla="*/ 12 h 14"/>
                    <a:gd name="T14" fmla="*/ 20 w 20"/>
                    <a:gd name="T15" fmla="*/ 6 h 14"/>
                    <a:gd name="T16" fmla="*/ 20 w 20"/>
                    <a:gd name="T17" fmla="*/ 6 h 14"/>
                    <a:gd name="T18" fmla="*/ 18 w 20"/>
                    <a:gd name="T19" fmla="*/ 2 h 14"/>
                    <a:gd name="T20" fmla="*/ 16 w 20"/>
                    <a:gd name="T21" fmla="*/ 2 h 14"/>
                    <a:gd name="T22" fmla="*/ 14 w 20"/>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4">
                      <a:moveTo>
                        <a:pt x="14" y="0"/>
                      </a:moveTo>
                      <a:lnTo>
                        <a:pt x="0" y="0"/>
                      </a:lnTo>
                      <a:lnTo>
                        <a:pt x="0" y="14"/>
                      </a:lnTo>
                      <a:lnTo>
                        <a:pt x="14" y="14"/>
                      </a:lnTo>
                      <a:lnTo>
                        <a:pt x="16" y="14"/>
                      </a:lnTo>
                      <a:lnTo>
                        <a:pt x="18" y="12"/>
                      </a:lnTo>
                      <a:lnTo>
                        <a:pt x="20" y="12"/>
                      </a:lnTo>
                      <a:lnTo>
                        <a:pt x="20" y="6"/>
                      </a:lnTo>
                      <a:lnTo>
                        <a:pt x="20" y="6"/>
                      </a:lnTo>
                      <a:lnTo>
                        <a:pt x="18"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1" name="Freeform 3082"/>
                <p:cNvSpPr>
                  <a:spLocks/>
                </p:cNvSpPr>
                <p:nvPr/>
              </p:nvSpPr>
              <p:spPr bwMode="auto">
                <a:xfrm>
                  <a:off x="1024"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2" name="Freeform 3083"/>
                <p:cNvSpPr>
                  <a:spLocks/>
                </p:cNvSpPr>
                <p:nvPr/>
              </p:nvSpPr>
              <p:spPr bwMode="auto">
                <a:xfrm>
                  <a:off x="1037" y="3874"/>
                  <a:ext cx="19" cy="14"/>
                </a:xfrm>
                <a:custGeom>
                  <a:avLst/>
                  <a:gdLst>
                    <a:gd name="T0" fmla="*/ 12 w 19"/>
                    <a:gd name="T1" fmla="*/ 0 h 14"/>
                    <a:gd name="T2" fmla="*/ 0 w 19"/>
                    <a:gd name="T3" fmla="*/ 0 h 14"/>
                    <a:gd name="T4" fmla="*/ 0 w 19"/>
                    <a:gd name="T5" fmla="*/ 14 h 14"/>
                    <a:gd name="T6" fmla="*/ 12 w 19"/>
                    <a:gd name="T7" fmla="*/ 14 h 14"/>
                    <a:gd name="T8" fmla="*/ 18 w 19"/>
                    <a:gd name="T9" fmla="*/ 14 h 14"/>
                    <a:gd name="T10" fmla="*/ 19 w 19"/>
                    <a:gd name="T11" fmla="*/ 12 h 14"/>
                    <a:gd name="T12" fmla="*/ 19 w 19"/>
                    <a:gd name="T13" fmla="*/ 6 h 14"/>
                    <a:gd name="T14" fmla="*/ 19 w 19"/>
                    <a:gd name="T15" fmla="*/ 6 h 14"/>
                    <a:gd name="T16" fmla="*/ 19 w 19"/>
                    <a:gd name="T17" fmla="*/ 2 h 14"/>
                    <a:gd name="T18" fmla="*/ 18 w 19"/>
                    <a:gd name="T19" fmla="*/ 2 h 14"/>
                    <a:gd name="T20" fmla="*/ 12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2" y="0"/>
                      </a:moveTo>
                      <a:lnTo>
                        <a:pt x="0" y="0"/>
                      </a:lnTo>
                      <a:lnTo>
                        <a:pt x="0" y="14"/>
                      </a:lnTo>
                      <a:lnTo>
                        <a:pt x="12" y="14"/>
                      </a:lnTo>
                      <a:lnTo>
                        <a:pt x="18" y="14"/>
                      </a:lnTo>
                      <a:lnTo>
                        <a:pt x="19" y="12"/>
                      </a:lnTo>
                      <a:lnTo>
                        <a:pt x="19" y="6"/>
                      </a:lnTo>
                      <a:lnTo>
                        <a:pt x="19" y="6"/>
                      </a:lnTo>
                      <a:lnTo>
                        <a:pt x="19" y="2"/>
                      </a:lnTo>
                      <a:lnTo>
                        <a:pt x="18"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3" name="Freeform 3084"/>
                <p:cNvSpPr>
                  <a:spLocks/>
                </p:cNvSpPr>
                <p:nvPr/>
              </p:nvSpPr>
              <p:spPr bwMode="auto">
                <a:xfrm>
                  <a:off x="1049" y="3874"/>
                  <a:ext cx="23" cy="14"/>
                </a:xfrm>
                <a:custGeom>
                  <a:avLst/>
                  <a:gdLst>
                    <a:gd name="T0" fmla="*/ 17 w 23"/>
                    <a:gd name="T1" fmla="*/ 0 h 14"/>
                    <a:gd name="T2" fmla="*/ 0 w 23"/>
                    <a:gd name="T3" fmla="*/ 0 h 14"/>
                    <a:gd name="T4" fmla="*/ 0 w 23"/>
                    <a:gd name="T5" fmla="*/ 14 h 14"/>
                    <a:gd name="T6" fmla="*/ 17 w 23"/>
                    <a:gd name="T7" fmla="*/ 14 h 14"/>
                    <a:gd name="T8" fmla="*/ 19 w 23"/>
                    <a:gd name="T9" fmla="*/ 14 h 14"/>
                    <a:gd name="T10" fmla="*/ 21 w 23"/>
                    <a:gd name="T11" fmla="*/ 12 h 14"/>
                    <a:gd name="T12" fmla="*/ 23 w 23"/>
                    <a:gd name="T13" fmla="*/ 6 h 14"/>
                    <a:gd name="T14" fmla="*/ 21 w 23"/>
                    <a:gd name="T15" fmla="*/ 6 h 14"/>
                    <a:gd name="T16" fmla="*/ 21 w 23"/>
                    <a:gd name="T17" fmla="*/ 2 h 14"/>
                    <a:gd name="T18" fmla="*/ 19 w 23"/>
                    <a:gd name="T19" fmla="*/ 2 h 14"/>
                    <a:gd name="T20" fmla="*/ 17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7" y="0"/>
                      </a:moveTo>
                      <a:lnTo>
                        <a:pt x="0" y="0"/>
                      </a:lnTo>
                      <a:lnTo>
                        <a:pt x="0" y="14"/>
                      </a:lnTo>
                      <a:lnTo>
                        <a:pt x="17" y="14"/>
                      </a:lnTo>
                      <a:lnTo>
                        <a:pt x="19" y="14"/>
                      </a:lnTo>
                      <a:lnTo>
                        <a:pt x="21" y="12"/>
                      </a:lnTo>
                      <a:lnTo>
                        <a:pt x="23" y="6"/>
                      </a:lnTo>
                      <a:lnTo>
                        <a:pt x="21" y="6"/>
                      </a:lnTo>
                      <a:lnTo>
                        <a:pt x="21" y="2"/>
                      </a:lnTo>
                      <a:lnTo>
                        <a:pt x="19" y="2"/>
                      </a:lnTo>
                      <a:lnTo>
                        <a:pt x="1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4" name="Freeform 3085"/>
                <p:cNvSpPr>
                  <a:spLocks/>
                </p:cNvSpPr>
                <p:nvPr/>
              </p:nvSpPr>
              <p:spPr bwMode="auto">
                <a:xfrm>
                  <a:off x="1066"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9" y="12"/>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5" name="Freeform 3086"/>
                <p:cNvSpPr>
                  <a:spLocks/>
                </p:cNvSpPr>
                <p:nvPr/>
              </p:nvSpPr>
              <p:spPr bwMode="auto">
                <a:xfrm>
                  <a:off x="1079" y="3874"/>
                  <a:ext cx="22" cy="14"/>
                </a:xfrm>
                <a:custGeom>
                  <a:avLst/>
                  <a:gdLst>
                    <a:gd name="T0" fmla="*/ 14 w 22"/>
                    <a:gd name="T1" fmla="*/ 0 h 14"/>
                    <a:gd name="T2" fmla="*/ 0 w 22"/>
                    <a:gd name="T3" fmla="*/ 0 h 14"/>
                    <a:gd name="T4" fmla="*/ 0 w 22"/>
                    <a:gd name="T5" fmla="*/ 14 h 14"/>
                    <a:gd name="T6" fmla="*/ 14 w 22"/>
                    <a:gd name="T7" fmla="*/ 14 h 14"/>
                    <a:gd name="T8" fmla="*/ 16 w 22"/>
                    <a:gd name="T9" fmla="*/ 14 h 14"/>
                    <a:gd name="T10" fmla="*/ 18 w 22"/>
                    <a:gd name="T11" fmla="*/ 12 h 14"/>
                    <a:gd name="T12" fmla="*/ 22 w 22"/>
                    <a:gd name="T13" fmla="*/ 12 h 14"/>
                    <a:gd name="T14" fmla="*/ 22 w 22"/>
                    <a:gd name="T15" fmla="*/ 6 h 14"/>
                    <a:gd name="T16" fmla="*/ 22 w 22"/>
                    <a:gd name="T17" fmla="*/ 6 h 14"/>
                    <a:gd name="T18" fmla="*/ 18 w 22"/>
                    <a:gd name="T19" fmla="*/ 2 h 14"/>
                    <a:gd name="T20" fmla="*/ 16 w 22"/>
                    <a:gd name="T21" fmla="*/ 2 h 14"/>
                    <a:gd name="T22" fmla="*/ 14 w 2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4">
                      <a:moveTo>
                        <a:pt x="14" y="0"/>
                      </a:moveTo>
                      <a:lnTo>
                        <a:pt x="0" y="0"/>
                      </a:lnTo>
                      <a:lnTo>
                        <a:pt x="0" y="14"/>
                      </a:lnTo>
                      <a:lnTo>
                        <a:pt x="14" y="14"/>
                      </a:lnTo>
                      <a:lnTo>
                        <a:pt x="16" y="14"/>
                      </a:lnTo>
                      <a:lnTo>
                        <a:pt x="18" y="12"/>
                      </a:lnTo>
                      <a:lnTo>
                        <a:pt x="22" y="12"/>
                      </a:lnTo>
                      <a:lnTo>
                        <a:pt x="22" y="6"/>
                      </a:lnTo>
                      <a:lnTo>
                        <a:pt x="22" y="6"/>
                      </a:lnTo>
                      <a:lnTo>
                        <a:pt x="18"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6" name="Freeform 3087"/>
                <p:cNvSpPr>
                  <a:spLocks/>
                </p:cNvSpPr>
                <p:nvPr/>
              </p:nvSpPr>
              <p:spPr bwMode="auto">
                <a:xfrm>
                  <a:off x="1093"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7" y="12"/>
                      </a:lnTo>
                      <a:lnTo>
                        <a:pt x="21" y="12"/>
                      </a:lnTo>
                      <a:lnTo>
                        <a:pt x="21" y="6"/>
                      </a:lnTo>
                      <a:lnTo>
                        <a:pt x="21"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7" name="Freeform 3088"/>
                <p:cNvSpPr>
                  <a:spLocks/>
                </p:cNvSpPr>
                <p:nvPr/>
              </p:nvSpPr>
              <p:spPr bwMode="auto">
                <a:xfrm>
                  <a:off x="1106" y="3874"/>
                  <a:ext cx="20" cy="14"/>
                </a:xfrm>
                <a:custGeom>
                  <a:avLst/>
                  <a:gdLst>
                    <a:gd name="T0" fmla="*/ 14 w 20"/>
                    <a:gd name="T1" fmla="*/ 0 h 14"/>
                    <a:gd name="T2" fmla="*/ 0 w 20"/>
                    <a:gd name="T3" fmla="*/ 0 h 14"/>
                    <a:gd name="T4" fmla="*/ 0 w 20"/>
                    <a:gd name="T5" fmla="*/ 14 h 14"/>
                    <a:gd name="T6" fmla="*/ 14 w 20"/>
                    <a:gd name="T7" fmla="*/ 14 h 14"/>
                    <a:gd name="T8" fmla="*/ 18 w 20"/>
                    <a:gd name="T9" fmla="*/ 14 h 14"/>
                    <a:gd name="T10" fmla="*/ 18 w 20"/>
                    <a:gd name="T11" fmla="*/ 12 h 14"/>
                    <a:gd name="T12" fmla="*/ 20 w 20"/>
                    <a:gd name="T13" fmla="*/ 12 h 14"/>
                    <a:gd name="T14" fmla="*/ 20 w 20"/>
                    <a:gd name="T15" fmla="*/ 6 h 14"/>
                    <a:gd name="T16" fmla="*/ 20 w 20"/>
                    <a:gd name="T17" fmla="*/ 6 h 14"/>
                    <a:gd name="T18" fmla="*/ 18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18" y="14"/>
                      </a:lnTo>
                      <a:lnTo>
                        <a:pt x="18" y="12"/>
                      </a:lnTo>
                      <a:lnTo>
                        <a:pt x="20" y="12"/>
                      </a:lnTo>
                      <a:lnTo>
                        <a:pt x="20" y="6"/>
                      </a:lnTo>
                      <a:lnTo>
                        <a:pt x="20" y="6"/>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8" name="Freeform 3089"/>
                <p:cNvSpPr>
                  <a:spLocks/>
                </p:cNvSpPr>
                <p:nvPr/>
              </p:nvSpPr>
              <p:spPr bwMode="auto">
                <a:xfrm>
                  <a:off x="1120"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9" name="Freeform 3090"/>
                <p:cNvSpPr>
                  <a:spLocks/>
                </p:cNvSpPr>
                <p:nvPr/>
              </p:nvSpPr>
              <p:spPr bwMode="auto">
                <a:xfrm>
                  <a:off x="1133" y="3874"/>
                  <a:ext cx="23" cy="14"/>
                </a:xfrm>
                <a:custGeom>
                  <a:avLst/>
                  <a:gdLst>
                    <a:gd name="T0" fmla="*/ 14 w 23"/>
                    <a:gd name="T1" fmla="*/ 0 h 14"/>
                    <a:gd name="T2" fmla="*/ 16 w 23"/>
                    <a:gd name="T3" fmla="*/ 0 h 14"/>
                    <a:gd name="T4" fmla="*/ 0 w 23"/>
                    <a:gd name="T5" fmla="*/ 0 h 14"/>
                    <a:gd name="T6" fmla="*/ 0 w 23"/>
                    <a:gd name="T7" fmla="*/ 14 h 14"/>
                    <a:gd name="T8" fmla="*/ 16 w 23"/>
                    <a:gd name="T9" fmla="*/ 14 h 14"/>
                    <a:gd name="T10" fmla="*/ 19 w 23"/>
                    <a:gd name="T11" fmla="*/ 14 h 14"/>
                    <a:gd name="T12" fmla="*/ 19 w 23"/>
                    <a:gd name="T13" fmla="*/ 12 h 14"/>
                    <a:gd name="T14" fmla="*/ 23 w 23"/>
                    <a:gd name="T15" fmla="*/ 6 h 14"/>
                    <a:gd name="T16" fmla="*/ 19 w 23"/>
                    <a:gd name="T17" fmla="*/ 6 h 14"/>
                    <a:gd name="T18" fmla="*/ 19 w 23"/>
                    <a:gd name="T19" fmla="*/ 2 h 14"/>
                    <a:gd name="T20" fmla="*/ 19 w 23"/>
                    <a:gd name="T21" fmla="*/ 2 h 14"/>
                    <a:gd name="T22" fmla="*/ 16 w 23"/>
                    <a:gd name="T23" fmla="*/ 0 h 14"/>
                    <a:gd name="T24" fmla="*/ 14 w 23"/>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4">
                      <a:moveTo>
                        <a:pt x="14" y="0"/>
                      </a:moveTo>
                      <a:lnTo>
                        <a:pt x="16" y="0"/>
                      </a:lnTo>
                      <a:lnTo>
                        <a:pt x="0" y="0"/>
                      </a:lnTo>
                      <a:lnTo>
                        <a:pt x="0" y="14"/>
                      </a:lnTo>
                      <a:lnTo>
                        <a:pt x="16" y="14"/>
                      </a:lnTo>
                      <a:lnTo>
                        <a:pt x="19" y="14"/>
                      </a:lnTo>
                      <a:lnTo>
                        <a:pt x="19" y="12"/>
                      </a:lnTo>
                      <a:lnTo>
                        <a:pt x="23" y="6"/>
                      </a:lnTo>
                      <a:lnTo>
                        <a:pt x="19" y="6"/>
                      </a:lnTo>
                      <a:lnTo>
                        <a:pt x="19" y="2"/>
                      </a:lnTo>
                      <a:lnTo>
                        <a:pt x="19" y="2"/>
                      </a:lnTo>
                      <a:lnTo>
                        <a:pt x="16" y="0"/>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0" name="Freeform 3091"/>
                <p:cNvSpPr>
                  <a:spLocks/>
                </p:cNvSpPr>
                <p:nvPr/>
              </p:nvSpPr>
              <p:spPr bwMode="auto">
                <a:xfrm>
                  <a:off x="1147" y="3874"/>
                  <a:ext cx="21" cy="14"/>
                </a:xfrm>
                <a:custGeom>
                  <a:avLst/>
                  <a:gdLst>
                    <a:gd name="T0" fmla="*/ 9 w 21"/>
                    <a:gd name="T1" fmla="*/ 6 h 14"/>
                    <a:gd name="T2" fmla="*/ 13 w 21"/>
                    <a:gd name="T3" fmla="*/ 0 h 14"/>
                    <a:gd name="T4" fmla="*/ 0 w 21"/>
                    <a:gd name="T5" fmla="*/ 0 h 14"/>
                    <a:gd name="T6" fmla="*/ 2 w 21"/>
                    <a:gd name="T7" fmla="*/ 14 h 14"/>
                    <a:gd name="T8" fmla="*/ 15 w 21"/>
                    <a:gd name="T9" fmla="*/ 14 h 14"/>
                    <a:gd name="T10" fmla="*/ 21 w 21"/>
                    <a:gd name="T11" fmla="*/ 6 h 14"/>
                    <a:gd name="T12" fmla="*/ 15 w 21"/>
                    <a:gd name="T13" fmla="*/ 14 h 14"/>
                    <a:gd name="T14" fmla="*/ 17 w 21"/>
                    <a:gd name="T15" fmla="*/ 12 h 14"/>
                    <a:gd name="T16" fmla="*/ 19 w 21"/>
                    <a:gd name="T17" fmla="*/ 12 h 14"/>
                    <a:gd name="T18" fmla="*/ 21 w 21"/>
                    <a:gd name="T19" fmla="*/ 10 h 14"/>
                    <a:gd name="T20" fmla="*/ 21 w 21"/>
                    <a:gd name="T21" fmla="*/ 6 h 14"/>
                    <a:gd name="T22" fmla="*/ 19 w 21"/>
                    <a:gd name="T23" fmla="*/ 2 h 14"/>
                    <a:gd name="T24" fmla="*/ 17 w 21"/>
                    <a:gd name="T25" fmla="*/ 0 h 14"/>
                    <a:gd name="T26" fmla="*/ 13 w 21"/>
                    <a:gd name="T27" fmla="*/ 0 h 14"/>
                    <a:gd name="T28" fmla="*/ 9 w 21"/>
                    <a:gd name="T29"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14">
                      <a:moveTo>
                        <a:pt x="9" y="6"/>
                      </a:moveTo>
                      <a:lnTo>
                        <a:pt x="13" y="0"/>
                      </a:lnTo>
                      <a:lnTo>
                        <a:pt x="0" y="0"/>
                      </a:lnTo>
                      <a:lnTo>
                        <a:pt x="2" y="14"/>
                      </a:lnTo>
                      <a:lnTo>
                        <a:pt x="15" y="14"/>
                      </a:lnTo>
                      <a:lnTo>
                        <a:pt x="21" y="6"/>
                      </a:lnTo>
                      <a:lnTo>
                        <a:pt x="15" y="14"/>
                      </a:lnTo>
                      <a:lnTo>
                        <a:pt x="17" y="12"/>
                      </a:lnTo>
                      <a:lnTo>
                        <a:pt x="19" y="12"/>
                      </a:lnTo>
                      <a:lnTo>
                        <a:pt x="21" y="10"/>
                      </a:lnTo>
                      <a:lnTo>
                        <a:pt x="21" y="6"/>
                      </a:lnTo>
                      <a:lnTo>
                        <a:pt x="19" y="2"/>
                      </a:lnTo>
                      <a:lnTo>
                        <a:pt x="17" y="0"/>
                      </a:lnTo>
                      <a:lnTo>
                        <a:pt x="13" y="0"/>
                      </a:lnTo>
                      <a:lnTo>
                        <a:pt x="9"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1" name="Freeform 3092"/>
                <p:cNvSpPr>
                  <a:spLocks/>
                </p:cNvSpPr>
                <p:nvPr/>
              </p:nvSpPr>
              <p:spPr bwMode="auto">
                <a:xfrm>
                  <a:off x="1156" y="3448"/>
                  <a:ext cx="25" cy="432"/>
                </a:xfrm>
                <a:custGeom>
                  <a:avLst/>
                  <a:gdLst>
                    <a:gd name="T0" fmla="*/ 25 w 25"/>
                    <a:gd name="T1" fmla="*/ 8 h 432"/>
                    <a:gd name="T2" fmla="*/ 12 w 25"/>
                    <a:gd name="T3" fmla="*/ 8 h 432"/>
                    <a:gd name="T4" fmla="*/ 0 w 25"/>
                    <a:gd name="T5" fmla="*/ 432 h 432"/>
                    <a:gd name="T6" fmla="*/ 12 w 25"/>
                    <a:gd name="T7" fmla="*/ 432 h 432"/>
                    <a:gd name="T8" fmla="*/ 25 w 25"/>
                    <a:gd name="T9" fmla="*/ 8 h 432"/>
                    <a:gd name="T10" fmla="*/ 12 w 25"/>
                    <a:gd name="T11" fmla="*/ 8 h 432"/>
                    <a:gd name="T12" fmla="*/ 25 w 25"/>
                    <a:gd name="T13" fmla="*/ 8 h 432"/>
                    <a:gd name="T14" fmla="*/ 25 w 25"/>
                    <a:gd name="T15" fmla="*/ 4 h 432"/>
                    <a:gd name="T16" fmla="*/ 25 w 25"/>
                    <a:gd name="T17" fmla="*/ 2 h 432"/>
                    <a:gd name="T18" fmla="*/ 21 w 25"/>
                    <a:gd name="T19" fmla="*/ 2 h 432"/>
                    <a:gd name="T20" fmla="*/ 19 w 25"/>
                    <a:gd name="T21" fmla="*/ 0 h 432"/>
                    <a:gd name="T22" fmla="*/ 18 w 25"/>
                    <a:gd name="T23" fmla="*/ 2 h 432"/>
                    <a:gd name="T24" fmla="*/ 16 w 25"/>
                    <a:gd name="T25" fmla="*/ 2 h 432"/>
                    <a:gd name="T26" fmla="*/ 12 w 25"/>
                    <a:gd name="T27" fmla="*/ 4 h 432"/>
                    <a:gd name="T28" fmla="*/ 12 w 25"/>
                    <a:gd name="T29" fmla="*/ 8 h 432"/>
                    <a:gd name="T30" fmla="*/ 25 w 25"/>
                    <a:gd name="T31" fmla="*/ 8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432">
                      <a:moveTo>
                        <a:pt x="25" y="8"/>
                      </a:moveTo>
                      <a:lnTo>
                        <a:pt x="12" y="8"/>
                      </a:lnTo>
                      <a:lnTo>
                        <a:pt x="0" y="432"/>
                      </a:lnTo>
                      <a:lnTo>
                        <a:pt x="12" y="432"/>
                      </a:lnTo>
                      <a:lnTo>
                        <a:pt x="25" y="8"/>
                      </a:lnTo>
                      <a:lnTo>
                        <a:pt x="12" y="8"/>
                      </a:lnTo>
                      <a:lnTo>
                        <a:pt x="25" y="8"/>
                      </a:lnTo>
                      <a:lnTo>
                        <a:pt x="25" y="4"/>
                      </a:lnTo>
                      <a:lnTo>
                        <a:pt x="25" y="2"/>
                      </a:lnTo>
                      <a:lnTo>
                        <a:pt x="21" y="2"/>
                      </a:lnTo>
                      <a:lnTo>
                        <a:pt x="19" y="0"/>
                      </a:lnTo>
                      <a:lnTo>
                        <a:pt x="18" y="2"/>
                      </a:lnTo>
                      <a:lnTo>
                        <a:pt x="16" y="2"/>
                      </a:lnTo>
                      <a:lnTo>
                        <a:pt x="12" y="4"/>
                      </a:lnTo>
                      <a:lnTo>
                        <a:pt x="12" y="8"/>
                      </a:lnTo>
                      <a:lnTo>
                        <a:pt x="2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2" name="Freeform 3093"/>
                <p:cNvSpPr>
                  <a:spLocks/>
                </p:cNvSpPr>
                <p:nvPr/>
              </p:nvSpPr>
              <p:spPr bwMode="auto">
                <a:xfrm>
                  <a:off x="1168" y="3456"/>
                  <a:ext cx="29" cy="432"/>
                </a:xfrm>
                <a:custGeom>
                  <a:avLst/>
                  <a:gdLst>
                    <a:gd name="T0" fmla="*/ 21 w 29"/>
                    <a:gd name="T1" fmla="*/ 418 h 432"/>
                    <a:gd name="T2" fmla="*/ 29 w 29"/>
                    <a:gd name="T3" fmla="*/ 424 h 432"/>
                    <a:gd name="T4" fmla="*/ 13 w 29"/>
                    <a:gd name="T5" fmla="*/ 0 h 432"/>
                    <a:gd name="T6" fmla="*/ 0 w 29"/>
                    <a:gd name="T7" fmla="*/ 0 h 432"/>
                    <a:gd name="T8" fmla="*/ 13 w 29"/>
                    <a:gd name="T9" fmla="*/ 428 h 432"/>
                    <a:gd name="T10" fmla="*/ 21 w 29"/>
                    <a:gd name="T11" fmla="*/ 432 h 432"/>
                    <a:gd name="T12" fmla="*/ 13 w 29"/>
                    <a:gd name="T13" fmla="*/ 428 h 432"/>
                    <a:gd name="T14" fmla="*/ 13 w 29"/>
                    <a:gd name="T15" fmla="*/ 430 h 432"/>
                    <a:gd name="T16" fmla="*/ 17 w 29"/>
                    <a:gd name="T17" fmla="*/ 432 h 432"/>
                    <a:gd name="T18" fmla="*/ 19 w 29"/>
                    <a:gd name="T19" fmla="*/ 432 h 432"/>
                    <a:gd name="T20" fmla="*/ 21 w 29"/>
                    <a:gd name="T21" fmla="*/ 432 h 432"/>
                    <a:gd name="T22" fmla="*/ 23 w 29"/>
                    <a:gd name="T23" fmla="*/ 432 h 432"/>
                    <a:gd name="T24" fmla="*/ 27 w 29"/>
                    <a:gd name="T25" fmla="*/ 432 h 432"/>
                    <a:gd name="T26" fmla="*/ 29 w 29"/>
                    <a:gd name="T27" fmla="*/ 430 h 432"/>
                    <a:gd name="T28" fmla="*/ 29 w 29"/>
                    <a:gd name="T29" fmla="*/ 424 h 432"/>
                    <a:gd name="T30" fmla="*/ 21 w 29"/>
                    <a:gd name="T31" fmla="*/ 418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432">
                      <a:moveTo>
                        <a:pt x="21" y="418"/>
                      </a:moveTo>
                      <a:lnTo>
                        <a:pt x="29" y="424"/>
                      </a:lnTo>
                      <a:lnTo>
                        <a:pt x="13" y="0"/>
                      </a:lnTo>
                      <a:lnTo>
                        <a:pt x="0" y="0"/>
                      </a:lnTo>
                      <a:lnTo>
                        <a:pt x="13" y="428"/>
                      </a:lnTo>
                      <a:lnTo>
                        <a:pt x="21" y="432"/>
                      </a:lnTo>
                      <a:lnTo>
                        <a:pt x="13" y="428"/>
                      </a:lnTo>
                      <a:lnTo>
                        <a:pt x="13" y="430"/>
                      </a:lnTo>
                      <a:lnTo>
                        <a:pt x="17" y="432"/>
                      </a:lnTo>
                      <a:lnTo>
                        <a:pt x="19" y="432"/>
                      </a:lnTo>
                      <a:lnTo>
                        <a:pt x="21" y="432"/>
                      </a:lnTo>
                      <a:lnTo>
                        <a:pt x="23" y="432"/>
                      </a:lnTo>
                      <a:lnTo>
                        <a:pt x="27" y="432"/>
                      </a:lnTo>
                      <a:lnTo>
                        <a:pt x="29" y="430"/>
                      </a:lnTo>
                      <a:lnTo>
                        <a:pt x="29" y="424"/>
                      </a:lnTo>
                      <a:lnTo>
                        <a:pt x="21" y="4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3" name="Freeform 3094"/>
                <p:cNvSpPr>
                  <a:spLocks/>
                </p:cNvSpPr>
                <p:nvPr/>
              </p:nvSpPr>
              <p:spPr bwMode="auto">
                <a:xfrm>
                  <a:off x="1189"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7" y="12"/>
                      </a:lnTo>
                      <a:lnTo>
                        <a:pt x="21" y="12"/>
                      </a:lnTo>
                      <a:lnTo>
                        <a:pt x="21" y="6"/>
                      </a:lnTo>
                      <a:lnTo>
                        <a:pt x="21"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4" name="Freeform 3095"/>
                <p:cNvSpPr>
                  <a:spLocks/>
                </p:cNvSpPr>
                <p:nvPr/>
              </p:nvSpPr>
              <p:spPr bwMode="auto">
                <a:xfrm>
                  <a:off x="1202" y="3874"/>
                  <a:ext cx="21" cy="14"/>
                </a:xfrm>
                <a:custGeom>
                  <a:avLst/>
                  <a:gdLst>
                    <a:gd name="T0" fmla="*/ 14 w 21"/>
                    <a:gd name="T1" fmla="*/ 0 h 14"/>
                    <a:gd name="T2" fmla="*/ 0 w 21"/>
                    <a:gd name="T3" fmla="*/ 0 h 14"/>
                    <a:gd name="T4" fmla="*/ 0 w 21"/>
                    <a:gd name="T5" fmla="*/ 14 h 14"/>
                    <a:gd name="T6" fmla="*/ 14 w 21"/>
                    <a:gd name="T7" fmla="*/ 14 h 14"/>
                    <a:gd name="T8" fmla="*/ 18 w 21"/>
                    <a:gd name="T9" fmla="*/ 14 h 14"/>
                    <a:gd name="T10" fmla="*/ 21 w 21"/>
                    <a:gd name="T11" fmla="*/ 12 h 14"/>
                    <a:gd name="T12" fmla="*/ 21 w 21"/>
                    <a:gd name="T13" fmla="*/ 6 h 14"/>
                    <a:gd name="T14" fmla="*/ 21 w 21"/>
                    <a:gd name="T15" fmla="*/ 6 h 14"/>
                    <a:gd name="T16" fmla="*/ 21 w 21"/>
                    <a:gd name="T17" fmla="*/ 2 h 14"/>
                    <a:gd name="T18" fmla="*/ 18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8" y="14"/>
                      </a:lnTo>
                      <a:lnTo>
                        <a:pt x="21" y="12"/>
                      </a:lnTo>
                      <a:lnTo>
                        <a:pt x="21" y="6"/>
                      </a:lnTo>
                      <a:lnTo>
                        <a:pt x="21" y="6"/>
                      </a:lnTo>
                      <a:lnTo>
                        <a:pt x="21"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5" name="Freeform 3096"/>
                <p:cNvSpPr>
                  <a:spLocks/>
                </p:cNvSpPr>
                <p:nvPr/>
              </p:nvSpPr>
              <p:spPr bwMode="auto">
                <a:xfrm>
                  <a:off x="1216" y="3874"/>
                  <a:ext cx="21" cy="14"/>
                </a:xfrm>
                <a:custGeom>
                  <a:avLst/>
                  <a:gdLst>
                    <a:gd name="T0" fmla="*/ 17 w 21"/>
                    <a:gd name="T1" fmla="*/ 0 h 14"/>
                    <a:gd name="T2" fmla="*/ 0 w 21"/>
                    <a:gd name="T3" fmla="*/ 0 h 14"/>
                    <a:gd name="T4" fmla="*/ 0 w 21"/>
                    <a:gd name="T5" fmla="*/ 14 h 14"/>
                    <a:gd name="T6" fmla="*/ 17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7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7" y="0"/>
                      </a:moveTo>
                      <a:lnTo>
                        <a:pt x="0" y="0"/>
                      </a:lnTo>
                      <a:lnTo>
                        <a:pt x="0" y="14"/>
                      </a:lnTo>
                      <a:lnTo>
                        <a:pt x="17" y="14"/>
                      </a:lnTo>
                      <a:lnTo>
                        <a:pt x="17" y="14"/>
                      </a:lnTo>
                      <a:lnTo>
                        <a:pt x="21" y="12"/>
                      </a:lnTo>
                      <a:lnTo>
                        <a:pt x="21" y="6"/>
                      </a:lnTo>
                      <a:lnTo>
                        <a:pt x="21" y="6"/>
                      </a:lnTo>
                      <a:lnTo>
                        <a:pt x="21" y="2"/>
                      </a:lnTo>
                      <a:lnTo>
                        <a:pt x="17" y="2"/>
                      </a:lnTo>
                      <a:lnTo>
                        <a:pt x="1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6" name="Freeform 3097"/>
                <p:cNvSpPr>
                  <a:spLocks/>
                </p:cNvSpPr>
                <p:nvPr/>
              </p:nvSpPr>
              <p:spPr bwMode="auto">
                <a:xfrm>
                  <a:off x="1233" y="3874"/>
                  <a:ext cx="19" cy="14"/>
                </a:xfrm>
                <a:custGeom>
                  <a:avLst/>
                  <a:gdLst>
                    <a:gd name="T0" fmla="*/ 12 w 19"/>
                    <a:gd name="T1" fmla="*/ 0 h 14"/>
                    <a:gd name="T2" fmla="*/ 0 w 19"/>
                    <a:gd name="T3" fmla="*/ 0 h 14"/>
                    <a:gd name="T4" fmla="*/ 0 w 19"/>
                    <a:gd name="T5" fmla="*/ 14 h 14"/>
                    <a:gd name="T6" fmla="*/ 12 w 19"/>
                    <a:gd name="T7" fmla="*/ 14 h 14"/>
                    <a:gd name="T8" fmla="*/ 15 w 19"/>
                    <a:gd name="T9" fmla="*/ 14 h 14"/>
                    <a:gd name="T10" fmla="*/ 15 w 19"/>
                    <a:gd name="T11" fmla="*/ 12 h 14"/>
                    <a:gd name="T12" fmla="*/ 19 w 19"/>
                    <a:gd name="T13" fmla="*/ 6 h 14"/>
                    <a:gd name="T14" fmla="*/ 15 w 19"/>
                    <a:gd name="T15" fmla="*/ 6 h 14"/>
                    <a:gd name="T16" fmla="*/ 15 w 19"/>
                    <a:gd name="T17" fmla="*/ 2 h 14"/>
                    <a:gd name="T18" fmla="*/ 15 w 19"/>
                    <a:gd name="T19" fmla="*/ 2 h 14"/>
                    <a:gd name="T20" fmla="*/ 12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2" y="0"/>
                      </a:moveTo>
                      <a:lnTo>
                        <a:pt x="0" y="0"/>
                      </a:lnTo>
                      <a:lnTo>
                        <a:pt x="0" y="14"/>
                      </a:lnTo>
                      <a:lnTo>
                        <a:pt x="12" y="14"/>
                      </a:lnTo>
                      <a:lnTo>
                        <a:pt x="15" y="14"/>
                      </a:lnTo>
                      <a:lnTo>
                        <a:pt x="15" y="12"/>
                      </a:lnTo>
                      <a:lnTo>
                        <a:pt x="19" y="6"/>
                      </a:lnTo>
                      <a:lnTo>
                        <a:pt x="15" y="6"/>
                      </a:lnTo>
                      <a:lnTo>
                        <a:pt x="15" y="2"/>
                      </a:lnTo>
                      <a:lnTo>
                        <a:pt x="15"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7" name="Freeform 3098"/>
                <p:cNvSpPr>
                  <a:spLocks/>
                </p:cNvSpPr>
                <p:nvPr/>
              </p:nvSpPr>
              <p:spPr bwMode="auto">
                <a:xfrm>
                  <a:off x="1245" y="3874"/>
                  <a:ext cx="21" cy="14"/>
                </a:xfrm>
                <a:custGeom>
                  <a:avLst/>
                  <a:gdLst>
                    <a:gd name="T0" fmla="*/ 7 w 21"/>
                    <a:gd name="T1" fmla="*/ 6 h 14"/>
                    <a:gd name="T2" fmla="*/ 13 w 21"/>
                    <a:gd name="T3" fmla="*/ 0 h 14"/>
                    <a:gd name="T4" fmla="*/ 0 w 21"/>
                    <a:gd name="T5" fmla="*/ 0 h 14"/>
                    <a:gd name="T6" fmla="*/ 0 w 21"/>
                    <a:gd name="T7" fmla="*/ 14 h 14"/>
                    <a:gd name="T8" fmla="*/ 13 w 21"/>
                    <a:gd name="T9" fmla="*/ 14 h 14"/>
                    <a:gd name="T10" fmla="*/ 21 w 21"/>
                    <a:gd name="T11" fmla="*/ 12 h 14"/>
                    <a:gd name="T12" fmla="*/ 13 w 21"/>
                    <a:gd name="T13" fmla="*/ 14 h 14"/>
                    <a:gd name="T14" fmla="*/ 17 w 21"/>
                    <a:gd name="T15" fmla="*/ 14 h 14"/>
                    <a:gd name="T16" fmla="*/ 19 w 21"/>
                    <a:gd name="T17" fmla="*/ 12 h 14"/>
                    <a:gd name="T18" fmla="*/ 21 w 21"/>
                    <a:gd name="T19" fmla="*/ 12 h 14"/>
                    <a:gd name="T20" fmla="*/ 21 w 21"/>
                    <a:gd name="T21" fmla="*/ 6 h 14"/>
                    <a:gd name="T22" fmla="*/ 21 w 21"/>
                    <a:gd name="T23" fmla="*/ 6 h 14"/>
                    <a:gd name="T24" fmla="*/ 19 w 21"/>
                    <a:gd name="T25" fmla="*/ 2 h 14"/>
                    <a:gd name="T26" fmla="*/ 17 w 21"/>
                    <a:gd name="T27" fmla="*/ 2 h 14"/>
                    <a:gd name="T28" fmla="*/ 13 w 21"/>
                    <a:gd name="T29" fmla="*/ 0 h 14"/>
                    <a:gd name="T30" fmla="*/ 7 w 21"/>
                    <a:gd name="T3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4">
                      <a:moveTo>
                        <a:pt x="7" y="6"/>
                      </a:moveTo>
                      <a:lnTo>
                        <a:pt x="13" y="0"/>
                      </a:lnTo>
                      <a:lnTo>
                        <a:pt x="0" y="0"/>
                      </a:lnTo>
                      <a:lnTo>
                        <a:pt x="0" y="14"/>
                      </a:lnTo>
                      <a:lnTo>
                        <a:pt x="13" y="14"/>
                      </a:lnTo>
                      <a:lnTo>
                        <a:pt x="21" y="12"/>
                      </a:lnTo>
                      <a:lnTo>
                        <a:pt x="13" y="14"/>
                      </a:lnTo>
                      <a:lnTo>
                        <a:pt x="17" y="14"/>
                      </a:lnTo>
                      <a:lnTo>
                        <a:pt x="19" y="12"/>
                      </a:lnTo>
                      <a:lnTo>
                        <a:pt x="21" y="12"/>
                      </a:lnTo>
                      <a:lnTo>
                        <a:pt x="21" y="6"/>
                      </a:lnTo>
                      <a:lnTo>
                        <a:pt x="21" y="6"/>
                      </a:lnTo>
                      <a:lnTo>
                        <a:pt x="19" y="2"/>
                      </a:lnTo>
                      <a:lnTo>
                        <a:pt x="17" y="2"/>
                      </a:lnTo>
                      <a:lnTo>
                        <a:pt x="13" y="0"/>
                      </a:lnTo>
                      <a:lnTo>
                        <a:pt x="7"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8" name="Freeform 3099"/>
                <p:cNvSpPr>
                  <a:spLocks/>
                </p:cNvSpPr>
                <p:nvPr/>
              </p:nvSpPr>
              <p:spPr bwMode="auto">
                <a:xfrm>
                  <a:off x="1252" y="3842"/>
                  <a:ext cx="27" cy="44"/>
                </a:xfrm>
                <a:custGeom>
                  <a:avLst/>
                  <a:gdLst>
                    <a:gd name="T0" fmla="*/ 14 w 27"/>
                    <a:gd name="T1" fmla="*/ 6 h 44"/>
                    <a:gd name="T2" fmla="*/ 14 w 27"/>
                    <a:gd name="T3" fmla="*/ 4 h 44"/>
                    <a:gd name="T4" fmla="*/ 0 w 27"/>
                    <a:gd name="T5" fmla="*/ 38 h 44"/>
                    <a:gd name="T6" fmla="*/ 14 w 27"/>
                    <a:gd name="T7" fmla="*/ 44 h 44"/>
                    <a:gd name="T8" fmla="*/ 27 w 27"/>
                    <a:gd name="T9" fmla="*/ 9 h 44"/>
                    <a:gd name="T10" fmla="*/ 27 w 27"/>
                    <a:gd name="T11" fmla="*/ 7 h 44"/>
                    <a:gd name="T12" fmla="*/ 27 w 27"/>
                    <a:gd name="T13" fmla="*/ 9 h 44"/>
                    <a:gd name="T14" fmla="*/ 27 w 27"/>
                    <a:gd name="T15" fmla="*/ 6 h 44"/>
                    <a:gd name="T16" fmla="*/ 27 w 27"/>
                    <a:gd name="T17" fmla="*/ 4 h 44"/>
                    <a:gd name="T18" fmla="*/ 25 w 27"/>
                    <a:gd name="T19" fmla="*/ 0 h 44"/>
                    <a:gd name="T20" fmla="*/ 23 w 27"/>
                    <a:gd name="T21" fmla="*/ 0 h 44"/>
                    <a:gd name="T22" fmla="*/ 19 w 27"/>
                    <a:gd name="T23" fmla="*/ 0 h 44"/>
                    <a:gd name="T24" fmla="*/ 19 w 27"/>
                    <a:gd name="T25" fmla="*/ 0 h 44"/>
                    <a:gd name="T26" fmla="*/ 16 w 27"/>
                    <a:gd name="T27" fmla="*/ 0 h 44"/>
                    <a:gd name="T28" fmla="*/ 14 w 27"/>
                    <a:gd name="T29" fmla="*/ 4 h 44"/>
                    <a:gd name="T30" fmla="*/ 14 w 27"/>
                    <a:gd name="T31"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44">
                      <a:moveTo>
                        <a:pt x="14" y="6"/>
                      </a:moveTo>
                      <a:lnTo>
                        <a:pt x="14" y="4"/>
                      </a:lnTo>
                      <a:lnTo>
                        <a:pt x="0" y="38"/>
                      </a:lnTo>
                      <a:lnTo>
                        <a:pt x="14" y="44"/>
                      </a:lnTo>
                      <a:lnTo>
                        <a:pt x="27" y="9"/>
                      </a:lnTo>
                      <a:lnTo>
                        <a:pt x="27" y="7"/>
                      </a:lnTo>
                      <a:lnTo>
                        <a:pt x="27" y="9"/>
                      </a:lnTo>
                      <a:lnTo>
                        <a:pt x="27" y="6"/>
                      </a:lnTo>
                      <a:lnTo>
                        <a:pt x="27" y="4"/>
                      </a:lnTo>
                      <a:lnTo>
                        <a:pt x="25" y="0"/>
                      </a:lnTo>
                      <a:lnTo>
                        <a:pt x="23" y="0"/>
                      </a:lnTo>
                      <a:lnTo>
                        <a:pt x="19" y="0"/>
                      </a:lnTo>
                      <a:lnTo>
                        <a:pt x="19" y="0"/>
                      </a:lnTo>
                      <a:lnTo>
                        <a:pt x="16" y="0"/>
                      </a:lnTo>
                      <a:lnTo>
                        <a:pt x="14" y="4"/>
                      </a:lnTo>
                      <a:lnTo>
                        <a:pt x="1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9" name="Freeform 3100"/>
                <p:cNvSpPr>
                  <a:spLocks/>
                </p:cNvSpPr>
                <p:nvPr/>
              </p:nvSpPr>
              <p:spPr bwMode="auto">
                <a:xfrm>
                  <a:off x="1266" y="3567"/>
                  <a:ext cx="27" cy="282"/>
                </a:xfrm>
                <a:custGeom>
                  <a:avLst/>
                  <a:gdLst>
                    <a:gd name="T0" fmla="*/ 27 w 27"/>
                    <a:gd name="T1" fmla="*/ 8 h 282"/>
                    <a:gd name="T2" fmla="*/ 13 w 27"/>
                    <a:gd name="T3" fmla="*/ 8 h 282"/>
                    <a:gd name="T4" fmla="*/ 0 w 27"/>
                    <a:gd name="T5" fmla="*/ 281 h 282"/>
                    <a:gd name="T6" fmla="*/ 13 w 27"/>
                    <a:gd name="T7" fmla="*/ 282 h 282"/>
                    <a:gd name="T8" fmla="*/ 27 w 27"/>
                    <a:gd name="T9" fmla="*/ 8 h 282"/>
                    <a:gd name="T10" fmla="*/ 13 w 27"/>
                    <a:gd name="T11" fmla="*/ 8 h 282"/>
                    <a:gd name="T12" fmla="*/ 27 w 27"/>
                    <a:gd name="T13" fmla="*/ 8 h 282"/>
                    <a:gd name="T14" fmla="*/ 27 w 27"/>
                    <a:gd name="T15" fmla="*/ 4 h 282"/>
                    <a:gd name="T16" fmla="*/ 25 w 27"/>
                    <a:gd name="T17" fmla="*/ 2 h 282"/>
                    <a:gd name="T18" fmla="*/ 21 w 27"/>
                    <a:gd name="T19" fmla="*/ 0 h 282"/>
                    <a:gd name="T20" fmla="*/ 21 w 27"/>
                    <a:gd name="T21" fmla="*/ 0 h 282"/>
                    <a:gd name="T22" fmla="*/ 17 w 27"/>
                    <a:gd name="T23" fmla="*/ 0 h 282"/>
                    <a:gd name="T24" fmla="*/ 15 w 27"/>
                    <a:gd name="T25" fmla="*/ 2 h 282"/>
                    <a:gd name="T26" fmla="*/ 15 w 27"/>
                    <a:gd name="T27" fmla="*/ 4 h 282"/>
                    <a:gd name="T28" fmla="*/ 13 w 27"/>
                    <a:gd name="T29" fmla="*/ 8 h 282"/>
                    <a:gd name="T30" fmla="*/ 27 w 27"/>
                    <a:gd name="T31" fmla="*/ 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82">
                      <a:moveTo>
                        <a:pt x="27" y="8"/>
                      </a:moveTo>
                      <a:lnTo>
                        <a:pt x="13" y="8"/>
                      </a:lnTo>
                      <a:lnTo>
                        <a:pt x="0" y="281"/>
                      </a:lnTo>
                      <a:lnTo>
                        <a:pt x="13" y="282"/>
                      </a:lnTo>
                      <a:lnTo>
                        <a:pt x="27" y="8"/>
                      </a:lnTo>
                      <a:lnTo>
                        <a:pt x="13" y="8"/>
                      </a:lnTo>
                      <a:lnTo>
                        <a:pt x="27" y="8"/>
                      </a:lnTo>
                      <a:lnTo>
                        <a:pt x="27" y="4"/>
                      </a:lnTo>
                      <a:lnTo>
                        <a:pt x="25" y="2"/>
                      </a:lnTo>
                      <a:lnTo>
                        <a:pt x="21" y="0"/>
                      </a:lnTo>
                      <a:lnTo>
                        <a:pt x="21" y="0"/>
                      </a:lnTo>
                      <a:lnTo>
                        <a:pt x="17" y="0"/>
                      </a:lnTo>
                      <a:lnTo>
                        <a:pt x="15" y="2"/>
                      </a:lnTo>
                      <a:lnTo>
                        <a:pt x="15" y="4"/>
                      </a:lnTo>
                      <a:lnTo>
                        <a:pt x="13" y="8"/>
                      </a:lnTo>
                      <a:lnTo>
                        <a:pt x="27"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0" name="Freeform 3101"/>
                <p:cNvSpPr>
                  <a:spLocks/>
                </p:cNvSpPr>
                <p:nvPr/>
              </p:nvSpPr>
              <p:spPr bwMode="auto">
                <a:xfrm>
                  <a:off x="1279" y="3575"/>
                  <a:ext cx="27" cy="313"/>
                </a:xfrm>
                <a:custGeom>
                  <a:avLst/>
                  <a:gdLst>
                    <a:gd name="T0" fmla="*/ 21 w 27"/>
                    <a:gd name="T1" fmla="*/ 299 h 313"/>
                    <a:gd name="T2" fmla="*/ 27 w 27"/>
                    <a:gd name="T3" fmla="*/ 305 h 313"/>
                    <a:gd name="T4" fmla="*/ 14 w 27"/>
                    <a:gd name="T5" fmla="*/ 0 h 313"/>
                    <a:gd name="T6" fmla="*/ 0 w 27"/>
                    <a:gd name="T7" fmla="*/ 0 h 313"/>
                    <a:gd name="T8" fmla="*/ 14 w 27"/>
                    <a:gd name="T9" fmla="*/ 305 h 313"/>
                    <a:gd name="T10" fmla="*/ 21 w 27"/>
                    <a:gd name="T11" fmla="*/ 313 h 313"/>
                    <a:gd name="T12" fmla="*/ 14 w 27"/>
                    <a:gd name="T13" fmla="*/ 305 h 313"/>
                    <a:gd name="T14" fmla="*/ 16 w 27"/>
                    <a:gd name="T15" fmla="*/ 309 h 313"/>
                    <a:gd name="T16" fmla="*/ 16 w 27"/>
                    <a:gd name="T17" fmla="*/ 311 h 313"/>
                    <a:gd name="T18" fmla="*/ 17 w 27"/>
                    <a:gd name="T19" fmla="*/ 313 h 313"/>
                    <a:gd name="T20" fmla="*/ 21 w 27"/>
                    <a:gd name="T21" fmla="*/ 313 h 313"/>
                    <a:gd name="T22" fmla="*/ 21 w 27"/>
                    <a:gd name="T23" fmla="*/ 313 h 313"/>
                    <a:gd name="T24" fmla="*/ 25 w 27"/>
                    <a:gd name="T25" fmla="*/ 311 h 313"/>
                    <a:gd name="T26" fmla="*/ 27 w 27"/>
                    <a:gd name="T27" fmla="*/ 309 h 313"/>
                    <a:gd name="T28" fmla="*/ 27 w 27"/>
                    <a:gd name="T29" fmla="*/ 305 h 313"/>
                    <a:gd name="T30" fmla="*/ 21 w 27"/>
                    <a:gd name="T31" fmla="*/ 29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313">
                      <a:moveTo>
                        <a:pt x="21" y="299"/>
                      </a:moveTo>
                      <a:lnTo>
                        <a:pt x="27" y="305"/>
                      </a:lnTo>
                      <a:lnTo>
                        <a:pt x="14" y="0"/>
                      </a:lnTo>
                      <a:lnTo>
                        <a:pt x="0" y="0"/>
                      </a:lnTo>
                      <a:lnTo>
                        <a:pt x="14" y="305"/>
                      </a:lnTo>
                      <a:lnTo>
                        <a:pt x="21" y="313"/>
                      </a:lnTo>
                      <a:lnTo>
                        <a:pt x="14" y="305"/>
                      </a:lnTo>
                      <a:lnTo>
                        <a:pt x="16" y="309"/>
                      </a:lnTo>
                      <a:lnTo>
                        <a:pt x="16" y="311"/>
                      </a:lnTo>
                      <a:lnTo>
                        <a:pt x="17" y="313"/>
                      </a:lnTo>
                      <a:lnTo>
                        <a:pt x="21" y="313"/>
                      </a:lnTo>
                      <a:lnTo>
                        <a:pt x="21" y="313"/>
                      </a:lnTo>
                      <a:lnTo>
                        <a:pt x="25" y="311"/>
                      </a:lnTo>
                      <a:lnTo>
                        <a:pt x="27" y="309"/>
                      </a:lnTo>
                      <a:lnTo>
                        <a:pt x="27" y="305"/>
                      </a:lnTo>
                      <a:lnTo>
                        <a:pt x="21" y="29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1" name="Freeform 3102"/>
                <p:cNvSpPr>
                  <a:spLocks/>
                </p:cNvSpPr>
                <p:nvPr/>
              </p:nvSpPr>
              <p:spPr bwMode="auto">
                <a:xfrm>
                  <a:off x="1300" y="3874"/>
                  <a:ext cx="19" cy="14"/>
                </a:xfrm>
                <a:custGeom>
                  <a:avLst/>
                  <a:gdLst>
                    <a:gd name="T0" fmla="*/ 14 w 19"/>
                    <a:gd name="T1" fmla="*/ 0 h 14"/>
                    <a:gd name="T2" fmla="*/ 16 w 19"/>
                    <a:gd name="T3" fmla="*/ 0 h 14"/>
                    <a:gd name="T4" fmla="*/ 0 w 19"/>
                    <a:gd name="T5" fmla="*/ 0 h 14"/>
                    <a:gd name="T6" fmla="*/ 0 w 19"/>
                    <a:gd name="T7" fmla="*/ 14 h 14"/>
                    <a:gd name="T8" fmla="*/ 14 w 19"/>
                    <a:gd name="T9" fmla="*/ 14 h 14"/>
                    <a:gd name="T10" fmla="*/ 16 w 19"/>
                    <a:gd name="T11" fmla="*/ 14 h 14"/>
                    <a:gd name="T12" fmla="*/ 18 w 19"/>
                    <a:gd name="T13" fmla="*/ 14 h 14"/>
                    <a:gd name="T14" fmla="*/ 19 w 19"/>
                    <a:gd name="T15" fmla="*/ 12 h 14"/>
                    <a:gd name="T16" fmla="*/ 19 w 19"/>
                    <a:gd name="T17" fmla="*/ 10 h 14"/>
                    <a:gd name="T18" fmla="*/ 19 w 19"/>
                    <a:gd name="T19" fmla="*/ 6 h 14"/>
                    <a:gd name="T20" fmla="*/ 19 w 19"/>
                    <a:gd name="T21" fmla="*/ 6 h 14"/>
                    <a:gd name="T22" fmla="*/ 18 w 19"/>
                    <a:gd name="T23" fmla="*/ 2 h 14"/>
                    <a:gd name="T24" fmla="*/ 16 w 19"/>
                    <a:gd name="T25" fmla="*/ 0 h 14"/>
                    <a:gd name="T26" fmla="*/ 14 w 19"/>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4">
                      <a:moveTo>
                        <a:pt x="14" y="0"/>
                      </a:moveTo>
                      <a:lnTo>
                        <a:pt x="16" y="0"/>
                      </a:lnTo>
                      <a:lnTo>
                        <a:pt x="0" y="0"/>
                      </a:lnTo>
                      <a:lnTo>
                        <a:pt x="0" y="14"/>
                      </a:lnTo>
                      <a:lnTo>
                        <a:pt x="14" y="14"/>
                      </a:lnTo>
                      <a:lnTo>
                        <a:pt x="16" y="14"/>
                      </a:lnTo>
                      <a:lnTo>
                        <a:pt x="18" y="14"/>
                      </a:lnTo>
                      <a:lnTo>
                        <a:pt x="19" y="12"/>
                      </a:lnTo>
                      <a:lnTo>
                        <a:pt x="19" y="10"/>
                      </a:lnTo>
                      <a:lnTo>
                        <a:pt x="19" y="6"/>
                      </a:lnTo>
                      <a:lnTo>
                        <a:pt x="19" y="6"/>
                      </a:lnTo>
                      <a:lnTo>
                        <a:pt x="18" y="2"/>
                      </a:lnTo>
                      <a:lnTo>
                        <a:pt x="16" y="0"/>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2" name="Freeform 3103"/>
                <p:cNvSpPr>
                  <a:spLocks/>
                </p:cNvSpPr>
                <p:nvPr/>
              </p:nvSpPr>
              <p:spPr bwMode="auto">
                <a:xfrm>
                  <a:off x="1314" y="3874"/>
                  <a:ext cx="21" cy="14"/>
                </a:xfrm>
                <a:custGeom>
                  <a:avLst/>
                  <a:gdLst>
                    <a:gd name="T0" fmla="*/ 15 w 21"/>
                    <a:gd name="T1" fmla="*/ 0 h 14"/>
                    <a:gd name="T2" fmla="*/ 0 w 21"/>
                    <a:gd name="T3" fmla="*/ 0 h 14"/>
                    <a:gd name="T4" fmla="*/ 0 w 21"/>
                    <a:gd name="T5" fmla="*/ 14 h 14"/>
                    <a:gd name="T6" fmla="*/ 15 w 21"/>
                    <a:gd name="T7" fmla="*/ 14 h 14"/>
                    <a:gd name="T8" fmla="*/ 17 w 21"/>
                    <a:gd name="T9" fmla="*/ 14 h 14"/>
                    <a:gd name="T10" fmla="*/ 19 w 21"/>
                    <a:gd name="T11" fmla="*/ 12 h 14"/>
                    <a:gd name="T12" fmla="*/ 21 w 21"/>
                    <a:gd name="T13" fmla="*/ 6 h 14"/>
                    <a:gd name="T14" fmla="*/ 19 w 21"/>
                    <a:gd name="T15" fmla="*/ 6 h 14"/>
                    <a:gd name="T16" fmla="*/ 19 w 21"/>
                    <a:gd name="T17" fmla="*/ 2 h 14"/>
                    <a:gd name="T18" fmla="*/ 17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7" y="14"/>
                      </a:lnTo>
                      <a:lnTo>
                        <a:pt x="19" y="12"/>
                      </a:lnTo>
                      <a:lnTo>
                        <a:pt x="21" y="6"/>
                      </a:lnTo>
                      <a:lnTo>
                        <a:pt x="19"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3" name="Freeform 3104"/>
                <p:cNvSpPr>
                  <a:spLocks/>
                </p:cNvSpPr>
                <p:nvPr/>
              </p:nvSpPr>
              <p:spPr bwMode="auto">
                <a:xfrm>
                  <a:off x="1329"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7" y="12"/>
                      </a:lnTo>
                      <a:lnTo>
                        <a:pt x="19" y="12"/>
                      </a:lnTo>
                      <a:lnTo>
                        <a:pt x="19" y="6"/>
                      </a:lnTo>
                      <a:lnTo>
                        <a:pt x="19"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4" name="Freeform 3105"/>
                <p:cNvSpPr>
                  <a:spLocks/>
                </p:cNvSpPr>
                <p:nvPr/>
              </p:nvSpPr>
              <p:spPr bwMode="auto">
                <a:xfrm>
                  <a:off x="1343"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5" name="Freeform 3106"/>
                <p:cNvSpPr>
                  <a:spLocks/>
                </p:cNvSpPr>
                <p:nvPr/>
              </p:nvSpPr>
              <p:spPr bwMode="auto">
                <a:xfrm>
                  <a:off x="1356" y="3874"/>
                  <a:ext cx="19" cy="14"/>
                </a:xfrm>
                <a:custGeom>
                  <a:avLst/>
                  <a:gdLst>
                    <a:gd name="T0" fmla="*/ 8 w 19"/>
                    <a:gd name="T1" fmla="*/ 2 h 14"/>
                    <a:gd name="T2" fmla="*/ 11 w 19"/>
                    <a:gd name="T3" fmla="*/ 0 h 14"/>
                    <a:gd name="T4" fmla="*/ 0 w 19"/>
                    <a:gd name="T5" fmla="*/ 0 h 14"/>
                    <a:gd name="T6" fmla="*/ 0 w 19"/>
                    <a:gd name="T7" fmla="*/ 14 h 14"/>
                    <a:gd name="T8" fmla="*/ 11 w 19"/>
                    <a:gd name="T9" fmla="*/ 14 h 14"/>
                    <a:gd name="T10" fmla="*/ 17 w 19"/>
                    <a:gd name="T11" fmla="*/ 12 h 14"/>
                    <a:gd name="T12" fmla="*/ 11 w 19"/>
                    <a:gd name="T13" fmla="*/ 14 h 14"/>
                    <a:gd name="T14" fmla="*/ 17 w 19"/>
                    <a:gd name="T15" fmla="*/ 12 h 14"/>
                    <a:gd name="T16" fmla="*/ 19 w 19"/>
                    <a:gd name="T17" fmla="*/ 10 h 14"/>
                    <a:gd name="T18" fmla="*/ 19 w 19"/>
                    <a:gd name="T19" fmla="*/ 6 h 14"/>
                    <a:gd name="T20" fmla="*/ 19 w 19"/>
                    <a:gd name="T21" fmla="*/ 2 h 14"/>
                    <a:gd name="T22" fmla="*/ 17 w 19"/>
                    <a:gd name="T23" fmla="*/ 2 h 14"/>
                    <a:gd name="T24" fmla="*/ 15 w 19"/>
                    <a:gd name="T25" fmla="*/ 0 h 14"/>
                    <a:gd name="T26" fmla="*/ 11 w 19"/>
                    <a:gd name="T27" fmla="*/ 0 h 14"/>
                    <a:gd name="T28" fmla="*/ 8 w 19"/>
                    <a:gd name="T29"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4">
                      <a:moveTo>
                        <a:pt x="8" y="2"/>
                      </a:moveTo>
                      <a:lnTo>
                        <a:pt x="11" y="0"/>
                      </a:lnTo>
                      <a:lnTo>
                        <a:pt x="0" y="0"/>
                      </a:lnTo>
                      <a:lnTo>
                        <a:pt x="0" y="14"/>
                      </a:lnTo>
                      <a:lnTo>
                        <a:pt x="11" y="14"/>
                      </a:lnTo>
                      <a:lnTo>
                        <a:pt x="17" y="12"/>
                      </a:lnTo>
                      <a:lnTo>
                        <a:pt x="11" y="14"/>
                      </a:lnTo>
                      <a:lnTo>
                        <a:pt x="17" y="12"/>
                      </a:lnTo>
                      <a:lnTo>
                        <a:pt x="19" y="10"/>
                      </a:lnTo>
                      <a:lnTo>
                        <a:pt x="19" y="6"/>
                      </a:lnTo>
                      <a:lnTo>
                        <a:pt x="19" y="2"/>
                      </a:lnTo>
                      <a:lnTo>
                        <a:pt x="17" y="2"/>
                      </a:lnTo>
                      <a:lnTo>
                        <a:pt x="15" y="0"/>
                      </a:lnTo>
                      <a:lnTo>
                        <a:pt x="11" y="0"/>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6" name="Freeform 3107"/>
                <p:cNvSpPr>
                  <a:spLocks/>
                </p:cNvSpPr>
                <p:nvPr/>
              </p:nvSpPr>
              <p:spPr bwMode="auto">
                <a:xfrm>
                  <a:off x="1364" y="3859"/>
                  <a:ext cx="26" cy="27"/>
                </a:xfrm>
                <a:custGeom>
                  <a:avLst/>
                  <a:gdLst>
                    <a:gd name="T0" fmla="*/ 11 w 26"/>
                    <a:gd name="T1" fmla="*/ 6 h 27"/>
                    <a:gd name="T2" fmla="*/ 13 w 26"/>
                    <a:gd name="T3" fmla="*/ 2 h 27"/>
                    <a:gd name="T4" fmla="*/ 0 w 26"/>
                    <a:gd name="T5" fmla="*/ 17 h 27"/>
                    <a:gd name="T6" fmla="*/ 9 w 26"/>
                    <a:gd name="T7" fmla="*/ 27 h 27"/>
                    <a:gd name="T8" fmla="*/ 23 w 26"/>
                    <a:gd name="T9" fmla="*/ 12 h 27"/>
                    <a:gd name="T10" fmla="*/ 26 w 26"/>
                    <a:gd name="T11" fmla="*/ 6 h 27"/>
                    <a:gd name="T12" fmla="*/ 23 w 26"/>
                    <a:gd name="T13" fmla="*/ 12 h 27"/>
                    <a:gd name="T14" fmla="*/ 26 w 26"/>
                    <a:gd name="T15" fmla="*/ 6 h 27"/>
                    <a:gd name="T16" fmla="*/ 26 w 26"/>
                    <a:gd name="T17" fmla="*/ 6 h 27"/>
                    <a:gd name="T18" fmla="*/ 26 w 26"/>
                    <a:gd name="T19" fmla="*/ 2 h 27"/>
                    <a:gd name="T20" fmla="*/ 23 w 26"/>
                    <a:gd name="T21" fmla="*/ 0 h 27"/>
                    <a:gd name="T22" fmla="*/ 21 w 26"/>
                    <a:gd name="T23" fmla="*/ 0 h 27"/>
                    <a:gd name="T24" fmla="*/ 19 w 26"/>
                    <a:gd name="T25" fmla="*/ 0 h 27"/>
                    <a:gd name="T26" fmla="*/ 17 w 26"/>
                    <a:gd name="T27" fmla="*/ 0 h 27"/>
                    <a:gd name="T28" fmla="*/ 13 w 26"/>
                    <a:gd name="T29" fmla="*/ 2 h 27"/>
                    <a:gd name="T30" fmla="*/ 11 w 26"/>
                    <a:gd name="T3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27">
                      <a:moveTo>
                        <a:pt x="11" y="6"/>
                      </a:moveTo>
                      <a:lnTo>
                        <a:pt x="13" y="2"/>
                      </a:lnTo>
                      <a:lnTo>
                        <a:pt x="0" y="17"/>
                      </a:lnTo>
                      <a:lnTo>
                        <a:pt x="9" y="27"/>
                      </a:lnTo>
                      <a:lnTo>
                        <a:pt x="23" y="12"/>
                      </a:lnTo>
                      <a:lnTo>
                        <a:pt x="26" y="6"/>
                      </a:lnTo>
                      <a:lnTo>
                        <a:pt x="23" y="12"/>
                      </a:lnTo>
                      <a:lnTo>
                        <a:pt x="26" y="6"/>
                      </a:lnTo>
                      <a:lnTo>
                        <a:pt x="26" y="6"/>
                      </a:lnTo>
                      <a:lnTo>
                        <a:pt x="26" y="2"/>
                      </a:lnTo>
                      <a:lnTo>
                        <a:pt x="23" y="0"/>
                      </a:lnTo>
                      <a:lnTo>
                        <a:pt x="21" y="0"/>
                      </a:lnTo>
                      <a:lnTo>
                        <a:pt x="19" y="0"/>
                      </a:lnTo>
                      <a:lnTo>
                        <a:pt x="17" y="0"/>
                      </a:lnTo>
                      <a:lnTo>
                        <a:pt x="13" y="2"/>
                      </a:lnTo>
                      <a:lnTo>
                        <a:pt x="11"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7" name="Freeform 3108"/>
                <p:cNvSpPr>
                  <a:spLocks/>
                </p:cNvSpPr>
                <p:nvPr/>
              </p:nvSpPr>
              <p:spPr bwMode="auto">
                <a:xfrm>
                  <a:off x="1375" y="3638"/>
                  <a:ext cx="27" cy="227"/>
                </a:xfrm>
                <a:custGeom>
                  <a:avLst/>
                  <a:gdLst>
                    <a:gd name="T0" fmla="*/ 27 w 27"/>
                    <a:gd name="T1" fmla="*/ 8 h 227"/>
                    <a:gd name="T2" fmla="*/ 15 w 27"/>
                    <a:gd name="T3" fmla="*/ 8 h 227"/>
                    <a:gd name="T4" fmla="*/ 0 w 27"/>
                    <a:gd name="T5" fmla="*/ 227 h 227"/>
                    <a:gd name="T6" fmla="*/ 15 w 27"/>
                    <a:gd name="T7" fmla="*/ 227 h 227"/>
                    <a:gd name="T8" fmla="*/ 27 w 27"/>
                    <a:gd name="T9" fmla="*/ 8 h 227"/>
                    <a:gd name="T10" fmla="*/ 15 w 27"/>
                    <a:gd name="T11" fmla="*/ 8 h 227"/>
                    <a:gd name="T12" fmla="*/ 27 w 27"/>
                    <a:gd name="T13" fmla="*/ 8 h 227"/>
                    <a:gd name="T14" fmla="*/ 27 w 27"/>
                    <a:gd name="T15" fmla="*/ 4 h 227"/>
                    <a:gd name="T16" fmla="*/ 27 w 27"/>
                    <a:gd name="T17" fmla="*/ 2 h 227"/>
                    <a:gd name="T18" fmla="*/ 25 w 27"/>
                    <a:gd name="T19" fmla="*/ 0 h 227"/>
                    <a:gd name="T20" fmla="*/ 23 w 27"/>
                    <a:gd name="T21" fmla="*/ 0 h 227"/>
                    <a:gd name="T22" fmla="*/ 19 w 27"/>
                    <a:gd name="T23" fmla="*/ 0 h 227"/>
                    <a:gd name="T24" fmla="*/ 19 w 27"/>
                    <a:gd name="T25" fmla="*/ 2 h 227"/>
                    <a:gd name="T26" fmla="*/ 15 w 27"/>
                    <a:gd name="T27" fmla="*/ 2 h 227"/>
                    <a:gd name="T28" fmla="*/ 15 w 27"/>
                    <a:gd name="T29" fmla="*/ 8 h 227"/>
                    <a:gd name="T30" fmla="*/ 27 w 27"/>
                    <a:gd name="T31" fmla="*/ 8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227">
                      <a:moveTo>
                        <a:pt x="27" y="8"/>
                      </a:moveTo>
                      <a:lnTo>
                        <a:pt x="15" y="8"/>
                      </a:lnTo>
                      <a:lnTo>
                        <a:pt x="0" y="227"/>
                      </a:lnTo>
                      <a:lnTo>
                        <a:pt x="15" y="227"/>
                      </a:lnTo>
                      <a:lnTo>
                        <a:pt x="27" y="8"/>
                      </a:lnTo>
                      <a:lnTo>
                        <a:pt x="15" y="8"/>
                      </a:lnTo>
                      <a:lnTo>
                        <a:pt x="27" y="8"/>
                      </a:lnTo>
                      <a:lnTo>
                        <a:pt x="27" y="4"/>
                      </a:lnTo>
                      <a:lnTo>
                        <a:pt x="27" y="2"/>
                      </a:lnTo>
                      <a:lnTo>
                        <a:pt x="25" y="0"/>
                      </a:lnTo>
                      <a:lnTo>
                        <a:pt x="23" y="0"/>
                      </a:lnTo>
                      <a:lnTo>
                        <a:pt x="19" y="0"/>
                      </a:lnTo>
                      <a:lnTo>
                        <a:pt x="19" y="2"/>
                      </a:lnTo>
                      <a:lnTo>
                        <a:pt x="15" y="2"/>
                      </a:lnTo>
                      <a:lnTo>
                        <a:pt x="15" y="8"/>
                      </a:lnTo>
                      <a:lnTo>
                        <a:pt x="27"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8" name="Freeform 3109"/>
                <p:cNvSpPr>
                  <a:spLocks/>
                </p:cNvSpPr>
                <p:nvPr/>
              </p:nvSpPr>
              <p:spPr bwMode="auto">
                <a:xfrm>
                  <a:off x="1390" y="3646"/>
                  <a:ext cx="29" cy="242"/>
                </a:xfrm>
                <a:custGeom>
                  <a:avLst/>
                  <a:gdLst>
                    <a:gd name="T0" fmla="*/ 22 w 29"/>
                    <a:gd name="T1" fmla="*/ 228 h 242"/>
                    <a:gd name="T2" fmla="*/ 29 w 29"/>
                    <a:gd name="T3" fmla="*/ 234 h 242"/>
                    <a:gd name="T4" fmla="*/ 12 w 29"/>
                    <a:gd name="T5" fmla="*/ 0 h 242"/>
                    <a:gd name="T6" fmla="*/ 0 w 29"/>
                    <a:gd name="T7" fmla="*/ 0 h 242"/>
                    <a:gd name="T8" fmla="*/ 16 w 29"/>
                    <a:gd name="T9" fmla="*/ 234 h 242"/>
                    <a:gd name="T10" fmla="*/ 20 w 29"/>
                    <a:gd name="T11" fmla="*/ 242 h 242"/>
                    <a:gd name="T12" fmla="*/ 16 w 29"/>
                    <a:gd name="T13" fmla="*/ 234 h 242"/>
                    <a:gd name="T14" fmla="*/ 16 w 29"/>
                    <a:gd name="T15" fmla="*/ 238 h 242"/>
                    <a:gd name="T16" fmla="*/ 16 w 29"/>
                    <a:gd name="T17" fmla="*/ 240 h 242"/>
                    <a:gd name="T18" fmla="*/ 20 w 29"/>
                    <a:gd name="T19" fmla="*/ 242 h 242"/>
                    <a:gd name="T20" fmla="*/ 22 w 29"/>
                    <a:gd name="T21" fmla="*/ 242 h 242"/>
                    <a:gd name="T22" fmla="*/ 24 w 29"/>
                    <a:gd name="T23" fmla="*/ 242 h 242"/>
                    <a:gd name="T24" fmla="*/ 25 w 29"/>
                    <a:gd name="T25" fmla="*/ 240 h 242"/>
                    <a:gd name="T26" fmla="*/ 25 w 29"/>
                    <a:gd name="T27" fmla="*/ 238 h 242"/>
                    <a:gd name="T28" fmla="*/ 25 w 29"/>
                    <a:gd name="T29" fmla="*/ 234 h 242"/>
                    <a:gd name="T30" fmla="*/ 22 w 29"/>
                    <a:gd name="T31" fmla="*/ 228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42">
                      <a:moveTo>
                        <a:pt x="22" y="228"/>
                      </a:moveTo>
                      <a:lnTo>
                        <a:pt x="29" y="234"/>
                      </a:lnTo>
                      <a:lnTo>
                        <a:pt x="12" y="0"/>
                      </a:lnTo>
                      <a:lnTo>
                        <a:pt x="0" y="0"/>
                      </a:lnTo>
                      <a:lnTo>
                        <a:pt x="16" y="234"/>
                      </a:lnTo>
                      <a:lnTo>
                        <a:pt x="20" y="242"/>
                      </a:lnTo>
                      <a:lnTo>
                        <a:pt x="16" y="234"/>
                      </a:lnTo>
                      <a:lnTo>
                        <a:pt x="16" y="238"/>
                      </a:lnTo>
                      <a:lnTo>
                        <a:pt x="16" y="240"/>
                      </a:lnTo>
                      <a:lnTo>
                        <a:pt x="20" y="242"/>
                      </a:lnTo>
                      <a:lnTo>
                        <a:pt x="22" y="242"/>
                      </a:lnTo>
                      <a:lnTo>
                        <a:pt x="24" y="242"/>
                      </a:lnTo>
                      <a:lnTo>
                        <a:pt x="25" y="240"/>
                      </a:lnTo>
                      <a:lnTo>
                        <a:pt x="25" y="238"/>
                      </a:lnTo>
                      <a:lnTo>
                        <a:pt x="25" y="234"/>
                      </a:lnTo>
                      <a:lnTo>
                        <a:pt x="22" y="2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9" name="Freeform 3110"/>
                <p:cNvSpPr>
                  <a:spLocks/>
                </p:cNvSpPr>
                <p:nvPr/>
              </p:nvSpPr>
              <p:spPr bwMode="auto">
                <a:xfrm>
                  <a:off x="1410" y="3874"/>
                  <a:ext cx="23" cy="14"/>
                </a:xfrm>
                <a:custGeom>
                  <a:avLst/>
                  <a:gdLst>
                    <a:gd name="T0" fmla="*/ 15 w 23"/>
                    <a:gd name="T1" fmla="*/ 0 h 14"/>
                    <a:gd name="T2" fmla="*/ 2 w 23"/>
                    <a:gd name="T3" fmla="*/ 0 h 14"/>
                    <a:gd name="T4" fmla="*/ 0 w 23"/>
                    <a:gd name="T5" fmla="*/ 14 h 14"/>
                    <a:gd name="T6" fmla="*/ 13 w 23"/>
                    <a:gd name="T7" fmla="*/ 14 h 14"/>
                    <a:gd name="T8" fmla="*/ 15 w 23"/>
                    <a:gd name="T9" fmla="*/ 14 h 14"/>
                    <a:gd name="T10" fmla="*/ 13 w 23"/>
                    <a:gd name="T11" fmla="*/ 14 h 14"/>
                    <a:gd name="T12" fmla="*/ 17 w 23"/>
                    <a:gd name="T13" fmla="*/ 14 h 14"/>
                    <a:gd name="T14" fmla="*/ 19 w 23"/>
                    <a:gd name="T15" fmla="*/ 14 h 14"/>
                    <a:gd name="T16" fmla="*/ 19 w 23"/>
                    <a:gd name="T17" fmla="*/ 12 h 14"/>
                    <a:gd name="T18" fmla="*/ 23 w 23"/>
                    <a:gd name="T19" fmla="*/ 10 h 14"/>
                    <a:gd name="T20" fmla="*/ 23 w 23"/>
                    <a:gd name="T21" fmla="*/ 6 h 14"/>
                    <a:gd name="T22" fmla="*/ 19 w 23"/>
                    <a:gd name="T23" fmla="*/ 6 h 14"/>
                    <a:gd name="T24" fmla="*/ 17 w 23"/>
                    <a:gd name="T25" fmla="*/ 2 h 14"/>
                    <a:gd name="T26" fmla="*/ 15 w 23"/>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14">
                      <a:moveTo>
                        <a:pt x="15" y="0"/>
                      </a:moveTo>
                      <a:lnTo>
                        <a:pt x="2" y="0"/>
                      </a:lnTo>
                      <a:lnTo>
                        <a:pt x="0" y="14"/>
                      </a:lnTo>
                      <a:lnTo>
                        <a:pt x="13" y="14"/>
                      </a:lnTo>
                      <a:lnTo>
                        <a:pt x="15" y="14"/>
                      </a:lnTo>
                      <a:lnTo>
                        <a:pt x="13" y="14"/>
                      </a:lnTo>
                      <a:lnTo>
                        <a:pt x="17" y="14"/>
                      </a:lnTo>
                      <a:lnTo>
                        <a:pt x="19" y="14"/>
                      </a:lnTo>
                      <a:lnTo>
                        <a:pt x="19" y="12"/>
                      </a:lnTo>
                      <a:lnTo>
                        <a:pt x="23" y="10"/>
                      </a:lnTo>
                      <a:lnTo>
                        <a:pt x="23" y="6"/>
                      </a:lnTo>
                      <a:lnTo>
                        <a:pt x="19" y="6"/>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0" name="Freeform 3111"/>
                <p:cNvSpPr>
                  <a:spLocks/>
                </p:cNvSpPr>
                <p:nvPr/>
              </p:nvSpPr>
              <p:spPr bwMode="auto">
                <a:xfrm>
                  <a:off x="1425"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1" name="Freeform 3112"/>
                <p:cNvSpPr>
                  <a:spLocks/>
                </p:cNvSpPr>
                <p:nvPr/>
              </p:nvSpPr>
              <p:spPr bwMode="auto">
                <a:xfrm>
                  <a:off x="1438" y="3874"/>
                  <a:ext cx="20" cy="14"/>
                </a:xfrm>
                <a:custGeom>
                  <a:avLst/>
                  <a:gdLst>
                    <a:gd name="T0" fmla="*/ 14 w 20"/>
                    <a:gd name="T1" fmla="*/ 0 h 14"/>
                    <a:gd name="T2" fmla="*/ 0 w 20"/>
                    <a:gd name="T3" fmla="*/ 0 h 14"/>
                    <a:gd name="T4" fmla="*/ 0 w 20"/>
                    <a:gd name="T5" fmla="*/ 14 h 14"/>
                    <a:gd name="T6" fmla="*/ 14 w 20"/>
                    <a:gd name="T7" fmla="*/ 14 h 14"/>
                    <a:gd name="T8" fmla="*/ 16 w 20"/>
                    <a:gd name="T9" fmla="*/ 14 h 14"/>
                    <a:gd name="T10" fmla="*/ 20 w 20"/>
                    <a:gd name="T11" fmla="*/ 12 h 14"/>
                    <a:gd name="T12" fmla="*/ 20 w 20"/>
                    <a:gd name="T13" fmla="*/ 12 h 14"/>
                    <a:gd name="T14" fmla="*/ 20 w 20"/>
                    <a:gd name="T15" fmla="*/ 6 h 14"/>
                    <a:gd name="T16" fmla="*/ 20 w 20"/>
                    <a:gd name="T17" fmla="*/ 6 h 14"/>
                    <a:gd name="T18" fmla="*/ 20 w 20"/>
                    <a:gd name="T19" fmla="*/ 2 h 14"/>
                    <a:gd name="T20" fmla="*/ 16 w 20"/>
                    <a:gd name="T21" fmla="*/ 2 h 14"/>
                    <a:gd name="T22" fmla="*/ 14 w 20"/>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4">
                      <a:moveTo>
                        <a:pt x="14" y="0"/>
                      </a:moveTo>
                      <a:lnTo>
                        <a:pt x="0" y="0"/>
                      </a:lnTo>
                      <a:lnTo>
                        <a:pt x="0" y="14"/>
                      </a:lnTo>
                      <a:lnTo>
                        <a:pt x="14" y="14"/>
                      </a:lnTo>
                      <a:lnTo>
                        <a:pt x="16" y="14"/>
                      </a:lnTo>
                      <a:lnTo>
                        <a:pt x="20" y="12"/>
                      </a:lnTo>
                      <a:lnTo>
                        <a:pt x="20" y="12"/>
                      </a:lnTo>
                      <a:lnTo>
                        <a:pt x="20" y="6"/>
                      </a:lnTo>
                      <a:lnTo>
                        <a:pt x="20" y="6"/>
                      </a:lnTo>
                      <a:lnTo>
                        <a:pt x="20"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2" name="Freeform 3113"/>
                <p:cNvSpPr>
                  <a:spLocks/>
                </p:cNvSpPr>
                <p:nvPr/>
              </p:nvSpPr>
              <p:spPr bwMode="auto">
                <a:xfrm>
                  <a:off x="1452"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9" y="12"/>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3" name="Freeform 3114"/>
                <p:cNvSpPr>
                  <a:spLocks/>
                </p:cNvSpPr>
                <p:nvPr/>
              </p:nvSpPr>
              <p:spPr bwMode="auto">
                <a:xfrm>
                  <a:off x="1465" y="3874"/>
                  <a:ext cx="21" cy="14"/>
                </a:xfrm>
                <a:custGeom>
                  <a:avLst/>
                  <a:gdLst>
                    <a:gd name="T0" fmla="*/ 14 w 21"/>
                    <a:gd name="T1" fmla="*/ 0 h 14"/>
                    <a:gd name="T2" fmla="*/ 0 w 21"/>
                    <a:gd name="T3" fmla="*/ 0 h 14"/>
                    <a:gd name="T4" fmla="*/ 0 w 21"/>
                    <a:gd name="T5" fmla="*/ 14 h 14"/>
                    <a:gd name="T6" fmla="*/ 14 w 21"/>
                    <a:gd name="T7" fmla="*/ 14 h 14"/>
                    <a:gd name="T8" fmla="*/ 18 w 21"/>
                    <a:gd name="T9" fmla="*/ 14 h 14"/>
                    <a:gd name="T10" fmla="*/ 21 w 21"/>
                    <a:gd name="T11" fmla="*/ 12 h 14"/>
                    <a:gd name="T12" fmla="*/ 21 w 21"/>
                    <a:gd name="T13" fmla="*/ 6 h 14"/>
                    <a:gd name="T14" fmla="*/ 21 w 21"/>
                    <a:gd name="T15" fmla="*/ 6 h 14"/>
                    <a:gd name="T16" fmla="*/ 21 w 21"/>
                    <a:gd name="T17" fmla="*/ 2 h 14"/>
                    <a:gd name="T18" fmla="*/ 18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8" y="14"/>
                      </a:lnTo>
                      <a:lnTo>
                        <a:pt x="21" y="12"/>
                      </a:lnTo>
                      <a:lnTo>
                        <a:pt x="21" y="6"/>
                      </a:lnTo>
                      <a:lnTo>
                        <a:pt x="21" y="6"/>
                      </a:lnTo>
                      <a:lnTo>
                        <a:pt x="21"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4" name="Freeform 3115"/>
                <p:cNvSpPr>
                  <a:spLocks/>
                </p:cNvSpPr>
                <p:nvPr/>
              </p:nvSpPr>
              <p:spPr bwMode="auto">
                <a:xfrm>
                  <a:off x="1479"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21" y="12"/>
                      </a:lnTo>
                      <a:lnTo>
                        <a:pt x="21" y="6"/>
                      </a:lnTo>
                      <a:lnTo>
                        <a:pt x="21" y="6"/>
                      </a:lnTo>
                      <a:lnTo>
                        <a:pt x="21"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5" name="Freeform 3116"/>
                <p:cNvSpPr>
                  <a:spLocks/>
                </p:cNvSpPr>
                <p:nvPr/>
              </p:nvSpPr>
              <p:spPr bwMode="auto">
                <a:xfrm>
                  <a:off x="1492" y="3874"/>
                  <a:ext cx="23" cy="14"/>
                </a:xfrm>
                <a:custGeom>
                  <a:avLst/>
                  <a:gdLst>
                    <a:gd name="T0" fmla="*/ 18 w 23"/>
                    <a:gd name="T1" fmla="*/ 0 h 14"/>
                    <a:gd name="T2" fmla="*/ 0 w 23"/>
                    <a:gd name="T3" fmla="*/ 0 h 14"/>
                    <a:gd name="T4" fmla="*/ 0 w 23"/>
                    <a:gd name="T5" fmla="*/ 14 h 14"/>
                    <a:gd name="T6" fmla="*/ 18 w 23"/>
                    <a:gd name="T7" fmla="*/ 14 h 14"/>
                    <a:gd name="T8" fmla="*/ 18 w 23"/>
                    <a:gd name="T9" fmla="*/ 14 h 14"/>
                    <a:gd name="T10" fmla="*/ 21 w 23"/>
                    <a:gd name="T11" fmla="*/ 12 h 14"/>
                    <a:gd name="T12" fmla="*/ 23 w 23"/>
                    <a:gd name="T13" fmla="*/ 6 h 14"/>
                    <a:gd name="T14" fmla="*/ 21 w 23"/>
                    <a:gd name="T15" fmla="*/ 6 h 14"/>
                    <a:gd name="T16" fmla="*/ 21 w 23"/>
                    <a:gd name="T17" fmla="*/ 2 h 14"/>
                    <a:gd name="T18" fmla="*/ 18 w 23"/>
                    <a:gd name="T19" fmla="*/ 2 h 14"/>
                    <a:gd name="T20" fmla="*/ 18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8" y="0"/>
                      </a:moveTo>
                      <a:lnTo>
                        <a:pt x="0" y="0"/>
                      </a:lnTo>
                      <a:lnTo>
                        <a:pt x="0" y="14"/>
                      </a:lnTo>
                      <a:lnTo>
                        <a:pt x="18" y="14"/>
                      </a:lnTo>
                      <a:lnTo>
                        <a:pt x="18" y="14"/>
                      </a:lnTo>
                      <a:lnTo>
                        <a:pt x="21" y="12"/>
                      </a:lnTo>
                      <a:lnTo>
                        <a:pt x="23" y="6"/>
                      </a:lnTo>
                      <a:lnTo>
                        <a:pt x="21" y="6"/>
                      </a:lnTo>
                      <a:lnTo>
                        <a:pt x="21" y="2"/>
                      </a:lnTo>
                      <a:lnTo>
                        <a:pt x="18" y="2"/>
                      </a:lnTo>
                      <a:lnTo>
                        <a:pt x="1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6" name="Freeform 3117"/>
                <p:cNvSpPr>
                  <a:spLocks/>
                </p:cNvSpPr>
                <p:nvPr/>
              </p:nvSpPr>
              <p:spPr bwMode="auto">
                <a:xfrm>
                  <a:off x="1510"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5 w 19"/>
                    <a:gd name="T11" fmla="*/ 12 h 14"/>
                    <a:gd name="T12" fmla="*/ 19 w 19"/>
                    <a:gd name="T13" fmla="*/ 12 h 14"/>
                    <a:gd name="T14" fmla="*/ 19 w 19"/>
                    <a:gd name="T15" fmla="*/ 6 h 14"/>
                    <a:gd name="T16" fmla="*/ 19 w 19"/>
                    <a:gd name="T17" fmla="*/ 6 h 14"/>
                    <a:gd name="T18" fmla="*/ 15 w 19"/>
                    <a:gd name="T19" fmla="*/ 2 h 14"/>
                    <a:gd name="T20" fmla="*/ 15 w 19"/>
                    <a:gd name="T21" fmla="*/ 2 h 14"/>
                    <a:gd name="T22" fmla="*/ 11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1" y="0"/>
                      </a:moveTo>
                      <a:lnTo>
                        <a:pt x="0" y="0"/>
                      </a:lnTo>
                      <a:lnTo>
                        <a:pt x="0" y="14"/>
                      </a:lnTo>
                      <a:lnTo>
                        <a:pt x="11" y="14"/>
                      </a:lnTo>
                      <a:lnTo>
                        <a:pt x="15" y="14"/>
                      </a:lnTo>
                      <a:lnTo>
                        <a:pt x="15" y="12"/>
                      </a:lnTo>
                      <a:lnTo>
                        <a:pt x="19" y="12"/>
                      </a:lnTo>
                      <a:lnTo>
                        <a:pt x="19" y="6"/>
                      </a:lnTo>
                      <a:lnTo>
                        <a:pt x="19" y="6"/>
                      </a:lnTo>
                      <a:lnTo>
                        <a:pt x="15"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7" name="Freeform 3118"/>
                <p:cNvSpPr>
                  <a:spLocks/>
                </p:cNvSpPr>
                <p:nvPr/>
              </p:nvSpPr>
              <p:spPr bwMode="auto">
                <a:xfrm>
                  <a:off x="1521"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7" y="12"/>
                      </a:lnTo>
                      <a:lnTo>
                        <a:pt x="21" y="12"/>
                      </a:lnTo>
                      <a:lnTo>
                        <a:pt x="21" y="6"/>
                      </a:lnTo>
                      <a:lnTo>
                        <a:pt x="21" y="6"/>
                      </a:lnTo>
                      <a:lnTo>
                        <a:pt x="17"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8" name="Freeform 3119"/>
                <p:cNvSpPr>
                  <a:spLocks/>
                </p:cNvSpPr>
                <p:nvPr/>
              </p:nvSpPr>
              <p:spPr bwMode="auto">
                <a:xfrm>
                  <a:off x="1534" y="3874"/>
                  <a:ext cx="20" cy="14"/>
                </a:xfrm>
                <a:custGeom>
                  <a:avLst/>
                  <a:gdLst>
                    <a:gd name="T0" fmla="*/ 14 w 20"/>
                    <a:gd name="T1" fmla="*/ 0 h 14"/>
                    <a:gd name="T2" fmla="*/ 0 w 20"/>
                    <a:gd name="T3" fmla="*/ 0 h 14"/>
                    <a:gd name="T4" fmla="*/ 0 w 20"/>
                    <a:gd name="T5" fmla="*/ 14 h 14"/>
                    <a:gd name="T6" fmla="*/ 14 w 20"/>
                    <a:gd name="T7" fmla="*/ 14 h 14"/>
                    <a:gd name="T8" fmla="*/ 18 w 20"/>
                    <a:gd name="T9" fmla="*/ 14 h 14"/>
                    <a:gd name="T10" fmla="*/ 20 w 20"/>
                    <a:gd name="T11" fmla="*/ 12 h 14"/>
                    <a:gd name="T12" fmla="*/ 20 w 20"/>
                    <a:gd name="T13" fmla="*/ 12 h 14"/>
                    <a:gd name="T14" fmla="*/ 20 w 20"/>
                    <a:gd name="T15" fmla="*/ 6 h 14"/>
                    <a:gd name="T16" fmla="*/ 20 w 20"/>
                    <a:gd name="T17" fmla="*/ 6 h 14"/>
                    <a:gd name="T18" fmla="*/ 20 w 20"/>
                    <a:gd name="T19" fmla="*/ 2 h 14"/>
                    <a:gd name="T20" fmla="*/ 18 w 20"/>
                    <a:gd name="T21" fmla="*/ 2 h 14"/>
                    <a:gd name="T22" fmla="*/ 14 w 20"/>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4">
                      <a:moveTo>
                        <a:pt x="14" y="0"/>
                      </a:moveTo>
                      <a:lnTo>
                        <a:pt x="0" y="0"/>
                      </a:lnTo>
                      <a:lnTo>
                        <a:pt x="0" y="14"/>
                      </a:lnTo>
                      <a:lnTo>
                        <a:pt x="14" y="14"/>
                      </a:lnTo>
                      <a:lnTo>
                        <a:pt x="18" y="14"/>
                      </a:lnTo>
                      <a:lnTo>
                        <a:pt x="20" y="12"/>
                      </a:lnTo>
                      <a:lnTo>
                        <a:pt x="20" y="12"/>
                      </a:lnTo>
                      <a:lnTo>
                        <a:pt x="20" y="6"/>
                      </a:lnTo>
                      <a:lnTo>
                        <a:pt x="20" y="6"/>
                      </a:lnTo>
                      <a:lnTo>
                        <a:pt x="20"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9" name="Freeform 3120"/>
                <p:cNvSpPr>
                  <a:spLocks/>
                </p:cNvSpPr>
                <p:nvPr/>
              </p:nvSpPr>
              <p:spPr bwMode="auto">
                <a:xfrm>
                  <a:off x="1548" y="3874"/>
                  <a:ext cx="21" cy="14"/>
                </a:xfrm>
                <a:custGeom>
                  <a:avLst/>
                  <a:gdLst>
                    <a:gd name="T0" fmla="*/ 13 w 21"/>
                    <a:gd name="T1" fmla="*/ 0 h 14"/>
                    <a:gd name="T2" fmla="*/ 0 w 21"/>
                    <a:gd name="T3" fmla="*/ 0 h 14"/>
                    <a:gd name="T4" fmla="*/ 0 w 21"/>
                    <a:gd name="T5" fmla="*/ 14 h 14"/>
                    <a:gd name="T6" fmla="*/ 13 w 21"/>
                    <a:gd name="T7" fmla="*/ 14 h 14"/>
                    <a:gd name="T8" fmla="*/ 19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9" y="14"/>
                      </a:lnTo>
                      <a:lnTo>
                        <a:pt x="19" y="12"/>
                      </a:lnTo>
                      <a:lnTo>
                        <a:pt x="21" y="12"/>
                      </a:lnTo>
                      <a:lnTo>
                        <a:pt x="21" y="6"/>
                      </a:lnTo>
                      <a:lnTo>
                        <a:pt x="21" y="6"/>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0" name="Freeform 3121"/>
                <p:cNvSpPr>
                  <a:spLocks/>
                </p:cNvSpPr>
                <p:nvPr/>
              </p:nvSpPr>
              <p:spPr bwMode="auto">
                <a:xfrm>
                  <a:off x="1561" y="3874"/>
                  <a:ext cx="21" cy="14"/>
                </a:xfrm>
                <a:custGeom>
                  <a:avLst/>
                  <a:gdLst>
                    <a:gd name="T0" fmla="*/ 16 w 21"/>
                    <a:gd name="T1" fmla="*/ 0 h 14"/>
                    <a:gd name="T2" fmla="*/ 0 w 21"/>
                    <a:gd name="T3" fmla="*/ 0 h 14"/>
                    <a:gd name="T4" fmla="*/ 0 w 21"/>
                    <a:gd name="T5" fmla="*/ 14 h 14"/>
                    <a:gd name="T6" fmla="*/ 16 w 21"/>
                    <a:gd name="T7" fmla="*/ 14 h 14"/>
                    <a:gd name="T8" fmla="*/ 20 w 21"/>
                    <a:gd name="T9" fmla="*/ 14 h 14"/>
                    <a:gd name="T10" fmla="*/ 21 w 21"/>
                    <a:gd name="T11" fmla="*/ 12 h 14"/>
                    <a:gd name="T12" fmla="*/ 21 w 21"/>
                    <a:gd name="T13" fmla="*/ 6 h 14"/>
                    <a:gd name="T14" fmla="*/ 21 w 21"/>
                    <a:gd name="T15" fmla="*/ 6 h 14"/>
                    <a:gd name="T16" fmla="*/ 21 w 21"/>
                    <a:gd name="T17" fmla="*/ 2 h 14"/>
                    <a:gd name="T18" fmla="*/ 20 w 21"/>
                    <a:gd name="T19" fmla="*/ 2 h 14"/>
                    <a:gd name="T20" fmla="*/ 16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6" y="0"/>
                      </a:moveTo>
                      <a:lnTo>
                        <a:pt x="0" y="0"/>
                      </a:lnTo>
                      <a:lnTo>
                        <a:pt x="0" y="14"/>
                      </a:lnTo>
                      <a:lnTo>
                        <a:pt x="16" y="14"/>
                      </a:lnTo>
                      <a:lnTo>
                        <a:pt x="20" y="14"/>
                      </a:lnTo>
                      <a:lnTo>
                        <a:pt x="21" y="12"/>
                      </a:lnTo>
                      <a:lnTo>
                        <a:pt x="21" y="6"/>
                      </a:lnTo>
                      <a:lnTo>
                        <a:pt x="21" y="6"/>
                      </a:lnTo>
                      <a:lnTo>
                        <a:pt x="21" y="2"/>
                      </a:lnTo>
                      <a:lnTo>
                        <a:pt x="20"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1" name="Freeform 3122"/>
                <p:cNvSpPr>
                  <a:spLocks/>
                </p:cNvSpPr>
                <p:nvPr/>
              </p:nvSpPr>
              <p:spPr bwMode="auto">
                <a:xfrm>
                  <a:off x="1577" y="3874"/>
                  <a:ext cx="21" cy="14"/>
                </a:xfrm>
                <a:custGeom>
                  <a:avLst/>
                  <a:gdLst>
                    <a:gd name="T0" fmla="*/ 15 w 21"/>
                    <a:gd name="T1" fmla="*/ 0 h 14"/>
                    <a:gd name="T2" fmla="*/ 0 w 21"/>
                    <a:gd name="T3" fmla="*/ 0 h 14"/>
                    <a:gd name="T4" fmla="*/ 0 w 21"/>
                    <a:gd name="T5" fmla="*/ 14 h 14"/>
                    <a:gd name="T6" fmla="*/ 15 w 21"/>
                    <a:gd name="T7" fmla="*/ 14 h 14"/>
                    <a:gd name="T8" fmla="*/ 15 w 21"/>
                    <a:gd name="T9" fmla="*/ 14 h 14"/>
                    <a:gd name="T10" fmla="*/ 19 w 21"/>
                    <a:gd name="T11" fmla="*/ 12 h 14"/>
                    <a:gd name="T12" fmla="*/ 21 w 21"/>
                    <a:gd name="T13" fmla="*/ 6 h 14"/>
                    <a:gd name="T14" fmla="*/ 19 w 21"/>
                    <a:gd name="T15" fmla="*/ 6 h 14"/>
                    <a:gd name="T16" fmla="*/ 19 w 21"/>
                    <a:gd name="T17" fmla="*/ 2 h 14"/>
                    <a:gd name="T18" fmla="*/ 15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5" y="14"/>
                      </a:lnTo>
                      <a:lnTo>
                        <a:pt x="19" y="12"/>
                      </a:lnTo>
                      <a:lnTo>
                        <a:pt x="21" y="6"/>
                      </a:lnTo>
                      <a:lnTo>
                        <a:pt x="19" y="6"/>
                      </a:lnTo>
                      <a:lnTo>
                        <a:pt x="19" y="2"/>
                      </a:lnTo>
                      <a:lnTo>
                        <a:pt x="15"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2" name="Freeform 3123"/>
                <p:cNvSpPr>
                  <a:spLocks/>
                </p:cNvSpPr>
                <p:nvPr/>
              </p:nvSpPr>
              <p:spPr bwMode="auto">
                <a:xfrm>
                  <a:off x="1592" y="3874"/>
                  <a:ext cx="19" cy="14"/>
                </a:xfrm>
                <a:custGeom>
                  <a:avLst/>
                  <a:gdLst>
                    <a:gd name="T0" fmla="*/ 14 w 19"/>
                    <a:gd name="T1" fmla="*/ 0 h 14"/>
                    <a:gd name="T2" fmla="*/ 0 w 19"/>
                    <a:gd name="T3" fmla="*/ 0 h 14"/>
                    <a:gd name="T4" fmla="*/ 0 w 19"/>
                    <a:gd name="T5" fmla="*/ 14 h 14"/>
                    <a:gd name="T6" fmla="*/ 14 w 19"/>
                    <a:gd name="T7" fmla="*/ 14 h 14"/>
                    <a:gd name="T8" fmla="*/ 14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4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4" y="14"/>
                      </a:lnTo>
                      <a:lnTo>
                        <a:pt x="17" y="12"/>
                      </a:lnTo>
                      <a:lnTo>
                        <a:pt x="19" y="12"/>
                      </a:lnTo>
                      <a:lnTo>
                        <a:pt x="19" y="6"/>
                      </a:lnTo>
                      <a:lnTo>
                        <a:pt x="19" y="6"/>
                      </a:lnTo>
                      <a:lnTo>
                        <a:pt x="17" y="2"/>
                      </a:lnTo>
                      <a:lnTo>
                        <a:pt x="14"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3" name="Freeform 3124"/>
                <p:cNvSpPr>
                  <a:spLocks/>
                </p:cNvSpPr>
                <p:nvPr/>
              </p:nvSpPr>
              <p:spPr bwMode="auto">
                <a:xfrm>
                  <a:off x="1606"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4" name="Freeform 3125"/>
                <p:cNvSpPr>
                  <a:spLocks/>
                </p:cNvSpPr>
                <p:nvPr/>
              </p:nvSpPr>
              <p:spPr bwMode="auto">
                <a:xfrm>
                  <a:off x="1619"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5" name="Freeform 3126"/>
                <p:cNvSpPr>
                  <a:spLocks/>
                </p:cNvSpPr>
                <p:nvPr/>
              </p:nvSpPr>
              <p:spPr bwMode="auto">
                <a:xfrm>
                  <a:off x="1632" y="3874"/>
                  <a:ext cx="20" cy="14"/>
                </a:xfrm>
                <a:custGeom>
                  <a:avLst/>
                  <a:gdLst>
                    <a:gd name="T0" fmla="*/ 12 w 20"/>
                    <a:gd name="T1" fmla="*/ 0 h 14"/>
                    <a:gd name="T2" fmla="*/ 0 w 20"/>
                    <a:gd name="T3" fmla="*/ 0 h 14"/>
                    <a:gd name="T4" fmla="*/ 0 w 20"/>
                    <a:gd name="T5" fmla="*/ 14 h 14"/>
                    <a:gd name="T6" fmla="*/ 12 w 20"/>
                    <a:gd name="T7" fmla="*/ 14 h 14"/>
                    <a:gd name="T8" fmla="*/ 18 w 20"/>
                    <a:gd name="T9" fmla="*/ 14 h 14"/>
                    <a:gd name="T10" fmla="*/ 18 w 20"/>
                    <a:gd name="T11" fmla="*/ 12 h 14"/>
                    <a:gd name="T12" fmla="*/ 20 w 20"/>
                    <a:gd name="T13" fmla="*/ 12 h 14"/>
                    <a:gd name="T14" fmla="*/ 20 w 20"/>
                    <a:gd name="T15" fmla="*/ 6 h 14"/>
                    <a:gd name="T16" fmla="*/ 20 w 20"/>
                    <a:gd name="T17" fmla="*/ 6 h 14"/>
                    <a:gd name="T18" fmla="*/ 18 w 20"/>
                    <a:gd name="T19" fmla="*/ 2 h 14"/>
                    <a:gd name="T20" fmla="*/ 12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2" y="0"/>
                      </a:moveTo>
                      <a:lnTo>
                        <a:pt x="0" y="0"/>
                      </a:lnTo>
                      <a:lnTo>
                        <a:pt x="0" y="14"/>
                      </a:lnTo>
                      <a:lnTo>
                        <a:pt x="12" y="14"/>
                      </a:lnTo>
                      <a:lnTo>
                        <a:pt x="18" y="14"/>
                      </a:lnTo>
                      <a:lnTo>
                        <a:pt x="18" y="12"/>
                      </a:lnTo>
                      <a:lnTo>
                        <a:pt x="20" y="12"/>
                      </a:lnTo>
                      <a:lnTo>
                        <a:pt x="20" y="6"/>
                      </a:lnTo>
                      <a:lnTo>
                        <a:pt x="20" y="6"/>
                      </a:lnTo>
                      <a:lnTo>
                        <a:pt x="18"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6" name="Freeform 3127"/>
                <p:cNvSpPr>
                  <a:spLocks/>
                </p:cNvSpPr>
                <p:nvPr/>
              </p:nvSpPr>
              <p:spPr bwMode="auto">
                <a:xfrm>
                  <a:off x="1644" y="3874"/>
                  <a:ext cx="21" cy="14"/>
                </a:xfrm>
                <a:custGeom>
                  <a:avLst/>
                  <a:gdLst>
                    <a:gd name="T0" fmla="*/ 13 w 21"/>
                    <a:gd name="T1" fmla="*/ 0 h 14"/>
                    <a:gd name="T2" fmla="*/ 0 w 21"/>
                    <a:gd name="T3" fmla="*/ 0 h 14"/>
                    <a:gd name="T4" fmla="*/ 0 w 21"/>
                    <a:gd name="T5" fmla="*/ 14 h 14"/>
                    <a:gd name="T6" fmla="*/ 13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9" y="14"/>
                      </a:lnTo>
                      <a:lnTo>
                        <a:pt x="21" y="12"/>
                      </a:lnTo>
                      <a:lnTo>
                        <a:pt x="21" y="6"/>
                      </a:lnTo>
                      <a:lnTo>
                        <a:pt x="21" y="6"/>
                      </a:lnTo>
                      <a:lnTo>
                        <a:pt x="21" y="2"/>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7" name="Freeform 3128"/>
                <p:cNvSpPr>
                  <a:spLocks/>
                </p:cNvSpPr>
                <p:nvPr/>
              </p:nvSpPr>
              <p:spPr bwMode="auto">
                <a:xfrm>
                  <a:off x="1657" y="3874"/>
                  <a:ext cx="21" cy="14"/>
                </a:xfrm>
                <a:custGeom>
                  <a:avLst/>
                  <a:gdLst>
                    <a:gd name="T0" fmla="*/ 16 w 21"/>
                    <a:gd name="T1" fmla="*/ 0 h 14"/>
                    <a:gd name="T2" fmla="*/ 0 w 21"/>
                    <a:gd name="T3" fmla="*/ 0 h 14"/>
                    <a:gd name="T4" fmla="*/ 0 w 21"/>
                    <a:gd name="T5" fmla="*/ 14 h 14"/>
                    <a:gd name="T6" fmla="*/ 16 w 21"/>
                    <a:gd name="T7" fmla="*/ 14 h 14"/>
                    <a:gd name="T8" fmla="*/ 20 w 21"/>
                    <a:gd name="T9" fmla="*/ 14 h 14"/>
                    <a:gd name="T10" fmla="*/ 21 w 21"/>
                    <a:gd name="T11" fmla="*/ 12 h 14"/>
                    <a:gd name="T12" fmla="*/ 21 w 21"/>
                    <a:gd name="T13" fmla="*/ 6 h 14"/>
                    <a:gd name="T14" fmla="*/ 21 w 21"/>
                    <a:gd name="T15" fmla="*/ 6 h 14"/>
                    <a:gd name="T16" fmla="*/ 21 w 21"/>
                    <a:gd name="T17" fmla="*/ 2 h 14"/>
                    <a:gd name="T18" fmla="*/ 20 w 21"/>
                    <a:gd name="T19" fmla="*/ 2 h 14"/>
                    <a:gd name="T20" fmla="*/ 16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6" y="0"/>
                      </a:moveTo>
                      <a:lnTo>
                        <a:pt x="0" y="0"/>
                      </a:lnTo>
                      <a:lnTo>
                        <a:pt x="0" y="14"/>
                      </a:lnTo>
                      <a:lnTo>
                        <a:pt x="16" y="14"/>
                      </a:lnTo>
                      <a:lnTo>
                        <a:pt x="20" y="14"/>
                      </a:lnTo>
                      <a:lnTo>
                        <a:pt x="21" y="12"/>
                      </a:lnTo>
                      <a:lnTo>
                        <a:pt x="21" y="6"/>
                      </a:lnTo>
                      <a:lnTo>
                        <a:pt x="21" y="6"/>
                      </a:lnTo>
                      <a:lnTo>
                        <a:pt x="21" y="2"/>
                      </a:lnTo>
                      <a:lnTo>
                        <a:pt x="20"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8" name="Freeform 3129"/>
                <p:cNvSpPr>
                  <a:spLocks/>
                </p:cNvSpPr>
                <p:nvPr/>
              </p:nvSpPr>
              <p:spPr bwMode="auto">
                <a:xfrm>
                  <a:off x="1673" y="3874"/>
                  <a:ext cx="23" cy="14"/>
                </a:xfrm>
                <a:custGeom>
                  <a:avLst/>
                  <a:gdLst>
                    <a:gd name="T0" fmla="*/ 15 w 23"/>
                    <a:gd name="T1" fmla="*/ 0 h 14"/>
                    <a:gd name="T2" fmla="*/ 0 w 23"/>
                    <a:gd name="T3" fmla="*/ 0 h 14"/>
                    <a:gd name="T4" fmla="*/ 0 w 23"/>
                    <a:gd name="T5" fmla="*/ 14 h 14"/>
                    <a:gd name="T6" fmla="*/ 15 w 23"/>
                    <a:gd name="T7" fmla="*/ 14 h 14"/>
                    <a:gd name="T8" fmla="*/ 17 w 23"/>
                    <a:gd name="T9" fmla="*/ 14 h 14"/>
                    <a:gd name="T10" fmla="*/ 19 w 23"/>
                    <a:gd name="T11" fmla="*/ 12 h 14"/>
                    <a:gd name="T12" fmla="*/ 23 w 23"/>
                    <a:gd name="T13" fmla="*/ 6 h 14"/>
                    <a:gd name="T14" fmla="*/ 19 w 23"/>
                    <a:gd name="T15" fmla="*/ 6 h 14"/>
                    <a:gd name="T16" fmla="*/ 19 w 23"/>
                    <a:gd name="T17" fmla="*/ 2 h 14"/>
                    <a:gd name="T18" fmla="*/ 17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7" y="14"/>
                      </a:lnTo>
                      <a:lnTo>
                        <a:pt x="19" y="12"/>
                      </a:lnTo>
                      <a:lnTo>
                        <a:pt x="23" y="6"/>
                      </a:lnTo>
                      <a:lnTo>
                        <a:pt x="19"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9" name="Freeform 3130"/>
                <p:cNvSpPr>
                  <a:spLocks/>
                </p:cNvSpPr>
                <p:nvPr/>
              </p:nvSpPr>
              <p:spPr bwMode="auto">
                <a:xfrm>
                  <a:off x="1688" y="3874"/>
                  <a:ext cx="21" cy="14"/>
                </a:xfrm>
                <a:custGeom>
                  <a:avLst/>
                  <a:gdLst>
                    <a:gd name="T0" fmla="*/ 14 w 21"/>
                    <a:gd name="T1" fmla="*/ 0 h 14"/>
                    <a:gd name="T2" fmla="*/ 0 w 21"/>
                    <a:gd name="T3" fmla="*/ 0 h 14"/>
                    <a:gd name="T4" fmla="*/ 0 w 21"/>
                    <a:gd name="T5" fmla="*/ 14 h 14"/>
                    <a:gd name="T6" fmla="*/ 14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5" y="14"/>
                      </a:lnTo>
                      <a:lnTo>
                        <a:pt x="17" y="12"/>
                      </a:lnTo>
                      <a:lnTo>
                        <a:pt x="21" y="12"/>
                      </a:lnTo>
                      <a:lnTo>
                        <a:pt x="21" y="6"/>
                      </a:lnTo>
                      <a:lnTo>
                        <a:pt x="21"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0" name="Freeform 3131"/>
                <p:cNvSpPr>
                  <a:spLocks/>
                </p:cNvSpPr>
                <p:nvPr/>
              </p:nvSpPr>
              <p:spPr bwMode="auto">
                <a:xfrm>
                  <a:off x="1702"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1" name="Freeform 3132"/>
                <p:cNvSpPr>
                  <a:spLocks/>
                </p:cNvSpPr>
                <p:nvPr/>
              </p:nvSpPr>
              <p:spPr bwMode="auto">
                <a:xfrm>
                  <a:off x="1715"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2" name="Freeform 3133"/>
                <p:cNvSpPr>
                  <a:spLocks/>
                </p:cNvSpPr>
                <p:nvPr/>
              </p:nvSpPr>
              <p:spPr bwMode="auto">
                <a:xfrm>
                  <a:off x="1728" y="3874"/>
                  <a:ext cx="20" cy="14"/>
                </a:xfrm>
                <a:custGeom>
                  <a:avLst/>
                  <a:gdLst>
                    <a:gd name="T0" fmla="*/ 14 w 20"/>
                    <a:gd name="T1" fmla="*/ 0 h 14"/>
                    <a:gd name="T2" fmla="*/ 0 w 20"/>
                    <a:gd name="T3" fmla="*/ 0 h 14"/>
                    <a:gd name="T4" fmla="*/ 0 w 20"/>
                    <a:gd name="T5" fmla="*/ 14 h 14"/>
                    <a:gd name="T6" fmla="*/ 14 w 20"/>
                    <a:gd name="T7" fmla="*/ 14 h 14"/>
                    <a:gd name="T8" fmla="*/ 20 w 20"/>
                    <a:gd name="T9" fmla="*/ 14 h 14"/>
                    <a:gd name="T10" fmla="*/ 20 w 20"/>
                    <a:gd name="T11" fmla="*/ 12 h 14"/>
                    <a:gd name="T12" fmla="*/ 20 w 20"/>
                    <a:gd name="T13" fmla="*/ 6 h 14"/>
                    <a:gd name="T14" fmla="*/ 20 w 20"/>
                    <a:gd name="T15" fmla="*/ 6 h 14"/>
                    <a:gd name="T16" fmla="*/ 20 w 20"/>
                    <a:gd name="T17" fmla="*/ 2 h 14"/>
                    <a:gd name="T18" fmla="*/ 20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20" y="14"/>
                      </a:lnTo>
                      <a:lnTo>
                        <a:pt x="20" y="12"/>
                      </a:lnTo>
                      <a:lnTo>
                        <a:pt x="20" y="6"/>
                      </a:lnTo>
                      <a:lnTo>
                        <a:pt x="20" y="6"/>
                      </a:lnTo>
                      <a:lnTo>
                        <a:pt x="20" y="2"/>
                      </a:lnTo>
                      <a:lnTo>
                        <a:pt x="20"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3" name="Freeform 3134"/>
                <p:cNvSpPr>
                  <a:spLocks/>
                </p:cNvSpPr>
                <p:nvPr/>
              </p:nvSpPr>
              <p:spPr bwMode="auto">
                <a:xfrm>
                  <a:off x="1742"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21" y="12"/>
                      </a:lnTo>
                      <a:lnTo>
                        <a:pt x="21" y="6"/>
                      </a:lnTo>
                      <a:lnTo>
                        <a:pt x="21" y="6"/>
                      </a:lnTo>
                      <a:lnTo>
                        <a:pt x="21"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4" name="Freeform 3135"/>
                <p:cNvSpPr>
                  <a:spLocks/>
                </p:cNvSpPr>
                <p:nvPr/>
              </p:nvSpPr>
              <p:spPr bwMode="auto">
                <a:xfrm>
                  <a:off x="1755" y="3874"/>
                  <a:ext cx="21" cy="14"/>
                </a:xfrm>
                <a:custGeom>
                  <a:avLst/>
                  <a:gdLst>
                    <a:gd name="T0" fmla="*/ 16 w 21"/>
                    <a:gd name="T1" fmla="*/ 0 h 14"/>
                    <a:gd name="T2" fmla="*/ 0 w 21"/>
                    <a:gd name="T3" fmla="*/ 0 h 14"/>
                    <a:gd name="T4" fmla="*/ 0 w 21"/>
                    <a:gd name="T5" fmla="*/ 14 h 14"/>
                    <a:gd name="T6" fmla="*/ 16 w 21"/>
                    <a:gd name="T7" fmla="*/ 14 h 14"/>
                    <a:gd name="T8" fmla="*/ 18 w 21"/>
                    <a:gd name="T9" fmla="*/ 14 h 14"/>
                    <a:gd name="T10" fmla="*/ 21 w 21"/>
                    <a:gd name="T11" fmla="*/ 12 h 14"/>
                    <a:gd name="T12" fmla="*/ 21 w 21"/>
                    <a:gd name="T13" fmla="*/ 6 h 14"/>
                    <a:gd name="T14" fmla="*/ 21 w 21"/>
                    <a:gd name="T15" fmla="*/ 6 h 14"/>
                    <a:gd name="T16" fmla="*/ 21 w 21"/>
                    <a:gd name="T17" fmla="*/ 2 h 14"/>
                    <a:gd name="T18" fmla="*/ 18 w 21"/>
                    <a:gd name="T19" fmla="*/ 2 h 14"/>
                    <a:gd name="T20" fmla="*/ 16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6" y="0"/>
                      </a:moveTo>
                      <a:lnTo>
                        <a:pt x="0" y="0"/>
                      </a:lnTo>
                      <a:lnTo>
                        <a:pt x="0" y="14"/>
                      </a:lnTo>
                      <a:lnTo>
                        <a:pt x="16" y="14"/>
                      </a:lnTo>
                      <a:lnTo>
                        <a:pt x="18" y="14"/>
                      </a:lnTo>
                      <a:lnTo>
                        <a:pt x="21" y="12"/>
                      </a:lnTo>
                      <a:lnTo>
                        <a:pt x="21" y="6"/>
                      </a:lnTo>
                      <a:lnTo>
                        <a:pt x="21" y="6"/>
                      </a:lnTo>
                      <a:lnTo>
                        <a:pt x="21" y="2"/>
                      </a:lnTo>
                      <a:lnTo>
                        <a:pt x="18"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5" name="Freeform 3136"/>
                <p:cNvSpPr>
                  <a:spLocks/>
                </p:cNvSpPr>
                <p:nvPr/>
              </p:nvSpPr>
              <p:spPr bwMode="auto">
                <a:xfrm>
                  <a:off x="1771"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7" y="12"/>
                      </a:lnTo>
                      <a:lnTo>
                        <a:pt x="21" y="12"/>
                      </a:lnTo>
                      <a:lnTo>
                        <a:pt x="21" y="6"/>
                      </a:lnTo>
                      <a:lnTo>
                        <a:pt x="21"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6" name="Freeform 3137"/>
                <p:cNvSpPr>
                  <a:spLocks/>
                </p:cNvSpPr>
                <p:nvPr/>
              </p:nvSpPr>
              <p:spPr bwMode="auto">
                <a:xfrm>
                  <a:off x="1784"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7" y="12"/>
                      </a:lnTo>
                      <a:lnTo>
                        <a:pt x="21" y="12"/>
                      </a:lnTo>
                      <a:lnTo>
                        <a:pt x="21" y="6"/>
                      </a:lnTo>
                      <a:lnTo>
                        <a:pt x="21"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7" name="Freeform 3138"/>
                <p:cNvSpPr>
                  <a:spLocks/>
                </p:cNvSpPr>
                <p:nvPr/>
              </p:nvSpPr>
              <p:spPr bwMode="auto">
                <a:xfrm>
                  <a:off x="1797" y="3874"/>
                  <a:ext cx="22" cy="14"/>
                </a:xfrm>
                <a:custGeom>
                  <a:avLst/>
                  <a:gdLst>
                    <a:gd name="T0" fmla="*/ 14 w 22"/>
                    <a:gd name="T1" fmla="*/ 0 h 14"/>
                    <a:gd name="T2" fmla="*/ 0 w 22"/>
                    <a:gd name="T3" fmla="*/ 0 h 14"/>
                    <a:gd name="T4" fmla="*/ 0 w 22"/>
                    <a:gd name="T5" fmla="*/ 14 h 14"/>
                    <a:gd name="T6" fmla="*/ 14 w 22"/>
                    <a:gd name="T7" fmla="*/ 14 h 14"/>
                    <a:gd name="T8" fmla="*/ 18 w 22"/>
                    <a:gd name="T9" fmla="*/ 12 h 14"/>
                    <a:gd name="T10" fmla="*/ 22 w 22"/>
                    <a:gd name="T11" fmla="*/ 10 h 14"/>
                    <a:gd name="T12" fmla="*/ 22 w 22"/>
                    <a:gd name="T13" fmla="*/ 6 h 14"/>
                    <a:gd name="T14" fmla="*/ 22 w 22"/>
                    <a:gd name="T15" fmla="*/ 2 h 14"/>
                    <a:gd name="T16" fmla="*/ 18 w 22"/>
                    <a:gd name="T17" fmla="*/ 2 h 14"/>
                    <a:gd name="T18" fmla="*/ 18 w 22"/>
                    <a:gd name="T19" fmla="*/ 0 h 14"/>
                    <a:gd name="T20" fmla="*/ 14 w 2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4">
                      <a:moveTo>
                        <a:pt x="14" y="0"/>
                      </a:moveTo>
                      <a:lnTo>
                        <a:pt x="0" y="0"/>
                      </a:lnTo>
                      <a:lnTo>
                        <a:pt x="0" y="14"/>
                      </a:lnTo>
                      <a:lnTo>
                        <a:pt x="14" y="14"/>
                      </a:lnTo>
                      <a:lnTo>
                        <a:pt x="18" y="12"/>
                      </a:lnTo>
                      <a:lnTo>
                        <a:pt x="22" y="10"/>
                      </a:lnTo>
                      <a:lnTo>
                        <a:pt x="22" y="6"/>
                      </a:lnTo>
                      <a:lnTo>
                        <a:pt x="22" y="2"/>
                      </a:lnTo>
                      <a:lnTo>
                        <a:pt x="18" y="2"/>
                      </a:lnTo>
                      <a:lnTo>
                        <a:pt x="18" y="0"/>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8" name="Freeform 3139"/>
                <p:cNvSpPr>
                  <a:spLocks/>
                </p:cNvSpPr>
                <p:nvPr/>
              </p:nvSpPr>
              <p:spPr bwMode="auto">
                <a:xfrm>
                  <a:off x="1811"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3 w 19"/>
                    <a:gd name="T11" fmla="*/ 14 h 14"/>
                    <a:gd name="T12" fmla="*/ 19 w 19"/>
                    <a:gd name="T13" fmla="*/ 14 h 14"/>
                    <a:gd name="T14" fmla="*/ 19 w 19"/>
                    <a:gd name="T15" fmla="*/ 12 h 14"/>
                    <a:gd name="T16" fmla="*/ 19 w 19"/>
                    <a:gd name="T17" fmla="*/ 10 h 14"/>
                    <a:gd name="T18" fmla="*/ 19 w 19"/>
                    <a:gd name="T19" fmla="*/ 6 h 14"/>
                    <a:gd name="T20" fmla="*/ 19 w 19"/>
                    <a:gd name="T21" fmla="*/ 6 h 14"/>
                    <a:gd name="T22" fmla="*/ 19 w 19"/>
                    <a:gd name="T23" fmla="*/ 2 h 14"/>
                    <a:gd name="T24" fmla="*/ 19 w 19"/>
                    <a:gd name="T25" fmla="*/ 0 h 14"/>
                    <a:gd name="T26" fmla="*/ 13 w 19"/>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4">
                      <a:moveTo>
                        <a:pt x="13" y="0"/>
                      </a:moveTo>
                      <a:lnTo>
                        <a:pt x="0" y="0"/>
                      </a:lnTo>
                      <a:lnTo>
                        <a:pt x="0" y="14"/>
                      </a:lnTo>
                      <a:lnTo>
                        <a:pt x="13" y="14"/>
                      </a:lnTo>
                      <a:lnTo>
                        <a:pt x="17" y="14"/>
                      </a:lnTo>
                      <a:lnTo>
                        <a:pt x="13" y="14"/>
                      </a:lnTo>
                      <a:lnTo>
                        <a:pt x="19" y="14"/>
                      </a:lnTo>
                      <a:lnTo>
                        <a:pt x="19" y="12"/>
                      </a:lnTo>
                      <a:lnTo>
                        <a:pt x="19" y="10"/>
                      </a:lnTo>
                      <a:lnTo>
                        <a:pt x="19" y="6"/>
                      </a:lnTo>
                      <a:lnTo>
                        <a:pt x="19" y="6"/>
                      </a:lnTo>
                      <a:lnTo>
                        <a:pt x="19" y="2"/>
                      </a:lnTo>
                      <a:lnTo>
                        <a:pt x="19" y="0"/>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9" name="Freeform 3140"/>
                <p:cNvSpPr>
                  <a:spLocks/>
                </p:cNvSpPr>
                <p:nvPr/>
              </p:nvSpPr>
              <p:spPr bwMode="auto">
                <a:xfrm>
                  <a:off x="1824" y="3872"/>
                  <a:ext cx="20" cy="16"/>
                </a:xfrm>
                <a:custGeom>
                  <a:avLst/>
                  <a:gdLst>
                    <a:gd name="T0" fmla="*/ 10 w 20"/>
                    <a:gd name="T1" fmla="*/ 4 h 16"/>
                    <a:gd name="T2" fmla="*/ 14 w 20"/>
                    <a:gd name="T3" fmla="*/ 0 h 16"/>
                    <a:gd name="T4" fmla="*/ 0 w 20"/>
                    <a:gd name="T5" fmla="*/ 2 h 16"/>
                    <a:gd name="T6" fmla="*/ 4 w 20"/>
                    <a:gd name="T7" fmla="*/ 16 h 16"/>
                    <a:gd name="T8" fmla="*/ 16 w 20"/>
                    <a:gd name="T9" fmla="*/ 14 h 16"/>
                    <a:gd name="T10" fmla="*/ 20 w 20"/>
                    <a:gd name="T11" fmla="*/ 8 h 16"/>
                    <a:gd name="T12" fmla="*/ 16 w 20"/>
                    <a:gd name="T13" fmla="*/ 14 h 16"/>
                    <a:gd name="T14" fmla="*/ 20 w 20"/>
                    <a:gd name="T15" fmla="*/ 12 h 16"/>
                    <a:gd name="T16" fmla="*/ 20 w 20"/>
                    <a:gd name="T17" fmla="*/ 8 h 16"/>
                    <a:gd name="T18" fmla="*/ 20 w 20"/>
                    <a:gd name="T19" fmla="*/ 8 h 16"/>
                    <a:gd name="T20" fmla="*/ 20 w 20"/>
                    <a:gd name="T21" fmla="*/ 4 h 16"/>
                    <a:gd name="T22" fmla="*/ 20 w 20"/>
                    <a:gd name="T23" fmla="*/ 2 h 16"/>
                    <a:gd name="T24" fmla="*/ 20 w 20"/>
                    <a:gd name="T25" fmla="*/ 0 h 16"/>
                    <a:gd name="T26" fmla="*/ 16 w 20"/>
                    <a:gd name="T27" fmla="*/ 0 h 16"/>
                    <a:gd name="T28" fmla="*/ 14 w 20"/>
                    <a:gd name="T29" fmla="*/ 0 h 16"/>
                    <a:gd name="T30" fmla="*/ 10 w 20"/>
                    <a:gd name="T3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6">
                      <a:moveTo>
                        <a:pt x="10" y="4"/>
                      </a:moveTo>
                      <a:lnTo>
                        <a:pt x="14" y="0"/>
                      </a:lnTo>
                      <a:lnTo>
                        <a:pt x="0" y="2"/>
                      </a:lnTo>
                      <a:lnTo>
                        <a:pt x="4" y="16"/>
                      </a:lnTo>
                      <a:lnTo>
                        <a:pt x="16" y="14"/>
                      </a:lnTo>
                      <a:lnTo>
                        <a:pt x="20" y="8"/>
                      </a:lnTo>
                      <a:lnTo>
                        <a:pt x="16" y="14"/>
                      </a:lnTo>
                      <a:lnTo>
                        <a:pt x="20" y="12"/>
                      </a:lnTo>
                      <a:lnTo>
                        <a:pt x="20" y="8"/>
                      </a:lnTo>
                      <a:lnTo>
                        <a:pt x="20" y="8"/>
                      </a:lnTo>
                      <a:lnTo>
                        <a:pt x="20" y="4"/>
                      </a:lnTo>
                      <a:lnTo>
                        <a:pt x="20" y="2"/>
                      </a:lnTo>
                      <a:lnTo>
                        <a:pt x="20" y="0"/>
                      </a:lnTo>
                      <a:lnTo>
                        <a:pt x="16" y="0"/>
                      </a:lnTo>
                      <a:lnTo>
                        <a:pt x="14" y="0"/>
                      </a:lnTo>
                      <a:lnTo>
                        <a:pt x="1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0" name="Freeform 3141"/>
                <p:cNvSpPr>
                  <a:spLocks/>
                </p:cNvSpPr>
                <p:nvPr/>
              </p:nvSpPr>
              <p:spPr bwMode="auto">
                <a:xfrm>
                  <a:off x="1834" y="3813"/>
                  <a:ext cx="27" cy="67"/>
                </a:xfrm>
                <a:custGeom>
                  <a:avLst/>
                  <a:gdLst>
                    <a:gd name="T0" fmla="*/ 13 w 27"/>
                    <a:gd name="T1" fmla="*/ 6 h 67"/>
                    <a:gd name="T2" fmla="*/ 0 w 27"/>
                    <a:gd name="T3" fmla="*/ 63 h 67"/>
                    <a:gd name="T4" fmla="*/ 10 w 27"/>
                    <a:gd name="T5" fmla="*/ 67 h 67"/>
                    <a:gd name="T6" fmla="*/ 25 w 27"/>
                    <a:gd name="T7" fmla="*/ 8 h 67"/>
                    <a:gd name="T8" fmla="*/ 27 w 27"/>
                    <a:gd name="T9" fmla="*/ 6 h 67"/>
                    <a:gd name="T10" fmla="*/ 25 w 27"/>
                    <a:gd name="T11" fmla="*/ 4 h 67"/>
                    <a:gd name="T12" fmla="*/ 23 w 27"/>
                    <a:gd name="T13" fmla="*/ 0 h 67"/>
                    <a:gd name="T14" fmla="*/ 19 w 27"/>
                    <a:gd name="T15" fmla="*/ 0 h 67"/>
                    <a:gd name="T16" fmla="*/ 17 w 27"/>
                    <a:gd name="T17" fmla="*/ 0 h 67"/>
                    <a:gd name="T18" fmla="*/ 15 w 27"/>
                    <a:gd name="T19" fmla="*/ 0 h 67"/>
                    <a:gd name="T20" fmla="*/ 13 w 27"/>
                    <a:gd name="T21" fmla="*/ 0 h 67"/>
                    <a:gd name="T22" fmla="*/ 13 w 27"/>
                    <a:gd name="T23"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67">
                      <a:moveTo>
                        <a:pt x="13" y="6"/>
                      </a:moveTo>
                      <a:lnTo>
                        <a:pt x="0" y="63"/>
                      </a:lnTo>
                      <a:lnTo>
                        <a:pt x="10" y="67"/>
                      </a:lnTo>
                      <a:lnTo>
                        <a:pt x="25" y="8"/>
                      </a:lnTo>
                      <a:lnTo>
                        <a:pt x="27" y="6"/>
                      </a:lnTo>
                      <a:lnTo>
                        <a:pt x="25" y="4"/>
                      </a:lnTo>
                      <a:lnTo>
                        <a:pt x="23" y="0"/>
                      </a:lnTo>
                      <a:lnTo>
                        <a:pt x="19" y="0"/>
                      </a:lnTo>
                      <a:lnTo>
                        <a:pt x="17" y="0"/>
                      </a:lnTo>
                      <a:lnTo>
                        <a:pt x="15" y="0"/>
                      </a:lnTo>
                      <a:lnTo>
                        <a:pt x="13" y="0"/>
                      </a:lnTo>
                      <a:lnTo>
                        <a:pt x="1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1" name="Freeform 3142"/>
                <p:cNvSpPr>
                  <a:spLocks/>
                </p:cNvSpPr>
                <p:nvPr/>
              </p:nvSpPr>
              <p:spPr bwMode="auto">
                <a:xfrm>
                  <a:off x="1847" y="3753"/>
                  <a:ext cx="27" cy="68"/>
                </a:xfrm>
                <a:custGeom>
                  <a:avLst/>
                  <a:gdLst>
                    <a:gd name="T0" fmla="*/ 27 w 27"/>
                    <a:gd name="T1" fmla="*/ 8 h 68"/>
                    <a:gd name="T2" fmla="*/ 14 w 27"/>
                    <a:gd name="T3" fmla="*/ 4 h 68"/>
                    <a:gd name="T4" fmla="*/ 0 w 27"/>
                    <a:gd name="T5" fmla="*/ 66 h 68"/>
                    <a:gd name="T6" fmla="*/ 12 w 27"/>
                    <a:gd name="T7" fmla="*/ 68 h 68"/>
                    <a:gd name="T8" fmla="*/ 27 w 27"/>
                    <a:gd name="T9" fmla="*/ 8 h 68"/>
                    <a:gd name="T10" fmla="*/ 14 w 27"/>
                    <a:gd name="T11" fmla="*/ 8 h 68"/>
                    <a:gd name="T12" fmla="*/ 27 w 27"/>
                    <a:gd name="T13" fmla="*/ 8 h 68"/>
                    <a:gd name="T14" fmla="*/ 27 w 27"/>
                    <a:gd name="T15" fmla="*/ 4 h 68"/>
                    <a:gd name="T16" fmla="*/ 25 w 27"/>
                    <a:gd name="T17" fmla="*/ 2 h 68"/>
                    <a:gd name="T18" fmla="*/ 22 w 27"/>
                    <a:gd name="T19" fmla="*/ 0 h 68"/>
                    <a:gd name="T20" fmla="*/ 20 w 27"/>
                    <a:gd name="T21" fmla="*/ 0 h 68"/>
                    <a:gd name="T22" fmla="*/ 20 w 27"/>
                    <a:gd name="T23" fmla="*/ 0 h 68"/>
                    <a:gd name="T24" fmla="*/ 16 w 27"/>
                    <a:gd name="T25" fmla="*/ 0 h 68"/>
                    <a:gd name="T26" fmla="*/ 14 w 27"/>
                    <a:gd name="T27" fmla="*/ 2 h 68"/>
                    <a:gd name="T28" fmla="*/ 14 w 27"/>
                    <a:gd name="T29" fmla="*/ 4 h 68"/>
                    <a:gd name="T30" fmla="*/ 27 w 27"/>
                    <a:gd name="T31" fmla="*/ 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68">
                      <a:moveTo>
                        <a:pt x="27" y="8"/>
                      </a:moveTo>
                      <a:lnTo>
                        <a:pt x="14" y="4"/>
                      </a:lnTo>
                      <a:lnTo>
                        <a:pt x="0" y="66"/>
                      </a:lnTo>
                      <a:lnTo>
                        <a:pt x="12" y="68"/>
                      </a:lnTo>
                      <a:lnTo>
                        <a:pt x="27" y="8"/>
                      </a:lnTo>
                      <a:lnTo>
                        <a:pt x="14" y="8"/>
                      </a:lnTo>
                      <a:lnTo>
                        <a:pt x="27" y="8"/>
                      </a:lnTo>
                      <a:lnTo>
                        <a:pt x="27" y="4"/>
                      </a:lnTo>
                      <a:lnTo>
                        <a:pt x="25" y="2"/>
                      </a:lnTo>
                      <a:lnTo>
                        <a:pt x="22" y="0"/>
                      </a:lnTo>
                      <a:lnTo>
                        <a:pt x="20" y="0"/>
                      </a:lnTo>
                      <a:lnTo>
                        <a:pt x="20" y="0"/>
                      </a:lnTo>
                      <a:lnTo>
                        <a:pt x="16" y="0"/>
                      </a:lnTo>
                      <a:lnTo>
                        <a:pt x="14" y="2"/>
                      </a:lnTo>
                      <a:lnTo>
                        <a:pt x="14" y="4"/>
                      </a:lnTo>
                      <a:lnTo>
                        <a:pt x="27"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2" name="Freeform 3143"/>
                <p:cNvSpPr>
                  <a:spLocks/>
                </p:cNvSpPr>
                <p:nvPr/>
              </p:nvSpPr>
              <p:spPr bwMode="auto">
                <a:xfrm>
                  <a:off x="1861" y="3761"/>
                  <a:ext cx="27" cy="111"/>
                </a:xfrm>
                <a:custGeom>
                  <a:avLst/>
                  <a:gdLst>
                    <a:gd name="T0" fmla="*/ 25 w 27"/>
                    <a:gd name="T1" fmla="*/ 100 h 111"/>
                    <a:gd name="T2" fmla="*/ 27 w 27"/>
                    <a:gd name="T3" fmla="*/ 104 h 111"/>
                    <a:gd name="T4" fmla="*/ 13 w 27"/>
                    <a:gd name="T5" fmla="*/ 0 h 111"/>
                    <a:gd name="T6" fmla="*/ 0 w 27"/>
                    <a:gd name="T7" fmla="*/ 0 h 111"/>
                    <a:gd name="T8" fmla="*/ 13 w 27"/>
                    <a:gd name="T9" fmla="*/ 106 h 111"/>
                    <a:gd name="T10" fmla="*/ 15 w 27"/>
                    <a:gd name="T11" fmla="*/ 110 h 111"/>
                    <a:gd name="T12" fmla="*/ 13 w 27"/>
                    <a:gd name="T13" fmla="*/ 106 h 111"/>
                    <a:gd name="T14" fmla="*/ 13 w 27"/>
                    <a:gd name="T15" fmla="*/ 110 h 111"/>
                    <a:gd name="T16" fmla="*/ 15 w 27"/>
                    <a:gd name="T17" fmla="*/ 111 h 111"/>
                    <a:gd name="T18" fmla="*/ 17 w 27"/>
                    <a:gd name="T19" fmla="*/ 111 h 111"/>
                    <a:gd name="T20" fmla="*/ 21 w 27"/>
                    <a:gd name="T21" fmla="*/ 111 h 111"/>
                    <a:gd name="T22" fmla="*/ 21 w 27"/>
                    <a:gd name="T23" fmla="*/ 111 h 111"/>
                    <a:gd name="T24" fmla="*/ 25 w 27"/>
                    <a:gd name="T25" fmla="*/ 110 h 111"/>
                    <a:gd name="T26" fmla="*/ 27 w 27"/>
                    <a:gd name="T27" fmla="*/ 106 h 111"/>
                    <a:gd name="T28" fmla="*/ 27 w 27"/>
                    <a:gd name="T29" fmla="*/ 104 h 111"/>
                    <a:gd name="T30" fmla="*/ 25 w 27"/>
                    <a:gd name="T31" fmla="*/ 10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111">
                      <a:moveTo>
                        <a:pt x="25" y="100"/>
                      </a:moveTo>
                      <a:lnTo>
                        <a:pt x="27" y="104"/>
                      </a:lnTo>
                      <a:lnTo>
                        <a:pt x="13" y="0"/>
                      </a:lnTo>
                      <a:lnTo>
                        <a:pt x="0" y="0"/>
                      </a:lnTo>
                      <a:lnTo>
                        <a:pt x="13" y="106"/>
                      </a:lnTo>
                      <a:lnTo>
                        <a:pt x="15" y="110"/>
                      </a:lnTo>
                      <a:lnTo>
                        <a:pt x="13" y="106"/>
                      </a:lnTo>
                      <a:lnTo>
                        <a:pt x="13" y="110"/>
                      </a:lnTo>
                      <a:lnTo>
                        <a:pt x="15" y="111"/>
                      </a:lnTo>
                      <a:lnTo>
                        <a:pt x="17" y="111"/>
                      </a:lnTo>
                      <a:lnTo>
                        <a:pt x="21" y="111"/>
                      </a:lnTo>
                      <a:lnTo>
                        <a:pt x="21" y="111"/>
                      </a:lnTo>
                      <a:lnTo>
                        <a:pt x="25" y="110"/>
                      </a:lnTo>
                      <a:lnTo>
                        <a:pt x="27" y="106"/>
                      </a:lnTo>
                      <a:lnTo>
                        <a:pt x="27" y="104"/>
                      </a:lnTo>
                      <a:lnTo>
                        <a:pt x="25" y="10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3" name="Freeform 3144"/>
                <p:cNvSpPr>
                  <a:spLocks/>
                </p:cNvSpPr>
                <p:nvPr/>
              </p:nvSpPr>
              <p:spPr bwMode="auto">
                <a:xfrm>
                  <a:off x="1876" y="3861"/>
                  <a:ext cx="25" cy="27"/>
                </a:xfrm>
                <a:custGeom>
                  <a:avLst/>
                  <a:gdLst>
                    <a:gd name="T0" fmla="*/ 19 w 25"/>
                    <a:gd name="T1" fmla="*/ 13 h 27"/>
                    <a:gd name="T2" fmla="*/ 23 w 25"/>
                    <a:gd name="T3" fmla="*/ 15 h 27"/>
                    <a:gd name="T4" fmla="*/ 10 w 25"/>
                    <a:gd name="T5" fmla="*/ 0 h 27"/>
                    <a:gd name="T6" fmla="*/ 0 w 25"/>
                    <a:gd name="T7" fmla="*/ 10 h 27"/>
                    <a:gd name="T8" fmla="*/ 14 w 25"/>
                    <a:gd name="T9" fmla="*/ 25 h 27"/>
                    <a:gd name="T10" fmla="*/ 19 w 25"/>
                    <a:gd name="T11" fmla="*/ 27 h 27"/>
                    <a:gd name="T12" fmla="*/ 14 w 25"/>
                    <a:gd name="T13" fmla="*/ 25 h 27"/>
                    <a:gd name="T14" fmla="*/ 16 w 25"/>
                    <a:gd name="T15" fmla="*/ 27 h 27"/>
                    <a:gd name="T16" fmla="*/ 19 w 25"/>
                    <a:gd name="T17" fmla="*/ 27 h 27"/>
                    <a:gd name="T18" fmla="*/ 21 w 25"/>
                    <a:gd name="T19" fmla="*/ 27 h 27"/>
                    <a:gd name="T20" fmla="*/ 23 w 25"/>
                    <a:gd name="T21" fmla="*/ 25 h 27"/>
                    <a:gd name="T22" fmla="*/ 25 w 25"/>
                    <a:gd name="T23" fmla="*/ 23 h 27"/>
                    <a:gd name="T24" fmla="*/ 25 w 25"/>
                    <a:gd name="T25" fmla="*/ 19 h 27"/>
                    <a:gd name="T26" fmla="*/ 25 w 25"/>
                    <a:gd name="T27" fmla="*/ 19 h 27"/>
                    <a:gd name="T28" fmla="*/ 23 w 25"/>
                    <a:gd name="T29" fmla="*/ 15 h 27"/>
                    <a:gd name="T30" fmla="*/ 19 w 25"/>
                    <a:gd name="T31"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27">
                      <a:moveTo>
                        <a:pt x="19" y="13"/>
                      </a:moveTo>
                      <a:lnTo>
                        <a:pt x="23" y="15"/>
                      </a:lnTo>
                      <a:lnTo>
                        <a:pt x="10" y="0"/>
                      </a:lnTo>
                      <a:lnTo>
                        <a:pt x="0" y="10"/>
                      </a:lnTo>
                      <a:lnTo>
                        <a:pt x="14" y="25"/>
                      </a:lnTo>
                      <a:lnTo>
                        <a:pt x="19" y="27"/>
                      </a:lnTo>
                      <a:lnTo>
                        <a:pt x="14" y="25"/>
                      </a:lnTo>
                      <a:lnTo>
                        <a:pt x="16" y="27"/>
                      </a:lnTo>
                      <a:lnTo>
                        <a:pt x="19" y="27"/>
                      </a:lnTo>
                      <a:lnTo>
                        <a:pt x="21" y="27"/>
                      </a:lnTo>
                      <a:lnTo>
                        <a:pt x="23" y="25"/>
                      </a:lnTo>
                      <a:lnTo>
                        <a:pt x="25" y="23"/>
                      </a:lnTo>
                      <a:lnTo>
                        <a:pt x="25" y="19"/>
                      </a:lnTo>
                      <a:lnTo>
                        <a:pt x="25" y="19"/>
                      </a:lnTo>
                      <a:lnTo>
                        <a:pt x="23" y="15"/>
                      </a:lnTo>
                      <a:lnTo>
                        <a:pt x="19"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4" name="Freeform 3145"/>
                <p:cNvSpPr>
                  <a:spLocks/>
                </p:cNvSpPr>
                <p:nvPr/>
              </p:nvSpPr>
              <p:spPr bwMode="auto">
                <a:xfrm>
                  <a:off x="1895" y="3874"/>
                  <a:ext cx="20" cy="14"/>
                </a:xfrm>
                <a:custGeom>
                  <a:avLst/>
                  <a:gdLst>
                    <a:gd name="T0" fmla="*/ 12 w 20"/>
                    <a:gd name="T1" fmla="*/ 0 h 14"/>
                    <a:gd name="T2" fmla="*/ 0 w 20"/>
                    <a:gd name="T3" fmla="*/ 0 h 14"/>
                    <a:gd name="T4" fmla="*/ 0 w 20"/>
                    <a:gd name="T5" fmla="*/ 14 h 14"/>
                    <a:gd name="T6" fmla="*/ 12 w 20"/>
                    <a:gd name="T7" fmla="*/ 14 h 14"/>
                    <a:gd name="T8" fmla="*/ 16 w 20"/>
                    <a:gd name="T9" fmla="*/ 14 h 14"/>
                    <a:gd name="T10" fmla="*/ 16 w 20"/>
                    <a:gd name="T11" fmla="*/ 12 h 14"/>
                    <a:gd name="T12" fmla="*/ 20 w 20"/>
                    <a:gd name="T13" fmla="*/ 10 h 14"/>
                    <a:gd name="T14" fmla="*/ 20 w 20"/>
                    <a:gd name="T15" fmla="*/ 6 h 14"/>
                    <a:gd name="T16" fmla="*/ 20 w 20"/>
                    <a:gd name="T17" fmla="*/ 6 h 14"/>
                    <a:gd name="T18" fmla="*/ 16 w 20"/>
                    <a:gd name="T19" fmla="*/ 2 h 14"/>
                    <a:gd name="T20" fmla="*/ 16 w 20"/>
                    <a:gd name="T21" fmla="*/ 0 h 14"/>
                    <a:gd name="T22" fmla="*/ 12 w 20"/>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4">
                      <a:moveTo>
                        <a:pt x="12" y="0"/>
                      </a:moveTo>
                      <a:lnTo>
                        <a:pt x="0" y="0"/>
                      </a:lnTo>
                      <a:lnTo>
                        <a:pt x="0" y="14"/>
                      </a:lnTo>
                      <a:lnTo>
                        <a:pt x="12" y="14"/>
                      </a:lnTo>
                      <a:lnTo>
                        <a:pt x="16" y="14"/>
                      </a:lnTo>
                      <a:lnTo>
                        <a:pt x="16" y="12"/>
                      </a:lnTo>
                      <a:lnTo>
                        <a:pt x="20" y="10"/>
                      </a:lnTo>
                      <a:lnTo>
                        <a:pt x="20" y="6"/>
                      </a:lnTo>
                      <a:lnTo>
                        <a:pt x="20" y="6"/>
                      </a:lnTo>
                      <a:lnTo>
                        <a:pt x="16" y="2"/>
                      </a:lnTo>
                      <a:lnTo>
                        <a:pt x="16" y="0"/>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5" name="Freeform 3146"/>
                <p:cNvSpPr>
                  <a:spLocks/>
                </p:cNvSpPr>
                <p:nvPr/>
              </p:nvSpPr>
              <p:spPr bwMode="auto">
                <a:xfrm>
                  <a:off x="1907" y="3874"/>
                  <a:ext cx="21" cy="14"/>
                </a:xfrm>
                <a:custGeom>
                  <a:avLst/>
                  <a:gdLst>
                    <a:gd name="T0" fmla="*/ 13 w 21"/>
                    <a:gd name="T1" fmla="*/ 0 h 14"/>
                    <a:gd name="T2" fmla="*/ 17 w 21"/>
                    <a:gd name="T3" fmla="*/ 0 h 14"/>
                    <a:gd name="T4" fmla="*/ 0 w 21"/>
                    <a:gd name="T5" fmla="*/ 0 h 14"/>
                    <a:gd name="T6" fmla="*/ 0 w 21"/>
                    <a:gd name="T7" fmla="*/ 14 h 14"/>
                    <a:gd name="T8" fmla="*/ 13 w 21"/>
                    <a:gd name="T9" fmla="*/ 14 h 14"/>
                    <a:gd name="T10" fmla="*/ 17 w 21"/>
                    <a:gd name="T11" fmla="*/ 14 h 14"/>
                    <a:gd name="T12" fmla="*/ 19 w 21"/>
                    <a:gd name="T13" fmla="*/ 14 h 14"/>
                    <a:gd name="T14" fmla="*/ 21 w 21"/>
                    <a:gd name="T15" fmla="*/ 12 h 14"/>
                    <a:gd name="T16" fmla="*/ 21 w 21"/>
                    <a:gd name="T17" fmla="*/ 10 h 14"/>
                    <a:gd name="T18" fmla="*/ 21 w 21"/>
                    <a:gd name="T19" fmla="*/ 6 h 14"/>
                    <a:gd name="T20" fmla="*/ 21 w 21"/>
                    <a:gd name="T21" fmla="*/ 6 h 14"/>
                    <a:gd name="T22" fmla="*/ 19 w 21"/>
                    <a:gd name="T23" fmla="*/ 2 h 14"/>
                    <a:gd name="T24" fmla="*/ 17 w 21"/>
                    <a:gd name="T25" fmla="*/ 0 h 14"/>
                    <a:gd name="T26" fmla="*/ 13 w 21"/>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4">
                      <a:moveTo>
                        <a:pt x="13" y="0"/>
                      </a:moveTo>
                      <a:lnTo>
                        <a:pt x="17" y="0"/>
                      </a:lnTo>
                      <a:lnTo>
                        <a:pt x="0" y="0"/>
                      </a:lnTo>
                      <a:lnTo>
                        <a:pt x="0" y="14"/>
                      </a:lnTo>
                      <a:lnTo>
                        <a:pt x="13" y="14"/>
                      </a:lnTo>
                      <a:lnTo>
                        <a:pt x="17" y="14"/>
                      </a:lnTo>
                      <a:lnTo>
                        <a:pt x="19" y="14"/>
                      </a:lnTo>
                      <a:lnTo>
                        <a:pt x="21" y="12"/>
                      </a:lnTo>
                      <a:lnTo>
                        <a:pt x="21" y="10"/>
                      </a:lnTo>
                      <a:lnTo>
                        <a:pt x="21" y="6"/>
                      </a:lnTo>
                      <a:lnTo>
                        <a:pt x="21" y="6"/>
                      </a:lnTo>
                      <a:lnTo>
                        <a:pt x="19" y="2"/>
                      </a:lnTo>
                      <a:lnTo>
                        <a:pt x="17" y="0"/>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6" name="Freeform 3147"/>
                <p:cNvSpPr>
                  <a:spLocks/>
                </p:cNvSpPr>
                <p:nvPr/>
              </p:nvSpPr>
              <p:spPr bwMode="auto">
                <a:xfrm>
                  <a:off x="1920" y="3874"/>
                  <a:ext cx="21" cy="14"/>
                </a:xfrm>
                <a:custGeom>
                  <a:avLst/>
                  <a:gdLst>
                    <a:gd name="T0" fmla="*/ 18 w 21"/>
                    <a:gd name="T1" fmla="*/ 0 h 14"/>
                    <a:gd name="T2" fmla="*/ 0 w 21"/>
                    <a:gd name="T3" fmla="*/ 0 h 14"/>
                    <a:gd name="T4" fmla="*/ 0 w 21"/>
                    <a:gd name="T5" fmla="*/ 14 h 14"/>
                    <a:gd name="T6" fmla="*/ 18 w 21"/>
                    <a:gd name="T7" fmla="*/ 14 h 14"/>
                    <a:gd name="T8" fmla="*/ 20 w 21"/>
                    <a:gd name="T9" fmla="*/ 14 h 14"/>
                    <a:gd name="T10" fmla="*/ 21 w 21"/>
                    <a:gd name="T11" fmla="*/ 12 h 14"/>
                    <a:gd name="T12" fmla="*/ 21 w 21"/>
                    <a:gd name="T13" fmla="*/ 6 h 14"/>
                    <a:gd name="T14" fmla="*/ 21 w 21"/>
                    <a:gd name="T15" fmla="*/ 6 h 14"/>
                    <a:gd name="T16" fmla="*/ 21 w 21"/>
                    <a:gd name="T17" fmla="*/ 2 h 14"/>
                    <a:gd name="T18" fmla="*/ 20 w 21"/>
                    <a:gd name="T19" fmla="*/ 2 h 14"/>
                    <a:gd name="T20" fmla="*/ 18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8" y="0"/>
                      </a:moveTo>
                      <a:lnTo>
                        <a:pt x="0" y="0"/>
                      </a:lnTo>
                      <a:lnTo>
                        <a:pt x="0" y="14"/>
                      </a:lnTo>
                      <a:lnTo>
                        <a:pt x="18" y="14"/>
                      </a:lnTo>
                      <a:lnTo>
                        <a:pt x="20" y="14"/>
                      </a:lnTo>
                      <a:lnTo>
                        <a:pt x="21" y="12"/>
                      </a:lnTo>
                      <a:lnTo>
                        <a:pt x="21" y="6"/>
                      </a:lnTo>
                      <a:lnTo>
                        <a:pt x="21" y="6"/>
                      </a:lnTo>
                      <a:lnTo>
                        <a:pt x="21" y="2"/>
                      </a:lnTo>
                      <a:lnTo>
                        <a:pt x="20" y="2"/>
                      </a:lnTo>
                      <a:lnTo>
                        <a:pt x="1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7" name="Freeform 3148"/>
                <p:cNvSpPr>
                  <a:spLocks/>
                </p:cNvSpPr>
                <p:nvPr/>
              </p:nvSpPr>
              <p:spPr bwMode="auto">
                <a:xfrm>
                  <a:off x="1938"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7 w 19"/>
                    <a:gd name="T11" fmla="*/ 12 h 14"/>
                    <a:gd name="T12" fmla="*/ 19 w 19"/>
                    <a:gd name="T13" fmla="*/ 6 h 14"/>
                    <a:gd name="T14" fmla="*/ 17 w 19"/>
                    <a:gd name="T15" fmla="*/ 6 h 14"/>
                    <a:gd name="T16" fmla="*/ 17 w 19"/>
                    <a:gd name="T17" fmla="*/ 2 h 14"/>
                    <a:gd name="T18" fmla="*/ 15 w 19"/>
                    <a:gd name="T19" fmla="*/ 2 h 14"/>
                    <a:gd name="T20" fmla="*/ 11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1" y="0"/>
                      </a:moveTo>
                      <a:lnTo>
                        <a:pt x="0" y="0"/>
                      </a:lnTo>
                      <a:lnTo>
                        <a:pt x="0" y="14"/>
                      </a:lnTo>
                      <a:lnTo>
                        <a:pt x="11" y="14"/>
                      </a:lnTo>
                      <a:lnTo>
                        <a:pt x="15" y="14"/>
                      </a:lnTo>
                      <a:lnTo>
                        <a:pt x="17" y="12"/>
                      </a:lnTo>
                      <a:lnTo>
                        <a:pt x="19" y="6"/>
                      </a:lnTo>
                      <a:lnTo>
                        <a:pt x="17" y="6"/>
                      </a:lnTo>
                      <a:lnTo>
                        <a:pt x="17"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8" name="Freeform 3149"/>
                <p:cNvSpPr>
                  <a:spLocks/>
                </p:cNvSpPr>
                <p:nvPr/>
              </p:nvSpPr>
              <p:spPr bwMode="auto">
                <a:xfrm>
                  <a:off x="1949" y="3874"/>
                  <a:ext cx="21" cy="14"/>
                </a:xfrm>
                <a:custGeom>
                  <a:avLst/>
                  <a:gdLst>
                    <a:gd name="T0" fmla="*/ 14 w 21"/>
                    <a:gd name="T1" fmla="*/ 0 h 14"/>
                    <a:gd name="T2" fmla="*/ 0 w 21"/>
                    <a:gd name="T3" fmla="*/ 0 h 14"/>
                    <a:gd name="T4" fmla="*/ 0 w 21"/>
                    <a:gd name="T5" fmla="*/ 14 h 14"/>
                    <a:gd name="T6" fmla="*/ 14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7" y="14"/>
                      </a:lnTo>
                      <a:lnTo>
                        <a:pt x="19" y="12"/>
                      </a:lnTo>
                      <a:lnTo>
                        <a:pt x="21" y="12"/>
                      </a:lnTo>
                      <a:lnTo>
                        <a:pt x="21" y="6"/>
                      </a:lnTo>
                      <a:lnTo>
                        <a:pt x="21" y="6"/>
                      </a:lnTo>
                      <a:lnTo>
                        <a:pt x="19" y="2"/>
                      </a:lnTo>
                      <a:lnTo>
                        <a:pt x="17"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9" name="Freeform 3150"/>
                <p:cNvSpPr>
                  <a:spLocks/>
                </p:cNvSpPr>
                <p:nvPr/>
              </p:nvSpPr>
              <p:spPr bwMode="auto">
                <a:xfrm>
                  <a:off x="1963" y="3874"/>
                  <a:ext cx="21" cy="14"/>
                </a:xfrm>
                <a:custGeom>
                  <a:avLst/>
                  <a:gdLst>
                    <a:gd name="T0" fmla="*/ 15 w 21"/>
                    <a:gd name="T1" fmla="*/ 0 h 14"/>
                    <a:gd name="T2" fmla="*/ 0 w 21"/>
                    <a:gd name="T3" fmla="*/ 0 h 14"/>
                    <a:gd name="T4" fmla="*/ 0 w 21"/>
                    <a:gd name="T5" fmla="*/ 14 h 14"/>
                    <a:gd name="T6" fmla="*/ 15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7" y="14"/>
                      </a:lnTo>
                      <a:lnTo>
                        <a:pt x="19" y="12"/>
                      </a:lnTo>
                      <a:lnTo>
                        <a:pt x="21" y="12"/>
                      </a:lnTo>
                      <a:lnTo>
                        <a:pt x="21" y="6"/>
                      </a:lnTo>
                      <a:lnTo>
                        <a:pt x="21"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0" name="Freeform 3151"/>
                <p:cNvSpPr>
                  <a:spLocks/>
                </p:cNvSpPr>
                <p:nvPr/>
              </p:nvSpPr>
              <p:spPr bwMode="auto">
                <a:xfrm>
                  <a:off x="1978"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1" name="Freeform 3152"/>
                <p:cNvSpPr>
                  <a:spLocks/>
                </p:cNvSpPr>
                <p:nvPr/>
              </p:nvSpPr>
              <p:spPr bwMode="auto">
                <a:xfrm>
                  <a:off x="1991" y="3874"/>
                  <a:ext cx="20" cy="14"/>
                </a:xfrm>
                <a:custGeom>
                  <a:avLst/>
                  <a:gdLst>
                    <a:gd name="T0" fmla="*/ 14 w 20"/>
                    <a:gd name="T1" fmla="*/ 0 h 14"/>
                    <a:gd name="T2" fmla="*/ 0 w 20"/>
                    <a:gd name="T3" fmla="*/ 0 h 14"/>
                    <a:gd name="T4" fmla="*/ 0 w 20"/>
                    <a:gd name="T5" fmla="*/ 14 h 14"/>
                    <a:gd name="T6" fmla="*/ 14 w 20"/>
                    <a:gd name="T7" fmla="*/ 14 h 14"/>
                    <a:gd name="T8" fmla="*/ 18 w 20"/>
                    <a:gd name="T9" fmla="*/ 14 h 14"/>
                    <a:gd name="T10" fmla="*/ 20 w 20"/>
                    <a:gd name="T11" fmla="*/ 12 h 14"/>
                    <a:gd name="T12" fmla="*/ 20 w 20"/>
                    <a:gd name="T13" fmla="*/ 6 h 14"/>
                    <a:gd name="T14" fmla="*/ 20 w 20"/>
                    <a:gd name="T15" fmla="*/ 6 h 14"/>
                    <a:gd name="T16" fmla="*/ 20 w 20"/>
                    <a:gd name="T17" fmla="*/ 2 h 14"/>
                    <a:gd name="T18" fmla="*/ 18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18" y="14"/>
                      </a:lnTo>
                      <a:lnTo>
                        <a:pt x="20" y="12"/>
                      </a:lnTo>
                      <a:lnTo>
                        <a:pt x="20" y="6"/>
                      </a:lnTo>
                      <a:lnTo>
                        <a:pt x="20" y="6"/>
                      </a:lnTo>
                      <a:lnTo>
                        <a:pt x="20"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2" name="Freeform 3153"/>
                <p:cNvSpPr>
                  <a:spLocks/>
                </p:cNvSpPr>
                <p:nvPr/>
              </p:nvSpPr>
              <p:spPr bwMode="auto">
                <a:xfrm>
                  <a:off x="2005"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3" name="Freeform 3154"/>
                <p:cNvSpPr>
                  <a:spLocks/>
                </p:cNvSpPr>
                <p:nvPr/>
              </p:nvSpPr>
              <p:spPr bwMode="auto">
                <a:xfrm>
                  <a:off x="2018" y="3874"/>
                  <a:ext cx="21" cy="14"/>
                </a:xfrm>
                <a:custGeom>
                  <a:avLst/>
                  <a:gdLst>
                    <a:gd name="T0" fmla="*/ 16 w 21"/>
                    <a:gd name="T1" fmla="*/ 0 h 14"/>
                    <a:gd name="T2" fmla="*/ 0 w 21"/>
                    <a:gd name="T3" fmla="*/ 0 h 14"/>
                    <a:gd name="T4" fmla="*/ 0 w 21"/>
                    <a:gd name="T5" fmla="*/ 14 h 14"/>
                    <a:gd name="T6" fmla="*/ 16 w 21"/>
                    <a:gd name="T7" fmla="*/ 14 h 14"/>
                    <a:gd name="T8" fmla="*/ 18 w 21"/>
                    <a:gd name="T9" fmla="*/ 14 h 14"/>
                    <a:gd name="T10" fmla="*/ 19 w 21"/>
                    <a:gd name="T11" fmla="*/ 12 h 14"/>
                    <a:gd name="T12" fmla="*/ 21 w 21"/>
                    <a:gd name="T13" fmla="*/ 6 h 14"/>
                    <a:gd name="T14" fmla="*/ 19 w 21"/>
                    <a:gd name="T15" fmla="*/ 6 h 14"/>
                    <a:gd name="T16" fmla="*/ 19 w 21"/>
                    <a:gd name="T17" fmla="*/ 2 h 14"/>
                    <a:gd name="T18" fmla="*/ 18 w 21"/>
                    <a:gd name="T19" fmla="*/ 2 h 14"/>
                    <a:gd name="T20" fmla="*/ 16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6" y="0"/>
                      </a:moveTo>
                      <a:lnTo>
                        <a:pt x="0" y="0"/>
                      </a:lnTo>
                      <a:lnTo>
                        <a:pt x="0" y="14"/>
                      </a:lnTo>
                      <a:lnTo>
                        <a:pt x="16" y="14"/>
                      </a:lnTo>
                      <a:lnTo>
                        <a:pt x="18" y="14"/>
                      </a:lnTo>
                      <a:lnTo>
                        <a:pt x="19" y="12"/>
                      </a:lnTo>
                      <a:lnTo>
                        <a:pt x="21" y="6"/>
                      </a:lnTo>
                      <a:lnTo>
                        <a:pt x="19" y="6"/>
                      </a:lnTo>
                      <a:lnTo>
                        <a:pt x="19" y="2"/>
                      </a:lnTo>
                      <a:lnTo>
                        <a:pt x="18"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4" name="Freeform 3155"/>
                <p:cNvSpPr>
                  <a:spLocks/>
                </p:cNvSpPr>
                <p:nvPr/>
              </p:nvSpPr>
              <p:spPr bwMode="auto">
                <a:xfrm>
                  <a:off x="2034"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9" y="12"/>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5" name="Freeform 3156"/>
                <p:cNvSpPr>
                  <a:spLocks/>
                </p:cNvSpPr>
                <p:nvPr/>
              </p:nvSpPr>
              <p:spPr bwMode="auto">
                <a:xfrm>
                  <a:off x="2047" y="3874"/>
                  <a:ext cx="21" cy="14"/>
                </a:xfrm>
                <a:custGeom>
                  <a:avLst/>
                  <a:gdLst>
                    <a:gd name="T0" fmla="*/ 14 w 21"/>
                    <a:gd name="T1" fmla="*/ 0 h 14"/>
                    <a:gd name="T2" fmla="*/ 0 w 21"/>
                    <a:gd name="T3" fmla="*/ 0 h 14"/>
                    <a:gd name="T4" fmla="*/ 0 w 21"/>
                    <a:gd name="T5" fmla="*/ 14 h 14"/>
                    <a:gd name="T6" fmla="*/ 14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5" y="14"/>
                      </a:lnTo>
                      <a:lnTo>
                        <a:pt x="17" y="12"/>
                      </a:lnTo>
                      <a:lnTo>
                        <a:pt x="21" y="12"/>
                      </a:lnTo>
                      <a:lnTo>
                        <a:pt x="21" y="6"/>
                      </a:lnTo>
                      <a:lnTo>
                        <a:pt x="21"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6" name="Freeform 3157"/>
                <p:cNvSpPr>
                  <a:spLocks/>
                </p:cNvSpPr>
                <p:nvPr/>
              </p:nvSpPr>
              <p:spPr bwMode="auto">
                <a:xfrm>
                  <a:off x="2061"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7" y="12"/>
                      </a:lnTo>
                      <a:lnTo>
                        <a:pt x="21" y="12"/>
                      </a:lnTo>
                      <a:lnTo>
                        <a:pt x="21" y="6"/>
                      </a:lnTo>
                      <a:lnTo>
                        <a:pt x="21"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7" name="Freeform 3158"/>
                <p:cNvSpPr>
                  <a:spLocks/>
                </p:cNvSpPr>
                <p:nvPr/>
              </p:nvSpPr>
              <p:spPr bwMode="auto">
                <a:xfrm>
                  <a:off x="2074"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17" y="12"/>
                      </a:lnTo>
                      <a:lnTo>
                        <a:pt x="21" y="12"/>
                      </a:lnTo>
                      <a:lnTo>
                        <a:pt x="21" y="6"/>
                      </a:lnTo>
                      <a:lnTo>
                        <a:pt x="21" y="6"/>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8" name="Freeform 3159"/>
                <p:cNvSpPr>
                  <a:spLocks/>
                </p:cNvSpPr>
                <p:nvPr/>
              </p:nvSpPr>
              <p:spPr bwMode="auto">
                <a:xfrm>
                  <a:off x="2087" y="3874"/>
                  <a:ext cx="20" cy="14"/>
                </a:xfrm>
                <a:custGeom>
                  <a:avLst/>
                  <a:gdLst>
                    <a:gd name="T0" fmla="*/ 14 w 20"/>
                    <a:gd name="T1" fmla="*/ 0 h 14"/>
                    <a:gd name="T2" fmla="*/ 0 w 20"/>
                    <a:gd name="T3" fmla="*/ 0 h 14"/>
                    <a:gd name="T4" fmla="*/ 0 w 20"/>
                    <a:gd name="T5" fmla="*/ 14 h 14"/>
                    <a:gd name="T6" fmla="*/ 14 w 20"/>
                    <a:gd name="T7" fmla="*/ 14 h 14"/>
                    <a:gd name="T8" fmla="*/ 18 w 20"/>
                    <a:gd name="T9" fmla="*/ 14 h 14"/>
                    <a:gd name="T10" fmla="*/ 20 w 20"/>
                    <a:gd name="T11" fmla="*/ 12 h 14"/>
                    <a:gd name="T12" fmla="*/ 20 w 20"/>
                    <a:gd name="T13" fmla="*/ 6 h 14"/>
                    <a:gd name="T14" fmla="*/ 20 w 20"/>
                    <a:gd name="T15" fmla="*/ 6 h 14"/>
                    <a:gd name="T16" fmla="*/ 20 w 20"/>
                    <a:gd name="T17" fmla="*/ 2 h 14"/>
                    <a:gd name="T18" fmla="*/ 18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18" y="14"/>
                      </a:lnTo>
                      <a:lnTo>
                        <a:pt x="20" y="12"/>
                      </a:lnTo>
                      <a:lnTo>
                        <a:pt x="20" y="6"/>
                      </a:lnTo>
                      <a:lnTo>
                        <a:pt x="20" y="6"/>
                      </a:lnTo>
                      <a:lnTo>
                        <a:pt x="20"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9" name="Freeform 3160"/>
                <p:cNvSpPr>
                  <a:spLocks/>
                </p:cNvSpPr>
                <p:nvPr/>
              </p:nvSpPr>
              <p:spPr bwMode="auto">
                <a:xfrm>
                  <a:off x="2101" y="3874"/>
                  <a:ext cx="23" cy="14"/>
                </a:xfrm>
                <a:custGeom>
                  <a:avLst/>
                  <a:gdLst>
                    <a:gd name="T0" fmla="*/ 15 w 23"/>
                    <a:gd name="T1" fmla="*/ 0 h 14"/>
                    <a:gd name="T2" fmla="*/ 0 w 23"/>
                    <a:gd name="T3" fmla="*/ 0 h 14"/>
                    <a:gd name="T4" fmla="*/ 0 w 23"/>
                    <a:gd name="T5" fmla="*/ 14 h 14"/>
                    <a:gd name="T6" fmla="*/ 15 w 23"/>
                    <a:gd name="T7" fmla="*/ 14 h 14"/>
                    <a:gd name="T8" fmla="*/ 19 w 23"/>
                    <a:gd name="T9" fmla="*/ 14 h 14"/>
                    <a:gd name="T10" fmla="*/ 19 w 23"/>
                    <a:gd name="T11" fmla="*/ 12 h 14"/>
                    <a:gd name="T12" fmla="*/ 23 w 23"/>
                    <a:gd name="T13" fmla="*/ 6 h 14"/>
                    <a:gd name="T14" fmla="*/ 19 w 23"/>
                    <a:gd name="T15" fmla="*/ 6 h 14"/>
                    <a:gd name="T16" fmla="*/ 19 w 23"/>
                    <a:gd name="T17" fmla="*/ 2 h 14"/>
                    <a:gd name="T18" fmla="*/ 19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9" y="14"/>
                      </a:lnTo>
                      <a:lnTo>
                        <a:pt x="19" y="12"/>
                      </a:lnTo>
                      <a:lnTo>
                        <a:pt x="23" y="6"/>
                      </a:lnTo>
                      <a:lnTo>
                        <a:pt x="19" y="6"/>
                      </a:lnTo>
                      <a:lnTo>
                        <a:pt x="19" y="2"/>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0" name="Freeform 3161"/>
                <p:cNvSpPr>
                  <a:spLocks/>
                </p:cNvSpPr>
                <p:nvPr/>
              </p:nvSpPr>
              <p:spPr bwMode="auto">
                <a:xfrm>
                  <a:off x="2116" y="3874"/>
                  <a:ext cx="21" cy="14"/>
                </a:xfrm>
                <a:custGeom>
                  <a:avLst/>
                  <a:gdLst>
                    <a:gd name="T0" fmla="*/ 14 w 21"/>
                    <a:gd name="T1" fmla="*/ 0 h 14"/>
                    <a:gd name="T2" fmla="*/ 0 w 21"/>
                    <a:gd name="T3" fmla="*/ 0 h 14"/>
                    <a:gd name="T4" fmla="*/ 0 w 21"/>
                    <a:gd name="T5" fmla="*/ 14 h 14"/>
                    <a:gd name="T6" fmla="*/ 14 w 21"/>
                    <a:gd name="T7" fmla="*/ 14 h 14"/>
                    <a:gd name="T8" fmla="*/ 17 w 21"/>
                    <a:gd name="T9" fmla="*/ 14 h 14"/>
                    <a:gd name="T10" fmla="*/ 19 w 21"/>
                    <a:gd name="T11" fmla="*/ 12 h 14"/>
                    <a:gd name="T12" fmla="*/ 21 w 21"/>
                    <a:gd name="T13" fmla="*/ 6 h 14"/>
                    <a:gd name="T14" fmla="*/ 19 w 21"/>
                    <a:gd name="T15" fmla="*/ 6 h 14"/>
                    <a:gd name="T16" fmla="*/ 19 w 21"/>
                    <a:gd name="T17" fmla="*/ 2 h 14"/>
                    <a:gd name="T18" fmla="*/ 17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7" y="14"/>
                      </a:lnTo>
                      <a:lnTo>
                        <a:pt x="19" y="12"/>
                      </a:lnTo>
                      <a:lnTo>
                        <a:pt x="21" y="6"/>
                      </a:lnTo>
                      <a:lnTo>
                        <a:pt x="19" y="6"/>
                      </a:lnTo>
                      <a:lnTo>
                        <a:pt x="19" y="2"/>
                      </a:lnTo>
                      <a:lnTo>
                        <a:pt x="17"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1" name="Freeform 3162"/>
                <p:cNvSpPr>
                  <a:spLocks/>
                </p:cNvSpPr>
                <p:nvPr/>
              </p:nvSpPr>
              <p:spPr bwMode="auto">
                <a:xfrm>
                  <a:off x="2130"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9" y="12"/>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2" name="Freeform 3163"/>
                <p:cNvSpPr>
                  <a:spLocks/>
                </p:cNvSpPr>
                <p:nvPr/>
              </p:nvSpPr>
              <p:spPr bwMode="auto">
                <a:xfrm>
                  <a:off x="2143"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9" y="12"/>
                      </a:lnTo>
                      <a:lnTo>
                        <a:pt x="21" y="12"/>
                      </a:lnTo>
                      <a:lnTo>
                        <a:pt x="21" y="6"/>
                      </a:lnTo>
                      <a:lnTo>
                        <a:pt x="21"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3" name="Freeform 3164"/>
                <p:cNvSpPr>
                  <a:spLocks/>
                </p:cNvSpPr>
                <p:nvPr/>
              </p:nvSpPr>
              <p:spPr bwMode="auto">
                <a:xfrm>
                  <a:off x="2156" y="3874"/>
                  <a:ext cx="22" cy="14"/>
                </a:xfrm>
                <a:custGeom>
                  <a:avLst/>
                  <a:gdLst>
                    <a:gd name="T0" fmla="*/ 16 w 22"/>
                    <a:gd name="T1" fmla="*/ 0 h 14"/>
                    <a:gd name="T2" fmla="*/ 0 w 22"/>
                    <a:gd name="T3" fmla="*/ 0 h 14"/>
                    <a:gd name="T4" fmla="*/ 0 w 22"/>
                    <a:gd name="T5" fmla="*/ 14 h 14"/>
                    <a:gd name="T6" fmla="*/ 16 w 22"/>
                    <a:gd name="T7" fmla="*/ 14 h 14"/>
                    <a:gd name="T8" fmla="*/ 16 w 22"/>
                    <a:gd name="T9" fmla="*/ 14 h 14"/>
                    <a:gd name="T10" fmla="*/ 20 w 22"/>
                    <a:gd name="T11" fmla="*/ 12 h 14"/>
                    <a:gd name="T12" fmla="*/ 22 w 22"/>
                    <a:gd name="T13" fmla="*/ 12 h 14"/>
                    <a:gd name="T14" fmla="*/ 22 w 22"/>
                    <a:gd name="T15" fmla="*/ 6 h 14"/>
                    <a:gd name="T16" fmla="*/ 22 w 22"/>
                    <a:gd name="T17" fmla="*/ 6 h 14"/>
                    <a:gd name="T18" fmla="*/ 20 w 22"/>
                    <a:gd name="T19" fmla="*/ 2 h 14"/>
                    <a:gd name="T20" fmla="*/ 16 w 22"/>
                    <a:gd name="T21" fmla="*/ 2 h 14"/>
                    <a:gd name="T22" fmla="*/ 16 w 2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4">
                      <a:moveTo>
                        <a:pt x="16" y="0"/>
                      </a:moveTo>
                      <a:lnTo>
                        <a:pt x="0" y="0"/>
                      </a:lnTo>
                      <a:lnTo>
                        <a:pt x="0" y="14"/>
                      </a:lnTo>
                      <a:lnTo>
                        <a:pt x="16" y="14"/>
                      </a:lnTo>
                      <a:lnTo>
                        <a:pt x="16" y="14"/>
                      </a:lnTo>
                      <a:lnTo>
                        <a:pt x="20" y="12"/>
                      </a:lnTo>
                      <a:lnTo>
                        <a:pt x="22" y="12"/>
                      </a:lnTo>
                      <a:lnTo>
                        <a:pt x="22" y="6"/>
                      </a:lnTo>
                      <a:lnTo>
                        <a:pt x="22" y="6"/>
                      </a:lnTo>
                      <a:lnTo>
                        <a:pt x="20" y="2"/>
                      </a:lnTo>
                      <a:lnTo>
                        <a:pt x="16"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4" name="Freeform 3165"/>
                <p:cNvSpPr>
                  <a:spLocks/>
                </p:cNvSpPr>
                <p:nvPr/>
              </p:nvSpPr>
              <p:spPr bwMode="auto">
                <a:xfrm>
                  <a:off x="2172"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9 w 19"/>
                    <a:gd name="T11" fmla="*/ 12 h 14"/>
                    <a:gd name="T12" fmla="*/ 19 w 19"/>
                    <a:gd name="T13" fmla="*/ 6 h 14"/>
                    <a:gd name="T14" fmla="*/ 19 w 19"/>
                    <a:gd name="T15" fmla="*/ 6 h 14"/>
                    <a:gd name="T16" fmla="*/ 19 w 19"/>
                    <a:gd name="T17" fmla="*/ 2 h 14"/>
                    <a:gd name="T18" fmla="*/ 15 w 19"/>
                    <a:gd name="T19" fmla="*/ 2 h 14"/>
                    <a:gd name="T20" fmla="*/ 11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1" y="0"/>
                      </a:moveTo>
                      <a:lnTo>
                        <a:pt x="0" y="0"/>
                      </a:lnTo>
                      <a:lnTo>
                        <a:pt x="0" y="14"/>
                      </a:lnTo>
                      <a:lnTo>
                        <a:pt x="11" y="14"/>
                      </a:lnTo>
                      <a:lnTo>
                        <a:pt x="15" y="14"/>
                      </a:lnTo>
                      <a:lnTo>
                        <a:pt x="19" y="12"/>
                      </a:lnTo>
                      <a:lnTo>
                        <a:pt x="19" y="6"/>
                      </a:lnTo>
                      <a:lnTo>
                        <a:pt x="19" y="6"/>
                      </a:lnTo>
                      <a:lnTo>
                        <a:pt x="19"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5" name="Freeform 3166"/>
                <p:cNvSpPr>
                  <a:spLocks/>
                </p:cNvSpPr>
                <p:nvPr/>
              </p:nvSpPr>
              <p:spPr bwMode="auto">
                <a:xfrm>
                  <a:off x="2183" y="3874"/>
                  <a:ext cx="21" cy="14"/>
                </a:xfrm>
                <a:custGeom>
                  <a:avLst/>
                  <a:gdLst>
                    <a:gd name="T0" fmla="*/ 18 w 21"/>
                    <a:gd name="T1" fmla="*/ 0 h 14"/>
                    <a:gd name="T2" fmla="*/ 0 w 21"/>
                    <a:gd name="T3" fmla="*/ 0 h 14"/>
                    <a:gd name="T4" fmla="*/ 0 w 21"/>
                    <a:gd name="T5" fmla="*/ 14 h 14"/>
                    <a:gd name="T6" fmla="*/ 18 w 21"/>
                    <a:gd name="T7" fmla="*/ 14 h 14"/>
                    <a:gd name="T8" fmla="*/ 20 w 21"/>
                    <a:gd name="T9" fmla="*/ 14 h 14"/>
                    <a:gd name="T10" fmla="*/ 21 w 21"/>
                    <a:gd name="T11" fmla="*/ 12 h 14"/>
                    <a:gd name="T12" fmla="*/ 21 w 21"/>
                    <a:gd name="T13" fmla="*/ 6 h 14"/>
                    <a:gd name="T14" fmla="*/ 21 w 21"/>
                    <a:gd name="T15" fmla="*/ 6 h 14"/>
                    <a:gd name="T16" fmla="*/ 21 w 21"/>
                    <a:gd name="T17" fmla="*/ 2 h 14"/>
                    <a:gd name="T18" fmla="*/ 20 w 21"/>
                    <a:gd name="T19" fmla="*/ 2 h 14"/>
                    <a:gd name="T20" fmla="*/ 18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8" y="0"/>
                      </a:moveTo>
                      <a:lnTo>
                        <a:pt x="0" y="0"/>
                      </a:lnTo>
                      <a:lnTo>
                        <a:pt x="0" y="14"/>
                      </a:lnTo>
                      <a:lnTo>
                        <a:pt x="18" y="14"/>
                      </a:lnTo>
                      <a:lnTo>
                        <a:pt x="20" y="14"/>
                      </a:lnTo>
                      <a:lnTo>
                        <a:pt x="21" y="12"/>
                      </a:lnTo>
                      <a:lnTo>
                        <a:pt x="21" y="6"/>
                      </a:lnTo>
                      <a:lnTo>
                        <a:pt x="21" y="6"/>
                      </a:lnTo>
                      <a:lnTo>
                        <a:pt x="21" y="2"/>
                      </a:lnTo>
                      <a:lnTo>
                        <a:pt x="20" y="2"/>
                      </a:lnTo>
                      <a:lnTo>
                        <a:pt x="1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6" name="Freeform 3167"/>
                <p:cNvSpPr>
                  <a:spLocks/>
                </p:cNvSpPr>
                <p:nvPr/>
              </p:nvSpPr>
              <p:spPr bwMode="auto">
                <a:xfrm>
                  <a:off x="2201"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6 h 14"/>
                    <a:gd name="T14" fmla="*/ 17 w 19"/>
                    <a:gd name="T15" fmla="*/ 6 h 14"/>
                    <a:gd name="T16" fmla="*/ 17 w 19"/>
                    <a:gd name="T17" fmla="*/ 2 h 14"/>
                    <a:gd name="T18" fmla="*/ 15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5" y="14"/>
                      </a:lnTo>
                      <a:lnTo>
                        <a:pt x="17" y="12"/>
                      </a:lnTo>
                      <a:lnTo>
                        <a:pt x="19" y="6"/>
                      </a:lnTo>
                      <a:lnTo>
                        <a:pt x="17"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7" name="Freeform 3168"/>
                <p:cNvSpPr>
                  <a:spLocks/>
                </p:cNvSpPr>
                <p:nvPr/>
              </p:nvSpPr>
              <p:spPr bwMode="auto">
                <a:xfrm>
                  <a:off x="2214" y="3874"/>
                  <a:ext cx="19" cy="14"/>
                </a:xfrm>
                <a:custGeom>
                  <a:avLst/>
                  <a:gdLst>
                    <a:gd name="T0" fmla="*/ 12 w 19"/>
                    <a:gd name="T1" fmla="*/ 0 h 14"/>
                    <a:gd name="T2" fmla="*/ 0 w 19"/>
                    <a:gd name="T3" fmla="*/ 0 h 14"/>
                    <a:gd name="T4" fmla="*/ 0 w 19"/>
                    <a:gd name="T5" fmla="*/ 14 h 14"/>
                    <a:gd name="T6" fmla="*/ 12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2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2" y="0"/>
                      </a:moveTo>
                      <a:lnTo>
                        <a:pt x="0" y="0"/>
                      </a:lnTo>
                      <a:lnTo>
                        <a:pt x="0" y="14"/>
                      </a:lnTo>
                      <a:lnTo>
                        <a:pt x="12" y="14"/>
                      </a:lnTo>
                      <a:lnTo>
                        <a:pt x="15" y="14"/>
                      </a:lnTo>
                      <a:lnTo>
                        <a:pt x="17" y="12"/>
                      </a:lnTo>
                      <a:lnTo>
                        <a:pt x="19" y="12"/>
                      </a:lnTo>
                      <a:lnTo>
                        <a:pt x="19" y="6"/>
                      </a:lnTo>
                      <a:lnTo>
                        <a:pt x="19" y="6"/>
                      </a:lnTo>
                      <a:lnTo>
                        <a:pt x="17" y="2"/>
                      </a:lnTo>
                      <a:lnTo>
                        <a:pt x="15"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8" name="Freeform 3169"/>
                <p:cNvSpPr>
                  <a:spLocks/>
                </p:cNvSpPr>
                <p:nvPr/>
              </p:nvSpPr>
              <p:spPr bwMode="auto">
                <a:xfrm>
                  <a:off x="2226"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9" y="12"/>
                      </a:lnTo>
                      <a:lnTo>
                        <a:pt x="21" y="12"/>
                      </a:lnTo>
                      <a:lnTo>
                        <a:pt x="21" y="6"/>
                      </a:lnTo>
                      <a:lnTo>
                        <a:pt x="21"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9" name="Freeform 3170"/>
                <p:cNvSpPr>
                  <a:spLocks/>
                </p:cNvSpPr>
                <p:nvPr/>
              </p:nvSpPr>
              <p:spPr bwMode="auto">
                <a:xfrm>
                  <a:off x="2239" y="3874"/>
                  <a:ext cx="21" cy="14"/>
                </a:xfrm>
                <a:custGeom>
                  <a:avLst/>
                  <a:gdLst>
                    <a:gd name="T0" fmla="*/ 15 w 21"/>
                    <a:gd name="T1" fmla="*/ 0 h 14"/>
                    <a:gd name="T2" fmla="*/ 0 w 21"/>
                    <a:gd name="T3" fmla="*/ 0 h 14"/>
                    <a:gd name="T4" fmla="*/ 0 w 21"/>
                    <a:gd name="T5" fmla="*/ 14 h 14"/>
                    <a:gd name="T6" fmla="*/ 15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7" y="14"/>
                      </a:lnTo>
                      <a:lnTo>
                        <a:pt x="19" y="12"/>
                      </a:lnTo>
                      <a:lnTo>
                        <a:pt x="21" y="12"/>
                      </a:lnTo>
                      <a:lnTo>
                        <a:pt x="21" y="6"/>
                      </a:lnTo>
                      <a:lnTo>
                        <a:pt x="21"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0" name="Freeform 3171"/>
                <p:cNvSpPr>
                  <a:spLocks/>
                </p:cNvSpPr>
                <p:nvPr/>
              </p:nvSpPr>
              <p:spPr bwMode="auto">
                <a:xfrm>
                  <a:off x="2254" y="3874"/>
                  <a:ext cx="20" cy="14"/>
                </a:xfrm>
                <a:custGeom>
                  <a:avLst/>
                  <a:gdLst>
                    <a:gd name="T0" fmla="*/ 14 w 20"/>
                    <a:gd name="T1" fmla="*/ 0 h 14"/>
                    <a:gd name="T2" fmla="*/ 0 w 20"/>
                    <a:gd name="T3" fmla="*/ 0 h 14"/>
                    <a:gd name="T4" fmla="*/ 0 w 20"/>
                    <a:gd name="T5" fmla="*/ 14 h 14"/>
                    <a:gd name="T6" fmla="*/ 14 w 20"/>
                    <a:gd name="T7" fmla="*/ 14 h 14"/>
                    <a:gd name="T8" fmla="*/ 18 w 20"/>
                    <a:gd name="T9" fmla="*/ 14 h 14"/>
                    <a:gd name="T10" fmla="*/ 20 w 20"/>
                    <a:gd name="T11" fmla="*/ 12 h 14"/>
                    <a:gd name="T12" fmla="*/ 20 w 20"/>
                    <a:gd name="T13" fmla="*/ 6 h 14"/>
                    <a:gd name="T14" fmla="*/ 20 w 20"/>
                    <a:gd name="T15" fmla="*/ 6 h 14"/>
                    <a:gd name="T16" fmla="*/ 20 w 20"/>
                    <a:gd name="T17" fmla="*/ 2 h 14"/>
                    <a:gd name="T18" fmla="*/ 18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18" y="14"/>
                      </a:lnTo>
                      <a:lnTo>
                        <a:pt x="20" y="12"/>
                      </a:lnTo>
                      <a:lnTo>
                        <a:pt x="20" y="6"/>
                      </a:lnTo>
                      <a:lnTo>
                        <a:pt x="20" y="6"/>
                      </a:lnTo>
                      <a:lnTo>
                        <a:pt x="20"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1" name="Freeform 3172"/>
                <p:cNvSpPr>
                  <a:spLocks/>
                </p:cNvSpPr>
                <p:nvPr/>
              </p:nvSpPr>
              <p:spPr bwMode="auto">
                <a:xfrm>
                  <a:off x="2268"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2" name="Freeform 3173"/>
                <p:cNvSpPr>
                  <a:spLocks/>
                </p:cNvSpPr>
                <p:nvPr/>
              </p:nvSpPr>
              <p:spPr bwMode="auto">
                <a:xfrm>
                  <a:off x="2281" y="3874"/>
                  <a:ext cx="21" cy="14"/>
                </a:xfrm>
                <a:custGeom>
                  <a:avLst/>
                  <a:gdLst>
                    <a:gd name="T0" fmla="*/ 16 w 21"/>
                    <a:gd name="T1" fmla="*/ 0 h 14"/>
                    <a:gd name="T2" fmla="*/ 0 w 21"/>
                    <a:gd name="T3" fmla="*/ 0 h 14"/>
                    <a:gd name="T4" fmla="*/ 0 w 21"/>
                    <a:gd name="T5" fmla="*/ 14 h 14"/>
                    <a:gd name="T6" fmla="*/ 16 w 21"/>
                    <a:gd name="T7" fmla="*/ 14 h 14"/>
                    <a:gd name="T8" fmla="*/ 18 w 21"/>
                    <a:gd name="T9" fmla="*/ 14 h 14"/>
                    <a:gd name="T10" fmla="*/ 19 w 21"/>
                    <a:gd name="T11" fmla="*/ 12 h 14"/>
                    <a:gd name="T12" fmla="*/ 21 w 21"/>
                    <a:gd name="T13" fmla="*/ 6 h 14"/>
                    <a:gd name="T14" fmla="*/ 19 w 21"/>
                    <a:gd name="T15" fmla="*/ 6 h 14"/>
                    <a:gd name="T16" fmla="*/ 19 w 21"/>
                    <a:gd name="T17" fmla="*/ 2 h 14"/>
                    <a:gd name="T18" fmla="*/ 18 w 21"/>
                    <a:gd name="T19" fmla="*/ 2 h 14"/>
                    <a:gd name="T20" fmla="*/ 16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6" y="0"/>
                      </a:moveTo>
                      <a:lnTo>
                        <a:pt x="0" y="0"/>
                      </a:lnTo>
                      <a:lnTo>
                        <a:pt x="0" y="14"/>
                      </a:lnTo>
                      <a:lnTo>
                        <a:pt x="16" y="14"/>
                      </a:lnTo>
                      <a:lnTo>
                        <a:pt x="18" y="14"/>
                      </a:lnTo>
                      <a:lnTo>
                        <a:pt x="19" y="12"/>
                      </a:lnTo>
                      <a:lnTo>
                        <a:pt x="21" y="6"/>
                      </a:lnTo>
                      <a:lnTo>
                        <a:pt x="19" y="6"/>
                      </a:lnTo>
                      <a:lnTo>
                        <a:pt x="19" y="2"/>
                      </a:lnTo>
                      <a:lnTo>
                        <a:pt x="18"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3" name="Freeform 3174"/>
                <p:cNvSpPr>
                  <a:spLocks/>
                </p:cNvSpPr>
                <p:nvPr/>
              </p:nvSpPr>
              <p:spPr bwMode="auto">
                <a:xfrm>
                  <a:off x="2297"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4" name="Freeform 3175"/>
                <p:cNvSpPr>
                  <a:spLocks/>
                </p:cNvSpPr>
                <p:nvPr/>
              </p:nvSpPr>
              <p:spPr bwMode="auto">
                <a:xfrm>
                  <a:off x="2310"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7" y="12"/>
                      </a:lnTo>
                      <a:lnTo>
                        <a:pt x="19" y="12"/>
                      </a:lnTo>
                      <a:lnTo>
                        <a:pt x="19" y="6"/>
                      </a:lnTo>
                      <a:lnTo>
                        <a:pt x="19"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5" name="Freeform 3176"/>
                <p:cNvSpPr>
                  <a:spLocks/>
                </p:cNvSpPr>
                <p:nvPr/>
              </p:nvSpPr>
              <p:spPr bwMode="auto">
                <a:xfrm>
                  <a:off x="2324"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1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1" y="0"/>
                      </a:moveTo>
                      <a:lnTo>
                        <a:pt x="0" y="0"/>
                      </a:lnTo>
                      <a:lnTo>
                        <a:pt x="0" y="14"/>
                      </a:lnTo>
                      <a:lnTo>
                        <a:pt x="11" y="14"/>
                      </a:lnTo>
                      <a:lnTo>
                        <a:pt x="15" y="14"/>
                      </a:lnTo>
                      <a:lnTo>
                        <a:pt x="17" y="12"/>
                      </a:lnTo>
                      <a:lnTo>
                        <a:pt x="19" y="12"/>
                      </a:lnTo>
                      <a:lnTo>
                        <a:pt x="19" y="6"/>
                      </a:lnTo>
                      <a:lnTo>
                        <a:pt x="19" y="6"/>
                      </a:lnTo>
                      <a:lnTo>
                        <a:pt x="17"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6" name="Freeform 3177"/>
                <p:cNvSpPr>
                  <a:spLocks/>
                </p:cNvSpPr>
                <p:nvPr/>
              </p:nvSpPr>
              <p:spPr bwMode="auto">
                <a:xfrm>
                  <a:off x="2335" y="3874"/>
                  <a:ext cx="23" cy="14"/>
                </a:xfrm>
                <a:custGeom>
                  <a:avLst/>
                  <a:gdLst>
                    <a:gd name="T0" fmla="*/ 15 w 23"/>
                    <a:gd name="T1" fmla="*/ 0 h 14"/>
                    <a:gd name="T2" fmla="*/ 0 w 23"/>
                    <a:gd name="T3" fmla="*/ 0 h 14"/>
                    <a:gd name="T4" fmla="*/ 0 w 23"/>
                    <a:gd name="T5" fmla="*/ 14 h 14"/>
                    <a:gd name="T6" fmla="*/ 15 w 23"/>
                    <a:gd name="T7" fmla="*/ 14 h 14"/>
                    <a:gd name="T8" fmla="*/ 19 w 23"/>
                    <a:gd name="T9" fmla="*/ 14 h 14"/>
                    <a:gd name="T10" fmla="*/ 19 w 23"/>
                    <a:gd name="T11" fmla="*/ 12 h 14"/>
                    <a:gd name="T12" fmla="*/ 23 w 23"/>
                    <a:gd name="T13" fmla="*/ 12 h 14"/>
                    <a:gd name="T14" fmla="*/ 23 w 23"/>
                    <a:gd name="T15" fmla="*/ 6 h 14"/>
                    <a:gd name="T16" fmla="*/ 23 w 23"/>
                    <a:gd name="T17" fmla="*/ 6 h 14"/>
                    <a:gd name="T18" fmla="*/ 19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9" y="14"/>
                      </a:lnTo>
                      <a:lnTo>
                        <a:pt x="19" y="12"/>
                      </a:lnTo>
                      <a:lnTo>
                        <a:pt x="23" y="12"/>
                      </a:lnTo>
                      <a:lnTo>
                        <a:pt x="23" y="6"/>
                      </a:lnTo>
                      <a:lnTo>
                        <a:pt x="23" y="6"/>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7" name="Freeform 3178"/>
                <p:cNvSpPr>
                  <a:spLocks/>
                </p:cNvSpPr>
                <p:nvPr/>
              </p:nvSpPr>
              <p:spPr bwMode="auto">
                <a:xfrm>
                  <a:off x="2350" y="3874"/>
                  <a:ext cx="22" cy="14"/>
                </a:xfrm>
                <a:custGeom>
                  <a:avLst/>
                  <a:gdLst>
                    <a:gd name="T0" fmla="*/ 14 w 22"/>
                    <a:gd name="T1" fmla="*/ 0 h 14"/>
                    <a:gd name="T2" fmla="*/ 0 w 22"/>
                    <a:gd name="T3" fmla="*/ 0 h 14"/>
                    <a:gd name="T4" fmla="*/ 0 w 22"/>
                    <a:gd name="T5" fmla="*/ 14 h 14"/>
                    <a:gd name="T6" fmla="*/ 14 w 22"/>
                    <a:gd name="T7" fmla="*/ 14 h 14"/>
                    <a:gd name="T8" fmla="*/ 18 w 22"/>
                    <a:gd name="T9" fmla="*/ 14 h 14"/>
                    <a:gd name="T10" fmla="*/ 22 w 22"/>
                    <a:gd name="T11" fmla="*/ 12 h 14"/>
                    <a:gd name="T12" fmla="*/ 22 w 22"/>
                    <a:gd name="T13" fmla="*/ 6 h 14"/>
                    <a:gd name="T14" fmla="*/ 22 w 22"/>
                    <a:gd name="T15" fmla="*/ 6 h 14"/>
                    <a:gd name="T16" fmla="*/ 22 w 22"/>
                    <a:gd name="T17" fmla="*/ 2 h 14"/>
                    <a:gd name="T18" fmla="*/ 18 w 22"/>
                    <a:gd name="T19" fmla="*/ 2 h 14"/>
                    <a:gd name="T20" fmla="*/ 14 w 2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4">
                      <a:moveTo>
                        <a:pt x="14" y="0"/>
                      </a:moveTo>
                      <a:lnTo>
                        <a:pt x="0" y="0"/>
                      </a:lnTo>
                      <a:lnTo>
                        <a:pt x="0" y="14"/>
                      </a:lnTo>
                      <a:lnTo>
                        <a:pt x="14" y="14"/>
                      </a:lnTo>
                      <a:lnTo>
                        <a:pt x="18" y="14"/>
                      </a:lnTo>
                      <a:lnTo>
                        <a:pt x="22" y="12"/>
                      </a:lnTo>
                      <a:lnTo>
                        <a:pt x="22" y="6"/>
                      </a:lnTo>
                      <a:lnTo>
                        <a:pt x="22" y="6"/>
                      </a:lnTo>
                      <a:lnTo>
                        <a:pt x="22"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8" name="Freeform 3179"/>
                <p:cNvSpPr>
                  <a:spLocks/>
                </p:cNvSpPr>
                <p:nvPr/>
              </p:nvSpPr>
              <p:spPr bwMode="auto">
                <a:xfrm>
                  <a:off x="2364" y="3874"/>
                  <a:ext cx="23" cy="14"/>
                </a:xfrm>
                <a:custGeom>
                  <a:avLst/>
                  <a:gdLst>
                    <a:gd name="T0" fmla="*/ 15 w 23"/>
                    <a:gd name="T1" fmla="*/ 0 h 14"/>
                    <a:gd name="T2" fmla="*/ 0 w 23"/>
                    <a:gd name="T3" fmla="*/ 0 h 14"/>
                    <a:gd name="T4" fmla="*/ 0 w 23"/>
                    <a:gd name="T5" fmla="*/ 14 h 14"/>
                    <a:gd name="T6" fmla="*/ 15 w 23"/>
                    <a:gd name="T7" fmla="*/ 14 h 14"/>
                    <a:gd name="T8" fmla="*/ 17 w 23"/>
                    <a:gd name="T9" fmla="*/ 14 h 14"/>
                    <a:gd name="T10" fmla="*/ 19 w 23"/>
                    <a:gd name="T11" fmla="*/ 12 h 14"/>
                    <a:gd name="T12" fmla="*/ 23 w 23"/>
                    <a:gd name="T13" fmla="*/ 6 h 14"/>
                    <a:gd name="T14" fmla="*/ 19 w 23"/>
                    <a:gd name="T15" fmla="*/ 6 h 14"/>
                    <a:gd name="T16" fmla="*/ 19 w 23"/>
                    <a:gd name="T17" fmla="*/ 2 h 14"/>
                    <a:gd name="T18" fmla="*/ 17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7" y="14"/>
                      </a:lnTo>
                      <a:lnTo>
                        <a:pt x="19" y="12"/>
                      </a:lnTo>
                      <a:lnTo>
                        <a:pt x="23" y="6"/>
                      </a:lnTo>
                      <a:lnTo>
                        <a:pt x="19"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9" name="Freeform 3180"/>
                <p:cNvSpPr>
                  <a:spLocks/>
                </p:cNvSpPr>
                <p:nvPr/>
              </p:nvSpPr>
              <p:spPr bwMode="auto">
                <a:xfrm>
                  <a:off x="2379" y="3874"/>
                  <a:ext cx="21" cy="14"/>
                </a:xfrm>
                <a:custGeom>
                  <a:avLst/>
                  <a:gdLst>
                    <a:gd name="T0" fmla="*/ 14 w 21"/>
                    <a:gd name="T1" fmla="*/ 0 h 14"/>
                    <a:gd name="T2" fmla="*/ 0 w 21"/>
                    <a:gd name="T3" fmla="*/ 0 h 14"/>
                    <a:gd name="T4" fmla="*/ 0 w 21"/>
                    <a:gd name="T5" fmla="*/ 14 h 14"/>
                    <a:gd name="T6" fmla="*/ 14 w 21"/>
                    <a:gd name="T7" fmla="*/ 14 h 14"/>
                    <a:gd name="T8" fmla="*/ 16 w 21"/>
                    <a:gd name="T9" fmla="*/ 14 h 14"/>
                    <a:gd name="T10" fmla="*/ 17 w 21"/>
                    <a:gd name="T11" fmla="*/ 12 h 14"/>
                    <a:gd name="T12" fmla="*/ 21 w 21"/>
                    <a:gd name="T13" fmla="*/ 6 h 14"/>
                    <a:gd name="T14" fmla="*/ 17 w 21"/>
                    <a:gd name="T15" fmla="*/ 6 h 14"/>
                    <a:gd name="T16" fmla="*/ 17 w 21"/>
                    <a:gd name="T17" fmla="*/ 2 h 14"/>
                    <a:gd name="T18" fmla="*/ 16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6" y="14"/>
                      </a:lnTo>
                      <a:lnTo>
                        <a:pt x="17" y="12"/>
                      </a:lnTo>
                      <a:lnTo>
                        <a:pt x="21" y="6"/>
                      </a:lnTo>
                      <a:lnTo>
                        <a:pt x="17" y="6"/>
                      </a:lnTo>
                      <a:lnTo>
                        <a:pt x="17"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0" name="Freeform 3181"/>
                <p:cNvSpPr>
                  <a:spLocks/>
                </p:cNvSpPr>
                <p:nvPr/>
              </p:nvSpPr>
              <p:spPr bwMode="auto">
                <a:xfrm>
                  <a:off x="2393"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7" y="12"/>
                      </a:lnTo>
                      <a:lnTo>
                        <a:pt x="21" y="12"/>
                      </a:lnTo>
                      <a:lnTo>
                        <a:pt x="21" y="6"/>
                      </a:lnTo>
                      <a:lnTo>
                        <a:pt x="21" y="6"/>
                      </a:lnTo>
                      <a:lnTo>
                        <a:pt x="17"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1" name="Freeform 3182"/>
                <p:cNvSpPr>
                  <a:spLocks/>
                </p:cNvSpPr>
                <p:nvPr/>
              </p:nvSpPr>
              <p:spPr bwMode="auto">
                <a:xfrm>
                  <a:off x="2406"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9" y="12"/>
                      </a:lnTo>
                      <a:lnTo>
                        <a:pt x="19" y="12"/>
                      </a:lnTo>
                      <a:lnTo>
                        <a:pt x="19" y="6"/>
                      </a:lnTo>
                      <a:lnTo>
                        <a:pt x="19" y="6"/>
                      </a:lnTo>
                      <a:lnTo>
                        <a:pt x="19"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2" name="Freeform 3183"/>
                <p:cNvSpPr>
                  <a:spLocks/>
                </p:cNvSpPr>
                <p:nvPr/>
              </p:nvSpPr>
              <p:spPr bwMode="auto">
                <a:xfrm>
                  <a:off x="2420"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9" y="12"/>
                      </a:lnTo>
                      <a:lnTo>
                        <a:pt x="21" y="12"/>
                      </a:lnTo>
                      <a:lnTo>
                        <a:pt x="21" y="6"/>
                      </a:lnTo>
                      <a:lnTo>
                        <a:pt x="21"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3" name="Freeform 3184"/>
                <p:cNvSpPr>
                  <a:spLocks/>
                </p:cNvSpPr>
                <p:nvPr/>
              </p:nvSpPr>
              <p:spPr bwMode="auto">
                <a:xfrm>
                  <a:off x="2433" y="3874"/>
                  <a:ext cx="21" cy="14"/>
                </a:xfrm>
                <a:custGeom>
                  <a:avLst/>
                  <a:gdLst>
                    <a:gd name="T0" fmla="*/ 15 w 21"/>
                    <a:gd name="T1" fmla="*/ 0 h 14"/>
                    <a:gd name="T2" fmla="*/ 0 w 21"/>
                    <a:gd name="T3" fmla="*/ 0 h 14"/>
                    <a:gd name="T4" fmla="*/ 0 w 21"/>
                    <a:gd name="T5" fmla="*/ 14 h 14"/>
                    <a:gd name="T6" fmla="*/ 15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9" y="14"/>
                      </a:lnTo>
                      <a:lnTo>
                        <a:pt x="21" y="12"/>
                      </a:lnTo>
                      <a:lnTo>
                        <a:pt x="21" y="6"/>
                      </a:lnTo>
                      <a:lnTo>
                        <a:pt x="21" y="6"/>
                      </a:lnTo>
                      <a:lnTo>
                        <a:pt x="21" y="2"/>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4" name="Freeform 3185"/>
                <p:cNvSpPr>
                  <a:spLocks/>
                </p:cNvSpPr>
                <p:nvPr/>
              </p:nvSpPr>
              <p:spPr bwMode="auto">
                <a:xfrm>
                  <a:off x="2448" y="3874"/>
                  <a:ext cx="19" cy="14"/>
                </a:xfrm>
                <a:custGeom>
                  <a:avLst/>
                  <a:gdLst>
                    <a:gd name="T0" fmla="*/ 12 w 19"/>
                    <a:gd name="T1" fmla="*/ 0 h 14"/>
                    <a:gd name="T2" fmla="*/ 0 w 19"/>
                    <a:gd name="T3" fmla="*/ 0 h 14"/>
                    <a:gd name="T4" fmla="*/ 0 w 19"/>
                    <a:gd name="T5" fmla="*/ 14 h 14"/>
                    <a:gd name="T6" fmla="*/ 12 w 19"/>
                    <a:gd name="T7" fmla="*/ 14 h 14"/>
                    <a:gd name="T8" fmla="*/ 16 w 19"/>
                    <a:gd name="T9" fmla="*/ 14 h 14"/>
                    <a:gd name="T10" fmla="*/ 19 w 19"/>
                    <a:gd name="T11" fmla="*/ 12 h 14"/>
                    <a:gd name="T12" fmla="*/ 19 w 19"/>
                    <a:gd name="T13" fmla="*/ 6 h 14"/>
                    <a:gd name="T14" fmla="*/ 19 w 19"/>
                    <a:gd name="T15" fmla="*/ 6 h 14"/>
                    <a:gd name="T16" fmla="*/ 19 w 19"/>
                    <a:gd name="T17" fmla="*/ 2 h 14"/>
                    <a:gd name="T18" fmla="*/ 16 w 19"/>
                    <a:gd name="T19" fmla="*/ 2 h 14"/>
                    <a:gd name="T20" fmla="*/ 12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2" y="0"/>
                      </a:moveTo>
                      <a:lnTo>
                        <a:pt x="0" y="0"/>
                      </a:lnTo>
                      <a:lnTo>
                        <a:pt x="0" y="14"/>
                      </a:lnTo>
                      <a:lnTo>
                        <a:pt x="12" y="14"/>
                      </a:lnTo>
                      <a:lnTo>
                        <a:pt x="16" y="14"/>
                      </a:lnTo>
                      <a:lnTo>
                        <a:pt x="19" y="12"/>
                      </a:lnTo>
                      <a:lnTo>
                        <a:pt x="19" y="6"/>
                      </a:lnTo>
                      <a:lnTo>
                        <a:pt x="19" y="6"/>
                      </a:lnTo>
                      <a:lnTo>
                        <a:pt x="19" y="2"/>
                      </a:lnTo>
                      <a:lnTo>
                        <a:pt x="16"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5" name="Freeform 3186"/>
                <p:cNvSpPr>
                  <a:spLocks/>
                </p:cNvSpPr>
                <p:nvPr/>
              </p:nvSpPr>
              <p:spPr bwMode="auto">
                <a:xfrm>
                  <a:off x="2460" y="3874"/>
                  <a:ext cx="23" cy="14"/>
                </a:xfrm>
                <a:custGeom>
                  <a:avLst/>
                  <a:gdLst>
                    <a:gd name="T0" fmla="*/ 17 w 23"/>
                    <a:gd name="T1" fmla="*/ 0 h 14"/>
                    <a:gd name="T2" fmla="*/ 0 w 23"/>
                    <a:gd name="T3" fmla="*/ 0 h 14"/>
                    <a:gd name="T4" fmla="*/ 0 w 23"/>
                    <a:gd name="T5" fmla="*/ 14 h 14"/>
                    <a:gd name="T6" fmla="*/ 17 w 23"/>
                    <a:gd name="T7" fmla="*/ 14 h 14"/>
                    <a:gd name="T8" fmla="*/ 17 w 23"/>
                    <a:gd name="T9" fmla="*/ 14 h 14"/>
                    <a:gd name="T10" fmla="*/ 21 w 23"/>
                    <a:gd name="T11" fmla="*/ 12 h 14"/>
                    <a:gd name="T12" fmla="*/ 23 w 23"/>
                    <a:gd name="T13" fmla="*/ 6 h 14"/>
                    <a:gd name="T14" fmla="*/ 21 w 23"/>
                    <a:gd name="T15" fmla="*/ 6 h 14"/>
                    <a:gd name="T16" fmla="*/ 21 w 23"/>
                    <a:gd name="T17" fmla="*/ 2 h 14"/>
                    <a:gd name="T18" fmla="*/ 17 w 23"/>
                    <a:gd name="T19" fmla="*/ 2 h 14"/>
                    <a:gd name="T20" fmla="*/ 17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7" y="0"/>
                      </a:moveTo>
                      <a:lnTo>
                        <a:pt x="0" y="0"/>
                      </a:lnTo>
                      <a:lnTo>
                        <a:pt x="0" y="14"/>
                      </a:lnTo>
                      <a:lnTo>
                        <a:pt x="17" y="14"/>
                      </a:lnTo>
                      <a:lnTo>
                        <a:pt x="17" y="14"/>
                      </a:lnTo>
                      <a:lnTo>
                        <a:pt x="21" y="12"/>
                      </a:lnTo>
                      <a:lnTo>
                        <a:pt x="23" y="6"/>
                      </a:lnTo>
                      <a:lnTo>
                        <a:pt x="21" y="6"/>
                      </a:lnTo>
                      <a:lnTo>
                        <a:pt x="21" y="2"/>
                      </a:lnTo>
                      <a:lnTo>
                        <a:pt x="17" y="2"/>
                      </a:lnTo>
                      <a:lnTo>
                        <a:pt x="1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6" name="Freeform 3187"/>
                <p:cNvSpPr>
                  <a:spLocks/>
                </p:cNvSpPr>
                <p:nvPr/>
              </p:nvSpPr>
              <p:spPr bwMode="auto">
                <a:xfrm>
                  <a:off x="2477"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5 w 19"/>
                    <a:gd name="T11" fmla="*/ 12 h 14"/>
                    <a:gd name="T12" fmla="*/ 19 w 19"/>
                    <a:gd name="T13" fmla="*/ 12 h 14"/>
                    <a:gd name="T14" fmla="*/ 19 w 19"/>
                    <a:gd name="T15" fmla="*/ 6 h 14"/>
                    <a:gd name="T16" fmla="*/ 19 w 19"/>
                    <a:gd name="T17" fmla="*/ 6 h 14"/>
                    <a:gd name="T18" fmla="*/ 15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5" y="12"/>
                      </a:lnTo>
                      <a:lnTo>
                        <a:pt x="19" y="12"/>
                      </a:lnTo>
                      <a:lnTo>
                        <a:pt x="19" y="6"/>
                      </a:lnTo>
                      <a:lnTo>
                        <a:pt x="19" y="6"/>
                      </a:lnTo>
                      <a:lnTo>
                        <a:pt x="15"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7" name="Freeform 3188"/>
                <p:cNvSpPr>
                  <a:spLocks/>
                </p:cNvSpPr>
                <p:nvPr/>
              </p:nvSpPr>
              <p:spPr bwMode="auto">
                <a:xfrm>
                  <a:off x="2491"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1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1" y="0"/>
                      </a:moveTo>
                      <a:lnTo>
                        <a:pt x="0" y="0"/>
                      </a:lnTo>
                      <a:lnTo>
                        <a:pt x="0" y="14"/>
                      </a:lnTo>
                      <a:lnTo>
                        <a:pt x="11" y="14"/>
                      </a:lnTo>
                      <a:lnTo>
                        <a:pt x="15" y="14"/>
                      </a:lnTo>
                      <a:lnTo>
                        <a:pt x="17" y="12"/>
                      </a:lnTo>
                      <a:lnTo>
                        <a:pt x="19" y="12"/>
                      </a:lnTo>
                      <a:lnTo>
                        <a:pt x="19" y="6"/>
                      </a:lnTo>
                      <a:lnTo>
                        <a:pt x="19" y="6"/>
                      </a:lnTo>
                      <a:lnTo>
                        <a:pt x="17"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8" name="Freeform 3189"/>
                <p:cNvSpPr>
                  <a:spLocks/>
                </p:cNvSpPr>
                <p:nvPr/>
              </p:nvSpPr>
              <p:spPr bwMode="auto">
                <a:xfrm>
                  <a:off x="2502"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9" y="12"/>
                      </a:lnTo>
                      <a:lnTo>
                        <a:pt x="21" y="12"/>
                      </a:lnTo>
                      <a:lnTo>
                        <a:pt x="21" y="6"/>
                      </a:lnTo>
                      <a:lnTo>
                        <a:pt x="21"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9" name="Freeform 3190"/>
                <p:cNvSpPr>
                  <a:spLocks/>
                </p:cNvSpPr>
                <p:nvPr/>
              </p:nvSpPr>
              <p:spPr bwMode="auto">
                <a:xfrm>
                  <a:off x="2515" y="3874"/>
                  <a:ext cx="22" cy="14"/>
                </a:xfrm>
                <a:custGeom>
                  <a:avLst/>
                  <a:gdLst>
                    <a:gd name="T0" fmla="*/ 14 w 22"/>
                    <a:gd name="T1" fmla="*/ 0 h 14"/>
                    <a:gd name="T2" fmla="*/ 0 w 22"/>
                    <a:gd name="T3" fmla="*/ 0 h 14"/>
                    <a:gd name="T4" fmla="*/ 0 w 22"/>
                    <a:gd name="T5" fmla="*/ 14 h 14"/>
                    <a:gd name="T6" fmla="*/ 14 w 22"/>
                    <a:gd name="T7" fmla="*/ 14 h 14"/>
                    <a:gd name="T8" fmla="*/ 20 w 22"/>
                    <a:gd name="T9" fmla="*/ 14 h 14"/>
                    <a:gd name="T10" fmla="*/ 20 w 22"/>
                    <a:gd name="T11" fmla="*/ 12 h 14"/>
                    <a:gd name="T12" fmla="*/ 22 w 22"/>
                    <a:gd name="T13" fmla="*/ 12 h 14"/>
                    <a:gd name="T14" fmla="*/ 22 w 22"/>
                    <a:gd name="T15" fmla="*/ 6 h 14"/>
                    <a:gd name="T16" fmla="*/ 22 w 22"/>
                    <a:gd name="T17" fmla="*/ 6 h 14"/>
                    <a:gd name="T18" fmla="*/ 20 w 22"/>
                    <a:gd name="T19" fmla="*/ 2 h 14"/>
                    <a:gd name="T20" fmla="*/ 14 w 2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4">
                      <a:moveTo>
                        <a:pt x="14" y="0"/>
                      </a:moveTo>
                      <a:lnTo>
                        <a:pt x="0" y="0"/>
                      </a:lnTo>
                      <a:lnTo>
                        <a:pt x="0" y="14"/>
                      </a:lnTo>
                      <a:lnTo>
                        <a:pt x="14" y="14"/>
                      </a:lnTo>
                      <a:lnTo>
                        <a:pt x="20" y="14"/>
                      </a:lnTo>
                      <a:lnTo>
                        <a:pt x="20" y="12"/>
                      </a:lnTo>
                      <a:lnTo>
                        <a:pt x="22" y="12"/>
                      </a:lnTo>
                      <a:lnTo>
                        <a:pt x="22" y="6"/>
                      </a:lnTo>
                      <a:lnTo>
                        <a:pt x="22" y="6"/>
                      </a:lnTo>
                      <a:lnTo>
                        <a:pt x="20"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0" name="Freeform 3191"/>
                <p:cNvSpPr>
                  <a:spLocks/>
                </p:cNvSpPr>
                <p:nvPr/>
              </p:nvSpPr>
              <p:spPr bwMode="auto">
                <a:xfrm>
                  <a:off x="2529" y="3874"/>
                  <a:ext cx="21" cy="14"/>
                </a:xfrm>
                <a:custGeom>
                  <a:avLst/>
                  <a:gdLst>
                    <a:gd name="T0" fmla="*/ 15 w 21"/>
                    <a:gd name="T1" fmla="*/ 0 h 14"/>
                    <a:gd name="T2" fmla="*/ 0 w 21"/>
                    <a:gd name="T3" fmla="*/ 0 h 14"/>
                    <a:gd name="T4" fmla="*/ 0 w 21"/>
                    <a:gd name="T5" fmla="*/ 14 h 14"/>
                    <a:gd name="T6" fmla="*/ 15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9" y="14"/>
                      </a:lnTo>
                      <a:lnTo>
                        <a:pt x="21" y="12"/>
                      </a:lnTo>
                      <a:lnTo>
                        <a:pt x="21" y="6"/>
                      </a:lnTo>
                      <a:lnTo>
                        <a:pt x="21" y="6"/>
                      </a:lnTo>
                      <a:lnTo>
                        <a:pt x="21" y="2"/>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1" name="Freeform 3192"/>
                <p:cNvSpPr>
                  <a:spLocks/>
                </p:cNvSpPr>
                <p:nvPr/>
              </p:nvSpPr>
              <p:spPr bwMode="auto">
                <a:xfrm>
                  <a:off x="2544" y="3874"/>
                  <a:ext cx="23" cy="14"/>
                </a:xfrm>
                <a:custGeom>
                  <a:avLst/>
                  <a:gdLst>
                    <a:gd name="T0" fmla="*/ 16 w 23"/>
                    <a:gd name="T1" fmla="*/ 0 h 14"/>
                    <a:gd name="T2" fmla="*/ 0 w 23"/>
                    <a:gd name="T3" fmla="*/ 0 h 14"/>
                    <a:gd name="T4" fmla="*/ 0 w 23"/>
                    <a:gd name="T5" fmla="*/ 14 h 14"/>
                    <a:gd name="T6" fmla="*/ 16 w 23"/>
                    <a:gd name="T7" fmla="*/ 14 h 14"/>
                    <a:gd name="T8" fmla="*/ 18 w 23"/>
                    <a:gd name="T9" fmla="*/ 14 h 14"/>
                    <a:gd name="T10" fmla="*/ 19 w 23"/>
                    <a:gd name="T11" fmla="*/ 12 h 14"/>
                    <a:gd name="T12" fmla="*/ 23 w 23"/>
                    <a:gd name="T13" fmla="*/ 6 h 14"/>
                    <a:gd name="T14" fmla="*/ 19 w 23"/>
                    <a:gd name="T15" fmla="*/ 6 h 14"/>
                    <a:gd name="T16" fmla="*/ 19 w 23"/>
                    <a:gd name="T17" fmla="*/ 2 h 14"/>
                    <a:gd name="T18" fmla="*/ 18 w 23"/>
                    <a:gd name="T19" fmla="*/ 2 h 14"/>
                    <a:gd name="T20" fmla="*/ 16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6" y="0"/>
                      </a:moveTo>
                      <a:lnTo>
                        <a:pt x="0" y="0"/>
                      </a:lnTo>
                      <a:lnTo>
                        <a:pt x="0" y="14"/>
                      </a:lnTo>
                      <a:lnTo>
                        <a:pt x="16" y="14"/>
                      </a:lnTo>
                      <a:lnTo>
                        <a:pt x="18" y="14"/>
                      </a:lnTo>
                      <a:lnTo>
                        <a:pt x="19" y="12"/>
                      </a:lnTo>
                      <a:lnTo>
                        <a:pt x="23" y="6"/>
                      </a:lnTo>
                      <a:lnTo>
                        <a:pt x="19" y="6"/>
                      </a:lnTo>
                      <a:lnTo>
                        <a:pt x="19" y="2"/>
                      </a:lnTo>
                      <a:lnTo>
                        <a:pt x="18"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2" name="Freeform 3193"/>
                <p:cNvSpPr>
                  <a:spLocks/>
                </p:cNvSpPr>
                <p:nvPr/>
              </p:nvSpPr>
              <p:spPr bwMode="auto">
                <a:xfrm>
                  <a:off x="2560" y="3874"/>
                  <a:ext cx="19" cy="14"/>
                </a:xfrm>
                <a:custGeom>
                  <a:avLst/>
                  <a:gdLst>
                    <a:gd name="T0" fmla="*/ 13 w 19"/>
                    <a:gd name="T1" fmla="*/ 0 h 14"/>
                    <a:gd name="T2" fmla="*/ 0 w 19"/>
                    <a:gd name="T3" fmla="*/ 0 h 14"/>
                    <a:gd name="T4" fmla="*/ 0 w 19"/>
                    <a:gd name="T5" fmla="*/ 14 h 14"/>
                    <a:gd name="T6" fmla="*/ 13 w 19"/>
                    <a:gd name="T7" fmla="*/ 14 h 14"/>
                    <a:gd name="T8" fmla="*/ 13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3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3" y="14"/>
                      </a:lnTo>
                      <a:lnTo>
                        <a:pt x="17" y="12"/>
                      </a:lnTo>
                      <a:lnTo>
                        <a:pt x="19" y="12"/>
                      </a:lnTo>
                      <a:lnTo>
                        <a:pt x="19" y="6"/>
                      </a:lnTo>
                      <a:lnTo>
                        <a:pt x="19" y="6"/>
                      </a:lnTo>
                      <a:lnTo>
                        <a:pt x="17" y="2"/>
                      </a:lnTo>
                      <a:lnTo>
                        <a:pt x="13"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3" name="Freeform 3194"/>
                <p:cNvSpPr>
                  <a:spLocks/>
                </p:cNvSpPr>
                <p:nvPr/>
              </p:nvSpPr>
              <p:spPr bwMode="auto">
                <a:xfrm>
                  <a:off x="2573"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7" y="12"/>
                      </a:lnTo>
                      <a:lnTo>
                        <a:pt x="19" y="12"/>
                      </a:lnTo>
                      <a:lnTo>
                        <a:pt x="19" y="6"/>
                      </a:lnTo>
                      <a:lnTo>
                        <a:pt x="19"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4" name="Freeform 3195"/>
                <p:cNvSpPr>
                  <a:spLocks/>
                </p:cNvSpPr>
                <p:nvPr/>
              </p:nvSpPr>
              <p:spPr bwMode="auto">
                <a:xfrm>
                  <a:off x="2587"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5" name="Freeform 3196"/>
                <p:cNvSpPr>
                  <a:spLocks/>
                </p:cNvSpPr>
                <p:nvPr/>
              </p:nvSpPr>
              <p:spPr bwMode="auto">
                <a:xfrm>
                  <a:off x="2600" y="3874"/>
                  <a:ext cx="19" cy="14"/>
                </a:xfrm>
                <a:custGeom>
                  <a:avLst/>
                  <a:gdLst>
                    <a:gd name="T0" fmla="*/ 11 w 19"/>
                    <a:gd name="T1" fmla="*/ 0 h 14"/>
                    <a:gd name="T2" fmla="*/ 0 w 19"/>
                    <a:gd name="T3" fmla="*/ 0 h 14"/>
                    <a:gd name="T4" fmla="*/ 0 w 19"/>
                    <a:gd name="T5" fmla="*/ 14 h 14"/>
                    <a:gd name="T6" fmla="*/ 11 w 19"/>
                    <a:gd name="T7" fmla="*/ 14 h 14"/>
                    <a:gd name="T8" fmla="*/ 17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1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1" y="0"/>
                      </a:moveTo>
                      <a:lnTo>
                        <a:pt x="0" y="0"/>
                      </a:lnTo>
                      <a:lnTo>
                        <a:pt x="0" y="14"/>
                      </a:lnTo>
                      <a:lnTo>
                        <a:pt x="11" y="14"/>
                      </a:lnTo>
                      <a:lnTo>
                        <a:pt x="17" y="14"/>
                      </a:lnTo>
                      <a:lnTo>
                        <a:pt x="17" y="12"/>
                      </a:lnTo>
                      <a:lnTo>
                        <a:pt x="19" y="12"/>
                      </a:lnTo>
                      <a:lnTo>
                        <a:pt x="19" y="6"/>
                      </a:lnTo>
                      <a:lnTo>
                        <a:pt x="19" y="6"/>
                      </a:lnTo>
                      <a:lnTo>
                        <a:pt x="17"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6" name="Freeform 3197"/>
                <p:cNvSpPr>
                  <a:spLocks/>
                </p:cNvSpPr>
                <p:nvPr/>
              </p:nvSpPr>
              <p:spPr bwMode="auto">
                <a:xfrm>
                  <a:off x="2611" y="3874"/>
                  <a:ext cx="22" cy="14"/>
                </a:xfrm>
                <a:custGeom>
                  <a:avLst/>
                  <a:gdLst>
                    <a:gd name="T0" fmla="*/ 16 w 22"/>
                    <a:gd name="T1" fmla="*/ 0 h 14"/>
                    <a:gd name="T2" fmla="*/ 0 w 22"/>
                    <a:gd name="T3" fmla="*/ 0 h 14"/>
                    <a:gd name="T4" fmla="*/ 0 w 22"/>
                    <a:gd name="T5" fmla="*/ 14 h 14"/>
                    <a:gd name="T6" fmla="*/ 16 w 22"/>
                    <a:gd name="T7" fmla="*/ 14 h 14"/>
                    <a:gd name="T8" fmla="*/ 20 w 22"/>
                    <a:gd name="T9" fmla="*/ 14 h 14"/>
                    <a:gd name="T10" fmla="*/ 22 w 22"/>
                    <a:gd name="T11" fmla="*/ 12 h 14"/>
                    <a:gd name="T12" fmla="*/ 22 w 22"/>
                    <a:gd name="T13" fmla="*/ 6 h 14"/>
                    <a:gd name="T14" fmla="*/ 22 w 22"/>
                    <a:gd name="T15" fmla="*/ 6 h 14"/>
                    <a:gd name="T16" fmla="*/ 22 w 22"/>
                    <a:gd name="T17" fmla="*/ 2 h 14"/>
                    <a:gd name="T18" fmla="*/ 20 w 22"/>
                    <a:gd name="T19" fmla="*/ 2 h 14"/>
                    <a:gd name="T20" fmla="*/ 16 w 2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4">
                      <a:moveTo>
                        <a:pt x="16" y="0"/>
                      </a:moveTo>
                      <a:lnTo>
                        <a:pt x="0" y="0"/>
                      </a:lnTo>
                      <a:lnTo>
                        <a:pt x="0" y="14"/>
                      </a:lnTo>
                      <a:lnTo>
                        <a:pt x="16" y="14"/>
                      </a:lnTo>
                      <a:lnTo>
                        <a:pt x="20" y="14"/>
                      </a:lnTo>
                      <a:lnTo>
                        <a:pt x="22" y="12"/>
                      </a:lnTo>
                      <a:lnTo>
                        <a:pt x="22" y="6"/>
                      </a:lnTo>
                      <a:lnTo>
                        <a:pt x="22" y="6"/>
                      </a:lnTo>
                      <a:lnTo>
                        <a:pt x="22" y="2"/>
                      </a:lnTo>
                      <a:lnTo>
                        <a:pt x="20"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7" name="Freeform 3198"/>
                <p:cNvSpPr>
                  <a:spLocks/>
                </p:cNvSpPr>
                <p:nvPr/>
              </p:nvSpPr>
              <p:spPr bwMode="auto">
                <a:xfrm>
                  <a:off x="2627" y="3874"/>
                  <a:ext cx="21" cy="14"/>
                </a:xfrm>
                <a:custGeom>
                  <a:avLst/>
                  <a:gdLst>
                    <a:gd name="T0" fmla="*/ 15 w 21"/>
                    <a:gd name="T1" fmla="*/ 0 h 14"/>
                    <a:gd name="T2" fmla="*/ 0 w 21"/>
                    <a:gd name="T3" fmla="*/ 0 h 14"/>
                    <a:gd name="T4" fmla="*/ 0 w 21"/>
                    <a:gd name="T5" fmla="*/ 14 h 14"/>
                    <a:gd name="T6" fmla="*/ 15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7" y="14"/>
                      </a:lnTo>
                      <a:lnTo>
                        <a:pt x="21" y="12"/>
                      </a:lnTo>
                      <a:lnTo>
                        <a:pt x="21" y="6"/>
                      </a:lnTo>
                      <a:lnTo>
                        <a:pt x="21" y="6"/>
                      </a:lnTo>
                      <a:lnTo>
                        <a:pt x="21"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8" name="Freeform 3199"/>
                <p:cNvSpPr>
                  <a:spLocks/>
                </p:cNvSpPr>
                <p:nvPr/>
              </p:nvSpPr>
              <p:spPr bwMode="auto">
                <a:xfrm>
                  <a:off x="2642" y="3874"/>
                  <a:ext cx="21" cy="14"/>
                </a:xfrm>
                <a:custGeom>
                  <a:avLst/>
                  <a:gdLst>
                    <a:gd name="T0" fmla="*/ 14 w 21"/>
                    <a:gd name="T1" fmla="*/ 0 h 14"/>
                    <a:gd name="T2" fmla="*/ 0 w 21"/>
                    <a:gd name="T3" fmla="*/ 0 h 14"/>
                    <a:gd name="T4" fmla="*/ 0 w 21"/>
                    <a:gd name="T5" fmla="*/ 14 h 14"/>
                    <a:gd name="T6" fmla="*/ 14 w 21"/>
                    <a:gd name="T7" fmla="*/ 14 h 14"/>
                    <a:gd name="T8" fmla="*/ 16 w 21"/>
                    <a:gd name="T9" fmla="*/ 14 h 14"/>
                    <a:gd name="T10" fmla="*/ 17 w 21"/>
                    <a:gd name="T11" fmla="*/ 12 h 14"/>
                    <a:gd name="T12" fmla="*/ 21 w 21"/>
                    <a:gd name="T13" fmla="*/ 6 h 14"/>
                    <a:gd name="T14" fmla="*/ 17 w 21"/>
                    <a:gd name="T15" fmla="*/ 6 h 14"/>
                    <a:gd name="T16" fmla="*/ 17 w 21"/>
                    <a:gd name="T17" fmla="*/ 2 h 14"/>
                    <a:gd name="T18" fmla="*/ 16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6" y="14"/>
                      </a:lnTo>
                      <a:lnTo>
                        <a:pt x="17" y="12"/>
                      </a:lnTo>
                      <a:lnTo>
                        <a:pt x="21" y="6"/>
                      </a:lnTo>
                      <a:lnTo>
                        <a:pt x="17" y="6"/>
                      </a:lnTo>
                      <a:lnTo>
                        <a:pt x="17"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9" name="Freeform 3200"/>
                <p:cNvSpPr>
                  <a:spLocks/>
                </p:cNvSpPr>
                <p:nvPr/>
              </p:nvSpPr>
              <p:spPr bwMode="auto">
                <a:xfrm>
                  <a:off x="2656"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7" y="12"/>
                      </a:lnTo>
                      <a:lnTo>
                        <a:pt x="21" y="12"/>
                      </a:lnTo>
                      <a:lnTo>
                        <a:pt x="21" y="6"/>
                      </a:lnTo>
                      <a:lnTo>
                        <a:pt x="21"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0" name="Freeform 3201"/>
                <p:cNvSpPr>
                  <a:spLocks/>
                </p:cNvSpPr>
                <p:nvPr/>
              </p:nvSpPr>
              <p:spPr bwMode="auto">
                <a:xfrm>
                  <a:off x="2669" y="3874"/>
                  <a:ext cx="19" cy="14"/>
                </a:xfrm>
                <a:custGeom>
                  <a:avLst/>
                  <a:gdLst>
                    <a:gd name="T0" fmla="*/ 14 w 19"/>
                    <a:gd name="T1" fmla="*/ 0 h 14"/>
                    <a:gd name="T2" fmla="*/ 0 w 19"/>
                    <a:gd name="T3" fmla="*/ 0 h 14"/>
                    <a:gd name="T4" fmla="*/ 0 w 19"/>
                    <a:gd name="T5" fmla="*/ 14 h 14"/>
                    <a:gd name="T6" fmla="*/ 14 w 19"/>
                    <a:gd name="T7" fmla="*/ 14 h 14"/>
                    <a:gd name="T8" fmla="*/ 17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7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7" y="14"/>
                      </a:lnTo>
                      <a:lnTo>
                        <a:pt x="17" y="12"/>
                      </a:lnTo>
                      <a:lnTo>
                        <a:pt x="19" y="12"/>
                      </a:lnTo>
                      <a:lnTo>
                        <a:pt x="19" y="6"/>
                      </a:lnTo>
                      <a:lnTo>
                        <a:pt x="19" y="6"/>
                      </a:lnTo>
                      <a:lnTo>
                        <a:pt x="17" y="2"/>
                      </a:lnTo>
                      <a:lnTo>
                        <a:pt x="17"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1" name="Freeform 3202"/>
                <p:cNvSpPr>
                  <a:spLocks/>
                </p:cNvSpPr>
                <p:nvPr/>
              </p:nvSpPr>
              <p:spPr bwMode="auto">
                <a:xfrm>
                  <a:off x="2683"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2" name="Freeform 3203"/>
                <p:cNvSpPr>
                  <a:spLocks/>
                </p:cNvSpPr>
                <p:nvPr/>
              </p:nvSpPr>
              <p:spPr bwMode="auto">
                <a:xfrm>
                  <a:off x="2696" y="3874"/>
                  <a:ext cx="19" cy="14"/>
                </a:xfrm>
                <a:custGeom>
                  <a:avLst/>
                  <a:gdLst>
                    <a:gd name="T0" fmla="*/ 13 w 19"/>
                    <a:gd name="T1" fmla="*/ 0 h 14"/>
                    <a:gd name="T2" fmla="*/ 0 w 19"/>
                    <a:gd name="T3" fmla="*/ 0 h 14"/>
                    <a:gd name="T4" fmla="*/ 0 w 19"/>
                    <a:gd name="T5" fmla="*/ 14 h 14"/>
                    <a:gd name="T6" fmla="*/ 13 w 19"/>
                    <a:gd name="T7" fmla="*/ 14 h 14"/>
                    <a:gd name="T8" fmla="*/ 19 w 19"/>
                    <a:gd name="T9" fmla="*/ 14 h 14"/>
                    <a:gd name="T10" fmla="*/ 19 w 19"/>
                    <a:gd name="T11" fmla="*/ 12 h 14"/>
                    <a:gd name="T12" fmla="*/ 19 w 19"/>
                    <a:gd name="T13" fmla="*/ 6 h 14"/>
                    <a:gd name="T14" fmla="*/ 19 w 19"/>
                    <a:gd name="T15" fmla="*/ 6 h 14"/>
                    <a:gd name="T16" fmla="*/ 19 w 19"/>
                    <a:gd name="T17" fmla="*/ 2 h 14"/>
                    <a:gd name="T18" fmla="*/ 19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9" y="14"/>
                      </a:lnTo>
                      <a:lnTo>
                        <a:pt x="19" y="12"/>
                      </a:lnTo>
                      <a:lnTo>
                        <a:pt x="19" y="6"/>
                      </a:lnTo>
                      <a:lnTo>
                        <a:pt x="19" y="6"/>
                      </a:lnTo>
                      <a:lnTo>
                        <a:pt x="19" y="2"/>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3" name="Freeform 3204"/>
                <p:cNvSpPr>
                  <a:spLocks/>
                </p:cNvSpPr>
                <p:nvPr/>
              </p:nvSpPr>
              <p:spPr bwMode="auto">
                <a:xfrm>
                  <a:off x="2709" y="3874"/>
                  <a:ext cx="22" cy="14"/>
                </a:xfrm>
                <a:custGeom>
                  <a:avLst/>
                  <a:gdLst>
                    <a:gd name="T0" fmla="*/ 14 w 22"/>
                    <a:gd name="T1" fmla="*/ 0 h 14"/>
                    <a:gd name="T2" fmla="*/ 0 w 22"/>
                    <a:gd name="T3" fmla="*/ 0 h 14"/>
                    <a:gd name="T4" fmla="*/ 0 w 22"/>
                    <a:gd name="T5" fmla="*/ 14 h 14"/>
                    <a:gd name="T6" fmla="*/ 14 w 22"/>
                    <a:gd name="T7" fmla="*/ 14 h 14"/>
                    <a:gd name="T8" fmla="*/ 18 w 22"/>
                    <a:gd name="T9" fmla="*/ 14 h 14"/>
                    <a:gd name="T10" fmla="*/ 22 w 22"/>
                    <a:gd name="T11" fmla="*/ 12 h 14"/>
                    <a:gd name="T12" fmla="*/ 22 w 22"/>
                    <a:gd name="T13" fmla="*/ 6 h 14"/>
                    <a:gd name="T14" fmla="*/ 22 w 22"/>
                    <a:gd name="T15" fmla="*/ 6 h 14"/>
                    <a:gd name="T16" fmla="*/ 22 w 22"/>
                    <a:gd name="T17" fmla="*/ 2 h 14"/>
                    <a:gd name="T18" fmla="*/ 18 w 22"/>
                    <a:gd name="T19" fmla="*/ 2 h 14"/>
                    <a:gd name="T20" fmla="*/ 14 w 2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4">
                      <a:moveTo>
                        <a:pt x="14" y="0"/>
                      </a:moveTo>
                      <a:lnTo>
                        <a:pt x="0" y="0"/>
                      </a:lnTo>
                      <a:lnTo>
                        <a:pt x="0" y="14"/>
                      </a:lnTo>
                      <a:lnTo>
                        <a:pt x="14" y="14"/>
                      </a:lnTo>
                      <a:lnTo>
                        <a:pt x="18" y="14"/>
                      </a:lnTo>
                      <a:lnTo>
                        <a:pt x="22" y="12"/>
                      </a:lnTo>
                      <a:lnTo>
                        <a:pt x="22" y="6"/>
                      </a:lnTo>
                      <a:lnTo>
                        <a:pt x="22" y="6"/>
                      </a:lnTo>
                      <a:lnTo>
                        <a:pt x="22"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4" name="Freeform 3205"/>
                <p:cNvSpPr>
                  <a:spLocks/>
                </p:cNvSpPr>
                <p:nvPr/>
              </p:nvSpPr>
              <p:spPr bwMode="auto">
                <a:xfrm>
                  <a:off x="2723" y="3874"/>
                  <a:ext cx="23" cy="14"/>
                </a:xfrm>
                <a:custGeom>
                  <a:avLst/>
                  <a:gdLst>
                    <a:gd name="T0" fmla="*/ 15 w 23"/>
                    <a:gd name="T1" fmla="*/ 0 h 14"/>
                    <a:gd name="T2" fmla="*/ 0 w 23"/>
                    <a:gd name="T3" fmla="*/ 0 h 14"/>
                    <a:gd name="T4" fmla="*/ 0 w 23"/>
                    <a:gd name="T5" fmla="*/ 14 h 14"/>
                    <a:gd name="T6" fmla="*/ 15 w 23"/>
                    <a:gd name="T7" fmla="*/ 14 h 14"/>
                    <a:gd name="T8" fmla="*/ 17 w 23"/>
                    <a:gd name="T9" fmla="*/ 14 h 14"/>
                    <a:gd name="T10" fmla="*/ 21 w 23"/>
                    <a:gd name="T11" fmla="*/ 12 h 14"/>
                    <a:gd name="T12" fmla="*/ 23 w 23"/>
                    <a:gd name="T13" fmla="*/ 6 h 14"/>
                    <a:gd name="T14" fmla="*/ 21 w 23"/>
                    <a:gd name="T15" fmla="*/ 6 h 14"/>
                    <a:gd name="T16" fmla="*/ 21 w 23"/>
                    <a:gd name="T17" fmla="*/ 2 h 14"/>
                    <a:gd name="T18" fmla="*/ 17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7" y="14"/>
                      </a:lnTo>
                      <a:lnTo>
                        <a:pt x="21" y="12"/>
                      </a:lnTo>
                      <a:lnTo>
                        <a:pt x="23" y="6"/>
                      </a:lnTo>
                      <a:lnTo>
                        <a:pt x="21" y="6"/>
                      </a:lnTo>
                      <a:lnTo>
                        <a:pt x="21"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5" name="Freeform 3206"/>
                <p:cNvSpPr>
                  <a:spLocks/>
                </p:cNvSpPr>
                <p:nvPr/>
              </p:nvSpPr>
              <p:spPr bwMode="auto">
                <a:xfrm>
                  <a:off x="2738" y="3874"/>
                  <a:ext cx="21" cy="14"/>
                </a:xfrm>
                <a:custGeom>
                  <a:avLst/>
                  <a:gdLst>
                    <a:gd name="T0" fmla="*/ 16 w 21"/>
                    <a:gd name="T1" fmla="*/ 0 h 14"/>
                    <a:gd name="T2" fmla="*/ 0 w 21"/>
                    <a:gd name="T3" fmla="*/ 0 h 14"/>
                    <a:gd name="T4" fmla="*/ 0 w 21"/>
                    <a:gd name="T5" fmla="*/ 14 h 14"/>
                    <a:gd name="T6" fmla="*/ 16 w 21"/>
                    <a:gd name="T7" fmla="*/ 14 h 14"/>
                    <a:gd name="T8" fmla="*/ 16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6 w 21"/>
                    <a:gd name="T21" fmla="*/ 2 h 14"/>
                    <a:gd name="T22" fmla="*/ 16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6" y="0"/>
                      </a:moveTo>
                      <a:lnTo>
                        <a:pt x="0" y="0"/>
                      </a:lnTo>
                      <a:lnTo>
                        <a:pt x="0" y="14"/>
                      </a:lnTo>
                      <a:lnTo>
                        <a:pt x="16" y="14"/>
                      </a:lnTo>
                      <a:lnTo>
                        <a:pt x="16" y="14"/>
                      </a:lnTo>
                      <a:lnTo>
                        <a:pt x="19" y="12"/>
                      </a:lnTo>
                      <a:lnTo>
                        <a:pt x="21" y="12"/>
                      </a:lnTo>
                      <a:lnTo>
                        <a:pt x="21" y="6"/>
                      </a:lnTo>
                      <a:lnTo>
                        <a:pt x="21" y="6"/>
                      </a:lnTo>
                      <a:lnTo>
                        <a:pt x="19" y="2"/>
                      </a:lnTo>
                      <a:lnTo>
                        <a:pt x="16"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6" name="Freeform 3207"/>
                <p:cNvSpPr>
                  <a:spLocks/>
                </p:cNvSpPr>
                <p:nvPr/>
              </p:nvSpPr>
              <p:spPr bwMode="auto">
                <a:xfrm>
                  <a:off x="2754" y="3874"/>
                  <a:ext cx="19" cy="14"/>
                </a:xfrm>
                <a:custGeom>
                  <a:avLst/>
                  <a:gdLst>
                    <a:gd name="T0" fmla="*/ 13 w 19"/>
                    <a:gd name="T1" fmla="*/ 0 h 14"/>
                    <a:gd name="T2" fmla="*/ 0 w 19"/>
                    <a:gd name="T3" fmla="*/ 0 h 14"/>
                    <a:gd name="T4" fmla="*/ 0 w 19"/>
                    <a:gd name="T5" fmla="*/ 14 h 14"/>
                    <a:gd name="T6" fmla="*/ 13 w 19"/>
                    <a:gd name="T7" fmla="*/ 14 h 14"/>
                    <a:gd name="T8" fmla="*/ 13 w 19"/>
                    <a:gd name="T9" fmla="*/ 14 h 14"/>
                    <a:gd name="T10" fmla="*/ 15 w 19"/>
                    <a:gd name="T11" fmla="*/ 12 h 14"/>
                    <a:gd name="T12" fmla="*/ 19 w 19"/>
                    <a:gd name="T13" fmla="*/ 12 h 14"/>
                    <a:gd name="T14" fmla="*/ 19 w 19"/>
                    <a:gd name="T15" fmla="*/ 6 h 14"/>
                    <a:gd name="T16" fmla="*/ 19 w 19"/>
                    <a:gd name="T17" fmla="*/ 6 h 14"/>
                    <a:gd name="T18" fmla="*/ 15 w 19"/>
                    <a:gd name="T19" fmla="*/ 2 h 14"/>
                    <a:gd name="T20" fmla="*/ 13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3" y="14"/>
                      </a:lnTo>
                      <a:lnTo>
                        <a:pt x="15" y="12"/>
                      </a:lnTo>
                      <a:lnTo>
                        <a:pt x="19" y="12"/>
                      </a:lnTo>
                      <a:lnTo>
                        <a:pt x="19" y="6"/>
                      </a:lnTo>
                      <a:lnTo>
                        <a:pt x="19" y="6"/>
                      </a:lnTo>
                      <a:lnTo>
                        <a:pt x="15" y="2"/>
                      </a:lnTo>
                      <a:lnTo>
                        <a:pt x="13"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7" name="Freeform 3208"/>
                <p:cNvSpPr>
                  <a:spLocks/>
                </p:cNvSpPr>
                <p:nvPr/>
              </p:nvSpPr>
              <p:spPr bwMode="auto">
                <a:xfrm>
                  <a:off x="2767" y="3874"/>
                  <a:ext cx="19" cy="14"/>
                </a:xfrm>
                <a:custGeom>
                  <a:avLst/>
                  <a:gdLst>
                    <a:gd name="T0" fmla="*/ 12 w 19"/>
                    <a:gd name="T1" fmla="*/ 0 h 14"/>
                    <a:gd name="T2" fmla="*/ 0 w 19"/>
                    <a:gd name="T3" fmla="*/ 0 h 14"/>
                    <a:gd name="T4" fmla="*/ 0 w 19"/>
                    <a:gd name="T5" fmla="*/ 14 h 14"/>
                    <a:gd name="T6" fmla="*/ 12 w 19"/>
                    <a:gd name="T7" fmla="*/ 14 h 14"/>
                    <a:gd name="T8" fmla="*/ 15 w 19"/>
                    <a:gd name="T9" fmla="*/ 14 h 14"/>
                    <a:gd name="T10" fmla="*/ 15 w 19"/>
                    <a:gd name="T11" fmla="*/ 12 h 14"/>
                    <a:gd name="T12" fmla="*/ 19 w 19"/>
                    <a:gd name="T13" fmla="*/ 12 h 14"/>
                    <a:gd name="T14" fmla="*/ 19 w 19"/>
                    <a:gd name="T15" fmla="*/ 6 h 14"/>
                    <a:gd name="T16" fmla="*/ 19 w 19"/>
                    <a:gd name="T17" fmla="*/ 6 h 14"/>
                    <a:gd name="T18" fmla="*/ 15 w 19"/>
                    <a:gd name="T19" fmla="*/ 2 h 14"/>
                    <a:gd name="T20" fmla="*/ 15 w 19"/>
                    <a:gd name="T21" fmla="*/ 2 h 14"/>
                    <a:gd name="T22" fmla="*/ 12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2" y="0"/>
                      </a:moveTo>
                      <a:lnTo>
                        <a:pt x="0" y="0"/>
                      </a:lnTo>
                      <a:lnTo>
                        <a:pt x="0" y="14"/>
                      </a:lnTo>
                      <a:lnTo>
                        <a:pt x="12" y="14"/>
                      </a:lnTo>
                      <a:lnTo>
                        <a:pt x="15" y="14"/>
                      </a:lnTo>
                      <a:lnTo>
                        <a:pt x="15" y="12"/>
                      </a:lnTo>
                      <a:lnTo>
                        <a:pt x="19" y="12"/>
                      </a:lnTo>
                      <a:lnTo>
                        <a:pt x="19" y="6"/>
                      </a:lnTo>
                      <a:lnTo>
                        <a:pt x="19" y="6"/>
                      </a:lnTo>
                      <a:lnTo>
                        <a:pt x="15" y="2"/>
                      </a:lnTo>
                      <a:lnTo>
                        <a:pt x="15"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8" name="Freeform 3209"/>
                <p:cNvSpPr>
                  <a:spLocks/>
                </p:cNvSpPr>
                <p:nvPr/>
              </p:nvSpPr>
              <p:spPr bwMode="auto">
                <a:xfrm>
                  <a:off x="2779" y="3874"/>
                  <a:ext cx="21" cy="14"/>
                </a:xfrm>
                <a:custGeom>
                  <a:avLst/>
                  <a:gdLst>
                    <a:gd name="T0" fmla="*/ 13 w 21"/>
                    <a:gd name="T1" fmla="*/ 0 h 14"/>
                    <a:gd name="T2" fmla="*/ 0 w 21"/>
                    <a:gd name="T3" fmla="*/ 0 h 14"/>
                    <a:gd name="T4" fmla="*/ 0 w 21"/>
                    <a:gd name="T5" fmla="*/ 14 h 14"/>
                    <a:gd name="T6" fmla="*/ 13 w 21"/>
                    <a:gd name="T7" fmla="*/ 14 h 14"/>
                    <a:gd name="T8" fmla="*/ 19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9" y="14"/>
                      </a:lnTo>
                      <a:lnTo>
                        <a:pt x="19" y="12"/>
                      </a:lnTo>
                      <a:lnTo>
                        <a:pt x="21" y="12"/>
                      </a:lnTo>
                      <a:lnTo>
                        <a:pt x="21" y="6"/>
                      </a:lnTo>
                      <a:lnTo>
                        <a:pt x="21" y="6"/>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9" name="Freeform 3210"/>
                <p:cNvSpPr>
                  <a:spLocks/>
                </p:cNvSpPr>
                <p:nvPr/>
              </p:nvSpPr>
              <p:spPr bwMode="auto">
                <a:xfrm>
                  <a:off x="2792" y="3874"/>
                  <a:ext cx="21" cy="14"/>
                </a:xfrm>
                <a:custGeom>
                  <a:avLst/>
                  <a:gdLst>
                    <a:gd name="T0" fmla="*/ 13 w 21"/>
                    <a:gd name="T1" fmla="*/ 0 h 14"/>
                    <a:gd name="T2" fmla="*/ 0 w 21"/>
                    <a:gd name="T3" fmla="*/ 0 h 14"/>
                    <a:gd name="T4" fmla="*/ 0 w 21"/>
                    <a:gd name="T5" fmla="*/ 14 h 14"/>
                    <a:gd name="T6" fmla="*/ 13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9" y="14"/>
                      </a:lnTo>
                      <a:lnTo>
                        <a:pt x="21" y="12"/>
                      </a:lnTo>
                      <a:lnTo>
                        <a:pt x="21" y="6"/>
                      </a:lnTo>
                      <a:lnTo>
                        <a:pt x="21" y="6"/>
                      </a:lnTo>
                      <a:lnTo>
                        <a:pt x="21" y="2"/>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0" name="Freeform 3211"/>
                <p:cNvSpPr>
                  <a:spLocks/>
                </p:cNvSpPr>
                <p:nvPr/>
              </p:nvSpPr>
              <p:spPr bwMode="auto">
                <a:xfrm>
                  <a:off x="2805" y="3874"/>
                  <a:ext cx="23" cy="14"/>
                </a:xfrm>
                <a:custGeom>
                  <a:avLst/>
                  <a:gdLst>
                    <a:gd name="T0" fmla="*/ 16 w 23"/>
                    <a:gd name="T1" fmla="*/ 0 h 14"/>
                    <a:gd name="T2" fmla="*/ 0 w 23"/>
                    <a:gd name="T3" fmla="*/ 0 h 14"/>
                    <a:gd name="T4" fmla="*/ 0 w 23"/>
                    <a:gd name="T5" fmla="*/ 14 h 14"/>
                    <a:gd name="T6" fmla="*/ 16 w 23"/>
                    <a:gd name="T7" fmla="*/ 14 h 14"/>
                    <a:gd name="T8" fmla="*/ 20 w 23"/>
                    <a:gd name="T9" fmla="*/ 14 h 14"/>
                    <a:gd name="T10" fmla="*/ 21 w 23"/>
                    <a:gd name="T11" fmla="*/ 12 h 14"/>
                    <a:gd name="T12" fmla="*/ 23 w 23"/>
                    <a:gd name="T13" fmla="*/ 6 h 14"/>
                    <a:gd name="T14" fmla="*/ 21 w 23"/>
                    <a:gd name="T15" fmla="*/ 6 h 14"/>
                    <a:gd name="T16" fmla="*/ 21 w 23"/>
                    <a:gd name="T17" fmla="*/ 2 h 14"/>
                    <a:gd name="T18" fmla="*/ 20 w 23"/>
                    <a:gd name="T19" fmla="*/ 2 h 14"/>
                    <a:gd name="T20" fmla="*/ 16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6" y="0"/>
                      </a:moveTo>
                      <a:lnTo>
                        <a:pt x="0" y="0"/>
                      </a:lnTo>
                      <a:lnTo>
                        <a:pt x="0" y="14"/>
                      </a:lnTo>
                      <a:lnTo>
                        <a:pt x="16" y="14"/>
                      </a:lnTo>
                      <a:lnTo>
                        <a:pt x="20" y="14"/>
                      </a:lnTo>
                      <a:lnTo>
                        <a:pt x="21" y="12"/>
                      </a:lnTo>
                      <a:lnTo>
                        <a:pt x="23" y="6"/>
                      </a:lnTo>
                      <a:lnTo>
                        <a:pt x="21" y="6"/>
                      </a:lnTo>
                      <a:lnTo>
                        <a:pt x="21" y="2"/>
                      </a:lnTo>
                      <a:lnTo>
                        <a:pt x="20"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1" name="Freeform 3212"/>
                <p:cNvSpPr>
                  <a:spLocks/>
                </p:cNvSpPr>
                <p:nvPr/>
              </p:nvSpPr>
              <p:spPr bwMode="auto">
                <a:xfrm>
                  <a:off x="2821"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9" y="12"/>
                      </a:lnTo>
                      <a:lnTo>
                        <a:pt x="21" y="12"/>
                      </a:lnTo>
                      <a:lnTo>
                        <a:pt x="21" y="6"/>
                      </a:lnTo>
                      <a:lnTo>
                        <a:pt x="21"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2" name="Freeform 3213"/>
                <p:cNvSpPr>
                  <a:spLocks/>
                </p:cNvSpPr>
                <p:nvPr/>
              </p:nvSpPr>
              <p:spPr bwMode="auto">
                <a:xfrm>
                  <a:off x="2834" y="3874"/>
                  <a:ext cx="21" cy="14"/>
                </a:xfrm>
                <a:custGeom>
                  <a:avLst/>
                  <a:gdLst>
                    <a:gd name="T0" fmla="*/ 16 w 21"/>
                    <a:gd name="T1" fmla="*/ 0 h 14"/>
                    <a:gd name="T2" fmla="*/ 0 w 21"/>
                    <a:gd name="T3" fmla="*/ 0 h 14"/>
                    <a:gd name="T4" fmla="*/ 0 w 21"/>
                    <a:gd name="T5" fmla="*/ 14 h 14"/>
                    <a:gd name="T6" fmla="*/ 16 w 21"/>
                    <a:gd name="T7" fmla="*/ 14 h 14"/>
                    <a:gd name="T8" fmla="*/ 16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6 w 21"/>
                    <a:gd name="T21" fmla="*/ 2 h 14"/>
                    <a:gd name="T22" fmla="*/ 16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6" y="0"/>
                      </a:moveTo>
                      <a:lnTo>
                        <a:pt x="0" y="0"/>
                      </a:lnTo>
                      <a:lnTo>
                        <a:pt x="0" y="14"/>
                      </a:lnTo>
                      <a:lnTo>
                        <a:pt x="16" y="14"/>
                      </a:lnTo>
                      <a:lnTo>
                        <a:pt x="16" y="14"/>
                      </a:lnTo>
                      <a:lnTo>
                        <a:pt x="19" y="12"/>
                      </a:lnTo>
                      <a:lnTo>
                        <a:pt x="21" y="12"/>
                      </a:lnTo>
                      <a:lnTo>
                        <a:pt x="21" y="6"/>
                      </a:lnTo>
                      <a:lnTo>
                        <a:pt x="21" y="6"/>
                      </a:lnTo>
                      <a:lnTo>
                        <a:pt x="19" y="2"/>
                      </a:lnTo>
                      <a:lnTo>
                        <a:pt x="16"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3" name="Freeform 3214"/>
                <p:cNvSpPr>
                  <a:spLocks/>
                </p:cNvSpPr>
                <p:nvPr/>
              </p:nvSpPr>
              <p:spPr bwMode="auto">
                <a:xfrm>
                  <a:off x="2850"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4" name="Freeform 3215"/>
                <p:cNvSpPr>
                  <a:spLocks/>
                </p:cNvSpPr>
                <p:nvPr/>
              </p:nvSpPr>
              <p:spPr bwMode="auto">
                <a:xfrm>
                  <a:off x="2863"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7" y="12"/>
                      </a:lnTo>
                      <a:lnTo>
                        <a:pt x="19" y="12"/>
                      </a:lnTo>
                      <a:lnTo>
                        <a:pt x="19" y="6"/>
                      </a:lnTo>
                      <a:lnTo>
                        <a:pt x="19" y="6"/>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5" name="Freeform 3216"/>
                <p:cNvSpPr>
                  <a:spLocks/>
                </p:cNvSpPr>
                <p:nvPr/>
              </p:nvSpPr>
              <p:spPr bwMode="auto">
                <a:xfrm>
                  <a:off x="2876" y="3874"/>
                  <a:ext cx="20" cy="14"/>
                </a:xfrm>
                <a:custGeom>
                  <a:avLst/>
                  <a:gdLst>
                    <a:gd name="T0" fmla="*/ 12 w 20"/>
                    <a:gd name="T1" fmla="*/ 0 h 14"/>
                    <a:gd name="T2" fmla="*/ 0 w 20"/>
                    <a:gd name="T3" fmla="*/ 0 h 14"/>
                    <a:gd name="T4" fmla="*/ 0 w 20"/>
                    <a:gd name="T5" fmla="*/ 14 h 14"/>
                    <a:gd name="T6" fmla="*/ 12 w 20"/>
                    <a:gd name="T7" fmla="*/ 14 h 14"/>
                    <a:gd name="T8" fmla="*/ 18 w 20"/>
                    <a:gd name="T9" fmla="*/ 14 h 14"/>
                    <a:gd name="T10" fmla="*/ 20 w 20"/>
                    <a:gd name="T11" fmla="*/ 12 h 14"/>
                    <a:gd name="T12" fmla="*/ 20 w 20"/>
                    <a:gd name="T13" fmla="*/ 6 h 14"/>
                    <a:gd name="T14" fmla="*/ 20 w 20"/>
                    <a:gd name="T15" fmla="*/ 6 h 14"/>
                    <a:gd name="T16" fmla="*/ 20 w 20"/>
                    <a:gd name="T17" fmla="*/ 2 h 14"/>
                    <a:gd name="T18" fmla="*/ 18 w 20"/>
                    <a:gd name="T19" fmla="*/ 2 h 14"/>
                    <a:gd name="T20" fmla="*/ 12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2" y="0"/>
                      </a:moveTo>
                      <a:lnTo>
                        <a:pt x="0" y="0"/>
                      </a:lnTo>
                      <a:lnTo>
                        <a:pt x="0" y="14"/>
                      </a:lnTo>
                      <a:lnTo>
                        <a:pt x="12" y="14"/>
                      </a:lnTo>
                      <a:lnTo>
                        <a:pt x="18" y="14"/>
                      </a:lnTo>
                      <a:lnTo>
                        <a:pt x="20" y="12"/>
                      </a:lnTo>
                      <a:lnTo>
                        <a:pt x="20" y="6"/>
                      </a:lnTo>
                      <a:lnTo>
                        <a:pt x="20" y="6"/>
                      </a:lnTo>
                      <a:lnTo>
                        <a:pt x="20" y="2"/>
                      </a:lnTo>
                      <a:lnTo>
                        <a:pt x="18"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6" name="Freeform 3217"/>
                <p:cNvSpPr>
                  <a:spLocks/>
                </p:cNvSpPr>
                <p:nvPr/>
              </p:nvSpPr>
              <p:spPr bwMode="auto">
                <a:xfrm>
                  <a:off x="2888" y="3874"/>
                  <a:ext cx="21" cy="14"/>
                </a:xfrm>
                <a:custGeom>
                  <a:avLst/>
                  <a:gdLst>
                    <a:gd name="T0" fmla="*/ 17 w 21"/>
                    <a:gd name="T1" fmla="*/ 0 h 14"/>
                    <a:gd name="T2" fmla="*/ 0 w 21"/>
                    <a:gd name="T3" fmla="*/ 0 h 14"/>
                    <a:gd name="T4" fmla="*/ 0 w 21"/>
                    <a:gd name="T5" fmla="*/ 14 h 14"/>
                    <a:gd name="T6" fmla="*/ 17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7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7" y="0"/>
                      </a:moveTo>
                      <a:lnTo>
                        <a:pt x="0" y="0"/>
                      </a:lnTo>
                      <a:lnTo>
                        <a:pt x="0" y="14"/>
                      </a:lnTo>
                      <a:lnTo>
                        <a:pt x="17" y="14"/>
                      </a:lnTo>
                      <a:lnTo>
                        <a:pt x="19" y="14"/>
                      </a:lnTo>
                      <a:lnTo>
                        <a:pt x="21" y="12"/>
                      </a:lnTo>
                      <a:lnTo>
                        <a:pt x="21" y="6"/>
                      </a:lnTo>
                      <a:lnTo>
                        <a:pt x="21" y="6"/>
                      </a:lnTo>
                      <a:lnTo>
                        <a:pt x="21" y="2"/>
                      </a:lnTo>
                      <a:lnTo>
                        <a:pt x="19" y="2"/>
                      </a:lnTo>
                      <a:lnTo>
                        <a:pt x="1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7" name="Freeform 3218"/>
                <p:cNvSpPr>
                  <a:spLocks/>
                </p:cNvSpPr>
                <p:nvPr/>
              </p:nvSpPr>
              <p:spPr bwMode="auto">
                <a:xfrm>
                  <a:off x="2905" y="3874"/>
                  <a:ext cx="19" cy="14"/>
                </a:xfrm>
                <a:custGeom>
                  <a:avLst/>
                  <a:gdLst>
                    <a:gd name="T0" fmla="*/ 14 w 19"/>
                    <a:gd name="T1" fmla="*/ 0 h 14"/>
                    <a:gd name="T2" fmla="*/ 0 w 19"/>
                    <a:gd name="T3" fmla="*/ 0 h 14"/>
                    <a:gd name="T4" fmla="*/ 0 w 19"/>
                    <a:gd name="T5" fmla="*/ 14 h 14"/>
                    <a:gd name="T6" fmla="*/ 14 w 19"/>
                    <a:gd name="T7" fmla="*/ 14 h 14"/>
                    <a:gd name="T8" fmla="*/ 16 w 19"/>
                    <a:gd name="T9" fmla="*/ 14 h 14"/>
                    <a:gd name="T10" fmla="*/ 19 w 19"/>
                    <a:gd name="T11" fmla="*/ 12 h 14"/>
                    <a:gd name="T12" fmla="*/ 19 w 19"/>
                    <a:gd name="T13" fmla="*/ 6 h 14"/>
                    <a:gd name="T14" fmla="*/ 19 w 19"/>
                    <a:gd name="T15" fmla="*/ 6 h 14"/>
                    <a:gd name="T16" fmla="*/ 19 w 19"/>
                    <a:gd name="T17" fmla="*/ 2 h 14"/>
                    <a:gd name="T18" fmla="*/ 16 w 19"/>
                    <a:gd name="T19" fmla="*/ 2 h 14"/>
                    <a:gd name="T20" fmla="*/ 14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4" y="0"/>
                      </a:moveTo>
                      <a:lnTo>
                        <a:pt x="0" y="0"/>
                      </a:lnTo>
                      <a:lnTo>
                        <a:pt x="0" y="14"/>
                      </a:lnTo>
                      <a:lnTo>
                        <a:pt x="14" y="14"/>
                      </a:lnTo>
                      <a:lnTo>
                        <a:pt x="16" y="14"/>
                      </a:lnTo>
                      <a:lnTo>
                        <a:pt x="19" y="12"/>
                      </a:lnTo>
                      <a:lnTo>
                        <a:pt x="19" y="6"/>
                      </a:lnTo>
                      <a:lnTo>
                        <a:pt x="19" y="6"/>
                      </a:lnTo>
                      <a:lnTo>
                        <a:pt x="19"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8" name="Freeform 3219"/>
                <p:cNvSpPr>
                  <a:spLocks/>
                </p:cNvSpPr>
                <p:nvPr/>
              </p:nvSpPr>
              <p:spPr bwMode="auto">
                <a:xfrm>
                  <a:off x="2919"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9" name="Freeform 3220"/>
                <p:cNvSpPr>
                  <a:spLocks/>
                </p:cNvSpPr>
                <p:nvPr/>
              </p:nvSpPr>
              <p:spPr bwMode="auto">
                <a:xfrm>
                  <a:off x="2932" y="3874"/>
                  <a:ext cx="21" cy="14"/>
                </a:xfrm>
                <a:custGeom>
                  <a:avLst/>
                  <a:gdLst>
                    <a:gd name="T0" fmla="*/ 14 w 21"/>
                    <a:gd name="T1" fmla="*/ 0 h 14"/>
                    <a:gd name="T2" fmla="*/ 0 w 21"/>
                    <a:gd name="T3" fmla="*/ 0 h 14"/>
                    <a:gd name="T4" fmla="*/ 0 w 21"/>
                    <a:gd name="T5" fmla="*/ 14 h 14"/>
                    <a:gd name="T6" fmla="*/ 14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5" y="14"/>
                      </a:lnTo>
                      <a:lnTo>
                        <a:pt x="17" y="12"/>
                      </a:lnTo>
                      <a:lnTo>
                        <a:pt x="21" y="12"/>
                      </a:lnTo>
                      <a:lnTo>
                        <a:pt x="21" y="6"/>
                      </a:lnTo>
                      <a:lnTo>
                        <a:pt x="21"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0" name="Freeform 3221"/>
                <p:cNvSpPr>
                  <a:spLocks/>
                </p:cNvSpPr>
                <p:nvPr/>
              </p:nvSpPr>
              <p:spPr bwMode="auto">
                <a:xfrm>
                  <a:off x="2946"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1" name="Freeform 3222"/>
                <p:cNvSpPr>
                  <a:spLocks/>
                </p:cNvSpPr>
                <p:nvPr/>
              </p:nvSpPr>
              <p:spPr bwMode="auto">
                <a:xfrm>
                  <a:off x="2959"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2" name="Freeform 3223"/>
                <p:cNvSpPr>
                  <a:spLocks/>
                </p:cNvSpPr>
                <p:nvPr/>
              </p:nvSpPr>
              <p:spPr bwMode="auto">
                <a:xfrm>
                  <a:off x="2972" y="3874"/>
                  <a:ext cx="20" cy="14"/>
                </a:xfrm>
                <a:custGeom>
                  <a:avLst/>
                  <a:gdLst>
                    <a:gd name="T0" fmla="*/ 14 w 20"/>
                    <a:gd name="T1" fmla="*/ 0 h 14"/>
                    <a:gd name="T2" fmla="*/ 0 w 20"/>
                    <a:gd name="T3" fmla="*/ 0 h 14"/>
                    <a:gd name="T4" fmla="*/ 0 w 20"/>
                    <a:gd name="T5" fmla="*/ 14 h 14"/>
                    <a:gd name="T6" fmla="*/ 14 w 20"/>
                    <a:gd name="T7" fmla="*/ 14 h 14"/>
                    <a:gd name="T8" fmla="*/ 20 w 20"/>
                    <a:gd name="T9" fmla="*/ 14 h 14"/>
                    <a:gd name="T10" fmla="*/ 20 w 20"/>
                    <a:gd name="T11" fmla="*/ 12 h 14"/>
                    <a:gd name="T12" fmla="*/ 20 w 20"/>
                    <a:gd name="T13" fmla="*/ 6 h 14"/>
                    <a:gd name="T14" fmla="*/ 20 w 20"/>
                    <a:gd name="T15" fmla="*/ 6 h 14"/>
                    <a:gd name="T16" fmla="*/ 20 w 20"/>
                    <a:gd name="T17" fmla="*/ 2 h 14"/>
                    <a:gd name="T18" fmla="*/ 20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20" y="14"/>
                      </a:lnTo>
                      <a:lnTo>
                        <a:pt x="20" y="12"/>
                      </a:lnTo>
                      <a:lnTo>
                        <a:pt x="20" y="6"/>
                      </a:lnTo>
                      <a:lnTo>
                        <a:pt x="20" y="6"/>
                      </a:lnTo>
                      <a:lnTo>
                        <a:pt x="20" y="2"/>
                      </a:lnTo>
                      <a:lnTo>
                        <a:pt x="20"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3" name="Freeform 3224"/>
                <p:cNvSpPr>
                  <a:spLocks/>
                </p:cNvSpPr>
                <p:nvPr/>
              </p:nvSpPr>
              <p:spPr bwMode="auto">
                <a:xfrm>
                  <a:off x="2986" y="3874"/>
                  <a:ext cx="21" cy="14"/>
                </a:xfrm>
                <a:custGeom>
                  <a:avLst/>
                  <a:gdLst>
                    <a:gd name="T0" fmla="*/ 15 w 21"/>
                    <a:gd name="T1" fmla="*/ 0 h 14"/>
                    <a:gd name="T2" fmla="*/ 0 w 21"/>
                    <a:gd name="T3" fmla="*/ 0 h 14"/>
                    <a:gd name="T4" fmla="*/ 0 w 21"/>
                    <a:gd name="T5" fmla="*/ 14 h 14"/>
                    <a:gd name="T6" fmla="*/ 15 w 21"/>
                    <a:gd name="T7" fmla="*/ 14 h 14"/>
                    <a:gd name="T8" fmla="*/ 17 w 21"/>
                    <a:gd name="T9" fmla="*/ 14 h 14"/>
                    <a:gd name="T10" fmla="*/ 19 w 21"/>
                    <a:gd name="T11" fmla="*/ 12 h 14"/>
                    <a:gd name="T12" fmla="*/ 21 w 21"/>
                    <a:gd name="T13" fmla="*/ 6 h 14"/>
                    <a:gd name="T14" fmla="*/ 19 w 21"/>
                    <a:gd name="T15" fmla="*/ 6 h 14"/>
                    <a:gd name="T16" fmla="*/ 19 w 21"/>
                    <a:gd name="T17" fmla="*/ 2 h 14"/>
                    <a:gd name="T18" fmla="*/ 17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7" y="14"/>
                      </a:lnTo>
                      <a:lnTo>
                        <a:pt x="19" y="12"/>
                      </a:lnTo>
                      <a:lnTo>
                        <a:pt x="21" y="6"/>
                      </a:lnTo>
                      <a:lnTo>
                        <a:pt x="19"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4" name="Freeform 3225"/>
                <p:cNvSpPr>
                  <a:spLocks/>
                </p:cNvSpPr>
                <p:nvPr/>
              </p:nvSpPr>
              <p:spPr bwMode="auto">
                <a:xfrm>
                  <a:off x="3001" y="3874"/>
                  <a:ext cx="19" cy="14"/>
                </a:xfrm>
                <a:custGeom>
                  <a:avLst/>
                  <a:gdLst>
                    <a:gd name="T0" fmla="*/ 14 w 19"/>
                    <a:gd name="T1" fmla="*/ 0 h 14"/>
                    <a:gd name="T2" fmla="*/ 0 w 19"/>
                    <a:gd name="T3" fmla="*/ 0 h 14"/>
                    <a:gd name="T4" fmla="*/ 0 w 19"/>
                    <a:gd name="T5" fmla="*/ 14 h 14"/>
                    <a:gd name="T6" fmla="*/ 14 w 19"/>
                    <a:gd name="T7" fmla="*/ 14 h 14"/>
                    <a:gd name="T8" fmla="*/ 16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6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6" y="14"/>
                      </a:lnTo>
                      <a:lnTo>
                        <a:pt x="19" y="12"/>
                      </a:lnTo>
                      <a:lnTo>
                        <a:pt x="19" y="12"/>
                      </a:lnTo>
                      <a:lnTo>
                        <a:pt x="19" y="6"/>
                      </a:lnTo>
                      <a:lnTo>
                        <a:pt x="19" y="6"/>
                      </a:lnTo>
                      <a:lnTo>
                        <a:pt x="19"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5" name="Freeform 3226"/>
                <p:cNvSpPr>
                  <a:spLocks/>
                </p:cNvSpPr>
                <p:nvPr/>
              </p:nvSpPr>
              <p:spPr bwMode="auto">
                <a:xfrm>
                  <a:off x="3015"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9" y="12"/>
                      </a:lnTo>
                      <a:lnTo>
                        <a:pt x="21" y="12"/>
                      </a:lnTo>
                      <a:lnTo>
                        <a:pt x="21" y="6"/>
                      </a:lnTo>
                      <a:lnTo>
                        <a:pt x="21"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6" name="Freeform 3227"/>
                <p:cNvSpPr>
                  <a:spLocks/>
                </p:cNvSpPr>
                <p:nvPr/>
              </p:nvSpPr>
              <p:spPr bwMode="auto">
                <a:xfrm>
                  <a:off x="3028" y="3874"/>
                  <a:ext cx="21" cy="14"/>
                </a:xfrm>
                <a:custGeom>
                  <a:avLst/>
                  <a:gdLst>
                    <a:gd name="T0" fmla="*/ 14 w 21"/>
                    <a:gd name="T1" fmla="*/ 0 h 14"/>
                    <a:gd name="T2" fmla="*/ 0 w 21"/>
                    <a:gd name="T3" fmla="*/ 0 h 14"/>
                    <a:gd name="T4" fmla="*/ 0 w 21"/>
                    <a:gd name="T5" fmla="*/ 14 h 14"/>
                    <a:gd name="T6" fmla="*/ 14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5" y="14"/>
                      </a:lnTo>
                      <a:lnTo>
                        <a:pt x="17" y="12"/>
                      </a:lnTo>
                      <a:lnTo>
                        <a:pt x="21" y="12"/>
                      </a:lnTo>
                      <a:lnTo>
                        <a:pt x="21" y="6"/>
                      </a:lnTo>
                      <a:lnTo>
                        <a:pt x="21"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7" name="Freeform 3228"/>
                <p:cNvSpPr>
                  <a:spLocks/>
                </p:cNvSpPr>
                <p:nvPr/>
              </p:nvSpPr>
              <p:spPr bwMode="auto">
                <a:xfrm>
                  <a:off x="3042"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17" y="12"/>
                      </a:lnTo>
                      <a:lnTo>
                        <a:pt x="21" y="12"/>
                      </a:lnTo>
                      <a:lnTo>
                        <a:pt x="21" y="6"/>
                      </a:lnTo>
                      <a:lnTo>
                        <a:pt x="21" y="6"/>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8" name="Freeform 3229"/>
                <p:cNvSpPr>
                  <a:spLocks/>
                </p:cNvSpPr>
                <p:nvPr/>
              </p:nvSpPr>
              <p:spPr bwMode="auto">
                <a:xfrm>
                  <a:off x="3055"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21" y="12"/>
                      </a:lnTo>
                      <a:lnTo>
                        <a:pt x="21" y="6"/>
                      </a:lnTo>
                      <a:lnTo>
                        <a:pt x="21" y="6"/>
                      </a:lnTo>
                      <a:lnTo>
                        <a:pt x="21"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9" name="Freeform 3230"/>
                <p:cNvSpPr>
                  <a:spLocks/>
                </p:cNvSpPr>
                <p:nvPr/>
              </p:nvSpPr>
              <p:spPr bwMode="auto">
                <a:xfrm>
                  <a:off x="3068" y="3874"/>
                  <a:ext cx="23" cy="14"/>
                </a:xfrm>
                <a:custGeom>
                  <a:avLst/>
                  <a:gdLst>
                    <a:gd name="T0" fmla="*/ 16 w 23"/>
                    <a:gd name="T1" fmla="*/ 0 h 14"/>
                    <a:gd name="T2" fmla="*/ 0 w 23"/>
                    <a:gd name="T3" fmla="*/ 0 h 14"/>
                    <a:gd name="T4" fmla="*/ 0 w 23"/>
                    <a:gd name="T5" fmla="*/ 14 h 14"/>
                    <a:gd name="T6" fmla="*/ 16 w 23"/>
                    <a:gd name="T7" fmla="*/ 14 h 14"/>
                    <a:gd name="T8" fmla="*/ 20 w 23"/>
                    <a:gd name="T9" fmla="*/ 14 h 14"/>
                    <a:gd name="T10" fmla="*/ 20 w 23"/>
                    <a:gd name="T11" fmla="*/ 12 h 14"/>
                    <a:gd name="T12" fmla="*/ 23 w 23"/>
                    <a:gd name="T13" fmla="*/ 6 h 14"/>
                    <a:gd name="T14" fmla="*/ 20 w 23"/>
                    <a:gd name="T15" fmla="*/ 6 h 14"/>
                    <a:gd name="T16" fmla="*/ 20 w 23"/>
                    <a:gd name="T17" fmla="*/ 2 h 14"/>
                    <a:gd name="T18" fmla="*/ 20 w 23"/>
                    <a:gd name="T19" fmla="*/ 2 h 14"/>
                    <a:gd name="T20" fmla="*/ 16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6" y="0"/>
                      </a:moveTo>
                      <a:lnTo>
                        <a:pt x="0" y="0"/>
                      </a:lnTo>
                      <a:lnTo>
                        <a:pt x="0" y="14"/>
                      </a:lnTo>
                      <a:lnTo>
                        <a:pt x="16" y="14"/>
                      </a:lnTo>
                      <a:lnTo>
                        <a:pt x="20" y="14"/>
                      </a:lnTo>
                      <a:lnTo>
                        <a:pt x="20" y="12"/>
                      </a:lnTo>
                      <a:lnTo>
                        <a:pt x="23" y="6"/>
                      </a:lnTo>
                      <a:lnTo>
                        <a:pt x="20" y="6"/>
                      </a:lnTo>
                      <a:lnTo>
                        <a:pt x="20" y="2"/>
                      </a:lnTo>
                      <a:lnTo>
                        <a:pt x="20"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0" name="Freeform 3231"/>
                <p:cNvSpPr>
                  <a:spLocks/>
                </p:cNvSpPr>
                <p:nvPr/>
              </p:nvSpPr>
              <p:spPr bwMode="auto">
                <a:xfrm>
                  <a:off x="3084"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9" y="12"/>
                      </a:lnTo>
                      <a:lnTo>
                        <a:pt x="21" y="12"/>
                      </a:lnTo>
                      <a:lnTo>
                        <a:pt x="21" y="6"/>
                      </a:lnTo>
                      <a:lnTo>
                        <a:pt x="21"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1" name="Freeform 3232"/>
                <p:cNvSpPr>
                  <a:spLocks/>
                </p:cNvSpPr>
                <p:nvPr/>
              </p:nvSpPr>
              <p:spPr bwMode="auto">
                <a:xfrm>
                  <a:off x="3097" y="3874"/>
                  <a:ext cx="21" cy="14"/>
                </a:xfrm>
                <a:custGeom>
                  <a:avLst/>
                  <a:gdLst>
                    <a:gd name="T0" fmla="*/ 14 w 21"/>
                    <a:gd name="T1" fmla="*/ 0 h 14"/>
                    <a:gd name="T2" fmla="*/ 0 w 21"/>
                    <a:gd name="T3" fmla="*/ 0 h 14"/>
                    <a:gd name="T4" fmla="*/ 0 w 21"/>
                    <a:gd name="T5" fmla="*/ 14 h 14"/>
                    <a:gd name="T6" fmla="*/ 14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7" y="14"/>
                      </a:lnTo>
                      <a:lnTo>
                        <a:pt x="19" y="12"/>
                      </a:lnTo>
                      <a:lnTo>
                        <a:pt x="21" y="12"/>
                      </a:lnTo>
                      <a:lnTo>
                        <a:pt x="21" y="6"/>
                      </a:lnTo>
                      <a:lnTo>
                        <a:pt x="21" y="6"/>
                      </a:lnTo>
                      <a:lnTo>
                        <a:pt x="19" y="2"/>
                      </a:lnTo>
                      <a:lnTo>
                        <a:pt x="17"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2" name="Freeform 3233"/>
                <p:cNvSpPr>
                  <a:spLocks/>
                </p:cNvSpPr>
                <p:nvPr/>
              </p:nvSpPr>
              <p:spPr bwMode="auto">
                <a:xfrm>
                  <a:off x="3111"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9" y="12"/>
                      </a:lnTo>
                      <a:lnTo>
                        <a:pt x="21" y="12"/>
                      </a:lnTo>
                      <a:lnTo>
                        <a:pt x="21" y="6"/>
                      </a:lnTo>
                      <a:lnTo>
                        <a:pt x="21"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3" name="Freeform 3234"/>
                <p:cNvSpPr>
                  <a:spLocks/>
                </p:cNvSpPr>
                <p:nvPr/>
              </p:nvSpPr>
              <p:spPr bwMode="auto">
                <a:xfrm>
                  <a:off x="3124" y="3874"/>
                  <a:ext cx="21" cy="14"/>
                </a:xfrm>
                <a:custGeom>
                  <a:avLst/>
                  <a:gdLst>
                    <a:gd name="T0" fmla="*/ 15 w 21"/>
                    <a:gd name="T1" fmla="*/ 0 h 14"/>
                    <a:gd name="T2" fmla="*/ 0 w 21"/>
                    <a:gd name="T3" fmla="*/ 0 h 14"/>
                    <a:gd name="T4" fmla="*/ 0 w 21"/>
                    <a:gd name="T5" fmla="*/ 14 h 14"/>
                    <a:gd name="T6" fmla="*/ 15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5" y="14"/>
                      </a:lnTo>
                      <a:lnTo>
                        <a:pt x="19" y="12"/>
                      </a:lnTo>
                      <a:lnTo>
                        <a:pt x="21" y="12"/>
                      </a:lnTo>
                      <a:lnTo>
                        <a:pt x="21" y="6"/>
                      </a:lnTo>
                      <a:lnTo>
                        <a:pt x="21" y="6"/>
                      </a:lnTo>
                      <a:lnTo>
                        <a:pt x="19" y="2"/>
                      </a:lnTo>
                      <a:lnTo>
                        <a:pt x="15"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4" name="Freeform 3235"/>
                <p:cNvSpPr>
                  <a:spLocks/>
                </p:cNvSpPr>
                <p:nvPr/>
              </p:nvSpPr>
              <p:spPr bwMode="auto">
                <a:xfrm>
                  <a:off x="3139" y="3874"/>
                  <a:ext cx="20" cy="14"/>
                </a:xfrm>
                <a:custGeom>
                  <a:avLst/>
                  <a:gdLst>
                    <a:gd name="T0" fmla="*/ 14 w 20"/>
                    <a:gd name="T1" fmla="*/ 0 h 14"/>
                    <a:gd name="T2" fmla="*/ 0 w 20"/>
                    <a:gd name="T3" fmla="*/ 0 h 14"/>
                    <a:gd name="T4" fmla="*/ 0 w 20"/>
                    <a:gd name="T5" fmla="*/ 14 h 14"/>
                    <a:gd name="T6" fmla="*/ 14 w 20"/>
                    <a:gd name="T7" fmla="*/ 14 h 14"/>
                    <a:gd name="T8" fmla="*/ 18 w 20"/>
                    <a:gd name="T9" fmla="*/ 14 h 14"/>
                    <a:gd name="T10" fmla="*/ 20 w 20"/>
                    <a:gd name="T11" fmla="*/ 12 h 14"/>
                    <a:gd name="T12" fmla="*/ 20 w 20"/>
                    <a:gd name="T13" fmla="*/ 6 h 14"/>
                    <a:gd name="T14" fmla="*/ 20 w 20"/>
                    <a:gd name="T15" fmla="*/ 6 h 14"/>
                    <a:gd name="T16" fmla="*/ 20 w 20"/>
                    <a:gd name="T17" fmla="*/ 2 h 14"/>
                    <a:gd name="T18" fmla="*/ 18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18" y="14"/>
                      </a:lnTo>
                      <a:lnTo>
                        <a:pt x="20" y="12"/>
                      </a:lnTo>
                      <a:lnTo>
                        <a:pt x="20" y="6"/>
                      </a:lnTo>
                      <a:lnTo>
                        <a:pt x="20" y="6"/>
                      </a:lnTo>
                      <a:lnTo>
                        <a:pt x="20"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5" name="Freeform 3236"/>
                <p:cNvSpPr>
                  <a:spLocks/>
                </p:cNvSpPr>
                <p:nvPr/>
              </p:nvSpPr>
              <p:spPr bwMode="auto">
                <a:xfrm>
                  <a:off x="3153" y="3874"/>
                  <a:ext cx="19" cy="14"/>
                </a:xfrm>
                <a:custGeom>
                  <a:avLst/>
                  <a:gdLst>
                    <a:gd name="T0" fmla="*/ 15 w 19"/>
                    <a:gd name="T1" fmla="*/ 0 h 14"/>
                    <a:gd name="T2" fmla="*/ 0 w 19"/>
                    <a:gd name="T3" fmla="*/ 0 h 14"/>
                    <a:gd name="T4" fmla="*/ 0 w 19"/>
                    <a:gd name="T5" fmla="*/ 14 h 14"/>
                    <a:gd name="T6" fmla="*/ 15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5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5" y="0"/>
                      </a:moveTo>
                      <a:lnTo>
                        <a:pt x="0" y="0"/>
                      </a:lnTo>
                      <a:lnTo>
                        <a:pt x="0" y="14"/>
                      </a:lnTo>
                      <a:lnTo>
                        <a:pt x="15" y="14"/>
                      </a:lnTo>
                      <a:lnTo>
                        <a:pt x="17" y="14"/>
                      </a:lnTo>
                      <a:lnTo>
                        <a:pt x="19" y="12"/>
                      </a:lnTo>
                      <a:lnTo>
                        <a:pt x="19" y="6"/>
                      </a:lnTo>
                      <a:lnTo>
                        <a:pt x="19"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6" name="Freeform 3237"/>
                <p:cNvSpPr>
                  <a:spLocks/>
                </p:cNvSpPr>
                <p:nvPr/>
              </p:nvSpPr>
              <p:spPr bwMode="auto">
                <a:xfrm>
                  <a:off x="3168" y="3874"/>
                  <a:ext cx="19" cy="14"/>
                </a:xfrm>
                <a:custGeom>
                  <a:avLst/>
                  <a:gdLst>
                    <a:gd name="T0" fmla="*/ 14 w 19"/>
                    <a:gd name="T1" fmla="*/ 0 h 14"/>
                    <a:gd name="T2" fmla="*/ 0 w 19"/>
                    <a:gd name="T3" fmla="*/ 0 h 14"/>
                    <a:gd name="T4" fmla="*/ 0 w 19"/>
                    <a:gd name="T5" fmla="*/ 14 h 14"/>
                    <a:gd name="T6" fmla="*/ 14 w 19"/>
                    <a:gd name="T7" fmla="*/ 14 h 14"/>
                    <a:gd name="T8" fmla="*/ 16 w 19"/>
                    <a:gd name="T9" fmla="*/ 14 h 14"/>
                    <a:gd name="T10" fmla="*/ 18 w 19"/>
                    <a:gd name="T11" fmla="*/ 12 h 14"/>
                    <a:gd name="T12" fmla="*/ 19 w 19"/>
                    <a:gd name="T13" fmla="*/ 6 h 14"/>
                    <a:gd name="T14" fmla="*/ 18 w 19"/>
                    <a:gd name="T15" fmla="*/ 6 h 14"/>
                    <a:gd name="T16" fmla="*/ 18 w 19"/>
                    <a:gd name="T17" fmla="*/ 2 h 14"/>
                    <a:gd name="T18" fmla="*/ 16 w 19"/>
                    <a:gd name="T19" fmla="*/ 2 h 14"/>
                    <a:gd name="T20" fmla="*/ 14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4" y="0"/>
                      </a:moveTo>
                      <a:lnTo>
                        <a:pt x="0" y="0"/>
                      </a:lnTo>
                      <a:lnTo>
                        <a:pt x="0" y="14"/>
                      </a:lnTo>
                      <a:lnTo>
                        <a:pt x="14" y="14"/>
                      </a:lnTo>
                      <a:lnTo>
                        <a:pt x="16" y="14"/>
                      </a:lnTo>
                      <a:lnTo>
                        <a:pt x="18" y="12"/>
                      </a:lnTo>
                      <a:lnTo>
                        <a:pt x="19" y="6"/>
                      </a:lnTo>
                      <a:lnTo>
                        <a:pt x="18" y="6"/>
                      </a:lnTo>
                      <a:lnTo>
                        <a:pt x="18"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7" name="Freeform 3238"/>
                <p:cNvSpPr>
                  <a:spLocks/>
                </p:cNvSpPr>
                <p:nvPr/>
              </p:nvSpPr>
              <p:spPr bwMode="auto">
                <a:xfrm>
                  <a:off x="3182"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8" name="Freeform 3239"/>
                <p:cNvSpPr>
                  <a:spLocks/>
                </p:cNvSpPr>
                <p:nvPr/>
              </p:nvSpPr>
              <p:spPr bwMode="auto">
                <a:xfrm>
                  <a:off x="3195" y="3874"/>
                  <a:ext cx="19" cy="14"/>
                </a:xfrm>
                <a:custGeom>
                  <a:avLst/>
                  <a:gdLst>
                    <a:gd name="T0" fmla="*/ 12 w 19"/>
                    <a:gd name="T1" fmla="*/ 0 h 14"/>
                    <a:gd name="T2" fmla="*/ 0 w 19"/>
                    <a:gd name="T3" fmla="*/ 0 h 14"/>
                    <a:gd name="T4" fmla="*/ 0 w 19"/>
                    <a:gd name="T5" fmla="*/ 14 h 14"/>
                    <a:gd name="T6" fmla="*/ 12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2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2" y="0"/>
                      </a:moveTo>
                      <a:lnTo>
                        <a:pt x="0" y="0"/>
                      </a:lnTo>
                      <a:lnTo>
                        <a:pt x="0" y="14"/>
                      </a:lnTo>
                      <a:lnTo>
                        <a:pt x="12" y="14"/>
                      </a:lnTo>
                      <a:lnTo>
                        <a:pt x="15" y="14"/>
                      </a:lnTo>
                      <a:lnTo>
                        <a:pt x="17" y="12"/>
                      </a:lnTo>
                      <a:lnTo>
                        <a:pt x="19" y="12"/>
                      </a:lnTo>
                      <a:lnTo>
                        <a:pt x="19" y="6"/>
                      </a:lnTo>
                      <a:lnTo>
                        <a:pt x="19" y="6"/>
                      </a:lnTo>
                      <a:lnTo>
                        <a:pt x="17" y="2"/>
                      </a:lnTo>
                      <a:lnTo>
                        <a:pt x="15"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9" name="Freeform 3240"/>
                <p:cNvSpPr>
                  <a:spLocks/>
                </p:cNvSpPr>
                <p:nvPr/>
              </p:nvSpPr>
              <p:spPr bwMode="auto">
                <a:xfrm>
                  <a:off x="3207" y="3874"/>
                  <a:ext cx="23" cy="14"/>
                </a:xfrm>
                <a:custGeom>
                  <a:avLst/>
                  <a:gdLst>
                    <a:gd name="T0" fmla="*/ 15 w 23"/>
                    <a:gd name="T1" fmla="*/ 0 h 14"/>
                    <a:gd name="T2" fmla="*/ 0 w 23"/>
                    <a:gd name="T3" fmla="*/ 0 h 14"/>
                    <a:gd name="T4" fmla="*/ 0 w 23"/>
                    <a:gd name="T5" fmla="*/ 14 h 14"/>
                    <a:gd name="T6" fmla="*/ 15 w 23"/>
                    <a:gd name="T7" fmla="*/ 14 h 14"/>
                    <a:gd name="T8" fmla="*/ 17 w 23"/>
                    <a:gd name="T9" fmla="*/ 14 h 14"/>
                    <a:gd name="T10" fmla="*/ 19 w 23"/>
                    <a:gd name="T11" fmla="*/ 12 h 14"/>
                    <a:gd name="T12" fmla="*/ 23 w 23"/>
                    <a:gd name="T13" fmla="*/ 12 h 14"/>
                    <a:gd name="T14" fmla="*/ 23 w 23"/>
                    <a:gd name="T15" fmla="*/ 6 h 14"/>
                    <a:gd name="T16" fmla="*/ 23 w 23"/>
                    <a:gd name="T17" fmla="*/ 6 h 14"/>
                    <a:gd name="T18" fmla="*/ 19 w 23"/>
                    <a:gd name="T19" fmla="*/ 2 h 14"/>
                    <a:gd name="T20" fmla="*/ 17 w 23"/>
                    <a:gd name="T21" fmla="*/ 2 h 14"/>
                    <a:gd name="T22" fmla="*/ 15 w 23"/>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4">
                      <a:moveTo>
                        <a:pt x="15" y="0"/>
                      </a:moveTo>
                      <a:lnTo>
                        <a:pt x="0" y="0"/>
                      </a:lnTo>
                      <a:lnTo>
                        <a:pt x="0" y="14"/>
                      </a:lnTo>
                      <a:lnTo>
                        <a:pt x="15" y="14"/>
                      </a:lnTo>
                      <a:lnTo>
                        <a:pt x="17" y="14"/>
                      </a:lnTo>
                      <a:lnTo>
                        <a:pt x="19" y="12"/>
                      </a:lnTo>
                      <a:lnTo>
                        <a:pt x="23" y="12"/>
                      </a:lnTo>
                      <a:lnTo>
                        <a:pt x="23" y="6"/>
                      </a:lnTo>
                      <a:lnTo>
                        <a:pt x="23"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0" name="Freeform 3241"/>
                <p:cNvSpPr>
                  <a:spLocks/>
                </p:cNvSpPr>
                <p:nvPr/>
              </p:nvSpPr>
              <p:spPr bwMode="auto">
                <a:xfrm>
                  <a:off x="3222"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1" name="Freeform 3242"/>
                <p:cNvSpPr>
                  <a:spLocks/>
                </p:cNvSpPr>
                <p:nvPr/>
              </p:nvSpPr>
              <p:spPr bwMode="auto">
                <a:xfrm>
                  <a:off x="3235" y="3874"/>
                  <a:ext cx="20" cy="14"/>
                </a:xfrm>
                <a:custGeom>
                  <a:avLst/>
                  <a:gdLst>
                    <a:gd name="T0" fmla="*/ 14 w 20"/>
                    <a:gd name="T1" fmla="*/ 0 h 14"/>
                    <a:gd name="T2" fmla="*/ 0 w 20"/>
                    <a:gd name="T3" fmla="*/ 0 h 14"/>
                    <a:gd name="T4" fmla="*/ 0 w 20"/>
                    <a:gd name="T5" fmla="*/ 14 h 14"/>
                    <a:gd name="T6" fmla="*/ 14 w 20"/>
                    <a:gd name="T7" fmla="*/ 14 h 14"/>
                    <a:gd name="T8" fmla="*/ 18 w 20"/>
                    <a:gd name="T9" fmla="*/ 14 h 14"/>
                    <a:gd name="T10" fmla="*/ 20 w 20"/>
                    <a:gd name="T11" fmla="*/ 12 h 14"/>
                    <a:gd name="T12" fmla="*/ 20 w 20"/>
                    <a:gd name="T13" fmla="*/ 6 h 14"/>
                    <a:gd name="T14" fmla="*/ 20 w 20"/>
                    <a:gd name="T15" fmla="*/ 6 h 14"/>
                    <a:gd name="T16" fmla="*/ 20 w 20"/>
                    <a:gd name="T17" fmla="*/ 2 h 14"/>
                    <a:gd name="T18" fmla="*/ 18 w 20"/>
                    <a:gd name="T19" fmla="*/ 2 h 14"/>
                    <a:gd name="T20" fmla="*/ 14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4" y="0"/>
                      </a:moveTo>
                      <a:lnTo>
                        <a:pt x="0" y="0"/>
                      </a:lnTo>
                      <a:lnTo>
                        <a:pt x="0" y="14"/>
                      </a:lnTo>
                      <a:lnTo>
                        <a:pt x="14" y="14"/>
                      </a:lnTo>
                      <a:lnTo>
                        <a:pt x="18" y="14"/>
                      </a:lnTo>
                      <a:lnTo>
                        <a:pt x="20" y="12"/>
                      </a:lnTo>
                      <a:lnTo>
                        <a:pt x="20" y="6"/>
                      </a:lnTo>
                      <a:lnTo>
                        <a:pt x="20" y="6"/>
                      </a:lnTo>
                      <a:lnTo>
                        <a:pt x="20"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2" name="Freeform 3243"/>
                <p:cNvSpPr>
                  <a:spLocks/>
                </p:cNvSpPr>
                <p:nvPr/>
              </p:nvSpPr>
              <p:spPr bwMode="auto">
                <a:xfrm>
                  <a:off x="3249" y="3874"/>
                  <a:ext cx="23" cy="14"/>
                </a:xfrm>
                <a:custGeom>
                  <a:avLst/>
                  <a:gdLst>
                    <a:gd name="T0" fmla="*/ 15 w 23"/>
                    <a:gd name="T1" fmla="*/ 0 h 14"/>
                    <a:gd name="T2" fmla="*/ 0 w 23"/>
                    <a:gd name="T3" fmla="*/ 0 h 14"/>
                    <a:gd name="T4" fmla="*/ 0 w 23"/>
                    <a:gd name="T5" fmla="*/ 14 h 14"/>
                    <a:gd name="T6" fmla="*/ 15 w 23"/>
                    <a:gd name="T7" fmla="*/ 14 h 14"/>
                    <a:gd name="T8" fmla="*/ 17 w 23"/>
                    <a:gd name="T9" fmla="*/ 14 h 14"/>
                    <a:gd name="T10" fmla="*/ 19 w 23"/>
                    <a:gd name="T11" fmla="*/ 12 h 14"/>
                    <a:gd name="T12" fmla="*/ 23 w 23"/>
                    <a:gd name="T13" fmla="*/ 6 h 14"/>
                    <a:gd name="T14" fmla="*/ 19 w 23"/>
                    <a:gd name="T15" fmla="*/ 6 h 14"/>
                    <a:gd name="T16" fmla="*/ 19 w 23"/>
                    <a:gd name="T17" fmla="*/ 2 h 14"/>
                    <a:gd name="T18" fmla="*/ 17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7" y="14"/>
                      </a:lnTo>
                      <a:lnTo>
                        <a:pt x="19" y="12"/>
                      </a:lnTo>
                      <a:lnTo>
                        <a:pt x="23" y="6"/>
                      </a:lnTo>
                      <a:lnTo>
                        <a:pt x="19"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3" name="Freeform 3244"/>
                <p:cNvSpPr>
                  <a:spLocks/>
                </p:cNvSpPr>
                <p:nvPr/>
              </p:nvSpPr>
              <p:spPr bwMode="auto">
                <a:xfrm>
                  <a:off x="3264" y="3874"/>
                  <a:ext cx="19" cy="14"/>
                </a:xfrm>
                <a:custGeom>
                  <a:avLst/>
                  <a:gdLst>
                    <a:gd name="T0" fmla="*/ 14 w 19"/>
                    <a:gd name="T1" fmla="*/ 0 h 14"/>
                    <a:gd name="T2" fmla="*/ 0 w 19"/>
                    <a:gd name="T3" fmla="*/ 0 h 14"/>
                    <a:gd name="T4" fmla="*/ 0 w 19"/>
                    <a:gd name="T5" fmla="*/ 14 h 14"/>
                    <a:gd name="T6" fmla="*/ 14 w 19"/>
                    <a:gd name="T7" fmla="*/ 14 h 14"/>
                    <a:gd name="T8" fmla="*/ 16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6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6" y="14"/>
                      </a:lnTo>
                      <a:lnTo>
                        <a:pt x="17" y="12"/>
                      </a:lnTo>
                      <a:lnTo>
                        <a:pt x="19" y="12"/>
                      </a:lnTo>
                      <a:lnTo>
                        <a:pt x="19" y="6"/>
                      </a:lnTo>
                      <a:lnTo>
                        <a:pt x="19" y="6"/>
                      </a:lnTo>
                      <a:lnTo>
                        <a:pt x="17"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4" name="Freeform 3245"/>
                <p:cNvSpPr>
                  <a:spLocks/>
                </p:cNvSpPr>
                <p:nvPr/>
              </p:nvSpPr>
              <p:spPr bwMode="auto">
                <a:xfrm>
                  <a:off x="3278"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9" y="12"/>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5" name="Freeform 3246"/>
                <p:cNvSpPr>
                  <a:spLocks/>
                </p:cNvSpPr>
                <p:nvPr/>
              </p:nvSpPr>
              <p:spPr bwMode="auto">
                <a:xfrm>
                  <a:off x="3291"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9" y="12"/>
                      </a:lnTo>
                      <a:lnTo>
                        <a:pt x="19" y="12"/>
                      </a:lnTo>
                      <a:lnTo>
                        <a:pt x="19" y="6"/>
                      </a:lnTo>
                      <a:lnTo>
                        <a:pt x="19" y="6"/>
                      </a:lnTo>
                      <a:lnTo>
                        <a:pt x="19"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6" name="Freeform 3247"/>
                <p:cNvSpPr>
                  <a:spLocks/>
                </p:cNvSpPr>
                <p:nvPr/>
              </p:nvSpPr>
              <p:spPr bwMode="auto">
                <a:xfrm>
                  <a:off x="3305"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17" y="12"/>
                      </a:lnTo>
                      <a:lnTo>
                        <a:pt x="21" y="12"/>
                      </a:lnTo>
                      <a:lnTo>
                        <a:pt x="21" y="6"/>
                      </a:lnTo>
                      <a:lnTo>
                        <a:pt x="21" y="6"/>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7" name="Freeform 3248"/>
                <p:cNvSpPr>
                  <a:spLocks/>
                </p:cNvSpPr>
                <p:nvPr/>
              </p:nvSpPr>
              <p:spPr bwMode="auto">
                <a:xfrm>
                  <a:off x="3318"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21" y="12"/>
                      </a:lnTo>
                      <a:lnTo>
                        <a:pt x="21" y="6"/>
                      </a:lnTo>
                      <a:lnTo>
                        <a:pt x="21" y="6"/>
                      </a:lnTo>
                      <a:lnTo>
                        <a:pt x="21"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8" name="Freeform 3249"/>
                <p:cNvSpPr>
                  <a:spLocks/>
                </p:cNvSpPr>
                <p:nvPr/>
              </p:nvSpPr>
              <p:spPr bwMode="auto">
                <a:xfrm>
                  <a:off x="3331" y="3874"/>
                  <a:ext cx="23" cy="14"/>
                </a:xfrm>
                <a:custGeom>
                  <a:avLst/>
                  <a:gdLst>
                    <a:gd name="T0" fmla="*/ 18 w 23"/>
                    <a:gd name="T1" fmla="*/ 0 h 14"/>
                    <a:gd name="T2" fmla="*/ 0 w 23"/>
                    <a:gd name="T3" fmla="*/ 0 h 14"/>
                    <a:gd name="T4" fmla="*/ 0 w 23"/>
                    <a:gd name="T5" fmla="*/ 14 h 14"/>
                    <a:gd name="T6" fmla="*/ 18 w 23"/>
                    <a:gd name="T7" fmla="*/ 14 h 14"/>
                    <a:gd name="T8" fmla="*/ 18 w 23"/>
                    <a:gd name="T9" fmla="*/ 14 h 14"/>
                    <a:gd name="T10" fmla="*/ 22 w 23"/>
                    <a:gd name="T11" fmla="*/ 12 h 14"/>
                    <a:gd name="T12" fmla="*/ 23 w 23"/>
                    <a:gd name="T13" fmla="*/ 6 h 14"/>
                    <a:gd name="T14" fmla="*/ 22 w 23"/>
                    <a:gd name="T15" fmla="*/ 6 h 14"/>
                    <a:gd name="T16" fmla="*/ 22 w 23"/>
                    <a:gd name="T17" fmla="*/ 2 h 14"/>
                    <a:gd name="T18" fmla="*/ 18 w 23"/>
                    <a:gd name="T19" fmla="*/ 2 h 14"/>
                    <a:gd name="T20" fmla="*/ 18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8" y="0"/>
                      </a:moveTo>
                      <a:lnTo>
                        <a:pt x="0" y="0"/>
                      </a:lnTo>
                      <a:lnTo>
                        <a:pt x="0" y="14"/>
                      </a:lnTo>
                      <a:lnTo>
                        <a:pt x="18" y="14"/>
                      </a:lnTo>
                      <a:lnTo>
                        <a:pt x="18" y="14"/>
                      </a:lnTo>
                      <a:lnTo>
                        <a:pt x="22" y="12"/>
                      </a:lnTo>
                      <a:lnTo>
                        <a:pt x="23" y="6"/>
                      </a:lnTo>
                      <a:lnTo>
                        <a:pt x="22" y="6"/>
                      </a:lnTo>
                      <a:lnTo>
                        <a:pt x="22" y="2"/>
                      </a:lnTo>
                      <a:lnTo>
                        <a:pt x="18" y="2"/>
                      </a:lnTo>
                      <a:lnTo>
                        <a:pt x="1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9" name="Freeform 3250"/>
                <p:cNvSpPr>
                  <a:spLocks/>
                </p:cNvSpPr>
                <p:nvPr/>
              </p:nvSpPr>
              <p:spPr bwMode="auto">
                <a:xfrm>
                  <a:off x="3349"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5 w 19"/>
                    <a:gd name="T11" fmla="*/ 12 h 14"/>
                    <a:gd name="T12" fmla="*/ 19 w 19"/>
                    <a:gd name="T13" fmla="*/ 6 h 14"/>
                    <a:gd name="T14" fmla="*/ 15 w 19"/>
                    <a:gd name="T15" fmla="*/ 6 h 14"/>
                    <a:gd name="T16" fmla="*/ 15 w 19"/>
                    <a:gd name="T17" fmla="*/ 2 h 14"/>
                    <a:gd name="T18" fmla="*/ 15 w 19"/>
                    <a:gd name="T19" fmla="*/ 2 h 14"/>
                    <a:gd name="T20" fmla="*/ 11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1" y="0"/>
                      </a:moveTo>
                      <a:lnTo>
                        <a:pt x="0" y="0"/>
                      </a:lnTo>
                      <a:lnTo>
                        <a:pt x="0" y="14"/>
                      </a:lnTo>
                      <a:lnTo>
                        <a:pt x="11" y="14"/>
                      </a:lnTo>
                      <a:lnTo>
                        <a:pt x="15" y="14"/>
                      </a:lnTo>
                      <a:lnTo>
                        <a:pt x="15" y="12"/>
                      </a:lnTo>
                      <a:lnTo>
                        <a:pt x="19" y="6"/>
                      </a:lnTo>
                      <a:lnTo>
                        <a:pt x="15" y="6"/>
                      </a:lnTo>
                      <a:lnTo>
                        <a:pt x="15"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0" name="Freeform 3251"/>
                <p:cNvSpPr>
                  <a:spLocks/>
                </p:cNvSpPr>
                <p:nvPr/>
              </p:nvSpPr>
              <p:spPr bwMode="auto">
                <a:xfrm>
                  <a:off x="3360" y="3874"/>
                  <a:ext cx="21" cy="14"/>
                </a:xfrm>
                <a:custGeom>
                  <a:avLst/>
                  <a:gdLst>
                    <a:gd name="T0" fmla="*/ 14 w 21"/>
                    <a:gd name="T1" fmla="*/ 0 h 14"/>
                    <a:gd name="T2" fmla="*/ 0 w 21"/>
                    <a:gd name="T3" fmla="*/ 0 h 14"/>
                    <a:gd name="T4" fmla="*/ 0 w 21"/>
                    <a:gd name="T5" fmla="*/ 14 h 14"/>
                    <a:gd name="T6" fmla="*/ 14 w 21"/>
                    <a:gd name="T7" fmla="*/ 14 h 14"/>
                    <a:gd name="T8" fmla="*/ 17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7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7" y="14"/>
                      </a:lnTo>
                      <a:lnTo>
                        <a:pt x="17" y="12"/>
                      </a:lnTo>
                      <a:lnTo>
                        <a:pt x="21" y="12"/>
                      </a:lnTo>
                      <a:lnTo>
                        <a:pt x="21" y="6"/>
                      </a:lnTo>
                      <a:lnTo>
                        <a:pt x="21" y="6"/>
                      </a:lnTo>
                      <a:lnTo>
                        <a:pt x="17" y="2"/>
                      </a:lnTo>
                      <a:lnTo>
                        <a:pt x="17"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1" name="Freeform 3252"/>
                <p:cNvSpPr>
                  <a:spLocks/>
                </p:cNvSpPr>
                <p:nvPr/>
              </p:nvSpPr>
              <p:spPr bwMode="auto">
                <a:xfrm>
                  <a:off x="3374"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7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7" y="14"/>
                      </a:lnTo>
                      <a:lnTo>
                        <a:pt x="19" y="12"/>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2" name="Freeform 3253"/>
                <p:cNvSpPr>
                  <a:spLocks/>
                </p:cNvSpPr>
                <p:nvPr/>
              </p:nvSpPr>
              <p:spPr bwMode="auto">
                <a:xfrm>
                  <a:off x="3387" y="3874"/>
                  <a:ext cx="21" cy="14"/>
                </a:xfrm>
                <a:custGeom>
                  <a:avLst/>
                  <a:gdLst>
                    <a:gd name="T0" fmla="*/ 14 w 21"/>
                    <a:gd name="T1" fmla="*/ 0 h 14"/>
                    <a:gd name="T2" fmla="*/ 0 w 21"/>
                    <a:gd name="T3" fmla="*/ 0 h 14"/>
                    <a:gd name="T4" fmla="*/ 0 w 21"/>
                    <a:gd name="T5" fmla="*/ 14 h 14"/>
                    <a:gd name="T6" fmla="*/ 14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5" y="14"/>
                      </a:lnTo>
                      <a:lnTo>
                        <a:pt x="19" y="12"/>
                      </a:lnTo>
                      <a:lnTo>
                        <a:pt x="21" y="12"/>
                      </a:lnTo>
                      <a:lnTo>
                        <a:pt x="21" y="6"/>
                      </a:lnTo>
                      <a:lnTo>
                        <a:pt x="21" y="6"/>
                      </a:lnTo>
                      <a:lnTo>
                        <a:pt x="19"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3" name="Freeform 3254"/>
                <p:cNvSpPr>
                  <a:spLocks/>
                </p:cNvSpPr>
                <p:nvPr/>
              </p:nvSpPr>
              <p:spPr bwMode="auto">
                <a:xfrm>
                  <a:off x="3401" y="3874"/>
                  <a:ext cx="21" cy="14"/>
                </a:xfrm>
                <a:custGeom>
                  <a:avLst/>
                  <a:gdLst>
                    <a:gd name="T0" fmla="*/ 15 w 21"/>
                    <a:gd name="T1" fmla="*/ 0 h 14"/>
                    <a:gd name="T2" fmla="*/ 0 w 21"/>
                    <a:gd name="T3" fmla="*/ 0 h 14"/>
                    <a:gd name="T4" fmla="*/ 0 w 21"/>
                    <a:gd name="T5" fmla="*/ 14 h 14"/>
                    <a:gd name="T6" fmla="*/ 15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9" y="14"/>
                      </a:lnTo>
                      <a:lnTo>
                        <a:pt x="21" y="12"/>
                      </a:lnTo>
                      <a:lnTo>
                        <a:pt x="21" y="6"/>
                      </a:lnTo>
                      <a:lnTo>
                        <a:pt x="21" y="6"/>
                      </a:lnTo>
                      <a:lnTo>
                        <a:pt x="21" y="2"/>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4" name="Freeform 3255"/>
                <p:cNvSpPr>
                  <a:spLocks/>
                </p:cNvSpPr>
                <p:nvPr/>
              </p:nvSpPr>
              <p:spPr bwMode="auto">
                <a:xfrm>
                  <a:off x="3416"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6 h 14"/>
                    <a:gd name="T14" fmla="*/ 19 w 19"/>
                    <a:gd name="T15" fmla="*/ 6 h 14"/>
                    <a:gd name="T16" fmla="*/ 19 w 19"/>
                    <a:gd name="T17" fmla="*/ 2 h 14"/>
                    <a:gd name="T18" fmla="*/ 15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5" y="14"/>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5" name="Freeform 3256"/>
                <p:cNvSpPr>
                  <a:spLocks/>
                </p:cNvSpPr>
                <p:nvPr/>
              </p:nvSpPr>
              <p:spPr bwMode="auto">
                <a:xfrm>
                  <a:off x="3429" y="3874"/>
                  <a:ext cx="21" cy="14"/>
                </a:xfrm>
                <a:custGeom>
                  <a:avLst/>
                  <a:gdLst>
                    <a:gd name="T0" fmla="*/ 16 w 21"/>
                    <a:gd name="T1" fmla="*/ 0 h 14"/>
                    <a:gd name="T2" fmla="*/ 0 w 21"/>
                    <a:gd name="T3" fmla="*/ 0 h 14"/>
                    <a:gd name="T4" fmla="*/ 0 w 21"/>
                    <a:gd name="T5" fmla="*/ 14 h 14"/>
                    <a:gd name="T6" fmla="*/ 16 w 21"/>
                    <a:gd name="T7" fmla="*/ 14 h 14"/>
                    <a:gd name="T8" fmla="*/ 16 w 21"/>
                    <a:gd name="T9" fmla="*/ 14 h 14"/>
                    <a:gd name="T10" fmla="*/ 20 w 21"/>
                    <a:gd name="T11" fmla="*/ 12 h 14"/>
                    <a:gd name="T12" fmla="*/ 21 w 21"/>
                    <a:gd name="T13" fmla="*/ 6 h 14"/>
                    <a:gd name="T14" fmla="*/ 20 w 21"/>
                    <a:gd name="T15" fmla="*/ 6 h 14"/>
                    <a:gd name="T16" fmla="*/ 20 w 21"/>
                    <a:gd name="T17" fmla="*/ 2 h 14"/>
                    <a:gd name="T18" fmla="*/ 16 w 21"/>
                    <a:gd name="T19" fmla="*/ 2 h 14"/>
                    <a:gd name="T20" fmla="*/ 16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6" y="0"/>
                      </a:moveTo>
                      <a:lnTo>
                        <a:pt x="0" y="0"/>
                      </a:lnTo>
                      <a:lnTo>
                        <a:pt x="0" y="14"/>
                      </a:lnTo>
                      <a:lnTo>
                        <a:pt x="16" y="14"/>
                      </a:lnTo>
                      <a:lnTo>
                        <a:pt x="16" y="14"/>
                      </a:lnTo>
                      <a:lnTo>
                        <a:pt x="20" y="12"/>
                      </a:lnTo>
                      <a:lnTo>
                        <a:pt x="21" y="6"/>
                      </a:lnTo>
                      <a:lnTo>
                        <a:pt x="20" y="6"/>
                      </a:lnTo>
                      <a:lnTo>
                        <a:pt x="20" y="2"/>
                      </a:lnTo>
                      <a:lnTo>
                        <a:pt x="16"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6" name="Freeform 3257"/>
                <p:cNvSpPr>
                  <a:spLocks/>
                </p:cNvSpPr>
                <p:nvPr/>
              </p:nvSpPr>
              <p:spPr bwMode="auto">
                <a:xfrm>
                  <a:off x="3445"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7" name="Freeform 3258"/>
                <p:cNvSpPr>
                  <a:spLocks/>
                </p:cNvSpPr>
                <p:nvPr/>
              </p:nvSpPr>
              <p:spPr bwMode="auto">
                <a:xfrm>
                  <a:off x="3458"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7" y="12"/>
                      </a:lnTo>
                      <a:lnTo>
                        <a:pt x="19" y="12"/>
                      </a:lnTo>
                      <a:lnTo>
                        <a:pt x="19" y="6"/>
                      </a:lnTo>
                      <a:lnTo>
                        <a:pt x="19"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8" name="Freeform 3259"/>
                <p:cNvSpPr>
                  <a:spLocks/>
                </p:cNvSpPr>
                <p:nvPr/>
              </p:nvSpPr>
              <p:spPr bwMode="auto">
                <a:xfrm>
                  <a:off x="3472"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1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1" y="0"/>
                      </a:moveTo>
                      <a:lnTo>
                        <a:pt x="0" y="0"/>
                      </a:lnTo>
                      <a:lnTo>
                        <a:pt x="0" y="14"/>
                      </a:lnTo>
                      <a:lnTo>
                        <a:pt x="11" y="14"/>
                      </a:lnTo>
                      <a:lnTo>
                        <a:pt x="15" y="14"/>
                      </a:lnTo>
                      <a:lnTo>
                        <a:pt x="17" y="12"/>
                      </a:lnTo>
                      <a:lnTo>
                        <a:pt x="19" y="12"/>
                      </a:lnTo>
                      <a:lnTo>
                        <a:pt x="19" y="6"/>
                      </a:lnTo>
                      <a:lnTo>
                        <a:pt x="19" y="6"/>
                      </a:lnTo>
                      <a:lnTo>
                        <a:pt x="17"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9" name="Freeform 3260"/>
                <p:cNvSpPr>
                  <a:spLocks/>
                </p:cNvSpPr>
                <p:nvPr/>
              </p:nvSpPr>
              <p:spPr bwMode="auto">
                <a:xfrm>
                  <a:off x="3483" y="3874"/>
                  <a:ext cx="21" cy="14"/>
                </a:xfrm>
                <a:custGeom>
                  <a:avLst/>
                  <a:gdLst>
                    <a:gd name="T0" fmla="*/ 14 w 21"/>
                    <a:gd name="T1" fmla="*/ 0 h 14"/>
                    <a:gd name="T2" fmla="*/ 0 w 21"/>
                    <a:gd name="T3" fmla="*/ 0 h 14"/>
                    <a:gd name="T4" fmla="*/ 0 w 21"/>
                    <a:gd name="T5" fmla="*/ 14 h 14"/>
                    <a:gd name="T6" fmla="*/ 14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9" y="14"/>
                      </a:lnTo>
                      <a:lnTo>
                        <a:pt x="21" y="12"/>
                      </a:lnTo>
                      <a:lnTo>
                        <a:pt x="21" y="6"/>
                      </a:lnTo>
                      <a:lnTo>
                        <a:pt x="21" y="6"/>
                      </a:lnTo>
                      <a:lnTo>
                        <a:pt x="21" y="2"/>
                      </a:lnTo>
                      <a:lnTo>
                        <a:pt x="19"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0" name="Freeform 3261"/>
                <p:cNvSpPr>
                  <a:spLocks/>
                </p:cNvSpPr>
                <p:nvPr/>
              </p:nvSpPr>
              <p:spPr bwMode="auto">
                <a:xfrm>
                  <a:off x="3497" y="3874"/>
                  <a:ext cx="21" cy="14"/>
                </a:xfrm>
                <a:custGeom>
                  <a:avLst/>
                  <a:gdLst>
                    <a:gd name="T0" fmla="*/ 15 w 21"/>
                    <a:gd name="T1" fmla="*/ 0 h 14"/>
                    <a:gd name="T2" fmla="*/ 0 w 21"/>
                    <a:gd name="T3" fmla="*/ 0 h 14"/>
                    <a:gd name="T4" fmla="*/ 0 w 21"/>
                    <a:gd name="T5" fmla="*/ 14 h 14"/>
                    <a:gd name="T6" fmla="*/ 15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5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5" y="0"/>
                      </a:moveTo>
                      <a:lnTo>
                        <a:pt x="0" y="0"/>
                      </a:lnTo>
                      <a:lnTo>
                        <a:pt x="0" y="14"/>
                      </a:lnTo>
                      <a:lnTo>
                        <a:pt x="15" y="14"/>
                      </a:lnTo>
                      <a:lnTo>
                        <a:pt x="19" y="14"/>
                      </a:lnTo>
                      <a:lnTo>
                        <a:pt x="21" y="12"/>
                      </a:lnTo>
                      <a:lnTo>
                        <a:pt x="21" y="6"/>
                      </a:lnTo>
                      <a:lnTo>
                        <a:pt x="21" y="6"/>
                      </a:lnTo>
                      <a:lnTo>
                        <a:pt x="21" y="2"/>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1" name="Freeform 3262"/>
                <p:cNvSpPr>
                  <a:spLocks/>
                </p:cNvSpPr>
                <p:nvPr/>
              </p:nvSpPr>
              <p:spPr bwMode="auto">
                <a:xfrm>
                  <a:off x="3512" y="3874"/>
                  <a:ext cx="23" cy="14"/>
                </a:xfrm>
                <a:custGeom>
                  <a:avLst/>
                  <a:gdLst>
                    <a:gd name="T0" fmla="*/ 15 w 23"/>
                    <a:gd name="T1" fmla="*/ 0 h 14"/>
                    <a:gd name="T2" fmla="*/ 0 w 23"/>
                    <a:gd name="T3" fmla="*/ 0 h 14"/>
                    <a:gd name="T4" fmla="*/ 0 w 23"/>
                    <a:gd name="T5" fmla="*/ 14 h 14"/>
                    <a:gd name="T6" fmla="*/ 15 w 23"/>
                    <a:gd name="T7" fmla="*/ 14 h 14"/>
                    <a:gd name="T8" fmla="*/ 17 w 23"/>
                    <a:gd name="T9" fmla="*/ 14 h 14"/>
                    <a:gd name="T10" fmla="*/ 19 w 23"/>
                    <a:gd name="T11" fmla="*/ 12 h 14"/>
                    <a:gd name="T12" fmla="*/ 23 w 23"/>
                    <a:gd name="T13" fmla="*/ 6 h 14"/>
                    <a:gd name="T14" fmla="*/ 19 w 23"/>
                    <a:gd name="T15" fmla="*/ 6 h 14"/>
                    <a:gd name="T16" fmla="*/ 19 w 23"/>
                    <a:gd name="T17" fmla="*/ 2 h 14"/>
                    <a:gd name="T18" fmla="*/ 17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7" y="14"/>
                      </a:lnTo>
                      <a:lnTo>
                        <a:pt x="19" y="12"/>
                      </a:lnTo>
                      <a:lnTo>
                        <a:pt x="23" y="6"/>
                      </a:lnTo>
                      <a:lnTo>
                        <a:pt x="19"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2" name="Freeform 3263"/>
                <p:cNvSpPr>
                  <a:spLocks/>
                </p:cNvSpPr>
                <p:nvPr/>
              </p:nvSpPr>
              <p:spPr bwMode="auto">
                <a:xfrm>
                  <a:off x="3527" y="3874"/>
                  <a:ext cx="21" cy="14"/>
                </a:xfrm>
                <a:custGeom>
                  <a:avLst/>
                  <a:gdLst>
                    <a:gd name="T0" fmla="*/ 14 w 21"/>
                    <a:gd name="T1" fmla="*/ 0 h 14"/>
                    <a:gd name="T2" fmla="*/ 0 w 21"/>
                    <a:gd name="T3" fmla="*/ 0 h 14"/>
                    <a:gd name="T4" fmla="*/ 0 w 21"/>
                    <a:gd name="T5" fmla="*/ 14 h 14"/>
                    <a:gd name="T6" fmla="*/ 14 w 21"/>
                    <a:gd name="T7" fmla="*/ 14 h 14"/>
                    <a:gd name="T8" fmla="*/ 16 w 21"/>
                    <a:gd name="T9" fmla="*/ 14 h 14"/>
                    <a:gd name="T10" fmla="*/ 18 w 21"/>
                    <a:gd name="T11" fmla="*/ 12 h 14"/>
                    <a:gd name="T12" fmla="*/ 21 w 21"/>
                    <a:gd name="T13" fmla="*/ 12 h 14"/>
                    <a:gd name="T14" fmla="*/ 21 w 21"/>
                    <a:gd name="T15" fmla="*/ 6 h 14"/>
                    <a:gd name="T16" fmla="*/ 21 w 21"/>
                    <a:gd name="T17" fmla="*/ 6 h 14"/>
                    <a:gd name="T18" fmla="*/ 18 w 21"/>
                    <a:gd name="T19" fmla="*/ 2 h 14"/>
                    <a:gd name="T20" fmla="*/ 16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6" y="14"/>
                      </a:lnTo>
                      <a:lnTo>
                        <a:pt x="18" y="12"/>
                      </a:lnTo>
                      <a:lnTo>
                        <a:pt x="21" y="12"/>
                      </a:lnTo>
                      <a:lnTo>
                        <a:pt x="21" y="6"/>
                      </a:lnTo>
                      <a:lnTo>
                        <a:pt x="21" y="6"/>
                      </a:lnTo>
                      <a:lnTo>
                        <a:pt x="18"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3" name="Freeform 3264"/>
                <p:cNvSpPr>
                  <a:spLocks/>
                </p:cNvSpPr>
                <p:nvPr/>
              </p:nvSpPr>
              <p:spPr bwMode="auto">
                <a:xfrm>
                  <a:off x="3541"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7" y="12"/>
                      </a:lnTo>
                      <a:lnTo>
                        <a:pt x="19" y="12"/>
                      </a:lnTo>
                      <a:lnTo>
                        <a:pt x="19" y="6"/>
                      </a:lnTo>
                      <a:lnTo>
                        <a:pt x="19"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4" name="Freeform 3265"/>
                <p:cNvSpPr>
                  <a:spLocks/>
                </p:cNvSpPr>
                <p:nvPr/>
              </p:nvSpPr>
              <p:spPr bwMode="auto">
                <a:xfrm>
                  <a:off x="3554"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7" y="12"/>
                      </a:lnTo>
                      <a:lnTo>
                        <a:pt x="19" y="12"/>
                      </a:lnTo>
                      <a:lnTo>
                        <a:pt x="19" y="6"/>
                      </a:lnTo>
                      <a:lnTo>
                        <a:pt x="19"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5" name="Freeform 3266"/>
                <p:cNvSpPr>
                  <a:spLocks/>
                </p:cNvSpPr>
                <p:nvPr/>
              </p:nvSpPr>
              <p:spPr bwMode="auto">
                <a:xfrm>
                  <a:off x="3568" y="3874"/>
                  <a:ext cx="19" cy="14"/>
                </a:xfrm>
                <a:custGeom>
                  <a:avLst/>
                  <a:gdLst>
                    <a:gd name="T0" fmla="*/ 13 w 19"/>
                    <a:gd name="T1" fmla="*/ 0 h 14"/>
                    <a:gd name="T2" fmla="*/ 0 w 19"/>
                    <a:gd name="T3" fmla="*/ 0 h 14"/>
                    <a:gd name="T4" fmla="*/ 0 w 19"/>
                    <a:gd name="T5" fmla="*/ 14 h 14"/>
                    <a:gd name="T6" fmla="*/ 13 w 19"/>
                    <a:gd name="T7" fmla="*/ 14 h 14"/>
                    <a:gd name="T8" fmla="*/ 19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9" y="14"/>
                      </a:lnTo>
                      <a:lnTo>
                        <a:pt x="19" y="12"/>
                      </a:lnTo>
                      <a:lnTo>
                        <a:pt x="19" y="12"/>
                      </a:lnTo>
                      <a:lnTo>
                        <a:pt x="19" y="6"/>
                      </a:lnTo>
                      <a:lnTo>
                        <a:pt x="19" y="6"/>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6" name="Freeform 3267"/>
                <p:cNvSpPr>
                  <a:spLocks/>
                </p:cNvSpPr>
                <p:nvPr/>
              </p:nvSpPr>
              <p:spPr bwMode="auto">
                <a:xfrm>
                  <a:off x="3581"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21" y="12"/>
                      </a:lnTo>
                      <a:lnTo>
                        <a:pt x="21" y="6"/>
                      </a:lnTo>
                      <a:lnTo>
                        <a:pt x="21" y="6"/>
                      </a:lnTo>
                      <a:lnTo>
                        <a:pt x="21"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7" name="Freeform 3268"/>
                <p:cNvSpPr>
                  <a:spLocks/>
                </p:cNvSpPr>
                <p:nvPr/>
              </p:nvSpPr>
              <p:spPr bwMode="auto">
                <a:xfrm>
                  <a:off x="3594" y="3874"/>
                  <a:ext cx="22" cy="14"/>
                </a:xfrm>
                <a:custGeom>
                  <a:avLst/>
                  <a:gdLst>
                    <a:gd name="T0" fmla="*/ 16 w 22"/>
                    <a:gd name="T1" fmla="*/ 0 h 14"/>
                    <a:gd name="T2" fmla="*/ 0 w 22"/>
                    <a:gd name="T3" fmla="*/ 0 h 14"/>
                    <a:gd name="T4" fmla="*/ 0 w 22"/>
                    <a:gd name="T5" fmla="*/ 14 h 14"/>
                    <a:gd name="T6" fmla="*/ 16 w 22"/>
                    <a:gd name="T7" fmla="*/ 14 h 14"/>
                    <a:gd name="T8" fmla="*/ 18 w 22"/>
                    <a:gd name="T9" fmla="*/ 14 h 14"/>
                    <a:gd name="T10" fmla="*/ 22 w 22"/>
                    <a:gd name="T11" fmla="*/ 12 h 14"/>
                    <a:gd name="T12" fmla="*/ 22 w 22"/>
                    <a:gd name="T13" fmla="*/ 6 h 14"/>
                    <a:gd name="T14" fmla="*/ 22 w 22"/>
                    <a:gd name="T15" fmla="*/ 6 h 14"/>
                    <a:gd name="T16" fmla="*/ 22 w 22"/>
                    <a:gd name="T17" fmla="*/ 2 h 14"/>
                    <a:gd name="T18" fmla="*/ 18 w 22"/>
                    <a:gd name="T19" fmla="*/ 2 h 14"/>
                    <a:gd name="T20" fmla="*/ 16 w 22"/>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4">
                      <a:moveTo>
                        <a:pt x="16" y="0"/>
                      </a:moveTo>
                      <a:lnTo>
                        <a:pt x="0" y="0"/>
                      </a:lnTo>
                      <a:lnTo>
                        <a:pt x="0" y="14"/>
                      </a:lnTo>
                      <a:lnTo>
                        <a:pt x="16" y="14"/>
                      </a:lnTo>
                      <a:lnTo>
                        <a:pt x="18" y="14"/>
                      </a:lnTo>
                      <a:lnTo>
                        <a:pt x="22" y="12"/>
                      </a:lnTo>
                      <a:lnTo>
                        <a:pt x="22" y="6"/>
                      </a:lnTo>
                      <a:lnTo>
                        <a:pt x="22" y="6"/>
                      </a:lnTo>
                      <a:lnTo>
                        <a:pt x="22" y="2"/>
                      </a:lnTo>
                      <a:lnTo>
                        <a:pt x="18"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8" name="Freeform 3269"/>
                <p:cNvSpPr>
                  <a:spLocks/>
                </p:cNvSpPr>
                <p:nvPr/>
              </p:nvSpPr>
              <p:spPr bwMode="auto">
                <a:xfrm>
                  <a:off x="3610"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6 h 14"/>
                    <a:gd name="T14" fmla="*/ 17 w 21"/>
                    <a:gd name="T15" fmla="*/ 6 h 14"/>
                    <a:gd name="T16" fmla="*/ 17 w 21"/>
                    <a:gd name="T17" fmla="*/ 2 h 14"/>
                    <a:gd name="T18" fmla="*/ 15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5" y="14"/>
                      </a:lnTo>
                      <a:lnTo>
                        <a:pt x="17" y="12"/>
                      </a:lnTo>
                      <a:lnTo>
                        <a:pt x="21" y="6"/>
                      </a:lnTo>
                      <a:lnTo>
                        <a:pt x="17"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70" name="Group 3471"/>
              <p:cNvGrpSpPr>
                <a:grpSpLocks/>
              </p:cNvGrpSpPr>
              <p:nvPr/>
            </p:nvGrpSpPr>
            <p:grpSpPr bwMode="auto">
              <a:xfrm>
                <a:off x="861" y="2893"/>
                <a:ext cx="3238" cy="995"/>
                <a:chOff x="861" y="2893"/>
                <a:chExt cx="3238" cy="995"/>
              </a:xfrm>
            </p:grpSpPr>
            <p:sp>
              <p:nvSpPr>
                <p:cNvPr id="28719" name="Freeform 3271"/>
                <p:cNvSpPr>
                  <a:spLocks/>
                </p:cNvSpPr>
                <p:nvPr/>
              </p:nvSpPr>
              <p:spPr bwMode="auto">
                <a:xfrm>
                  <a:off x="3623" y="3874"/>
                  <a:ext cx="21" cy="14"/>
                </a:xfrm>
                <a:custGeom>
                  <a:avLst/>
                  <a:gdLst>
                    <a:gd name="T0" fmla="*/ 14 w 21"/>
                    <a:gd name="T1" fmla="*/ 0 h 14"/>
                    <a:gd name="T2" fmla="*/ 0 w 21"/>
                    <a:gd name="T3" fmla="*/ 0 h 14"/>
                    <a:gd name="T4" fmla="*/ 0 w 21"/>
                    <a:gd name="T5" fmla="*/ 14 h 14"/>
                    <a:gd name="T6" fmla="*/ 14 w 21"/>
                    <a:gd name="T7" fmla="*/ 14 h 14"/>
                    <a:gd name="T8" fmla="*/ 16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6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6" y="14"/>
                      </a:lnTo>
                      <a:lnTo>
                        <a:pt x="17" y="12"/>
                      </a:lnTo>
                      <a:lnTo>
                        <a:pt x="21" y="12"/>
                      </a:lnTo>
                      <a:lnTo>
                        <a:pt x="21" y="6"/>
                      </a:lnTo>
                      <a:lnTo>
                        <a:pt x="21" y="6"/>
                      </a:lnTo>
                      <a:lnTo>
                        <a:pt x="17"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0" name="Freeform 3272"/>
                <p:cNvSpPr>
                  <a:spLocks/>
                </p:cNvSpPr>
                <p:nvPr/>
              </p:nvSpPr>
              <p:spPr bwMode="auto">
                <a:xfrm>
                  <a:off x="3637"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7" y="12"/>
                      </a:lnTo>
                      <a:lnTo>
                        <a:pt x="21" y="12"/>
                      </a:lnTo>
                      <a:lnTo>
                        <a:pt x="21" y="6"/>
                      </a:lnTo>
                      <a:lnTo>
                        <a:pt x="21" y="6"/>
                      </a:lnTo>
                      <a:lnTo>
                        <a:pt x="17"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1" name="Freeform 3273"/>
                <p:cNvSpPr>
                  <a:spLocks/>
                </p:cNvSpPr>
                <p:nvPr/>
              </p:nvSpPr>
              <p:spPr bwMode="auto">
                <a:xfrm>
                  <a:off x="3650" y="3874"/>
                  <a:ext cx="19" cy="14"/>
                </a:xfrm>
                <a:custGeom>
                  <a:avLst/>
                  <a:gdLst>
                    <a:gd name="T0" fmla="*/ 14 w 19"/>
                    <a:gd name="T1" fmla="*/ 0 h 14"/>
                    <a:gd name="T2" fmla="*/ 0 w 19"/>
                    <a:gd name="T3" fmla="*/ 0 h 14"/>
                    <a:gd name="T4" fmla="*/ 0 w 19"/>
                    <a:gd name="T5" fmla="*/ 14 h 14"/>
                    <a:gd name="T6" fmla="*/ 14 w 19"/>
                    <a:gd name="T7" fmla="*/ 14 h 14"/>
                    <a:gd name="T8" fmla="*/ 17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7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7" y="14"/>
                      </a:lnTo>
                      <a:lnTo>
                        <a:pt x="19" y="12"/>
                      </a:lnTo>
                      <a:lnTo>
                        <a:pt x="19" y="12"/>
                      </a:lnTo>
                      <a:lnTo>
                        <a:pt x="19" y="6"/>
                      </a:lnTo>
                      <a:lnTo>
                        <a:pt x="19" y="6"/>
                      </a:lnTo>
                      <a:lnTo>
                        <a:pt x="19" y="2"/>
                      </a:lnTo>
                      <a:lnTo>
                        <a:pt x="17"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2" name="Freeform 3274"/>
                <p:cNvSpPr>
                  <a:spLocks/>
                </p:cNvSpPr>
                <p:nvPr/>
              </p:nvSpPr>
              <p:spPr bwMode="auto">
                <a:xfrm>
                  <a:off x="3664" y="3874"/>
                  <a:ext cx="19" cy="14"/>
                </a:xfrm>
                <a:custGeom>
                  <a:avLst/>
                  <a:gdLst>
                    <a:gd name="T0" fmla="*/ 13 w 19"/>
                    <a:gd name="T1" fmla="*/ 0 h 14"/>
                    <a:gd name="T2" fmla="*/ 0 w 19"/>
                    <a:gd name="T3" fmla="*/ 0 h 14"/>
                    <a:gd name="T4" fmla="*/ 0 w 19"/>
                    <a:gd name="T5" fmla="*/ 14 h 14"/>
                    <a:gd name="T6" fmla="*/ 13 w 19"/>
                    <a:gd name="T7" fmla="*/ 14 h 14"/>
                    <a:gd name="T8" fmla="*/ 19 w 19"/>
                    <a:gd name="T9" fmla="*/ 14 h 14"/>
                    <a:gd name="T10" fmla="*/ 19 w 19"/>
                    <a:gd name="T11" fmla="*/ 12 h 14"/>
                    <a:gd name="T12" fmla="*/ 19 w 19"/>
                    <a:gd name="T13" fmla="*/ 6 h 14"/>
                    <a:gd name="T14" fmla="*/ 19 w 19"/>
                    <a:gd name="T15" fmla="*/ 6 h 14"/>
                    <a:gd name="T16" fmla="*/ 19 w 19"/>
                    <a:gd name="T17" fmla="*/ 2 h 14"/>
                    <a:gd name="T18" fmla="*/ 19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9" y="14"/>
                      </a:lnTo>
                      <a:lnTo>
                        <a:pt x="19" y="12"/>
                      </a:lnTo>
                      <a:lnTo>
                        <a:pt x="19" y="6"/>
                      </a:lnTo>
                      <a:lnTo>
                        <a:pt x="19" y="6"/>
                      </a:lnTo>
                      <a:lnTo>
                        <a:pt x="19" y="2"/>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3" name="Freeform 3275"/>
                <p:cNvSpPr>
                  <a:spLocks/>
                </p:cNvSpPr>
                <p:nvPr/>
              </p:nvSpPr>
              <p:spPr bwMode="auto">
                <a:xfrm>
                  <a:off x="3677" y="3874"/>
                  <a:ext cx="21" cy="14"/>
                </a:xfrm>
                <a:custGeom>
                  <a:avLst/>
                  <a:gdLst>
                    <a:gd name="T0" fmla="*/ 13 w 21"/>
                    <a:gd name="T1" fmla="*/ 0 h 14"/>
                    <a:gd name="T2" fmla="*/ 0 w 21"/>
                    <a:gd name="T3" fmla="*/ 0 h 14"/>
                    <a:gd name="T4" fmla="*/ 0 w 21"/>
                    <a:gd name="T5" fmla="*/ 14 h 14"/>
                    <a:gd name="T6" fmla="*/ 13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9" y="14"/>
                      </a:lnTo>
                      <a:lnTo>
                        <a:pt x="21" y="12"/>
                      </a:lnTo>
                      <a:lnTo>
                        <a:pt x="21" y="6"/>
                      </a:lnTo>
                      <a:lnTo>
                        <a:pt x="21" y="6"/>
                      </a:lnTo>
                      <a:lnTo>
                        <a:pt x="21" y="2"/>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4" name="Freeform 3276"/>
                <p:cNvSpPr>
                  <a:spLocks/>
                </p:cNvSpPr>
                <p:nvPr/>
              </p:nvSpPr>
              <p:spPr bwMode="auto">
                <a:xfrm>
                  <a:off x="3690" y="3874"/>
                  <a:ext cx="23" cy="14"/>
                </a:xfrm>
                <a:custGeom>
                  <a:avLst/>
                  <a:gdLst>
                    <a:gd name="T0" fmla="*/ 16 w 23"/>
                    <a:gd name="T1" fmla="*/ 0 h 14"/>
                    <a:gd name="T2" fmla="*/ 0 w 23"/>
                    <a:gd name="T3" fmla="*/ 0 h 14"/>
                    <a:gd name="T4" fmla="*/ 0 w 23"/>
                    <a:gd name="T5" fmla="*/ 14 h 14"/>
                    <a:gd name="T6" fmla="*/ 16 w 23"/>
                    <a:gd name="T7" fmla="*/ 14 h 14"/>
                    <a:gd name="T8" fmla="*/ 18 w 23"/>
                    <a:gd name="T9" fmla="*/ 14 h 14"/>
                    <a:gd name="T10" fmla="*/ 22 w 23"/>
                    <a:gd name="T11" fmla="*/ 12 h 14"/>
                    <a:gd name="T12" fmla="*/ 23 w 23"/>
                    <a:gd name="T13" fmla="*/ 6 h 14"/>
                    <a:gd name="T14" fmla="*/ 22 w 23"/>
                    <a:gd name="T15" fmla="*/ 6 h 14"/>
                    <a:gd name="T16" fmla="*/ 22 w 23"/>
                    <a:gd name="T17" fmla="*/ 2 h 14"/>
                    <a:gd name="T18" fmla="*/ 18 w 23"/>
                    <a:gd name="T19" fmla="*/ 2 h 14"/>
                    <a:gd name="T20" fmla="*/ 16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6" y="0"/>
                      </a:moveTo>
                      <a:lnTo>
                        <a:pt x="0" y="0"/>
                      </a:lnTo>
                      <a:lnTo>
                        <a:pt x="0" y="14"/>
                      </a:lnTo>
                      <a:lnTo>
                        <a:pt x="16" y="14"/>
                      </a:lnTo>
                      <a:lnTo>
                        <a:pt x="18" y="14"/>
                      </a:lnTo>
                      <a:lnTo>
                        <a:pt x="22" y="12"/>
                      </a:lnTo>
                      <a:lnTo>
                        <a:pt x="23" y="6"/>
                      </a:lnTo>
                      <a:lnTo>
                        <a:pt x="22" y="6"/>
                      </a:lnTo>
                      <a:lnTo>
                        <a:pt x="22" y="2"/>
                      </a:lnTo>
                      <a:lnTo>
                        <a:pt x="18"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5" name="Freeform 3277"/>
                <p:cNvSpPr>
                  <a:spLocks/>
                </p:cNvSpPr>
                <p:nvPr/>
              </p:nvSpPr>
              <p:spPr bwMode="auto">
                <a:xfrm>
                  <a:off x="3706" y="3874"/>
                  <a:ext cx="21" cy="14"/>
                </a:xfrm>
                <a:custGeom>
                  <a:avLst/>
                  <a:gdLst>
                    <a:gd name="T0" fmla="*/ 15 w 21"/>
                    <a:gd name="T1" fmla="*/ 0 h 14"/>
                    <a:gd name="T2" fmla="*/ 0 w 21"/>
                    <a:gd name="T3" fmla="*/ 0 h 14"/>
                    <a:gd name="T4" fmla="*/ 0 w 21"/>
                    <a:gd name="T5" fmla="*/ 14 h 14"/>
                    <a:gd name="T6" fmla="*/ 15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5" y="14"/>
                      </a:lnTo>
                      <a:lnTo>
                        <a:pt x="19" y="12"/>
                      </a:lnTo>
                      <a:lnTo>
                        <a:pt x="21" y="12"/>
                      </a:lnTo>
                      <a:lnTo>
                        <a:pt x="21" y="6"/>
                      </a:lnTo>
                      <a:lnTo>
                        <a:pt x="21" y="6"/>
                      </a:lnTo>
                      <a:lnTo>
                        <a:pt x="19" y="2"/>
                      </a:lnTo>
                      <a:lnTo>
                        <a:pt x="15"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6" name="Freeform 3278"/>
                <p:cNvSpPr>
                  <a:spLocks/>
                </p:cNvSpPr>
                <p:nvPr/>
              </p:nvSpPr>
              <p:spPr bwMode="auto">
                <a:xfrm>
                  <a:off x="3721" y="3874"/>
                  <a:ext cx="19" cy="14"/>
                </a:xfrm>
                <a:custGeom>
                  <a:avLst/>
                  <a:gdLst>
                    <a:gd name="T0" fmla="*/ 14 w 19"/>
                    <a:gd name="T1" fmla="*/ 0 h 14"/>
                    <a:gd name="T2" fmla="*/ 0 w 19"/>
                    <a:gd name="T3" fmla="*/ 0 h 14"/>
                    <a:gd name="T4" fmla="*/ 0 w 19"/>
                    <a:gd name="T5" fmla="*/ 14 h 14"/>
                    <a:gd name="T6" fmla="*/ 14 w 19"/>
                    <a:gd name="T7" fmla="*/ 14 h 14"/>
                    <a:gd name="T8" fmla="*/ 14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4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4" y="14"/>
                      </a:lnTo>
                      <a:lnTo>
                        <a:pt x="17" y="12"/>
                      </a:lnTo>
                      <a:lnTo>
                        <a:pt x="19" y="12"/>
                      </a:lnTo>
                      <a:lnTo>
                        <a:pt x="19" y="6"/>
                      </a:lnTo>
                      <a:lnTo>
                        <a:pt x="19" y="6"/>
                      </a:lnTo>
                      <a:lnTo>
                        <a:pt x="17" y="2"/>
                      </a:lnTo>
                      <a:lnTo>
                        <a:pt x="14"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7" name="Freeform 3279"/>
                <p:cNvSpPr>
                  <a:spLocks/>
                </p:cNvSpPr>
                <p:nvPr/>
              </p:nvSpPr>
              <p:spPr bwMode="auto">
                <a:xfrm>
                  <a:off x="3735" y="3874"/>
                  <a:ext cx="19" cy="14"/>
                </a:xfrm>
                <a:custGeom>
                  <a:avLst/>
                  <a:gdLst>
                    <a:gd name="T0" fmla="*/ 11 w 19"/>
                    <a:gd name="T1" fmla="*/ 0 h 14"/>
                    <a:gd name="T2" fmla="*/ 0 w 19"/>
                    <a:gd name="T3" fmla="*/ 0 h 14"/>
                    <a:gd name="T4" fmla="*/ 0 w 19"/>
                    <a:gd name="T5" fmla="*/ 14 h 14"/>
                    <a:gd name="T6" fmla="*/ 11 w 19"/>
                    <a:gd name="T7" fmla="*/ 14 h 14"/>
                    <a:gd name="T8" fmla="*/ 15 w 19"/>
                    <a:gd name="T9" fmla="*/ 14 h 14"/>
                    <a:gd name="T10" fmla="*/ 15 w 19"/>
                    <a:gd name="T11" fmla="*/ 12 h 14"/>
                    <a:gd name="T12" fmla="*/ 19 w 19"/>
                    <a:gd name="T13" fmla="*/ 12 h 14"/>
                    <a:gd name="T14" fmla="*/ 19 w 19"/>
                    <a:gd name="T15" fmla="*/ 6 h 14"/>
                    <a:gd name="T16" fmla="*/ 19 w 19"/>
                    <a:gd name="T17" fmla="*/ 6 h 14"/>
                    <a:gd name="T18" fmla="*/ 15 w 19"/>
                    <a:gd name="T19" fmla="*/ 2 h 14"/>
                    <a:gd name="T20" fmla="*/ 15 w 19"/>
                    <a:gd name="T21" fmla="*/ 2 h 14"/>
                    <a:gd name="T22" fmla="*/ 11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1" y="0"/>
                      </a:moveTo>
                      <a:lnTo>
                        <a:pt x="0" y="0"/>
                      </a:lnTo>
                      <a:lnTo>
                        <a:pt x="0" y="14"/>
                      </a:lnTo>
                      <a:lnTo>
                        <a:pt x="11" y="14"/>
                      </a:lnTo>
                      <a:lnTo>
                        <a:pt x="15" y="14"/>
                      </a:lnTo>
                      <a:lnTo>
                        <a:pt x="15" y="12"/>
                      </a:lnTo>
                      <a:lnTo>
                        <a:pt x="19" y="12"/>
                      </a:lnTo>
                      <a:lnTo>
                        <a:pt x="19" y="6"/>
                      </a:lnTo>
                      <a:lnTo>
                        <a:pt x="19" y="6"/>
                      </a:lnTo>
                      <a:lnTo>
                        <a:pt x="15" y="2"/>
                      </a:lnTo>
                      <a:lnTo>
                        <a:pt x="15" y="2"/>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8" name="Freeform 3280"/>
                <p:cNvSpPr>
                  <a:spLocks/>
                </p:cNvSpPr>
                <p:nvPr/>
              </p:nvSpPr>
              <p:spPr bwMode="auto">
                <a:xfrm>
                  <a:off x="3746" y="3874"/>
                  <a:ext cx="21" cy="14"/>
                </a:xfrm>
                <a:custGeom>
                  <a:avLst/>
                  <a:gdLst>
                    <a:gd name="T0" fmla="*/ 14 w 21"/>
                    <a:gd name="T1" fmla="*/ 0 h 14"/>
                    <a:gd name="T2" fmla="*/ 0 w 21"/>
                    <a:gd name="T3" fmla="*/ 0 h 14"/>
                    <a:gd name="T4" fmla="*/ 0 w 21"/>
                    <a:gd name="T5" fmla="*/ 14 h 14"/>
                    <a:gd name="T6" fmla="*/ 14 w 21"/>
                    <a:gd name="T7" fmla="*/ 14 h 14"/>
                    <a:gd name="T8" fmla="*/ 19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4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4" y="0"/>
                      </a:moveTo>
                      <a:lnTo>
                        <a:pt x="0" y="0"/>
                      </a:lnTo>
                      <a:lnTo>
                        <a:pt x="0" y="14"/>
                      </a:lnTo>
                      <a:lnTo>
                        <a:pt x="14" y="14"/>
                      </a:lnTo>
                      <a:lnTo>
                        <a:pt x="19" y="14"/>
                      </a:lnTo>
                      <a:lnTo>
                        <a:pt x="19" y="12"/>
                      </a:lnTo>
                      <a:lnTo>
                        <a:pt x="21" y="12"/>
                      </a:lnTo>
                      <a:lnTo>
                        <a:pt x="21" y="6"/>
                      </a:lnTo>
                      <a:lnTo>
                        <a:pt x="21" y="6"/>
                      </a:lnTo>
                      <a:lnTo>
                        <a:pt x="19"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9" name="Freeform 3281"/>
                <p:cNvSpPr>
                  <a:spLocks/>
                </p:cNvSpPr>
                <p:nvPr/>
              </p:nvSpPr>
              <p:spPr bwMode="auto">
                <a:xfrm>
                  <a:off x="3760" y="3874"/>
                  <a:ext cx="21" cy="14"/>
                </a:xfrm>
                <a:custGeom>
                  <a:avLst/>
                  <a:gdLst>
                    <a:gd name="T0" fmla="*/ 13 w 21"/>
                    <a:gd name="T1" fmla="*/ 0 h 14"/>
                    <a:gd name="T2" fmla="*/ 0 w 21"/>
                    <a:gd name="T3" fmla="*/ 0 h 14"/>
                    <a:gd name="T4" fmla="*/ 0 w 21"/>
                    <a:gd name="T5" fmla="*/ 14 h 14"/>
                    <a:gd name="T6" fmla="*/ 13 w 21"/>
                    <a:gd name="T7" fmla="*/ 14 h 14"/>
                    <a:gd name="T8" fmla="*/ 19 w 21"/>
                    <a:gd name="T9" fmla="*/ 14 h 14"/>
                    <a:gd name="T10" fmla="*/ 21 w 21"/>
                    <a:gd name="T11" fmla="*/ 12 h 14"/>
                    <a:gd name="T12" fmla="*/ 21 w 21"/>
                    <a:gd name="T13" fmla="*/ 6 h 14"/>
                    <a:gd name="T14" fmla="*/ 21 w 21"/>
                    <a:gd name="T15" fmla="*/ 6 h 14"/>
                    <a:gd name="T16" fmla="*/ 21 w 21"/>
                    <a:gd name="T17" fmla="*/ 2 h 14"/>
                    <a:gd name="T18" fmla="*/ 19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9" y="14"/>
                      </a:lnTo>
                      <a:lnTo>
                        <a:pt x="21" y="12"/>
                      </a:lnTo>
                      <a:lnTo>
                        <a:pt x="21" y="6"/>
                      </a:lnTo>
                      <a:lnTo>
                        <a:pt x="21" y="6"/>
                      </a:lnTo>
                      <a:lnTo>
                        <a:pt x="21" y="2"/>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0" name="Freeform 3282"/>
                <p:cNvSpPr>
                  <a:spLocks/>
                </p:cNvSpPr>
                <p:nvPr/>
              </p:nvSpPr>
              <p:spPr bwMode="auto">
                <a:xfrm>
                  <a:off x="3773" y="3874"/>
                  <a:ext cx="23" cy="14"/>
                </a:xfrm>
                <a:custGeom>
                  <a:avLst/>
                  <a:gdLst>
                    <a:gd name="T0" fmla="*/ 15 w 23"/>
                    <a:gd name="T1" fmla="*/ 0 h 14"/>
                    <a:gd name="T2" fmla="*/ 0 w 23"/>
                    <a:gd name="T3" fmla="*/ 0 h 14"/>
                    <a:gd name="T4" fmla="*/ 0 w 23"/>
                    <a:gd name="T5" fmla="*/ 14 h 14"/>
                    <a:gd name="T6" fmla="*/ 15 w 23"/>
                    <a:gd name="T7" fmla="*/ 14 h 14"/>
                    <a:gd name="T8" fmla="*/ 19 w 23"/>
                    <a:gd name="T9" fmla="*/ 14 h 14"/>
                    <a:gd name="T10" fmla="*/ 21 w 23"/>
                    <a:gd name="T11" fmla="*/ 12 h 14"/>
                    <a:gd name="T12" fmla="*/ 23 w 23"/>
                    <a:gd name="T13" fmla="*/ 6 h 14"/>
                    <a:gd name="T14" fmla="*/ 21 w 23"/>
                    <a:gd name="T15" fmla="*/ 6 h 14"/>
                    <a:gd name="T16" fmla="*/ 21 w 23"/>
                    <a:gd name="T17" fmla="*/ 2 h 14"/>
                    <a:gd name="T18" fmla="*/ 19 w 23"/>
                    <a:gd name="T19" fmla="*/ 2 h 14"/>
                    <a:gd name="T20" fmla="*/ 15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5" y="0"/>
                      </a:moveTo>
                      <a:lnTo>
                        <a:pt x="0" y="0"/>
                      </a:lnTo>
                      <a:lnTo>
                        <a:pt x="0" y="14"/>
                      </a:lnTo>
                      <a:lnTo>
                        <a:pt x="15" y="14"/>
                      </a:lnTo>
                      <a:lnTo>
                        <a:pt x="19" y="14"/>
                      </a:lnTo>
                      <a:lnTo>
                        <a:pt x="21" y="12"/>
                      </a:lnTo>
                      <a:lnTo>
                        <a:pt x="23" y="6"/>
                      </a:lnTo>
                      <a:lnTo>
                        <a:pt x="21" y="6"/>
                      </a:lnTo>
                      <a:lnTo>
                        <a:pt x="21" y="2"/>
                      </a:lnTo>
                      <a:lnTo>
                        <a:pt x="19"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1" name="Freeform 3283"/>
                <p:cNvSpPr>
                  <a:spLocks/>
                </p:cNvSpPr>
                <p:nvPr/>
              </p:nvSpPr>
              <p:spPr bwMode="auto">
                <a:xfrm>
                  <a:off x="3788" y="3874"/>
                  <a:ext cx="21" cy="14"/>
                </a:xfrm>
                <a:custGeom>
                  <a:avLst/>
                  <a:gdLst>
                    <a:gd name="T0" fmla="*/ 14 w 21"/>
                    <a:gd name="T1" fmla="*/ 0 h 14"/>
                    <a:gd name="T2" fmla="*/ 0 w 21"/>
                    <a:gd name="T3" fmla="*/ 0 h 14"/>
                    <a:gd name="T4" fmla="*/ 0 w 21"/>
                    <a:gd name="T5" fmla="*/ 14 h 14"/>
                    <a:gd name="T6" fmla="*/ 14 w 21"/>
                    <a:gd name="T7" fmla="*/ 14 h 14"/>
                    <a:gd name="T8" fmla="*/ 18 w 21"/>
                    <a:gd name="T9" fmla="*/ 14 h 14"/>
                    <a:gd name="T10" fmla="*/ 20 w 21"/>
                    <a:gd name="T11" fmla="*/ 12 h 14"/>
                    <a:gd name="T12" fmla="*/ 21 w 21"/>
                    <a:gd name="T13" fmla="*/ 12 h 14"/>
                    <a:gd name="T14" fmla="*/ 21 w 21"/>
                    <a:gd name="T15" fmla="*/ 6 h 14"/>
                    <a:gd name="T16" fmla="*/ 21 w 21"/>
                    <a:gd name="T17" fmla="*/ 6 h 14"/>
                    <a:gd name="T18" fmla="*/ 20 w 21"/>
                    <a:gd name="T19" fmla="*/ 2 h 14"/>
                    <a:gd name="T20" fmla="*/ 18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8" y="14"/>
                      </a:lnTo>
                      <a:lnTo>
                        <a:pt x="20" y="12"/>
                      </a:lnTo>
                      <a:lnTo>
                        <a:pt x="21" y="12"/>
                      </a:lnTo>
                      <a:lnTo>
                        <a:pt x="21" y="6"/>
                      </a:lnTo>
                      <a:lnTo>
                        <a:pt x="21" y="6"/>
                      </a:lnTo>
                      <a:lnTo>
                        <a:pt x="20" y="2"/>
                      </a:lnTo>
                      <a:lnTo>
                        <a:pt x="18"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2" name="Freeform 3284"/>
                <p:cNvSpPr>
                  <a:spLocks/>
                </p:cNvSpPr>
                <p:nvPr/>
              </p:nvSpPr>
              <p:spPr bwMode="auto">
                <a:xfrm>
                  <a:off x="3802" y="3874"/>
                  <a:ext cx="21" cy="14"/>
                </a:xfrm>
                <a:custGeom>
                  <a:avLst/>
                  <a:gdLst>
                    <a:gd name="T0" fmla="*/ 15 w 21"/>
                    <a:gd name="T1" fmla="*/ 0 h 14"/>
                    <a:gd name="T2" fmla="*/ 0 w 21"/>
                    <a:gd name="T3" fmla="*/ 0 h 14"/>
                    <a:gd name="T4" fmla="*/ 0 w 21"/>
                    <a:gd name="T5" fmla="*/ 14 h 14"/>
                    <a:gd name="T6" fmla="*/ 15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7" y="14"/>
                      </a:lnTo>
                      <a:lnTo>
                        <a:pt x="19" y="12"/>
                      </a:lnTo>
                      <a:lnTo>
                        <a:pt x="21" y="12"/>
                      </a:lnTo>
                      <a:lnTo>
                        <a:pt x="21" y="6"/>
                      </a:lnTo>
                      <a:lnTo>
                        <a:pt x="21" y="6"/>
                      </a:lnTo>
                      <a:lnTo>
                        <a:pt x="19" y="2"/>
                      </a:lnTo>
                      <a:lnTo>
                        <a:pt x="17"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3" name="Freeform 3285"/>
                <p:cNvSpPr>
                  <a:spLocks/>
                </p:cNvSpPr>
                <p:nvPr/>
              </p:nvSpPr>
              <p:spPr bwMode="auto">
                <a:xfrm>
                  <a:off x="3817" y="3874"/>
                  <a:ext cx="19" cy="14"/>
                </a:xfrm>
                <a:custGeom>
                  <a:avLst/>
                  <a:gdLst>
                    <a:gd name="T0" fmla="*/ 14 w 19"/>
                    <a:gd name="T1" fmla="*/ 0 h 14"/>
                    <a:gd name="T2" fmla="*/ 0 w 19"/>
                    <a:gd name="T3" fmla="*/ 0 h 14"/>
                    <a:gd name="T4" fmla="*/ 0 w 19"/>
                    <a:gd name="T5" fmla="*/ 14 h 14"/>
                    <a:gd name="T6" fmla="*/ 14 w 19"/>
                    <a:gd name="T7" fmla="*/ 14 h 14"/>
                    <a:gd name="T8" fmla="*/ 15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5 w 19"/>
                    <a:gd name="T21" fmla="*/ 2 h 14"/>
                    <a:gd name="T22" fmla="*/ 14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4" y="0"/>
                      </a:moveTo>
                      <a:lnTo>
                        <a:pt x="0" y="0"/>
                      </a:lnTo>
                      <a:lnTo>
                        <a:pt x="0" y="14"/>
                      </a:lnTo>
                      <a:lnTo>
                        <a:pt x="14" y="14"/>
                      </a:lnTo>
                      <a:lnTo>
                        <a:pt x="15" y="14"/>
                      </a:lnTo>
                      <a:lnTo>
                        <a:pt x="17" y="12"/>
                      </a:lnTo>
                      <a:lnTo>
                        <a:pt x="19" y="12"/>
                      </a:lnTo>
                      <a:lnTo>
                        <a:pt x="19" y="6"/>
                      </a:lnTo>
                      <a:lnTo>
                        <a:pt x="19"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4" name="Freeform 3286"/>
                <p:cNvSpPr>
                  <a:spLocks/>
                </p:cNvSpPr>
                <p:nvPr/>
              </p:nvSpPr>
              <p:spPr bwMode="auto">
                <a:xfrm>
                  <a:off x="3831"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7 w 19"/>
                    <a:gd name="T11" fmla="*/ 12 h 14"/>
                    <a:gd name="T12" fmla="*/ 19 w 19"/>
                    <a:gd name="T13" fmla="*/ 12 h 14"/>
                    <a:gd name="T14" fmla="*/ 19 w 19"/>
                    <a:gd name="T15" fmla="*/ 6 h 14"/>
                    <a:gd name="T16" fmla="*/ 19 w 19"/>
                    <a:gd name="T17" fmla="*/ 6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7" y="12"/>
                      </a:lnTo>
                      <a:lnTo>
                        <a:pt x="19" y="12"/>
                      </a:lnTo>
                      <a:lnTo>
                        <a:pt x="19" y="6"/>
                      </a:lnTo>
                      <a:lnTo>
                        <a:pt x="19" y="6"/>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5" name="Freeform 3287"/>
                <p:cNvSpPr>
                  <a:spLocks/>
                </p:cNvSpPr>
                <p:nvPr/>
              </p:nvSpPr>
              <p:spPr bwMode="auto">
                <a:xfrm>
                  <a:off x="3844"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6" name="Freeform 3288"/>
                <p:cNvSpPr>
                  <a:spLocks/>
                </p:cNvSpPr>
                <p:nvPr/>
              </p:nvSpPr>
              <p:spPr bwMode="auto">
                <a:xfrm>
                  <a:off x="3857" y="3874"/>
                  <a:ext cx="20" cy="14"/>
                </a:xfrm>
                <a:custGeom>
                  <a:avLst/>
                  <a:gdLst>
                    <a:gd name="T0" fmla="*/ 16 w 20"/>
                    <a:gd name="T1" fmla="*/ 0 h 14"/>
                    <a:gd name="T2" fmla="*/ 0 w 20"/>
                    <a:gd name="T3" fmla="*/ 0 h 14"/>
                    <a:gd name="T4" fmla="*/ 0 w 20"/>
                    <a:gd name="T5" fmla="*/ 14 h 14"/>
                    <a:gd name="T6" fmla="*/ 16 w 20"/>
                    <a:gd name="T7" fmla="*/ 14 h 14"/>
                    <a:gd name="T8" fmla="*/ 18 w 20"/>
                    <a:gd name="T9" fmla="*/ 14 h 14"/>
                    <a:gd name="T10" fmla="*/ 20 w 20"/>
                    <a:gd name="T11" fmla="*/ 12 h 14"/>
                    <a:gd name="T12" fmla="*/ 20 w 20"/>
                    <a:gd name="T13" fmla="*/ 6 h 14"/>
                    <a:gd name="T14" fmla="*/ 20 w 20"/>
                    <a:gd name="T15" fmla="*/ 6 h 14"/>
                    <a:gd name="T16" fmla="*/ 20 w 20"/>
                    <a:gd name="T17" fmla="*/ 2 h 14"/>
                    <a:gd name="T18" fmla="*/ 18 w 20"/>
                    <a:gd name="T19" fmla="*/ 2 h 14"/>
                    <a:gd name="T20" fmla="*/ 16 w 20"/>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16" y="0"/>
                      </a:moveTo>
                      <a:lnTo>
                        <a:pt x="0" y="0"/>
                      </a:lnTo>
                      <a:lnTo>
                        <a:pt x="0" y="14"/>
                      </a:lnTo>
                      <a:lnTo>
                        <a:pt x="16" y="14"/>
                      </a:lnTo>
                      <a:lnTo>
                        <a:pt x="18" y="14"/>
                      </a:lnTo>
                      <a:lnTo>
                        <a:pt x="20" y="12"/>
                      </a:lnTo>
                      <a:lnTo>
                        <a:pt x="20" y="6"/>
                      </a:lnTo>
                      <a:lnTo>
                        <a:pt x="20" y="6"/>
                      </a:lnTo>
                      <a:lnTo>
                        <a:pt x="20" y="2"/>
                      </a:lnTo>
                      <a:lnTo>
                        <a:pt x="18"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7" name="Freeform 3289"/>
                <p:cNvSpPr>
                  <a:spLocks/>
                </p:cNvSpPr>
                <p:nvPr/>
              </p:nvSpPr>
              <p:spPr bwMode="auto">
                <a:xfrm>
                  <a:off x="3873"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6 h 14"/>
                    <a:gd name="T14" fmla="*/ 19 w 19"/>
                    <a:gd name="T15" fmla="*/ 6 h 14"/>
                    <a:gd name="T16" fmla="*/ 19 w 19"/>
                    <a:gd name="T17" fmla="*/ 2 h 14"/>
                    <a:gd name="T18" fmla="*/ 15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5" y="14"/>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8" name="Freeform 3290"/>
                <p:cNvSpPr>
                  <a:spLocks/>
                </p:cNvSpPr>
                <p:nvPr/>
              </p:nvSpPr>
              <p:spPr bwMode="auto">
                <a:xfrm>
                  <a:off x="3886" y="3874"/>
                  <a:ext cx="21" cy="14"/>
                </a:xfrm>
                <a:custGeom>
                  <a:avLst/>
                  <a:gdLst>
                    <a:gd name="T0" fmla="*/ 14 w 21"/>
                    <a:gd name="T1" fmla="*/ 0 h 14"/>
                    <a:gd name="T2" fmla="*/ 0 w 21"/>
                    <a:gd name="T3" fmla="*/ 0 h 14"/>
                    <a:gd name="T4" fmla="*/ 0 w 21"/>
                    <a:gd name="T5" fmla="*/ 14 h 14"/>
                    <a:gd name="T6" fmla="*/ 14 w 21"/>
                    <a:gd name="T7" fmla="*/ 14 h 14"/>
                    <a:gd name="T8" fmla="*/ 16 w 21"/>
                    <a:gd name="T9" fmla="*/ 14 h 14"/>
                    <a:gd name="T10" fmla="*/ 18 w 21"/>
                    <a:gd name="T11" fmla="*/ 12 h 14"/>
                    <a:gd name="T12" fmla="*/ 21 w 21"/>
                    <a:gd name="T13" fmla="*/ 12 h 14"/>
                    <a:gd name="T14" fmla="*/ 21 w 21"/>
                    <a:gd name="T15" fmla="*/ 6 h 14"/>
                    <a:gd name="T16" fmla="*/ 21 w 21"/>
                    <a:gd name="T17" fmla="*/ 6 h 14"/>
                    <a:gd name="T18" fmla="*/ 18 w 21"/>
                    <a:gd name="T19" fmla="*/ 2 h 14"/>
                    <a:gd name="T20" fmla="*/ 16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6" y="14"/>
                      </a:lnTo>
                      <a:lnTo>
                        <a:pt x="18" y="12"/>
                      </a:lnTo>
                      <a:lnTo>
                        <a:pt x="21" y="12"/>
                      </a:lnTo>
                      <a:lnTo>
                        <a:pt x="21" y="6"/>
                      </a:lnTo>
                      <a:lnTo>
                        <a:pt x="21" y="6"/>
                      </a:lnTo>
                      <a:lnTo>
                        <a:pt x="18"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9" name="Freeform 3291"/>
                <p:cNvSpPr>
                  <a:spLocks/>
                </p:cNvSpPr>
                <p:nvPr/>
              </p:nvSpPr>
              <p:spPr bwMode="auto">
                <a:xfrm>
                  <a:off x="3900" y="3874"/>
                  <a:ext cx="21" cy="14"/>
                </a:xfrm>
                <a:custGeom>
                  <a:avLst/>
                  <a:gdLst>
                    <a:gd name="T0" fmla="*/ 13 w 21"/>
                    <a:gd name="T1" fmla="*/ 0 h 14"/>
                    <a:gd name="T2" fmla="*/ 0 w 21"/>
                    <a:gd name="T3" fmla="*/ 0 h 14"/>
                    <a:gd name="T4" fmla="*/ 0 w 21"/>
                    <a:gd name="T5" fmla="*/ 14 h 14"/>
                    <a:gd name="T6" fmla="*/ 13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5" y="14"/>
                      </a:lnTo>
                      <a:lnTo>
                        <a:pt x="17" y="12"/>
                      </a:lnTo>
                      <a:lnTo>
                        <a:pt x="21" y="12"/>
                      </a:lnTo>
                      <a:lnTo>
                        <a:pt x="21" y="6"/>
                      </a:lnTo>
                      <a:lnTo>
                        <a:pt x="21" y="6"/>
                      </a:lnTo>
                      <a:lnTo>
                        <a:pt x="17"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0" name="Freeform 3292"/>
                <p:cNvSpPr>
                  <a:spLocks/>
                </p:cNvSpPr>
                <p:nvPr/>
              </p:nvSpPr>
              <p:spPr bwMode="auto">
                <a:xfrm>
                  <a:off x="3913" y="3874"/>
                  <a:ext cx="21" cy="14"/>
                </a:xfrm>
                <a:custGeom>
                  <a:avLst/>
                  <a:gdLst>
                    <a:gd name="T0" fmla="*/ 14 w 21"/>
                    <a:gd name="T1" fmla="*/ 0 h 14"/>
                    <a:gd name="T2" fmla="*/ 0 w 21"/>
                    <a:gd name="T3" fmla="*/ 0 h 14"/>
                    <a:gd name="T4" fmla="*/ 0 w 21"/>
                    <a:gd name="T5" fmla="*/ 14 h 14"/>
                    <a:gd name="T6" fmla="*/ 14 w 21"/>
                    <a:gd name="T7" fmla="*/ 14 h 14"/>
                    <a:gd name="T8" fmla="*/ 15 w 21"/>
                    <a:gd name="T9" fmla="*/ 14 h 14"/>
                    <a:gd name="T10" fmla="*/ 17 w 21"/>
                    <a:gd name="T11" fmla="*/ 12 h 14"/>
                    <a:gd name="T12" fmla="*/ 21 w 21"/>
                    <a:gd name="T13" fmla="*/ 12 h 14"/>
                    <a:gd name="T14" fmla="*/ 21 w 21"/>
                    <a:gd name="T15" fmla="*/ 6 h 14"/>
                    <a:gd name="T16" fmla="*/ 21 w 21"/>
                    <a:gd name="T17" fmla="*/ 6 h 14"/>
                    <a:gd name="T18" fmla="*/ 17 w 21"/>
                    <a:gd name="T19" fmla="*/ 2 h 14"/>
                    <a:gd name="T20" fmla="*/ 15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5" y="14"/>
                      </a:lnTo>
                      <a:lnTo>
                        <a:pt x="17" y="12"/>
                      </a:lnTo>
                      <a:lnTo>
                        <a:pt x="21" y="12"/>
                      </a:lnTo>
                      <a:lnTo>
                        <a:pt x="21" y="6"/>
                      </a:lnTo>
                      <a:lnTo>
                        <a:pt x="21" y="6"/>
                      </a:lnTo>
                      <a:lnTo>
                        <a:pt x="17" y="2"/>
                      </a:lnTo>
                      <a:lnTo>
                        <a:pt x="15"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1" name="Freeform 3293"/>
                <p:cNvSpPr>
                  <a:spLocks/>
                </p:cNvSpPr>
                <p:nvPr/>
              </p:nvSpPr>
              <p:spPr bwMode="auto">
                <a:xfrm>
                  <a:off x="3927" y="3874"/>
                  <a:ext cx="19" cy="14"/>
                </a:xfrm>
                <a:custGeom>
                  <a:avLst/>
                  <a:gdLst>
                    <a:gd name="T0" fmla="*/ 13 w 19"/>
                    <a:gd name="T1" fmla="*/ 0 h 14"/>
                    <a:gd name="T2" fmla="*/ 0 w 19"/>
                    <a:gd name="T3" fmla="*/ 0 h 14"/>
                    <a:gd name="T4" fmla="*/ 0 w 19"/>
                    <a:gd name="T5" fmla="*/ 14 h 14"/>
                    <a:gd name="T6" fmla="*/ 13 w 19"/>
                    <a:gd name="T7" fmla="*/ 14 h 14"/>
                    <a:gd name="T8" fmla="*/ 17 w 19"/>
                    <a:gd name="T9" fmla="*/ 14 h 14"/>
                    <a:gd name="T10" fmla="*/ 19 w 19"/>
                    <a:gd name="T11" fmla="*/ 12 h 14"/>
                    <a:gd name="T12" fmla="*/ 19 w 19"/>
                    <a:gd name="T13" fmla="*/ 6 h 14"/>
                    <a:gd name="T14" fmla="*/ 19 w 19"/>
                    <a:gd name="T15" fmla="*/ 6 h 14"/>
                    <a:gd name="T16" fmla="*/ 19 w 19"/>
                    <a:gd name="T17" fmla="*/ 2 h 14"/>
                    <a:gd name="T18" fmla="*/ 17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7" y="14"/>
                      </a:lnTo>
                      <a:lnTo>
                        <a:pt x="19" y="12"/>
                      </a:lnTo>
                      <a:lnTo>
                        <a:pt x="19" y="6"/>
                      </a:lnTo>
                      <a:lnTo>
                        <a:pt x="19"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2" name="Freeform 3294"/>
                <p:cNvSpPr>
                  <a:spLocks/>
                </p:cNvSpPr>
                <p:nvPr/>
              </p:nvSpPr>
              <p:spPr bwMode="auto">
                <a:xfrm>
                  <a:off x="3940" y="3874"/>
                  <a:ext cx="19" cy="14"/>
                </a:xfrm>
                <a:custGeom>
                  <a:avLst/>
                  <a:gdLst>
                    <a:gd name="T0" fmla="*/ 13 w 19"/>
                    <a:gd name="T1" fmla="*/ 0 h 14"/>
                    <a:gd name="T2" fmla="*/ 0 w 19"/>
                    <a:gd name="T3" fmla="*/ 0 h 14"/>
                    <a:gd name="T4" fmla="*/ 0 w 19"/>
                    <a:gd name="T5" fmla="*/ 14 h 14"/>
                    <a:gd name="T6" fmla="*/ 13 w 19"/>
                    <a:gd name="T7" fmla="*/ 14 h 14"/>
                    <a:gd name="T8" fmla="*/ 19 w 19"/>
                    <a:gd name="T9" fmla="*/ 14 h 14"/>
                    <a:gd name="T10" fmla="*/ 19 w 19"/>
                    <a:gd name="T11" fmla="*/ 12 h 14"/>
                    <a:gd name="T12" fmla="*/ 19 w 19"/>
                    <a:gd name="T13" fmla="*/ 6 h 14"/>
                    <a:gd name="T14" fmla="*/ 19 w 19"/>
                    <a:gd name="T15" fmla="*/ 6 h 14"/>
                    <a:gd name="T16" fmla="*/ 19 w 19"/>
                    <a:gd name="T17" fmla="*/ 2 h 14"/>
                    <a:gd name="T18" fmla="*/ 19 w 19"/>
                    <a:gd name="T19" fmla="*/ 2 h 14"/>
                    <a:gd name="T20" fmla="*/ 13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3" y="0"/>
                      </a:moveTo>
                      <a:lnTo>
                        <a:pt x="0" y="0"/>
                      </a:lnTo>
                      <a:lnTo>
                        <a:pt x="0" y="14"/>
                      </a:lnTo>
                      <a:lnTo>
                        <a:pt x="13" y="14"/>
                      </a:lnTo>
                      <a:lnTo>
                        <a:pt x="19" y="14"/>
                      </a:lnTo>
                      <a:lnTo>
                        <a:pt x="19" y="12"/>
                      </a:lnTo>
                      <a:lnTo>
                        <a:pt x="19" y="6"/>
                      </a:lnTo>
                      <a:lnTo>
                        <a:pt x="19" y="6"/>
                      </a:lnTo>
                      <a:lnTo>
                        <a:pt x="19" y="2"/>
                      </a:lnTo>
                      <a:lnTo>
                        <a:pt x="19"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3" name="Freeform 3295"/>
                <p:cNvSpPr>
                  <a:spLocks/>
                </p:cNvSpPr>
                <p:nvPr/>
              </p:nvSpPr>
              <p:spPr bwMode="auto">
                <a:xfrm>
                  <a:off x="3953" y="3874"/>
                  <a:ext cx="23" cy="14"/>
                </a:xfrm>
                <a:custGeom>
                  <a:avLst/>
                  <a:gdLst>
                    <a:gd name="T0" fmla="*/ 16 w 23"/>
                    <a:gd name="T1" fmla="*/ 0 h 14"/>
                    <a:gd name="T2" fmla="*/ 0 w 23"/>
                    <a:gd name="T3" fmla="*/ 0 h 14"/>
                    <a:gd name="T4" fmla="*/ 0 w 23"/>
                    <a:gd name="T5" fmla="*/ 14 h 14"/>
                    <a:gd name="T6" fmla="*/ 16 w 23"/>
                    <a:gd name="T7" fmla="*/ 14 h 14"/>
                    <a:gd name="T8" fmla="*/ 20 w 23"/>
                    <a:gd name="T9" fmla="*/ 14 h 14"/>
                    <a:gd name="T10" fmla="*/ 22 w 23"/>
                    <a:gd name="T11" fmla="*/ 12 h 14"/>
                    <a:gd name="T12" fmla="*/ 23 w 23"/>
                    <a:gd name="T13" fmla="*/ 6 h 14"/>
                    <a:gd name="T14" fmla="*/ 22 w 23"/>
                    <a:gd name="T15" fmla="*/ 6 h 14"/>
                    <a:gd name="T16" fmla="*/ 22 w 23"/>
                    <a:gd name="T17" fmla="*/ 2 h 14"/>
                    <a:gd name="T18" fmla="*/ 20 w 23"/>
                    <a:gd name="T19" fmla="*/ 2 h 14"/>
                    <a:gd name="T20" fmla="*/ 16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6" y="0"/>
                      </a:moveTo>
                      <a:lnTo>
                        <a:pt x="0" y="0"/>
                      </a:lnTo>
                      <a:lnTo>
                        <a:pt x="0" y="14"/>
                      </a:lnTo>
                      <a:lnTo>
                        <a:pt x="16" y="14"/>
                      </a:lnTo>
                      <a:lnTo>
                        <a:pt x="20" y="14"/>
                      </a:lnTo>
                      <a:lnTo>
                        <a:pt x="22" y="12"/>
                      </a:lnTo>
                      <a:lnTo>
                        <a:pt x="23" y="6"/>
                      </a:lnTo>
                      <a:lnTo>
                        <a:pt x="22" y="6"/>
                      </a:lnTo>
                      <a:lnTo>
                        <a:pt x="22" y="2"/>
                      </a:lnTo>
                      <a:lnTo>
                        <a:pt x="20" y="2"/>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4" name="Freeform 3296"/>
                <p:cNvSpPr>
                  <a:spLocks/>
                </p:cNvSpPr>
                <p:nvPr/>
              </p:nvSpPr>
              <p:spPr bwMode="auto">
                <a:xfrm>
                  <a:off x="3969" y="3874"/>
                  <a:ext cx="19" cy="14"/>
                </a:xfrm>
                <a:custGeom>
                  <a:avLst/>
                  <a:gdLst>
                    <a:gd name="T0" fmla="*/ 13 w 19"/>
                    <a:gd name="T1" fmla="*/ 0 h 14"/>
                    <a:gd name="T2" fmla="*/ 0 w 19"/>
                    <a:gd name="T3" fmla="*/ 0 h 14"/>
                    <a:gd name="T4" fmla="*/ 0 w 19"/>
                    <a:gd name="T5" fmla="*/ 14 h 14"/>
                    <a:gd name="T6" fmla="*/ 13 w 19"/>
                    <a:gd name="T7" fmla="*/ 14 h 14"/>
                    <a:gd name="T8" fmla="*/ 15 w 19"/>
                    <a:gd name="T9" fmla="*/ 14 h 14"/>
                    <a:gd name="T10" fmla="*/ 19 w 19"/>
                    <a:gd name="T11" fmla="*/ 12 h 14"/>
                    <a:gd name="T12" fmla="*/ 19 w 19"/>
                    <a:gd name="T13" fmla="*/ 12 h 14"/>
                    <a:gd name="T14" fmla="*/ 19 w 19"/>
                    <a:gd name="T15" fmla="*/ 6 h 14"/>
                    <a:gd name="T16" fmla="*/ 19 w 19"/>
                    <a:gd name="T17" fmla="*/ 6 h 14"/>
                    <a:gd name="T18" fmla="*/ 19 w 19"/>
                    <a:gd name="T19" fmla="*/ 2 h 14"/>
                    <a:gd name="T20" fmla="*/ 15 w 19"/>
                    <a:gd name="T21" fmla="*/ 2 h 14"/>
                    <a:gd name="T22" fmla="*/ 13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3" y="0"/>
                      </a:moveTo>
                      <a:lnTo>
                        <a:pt x="0" y="0"/>
                      </a:lnTo>
                      <a:lnTo>
                        <a:pt x="0" y="14"/>
                      </a:lnTo>
                      <a:lnTo>
                        <a:pt x="13" y="14"/>
                      </a:lnTo>
                      <a:lnTo>
                        <a:pt x="15" y="14"/>
                      </a:lnTo>
                      <a:lnTo>
                        <a:pt x="19" y="12"/>
                      </a:lnTo>
                      <a:lnTo>
                        <a:pt x="19" y="12"/>
                      </a:lnTo>
                      <a:lnTo>
                        <a:pt x="19" y="6"/>
                      </a:lnTo>
                      <a:lnTo>
                        <a:pt x="19" y="6"/>
                      </a:lnTo>
                      <a:lnTo>
                        <a:pt x="19" y="2"/>
                      </a:lnTo>
                      <a:lnTo>
                        <a:pt x="15"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5" name="Freeform 3297"/>
                <p:cNvSpPr>
                  <a:spLocks/>
                </p:cNvSpPr>
                <p:nvPr/>
              </p:nvSpPr>
              <p:spPr bwMode="auto">
                <a:xfrm>
                  <a:off x="3982" y="3874"/>
                  <a:ext cx="21" cy="14"/>
                </a:xfrm>
                <a:custGeom>
                  <a:avLst/>
                  <a:gdLst>
                    <a:gd name="T0" fmla="*/ 14 w 21"/>
                    <a:gd name="T1" fmla="*/ 0 h 14"/>
                    <a:gd name="T2" fmla="*/ 0 w 21"/>
                    <a:gd name="T3" fmla="*/ 0 h 14"/>
                    <a:gd name="T4" fmla="*/ 0 w 21"/>
                    <a:gd name="T5" fmla="*/ 14 h 14"/>
                    <a:gd name="T6" fmla="*/ 14 w 21"/>
                    <a:gd name="T7" fmla="*/ 14 h 14"/>
                    <a:gd name="T8" fmla="*/ 16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6 w 21"/>
                    <a:gd name="T21" fmla="*/ 2 h 14"/>
                    <a:gd name="T22" fmla="*/ 14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4" y="0"/>
                      </a:moveTo>
                      <a:lnTo>
                        <a:pt x="0" y="0"/>
                      </a:lnTo>
                      <a:lnTo>
                        <a:pt x="0" y="14"/>
                      </a:lnTo>
                      <a:lnTo>
                        <a:pt x="14" y="14"/>
                      </a:lnTo>
                      <a:lnTo>
                        <a:pt x="16" y="14"/>
                      </a:lnTo>
                      <a:lnTo>
                        <a:pt x="19" y="12"/>
                      </a:lnTo>
                      <a:lnTo>
                        <a:pt x="21" y="12"/>
                      </a:lnTo>
                      <a:lnTo>
                        <a:pt x="21" y="6"/>
                      </a:lnTo>
                      <a:lnTo>
                        <a:pt x="21" y="6"/>
                      </a:lnTo>
                      <a:lnTo>
                        <a:pt x="19" y="2"/>
                      </a:lnTo>
                      <a:lnTo>
                        <a:pt x="16" y="2"/>
                      </a:lnTo>
                      <a:lnTo>
                        <a:pt x="1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6" name="Freeform 3298"/>
                <p:cNvSpPr>
                  <a:spLocks/>
                </p:cNvSpPr>
                <p:nvPr/>
              </p:nvSpPr>
              <p:spPr bwMode="auto">
                <a:xfrm>
                  <a:off x="3996" y="3874"/>
                  <a:ext cx="21" cy="14"/>
                </a:xfrm>
                <a:custGeom>
                  <a:avLst/>
                  <a:gdLst>
                    <a:gd name="T0" fmla="*/ 15 w 21"/>
                    <a:gd name="T1" fmla="*/ 0 h 14"/>
                    <a:gd name="T2" fmla="*/ 0 w 21"/>
                    <a:gd name="T3" fmla="*/ 0 h 14"/>
                    <a:gd name="T4" fmla="*/ 0 w 21"/>
                    <a:gd name="T5" fmla="*/ 14 h 14"/>
                    <a:gd name="T6" fmla="*/ 15 w 21"/>
                    <a:gd name="T7" fmla="*/ 14 h 14"/>
                    <a:gd name="T8" fmla="*/ 15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5 w 21"/>
                    <a:gd name="T21" fmla="*/ 2 h 14"/>
                    <a:gd name="T22" fmla="*/ 15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5" y="0"/>
                      </a:moveTo>
                      <a:lnTo>
                        <a:pt x="0" y="0"/>
                      </a:lnTo>
                      <a:lnTo>
                        <a:pt x="0" y="14"/>
                      </a:lnTo>
                      <a:lnTo>
                        <a:pt x="15" y="14"/>
                      </a:lnTo>
                      <a:lnTo>
                        <a:pt x="15" y="14"/>
                      </a:lnTo>
                      <a:lnTo>
                        <a:pt x="19" y="12"/>
                      </a:lnTo>
                      <a:lnTo>
                        <a:pt x="21" y="12"/>
                      </a:lnTo>
                      <a:lnTo>
                        <a:pt x="21" y="6"/>
                      </a:lnTo>
                      <a:lnTo>
                        <a:pt x="21" y="6"/>
                      </a:lnTo>
                      <a:lnTo>
                        <a:pt x="19" y="2"/>
                      </a:lnTo>
                      <a:lnTo>
                        <a:pt x="15" y="2"/>
                      </a:lnTo>
                      <a:lnTo>
                        <a:pt x="1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7" name="Freeform 3299"/>
                <p:cNvSpPr>
                  <a:spLocks/>
                </p:cNvSpPr>
                <p:nvPr/>
              </p:nvSpPr>
              <p:spPr bwMode="auto">
                <a:xfrm>
                  <a:off x="4011" y="3874"/>
                  <a:ext cx="6" cy="14"/>
                </a:xfrm>
                <a:custGeom>
                  <a:avLst/>
                  <a:gdLst>
                    <a:gd name="T0" fmla="*/ 0 w 6"/>
                    <a:gd name="T1" fmla="*/ 0 h 14"/>
                    <a:gd name="T2" fmla="*/ 0 w 6"/>
                    <a:gd name="T3" fmla="*/ 6 h 14"/>
                    <a:gd name="T4" fmla="*/ 0 w 6"/>
                    <a:gd name="T5" fmla="*/ 14 h 14"/>
                    <a:gd name="T6" fmla="*/ 0 w 6"/>
                    <a:gd name="T7" fmla="*/ 14 h 14"/>
                    <a:gd name="T8" fmla="*/ 4 w 6"/>
                    <a:gd name="T9" fmla="*/ 12 h 14"/>
                    <a:gd name="T10" fmla="*/ 6 w 6"/>
                    <a:gd name="T11" fmla="*/ 12 h 14"/>
                    <a:gd name="T12" fmla="*/ 6 w 6"/>
                    <a:gd name="T13" fmla="*/ 6 h 14"/>
                    <a:gd name="T14" fmla="*/ 6 w 6"/>
                    <a:gd name="T15" fmla="*/ 6 h 14"/>
                    <a:gd name="T16" fmla="*/ 4 w 6"/>
                    <a:gd name="T17" fmla="*/ 2 h 14"/>
                    <a:gd name="T18" fmla="*/ 0 w 6"/>
                    <a:gd name="T19" fmla="*/ 2 h 14"/>
                    <a:gd name="T20" fmla="*/ 0 w 6"/>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
                      <a:moveTo>
                        <a:pt x="0" y="0"/>
                      </a:moveTo>
                      <a:lnTo>
                        <a:pt x="0" y="6"/>
                      </a:lnTo>
                      <a:lnTo>
                        <a:pt x="0" y="14"/>
                      </a:lnTo>
                      <a:lnTo>
                        <a:pt x="0" y="14"/>
                      </a:lnTo>
                      <a:lnTo>
                        <a:pt x="4" y="12"/>
                      </a:lnTo>
                      <a:lnTo>
                        <a:pt x="6" y="12"/>
                      </a:lnTo>
                      <a:lnTo>
                        <a:pt x="6" y="6"/>
                      </a:lnTo>
                      <a:lnTo>
                        <a:pt x="6" y="6"/>
                      </a:lnTo>
                      <a:lnTo>
                        <a:pt x="4" y="2"/>
                      </a:lnTo>
                      <a:lnTo>
                        <a:pt x="0" y="2"/>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8" name="Freeform 3300"/>
                <p:cNvSpPr>
                  <a:spLocks/>
                </p:cNvSpPr>
                <p:nvPr/>
              </p:nvSpPr>
              <p:spPr bwMode="auto">
                <a:xfrm>
                  <a:off x="4011" y="3874"/>
                  <a:ext cx="19" cy="14"/>
                </a:xfrm>
                <a:custGeom>
                  <a:avLst/>
                  <a:gdLst>
                    <a:gd name="T0" fmla="*/ 12 w 19"/>
                    <a:gd name="T1" fmla="*/ 0 h 14"/>
                    <a:gd name="T2" fmla="*/ 0 w 19"/>
                    <a:gd name="T3" fmla="*/ 0 h 14"/>
                    <a:gd name="T4" fmla="*/ 0 w 19"/>
                    <a:gd name="T5" fmla="*/ 14 h 14"/>
                    <a:gd name="T6" fmla="*/ 12 w 19"/>
                    <a:gd name="T7" fmla="*/ 14 h 14"/>
                    <a:gd name="T8" fmla="*/ 15 w 19"/>
                    <a:gd name="T9" fmla="*/ 14 h 14"/>
                    <a:gd name="T10" fmla="*/ 15 w 19"/>
                    <a:gd name="T11" fmla="*/ 12 h 14"/>
                    <a:gd name="T12" fmla="*/ 19 w 19"/>
                    <a:gd name="T13" fmla="*/ 12 h 14"/>
                    <a:gd name="T14" fmla="*/ 19 w 19"/>
                    <a:gd name="T15" fmla="*/ 6 h 14"/>
                    <a:gd name="T16" fmla="*/ 19 w 19"/>
                    <a:gd name="T17" fmla="*/ 6 h 14"/>
                    <a:gd name="T18" fmla="*/ 15 w 19"/>
                    <a:gd name="T19" fmla="*/ 2 h 14"/>
                    <a:gd name="T20" fmla="*/ 12 w 19"/>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4">
                      <a:moveTo>
                        <a:pt x="12" y="0"/>
                      </a:moveTo>
                      <a:lnTo>
                        <a:pt x="0" y="0"/>
                      </a:lnTo>
                      <a:lnTo>
                        <a:pt x="0" y="14"/>
                      </a:lnTo>
                      <a:lnTo>
                        <a:pt x="12" y="14"/>
                      </a:lnTo>
                      <a:lnTo>
                        <a:pt x="15" y="14"/>
                      </a:lnTo>
                      <a:lnTo>
                        <a:pt x="15" y="12"/>
                      </a:lnTo>
                      <a:lnTo>
                        <a:pt x="19" y="12"/>
                      </a:lnTo>
                      <a:lnTo>
                        <a:pt x="19" y="6"/>
                      </a:lnTo>
                      <a:lnTo>
                        <a:pt x="19" y="6"/>
                      </a:lnTo>
                      <a:lnTo>
                        <a:pt x="15"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9" name="Freeform 3301"/>
                <p:cNvSpPr>
                  <a:spLocks/>
                </p:cNvSpPr>
                <p:nvPr/>
              </p:nvSpPr>
              <p:spPr bwMode="auto">
                <a:xfrm>
                  <a:off x="4023"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21 w 21"/>
                    <a:gd name="T11" fmla="*/ 12 h 14"/>
                    <a:gd name="T12" fmla="*/ 21 w 21"/>
                    <a:gd name="T13" fmla="*/ 6 h 14"/>
                    <a:gd name="T14" fmla="*/ 21 w 21"/>
                    <a:gd name="T15" fmla="*/ 6 h 14"/>
                    <a:gd name="T16" fmla="*/ 21 w 21"/>
                    <a:gd name="T17" fmla="*/ 2 h 14"/>
                    <a:gd name="T18" fmla="*/ 17 w 21"/>
                    <a:gd name="T19" fmla="*/ 2 h 14"/>
                    <a:gd name="T20" fmla="*/ 13 w 21"/>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4">
                      <a:moveTo>
                        <a:pt x="13" y="0"/>
                      </a:moveTo>
                      <a:lnTo>
                        <a:pt x="0" y="0"/>
                      </a:lnTo>
                      <a:lnTo>
                        <a:pt x="0" y="14"/>
                      </a:lnTo>
                      <a:lnTo>
                        <a:pt x="13" y="14"/>
                      </a:lnTo>
                      <a:lnTo>
                        <a:pt x="17" y="14"/>
                      </a:lnTo>
                      <a:lnTo>
                        <a:pt x="21" y="12"/>
                      </a:lnTo>
                      <a:lnTo>
                        <a:pt x="21" y="6"/>
                      </a:lnTo>
                      <a:lnTo>
                        <a:pt x="21" y="6"/>
                      </a:lnTo>
                      <a:lnTo>
                        <a:pt x="21"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0" name="Freeform 3302"/>
                <p:cNvSpPr>
                  <a:spLocks/>
                </p:cNvSpPr>
                <p:nvPr/>
              </p:nvSpPr>
              <p:spPr bwMode="auto">
                <a:xfrm>
                  <a:off x="4036" y="3874"/>
                  <a:ext cx="23" cy="14"/>
                </a:xfrm>
                <a:custGeom>
                  <a:avLst/>
                  <a:gdLst>
                    <a:gd name="T0" fmla="*/ 17 w 23"/>
                    <a:gd name="T1" fmla="*/ 0 h 14"/>
                    <a:gd name="T2" fmla="*/ 0 w 23"/>
                    <a:gd name="T3" fmla="*/ 0 h 14"/>
                    <a:gd name="T4" fmla="*/ 0 w 23"/>
                    <a:gd name="T5" fmla="*/ 14 h 14"/>
                    <a:gd name="T6" fmla="*/ 17 w 23"/>
                    <a:gd name="T7" fmla="*/ 14 h 14"/>
                    <a:gd name="T8" fmla="*/ 19 w 23"/>
                    <a:gd name="T9" fmla="*/ 14 h 14"/>
                    <a:gd name="T10" fmla="*/ 21 w 23"/>
                    <a:gd name="T11" fmla="*/ 12 h 14"/>
                    <a:gd name="T12" fmla="*/ 23 w 23"/>
                    <a:gd name="T13" fmla="*/ 6 h 14"/>
                    <a:gd name="T14" fmla="*/ 21 w 23"/>
                    <a:gd name="T15" fmla="*/ 6 h 14"/>
                    <a:gd name="T16" fmla="*/ 21 w 23"/>
                    <a:gd name="T17" fmla="*/ 2 h 14"/>
                    <a:gd name="T18" fmla="*/ 19 w 23"/>
                    <a:gd name="T19" fmla="*/ 2 h 14"/>
                    <a:gd name="T20" fmla="*/ 17 w 2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14">
                      <a:moveTo>
                        <a:pt x="17" y="0"/>
                      </a:moveTo>
                      <a:lnTo>
                        <a:pt x="0" y="0"/>
                      </a:lnTo>
                      <a:lnTo>
                        <a:pt x="0" y="14"/>
                      </a:lnTo>
                      <a:lnTo>
                        <a:pt x="17" y="14"/>
                      </a:lnTo>
                      <a:lnTo>
                        <a:pt x="19" y="14"/>
                      </a:lnTo>
                      <a:lnTo>
                        <a:pt x="21" y="12"/>
                      </a:lnTo>
                      <a:lnTo>
                        <a:pt x="23" y="6"/>
                      </a:lnTo>
                      <a:lnTo>
                        <a:pt x="21" y="6"/>
                      </a:lnTo>
                      <a:lnTo>
                        <a:pt x="21" y="2"/>
                      </a:lnTo>
                      <a:lnTo>
                        <a:pt x="19" y="2"/>
                      </a:lnTo>
                      <a:lnTo>
                        <a:pt x="1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1" name="Freeform 3303"/>
                <p:cNvSpPr>
                  <a:spLocks/>
                </p:cNvSpPr>
                <p:nvPr/>
              </p:nvSpPr>
              <p:spPr bwMode="auto">
                <a:xfrm>
                  <a:off x="4053" y="3874"/>
                  <a:ext cx="19" cy="14"/>
                </a:xfrm>
                <a:custGeom>
                  <a:avLst/>
                  <a:gdLst>
                    <a:gd name="T0" fmla="*/ 12 w 19"/>
                    <a:gd name="T1" fmla="*/ 0 h 14"/>
                    <a:gd name="T2" fmla="*/ 0 w 19"/>
                    <a:gd name="T3" fmla="*/ 0 h 14"/>
                    <a:gd name="T4" fmla="*/ 0 w 19"/>
                    <a:gd name="T5" fmla="*/ 14 h 14"/>
                    <a:gd name="T6" fmla="*/ 12 w 19"/>
                    <a:gd name="T7" fmla="*/ 14 h 14"/>
                    <a:gd name="T8" fmla="*/ 16 w 19"/>
                    <a:gd name="T9" fmla="*/ 14 h 14"/>
                    <a:gd name="T10" fmla="*/ 18 w 19"/>
                    <a:gd name="T11" fmla="*/ 12 h 14"/>
                    <a:gd name="T12" fmla="*/ 19 w 19"/>
                    <a:gd name="T13" fmla="*/ 12 h 14"/>
                    <a:gd name="T14" fmla="*/ 19 w 19"/>
                    <a:gd name="T15" fmla="*/ 6 h 14"/>
                    <a:gd name="T16" fmla="*/ 19 w 19"/>
                    <a:gd name="T17" fmla="*/ 6 h 14"/>
                    <a:gd name="T18" fmla="*/ 18 w 19"/>
                    <a:gd name="T19" fmla="*/ 2 h 14"/>
                    <a:gd name="T20" fmla="*/ 16 w 19"/>
                    <a:gd name="T21" fmla="*/ 2 h 14"/>
                    <a:gd name="T22" fmla="*/ 12 w 19"/>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4">
                      <a:moveTo>
                        <a:pt x="12" y="0"/>
                      </a:moveTo>
                      <a:lnTo>
                        <a:pt x="0" y="0"/>
                      </a:lnTo>
                      <a:lnTo>
                        <a:pt x="0" y="14"/>
                      </a:lnTo>
                      <a:lnTo>
                        <a:pt x="12" y="14"/>
                      </a:lnTo>
                      <a:lnTo>
                        <a:pt x="16" y="14"/>
                      </a:lnTo>
                      <a:lnTo>
                        <a:pt x="18" y="12"/>
                      </a:lnTo>
                      <a:lnTo>
                        <a:pt x="19" y="12"/>
                      </a:lnTo>
                      <a:lnTo>
                        <a:pt x="19" y="6"/>
                      </a:lnTo>
                      <a:lnTo>
                        <a:pt x="19" y="6"/>
                      </a:lnTo>
                      <a:lnTo>
                        <a:pt x="18" y="2"/>
                      </a:lnTo>
                      <a:lnTo>
                        <a:pt x="16" y="2"/>
                      </a:lnTo>
                      <a:lnTo>
                        <a:pt x="1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2" name="Freeform 3304"/>
                <p:cNvSpPr>
                  <a:spLocks/>
                </p:cNvSpPr>
                <p:nvPr/>
              </p:nvSpPr>
              <p:spPr bwMode="auto">
                <a:xfrm>
                  <a:off x="4065" y="3874"/>
                  <a:ext cx="21" cy="14"/>
                </a:xfrm>
                <a:custGeom>
                  <a:avLst/>
                  <a:gdLst>
                    <a:gd name="T0" fmla="*/ 13 w 21"/>
                    <a:gd name="T1" fmla="*/ 0 h 14"/>
                    <a:gd name="T2" fmla="*/ 0 w 21"/>
                    <a:gd name="T3" fmla="*/ 0 h 14"/>
                    <a:gd name="T4" fmla="*/ 0 w 21"/>
                    <a:gd name="T5" fmla="*/ 14 h 14"/>
                    <a:gd name="T6" fmla="*/ 13 w 21"/>
                    <a:gd name="T7" fmla="*/ 14 h 14"/>
                    <a:gd name="T8" fmla="*/ 17 w 21"/>
                    <a:gd name="T9" fmla="*/ 14 h 14"/>
                    <a:gd name="T10" fmla="*/ 19 w 21"/>
                    <a:gd name="T11" fmla="*/ 12 h 14"/>
                    <a:gd name="T12" fmla="*/ 21 w 21"/>
                    <a:gd name="T13" fmla="*/ 12 h 14"/>
                    <a:gd name="T14" fmla="*/ 21 w 21"/>
                    <a:gd name="T15" fmla="*/ 6 h 14"/>
                    <a:gd name="T16" fmla="*/ 21 w 21"/>
                    <a:gd name="T17" fmla="*/ 6 h 14"/>
                    <a:gd name="T18" fmla="*/ 19 w 21"/>
                    <a:gd name="T19" fmla="*/ 2 h 14"/>
                    <a:gd name="T20" fmla="*/ 17 w 21"/>
                    <a:gd name="T21" fmla="*/ 2 h 14"/>
                    <a:gd name="T22" fmla="*/ 13 w 21"/>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4">
                      <a:moveTo>
                        <a:pt x="13" y="0"/>
                      </a:moveTo>
                      <a:lnTo>
                        <a:pt x="0" y="0"/>
                      </a:lnTo>
                      <a:lnTo>
                        <a:pt x="0" y="14"/>
                      </a:lnTo>
                      <a:lnTo>
                        <a:pt x="13" y="14"/>
                      </a:lnTo>
                      <a:lnTo>
                        <a:pt x="17" y="14"/>
                      </a:lnTo>
                      <a:lnTo>
                        <a:pt x="19" y="12"/>
                      </a:lnTo>
                      <a:lnTo>
                        <a:pt x="21" y="12"/>
                      </a:lnTo>
                      <a:lnTo>
                        <a:pt x="21" y="6"/>
                      </a:lnTo>
                      <a:lnTo>
                        <a:pt x="21" y="6"/>
                      </a:lnTo>
                      <a:lnTo>
                        <a:pt x="19" y="2"/>
                      </a:lnTo>
                      <a:lnTo>
                        <a:pt x="17" y="2"/>
                      </a:lnTo>
                      <a:lnTo>
                        <a:pt x="1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3" name="Freeform 3305"/>
                <p:cNvSpPr>
                  <a:spLocks/>
                </p:cNvSpPr>
                <p:nvPr/>
              </p:nvSpPr>
              <p:spPr bwMode="auto">
                <a:xfrm>
                  <a:off x="4078" y="3874"/>
                  <a:ext cx="16" cy="14"/>
                </a:xfrm>
                <a:custGeom>
                  <a:avLst/>
                  <a:gdLst>
                    <a:gd name="T0" fmla="*/ 16 w 16"/>
                    <a:gd name="T1" fmla="*/ 6 h 14"/>
                    <a:gd name="T2" fmla="*/ 16 w 16"/>
                    <a:gd name="T3" fmla="*/ 0 h 14"/>
                    <a:gd name="T4" fmla="*/ 0 w 16"/>
                    <a:gd name="T5" fmla="*/ 0 h 14"/>
                    <a:gd name="T6" fmla="*/ 0 w 16"/>
                    <a:gd name="T7" fmla="*/ 14 h 14"/>
                    <a:gd name="T8" fmla="*/ 16 w 16"/>
                    <a:gd name="T9" fmla="*/ 14 h 14"/>
                    <a:gd name="T10" fmla="*/ 16 w 16"/>
                    <a:gd name="T11" fmla="*/ 6 h 14"/>
                  </a:gdLst>
                  <a:ahLst/>
                  <a:cxnLst>
                    <a:cxn ang="0">
                      <a:pos x="T0" y="T1"/>
                    </a:cxn>
                    <a:cxn ang="0">
                      <a:pos x="T2" y="T3"/>
                    </a:cxn>
                    <a:cxn ang="0">
                      <a:pos x="T4" y="T5"/>
                    </a:cxn>
                    <a:cxn ang="0">
                      <a:pos x="T6" y="T7"/>
                    </a:cxn>
                    <a:cxn ang="0">
                      <a:pos x="T8" y="T9"/>
                    </a:cxn>
                    <a:cxn ang="0">
                      <a:pos x="T10" y="T11"/>
                    </a:cxn>
                  </a:cxnLst>
                  <a:rect l="0" t="0" r="r" b="b"/>
                  <a:pathLst>
                    <a:path w="16" h="14">
                      <a:moveTo>
                        <a:pt x="16" y="6"/>
                      </a:moveTo>
                      <a:lnTo>
                        <a:pt x="16" y="0"/>
                      </a:lnTo>
                      <a:lnTo>
                        <a:pt x="0" y="0"/>
                      </a:lnTo>
                      <a:lnTo>
                        <a:pt x="0" y="14"/>
                      </a:lnTo>
                      <a:lnTo>
                        <a:pt x="16" y="14"/>
                      </a:lnTo>
                      <a:lnTo>
                        <a:pt x="1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4" name="Freeform 3306"/>
                <p:cNvSpPr>
                  <a:spLocks/>
                </p:cNvSpPr>
                <p:nvPr/>
              </p:nvSpPr>
              <p:spPr bwMode="auto">
                <a:xfrm>
                  <a:off x="4094" y="3874"/>
                  <a:ext cx="5" cy="14"/>
                </a:xfrm>
                <a:custGeom>
                  <a:avLst/>
                  <a:gdLst>
                    <a:gd name="T0" fmla="*/ 0 w 5"/>
                    <a:gd name="T1" fmla="*/ 14 h 14"/>
                    <a:gd name="T2" fmla="*/ 1 w 5"/>
                    <a:gd name="T3" fmla="*/ 14 h 14"/>
                    <a:gd name="T4" fmla="*/ 3 w 5"/>
                    <a:gd name="T5" fmla="*/ 12 h 14"/>
                    <a:gd name="T6" fmla="*/ 5 w 5"/>
                    <a:gd name="T7" fmla="*/ 12 h 14"/>
                    <a:gd name="T8" fmla="*/ 5 w 5"/>
                    <a:gd name="T9" fmla="*/ 6 h 14"/>
                    <a:gd name="T10" fmla="*/ 5 w 5"/>
                    <a:gd name="T11" fmla="*/ 6 h 14"/>
                    <a:gd name="T12" fmla="*/ 3 w 5"/>
                    <a:gd name="T13" fmla="*/ 2 h 14"/>
                    <a:gd name="T14" fmla="*/ 1 w 5"/>
                    <a:gd name="T15" fmla="*/ 2 h 14"/>
                    <a:gd name="T16" fmla="*/ 0 w 5"/>
                    <a:gd name="T17" fmla="*/ 0 h 14"/>
                    <a:gd name="T18" fmla="*/ 0 w 5"/>
                    <a:gd name="T1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4">
                      <a:moveTo>
                        <a:pt x="0" y="14"/>
                      </a:moveTo>
                      <a:lnTo>
                        <a:pt x="1" y="14"/>
                      </a:lnTo>
                      <a:lnTo>
                        <a:pt x="3" y="12"/>
                      </a:lnTo>
                      <a:lnTo>
                        <a:pt x="5" y="12"/>
                      </a:lnTo>
                      <a:lnTo>
                        <a:pt x="5" y="6"/>
                      </a:lnTo>
                      <a:lnTo>
                        <a:pt x="5" y="6"/>
                      </a:lnTo>
                      <a:lnTo>
                        <a:pt x="3" y="2"/>
                      </a:lnTo>
                      <a:lnTo>
                        <a:pt x="1" y="2"/>
                      </a:lnTo>
                      <a:lnTo>
                        <a:pt x="0" y="0"/>
                      </a:lnTo>
                      <a:lnTo>
                        <a:pt x="0" y="1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5" name="Freeform 3307"/>
                <p:cNvSpPr>
                  <a:spLocks/>
                </p:cNvSpPr>
                <p:nvPr/>
              </p:nvSpPr>
              <p:spPr bwMode="auto">
                <a:xfrm>
                  <a:off x="861" y="3320"/>
                  <a:ext cx="7" cy="13"/>
                </a:xfrm>
                <a:custGeom>
                  <a:avLst/>
                  <a:gdLst>
                    <a:gd name="T0" fmla="*/ 7 w 7"/>
                    <a:gd name="T1" fmla="*/ 0 h 13"/>
                    <a:gd name="T2" fmla="*/ 5 w 7"/>
                    <a:gd name="T3" fmla="*/ 0 h 13"/>
                    <a:gd name="T4" fmla="*/ 2 w 7"/>
                    <a:gd name="T5" fmla="*/ 1 h 13"/>
                    <a:gd name="T6" fmla="*/ 0 w 7"/>
                    <a:gd name="T7" fmla="*/ 1 h 13"/>
                    <a:gd name="T8" fmla="*/ 0 w 7"/>
                    <a:gd name="T9" fmla="*/ 7 h 13"/>
                    <a:gd name="T10" fmla="*/ 0 w 7"/>
                    <a:gd name="T11" fmla="*/ 9 h 13"/>
                    <a:gd name="T12" fmla="*/ 2 w 7"/>
                    <a:gd name="T13" fmla="*/ 11 h 13"/>
                    <a:gd name="T14" fmla="*/ 5 w 7"/>
                    <a:gd name="T15" fmla="*/ 11 h 13"/>
                    <a:gd name="T16" fmla="*/ 7 w 7"/>
                    <a:gd name="T17" fmla="*/ 13 h 13"/>
                    <a:gd name="T18" fmla="*/ 7 w 7"/>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7" y="0"/>
                      </a:moveTo>
                      <a:lnTo>
                        <a:pt x="5" y="0"/>
                      </a:lnTo>
                      <a:lnTo>
                        <a:pt x="2" y="1"/>
                      </a:lnTo>
                      <a:lnTo>
                        <a:pt x="0" y="1"/>
                      </a:lnTo>
                      <a:lnTo>
                        <a:pt x="0" y="7"/>
                      </a:lnTo>
                      <a:lnTo>
                        <a:pt x="0" y="9"/>
                      </a:lnTo>
                      <a:lnTo>
                        <a:pt x="2" y="11"/>
                      </a:lnTo>
                      <a:lnTo>
                        <a:pt x="5" y="11"/>
                      </a:lnTo>
                      <a:lnTo>
                        <a:pt x="7" y="13"/>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6" name="Freeform 3308"/>
                <p:cNvSpPr>
                  <a:spLocks/>
                </p:cNvSpPr>
                <p:nvPr/>
              </p:nvSpPr>
              <p:spPr bwMode="auto">
                <a:xfrm>
                  <a:off x="868" y="3320"/>
                  <a:ext cx="8" cy="13"/>
                </a:xfrm>
                <a:custGeom>
                  <a:avLst/>
                  <a:gdLst>
                    <a:gd name="T0" fmla="*/ 4 w 8"/>
                    <a:gd name="T1" fmla="*/ 0 h 13"/>
                    <a:gd name="T2" fmla="*/ 0 w 8"/>
                    <a:gd name="T3" fmla="*/ 0 h 13"/>
                    <a:gd name="T4" fmla="*/ 0 w 8"/>
                    <a:gd name="T5" fmla="*/ 13 h 13"/>
                    <a:gd name="T6" fmla="*/ 4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8" y="11"/>
                      </a:lnTo>
                      <a:lnTo>
                        <a:pt x="8" y="11"/>
                      </a:lnTo>
                      <a:lnTo>
                        <a:pt x="8" y="9"/>
                      </a:lnTo>
                      <a:lnTo>
                        <a:pt x="8"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7" name="Freeform 3309"/>
                <p:cNvSpPr>
                  <a:spLocks/>
                </p:cNvSpPr>
                <p:nvPr/>
              </p:nvSpPr>
              <p:spPr bwMode="auto">
                <a:xfrm>
                  <a:off x="872" y="3320"/>
                  <a:ext cx="10" cy="13"/>
                </a:xfrm>
                <a:custGeom>
                  <a:avLst/>
                  <a:gdLst>
                    <a:gd name="T0" fmla="*/ 4 w 10"/>
                    <a:gd name="T1" fmla="*/ 0 h 13"/>
                    <a:gd name="T2" fmla="*/ 0 w 10"/>
                    <a:gd name="T3" fmla="*/ 0 h 13"/>
                    <a:gd name="T4" fmla="*/ 0 w 10"/>
                    <a:gd name="T5" fmla="*/ 13 h 13"/>
                    <a:gd name="T6" fmla="*/ 4 w 10"/>
                    <a:gd name="T7" fmla="*/ 13 h 13"/>
                    <a:gd name="T8" fmla="*/ 4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1"/>
                      </a:lnTo>
                      <a:lnTo>
                        <a:pt x="8" y="11"/>
                      </a:lnTo>
                      <a:lnTo>
                        <a:pt x="10" y="9"/>
                      </a:lnTo>
                      <a:lnTo>
                        <a:pt x="10" y="7"/>
                      </a:lnTo>
                      <a:lnTo>
                        <a:pt x="10" y="1"/>
                      </a:lnTo>
                      <a:lnTo>
                        <a:pt x="8" y="1"/>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8" name="Freeform 3310"/>
                <p:cNvSpPr>
                  <a:spLocks/>
                </p:cNvSpPr>
                <p:nvPr/>
              </p:nvSpPr>
              <p:spPr bwMode="auto">
                <a:xfrm>
                  <a:off x="876"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9" name="Freeform 3311"/>
                <p:cNvSpPr>
                  <a:spLocks/>
                </p:cNvSpPr>
                <p:nvPr/>
              </p:nvSpPr>
              <p:spPr bwMode="auto">
                <a:xfrm>
                  <a:off x="880"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9 h 13"/>
                    <a:gd name="T12" fmla="*/ 9 w 9"/>
                    <a:gd name="T13" fmla="*/ 7 h 13"/>
                    <a:gd name="T14" fmla="*/ 9 w 9"/>
                    <a:gd name="T15" fmla="*/ 1 h 13"/>
                    <a:gd name="T16" fmla="*/ 6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9"/>
                      </a:lnTo>
                      <a:lnTo>
                        <a:pt x="9" y="7"/>
                      </a:lnTo>
                      <a:lnTo>
                        <a:pt x="9"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0" name="Freeform 3312"/>
                <p:cNvSpPr>
                  <a:spLocks/>
                </p:cNvSpPr>
                <p:nvPr/>
              </p:nvSpPr>
              <p:spPr bwMode="auto">
                <a:xfrm>
                  <a:off x="882"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7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1"/>
                      </a:lnTo>
                      <a:lnTo>
                        <a:pt x="9" y="11"/>
                      </a:lnTo>
                      <a:lnTo>
                        <a:pt x="9" y="9"/>
                      </a:lnTo>
                      <a:lnTo>
                        <a:pt x="9" y="7"/>
                      </a:lnTo>
                      <a:lnTo>
                        <a:pt x="9" y="1"/>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1" name="Freeform 3313"/>
                <p:cNvSpPr>
                  <a:spLocks/>
                </p:cNvSpPr>
                <p:nvPr/>
              </p:nvSpPr>
              <p:spPr bwMode="auto">
                <a:xfrm>
                  <a:off x="886"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9" y="11"/>
                      </a:lnTo>
                      <a:lnTo>
                        <a:pt x="9" y="9"/>
                      </a:lnTo>
                      <a:lnTo>
                        <a:pt x="9" y="7"/>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2" name="Freeform 3314"/>
                <p:cNvSpPr>
                  <a:spLocks/>
                </p:cNvSpPr>
                <p:nvPr/>
              </p:nvSpPr>
              <p:spPr bwMode="auto">
                <a:xfrm>
                  <a:off x="889"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3" name="Freeform 3315"/>
                <p:cNvSpPr>
                  <a:spLocks/>
                </p:cNvSpPr>
                <p:nvPr/>
              </p:nvSpPr>
              <p:spPr bwMode="auto">
                <a:xfrm>
                  <a:off x="891"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4" name="Freeform 3316"/>
                <p:cNvSpPr>
                  <a:spLocks/>
                </p:cNvSpPr>
                <p:nvPr/>
              </p:nvSpPr>
              <p:spPr bwMode="auto">
                <a:xfrm>
                  <a:off x="895"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5" name="Freeform 3317"/>
                <p:cNvSpPr>
                  <a:spLocks/>
                </p:cNvSpPr>
                <p:nvPr/>
              </p:nvSpPr>
              <p:spPr bwMode="auto">
                <a:xfrm>
                  <a:off x="899"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6" name="Freeform 3318"/>
                <p:cNvSpPr>
                  <a:spLocks/>
                </p:cNvSpPr>
                <p:nvPr/>
              </p:nvSpPr>
              <p:spPr bwMode="auto">
                <a:xfrm>
                  <a:off x="905"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6" y="11"/>
                      </a:lnTo>
                      <a:lnTo>
                        <a:pt x="9" y="9"/>
                      </a:lnTo>
                      <a:lnTo>
                        <a:pt x="9" y="7"/>
                      </a:lnTo>
                      <a:lnTo>
                        <a:pt x="9"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7" name="Freeform 3319"/>
                <p:cNvSpPr>
                  <a:spLocks/>
                </p:cNvSpPr>
                <p:nvPr/>
              </p:nvSpPr>
              <p:spPr bwMode="auto">
                <a:xfrm>
                  <a:off x="907"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7" y="11"/>
                      </a:lnTo>
                      <a:lnTo>
                        <a:pt x="11" y="9"/>
                      </a:lnTo>
                      <a:lnTo>
                        <a:pt x="11" y="7"/>
                      </a:lnTo>
                      <a:lnTo>
                        <a:pt x="11"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8" name="Freeform 3320"/>
                <p:cNvSpPr>
                  <a:spLocks/>
                </p:cNvSpPr>
                <p:nvPr/>
              </p:nvSpPr>
              <p:spPr bwMode="auto">
                <a:xfrm>
                  <a:off x="911"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9" name="Freeform 3321"/>
                <p:cNvSpPr>
                  <a:spLocks/>
                </p:cNvSpPr>
                <p:nvPr/>
              </p:nvSpPr>
              <p:spPr bwMode="auto">
                <a:xfrm>
                  <a:off x="91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0" name="Freeform 3322"/>
                <p:cNvSpPr>
                  <a:spLocks/>
                </p:cNvSpPr>
                <p:nvPr/>
              </p:nvSpPr>
              <p:spPr bwMode="auto">
                <a:xfrm>
                  <a:off x="918"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1" name="Freeform 3323"/>
                <p:cNvSpPr>
                  <a:spLocks/>
                </p:cNvSpPr>
                <p:nvPr/>
              </p:nvSpPr>
              <p:spPr bwMode="auto">
                <a:xfrm>
                  <a:off x="920"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8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1"/>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2" name="Freeform 3324"/>
                <p:cNvSpPr>
                  <a:spLocks/>
                </p:cNvSpPr>
                <p:nvPr/>
              </p:nvSpPr>
              <p:spPr bwMode="auto">
                <a:xfrm>
                  <a:off x="924"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10" y="11"/>
                      </a:lnTo>
                      <a:lnTo>
                        <a:pt x="10" y="9"/>
                      </a:lnTo>
                      <a:lnTo>
                        <a:pt x="12"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3" name="Freeform 3325"/>
                <p:cNvSpPr>
                  <a:spLocks/>
                </p:cNvSpPr>
                <p:nvPr/>
              </p:nvSpPr>
              <p:spPr bwMode="auto">
                <a:xfrm>
                  <a:off x="928"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1"/>
                      </a:lnTo>
                      <a:lnTo>
                        <a:pt x="8" y="11"/>
                      </a:lnTo>
                      <a:lnTo>
                        <a:pt x="9" y="9"/>
                      </a:lnTo>
                      <a:lnTo>
                        <a:pt x="9" y="7"/>
                      </a:lnTo>
                      <a:lnTo>
                        <a:pt x="9"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4" name="Freeform 3326"/>
                <p:cNvSpPr>
                  <a:spLocks/>
                </p:cNvSpPr>
                <p:nvPr/>
              </p:nvSpPr>
              <p:spPr bwMode="auto">
                <a:xfrm>
                  <a:off x="930" y="3320"/>
                  <a:ext cx="13" cy="13"/>
                </a:xfrm>
                <a:custGeom>
                  <a:avLst/>
                  <a:gdLst>
                    <a:gd name="T0" fmla="*/ 6 w 13"/>
                    <a:gd name="T1" fmla="*/ 0 h 13"/>
                    <a:gd name="T2" fmla="*/ 0 w 13"/>
                    <a:gd name="T3" fmla="*/ 0 h 13"/>
                    <a:gd name="T4" fmla="*/ 0 w 13"/>
                    <a:gd name="T5" fmla="*/ 13 h 13"/>
                    <a:gd name="T6" fmla="*/ 6 w 13"/>
                    <a:gd name="T7" fmla="*/ 13 h 13"/>
                    <a:gd name="T8" fmla="*/ 7 w 13"/>
                    <a:gd name="T9" fmla="*/ 11 h 13"/>
                    <a:gd name="T10" fmla="*/ 9 w 13"/>
                    <a:gd name="T11" fmla="*/ 11 h 13"/>
                    <a:gd name="T12" fmla="*/ 9 w 13"/>
                    <a:gd name="T13" fmla="*/ 9 h 13"/>
                    <a:gd name="T14" fmla="*/ 13 w 13"/>
                    <a:gd name="T15" fmla="*/ 7 h 13"/>
                    <a:gd name="T16" fmla="*/ 9 w 13"/>
                    <a:gd name="T17" fmla="*/ 1 h 13"/>
                    <a:gd name="T18" fmla="*/ 7 w 13"/>
                    <a:gd name="T19" fmla="*/ 0 h 13"/>
                    <a:gd name="T20" fmla="*/ 6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6" y="0"/>
                      </a:moveTo>
                      <a:lnTo>
                        <a:pt x="0" y="0"/>
                      </a:lnTo>
                      <a:lnTo>
                        <a:pt x="0" y="13"/>
                      </a:lnTo>
                      <a:lnTo>
                        <a:pt x="6" y="13"/>
                      </a:lnTo>
                      <a:lnTo>
                        <a:pt x="7" y="11"/>
                      </a:lnTo>
                      <a:lnTo>
                        <a:pt x="9" y="11"/>
                      </a:lnTo>
                      <a:lnTo>
                        <a:pt x="9" y="9"/>
                      </a:lnTo>
                      <a:lnTo>
                        <a:pt x="13" y="7"/>
                      </a:lnTo>
                      <a:lnTo>
                        <a:pt x="9"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5" name="Freeform 3327"/>
                <p:cNvSpPr>
                  <a:spLocks/>
                </p:cNvSpPr>
                <p:nvPr/>
              </p:nvSpPr>
              <p:spPr bwMode="auto">
                <a:xfrm>
                  <a:off x="936" y="3320"/>
                  <a:ext cx="7" cy="13"/>
                </a:xfrm>
                <a:custGeom>
                  <a:avLst/>
                  <a:gdLst>
                    <a:gd name="T0" fmla="*/ 1 w 7"/>
                    <a:gd name="T1" fmla="*/ 0 h 13"/>
                    <a:gd name="T2" fmla="*/ 0 w 7"/>
                    <a:gd name="T3" fmla="*/ 0 h 13"/>
                    <a:gd name="T4" fmla="*/ 0 w 7"/>
                    <a:gd name="T5" fmla="*/ 13 h 13"/>
                    <a:gd name="T6" fmla="*/ 1 w 7"/>
                    <a:gd name="T7" fmla="*/ 13 h 13"/>
                    <a:gd name="T8" fmla="*/ 7 w 7"/>
                    <a:gd name="T9" fmla="*/ 11 h 13"/>
                    <a:gd name="T10" fmla="*/ 7 w 7"/>
                    <a:gd name="T11" fmla="*/ 9 h 13"/>
                    <a:gd name="T12" fmla="*/ 7 w 7"/>
                    <a:gd name="T13" fmla="*/ 7 h 13"/>
                    <a:gd name="T14" fmla="*/ 7 w 7"/>
                    <a:gd name="T15" fmla="*/ 1 h 13"/>
                    <a:gd name="T16" fmla="*/ 7 w 7"/>
                    <a:gd name="T17" fmla="*/ 1 h 13"/>
                    <a:gd name="T18" fmla="*/ 7 w 7"/>
                    <a:gd name="T19" fmla="*/ 0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7" y="11"/>
                      </a:lnTo>
                      <a:lnTo>
                        <a:pt x="7" y="9"/>
                      </a:lnTo>
                      <a:lnTo>
                        <a:pt x="7" y="7"/>
                      </a:lnTo>
                      <a:lnTo>
                        <a:pt x="7" y="1"/>
                      </a:lnTo>
                      <a:lnTo>
                        <a:pt x="7"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6" name="Freeform 3328"/>
                <p:cNvSpPr>
                  <a:spLocks/>
                </p:cNvSpPr>
                <p:nvPr/>
              </p:nvSpPr>
              <p:spPr bwMode="auto">
                <a:xfrm>
                  <a:off x="937"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7" name="Freeform 3329"/>
                <p:cNvSpPr>
                  <a:spLocks/>
                </p:cNvSpPr>
                <p:nvPr/>
              </p:nvSpPr>
              <p:spPr bwMode="auto">
                <a:xfrm>
                  <a:off x="943"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8" name="Freeform 3330"/>
                <p:cNvSpPr>
                  <a:spLocks/>
                </p:cNvSpPr>
                <p:nvPr/>
              </p:nvSpPr>
              <p:spPr bwMode="auto">
                <a:xfrm>
                  <a:off x="943"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9" name="Freeform 3331"/>
                <p:cNvSpPr>
                  <a:spLocks/>
                </p:cNvSpPr>
                <p:nvPr/>
              </p:nvSpPr>
              <p:spPr bwMode="auto">
                <a:xfrm>
                  <a:off x="94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0" name="Freeform 3332"/>
                <p:cNvSpPr>
                  <a:spLocks/>
                </p:cNvSpPr>
                <p:nvPr/>
              </p:nvSpPr>
              <p:spPr bwMode="auto">
                <a:xfrm>
                  <a:off x="953"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7" y="11"/>
                      </a:lnTo>
                      <a:lnTo>
                        <a:pt x="9" y="9"/>
                      </a:lnTo>
                      <a:lnTo>
                        <a:pt x="9" y="7"/>
                      </a:lnTo>
                      <a:lnTo>
                        <a:pt x="9" y="1"/>
                      </a:lnTo>
                      <a:lnTo>
                        <a:pt x="7"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1" name="Freeform 3333"/>
                <p:cNvSpPr>
                  <a:spLocks/>
                </p:cNvSpPr>
                <p:nvPr/>
              </p:nvSpPr>
              <p:spPr bwMode="auto">
                <a:xfrm>
                  <a:off x="957"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9" y="11"/>
                      </a:lnTo>
                      <a:lnTo>
                        <a:pt x="9" y="9"/>
                      </a:lnTo>
                      <a:lnTo>
                        <a:pt x="9" y="7"/>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2" name="Freeform 3334"/>
                <p:cNvSpPr>
                  <a:spLocks/>
                </p:cNvSpPr>
                <p:nvPr/>
              </p:nvSpPr>
              <p:spPr bwMode="auto">
                <a:xfrm>
                  <a:off x="960"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9 h 13"/>
                    <a:gd name="T12" fmla="*/ 8 w 8"/>
                    <a:gd name="T13" fmla="*/ 7 h 13"/>
                    <a:gd name="T14" fmla="*/ 8 w 8"/>
                    <a:gd name="T15" fmla="*/ 1 h 13"/>
                    <a:gd name="T16" fmla="*/ 6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9"/>
                      </a:lnTo>
                      <a:lnTo>
                        <a:pt x="8" y="7"/>
                      </a:lnTo>
                      <a:lnTo>
                        <a:pt x="8"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3" name="Freeform 3335"/>
                <p:cNvSpPr>
                  <a:spLocks/>
                </p:cNvSpPr>
                <p:nvPr/>
              </p:nvSpPr>
              <p:spPr bwMode="auto">
                <a:xfrm>
                  <a:off x="962"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4" name="Freeform 3336"/>
                <p:cNvSpPr>
                  <a:spLocks/>
                </p:cNvSpPr>
                <p:nvPr/>
              </p:nvSpPr>
              <p:spPr bwMode="auto">
                <a:xfrm>
                  <a:off x="966"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5" name="Freeform 3337"/>
                <p:cNvSpPr>
                  <a:spLocks/>
                </p:cNvSpPr>
                <p:nvPr/>
              </p:nvSpPr>
              <p:spPr bwMode="auto">
                <a:xfrm>
                  <a:off x="968"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6" name="Freeform 3338"/>
                <p:cNvSpPr>
                  <a:spLocks/>
                </p:cNvSpPr>
                <p:nvPr/>
              </p:nvSpPr>
              <p:spPr bwMode="auto">
                <a:xfrm>
                  <a:off x="974" y="3320"/>
                  <a:ext cx="8" cy="13"/>
                </a:xfrm>
                <a:custGeom>
                  <a:avLst/>
                  <a:gdLst>
                    <a:gd name="T0" fmla="*/ 0 w 8"/>
                    <a:gd name="T1" fmla="*/ 0 h 13"/>
                    <a:gd name="T2" fmla="*/ 2 w 8"/>
                    <a:gd name="T3" fmla="*/ 0 h 13"/>
                    <a:gd name="T4" fmla="*/ 0 w 8"/>
                    <a:gd name="T5" fmla="*/ 0 h 13"/>
                    <a:gd name="T6" fmla="*/ 0 w 8"/>
                    <a:gd name="T7" fmla="*/ 13 h 13"/>
                    <a:gd name="T8" fmla="*/ 2 w 8"/>
                    <a:gd name="T9" fmla="*/ 13 h 13"/>
                    <a:gd name="T10" fmla="*/ 6 w 8"/>
                    <a:gd name="T11" fmla="*/ 11 h 13"/>
                    <a:gd name="T12" fmla="*/ 2 w 8"/>
                    <a:gd name="T13" fmla="*/ 13 h 13"/>
                    <a:gd name="T14" fmla="*/ 6 w 8"/>
                    <a:gd name="T15" fmla="*/ 11 h 13"/>
                    <a:gd name="T16" fmla="*/ 8 w 8"/>
                    <a:gd name="T17" fmla="*/ 11 h 13"/>
                    <a:gd name="T18" fmla="*/ 8 w 8"/>
                    <a:gd name="T19" fmla="*/ 9 h 13"/>
                    <a:gd name="T20" fmla="*/ 8 w 8"/>
                    <a:gd name="T21" fmla="*/ 7 h 13"/>
                    <a:gd name="T22" fmla="*/ 8 w 8"/>
                    <a:gd name="T23" fmla="*/ 1 h 13"/>
                    <a:gd name="T24" fmla="*/ 6 w 8"/>
                    <a:gd name="T25" fmla="*/ 0 h 13"/>
                    <a:gd name="T26" fmla="*/ 2 w 8"/>
                    <a:gd name="T27" fmla="*/ 0 h 13"/>
                    <a:gd name="T28" fmla="*/ 0 w 8"/>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3">
                      <a:moveTo>
                        <a:pt x="0" y="0"/>
                      </a:moveTo>
                      <a:lnTo>
                        <a:pt x="2" y="0"/>
                      </a:lnTo>
                      <a:lnTo>
                        <a:pt x="0" y="0"/>
                      </a:lnTo>
                      <a:lnTo>
                        <a:pt x="0" y="13"/>
                      </a:lnTo>
                      <a:lnTo>
                        <a:pt x="2" y="13"/>
                      </a:lnTo>
                      <a:lnTo>
                        <a:pt x="6" y="11"/>
                      </a:lnTo>
                      <a:lnTo>
                        <a:pt x="2" y="13"/>
                      </a:lnTo>
                      <a:lnTo>
                        <a:pt x="6" y="11"/>
                      </a:lnTo>
                      <a:lnTo>
                        <a:pt x="8" y="11"/>
                      </a:lnTo>
                      <a:lnTo>
                        <a:pt x="8" y="9"/>
                      </a:lnTo>
                      <a:lnTo>
                        <a:pt x="8" y="7"/>
                      </a:lnTo>
                      <a:lnTo>
                        <a:pt x="8" y="1"/>
                      </a:lnTo>
                      <a:lnTo>
                        <a:pt x="6" y="0"/>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7" name="Freeform 3339"/>
                <p:cNvSpPr>
                  <a:spLocks/>
                </p:cNvSpPr>
                <p:nvPr/>
              </p:nvSpPr>
              <p:spPr bwMode="auto">
                <a:xfrm>
                  <a:off x="974" y="3318"/>
                  <a:ext cx="13" cy="13"/>
                </a:xfrm>
                <a:custGeom>
                  <a:avLst/>
                  <a:gdLst>
                    <a:gd name="T0" fmla="*/ 0 w 13"/>
                    <a:gd name="T1" fmla="*/ 5 h 13"/>
                    <a:gd name="T2" fmla="*/ 4 w 13"/>
                    <a:gd name="T3" fmla="*/ 0 h 13"/>
                    <a:gd name="T4" fmla="*/ 0 w 13"/>
                    <a:gd name="T5" fmla="*/ 2 h 13"/>
                    <a:gd name="T6" fmla="*/ 6 w 13"/>
                    <a:gd name="T7" fmla="*/ 13 h 13"/>
                    <a:gd name="T8" fmla="*/ 8 w 13"/>
                    <a:gd name="T9" fmla="*/ 13 h 13"/>
                    <a:gd name="T10" fmla="*/ 13 w 13"/>
                    <a:gd name="T11" fmla="*/ 5 h 13"/>
                    <a:gd name="T12" fmla="*/ 8 w 13"/>
                    <a:gd name="T13" fmla="*/ 13 h 13"/>
                    <a:gd name="T14" fmla="*/ 11 w 13"/>
                    <a:gd name="T15" fmla="*/ 11 h 13"/>
                    <a:gd name="T16" fmla="*/ 13 w 13"/>
                    <a:gd name="T17" fmla="*/ 9 h 13"/>
                    <a:gd name="T18" fmla="*/ 13 w 13"/>
                    <a:gd name="T19" fmla="*/ 5 h 13"/>
                    <a:gd name="T20" fmla="*/ 13 w 13"/>
                    <a:gd name="T21" fmla="*/ 3 h 13"/>
                    <a:gd name="T22" fmla="*/ 11 w 13"/>
                    <a:gd name="T23" fmla="*/ 2 h 13"/>
                    <a:gd name="T24" fmla="*/ 8 w 13"/>
                    <a:gd name="T25" fmla="*/ 0 h 13"/>
                    <a:gd name="T26" fmla="*/ 6 w 13"/>
                    <a:gd name="T27" fmla="*/ 0 h 13"/>
                    <a:gd name="T28" fmla="*/ 4 w 13"/>
                    <a:gd name="T29" fmla="*/ 0 h 13"/>
                    <a:gd name="T30" fmla="*/ 0 w 13"/>
                    <a:gd name="T3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0" y="5"/>
                      </a:moveTo>
                      <a:lnTo>
                        <a:pt x="4" y="0"/>
                      </a:lnTo>
                      <a:lnTo>
                        <a:pt x="0" y="2"/>
                      </a:lnTo>
                      <a:lnTo>
                        <a:pt x="6" y="13"/>
                      </a:lnTo>
                      <a:lnTo>
                        <a:pt x="8" y="13"/>
                      </a:lnTo>
                      <a:lnTo>
                        <a:pt x="13" y="5"/>
                      </a:lnTo>
                      <a:lnTo>
                        <a:pt x="8" y="13"/>
                      </a:lnTo>
                      <a:lnTo>
                        <a:pt x="11" y="11"/>
                      </a:lnTo>
                      <a:lnTo>
                        <a:pt x="13" y="9"/>
                      </a:lnTo>
                      <a:lnTo>
                        <a:pt x="13" y="5"/>
                      </a:lnTo>
                      <a:lnTo>
                        <a:pt x="13" y="3"/>
                      </a:lnTo>
                      <a:lnTo>
                        <a:pt x="11" y="2"/>
                      </a:lnTo>
                      <a:lnTo>
                        <a:pt x="8" y="0"/>
                      </a:lnTo>
                      <a:lnTo>
                        <a:pt x="6" y="0"/>
                      </a:lnTo>
                      <a:lnTo>
                        <a:pt x="4" y="0"/>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8" name="Freeform 3340"/>
                <p:cNvSpPr>
                  <a:spLocks/>
                </p:cNvSpPr>
                <p:nvPr/>
              </p:nvSpPr>
              <p:spPr bwMode="auto">
                <a:xfrm>
                  <a:off x="974" y="2893"/>
                  <a:ext cx="17" cy="430"/>
                </a:xfrm>
                <a:custGeom>
                  <a:avLst/>
                  <a:gdLst>
                    <a:gd name="T0" fmla="*/ 17 w 17"/>
                    <a:gd name="T1" fmla="*/ 6 h 430"/>
                    <a:gd name="T2" fmla="*/ 4 w 17"/>
                    <a:gd name="T3" fmla="*/ 6 h 430"/>
                    <a:gd name="T4" fmla="*/ 0 w 17"/>
                    <a:gd name="T5" fmla="*/ 430 h 430"/>
                    <a:gd name="T6" fmla="*/ 13 w 17"/>
                    <a:gd name="T7" fmla="*/ 430 h 430"/>
                    <a:gd name="T8" fmla="*/ 17 w 17"/>
                    <a:gd name="T9" fmla="*/ 6 h 430"/>
                    <a:gd name="T10" fmla="*/ 4 w 17"/>
                    <a:gd name="T11" fmla="*/ 6 h 430"/>
                    <a:gd name="T12" fmla="*/ 17 w 17"/>
                    <a:gd name="T13" fmla="*/ 6 h 430"/>
                    <a:gd name="T14" fmla="*/ 15 w 17"/>
                    <a:gd name="T15" fmla="*/ 2 h 430"/>
                    <a:gd name="T16" fmla="*/ 15 w 17"/>
                    <a:gd name="T17" fmla="*/ 0 h 430"/>
                    <a:gd name="T18" fmla="*/ 13 w 17"/>
                    <a:gd name="T19" fmla="*/ 0 h 430"/>
                    <a:gd name="T20" fmla="*/ 11 w 17"/>
                    <a:gd name="T21" fmla="*/ 0 h 430"/>
                    <a:gd name="T22" fmla="*/ 8 w 17"/>
                    <a:gd name="T23" fmla="*/ 0 h 430"/>
                    <a:gd name="T24" fmla="*/ 6 w 17"/>
                    <a:gd name="T25" fmla="*/ 0 h 430"/>
                    <a:gd name="T26" fmla="*/ 4 w 17"/>
                    <a:gd name="T27" fmla="*/ 2 h 430"/>
                    <a:gd name="T28" fmla="*/ 4 w 17"/>
                    <a:gd name="T29" fmla="*/ 6 h 430"/>
                    <a:gd name="T30" fmla="*/ 17 w 17"/>
                    <a:gd name="T31" fmla="*/ 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430">
                      <a:moveTo>
                        <a:pt x="17" y="6"/>
                      </a:moveTo>
                      <a:lnTo>
                        <a:pt x="4" y="6"/>
                      </a:lnTo>
                      <a:lnTo>
                        <a:pt x="0" y="430"/>
                      </a:lnTo>
                      <a:lnTo>
                        <a:pt x="13" y="430"/>
                      </a:lnTo>
                      <a:lnTo>
                        <a:pt x="17" y="6"/>
                      </a:lnTo>
                      <a:lnTo>
                        <a:pt x="4" y="6"/>
                      </a:lnTo>
                      <a:lnTo>
                        <a:pt x="17" y="6"/>
                      </a:lnTo>
                      <a:lnTo>
                        <a:pt x="15" y="2"/>
                      </a:lnTo>
                      <a:lnTo>
                        <a:pt x="15" y="0"/>
                      </a:lnTo>
                      <a:lnTo>
                        <a:pt x="13" y="0"/>
                      </a:lnTo>
                      <a:lnTo>
                        <a:pt x="11" y="0"/>
                      </a:lnTo>
                      <a:lnTo>
                        <a:pt x="8" y="0"/>
                      </a:lnTo>
                      <a:lnTo>
                        <a:pt x="6" y="0"/>
                      </a:lnTo>
                      <a:lnTo>
                        <a:pt x="4" y="2"/>
                      </a:lnTo>
                      <a:lnTo>
                        <a:pt x="4" y="6"/>
                      </a:lnTo>
                      <a:lnTo>
                        <a:pt x="17"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9" name="Freeform 3341"/>
                <p:cNvSpPr>
                  <a:spLocks/>
                </p:cNvSpPr>
                <p:nvPr/>
              </p:nvSpPr>
              <p:spPr bwMode="auto">
                <a:xfrm>
                  <a:off x="978" y="2899"/>
                  <a:ext cx="17" cy="363"/>
                </a:xfrm>
                <a:custGeom>
                  <a:avLst/>
                  <a:gdLst>
                    <a:gd name="T0" fmla="*/ 17 w 17"/>
                    <a:gd name="T1" fmla="*/ 355 h 363"/>
                    <a:gd name="T2" fmla="*/ 13 w 17"/>
                    <a:gd name="T3" fmla="*/ 0 h 363"/>
                    <a:gd name="T4" fmla="*/ 0 w 17"/>
                    <a:gd name="T5" fmla="*/ 0 h 363"/>
                    <a:gd name="T6" fmla="*/ 2 w 17"/>
                    <a:gd name="T7" fmla="*/ 355 h 363"/>
                    <a:gd name="T8" fmla="*/ 4 w 17"/>
                    <a:gd name="T9" fmla="*/ 357 h 363"/>
                    <a:gd name="T10" fmla="*/ 4 w 17"/>
                    <a:gd name="T11" fmla="*/ 361 h 363"/>
                    <a:gd name="T12" fmla="*/ 7 w 17"/>
                    <a:gd name="T13" fmla="*/ 363 h 363"/>
                    <a:gd name="T14" fmla="*/ 9 w 17"/>
                    <a:gd name="T15" fmla="*/ 363 h 363"/>
                    <a:gd name="T16" fmla="*/ 11 w 17"/>
                    <a:gd name="T17" fmla="*/ 363 h 363"/>
                    <a:gd name="T18" fmla="*/ 13 w 17"/>
                    <a:gd name="T19" fmla="*/ 361 h 363"/>
                    <a:gd name="T20" fmla="*/ 17 w 17"/>
                    <a:gd name="T21" fmla="*/ 357 h 363"/>
                    <a:gd name="T22" fmla="*/ 17 w 17"/>
                    <a:gd name="T23" fmla="*/ 355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363">
                      <a:moveTo>
                        <a:pt x="17" y="355"/>
                      </a:moveTo>
                      <a:lnTo>
                        <a:pt x="13" y="0"/>
                      </a:lnTo>
                      <a:lnTo>
                        <a:pt x="0" y="0"/>
                      </a:lnTo>
                      <a:lnTo>
                        <a:pt x="2" y="355"/>
                      </a:lnTo>
                      <a:lnTo>
                        <a:pt x="4" y="357"/>
                      </a:lnTo>
                      <a:lnTo>
                        <a:pt x="4" y="361"/>
                      </a:lnTo>
                      <a:lnTo>
                        <a:pt x="7" y="363"/>
                      </a:lnTo>
                      <a:lnTo>
                        <a:pt x="9" y="363"/>
                      </a:lnTo>
                      <a:lnTo>
                        <a:pt x="11" y="363"/>
                      </a:lnTo>
                      <a:lnTo>
                        <a:pt x="13" y="361"/>
                      </a:lnTo>
                      <a:lnTo>
                        <a:pt x="17" y="357"/>
                      </a:lnTo>
                      <a:lnTo>
                        <a:pt x="17" y="35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0" name="Freeform 3342"/>
                <p:cNvSpPr>
                  <a:spLocks/>
                </p:cNvSpPr>
                <p:nvPr/>
              </p:nvSpPr>
              <p:spPr bwMode="auto">
                <a:xfrm>
                  <a:off x="980" y="3254"/>
                  <a:ext cx="19" cy="77"/>
                </a:xfrm>
                <a:custGeom>
                  <a:avLst/>
                  <a:gdLst>
                    <a:gd name="T0" fmla="*/ 15 w 19"/>
                    <a:gd name="T1" fmla="*/ 64 h 77"/>
                    <a:gd name="T2" fmla="*/ 19 w 19"/>
                    <a:gd name="T3" fmla="*/ 69 h 77"/>
                    <a:gd name="T4" fmla="*/ 15 w 19"/>
                    <a:gd name="T5" fmla="*/ 0 h 77"/>
                    <a:gd name="T6" fmla="*/ 0 w 19"/>
                    <a:gd name="T7" fmla="*/ 0 h 77"/>
                    <a:gd name="T8" fmla="*/ 5 w 19"/>
                    <a:gd name="T9" fmla="*/ 69 h 77"/>
                    <a:gd name="T10" fmla="*/ 9 w 19"/>
                    <a:gd name="T11" fmla="*/ 77 h 77"/>
                    <a:gd name="T12" fmla="*/ 5 w 19"/>
                    <a:gd name="T13" fmla="*/ 69 h 77"/>
                    <a:gd name="T14" fmla="*/ 5 w 19"/>
                    <a:gd name="T15" fmla="*/ 73 h 77"/>
                    <a:gd name="T16" fmla="*/ 7 w 19"/>
                    <a:gd name="T17" fmla="*/ 75 h 77"/>
                    <a:gd name="T18" fmla="*/ 9 w 19"/>
                    <a:gd name="T19" fmla="*/ 77 h 77"/>
                    <a:gd name="T20" fmla="*/ 11 w 19"/>
                    <a:gd name="T21" fmla="*/ 77 h 77"/>
                    <a:gd name="T22" fmla="*/ 15 w 19"/>
                    <a:gd name="T23" fmla="*/ 77 h 77"/>
                    <a:gd name="T24" fmla="*/ 15 w 19"/>
                    <a:gd name="T25" fmla="*/ 75 h 77"/>
                    <a:gd name="T26" fmla="*/ 19 w 19"/>
                    <a:gd name="T27" fmla="*/ 73 h 77"/>
                    <a:gd name="T28" fmla="*/ 19 w 19"/>
                    <a:gd name="T29" fmla="*/ 69 h 77"/>
                    <a:gd name="T30" fmla="*/ 15 w 19"/>
                    <a:gd name="T31" fmla="*/ 6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77">
                      <a:moveTo>
                        <a:pt x="15" y="64"/>
                      </a:moveTo>
                      <a:lnTo>
                        <a:pt x="19" y="69"/>
                      </a:lnTo>
                      <a:lnTo>
                        <a:pt x="15" y="0"/>
                      </a:lnTo>
                      <a:lnTo>
                        <a:pt x="0" y="0"/>
                      </a:lnTo>
                      <a:lnTo>
                        <a:pt x="5" y="69"/>
                      </a:lnTo>
                      <a:lnTo>
                        <a:pt x="9" y="77"/>
                      </a:lnTo>
                      <a:lnTo>
                        <a:pt x="5" y="69"/>
                      </a:lnTo>
                      <a:lnTo>
                        <a:pt x="5" y="73"/>
                      </a:lnTo>
                      <a:lnTo>
                        <a:pt x="7" y="75"/>
                      </a:lnTo>
                      <a:lnTo>
                        <a:pt x="9" y="77"/>
                      </a:lnTo>
                      <a:lnTo>
                        <a:pt x="11" y="77"/>
                      </a:lnTo>
                      <a:lnTo>
                        <a:pt x="15" y="77"/>
                      </a:lnTo>
                      <a:lnTo>
                        <a:pt x="15" y="75"/>
                      </a:lnTo>
                      <a:lnTo>
                        <a:pt x="19" y="73"/>
                      </a:lnTo>
                      <a:lnTo>
                        <a:pt x="19" y="69"/>
                      </a:lnTo>
                      <a:lnTo>
                        <a:pt x="15" y="6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1" name="Freeform 3343"/>
                <p:cNvSpPr>
                  <a:spLocks/>
                </p:cNvSpPr>
                <p:nvPr/>
              </p:nvSpPr>
              <p:spPr bwMode="auto">
                <a:xfrm>
                  <a:off x="989" y="3318"/>
                  <a:ext cx="12" cy="15"/>
                </a:xfrm>
                <a:custGeom>
                  <a:avLst/>
                  <a:gdLst>
                    <a:gd name="T0" fmla="*/ 6 w 12"/>
                    <a:gd name="T1" fmla="*/ 2 h 15"/>
                    <a:gd name="T2" fmla="*/ 6 w 12"/>
                    <a:gd name="T3" fmla="*/ 2 h 15"/>
                    <a:gd name="T4" fmla="*/ 6 w 12"/>
                    <a:gd name="T5" fmla="*/ 0 h 15"/>
                    <a:gd name="T6" fmla="*/ 0 w 12"/>
                    <a:gd name="T7" fmla="*/ 13 h 15"/>
                    <a:gd name="T8" fmla="*/ 2 w 12"/>
                    <a:gd name="T9" fmla="*/ 13 h 15"/>
                    <a:gd name="T10" fmla="*/ 6 w 12"/>
                    <a:gd name="T11" fmla="*/ 15 h 15"/>
                    <a:gd name="T12" fmla="*/ 2 w 12"/>
                    <a:gd name="T13" fmla="*/ 13 h 15"/>
                    <a:gd name="T14" fmla="*/ 6 w 12"/>
                    <a:gd name="T15" fmla="*/ 15 h 15"/>
                    <a:gd name="T16" fmla="*/ 10 w 12"/>
                    <a:gd name="T17" fmla="*/ 13 h 15"/>
                    <a:gd name="T18" fmla="*/ 12 w 12"/>
                    <a:gd name="T19" fmla="*/ 13 h 15"/>
                    <a:gd name="T20" fmla="*/ 12 w 12"/>
                    <a:gd name="T21" fmla="*/ 11 h 15"/>
                    <a:gd name="T22" fmla="*/ 12 w 12"/>
                    <a:gd name="T23" fmla="*/ 9 h 15"/>
                    <a:gd name="T24" fmla="*/ 12 w 12"/>
                    <a:gd name="T25" fmla="*/ 3 h 15"/>
                    <a:gd name="T26" fmla="*/ 10 w 12"/>
                    <a:gd name="T27" fmla="*/ 2 h 15"/>
                    <a:gd name="T28" fmla="*/ 6 w 12"/>
                    <a:gd name="T29" fmla="*/ 2 h 15"/>
                    <a:gd name="T30" fmla="*/ 6 w 12"/>
                    <a:gd name="T3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5">
                      <a:moveTo>
                        <a:pt x="6" y="2"/>
                      </a:moveTo>
                      <a:lnTo>
                        <a:pt x="6" y="2"/>
                      </a:lnTo>
                      <a:lnTo>
                        <a:pt x="6" y="0"/>
                      </a:lnTo>
                      <a:lnTo>
                        <a:pt x="0" y="13"/>
                      </a:lnTo>
                      <a:lnTo>
                        <a:pt x="2" y="13"/>
                      </a:lnTo>
                      <a:lnTo>
                        <a:pt x="6" y="15"/>
                      </a:lnTo>
                      <a:lnTo>
                        <a:pt x="2" y="13"/>
                      </a:lnTo>
                      <a:lnTo>
                        <a:pt x="6" y="15"/>
                      </a:lnTo>
                      <a:lnTo>
                        <a:pt x="10" y="13"/>
                      </a:lnTo>
                      <a:lnTo>
                        <a:pt x="12" y="13"/>
                      </a:lnTo>
                      <a:lnTo>
                        <a:pt x="12" y="11"/>
                      </a:lnTo>
                      <a:lnTo>
                        <a:pt x="12" y="9"/>
                      </a:lnTo>
                      <a:lnTo>
                        <a:pt x="12" y="3"/>
                      </a:lnTo>
                      <a:lnTo>
                        <a:pt x="10" y="2"/>
                      </a:lnTo>
                      <a:lnTo>
                        <a:pt x="6"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2" name="Freeform 3344"/>
                <p:cNvSpPr>
                  <a:spLocks/>
                </p:cNvSpPr>
                <p:nvPr/>
              </p:nvSpPr>
              <p:spPr bwMode="auto">
                <a:xfrm>
                  <a:off x="99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3" name="Freeform 3345"/>
                <p:cNvSpPr>
                  <a:spLocks/>
                </p:cNvSpPr>
                <p:nvPr/>
              </p:nvSpPr>
              <p:spPr bwMode="auto">
                <a:xfrm>
                  <a:off x="999"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4" name="Freeform 3346"/>
                <p:cNvSpPr>
                  <a:spLocks/>
                </p:cNvSpPr>
                <p:nvPr/>
              </p:nvSpPr>
              <p:spPr bwMode="auto">
                <a:xfrm>
                  <a:off x="1001"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9" y="11"/>
                      </a:lnTo>
                      <a:lnTo>
                        <a:pt x="9" y="9"/>
                      </a:lnTo>
                      <a:lnTo>
                        <a:pt x="9" y="7"/>
                      </a:lnTo>
                      <a:lnTo>
                        <a:pt x="9"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5" name="Freeform 3347"/>
                <p:cNvSpPr>
                  <a:spLocks/>
                </p:cNvSpPr>
                <p:nvPr/>
              </p:nvSpPr>
              <p:spPr bwMode="auto">
                <a:xfrm>
                  <a:off x="1005"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5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5" y="0"/>
                      </a:moveTo>
                      <a:lnTo>
                        <a:pt x="0" y="0"/>
                      </a:lnTo>
                      <a:lnTo>
                        <a:pt x="0" y="13"/>
                      </a:lnTo>
                      <a:lnTo>
                        <a:pt x="5" y="13"/>
                      </a:lnTo>
                      <a:lnTo>
                        <a:pt x="5" y="11"/>
                      </a:lnTo>
                      <a:lnTo>
                        <a:pt x="9" y="11"/>
                      </a:lnTo>
                      <a:lnTo>
                        <a:pt x="9" y="9"/>
                      </a:lnTo>
                      <a:lnTo>
                        <a:pt x="11" y="7"/>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6" name="Freeform 3348"/>
                <p:cNvSpPr>
                  <a:spLocks/>
                </p:cNvSpPr>
                <p:nvPr/>
              </p:nvSpPr>
              <p:spPr bwMode="auto">
                <a:xfrm>
                  <a:off x="1010"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7" name="Freeform 3349"/>
                <p:cNvSpPr>
                  <a:spLocks/>
                </p:cNvSpPr>
                <p:nvPr/>
              </p:nvSpPr>
              <p:spPr bwMode="auto">
                <a:xfrm>
                  <a:off x="1010"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8" name="Freeform 3350"/>
                <p:cNvSpPr>
                  <a:spLocks/>
                </p:cNvSpPr>
                <p:nvPr/>
              </p:nvSpPr>
              <p:spPr bwMode="auto">
                <a:xfrm>
                  <a:off x="1016"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9"/>
                      </a:lnTo>
                      <a:lnTo>
                        <a:pt x="10" y="7"/>
                      </a:lnTo>
                      <a:lnTo>
                        <a:pt x="10"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9" name="Freeform 3351"/>
                <p:cNvSpPr>
                  <a:spLocks/>
                </p:cNvSpPr>
                <p:nvPr/>
              </p:nvSpPr>
              <p:spPr bwMode="auto">
                <a:xfrm>
                  <a:off x="1018"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0" name="Freeform 3352"/>
                <p:cNvSpPr>
                  <a:spLocks/>
                </p:cNvSpPr>
                <p:nvPr/>
              </p:nvSpPr>
              <p:spPr bwMode="auto">
                <a:xfrm>
                  <a:off x="1024"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1" name="Freeform 3353"/>
                <p:cNvSpPr>
                  <a:spLocks/>
                </p:cNvSpPr>
                <p:nvPr/>
              </p:nvSpPr>
              <p:spPr bwMode="auto">
                <a:xfrm>
                  <a:off x="1026"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7" y="11"/>
                      </a:lnTo>
                      <a:lnTo>
                        <a:pt x="11" y="9"/>
                      </a:lnTo>
                      <a:lnTo>
                        <a:pt x="11" y="7"/>
                      </a:lnTo>
                      <a:lnTo>
                        <a:pt x="11"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2" name="Freeform 3354"/>
                <p:cNvSpPr>
                  <a:spLocks/>
                </p:cNvSpPr>
                <p:nvPr/>
              </p:nvSpPr>
              <p:spPr bwMode="auto">
                <a:xfrm>
                  <a:off x="1030"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3" name="Freeform 3355"/>
                <p:cNvSpPr>
                  <a:spLocks/>
                </p:cNvSpPr>
                <p:nvPr/>
              </p:nvSpPr>
              <p:spPr bwMode="auto">
                <a:xfrm>
                  <a:off x="1033"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4" name="Freeform 3356"/>
                <p:cNvSpPr>
                  <a:spLocks/>
                </p:cNvSpPr>
                <p:nvPr/>
              </p:nvSpPr>
              <p:spPr bwMode="auto">
                <a:xfrm>
                  <a:off x="103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5" name="Freeform 3357"/>
                <p:cNvSpPr>
                  <a:spLocks/>
                </p:cNvSpPr>
                <p:nvPr/>
              </p:nvSpPr>
              <p:spPr bwMode="auto">
                <a:xfrm>
                  <a:off x="1041" y="3320"/>
                  <a:ext cx="8" cy="13"/>
                </a:xfrm>
                <a:custGeom>
                  <a:avLst/>
                  <a:gdLst>
                    <a:gd name="T0" fmla="*/ 0 w 8"/>
                    <a:gd name="T1" fmla="*/ 0 h 13"/>
                    <a:gd name="T2" fmla="*/ 2 w 8"/>
                    <a:gd name="T3" fmla="*/ 0 h 13"/>
                    <a:gd name="T4" fmla="*/ 0 w 8"/>
                    <a:gd name="T5" fmla="*/ 0 h 13"/>
                    <a:gd name="T6" fmla="*/ 0 w 8"/>
                    <a:gd name="T7" fmla="*/ 13 h 13"/>
                    <a:gd name="T8" fmla="*/ 2 w 8"/>
                    <a:gd name="T9" fmla="*/ 13 h 13"/>
                    <a:gd name="T10" fmla="*/ 4 w 8"/>
                    <a:gd name="T11" fmla="*/ 11 h 13"/>
                    <a:gd name="T12" fmla="*/ 2 w 8"/>
                    <a:gd name="T13" fmla="*/ 13 h 13"/>
                    <a:gd name="T14" fmla="*/ 6 w 8"/>
                    <a:gd name="T15" fmla="*/ 11 h 13"/>
                    <a:gd name="T16" fmla="*/ 8 w 8"/>
                    <a:gd name="T17" fmla="*/ 9 h 13"/>
                    <a:gd name="T18" fmla="*/ 8 w 8"/>
                    <a:gd name="T19" fmla="*/ 7 h 13"/>
                    <a:gd name="T20" fmla="*/ 8 w 8"/>
                    <a:gd name="T21" fmla="*/ 1 h 13"/>
                    <a:gd name="T22" fmla="*/ 6 w 8"/>
                    <a:gd name="T23" fmla="*/ 1 h 13"/>
                    <a:gd name="T24" fmla="*/ 6 w 8"/>
                    <a:gd name="T25" fmla="*/ 0 h 13"/>
                    <a:gd name="T26" fmla="*/ 2 w 8"/>
                    <a:gd name="T27" fmla="*/ 0 h 13"/>
                    <a:gd name="T28" fmla="*/ 0 w 8"/>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3">
                      <a:moveTo>
                        <a:pt x="0" y="0"/>
                      </a:moveTo>
                      <a:lnTo>
                        <a:pt x="2" y="0"/>
                      </a:lnTo>
                      <a:lnTo>
                        <a:pt x="0" y="0"/>
                      </a:lnTo>
                      <a:lnTo>
                        <a:pt x="0" y="13"/>
                      </a:lnTo>
                      <a:lnTo>
                        <a:pt x="2" y="13"/>
                      </a:lnTo>
                      <a:lnTo>
                        <a:pt x="4" y="11"/>
                      </a:lnTo>
                      <a:lnTo>
                        <a:pt x="2" y="13"/>
                      </a:lnTo>
                      <a:lnTo>
                        <a:pt x="6" y="11"/>
                      </a:lnTo>
                      <a:lnTo>
                        <a:pt x="8" y="9"/>
                      </a:lnTo>
                      <a:lnTo>
                        <a:pt x="8" y="7"/>
                      </a:lnTo>
                      <a:lnTo>
                        <a:pt x="8" y="1"/>
                      </a:lnTo>
                      <a:lnTo>
                        <a:pt x="6" y="1"/>
                      </a:lnTo>
                      <a:lnTo>
                        <a:pt x="6" y="0"/>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6" name="Freeform 3358"/>
                <p:cNvSpPr>
                  <a:spLocks/>
                </p:cNvSpPr>
                <p:nvPr/>
              </p:nvSpPr>
              <p:spPr bwMode="auto">
                <a:xfrm>
                  <a:off x="1041" y="3318"/>
                  <a:ext cx="14" cy="13"/>
                </a:xfrm>
                <a:custGeom>
                  <a:avLst/>
                  <a:gdLst>
                    <a:gd name="T0" fmla="*/ 6 w 14"/>
                    <a:gd name="T1" fmla="*/ 0 h 13"/>
                    <a:gd name="T2" fmla="*/ 4 w 14"/>
                    <a:gd name="T3" fmla="*/ 0 h 13"/>
                    <a:gd name="T4" fmla="*/ 0 w 14"/>
                    <a:gd name="T5" fmla="*/ 2 h 13"/>
                    <a:gd name="T6" fmla="*/ 4 w 14"/>
                    <a:gd name="T7" fmla="*/ 13 h 13"/>
                    <a:gd name="T8" fmla="*/ 8 w 14"/>
                    <a:gd name="T9" fmla="*/ 13 h 13"/>
                    <a:gd name="T10" fmla="*/ 6 w 14"/>
                    <a:gd name="T11" fmla="*/ 13 h 13"/>
                    <a:gd name="T12" fmla="*/ 8 w 14"/>
                    <a:gd name="T13" fmla="*/ 13 h 13"/>
                    <a:gd name="T14" fmla="*/ 12 w 14"/>
                    <a:gd name="T15" fmla="*/ 11 h 13"/>
                    <a:gd name="T16" fmla="*/ 14 w 14"/>
                    <a:gd name="T17" fmla="*/ 9 h 13"/>
                    <a:gd name="T18" fmla="*/ 14 w 14"/>
                    <a:gd name="T19" fmla="*/ 5 h 13"/>
                    <a:gd name="T20" fmla="*/ 14 w 14"/>
                    <a:gd name="T21" fmla="*/ 3 h 13"/>
                    <a:gd name="T22" fmla="*/ 12 w 14"/>
                    <a:gd name="T23" fmla="*/ 2 h 13"/>
                    <a:gd name="T24" fmla="*/ 8 w 14"/>
                    <a:gd name="T25" fmla="*/ 0 h 13"/>
                    <a:gd name="T26" fmla="*/ 6 w 14"/>
                    <a:gd name="T27" fmla="*/ 0 h 13"/>
                    <a:gd name="T28" fmla="*/ 4 w 14"/>
                    <a:gd name="T29" fmla="*/ 0 h 13"/>
                    <a:gd name="T30" fmla="*/ 6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6" y="0"/>
                      </a:moveTo>
                      <a:lnTo>
                        <a:pt x="4" y="0"/>
                      </a:lnTo>
                      <a:lnTo>
                        <a:pt x="0" y="2"/>
                      </a:lnTo>
                      <a:lnTo>
                        <a:pt x="4" y="13"/>
                      </a:lnTo>
                      <a:lnTo>
                        <a:pt x="8" y="13"/>
                      </a:lnTo>
                      <a:lnTo>
                        <a:pt x="6" y="13"/>
                      </a:lnTo>
                      <a:lnTo>
                        <a:pt x="8" y="13"/>
                      </a:lnTo>
                      <a:lnTo>
                        <a:pt x="12" y="11"/>
                      </a:lnTo>
                      <a:lnTo>
                        <a:pt x="14" y="9"/>
                      </a:lnTo>
                      <a:lnTo>
                        <a:pt x="14" y="5"/>
                      </a:lnTo>
                      <a:lnTo>
                        <a:pt x="14" y="3"/>
                      </a:lnTo>
                      <a:lnTo>
                        <a:pt x="12" y="2"/>
                      </a:lnTo>
                      <a:lnTo>
                        <a:pt x="8" y="0"/>
                      </a:lnTo>
                      <a:lnTo>
                        <a:pt x="6" y="0"/>
                      </a:lnTo>
                      <a:lnTo>
                        <a:pt x="4"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7" name="Freeform 3359"/>
                <p:cNvSpPr>
                  <a:spLocks/>
                </p:cNvSpPr>
                <p:nvPr/>
              </p:nvSpPr>
              <p:spPr bwMode="auto">
                <a:xfrm>
                  <a:off x="1043" y="3318"/>
                  <a:ext cx="13" cy="13"/>
                </a:xfrm>
                <a:custGeom>
                  <a:avLst/>
                  <a:gdLst>
                    <a:gd name="T0" fmla="*/ 0 w 13"/>
                    <a:gd name="T1" fmla="*/ 5 h 13"/>
                    <a:gd name="T2" fmla="*/ 6 w 13"/>
                    <a:gd name="T3" fmla="*/ 0 h 13"/>
                    <a:gd name="T4" fmla="*/ 4 w 13"/>
                    <a:gd name="T5" fmla="*/ 0 h 13"/>
                    <a:gd name="T6" fmla="*/ 4 w 13"/>
                    <a:gd name="T7" fmla="*/ 13 h 13"/>
                    <a:gd name="T8" fmla="*/ 6 w 13"/>
                    <a:gd name="T9" fmla="*/ 13 h 13"/>
                    <a:gd name="T10" fmla="*/ 13 w 13"/>
                    <a:gd name="T11" fmla="*/ 5 h 13"/>
                    <a:gd name="T12" fmla="*/ 6 w 13"/>
                    <a:gd name="T13" fmla="*/ 13 h 13"/>
                    <a:gd name="T14" fmla="*/ 12 w 13"/>
                    <a:gd name="T15" fmla="*/ 13 h 13"/>
                    <a:gd name="T16" fmla="*/ 13 w 13"/>
                    <a:gd name="T17" fmla="*/ 11 h 13"/>
                    <a:gd name="T18" fmla="*/ 13 w 13"/>
                    <a:gd name="T19" fmla="*/ 9 h 13"/>
                    <a:gd name="T20" fmla="*/ 13 w 13"/>
                    <a:gd name="T21" fmla="*/ 5 h 13"/>
                    <a:gd name="T22" fmla="*/ 13 w 13"/>
                    <a:gd name="T23" fmla="*/ 3 h 13"/>
                    <a:gd name="T24" fmla="*/ 13 w 13"/>
                    <a:gd name="T25" fmla="*/ 2 h 13"/>
                    <a:gd name="T26" fmla="*/ 12 w 13"/>
                    <a:gd name="T27" fmla="*/ 0 h 13"/>
                    <a:gd name="T28" fmla="*/ 6 w 13"/>
                    <a:gd name="T29" fmla="*/ 0 h 13"/>
                    <a:gd name="T30" fmla="*/ 0 w 13"/>
                    <a:gd name="T3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0" y="5"/>
                      </a:moveTo>
                      <a:lnTo>
                        <a:pt x="6" y="0"/>
                      </a:lnTo>
                      <a:lnTo>
                        <a:pt x="4" y="0"/>
                      </a:lnTo>
                      <a:lnTo>
                        <a:pt x="4" y="13"/>
                      </a:lnTo>
                      <a:lnTo>
                        <a:pt x="6" y="13"/>
                      </a:lnTo>
                      <a:lnTo>
                        <a:pt x="13" y="5"/>
                      </a:lnTo>
                      <a:lnTo>
                        <a:pt x="6" y="13"/>
                      </a:lnTo>
                      <a:lnTo>
                        <a:pt x="12" y="13"/>
                      </a:lnTo>
                      <a:lnTo>
                        <a:pt x="13" y="11"/>
                      </a:lnTo>
                      <a:lnTo>
                        <a:pt x="13" y="9"/>
                      </a:lnTo>
                      <a:lnTo>
                        <a:pt x="13" y="5"/>
                      </a:lnTo>
                      <a:lnTo>
                        <a:pt x="13" y="3"/>
                      </a:lnTo>
                      <a:lnTo>
                        <a:pt x="13" y="2"/>
                      </a:lnTo>
                      <a:lnTo>
                        <a:pt x="12" y="0"/>
                      </a:lnTo>
                      <a:lnTo>
                        <a:pt x="6" y="0"/>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8" name="Freeform 3360"/>
                <p:cNvSpPr>
                  <a:spLocks/>
                </p:cNvSpPr>
                <p:nvPr/>
              </p:nvSpPr>
              <p:spPr bwMode="auto">
                <a:xfrm>
                  <a:off x="1043" y="3210"/>
                  <a:ext cx="19" cy="113"/>
                </a:xfrm>
                <a:custGeom>
                  <a:avLst/>
                  <a:gdLst>
                    <a:gd name="T0" fmla="*/ 4 w 19"/>
                    <a:gd name="T1" fmla="*/ 6 h 113"/>
                    <a:gd name="T2" fmla="*/ 0 w 19"/>
                    <a:gd name="T3" fmla="*/ 113 h 113"/>
                    <a:gd name="T4" fmla="*/ 13 w 19"/>
                    <a:gd name="T5" fmla="*/ 113 h 113"/>
                    <a:gd name="T6" fmla="*/ 19 w 19"/>
                    <a:gd name="T7" fmla="*/ 6 h 113"/>
                    <a:gd name="T8" fmla="*/ 19 w 19"/>
                    <a:gd name="T9" fmla="*/ 4 h 113"/>
                    <a:gd name="T10" fmla="*/ 15 w 19"/>
                    <a:gd name="T11" fmla="*/ 2 h 113"/>
                    <a:gd name="T12" fmla="*/ 13 w 19"/>
                    <a:gd name="T13" fmla="*/ 0 h 113"/>
                    <a:gd name="T14" fmla="*/ 12 w 19"/>
                    <a:gd name="T15" fmla="*/ 0 h 113"/>
                    <a:gd name="T16" fmla="*/ 10 w 19"/>
                    <a:gd name="T17" fmla="*/ 0 h 113"/>
                    <a:gd name="T18" fmla="*/ 6 w 19"/>
                    <a:gd name="T19" fmla="*/ 2 h 113"/>
                    <a:gd name="T20" fmla="*/ 4 w 19"/>
                    <a:gd name="T21" fmla="*/ 4 h 113"/>
                    <a:gd name="T22" fmla="*/ 4 w 19"/>
                    <a:gd name="T23" fmla="*/ 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13">
                      <a:moveTo>
                        <a:pt x="4" y="6"/>
                      </a:moveTo>
                      <a:lnTo>
                        <a:pt x="0" y="113"/>
                      </a:lnTo>
                      <a:lnTo>
                        <a:pt x="13" y="113"/>
                      </a:lnTo>
                      <a:lnTo>
                        <a:pt x="19" y="6"/>
                      </a:lnTo>
                      <a:lnTo>
                        <a:pt x="19" y="4"/>
                      </a:lnTo>
                      <a:lnTo>
                        <a:pt x="15" y="2"/>
                      </a:lnTo>
                      <a:lnTo>
                        <a:pt x="13" y="0"/>
                      </a:lnTo>
                      <a:lnTo>
                        <a:pt x="12" y="0"/>
                      </a:lnTo>
                      <a:lnTo>
                        <a:pt x="10" y="0"/>
                      </a:lnTo>
                      <a:lnTo>
                        <a:pt x="6" y="2"/>
                      </a:lnTo>
                      <a:lnTo>
                        <a:pt x="4" y="4"/>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9" name="Freeform 3361"/>
                <p:cNvSpPr>
                  <a:spLocks/>
                </p:cNvSpPr>
                <p:nvPr/>
              </p:nvSpPr>
              <p:spPr bwMode="auto">
                <a:xfrm>
                  <a:off x="1047" y="3053"/>
                  <a:ext cx="15" cy="163"/>
                </a:xfrm>
                <a:custGeom>
                  <a:avLst/>
                  <a:gdLst>
                    <a:gd name="T0" fmla="*/ 15 w 15"/>
                    <a:gd name="T1" fmla="*/ 7 h 163"/>
                    <a:gd name="T2" fmla="*/ 6 w 15"/>
                    <a:gd name="T3" fmla="*/ 7 h 163"/>
                    <a:gd name="T4" fmla="*/ 0 w 15"/>
                    <a:gd name="T5" fmla="*/ 163 h 163"/>
                    <a:gd name="T6" fmla="*/ 15 w 15"/>
                    <a:gd name="T7" fmla="*/ 163 h 163"/>
                    <a:gd name="T8" fmla="*/ 15 w 15"/>
                    <a:gd name="T9" fmla="*/ 7 h 163"/>
                    <a:gd name="T10" fmla="*/ 6 w 15"/>
                    <a:gd name="T11" fmla="*/ 7 h 163"/>
                    <a:gd name="T12" fmla="*/ 15 w 15"/>
                    <a:gd name="T13" fmla="*/ 7 h 163"/>
                    <a:gd name="T14" fmla="*/ 15 w 15"/>
                    <a:gd name="T15" fmla="*/ 4 h 163"/>
                    <a:gd name="T16" fmla="*/ 15 w 15"/>
                    <a:gd name="T17" fmla="*/ 2 h 163"/>
                    <a:gd name="T18" fmla="*/ 15 w 15"/>
                    <a:gd name="T19" fmla="*/ 0 h 163"/>
                    <a:gd name="T20" fmla="*/ 11 w 15"/>
                    <a:gd name="T21" fmla="*/ 0 h 163"/>
                    <a:gd name="T22" fmla="*/ 8 w 15"/>
                    <a:gd name="T23" fmla="*/ 0 h 163"/>
                    <a:gd name="T24" fmla="*/ 8 w 15"/>
                    <a:gd name="T25" fmla="*/ 2 h 163"/>
                    <a:gd name="T26" fmla="*/ 6 w 15"/>
                    <a:gd name="T27" fmla="*/ 4 h 163"/>
                    <a:gd name="T28" fmla="*/ 6 w 15"/>
                    <a:gd name="T29" fmla="*/ 7 h 163"/>
                    <a:gd name="T30" fmla="*/ 15 w 15"/>
                    <a:gd name="T31" fmla="*/ 7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63">
                      <a:moveTo>
                        <a:pt x="15" y="7"/>
                      </a:moveTo>
                      <a:lnTo>
                        <a:pt x="6" y="7"/>
                      </a:lnTo>
                      <a:lnTo>
                        <a:pt x="0" y="163"/>
                      </a:lnTo>
                      <a:lnTo>
                        <a:pt x="15" y="163"/>
                      </a:lnTo>
                      <a:lnTo>
                        <a:pt x="15" y="7"/>
                      </a:lnTo>
                      <a:lnTo>
                        <a:pt x="6" y="7"/>
                      </a:lnTo>
                      <a:lnTo>
                        <a:pt x="15" y="7"/>
                      </a:lnTo>
                      <a:lnTo>
                        <a:pt x="15" y="4"/>
                      </a:lnTo>
                      <a:lnTo>
                        <a:pt x="15" y="2"/>
                      </a:lnTo>
                      <a:lnTo>
                        <a:pt x="15" y="0"/>
                      </a:lnTo>
                      <a:lnTo>
                        <a:pt x="11" y="0"/>
                      </a:lnTo>
                      <a:lnTo>
                        <a:pt x="8" y="0"/>
                      </a:lnTo>
                      <a:lnTo>
                        <a:pt x="8" y="2"/>
                      </a:lnTo>
                      <a:lnTo>
                        <a:pt x="6" y="4"/>
                      </a:lnTo>
                      <a:lnTo>
                        <a:pt x="6" y="7"/>
                      </a:lnTo>
                      <a:lnTo>
                        <a:pt x="1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0" name="Freeform 3362"/>
                <p:cNvSpPr>
                  <a:spLocks/>
                </p:cNvSpPr>
                <p:nvPr/>
              </p:nvSpPr>
              <p:spPr bwMode="auto">
                <a:xfrm>
                  <a:off x="1053" y="3060"/>
                  <a:ext cx="15" cy="267"/>
                </a:xfrm>
                <a:custGeom>
                  <a:avLst/>
                  <a:gdLst>
                    <a:gd name="T0" fmla="*/ 13 w 15"/>
                    <a:gd name="T1" fmla="*/ 254 h 267"/>
                    <a:gd name="T2" fmla="*/ 15 w 15"/>
                    <a:gd name="T3" fmla="*/ 260 h 267"/>
                    <a:gd name="T4" fmla="*/ 9 w 15"/>
                    <a:gd name="T5" fmla="*/ 0 h 267"/>
                    <a:gd name="T6" fmla="*/ 0 w 15"/>
                    <a:gd name="T7" fmla="*/ 0 h 267"/>
                    <a:gd name="T8" fmla="*/ 2 w 15"/>
                    <a:gd name="T9" fmla="*/ 260 h 267"/>
                    <a:gd name="T10" fmla="*/ 3 w 15"/>
                    <a:gd name="T11" fmla="*/ 263 h 267"/>
                    <a:gd name="T12" fmla="*/ 2 w 15"/>
                    <a:gd name="T13" fmla="*/ 260 h 267"/>
                    <a:gd name="T14" fmla="*/ 2 w 15"/>
                    <a:gd name="T15" fmla="*/ 261 h 267"/>
                    <a:gd name="T16" fmla="*/ 3 w 15"/>
                    <a:gd name="T17" fmla="*/ 263 h 267"/>
                    <a:gd name="T18" fmla="*/ 5 w 15"/>
                    <a:gd name="T19" fmla="*/ 267 h 267"/>
                    <a:gd name="T20" fmla="*/ 9 w 15"/>
                    <a:gd name="T21" fmla="*/ 267 h 267"/>
                    <a:gd name="T22" fmla="*/ 9 w 15"/>
                    <a:gd name="T23" fmla="*/ 267 h 267"/>
                    <a:gd name="T24" fmla="*/ 13 w 15"/>
                    <a:gd name="T25" fmla="*/ 263 h 267"/>
                    <a:gd name="T26" fmla="*/ 15 w 15"/>
                    <a:gd name="T27" fmla="*/ 261 h 267"/>
                    <a:gd name="T28" fmla="*/ 15 w 15"/>
                    <a:gd name="T29" fmla="*/ 260 h 267"/>
                    <a:gd name="T30" fmla="*/ 13 w 15"/>
                    <a:gd name="T31" fmla="*/ 25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267">
                      <a:moveTo>
                        <a:pt x="13" y="254"/>
                      </a:moveTo>
                      <a:lnTo>
                        <a:pt x="15" y="260"/>
                      </a:lnTo>
                      <a:lnTo>
                        <a:pt x="9" y="0"/>
                      </a:lnTo>
                      <a:lnTo>
                        <a:pt x="0" y="0"/>
                      </a:lnTo>
                      <a:lnTo>
                        <a:pt x="2" y="260"/>
                      </a:lnTo>
                      <a:lnTo>
                        <a:pt x="3" y="263"/>
                      </a:lnTo>
                      <a:lnTo>
                        <a:pt x="2" y="260"/>
                      </a:lnTo>
                      <a:lnTo>
                        <a:pt x="2" y="261"/>
                      </a:lnTo>
                      <a:lnTo>
                        <a:pt x="3" y="263"/>
                      </a:lnTo>
                      <a:lnTo>
                        <a:pt x="5" y="267"/>
                      </a:lnTo>
                      <a:lnTo>
                        <a:pt x="9" y="267"/>
                      </a:lnTo>
                      <a:lnTo>
                        <a:pt x="9" y="267"/>
                      </a:lnTo>
                      <a:lnTo>
                        <a:pt x="13" y="263"/>
                      </a:lnTo>
                      <a:lnTo>
                        <a:pt x="15" y="261"/>
                      </a:lnTo>
                      <a:lnTo>
                        <a:pt x="15" y="260"/>
                      </a:lnTo>
                      <a:lnTo>
                        <a:pt x="13" y="25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1" name="Freeform 3363"/>
                <p:cNvSpPr>
                  <a:spLocks/>
                </p:cNvSpPr>
                <p:nvPr/>
              </p:nvSpPr>
              <p:spPr bwMode="auto">
                <a:xfrm>
                  <a:off x="1056" y="3314"/>
                  <a:ext cx="16" cy="17"/>
                </a:xfrm>
                <a:custGeom>
                  <a:avLst/>
                  <a:gdLst>
                    <a:gd name="T0" fmla="*/ 12 w 16"/>
                    <a:gd name="T1" fmla="*/ 4 h 17"/>
                    <a:gd name="T2" fmla="*/ 14 w 16"/>
                    <a:gd name="T3" fmla="*/ 6 h 17"/>
                    <a:gd name="T4" fmla="*/ 10 w 16"/>
                    <a:gd name="T5" fmla="*/ 0 h 17"/>
                    <a:gd name="T6" fmla="*/ 0 w 16"/>
                    <a:gd name="T7" fmla="*/ 9 h 17"/>
                    <a:gd name="T8" fmla="*/ 2 w 16"/>
                    <a:gd name="T9" fmla="*/ 15 h 17"/>
                    <a:gd name="T10" fmla="*/ 6 w 16"/>
                    <a:gd name="T11" fmla="*/ 17 h 17"/>
                    <a:gd name="T12" fmla="*/ 2 w 16"/>
                    <a:gd name="T13" fmla="*/ 15 h 17"/>
                    <a:gd name="T14" fmla="*/ 6 w 16"/>
                    <a:gd name="T15" fmla="*/ 17 h 17"/>
                    <a:gd name="T16" fmla="*/ 10 w 16"/>
                    <a:gd name="T17" fmla="*/ 17 h 17"/>
                    <a:gd name="T18" fmla="*/ 12 w 16"/>
                    <a:gd name="T19" fmla="*/ 17 h 17"/>
                    <a:gd name="T20" fmla="*/ 14 w 16"/>
                    <a:gd name="T21" fmla="*/ 15 h 17"/>
                    <a:gd name="T22" fmla="*/ 14 w 16"/>
                    <a:gd name="T23" fmla="*/ 13 h 17"/>
                    <a:gd name="T24" fmla="*/ 16 w 16"/>
                    <a:gd name="T25" fmla="*/ 9 h 17"/>
                    <a:gd name="T26" fmla="*/ 16 w 16"/>
                    <a:gd name="T27" fmla="*/ 7 h 17"/>
                    <a:gd name="T28" fmla="*/ 14 w 16"/>
                    <a:gd name="T29" fmla="*/ 6 h 17"/>
                    <a:gd name="T30" fmla="*/ 12 w 16"/>
                    <a:gd name="T31"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7">
                      <a:moveTo>
                        <a:pt x="12" y="4"/>
                      </a:moveTo>
                      <a:lnTo>
                        <a:pt x="14" y="6"/>
                      </a:lnTo>
                      <a:lnTo>
                        <a:pt x="10" y="0"/>
                      </a:lnTo>
                      <a:lnTo>
                        <a:pt x="0" y="9"/>
                      </a:lnTo>
                      <a:lnTo>
                        <a:pt x="2" y="15"/>
                      </a:lnTo>
                      <a:lnTo>
                        <a:pt x="6" y="17"/>
                      </a:lnTo>
                      <a:lnTo>
                        <a:pt x="2" y="15"/>
                      </a:lnTo>
                      <a:lnTo>
                        <a:pt x="6" y="17"/>
                      </a:lnTo>
                      <a:lnTo>
                        <a:pt x="10" y="17"/>
                      </a:lnTo>
                      <a:lnTo>
                        <a:pt x="12" y="17"/>
                      </a:lnTo>
                      <a:lnTo>
                        <a:pt x="14" y="15"/>
                      </a:lnTo>
                      <a:lnTo>
                        <a:pt x="14" y="13"/>
                      </a:lnTo>
                      <a:lnTo>
                        <a:pt x="16" y="9"/>
                      </a:lnTo>
                      <a:lnTo>
                        <a:pt x="16" y="7"/>
                      </a:lnTo>
                      <a:lnTo>
                        <a:pt x="14" y="6"/>
                      </a:lnTo>
                      <a:lnTo>
                        <a:pt x="12"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2" name="Freeform 3364"/>
                <p:cNvSpPr>
                  <a:spLocks/>
                </p:cNvSpPr>
                <p:nvPr/>
              </p:nvSpPr>
              <p:spPr bwMode="auto">
                <a:xfrm>
                  <a:off x="1062" y="3318"/>
                  <a:ext cx="14" cy="15"/>
                </a:xfrm>
                <a:custGeom>
                  <a:avLst/>
                  <a:gdLst>
                    <a:gd name="T0" fmla="*/ 6 w 14"/>
                    <a:gd name="T1" fmla="*/ 2 h 15"/>
                    <a:gd name="T2" fmla="*/ 8 w 14"/>
                    <a:gd name="T3" fmla="*/ 2 h 15"/>
                    <a:gd name="T4" fmla="*/ 6 w 14"/>
                    <a:gd name="T5" fmla="*/ 0 h 15"/>
                    <a:gd name="T6" fmla="*/ 0 w 14"/>
                    <a:gd name="T7" fmla="*/ 13 h 15"/>
                    <a:gd name="T8" fmla="*/ 4 w 14"/>
                    <a:gd name="T9" fmla="*/ 13 h 15"/>
                    <a:gd name="T10" fmla="*/ 6 w 14"/>
                    <a:gd name="T11" fmla="*/ 15 h 15"/>
                    <a:gd name="T12" fmla="*/ 4 w 14"/>
                    <a:gd name="T13" fmla="*/ 13 h 15"/>
                    <a:gd name="T14" fmla="*/ 6 w 14"/>
                    <a:gd name="T15" fmla="*/ 15 h 15"/>
                    <a:gd name="T16" fmla="*/ 10 w 14"/>
                    <a:gd name="T17" fmla="*/ 13 h 15"/>
                    <a:gd name="T18" fmla="*/ 14 w 14"/>
                    <a:gd name="T19" fmla="*/ 11 h 15"/>
                    <a:gd name="T20" fmla="*/ 14 w 14"/>
                    <a:gd name="T21" fmla="*/ 9 h 15"/>
                    <a:gd name="T22" fmla="*/ 14 w 14"/>
                    <a:gd name="T23" fmla="*/ 3 h 15"/>
                    <a:gd name="T24" fmla="*/ 10 w 14"/>
                    <a:gd name="T25" fmla="*/ 2 h 15"/>
                    <a:gd name="T26" fmla="*/ 8 w 14"/>
                    <a:gd name="T27" fmla="*/ 2 h 15"/>
                    <a:gd name="T28" fmla="*/ 6 w 14"/>
                    <a:gd name="T2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5">
                      <a:moveTo>
                        <a:pt x="6" y="2"/>
                      </a:moveTo>
                      <a:lnTo>
                        <a:pt x="8" y="2"/>
                      </a:lnTo>
                      <a:lnTo>
                        <a:pt x="6" y="0"/>
                      </a:lnTo>
                      <a:lnTo>
                        <a:pt x="0" y="13"/>
                      </a:lnTo>
                      <a:lnTo>
                        <a:pt x="4" y="13"/>
                      </a:lnTo>
                      <a:lnTo>
                        <a:pt x="6" y="15"/>
                      </a:lnTo>
                      <a:lnTo>
                        <a:pt x="4" y="13"/>
                      </a:lnTo>
                      <a:lnTo>
                        <a:pt x="6" y="15"/>
                      </a:lnTo>
                      <a:lnTo>
                        <a:pt x="10" y="13"/>
                      </a:lnTo>
                      <a:lnTo>
                        <a:pt x="14" y="11"/>
                      </a:lnTo>
                      <a:lnTo>
                        <a:pt x="14" y="9"/>
                      </a:lnTo>
                      <a:lnTo>
                        <a:pt x="14" y="3"/>
                      </a:lnTo>
                      <a:lnTo>
                        <a:pt x="10" y="2"/>
                      </a:lnTo>
                      <a:lnTo>
                        <a:pt x="8"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3" name="Freeform 3365"/>
                <p:cNvSpPr>
                  <a:spLocks/>
                </p:cNvSpPr>
                <p:nvPr/>
              </p:nvSpPr>
              <p:spPr bwMode="auto">
                <a:xfrm>
                  <a:off x="1068"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8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1"/>
                      </a:lnTo>
                      <a:lnTo>
                        <a:pt x="10" y="11"/>
                      </a:lnTo>
                      <a:lnTo>
                        <a:pt x="11" y="9"/>
                      </a:lnTo>
                      <a:lnTo>
                        <a:pt x="11" y="7"/>
                      </a:lnTo>
                      <a:lnTo>
                        <a:pt x="11"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4" name="Freeform 3366"/>
                <p:cNvSpPr>
                  <a:spLocks/>
                </p:cNvSpPr>
                <p:nvPr/>
              </p:nvSpPr>
              <p:spPr bwMode="auto">
                <a:xfrm>
                  <a:off x="1072"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11"/>
                      </a:lnTo>
                      <a:lnTo>
                        <a:pt x="9" y="9"/>
                      </a:lnTo>
                      <a:lnTo>
                        <a:pt x="9"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5" name="Freeform 3367"/>
                <p:cNvSpPr>
                  <a:spLocks/>
                </p:cNvSpPr>
                <p:nvPr/>
              </p:nvSpPr>
              <p:spPr bwMode="auto">
                <a:xfrm>
                  <a:off x="1076"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9" y="11"/>
                      </a:lnTo>
                      <a:lnTo>
                        <a:pt x="9" y="9"/>
                      </a:lnTo>
                      <a:lnTo>
                        <a:pt x="9" y="7"/>
                      </a:lnTo>
                      <a:lnTo>
                        <a:pt x="9"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6" name="Freeform 3368"/>
                <p:cNvSpPr>
                  <a:spLocks/>
                </p:cNvSpPr>
                <p:nvPr/>
              </p:nvSpPr>
              <p:spPr bwMode="auto">
                <a:xfrm>
                  <a:off x="1079"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7" name="Freeform 3369"/>
                <p:cNvSpPr>
                  <a:spLocks/>
                </p:cNvSpPr>
                <p:nvPr/>
              </p:nvSpPr>
              <p:spPr bwMode="auto">
                <a:xfrm>
                  <a:off x="1081"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8" name="Freeform 3370"/>
                <p:cNvSpPr>
                  <a:spLocks/>
                </p:cNvSpPr>
                <p:nvPr/>
              </p:nvSpPr>
              <p:spPr bwMode="auto">
                <a:xfrm>
                  <a:off x="1085"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9" name="Freeform 3371"/>
                <p:cNvSpPr>
                  <a:spLocks/>
                </p:cNvSpPr>
                <p:nvPr/>
              </p:nvSpPr>
              <p:spPr bwMode="auto">
                <a:xfrm>
                  <a:off x="1091"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0" name="Freeform 3372"/>
                <p:cNvSpPr>
                  <a:spLocks/>
                </p:cNvSpPr>
                <p:nvPr/>
              </p:nvSpPr>
              <p:spPr bwMode="auto">
                <a:xfrm>
                  <a:off x="1093"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8 w 11"/>
                    <a:gd name="T11" fmla="*/ 11 h 13"/>
                    <a:gd name="T12" fmla="*/ 8 w 11"/>
                    <a:gd name="T13" fmla="*/ 9 h 13"/>
                    <a:gd name="T14" fmla="*/ 11 w 11"/>
                    <a:gd name="T15" fmla="*/ 7 h 13"/>
                    <a:gd name="T16" fmla="*/ 8 w 11"/>
                    <a:gd name="T17" fmla="*/ 1 h 13"/>
                    <a:gd name="T18" fmla="*/ 8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8" y="11"/>
                      </a:lnTo>
                      <a:lnTo>
                        <a:pt x="8" y="11"/>
                      </a:lnTo>
                      <a:lnTo>
                        <a:pt x="8" y="9"/>
                      </a:lnTo>
                      <a:lnTo>
                        <a:pt x="11"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1" name="Freeform 3373"/>
                <p:cNvSpPr>
                  <a:spLocks/>
                </p:cNvSpPr>
                <p:nvPr/>
              </p:nvSpPr>
              <p:spPr bwMode="auto">
                <a:xfrm>
                  <a:off x="1097"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2" name="Freeform 3374"/>
                <p:cNvSpPr>
                  <a:spLocks/>
                </p:cNvSpPr>
                <p:nvPr/>
              </p:nvSpPr>
              <p:spPr bwMode="auto">
                <a:xfrm>
                  <a:off x="1101"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3" name="Freeform 3375"/>
                <p:cNvSpPr>
                  <a:spLocks/>
                </p:cNvSpPr>
                <p:nvPr/>
              </p:nvSpPr>
              <p:spPr bwMode="auto">
                <a:xfrm>
                  <a:off x="1104"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4" name="Freeform 3376"/>
                <p:cNvSpPr>
                  <a:spLocks/>
                </p:cNvSpPr>
                <p:nvPr/>
              </p:nvSpPr>
              <p:spPr bwMode="auto">
                <a:xfrm>
                  <a:off x="1106"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5" name="Freeform 3377"/>
                <p:cNvSpPr>
                  <a:spLocks/>
                </p:cNvSpPr>
                <p:nvPr/>
              </p:nvSpPr>
              <p:spPr bwMode="auto">
                <a:xfrm>
                  <a:off x="1110" y="3320"/>
                  <a:ext cx="10" cy="13"/>
                </a:xfrm>
                <a:custGeom>
                  <a:avLst/>
                  <a:gdLst>
                    <a:gd name="T0" fmla="*/ 0 w 10"/>
                    <a:gd name="T1" fmla="*/ 0 h 13"/>
                    <a:gd name="T2" fmla="*/ 4 w 10"/>
                    <a:gd name="T3" fmla="*/ 0 h 13"/>
                    <a:gd name="T4" fmla="*/ 0 w 10"/>
                    <a:gd name="T5" fmla="*/ 0 h 13"/>
                    <a:gd name="T6" fmla="*/ 0 w 10"/>
                    <a:gd name="T7" fmla="*/ 13 h 13"/>
                    <a:gd name="T8" fmla="*/ 4 w 10"/>
                    <a:gd name="T9" fmla="*/ 13 h 13"/>
                    <a:gd name="T10" fmla="*/ 8 w 10"/>
                    <a:gd name="T11" fmla="*/ 11 h 13"/>
                    <a:gd name="T12" fmla="*/ 4 w 10"/>
                    <a:gd name="T13" fmla="*/ 13 h 13"/>
                    <a:gd name="T14" fmla="*/ 8 w 10"/>
                    <a:gd name="T15" fmla="*/ 11 h 13"/>
                    <a:gd name="T16" fmla="*/ 10 w 10"/>
                    <a:gd name="T17" fmla="*/ 11 h 13"/>
                    <a:gd name="T18" fmla="*/ 10 w 10"/>
                    <a:gd name="T19" fmla="*/ 9 h 13"/>
                    <a:gd name="T20" fmla="*/ 10 w 10"/>
                    <a:gd name="T21" fmla="*/ 7 h 13"/>
                    <a:gd name="T22" fmla="*/ 10 w 10"/>
                    <a:gd name="T23" fmla="*/ 1 h 13"/>
                    <a:gd name="T24" fmla="*/ 8 w 10"/>
                    <a:gd name="T25" fmla="*/ 0 h 13"/>
                    <a:gd name="T26" fmla="*/ 4 w 10"/>
                    <a:gd name="T27" fmla="*/ 0 h 13"/>
                    <a:gd name="T28" fmla="*/ 0 w 10"/>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3">
                      <a:moveTo>
                        <a:pt x="0" y="0"/>
                      </a:moveTo>
                      <a:lnTo>
                        <a:pt x="4" y="0"/>
                      </a:lnTo>
                      <a:lnTo>
                        <a:pt x="0" y="0"/>
                      </a:lnTo>
                      <a:lnTo>
                        <a:pt x="0" y="13"/>
                      </a:lnTo>
                      <a:lnTo>
                        <a:pt x="4" y="13"/>
                      </a:lnTo>
                      <a:lnTo>
                        <a:pt x="8" y="11"/>
                      </a:lnTo>
                      <a:lnTo>
                        <a:pt x="4" y="13"/>
                      </a:lnTo>
                      <a:lnTo>
                        <a:pt x="8" y="11"/>
                      </a:lnTo>
                      <a:lnTo>
                        <a:pt x="10" y="11"/>
                      </a:lnTo>
                      <a:lnTo>
                        <a:pt x="10" y="9"/>
                      </a:lnTo>
                      <a:lnTo>
                        <a:pt x="10" y="7"/>
                      </a:lnTo>
                      <a:lnTo>
                        <a:pt x="10" y="1"/>
                      </a:lnTo>
                      <a:lnTo>
                        <a:pt x="8" y="0"/>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6" name="Freeform 3378"/>
                <p:cNvSpPr>
                  <a:spLocks/>
                </p:cNvSpPr>
                <p:nvPr/>
              </p:nvSpPr>
              <p:spPr bwMode="auto">
                <a:xfrm>
                  <a:off x="1110" y="3318"/>
                  <a:ext cx="14" cy="13"/>
                </a:xfrm>
                <a:custGeom>
                  <a:avLst/>
                  <a:gdLst>
                    <a:gd name="T0" fmla="*/ 8 w 14"/>
                    <a:gd name="T1" fmla="*/ 0 h 13"/>
                    <a:gd name="T2" fmla="*/ 4 w 14"/>
                    <a:gd name="T3" fmla="*/ 0 h 13"/>
                    <a:gd name="T4" fmla="*/ 0 w 14"/>
                    <a:gd name="T5" fmla="*/ 2 h 13"/>
                    <a:gd name="T6" fmla="*/ 8 w 14"/>
                    <a:gd name="T7" fmla="*/ 13 h 13"/>
                    <a:gd name="T8" fmla="*/ 10 w 14"/>
                    <a:gd name="T9" fmla="*/ 13 h 13"/>
                    <a:gd name="T10" fmla="*/ 8 w 14"/>
                    <a:gd name="T11" fmla="*/ 13 h 13"/>
                    <a:gd name="T12" fmla="*/ 10 w 14"/>
                    <a:gd name="T13" fmla="*/ 13 h 13"/>
                    <a:gd name="T14" fmla="*/ 12 w 14"/>
                    <a:gd name="T15" fmla="*/ 11 h 13"/>
                    <a:gd name="T16" fmla="*/ 14 w 14"/>
                    <a:gd name="T17" fmla="*/ 9 h 13"/>
                    <a:gd name="T18" fmla="*/ 14 w 14"/>
                    <a:gd name="T19" fmla="*/ 5 h 13"/>
                    <a:gd name="T20" fmla="*/ 14 w 14"/>
                    <a:gd name="T21" fmla="*/ 3 h 13"/>
                    <a:gd name="T22" fmla="*/ 12 w 14"/>
                    <a:gd name="T23" fmla="*/ 2 h 13"/>
                    <a:gd name="T24" fmla="*/ 10 w 14"/>
                    <a:gd name="T25" fmla="*/ 0 h 13"/>
                    <a:gd name="T26" fmla="*/ 8 w 14"/>
                    <a:gd name="T27" fmla="*/ 0 h 13"/>
                    <a:gd name="T28" fmla="*/ 4 w 14"/>
                    <a:gd name="T29" fmla="*/ 0 h 13"/>
                    <a:gd name="T30" fmla="*/ 8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8" y="0"/>
                      </a:moveTo>
                      <a:lnTo>
                        <a:pt x="4" y="0"/>
                      </a:lnTo>
                      <a:lnTo>
                        <a:pt x="0" y="2"/>
                      </a:lnTo>
                      <a:lnTo>
                        <a:pt x="8" y="13"/>
                      </a:lnTo>
                      <a:lnTo>
                        <a:pt x="10" y="13"/>
                      </a:lnTo>
                      <a:lnTo>
                        <a:pt x="8" y="13"/>
                      </a:lnTo>
                      <a:lnTo>
                        <a:pt x="10" y="13"/>
                      </a:lnTo>
                      <a:lnTo>
                        <a:pt x="12" y="11"/>
                      </a:lnTo>
                      <a:lnTo>
                        <a:pt x="14" y="9"/>
                      </a:lnTo>
                      <a:lnTo>
                        <a:pt x="14" y="5"/>
                      </a:lnTo>
                      <a:lnTo>
                        <a:pt x="14" y="3"/>
                      </a:lnTo>
                      <a:lnTo>
                        <a:pt x="12" y="2"/>
                      </a:lnTo>
                      <a:lnTo>
                        <a:pt x="10" y="0"/>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7" name="Freeform 3379"/>
                <p:cNvSpPr>
                  <a:spLocks/>
                </p:cNvSpPr>
                <p:nvPr/>
              </p:nvSpPr>
              <p:spPr bwMode="auto">
                <a:xfrm>
                  <a:off x="1114" y="3318"/>
                  <a:ext cx="15" cy="13"/>
                </a:xfrm>
                <a:custGeom>
                  <a:avLst/>
                  <a:gdLst>
                    <a:gd name="T0" fmla="*/ 0 w 15"/>
                    <a:gd name="T1" fmla="*/ 5 h 13"/>
                    <a:gd name="T2" fmla="*/ 8 w 15"/>
                    <a:gd name="T3" fmla="*/ 0 h 13"/>
                    <a:gd name="T4" fmla="*/ 4 w 15"/>
                    <a:gd name="T5" fmla="*/ 0 h 13"/>
                    <a:gd name="T6" fmla="*/ 4 w 15"/>
                    <a:gd name="T7" fmla="*/ 13 h 13"/>
                    <a:gd name="T8" fmla="*/ 8 w 15"/>
                    <a:gd name="T9" fmla="*/ 13 h 13"/>
                    <a:gd name="T10" fmla="*/ 15 w 15"/>
                    <a:gd name="T11" fmla="*/ 5 h 13"/>
                    <a:gd name="T12" fmla="*/ 8 w 15"/>
                    <a:gd name="T13" fmla="*/ 13 h 13"/>
                    <a:gd name="T14" fmla="*/ 10 w 15"/>
                    <a:gd name="T15" fmla="*/ 13 h 13"/>
                    <a:gd name="T16" fmla="*/ 12 w 15"/>
                    <a:gd name="T17" fmla="*/ 11 h 13"/>
                    <a:gd name="T18" fmla="*/ 12 w 15"/>
                    <a:gd name="T19" fmla="*/ 9 h 13"/>
                    <a:gd name="T20" fmla="*/ 15 w 15"/>
                    <a:gd name="T21" fmla="*/ 5 h 13"/>
                    <a:gd name="T22" fmla="*/ 12 w 15"/>
                    <a:gd name="T23" fmla="*/ 3 h 13"/>
                    <a:gd name="T24" fmla="*/ 12 w 15"/>
                    <a:gd name="T25" fmla="*/ 2 h 13"/>
                    <a:gd name="T26" fmla="*/ 10 w 15"/>
                    <a:gd name="T27" fmla="*/ 0 h 13"/>
                    <a:gd name="T28" fmla="*/ 8 w 15"/>
                    <a:gd name="T29" fmla="*/ 0 h 13"/>
                    <a:gd name="T30" fmla="*/ 0 w 15"/>
                    <a:gd name="T31"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3">
                      <a:moveTo>
                        <a:pt x="0" y="5"/>
                      </a:moveTo>
                      <a:lnTo>
                        <a:pt x="8" y="0"/>
                      </a:lnTo>
                      <a:lnTo>
                        <a:pt x="4" y="0"/>
                      </a:lnTo>
                      <a:lnTo>
                        <a:pt x="4" y="13"/>
                      </a:lnTo>
                      <a:lnTo>
                        <a:pt x="8" y="13"/>
                      </a:lnTo>
                      <a:lnTo>
                        <a:pt x="15" y="5"/>
                      </a:lnTo>
                      <a:lnTo>
                        <a:pt x="8" y="13"/>
                      </a:lnTo>
                      <a:lnTo>
                        <a:pt x="10" y="13"/>
                      </a:lnTo>
                      <a:lnTo>
                        <a:pt x="12" y="11"/>
                      </a:lnTo>
                      <a:lnTo>
                        <a:pt x="12" y="9"/>
                      </a:lnTo>
                      <a:lnTo>
                        <a:pt x="15" y="5"/>
                      </a:lnTo>
                      <a:lnTo>
                        <a:pt x="12" y="3"/>
                      </a:lnTo>
                      <a:lnTo>
                        <a:pt x="12" y="2"/>
                      </a:lnTo>
                      <a:lnTo>
                        <a:pt x="10" y="0"/>
                      </a:lnTo>
                      <a:lnTo>
                        <a:pt x="8" y="0"/>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8" name="Freeform 3380"/>
                <p:cNvSpPr>
                  <a:spLocks/>
                </p:cNvSpPr>
                <p:nvPr/>
              </p:nvSpPr>
              <p:spPr bwMode="auto">
                <a:xfrm>
                  <a:off x="1114" y="3285"/>
                  <a:ext cx="15" cy="38"/>
                </a:xfrm>
                <a:custGeom>
                  <a:avLst/>
                  <a:gdLst>
                    <a:gd name="T0" fmla="*/ 4 w 15"/>
                    <a:gd name="T1" fmla="*/ 8 h 38"/>
                    <a:gd name="T2" fmla="*/ 4 w 15"/>
                    <a:gd name="T3" fmla="*/ 6 h 38"/>
                    <a:gd name="T4" fmla="*/ 0 w 15"/>
                    <a:gd name="T5" fmla="*/ 38 h 38"/>
                    <a:gd name="T6" fmla="*/ 15 w 15"/>
                    <a:gd name="T7" fmla="*/ 38 h 38"/>
                    <a:gd name="T8" fmla="*/ 15 w 15"/>
                    <a:gd name="T9" fmla="*/ 8 h 38"/>
                    <a:gd name="T10" fmla="*/ 15 w 15"/>
                    <a:gd name="T11" fmla="*/ 6 h 38"/>
                    <a:gd name="T12" fmla="*/ 15 w 15"/>
                    <a:gd name="T13" fmla="*/ 4 h 38"/>
                    <a:gd name="T14" fmla="*/ 15 w 15"/>
                    <a:gd name="T15" fmla="*/ 0 h 38"/>
                    <a:gd name="T16" fmla="*/ 12 w 15"/>
                    <a:gd name="T17" fmla="*/ 0 h 38"/>
                    <a:gd name="T18" fmla="*/ 8 w 15"/>
                    <a:gd name="T19" fmla="*/ 0 h 38"/>
                    <a:gd name="T20" fmla="*/ 6 w 15"/>
                    <a:gd name="T21" fmla="*/ 0 h 38"/>
                    <a:gd name="T22" fmla="*/ 6 w 15"/>
                    <a:gd name="T23" fmla="*/ 4 h 38"/>
                    <a:gd name="T24" fmla="*/ 4 w 15"/>
                    <a:gd name="T25" fmla="*/ 6 h 38"/>
                    <a:gd name="T26" fmla="*/ 4 w 15"/>
                    <a:gd name="T27"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38">
                      <a:moveTo>
                        <a:pt x="4" y="8"/>
                      </a:moveTo>
                      <a:lnTo>
                        <a:pt x="4" y="6"/>
                      </a:lnTo>
                      <a:lnTo>
                        <a:pt x="0" y="38"/>
                      </a:lnTo>
                      <a:lnTo>
                        <a:pt x="15" y="38"/>
                      </a:lnTo>
                      <a:lnTo>
                        <a:pt x="15" y="8"/>
                      </a:lnTo>
                      <a:lnTo>
                        <a:pt x="15" y="6"/>
                      </a:lnTo>
                      <a:lnTo>
                        <a:pt x="15" y="4"/>
                      </a:lnTo>
                      <a:lnTo>
                        <a:pt x="15" y="0"/>
                      </a:lnTo>
                      <a:lnTo>
                        <a:pt x="12" y="0"/>
                      </a:lnTo>
                      <a:lnTo>
                        <a:pt x="8" y="0"/>
                      </a:lnTo>
                      <a:lnTo>
                        <a:pt x="6" y="0"/>
                      </a:lnTo>
                      <a:lnTo>
                        <a:pt x="6" y="4"/>
                      </a:lnTo>
                      <a:lnTo>
                        <a:pt x="4" y="6"/>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9" name="Freeform 3381"/>
                <p:cNvSpPr>
                  <a:spLocks/>
                </p:cNvSpPr>
                <p:nvPr/>
              </p:nvSpPr>
              <p:spPr bwMode="auto">
                <a:xfrm>
                  <a:off x="1118" y="3076"/>
                  <a:ext cx="17" cy="217"/>
                </a:xfrm>
                <a:custGeom>
                  <a:avLst/>
                  <a:gdLst>
                    <a:gd name="T0" fmla="*/ 4 w 17"/>
                    <a:gd name="T1" fmla="*/ 6 h 217"/>
                    <a:gd name="T2" fmla="*/ 4 w 17"/>
                    <a:gd name="T3" fmla="*/ 7 h 217"/>
                    <a:gd name="T4" fmla="*/ 0 w 17"/>
                    <a:gd name="T5" fmla="*/ 217 h 217"/>
                    <a:gd name="T6" fmla="*/ 11 w 17"/>
                    <a:gd name="T7" fmla="*/ 217 h 217"/>
                    <a:gd name="T8" fmla="*/ 17 w 17"/>
                    <a:gd name="T9" fmla="*/ 7 h 217"/>
                    <a:gd name="T10" fmla="*/ 17 w 17"/>
                    <a:gd name="T11" fmla="*/ 4 h 217"/>
                    <a:gd name="T12" fmla="*/ 15 w 17"/>
                    <a:gd name="T13" fmla="*/ 4 h 217"/>
                    <a:gd name="T14" fmla="*/ 11 w 17"/>
                    <a:gd name="T15" fmla="*/ 0 h 217"/>
                    <a:gd name="T16" fmla="*/ 11 w 17"/>
                    <a:gd name="T17" fmla="*/ 0 h 217"/>
                    <a:gd name="T18" fmla="*/ 8 w 17"/>
                    <a:gd name="T19" fmla="*/ 0 h 217"/>
                    <a:gd name="T20" fmla="*/ 6 w 17"/>
                    <a:gd name="T21" fmla="*/ 0 h 217"/>
                    <a:gd name="T22" fmla="*/ 4 w 17"/>
                    <a:gd name="T23" fmla="*/ 4 h 217"/>
                    <a:gd name="T24" fmla="*/ 4 w 17"/>
                    <a:gd name="T25" fmla="*/ 7 h 217"/>
                    <a:gd name="T26" fmla="*/ 4 w 17"/>
                    <a:gd name="T27" fmla="*/ 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217">
                      <a:moveTo>
                        <a:pt x="4" y="6"/>
                      </a:moveTo>
                      <a:lnTo>
                        <a:pt x="4" y="7"/>
                      </a:lnTo>
                      <a:lnTo>
                        <a:pt x="0" y="217"/>
                      </a:lnTo>
                      <a:lnTo>
                        <a:pt x="11" y="217"/>
                      </a:lnTo>
                      <a:lnTo>
                        <a:pt x="17" y="7"/>
                      </a:lnTo>
                      <a:lnTo>
                        <a:pt x="17" y="4"/>
                      </a:lnTo>
                      <a:lnTo>
                        <a:pt x="15" y="4"/>
                      </a:lnTo>
                      <a:lnTo>
                        <a:pt x="11" y="0"/>
                      </a:lnTo>
                      <a:lnTo>
                        <a:pt x="11" y="0"/>
                      </a:lnTo>
                      <a:lnTo>
                        <a:pt x="8" y="0"/>
                      </a:lnTo>
                      <a:lnTo>
                        <a:pt x="6" y="0"/>
                      </a:lnTo>
                      <a:lnTo>
                        <a:pt x="4" y="4"/>
                      </a:lnTo>
                      <a:lnTo>
                        <a:pt x="4" y="7"/>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0" name="Freeform 3382"/>
                <p:cNvSpPr>
                  <a:spLocks/>
                </p:cNvSpPr>
                <p:nvPr/>
              </p:nvSpPr>
              <p:spPr bwMode="auto">
                <a:xfrm>
                  <a:off x="1122" y="3024"/>
                  <a:ext cx="15" cy="59"/>
                </a:xfrm>
                <a:custGeom>
                  <a:avLst/>
                  <a:gdLst>
                    <a:gd name="T0" fmla="*/ 15 w 15"/>
                    <a:gd name="T1" fmla="*/ 8 h 59"/>
                    <a:gd name="T2" fmla="*/ 2 w 15"/>
                    <a:gd name="T3" fmla="*/ 8 h 59"/>
                    <a:gd name="T4" fmla="*/ 0 w 15"/>
                    <a:gd name="T5" fmla="*/ 58 h 59"/>
                    <a:gd name="T6" fmla="*/ 13 w 15"/>
                    <a:gd name="T7" fmla="*/ 59 h 59"/>
                    <a:gd name="T8" fmla="*/ 15 w 15"/>
                    <a:gd name="T9" fmla="*/ 8 h 59"/>
                    <a:gd name="T10" fmla="*/ 2 w 15"/>
                    <a:gd name="T11" fmla="*/ 8 h 59"/>
                    <a:gd name="T12" fmla="*/ 15 w 15"/>
                    <a:gd name="T13" fmla="*/ 8 h 59"/>
                    <a:gd name="T14" fmla="*/ 15 w 15"/>
                    <a:gd name="T15" fmla="*/ 6 h 59"/>
                    <a:gd name="T16" fmla="*/ 15 w 15"/>
                    <a:gd name="T17" fmla="*/ 4 h 59"/>
                    <a:gd name="T18" fmla="*/ 13 w 15"/>
                    <a:gd name="T19" fmla="*/ 0 h 59"/>
                    <a:gd name="T20" fmla="*/ 11 w 15"/>
                    <a:gd name="T21" fmla="*/ 0 h 59"/>
                    <a:gd name="T22" fmla="*/ 7 w 15"/>
                    <a:gd name="T23" fmla="*/ 0 h 59"/>
                    <a:gd name="T24" fmla="*/ 4 w 15"/>
                    <a:gd name="T25" fmla="*/ 4 h 59"/>
                    <a:gd name="T26" fmla="*/ 2 w 15"/>
                    <a:gd name="T27" fmla="*/ 8 h 59"/>
                    <a:gd name="T28" fmla="*/ 15 w 15"/>
                    <a:gd name="T29" fmla="*/ 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59">
                      <a:moveTo>
                        <a:pt x="15" y="8"/>
                      </a:moveTo>
                      <a:lnTo>
                        <a:pt x="2" y="8"/>
                      </a:lnTo>
                      <a:lnTo>
                        <a:pt x="0" y="58"/>
                      </a:lnTo>
                      <a:lnTo>
                        <a:pt x="13" y="59"/>
                      </a:lnTo>
                      <a:lnTo>
                        <a:pt x="15" y="8"/>
                      </a:lnTo>
                      <a:lnTo>
                        <a:pt x="2" y="8"/>
                      </a:lnTo>
                      <a:lnTo>
                        <a:pt x="15" y="8"/>
                      </a:lnTo>
                      <a:lnTo>
                        <a:pt x="15" y="6"/>
                      </a:lnTo>
                      <a:lnTo>
                        <a:pt x="15" y="4"/>
                      </a:lnTo>
                      <a:lnTo>
                        <a:pt x="13" y="0"/>
                      </a:lnTo>
                      <a:lnTo>
                        <a:pt x="11" y="0"/>
                      </a:lnTo>
                      <a:lnTo>
                        <a:pt x="7" y="0"/>
                      </a:lnTo>
                      <a:lnTo>
                        <a:pt x="4" y="4"/>
                      </a:lnTo>
                      <a:lnTo>
                        <a:pt x="2" y="8"/>
                      </a:lnTo>
                      <a:lnTo>
                        <a:pt x="1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1" name="Freeform 3383"/>
                <p:cNvSpPr>
                  <a:spLocks/>
                </p:cNvSpPr>
                <p:nvPr/>
              </p:nvSpPr>
              <p:spPr bwMode="auto">
                <a:xfrm>
                  <a:off x="1124" y="3032"/>
                  <a:ext cx="19" cy="215"/>
                </a:xfrm>
                <a:custGeom>
                  <a:avLst/>
                  <a:gdLst>
                    <a:gd name="T0" fmla="*/ 19 w 19"/>
                    <a:gd name="T1" fmla="*/ 209 h 215"/>
                    <a:gd name="T2" fmla="*/ 13 w 19"/>
                    <a:gd name="T3" fmla="*/ 0 h 215"/>
                    <a:gd name="T4" fmla="*/ 0 w 19"/>
                    <a:gd name="T5" fmla="*/ 0 h 215"/>
                    <a:gd name="T6" fmla="*/ 5 w 19"/>
                    <a:gd name="T7" fmla="*/ 209 h 215"/>
                    <a:gd name="T8" fmla="*/ 5 w 19"/>
                    <a:gd name="T9" fmla="*/ 211 h 215"/>
                    <a:gd name="T10" fmla="*/ 5 w 19"/>
                    <a:gd name="T11" fmla="*/ 215 h 215"/>
                    <a:gd name="T12" fmla="*/ 9 w 19"/>
                    <a:gd name="T13" fmla="*/ 215 h 215"/>
                    <a:gd name="T14" fmla="*/ 11 w 19"/>
                    <a:gd name="T15" fmla="*/ 215 h 215"/>
                    <a:gd name="T16" fmla="*/ 13 w 19"/>
                    <a:gd name="T17" fmla="*/ 215 h 215"/>
                    <a:gd name="T18" fmla="*/ 15 w 19"/>
                    <a:gd name="T19" fmla="*/ 215 h 215"/>
                    <a:gd name="T20" fmla="*/ 19 w 19"/>
                    <a:gd name="T21" fmla="*/ 211 h 215"/>
                    <a:gd name="T22" fmla="*/ 19 w 19"/>
                    <a:gd name="T23" fmla="*/ 20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215">
                      <a:moveTo>
                        <a:pt x="19" y="209"/>
                      </a:moveTo>
                      <a:lnTo>
                        <a:pt x="13" y="0"/>
                      </a:lnTo>
                      <a:lnTo>
                        <a:pt x="0" y="0"/>
                      </a:lnTo>
                      <a:lnTo>
                        <a:pt x="5" y="209"/>
                      </a:lnTo>
                      <a:lnTo>
                        <a:pt x="5" y="211"/>
                      </a:lnTo>
                      <a:lnTo>
                        <a:pt x="5" y="215"/>
                      </a:lnTo>
                      <a:lnTo>
                        <a:pt x="9" y="215"/>
                      </a:lnTo>
                      <a:lnTo>
                        <a:pt x="11" y="215"/>
                      </a:lnTo>
                      <a:lnTo>
                        <a:pt x="13" y="215"/>
                      </a:lnTo>
                      <a:lnTo>
                        <a:pt x="15" y="215"/>
                      </a:lnTo>
                      <a:lnTo>
                        <a:pt x="19" y="211"/>
                      </a:lnTo>
                      <a:lnTo>
                        <a:pt x="19" y="20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2" name="Freeform 3384"/>
                <p:cNvSpPr>
                  <a:spLocks/>
                </p:cNvSpPr>
                <p:nvPr/>
              </p:nvSpPr>
              <p:spPr bwMode="auto">
                <a:xfrm>
                  <a:off x="1129" y="3241"/>
                  <a:ext cx="16" cy="88"/>
                </a:xfrm>
                <a:custGeom>
                  <a:avLst/>
                  <a:gdLst>
                    <a:gd name="T0" fmla="*/ 14 w 16"/>
                    <a:gd name="T1" fmla="*/ 73 h 88"/>
                    <a:gd name="T2" fmla="*/ 16 w 16"/>
                    <a:gd name="T3" fmla="*/ 80 h 88"/>
                    <a:gd name="T4" fmla="*/ 14 w 16"/>
                    <a:gd name="T5" fmla="*/ 0 h 88"/>
                    <a:gd name="T6" fmla="*/ 0 w 16"/>
                    <a:gd name="T7" fmla="*/ 0 h 88"/>
                    <a:gd name="T8" fmla="*/ 4 w 16"/>
                    <a:gd name="T9" fmla="*/ 80 h 88"/>
                    <a:gd name="T10" fmla="*/ 6 w 16"/>
                    <a:gd name="T11" fmla="*/ 86 h 88"/>
                    <a:gd name="T12" fmla="*/ 4 w 16"/>
                    <a:gd name="T13" fmla="*/ 80 h 88"/>
                    <a:gd name="T14" fmla="*/ 4 w 16"/>
                    <a:gd name="T15" fmla="*/ 82 h 88"/>
                    <a:gd name="T16" fmla="*/ 6 w 16"/>
                    <a:gd name="T17" fmla="*/ 86 h 88"/>
                    <a:gd name="T18" fmla="*/ 8 w 16"/>
                    <a:gd name="T19" fmla="*/ 88 h 88"/>
                    <a:gd name="T20" fmla="*/ 10 w 16"/>
                    <a:gd name="T21" fmla="*/ 88 h 88"/>
                    <a:gd name="T22" fmla="*/ 14 w 16"/>
                    <a:gd name="T23" fmla="*/ 86 h 88"/>
                    <a:gd name="T24" fmla="*/ 16 w 16"/>
                    <a:gd name="T25" fmla="*/ 86 h 88"/>
                    <a:gd name="T26" fmla="*/ 16 w 16"/>
                    <a:gd name="T27" fmla="*/ 82 h 88"/>
                    <a:gd name="T28" fmla="*/ 16 w 16"/>
                    <a:gd name="T29" fmla="*/ 80 h 88"/>
                    <a:gd name="T30" fmla="*/ 14 w 16"/>
                    <a:gd name="T31" fmla="*/ 7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88">
                      <a:moveTo>
                        <a:pt x="14" y="73"/>
                      </a:moveTo>
                      <a:lnTo>
                        <a:pt x="16" y="80"/>
                      </a:lnTo>
                      <a:lnTo>
                        <a:pt x="14" y="0"/>
                      </a:lnTo>
                      <a:lnTo>
                        <a:pt x="0" y="0"/>
                      </a:lnTo>
                      <a:lnTo>
                        <a:pt x="4" y="80"/>
                      </a:lnTo>
                      <a:lnTo>
                        <a:pt x="6" y="86"/>
                      </a:lnTo>
                      <a:lnTo>
                        <a:pt x="4" y="80"/>
                      </a:lnTo>
                      <a:lnTo>
                        <a:pt x="4" y="82"/>
                      </a:lnTo>
                      <a:lnTo>
                        <a:pt x="6" y="86"/>
                      </a:lnTo>
                      <a:lnTo>
                        <a:pt x="8" y="88"/>
                      </a:lnTo>
                      <a:lnTo>
                        <a:pt x="10" y="88"/>
                      </a:lnTo>
                      <a:lnTo>
                        <a:pt x="14" y="86"/>
                      </a:lnTo>
                      <a:lnTo>
                        <a:pt x="16" y="86"/>
                      </a:lnTo>
                      <a:lnTo>
                        <a:pt x="16" y="82"/>
                      </a:lnTo>
                      <a:lnTo>
                        <a:pt x="16" y="80"/>
                      </a:lnTo>
                      <a:lnTo>
                        <a:pt x="14" y="7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3" name="Freeform 3385"/>
                <p:cNvSpPr>
                  <a:spLocks/>
                </p:cNvSpPr>
                <p:nvPr/>
              </p:nvSpPr>
              <p:spPr bwMode="auto">
                <a:xfrm>
                  <a:off x="1135" y="3314"/>
                  <a:ext cx="14" cy="17"/>
                </a:xfrm>
                <a:custGeom>
                  <a:avLst/>
                  <a:gdLst>
                    <a:gd name="T0" fmla="*/ 8 w 14"/>
                    <a:gd name="T1" fmla="*/ 4 h 17"/>
                    <a:gd name="T2" fmla="*/ 12 w 14"/>
                    <a:gd name="T3" fmla="*/ 6 h 17"/>
                    <a:gd name="T4" fmla="*/ 8 w 14"/>
                    <a:gd name="T5" fmla="*/ 0 h 17"/>
                    <a:gd name="T6" fmla="*/ 0 w 14"/>
                    <a:gd name="T7" fmla="*/ 13 h 17"/>
                    <a:gd name="T8" fmla="*/ 2 w 14"/>
                    <a:gd name="T9" fmla="*/ 15 h 17"/>
                    <a:gd name="T10" fmla="*/ 8 w 14"/>
                    <a:gd name="T11" fmla="*/ 17 h 17"/>
                    <a:gd name="T12" fmla="*/ 2 w 14"/>
                    <a:gd name="T13" fmla="*/ 15 h 17"/>
                    <a:gd name="T14" fmla="*/ 4 w 14"/>
                    <a:gd name="T15" fmla="*/ 17 h 17"/>
                    <a:gd name="T16" fmla="*/ 10 w 14"/>
                    <a:gd name="T17" fmla="*/ 17 h 17"/>
                    <a:gd name="T18" fmla="*/ 12 w 14"/>
                    <a:gd name="T19" fmla="*/ 15 h 17"/>
                    <a:gd name="T20" fmla="*/ 14 w 14"/>
                    <a:gd name="T21" fmla="*/ 13 h 17"/>
                    <a:gd name="T22" fmla="*/ 14 w 14"/>
                    <a:gd name="T23" fmla="*/ 9 h 17"/>
                    <a:gd name="T24" fmla="*/ 14 w 14"/>
                    <a:gd name="T25" fmla="*/ 7 h 17"/>
                    <a:gd name="T26" fmla="*/ 12 w 14"/>
                    <a:gd name="T27" fmla="*/ 6 h 17"/>
                    <a:gd name="T28" fmla="*/ 8 w 14"/>
                    <a:gd name="T2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7">
                      <a:moveTo>
                        <a:pt x="8" y="4"/>
                      </a:moveTo>
                      <a:lnTo>
                        <a:pt x="12" y="6"/>
                      </a:lnTo>
                      <a:lnTo>
                        <a:pt x="8" y="0"/>
                      </a:lnTo>
                      <a:lnTo>
                        <a:pt x="0" y="13"/>
                      </a:lnTo>
                      <a:lnTo>
                        <a:pt x="2" y="15"/>
                      </a:lnTo>
                      <a:lnTo>
                        <a:pt x="8" y="17"/>
                      </a:lnTo>
                      <a:lnTo>
                        <a:pt x="2" y="15"/>
                      </a:lnTo>
                      <a:lnTo>
                        <a:pt x="4" y="17"/>
                      </a:lnTo>
                      <a:lnTo>
                        <a:pt x="10" y="17"/>
                      </a:lnTo>
                      <a:lnTo>
                        <a:pt x="12" y="15"/>
                      </a:lnTo>
                      <a:lnTo>
                        <a:pt x="14" y="13"/>
                      </a:lnTo>
                      <a:lnTo>
                        <a:pt x="14" y="9"/>
                      </a:lnTo>
                      <a:lnTo>
                        <a:pt x="14" y="7"/>
                      </a:lnTo>
                      <a:lnTo>
                        <a:pt x="12" y="6"/>
                      </a:lnTo>
                      <a:lnTo>
                        <a:pt x="8"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4" name="Freeform 3386"/>
                <p:cNvSpPr>
                  <a:spLocks/>
                </p:cNvSpPr>
                <p:nvPr/>
              </p:nvSpPr>
              <p:spPr bwMode="auto">
                <a:xfrm>
                  <a:off x="1143" y="3318"/>
                  <a:ext cx="9" cy="13"/>
                </a:xfrm>
                <a:custGeom>
                  <a:avLst/>
                  <a:gdLst>
                    <a:gd name="T0" fmla="*/ 6 w 9"/>
                    <a:gd name="T1" fmla="*/ 0 h 13"/>
                    <a:gd name="T2" fmla="*/ 4 w 9"/>
                    <a:gd name="T3" fmla="*/ 0 h 13"/>
                    <a:gd name="T4" fmla="*/ 0 w 9"/>
                    <a:gd name="T5" fmla="*/ 0 h 13"/>
                    <a:gd name="T6" fmla="*/ 0 w 9"/>
                    <a:gd name="T7" fmla="*/ 13 h 13"/>
                    <a:gd name="T8" fmla="*/ 4 w 9"/>
                    <a:gd name="T9" fmla="*/ 13 h 13"/>
                    <a:gd name="T10" fmla="*/ 2 w 9"/>
                    <a:gd name="T11" fmla="*/ 13 h 13"/>
                    <a:gd name="T12" fmla="*/ 4 w 9"/>
                    <a:gd name="T13" fmla="*/ 13 h 13"/>
                    <a:gd name="T14" fmla="*/ 6 w 9"/>
                    <a:gd name="T15" fmla="*/ 13 h 13"/>
                    <a:gd name="T16" fmla="*/ 9 w 9"/>
                    <a:gd name="T17" fmla="*/ 11 h 13"/>
                    <a:gd name="T18" fmla="*/ 9 w 9"/>
                    <a:gd name="T19" fmla="*/ 9 h 13"/>
                    <a:gd name="T20" fmla="*/ 9 w 9"/>
                    <a:gd name="T21" fmla="*/ 5 h 13"/>
                    <a:gd name="T22" fmla="*/ 9 w 9"/>
                    <a:gd name="T23" fmla="*/ 3 h 13"/>
                    <a:gd name="T24" fmla="*/ 9 w 9"/>
                    <a:gd name="T25" fmla="*/ 2 h 13"/>
                    <a:gd name="T26" fmla="*/ 6 w 9"/>
                    <a:gd name="T27" fmla="*/ 0 h 13"/>
                    <a:gd name="T28" fmla="*/ 4 w 9"/>
                    <a:gd name="T29" fmla="*/ 0 h 13"/>
                    <a:gd name="T30" fmla="*/ 6 w 9"/>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3">
                      <a:moveTo>
                        <a:pt x="6" y="0"/>
                      </a:moveTo>
                      <a:lnTo>
                        <a:pt x="4" y="0"/>
                      </a:lnTo>
                      <a:lnTo>
                        <a:pt x="0" y="0"/>
                      </a:lnTo>
                      <a:lnTo>
                        <a:pt x="0" y="13"/>
                      </a:lnTo>
                      <a:lnTo>
                        <a:pt x="4" y="13"/>
                      </a:lnTo>
                      <a:lnTo>
                        <a:pt x="2" y="13"/>
                      </a:lnTo>
                      <a:lnTo>
                        <a:pt x="4" y="13"/>
                      </a:lnTo>
                      <a:lnTo>
                        <a:pt x="6" y="13"/>
                      </a:lnTo>
                      <a:lnTo>
                        <a:pt x="9" y="11"/>
                      </a:lnTo>
                      <a:lnTo>
                        <a:pt x="9" y="9"/>
                      </a:lnTo>
                      <a:lnTo>
                        <a:pt x="9" y="5"/>
                      </a:lnTo>
                      <a:lnTo>
                        <a:pt x="9" y="3"/>
                      </a:lnTo>
                      <a:lnTo>
                        <a:pt x="9" y="2"/>
                      </a:lnTo>
                      <a:lnTo>
                        <a:pt x="6" y="0"/>
                      </a:lnTo>
                      <a:lnTo>
                        <a:pt x="4"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5" name="Freeform 3387"/>
                <p:cNvSpPr>
                  <a:spLocks/>
                </p:cNvSpPr>
                <p:nvPr/>
              </p:nvSpPr>
              <p:spPr bwMode="auto">
                <a:xfrm>
                  <a:off x="1145" y="3318"/>
                  <a:ext cx="11" cy="15"/>
                </a:xfrm>
                <a:custGeom>
                  <a:avLst/>
                  <a:gdLst>
                    <a:gd name="T0" fmla="*/ 4 w 11"/>
                    <a:gd name="T1" fmla="*/ 2 h 15"/>
                    <a:gd name="T2" fmla="*/ 7 w 11"/>
                    <a:gd name="T3" fmla="*/ 2 h 15"/>
                    <a:gd name="T4" fmla="*/ 4 w 11"/>
                    <a:gd name="T5" fmla="*/ 0 h 15"/>
                    <a:gd name="T6" fmla="*/ 0 w 11"/>
                    <a:gd name="T7" fmla="*/ 13 h 15"/>
                    <a:gd name="T8" fmla="*/ 2 w 11"/>
                    <a:gd name="T9" fmla="*/ 13 h 15"/>
                    <a:gd name="T10" fmla="*/ 4 w 11"/>
                    <a:gd name="T11" fmla="*/ 15 h 15"/>
                    <a:gd name="T12" fmla="*/ 2 w 11"/>
                    <a:gd name="T13" fmla="*/ 13 h 15"/>
                    <a:gd name="T14" fmla="*/ 4 w 11"/>
                    <a:gd name="T15" fmla="*/ 15 h 15"/>
                    <a:gd name="T16" fmla="*/ 7 w 11"/>
                    <a:gd name="T17" fmla="*/ 13 h 15"/>
                    <a:gd name="T18" fmla="*/ 11 w 11"/>
                    <a:gd name="T19" fmla="*/ 11 h 15"/>
                    <a:gd name="T20" fmla="*/ 11 w 11"/>
                    <a:gd name="T21" fmla="*/ 9 h 15"/>
                    <a:gd name="T22" fmla="*/ 11 w 11"/>
                    <a:gd name="T23" fmla="*/ 3 h 15"/>
                    <a:gd name="T24" fmla="*/ 7 w 11"/>
                    <a:gd name="T25" fmla="*/ 2 h 15"/>
                    <a:gd name="T26" fmla="*/ 7 w 11"/>
                    <a:gd name="T27" fmla="*/ 2 h 15"/>
                    <a:gd name="T28" fmla="*/ 4 w 11"/>
                    <a:gd name="T29"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5">
                      <a:moveTo>
                        <a:pt x="4" y="2"/>
                      </a:moveTo>
                      <a:lnTo>
                        <a:pt x="7" y="2"/>
                      </a:lnTo>
                      <a:lnTo>
                        <a:pt x="4" y="0"/>
                      </a:lnTo>
                      <a:lnTo>
                        <a:pt x="0" y="13"/>
                      </a:lnTo>
                      <a:lnTo>
                        <a:pt x="2" y="13"/>
                      </a:lnTo>
                      <a:lnTo>
                        <a:pt x="4" y="15"/>
                      </a:lnTo>
                      <a:lnTo>
                        <a:pt x="2" y="13"/>
                      </a:lnTo>
                      <a:lnTo>
                        <a:pt x="4" y="15"/>
                      </a:lnTo>
                      <a:lnTo>
                        <a:pt x="7" y="13"/>
                      </a:lnTo>
                      <a:lnTo>
                        <a:pt x="11" y="11"/>
                      </a:lnTo>
                      <a:lnTo>
                        <a:pt x="11" y="9"/>
                      </a:lnTo>
                      <a:lnTo>
                        <a:pt x="11" y="3"/>
                      </a:lnTo>
                      <a:lnTo>
                        <a:pt x="7" y="2"/>
                      </a:lnTo>
                      <a:lnTo>
                        <a:pt x="7" y="2"/>
                      </a:lnTo>
                      <a:lnTo>
                        <a:pt x="4"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6" name="Freeform 3388"/>
                <p:cNvSpPr>
                  <a:spLocks/>
                </p:cNvSpPr>
                <p:nvPr/>
              </p:nvSpPr>
              <p:spPr bwMode="auto">
                <a:xfrm>
                  <a:off x="1149"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1"/>
                      </a:lnTo>
                      <a:lnTo>
                        <a:pt x="9" y="11"/>
                      </a:lnTo>
                      <a:lnTo>
                        <a:pt x="11" y="9"/>
                      </a:lnTo>
                      <a:lnTo>
                        <a:pt x="11" y="7"/>
                      </a:lnTo>
                      <a:lnTo>
                        <a:pt x="11" y="1"/>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7" name="Freeform 3389"/>
                <p:cNvSpPr>
                  <a:spLocks/>
                </p:cNvSpPr>
                <p:nvPr/>
              </p:nvSpPr>
              <p:spPr bwMode="auto">
                <a:xfrm>
                  <a:off x="1152"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8" name="Freeform 3390"/>
                <p:cNvSpPr>
                  <a:spLocks/>
                </p:cNvSpPr>
                <p:nvPr/>
              </p:nvSpPr>
              <p:spPr bwMode="auto">
                <a:xfrm>
                  <a:off x="1156"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9" name="Freeform 3391"/>
                <p:cNvSpPr>
                  <a:spLocks/>
                </p:cNvSpPr>
                <p:nvPr/>
              </p:nvSpPr>
              <p:spPr bwMode="auto">
                <a:xfrm>
                  <a:off x="1160"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0" name="Freeform 3392"/>
                <p:cNvSpPr>
                  <a:spLocks/>
                </p:cNvSpPr>
                <p:nvPr/>
              </p:nvSpPr>
              <p:spPr bwMode="auto">
                <a:xfrm>
                  <a:off x="1162"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1" name="Freeform 3393"/>
                <p:cNvSpPr>
                  <a:spLocks/>
                </p:cNvSpPr>
                <p:nvPr/>
              </p:nvSpPr>
              <p:spPr bwMode="auto">
                <a:xfrm>
                  <a:off x="1166"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9 w 11"/>
                    <a:gd name="T11" fmla="*/ 11 h 13"/>
                    <a:gd name="T12" fmla="*/ 9 w 11"/>
                    <a:gd name="T13" fmla="*/ 9 h 13"/>
                    <a:gd name="T14" fmla="*/ 11 w 11"/>
                    <a:gd name="T15" fmla="*/ 7 h 13"/>
                    <a:gd name="T16" fmla="*/ 9 w 11"/>
                    <a:gd name="T17" fmla="*/ 1 h 13"/>
                    <a:gd name="T18" fmla="*/ 8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0" y="0"/>
                      </a:lnTo>
                      <a:lnTo>
                        <a:pt x="0" y="13"/>
                      </a:lnTo>
                      <a:lnTo>
                        <a:pt x="6" y="13"/>
                      </a:lnTo>
                      <a:lnTo>
                        <a:pt x="8" y="11"/>
                      </a:lnTo>
                      <a:lnTo>
                        <a:pt x="9" y="11"/>
                      </a:lnTo>
                      <a:lnTo>
                        <a:pt x="9" y="9"/>
                      </a:lnTo>
                      <a:lnTo>
                        <a:pt x="11" y="7"/>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2" name="Freeform 3394"/>
                <p:cNvSpPr>
                  <a:spLocks/>
                </p:cNvSpPr>
                <p:nvPr/>
              </p:nvSpPr>
              <p:spPr bwMode="auto">
                <a:xfrm>
                  <a:off x="1172" y="3320"/>
                  <a:ext cx="9" cy="13"/>
                </a:xfrm>
                <a:custGeom>
                  <a:avLst/>
                  <a:gdLst>
                    <a:gd name="T0" fmla="*/ 2 w 9"/>
                    <a:gd name="T1" fmla="*/ 0 h 13"/>
                    <a:gd name="T2" fmla="*/ 0 w 9"/>
                    <a:gd name="T3" fmla="*/ 0 h 13"/>
                    <a:gd name="T4" fmla="*/ 0 w 9"/>
                    <a:gd name="T5" fmla="*/ 13 h 13"/>
                    <a:gd name="T6" fmla="*/ 2 w 9"/>
                    <a:gd name="T7" fmla="*/ 13 h 13"/>
                    <a:gd name="T8" fmla="*/ 3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1"/>
                      </a:lnTo>
                      <a:lnTo>
                        <a:pt x="5" y="11"/>
                      </a:lnTo>
                      <a:lnTo>
                        <a:pt x="9" y="9"/>
                      </a:lnTo>
                      <a:lnTo>
                        <a:pt x="9" y="7"/>
                      </a:lnTo>
                      <a:lnTo>
                        <a:pt x="9" y="1"/>
                      </a:lnTo>
                      <a:lnTo>
                        <a:pt x="5" y="1"/>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3" name="Freeform 3395"/>
                <p:cNvSpPr>
                  <a:spLocks/>
                </p:cNvSpPr>
                <p:nvPr/>
              </p:nvSpPr>
              <p:spPr bwMode="auto">
                <a:xfrm>
                  <a:off x="1174"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7 w 11"/>
                    <a:gd name="T11" fmla="*/ 11 h 13"/>
                    <a:gd name="T12" fmla="*/ 7 w 11"/>
                    <a:gd name="T13" fmla="*/ 9 h 13"/>
                    <a:gd name="T14" fmla="*/ 11 w 11"/>
                    <a:gd name="T15" fmla="*/ 7 h 13"/>
                    <a:gd name="T16" fmla="*/ 7 w 11"/>
                    <a:gd name="T17" fmla="*/ 1 h 13"/>
                    <a:gd name="T18" fmla="*/ 7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7" y="11"/>
                      </a:lnTo>
                      <a:lnTo>
                        <a:pt x="7" y="11"/>
                      </a:lnTo>
                      <a:lnTo>
                        <a:pt x="7" y="9"/>
                      </a:lnTo>
                      <a:lnTo>
                        <a:pt x="11" y="7"/>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4" name="Freeform 3396"/>
                <p:cNvSpPr>
                  <a:spLocks/>
                </p:cNvSpPr>
                <p:nvPr/>
              </p:nvSpPr>
              <p:spPr bwMode="auto">
                <a:xfrm>
                  <a:off x="1177"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5" name="Freeform 3397"/>
                <p:cNvSpPr>
                  <a:spLocks/>
                </p:cNvSpPr>
                <p:nvPr/>
              </p:nvSpPr>
              <p:spPr bwMode="auto">
                <a:xfrm>
                  <a:off x="118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6" name="Freeform 3398"/>
                <p:cNvSpPr>
                  <a:spLocks/>
                </p:cNvSpPr>
                <p:nvPr/>
              </p:nvSpPr>
              <p:spPr bwMode="auto">
                <a:xfrm>
                  <a:off x="1185"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7" name="Freeform 3399"/>
                <p:cNvSpPr>
                  <a:spLocks/>
                </p:cNvSpPr>
                <p:nvPr/>
              </p:nvSpPr>
              <p:spPr bwMode="auto">
                <a:xfrm>
                  <a:off x="1187"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8" name="Freeform 3400"/>
                <p:cNvSpPr>
                  <a:spLocks/>
                </p:cNvSpPr>
                <p:nvPr/>
              </p:nvSpPr>
              <p:spPr bwMode="auto">
                <a:xfrm>
                  <a:off x="1191"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9 w 11"/>
                    <a:gd name="T11" fmla="*/ 11 h 13"/>
                    <a:gd name="T12" fmla="*/ 9 w 11"/>
                    <a:gd name="T13" fmla="*/ 9 h 13"/>
                    <a:gd name="T14" fmla="*/ 11 w 11"/>
                    <a:gd name="T15" fmla="*/ 7 h 13"/>
                    <a:gd name="T16" fmla="*/ 9 w 11"/>
                    <a:gd name="T17" fmla="*/ 1 h 13"/>
                    <a:gd name="T18" fmla="*/ 8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0" y="0"/>
                      </a:lnTo>
                      <a:lnTo>
                        <a:pt x="0" y="13"/>
                      </a:lnTo>
                      <a:lnTo>
                        <a:pt x="6" y="13"/>
                      </a:lnTo>
                      <a:lnTo>
                        <a:pt x="8" y="11"/>
                      </a:lnTo>
                      <a:lnTo>
                        <a:pt x="9" y="11"/>
                      </a:lnTo>
                      <a:lnTo>
                        <a:pt x="9" y="9"/>
                      </a:lnTo>
                      <a:lnTo>
                        <a:pt x="11" y="7"/>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9" name="Freeform 3401"/>
                <p:cNvSpPr>
                  <a:spLocks/>
                </p:cNvSpPr>
                <p:nvPr/>
              </p:nvSpPr>
              <p:spPr bwMode="auto">
                <a:xfrm>
                  <a:off x="1197" y="3320"/>
                  <a:ext cx="7" cy="13"/>
                </a:xfrm>
                <a:custGeom>
                  <a:avLst/>
                  <a:gdLst>
                    <a:gd name="T0" fmla="*/ 2 w 7"/>
                    <a:gd name="T1" fmla="*/ 0 h 13"/>
                    <a:gd name="T2" fmla="*/ 0 w 7"/>
                    <a:gd name="T3" fmla="*/ 0 h 13"/>
                    <a:gd name="T4" fmla="*/ 0 w 7"/>
                    <a:gd name="T5" fmla="*/ 13 h 13"/>
                    <a:gd name="T6" fmla="*/ 2 w 7"/>
                    <a:gd name="T7" fmla="*/ 13 h 13"/>
                    <a:gd name="T8" fmla="*/ 3 w 7"/>
                    <a:gd name="T9" fmla="*/ 11 h 13"/>
                    <a:gd name="T10" fmla="*/ 5 w 7"/>
                    <a:gd name="T11" fmla="*/ 11 h 13"/>
                    <a:gd name="T12" fmla="*/ 7 w 7"/>
                    <a:gd name="T13" fmla="*/ 9 h 13"/>
                    <a:gd name="T14" fmla="*/ 7 w 7"/>
                    <a:gd name="T15" fmla="*/ 7 h 13"/>
                    <a:gd name="T16" fmla="*/ 7 w 7"/>
                    <a:gd name="T17" fmla="*/ 1 h 13"/>
                    <a:gd name="T18" fmla="*/ 5 w 7"/>
                    <a:gd name="T19" fmla="*/ 1 h 13"/>
                    <a:gd name="T20" fmla="*/ 3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3" y="11"/>
                      </a:lnTo>
                      <a:lnTo>
                        <a:pt x="5" y="11"/>
                      </a:lnTo>
                      <a:lnTo>
                        <a:pt x="7" y="9"/>
                      </a:lnTo>
                      <a:lnTo>
                        <a:pt x="7" y="7"/>
                      </a:lnTo>
                      <a:lnTo>
                        <a:pt x="7" y="1"/>
                      </a:lnTo>
                      <a:lnTo>
                        <a:pt x="5" y="1"/>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0" name="Freeform 3402"/>
                <p:cNvSpPr>
                  <a:spLocks/>
                </p:cNvSpPr>
                <p:nvPr/>
              </p:nvSpPr>
              <p:spPr bwMode="auto">
                <a:xfrm>
                  <a:off x="1199"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7 w 11"/>
                    <a:gd name="T11" fmla="*/ 11 h 13"/>
                    <a:gd name="T12" fmla="*/ 7 w 11"/>
                    <a:gd name="T13" fmla="*/ 9 h 13"/>
                    <a:gd name="T14" fmla="*/ 11 w 11"/>
                    <a:gd name="T15" fmla="*/ 7 h 13"/>
                    <a:gd name="T16" fmla="*/ 7 w 11"/>
                    <a:gd name="T17" fmla="*/ 1 h 13"/>
                    <a:gd name="T18" fmla="*/ 5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5" y="11"/>
                      </a:lnTo>
                      <a:lnTo>
                        <a:pt x="7" y="11"/>
                      </a:lnTo>
                      <a:lnTo>
                        <a:pt x="7" y="9"/>
                      </a:lnTo>
                      <a:lnTo>
                        <a:pt x="11" y="7"/>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1" name="Freeform 3403"/>
                <p:cNvSpPr>
                  <a:spLocks/>
                </p:cNvSpPr>
                <p:nvPr/>
              </p:nvSpPr>
              <p:spPr bwMode="auto">
                <a:xfrm>
                  <a:off x="1202"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9"/>
                      </a:lnTo>
                      <a:lnTo>
                        <a:pt x="10" y="7"/>
                      </a:lnTo>
                      <a:lnTo>
                        <a:pt x="10"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2" name="Freeform 3404"/>
                <p:cNvSpPr>
                  <a:spLocks/>
                </p:cNvSpPr>
                <p:nvPr/>
              </p:nvSpPr>
              <p:spPr bwMode="auto">
                <a:xfrm>
                  <a:off x="1204"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3" name="Freeform 3405"/>
                <p:cNvSpPr>
                  <a:spLocks/>
                </p:cNvSpPr>
                <p:nvPr/>
              </p:nvSpPr>
              <p:spPr bwMode="auto">
                <a:xfrm>
                  <a:off x="1210"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4" name="Freeform 3406"/>
                <p:cNvSpPr>
                  <a:spLocks/>
                </p:cNvSpPr>
                <p:nvPr/>
              </p:nvSpPr>
              <p:spPr bwMode="auto">
                <a:xfrm>
                  <a:off x="1212"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8 w 11"/>
                    <a:gd name="T11" fmla="*/ 11 h 13"/>
                    <a:gd name="T12" fmla="*/ 11 w 11"/>
                    <a:gd name="T13" fmla="*/ 9 h 13"/>
                    <a:gd name="T14" fmla="*/ 11 w 11"/>
                    <a:gd name="T15" fmla="*/ 7 h 13"/>
                    <a:gd name="T16" fmla="*/ 11 w 11"/>
                    <a:gd name="T17" fmla="*/ 1 h 13"/>
                    <a:gd name="T18" fmla="*/ 8 w 11"/>
                    <a:gd name="T19" fmla="*/ 1 h 13"/>
                    <a:gd name="T20" fmla="*/ 8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1"/>
                      </a:lnTo>
                      <a:lnTo>
                        <a:pt x="8" y="11"/>
                      </a:lnTo>
                      <a:lnTo>
                        <a:pt x="11" y="9"/>
                      </a:lnTo>
                      <a:lnTo>
                        <a:pt x="11" y="7"/>
                      </a:lnTo>
                      <a:lnTo>
                        <a:pt x="11"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5" name="Freeform 3407"/>
                <p:cNvSpPr>
                  <a:spLocks/>
                </p:cNvSpPr>
                <p:nvPr/>
              </p:nvSpPr>
              <p:spPr bwMode="auto">
                <a:xfrm>
                  <a:off x="1216"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11"/>
                      </a:lnTo>
                      <a:lnTo>
                        <a:pt x="9" y="9"/>
                      </a:lnTo>
                      <a:lnTo>
                        <a:pt x="9"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6" name="Freeform 3408"/>
                <p:cNvSpPr>
                  <a:spLocks/>
                </p:cNvSpPr>
                <p:nvPr/>
              </p:nvSpPr>
              <p:spPr bwMode="auto">
                <a:xfrm>
                  <a:off x="1220"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7" name="Freeform 3409"/>
                <p:cNvSpPr>
                  <a:spLocks/>
                </p:cNvSpPr>
                <p:nvPr/>
              </p:nvSpPr>
              <p:spPr bwMode="auto">
                <a:xfrm>
                  <a:off x="1223"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8" name="Freeform 3410"/>
                <p:cNvSpPr>
                  <a:spLocks/>
                </p:cNvSpPr>
                <p:nvPr/>
              </p:nvSpPr>
              <p:spPr bwMode="auto">
                <a:xfrm>
                  <a:off x="1227"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9" name="Freeform 3411"/>
                <p:cNvSpPr>
                  <a:spLocks/>
                </p:cNvSpPr>
                <p:nvPr/>
              </p:nvSpPr>
              <p:spPr bwMode="auto">
                <a:xfrm>
                  <a:off x="1229"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0" name="Freeform 3412"/>
                <p:cNvSpPr>
                  <a:spLocks/>
                </p:cNvSpPr>
                <p:nvPr/>
              </p:nvSpPr>
              <p:spPr bwMode="auto">
                <a:xfrm>
                  <a:off x="1233"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1" name="Freeform 3413"/>
                <p:cNvSpPr>
                  <a:spLocks/>
                </p:cNvSpPr>
                <p:nvPr/>
              </p:nvSpPr>
              <p:spPr bwMode="auto">
                <a:xfrm>
                  <a:off x="1237"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8 w 11"/>
                    <a:gd name="T11" fmla="*/ 11 h 13"/>
                    <a:gd name="T12" fmla="*/ 11 w 11"/>
                    <a:gd name="T13" fmla="*/ 9 h 13"/>
                    <a:gd name="T14" fmla="*/ 11 w 11"/>
                    <a:gd name="T15" fmla="*/ 7 h 13"/>
                    <a:gd name="T16" fmla="*/ 11 w 11"/>
                    <a:gd name="T17" fmla="*/ 1 h 13"/>
                    <a:gd name="T18" fmla="*/ 8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8" y="11"/>
                      </a:lnTo>
                      <a:lnTo>
                        <a:pt x="11" y="9"/>
                      </a:lnTo>
                      <a:lnTo>
                        <a:pt x="11" y="7"/>
                      </a:lnTo>
                      <a:lnTo>
                        <a:pt x="11"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2" name="Freeform 3414"/>
                <p:cNvSpPr>
                  <a:spLocks/>
                </p:cNvSpPr>
                <p:nvPr/>
              </p:nvSpPr>
              <p:spPr bwMode="auto">
                <a:xfrm>
                  <a:off x="1241" y="3320"/>
                  <a:ext cx="7" cy="13"/>
                </a:xfrm>
                <a:custGeom>
                  <a:avLst/>
                  <a:gdLst>
                    <a:gd name="T0" fmla="*/ 2 w 7"/>
                    <a:gd name="T1" fmla="*/ 0 h 13"/>
                    <a:gd name="T2" fmla="*/ 0 w 7"/>
                    <a:gd name="T3" fmla="*/ 0 h 13"/>
                    <a:gd name="T4" fmla="*/ 0 w 7"/>
                    <a:gd name="T5" fmla="*/ 13 h 13"/>
                    <a:gd name="T6" fmla="*/ 2 w 7"/>
                    <a:gd name="T7" fmla="*/ 13 h 13"/>
                    <a:gd name="T8" fmla="*/ 7 w 7"/>
                    <a:gd name="T9" fmla="*/ 11 h 13"/>
                    <a:gd name="T10" fmla="*/ 7 w 7"/>
                    <a:gd name="T11" fmla="*/ 11 h 13"/>
                    <a:gd name="T12" fmla="*/ 7 w 7"/>
                    <a:gd name="T13" fmla="*/ 9 h 13"/>
                    <a:gd name="T14" fmla="*/ 7 w 7"/>
                    <a:gd name="T15" fmla="*/ 7 h 13"/>
                    <a:gd name="T16" fmla="*/ 7 w 7"/>
                    <a:gd name="T17" fmla="*/ 1 h 13"/>
                    <a:gd name="T18" fmla="*/ 7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7" y="11"/>
                      </a:lnTo>
                      <a:lnTo>
                        <a:pt x="7" y="11"/>
                      </a:lnTo>
                      <a:lnTo>
                        <a:pt x="7" y="9"/>
                      </a:lnTo>
                      <a:lnTo>
                        <a:pt x="7" y="7"/>
                      </a:lnTo>
                      <a:lnTo>
                        <a:pt x="7"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3" name="Freeform 3415"/>
                <p:cNvSpPr>
                  <a:spLocks/>
                </p:cNvSpPr>
                <p:nvPr/>
              </p:nvSpPr>
              <p:spPr bwMode="auto">
                <a:xfrm>
                  <a:off x="1243"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1"/>
                      </a:lnTo>
                      <a:lnTo>
                        <a:pt x="9" y="11"/>
                      </a:lnTo>
                      <a:lnTo>
                        <a:pt x="11" y="9"/>
                      </a:lnTo>
                      <a:lnTo>
                        <a:pt x="11" y="7"/>
                      </a:lnTo>
                      <a:lnTo>
                        <a:pt x="11" y="1"/>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4" name="Freeform 3416"/>
                <p:cNvSpPr>
                  <a:spLocks/>
                </p:cNvSpPr>
                <p:nvPr/>
              </p:nvSpPr>
              <p:spPr bwMode="auto">
                <a:xfrm>
                  <a:off x="1248"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5" name="Freeform 3417"/>
                <p:cNvSpPr>
                  <a:spLocks/>
                </p:cNvSpPr>
                <p:nvPr/>
              </p:nvSpPr>
              <p:spPr bwMode="auto">
                <a:xfrm>
                  <a:off x="1252"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6" name="Freeform 3418"/>
                <p:cNvSpPr>
                  <a:spLocks/>
                </p:cNvSpPr>
                <p:nvPr/>
              </p:nvSpPr>
              <p:spPr bwMode="auto">
                <a:xfrm>
                  <a:off x="1254"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7" name="Freeform 3419"/>
                <p:cNvSpPr>
                  <a:spLocks/>
                </p:cNvSpPr>
                <p:nvPr/>
              </p:nvSpPr>
              <p:spPr bwMode="auto">
                <a:xfrm>
                  <a:off x="1258"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8" name="Freeform 3420"/>
                <p:cNvSpPr>
                  <a:spLocks/>
                </p:cNvSpPr>
                <p:nvPr/>
              </p:nvSpPr>
              <p:spPr bwMode="auto">
                <a:xfrm>
                  <a:off x="1262"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9" y="11"/>
                      </a:lnTo>
                      <a:lnTo>
                        <a:pt x="9" y="9"/>
                      </a:lnTo>
                      <a:lnTo>
                        <a:pt x="9" y="7"/>
                      </a:lnTo>
                      <a:lnTo>
                        <a:pt x="9"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9" name="Freeform 3421"/>
                <p:cNvSpPr>
                  <a:spLocks/>
                </p:cNvSpPr>
                <p:nvPr/>
              </p:nvSpPr>
              <p:spPr bwMode="auto">
                <a:xfrm>
                  <a:off x="1266"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1"/>
                      </a:lnTo>
                      <a:lnTo>
                        <a:pt x="9" y="11"/>
                      </a:lnTo>
                      <a:lnTo>
                        <a:pt x="9" y="9"/>
                      </a:lnTo>
                      <a:lnTo>
                        <a:pt x="9" y="7"/>
                      </a:lnTo>
                      <a:lnTo>
                        <a:pt x="9"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0" name="Freeform 3422"/>
                <p:cNvSpPr>
                  <a:spLocks/>
                </p:cNvSpPr>
                <p:nvPr/>
              </p:nvSpPr>
              <p:spPr bwMode="auto">
                <a:xfrm>
                  <a:off x="1268"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1"/>
                      </a:lnTo>
                      <a:lnTo>
                        <a:pt x="9" y="11"/>
                      </a:lnTo>
                      <a:lnTo>
                        <a:pt x="11" y="9"/>
                      </a:lnTo>
                      <a:lnTo>
                        <a:pt x="11" y="7"/>
                      </a:lnTo>
                      <a:lnTo>
                        <a:pt x="11" y="1"/>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1" name="Freeform 3423"/>
                <p:cNvSpPr>
                  <a:spLocks/>
                </p:cNvSpPr>
                <p:nvPr/>
              </p:nvSpPr>
              <p:spPr bwMode="auto">
                <a:xfrm>
                  <a:off x="1271"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2" name="Freeform 3424"/>
                <p:cNvSpPr>
                  <a:spLocks/>
                </p:cNvSpPr>
                <p:nvPr/>
              </p:nvSpPr>
              <p:spPr bwMode="auto">
                <a:xfrm>
                  <a:off x="1277"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3" name="Freeform 3425"/>
                <p:cNvSpPr>
                  <a:spLocks/>
                </p:cNvSpPr>
                <p:nvPr/>
              </p:nvSpPr>
              <p:spPr bwMode="auto">
                <a:xfrm>
                  <a:off x="1279"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8 w 12"/>
                    <a:gd name="T13" fmla="*/ 9 h 13"/>
                    <a:gd name="T14" fmla="*/ 12 w 12"/>
                    <a:gd name="T15" fmla="*/ 7 h 13"/>
                    <a:gd name="T16" fmla="*/ 8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8" y="11"/>
                      </a:lnTo>
                      <a:lnTo>
                        <a:pt x="8" y="9"/>
                      </a:lnTo>
                      <a:lnTo>
                        <a:pt x="12"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4" name="Freeform 3426"/>
                <p:cNvSpPr>
                  <a:spLocks/>
                </p:cNvSpPr>
                <p:nvPr/>
              </p:nvSpPr>
              <p:spPr bwMode="auto">
                <a:xfrm>
                  <a:off x="1283"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5" name="Freeform 3427"/>
                <p:cNvSpPr>
                  <a:spLocks/>
                </p:cNvSpPr>
                <p:nvPr/>
              </p:nvSpPr>
              <p:spPr bwMode="auto">
                <a:xfrm>
                  <a:off x="1287"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8" y="11"/>
                      </a:lnTo>
                      <a:lnTo>
                        <a:pt x="9" y="9"/>
                      </a:lnTo>
                      <a:lnTo>
                        <a:pt x="9" y="7"/>
                      </a:lnTo>
                      <a:lnTo>
                        <a:pt x="9"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6" name="Freeform 3428"/>
                <p:cNvSpPr>
                  <a:spLocks/>
                </p:cNvSpPr>
                <p:nvPr/>
              </p:nvSpPr>
              <p:spPr bwMode="auto">
                <a:xfrm>
                  <a:off x="1291"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1"/>
                      </a:lnTo>
                      <a:lnTo>
                        <a:pt x="9" y="11"/>
                      </a:lnTo>
                      <a:lnTo>
                        <a:pt x="9" y="9"/>
                      </a:lnTo>
                      <a:lnTo>
                        <a:pt x="9" y="7"/>
                      </a:lnTo>
                      <a:lnTo>
                        <a:pt x="9"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7" name="Freeform 3429"/>
                <p:cNvSpPr>
                  <a:spLocks/>
                </p:cNvSpPr>
                <p:nvPr/>
              </p:nvSpPr>
              <p:spPr bwMode="auto">
                <a:xfrm>
                  <a:off x="1293"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1"/>
                      </a:lnTo>
                      <a:lnTo>
                        <a:pt x="7" y="11"/>
                      </a:lnTo>
                      <a:lnTo>
                        <a:pt x="11" y="9"/>
                      </a:lnTo>
                      <a:lnTo>
                        <a:pt x="11" y="7"/>
                      </a:lnTo>
                      <a:lnTo>
                        <a:pt x="11"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8" name="Freeform 3430"/>
                <p:cNvSpPr>
                  <a:spLocks/>
                </p:cNvSpPr>
                <p:nvPr/>
              </p:nvSpPr>
              <p:spPr bwMode="auto">
                <a:xfrm>
                  <a:off x="1296"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9" name="Freeform 3431"/>
                <p:cNvSpPr>
                  <a:spLocks/>
                </p:cNvSpPr>
                <p:nvPr/>
              </p:nvSpPr>
              <p:spPr bwMode="auto">
                <a:xfrm>
                  <a:off x="1300"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0" name="Freeform 3432"/>
                <p:cNvSpPr>
                  <a:spLocks/>
                </p:cNvSpPr>
                <p:nvPr/>
              </p:nvSpPr>
              <p:spPr bwMode="auto">
                <a:xfrm>
                  <a:off x="1304"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10" y="11"/>
                      </a:lnTo>
                      <a:lnTo>
                        <a:pt x="10" y="9"/>
                      </a:lnTo>
                      <a:lnTo>
                        <a:pt x="12"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1" name="Freeform 3433"/>
                <p:cNvSpPr>
                  <a:spLocks/>
                </p:cNvSpPr>
                <p:nvPr/>
              </p:nvSpPr>
              <p:spPr bwMode="auto">
                <a:xfrm>
                  <a:off x="1308"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2" name="Freeform 3434"/>
                <p:cNvSpPr>
                  <a:spLocks/>
                </p:cNvSpPr>
                <p:nvPr/>
              </p:nvSpPr>
              <p:spPr bwMode="auto">
                <a:xfrm>
                  <a:off x="1310"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8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1"/>
                      </a:lnTo>
                      <a:lnTo>
                        <a:pt x="9" y="11"/>
                      </a:lnTo>
                      <a:lnTo>
                        <a:pt x="11" y="9"/>
                      </a:lnTo>
                      <a:lnTo>
                        <a:pt x="11" y="7"/>
                      </a:lnTo>
                      <a:lnTo>
                        <a:pt x="11" y="1"/>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3" name="Freeform 3435"/>
                <p:cNvSpPr>
                  <a:spLocks/>
                </p:cNvSpPr>
                <p:nvPr/>
              </p:nvSpPr>
              <p:spPr bwMode="auto">
                <a:xfrm>
                  <a:off x="1316" y="3320"/>
                  <a:ext cx="7" cy="13"/>
                </a:xfrm>
                <a:custGeom>
                  <a:avLst/>
                  <a:gdLst>
                    <a:gd name="T0" fmla="*/ 2 w 7"/>
                    <a:gd name="T1" fmla="*/ 0 h 13"/>
                    <a:gd name="T2" fmla="*/ 0 w 7"/>
                    <a:gd name="T3" fmla="*/ 0 h 13"/>
                    <a:gd name="T4" fmla="*/ 0 w 7"/>
                    <a:gd name="T5" fmla="*/ 13 h 13"/>
                    <a:gd name="T6" fmla="*/ 2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5" y="11"/>
                      </a:lnTo>
                      <a:lnTo>
                        <a:pt x="7" y="11"/>
                      </a:lnTo>
                      <a:lnTo>
                        <a:pt x="7" y="9"/>
                      </a:lnTo>
                      <a:lnTo>
                        <a:pt x="7" y="7"/>
                      </a:lnTo>
                      <a:lnTo>
                        <a:pt x="7"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4" name="Freeform 3436"/>
                <p:cNvSpPr>
                  <a:spLocks/>
                </p:cNvSpPr>
                <p:nvPr/>
              </p:nvSpPr>
              <p:spPr bwMode="auto">
                <a:xfrm>
                  <a:off x="1318"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5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1"/>
                      </a:lnTo>
                      <a:lnTo>
                        <a:pt x="7" y="11"/>
                      </a:lnTo>
                      <a:lnTo>
                        <a:pt x="11" y="9"/>
                      </a:lnTo>
                      <a:lnTo>
                        <a:pt x="11" y="7"/>
                      </a:lnTo>
                      <a:lnTo>
                        <a:pt x="11"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5" name="Freeform 3437"/>
                <p:cNvSpPr>
                  <a:spLocks/>
                </p:cNvSpPr>
                <p:nvPr/>
              </p:nvSpPr>
              <p:spPr bwMode="auto">
                <a:xfrm>
                  <a:off x="1321"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6" name="Freeform 3438"/>
                <p:cNvSpPr>
                  <a:spLocks/>
                </p:cNvSpPr>
                <p:nvPr/>
              </p:nvSpPr>
              <p:spPr bwMode="auto">
                <a:xfrm>
                  <a:off x="1323"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7" name="Freeform 3439"/>
                <p:cNvSpPr>
                  <a:spLocks/>
                </p:cNvSpPr>
                <p:nvPr/>
              </p:nvSpPr>
              <p:spPr bwMode="auto">
                <a:xfrm>
                  <a:off x="1329"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8" name="Freeform 3440"/>
                <p:cNvSpPr>
                  <a:spLocks/>
                </p:cNvSpPr>
                <p:nvPr/>
              </p:nvSpPr>
              <p:spPr bwMode="auto">
                <a:xfrm>
                  <a:off x="1333"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9" name="Freeform 3441"/>
                <p:cNvSpPr>
                  <a:spLocks/>
                </p:cNvSpPr>
                <p:nvPr/>
              </p:nvSpPr>
              <p:spPr bwMode="auto">
                <a:xfrm>
                  <a:off x="1335"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9 w 11"/>
                    <a:gd name="T11" fmla="*/ 11 h 13"/>
                    <a:gd name="T12" fmla="*/ 9 w 11"/>
                    <a:gd name="T13" fmla="*/ 9 h 13"/>
                    <a:gd name="T14" fmla="*/ 11 w 11"/>
                    <a:gd name="T15" fmla="*/ 7 h 13"/>
                    <a:gd name="T16" fmla="*/ 9 w 11"/>
                    <a:gd name="T17" fmla="*/ 1 h 13"/>
                    <a:gd name="T18" fmla="*/ 8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8" y="11"/>
                      </a:lnTo>
                      <a:lnTo>
                        <a:pt x="9" y="11"/>
                      </a:lnTo>
                      <a:lnTo>
                        <a:pt x="9" y="9"/>
                      </a:lnTo>
                      <a:lnTo>
                        <a:pt x="11" y="7"/>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0" name="Freeform 3442"/>
                <p:cNvSpPr>
                  <a:spLocks/>
                </p:cNvSpPr>
                <p:nvPr/>
              </p:nvSpPr>
              <p:spPr bwMode="auto">
                <a:xfrm>
                  <a:off x="1339"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11"/>
                      </a:lnTo>
                      <a:lnTo>
                        <a:pt x="9" y="9"/>
                      </a:lnTo>
                      <a:lnTo>
                        <a:pt x="9"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1" name="Freeform 3443"/>
                <p:cNvSpPr>
                  <a:spLocks/>
                </p:cNvSpPr>
                <p:nvPr/>
              </p:nvSpPr>
              <p:spPr bwMode="auto">
                <a:xfrm>
                  <a:off x="1343"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9" y="11"/>
                      </a:lnTo>
                      <a:lnTo>
                        <a:pt x="9" y="9"/>
                      </a:lnTo>
                      <a:lnTo>
                        <a:pt x="9" y="7"/>
                      </a:lnTo>
                      <a:lnTo>
                        <a:pt x="9"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2" name="Freeform 3444"/>
                <p:cNvSpPr>
                  <a:spLocks/>
                </p:cNvSpPr>
                <p:nvPr/>
              </p:nvSpPr>
              <p:spPr bwMode="auto">
                <a:xfrm>
                  <a:off x="1346"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3" name="Freeform 3445"/>
                <p:cNvSpPr>
                  <a:spLocks/>
                </p:cNvSpPr>
                <p:nvPr/>
              </p:nvSpPr>
              <p:spPr bwMode="auto">
                <a:xfrm>
                  <a:off x="1348"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4" name="Freeform 3446"/>
                <p:cNvSpPr>
                  <a:spLocks/>
                </p:cNvSpPr>
                <p:nvPr/>
              </p:nvSpPr>
              <p:spPr bwMode="auto">
                <a:xfrm>
                  <a:off x="1352"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5" name="Freeform 3447"/>
                <p:cNvSpPr>
                  <a:spLocks/>
                </p:cNvSpPr>
                <p:nvPr/>
              </p:nvSpPr>
              <p:spPr bwMode="auto">
                <a:xfrm>
                  <a:off x="1358"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6" y="11"/>
                      </a:lnTo>
                      <a:lnTo>
                        <a:pt x="9" y="9"/>
                      </a:lnTo>
                      <a:lnTo>
                        <a:pt x="9" y="7"/>
                      </a:lnTo>
                      <a:lnTo>
                        <a:pt x="9"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6" name="Freeform 3448"/>
                <p:cNvSpPr>
                  <a:spLocks/>
                </p:cNvSpPr>
                <p:nvPr/>
              </p:nvSpPr>
              <p:spPr bwMode="auto">
                <a:xfrm>
                  <a:off x="1360"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7 w 11"/>
                    <a:gd name="T11" fmla="*/ 11 h 13"/>
                    <a:gd name="T12" fmla="*/ 7 w 11"/>
                    <a:gd name="T13" fmla="*/ 9 h 13"/>
                    <a:gd name="T14" fmla="*/ 11 w 11"/>
                    <a:gd name="T15" fmla="*/ 7 h 13"/>
                    <a:gd name="T16" fmla="*/ 7 w 11"/>
                    <a:gd name="T17" fmla="*/ 1 h 13"/>
                    <a:gd name="T18" fmla="*/ 7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7" y="11"/>
                      </a:lnTo>
                      <a:lnTo>
                        <a:pt x="7" y="11"/>
                      </a:lnTo>
                      <a:lnTo>
                        <a:pt x="7" y="9"/>
                      </a:lnTo>
                      <a:lnTo>
                        <a:pt x="11" y="7"/>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7" name="Freeform 3449"/>
                <p:cNvSpPr>
                  <a:spLocks/>
                </p:cNvSpPr>
                <p:nvPr/>
              </p:nvSpPr>
              <p:spPr bwMode="auto">
                <a:xfrm>
                  <a:off x="1364"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9"/>
                      </a:lnTo>
                      <a:lnTo>
                        <a:pt x="9" y="7"/>
                      </a:lnTo>
                      <a:lnTo>
                        <a:pt x="9"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8" name="Freeform 3450"/>
                <p:cNvSpPr>
                  <a:spLocks/>
                </p:cNvSpPr>
                <p:nvPr/>
              </p:nvSpPr>
              <p:spPr bwMode="auto">
                <a:xfrm>
                  <a:off x="136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9" name="Freeform 3451"/>
                <p:cNvSpPr>
                  <a:spLocks/>
                </p:cNvSpPr>
                <p:nvPr/>
              </p:nvSpPr>
              <p:spPr bwMode="auto">
                <a:xfrm>
                  <a:off x="1371"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0" name="Freeform 3452"/>
                <p:cNvSpPr>
                  <a:spLocks/>
                </p:cNvSpPr>
                <p:nvPr/>
              </p:nvSpPr>
              <p:spPr bwMode="auto">
                <a:xfrm>
                  <a:off x="1373"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1" name="Freeform 3453"/>
                <p:cNvSpPr>
                  <a:spLocks/>
                </p:cNvSpPr>
                <p:nvPr/>
              </p:nvSpPr>
              <p:spPr bwMode="auto">
                <a:xfrm>
                  <a:off x="1377"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2" name="Freeform 3454"/>
                <p:cNvSpPr>
                  <a:spLocks/>
                </p:cNvSpPr>
                <p:nvPr/>
              </p:nvSpPr>
              <p:spPr bwMode="auto">
                <a:xfrm>
                  <a:off x="1383" y="3320"/>
                  <a:ext cx="7" cy="13"/>
                </a:xfrm>
                <a:custGeom>
                  <a:avLst/>
                  <a:gdLst>
                    <a:gd name="T0" fmla="*/ 2 w 7"/>
                    <a:gd name="T1" fmla="*/ 0 h 13"/>
                    <a:gd name="T2" fmla="*/ 0 w 7"/>
                    <a:gd name="T3" fmla="*/ 0 h 13"/>
                    <a:gd name="T4" fmla="*/ 0 w 7"/>
                    <a:gd name="T5" fmla="*/ 13 h 13"/>
                    <a:gd name="T6" fmla="*/ 2 w 7"/>
                    <a:gd name="T7" fmla="*/ 13 h 13"/>
                    <a:gd name="T8" fmla="*/ 4 w 7"/>
                    <a:gd name="T9" fmla="*/ 11 h 13"/>
                    <a:gd name="T10" fmla="*/ 7 w 7"/>
                    <a:gd name="T11" fmla="*/ 11 h 13"/>
                    <a:gd name="T12" fmla="*/ 7 w 7"/>
                    <a:gd name="T13" fmla="*/ 9 h 13"/>
                    <a:gd name="T14" fmla="*/ 7 w 7"/>
                    <a:gd name="T15" fmla="*/ 7 h 13"/>
                    <a:gd name="T16" fmla="*/ 7 w 7"/>
                    <a:gd name="T17" fmla="*/ 1 h 13"/>
                    <a:gd name="T18" fmla="*/ 7 w 7"/>
                    <a:gd name="T19" fmla="*/ 1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1"/>
                      </a:lnTo>
                      <a:lnTo>
                        <a:pt x="7" y="11"/>
                      </a:lnTo>
                      <a:lnTo>
                        <a:pt x="7" y="9"/>
                      </a:lnTo>
                      <a:lnTo>
                        <a:pt x="7" y="7"/>
                      </a:lnTo>
                      <a:lnTo>
                        <a:pt x="7" y="1"/>
                      </a:lnTo>
                      <a:lnTo>
                        <a:pt x="7"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3" name="Freeform 3455"/>
                <p:cNvSpPr>
                  <a:spLocks/>
                </p:cNvSpPr>
                <p:nvPr/>
              </p:nvSpPr>
              <p:spPr bwMode="auto">
                <a:xfrm>
                  <a:off x="1385"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5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5" y="0"/>
                      </a:moveTo>
                      <a:lnTo>
                        <a:pt x="0" y="0"/>
                      </a:lnTo>
                      <a:lnTo>
                        <a:pt x="0" y="13"/>
                      </a:lnTo>
                      <a:lnTo>
                        <a:pt x="5" y="13"/>
                      </a:lnTo>
                      <a:lnTo>
                        <a:pt x="5" y="11"/>
                      </a:lnTo>
                      <a:lnTo>
                        <a:pt x="9" y="11"/>
                      </a:lnTo>
                      <a:lnTo>
                        <a:pt x="9" y="9"/>
                      </a:lnTo>
                      <a:lnTo>
                        <a:pt x="11" y="7"/>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4" name="Freeform 3456"/>
                <p:cNvSpPr>
                  <a:spLocks/>
                </p:cNvSpPr>
                <p:nvPr/>
              </p:nvSpPr>
              <p:spPr bwMode="auto">
                <a:xfrm>
                  <a:off x="1390"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9 h 13"/>
                    <a:gd name="T12" fmla="*/ 8 w 8"/>
                    <a:gd name="T13" fmla="*/ 7 h 13"/>
                    <a:gd name="T14" fmla="*/ 8 w 8"/>
                    <a:gd name="T15" fmla="*/ 1 h 13"/>
                    <a:gd name="T16" fmla="*/ 6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9"/>
                      </a:lnTo>
                      <a:lnTo>
                        <a:pt x="8" y="7"/>
                      </a:lnTo>
                      <a:lnTo>
                        <a:pt x="8" y="1"/>
                      </a:lnTo>
                      <a:lnTo>
                        <a:pt x="6"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5" name="Freeform 3457"/>
                <p:cNvSpPr>
                  <a:spLocks/>
                </p:cNvSpPr>
                <p:nvPr/>
              </p:nvSpPr>
              <p:spPr bwMode="auto">
                <a:xfrm>
                  <a:off x="1390"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6" name="Freeform 3458"/>
                <p:cNvSpPr>
                  <a:spLocks/>
                </p:cNvSpPr>
                <p:nvPr/>
              </p:nvSpPr>
              <p:spPr bwMode="auto">
                <a:xfrm>
                  <a:off x="1396"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7" name="Freeform 3459"/>
                <p:cNvSpPr>
                  <a:spLocks/>
                </p:cNvSpPr>
                <p:nvPr/>
              </p:nvSpPr>
              <p:spPr bwMode="auto">
                <a:xfrm>
                  <a:off x="1398"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8" name="Freeform 3460"/>
                <p:cNvSpPr>
                  <a:spLocks/>
                </p:cNvSpPr>
                <p:nvPr/>
              </p:nvSpPr>
              <p:spPr bwMode="auto">
                <a:xfrm>
                  <a:off x="1402"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9" name="Freeform 3461"/>
                <p:cNvSpPr>
                  <a:spLocks/>
                </p:cNvSpPr>
                <p:nvPr/>
              </p:nvSpPr>
              <p:spPr bwMode="auto">
                <a:xfrm>
                  <a:off x="1406"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8" y="11"/>
                      </a:lnTo>
                      <a:lnTo>
                        <a:pt x="9" y="9"/>
                      </a:lnTo>
                      <a:lnTo>
                        <a:pt x="9" y="7"/>
                      </a:lnTo>
                      <a:lnTo>
                        <a:pt x="9"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0" name="Freeform 3462"/>
                <p:cNvSpPr>
                  <a:spLocks/>
                </p:cNvSpPr>
                <p:nvPr/>
              </p:nvSpPr>
              <p:spPr bwMode="auto">
                <a:xfrm>
                  <a:off x="1410"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5" y="11"/>
                      </a:lnTo>
                      <a:lnTo>
                        <a:pt x="9" y="11"/>
                      </a:lnTo>
                      <a:lnTo>
                        <a:pt x="9" y="9"/>
                      </a:lnTo>
                      <a:lnTo>
                        <a:pt x="9" y="7"/>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1" name="Freeform 3463"/>
                <p:cNvSpPr>
                  <a:spLocks/>
                </p:cNvSpPr>
                <p:nvPr/>
              </p:nvSpPr>
              <p:spPr bwMode="auto">
                <a:xfrm>
                  <a:off x="1414"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1"/>
                      </a:lnTo>
                      <a:lnTo>
                        <a:pt x="5" y="11"/>
                      </a:lnTo>
                      <a:lnTo>
                        <a:pt x="9" y="9"/>
                      </a:lnTo>
                      <a:lnTo>
                        <a:pt x="9" y="7"/>
                      </a:lnTo>
                      <a:lnTo>
                        <a:pt x="9" y="1"/>
                      </a:lnTo>
                      <a:lnTo>
                        <a:pt x="5"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2" name="Freeform 3464"/>
                <p:cNvSpPr>
                  <a:spLocks/>
                </p:cNvSpPr>
                <p:nvPr/>
              </p:nvSpPr>
              <p:spPr bwMode="auto">
                <a:xfrm>
                  <a:off x="1415"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3" name="Freeform 3465"/>
                <p:cNvSpPr>
                  <a:spLocks/>
                </p:cNvSpPr>
                <p:nvPr/>
              </p:nvSpPr>
              <p:spPr bwMode="auto">
                <a:xfrm>
                  <a:off x="141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4" name="Freeform 3466"/>
                <p:cNvSpPr>
                  <a:spLocks/>
                </p:cNvSpPr>
                <p:nvPr/>
              </p:nvSpPr>
              <p:spPr bwMode="auto">
                <a:xfrm>
                  <a:off x="1423"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5" name="Freeform 3467"/>
                <p:cNvSpPr>
                  <a:spLocks/>
                </p:cNvSpPr>
                <p:nvPr/>
              </p:nvSpPr>
              <p:spPr bwMode="auto">
                <a:xfrm>
                  <a:off x="1427"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6" name="Freeform 3468"/>
                <p:cNvSpPr>
                  <a:spLocks/>
                </p:cNvSpPr>
                <p:nvPr/>
              </p:nvSpPr>
              <p:spPr bwMode="auto">
                <a:xfrm>
                  <a:off x="1429"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8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1"/>
                      </a:lnTo>
                      <a:lnTo>
                        <a:pt x="9" y="11"/>
                      </a:lnTo>
                      <a:lnTo>
                        <a:pt x="11" y="9"/>
                      </a:lnTo>
                      <a:lnTo>
                        <a:pt x="11" y="7"/>
                      </a:lnTo>
                      <a:lnTo>
                        <a:pt x="11" y="1"/>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7" name="Freeform 3469"/>
                <p:cNvSpPr>
                  <a:spLocks/>
                </p:cNvSpPr>
                <p:nvPr/>
              </p:nvSpPr>
              <p:spPr bwMode="auto">
                <a:xfrm>
                  <a:off x="1435"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7 w 9"/>
                    <a:gd name="T13" fmla="*/ 9 h 13"/>
                    <a:gd name="T14" fmla="*/ 9 w 9"/>
                    <a:gd name="T15" fmla="*/ 7 h 13"/>
                    <a:gd name="T16" fmla="*/ 7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7" y="11"/>
                      </a:lnTo>
                      <a:lnTo>
                        <a:pt x="7" y="9"/>
                      </a:lnTo>
                      <a:lnTo>
                        <a:pt x="9" y="7"/>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8" name="Freeform 3470"/>
                <p:cNvSpPr>
                  <a:spLocks/>
                </p:cNvSpPr>
                <p:nvPr/>
              </p:nvSpPr>
              <p:spPr bwMode="auto">
                <a:xfrm>
                  <a:off x="1438"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71" name="Group 3672"/>
              <p:cNvGrpSpPr>
                <a:grpSpLocks/>
              </p:cNvGrpSpPr>
              <p:nvPr/>
            </p:nvGrpSpPr>
            <p:grpSpPr bwMode="auto">
              <a:xfrm>
                <a:off x="1440" y="3320"/>
                <a:ext cx="709" cy="13"/>
                <a:chOff x="1440" y="3320"/>
                <a:chExt cx="709" cy="13"/>
              </a:xfrm>
            </p:grpSpPr>
            <p:sp>
              <p:nvSpPr>
                <p:cNvPr id="28519" name="Freeform 3472"/>
                <p:cNvSpPr>
                  <a:spLocks/>
                </p:cNvSpPr>
                <p:nvPr/>
              </p:nvSpPr>
              <p:spPr bwMode="auto">
                <a:xfrm>
                  <a:off x="1440"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0" name="Freeform 3473"/>
                <p:cNvSpPr>
                  <a:spLocks/>
                </p:cNvSpPr>
                <p:nvPr/>
              </p:nvSpPr>
              <p:spPr bwMode="auto">
                <a:xfrm>
                  <a:off x="1444"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1" name="Freeform 3474"/>
                <p:cNvSpPr>
                  <a:spLocks/>
                </p:cNvSpPr>
                <p:nvPr/>
              </p:nvSpPr>
              <p:spPr bwMode="auto">
                <a:xfrm>
                  <a:off x="1448"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2" name="Freeform 3475"/>
                <p:cNvSpPr>
                  <a:spLocks/>
                </p:cNvSpPr>
                <p:nvPr/>
              </p:nvSpPr>
              <p:spPr bwMode="auto">
                <a:xfrm>
                  <a:off x="1452"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3" name="Freeform 3476"/>
                <p:cNvSpPr>
                  <a:spLocks/>
                </p:cNvSpPr>
                <p:nvPr/>
              </p:nvSpPr>
              <p:spPr bwMode="auto">
                <a:xfrm>
                  <a:off x="1454"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8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1"/>
                      </a:lnTo>
                      <a:lnTo>
                        <a:pt x="9" y="11"/>
                      </a:lnTo>
                      <a:lnTo>
                        <a:pt x="11" y="9"/>
                      </a:lnTo>
                      <a:lnTo>
                        <a:pt x="11" y="7"/>
                      </a:lnTo>
                      <a:lnTo>
                        <a:pt x="11" y="1"/>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4" name="Freeform 3477"/>
                <p:cNvSpPr>
                  <a:spLocks/>
                </p:cNvSpPr>
                <p:nvPr/>
              </p:nvSpPr>
              <p:spPr bwMode="auto">
                <a:xfrm>
                  <a:off x="1458" y="3320"/>
                  <a:ext cx="9" cy="13"/>
                </a:xfrm>
                <a:custGeom>
                  <a:avLst/>
                  <a:gdLst>
                    <a:gd name="T0" fmla="*/ 5 w 9"/>
                    <a:gd name="T1" fmla="*/ 0 h 13"/>
                    <a:gd name="T2" fmla="*/ 0 w 9"/>
                    <a:gd name="T3" fmla="*/ 0 h 13"/>
                    <a:gd name="T4" fmla="*/ 0 w 9"/>
                    <a:gd name="T5" fmla="*/ 13 h 13"/>
                    <a:gd name="T6" fmla="*/ 5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5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0"/>
                      </a:moveTo>
                      <a:lnTo>
                        <a:pt x="0" y="0"/>
                      </a:lnTo>
                      <a:lnTo>
                        <a:pt x="0" y="13"/>
                      </a:lnTo>
                      <a:lnTo>
                        <a:pt x="5" y="13"/>
                      </a:lnTo>
                      <a:lnTo>
                        <a:pt x="7" y="11"/>
                      </a:lnTo>
                      <a:lnTo>
                        <a:pt x="9" y="11"/>
                      </a:lnTo>
                      <a:lnTo>
                        <a:pt x="9" y="9"/>
                      </a:lnTo>
                      <a:lnTo>
                        <a:pt x="9"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5" name="Freeform 3478"/>
                <p:cNvSpPr>
                  <a:spLocks/>
                </p:cNvSpPr>
                <p:nvPr/>
              </p:nvSpPr>
              <p:spPr bwMode="auto">
                <a:xfrm>
                  <a:off x="1463"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8 w 8"/>
                    <a:gd name="T11" fmla="*/ 11 h 13"/>
                    <a:gd name="T12" fmla="*/ 8 w 8"/>
                    <a:gd name="T13" fmla="*/ 9 h 13"/>
                    <a:gd name="T14" fmla="*/ 8 w 8"/>
                    <a:gd name="T15" fmla="*/ 7 h 13"/>
                    <a:gd name="T16" fmla="*/ 8 w 8"/>
                    <a:gd name="T17" fmla="*/ 1 h 13"/>
                    <a:gd name="T18" fmla="*/ 8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8" y="11"/>
                      </a:lnTo>
                      <a:lnTo>
                        <a:pt x="8" y="9"/>
                      </a:lnTo>
                      <a:lnTo>
                        <a:pt x="8" y="7"/>
                      </a:lnTo>
                      <a:lnTo>
                        <a:pt x="8" y="1"/>
                      </a:lnTo>
                      <a:lnTo>
                        <a:pt x="8"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6" name="Freeform 3479"/>
                <p:cNvSpPr>
                  <a:spLocks/>
                </p:cNvSpPr>
                <p:nvPr/>
              </p:nvSpPr>
              <p:spPr bwMode="auto">
                <a:xfrm>
                  <a:off x="1465"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6" y="11"/>
                      </a:lnTo>
                      <a:lnTo>
                        <a:pt x="10" y="11"/>
                      </a:lnTo>
                      <a:lnTo>
                        <a:pt x="10" y="9"/>
                      </a:lnTo>
                      <a:lnTo>
                        <a:pt x="12"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7" name="Freeform 3480"/>
                <p:cNvSpPr>
                  <a:spLocks/>
                </p:cNvSpPr>
                <p:nvPr/>
              </p:nvSpPr>
              <p:spPr bwMode="auto">
                <a:xfrm>
                  <a:off x="1471"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9 h 13"/>
                    <a:gd name="T12" fmla="*/ 8 w 8"/>
                    <a:gd name="T13" fmla="*/ 7 h 13"/>
                    <a:gd name="T14" fmla="*/ 8 w 8"/>
                    <a:gd name="T15" fmla="*/ 1 h 13"/>
                    <a:gd name="T16" fmla="*/ 6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9"/>
                      </a:lnTo>
                      <a:lnTo>
                        <a:pt x="8" y="7"/>
                      </a:lnTo>
                      <a:lnTo>
                        <a:pt x="8" y="1"/>
                      </a:lnTo>
                      <a:lnTo>
                        <a:pt x="6"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8" name="Freeform 3481"/>
                <p:cNvSpPr>
                  <a:spLocks/>
                </p:cNvSpPr>
                <p:nvPr/>
              </p:nvSpPr>
              <p:spPr bwMode="auto">
                <a:xfrm>
                  <a:off x="1471"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29" name="Freeform 3482"/>
                <p:cNvSpPr>
                  <a:spLocks/>
                </p:cNvSpPr>
                <p:nvPr/>
              </p:nvSpPr>
              <p:spPr bwMode="auto">
                <a:xfrm>
                  <a:off x="1477"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0" name="Freeform 3483"/>
                <p:cNvSpPr>
                  <a:spLocks/>
                </p:cNvSpPr>
                <p:nvPr/>
              </p:nvSpPr>
              <p:spPr bwMode="auto">
                <a:xfrm>
                  <a:off x="1479"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7" y="11"/>
                      </a:lnTo>
                      <a:lnTo>
                        <a:pt x="11" y="9"/>
                      </a:lnTo>
                      <a:lnTo>
                        <a:pt x="11" y="7"/>
                      </a:lnTo>
                      <a:lnTo>
                        <a:pt x="11"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1" name="Freeform 3484"/>
                <p:cNvSpPr>
                  <a:spLocks/>
                </p:cNvSpPr>
                <p:nvPr/>
              </p:nvSpPr>
              <p:spPr bwMode="auto">
                <a:xfrm>
                  <a:off x="1483"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2" name="Freeform 3485"/>
                <p:cNvSpPr>
                  <a:spLocks/>
                </p:cNvSpPr>
                <p:nvPr/>
              </p:nvSpPr>
              <p:spPr bwMode="auto">
                <a:xfrm>
                  <a:off x="1486"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3" name="Freeform 3486"/>
                <p:cNvSpPr>
                  <a:spLocks/>
                </p:cNvSpPr>
                <p:nvPr/>
              </p:nvSpPr>
              <p:spPr bwMode="auto">
                <a:xfrm>
                  <a:off x="1490"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10" y="11"/>
                      </a:lnTo>
                      <a:lnTo>
                        <a:pt x="10" y="9"/>
                      </a:lnTo>
                      <a:lnTo>
                        <a:pt x="12"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4" name="Freeform 3487"/>
                <p:cNvSpPr>
                  <a:spLocks/>
                </p:cNvSpPr>
                <p:nvPr/>
              </p:nvSpPr>
              <p:spPr bwMode="auto">
                <a:xfrm>
                  <a:off x="1494"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5" name="Freeform 3488"/>
                <p:cNvSpPr>
                  <a:spLocks/>
                </p:cNvSpPr>
                <p:nvPr/>
              </p:nvSpPr>
              <p:spPr bwMode="auto">
                <a:xfrm>
                  <a:off x="1496"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6" name="Freeform 3489"/>
                <p:cNvSpPr>
                  <a:spLocks/>
                </p:cNvSpPr>
                <p:nvPr/>
              </p:nvSpPr>
              <p:spPr bwMode="auto">
                <a:xfrm>
                  <a:off x="1502"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7" name="Freeform 3490"/>
                <p:cNvSpPr>
                  <a:spLocks/>
                </p:cNvSpPr>
                <p:nvPr/>
              </p:nvSpPr>
              <p:spPr bwMode="auto">
                <a:xfrm>
                  <a:off x="1504"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1"/>
                      </a:lnTo>
                      <a:lnTo>
                        <a:pt x="9" y="11"/>
                      </a:lnTo>
                      <a:lnTo>
                        <a:pt x="11" y="9"/>
                      </a:lnTo>
                      <a:lnTo>
                        <a:pt x="11" y="7"/>
                      </a:lnTo>
                      <a:lnTo>
                        <a:pt x="11" y="1"/>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8" name="Freeform 3491"/>
                <p:cNvSpPr>
                  <a:spLocks/>
                </p:cNvSpPr>
                <p:nvPr/>
              </p:nvSpPr>
              <p:spPr bwMode="auto">
                <a:xfrm>
                  <a:off x="1510" y="3320"/>
                  <a:ext cx="7" cy="13"/>
                </a:xfrm>
                <a:custGeom>
                  <a:avLst/>
                  <a:gdLst>
                    <a:gd name="T0" fmla="*/ 0 w 7"/>
                    <a:gd name="T1" fmla="*/ 0 h 13"/>
                    <a:gd name="T2" fmla="*/ 0 w 7"/>
                    <a:gd name="T3" fmla="*/ 0 h 13"/>
                    <a:gd name="T4" fmla="*/ 0 w 7"/>
                    <a:gd name="T5" fmla="*/ 13 h 13"/>
                    <a:gd name="T6" fmla="*/ 0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5" y="11"/>
                      </a:lnTo>
                      <a:lnTo>
                        <a:pt x="7" y="11"/>
                      </a:lnTo>
                      <a:lnTo>
                        <a:pt x="7" y="9"/>
                      </a:lnTo>
                      <a:lnTo>
                        <a:pt x="7" y="7"/>
                      </a:lnTo>
                      <a:lnTo>
                        <a:pt x="7" y="1"/>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39" name="Freeform 3492"/>
                <p:cNvSpPr>
                  <a:spLocks/>
                </p:cNvSpPr>
                <p:nvPr/>
              </p:nvSpPr>
              <p:spPr bwMode="auto">
                <a:xfrm>
                  <a:off x="1510"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0" name="Freeform 3493"/>
                <p:cNvSpPr>
                  <a:spLocks/>
                </p:cNvSpPr>
                <p:nvPr/>
              </p:nvSpPr>
              <p:spPr bwMode="auto">
                <a:xfrm>
                  <a:off x="151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1" name="Freeform 3494"/>
                <p:cNvSpPr>
                  <a:spLocks/>
                </p:cNvSpPr>
                <p:nvPr/>
              </p:nvSpPr>
              <p:spPr bwMode="auto">
                <a:xfrm>
                  <a:off x="1519"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2" name="Freeform 3495"/>
                <p:cNvSpPr>
                  <a:spLocks/>
                </p:cNvSpPr>
                <p:nvPr/>
              </p:nvSpPr>
              <p:spPr bwMode="auto">
                <a:xfrm>
                  <a:off x="1521"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3" name="Freeform 3496"/>
                <p:cNvSpPr>
                  <a:spLocks/>
                </p:cNvSpPr>
                <p:nvPr/>
              </p:nvSpPr>
              <p:spPr bwMode="auto">
                <a:xfrm>
                  <a:off x="1525"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9 w 9"/>
                    <a:gd name="T11" fmla="*/ 9 h 13"/>
                    <a:gd name="T12" fmla="*/ 9 w 9"/>
                    <a:gd name="T13" fmla="*/ 7 h 13"/>
                    <a:gd name="T14" fmla="*/ 9 w 9"/>
                    <a:gd name="T15" fmla="*/ 1 h 13"/>
                    <a:gd name="T16" fmla="*/ 8 w 9"/>
                    <a:gd name="T17" fmla="*/ 1 h 13"/>
                    <a:gd name="T18" fmla="*/ 8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1"/>
                      </a:lnTo>
                      <a:lnTo>
                        <a:pt x="9" y="9"/>
                      </a:lnTo>
                      <a:lnTo>
                        <a:pt x="9" y="7"/>
                      </a:lnTo>
                      <a:lnTo>
                        <a:pt x="9"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4" name="Freeform 3497"/>
                <p:cNvSpPr>
                  <a:spLocks/>
                </p:cNvSpPr>
                <p:nvPr/>
              </p:nvSpPr>
              <p:spPr bwMode="auto">
                <a:xfrm>
                  <a:off x="1529"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9" y="11"/>
                      </a:lnTo>
                      <a:lnTo>
                        <a:pt x="9" y="9"/>
                      </a:lnTo>
                      <a:lnTo>
                        <a:pt x="9" y="7"/>
                      </a:lnTo>
                      <a:lnTo>
                        <a:pt x="9" y="1"/>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5" name="Freeform 3498"/>
                <p:cNvSpPr>
                  <a:spLocks/>
                </p:cNvSpPr>
                <p:nvPr/>
              </p:nvSpPr>
              <p:spPr bwMode="auto">
                <a:xfrm>
                  <a:off x="1533"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5" y="11"/>
                      </a:lnTo>
                      <a:lnTo>
                        <a:pt x="9" y="11"/>
                      </a:lnTo>
                      <a:lnTo>
                        <a:pt x="9" y="9"/>
                      </a:lnTo>
                      <a:lnTo>
                        <a:pt x="9" y="7"/>
                      </a:lnTo>
                      <a:lnTo>
                        <a:pt x="9"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6" name="Freeform 3499"/>
                <p:cNvSpPr>
                  <a:spLocks/>
                </p:cNvSpPr>
                <p:nvPr/>
              </p:nvSpPr>
              <p:spPr bwMode="auto">
                <a:xfrm>
                  <a:off x="1534"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7" name="Freeform 3500"/>
                <p:cNvSpPr>
                  <a:spLocks/>
                </p:cNvSpPr>
                <p:nvPr/>
              </p:nvSpPr>
              <p:spPr bwMode="auto">
                <a:xfrm>
                  <a:off x="1538"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8" name="Freeform 3501"/>
                <p:cNvSpPr>
                  <a:spLocks/>
                </p:cNvSpPr>
                <p:nvPr/>
              </p:nvSpPr>
              <p:spPr bwMode="auto">
                <a:xfrm>
                  <a:off x="1544"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8" y="11"/>
                      </a:lnTo>
                      <a:lnTo>
                        <a:pt x="10" y="9"/>
                      </a:lnTo>
                      <a:lnTo>
                        <a:pt x="10" y="7"/>
                      </a:lnTo>
                      <a:lnTo>
                        <a:pt x="10" y="1"/>
                      </a:lnTo>
                      <a:lnTo>
                        <a:pt x="8"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49" name="Freeform 3502"/>
                <p:cNvSpPr>
                  <a:spLocks/>
                </p:cNvSpPr>
                <p:nvPr/>
              </p:nvSpPr>
              <p:spPr bwMode="auto">
                <a:xfrm>
                  <a:off x="1546"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8 w 12"/>
                    <a:gd name="T11" fmla="*/ 11 h 13"/>
                    <a:gd name="T12" fmla="*/ 8 w 12"/>
                    <a:gd name="T13" fmla="*/ 9 h 13"/>
                    <a:gd name="T14" fmla="*/ 12 w 12"/>
                    <a:gd name="T15" fmla="*/ 7 h 13"/>
                    <a:gd name="T16" fmla="*/ 8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8" y="11"/>
                      </a:lnTo>
                      <a:lnTo>
                        <a:pt x="8" y="9"/>
                      </a:lnTo>
                      <a:lnTo>
                        <a:pt x="12" y="7"/>
                      </a:lnTo>
                      <a:lnTo>
                        <a:pt x="8"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0" name="Freeform 3503"/>
                <p:cNvSpPr>
                  <a:spLocks/>
                </p:cNvSpPr>
                <p:nvPr/>
              </p:nvSpPr>
              <p:spPr bwMode="auto">
                <a:xfrm>
                  <a:off x="1552" y="3320"/>
                  <a:ext cx="7" cy="13"/>
                </a:xfrm>
                <a:custGeom>
                  <a:avLst/>
                  <a:gdLst>
                    <a:gd name="T0" fmla="*/ 2 w 7"/>
                    <a:gd name="T1" fmla="*/ 0 h 13"/>
                    <a:gd name="T2" fmla="*/ 0 w 7"/>
                    <a:gd name="T3" fmla="*/ 0 h 13"/>
                    <a:gd name="T4" fmla="*/ 0 w 7"/>
                    <a:gd name="T5" fmla="*/ 13 h 13"/>
                    <a:gd name="T6" fmla="*/ 2 w 7"/>
                    <a:gd name="T7" fmla="*/ 13 h 13"/>
                    <a:gd name="T8" fmla="*/ 6 w 7"/>
                    <a:gd name="T9" fmla="*/ 11 h 13"/>
                    <a:gd name="T10" fmla="*/ 7 w 7"/>
                    <a:gd name="T11" fmla="*/ 9 h 13"/>
                    <a:gd name="T12" fmla="*/ 7 w 7"/>
                    <a:gd name="T13" fmla="*/ 7 h 13"/>
                    <a:gd name="T14" fmla="*/ 7 w 7"/>
                    <a:gd name="T15" fmla="*/ 1 h 13"/>
                    <a:gd name="T16" fmla="*/ 6 w 7"/>
                    <a:gd name="T17" fmla="*/ 1 h 13"/>
                    <a:gd name="T18" fmla="*/ 6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6" y="11"/>
                      </a:lnTo>
                      <a:lnTo>
                        <a:pt x="7" y="9"/>
                      </a:lnTo>
                      <a:lnTo>
                        <a:pt x="7" y="7"/>
                      </a:lnTo>
                      <a:lnTo>
                        <a:pt x="7"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1" name="Freeform 3504"/>
                <p:cNvSpPr>
                  <a:spLocks/>
                </p:cNvSpPr>
                <p:nvPr/>
              </p:nvSpPr>
              <p:spPr bwMode="auto">
                <a:xfrm>
                  <a:off x="1554"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7" y="11"/>
                      </a:lnTo>
                      <a:lnTo>
                        <a:pt x="9" y="9"/>
                      </a:lnTo>
                      <a:lnTo>
                        <a:pt x="9" y="7"/>
                      </a:lnTo>
                      <a:lnTo>
                        <a:pt x="9" y="1"/>
                      </a:lnTo>
                      <a:lnTo>
                        <a:pt x="7"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2" name="Freeform 3505"/>
                <p:cNvSpPr>
                  <a:spLocks/>
                </p:cNvSpPr>
                <p:nvPr/>
              </p:nvSpPr>
              <p:spPr bwMode="auto">
                <a:xfrm>
                  <a:off x="1558"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5" y="11"/>
                      </a:lnTo>
                      <a:lnTo>
                        <a:pt x="9" y="11"/>
                      </a:lnTo>
                      <a:lnTo>
                        <a:pt x="9" y="9"/>
                      </a:lnTo>
                      <a:lnTo>
                        <a:pt x="9" y="7"/>
                      </a:lnTo>
                      <a:lnTo>
                        <a:pt x="9"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3" name="Freeform 3506"/>
                <p:cNvSpPr>
                  <a:spLocks/>
                </p:cNvSpPr>
                <p:nvPr/>
              </p:nvSpPr>
              <p:spPr bwMode="auto">
                <a:xfrm>
                  <a:off x="1559"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4" name="Freeform 3507"/>
                <p:cNvSpPr>
                  <a:spLocks/>
                </p:cNvSpPr>
                <p:nvPr/>
              </p:nvSpPr>
              <p:spPr bwMode="auto">
                <a:xfrm>
                  <a:off x="1563"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5" name="Freeform 3508"/>
                <p:cNvSpPr>
                  <a:spLocks/>
                </p:cNvSpPr>
                <p:nvPr/>
              </p:nvSpPr>
              <p:spPr bwMode="auto">
                <a:xfrm>
                  <a:off x="156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6" name="Freeform 3509"/>
                <p:cNvSpPr>
                  <a:spLocks/>
                </p:cNvSpPr>
                <p:nvPr/>
              </p:nvSpPr>
              <p:spPr bwMode="auto">
                <a:xfrm>
                  <a:off x="1571"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10 w 11"/>
                    <a:gd name="T11" fmla="*/ 11 h 13"/>
                    <a:gd name="T12" fmla="*/ 10 w 11"/>
                    <a:gd name="T13" fmla="*/ 9 h 13"/>
                    <a:gd name="T14" fmla="*/ 11 w 11"/>
                    <a:gd name="T15" fmla="*/ 7 h 13"/>
                    <a:gd name="T16" fmla="*/ 10 w 11"/>
                    <a:gd name="T17" fmla="*/ 1 h 13"/>
                    <a:gd name="T18" fmla="*/ 6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0" y="0"/>
                      </a:lnTo>
                      <a:lnTo>
                        <a:pt x="0" y="13"/>
                      </a:lnTo>
                      <a:lnTo>
                        <a:pt x="6" y="13"/>
                      </a:lnTo>
                      <a:lnTo>
                        <a:pt x="6" y="11"/>
                      </a:lnTo>
                      <a:lnTo>
                        <a:pt x="10" y="11"/>
                      </a:lnTo>
                      <a:lnTo>
                        <a:pt x="10" y="9"/>
                      </a:lnTo>
                      <a:lnTo>
                        <a:pt x="11"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7" name="Freeform 3510"/>
                <p:cNvSpPr>
                  <a:spLocks/>
                </p:cNvSpPr>
                <p:nvPr/>
              </p:nvSpPr>
              <p:spPr bwMode="auto">
                <a:xfrm>
                  <a:off x="1577" y="3320"/>
                  <a:ext cx="7" cy="13"/>
                </a:xfrm>
                <a:custGeom>
                  <a:avLst/>
                  <a:gdLst>
                    <a:gd name="T0" fmla="*/ 0 w 7"/>
                    <a:gd name="T1" fmla="*/ 0 h 13"/>
                    <a:gd name="T2" fmla="*/ 0 w 7"/>
                    <a:gd name="T3" fmla="*/ 0 h 13"/>
                    <a:gd name="T4" fmla="*/ 0 w 7"/>
                    <a:gd name="T5" fmla="*/ 13 h 13"/>
                    <a:gd name="T6" fmla="*/ 0 w 7"/>
                    <a:gd name="T7" fmla="*/ 13 h 13"/>
                    <a:gd name="T8" fmla="*/ 4 w 7"/>
                    <a:gd name="T9" fmla="*/ 11 h 13"/>
                    <a:gd name="T10" fmla="*/ 5 w 7"/>
                    <a:gd name="T11" fmla="*/ 11 h 13"/>
                    <a:gd name="T12" fmla="*/ 7 w 7"/>
                    <a:gd name="T13" fmla="*/ 9 h 13"/>
                    <a:gd name="T14" fmla="*/ 7 w 7"/>
                    <a:gd name="T15" fmla="*/ 7 h 13"/>
                    <a:gd name="T16" fmla="*/ 7 w 7"/>
                    <a:gd name="T17" fmla="*/ 1 h 13"/>
                    <a:gd name="T18" fmla="*/ 5 w 7"/>
                    <a:gd name="T19" fmla="*/ 1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1"/>
                      </a:lnTo>
                      <a:lnTo>
                        <a:pt x="5" y="11"/>
                      </a:lnTo>
                      <a:lnTo>
                        <a:pt x="7" y="9"/>
                      </a:lnTo>
                      <a:lnTo>
                        <a:pt x="7" y="7"/>
                      </a:lnTo>
                      <a:lnTo>
                        <a:pt x="7" y="1"/>
                      </a:lnTo>
                      <a:lnTo>
                        <a:pt x="5"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8" name="Freeform 3511"/>
                <p:cNvSpPr>
                  <a:spLocks/>
                </p:cNvSpPr>
                <p:nvPr/>
              </p:nvSpPr>
              <p:spPr bwMode="auto">
                <a:xfrm>
                  <a:off x="1577"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1"/>
                      </a:lnTo>
                      <a:lnTo>
                        <a:pt x="9" y="11"/>
                      </a:lnTo>
                      <a:lnTo>
                        <a:pt x="13" y="9"/>
                      </a:lnTo>
                      <a:lnTo>
                        <a:pt x="13" y="7"/>
                      </a:lnTo>
                      <a:lnTo>
                        <a:pt x="13"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59" name="Freeform 3512"/>
                <p:cNvSpPr>
                  <a:spLocks/>
                </p:cNvSpPr>
                <p:nvPr/>
              </p:nvSpPr>
              <p:spPr bwMode="auto">
                <a:xfrm>
                  <a:off x="1582"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0" name="Freeform 3513"/>
                <p:cNvSpPr>
                  <a:spLocks/>
                </p:cNvSpPr>
                <p:nvPr/>
              </p:nvSpPr>
              <p:spPr bwMode="auto">
                <a:xfrm>
                  <a:off x="1584"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8" y="11"/>
                      </a:lnTo>
                      <a:lnTo>
                        <a:pt x="12" y="9"/>
                      </a:lnTo>
                      <a:lnTo>
                        <a:pt x="12" y="7"/>
                      </a:lnTo>
                      <a:lnTo>
                        <a:pt x="12" y="1"/>
                      </a:lnTo>
                      <a:lnTo>
                        <a:pt x="8"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1" name="Freeform 3514"/>
                <p:cNvSpPr>
                  <a:spLocks/>
                </p:cNvSpPr>
                <p:nvPr/>
              </p:nvSpPr>
              <p:spPr bwMode="auto">
                <a:xfrm>
                  <a:off x="1590"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2" name="Freeform 3515"/>
                <p:cNvSpPr>
                  <a:spLocks/>
                </p:cNvSpPr>
                <p:nvPr/>
              </p:nvSpPr>
              <p:spPr bwMode="auto">
                <a:xfrm>
                  <a:off x="159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3" name="Freeform 3516"/>
                <p:cNvSpPr>
                  <a:spLocks/>
                </p:cNvSpPr>
                <p:nvPr/>
              </p:nvSpPr>
              <p:spPr bwMode="auto">
                <a:xfrm>
                  <a:off x="1596"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4" name="Freeform 3517"/>
                <p:cNvSpPr>
                  <a:spLocks/>
                </p:cNvSpPr>
                <p:nvPr/>
              </p:nvSpPr>
              <p:spPr bwMode="auto">
                <a:xfrm>
                  <a:off x="1600"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1"/>
                      </a:lnTo>
                      <a:lnTo>
                        <a:pt x="6" y="11"/>
                      </a:lnTo>
                      <a:lnTo>
                        <a:pt x="9" y="9"/>
                      </a:lnTo>
                      <a:lnTo>
                        <a:pt x="9" y="7"/>
                      </a:lnTo>
                      <a:lnTo>
                        <a:pt x="9"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5" name="Freeform 3518"/>
                <p:cNvSpPr>
                  <a:spLocks/>
                </p:cNvSpPr>
                <p:nvPr/>
              </p:nvSpPr>
              <p:spPr bwMode="auto">
                <a:xfrm>
                  <a:off x="1602"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7" y="11"/>
                      </a:lnTo>
                      <a:lnTo>
                        <a:pt x="9" y="11"/>
                      </a:lnTo>
                      <a:lnTo>
                        <a:pt x="9" y="9"/>
                      </a:lnTo>
                      <a:lnTo>
                        <a:pt x="11"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6" name="Freeform 3519"/>
                <p:cNvSpPr>
                  <a:spLocks/>
                </p:cNvSpPr>
                <p:nvPr/>
              </p:nvSpPr>
              <p:spPr bwMode="auto">
                <a:xfrm>
                  <a:off x="1606"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9"/>
                      </a:lnTo>
                      <a:lnTo>
                        <a:pt x="9" y="7"/>
                      </a:lnTo>
                      <a:lnTo>
                        <a:pt x="9"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7" name="Freeform 3520"/>
                <p:cNvSpPr>
                  <a:spLocks/>
                </p:cNvSpPr>
                <p:nvPr/>
              </p:nvSpPr>
              <p:spPr bwMode="auto">
                <a:xfrm>
                  <a:off x="1609"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8" name="Freeform 3521"/>
                <p:cNvSpPr>
                  <a:spLocks/>
                </p:cNvSpPr>
                <p:nvPr/>
              </p:nvSpPr>
              <p:spPr bwMode="auto">
                <a:xfrm>
                  <a:off x="1613"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69" name="Freeform 3522"/>
                <p:cNvSpPr>
                  <a:spLocks/>
                </p:cNvSpPr>
                <p:nvPr/>
              </p:nvSpPr>
              <p:spPr bwMode="auto">
                <a:xfrm>
                  <a:off x="1615"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0" name="Freeform 3523"/>
                <p:cNvSpPr>
                  <a:spLocks/>
                </p:cNvSpPr>
                <p:nvPr/>
              </p:nvSpPr>
              <p:spPr bwMode="auto">
                <a:xfrm>
                  <a:off x="1621" y="3320"/>
                  <a:ext cx="8" cy="13"/>
                </a:xfrm>
                <a:custGeom>
                  <a:avLst/>
                  <a:gdLst>
                    <a:gd name="T0" fmla="*/ 4 w 8"/>
                    <a:gd name="T1" fmla="*/ 0 h 13"/>
                    <a:gd name="T2" fmla="*/ 0 w 8"/>
                    <a:gd name="T3" fmla="*/ 0 h 13"/>
                    <a:gd name="T4" fmla="*/ 0 w 8"/>
                    <a:gd name="T5" fmla="*/ 13 h 13"/>
                    <a:gd name="T6" fmla="*/ 4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8" y="11"/>
                      </a:lnTo>
                      <a:lnTo>
                        <a:pt x="8" y="11"/>
                      </a:lnTo>
                      <a:lnTo>
                        <a:pt x="8" y="9"/>
                      </a:lnTo>
                      <a:lnTo>
                        <a:pt x="8"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1" name="Freeform 3524"/>
                <p:cNvSpPr>
                  <a:spLocks/>
                </p:cNvSpPr>
                <p:nvPr/>
              </p:nvSpPr>
              <p:spPr bwMode="auto">
                <a:xfrm>
                  <a:off x="1625" y="3320"/>
                  <a:ext cx="9" cy="13"/>
                </a:xfrm>
                <a:custGeom>
                  <a:avLst/>
                  <a:gdLst>
                    <a:gd name="T0" fmla="*/ 4 w 9"/>
                    <a:gd name="T1" fmla="*/ 0 h 13"/>
                    <a:gd name="T2" fmla="*/ 0 w 9"/>
                    <a:gd name="T3" fmla="*/ 0 h 13"/>
                    <a:gd name="T4" fmla="*/ 0 w 9"/>
                    <a:gd name="T5" fmla="*/ 13 h 13"/>
                    <a:gd name="T6" fmla="*/ 4 w 9"/>
                    <a:gd name="T7" fmla="*/ 13 h 13"/>
                    <a:gd name="T8" fmla="*/ 4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4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4" y="11"/>
                      </a:lnTo>
                      <a:lnTo>
                        <a:pt x="7" y="11"/>
                      </a:lnTo>
                      <a:lnTo>
                        <a:pt x="9" y="9"/>
                      </a:lnTo>
                      <a:lnTo>
                        <a:pt x="9" y="7"/>
                      </a:lnTo>
                      <a:lnTo>
                        <a:pt x="9" y="1"/>
                      </a:lnTo>
                      <a:lnTo>
                        <a:pt x="7" y="1"/>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2" name="Freeform 3525"/>
                <p:cNvSpPr>
                  <a:spLocks/>
                </p:cNvSpPr>
                <p:nvPr/>
              </p:nvSpPr>
              <p:spPr bwMode="auto">
                <a:xfrm>
                  <a:off x="1629"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7 w 9"/>
                    <a:gd name="T13" fmla="*/ 9 h 13"/>
                    <a:gd name="T14" fmla="*/ 9 w 9"/>
                    <a:gd name="T15" fmla="*/ 7 h 13"/>
                    <a:gd name="T16" fmla="*/ 7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7" y="11"/>
                      </a:lnTo>
                      <a:lnTo>
                        <a:pt x="7" y="9"/>
                      </a:lnTo>
                      <a:lnTo>
                        <a:pt x="9" y="7"/>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3" name="Freeform 3526"/>
                <p:cNvSpPr>
                  <a:spLocks/>
                </p:cNvSpPr>
                <p:nvPr/>
              </p:nvSpPr>
              <p:spPr bwMode="auto">
                <a:xfrm>
                  <a:off x="1632"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9 h 13"/>
                    <a:gd name="T12" fmla="*/ 8 w 8"/>
                    <a:gd name="T13" fmla="*/ 7 h 13"/>
                    <a:gd name="T14" fmla="*/ 8 w 8"/>
                    <a:gd name="T15" fmla="*/ 1 h 13"/>
                    <a:gd name="T16" fmla="*/ 6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9"/>
                      </a:lnTo>
                      <a:lnTo>
                        <a:pt x="8" y="7"/>
                      </a:lnTo>
                      <a:lnTo>
                        <a:pt x="8"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4" name="Freeform 3527"/>
                <p:cNvSpPr>
                  <a:spLocks/>
                </p:cNvSpPr>
                <p:nvPr/>
              </p:nvSpPr>
              <p:spPr bwMode="auto">
                <a:xfrm>
                  <a:off x="163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5" name="Freeform 3528"/>
                <p:cNvSpPr>
                  <a:spLocks/>
                </p:cNvSpPr>
                <p:nvPr/>
              </p:nvSpPr>
              <p:spPr bwMode="auto">
                <a:xfrm>
                  <a:off x="1638"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6" name="Freeform 3529"/>
                <p:cNvSpPr>
                  <a:spLocks/>
                </p:cNvSpPr>
                <p:nvPr/>
              </p:nvSpPr>
              <p:spPr bwMode="auto">
                <a:xfrm>
                  <a:off x="1640"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7" name="Freeform 3530"/>
                <p:cNvSpPr>
                  <a:spLocks/>
                </p:cNvSpPr>
                <p:nvPr/>
              </p:nvSpPr>
              <p:spPr bwMode="auto">
                <a:xfrm>
                  <a:off x="1644"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8" name="Freeform 3531"/>
                <p:cNvSpPr>
                  <a:spLocks/>
                </p:cNvSpPr>
                <p:nvPr/>
              </p:nvSpPr>
              <p:spPr bwMode="auto">
                <a:xfrm>
                  <a:off x="1648"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9" y="11"/>
                      </a:lnTo>
                      <a:lnTo>
                        <a:pt x="9" y="9"/>
                      </a:lnTo>
                      <a:lnTo>
                        <a:pt x="9" y="7"/>
                      </a:lnTo>
                      <a:lnTo>
                        <a:pt x="9"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79" name="Freeform 3532"/>
                <p:cNvSpPr>
                  <a:spLocks/>
                </p:cNvSpPr>
                <p:nvPr/>
              </p:nvSpPr>
              <p:spPr bwMode="auto">
                <a:xfrm>
                  <a:off x="1652"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5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5" y="0"/>
                      </a:moveTo>
                      <a:lnTo>
                        <a:pt x="0" y="0"/>
                      </a:lnTo>
                      <a:lnTo>
                        <a:pt x="0" y="13"/>
                      </a:lnTo>
                      <a:lnTo>
                        <a:pt x="5" y="13"/>
                      </a:lnTo>
                      <a:lnTo>
                        <a:pt x="5" y="11"/>
                      </a:lnTo>
                      <a:lnTo>
                        <a:pt x="9" y="11"/>
                      </a:lnTo>
                      <a:lnTo>
                        <a:pt x="9" y="9"/>
                      </a:lnTo>
                      <a:lnTo>
                        <a:pt x="11" y="7"/>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0" name="Freeform 3533"/>
                <p:cNvSpPr>
                  <a:spLocks/>
                </p:cNvSpPr>
                <p:nvPr/>
              </p:nvSpPr>
              <p:spPr bwMode="auto">
                <a:xfrm>
                  <a:off x="1657" y="3320"/>
                  <a:ext cx="6" cy="13"/>
                </a:xfrm>
                <a:custGeom>
                  <a:avLst/>
                  <a:gdLst>
                    <a:gd name="T0" fmla="*/ 0 w 6"/>
                    <a:gd name="T1" fmla="*/ 0 h 13"/>
                    <a:gd name="T2" fmla="*/ 0 w 6"/>
                    <a:gd name="T3" fmla="*/ 7 h 13"/>
                    <a:gd name="T4" fmla="*/ 0 w 6"/>
                    <a:gd name="T5" fmla="*/ 13 h 13"/>
                    <a:gd name="T6" fmla="*/ 0 w 6"/>
                    <a:gd name="T7" fmla="*/ 11 h 13"/>
                    <a:gd name="T8" fmla="*/ 4 w 6"/>
                    <a:gd name="T9" fmla="*/ 11 h 13"/>
                    <a:gd name="T10" fmla="*/ 4 w 6"/>
                    <a:gd name="T11" fmla="*/ 9 h 13"/>
                    <a:gd name="T12" fmla="*/ 6 w 6"/>
                    <a:gd name="T13" fmla="*/ 7 h 13"/>
                    <a:gd name="T14" fmla="*/ 4 w 6"/>
                    <a:gd name="T15" fmla="*/ 1 h 13"/>
                    <a:gd name="T16" fmla="*/ 0 w 6"/>
                    <a:gd name="T17" fmla="*/ 0 h 13"/>
                    <a:gd name="T18" fmla="*/ 0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0" y="0"/>
                      </a:moveTo>
                      <a:lnTo>
                        <a:pt x="0" y="7"/>
                      </a:lnTo>
                      <a:lnTo>
                        <a:pt x="0" y="13"/>
                      </a:lnTo>
                      <a:lnTo>
                        <a:pt x="0" y="11"/>
                      </a:lnTo>
                      <a:lnTo>
                        <a:pt x="4" y="11"/>
                      </a:lnTo>
                      <a:lnTo>
                        <a:pt x="4" y="9"/>
                      </a:lnTo>
                      <a:lnTo>
                        <a:pt x="6" y="7"/>
                      </a:lnTo>
                      <a:lnTo>
                        <a:pt x="4" y="1"/>
                      </a:lnTo>
                      <a:lnTo>
                        <a:pt x="0"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1" name="Freeform 3534"/>
                <p:cNvSpPr>
                  <a:spLocks/>
                </p:cNvSpPr>
                <p:nvPr/>
              </p:nvSpPr>
              <p:spPr bwMode="auto">
                <a:xfrm>
                  <a:off x="1657"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2" name="Freeform 3535"/>
                <p:cNvSpPr>
                  <a:spLocks/>
                </p:cNvSpPr>
                <p:nvPr/>
              </p:nvSpPr>
              <p:spPr bwMode="auto">
                <a:xfrm>
                  <a:off x="1657"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3" name="Freeform 3536"/>
                <p:cNvSpPr>
                  <a:spLocks/>
                </p:cNvSpPr>
                <p:nvPr/>
              </p:nvSpPr>
              <p:spPr bwMode="auto">
                <a:xfrm>
                  <a:off x="1663"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4" name="Freeform 3537"/>
                <p:cNvSpPr>
                  <a:spLocks/>
                </p:cNvSpPr>
                <p:nvPr/>
              </p:nvSpPr>
              <p:spPr bwMode="auto">
                <a:xfrm>
                  <a:off x="1665"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8" y="11"/>
                      </a:lnTo>
                      <a:lnTo>
                        <a:pt x="12" y="9"/>
                      </a:lnTo>
                      <a:lnTo>
                        <a:pt x="12" y="7"/>
                      </a:lnTo>
                      <a:lnTo>
                        <a:pt x="12" y="1"/>
                      </a:lnTo>
                      <a:lnTo>
                        <a:pt x="8"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5" name="Freeform 3538"/>
                <p:cNvSpPr>
                  <a:spLocks/>
                </p:cNvSpPr>
                <p:nvPr/>
              </p:nvSpPr>
              <p:spPr bwMode="auto">
                <a:xfrm>
                  <a:off x="1671" y="3320"/>
                  <a:ext cx="7" cy="13"/>
                </a:xfrm>
                <a:custGeom>
                  <a:avLst/>
                  <a:gdLst>
                    <a:gd name="T0" fmla="*/ 2 w 7"/>
                    <a:gd name="T1" fmla="*/ 0 h 13"/>
                    <a:gd name="T2" fmla="*/ 0 w 7"/>
                    <a:gd name="T3" fmla="*/ 0 h 13"/>
                    <a:gd name="T4" fmla="*/ 0 w 7"/>
                    <a:gd name="T5" fmla="*/ 13 h 13"/>
                    <a:gd name="T6" fmla="*/ 2 w 7"/>
                    <a:gd name="T7" fmla="*/ 13 h 13"/>
                    <a:gd name="T8" fmla="*/ 6 w 7"/>
                    <a:gd name="T9" fmla="*/ 11 h 13"/>
                    <a:gd name="T10" fmla="*/ 7 w 7"/>
                    <a:gd name="T11" fmla="*/ 11 h 13"/>
                    <a:gd name="T12" fmla="*/ 7 w 7"/>
                    <a:gd name="T13" fmla="*/ 9 h 13"/>
                    <a:gd name="T14" fmla="*/ 7 w 7"/>
                    <a:gd name="T15" fmla="*/ 7 h 13"/>
                    <a:gd name="T16" fmla="*/ 7 w 7"/>
                    <a:gd name="T17" fmla="*/ 1 h 13"/>
                    <a:gd name="T18" fmla="*/ 6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6" y="11"/>
                      </a:lnTo>
                      <a:lnTo>
                        <a:pt x="7" y="11"/>
                      </a:lnTo>
                      <a:lnTo>
                        <a:pt x="7" y="9"/>
                      </a:lnTo>
                      <a:lnTo>
                        <a:pt x="7" y="7"/>
                      </a:lnTo>
                      <a:lnTo>
                        <a:pt x="7"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6" name="Freeform 3539"/>
                <p:cNvSpPr>
                  <a:spLocks/>
                </p:cNvSpPr>
                <p:nvPr/>
              </p:nvSpPr>
              <p:spPr bwMode="auto">
                <a:xfrm>
                  <a:off x="1673"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7" y="11"/>
                      </a:lnTo>
                      <a:lnTo>
                        <a:pt x="9" y="9"/>
                      </a:lnTo>
                      <a:lnTo>
                        <a:pt x="9" y="7"/>
                      </a:lnTo>
                      <a:lnTo>
                        <a:pt x="9" y="1"/>
                      </a:lnTo>
                      <a:lnTo>
                        <a:pt x="7"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7" name="Freeform 3540"/>
                <p:cNvSpPr>
                  <a:spLocks/>
                </p:cNvSpPr>
                <p:nvPr/>
              </p:nvSpPr>
              <p:spPr bwMode="auto">
                <a:xfrm>
                  <a:off x="1677"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5" y="11"/>
                      </a:lnTo>
                      <a:lnTo>
                        <a:pt x="9" y="11"/>
                      </a:lnTo>
                      <a:lnTo>
                        <a:pt x="9" y="9"/>
                      </a:lnTo>
                      <a:lnTo>
                        <a:pt x="11" y="7"/>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8" name="Freeform 3541"/>
                <p:cNvSpPr>
                  <a:spLocks/>
                </p:cNvSpPr>
                <p:nvPr/>
              </p:nvSpPr>
              <p:spPr bwMode="auto">
                <a:xfrm>
                  <a:off x="1680"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89" name="Freeform 3542"/>
                <p:cNvSpPr>
                  <a:spLocks/>
                </p:cNvSpPr>
                <p:nvPr/>
              </p:nvSpPr>
              <p:spPr bwMode="auto">
                <a:xfrm>
                  <a:off x="1682"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0" name="Freeform 3543"/>
                <p:cNvSpPr>
                  <a:spLocks/>
                </p:cNvSpPr>
                <p:nvPr/>
              </p:nvSpPr>
              <p:spPr bwMode="auto">
                <a:xfrm>
                  <a:off x="1688"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9 h 13"/>
                    <a:gd name="T12" fmla="*/ 8 w 8"/>
                    <a:gd name="T13" fmla="*/ 7 h 13"/>
                    <a:gd name="T14" fmla="*/ 8 w 8"/>
                    <a:gd name="T15" fmla="*/ 1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9"/>
                      </a:lnTo>
                      <a:lnTo>
                        <a:pt x="8" y="7"/>
                      </a:lnTo>
                      <a:lnTo>
                        <a:pt x="8"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1" name="Freeform 3544"/>
                <p:cNvSpPr>
                  <a:spLocks/>
                </p:cNvSpPr>
                <p:nvPr/>
              </p:nvSpPr>
              <p:spPr bwMode="auto">
                <a:xfrm>
                  <a:off x="1690"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2" name="Freeform 3545"/>
                <p:cNvSpPr>
                  <a:spLocks/>
                </p:cNvSpPr>
                <p:nvPr/>
              </p:nvSpPr>
              <p:spPr bwMode="auto">
                <a:xfrm>
                  <a:off x="1696" y="3320"/>
                  <a:ext cx="7" cy="13"/>
                </a:xfrm>
                <a:custGeom>
                  <a:avLst/>
                  <a:gdLst>
                    <a:gd name="T0" fmla="*/ 0 w 7"/>
                    <a:gd name="T1" fmla="*/ 0 h 13"/>
                    <a:gd name="T2" fmla="*/ 0 w 7"/>
                    <a:gd name="T3" fmla="*/ 0 h 13"/>
                    <a:gd name="T4" fmla="*/ 0 w 7"/>
                    <a:gd name="T5" fmla="*/ 13 h 13"/>
                    <a:gd name="T6" fmla="*/ 0 w 7"/>
                    <a:gd name="T7" fmla="*/ 13 h 13"/>
                    <a:gd name="T8" fmla="*/ 6 w 7"/>
                    <a:gd name="T9" fmla="*/ 11 h 13"/>
                    <a:gd name="T10" fmla="*/ 7 w 7"/>
                    <a:gd name="T11" fmla="*/ 11 h 13"/>
                    <a:gd name="T12" fmla="*/ 7 w 7"/>
                    <a:gd name="T13" fmla="*/ 9 h 13"/>
                    <a:gd name="T14" fmla="*/ 7 w 7"/>
                    <a:gd name="T15" fmla="*/ 7 h 13"/>
                    <a:gd name="T16" fmla="*/ 7 w 7"/>
                    <a:gd name="T17" fmla="*/ 1 h 13"/>
                    <a:gd name="T18" fmla="*/ 6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6" y="11"/>
                      </a:lnTo>
                      <a:lnTo>
                        <a:pt x="7" y="11"/>
                      </a:lnTo>
                      <a:lnTo>
                        <a:pt x="7" y="9"/>
                      </a:lnTo>
                      <a:lnTo>
                        <a:pt x="7" y="7"/>
                      </a:lnTo>
                      <a:lnTo>
                        <a:pt x="7"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3" name="Freeform 3546"/>
                <p:cNvSpPr>
                  <a:spLocks/>
                </p:cNvSpPr>
                <p:nvPr/>
              </p:nvSpPr>
              <p:spPr bwMode="auto">
                <a:xfrm>
                  <a:off x="1696" y="3320"/>
                  <a:ext cx="13" cy="13"/>
                </a:xfrm>
                <a:custGeom>
                  <a:avLst/>
                  <a:gdLst>
                    <a:gd name="T0" fmla="*/ 6 w 13"/>
                    <a:gd name="T1" fmla="*/ 0 h 13"/>
                    <a:gd name="T2" fmla="*/ 0 w 13"/>
                    <a:gd name="T3" fmla="*/ 0 h 13"/>
                    <a:gd name="T4" fmla="*/ 0 w 13"/>
                    <a:gd name="T5" fmla="*/ 13 h 13"/>
                    <a:gd name="T6" fmla="*/ 6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7" y="11"/>
                      </a:lnTo>
                      <a:lnTo>
                        <a:pt x="9" y="11"/>
                      </a:lnTo>
                      <a:lnTo>
                        <a:pt x="13" y="9"/>
                      </a:lnTo>
                      <a:lnTo>
                        <a:pt x="13" y="7"/>
                      </a:lnTo>
                      <a:lnTo>
                        <a:pt x="13" y="1"/>
                      </a:lnTo>
                      <a:lnTo>
                        <a:pt x="9"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4" name="Freeform 3547"/>
                <p:cNvSpPr>
                  <a:spLocks/>
                </p:cNvSpPr>
                <p:nvPr/>
              </p:nvSpPr>
              <p:spPr bwMode="auto">
                <a:xfrm>
                  <a:off x="1702"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5" name="Freeform 3548"/>
                <p:cNvSpPr>
                  <a:spLocks/>
                </p:cNvSpPr>
                <p:nvPr/>
              </p:nvSpPr>
              <p:spPr bwMode="auto">
                <a:xfrm>
                  <a:off x="170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6" y="11"/>
                      </a:lnTo>
                      <a:lnTo>
                        <a:pt x="10" y="9"/>
                      </a:lnTo>
                      <a:lnTo>
                        <a:pt x="10" y="7"/>
                      </a:lnTo>
                      <a:lnTo>
                        <a:pt x="10" y="1"/>
                      </a:lnTo>
                      <a:lnTo>
                        <a:pt x="6"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6" name="Freeform 3549"/>
                <p:cNvSpPr>
                  <a:spLocks/>
                </p:cNvSpPr>
                <p:nvPr/>
              </p:nvSpPr>
              <p:spPr bwMode="auto">
                <a:xfrm>
                  <a:off x="1709"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8" y="11"/>
                      </a:lnTo>
                      <a:lnTo>
                        <a:pt x="8" y="9"/>
                      </a:lnTo>
                      <a:lnTo>
                        <a:pt x="10"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7" name="Freeform 3550"/>
                <p:cNvSpPr>
                  <a:spLocks/>
                </p:cNvSpPr>
                <p:nvPr/>
              </p:nvSpPr>
              <p:spPr bwMode="auto">
                <a:xfrm>
                  <a:off x="1711"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8" name="Freeform 3551"/>
                <p:cNvSpPr>
                  <a:spLocks/>
                </p:cNvSpPr>
                <p:nvPr/>
              </p:nvSpPr>
              <p:spPr bwMode="auto">
                <a:xfrm>
                  <a:off x="171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99" name="Freeform 3552"/>
                <p:cNvSpPr>
                  <a:spLocks/>
                </p:cNvSpPr>
                <p:nvPr/>
              </p:nvSpPr>
              <p:spPr bwMode="auto">
                <a:xfrm>
                  <a:off x="1719"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0" name="Freeform 3553"/>
                <p:cNvSpPr>
                  <a:spLocks/>
                </p:cNvSpPr>
                <p:nvPr/>
              </p:nvSpPr>
              <p:spPr bwMode="auto">
                <a:xfrm>
                  <a:off x="1721"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9" y="11"/>
                      </a:lnTo>
                      <a:lnTo>
                        <a:pt x="11" y="9"/>
                      </a:lnTo>
                      <a:lnTo>
                        <a:pt x="11" y="7"/>
                      </a:lnTo>
                      <a:lnTo>
                        <a:pt x="11" y="1"/>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1" name="Freeform 3554"/>
                <p:cNvSpPr>
                  <a:spLocks/>
                </p:cNvSpPr>
                <p:nvPr/>
              </p:nvSpPr>
              <p:spPr bwMode="auto">
                <a:xfrm>
                  <a:off x="1725"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2" name="Freeform 3555"/>
                <p:cNvSpPr>
                  <a:spLocks/>
                </p:cNvSpPr>
                <p:nvPr/>
              </p:nvSpPr>
              <p:spPr bwMode="auto">
                <a:xfrm>
                  <a:off x="1728"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3" name="Freeform 3556"/>
                <p:cNvSpPr>
                  <a:spLocks/>
                </p:cNvSpPr>
                <p:nvPr/>
              </p:nvSpPr>
              <p:spPr bwMode="auto">
                <a:xfrm>
                  <a:off x="1732"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4" name="Freeform 3557"/>
                <p:cNvSpPr>
                  <a:spLocks/>
                </p:cNvSpPr>
                <p:nvPr/>
              </p:nvSpPr>
              <p:spPr bwMode="auto">
                <a:xfrm>
                  <a:off x="1738"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5" name="Freeform 3558"/>
                <p:cNvSpPr>
                  <a:spLocks/>
                </p:cNvSpPr>
                <p:nvPr/>
              </p:nvSpPr>
              <p:spPr bwMode="auto">
                <a:xfrm>
                  <a:off x="1740"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8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8" y="11"/>
                      </a:lnTo>
                      <a:lnTo>
                        <a:pt x="8" y="11"/>
                      </a:lnTo>
                      <a:lnTo>
                        <a:pt x="9" y="9"/>
                      </a:lnTo>
                      <a:lnTo>
                        <a:pt x="9" y="7"/>
                      </a:lnTo>
                      <a:lnTo>
                        <a:pt x="9"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6" name="Freeform 3559"/>
                <p:cNvSpPr>
                  <a:spLocks/>
                </p:cNvSpPr>
                <p:nvPr/>
              </p:nvSpPr>
              <p:spPr bwMode="auto">
                <a:xfrm>
                  <a:off x="1744"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5" y="11"/>
                      </a:lnTo>
                      <a:lnTo>
                        <a:pt x="9" y="11"/>
                      </a:lnTo>
                      <a:lnTo>
                        <a:pt x="9" y="9"/>
                      </a:lnTo>
                      <a:lnTo>
                        <a:pt x="9" y="7"/>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7" name="Freeform 3560"/>
                <p:cNvSpPr>
                  <a:spLocks/>
                </p:cNvSpPr>
                <p:nvPr/>
              </p:nvSpPr>
              <p:spPr bwMode="auto">
                <a:xfrm>
                  <a:off x="1748"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1"/>
                      </a:lnTo>
                      <a:lnTo>
                        <a:pt x="7" y="11"/>
                      </a:lnTo>
                      <a:lnTo>
                        <a:pt x="9" y="9"/>
                      </a:lnTo>
                      <a:lnTo>
                        <a:pt x="9" y="7"/>
                      </a:lnTo>
                      <a:lnTo>
                        <a:pt x="9" y="1"/>
                      </a:lnTo>
                      <a:lnTo>
                        <a:pt x="7"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8" name="Freeform 3561"/>
                <p:cNvSpPr>
                  <a:spLocks/>
                </p:cNvSpPr>
                <p:nvPr/>
              </p:nvSpPr>
              <p:spPr bwMode="auto">
                <a:xfrm>
                  <a:off x="174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09" name="Freeform 3562"/>
                <p:cNvSpPr>
                  <a:spLocks/>
                </p:cNvSpPr>
                <p:nvPr/>
              </p:nvSpPr>
              <p:spPr bwMode="auto">
                <a:xfrm>
                  <a:off x="1753"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0" name="Freeform 3563"/>
                <p:cNvSpPr>
                  <a:spLocks/>
                </p:cNvSpPr>
                <p:nvPr/>
              </p:nvSpPr>
              <p:spPr bwMode="auto">
                <a:xfrm>
                  <a:off x="1757"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6" y="11"/>
                      </a:lnTo>
                      <a:lnTo>
                        <a:pt x="10" y="11"/>
                      </a:lnTo>
                      <a:lnTo>
                        <a:pt x="10" y="9"/>
                      </a:lnTo>
                      <a:lnTo>
                        <a:pt x="12"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1" name="Freeform 3564"/>
                <p:cNvSpPr>
                  <a:spLocks/>
                </p:cNvSpPr>
                <p:nvPr/>
              </p:nvSpPr>
              <p:spPr bwMode="auto">
                <a:xfrm>
                  <a:off x="1763"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2" name="Freeform 3565"/>
                <p:cNvSpPr>
                  <a:spLocks/>
                </p:cNvSpPr>
                <p:nvPr/>
              </p:nvSpPr>
              <p:spPr bwMode="auto">
                <a:xfrm>
                  <a:off x="1763"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10 w 13"/>
                    <a:gd name="T11" fmla="*/ 11 h 13"/>
                    <a:gd name="T12" fmla="*/ 10 w 13"/>
                    <a:gd name="T13" fmla="*/ 9 h 13"/>
                    <a:gd name="T14" fmla="*/ 13 w 13"/>
                    <a:gd name="T15" fmla="*/ 7 h 13"/>
                    <a:gd name="T16" fmla="*/ 10 w 13"/>
                    <a:gd name="T17" fmla="*/ 1 h 13"/>
                    <a:gd name="T18" fmla="*/ 8 w 13"/>
                    <a:gd name="T19" fmla="*/ 0 h 13"/>
                    <a:gd name="T20" fmla="*/ 6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6" y="0"/>
                      </a:moveTo>
                      <a:lnTo>
                        <a:pt x="0" y="0"/>
                      </a:lnTo>
                      <a:lnTo>
                        <a:pt x="0" y="13"/>
                      </a:lnTo>
                      <a:lnTo>
                        <a:pt x="6" y="13"/>
                      </a:lnTo>
                      <a:lnTo>
                        <a:pt x="8" y="11"/>
                      </a:lnTo>
                      <a:lnTo>
                        <a:pt x="10" y="11"/>
                      </a:lnTo>
                      <a:lnTo>
                        <a:pt x="10" y="9"/>
                      </a:lnTo>
                      <a:lnTo>
                        <a:pt x="13"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3" name="Freeform 3566"/>
                <p:cNvSpPr>
                  <a:spLocks/>
                </p:cNvSpPr>
                <p:nvPr/>
              </p:nvSpPr>
              <p:spPr bwMode="auto">
                <a:xfrm>
                  <a:off x="1769" y="3320"/>
                  <a:ext cx="7" cy="13"/>
                </a:xfrm>
                <a:custGeom>
                  <a:avLst/>
                  <a:gdLst>
                    <a:gd name="T0" fmla="*/ 2 w 7"/>
                    <a:gd name="T1" fmla="*/ 0 h 13"/>
                    <a:gd name="T2" fmla="*/ 0 w 7"/>
                    <a:gd name="T3" fmla="*/ 0 h 13"/>
                    <a:gd name="T4" fmla="*/ 0 w 7"/>
                    <a:gd name="T5" fmla="*/ 13 h 13"/>
                    <a:gd name="T6" fmla="*/ 2 w 7"/>
                    <a:gd name="T7" fmla="*/ 13 h 13"/>
                    <a:gd name="T8" fmla="*/ 7 w 7"/>
                    <a:gd name="T9" fmla="*/ 11 h 13"/>
                    <a:gd name="T10" fmla="*/ 7 w 7"/>
                    <a:gd name="T11" fmla="*/ 9 h 13"/>
                    <a:gd name="T12" fmla="*/ 7 w 7"/>
                    <a:gd name="T13" fmla="*/ 7 h 13"/>
                    <a:gd name="T14" fmla="*/ 7 w 7"/>
                    <a:gd name="T15" fmla="*/ 1 h 13"/>
                    <a:gd name="T16" fmla="*/ 7 w 7"/>
                    <a:gd name="T17" fmla="*/ 1 h 13"/>
                    <a:gd name="T18" fmla="*/ 7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7" y="11"/>
                      </a:lnTo>
                      <a:lnTo>
                        <a:pt x="7" y="9"/>
                      </a:lnTo>
                      <a:lnTo>
                        <a:pt x="7" y="7"/>
                      </a:lnTo>
                      <a:lnTo>
                        <a:pt x="7" y="1"/>
                      </a:lnTo>
                      <a:lnTo>
                        <a:pt x="7"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4" name="Freeform 3567"/>
                <p:cNvSpPr>
                  <a:spLocks/>
                </p:cNvSpPr>
                <p:nvPr/>
              </p:nvSpPr>
              <p:spPr bwMode="auto">
                <a:xfrm>
                  <a:off x="1771"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1"/>
                      </a:lnTo>
                      <a:lnTo>
                        <a:pt x="9" y="11"/>
                      </a:lnTo>
                      <a:lnTo>
                        <a:pt x="11" y="9"/>
                      </a:lnTo>
                      <a:lnTo>
                        <a:pt x="11" y="7"/>
                      </a:lnTo>
                      <a:lnTo>
                        <a:pt x="11" y="1"/>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5" name="Freeform 3568"/>
                <p:cNvSpPr>
                  <a:spLocks/>
                </p:cNvSpPr>
                <p:nvPr/>
              </p:nvSpPr>
              <p:spPr bwMode="auto">
                <a:xfrm>
                  <a:off x="1776"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6" name="Freeform 3569"/>
                <p:cNvSpPr>
                  <a:spLocks/>
                </p:cNvSpPr>
                <p:nvPr/>
              </p:nvSpPr>
              <p:spPr bwMode="auto">
                <a:xfrm>
                  <a:off x="1776"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7" name="Freeform 3570"/>
                <p:cNvSpPr>
                  <a:spLocks/>
                </p:cNvSpPr>
                <p:nvPr/>
              </p:nvSpPr>
              <p:spPr bwMode="auto">
                <a:xfrm>
                  <a:off x="178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8" name="Freeform 3571"/>
                <p:cNvSpPr>
                  <a:spLocks/>
                </p:cNvSpPr>
                <p:nvPr/>
              </p:nvSpPr>
              <p:spPr bwMode="auto">
                <a:xfrm>
                  <a:off x="1786"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19" name="Freeform 3572"/>
                <p:cNvSpPr>
                  <a:spLocks/>
                </p:cNvSpPr>
                <p:nvPr/>
              </p:nvSpPr>
              <p:spPr bwMode="auto">
                <a:xfrm>
                  <a:off x="1788"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9 w 11"/>
                    <a:gd name="T11" fmla="*/ 11 h 13"/>
                    <a:gd name="T12" fmla="*/ 9 w 11"/>
                    <a:gd name="T13" fmla="*/ 9 h 13"/>
                    <a:gd name="T14" fmla="*/ 11 w 11"/>
                    <a:gd name="T15" fmla="*/ 7 h 13"/>
                    <a:gd name="T16" fmla="*/ 9 w 11"/>
                    <a:gd name="T17" fmla="*/ 1 h 13"/>
                    <a:gd name="T18" fmla="*/ 8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8" y="11"/>
                      </a:lnTo>
                      <a:lnTo>
                        <a:pt x="9" y="11"/>
                      </a:lnTo>
                      <a:lnTo>
                        <a:pt x="9" y="9"/>
                      </a:lnTo>
                      <a:lnTo>
                        <a:pt x="11" y="7"/>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0" name="Freeform 3573"/>
                <p:cNvSpPr>
                  <a:spLocks/>
                </p:cNvSpPr>
                <p:nvPr/>
              </p:nvSpPr>
              <p:spPr bwMode="auto">
                <a:xfrm>
                  <a:off x="1792"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1" name="Freeform 3574"/>
                <p:cNvSpPr>
                  <a:spLocks/>
                </p:cNvSpPr>
                <p:nvPr/>
              </p:nvSpPr>
              <p:spPr bwMode="auto">
                <a:xfrm>
                  <a:off x="1796"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1"/>
                      </a:lnTo>
                      <a:lnTo>
                        <a:pt x="9" y="11"/>
                      </a:lnTo>
                      <a:lnTo>
                        <a:pt x="11" y="9"/>
                      </a:lnTo>
                      <a:lnTo>
                        <a:pt x="11" y="7"/>
                      </a:lnTo>
                      <a:lnTo>
                        <a:pt x="11"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2" name="Freeform 3575"/>
                <p:cNvSpPr>
                  <a:spLocks/>
                </p:cNvSpPr>
                <p:nvPr/>
              </p:nvSpPr>
              <p:spPr bwMode="auto">
                <a:xfrm>
                  <a:off x="1799"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3" name="Freeform 3576"/>
                <p:cNvSpPr>
                  <a:spLocks/>
                </p:cNvSpPr>
                <p:nvPr/>
              </p:nvSpPr>
              <p:spPr bwMode="auto">
                <a:xfrm>
                  <a:off x="1801"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4" name="Freeform 3577"/>
                <p:cNvSpPr>
                  <a:spLocks/>
                </p:cNvSpPr>
                <p:nvPr/>
              </p:nvSpPr>
              <p:spPr bwMode="auto">
                <a:xfrm>
                  <a:off x="1807" y="3320"/>
                  <a:ext cx="8" cy="13"/>
                </a:xfrm>
                <a:custGeom>
                  <a:avLst/>
                  <a:gdLst>
                    <a:gd name="T0" fmla="*/ 4 w 8"/>
                    <a:gd name="T1" fmla="*/ 0 h 13"/>
                    <a:gd name="T2" fmla="*/ 0 w 8"/>
                    <a:gd name="T3" fmla="*/ 0 h 13"/>
                    <a:gd name="T4" fmla="*/ 0 w 8"/>
                    <a:gd name="T5" fmla="*/ 13 h 13"/>
                    <a:gd name="T6" fmla="*/ 4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8" y="11"/>
                      </a:lnTo>
                      <a:lnTo>
                        <a:pt x="8" y="11"/>
                      </a:lnTo>
                      <a:lnTo>
                        <a:pt x="8" y="9"/>
                      </a:lnTo>
                      <a:lnTo>
                        <a:pt x="8"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5" name="Freeform 3578"/>
                <p:cNvSpPr>
                  <a:spLocks/>
                </p:cNvSpPr>
                <p:nvPr/>
              </p:nvSpPr>
              <p:spPr bwMode="auto">
                <a:xfrm>
                  <a:off x="1811" y="3320"/>
                  <a:ext cx="10" cy="13"/>
                </a:xfrm>
                <a:custGeom>
                  <a:avLst/>
                  <a:gdLst>
                    <a:gd name="T0" fmla="*/ 4 w 10"/>
                    <a:gd name="T1" fmla="*/ 0 h 13"/>
                    <a:gd name="T2" fmla="*/ 0 w 10"/>
                    <a:gd name="T3" fmla="*/ 0 h 13"/>
                    <a:gd name="T4" fmla="*/ 0 w 10"/>
                    <a:gd name="T5" fmla="*/ 13 h 13"/>
                    <a:gd name="T6" fmla="*/ 4 w 10"/>
                    <a:gd name="T7" fmla="*/ 13 h 13"/>
                    <a:gd name="T8" fmla="*/ 4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1"/>
                      </a:lnTo>
                      <a:lnTo>
                        <a:pt x="8" y="11"/>
                      </a:lnTo>
                      <a:lnTo>
                        <a:pt x="10" y="9"/>
                      </a:lnTo>
                      <a:lnTo>
                        <a:pt x="10" y="7"/>
                      </a:lnTo>
                      <a:lnTo>
                        <a:pt x="10" y="1"/>
                      </a:lnTo>
                      <a:lnTo>
                        <a:pt x="8" y="1"/>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6" name="Freeform 3579"/>
                <p:cNvSpPr>
                  <a:spLocks/>
                </p:cNvSpPr>
                <p:nvPr/>
              </p:nvSpPr>
              <p:spPr bwMode="auto">
                <a:xfrm>
                  <a:off x="1815"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7 w 9"/>
                    <a:gd name="T11" fmla="*/ 11 h 13"/>
                    <a:gd name="T12" fmla="*/ 7 w 9"/>
                    <a:gd name="T13" fmla="*/ 9 h 13"/>
                    <a:gd name="T14" fmla="*/ 9 w 9"/>
                    <a:gd name="T15" fmla="*/ 7 h 13"/>
                    <a:gd name="T16" fmla="*/ 7 w 9"/>
                    <a:gd name="T17" fmla="*/ 1 h 13"/>
                    <a:gd name="T18" fmla="*/ 6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6" y="11"/>
                      </a:lnTo>
                      <a:lnTo>
                        <a:pt x="7" y="11"/>
                      </a:lnTo>
                      <a:lnTo>
                        <a:pt x="7" y="9"/>
                      </a:lnTo>
                      <a:lnTo>
                        <a:pt x="9" y="7"/>
                      </a:lnTo>
                      <a:lnTo>
                        <a:pt x="7"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7" name="Freeform 3580"/>
                <p:cNvSpPr>
                  <a:spLocks/>
                </p:cNvSpPr>
                <p:nvPr/>
              </p:nvSpPr>
              <p:spPr bwMode="auto">
                <a:xfrm>
                  <a:off x="1819" y="3320"/>
                  <a:ext cx="9" cy="13"/>
                </a:xfrm>
                <a:custGeom>
                  <a:avLst/>
                  <a:gdLst>
                    <a:gd name="T0" fmla="*/ 2 w 9"/>
                    <a:gd name="T1" fmla="*/ 0 h 13"/>
                    <a:gd name="T2" fmla="*/ 0 w 9"/>
                    <a:gd name="T3" fmla="*/ 0 h 13"/>
                    <a:gd name="T4" fmla="*/ 0 w 9"/>
                    <a:gd name="T5" fmla="*/ 13 h 13"/>
                    <a:gd name="T6" fmla="*/ 2 w 9"/>
                    <a:gd name="T7" fmla="*/ 13 h 13"/>
                    <a:gd name="T8" fmla="*/ 3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1"/>
                      </a:lnTo>
                      <a:lnTo>
                        <a:pt x="5" y="11"/>
                      </a:lnTo>
                      <a:lnTo>
                        <a:pt x="9" y="9"/>
                      </a:lnTo>
                      <a:lnTo>
                        <a:pt x="9" y="7"/>
                      </a:lnTo>
                      <a:lnTo>
                        <a:pt x="9" y="1"/>
                      </a:lnTo>
                      <a:lnTo>
                        <a:pt x="5" y="1"/>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8" name="Freeform 3581"/>
                <p:cNvSpPr>
                  <a:spLocks/>
                </p:cNvSpPr>
                <p:nvPr/>
              </p:nvSpPr>
              <p:spPr bwMode="auto">
                <a:xfrm>
                  <a:off x="1821"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7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7" y="11"/>
                      </a:lnTo>
                      <a:lnTo>
                        <a:pt x="9" y="11"/>
                      </a:lnTo>
                      <a:lnTo>
                        <a:pt x="9" y="9"/>
                      </a:lnTo>
                      <a:lnTo>
                        <a:pt x="9" y="7"/>
                      </a:lnTo>
                      <a:lnTo>
                        <a:pt x="9" y="1"/>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29" name="Freeform 3582"/>
                <p:cNvSpPr>
                  <a:spLocks/>
                </p:cNvSpPr>
                <p:nvPr/>
              </p:nvSpPr>
              <p:spPr bwMode="auto">
                <a:xfrm>
                  <a:off x="182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0" name="Freeform 3583"/>
                <p:cNvSpPr>
                  <a:spLocks/>
                </p:cNvSpPr>
                <p:nvPr/>
              </p:nvSpPr>
              <p:spPr bwMode="auto">
                <a:xfrm>
                  <a:off x="1828"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1" name="Freeform 3584"/>
                <p:cNvSpPr>
                  <a:spLocks/>
                </p:cNvSpPr>
                <p:nvPr/>
              </p:nvSpPr>
              <p:spPr bwMode="auto">
                <a:xfrm>
                  <a:off x="1830"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2" name="Freeform 3585"/>
                <p:cNvSpPr>
                  <a:spLocks/>
                </p:cNvSpPr>
                <p:nvPr/>
              </p:nvSpPr>
              <p:spPr bwMode="auto">
                <a:xfrm>
                  <a:off x="183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3" name="Freeform 3586"/>
                <p:cNvSpPr>
                  <a:spLocks/>
                </p:cNvSpPr>
                <p:nvPr/>
              </p:nvSpPr>
              <p:spPr bwMode="auto">
                <a:xfrm>
                  <a:off x="1838"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9 w 11"/>
                    <a:gd name="T11" fmla="*/ 11 h 13"/>
                    <a:gd name="T12" fmla="*/ 9 w 11"/>
                    <a:gd name="T13" fmla="*/ 9 h 13"/>
                    <a:gd name="T14" fmla="*/ 11 w 11"/>
                    <a:gd name="T15" fmla="*/ 7 h 13"/>
                    <a:gd name="T16" fmla="*/ 9 w 11"/>
                    <a:gd name="T17" fmla="*/ 1 h 13"/>
                    <a:gd name="T18" fmla="*/ 6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0" y="0"/>
                      </a:lnTo>
                      <a:lnTo>
                        <a:pt x="0" y="13"/>
                      </a:lnTo>
                      <a:lnTo>
                        <a:pt x="6" y="13"/>
                      </a:lnTo>
                      <a:lnTo>
                        <a:pt x="6" y="11"/>
                      </a:lnTo>
                      <a:lnTo>
                        <a:pt x="9" y="11"/>
                      </a:lnTo>
                      <a:lnTo>
                        <a:pt x="9" y="9"/>
                      </a:lnTo>
                      <a:lnTo>
                        <a:pt x="11" y="7"/>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4" name="Freeform 3587"/>
                <p:cNvSpPr>
                  <a:spLocks/>
                </p:cNvSpPr>
                <p:nvPr/>
              </p:nvSpPr>
              <p:spPr bwMode="auto">
                <a:xfrm>
                  <a:off x="1844" y="3320"/>
                  <a:ext cx="7" cy="13"/>
                </a:xfrm>
                <a:custGeom>
                  <a:avLst/>
                  <a:gdLst>
                    <a:gd name="T0" fmla="*/ 0 w 7"/>
                    <a:gd name="T1" fmla="*/ 0 h 13"/>
                    <a:gd name="T2" fmla="*/ 0 w 7"/>
                    <a:gd name="T3" fmla="*/ 0 h 13"/>
                    <a:gd name="T4" fmla="*/ 0 w 7"/>
                    <a:gd name="T5" fmla="*/ 13 h 13"/>
                    <a:gd name="T6" fmla="*/ 0 w 7"/>
                    <a:gd name="T7" fmla="*/ 13 h 13"/>
                    <a:gd name="T8" fmla="*/ 3 w 7"/>
                    <a:gd name="T9" fmla="*/ 11 h 13"/>
                    <a:gd name="T10" fmla="*/ 5 w 7"/>
                    <a:gd name="T11" fmla="*/ 11 h 13"/>
                    <a:gd name="T12" fmla="*/ 7 w 7"/>
                    <a:gd name="T13" fmla="*/ 9 h 13"/>
                    <a:gd name="T14" fmla="*/ 7 w 7"/>
                    <a:gd name="T15" fmla="*/ 7 h 13"/>
                    <a:gd name="T16" fmla="*/ 7 w 7"/>
                    <a:gd name="T17" fmla="*/ 1 h 13"/>
                    <a:gd name="T18" fmla="*/ 5 w 7"/>
                    <a:gd name="T19" fmla="*/ 1 h 13"/>
                    <a:gd name="T20" fmla="*/ 3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1"/>
                      </a:lnTo>
                      <a:lnTo>
                        <a:pt x="5" y="11"/>
                      </a:lnTo>
                      <a:lnTo>
                        <a:pt x="7" y="9"/>
                      </a:lnTo>
                      <a:lnTo>
                        <a:pt x="7" y="7"/>
                      </a:lnTo>
                      <a:lnTo>
                        <a:pt x="7" y="1"/>
                      </a:lnTo>
                      <a:lnTo>
                        <a:pt x="5" y="1"/>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5" name="Freeform 3588"/>
                <p:cNvSpPr>
                  <a:spLocks/>
                </p:cNvSpPr>
                <p:nvPr/>
              </p:nvSpPr>
              <p:spPr bwMode="auto">
                <a:xfrm>
                  <a:off x="1844"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9 w 13"/>
                    <a:gd name="T13" fmla="*/ 9 h 13"/>
                    <a:gd name="T14" fmla="*/ 13 w 13"/>
                    <a:gd name="T15" fmla="*/ 7 h 13"/>
                    <a:gd name="T16" fmla="*/ 9 w 13"/>
                    <a:gd name="T17" fmla="*/ 1 h 13"/>
                    <a:gd name="T18" fmla="*/ 7 w 13"/>
                    <a:gd name="T19" fmla="*/ 0 h 13"/>
                    <a:gd name="T20" fmla="*/ 5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5" y="0"/>
                      </a:moveTo>
                      <a:lnTo>
                        <a:pt x="0" y="0"/>
                      </a:lnTo>
                      <a:lnTo>
                        <a:pt x="0" y="13"/>
                      </a:lnTo>
                      <a:lnTo>
                        <a:pt x="5" y="13"/>
                      </a:lnTo>
                      <a:lnTo>
                        <a:pt x="7" y="11"/>
                      </a:lnTo>
                      <a:lnTo>
                        <a:pt x="9" y="11"/>
                      </a:lnTo>
                      <a:lnTo>
                        <a:pt x="9" y="9"/>
                      </a:lnTo>
                      <a:lnTo>
                        <a:pt x="13"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6" name="Freeform 3589"/>
                <p:cNvSpPr>
                  <a:spLocks/>
                </p:cNvSpPr>
                <p:nvPr/>
              </p:nvSpPr>
              <p:spPr bwMode="auto">
                <a:xfrm>
                  <a:off x="1849"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7" name="Freeform 3590"/>
                <p:cNvSpPr>
                  <a:spLocks/>
                </p:cNvSpPr>
                <p:nvPr/>
              </p:nvSpPr>
              <p:spPr bwMode="auto">
                <a:xfrm>
                  <a:off x="1851"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8" name="Freeform 3591"/>
                <p:cNvSpPr>
                  <a:spLocks/>
                </p:cNvSpPr>
                <p:nvPr/>
              </p:nvSpPr>
              <p:spPr bwMode="auto">
                <a:xfrm>
                  <a:off x="1857"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39" name="Freeform 3592"/>
                <p:cNvSpPr>
                  <a:spLocks/>
                </p:cNvSpPr>
                <p:nvPr/>
              </p:nvSpPr>
              <p:spPr bwMode="auto">
                <a:xfrm>
                  <a:off x="185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8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1"/>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0" name="Freeform 3593"/>
                <p:cNvSpPr>
                  <a:spLocks/>
                </p:cNvSpPr>
                <p:nvPr/>
              </p:nvSpPr>
              <p:spPr bwMode="auto">
                <a:xfrm>
                  <a:off x="1863"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9 w 11"/>
                    <a:gd name="T11" fmla="*/ 11 h 13"/>
                    <a:gd name="T12" fmla="*/ 9 w 11"/>
                    <a:gd name="T13" fmla="*/ 9 h 13"/>
                    <a:gd name="T14" fmla="*/ 11 w 11"/>
                    <a:gd name="T15" fmla="*/ 7 h 13"/>
                    <a:gd name="T16" fmla="*/ 9 w 11"/>
                    <a:gd name="T17" fmla="*/ 1 h 13"/>
                    <a:gd name="T18" fmla="*/ 6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6" y="11"/>
                      </a:lnTo>
                      <a:lnTo>
                        <a:pt x="9" y="11"/>
                      </a:lnTo>
                      <a:lnTo>
                        <a:pt x="9" y="9"/>
                      </a:lnTo>
                      <a:lnTo>
                        <a:pt x="11" y="7"/>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1" name="Freeform 3594"/>
                <p:cNvSpPr>
                  <a:spLocks/>
                </p:cNvSpPr>
                <p:nvPr/>
              </p:nvSpPr>
              <p:spPr bwMode="auto">
                <a:xfrm>
                  <a:off x="1867"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1"/>
                      </a:lnTo>
                      <a:lnTo>
                        <a:pt x="7" y="11"/>
                      </a:lnTo>
                      <a:lnTo>
                        <a:pt x="9" y="9"/>
                      </a:lnTo>
                      <a:lnTo>
                        <a:pt x="9" y="7"/>
                      </a:lnTo>
                      <a:lnTo>
                        <a:pt x="9" y="1"/>
                      </a:lnTo>
                      <a:lnTo>
                        <a:pt x="7"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2" name="Freeform 3595"/>
                <p:cNvSpPr>
                  <a:spLocks/>
                </p:cNvSpPr>
                <p:nvPr/>
              </p:nvSpPr>
              <p:spPr bwMode="auto">
                <a:xfrm>
                  <a:off x="1869"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9 w 13"/>
                    <a:gd name="T13" fmla="*/ 9 h 13"/>
                    <a:gd name="T14" fmla="*/ 13 w 13"/>
                    <a:gd name="T15" fmla="*/ 7 h 13"/>
                    <a:gd name="T16" fmla="*/ 9 w 13"/>
                    <a:gd name="T17" fmla="*/ 1 h 13"/>
                    <a:gd name="T18" fmla="*/ 7 w 13"/>
                    <a:gd name="T19" fmla="*/ 0 h 13"/>
                    <a:gd name="T20" fmla="*/ 5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5" y="0"/>
                      </a:moveTo>
                      <a:lnTo>
                        <a:pt x="0" y="0"/>
                      </a:lnTo>
                      <a:lnTo>
                        <a:pt x="0" y="13"/>
                      </a:lnTo>
                      <a:lnTo>
                        <a:pt x="5" y="13"/>
                      </a:lnTo>
                      <a:lnTo>
                        <a:pt x="7" y="11"/>
                      </a:lnTo>
                      <a:lnTo>
                        <a:pt x="9" y="11"/>
                      </a:lnTo>
                      <a:lnTo>
                        <a:pt x="9" y="9"/>
                      </a:lnTo>
                      <a:lnTo>
                        <a:pt x="13"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3" name="Freeform 3596"/>
                <p:cNvSpPr>
                  <a:spLocks/>
                </p:cNvSpPr>
                <p:nvPr/>
              </p:nvSpPr>
              <p:spPr bwMode="auto">
                <a:xfrm>
                  <a:off x="1874"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9 h 13"/>
                    <a:gd name="T12" fmla="*/ 8 w 8"/>
                    <a:gd name="T13" fmla="*/ 7 h 13"/>
                    <a:gd name="T14" fmla="*/ 8 w 8"/>
                    <a:gd name="T15" fmla="*/ 1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9"/>
                      </a:lnTo>
                      <a:lnTo>
                        <a:pt x="8" y="7"/>
                      </a:lnTo>
                      <a:lnTo>
                        <a:pt x="8"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4" name="Freeform 3597"/>
                <p:cNvSpPr>
                  <a:spLocks/>
                </p:cNvSpPr>
                <p:nvPr/>
              </p:nvSpPr>
              <p:spPr bwMode="auto">
                <a:xfrm>
                  <a:off x="1876"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5" name="Freeform 3598"/>
                <p:cNvSpPr>
                  <a:spLocks/>
                </p:cNvSpPr>
                <p:nvPr/>
              </p:nvSpPr>
              <p:spPr bwMode="auto">
                <a:xfrm>
                  <a:off x="1882"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6" name="Freeform 3599"/>
                <p:cNvSpPr>
                  <a:spLocks/>
                </p:cNvSpPr>
                <p:nvPr/>
              </p:nvSpPr>
              <p:spPr bwMode="auto">
                <a:xfrm>
                  <a:off x="1882"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10 w 13"/>
                    <a:gd name="T11" fmla="*/ 11 h 13"/>
                    <a:gd name="T12" fmla="*/ 13 w 13"/>
                    <a:gd name="T13" fmla="*/ 9 h 13"/>
                    <a:gd name="T14" fmla="*/ 13 w 13"/>
                    <a:gd name="T15" fmla="*/ 7 h 13"/>
                    <a:gd name="T16" fmla="*/ 13 w 13"/>
                    <a:gd name="T17" fmla="*/ 1 h 13"/>
                    <a:gd name="T18" fmla="*/ 10 w 13"/>
                    <a:gd name="T19" fmla="*/ 1 h 13"/>
                    <a:gd name="T20" fmla="*/ 8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1"/>
                      </a:lnTo>
                      <a:lnTo>
                        <a:pt x="10" y="11"/>
                      </a:lnTo>
                      <a:lnTo>
                        <a:pt x="13" y="9"/>
                      </a:lnTo>
                      <a:lnTo>
                        <a:pt x="13" y="7"/>
                      </a:lnTo>
                      <a:lnTo>
                        <a:pt x="13"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7" name="Freeform 3600"/>
                <p:cNvSpPr>
                  <a:spLocks/>
                </p:cNvSpPr>
                <p:nvPr/>
              </p:nvSpPr>
              <p:spPr bwMode="auto">
                <a:xfrm>
                  <a:off x="1888"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11"/>
                      </a:lnTo>
                      <a:lnTo>
                        <a:pt x="9" y="9"/>
                      </a:lnTo>
                      <a:lnTo>
                        <a:pt x="9"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8" name="Freeform 3601"/>
                <p:cNvSpPr>
                  <a:spLocks/>
                </p:cNvSpPr>
                <p:nvPr/>
              </p:nvSpPr>
              <p:spPr bwMode="auto">
                <a:xfrm>
                  <a:off x="1892"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49" name="Freeform 3602"/>
                <p:cNvSpPr>
                  <a:spLocks/>
                </p:cNvSpPr>
                <p:nvPr/>
              </p:nvSpPr>
              <p:spPr bwMode="auto">
                <a:xfrm>
                  <a:off x="189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0" name="Freeform 3603"/>
                <p:cNvSpPr>
                  <a:spLocks/>
                </p:cNvSpPr>
                <p:nvPr/>
              </p:nvSpPr>
              <p:spPr bwMode="auto">
                <a:xfrm>
                  <a:off x="1899"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6" y="11"/>
                      </a:lnTo>
                      <a:lnTo>
                        <a:pt x="8" y="9"/>
                      </a:lnTo>
                      <a:lnTo>
                        <a:pt x="8" y="7"/>
                      </a:lnTo>
                      <a:lnTo>
                        <a:pt x="8"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1" name="Freeform 3604"/>
                <p:cNvSpPr>
                  <a:spLocks/>
                </p:cNvSpPr>
                <p:nvPr/>
              </p:nvSpPr>
              <p:spPr bwMode="auto">
                <a:xfrm>
                  <a:off x="190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2" name="Freeform 3605"/>
                <p:cNvSpPr>
                  <a:spLocks/>
                </p:cNvSpPr>
                <p:nvPr/>
              </p:nvSpPr>
              <p:spPr bwMode="auto">
                <a:xfrm>
                  <a:off x="1905"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3" name="Freeform 3606"/>
                <p:cNvSpPr>
                  <a:spLocks/>
                </p:cNvSpPr>
                <p:nvPr/>
              </p:nvSpPr>
              <p:spPr bwMode="auto">
                <a:xfrm>
                  <a:off x="1907"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8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1"/>
                      </a:lnTo>
                      <a:lnTo>
                        <a:pt x="10" y="11"/>
                      </a:lnTo>
                      <a:lnTo>
                        <a:pt x="11" y="9"/>
                      </a:lnTo>
                      <a:lnTo>
                        <a:pt x="11" y="7"/>
                      </a:lnTo>
                      <a:lnTo>
                        <a:pt x="11"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4" name="Freeform 3607"/>
                <p:cNvSpPr>
                  <a:spLocks/>
                </p:cNvSpPr>
                <p:nvPr/>
              </p:nvSpPr>
              <p:spPr bwMode="auto">
                <a:xfrm>
                  <a:off x="1911"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11"/>
                      </a:lnTo>
                      <a:lnTo>
                        <a:pt x="9" y="9"/>
                      </a:lnTo>
                      <a:lnTo>
                        <a:pt x="9"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5" name="Freeform 3608"/>
                <p:cNvSpPr>
                  <a:spLocks/>
                </p:cNvSpPr>
                <p:nvPr/>
              </p:nvSpPr>
              <p:spPr bwMode="auto">
                <a:xfrm>
                  <a:off x="1915"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1"/>
                      </a:lnTo>
                      <a:lnTo>
                        <a:pt x="9" y="11"/>
                      </a:lnTo>
                      <a:lnTo>
                        <a:pt x="11" y="9"/>
                      </a:lnTo>
                      <a:lnTo>
                        <a:pt x="11" y="7"/>
                      </a:lnTo>
                      <a:lnTo>
                        <a:pt x="11"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6" name="Freeform 3609"/>
                <p:cNvSpPr>
                  <a:spLocks/>
                </p:cNvSpPr>
                <p:nvPr/>
              </p:nvSpPr>
              <p:spPr bwMode="auto">
                <a:xfrm>
                  <a:off x="1918"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7" name="Freeform 3610"/>
                <p:cNvSpPr>
                  <a:spLocks/>
                </p:cNvSpPr>
                <p:nvPr/>
              </p:nvSpPr>
              <p:spPr bwMode="auto">
                <a:xfrm>
                  <a:off x="1924"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8" name="Freeform 3611"/>
                <p:cNvSpPr>
                  <a:spLocks/>
                </p:cNvSpPr>
                <p:nvPr/>
              </p:nvSpPr>
              <p:spPr bwMode="auto">
                <a:xfrm>
                  <a:off x="1926"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8 w 12"/>
                    <a:gd name="T13" fmla="*/ 9 h 13"/>
                    <a:gd name="T14" fmla="*/ 12 w 12"/>
                    <a:gd name="T15" fmla="*/ 7 h 13"/>
                    <a:gd name="T16" fmla="*/ 8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8" y="11"/>
                      </a:lnTo>
                      <a:lnTo>
                        <a:pt x="8" y="9"/>
                      </a:lnTo>
                      <a:lnTo>
                        <a:pt x="12"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59" name="Freeform 3612"/>
                <p:cNvSpPr>
                  <a:spLocks/>
                </p:cNvSpPr>
                <p:nvPr/>
              </p:nvSpPr>
              <p:spPr bwMode="auto">
                <a:xfrm>
                  <a:off x="1930"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0" name="Freeform 3613"/>
                <p:cNvSpPr>
                  <a:spLocks/>
                </p:cNvSpPr>
                <p:nvPr/>
              </p:nvSpPr>
              <p:spPr bwMode="auto">
                <a:xfrm>
                  <a:off x="1934"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7" y="11"/>
                      </a:lnTo>
                      <a:lnTo>
                        <a:pt x="9" y="9"/>
                      </a:lnTo>
                      <a:lnTo>
                        <a:pt x="9" y="7"/>
                      </a:lnTo>
                      <a:lnTo>
                        <a:pt x="9" y="1"/>
                      </a:lnTo>
                      <a:lnTo>
                        <a:pt x="7"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1" name="Freeform 3614"/>
                <p:cNvSpPr>
                  <a:spLocks/>
                </p:cNvSpPr>
                <p:nvPr/>
              </p:nvSpPr>
              <p:spPr bwMode="auto">
                <a:xfrm>
                  <a:off x="1938" y="3320"/>
                  <a:ext cx="7" cy="13"/>
                </a:xfrm>
                <a:custGeom>
                  <a:avLst/>
                  <a:gdLst>
                    <a:gd name="T0" fmla="*/ 2 w 7"/>
                    <a:gd name="T1" fmla="*/ 0 h 13"/>
                    <a:gd name="T2" fmla="*/ 0 w 7"/>
                    <a:gd name="T3" fmla="*/ 0 h 13"/>
                    <a:gd name="T4" fmla="*/ 0 w 7"/>
                    <a:gd name="T5" fmla="*/ 13 h 13"/>
                    <a:gd name="T6" fmla="*/ 2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5" y="11"/>
                      </a:lnTo>
                      <a:lnTo>
                        <a:pt x="7" y="11"/>
                      </a:lnTo>
                      <a:lnTo>
                        <a:pt x="7" y="9"/>
                      </a:lnTo>
                      <a:lnTo>
                        <a:pt x="7" y="7"/>
                      </a:lnTo>
                      <a:lnTo>
                        <a:pt x="7"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2" name="Freeform 3615"/>
                <p:cNvSpPr>
                  <a:spLocks/>
                </p:cNvSpPr>
                <p:nvPr/>
              </p:nvSpPr>
              <p:spPr bwMode="auto">
                <a:xfrm>
                  <a:off x="1940"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9" y="11"/>
                      </a:lnTo>
                      <a:lnTo>
                        <a:pt x="9" y="9"/>
                      </a:lnTo>
                      <a:lnTo>
                        <a:pt x="9" y="7"/>
                      </a:lnTo>
                      <a:lnTo>
                        <a:pt x="9"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3" name="Freeform 3616"/>
                <p:cNvSpPr>
                  <a:spLocks/>
                </p:cNvSpPr>
                <p:nvPr/>
              </p:nvSpPr>
              <p:spPr bwMode="auto">
                <a:xfrm>
                  <a:off x="1943"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6" y="11"/>
                      </a:lnTo>
                      <a:lnTo>
                        <a:pt x="10" y="11"/>
                      </a:lnTo>
                      <a:lnTo>
                        <a:pt x="10" y="9"/>
                      </a:lnTo>
                      <a:lnTo>
                        <a:pt x="12"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4" name="Freeform 3617"/>
                <p:cNvSpPr>
                  <a:spLocks/>
                </p:cNvSpPr>
                <p:nvPr/>
              </p:nvSpPr>
              <p:spPr bwMode="auto">
                <a:xfrm>
                  <a:off x="1949"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5" name="Freeform 3618"/>
                <p:cNvSpPr>
                  <a:spLocks/>
                </p:cNvSpPr>
                <p:nvPr/>
              </p:nvSpPr>
              <p:spPr bwMode="auto">
                <a:xfrm>
                  <a:off x="1949"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6" name="Freeform 3619"/>
                <p:cNvSpPr>
                  <a:spLocks/>
                </p:cNvSpPr>
                <p:nvPr/>
              </p:nvSpPr>
              <p:spPr bwMode="auto">
                <a:xfrm>
                  <a:off x="1955"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9 h 13"/>
                    <a:gd name="T12" fmla="*/ 8 w 8"/>
                    <a:gd name="T13" fmla="*/ 7 h 13"/>
                    <a:gd name="T14" fmla="*/ 8 w 8"/>
                    <a:gd name="T15" fmla="*/ 1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9"/>
                      </a:lnTo>
                      <a:lnTo>
                        <a:pt x="8" y="7"/>
                      </a:lnTo>
                      <a:lnTo>
                        <a:pt x="8"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7" name="Freeform 3620"/>
                <p:cNvSpPr>
                  <a:spLocks/>
                </p:cNvSpPr>
                <p:nvPr/>
              </p:nvSpPr>
              <p:spPr bwMode="auto">
                <a:xfrm>
                  <a:off x="1957"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1"/>
                      </a:lnTo>
                      <a:lnTo>
                        <a:pt x="9" y="11"/>
                      </a:lnTo>
                      <a:lnTo>
                        <a:pt x="11" y="9"/>
                      </a:lnTo>
                      <a:lnTo>
                        <a:pt x="11" y="7"/>
                      </a:lnTo>
                      <a:lnTo>
                        <a:pt x="11" y="1"/>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8" name="Freeform 3621"/>
                <p:cNvSpPr>
                  <a:spLocks/>
                </p:cNvSpPr>
                <p:nvPr/>
              </p:nvSpPr>
              <p:spPr bwMode="auto">
                <a:xfrm>
                  <a:off x="1963" y="3320"/>
                  <a:ext cx="7" cy="13"/>
                </a:xfrm>
                <a:custGeom>
                  <a:avLst/>
                  <a:gdLst>
                    <a:gd name="T0" fmla="*/ 0 w 7"/>
                    <a:gd name="T1" fmla="*/ 0 h 13"/>
                    <a:gd name="T2" fmla="*/ 0 w 7"/>
                    <a:gd name="T3" fmla="*/ 0 h 13"/>
                    <a:gd name="T4" fmla="*/ 0 w 7"/>
                    <a:gd name="T5" fmla="*/ 13 h 13"/>
                    <a:gd name="T6" fmla="*/ 0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5" y="11"/>
                      </a:lnTo>
                      <a:lnTo>
                        <a:pt x="7" y="11"/>
                      </a:lnTo>
                      <a:lnTo>
                        <a:pt x="7" y="9"/>
                      </a:lnTo>
                      <a:lnTo>
                        <a:pt x="7" y="7"/>
                      </a:lnTo>
                      <a:lnTo>
                        <a:pt x="7" y="1"/>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69" name="Freeform 3622"/>
                <p:cNvSpPr>
                  <a:spLocks/>
                </p:cNvSpPr>
                <p:nvPr/>
              </p:nvSpPr>
              <p:spPr bwMode="auto">
                <a:xfrm>
                  <a:off x="1963"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1"/>
                      </a:lnTo>
                      <a:lnTo>
                        <a:pt x="9" y="11"/>
                      </a:lnTo>
                      <a:lnTo>
                        <a:pt x="13" y="9"/>
                      </a:lnTo>
                      <a:lnTo>
                        <a:pt x="13" y="7"/>
                      </a:lnTo>
                      <a:lnTo>
                        <a:pt x="13"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0" name="Freeform 3623"/>
                <p:cNvSpPr>
                  <a:spLocks/>
                </p:cNvSpPr>
                <p:nvPr/>
              </p:nvSpPr>
              <p:spPr bwMode="auto">
                <a:xfrm>
                  <a:off x="1968"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1" name="Freeform 3624"/>
                <p:cNvSpPr>
                  <a:spLocks/>
                </p:cNvSpPr>
                <p:nvPr/>
              </p:nvSpPr>
              <p:spPr bwMode="auto">
                <a:xfrm>
                  <a:off x="197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2" name="Freeform 3625"/>
                <p:cNvSpPr>
                  <a:spLocks/>
                </p:cNvSpPr>
                <p:nvPr/>
              </p:nvSpPr>
              <p:spPr bwMode="auto">
                <a:xfrm>
                  <a:off x="1976"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3" name="Freeform 3626"/>
                <p:cNvSpPr>
                  <a:spLocks/>
                </p:cNvSpPr>
                <p:nvPr/>
              </p:nvSpPr>
              <p:spPr bwMode="auto">
                <a:xfrm>
                  <a:off x="1980"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9 h 13"/>
                    <a:gd name="T12" fmla="*/ 8 w 8"/>
                    <a:gd name="T13" fmla="*/ 7 h 13"/>
                    <a:gd name="T14" fmla="*/ 8 w 8"/>
                    <a:gd name="T15" fmla="*/ 1 h 13"/>
                    <a:gd name="T16" fmla="*/ 6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9"/>
                      </a:lnTo>
                      <a:lnTo>
                        <a:pt x="8" y="7"/>
                      </a:lnTo>
                      <a:lnTo>
                        <a:pt x="8"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4" name="Freeform 3627"/>
                <p:cNvSpPr>
                  <a:spLocks/>
                </p:cNvSpPr>
                <p:nvPr/>
              </p:nvSpPr>
              <p:spPr bwMode="auto">
                <a:xfrm>
                  <a:off x="1982"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9" y="11"/>
                      </a:lnTo>
                      <a:lnTo>
                        <a:pt x="11" y="9"/>
                      </a:lnTo>
                      <a:lnTo>
                        <a:pt x="11" y="7"/>
                      </a:lnTo>
                      <a:lnTo>
                        <a:pt x="11"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5" name="Freeform 3628"/>
                <p:cNvSpPr>
                  <a:spLocks/>
                </p:cNvSpPr>
                <p:nvPr/>
              </p:nvSpPr>
              <p:spPr bwMode="auto">
                <a:xfrm>
                  <a:off x="1986"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11"/>
                      </a:lnTo>
                      <a:lnTo>
                        <a:pt x="9" y="9"/>
                      </a:lnTo>
                      <a:lnTo>
                        <a:pt x="9" y="7"/>
                      </a:lnTo>
                      <a:lnTo>
                        <a:pt x="9"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6" name="Freeform 3629"/>
                <p:cNvSpPr>
                  <a:spLocks/>
                </p:cNvSpPr>
                <p:nvPr/>
              </p:nvSpPr>
              <p:spPr bwMode="auto">
                <a:xfrm>
                  <a:off x="1988"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1"/>
                      </a:lnTo>
                      <a:lnTo>
                        <a:pt x="9" y="11"/>
                      </a:lnTo>
                      <a:lnTo>
                        <a:pt x="13" y="9"/>
                      </a:lnTo>
                      <a:lnTo>
                        <a:pt x="13" y="7"/>
                      </a:lnTo>
                      <a:lnTo>
                        <a:pt x="13"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7" name="Freeform 3630"/>
                <p:cNvSpPr>
                  <a:spLocks/>
                </p:cNvSpPr>
                <p:nvPr/>
              </p:nvSpPr>
              <p:spPr bwMode="auto">
                <a:xfrm>
                  <a:off x="1993"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8" name="Freeform 3631"/>
                <p:cNvSpPr>
                  <a:spLocks/>
                </p:cNvSpPr>
                <p:nvPr/>
              </p:nvSpPr>
              <p:spPr bwMode="auto">
                <a:xfrm>
                  <a:off x="1995"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9" name="Freeform 3632"/>
                <p:cNvSpPr>
                  <a:spLocks/>
                </p:cNvSpPr>
                <p:nvPr/>
              </p:nvSpPr>
              <p:spPr bwMode="auto">
                <a:xfrm>
                  <a:off x="200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0" name="Freeform 3633"/>
                <p:cNvSpPr>
                  <a:spLocks/>
                </p:cNvSpPr>
                <p:nvPr/>
              </p:nvSpPr>
              <p:spPr bwMode="auto">
                <a:xfrm>
                  <a:off x="2005"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6" y="11"/>
                      </a:lnTo>
                      <a:lnTo>
                        <a:pt x="9" y="9"/>
                      </a:lnTo>
                      <a:lnTo>
                        <a:pt x="9" y="7"/>
                      </a:lnTo>
                      <a:lnTo>
                        <a:pt x="9"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1" name="Freeform 3634"/>
                <p:cNvSpPr>
                  <a:spLocks/>
                </p:cNvSpPr>
                <p:nvPr/>
              </p:nvSpPr>
              <p:spPr bwMode="auto">
                <a:xfrm>
                  <a:off x="2007"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9" y="11"/>
                      </a:lnTo>
                      <a:lnTo>
                        <a:pt x="11" y="9"/>
                      </a:lnTo>
                      <a:lnTo>
                        <a:pt x="11" y="7"/>
                      </a:lnTo>
                      <a:lnTo>
                        <a:pt x="11" y="1"/>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2" name="Freeform 3635"/>
                <p:cNvSpPr>
                  <a:spLocks/>
                </p:cNvSpPr>
                <p:nvPr/>
              </p:nvSpPr>
              <p:spPr bwMode="auto">
                <a:xfrm>
                  <a:off x="2011"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3" name="Freeform 3636"/>
                <p:cNvSpPr>
                  <a:spLocks/>
                </p:cNvSpPr>
                <p:nvPr/>
              </p:nvSpPr>
              <p:spPr bwMode="auto">
                <a:xfrm>
                  <a:off x="201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4" name="Freeform 3637"/>
                <p:cNvSpPr>
                  <a:spLocks/>
                </p:cNvSpPr>
                <p:nvPr/>
              </p:nvSpPr>
              <p:spPr bwMode="auto">
                <a:xfrm>
                  <a:off x="2018"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5" name="Freeform 3638"/>
                <p:cNvSpPr>
                  <a:spLocks/>
                </p:cNvSpPr>
                <p:nvPr/>
              </p:nvSpPr>
              <p:spPr bwMode="auto">
                <a:xfrm>
                  <a:off x="2020"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6" name="Freeform 3639"/>
                <p:cNvSpPr>
                  <a:spLocks/>
                </p:cNvSpPr>
                <p:nvPr/>
              </p:nvSpPr>
              <p:spPr bwMode="auto">
                <a:xfrm>
                  <a:off x="2024"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6" y="11"/>
                      </a:lnTo>
                      <a:lnTo>
                        <a:pt x="10" y="11"/>
                      </a:lnTo>
                      <a:lnTo>
                        <a:pt x="10" y="9"/>
                      </a:lnTo>
                      <a:lnTo>
                        <a:pt x="12"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7" name="Freeform 3640"/>
                <p:cNvSpPr>
                  <a:spLocks/>
                </p:cNvSpPr>
                <p:nvPr/>
              </p:nvSpPr>
              <p:spPr bwMode="auto">
                <a:xfrm>
                  <a:off x="2030" y="3320"/>
                  <a:ext cx="7" cy="13"/>
                </a:xfrm>
                <a:custGeom>
                  <a:avLst/>
                  <a:gdLst>
                    <a:gd name="T0" fmla="*/ 0 w 7"/>
                    <a:gd name="T1" fmla="*/ 0 h 13"/>
                    <a:gd name="T2" fmla="*/ 0 w 7"/>
                    <a:gd name="T3" fmla="*/ 0 h 13"/>
                    <a:gd name="T4" fmla="*/ 0 w 7"/>
                    <a:gd name="T5" fmla="*/ 13 h 13"/>
                    <a:gd name="T6" fmla="*/ 0 w 7"/>
                    <a:gd name="T7" fmla="*/ 13 h 13"/>
                    <a:gd name="T8" fmla="*/ 4 w 7"/>
                    <a:gd name="T9" fmla="*/ 11 h 13"/>
                    <a:gd name="T10" fmla="*/ 6 w 7"/>
                    <a:gd name="T11" fmla="*/ 11 h 13"/>
                    <a:gd name="T12" fmla="*/ 7 w 7"/>
                    <a:gd name="T13" fmla="*/ 9 h 13"/>
                    <a:gd name="T14" fmla="*/ 7 w 7"/>
                    <a:gd name="T15" fmla="*/ 7 h 13"/>
                    <a:gd name="T16" fmla="*/ 7 w 7"/>
                    <a:gd name="T17" fmla="*/ 1 h 13"/>
                    <a:gd name="T18" fmla="*/ 6 w 7"/>
                    <a:gd name="T19" fmla="*/ 1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1"/>
                      </a:lnTo>
                      <a:lnTo>
                        <a:pt x="6" y="11"/>
                      </a:lnTo>
                      <a:lnTo>
                        <a:pt x="7" y="9"/>
                      </a:lnTo>
                      <a:lnTo>
                        <a:pt x="7" y="7"/>
                      </a:lnTo>
                      <a:lnTo>
                        <a:pt x="7"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8" name="Freeform 3641"/>
                <p:cNvSpPr>
                  <a:spLocks/>
                </p:cNvSpPr>
                <p:nvPr/>
              </p:nvSpPr>
              <p:spPr bwMode="auto">
                <a:xfrm>
                  <a:off x="2030" y="3320"/>
                  <a:ext cx="13" cy="13"/>
                </a:xfrm>
                <a:custGeom>
                  <a:avLst/>
                  <a:gdLst>
                    <a:gd name="T0" fmla="*/ 6 w 13"/>
                    <a:gd name="T1" fmla="*/ 0 h 13"/>
                    <a:gd name="T2" fmla="*/ 0 w 13"/>
                    <a:gd name="T3" fmla="*/ 0 h 13"/>
                    <a:gd name="T4" fmla="*/ 0 w 13"/>
                    <a:gd name="T5" fmla="*/ 13 h 13"/>
                    <a:gd name="T6" fmla="*/ 6 w 13"/>
                    <a:gd name="T7" fmla="*/ 13 h 13"/>
                    <a:gd name="T8" fmla="*/ 7 w 13"/>
                    <a:gd name="T9" fmla="*/ 11 h 13"/>
                    <a:gd name="T10" fmla="*/ 9 w 13"/>
                    <a:gd name="T11" fmla="*/ 11 h 13"/>
                    <a:gd name="T12" fmla="*/ 9 w 13"/>
                    <a:gd name="T13" fmla="*/ 9 h 13"/>
                    <a:gd name="T14" fmla="*/ 13 w 13"/>
                    <a:gd name="T15" fmla="*/ 7 h 13"/>
                    <a:gd name="T16" fmla="*/ 9 w 13"/>
                    <a:gd name="T17" fmla="*/ 1 h 13"/>
                    <a:gd name="T18" fmla="*/ 7 w 13"/>
                    <a:gd name="T19" fmla="*/ 0 h 13"/>
                    <a:gd name="T20" fmla="*/ 6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6" y="0"/>
                      </a:moveTo>
                      <a:lnTo>
                        <a:pt x="0" y="0"/>
                      </a:lnTo>
                      <a:lnTo>
                        <a:pt x="0" y="13"/>
                      </a:lnTo>
                      <a:lnTo>
                        <a:pt x="6" y="13"/>
                      </a:lnTo>
                      <a:lnTo>
                        <a:pt x="7" y="11"/>
                      </a:lnTo>
                      <a:lnTo>
                        <a:pt x="9" y="11"/>
                      </a:lnTo>
                      <a:lnTo>
                        <a:pt x="9" y="9"/>
                      </a:lnTo>
                      <a:lnTo>
                        <a:pt x="13" y="7"/>
                      </a:lnTo>
                      <a:lnTo>
                        <a:pt x="9"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9" name="Freeform 3642"/>
                <p:cNvSpPr>
                  <a:spLocks/>
                </p:cNvSpPr>
                <p:nvPr/>
              </p:nvSpPr>
              <p:spPr bwMode="auto">
                <a:xfrm>
                  <a:off x="2036" y="3320"/>
                  <a:ext cx="9" cy="13"/>
                </a:xfrm>
                <a:custGeom>
                  <a:avLst/>
                  <a:gdLst>
                    <a:gd name="T0" fmla="*/ 1 w 9"/>
                    <a:gd name="T1" fmla="*/ 0 h 13"/>
                    <a:gd name="T2" fmla="*/ 0 w 9"/>
                    <a:gd name="T3" fmla="*/ 0 h 13"/>
                    <a:gd name="T4" fmla="*/ 0 w 9"/>
                    <a:gd name="T5" fmla="*/ 13 h 13"/>
                    <a:gd name="T6" fmla="*/ 1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7" y="11"/>
                      </a:lnTo>
                      <a:lnTo>
                        <a:pt x="9" y="9"/>
                      </a:lnTo>
                      <a:lnTo>
                        <a:pt x="9" y="7"/>
                      </a:lnTo>
                      <a:lnTo>
                        <a:pt x="9" y="1"/>
                      </a:lnTo>
                      <a:lnTo>
                        <a:pt x="7"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0" name="Freeform 3643"/>
                <p:cNvSpPr>
                  <a:spLocks/>
                </p:cNvSpPr>
                <p:nvPr/>
              </p:nvSpPr>
              <p:spPr bwMode="auto">
                <a:xfrm>
                  <a:off x="2037"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1" name="Freeform 3644"/>
                <p:cNvSpPr>
                  <a:spLocks/>
                </p:cNvSpPr>
                <p:nvPr/>
              </p:nvSpPr>
              <p:spPr bwMode="auto">
                <a:xfrm>
                  <a:off x="2043"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2" name="Freeform 3645"/>
                <p:cNvSpPr>
                  <a:spLocks/>
                </p:cNvSpPr>
                <p:nvPr/>
              </p:nvSpPr>
              <p:spPr bwMode="auto">
                <a:xfrm>
                  <a:off x="2045"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3" name="Freeform 3646"/>
                <p:cNvSpPr>
                  <a:spLocks/>
                </p:cNvSpPr>
                <p:nvPr/>
              </p:nvSpPr>
              <p:spPr bwMode="auto">
                <a:xfrm>
                  <a:off x="204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4" name="Freeform 3647"/>
                <p:cNvSpPr>
                  <a:spLocks/>
                </p:cNvSpPr>
                <p:nvPr/>
              </p:nvSpPr>
              <p:spPr bwMode="auto">
                <a:xfrm>
                  <a:off x="2053"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8" y="11"/>
                      </a:lnTo>
                      <a:lnTo>
                        <a:pt x="9" y="9"/>
                      </a:lnTo>
                      <a:lnTo>
                        <a:pt x="9" y="7"/>
                      </a:lnTo>
                      <a:lnTo>
                        <a:pt x="9"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5" name="Freeform 3648"/>
                <p:cNvSpPr>
                  <a:spLocks/>
                </p:cNvSpPr>
                <p:nvPr/>
              </p:nvSpPr>
              <p:spPr bwMode="auto">
                <a:xfrm>
                  <a:off x="2057" y="3320"/>
                  <a:ext cx="11" cy="13"/>
                </a:xfrm>
                <a:custGeom>
                  <a:avLst/>
                  <a:gdLst>
                    <a:gd name="T0" fmla="*/ 4 w 11"/>
                    <a:gd name="T1" fmla="*/ 0 h 13"/>
                    <a:gd name="T2" fmla="*/ 0 w 11"/>
                    <a:gd name="T3" fmla="*/ 0 h 13"/>
                    <a:gd name="T4" fmla="*/ 0 w 11"/>
                    <a:gd name="T5" fmla="*/ 13 h 13"/>
                    <a:gd name="T6" fmla="*/ 4 w 11"/>
                    <a:gd name="T7" fmla="*/ 13 h 13"/>
                    <a:gd name="T8" fmla="*/ 5 w 11"/>
                    <a:gd name="T9" fmla="*/ 11 h 13"/>
                    <a:gd name="T10" fmla="*/ 7 w 11"/>
                    <a:gd name="T11" fmla="*/ 11 h 13"/>
                    <a:gd name="T12" fmla="*/ 7 w 11"/>
                    <a:gd name="T13" fmla="*/ 9 h 13"/>
                    <a:gd name="T14" fmla="*/ 11 w 11"/>
                    <a:gd name="T15" fmla="*/ 7 h 13"/>
                    <a:gd name="T16" fmla="*/ 7 w 11"/>
                    <a:gd name="T17" fmla="*/ 1 h 13"/>
                    <a:gd name="T18" fmla="*/ 5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5" y="11"/>
                      </a:lnTo>
                      <a:lnTo>
                        <a:pt x="7" y="11"/>
                      </a:lnTo>
                      <a:lnTo>
                        <a:pt x="7" y="9"/>
                      </a:lnTo>
                      <a:lnTo>
                        <a:pt x="11" y="7"/>
                      </a:lnTo>
                      <a:lnTo>
                        <a:pt x="7"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6" name="Freeform 3649"/>
                <p:cNvSpPr>
                  <a:spLocks/>
                </p:cNvSpPr>
                <p:nvPr/>
              </p:nvSpPr>
              <p:spPr bwMode="auto">
                <a:xfrm>
                  <a:off x="2061" y="3320"/>
                  <a:ext cx="7" cy="13"/>
                </a:xfrm>
                <a:custGeom>
                  <a:avLst/>
                  <a:gdLst>
                    <a:gd name="T0" fmla="*/ 1 w 7"/>
                    <a:gd name="T1" fmla="*/ 0 h 13"/>
                    <a:gd name="T2" fmla="*/ 0 w 7"/>
                    <a:gd name="T3" fmla="*/ 0 h 13"/>
                    <a:gd name="T4" fmla="*/ 0 w 7"/>
                    <a:gd name="T5" fmla="*/ 13 h 13"/>
                    <a:gd name="T6" fmla="*/ 1 w 7"/>
                    <a:gd name="T7" fmla="*/ 13 h 13"/>
                    <a:gd name="T8" fmla="*/ 7 w 7"/>
                    <a:gd name="T9" fmla="*/ 11 h 13"/>
                    <a:gd name="T10" fmla="*/ 7 w 7"/>
                    <a:gd name="T11" fmla="*/ 9 h 13"/>
                    <a:gd name="T12" fmla="*/ 7 w 7"/>
                    <a:gd name="T13" fmla="*/ 7 h 13"/>
                    <a:gd name="T14" fmla="*/ 7 w 7"/>
                    <a:gd name="T15" fmla="*/ 1 h 13"/>
                    <a:gd name="T16" fmla="*/ 7 w 7"/>
                    <a:gd name="T17" fmla="*/ 1 h 13"/>
                    <a:gd name="T18" fmla="*/ 7 w 7"/>
                    <a:gd name="T19" fmla="*/ 0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7" y="11"/>
                      </a:lnTo>
                      <a:lnTo>
                        <a:pt x="7" y="9"/>
                      </a:lnTo>
                      <a:lnTo>
                        <a:pt x="7" y="7"/>
                      </a:lnTo>
                      <a:lnTo>
                        <a:pt x="7" y="1"/>
                      </a:lnTo>
                      <a:lnTo>
                        <a:pt x="7"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7" name="Freeform 3650"/>
                <p:cNvSpPr>
                  <a:spLocks/>
                </p:cNvSpPr>
                <p:nvPr/>
              </p:nvSpPr>
              <p:spPr bwMode="auto">
                <a:xfrm>
                  <a:off x="2062"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8" name="Freeform 3651"/>
                <p:cNvSpPr>
                  <a:spLocks/>
                </p:cNvSpPr>
                <p:nvPr/>
              </p:nvSpPr>
              <p:spPr bwMode="auto">
                <a:xfrm>
                  <a:off x="2068"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9" name="Freeform 3652"/>
                <p:cNvSpPr>
                  <a:spLocks/>
                </p:cNvSpPr>
                <p:nvPr/>
              </p:nvSpPr>
              <p:spPr bwMode="auto">
                <a:xfrm>
                  <a:off x="2068"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0" name="Freeform 3653"/>
                <p:cNvSpPr>
                  <a:spLocks/>
                </p:cNvSpPr>
                <p:nvPr/>
              </p:nvSpPr>
              <p:spPr bwMode="auto">
                <a:xfrm>
                  <a:off x="2074"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1" name="Freeform 3654"/>
                <p:cNvSpPr>
                  <a:spLocks/>
                </p:cNvSpPr>
                <p:nvPr/>
              </p:nvSpPr>
              <p:spPr bwMode="auto">
                <a:xfrm>
                  <a:off x="2076"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1"/>
                      </a:lnTo>
                      <a:lnTo>
                        <a:pt x="9" y="11"/>
                      </a:lnTo>
                      <a:lnTo>
                        <a:pt x="11" y="9"/>
                      </a:lnTo>
                      <a:lnTo>
                        <a:pt x="11" y="7"/>
                      </a:lnTo>
                      <a:lnTo>
                        <a:pt x="11" y="1"/>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2" name="Freeform 3655"/>
                <p:cNvSpPr>
                  <a:spLocks/>
                </p:cNvSpPr>
                <p:nvPr/>
              </p:nvSpPr>
              <p:spPr bwMode="auto">
                <a:xfrm>
                  <a:off x="2082"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7 w 9"/>
                    <a:gd name="T13" fmla="*/ 9 h 13"/>
                    <a:gd name="T14" fmla="*/ 9 w 9"/>
                    <a:gd name="T15" fmla="*/ 7 h 13"/>
                    <a:gd name="T16" fmla="*/ 7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7" y="11"/>
                      </a:lnTo>
                      <a:lnTo>
                        <a:pt x="7" y="9"/>
                      </a:lnTo>
                      <a:lnTo>
                        <a:pt x="9" y="7"/>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3" name="Freeform 3656"/>
                <p:cNvSpPr>
                  <a:spLocks/>
                </p:cNvSpPr>
                <p:nvPr/>
              </p:nvSpPr>
              <p:spPr bwMode="auto">
                <a:xfrm>
                  <a:off x="2085"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4" name="Freeform 3657"/>
                <p:cNvSpPr>
                  <a:spLocks/>
                </p:cNvSpPr>
                <p:nvPr/>
              </p:nvSpPr>
              <p:spPr bwMode="auto">
                <a:xfrm>
                  <a:off x="2087"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5" name="Freeform 3658"/>
                <p:cNvSpPr>
                  <a:spLocks/>
                </p:cNvSpPr>
                <p:nvPr/>
              </p:nvSpPr>
              <p:spPr bwMode="auto">
                <a:xfrm>
                  <a:off x="2091"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6" name="Freeform 3659"/>
                <p:cNvSpPr>
                  <a:spLocks/>
                </p:cNvSpPr>
                <p:nvPr/>
              </p:nvSpPr>
              <p:spPr bwMode="auto">
                <a:xfrm>
                  <a:off x="209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7" name="Freeform 3660"/>
                <p:cNvSpPr>
                  <a:spLocks/>
                </p:cNvSpPr>
                <p:nvPr/>
              </p:nvSpPr>
              <p:spPr bwMode="auto">
                <a:xfrm>
                  <a:off x="2099"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8" name="Freeform 3661"/>
                <p:cNvSpPr>
                  <a:spLocks/>
                </p:cNvSpPr>
                <p:nvPr/>
              </p:nvSpPr>
              <p:spPr bwMode="auto">
                <a:xfrm>
                  <a:off x="2101"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9" y="11"/>
                      </a:lnTo>
                      <a:lnTo>
                        <a:pt x="11" y="9"/>
                      </a:lnTo>
                      <a:lnTo>
                        <a:pt x="11" y="7"/>
                      </a:lnTo>
                      <a:lnTo>
                        <a:pt x="11"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9" name="Freeform 3662"/>
                <p:cNvSpPr>
                  <a:spLocks/>
                </p:cNvSpPr>
                <p:nvPr/>
              </p:nvSpPr>
              <p:spPr bwMode="auto">
                <a:xfrm>
                  <a:off x="2105"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5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5" y="0"/>
                      </a:moveTo>
                      <a:lnTo>
                        <a:pt x="0" y="0"/>
                      </a:lnTo>
                      <a:lnTo>
                        <a:pt x="0" y="13"/>
                      </a:lnTo>
                      <a:lnTo>
                        <a:pt x="5" y="13"/>
                      </a:lnTo>
                      <a:lnTo>
                        <a:pt x="7" y="11"/>
                      </a:lnTo>
                      <a:lnTo>
                        <a:pt x="9" y="11"/>
                      </a:lnTo>
                      <a:lnTo>
                        <a:pt x="9" y="9"/>
                      </a:lnTo>
                      <a:lnTo>
                        <a:pt x="11"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0" name="Freeform 3663"/>
                <p:cNvSpPr>
                  <a:spLocks/>
                </p:cNvSpPr>
                <p:nvPr/>
              </p:nvSpPr>
              <p:spPr bwMode="auto">
                <a:xfrm>
                  <a:off x="2110"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1" name="Freeform 3664"/>
                <p:cNvSpPr>
                  <a:spLocks/>
                </p:cNvSpPr>
                <p:nvPr/>
              </p:nvSpPr>
              <p:spPr bwMode="auto">
                <a:xfrm>
                  <a:off x="2112"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8 w 12"/>
                    <a:gd name="T13" fmla="*/ 9 h 13"/>
                    <a:gd name="T14" fmla="*/ 12 w 12"/>
                    <a:gd name="T15" fmla="*/ 7 h 13"/>
                    <a:gd name="T16" fmla="*/ 8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8" y="11"/>
                      </a:lnTo>
                      <a:lnTo>
                        <a:pt x="8" y="9"/>
                      </a:lnTo>
                      <a:lnTo>
                        <a:pt x="12"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2" name="Freeform 3665"/>
                <p:cNvSpPr>
                  <a:spLocks/>
                </p:cNvSpPr>
                <p:nvPr/>
              </p:nvSpPr>
              <p:spPr bwMode="auto">
                <a:xfrm>
                  <a:off x="2116"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3" name="Freeform 3666"/>
                <p:cNvSpPr>
                  <a:spLocks/>
                </p:cNvSpPr>
                <p:nvPr/>
              </p:nvSpPr>
              <p:spPr bwMode="auto">
                <a:xfrm>
                  <a:off x="2120"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4" name="Freeform 3667"/>
                <p:cNvSpPr>
                  <a:spLocks/>
                </p:cNvSpPr>
                <p:nvPr/>
              </p:nvSpPr>
              <p:spPr bwMode="auto">
                <a:xfrm>
                  <a:off x="2124"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5" name="Freeform 3668"/>
                <p:cNvSpPr>
                  <a:spLocks/>
                </p:cNvSpPr>
                <p:nvPr/>
              </p:nvSpPr>
              <p:spPr bwMode="auto">
                <a:xfrm>
                  <a:off x="2126"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9" y="11"/>
                      </a:lnTo>
                      <a:lnTo>
                        <a:pt x="11" y="9"/>
                      </a:lnTo>
                      <a:lnTo>
                        <a:pt x="11" y="7"/>
                      </a:lnTo>
                      <a:lnTo>
                        <a:pt x="11" y="1"/>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6" name="Freeform 3669"/>
                <p:cNvSpPr>
                  <a:spLocks/>
                </p:cNvSpPr>
                <p:nvPr/>
              </p:nvSpPr>
              <p:spPr bwMode="auto">
                <a:xfrm>
                  <a:off x="2130" y="3320"/>
                  <a:ext cx="9" cy="13"/>
                </a:xfrm>
                <a:custGeom>
                  <a:avLst/>
                  <a:gdLst>
                    <a:gd name="T0" fmla="*/ 5 w 9"/>
                    <a:gd name="T1" fmla="*/ 0 h 13"/>
                    <a:gd name="T2" fmla="*/ 0 w 9"/>
                    <a:gd name="T3" fmla="*/ 0 h 13"/>
                    <a:gd name="T4" fmla="*/ 0 w 9"/>
                    <a:gd name="T5" fmla="*/ 13 h 13"/>
                    <a:gd name="T6" fmla="*/ 5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5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0"/>
                      </a:moveTo>
                      <a:lnTo>
                        <a:pt x="0" y="0"/>
                      </a:lnTo>
                      <a:lnTo>
                        <a:pt x="0" y="13"/>
                      </a:lnTo>
                      <a:lnTo>
                        <a:pt x="5" y="13"/>
                      </a:lnTo>
                      <a:lnTo>
                        <a:pt x="7" y="11"/>
                      </a:lnTo>
                      <a:lnTo>
                        <a:pt x="9" y="11"/>
                      </a:lnTo>
                      <a:lnTo>
                        <a:pt x="9" y="9"/>
                      </a:lnTo>
                      <a:lnTo>
                        <a:pt x="9"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7" name="Freeform 3670"/>
                <p:cNvSpPr>
                  <a:spLocks/>
                </p:cNvSpPr>
                <p:nvPr/>
              </p:nvSpPr>
              <p:spPr bwMode="auto">
                <a:xfrm>
                  <a:off x="2135"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6" y="11"/>
                      </a:lnTo>
                      <a:lnTo>
                        <a:pt x="8" y="9"/>
                      </a:lnTo>
                      <a:lnTo>
                        <a:pt x="8" y="7"/>
                      </a:lnTo>
                      <a:lnTo>
                        <a:pt x="8"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8" name="Freeform 3671"/>
                <p:cNvSpPr>
                  <a:spLocks/>
                </p:cNvSpPr>
                <p:nvPr/>
              </p:nvSpPr>
              <p:spPr bwMode="auto">
                <a:xfrm>
                  <a:off x="2137"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8 w 12"/>
                    <a:gd name="T11" fmla="*/ 11 h 13"/>
                    <a:gd name="T12" fmla="*/ 8 w 12"/>
                    <a:gd name="T13" fmla="*/ 9 h 13"/>
                    <a:gd name="T14" fmla="*/ 12 w 12"/>
                    <a:gd name="T15" fmla="*/ 7 h 13"/>
                    <a:gd name="T16" fmla="*/ 8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8" y="11"/>
                      </a:lnTo>
                      <a:lnTo>
                        <a:pt x="8" y="9"/>
                      </a:lnTo>
                      <a:lnTo>
                        <a:pt x="12"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72" name="Group 3873"/>
              <p:cNvGrpSpPr>
                <a:grpSpLocks/>
              </p:cNvGrpSpPr>
              <p:nvPr/>
            </p:nvGrpSpPr>
            <p:grpSpPr bwMode="auto">
              <a:xfrm>
                <a:off x="2141" y="3320"/>
                <a:ext cx="709" cy="13"/>
                <a:chOff x="2141" y="3320"/>
                <a:chExt cx="709" cy="13"/>
              </a:xfrm>
            </p:grpSpPr>
            <p:sp>
              <p:nvSpPr>
                <p:cNvPr id="28319" name="Freeform 3673"/>
                <p:cNvSpPr>
                  <a:spLocks/>
                </p:cNvSpPr>
                <p:nvPr/>
              </p:nvSpPr>
              <p:spPr bwMode="auto">
                <a:xfrm>
                  <a:off x="2141"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9 h 13"/>
                    <a:gd name="T12" fmla="*/ 8 w 8"/>
                    <a:gd name="T13" fmla="*/ 7 h 13"/>
                    <a:gd name="T14" fmla="*/ 8 w 8"/>
                    <a:gd name="T15" fmla="*/ 1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9"/>
                      </a:lnTo>
                      <a:lnTo>
                        <a:pt x="8" y="7"/>
                      </a:lnTo>
                      <a:lnTo>
                        <a:pt x="8"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0" name="Freeform 3674"/>
                <p:cNvSpPr>
                  <a:spLocks/>
                </p:cNvSpPr>
                <p:nvPr/>
              </p:nvSpPr>
              <p:spPr bwMode="auto">
                <a:xfrm>
                  <a:off x="2143"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1" name="Freeform 3675"/>
                <p:cNvSpPr>
                  <a:spLocks/>
                </p:cNvSpPr>
                <p:nvPr/>
              </p:nvSpPr>
              <p:spPr bwMode="auto">
                <a:xfrm>
                  <a:off x="2149" y="3320"/>
                  <a:ext cx="7" cy="13"/>
                </a:xfrm>
                <a:custGeom>
                  <a:avLst/>
                  <a:gdLst>
                    <a:gd name="T0" fmla="*/ 0 w 7"/>
                    <a:gd name="T1" fmla="*/ 0 h 13"/>
                    <a:gd name="T2" fmla="*/ 0 w 7"/>
                    <a:gd name="T3" fmla="*/ 0 h 13"/>
                    <a:gd name="T4" fmla="*/ 0 w 7"/>
                    <a:gd name="T5" fmla="*/ 13 h 13"/>
                    <a:gd name="T6" fmla="*/ 0 w 7"/>
                    <a:gd name="T7" fmla="*/ 13 h 13"/>
                    <a:gd name="T8" fmla="*/ 6 w 7"/>
                    <a:gd name="T9" fmla="*/ 11 h 13"/>
                    <a:gd name="T10" fmla="*/ 7 w 7"/>
                    <a:gd name="T11" fmla="*/ 11 h 13"/>
                    <a:gd name="T12" fmla="*/ 7 w 7"/>
                    <a:gd name="T13" fmla="*/ 9 h 13"/>
                    <a:gd name="T14" fmla="*/ 7 w 7"/>
                    <a:gd name="T15" fmla="*/ 7 h 13"/>
                    <a:gd name="T16" fmla="*/ 7 w 7"/>
                    <a:gd name="T17" fmla="*/ 1 h 13"/>
                    <a:gd name="T18" fmla="*/ 6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6" y="11"/>
                      </a:lnTo>
                      <a:lnTo>
                        <a:pt x="7" y="11"/>
                      </a:lnTo>
                      <a:lnTo>
                        <a:pt x="7" y="9"/>
                      </a:lnTo>
                      <a:lnTo>
                        <a:pt x="7" y="7"/>
                      </a:lnTo>
                      <a:lnTo>
                        <a:pt x="7"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2" name="Freeform 3676"/>
                <p:cNvSpPr>
                  <a:spLocks/>
                </p:cNvSpPr>
                <p:nvPr/>
              </p:nvSpPr>
              <p:spPr bwMode="auto">
                <a:xfrm>
                  <a:off x="2149" y="3320"/>
                  <a:ext cx="13" cy="13"/>
                </a:xfrm>
                <a:custGeom>
                  <a:avLst/>
                  <a:gdLst>
                    <a:gd name="T0" fmla="*/ 6 w 13"/>
                    <a:gd name="T1" fmla="*/ 0 h 13"/>
                    <a:gd name="T2" fmla="*/ 0 w 13"/>
                    <a:gd name="T3" fmla="*/ 0 h 13"/>
                    <a:gd name="T4" fmla="*/ 0 w 13"/>
                    <a:gd name="T5" fmla="*/ 13 h 13"/>
                    <a:gd name="T6" fmla="*/ 6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7" y="11"/>
                      </a:lnTo>
                      <a:lnTo>
                        <a:pt x="9" y="11"/>
                      </a:lnTo>
                      <a:lnTo>
                        <a:pt x="13" y="9"/>
                      </a:lnTo>
                      <a:lnTo>
                        <a:pt x="13" y="7"/>
                      </a:lnTo>
                      <a:lnTo>
                        <a:pt x="13" y="1"/>
                      </a:lnTo>
                      <a:lnTo>
                        <a:pt x="9"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3" name="Freeform 3677"/>
                <p:cNvSpPr>
                  <a:spLocks/>
                </p:cNvSpPr>
                <p:nvPr/>
              </p:nvSpPr>
              <p:spPr bwMode="auto">
                <a:xfrm>
                  <a:off x="2155" y="3320"/>
                  <a:ext cx="9" cy="13"/>
                </a:xfrm>
                <a:custGeom>
                  <a:avLst/>
                  <a:gdLst>
                    <a:gd name="T0" fmla="*/ 1 w 9"/>
                    <a:gd name="T1" fmla="*/ 0 h 13"/>
                    <a:gd name="T2" fmla="*/ 0 w 9"/>
                    <a:gd name="T3" fmla="*/ 0 h 13"/>
                    <a:gd name="T4" fmla="*/ 0 w 9"/>
                    <a:gd name="T5" fmla="*/ 13 h 13"/>
                    <a:gd name="T6" fmla="*/ 1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7" y="11"/>
                      </a:lnTo>
                      <a:lnTo>
                        <a:pt x="9" y="11"/>
                      </a:lnTo>
                      <a:lnTo>
                        <a:pt x="9" y="9"/>
                      </a:lnTo>
                      <a:lnTo>
                        <a:pt x="9" y="7"/>
                      </a:lnTo>
                      <a:lnTo>
                        <a:pt x="9"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4" name="Freeform 3678"/>
                <p:cNvSpPr>
                  <a:spLocks/>
                </p:cNvSpPr>
                <p:nvPr/>
              </p:nvSpPr>
              <p:spPr bwMode="auto">
                <a:xfrm>
                  <a:off x="2156"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5" name="Freeform 3679"/>
                <p:cNvSpPr>
                  <a:spLocks/>
                </p:cNvSpPr>
                <p:nvPr/>
              </p:nvSpPr>
              <p:spPr bwMode="auto">
                <a:xfrm>
                  <a:off x="216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6" name="Freeform 3680"/>
                <p:cNvSpPr>
                  <a:spLocks/>
                </p:cNvSpPr>
                <p:nvPr/>
              </p:nvSpPr>
              <p:spPr bwMode="auto">
                <a:xfrm>
                  <a:off x="2166"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7" name="Freeform 3681"/>
                <p:cNvSpPr>
                  <a:spLocks/>
                </p:cNvSpPr>
                <p:nvPr/>
              </p:nvSpPr>
              <p:spPr bwMode="auto">
                <a:xfrm>
                  <a:off x="2168"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8" name="Freeform 3682"/>
                <p:cNvSpPr>
                  <a:spLocks/>
                </p:cNvSpPr>
                <p:nvPr/>
              </p:nvSpPr>
              <p:spPr bwMode="auto">
                <a:xfrm>
                  <a:off x="2172"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9 w 9"/>
                    <a:gd name="T11" fmla="*/ 11 h 13"/>
                    <a:gd name="T12" fmla="*/ 9 w 9"/>
                    <a:gd name="T13" fmla="*/ 9 h 13"/>
                    <a:gd name="T14" fmla="*/ 9 w 9"/>
                    <a:gd name="T15" fmla="*/ 7 h 13"/>
                    <a:gd name="T16" fmla="*/ 9 w 9"/>
                    <a:gd name="T17" fmla="*/ 1 h 13"/>
                    <a:gd name="T18" fmla="*/ 8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1"/>
                      </a:lnTo>
                      <a:lnTo>
                        <a:pt x="9" y="11"/>
                      </a:lnTo>
                      <a:lnTo>
                        <a:pt x="9" y="9"/>
                      </a:lnTo>
                      <a:lnTo>
                        <a:pt x="9" y="7"/>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29" name="Freeform 3683"/>
                <p:cNvSpPr>
                  <a:spLocks/>
                </p:cNvSpPr>
                <p:nvPr/>
              </p:nvSpPr>
              <p:spPr bwMode="auto">
                <a:xfrm>
                  <a:off x="2176" y="3320"/>
                  <a:ext cx="11" cy="13"/>
                </a:xfrm>
                <a:custGeom>
                  <a:avLst/>
                  <a:gdLst>
                    <a:gd name="T0" fmla="*/ 4 w 11"/>
                    <a:gd name="T1" fmla="*/ 0 h 13"/>
                    <a:gd name="T2" fmla="*/ 0 w 11"/>
                    <a:gd name="T3" fmla="*/ 0 h 13"/>
                    <a:gd name="T4" fmla="*/ 0 w 11"/>
                    <a:gd name="T5" fmla="*/ 13 h 13"/>
                    <a:gd name="T6" fmla="*/ 4 w 11"/>
                    <a:gd name="T7" fmla="*/ 13 h 13"/>
                    <a:gd name="T8" fmla="*/ 5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5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5" y="11"/>
                      </a:lnTo>
                      <a:lnTo>
                        <a:pt x="7" y="11"/>
                      </a:lnTo>
                      <a:lnTo>
                        <a:pt x="11" y="9"/>
                      </a:lnTo>
                      <a:lnTo>
                        <a:pt x="11" y="7"/>
                      </a:lnTo>
                      <a:lnTo>
                        <a:pt x="11" y="1"/>
                      </a:lnTo>
                      <a:lnTo>
                        <a:pt x="7"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0" name="Freeform 3684"/>
                <p:cNvSpPr>
                  <a:spLocks/>
                </p:cNvSpPr>
                <p:nvPr/>
              </p:nvSpPr>
              <p:spPr bwMode="auto">
                <a:xfrm>
                  <a:off x="2180" y="3320"/>
                  <a:ext cx="7" cy="13"/>
                </a:xfrm>
                <a:custGeom>
                  <a:avLst/>
                  <a:gdLst>
                    <a:gd name="T0" fmla="*/ 1 w 7"/>
                    <a:gd name="T1" fmla="*/ 0 h 13"/>
                    <a:gd name="T2" fmla="*/ 0 w 7"/>
                    <a:gd name="T3" fmla="*/ 0 h 13"/>
                    <a:gd name="T4" fmla="*/ 0 w 7"/>
                    <a:gd name="T5" fmla="*/ 13 h 13"/>
                    <a:gd name="T6" fmla="*/ 1 w 7"/>
                    <a:gd name="T7" fmla="*/ 13 h 13"/>
                    <a:gd name="T8" fmla="*/ 7 w 7"/>
                    <a:gd name="T9" fmla="*/ 11 h 13"/>
                    <a:gd name="T10" fmla="*/ 7 w 7"/>
                    <a:gd name="T11" fmla="*/ 11 h 13"/>
                    <a:gd name="T12" fmla="*/ 7 w 7"/>
                    <a:gd name="T13" fmla="*/ 9 h 13"/>
                    <a:gd name="T14" fmla="*/ 7 w 7"/>
                    <a:gd name="T15" fmla="*/ 7 h 13"/>
                    <a:gd name="T16" fmla="*/ 7 w 7"/>
                    <a:gd name="T17" fmla="*/ 1 h 13"/>
                    <a:gd name="T18" fmla="*/ 7 w 7"/>
                    <a:gd name="T19" fmla="*/ 0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7" y="11"/>
                      </a:lnTo>
                      <a:lnTo>
                        <a:pt x="7" y="11"/>
                      </a:lnTo>
                      <a:lnTo>
                        <a:pt x="7" y="9"/>
                      </a:lnTo>
                      <a:lnTo>
                        <a:pt x="7" y="7"/>
                      </a:lnTo>
                      <a:lnTo>
                        <a:pt x="7"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1" name="Freeform 3685"/>
                <p:cNvSpPr>
                  <a:spLocks/>
                </p:cNvSpPr>
                <p:nvPr/>
              </p:nvSpPr>
              <p:spPr bwMode="auto">
                <a:xfrm>
                  <a:off x="2181"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2" name="Freeform 3686"/>
                <p:cNvSpPr>
                  <a:spLocks/>
                </p:cNvSpPr>
                <p:nvPr/>
              </p:nvSpPr>
              <p:spPr bwMode="auto">
                <a:xfrm>
                  <a:off x="218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3" name="Freeform 3687"/>
                <p:cNvSpPr>
                  <a:spLocks/>
                </p:cNvSpPr>
                <p:nvPr/>
              </p:nvSpPr>
              <p:spPr bwMode="auto">
                <a:xfrm>
                  <a:off x="2191"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4" name="Freeform 3688"/>
                <p:cNvSpPr>
                  <a:spLocks/>
                </p:cNvSpPr>
                <p:nvPr/>
              </p:nvSpPr>
              <p:spPr bwMode="auto">
                <a:xfrm>
                  <a:off x="2193"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10 w 11"/>
                    <a:gd name="T11" fmla="*/ 11 h 13"/>
                    <a:gd name="T12" fmla="*/ 10 w 11"/>
                    <a:gd name="T13" fmla="*/ 9 h 13"/>
                    <a:gd name="T14" fmla="*/ 11 w 11"/>
                    <a:gd name="T15" fmla="*/ 7 h 13"/>
                    <a:gd name="T16" fmla="*/ 10 w 11"/>
                    <a:gd name="T17" fmla="*/ 1 h 13"/>
                    <a:gd name="T18" fmla="*/ 8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8" y="11"/>
                      </a:lnTo>
                      <a:lnTo>
                        <a:pt x="10" y="11"/>
                      </a:lnTo>
                      <a:lnTo>
                        <a:pt x="10" y="9"/>
                      </a:lnTo>
                      <a:lnTo>
                        <a:pt x="11"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5" name="Freeform 3689"/>
                <p:cNvSpPr>
                  <a:spLocks/>
                </p:cNvSpPr>
                <p:nvPr/>
              </p:nvSpPr>
              <p:spPr bwMode="auto">
                <a:xfrm>
                  <a:off x="2197"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6" name="Freeform 3690"/>
                <p:cNvSpPr>
                  <a:spLocks/>
                </p:cNvSpPr>
                <p:nvPr/>
              </p:nvSpPr>
              <p:spPr bwMode="auto">
                <a:xfrm>
                  <a:off x="2201"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7" name="Freeform 3691"/>
                <p:cNvSpPr>
                  <a:spLocks/>
                </p:cNvSpPr>
                <p:nvPr/>
              </p:nvSpPr>
              <p:spPr bwMode="auto">
                <a:xfrm>
                  <a:off x="2204"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8" name="Freeform 3692"/>
                <p:cNvSpPr>
                  <a:spLocks/>
                </p:cNvSpPr>
                <p:nvPr/>
              </p:nvSpPr>
              <p:spPr bwMode="auto">
                <a:xfrm>
                  <a:off x="2206"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39" name="Freeform 3693"/>
                <p:cNvSpPr>
                  <a:spLocks/>
                </p:cNvSpPr>
                <p:nvPr/>
              </p:nvSpPr>
              <p:spPr bwMode="auto">
                <a:xfrm>
                  <a:off x="2210"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0" name="Freeform 3694"/>
                <p:cNvSpPr>
                  <a:spLocks/>
                </p:cNvSpPr>
                <p:nvPr/>
              </p:nvSpPr>
              <p:spPr bwMode="auto">
                <a:xfrm>
                  <a:off x="2216"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6" y="11"/>
                      </a:lnTo>
                      <a:lnTo>
                        <a:pt x="8" y="9"/>
                      </a:lnTo>
                      <a:lnTo>
                        <a:pt x="8" y="7"/>
                      </a:lnTo>
                      <a:lnTo>
                        <a:pt x="8"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1" name="Freeform 3695"/>
                <p:cNvSpPr>
                  <a:spLocks/>
                </p:cNvSpPr>
                <p:nvPr/>
              </p:nvSpPr>
              <p:spPr bwMode="auto">
                <a:xfrm>
                  <a:off x="2218"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8 w 11"/>
                    <a:gd name="T11" fmla="*/ 11 h 13"/>
                    <a:gd name="T12" fmla="*/ 8 w 11"/>
                    <a:gd name="T13" fmla="*/ 9 h 13"/>
                    <a:gd name="T14" fmla="*/ 11 w 11"/>
                    <a:gd name="T15" fmla="*/ 7 h 13"/>
                    <a:gd name="T16" fmla="*/ 8 w 11"/>
                    <a:gd name="T17" fmla="*/ 1 h 13"/>
                    <a:gd name="T18" fmla="*/ 6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6" y="11"/>
                      </a:lnTo>
                      <a:lnTo>
                        <a:pt x="8" y="11"/>
                      </a:lnTo>
                      <a:lnTo>
                        <a:pt x="8" y="9"/>
                      </a:lnTo>
                      <a:lnTo>
                        <a:pt x="11"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2" name="Freeform 3696"/>
                <p:cNvSpPr>
                  <a:spLocks/>
                </p:cNvSpPr>
                <p:nvPr/>
              </p:nvSpPr>
              <p:spPr bwMode="auto">
                <a:xfrm>
                  <a:off x="2222"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9"/>
                      </a:lnTo>
                      <a:lnTo>
                        <a:pt x="9" y="7"/>
                      </a:lnTo>
                      <a:lnTo>
                        <a:pt x="9" y="1"/>
                      </a:lnTo>
                      <a:lnTo>
                        <a:pt x="7"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3" name="Freeform 3697"/>
                <p:cNvSpPr>
                  <a:spLocks/>
                </p:cNvSpPr>
                <p:nvPr/>
              </p:nvSpPr>
              <p:spPr bwMode="auto">
                <a:xfrm>
                  <a:off x="2224"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4" name="Freeform 3698"/>
                <p:cNvSpPr>
                  <a:spLocks/>
                </p:cNvSpPr>
                <p:nvPr/>
              </p:nvSpPr>
              <p:spPr bwMode="auto">
                <a:xfrm>
                  <a:off x="2229"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5" name="Freeform 3699"/>
                <p:cNvSpPr>
                  <a:spLocks/>
                </p:cNvSpPr>
                <p:nvPr/>
              </p:nvSpPr>
              <p:spPr bwMode="auto">
                <a:xfrm>
                  <a:off x="2231"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6" name="Freeform 3700"/>
                <p:cNvSpPr>
                  <a:spLocks/>
                </p:cNvSpPr>
                <p:nvPr/>
              </p:nvSpPr>
              <p:spPr bwMode="auto">
                <a:xfrm>
                  <a:off x="2235"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7" name="Freeform 3701"/>
                <p:cNvSpPr>
                  <a:spLocks/>
                </p:cNvSpPr>
                <p:nvPr/>
              </p:nvSpPr>
              <p:spPr bwMode="auto">
                <a:xfrm>
                  <a:off x="2239"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8" name="Freeform 3702"/>
                <p:cNvSpPr>
                  <a:spLocks/>
                </p:cNvSpPr>
                <p:nvPr/>
              </p:nvSpPr>
              <p:spPr bwMode="auto">
                <a:xfrm>
                  <a:off x="2243"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9 w 11"/>
                    <a:gd name="T11" fmla="*/ 11 h 13"/>
                    <a:gd name="T12" fmla="*/ 9 w 11"/>
                    <a:gd name="T13" fmla="*/ 9 h 13"/>
                    <a:gd name="T14" fmla="*/ 11 w 11"/>
                    <a:gd name="T15" fmla="*/ 7 h 13"/>
                    <a:gd name="T16" fmla="*/ 9 w 11"/>
                    <a:gd name="T17" fmla="*/ 1 h 13"/>
                    <a:gd name="T18" fmla="*/ 6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6" y="11"/>
                      </a:lnTo>
                      <a:lnTo>
                        <a:pt x="9" y="11"/>
                      </a:lnTo>
                      <a:lnTo>
                        <a:pt x="9" y="9"/>
                      </a:lnTo>
                      <a:lnTo>
                        <a:pt x="11" y="7"/>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49" name="Freeform 3703"/>
                <p:cNvSpPr>
                  <a:spLocks/>
                </p:cNvSpPr>
                <p:nvPr/>
              </p:nvSpPr>
              <p:spPr bwMode="auto">
                <a:xfrm>
                  <a:off x="2247"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1"/>
                      </a:lnTo>
                      <a:lnTo>
                        <a:pt x="7" y="11"/>
                      </a:lnTo>
                      <a:lnTo>
                        <a:pt x="9" y="9"/>
                      </a:lnTo>
                      <a:lnTo>
                        <a:pt x="9" y="7"/>
                      </a:lnTo>
                      <a:lnTo>
                        <a:pt x="9" y="1"/>
                      </a:lnTo>
                      <a:lnTo>
                        <a:pt x="7"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0" name="Freeform 3704"/>
                <p:cNvSpPr>
                  <a:spLocks/>
                </p:cNvSpPr>
                <p:nvPr/>
              </p:nvSpPr>
              <p:spPr bwMode="auto">
                <a:xfrm>
                  <a:off x="2249"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1" name="Freeform 3705"/>
                <p:cNvSpPr>
                  <a:spLocks/>
                </p:cNvSpPr>
                <p:nvPr/>
              </p:nvSpPr>
              <p:spPr bwMode="auto">
                <a:xfrm>
                  <a:off x="2254"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2" name="Freeform 3706"/>
                <p:cNvSpPr>
                  <a:spLocks/>
                </p:cNvSpPr>
                <p:nvPr/>
              </p:nvSpPr>
              <p:spPr bwMode="auto">
                <a:xfrm>
                  <a:off x="2256"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8" y="11"/>
                      </a:lnTo>
                      <a:lnTo>
                        <a:pt x="12" y="9"/>
                      </a:lnTo>
                      <a:lnTo>
                        <a:pt x="12" y="7"/>
                      </a:lnTo>
                      <a:lnTo>
                        <a:pt x="12"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3" name="Freeform 3707"/>
                <p:cNvSpPr>
                  <a:spLocks/>
                </p:cNvSpPr>
                <p:nvPr/>
              </p:nvSpPr>
              <p:spPr bwMode="auto">
                <a:xfrm>
                  <a:off x="2260"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4" name="Freeform 3708"/>
                <p:cNvSpPr>
                  <a:spLocks/>
                </p:cNvSpPr>
                <p:nvPr/>
              </p:nvSpPr>
              <p:spPr bwMode="auto">
                <a:xfrm>
                  <a:off x="2262"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5" name="Freeform 3709"/>
                <p:cNvSpPr>
                  <a:spLocks/>
                </p:cNvSpPr>
                <p:nvPr/>
              </p:nvSpPr>
              <p:spPr bwMode="auto">
                <a:xfrm>
                  <a:off x="2268"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8 w 9"/>
                    <a:gd name="T13" fmla="*/ 9 h 13"/>
                    <a:gd name="T14" fmla="*/ 9 w 9"/>
                    <a:gd name="T15" fmla="*/ 7 h 13"/>
                    <a:gd name="T16" fmla="*/ 8 w 9"/>
                    <a:gd name="T17" fmla="*/ 1 h 13"/>
                    <a:gd name="T18" fmla="*/ 6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6" y="11"/>
                      </a:lnTo>
                      <a:lnTo>
                        <a:pt x="8" y="11"/>
                      </a:lnTo>
                      <a:lnTo>
                        <a:pt x="8" y="9"/>
                      </a:lnTo>
                      <a:lnTo>
                        <a:pt x="9"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6" name="Freeform 3710"/>
                <p:cNvSpPr>
                  <a:spLocks/>
                </p:cNvSpPr>
                <p:nvPr/>
              </p:nvSpPr>
              <p:spPr bwMode="auto">
                <a:xfrm>
                  <a:off x="2272"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5" y="11"/>
                      </a:lnTo>
                      <a:lnTo>
                        <a:pt x="9" y="9"/>
                      </a:lnTo>
                      <a:lnTo>
                        <a:pt x="9" y="7"/>
                      </a:lnTo>
                      <a:lnTo>
                        <a:pt x="9" y="1"/>
                      </a:lnTo>
                      <a:lnTo>
                        <a:pt x="5"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7" name="Freeform 3711"/>
                <p:cNvSpPr>
                  <a:spLocks/>
                </p:cNvSpPr>
                <p:nvPr/>
              </p:nvSpPr>
              <p:spPr bwMode="auto">
                <a:xfrm>
                  <a:off x="2274"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7" y="11"/>
                      </a:lnTo>
                      <a:lnTo>
                        <a:pt x="9" y="11"/>
                      </a:lnTo>
                      <a:lnTo>
                        <a:pt x="9" y="9"/>
                      </a:lnTo>
                      <a:lnTo>
                        <a:pt x="11"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8" name="Freeform 3712"/>
                <p:cNvSpPr>
                  <a:spLocks/>
                </p:cNvSpPr>
                <p:nvPr/>
              </p:nvSpPr>
              <p:spPr bwMode="auto">
                <a:xfrm>
                  <a:off x="2277"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59" name="Freeform 3713"/>
                <p:cNvSpPr>
                  <a:spLocks/>
                </p:cNvSpPr>
                <p:nvPr/>
              </p:nvSpPr>
              <p:spPr bwMode="auto">
                <a:xfrm>
                  <a:off x="228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0" name="Freeform 3714"/>
                <p:cNvSpPr>
                  <a:spLocks/>
                </p:cNvSpPr>
                <p:nvPr/>
              </p:nvSpPr>
              <p:spPr bwMode="auto">
                <a:xfrm>
                  <a:off x="2285"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1" name="Freeform 3715"/>
                <p:cNvSpPr>
                  <a:spLocks/>
                </p:cNvSpPr>
                <p:nvPr/>
              </p:nvSpPr>
              <p:spPr bwMode="auto">
                <a:xfrm>
                  <a:off x="2287"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2" name="Freeform 3716"/>
                <p:cNvSpPr>
                  <a:spLocks/>
                </p:cNvSpPr>
                <p:nvPr/>
              </p:nvSpPr>
              <p:spPr bwMode="auto">
                <a:xfrm>
                  <a:off x="2291" y="3320"/>
                  <a:ext cx="9" cy="13"/>
                </a:xfrm>
                <a:custGeom>
                  <a:avLst/>
                  <a:gdLst>
                    <a:gd name="T0" fmla="*/ 6 w 9"/>
                    <a:gd name="T1" fmla="*/ 0 h 13"/>
                    <a:gd name="T2" fmla="*/ 0 w 9"/>
                    <a:gd name="T3" fmla="*/ 0 h 13"/>
                    <a:gd name="T4" fmla="*/ 0 w 9"/>
                    <a:gd name="T5" fmla="*/ 13 h 13"/>
                    <a:gd name="T6" fmla="*/ 6 w 9"/>
                    <a:gd name="T7" fmla="*/ 13 h 13"/>
                    <a:gd name="T8" fmla="*/ 8 w 9"/>
                    <a:gd name="T9" fmla="*/ 11 h 13"/>
                    <a:gd name="T10" fmla="*/ 9 w 9"/>
                    <a:gd name="T11" fmla="*/ 11 h 13"/>
                    <a:gd name="T12" fmla="*/ 9 w 9"/>
                    <a:gd name="T13" fmla="*/ 9 h 13"/>
                    <a:gd name="T14" fmla="*/ 9 w 9"/>
                    <a:gd name="T15" fmla="*/ 7 h 13"/>
                    <a:gd name="T16" fmla="*/ 9 w 9"/>
                    <a:gd name="T17" fmla="*/ 1 h 13"/>
                    <a:gd name="T18" fmla="*/ 8 w 9"/>
                    <a:gd name="T19" fmla="*/ 0 h 13"/>
                    <a:gd name="T20" fmla="*/ 6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6" y="0"/>
                      </a:moveTo>
                      <a:lnTo>
                        <a:pt x="0" y="0"/>
                      </a:lnTo>
                      <a:lnTo>
                        <a:pt x="0" y="13"/>
                      </a:lnTo>
                      <a:lnTo>
                        <a:pt x="6" y="13"/>
                      </a:lnTo>
                      <a:lnTo>
                        <a:pt x="8" y="11"/>
                      </a:lnTo>
                      <a:lnTo>
                        <a:pt x="9" y="11"/>
                      </a:lnTo>
                      <a:lnTo>
                        <a:pt x="9" y="9"/>
                      </a:lnTo>
                      <a:lnTo>
                        <a:pt x="9" y="7"/>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3" name="Freeform 3717"/>
                <p:cNvSpPr>
                  <a:spLocks/>
                </p:cNvSpPr>
                <p:nvPr/>
              </p:nvSpPr>
              <p:spPr bwMode="auto">
                <a:xfrm>
                  <a:off x="2297" y="3320"/>
                  <a:ext cx="9" cy="13"/>
                </a:xfrm>
                <a:custGeom>
                  <a:avLst/>
                  <a:gdLst>
                    <a:gd name="T0" fmla="*/ 2 w 9"/>
                    <a:gd name="T1" fmla="*/ 0 h 13"/>
                    <a:gd name="T2" fmla="*/ 0 w 9"/>
                    <a:gd name="T3" fmla="*/ 0 h 13"/>
                    <a:gd name="T4" fmla="*/ 0 w 9"/>
                    <a:gd name="T5" fmla="*/ 13 h 13"/>
                    <a:gd name="T6" fmla="*/ 2 w 9"/>
                    <a:gd name="T7" fmla="*/ 13 h 13"/>
                    <a:gd name="T8" fmla="*/ 3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1"/>
                      </a:lnTo>
                      <a:lnTo>
                        <a:pt x="5" y="11"/>
                      </a:lnTo>
                      <a:lnTo>
                        <a:pt x="9" y="9"/>
                      </a:lnTo>
                      <a:lnTo>
                        <a:pt x="9" y="7"/>
                      </a:lnTo>
                      <a:lnTo>
                        <a:pt x="9" y="1"/>
                      </a:lnTo>
                      <a:lnTo>
                        <a:pt x="5" y="1"/>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4" name="Freeform 3718"/>
                <p:cNvSpPr>
                  <a:spLocks/>
                </p:cNvSpPr>
                <p:nvPr/>
              </p:nvSpPr>
              <p:spPr bwMode="auto">
                <a:xfrm>
                  <a:off x="2299"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7 w 11"/>
                    <a:gd name="T11" fmla="*/ 11 h 13"/>
                    <a:gd name="T12" fmla="*/ 7 w 11"/>
                    <a:gd name="T13" fmla="*/ 9 h 13"/>
                    <a:gd name="T14" fmla="*/ 11 w 11"/>
                    <a:gd name="T15" fmla="*/ 7 h 13"/>
                    <a:gd name="T16" fmla="*/ 7 w 11"/>
                    <a:gd name="T17" fmla="*/ 1 h 13"/>
                    <a:gd name="T18" fmla="*/ 7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7" y="11"/>
                      </a:lnTo>
                      <a:lnTo>
                        <a:pt x="7" y="11"/>
                      </a:lnTo>
                      <a:lnTo>
                        <a:pt x="7" y="9"/>
                      </a:lnTo>
                      <a:lnTo>
                        <a:pt x="11" y="7"/>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5" name="Freeform 3719"/>
                <p:cNvSpPr>
                  <a:spLocks/>
                </p:cNvSpPr>
                <p:nvPr/>
              </p:nvSpPr>
              <p:spPr bwMode="auto">
                <a:xfrm>
                  <a:off x="2302"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6" name="Freeform 3720"/>
                <p:cNvSpPr>
                  <a:spLocks/>
                </p:cNvSpPr>
                <p:nvPr/>
              </p:nvSpPr>
              <p:spPr bwMode="auto">
                <a:xfrm>
                  <a:off x="2306"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7" name="Freeform 3721"/>
                <p:cNvSpPr>
                  <a:spLocks/>
                </p:cNvSpPr>
                <p:nvPr/>
              </p:nvSpPr>
              <p:spPr bwMode="auto">
                <a:xfrm>
                  <a:off x="2310"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8" name="Freeform 3722"/>
                <p:cNvSpPr>
                  <a:spLocks/>
                </p:cNvSpPr>
                <p:nvPr/>
              </p:nvSpPr>
              <p:spPr bwMode="auto">
                <a:xfrm>
                  <a:off x="2312"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69" name="Freeform 3723"/>
                <p:cNvSpPr>
                  <a:spLocks/>
                </p:cNvSpPr>
                <p:nvPr/>
              </p:nvSpPr>
              <p:spPr bwMode="auto">
                <a:xfrm>
                  <a:off x="2316"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9 w 9"/>
                    <a:gd name="T11" fmla="*/ 11 h 13"/>
                    <a:gd name="T12" fmla="*/ 9 w 9"/>
                    <a:gd name="T13" fmla="*/ 9 h 13"/>
                    <a:gd name="T14" fmla="*/ 9 w 9"/>
                    <a:gd name="T15" fmla="*/ 7 h 13"/>
                    <a:gd name="T16" fmla="*/ 9 w 9"/>
                    <a:gd name="T17" fmla="*/ 1 h 13"/>
                    <a:gd name="T18" fmla="*/ 8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1"/>
                      </a:lnTo>
                      <a:lnTo>
                        <a:pt x="9" y="11"/>
                      </a:lnTo>
                      <a:lnTo>
                        <a:pt x="9" y="9"/>
                      </a:lnTo>
                      <a:lnTo>
                        <a:pt x="9" y="7"/>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0" name="Freeform 3724"/>
                <p:cNvSpPr>
                  <a:spLocks/>
                </p:cNvSpPr>
                <p:nvPr/>
              </p:nvSpPr>
              <p:spPr bwMode="auto">
                <a:xfrm>
                  <a:off x="2320"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7" y="11"/>
                      </a:lnTo>
                      <a:lnTo>
                        <a:pt x="9" y="9"/>
                      </a:lnTo>
                      <a:lnTo>
                        <a:pt x="9" y="7"/>
                      </a:lnTo>
                      <a:lnTo>
                        <a:pt x="9" y="1"/>
                      </a:lnTo>
                      <a:lnTo>
                        <a:pt x="7"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1" name="Freeform 3725"/>
                <p:cNvSpPr>
                  <a:spLocks/>
                </p:cNvSpPr>
                <p:nvPr/>
              </p:nvSpPr>
              <p:spPr bwMode="auto">
                <a:xfrm>
                  <a:off x="2324"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5" y="11"/>
                      </a:lnTo>
                      <a:lnTo>
                        <a:pt x="9" y="11"/>
                      </a:lnTo>
                      <a:lnTo>
                        <a:pt x="9" y="9"/>
                      </a:lnTo>
                      <a:lnTo>
                        <a:pt x="11" y="7"/>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2" name="Freeform 3726"/>
                <p:cNvSpPr>
                  <a:spLocks/>
                </p:cNvSpPr>
                <p:nvPr/>
              </p:nvSpPr>
              <p:spPr bwMode="auto">
                <a:xfrm>
                  <a:off x="2327"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8 w 8"/>
                    <a:gd name="T19" fmla="*/ 1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1"/>
                      </a:lnTo>
                      <a:lnTo>
                        <a:pt x="8" y="11"/>
                      </a:lnTo>
                      <a:lnTo>
                        <a:pt x="8" y="9"/>
                      </a:lnTo>
                      <a:lnTo>
                        <a:pt x="8" y="7"/>
                      </a:lnTo>
                      <a:lnTo>
                        <a:pt x="8"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3" name="Freeform 3727"/>
                <p:cNvSpPr>
                  <a:spLocks/>
                </p:cNvSpPr>
                <p:nvPr/>
              </p:nvSpPr>
              <p:spPr bwMode="auto">
                <a:xfrm>
                  <a:off x="2329"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4" name="Freeform 3728"/>
                <p:cNvSpPr>
                  <a:spLocks/>
                </p:cNvSpPr>
                <p:nvPr/>
              </p:nvSpPr>
              <p:spPr bwMode="auto">
                <a:xfrm>
                  <a:off x="2335"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5" name="Freeform 3729"/>
                <p:cNvSpPr>
                  <a:spLocks/>
                </p:cNvSpPr>
                <p:nvPr/>
              </p:nvSpPr>
              <p:spPr bwMode="auto">
                <a:xfrm>
                  <a:off x="2335"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10 w 13"/>
                    <a:gd name="T11" fmla="*/ 11 h 13"/>
                    <a:gd name="T12" fmla="*/ 13 w 13"/>
                    <a:gd name="T13" fmla="*/ 9 h 13"/>
                    <a:gd name="T14" fmla="*/ 13 w 13"/>
                    <a:gd name="T15" fmla="*/ 7 h 13"/>
                    <a:gd name="T16" fmla="*/ 13 w 13"/>
                    <a:gd name="T17" fmla="*/ 1 h 13"/>
                    <a:gd name="T18" fmla="*/ 10 w 13"/>
                    <a:gd name="T19" fmla="*/ 1 h 13"/>
                    <a:gd name="T20" fmla="*/ 8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1"/>
                      </a:lnTo>
                      <a:lnTo>
                        <a:pt x="10" y="11"/>
                      </a:lnTo>
                      <a:lnTo>
                        <a:pt x="13" y="9"/>
                      </a:lnTo>
                      <a:lnTo>
                        <a:pt x="13" y="7"/>
                      </a:lnTo>
                      <a:lnTo>
                        <a:pt x="13"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6" name="Freeform 3730"/>
                <p:cNvSpPr>
                  <a:spLocks/>
                </p:cNvSpPr>
                <p:nvPr/>
              </p:nvSpPr>
              <p:spPr bwMode="auto">
                <a:xfrm>
                  <a:off x="2341"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11"/>
                      </a:lnTo>
                      <a:lnTo>
                        <a:pt x="9" y="9"/>
                      </a:lnTo>
                      <a:lnTo>
                        <a:pt x="9" y="7"/>
                      </a:lnTo>
                      <a:lnTo>
                        <a:pt x="9"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7" name="Freeform 3731"/>
                <p:cNvSpPr>
                  <a:spLocks/>
                </p:cNvSpPr>
                <p:nvPr/>
              </p:nvSpPr>
              <p:spPr bwMode="auto">
                <a:xfrm>
                  <a:off x="2343"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8" name="Freeform 3732"/>
                <p:cNvSpPr>
                  <a:spLocks/>
                </p:cNvSpPr>
                <p:nvPr/>
              </p:nvSpPr>
              <p:spPr bwMode="auto">
                <a:xfrm>
                  <a:off x="2348"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79" name="Freeform 3733"/>
                <p:cNvSpPr>
                  <a:spLocks/>
                </p:cNvSpPr>
                <p:nvPr/>
              </p:nvSpPr>
              <p:spPr bwMode="auto">
                <a:xfrm>
                  <a:off x="2352"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0" name="Freeform 3734"/>
                <p:cNvSpPr>
                  <a:spLocks/>
                </p:cNvSpPr>
                <p:nvPr/>
              </p:nvSpPr>
              <p:spPr bwMode="auto">
                <a:xfrm>
                  <a:off x="2354"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1" name="Freeform 3735"/>
                <p:cNvSpPr>
                  <a:spLocks/>
                </p:cNvSpPr>
                <p:nvPr/>
              </p:nvSpPr>
              <p:spPr bwMode="auto">
                <a:xfrm>
                  <a:off x="2358"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2" name="Freeform 3736"/>
                <p:cNvSpPr>
                  <a:spLocks/>
                </p:cNvSpPr>
                <p:nvPr/>
              </p:nvSpPr>
              <p:spPr bwMode="auto">
                <a:xfrm>
                  <a:off x="2362"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10" y="11"/>
                      </a:lnTo>
                      <a:lnTo>
                        <a:pt x="11" y="9"/>
                      </a:lnTo>
                      <a:lnTo>
                        <a:pt x="11" y="7"/>
                      </a:lnTo>
                      <a:lnTo>
                        <a:pt x="11"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3" name="Freeform 3737"/>
                <p:cNvSpPr>
                  <a:spLocks/>
                </p:cNvSpPr>
                <p:nvPr/>
              </p:nvSpPr>
              <p:spPr bwMode="auto">
                <a:xfrm>
                  <a:off x="2366"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11"/>
                      </a:lnTo>
                      <a:lnTo>
                        <a:pt x="9" y="9"/>
                      </a:lnTo>
                      <a:lnTo>
                        <a:pt x="9" y="7"/>
                      </a:lnTo>
                      <a:lnTo>
                        <a:pt x="9"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4" name="Freeform 3738"/>
                <p:cNvSpPr>
                  <a:spLocks/>
                </p:cNvSpPr>
                <p:nvPr/>
              </p:nvSpPr>
              <p:spPr bwMode="auto">
                <a:xfrm>
                  <a:off x="2368"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5" name="Freeform 3739"/>
                <p:cNvSpPr>
                  <a:spLocks/>
                </p:cNvSpPr>
                <p:nvPr/>
              </p:nvSpPr>
              <p:spPr bwMode="auto">
                <a:xfrm>
                  <a:off x="2373" y="3320"/>
                  <a:ext cx="8" cy="13"/>
                </a:xfrm>
                <a:custGeom>
                  <a:avLst/>
                  <a:gdLst>
                    <a:gd name="T0" fmla="*/ 4 w 8"/>
                    <a:gd name="T1" fmla="*/ 0 h 13"/>
                    <a:gd name="T2" fmla="*/ 0 w 8"/>
                    <a:gd name="T3" fmla="*/ 0 h 13"/>
                    <a:gd name="T4" fmla="*/ 0 w 8"/>
                    <a:gd name="T5" fmla="*/ 13 h 13"/>
                    <a:gd name="T6" fmla="*/ 4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6" y="11"/>
                      </a:lnTo>
                      <a:lnTo>
                        <a:pt x="8" y="11"/>
                      </a:lnTo>
                      <a:lnTo>
                        <a:pt x="8" y="9"/>
                      </a:lnTo>
                      <a:lnTo>
                        <a:pt x="8"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6" name="Freeform 3740"/>
                <p:cNvSpPr>
                  <a:spLocks/>
                </p:cNvSpPr>
                <p:nvPr/>
              </p:nvSpPr>
              <p:spPr bwMode="auto">
                <a:xfrm>
                  <a:off x="2377"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7" name="Freeform 3741"/>
                <p:cNvSpPr>
                  <a:spLocks/>
                </p:cNvSpPr>
                <p:nvPr/>
              </p:nvSpPr>
              <p:spPr bwMode="auto">
                <a:xfrm>
                  <a:off x="2379"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8" name="Freeform 3742"/>
                <p:cNvSpPr>
                  <a:spLocks/>
                </p:cNvSpPr>
                <p:nvPr/>
              </p:nvSpPr>
              <p:spPr bwMode="auto">
                <a:xfrm>
                  <a:off x="2383"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89" name="Freeform 3743"/>
                <p:cNvSpPr>
                  <a:spLocks/>
                </p:cNvSpPr>
                <p:nvPr/>
              </p:nvSpPr>
              <p:spPr bwMode="auto">
                <a:xfrm>
                  <a:off x="2387"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8" y="11"/>
                      </a:lnTo>
                      <a:lnTo>
                        <a:pt x="9" y="9"/>
                      </a:lnTo>
                      <a:lnTo>
                        <a:pt x="9" y="7"/>
                      </a:lnTo>
                      <a:lnTo>
                        <a:pt x="9"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0" name="Freeform 3744"/>
                <p:cNvSpPr>
                  <a:spLocks/>
                </p:cNvSpPr>
                <p:nvPr/>
              </p:nvSpPr>
              <p:spPr bwMode="auto">
                <a:xfrm>
                  <a:off x="2391"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1"/>
                      </a:lnTo>
                      <a:lnTo>
                        <a:pt x="9" y="11"/>
                      </a:lnTo>
                      <a:lnTo>
                        <a:pt x="9" y="9"/>
                      </a:lnTo>
                      <a:lnTo>
                        <a:pt x="9" y="7"/>
                      </a:lnTo>
                      <a:lnTo>
                        <a:pt x="9"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1" name="Freeform 3745"/>
                <p:cNvSpPr>
                  <a:spLocks/>
                </p:cNvSpPr>
                <p:nvPr/>
              </p:nvSpPr>
              <p:spPr bwMode="auto">
                <a:xfrm>
                  <a:off x="2393"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1"/>
                      </a:lnTo>
                      <a:lnTo>
                        <a:pt x="9" y="11"/>
                      </a:lnTo>
                      <a:lnTo>
                        <a:pt x="11" y="9"/>
                      </a:lnTo>
                      <a:lnTo>
                        <a:pt x="11" y="7"/>
                      </a:lnTo>
                      <a:lnTo>
                        <a:pt x="11" y="1"/>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2" name="Freeform 3746"/>
                <p:cNvSpPr>
                  <a:spLocks/>
                </p:cNvSpPr>
                <p:nvPr/>
              </p:nvSpPr>
              <p:spPr bwMode="auto">
                <a:xfrm>
                  <a:off x="2396"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3" name="Freeform 3747"/>
                <p:cNvSpPr>
                  <a:spLocks/>
                </p:cNvSpPr>
                <p:nvPr/>
              </p:nvSpPr>
              <p:spPr bwMode="auto">
                <a:xfrm>
                  <a:off x="2402"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8 w 8"/>
                    <a:gd name="T11" fmla="*/ 11 h 13"/>
                    <a:gd name="T12" fmla="*/ 8 w 8"/>
                    <a:gd name="T13" fmla="*/ 9 h 13"/>
                    <a:gd name="T14" fmla="*/ 8 w 8"/>
                    <a:gd name="T15" fmla="*/ 7 h 13"/>
                    <a:gd name="T16" fmla="*/ 8 w 8"/>
                    <a:gd name="T17" fmla="*/ 1 h 13"/>
                    <a:gd name="T18" fmla="*/ 8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8" y="11"/>
                      </a:lnTo>
                      <a:lnTo>
                        <a:pt x="8" y="9"/>
                      </a:lnTo>
                      <a:lnTo>
                        <a:pt x="8" y="7"/>
                      </a:lnTo>
                      <a:lnTo>
                        <a:pt x="8" y="1"/>
                      </a:lnTo>
                      <a:lnTo>
                        <a:pt x="8"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4" name="Freeform 3748"/>
                <p:cNvSpPr>
                  <a:spLocks/>
                </p:cNvSpPr>
                <p:nvPr/>
              </p:nvSpPr>
              <p:spPr bwMode="auto">
                <a:xfrm>
                  <a:off x="2404"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6" y="11"/>
                      </a:lnTo>
                      <a:lnTo>
                        <a:pt x="10" y="11"/>
                      </a:lnTo>
                      <a:lnTo>
                        <a:pt x="10" y="9"/>
                      </a:lnTo>
                      <a:lnTo>
                        <a:pt x="12"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5" name="Freeform 3749"/>
                <p:cNvSpPr>
                  <a:spLocks/>
                </p:cNvSpPr>
                <p:nvPr/>
              </p:nvSpPr>
              <p:spPr bwMode="auto">
                <a:xfrm>
                  <a:off x="2410"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6" name="Freeform 3750"/>
                <p:cNvSpPr>
                  <a:spLocks/>
                </p:cNvSpPr>
                <p:nvPr/>
              </p:nvSpPr>
              <p:spPr bwMode="auto">
                <a:xfrm>
                  <a:off x="2410"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8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1"/>
                      </a:lnTo>
                      <a:lnTo>
                        <a:pt x="10" y="11"/>
                      </a:lnTo>
                      <a:lnTo>
                        <a:pt x="11" y="9"/>
                      </a:lnTo>
                      <a:lnTo>
                        <a:pt x="11" y="7"/>
                      </a:lnTo>
                      <a:lnTo>
                        <a:pt x="11"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7" name="Freeform 3751"/>
                <p:cNvSpPr>
                  <a:spLocks/>
                </p:cNvSpPr>
                <p:nvPr/>
              </p:nvSpPr>
              <p:spPr bwMode="auto">
                <a:xfrm>
                  <a:off x="2416"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1"/>
                      </a:lnTo>
                      <a:lnTo>
                        <a:pt x="9" y="11"/>
                      </a:lnTo>
                      <a:lnTo>
                        <a:pt x="9" y="9"/>
                      </a:lnTo>
                      <a:lnTo>
                        <a:pt x="9" y="7"/>
                      </a:lnTo>
                      <a:lnTo>
                        <a:pt x="9"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8" name="Freeform 3752"/>
                <p:cNvSpPr>
                  <a:spLocks/>
                </p:cNvSpPr>
                <p:nvPr/>
              </p:nvSpPr>
              <p:spPr bwMode="auto">
                <a:xfrm>
                  <a:off x="2418"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1"/>
                      </a:lnTo>
                      <a:lnTo>
                        <a:pt x="7" y="11"/>
                      </a:lnTo>
                      <a:lnTo>
                        <a:pt x="11" y="9"/>
                      </a:lnTo>
                      <a:lnTo>
                        <a:pt x="11" y="7"/>
                      </a:lnTo>
                      <a:lnTo>
                        <a:pt x="11"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99" name="Freeform 3753"/>
                <p:cNvSpPr>
                  <a:spLocks/>
                </p:cNvSpPr>
                <p:nvPr/>
              </p:nvSpPr>
              <p:spPr bwMode="auto">
                <a:xfrm>
                  <a:off x="2421"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0" name="Freeform 3754"/>
                <p:cNvSpPr>
                  <a:spLocks/>
                </p:cNvSpPr>
                <p:nvPr/>
              </p:nvSpPr>
              <p:spPr bwMode="auto">
                <a:xfrm>
                  <a:off x="242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1" name="Freeform 3755"/>
                <p:cNvSpPr>
                  <a:spLocks/>
                </p:cNvSpPr>
                <p:nvPr/>
              </p:nvSpPr>
              <p:spPr bwMode="auto">
                <a:xfrm>
                  <a:off x="2429"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10" y="11"/>
                      </a:lnTo>
                      <a:lnTo>
                        <a:pt x="10" y="9"/>
                      </a:lnTo>
                      <a:lnTo>
                        <a:pt x="12"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2" name="Freeform 3756"/>
                <p:cNvSpPr>
                  <a:spLocks/>
                </p:cNvSpPr>
                <p:nvPr/>
              </p:nvSpPr>
              <p:spPr bwMode="auto">
                <a:xfrm>
                  <a:off x="2433"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3" name="Freeform 3757"/>
                <p:cNvSpPr>
                  <a:spLocks/>
                </p:cNvSpPr>
                <p:nvPr/>
              </p:nvSpPr>
              <p:spPr bwMode="auto">
                <a:xfrm>
                  <a:off x="2435"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9 w 13"/>
                    <a:gd name="T11" fmla="*/ 11 h 13"/>
                    <a:gd name="T12" fmla="*/ 9 w 13"/>
                    <a:gd name="T13" fmla="*/ 9 h 13"/>
                    <a:gd name="T14" fmla="*/ 13 w 13"/>
                    <a:gd name="T15" fmla="*/ 7 h 13"/>
                    <a:gd name="T16" fmla="*/ 9 w 13"/>
                    <a:gd name="T17" fmla="*/ 1 h 13"/>
                    <a:gd name="T18" fmla="*/ 8 w 13"/>
                    <a:gd name="T19" fmla="*/ 0 h 13"/>
                    <a:gd name="T20" fmla="*/ 6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6" y="0"/>
                      </a:moveTo>
                      <a:lnTo>
                        <a:pt x="0" y="0"/>
                      </a:lnTo>
                      <a:lnTo>
                        <a:pt x="0" y="13"/>
                      </a:lnTo>
                      <a:lnTo>
                        <a:pt x="6" y="13"/>
                      </a:lnTo>
                      <a:lnTo>
                        <a:pt x="8" y="11"/>
                      </a:lnTo>
                      <a:lnTo>
                        <a:pt x="9" y="11"/>
                      </a:lnTo>
                      <a:lnTo>
                        <a:pt x="9" y="9"/>
                      </a:lnTo>
                      <a:lnTo>
                        <a:pt x="13" y="7"/>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4" name="Freeform 3758"/>
                <p:cNvSpPr>
                  <a:spLocks/>
                </p:cNvSpPr>
                <p:nvPr/>
              </p:nvSpPr>
              <p:spPr bwMode="auto">
                <a:xfrm>
                  <a:off x="2441" y="3320"/>
                  <a:ext cx="7" cy="13"/>
                </a:xfrm>
                <a:custGeom>
                  <a:avLst/>
                  <a:gdLst>
                    <a:gd name="T0" fmla="*/ 2 w 7"/>
                    <a:gd name="T1" fmla="*/ 0 h 13"/>
                    <a:gd name="T2" fmla="*/ 0 w 7"/>
                    <a:gd name="T3" fmla="*/ 0 h 13"/>
                    <a:gd name="T4" fmla="*/ 0 w 7"/>
                    <a:gd name="T5" fmla="*/ 13 h 13"/>
                    <a:gd name="T6" fmla="*/ 2 w 7"/>
                    <a:gd name="T7" fmla="*/ 13 h 13"/>
                    <a:gd name="T8" fmla="*/ 7 w 7"/>
                    <a:gd name="T9" fmla="*/ 11 h 13"/>
                    <a:gd name="T10" fmla="*/ 7 w 7"/>
                    <a:gd name="T11" fmla="*/ 11 h 13"/>
                    <a:gd name="T12" fmla="*/ 7 w 7"/>
                    <a:gd name="T13" fmla="*/ 9 h 13"/>
                    <a:gd name="T14" fmla="*/ 7 w 7"/>
                    <a:gd name="T15" fmla="*/ 7 h 13"/>
                    <a:gd name="T16" fmla="*/ 7 w 7"/>
                    <a:gd name="T17" fmla="*/ 1 h 13"/>
                    <a:gd name="T18" fmla="*/ 7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7" y="11"/>
                      </a:lnTo>
                      <a:lnTo>
                        <a:pt x="7" y="11"/>
                      </a:lnTo>
                      <a:lnTo>
                        <a:pt x="7" y="9"/>
                      </a:lnTo>
                      <a:lnTo>
                        <a:pt x="7" y="7"/>
                      </a:lnTo>
                      <a:lnTo>
                        <a:pt x="7"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5" name="Freeform 3759"/>
                <p:cNvSpPr>
                  <a:spLocks/>
                </p:cNvSpPr>
                <p:nvPr/>
              </p:nvSpPr>
              <p:spPr bwMode="auto">
                <a:xfrm>
                  <a:off x="2443"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1"/>
                      </a:lnTo>
                      <a:lnTo>
                        <a:pt x="9" y="11"/>
                      </a:lnTo>
                      <a:lnTo>
                        <a:pt x="11" y="9"/>
                      </a:lnTo>
                      <a:lnTo>
                        <a:pt x="11" y="7"/>
                      </a:lnTo>
                      <a:lnTo>
                        <a:pt x="11" y="1"/>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6" name="Freeform 3760"/>
                <p:cNvSpPr>
                  <a:spLocks/>
                </p:cNvSpPr>
                <p:nvPr/>
              </p:nvSpPr>
              <p:spPr bwMode="auto">
                <a:xfrm>
                  <a:off x="2448" y="3320"/>
                  <a:ext cx="6" cy="13"/>
                </a:xfrm>
                <a:custGeom>
                  <a:avLst/>
                  <a:gdLst>
                    <a:gd name="T0" fmla="*/ 0 w 6"/>
                    <a:gd name="T1" fmla="*/ 0 h 13"/>
                    <a:gd name="T2" fmla="*/ 0 w 6"/>
                    <a:gd name="T3" fmla="*/ 0 h 13"/>
                    <a:gd name="T4" fmla="*/ 0 w 6"/>
                    <a:gd name="T5" fmla="*/ 13 h 13"/>
                    <a:gd name="T6" fmla="*/ 0 w 6"/>
                    <a:gd name="T7" fmla="*/ 13 h 13"/>
                    <a:gd name="T8" fmla="*/ 6 w 6"/>
                    <a:gd name="T9" fmla="*/ 11 h 13"/>
                    <a:gd name="T10" fmla="*/ 6 w 6"/>
                    <a:gd name="T11" fmla="*/ 11 h 13"/>
                    <a:gd name="T12" fmla="*/ 6 w 6"/>
                    <a:gd name="T13" fmla="*/ 9 h 13"/>
                    <a:gd name="T14" fmla="*/ 6 w 6"/>
                    <a:gd name="T15" fmla="*/ 7 h 13"/>
                    <a:gd name="T16" fmla="*/ 6 w 6"/>
                    <a:gd name="T17" fmla="*/ 1 h 13"/>
                    <a:gd name="T18" fmla="*/ 6 w 6"/>
                    <a:gd name="T19" fmla="*/ 0 h 13"/>
                    <a:gd name="T20" fmla="*/ 0 w 6"/>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3">
                      <a:moveTo>
                        <a:pt x="0" y="0"/>
                      </a:moveTo>
                      <a:lnTo>
                        <a:pt x="0" y="0"/>
                      </a:lnTo>
                      <a:lnTo>
                        <a:pt x="0" y="13"/>
                      </a:lnTo>
                      <a:lnTo>
                        <a:pt x="0" y="13"/>
                      </a:lnTo>
                      <a:lnTo>
                        <a:pt x="6" y="11"/>
                      </a:lnTo>
                      <a:lnTo>
                        <a:pt x="6" y="11"/>
                      </a:lnTo>
                      <a:lnTo>
                        <a:pt x="6" y="9"/>
                      </a:lnTo>
                      <a:lnTo>
                        <a:pt x="6" y="7"/>
                      </a:lnTo>
                      <a:lnTo>
                        <a:pt x="6"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7" name="Freeform 3761"/>
                <p:cNvSpPr>
                  <a:spLocks/>
                </p:cNvSpPr>
                <p:nvPr/>
              </p:nvSpPr>
              <p:spPr bwMode="auto">
                <a:xfrm>
                  <a:off x="2448"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8" name="Freeform 3762"/>
                <p:cNvSpPr>
                  <a:spLocks/>
                </p:cNvSpPr>
                <p:nvPr/>
              </p:nvSpPr>
              <p:spPr bwMode="auto">
                <a:xfrm>
                  <a:off x="245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09" name="Freeform 3763"/>
                <p:cNvSpPr>
                  <a:spLocks/>
                </p:cNvSpPr>
                <p:nvPr/>
              </p:nvSpPr>
              <p:spPr bwMode="auto">
                <a:xfrm>
                  <a:off x="2458"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6" y="11"/>
                      </a:lnTo>
                      <a:lnTo>
                        <a:pt x="9" y="9"/>
                      </a:lnTo>
                      <a:lnTo>
                        <a:pt x="9" y="7"/>
                      </a:lnTo>
                      <a:lnTo>
                        <a:pt x="9"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0" name="Freeform 3764"/>
                <p:cNvSpPr>
                  <a:spLocks/>
                </p:cNvSpPr>
                <p:nvPr/>
              </p:nvSpPr>
              <p:spPr bwMode="auto">
                <a:xfrm>
                  <a:off x="2460"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7" y="11"/>
                      </a:lnTo>
                      <a:lnTo>
                        <a:pt x="9" y="11"/>
                      </a:lnTo>
                      <a:lnTo>
                        <a:pt x="9" y="9"/>
                      </a:lnTo>
                      <a:lnTo>
                        <a:pt x="11"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1" name="Freeform 3765"/>
                <p:cNvSpPr>
                  <a:spLocks/>
                </p:cNvSpPr>
                <p:nvPr/>
              </p:nvSpPr>
              <p:spPr bwMode="auto">
                <a:xfrm>
                  <a:off x="2464"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9"/>
                      </a:lnTo>
                      <a:lnTo>
                        <a:pt x="9" y="7"/>
                      </a:lnTo>
                      <a:lnTo>
                        <a:pt x="9"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2" name="Freeform 3766"/>
                <p:cNvSpPr>
                  <a:spLocks/>
                </p:cNvSpPr>
                <p:nvPr/>
              </p:nvSpPr>
              <p:spPr bwMode="auto">
                <a:xfrm>
                  <a:off x="246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3" name="Freeform 3767"/>
                <p:cNvSpPr>
                  <a:spLocks/>
                </p:cNvSpPr>
                <p:nvPr/>
              </p:nvSpPr>
              <p:spPr bwMode="auto">
                <a:xfrm>
                  <a:off x="2471"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4" name="Freeform 3768"/>
                <p:cNvSpPr>
                  <a:spLocks/>
                </p:cNvSpPr>
                <p:nvPr/>
              </p:nvSpPr>
              <p:spPr bwMode="auto">
                <a:xfrm>
                  <a:off x="2473"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5" name="Freeform 3769"/>
                <p:cNvSpPr>
                  <a:spLocks/>
                </p:cNvSpPr>
                <p:nvPr/>
              </p:nvSpPr>
              <p:spPr bwMode="auto">
                <a:xfrm>
                  <a:off x="2477"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6" name="Freeform 3770"/>
                <p:cNvSpPr>
                  <a:spLocks/>
                </p:cNvSpPr>
                <p:nvPr/>
              </p:nvSpPr>
              <p:spPr bwMode="auto">
                <a:xfrm>
                  <a:off x="2483"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8" y="11"/>
                      </a:lnTo>
                      <a:lnTo>
                        <a:pt x="9" y="9"/>
                      </a:lnTo>
                      <a:lnTo>
                        <a:pt x="9" y="7"/>
                      </a:lnTo>
                      <a:lnTo>
                        <a:pt x="9" y="1"/>
                      </a:lnTo>
                      <a:lnTo>
                        <a:pt x="8"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7" name="Freeform 3771"/>
                <p:cNvSpPr>
                  <a:spLocks/>
                </p:cNvSpPr>
                <p:nvPr/>
              </p:nvSpPr>
              <p:spPr bwMode="auto">
                <a:xfrm>
                  <a:off x="2485" y="3320"/>
                  <a:ext cx="11" cy="13"/>
                </a:xfrm>
                <a:custGeom>
                  <a:avLst/>
                  <a:gdLst>
                    <a:gd name="T0" fmla="*/ 6 w 11"/>
                    <a:gd name="T1" fmla="*/ 0 h 13"/>
                    <a:gd name="T2" fmla="*/ 0 w 11"/>
                    <a:gd name="T3" fmla="*/ 0 h 13"/>
                    <a:gd name="T4" fmla="*/ 0 w 11"/>
                    <a:gd name="T5" fmla="*/ 13 h 13"/>
                    <a:gd name="T6" fmla="*/ 6 w 11"/>
                    <a:gd name="T7" fmla="*/ 13 h 13"/>
                    <a:gd name="T8" fmla="*/ 7 w 11"/>
                    <a:gd name="T9" fmla="*/ 11 h 13"/>
                    <a:gd name="T10" fmla="*/ 7 w 11"/>
                    <a:gd name="T11" fmla="*/ 11 h 13"/>
                    <a:gd name="T12" fmla="*/ 7 w 11"/>
                    <a:gd name="T13" fmla="*/ 9 h 13"/>
                    <a:gd name="T14" fmla="*/ 11 w 11"/>
                    <a:gd name="T15" fmla="*/ 7 h 13"/>
                    <a:gd name="T16" fmla="*/ 7 w 11"/>
                    <a:gd name="T17" fmla="*/ 1 h 13"/>
                    <a:gd name="T18" fmla="*/ 7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0" y="0"/>
                      </a:lnTo>
                      <a:lnTo>
                        <a:pt x="0" y="13"/>
                      </a:lnTo>
                      <a:lnTo>
                        <a:pt x="6" y="13"/>
                      </a:lnTo>
                      <a:lnTo>
                        <a:pt x="7" y="11"/>
                      </a:lnTo>
                      <a:lnTo>
                        <a:pt x="7" y="11"/>
                      </a:lnTo>
                      <a:lnTo>
                        <a:pt x="7" y="9"/>
                      </a:lnTo>
                      <a:lnTo>
                        <a:pt x="11" y="7"/>
                      </a:lnTo>
                      <a:lnTo>
                        <a:pt x="7"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8" name="Freeform 3772"/>
                <p:cNvSpPr>
                  <a:spLocks/>
                </p:cNvSpPr>
                <p:nvPr/>
              </p:nvSpPr>
              <p:spPr bwMode="auto">
                <a:xfrm>
                  <a:off x="2491" y="3320"/>
                  <a:ext cx="7" cy="13"/>
                </a:xfrm>
                <a:custGeom>
                  <a:avLst/>
                  <a:gdLst>
                    <a:gd name="T0" fmla="*/ 1 w 7"/>
                    <a:gd name="T1" fmla="*/ 0 h 13"/>
                    <a:gd name="T2" fmla="*/ 0 w 7"/>
                    <a:gd name="T3" fmla="*/ 0 h 13"/>
                    <a:gd name="T4" fmla="*/ 0 w 7"/>
                    <a:gd name="T5" fmla="*/ 13 h 13"/>
                    <a:gd name="T6" fmla="*/ 1 w 7"/>
                    <a:gd name="T7" fmla="*/ 13 h 13"/>
                    <a:gd name="T8" fmla="*/ 1 w 7"/>
                    <a:gd name="T9" fmla="*/ 11 h 13"/>
                    <a:gd name="T10" fmla="*/ 5 w 7"/>
                    <a:gd name="T11" fmla="*/ 11 h 13"/>
                    <a:gd name="T12" fmla="*/ 7 w 7"/>
                    <a:gd name="T13" fmla="*/ 9 h 13"/>
                    <a:gd name="T14" fmla="*/ 7 w 7"/>
                    <a:gd name="T15" fmla="*/ 7 h 13"/>
                    <a:gd name="T16" fmla="*/ 7 w 7"/>
                    <a:gd name="T17" fmla="*/ 1 h 13"/>
                    <a:gd name="T18" fmla="*/ 5 w 7"/>
                    <a:gd name="T19" fmla="*/ 1 h 13"/>
                    <a:gd name="T20" fmla="*/ 1 w 7"/>
                    <a:gd name="T21" fmla="*/ 0 h 13"/>
                    <a:gd name="T22" fmla="*/ 1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1" y="0"/>
                      </a:moveTo>
                      <a:lnTo>
                        <a:pt x="0" y="0"/>
                      </a:lnTo>
                      <a:lnTo>
                        <a:pt x="0" y="13"/>
                      </a:lnTo>
                      <a:lnTo>
                        <a:pt x="1" y="13"/>
                      </a:lnTo>
                      <a:lnTo>
                        <a:pt x="1" y="11"/>
                      </a:lnTo>
                      <a:lnTo>
                        <a:pt x="5" y="11"/>
                      </a:lnTo>
                      <a:lnTo>
                        <a:pt x="7" y="9"/>
                      </a:lnTo>
                      <a:lnTo>
                        <a:pt x="7" y="7"/>
                      </a:lnTo>
                      <a:lnTo>
                        <a:pt x="7" y="1"/>
                      </a:lnTo>
                      <a:lnTo>
                        <a:pt x="5" y="1"/>
                      </a:lnTo>
                      <a:lnTo>
                        <a:pt x="1"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19" name="Freeform 3773"/>
                <p:cNvSpPr>
                  <a:spLocks/>
                </p:cNvSpPr>
                <p:nvPr/>
              </p:nvSpPr>
              <p:spPr bwMode="auto">
                <a:xfrm>
                  <a:off x="249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0" name="Freeform 3774"/>
                <p:cNvSpPr>
                  <a:spLocks/>
                </p:cNvSpPr>
                <p:nvPr/>
              </p:nvSpPr>
              <p:spPr bwMode="auto">
                <a:xfrm>
                  <a:off x="2496"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1" name="Freeform 3775"/>
                <p:cNvSpPr>
                  <a:spLocks/>
                </p:cNvSpPr>
                <p:nvPr/>
              </p:nvSpPr>
              <p:spPr bwMode="auto">
                <a:xfrm>
                  <a:off x="2498"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2" name="Freeform 3776"/>
                <p:cNvSpPr>
                  <a:spLocks/>
                </p:cNvSpPr>
                <p:nvPr/>
              </p:nvSpPr>
              <p:spPr bwMode="auto">
                <a:xfrm>
                  <a:off x="2502"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3" name="Freeform 3777"/>
                <p:cNvSpPr>
                  <a:spLocks/>
                </p:cNvSpPr>
                <p:nvPr/>
              </p:nvSpPr>
              <p:spPr bwMode="auto">
                <a:xfrm>
                  <a:off x="2506"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8" y="11"/>
                      </a:lnTo>
                      <a:lnTo>
                        <a:pt x="9" y="9"/>
                      </a:lnTo>
                      <a:lnTo>
                        <a:pt x="9" y="7"/>
                      </a:lnTo>
                      <a:lnTo>
                        <a:pt x="9"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4" name="Freeform 3778"/>
                <p:cNvSpPr>
                  <a:spLocks/>
                </p:cNvSpPr>
                <p:nvPr/>
              </p:nvSpPr>
              <p:spPr bwMode="auto">
                <a:xfrm>
                  <a:off x="2510" y="3320"/>
                  <a:ext cx="11" cy="13"/>
                </a:xfrm>
                <a:custGeom>
                  <a:avLst/>
                  <a:gdLst>
                    <a:gd name="T0" fmla="*/ 4 w 11"/>
                    <a:gd name="T1" fmla="*/ 0 h 13"/>
                    <a:gd name="T2" fmla="*/ 0 w 11"/>
                    <a:gd name="T3" fmla="*/ 0 h 13"/>
                    <a:gd name="T4" fmla="*/ 0 w 11"/>
                    <a:gd name="T5" fmla="*/ 13 h 13"/>
                    <a:gd name="T6" fmla="*/ 4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5" y="11"/>
                      </a:lnTo>
                      <a:lnTo>
                        <a:pt x="9" y="11"/>
                      </a:lnTo>
                      <a:lnTo>
                        <a:pt x="9" y="9"/>
                      </a:lnTo>
                      <a:lnTo>
                        <a:pt x="11" y="7"/>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5" name="Freeform 3779"/>
                <p:cNvSpPr>
                  <a:spLocks/>
                </p:cNvSpPr>
                <p:nvPr/>
              </p:nvSpPr>
              <p:spPr bwMode="auto">
                <a:xfrm>
                  <a:off x="2514"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1"/>
                      </a:lnTo>
                      <a:lnTo>
                        <a:pt x="7" y="11"/>
                      </a:lnTo>
                      <a:lnTo>
                        <a:pt x="9" y="9"/>
                      </a:lnTo>
                      <a:lnTo>
                        <a:pt x="9" y="7"/>
                      </a:lnTo>
                      <a:lnTo>
                        <a:pt x="9" y="1"/>
                      </a:lnTo>
                      <a:lnTo>
                        <a:pt x="7"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6" name="Freeform 3780"/>
                <p:cNvSpPr>
                  <a:spLocks/>
                </p:cNvSpPr>
                <p:nvPr/>
              </p:nvSpPr>
              <p:spPr bwMode="auto">
                <a:xfrm>
                  <a:off x="2515"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7" name="Freeform 3781"/>
                <p:cNvSpPr>
                  <a:spLocks/>
                </p:cNvSpPr>
                <p:nvPr/>
              </p:nvSpPr>
              <p:spPr bwMode="auto">
                <a:xfrm>
                  <a:off x="2521"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8" name="Freeform 3782"/>
                <p:cNvSpPr>
                  <a:spLocks/>
                </p:cNvSpPr>
                <p:nvPr/>
              </p:nvSpPr>
              <p:spPr bwMode="auto">
                <a:xfrm>
                  <a:off x="2523"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8" y="11"/>
                      </a:lnTo>
                      <a:lnTo>
                        <a:pt x="12" y="9"/>
                      </a:lnTo>
                      <a:lnTo>
                        <a:pt x="12" y="7"/>
                      </a:lnTo>
                      <a:lnTo>
                        <a:pt x="12" y="1"/>
                      </a:lnTo>
                      <a:lnTo>
                        <a:pt x="8"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29" name="Freeform 3783"/>
                <p:cNvSpPr>
                  <a:spLocks/>
                </p:cNvSpPr>
                <p:nvPr/>
              </p:nvSpPr>
              <p:spPr bwMode="auto">
                <a:xfrm>
                  <a:off x="2529"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0" name="Freeform 3784"/>
                <p:cNvSpPr>
                  <a:spLocks/>
                </p:cNvSpPr>
                <p:nvPr/>
              </p:nvSpPr>
              <p:spPr bwMode="auto">
                <a:xfrm>
                  <a:off x="2529"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8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1"/>
                      </a:lnTo>
                      <a:lnTo>
                        <a:pt x="10" y="11"/>
                      </a:lnTo>
                      <a:lnTo>
                        <a:pt x="11" y="9"/>
                      </a:lnTo>
                      <a:lnTo>
                        <a:pt x="11" y="7"/>
                      </a:lnTo>
                      <a:lnTo>
                        <a:pt x="11"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1" name="Freeform 3785"/>
                <p:cNvSpPr>
                  <a:spLocks/>
                </p:cNvSpPr>
                <p:nvPr/>
              </p:nvSpPr>
              <p:spPr bwMode="auto">
                <a:xfrm>
                  <a:off x="2535"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5" y="11"/>
                      </a:lnTo>
                      <a:lnTo>
                        <a:pt x="9" y="11"/>
                      </a:lnTo>
                      <a:lnTo>
                        <a:pt x="9" y="9"/>
                      </a:lnTo>
                      <a:lnTo>
                        <a:pt x="9" y="7"/>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2" name="Freeform 3786"/>
                <p:cNvSpPr>
                  <a:spLocks/>
                </p:cNvSpPr>
                <p:nvPr/>
              </p:nvSpPr>
              <p:spPr bwMode="auto">
                <a:xfrm>
                  <a:off x="2539"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1"/>
                      </a:lnTo>
                      <a:lnTo>
                        <a:pt x="5" y="11"/>
                      </a:lnTo>
                      <a:lnTo>
                        <a:pt x="9" y="9"/>
                      </a:lnTo>
                      <a:lnTo>
                        <a:pt x="9" y="7"/>
                      </a:lnTo>
                      <a:lnTo>
                        <a:pt x="9" y="1"/>
                      </a:lnTo>
                      <a:lnTo>
                        <a:pt x="5"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3" name="Freeform 3787"/>
                <p:cNvSpPr>
                  <a:spLocks/>
                </p:cNvSpPr>
                <p:nvPr/>
              </p:nvSpPr>
              <p:spPr bwMode="auto">
                <a:xfrm>
                  <a:off x="2540"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4" name="Freeform 3788"/>
                <p:cNvSpPr>
                  <a:spLocks/>
                </p:cNvSpPr>
                <p:nvPr/>
              </p:nvSpPr>
              <p:spPr bwMode="auto">
                <a:xfrm>
                  <a:off x="2544"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5" name="Freeform 3789"/>
                <p:cNvSpPr>
                  <a:spLocks/>
                </p:cNvSpPr>
                <p:nvPr/>
              </p:nvSpPr>
              <p:spPr bwMode="auto">
                <a:xfrm>
                  <a:off x="2548"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6" name="Freeform 3790"/>
                <p:cNvSpPr>
                  <a:spLocks/>
                </p:cNvSpPr>
                <p:nvPr/>
              </p:nvSpPr>
              <p:spPr bwMode="auto">
                <a:xfrm>
                  <a:off x="2552"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7" name="Freeform 3791"/>
                <p:cNvSpPr>
                  <a:spLocks/>
                </p:cNvSpPr>
                <p:nvPr/>
              </p:nvSpPr>
              <p:spPr bwMode="auto">
                <a:xfrm>
                  <a:off x="2554"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8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1"/>
                      </a:lnTo>
                      <a:lnTo>
                        <a:pt x="9" y="11"/>
                      </a:lnTo>
                      <a:lnTo>
                        <a:pt x="13" y="9"/>
                      </a:lnTo>
                      <a:lnTo>
                        <a:pt x="13" y="7"/>
                      </a:lnTo>
                      <a:lnTo>
                        <a:pt x="13" y="1"/>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8" name="Freeform 3792"/>
                <p:cNvSpPr>
                  <a:spLocks/>
                </p:cNvSpPr>
                <p:nvPr/>
              </p:nvSpPr>
              <p:spPr bwMode="auto">
                <a:xfrm>
                  <a:off x="2560" y="3320"/>
                  <a:ext cx="7" cy="13"/>
                </a:xfrm>
                <a:custGeom>
                  <a:avLst/>
                  <a:gdLst>
                    <a:gd name="T0" fmla="*/ 3 w 7"/>
                    <a:gd name="T1" fmla="*/ 0 h 13"/>
                    <a:gd name="T2" fmla="*/ 0 w 7"/>
                    <a:gd name="T3" fmla="*/ 0 h 13"/>
                    <a:gd name="T4" fmla="*/ 0 w 7"/>
                    <a:gd name="T5" fmla="*/ 13 h 13"/>
                    <a:gd name="T6" fmla="*/ 3 w 7"/>
                    <a:gd name="T7" fmla="*/ 13 h 13"/>
                    <a:gd name="T8" fmla="*/ 7 w 7"/>
                    <a:gd name="T9" fmla="*/ 11 h 13"/>
                    <a:gd name="T10" fmla="*/ 7 w 7"/>
                    <a:gd name="T11" fmla="*/ 11 h 13"/>
                    <a:gd name="T12" fmla="*/ 7 w 7"/>
                    <a:gd name="T13" fmla="*/ 9 h 13"/>
                    <a:gd name="T14" fmla="*/ 7 w 7"/>
                    <a:gd name="T15" fmla="*/ 7 h 13"/>
                    <a:gd name="T16" fmla="*/ 7 w 7"/>
                    <a:gd name="T17" fmla="*/ 1 h 13"/>
                    <a:gd name="T18" fmla="*/ 7 w 7"/>
                    <a:gd name="T19" fmla="*/ 0 h 13"/>
                    <a:gd name="T20" fmla="*/ 3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3" y="0"/>
                      </a:moveTo>
                      <a:lnTo>
                        <a:pt x="0" y="0"/>
                      </a:lnTo>
                      <a:lnTo>
                        <a:pt x="0" y="13"/>
                      </a:lnTo>
                      <a:lnTo>
                        <a:pt x="3" y="13"/>
                      </a:lnTo>
                      <a:lnTo>
                        <a:pt x="7" y="11"/>
                      </a:lnTo>
                      <a:lnTo>
                        <a:pt x="7" y="11"/>
                      </a:lnTo>
                      <a:lnTo>
                        <a:pt x="7" y="9"/>
                      </a:lnTo>
                      <a:lnTo>
                        <a:pt x="7" y="7"/>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39" name="Freeform 3793"/>
                <p:cNvSpPr>
                  <a:spLocks/>
                </p:cNvSpPr>
                <p:nvPr/>
              </p:nvSpPr>
              <p:spPr bwMode="auto">
                <a:xfrm>
                  <a:off x="2563" y="3320"/>
                  <a:ext cx="10" cy="13"/>
                </a:xfrm>
                <a:custGeom>
                  <a:avLst/>
                  <a:gdLst>
                    <a:gd name="T0" fmla="*/ 4 w 10"/>
                    <a:gd name="T1" fmla="*/ 0 h 13"/>
                    <a:gd name="T2" fmla="*/ 0 w 10"/>
                    <a:gd name="T3" fmla="*/ 0 h 13"/>
                    <a:gd name="T4" fmla="*/ 0 w 10"/>
                    <a:gd name="T5" fmla="*/ 13 h 13"/>
                    <a:gd name="T6" fmla="*/ 4 w 10"/>
                    <a:gd name="T7" fmla="*/ 13 h 13"/>
                    <a:gd name="T8" fmla="*/ 4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1"/>
                      </a:lnTo>
                      <a:lnTo>
                        <a:pt x="8" y="11"/>
                      </a:lnTo>
                      <a:lnTo>
                        <a:pt x="10" y="9"/>
                      </a:lnTo>
                      <a:lnTo>
                        <a:pt x="10" y="7"/>
                      </a:lnTo>
                      <a:lnTo>
                        <a:pt x="10" y="1"/>
                      </a:lnTo>
                      <a:lnTo>
                        <a:pt x="8" y="1"/>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0" name="Freeform 3794"/>
                <p:cNvSpPr>
                  <a:spLocks/>
                </p:cNvSpPr>
                <p:nvPr/>
              </p:nvSpPr>
              <p:spPr bwMode="auto">
                <a:xfrm>
                  <a:off x="256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6 w 10"/>
                    <a:gd name="T11" fmla="*/ 11 h 13"/>
                    <a:gd name="T12" fmla="*/ 6 w 10"/>
                    <a:gd name="T13" fmla="*/ 9 h 13"/>
                    <a:gd name="T14" fmla="*/ 10 w 10"/>
                    <a:gd name="T15" fmla="*/ 7 h 13"/>
                    <a:gd name="T16" fmla="*/ 6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6" y="11"/>
                      </a:lnTo>
                      <a:lnTo>
                        <a:pt x="6" y="9"/>
                      </a:lnTo>
                      <a:lnTo>
                        <a:pt x="10" y="7"/>
                      </a:lnTo>
                      <a:lnTo>
                        <a:pt x="6"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1" name="Freeform 3795"/>
                <p:cNvSpPr>
                  <a:spLocks/>
                </p:cNvSpPr>
                <p:nvPr/>
              </p:nvSpPr>
              <p:spPr bwMode="auto">
                <a:xfrm>
                  <a:off x="2571" y="3320"/>
                  <a:ext cx="8" cy="13"/>
                </a:xfrm>
                <a:custGeom>
                  <a:avLst/>
                  <a:gdLst>
                    <a:gd name="T0" fmla="*/ 2 w 8"/>
                    <a:gd name="T1" fmla="*/ 0 h 13"/>
                    <a:gd name="T2" fmla="*/ 0 w 8"/>
                    <a:gd name="T3" fmla="*/ 0 h 13"/>
                    <a:gd name="T4" fmla="*/ 0 w 8"/>
                    <a:gd name="T5" fmla="*/ 13 h 13"/>
                    <a:gd name="T6" fmla="*/ 2 w 8"/>
                    <a:gd name="T7" fmla="*/ 13 h 13"/>
                    <a:gd name="T8" fmla="*/ 2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2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2" y="11"/>
                      </a:lnTo>
                      <a:lnTo>
                        <a:pt x="6" y="11"/>
                      </a:lnTo>
                      <a:lnTo>
                        <a:pt x="8" y="9"/>
                      </a:lnTo>
                      <a:lnTo>
                        <a:pt x="8" y="7"/>
                      </a:lnTo>
                      <a:lnTo>
                        <a:pt x="8" y="1"/>
                      </a:lnTo>
                      <a:lnTo>
                        <a:pt x="6" y="1"/>
                      </a:lnTo>
                      <a:lnTo>
                        <a:pt x="2"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2" name="Freeform 3796"/>
                <p:cNvSpPr>
                  <a:spLocks/>
                </p:cNvSpPr>
                <p:nvPr/>
              </p:nvSpPr>
              <p:spPr bwMode="auto">
                <a:xfrm>
                  <a:off x="2573"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3" name="Freeform 3797"/>
                <p:cNvSpPr>
                  <a:spLocks/>
                </p:cNvSpPr>
                <p:nvPr/>
              </p:nvSpPr>
              <p:spPr bwMode="auto">
                <a:xfrm>
                  <a:off x="2577"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4" name="Freeform 3798"/>
                <p:cNvSpPr>
                  <a:spLocks/>
                </p:cNvSpPr>
                <p:nvPr/>
              </p:nvSpPr>
              <p:spPr bwMode="auto">
                <a:xfrm>
                  <a:off x="2579"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8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1"/>
                      </a:lnTo>
                      <a:lnTo>
                        <a:pt x="9" y="11"/>
                      </a:lnTo>
                      <a:lnTo>
                        <a:pt x="11" y="9"/>
                      </a:lnTo>
                      <a:lnTo>
                        <a:pt x="11" y="7"/>
                      </a:lnTo>
                      <a:lnTo>
                        <a:pt x="11" y="1"/>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5" name="Freeform 3799"/>
                <p:cNvSpPr>
                  <a:spLocks/>
                </p:cNvSpPr>
                <p:nvPr/>
              </p:nvSpPr>
              <p:spPr bwMode="auto">
                <a:xfrm>
                  <a:off x="2583"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11"/>
                      </a:lnTo>
                      <a:lnTo>
                        <a:pt x="9" y="9"/>
                      </a:lnTo>
                      <a:lnTo>
                        <a:pt x="9"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6" name="Freeform 3800"/>
                <p:cNvSpPr>
                  <a:spLocks/>
                </p:cNvSpPr>
                <p:nvPr/>
              </p:nvSpPr>
              <p:spPr bwMode="auto">
                <a:xfrm>
                  <a:off x="2587"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9" y="11"/>
                      </a:lnTo>
                      <a:lnTo>
                        <a:pt x="9" y="9"/>
                      </a:lnTo>
                      <a:lnTo>
                        <a:pt x="9" y="7"/>
                      </a:lnTo>
                      <a:lnTo>
                        <a:pt x="9"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7" name="Freeform 3801"/>
                <p:cNvSpPr>
                  <a:spLocks/>
                </p:cNvSpPr>
                <p:nvPr/>
              </p:nvSpPr>
              <p:spPr bwMode="auto">
                <a:xfrm>
                  <a:off x="2590"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6" y="11"/>
                      </a:lnTo>
                      <a:lnTo>
                        <a:pt x="10" y="11"/>
                      </a:lnTo>
                      <a:lnTo>
                        <a:pt x="10" y="9"/>
                      </a:lnTo>
                      <a:lnTo>
                        <a:pt x="12"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8" name="Freeform 3802"/>
                <p:cNvSpPr>
                  <a:spLocks/>
                </p:cNvSpPr>
                <p:nvPr/>
              </p:nvSpPr>
              <p:spPr bwMode="auto">
                <a:xfrm>
                  <a:off x="2596"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49" name="Freeform 3803"/>
                <p:cNvSpPr>
                  <a:spLocks/>
                </p:cNvSpPr>
                <p:nvPr/>
              </p:nvSpPr>
              <p:spPr bwMode="auto">
                <a:xfrm>
                  <a:off x="2596"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0" name="Freeform 3804"/>
                <p:cNvSpPr>
                  <a:spLocks/>
                </p:cNvSpPr>
                <p:nvPr/>
              </p:nvSpPr>
              <p:spPr bwMode="auto">
                <a:xfrm>
                  <a:off x="2602" y="3320"/>
                  <a:ext cx="9" cy="13"/>
                </a:xfrm>
                <a:custGeom>
                  <a:avLst/>
                  <a:gdLst>
                    <a:gd name="T0" fmla="*/ 2 w 9"/>
                    <a:gd name="T1" fmla="*/ 0 h 13"/>
                    <a:gd name="T2" fmla="*/ 0 w 9"/>
                    <a:gd name="T3" fmla="*/ 0 h 13"/>
                    <a:gd name="T4" fmla="*/ 0 w 9"/>
                    <a:gd name="T5" fmla="*/ 13 h 13"/>
                    <a:gd name="T6" fmla="*/ 2 w 9"/>
                    <a:gd name="T7" fmla="*/ 13 h 13"/>
                    <a:gd name="T8" fmla="*/ 8 w 9"/>
                    <a:gd name="T9" fmla="*/ 11 h 13"/>
                    <a:gd name="T10" fmla="*/ 9 w 9"/>
                    <a:gd name="T11" fmla="*/ 11 h 13"/>
                    <a:gd name="T12" fmla="*/ 9 w 9"/>
                    <a:gd name="T13" fmla="*/ 9 h 13"/>
                    <a:gd name="T14" fmla="*/ 9 w 9"/>
                    <a:gd name="T15" fmla="*/ 7 h 13"/>
                    <a:gd name="T16" fmla="*/ 9 w 9"/>
                    <a:gd name="T17" fmla="*/ 1 h 13"/>
                    <a:gd name="T18" fmla="*/ 8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8" y="11"/>
                      </a:lnTo>
                      <a:lnTo>
                        <a:pt x="9" y="11"/>
                      </a:lnTo>
                      <a:lnTo>
                        <a:pt x="9" y="9"/>
                      </a:lnTo>
                      <a:lnTo>
                        <a:pt x="9" y="7"/>
                      </a:lnTo>
                      <a:lnTo>
                        <a:pt x="9"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1" name="Freeform 3805"/>
                <p:cNvSpPr>
                  <a:spLocks/>
                </p:cNvSpPr>
                <p:nvPr/>
              </p:nvSpPr>
              <p:spPr bwMode="auto">
                <a:xfrm>
                  <a:off x="2604" y="3320"/>
                  <a:ext cx="11" cy="13"/>
                </a:xfrm>
                <a:custGeom>
                  <a:avLst/>
                  <a:gdLst>
                    <a:gd name="T0" fmla="*/ 6 w 11"/>
                    <a:gd name="T1" fmla="*/ 0 h 13"/>
                    <a:gd name="T2" fmla="*/ 0 w 11"/>
                    <a:gd name="T3" fmla="*/ 0 h 13"/>
                    <a:gd name="T4" fmla="*/ 0 w 11"/>
                    <a:gd name="T5" fmla="*/ 13 h 13"/>
                    <a:gd name="T6" fmla="*/ 6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7" y="11"/>
                      </a:lnTo>
                      <a:lnTo>
                        <a:pt x="7" y="11"/>
                      </a:lnTo>
                      <a:lnTo>
                        <a:pt x="11" y="9"/>
                      </a:lnTo>
                      <a:lnTo>
                        <a:pt x="11" y="7"/>
                      </a:lnTo>
                      <a:lnTo>
                        <a:pt x="11" y="1"/>
                      </a:lnTo>
                      <a:lnTo>
                        <a:pt x="7"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2" name="Freeform 3806"/>
                <p:cNvSpPr>
                  <a:spLocks/>
                </p:cNvSpPr>
                <p:nvPr/>
              </p:nvSpPr>
              <p:spPr bwMode="auto">
                <a:xfrm>
                  <a:off x="2610" y="3320"/>
                  <a:ext cx="7" cy="13"/>
                </a:xfrm>
                <a:custGeom>
                  <a:avLst/>
                  <a:gdLst>
                    <a:gd name="T0" fmla="*/ 1 w 7"/>
                    <a:gd name="T1" fmla="*/ 0 h 13"/>
                    <a:gd name="T2" fmla="*/ 0 w 7"/>
                    <a:gd name="T3" fmla="*/ 0 h 13"/>
                    <a:gd name="T4" fmla="*/ 0 w 7"/>
                    <a:gd name="T5" fmla="*/ 13 h 13"/>
                    <a:gd name="T6" fmla="*/ 1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1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1" y="0"/>
                      </a:moveTo>
                      <a:lnTo>
                        <a:pt x="0" y="0"/>
                      </a:lnTo>
                      <a:lnTo>
                        <a:pt x="0" y="13"/>
                      </a:lnTo>
                      <a:lnTo>
                        <a:pt x="1" y="13"/>
                      </a:lnTo>
                      <a:lnTo>
                        <a:pt x="5" y="11"/>
                      </a:lnTo>
                      <a:lnTo>
                        <a:pt x="7" y="11"/>
                      </a:lnTo>
                      <a:lnTo>
                        <a:pt x="7" y="9"/>
                      </a:lnTo>
                      <a:lnTo>
                        <a:pt x="7" y="7"/>
                      </a:lnTo>
                      <a:lnTo>
                        <a:pt x="7"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3" name="Freeform 3807"/>
                <p:cNvSpPr>
                  <a:spLocks/>
                </p:cNvSpPr>
                <p:nvPr/>
              </p:nvSpPr>
              <p:spPr bwMode="auto">
                <a:xfrm>
                  <a:off x="261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4" name="Freeform 3808"/>
                <p:cNvSpPr>
                  <a:spLocks/>
                </p:cNvSpPr>
                <p:nvPr/>
              </p:nvSpPr>
              <p:spPr bwMode="auto">
                <a:xfrm>
                  <a:off x="2615"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10" y="11"/>
                      </a:lnTo>
                      <a:lnTo>
                        <a:pt x="10" y="9"/>
                      </a:lnTo>
                      <a:lnTo>
                        <a:pt x="12"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5" name="Freeform 3809"/>
                <p:cNvSpPr>
                  <a:spLocks/>
                </p:cNvSpPr>
                <p:nvPr/>
              </p:nvSpPr>
              <p:spPr bwMode="auto">
                <a:xfrm>
                  <a:off x="2619"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6" name="Freeform 3810"/>
                <p:cNvSpPr>
                  <a:spLocks/>
                </p:cNvSpPr>
                <p:nvPr/>
              </p:nvSpPr>
              <p:spPr bwMode="auto">
                <a:xfrm>
                  <a:off x="2621"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7" name="Freeform 3811"/>
                <p:cNvSpPr>
                  <a:spLocks/>
                </p:cNvSpPr>
                <p:nvPr/>
              </p:nvSpPr>
              <p:spPr bwMode="auto">
                <a:xfrm>
                  <a:off x="2627"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9 h 13"/>
                    <a:gd name="T12" fmla="*/ 8 w 8"/>
                    <a:gd name="T13" fmla="*/ 7 h 13"/>
                    <a:gd name="T14" fmla="*/ 8 w 8"/>
                    <a:gd name="T15" fmla="*/ 1 h 13"/>
                    <a:gd name="T16" fmla="*/ 6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9"/>
                      </a:lnTo>
                      <a:lnTo>
                        <a:pt x="8" y="7"/>
                      </a:lnTo>
                      <a:lnTo>
                        <a:pt x="8"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8" name="Freeform 3812"/>
                <p:cNvSpPr>
                  <a:spLocks/>
                </p:cNvSpPr>
                <p:nvPr/>
              </p:nvSpPr>
              <p:spPr bwMode="auto">
                <a:xfrm>
                  <a:off x="2629"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9" y="11"/>
                      </a:lnTo>
                      <a:lnTo>
                        <a:pt x="11" y="9"/>
                      </a:lnTo>
                      <a:lnTo>
                        <a:pt x="11" y="7"/>
                      </a:lnTo>
                      <a:lnTo>
                        <a:pt x="11"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59" name="Freeform 3813"/>
                <p:cNvSpPr>
                  <a:spLocks/>
                </p:cNvSpPr>
                <p:nvPr/>
              </p:nvSpPr>
              <p:spPr bwMode="auto">
                <a:xfrm>
                  <a:off x="2633"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11"/>
                      </a:lnTo>
                      <a:lnTo>
                        <a:pt x="9" y="9"/>
                      </a:lnTo>
                      <a:lnTo>
                        <a:pt x="9" y="7"/>
                      </a:lnTo>
                      <a:lnTo>
                        <a:pt x="9"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0" name="Freeform 3814"/>
                <p:cNvSpPr>
                  <a:spLocks/>
                </p:cNvSpPr>
                <p:nvPr/>
              </p:nvSpPr>
              <p:spPr bwMode="auto">
                <a:xfrm>
                  <a:off x="2635"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1"/>
                      </a:lnTo>
                      <a:lnTo>
                        <a:pt x="9" y="11"/>
                      </a:lnTo>
                      <a:lnTo>
                        <a:pt x="13" y="9"/>
                      </a:lnTo>
                      <a:lnTo>
                        <a:pt x="13" y="7"/>
                      </a:lnTo>
                      <a:lnTo>
                        <a:pt x="13"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1" name="Freeform 3815"/>
                <p:cNvSpPr>
                  <a:spLocks/>
                </p:cNvSpPr>
                <p:nvPr/>
              </p:nvSpPr>
              <p:spPr bwMode="auto">
                <a:xfrm>
                  <a:off x="2640" y="3320"/>
                  <a:ext cx="8" cy="13"/>
                </a:xfrm>
                <a:custGeom>
                  <a:avLst/>
                  <a:gdLst>
                    <a:gd name="T0" fmla="*/ 4 w 8"/>
                    <a:gd name="T1" fmla="*/ 0 h 13"/>
                    <a:gd name="T2" fmla="*/ 0 w 8"/>
                    <a:gd name="T3" fmla="*/ 0 h 13"/>
                    <a:gd name="T4" fmla="*/ 0 w 8"/>
                    <a:gd name="T5" fmla="*/ 13 h 13"/>
                    <a:gd name="T6" fmla="*/ 4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8" y="11"/>
                      </a:lnTo>
                      <a:lnTo>
                        <a:pt x="8" y="11"/>
                      </a:lnTo>
                      <a:lnTo>
                        <a:pt x="8" y="9"/>
                      </a:lnTo>
                      <a:lnTo>
                        <a:pt x="8"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2" name="Freeform 3816"/>
                <p:cNvSpPr>
                  <a:spLocks/>
                </p:cNvSpPr>
                <p:nvPr/>
              </p:nvSpPr>
              <p:spPr bwMode="auto">
                <a:xfrm>
                  <a:off x="2644" y="3320"/>
                  <a:ext cx="10" cy="13"/>
                </a:xfrm>
                <a:custGeom>
                  <a:avLst/>
                  <a:gdLst>
                    <a:gd name="T0" fmla="*/ 4 w 10"/>
                    <a:gd name="T1" fmla="*/ 0 h 13"/>
                    <a:gd name="T2" fmla="*/ 0 w 10"/>
                    <a:gd name="T3" fmla="*/ 0 h 13"/>
                    <a:gd name="T4" fmla="*/ 0 w 10"/>
                    <a:gd name="T5" fmla="*/ 13 h 13"/>
                    <a:gd name="T6" fmla="*/ 4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4" y="11"/>
                      </a:lnTo>
                      <a:lnTo>
                        <a:pt x="6" y="11"/>
                      </a:lnTo>
                      <a:lnTo>
                        <a:pt x="10" y="9"/>
                      </a:lnTo>
                      <a:lnTo>
                        <a:pt x="10" y="7"/>
                      </a:lnTo>
                      <a:lnTo>
                        <a:pt x="10" y="1"/>
                      </a:lnTo>
                      <a:lnTo>
                        <a:pt x="6" y="1"/>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3" name="Freeform 3817"/>
                <p:cNvSpPr>
                  <a:spLocks/>
                </p:cNvSpPr>
                <p:nvPr/>
              </p:nvSpPr>
              <p:spPr bwMode="auto">
                <a:xfrm>
                  <a:off x="2648"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8" y="11"/>
                      </a:lnTo>
                      <a:lnTo>
                        <a:pt x="8" y="9"/>
                      </a:lnTo>
                      <a:lnTo>
                        <a:pt x="10"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4" name="Freeform 3818"/>
                <p:cNvSpPr>
                  <a:spLocks/>
                </p:cNvSpPr>
                <p:nvPr/>
              </p:nvSpPr>
              <p:spPr bwMode="auto">
                <a:xfrm>
                  <a:off x="2650"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9 w 9"/>
                    <a:gd name="T11" fmla="*/ 9 h 13"/>
                    <a:gd name="T12" fmla="*/ 9 w 9"/>
                    <a:gd name="T13" fmla="*/ 7 h 13"/>
                    <a:gd name="T14" fmla="*/ 9 w 9"/>
                    <a:gd name="T15" fmla="*/ 1 h 13"/>
                    <a:gd name="T16" fmla="*/ 8 w 9"/>
                    <a:gd name="T17" fmla="*/ 1 h 13"/>
                    <a:gd name="T18" fmla="*/ 8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1"/>
                      </a:lnTo>
                      <a:lnTo>
                        <a:pt x="9" y="9"/>
                      </a:lnTo>
                      <a:lnTo>
                        <a:pt x="9" y="7"/>
                      </a:lnTo>
                      <a:lnTo>
                        <a:pt x="9"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5" name="Freeform 3819"/>
                <p:cNvSpPr>
                  <a:spLocks/>
                </p:cNvSpPr>
                <p:nvPr/>
              </p:nvSpPr>
              <p:spPr bwMode="auto">
                <a:xfrm>
                  <a:off x="2654"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9" y="11"/>
                      </a:lnTo>
                      <a:lnTo>
                        <a:pt x="9" y="9"/>
                      </a:lnTo>
                      <a:lnTo>
                        <a:pt x="9" y="7"/>
                      </a:lnTo>
                      <a:lnTo>
                        <a:pt x="9" y="1"/>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6" name="Freeform 3820"/>
                <p:cNvSpPr>
                  <a:spLocks/>
                </p:cNvSpPr>
                <p:nvPr/>
              </p:nvSpPr>
              <p:spPr bwMode="auto">
                <a:xfrm>
                  <a:off x="2658"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5" y="11"/>
                      </a:lnTo>
                      <a:lnTo>
                        <a:pt x="9" y="11"/>
                      </a:lnTo>
                      <a:lnTo>
                        <a:pt x="9" y="9"/>
                      </a:lnTo>
                      <a:lnTo>
                        <a:pt x="9" y="7"/>
                      </a:lnTo>
                      <a:lnTo>
                        <a:pt x="9"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7" name="Freeform 3821"/>
                <p:cNvSpPr>
                  <a:spLocks/>
                </p:cNvSpPr>
                <p:nvPr/>
              </p:nvSpPr>
              <p:spPr bwMode="auto">
                <a:xfrm>
                  <a:off x="2659"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8" name="Freeform 3822"/>
                <p:cNvSpPr>
                  <a:spLocks/>
                </p:cNvSpPr>
                <p:nvPr/>
              </p:nvSpPr>
              <p:spPr bwMode="auto">
                <a:xfrm>
                  <a:off x="2663"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69" name="Freeform 3823"/>
                <p:cNvSpPr>
                  <a:spLocks/>
                </p:cNvSpPr>
                <p:nvPr/>
              </p:nvSpPr>
              <p:spPr bwMode="auto">
                <a:xfrm>
                  <a:off x="2667"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0" name="Freeform 3824"/>
                <p:cNvSpPr>
                  <a:spLocks/>
                </p:cNvSpPr>
                <p:nvPr/>
              </p:nvSpPr>
              <p:spPr bwMode="auto">
                <a:xfrm>
                  <a:off x="2671"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1" name="Freeform 3825"/>
                <p:cNvSpPr>
                  <a:spLocks/>
                </p:cNvSpPr>
                <p:nvPr/>
              </p:nvSpPr>
              <p:spPr bwMode="auto">
                <a:xfrm>
                  <a:off x="2677"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6" y="11"/>
                      </a:lnTo>
                      <a:lnTo>
                        <a:pt x="9" y="9"/>
                      </a:lnTo>
                      <a:lnTo>
                        <a:pt x="9" y="7"/>
                      </a:lnTo>
                      <a:lnTo>
                        <a:pt x="9"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2" name="Freeform 3826"/>
                <p:cNvSpPr>
                  <a:spLocks/>
                </p:cNvSpPr>
                <p:nvPr/>
              </p:nvSpPr>
              <p:spPr bwMode="auto">
                <a:xfrm>
                  <a:off x="2679"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7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1"/>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3" name="Freeform 3827"/>
                <p:cNvSpPr>
                  <a:spLocks/>
                </p:cNvSpPr>
                <p:nvPr/>
              </p:nvSpPr>
              <p:spPr bwMode="auto">
                <a:xfrm>
                  <a:off x="2683"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9" y="11"/>
                      </a:lnTo>
                      <a:lnTo>
                        <a:pt x="9" y="9"/>
                      </a:lnTo>
                      <a:lnTo>
                        <a:pt x="9" y="7"/>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4" name="Freeform 3828"/>
                <p:cNvSpPr>
                  <a:spLocks/>
                </p:cNvSpPr>
                <p:nvPr/>
              </p:nvSpPr>
              <p:spPr bwMode="auto">
                <a:xfrm>
                  <a:off x="2686"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5" name="Freeform 3829"/>
                <p:cNvSpPr>
                  <a:spLocks/>
                </p:cNvSpPr>
                <p:nvPr/>
              </p:nvSpPr>
              <p:spPr bwMode="auto">
                <a:xfrm>
                  <a:off x="2688"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6" name="Freeform 3830"/>
                <p:cNvSpPr>
                  <a:spLocks/>
                </p:cNvSpPr>
                <p:nvPr/>
              </p:nvSpPr>
              <p:spPr bwMode="auto">
                <a:xfrm>
                  <a:off x="269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7" name="Freeform 3831"/>
                <p:cNvSpPr>
                  <a:spLocks/>
                </p:cNvSpPr>
                <p:nvPr/>
              </p:nvSpPr>
              <p:spPr bwMode="auto">
                <a:xfrm>
                  <a:off x="2696"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10 w 11"/>
                    <a:gd name="T11" fmla="*/ 11 h 13"/>
                    <a:gd name="T12" fmla="*/ 10 w 11"/>
                    <a:gd name="T13" fmla="*/ 9 h 13"/>
                    <a:gd name="T14" fmla="*/ 11 w 11"/>
                    <a:gd name="T15" fmla="*/ 7 h 13"/>
                    <a:gd name="T16" fmla="*/ 10 w 11"/>
                    <a:gd name="T17" fmla="*/ 1 h 13"/>
                    <a:gd name="T18" fmla="*/ 6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6" y="11"/>
                      </a:lnTo>
                      <a:lnTo>
                        <a:pt x="10" y="11"/>
                      </a:lnTo>
                      <a:lnTo>
                        <a:pt x="10" y="9"/>
                      </a:lnTo>
                      <a:lnTo>
                        <a:pt x="11"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8" name="Freeform 3832"/>
                <p:cNvSpPr>
                  <a:spLocks/>
                </p:cNvSpPr>
                <p:nvPr/>
              </p:nvSpPr>
              <p:spPr bwMode="auto">
                <a:xfrm>
                  <a:off x="2700"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1"/>
                      </a:lnTo>
                      <a:lnTo>
                        <a:pt x="7" y="11"/>
                      </a:lnTo>
                      <a:lnTo>
                        <a:pt x="9" y="9"/>
                      </a:lnTo>
                      <a:lnTo>
                        <a:pt x="9" y="7"/>
                      </a:lnTo>
                      <a:lnTo>
                        <a:pt x="9" y="1"/>
                      </a:lnTo>
                      <a:lnTo>
                        <a:pt x="7"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79" name="Freeform 3833"/>
                <p:cNvSpPr>
                  <a:spLocks/>
                </p:cNvSpPr>
                <p:nvPr/>
              </p:nvSpPr>
              <p:spPr bwMode="auto">
                <a:xfrm>
                  <a:off x="2702"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9 w 13"/>
                    <a:gd name="T13" fmla="*/ 9 h 13"/>
                    <a:gd name="T14" fmla="*/ 13 w 13"/>
                    <a:gd name="T15" fmla="*/ 7 h 13"/>
                    <a:gd name="T16" fmla="*/ 9 w 13"/>
                    <a:gd name="T17" fmla="*/ 1 h 13"/>
                    <a:gd name="T18" fmla="*/ 7 w 13"/>
                    <a:gd name="T19" fmla="*/ 0 h 13"/>
                    <a:gd name="T20" fmla="*/ 5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5" y="0"/>
                      </a:moveTo>
                      <a:lnTo>
                        <a:pt x="0" y="0"/>
                      </a:lnTo>
                      <a:lnTo>
                        <a:pt x="0" y="13"/>
                      </a:lnTo>
                      <a:lnTo>
                        <a:pt x="5" y="13"/>
                      </a:lnTo>
                      <a:lnTo>
                        <a:pt x="7" y="11"/>
                      </a:lnTo>
                      <a:lnTo>
                        <a:pt x="9" y="11"/>
                      </a:lnTo>
                      <a:lnTo>
                        <a:pt x="9" y="9"/>
                      </a:lnTo>
                      <a:lnTo>
                        <a:pt x="13"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0" name="Freeform 3834"/>
                <p:cNvSpPr>
                  <a:spLocks/>
                </p:cNvSpPr>
                <p:nvPr/>
              </p:nvSpPr>
              <p:spPr bwMode="auto">
                <a:xfrm>
                  <a:off x="2707"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9 h 13"/>
                    <a:gd name="T12" fmla="*/ 8 w 8"/>
                    <a:gd name="T13" fmla="*/ 7 h 13"/>
                    <a:gd name="T14" fmla="*/ 8 w 8"/>
                    <a:gd name="T15" fmla="*/ 1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9"/>
                      </a:lnTo>
                      <a:lnTo>
                        <a:pt x="8" y="7"/>
                      </a:lnTo>
                      <a:lnTo>
                        <a:pt x="8"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1" name="Freeform 3835"/>
                <p:cNvSpPr>
                  <a:spLocks/>
                </p:cNvSpPr>
                <p:nvPr/>
              </p:nvSpPr>
              <p:spPr bwMode="auto">
                <a:xfrm>
                  <a:off x="2709"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2" name="Freeform 3836"/>
                <p:cNvSpPr>
                  <a:spLocks/>
                </p:cNvSpPr>
                <p:nvPr/>
              </p:nvSpPr>
              <p:spPr bwMode="auto">
                <a:xfrm>
                  <a:off x="2715"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3" name="Freeform 3837"/>
                <p:cNvSpPr>
                  <a:spLocks/>
                </p:cNvSpPr>
                <p:nvPr/>
              </p:nvSpPr>
              <p:spPr bwMode="auto">
                <a:xfrm>
                  <a:off x="2715"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4" name="Freeform 3838"/>
                <p:cNvSpPr>
                  <a:spLocks/>
                </p:cNvSpPr>
                <p:nvPr/>
              </p:nvSpPr>
              <p:spPr bwMode="auto">
                <a:xfrm>
                  <a:off x="272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5" name="Freeform 3839"/>
                <p:cNvSpPr>
                  <a:spLocks/>
                </p:cNvSpPr>
                <p:nvPr/>
              </p:nvSpPr>
              <p:spPr bwMode="auto">
                <a:xfrm>
                  <a:off x="2725"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1"/>
                      </a:lnTo>
                      <a:lnTo>
                        <a:pt x="6" y="11"/>
                      </a:lnTo>
                      <a:lnTo>
                        <a:pt x="9" y="9"/>
                      </a:lnTo>
                      <a:lnTo>
                        <a:pt x="9" y="7"/>
                      </a:lnTo>
                      <a:lnTo>
                        <a:pt x="9"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6" name="Freeform 3840"/>
                <p:cNvSpPr>
                  <a:spLocks/>
                </p:cNvSpPr>
                <p:nvPr/>
              </p:nvSpPr>
              <p:spPr bwMode="auto">
                <a:xfrm>
                  <a:off x="2727"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7" y="11"/>
                      </a:lnTo>
                      <a:lnTo>
                        <a:pt x="9" y="11"/>
                      </a:lnTo>
                      <a:lnTo>
                        <a:pt x="9" y="9"/>
                      </a:lnTo>
                      <a:lnTo>
                        <a:pt x="11"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7" name="Freeform 3841"/>
                <p:cNvSpPr>
                  <a:spLocks/>
                </p:cNvSpPr>
                <p:nvPr/>
              </p:nvSpPr>
              <p:spPr bwMode="auto">
                <a:xfrm>
                  <a:off x="2731"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9"/>
                      </a:lnTo>
                      <a:lnTo>
                        <a:pt x="9" y="7"/>
                      </a:lnTo>
                      <a:lnTo>
                        <a:pt x="9"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8" name="Freeform 3842"/>
                <p:cNvSpPr>
                  <a:spLocks/>
                </p:cNvSpPr>
                <p:nvPr/>
              </p:nvSpPr>
              <p:spPr bwMode="auto">
                <a:xfrm>
                  <a:off x="2734"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89" name="Freeform 3843"/>
                <p:cNvSpPr>
                  <a:spLocks/>
                </p:cNvSpPr>
                <p:nvPr/>
              </p:nvSpPr>
              <p:spPr bwMode="auto">
                <a:xfrm>
                  <a:off x="2738"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0" name="Freeform 3844"/>
                <p:cNvSpPr>
                  <a:spLocks/>
                </p:cNvSpPr>
                <p:nvPr/>
              </p:nvSpPr>
              <p:spPr bwMode="auto">
                <a:xfrm>
                  <a:off x="2740"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1" name="Freeform 3845"/>
                <p:cNvSpPr>
                  <a:spLocks/>
                </p:cNvSpPr>
                <p:nvPr/>
              </p:nvSpPr>
              <p:spPr bwMode="auto">
                <a:xfrm>
                  <a:off x="2746"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2" name="Freeform 3846"/>
                <p:cNvSpPr>
                  <a:spLocks/>
                </p:cNvSpPr>
                <p:nvPr/>
              </p:nvSpPr>
              <p:spPr bwMode="auto">
                <a:xfrm>
                  <a:off x="2748"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1"/>
                      </a:lnTo>
                      <a:lnTo>
                        <a:pt x="9" y="11"/>
                      </a:lnTo>
                      <a:lnTo>
                        <a:pt x="11" y="9"/>
                      </a:lnTo>
                      <a:lnTo>
                        <a:pt x="11" y="7"/>
                      </a:lnTo>
                      <a:lnTo>
                        <a:pt x="11" y="1"/>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3" name="Freeform 3847"/>
                <p:cNvSpPr>
                  <a:spLocks/>
                </p:cNvSpPr>
                <p:nvPr/>
              </p:nvSpPr>
              <p:spPr bwMode="auto">
                <a:xfrm>
                  <a:off x="2754"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7 w 9"/>
                    <a:gd name="T13" fmla="*/ 9 h 13"/>
                    <a:gd name="T14" fmla="*/ 9 w 9"/>
                    <a:gd name="T15" fmla="*/ 7 h 13"/>
                    <a:gd name="T16" fmla="*/ 7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7" y="11"/>
                      </a:lnTo>
                      <a:lnTo>
                        <a:pt x="7" y="9"/>
                      </a:lnTo>
                      <a:lnTo>
                        <a:pt x="9" y="7"/>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4" name="Freeform 3848"/>
                <p:cNvSpPr>
                  <a:spLocks/>
                </p:cNvSpPr>
                <p:nvPr/>
              </p:nvSpPr>
              <p:spPr bwMode="auto">
                <a:xfrm>
                  <a:off x="2757"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5" name="Freeform 3849"/>
                <p:cNvSpPr>
                  <a:spLocks/>
                </p:cNvSpPr>
                <p:nvPr/>
              </p:nvSpPr>
              <p:spPr bwMode="auto">
                <a:xfrm>
                  <a:off x="275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8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1"/>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6" name="Freeform 3850"/>
                <p:cNvSpPr>
                  <a:spLocks/>
                </p:cNvSpPr>
                <p:nvPr/>
              </p:nvSpPr>
              <p:spPr bwMode="auto">
                <a:xfrm>
                  <a:off x="2763"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7" name="Freeform 3851"/>
                <p:cNvSpPr>
                  <a:spLocks/>
                </p:cNvSpPr>
                <p:nvPr/>
              </p:nvSpPr>
              <p:spPr bwMode="auto">
                <a:xfrm>
                  <a:off x="2767"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8" name="Freeform 3852"/>
                <p:cNvSpPr>
                  <a:spLocks/>
                </p:cNvSpPr>
                <p:nvPr/>
              </p:nvSpPr>
              <p:spPr bwMode="auto">
                <a:xfrm>
                  <a:off x="276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99" name="Freeform 3853"/>
                <p:cNvSpPr>
                  <a:spLocks/>
                </p:cNvSpPr>
                <p:nvPr/>
              </p:nvSpPr>
              <p:spPr bwMode="auto">
                <a:xfrm>
                  <a:off x="2773"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9" y="11"/>
                      </a:lnTo>
                      <a:lnTo>
                        <a:pt x="9" y="9"/>
                      </a:lnTo>
                      <a:lnTo>
                        <a:pt x="9" y="7"/>
                      </a:lnTo>
                      <a:lnTo>
                        <a:pt x="9"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0" name="Freeform 3854"/>
                <p:cNvSpPr>
                  <a:spLocks/>
                </p:cNvSpPr>
                <p:nvPr/>
              </p:nvSpPr>
              <p:spPr bwMode="auto">
                <a:xfrm>
                  <a:off x="2777"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5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5" y="0"/>
                      </a:moveTo>
                      <a:lnTo>
                        <a:pt x="0" y="0"/>
                      </a:lnTo>
                      <a:lnTo>
                        <a:pt x="0" y="13"/>
                      </a:lnTo>
                      <a:lnTo>
                        <a:pt x="5" y="13"/>
                      </a:lnTo>
                      <a:lnTo>
                        <a:pt x="5" y="11"/>
                      </a:lnTo>
                      <a:lnTo>
                        <a:pt x="9" y="11"/>
                      </a:lnTo>
                      <a:lnTo>
                        <a:pt x="9" y="9"/>
                      </a:lnTo>
                      <a:lnTo>
                        <a:pt x="11" y="7"/>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1" name="Freeform 3855"/>
                <p:cNvSpPr>
                  <a:spLocks/>
                </p:cNvSpPr>
                <p:nvPr/>
              </p:nvSpPr>
              <p:spPr bwMode="auto">
                <a:xfrm>
                  <a:off x="2782"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2" name="Freeform 3856"/>
                <p:cNvSpPr>
                  <a:spLocks/>
                </p:cNvSpPr>
                <p:nvPr/>
              </p:nvSpPr>
              <p:spPr bwMode="auto">
                <a:xfrm>
                  <a:off x="2782"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3" name="Freeform 3857"/>
                <p:cNvSpPr>
                  <a:spLocks/>
                </p:cNvSpPr>
                <p:nvPr/>
              </p:nvSpPr>
              <p:spPr bwMode="auto">
                <a:xfrm>
                  <a:off x="2788"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9"/>
                      </a:lnTo>
                      <a:lnTo>
                        <a:pt x="10" y="7"/>
                      </a:lnTo>
                      <a:lnTo>
                        <a:pt x="10"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4" name="Freeform 3858"/>
                <p:cNvSpPr>
                  <a:spLocks/>
                </p:cNvSpPr>
                <p:nvPr/>
              </p:nvSpPr>
              <p:spPr bwMode="auto">
                <a:xfrm>
                  <a:off x="2790"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5" name="Freeform 3859"/>
                <p:cNvSpPr>
                  <a:spLocks/>
                </p:cNvSpPr>
                <p:nvPr/>
              </p:nvSpPr>
              <p:spPr bwMode="auto">
                <a:xfrm>
                  <a:off x="2796"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6" name="Freeform 3860"/>
                <p:cNvSpPr>
                  <a:spLocks/>
                </p:cNvSpPr>
                <p:nvPr/>
              </p:nvSpPr>
              <p:spPr bwMode="auto">
                <a:xfrm>
                  <a:off x="2798"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7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1"/>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7" name="Freeform 3861"/>
                <p:cNvSpPr>
                  <a:spLocks/>
                </p:cNvSpPr>
                <p:nvPr/>
              </p:nvSpPr>
              <p:spPr bwMode="auto">
                <a:xfrm>
                  <a:off x="2802"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9" y="11"/>
                      </a:lnTo>
                      <a:lnTo>
                        <a:pt x="9" y="9"/>
                      </a:lnTo>
                      <a:lnTo>
                        <a:pt x="9" y="7"/>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8" name="Freeform 3862"/>
                <p:cNvSpPr>
                  <a:spLocks/>
                </p:cNvSpPr>
                <p:nvPr/>
              </p:nvSpPr>
              <p:spPr bwMode="auto">
                <a:xfrm>
                  <a:off x="2805"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09" name="Freeform 3863"/>
                <p:cNvSpPr>
                  <a:spLocks/>
                </p:cNvSpPr>
                <p:nvPr/>
              </p:nvSpPr>
              <p:spPr bwMode="auto">
                <a:xfrm>
                  <a:off x="2807"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0" name="Freeform 3864"/>
                <p:cNvSpPr>
                  <a:spLocks/>
                </p:cNvSpPr>
                <p:nvPr/>
              </p:nvSpPr>
              <p:spPr bwMode="auto">
                <a:xfrm>
                  <a:off x="2813"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9 h 13"/>
                    <a:gd name="T12" fmla="*/ 8 w 8"/>
                    <a:gd name="T13" fmla="*/ 7 h 13"/>
                    <a:gd name="T14" fmla="*/ 8 w 8"/>
                    <a:gd name="T15" fmla="*/ 1 h 13"/>
                    <a:gd name="T16" fmla="*/ 6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9"/>
                      </a:lnTo>
                      <a:lnTo>
                        <a:pt x="8" y="7"/>
                      </a:lnTo>
                      <a:lnTo>
                        <a:pt x="8"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1" name="Freeform 3865"/>
                <p:cNvSpPr>
                  <a:spLocks/>
                </p:cNvSpPr>
                <p:nvPr/>
              </p:nvSpPr>
              <p:spPr bwMode="auto">
                <a:xfrm>
                  <a:off x="2815"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10" y="11"/>
                      </a:lnTo>
                      <a:lnTo>
                        <a:pt x="11" y="9"/>
                      </a:lnTo>
                      <a:lnTo>
                        <a:pt x="11" y="7"/>
                      </a:lnTo>
                      <a:lnTo>
                        <a:pt x="11"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2" name="Freeform 3866"/>
                <p:cNvSpPr>
                  <a:spLocks/>
                </p:cNvSpPr>
                <p:nvPr/>
              </p:nvSpPr>
              <p:spPr bwMode="auto">
                <a:xfrm>
                  <a:off x="2819"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11"/>
                      </a:lnTo>
                      <a:lnTo>
                        <a:pt x="9" y="9"/>
                      </a:lnTo>
                      <a:lnTo>
                        <a:pt x="9" y="7"/>
                      </a:lnTo>
                      <a:lnTo>
                        <a:pt x="9"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3" name="Freeform 3867"/>
                <p:cNvSpPr>
                  <a:spLocks/>
                </p:cNvSpPr>
                <p:nvPr/>
              </p:nvSpPr>
              <p:spPr bwMode="auto">
                <a:xfrm>
                  <a:off x="2821"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1"/>
                      </a:lnTo>
                      <a:lnTo>
                        <a:pt x="9" y="11"/>
                      </a:lnTo>
                      <a:lnTo>
                        <a:pt x="13" y="9"/>
                      </a:lnTo>
                      <a:lnTo>
                        <a:pt x="13" y="7"/>
                      </a:lnTo>
                      <a:lnTo>
                        <a:pt x="13"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4" name="Freeform 3868"/>
                <p:cNvSpPr>
                  <a:spLocks/>
                </p:cNvSpPr>
                <p:nvPr/>
              </p:nvSpPr>
              <p:spPr bwMode="auto">
                <a:xfrm>
                  <a:off x="2826"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5" name="Freeform 3869"/>
                <p:cNvSpPr>
                  <a:spLocks/>
                </p:cNvSpPr>
                <p:nvPr/>
              </p:nvSpPr>
              <p:spPr bwMode="auto">
                <a:xfrm>
                  <a:off x="2828"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6" name="Freeform 3870"/>
                <p:cNvSpPr>
                  <a:spLocks/>
                </p:cNvSpPr>
                <p:nvPr/>
              </p:nvSpPr>
              <p:spPr bwMode="auto">
                <a:xfrm>
                  <a:off x="283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7" name="Freeform 3871"/>
                <p:cNvSpPr>
                  <a:spLocks/>
                </p:cNvSpPr>
                <p:nvPr/>
              </p:nvSpPr>
              <p:spPr bwMode="auto">
                <a:xfrm>
                  <a:off x="2838"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6" y="11"/>
                      </a:lnTo>
                      <a:lnTo>
                        <a:pt x="8" y="9"/>
                      </a:lnTo>
                      <a:lnTo>
                        <a:pt x="8" y="7"/>
                      </a:lnTo>
                      <a:lnTo>
                        <a:pt x="8"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18" name="Freeform 3872"/>
                <p:cNvSpPr>
                  <a:spLocks/>
                </p:cNvSpPr>
                <p:nvPr/>
              </p:nvSpPr>
              <p:spPr bwMode="auto">
                <a:xfrm>
                  <a:off x="2840"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73" name="Group 4074"/>
              <p:cNvGrpSpPr>
                <a:grpSpLocks/>
              </p:cNvGrpSpPr>
              <p:nvPr/>
            </p:nvGrpSpPr>
            <p:grpSpPr bwMode="auto">
              <a:xfrm>
                <a:off x="2844" y="3318"/>
                <a:ext cx="706" cy="15"/>
                <a:chOff x="2844" y="3318"/>
                <a:chExt cx="706" cy="15"/>
              </a:xfrm>
            </p:grpSpPr>
            <p:sp>
              <p:nvSpPr>
                <p:cNvPr id="28119" name="Freeform 3874"/>
                <p:cNvSpPr>
                  <a:spLocks/>
                </p:cNvSpPr>
                <p:nvPr/>
              </p:nvSpPr>
              <p:spPr bwMode="auto">
                <a:xfrm>
                  <a:off x="2844"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0" name="Freeform 3875"/>
                <p:cNvSpPr>
                  <a:spLocks/>
                </p:cNvSpPr>
                <p:nvPr/>
              </p:nvSpPr>
              <p:spPr bwMode="auto">
                <a:xfrm>
                  <a:off x="2846"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9" y="11"/>
                      </a:lnTo>
                      <a:lnTo>
                        <a:pt x="11" y="9"/>
                      </a:lnTo>
                      <a:lnTo>
                        <a:pt x="11" y="7"/>
                      </a:lnTo>
                      <a:lnTo>
                        <a:pt x="11" y="1"/>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1" name="Freeform 3876"/>
                <p:cNvSpPr>
                  <a:spLocks/>
                </p:cNvSpPr>
                <p:nvPr/>
              </p:nvSpPr>
              <p:spPr bwMode="auto">
                <a:xfrm>
                  <a:off x="2850"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2" name="Freeform 3877"/>
                <p:cNvSpPr>
                  <a:spLocks/>
                </p:cNvSpPr>
                <p:nvPr/>
              </p:nvSpPr>
              <p:spPr bwMode="auto">
                <a:xfrm>
                  <a:off x="2853"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3" name="Freeform 3878"/>
                <p:cNvSpPr>
                  <a:spLocks/>
                </p:cNvSpPr>
                <p:nvPr/>
              </p:nvSpPr>
              <p:spPr bwMode="auto">
                <a:xfrm>
                  <a:off x="2857"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4" name="Freeform 3879"/>
                <p:cNvSpPr>
                  <a:spLocks/>
                </p:cNvSpPr>
                <p:nvPr/>
              </p:nvSpPr>
              <p:spPr bwMode="auto">
                <a:xfrm>
                  <a:off x="2863"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5" name="Freeform 3880"/>
                <p:cNvSpPr>
                  <a:spLocks/>
                </p:cNvSpPr>
                <p:nvPr/>
              </p:nvSpPr>
              <p:spPr bwMode="auto">
                <a:xfrm>
                  <a:off x="2865"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8 w 11"/>
                    <a:gd name="T11" fmla="*/ 11 h 13"/>
                    <a:gd name="T12" fmla="*/ 8 w 11"/>
                    <a:gd name="T13" fmla="*/ 9 h 13"/>
                    <a:gd name="T14" fmla="*/ 11 w 11"/>
                    <a:gd name="T15" fmla="*/ 7 h 13"/>
                    <a:gd name="T16" fmla="*/ 8 w 11"/>
                    <a:gd name="T17" fmla="*/ 1 h 13"/>
                    <a:gd name="T18" fmla="*/ 8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8" y="11"/>
                      </a:lnTo>
                      <a:lnTo>
                        <a:pt x="8" y="11"/>
                      </a:lnTo>
                      <a:lnTo>
                        <a:pt x="8" y="9"/>
                      </a:lnTo>
                      <a:lnTo>
                        <a:pt x="11"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6" name="Freeform 3881"/>
                <p:cNvSpPr>
                  <a:spLocks/>
                </p:cNvSpPr>
                <p:nvPr/>
              </p:nvSpPr>
              <p:spPr bwMode="auto">
                <a:xfrm>
                  <a:off x="2869"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7" name="Freeform 3882"/>
                <p:cNvSpPr>
                  <a:spLocks/>
                </p:cNvSpPr>
                <p:nvPr/>
              </p:nvSpPr>
              <p:spPr bwMode="auto">
                <a:xfrm>
                  <a:off x="2873"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8" name="Freeform 3883"/>
                <p:cNvSpPr>
                  <a:spLocks/>
                </p:cNvSpPr>
                <p:nvPr/>
              </p:nvSpPr>
              <p:spPr bwMode="auto">
                <a:xfrm>
                  <a:off x="2876"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29" name="Freeform 3884"/>
                <p:cNvSpPr>
                  <a:spLocks/>
                </p:cNvSpPr>
                <p:nvPr/>
              </p:nvSpPr>
              <p:spPr bwMode="auto">
                <a:xfrm>
                  <a:off x="2878"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0" name="Freeform 3885"/>
                <p:cNvSpPr>
                  <a:spLocks/>
                </p:cNvSpPr>
                <p:nvPr/>
              </p:nvSpPr>
              <p:spPr bwMode="auto">
                <a:xfrm>
                  <a:off x="288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1" name="Freeform 3886"/>
                <p:cNvSpPr>
                  <a:spLocks/>
                </p:cNvSpPr>
                <p:nvPr/>
              </p:nvSpPr>
              <p:spPr bwMode="auto">
                <a:xfrm>
                  <a:off x="2886"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2" name="Freeform 3887"/>
                <p:cNvSpPr>
                  <a:spLocks/>
                </p:cNvSpPr>
                <p:nvPr/>
              </p:nvSpPr>
              <p:spPr bwMode="auto">
                <a:xfrm>
                  <a:off x="2888"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10 w 13"/>
                    <a:gd name="T11" fmla="*/ 11 h 13"/>
                    <a:gd name="T12" fmla="*/ 10 w 13"/>
                    <a:gd name="T13" fmla="*/ 9 h 13"/>
                    <a:gd name="T14" fmla="*/ 13 w 13"/>
                    <a:gd name="T15" fmla="*/ 7 h 13"/>
                    <a:gd name="T16" fmla="*/ 10 w 13"/>
                    <a:gd name="T17" fmla="*/ 1 h 13"/>
                    <a:gd name="T18" fmla="*/ 8 w 13"/>
                    <a:gd name="T19" fmla="*/ 0 h 13"/>
                    <a:gd name="T20" fmla="*/ 6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6" y="0"/>
                      </a:moveTo>
                      <a:lnTo>
                        <a:pt x="0" y="0"/>
                      </a:lnTo>
                      <a:lnTo>
                        <a:pt x="0" y="13"/>
                      </a:lnTo>
                      <a:lnTo>
                        <a:pt x="6" y="13"/>
                      </a:lnTo>
                      <a:lnTo>
                        <a:pt x="8" y="11"/>
                      </a:lnTo>
                      <a:lnTo>
                        <a:pt x="10" y="11"/>
                      </a:lnTo>
                      <a:lnTo>
                        <a:pt x="10" y="9"/>
                      </a:lnTo>
                      <a:lnTo>
                        <a:pt x="13"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3" name="Freeform 3888"/>
                <p:cNvSpPr>
                  <a:spLocks/>
                </p:cNvSpPr>
                <p:nvPr/>
              </p:nvSpPr>
              <p:spPr bwMode="auto">
                <a:xfrm>
                  <a:off x="2894" y="3320"/>
                  <a:ext cx="7" cy="13"/>
                </a:xfrm>
                <a:custGeom>
                  <a:avLst/>
                  <a:gdLst>
                    <a:gd name="T0" fmla="*/ 2 w 7"/>
                    <a:gd name="T1" fmla="*/ 0 h 13"/>
                    <a:gd name="T2" fmla="*/ 0 w 7"/>
                    <a:gd name="T3" fmla="*/ 0 h 13"/>
                    <a:gd name="T4" fmla="*/ 0 w 7"/>
                    <a:gd name="T5" fmla="*/ 13 h 13"/>
                    <a:gd name="T6" fmla="*/ 2 w 7"/>
                    <a:gd name="T7" fmla="*/ 13 h 13"/>
                    <a:gd name="T8" fmla="*/ 7 w 7"/>
                    <a:gd name="T9" fmla="*/ 11 h 13"/>
                    <a:gd name="T10" fmla="*/ 7 w 7"/>
                    <a:gd name="T11" fmla="*/ 9 h 13"/>
                    <a:gd name="T12" fmla="*/ 7 w 7"/>
                    <a:gd name="T13" fmla="*/ 7 h 13"/>
                    <a:gd name="T14" fmla="*/ 7 w 7"/>
                    <a:gd name="T15" fmla="*/ 1 h 13"/>
                    <a:gd name="T16" fmla="*/ 7 w 7"/>
                    <a:gd name="T17" fmla="*/ 1 h 13"/>
                    <a:gd name="T18" fmla="*/ 7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7" y="11"/>
                      </a:lnTo>
                      <a:lnTo>
                        <a:pt x="7" y="9"/>
                      </a:lnTo>
                      <a:lnTo>
                        <a:pt x="7" y="7"/>
                      </a:lnTo>
                      <a:lnTo>
                        <a:pt x="7" y="1"/>
                      </a:lnTo>
                      <a:lnTo>
                        <a:pt x="7"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4" name="Freeform 3889"/>
                <p:cNvSpPr>
                  <a:spLocks/>
                </p:cNvSpPr>
                <p:nvPr/>
              </p:nvSpPr>
              <p:spPr bwMode="auto">
                <a:xfrm>
                  <a:off x="2896"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1"/>
                      </a:lnTo>
                      <a:lnTo>
                        <a:pt x="9" y="11"/>
                      </a:lnTo>
                      <a:lnTo>
                        <a:pt x="11" y="9"/>
                      </a:lnTo>
                      <a:lnTo>
                        <a:pt x="11" y="7"/>
                      </a:lnTo>
                      <a:lnTo>
                        <a:pt x="11" y="1"/>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5" name="Freeform 3890"/>
                <p:cNvSpPr>
                  <a:spLocks/>
                </p:cNvSpPr>
                <p:nvPr/>
              </p:nvSpPr>
              <p:spPr bwMode="auto">
                <a:xfrm>
                  <a:off x="2901"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6" name="Freeform 3891"/>
                <p:cNvSpPr>
                  <a:spLocks/>
                </p:cNvSpPr>
                <p:nvPr/>
              </p:nvSpPr>
              <p:spPr bwMode="auto">
                <a:xfrm>
                  <a:off x="2901"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7" name="Freeform 3892"/>
                <p:cNvSpPr>
                  <a:spLocks/>
                </p:cNvSpPr>
                <p:nvPr/>
              </p:nvSpPr>
              <p:spPr bwMode="auto">
                <a:xfrm>
                  <a:off x="2907"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8" name="Freeform 3893"/>
                <p:cNvSpPr>
                  <a:spLocks/>
                </p:cNvSpPr>
                <p:nvPr/>
              </p:nvSpPr>
              <p:spPr bwMode="auto">
                <a:xfrm>
                  <a:off x="2909"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39" name="Freeform 3894"/>
                <p:cNvSpPr>
                  <a:spLocks/>
                </p:cNvSpPr>
                <p:nvPr/>
              </p:nvSpPr>
              <p:spPr bwMode="auto">
                <a:xfrm>
                  <a:off x="2915"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6" y="11"/>
                      </a:lnTo>
                      <a:lnTo>
                        <a:pt x="9" y="11"/>
                      </a:lnTo>
                      <a:lnTo>
                        <a:pt x="9" y="9"/>
                      </a:lnTo>
                      <a:lnTo>
                        <a:pt x="9" y="7"/>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0" name="Freeform 3895"/>
                <p:cNvSpPr>
                  <a:spLocks/>
                </p:cNvSpPr>
                <p:nvPr/>
              </p:nvSpPr>
              <p:spPr bwMode="auto">
                <a:xfrm>
                  <a:off x="2919" y="3320"/>
                  <a:ext cx="7" cy="13"/>
                </a:xfrm>
                <a:custGeom>
                  <a:avLst/>
                  <a:gdLst>
                    <a:gd name="T0" fmla="*/ 2 w 7"/>
                    <a:gd name="T1" fmla="*/ 0 h 13"/>
                    <a:gd name="T2" fmla="*/ 0 w 7"/>
                    <a:gd name="T3" fmla="*/ 0 h 13"/>
                    <a:gd name="T4" fmla="*/ 0 w 7"/>
                    <a:gd name="T5" fmla="*/ 13 h 13"/>
                    <a:gd name="T6" fmla="*/ 2 w 7"/>
                    <a:gd name="T7" fmla="*/ 13 h 13"/>
                    <a:gd name="T8" fmla="*/ 5 w 7"/>
                    <a:gd name="T9" fmla="*/ 11 h 13"/>
                    <a:gd name="T10" fmla="*/ 5 w 7"/>
                    <a:gd name="T11" fmla="*/ 11 h 13"/>
                    <a:gd name="T12" fmla="*/ 7 w 7"/>
                    <a:gd name="T13" fmla="*/ 9 h 13"/>
                    <a:gd name="T14" fmla="*/ 7 w 7"/>
                    <a:gd name="T15" fmla="*/ 7 h 13"/>
                    <a:gd name="T16" fmla="*/ 7 w 7"/>
                    <a:gd name="T17" fmla="*/ 1 h 13"/>
                    <a:gd name="T18" fmla="*/ 5 w 7"/>
                    <a:gd name="T19" fmla="*/ 1 h 13"/>
                    <a:gd name="T20" fmla="*/ 5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5" y="11"/>
                      </a:lnTo>
                      <a:lnTo>
                        <a:pt x="5" y="11"/>
                      </a:lnTo>
                      <a:lnTo>
                        <a:pt x="7" y="9"/>
                      </a:lnTo>
                      <a:lnTo>
                        <a:pt x="7" y="7"/>
                      </a:lnTo>
                      <a:lnTo>
                        <a:pt x="7" y="1"/>
                      </a:lnTo>
                      <a:lnTo>
                        <a:pt x="5"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1" name="Freeform 3896"/>
                <p:cNvSpPr>
                  <a:spLocks/>
                </p:cNvSpPr>
                <p:nvPr/>
              </p:nvSpPr>
              <p:spPr bwMode="auto">
                <a:xfrm>
                  <a:off x="2921"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1"/>
                      </a:lnTo>
                      <a:lnTo>
                        <a:pt x="9" y="11"/>
                      </a:lnTo>
                      <a:lnTo>
                        <a:pt x="11" y="9"/>
                      </a:lnTo>
                      <a:lnTo>
                        <a:pt x="11" y="7"/>
                      </a:lnTo>
                      <a:lnTo>
                        <a:pt x="11"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2" name="Freeform 3897"/>
                <p:cNvSpPr>
                  <a:spLocks/>
                </p:cNvSpPr>
                <p:nvPr/>
              </p:nvSpPr>
              <p:spPr bwMode="auto">
                <a:xfrm>
                  <a:off x="2924"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3" name="Freeform 3898"/>
                <p:cNvSpPr>
                  <a:spLocks/>
                </p:cNvSpPr>
                <p:nvPr/>
              </p:nvSpPr>
              <p:spPr bwMode="auto">
                <a:xfrm>
                  <a:off x="2926"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4" name="Freeform 3899"/>
                <p:cNvSpPr>
                  <a:spLocks/>
                </p:cNvSpPr>
                <p:nvPr/>
              </p:nvSpPr>
              <p:spPr bwMode="auto">
                <a:xfrm>
                  <a:off x="2932"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5" name="Freeform 3900"/>
                <p:cNvSpPr>
                  <a:spLocks/>
                </p:cNvSpPr>
                <p:nvPr/>
              </p:nvSpPr>
              <p:spPr bwMode="auto">
                <a:xfrm>
                  <a:off x="2934"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6" name="Freeform 3901"/>
                <p:cNvSpPr>
                  <a:spLocks/>
                </p:cNvSpPr>
                <p:nvPr/>
              </p:nvSpPr>
              <p:spPr bwMode="auto">
                <a:xfrm>
                  <a:off x="2938"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9 w 11"/>
                    <a:gd name="T11" fmla="*/ 11 h 13"/>
                    <a:gd name="T12" fmla="*/ 9 w 11"/>
                    <a:gd name="T13" fmla="*/ 9 h 13"/>
                    <a:gd name="T14" fmla="*/ 11 w 11"/>
                    <a:gd name="T15" fmla="*/ 7 h 13"/>
                    <a:gd name="T16" fmla="*/ 9 w 11"/>
                    <a:gd name="T17" fmla="*/ 1 h 13"/>
                    <a:gd name="T18" fmla="*/ 8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0" y="0"/>
                      </a:lnTo>
                      <a:lnTo>
                        <a:pt x="0" y="13"/>
                      </a:lnTo>
                      <a:lnTo>
                        <a:pt x="6" y="13"/>
                      </a:lnTo>
                      <a:lnTo>
                        <a:pt x="8" y="11"/>
                      </a:lnTo>
                      <a:lnTo>
                        <a:pt x="9" y="11"/>
                      </a:lnTo>
                      <a:lnTo>
                        <a:pt x="9" y="9"/>
                      </a:lnTo>
                      <a:lnTo>
                        <a:pt x="11" y="7"/>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7" name="Freeform 3902"/>
                <p:cNvSpPr>
                  <a:spLocks/>
                </p:cNvSpPr>
                <p:nvPr/>
              </p:nvSpPr>
              <p:spPr bwMode="auto">
                <a:xfrm>
                  <a:off x="2944" y="3320"/>
                  <a:ext cx="9" cy="13"/>
                </a:xfrm>
                <a:custGeom>
                  <a:avLst/>
                  <a:gdLst>
                    <a:gd name="T0" fmla="*/ 2 w 9"/>
                    <a:gd name="T1" fmla="*/ 0 h 13"/>
                    <a:gd name="T2" fmla="*/ 0 w 9"/>
                    <a:gd name="T3" fmla="*/ 0 h 13"/>
                    <a:gd name="T4" fmla="*/ 0 w 9"/>
                    <a:gd name="T5" fmla="*/ 13 h 13"/>
                    <a:gd name="T6" fmla="*/ 2 w 9"/>
                    <a:gd name="T7" fmla="*/ 13 h 13"/>
                    <a:gd name="T8" fmla="*/ 3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3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3" y="11"/>
                      </a:lnTo>
                      <a:lnTo>
                        <a:pt x="5" y="11"/>
                      </a:lnTo>
                      <a:lnTo>
                        <a:pt x="9" y="9"/>
                      </a:lnTo>
                      <a:lnTo>
                        <a:pt x="9" y="7"/>
                      </a:lnTo>
                      <a:lnTo>
                        <a:pt x="9" y="1"/>
                      </a:lnTo>
                      <a:lnTo>
                        <a:pt x="5" y="1"/>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8" name="Freeform 3903"/>
                <p:cNvSpPr>
                  <a:spLocks/>
                </p:cNvSpPr>
                <p:nvPr/>
              </p:nvSpPr>
              <p:spPr bwMode="auto">
                <a:xfrm>
                  <a:off x="2946"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7 w 11"/>
                    <a:gd name="T11" fmla="*/ 11 h 13"/>
                    <a:gd name="T12" fmla="*/ 7 w 11"/>
                    <a:gd name="T13" fmla="*/ 9 h 13"/>
                    <a:gd name="T14" fmla="*/ 11 w 11"/>
                    <a:gd name="T15" fmla="*/ 7 h 13"/>
                    <a:gd name="T16" fmla="*/ 7 w 11"/>
                    <a:gd name="T17" fmla="*/ 1 h 13"/>
                    <a:gd name="T18" fmla="*/ 7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7" y="11"/>
                      </a:lnTo>
                      <a:lnTo>
                        <a:pt x="7" y="11"/>
                      </a:lnTo>
                      <a:lnTo>
                        <a:pt x="7" y="9"/>
                      </a:lnTo>
                      <a:lnTo>
                        <a:pt x="11" y="7"/>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49" name="Freeform 3904"/>
                <p:cNvSpPr>
                  <a:spLocks/>
                </p:cNvSpPr>
                <p:nvPr/>
              </p:nvSpPr>
              <p:spPr bwMode="auto">
                <a:xfrm>
                  <a:off x="294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0" name="Freeform 3905"/>
                <p:cNvSpPr>
                  <a:spLocks/>
                </p:cNvSpPr>
                <p:nvPr/>
              </p:nvSpPr>
              <p:spPr bwMode="auto">
                <a:xfrm>
                  <a:off x="2953"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1" name="Freeform 3906"/>
                <p:cNvSpPr>
                  <a:spLocks/>
                </p:cNvSpPr>
                <p:nvPr/>
              </p:nvSpPr>
              <p:spPr bwMode="auto">
                <a:xfrm>
                  <a:off x="2957"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2" name="Freeform 3907"/>
                <p:cNvSpPr>
                  <a:spLocks/>
                </p:cNvSpPr>
                <p:nvPr/>
              </p:nvSpPr>
              <p:spPr bwMode="auto">
                <a:xfrm>
                  <a:off x="2959"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3" name="Freeform 3908"/>
                <p:cNvSpPr>
                  <a:spLocks/>
                </p:cNvSpPr>
                <p:nvPr/>
              </p:nvSpPr>
              <p:spPr bwMode="auto">
                <a:xfrm>
                  <a:off x="2963" y="3320"/>
                  <a:ext cx="9" cy="13"/>
                </a:xfrm>
                <a:custGeom>
                  <a:avLst/>
                  <a:gdLst>
                    <a:gd name="T0" fmla="*/ 6 w 9"/>
                    <a:gd name="T1" fmla="*/ 0 h 13"/>
                    <a:gd name="T2" fmla="*/ 0 w 9"/>
                    <a:gd name="T3" fmla="*/ 0 h 13"/>
                    <a:gd name="T4" fmla="*/ 0 w 9"/>
                    <a:gd name="T5" fmla="*/ 13 h 13"/>
                    <a:gd name="T6" fmla="*/ 6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6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6" y="0"/>
                      </a:moveTo>
                      <a:lnTo>
                        <a:pt x="0" y="0"/>
                      </a:lnTo>
                      <a:lnTo>
                        <a:pt x="0" y="13"/>
                      </a:lnTo>
                      <a:lnTo>
                        <a:pt x="6" y="13"/>
                      </a:lnTo>
                      <a:lnTo>
                        <a:pt x="6" y="11"/>
                      </a:lnTo>
                      <a:lnTo>
                        <a:pt x="9" y="11"/>
                      </a:lnTo>
                      <a:lnTo>
                        <a:pt x="9" y="9"/>
                      </a:lnTo>
                      <a:lnTo>
                        <a:pt x="9" y="7"/>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4" name="Freeform 3909"/>
                <p:cNvSpPr>
                  <a:spLocks/>
                </p:cNvSpPr>
                <p:nvPr/>
              </p:nvSpPr>
              <p:spPr bwMode="auto">
                <a:xfrm>
                  <a:off x="2969" y="3320"/>
                  <a:ext cx="7" cy="13"/>
                </a:xfrm>
                <a:custGeom>
                  <a:avLst/>
                  <a:gdLst>
                    <a:gd name="T0" fmla="*/ 0 w 7"/>
                    <a:gd name="T1" fmla="*/ 0 h 13"/>
                    <a:gd name="T2" fmla="*/ 0 w 7"/>
                    <a:gd name="T3" fmla="*/ 0 h 13"/>
                    <a:gd name="T4" fmla="*/ 0 w 7"/>
                    <a:gd name="T5" fmla="*/ 13 h 13"/>
                    <a:gd name="T6" fmla="*/ 0 w 7"/>
                    <a:gd name="T7" fmla="*/ 13 h 13"/>
                    <a:gd name="T8" fmla="*/ 3 w 7"/>
                    <a:gd name="T9" fmla="*/ 11 h 13"/>
                    <a:gd name="T10" fmla="*/ 5 w 7"/>
                    <a:gd name="T11" fmla="*/ 11 h 13"/>
                    <a:gd name="T12" fmla="*/ 7 w 7"/>
                    <a:gd name="T13" fmla="*/ 9 h 13"/>
                    <a:gd name="T14" fmla="*/ 7 w 7"/>
                    <a:gd name="T15" fmla="*/ 7 h 13"/>
                    <a:gd name="T16" fmla="*/ 7 w 7"/>
                    <a:gd name="T17" fmla="*/ 1 h 13"/>
                    <a:gd name="T18" fmla="*/ 5 w 7"/>
                    <a:gd name="T19" fmla="*/ 1 h 13"/>
                    <a:gd name="T20" fmla="*/ 3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3" y="11"/>
                      </a:lnTo>
                      <a:lnTo>
                        <a:pt x="5" y="11"/>
                      </a:lnTo>
                      <a:lnTo>
                        <a:pt x="7" y="9"/>
                      </a:lnTo>
                      <a:lnTo>
                        <a:pt x="7" y="7"/>
                      </a:lnTo>
                      <a:lnTo>
                        <a:pt x="7" y="1"/>
                      </a:lnTo>
                      <a:lnTo>
                        <a:pt x="5" y="1"/>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5" name="Freeform 3910"/>
                <p:cNvSpPr>
                  <a:spLocks/>
                </p:cNvSpPr>
                <p:nvPr/>
              </p:nvSpPr>
              <p:spPr bwMode="auto">
                <a:xfrm>
                  <a:off x="2969"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9 w 13"/>
                    <a:gd name="T13" fmla="*/ 9 h 13"/>
                    <a:gd name="T14" fmla="*/ 13 w 13"/>
                    <a:gd name="T15" fmla="*/ 7 h 13"/>
                    <a:gd name="T16" fmla="*/ 9 w 13"/>
                    <a:gd name="T17" fmla="*/ 1 h 13"/>
                    <a:gd name="T18" fmla="*/ 7 w 13"/>
                    <a:gd name="T19" fmla="*/ 0 h 13"/>
                    <a:gd name="T20" fmla="*/ 5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5" y="0"/>
                      </a:moveTo>
                      <a:lnTo>
                        <a:pt x="0" y="0"/>
                      </a:lnTo>
                      <a:lnTo>
                        <a:pt x="0" y="13"/>
                      </a:lnTo>
                      <a:lnTo>
                        <a:pt x="5" y="13"/>
                      </a:lnTo>
                      <a:lnTo>
                        <a:pt x="7" y="11"/>
                      </a:lnTo>
                      <a:lnTo>
                        <a:pt x="9" y="11"/>
                      </a:lnTo>
                      <a:lnTo>
                        <a:pt x="9" y="9"/>
                      </a:lnTo>
                      <a:lnTo>
                        <a:pt x="13"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6" name="Freeform 3911"/>
                <p:cNvSpPr>
                  <a:spLocks/>
                </p:cNvSpPr>
                <p:nvPr/>
              </p:nvSpPr>
              <p:spPr bwMode="auto">
                <a:xfrm>
                  <a:off x="2974"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9"/>
                      </a:lnTo>
                      <a:lnTo>
                        <a:pt x="10" y="7"/>
                      </a:lnTo>
                      <a:lnTo>
                        <a:pt x="10"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7" name="Freeform 3912"/>
                <p:cNvSpPr>
                  <a:spLocks/>
                </p:cNvSpPr>
                <p:nvPr/>
              </p:nvSpPr>
              <p:spPr bwMode="auto">
                <a:xfrm>
                  <a:off x="2976"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8" name="Freeform 3913"/>
                <p:cNvSpPr>
                  <a:spLocks/>
                </p:cNvSpPr>
                <p:nvPr/>
              </p:nvSpPr>
              <p:spPr bwMode="auto">
                <a:xfrm>
                  <a:off x="2982"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59" name="Freeform 3914"/>
                <p:cNvSpPr>
                  <a:spLocks/>
                </p:cNvSpPr>
                <p:nvPr/>
              </p:nvSpPr>
              <p:spPr bwMode="auto">
                <a:xfrm>
                  <a:off x="2984"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8 w 11"/>
                    <a:gd name="T11" fmla="*/ 11 h 13"/>
                    <a:gd name="T12" fmla="*/ 11 w 11"/>
                    <a:gd name="T13" fmla="*/ 9 h 13"/>
                    <a:gd name="T14" fmla="*/ 11 w 11"/>
                    <a:gd name="T15" fmla="*/ 7 h 13"/>
                    <a:gd name="T16" fmla="*/ 11 w 11"/>
                    <a:gd name="T17" fmla="*/ 1 h 13"/>
                    <a:gd name="T18" fmla="*/ 8 w 11"/>
                    <a:gd name="T19" fmla="*/ 1 h 13"/>
                    <a:gd name="T20" fmla="*/ 8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1"/>
                      </a:lnTo>
                      <a:lnTo>
                        <a:pt x="8" y="11"/>
                      </a:lnTo>
                      <a:lnTo>
                        <a:pt x="11" y="9"/>
                      </a:lnTo>
                      <a:lnTo>
                        <a:pt x="11" y="7"/>
                      </a:lnTo>
                      <a:lnTo>
                        <a:pt x="11"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0" name="Freeform 3915"/>
                <p:cNvSpPr>
                  <a:spLocks/>
                </p:cNvSpPr>
                <p:nvPr/>
              </p:nvSpPr>
              <p:spPr bwMode="auto">
                <a:xfrm>
                  <a:off x="2988"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11"/>
                      </a:lnTo>
                      <a:lnTo>
                        <a:pt x="9" y="9"/>
                      </a:lnTo>
                      <a:lnTo>
                        <a:pt x="9"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1" name="Freeform 3916"/>
                <p:cNvSpPr>
                  <a:spLocks/>
                </p:cNvSpPr>
                <p:nvPr/>
              </p:nvSpPr>
              <p:spPr bwMode="auto">
                <a:xfrm>
                  <a:off x="2992"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2" name="Freeform 3917"/>
                <p:cNvSpPr>
                  <a:spLocks/>
                </p:cNvSpPr>
                <p:nvPr/>
              </p:nvSpPr>
              <p:spPr bwMode="auto">
                <a:xfrm>
                  <a:off x="299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3" name="Freeform 3918"/>
                <p:cNvSpPr>
                  <a:spLocks/>
                </p:cNvSpPr>
                <p:nvPr/>
              </p:nvSpPr>
              <p:spPr bwMode="auto">
                <a:xfrm>
                  <a:off x="2999"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6" y="11"/>
                      </a:lnTo>
                      <a:lnTo>
                        <a:pt x="8" y="9"/>
                      </a:lnTo>
                      <a:lnTo>
                        <a:pt x="8" y="7"/>
                      </a:lnTo>
                      <a:lnTo>
                        <a:pt x="8"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4" name="Freeform 3919"/>
                <p:cNvSpPr>
                  <a:spLocks/>
                </p:cNvSpPr>
                <p:nvPr/>
              </p:nvSpPr>
              <p:spPr bwMode="auto">
                <a:xfrm>
                  <a:off x="3001"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5" name="Freeform 3920"/>
                <p:cNvSpPr>
                  <a:spLocks/>
                </p:cNvSpPr>
                <p:nvPr/>
              </p:nvSpPr>
              <p:spPr bwMode="auto">
                <a:xfrm>
                  <a:off x="3005"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6" name="Freeform 3921"/>
                <p:cNvSpPr>
                  <a:spLocks/>
                </p:cNvSpPr>
                <p:nvPr/>
              </p:nvSpPr>
              <p:spPr bwMode="auto">
                <a:xfrm>
                  <a:off x="3007"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10 w 13"/>
                    <a:gd name="T11" fmla="*/ 11 h 13"/>
                    <a:gd name="T12" fmla="*/ 13 w 13"/>
                    <a:gd name="T13" fmla="*/ 9 h 13"/>
                    <a:gd name="T14" fmla="*/ 13 w 13"/>
                    <a:gd name="T15" fmla="*/ 7 h 13"/>
                    <a:gd name="T16" fmla="*/ 13 w 13"/>
                    <a:gd name="T17" fmla="*/ 1 h 13"/>
                    <a:gd name="T18" fmla="*/ 10 w 13"/>
                    <a:gd name="T19" fmla="*/ 1 h 13"/>
                    <a:gd name="T20" fmla="*/ 8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1"/>
                      </a:lnTo>
                      <a:lnTo>
                        <a:pt x="10" y="11"/>
                      </a:lnTo>
                      <a:lnTo>
                        <a:pt x="13" y="9"/>
                      </a:lnTo>
                      <a:lnTo>
                        <a:pt x="13" y="7"/>
                      </a:lnTo>
                      <a:lnTo>
                        <a:pt x="13"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7" name="Freeform 3922"/>
                <p:cNvSpPr>
                  <a:spLocks/>
                </p:cNvSpPr>
                <p:nvPr/>
              </p:nvSpPr>
              <p:spPr bwMode="auto">
                <a:xfrm>
                  <a:off x="3013" y="3320"/>
                  <a:ext cx="7" cy="13"/>
                </a:xfrm>
                <a:custGeom>
                  <a:avLst/>
                  <a:gdLst>
                    <a:gd name="T0" fmla="*/ 2 w 7"/>
                    <a:gd name="T1" fmla="*/ 0 h 13"/>
                    <a:gd name="T2" fmla="*/ 0 w 7"/>
                    <a:gd name="T3" fmla="*/ 0 h 13"/>
                    <a:gd name="T4" fmla="*/ 0 w 7"/>
                    <a:gd name="T5" fmla="*/ 13 h 13"/>
                    <a:gd name="T6" fmla="*/ 2 w 7"/>
                    <a:gd name="T7" fmla="*/ 13 h 13"/>
                    <a:gd name="T8" fmla="*/ 7 w 7"/>
                    <a:gd name="T9" fmla="*/ 11 h 13"/>
                    <a:gd name="T10" fmla="*/ 7 w 7"/>
                    <a:gd name="T11" fmla="*/ 11 h 13"/>
                    <a:gd name="T12" fmla="*/ 7 w 7"/>
                    <a:gd name="T13" fmla="*/ 9 h 13"/>
                    <a:gd name="T14" fmla="*/ 7 w 7"/>
                    <a:gd name="T15" fmla="*/ 7 h 13"/>
                    <a:gd name="T16" fmla="*/ 7 w 7"/>
                    <a:gd name="T17" fmla="*/ 1 h 13"/>
                    <a:gd name="T18" fmla="*/ 7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7" y="11"/>
                      </a:lnTo>
                      <a:lnTo>
                        <a:pt x="7" y="11"/>
                      </a:lnTo>
                      <a:lnTo>
                        <a:pt x="7" y="9"/>
                      </a:lnTo>
                      <a:lnTo>
                        <a:pt x="7" y="7"/>
                      </a:lnTo>
                      <a:lnTo>
                        <a:pt x="7"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8" name="Freeform 3923"/>
                <p:cNvSpPr>
                  <a:spLocks/>
                </p:cNvSpPr>
                <p:nvPr/>
              </p:nvSpPr>
              <p:spPr bwMode="auto">
                <a:xfrm>
                  <a:off x="3015"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5" y="11"/>
                      </a:lnTo>
                      <a:lnTo>
                        <a:pt x="9" y="11"/>
                      </a:lnTo>
                      <a:lnTo>
                        <a:pt x="11" y="9"/>
                      </a:lnTo>
                      <a:lnTo>
                        <a:pt x="11" y="7"/>
                      </a:lnTo>
                      <a:lnTo>
                        <a:pt x="11" y="1"/>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69" name="Freeform 3924"/>
                <p:cNvSpPr>
                  <a:spLocks/>
                </p:cNvSpPr>
                <p:nvPr/>
              </p:nvSpPr>
              <p:spPr bwMode="auto">
                <a:xfrm>
                  <a:off x="3020"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0" name="Freeform 3925"/>
                <p:cNvSpPr>
                  <a:spLocks/>
                </p:cNvSpPr>
                <p:nvPr/>
              </p:nvSpPr>
              <p:spPr bwMode="auto">
                <a:xfrm>
                  <a:off x="3024"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1" name="Freeform 3926"/>
                <p:cNvSpPr>
                  <a:spLocks/>
                </p:cNvSpPr>
                <p:nvPr/>
              </p:nvSpPr>
              <p:spPr bwMode="auto">
                <a:xfrm>
                  <a:off x="3026"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2" name="Freeform 3927"/>
                <p:cNvSpPr>
                  <a:spLocks/>
                </p:cNvSpPr>
                <p:nvPr/>
              </p:nvSpPr>
              <p:spPr bwMode="auto">
                <a:xfrm>
                  <a:off x="3030"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3" name="Freeform 3928"/>
                <p:cNvSpPr>
                  <a:spLocks/>
                </p:cNvSpPr>
                <p:nvPr/>
              </p:nvSpPr>
              <p:spPr bwMode="auto">
                <a:xfrm>
                  <a:off x="3034"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8" y="11"/>
                      </a:lnTo>
                      <a:lnTo>
                        <a:pt x="9" y="9"/>
                      </a:lnTo>
                      <a:lnTo>
                        <a:pt x="9" y="7"/>
                      </a:lnTo>
                      <a:lnTo>
                        <a:pt x="9"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4" name="Freeform 3929"/>
                <p:cNvSpPr>
                  <a:spLocks/>
                </p:cNvSpPr>
                <p:nvPr/>
              </p:nvSpPr>
              <p:spPr bwMode="auto">
                <a:xfrm>
                  <a:off x="3038" y="3320"/>
                  <a:ext cx="7" cy="13"/>
                </a:xfrm>
                <a:custGeom>
                  <a:avLst/>
                  <a:gdLst>
                    <a:gd name="T0" fmla="*/ 2 w 7"/>
                    <a:gd name="T1" fmla="*/ 0 h 13"/>
                    <a:gd name="T2" fmla="*/ 0 w 7"/>
                    <a:gd name="T3" fmla="*/ 0 h 13"/>
                    <a:gd name="T4" fmla="*/ 0 w 7"/>
                    <a:gd name="T5" fmla="*/ 13 h 13"/>
                    <a:gd name="T6" fmla="*/ 2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2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2" y="0"/>
                      </a:moveTo>
                      <a:lnTo>
                        <a:pt x="0" y="0"/>
                      </a:lnTo>
                      <a:lnTo>
                        <a:pt x="0" y="13"/>
                      </a:lnTo>
                      <a:lnTo>
                        <a:pt x="2" y="13"/>
                      </a:lnTo>
                      <a:lnTo>
                        <a:pt x="5" y="11"/>
                      </a:lnTo>
                      <a:lnTo>
                        <a:pt x="7" y="11"/>
                      </a:lnTo>
                      <a:lnTo>
                        <a:pt x="7" y="9"/>
                      </a:lnTo>
                      <a:lnTo>
                        <a:pt x="7" y="7"/>
                      </a:lnTo>
                      <a:lnTo>
                        <a:pt x="7"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5" name="Freeform 3930"/>
                <p:cNvSpPr>
                  <a:spLocks/>
                </p:cNvSpPr>
                <p:nvPr/>
              </p:nvSpPr>
              <p:spPr bwMode="auto">
                <a:xfrm>
                  <a:off x="3040"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5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1"/>
                      </a:lnTo>
                      <a:lnTo>
                        <a:pt x="9" y="11"/>
                      </a:lnTo>
                      <a:lnTo>
                        <a:pt x="11" y="9"/>
                      </a:lnTo>
                      <a:lnTo>
                        <a:pt x="11" y="7"/>
                      </a:lnTo>
                      <a:lnTo>
                        <a:pt x="11" y="1"/>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6" name="Freeform 3931"/>
                <p:cNvSpPr>
                  <a:spLocks/>
                </p:cNvSpPr>
                <p:nvPr/>
              </p:nvSpPr>
              <p:spPr bwMode="auto">
                <a:xfrm>
                  <a:off x="3043"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7" name="Freeform 3932"/>
                <p:cNvSpPr>
                  <a:spLocks/>
                </p:cNvSpPr>
                <p:nvPr/>
              </p:nvSpPr>
              <p:spPr bwMode="auto">
                <a:xfrm>
                  <a:off x="3049"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8" name="Freeform 3933"/>
                <p:cNvSpPr>
                  <a:spLocks/>
                </p:cNvSpPr>
                <p:nvPr/>
              </p:nvSpPr>
              <p:spPr bwMode="auto">
                <a:xfrm>
                  <a:off x="3051"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8 w 12"/>
                    <a:gd name="T13" fmla="*/ 9 h 13"/>
                    <a:gd name="T14" fmla="*/ 12 w 12"/>
                    <a:gd name="T15" fmla="*/ 7 h 13"/>
                    <a:gd name="T16" fmla="*/ 8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8" y="11"/>
                      </a:lnTo>
                      <a:lnTo>
                        <a:pt x="8" y="9"/>
                      </a:lnTo>
                      <a:lnTo>
                        <a:pt x="12"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79" name="Freeform 3934"/>
                <p:cNvSpPr>
                  <a:spLocks/>
                </p:cNvSpPr>
                <p:nvPr/>
              </p:nvSpPr>
              <p:spPr bwMode="auto">
                <a:xfrm>
                  <a:off x="3055"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0" name="Freeform 3935"/>
                <p:cNvSpPr>
                  <a:spLocks/>
                </p:cNvSpPr>
                <p:nvPr/>
              </p:nvSpPr>
              <p:spPr bwMode="auto">
                <a:xfrm>
                  <a:off x="3059"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7" y="11"/>
                      </a:lnTo>
                      <a:lnTo>
                        <a:pt x="9" y="9"/>
                      </a:lnTo>
                      <a:lnTo>
                        <a:pt x="9" y="7"/>
                      </a:lnTo>
                      <a:lnTo>
                        <a:pt x="9" y="1"/>
                      </a:lnTo>
                      <a:lnTo>
                        <a:pt x="7"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1" name="Freeform 3936"/>
                <p:cNvSpPr>
                  <a:spLocks/>
                </p:cNvSpPr>
                <p:nvPr/>
              </p:nvSpPr>
              <p:spPr bwMode="auto">
                <a:xfrm>
                  <a:off x="3063"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5" y="11"/>
                      </a:lnTo>
                      <a:lnTo>
                        <a:pt x="9" y="11"/>
                      </a:lnTo>
                      <a:lnTo>
                        <a:pt x="9" y="9"/>
                      </a:lnTo>
                      <a:lnTo>
                        <a:pt x="9" y="7"/>
                      </a:lnTo>
                      <a:lnTo>
                        <a:pt x="9"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2" name="Freeform 3937"/>
                <p:cNvSpPr>
                  <a:spLocks/>
                </p:cNvSpPr>
                <p:nvPr/>
              </p:nvSpPr>
              <p:spPr bwMode="auto">
                <a:xfrm>
                  <a:off x="3065"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1"/>
                      </a:lnTo>
                      <a:lnTo>
                        <a:pt x="7" y="11"/>
                      </a:lnTo>
                      <a:lnTo>
                        <a:pt x="11" y="9"/>
                      </a:lnTo>
                      <a:lnTo>
                        <a:pt x="11" y="7"/>
                      </a:lnTo>
                      <a:lnTo>
                        <a:pt x="11"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3" name="Freeform 3938"/>
                <p:cNvSpPr>
                  <a:spLocks/>
                </p:cNvSpPr>
                <p:nvPr/>
              </p:nvSpPr>
              <p:spPr bwMode="auto">
                <a:xfrm>
                  <a:off x="3068"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4" name="Freeform 3939"/>
                <p:cNvSpPr>
                  <a:spLocks/>
                </p:cNvSpPr>
                <p:nvPr/>
              </p:nvSpPr>
              <p:spPr bwMode="auto">
                <a:xfrm>
                  <a:off x="307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5" name="Freeform 3940"/>
                <p:cNvSpPr>
                  <a:spLocks/>
                </p:cNvSpPr>
                <p:nvPr/>
              </p:nvSpPr>
              <p:spPr bwMode="auto">
                <a:xfrm>
                  <a:off x="3076"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8 w 12"/>
                    <a:gd name="T11" fmla="*/ 11 h 13"/>
                    <a:gd name="T12" fmla="*/ 8 w 12"/>
                    <a:gd name="T13" fmla="*/ 9 h 13"/>
                    <a:gd name="T14" fmla="*/ 12 w 12"/>
                    <a:gd name="T15" fmla="*/ 7 h 13"/>
                    <a:gd name="T16" fmla="*/ 8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8" y="11"/>
                      </a:lnTo>
                      <a:lnTo>
                        <a:pt x="8" y="9"/>
                      </a:lnTo>
                      <a:lnTo>
                        <a:pt x="12"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6" name="Freeform 3941"/>
                <p:cNvSpPr>
                  <a:spLocks/>
                </p:cNvSpPr>
                <p:nvPr/>
              </p:nvSpPr>
              <p:spPr bwMode="auto">
                <a:xfrm>
                  <a:off x="3080"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8 w 8"/>
                    <a:gd name="T11" fmla="*/ 11 h 13"/>
                    <a:gd name="T12" fmla="*/ 8 w 8"/>
                    <a:gd name="T13" fmla="*/ 9 h 13"/>
                    <a:gd name="T14" fmla="*/ 8 w 8"/>
                    <a:gd name="T15" fmla="*/ 7 h 13"/>
                    <a:gd name="T16" fmla="*/ 8 w 8"/>
                    <a:gd name="T17" fmla="*/ 1 h 13"/>
                    <a:gd name="T18" fmla="*/ 8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8" y="11"/>
                      </a:lnTo>
                      <a:lnTo>
                        <a:pt x="8" y="9"/>
                      </a:lnTo>
                      <a:lnTo>
                        <a:pt x="8" y="7"/>
                      </a:lnTo>
                      <a:lnTo>
                        <a:pt x="8" y="1"/>
                      </a:lnTo>
                      <a:lnTo>
                        <a:pt x="8"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7" name="Freeform 3942"/>
                <p:cNvSpPr>
                  <a:spLocks/>
                </p:cNvSpPr>
                <p:nvPr/>
              </p:nvSpPr>
              <p:spPr bwMode="auto">
                <a:xfrm>
                  <a:off x="3082"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1"/>
                      </a:lnTo>
                      <a:lnTo>
                        <a:pt x="9" y="11"/>
                      </a:lnTo>
                      <a:lnTo>
                        <a:pt x="11" y="9"/>
                      </a:lnTo>
                      <a:lnTo>
                        <a:pt x="11" y="7"/>
                      </a:lnTo>
                      <a:lnTo>
                        <a:pt x="11" y="1"/>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8" name="Freeform 3943"/>
                <p:cNvSpPr>
                  <a:spLocks/>
                </p:cNvSpPr>
                <p:nvPr/>
              </p:nvSpPr>
              <p:spPr bwMode="auto">
                <a:xfrm>
                  <a:off x="3088" y="3320"/>
                  <a:ext cx="7" cy="13"/>
                </a:xfrm>
                <a:custGeom>
                  <a:avLst/>
                  <a:gdLst>
                    <a:gd name="T0" fmla="*/ 0 w 7"/>
                    <a:gd name="T1" fmla="*/ 0 h 13"/>
                    <a:gd name="T2" fmla="*/ 0 w 7"/>
                    <a:gd name="T3" fmla="*/ 0 h 13"/>
                    <a:gd name="T4" fmla="*/ 0 w 7"/>
                    <a:gd name="T5" fmla="*/ 13 h 13"/>
                    <a:gd name="T6" fmla="*/ 0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5" y="11"/>
                      </a:lnTo>
                      <a:lnTo>
                        <a:pt x="7" y="11"/>
                      </a:lnTo>
                      <a:lnTo>
                        <a:pt x="7" y="9"/>
                      </a:lnTo>
                      <a:lnTo>
                        <a:pt x="7" y="7"/>
                      </a:lnTo>
                      <a:lnTo>
                        <a:pt x="7" y="1"/>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89" name="Freeform 3944"/>
                <p:cNvSpPr>
                  <a:spLocks/>
                </p:cNvSpPr>
                <p:nvPr/>
              </p:nvSpPr>
              <p:spPr bwMode="auto">
                <a:xfrm>
                  <a:off x="3088"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1"/>
                      </a:lnTo>
                      <a:lnTo>
                        <a:pt x="9" y="11"/>
                      </a:lnTo>
                      <a:lnTo>
                        <a:pt x="13" y="9"/>
                      </a:lnTo>
                      <a:lnTo>
                        <a:pt x="13" y="7"/>
                      </a:lnTo>
                      <a:lnTo>
                        <a:pt x="13"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0" name="Freeform 3945"/>
                <p:cNvSpPr>
                  <a:spLocks/>
                </p:cNvSpPr>
                <p:nvPr/>
              </p:nvSpPr>
              <p:spPr bwMode="auto">
                <a:xfrm>
                  <a:off x="3093"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1" name="Freeform 3946"/>
                <p:cNvSpPr>
                  <a:spLocks/>
                </p:cNvSpPr>
                <p:nvPr/>
              </p:nvSpPr>
              <p:spPr bwMode="auto">
                <a:xfrm>
                  <a:off x="3095"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2" name="Freeform 3947"/>
                <p:cNvSpPr>
                  <a:spLocks/>
                </p:cNvSpPr>
                <p:nvPr/>
              </p:nvSpPr>
              <p:spPr bwMode="auto">
                <a:xfrm>
                  <a:off x="310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3" name="Freeform 3948"/>
                <p:cNvSpPr>
                  <a:spLocks/>
                </p:cNvSpPr>
                <p:nvPr/>
              </p:nvSpPr>
              <p:spPr bwMode="auto">
                <a:xfrm>
                  <a:off x="3105"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1"/>
                      </a:lnTo>
                      <a:lnTo>
                        <a:pt x="6" y="11"/>
                      </a:lnTo>
                      <a:lnTo>
                        <a:pt x="9" y="9"/>
                      </a:lnTo>
                      <a:lnTo>
                        <a:pt x="9" y="7"/>
                      </a:lnTo>
                      <a:lnTo>
                        <a:pt x="9"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4" name="Freeform 3949"/>
                <p:cNvSpPr>
                  <a:spLocks/>
                </p:cNvSpPr>
                <p:nvPr/>
              </p:nvSpPr>
              <p:spPr bwMode="auto">
                <a:xfrm>
                  <a:off x="3107"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7" y="11"/>
                      </a:lnTo>
                      <a:lnTo>
                        <a:pt x="9" y="11"/>
                      </a:lnTo>
                      <a:lnTo>
                        <a:pt x="9" y="9"/>
                      </a:lnTo>
                      <a:lnTo>
                        <a:pt x="11" y="7"/>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5" name="Freeform 3950"/>
                <p:cNvSpPr>
                  <a:spLocks/>
                </p:cNvSpPr>
                <p:nvPr/>
              </p:nvSpPr>
              <p:spPr bwMode="auto">
                <a:xfrm>
                  <a:off x="3111"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6" name="Freeform 3951"/>
                <p:cNvSpPr>
                  <a:spLocks/>
                </p:cNvSpPr>
                <p:nvPr/>
              </p:nvSpPr>
              <p:spPr bwMode="auto">
                <a:xfrm>
                  <a:off x="311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7" name="Freeform 3952"/>
                <p:cNvSpPr>
                  <a:spLocks/>
                </p:cNvSpPr>
                <p:nvPr/>
              </p:nvSpPr>
              <p:spPr bwMode="auto">
                <a:xfrm>
                  <a:off x="3118"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8" name="Freeform 3953"/>
                <p:cNvSpPr>
                  <a:spLocks/>
                </p:cNvSpPr>
                <p:nvPr/>
              </p:nvSpPr>
              <p:spPr bwMode="auto">
                <a:xfrm>
                  <a:off x="3120"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99" name="Freeform 3954"/>
                <p:cNvSpPr>
                  <a:spLocks/>
                </p:cNvSpPr>
                <p:nvPr/>
              </p:nvSpPr>
              <p:spPr bwMode="auto">
                <a:xfrm>
                  <a:off x="3124"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6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6" y="0"/>
                      </a:moveTo>
                      <a:lnTo>
                        <a:pt x="0" y="0"/>
                      </a:lnTo>
                      <a:lnTo>
                        <a:pt x="0" y="13"/>
                      </a:lnTo>
                      <a:lnTo>
                        <a:pt x="6" y="13"/>
                      </a:lnTo>
                      <a:lnTo>
                        <a:pt x="8" y="11"/>
                      </a:lnTo>
                      <a:lnTo>
                        <a:pt x="10" y="11"/>
                      </a:lnTo>
                      <a:lnTo>
                        <a:pt x="10" y="9"/>
                      </a:lnTo>
                      <a:lnTo>
                        <a:pt x="12"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0" name="Freeform 3955"/>
                <p:cNvSpPr>
                  <a:spLocks/>
                </p:cNvSpPr>
                <p:nvPr/>
              </p:nvSpPr>
              <p:spPr bwMode="auto">
                <a:xfrm>
                  <a:off x="3130"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6 w 9"/>
                    <a:gd name="T11" fmla="*/ 11 h 13"/>
                    <a:gd name="T12" fmla="*/ 9 w 9"/>
                    <a:gd name="T13" fmla="*/ 9 h 13"/>
                    <a:gd name="T14" fmla="*/ 9 w 9"/>
                    <a:gd name="T15" fmla="*/ 7 h 13"/>
                    <a:gd name="T16" fmla="*/ 9 w 9"/>
                    <a:gd name="T17" fmla="*/ 1 h 13"/>
                    <a:gd name="T18" fmla="*/ 6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6" y="11"/>
                      </a:lnTo>
                      <a:lnTo>
                        <a:pt x="9" y="9"/>
                      </a:lnTo>
                      <a:lnTo>
                        <a:pt x="9" y="7"/>
                      </a:lnTo>
                      <a:lnTo>
                        <a:pt x="9"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1" name="Freeform 3956"/>
                <p:cNvSpPr>
                  <a:spLocks/>
                </p:cNvSpPr>
                <p:nvPr/>
              </p:nvSpPr>
              <p:spPr bwMode="auto">
                <a:xfrm>
                  <a:off x="3132"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7 w 11"/>
                    <a:gd name="T11" fmla="*/ 11 h 13"/>
                    <a:gd name="T12" fmla="*/ 7 w 11"/>
                    <a:gd name="T13" fmla="*/ 9 h 13"/>
                    <a:gd name="T14" fmla="*/ 11 w 11"/>
                    <a:gd name="T15" fmla="*/ 7 h 13"/>
                    <a:gd name="T16" fmla="*/ 7 w 11"/>
                    <a:gd name="T17" fmla="*/ 1 h 13"/>
                    <a:gd name="T18" fmla="*/ 7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7" y="11"/>
                      </a:lnTo>
                      <a:lnTo>
                        <a:pt x="7" y="11"/>
                      </a:lnTo>
                      <a:lnTo>
                        <a:pt x="7" y="9"/>
                      </a:lnTo>
                      <a:lnTo>
                        <a:pt x="11" y="7"/>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2" name="Freeform 3957"/>
                <p:cNvSpPr>
                  <a:spLocks/>
                </p:cNvSpPr>
                <p:nvPr/>
              </p:nvSpPr>
              <p:spPr bwMode="auto">
                <a:xfrm>
                  <a:off x="3136"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9"/>
                      </a:lnTo>
                      <a:lnTo>
                        <a:pt x="9" y="7"/>
                      </a:lnTo>
                      <a:lnTo>
                        <a:pt x="9" y="1"/>
                      </a:lnTo>
                      <a:lnTo>
                        <a:pt x="7"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3" name="Freeform 3958"/>
                <p:cNvSpPr>
                  <a:spLocks/>
                </p:cNvSpPr>
                <p:nvPr/>
              </p:nvSpPr>
              <p:spPr bwMode="auto">
                <a:xfrm>
                  <a:off x="3139"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4" name="Freeform 3959"/>
                <p:cNvSpPr>
                  <a:spLocks/>
                </p:cNvSpPr>
                <p:nvPr/>
              </p:nvSpPr>
              <p:spPr bwMode="auto">
                <a:xfrm>
                  <a:off x="3143"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5" name="Freeform 3960"/>
                <p:cNvSpPr>
                  <a:spLocks/>
                </p:cNvSpPr>
                <p:nvPr/>
              </p:nvSpPr>
              <p:spPr bwMode="auto">
                <a:xfrm>
                  <a:off x="3145"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6" name="Freeform 3961"/>
                <p:cNvSpPr>
                  <a:spLocks/>
                </p:cNvSpPr>
                <p:nvPr/>
              </p:nvSpPr>
              <p:spPr bwMode="auto">
                <a:xfrm>
                  <a:off x="3149"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7" name="Freeform 3962"/>
                <p:cNvSpPr>
                  <a:spLocks/>
                </p:cNvSpPr>
                <p:nvPr/>
              </p:nvSpPr>
              <p:spPr bwMode="auto">
                <a:xfrm>
                  <a:off x="3155" y="3320"/>
                  <a:ext cx="7" cy="13"/>
                </a:xfrm>
                <a:custGeom>
                  <a:avLst/>
                  <a:gdLst>
                    <a:gd name="T0" fmla="*/ 2 w 7"/>
                    <a:gd name="T1" fmla="*/ 0 h 13"/>
                    <a:gd name="T2" fmla="*/ 0 w 7"/>
                    <a:gd name="T3" fmla="*/ 0 h 13"/>
                    <a:gd name="T4" fmla="*/ 0 w 7"/>
                    <a:gd name="T5" fmla="*/ 13 h 13"/>
                    <a:gd name="T6" fmla="*/ 2 w 7"/>
                    <a:gd name="T7" fmla="*/ 13 h 13"/>
                    <a:gd name="T8" fmla="*/ 4 w 7"/>
                    <a:gd name="T9" fmla="*/ 11 h 13"/>
                    <a:gd name="T10" fmla="*/ 6 w 7"/>
                    <a:gd name="T11" fmla="*/ 11 h 13"/>
                    <a:gd name="T12" fmla="*/ 7 w 7"/>
                    <a:gd name="T13" fmla="*/ 9 h 13"/>
                    <a:gd name="T14" fmla="*/ 7 w 7"/>
                    <a:gd name="T15" fmla="*/ 7 h 13"/>
                    <a:gd name="T16" fmla="*/ 7 w 7"/>
                    <a:gd name="T17" fmla="*/ 1 h 13"/>
                    <a:gd name="T18" fmla="*/ 6 w 7"/>
                    <a:gd name="T19" fmla="*/ 1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1"/>
                      </a:lnTo>
                      <a:lnTo>
                        <a:pt x="6" y="11"/>
                      </a:lnTo>
                      <a:lnTo>
                        <a:pt x="7" y="9"/>
                      </a:lnTo>
                      <a:lnTo>
                        <a:pt x="7" y="7"/>
                      </a:lnTo>
                      <a:lnTo>
                        <a:pt x="7"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8" name="Freeform 3963"/>
                <p:cNvSpPr>
                  <a:spLocks/>
                </p:cNvSpPr>
                <p:nvPr/>
              </p:nvSpPr>
              <p:spPr bwMode="auto">
                <a:xfrm>
                  <a:off x="3157" y="3320"/>
                  <a:ext cx="11" cy="13"/>
                </a:xfrm>
                <a:custGeom>
                  <a:avLst/>
                  <a:gdLst>
                    <a:gd name="T0" fmla="*/ 4 w 11"/>
                    <a:gd name="T1" fmla="*/ 0 h 13"/>
                    <a:gd name="T2" fmla="*/ 0 w 11"/>
                    <a:gd name="T3" fmla="*/ 0 h 13"/>
                    <a:gd name="T4" fmla="*/ 0 w 11"/>
                    <a:gd name="T5" fmla="*/ 13 h 13"/>
                    <a:gd name="T6" fmla="*/ 4 w 11"/>
                    <a:gd name="T7" fmla="*/ 13 h 13"/>
                    <a:gd name="T8" fmla="*/ 5 w 11"/>
                    <a:gd name="T9" fmla="*/ 11 h 13"/>
                    <a:gd name="T10" fmla="*/ 7 w 11"/>
                    <a:gd name="T11" fmla="*/ 11 h 13"/>
                    <a:gd name="T12" fmla="*/ 7 w 11"/>
                    <a:gd name="T13" fmla="*/ 9 h 13"/>
                    <a:gd name="T14" fmla="*/ 11 w 11"/>
                    <a:gd name="T15" fmla="*/ 7 h 13"/>
                    <a:gd name="T16" fmla="*/ 7 w 11"/>
                    <a:gd name="T17" fmla="*/ 1 h 13"/>
                    <a:gd name="T18" fmla="*/ 5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5" y="11"/>
                      </a:lnTo>
                      <a:lnTo>
                        <a:pt x="7" y="11"/>
                      </a:lnTo>
                      <a:lnTo>
                        <a:pt x="7" y="9"/>
                      </a:lnTo>
                      <a:lnTo>
                        <a:pt x="11" y="7"/>
                      </a:lnTo>
                      <a:lnTo>
                        <a:pt x="7"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09" name="Freeform 3964"/>
                <p:cNvSpPr>
                  <a:spLocks/>
                </p:cNvSpPr>
                <p:nvPr/>
              </p:nvSpPr>
              <p:spPr bwMode="auto">
                <a:xfrm>
                  <a:off x="3161" y="3320"/>
                  <a:ext cx="9" cy="13"/>
                </a:xfrm>
                <a:custGeom>
                  <a:avLst/>
                  <a:gdLst>
                    <a:gd name="T0" fmla="*/ 1 w 9"/>
                    <a:gd name="T1" fmla="*/ 0 h 13"/>
                    <a:gd name="T2" fmla="*/ 0 w 9"/>
                    <a:gd name="T3" fmla="*/ 0 h 13"/>
                    <a:gd name="T4" fmla="*/ 0 w 9"/>
                    <a:gd name="T5" fmla="*/ 13 h 13"/>
                    <a:gd name="T6" fmla="*/ 1 w 9"/>
                    <a:gd name="T7" fmla="*/ 13 h 13"/>
                    <a:gd name="T8" fmla="*/ 3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3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3" y="11"/>
                      </a:lnTo>
                      <a:lnTo>
                        <a:pt x="7" y="11"/>
                      </a:lnTo>
                      <a:lnTo>
                        <a:pt x="9" y="9"/>
                      </a:lnTo>
                      <a:lnTo>
                        <a:pt x="9" y="7"/>
                      </a:lnTo>
                      <a:lnTo>
                        <a:pt x="9" y="1"/>
                      </a:lnTo>
                      <a:lnTo>
                        <a:pt x="7" y="1"/>
                      </a:lnTo>
                      <a:lnTo>
                        <a:pt x="3"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0" name="Freeform 3965"/>
                <p:cNvSpPr>
                  <a:spLocks/>
                </p:cNvSpPr>
                <p:nvPr/>
              </p:nvSpPr>
              <p:spPr bwMode="auto">
                <a:xfrm>
                  <a:off x="3162"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1" name="Freeform 3966"/>
                <p:cNvSpPr>
                  <a:spLocks/>
                </p:cNvSpPr>
                <p:nvPr/>
              </p:nvSpPr>
              <p:spPr bwMode="auto">
                <a:xfrm>
                  <a:off x="3168"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2" name="Freeform 3967"/>
                <p:cNvSpPr>
                  <a:spLocks/>
                </p:cNvSpPr>
                <p:nvPr/>
              </p:nvSpPr>
              <p:spPr bwMode="auto">
                <a:xfrm>
                  <a:off x="3170"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3" name="Freeform 3968"/>
                <p:cNvSpPr>
                  <a:spLocks/>
                </p:cNvSpPr>
                <p:nvPr/>
              </p:nvSpPr>
              <p:spPr bwMode="auto">
                <a:xfrm>
                  <a:off x="3174"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4" name="Freeform 3969"/>
                <p:cNvSpPr>
                  <a:spLocks/>
                </p:cNvSpPr>
                <p:nvPr/>
              </p:nvSpPr>
              <p:spPr bwMode="auto">
                <a:xfrm>
                  <a:off x="3178"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8 w 9"/>
                    <a:gd name="T11" fmla="*/ 11 h 13"/>
                    <a:gd name="T12" fmla="*/ 9 w 9"/>
                    <a:gd name="T13" fmla="*/ 9 h 13"/>
                    <a:gd name="T14" fmla="*/ 9 w 9"/>
                    <a:gd name="T15" fmla="*/ 7 h 13"/>
                    <a:gd name="T16" fmla="*/ 9 w 9"/>
                    <a:gd name="T17" fmla="*/ 1 h 13"/>
                    <a:gd name="T18" fmla="*/ 8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8" y="11"/>
                      </a:lnTo>
                      <a:lnTo>
                        <a:pt x="9" y="9"/>
                      </a:lnTo>
                      <a:lnTo>
                        <a:pt x="9" y="7"/>
                      </a:lnTo>
                      <a:lnTo>
                        <a:pt x="9"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5" name="Freeform 3970"/>
                <p:cNvSpPr>
                  <a:spLocks/>
                </p:cNvSpPr>
                <p:nvPr/>
              </p:nvSpPr>
              <p:spPr bwMode="auto">
                <a:xfrm>
                  <a:off x="3182"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5" y="11"/>
                      </a:lnTo>
                      <a:lnTo>
                        <a:pt x="9" y="11"/>
                      </a:lnTo>
                      <a:lnTo>
                        <a:pt x="9" y="9"/>
                      </a:lnTo>
                      <a:lnTo>
                        <a:pt x="9" y="7"/>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6" name="Freeform 3971"/>
                <p:cNvSpPr>
                  <a:spLocks/>
                </p:cNvSpPr>
                <p:nvPr/>
              </p:nvSpPr>
              <p:spPr bwMode="auto">
                <a:xfrm>
                  <a:off x="3186"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1"/>
                      </a:lnTo>
                      <a:lnTo>
                        <a:pt x="5" y="11"/>
                      </a:lnTo>
                      <a:lnTo>
                        <a:pt x="9" y="9"/>
                      </a:lnTo>
                      <a:lnTo>
                        <a:pt x="9" y="7"/>
                      </a:lnTo>
                      <a:lnTo>
                        <a:pt x="9" y="1"/>
                      </a:lnTo>
                      <a:lnTo>
                        <a:pt x="5"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7" name="Freeform 3972"/>
                <p:cNvSpPr>
                  <a:spLocks/>
                </p:cNvSpPr>
                <p:nvPr/>
              </p:nvSpPr>
              <p:spPr bwMode="auto">
                <a:xfrm>
                  <a:off x="3187"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8" name="Freeform 3973"/>
                <p:cNvSpPr>
                  <a:spLocks/>
                </p:cNvSpPr>
                <p:nvPr/>
              </p:nvSpPr>
              <p:spPr bwMode="auto">
                <a:xfrm>
                  <a:off x="3191"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19" name="Freeform 3974"/>
                <p:cNvSpPr>
                  <a:spLocks/>
                </p:cNvSpPr>
                <p:nvPr/>
              </p:nvSpPr>
              <p:spPr bwMode="auto">
                <a:xfrm>
                  <a:off x="3195"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8" y="11"/>
                      </a:lnTo>
                      <a:lnTo>
                        <a:pt x="12" y="9"/>
                      </a:lnTo>
                      <a:lnTo>
                        <a:pt x="12" y="7"/>
                      </a:lnTo>
                      <a:lnTo>
                        <a:pt x="12"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0" name="Freeform 3975"/>
                <p:cNvSpPr>
                  <a:spLocks/>
                </p:cNvSpPr>
                <p:nvPr/>
              </p:nvSpPr>
              <p:spPr bwMode="auto">
                <a:xfrm>
                  <a:off x="3199"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1" name="Freeform 3976"/>
                <p:cNvSpPr>
                  <a:spLocks/>
                </p:cNvSpPr>
                <p:nvPr/>
              </p:nvSpPr>
              <p:spPr bwMode="auto">
                <a:xfrm>
                  <a:off x="3201"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1"/>
                      </a:lnTo>
                      <a:lnTo>
                        <a:pt x="9" y="11"/>
                      </a:lnTo>
                      <a:lnTo>
                        <a:pt x="11" y="9"/>
                      </a:lnTo>
                      <a:lnTo>
                        <a:pt x="11" y="7"/>
                      </a:lnTo>
                      <a:lnTo>
                        <a:pt x="11" y="1"/>
                      </a:lnTo>
                      <a:lnTo>
                        <a:pt x="9"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2" name="Freeform 3977"/>
                <p:cNvSpPr>
                  <a:spLocks/>
                </p:cNvSpPr>
                <p:nvPr/>
              </p:nvSpPr>
              <p:spPr bwMode="auto">
                <a:xfrm>
                  <a:off x="3207"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7 w 9"/>
                    <a:gd name="T13" fmla="*/ 9 h 13"/>
                    <a:gd name="T14" fmla="*/ 9 w 9"/>
                    <a:gd name="T15" fmla="*/ 7 h 13"/>
                    <a:gd name="T16" fmla="*/ 7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7" y="11"/>
                      </a:lnTo>
                      <a:lnTo>
                        <a:pt x="7" y="9"/>
                      </a:lnTo>
                      <a:lnTo>
                        <a:pt x="9" y="7"/>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3" name="Freeform 3978"/>
                <p:cNvSpPr>
                  <a:spLocks/>
                </p:cNvSpPr>
                <p:nvPr/>
              </p:nvSpPr>
              <p:spPr bwMode="auto">
                <a:xfrm>
                  <a:off x="3210"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4" name="Freeform 3979"/>
                <p:cNvSpPr>
                  <a:spLocks/>
                </p:cNvSpPr>
                <p:nvPr/>
              </p:nvSpPr>
              <p:spPr bwMode="auto">
                <a:xfrm>
                  <a:off x="3212"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5" name="Freeform 3980"/>
                <p:cNvSpPr>
                  <a:spLocks/>
                </p:cNvSpPr>
                <p:nvPr/>
              </p:nvSpPr>
              <p:spPr bwMode="auto">
                <a:xfrm>
                  <a:off x="3216"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6" name="Freeform 3981"/>
                <p:cNvSpPr>
                  <a:spLocks/>
                </p:cNvSpPr>
                <p:nvPr/>
              </p:nvSpPr>
              <p:spPr bwMode="auto">
                <a:xfrm>
                  <a:off x="3220"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7" name="Freeform 3982"/>
                <p:cNvSpPr>
                  <a:spLocks/>
                </p:cNvSpPr>
                <p:nvPr/>
              </p:nvSpPr>
              <p:spPr bwMode="auto">
                <a:xfrm>
                  <a:off x="3224"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8" name="Freeform 3983"/>
                <p:cNvSpPr>
                  <a:spLocks/>
                </p:cNvSpPr>
                <p:nvPr/>
              </p:nvSpPr>
              <p:spPr bwMode="auto">
                <a:xfrm>
                  <a:off x="3226"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9" y="11"/>
                      </a:lnTo>
                      <a:lnTo>
                        <a:pt x="11" y="9"/>
                      </a:lnTo>
                      <a:lnTo>
                        <a:pt x="11" y="7"/>
                      </a:lnTo>
                      <a:lnTo>
                        <a:pt x="11" y="1"/>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29" name="Freeform 3984"/>
                <p:cNvSpPr>
                  <a:spLocks/>
                </p:cNvSpPr>
                <p:nvPr/>
              </p:nvSpPr>
              <p:spPr bwMode="auto">
                <a:xfrm>
                  <a:off x="3230" y="3320"/>
                  <a:ext cx="9" cy="13"/>
                </a:xfrm>
                <a:custGeom>
                  <a:avLst/>
                  <a:gdLst>
                    <a:gd name="T0" fmla="*/ 5 w 9"/>
                    <a:gd name="T1" fmla="*/ 0 h 13"/>
                    <a:gd name="T2" fmla="*/ 0 w 9"/>
                    <a:gd name="T3" fmla="*/ 0 h 13"/>
                    <a:gd name="T4" fmla="*/ 0 w 9"/>
                    <a:gd name="T5" fmla="*/ 13 h 13"/>
                    <a:gd name="T6" fmla="*/ 5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5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0"/>
                      </a:moveTo>
                      <a:lnTo>
                        <a:pt x="0" y="0"/>
                      </a:lnTo>
                      <a:lnTo>
                        <a:pt x="0" y="13"/>
                      </a:lnTo>
                      <a:lnTo>
                        <a:pt x="5" y="13"/>
                      </a:lnTo>
                      <a:lnTo>
                        <a:pt x="7" y="11"/>
                      </a:lnTo>
                      <a:lnTo>
                        <a:pt x="9" y="11"/>
                      </a:lnTo>
                      <a:lnTo>
                        <a:pt x="9" y="9"/>
                      </a:lnTo>
                      <a:lnTo>
                        <a:pt x="9"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0" name="Freeform 3985"/>
                <p:cNvSpPr>
                  <a:spLocks/>
                </p:cNvSpPr>
                <p:nvPr/>
              </p:nvSpPr>
              <p:spPr bwMode="auto">
                <a:xfrm>
                  <a:off x="3235"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1" name="Freeform 3986"/>
                <p:cNvSpPr>
                  <a:spLocks/>
                </p:cNvSpPr>
                <p:nvPr/>
              </p:nvSpPr>
              <p:spPr bwMode="auto">
                <a:xfrm>
                  <a:off x="3237"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8 w 12"/>
                    <a:gd name="T13" fmla="*/ 9 h 13"/>
                    <a:gd name="T14" fmla="*/ 12 w 12"/>
                    <a:gd name="T15" fmla="*/ 7 h 13"/>
                    <a:gd name="T16" fmla="*/ 8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8" y="11"/>
                      </a:lnTo>
                      <a:lnTo>
                        <a:pt x="8" y="9"/>
                      </a:lnTo>
                      <a:lnTo>
                        <a:pt x="12"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2" name="Freeform 3987"/>
                <p:cNvSpPr>
                  <a:spLocks/>
                </p:cNvSpPr>
                <p:nvPr/>
              </p:nvSpPr>
              <p:spPr bwMode="auto">
                <a:xfrm>
                  <a:off x="3241" y="3320"/>
                  <a:ext cx="8" cy="13"/>
                </a:xfrm>
                <a:custGeom>
                  <a:avLst/>
                  <a:gdLst>
                    <a:gd name="T0" fmla="*/ 0 w 8"/>
                    <a:gd name="T1" fmla="*/ 0 h 13"/>
                    <a:gd name="T2" fmla="*/ 0 w 8"/>
                    <a:gd name="T3" fmla="*/ 7 h 13"/>
                    <a:gd name="T4" fmla="*/ 0 w 8"/>
                    <a:gd name="T5" fmla="*/ 13 h 13"/>
                    <a:gd name="T6" fmla="*/ 4 w 8"/>
                    <a:gd name="T7" fmla="*/ 11 h 13"/>
                    <a:gd name="T8" fmla="*/ 4 w 8"/>
                    <a:gd name="T9" fmla="*/ 11 h 13"/>
                    <a:gd name="T10" fmla="*/ 4 w 8"/>
                    <a:gd name="T11" fmla="*/ 9 h 13"/>
                    <a:gd name="T12" fmla="*/ 8 w 8"/>
                    <a:gd name="T13" fmla="*/ 7 h 13"/>
                    <a:gd name="T14" fmla="*/ 4 w 8"/>
                    <a:gd name="T15" fmla="*/ 1 h 13"/>
                    <a:gd name="T16" fmla="*/ 4 w 8"/>
                    <a:gd name="T17" fmla="*/ 0 h 13"/>
                    <a:gd name="T18" fmla="*/ 0 w 8"/>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0" y="0"/>
                      </a:moveTo>
                      <a:lnTo>
                        <a:pt x="0" y="7"/>
                      </a:lnTo>
                      <a:lnTo>
                        <a:pt x="0" y="13"/>
                      </a:lnTo>
                      <a:lnTo>
                        <a:pt x="4" y="11"/>
                      </a:lnTo>
                      <a:lnTo>
                        <a:pt x="4" y="11"/>
                      </a:lnTo>
                      <a:lnTo>
                        <a:pt x="4" y="9"/>
                      </a:lnTo>
                      <a:lnTo>
                        <a:pt x="8" y="7"/>
                      </a:lnTo>
                      <a:lnTo>
                        <a:pt x="4"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3" name="Freeform 3988"/>
                <p:cNvSpPr>
                  <a:spLocks/>
                </p:cNvSpPr>
                <p:nvPr/>
              </p:nvSpPr>
              <p:spPr bwMode="auto">
                <a:xfrm>
                  <a:off x="3241"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4" name="Freeform 3989"/>
                <p:cNvSpPr>
                  <a:spLocks/>
                </p:cNvSpPr>
                <p:nvPr/>
              </p:nvSpPr>
              <p:spPr bwMode="auto">
                <a:xfrm>
                  <a:off x="3245"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5" name="Freeform 3990"/>
                <p:cNvSpPr>
                  <a:spLocks/>
                </p:cNvSpPr>
                <p:nvPr/>
              </p:nvSpPr>
              <p:spPr bwMode="auto">
                <a:xfrm>
                  <a:off x="3249"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6" name="Freeform 3991"/>
                <p:cNvSpPr>
                  <a:spLocks/>
                </p:cNvSpPr>
                <p:nvPr/>
              </p:nvSpPr>
              <p:spPr bwMode="auto">
                <a:xfrm>
                  <a:off x="3251"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7 w 11"/>
                    <a:gd name="T11" fmla="*/ 11 h 13"/>
                    <a:gd name="T12" fmla="*/ 11 w 11"/>
                    <a:gd name="T13" fmla="*/ 9 h 13"/>
                    <a:gd name="T14" fmla="*/ 11 w 11"/>
                    <a:gd name="T15" fmla="*/ 7 h 13"/>
                    <a:gd name="T16" fmla="*/ 11 w 11"/>
                    <a:gd name="T17" fmla="*/ 1 h 13"/>
                    <a:gd name="T18" fmla="*/ 7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7" y="11"/>
                      </a:lnTo>
                      <a:lnTo>
                        <a:pt x="11" y="9"/>
                      </a:lnTo>
                      <a:lnTo>
                        <a:pt x="11" y="7"/>
                      </a:lnTo>
                      <a:lnTo>
                        <a:pt x="11"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7" name="Freeform 3992"/>
                <p:cNvSpPr>
                  <a:spLocks/>
                </p:cNvSpPr>
                <p:nvPr/>
              </p:nvSpPr>
              <p:spPr bwMode="auto">
                <a:xfrm>
                  <a:off x="3255"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8" name="Freeform 3993"/>
                <p:cNvSpPr>
                  <a:spLocks/>
                </p:cNvSpPr>
                <p:nvPr/>
              </p:nvSpPr>
              <p:spPr bwMode="auto">
                <a:xfrm>
                  <a:off x="3258"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39" name="Freeform 3994"/>
                <p:cNvSpPr>
                  <a:spLocks/>
                </p:cNvSpPr>
                <p:nvPr/>
              </p:nvSpPr>
              <p:spPr bwMode="auto">
                <a:xfrm>
                  <a:off x="3262"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0 w 12"/>
                    <a:gd name="T13" fmla="*/ 9 h 13"/>
                    <a:gd name="T14" fmla="*/ 12 w 12"/>
                    <a:gd name="T15" fmla="*/ 7 h 13"/>
                    <a:gd name="T16" fmla="*/ 10 w 12"/>
                    <a:gd name="T17" fmla="*/ 1 h 13"/>
                    <a:gd name="T18" fmla="*/ 6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6" y="11"/>
                      </a:lnTo>
                      <a:lnTo>
                        <a:pt x="10" y="11"/>
                      </a:lnTo>
                      <a:lnTo>
                        <a:pt x="10" y="9"/>
                      </a:lnTo>
                      <a:lnTo>
                        <a:pt x="12"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0" name="Freeform 3995"/>
                <p:cNvSpPr>
                  <a:spLocks/>
                </p:cNvSpPr>
                <p:nvPr/>
              </p:nvSpPr>
              <p:spPr bwMode="auto">
                <a:xfrm>
                  <a:off x="3266"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8 w 8"/>
                    <a:gd name="T19" fmla="*/ 1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1"/>
                      </a:lnTo>
                      <a:lnTo>
                        <a:pt x="8" y="11"/>
                      </a:lnTo>
                      <a:lnTo>
                        <a:pt x="8" y="9"/>
                      </a:lnTo>
                      <a:lnTo>
                        <a:pt x="8" y="7"/>
                      </a:lnTo>
                      <a:lnTo>
                        <a:pt x="8"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1" name="Freeform 3996"/>
                <p:cNvSpPr>
                  <a:spLocks/>
                </p:cNvSpPr>
                <p:nvPr/>
              </p:nvSpPr>
              <p:spPr bwMode="auto">
                <a:xfrm>
                  <a:off x="3268"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2" name="Freeform 3997"/>
                <p:cNvSpPr>
                  <a:spLocks/>
                </p:cNvSpPr>
                <p:nvPr/>
              </p:nvSpPr>
              <p:spPr bwMode="auto">
                <a:xfrm>
                  <a:off x="3274" y="3320"/>
                  <a:ext cx="7" cy="13"/>
                </a:xfrm>
                <a:custGeom>
                  <a:avLst/>
                  <a:gdLst>
                    <a:gd name="T0" fmla="*/ 0 w 7"/>
                    <a:gd name="T1" fmla="*/ 0 h 13"/>
                    <a:gd name="T2" fmla="*/ 0 w 7"/>
                    <a:gd name="T3" fmla="*/ 0 h 13"/>
                    <a:gd name="T4" fmla="*/ 0 w 7"/>
                    <a:gd name="T5" fmla="*/ 13 h 13"/>
                    <a:gd name="T6" fmla="*/ 0 w 7"/>
                    <a:gd name="T7" fmla="*/ 13 h 13"/>
                    <a:gd name="T8" fmla="*/ 6 w 7"/>
                    <a:gd name="T9" fmla="*/ 11 h 13"/>
                    <a:gd name="T10" fmla="*/ 7 w 7"/>
                    <a:gd name="T11" fmla="*/ 11 h 13"/>
                    <a:gd name="T12" fmla="*/ 7 w 7"/>
                    <a:gd name="T13" fmla="*/ 9 h 13"/>
                    <a:gd name="T14" fmla="*/ 7 w 7"/>
                    <a:gd name="T15" fmla="*/ 7 h 13"/>
                    <a:gd name="T16" fmla="*/ 7 w 7"/>
                    <a:gd name="T17" fmla="*/ 1 h 13"/>
                    <a:gd name="T18" fmla="*/ 6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6" y="11"/>
                      </a:lnTo>
                      <a:lnTo>
                        <a:pt x="7" y="11"/>
                      </a:lnTo>
                      <a:lnTo>
                        <a:pt x="7" y="9"/>
                      </a:lnTo>
                      <a:lnTo>
                        <a:pt x="7" y="7"/>
                      </a:lnTo>
                      <a:lnTo>
                        <a:pt x="7"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3" name="Freeform 3998"/>
                <p:cNvSpPr>
                  <a:spLocks/>
                </p:cNvSpPr>
                <p:nvPr/>
              </p:nvSpPr>
              <p:spPr bwMode="auto">
                <a:xfrm>
                  <a:off x="3274" y="3320"/>
                  <a:ext cx="13" cy="13"/>
                </a:xfrm>
                <a:custGeom>
                  <a:avLst/>
                  <a:gdLst>
                    <a:gd name="T0" fmla="*/ 6 w 13"/>
                    <a:gd name="T1" fmla="*/ 0 h 13"/>
                    <a:gd name="T2" fmla="*/ 0 w 13"/>
                    <a:gd name="T3" fmla="*/ 0 h 13"/>
                    <a:gd name="T4" fmla="*/ 0 w 13"/>
                    <a:gd name="T5" fmla="*/ 13 h 13"/>
                    <a:gd name="T6" fmla="*/ 6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7" y="11"/>
                      </a:lnTo>
                      <a:lnTo>
                        <a:pt x="9" y="11"/>
                      </a:lnTo>
                      <a:lnTo>
                        <a:pt x="13" y="9"/>
                      </a:lnTo>
                      <a:lnTo>
                        <a:pt x="13" y="7"/>
                      </a:lnTo>
                      <a:lnTo>
                        <a:pt x="13" y="1"/>
                      </a:lnTo>
                      <a:lnTo>
                        <a:pt x="9"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4" name="Freeform 3999"/>
                <p:cNvSpPr>
                  <a:spLocks/>
                </p:cNvSpPr>
                <p:nvPr/>
              </p:nvSpPr>
              <p:spPr bwMode="auto">
                <a:xfrm>
                  <a:off x="3280" y="3320"/>
                  <a:ext cx="9" cy="13"/>
                </a:xfrm>
                <a:custGeom>
                  <a:avLst/>
                  <a:gdLst>
                    <a:gd name="T0" fmla="*/ 1 w 9"/>
                    <a:gd name="T1" fmla="*/ 0 h 13"/>
                    <a:gd name="T2" fmla="*/ 0 w 9"/>
                    <a:gd name="T3" fmla="*/ 0 h 13"/>
                    <a:gd name="T4" fmla="*/ 0 w 9"/>
                    <a:gd name="T5" fmla="*/ 13 h 13"/>
                    <a:gd name="T6" fmla="*/ 1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7" y="11"/>
                      </a:lnTo>
                      <a:lnTo>
                        <a:pt x="9" y="11"/>
                      </a:lnTo>
                      <a:lnTo>
                        <a:pt x="9" y="9"/>
                      </a:lnTo>
                      <a:lnTo>
                        <a:pt x="9" y="7"/>
                      </a:lnTo>
                      <a:lnTo>
                        <a:pt x="9"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5" name="Freeform 4000"/>
                <p:cNvSpPr>
                  <a:spLocks/>
                </p:cNvSpPr>
                <p:nvPr/>
              </p:nvSpPr>
              <p:spPr bwMode="auto">
                <a:xfrm>
                  <a:off x="3281"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6" name="Freeform 4001"/>
                <p:cNvSpPr>
                  <a:spLocks/>
                </p:cNvSpPr>
                <p:nvPr/>
              </p:nvSpPr>
              <p:spPr bwMode="auto">
                <a:xfrm>
                  <a:off x="328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7" name="Freeform 4002"/>
                <p:cNvSpPr>
                  <a:spLocks/>
                </p:cNvSpPr>
                <p:nvPr/>
              </p:nvSpPr>
              <p:spPr bwMode="auto">
                <a:xfrm>
                  <a:off x="3291"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8" name="Freeform 4003"/>
                <p:cNvSpPr>
                  <a:spLocks/>
                </p:cNvSpPr>
                <p:nvPr/>
              </p:nvSpPr>
              <p:spPr bwMode="auto">
                <a:xfrm>
                  <a:off x="3293"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49" name="Freeform 4004"/>
                <p:cNvSpPr>
                  <a:spLocks/>
                </p:cNvSpPr>
                <p:nvPr/>
              </p:nvSpPr>
              <p:spPr bwMode="auto">
                <a:xfrm>
                  <a:off x="3297"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9 w 9"/>
                    <a:gd name="T11" fmla="*/ 9 h 13"/>
                    <a:gd name="T12" fmla="*/ 9 w 9"/>
                    <a:gd name="T13" fmla="*/ 7 h 13"/>
                    <a:gd name="T14" fmla="*/ 9 w 9"/>
                    <a:gd name="T15" fmla="*/ 1 h 13"/>
                    <a:gd name="T16" fmla="*/ 8 w 9"/>
                    <a:gd name="T17" fmla="*/ 1 h 13"/>
                    <a:gd name="T18" fmla="*/ 8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1"/>
                      </a:lnTo>
                      <a:lnTo>
                        <a:pt x="9" y="9"/>
                      </a:lnTo>
                      <a:lnTo>
                        <a:pt x="9" y="7"/>
                      </a:lnTo>
                      <a:lnTo>
                        <a:pt x="9"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0" name="Freeform 4005"/>
                <p:cNvSpPr>
                  <a:spLocks/>
                </p:cNvSpPr>
                <p:nvPr/>
              </p:nvSpPr>
              <p:spPr bwMode="auto">
                <a:xfrm>
                  <a:off x="3301"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9" y="11"/>
                      </a:lnTo>
                      <a:lnTo>
                        <a:pt x="9" y="9"/>
                      </a:lnTo>
                      <a:lnTo>
                        <a:pt x="9" y="7"/>
                      </a:lnTo>
                      <a:lnTo>
                        <a:pt x="9" y="1"/>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1" name="Freeform 4006"/>
                <p:cNvSpPr>
                  <a:spLocks/>
                </p:cNvSpPr>
                <p:nvPr/>
              </p:nvSpPr>
              <p:spPr bwMode="auto">
                <a:xfrm>
                  <a:off x="3305" y="3320"/>
                  <a:ext cx="9" cy="13"/>
                </a:xfrm>
                <a:custGeom>
                  <a:avLst/>
                  <a:gdLst>
                    <a:gd name="T0" fmla="*/ 1 w 9"/>
                    <a:gd name="T1" fmla="*/ 0 h 13"/>
                    <a:gd name="T2" fmla="*/ 0 w 9"/>
                    <a:gd name="T3" fmla="*/ 0 h 13"/>
                    <a:gd name="T4" fmla="*/ 0 w 9"/>
                    <a:gd name="T5" fmla="*/ 13 h 13"/>
                    <a:gd name="T6" fmla="*/ 1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5" y="11"/>
                      </a:lnTo>
                      <a:lnTo>
                        <a:pt x="9" y="11"/>
                      </a:lnTo>
                      <a:lnTo>
                        <a:pt x="9" y="9"/>
                      </a:lnTo>
                      <a:lnTo>
                        <a:pt x="9" y="7"/>
                      </a:lnTo>
                      <a:lnTo>
                        <a:pt x="9" y="1"/>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2" name="Freeform 4007"/>
                <p:cNvSpPr>
                  <a:spLocks/>
                </p:cNvSpPr>
                <p:nvPr/>
              </p:nvSpPr>
              <p:spPr bwMode="auto">
                <a:xfrm>
                  <a:off x="3306"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3" name="Freeform 4008"/>
                <p:cNvSpPr>
                  <a:spLocks/>
                </p:cNvSpPr>
                <p:nvPr/>
              </p:nvSpPr>
              <p:spPr bwMode="auto">
                <a:xfrm>
                  <a:off x="3310" y="3320"/>
                  <a:ext cx="10" cy="13"/>
                </a:xfrm>
                <a:custGeom>
                  <a:avLst/>
                  <a:gdLst>
                    <a:gd name="T0" fmla="*/ 6 w 10"/>
                    <a:gd name="T1" fmla="*/ 0 h 13"/>
                    <a:gd name="T2" fmla="*/ 0 w 10"/>
                    <a:gd name="T3" fmla="*/ 0 h 13"/>
                    <a:gd name="T4" fmla="*/ 0 w 10"/>
                    <a:gd name="T5" fmla="*/ 13 h 13"/>
                    <a:gd name="T6" fmla="*/ 6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8" y="11"/>
                      </a:lnTo>
                      <a:lnTo>
                        <a:pt x="10" y="11"/>
                      </a:lnTo>
                      <a:lnTo>
                        <a:pt x="10" y="9"/>
                      </a:lnTo>
                      <a:lnTo>
                        <a:pt x="10"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4" name="Freeform 4009"/>
                <p:cNvSpPr>
                  <a:spLocks/>
                </p:cNvSpPr>
                <p:nvPr/>
              </p:nvSpPr>
              <p:spPr bwMode="auto">
                <a:xfrm>
                  <a:off x="3316"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5" name="Freeform 4010"/>
                <p:cNvSpPr>
                  <a:spLocks/>
                </p:cNvSpPr>
                <p:nvPr/>
              </p:nvSpPr>
              <p:spPr bwMode="auto">
                <a:xfrm>
                  <a:off x="3318"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8 w 11"/>
                    <a:gd name="T11" fmla="*/ 11 h 13"/>
                    <a:gd name="T12" fmla="*/ 8 w 11"/>
                    <a:gd name="T13" fmla="*/ 9 h 13"/>
                    <a:gd name="T14" fmla="*/ 11 w 11"/>
                    <a:gd name="T15" fmla="*/ 7 h 13"/>
                    <a:gd name="T16" fmla="*/ 8 w 11"/>
                    <a:gd name="T17" fmla="*/ 1 h 13"/>
                    <a:gd name="T18" fmla="*/ 8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8" y="11"/>
                      </a:lnTo>
                      <a:lnTo>
                        <a:pt x="8" y="11"/>
                      </a:lnTo>
                      <a:lnTo>
                        <a:pt x="8" y="9"/>
                      </a:lnTo>
                      <a:lnTo>
                        <a:pt x="11"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6" name="Freeform 4011"/>
                <p:cNvSpPr>
                  <a:spLocks/>
                </p:cNvSpPr>
                <p:nvPr/>
              </p:nvSpPr>
              <p:spPr bwMode="auto">
                <a:xfrm>
                  <a:off x="3322"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7" name="Freeform 4012"/>
                <p:cNvSpPr>
                  <a:spLocks/>
                </p:cNvSpPr>
                <p:nvPr/>
              </p:nvSpPr>
              <p:spPr bwMode="auto">
                <a:xfrm>
                  <a:off x="3326"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8" name="Freeform 4013"/>
                <p:cNvSpPr>
                  <a:spLocks/>
                </p:cNvSpPr>
                <p:nvPr/>
              </p:nvSpPr>
              <p:spPr bwMode="auto">
                <a:xfrm>
                  <a:off x="3329"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59" name="Freeform 4014"/>
                <p:cNvSpPr>
                  <a:spLocks/>
                </p:cNvSpPr>
                <p:nvPr/>
              </p:nvSpPr>
              <p:spPr bwMode="auto">
                <a:xfrm>
                  <a:off x="3331"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0" name="Freeform 4015"/>
                <p:cNvSpPr>
                  <a:spLocks/>
                </p:cNvSpPr>
                <p:nvPr/>
              </p:nvSpPr>
              <p:spPr bwMode="auto">
                <a:xfrm>
                  <a:off x="3335"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1" name="Freeform 4016"/>
                <p:cNvSpPr>
                  <a:spLocks/>
                </p:cNvSpPr>
                <p:nvPr/>
              </p:nvSpPr>
              <p:spPr bwMode="auto">
                <a:xfrm>
                  <a:off x="3339"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2" name="Freeform 4017"/>
                <p:cNvSpPr>
                  <a:spLocks/>
                </p:cNvSpPr>
                <p:nvPr/>
              </p:nvSpPr>
              <p:spPr bwMode="auto">
                <a:xfrm>
                  <a:off x="3343"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10 w 11"/>
                    <a:gd name="T11" fmla="*/ 11 h 13"/>
                    <a:gd name="T12" fmla="*/ 10 w 11"/>
                    <a:gd name="T13" fmla="*/ 9 h 13"/>
                    <a:gd name="T14" fmla="*/ 11 w 11"/>
                    <a:gd name="T15" fmla="*/ 7 h 13"/>
                    <a:gd name="T16" fmla="*/ 10 w 11"/>
                    <a:gd name="T17" fmla="*/ 1 h 13"/>
                    <a:gd name="T18" fmla="*/ 6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0" y="0"/>
                      </a:lnTo>
                      <a:lnTo>
                        <a:pt x="0" y="13"/>
                      </a:lnTo>
                      <a:lnTo>
                        <a:pt x="6" y="13"/>
                      </a:lnTo>
                      <a:lnTo>
                        <a:pt x="6" y="11"/>
                      </a:lnTo>
                      <a:lnTo>
                        <a:pt x="10" y="11"/>
                      </a:lnTo>
                      <a:lnTo>
                        <a:pt x="10" y="9"/>
                      </a:lnTo>
                      <a:lnTo>
                        <a:pt x="11"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3" name="Freeform 4018"/>
                <p:cNvSpPr>
                  <a:spLocks/>
                </p:cNvSpPr>
                <p:nvPr/>
              </p:nvSpPr>
              <p:spPr bwMode="auto">
                <a:xfrm>
                  <a:off x="3349" y="3320"/>
                  <a:ext cx="7" cy="13"/>
                </a:xfrm>
                <a:custGeom>
                  <a:avLst/>
                  <a:gdLst>
                    <a:gd name="T0" fmla="*/ 0 w 7"/>
                    <a:gd name="T1" fmla="*/ 0 h 13"/>
                    <a:gd name="T2" fmla="*/ 0 w 7"/>
                    <a:gd name="T3" fmla="*/ 0 h 13"/>
                    <a:gd name="T4" fmla="*/ 0 w 7"/>
                    <a:gd name="T5" fmla="*/ 13 h 13"/>
                    <a:gd name="T6" fmla="*/ 0 w 7"/>
                    <a:gd name="T7" fmla="*/ 13 h 13"/>
                    <a:gd name="T8" fmla="*/ 4 w 7"/>
                    <a:gd name="T9" fmla="*/ 11 h 13"/>
                    <a:gd name="T10" fmla="*/ 5 w 7"/>
                    <a:gd name="T11" fmla="*/ 11 h 13"/>
                    <a:gd name="T12" fmla="*/ 7 w 7"/>
                    <a:gd name="T13" fmla="*/ 9 h 13"/>
                    <a:gd name="T14" fmla="*/ 7 w 7"/>
                    <a:gd name="T15" fmla="*/ 7 h 13"/>
                    <a:gd name="T16" fmla="*/ 7 w 7"/>
                    <a:gd name="T17" fmla="*/ 1 h 13"/>
                    <a:gd name="T18" fmla="*/ 5 w 7"/>
                    <a:gd name="T19" fmla="*/ 1 h 13"/>
                    <a:gd name="T20" fmla="*/ 4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4" y="11"/>
                      </a:lnTo>
                      <a:lnTo>
                        <a:pt x="5" y="11"/>
                      </a:lnTo>
                      <a:lnTo>
                        <a:pt x="7" y="9"/>
                      </a:lnTo>
                      <a:lnTo>
                        <a:pt x="7" y="7"/>
                      </a:lnTo>
                      <a:lnTo>
                        <a:pt x="7" y="1"/>
                      </a:lnTo>
                      <a:lnTo>
                        <a:pt x="5"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4" name="Freeform 4019"/>
                <p:cNvSpPr>
                  <a:spLocks/>
                </p:cNvSpPr>
                <p:nvPr/>
              </p:nvSpPr>
              <p:spPr bwMode="auto">
                <a:xfrm>
                  <a:off x="3349"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5" name="Freeform 4020"/>
                <p:cNvSpPr>
                  <a:spLocks/>
                </p:cNvSpPr>
                <p:nvPr/>
              </p:nvSpPr>
              <p:spPr bwMode="auto">
                <a:xfrm>
                  <a:off x="3354"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6" name="Freeform 4021"/>
                <p:cNvSpPr>
                  <a:spLocks/>
                </p:cNvSpPr>
                <p:nvPr/>
              </p:nvSpPr>
              <p:spPr bwMode="auto">
                <a:xfrm>
                  <a:off x="3356"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7" name="Freeform 4022"/>
                <p:cNvSpPr>
                  <a:spLocks/>
                </p:cNvSpPr>
                <p:nvPr/>
              </p:nvSpPr>
              <p:spPr bwMode="auto">
                <a:xfrm>
                  <a:off x="3360"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8" name="Freeform 4023"/>
                <p:cNvSpPr>
                  <a:spLocks/>
                </p:cNvSpPr>
                <p:nvPr/>
              </p:nvSpPr>
              <p:spPr bwMode="auto">
                <a:xfrm>
                  <a:off x="336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69" name="Freeform 4024"/>
                <p:cNvSpPr>
                  <a:spLocks/>
                </p:cNvSpPr>
                <p:nvPr/>
              </p:nvSpPr>
              <p:spPr bwMode="auto">
                <a:xfrm>
                  <a:off x="3368"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6" y="11"/>
                      </a:lnTo>
                      <a:lnTo>
                        <a:pt x="9" y="11"/>
                      </a:lnTo>
                      <a:lnTo>
                        <a:pt x="9" y="9"/>
                      </a:lnTo>
                      <a:lnTo>
                        <a:pt x="9" y="7"/>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0" name="Freeform 4025"/>
                <p:cNvSpPr>
                  <a:spLocks/>
                </p:cNvSpPr>
                <p:nvPr/>
              </p:nvSpPr>
              <p:spPr bwMode="auto">
                <a:xfrm>
                  <a:off x="3372" y="3320"/>
                  <a:ext cx="9" cy="13"/>
                </a:xfrm>
                <a:custGeom>
                  <a:avLst/>
                  <a:gdLst>
                    <a:gd name="T0" fmla="*/ 2 w 9"/>
                    <a:gd name="T1" fmla="*/ 0 h 13"/>
                    <a:gd name="T2" fmla="*/ 0 w 9"/>
                    <a:gd name="T3" fmla="*/ 0 h 13"/>
                    <a:gd name="T4" fmla="*/ 0 w 9"/>
                    <a:gd name="T5" fmla="*/ 13 h 13"/>
                    <a:gd name="T6" fmla="*/ 2 w 9"/>
                    <a:gd name="T7" fmla="*/ 13 h 13"/>
                    <a:gd name="T8" fmla="*/ 5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1"/>
                      </a:lnTo>
                      <a:lnTo>
                        <a:pt x="5" y="11"/>
                      </a:lnTo>
                      <a:lnTo>
                        <a:pt x="9" y="9"/>
                      </a:lnTo>
                      <a:lnTo>
                        <a:pt x="9" y="7"/>
                      </a:lnTo>
                      <a:lnTo>
                        <a:pt x="9" y="1"/>
                      </a:lnTo>
                      <a:lnTo>
                        <a:pt x="5" y="1"/>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1" name="Freeform 4026"/>
                <p:cNvSpPr>
                  <a:spLocks/>
                </p:cNvSpPr>
                <p:nvPr/>
              </p:nvSpPr>
              <p:spPr bwMode="auto">
                <a:xfrm>
                  <a:off x="3374"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7" y="11"/>
                      </a:lnTo>
                      <a:lnTo>
                        <a:pt x="9" y="11"/>
                      </a:lnTo>
                      <a:lnTo>
                        <a:pt x="9" y="9"/>
                      </a:lnTo>
                      <a:lnTo>
                        <a:pt x="11"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2" name="Freeform 4027"/>
                <p:cNvSpPr>
                  <a:spLocks/>
                </p:cNvSpPr>
                <p:nvPr/>
              </p:nvSpPr>
              <p:spPr bwMode="auto">
                <a:xfrm>
                  <a:off x="3377"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3" name="Freeform 4028"/>
                <p:cNvSpPr>
                  <a:spLocks/>
                </p:cNvSpPr>
                <p:nvPr/>
              </p:nvSpPr>
              <p:spPr bwMode="auto">
                <a:xfrm>
                  <a:off x="3381" y="3320"/>
                  <a:ext cx="12" cy="13"/>
                </a:xfrm>
                <a:custGeom>
                  <a:avLst/>
                  <a:gdLst>
                    <a:gd name="T0" fmla="*/ 4 w 12"/>
                    <a:gd name="T1" fmla="*/ 0 h 13"/>
                    <a:gd name="T2" fmla="*/ 0 w 12"/>
                    <a:gd name="T3" fmla="*/ 0 h 13"/>
                    <a:gd name="T4" fmla="*/ 0 w 12"/>
                    <a:gd name="T5" fmla="*/ 13 h 13"/>
                    <a:gd name="T6" fmla="*/ 4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6" y="11"/>
                      </a:lnTo>
                      <a:lnTo>
                        <a:pt x="10" y="11"/>
                      </a:lnTo>
                      <a:lnTo>
                        <a:pt x="12" y="9"/>
                      </a:lnTo>
                      <a:lnTo>
                        <a:pt x="12" y="7"/>
                      </a:lnTo>
                      <a:lnTo>
                        <a:pt x="12"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4" name="Freeform 4029"/>
                <p:cNvSpPr>
                  <a:spLocks/>
                </p:cNvSpPr>
                <p:nvPr/>
              </p:nvSpPr>
              <p:spPr bwMode="auto">
                <a:xfrm>
                  <a:off x="3385"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5" name="Freeform 4030"/>
                <p:cNvSpPr>
                  <a:spLocks/>
                </p:cNvSpPr>
                <p:nvPr/>
              </p:nvSpPr>
              <p:spPr bwMode="auto">
                <a:xfrm>
                  <a:off x="3387"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6" name="Freeform 4031"/>
                <p:cNvSpPr>
                  <a:spLocks/>
                </p:cNvSpPr>
                <p:nvPr/>
              </p:nvSpPr>
              <p:spPr bwMode="auto">
                <a:xfrm>
                  <a:off x="3393" y="3320"/>
                  <a:ext cx="8" cy="13"/>
                </a:xfrm>
                <a:custGeom>
                  <a:avLst/>
                  <a:gdLst>
                    <a:gd name="T0" fmla="*/ 4 w 8"/>
                    <a:gd name="T1" fmla="*/ 0 h 13"/>
                    <a:gd name="T2" fmla="*/ 0 w 8"/>
                    <a:gd name="T3" fmla="*/ 0 h 13"/>
                    <a:gd name="T4" fmla="*/ 0 w 8"/>
                    <a:gd name="T5" fmla="*/ 13 h 13"/>
                    <a:gd name="T6" fmla="*/ 4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4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4" y="0"/>
                      </a:moveTo>
                      <a:lnTo>
                        <a:pt x="0" y="0"/>
                      </a:lnTo>
                      <a:lnTo>
                        <a:pt x="0" y="13"/>
                      </a:lnTo>
                      <a:lnTo>
                        <a:pt x="4" y="13"/>
                      </a:lnTo>
                      <a:lnTo>
                        <a:pt x="6" y="11"/>
                      </a:lnTo>
                      <a:lnTo>
                        <a:pt x="8" y="11"/>
                      </a:lnTo>
                      <a:lnTo>
                        <a:pt x="8" y="9"/>
                      </a:lnTo>
                      <a:lnTo>
                        <a:pt x="8"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7" name="Freeform 4032"/>
                <p:cNvSpPr>
                  <a:spLocks/>
                </p:cNvSpPr>
                <p:nvPr/>
              </p:nvSpPr>
              <p:spPr bwMode="auto">
                <a:xfrm>
                  <a:off x="3397" y="3320"/>
                  <a:ext cx="9" cy="13"/>
                </a:xfrm>
                <a:custGeom>
                  <a:avLst/>
                  <a:gdLst>
                    <a:gd name="T0" fmla="*/ 2 w 9"/>
                    <a:gd name="T1" fmla="*/ 0 h 13"/>
                    <a:gd name="T2" fmla="*/ 0 w 9"/>
                    <a:gd name="T3" fmla="*/ 0 h 13"/>
                    <a:gd name="T4" fmla="*/ 0 w 9"/>
                    <a:gd name="T5" fmla="*/ 13 h 13"/>
                    <a:gd name="T6" fmla="*/ 2 w 9"/>
                    <a:gd name="T7" fmla="*/ 13 h 13"/>
                    <a:gd name="T8" fmla="*/ 4 w 9"/>
                    <a:gd name="T9" fmla="*/ 11 h 13"/>
                    <a:gd name="T10" fmla="*/ 5 w 9"/>
                    <a:gd name="T11" fmla="*/ 11 h 13"/>
                    <a:gd name="T12" fmla="*/ 9 w 9"/>
                    <a:gd name="T13" fmla="*/ 9 h 13"/>
                    <a:gd name="T14" fmla="*/ 9 w 9"/>
                    <a:gd name="T15" fmla="*/ 7 h 13"/>
                    <a:gd name="T16" fmla="*/ 9 w 9"/>
                    <a:gd name="T17" fmla="*/ 1 h 13"/>
                    <a:gd name="T18" fmla="*/ 5 w 9"/>
                    <a:gd name="T19" fmla="*/ 1 h 13"/>
                    <a:gd name="T20" fmla="*/ 4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4" y="11"/>
                      </a:lnTo>
                      <a:lnTo>
                        <a:pt x="5" y="11"/>
                      </a:lnTo>
                      <a:lnTo>
                        <a:pt x="9" y="9"/>
                      </a:lnTo>
                      <a:lnTo>
                        <a:pt x="9" y="7"/>
                      </a:lnTo>
                      <a:lnTo>
                        <a:pt x="9" y="1"/>
                      </a:lnTo>
                      <a:lnTo>
                        <a:pt x="5"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8" name="Freeform 4033"/>
                <p:cNvSpPr>
                  <a:spLocks/>
                </p:cNvSpPr>
                <p:nvPr/>
              </p:nvSpPr>
              <p:spPr bwMode="auto">
                <a:xfrm>
                  <a:off x="3399" y="3320"/>
                  <a:ext cx="11" cy="13"/>
                </a:xfrm>
                <a:custGeom>
                  <a:avLst/>
                  <a:gdLst>
                    <a:gd name="T0" fmla="*/ 3 w 11"/>
                    <a:gd name="T1" fmla="*/ 0 h 13"/>
                    <a:gd name="T2" fmla="*/ 0 w 11"/>
                    <a:gd name="T3" fmla="*/ 0 h 13"/>
                    <a:gd name="T4" fmla="*/ 0 w 11"/>
                    <a:gd name="T5" fmla="*/ 13 h 13"/>
                    <a:gd name="T6" fmla="*/ 3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7" y="11"/>
                      </a:lnTo>
                      <a:lnTo>
                        <a:pt x="9" y="11"/>
                      </a:lnTo>
                      <a:lnTo>
                        <a:pt x="9" y="9"/>
                      </a:lnTo>
                      <a:lnTo>
                        <a:pt x="11"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79" name="Freeform 4034"/>
                <p:cNvSpPr>
                  <a:spLocks/>
                </p:cNvSpPr>
                <p:nvPr/>
              </p:nvSpPr>
              <p:spPr bwMode="auto">
                <a:xfrm>
                  <a:off x="3402"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0" name="Freeform 4035"/>
                <p:cNvSpPr>
                  <a:spLocks/>
                </p:cNvSpPr>
                <p:nvPr/>
              </p:nvSpPr>
              <p:spPr bwMode="auto">
                <a:xfrm>
                  <a:off x="3406"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1" name="Freeform 4036"/>
                <p:cNvSpPr>
                  <a:spLocks/>
                </p:cNvSpPr>
                <p:nvPr/>
              </p:nvSpPr>
              <p:spPr bwMode="auto">
                <a:xfrm>
                  <a:off x="3410"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2" name="Freeform 4037"/>
                <p:cNvSpPr>
                  <a:spLocks/>
                </p:cNvSpPr>
                <p:nvPr/>
              </p:nvSpPr>
              <p:spPr bwMode="auto">
                <a:xfrm>
                  <a:off x="3412"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3" name="Freeform 4038"/>
                <p:cNvSpPr>
                  <a:spLocks/>
                </p:cNvSpPr>
                <p:nvPr/>
              </p:nvSpPr>
              <p:spPr bwMode="auto">
                <a:xfrm>
                  <a:off x="3416"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9 w 9"/>
                    <a:gd name="T11" fmla="*/ 11 h 13"/>
                    <a:gd name="T12" fmla="*/ 9 w 9"/>
                    <a:gd name="T13" fmla="*/ 9 h 13"/>
                    <a:gd name="T14" fmla="*/ 9 w 9"/>
                    <a:gd name="T15" fmla="*/ 7 h 13"/>
                    <a:gd name="T16" fmla="*/ 9 w 9"/>
                    <a:gd name="T17" fmla="*/ 1 h 13"/>
                    <a:gd name="T18" fmla="*/ 8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1"/>
                      </a:lnTo>
                      <a:lnTo>
                        <a:pt x="9" y="11"/>
                      </a:lnTo>
                      <a:lnTo>
                        <a:pt x="9" y="9"/>
                      </a:lnTo>
                      <a:lnTo>
                        <a:pt x="9" y="7"/>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4" name="Freeform 4039"/>
                <p:cNvSpPr>
                  <a:spLocks/>
                </p:cNvSpPr>
                <p:nvPr/>
              </p:nvSpPr>
              <p:spPr bwMode="auto">
                <a:xfrm>
                  <a:off x="3420"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9" y="11"/>
                      </a:lnTo>
                      <a:lnTo>
                        <a:pt x="9" y="9"/>
                      </a:lnTo>
                      <a:lnTo>
                        <a:pt x="9" y="7"/>
                      </a:lnTo>
                      <a:lnTo>
                        <a:pt x="9" y="1"/>
                      </a:lnTo>
                      <a:lnTo>
                        <a:pt x="9"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5" name="Freeform 4040"/>
                <p:cNvSpPr>
                  <a:spLocks/>
                </p:cNvSpPr>
                <p:nvPr/>
              </p:nvSpPr>
              <p:spPr bwMode="auto">
                <a:xfrm>
                  <a:off x="3424" y="3320"/>
                  <a:ext cx="11" cy="13"/>
                </a:xfrm>
                <a:custGeom>
                  <a:avLst/>
                  <a:gdLst>
                    <a:gd name="T0" fmla="*/ 5 w 11"/>
                    <a:gd name="T1" fmla="*/ 0 h 13"/>
                    <a:gd name="T2" fmla="*/ 0 w 11"/>
                    <a:gd name="T3" fmla="*/ 0 h 13"/>
                    <a:gd name="T4" fmla="*/ 0 w 11"/>
                    <a:gd name="T5" fmla="*/ 13 h 13"/>
                    <a:gd name="T6" fmla="*/ 5 w 11"/>
                    <a:gd name="T7" fmla="*/ 13 h 13"/>
                    <a:gd name="T8" fmla="*/ 5 w 11"/>
                    <a:gd name="T9" fmla="*/ 11 h 13"/>
                    <a:gd name="T10" fmla="*/ 7 w 11"/>
                    <a:gd name="T11" fmla="*/ 11 h 13"/>
                    <a:gd name="T12" fmla="*/ 7 w 11"/>
                    <a:gd name="T13" fmla="*/ 9 h 13"/>
                    <a:gd name="T14" fmla="*/ 11 w 11"/>
                    <a:gd name="T15" fmla="*/ 7 h 13"/>
                    <a:gd name="T16" fmla="*/ 7 w 11"/>
                    <a:gd name="T17" fmla="*/ 1 h 13"/>
                    <a:gd name="T18" fmla="*/ 5 w 11"/>
                    <a:gd name="T19" fmla="*/ 0 h 13"/>
                    <a:gd name="T20" fmla="*/ 5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5" y="0"/>
                      </a:moveTo>
                      <a:lnTo>
                        <a:pt x="0" y="0"/>
                      </a:lnTo>
                      <a:lnTo>
                        <a:pt x="0" y="13"/>
                      </a:lnTo>
                      <a:lnTo>
                        <a:pt x="5" y="13"/>
                      </a:lnTo>
                      <a:lnTo>
                        <a:pt x="5" y="11"/>
                      </a:lnTo>
                      <a:lnTo>
                        <a:pt x="7" y="11"/>
                      </a:lnTo>
                      <a:lnTo>
                        <a:pt x="7" y="9"/>
                      </a:lnTo>
                      <a:lnTo>
                        <a:pt x="11" y="7"/>
                      </a:lnTo>
                      <a:lnTo>
                        <a:pt x="7"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6" name="Freeform 4041"/>
                <p:cNvSpPr>
                  <a:spLocks/>
                </p:cNvSpPr>
                <p:nvPr/>
              </p:nvSpPr>
              <p:spPr bwMode="auto">
                <a:xfrm>
                  <a:off x="3429" y="3320"/>
                  <a:ext cx="8" cy="13"/>
                </a:xfrm>
                <a:custGeom>
                  <a:avLst/>
                  <a:gdLst>
                    <a:gd name="T0" fmla="*/ 0 w 8"/>
                    <a:gd name="T1" fmla="*/ 0 h 13"/>
                    <a:gd name="T2" fmla="*/ 0 w 8"/>
                    <a:gd name="T3" fmla="*/ 0 h 13"/>
                    <a:gd name="T4" fmla="*/ 0 w 8"/>
                    <a:gd name="T5" fmla="*/ 13 h 13"/>
                    <a:gd name="T6" fmla="*/ 0 w 8"/>
                    <a:gd name="T7" fmla="*/ 13 h 13"/>
                    <a:gd name="T8" fmla="*/ 2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2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2" y="11"/>
                      </a:lnTo>
                      <a:lnTo>
                        <a:pt x="6" y="11"/>
                      </a:lnTo>
                      <a:lnTo>
                        <a:pt x="8" y="9"/>
                      </a:lnTo>
                      <a:lnTo>
                        <a:pt x="8" y="7"/>
                      </a:lnTo>
                      <a:lnTo>
                        <a:pt x="8" y="1"/>
                      </a:lnTo>
                      <a:lnTo>
                        <a:pt x="6" y="1"/>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7" name="Freeform 4042"/>
                <p:cNvSpPr>
                  <a:spLocks/>
                </p:cNvSpPr>
                <p:nvPr/>
              </p:nvSpPr>
              <p:spPr bwMode="auto">
                <a:xfrm>
                  <a:off x="3429"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8" name="Freeform 4043"/>
                <p:cNvSpPr>
                  <a:spLocks/>
                </p:cNvSpPr>
                <p:nvPr/>
              </p:nvSpPr>
              <p:spPr bwMode="auto">
                <a:xfrm>
                  <a:off x="3435"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89" name="Freeform 4044"/>
                <p:cNvSpPr>
                  <a:spLocks/>
                </p:cNvSpPr>
                <p:nvPr/>
              </p:nvSpPr>
              <p:spPr bwMode="auto">
                <a:xfrm>
                  <a:off x="3437"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0" name="Freeform 4045"/>
                <p:cNvSpPr>
                  <a:spLocks/>
                </p:cNvSpPr>
                <p:nvPr/>
              </p:nvSpPr>
              <p:spPr bwMode="auto">
                <a:xfrm>
                  <a:off x="3441" y="3320"/>
                  <a:ext cx="9" cy="13"/>
                </a:xfrm>
                <a:custGeom>
                  <a:avLst/>
                  <a:gdLst>
                    <a:gd name="T0" fmla="*/ 4 w 9"/>
                    <a:gd name="T1" fmla="*/ 0 h 13"/>
                    <a:gd name="T2" fmla="*/ 0 w 9"/>
                    <a:gd name="T3" fmla="*/ 0 h 13"/>
                    <a:gd name="T4" fmla="*/ 0 w 9"/>
                    <a:gd name="T5" fmla="*/ 13 h 13"/>
                    <a:gd name="T6" fmla="*/ 4 w 9"/>
                    <a:gd name="T7" fmla="*/ 13 h 13"/>
                    <a:gd name="T8" fmla="*/ 8 w 9"/>
                    <a:gd name="T9" fmla="*/ 11 h 13"/>
                    <a:gd name="T10" fmla="*/ 9 w 9"/>
                    <a:gd name="T11" fmla="*/ 11 h 13"/>
                    <a:gd name="T12" fmla="*/ 9 w 9"/>
                    <a:gd name="T13" fmla="*/ 9 h 13"/>
                    <a:gd name="T14" fmla="*/ 9 w 9"/>
                    <a:gd name="T15" fmla="*/ 7 h 13"/>
                    <a:gd name="T16" fmla="*/ 9 w 9"/>
                    <a:gd name="T17" fmla="*/ 1 h 13"/>
                    <a:gd name="T18" fmla="*/ 8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8" y="11"/>
                      </a:lnTo>
                      <a:lnTo>
                        <a:pt x="9" y="11"/>
                      </a:lnTo>
                      <a:lnTo>
                        <a:pt x="9" y="9"/>
                      </a:lnTo>
                      <a:lnTo>
                        <a:pt x="9" y="7"/>
                      </a:lnTo>
                      <a:lnTo>
                        <a:pt x="9"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1" name="Freeform 4046"/>
                <p:cNvSpPr>
                  <a:spLocks/>
                </p:cNvSpPr>
                <p:nvPr/>
              </p:nvSpPr>
              <p:spPr bwMode="auto">
                <a:xfrm>
                  <a:off x="3445" y="3320"/>
                  <a:ext cx="9" cy="13"/>
                </a:xfrm>
                <a:custGeom>
                  <a:avLst/>
                  <a:gdLst>
                    <a:gd name="T0" fmla="*/ 4 w 9"/>
                    <a:gd name="T1" fmla="*/ 0 h 13"/>
                    <a:gd name="T2" fmla="*/ 0 w 9"/>
                    <a:gd name="T3" fmla="*/ 0 h 13"/>
                    <a:gd name="T4" fmla="*/ 0 w 9"/>
                    <a:gd name="T5" fmla="*/ 13 h 13"/>
                    <a:gd name="T6" fmla="*/ 4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1"/>
                      </a:lnTo>
                      <a:lnTo>
                        <a:pt x="7" y="11"/>
                      </a:lnTo>
                      <a:lnTo>
                        <a:pt x="9" y="9"/>
                      </a:lnTo>
                      <a:lnTo>
                        <a:pt x="9" y="7"/>
                      </a:lnTo>
                      <a:lnTo>
                        <a:pt x="9" y="1"/>
                      </a:lnTo>
                      <a:lnTo>
                        <a:pt x="7" y="1"/>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2" name="Freeform 4047"/>
                <p:cNvSpPr>
                  <a:spLocks/>
                </p:cNvSpPr>
                <p:nvPr/>
              </p:nvSpPr>
              <p:spPr bwMode="auto">
                <a:xfrm>
                  <a:off x="3449" y="3320"/>
                  <a:ext cx="11" cy="13"/>
                </a:xfrm>
                <a:custGeom>
                  <a:avLst/>
                  <a:gdLst>
                    <a:gd name="T0" fmla="*/ 3 w 11"/>
                    <a:gd name="T1" fmla="*/ 0 h 13"/>
                    <a:gd name="T2" fmla="*/ 0 w 11"/>
                    <a:gd name="T3" fmla="*/ 0 h 13"/>
                    <a:gd name="T4" fmla="*/ 0 w 11"/>
                    <a:gd name="T5" fmla="*/ 13 h 13"/>
                    <a:gd name="T6" fmla="*/ 3 w 11"/>
                    <a:gd name="T7" fmla="*/ 13 h 13"/>
                    <a:gd name="T8" fmla="*/ 5 w 11"/>
                    <a:gd name="T9" fmla="*/ 11 h 13"/>
                    <a:gd name="T10" fmla="*/ 9 w 11"/>
                    <a:gd name="T11" fmla="*/ 11 h 13"/>
                    <a:gd name="T12" fmla="*/ 9 w 11"/>
                    <a:gd name="T13" fmla="*/ 9 h 13"/>
                    <a:gd name="T14" fmla="*/ 11 w 11"/>
                    <a:gd name="T15" fmla="*/ 7 h 13"/>
                    <a:gd name="T16" fmla="*/ 9 w 11"/>
                    <a:gd name="T17" fmla="*/ 1 h 13"/>
                    <a:gd name="T18" fmla="*/ 5 w 11"/>
                    <a:gd name="T19" fmla="*/ 0 h 13"/>
                    <a:gd name="T20" fmla="*/ 3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3" y="0"/>
                      </a:moveTo>
                      <a:lnTo>
                        <a:pt x="0" y="0"/>
                      </a:lnTo>
                      <a:lnTo>
                        <a:pt x="0" y="13"/>
                      </a:lnTo>
                      <a:lnTo>
                        <a:pt x="3" y="13"/>
                      </a:lnTo>
                      <a:lnTo>
                        <a:pt x="5" y="11"/>
                      </a:lnTo>
                      <a:lnTo>
                        <a:pt x="9" y="11"/>
                      </a:lnTo>
                      <a:lnTo>
                        <a:pt x="9" y="9"/>
                      </a:lnTo>
                      <a:lnTo>
                        <a:pt x="11" y="7"/>
                      </a:lnTo>
                      <a:lnTo>
                        <a:pt x="9"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3" name="Freeform 4048"/>
                <p:cNvSpPr>
                  <a:spLocks/>
                </p:cNvSpPr>
                <p:nvPr/>
              </p:nvSpPr>
              <p:spPr bwMode="auto">
                <a:xfrm>
                  <a:off x="3452"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8" y="11"/>
                      </a:lnTo>
                      <a:lnTo>
                        <a:pt x="10" y="9"/>
                      </a:lnTo>
                      <a:lnTo>
                        <a:pt x="10" y="7"/>
                      </a:lnTo>
                      <a:lnTo>
                        <a:pt x="10" y="1"/>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4" name="Freeform 4049"/>
                <p:cNvSpPr>
                  <a:spLocks/>
                </p:cNvSpPr>
                <p:nvPr/>
              </p:nvSpPr>
              <p:spPr bwMode="auto">
                <a:xfrm>
                  <a:off x="3454"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5" name="Freeform 4050"/>
                <p:cNvSpPr>
                  <a:spLocks/>
                </p:cNvSpPr>
                <p:nvPr/>
              </p:nvSpPr>
              <p:spPr bwMode="auto">
                <a:xfrm>
                  <a:off x="3460"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9 h 13"/>
                    <a:gd name="T12" fmla="*/ 8 w 8"/>
                    <a:gd name="T13" fmla="*/ 7 h 13"/>
                    <a:gd name="T14" fmla="*/ 8 w 8"/>
                    <a:gd name="T15" fmla="*/ 1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9"/>
                      </a:lnTo>
                      <a:lnTo>
                        <a:pt x="8" y="7"/>
                      </a:lnTo>
                      <a:lnTo>
                        <a:pt x="8"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6" name="Freeform 4051"/>
                <p:cNvSpPr>
                  <a:spLocks/>
                </p:cNvSpPr>
                <p:nvPr/>
              </p:nvSpPr>
              <p:spPr bwMode="auto">
                <a:xfrm>
                  <a:off x="3462" y="3320"/>
                  <a:ext cx="11" cy="13"/>
                </a:xfrm>
                <a:custGeom>
                  <a:avLst/>
                  <a:gdLst>
                    <a:gd name="T0" fmla="*/ 6 w 11"/>
                    <a:gd name="T1" fmla="*/ 0 h 13"/>
                    <a:gd name="T2" fmla="*/ 0 w 11"/>
                    <a:gd name="T3" fmla="*/ 0 h 13"/>
                    <a:gd name="T4" fmla="*/ 0 w 11"/>
                    <a:gd name="T5" fmla="*/ 13 h 13"/>
                    <a:gd name="T6" fmla="*/ 6 w 11"/>
                    <a:gd name="T7" fmla="*/ 13 h 13"/>
                    <a:gd name="T8" fmla="*/ 6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1"/>
                      </a:lnTo>
                      <a:lnTo>
                        <a:pt x="10" y="11"/>
                      </a:lnTo>
                      <a:lnTo>
                        <a:pt x="11" y="9"/>
                      </a:lnTo>
                      <a:lnTo>
                        <a:pt x="11" y="7"/>
                      </a:lnTo>
                      <a:lnTo>
                        <a:pt x="11"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7" name="Freeform 4052"/>
                <p:cNvSpPr>
                  <a:spLocks/>
                </p:cNvSpPr>
                <p:nvPr/>
              </p:nvSpPr>
              <p:spPr bwMode="auto">
                <a:xfrm>
                  <a:off x="3468" y="3320"/>
                  <a:ext cx="7" cy="13"/>
                </a:xfrm>
                <a:custGeom>
                  <a:avLst/>
                  <a:gdLst>
                    <a:gd name="T0" fmla="*/ 0 w 7"/>
                    <a:gd name="T1" fmla="*/ 0 h 13"/>
                    <a:gd name="T2" fmla="*/ 0 w 7"/>
                    <a:gd name="T3" fmla="*/ 0 h 13"/>
                    <a:gd name="T4" fmla="*/ 0 w 7"/>
                    <a:gd name="T5" fmla="*/ 13 h 13"/>
                    <a:gd name="T6" fmla="*/ 0 w 7"/>
                    <a:gd name="T7" fmla="*/ 13 h 13"/>
                    <a:gd name="T8" fmla="*/ 5 w 7"/>
                    <a:gd name="T9" fmla="*/ 11 h 13"/>
                    <a:gd name="T10" fmla="*/ 7 w 7"/>
                    <a:gd name="T11" fmla="*/ 11 h 13"/>
                    <a:gd name="T12" fmla="*/ 7 w 7"/>
                    <a:gd name="T13" fmla="*/ 9 h 13"/>
                    <a:gd name="T14" fmla="*/ 7 w 7"/>
                    <a:gd name="T15" fmla="*/ 7 h 13"/>
                    <a:gd name="T16" fmla="*/ 7 w 7"/>
                    <a:gd name="T17" fmla="*/ 1 h 13"/>
                    <a:gd name="T18" fmla="*/ 5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5" y="11"/>
                      </a:lnTo>
                      <a:lnTo>
                        <a:pt x="7" y="11"/>
                      </a:lnTo>
                      <a:lnTo>
                        <a:pt x="7" y="9"/>
                      </a:lnTo>
                      <a:lnTo>
                        <a:pt x="7" y="7"/>
                      </a:lnTo>
                      <a:lnTo>
                        <a:pt x="7" y="1"/>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8" name="Freeform 4053"/>
                <p:cNvSpPr>
                  <a:spLocks/>
                </p:cNvSpPr>
                <p:nvPr/>
              </p:nvSpPr>
              <p:spPr bwMode="auto">
                <a:xfrm>
                  <a:off x="3468"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99" name="Freeform 4054"/>
                <p:cNvSpPr>
                  <a:spLocks/>
                </p:cNvSpPr>
                <p:nvPr/>
              </p:nvSpPr>
              <p:spPr bwMode="auto">
                <a:xfrm>
                  <a:off x="3473"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0" name="Freeform 4055"/>
                <p:cNvSpPr>
                  <a:spLocks/>
                </p:cNvSpPr>
                <p:nvPr/>
              </p:nvSpPr>
              <p:spPr bwMode="auto">
                <a:xfrm>
                  <a:off x="3477"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1"/>
                      </a:lnTo>
                      <a:lnTo>
                        <a:pt x="6" y="11"/>
                      </a:lnTo>
                      <a:lnTo>
                        <a:pt x="10" y="9"/>
                      </a:lnTo>
                      <a:lnTo>
                        <a:pt x="10" y="7"/>
                      </a:lnTo>
                      <a:lnTo>
                        <a:pt x="10" y="1"/>
                      </a:lnTo>
                      <a:lnTo>
                        <a:pt x="6"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1" name="Freeform 4056"/>
                <p:cNvSpPr>
                  <a:spLocks/>
                </p:cNvSpPr>
                <p:nvPr/>
              </p:nvSpPr>
              <p:spPr bwMode="auto">
                <a:xfrm>
                  <a:off x="3479"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0 w 12"/>
                    <a:gd name="T13" fmla="*/ 9 h 13"/>
                    <a:gd name="T14" fmla="*/ 12 w 12"/>
                    <a:gd name="T15" fmla="*/ 7 h 13"/>
                    <a:gd name="T16" fmla="*/ 10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10" y="11"/>
                      </a:lnTo>
                      <a:lnTo>
                        <a:pt x="10" y="9"/>
                      </a:lnTo>
                      <a:lnTo>
                        <a:pt x="12"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2" name="Freeform 4057"/>
                <p:cNvSpPr>
                  <a:spLocks/>
                </p:cNvSpPr>
                <p:nvPr/>
              </p:nvSpPr>
              <p:spPr bwMode="auto">
                <a:xfrm>
                  <a:off x="3483"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3" name="Freeform 4058"/>
                <p:cNvSpPr>
                  <a:spLocks/>
                </p:cNvSpPr>
                <p:nvPr/>
              </p:nvSpPr>
              <p:spPr bwMode="auto">
                <a:xfrm>
                  <a:off x="348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4" name="Freeform 4059"/>
                <p:cNvSpPr>
                  <a:spLocks/>
                </p:cNvSpPr>
                <p:nvPr/>
              </p:nvSpPr>
              <p:spPr bwMode="auto">
                <a:xfrm>
                  <a:off x="3491"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6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6" y="11"/>
                      </a:lnTo>
                      <a:lnTo>
                        <a:pt x="9" y="11"/>
                      </a:lnTo>
                      <a:lnTo>
                        <a:pt x="9" y="9"/>
                      </a:lnTo>
                      <a:lnTo>
                        <a:pt x="9" y="7"/>
                      </a:lnTo>
                      <a:lnTo>
                        <a:pt x="9"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5" name="Freeform 4060"/>
                <p:cNvSpPr>
                  <a:spLocks/>
                </p:cNvSpPr>
                <p:nvPr/>
              </p:nvSpPr>
              <p:spPr bwMode="auto">
                <a:xfrm>
                  <a:off x="3493" y="3320"/>
                  <a:ext cx="11" cy="13"/>
                </a:xfrm>
                <a:custGeom>
                  <a:avLst/>
                  <a:gdLst>
                    <a:gd name="T0" fmla="*/ 4 w 11"/>
                    <a:gd name="T1" fmla="*/ 0 h 13"/>
                    <a:gd name="T2" fmla="*/ 0 w 11"/>
                    <a:gd name="T3" fmla="*/ 0 h 13"/>
                    <a:gd name="T4" fmla="*/ 0 w 11"/>
                    <a:gd name="T5" fmla="*/ 13 h 13"/>
                    <a:gd name="T6" fmla="*/ 4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7" y="11"/>
                      </a:lnTo>
                      <a:lnTo>
                        <a:pt x="9" y="11"/>
                      </a:lnTo>
                      <a:lnTo>
                        <a:pt x="11" y="9"/>
                      </a:lnTo>
                      <a:lnTo>
                        <a:pt x="11" y="7"/>
                      </a:lnTo>
                      <a:lnTo>
                        <a:pt x="11" y="1"/>
                      </a:lnTo>
                      <a:lnTo>
                        <a:pt x="9"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6" name="Freeform 4061"/>
                <p:cNvSpPr>
                  <a:spLocks/>
                </p:cNvSpPr>
                <p:nvPr/>
              </p:nvSpPr>
              <p:spPr bwMode="auto">
                <a:xfrm>
                  <a:off x="3497" y="3320"/>
                  <a:ext cx="9" cy="13"/>
                </a:xfrm>
                <a:custGeom>
                  <a:avLst/>
                  <a:gdLst>
                    <a:gd name="T0" fmla="*/ 3 w 9"/>
                    <a:gd name="T1" fmla="*/ 0 h 13"/>
                    <a:gd name="T2" fmla="*/ 0 w 9"/>
                    <a:gd name="T3" fmla="*/ 0 h 13"/>
                    <a:gd name="T4" fmla="*/ 0 w 9"/>
                    <a:gd name="T5" fmla="*/ 13 h 13"/>
                    <a:gd name="T6" fmla="*/ 3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7" y="11"/>
                      </a:lnTo>
                      <a:lnTo>
                        <a:pt x="9" y="11"/>
                      </a:lnTo>
                      <a:lnTo>
                        <a:pt x="9" y="9"/>
                      </a:lnTo>
                      <a:lnTo>
                        <a:pt x="9" y="7"/>
                      </a:lnTo>
                      <a:lnTo>
                        <a:pt x="9" y="1"/>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7" name="Freeform 4062"/>
                <p:cNvSpPr>
                  <a:spLocks/>
                </p:cNvSpPr>
                <p:nvPr/>
              </p:nvSpPr>
              <p:spPr bwMode="auto">
                <a:xfrm>
                  <a:off x="3500" y="3320"/>
                  <a:ext cx="12" cy="13"/>
                </a:xfrm>
                <a:custGeom>
                  <a:avLst/>
                  <a:gdLst>
                    <a:gd name="T0" fmla="*/ 2 w 12"/>
                    <a:gd name="T1" fmla="*/ 0 h 13"/>
                    <a:gd name="T2" fmla="*/ 4 w 12"/>
                    <a:gd name="T3" fmla="*/ 0 h 13"/>
                    <a:gd name="T4" fmla="*/ 0 w 12"/>
                    <a:gd name="T5" fmla="*/ 0 h 13"/>
                    <a:gd name="T6" fmla="*/ 0 w 12"/>
                    <a:gd name="T7" fmla="*/ 13 h 13"/>
                    <a:gd name="T8" fmla="*/ 4 w 12"/>
                    <a:gd name="T9" fmla="*/ 13 h 13"/>
                    <a:gd name="T10" fmla="*/ 6 w 12"/>
                    <a:gd name="T11" fmla="*/ 11 h 13"/>
                    <a:gd name="T12" fmla="*/ 4 w 12"/>
                    <a:gd name="T13" fmla="*/ 13 h 13"/>
                    <a:gd name="T14" fmla="*/ 6 w 12"/>
                    <a:gd name="T15" fmla="*/ 11 h 13"/>
                    <a:gd name="T16" fmla="*/ 10 w 12"/>
                    <a:gd name="T17" fmla="*/ 11 h 13"/>
                    <a:gd name="T18" fmla="*/ 12 w 12"/>
                    <a:gd name="T19" fmla="*/ 9 h 13"/>
                    <a:gd name="T20" fmla="*/ 12 w 12"/>
                    <a:gd name="T21" fmla="*/ 7 h 13"/>
                    <a:gd name="T22" fmla="*/ 12 w 12"/>
                    <a:gd name="T23" fmla="*/ 1 h 13"/>
                    <a:gd name="T24" fmla="*/ 10 w 12"/>
                    <a:gd name="T25" fmla="*/ 1 h 13"/>
                    <a:gd name="T26" fmla="*/ 6 w 12"/>
                    <a:gd name="T27" fmla="*/ 0 h 13"/>
                    <a:gd name="T28" fmla="*/ 4 w 12"/>
                    <a:gd name="T29" fmla="*/ 0 h 13"/>
                    <a:gd name="T30" fmla="*/ 2 w 12"/>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
                      <a:moveTo>
                        <a:pt x="2" y="0"/>
                      </a:moveTo>
                      <a:lnTo>
                        <a:pt x="4" y="0"/>
                      </a:lnTo>
                      <a:lnTo>
                        <a:pt x="0" y="0"/>
                      </a:lnTo>
                      <a:lnTo>
                        <a:pt x="0" y="13"/>
                      </a:lnTo>
                      <a:lnTo>
                        <a:pt x="4" y="13"/>
                      </a:lnTo>
                      <a:lnTo>
                        <a:pt x="6" y="11"/>
                      </a:lnTo>
                      <a:lnTo>
                        <a:pt x="4" y="13"/>
                      </a:lnTo>
                      <a:lnTo>
                        <a:pt x="6" y="11"/>
                      </a:lnTo>
                      <a:lnTo>
                        <a:pt x="10" y="11"/>
                      </a:lnTo>
                      <a:lnTo>
                        <a:pt x="12" y="9"/>
                      </a:lnTo>
                      <a:lnTo>
                        <a:pt x="12" y="7"/>
                      </a:lnTo>
                      <a:lnTo>
                        <a:pt x="12" y="1"/>
                      </a:lnTo>
                      <a:lnTo>
                        <a:pt x="10" y="1"/>
                      </a:lnTo>
                      <a:lnTo>
                        <a:pt x="6" y="0"/>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8" name="Freeform 4063"/>
                <p:cNvSpPr>
                  <a:spLocks/>
                </p:cNvSpPr>
                <p:nvPr/>
              </p:nvSpPr>
              <p:spPr bwMode="auto">
                <a:xfrm>
                  <a:off x="3502" y="3318"/>
                  <a:ext cx="14" cy="13"/>
                </a:xfrm>
                <a:custGeom>
                  <a:avLst/>
                  <a:gdLst>
                    <a:gd name="T0" fmla="*/ 8 w 14"/>
                    <a:gd name="T1" fmla="*/ 0 h 13"/>
                    <a:gd name="T2" fmla="*/ 4 w 14"/>
                    <a:gd name="T3" fmla="*/ 0 h 13"/>
                    <a:gd name="T4" fmla="*/ 0 w 14"/>
                    <a:gd name="T5" fmla="*/ 2 h 13"/>
                    <a:gd name="T6" fmla="*/ 4 w 14"/>
                    <a:gd name="T7" fmla="*/ 13 h 13"/>
                    <a:gd name="T8" fmla="*/ 10 w 14"/>
                    <a:gd name="T9" fmla="*/ 13 h 13"/>
                    <a:gd name="T10" fmla="*/ 8 w 14"/>
                    <a:gd name="T11" fmla="*/ 13 h 13"/>
                    <a:gd name="T12" fmla="*/ 10 w 14"/>
                    <a:gd name="T13" fmla="*/ 13 h 13"/>
                    <a:gd name="T14" fmla="*/ 10 w 14"/>
                    <a:gd name="T15" fmla="*/ 11 h 13"/>
                    <a:gd name="T16" fmla="*/ 10 w 14"/>
                    <a:gd name="T17" fmla="*/ 9 h 13"/>
                    <a:gd name="T18" fmla="*/ 14 w 14"/>
                    <a:gd name="T19" fmla="*/ 5 h 13"/>
                    <a:gd name="T20" fmla="*/ 10 w 14"/>
                    <a:gd name="T21" fmla="*/ 3 h 13"/>
                    <a:gd name="T22" fmla="*/ 10 w 14"/>
                    <a:gd name="T23" fmla="*/ 2 h 13"/>
                    <a:gd name="T24" fmla="*/ 10 w 14"/>
                    <a:gd name="T25" fmla="*/ 0 h 13"/>
                    <a:gd name="T26" fmla="*/ 8 w 14"/>
                    <a:gd name="T27" fmla="*/ 0 h 13"/>
                    <a:gd name="T28" fmla="*/ 4 w 14"/>
                    <a:gd name="T29" fmla="*/ 0 h 13"/>
                    <a:gd name="T30" fmla="*/ 8 w 14"/>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8" y="0"/>
                      </a:moveTo>
                      <a:lnTo>
                        <a:pt x="4" y="0"/>
                      </a:lnTo>
                      <a:lnTo>
                        <a:pt x="0" y="2"/>
                      </a:lnTo>
                      <a:lnTo>
                        <a:pt x="4" y="13"/>
                      </a:lnTo>
                      <a:lnTo>
                        <a:pt x="10" y="13"/>
                      </a:lnTo>
                      <a:lnTo>
                        <a:pt x="8" y="13"/>
                      </a:lnTo>
                      <a:lnTo>
                        <a:pt x="10" y="13"/>
                      </a:lnTo>
                      <a:lnTo>
                        <a:pt x="10" y="11"/>
                      </a:lnTo>
                      <a:lnTo>
                        <a:pt x="10" y="9"/>
                      </a:lnTo>
                      <a:lnTo>
                        <a:pt x="14" y="5"/>
                      </a:lnTo>
                      <a:lnTo>
                        <a:pt x="10" y="3"/>
                      </a:lnTo>
                      <a:lnTo>
                        <a:pt x="10" y="2"/>
                      </a:lnTo>
                      <a:lnTo>
                        <a:pt x="10" y="0"/>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09" name="Freeform 4064"/>
                <p:cNvSpPr>
                  <a:spLocks/>
                </p:cNvSpPr>
                <p:nvPr/>
              </p:nvSpPr>
              <p:spPr bwMode="auto">
                <a:xfrm>
                  <a:off x="3510" y="3318"/>
                  <a:ext cx="8" cy="13"/>
                </a:xfrm>
                <a:custGeom>
                  <a:avLst/>
                  <a:gdLst>
                    <a:gd name="T0" fmla="*/ 2 w 8"/>
                    <a:gd name="T1" fmla="*/ 0 h 13"/>
                    <a:gd name="T2" fmla="*/ 0 w 8"/>
                    <a:gd name="T3" fmla="*/ 0 h 13"/>
                    <a:gd name="T4" fmla="*/ 0 w 8"/>
                    <a:gd name="T5" fmla="*/ 13 h 13"/>
                    <a:gd name="T6" fmla="*/ 2 w 8"/>
                    <a:gd name="T7" fmla="*/ 13 h 13"/>
                    <a:gd name="T8" fmla="*/ 2 w 8"/>
                    <a:gd name="T9" fmla="*/ 13 h 13"/>
                    <a:gd name="T10" fmla="*/ 6 w 8"/>
                    <a:gd name="T11" fmla="*/ 11 h 13"/>
                    <a:gd name="T12" fmla="*/ 8 w 8"/>
                    <a:gd name="T13" fmla="*/ 9 h 13"/>
                    <a:gd name="T14" fmla="*/ 8 w 8"/>
                    <a:gd name="T15" fmla="*/ 5 h 13"/>
                    <a:gd name="T16" fmla="*/ 8 w 8"/>
                    <a:gd name="T17" fmla="*/ 3 h 13"/>
                    <a:gd name="T18" fmla="*/ 6 w 8"/>
                    <a:gd name="T19" fmla="*/ 2 h 13"/>
                    <a:gd name="T20" fmla="*/ 2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2" y="13"/>
                      </a:lnTo>
                      <a:lnTo>
                        <a:pt x="6" y="11"/>
                      </a:lnTo>
                      <a:lnTo>
                        <a:pt x="8" y="9"/>
                      </a:lnTo>
                      <a:lnTo>
                        <a:pt x="8" y="5"/>
                      </a:lnTo>
                      <a:lnTo>
                        <a:pt x="8" y="3"/>
                      </a:lnTo>
                      <a:lnTo>
                        <a:pt x="6" y="2"/>
                      </a:lnTo>
                      <a:lnTo>
                        <a:pt x="2"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0" name="Freeform 4065"/>
                <p:cNvSpPr>
                  <a:spLocks/>
                </p:cNvSpPr>
                <p:nvPr/>
              </p:nvSpPr>
              <p:spPr bwMode="auto">
                <a:xfrm>
                  <a:off x="3512" y="3318"/>
                  <a:ext cx="9" cy="13"/>
                </a:xfrm>
                <a:custGeom>
                  <a:avLst/>
                  <a:gdLst>
                    <a:gd name="T0" fmla="*/ 4 w 9"/>
                    <a:gd name="T1" fmla="*/ 0 h 13"/>
                    <a:gd name="T2" fmla="*/ 0 w 9"/>
                    <a:gd name="T3" fmla="*/ 0 h 13"/>
                    <a:gd name="T4" fmla="*/ 0 w 9"/>
                    <a:gd name="T5" fmla="*/ 13 h 13"/>
                    <a:gd name="T6" fmla="*/ 4 w 9"/>
                    <a:gd name="T7" fmla="*/ 13 h 13"/>
                    <a:gd name="T8" fmla="*/ 6 w 9"/>
                    <a:gd name="T9" fmla="*/ 13 h 13"/>
                    <a:gd name="T10" fmla="*/ 8 w 9"/>
                    <a:gd name="T11" fmla="*/ 11 h 13"/>
                    <a:gd name="T12" fmla="*/ 9 w 9"/>
                    <a:gd name="T13" fmla="*/ 9 h 13"/>
                    <a:gd name="T14" fmla="*/ 9 w 9"/>
                    <a:gd name="T15" fmla="*/ 5 h 13"/>
                    <a:gd name="T16" fmla="*/ 9 w 9"/>
                    <a:gd name="T17" fmla="*/ 3 h 13"/>
                    <a:gd name="T18" fmla="*/ 8 w 9"/>
                    <a:gd name="T19" fmla="*/ 2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3"/>
                      </a:lnTo>
                      <a:lnTo>
                        <a:pt x="8" y="11"/>
                      </a:lnTo>
                      <a:lnTo>
                        <a:pt x="9" y="9"/>
                      </a:lnTo>
                      <a:lnTo>
                        <a:pt x="9" y="5"/>
                      </a:lnTo>
                      <a:lnTo>
                        <a:pt x="9" y="3"/>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1" name="Freeform 4066"/>
                <p:cNvSpPr>
                  <a:spLocks/>
                </p:cNvSpPr>
                <p:nvPr/>
              </p:nvSpPr>
              <p:spPr bwMode="auto">
                <a:xfrm>
                  <a:off x="3516" y="3318"/>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9 w 9"/>
                    <a:gd name="T11" fmla="*/ 11 h 13"/>
                    <a:gd name="T12" fmla="*/ 9 w 9"/>
                    <a:gd name="T13" fmla="*/ 9 h 13"/>
                    <a:gd name="T14" fmla="*/ 9 w 9"/>
                    <a:gd name="T15" fmla="*/ 5 h 13"/>
                    <a:gd name="T16" fmla="*/ 9 w 9"/>
                    <a:gd name="T17" fmla="*/ 3 h 13"/>
                    <a:gd name="T18" fmla="*/ 9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9" y="11"/>
                      </a:lnTo>
                      <a:lnTo>
                        <a:pt x="9" y="9"/>
                      </a:lnTo>
                      <a:lnTo>
                        <a:pt x="9" y="5"/>
                      </a:lnTo>
                      <a:lnTo>
                        <a:pt x="9" y="3"/>
                      </a:lnTo>
                      <a:lnTo>
                        <a:pt x="9"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2" name="Freeform 4067"/>
                <p:cNvSpPr>
                  <a:spLocks/>
                </p:cNvSpPr>
                <p:nvPr/>
              </p:nvSpPr>
              <p:spPr bwMode="auto">
                <a:xfrm>
                  <a:off x="3518" y="3318"/>
                  <a:ext cx="11" cy="13"/>
                </a:xfrm>
                <a:custGeom>
                  <a:avLst/>
                  <a:gdLst>
                    <a:gd name="T0" fmla="*/ 3 w 11"/>
                    <a:gd name="T1" fmla="*/ 0 h 13"/>
                    <a:gd name="T2" fmla="*/ 0 w 11"/>
                    <a:gd name="T3" fmla="*/ 0 h 13"/>
                    <a:gd name="T4" fmla="*/ 0 w 11"/>
                    <a:gd name="T5" fmla="*/ 13 h 13"/>
                    <a:gd name="T6" fmla="*/ 3 w 11"/>
                    <a:gd name="T7" fmla="*/ 13 h 13"/>
                    <a:gd name="T8" fmla="*/ 7 w 11"/>
                    <a:gd name="T9" fmla="*/ 13 h 13"/>
                    <a:gd name="T10" fmla="*/ 9 w 11"/>
                    <a:gd name="T11" fmla="*/ 11 h 13"/>
                    <a:gd name="T12" fmla="*/ 11 w 11"/>
                    <a:gd name="T13" fmla="*/ 9 h 13"/>
                    <a:gd name="T14" fmla="*/ 11 w 11"/>
                    <a:gd name="T15" fmla="*/ 5 h 13"/>
                    <a:gd name="T16" fmla="*/ 11 w 11"/>
                    <a:gd name="T17" fmla="*/ 3 h 13"/>
                    <a:gd name="T18" fmla="*/ 9 w 11"/>
                    <a:gd name="T19" fmla="*/ 2 h 13"/>
                    <a:gd name="T20" fmla="*/ 7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7" y="13"/>
                      </a:lnTo>
                      <a:lnTo>
                        <a:pt x="9" y="11"/>
                      </a:lnTo>
                      <a:lnTo>
                        <a:pt x="11" y="9"/>
                      </a:lnTo>
                      <a:lnTo>
                        <a:pt x="11" y="5"/>
                      </a:lnTo>
                      <a:lnTo>
                        <a:pt x="11" y="3"/>
                      </a:lnTo>
                      <a:lnTo>
                        <a:pt x="9" y="2"/>
                      </a:lnTo>
                      <a:lnTo>
                        <a:pt x="7"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3" name="Freeform 4068"/>
                <p:cNvSpPr>
                  <a:spLocks/>
                </p:cNvSpPr>
                <p:nvPr/>
              </p:nvSpPr>
              <p:spPr bwMode="auto">
                <a:xfrm>
                  <a:off x="3521" y="3318"/>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3 h 13"/>
                    <a:gd name="T18" fmla="*/ 10 w 10"/>
                    <a:gd name="T19" fmla="*/ 2 h 13"/>
                    <a:gd name="T20" fmla="*/ 8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3"/>
                      </a:lnTo>
                      <a:lnTo>
                        <a:pt x="10"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4" name="Freeform 4069"/>
                <p:cNvSpPr>
                  <a:spLocks/>
                </p:cNvSpPr>
                <p:nvPr/>
              </p:nvSpPr>
              <p:spPr bwMode="auto">
                <a:xfrm>
                  <a:off x="3525" y="3318"/>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3 h 13"/>
                    <a:gd name="T18" fmla="*/ 10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3"/>
                      </a:lnTo>
                      <a:lnTo>
                        <a:pt x="10"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5" name="Freeform 4070"/>
                <p:cNvSpPr>
                  <a:spLocks/>
                </p:cNvSpPr>
                <p:nvPr/>
              </p:nvSpPr>
              <p:spPr bwMode="auto">
                <a:xfrm>
                  <a:off x="3529" y="3318"/>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3 h 13"/>
                    <a:gd name="T18" fmla="*/ 10 w 12"/>
                    <a:gd name="T19" fmla="*/ 2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3"/>
                      </a:lnTo>
                      <a:lnTo>
                        <a:pt x="10" y="2"/>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6" name="Freeform 4071"/>
                <p:cNvSpPr>
                  <a:spLocks/>
                </p:cNvSpPr>
                <p:nvPr/>
              </p:nvSpPr>
              <p:spPr bwMode="auto">
                <a:xfrm>
                  <a:off x="3535" y="3318"/>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9 h 13"/>
                    <a:gd name="T14" fmla="*/ 8 w 8"/>
                    <a:gd name="T15" fmla="*/ 5 h 13"/>
                    <a:gd name="T16" fmla="*/ 8 w 8"/>
                    <a:gd name="T17" fmla="*/ 3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9"/>
                      </a:lnTo>
                      <a:lnTo>
                        <a:pt x="8" y="5"/>
                      </a:lnTo>
                      <a:lnTo>
                        <a:pt x="8" y="3"/>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7" name="Freeform 4072"/>
                <p:cNvSpPr>
                  <a:spLocks/>
                </p:cNvSpPr>
                <p:nvPr/>
              </p:nvSpPr>
              <p:spPr bwMode="auto">
                <a:xfrm>
                  <a:off x="3535" y="3318"/>
                  <a:ext cx="13" cy="13"/>
                </a:xfrm>
                <a:custGeom>
                  <a:avLst/>
                  <a:gdLst>
                    <a:gd name="T0" fmla="*/ 6 w 13"/>
                    <a:gd name="T1" fmla="*/ 0 h 13"/>
                    <a:gd name="T2" fmla="*/ 0 w 13"/>
                    <a:gd name="T3" fmla="*/ 0 h 13"/>
                    <a:gd name="T4" fmla="*/ 0 w 13"/>
                    <a:gd name="T5" fmla="*/ 13 h 13"/>
                    <a:gd name="T6" fmla="*/ 6 w 13"/>
                    <a:gd name="T7" fmla="*/ 13 h 13"/>
                    <a:gd name="T8" fmla="*/ 8 w 13"/>
                    <a:gd name="T9" fmla="*/ 13 h 13"/>
                    <a:gd name="T10" fmla="*/ 10 w 13"/>
                    <a:gd name="T11" fmla="*/ 11 h 13"/>
                    <a:gd name="T12" fmla="*/ 10 w 13"/>
                    <a:gd name="T13" fmla="*/ 9 h 13"/>
                    <a:gd name="T14" fmla="*/ 13 w 13"/>
                    <a:gd name="T15" fmla="*/ 5 h 13"/>
                    <a:gd name="T16" fmla="*/ 10 w 13"/>
                    <a:gd name="T17" fmla="*/ 3 h 13"/>
                    <a:gd name="T18" fmla="*/ 10 w 13"/>
                    <a:gd name="T19" fmla="*/ 2 h 13"/>
                    <a:gd name="T20" fmla="*/ 8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8" y="13"/>
                      </a:lnTo>
                      <a:lnTo>
                        <a:pt x="10" y="11"/>
                      </a:lnTo>
                      <a:lnTo>
                        <a:pt x="10" y="9"/>
                      </a:lnTo>
                      <a:lnTo>
                        <a:pt x="13" y="5"/>
                      </a:lnTo>
                      <a:lnTo>
                        <a:pt x="10" y="3"/>
                      </a:lnTo>
                      <a:lnTo>
                        <a:pt x="10" y="2"/>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18" name="Freeform 4073"/>
                <p:cNvSpPr>
                  <a:spLocks/>
                </p:cNvSpPr>
                <p:nvPr/>
              </p:nvSpPr>
              <p:spPr bwMode="auto">
                <a:xfrm>
                  <a:off x="3541" y="3318"/>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7 w 9"/>
                    <a:gd name="T11" fmla="*/ 11 h 13"/>
                    <a:gd name="T12" fmla="*/ 9 w 9"/>
                    <a:gd name="T13" fmla="*/ 9 h 13"/>
                    <a:gd name="T14" fmla="*/ 9 w 9"/>
                    <a:gd name="T15" fmla="*/ 5 h 13"/>
                    <a:gd name="T16" fmla="*/ 9 w 9"/>
                    <a:gd name="T17" fmla="*/ 3 h 13"/>
                    <a:gd name="T18" fmla="*/ 7 w 9"/>
                    <a:gd name="T19" fmla="*/ 2 h 13"/>
                    <a:gd name="T20" fmla="*/ 7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7" y="11"/>
                      </a:lnTo>
                      <a:lnTo>
                        <a:pt x="9" y="9"/>
                      </a:lnTo>
                      <a:lnTo>
                        <a:pt x="9" y="5"/>
                      </a:lnTo>
                      <a:lnTo>
                        <a:pt x="9" y="3"/>
                      </a:lnTo>
                      <a:lnTo>
                        <a:pt x="7" y="2"/>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874" name="Group 4275"/>
              <p:cNvGrpSpPr>
                <a:grpSpLocks/>
              </p:cNvGrpSpPr>
              <p:nvPr/>
            </p:nvGrpSpPr>
            <p:grpSpPr bwMode="auto">
              <a:xfrm>
                <a:off x="861" y="3298"/>
                <a:ext cx="3165" cy="734"/>
                <a:chOff x="861" y="3298"/>
                <a:chExt cx="3165" cy="734"/>
              </a:xfrm>
            </p:grpSpPr>
            <p:sp>
              <p:nvSpPr>
                <p:cNvPr id="27919" name="Freeform 4075"/>
                <p:cNvSpPr>
                  <a:spLocks/>
                </p:cNvSpPr>
                <p:nvPr/>
              </p:nvSpPr>
              <p:spPr bwMode="auto">
                <a:xfrm>
                  <a:off x="3543" y="3318"/>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7 w 11"/>
                    <a:gd name="T11" fmla="*/ 11 h 13"/>
                    <a:gd name="T12" fmla="*/ 11 w 11"/>
                    <a:gd name="T13" fmla="*/ 9 h 13"/>
                    <a:gd name="T14" fmla="*/ 11 w 11"/>
                    <a:gd name="T15" fmla="*/ 5 h 13"/>
                    <a:gd name="T16" fmla="*/ 11 w 11"/>
                    <a:gd name="T17" fmla="*/ 3 h 13"/>
                    <a:gd name="T18" fmla="*/ 7 w 11"/>
                    <a:gd name="T19" fmla="*/ 2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7" y="11"/>
                      </a:lnTo>
                      <a:lnTo>
                        <a:pt x="11" y="9"/>
                      </a:lnTo>
                      <a:lnTo>
                        <a:pt x="11" y="5"/>
                      </a:lnTo>
                      <a:lnTo>
                        <a:pt x="11" y="3"/>
                      </a:lnTo>
                      <a:lnTo>
                        <a:pt x="7" y="2"/>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0" name="Freeform 4076"/>
                <p:cNvSpPr>
                  <a:spLocks/>
                </p:cNvSpPr>
                <p:nvPr/>
              </p:nvSpPr>
              <p:spPr bwMode="auto">
                <a:xfrm>
                  <a:off x="3548" y="3318"/>
                  <a:ext cx="8" cy="13"/>
                </a:xfrm>
                <a:custGeom>
                  <a:avLst/>
                  <a:gdLst>
                    <a:gd name="T0" fmla="*/ 2 w 8"/>
                    <a:gd name="T1" fmla="*/ 0 h 13"/>
                    <a:gd name="T2" fmla="*/ 0 w 8"/>
                    <a:gd name="T3" fmla="*/ 0 h 13"/>
                    <a:gd name="T4" fmla="*/ 0 w 8"/>
                    <a:gd name="T5" fmla="*/ 13 h 13"/>
                    <a:gd name="T6" fmla="*/ 2 w 8"/>
                    <a:gd name="T7" fmla="*/ 13 h 13"/>
                    <a:gd name="T8" fmla="*/ 6 w 8"/>
                    <a:gd name="T9" fmla="*/ 13 h 13"/>
                    <a:gd name="T10" fmla="*/ 8 w 8"/>
                    <a:gd name="T11" fmla="*/ 11 h 13"/>
                    <a:gd name="T12" fmla="*/ 8 w 8"/>
                    <a:gd name="T13" fmla="*/ 9 h 13"/>
                    <a:gd name="T14" fmla="*/ 8 w 8"/>
                    <a:gd name="T15" fmla="*/ 5 h 13"/>
                    <a:gd name="T16" fmla="*/ 8 w 8"/>
                    <a:gd name="T17" fmla="*/ 3 h 13"/>
                    <a:gd name="T18" fmla="*/ 8 w 8"/>
                    <a:gd name="T19" fmla="*/ 2 h 13"/>
                    <a:gd name="T20" fmla="*/ 6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6" y="13"/>
                      </a:lnTo>
                      <a:lnTo>
                        <a:pt x="8" y="11"/>
                      </a:lnTo>
                      <a:lnTo>
                        <a:pt x="8" y="9"/>
                      </a:lnTo>
                      <a:lnTo>
                        <a:pt x="8" y="5"/>
                      </a:lnTo>
                      <a:lnTo>
                        <a:pt x="8" y="3"/>
                      </a:lnTo>
                      <a:lnTo>
                        <a:pt x="8"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1" name="Freeform 4077"/>
                <p:cNvSpPr>
                  <a:spLocks/>
                </p:cNvSpPr>
                <p:nvPr/>
              </p:nvSpPr>
              <p:spPr bwMode="auto">
                <a:xfrm>
                  <a:off x="3550" y="3318"/>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3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3"/>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2" name="Freeform 4078"/>
                <p:cNvSpPr>
                  <a:spLocks/>
                </p:cNvSpPr>
                <p:nvPr/>
              </p:nvSpPr>
              <p:spPr bwMode="auto">
                <a:xfrm>
                  <a:off x="3554" y="3318"/>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3 h 13"/>
                    <a:gd name="T18" fmla="*/ 10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3"/>
                      </a:lnTo>
                      <a:lnTo>
                        <a:pt x="10"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3" name="Freeform 4079"/>
                <p:cNvSpPr>
                  <a:spLocks/>
                </p:cNvSpPr>
                <p:nvPr/>
              </p:nvSpPr>
              <p:spPr bwMode="auto">
                <a:xfrm>
                  <a:off x="3558" y="3318"/>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3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3"/>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4" name="Freeform 4080"/>
                <p:cNvSpPr>
                  <a:spLocks/>
                </p:cNvSpPr>
                <p:nvPr/>
              </p:nvSpPr>
              <p:spPr bwMode="auto">
                <a:xfrm>
                  <a:off x="3560" y="3318"/>
                  <a:ext cx="11" cy="13"/>
                </a:xfrm>
                <a:custGeom>
                  <a:avLst/>
                  <a:gdLst>
                    <a:gd name="T0" fmla="*/ 4 w 11"/>
                    <a:gd name="T1" fmla="*/ 0 h 13"/>
                    <a:gd name="T2" fmla="*/ 0 w 11"/>
                    <a:gd name="T3" fmla="*/ 0 h 13"/>
                    <a:gd name="T4" fmla="*/ 0 w 11"/>
                    <a:gd name="T5" fmla="*/ 13 h 13"/>
                    <a:gd name="T6" fmla="*/ 4 w 11"/>
                    <a:gd name="T7" fmla="*/ 13 h 13"/>
                    <a:gd name="T8" fmla="*/ 8 w 11"/>
                    <a:gd name="T9" fmla="*/ 13 h 13"/>
                    <a:gd name="T10" fmla="*/ 9 w 11"/>
                    <a:gd name="T11" fmla="*/ 11 h 13"/>
                    <a:gd name="T12" fmla="*/ 9 w 11"/>
                    <a:gd name="T13" fmla="*/ 9 h 13"/>
                    <a:gd name="T14" fmla="*/ 11 w 11"/>
                    <a:gd name="T15" fmla="*/ 5 h 13"/>
                    <a:gd name="T16" fmla="*/ 9 w 11"/>
                    <a:gd name="T17" fmla="*/ 3 h 13"/>
                    <a:gd name="T18" fmla="*/ 9 w 11"/>
                    <a:gd name="T19" fmla="*/ 2 h 13"/>
                    <a:gd name="T20" fmla="*/ 8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8" y="13"/>
                      </a:lnTo>
                      <a:lnTo>
                        <a:pt x="9" y="11"/>
                      </a:lnTo>
                      <a:lnTo>
                        <a:pt x="9" y="9"/>
                      </a:lnTo>
                      <a:lnTo>
                        <a:pt x="11" y="5"/>
                      </a:lnTo>
                      <a:lnTo>
                        <a:pt x="9" y="3"/>
                      </a:lnTo>
                      <a:lnTo>
                        <a:pt x="9"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5" name="Freeform 4081"/>
                <p:cNvSpPr>
                  <a:spLocks/>
                </p:cNvSpPr>
                <p:nvPr/>
              </p:nvSpPr>
              <p:spPr bwMode="auto">
                <a:xfrm>
                  <a:off x="3564" y="3318"/>
                  <a:ext cx="9" cy="13"/>
                </a:xfrm>
                <a:custGeom>
                  <a:avLst/>
                  <a:gdLst>
                    <a:gd name="T0" fmla="*/ 4 w 9"/>
                    <a:gd name="T1" fmla="*/ 0 h 13"/>
                    <a:gd name="T2" fmla="*/ 0 w 9"/>
                    <a:gd name="T3" fmla="*/ 0 h 13"/>
                    <a:gd name="T4" fmla="*/ 0 w 9"/>
                    <a:gd name="T5" fmla="*/ 13 h 13"/>
                    <a:gd name="T6" fmla="*/ 4 w 9"/>
                    <a:gd name="T7" fmla="*/ 13 h 13"/>
                    <a:gd name="T8" fmla="*/ 7 w 9"/>
                    <a:gd name="T9" fmla="*/ 13 h 13"/>
                    <a:gd name="T10" fmla="*/ 7 w 9"/>
                    <a:gd name="T11" fmla="*/ 11 h 13"/>
                    <a:gd name="T12" fmla="*/ 9 w 9"/>
                    <a:gd name="T13" fmla="*/ 9 h 13"/>
                    <a:gd name="T14" fmla="*/ 9 w 9"/>
                    <a:gd name="T15" fmla="*/ 5 h 13"/>
                    <a:gd name="T16" fmla="*/ 9 w 9"/>
                    <a:gd name="T17" fmla="*/ 3 h 13"/>
                    <a:gd name="T18" fmla="*/ 7 w 9"/>
                    <a:gd name="T19" fmla="*/ 2 h 13"/>
                    <a:gd name="T20" fmla="*/ 7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7" y="13"/>
                      </a:lnTo>
                      <a:lnTo>
                        <a:pt x="7" y="11"/>
                      </a:lnTo>
                      <a:lnTo>
                        <a:pt x="9" y="9"/>
                      </a:lnTo>
                      <a:lnTo>
                        <a:pt x="9" y="5"/>
                      </a:lnTo>
                      <a:lnTo>
                        <a:pt x="9" y="3"/>
                      </a:lnTo>
                      <a:lnTo>
                        <a:pt x="7" y="2"/>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6" name="Freeform 4082"/>
                <p:cNvSpPr>
                  <a:spLocks/>
                </p:cNvSpPr>
                <p:nvPr/>
              </p:nvSpPr>
              <p:spPr bwMode="auto">
                <a:xfrm>
                  <a:off x="3568" y="3318"/>
                  <a:ext cx="11" cy="13"/>
                </a:xfrm>
                <a:custGeom>
                  <a:avLst/>
                  <a:gdLst>
                    <a:gd name="T0" fmla="*/ 3 w 11"/>
                    <a:gd name="T1" fmla="*/ 0 h 13"/>
                    <a:gd name="T2" fmla="*/ 0 w 11"/>
                    <a:gd name="T3" fmla="*/ 0 h 13"/>
                    <a:gd name="T4" fmla="*/ 0 w 11"/>
                    <a:gd name="T5" fmla="*/ 13 h 13"/>
                    <a:gd name="T6" fmla="*/ 3 w 11"/>
                    <a:gd name="T7" fmla="*/ 13 h 13"/>
                    <a:gd name="T8" fmla="*/ 5 w 11"/>
                    <a:gd name="T9" fmla="*/ 13 h 13"/>
                    <a:gd name="T10" fmla="*/ 9 w 11"/>
                    <a:gd name="T11" fmla="*/ 11 h 13"/>
                    <a:gd name="T12" fmla="*/ 11 w 11"/>
                    <a:gd name="T13" fmla="*/ 9 h 13"/>
                    <a:gd name="T14" fmla="*/ 11 w 11"/>
                    <a:gd name="T15" fmla="*/ 5 h 13"/>
                    <a:gd name="T16" fmla="*/ 11 w 11"/>
                    <a:gd name="T17" fmla="*/ 3 h 13"/>
                    <a:gd name="T18" fmla="*/ 9 w 11"/>
                    <a:gd name="T19" fmla="*/ 2 h 13"/>
                    <a:gd name="T20" fmla="*/ 5 w 11"/>
                    <a:gd name="T21" fmla="*/ 0 h 13"/>
                    <a:gd name="T22" fmla="*/ 3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3" y="0"/>
                      </a:moveTo>
                      <a:lnTo>
                        <a:pt x="0" y="0"/>
                      </a:lnTo>
                      <a:lnTo>
                        <a:pt x="0" y="13"/>
                      </a:lnTo>
                      <a:lnTo>
                        <a:pt x="3" y="13"/>
                      </a:lnTo>
                      <a:lnTo>
                        <a:pt x="5" y="13"/>
                      </a:lnTo>
                      <a:lnTo>
                        <a:pt x="9" y="11"/>
                      </a:lnTo>
                      <a:lnTo>
                        <a:pt x="11" y="9"/>
                      </a:lnTo>
                      <a:lnTo>
                        <a:pt x="11" y="5"/>
                      </a:lnTo>
                      <a:lnTo>
                        <a:pt x="11" y="3"/>
                      </a:lnTo>
                      <a:lnTo>
                        <a:pt x="9"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7" name="Freeform 4083"/>
                <p:cNvSpPr>
                  <a:spLocks/>
                </p:cNvSpPr>
                <p:nvPr/>
              </p:nvSpPr>
              <p:spPr bwMode="auto">
                <a:xfrm>
                  <a:off x="3571" y="3318"/>
                  <a:ext cx="10" cy="13"/>
                </a:xfrm>
                <a:custGeom>
                  <a:avLst/>
                  <a:gdLst>
                    <a:gd name="T0" fmla="*/ 2 w 10"/>
                    <a:gd name="T1" fmla="*/ 0 h 13"/>
                    <a:gd name="T2" fmla="*/ 0 w 10"/>
                    <a:gd name="T3" fmla="*/ 0 h 13"/>
                    <a:gd name="T4" fmla="*/ 0 w 10"/>
                    <a:gd name="T5" fmla="*/ 13 h 13"/>
                    <a:gd name="T6" fmla="*/ 2 w 10"/>
                    <a:gd name="T7" fmla="*/ 13 h 13"/>
                    <a:gd name="T8" fmla="*/ 8 w 10"/>
                    <a:gd name="T9" fmla="*/ 13 h 13"/>
                    <a:gd name="T10" fmla="*/ 10 w 10"/>
                    <a:gd name="T11" fmla="*/ 11 h 13"/>
                    <a:gd name="T12" fmla="*/ 10 w 10"/>
                    <a:gd name="T13" fmla="*/ 9 h 13"/>
                    <a:gd name="T14" fmla="*/ 10 w 10"/>
                    <a:gd name="T15" fmla="*/ 5 h 13"/>
                    <a:gd name="T16" fmla="*/ 10 w 10"/>
                    <a:gd name="T17" fmla="*/ 3 h 13"/>
                    <a:gd name="T18" fmla="*/ 10 w 10"/>
                    <a:gd name="T19" fmla="*/ 2 h 13"/>
                    <a:gd name="T20" fmla="*/ 8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8" y="13"/>
                      </a:lnTo>
                      <a:lnTo>
                        <a:pt x="10" y="11"/>
                      </a:lnTo>
                      <a:lnTo>
                        <a:pt x="10" y="9"/>
                      </a:lnTo>
                      <a:lnTo>
                        <a:pt x="10" y="5"/>
                      </a:lnTo>
                      <a:lnTo>
                        <a:pt x="10" y="3"/>
                      </a:lnTo>
                      <a:lnTo>
                        <a:pt x="10" y="2"/>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8" name="Freeform 4084"/>
                <p:cNvSpPr>
                  <a:spLocks/>
                </p:cNvSpPr>
                <p:nvPr/>
              </p:nvSpPr>
              <p:spPr bwMode="auto">
                <a:xfrm>
                  <a:off x="3573" y="3318"/>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4 w 14"/>
                    <a:gd name="T13" fmla="*/ 9 h 13"/>
                    <a:gd name="T14" fmla="*/ 14 w 14"/>
                    <a:gd name="T15" fmla="*/ 5 h 13"/>
                    <a:gd name="T16" fmla="*/ 14 w 14"/>
                    <a:gd name="T17" fmla="*/ 3 h 13"/>
                    <a:gd name="T18" fmla="*/ 10 w 14"/>
                    <a:gd name="T19" fmla="*/ 2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4" y="9"/>
                      </a:lnTo>
                      <a:lnTo>
                        <a:pt x="14" y="5"/>
                      </a:lnTo>
                      <a:lnTo>
                        <a:pt x="14" y="3"/>
                      </a:lnTo>
                      <a:lnTo>
                        <a:pt x="10" y="2"/>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29" name="Freeform 4085"/>
                <p:cNvSpPr>
                  <a:spLocks/>
                </p:cNvSpPr>
                <p:nvPr/>
              </p:nvSpPr>
              <p:spPr bwMode="auto">
                <a:xfrm>
                  <a:off x="3579" y="3318"/>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3 h 13"/>
                    <a:gd name="T18" fmla="*/ 8 w 8"/>
                    <a:gd name="T19" fmla="*/ 2 h 13"/>
                    <a:gd name="T20" fmla="*/ 8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3"/>
                      </a:lnTo>
                      <a:lnTo>
                        <a:pt x="8" y="2"/>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0" name="Freeform 4086"/>
                <p:cNvSpPr>
                  <a:spLocks/>
                </p:cNvSpPr>
                <p:nvPr/>
              </p:nvSpPr>
              <p:spPr bwMode="auto">
                <a:xfrm>
                  <a:off x="3581" y="3318"/>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8 w 11"/>
                    <a:gd name="T11" fmla="*/ 11 h 13"/>
                    <a:gd name="T12" fmla="*/ 11 w 11"/>
                    <a:gd name="T13" fmla="*/ 9 h 13"/>
                    <a:gd name="T14" fmla="*/ 11 w 11"/>
                    <a:gd name="T15" fmla="*/ 5 h 13"/>
                    <a:gd name="T16" fmla="*/ 11 w 11"/>
                    <a:gd name="T17" fmla="*/ 3 h 13"/>
                    <a:gd name="T18" fmla="*/ 8 w 11"/>
                    <a:gd name="T19" fmla="*/ 2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8" y="11"/>
                      </a:lnTo>
                      <a:lnTo>
                        <a:pt x="11" y="9"/>
                      </a:lnTo>
                      <a:lnTo>
                        <a:pt x="11" y="5"/>
                      </a:lnTo>
                      <a:lnTo>
                        <a:pt x="11" y="3"/>
                      </a:lnTo>
                      <a:lnTo>
                        <a:pt x="8" y="2"/>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1" name="Freeform 4087"/>
                <p:cNvSpPr>
                  <a:spLocks/>
                </p:cNvSpPr>
                <p:nvPr/>
              </p:nvSpPr>
              <p:spPr bwMode="auto">
                <a:xfrm>
                  <a:off x="3587" y="3318"/>
                  <a:ext cx="9" cy="13"/>
                </a:xfrm>
                <a:custGeom>
                  <a:avLst/>
                  <a:gdLst>
                    <a:gd name="T0" fmla="*/ 2 w 9"/>
                    <a:gd name="T1" fmla="*/ 0 h 13"/>
                    <a:gd name="T2" fmla="*/ 0 w 9"/>
                    <a:gd name="T3" fmla="*/ 0 h 13"/>
                    <a:gd name="T4" fmla="*/ 0 w 9"/>
                    <a:gd name="T5" fmla="*/ 13 h 13"/>
                    <a:gd name="T6" fmla="*/ 2 w 9"/>
                    <a:gd name="T7" fmla="*/ 13 h 13"/>
                    <a:gd name="T8" fmla="*/ 5 w 9"/>
                    <a:gd name="T9" fmla="*/ 13 h 13"/>
                    <a:gd name="T10" fmla="*/ 7 w 9"/>
                    <a:gd name="T11" fmla="*/ 11 h 13"/>
                    <a:gd name="T12" fmla="*/ 7 w 9"/>
                    <a:gd name="T13" fmla="*/ 9 h 13"/>
                    <a:gd name="T14" fmla="*/ 9 w 9"/>
                    <a:gd name="T15" fmla="*/ 5 h 13"/>
                    <a:gd name="T16" fmla="*/ 7 w 9"/>
                    <a:gd name="T17" fmla="*/ 3 h 13"/>
                    <a:gd name="T18" fmla="*/ 7 w 9"/>
                    <a:gd name="T19" fmla="*/ 2 h 13"/>
                    <a:gd name="T20" fmla="*/ 5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5" y="13"/>
                      </a:lnTo>
                      <a:lnTo>
                        <a:pt x="7" y="11"/>
                      </a:lnTo>
                      <a:lnTo>
                        <a:pt x="7" y="9"/>
                      </a:lnTo>
                      <a:lnTo>
                        <a:pt x="9" y="5"/>
                      </a:lnTo>
                      <a:lnTo>
                        <a:pt x="7" y="3"/>
                      </a:lnTo>
                      <a:lnTo>
                        <a:pt x="7" y="2"/>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2" name="Freeform 4088"/>
                <p:cNvSpPr>
                  <a:spLocks/>
                </p:cNvSpPr>
                <p:nvPr/>
              </p:nvSpPr>
              <p:spPr bwMode="auto">
                <a:xfrm>
                  <a:off x="3589" y="3318"/>
                  <a:ext cx="9" cy="13"/>
                </a:xfrm>
                <a:custGeom>
                  <a:avLst/>
                  <a:gdLst>
                    <a:gd name="T0" fmla="*/ 3 w 9"/>
                    <a:gd name="T1" fmla="*/ 0 h 13"/>
                    <a:gd name="T2" fmla="*/ 0 w 9"/>
                    <a:gd name="T3" fmla="*/ 0 h 13"/>
                    <a:gd name="T4" fmla="*/ 0 w 9"/>
                    <a:gd name="T5" fmla="*/ 13 h 13"/>
                    <a:gd name="T6" fmla="*/ 3 w 9"/>
                    <a:gd name="T7" fmla="*/ 13 h 13"/>
                    <a:gd name="T8" fmla="*/ 5 w 9"/>
                    <a:gd name="T9" fmla="*/ 13 h 13"/>
                    <a:gd name="T10" fmla="*/ 7 w 9"/>
                    <a:gd name="T11" fmla="*/ 11 h 13"/>
                    <a:gd name="T12" fmla="*/ 9 w 9"/>
                    <a:gd name="T13" fmla="*/ 9 h 13"/>
                    <a:gd name="T14" fmla="*/ 9 w 9"/>
                    <a:gd name="T15" fmla="*/ 5 h 13"/>
                    <a:gd name="T16" fmla="*/ 9 w 9"/>
                    <a:gd name="T17" fmla="*/ 3 h 13"/>
                    <a:gd name="T18" fmla="*/ 7 w 9"/>
                    <a:gd name="T19" fmla="*/ 2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3"/>
                      </a:lnTo>
                      <a:lnTo>
                        <a:pt x="7" y="11"/>
                      </a:lnTo>
                      <a:lnTo>
                        <a:pt x="9" y="9"/>
                      </a:lnTo>
                      <a:lnTo>
                        <a:pt x="9" y="5"/>
                      </a:lnTo>
                      <a:lnTo>
                        <a:pt x="9" y="3"/>
                      </a:lnTo>
                      <a:lnTo>
                        <a:pt x="7" y="2"/>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3" name="Freeform 4089"/>
                <p:cNvSpPr>
                  <a:spLocks/>
                </p:cNvSpPr>
                <p:nvPr/>
              </p:nvSpPr>
              <p:spPr bwMode="auto">
                <a:xfrm>
                  <a:off x="3592" y="3318"/>
                  <a:ext cx="10" cy="13"/>
                </a:xfrm>
                <a:custGeom>
                  <a:avLst/>
                  <a:gdLst>
                    <a:gd name="T0" fmla="*/ 2 w 10"/>
                    <a:gd name="T1" fmla="*/ 0 h 13"/>
                    <a:gd name="T2" fmla="*/ 4 w 10"/>
                    <a:gd name="T3" fmla="*/ 0 h 13"/>
                    <a:gd name="T4" fmla="*/ 0 w 10"/>
                    <a:gd name="T5" fmla="*/ 0 h 13"/>
                    <a:gd name="T6" fmla="*/ 0 w 10"/>
                    <a:gd name="T7" fmla="*/ 13 h 13"/>
                    <a:gd name="T8" fmla="*/ 4 w 10"/>
                    <a:gd name="T9" fmla="*/ 13 h 13"/>
                    <a:gd name="T10" fmla="*/ 6 w 10"/>
                    <a:gd name="T11" fmla="*/ 13 h 13"/>
                    <a:gd name="T12" fmla="*/ 4 w 10"/>
                    <a:gd name="T13" fmla="*/ 13 h 13"/>
                    <a:gd name="T14" fmla="*/ 6 w 10"/>
                    <a:gd name="T15" fmla="*/ 13 h 13"/>
                    <a:gd name="T16" fmla="*/ 10 w 10"/>
                    <a:gd name="T17" fmla="*/ 11 h 13"/>
                    <a:gd name="T18" fmla="*/ 10 w 10"/>
                    <a:gd name="T19" fmla="*/ 9 h 13"/>
                    <a:gd name="T20" fmla="*/ 10 w 10"/>
                    <a:gd name="T21" fmla="*/ 5 h 13"/>
                    <a:gd name="T22" fmla="*/ 10 w 10"/>
                    <a:gd name="T23" fmla="*/ 3 h 13"/>
                    <a:gd name="T24" fmla="*/ 10 w 10"/>
                    <a:gd name="T25" fmla="*/ 2 h 13"/>
                    <a:gd name="T26" fmla="*/ 6 w 10"/>
                    <a:gd name="T27" fmla="*/ 0 h 13"/>
                    <a:gd name="T28" fmla="*/ 4 w 10"/>
                    <a:gd name="T29" fmla="*/ 0 h 13"/>
                    <a:gd name="T30" fmla="*/ 2 w 10"/>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3">
                      <a:moveTo>
                        <a:pt x="2" y="0"/>
                      </a:moveTo>
                      <a:lnTo>
                        <a:pt x="4" y="0"/>
                      </a:lnTo>
                      <a:lnTo>
                        <a:pt x="0" y="0"/>
                      </a:lnTo>
                      <a:lnTo>
                        <a:pt x="0" y="13"/>
                      </a:lnTo>
                      <a:lnTo>
                        <a:pt x="4" y="13"/>
                      </a:lnTo>
                      <a:lnTo>
                        <a:pt x="6" y="13"/>
                      </a:lnTo>
                      <a:lnTo>
                        <a:pt x="4" y="13"/>
                      </a:lnTo>
                      <a:lnTo>
                        <a:pt x="6" y="13"/>
                      </a:lnTo>
                      <a:lnTo>
                        <a:pt x="10" y="11"/>
                      </a:lnTo>
                      <a:lnTo>
                        <a:pt x="10" y="9"/>
                      </a:lnTo>
                      <a:lnTo>
                        <a:pt x="10" y="5"/>
                      </a:lnTo>
                      <a:lnTo>
                        <a:pt x="10" y="3"/>
                      </a:lnTo>
                      <a:lnTo>
                        <a:pt x="10" y="2"/>
                      </a:lnTo>
                      <a:lnTo>
                        <a:pt x="6" y="0"/>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4" name="Freeform 4090"/>
                <p:cNvSpPr>
                  <a:spLocks/>
                </p:cNvSpPr>
                <p:nvPr/>
              </p:nvSpPr>
              <p:spPr bwMode="auto">
                <a:xfrm>
                  <a:off x="3594" y="3314"/>
                  <a:ext cx="12" cy="17"/>
                </a:xfrm>
                <a:custGeom>
                  <a:avLst/>
                  <a:gdLst>
                    <a:gd name="T0" fmla="*/ 4 w 12"/>
                    <a:gd name="T1" fmla="*/ 0 h 17"/>
                    <a:gd name="T2" fmla="*/ 2 w 12"/>
                    <a:gd name="T3" fmla="*/ 4 h 17"/>
                    <a:gd name="T4" fmla="*/ 0 w 12"/>
                    <a:gd name="T5" fmla="*/ 4 h 17"/>
                    <a:gd name="T6" fmla="*/ 4 w 12"/>
                    <a:gd name="T7" fmla="*/ 17 h 17"/>
                    <a:gd name="T8" fmla="*/ 8 w 12"/>
                    <a:gd name="T9" fmla="*/ 15 h 17"/>
                    <a:gd name="T10" fmla="*/ 4 w 12"/>
                    <a:gd name="T11" fmla="*/ 15 h 17"/>
                    <a:gd name="T12" fmla="*/ 8 w 12"/>
                    <a:gd name="T13" fmla="*/ 15 h 17"/>
                    <a:gd name="T14" fmla="*/ 8 w 12"/>
                    <a:gd name="T15" fmla="*/ 13 h 17"/>
                    <a:gd name="T16" fmla="*/ 12 w 12"/>
                    <a:gd name="T17" fmla="*/ 9 h 17"/>
                    <a:gd name="T18" fmla="*/ 12 w 12"/>
                    <a:gd name="T19" fmla="*/ 7 h 17"/>
                    <a:gd name="T20" fmla="*/ 12 w 12"/>
                    <a:gd name="T21" fmla="*/ 6 h 17"/>
                    <a:gd name="T22" fmla="*/ 12 w 12"/>
                    <a:gd name="T23" fmla="*/ 4 h 17"/>
                    <a:gd name="T24" fmla="*/ 8 w 12"/>
                    <a:gd name="T25" fmla="*/ 4 h 17"/>
                    <a:gd name="T26" fmla="*/ 8 w 12"/>
                    <a:gd name="T27" fmla="*/ 0 h 17"/>
                    <a:gd name="T28" fmla="*/ 2 w 12"/>
                    <a:gd name="T29" fmla="*/ 4 h 17"/>
                    <a:gd name="T30" fmla="*/ 4 w 12"/>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7">
                      <a:moveTo>
                        <a:pt x="4" y="0"/>
                      </a:moveTo>
                      <a:lnTo>
                        <a:pt x="2" y="4"/>
                      </a:lnTo>
                      <a:lnTo>
                        <a:pt x="0" y="4"/>
                      </a:lnTo>
                      <a:lnTo>
                        <a:pt x="4" y="17"/>
                      </a:lnTo>
                      <a:lnTo>
                        <a:pt x="8" y="15"/>
                      </a:lnTo>
                      <a:lnTo>
                        <a:pt x="4" y="15"/>
                      </a:lnTo>
                      <a:lnTo>
                        <a:pt x="8" y="15"/>
                      </a:lnTo>
                      <a:lnTo>
                        <a:pt x="8" y="13"/>
                      </a:lnTo>
                      <a:lnTo>
                        <a:pt x="12" y="9"/>
                      </a:lnTo>
                      <a:lnTo>
                        <a:pt x="12" y="7"/>
                      </a:lnTo>
                      <a:lnTo>
                        <a:pt x="12" y="6"/>
                      </a:lnTo>
                      <a:lnTo>
                        <a:pt x="12" y="4"/>
                      </a:lnTo>
                      <a:lnTo>
                        <a:pt x="8" y="4"/>
                      </a:lnTo>
                      <a:lnTo>
                        <a:pt x="8" y="0"/>
                      </a:lnTo>
                      <a:lnTo>
                        <a:pt x="2" y="4"/>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5" name="Freeform 4091"/>
                <p:cNvSpPr>
                  <a:spLocks/>
                </p:cNvSpPr>
                <p:nvPr/>
              </p:nvSpPr>
              <p:spPr bwMode="auto">
                <a:xfrm>
                  <a:off x="3598" y="3314"/>
                  <a:ext cx="12" cy="15"/>
                </a:xfrm>
                <a:custGeom>
                  <a:avLst/>
                  <a:gdLst>
                    <a:gd name="T0" fmla="*/ 4 w 12"/>
                    <a:gd name="T1" fmla="*/ 0 h 15"/>
                    <a:gd name="T2" fmla="*/ 0 w 12"/>
                    <a:gd name="T3" fmla="*/ 0 h 15"/>
                    <a:gd name="T4" fmla="*/ 0 w 12"/>
                    <a:gd name="T5" fmla="*/ 15 h 15"/>
                    <a:gd name="T6" fmla="*/ 4 w 12"/>
                    <a:gd name="T7" fmla="*/ 15 h 15"/>
                    <a:gd name="T8" fmla="*/ 8 w 12"/>
                    <a:gd name="T9" fmla="*/ 15 h 15"/>
                    <a:gd name="T10" fmla="*/ 10 w 12"/>
                    <a:gd name="T11" fmla="*/ 13 h 15"/>
                    <a:gd name="T12" fmla="*/ 12 w 12"/>
                    <a:gd name="T13" fmla="*/ 9 h 15"/>
                    <a:gd name="T14" fmla="*/ 12 w 12"/>
                    <a:gd name="T15" fmla="*/ 7 h 15"/>
                    <a:gd name="T16" fmla="*/ 12 w 12"/>
                    <a:gd name="T17" fmla="*/ 6 h 15"/>
                    <a:gd name="T18" fmla="*/ 10 w 12"/>
                    <a:gd name="T19" fmla="*/ 4 h 15"/>
                    <a:gd name="T20" fmla="*/ 8 w 12"/>
                    <a:gd name="T21" fmla="*/ 4 h 15"/>
                    <a:gd name="T22" fmla="*/ 4 w 12"/>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5">
                      <a:moveTo>
                        <a:pt x="4" y="0"/>
                      </a:moveTo>
                      <a:lnTo>
                        <a:pt x="0" y="0"/>
                      </a:lnTo>
                      <a:lnTo>
                        <a:pt x="0" y="15"/>
                      </a:lnTo>
                      <a:lnTo>
                        <a:pt x="4" y="15"/>
                      </a:lnTo>
                      <a:lnTo>
                        <a:pt x="8" y="15"/>
                      </a:lnTo>
                      <a:lnTo>
                        <a:pt x="10" y="13"/>
                      </a:lnTo>
                      <a:lnTo>
                        <a:pt x="12" y="9"/>
                      </a:lnTo>
                      <a:lnTo>
                        <a:pt x="12" y="7"/>
                      </a:lnTo>
                      <a:lnTo>
                        <a:pt x="12" y="6"/>
                      </a:lnTo>
                      <a:lnTo>
                        <a:pt x="10" y="4"/>
                      </a:lnTo>
                      <a:lnTo>
                        <a:pt x="8" y="4"/>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6" name="Freeform 4092"/>
                <p:cNvSpPr>
                  <a:spLocks/>
                </p:cNvSpPr>
                <p:nvPr/>
              </p:nvSpPr>
              <p:spPr bwMode="auto">
                <a:xfrm>
                  <a:off x="3602" y="3314"/>
                  <a:ext cx="10" cy="15"/>
                </a:xfrm>
                <a:custGeom>
                  <a:avLst/>
                  <a:gdLst>
                    <a:gd name="T0" fmla="*/ 0 w 10"/>
                    <a:gd name="T1" fmla="*/ 4 h 15"/>
                    <a:gd name="T2" fmla="*/ 4 w 10"/>
                    <a:gd name="T3" fmla="*/ 0 h 15"/>
                    <a:gd name="T4" fmla="*/ 0 w 10"/>
                    <a:gd name="T5" fmla="*/ 0 h 15"/>
                    <a:gd name="T6" fmla="*/ 0 w 10"/>
                    <a:gd name="T7" fmla="*/ 15 h 15"/>
                    <a:gd name="T8" fmla="*/ 4 w 10"/>
                    <a:gd name="T9" fmla="*/ 15 h 15"/>
                    <a:gd name="T10" fmla="*/ 8 w 10"/>
                    <a:gd name="T11" fmla="*/ 15 h 15"/>
                    <a:gd name="T12" fmla="*/ 4 w 10"/>
                    <a:gd name="T13" fmla="*/ 15 h 15"/>
                    <a:gd name="T14" fmla="*/ 8 w 10"/>
                    <a:gd name="T15" fmla="*/ 15 h 15"/>
                    <a:gd name="T16" fmla="*/ 10 w 10"/>
                    <a:gd name="T17" fmla="*/ 13 h 15"/>
                    <a:gd name="T18" fmla="*/ 10 w 10"/>
                    <a:gd name="T19" fmla="*/ 9 h 15"/>
                    <a:gd name="T20" fmla="*/ 10 w 10"/>
                    <a:gd name="T21" fmla="*/ 7 h 15"/>
                    <a:gd name="T22" fmla="*/ 10 w 10"/>
                    <a:gd name="T23" fmla="*/ 6 h 15"/>
                    <a:gd name="T24" fmla="*/ 10 w 10"/>
                    <a:gd name="T25" fmla="*/ 4 h 15"/>
                    <a:gd name="T26" fmla="*/ 8 w 10"/>
                    <a:gd name="T27" fmla="*/ 4 h 15"/>
                    <a:gd name="T28" fmla="*/ 4 w 10"/>
                    <a:gd name="T29" fmla="*/ 0 h 15"/>
                    <a:gd name="T30" fmla="*/ 0 w 10"/>
                    <a:gd name="T31"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5">
                      <a:moveTo>
                        <a:pt x="0" y="4"/>
                      </a:moveTo>
                      <a:lnTo>
                        <a:pt x="4" y="0"/>
                      </a:lnTo>
                      <a:lnTo>
                        <a:pt x="0" y="0"/>
                      </a:lnTo>
                      <a:lnTo>
                        <a:pt x="0" y="15"/>
                      </a:lnTo>
                      <a:lnTo>
                        <a:pt x="4" y="15"/>
                      </a:lnTo>
                      <a:lnTo>
                        <a:pt x="8" y="15"/>
                      </a:lnTo>
                      <a:lnTo>
                        <a:pt x="4" y="15"/>
                      </a:lnTo>
                      <a:lnTo>
                        <a:pt x="8" y="15"/>
                      </a:lnTo>
                      <a:lnTo>
                        <a:pt x="10" y="13"/>
                      </a:lnTo>
                      <a:lnTo>
                        <a:pt x="10" y="9"/>
                      </a:lnTo>
                      <a:lnTo>
                        <a:pt x="10" y="7"/>
                      </a:lnTo>
                      <a:lnTo>
                        <a:pt x="10" y="6"/>
                      </a:lnTo>
                      <a:lnTo>
                        <a:pt x="10" y="4"/>
                      </a:lnTo>
                      <a:lnTo>
                        <a:pt x="8" y="4"/>
                      </a:lnTo>
                      <a:lnTo>
                        <a:pt x="4" y="0"/>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7" name="Freeform 4093"/>
                <p:cNvSpPr>
                  <a:spLocks/>
                </p:cNvSpPr>
                <p:nvPr/>
              </p:nvSpPr>
              <p:spPr bwMode="auto">
                <a:xfrm>
                  <a:off x="3602" y="3314"/>
                  <a:ext cx="14" cy="15"/>
                </a:xfrm>
                <a:custGeom>
                  <a:avLst/>
                  <a:gdLst>
                    <a:gd name="T0" fmla="*/ 6 w 14"/>
                    <a:gd name="T1" fmla="*/ 0 h 15"/>
                    <a:gd name="T2" fmla="*/ 0 w 14"/>
                    <a:gd name="T3" fmla="*/ 4 h 15"/>
                    <a:gd name="T4" fmla="*/ 8 w 14"/>
                    <a:gd name="T5" fmla="*/ 15 h 15"/>
                    <a:gd name="T6" fmla="*/ 10 w 14"/>
                    <a:gd name="T7" fmla="*/ 15 h 15"/>
                    <a:gd name="T8" fmla="*/ 14 w 14"/>
                    <a:gd name="T9" fmla="*/ 13 h 15"/>
                    <a:gd name="T10" fmla="*/ 14 w 14"/>
                    <a:gd name="T11" fmla="*/ 9 h 15"/>
                    <a:gd name="T12" fmla="*/ 14 w 14"/>
                    <a:gd name="T13" fmla="*/ 7 h 15"/>
                    <a:gd name="T14" fmla="*/ 14 w 14"/>
                    <a:gd name="T15" fmla="*/ 6 h 15"/>
                    <a:gd name="T16" fmla="*/ 14 w 14"/>
                    <a:gd name="T17" fmla="*/ 4 h 15"/>
                    <a:gd name="T18" fmla="*/ 10 w 14"/>
                    <a:gd name="T19" fmla="*/ 0 h 15"/>
                    <a:gd name="T20" fmla="*/ 8 w 14"/>
                    <a:gd name="T21" fmla="*/ 0 h 15"/>
                    <a:gd name="T22" fmla="*/ 6 w 14"/>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5">
                      <a:moveTo>
                        <a:pt x="6" y="0"/>
                      </a:moveTo>
                      <a:lnTo>
                        <a:pt x="0" y="4"/>
                      </a:lnTo>
                      <a:lnTo>
                        <a:pt x="8" y="15"/>
                      </a:lnTo>
                      <a:lnTo>
                        <a:pt x="10" y="15"/>
                      </a:lnTo>
                      <a:lnTo>
                        <a:pt x="14" y="13"/>
                      </a:lnTo>
                      <a:lnTo>
                        <a:pt x="14" y="9"/>
                      </a:lnTo>
                      <a:lnTo>
                        <a:pt x="14" y="7"/>
                      </a:lnTo>
                      <a:lnTo>
                        <a:pt x="14" y="6"/>
                      </a:lnTo>
                      <a:lnTo>
                        <a:pt x="14" y="4"/>
                      </a:lnTo>
                      <a:lnTo>
                        <a:pt x="10" y="0"/>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8" name="Freeform 4094"/>
                <p:cNvSpPr>
                  <a:spLocks/>
                </p:cNvSpPr>
                <p:nvPr/>
              </p:nvSpPr>
              <p:spPr bwMode="auto">
                <a:xfrm>
                  <a:off x="3608" y="3314"/>
                  <a:ext cx="13" cy="15"/>
                </a:xfrm>
                <a:custGeom>
                  <a:avLst/>
                  <a:gdLst>
                    <a:gd name="T0" fmla="*/ 4 w 13"/>
                    <a:gd name="T1" fmla="*/ 0 h 15"/>
                    <a:gd name="T2" fmla="*/ 0 w 13"/>
                    <a:gd name="T3" fmla="*/ 0 h 15"/>
                    <a:gd name="T4" fmla="*/ 4 w 13"/>
                    <a:gd name="T5" fmla="*/ 15 h 15"/>
                    <a:gd name="T6" fmla="*/ 8 w 13"/>
                    <a:gd name="T7" fmla="*/ 13 h 15"/>
                    <a:gd name="T8" fmla="*/ 11 w 13"/>
                    <a:gd name="T9" fmla="*/ 9 h 15"/>
                    <a:gd name="T10" fmla="*/ 11 w 13"/>
                    <a:gd name="T11" fmla="*/ 7 h 15"/>
                    <a:gd name="T12" fmla="*/ 13 w 13"/>
                    <a:gd name="T13" fmla="*/ 6 h 15"/>
                    <a:gd name="T14" fmla="*/ 11 w 13"/>
                    <a:gd name="T15" fmla="*/ 4 h 15"/>
                    <a:gd name="T16" fmla="*/ 11 w 13"/>
                    <a:gd name="T17" fmla="*/ 0 h 15"/>
                    <a:gd name="T18" fmla="*/ 8 w 13"/>
                    <a:gd name="T19" fmla="*/ 0 h 15"/>
                    <a:gd name="T20" fmla="*/ 8 w 13"/>
                    <a:gd name="T21" fmla="*/ 0 h 15"/>
                    <a:gd name="T22" fmla="*/ 4 w 13"/>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4" y="0"/>
                      </a:moveTo>
                      <a:lnTo>
                        <a:pt x="0" y="0"/>
                      </a:lnTo>
                      <a:lnTo>
                        <a:pt x="4" y="15"/>
                      </a:lnTo>
                      <a:lnTo>
                        <a:pt x="8" y="13"/>
                      </a:lnTo>
                      <a:lnTo>
                        <a:pt x="11" y="9"/>
                      </a:lnTo>
                      <a:lnTo>
                        <a:pt x="11" y="7"/>
                      </a:lnTo>
                      <a:lnTo>
                        <a:pt x="13" y="6"/>
                      </a:lnTo>
                      <a:lnTo>
                        <a:pt x="11" y="4"/>
                      </a:lnTo>
                      <a:lnTo>
                        <a:pt x="11" y="0"/>
                      </a:lnTo>
                      <a:lnTo>
                        <a:pt x="8"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39" name="Freeform 4095"/>
                <p:cNvSpPr>
                  <a:spLocks/>
                </p:cNvSpPr>
                <p:nvPr/>
              </p:nvSpPr>
              <p:spPr bwMode="auto">
                <a:xfrm>
                  <a:off x="3612" y="3314"/>
                  <a:ext cx="11" cy="13"/>
                </a:xfrm>
                <a:custGeom>
                  <a:avLst/>
                  <a:gdLst>
                    <a:gd name="T0" fmla="*/ 4 w 11"/>
                    <a:gd name="T1" fmla="*/ 0 h 13"/>
                    <a:gd name="T2" fmla="*/ 4 w 11"/>
                    <a:gd name="T3" fmla="*/ 0 h 13"/>
                    <a:gd name="T4" fmla="*/ 0 w 11"/>
                    <a:gd name="T5" fmla="*/ 0 h 13"/>
                    <a:gd name="T6" fmla="*/ 4 w 11"/>
                    <a:gd name="T7" fmla="*/ 13 h 13"/>
                    <a:gd name="T8" fmla="*/ 7 w 11"/>
                    <a:gd name="T9" fmla="*/ 9 h 13"/>
                    <a:gd name="T10" fmla="*/ 4 w 11"/>
                    <a:gd name="T11" fmla="*/ 13 h 13"/>
                    <a:gd name="T12" fmla="*/ 7 w 11"/>
                    <a:gd name="T13" fmla="*/ 9 h 13"/>
                    <a:gd name="T14" fmla="*/ 9 w 11"/>
                    <a:gd name="T15" fmla="*/ 9 h 13"/>
                    <a:gd name="T16" fmla="*/ 11 w 11"/>
                    <a:gd name="T17" fmla="*/ 7 h 13"/>
                    <a:gd name="T18" fmla="*/ 11 w 11"/>
                    <a:gd name="T19" fmla="*/ 6 h 13"/>
                    <a:gd name="T20" fmla="*/ 11 w 11"/>
                    <a:gd name="T21" fmla="*/ 4 h 13"/>
                    <a:gd name="T22" fmla="*/ 9 w 11"/>
                    <a:gd name="T23" fmla="*/ 0 h 13"/>
                    <a:gd name="T24" fmla="*/ 7 w 11"/>
                    <a:gd name="T25" fmla="*/ 0 h 13"/>
                    <a:gd name="T26" fmla="*/ 4 w 11"/>
                    <a:gd name="T27" fmla="*/ 0 h 13"/>
                    <a:gd name="T28" fmla="*/ 4 w 11"/>
                    <a:gd name="T29" fmla="*/ 0 h 13"/>
                    <a:gd name="T30" fmla="*/ 4 w 11"/>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3">
                      <a:moveTo>
                        <a:pt x="4" y="0"/>
                      </a:moveTo>
                      <a:lnTo>
                        <a:pt x="4" y="0"/>
                      </a:lnTo>
                      <a:lnTo>
                        <a:pt x="0" y="0"/>
                      </a:lnTo>
                      <a:lnTo>
                        <a:pt x="4" y="13"/>
                      </a:lnTo>
                      <a:lnTo>
                        <a:pt x="7" y="9"/>
                      </a:lnTo>
                      <a:lnTo>
                        <a:pt x="4" y="13"/>
                      </a:lnTo>
                      <a:lnTo>
                        <a:pt x="7" y="9"/>
                      </a:lnTo>
                      <a:lnTo>
                        <a:pt x="9" y="9"/>
                      </a:lnTo>
                      <a:lnTo>
                        <a:pt x="11" y="7"/>
                      </a:lnTo>
                      <a:lnTo>
                        <a:pt x="11" y="6"/>
                      </a:lnTo>
                      <a:lnTo>
                        <a:pt x="11" y="4"/>
                      </a:lnTo>
                      <a:lnTo>
                        <a:pt x="9" y="0"/>
                      </a:lnTo>
                      <a:lnTo>
                        <a:pt x="7" y="0"/>
                      </a:lnTo>
                      <a:lnTo>
                        <a:pt x="4" y="0"/>
                      </a:lnTo>
                      <a:lnTo>
                        <a:pt x="4"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0" name="Freeform 4096"/>
                <p:cNvSpPr>
                  <a:spLocks/>
                </p:cNvSpPr>
                <p:nvPr/>
              </p:nvSpPr>
              <p:spPr bwMode="auto">
                <a:xfrm>
                  <a:off x="3616" y="3314"/>
                  <a:ext cx="11" cy="13"/>
                </a:xfrm>
                <a:custGeom>
                  <a:avLst/>
                  <a:gdLst>
                    <a:gd name="T0" fmla="*/ 3 w 11"/>
                    <a:gd name="T1" fmla="*/ 0 h 13"/>
                    <a:gd name="T2" fmla="*/ 5 w 11"/>
                    <a:gd name="T3" fmla="*/ 0 h 13"/>
                    <a:gd name="T4" fmla="*/ 0 w 11"/>
                    <a:gd name="T5" fmla="*/ 0 h 13"/>
                    <a:gd name="T6" fmla="*/ 0 w 11"/>
                    <a:gd name="T7" fmla="*/ 13 h 13"/>
                    <a:gd name="T8" fmla="*/ 5 w 11"/>
                    <a:gd name="T9" fmla="*/ 13 h 13"/>
                    <a:gd name="T10" fmla="*/ 7 w 11"/>
                    <a:gd name="T11" fmla="*/ 9 h 13"/>
                    <a:gd name="T12" fmla="*/ 5 w 11"/>
                    <a:gd name="T13" fmla="*/ 13 h 13"/>
                    <a:gd name="T14" fmla="*/ 7 w 11"/>
                    <a:gd name="T15" fmla="*/ 9 h 13"/>
                    <a:gd name="T16" fmla="*/ 9 w 11"/>
                    <a:gd name="T17" fmla="*/ 9 h 13"/>
                    <a:gd name="T18" fmla="*/ 9 w 11"/>
                    <a:gd name="T19" fmla="*/ 7 h 13"/>
                    <a:gd name="T20" fmla="*/ 11 w 11"/>
                    <a:gd name="T21" fmla="*/ 6 h 13"/>
                    <a:gd name="T22" fmla="*/ 9 w 11"/>
                    <a:gd name="T23" fmla="*/ 0 h 13"/>
                    <a:gd name="T24" fmla="*/ 7 w 11"/>
                    <a:gd name="T25" fmla="*/ 0 h 13"/>
                    <a:gd name="T26" fmla="*/ 5 w 11"/>
                    <a:gd name="T27" fmla="*/ 0 h 13"/>
                    <a:gd name="T28" fmla="*/ 3 w 11"/>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3">
                      <a:moveTo>
                        <a:pt x="3" y="0"/>
                      </a:moveTo>
                      <a:lnTo>
                        <a:pt x="5" y="0"/>
                      </a:lnTo>
                      <a:lnTo>
                        <a:pt x="0" y="0"/>
                      </a:lnTo>
                      <a:lnTo>
                        <a:pt x="0" y="13"/>
                      </a:lnTo>
                      <a:lnTo>
                        <a:pt x="5" y="13"/>
                      </a:lnTo>
                      <a:lnTo>
                        <a:pt x="7" y="9"/>
                      </a:lnTo>
                      <a:lnTo>
                        <a:pt x="5" y="13"/>
                      </a:lnTo>
                      <a:lnTo>
                        <a:pt x="7" y="9"/>
                      </a:lnTo>
                      <a:lnTo>
                        <a:pt x="9" y="9"/>
                      </a:lnTo>
                      <a:lnTo>
                        <a:pt x="9" y="7"/>
                      </a:lnTo>
                      <a:lnTo>
                        <a:pt x="11" y="6"/>
                      </a:lnTo>
                      <a:lnTo>
                        <a:pt x="9" y="0"/>
                      </a:lnTo>
                      <a:lnTo>
                        <a:pt x="7" y="0"/>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1" name="Freeform 4097"/>
                <p:cNvSpPr>
                  <a:spLocks/>
                </p:cNvSpPr>
                <p:nvPr/>
              </p:nvSpPr>
              <p:spPr bwMode="auto">
                <a:xfrm>
                  <a:off x="3619" y="3310"/>
                  <a:ext cx="12" cy="13"/>
                </a:xfrm>
                <a:custGeom>
                  <a:avLst/>
                  <a:gdLst>
                    <a:gd name="T0" fmla="*/ 0 w 12"/>
                    <a:gd name="T1" fmla="*/ 4 h 13"/>
                    <a:gd name="T2" fmla="*/ 2 w 12"/>
                    <a:gd name="T3" fmla="*/ 0 h 13"/>
                    <a:gd name="T4" fmla="*/ 0 w 12"/>
                    <a:gd name="T5" fmla="*/ 4 h 13"/>
                    <a:gd name="T6" fmla="*/ 4 w 12"/>
                    <a:gd name="T7" fmla="*/ 13 h 13"/>
                    <a:gd name="T8" fmla="*/ 6 w 12"/>
                    <a:gd name="T9" fmla="*/ 13 h 13"/>
                    <a:gd name="T10" fmla="*/ 8 w 12"/>
                    <a:gd name="T11" fmla="*/ 11 h 13"/>
                    <a:gd name="T12" fmla="*/ 6 w 12"/>
                    <a:gd name="T13" fmla="*/ 13 h 13"/>
                    <a:gd name="T14" fmla="*/ 8 w 12"/>
                    <a:gd name="T15" fmla="*/ 11 h 13"/>
                    <a:gd name="T16" fmla="*/ 12 w 12"/>
                    <a:gd name="T17" fmla="*/ 10 h 13"/>
                    <a:gd name="T18" fmla="*/ 12 w 12"/>
                    <a:gd name="T19" fmla="*/ 8 h 13"/>
                    <a:gd name="T20" fmla="*/ 12 w 12"/>
                    <a:gd name="T21" fmla="*/ 4 h 13"/>
                    <a:gd name="T22" fmla="*/ 8 w 12"/>
                    <a:gd name="T23" fmla="*/ 4 h 13"/>
                    <a:gd name="T24" fmla="*/ 8 w 12"/>
                    <a:gd name="T25" fmla="*/ 0 h 13"/>
                    <a:gd name="T26" fmla="*/ 6 w 12"/>
                    <a:gd name="T27" fmla="*/ 0 h 13"/>
                    <a:gd name="T28" fmla="*/ 2 w 12"/>
                    <a:gd name="T29" fmla="*/ 0 h 13"/>
                    <a:gd name="T30" fmla="*/ 0 w 12"/>
                    <a:gd name="T3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3">
                      <a:moveTo>
                        <a:pt x="0" y="4"/>
                      </a:moveTo>
                      <a:lnTo>
                        <a:pt x="2" y="0"/>
                      </a:lnTo>
                      <a:lnTo>
                        <a:pt x="0" y="4"/>
                      </a:lnTo>
                      <a:lnTo>
                        <a:pt x="4" y="13"/>
                      </a:lnTo>
                      <a:lnTo>
                        <a:pt x="6" y="13"/>
                      </a:lnTo>
                      <a:lnTo>
                        <a:pt x="8" y="11"/>
                      </a:lnTo>
                      <a:lnTo>
                        <a:pt x="6" y="13"/>
                      </a:lnTo>
                      <a:lnTo>
                        <a:pt x="8" y="11"/>
                      </a:lnTo>
                      <a:lnTo>
                        <a:pt x="12" y="10"/>
                      </a:lnTo>
                      <a:lnTo>
                        <a:pt x="12" y="8"/>
                      </a:lnTo>
                      <a:lnTo>
                        <a:pt x="12" y="4"/>
                      </a:lnTo>
                      <a:lnTo>
                        <a:pt x="8" y="4"/>
                      </a:lnTo>
                      <a:lnTo>
                        <a:pt x="8" y="0"/>
                      </a:lnTo>
                      <a:lnTo>
                        <a:pt x="6" y="0"/>
                      </a:lnTo>
                      <a:lnTo>
                        <a:pt x="2" y="0"/>
                      </a:lnTo>
                      <a:lnTo>
                        <a:pt x="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2" name="Freeform 4098"/>
                <p:cNvSpPr>
                  <a:spLocks/>
                </p:cNvSpPr>
                <p:nvPr/>
              </p:nvSpPr>
              <p:spPr bwMode="auto">
                <a:xfrm>
                  <a:off x="3619" y="3308"/>
                  <a:ext cx="16" cy="13"/>
                </a:xfrm>
                <a:custGeom>
                  <a:avLst/>
                  <a:gdLst>
                    <a:gd name="T0" fmla="*/ 6 w 16"/>
                    <a:gd name="T1" fmla="*/ 0 h 13"/>
                    <a:gd name="T2" fmla="*/ 4 w 16"/>
                    <a:gd name="T3" fmla="*/ 0 h 13"/>
                    <a:gd name="T4" fmla="*/ 0 w 16"/>
                    <a:gd name="T5" fmla="*/ 6 h 13"/>
                    <a:gd name="T6" fmla="*/ 8 w 16"/>
                    <a:gd name="T7" fmla="*/ 13 h 13"/>
                    <a:gd name="T8" fmla="*/ 12 w 16"/>
                    <a:gd name="T9" fmla="*/ 12 h 13"/>
                    <a:gd name="T10" fmla="*/ 12 w 16"/>
                    <a:gd name="T11" fmla="*/ 13 h 13"/>
                    <a:gd name="T12" fmla="*/ 12 w 16"/>
                    <a:gd name="T13" fmla="*/ 12 h 13"/>
                    <a:gd name="T14" fmla="*/ 16 w 16"/>
                    <a:gd name="T15" fmla="*/ 10 h 13"/>
                    <a:gd name="T16" fmla="*/ 16 w 16"/>
                    <a:gd name="T17" fmla="*/ 6 h 13"/>
                    <a:gd name="T18" fmla="*/ 16 w 16"/>
                    <a:gd name="T19" fmla="*/ 6 h 13"/>
                    <a:gd name="T20" fmla="*/ 12 w 16"/>
                    <a:gd name="T21" fmla="*/ 2 h 13"/>
                    <a:gd name="T22" fmla="*/ 12 w 16"/>
                    <a:gd name="T23" fmla="*/ 0 h 13"/>
                    <a:gd name="T24" fmla="*/ 8 w 16"/>
                    <a:gd name="T25" fmla="*/ 0 h 13"/>
                    <a:gd name="T26" fmla="*/ 6 w 16"/>
                    <a:gd name="T27" fmla="*/ 0 h 13"/>
                    <a:gd name="T28" fmla="*/ 4 w 16"/>
                    <a:gd name="T29" fmla="*/ 0 h 13"/>
                    <a:gd name="T30" fmla="*/ 6 w 16"/>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3">
                      <a:moveTo>
                        <a:pt x="6" y="0"/>
                      </a:moveTo>
                      <a:lnTo>
                        <a:pt x="4" y="0"/>
                      </a:lnTo>
                      <a:lnTo>
                        <a:pt x="0" y="6"/>
                      </a:lnTo>
                      <a:lnTo>
                        <a:pt x="8" y="13"/>
                      </a:lnTo>
                      <a:lnTo>
                        <a:pt x="12" y="12"/>
                      </a:lnTo>
                      <a:lnTo>
                        <a:pt x="12" y="13"/>
                      </a:lnTo>
                      <a:lnTo>
                        <a:pt x="12" y="12"/>
                      </a:lnTo>
                      <a:lnTo>
                        <a:pt x="16" y="10"/>
                      </a:lnTo>
                      <a:lnTo>
                        <a:pt x="16" y="6"/>
                      </a:lnTo>
                      <a:lnTo>
                        <a:pt x="16" y="6"/>
                      </a:lnTo>
                      <a:lnTo>
                        <a:pt x="12" y="2"/>
                      </a:lnTo>
                      <a:lnTo>
                        <a:pt x="12" y="0"/>
                      </a:lnTo>
                      <a:lnTo>
                        <a:pt x="8" y="0"/>
                      </a:lnTo>
                      <a:lnTo>
                        <a:pt x="6" y="0"/>
                      </a:lnTo>
                      <a:lnTo>
                        <a:pt x="4"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3" name="Freeform 4099"/>
                <p:cNvSpPr>
                  <a:spLocks/>
                </p:cNvSpPr>
                <p:nvPr/>
              </p:nvSpPr>
              <p:spPr bwMode="auto">
                <a:xfrm>
                  <a:off x="3625" y="3306"/>
                  <a:ext cx="12" cy="15"/>
                </a:xfrm>
                <a:custGeom>
                  <a:avLst/>
                  <a:gdLst>
                    <a:gd name="T0" fmla="*/ 2 w 12"/>
                    <a:gd name="T1" fmla="*/ 0 h 15"/>
                    <a:gd name="T2" fmla="*/ 0 w 12"/>
                    <a:gd name="T3" fmla="*/ 2 h 15"/>
                    <a:gd name="T4" fmla="*/ 6 w 12"/>
                    <a:gd name="T5" fmla="*/ 15 h 15"/>
                    <a:gd name="T6" fmla="*/ 6 w 12"/>
                    <a:gd name="T7" fmla="*/ 14 h 15"/>
                    <a:gd name="T8" fmla="*/ 12 w 12"/>
                    <a:gd name="T9" fmla="*/ 12 h 15"/>
                    <a:gd name="T10" fmla="*/ 12 w 12"/>
                    <a:gd name="T11" fmla="*/ 8 h 15"/>
                    <a:gd name="T12" fmla="*/ 12 w 12"/>
                    <a:gd name="T13" fmla="*/ 8 h 15"/>
                    <a:gd name="T14" fmla="*/ 12 w 12"/>
                    <a:gd name="T15" fmla="*/ 4 h 15"/>
                    <a:gd name="T16" fmla="*/ 12 w 12"/>
                    <a:gd name="T17" fmla="*/ 2 h 15"/>
                    <a:gd name="T18" fmla="*/ 10 w 12"/>
                    <a:gd name="T19" fmla="*/ 0 h 15"/>
                    <a:gd name="T20" fmla="*/ 6 w 12"/>
                    <a:gd name="T21" fmla="*/ 0 h 15"/>
                    <a:gd name="T22" fmla="*/ 2 w 12"/>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5">
                      <a:moveTo>
                        <a:pt x="2" y="0"/>
                      </a:moveTo>
                      <a:lnTo>
                        <a:pt x="0" y="2"/>
                      </a:lnTo>
                      <a:lnTo>
                        <a:pt x="6" y="15"/>
                      </a:lnTo>
                      <a:lnTo>
                        <a:pt x="6" y="14"/>
                      </a:lnTo>
                      <a:lnTo>
                        <a:pt x="12" y="12"/>
                      </a:lnTo>
                      <a:lnTo>
                        <a:pt x="12" y="8"/>
                      </a:lnTo>
                      <a:lnTo>
                        <a:pt x="12" y="8"/>
                      </a:lnTo>
                      <a:lnTo>
                        <a:pt x="12" y="4"/>
                      </a:lnTo>
                      <a:lnTo>
                        <a:pt x="12" y="2"/>
                      </a:lnTo>
                      <a:lnTo>
                        <a:pt x="10" y="0"/>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4" name="Freeform 4100"/>
                <p:cNvSpPr>
                  <a:spLocks/>
                </p:cNvSpPr>
                <p:nvPr/>
              </p:nvSpPr>
              <p:spPr bwMode="auto">
                <a:xfrm>
                  <a:off x="3627" y="3306"/>
                  <a:ext cx="13" cy="14"/>
                </a:xfrm>
                <a:custGeom>
                  <a:avLst/>
                  <a:gdLst>
                    <a:gd name="T0" fmla="*/ 4 w 13"/>
                    <a:gd name="T1" fmla="*/ 0 h 14"/>
                    <a:gd name="T2" fmla="*/ 0 w 13"/>
                    <a:gd name="T3" fmla="*/ 0 h 14"/>
                    <a:gd name="T4" fmla="*/ 4 w 13"/>
                    <a:gd name="T5" fmla="*/ 14 h 14"/>
                    <a:gd name="T6" fmla="*/ 10 w 13"/>
                    <a:gd name="T7" fmla="*/ 12 h 14"/>
                    <a:gd name="T8" fmla="*/ 12 w 13"/>
                    <a:gd name="T9" fmla="*/ 12 h 14"/>
                    <a:gd name="T10" fmla="*/ 13 w 13"/>
                    <a:gd name="T11" fmla="*/ 8 h 14"/>
                    <a:gd name="T12" fmla="*/ 13 w 13"/>
                    <a:gd name="T13" fmla="*/ 8 h 14"/>
                    <a:gd name="T14" fmla="*/ 13 w 13"/>
                    <a:gd name="T15" fmla="*/ 4 h 14"/>
                    <a:gd name="T16" fmla="*/ 12 w 13"/>
                    <a:gd name="T17" fmla="*/ 2 h 14"/>
                    <a:gd name="T18" fmla="*/ 10 w 13"/>
                    <a:gd name="T19" fmla="*/ 0 h 14"/>
                    <a:gd name="T20" fmla="*/ 8 w 13"/>
                    <a:gd name="T21" fmla="*/ 0 h 14"/>
                    <a:gd name="T22" fmla="*/ 4 w 13"/>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4">
                      <a:moveTo>
                        <a:pt x="4" y="0"/>
                      </a:moveTo>
                      <a:lnTo>
                        <a:pt x="0" y="0"/>
                      </a:lnTo>
                      <a:lnTo>
                        <a:pt x="4" y="14"/>
                      </a:lnTo>
                      <a:lnTo>
                        <a:pt x="10" y="12"/>
                      </a:lnTo>
                      <a:lnTo>
                        <a:pt x="12" y="12"/>
                      </a:lnTo>
                      <a:lnTo>
                        <a:pt x="13" y="8"/>
                      </a:lnTo>
                      <a:lnTo>
                        <a:pt x="13" y="8"/>
                      </a:lnTo>
                      <a:lnTo>
                        <a:pt x="13" y="4"/>
                      </a:lnTo>
                      <a:lnTo>
                        <a:pt x="12" y="2"/>
                      </a:lnTo>
                      <a:lnTo>
                        <a:pt x="10"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5" name="Freeform 4101"/>
                <p:cNvSpPr>
                  <a:spLocks/>
                </p:cNvSpPr>
                <p:nvPr/>
              </p:nvSpPr>
              <p:spPr bwMode="auto">
                <a:xfrm>
                  <a:off x="3631" y="3304"/>
                  <a:ext cx="15" cy="14"/>
                </a:xfrm>
                <a:custGeom>
                  <a:avLst/>
                  <a:gdLst>
                    <a:gd name="T0" fmla="*/ 4 w 15"/>
                    <a:gd name="T1" fmla="*/ 0 h 14"/>
                    <a:gd name="T2" fmla="*/ 0 w 15"/>
                    <a:gd name="T3" fmla="*/ 2 h 14"/>
                    <a:gd name="T4" fmla="*/ 6 w 15"/>
                    <a:gd name="T5" fmla="*/ 14 h 14"/>
                    <a:gd name="T6" fmla="*/ 9 w 15"/>
                    <a:gd name="T7" fmla="*/ 14 h 14"/>
                    <a:gd name="T8" fmla="*/ 13 w 15"/>
                    <a:gd name="T9" fmla="*/ 10 h 14"/>
                    <a:gd name="T10" fmla="*/ 13 w 15"/>
                    <a:gd name="T11" fmla="*/ 10 h 14"/>
                    <a:gd name="T12" fmla="*/ 15 w 15"/>
                    <a:gd name="T13" fmla="*/ 6 h 14"/>
                    <a:gd name="T14" fmla="*/ 13 w 15"/>
                    <a:gd name="T15" fmla="*/ 4 h 14"/>
                    <a:gd name="T16" fmla="*/ 13 w 15"/>
                    <a:gd name="T17" fmla="*/ 2 h 14"/>
                    <a:gd name="T18" fmla="*/ 9 w 15"/>
                    <a:gd name="T19" fmla="*/ 0 h 14"/>
                    <a:gd name="T20" fmla="*/ 8 w 15"/>
                    <a:gd name="T21" fmla="*/ 0 h 14"/>
                    <a:gd name="T22" fmla="*/ 4 w 15"/>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4">
                      <a:moveTo>
                        <a:pt x="4" y="0"/>
                      </a:moveTo>
                      <a:lnTo>
                        <a:pt x="0" y="2"/>
                      </a:lnTo>
                      <a:lnTo>
                        <a:pt x="6" y="14"/>
                      </a:lnTo>
                      <a:lnTo>
                        <a:pt x="9" y="14"/>
                      </a:lnTo>
                      <a:lnTo>
                        <a:pt x="13" y="10"/>
                      </a:lnTo>
                      <a:lnTo>
                        <a:pt x="13" y="10"/>
                      </a:lnTo>
                      <a:lnTo>
                        <a:pt x="15" y="6"/>
                      </a:lnTo>
                      <a:lnTo>
                        <a:pt x="13" y="4"/>
                      </a:lnTo>
                      <a:lnTo>
                        <a:pt x="13" y="2"/>
                      </a:lnTo>
                      <a:lnTo>
                        <a:pt x="9"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6" name="Freeform 4102"/>
                <p:cNvSpPr>
                  <a:spLocks/>
                </p:cNvSpPr>
                <p:nvPr/>
              </p:nvSpPr>
              <p:spPr bwMode="auto">
                <a:xfrm>
                  <a:off x="3635" y="3302"/>
                  <a:ext cx="13" cy="16"/>
                </a:xfrm>
                <a:custGeom>
                  <a:avLst/>
                  <a:gdLst>
                    <a:gd name="T0" fmla="*/ 4 w 13"/>
                    <a:gd name="T1" fmla="*/ 2 h 16"/>
                    <a:gd name="T2" fmla="*/ 0 w 13"/>
                    <a:gd name="T3" fmla="*/ 2 h 16"/>
                    <a:gd name="T4" fmla="*/ 5 w 13"/>
                    <a:gd name="T5" fmla="*/ 16 h 16"/>
                    <a:gd name="T6" fmla="*/ 9 w 13"/>
                    <a:gd name="T7" fmla="*/ 12 h 16"/>
                    <a:gd name="T8" fmla="*/ 11 w 13"/>
                    <a:gd name="T9" fmla="*/ 12 h 16"/>
                    <a:gd name="T10" fmla="*/ 13 w 13"/>
                    <a:gd name="T11" fmla="*/ 8 h 16"/>
                    <a:gd name="T12" fmla="*/ 13 w 13"/>
                    <a:gd name="T13" fmla="*/ 6 h 16"/>
                    <a:gd name="T14" fmla="*/ 13 w 13"/>
                    <a:gd name="T15" fmla="*/ 4 h 16"/>
                    <a:gd name="T16" fmla="*/ 11 w 13"/>
                    <a:gd name="T17" fmla="*/ 2 h 16"/>
                    <a:gd name="T18" fmla="*/ 9 w 13"/>
                    <a:gd name="T19" fmla="*/ 2 h 16"/>
                    <a:gd name="T20" fmla="*/ 5 w 13"/>
                    <a:gd name="T21" fmla="*/ 0 h 16"/>
                    <a:gd name="T22" fmla="*/ 4 w 13"/>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6">
                      <a:moveTo>
                        <a:pt x="4" y="2"/>
                      </a:moveTo>
                      <a:lnTo>
                        <a:pt x="0" y="2"/>
                      </a:lnTo>
                      <a:lnTo>
                        <a:pt x="5" y="16"/>
                      </a:lnTo>
                      <a:lnTo>
                        <a:pt x="9" y="12"/>
                      </a:lnTo>
                      <a:lnTo>
                        <a:pt x="11" y="12"/>
                      </a:lnTo>
                      <a:lnTo>
                        <a:pt x="13" y="8"/>
                      </a:lnTo>
                      <a:lnTo>
                        <a:pt x="13" y="6"/>
                      </a:lnTo>
                      <a:lnTo>
                        <a:pt x="13" y="4"/>
                      </a:lnTo>
                      <a:lnTo>
                        <a:pt x="11" y="2"/>
                      </a:lnTo>
                      <a:lnTo>
                        <a:pt x="9" y="2"/>
                      </a:lnTo>
                      <a:lnTo>
                        <a:pt x="5" y="0"/>
                      </a:lnTo>
                      <a:lnTo>
                        <a:pt x="4"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7" name="Freeform 4103"/>
                <p:cNvSpPr>
                  <a:spLocks/>
                </p:cNvSpPr>
                <p:nvPr/>
              </p:nvSpPr>
              <p:spPr bwMode="auto">
                <a:xfrm>
                  <a:off x="3639" y="3302"/>
                  <a:ext cx="15" cy="12"/>
                </a:xfrm>
                <a:custGeom>
                  <a:avLst/>
                  <a:gdLst>
                    <a:gd name="T0" fmla="*/ 7 w 15"/>
                    <a:gd name="T1" fmla="*/ 0 h 12"/>
                    <a:gd name="T2" fmla="*/ 5 w 15"/>
                    <a:gd name="T3" fmla="*/ 0 h 12"/>
                    <a:gd name="T4" fmla="*/ 0 w 15"/>
                    <a:gd name="T5" fmla="*/ 2 h 12"/>
                    <a:gd name="T6" fmla="*/ 5 w 15"/>
                    <a:gd name="T7" fmla="*/ 12 h 12"/>
                    <a:gd name="T8" fmla="*/ 9 w 15"/>
                    <a:gd name="T9" fmla="*/ 12 h 12"/>
                    <a:gd name="T10" fmla="*/ 7 w 15"/>
                    <a:gd name="T11" fmla="*/ 12 h 12"/>
                    <a:gd name="T12" fmla="*/ 9 w 15"/>
                    <a:gd name="T13" fmla="*/ 12 h 12"/>
                    <a:gd name="T14" fmla="*/ 11 w 15"/>
                    <a:gd name="T15" fmla="*/ 12 h 12"/>
                    <a:gd name="T16" fmla="*/ 11 w 15"/>
                    <a:gd name="T17" fmla="*/ 8 h 12"/>
                    <a:gd name="T18" fmla="*/ 15 w 15"/>
                    <a:gd name="T19" fmla="*/ 6 h 12"/>
                    <a:gd name="T20" fmla="*/ 11 w 15"/>
                    <a:gd name="T21" fmla="*/ 4 h 12"/>
                    <a:gd name="T22" fmla="*/ 11 w 15"/>
                    <a:gd name="T23" fmla="*/ 2 h 12"/>
                    <a:gd name="T24" fmla="*/ 9 w 15"/>
                    <a:gd name="T25" fmla="*/ 0 h 12"/>
                    <a:gd name="T26" fmla="*/ 7 w 15"/>
                    <a:gd name="T27" fmla="*/ 0 h 12"/>
                    <a:gd name="T28" fmla="*/ 5 w 15"/>
                    <a:gd name="T29" fmla="*/ 0 h 12"/>
                    <a:gd name="T30" fmla="*/ 7 w 15"/>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2">
                      <a:moveTo>
                        <a:pt x="7" y="0"/>
                      </a:moveTo>
                      <a:lnTo>
                        <a:pt x="5" y="0"/>
                      </a:lnTo>
                      <a:lnTo>
                        <a:pt x="0" y="2"/>
                      </a:lnTo>
                      <a:lnTo>
                        <a:pt x="5" y="12"/>
                      </a:lnTo>
                      <a:lnTo>
                        <a:pt x="9" y="12"/>
                      </a:lnTo>
                      <a:lnTo>
                        <a:pt x="7" y="12"/>
                      </a:lnTo>
                      <a:lnTo>
                        <a:pt x="9" y="12"/>
                      </a:lnTo>
                      <a:lnTo>
                        <a:pt x="11" y="12"/>
                      </a:lnTo>
                      <a:lnTo>
                        <a:pt x="11" y="8"/>
                      </a:lnTo>
                      <a:lnTo>
                        <a:pt x="15" y="6"/>
                      </a:lnTo>
                      <a:lnTo>
                        <a:pt x="11" y="4"/>
                      </a:lnTo>
                      <a:lnTo>
                        <a:pt x="11" y="2"/>
                      </a:lnTo>
                      <a:lnTo>
                        <a:pt x="9" y="0"/>
                      </a:lnTo>
                      <a:lnTo>
                        <a:pt x="7" y="0"/>
                      </a:lnTo>
                      <a:lnTo>
                        <a:pt x="5"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8" name="Freeform 4104"/>
                <p:cNvSpPr>
                  <a:spLocks/>
                </p:cNvSpPr>
                <p:nvPr/>
              </p:nvSpPr>
              <p:spPr bwMode="auto">
                <a:xfrm>
                  <a:off x="3646" y="3302"/>
                  <a:ext cx="8" cy="12"/>
                </a:xfrm>
                <a:custGeom>
                  <a:avLst/>
                  <a:gdLst>
                    <a:gd name="T0" fmla="*/ 0 w 8"/>
                    <a:gd name="T1" fmla="*/ 0 h 12"/>
                    <a:gd name="T2" fmla="*/ 2 w 8"/>
                    <a:gd name="T3" fmla="*/ 0 h 12"/>
                    <a:gd name="T4" fmla="*/ 0 w 8"/>
                    <a:gd name="T5" fmla="*/ 0 h 12"/>
                    <a:gd name="T6" fmla="*/ 0 w 8"/>
                    <a:gd name="T7" fmla="*/ 12 h 12"/>
                    <a:gd name="T8" fmla="*/ 2 w 8"/>
                    <a:gd name="T9" fmla="*/ 12 h 12"/>
                    <a:gd name="T10" fmla="*/ 4 w 8"/>
                    <a:gd name="T11" fmla="*/ 12 h 12"/>
                    <a:gd name="T12" fmla="*/ 2 w 8"/>
                    <a:gd name="T13" fmla="*/ 12 h 12"/>
                    <a:gd name="T14" fmla="*/ 8 w 8"/>
                    <a:gd name="T15" fmla="*/ 12 h 12"/>
                    <a:gd name="T16" fmla="*/ 8 w 8"/>
                    <a:gd name="T17" fmla="*/ 8 h 12"/>
                    <a:gd name="T18" fmla="*/ 8 w 8"/>
                    <a:gd name="T19" fmla="*/ 6 h 12"/>
                    <a:gd name="T20" fmla="*/ 8 w 8"/>
                    <a:gd name="T21" fmla="*/ 4 h 12"/>
                    <a:gd name="T22" fmla="*/ 8 w 8"/>
                    <a:gd name="T23" fmla="*/ 2 h 12"/>
                    <a:gd name="T24" fmla="*/ 8 w 8"/>
                    <a:gd name="T25" fmla="*/ 0 h 12"/>
                    <a:gd name="T26" fmla="*/ 2 w 8"/>
                    <a:gd name="T27" fmla="*/ 0 h 12"/>
                    <a:gd name="T28" fmla="*/ 0 w 8"/>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2">
                      <a:moveTo>
                        <a:pt x="0" y="0"/>
                      </a:moveTo>
                      <a:lnTo>
                        <a:pt x="2" y="0"/>
                      </a:lnTo>
                      <a:lnTo>
                        <a:pt x="0" y="0"/>
                      </a:lnTo>
                      <a:lnTo>
                        <a:pt x="0" y="12"/>
                      </a:lnTo>
                      <a:lnTo>
                        <a:pt x="2" y="12"/>
                      </a:lnTo>
                      <a:lnTo>
                        <a:pt x="4" y="12"/>
                      </a:lnTo>
                      <a:lnTo>
                        <a:pt x="2" y="12"/>
                      </a:lnTo>
                      <a:lnTo>
                        <a:pt x="8" y="12"/>
                      </a:lnTo>
                      <a:lnTo>
                        <a:pt x="8" y="8"/>
                      </a:lnTo>
                      <a:lnTo>
                        <a:pt x="8" y="6"/>
                      </a:lnTo>
                      <a:lnTo>
                        <a:pt x="8" y="4"/>
                      </a:lnTo>
                      <a:lnTo>
                        <a:pt x="8" y="2"/>
                      </a:lnTo>
                      <a:lnTo>
                        <a:pt x="8" y="0"/>
                      </a:lnTo>
                      <a:lnTo>
                        <a:pt x="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49" name="Freeform 4105"/>
                <p:cNvSpPr>
                  <a:spLocks/>
                </p:cNvSpPr>
                <p:nvPr/>
              </p:nvSpPr>
              <p:spPr bwMode="auto">
                <a:xfrm>
                  <a:off x="3646" y="3298"/>
                  <a:ext cx="14" cy="16"/>
                </a:xfrm>
                <a:custGeom>
                  <a:avLst/>
                  <a:gdLst>
                    <a:gd name="T0" fmla="*/ 8 w 14"/>
                    <a:gd name="T1" fmla="*/ 0 h 16"/>
                    <a:gd name="T2" fmla="*/ 4 w 14"/>
                    <a:gd name="T3" fmla="*/ 0 h 16"/>
                    <a:gd name="T4" fmla="*/ 0 w 14"/>
                    <a:gd name="T5" fmla="*/ 4 h 16"/>
                    <a:gd name="T6" fmla="*/ 4 w 14"/>
                    <a:gd name="T7" fmla="*/ 16 h 16"/>
                    <a:gd name="T8" fmla="*/ 8 w 14"/>
                    <a:gd name="T9" fmla="*/ 16 h 16"/>
                    <a:gd name="T10" fmla="*/ 8 w 14"/>
                    <a:gd name="T11" fmla="*/ 16 h 16"/>
                    <a:gd name="T12" fmla="*/ 8 w 14"/>
                    <a:gd name="T13" fmla="*/ 16 h 16"/>
                    <a:gd name="T14" fmla="*/ 12 w 14"/>
                    <a:gd name="T15" fmla="*/ 12 h 16"/>
                    <a:gd name="T16" fmla="*/ 14 w 14"/>
                    <a:gd name="T17" fmla="*/ 10 h 16"/>
                    <a:gd name="T18" fmla="*/ 14 w 14"/>
                    <a:gd name="T19" fmla="*/ 8 h 16"/>
                    <a:gd name="T20" fmla="*/ 14 w 14"/>
                    <a:gd name="T21" fmla="*/ 6 h 16"/>
                    <a:gd name="T22" fmla="*/ 12 w 14"/>
                    <a:gd name="T23" fmla="*/ 4 h 16"/>
                    <a:gd name="T24" fmla="*/ 8 w 14"/>
                    <a:gd name="T25" fmla="*/ 0 h 16"/>
                    <a:gd name="T26" fmla="*/ 8 w 14"/>
                    <a:gd name="T27" fmla="*/ 0 h 16"/>
                    <a:gd name="T28" fmla="*/ 4 w 14"/>
                    <a:gd name="T29" fmla="*/ 0 h 16"/>
                    <a:gd name="T30" fmla="*/ 8 w 14"/>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6">
                      <a:moveTo>
                        <a:pt x="8" y="0"/>
                      </a:moveTo>
                      <a:lnTo>
                        <a:pt x="4" y="0"/>
                      </a:lnTo>
                      <a:lnTo>
                        <a:pt x="0" y="4"/>
                      </a:lnTo>
                      <a:lnTo>
                        <a:pt x="4" y="16"/>
                      </a:lnTo>
                      <a:lnTo>
                        <a:pt x="8" y="16"/>
                      </a:lnTo>
                      <a:lnTo>
                        <a:pt x="8" y="16"/>
                      </a:lnTo>
                      <a:lnTo>
                        <a:pt x="8" y="16"/>
                      </a:lnTo>
                      <a:lnTo>
                        <a:pt x="12" y="12"/>
                      </a:lnTo>
                      <a:lnTo>
                        <a:pt x="14" y="10"/>
                      </a:lnTo>
                      <a:lnTo>
                        <a:pt x="14" y="8"/>
                      </a:lnTo>
                      <a:lnTo>
                        <a:pt x="14" y="6"/>
                      </a:lnTo>
                      <a:lnTo>
                        <a:pt x="12" y="4"/>
                      </a:lnTo>
                      <a:lnTo>
                        <a:pt x="8" y="0"/>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0" name="Freeform 4106"/>
                <p:cNvSpPr>
                  <a:spLocks/>
                </p:cNvSpPr>
                <p:nvPr/>
              </p:nvSpPr>
              <p:spPr bwMode="auto">
                <a:xfrm>
                  <a:off x="3654" y="3298"/>
                  <a:ext cx="8" cy="16"/>
                </a:xfrm>
                <a:custGeom>
                  <a:avLst/>
                  <a:gdLst>
                    <a:gd name="T0" fmla="*/ 0 w 8"/>
                    <a:gd name="T1" fmla="*/ 0 h 16"/>
                    <a:gd name="T2" fmla="*/ 0 w 8"/>
                    <a:gd name="T3" fmla="*/ 0 h 16"/>
                    <a:gd name="T4" fmla="*/ 0 w 8"/>
                    <a:gd name="T5" fmla="*/ 16 h 16"/>
                    <a:gd name="T6" fmla="*/ 0 w 8"/>
                    <a:gd name="T7" fmla="*/ 16 h 16"/>
                    <a:gd name="T8" fmla="*/ 6 w 8"/>
                    <a:gd name="T9" fmla="*/ 16 h 16"/>
                    <a:gd name="T10" fmla="*/ 8 w 8"/>
                    <a:gd name="T11" fmla="*/ 12 h 16"/>
                    <a:gd name="T12" fmla="*/ 8 w 8"/>
                    <a:gd name="T13" fmla="*/ 10 h 16"/>
                    <a:gd name="T14" fmla="*/ 8 w 8"/>
                    <a:gd name="T15" fmla="*/ 8 h 16"/>
                    <a:gd name="T16" fmla="*/ 8 w 8"/>
                    <a:gd name="T17" fmla="*/ 6 h 16"/>
                    <a:gd name="T18" fmla="*/ 8 w 8"/>
                    <a:gd name="T19" fmla="*/ 4 h 16"/>
                    <a:gd name="T20" fmla="*/ 6 w 8"/>
                    <a:gd name="T21" fmla="*/ 0 h 16"/>
                    <a:gd name="T22" fmla="*/ 0 w 8"/>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6">
                      <a:moveTo>
                        <a:pt x="0" y="0"/>
                      </a:moveTo>
                      <a:lnTo>
                        <a:pt x="0" y="0"/>
                      </a:lnTo>
                      <a:lnTo>
                        <a:pt x="0" y="16"/>
                      </a:lnTo>
                      <a:lnTo>
                        <a:pt x="0" y="16"/>
                      </a:lnTo>
                      <a:lnTo>
                        <a:pt x="6" y="16"/>
                      </a:lnTo>
                      <a:lnTo>
                        <a:pt x="8" y="12"/>
                      </a:lnTo>
                      <a:lnTo>
                        <a:pt x="8" y="10"/>
                      </a:lnTo>
                      <a:lnTo>
                        <a:pt x="8" y="8"/>
                      </a:lnTo>
                      <a:lnTo>
                        <a:pt x="8" y="6"/>
                      </a:lnTo>
                      <a:lnTo>
                        <a:pt x="8" y="4"/>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1" name="Freeform 4107"/>
                <p:cNvSpPr>
                  <a:spLocks/>
                </p:cNvSpPr>
                <p:nvPr/>
              </p:nvSpPr>
              <p:spPr bwMode="auto">
                <a:xfrm>
                  <a:off x="3654" y="3298"/>
                  <a:ext cx="13" cy="16"/>
                </a:xfrm>
                <a:custGeom>
                  <a:avLst/>
                  <a:gdLst>
                    <a:gd name="T0" fmla="*/ 8 w 13"/>
                    <a:gd name="T1" fmla="*/ 0 h 16"/>
                    <a:gd name="T2" fmla="*/ 6 w 13"/>
                    <a:gd name="T3" fmla="*/ 0 h 16"/>
                    <a:gd name="T4" fmla="*/ 0 w 13"/>
                    <a:gd name="T5" fmla="*/ 0 h 16"/>
                    <a:gd name="T6" fmla="*/ 0 w 13"/>
                    <a:gd name="T7" fmla="*/ 16 h 16"/>
                    <a:gd name="T8" fmla="*/ 6 w 13"/>
                    <a:gd name="T9" fmla="*/ 16 h 16"/>
                    <a:gd name="T10" fmla="*/ 4 w 13"/>
                    <a:gd name="T11" fmla="*/ 16 h 16"/>
                    <a:gd name="T12" fmla="*/ 6 w 13"/>
                    <a:gd name="T13" fmla="*/ 16 h 16"/>
                    <a:gd name="T14" fmla="*/ 8 w 13"/>
                    <a:gd name="T15" fmla="*/ 16 h 16"/>
                    <a:gd name="T16" fmla="*/ 10 w 13"/>
                    <a:gd name="T17" fmla="*/ 12 h 16"/>
                    <a:gd name="T18" fmla="*/ 13 w 13"/>
                    <a:gd name="T19" fmla="*/ 10 h 16"/>
                    <a:gd name="T20" fmla="*/ 13 w 13"/>
                    <a:gd name="T21" fmla="*/ 8 h 16"/>
                    <a:gd name="T22" fmla="*/ 13 w 13"/>
                    <a:gd name="T23" fmla="*/ 6 h 16"/>
                    <a:gd name="T24" fmla="*/ 10 w 13"/>
                    <a:gd name="T25" fmla="*/ 4 h 16"/>
                    <a:gd name="T26" fmla="*/ 8 w 13"/>
                    <a:gd name="T27" fmla="*/ 0 h 16"/>
                    <a:gd name="T28" fmla="*/ 6 w 13"/>
                    <a:gd name="T29" fmla="*/ 0 h 16"/>
                    <a:gd name="T30" fmla="*/ 8 w 13"/>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6">
                      <a:moveTo>
                        <a:pt x="8" y="0"/>
                      </a:moveTo>
                      <a:lnTo>
                        <a:pt x="6" y="0"/>
                      </a:lnTo>
                      <a:lnTo>
                        <a:pt x="0" y="0"/>
                      </a:lnTo>
                      <a:lnTo>
                        <a:pt x="0" y="16"/>
                      </a:lnTo>
                      <a:lnTo>
                        <a:pt x="6" y="16"/>
                      </a:lnTo>
                      <a:lnTo>
                        <a:pt x="4" y="16"/>
                      </a:lnTo>
                      <a:lnTo>
                        <a:pt x="6" y="16"/>
                      </a:lnTo>
                      <a:lnTo>
                        <a:pt x="8" y="16"/>
                      </a:lnTo>
                      <a:lnTo>
                        <a:pt x="10" y="12"/>
                      </a:lnTo>
                      <a:lnTo>
                        <a:pt x="13" y="10"/>
                      </a:lnTo>
                      <a:lnTo>
                        <a:pt x="13" y="8"/>
                      </a:lnTo>
                      <a:lnTo>
                        <a:pt x="13" y="6"/>
                      </a:lnTo>
                      <a:lnTo>
                        <a:pt x="10" y="4"/>
                      </a:lnTo>
                      <a:lnTo>
                        <a:pt x="8" y="0"/>
                      </a:lnTo>
                      <a:lnTo>
                        <a:pt x="6"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2" name="Freeform 4108"/>
                <p:cNvSpPr>
                  <a:spLocks/>
                </p:cNvSpPr>
                <p:nvPr/>
              </p:nvSpPr>
              <p:spPr bwMode="auto">
                <a:xfrm>
                  <a:off x="3658" y="3298"/>
                  <a:ext cx="11" cy="16"/>
                </a:xfrm>
                <a:custGeom>
                  <a:avLst/>
                  <a:gdLst>
                    <a:gd name="T0" fmla="*/ 6 w 11"/>
                    <a:gd name="T1" fmla="*/ 4 h 16"/>
                    <a:gd name="T2" fmla="*/ 9 w 11"/>
                    <a:gd name="T3" fmla="*/ 4 h 16"/>
                    <a:gd name="T4" fmla="*/ 4 w 11"/>
                    <a:gd name="T5" fmla="*/ 0 h 16"/>
                    <a:gd name="T6" fmla="*/ 0 w 11"/>
                    <a:gd name="T7" fmla="*/ 16 h 16"/>
                    <a:gd name="T8" fmla="*/ 2 w 11"/>
                    <a:gd name="T9" fmla="*/ 16 h 16"/>
                    <a:gd name="T10" fmla="*/ 6 w 11"/>
                    <a:gd name="T11" fmla="*/ 16 h 16"/>
                    <a:gd name="T12" fmla="*/ 2 w 11"/>
                    <a:gd name="T13" fmla="*/ 16 h 16"/>
                    <a:gd name="T14" fmla="*/ 6 w 11"/>
                    <a:gd name="T15" fmla="*/ 16 h 16"/>
                    <a:gd name="T16" fmla="*/ 9 w 11"/>
                    <a:gd name="T17" fmla="*/ 16 h 16"/>
                    <a:gd name="T18" fmla="*/ 11 w 11"/>
                    <a:gd name="T19" fmla="*/ 16 h 16"/>
                    <a:gd name="T20" fmla="*/ 11 w 11"/>
                    <a:gd name="T21" fmla="*/ 12 h 16"/>
                    <a:gd name="T22" fmla="*/ 11 w 11"/>
                    <a:gd name="T23" fmla="*/ 10 h 16"/>
                    <a:gd name="T24" fmla="*/ 11 w 11"/>
                    <a:gd name="T25" fmla="*/ 8 h 16"/>
                    <a:gd name="T26" fmla="*/ 11 w 11"/>
                    <a:gd name="T27" fmla="*/ 6 h 16"/>
                    <a:gd name="T28" fmla="*/ 9 w 11"/>
                    <a:gd name="T29" fmla="*/ 4 h 16"/>
                    <a:gd name="T30" fmla="*/ 6 w 11"/>
                    <a:gd name="T31"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6">
                      <a:moveTo>
                        <a:pt x="6" y="4"/>
                      </a:moveTo>
                      <a:lnTo>
                        <a:pt x="9" y="4"/>
                      </a:lnTo>
                      <a:lnTo>
                        <a:pt x="4" y="0"/>
                      </a:lnTo>
                      <a:lnTo>
                        <a:pt x="0" y="16"/>
                      </a:lnTo>
                      <a:lnTo>
                        <a:pt x="2" y="16"/>
                      </a:lnTo>
                      <a:lnTo>
                        <a:pt x="6" y="16"/>
                      </a:lnTo>
                      <a:lnTo>
                        <a:pt x="2" y="16"/>
                      </a:lnTo>
                      <a:lnTo>
                        <a:pt x="6" y="16"/>
                      </a:lnTo>
                      <a:lnTo>
                        <a:pt x="9" y="16"/>
                      </a:lnTo>
                      <a:lnTo>
                        <a:pt x="11" y="16"/>
                      </a:lnTo>
                      <a:lnTo>
                        <a:pt x="11" y="12"/>
                      </a:lnTo>
                      <a:lnTo>
                        <a:pt x="11" y="10"/>
                      </a:lnTo>
                      <a:lnTo>
                        <a:pt x="11" y="8"/>
                      </a:lnTo>
                      <a:lnTo>
                        <a:pt x="11" y="6"/>
                      </a:lnTo>
                      <a:lnTo>
                        <a:pt x="9" y="4"/>
                      </a:lnTo>
                      <a:lnTo>
                        <a:pt x="6"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3" name="Freeform 4109"/>
                <p:cNvSpPr>
                  <a:spLocks/>
                </p:cNvSpPr>
                <p:nvPr/>
              </p:nvSpPr>
              <p:spPr bwMode="auto">
                <a:xfrm>
                  <a:off x="3664" y="3302"/>
                  <a:ext cx="9" cy="12"/>
                </a:xfrm>
                <a:custGeom>
                  <a:avLst/>
                  <a:gdLst>
                    <a:gd name="T0" fmla="*/ 5 w 9"/>
                    <a:gd name="T1" fmla="*/ 0 h 12"/>
                    <a:gd name="T2" fmla="*/ 3 w 9"/>
                    <a:gd name="T3" fmla="*/ 0 h 12"/>
                    <a:gd name="T4" fmla="*/ 0 w 9"/>
                    <a:gd name="T5" fmla="*/ 0 h 12"/>
                    <a:gd name="T6" fmla="*/ 0 w 9"/>
                    <a:gd name="T7" fmla="*/ 12 h 12"/>
                    <a:gd name="T8" fmla="*/ 3 w 9"/>
                    <a:gd name="T9" fmla="*/ 12 h 12"/>
                    <a:gd name="T10" fmla="*/ 0 w 9"/>
                    <a:gd name="T11" fmla="*/ 12 h 12"/>
                    <a:gd name="T12" fmla="*/ 3 w 9"/>
                    <a:gd name="T13" fmla="*/ 12 h 12"/>
                    <a:gd name="T14" fmla="*/ 5 w 9"/>
                    <a:gd name="T15" fmla="*/ 12 h 12"/>
                    <a:gd name="T16" fmla="*/ 5 w 9"/>
                    <a:gd name="T17" fmla="*/ 12 h 12"/>
                    <a:gd name="T18" fmla="*/ 9 w 9"/>
                    <a:gd name="T19" fmla="*/ 8 h 12"/>
                    <a:gd name="T20" fmla="*/ 9 w 9"/>
                    <a:gd name="T21" fmla="*/ 6 h 12"/>
                    <a:gd name="T22" fmla="*/ 9 w 9"/>
                    <a:gd name="T23" fmla="*/ 4 h 12"/>
                    <a:gd name="T24" fmla="*/ 5 w 9"/>
                    <a:gd name="T25" fmla="*/ 2 h 12"/>
                    <a:gd name="T26" fmla="*/ 5 w 9"/>
                    <a:gd name="T27" fmla="*/ 0 h 12"/>
                    <a:gd name="T28" fmla="*/ 3 w 9"/>
                    <a:gd name="T29" fmla="*/ 0 h 12"/>
                    <a:gd name="T30" fmla="*/ 5 w 9"/>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2">
                      <a:moveTo>
                        <a:pt x="5" y="0"/>
                      </a:moveTo>
                      <a:lnTo>
                        <a:pt x="3" y="0"/>
                      </a:lnTo>
                      <a:lnTo>
                        <a:pt x="0" y="0"/>
                      </a:lnTo>
                      <a:lnTo>
                        <a:pt x="0" y="12"/>
                      </a:lnTo>
                      <a:lnTo>
                        <a:pt x="3" y="12"/>
                      </a:lnTo>
                      <a:lnTo>
                        <a:pt x="0" y="12"/>
                      </a:lnTo>
                      <a:lnTo>
                        <a:pt x="3" y="12"/>
                      </a:lnTo>
                      <a:lnTo>
                        <a:pt x="5" y="12"/>
                      </a:lnTo>
                      <a:lnTo>
                        <a:pt x="5" y="12"/>
                      </a:lnTo>
                      <a:lnTo>
                        <a:pt x="9" y="8"/>
                      </a:lnTo>
                      <a:lnTo>
                        <a:pt x="9" y="6"/>
                      </a:lnTo>
                      <a:lnTo>
                        <a:pt x="9" y="4"/>
                      </a:lnTo>
                      <a:lnTo>
                        <a:pt x="5" y="2"/>
                      </a:lnTo>
                      <a:lnTo>
                        <a:pt x="5" y="0"/>
                      </a:lnTo>
                      <a:lnTo>
                        <a:pt x="3"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4" name="Freeform 4110"/>
                <p:cNvSpPr>
                  <a:spLocks/>
                </p:cNvSpPr>
                <p:nvPr/>
              </p:nvSpPr>
              <p:spPr bwMode="auto">
                <a:xfrm>
                  <a:off x="3664" y="3302"/>
                  <a:ext cx="13" cy="12"/>
                </a:xfrm>
                <a:custGeom>
                  <a:avLst/>
                  <a:gdLst>
                    <a:gd name="T0" fmla="*/ 9 w 13"/>
                    <a:gd name="T1" fmla="*/ 2 h 12"/>
                    <a:gd name="T2" fmla="*/ 5 w 13"/>
                    <a:gd name="T3" fmla="*/ 0 h 12"/>
                    <a:gd name="T4" fmla="*/ 0 w 13"/>
                    <a:gd name="T5" fmla="*/ 12 h 12"/>
                    <a:gd name="T6" fmla="*/ 5 w 13"/>
                    <a:gd name="T7" fmla="*/ 12 h 12"/>
                    <a:gd name="T8" fmla="*/ 5 w 13"/>
                    <a:gd name="T9" fmla="*/ 12 h 12"/>
                    <a:gd name="T10" fmla="*/ 9 w 13"/>
                    <a:gd name="T11" fmla="*/ 12 h 12"/>
                    <a:gd name="T12" fmla="*/ 11 w 13"/>
                    <a:gd name="T13" fmla="*/ 12 h 12"/>
                    <a:gd name="T14" fmla="*/ 11 w 13"/>
                    <a:gd name="T15" fmla="*/ 8 h 12"/>
                    <a:gd name="T16" fmla="*/ 13 w 13"/>
                    <a:gd name="T17" fmla="*/ 6 h 12"/>
                    <a:gd name="T18" fmla="*/ 11 w 13"/>
                    <a:gd name="T19" fmla="*/ 4 h 12"/>
                    <a:gd name="T20" fmla="*/ 11 w 13"/>
                    <a:gd name="T21" fmla="*/ 2 h 12"/>
                    <a:gd name="T22" fmla="*/ 9 w 13"/>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9" y="2"/>
                      </a:moveTo>
                      <a:lnTo>
                        <a:pt x="5" y="0"/>
                      </a:lnTo>
                      <a:lnTo>
                        <a:pt x="0" y="12"/>
                      </a:lnTo>
                      <a:lnTo>
                        <a:pt x="5" y="12"/>
                      </a:lnTo>
                      <a:lnTo>
                        <a:pt x="5" y="12"/>
                      </a:lnTo>
                      <a:lnTo>
                        <a:pt x="9" y="12"/>
                      </a:lnTo>
                      <a:lnTo>
                        <a:pt x="11" y="12"/>
                      </a:lnTo>
                      <a:lnTo>
                        <a:pt x="11" y="8"/>
                      </a:lnTo>
                      <a:lnTo>
                        <a:pt x="13" y="6"/>
                      </a:lnTo>
                      <a:lnTo>
                        <a:pt x="11" y="4"/>
                      </a:lnTo>
                      <a:lnTo>
                        <a:pt x="11" y="2"/>
                      </a:lnTo>
                      <a:lnTo>
                        <a:pt x="9"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5" name="Freeform 4111"/>
                <p:cNvSpPr>
                  <a:spLocks/>
                </p:cNvSpPr>
                <p:nvPr/>
              </p:nvSpPr>
              <p:spPr bwMode="auto">
                <a:xfrm>
                  <a:off x="3669" y="3304"/>
                  <a:ext cx="10" cy="14"/>
                </a:xfrm>
                <a:custGeom>
                  <a:avLst/>
                  <a:gdLst>
                    <a:gd name="T0" fmla="*/ 6 w 10"/>
                    <a:gd name="T1" fmla="*/ 0 h 14"/>
                    <a:gd name="T2" fmla="*/ 4 w 10"/>
                    <a:gd name="T3" fmla="*/ 0 h 14"/>
                    <a:gd name="T4" fmla="*/ 0 w 10"/>
                    <a:gd name="T5" fmla="*/ 10 h 14"/>
                    <a:gd name="T6" fmla="*/ 0 w 10"/>
                    <a:gd name="T7" fmla="*/ 14 h 14"/>
                    <a:gd name="T8" fmla="*/ 4 w 10"/>
                    <a:gd name="T9" fmla="*/ 14 h 14"/>
                    <a:gd name="T10" fmla="*/ 8 w 10"/>
                    <a:gd name="T11" fmla="*/ 14 h 14"/>
                    <a:gd name="T12" fmla="*/ 8 w 10"/>
                    <a:gd name="T13" fmla="*/ 10 h 14"/>
                    <a:gd name="T14" fmla="*/ 10 w 10"/>
                    <a:gd name="T15" fmla="*/ 10 h 14"/>
                    <a:gd name="T16" fmla="*/ 10 w 10"/>
                    <a:gd name="T17" fmla="*/ 6 h 14"/>
                    <a:gd name="T18" fmla="*/ 10 w 10"/>
                    <a:gd name="T19" fmla="*/ 4 h 14"/>
                    <a:gd name="T20" fmla="*/ 8 w 10"/>
                    <a:gd name="T21" fmla="*/ 2 h 14"/>
                    <a:gd name="T22" fmla="*/ 6 w 10"/>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4">
                      <a:moveTo>
                        <a:pt x="6" y="0"/>
                      </a:moveTo>
                      <a:lnTo>
                        <a:pt x="4" y="0"/>
                      </a:lnTo>
                      <a:lnTo>
                        <a:pt x="0" y="10"/>
                      </a:lnTo>
                      <a:lnTo>
                        <a:pt x="0" y="14"/>
                      </a:lnTo>
                      <a:lnTo>
                        <a:pt x="4" y="14"/>
                      </a:lnTo>
                      <a:lnTo>
                        <a:pt x="8" y="14"/>
                      </a:lnTo>
                      <a:lnTo>
                        <a:pt x="8" y="10"/>
                      </a:lnTo>
                      <a:lnTo>
                        <a:pt x="10" y="10"/>
                      </a:lnTo>
                      <a:lnTo>
                        <a:pt x="10" y="6"/>
                      </a:lnTo>
                      <a:lnTo>
                        <a:pt x="10" y="4"/>
                      </a:lnTo>
                      <a:lnTo>
                        <a:pt x="8" y="2"/>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6" name="Freeform 4112"/>
                <p:cNvSpPr>
                  <a:spLocks/>
                </p:cNvSpPr>
                <p:nvPr/>
              </p:nvSpPr>
              <p:spPr bwMode="auto">
                <a:xfrm>
                  <a:off x="3669" y="3304"/>
                  <a:ext cx="14" cy="16"/>
                </a:xfrm>
                <a:custGeom>
                  <a:avLst/>
                  <a:gdLst>
                    <a:gd name="T0" fmla="*/ 10 w 14"/>
                    <a:gd name="T1" fmla="*/ 2 h 16"/>
                    <a:gd name="T2" fmla="*/ 6 w 14"/>
                    <a:gd name="T3" fmla="*/ 0 h 16"/>
                    <a:gd name="T4" fmla="*/ 0 w 14"/>
                    <a:gd name="T5" fmla="*/ 14 h 16"/>
                    <a:gd name="T6" fmla="*/ 6 w 14"/>
                    <a:gd name="T7" fmla="*/ 14 h 16"/>
                    <a:gd name="T8" fmla="*/ 8 w 14"/>
                    <a:gd name="T9" fmla="*/ 16 h 16"/>
                    <a:gd name="T10" fmla="*/ 10 w 14"/>
                    <a:gd name="T11" fmla="*/ 14 h 16"/>
                    <a:gd name="T12" fmla="*/ 14 w 14"/>
                    <a:gd name="T13" fmla="*/ 14 h 16"/>
                    <a:gd name="T14" fmla="*/ 14 w 14"/>
                    <a:gd name="T15" fmla="*/ 10 h 16"/>
                    <a:gd name="T16" fmla="*/ 14 w 14"/>
                    <a:gd name="T17" fmla="*/ 10 h 16"/>
                    <a:gd name="T18" fmla="*/ 14 w 14"/>
                    <a:gd name="T19" fmla="*/ 4 h 16"/>
                    <a:gd name="T20" fmla="*/ 14 w 14"/>
                    <a:gd name="T21" fmla="*/ 4 h 16"/>
                    <a:gd name="T22" fmla="*/ 10 w 14"/>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6">
                      <a:moveTo>
                        <a:pt x="10" y="2"/>
                      </a:moveTo>
                      <a:lnTo>
                        <a:pt x="6" y="0"/>
                      </a:lnTo>
                      <a:lnTo>
                        <a:pt x="0" y="14"/>
                      </a:lnTo>
                      <a:lnTo>
                        <a:pt x="6" y="14"/>
                      </a:lnTo>
                      <a:lnTo>
                        <a:pt x="8" y="16"/>
                      </a:lnTo>
                      <a:lnTo>
                        <a:pt x="10" y="14"/>
                      </a:lnTo>
                      <a:lnTo>
                        <a:pt x="14" y="14"/>
                      </a:lnTo>
                      <a:lnTo>
                        <a:pt x="14" y="10"/>
                      </a:lnTo>
                      <a:lnTo>
                        <a:pt x="14" y="10"/>
                      </a:lnTo>
                      <a:lnTo>
                        <a:pt x="14" y="4"/>
                      </a:lnTo>
                      <a:lnTo>
                        <a:pt x="14" y="4"/>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7" name="Freeform 4113"/>
                <p:cNvSpPr>
                  <a:spLocks/>
                </p:cNvSpPr>
                <p:nvPr/>
              </p:nvSpPr>
              <p:spPr bwMode="auto">
                <a:xfrm>
                  <a:off x="3675" y="3306"/>
                  <a:ext cx="12" cy="14"/>
                </a:xfrm>
                <a:custGeom>
                  <a:avLst/>
                  <a:gdLst>
                    <a:gd name="T0" fmla="*/ 8 w 12"/>
                    <a:gd name="T1" fmla="*/ 0 h 14"/>
                    <a:gd name="T2" fmla="*/ 4 w 12"/>
                    <a:gd name="T3" fmla="*/ 0 h 14"/>
                    <a:gd name="T4" fmla="*/ 0 w 12"/>
                    <a:gd name="T5" fmla="*/ 12 h 14"/>
                    <a:gd name="T6" fmla="*/ 2 w 12"/>
                    <a:gd name="T7" fmla="*/ 14 h 14"/>
                    <a:gd name="T8" fmla="*/ 8 w 12"/>
                    <a:gd name="T9" fmla="*/ 14 h 14"/>
                    <a:gd name="T10" fmla="*/ 8 w 12"/>
                    <a:gd name="T11" fmla="*/ 14 h 14"/>
                    <a:gd name="T12" fmla="*/ 12 w 12"/>
                    <a:gd name="T13" fmla="*/ 12 h 14"/>
                    <a:gd name="T14" fmla="*/ 12 w 12"/>
                    <a:gd name="T15" fmla="*/ 8 h 14"/>
                    <a:gd name="T16" fmla="*/ 12 w 12"/>
                    <a:gd name="T17" fmla="*/ 8 h 14"/>
                    <a:gd name="T18" fmla="*/ 12 w 12"/>
                    <a:gd name="T19" fmla="*/ 4 h 14"/>
                    <a:gd name="T20" fmla="*/ 8 w 12"/>
                    <a:gd name="T21" fmla="*/ 2 h 14"/>
                    <a:gd name="T22" fmla="*/ 8 w 1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4">
                      <a:moveTo>
                        <a:pt x="8" y="0"/>
                      </a:moveTo>
                      <a:lnTo>
                        <a:pt x="4" y="0"/>
                      </a:lnTo>
                      <a:lnTo>
                        <a:pt x="0" y="12"/>
                      </a:lnTo>
                      <a:lnTo>
                        <a:pt x="2" y="14"/>
                      </a:lnTo>
                      <a:lnTo>
                        <a:pt x="8" y="14"/>
                      </a:lnTo>
                      <a:lnTo>
                        <a:pt x="8" y="14"/>
                      </a:lnTo>
                      <a:lnTo>
                        <a:pt x="12" y="12"/>
                      </a:lnTo>
                      <a:lnTo>
                        <a:pt x="12" y="8"/>
                      </a:lnTo>
                      <a:lnTo>
                        <a:pt x="12" y="8"/>
                      </a:lnTo>
                      <a:lnTo>
                        <a:pt x="12" y="4"/>
                      </a:lnTo>
                      <a:lnTo>
                        <a:pt x="8" y="2"/>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8" name="Freeform 4114"/>
                <p:cNvSpPr>
                  <a:spLocks/>
                </p:cNvSpPr>
                <p:nvPr/>
              </p:nvSpPr>
              <p:spPr bwMode="auto">
                <a:xfrm>
                  <a:off x="3677" y="3306"/>
                  <a:ext cx="13" cy="15"/>
                </a:xfrm>
                <a:custGeom>
                  <a:avLst/>
                  <a:gdLst>
                    <a:gd name="T0" fmla="*/ 10 w 13"/>
                    <a:gd name="T1" fmla="*/ 2 h 15"/>
                    <a:gd name="T2" fmla="*/ 6 w 13"/>
                    <a:gd name="T3" fmla="*/ 0 h 15"/>
                    <a:gd name="T4" fmla="*/ 0 w 13"/>
                    <a:gd name="T5" fmla="*/ 14 h 15"/>
                    <a:gd name="T6" fmla="*/ 6 w 13"/>
                    <a:gd name="T7" fmla="*/ 15 h 15"/>
                    <a:gd name="T8" fmla="*/ 6 w 13"/>
                    <a:gd name="T9" fmla="*/ 15 h 15"/>
                    <a:gd name="T10" fmla="*/ 10 w 13"/>
                    <a:gd name="T11" fmla="*/ 14 h 15"/>
                    <a:gd name="T12" fmla="*/ 11 w 13"/>
                    <a:gd name="T13" fmla="*/ 14 h 15"/>
                    <a:gd name="T14" fmla="*/ 13 w 13"/>
                    <a:gd name="T15" fmla="*/ 12 h 15"/>
                    <a:gd name="T16" fmla="*/ 13 w 13"/>
                    <a:gd name="T17" fmla="*/ 8 h 15"/>
                    <a:gd name="T18" fmla="*/ 13 w 13"/>
                    <a:gd name="T19" fmla="*/ 8 h 15"/>
                    <a:gd name="T20" fmla="*/ 11 w 13"/>
                    <a:gd name="T21" fmla="*/ 4 h 15"/>
                    <a:gd name="T22" fmla="*/ 10 w 13"/>
                    <a:gd name="T23"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5">
                      <a:moveTo>
                        <a:pt x="10" y="2"/>
                      </a:moveTo>
                      <a:lnTo>
                        <a:pt x="6" y="0"/>
                      </a:lnTo>
                      <a:lnTo>
                        <a:pt x="0" y="14"/>
                      </a:lnTo>
                      <a:lnTo>
                        <a:pt x="6" y="15"/>
                      </a:lnTo>
                      <a:lnTo>
                        <a:pt x="6" y="15"/>
                      </a:lnTo>
                      <a:lnTo>
                        <a:pt x="10" y="14"/>
                      </a:lnTo>
                      <a:lnTo>
                        <a:pt x="11" y="14"/>
                      </a:lnTo>
                      <a:lnTo>
                        <a:pt x="13" y="12"/>
                      </a:lnTo>
                      <a:lnTo>
                        <a:pt x="13" y="8"/>
                      </a:lnTo>
                      <a:lnTo>
                        <a:pt x="13" y="8"/>
                      </a:lnTo>
                      <a:lnTo>
                        <a:pt x="11" y="4"/>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59" name="Freeform 4115"/>
                <p:cNvSpPr>
                  <a:spLocks/>
                </p:cNvSpPr>
                <p:nvPr/>
              </p:nvSpPr>
              <p:spPr bwMode="auto">
                <a:xfrm>
                  <a:off x="3683" y="3308"/>
                  <a:ext cx="9" cy="13"/>
                </a:xfrm>
                <a:custGeom>
                  <a:avLst/>
                  <a:gdLst>
                    <a:gd name="T0" fmla="*/ 7 w 9"/>
                    <a:gd name="T1" fmla="*/ 2 h 13"/>
                    <a:gd name="T2" fmla="*/ 4 w 9"/>
                    <a:gd name="T3" fmla="*/ 0 h 13"/>
                    <a:gd name="T4" fmla="*/ 0 w 9"/>
                    <a:gd name="T5" fmla="*/ 13 h 13"/>
                    <a:gd name="T6" fmla="*/ 0 w 9"/>
                    <a:gd name="T7" fmla="*/ 13 h 13"/>
                    <a:gd name="T8" fmla="*/ 5 w 9"/>
                    <a:gd name="T9" fmla="*/ 13 h 13"/>
                    <a:gd name="T10" fmla="*/ 7 w 9"/>
                    <a:gd name="T11" fmla="*/ 13 h 13"/>
                    <a:gd name="T12" fmla="*/ 9 w 9"/>
                    <a:gd name="T13" fmla="*/ 12 h 13"/>
                    <a:gd name="T14" fmla="*/ 9 w 9"/>
                    <a:gd name="T15" fmla="*/ 10 h 13"/>
                    <a:gd name="T16" fmla="*/ 9 w 9"/>
                    <a:gd name="T17" fmla="*/ 6 h 13"/>
                    <a:gd name="T18" fmla="*/ 9 w 9"/>
                    <a:gd name="T19" fmla="*/ 6 h 13"/>
                    <a:gd name="T20" fmla="*/ 9 w 9"/>
                    <a:gd name="T21" fmla="*/ 2 h 13"/>
                    <a:gd name="T22" fmla="*/ 7 w 9"/>
                    <a:gd name="T23"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7" y="2"/>
                      </a:moveTo>
                      <a:lnTo>
                        <a:pt x="4" y="0"/>
                      </a:lnTo>
                      <a:lnTo>
                        <a:pt x="0" y="13"/>
                      </a:lnTo>
                      <a:lnTo>
                        <a:pt x="0" y="13"/>
                      </a:lnTo>
                      <a:lnTo>
                        <a:pt x="5" y="13"/>
                      </a:lnTo>
                      <a:lnTo>
                        <a:pt x="7" y="13"/>
                      </a:lnTo>
                      <a:lnTo>
                        <a:pt x="9" y="12"/>
                      </a:lnTo>
                      <a:lnTo>
                        <a:pt x="9" y="10"/>
                      </a:lnTo>
                      <a:lnTo>
                        <a:pt x="9" y="6"/>
                      </a:lnTo>
                      <a:lnTo>
                        <a:pt x="9" y="6"/>
                      </a:lnTo>
                      <a:lnTo>
                        <a:pt x="9" y="2"/>
                      </a:lnTo>
                      <a:lnTo>
                        <a:pt x="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0" name="Freeform 4116"/>
                <p:cNvSpPr>
                  <a:spLocks/>
                </p:cNvSpPr>
                <p:nvPr/>
              </p:nvSpPr>
              <p:spPr bwMode="auto">
                <a:xfrm>
                  <a:off x="3683" y="3310"/>
                  <a:ext cx="15" cy="13"/>
                </a:xfrm>
                <a:custGeom>
                  <a:avLst/>
                  <a:gdLst>
                    <a:gd name="T0" fmla="*/ 9 w 15"/>
                    <a:gd name="T1" fmla="*/ 0 h 13"/>
                    <a:gd name="T2" fmla="*/ 7 w 15"/>
                    <a:gd name="T3" fmla="*/ 0 h 13"/>
                    <a:gd name="T4" fmla="*/ 0 w 15"/>
                    <a:gd name="T5" fmla="*/ 11 h 13"/>
                    <a:gd name="T6" fmla="*/ 5 w 15"/>
                    <a:gd name="T7" fmla="*/ 13 h 13"/>
                    <a:gd name="T8" fmla="*/ 7 w 15"/>
                    <a:gd name="T9" fmla="*/ 13 h 13"/>
                    <a:gd name="T10" fmla="*/ 9 w 15"/>
                    <a:gd name="T11" fmla="*/ 13 h 13"/>
                    <a:gd name="T12" fmla="*/ 13 w 15"/>
                    <a:gd name="T13" fmla="*/ 11 h 13"/>
                    <a:gd name="T14" fmla="*/ 15 w 15"/>
                    <a:gd name="T15" fmla="*/ 10 h 13"/>
                    <a:gd name="T16" fmla="*/ 15 w 15"/>
                    <a:gd name="T17" fmla="*/ 8 h 13"/>
                    <a:gd name="T18" fmla="*/ 15 w 15"/>
                    <a:gd name="T19" fmla="*/ 4 h 13"/>
                    <a:gd name="T20" fmla="*/ 13 w 15"/>
                    <a:gd name="T21" fmla="*/ 4 h 13"/>
                    <a:gd name="T22" fmla="*/ 9 w 15"/>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3">
                      <a:moveTo>
                        <a:pt x="9" y="0"/>
                      </a:moveTo>
                      <a:lnTo>
                        <a:pt x="7" y="0"/>
                      </a:lnTo>
                      <a:lnTo>
                        <a:pt x="0" y="11"/>
                      </a:lnTo>
                      <a:lnTo>
                        <a:pt x="5" y="13"/>
                      </a:lnTo>
                      <a:lnTo>
                        <a:pt x="7" y="13"/>
                      </a:lnTo>
                      <a:lnTo>
                        <a:pt x="9" y="13"/>
                      </a:lnTo>
                      <a:lnTo>
                        <a:pt x="13" y="11"/>
                      </a:lnTo>
                      <a:lnTo>
                        <a:pt x="15" y="10"/>
                      </a:lnTo>
                      <a:lnTo>
                        <a:pt x="15" y="8"/>
                      </a:lnTo>
                      <a:lnTo>
                        <a:pt x="15" y="4"/>
                      </a:lnTo>
                      <a:lnTo>
                        <a:pt x="13" y="4"/>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1" name="Freeform 4117"/>
                <p:cNvSpPr>
                  <a:spLocks/>
                </p:cNvSpPr>
                <p:nvPr/>
              </p:nvSpPr>
              <p:spPr bwMode="auto">
                <a:xfrm>
                  <a:off x="3688" y="3310"/>
                  <a:ext cx="14" cy="17"/>
                </a:xfrm>
                <a:custGeom>
                  <a:avLst/>
                  <a:gdLst>
                    <a:gd name="T0" fmla="*/ 10 w 14"/>
                    <a:gd name="T1" fmla="*/ 4 h 17"/>
                    <a:gd name="T2" fmla="*/ 4 w 14"/>
                    <a:gd name="T3" fmla="*/ 0 h 17"/>
                    <a:gd name="T4" fmla="*/ 0 w 14"/>
                    <a:gd name="T5" fmla="*/ 13 h 17"/>
                    <a:gd name="T6" fmla="*/ 4 w 14"/>
                    <a:gd name="T7" fmla="*/ 13 h 17"/>
                    <a:gd name="T8" fmla="*/ 8 w 14"/>
                    <a:gd name="T9" fmla="*/ 17 h 17"/>
                    <a:gd name="T10" fmla="*/ 10 w 14"/>
                    <a:gd name="T11" fmla="*/ 13 h 17"/>
                    <a:gd name="T12" fmla="*/ 12 w 14"/>
                    <a:gd name="T13" fmla="*/ 13 h 17"/>
                    <a:gd name="T14" fmla="*/ 12 w 14"/>
                    <a:gd name="T15" fmla="*/ 11 h 17"/>
                    <a:gd name="T16" fmla="*/ 14 w 14"/>
                    <a:gd name="T17" fmla="*/ 10 h 17"/>
                    <a:gd name="T18" fmla="*/ 12 w 14"/>
                    <a:gd name="T19" fmla="*/ 4 h 17"/>
                    <a:gd name="T20" fmla="*/ 12 w 14"/>
                    <a:gd name="T21" fmla="*/ 4 h 17"/>
                    <a:gd name="T22" fmla="*/ 10 w 14"/>
                    <a:gd name="T23"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7">
                      <a:moveTo>
                        <a:pt x="10" y="4"/>
                      </a:moveTo>
                      <a:lnTo>
                        <a:pt x="4" y="0"/>
                      </a:lnTo>
                      <a:lnTo>
                        <a:pt x="0" y="13"/>
                      </a:lnTo>
                      <a:lnTo>
                        <a:pt x="4" y="13"/>
                      </a:lnTo>
                      <a:lnTo>
                        <a:pt x="8" y="17"/>
                      </a:lnTo>
                      <a:lnTo>
                        <a:pt x="10" y="13"/>
                      </a:lnTo>
                      <a:lnTo>
                        <a:pt x="12" y="13"/>
                      </a:lnTo>
                      <a:lnTo>
                        <a:pt x="12" y="11"/>
                      </a:lnTo>
                      <a:lnTo>
                        <a:pt x="14" y="10"/>
                      </a:lnTo>
                      <a:lnTo>
                        <a:pt x="12" y="4"/>
                      </a:lnTo>
                      <a:lnTo>
                        <a:pt x="12" y="4"/>
                      </a:lnTo>
                      <a:lnTo>
                        <a:pt x="1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2" name="Freeform 4118"/>
                <p:cNvSpPr>
                  <a:spLocks/>
                </p:cNvSpPr>
                <p:nvPr/>
              </p:nvSpPr>
              <p:spPr bwMode="auto">
                <a:xfrm>
                  <a:off x="3692" y="3314"/>
                  <a:ext cx="14" cy="13"/>
                </a:xfrm>
                <a:custGeom>
                  <a:avLst/>
                  <a:gdLst>
                    <a:gd name="T0" fmla="*/ 8 w 14"/>
                    <a:gd name="T1" fmla="*/ 0 h 13"/>
                    <a:gd name="T2" fmla="*/ 6 w 14"/>
                    <a:gd name="T3" fmla="*/ 0 h 13"/>
                    <a:gd name="T4" fmla="*/ 0 w 14"/>
                    <a:gd name="T5" fmla="*/ 9 h 13"/>
                    <a:gd name="T6" fmla="*/ 4 w 14"/>
                    <a:gd name="T7" fmla="*/ 13 h 13"/>
                    <a:gd name="T8" fmla="*/ 6 w 14"/>
                    <a:gd name="T9" fmla="*/ 13 h 13"/>
                    <a:gd name="T10" fmla="*/ 10 w 14"/>
                    <a:gd name="T11" fmla="*/ 13 h 13"/>
                    <a:gd name="T12" fmla="*/ 10 w 14"/>
                    <a:gd name="T13" fmla="*/ 9 h 13"/>
                    <a:gd name="T14" fmla="*/ 14 w 14"/>
                    <a:gd name="T15" fmla="*/ 7 h 13"/>
                    <a:gd name="T16" fmla="*/ 14 w 14"/>
                    <a:gd name="T17" fmla="*/ 6 h 13"/>
                    <a:gd name="T18" fmla="*/ 14 w 14"/>
                    <a:gd name="T19" fmla="*/ 4 h 13"/>
                    <a:gd name="T20" fmla="*/ 10 w 14"/>
                    <a:gd name="T21" fmla="*/ 0 h 13"/>
                    <a:gd name="T22" fmla="*/ 8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8" y="0"/>
                      </a:moveTo>
                      <a:lnTo>
                        <a:pt x="6" y="0"/>
                      </a:lnTo>
                      <a:lnTo>
                        <a:pt x="0" y="9"/>
                      </a:lnTo>
                      <a:lnTo>
                        <a:pt x="4" y="13"/>
                      </a:lnTo>
                      <a:lnTo>
                        <a:pt x="6" y="13"/>
                      </a:lnTo>
                      <a:lnTo>
                        <a:pt x="10" y="13"/>
                      </a:lnTo>
                      <a:lnTo>
                        <a:pt x="10" y="9"/>
                      </a:lnTo>
                      <a:lnTo>
                        <a:pt x="14" y="7"/>
                      </a:lnTo>
                      <a:lnTo>
                        <a:pt x="14" y="6"/>
                      </a:lnTo>
                      <a:lnTo>
                        <a:pt x="14" y="4"/>
                      </a:lnTo>
                      <a:lnTo>
                        <a:pt x="10"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3" name="Freeform 4119"/>
                <p:cNvSpPr>
                  <a:spLocks/>
                </p:cNvSpPr>
                <p:nvPr/>
              </p:nvSpPr>
              <p:spPr bwMode="auto">
                <a:xfrm>
                  <a:off x="3696" y="3314"/>
                  <a:ext cx="12" cy="15"/>
                </a:xfrm>
                <a:custGeom>
                  <a:avLst/>
                  <a:gdLst>
                    <a:gd name="T0" fmla="*/ 10 w 12"/>
                    <a:gd name="T1" fmla="*/ 0 h 15"/>
                    <a:gd name="T2" fmla="*/ 4 w 12"/>
                    <a:gd name="T3" fmla="*/ 0 h 15"/>
                    <a:gd name="T4" fmla="*/ 0 w 12"/>
                    <a:gd name="T5" fmla="*/ 13 h 15"/>
                    <a:gd name="T6" fmla="*/ 4 w 12"/>
                    <a:gd name="T7" fmla="*/ 15 h 15"/>
                    <a:gd name="T8" fmla="*/ 6 w 12"/>
                    <a:gd name="T9" fmla="*/ 15 h 15"/>
                    <a:gd name="T10" fmla="*/ 10 w 12"/>
                    <a:gd name="T11" fmla="*/ 13 h 15"/>
                    <a:gd name="T12" fmla="*/ 10 w 12"/>
                    <a:gd name="T13" fmla="*/ 13 h 15"/>
                    <a:gd name="T14" fmla="*/ 10 w 12"/>
                    <a:gd name="T15" fmla="*/ 9 h 15"/>
                    <a:gd name="T16" fmla="*/ 12 w 12"/>
                    <a:gd name="T17" fmla="*/ 7 h 15"/>
                    <a:gd name="T18" fmla="*/ 12 w 12"/>
                    <a:gd name="T19" fmla="*/ 6 h 15"/>
                    <a:gd name="T20" fmla="*/ 10 w 12"/>
                    <a:gd name="T21" fmla="*/ 4 h 15"/>
                    <a:gd name="T22" fmla="*/ 10 w 12"/>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5">
                      <a:moveTo>
                        <a:pt x="10" y="0"/>
                      </a:moveTo>
                      <a:lnTo>
                        <a:pt x="4" y="0"/>
                      </a:lnTo>
                      <a:lnTo>
                        <a:pt x="0" y="13"/>
                      </a:lnTo>
                      <a:lnTo>
                        <a:pt x="4" y="15"/>
                      </a:lnTo>
                      <a:lnTo>
                        <a:pt x="6" y="15"/>
                      </a:lnTo>
                      <a:lnTo>
                        <a:pt x="10" y="13"/>
                      </a:lnTo>
                      <a:lnTo>
                        <a:pt x="10" y="13"/>
                      </a:lnTo>
                      <a:lnTo>
                        <a:pt x="10" y="9"/>
                      </a:lnTo>
                      <a:lnTo>
                        <a:pt x="12" y="7"/>
                      </a:lnTo>
                      <a:lnTo>
                        <a:pt x="12" y="6"/>
                      </a:lnTo>
                      <a:lnTo>
                        <a:pt x="10" y="4"/>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4" name="Freeform 4120"/>
                <p:cNvSpPr>
                  <a:spLocks/>
                </p:cNvSpPr>
                <p:nvPr/>
              </p:nvSpPr>
              <p:spPr bwMode="auto">
                <a:xfrm>
                  <a:off x="3700" y="3314"/>
                  <a:ext cx="12" cy="15"/>
                </a:xfrm>
                <a:custGeom>
                  <a:avLst/>
                  <a:gdLst>
                    <a:gd name="T0" fmla="*/ 6 w 12"/>
                    <a:gd name="T1" fmla="*/ 0 h 15"/>
                    <a:gd name="T2" fmla="*/ 6 w 12"/>
                    <a:gd name="T3" fmla="*/ 4 h 15"/>
                    <a:gd name="T4" fmla="*/ 6 w 12"/>
                    <a:gd name="T5" fmla="*/ 0 h 15"/>
                    <a:gd name="T6" fmla="*/ 0 w 12"/>
                    <a:gd name="T7" fmla="*/ 15 h 15"/>
                    <a:gd name="T8" fmla="*/ 2 w 12"/>
                    <a:gd name="T9" fmla="*/ 15 h 15"/>
                    <a:gd name="T10" fmla="*/ 6 w 12"/>
                    <a:gd name="T11" fmla="*/ 15 h 15"/>
                    <a:gd name="T12" fmla="*/ 2 w 12"/>
                    <a:gd name="T13" fmla="*/ 15 h 15"/>
                    <a:gd name="T14" fmla="*/ 6 w 12"/>
                    <a:gd name="T15" fmla="*/ 15 h 15"/>
                    <a:gd name="T16" fmla="*/ 8 w 12"/>
                    <a:gd name="T17" fmla="*/ 15 h 15"/>
                    <a:gd name="T18" fmla="*/ 8 w 12"/>
                    <a:gd name="T19" fmla="*/ 13 h 15"/>
                    <a:gd name="T20" fmla="*/ 12 w 12"/>
                    <a:gd name="T21" fmla="*/ 9 h 15"/>
                    <a:gd name="T22" fmla="*/ 12 w 12"/>
                    <a:gd name="T23" fmla="*/ 7 h 15"/>
                    <a:gd name="T24" fmla="*/ 12 w 12"/>
                    <a:gd name="T25" fmla="*/ 6 h 15"/>
                    <a:gd name="T26" fmla="*/ 8 w 12"/>
                    <a:gd name="T27" fmla="*/ 4 h 15"/>
                    <a:gd name="T28" fmla="*/ 6 w 12"/>
                    <a:gd name="T29" fmla="*/ 4 h 15"/>
                    <a:gd name="T30" fmla="*/ 6 w 12"/>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5">
                      <a:moveTo>
                        <a:pt x="6" y="0"/>
                      </a:moveTo>
                      <a:lnTo>
                        <a:pt x="6" y="4"/>
                      </a:lnTo>
                      <a:lnTo>
                        <a:pt x="6" y="0"/>
                      </a:lnTo>
                      <a:lnTo>
                        <a:pt x="0" y="15"/>
                      </a:lnTo>
                      <a:lnTo>
                        <a:pt x="2" y="15"/>
                      </a:lnTo>
                      <a:lnTo>
                        <a:pt x="6" y="15"/>
                      </a:lnTo>
                      <a:lnTo>
                        <a:pt x="2" y="15"/>
                      </a:lnTo>
                      <a:lnTo>
                        <a:pt x="6" y="15"/>
                      </a:lnTo>
                      <a:lnTo>
                        <a:pt x="8" y="15"/>
                      </a:lnTo>
                      <a:lnTo>
                        <a:pt x="8" y="13"/>
                      </a:lnTo>
                      <a:lnTo>
                        <a:pt x="12" y="9"/>
                      </a:lnTo>
                      <a:lnTo>
                        <a:pt x="12" y="7"/>
                      </a:lnTo>
                      <a:lnTo>
                        <a:pt x="12" y="6"/>
                      </a:lnTo>
                      <a:lnTo>
                        <a:pt x="8" y="4"/>
                      </a:lnTo>
                      <a:lnTo>
                        <a:pt x="6" y="4"/>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5" name="Freeform 4121"/>
                <p:cNvSpPr>
                  <a:spLocks/>
                </p:cNvSpPr>
                <p:nvPr/>
              </p:nvSpPr>
              <p:spPr bwMode="auto">
                <a:xfrm>
                  <a:off x="3706" y="3314"/>
                  <a:ext cx="9" cy="15"/>
                </a:xfrm>
                <a:custGeom>
                  <a:avLst/>
                  <a:gdLst>
                    <a:gd name="T0" fmla="*/ 2 w 9"/>
                    <a:gd name="T1" fmla="*/ 0 h 15"/>
                    <a:gd name="T2" fmla="*/ 0 w 9"/>
                    <a:gd name="T3" fmla="*/ 0 h 15"/>
                    <a:gd name="T4" fmla="*/ 0 w 9"/>
                    <a:gd name="T5" fmla="*/ 15 h 15"/>
                    <a:gd name="T6" fmla="*/ 2 w 9"/>
                    <a:gd name="T7" fmla="*/ 15 h 15"/>
                    <a:gd name="T8" fmla="*/ 6 w 9"/>
                    <a:gd name="T9" fmla="*/ 15 h 15"/>
                    <a:gd name="T10" fmla="*/ 7 w 9"/>
                    <a:gd name="T11" fmla="*/ 13 h 15"/>
                    <a:gd name="T12" fmla="*/ 9 w 9"/>
                    <a:gd name="T13" fmla="*/ 9 h 15"/>
                    <a:gd name="T14" fmla="*/ 9 w 9"/>
                    <a:gd name="T15" fmla="*/ 7 h 15"/>
                    <a:gd name="T16" fmla="*/ 9 w 9"/>
                    <a:gd name="T17" fmla="*/ 6 h 15"/>
                    <a:gd name="T18" fmla="*/ 7 w 9"/>
                    <a:gd name="T19" fmla="*/ 4 h 15"/>
                    <a:gd name="T20" fmla="*/ 6 w 9"/>
                    <a:gd name="T21" fmla="*/ 4 h 15"/>
                    <a:gd name="T22" fmla="*/ 2 w 9"/>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2" y="0"/>
                      </a:moveTo>
                      <a:lnTo>
                        <a:pt x="0" y="0"/>
                      </a:lnTo>
                      <a:lnTo>
                        <a:pt x="0" y="15"/>
                      </a:lnTo>
                      <a:lnTo>
                        <a:pt x="2" y="15"/>
                      </a:lnTo>
                      <a:lnTo>
                        <a:pt x="6" y="15"/>
                      </a:lnTo>
                      <a:lnTo>
                        <a:pt x="7" y="13"/>
                      </a:lnTo>
                      <a:lnTo>
                        <a:pt x="9" y="9"/>
                      </a:lnTo>
                      <a:lnTo>
                        <a:pt x="9" y="7"/>
                      </a:lnTo>
                      <a:lnTo>
                        <a:pt x="9" y="6"/>
                      </a:lnTo>
                      <a:lnTo>
                        <a:pt x="7" y="4"/>
                      </a:lnTo>
                      <a:lnTo>
                        <a:pt x="6" y="4"/>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6" name="Freeform 4122"/>
                <p:cNvSpPr>
                  <a:spLocks/>
                </p:cNvSpPr>
                <p:nvPr/>
              </p:nvSpPr>
              <p:spPr bwMode="auto">
                <a:xfrm>
                  <a:off x="3708" y="3314"/>
                  <a:ext cx="9" cy="15"/>
                </a:xfrm>
                <a:custGeom>
                  <a:avLst/>
                  <a:gdLst>
                    <a:gd name="T0" fmla="*/ 5 w 9"/>
                    <a:gd name="T1" fmla="*/ 4 h 15"/>
                    <a:gd name="T2" fmla="*/ 4 w 9"/>
                    <a:gd name="T3" fmla="*/ 0 h 15"/>
                    <a:gd name="T4" fmla="*/ 0 w 9"/>
                    <a:gd name="T5" fmla="*/ 0 h 15"/>
                    <a:gd name="T6" fmla="*/ 0 w 9"/>
                    <a:gd name="T7" fmla="*/ 15 h 15"/>
                    <a:gd name="T8" fmla="*/ 4 w 9"/>
                    <a:gd name="T9" fmla="*/ 15 h 15"/>
                    <a:gd name="T10" fmla="*/ 0 w 9"/>
                    <a:gd name="T11" fmla="*/ 15 h 15"/>
                    <a:gd name="T12" fmla="*/ 4 w 9"/>
                    <a:gd name="T13" fmla="*/ 15 h 15"/>
                    <a:gd name="T14" fmla="*/ 7 w 9"/>
                    <a:gd name="T15" fmla="*/ 15 h 15"/>
                    <a:gd name="T16" fmla="*/ 9 w 9"/>
                    <a:gd name="T17" fmla="*/ 13 h 15"/>
                    <a:gd name="T18" fmla="*/ 9 w 9"/>
                    <a:gd name="T19" fmla="*/ 9 h 15"/>
                    <a:gd name="T20" fmla="*/ 9 w 9"/>
                    <a:gd name="T21" fmla="*/ 7 h 15"/>
                    <a:gd name="T22" fmla="*/ 9 w 9"/>
                    <a:gd name="T23" fmla="*/ 6 h 15"/>
                    <a:gd name="T24" fmla="*/ 9 w 9"/>
                    <a:gd name="T25" fmla="*/ 4 h 15"/>
                    <a:gd name="T26" fmla="*/ 7 w 9"/>
                    <a:gd name="T27" fmla="*/ 4 h 15"/>
                    <a:gd name="T28" fmla="*/ 4 w 9"/>
                    <a:gd name="T29" fmla="*/ 0 h 15"/>
                    <a:gd name="T30" fmla="*/ 5 w 9"/>
                    <a:gd name="T31"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5">
                      <a:moveTo>
                        <a:pt x="5" y="4"/>
                      </a:moveTo>
                      <a:lnTo>
                        <a:pt x="4" y="0"/>
                      </a:lnTo>
                      <a:lnTo>
                        <a:pt x="0" y="0"/>
                      </a:lnTo>
                      <a:lnTo>
                        <a:pt x="0" y="15"/>
                      </a:lnTo>
                      <a:lnTo>
                        <a:pt x="4" y="15"/>
                      </a:lnTo>
                      <a:lnTo>
                        <a:pt x="0" y="15"/>
                      </a:lnTo>
                      <a:lnTo>
                        <a:pt x="4" y="15"/>
                      </a:lnTo>
                      <a:lnTo>
                        <a:pt x="7" y="15"/>
                      </a:lnTo>
                      <a:lnTo>
                        <a:pt x="9" y="13"/>
                      </a:lnTo>
                      <a:lnTo>
                        <a:pt x="9" y="9"/>
                      </a:lnTo>
                      <a:lnTo>
                        <a:pt x="9" y="7"/>
                      </a:lnTo>
                      <a:lnTo>
                        <a:pt x="9" y="6"/>
                      </a:lnTo>
                      <a:lnTo>
                        <a:pt x="9" y="4"/>
                      </a:lnTo>
                      <a:lnTo>
                        <a:pt x="7" y="4"/>
                      </a:lnTo>
                      <a:lnTo>
                        <a:pt x="4" y="0"/>
                      </a:lnTo>
                      <a:lnTo>
                        <a:pt x="5"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7" name="Freeform 4123"/>
                <p:cNvSpPr>
                  <a:spLocks/>
                </p:cNvSpPr>
                <p:nvPr/>
              </p:nvSpPr>
              <p:spPr bwMode="auto">
                <a:xfrm>
                  <a:off x="3708" y="3318"/>
                  <a:ext cx="13" cy="13"/>
                </a:xfrm>
                <a:custGeom>
                  <a:avLst/>
                  <a:gdLst>
                    <a:gd name="T0" fmla="*/ 7 w 13"/>
                    <a:gd name="T1" fmla="*/ 0 h 13"/>
                    <a:gd name="T2" fmla="*/ 9 w 13"/>
                    <a:gd name="T3" fmla="*/ 0 h 13"/>
                    <a:gd name="T4" fmla="*/ 5 w 13"/>
                    <a:gd name="T5" fmla="*/ 0 h 13"/>
                    <a:gd name="T6" fmla="*/ 0 w 13"/>
                    <a:gd name="T7" fmla="*/ 11 h 13"/>
                    <a:gd name="T8" fmla="*/ 5 w 13"/>
                    <a:gd name="T9" fmla="*/ 13 h 13"/>
                    <a:gd name="T10" fmla="*/ 7 w 13"/>
                    <a:gd name="T11" fmla="*/ 13 h 13"/>
                    <a:gd name="T12" fmla="*/ 5 w 13"/>
                    <a:gd name="T13" fmla="*/ 13 h 13"/>
                    <a:gd name="T14" fmla="*/ 7 w 13"/>
                    <a:gd name="T15" fmla="*/ 13 h 13"/>
                    <a:gd name="T16" fmla="*/ 9 w 13"/>
                    <a:gd name="T17" fmla="*/ 13 h 13"/>
                    <a:gd name="T18" fmla="*/ 13 w 13"/>
                    <a:gd name="T19" fmla="*/ 11 h 13"/>
                    <a:gd name="T20" fmla="*/ 13 w 13"/>
                    <a:gd name="T21" fmla="*/ 9 h 13"/>
                    <a:gd name="T22" fmla="*/ 13 w 13"/>
                    <a:gd name="T23" fmla="*/ 5 h 13"/>
                    <a:gd name="T24" fmla="*/ 13 w 13"/>
                    <a:gd name="T25" fmla="*/ 3 h 13"/>
                    <a:gd name="T26" fmla="*/ 13 w 13"/>
                    <a:gd name="T27" fmla="*/ 2 h 13"/>
                    <a:gd name="T28" fmla="*/ 9 w 13"/>
                    <a:gd name="T29" fmla="*/ 0 h 13"/>
                    <a:gd name="T30" fmla="*/ 7 w 13"/>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3">
                      <a:moveTo>
                        <a:pt x="7" y="0"/>
                      </a:moveTo>
                      <a:lnTo>
                        <a:pt x="9" y="0"/>
                      </a:lnTo>
                      <a:lnTo>
                        <a:pt x="5" y="0"/>
                      </a:lnTo>
                      <a:lnTo>
                        <a:pt x="0" y="11"/>
                      </a:lnTo>
                      <a:lnTo>
                        <a:pt x="5" y="13"/>
                      </a:lnTo>
                      <a:lnTo>
                        <a:pt x="7" y="13"/>
                      </a:lnTo>
                      <a:lnTo>
                        <a:pt x="5" y="13"/>
                      </a:lnTo>
                      <a:lnTo>
                        <a:pt x="7" y="13"/>
                      </a:lnTo>
                      <a:lnTo>
                        <a:pt x="9" y="13"/>
                      </a:lnTo>
                      <a:lnTo>
                        <a:pt x="13" y="11"/>
                      </a:lnTo>
                      <a:lnTo>
                        <a:pt x="13" y="9"/>
                      </a:lnTo>
                      <a:lnTo>
                        <a:pt x="13" y="5"/>
                      </a:lnTo>
                      <a:lnTo>
                        <a:pt x="13" y="3"/>
                      </a:lnTo>
                      <a:lnTo>
                        <a:pt x="13" y="2"/>
                      </a:lnTo>
                      <a:lnTo>
                        <a:pt x="9"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8" name="Freeform 4124"/>
                <p:cNvSpPr>
                  <a:spLocks/>
                </p:cNvSpPr>
                <p:nvPr/>
              </p:nvSpPr>
              <p:spPr bwMode="auto">
                <a:xfrm>
                  <a:off x="3715" y="3318"/>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3 h 13"/>
                    <a:gd name="T18" fmla="*/ 10 w 12"/>
                    <a:gd name="T19" fmla="*/ 2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3"/>
                      </a:lnTo>
                      <a:lnTo>
                        <a:pt x="10" y="2"/>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69" name="Freeform 4125"/>
                <p:cNvSpPr>
                  <a:spLocks/>
                </p:cNvSpPr>
                <p:nvPr/>
              </p:nvSpPr>
              <p:spPr bwMode="auto">
                <a:xfrm>
                  <a:off x="3721" y="3318"/>
                  <a:ext cx="8" cy="13"/>
                </a:xfrm>
                <a:custGeom>
                  <a:avLst/>
                  <a:gdLst>
                    <a:gd name="T0" fmla="*/ 0 w 8"/>
                    <a:gd name="T1" fmla="*/ 0 h 13"/>
                    <a:gd name="T2" fmla="*/ 0 w 8"/>
                    <a:gd name="T3" fmla="*/ 0 h 13"/>
                    <a:gd name="T4" fmla="*/ 0 w 8"/>
                    <a:gd name="T5" fmla="*/ 13 h 13"/>
                    <a:gd name="T6" fmla="*/ 0 w 8"/>
                    <a:gd name="T7" fmla="*/ 13 h 13"/>
                    <a:gd name="T8" fmla="*/ 4 w 8"/>
                    <a:gd name="T9" fmla="*/ 13 h 13"/>
                    <a:gd name="T10" fmla="*/ 6 w 8"/>
                    <a:gd name="T11" fmla="*/ 11 h 13"/>
                    <a:gd name="T12" fmla="*/ 8 w 8"/>
                    <a:gd name="T13" fmla="*/ 9 h 13"/>
                    <a:gd name="T14" fmla="*/ 8 w 8"/>
                    <a:gd name="T15" fmla="*/ 5 h 13"/>
                    <a:gd name="T16" fmla="*/ 8 w 8"/>
                    <a:gd name="T17" fmla="*/ 3 h 13"/>
                    <a:gd name="T18" fmla="*/ 6 w 8"/>
                    <a:gd name="T19" fmla="*/ 2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3"/>
                      </a:lnTo>
                      <a:lnTo>
                        <a:pt x="6" y="11"/>
                      </a:lnTo>
                      <a:lnTo>
                        <a:pt x="8" y="9"/>
                      </a:lnTo>
                      <a:lnTo>
                        <a:pt x="8" y="5"/>
                      </a:lnTo>
                      <a:lnTo>
                        <a:pt x="8" y="3"/>
                      </a:lnTo>
                      <a:lnTo>
                        <a:pt x="6" y="2"/>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0" name="Freeform 4126"/>
                <p:cNvSpPr>
                  <a:spLocks/>
                </p:cNvSpPr>
                <p:nvPr/>
              </p:nvSpPr>
              <p:spPr bwMode="auto">
                <a:xfrm>
                  <a:off x="3721" y="3318"/>
                  <a:ext cx="14" cy="13"/>
                </a:xfrm>
                <a:custGeom>
                  <a:avLst/>
                  <a:gdLst>
                    <a:gd name="T0" fmla="*/ 6 w 14"/>
                    <a:gd name="T1" fmla="*/ 0 h 13"/>
                    <a:gd name="T2" fmla="*/ 0 w 14"/>
                    <a:gd name="T3" fmla="*/ 0 h 13"/>
                    <a:gd name="T4" fmla="*/ 0 w 14"/>
                    <a:gd name="T5" fmla="*/ 13 h 13"/>
                    <a:gd name="T6" fmla="*/ 6 w 14"/>
                    <a:gd name="T7" fmla="*/ 13 h 13"/>
                    <a:gd name="T8" fmla="*/ 8 w 14"/>
                    <a:gd name="T9" fmla="*/ 13 h 13"/>
                    <a:gd name="T10" fmla="*/ 10 w 14"/>
                    <a:gd name="T11" fmla="*/ 11 h 13"/>
                    <a:gd name="T12" fmla="*/ 10 w 14"/>
                    <a:gd name="T13" fmla="*/ 9 h 13"/>
                    <a:gd name="T14" fmla="*/ 14 w 14"/>
                    <a:gd name="T15" fmla="*/ 5 h 13"/>
                    <a:gd name="T16" fmla="*/ 10 w 14"/>
                    <a:gd name="T17" fmla="*/ 3 h 13"/>
                    <a:gd name="T18" fmla="*/ 10 w 14"/>
                    <a:gd name="T19" fmla="*/ 2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3"/>
                      </a:lnTo>
                      <a:lnTo>
                        <a:pt x="10" y="11"/>
                      </a:lnTo>
                      <a:lnTo>
                        <a:pt x="10" y="9"/>
                      </a:lnTo>
                      <a:lnTo>
                        <a:pt x="14" y="5"/>
                      </a:lnTo>
                      <a:lnTo>
                        <a:pt x="10" y="3"/>
                      </a:lnTo>
                      <a:lnTo>
                        <a:pt x="10" y="2"/>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1" name="Freeform 4127"/>
                <p:cNvSpPr>
                  <a:spLocks/>
                </p:cNvSpPr>
                <p:nvPr/>
              </p:nvSpPr>
              <p:spPr bwMode="auto">
                <a:xfrm>
                  <a:off x="3727" y="3318"/>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3 h 13"/>
                    <a:gd name="T18" fmla="*/ 8 w 8"/>
                    <a:gd name="T19" fmla="*/ 2 h 13"/>
                    <a:gd name="T20" fmla="*/ 8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3"/>
                      </a:lnTo>
                      <a:lnTo>
                        <a:pt x="8" y="2"/>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2" name="Freeform 4128"/>
                <p:cNvSpPr>
                  <a:spLocks/>
                </p:cNvSpPr>
                <p:nvPr/>
              </p:nvSpPr>
              <p:spPr bwMode="auto">
                <a:xfrm>
                  <a:off x="3729" y="3318"/>
                  <a:ext cx="11" cy="13"/>
                </a:xfrm>
                <a:custGeom>
                  <a:avLst/>
                  <a:gdLst>
                    <a:gd name="T0" fmla="*/ 6 w 11"/>
                    <a:gd name="T1" fmla="*/ 0 h 13"/>
                    <a:gd name="T2" fmla="*/ 0 w 11"/>
                    <a:gd name="T3" fmla="*/ 0 h 13"/>
                    <a:gd name="T4" fmla="*/ 0 w 11"/>
                    <a:gd name="T5" fmla="*/ 13 h 13"/>
                    <a:gd name="T6" fmla="*/ 6 w 11"/>
                    <a:gd name="T7" fmla="*/ 13 h 13"/>
                    <a:gd name="T8" fmla="*/ 6 w 11"/>
                    <a:gd name="T9" fmla="*/ 13 h 13"/>
                    <a:gd name="T10" fmla="*/ 9 w 11"/>
                    <a:gd name="T11" fmla="*/ 11 h 13"/>
                    <a:gd name="T12" fmla="*/ 11 w 11"/>
                    <a:gd name="T13" fmla="*/ 9 h 13"/>
                    <a:gd name="T14" fmla="*/ 11 w 11"/>
                    <a:gd name="T15" fmla="*/ 5 h 13"/>
                    <a:gd name="T16" fmla="*/ 11 w 11"/>
                    <a:gd name="T17" fmla="*/ 3 h 13"/>
                    <a:gd name="T18" fmla="*/ 9 w 11"/>
                    <a:gd name="T19" fmla="*/ 2 h 13"/>
                    <a:gd name="T20" fmla="*/ 6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6" y="13"/>
                      </a:lnTo>
                      <a:lnTo>
                        <a:pt x="9" y="11"/>
                      </a:lnTo>
                      <a:lnTo>
                        <a:pt x="11" y="9"/>
                      </a:lnTo>
                      <a:lnTo>
                        <a:pt x="11" y="5"/>
                      </a:lnTo>
                      <a:lnTo>
                        <a:pt x="11" y="3"/>
                      </a:lnTo>
                      <a:lnTo>
                        <a:pt x="9" y="2"/>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3" name="Freeform 4129"/>
                <p:cNvSpPr>
                  <a:spLocks/>
                </p:cNvSpPr>
                <p:nvPr/>
              </p:nvSpPr>
              <p:spPr bwMode="auto">
                <a:xfrm>
                  <a:off x="3735" y="3318"/>
                  <a:ext cx="7" cy="13"/>
                </a:xfrm>
                <a:custGeom>
                  <a:avLst/>
                  <a:gdLst>
                    <a:gd name="T0" fmla="*/ 0 w 7"/>
                    <a:gd name="T1" fmla="*/ 0 h 13"/>
                    <a:gd name="T2" fmla="*/ 0 w 7"/>
                    <a:gd name="T3" fmla="*/ 0 h 13"/>
                    <a:gd name="T4" fmla="*/ 0 w 7"/>
                    <a:gd name="T5" fmla="*/ 13 h 13"/>
                    <a:gd name="T6" fmla="*/ 0 w 7"/>
                    <a:gd name="T7" fmla="*/ 13 h 13"/>
                    <a:gd name="T8" fmla="*/ 5 w 7"/>
                    <a:gd name="T9" fmla="*/ 13 h 13"/>
                    <a:gd name="T10" fmla="*/ 7 w 7"/>
                    <a:gd name="T11" fmla="*/ 11 h 13"/>
                    <a:gd name="T12" fmla="*/ 7 w 7"/>
                    <a:gd name="T13" fmla="*/ 9 h 13"/>
                    <a:gd name="T14" fmla="*/ 7 w 7"/>
                    <a:gd name="T15" fmla="*/ 5 h 13"/>
                    <a:gd name="T16" fmla="*/ 7 w 7"/>
                    <a:gd name="T17" fmla="*/ 3 h 13"/>
                    <a:gd name="T18" fmla="*/ 7 w 7"/>
                    <a:gd name="T19" fmla="*/ 2 h 13"/>
                    <a:gd name="T20" fmla="*/ 5 w 7"/>
                    <a:gd name="T21" fmla="*/ 0 h 13"/>
                    <a:gd name="T22" fmla="*/ 0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0" y="0"/>
                      </a:moveTo>
                      <a:lnTo>
                        <a:pt x="0" y="0"/>
                      </a:lnTo>
                      <a:lnTo>
                        <a:pt x="0" y="13"/>
                      </a:lnTo>
                      <a:lnTo>
                        <a:pt x="0" y="13"/>
                      </a:lnTo>
                      <a:lnTo>
                        <a:pt x="5" y="13"/>
                      </a:lnTo>
                      <a:lnTo>
                        <a:pt x="7" y="11"/>
                      </a:lnTo>
                      <a:lnTo>
                        <a:pt x="7" y="9"/>
                      </a:lnTo>
                      <a:lnTo>
                        <a:pt x="7" y="5"/>
                      </a:lnTo>
                      <a:lnTo>
                        <a:pt x="7" y="3"/>
                      </a:lnTo>
                      <a:lnTo>
                        <a:pt x="7"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4" name="Freeform 4130"/>
                <p:cNvSpPr>
                  <a:spLocks/>
                </p:cNvSpPr>
                <p:nvPr/>
              </p:nvSpPr>
              <p:spPr bwMode="auto">
                <a:xfrm>
                  <a:off x="3735" y="3318"/>
                  <a:ext cx="11" cy="13"/>
                </a:xfrm>
                <a:custGeom>
                  <a:avLst/>
                  <a:gdLst>
                    <a:gd name="T0" fmla="*/ 5 w 11"/>
                    <a:gd name="T1" fmla="*/ 0 h 13"/>
                    <a:gd name="T2" fmla="*/ 0 w 11"/>
                    <a:gd name="T3" fmla="*/ 0 h 13"/>
                    <a:gd name="T4" fmla="*/ 0 w 11"/>
                    <a:gd name="T5" fmla="*/ 13 h 13"/>
                    <a:gd name="T6" fmla="*/ 5 w 11"/>
                    <a:gd name="T7" fmla="*/ 13 h 13"/>
                    <a:gd name="T8" fmla="*/ 7 w 11"/>
                    <a:gd name="T9" fmla="*/ 13 h 13"/>
                    <a:gd name="T10" fmla="*/ 9 w 11"/>
                    <a:gd name="T11" fmla="*/ 11 h 13"/>
                    <a:gd name="T12" fmla="*/ 11 w 11"/>
                    <a:gd name="T13" fmla="*/ 9 h 13"/>
                    <a:gd name="T14" fmla="*/ 11 w 11"/>
                    <a:gd name="T15" fmla="*/ 5 h 13"/>
                    <a:gd name="T16" fmla="*/ 11 w 11"/>
                    <a:gd name="T17" fmla="*/ 3 h 13"/>
                    <a:gd name="T18" fmla="*/ 9 w 11"/>
                    <a:gd name="T19" fmla="*/ 2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3"/>
                      </a:lnTo>
                      <a:lnTo>
                        <a:pt x="9" y="11"/>
                      </a:lnTo>
                      <a:lnTo>
                        <a:pt x="11" y="9"/>
                      </a:lnTo>
                      <a:lnTo>
                        <a:pt x="11" y="5"/>
                      </a:lnTo>
                      <a:lnTo>
                        <a:pt x="11" y="3"/>
                      </a:lnTo>
                      <a:lnTo>
                        <a:pt x="9" y="2"/>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5" name="Freeform 4131"/>
                <p:cNvSpPr>
                  <a:spLocks/>
                </p:cNvSpPr>
                <p:nvPr/>
              </p:nvSpPr>
              <p:spPr bwMode="auto">
                <a:xfrm>
                  <a:off x="3740" y="3318"/>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3 h 13"/>
                    <a:gd name="T18" fmla="*/ 10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3"/>
                      </a:lnTo>
                      <a:lnTo>
                        <a:pt x="10"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6" name="Freeform 4132"/>
                <p:cNvSpPr>
                  <a:spLocks/>
                </p:cNvSpPr>
                <p:nvPr/>
              </p:nvSpPr>
              <p:spPr bwMode="auto">
                <a:xfrm>
                  <a:off x="3744" y="3318"/>
                  <a:ext cx="10" cy="13"/>
                </a:xfrm>
                <a:custGeom>
                  <a:avLst/>
                  <a:gdLst>
                    <a:gd name="T0" fmla="*/ 2 w 10"/>
                    <a:gd name="T1" fmla="*/ 0 h 13"/>
                    <a:gd name="T2" fmla="*/ 0 w 10"/>
                    <a:gd name="T3" fmla="*/ 0 h 13"/>
                    <a:gd name="T4" fmla="*/ 0 w 10"/>
                    <a:gd name="T5" fmla="*/ 13 h 13"/>
                    <a:gd name="T6" fmla="*/ 2 w 10"/>
                    <a:gd name="T7" fmla="*/ 13 h 13"/>
                    <a:gd name="T8" fmla="*/ 6 w 10"/>
                    <a:gd name="T9" fmla="*/ 13 h 13"/>
                    <a:gd name="T10" fmla="*/ 6 w 10"/>
                    <a:gd name="T11" fmla="*/ 11 h 13"/>
                    <a:gd name="T12" fmla="*/ 10 w 10"/>
                    <a:gd name="T13" fmla="*/ 9 h 13"/>
                    <a:gd name="T14" fmla="*/ 10 w 10"/>
                    <a:gd name="T15" fmla="*/ 5 h 13"/>
                    <a:gd name="T16" fmla="*/ 10 w 10"/>
                    <a:gd name="T17" fmla="*/ 3 h 13"/>
                    <a:gd name="T18" fmla="*/ 6 w 10"/>
                    <a:gd name="T19" fmla="*/ 2 h 13"/>
                    <a:gd name="T20" fmla="*/ 6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6" y="13"/>
                      </a:lnTo>
                      <a:lnTo>
                        <a:pt x="6" y="11"/>
                      </a:lnTo>
                      <a:lnTo>
                        <a:pt x="10" y="9"/>
                      </a:lnTo>
                      <a:lnTo>
                        <a:pt x="10" y="5"/>
                      </a:lnTo>
                      <a:lnTo>
                        <a:pt x="10" y="3"/>
                      </a:lnTo>
                      <a:lnTo>
                        <a:pt x="6" y="2"/>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7" name="Freeform 4133"/>
                <p:cNvSpPr>
                  <a:spLocks/>
                </p:cNvSpPr>
                <p:nvPr/>
              </p:nvSpPr>
              <p:spPr bwMode="auto">
                <a:xfrm>
                  <a:off x="3746" y="3318"/>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0 w 12"/>
                    <a:gd name="T13" fmla="*/ 9 h 13"/>
                    <a:gd name="T14" fmla="*/ 12 w 12"/>
                    <a:gd name="T15" fmla="*/ 5 h 13"/>
                    <a:gd name="T16" fmla="*/ 10 w 12"/>
                    <a:gd name="T17" fmla="*/ 3 h 13"/>
                    <a:gd name="T18" fmla="*/ 10 w 12"/>
                    <a:gd name="T19" fmla="*/ 2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0" y="9"/>
                      </a:lnTo>
                      <a:lnTo>
                        <a:pt x="12" y="5"/>
                      </a:lnTo>
                      <a:lnTo>
                        <a:pt x="10" y="3"/>
                      </a:lnTo>
                      <a:lnTo>
                        <a:pt x="10"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8" name="Freeform 4134"/>
                <p:cNvSpPr>
                  <a:spLocks/>
                </p:cNvSpPr>
                <p:nvPr/>
              </p:nvSpPr>
              <p:spPr bwMode="auto">
                <a:xfrm>
                  <a:off x="3750" y="3318"/>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10 w 10"/>
                    <a:gd name="T13" fmla="*/ 9 h 13"/>
                    <a:gd name="T14" fmla="*/ 10 w 10"/>
                    <a:gd name="T15" fmla="*/ 5 h 13"/>
                    <a:gd name="T16" fmla="*/ 10 w 10"/>
                    <a:gd name="T17" fmla="*/ 3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10" y="9"/>
                      </a:lnTo>
                      <a:lnTo>
                        <a:pt x="10" y="5"/>
                      </a:lnTo>
                      <a:lnTo>
                        <a:pt x="10" y="3"/>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79" name="Freeform 4135"/>
                <p:cNvSpPr>
                  <a:spLocks/>
                </p:cNvSpPr>
                <p:nvPr/>
              </p:nvSpPr>
              <p:spPr bwMode="auto">
                <a:xfrm>
                  <a:off x="3754" y="3318"/>
                  <a:ext cx="11" cy="13"/>
                </a:xfrm>
                <a:custGeom>
                  <a:avLst/>
                  <a:gdLst>
                    <a:gd name="T0" fmla="*/ 4 w 11"/>
                    <a:gd name="T1" fmla="*/ 0 h 13"/>
                    <a:gd name="T2" fmla="*/ 0 w 11"/>
                    <a:gd name="T3" fmla="*/ 0 h 13"/>
                    <a:gd name="T4" fmla="*/ 0 w 11"/>
                    <a:gd name="T5" fmla="*/ 13 h 13"/>
                    <a:gd name="T6" fmla="*/ 4 w 11"/>
                    <a:gd name="T7" fmla="*/ 13 h 13"/>
                    <a:gd name="T8" fmla="*/ 6 w 11"/>
                    <a:gd name="T9" fmla="*/ 13 h 13"/>
                    <a:gd name="T10" fmla="*/ 9 w 11"/>
                    <a:gd name="T11" fmla="*/ 11 h 13"/>
                    <a:gd name="T12" fmla="*/ 11 w 11"/>
                    <a:gd name="T13" fmla="*/ 9 h 13"/>
                    <a:gd name="T14" fmla="*/ 11 w 11"/>
                    <a:gd name="T15" fmla="*/ 5 h 13"/>
                    <a:gd name="T16" fmla="*/ 11 w 11"/>
                    <a:gd name="T17" fmla="*/ 3 h 13"/>
                    <a:gd name="T18" fmla="*/ 9 w 11"/>
                    <a:gd name="T19" fmla="*/ 2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3"/>
                      </a:lnTo>
                      <a:lnTo>
                        <a:pt x="9" y="11"/>
                      </a:lnTo>
                      <a:lnTo>
                        <a:pt x="11" y="9"/>
                      </a:lnTo>
                      <a:lnTo>
                        <a:pt x="11" y="5"/>
                      </a:lnTo>
                      <a:lnTo>
                        <a:pt x="11" y="3"/>
                      </a:lnTo>
                      <a:lnTo>
                        <a:pt x="9"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0" name="Freeform 4136"/>
                <p:cNvSpPr>
                  <a:spLocks/>
                </p:cNvSpPr>
                <p:nvPr/>
              </p:nvSpPr>
              <p:spPr bwMode="auto">
                <a:xfrm>
                  <a:off x="3758" y="3318"/>
                  <a:ext cx="9" cy="13"/>
                </a:xfrm>
                <a:custGeom>
                  <a:avLst/>
                  <a:gdLst>
                    <a:gd name="T0" fmla="*/ 2 w 9"/>
                    <a:gd name="T1" fmla="*/ 0 h 13"/>
                    <a:gd name="T2" fmla="*/ 0 w 9"/>
                    <a:gd name="T3" fmla="*/ 0 h 13"/>
                    <a:gd name="T4" fmla="*/ 0 w 9"/>
                    <a:gd name="T5" fmla="*/ 13 h 13"/>
                    <a:gd name="T6" fmla="*/ 2 w 9"/>
                    <a:gd name="T7" fmla="*/ 13 h 13"/>
                    <a:gd name="T8" fmla="*/ 7 w 9"/>
                    <a:gd name="T9" fmla="*/ 13 h 13"/>
                    <a:gd name="T10" fmla="*/ 9 w 9"/>
                    <a:gd name="T11" fmla="*/ 11 h 13"/>
                    <a:gd name="T12" fmla="*/ 9 w 9"/>
                    <a:gd name="T13" fmla="*/ 9 h 13"/>
                    <a:gd name="T14" fmla="*/ 9 w 9"/>
                    <a:gd name="T15" fmla="*/ 5 h 13"/>
                    <a:gd name="T16" fmla="*/ 9 w 9"/>
                    <a:gd name="T17" fmla="*/ 3 h 13"/>
                    <a:gd name="T18" fmla="*/ 9 w 9"/>
                    <a:gd name="T19" fmla="*/ 2 h 13"/>
                    <a:gd name="T20" fmla="*/ 7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7" y="13"/>
                      </a:lnTo>
                      <a:lnTo>
                        <a:pt x="9" y="11"/>
                      </a:lnTo>
                      <a:lnTo>
                        <a:pt x="9" y="9"/>
                      </a:lnTo>
                      <a:lnTo>
                        <a:pt x="9" y="5"/>
                      </a:lnTo>
                      <a:lnTo>
                        <a:pt x="9" y="3"/>
                      </a:lnTo>
                      <a:lnTo>
                        <a:pt x="9" y="2"/>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1" name="Freeform 4137"/>
                <p:cNvSpPr>
                  <a:spLocks/>
                </p:cNvSpPr>
                <p:nvPr/>
              </p:nvSpPr>
              <p:spPr bwMode="auto">
                <a:xfrm>
                  <a:off x="3760" y="3318"/>
                  <a:ext cx="13" cy="13"/>
                </a:xfrm>
                <a:custGeom>
                  <a:avLst/>
                  <a:gdLst>
                    <a:gd name="T0" fmla="*/ 5 w 13"/>
                    <a:gd name="T1" fmla="*/ 0 h 13"/>
                    <a:gd name="T2" fmla="*/ 0 w 13"/>
                    <a:gd name="T3" fmla="*/ 0 h 13"/>
                    <a:gd name="T4" fmla="*/ 0 w 13"/>
                    <a:gd name="T5" fmla="*/ 13 h 13"/>
                    <a:gd name="T6" fmla="*/ 5 w 13"/>
                    <a:gd name="T7" fmla="*/ 13 h 13"/>
                    <a:gd name="T8" fmla="*/ 7 w 13"/>
                    <a:gd name="T9" fmla="*/ 13 h 13"/>
                    <a:gd name="T10" fmla="*/ 9 w 13"/>
                    <a:gd name="T11" fmla="*/ 11 h 13"/>
                    <a:gd name="T12" fmla="*/ 13 w 13"/>
                    <a:gd name="T13" fmla="*/ 9 h 13"/>
                    <a:gd name="T14" fmla="*/ 13 w 13"/>
                    <a:gd name="T15" fmla="*/ 5 h 13"/>
                    <a:gd name="T16" fmla="*/ 13 w 13"/>
                    <a:gd name="T17" fmla="*/ 3 h 13"/>
                    <a:gd name="T18" fmla="*/ 9 w 13"/>
                    <a:gd name="T19" fmla="*/ 2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3"/>
                      </a:lnTo>
                      <a:lnTo>
                        <a:pt x="9" y="11"/>
                      </a:lnTo>
                      <a:lnTo>
                        <a:pt x="13" y="9"/>
                      </a:lnTo>
                      <a:lnTo>
                        <a:pt x="13" y="5"/>
                      </a:lnTo>
                      <a:lnTo>
                        <a:pt x="13" y="3"/>
                      </a:lnTo>
                      <a:lnTo>
                        <a:pt x="9" y="2"/>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2" name="Freeform 4138"/>
                <p:cNvSpPr>
                  <a:spLocks/>
                </p:cNvSpPr>
                <p:nvPr/>
              </p:nvSpPr>
              <p:spPr bwMode="auto">
                <a:xfrm>
                  <a:off x="3765" y="3318"/>
                  <a:ext cx="8" cy="13"/>
                </a:xfrm>
                <a:custGeom>
                  <a:avLst/>
                  <a:gdLst>
                    <a:gd name="T0" fmla="*/ 2 w 8"/>
                    <a:gd name="T1" fmla="*/ 0 h 13"/>
                    <a:gd name="T2" fmla="*/ 0 w 8"/>
                    <a:gd name="T3" fmla="*/ 0 h 13"/>
                    <a:gd name="T4" fmla="*/ 0 w 8"/>
                    <a:gd name="T5" fmla="*/ 13 h 13"/>
                    <a:gd name="T6" fmla="*/ 2 w 8"/>
                    <a:gd name="T7" fmla="*/ 13 h 13"/>
                    <a:gd name="T8" fmla="*/ 8 w 8"/>
                    <a:gd name="T9" fmla="*/ 13 h 13"/>
                    <a:gd name="T10" fmla="*/ 8 w 8"/>
                    <a:gd name="T11" fmla="*/ 11 h 13"/>
                    <a:gd name="T12" fmla="*/ 8 w 8"/>
                    <a:gd name="T13" fmla="*/ 9 h 13"/>
                    <a:gd name="T14" fmla="*/ 8 w 8"/>
                    <a:gd name="T15" fmla="*/ 5 h 13"/>
                    <a:gd name="T16" fmla="*/ 8 w 8"/>
                    <a:gd name="T17" fmla="*/ 3 h 13"/>
                    <a:gd name="T18" fmla="*/ 8 w 8"/>
                    <a:gd name="T19" fmla="*/ 2 h 13"/>
                    <a:gd name="T20" fmla="*/ 8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8" y="13"/>
                      </a:lnTo>
                      <a:lnTo>
                        <a:pt x="8" y="11"/>
                      </a:lnTo>
                      <a:lnTo>
                        <a:pt x="8" y="9"/>
                      </a:lnTo>
                      <a:lnTo>
                        <a:pt x="8" y="5"/>
                      </a:lnTo>
                      <a:lnTo>
                        <a:pt x="8" y="3"/>
                      </a:lnTo>
                      <a:lnTo>
                        <a:pt x="8" y="2"/>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3" name="Freeform 4139"/>
                <p:cNvSpPr>
                  <a:spLocks/>
                </p:cNvSpPr>
                <p:nvPr/>
              </p:nvSpPr>
              <p:spPr bwMode="auto">
                <a:xfrm>
                  <a:off x="3767" y="3318"/>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2 w 12"/>
                    <a:gd name="T13" fmla="*/ 9 h 13"/>
                    <a:gd name="T14" fmla="*/ 12 w 12"/>
                    <a:gd name="T15" fmla="*/ 5 h 13"/>
                    <a:gd name="T16" fmla="*/ 12 w 12"/>
                    <a:gd name="T17" fmla="*/ 3 h 13"/>
                    <a:gd name="T18" fmla="*/ 10 w 12"/>
                    <a:gd name="T19" fmla="*/ 2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2" y="9"/>
                      </a:lnTo>
                      <a:lnTo>
                        <a:pt x="12" y="5"/>
                      </a:lnTo>
                      <a:lnTo>
                        <a:pt x="12" y="3"/>
                      </a:lnTo>
                      <a:lnTo>
                        <a:pt x="10" y="2"/>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4" name="Freeform 4140"/>
                <p:cNvSpPr>
                  <a:spLocks/>
                </p:cNvSpPr>
                <p:nvPr/>
              </p:nvSpPr>
              <p:spPr bwMode="auto">
                <a:xfrm>
                  <a:off x="3773" y="3318"/>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8 w 10"/>
                    <a:gd name="T11" fmla="*/ 11 h 13"/>
                    <a:gd name="T12" fmla="*/ 8 w 10"/>
                    <a:gd name="T13" fmla="*/ 9 h 13"/>
                    <a:gd name="T14" fmla="*/ 10 w 10"/>
                    <a:gd name="T15" fmla="*/ 5 h 13"/>
                    <a:gd name="T16" fmla="*/ 8 w 10"/>
                    <a:gd name="T17" fmla="*/ 3 h 13"/>
                    <a:gd name="T18" fmla="*/ 8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8" y="11"/>
                      </a:lnTo>
                      <a:lnTo>
                        <a:pt x="8" y="9"/>
                      </a:lnTo>
                      <a:lnTo>
                        <a:pt x="10" y="5"/>
                      </a:lnTo>
                      <a:lnTo>
                        <a:pt x="8" y="3"/>
                      </a:lnTo>
                      <a:lnTo>
                        <a:pt x="8"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5" name="Freeform 4141"/>
                <p:cNvSpPr>
                  <a:spLocks/>
                </p:cNvSpPr>
                <p:nvPr/>
              </p:nvSpPr>
              <p:spPr bwMode="auto">
                <a:xfrm>
                  <a:off x="3777" y="3318"/>
                  <a:ext cx="7" cy="13"/>
                </a:xfrm>
                <a:custGeom>
                  <a:avLst/>
                  <a:gdLst>
                    <a:gd name="T0" fmla="*/ 2 w 7"/>
                    <a:gd name="T1" fmla="*/ 0 h 13"/>
                    <a:gd name="T2" fmla="*/ 0 w 7"/>
                    <a:gd name="T3" fmla="*/ 0 h 13"/>
                    <a:gd name="T4" fmla="*/ 0 w 7"/>
                    <a:gd name="T5" fmla="*/ 13 h 13"/>
                    <a:gd name="T6" fmla="*/ 2 w 7"/>
                    <a:gd name="T7" fmla="*/ 13 h 13"/>
                    <a:gd name="T8" fmla="*/ 4 w 7"/>
                    <a:gd name="T9" fmla="*/ 13 h 13"/>
                    <a:gd name="T10" fmla="*/ 6 w 7"/>
                    <a:gd name="T11" fmla="*/ 11 h 13"/>
                    <a:gd name="T12" fmla="*/ 7 w 7"/>
                    <a:gd name="T13" fmla="*/ 9 h 13"/>
                    <a:gd name="T14" fmla="*/ 7 w 7"/>
                    <a:gd name="T15" fmla="*/ 5 h 13"/>
                    <a:gd name="T16" fmla="*/ 7 w 7"/>
                    <a:gd name="T17" fmla="*/ 3 h 13"/>
                    <a:gd name="T18" fmla="*/ 6 w 7"/>
                    <a:gd name="T19" fmla="*/ 2 h 13"/>
                    <a:gd name="T20" fmla="*/ 4 w 7"/>
                    <a:gd name="T21" fmla="*/ 0 h 13"/>
                    <a:gd name="T22" fmla="*/ 2 w 7"/>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3">
                      <a:moveTo>
                        <a:pt x="2" y="0"/>
                      </a:moveTo>
                      <a:lnTo>
                        <a:pt x="0" y="0"/>
                      </a:lnTo>
                      <a:lnTo>
                        <a:pt x="0" y="13"/>
                      </a:lnTo>
                      <a:lnTo>
                        <a:pt x="2" y="13"/>
                      </a:lnTo>
                      <a:lnTo>
                        <a:pt x="4" y="13"/>
                      </a:lnTo>
                      <a:lnTo>
                        <a:pt x="6" y="11"/>
                      </a:lnTo>
                      <a:lnTo>
                        <a:pt x="7" y="9"/>
                      </a:lnTo>
                      <a:lnTo>
                        <a:pt x="7" y="5"/>
                      </a:lnTo>
                      <a:lnTo>
                        <a:pt x="7" y="3"/>
                      </a:lnTo>
                      <a:lnTo>
                        <a:pt x="6" y="2"/>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6" name="Freeform 4142"/>
                <p:cNvSpPr>
                  <a:spLocks/>
                </p:cNvSpPr>
                <p:nvPr/>
              </p:nvSpPr>
              <p:spPr bwMode="auto">
                <a:xfrm>
                  <a:off x="3779" y="3318"/>
                  <a:ext cx="9" cy="13"/>
                </a:xfrm>
                <a:custGeom>
                  <a:avLst/>
                  <a:gdLst>
                    <a:gd name="T0" fmla="*/ 4 w 9"/>
                    <a:gd name="T1" fmla="*/ 0 h 13"/>
                    <a:gd name="T2" fmla="*/ 0 w 9"/>
                    <a:gd name="T3" fmla="*/ 0 h 13"/>
                    <a:gd name="T4" fmla="*/ 0 w 9"/>
                    <a:gd name="T5" fmla="*/ 13 h 13"/>
                    <a:gd name="T6" fmla="*/ 4 w 9"/>
                    <a:gd name="T7" fmla="*/ 13 h 13"/>
                    <a:gd name="T8" fmla="*/ 5 w 9"/>
                    <a:gd name="T9" fmla="*/ 13 h 13"/>
                    <a:gd name="T10" fmla="*/ 9 w 9"/>
                    <a:gd name="T11" fmla="*/ 11 h 13"/>
                    <a:gd name="T12" fmla="*/ 9 w 9"/>
                    <a:gd name="T13" fmla="*/ 9 h 13"/>
                    <a:gd name="T14" fmla="*/ 9 w 9"/>
                    <a:gd name="T15" fmla="*/ 5 h 13"/>
                    <a:gd name="T16" fmla="*/ 9 w 9"/>
                    <a:gd name="T17" fmla="*/ 3 h 13"/>
                    <a:gd name="T18" fmla="*/ 9 w 9"/>
                    <a:gd name="T19" fmla="*/ 2 h 13"/>
                    <a:gd name="T20" fmla="*/ 5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5" y="13"/>
                      </a:lnTo>
                      <a:lnTo>
                        <a:pt x="9" y="11"/>
                      </a:lnTo>
                      <a:lnTo>
                        <a:pt x="9" y="9"/>
                      </a:lnTo>
                      <a:lnTo>
                        <a:pt x="9" y="5"/>
                      </a:lnTo>
                      <a:lnTo>
                        <a:pt x="9" y="3"/>
                      </a:lnTo>
                      <a:lnTo>
                        <a:pt x="9" y="2"/>
                      </a:lnTo>
                      <a:lnTo>
                        <a:pt x="5"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7" name="Freeform 4143"/>
                <p:cNvSpPr>
                  <a:spLocks/>
                </p:cNvSpPr>
                <p:nvPr/>
              </p:nvSpPr>
              <p:spPr bwMode="auto">
                <a:xfrm>
                  <a:off x="3783" y="3318"/>
                  <a:ext cx="9" cy="13"/>
                </a:xfrm>
                <a:custGeom>
                  <a:avLst/>
                  <a:gdLst>
                    <a:gd name="T0" fmla="*/ 1 w 9"/>
                    <a:gd name="T1" fmla="*/ 0 h 13"/>
                    <a:gd name="T2" fmla="*/ 0 w 9"/>
                    <a:gd name="T3" fmla="*/ 0 h 13"/>
                    <a:gd name="T4" fmla="*/ 0 w 9"/>
                    <a:gd name="T5" fmla="*/ 13 h 13"/>
                    <a:gd name="T6" fmla="*/ 1 w 9"/>
                    <a:gd name="T7" fmla="*/ 13 h 13"/>
                    <a:gd name="T8" fmla="*/ 5 w 9"/>
                    <a:gd name="T9" fmla="*/ 13 h 13"/>
                    <a:gd name="T10" fmla="*/ 9 w 9"/>
                    <a:gd name="T11" fmla="*/ 11 h 13"/>
                    <a:gd name="T12" fmla="*/ 9 w 9"/>
                    <a:gd name="T13" fmla="*/ 9 h 13"/>
                    <a:gd name="T14" fmla="*/ 9 w 9"/>
                    <a:gd name="T15" fmla="*/ 5 h 13"/>
                    <a:gd name="T16" fmla="*/ 9 w 9"/>
                    <a:gd name="T17" fmla="*/ 3 h 13"/>
                    <a:gd name="T18" fmla="*/ 9 w 9"/>
                    <a:gd name="T19" fmla="*/ 2 h 13"/>
                    <a:gd name="T20" fmla="*/ 5 w 9"/>
                    <a:gd name="T21" fmla="*/ 0 h 13"/>
                    <a:gd name="T22" fmla="*/ 1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1" y="0"/>
                      </a:moveTo>
                      <a:lnTo>
                        <a:pt x="0" y="0"/>
                      </a:lnTo>
                      <a:lnTo>
                        <a:pt x="0" y="13"/>
                      </a:lnTo>
                      <a:lnTo>
                        <a:pt x="1" y="13"/>
                      </a:lnTo>
                      <a:lnTo>
                        <a:pt x="5" y="13"/>
                      </a:lnTo>
                      <a:lnTo>
                        <a:pt x="9" y="11"/>
                      </a:lnTo>
                      <a:lnTo>
                        <a:pt x="9" y="9"/>
                      </a:lnTo>
                      <a:lnTo>
                        <a:pt x="9" y="5"/>
                      </a:lnTo>
                      <a:lnTo>
                        <a:pt x="9" y="3"/>
                      </a:lnTo>
                      <a:lnTo>
                        <a:pt x="9" y="2"/>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8" name="Freeform 4144"/>
                <p:cNvSpPr>
                  <a:spLocks/>
                </p:cNvSpPr>
                <p:nvPr/>
              </p:nvSpPr>
              <p:spPr bwMode="auto">
                <a:xfrm>
                  <a:off x="3784" y="3318"/>
                  <a:ext cx="12" cy="13"/>
                </a:xfrm>
                <a:custGeom>
                  <a:avLst/>
                  <a:gdLst>
                    <a:gd name="T0" fmla="*/ 4 w 12"/>
                    <a:gd name="T1" fmla="*/ 0 h 13"/>
                    <a:gd name="T2" fmla="*/ 0 w 12"/>
                    <a:gd name="T3" fmla="*/ 0 h 13"/>
                    <a:gd name="T4" fmla="*/ 0 w 12"/>
                    <a:gd name="T5" fmla="*/ 13 h 13"/>
                    <a:gd name="T6" fmla="*/ 4 w 12"/>
                    <a:gd name="T7" fmla="*/ 13 h 13"/>
                    <a:gd name="T8" fmla="*/ 8 w 12"/>
                    <a:gd name="T9" fmla="*/ 13 h 13"/>
                    <a:gd name="T10" fmla="*/ 10 w 12"/>
                    <a:gd name="T11" fmla="*/ 11 h 13"/>
                    <a:gd name="T12" fmla="*/ 12 w 12"/>
                    <a:gd name="T13" fmla="*/ 9 h 13"/>
                    <a:gd name="T14" fmla="*/ 12 w 12"/>
                    <a:gd name="T15" fmla="*/ 5 h 13"/>
                    <a:gd name="T16" fmla="*/ 12 w 12"/>
                    <a:gd name="T17" fmla="*/ 3 h 13"/>
                    <a:gd name="T18" fmla="*/ 10 w 12"/>
                    <a:gd name="T19" fmla="*/ 2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3"/>
                      </a:lnTo>
                      <a:lnTo>
                        <a:pt x="10" y="11"/>
                      </a:lnTo>
                      <a:lnTo>
                        <a:pt x="12" y="9"/>
                      </a:lnTo>
                      <a:lnTo>
                        <a:pt x="12" y="5"/>
                      </a:lnTo>
                      <a:lnTo>
                        <a:pt x="12" y="3"/>
                      </a:lnTo>
                      <a:lnTo>
                        <a:pt x="10"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89" name="Freeform 4145"/>
                <p:cNvSpPr>
                  <a:spLocks/>
                </p:cNvSpPr>
                <p:nvPr/>
              </p:nvSpPr>
              <p:spPr bwMode="auto">
                <a:xfrm>
                  <a:off x="3788" y="3318"/>
                  <a:ext cx="10" cy="13"/>
                </a:xfrm>
                <a:custGeom>
                  <a:avLst/>
                  <a:gdLst>
                    <a:gd name="T0" fmla="*/ 4 w 10"/>
                    <a:gd name="T1" fmla="*/ 0 h 13"/>
                    <a:gd name="T2" fmla="*/ 0 w 10"/>
                    <a:gd name="T3" fmla="*/ 0 h 13"/>
                    <a:gd name="T4" fmla="*/ 0 w 10"/>
                    <a:gd name="T5" fmla="*/ 13 h 13"/>
                    <a:gd name="T6" fmla="*/ 4 w 10"/>
                    <a:gd name="T7" fmla="*/ 13 h 13"/>
                    <a:gd name="T8" fmla="*/ 8 w 10"/>
                    <a:gd name="T9" fmla="*/ 13 h 13"/>
                    <a:gd name="T10" fmla="*/ 10 w 10"/>
                    <a:gd name="T11" fmla="*/ 11 h 13"/>
                    <a:gd name="T12" fmla="*/ 10 w 10"/>
                    <a:gd name="T13" fmla="*/ 9 h 13"/>
                    <a:gd name="T14" fmla="*/ 10 w 10"/>
                    <a:gd name="T15" fmla="*/ 5 h 13"/>
                    <a:gd name="T16" fmla="*/ 10 w 10"/>
                    <a:gd name="T17" fmla="*/ 3 h 13"/>
                    <a:gd name="T18" fmla="*/ 10 w 10"/>
                    <a:gd name="T19" fmla="*/ 2 h 13"/>
                    <a:gd name="T20" fmla="*/ 8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8" y="13"/>
                      </a:lnTo>
                      <a:lnTo>
                        <a:pt x="10" y="11"/>
                      </a:lnTo>
                      <a:lnTo>
                        <a:pt x="10" y="9"/>
                      </a:lnTo>
                      <a:lnTo>
                        <a:pt x="10" y="5"/>
                      </a:lnTo>
                      <a:lnTo>
                        <a:pt x="10" y="3"/>
                      </a:lnTo>
                      <a:lnTo>
                        <a:pt x="10"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0" name="Freeform 4146"/>
                <p:cNvSpPr>
                  <a:spLocks/>
                </p:cNvSpPr>
                <p:nvPr/>
              </p:nvSpPr>
              <p:spPr bwMode="auto">
                <a:xfrm>
                  <a:off x="3792" y="3318"/>
                  <a:ext cx="10" cy="13"/>
                </a:xfrm>
                <a:custGeom>
                  <a:avLst/>
                  <a:gdLst>
                    <a:gd name="T0" fmla="*/ 4 w 10"/>
                    <a:gd name="T1" fmla="*/ 0 h 13"/>
                    <a:gd name="T2" fmla="*/ 0 w 10"/>
                    <a:gd name="T3" fmla="*/ 0 h 13"/>
                    <a:gd name="T4" fmla="*/ 0 w 10"/>
                    <a:gd name="T5" fmla="*/ 13 h 13"/>
                    <a:gd name="T6" fmla="*/ 4 w 10"/>
                    <a:gd name="T7" fmla="*/ 13 h 13"/>
                    <a:gd name="T8" fmla="*/ 6 w 10"/>
                    <a:gd name="T9" fmla="*/ 13 h 13"/>
                    <a:gd name="T10" fmla="*/ 10 w 10"/>
                    <a:gd name="T11" fmla="*/ 11 h 13"/>
                    <a:gd name="T12" fmla="*/ 10 w 10"/>
                    <a:gd name="T13" fmla="*/ 9 h 13"/>
                    <a:gd name="T14" fmla="*/ 10 w 10"/>
                    <a:gd name="T15" fmla="*/ 5 h 13"/>
                    <a:gd name="T16" fmla="*/ 10 w 10"/>
                    <a:gd name="T17" fmla="*/ 3 h 13"/>
                    <a:gd name="T18" fmla="*/ 10 w 10"/>
                    <a:gd name="T19" fmla="*/ 2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3"/>
                      </a:lnTo>
                      <a:lnTo>
                        <a:pt x="10" y="11"/>
                      </a:lnTo>
                      <a:lnTo>
                        <a:pt x="10" y="9"/>
                      </a:lnTo>
                      <a:lnTo>
                        <a:pt x="10" y="5"/>
                      </a:lnTo>
                      <a:lnTo>
                        <a:pt x="10" y="3"/>
                      </a:lnTo>
                      <a:lnTo>
                        <a:pt x="10" y="2"/>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1" name="Freeform 4147"/>
                <p:cNvSpPr>
                  <a:spLocks/>
                </p:cNvSpPr>
                <p:nvPr/>
              </p:nvSpPr>
              <p:spPr bwMode="auto">
                <a:xfrm>
                  <a:off x="3796" y="3318"/>
                  <a:ext cx="12" cy="13"/>
                </a:xfrm>
                <a:custGeom>
                  <a:avLst/>
                  <a:gdLst>
                    <a:gd name="T0" fmla="*/ 6 w 12"/>
                    <a:gd name="T1" fmla="*/ 0 h 13"/>
                    <a:gd name="T2" fmla="*/ 0 w 12"/>
                    <a:gd name="T3" fmla="*/ 0 h 13"/>
                    <a:gd name="T4" fmla="*/ 0 w 12"/>
                    <a:gd name="T5" fmla="*/ 13 h 13"/>
                    <a:gd name="T6" fmla="*/ 6 w 12"/>
                    <a:gd name="T7" fmla="*/ 13 h 13"/>
                    <a:gd name="T8" fmla="*/ 6 w 12"/>
                    <a:gd name="T9" fmla="*/ 13 h 13"/>
                    <a:gd name="T10" fmla="*/ 10 w 12"/>
                    <a:gd name="T11" fmla="*/ 11 h 13"/>
                    <a:gd name="T12" fmla="*/ 10 w 12"/>
                    <a:gd name="T13" fmla="*/ 9 h 13"/>
                    <a:gd name="T14" fmla="*/ 12 w 12"/>
                    <a:gd name="T15" fmla="*/ 5 h 13"/>
                    <a:gd name="T16" fmla="*/ 10 w 12"/>
                    <a:gd name="T17" fmla="*/ 3 h 13"/>
                    <a:gd name="T18" fmla="*/ 10 w 12"/>
                    <a:gd name="T19" fmla="*/ 2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3"/>
                      </a:lnTo>
                      <a:lnTo>
                        <a:pt x="10" y="11"/>
                      </a:lnTo>
                      <a:lnTo>
                        <a:pt x="10" y="9"/>
                      </a:lnTo>
                      <a:lnTo>
                        <a:pt x="12" y="5"/>
                      </a:lnTo>
                      <a:lnTo>
                        <a:pt x="10" y="3"/>
                      </a:lnTo>
                      <a:lnTo>
                        <a:pt x="10" y="2"/>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2" name="Freeform 4148"/>
                <p:cNvSpPr>
                  <a:spLocks/>
                </p:cNvSpPr>
                <p:nvPr/>
              </p:nvSpPr>
              <p:spPr bwMode="auto">
                <a:xfrm>
                  <a:off x="3802" y="3318"/>
                  <a:ext cx="7" cy="13"/>
                </a:xfrm>
                <a:custGeom>
                  <a:avLst/>
                  <a:gdLst>
                    <a:gd name="T0" fmla="*/ 4 w 7"/>
                    <a:gd name="T1" fmla="*/ 0 h 13"/>
                    <a:gd name="T2" fmla="*/ 0 w 7"/>
                    <a:gd name="T3" fmla="*/ 0 h 13"/>
                    <a:gd name="T4" fmla="*/ 0 w 7"/>
                    <a:gd name="T5" fmla="*/ 0 h 13"/>
                    <a:gd name="T6" fmla="*/ 0 w 7"/>
                    <a:gd name="T7" fmla="*/ 13 h 13"/>
                    <a:gd name="T8" fmla="*/ 0 w 7"/>
                    <a:gd name="T9" fmla="*/ 13 h 13"/>
                    <a:gd name="T10" fmla="*/ 0 w 7"/>
                    <a:gd name="T11" fmla="*/ 13 h 13"/>
                    <a:gd name="T12" fmla="*/ 0 w 7"/>
                    <a:gd name="T13" fmla="*/ 13 h 13"/>
                    <a:gd name="T14" fmla="*/ 4 w 7"/>
                    <a:gd name="T15" fmla="*/ 13 h 13"/>
                    <a:gd name="T16" fmla="*/ 6 w 7"/>
                    <a:gd name="T17" fmla="*/ 11 h 13"/>
                    <a:gd name="T18" fmla="*/ 7 w 7"/>
                    <a:gd name="T19" fmla="*/ 9 h 13"/>
                    <a:gd name="T20" fmla="*/ 7 w 7"/>
                    <a:gd name="T21" fmla="*/ 5 h 13"/>
                    <a:gd name="T22" fmla="*/ 7 w 7"/>
                    <a:gd name="T23" fmla="*/ 3 h 13"/>
                    <a:gd name="T24" fmla="*/ 6 w 7"/>
                    <a:gd name="T25" fmla="*/ 2 h 13"/>
                    <a:gd name="T26" fmla="*/ 4 w 7"/>
                    <a:gd name="T27" fmla="*/ 0 h 13"/>
                    <a:gd name="T28" fmla="*/ 0 w 7"/>
                    <a:gd name="T29" fmla="*/ 0 h 13"/>
                    <a:gd name="T30" fmla="*/ 4 w 7"/>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3">
                      <a:moveTo>
                        <a:pt x="4" y="0"/>
                      </a:moveTo>
                      <a:lnTo>
                        <a:pt x="0" y="0"/>
                      </a:lnTo>
                      <a:lnTo>
                        <a:pt x="0" y="0"/>
                      </a:lnTo>
                      <a:lnTo>
                        <a:pt x="0" y="13"/>
                      </a:lnTo>
                      <a:lnTo>
                        <a:pt x="0" y="13"/>
                      </a:lnTo>
                      <a:lnTo>
                        <a:pt x="0" y="13"/>
                      </a:lnTo>
                      <a:lnTo>
                        <a:pt x="0" y="13"/>
                      </a:lnTo>
                      <a:lnTo>
                        <a:pt x="4" y="13"/>
                      </a:lnTo>
                      <a:lnTo>
                        <a:pt x="6" y="11"/>
                      </a:lnTo>
                      <a:lnTo>
                        <a:pt x="7" y="9"/>
                      </a:lnTo>
                      <a:lnTo>
                        <a:pt x="7" y="5"/>
                      </a:lnTo>
                      <a:lnTo>
                        <a:pt x="7" y="3"/>
                      </a:lnTo>
                      <a:lnTo>
                        <a:pt x="6" y="2"/>
                      </a:lnTo>
                      <a:lnTo>
                        <a:pt x="4" y="0"/>
                      </a:lnTo>
                      <a:lnTo>
                        <a:pt x="0"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3" name="Freeform 4149"/>
                <p:cNvSpPr>
                  <a:spLocks/>
                </p:cNvSpPr>
                <p:nvPr/>
              </p:nvSpPr>
              <p:spPr bwMode="auto">
                <a:xfrm>
                  <a:off x="3802" y="3318"/>
                  <a:ext cx="13" cy="15"/>
                </a:xfrm>
                <a:custGeom>
                  <a:avLst/>
                  <a:gdLst>
                    <a:gd name="T0" fmla="*/ 6 w 13"/>
                    <a:gd name="T1" fmla="*/ 2 h 15"/>
                    <a:gd name="T2" fmla="*/ 7 w 13"/>
                    <a:gd name="T3" fmla="*/ 2 h 15"/>
                    <a:gd name="T4" fmla="*/ 4 w 13"/>
                    <a:gd name="T5" fmla="*/ 0 h 15"/>
                    <a:gd name="T6" fmla="*/ 0 w 13"/>
                    <a:gd name="T7" fmla="*/ 13 h 15"/>
                    <a:gd name="T8" fmla="*/ 4 w 13"/>
                    <a:gd name="T9" fmla="*/ 13 h 15"/>
                    <a:gd name="T10" fmla="*/ 6 w 13"/>
                    <a:gd name="T11" fmla="*/ 15 h 15"/>
                    <a:gd name="T12" fmla="*/ 4 w 13"/>
                    <a:gd name="T13" fmla="*/ 13 h 15"/>
                    <a:gd name="T14" fmla="*/ 6 w 13"/>
                    <a:gd name="T15" fmla="*/ 15 h 15"/>
                    <a:gd name="T16" fmla="*/ 7 w 13"/>
                    <a:gd name="T17" fmla="*/ 13 h 15"/>
                    <a:gd name="T18" fmla="*/ 9 w 13"/>
                    <a:gd name="T19" fmla="*/ 13 h 15"/>
                    <a:gd name="T20" fmla="*/ 9 w 13"/>
                    <a:gd name="T21" fmla="*/ 11 h 15"/>
                    <a:gd name="T22" fmla="*/ 13 w 13"/>
                    <a:gd name="T23" fmla="*/ 9 h 15"/>
                    <a:gd name="T24" fmla="*/ 9 w 13"/>
                    <a:gd name="T25" fmla="*/ 3 h 15"/>
                    <a:gd name="T26" fmla="*/ 9 w 13"/>
                    <a:gd name="T27" fmla="*/ 2 h 15"/>
                    <a:gd name="T28" fmla="*/ 7 w 13"/>
                    <a:gd name="T29" fmla="*/ 2 h 15"/>
                    <a:gd name="T30" fmla="*/ 6 w 13"/>
                    <a:gd name="T3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6" y="2"/>
                      </a:moveTo>
                      <a:lnTo>
                        <a:pt x="7" y="2"/>
                      </a:lnTo>
                      <a:lnTo>
                        <a:pt x="4" y="0"/>
                      </a:lnTo>
                      <a:lnTo>
                        <a:pt x="0" y="13"/>
                      </a:lnTo>
                      <a:lnTo>
                        <a:pt x="4" y="13"/>
                      </a:lnTo>
                      <a:lnTo>
                        <a:pt x="6" y="15"/>
                      </a:lnTo>
                      <a:lnTo>
                        <a:pt x="4" y="13"/>
                      </a:lnTo>
                      <a:lnTo>
                        <a:pt x="6" y="15"/>
                      </a:lnTo>
                      <a:lnTo>
                        <a:pt x="7" y="13"/>
                      </a:lnTo>
                      <a:lnTo>
                        <a:pt x="9" y="13"/>
                      </a:lnTo>
                      <a:lnTo>
                        <a:pt x="9" y="11"/>
                      </a:lnTo>
                      <a:lnTo>
                        <a:pt x="13" y="9"/>
                      </a:lnTo>
                      <a:lnTo>
                        <a:pt x="9" y="3"/>
                      </a:lnTo>
                      <a:lnTo>
                        <a:pt x="9" y="2"/>
                      </a:lnTo>
                      <a:lnTo>
                        <a:pt x="7"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4" name="Freeform 4150"/>
                <p:cNvSpPr>
                  <a:spLocks/>
                </p:cNvSpPr>
                <p:nvPr/>
              </p:nvSpPr>
              <p:spPr bwMode="auto">
                <a:xfrm>
                  <a:off x="3808" y="3320"/>
                  <a:ext cx="9" cy="13"/>
                </a:xfrm>
                <a:custGeom>
                  <a:avLst/>
                  <a:gdLst>
                    <a:gd name="T0" fmla="*/ 1 w 9"/>
                    <a:gd name="T1" fmla="*/ 0 h 13"/>
                    <a:gd name="T2" fmla="*/ 0 w 9"/>
                    <a:gd name="T3" fmla="*/ 0 h 13"/>
                    <a:gd name="T4" fmla="*/ 0 w 9"/>
                    <a:gd name="T5" fmla="*/ 13 h 13"/>
                    <a:gd name="T6" fmla="*/ 1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7" y="11"/>
                      </a:lnTo>
                      <a:lnTo>
                        <a:pt x="9" y="9"/>
                      </a:lnTo>
                      <a:lnTo>
                        <a:pt x="9" y="7"/>
                      </a:lnTo>
                      <a:lnTo>
                        <a:pt x="9" y="1"/>
                      </a:lnTo>
                      <a:lnTo>
                        <a:pt x="7"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5" name="Freeform 4151"/>
                <p:cNvSpPr>
                  <a:spLocks/>
                </p:cNvSpPr>
                <p:nvPr/>
              </p:nvSpPr>
              <p:spPr bwMode="auto">
                <a:xfrm>
                  <a:off x="3809"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6" name="Freeform 4152"/>
                <p:cNvSpPr>
                  <a:spLocks/>
                </p:cNvSpPr>
                <p:nvPr/>
              </p:nvSpPr>
              <p:spPr bwMode="auto">
                <a:xfrm>
                  <a:off x="3815"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7" name="Freeform 4153"/>
                <p:cNvSpPr>
                  <a:spLocks/>
                </p:cNvSpPr>
                <p:nvPr/>
              </p:nvSpPr>
              <p:spPr bwMode="auto">
                <a:xfrm>
                  <a:off x="3817"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8" name="Freeform 4154"/>
                <p:cNvSpPr>
                  <a:spLocks/>
                </p:cNvSpPr>
                <p:nvPr/>
              </p:nvSpPr>
              <p:spPr bwMode="auto">
                <a:xfrm>
                  <a:off x="382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99" name="Freeform 4155"/>
                <p:cNvSpPr>
                  <a:spLocks/>
                </p:cNvSpPr>
                <p:nvPr/>
              </p:nvSpPr>
              <p:spPr bwMode="auto">
                <a:xfrm>
                  <a:off x="3825" y="3320"/>
                  <a:ext cx="9" cy="13"/>
                </a:xfrm>
                <a:custGeom>
                  <a:avLst/>
                  <a:gdLst>
                    <a:gd name="T0" fmla="*/ 2 w 9"/>
                    <a:gd name="T1" fmla="*/ 0 h 13"/>
                    <a:gd name="T2" fmla="*/ 0 w 9"/>
                    <a:gd name="T3" fmla="*/ 0 h 13"/>
                    <a:gd name="T4" fmla="*/ 0 w 9"/>
                    <a:gd name="T5" fmla="*/ 13 h 13"/>
                    <a:gd name="T6" fmla="*/ 2 w 9"/>
                    <a:gd name="T7" fmla="*/ 13 h 13"/>
                    <a:gd name="T8" fmla="*/ 6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6 w 9"/>
                    <a:gd name="T21" fmla="*/ 0 h 13"/>
                    <a:gd name="T22" fmla="*/ 2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2" y="0"/>
                      </a:moveTo>
                      <a:lnTo>
                        <a:pt x="0" y="0"/>
                      </a:lnTo>
                      <a:lnTo>
                        <a:pt x="0" y="13"/>
                      </a:lnTo>
                      <a:lnTo>
                        <a:pt x="2" y="13"/>
                      </a:lnTo>
                      <a:lnTo>
                        <a:pt x="6" y="11"/>
                      </a:lnTo>
                      <a:lnTo>
                        <a:pt x="7" y="11"/>
                      </a:lnTo>
                      <a:lnTo>
                        <a:pt x="9" y="9"/>
                      </a:lnTo>
                      <a:lnTo>
                        <a:pt x="9" y="7"/>
                      </a:lnTo>
                      <a:lnTo>
                        <a:pt x="9" y="1"/>
                      </a:lnTo>
                      <a:lnTo>
                        <a:pt x="7"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0" name="Freeform 4156"/>
                <p:cNvSpPr>
                  <a:spLocks/>
                </p:cNvSpPr>
                <p:nvPr/>
              </p:nvSpPr>
              <p:spPr bwMode="auto">
                <a:xfrm>
                  <a:off x="3827"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9 w 13"/>
                    <a:gd name="T13" fmla="*/ 9 h 13"/>
                    <a:gd name="T14" fmla="*/ 13 w 13"/>
                    <a:gd name="T15" fmla="*/ 7 h 13"/>
                    <a:gd name="T16" fmla="*/ 9 w 13"/>
                    <a:gd name="T17" fmla="*/ 1 h 13"/>
                    <a:gd name="T18" fmla="*/ 7 w 13"/>
                    <a:gd name="T19" fmla="*/ 0 h 13"/>
                    <a:gd name="T20" fmla="*/ 5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5" y="0"/>
                      </a:moveTo>
                      <a:lnTo>
                        <a:pt x="0" y="0"/>
                      </a:lnTo>
                      <a:lnTo>
                        <a:pt x="0" y="13"/>
                      </a:lnTo>
                      <a:lnTo>
                        <a:pt x="5" y="13"/>
                      </a:lnTo>
                      <a:lnTo>
                        <a:pt x="7" y="11"/>
                      </a:lnTo>
                      <a:lnTo>
                        <a:pt x="9" y="11"/>
                      </a:lnTo>
                      <a:lnTo>
                        <a:pt x="9" y="9"/>
                      </a:lnTo>
                      <a:lnTo>
                        <a:pt x="13"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1" name="Freeform 4157"/>
                <p:cNvSpPr>
                  <a:spLocks/>
                </p:cNvSpPr>
                <p:nvPr/>
              </p:nvSpPr>
              <p:spPr bwMode="auto">
                <a:xfrm>
                  <a:off x="3832"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8 w 8"/>
                    <a:gd name="T11" fmla="*/ 11 h 13"/>
                    <a:gd name="T12" fmla="*/ 8 w 8"/>
                    <a:gd name="T13" fmla="*/ 9 h 13"/>
                    <a:gd name="T14" fmla="*/ 8 w 8"/>
                    <a:gd name="T15" fmla="*/ 7 h 13"/>
                    <a:gd name="T16" fmla="*/ 8 w 8"/>
                    <a:gd name="T17" fmla="*/ 1 h 13"/>
                    <a:gd name="T18" fmla="*/ 8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8" y="11"/>
                      </a:lnTo>
                      <a:lnTo>
                        <a:pt x="8" y="9"/>
                      </a:lnTo>
                      <a:lnTo>
                        <a:pt x="8" y="7"/>
                      </a:lnTo>
                      <a:lnTo>
                        <a:pt x="8" y="1"/>
                      </a:lnTo>
                      <a:lnTo>
                        <a:pt x="8"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2" name="Freeform 4158"/>
                <p:cNvSpPr>
                  <a:spLocks/>
                </p:cNvSpPr>
                <p:nvPr/>
              </p:nvSpPr>
              <p:spPr bwMode="auto">
                <a:xfrm>
                  <a:off x="3834"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3" name="Freeform 4159"/>
                <p:cNvSpPr>
                  <a:spLocks/>
                </p:cNvSpPr>
                <p:nvPr/>
              </p:nvSpPr>
              <p:spPr bwMode="auto">
                <a:xfrm>
                  <a:off x="3840" y="3320"/>
                  <a:ext cx="8" cy="13"/>
                </a:xfrm>
                <a:custGeom>
                  <a:avLst/>
                  <a:gdLst>
                    <a:gd name="T0" fmla="*/ 0 w 8"/>
                    <a:gd name="T1" fmla="*/ 0 h 13"/>
                    <a:gd name="T2" fmla="*/ 0 w 8"/>
                    <a:gd name="T3" fmla="*/ 0 h 13"/>
                    <a:gd name="T4" fmla="*/ 0 w 8"/>
                    <a:gd name="T5" fmla="*/ 13 h 13"/>
                    <a:gd name="T6" fmla="*/ 0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0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0" y="0"/>
                      </a:moveTo>
                      <a:lnTo>
                        <a:pt x="0" y="0"/>
                      </a:lnTo>
                      <a:lnTo>
                        <a:pt x="0" y="13"/>
                      </a:lnTo>
                      <a:lnTo>
                        <a:pt x="0" y="13"/>
                      </a:lnTo>
                      <a:lnTo>
                        <a:pt x="6" y="11"/>
                      </a:lnTo>
                      <a:lnTo>
                        <a:pt x="8" y="11"/>
                      </a:lnTo>
                      <a:lnTo>
                        <a:pt x="8" y="9"/>
                      </a:lnTo>
                      <a:lnTo>
                        <a:pt x="8" y="7"/>
                      </a:lnTo>
                      <a:lnTo>
                        <a:pt x="8"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4" name="Freeform 4160"/>
                <p:cNvSpPr>
                  <a:spLocks/>
                </p:cNvSpPr>
                <p:nvPr/>
              </p:nvSpPr>
              <p:spPr bwMode="auto">
                <a:xfrm>
                  <a:off x="3840"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4 w 14"/>
                    <a:gd name="T13" fmla="*/ 9 h 13"/>
                    <a:gd name="T14" fmla="*/ 14 w 14"/>
                    <a:gd name="T15" fmla="*/ 7 h 13"/>
                    <a:gd name="T16" fmla="*/ 14 w 14"/>
                    <a:gd name="T17" fmla="*/ 1 h 13"/>
                    <a:gd name="T18" fmla="*/ 10 w 14"/>
                    <a:gd name="T19" fmla="*/ 1 h 13"/>
                    <a:gd name="T20" fmla="*/ 8 w 14"/>
                    <a:gd name="T21" fmla="*/ 0 h 13"/>
                    <a:gd name="T22" fmla="*/ 6 w 14"/>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3">
                      <a:moveTo>
                        <a:pt x="6" y="0"/>
                      </a:moveTo>
                      <a:lnTo>
                        <a:pt x="0" y="0"/>
                      </a:lnTo>
                      <a:lnTo>
                        <a:pt x="0" y="13"/>
                      </a:lnTo>
                      <a:lnTo>
                        <a:pt x="6" y="13"/>
                      </a:lnTo>
                      <a:lnTo>
                        <a:pt x="8" y="11"/>
                      </a:lnTo>
                      <a:lnTo>
                        <a:pt x="10" y="11"/>
                      </a:lnTo>
                      <a:lnTo>
                        <a:pt x="14" y="9"/>
                      </a:lnTo>
                      <a:lnTo>
                        <a:pt x="14" y="7"/>
                      </a:lnTo>
                      <a:lnTo>
                        <a:pt x="14"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5" name="Freeform 4161"/>
                <p:cNvSpPr>
                  <a:spLocks/>
                </p:cNvSpPr>
                <p:nvPr/>
              </p:nvSpPr>
              <p:spPr bwMode="auto">
                <a:xfrm>
                  <a:off x="3846" y="3320"/>
                  <a:ext cx="10" cy="13"/>
                </a:xfrm>
                <a:custGeom>
                  <a:avLst/>
                  <a:gdLst>
                    <a:gd name="T0" fmla="*/ 2 w 10"/>
                    <a:gd name="T1" fmla="*/ 0 h 13"/>
                    <a:gd name="T2" fmla="*/ 0 w 10"/>
                    <a:gd name="T3" fmla="*/ 0 h 13"/>
                    <a:gd name="T4" fmla="*/ 0 w 10"/>
                    <a:gd name="T5" fmla="*/ 13 h 13"/>
                    <a:gd name="T6" fmla="*/ 2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8" y="11"/>
                      </a:lnTo>
                      <a:lnTo>
                        <a:pt x="10" y="11"/>
                      </a:lnTo>
                      <a:lnTo>
                        <a:pt x="10" y="9"/>
                      </a:lnTo>
                      <a:lnTo>
                        <a:pt x="10" y="7"/>
                      </a:lnTo>
                      <a:lnTo>
                        <a:pt x="10"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6" name="Freeform 4162"/>
                <p:cNvSpPr>
                  <a:spLocks/>
                </p:cNvSpPr>
                <p:nvPr/>
              </p:nvSpPr>
              <p:spPr bwMode="auto">
                <a:xfrm>
                  <a:off x="3848" y="3320"/>
                  <a:ext cx="11" cy="13"/>
                </a:xfrm>
                <a:custGeom>
                  <a:avLst/>
                  <a:gdLst>
                    <a:gd name="T0" fmla="*/ 6 w 11"/>
                    <a:gd name="T1" fmla="*/ 0 h 13"/>
                    <a:gd name="T2" fmla="*/ 0 w 11"/>
                    <a:gd name="T3" fmla="*/ 0 h 13"/>
                    <a:gd name="T4" fmla="*/ 0 w 11"/>
                    <a:gd name="T5" fmla="*/ 13 h 13"/>
                    <a:gd name="T6" fmla="*/ 6 w 11"/>
                    <a:gd name="T7" fmla="*/ 13 h 13"/>
                    <a:gd name="T8" fmla="*/ 8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8 w 11"/>
                    <a:gd name="T21" fmla="*/ 0 h 13"/>
                    <a:gd name="T22" fmla="*/ 6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6" y="0"/>
                      </a:moveTo>
                      <a:lnTo>
                        <a:pt x="0" y="0"/>
                      </a:lnTo>
                      <a:lnTo>
                        <a:pt x="0" y="13"/>
                      </a:lnTo>
                      <a:lnTo>
                        <a:pt x="6" y="13"/>
                      </a:lnTo>
                      <a:lnTo>
                        <a:pt x="8" y="11"/>
                      </a:lnTo>
                      <a:lnTo>
                        <a:pt x="9" y="11"/>
                      </a:lnTo>
                      <a:lnTo>
                        <a:pt x="11" y="9"/>
                      </a:lnTo>
                      <a:lnTo>
                        <a:pt x="11" y="7"/>
                      </a:lnTo>
                      <a:lnTo>
                        <a:pt x="11" y="1"/>
                      </a:lnTo>
                      <a:lnTo>
                        <a:pt x="9"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7" name="Freeform 4163"/>
                <p:cNvSpPr>
                  <a:spLocks/>
                </p:cNvSpPr>
                <p:nvPr/>
              </p:nvSpPr>
              <p:spPr bwMode="auto">
                <a:xfrm>
                  <a:off x="3854"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7 w 9"/>
                    <a:gd name="T13" fmla="*/ 9 h 13"/>
                    <a:gd name="T14" fmla="*/ 9 w 9"/>
                    <a:gd name="T15" fmla="*/ 7 h 13"/>
                    <a:gd name="T16" fmla="*/ 7 w 9"/>
                    <a:gd name="T17" fmla="*/ 1 h 13"/>
                    <a:gd name="T18" fmla="*/ 5 w 9"/>
                    <a:gd name="T19" fmla="*/ 0 h 13"/>
                    <a:gd name="T20" fmla="*/ 3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3" y="0"/>
                      </a:moveTo>
                      <a:lnTo>
                        <a:pt x="0" y="0"/>
                      </a:lnTo>
                      <a:lnTo>
                        <a:pt x="0" y="13"/>
                      </a:lnTo>
                      <a:lnTo>
                        <a:pt x="3" y="13"/>
                      </a:lnTo>
                      <a:lnTo>
                        <a:pt x="5" y="11"/>
                      </a:lnTo>
                      <a:lnTo>
                        <a:pt x="7" y="11"/>
                      </a:lnTo>
                      <a:lnTo>
                        <a:pt x="7" y="9"/>
                      </a:lnTo>
                      <a:lnTo>
                        <a:pt x="9" y="7"/>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8" name="Freeform 4164"/>
                <p:cNvSpPr>
                  <a:spLocks/>
                </p:cNvSpPr>
                <p:nvPr/>
              </p:nvSpPr>
              <p:spPr bwMode="auto">
                <a:xfrm>
                  <a:off x="3857"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6" y="11"/>
                      </a:lnTo>
                      <a:lnTo>
                        <a:pt x="8" y="9"/>
                      </a:lnTo>
                      <a:lnTo>
                        <a:pt x="8" y="7"/>
                      </a:lnTo>
                      <a:lnTo>
                        <a:pt x="8"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09" name="Freeform 4165"/>
                <p:cNvSpPr>
                  <a:spLocks/>
                </p:cNvSpPr>
                <p:nvPr/>
              </p:nvSpPr>
              <p:spPr bwMode="auto">
                <a:xfrm>
                  <a:off x="3859"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10" y="11"/>
                      </a:lnTo>
                      <a:lnTo>
                        <a:pt x="10" y="9"/>
                      </a:lnTo>
                      <a:lnTo>
                        <a:pt x="10" y="7"/>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0" name="Freeform 4166"/>
                <p:cNvSpPr>
                  <a:spLocks/>
                </p:cNvSpPr>
                <p:nvPr/>
              </p:nvSpPr>
              <p:spPr bwMode="auto">
                <a:xfrm>
                  <a:off x="3863"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1" name="Freeform 4167"/>
                <p:cNvSpPr>
                  <a:spLocks/>
                </p:cNvSpPr>
                <p:nvPr/>
              </p:nvSpPr>
              <p:spPr bwMode="auto">
                <a:xfrm>
                  <a:off x="3865"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10" y="11"/>
                      </a:lnTo>
                      <a:lnTo>
                        <a:pt x="12" y="9"/>
                      </a:lnTo>
                      <a:lnTo>
                        <a:pt x="12" y="7"/>
                      </a:lnTo>
                      <a:lnTo>
                        <a:pt x="12" y="1"/>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2" name="Freeform 4168"/>
                <p:cNvSpPr>
                  <a:spLocks/>
                </p:cNvSpPr>
                <p:nvPr/>
              </p:nvSpPr>
              <p:spPr bwMode="auto">
                <a:xfrm>
                  <a:off x="3869"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3" name="Freeform 4169"/>
                <p:cNvSpPr>
                  <a:spLocks/>
                </p:cNvSpPr>
                <p:nvPr/>
              </p:nvSpPr>
              <p:spPr bwMode="auto">
                <a:xfrm>
                  <a:off x="3873"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9" y="11"/>
                      </a:lnTo>
                      <a:lnTo>
                        <a:pt x="11" y="9"/>
                      </a:lnTo>
                      <a:lnTo>
                        <a:pt x="11" y="7"/>
                      </a:lnTo>
                      <a:lnTo>
                        <a:pt x="11"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4" name="Freeform 4170"/>
                <p:cNvSpPr>
                  <a:spLocks/>
                </p:cNvSpPr>
                <p:nvPr/>
              </p:nvSpPr>
              <p:spPr bwMode="auto">
                <a:xfrm>
                  <a:off x="3877"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9 w 11"/>
                    <a:gd name="T13" fmla="*/ 9 h 13"/>
                    <a:gd name="T14" fmla="*/ 11 w 11"/>
                    <a:gd name="T15" fmla="*/ 7 h 13"/>
                    <a:gd name="T16" fmla="*/ 9 w 11"/>
                    <a:gd name="T17" fmla="*/ 1 h 13"/>
                    <a:gd name="T18" fmla="*/ 7 w 11"/>
                    <a:gd name="T19" fmla="*/ 0 h 13"/>
                    <a:gd name="T20" fmla="*/ 5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5" y="0"/>
                      </a:moveTo>
                      <a:lnTo>
                        <a:pt x="0" y="0"/>
                      </a:lnTo>
                      <a:lnTo>
                        <a:pt x="0" y="13"/>
                      </a:lnTo>
                      <a:lnTo>
                        <a:pt x="5" y="13"/>
                      </a:lnTo>
                      <a:lnTo>
                        <a:pt x="7" y="11"/>
                      </a:lnTo>
                      <a:lnTo>
                        <a:pt x="9" y="11"/>
                      </a:lnTo>
                      <a:lnTo>
                        <a:pt x="9" y="9"/>
                      </a:lnTo>
                      <a:lnTo>
                        <a:pt x="11" y="7"/>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5" name="Freeform 4171"/>
                <p:cNvSpPr>
                  <a:spLocks/>
                </p:cNvSpPr>
                <p:nvPr/>
              </p:nvSpPr>
              <p:spPr bwMode="auto">
                <a:xfrm>
                  <a:off x="3882"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6" name="Freeform 4172"/>
                <p:cNvSpPr>
                  <a:spLocks/>
                </p:cNvSpPr>
                <p:nvPr/>
              </p:nvSpPr>
              <p:spPr bwMode="auto">
                <a:xfrm>
                  <a:off x="3884"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8 w 12"/>
                    <a:gd name="T13" fmla="*/ 9 h 13"/>
                    <a:gd name="T14" fmla="*/ 12 w 12"/>
                    <a:gd name="T15" fmla="*/ 7 h 13"/>
                    <a:gd name="T16" fmla="*/ 8 w 12"/>
                    <a:gd name="T17" fmla="*/ 1 h 13"/>
                    <a:gd name="T18" fmla="*/ 8 w 12"/>
                    <a:gd name="T19" fmla="*/ 0 h 13"/>
                    <a:gd name="T20" fmla="*/ 4 w 12"/>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3">
                      <a:moveTo>
                        <a:pt x="4" y="0"/>
                      </a:moveTo>
                      <a:lnTo>
                        <a:pt x="0" y="0"/>
                      </a:lnTo>
                      <a:lnTo>
                        <a:pt x="0" y="13"/>
                      </a:lnTo>
                      <a:lnTo>
                        <a:pt x="4" y="13"/>
                      </a:lnTo>
                      <a:lnTo>
                        <a:pt x="8" y="11"/>
                      </a:lnTo>
                      <a:lnTo>
                        <a:pt x="8" y="11"/>
                      </a:lnTo>
                      <a:lnTo>
                        <a:pt x="8" y="9"/>
                      </a:lnTo>
                      <a:lnTo>
                        <a:pt x="12" y="7"/>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7" name="Freeform 4173"/>
                <p:cNvSpPr>
                  <a:spLocks/>
                </p:cNvSpPr>
                <p:nvPr/>
              </p:nvSpPr>
              <p:spPr bwMode="auto">
                <a:xfrm>
                  <a:off x="3888"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9 h 13"/>
                    <a:gd name="T12" fmla="*/ 10 w 10"/>
                    <a:gd name="T13" fmla="*/ 7 h 13"/>
                    <a:gd name="T14" fmla="*/ 10 w 10"/>
                    <a:gd name="T15" fmla="*/ 1 h 13"/>
                    <a:gd name="T16" fmla="*/ 8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9"/>
                      </a:lnTo>
                      <a:lnTo>
                        <a:pt x="10" y="7"/>
                      </a:lnTo>
                      <a:lnTo>
                        <a:pt x="10"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8" name="Freeform 4174"/>
                <p:cNvSpPr>
                  <a:spLocks/>
                </p:cNvSpPr>
                <p:nvPr/>
              </p:nvSpPr>
              <p:spPr bwMode="auto">
                <a:xfrm>
                  <a:off x="3892"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19" name="Freeform 4175"/>
                <p:cNvSpPr>
                  <a:spLocks/>
                </p:cNvSpPr>
                <p:nvPr/>
              </p:nvSpPr>
              <p:spPr bwMode="auto">
                <a:xfrm>
                  <a:off x="3896"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0" name="Freeform 4176"/>
                <p:cNvSpPr>
                  <a:spLocks/>
                </p:cNvSpPr>
                <p:nvPr/>
              </p:nvSpPr>
              <p:spPr bwMode="auto">
                <a:xfrm>
                  <a:off x="3898" y="3320"/>
                  <a:ext cx="9" cy="13"/>
                </a:xfrm>
                <a:custGeom>
                  <a:avLst/>
                  <a:gdLst>
                    <a:gd name="T0" fmla="*/ 4 w 9"/>
                    <a:gd name="T1" fmla="*/ 0 h 13"/>
                    <a:gd name="T2" fmla="*/ 0 w 9"/>
                    <a:gd name="T3" fmla="*/ 0 h 13"/>
                    <a:gd name="T4" fmla="*/ 0 w 9"/>
                    <a:gd name="T5" fmla="*/ 13 h 13"/>
                    <a:gd name="T6" fmla="*/ 4 w 9"/>
                    <a:gd name="T7" fmla="*/ 13 h 13"/>
                    <a:gd name="T8" fmla="*/ 6 w 9"/>
                    <a:gd name="T9" fmla="*/ 11 h 13"/>
                    <a:gd name="T10" fmla="*/ 9 w 9"/>
                    <a:gd name="T11" fmla="*/ 11 h 13"/>
                    <a:gd name="T12" fmla="*/ 9 w 9"/>
                    <a:gd name="T13" fmla="*/ 9 h 13"/>
                    <a:gd name="T14" fmla="*/ 9 w 9"/>
                    <a:gd name="T15" fmla="*/ 7 h 13"/>
                    <a:gd name="T16" fmla="*/ 9 w 9"/>
                    <a:gd name="T17" fmla="*/ 1 h 13"/>
                    <a:gd name="T18" fmla="*/ 9 w 9"/>
                    <a:gd name="T19" fmla="*/ 1 h 13"/>
                    <a:gd name="T20" fmla="*/ 6 w 9"/>
                    <a:gd name="T21" fmla="*/ 0 h 13"/>
                    <a:gd name="T22" fmla="*/ 4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4" y="0"/>
                      </a:moveTo>
                      <a:lnTo>
                        <a:pt x="0" y="0"/>
                      </a:lnTo>
                      <a:lnTo>
                        <a:pt x="0" y="13"/>
                      </a:lnTo>
                      <a:lnTo>
                        <a:pt x="4" y="13"/>
                      </a:lnTo>
                      <a:lnTo>
                        <a:pt x="6" y="11"/>
                      </a:lnTo>
                      <a:lnTo>
                        <a:pt x="9" y="11"/>
                      </a:lnTo>
                      <a:lnTo>
                        <a:pt x="9" y="9"/>
                      </a:lnTo>
                      <a:lnTo>
                        <a:pt x="9" y="7"/>
                      </a:lnTo>
                      <a:lnTo>
                        <a:pt x="9" y="1"/>
                      </a:lnTo>
                      <a:lnTo>
                        <a:pt x="9"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1" name="Freeform 4177"/>
                <p:cNvSpPr>
                  <a:spLocks/>
                </p:cNvSpPr>
                <p:nvPr/>
              </p:nvSpPr>
              <p:spPr bwMode="auto">
                <a:xfrm>
                  <a:off x="3902" y="3320"/>
                  <a:ext cx="9" cy="13"/>
                </a:xfrm>
                <a:custGeom>
                  <a:avLst/>
                  <a:gdLst>
                    <a:gd name="T0" fmla="*/ 5 w 9"/>
                    <a:gd name="T1" fmla="*/ 0 h 13"/>
                    <a:gd name="T2" fmla="*/ 0 w 9"/>
                    <a:gd name="T3" fmla="*/ 0 h 13"/>
                    <a:gd name="T4" fmla="*/ 0 w 9"/>
                    <a:gd name="T5" fmla="*/ 13 h 13"/>
                    <a:gd name="T6" fmla="*/ 5 w 9"/>
                    <a:gd name="T7" fmla="*/ 13 h 13"/>
                    <a:gd name="T8" fmla="*/ 5 w 9"/>
                    <a:gd name="T9" fmla="*/ 11 h 13"/>
                    <a:gd name="T10" fmla="*/ 9 w 9"/>
                    <a:gd name="T11" fmla="*/ 11 h 13"/>
                    <a:gd name="T12" fmla="*/ 9 w 9"/>
                    <a:gd name="T13" fmla="*/ 9 h 13"/>
                    <a:gd name="T14" fmla="*/ 9 w 9"/>
                    <a:gd name="T15" fmla="*/ 7 h 13"/>
                    <a:gd name="T16" fmla="*/ 9 w 9"/>
                    <a:gd name="T17" fmla="*/ 1 h 13"/>
                    <a:gd name="T18" fmla="*/ 5 w 9"/>
                    <a:gd name="T19" fmla="*/ 0 h 13"/>
                    <a:gd name="T20" fmla="*/ 5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0"/>
                      </a:moveTo>
                      <a:lnTo>
                        <a:pt x="0" y="0"/>
                      </a:lnTo>
                      <a:lnTo>
                        <a:pt x="0" y="13"/>
                      </a:lnTo>
                      <a:lnTo>
                        <a:pt x="5" y="13"/>
                      </a:lnTo>
                      <a:lnTo>
                        <a:pt x="5" y="11"/>
                      </a:lnTo>
                      <a:lnTo>
                        <a:pt x="9" y="11"/>
                      </a:lnTo>
                      <a:lnTo>
                        <a:pt x="9" y="9"/>
                      </a:lnTo>
                      <a:lnTo>
                        <a:pt x="9" y="7"/>
                      </a:lnTo>
                      <a:lnTo>
                        <a:pt x="9" y="1"/>
                      </a:lnTo>
                      <a:lnTo>
                        <a:pt x="5"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2" name="Freeform 4178"/>
                <p:cNvSpPr>
                  <a:spLocks/>
                </p:cNvSpPr>
                <p:nvPr/>
              </p:nvSpPr>
              <p:spPr bwMode="auto">
                <a:xfrm>
                  <a:off x="3907"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3" name="Freeform 4179"/>
                <p:cNvSpPr>
                  <a:spLocks/>
                </p:cNvSpPr>
                <p:nvPr/>
              </p:nvSpPr>
              <p:spPr bwMode="auto">
                <a:xfrm>
                  <a:off x="3907" y="3320"/>
                  <a:ext cx="14" cy="13"/>
                </a:xfrm>
                <a:custGeom>
                  <a:avLst/>
                  <a:gdLst>
                    <a:gd name="T0" fmla="*/ 6 w 14"/>
                    <a:gd name="T1" fmla="*/ 0 h 13"/>
                    <a:gd name="T2" fmla="*/ 0 w 14"/>
                    <a:gd name="T3" fmla="*/ 0 h 13"/>
                    <a:gd name="T4" fmla="*/ 0 w 14"/>
                    <a:gd name="T5" fmla="*/ 13 h 13"/>
                    <a:gd name="T6" fmla="*/ 6 w 14"/>
                    <a:gd name="T7" fmla="*/ 13 h 13"/>
                    <a:gd name="T8" fmla="*/ 8 w 14"/>
                    <a:gd name="T9" fmla="*/ 11 h 13"/>
                    <a:gd name="T10" fmla="*/ 10 w 14"/>
                    <a:gd name="T11" fmla="*/ 11 h 13"/>
                    <a:gd name="T12" fmla="*/ 10 w 14"/>
                    <a:gd name="T13" fmla="*/ 9 h 13"/>
                    <a:gd name="T14" fmla="*/ 14 w 14"/>
                    <a:gd name="T15" fmla="*/ 7 h 13"/>
                    <a:gd name="T16" fmla="*/ 10 w 14"/>
                    <a:gd name="T17" fmla="*/ 1 h 13"/>
                    <a:gd name="T18" fmla="*/ 8 w 14"/>
                    <a:gd name="T19" fmla="*/ 0 h 13"/>
                    <a:gd name="T20" fmla="*/ 6 w 14"/>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13">
                      <a:moveTo>
                        <a:pt x="6" y="0"/>
                      </a:moveTo>
                      <a:lnTo>
                        <a:pt x="0" y="0"/>
                      </a:lnTo>
                      <a:lnTo>
                        <a:pt x="0" y="13"/>
                      </a:lnTo>
                      <a:lnTo>
                        <a:pt x="6" y="13"/>
                      </a:lnTo>
                      <a:lnTo>
                        <a:pt x="8" y="11"/>
                      </a:lnTo>
                      <a:lnTo>
                        <a:pt x="10" y="11"/>
                      </a:lnTo>
                      <a:lnTo>
                        <a:pt x="10" y="9"/>
                      </a:lnTo>
                      <a:lnTo>
                        <a:pt x="14"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4" name="Freeform 4180"/>
                <p:cNvSpPr>
                  <a:spLocks/>
                </p:cNvSpPr>
                <p:nvPr/>
              </p:nvSpPr>
              <p:spPr bwMode="auto">
                <a:xfrm>
                  <a:off x="3913"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9 h 13"/>
                    <a:gd name="T12" fmla="*/ 8 w 8"/>
                    <a:gd name="T13" fmla="*/ 7 h 13"/>
                    <a:gd name="T14" fmla="*/ 8 w 8"/>
                    <a:gd name="T15" fmla="*/ 1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9"/>
                      </a:lnTo>
                      <a:lnTo>
                        <a:pt x="8" y="7"/>
                      </a:lnTo>
                      <a:lnTo>
                        <a:pt x="8" y="1"/>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5" name="Freeform 4181"/>
                <p:cNvSpPr>
                  <a:spLocks/>
                </p:cNvSpPr>
                <p:nvPr/>
              </p:nvSpPr>
              <p:spPr bwMode="auto">
                <a:xfrm>
                  <a:off x="3915"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6" name="Freeform 4182"/>
                <p:cNvSpPr>
                  <a:spLocks/>
                </p:cNvSpPr>
                <p:nvPr/>
              </p:nvSpPr>
              <p:spPr bwMode="auto">
                <a:xfrm>
                  <a:off x="3921" y="3320"/>
                  <a:ext cx="7" cy="13"/>
                </a:xfrm>
                <a:custGeom>
                  <a:avLst/>
                  <a:gdLst>
                    <a:gd name="T0" fmla="*/ 0 w 7"/>
                    <a:gd name="T1" fmla="*/ 0 h 13"/>
                    <a:gd name="T2" fmla="*/ 0 w 7"/>
                    <a:gd name="T3" fmla="*/ 0 h 13"/>
                    <a:gd name="T4" fmla="*/ 0 w 7"/>
                    <a:gd name="T5" fmla="*/ 13 h 13"/>
                    <a:gd name="T6" fmla="*/ 0 w 7"/>
                    <a:gd name="T7" fmla="*/ 13 h 13"/>
                    <a:gd name="T8" fmla="*/ 6 w 7"/>
                    <a:gd name="T9" fmla="*/ 11 h 13"/>
                    <a:gd name="T10" fmla="*/ 7 w 7"/>
                    <a:gd name="T11" fmla="*/ 11 h 13"/>
                    <a:gd name="T12" fmla="*/ 7 w 7"/>
                    <a:gd name="T13" fmla="*/ 9 h 13"/>
                    <a:gd name="T14" fmla="*/ 7 w 7"/>
                    <a:gd name="T15" fmla="*/ 7 h 13"/>
                    <a:gd name="T16" fmla="*/ 7 w 7"/>
                    <a:gd name="T17" fmla="*/ 1 h 13"/>
                    <a:gd name="T18" fmla="*/ 6 w 7"/>
                    <a:gd name="T19" fmla="*/ 0 h 13"/>
                    <a:gd name="T20" fmla="*/ 0 w 7"/>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3">
                      <a:moveTo>
                        <a:pt x="0" y="0"/>
                      </a:moveTo>
                      <a:lnTo>
                        <a:pt x="0" y="0"/>
                      </a:lnTo>
                      <a:lnTo>
                        <a:pt x="0" y="13"/>
                      </a:lnTo>
                      <a:lnTo>
                        <a:pt x="0" y="13"/>
                      </a:lnTo>
                      <a:lnTo>
                        <a:pt x="6" y="11"/>
                      </a:lnTo>
                      <a:lnTo>
                        <a:pt x="7" y="11"/>
                      </a:lnTo>
                      <a:lnTo>
                        <a:pt x="7" y="9"/>
                      </a:lnTo>
                      <a:lnTo>
                        <a:pt x="7" y="7"/>
                      </a:lnTo>
                      <a:lnTo>
                        <a:pt x="7" y="1"/>
                      </a:lnTo>
                      <a:lnTo>
                        <a:pt x="6"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7" name="Freeform 4183"/>
                <p:cNvSpPr>
                  <a:spLocks/>
                </p:cNvSpPr>
                <p:nvPr/>
              </p:nvSpPr>
              <p:spPr bwMode="auto">
                <a:xfrm>
                  <a:off x="3921" y="3320"/>
                  <a:ext cx="13" cy="13"/>
                </a:xfrm>
                <a:custGeom>
                  <a:avLst/>
                  <a:gdLst>
                    <a:gd name="T0" fmla="*/ 6 w 13"/>
                    <a:gd name="T1" fmla="*/ 0 h 13"/>
                    <a:gd name="T2" fmla="*/ 0 w 13"/>
                    <a:gd name="T3" fmla="*/ 0 h 13"/>
                    <a:gd name="T4" fmla="*/ 0 w 13"/>
                    <a:gd name="T5" fmla="*/ 13 h 13"/>
                    <a:gd name="T6" fmla="*/ 6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6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6" y="0"/>
                      </a:moveTo>
                      <a:lnTo>
                        <a:pt x="0" y="0"/>
                      </a:lnTo>
                      <a:lnTo>
                        <a:pt x="0" y="13"/>
                      </a:lnTo>
                      <a:lnTo>
                        <a:pt x="6" y="13"/>
                      </a:lnTo>
                      <a:lnTo>
                        <a:pt x="7" y="11"/>
                      </a:lnTo>
                      <a:lnTo>
                        <a:pt x="9" y="11"/>
                      </a:lnTo>
                      <a:lnTo>
                        <a:pt x="13" y="9"/>
                      </a:lnTo>
                      <a:lnTo>
                        <a:pt x="13" y="7"/>
                      </a:lnTo>
                      <a:lnTo>
                        <a:pt x="13" y="1"/>
                      </a:lnTo>
                      <a:lnTo>
                        <a:pt x="9" y="1"/>
                      </a:lnTo>
                      <a:lnTo>
                        <a:pt x="7"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8" name="Freeform 4184"/>
                <p:cNvSpPr>
                  <a:spLocks/>
                </p:cNvSpPr>
                <p:nvPr/>
              </p:nvSpPr>
              <p:spPr bwMode="auto">
                <a:xfrm>
                  <a:off x="3927" y="3320"/>
                  <a:ext cx="9" cy="13"/>
                </a:xfrm>
                <a:custGeom>
                  <a:avLst/>
                  <a:gdLst>
                    <a:gd name="T0" fmla="*/ 1 w 9"/>
                    <a:gd name="T1" fmla="*/ 0 h 13"/>
                    <a:gd name="T2" fmla="*/ 0 w 9"/>
                    <a:gd name="T3" fmla="*/ 0 h 13"/>
                    <a:gd name="T4" fmla="*/ 0 w 9"/>
                    <a:gd name="T5" fmla="*/ 13 h 13"/>
                    <a:gd name="T6" fmla="*/ 1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1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1" y="0"/>
                      </a:moveTo>
                      <a:lnTo>
                        <a:pt x="0" y="0"/>
                      </a:lnTo>
                      <a:lnTo>
                        <a:pt x="0" y="13"/>
                      </a:lnTo>
                      <a:lnTo>
                        <a:pt x="1" y="13"/>
                      </a:lnTo>
                      <a:lnTo>
                        <a:pt x="7" y="11"/>
                      </a:lnTo>
                      <a:lnTo>
                        <a:pt x="9" y="11"/>
                      </a:lnTo>
                      <a:lnTo>
                        <a:pt x="9" y="9"/>
                      </a:lnTo>
                      <a:lnTo>
                        <a:pt x="9" y="7"/>
                      </a:lnTo>
                      <a:lnTo>
                        <a:pt x="9" y="1"/>
                      </a:lnTo>
                      <a:lnTo>
                        <a:pt x="7"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29" name="Freeform 4185"/>
                <p:cNvSpPr>
                  <a:spLocks/>
                </p:cNvSpPr>
                <p:nvPr/>
              </p:nvSpPr>
              <p:spPr bwMode="auto">
                <a:xfrm>
                  <a:off x="3928" y="3320"/>
                  <a:ext cx="12" cy="13"/>
                </a:xfrm>
                <a:custGeom>
                  <a:avLst/>
                  <a:gdLst>
                    <a:gd name="T0" fmla="*/ 6 w 12"/>
                    <a:gd name="T1" fmla="*/ 0 h 13"/>
                    <a:gd name="T2" fmla="*/ 0 w 12"/>
                    <a:gd name="T3" fmla="*/ 0 h 13"/>
                    <a:gd name="T4" fmla="*/ 0 w 12"/>
                    <a:gd name="T5" fmla="*/ 13 h 13"/>
                    <a:gd name="T6" fmla="*/ 6 w 12"/>
                    <a:gd name="T7" fmla="*/ 13 h 13"/>
                    <a:gd name="T8" fmla="*/ 8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8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8" y="11"/>
                      </a:lnTo>
                      <a:lnTo>
                        <a:pt x="10" y="11"/>
                      </a:lnTo>
                      <a:lnTo>
                        <a:pt x="12" y="9"/>
                      </a:lnTo>
                      <a:lnTo>
                        <a:pt x="12" y="7"/>
                      </a:lnTo>
                      <a:lnTo>
                        <a:pt x="12" y="1"/>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0" name="Freeform 4186"/>
                <p:cNvSpPr>
                  <a:spLocks/>
                </p:cNvSpPr>
                <p:nvPr/>
              </p:nvSpPr>
              <p:spPr bwMode="auto">
                <a:xfrm>
                  <a:off x="3934"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1" name="Freeform 4187"/>
                <p:cNvSpPr>
                  <a:spLocks/>
                </p:cNvSpPr>
                <p:nvPr/>
              </p:nvSpPr>
              <p:spPr bwMode="auto">
                <a:xfrm>
                  <a:off x="3938" y="3320"/>
                  <a:ext cx="8" cy="13"/>
                </a:xfrm>
                <a:custGeom>
                  <a:avLst/>
                  <a:gdLst>
                    <a:gd name="T0" fmla="*/ 2 w 8"/>
                    <a:gd name="T1" fmla="*/ 0 h 13"/>
                    <a:gd name="T2" fmla="*/ 0 w 8"/>
                    <a:gd name="T3" fmla="*/ 0 h 13"/>
                    <a:gd name="T4" fmla="*/ 0 w 8"/>
                    <a:gd name="T5" fmla="*/ 13 h 13"/>
                    <a:gd name="T6" fmla="*/ 2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2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2" y="0"/>
                      </a:moveTo>
                      <a:lnTo>
                        <a:pt x="0" y="0"/>
                      </a:lnTo>
                      <a:lnTo>
                        <a:pt x="0" y="13"/>
                      </a:lnTo>
                      <a:lnTo>
                        <a:pt x="2" y="13"/>
                      </a:lnTo>
                      <a:lnTo>
                        <a:pt x="4" y="11"/>
                      </a:lnTo>
                      <a:lnTo>
                        <a:pt x="6" y="11"/>
                      </a:lnTo>
                      <a:lnTo>
                        <a:pt x="8" y="9"/>
                      </a:lnTo>
                      <a:lnTo>
                        <a:pt x="8" y="7"/>
                      </a:lnTo>
                      <a:lnTo>
                        <a:pt x="8"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2" name="Freeform 4188"/>
                <p:cNvSpPr>
                  <a:spLocks/>
                </p:cNvSpPr>
                <p:nvPr/>
              </p:nvSpPr>
              <p:spPr bwMode="auto">
                <a:xfrm>
                  <a:off x="3940"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10 w 11"/>
                    <a:gd name="T11" fmla="*/ 11 h 13"/>
                    <a:gd name="T12" fmla="*/ 11 w 11"/>
                    <a:gd name="T13" fmla="*/ 9 h 13"/>
                    <a:gd name="T14" fmla="*/ 11 w 11"/>
                    <a:gd name="T15" fmla="*/ 7 h 13"/>
                    <a:gd name="T16" fmla="*/ 11 w 11"/>
                    <a:gd name="T17" fmla="*/ 1 h 13"/>
                    <a:gd name="T18" fmla="*/ 10 w 11"/>
                    <a:gd name="T19" fmla="*/ 1 h 13"/>
                    <a:gd name="T20" fmla="*/ 6 w 11"/>
                    <a:gd name="T21" fmla="*/ 0 h 13"/>
                    <a:gd name="T22" fmla="*/ 4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4" y="0"/>
                      </a:moveTo>
                      <a:lnTo>
                        <a:pt x="0" y="0"/>
                      </a:lnTo>
                      <a:lnTo>
                        <a:pt x="0" y="13"/>
                      </a:lnTo>
                      <a:lnTo>
                        <a:pt x="4" y="13"/>
                      </a:lnTo>
                      <a:lnTo>
                        <a:pt x="6" y="11"/>
                      </a:lnTo>
                      <a:lnTo>
                        <a:pt x="10" y="11"/>
                      </a:lnTo>
                      <a:lnTo>
                        <a:pt x="11" y="9"/>
                      </a:lnTo>
                      <a:lnTo>
                        <a:pt x="11" y="7"/>
                      </a:lnTo>
                      <a:lnTo>
                        <a:pt x="11"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3" name="Freeform 4189"/>
                <p:cNvSpPr>
                  <a:spLocks/>
                </p:cNvSpPr>
                <p:nvPr/>
              </p:nvSpPr>
              <p:spPr bwMode="auto">
                <a:xfrm>
                  <a:off x="3944"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11 h 13"/>
                    <a:gd name="T12" fmla="*/ 9 w 9"/>
                    <a:gd name="T13" fmla="*/ 9 h 13"/>
                    <a:gd name="T14" fmla="*/ 9 w 9"/>
                    <a:gd name="T15" fmla="*/ 7 h 13"/>
                    <a:gd name="T16" fmla="*/ 9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11"/>
                      </a:lnTo>
                      <a:lnTo>
                        <a:pt x="9" y="9"/>
                      </a:lnTo>
                      <a:lnTo>
                        <a:pt x="9" y="7"/>
                      </a:lnTo>
                      <a:lnTo>
                        <a:pt x="9"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4" name="Freeform 4190"/>
                <p:cNvSpPr>
                  <a:spLocks/>
                </p:cNvSpPr>
                <p:nvPr/>
              </p:nvSpPr>
              <p:spPr bwMode="auto">
                <a:xfrm>
                  <a:off x="3946" y="3320"/>
                  <a:ext cx="13" cy="13"/>
                </a:xfrm>
                <a:custGeom>
                  <a:avLst/>
                  <a:gdLst>
                    <a:gd name="T0" fmla="*/ 5 w 13"/>
                    <a:gd name="T1" fmla="*/ 0 h 13"/>
                    <a:gd name="T2" fmla="*/ 0 w 13"/>
                    <a:gd name="T3" fmla="*/ 0 h 13"/>
                    <a:gd name="T4" fmla="*/ 0 w 13"/>
                    <a:gd name="T5" fmla="*/ 13 h 13"/>
                    <a:gd name="T6" fmla="*/ 5 w 13"/>
                    <a:gd name="T7" fmla="*/ 13 h 13"/>
                    <a:gd name="T8" fmla="*/ 7 w 13"/>
                    <a:gd name="T9" fmla="*/ 11 h 13"/>
                    <a:gd name="T10" fmla="*/ 9 w 13"/>
                    <a:gd name="T11" fmla="*/ 11 h 13"/>
                    <a:gd name="T12" fmla="*/ 13 w 13"/>
                    <a:gd name="T13" fmla="*/ 9 h 13"/>
                    <a:gd name="T14" fmla="*/ 13 w 13"/>
                    <a:gd name="T15" fmla="*/ 7 h 13"/>
                    <a:gd name="T16" fmla="*/ 13 w 13"/>
                    <a:gd name="T17" fmla="*/ 1 h 13"/>
                    <a:gd name="T18" fmla="*/ 9 w 13"/>
                    <a:gd name="T19" fmla="*/ 1 h 13"/>
                    <a:gd name="T20" fmla="*/ 7 w 13"/>
                    <a:gd name="T21" fmla="*/ 0 h 13"/>
                    <a:gd name="T22" fmla="*/ 5 w 1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3">
                      <a:moveTo>
                        <a:pt x="5" y="0"/>
                      </a:moveTo>
                      <a:lnTo>
                        <a:pt x="0" y="0"/>
                      </a:lnTo>
                      <a:lnTo>
                        <a:pt x="0" y="13"/>
                      </a:lnTo>
                      <a:lnTo>
                        <a:pt x="5" y="13"/>
                      </a:lnTo>
                      <a:lnTo>
                        <a:pt x="7" y="11"/>
                      </a:lnTo>
                      <a:lnTo>
                        <a:pt x="9" y="11"/>
                      </a:lnTo>
                      <a:lnTo>
                        <a:pt x="13" y="9"/>
                      </a:lnTo>
                      <a:lnTo>
                        <a:pt x="13" y="7"/>
                      </a:lnTo>
                      <a:lnTo>
                        <a:pt x="13"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5" name="Freeform 4191"/>
                <p:cNvSpPr>
                  <a:spLocks/>
                </p:cNvSpPr>
                <p:nvPr/>
              </p:nvSpPr>
              <p:spPr bwMode="auto">
                <a:xfrm>
                  <a:off x="3951" y="3320"/>
                  <a:ext cx="8" cy="13"/>
                </a:xfrm>
                <a:custGeom>
                  <a:avLst/>
                  <a:gdLst>
                    <a:gd name="T0" fmla="*/ 2 w 8"/>
                    <a:gd name="T1" fmla="*/ 0 h 13"/>
                    <a:gd name="T2" fmla="*/ 0 w 8"/>
                    <a:gd name="T3" fmla="*/ 0 h 13"/>
                    <a:gd name="T4" fmla="*/ 0 w 8"/>
                    <a:gd name="T5" fmla="*/ 13 h 13"/>
                    <a:gd name="T6" fmla="*/ 2 w 8"/>
                    <a:gd name="T7" fmla="*/ 13 h 13"/>
                    <a:gd name="T8" fmla="*/ 8 w 8"/>
                    <a:gd name="T9" fmla="*/ 11 h 13"/>
                    <a:gd name="T10" fmla="*/ 8 w 8"/>
                    <a:gd name="T11" fmla="*/ 11 h 13"/>
                    <a:gd name="T12" fmla="*/ 8 w 8"/>
                    <a:gd name="T13" fmla="*/ 9 h 13"/>
                    <a:gd name="T14" fmla="*/ 8 w 8"/>
                    <a:gd name="T15" fmla="*/ 7 h 13"/>
                    <a:gd name="T16" fmla="*/ 8 w 8"/>
                    <a:gd name="T17" fmla="*/ 1 h 13"/>
                    <a:gd name="T18" fmla="*/ 8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8" y="11"/>
                      </a:lnTo>
                      <a:lnTo>
                        <a:pt x="8" y="11"/>
                      </a:lnTo>
                      <a:lnTo>
                        <a:pt x="8" y="9"/>
                      </a:lnTo>
                      <a:lnTo>
                        <a:pt x="8" y="7"/>
                      </a:lnTo>
                      <a:lnTo>
                        <a:pt x="8" y="1"/>
                      </a:lnTo>
                      <a:lnTo>
                        <a:pt x="8"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6" name="Freeform 4192"/>
                <p:cNvSpPr>
                  <a:spLocks/>
                </p:cNvSpPr>
                <p:nvPr/>
              </p:nvSpPr>
              <p:spPr bwMode="auto">
                <a:xfrm>
                  <a:off x="3953" y="3320"/>
                  <a:ext cx="12" cy="13"/>
                </a:xfrm>
                <a:custGeom>
                  <a:avLst/>
                  <a:gdLst>
                    <a:gd name="T0" fmla="*/ 6 w 12"/>
                    <a:gd name="T1" fmla="*/ 0 h 13"/>
                    <a:gd name="T2" fmla="*/ 0 w 12"/>
                    <a:gd name="T3" fmla="*/ 0 h 13"/>
                    <a:gd name="T4" fmla="*/ 0 w 12"/>
                    <a:gd name="T5" fmla="*/ 13 h 13"/>
                    <a:gd name="T6" fmla="*/ 6 w 12"/>
                    <a:gd name="T7" fmla="*/ 13 h 13"/>
                    <a:gd name="T8" fmla="*/ 6 w 12"/>
                    <a:gd name="T9" fmla="*/ 11 h 13"/>
                    <a:gd name="T10" fmla="*/ 10 w 12"/>
                    <a:gd name="T11" fmla="*/ 11 h 13"/>
                    <a:gd name="T12" fmla="*/ 12 w 12"/>
                    <a:gd name="T13" fmla="*/ 9 h 13"/>
                    <a:gd name="T14" fmla="*/ 12 w 12"/>
                    <a:gd name="T15" fmla="*/ 7 h 13"/>
                    <a:gd name="T16" fmla="*/ 12 w 12"/>
                    <a:gd name="T17" fmla="*/ 1 h 13"/>
                    <a:gd name="T18" fmla="*/ 10 w 12"/>
                    <a:gd name="T19" fmla="*/ 1 h 13"/>
                    <a:gd name="T20" fmla="*/ 6 w 12"/>
                    <a:gd name="T21" fmla="*/ 0 h 13"/>
                    <a:gd name="T22" fmla="*/ 6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6" y="0"/>
                      </a:moveTo>
                      <a:lnTo>
                        <a:pt x="0" y="0"/>
                      </a:lnTo>
                      <a:lnTo>
                        <a:pt x="0" y="13"/>
                      </a:lnTo>
                      <a:lnTo>
                        <a:pt x="6" y="13"/>
                      </a:lnTo>
                      <a:lnTo>
                        <a:pt x="6" y="11"/>
                      </a:lnTo>
                      <a:lnTo>
                        <a:pt x="10" y="11"/>
                      </a:lnTo>
                      <a:lnTo>
                        <a:pt x="12" y="9"/>
                      </a:lnTo>
                      <a:lnTo>
                        <a:pt x="12" y="7"/>
                      </a:lnTo>
                      <a:lnTo>
                        <a:pt x="12" y="1"/>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7" name="Freeform 4193"/>
                <p:cNvSpPr>
                  <a:spLocks/>
                </p:cNvSpPr>
                <p:nvPr/>
              </p:nvSpPr>
              <p:spPr bwMode="auto">
                <a:xfrm>
                  <a:off x="3959"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8 w 10"/>
                    <a:gd name="T13" fmla="*/ 9 h 13"/>
                    <a:gd name="T14" fmla="*/ 10 w 10"/>
                    <a:gd name="T15" fmla="*/ 7 h 13"/>
                    <a:gd name="T16" fmla="*/ 8 w 10"/>
                    <a:gd name="T17" fmla="*/ 1 h 13"/>
                    <a:gd name="T18" fmla="*/ 6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6" y="11"/>
                      </a:lnTo>
                      <a:lnTo>
                        <a:pt x="8" y="11"/>
                      </a:lnTo>
                      <a:lnTo>
                        <a:pt x="8" y="9"/>
                      </a:lnTo>
                      <a:lnTo>
                        <a:pt x="10"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8" name="Freeform 4194"/>
                <p:cNvSpPr>
                  <a:spLocks/>
                </p:cNvSpPr>
                <p:nvPr/>
              </p:nvSpPr>
              <p:spPr bwMode="auto">
                <a:xfrm>
                  <a:off x="3963" y="3320"/>
                  <a:ext cx="10" cy="13"/>
                </a:xfrm>
                <a:custGeom>
                  <a:avLst/>
                  <a:gdLst>
                    <a:gd name="T0" fmla="*/ 2 w 10"/>
                    <a:gd name="T1" fmla="*/ 0 h 13"/>
                    <a:gd name="T2" fmla="*/ 0 w 10"/>
                    <a:gd name="T3" fmla="*/ 0 h 13"/>
                    <a:gd name="T4" fmla="*/ 0 w 10"/>
                    <a:gd name="T5" fmla="*/ 13 h 13"/>
                    <a:gd name="T6" fmla="*/ 2 w 10"/>
                    <a:gd name="T7" fmla="*/ 13 h 13"/>
                    <a:gd name="T8" fmla="*/ 4 w 10"/>
                    <a:gd name="T9" fmla="*/ 11 h 13"/>
                    <a:gd name="T10" fmla="*/ 6 w 10"/>
                    <a:gd name="T11" fmla="*/ 11 h 13"/>
                    <a:gd name="T12" fmla="*/ 10 w 10"/>
                    <a:gd name="T13" fmla="*/ 9 h 13"/>
                    <a:gd name="T14" fmla="*/ 10 w 10"/>
                    <a:gd name="T15" fmla="*/ 7 h 13"/>
                    <a:gd name="T16" fmla="*/ 10 w 10"/>
                    <a:gd name="T17" fmla="*/ 1 h 13"/>
                    <a:gd name="T18" fmla="*/ 6 w 10"/>
                    <a:gd name="T19" fmla="*/ 1 h 13"/>
                    <a:gd name="T20" fmla="*/ 4 w 10"/>
                    <a:gd name="T21" fmla="*/ 0 h 13"/>
                    <a:gd name="T22" fmla="*/ 2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2" y="0"/>
                      </a:moveTo>
                      <a:lnTo>
                        <a:pt x="0" y="0"/>
                      </a:lnTo>
                      <a:lnTo>
                        <a:pt x="0" y="13"/>
                      </a:lnTo>
                      <a:lnTo>
                        <a:pt x="2" y="13"/>
                      </a:lnTo>
                      <a:lnTo>
                        <a:pt x="4" y="11"/>
                      </a:lnTo>
                      <a:lnTo>
                        <a:pt x="6" y="11"/>
                      </a:lnTo>
                      <a:lnTo>
                        <a:pt x="10" y="9"/>
                      </a:lnTo>
                      <a:lnTo>
                        <a:pt x="10" y="7"/>
                      </a:lnTo>
                      <a:lnTo>
                        <a:pt x="10" y="1"/>
                      </a:lnTo>
                      <a:lnTo>
                        <a:pt x="6" y="1"/>
                      </a:lnTo>
                      <a:lnTo>
                        <a:pt x="4"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39" name="Freeform 4195"/>
                <p:cNvSpPr>
                  <a:spLocks/>
                </p:cNvSpPr>
                <p:nvPr/>
              </p:nvSpPr>
              <p:spPr bwMode="auto">
                <a:xfrm>
                  <a:off x="3965" y="3320"/>
                  <a:ext cx="11" cy="13"/>
                </a:xfrm>
                <a:custGeom>
                  <a:avLst/>
                  <a:gdLst>
                    <a:gd name="T0" fmla="*/ 4 w 11"/>
                    <a:gd name="T1" fmla="*/ 0 h 13"/>
                    <a:gd name="T2" fmla="*/ 0 w 11"/>
                    <a:gd name="T3" fmla="*/ 0 h 13"/>
                    <a:gd name="T4" fmla="*/ 0 w 11"/>
                    <a:gd name="T5" fmla="*/ 13 h 13"/>
                    <a:gd name="T6" fmla="*/ 4 w 11"/>
                    <a:gd name="T7" fmla="*/ 13 h 13"/>
                    <a:gd name="T8" fmla="*/ 8 w 11"/>
                    <a:gd name="T9" fmla="*/ 11 h 13"/>
                    <a:gd name="T10" fmla="*/ 10 w 11"/>
                    <a:gd name="T11" fmla="*/ 11 h 13"/>
                    <a:gd name="T12" fmla="*/ 10 w 11"/>
                    <a:gd name="T13" fmla="*/ 9 h 13"/>
                    <a:gd name="T14" fmla="*/ 11 w 11"/>
                    <a:gd name="T15" fmla="*/ 7 h 13"/>
                    <a:gd name="T16" fmla="*/ 10 w 11"/>
                    <a:gd name="T17" fmla="*/ 1 h 13"/>
                    <a:gd name="T18" fmla="*/ 8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8" y="11"/>
                      </a:lnTo>
                      <a:lnTo>
                        <a:pt x="10" y="11"/>
                      </a:lnTo>
                      <a:lnTo>
                        <a:pt x="10" y="9"/>
                      </a:lnTo>
                      <a:lnTo>
                        <a:pt x="11"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0" name="Freeform 4196"/>
                <p:cNvSpPr>
                  <a:spLocks/>
                </p:cNvSpPr>
                <p:nvPr/>
              </p:nvSpPr>
              <p:spPr bwMode="auto">
                <a:xfrm>
                  <a:off x="3969" y="3320"/>
                  <a:ext cx="9" cy="13"/>
                </a:xfrm>
                <a:custGeom>
                  <a:avLst/>
                  <a:gdLst>
                    <a:gd name="T0" fmla="*/ 4 w 9"/>
                    <a:gd name="T1" fmla="*/ 0 h 13"/>
                    <a:gd name="T2" fmla="*/ 0 w 9"/>
                    <a:gd name="T3" fmla="*/ 0 h 13"/>
                    <a:gd name="T4" fmla="*/ 0 w 9"/>
                    <a:gd name="T5" fmla="*/ 13 h 13"/>
                    <a:gd name="T6" fmla="*/ 4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4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4" y="0"/>
                      </a:moveTo>
                      <a:lnTo>
                        <a:pt x="0" y="0"/>
                      </a:lnTo>
                      <a:lnTo>
                        <a:pt x="0" y="13"/>
                      </a:lnTo>
                      <a:lnTo>
                        <a:pt x="4" y="13"/>
                      </a:lnTo>
                      <a:lnTo>
                        <a:pt x="7" y="11"/>
                      </a:lnTo>
                      <a:lnTo>
                        <a:pt x="9" y="9"/>
                      </a:lnTo>
                      <a:lnTo>
                        <a:pt x="9" y="7"/>
                      </a:lnTo>
                      <a:lnTo>
                        <a:pt x="9" y="1"/>
                      </a:lnTo>
                      <a:lnTo>
                        <a:pt x="7" y="1"/>
                      </a:lnTo>
                      <a:lnTo>
                        <a:pt x="7"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1" name="Freeform 4197"/>
                <p:cNvSpPr>
                  <a:spLocks/>
                </p:cNvSpPr>
                <p:nvPr/>
              </p:nvSpPr>
              <p:spPr bwMode="auto">
                <a:xfrm>
                  <a:off x="3973" y="3320"/>
                  <a:ext cx="9" cy="13"/>
                </a:xfrm>
                <a:custGeom>
                  <a:avLst/>
                  <a:gdLst>
                    <a:gd name="T0" fmla="*/ 3 w 9"/>
                    <a:gd name="T1" fmla="*/ 0 h 13"/>
                    <a:gd name="T2" fmla="*/ 0 w 9"/>
                    <a:gd name="T3" fmla="*/ 0 h 13"/>
                    <a:gd name="T4" fmla="*/ 0 w 9"/>
                    <a:gd name="T5" fmla="*/ 13 h 13"/>
                    <a:gd name="T6" fmla="*/ 3 w 9"/>
                    <a:gd name="T7" fmla="*/ 13 h 13"/>
                    <a:gd name="T8" fmla="*/ 5 w 9"/>
                    <a:gd name="T9" fmla="*/ 11 h 13"/>
                    <a:gd name="T10" fmla="*/ 7 w 9"/>
                    <a:gd name="T11" fmla="*/ 11 h 13"/>
                    <a:gd name="T12" fmla="*/ 9 w 9"/>
                    <a:gd name="T13" fmla="*/ 9 h 13"/>
                    <a:gd name="T14" fmla="*/ 9 w 9"/>
                    <a:gd name="T15" fmla="*/ 7 h 13"/>
                    <a:gd name="T16" fmla="*/ 9 w 9"/>
                    <a:gd name="T17" fmla="*/ 1 h 13"/>
                    <a:gd name="T18" fmla="*/ 7 w 9"/>
                    <a:gd name="T19" fmla="*/ 1 h 13"/>
                    <a:gd name="T20" fmla="*/ 5 w 9"/>
                    <a:gd name="T21" fmla="*/ 0 h 13"/>
                    <a:gd name="T22" fmla="*/ 3 w 9"/>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3">
                      <a:moveTo>
                        <a:pt x="3" y="0"/>
                      </a:moveTo>
                      <a:lnTo>
                        <a:pt x="0" y="0"/>
                      </a:lnTo>
                      <a:lnTo>
                        <a:pt x="0" y="13"/>
                      </a:lnTo>
                      <a:lnTo>
                        <a:pt x="3" y="13"/>
                      </a:lnTo>
                      <a:lnTo>
                        <a:pt x="5" y="11"/>
                      </a:lnTo>
                      <a:lnTo>
                        <a:pt x="7" y="11"/>
                      </a:lnTo>
                      <a:lnTo>
                        <a:pt x="9" y="9"/>
                      </a:lnTo>
                      <a:lnTo>
                        <a:pt x="9" y="7"/>
                      </a:lnTo>
                      <a:lnTo>
                        <a:pt x="9" y="1"/>
                      </a:lnTo>
                      <a:lnTo>
                        <a:pt x="7" y="1"/>
                      </a:lnTo>
                      <a:lnTo>
                        <a:pt x="5"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2" name="Freeform 4198"/>
                <p:cNvSpPr>
                  <a:spLocks/>
                </p:cNvSpPr>
                <p:nvPr/>
              </p:nvSpPr>
              <p:spPr bwMode="auto">
                <a:xfrm>
                  <a:off x="3976" y="3320"/>
                  <a:ext cx="8" cy="13"/>
                </a:xfrm>
                <a:custGeom>
                  <a:avLst/>
                  <a:gdLst>
                    <a:gd name="T0" fmla="*/ 2 w 8"/>
                    <a:gd name="T1" fmla="*/ 0 h 13"/>
                    <a:gd name="T2" fmla="*/ 0 w 8"/>
                    <a:gd name="T3" fmla="*/ 0 h 13"/>
                    <a:gd name="T4" fmla="*/ 0 w 8"/>
                    <a:gd name="T5" fmla="*/ 13 h 13"/>
                    <a:gd name="T6" fmla="*/ 2 w 8"/>
                    <a:gd name="T7" fmla="*/ 13 h 13"/>
                    <a:gd name="T8" fmla="*/ 6 w 8"/>
                    <a:gd name="T9" fmla="*/ 11 h 13"/>
                    <a:gd name="T10" fmla="*/ 8 w 8"/>
                    <a:gd name="T11" fmla="*/ 11 h 13"/>
                    <a:gd name="T12" fmla="*/ 8 w 8"/>
                    <a:gd name="T13" fmla="*/ 9 h 13"/>
                    <a:gd name="T14" fmla="*/ 8 w 8"/>
                    <a:gd name="T15" fmla="*/ 7 h 13"/>
                    <a:gd name="T16" fmla="*/ 8 w 8"/>
                    <a:gd name="T17" fmla="*/ 1 h 13"/>
                    <a:gd name="T18" fmla="*/ 6 w 8"/>
                    <a:gd name="T19" fmla="*/ 0 h 13"/>
                    <a:gd name="T20" fmla="*/ 2 w 8"/>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3">
                      <a:moveTo>
                        <a:pt x="2" y="0"/>
                      </a:moveTo>
                      <a:lnTo>
                        <a:pt x="0" y="0"/>
                      </a:lnTo>
                      <a:lnTo>
                        <a:pt x="0" y="13"/>
                      </a:lnTo>
                      <a:lnTo>
                        <a:pt x="2" y="13"/>
                      </a:lnTo>
                      <a:lnTo>
                        <a:pt x="6" y="11"/>
                      </a:lnTo>
                      <a:lnTo>
                        <a:pt x="8" y="11"/>
                      </a:lnTo>
                      <a:lnTo>
                        <a:pt x="8" y="9"/>
                      </a:lnTo>
                      <a:lnTo>
                        <a:pt x="8" y="7"/>
                      </a:lnTo>
                      <a:lnTo>
                        <a:pt x="8"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3" name="Freeform 4199"/>
                <p:cNvSpPr>
                  <a:spLocks/>
                </p:cNvSpPr>
                <p:nvPr/>
              </p:nvSpPr>
              <p:spPr bwMode="auto">
                <a:xfrm>
                  <a:off x="3978"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10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10" y="11"/>
                      </a:lnTo>
                      <a:lnTo>
                        <a:pt x="10" y="9"/>
                      </a:lnTo>
                      <a:lnTo>
                        <a:pt x="10" y="7"/>
                      </a:lnTo>
                      <a:lnTo>
                        <a:pt x="10" y="1"/>
                      </a:lnTo>
                      <a:lnTo>
                        <a:pt x="10"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4" name="Freeform 4200"/>
                <p:cNvSpPr>
                  <a:spLocks/>
                </p:cNvSpPr>
                <p:nvPr/>
              </p:nvSpPr>
              <p:spPr bwMode="auto">
                <a:xfrm>
                  <a:off x="3982" y="3320"/>
                  <a:ext cx="10" cy="13"/>
                </a:xfrm>
                <a:custGeom>
                  <a:avLst/>
                  <a:gdLst>
                    <a:gd name="T0" fmla="*/ 6 w 10"/>
                    <a:gd name="T1" fmla="*/ 0 h 13"/>
                    <a:gd name="T2" fmla="*/ 0 w 10"/>
                    <a:gd name="T3" fmla="*/ 0 h 13"/>
                    <a:gd name="T4" fmla="*/ 0 w 10"/>
                    <a:gd name="T5" fmla="*/ 13 h 13"/>
                    <a:gd name="T6" fmla="*/ 6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6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6" y="0"/>
                      </a:moveTo>
                      <a:lnTo>
                        <a:pt x="0" y="0"/>
                      </a:lnTo>
                      <a:lnTo>
                        <a:pt x="0" y="13"/>
                      </a:lnTo>
                      <a:lnTo>
                        <a:pt x="6" y="13"/>
                      </a:lnTo>
                      <a:lnTo>
                        <a:pt x="6" y="11"/>
                      </a:lnTo>
                      <a:lnTo>
                        <a:pt x="10" y="11"/>
                      </a:lnTo>
                      <a:lnTo>
                        <a:pt x="10" y="9"/>
                      </a:lnTo>
                      <a:lnTo>
                        <a:pt x="10" y="7"/>
                      </a:lnTo>
                      <a:lnTo>
                        <a:pt x="10" y="1"/>
                      </a:lnTo>
                      <a:lnTo>
                        <a:pt x="6"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5" name="Freeform 4201"/>
                <p:cNvSpPr>
                  <a:spLocks/>
                </p:cNvSpPr>
                <p:nvPr/>
              </p:nvSpPr>
              <p:spPr bwMode="auto">
                <a:xfrm>
                  <a:off x="3988" y="3320"/>
                  <a:ext cx="8" cy="13"/>
                </a:xfrm>
                <a:custGeom>
                  <a:avLst/>
                  <a:gdLst>
                    <a:gd name="T0" fmla="*/ 0 w 8"/>
                    <a:gd name="T1" fmla="*/ 0 h 13"/>
                    <a:gd name="T2" fmla="*/ 0 w 8"/>
                    <a:gd name="T3" fmla="*/ 0 h 13"/>
                    <a:gd name="T4" fmla="*/ 0 w 8"/>
                    <a:gd name="T5" fmla="*/ 13 h 13"/>
                    <a:gd name="T6" fmla="*/ 0 w 8"/>
                    <a:gd name="T7" fmla="*/ 13 h 13"/>
                    <a:gd name="T8" fmla="*/ 4 w 8"/>
                    <a:gd name="T9" fmla="*/ 11 h 13"/>
                    <a:gd name="T10" fmla="*/ 6 w 8"/>
                    <a:gd name="T11" fmla="*/ 11 h 13"/>
                    <a:gd name="T12" fmla="*/ 8 w 8"/>
                    <a:gd name="T13" fmla="*/ 9 h 13"/>
                    <a:gd name="T14" fmla="*/ 8 w 8"/>
                    <a:gd name="T15" fmla="*/ 7 h 13"/>
                    <a:gd name="T16" fmla="*/ 8 w 8"/>
                    <a:gd name="T17" fmla="*/ 1 h 13"/>
                    <a:gd name="T18" fmla="*/ 6 w 8"/>
                    <a:gd name="T19" fmla="*/ 1 h 13"/>
                    <a:gd name="T20" fmla="*/ 4 w 8"/>
                    <a:gd name="T21" fmla="*/ 0 h 13"/>
                    <a:gd name="T22" fmla="*/ 0 w 8"/>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3">
                      <a:moveTo>
                        <a:pt x="0" y="0"/>
                      </a:moveTo>
                      <a:lnTo>
                        <a:pt x="0" y="0"/>
                      </a:lnTo>
                      <a:lnTo>
                        <a:pt x="0" y="13"/>
                      </a:lnTo>
                      <a:lnTo>
                        <a:pt x="0" y="13"/>
                      </a:lnTo>
                      <a:lnTo>
                        <a:pt x="4" y="11"/>
                      </a:lnTo>
                      <a:lnTo>
                        <a:pt x="6" y="11"/>
                      </a:lnTo>
                      <a:lnTo>
                        <a:pt x="8" y="9"/>
                      </a:lnTo>
                      <a:lnTo>
                        <a:pt x="8" y="7"/>
                      </a:lnTo>
                      <a:lnTo>
                        <a:pt x="8" y="1"/>
                      </a:lnTo>
                      <a:lnTo>
                        <a:pt x="6" y="1"/>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6" name="Freeform 4202"/>
                <p:cNvSpPr>
                  <a:spLocks/>
                </p:cNvSpPr>
                <p:nvPr/>
              </p:nvSpPr>
              <p:spPr bwMode="auto">
                <a:xfrm>
                  <a:off x="3988" y="3320"/>
                  <a:ext cx="13" cy="13"/>
                </a:xfrm>
                <a:custGeom>
                  <a:avLst/>
                  <a:gdLst>
                    <a:gd name="T0" fmla="*/ 6 w 13"/>
                    <a:gd name="T1" fmla="*/ 0 h 13"/>
                    <a:gd name="T2" fmla="*/ 0 w 13"/>
                    <a:gd name="T3" fmla="*/ 0 h 13"/>
                    <a:gd name="T4" fmla="*/ 0 w 13"/>
                    <a:gd name="T5" fmla="*/ 13 h 13"/>
                    <a:gd name="T6" fmla="*/ 6 w 13"/>
                    <a:gd name="T7" fmla="*/ 13 h 13"/>
                    <a:gd name="T8" fmla="*/ 8 w 13"/>
                    <a:gd name="T9" fmla="*/ 11 h 13"/>
                    <a:gd name="T10" fmla="*/ 10 w 13"/>
                    <a:gd name="T11" fmla="*/ 11 h 13"/>
                    <a:gd name="T12" fmla="*/ 10 w 13"/>
                    <a:gd name="T13" fmla="*/ 9 h 13"/>
                    <a:gd name="T14" fmla="*/ 13 w 13"/>
                    <a:gd name="T15" fmla="*/ 7 h 13"/>
                    <a:gd name="T16" fmla="*/ 10 w 13"/>
                    <a:gd name="T17" fmla="*/ 1 h 13"/>
                    <a:gd name="T18" fmla="*/ 8 w 13"/>
                    <a:gd name="T19" fmla="*/ 0 h 13"/>
                    <a:gd name="T20" fmla="*/ 6 w 1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3">
                      <a:moveTo>
                        <a:pt x="6" y="0"/>
                      </a:moveTo>
                      <a:lnTo>
                        <a:pt x="0" y="0"/>
                      </a:lnTo>
                      <a:lnTo>
                        <a:pt x="0" y="13"/>
                      </a:lnTo>
                      <a:lnTo>
                        <a:pt x="6" y="13"/>
                      </a:lnTo>
                      <a:lnTo>
                        <a:pt x="8" y="11"/>
                      </a:lnTo>
                      <a:lnTo>
                        <a:pt x="10" y="11"/>
                      </a:lnTo>
                      <a:lnTo>
                        <a:pt x="10" y="9"/>
                      </a:lnTo>
                      <a:lnTo>
                        <a:pt x="13" y="7"/>
                      </a:lnTo>
                      <a:lnTo>
                        <a:pt x="10" y="1"/>
                      </a:lnTo>
                      <a:lnTo>
                        <a:pt x="8"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7" name="Freeform 4203"/>
                <p:cNvSpPr>
                  <a:spLocks/>
                </p:cNvSpPr>
                <p:nvPr/>
              </p:nvSpPr>
              <p:spPr bwMode="auto">
                <a:xfrm>
                  <a:off x="3994" y="3320"/>
                  <a:ext cx="9" cy="13"/>
                </a:xfrm>
                <a:custGeom>
                  <a:avLst/>
                  <a:gdLst>
                    <a:gd name="T0" fmla="*/ 2 w 9"/>
                    <a:gd name="T1" fmla="*/ 0 h 13"/>
                    <a:gd name="T2" fmla="*/ 0 w 9"/>
                    <a:gd name="T3" fmla="*/ 0 h 13"/>
                    <a:gd name="T4" fmla="*/ 0 w 9"/>
                    <a:gd name="T5" fmla="*/ 13 h 13"/>
                    <a:gd name="T6" fmla="*/ 2 w 9"/>
                    <a:gd name="T7" fmla="*/ 13 h 13"/>
                    <a:gd name="T8" fmla="*/ 7 w 9"/>
                    <a:gd name="T9" fmla="*/ 11 h 13"/>
                    <a:gd name="T10" fmla="*/ 9 w 9"/>
                    <a:gd name="T11" fmla="*/ 9 h 13"/>
                    <a:gd name="T12" fmla="*/ 9 w 9"/>
                    <a:gd name="T13" fmla="*/ 7 h 13"/>
                    <a:gd name="T14" fmla="*/ 9 w 9"/>
                    <a:gd name="T15" fmla="*/ 1 h 13"/>
                    <a:gd name="T16" fmla="*/ 7 w 9"/>
                    <a:gd name="T17" fmla="*/ 1 h 13"/>
                    <a:gd name="T18" fmla="*/ 7 w 9"/>
                    <a:gd name="T19" fmla="*/ 0 h 13"/>
                    <a:gd name="T20" fmla="*/ 2 w 9"/>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2" y="0"/>
                      </a:moveTo>
                      <a:lnTo>
                        <a:pt x="0" y="0"/>
                      </a:lnTo>
                      <a:lnTo>
                        <a:pt x="0" y="13"/>
                      </a:lnTo>
                      <a:lnTo>
                        <a:pt x="2" y="13"/>
                      </a:lnTo>
                      <a:lnTo>
                        <a:pt x="7" y="11"/>
                      </a:lnTo>
                      <a:lnTo>
                        <a:pt x="9" y="9"/>
                      </a:lnTo>
                      <a:lnTo>
                        <a:pt x="9" y="7"/>
                      </a:lnTo>
                      <a:lnTo>
                        <a:pt x="9" y="1"/>
                      </a:lnTo>
                      <a:lnTo>
                        <a:pt x="7" y="1"/>
                      </a:lnTo>
                      <a:lnTo>
                        <a:pt x="7"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8" name="Freeform 4204"/>
                <p:cNvSpPr>
                  <a:spLocks/>
                </p:cNvSpPr>
                <p:nvPr/>
              </p:nvSpPr>
              <p:spPr bwMode="auto">
                <a:xfrm>
                  <a:off x="3996" y="3320"/>
                  <a:ext cx="11" cy="13"/>
                </a:xfrm>
                <a:custGeom>
                  <a:avLst/>
                  <a:gdLst>
                    <a:gd name="T0" fmla="*/ 5 w 11"/>
                    <a:gd name="T1" fmla="*/ 0 h 13"/>
                    <a:gd name="T2" fmla="*/ 0 w 11"/>
                    <a:gd name="T3" fmla="*/ 0 h 13"/>
                    <a:gd name="T4" fmla="*/ 0 w 11"/>
                    <a:gd name="T5" fmla="*/ 13 h 13"/>
                    <a:gd name="T6" fmla="*/ 5 w 11"/>
                    <a:gd name="T7" fmla="*/ 13 h 13"/>
                    <a:gd name="T8" fmla="*/ 7 w 11"/>
                    <a:gd name="T9" fmla="*/ 11 h 13"/>
                    <a:gd name="T10" fmla="*/ 9 w 11"/>
                    <a:gd name="T11" fmla="*/ 11 h 13"/>
                    <a:gd name="T12" fmla="*/ 11 w 11"/>
                    <a:gd name="T13" fmla="*/ 9 h 13"/>
                    <a:gd name="T14" fmla="*/ 11 w 11"/>
                    <a:gd name="T15" fmla="*/ 7 h 13"/>
                    <a:gd name="T16" fmla="*/ 11 w 11"/>
                    <a:gd name="T17" fmla="*/ 1 h 13"/>
                    <a:gd name="T18" fmla="*/ 9 w 11"/>
                    <a:gd name="T19" fmla="*/ 1 h 13"/>
                    <a:gd name="T20" fmla="*/ 7 w 11"/>
                    <a:gd name="T21" fmla="*/ 0 h 13"/>
                    <a:gd name="T22" fmla="*/ 5 w 11"/>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3">
                      <a:moveTo>
                        <a:pt x="5" y="0"/>
                      </a:moveTo>
                      <a:lnTo>
                        <a:pt x="0" y="0"/>
                      </a:lnTo>
                      <a:lnTo>
                        <a:pt x="0" y="13"/>
                      </a:lnTo>
                      <a:lnTo>
                        <a:pt x="5" y="13"/>
                      </a:lnTo>
                      <a:lnTo>
                        <a:pt x="7" y="11"/>
                      </a:lnTo>
                      <a:lnTo>
                        <a:pt x="9" y="11"/>
                      </a:lnTo>
                      <a:lnTo>
                        <a:pt x="11" y="9"/>
                      </a:lnTo>
                      <a:lnTo>
                        <a:pt x="11" y="7"/>
                      </a:lnTo>
                      <a:lnTo>
                        <a:pt x="11" y="1"/>
                      </a:lnTo>
                      <a:lnTo>
                        <a:pt x="9" y="1"/>
                      </a:lnTo>
                      <a:lnTo>
                        <a:pt x="7"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49" name="Freeform 4205"/>
                <p:cNvSpPr>
                  <a:spLocks/>
                </p:cNvSpPr>
                <p:nvPr/>
              </p:nvSpPr>
              <p:spPr bwMode="auto">
                <a:xfrm>
                  <a:off x="4001" y="3320"/>
                  <a:ext cx="10" cy="13"/>
                </a:xfrm>
                <a:custGeom>
                  <a:avLst/>
                  <a:gdLst>
                    <a:gd name="T0" fmla="*/ 2 w 10"/>
                    <a:gd name="T1" fmla="*/ 0 h 13"/>
                    <a:gd name="T2" fmla="*/ 0 w 10"/>
                    <a:gd name="T3" fmla="*/ 0 h 13"/>
                    <a:gd name="T4" fmla="*/ 0 w 10"/>
                    <a:gd name="T5" fmla="*/ 13 h 13"/>
                    <a:gd name="T6" fmla="*/ 2 w 10"/>
                    <a:gd name="T7" fmla="*/ 13 h 13"/>
                    <a:gd name="T8" fmla="*/ 6 w 10"/>
                    <a:gd name="T9" fmla="*/ 11 h 13"/>
                    <a:gd name="T10" fmla="*/ 10 w 10"/>
                    <a:gd name="T11" fmla="*/ 11 h 13"/>
                    <a:gd name="T12" fmla="*/ 10 w 10"/>
                    <a:gd name="T13" fmla="*/ 9 h 13"/>
                    <a:gd name="T14" fmla="*/ 10 w 10"/>
                    <a:gd name="T15" fmla="*/ 7 h 13"/>
                    <a:gd name="T16" fmla="*/ 10 w 10"/>
                    <a:gd name="T17" fmla="*/ 1 h 13"/>
                    <a:gd name="T18" fmla="*/ 6 w 10"/>
                    <a:gd name="T19" fmla="*/ 0 h 13"/>
                    <a:gd name="T20" fmla="*/ 2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2" y="0"/>
                      </a:moveTo>
                      <a:lnTo>
                        <a:pt x="0" y="0"/>
                      </a:lnTo>
                      <a:lnTo>
                        <a:pt x="0" y="13"/>
                      </a:lnTo>
                      <a:lnTo>
                        <a:pt x="2" y="13"/>
                      </a:lnTo>
                      <a:lnTo>
                        <a:pt x="6" y="11"/>
                      </a:lnTo>
                      <a:lnTo>
                        <a:pt x="10" y="11"/>
                      </a:lnTo>
                      <a:lnTo>
                        <a:pt x="10" y="9"/>
                      </a:lnTo>
                      <a:lnTo>
                        <a:pt x="10" y="7"/>
                      </a:lnTo>
                      <a:lnTo>
                        <a:pt x="10" y="1"/>
                      </a:lnTo>
                      <a:lnTo>
                        <a:pt x="6"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0" name="Freeform 4206"/>
                <p:cNvSpPr>
                  <a:spLocks/>
                </p:cNvSpPr>
                <p:nvPr/>
              </p:nvSpPr>
              <p:spPr bwMode="auto">
                <a:xfrm>
                  <a:off x="4003" y="3320"/>
                  <a:ext cx="12" cy="13"/>
                </a:xfrm>
                <a:custGeom>
                  <a:avLst/>
                  <a:gdLst>
                    <a:gd name="T0" fmla="*/ 4 w 12"/>
                    <a:gd name="T1" fmla="*/ 0 h 13"/>
                    <a:gd name="T2" fmla="*/ 0 w 12"/>
                    <a:gd name="T3" fmla="*/ 0 h 13"/>
                    <a:gd name="T4" fmla="*/ 0 w 12"/>
                    <a:gd name="T5" fmla="*/ 13 h 13"/>
                    <a:gd name="T6" fmla="*/ 4 w 12"/>
                    <a:gd name="T7" fmla="*/ 13 h 13"/>
                    <a:gd name="T8" fmla="*/ 8 w 12"/>
                    <a:gd name="T9" fmla="*/ 11 h 13"/>
                    <a:gd name="T10" fmla="*/ 8 w 12"/>
                    <a:gd name="T11" fmla="*/ 11 h 13"/>
                    <a:gd name="T12" fmla="*/ 12 w 12"/>
                    <a:gd name="T13" fmla="*/ 9 h 13"/>
                    <a:gd name="T14" fmla="*/ 12 w 12"/>
                    <a:gd name="T15" fmla="*/ 7 h 13"/>
                    <a:gd name="T16" fmla="*/ 12 w 12"/>
                    <a:gd name="T17" fmla="*/ 1 h 13"/>
                    <a:gd name="T18" fmla="*/ 8 w 12"/>
                    <a:gd name="T19" fmla="*/ 1 h 13"/>
                    <a:gd name="T20" fmla="*/ 8 w 12"/>
                    <a:gd name="T21" fmla="*/ 0 h 13"/>
                    <a:gd name="T22" fmla="*/ 4 w 12"/>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3">
                      <a:moveTo>
                        <a:pt x="4" y="0"/>
                      </a:moveTo>
                      <a:lnTo>
                        <a:pt x="0" y="0"/>
                      </a:lnTo>
                      <a:lnTo>
                        <a:pt x="0" y="13"/>
                      </a:lnTo>
                      <a:lnTo>
                        <a:pt x="4" y="13"/>
                      </a:lnTo>
                      <a:lnTo>
                        <a:pt x="8" y="11"/>
                      </a:lnTo>
                      <a:lnTo>
                        <a:pt x="8" y="11"/>
                      </a:lnTo>
                      <a:lnTo>
                        <a:pt x="12" y="9"/>
                      </a:lnTo>
                      <a:lnTo>
                        <a:pt x="12" y="7"/>
                      </a:lnTo>
                      <a:lnTo>
                        <a:pt x="12" y="1"/>
                      </a:lnTo>
                      <a:lnTo>
                        <a:pt x="8"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1" name="Freeform 4207"/>
                <p:cNvSpPr>
                  <a:spLocks/>
                </p:cNvSpPr>
                <p:nvPr/>
              </p:nvSpPr>
              <p:spPr bwMode="auto">
                <a:xfrm>
                  <a:off x="4007" y="3320"/>
                  <a:ext cx="10" cy="13"/>
                </a:xfrm>
                <a:custGeom>
                  <a:avLst/>
                  <a:gdLst>
                    <a:gd name="T0" fmla="*/ 4 w 10"/>
                    <a:gd name="T1" fmla="*/ 0 h 13"/>
                    <a:gd name="T2" fmla="*/ 0 w 10"/>
                    <a:gd name="T3" fmla="*/ 0 h 13"/>
                    <a:gd name="T4" fmla="*/ 0 w 10"/>
                    <a:gd name="T5" fmla="*/ 13 h 13"/>
                    <a:gd name="T6" fmla="*/ 4 w 10"/>
                    <a:gd name="T7" fmla="*/ 13 h 13"/>
                    <a:gd name="T8" fmla="*/ 8 w 10"/>
                    <a:gd name="T9" fmla="*/ 11 h 13"/>
                    <a:gd name="T10" fmla="*/ 10 w 10"/>
                    <a:gd name="T11" fmla="*/ 11 h 13"/>
                    <a:gd name="T12" fmla="*/ 10 w 10"/>
                    <a:gd name="T13" fmla="*/ 9 h 13"/>
                    <a:gd name="T14" fmla="*/ 10 w 10"/>
                    <a:gd name="T15" fmla="*/ 7 h 13"/>
                    <a:gd name="T16" fmla="*/ 10 w 10"/>
                    <a:gd name="T17" fmla="*/ 1 h 13"/>
                    <a:gd name="T18" fmla="*/ 8 w 10"/>
                    <a:gd name="T19" fmla="*/ 0 h 13"/>
                    <a:gd name="T20" fmla="*/ 4 w 10"/>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3">
                      <a:moveTo>
                        <a:pt x="4" y="0"/>
                      </a:moveTo>
                      <a:lnTo>
                        <a:pt x="0" y="0"/>
                      </a:lnTo>
                      <a:lnTo>
                        <a:pt x="0" y="13"/>
                      </a:lnTo>
                      <a:lnTo>
                        <a:pt x="4" y="13"/>
                      </a:lnTo>
                      <a:lnTo>
                        <a:pt x="8" y="11"/>
                      </a:lnTo>
                      <a:lnTo>
                        <a:pt x="10" y="11"/>
                      </a:lnTo>
                      <a:lnTo>
                        <a:pt x="10" y="9"/>
                      </a:lnTo>
                      <a:lnTo>
                        <a:pt x="10" y="7"/>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2" name="Freeform 4208"/>
                <p:cNvSpPr>
                  <a:spLocks/>
                </p:cNvSpPr>
                <p:nvPr/>
              </p:nvSpPr>
              <p:spPr bwMode="auto">
                <a:xfrm>
                  <a:off x="4011" y="3320"/>
                  <a:ext cx="10" cy="13"/>
                </a:xfrm>
                <a:custGeom>
                  <a:avLst/>
                  <a:gdLst>
                    <a:gd name="T0" fmla="*/ 4 w 10"/>
                    <a:gd name="T1" fmla="*/ 0 h 13"/>
                    <a:gd name="T2" fmla="*/ 0 w 10"/>
                    <a:gd name="T3" fmla="*/ 0 h 13"/>
                    <a:gd name="T4" fmla="*/ 0 w 10"/>
                    <a:gd name="T5" fmla="*/ 13 h 13"/>
                    <a:gd name="T6" fmla="*/ 4 w 10"/>
                    <a:gd name="T7" fmla="*/ 13 h 13"/>
                    <a:gd name="T8" fmla="*/ 6 w 10"/>
                    <a:gd name="T9" fmla="*/ 11 h 13"/>
                    <a:gd name="T10" fmla="*/ 8 w 10"/>
                    <a:gd name="T11" fmla="*/ 11 h 13"/>
                    <a:gd name="T12" fmla="*/ 10 w 10"/>
                    <a:gd name="T13" fmla="*/ 9 h 13"/>
                    <a:gd name="T14" fmla="*/ 10 w 10"/>
                    <a:gd name="T15" fmla="*/ 7 h 13"/>
                    <a:gd name="T16" fmla="*/ 10 w 10"/>
                    <a:gd name="T17" fmla="*/ 1 h 13"/>
                    <a:gd name="T18" fmla="*/ 8 w 10"/>
                    <a:gd name="T19" fmla="*/ 1 h 13"/>
                    <a:gd name="T20" fmla="*/ 6 w 10"/>
                    <a:gd name="T21" fmla="*/ 0 h 13"/>
                    <a:gd name="T22" fmla="*/ 4 w 10"/>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4" y="0"/>
                      </a:moveTo>
                      <a:lnTo>
                        <a:pt x="0" y="0"/>
                      </a:lnTo>
                      <a:lnTo>
                        <a:pt x="0" y="13"/>
                      </a:lnTo>
                      <a:lnTo>
                        <a:pt x="4" y="13"/>
                      </a:lnTo>
                      <a:lnTo>
                        <a:pt x="6" y="11"/>
                      </a:lnTo>
                      <a:lnTo>
                        <a:pt x="8" y="11"/>
                      </a:lnTo>
                      <a:lnTo>
                        <a:pt x="10" y="9"/>
                      </a:lnTo>
                      <a:lnTo>
                        <a:pt x="10" y="7"/>
                      </a:lnTo>
                      <a:lnTo>
                        <a:pt x="10" y="1"/>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3" name="Freeform 4209"/>
                <p:cNvSpPr>
                  <a:spLocks/>
                </p:cNvSpPr>
                <p:nvPr/>
              </p:nvSpPr>
              <p:spPr bwMode="auto">
                <a:xfrm>
                  <a:off x="4015" y="3320"/>
                  <a:ext cx="11" cy="13"/>
                </a:xfrm>
                <a:custGeom>
                  <a:avLst/>
                  <a:gdLst>
                    <a:gd name="T0" fmla="*/ 4 w 11"/>
                    <a:gd name="T1" fmla="*/ 0 h 13"/>
                    <a:gd name="T2" fmla="*/ 0 w 11"/>
                    <a:gd name="T3" fmla="*/ 0 h 13"/>
                    <a:gd name="T4" fmla="*/ 0 w 11"/>
                    <a:gd name="T5" fmla="*/ 13 h 13"/>
                    <a:gd name="T6" fmla="*/ 4 w 11"/>
                    <a:gd name="T7" fmla="*/ 13 h 13"/>
                    <a:gd name="T8" fmla="*/ 6 w 11"/>
                    <a:gd name="T9" fmla="*/ 11 h 13"/>
                    <a:gd name="T10" fmla="*/ 8 w 11"/>
                    <a:gd name="T11" fmla="*/ 11 h 13"/>
                    <a:gd name="T12" fmla="*/ 8 w 11"/>
                    <a:gd name="T13" fmla="*/ 9 h 13"/>
                    <a:gd name="T14" fmla="*/ 11 w 11"/>
                    <a:gd name="T15" fmla="*/ 7 h 13"/>
                    <a:gd name="T16" fmla="*/ 8 w 11"/>
                    <a:gd name="T17" fmla="*/ 1 h 13"/>
                    <a:gd name="T18" fmla="*/ 6 w 11"/>
                    <a:gd name="T19" fmla="*/ 0 h 13"/>
                    <a:gd name="T20" fmla="*/ 4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4" y="0"/>
                      </a:moveTo>
                      <a:lnTo>
                        <a:pt x="0" y="0"/>
                      </a:lnTo>
                      <a:lnTo>
                        <a:pt x="0" y="13"/>
                      </a:lnTo>
                      <a:lnTo>
                        <a:pt x="4" y="13"/>
                      </a:lnTo>
                      <a:lnTo>
                        <a:pt x="6" y="11"/>
                      </a:lnTo>
                      <a:lnTo>
                        <a:pt x="8" y="11"/>
                      </a:lnTo>
                      <a:lnTo>
                        <a:pt x="8" y="9"/>
                      </a:lnTo>
                      <a:lnTo>
                        <a:pt x="11" y="7"/>
                      </a:lnTo>
                      <a:lnTo>
                        <a:pt x="8" y="1"/>
                      </a:lnTo>
                      <a:lnTo>
                        <a:pt x="6"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4" name="Freeform 4210"/>
                <p:cNvSpPr>
                  <a:spLocks/>
                </p:cNvSpPr>
                <p:nvPr/>
              </p:nvSpPr>
              <p:spPr bwMode="auto">
                <a:xfrm>
                  <a:off x="4019" y="3320"/>
                  <a:ext cx="2" cy="13"/>
                </a:xfrm>
                <a:custGeom>
                  <a:avLst/>
                  <a:gdLst>
                    <a:gd name="T0" fmla="*/ 2 w 2"/>
                    <a:gd name="T1" fmla="*/ 7 h 13"/>
                    <a:gd name="T2" fmla="*/ 2 w 2"/>
                    <a:gd name="T3" fmla="*/ 0 h 13"/>
                    <a:gd name="T4" fmla="*/ 0 w 2"/>
                    <a:gd name="T5" fmla="*/ 0 h 13"/>
                    <a:gd name="T6" fmla="*/ 0 w 2"/>
                    <a:gd name="T7" fmla="*/ 13 h 13"/>
                    <a:gd name="T8" fmla="*/ 2 w 2"/>
                    <a:gd name="T9" fmla="*/ 13 h 13"/>
                    <a:gd name="T10" fmla="*/ 2 w 2"/>
                    <a:gd name="T11" fmla="*/ 7 h 13"/>
                  </a:gdLst>
                  <a:ahLst/>
                  <a:cxnLst>
                    <a:cxn ang="0">
                      <a:pos x="T0" y="T1"/>
                    </a:cxn>
                    <a:cxn ang="0">
                      <a:pos x="T2" y="T3"/>
                    </a:cxn>
                    <a:cxn ang="0">
                      <a:pos x="T4" y="T5"/>
                    </a:cxn>
                    <a:cxn ang="0">
                      <a:pos x="T6" y="T7"/>
                    </a:cxn>
                    <a:cxn ang="0">
                      <a:pos x="T8" y="T9"/>
                    </a:cxn>
                    <a:cxn ang="0">
                      <a:pos x="T10" y="T11"/>
                    </a:cxn>
                  </a:cxnLst>
                  <a:rect l="0" t="0" r="r" b="b"/>
                  <a:pathLst>
                    <a:path w="2" h="13">
                      <a:moveTo>
                        <a:pt x="2" y="7"/>
                      </a:moveTo>
                      <a:lnTo>
                        <a:pt x="2" y="0"/>
                      </a:lnTo>
                      <a:lnTo>
                        <a:pt x="0" y="0"/>
                      </a:lnTo>
                      <a:lnTo>
                        <a:pt x="0" y="13"/>
                      </a:lnTo>
                      <a:lnTo>
                        <a:pt x="2" y="13"/>
                      </a:lnTo>
                      <a:lnTo>
                        <a:pt x="2"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5" name="Freeform 4211"/>
                <p:cNvSpPr>
                  <a:spLocks/>
                </p:cNvSpPr>
                <p:nvPr/>
              </p:nvSpPr>
              <p:spPr bwMode="auto">
                <a:xfrm>
                  <a:off x="4021" y="3320"/>
                  <a:ext cx="5" cy="13"/>
                </a:xfrm>
                <a:custGeom>
                  <a:avLst/>
                  <a:gdLst>
                    <a:gd name="T0" fmla="*/ 0 w 5"/>
                    <a:gd name="T1" fmla="*/ 13 h 13"/>
                    <a:gd name="T2" fmla="*/ 2 w 5"/>
                    <a:gd name="T3" fmla="*/ 11 h 13"/>
                    <a:gd name="T4" fmla="*/ 5 w 5"/>
                    <a:gd name="T5" fmla="*/ 11 h 13"/>
                    <a:gd name="T6" fmla="*/ 5 w 5"/>
                    <a:gd name="T7" fmla="*/ 9 h 13"/>
                    <a:gd name="T8" fmla="*/ 5 w 5"/>
                    <a:gd name="T9" fmla="*/ 7 h 13"/>
                    <a:gd name="T10" fmla="*/ 5 w 5"/>
                    <a:gd name="T11" fmla="*/ 1 h 13"/>
                    <a:gd name="T12" fmla="*/ 5 w 5"/>
                    <a:gd name="T13" fmla="*/ 1 h 13"/>
                    <a:gd name="T14" fmla="*/ 2 w 5"/>
                    <a:gd name="T15" fmla="*/ 0 h 13"/>
                    <a:gd name="T16" fmla="*/ 0 w 5"/>
                    <a:gd name="T17" fmla="*/ 0 h 13"/>
                    <a:gd name="T18" fmla="*/ 0 w 5"/>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3">
                      <a:moveTo>
                        <a:pt x="0" y="13"/>
                      </a:moveTo>
                      <a:lnTo>
                        <a:pt x="2" y="11"/>
                      </a:lnTo>
                      <a:lnTo>
                        <a:pt x="5" y="11"/>
                      </a:lnTo>
                      <a:lnTo>
                        <a:pt x="5" y="9"/>
                      </a:lnTo>
                      <a:lnTo>
                        <a:pt x="5" y="7"/>
                      </a:lnTo>
                      <a:lnTo>
                        <a:pt x="5" y="1"/>
                      </a:lnTo>
                      <a:lnTo>
                        <a:pt x="5" y="1"/>
                      </a:lnTo>
                      <a:lnTo>
                        <a:pt x="2" y="0"/>
                      </a:lnTo>
                      <a:lnTo>
                        <a:pt x="0" y="0"/>
                      </a:lnTo>
                      <a:lnTo>
                        <a:pt x="0"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6" name="Freeform 4212"/>
                <p:cNvSpPr>
                  <a:spLocks/>
                </p:cNvSpPr>
                <p:nvPr/>
              </p:nvSpPr>
              <p:spPr bwMode="auto">
                <a:xfrm>
                  <a:off x="928" y="4026"/>
                  <a:ext cx="15" cy="6"/>
                </a:xfrm>
                <a:custGeom>
                  <a:avLst/>
                  <a:gdLst>
                    <a:gd name="T0" fmla="*/ 0 w 15"/>
                    <a:gd name="T1" fmla="*/ 0 h 6"/>
                    <a:gd name="T2" fmla="*/ 0 w 15"/>
                    <a:gd name="T3" fmla="*/ 2 h 6"/>
                    <a:gd name="T4" fmla="*/ 2 w 15"/>
                    <a:gd name="T5" fmla="*/ 6 h 6"/>
                    <a:gd name="T6" fmla="*/ 6 w 15"/>
                    <a:gd name="T7" fmla="*/ 6 h 6"/>
                    <a:gd name="T8" fmla="*/ 8 w 15"/>
                    <a:gd name="T9" fmla="*/ 6 h 6"/>
                    <a:gd name="T10" fmla="*/ 9 w 15"/>
                    <a:gd name="T11" fmla="*/ 6 h 6"/>
                    <a:gd name="T12" fmla="*/ 11 w 15"/>
                    <a:gd name="T13" fmla="*/ 6 h 6"/>
                    <a:gd name="T14" fmla="*/ 11 w 15"/>
                    <a:gd name="T15" fmla="*/ 2 h 6"/>
                    <a:gd name="T16" fmla="*/ 15 w 15"/>
                    <a:gd name="T17" fmla="*/ 0 h 6"/>
                    <a:gd name="T18" fmla="*/ 0 w 15"/>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6">
                      <a:moveTo>
                        <a:pt x="0" y="0"/>
                      </a:moveTo>
                      <a:lnTo>
                        <a:pt x="0" y="2"/>
                      </a:lnTo>
                      <a:lnTo>
                        <a:pt x="2" y="6"/>
                      </a:lnTo>
                      <a:lnTo>
                        <a:pt x="6" y="6"/>
                      </a:lnTo>
                      <a:lnTo>
                        <a:pt x="8" y="6"/>
                      </a:lnTo>
                      <a:lnTo>
                        <a:pt x="9" y="6"/>
                      </a:lnTo>
                      <a:lnTo>
                        <a:pt x="11" y="6"/>
                      </a:lnTo>
                      <a:lnTo>
                        <a:pt x="11"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7" name="Freeform 4213"/>
                <p:cNvSpPr>
                  <a:spLocks/>
                </p:cNvSpPr>
                <p:nvPr/>
              </p:nvSpPr>
              <p:spPr bwMode="auto">
                <a:xfrm>
                  <a:off x="928" y="3999"/>
                  <a:ext cx="15" cy="27"/>
                </a:xfrm>
                <a:custGeom>
                  <a:avLst/>
                  <a:gdLst>
                    <a:gd name="T0" fmla="*/ 8 w 15"/>
                    <a:gd name="T1" fmla="*/ 0 h 27"/>
                    <a:gd name="T2" fmla="*/ 0 w 15"/>
                    <a:gd name="T3" fmla="*/ 0 h 27"/>
                    <a:gd name="T4" fmla="*/ 0 w 15"/>
                    <a:gd name="T5" fmla="*/ 27 h 27"/>
                    <a:gd name="T6" fmla="*/ 15 w 15"/>
                    <a:gd name="T7" fmla="*/ 27 h 27"/>
                    <a:gd name="T8" fmla="*/ 15 w 15"/>
                    <a:gd name="T9" fmla="*/ 0 h 27"/>
                    <a:gd name="T10" fmla="*/ 8 w 15"/>
                    <a:gd name="T11" fmla="*/ 0 h 27"/>
                  </a:gdLst>
                  <a:ahLst/>
                  <a:cxnLst>
                    <a:cxn ang="0">
                      <a:pos x="T0" y="T1"/>
                    </a:cxn>
                    <a:cxn ang="0">
                      <a:pos x="T2" y="T3"/>
                    </a:cxn>
                    <a:cxn ang="0">
                      <a:pos x="T4" y="T5"/>
                    </a:cxn>
                    <a:cxn ang="0">
                      <a:pos x="T6" y="T7"/>
                    </a:cxn>
                    <a:cxn ang="0">
                      <a:pos x="T8" y="T9"/>
                    </a:cxn>
                    <a:cxn ang="0">
                      <a:pos x="T10" y="T11"/>
                    </a:cxn>
                  </a:cxnLst>
                  <a:rect l="0" t="0" r="r" b="b"/>
                  <a:pathLst>
                    <a:path w="15" h="27">
                      <a:moveTo>
                        <a:pt x="8" y="0"/>
                      </a:moveTo>
                      <a:lnTo>
                        <a:pt x="0" y="0"/>
                      </a:lnTo>
                      <a:lnTo>
                        <a:pt x="0" y="27"/>
                      </a:lnTo>
                      <a:lnTo>
                        <a:pt x="15" y="27"/>
                      </a:lnTo>
                      <a:lnTo>
                        <a:pt x="1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8" name="Freeform 4214"/>
                <p:cNvSpPr>
                  <a:spLocks/>
                </p:cNvSpPr>
                <p:nvPr/>
              </p:nvSpPr>
              <p:spPr bwMode="auto">
                <a:xfrm>
                  <a:off x="928" y="3992"/>
                  <a:ext cx="15" cy="7"/>
                </a:xfrm>
                <a:custGeom>
                  <a:avLst/>
                  <a:gdLst>
                    <a:gd name="T0" fmla="*/ 15 w 15"/>
                    <a:gd name="T1" fmla="*/ 7 h 7"/>
                    <a:gd name="T2" fmla="*/ 11 w 15"/>
                    <a:gd name="T3" fmla="*/ 3 h 7"/>
                    <a:gd name="T4" fmla="*/ 11 w 15"/>
                    <a:gd name="T5" fmla="*/ 1 h 7"/>
                    <a:gd name="T6" fmla="*/ 9 w 15"/>
                    <a:gd name="T7" fmla="*/ 0 h 7"/>
                    <a:gd name="T8" fmla="*/ 8 w 15"/>
                    <a:gd name="T9" fmla="*/ 0 h 7"/>
                    <a:gd name="T10" fmla="*/ 6 w 15"/>
                    <a:gd name="T11" fmla="*/ 0 h 7"/>
                    <a:gd name="T12" fmla="*/ 2 w 15"/>
                    <a:gd name="T13" fmla="*/ 1 h 7"/>
                    <a:gd name="T14" fmla="*/ 0 w 15"/>
                    <a:gd name="T15" fmla="*/ 3 h 7"/>
                    <a:gd name="T16" fmla="*/ 0 w 15"/>
                    <a:gd name="T17" fmla="*/ 7 h 7"/>
                    <a:gd name="T18" fmla="*/ 15 w 1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7">
                      <a:moveTo>
                        <a:pt x="15" y="7"/>
                      </a:moveTo>
                      <a:lnTo>
                        <a:pt x="11" y="3"/>
                      </a:lnTo>
                      <a:lnTo>
                        <a:pt x="11" y="1"/>
                      </a:lnTo>
                      <a:lnTo>
                        <a:pt x="9" y="0"/>
                      </a:lnTo>
                      <a:lnTo>
                        <a:pt x="8" y="0"/>
                      </a:lnTo>
                      <a:lnTo>
                        <a:pt x="6" y="0"/>
                      </a:lnTo>
                      <a:lnTo>
                        <a:pt x="2" y="1"/>
                      </a:lnTo>
                      <a:lnTo>
                        <a:pt x="0" y="3"/>
                      </a:lnTo>
                      <a:lnTo>
                        <a:pt x="0" y="7"/>
                      </a:lnTo>
                      <a:lnTo>
                        <a:pt x="1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59" name="Freeform 4215"/>
                <p:cNvSpPr>
                  <a:spLocks/>
                </p:cNvSpPr>
                <p:nvPr/>
              </p:nvSpPr>
              <p:spPr bwMode="auto">
                <a:xfrm>
                  <a:off x="861" y="3988"/>
                  <a:ext cx="7" cy="11"/>
                </a:xfrm>
                <a:custGeom>
                  <a:avLst/>
                  <a:gdLst>
                    <a:gd name="T0" fmla="*/ 7 w 7"/>
                    <a:gd name="T1" fmla="*/ 0 h 11"/>
                    <a:gd name="T2" fmla="*/ 5 w 7"/>
                    <a:gd name="T3" fmla="*/ 2 h 11"/>
                    <a:gd name="T4" fmla="*/ 2 w 7"/>
                    <a:gd name="T5" fmla="*/ 2 h 11"/>
                    <a:gd name="T6" fmla="*/ 0 w 7"/>
                    <a:gd name="T7" fmla="*/ 4 h 11"/>
                    <a:gd name="T8" fmla="*/ 0 w 7"/>
                    <a:gd name="T9" fmla="*/ 5 h 11"/>
                    <a:gd name="T10" fmla="*/ 0 w 7"/>
                    <a:gd name="T11" fmla="*/ 7 h 11"/>
                    <a:gd name="T12" fmla="*/ 2 w 7"/>
                    <a:gd name="T13" fmla="*/ 11 h 11"/>
                    <a:gd name="T14" fmla="*/ 5 w 7"/>
                    <a:gd name="T15" fmla="*/ 11 h 11"/>
                    <a:gd name="T16" fmla="*/ 7 w 7"/>
                    <a:gd name="T17" fmla="*/ 11 h 11"/>
                    <a:gd name="T18" fmla="*/ 7 w 7"/>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1">
                      <a:moveTo>
                        <a:pt x="7" y="0"/>
                      </a:moveTo>
                      <a:lnTo>
                        <a:pt x="5" y="2"/>
                      </a:lnTo>
                      <a:lnTo>
                        <a:pt x="2" y="2"/>
                      </a:lnTo>
                      <a:lnTo>
                        <a:pt x="0" y="4"/>
                      </a:lnTo>
                      <a:lnTo>
                        <a:pt x="0" y="5"/>
                      </a:lnTo>
                      <a:lnTo>
                        <a:pt x="0" y="7"/>
                      </a:lnTo>
                      <a:lnTo>
                        <a:pt x="2" y="11"/>
                      </a:lnTo>
                      <a:lnTo>
                        <a:pt x="5" y="11"/>
                      </a:lnTo>
                      <a:lnTo>
                        <a:pt x="7" y="11"/>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0" name="Freeform 4216"/>
                <p:cNvSpPr>
                  <a:spLocks/>
                </p:cNvSpPr>
                <p:nvPr/>
              </p:nvSpPr>
              <p:spPr bwMode="auto">
                <a:xfrm>
                  <a:off x="868" y="3988"/>
                  <a:ext cx="3153" cy="11"/>
                </a:xfrm>
                <a:custGeom>
                  <a:avLst/>
                  <a:gdLst>
                    <a:gd name="T0" fmla="*/ 3153 w 3153"/>
                    <a:gd name="T1" fmla="*/ 5 h 11"/>
                    <a:gd name="T2" fmla="*/ 3153 w 3153"/>
                    <a:gd name="T3" fmla="*/ 0 h 11"/>
                    <a:gd name="T4" fmla="*/ 0 w 3153"/>
                    <a:gd name="T5" fmla="*/ 0 h 11"/>
                    <a:gd name="T6" fmla="*/ 0 w 3153"/>
                    <a:gd name="T7" fmla="*/ 11 h 11"/>
                    <a:gd name="T8" fmla="*/ 3153 w 3153"/>
                    <a:gd name="T9" fmla="*/ 11 h 11"/>
                    <a:gd name="T10" fmla="*/ 3153 w 3153"/>
                    <a:gd name="T11" fmla="*/ 5 h 11"/>
                  </a:gdLst>
                  <a:ahLst/>
                  <a:cxnLst>
                    <a:cxn ang="0">
                      <a:pos x="T0" y="T1"/>
                    </a:cxn>
                    <a:cxn ang="0">
                      <a:pos x="T2" y="T3"/>
                    </a:cxn>
                    <a:cxn ang="0">
                      <a:pos x="T4" y="T5"/>
                    </a:cxn>
                    <a:cxn ang="0">
                      <a:pos x="T6" y="T7"/>
                    </a:cxn>
                    <a:cxn ang="0">
                      <a:pos x="T8" y="T9"/>
                    </a:cxn>
                    <a:cxn ang="0">
                      <a:pos x="T10" y="T11"/>
                    </a:cxn>
                  </a:cxnLst>
                  <a:rect l="0" t="0" r="r" b="b"/>
                  <a:pathLst>
                    <a:path w="3153" h="11">
                      <a:moveTo>
                        <a:pt x="3153" y="5"/>
                      </a:moveTo>
                      <a:lnTo>
                        <a:pt x="3153" y="0"/>
                      </a:lnTo>
                      <a:lnTo>
                        <a:pt x="0" y="0"/>
                      </a:lnTo>
                      <a:lnTo>
                        <a:pt x="0" y="11"/>
                      </a:lnTo>
                      <a:lnTo>
                        <a:pt x="3153" y="11"/>
                      </a:lnTo>
                      <a:lnTo>
                        <a:pt x="315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1" name="Freeform 4217"/>
                <p:cNvSpPr>
                  <a:spLocks/>
                </p:cNvSpPr>
                <p:nvPr/>
              </p:nvSpPr>
              <p:spPr bwMode="auto">
                <a:xfrm>
                  <a:off x="4021" y="3988"/>
                  <a:ext cx="5" cy="11"/>
                </a:xfrm>
                <a:custGeom>
                  <a:avLst/>
                  <a:gdLst>
                    <a:gd name="T0" fmla="*/ 0 w 5"/>
                    <a:gd name="T1" fmla="*/ 11 h 11"/>
                    <a:gd name="T2" fmla="*/ 2 w 5"/>
                    <a:gd name="T3" fmla="*/ 11 h 11"/>
                    <a:gd name="T4" fmla="*/ 5 w 5"/>
                    <a:gd name="T5" fmla="*/ 11 h 11"/>
                    <a:gd name="T6" fmla="*/ 5 w 5"/>
                    <a:gd name="T7" fmla="*/ 7 h 11"/>
                    <a:gd name="T8" fmla="*/ 5 w 5"/>
                    <a:gd name="T9" fmla="*/ 5 h 11"/>
                    <a:gd name="T10" fmla="*/ 5 w 5"/>
                    <a:gd name="T11" fmla="*/ 4 h 11"/>
                    <a:gd name="T12" fmla="*/ 5 w 5"/>
                    <a:gd name="T13" fmla="*/ 2 h 11"/>
                    <a:gd name="T14" fmla="*/ 2 w 5"/>
                    <a:gd name="T15" fmla="*/ 2 h 11"/>
                    <a:gd name="T16" fmla="*/ 0 w 5"/>
                    <a:gd name="T17" fmla="*/ 0 h 11"/>
                    <a:gd name="T18" fmla="*/ 0 w 5"/>
                    <a:gd name="T1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11"/>
                      </a:moveTo>
                      <a:lnTo>
                        <a:pt x="2" y="11"/>
                      </a:lnTo>
                      <a:lnTo>
                        <a:pt x="5" y="11"/>
                      </a:lnTo>
                      <a:lnTo>
                        <a:pt x="5" y="7"/>
                      </a:lnTo>
                      <a:lnTo>
                        <a:pt x="5" y="5"/>
                      </a:lnTo>
                      <a:lnTo>
                        <a:pt x="5" y="4"/>
                      </a:lnTo>
                      <a:lnTo>
                        <a:pt x="5" y="2"/>
                      </a:lnTo>
                      <a:lnTo>
                        <a:pt x="2" y="2"/>
                      </a:lnTo>
                      <a:lnTo>
                        <a:pt x="0" y="0"/>
                      </a:lnTo>
                      <a:lnTo>
                        <a:pt x="0"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2" name="Freeform 4218"/>
                <p:cNvSpPr>
                  <a:spLocks/>
                </p:cNvSpPr>
                <p:nvPr/>
              </p:nvSpPr>
              <p:spPr bwMode="auto">
                <a:xfrm>
                  <a:off x="991" y="3988"/>
                  <a:ext cx="14" cy="5"/>
                </a:xfrm>
                <a:custGeom>
                  <a:avLst/>
                  <a:gdLst>
                    <a:gd name="T0" fmla="*/ 14 w 14"/>
                    <a:gd name="T1" fmla="*/ 5 h 5"/>
                    <a:gd name="T2" fmla="*/ 14 w 14"/>
                    <a:gd name="T3" fmla="*/ 4 h 5"/>
                    <a:gd name="T4" fmla="*/ 12 w 14"/>
                    <a:gd name="T5" fmla="*/ 2 h 5"/>
                    <a:gd name="T6" fmla="*/ 10 w 14"/>
                    <a:gd name="T7" fmla="*/ 0 h 5"/>
                    <a:gd name="T8" fmla="*/ 8 w 14"/>
                    <a:gd name="T9" fmla="*/ 0 h 5"/>
                    <a:gd name="T10" fmla="*/ 4 w 14"/>
                    <a:gd name="T11" fmla="*/ 0 h 5"/>
                    <a:gd name="T12" fmla="*/ 4 w 14"/>
                    <a:gd name="T13" fmla="*/ 2 h 5"/>
                    <a:gd name="T14" fmla="*/ 0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2" y="2"/>
                      </a:lnTo>
                      <a:lnTo>
                        <a:pt x="10" y="0"/>
                      </a:lnTo>
                      <a:lnTo>
                        <a:pt x="8" y="0"/>
                      </a:lnTo>
                      <a:lnTo>
                        <a:pt x="4" y="0"/>
                      </a:lnTo>
                      <a:lnTo>
                        <a:pt x="4" y="2"/>
                      </a:lnTo>
                      <a:lnTo>
                        <a:pt x="0"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3" name="Freeform 4219"/>
                <p:cNvSpPr>
                  <a:spLocks/>
                </p:cNvSpPr>
                <p:nvPr/>
              </p:nvSpPr>
              <p:spPr bwMode="auto">
                <a:xfrm>
                  <a:off x="991" y="3993"/>
                  <a:ext cx="14" cy="12"/>
                </a:xfrm>
                <a:custGeom>
                  <a:avLst/>
                  <a:gdLst>
                    <a:gd name="T0" fmla="*/ 8 w 14"/>
                    <a:gd name="T1" fmla="*/ 12 h 12"/>
                    <a:gd name="T2" fmla="*/ 14 w 14"/>
                    <a:gd name="T3" fmla="*/ 12 h 12"/>
                    <a:gd name="T4" fmla="*/ 14 w 14"/>
                    <a:gd name="T5" fmla="*/ 0 h 12"/>
                    <a:gd name="T6" fmla="*/ 0 w 14"/>
                    <a:gd name="T7" fmla="*/ 0 h 12"/>
                    <a:gd name="T8" fmla="*/ 0 w 14"/>
                    <a:gd name="T9" fmla="*/ 12 h 12"/>
                    <a:gd name="T10" fmla="*/ 8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8" y="12"/>
                      </a:moveTo>
                      <a:lnTo>
                        <a:pt x="14" y="12"/>
                      </a:lnTo>
                      <a:lnTo>
                        <a:pt x="14" y="0"/>
                      </a:lnTo>
                      <a:lnTo>
                        <a:pt x="0" y="0"/>
                      </a:lnTo>
                      <a:lnTo>
                        <a:pt x="0" y="12"/>
                      </a:lnTo>
                      <a:lnTo>
                        <a:pt x="8"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4" name="Freeform 4220"/>
                <p:cNvSpPr>
                  <a:spLocks/>
                </p:cNvSpPr>
                <p:nvPr/>
              </p:nvSpPr>
              <p:spPr bwMode="auto">
                <a:xfrm>
                  <a:off x="991" y="4005"/>
                  <a:ext cx="14" cy="8"/>
                </a:xfrm>
                <a:custGeom>
                  <a:avLst/>
                  <a:gdLst>
                    <a:gd name="T0" fmla="*/ 0 w 14"/>
                    <a:gd name="T1" fmla="*/ 0 h 8"/>
                    <a:gd name="T2" fmla="*/ 0 w 14"/>
                    <a:gd name="T3" fmla="*/ 2 h 8"/>
                    <a:gd name="T4" fmla="*/ 4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5" name="Freeform 4221"/>
                <p:cNvSpPr>
                  <a:spLocks/>
                </p:cNvSpPr>
                <p:nvPr/>
              </p:nvSpPr>
              <p:spPr bwMode="auto">
                <a:xfrm>
                  <a:off x="1122" y="3988"/>
                  <a:ext cx="13" cy="5"/>
                </a:xfrm>
                <a:custGeom>
                  <a:avLst/>
                  <a:gdLst>
                    <a:gd name="T0" fmla="*/ 13 w 13"/>
                    <a:gd name="T1" fmla="*/ 5 h 5"/>
                    <a:gd name="T2" fmla="*/ 13 w 13"/>
                    <a:gd name="T3" fmla="*/ 4 h 5"/>
                    <a:gd name="T4" fmla="*/ 11 w 13"/>
                    <a:gd name="T5" fmla="*/ 2 h 5"/>
                    <a:gd name="T6" fmla="*/ 7 w 13"/>
                    <a:gd name="T7" fmla="*/ 0 h 5"/>
                    <a:gd name="T8" fmla="*/ 7 w 13"/>
                    <a:gd name="T9" fmla="*/ 0 h 5"/>
                    <a:gd name="T10" fmla="*/ 4 w 13"/>
                    <a:gd name="T11" fmla="*/ 0 h 5"/>
                    <a:gd name="T12" fmla="*/ 2 w 13"/>
                    <a:gd name="T13" fmla="*/ 2 h 5"/>
                    <a:gd name="T14" fmla="*/ 0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4"/>
                      </a:lnTo>
                      <a:lnTo>
                        <a:pt x="11" y="2"/>
                      </a:lnTo>
                      <a:lnTo>
                        <a:pt x="7" y="0"/>
                      </a:lnTo>
                      <a:lnTo>
                        <a:pt x="7" y="0"/>
                      </a:lnTo>
                      <a:lnTo>
                        <a:pt x="4" y="0"/>
                      </a:lnTo>
                      <a:lnTo>
                        <a:pt x="2" y="2"/>
                      </a:lnTo>
                      <a:lnTo>
                        <a:pt x="0"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6" name="Freeform 4222"/>
                <p:cNvSpPr>
                  <a:spLocks/>
                </p:cNvSpPr>
                <p:nvPr/>
              </p:nvSpPr>
              <p:spPr bwMode="auto">
                <a:xfrm>
                  <a:off x="1122" y="3993"/>
                  <a:ext cx="13" cy="12"/>
                </a:xfrm>
                <a:custGeom>
                  <a:avLst/>
                  <a:gdLst>
                    <a:gd name="T0" fmla="*/ 7 w 13"/>
                    <a:gd name="T1" fmla="*/ 12 h 12"/>
                    <a:gd name="T2" fmla="*/ 13 w 13"/>
                    <a:gd name="T3" fmla="*/ 12 h 12"/>
                    <a:gd name="T4" fmla="*/ 13 w 13"/>
                    <a:gd name="T5" fmla="*/ 0 h 12"/>
                    <a:gd name="T6" fmla="*/ 0 w 13"/>
                    <a:gd name="T7" fmla="*/ 0 h 12"/>
                    <a:gd name="T8" fmla="*/ 0 w 13"/>
                    <a:gd name="T9" fmla="*/ 12 h 12"/>
                    <a:gd name="T10" fmla="*/ 7 w 13"/>
                    <a:gd name="T11" fmla="*/ 12 h 12"/>
                  </a:gdLst>
                  <a:ahLst/>
                  <a:cxnLst>
                    <a:cxn ang="0">
                      <a:pos x="T0" y="T1"/>
                    </a:cxn>
                    <a:cxn ang="0">
                      <a:pos x="T2" y="T3"/>
                    </a:cxn>
                    <a:cxn ang="0">
                      <a:pos x="T4" y="T5"/>
                    </a:cxn>
                    <a:cxn ang="0">
                      <a:pos x="T6" y="T7"/>
                    </a:cxn>
                    <a:cxn ang="0">
                      <a:pos x="T8" y="T9"/>
                    </a:cxn>
                    <a:cxn ang="0">
                      <a:pos x="T10" y="T11"/>
                    </a:cxn>
                  </a:cxnLst>
                  <a:rect l="0" t="0" r="r" b="b"/>
                  <a:pathLst>
                    <a:path w="13" h="12">
                      <a:moveTo>
                        <a:pt x="7" y="12"/>
                      </a:moveTo>
                      <a:lnTo>
                        <a:pt x="13" y="12"/>
                      </a:lnTo>
                      <a:lnTo>
                        <a:pt x="13" y="0"/>
                      </a:lnTo>
                      <a:lnTo>
                        <a:pt x="0" y="0"/>
                      </a:lnTo>
                      <a:lnTo>
                        <a:pt x="0" y="12"/>
                      </a:lnTo>
                      <a:lnTo>
                        <a:pt x="7"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7" name="Freeform 4223"/>
                <p:cNvSpPr>
                  <a:spLocks/>
                </p:cNvSpPr>
                <p:nvPr/>
              </p:nvSpPr>
              <p:spPr bwMode="auto">
                <a:xfrm>
                  <a:off x="1122" y="4005"/>
                  <a:ext cx="13" cy="8"/>
                </a:xfrm>
                <a:custGeom>
                  <a:avLst/>
                  <a:gdLst>
                    <a:gd name="T0" fmla="*/ 0 w 13"/>
                    <a:gd name="T1" fmla="*/ 0 h 8"/>
                    <a:gd name="T2" fmla="*/ 0 w 13"/>
                    <a:gd name="T3" fmla="*/ 2 h 8"/>
                    <a:gd name="T4" fmla="*/ 2 w 13"/>
                    <a:gd name="T5" fmla="*/ 4 h 8"/>
                    <a:gd name="T6" fmla="*/ 4 w 13"/>
                    <a:gd name="T7" fmla="*/ 8 h 8"/>
                    <a:gd name="T8" fmla="*/ 7 w 13"/>
                    <a:gd name="T9" fmla="*/ 8 h 8"/>
                    <a:gd name="T10" fmla="*/ 7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7" y="8"/>
                      </a:lnTo>
                      <a:lnTo>
                        <a:pt x="7"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8" name="Freeform 4224"/>
                <p:cNvSpPr>
                  <a:spLocks/>
                </p:cNvSpPr>
                <p:nvPr/>
              </p:nvSpPr>
              <p:spPr bwMode="auto">
                <a:xfrm>
                  <a:off x="1254" y="3988"/>
                  <a:ext cx="14" cy="5"/>
                </a:xfrm>
                <a:custGeom>
                  <a:avLst/>
                  <a:gdLst>
                    <a:gd name="T0" fmla="*/ 14 w 14"/>
                    <a:gd name="T1" fmla="*/ 5 h 5"/>
                    <a:gd name="T2" fmla="*/ 14 w 14"/>
                    <a:gd name="T3" fmla="*/ 4 h 5"/>
                    <a:gd name="T4" fmla="*/ 12 w 14"/>
                    <a:gd name="T5" fmla="*/ 2 h 5"/>
                    <a:gd name="T6" fmla="*/ 10 w 14"/>
                    <a:gd name="T7" fmla="*/ 0 h 5"/>
                    <a:gd name="T8" fmla="*/ 8 w 14"/>
                    <a:gd name="T9" fmla="*/ 0 h 5"/>
                    <a:gd name="T10" fmla="*/ 4 w 14"/>
                    <a:gd name="T11" fmla="*/ 0 h 5"/>
                    <a:gd name="T12" fmla="*/ 2 w 14"/>
                    <a:gd name="T13" fmla="*/ 2 h 5"/>
                    <a:gd name="T14" fmla="*/ 2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2" y="2"/>
                      </a:lnTo>
                      <a:lnTo>
                        <a:pt x="10" y="0"/>
                      </a:lnTo>
                      <a:lnTo>
                        <a:pt x="8" y="0"/>
                      </a:lnTo>
                      <a:lnTo>
                        <a:pt x="4" y="0"/>
                      </a:lnTo>
                      <a:lnTo>
                        <a:pt x="2" y="2"/>
                      </a:lnTo>
                      <a:lnTo>
                        <a:pt x="2"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69" name="Freeform 4225"/>
                <p:cNvSpPr>
                  <a:spLocks/>
                </p:cNvSpPr>
                <p:nvPr/>
              </p:nvSpPr>
              <p:spPr bwMode="auto">
                <a:xfrm>
                  <a:off x="1254" y="3993"/>
                  <a:ext cx="14" cy="12"/>
                </a:xfrm>
                <a:custGeom>
                  <a:avLst/>
                  <a:gdLst>
                    <a:gd name="T0" fmla="*/ 8 w 14"/>
                    <a:gd name="T1" fmla="*/ 12 h 12"/>
                    <a:gd name="T2" fmla="*/ 14 w 14"/>
                    <a:gd name="T3" fmla="*/ 12 h 12"/>
                    <a:gd name="T4" fmla="*/ 14 w 14"/>
                    <a:gd name="T5" fmla="*/ 0 h 12"/>
                    <a:gd name="T6" fmla="*/ 0 w 14"/>
                    <a:gd name="T7" fmla="*/ 0 h 12"/>
                    <a:gd name="T8" fmla="*/ 0 w 14"/>
                    <a:gd name="T9" fmla="*/ 12 h 12"/>
                    <a:gd name="T10" fmla="*/ 8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8" y="12"/>
                      </a:moveTo>
                      <a:lnTo>
                        <a:pt x="14" y="12"/>
                      </a:lnTo>
                      <a:lnTo>
                        <a:pt x="14" y="0"/>
                      </a:lnTo>
                      <a:lnTo>
                        <a:pt x="0" y="0"/>
                      </a:lnTo>
                      <a:lnTo>
                        <a:pt x="0" y="12"/>
                      </a:lnTo>
                      <a:lnTo>
                        <a:pt x="8"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0" name="Freeform 4226"/>
                <p:cNvSpPr>
                  <a:spLocks/>
                </p:cNvSpPr>
                <p:nvPr/>
              </p:nvSpPr>
              <p:spPr bwMode="auto">
                <a:xfrm>
                  <a:off x="1254" y="4005"/>
                  <a:ext cx="14" cy="8"/>
                </a:xfrm>
                <a:custGeom>
                  <a:avLst/>
                  <a:gdLst>
                    <a:gd name="T0" fmla="*/ 0 w 14"/>
                    <a:gd name="T1" fmla="*/ 0 h 8"/>
                    <a:gd name="T2" fmla="*/ 2 w 14"/>
                    <a:gd name="T3" fmla="*/ 2 h 8"/>
                    <a:gd name="T4" fmla="*/ 2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2" y="2"/>
                      </a:lnTo>
                      <a:lnTo>
                        <a:pt x="2"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1" name="Freeform 4227"/>
                <p:cNvSpPr>
                  <a:spLocks/>
                </p:cNvSpPr>
                <p:nvPr/>
              </p:nvSpPr>
              <p:spPr bwMode="auto">
                <a:xfrm>
                  <a:off x="1385" y="3988"/>
                  <a:ext cx="13" cy="5"/>
                </a:xfrm>
                <a:custGeom>
                  <a:avLst/>
                  <a:gdLst>
                    <a:gd name="T0" fmla="*/ 13 w 13"/>
                    <a:gd name="T1" fmla="*/ 5 h 5"/>
                    <a:gd name="T2" fmla="*/ 13 w 13"/>
                    <a:gd name="T3" fmla="*/ 4 h 5"/>
                    <a:gd name="T4" fmla="*/ 11 w 13"/>
                    <a:gd name="T5" fmla="*/ 2 h 5"/>
                    <a:gd name="T6" fmla="*/ 9 w 13"/>
                    <a:gd name="T7" fmla="*/ 0 h 5"/>
                    <a:gd name="T8" fmla="*/ 5 w 13"/>
                    <a:gd name="T9" fmla="*/ 0 h 5"/>
                    <a:gd name="T10" fmla="*/ 5 w 13"/>
                    <a:gd name="T11" fmla="*/ 0 h 5"/>
                    <a:gd name="T12" fmla="*/ 2 w 13"/>
                    <a:gd name="T13" fmla="*/ 2 h 5"/>
                    <a:gd name="T14" fmla="*/ 2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4"/>
                      </a:lnTo>
                      <a:lnTo>
                        <a:pt x="11" y="2"/>
                      </a:lnTo>
                      <a:lnTo>
                        <a:pt x="9" y="0"/>
                      </a:lnTo>
                      <a:lnTo>
                        <a:pt x="5" y="0"/>
                      </a:lnTo>
                      <a:lnTo>
                        <a:pt x="5" y="0"/>
                      </a:lnTo>
                      <a:lnTo>
                        <a:pt x="2" y="2"/>
                      </a:lnTo>
                      <a:lnTo>
                        <a:pt x="2"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2" name="Freeform 4228"/>
                <p:cNvSpPr>
                  <a:spLocks/>
                </p:cNvSpPr>
                <p:nvPr/>
              </p:nvSpPr>
              <p:spPr bwMode="auto">
                <a:xfrm>
                  <a:off x="1385" y="3993"/>
                  <a:ext cx="13" cy="12"/>
                </a:xfrm>
                <a:custGeom>
                  <a:avLst/>
                  <a:gdLst>
                    <a:gd name="T0" fmla="*/ 5 w 13"/>
                    <a:gd name="T1" fmla="*/ 12 h 12"/>
                    <a:gd name="T2" fmla="*/ 13 w 13"/>
                    <a:gd name="T3" fmla="*/ 12 h 12"/>
                    <a:gd name="T4" fmla="*/ 13 w 13"/>
                    <a:gd name="T5" fmla="*/ 0 h 12"/>
                    <a:gd name="T6" fmla="*/ 0 w 13"/>
                    <a:gd name="T7" fmla="*/ 0 h 12"/>
                    <a:gd name="T8" fmla="*/ 0 w 13"/>
                    <a:gd name="T9" fmla="*/ 12 h 12"/>
                    <a:gd name="T10" fmla="*/ 5 w 13"/>
                    <a:gd name="T11" fmla="*/ 12 h 12"/>
                  </a:gdLst>
                  <a:ahLst/>
                  <a:cxnLst>
                    <a:cxn ang="0">
                      <a:pos x="T0" y="T1"/>
                    </a:cxn>
                    <a:cxn ang="0">
                      <a:pos x="T2" y="T3"/>
                    </a:cxn>
                    <a:cxn ang="0">
                      <a:pos x="T4" y="T5"/>
                    </a:cxn>
                    <a:cxn ang="0">
                      <a:pos x="T6" y="T7"/>
                    </a:cxn>
                    <a:cxn ang="0">
                      <a:pos x="T8" y="T9"/>
                    </a:cxn>
                    <a:cxn ang="0">
                      <a:pos x="T10" y="T11"/>
                    </a:cxn>
                  </a:cxnLst>
                  <a:rect l="0" t="0" r="r" b="b"/>
                  <a:pathLst>
                    <a:path w="13" h="12">
                      <a:moveTo>
                        <a:pt x="5" y="12"/>
                      </a:moveTo>
                      <a:lnTo>
                        <a:pt x="13" y="12"/>
                      </a:lnTo>
                      <a:lnTo>
                        <a:pt x="13" y="0"/>
                      </a:lnTo>
                      <a:lnTo>
                        <a:pt x="0" y="0"/>
                      </a:lnTo>
                      <a:lnTo>
                        <a:pt x="0" y="12"/>
                      </a:lnTo>
                      <a:lnTo>
                        <a:pt x="5"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3" name="Freeform 4229"/>
                <p:cNvSpPr>
                  <a:spLocks/>
                </p:cNvSpPr>
                <p:nvPr/>
              </p:nvSpPr>
              <p:spPr bwMode="auto">
                <a:xfrm>
                  <a:off x="1385" y="4005"/>
                  <a:ext cx="13" cy="8"/>
                </a:xfrm>
                <a:custGeom>
                  <a:avLst/>
                  <a:gdLst>
                    <a:gd name="T0" fmla="*/ 0 w 13"/>
                    <a:gd name="T1" fmla="*/ 0 h 8"/>
                    <a:gd name="T2" fmla="*/ 2 w 13"/>
                    <a:gd name="T3" fmla="*/ 2 h 8"/>
                    <a:gd name="T4" fmla="*/ 2 w 13"/>
                    <a:gd name="T5" fmla="*/ 4 h 8"/>
                    <a:gd name="T6" fmla="*/ 5 w 13"/>
                    <a:gd name="T7" fmla="*/ 8 h 8"/>
                    <a:gd name="T8" fmla="*/ 5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5" y="8"/>
                      </a:lnTo>
                      <a:lnTo>
                        <a:pt x="5"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4" name="Freeform 4230"/>
                <p:cNvSpPr>
                  <a:spLocks/>
                </p:cNvSpPr>
                <p:nvPr/>
              </p:nvSpPr>
              <p:spPr bwMode="auto">
                <a:xfrm>
                  <a:off x="1519" y="3988"/>
                  <a:ext cx="14" cy="5"/>
                </a:xfrm>
                <a:custGeom>
                  <a:avLst/>
                  <a:gdLst>
                    <a:gd name="T0" fmla="*/ 14 w 14"/>
                    <a:gd name="T1" fmla="*/ 5 h 5"/>
                    <a:gd name="T2" fmla="*/ 12 w 14"/>
                    <a:gd name="T3" fmla="*/ 4 h 5"/>
                    <a:gd name="T4" fmla="*/ 12 w 14"/>
                    <a:gd name="T5" fmla="*/ 2 h 5"/>
                    <a:gd name="T6" fmla="*/ 10 w 14"/>
                    <a:gd name="T7" fmla="*/ 0 h 5"/>
                    <a:gd name="T8" fmla="*/ 6 w 14"/>
                    <a:gd name="T9" fmla="*/ 0 h 5"/>
                    <a:gd name="T10" fmla="*/ 6 w 14"/>
                    <a:gd name="T11" fmla="*/ 0 h 5"/>
                    <a:gd name="T12" fmla="*/ 2 w 14"/>
                    <a:gd name="T13" fmla="*/ 2 h 5"/>
                    <a:gd name="T14" fmla="*/ 0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2" y="4"/>
                      </a:lnTo>
                      <a:lnTo>
                        <a:pt x="12" y="2"/>
                      </a:lnTo>
                      <a:lnTo>
                        <a:pt x="10" y="0"/>
                      </a:lnTo>
                      <a:lnTo>
                        <a:pt x="6" y="0"/>
                      </a:lnTo>
                      <a:lnTo>
                        <a:pt x="6" y="0"/>
                      </a:lnTo>
                      <a:lnTo>
                        <a:pt x="2" y="2"/>
                      </a:lnTo>
                      <a:lnTo>
                        <a:pt x="0"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5" name="Freeform 4231"/>
                <p:cNvSpPr>
                  <a:spLocks/>
                </p:cNvSpPr>
                <p:nvPr/>
              </p:nvSpPr>
              <p:spPr bwMode="auto">
                <a:xfrm>
                  <a:off x="1519" y="3993"/>
                  <a:ext cx="14" cy="20"/>
                </a:xfrm>
                <a:custGeom>
                  <a:avLst/>
                  <a:gdLst>
                    <a:gd name="T0" fmla="*/ 6 w 14"/>
                    <a:gd name="T1" fmla="*/ 20 h 20"/>
                    <a:gd name="T2" fmla="*/ 14 w 14"/>
                    <a:gd name="T3" fmla="*/ 20 h 20"/>
                    <a:gd name="T4" fmla="*/ 14 w 14"/>
                    <a:gd name="T5" fmla="*/ 0 h 20"/>
                    <a:gd name="T6" fmla="*/ 0 w 14"/>
                    <a:gd name="T7" fmla="*/ 0 h 20"/>
                    <a:gd name="T8" fmla="*/ 0 w 14"/>
                    <a:gd name="T9" fmla="*/ 20 h 20"/>
                    <a:gd name="T10" fmla="*/ 6 w 14"/>
                    <a:gd name="T11" fmla="*/ 20 h 20"/>
                  </a:gdLst>
                  <a:ahLst/>
                  <a:cxnLst>
                    <a:cxn ang="0">
                      <a:pos x="T0" y="T1"/>
                    </a:cxn>
                    <a:cxn ang="0">
                      <a:pos x="T2" y="T3"/>
                    </a:cxn>
                    <a:cxn ang="0">
                      <a:pos x="T4" y="T5"/>
                    </a:cxn>
                    <a:cxn ang="0">
                      <a:pos x="T6" y="T7"/>
                    </a:cxn>
                    <a:cxn ang="0">
                      <a:pos x="T8" y="T9"/>
                    </a:cxn>
                    <a:cxn ang="0">
                      <a:pos x="T10" y="T11"/>
                    </a:cxn>
                  </a:cxnLst>
                  <a:rect l="0" t="0" r="r" b="b"/>
                  <a:pathLst>
                    <a:path w="14" h="20">
                      <a:moveTo>
                        <a:pt x="6" y="20"/>
                      </a:moveTo>
                      <a:lnTo>
                        <a:pt x="14" y="20"/>
                      </a:lnTo>
                      <a:lnTo>
                        <a:pt x="14" y="0"/>
                      </a:lnTo>
                      <a:lnTo>
                        <a:pt x="0" y="0"/>
                      </a:lnTo>
                      <a:lnTo>
                        <a:pt x="0" y="20"/>
                      </a:lnTo>
                      <a:lnTo>
                        <a:pt x="6"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6" name="Freeform 4232"/>
                <p:cNvSpPr>
                  <a:spLocks/>
                </p:cNvSpPr>
                <p:nvPr/>
              </p:nvSpPr>
              <p:spPr bwMode="auto">
                <a:xfrm>
                  <a:off x="1519" y="4013"/>
                  <a:ext cx="14" cy="5"/>
                </a:xfrm>
                <a:custGeom>
                  <a:avLst/>
                  <a:gdLst>
                    <a:gd name="T0" fmla="*/ 0 w 14"/>
                    <a:gd name="T1" fmla="*/ 0 h 5"/>
                    <a:gd name="T2" fmla="*/ 0 w 14"/>
                    <a:gd name="T3" fmla="*/ 0 h 5"/>
                    <a:gd name="T4" fmla="*/ 2 w 14"/>
                    <a:gd name="T5" fmla="*/ 3 h 5"/>
                    <a:gd name="T6" fmla="*/ 6 w 14"/>
                    <a:gd name="T7" fmla="*/ 5 h 5"/>
                    <a:gd name="T8" fmla="*/ 6 w 14"/>
                    <a:gd name="T9" fmla="*/ 5 h 5"/>
                    <a:gd name="T10" fmla="*/ 10 w 14"/>
                    <a:gd name="T11" fmla="*/ 5 h 5"/>
                    <a:gd name="T12" fmla="*/ 12 w 14"/>
                    <a:gd name="T13" fmla="*/ 3 h 5"/>
                    <a:gd name="T14" fmla="*/ 12 w 14"/>
                    <a:gd name="T15" fmla="*/ 0 h 5"/>
                    <a:gd name="T16" fmla="*/ 14 w 14"/>
                    <a:gd name="T17" fmla="*/ 0 h 5"/>
                    <a:gd name="T18" fmla="*/ 0 w 14"/>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0" y="0"/>
                      </a:moveTo>
                      <a:lnTo>
                        <a:pt x="0" y="0"/>
                      </a:lnTo>
                      <a:lnTo>
                        <a:pt x="2" y="3"/>
                      </a:lnTo>
                      <a:lnTo>
                        <a:pt x="6" y="5"/>
                      </a:lnTo>
                      <a:lnTo>
                        <a:pt x="6" y="5"/>
                      </a:lnTo>
                      <a:lnTo>
                        <a:pt x="10" y="5"/>
                      </a:lnTo>
                      <a:lnTo>
                        <a:pt x="12" y="3"/>
                      </a:lnTo>
                      <a:lnTo>
                        <a:pt x="12" y="0"/>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7" name="Freeform 4233"/>
                <p:cNvSpPr>
                  <a:spLocks/>
                </p:cNvSpPr>
                <p:nvPr/>
              </p:nvSpPr>
              <p:spPr bwMode="auto">
                <a:xfrm>
                  <a:off x="1650" y="3988"/>
                  <a:ext cx="13" cy="5"/>
                </a:xfrm>
                <a:custGeom>
                  <a:avLst/>
                  <a:gdLst>
                    <a:gd name="T0" fmla="*/ 13 w 13"/>
                    <a:gd name="T1" fmla="*/ 5 h 5"/>
                    <a:gd name="T2" fmla="*/ 11 w 13"/>
                    <a:gd name="T3" fmla="*/ 4 h 5"/>
                    <a:gd name="T4" fmla="*/ 11 w 13"/>
                    <a:gd name="T5" fmla="*/ 2 h 5"/>
                    <a:gd name="T6" fmla="*/ 7 w 13"/>
                    <a:gd name="T7" fmla="*/ 0 h 5"/>
                    <a:gd name="T8" fmla="*/ 7 w 13"/>
                    <a:gd name="T9" fmla="*/ 0 h 5"/>
                    <a:gd name="T10" fmla="*/ 4 w 13"/>
                    <a:gd name="T11" fmla="*/ 0 h 5"/>
                    <a:gd name="T12" fmla="*/ 2 w 13"/>
                    <a:gd name="T13" fmla="*/ 2 h 5"/>
                    <a:gd name="T14" fmla="*/ 0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1" y="4"/>
                      </a:lnTo>
                      <a:lnTo>
                        <a:pt x="11" y="2"/>
                      </a:lnTo>
                      <a:lnTo>
                        <a:pt x="7" y="0"/>
                      </a:lnTo>
                      <a:lnTo>
                        <a:pt x="7" y="0"/>
                      </a:lnTo>
                      <a:lnTo>
                        <a:pt x="4" y="0"/>
                      </a:lnTo>
                      <a:lnTo>
                        <a:pt x="2" y="2"/>
                      </a:lnTo>
                      <a:lnTo>
                        <a:pt x="0"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8" name="Freeform 4234"/>
                <p:cNvSpPr>
                  <a:spLocks/>
                </p:cNvSpPr>
                <p:nvPr/>
              </p:nvSpPr>
              <p:spPr bwMode="auto">
                <a:xfrm>
                  <a:off x="1650" y="3993"/>
                  <a:ext cx="13" cy="12"/>
                </a:xfrm>
                <a:custGeom>
                  <a:avLst/>
                  <a:gdLst>
                    <a:gd name="T0" fmla="*/ 7 w 13"/>
                    <a:gd name="T1" fmla="*/ 12 h 12"/>
                    <a:gd name="T2" fmla="*/ 13 w 13"/>
                    <a:gd name="T3" fmla="*/ 12 h 12"/>
                    <a:gd name="T4" fmla="*/ 13 w 13"/>
                    <a:gd name="T5" fmla="*/ 0 h 12"/>
                    <a:gd name="T6" fmla="*/ 0 w 13"/>
                    <a:gd name="T7" fmla="*/ 0 h 12"/>
                    <a:gd name="T8" fmla="*/ 0 w 13"/>
                    <a:gd name="T9" fmla="*/ 12 h 12"/>
                    <a:gd name="T10" fmla="*/ 7 w 13"/>
                    <a:gd name="T11" fmla="*/ 12 h 12"/>
                  </a:gdLst>
                  <a:ahLst/>
                  <a:cxnLst>
                    <a:cxn ang="0">
                      <a:pos x="T0" y="T1"/>
                    </a:cxn>
                    <a:cxn ang="0">
                      <a:pos x="T2" y="T3"/>
                    </a:cxn>
                    <a:cxn ang="0">
                      <a:pos x="T4" y="T5"/>
                    </a:cxn>
                    <a:cxn ang="0">
                      <a:pos x="T6" y="T7"/>
                    </a:cxn>
                    <a:cxn ang="0">
                      <a:pos x="T8" y="T9"/>
                    </a:cxn>
                    <a:cxn ang="0">
                      <a:pos x="T10" y="T11"/>
                    </a:cxn>
                  </a:cxnLst>
                  <a:rect l="0" t="0" r="r" b="b"/>
                  <a:pathLst>
                    <a:path w="13" h="12">
                      <a:moveTo>
                        <a:pt x="7" y="12"/>
                      </a:moveTo>
                      <a:lnTo>
                        <a:pt x="13" y="12"/>
                      </a:lnTo>
                      <a:lnTo>
                        <a:pt x="13" y="0"/>
                      </a:lnTo>
                      <a:lnTo>
                        <a:pt x="0" y="0"/>
                      </a:lnTo>
                      <a:lnTo>
                        <a:pt x="0" y="12"/>
                      </a:lnTo>
                      <a:lnTo>
                        <a:pt x="7"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79" name="Freeform 4235"/>
                <p:cNvSpPr>
                  <a:spLocks/>
                </p:cNvSpPr>
                <p:nvPr/>
              </p:nvSpPr>
              <p:spPr bwMode="auto">
                <a:xfrm>
                  <a:off x="1650" y="4005"/>
                  <a:ext cx="13" cy="8"/>
                </a:xfrm>
                <a:custGeom>
                  <a:avLst/>
                  <a:gdLst>
                    <a:gd name="T0" fmla="*/ 0 w 13"/>
                    <a:gd name="T1" fmla="*/ 0 h 8"/>
                    <a:gd name="T2" fmla="*/ 0 w 13"/>
                    <a:gd name="T3" fmla="*/ 2 h 8"/>
                    <a:gd name="T4" fmla="*/ 2 w 13"/>
                    <a:gd name="T5" fmla="*/ 4 h 8"/>
                    <a:gd name="T6" fmla="*/ 4 w 13"/>
                    <a:gd name="T7" fmla="*/ 8 h 8"/>
                    <a:gd name="T8" fmla="*/ 7 w 13"/>
                    <a:gd name="T9" fmla="*/ 8 h 8"/>
                    <a:gd name="T10" fmla="*/ 7 w 13"/>
                    <a:gd name="T11" fmla="*/ 8 h 8"/>
                    <a:gd name="T12" fmla="*/ 11 w 13"/>
                    <a:gd name="T13" fmla="*/ 4 h 8"/>
                    <a:gd name="T14" fmla="*/ 11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4" y="8"/>
                      </a:lnTo>
                      <a:lnTo>
                        <a:pt x="7" y="8"/>
                      </a:lnTo>
                      <a:lnTo>
                        <a:pt x="7" y="8"/>
                      </a:lnTo>
                      <a:lnTo>
                        <a:pt x="11" y="4"/>
                      </a:lnTo>
                      <a:lnTo>
                        <a:pt x="11"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0" name="Freeform 4236"/>
                <p:cNvSpPr>
                  <a:spLocks/>
                </p:cNvSpPr>
                <p:nvPr/>
              </p:nvSpPr>
              <p:spPr bwMode="auto">
                <a:xfrm>
                  <a:off x="1782" y="3988"/>
                  <a:ext cx="14" cy="5"/>
                </a:xfrm>
                <a:custGeom>
                  <a:avLst/>
                  <a:gdLst>
                    <a:gd name="T0" fmla="*/ 14 w 14"/>
                    <a:gd name="T1" fmla="*/ 5 h 5"/>
                    <a:gd name="T2" fmla="*/ 14 w 14"/>
                    <a:gd name="T3" fmla="*/ 4 h 5"/>
                    <a:gd name="T4" fmla="*/ 10 w 14"/>
                    <a:gd name="T5" fmla="*/ 2 h 5"/>
                    <a:gd name="T6" fmla="*/ 10 w 14"/>
                    <a:gd name="T7" fmla="*/ 0 h 5"/>
                    <a:gd name="T8" fmla="*/ 6 w 14"/>
                    <a:gd name="T9" fmla="*/ 0 h 5"/>
                    <a:gd name="T10" fmla="*/ 4 w 14"/>
                    <a:gd name="T11" fmla="*/ 0 h 5"/>
                    <a:gd name="T12" fmla="*/ 2 w 14"/>
                    <a:gd name="T13" fmla="*/ 2 h 5"/>
                    <a:gd name="T14" fmla="*/ 0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0" y="2"/>
                      </a:lnTo>
                      <a:lnTo>
                        <a:pt x="10" y="0"/>
                      </a:lnTo>
                      <a:lnTo>
                        <a:pt x="6" y="0"/>
                      </a:lnTo>
                      <a:lnTo>
                        <a:pt x="4" y="0"/>
                      </a:lnTo>
                      <a:lnTo>
                        <a:pt x="2" y="2"/>
                      </a:lnTo>
                      <a:lnTo>
                        <a:pt x="0"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1" name="Freeform 4237"/>
                <p:cNvSpPr>
                  <a:spLocks/>
                </p:cNvSpPr>
                <p:nvPr/>
              </p:nvSpPr>
              <p:spPr bwMode="auto">
                <a:xfrm>
                  <a:off x="1782" y="3993"/>
                  <a:ext cx="14" cy="12"/>
                </a:xfrm>
                <a:custGeom>
                  <a:avLst/>
                  <a:gdLst>
                    <a:gd name="T0" fmla="*/ 6 w 14"/>
                    <a:gd name="T1" fmla="*/ 12 h 12"/>
                    <a:gd name="T2" fmla="*/ 14 w 14"/>
                    <a:gd name="T3" fmla="*/ 12 h 12"/>
                    <a:gd name="T4" fmla="*/ 14 w 14"/>
                    <a:gd name="T5" fmla="*/ 0 h 12"/>
                    <a:gd name="T6" fmla="*/ 0 w 14"/>
                    <a:gd name="T7" fmla="*/ 0 h 12"/>
                    <a:gd name="T8" fmla="*/ 0 w 14"/>
                    <a:gd name="T9" fmla="*/ 12 h 12"/>
                    <a:gd name="T10" fmla="*/ 6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6" y="12"/>
                      </a:moveTo>
                      <a:lnTo>
                        <a:pt x="14" y="12"/>
                      </a:lnTo>
                      <a:lnTo>
                        <a:pt x="14" y="0"/>
                      </a:lnTo>
                      <a:lnTo>
                        <a:pt x="0" y="0"/>
                      </a:lnTo>
                      <a:lnTo>
                        <a:pt x="0" y="12"/>
                      </a:lnTo>
                      <a:lnTo>
                        <a:pt x="6"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2" name="Freeform 4238"/>
                <p:cNvSpPr>
                  <a:spLocks/>
                </p:cNvSpPr>
                <p:nvPr/>
              </p:nvSpPr>
              <p:spPr bwMode="auto">
                <a:xfrm>
                  <a:off x="1782" y="4005"/>
                  <a:ext cx="14" cy="8"/>
                </a:xfrm>
                <a:custGeom>
                  <a:avLst/>
                  <a:gdLst>
                    <a:gd name="T0" fmla="*/ 0 w 14"/>
                    <a:gd name="T1" fmla="*/ 0 h 8"/>
                    <a:gd name="T2" fmla="*/ 0 w 14"/>
                    <a:gd name="T3" fmla="*/ 2 h 8"/>
                    <a:gd name="T4" fmla="*/ 2 w 14"/>
                    <a:gd name="T5" fmla="*/ 4 h 8"/>
                    <a:gd name="T6" fmla="*/ 4 w 14"/>
                    <a:gd name="T7" fmla="*/ 8 h 8"/>
                    <a:gd name="T8" fmla="*/ 6 w 14"/>
                    <a:gd name="T9" fmla="*/ 8 h 8"/>
                    <a:gd name="T10" fmla="*/ 10 w 14"/>
                    <a:gd name="T11" fmla="*/ 8 h 8"/>
                    <a:gd name="T12" fmla="*/ 10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2" y="4"/>
                      </a:lnTo>
                      <a:lnTo>
                        <a:pt x="4" y="8"/>
                      </a:lnTo>
                      <a:lnTo>
                        <a:pt x="6" y="8"/>
                      </a:lnTo>
                      <a:lnTo>
                        <a:pt x="10" y="8"/>
                      </a:lnTo>
                      <a:lnTo>
                        <a:pt x="10"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3" name="Freeform 4239"/>
                <p:cNvSpPr>
                  <a:spLocks/>
                </p:cNvSpPr>
                <p:nvPr/>
              </p:nvSpPr>
              <p:spPr bwMode="auto">
                <a:xfrm>
                  <a:off x="1911" y="3988"/>
                  <a:ext cx="15" cy="5"/>
                </a:xfrm>
                <a:custGeom>
                  <a:avLst/>
                  <a:gdLst>
                    <a:gd name="T0" fmla="*/ 15 w 15"/>
                    <a:gd name="T1" fmla="*/ 5 h 5"/>
                    <a:gd name="T2" fmla="*/ 15 w 15"/>
                    <a:gd name="T3" fmla="*/ 4 h 5"/>
                    <a:gd name="T4" fmla="*/ 13 w 15"/>
                    <a:gd name="T5" fmla="*/ 2 h 5"/>
                    <a:gd name="T6" fmla="*/ 9 w 15"/>
                    <a:gd name="T7" fmla="*/ 0 h 5"/>
                    <a:gd name="T8" fmla="*/ 7 w 15"/>
                    <a:gd name="T9" fmla="*/ 0 h 5"/>
                    <a:gd name="T10" fmla="*/ 6 w 15"/>
                    <a:gd name="T11" fmla="*/ 0 h 5"/>
                    <a:gd name="T12" fmla="*/ 4 w 15"/>
                    <a:gd name="T13" fmla="*/ 2 h 5"/>
                    <a:gd name="T14" fmla="*/ 0 w 15"/>
                    <a:gd name="T15" fmla="*/ 4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5" y="4"/>
                      </a:lnTo>
                      <a:lnTo>
                        <a:pt x="13" y="2"/>
                      </a:lnTo>
                      <a:lnTo>
                        <a:pt x="9" y="0"/>
                      </a:lnTo>
                      <a:lnTo>
                        <a:pt x="7" y="0"/>
                      </a:lnTo>
                      <a:lnTo>
                        <a:pt x="6" y="0"/>
                      </a:lnTo>
                      <a:lnTo>
                        <a:pt x="4" y="2"/>
                      </a:lnTo>
                      <a:lnTo>
                        <a:pt x="0" y="4"/>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4" name="Freeform 4240"/>
                <p:cNvSpPr>
                  <a:spLocks/>
                </p:cNvSpPr>
                <p:nvPr/>
              </p:nvSpPr>
              <p:spPr bwMode="auto">
                <a:xfrm>
                  <a:off x="1911" y="3993"/>
                  <a:ext cx="15" cy="12"/>
                </a:xfrm>
                <a:custGeom>
                  <a:avLst/>
                  <a:gdLst>
                    <a:gd name="T0" fmla="*/ 7 w 15"/>
                    <a:gd name="T1" fmla="*/ 12 h 12"/>
                    <a:gd name="T2" fmla="*/ 15 w 15"/>
                    <a:gd name="T3" fmla="*/ 12 h 12"/>
                    <a:gd name="T4" fmla="*/ 15 w 15"/>
                    <a:gd name="T5" fmla="*/ 0 h 12"/>
                    <a:gd name="T6" fmla="*/ 0 w 15"/>
                    <a:gd name="T7" fmla="*/ 0 h 12"/>
                    <a:gd name="T8" fmla="*/ 0 w 15"/>
                    <a:gd name="T9" fmla="*/ 12 h 12"/>
                    <a:gd name="T10" fmla="*/ 7 w 15"/>
                    <a:gd name="T11" fmla="*/ 12 h 12"/>
                  </a:gdLst>
                  <a:ahLst/>
                  <a:cxnLst>
                    <a:cxn ang="0">
                      <a:pos x="T0" y="T1"/>
                    </a:cxn>
                    <a:cxn ang="0">
                      <a:pos x="T2" y="T3"/>
                    </a:cxn>
                    <a:cxn ang="0">
                      <a:pos x="T4" y="T5"/>
                    </a:cxn>
                    <a:cxn ang="0">
                      <a:pos x="T6" y="T7"/>
                    </a:cxn>
                    <a:cxn ang="0">
                      <a:pos x="T8" y="T9"/>
                    </a:cxn>
                    <a:cxn ang="0">
                      <a:pos x="T10" y="T11"/>
                    </a:cxn>
                  </a:cxnLst>
                  <a:rect l="0" t="0" r="r" b="b"/>
                  <a:pathLst>
                    <a:path w="15" h="12">
                      <a:moveTo>
                        <a:pt x="7" y="12"/>
                      </a:moveTo>
                      <a:lnTo>
                        <a:pt x="15" y="12"/>
                      </a:lnTo>
                      <a:lnTo>
                        <a:pt x="15" y="0"/>
                      </a:lnTo>
                      <a:lnTo>
                        <a:pt x="0" y="0"/>
                      </a:lnTo>
                      <a:lnTo>
                        <a:pt x="0" y="12"/>
                      </a:lnTo>
                      <a:lnTo>
                        <a:pt x="7"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5" name="Freeform 4241"/>
                <p:cNvSpPr>
                  <a:spLocks/>
                </p:cNvSpPr>
                <p:nvPr/>
              </p:nvSpPr>
              <p:spPr bwMode="auto">
                <a:xfrm>
                  <a:off x="1911" y="4005"/>
                  <a:ext cx="15" cy="8"/>
                </a:xfrm>
                <a:custGeom>
                  <a:avLst/>
                  <a:gdLst>
                    <a:gd name="T0" fmla="*/ 0 w 15"/>
                    <a:gd name="T1" fmla="*/ 0 h 8"/>
                    <a:gd name="T2" fmla="*/ 0 w 15"/>
                    <a:gd name="T3" fmla="*/ 2 h 8"/>
                    <a:gd name="T4" fmla="*/ 4 w 15"/>
                    <a:gd name="T5" fmla="*/ 4 h 8"/>
                    <a:gd name="T6" fmla="*/ 6 w 15"/>
                    <a:gd name="T7" fmla="*/ 8 h 8"/>
                    <a:gd name="T8" fmla="*/ 7 w 15"/>
                    <a:gd name="T9" fmla="*/ 8 h 8"/>
                    <a:gd name="T10" fmla="*/ 9 w 15"/>
                    <a:gd name="T11" fmla="*/ 8 h 8"/>
                    <a:gd name="T12" fmla="*/ 13 w 15"/>
                    <a:gd name="T13" fmla="*/ 4 h 8"/>
                    <a:gd name="T14" fmla="*/ 15 w 15"/>
                    <a:gd name="T15" fmla="*/ 2 h 8"/>
                    <a:gd name="T16" fmla="*/ 15 w 15"/>
                    <a:gd name="T17" fmla="*/ 0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0" y="0"/>
                      </a:moveTo>
                      <a:lnTo>
                        <a:pt x="0" y="2"/>
                      </a:lnTo>
                      <a:lnTo>
                        <a:pt x="4" y="4"/>
                      </a:lnTo>
                      <a:lnTo>
                        <a:pt x="6" y="8"/>
                      </a:lnTo>
                      <a:lnTo>
                        <a:pt x="7" y="8"/>
                      </a:lnTo>
                      <a:lnTo>
                        <a:pt x="9" y="8"/>
                      </a:lnTo>
                      <a:lnTo>
                        <a:pt x="13" y="4"/>
                      </a:lnTo>
                      <a:lnTo>
                        <a:pt x="15"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6" name="Freeform 4242"/>
                <p:cNvSpPr>
                  <a:spLocks/>
                </p:cNvSpPr>
                <p:nvPr/>
              </p:nvSpPr>
              <p:spPr bwMode="auto">
                <a:xfrm>
                  <a:off x="2047" y="3988"/>
                  <a:ext cx="12" cy="5"/>
                </a:xfrm>
                <a:custGeom>
                  <a:avLst/>
                  <a:gdLst>
                    <a:gd name="T0" fmla="*/ 12 w 12"/>
                    <a:gd name="T1" fmla="*/ 5 h 5"/>
                    <a:gd name="T2" fmla="*/ 12 w 12"/>
                    <a:gd name="T3" fmla="*/ 4 h 5"/>
                    <a:gd name="T4" fmla="*/ 12 w 12"/>
                    <a:gd name="T5" fmla="*/ 2 h 5"/>
                    <a:gd name="T6" fmla="*/ 10 w 12"/>
                    <a:gd name="T7" fmla="*/ 0 h 5"/>
                    <a:gd name="T8" fmla="*/ 6 w 12"/>
                    <a:gd name="T9" fmla="*/ 0 h 5"/>
                    <a:gd name="T10" fmla="*/ 2 w 12"/>
                    <a:gd name="T11" fmla="*/ 0 h 5"/>
                    <a:gd name="T12" fmla="*/ 0 w 12"/>
                    <a:gd name="T13" fmla="*/ 2 h 5"/>
                    <a:gd name="T14" fmla="*/ 0 w 12"/>
                    <a:gd name="T15" fmla="*/ 4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4"/>
                      </a:lnTo>
                      <a:lnTo>
                        <a:pt x="12" y="2"/>
                      </a:lnTo>
                      <a:lnTo>
                        <a:pt x="10" y="0"/>
                      </a:lnTo>
                      <a:lnTo>
                        <a:pt x="6" y="0"/>
                      </a:lnTo>
                      <a:lnTo>
                        <a:pt x="2" y="0"/>
                      </a:lnTo>
                      <a:lnTo>
                        <a:pt x="0" y="2"/>
                      </a:lnTo>
                      <a:lnTo>
                        <a:pt x="0" y="4"/>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7" name="Freeform 4243"/>
                <p:cNvSpPr>
                  <a:spLocks/>
                </p:cNvSpPr>
                <p:nvPr/>
              </p:nvSpPr>
              <p:spPr bwMode="auto">
                <a:xfrm>
                  <a:off x="2047" y="3993"/>
                  <a:ext cx="12" cy="12"/>
                </a:xfrm>
                <a:custGeom>
                  <a:avLst/>
                  <a:gdLst>
                    <a:gd name="T0" fmla="*/ 6 w 12"/>
                    <a:gd name="T1" fmla="*/ 12 h 12"/>
                    <a:gd name="T2" fmla="*/ 12 w 12"/>
                    <a:gd name="T3" fmla="*/ 12 h 12"/>
                    <a:gd name="T4" fmla="*/ 12 w 12"/>
                    <a:gd name="T5" fmla="*/ 0 h 12"/>
                    <a:gd name="T6" fmla="*/ 0 w 12"/>
                    <a:gd name="T7" fmla="*/ 0 h 12"/>
                    <a:gd name="T8" fmla="*/ 0 w 12"/>
                    <a:gd name="T9" fmla="*/ 12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lnTo>
                        <a:pt x="12" y="12"/>
                      </a:lnTo>
                      <a:lnTo>
                        <a:pt x="12" y="0"/>
                      </a:lnTo>
                      <a:lnTo>
                        <a:pt x="0" y="0"/>
                      </a:lnTo>
                      <a:lnTo>
                        <a:pt x="0" y="12"/>
                      </a:lnTo>
                      <a:lnTo>
                        <a:pt x="6"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8" name="Freeform 4244"/>
                <p:cNvSpPr>
                  <a:spLocks/>
                </p:cNvSpPr>
                <p:nvPr/>
              </p:nvSpPr>
              <p:spPr bwMode="auto">
                <a:xfrm>
                  <a:off x="2047" y="4005"/>
                  <a:ext cx="12" cy="8"/>
                </a:xfrm>
                <a:custGeom>
                  <a:avLst/>
                  <a:gdLst>
                    <a:gd name="T0" fmla="*/ 0 w 12"/>
                    <a:gd name="T1" fmla="*/ 0 h 8"/>
                    <a:gd name="T2" fmla="*/ 0 w 12"/>
                    <a:gd name="T3" fmla="*/ 2 h 8"/>
                    <a:gd name="T4" fmla="*/ 0 w 12"/>
                    <a:gd name="T5" fmla="*/ 4 h 8"/>
                    <a:gd name="T6" fmla="*/ 2 w 12"/>
                    <a:gd name="T7" fmla="*/ 8 h 8"/>
                    <a:gd name="T8" fmla="*/ 6 w 12"/>
                    <a:gd name="T9" fmla="*/ 8 h 8"/>
                    <a:gd name="T10" fmla="*/ 10 w 12"/>
                    <a:gd name="T11" fmla="*/ 8 h 8"/>
                    <a:gd name="T12" fmla="*/ 12 w 12"/>
                    <a:gd name="T13" fmla="*/ 4 h 8"/>
                    <a:gd name="T14" fmla="*/ 12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0" y="4"/>
                      </a:lnTo>
                      <a:lnTo>
                        <a:pt x="2" y="8"/>
                      </a:lnTo>
                      <a:lnTo>
                        <a:pt x="6" y="8"/>
                      </a:lnTo>
                      <a:lnTo>
                        <a:pt x="10" y="8"/>
                      </a:lnTo>
                      <a:lnTo>
                        <a:pt x="12" y="4"/>
                      </a:lnTo>
                      <a:lnTo>
                        <a:pt x="12"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89" name="Freeform 4245"/>
                <p:cNvSpPr>
                  <a:spLocks/>
                </p:cNvSpPr>
                <p:nvPr/>
              </p:nvSpPr>
              <p:spPr bwMode="auto">
                <a:xfrm>
                  <a:off x="2176" y="3988"/>
                  <a:ext cx="11" cy="5"/>
                </a:xfrm>
                <a:custGeom>
                  <a:avLst/>
                  <a:gdLst>
                    <a:gd name="T0" fmla="*/ 11 w 11"/>
                    <a:gd name="T1" fmla="*/ 5 h 5"/>
                    <a:gd name="T2" fmla="*/ 11 w 11"/>
                    <a:gd name="T3" fmla="*/ 4 h 5"/>
                    <a:gd name="T4" fmla="*/ 11 w 11"/>
                    <a:gd name="T5" fmla="*/ 2 h 5"/>
                    <a:gd name="T6" fmla="*/ 11 w 11"/>
                    <a:gd name="T7" fmla="*/ 0 h 5"/>
                    <a:gd name="T8" fmla="*/ 5 w 11"/>
                    <a:gd name="T9" fmla="*/ 0 h 5"/>
                    <a:gd name="T10" fmla="*/ 4 w 11"/>
                    <a:gd name="T11" fmla="*/ 0 h 5"/>
                    <a:gd name="T12" fmla="*/ 2 w 11"/>
                    <a:gd name="T13" fmla="*/ 2 h 5"/>
                    <a:gd name="T14" fmla="*/ 2 w 11"/>
                    <a:gd name="T15" fmla="*/ 4 h 5"/>
                    <a:gd name="T16" fmla="*/ 0 w 11"/>
                    <a:gd name="T17" fmla="*/ 5 h 5"/>
                    <a:gd name="T18" fmla="*/ 11 w 11"/>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5">
                      <a:moveTo>
                        <a:pt x="11" y="5"/>
                      </a:moveTo>
                      <a:lnTo>
                        <a:pt x="11" y="4"/>
                      </a:lnTo>
                      <a:lnTo>
                        <a:pt x="11" y="2"/>
                      </a:lnTo>
                      <a:lnTo>
                        <a:pt x="11" y="0"/>
                      </a:lnTo>
                      <a:lnTo>
                        <a:pt x="5" y="0"/>
                      </a:lnTo>
                      <a:lnTo>
                        <a:pt x="4" y="0"/>
                      </a:lnTo>
                      <a:lnTo>
                        <a:pt x="2" y="2"/>
                      </a:lnTo>
                      <a:lnTo>
                        <a:pt x="2" y="4"/>
                      </a:lnTo>
                      <a:lnTo>
                        <a:pt x="0" y="5"/>
                      </a:lnTo>
                      <a:lnTo>
                        <a:pt x="1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0" name="Freeform 4246"/>
                <p:cNvSpPr>
                  <a:spLocks/>
                </p:cNvSpPr>
                <p:nvPr/>
              </p:nvSpPr>
              <p:spPr bwMode="auto">
                <a:xfrm>
                  <a:off x="2176" y="3993"/>
                  <a:ext cx="11" cy="20"/>
                </a:xfrm>
                <a:custGeom>
                  <a:avLst/>
                  <a:gdLst>
                    <a:gd name="T0" fmla="*/ 5 w 11"/>
                    <a:gd name="T1" fmla="*/ 20 h 20"/>
                    <a:gd name="T2" fmla="*/ 11 w 11"/>
                    <a:gd name="T3" fmla="*/ 20 h 20"/>
                    <a:gd name="T4" fmla="*/ 11 w 11"/>
                    <a:gd name="T5" fmla="*/ 0 h 20"/>
                    <a:gd name="T6" fmla="*/ 0 w 11"/>
                    <a:gd name="T7" fmla="*/ 0 h 20"/>
                    <a:gd name="T8" fmla="*/ 0 w 11"/>
                    <a:gd name="T9" fmla="*/ 20 h 20"/>
                    <a:gd name="T10" fmla="*/ 5 w 11"/>
                    <a:gd name="T11" fmla="*/ 20 h 20"/>
                  </a:gdLst>
                  <a:ahLst/>
                  <a:cxnLst>
                    <a:cxn ang="0">
                      <a:pos x="T0" y="T1"/>
                    </a:cxn>
                    <a:cxn ang="0">
                      <a:pos x="T2" y="T3"/>
                    </a:cxn>
                    <a:cxn ang="0">
                      <a:pos x="T4" y="T5"/>
                    </a:cxn>
                    <a:cxn ang="0">
                      <a:pos x="T6" y="T7"/>
                    </a:cxn>
                    <a:cxn ang="0">
                      <a:pos x="T8" y="T9"/>
                    </a:cxn>
                    <a:cxn ang="0">
                      <a:pos x="T10" y="T11"/>
                    </a:cxn>
                  </a:cxnLst>
                  <a:rect l="0" t="0" r="r" b="b"/>
                  <a:pathLst>
                    <a:path w="11" h="20">
                      <a:moveTo>
                        <a:pt x="5" y="20"/>
                      </a:moveTo>
                      <a:lnTo>
                        <a:pt x="11" y="20"/>
                      </a:lnTo>
                      <a:lnTo>
                        <a:pt x="11" y="0"/>
                      </a:lnTo>
                      <a:lnTo>
                        <a:pt x="0" y="0"/>
                      </a:lnTo>
                      <a:lnTo>
                        <a:pt x="0" y="20"/>
                      </a:lnTo>
                      <a:lnTo>
                        <a:pt x="5"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1" name="Freeform 4247"/>
                <p:cNvSpPr>
                  <a:spLocks/>
                </p:cNvSpPr>
                <p:nvPr/>
              </p:nvSpPr>
              <p:spPr bwMode="auto">
                <a:xfrm>
                  <a:off x="2176" y="4013"/>
                  <a:ext cx="11" cy="5"/>
                </a:xfrm>
                <a:custGeom>
                  <a:avLst/>
                  <a:gdLst>
                    <a:gd name="T0" fmla="*/ 0 w 11"/>
                    <a:gd name="T1" fmla="*/ 0 h 5"/>
                    <a:gd name="T2" fmla="*/ 2 w 11"/>
                    <a:gd name="T3" fmla="*/ 0 h 5"/>
                    <a:gd name="T4" fmla="*/ 2 w 11"/>
                    <a:gd name="T5" fmla="*/ 3 h 5"/>
                    <a:gd name="T6" fmla="*/ 4 w 11"/>
                    <a:gd name="T7" fmla="*/ 5 h 5"/>
                    <a:gd name="T8" fmla="*/ 5 w 11"/>
                    <a:gd name="T9" fmla="*/ 5 h 5"/>
                    <a:gd name="T10" fmla="*/ 11 w 11"/>
                    <a:gd name="T11" fmla="*/ 5 h 5"/>
                    <a:gd name="T12" fmla="*/ 11 w 11"/>
                    <a:gd name="T13" fmla="*/ 3 h 5"/>
                    <a:gd name="T14" fmla="*/ 11 w 11"/>
                    <a:gd name="T15" fmla="*/ 0 h 5"/>
                    <a:gd name="T16" fmla="*/ 11 w 11"/>
                    <a:gd name="T17" fmla="*/ 0 h 5"/>
                    <a:gd name="T18" fmla="*/ 0 w 1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5">
                      <a:moveTo>
                        <a:pt x="0" y="0"/>
                      </a:moveTo>
                      <a:lnTo>
                        <a:pt x="2" y="0"/>
                      </a:lnTo>
                      <a:lnTo>
                        <a:pt x="2" y="3"/>
                      </a:lnTo>
                      <a:lnTo>
                        <a:pt x="4" y="5"/>
                      </a:lnTo>
                      <a:lnTo>
                        <a:pt x="5" y="5"/>
                      </a:lnTo>
                      <a:lnTo>
                        <a:pt x="11" y="5"/>
                      </a:lnTo>
                      <a:lnTo>
                        <a:pt x="11" y="3"/>
                      </a:lnTo>
                      <a:lnTo>
                        <a:pt x="11" y="0"/>
                      </a:lnTo>
                      <a:lnTo>
                        <a:pt x="11"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2" name="Freeform 4248"/>
                <p:cNvSpPr>
                  <a:spLocks/>
                </p:cNvSpPr>
                <p:nvPr/>
              </p:nvSpPr>
              <p:spPr bwMode="auto">
                <a:xfrm>
                  <a:off x="2306" y="3988"/>
                  <a:ext cx="14" cy="5"/>
                </a:xfrm>
                <a:custGeom>
                  <a:avLst/>
                  <a:gdLst>
                    <a:gd name="T0" fmla="*/ 14 w 14"/>
                    <a:gd name="T1" fmla="*/ 5 h 5"/>
                    <a:gd name="T2" fmla="*/ 14 w 14"/>
                    <a:gd name="T3" fmla="*/ 4 h 5"/>
                    <a:gd name="T4" fmla="*/ 10 w 14"/>
                    <a:gd name="T5" fmla="*/ 2 h 5"/>
                    <a:gd name="T6" fmla="*/ 8 w 14"/>
                    <a:gd name="T7" fmla="*/ 0 h 5"/>
                    <a:gd name="T8" fmla="*/ 6 w 14"/>
                    <a:gd name="T9" fmla="*/ 0 h 5"/>
                    <a:gd name="T10" fmla="*/ 4 w 14"/>
                    <a:gd name="T11" fmla="*/ 0 h 5"/>
                    <a:gd name="T12" fmla="*/ 0 w 14"/>
                    <a:gd name="T13" fmla="*/ 2 h 5"/>
                    <a:gd name="T14" fmla="*/ 0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0" y="2"/>
                      </a:lnTo>
                      <a:lnTo>
                        <a:pt x="8" y="0"/>
                      </a:lnTo>
                      <a:lnTo>
                        <a:pt x="6" y="0"/>
                      </a:lnTo>
                      <a:lnTo>
                        <a:pt x="4" y="0"/>
                      </a:lnTo>
                      <a:lnTo>
                        <a:pt x="0" y="2"/>
                      </a:lnTo>
                      <a:lnTo>
                        <a:pt x="0"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3" name="Freeform 4249"/>
                <p:cNvSpPr>
                  <a:spLocks/>
                </p:cNvSpPr>
                <p:nvPr/>
              </p:nvSpPr>
              <p:spPr bwMode="auto">
                <a:xfrm>
                  <a:off x="2306" y="3993"/>
                  <a:ext cx="14" cy="12"/>
                </a:xfrm>
                <a:custGeom>
                  <a:avLst/>
                  <a:gdLst>
                    <a:gd name="T0" fmla="*/ 6 w 14"/>
                    <a:gd name="T1" fmla="*/ 12 h 12"/>
                    <a:gd name="T2" fmla="*/ 14 w 14"/>
                    <a:gd name="T3" fmla="*/ 12 h 12"/>
                    <a:gd name="T4" fmla="*/ 14 w 14"/>
                    <a:gd name="T5" fmla="*/ 0 h 12"/>
                    <a:gd name="T6" fmla="*/ 0 w 14"/>
                    <a:gd name="T7" fmla="*/ 0 h 12"/>
                    <a:gd name="T8" fmla="*/ 0 w 14"/>
                    <a:gd name="T9" fmla="*/ 12 h 12"/>
                    <a:gd name="T10" fmla="*/ 6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6" y="12"/>
                      </a:moveTo>
                      <a:lnTo>
                        <a:pt x="14" y="12"/>
                      </a:lnTo>
                      <a:lnTo>
                        <a:pt x="14" y="0"/>
                      </a:lnTo>
                      <a:lnTo>
                        <a:pt x="0" y="0"/>
                      </a:lnTo>
                      <a:lnTo>
                        <a:pt x="0" y="12"/>
                      </a:lnTo>
                      <a:lnTo>
                        <a:pt x="6"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4" name="Freeform 4250"/>
                <p:cNvSpPr>
                  <a:spLocks/>
                </p:cNvSpPr>
                <p:nvPr/>
              </p:nvSpPr>
              <p:spPr bwMode="auto">
                <a:xfrm>
                  <a:off x="2306" y="4005"/>
                  <a:ext cx="14" cy="8"/>
                </a:xfrm>
                <a:custGeom>
                  <a:avLst/>
                  <a:gdLst>
                    <a:gd name="T0" fmla="*/ 0 w 14"/>
                    <a:gd name="T1" fmla="*/ 0 h 8"/>
                    <a:gd name="T2" fmla="*/ 0 w 14"/>
                    <a:gd name="T3" fmla="*/ 2 h 8"/>
                    <a:gd name="T4" fmla="*/ 0 w 14"/>
                    <a:gd name="T5" fmla="*/ 4 h 8"/>
                    <a:gd name="T6" fmla="*/ 4 w 14"/>
                    <a:gd name="T7" fmla="*/ 8 h 8"/>
                    <a:gd name="T8" fmla="*/ 6 w 14"/>
                    <a:gd name="T9" fmla="*/ 8 h 8"/>
                    <a:gd name="T10" fmla="*/ 8 w 14"/>
                    <a:gd name="T11" fmla="*/ 8 h 8"/>
                    <a:gd name="T12" fmla="*/ 10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0" y="4"/>
                      </a:lnTo>
                      <a:lnTo>
                        <a:pt x="4" y="8"/>
                      </a:lnTo>
                      <a:lnTo>
                        <a:pt x="6" y="8"/>
                      </a:lnTo>
                      <a:lnTo>
                        <a:pt x="8" y="8"/>
                      </a:lnTo>
                      <a:lnTo>
                        <a:pt x="10"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5" name="Freeform 4251"/>
                <p:cNvSpPr>
                  <a:spLocks/>
                </p:cNvSpPr>
                <p:nvPr/>
              </p:nvSpPr>
              <p:spPr bwMode="auto">
                <a:xfrm>
                  <a:off x="2441" y="3988"/>
                  <a:ext cx="13" cy="5"/>
                </a:xfrm>
                <a:custGeom>
                  <a:avLst/>
                  <a:gdLst>
                    <a:gd name="T0" fmla="*/ 13 w 13"/>
                    <a:gd name="T1" fmla="*/ 5 h 5"/>
                    <a:gd name="T2" fmla="*/ 13 w 13"/>
                    <a:gd name="T3" fmla="*/ 4 h 5"/>
                    <a:gd name="T4" fmla="*/ 11 w 13"/>
                    <a:gd name="T5" fmla="*/ 2 h 5"/>
                    <a:gd name="T6" fmla="*/ 7 w 13"/>
                    <a:gd name="T7" fmla="*/ 0 h 5"/>
                    <a:gd name="T8" fmla="*/ 7 w 13"/>
                    <a:gd name="T9" fmla="*/ 0 h 5"/>
                    <a:gd name="T10" fmla="*/ 3 w 13"/>
                    <a:gd name="T11" fmla="*/ 0 h 5"/>
                    <a:gd name="T12" fmla="*/ 2 w 13"/>
                    <a:gd name="T13" fmla="*/ 2 h 5"/>
                    <a:gd name="T14" fmla="*/ 0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4"/>
                      </a:lnTo>
                      <a:lnTo>
                        <a:pt x="11" y="2"/>
                      </a:lnTo>
                      <a:lnTo>
                        <a:pt x="7" y="0"/>
                      </a:lnTo>
                      <a:lnTo>
                        <a:pt x="7" y="0"/>
                      </a:lnTo>
                      <a:lnTo>
                        <a:pt x="3" y="0"/>
                      </a:lnTo>
                      <a:lnTo>
                        <a:pt x="2" y="2"/>
                      </a:lnTo>
                      <a:lnTo>
                        <a:pt x="0"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6" name="Freeform 4252"/>
                <p:cNvSpPr>
                  <a:spLocks/>
                </p:cNvSpPr>
                <p:nvPr/>
              </p:nvSpPr>
              <p:spPr bwMode="auto">
                <a:xfrm>
                  <a:off x="2441" y="3993"/>
                  <a:ext cx="13" cy="12"/>
                </a:xfrm>
                <a:custGeom>
                  <a:avLst/>
                  <a:gdLst>
                    <a:gd name="T0" fmla="*/ 7 w 13"/>
                    <a:gd name="T1" fmla="*/ 12 h 12"/>
                    <a:gd name="T2" fmla="*/ 13 w 13"/>
                    <a:gd name="T3" fmla="*/ 12 h 12"/>
                    <a:gd name="T4" fmla="*/ 13 w 13"/>
                    <a:gd name="T5" fmla="*/ 0 h 12"/>
                    <a:gd name="T6" fmla="*/ 0 w 13"/>
                    <a:gd name="T7" fmla="*/ 0 h 12"/>
                    <a:gd name="T8" fmla="*/ 0 w 13"/>
                    <a:gd name="T9" fmla="*/ 12 h 12"/>
                    <a:gd name="T10" fmla="*/ 7 w 13"/>
                    <a:gd name="T11" fmla="*/ 12 h 12"/>
                  </a:gdLst>
                  <a:ahLst/>
                  <a:cxnLst>
                    <a:cxn ang="0">
                      <a:pos x="T0" y="T1"/>
                    </a:cxn>
                    <a:cxn ang="0">
                      <a:pos x="T2" y="T3"/>
                    </a:cxn>
                    <a:cxn ang="0">
                      <a:pos x="T4" y="T5"/>
                    </a:cxn>
                    <a:cxn ang="0">
                      <a:pos x="T6" y="T7"/>
                    </a:cxn>
                    <a:cxn ang="0">
                      <a:pos x="T8" y="T9"/>
                    </a:cxn>
                    <a:cxn ang="0">
                      <a:pos x="T10" y="T11"/>
                    </a:cxn>
                  </a:cxnLst>
                  <a:rect l="0" t="0" r="r" b="b"/>
                  <a:pathLst>
                    <a:path w="13" h="12">
                      <a:moveTo>
                        <a:pt x="7" y="12"/>
                      </a:moveTo>
                      <a:lnTo>
                        <a:pt x="13" y="12"/>
                      </a:lnTo>
                      <a:lnTo>
                        <a:pt x="13" y="0"/>
                      </a:lnTo>
                      <a:lnTo>
                        <a:pt x="0" y="0"/>
                      </a:lnTo>
                      <a:lnTo>
                        <a:pt x="0" y="12"/>
                      </a:lnTo>
                      <a:lnTo>
                        <a:pt x="7"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7" name="Freeform 4253"/>
                <p:cNvSpPr>
                  <a:spLocks/>
                </p:cNvSpPr>
                <p:nvPr/>
              </p:nvSpPr>
              <p:spPr bwMode="auto">
                <a:xfrm>
                  <a:off x="2441" y="4005"/>
                  <a:ext cx="13" cy="8"/>
                </a:xfrm>
                <a:custGeom>
                  <a:avLst/>
                  <a:gdLst>
                    <a:gd name="T0" fmla="*/ 0 w 13"/>
                    <a:gd name="T1" fmla="*/ 0 h 8"/>
                    <a:gd name="T2" fmla="*/ 0 w 13"/>
                    <a:gd name="T3" fmla="*/ 2 h 8"/>
                    <a:gd name="T4" fmla="*/ 2 w 13"/>
                    <a:gd name="T5" fmla="*/ 4 h 8"/>
                    <a:gd name="T6" fmla="*/ 3 w 13"/>
                    <a:gd name="T7" fmla="*/ 8 h 8"/>
                    <a:gd name="T8" fmla="*/ 7 w 13"/>
                    <a:gd name="T9" fmla="*/ 8 h 8"/>
                    <a:gd name="T10" fmla="*/ 7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2" y="4"/>
                      </a:lnTo>
                      <a:lnTo>
                        <a:pt x="3" y="8"/>
                      </a:lnTo>
                      <a:lnTo>
                        <a:pt x="7" y="8"/>
                      </a:lnTo>
                      <a:lnTo>
                        <a:pt x="7"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8" name="Freeform 4254"/>
                <p:cNvSpPr>
                  <a:spLocks/>
                </p:cNvSpPr>
                <p:nvPr/>
              </p:nvSpPr>
              <p:spPr bwMode="auto">
                <a:xfrm>
                  <a:off x="2571" y="3988"/>
                  <a:ext cx="12" cy="5"/>
                </a:xfrm>
                <a:custGeom>
                  <a:avLst/>
                  <a:gdLst>
                    <a:gd name="T0" fmla="*/ 12 w 12"/>
                    <a:gd name="T1" fmla="*/ 5 h 5"/>
                    <a:gd name="T2" fmla="*/ 10 w 12"/>
                    <a:gd name="T3" fmla="*/ 4 h 5"/>
                    <a:gd name="T4" fmla="*/ 10 w 12"/>
                    <a:gd name="T5" fmla="*/ 2 h 5"/>
                    <a:gd name="T6" fmla="*/ 8 w 12"/>
                    <a:gd name="T7" fmla="*/ 0 h 5"/>
                    <a:gd name="T8" fmla="*/ 6 w 12"/>
                    <a:gd name="T9" fmla="*/ 0 h 5"/>
                    <a:gd name="T10" fmla="*/ 2 w 12"/>
                    <a:gd name="T11" fmla="*/ 0 h 5"/>
                    <a:gd name="T12" fmla="*/ 2 w 12"/>
                    <a:gd name="T13" fmla="*/ 2 h 5"/>
                    <a:gd name="T14" fmla="*/ 0 w 12"/>
                    <a:gd name="T15" fmla="*/ 4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0" y="4"/>
                      </a:lnTo>
                      <a:lnTo>
                        <a:pt x="10" y="2"/>
                      </a:lnTo>
                      <a:lnTo>
                        <a:pt x="8" y="0"/>
                      </a:lnTo>
                      <a:lnTo>
                        <a:pt x="6" y="0"/>
                      </a:lnTo>
                      <a:lnTo>
                        <a:pt x="2" y="0"/>
                      </a:lnTo>
                      <a:lnTo>
                        <a:pt x="2" y="2"/>
                      </a:lnTo>
                      <a:lnTo>
                        <a:pt x="0" y="4"/>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99" name="Freeform 4255"/>
                <p:cNvSpPr>
                  <a:spLocks/>
                </p:cNvSpPr>
                <p:nvPr/>
              </p:nvSpPr>
              <p:spPr bwMode="auto">
                <a:xfrm>
                  <a:off x="2571" y="3993"/>
                  <a:ext cx="12" cy="12"/>
                </a:xfrm>
                <a:custGeom>
                  <a:avLst/>
                  <a:gdLst>
                    <a:gd name="T0" fmla="*/ 6 w 12"/>
                    <a:gd name="T1" fmla="*/ 12 h 12"/>
                    <a:gd name="T2" fmla="*/ 12 w 12"/>
                    <a:gd name="T3" fmla="*/ 12 h 12"/>
                    <a:gd name="T4" fmla="*/ 12 w 12"/>
                    <a:gd name="T5" fmla="*/ 0 h 12"/>
                    <a:gd name="T6" fmla="*/ 0 w 12"/>
                    <a:gd name="T7" fmla="*/ 0 h 12"/>
                    <a:gd name="T8" fmla="*/ 0 w 12"/>
                    <a:gd name="T9" fmla="*/ 12 h 12"/>
                    <a:gd name="T10" fmla="*/ 6 w 12"/>
                    <a:gd name="T11" fmla="*/ 12 h 12"/>
                  </a:gdLst>
                  <a:ahLst/>
                  <a:cxnLst>
                    <a:cxn ang="0">
                      <a:pos x="T0" y="T1"/>
                    </a:cxn>
                    <a:cxn ang="0">
                      <a:pos x="T2" y="T3"/>
                    </a:cxn>
                    <a:cxn ang="0">
                      <a:pos x="T4" y="T5"/>
                    </a:cxn>
                    <a:cxn ang="0">
                      <a:pos x="T6" y="T7"/>
                    </a:cxn>
                    <a:cxn ang="0">
                      <a:pos x="T8" y="T9"/>
                    </a:cxn>
                    <a:cxn ang="0">
                      <a:pos x="T10" y="T11"/>
                    </a:cxn>
                  </a:cxnLst>
                  <a:rect l="0" t="0" r="r" b="b"/>
                  <a:pathLst>
                    <a:path w="12" h="12">
                      <a:moveTo>
                        <a:pt x="6" y="12"/>
                      </a:moveTo>
                      <a:lnTo>
                        <a:pt x="12" y="12"/>
                      </a:lnTo>
                      <a:lnTo>
                        <a:pt x="12" y="0"/>
                      </a:lnTo>
                      <a:lnTo>
                        <a:pt x="0" y="0"/>
                      </a:lnTo>
                      <a:lnTo>
                        <a:pt x="0" y="12"/>
                      </a:lnTo>
                      <a:lnTo>
                        <a:pt x="6"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0" name="Freeform 4256"/>
                <p:cNvSpPr>
                  <a:spLocks/>
                </p:cNvSpPr>
                <p:nvPr/>
              </p:nvSpPr>
              <p:spPr bwMode="auto">
                <a:xfrm>
                  <a:off x="2571" y="4005"/>
                  <a:ext cx="12" cy="8"/>
                </a:xfrm>
                <a:custGeom>
                  <a:avLst/>
                  <a:gdLst>
                    <a:gd name="T0" fmla="*/ 0 w 12"/>
                    <a:gd name="T1" fmla="*/ 0 h 8"/>
                    <a:gd name="T2" fmla="*/ 0 w 12"/>
                    <a:gd name="T3" fmla="*/ 2 h 8"/>
                    <a:gd name="T4" fmla="*/ 2 w 12"/>
                    <a:gd name="T5" fmla="*/ 4 h 8"/>
                    <a:gd name="T6" fmla="*/ 2 w 12"/>
                    <a:gd name="T7" fmla="*/ 8 h 8"/>
                    <a:gd name="T8" fmla="*/ 6 w 12"/>
                    <a:gd name="T9" fmla="*/ 8 h 8"/>
                    <a:gd name="T10" fmla="*/ 8 w 12"/>
                    <a:gd name="T11" fmla="*/ 8 h 8"/>
                    <a:gd name="T12" fmla="*/ 10 w 12"/>
                    <a:gd name="T13" fmla="*/ 4 h 8"/>
                    <a:gd name="T14" fmla="*/ 10 w 12"/>
                    <a:gd name="T15" fmla="*/ 2 h 8"/>
                    <a:gd name="T16" fmla="*/ 12 w 12"/>
                    <a:gd name="T17" fmla="*/ 0 h 8"/>
                    <a:gd name="T18" fmla="*/ 0 w 12"/>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0"/>
                      </a:moveTo>
                      <a:lnTo>
                        <a:pt x="0" y="2"/>
                      </a:lnTo>
                      <a:lnTo>
                        <a:pt x="2" y="4"/>
                      </a:lnTo>
                      <a:lnTo>
                        <a:pt x="2" y="8"/>
                      </a:lnTo>
                      <a:lnTo>
                        <a:pt x="6" y="8"/>
                      </a:lnTo>
                      <a:lnTo>
                        <a:pt x="8" y="8"/>
                      </a:lnTo>
                      <a:lnTo>
                        <a:pt x="10" y="4"/>
                      </a:lnTo>
                      <a:lnTo>
                        <a:pt x="10" y="2"/>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1" name="Freeform 4257"/>
                <p:cNvSpPr>
                  <a:spLocks/>
                </p:cNvSpPr>
                <p:nvPr/>
              </p:nvSpPr>
              <p:spPr bwMode="auto">
                <a:xfrm>
                  <a:off x="2702" y="3988"/>
                  <a:ext cx="13" cy="5"/>
                </a:xfrm>
                <a:custGeom>
                  <a:avLst/>
                  <a:gdLst>
                    <a:gd name="T0" fmla="*/ 13 w 13"/>
                    <a:gd name="T1" fmla="*/ 5 h 5"/>
                    <a:gd name="T2" fmla="*/ 13 w 13"/>
                    <a:gd name="T3" fmla="*/ 4 h 5"/>
                    <a:gd name="T4" fmla="*/ 13 w 13"/>
                    <a:gd name="T5" fmla="*/ 2 h 5"/>
                    <a:gd name="T6" fmla="*/ 9 w 13"/>
                    <a:gd name="T7" fmla="*/ 0 h 5"/>
                    <a:gd name="T8" fmla="*/ 7 w 13"/>
                    <a:gd name="T9" fmla="*/ 0 h 5"/>
                    <a:gd name="T10" fmla="*/ 5 w 13"/>
                    <a:gd name="T11" fmla="*/ 0 h 5"/>
                    <a:gd name="T12" fmla="*/ 4 w 13"/>
                    <a:gd name="T13" fmla="*/ 2 h 5"/>
                    <a:gd name="T14" fmla="*/ 4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4"/>
                      </a:lnTo>
                      <a:lnTo>
                        <a:pt x="13" y="2"/>
                      </a:lnTo>
                      <a:lnTo>
                        <a:pt x="9" y="0"/>
                      </a:lnTo>
                      <a:lnTo>
                        <a:pt x="7" y="0"/>
                      </a:lnTo>
                      <a:lnTo>
                        <a:pt x="5" y="0"/>
                      </a:lnTo>
                      <a:lnTo>
                        <a:pt x="4" y="2"/>
                      </a:lnTo>
                      <a:lnTo>
                        <a:pt x="4"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2" name="Freeform 4258"/>
                <p:cNvSpPr>
                  <a:spLocks/>
                </p:cNvSpPr>
                <p:nvPr/>
              </p:nvSpPr>
              <p:spPr bwMode="auto">
                <a:xfrm>
                  <a:off x="2702" y="3993"/>
                  <a:ext cx="13" cy="12"/>
                </a:xfrm>
                <a:custGeom>
                  <a:avLst/>
                  <a:gdLst>
                    <a:gd name="T0" fmla="*/ 7 w 13"/>
                    <a:gd name="T1" fmla="*/ 12 h 12"/>
                    <a:gd name="T2" fmla="*/ 13 w 13"/>
                    <a:gd name="T3" fmla="*/ 12 h 12"/>
                    <a:gd name="T4" fmla="*/ 13 w 13"/>
                    <a:gd name="T5" fmla="*/ 0 h 12"/>
                    <a:gd name="T6" fmla="*/ 0 w 13"/>
                    <a:gd name="T7" fmla="*/ 0 h 12"/>
                    <a:gd name="T8" fmla="*/ 0 w 13"/>
                    <a:gd name="T9" fmla="*/ 12 h 12"/>
                    <a:gd name="T10" fmla="*/ 7 w 13"/>
                    <a:gd name="T11" fmla="*/ 12 h 12"/>
                  </a:gdLst>
                  <a:ahLst/>
                  <a:cxnLst>
                    <a:cxn ang="0">
                      <a:pos x="T0" y="T1"/>
                    </a:cxn>
                    <a:cxn ang="0">
                      <a:pos x="T2" y="T3"/>
                    </a:cxn>
                    <a:cxn ang="0">
                      <a:pos x="T4" y="T5"/>
                    </a:cxn>
                    <a:cxn ang="0">
                      <a:pos x="T6" y="T7"/>
                    </a:cxn>
                    <a:cxn ang="0">
                      <a:pos x="T8" y="T9"/>
                    </a:cxn>
                    <a:cxn ang="0">
                      <a:pos x="T10" y="T11"/>
                    </a:cxn>
                  </a:cxnLst>
                  <a:rect l="0" t="0" r="r" b="b"/>
                  <a:pathLst>
                    <a:path w="13" h="12">
                      <a:moveTo>
                        <a:pt x="7" y="12"/>
                      </a:moveTo>
                      <a:lnTo>
                        <a:pt x="13" y="12"/>
                      </a:lnTo>
                      <a:lnTo>
                        <a:pt x="13" y="0"/>
                      </a:lnTo>
                      <a:lnTo>
                        <a:pt x="0" y="0"/>
                      </a:lnTo>
                      <a:lnTo>
                        <a:pt x="0" y="12"/>
                      </a:lnTo>
                      <a:lnTo>
                        <a:pt x="7"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3" name="Freeform 4259"/>
                <p:cNvSpPr>
                  <a:spLocks/>
                </p:cNvSpPr>
                <p:nvPr/>
              </p:nvSpPr>
              <p:spPr bwMode="auto">
                <a:xfrm>
                  <a:off x="2702" y="4005"/>
                  <a:ext cx="13" cy="8"/>
                </a:xfrm>
                <a:custGeom>
                  <a:avLst/>
                  <a:gdLst>
                    <a:gd name="T0" fmla="*/ 0 w 13"/>
                    <a:gd name="T1" fmla="*/ 0 h 8"/>
                    <a:gd name="T2" fmla="*/ 4 w 13"/>
                    <a:gd name="T3" fmla="*/ 2 h 8"/>
                    <a:gd name="T4" fmla="*/ 4 w 13"/>
                    <a:gd name="T5" fmla="*/ 4 h 8"/>
                    <a:gd name="T6" fmla="*/ 5 w 13"/>
                    <a:gd name="T7" fmla="*/ 8 h 8"/>
                    <a:gd name="T8" fmla="*/ 7 w 13"/>
                    <a:gd name="T9" fmla="*/ 8 h 8"/>
                    <a:gd name="T10" fmla="*/ 9 w 13"/>
                    <a:gd name="T11" fmla="*/ 8 h 8"/>
                    <a:gd name="T12" fmla="*/ 13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4" y="2"/>
                      </a:lnTo>
                      <a:lnTo>
                        <a:pt x="4" y="4"/>
                      </a:lnTo>
                      <a:lnTo>
                        <a:pt x="5" y="8"/>
                      </a:lnTo>
                      <a:lnTo>
                        <a:pt x="7" y="8"/>
                      </a:lnTo>
                      <a:lnTo>
                        <a:pt x="9" y="8"/>
                      </a:lnTo>
                      <a:lnTo>
                        <a:pt x="13"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4" name="Freeform 4260"/>
                <p:cNvSpPr>
                  <a:spLocks/>
                </p:cNvSpPr>
                <p:nvPr/>
              </p:nvSpPr>
              <p:spPr bwMode="auto">
                <a:xfrm>
                  <a:off x="2834" y="3988"/>
                  <a:ext cx="12" cy="5"/>
                </a:xfrm>
                <a:custGeom>
                  <a:avLst/>
                  <a:gdLst>
                    <a:gd name="T0" fmla="*/ 12 w 12"/>
                    <a:gd name="T1" fmla="*/ 5 h 5"/>
                    <a:gd name="T2" fmla="*/ 12 w 12"/>
                    <a:gd name="T3" fmla="*/ 4 h 5"/>
                    <a:gd name="T4" fmla="*/ 10 w 12"/>
                    <a:gd name="T5" fmla="*/ 2 h 5"/>
                    <a:gd name="T6" fmla="*/ 8 w 12"/>
                    <a:gd name="T7" fmla="*/ 0 h 5"/>
                    <a:gd name="T8" fmla="*/ 6 w 12"/>
                    <a:gd name="T9" fmla="*/ 0 h 5"/>
                    <a:gd name="T10" fmla="*/ 4 w 12"/>
                    <a:gd name="T11" fmla="*/ 0 h 5"/>
                    <a:gd name="T12" fmla="*/ 0 w 12"/>
                    <a:gd name="T13" fmla="*/ 2 h 5"/>
                    <a:gd name="T14" fmla="*/ 0 w 12"/>
                    <a:gd name="T15" fmla="*/ 4 h 5"/>
                    <a:gd name="T16" fmla="*/ 0 w 12"/>
                    <a:gd name="T17" fmla="*/ 5 h 5"/>
                    <a:gd name="T18" fmla="*/ 12 w 12"/>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12" y="5"/>
                      </a:moveTo>
                      <a:lnTo>
                        <a:pt x="12" y="4"/>
                      </a:lnTo>
                      <a:lnTo>
                        <a:pt x="10" y="2"/>
                      </a:lnTo>
                      <a:lnTo>
                        <a:pt x="8" y="0"/>
                      </a:lnTo>
                      <a:lnTo>
                        <a:pt x="6" y="0"/>
                      </a:lnTo>
                      <a:lnTo>
                        <a:pt x="4" y="0"/>
                      </a:lnTo>
                      <a:lnTo>
                        <a:pt x="0" y="2"/>
                      </a:lnTo>
                      <a:lnTo>
                        <a:pt x="0" y="4"/>
                      </a:lnTo>
                      <a:lnTo>
                        <a:pt x="0" y="5"/>
                      </a:lnTo>
                      <a:lnTo>
                        <a:pt x="1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5" name="Freeform 4261"/>
                <p:cNvSpPr>
                  <a:spLocks/>
                </p:cNvSpPr>
                <p:nvPr/>
              </p:nvSpPr>
              <p:spPr bwMode="auto">
                <a:xfrm>
                  <a:off x="2834" y="3993"/>
                  <a:ext cx="12" cy="20"/>
                </a:xfrm>
                <a:custGeom>
                  <a:avLst/>
                  <a:gdLst>
                    <a:gd name="T0" fmla="*/ 6 w 12"/>
                    <a:gd name="T1" fmla="*/ 20 h 20"/>
                    <a:gd name="T2" fmla="*/ 12 w 12"/>
                    <a:gd name="T3" fmla="*/ 20 h 20"/>
                    <a:gd name="T4" fmla="*/ 12 w 12"/>
                    <a:gd name="T5" fmla="*/ 0 h 20"/>
                    <a:gd name="T6" fmla="*/ 0 w 12"/>
                    <a:gd name="T7" fmla="*/ 0 h 20"/>
                    <a:gd name="T8" fmla="*/ 0 w 12"/>
                    <a:gd name="T9" fmla="*/ 20 h 20"/>
                    <a:gd name="T10" fmla="*/ 6 w 12"/>
                    <a:gd name="T11" fmla="*/ 20 h 20"/>
                  </a:gdLst>
                  <a:ahLst/>
                  <a:cxnLst>
                    <a:cxn ang="0">
                      <a:pos x="T0" y="T1"/>
                    </a:cxn>
                    <a:cxn ang="0">
                      <a:pos x="T2" y="T3"/>
                    </a:cxn>
                    <a:cxn ang="0">
                      <a:pos x="T4" y="T5"/>
                    </a:cxn>
                    <a:cxn ang="0">
                      <a:pos x="T6" y="T7"/>
                    </a:cxn>
                    <a:cxn ang="0">
                      <a:pos x="T8" y="T9"/>
                    </a:cxn>
                    <a:cxn ang="0">
                      <a:pos x="T10" y="T11"/>
                    </a:cxn>
                  </a:cxnLst>
                  <a:rect l="0" t="0" r="r" b="b"/>
                  <a:pathLst>
                    <a:path w="12" h="20">
                      <a:moveTo>
                        <a:pt x="6" y="20"/>
                      </a:moveTo>
                      <a:lnTo>
                        <a:pt x="12" y="20"/>
                      </a:lnTo>
                      <a:lnTo>
                        <a:pt x="12" y="0"/>
                      </a:lnTo>
                      <a:lnTo>
                        <a:pt x="0" y="0"/>
                      </a:lnTo>
                      <a:lnTo>
                        <a:pt x="0" y="20"/>
                      </a:lnTo>
                      <a:lnTo>
                        <a:pt x="6"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6" name="Freeform 4262"/>
                <p:cNvSpPr>
                  <a:spLocks/>
                </p:cNvSpPr>
                <p:nvPr/>
              </p:nvSpPr>
              <p:spPr bwMode="auto">
                <a:xfrm>
                  <a:off x="2834" y="4013"/>
                  <a:ext cx="12" cy="5"/>
                </a:xfrm>
                <a:custGeom>
                  <a:avLst/>
                  <a:gdLst>
                    <a:gd name="T0" fmla="*/ 0 w 12"/>
                    <a:gd name="T1" fmla="*/ 0 h 5"/>
                    <a:gd name="T2" fmla="*/ 0 w 12"/>
                    <a:gd name="T3" fmla="*/ 0 h 5"/>
                    <a:gd name="T4" fmla="*/ 0 w 12"/>
                    <a:gd name="T5" fmla="*/ 3 h 5"/>
                    <a:gd name="T6" fmla="*/ 4 w 12"/>
                    <a:gd name="T7" fmla="*/ 5 h 5"/>
                    <a:gd name="T8" fmla="*/ 6 w 12"/>
                    <a:gd name="T9" fmla="*/ 5 h 5"/>
                    <a:gd name="T10" fmla="*/ 8 w 12"/>
                    <a:gd name="T11" fmla="*/ 5 h 5"/>
                    <a:gd name="T12" fmla="*/ 10 w 12"/>
                    <a:gd name="T13" fmla="*/ 3 h 5"/>
                    <a:gd name="T14" fmla="*/ 12 w 12"/>
                    <a:gd name="T15" fmla="*/ 0 h 5"/>
                    <a:gd name="T16" fmla="*/ 12 w 12"/>
                    <a:gd name="T17" fmla="*/ 0 h 5"/>
                    <a:gd name="T18" fmla="*/ 0 w 12"/>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5">
                      <a:moveTo>
                        <a:pt x="0" y="0"/>
                      </a:moveTo>
                      <a:lnTo>
                        <a:pt x="0" y="0"/>
                      </a:lnTo>
                      <a:lnTo>
                        <a:pt x="0" y="3"/>
                      </a:lnTo>
                      <a:lnTo>
                        <a:pt x="4" y="5"/>
                      </a:lnTo>
                      <a:lnTo>
                        <a:pt x="6" y="5"/>
                      </a:lnTo>
                      <a:lnTo>
                        <a:pt x="8" y="5"/>
                      </a:lnTo>
                      <a:lnTo>
                        <a:pt x="10" y="3"/>
                      </a:lnTo>
                      <a:lnTo>
                        <a:pt x="12" y="0"/>
                      </a:lnTo>
                      <a:lnTo>
                        <a:pt x="12"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7" name="Freeform 4263"/>
                <p:cNvSpPr>
                  <a:spLocks/>
                </p:cNvSpPr>
                <p:nvPr/>
              </p:nvSpPr>
              <p:spPr bwMode="auto">
                <a:xfrm>
                  <a:off x="2969" y="3988"/>
                  <a:ext cx="13" cy="5"/>
                </a:xfrm>
                <a:custGeom>
                  <a:avLst/>
                  <a:gdLst>
                    <a:gd name="T0" fmla="*/ 13 w 13"/>
                    <a:gd name="T1" fmla="*/ 5 h 5"/>
                    <a:gd name="T2" fmla="*/ 9 w 13"/>
                    <a:gd name="T3" fmla="*/ 4 h 5"/>
                    <a:gd name="T4" fmla="*/ 9 w 13"/>
                    <a:gd name="T5" fmla="*/ 2 h 5"/>
                    <a:gd name="T6" fmla="*/ 7 w 13"/>
                    <a:gd name="T7" fmla="*/ 0 h 5"/>
                    <a:gd name="T8" fmla="*/ 5 w 13"/>
                    <a:gd name="T9" fmla="*/ 0 h 5"/>
                    <a:gd name="T10" fmla="*/ 3 w 13"/>
                    <a:gd name="T11" fmla="*/ 0 h 5"/>
                    <a:gd name="T12" fmla="*/ 0 w 13"/>
                    <a:gd name="T13" fmla="*/ 2 h 5"/>
                    <a:gd name="T14" fmla="*/ 0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9" y="4"/>
                      </a:lnTo>
                      <a:lnTo>
                        <a:pt x="9" y="2"/>
                      </a:lnTo>
                      <a:lnTo>
                        <a:pt x="7" y="0"/>
                      </a:lnTo>
                      <a:lnTo>
                        <a:pt x="5" y="0"/>
                      </a:lnTo>
                      <a:lnTo>
                        <a:pt x="3" y="0"/>
                      </a:lnTo>
                      <a:lnTo>
                        <a:pt x="0" y="2"/>
                      </a:lnTo>
                      <a:lnTo>
                        <a:pt x="0"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8" name="Freeform 4264"/>
                <p:cNvSpPr>
                  <a:spLocks/>
                </p:cNvSpPr>
                <p:nvPr/>
              </p:nvSpPr>
              <p:spPr bwMode="auto">
                <a:xfrm>
                  <a:off x="2969" y="3993"/>
                  <a:ext cx="13" cy="12"/>
                </a:xfrm>
                <a:custGeom>
                  <a:avLst/>
                  <a:gdLst>
                    <a:gd name="T0" fmla="*/ 5 w 13"/>
                    <a:gd name="T1" fmla="*/ 12 h 12"/>
                    <a:gd name="T2" fmla="*/ 13 w 13"/>
                    <a:gd name="T3" fmla="*/ 12 h 12"/>
                    <a:gd name="T4" fmla="*/ 13 w 13"/>
                    <a:gd name="T5" fmla="*/ 0 h 12"/>
                    <a:gd name="T6" fmla="*/ 0 w 13"/>
                    <a:gd name="T7" fmla="*/ 0 h 12"/>
                    <a:gd name="T8" fmla="*/ 0 w 13"/>
                    <a:gd name="T9" fmla="*/ 12 h 12"/>
                    <a:gd name="T10" fmla="*/ 5 w 13"/>
                    <a:gd name="T11" fmla="*/ 12 h 12"/>
                  </a:gdLst>
                  <a:ahLst/>
                  <a:cxnLst>
                    <a:cxn ang="0">
                      <a:pos x="T0" y="T1"/>
                    </a:cxn>
                    <a:cxn ang="0">
                      <a:pos x="T2" y="T3"/>
                    </a:cxn>
                    <a:cxn ang="0">
                      <a:pos x="T4" y="T5"/>
                    </a:cxn>
                    <a:cxn ang="0">
                      <a:pos x="T6" y="T7"/>
                    </a:cxn>
                    <a:cxn ang="0">
                      <a:pos x="T8" y="T9"/>
                    </a:cxn>
                    <a:cxn ang="0">
                      <a:pos x="T10" y="T11"/>
                    </a:cxn>
                  </a:cxnLst>
                  <a:rect l="0" t="0" r="r" b="b"/>
                  <a:pathLst>
                    <a:path w="13" h="12">
                      <a:moveTo>
                        <a:pt x="5" y="12"/>
                      </a:moveTo>
                      <a:lnTo>
                        <a:pt x="13" y="12"/>
                      </a:lnTo>
                      <a:lnTo>
                        <a:pt x="13" y="0"/>
                      </a:lnTo>
                      <a:lnTo>
                        <a:pt x="0" y="0"/>
                      </a:lnTo>
                      <a:lnTo>
                        <a:pt x="0" y="12"/>
                      </a:lnTo>
                      <a:lnTo>
                        <a:pt x="5"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09" name="Freeform 4265"/>
                <p:cNvSpPr>
                  <a:spLocks/>
                </p:cNvSpPr>
                <p:nvPr/>
              </p:nvSpPr>
              <p:spPr bwMode="auto">
                <a:xfrm>
                  <a:off x="2969" y="4005"/>
                  <a:ext cx="13" cy="8"/>
                </a:xfrm>
                <a:custGeom>
                  <a:avLst/>
                  <a:gdLst>
                    <a:gd name="T0" fmla="*/ 0 w 13"/>
                    <a:gd name="T1" fmla="*/ 0 h 8"/>
                    <a:gd name="T2" fmla="*/ 0 w 13"/>
                    <a:gd name="T3" fmla="*/ 2 h 8"/>
                    <a:gd name="T4" fmla="*/ 0 w 13"/>
                    <a:gd name="T5" fmla="*/ 4 h 8"/>
                    <a:gd name="T6" fmla="*/ 3 w 13"/>
                    <a:gd name="T7" fmla="*/ 8 h 8"/>
                    <a:gd name="T8" fmla="*/ 5 w 13"/>
                    <a:gd name="T9" fmla="*/ 8 h 8"/>
                    <a:gd name="T10" fmla="*/ 7 w 13"/>
                    <a:gd name="T11" fmla="*/ 8 h 8"/>
                    <a:gd name="T12" fmla="*/ 9 w 13"/>
                    <a:gd name="T13" fmla="*/ 4 h 8"/>
                    <a:gd name="T14" fmla="*/ 9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0" y="2"/>
                      </a:lnTo>
                      <a:lnTo>
                        <a:pt x="0" y="4"/>
                      </a:lnTo>
                      <a:lnTo>
                        <a:pt x="3" y="8"/>
                      </a:lnTo>
                      <a:lnTo>
                        <a:pt x="5" y="8"/>
                      </a:lnTo>
                      <a:lnTo>
                        <a:pt x="7" y="8"/>
                      </a:lnTo>
                      <a:lnTo>
                        <a:pt x="9" y="4"/>
                      </a:lnTo>
                      <a:lnTo>
                        <a:pt x="9"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0" name="Freeform 4266"/>
                <p:cNvSpPr>
                  <a:spLocks/>
                </p:cNvSpPr>
                <p:nvPr/>
              </p:nvSpPr>
              <p:spPr bwMode="auto">
                <a:xfrm>
                  <a:off x="3097" y="3988"/>
                  <a:ext cx="14" cy="5"/>
                </a:xfrm>
                <a:custGeom>
                  <a:avLst/>
                  <a:gdLst>
                    <a:gd name="T0" fmla="*/ 14 w 14"/>
                    <a:gd name="T1" fmla="*/ 5 h 5"/>
                    <a:gd name="T2" fmla="*/ 14 w 14"/>
                    <a:gd name="T3" fmla="*/ 4 h 5"/>
                    <a:gd name="T4" fmla="*/ 14 w 14"/>
                    <a:gd name="T5" fmla="*/ 2 h 5"/>
                    <a:gd name="T6" fmla="*/ 10 w 14"/>
                    <a:gd name="T7" fmla="*/ 0 h 5"/>
                    <a:gd name="T8" fmla="*/ 8 w 14"/>
                    <a:gd name="T9" fmla="*/ 0 h 5"/>
                    <a:gd name="T10" fmla="*/ 6 w 14"/>
                    <a:gd name="T11" fmla="*/ 0 h 5"/>
                    <a:gd name="T12" fmla="*/ 4 w 14"/>
                    <a:gd name="T13" fmla="*/ 2 h 5"/>
                    <a:gd name="T14" fmla="*/ 0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4" y="2"/>
                      </a:lnTo>
                      <a:lnTo>
                        <a:pt x="10" y="0"/>
                      </a:lnTo>
                      <a:lnTo>
                        <a:pt x="8" y="0"/>
                      </a:lnTo>
                      <a:lnTo>
                        <a:pt x="6" y="0"/>
                      </a:lnTo>
                      <a:lnTo>
                        <a:pt x="4" y="2"/>
                      </a:lnTo>
                      <a:lnTo>
                        <a:pt x="0"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1" name="Freeform 4267"/>
                <p:cNvSpPr>
                  <a:spLocks/>
                </p:cNvSpPr>
                <p:nvPr/>
              </p:nvSpPr>
              <p:spPr bwMode="auto">
                <a:xfrm>
                  <a:off x="3097" y="3993"/>
                  <a:ext cx="14" cy="12"/>
                </a:xfrm>
                <a:custGeom>
                  <a:avLst/>
                  <a:gdLst>
                    <a:gd name="T0" fmla="*/ 8 w 14"/>
                    <a:gd name="T1" fmla="*/ 12 h 12"/>
                    <a:gd name="T2" fmla="*/ 14 w 14"/>
                    <a:gd name="T3" fmla="*/ 12 h 12"/>
                    <a:gd name="T4" fmla="*/ 14 w 14"/>
                    <a:gd name="T5" fmla="*/ 0 h 12"/>
                    <a:gd name="T6" fmla="*/ 0 w 14"/>
                    <a:gd name="T7" fmla="*/ 0 h 12"/>
                    <a:gd name="T8" fmla="*/ 0 w 14"/>
                    <a:gd name="T9" fmla="*/ 12 h 12"/>
                    <a:gd name="T10" fmla="*/ 8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8" y="12"/>
                      </a:moveTo>
                      <a:lnTo>
                        <a:pt x="14" y="12"/>
                      </a:lnTo>
                      <a:lnTo>
                        <a:pt x="14" y="0"/>
                      </a:lnTo>
                      <a:lnTo>
                        <a:pt x="0" y="0"/>
                      </a:lnTo>
                      <a:lnTo>
                        <a:pt x="0" y="12"/>
                      </a:lnTo>
                      <a:lnTo>
                        <a:pt x="8"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2" name="Freeform 4268"/>
                <p:cNvSpPr>
                  <a:spLocks/>
                </p:cNvSpPr>
                <p:nvPr/>
              </p:nvSpPr>
              <p:spPr bwMode="auto">
                <a:xfrm>
                  <a:off x="3097" y="4005"/>
                  <a:ext cx="14" cy="8"/>
                </a:xfrm>
                <a:custGeom>
                  <a:avLst/>
                  <a:gdLst>
                    <a:gd name="T0" fmla="*/ 0 w 14"/>
                    <a:gd name="T1" fmla="*/ 0 h 8"/>
                    <a:gd name="T2" fmla="*/ 0 w 14"/>
                    <a:gd name="T3" fmla="*/ 2 h 8"/>
                    <a:gd name="T4" fmla="*/ 4 w 14"/>
                    <a:gd name="T5" fmla="*/ 4 h 8"/>
                    <a:gd name="T6" fmla="*/ 6 w 14"/>
                    <a:gd name="T7" fmla="*/ 8 h 8"/>
                    <a:gd name="T8" fmla="*/ 8 w 14"/>
                    <a:gd name="T9" fmla="*/ 8 h 8"/>
                    <a:gd name="T10" fmla="*/ 10 w 14"/>
                    <a:gd name="T11" fmla="*/ 8 h 8"/>
                    <a:gd name="T12" fmla="*/ 14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6" y="8"/>
                      </a:lnTo>
                      <a:lnTo>
                        <a:pt x="8" y="8"/>
                      </a:lnTo>
                      <a:lnTo>
                        <a:pt x="10" y="8"/>
                      </a:lnTo>
                      <a:lnTo>
                        <a:pt x="14"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3" name="Freeform 4269"/>
                <p:cNvSpPr>
                  <a:spLocks/>
                </p:cNvSpPr>
                <p:nvPr/>
              </p:nvSpPr>
              <p:spPr bwMode="auto">
                <a:xfrm>
                  <a:off x="3230" y="3988"/>
                  <a:ext cx="15" cy="5"/>
                </a:xfrm>
                <a:custGeom>
                  <a:avLst/>
                  <a:gdLst>
                    <a:gd name="T0" fmla="*/ 15 w 15"/>
                    <a:gd name="T1" fmla="*/ 5 h 5"/>
                    <a:gd name="T2" fmla="*/ 15 w 15"/>
                    <a:gd name="T3" fmla="*/ 4 h 5"/>
                    <a:gd name="T4" fmla="*/ 11 w 15"/>
                    <a:gd name="T5" fmla="*/ 2 h 5"/>
                    <a:gd name="T6" fmla="*/ 9 w 15"/>
                    <a:gd name="T7" fmla="*/ 0 h 5"/>
                    <a:gd name="T8" fmla="*/ 7 w 15"/>
                    <a:gd name="T9" fmla="*/ 0 h 5"/>
                    <a:gd name="T10" fmla="*/ 5 w 15"/>
                    <a:gd name="T11" fmla="*/ 0 h 5"/>
                    <a:gd name="T12" fmla="*/ 3 w 15"/>
                    <a:gd name="T13" fmla="*/ 2 h 5"/>
                    <a:gd name="T14" fmla="*/ 0 w 15"/>
                    <a:gd name="T15" fmla="*/ 4 h 5"/>
                    <a:gd name="T16" fmla="*/ 0 w 15"/>
                    <a:gd name="T17" fmla="*/ 5 h 5"/>
                    <a:gd name="T18" fmla="*/ 15 w 1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5">
                      <a:moveTo>
                        <a:pt x="15" y="5"/>
                      </a:moveTo>
                      <a:lnTo>
                        <a:pt x="15" y="4"/>
                      </a:lnTo>
                      <a:lnTo>
                        <a:pt x="11" y="2"/>
                      </a:lnTo>
                      <a:lnTo>
                        <a:pt x="9" y="0"/>
                      </a:lnTo>
                      <a:lnTo>
                        <a:pt x="7" y="0"/>
                      </a:lnTo>
                      <a:lnTo>
                        <a:pt x="5" y="0"/>
                      </a:lnTo>
                      <a:lnTo>
                        <a:pt x="3" y="2"/>
                      </a:lnTo>
                      <a:lnTo>
                        <a:pt x="0" y="4"/>
                      </a:lnTo>
                      <a:lnTo>
                        <a:pt x="0" y="5"/>
                      </a:lnTo>
                      <a:lnTo>
                        <a:pt x="1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4" name="Freeform 4270"/>
                <p:cNvSpPr>
                  <a:spLocks/>
                </p:cNvSpPr>
                <p:nvPr/>
              </p:nvSpPr>
              <p:spPr bwMode="auto">
                <a:xfrm>
                  <a:off x="3230" y="3993"/>
                  <a:ext cx="15" cy="12"/>
                </a:xfrm>
                <a:custGeom>
                  <a:avLst/>
                  <a:gdLst>
                    <a:gd name="T0" fmla="*/ 7 w 15"/>
                    <a:gd name="T1" fmla="*/ 12 h 12"/>
                    <a:gd name="T2" fmla="*/ 15 w 15"/>
                    <a:gd name="T3" fmla="*/ 12 h 12"/>
                    <a:gd name="T4" fmla="*/ 15 w 15"/>
                    <a:gd name="T5" fmla="*/ 0 h 12"/>
                    <a:gd name="T6" fmla="*/ 0 w 15"/>
                    <a:gd name="T7" fmla="*/ 0 h 12"/>
                    <a:gd name="T8" fmla="*/ 0 w 15"/>
                    <a:gd name="T9" fmla="*/ 12 h 12"/>
                    <a:gd name="T10" fmla="*/ 7 w 15"/>
                    <a:gd name="T11" fmla="*/ 12 h 12"/>
                  </a:gdLst>
                  <a:ahLst/>
                  <a:cxnLst>
                    <a:cxn ang="0">
                      <a:pos x="T0" y="T1"/>
                    </a:cxn>
                    <a:cxn ang="0">
                      <a:pos x="T2" y="T3"/>
                    </a:cxn>
                    <a:cxn ang="0">
                      <a:pos x="T4" y="T5"/>
                    </a:cxn>
                    <a:cxn ang="0">
                      <a:pos x="T6" y="T7"/>
                    </a:cxn>
                    <a:cxn ang="0">
                      <a:pos x="T8" y="T9"/>
                    </a:cxn>
                    <a:cxn ang="0">
                      <a:pos x="T10" y="T11"/>
                    </a:cxn>
                  </a:cxnLst>
                  <a:rect l="0" t="0" r="r" b="b"/>
                  <a:pathLst>
                    <a:path w="15" h="12">
                      <a:moveTo>
                        <a:pt x="7" y="12"/>
                      </a:moveTo>
                      <a:lnTo>
                        <a:pt x="15" y="12"/>
                      </a:lnTo>
                      <a:lnTo>
                        <a:pt x="15" y="0"/>
                      </a:lnTo>
                      <a:lnTo>
                        <a:pt x="0" y="0"/>
                      </a:lnTo>
                      <a:lnTo>
                        <a:pt x="0" y="12"/>
                      </a:lnTo>
                      <a:lnTo>
                        <a:pt x="7"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5" name="Freeform 4271"/>
                <p:cNvSpPr>
                  <a:spLocks/>
                </p:cNvSpPr>
                <p:nvPr/>
              </p:nvSpPr>
              <p:spPr bwMode="auto">
                <a:xfrm>
                  <a:off x="3230" y="4005"/>
                  <a:ext cx="15" cy="8"/>
                </a:xfrm>
                <a:custGeom>
                  <a:avLst/>
                  <a:gdLst>
                    <a:gd name="T0" fmla="*/ 0 w 15"/>
                    <a:gd name="T1" fmla="*/ 0 h 8"/>
                    <a:gd name="T2" fmla="*/ 0 w 15"/>
                    <a:gd name="T3" fmla="*/ 2 h 8"/>
                    <a:gd name="T4" fmla="*/ 3 w 15"/>
                    <a:gd name="T5" fmla="*/ 4 h 8"/>
                    <a:gd name="T6" fmla="*/ 5 w 15"/>
                    <a:gd name="T7" fmla="*/ 8 h 8"/>
                    <a:gd name="T8" fmla="*/ 7 w 15"/>
                    <a:gd name="T9" fmla="*/ 8 h 8"/>
                    <a:gd name="T10" fmla="*/ 9 w 15"/>
                    <a:gd name="T11" fmla="*/ 8 h 8"/>
                    <a:gd name="T12" fmla="*/ 11 w 15"/>
                    <a:gd name="T13" fmla="*/ 4 h 8"/>
                    <a:gd name="T14" fmla="*/ 15 w 15"/>
                    <a:gd name="T15" fmla="*/ 2 h 8"/>
                    <a:gd name="T16" fmla="*/ 15 w 15"/>
                    <a:gd name="T17" fmla="*/ 0 h 8"/>
                    <a:gd name="T18" fmla="*/ 0 w 1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0" y="0"/>
                      </a:moveTo>
                      <a:lnTo>
                        <a:pt x="0" y="2"/>
                      </a:lnTo>
                      <a:lnTo>
                        <a:pt x="3" y="4"/>
                      </a:lnTo>
                      <a:lnTo>
                        <a:pt x="5" y="8"/>
                      </a:lnTo>
                      <a:lnTo>
                        <a:pt x="7" y="8"/>
                      </a:lnTo>
                      <a:lnTo>
                        <a:pt x="9" y="8"/>
                      </a:lnTo>
                      <a:lnTo>
                        <a:pt x="11" y="4"/>
                      </a:lnTo>
                      <a:lnTo>
                        <a:pt x="15" y="2"/>
                      </a:lnTo>
                      <a:lnTo>
                        <a:pt x="1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6" name="Freeform 4272"/>
                <p:cNvSpPr>
                  <a:spLocks/>
                </p:cNvSpPr>
                <p:nvPr/>
              </p:nvSpPr>
              <p:spPr bwMode="auto">
                <a:xfrm>
                  <a:off x="3360" y="3988"/>
                  <a:ext cx="14" cy="5"/>
                </a:xfrm>
                <a:custGeom>
                  <a:avLst/>
                  <a:gdLst>
                    <a:gd name="T0" fmla="*/ 14 w 14"/>
                    <a:gd name="T1" fmla="*/ 5 h 5"/>
                    <a:gd name="T2" fmla="*/ 14 w 14"/>
                    <a:gd name="T3" fmla="*/ 4 h 5"/>
                    <a:gd name="T4" fmla="*/ 12 w 14"/>
                    <a:gd name="T5" fmla="*/ 2 h 5"/>
                    <a:gd name="T6" fmla="*/ 10 w 14"/>
                    <a:gd name="T7" fmla="*/ 0 h 5"/>
                    <a:gd name="T8" fmla="*/ 8 w 14"/>
                    <a:gd name="T9" fmla="*/ 0 h 5"/>
                    <a:gd name="T10" fmla="*/ 4 w 14"/>
                    <a:gd name="T11" fmla="*/ 0 h 5"/>
                    <a:gd name="T12" fmla="*/ 4 w 14"/>
                    <a:gd name="T13" fmla="*/ 2 h 5"/>
                    <a:gd name="T14" fmla="*/ 0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2" y="2"/>
                      </a:lnTo>
                      <a:lnTo>
                        <a:pt x="10" y="0"/>
                      </a:lnTo>
                      <a:lnTo>
                        <a:pt x="8" y="0"/>
                      </a:lnTo>
                      <a:lnTo>
                        <a:pt x="4" y="0"/>
                      </a:lnTo>
                      <a:lnTo>
                        <a:pt x="4" y="2"/>
                      </a:lnTo>
                      <a:lnTo>
                        <a:pt x="0"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7" name="Freeform 4273"/>
                <p:cNvSpPr>
                  <a:spLocks/>
                </p:cNvSpPr>
                <p:nvPr/>
              </p:nvSpPr>
              <p:spPr bwMode="auto">
                <a:xfrm>
                  <a:off x="3360" y="3993"/>
                  <a:ext cx="14" cy="12"/>
                </a:xfrm>
                <a:custGeom>
                  <a:avLst/>
                  <a:gdLst>
                    <a:gd name="T0" fmla="*/ 8 w 14"/>
                    <a:gd name="T1" fmla="*/ 12 h 12"/>
                    <a:gd name="T2" fmla="*/ 14 w 14"/>
                    <a:gd name="T3" fmla="*/ 12 h 12"/>
                    <a:gd name="T4" fmla="*/ 14 w 14"/>
                    <a:gd name="T5" fmla="*/ 0 h 12"/>
                    <a:gd name="T6" fmla="*/ 0 w 14"/>
                    <a:gd name="T7" fmla="*/ 0 h 12"/>
                    <a:gd name="T8" fmla="*/ 0 w 14"/>
                    <a:gd name="T9" fmla="*/ 12 h 12"/>
                    <a:gd name="T10" fmla="*/ 8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8" y="12"/>
                      </a:moveTo>
                      <a:lnTo>
                        <a:pt x="14" y="12"/>
                      </a:lnTo>
                      <a:lnTo>
                        <a:pt x="14" y="0"/>
                      </a:lnTo>
                      <a:lnTo>
                        <a:pt x="0" y="0"/>
                      </a:lnTo>
                      <a:lnTo>
                        <a:pt x="0" y="12"/>
                      </a:lnTo>
                      <a:lnTo>
                        <a:pt x="8"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18" name="Freeform 4274"/>
                <p:cNvSpPr>
                  <a:spLocks/>
                </p:cNvSpPr>
                <p:nvPr/>
              </p:nvSpPr>
              <p:spPr bwMode="auto">
                <a:xfrm>
                  <a:off x="3360" y="4005"/>
                  <a:ext cx="14" cy="8"/>
                </a:xfrm>
                <a:custGeom>
                  <a:avLst/>
                  <a:gdLst>
                    <a:gd name="T0" fmla="*/ 0 w 14"/>
                    <a:gd name="T1" fmla="*/ 0 h 8"/>
                    <a:gd name="T2" fmla="*/ 0 w 14"/>
                    <a:gd name="T3" fmla="*/ 2 h 8"/>
                    <a:gd name="T4" fmla="*/ 4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7875" name="Freeform 4276"/>
              <p:cNvSpPr>
                <a:spLocks/>
              </p:cNvSpPr>
              <p:nvPr/>
            </p:nvSpPr>
            <p:spPr bwMode="auto">
              <a:xfrm>
                <a:off x="3491" y="3988"/>
                <a:ext cx="13" cy="5"/>
              </a:xfrm>
              <a:custGeom>
                <a:avLst/>
                <a:gdLst>
                  <a:gd name="T0" fmla="*/ 13 w 13"/>
                  <a:gd name="T1" fmla="*/ 5 h 5"/>
                  <a:gd name="T2" fmla="*/ 13 w 13"/>
                  <a:gd name="T3" fmla="*/ 4 h 5"/>
                  <a:gd name="T4" fmla="*/ 11 w 13"/>
                  <a:gd name="T5" fmla="*/ 2 h 5"/>
                  <a:gd name="T6" fmla="*/ 9 w 13"/>
                  <a:gd name="T7" fmla="*/ 0 h 5"/>
                  <a:gd name="T8" fmla="*/ 6 w 13"/>
                  <a:gd name="T9" fmla="*/ 0 h 5"/>
                  <a:gd name="T10" fmla="*/ 6 w 13"/>
                  <a:gd name="T11" fmla="*/ 0 h 5"/>
                  <a:gd name="T12" fmla="*/ 2 w 13"/>
                  <a:gd name="T13" fmla="*/ 2 h 5"/>
                  <a:gd name="T14" fmla="*/ 0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4"/>
                    </a:lnTo>
                    <a:lnTo>
                      <a:pt x="11" y="2"/>
                    </a:lnTo>
                    <a:lnTo>
                      <a:pt x="9" y="0"/>
                    </a:lnTo>
                    <a:lnTo>
                      <a:pt x="6" y="0"/>
                    </a:lnTo>
                    <a:lnTo>
                      <a:pt x="6" y="0"/>
                    </a:lnTo>
                    <a:lnTo>
                      <a:pt x="2" y="2"/>
                    </a:lnTo>
                    <a:lnTo>
                      <a:pt x="0"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6" name="Freeform 4277"/>
              <p:cNvSpPr>
                <a:spLocks/>
              </p:cNvSpPr>
              <p:nvPr/>
            </p:nvSpPr>
            <p:spPr bwMode="auto">
              <a:xfrm>
                <a:off x="3491" y="3993"/>
                <a:ext cx="13" cy="20"/>
              </a:xfrm>
              <a:custGeom>
                <a:avLst/>
                <a:gdLst>
                  <a:gd name="T0" fmla="*/ 6 w 13"/>
                  <a:gd name="T1" fmla="*/ 20 h 20"/>
                  <a:gd name="T2" fmla="*/ 13 w 13"/>
                  <a:gd name="T3" fmla="*/ 20 h 20"/>
                  <a:gd name="T4" fmla="*/ 13 w 13"/>
                  <a:gd name="T5" fmla="*/ 0 h 20"/>
                  <a:gd name="T6" fmla="*/ 0 w 13"/>
                  <a:gd name="T7" fmla="*/ 0 h 20"/>
                  <a:gd name="T8" fmla="*/ 0 w 13"/>
                  <a:gd name="T9" fmla="*/ 20 h 20"/>
                  <a:gd name="T10" fmla="*/ 6 w 13"/>
                  <a:gd name="T11" fmla="*/ 20 h 20"/>
                </a:gdLst>
                <a:ahLst/>
                <a:cxnLst>
                  <a:cxn ang="0">
                    <a:pos x="T0" y="T1"/>
                  </a:cxn>
                  <a:cxn ang="0">
                    <a:pos x="T2" y="T3"/>
                  </a:cxn>
                  <a:cxn ang="0">
                    <a:pos x="T4" y="T5"/>
                  </a:cxn>
                  <a:cxn ang="0">
                    <a:pos x="T6" y="T7"/>
                  </a:cxn>
                  <a:cxn ang="0">
                    <a:pos x="T8" y="T9"/>
                  </a:cxn>
                  <a:cxn ang="0">
                    <a:pos x="T10" y="T11"/>
                  </a:cxn>
                </a:cxnLst>
                <a:rect l="0" t="0" r="r" b="b"/>
                <a:pathLst>
                  <a:path w="13" h="20">
                    <a:moveTo>
                      <a:pt x="6" y="20"/>
                    </a:moveTo>
                    <a:lnTo>
                      <a:pt x="13" y="20"/>
                    </a:lnTo>
                    <a:lnTo>
                      <a:pt x="13" y="0"/>
                    </a:lnTo>
                    <a:lnTo>
                      <a:pt x="0" y="0"/>
                    </a:lnTo>
                    <a:lnTo>
                      <a:pt x="0" y="20"/>
                    </a:lnTo>
                    <a:lnTo>
                      <a:pt x="6"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7" name="Freeform 4278"/>
              <p:cNvSpPr>
                <a:spLocks/>
              </p:cNvSpPr>
              <p:nvPr/>
            </p:nvSpPr>
            <p:spPr bwMode="auto">
              <a:xfrm>
                <a:off x="3491" y="4013"/>
                <a:ext cx="13" cy="5"/>
              </a:xfrm>
              <a:custGeom>
                <a:avLst/>
                <a:gdLst>
                  <a:gd name="T0" fmla="*/ 0 w 13"/>
                  <a:gd name="T1" fmla="*/ 0 h 5"/>
                  <a:gd name="T2" fmla="*/ 0 w 13"/>
                  <a:gd name="T3" fmla="*/ 0 h 5"/>
                  <a:gd name="T4" fmla="*/ 2 w 13"/>
                  <a:gd name="T5" fmla="*/ 3 h 5"/>
                  <a:gd name="T6" fmla="*/ 6 w 13"/>
                  <a:gd name="T7" fmla="*/ 5 h 5"/>
                  <a:gd name="T8" fmla="*/ 6 w 13"/>
                  <a:gd name="T9" fmla="*/ 5 h 5"/>
                  <a:gd name="T10" fmla="*/ 9 w 13"/>
                  <a:gd name="T11" fmla="*/ 5 h 5"/>
                  <a:gd name="T12" fmla="*/ 11 w 13"/>
                  <a:gd name="T13" fmla="*/ 3 h 5"/>
                  <a:gd name="T14" fmla="*/ 13 w 13"/>
                  <a:gd name="T15" fmla="*/ 0 h 5"/>
                  <a:gd name="T16" fmla="*/ 13 w 13"/>
                  <a:gd name="T17" fmla="*/ 0 h 5"/>
                  <a:gd name="T18" fmla="*/ 0 w 13"/>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0" y="0"/>
                    </a:moveTo>
                    <a:lnTo>
                      <a:pt x="0" y="0"/>
                    </a:lnTo>
                    <a:lnTo>
                      <a:pt x="2" y="3"/>
                    </a:lnTo>
                    <a:lnTo>
                      <a:pt x="6" y="5"/>
                    </a:lnTo>
                    <a:lnTo>
                      <a:pt x="6" y="5"/>
                    </a:lnTo>
                    <a:lnTo>
                      <a:pt x="9" y="5"/>
                    </a:lnTo>
                    <a:lnTo>
                      <a:pt x="11" y="3"/>
                    </a:lnTo>
                    <a:lnTo>
                      <a:pt x="13" y="0"/>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8" name="Freeform 4279"/>
              <p:cNvSpPr>
                <a:spLocks/>
              </p:cNvSpPr>
              <p:nvPr/>
            </p:nvSpPr>
            <p:spPr bwMode="auto">
              <a:xfrm>
                <a:off x="3623" y="3988"/>
                <a:ext cx="14" cy="5"/>
              </a:xfrm>
              <a:custGeom>
                <a:avLst/>
                <a:gdLst>
                  <a:gd name="T0" fmla="*/ 14 w 14"/>
                  <a:gd name="T1" fmla="*/ 5 h 5"/>
                  <a:gd name="T2" fmla="*/ 14 w 14"/>
                  <a:gd name="T3" fmla="*/ 4 h 5"/>
                  <a:gd name="T4" fmla="*/ 12 w 14"/>
                  <a:gd name="T5" fmla="*/ 2 h 5"/>
                  <a:gd name="T6" fmla="*/ 8 w 14"/>
                  <a:gd name="T7" fmla="*/ 0 h 5"/>
                  <a:gd name="T8" fmla="*/ 8 w 14"/>
                  <a:gd name="T9" fmla="*/ 0 h 5"/>
                  <a:gd name="T10" fmla="*/ 4 w 14"/>
                  <a:gd name="T11" fmla="*/ 0 h 5"/>
                  <a:gd name="T12" fmla="*/ 2 w 14"/>
                  <a:gd name="T13" fmla="*/ 2 h 5"/>
                  <a:gd name="T14" fmla="*/ 2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2" y="2"/>
                    </a:lnTo>
                    <a:lnTo>
                      <a:pt x="8" y="0"/>
                    </a:lnTo>
                    <a:lnTo>
                      <a:pt x="8" y="0"/>
                    </a:lnTo>
                    <a:lnTo>
                      <a:pt x="4" y="0"/>
                    </a:lnTo>
                    <a:lnTo>
                      <a:pt x="2" y="2"/>
                    </a:lnTo>
                    <a:lnTo>
                      <a:pt x="2"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79" name="Freeform 4280"/>
              <p:cNvSpPr>
                <a:spLocks/>
              </p:cNvSpPr>
              <p:nvPr/>
            </p:nvSpPr>
            <p:spPr bwMode="auto">
              <a:xfrm>
                <a:off x="3623" y="3993"/>
                <a:ext cx="14" cy="12"/>
              </a:xfrm>
              <a:custGeom>
                <a:avLst/>
                <a:gdLst>
                  <a:gd name="T0" fmla="*/ 8 w 14"/>
                  <a:gd name="T1" fmla="*/ 12 h 12"/>
                  <a:gd name="T2" fmla="*/ 14 w 14"/>
                  <a:gd name="T3" fmla="*/ 12 h 12"/>
                  <a:gd name="T4" fmla="*/ 14 w 14"/>
                  <a:gd name="T5" fmla="*/ 0 h 12"/>
                  <a:gd name="T6" fmla="*/ 0 w 14"/>
                  <a:gd name="T7" fmla="*/ 0 h 12"/>
                  <a:gd name="T8" fmla="*/ 0 w 14"/>
                  <a:gd name="T9" fmla="*/ 12 h 12"/>
                  <a:gd name="T10" fmla="*/ 8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8" y="12"/>
                    </a:moveTo>
                    <a:lnTo>
                      <a:pt x="14" y="12"/>
                    </a:lnTo>
                    <a:lnTo>
                      <a:pt x="14" y="0"/>
                    </a:lnTo>
                    <a:lnTo>
                      <a:pt x="0" y="0"/>
                    </a:lnTo>
                    <a:lnTo>
                      <a:pt x="0" y="12"/>
                    </a:lnTo>
                    <a:lnTo>
                      <a:pt x="8"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0" name="Freeform 4281"/>
              <p:cNvSpPr>
                <a:spLocks/>
              </p:cNvSpPr>
              <p:nvPr/>
            </p:nvSpPr>
            <p:spPr bwMode="auto">
              <a:xfrm>
                <a:off x="3623" y="4005"/>
                <a:ext cx="14" cy="8"/>
              </a:xfrm>
              <a:custGeom>
                <a:avLst/>
                <a:gdLst>
                  <a:gd name="T0" fmla="*/ 0 w 14"/>
                  <a:gd name="T1" fmla="*/ 0 h 8"/>
                  <a:gd name="T2" fmla="*/ 2 w 14"/>
                  <a:gd name="T3" fmla="*/ 2 h 8"/>
                  <a:gd name="T4" fmla="*/ 2 w 14"/>
                  <a:gd name="T5" fmla="*/ 4 h 8"/>
                  <a:gd name="T6" fmla="*/ 4 w 14"/>
                  <a:gd name="T7" fmla="*/ 8 h 8"/>
                  <a:gd name="T8" fmla="*/ 8 w 14"/>
                  <a:gd name="T9" fmla="*/ 8 h 8"/>
                  <a:gd name="T10" fmla="*/ 8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2" y="2"/>
                    </a:lnTo>
                    <a:lnTo>
                      <a:pt x="2" y="4"/>
                    </a:lnTo>
                    <a:lnTo>
                      <a:pt x="4" y="8"/>
                    </a:lnTo>
                    <a:lnTo>
                      <a:pt x="8" y="8"/>
                    </a:lnTo>
                    <a:lnTo>
                      <a:pt x="8"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1" name="Freeform 4282"/>
              <p:cNvSpPr>
                <a:spLocks/>
              </p:cNvSpPr>
              <p:nvPr/>
            </p:nvSpPr>
            <p:spPr bwMode="auto">
              <a:xfrm>
                <a:off x="3754" y="3988"/>
                <a:ext cx="13" cy="5"/>
              </a:xfrm>
              <a:custGeom>
                <a:avLst/>
                <a:gdLst>
                  <a:gd name="T0" fmla="*/ 13 w 13"/>
                  <a:gd name="T1" fmla="*/ 5 h 5"/>
                  <a:gd name="T2" fmla="*/ 13 w 13"/>
                  <a:gd name="T3" fmla="*/ 4 h 5"/>
                  <a:gd name="T4" fmla="*/ 11 w 13"/>
                  <a:gd name="T5" fmla="*/ 2 h 5"/>
                  <a:gd name="T6" fmla="*/ 9 w 13"/>
                  <a:gd name="T7" fmla="*/ 0 h 5"/>
                  <a:gd name="T8" fmla="*/ 6 w 13"/>
                  <a:gd name="T9" fmla="*/ 0 h 5"/>
                  <a:gd name="T10" fmla="*/ 4 w 13"/>
                  <a:gd name="T11" fmla="*/ 0 h 5"/>
                  <a:gd name="T12" fmla="*/ 2 w 13"/>
                  <a:gd name="T13" fmla="*/ 2 h 5"/>
                  <a:gd name="T14" fmla="*/ 2 w 13"/>
                  <a:gd name="T15" fmla="*/ 4 h 5"/>
                  <a:gd name="T16" fmla="*/ 0 w 13"/>
                  <a:gd name="T17" fmla="*/ 5 h 5"/>
                  <a:gd name="T18" fmla="*/ 13 w 1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5">
                    <a:moveTo>
                      <a:pt x="13" y="5"/>
                    </a:moveTo>
                    <a:lnTo>
                      <a:pt x="13" y="4"/>
                    </a:lnTo>
                    <a:lnTo>
                      <a:pt x="11" y="2"/>
                    </a:lnTo>
                    <a:lnTo>
                      <a:pt x="9" y="0"/>
                    </a:lnTo>
                    <a:lnTo>
                      <a:pt x="6" y="0"/>
                    </a:lnTo>
                    <a:lnTo>
                      <a:pt x="4" y="0"/>
                    </a:lnTo>
                    <a:lnTo>
                      <a:pt x="2" y="2"/>
                    </a:lnTo>
                    <a:lnTo>
                      <a:pt x="2" y="4"/>
                    </a:lnTo>
                    <a:lnTo>
                      <a:pt x="0" y="5"/>
                    </a:lnTo>
                    <a:lnTo>
                      <a:pt x="1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2" name="Freeform 4283"/>
              <p:cNvSpPr>
                <a:spLocks/>
              </p:cNvSpPr>
              <p:nvPr/>
            </p:nvSpPr>
            <p:spPr bwMode="auto">
              <a:xfrm>
                <a:off x="3754" y="3993"/>
                <a:ext cx="13" cy="12"/>
              </a:xfrm>
              <a:custGeom>
                <a:avLst/>
                <a:gdLst>
                  <a:gd name="T0" fmla="*/ 6 w 13"/>
                  <a:gd name="T1" fmla="*/ 12 h 12"/>
                  <a:gd name="T2" fmla="*/ 13 w 13"/>
                  <a:gd name="T3" fmla="*/ 12 h 12"/>
                  <a:gd name="T4" fmla="*/ 13 w 13"/>
                  <a:gd name="T5" fmla="*/ 0 h 12"/>
                  <a:gd name="T6" fmla="*/ 0 w 13"/>
                  <a:gd name="T7" fmla="*/ 0 h 12"/>
                  <a:gd name="T8" fmla="*/ 0 w 13"/>
                  <a:gd name="T9" fmla="*/ 12 h 12"/>
                  <a:gd name="T10" fmla="*/ 6 w 13"/>
                  <a:gd name="T11" fmla="*/ 12 h 12"/>
                </a:gdLst>
                <a:ahLst/>
                <a:cxnLst>
                  <a:cxn ang="0">
                    <a:pos x="T0" y="T1"/>
                  </a:cxn>
                  <a:cxn ang="0">
                    <a:pos x="T2" y="T3"/>
                  </a:cxn>
                  <a:cxn ang="0">
                    <a:pos x="T4" y="T5"/>
                  </a:cxn>
                  <a:cxn ang="0">
                    <a:pos x="T6" y="T7"/>
                  </a:cxn>
                  <a:cxn ang="0">
                    <a:pos x="T8" y="T9"/>
                  </a:cxn>
                  <a:cxn ang="0">
                    <a:pos x="T10" y="T11"/>
                  </a:cxn>
                </a:cxnLst>
                <a:rect l="0" t="0" r="r" b="b"/>
                <a:pathLst>
                  <a:path w="13" h="12">
                    <a:moveTo>
                      <a:pt x="6" y="12"/>
                    </a:moveTo>
                    <a:lnTo>
                      <a:pt x="13" y="12"/>
                    </a:lnTo>
                    <a:lnTo>
                      <a:pt x="13" y="0"/>
                    </a:lnTo>
                    <a:lnTo>
                      <a:pt x="0" y="0"/>
                    </a:lnTo>
                    <a:lnTo>
                      <a:pt x="0" y="12"/>
                    </a:lnTo>
                    <a:lnTo>
                      <a:pt x="6"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3" name="Freeform 4284"/>
              <p:cNvSpPr>
                <a:spLocks/>
              </p:cNvSpPr>
              <p:nvPr/>
            </p:nvSpPr>
            <p:spPr bwMode="auto">
              <a:xfrm>
                <a:off x="3754" y="4005"/>
                <a:ext cx="13" cy="8"/>
              </a:xfrm>
              <a:custGeom>
                <a:avLst/>
                <a:gdLst>
                  <a:gd name="T0" fmla="*/ 0 w 13"/>
                  <a:gd name="T1" fmla="*/ 0 h 8"/>
                  <a:gd name="T2" fmla="*/ 2 w 13"/>
                  <a:gd name="T3" fmla="*/ 2 h 8"/>
                  <a:gd name="T4" fmla="*/ 2 w 13"/>
                  <a:gd name="T5" fmla="*/ 4 h 8"/>
                  <a:gd name="T6" fmla="*/ 4 w 13"/>
                  <a:gd name="T7" fmla="*/ 8 h 8"/>
                  <a:gd name="T8" fmla="*/ 6 w 13"/>
                  <a:gd name="T9" fmla="*/ 8 h 8"/>
                  <a:gd name="T10" fmla="*/ 9 w 13"/>
                  <a:gd name="T11" fmla="*/ 8 h 8"/>
                  <a:gd name="T12" fmla="*/ 11 w 13"/>
                  <a:gd name="T13" fmla="*/ 4 h 8"/>
                  <a:gd name="T14" fmla="*/ 13 w 13"/>
                  <a:gd name="T15" fmla="*/ 2 h 8"/>
                  <a:gd name="T16" fmla="*/ 13 w 13"/>
                  <a:gd name="T17" fmla="*/ 0 h 8"/>
                  <a:gd name="T18" fmla="*/ 0 w 1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0" y="0"/>
                    </a:moveTo>
                    <a:lnTo>
                      <a:pt x="2" y="2"/>
                    </a:lnTo>
                    <a:lnTo>
                      <a:pt x="2" y="4"/>
                    </a:lnTo>
                    <a:lnTo>
                      <a:pt x="4" y="8"/>
                    </a:lnTo>
                    <a:lnTo>
                      <a:pt x="6" y="8"/>
                    </a:lnTo>
                    <a:lnTo>
                      <a:pt x="9" y="8"/>
                    </a:lnTo>
                    <a:lnTo>
                      <a:pt x="11" y="4"/>
                    </a:lnTo>
                    <a:lnTo>
                      <a:pt x="13" y="2"/>
                    </a:lnTo>
                    <a:lnTo>
                      <a:pt x="1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84" name="Rectangle 4285"/>
              <p:cNvSpPr>
                <a:spLocks noChangeArrowheads="1"/>
              </p:cNvSpPr>
              <p:nvPr/>
            </p:nvSpPr>
            <p:spPr bwMode="auto">
              <a:xfrm>
                <a:off x="1496" y="4028"/>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885" name="Rectangle 4286"/>
              <p:cNvSpPr>
                <a:spLocks noChangeArrowheads="1"/>
              </p:cNvSpPr>
              <p:nvPr/>
            </p:nvSpPr>
            <p:spPr bwMode="auto">
              <a:xfrm>
                <a:off x="899" y="4028"/>
                <a:ext cx="96"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886" name="Rectangle 4287"/>
              <p:cNvSpPr>
                <a:spLocks noChangeArrowheads="1"/>
              </p:cNvSpPr>
              <p:nvPr/>
            </p:nvSpPr>
            <p:spPr bwMode="auto">
              <a:xfrm>
                <a:off x="2128" y="4028"/>
                <a:ext cx="14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10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887" name="Rectangle 4288"/>
              <p:cNvSpPr>
                <a:spLocks noChangeArrowheads="1"/>
              </p:cNvSpPr>
              <p:nvPr/>
            </p:nvSpPr>
            <p:spPr bwMode="auto">
              <a:xfrm>
                <a:off x="2796" y="4028"/>
                <a:ext cx="14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15</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888" name="Rectangle 4289"/>
              <p:cNvSpPr>
                <a:spLocks noChangeArrowheads="1"/>
              </p:cNvSpPr>
              <p:nvPr/>
            </p:nvSpPr>
            <p:spPr bwMode="auto">
              <a:xfrm>
                <a:off x="3454" y="4028"/>
                <a:ext cx="148" cy="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1" i="0" u="none" strike="noStrike" cap="none" normalizeH="0" baseline="0">
                    <a:ln>
                      <a:noFill/>
                    </a:ln>
                    <a:solidFill>
                      <a:srgbClr val="000000"/>
                    </a:solidFill>
                    <a:effectLst/>
                    <a:latin typeface="Arial" panose="020B0604020202020204" pitchFamily="34" charset="0"/>
                  </a:rPr>
                  <a:t>20</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7889" name="Freeform 4290"/>
              <p:cNvSpPr>
                <a:spLocks/>
              </p:cNvSpPr>
              <p:nvPr/>
            </p:nvSpPr>
            <p:spPr bwMode="auto">
              <a:xfrm>
                <a:off x="3888" y="3988"/>
                <a:ext cx="14" cy="5"/>
              </a:xfrm>
              <a:custGeom>
                <a:avLst/>
                <a:gdLst>
                  <a:gd name="T0" fmla="*/ 14 w 14"/>
                  <a:gd name="T1" fmla="*/ 5 h 5"/>
                  <a:gd name="T2" fmla="*/ 14 w 14"/>
                  <a:gd name="T3" fmla="*/ 4 h 5"/>
                  <a:gd name="T4" fmla="*/ 12 w 14"/>
                  <a:gd name="T5" fmla="*/ 2 h 5"/>
                  <a:gd name="T6" fmla="*/ 10 w 14"/>
                  <a:gd name="T7" fmla="*/ 0 h 5"/>
                  <a:gd name="T8" fmla="*/ 8 w 14"/>
                  <a:gd name="T9" fmla="*/ 0 h 5"/>
                  <a:gd name="T10" fmla="*/ 4 w 14"/>
                  <a:gd name="T11" fmla="*/ 0 h 5"/>
                  <a:gd name="T12" fmla="*/ 4 w 14"/>
                  <a:gd name="T13" fmla="*/ 2 h 5"/>
                  <a:gd name="T14" fmla="*/ 0 w 14"/>
                  <a:gd name="T15" fmla="*/ 4 h 5"/>
                  <a:gd name="T16" fmla="*/ 0 w 14"/>
                  <a:gd name="T17" fmla="*/ 5 h 5"/>
                  <a:gd name="T18" fmla="*/ 14 w 14"/>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5">
                    <a:moveTo>
                      <a:pt x="14" y="5"/>
                    </a:moveTo>
                    <a:lnTo>
                      <a:pt x="14" y="4"/>
                    </a:lnTo>
                    <a:lnTo>
                      <a:pt x="12" y="2"/>
                    </a:lnTo>
                    <a:lnTo>
                      <a:pt x="10" y="0"/>
                    </a:lnTo>
                    <a:lnTo>
                      <a:pt x="8" y="0"/>
                    </a:lnTo>
                    <a:lnTo>
                      <a:pt x="4" y="0"/>
                    </a:lnTo>
                    <a:lnTo>
                      <a:pt x="4" y="2"/>
                    </a:lnTo>
                    <a:lnTo>
                      <a:pt x="0" y="4"/>
                    </a:lnTo>
                    <a:lnTo>
                      <a:pt x="0" y="5"/>
                    </a:lnTo>
                    <a:lnTo>
                      <a:pt x="14"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0" name="Freeform 4291"/>
              <p:cNvSpPr>
                <a:spLocks/>
              </p:cNvSpPr>
              <p:nvPr/>
            </p:nvSpPr>
            <p:spPr bwMode="auto">
              <a:xfrm>
                <a:off x="3888" y="3993"/>
                <a:ext cx="14" cy="12"/>
              </a:xfrm>
              <a:custGeom>
                <a:avLst/>
                <a:gdLst>
                  <a:gd name="T0" fmla="*/ 8 w 14"/>
                  <a:gd name="T1" fmla="*/ 12 h 12"/>
                  <a:gd name="T2" fmla="*/ 14 w 14"/>
                  <a:gd name="T3" fmla="*/ 12 h 12"/>
                  <a:gd name="T4" fmla="*/ 14 w 14"/>
                  <a:gd name="T5" fmla="*/ 0 h 12"/>
                  <a:gd name="T6" fmla="*/ 0 w 14"/>
                  <a:gd name="T7" fmla="*/ 0 h 12"/>
                  <a:gd name="T8" fmla="*/ 0 w 14"/>
                  <a:gd name="T9" fmla="*/ 12 h 12"/>
                  <a:gd name="T10" fmla="*/ 8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8" y="12"/>
                    </a:moveTo>
                    <a:lnTo>
                      <a:pt x="14" y="12"/>
                    </a:lnTo>
                    <a:lnTo>
                      <a:pt x="14" y="0"/>
                    </a:lnTo>
                    <a:lnTo>
                      <a:pt x="0" y="0"/>
                    </a:lnTo>
                    <a:lnTo>
                      <a:pt x="0" y="12"/>
                    </a:lnTo>
                    <a:lnTo>
                      <a:pt x="8"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1" name="Freeform 4292"/>
              <p:cNvSpPr>
                <a:spLocks/>
              </p:cNvSpPr>
              <p:nvPr/>
            </p:nvSpPr>
            <p:spPr bwMode="auto">
              <a:xfrm>
                <a:off x="3888" y="4005"/>
                <a:ext cx="14" cy="8"/>
              </a:xfrm>
              <a:custGeom>
                <a:avLst/>
                <a:gdLst>
                  <a:gd name="T0" fmla="*/ 0 w 14"/>
                  <a:gd name="T1" fmla="*/ 0 h 8"/>
                  <a:gd name="T2" fmla="*/ 0 w 14"/>
                  <a:gd name="T3" fmla="*/ 2 h 8"/>
                  <a:gd name="T4" fmla="*/ 4 w 14"/>
                  <a:gd name="T5" fmla="*/ 4 h 8"/>
                  <a:gd name="T6" fmla="*/ 4 w 14"/>
                  <a:gd name="T7" fmla="*/ 8 h 8"/>
                  <a:gd name="T8" fmla="*/ 8 w 14"/>
                  <a:gd name="T9" fmla="*/ 8 h 8"/>
                  <a:gd name="T10" fmla="*/ 10 w 14"/>
                  <a:gd name="T11" fmla="*/ 8 h 8"/>
                  <a:gd name="T12" fmla="*/ 12 w 14"/>
                  <a:gd name="T13" fmla="*/ 4 h 8"/>
                  <a:gd name="T14" fmla="*/ 14 w 14"/>
                  <a:gd name="T15" fmla="*/ 2 h 8"/>
                  <a:gd name="T16" fmla="*/ 14 w 14"/>
                  <a:gd name="T17" fmla="*/ 0 h 8"/>
                  <a:gd name="T18" fmla="*/ 0 w 14"/>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8">
                    <a:moveTo>
                      <a:pt x="0" y="0"/>
                    </a:moveTo>
                    <a:lnTo>
                      <a:pt x="0" y="2"/>
                    </a:lnTo>
                    <a:lnTo>
                      <a:pt x="4" y="4"/>
                    </a:lnTo>
                    <a:lnTo>
                      <a:pt x="4" y="8"/>
                    </a:lnTo>
                    <a:lnTo>
                      <a:pt x="8" y="8"/>
                    </a:lnTo>
                    <a:lnTo>
                      <a:pt x="10" y="8"/>
                    </a:lnTo>
                    <a:lnTo>
                      <a:pt x="12" y="4"/>
                    </a:lnTo>
                    <a:lnTo>
                      <a:pt x="14" y="2"/>
                    </a:lnTo>
                    <a:lnTo>
                      <a:pt x="1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2" name="Rectangle 4293"/>
              <p:cNvSpPr>
                <a:spLocks noChangeArrowheads="1"/>
              </p:cNvSpPr>
              <p:nvPr/>
            </p:nvSpPr>
            <p:spPr bwMode="auto">
              <a:xfrm>
                <a:off x="431" y="1649"/>
                <a:ext cx="259"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i="0" u="none" strike="noStrike" cap="none" normalizeH="0" baseline="0" dirty="0">
                    <a:ln>
                      <a:noFill/>
                    </a:ln>
                    <a:solidFill>
                      <a:srgbClr val="000000"/>
                    </a:solidFill>
                    <a:effectLst/>
                    <a:latin typeface="Arial" panose="020B0604020202020204" pitchFamily="34" charset="0"/>
                  </a:rPr>
                  <a:t>90%</a:t>
                </a:r>
                <a:endParaRPr kumimoji="0" lang="en-US" altLang="en-US" sz="1600" i="0" u="none" strike="noStrike" cap="none" normalizeH="0" baseline="0" dirty="0">
                  <a:ln>
                    <a:noFill/>
                  </a:ln>
                  <a:solidFill>
                    <a:schemeClr val="tx1"/>
                  </a:solidFill>
                  <a:effectLst/>
                  <a:latin typeface="Arial" panose="020B0604020202020204" pitchFamily="34" charset="0"/>
                </a:endParaRPr>
              </a:p>
            </p:txBody>
          </p:sp>
          <p:sp>
            <p:nvSpPr>
              <p:cNvPr id="27893" name="Rectangle 4294"/>
              <p:cNvSpPr>
                <a:spLocks noChangeArrowheads="1"/>
              </p:cNvSpPr>
              <p:nvPr/>
            </p:nvSpPr>
            <p:spPr bwMode="auto">
              <a:xfrm>
                <a:off x="431" y="2321"/>
                <a:ext cx="259"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i="0" u="none" strike="noStrike" cap="none" normalizeH="0" baseline="0">
                    <a:ln>
                      <a:noFill/>
                    </a:ln>
                    <a:solidFill>
                      <a:srgbClr val="000000"/>
                    </a:solidFill>
                    <a:effectLst/>
                    <a:latin typeface="Arial" panose="020B0604020202020204" pitchFamily="34" charset="0"/>
                  </a:rPr>
                  <a:t>80%</a:t>
                </a:r>
                <a:endParaRPr kumimoji="0" lang="en-US" altLang="en-US" sz="1600" i="0" u="none" strike="noStrike" cap="none" normalizeH="0" baseline="0">
                  <a:ln>
                    <a:noFill/>
                  </a:ln>
                  <a:solidFill>
                    <a:schemeClr val="tx1"/>
                  </a:solidFill>
                  <a:effectLst/>
                  <a:latin typeface="Arial" panose="020B0604020202020204" pitchFamily="34" charset="0"/>
                </a:endParaRPr>
              </a:p>
            </p:txBody>
          </p:sp>
          <p:sp>
            <p:nvSpPr>
              <p:cNvPr id="27894" name="Rectangle 4295"/>
              <p:cNvSpPr>
                <a:spLocks noChangeArrowheads="1"/>
              </p:cNvSpPr>
              <p:nvPr/>
            </p:nvSpPr>
            <p:spPr bwMode="auto">
              <a:xfrm>
                <a:off x="431" y="3026"/>
                <a:ext cx="259"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i="0" u="none" strike="noStrike" cap="none" normalizeH="0" baseline="0">
                    <a:ln>
                      <a:noFill/>
                    </a:ln>
                    <a:solidFill>
                      <a:srgbClr val="000000"/>
                    </a:solidFill>
                    <a:effectLst/>
                    <a:latin typeface="Arial" panose="020B0604020202020204" pitchFamily="34" charset="0"/>
                  </a:rPr>
                  <a:t>70%</a:t>
                </a:r>
                <a:endParaRPr kumimoji="0" lang="en-US" altLang="en-US" sz="1600" i="0" u="none" strike="noStrike" cap="none" normalizeH="0" baseline="0">
                  <a:ln>
                    <a:noFill/>
                  </a:ln>
                  <a:solidFill>
                    <a:schemeClr val="tx1"/>
                  </a:solidFill>
                  <a:effectLst/>
                  <a:latin typeface="Arial" panose="020B0604020202020204" pitchFamily="34" charset="0"/>
                </a:endParaRPr>
              </a:p>
            </p:txBody>
          </p:sp>
          <p:sp>
            <p:nvSpPr>
              <p:cNvPr id="27895" name="Rectangle 4296"/>
              <p:cNvSpPr>
                <a:spLocks noChangeArrowheads="1"/>
              </p:cNvSpPr>
              <p:nvPr/>
            </p:nvSpPr>
            <p:spPr bwMode="auto">
              <a:xfrm>
                <a:off x="431" y="3569"/>
                <a:ext cx="259"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600" i="0" u="none" strike="noStrike" cap="none" normalizeH="0" baseline="0">
                    <a:ln>
                      <a:noFill/>
                    </a:ln>
                    <a:solidFill>
                      <a:srgbClr val="000000"/>
                    </a:solidFill>
                    <a:effectLst/>
                    <a:latin typeface="Arial" panose="020B0604020202020204" pitchFamily="34" charset="0"/>
                  </a:rPr>
                  <a:t>60%</a:t>
                </a:r>
                <a:endParaRPr kumimoji="0" lang="en-US" altLang="en-US" sz="1600" i="0" u="none" strike="noStrike" cap="none" normalizeH="0" baseline="0">
                  <a:ln>
                    <a:noFill/>
                  </a:ln>
                  <a:solidFill>
                    <a:schemeClr val="tx1"/>
                  </a:solidFill>
                  <a:effectLst/>
                  <a:latin typeface="Arial" panose="020B0604020202020204" pitchFamily="34" charset="0"/>
                </a:endParaRPr>
              </a:p>
            </p:txBody>
          </p:sp>
          <p:sp>
            <p:nvSpPr>
              <p:cNvPr id="27896" name="Freeform 4297"/>
              <p:cNvSpPr>
                <a:spLocks/>
              </p:cNvSpPr>
              <p:nvPr/>
            </p:nvSpPr>
            <p:spPr bwMode="auto">
              <a:xfrm>
                <a:off x="3598" y="3133"/>
                <a:ext cx="18" cy="16"/>
              </a:xfrm>
              <a:custGeom>
                <a:avLst/>
                <a:gdLst>
                  <a:gd name="T0" fmla="*/ 12 w 18"/>
                  <a:gd name="T1" fmla="*/ 0 h 16"/>
                  <a:gd name="T2" fmla="*/ 18 w 18"/>
                  <a:gd name="T3" fmla="*/ 10 h 16"/>
                  <a:gd name="T4" fmla="*/ 4 w 18"/>
                  <a:gd name="T5" fmla="*/ 16 h 16"/>
                  <a:gd name="T6" fmla="*/ 0 w 18"/>
                  <a:gd name="T7" fmla="*/ 2 h 16"/>
                  <a:gd name="T8" fmla="*/ 12 w 18"/>
                  <a:gd name="T9" fmla="*/ 0 h 16"/>
                </a:gdLst>
                <a:ahLst/>
                <a:cxnLst>
                  <a:cxn ang="0">
                    <a:pos x="T0" y="T1"/>
                  </a:cxn>
                  <a:cxn ang="0">
                    <a:pos x="T2" y="T3"/>
                  </a:cxn>
                  <a:cxn ang="0">
                    <a:pos x="T4" y="T5"/>
                  </a:cxn>
                  <a:cxn ang="0">
                    <a:pos x="T6" y="T7"/>
                  </a:cxn>
                  <a:cxn ang="0">
                    <a:pos x="T8" y="T9"/>
                  </a:cxn>
                </a:cxnLst>
                <a:rect l="0" t="0" r="r" b="b"/>
                <a:pathLst>
                  <a:path w="18" h="16">
                    <a:moveTo>
                      <a:pt x="12" y="0"/>
                    </a:moveTo>
                    <a:lnTo>
                      <a:pt x="18" y="10"/>
                    </a:lnTo>
                    <a:lnTo>
                      <a:pt x="4" y="16"/>
                    </a:lnTo>
                    <a:lnTo>
                      <a:pt x="0" y="2"/>
                    </a:lnTo>
                    <a:lnTo>
                      <a:pt x="1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7" name="Freeform 4298"/>
              <p:cNvSpPr>
                <a:spLocks/>
              </p:cNvSpPr>
              <p:nvPr/>
            </p:nvSpPr>
            <p:spPr bwMode="auto">
              <a:xfrm>
                <a:off x="3654" y="3128"/>
                <a:ext cx="13" cy="13"/>
              </a:xfrm>
              <a:custGeom>
                <a:avLst/>
                <a:gdLst>
                  <a:gd name="T0" fmla="*/ 13 w 13"/>
                  <a:gd name="T1" fmla="*/ 0 h 13"/>
                  <a:gd name="T2" fmla="*/ 0 w 13"/>
                  <a:gd name="T3" fmla="*/ 0 h 13"/>
                  <a:gd name="T4" fmla="*/ 0 w 13"/>
                  <a:gd name="T5" fmla="*/ 0 h 13"/>
                  <a:gd name="T6" fmla="*/ 0 w 13"/>
                  <a:gd name="T7" fmla="*/ 13 h 13"/>
                  <a:gd name="T8" fmla="*/ 0 w 13"/>
                  <a:gd name="T9" fmla="*/ 13 h 13"/>
                  <a:gd name="T10" fmla="*/ 13 w 13"/>
                  <a:gd name="T11" fmla="*/ 13 h 13"/>
                  <a:gd name="T12" fmla="*/ 13 w 13"/>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3" y="0"/>
                    </a:moveTo>
                    <a:lnTo>
                      <a:pt x="0" y="0"/>
                    </a:lnTo>
                    <a:lnTo>
                      <a:pt x="0" y="0"/>
                    </a:lnTo>
                    <a:lnTo>
                      <a:pt x="0" y="13"/>
                    </a:lnTo>
                    <a:lnTo>
                      <a:pt x="0" y="13"/>
                    </a:lnTo>
                    <a:lnTo>
                      <a:pt x="13" y="13"/>
                    </a:lnTo>
                    <a:lnTo>
                      <a:pt x="1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8" name="Freeform 4299"/>
              <p:cNvSpPr>
                <a:spLocks/>
              </p:cNvSpPr>
              <p:nvPr/>
            </p:nvSpPr>
            <p:spPr bwMode="auto">
              <a:xfrm>
                <a:off x="3706" y="3133"/>
                <a:ext cx="15" cy="18"/>
              </a:xfrm>
              <a:custGeom>
                <a:avLst/>
                <a:gdLst>
                  <a:gd name="T0" fmla="*/ 15 w 15"/>
                  <a:gd name="T1" fmla="*/ 4 h 18"/>
                  <a:gd name="T2" fmla="*/ 2 w 15"/>
                  <a:gd name="T3" fmla="*/ 0 h 18"/>
                  <a:gd name="T4" fmla="*/ 0 w 15"/>
                  <a:gd name="T5" fmla="*/ 0 h 18"/>
                  <a:gd name="T6" fmla="*/ 0 w 15"/>
                  <a:gd name="T7" fmla="*/ 14 h 18"/>
                  <a:gd name="T8" fmla="*/ 9 w 15"/>
                  <a:gd name="T9" fmla="*/ 18 h 18"/>
                  <a:gd name="T10" fmla="*/ 15 w 15"/>
                  <a:gd name="T11" fmla="*/ 4 h 18"/>
                </a:gdLst>
                <a:ahLst/>
                <a:cxnLst>
                  <a:cxn ang="0">
                    <a:pos x="T0" y="T1"/>
                  </a:cxn>
                  <a:cxn ang="0">
                    <a:pos x="T2" y="T3"/>
                  </a:cxn>
                  <a:cxn ang="0">
                    <a:pos x="T4" y="T5"/>
                  </a:cxn>
                  <a:cxn ang="0">
                    <a:pos x="T6" y="T7"/>
                  </a:cxn>
                  <a:cxn ang="0">
                    <a:pos x="T8" y="T9"/>
                  </a:cxn>
                  <a:cxn ang="0">
                    <a:pos x="T10" y="T11"/>
                  </a:cxn>
                </a:cxnLst>
                <a:rect l="0" t="0" r="r" b="b"/>
                <a:pathLst>
                  <a:path w="15" h="18">
                    <a:moveTo>
                      <a:pt x="15" y="4"/>
                    </a:moveTo>
                    <a:lnTo>
                      <a:pt x="2" y="0"/>
                    </a:lnTo>
                    <a:lnTo>
                      <a:pt x="0" y="0"/>
                    </a:lnTo>
                    <a:lnTo>
                      <a:pt x="0" y="14"/>
                    </a:lnTo>
                    <a:lnTo>
                      <a:pt x="9" y="18"/>
                    </a:lnTo>
                    <a:lnTo>
                      <a:pt x="15"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99" name="Freeform 4300"/>
              <p:cNvSpPr>
                <a:spLocks/>
              </p:cNvSpPr>
              <p:nvPr/>
            </p:nvSpPr>
            <p:spPr bwMode="auto">
              <a:xfrm>
                <a:off x="3750" y="3156"/>
                <a:ext cx="17" cy="18"/>
              </a:xfrm>
              <a:custGeom>
                <a:avLst/>
                <a:gdLst>
                  <a:gd name="T0" fmla="*/ 17 w 17"/>
                  <a:gd name="T1" fmla="*/ 8 h 18"/>
                  <a:gd name="T2" fmla="*/ 8 w 17"/>
                  <a:gd name="T3" fmla="*/ 0 h 18"/>
                  <a:gd name="T4" fmla="*/ 6 w 17"/>
                  <a:gd name="T5" fmla="*/ 0 h 18"/>
                  <a:gd name="T6" fmla="*/ 0 w 17"/>
                  <a:gd name="T7" fmla="*/ 10 h 18"/>
                  <a:gd name="T8" fmla="*/ 10 w 17"/>
                  <a:gd name="T9" fmla="*/ 18 h 18"/>
                  <a:gd name="T10" fmla="*/ 17 w 17"/>
                  <a:gd name="T11" fmla="*/ 8 h 18"/>
                </a:gdLst>
                <a:ahLst/>
                <a:cxnLst>
                  <a:cxn ang="0">
                    <a:pos x="T0" y="T1"/>
                  </a:cxn>
                  <a:cxn ang="0">
                    <a:pos x="T2" y="T3"/>
                  </a:cxn>
                  <a:cxn ang="0">
                    <a:pos x="T4" y="T5"/>
                  </a:cxn>
                  <a:cxn ang="0">
                    <a:pos x="T6" y="T7"/>
                  </a:cxn>
                  <a:cxn ang="0">
                    <a:pos x="T8" y="T9"/>
                  </a:cxn>
                  <a:cxn ang="0">
                    <a:pos x="T10" y="T11"/>
                  </a:cxn>
                </a:cxnLst>
                <a:rect l="0" t="0" r="r" b="b"/>
                <a:pathLst>
                  <a:path w="17" h="18">
                    <a:moveTo>
                      <a:pt x="17" y="8"/>
                    </a:moveTo>
                    <a:lnTo>
                      <a:pt x="8" y="0"/>
                    </a:lnTo>
                    <a:lnTo>
                      <a:pt x="6" y="0"/>
                    </a:lnTo>
                    <a:lnTo>
                      <a:pt x="0" y="10"/>
                    </a:lnTo>
                    <a:lnTo>
                      <a:pt x="10" y="18"/>
                    </a:lnTo>
                    <a:lnTo>
                      <a:pt x="17"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0" name="Freeform 4301"/>
              <p:cNvSpPr>
                <a:spLocks/>
              </p:cNvSpPr>
              <p:nvPr/>
            </p:nvSpPr>
            <p:spPr bwMode="auto">
              <a:xfrm>
                <a:off x="3788" y="3191"/>
                <a:ext cx="20" cy="21"/>
              </a:xfrm>
              <a:custGeom>
                <a:avLst/>
                <a:gdLst>
                  <a:gd name="T0" fmla="*/ 20 w 20"/>
                  <a:gd name="T1" fmla="*/ 11 h 21"/>
                  <a:gd name="T2" fmla="*/ 8 w 20"/>
                  <a:gd name="T3" fmla="*/ 21 h 21"/>
                  <a:gd name="T4" fmla="*/ 0 w 20"/>
                  <a:gd name="T5" fmla="*/ 10 h 21"/>
                  <a:gd name="T6" fmla="*/ 10 w 20"/>
                  <a:gd name="T7" fmla="*/ 0 h 21"/>
                  <a:gd name="T8" fmla="*/ 20 w 20"/>
                  <a:gd name="T9" fmla="*/ 11 h 21"/>
                </a:gdLst>
                <a:ahLst/>
                <a:cxnLst>
                  <a:cxn ang="0">
                    <a:pos x="T0" y="T1"/>
                  </a:cxn>
                  <a:cxn ang="0">
                    <a:pos x="T2" y="T3"/>
                  </a:cxn>
                  <a:cxn ang="0">
                    <a:pos x="T4" y="T5"/>
                  </a:cxn>
                  <a:cxn ang="0">
                    <a:pos x="T6" y="T7"/>
                  </a:cxn>
                  <a:cxn ang="0">
                    <a:pos x="T8" y="T9"/>
                  </a:cxn>
                </a:cxnLst>
                <a:rect l="0" t="0" r="r" b="b"/>
                <a:pathLst>
                  <a:path w="20" h="21">
                    <a:moveTo>
                      <a:pt x="20" y="11"/>
                    </a:moveTo>
                    <a:lnTo>
                      <a:pt x="8" y="21"/>
                    </a:lnTo>
                    <a:lnTo>
                      <a:pt x="0" y="10"/>
                    </a:lnTo>
                    <a:lnTo>
                      <a:pt x="10" y="0"/>
                    </a:lnTo>
                    <a:lnTo>
                      <a:pt x="20" y="1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1" name="Freeform 4302"/>
              <p:cNvSpPr>
                <a:spLocks/>
              </p:cNvSpPr>
              <p:nvPr/>
            </p:nvSpPr>
            <p:spPr bwMode="auto">
              <a:xfrm>
                <a:off x="3817" y="3237"/>
                <a:ext cx="15" cy="19"/>
              </a:xfrm>
              <a:custGeom>
                <a:avLst/>
                <a:gdLst>
                  <a:gd name="T0" fmla="*/ 15 w 15"/>
                  <a:gd name="T1" fmla="*/ 13 h 19"/>
                  <a:gd name="T2" fmla="*/ 10 w 15"/>
                  <a:gd name="T3" fmla="*/ 2 h 19"/>
                  <a:gd name="T4" fmla="*/ 10 w 15"/>
                  <a:gd name="T5" fmla="*/ 0 h 19"/>
                  <a:gd name="T6" fmla="*/ 0 w 15"/>
                  <a:gd name="T7" fmla="*/ 6 h 19"/>
                  <a:gd name="T8" fmla="*/ 4 w 15"/>
                  <a:gd name="T9" fmla="*/ 19 h 19"/>
                  <a:gd name="T10" fmla="*/ 15 w 15"/>
                  <a:gd name="T11" fmla="*/ 13 h 19"/>
                </a:gdLst>
                <a:ahLst/>
                <a:cxnLst>
                  <a:cxn ang="0">
                    <a:pos x="T0" y="T1"/>
                  </a:cxn>
                  <a:cxn ang="0">
                    <a:pos x="T2" y="T3"/>
                  </a:cxn>
                  <a:cxn ang="0">
                    <a:pos x="T4" y="T5"/>
                  </a:cxn>
                  <a:cxn ang="0">
                    <a:pos x="T6" y="T7"/>
                  </a:cxn>
                  <a:cxn ang="0">
                    <a:pos x="T8" y="T9"/>
                  </a:cxn>
                  <a:cxn ang="0">
                    <a:pos x="T10" y="T11"/>
                  </a:cxn>
                </a:cxnLst>
                <a:rect l="0" t="0" r="r" b="b"/>
                <a:pathLst>
                  <a:path w="15" h="19">
                    <a:moveTo>
                      <a:pt x="15" y="13"/>
                    </a:moveTo>
                    <a:lnTo>
                      <a:pt x="10" y="2"/>
                    </a:lnTo>
                    <a:lnTo>
                      <a:pt x="10" y="0"/>
                    </a:lnTo>
                    <a:lnTo>
                      <a:pt x="0" y="6"/>
                    </a:lnTo>
                    <a:lnTo>
                      <a:pt x="4" y="19"/>
                    </a:lnTo>
                    <a:lnTo>
                      <a:pt x="15" y="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2" name="Freeform 4303"/>
              <p:cNvSpPr>
                <a:spLocks/>
              </p:cNvSpPr>
              <p:nvPr/>
            </p:nvSpPr>
            <p:spPr bwMode="auto">
              <a:xfrm>
                <a:off x="3831" y="3291"/>
                <a:ext cx="13" cy="15"/>
              </a:xfrm>
              <a:custGeom>
                <a:avLst/>
                <a:gdLst>
                  <a:gd name="T0" fmla="*/ 13 w 13"/>
                  <a:gd name="T1" fmla="*/ 13 h 15"/>
                  <a:gd name="T2" fmla="*/ 13 w 13"/>
                  <a:gd name="T3" fmla="*/ 2 h 15"/>
                  <a:gd name="T4" fmla="*/ 13 w 13"/>
                  <a:gd name="T5" fmla="*/ 0 h 15"/>
                  <a:gd name="T6" fmla="*/ 0 w 13"/>
                  <a:gd name="T7" fmla="*/ 2 h 15"/>
                  <a:gd name="T8" fmla="*/ 0 w 13"/>
                  <a:gd name="T9" fmla="*/ 4 h 15"/>
                  <a:gd name="T10" fmla="*/ 0 w 13"/>
                  <a:gd name="T11" fmla="*/ 15 h 15"/>
                  <a:gd name="T12" fmla="*/ 13 w 13"/>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3" y="13"/>
                    </a:moveTo>
                    <a:lnTo>
                      <a:pt x="13" y="2"/>
                    </a:lnTo>
                    <a:lnTo>
                      <a:pt x="13" y="0"/>
                    </a:lnTo>
                    <a:lnTo>
                      <a:pt x="0" y="2"/>
                    </a:lnTo>
                    <a:lnTo>
                      <a:pt x="0" y="4"/>
                    </a:lnTo>
                    <a:lnTo>
                      <a:pt x="0" y="15"/>
                    </a:lnTo>
                    <a:lnTo>
                      <a:pt x="13" y="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3" name="Freeform 4304"/>
              <p:cNvSpPr>
                <a:spLocks/>
              </p:cNvSpPr>
              <p:nvPr/>
            </p:nvSpPr>
            <p:spPr bwMode="auto">
              <a:xfrm>
                <a:off x="3825" y="3343"/>
                <a:ext cx="15" cy="15"/>
              </a:xfrm>
              <a:custGeom>
                <a:avLst/>
                <a:gdLst>
                  <a:gd name="T0" fmla="*/ 15 w 15"/>
                  <a:gd name="T1" fmla="*/ 15 h 15"/>
                  <a:gd name="T2" fmla="*/ 15 w 15"/>
                  <a:gd name="T3" fmla="*/ 5 h 15"/>
                  <a:gd name="T4" fmla="*/ 15 w 15"/>
                  <a:gd name="T5" fmla="*/ 0 h 15"/>
                  <a:gd name="T6" fmla="*/ 2 w 15"/>
                  <a:gd name="T7" fmla="*/ 0 h 15"/>
                  <a:gd name="T8" fmla="*/ 2 w 15"/>
                  <a:gd name="T9" fmla="*/ 3 h 15"/>
                  <a:gd name="T10" fmla="*/ 0 w 15"/>
                  <a:gd name="T11" fmla="*/ 13 h 15"/>
                  <a:gd name="T12" fmla="*/ 15 w 1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15" y="15"/>
                    </a:moveTo>
                    <a:lnTo>
                      <a:pt x="15" y="5"/>
                    </a:lnTo>
                    <a:lnTo>
                      <a:pt x="15" y="0"/>
                    </a:lnTo>
                    <a:lnTo>
                      <a:pt x="2" y="0"/>
                    </a:lnTo>
                    <a:lnTo>
                      <a:pt x="2" y="3"/>
                    </a:lnTo>
                    <a:lnTo>
                      <a:pt x="0" y="13"/>
                    </a:lnTo>
                    <a:lnTo>
                      <a:pt x="15" y="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4" name="Freeform 4305"/>
              <p:cNvSpPr>
                <a:spLocks/>
              </p:cNvSpPr>
              <p:nvPr/>
            </p:nvSpPr>
            <p:spPr bwMode="auto">
              <a:xfrm>
                <a:off x="3806" y="3391"/>
                <a:ext cx="19" cy="19"/>
              </a:xfrm>
              <a:custGeom>
                <a:avLst/>
                <a:gdLst>
                  <a:gd name="T0" fmla="*/ 13 w 19"/>
                  <a:gd name="T1" fmla="*/ 19 h 19"/>
                  <a:gd name="T2" fmla="*/ 17 w 19"/>
                  <a:gd name="T3" fmla="*/ 9 h 19"/>
                  <a:gd name="T4" fmla="*/ 19 w 19"/>
                  <a:gd name="T5" fmla="*/ 7 h 19"/>
                  <a:gd name="T6" fmla="*/ 5 w 19"/>
                  <a:gd name="T7" fmla="*/ 0 h 19"/>
                  <a:gd name="T8" fmla="*/ 5 w 19"/>
                  <a:gd name="T9" fmla="*/ 3 h 19"/>
                  <a:gd name="T10" fmla="*/ 0 w 19"/>
                  <a:gd name="T11" fmla="*/ 11 h 19"/>
                  <a:gd name="T12" fmla="*/ 13 w 19"/>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9" h="19">
                    <a:moveTo>
                      <a:pt x="13" y="19"/>
                    </a:moveTo>
                    <a:lnTo>
                      <a:pt x="17" y="9"/>
                    </a:lnTo>
                    <a:lnTo>
                      <a:pt x="19" y="7"/>
                    </a:lnTo>
                    <a:lnTo>
                      <a:pt x="5" y="0"/>
                    </a:lnTo>
                    <a:lnTo>
                      <a:pt x="5" y="3"/>
                    </a:lnTo>
                    <a:lnTo>
                      <a:pt x="0" y="11"/>
                    </a:lnTo>
                    <a:lnTo>
                      <a:pt x="13" y="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5" name="Freeform 4306"/>
              <p:cNvSpPr>
                <a:spLocks/>
              </p:cNvSpPr>
              <p:nvPr/>
            </p:nvSpPr>
            <p:spPr bwMode="auto">
              <a:xfrm>
                <a:off x="3773" y="3433"/>
                <a:ext cx="21" cy="19"/>
              </a:xfrm>
              <a:custGeom>
                <a:avLst/>
                <a:gdLst>
                  <a:gd name="T0" fmla="*/ 10 w 21"/>
                  <a:gd name="T1" fmla="*/ 19 h 19"/>
                  <a:gd name="T2" fmla="*/ 19 w 21"/>
                  <a:gd name="T3" fmla="*/ 9 h 19"/>
                  <a:gd name="T4" fmla="*/ 21 w 21"/>
                  <a:gd name="T5" fmla="*/ 9 h 19"/>
                  <a:gd name="T6" fmla="*/ 10 w 21"/>
                  <a:gd name="T7" fmla="*/ 0 h 19"/>
                  <a:gd name="T8" fmla="*/ 0 w 21"/>
                  <a:gd name="T9" fmla="*/ 9 h 19"/>
                  <a:gd name="T10" fmla="*/ 10 w 21"/>
                  <a:gd name="T11" fmla="*/ 19 h 19"/>
                </a:gdLst>
                <a:ahLst/>
                <a:cxnLst>
                  <a:cxn ang="0">
                    <a:pos x="T0" y="T1"/>
                  </a:cxn>
                  <a:cxn ang="0">
                    <a:pos x="T2" y="T3"/>
                  </a:cxn>
                  <a:cxn ang="0">
                    <a:pos x="T4" y="T5"/>
                  </a:cxn>
                  <a:cxn ang="0">
                    <a:pos x="T6" y="T7"/>
                  </a:cxn>
                  <a:cxn ang="0">
                    <a:pos x="T8" y="T9"/>
                  </a:cxn>
                  <a:cxn ang="0">
                    <a:pos x="T10" y="T11"/>
                  </a:cxn>
                </a:cxnLst>
                <a:rect l="0" t="0" r="r" b="b"/>
                <a:pathLst>
                  <a:path w="21" h="19">
                    <a:moveTo>
                      <a:pt x="10" y="19"/>
                    </a:moveTo>
                    <a:lnTo>
                      <a:pt x="19" y="9"/>
                    </a:lnTo>
                    <a:lnTo>
                      <a:pt x="21" y="9"/>
                    </a:lnTo>
                    <a:lnTo>
                      <a:pt x="10" y="0"/>
                    </a:lnTo>
                    <a:lnTo>
                      <a:pt x="0" y="9"/>
                    </a:lnTo>
                    <a:lnTo>
                      <a:pt x="10" y="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6" name="Freeform 4307"/>
              <p:cNvSpPr>
                <a:spLocks/>
              </p:cNvSpPr>
              <p:nvPr/>
            </p:nvSpPr>
            <p:spPr bwMode="auto">
              <a:xfrm>
                <a:off x="3731" y="3465"/>
                <a:ext cx="19" cy="20"/>
              </a:xfrm>
              <a:custGeom>
                <a:avLst/>
                <a:gdLst>
                  <a:gd name="T0" fmla="*/ 7 w 19"/>
                  <a:gd name="T1" fmla="*/ 20 h 20"/>
                  <a:gd name="T2" fmla="*/ 19 w 19"/>
                  <a:gd name="T3" fmla="*/ 12 h 20"/>
                  <a:gd name="T4" fmla="*/ 19 w 19"/>
                  <a:gd name="T5" fmla="*/ 12 h 20"/>
                  <a:gd name="T6" fmla="*/ 11 w 19"/>
                  <a:gd name="T7" fmla="*/ 0 h 20"/>
                  <a:gd name="T8" fmla="*/ 0 w 19"/>
                  <a:gd name="T9" fmla="*/ 6 h 20"/>
                  <a:gd name="T10" fmla="*/ 7 w 19"/>
                  <a:gd name="T11" fmla="*/ 20 h 20"/>
                </a:gdLst>
                <a:ahLst/>
                <a:cxnLst>
                  <a:cxn ang="0">
                    <a:pos x="T0" y="T1"/>
                  </a:cxn>
                  <a:cxn ang="0">
                    <a:pos x="T2" y="T3"/>
                  </a:cxn>
                  <a:cxn ang="0">
                    <a:pos x="T4" y="T5"/>
                  </a:cxn>
                  <a:cxn ang="0">
                    <a:pos x="T6" y="T7"/>
                  </a:cxn>
                  <a:cxn ang="0">
                    <a:pos x="T8" y="T9"/>
                  </a:cxn>
                  <a:cxn ang="0">
                    <a:pos x="T10" y="T11"/>
                  </a:cxn>
                </a:cxnLst>
                <a:rect l="0" t="0" r="r" b="b"/>
                <a:pathLst>
                  <a:path w="19" h="20">
                    <a:moveTo>
                      <a:pt x="7" y="20"/>
                    </a:moveTo>
                    <a:lnTo>
                      <a:pt x="19" y="12"/>
                    </a:lnTo>
                    <a:lnTo>
                      <a:pt x="19" y="12"/>
                    </a:lnTo>
                    <a:lnTo>
                      <a:pt x="11" y="0"/>
                    </a:lnTo>
                    <a:lnTo>
                      <a:pt x="0" y="6"/>
                    </a:lnTo>
                    <a:lnTo>
                      <a:pt x="7" y="2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7" name="Freeform 4308"/>
              <p:cNvSpPr>
                <a:spLocks/>
              </p:cNvSpPr>
              <p:nvPr/>
            </p:nvSpPr>
            <p:spPr bwMode="auto">
              <a:xfrm>
                <a:off x="3683" y="3485"/>
                <a:ext cx="17" cy="15"/>
              </a:xfrm>
              <a:custGeom>
                <a:avLst/>
                <a:gdLst>
                  <a:gd name="T0" fmla="*/ 4 w 17"/>
                  <a:gd name="T1" fmla="*/ 15 h 15"/>
                  <a:gd name="T2" fmla="*/ 13 w 17"/>
                  <a:gd name="T3" fmla="*/ 13 h 15"/>
                  <a:gd name="T4" fmla="*/ 17 w 17"/>
                  <a:gd name="T5" fmla="*/ 13 h 15"/>
                  <a:gd name="T6" fmla="*/ 13 w 17"/>
                  <a:gd name="T7" fmla="*/ 0 h 15"/>
                  <a:gd name="T8" fmla="*/ 9 w 17"/>
                  <a:gd name="T9" fmla="*/ 0 h 15"/>
                  <a:gd name="T10" fmla="*/ 0 w 17"/>
                  <a:gd name="T11" fmla="*/ 0 h 15"/>
                  <a:gd name="T12" fmla="*/ 4 w 1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4" y="15"/>
                    </a:moveTo>
                    <a:lnTo>
                      <a:pt x="13" y="13"/>
                    </a:lnTo>
                    <a:lnTo>
                      <a:pt x="17" y="13"/>
                    </a:lnTo>
                    <a:lnTo>
                      <a:pt x="13" y="0"/>
                    </a:lnTo>
                    <a:lnTo>
                      <a:pt x="9" y="0"/>
                    </a:lnTo>
                    <a:lnTo>
                      <a:pt x="0" y="0"/>
                    </a:lnTo>
                    <a:lnTo>
                      <a:pt x="4" y="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8" name="Freeform 4309"/>
              <p:cNvSpPr>
                <a:spLocks/>
              </p:cNvSpPr>
              <p:nvPr/>
            </p:nvSpPr>
            <p:spPr bwMode="auto">
              <a:xfrm>
                <a:off x="3631" y="3489"/>
                <a:ext cx="15" cy="13"/>
              </a:xfrm>
              <a:custGeom>
                <a:avLst/>
                <a:gdLst>
                  <a:gd name="T0" fmla="*/ 0 w 15"/>
                  <a:gd name="T1" fmla="*/ 11 h 13"/>
                  <a:gd name="T2" fmla="*/ 8 w 15"/>
                  <a:gd name="T3" fmla="*/ 13 h 13"/>
                  <a:gd name="T4" fmla="*/ 15 w 15"/>
                  <a:gd name="T5" fmla="*/ 13 h 13"/>
                  <a:gd name="T6" fmla="*/ 15 w 15"/>
                  <a:gd name="T7" fmla="*/ 0 h 13"/>
                  <a:gd name="T8" fmla="*/ 9 w 15"/>
                  <a:gd name="T9" fmla="*/ 0 h 13"/>
                  <a:gd name="T10" fmla="*/ 0 w 15"/>
                  <a:gd name="T11" fmla="*/ 0 h 13"/>
                  <a:gd name="T12" fmla="*/ 0 w 15"/>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15" h="13">
                    <a:moveTo>
                      <a:pt x="0" y="11"/>
                    </a:moveTo>
                    <a:lnTo>
                      <a:pt x="8" y="13"/>
                    </a:lnTo>
                    <a:lnTo>
                      <a:pt x="15" y="13"/>
                    </a:lnTo>
                    <a:lnTo>
                      <a:pt x="15" y="0"/>
                    </a:lnTo>
                    <a:lnTo>
                      <a:pt x="9" y="0"/>
                    </a:lnTo>
                    <a:lnTo>
                      <a:pt x="0" y="0"/>
                    </a:lnTo>
                    <a:lnTo>
                      <a:pt x="0" y="1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09" name="Freeform 4310"/>
              <p:cNvSpPr>
                <a:spLocks/>
              </p:cNvSpPr>
              <p:nvPr/>
            </p:nvSpPr>
            <p:spPr bwMode="auto">
              <a:xfrm>
                <a:off x="3579" y="3471"/>
                <a:ext cx="15" cy="19"/>
              </a:xfrm>
              <a:custGeom>
                <a:avLst/>
                <a:gdLst>
                  <a:gd name="T0" fmla="*/ 0 w 15"/>
                  <a:gd name="T1" fmla="*/ 14 h 19"/>
                  <a:gd name="T2" fmla="*/ 8 w 15"/>
                  <a:gd name="T3" fmla="*/ 18 h 19"/>
                  <a:gd name="T4" fmla="*/ 13 w 15"/>
                  <a:gd name="T5" fmla="*/ 19 h 19"/>
                  <a:gd name="T6" fmla="*/ 15 w 15"/>
                  <a:gd name="T7" fmla="*/ 6 h 19"/>
                  <a:gd name="T8" fmla="*/ 13 w 15"/>
                  <a:gd name="T9" fmla="*/ 6 h 19"/>
                  <a:gd name="T10" fmla="*/ 4 w 15"/>
                  <a:gd name="T11" fmla="*/ 0 h 19"/>
                  <a:gd name="T12" fmla="*/ 0 w 15"/>
                  <a:gd name="T13" fmla="*/ 14 h 19"/>
                </a:gdLst>
                <a:ahLst/>
                <a:cxnLst>
                  <a:cxn ang="0">
                    <a:pos x="T0" y="T1"/>
                  </a:cxn>
                  <a:cxn ang="0">
                    <a:pos x="T2" y="T3"/>
                  </a:cxn>
                  <a:cxn ang="0">
                    <a:pos x="T4" y="T5"/>
                  </a:cxn>
                  <a:cxn ang="0">
                    <a:pos x="T6" y="T7"/>
                  </a:cxn>
                  <a:cxn ang="0">
                    <a:pos x="T8" y="T9"/>
                  </a:cxn>
                  <a:cxn ang="0">
                    <a:pos x="T10" y="T11"/>
                  </a:cxn>
                  <a:cxn ang="0">
                    <a:pos x="T12" y="T13"/>
                  </a:cxn>
                </a:cxnLst>
                <a:rect l="0" t="0" r="r" b="b"/>
                <a:pathLst>
                  <a:path w="15" h="19">
                    <a:moveTo>
                      <a:pt x="0" y="14"/>
                    </a:moveTo>
                    <a:lnTo>
                      <a:pt x="8" y="18"/>
                    </a:lnTo>
                    <a:lnTo>
                      <a:pt x="13" y="19"/>
                    </a:lnTo>
                    <a:lnTo>
                      <a:pt x="15" y="6"/>
                    </a:lnTo>
                    <a:lnTo>
                      <a:pt x="13" y="6"/>
                    </a:lnTo>
                    <a:lnTo>
                      <a:pt x="4" y="0"/>
                    </a:lnTo>
                    <a:lnTo>
                      <a:pt x="0" y="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0" name="Freeform 4311"/>
              <p:cNvSpPr>
                <a:spLocks/>
              </p:cNvSpPr>
              <p:nvPr/>
            </p:nvSpPr>
            <p:spPr bwMode="auto">
              <a:xfrm>
                <a:off x="3535" y="3446"/>
                <a:ext cx="15" cy="18"/>
              </a:xfrm>
              <a:custGeom>
                <a:avLst/>
                <a:gdLst>
                  <a:gd name="T0" fmla="*/ 0 w 15"/>
                  <a:gd name="T1" fmla="*/ 10 h 18"/>
                  <a:gd name="T2" fmla="*/ 6 w 15"/>
                  <a:gd name="T3" fmla="*/ 16 h 18"/>
                  <a:gd name="T4" fmla="*/ 8 w 15"/>
                  <a:gd name="T5" fmla="*/ 18 h 18"/>
                  <a:gd name="T6" fmla="*/ 15 w 15"/>
                  <a:gd name="T7" fmla="*/ 6 h 18"/>
                  <a:gd name="T8" fmla="*/ 15 w 15"/>
                  <a:gd name="T9" fmla="*/ 6 h 18"/>
                  <a:gd name="T10" fmla="*/ 6 w 15"/>
                  <a:gd name="T11" fmla="*/ 0 h 18"/>
                  <a:gd name="T12" fmla="*/ 0 w 15"/>
                  <a:gd name="T13" fmla="*/ 10 h 18"/>
                </a:gdLst>
                <a:ahLst/>
                <a:cxnLst>
                  <a:cxn ang="0">
                    <a:pos x="T0" y="T1"/>
                  </a:cxn>
                  <a:cxn ang="0">
                    <a:pos x="T2" y="T3"/>
                  </a:cxn>
                  <a:cxn ang="0">
                    <a:pos x="T4" y="T5"/>
                  </a:cxn>
                  <a:cxn ang="0">
                    <a:pos x="T6" y="T7"/>
                  </a:cxn>
                  <a:cxn ang="0">
                    <a:pos x="T8" y="T9"/>
                  </a:cxn>
                  <a:cxn ang="0">
                    <a:pos x="T10" y="T11"/>
                  </a:cxn>
                  <a:cxn ang="0">
                    <a:pos x="T12" y="T13"/>
                  </a:cxn>
                </a:cxnLst>
                <a:rect l="0" t="0" r="r" b="b"/>
                <a:pathLst>
                  <a:path w="15" h="18">
                    <a:moveTo>
                      <a:pt x="0" y="10"/>
                    </a:moveTo>
                    <a:lnTo>
                      <a:pt x="6" y="16"/>
                    </a:lnTo>
                    <a:lnTo>
                      <a:pt x="8" y="18"/>
                    </a:lnTo>
                    <a:lnTo>
                      <a:pt x="15" y="6"/>
                    </a:lnTo>
                    <a:lnTo>
                      <a:pt x="15" y="6"/>
                    </a:lnTo>
                    <a:lnTo>
                      <a:pt x="6" y="0"/>
                    </a:lnTo>
                    <a:lnTo>
                      <a:pt x="0" y="1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1" name="Freeform 4312"/>
              <p:cNvSpPr>
                <a:spLocks/>
              </p:cNvSpPr>
              <p:nvPr/>
            </p:nvSpPr>
            <p:spPr bwMode="auto">
              <a:xfrm>
                <a:off x="3497" y="3404"/>
                <a:ext cx="19" cy="21"/>
              </a:xfrm>
              <a:custGeom>
                <a:avLst/>
                <a:gdLst>
                  <a:gd name="T0" fmla="*/ 0 w 19"/>
                  <a:gd name="T1" fmla="*/ 10 h 21"/>
                  <a:gd name="T2" fmla="*/ 5 w 19"/>
                  <a:gd name="T3" fmla="*/ 19 h 21"/>
                  <a:gd name="T4" fmla="*/ 7 w 19"/>
                  <a:gd name="T5" fmla="*/ 21 h 21"/>
                  <a:gd name="T6" fmla="*/ 19 w 19"/>
                  <a:gd name="T7" fmla="*/ 13 h 21"/>
                  <a:gd name="T8" fmla="*/ 15 w 19"/>
                  <a:gd name="T9" fmla="*/ 13 h 21"/>
                  <a:gd name="T10" fmla="*/ 13 w 19"/>
                  <a:gd name="T11" fmla="*/ 0 h 21"/>
                  <a:gd name="T12" fmla="*/ 0 w 19"/>
                  <a:gd name="T13" fmla="*/ 10 h 21"/>
                </a:gdLst>
                <a:ahLst/>
                <a:cxnLst>
                  <a:cxn ang="0">
                    <a:pos x="T0" y="T1"/>
                  </a:cxn>
                  <a:cxn ang="0">
                    <a:pos x="T2" y="T3"/>
                  </a:cxn>
                  <a:cxn ang="0">
                    <a:pos x="T4" y="T5"/>
                  </a:cxn>
                  <a:cxn ang="0">
                    <a:pos x="T6" y="T7"/>
                  </a:cxn>
                  <a:cxn ang="0">
                    <a:pos x="T8" y="T9"/>
                  </a:cxn>
                  <a:cxn ang="0">
                    <a:pos x="T10" y="T11"/>
                  </a:cxn>
                  <a:cxn ang="0">
                    <a:pos x="T12" y="T13"/>
                  </a:cxn>
                </a:cxnLst>
                <a:rect l="0" t="0" r="r" b="b"/>
                <a:pathLst>
                  <a:path w="19" h="21">
                    <a:moveTo>
                      <a:pt x="0" y="10"/>
                    </a:moveTo>
                    <a:lnTo>
                      <a:pt x="5" y="19"/>
                    </a:lnTo>
                    <a:lnTo>
                      <a:pt x="7" y="21"/>
                    </a:lnTo>
                    <a:lnTo>
                      <a:pt x="19" y="13"/>
                    </a:lnTo>
                    <a:lnTo>
                      <a:pt x="15" y="13"/>
                    </a:lnTo>
                    <a:lnTo>
                      <a:pt x="13" y="0"/>
                    </a:lnTo>
                    <a:lnTo>
                      <a:pt x="0" y="1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2" name="Freeform 4313"/>
              <p:cNvSpPr>
                <a:spLocks/>
              </p:cNvSpPr>
              <p:nvPr/>
            </p:nvSpPr>
            <p:spPr bwMode="auto">
              <a:xfrm>
                <a:off x="3477" y="3369"/>
                <a:ext cx="14" cy="6"/>
              </a:xfrm>
              <a:custGeom>
                <a:avLst/>
                <a:gdLst>
                  <a:gd name="T0" fmla="*/ 0 w 14"/>
                  <a:gd name="T1" fmla="*/ 2 h 6"/>
                  <a:gd name="T2" fmla="*/ 2 w 14"/>
                  <a:gd name="T3" fmla="*/ 6 h 6"/>
                  <a:gd name="T4" fmla="*/ 14 w 14"/>
                  <a:gd name="T5" fmla="*/ 2 h 6"/>
                  <a:gd name="T6" fmla="*/ 14 w 14"/>
                  <a:gd name="T7" fmla="*/ 0 h 6"/>
                  <a:gd name="T8" fmla="*/ 0 w 14"/>
                  <a:gd name="T9" fmla="*/ 2 h 6"/>
                </a:gdLst>
                <a:ahLst/>
                <a:cxnLst>
                  <a:cxn ang="0">
                    <a:pos x="T0" y="T1"/>
                  </a:cxn>
                  <a:cxn ang="0">
                    <a:pos x="T2" y="T3"/>
                  </a:cxn>
                  <a:cxn ang="0">
                    <a:pos x="T4" y="T5"/>
                  </a:cxn>
                  <a:cxn ang="0">
                    <a:pos x="T6" y="T7"/>
                  </a:cxn>
                  <a:cxn ang="0">
                    <a:pos x="T8" y="T9"/>
                  </a:cxn>
                </a:cxnLst>
                <a:rect l="0" t="0" r="r" b="b"/>
                <a:pathLst>
                  <a:path w="14" h="6">
                    <a:moveTo>
                      <a:pt x="0" y="2"/>
                    </a:moveTo>
                    <a:lnTo>
                      <a:pt x="2" y="6"/>
                    </a:lnTo>
                    <a:lnTo>
                      <a:pt x="14" y="2"/>
                    </a:lnTo>
                    <a:lnTo>
                      <a:pt x="14"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3" name="Freeform 4314"/>
              <p:cNvSpPr>
                <a:spLocks/>
              </p:cNvSpPr>
              <p:nvPr/>
            </p:nvSpPr>
            <p:spPr bwMode="auto">
              <a:xfrm>
                <a:off x="3475" y="3360"/>
                <a:ext cx="16" cy="11"/>
              </a:xfrm>
              <a:custGeom>
                <a:avLst/>
                <a:gdLst>
                  <a:gd name="T0" fmla="*/ 0 w 16"/>
                  <a:gd name="T1" fmla="*/ 6 h 11"/>
                  <a:gd name="T2" fmla="*/ 14 w 16"/>
                  <a:gd name="T3" fmla="*/ 0 h 11"/>
                  <a:gd name="T4" fmla="*/ 16 w 16"/>
                  <a:gd name="T5" fmla="*/ 9 h 11"/>
                  <a:gd name="T6" fmla="*/ 2 w 16"/>
                  <a:gd name="T7" fmla="*/ 11 h 11"/>
                  <a:gd name="T8" fmla="*/ 0 w 16"/>
                  <a:gd name="T9" fmla="*/ 6 h 11"/>
                </a:gdLst>
                <a:ahLst/>
                <a:cxnLst>
                  <a:cxn ang="0">
                    <a:pos x="T0" y="T1"/>
                  </a:cxn>
                  <a:cxn ang="0">
                    <a:pos x="T2" y="T3"/>
                  </a:cxn>
                  <a:cxn ang="0">
                    <a:pos x="T4" y="T5"/>
                  </a:cxn>
                  <a:cxn ang="0">
                    <a:pos x="T6" y="T7"/>
                  </a:cxn>
                  <a:cxn ang="0">
                    <a:pos x="T8" y="T9"/>
                  </a:cxn>
                </a:cxnLst>
                <a:rect l="0" t="0" r="r" b="b"/>
                <a:pathLst>
                  <a:path w="16" h="11">
                    <a:moveTo>
                      <a:pt x="0" y="6"/>
                    </a:moveTo>
                    <a:lnTo>
                      <a:pt x="14" y="0"/>
                    </a:lnTo>
                    <a:lnTo>
                      <a:pt x="16" y="9"/>
                    </a:lnTo>
                    <a:lnTo>
                      <a:pt x="2" y="11"/>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4" name="Freeform 4315"/>
              <p:cNvSpPr>
                <a:spLocks/>
              </p:cNvSpPr>
              <p:nvPr/>
            </p:nvSpPr>
            <p:spPr bwMode="auto">
              <a:xfrm>
                <a:off x="3468" y="3308"/>
                <a:ext cx="15" cy="13"/>
              </a:xfrm>
              <a:custGeom>
                <a:avLst/>
                <a:gdLst>
                  <a:gd name="T0" fmla="*/ 0 w 15"/>
                  <a:gd name="T1" fmla="*/ 0 h 13"/>
                  <a:gd name="T2" fmla="*/ 0 w 15"/>
                  <a:gd name="T3" fmla="*/ 10 h 13"/>
                  <a:gd name="T4" fmla="*/ 0 w 15"/>
                  <a:gd name="T5" fmla="*/ 13 h 13"/>
                  <a:gd name="T6" fmla="*/ 15 w 15"/>
                  <a:gd name="T7" fmla="*/ 13 h 13"/>
                  <a:gd name="T8" fmla="*/ 15 w 15"/>
                  <a:gd name="T9" fmla="*/ 10 h 13"/>
                  <a:gd name="T10" fmla="*/ 15 w 15"/>
                  <a:gd name="T11" fmla="*/ 0 h 13"/>
                  <a:gd name="T12" fmla="*/ 0 w 1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5" h="13">
                    <a:moveTo>
                      <a:pt x="0" y="0"/>
                    </a:moveTo>
                    <a:lnTo>
                      <a:pt x="0" y="10"/>
                    </a:lnTo>
                    <a:lnTo>
                      <a:pt x="0" y="13"/>
                    </a:lnTo>
                    <a:lnTo>
                      <a:pt x="15" y="13"/>
                    </a:lnTo>
                    <a:lnTo>
                      <a:pt x="15" y="10"/>
                    </a:lnTo>
                    <a:lnTo>
                      <a:pt x="15" y="0"/>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5" name="Freeform 4316"/>
              <p:cNvSpPr>
                <a:spLocks/>
              </p:cNvSpPr>
              <p:nvPr/>
            </p:nvSpPr>
            <p:spPr bwMode="auto">
              <a:xfrm>
                <a:off x="3475" y="3254"/>
                <a:ext cx="16" cy="16"/>
              </a:xfrm>
              <a:custGeom>
                <a:avLst/>
                <a:gdLst>
                  <a:gd name="T0" fmla="*/ 2 w 16"/>
                  <a:gd name="T1" fmla="*/ 0 h 16"/>
                  <a:gd name="T2" fmla="*/ 0 w 16"/>
                  <a:gd name="T3" fmla="*/ 8 h 16"/>
                  <a:gd name="T4" fmla="*/ 0 w 16"/>
                  <a:gd name="T5" fmla="*/ 14 h 16"/>
                  <a:gd name="T6" fmla="*/ 12 w 16"/>
                  <a:gd name="T7" fmla="*/ 16 h 16"/>
                  <a:gd name="T8" fmla="*/ 14 w 16"/>
                  <a:gd name="T9" fmla="*/ 12 h 16"/>
                  <a:gd name="T10" fmla="*/ 16 w 16"/>
                  <a:gd name="T11" fmla="*/ 6 h 16"/>
                  <a:gd name="T12" fmla="*/ 2 w 1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6" h="16">
                    <a:moveTo>
                      <a:pt x="2" y="0"/>
                    </a:moveTo>
                    <a:lnTo>
                      <a:pt x="0" y="8"/>
                    </a:lnTo>
                    <a:lnTo>
                      <a:pt x="0" y="14"/>
                    </a:lnTo>
                    <a:lnTo>
                      <a:pt x="12" y="16"/>
                    </a:lnTo>
                    <a:lnTo>
                      <a:pt x="14" y="12"/>
                    </a:lnTo>
                    <a:lnTo>
                      <a:pt x="16" y="6"/>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6" name="Freeform 4317"/>
              <p:cNvSpPr>
                <a:spLocks/>
              </p:cNvSpPr>
              <p:nvPr/>
            </p:nvSpPr>
            <p:spPr bwMode="auto">
              <a:xfrm>
                <a:off x="3497" y="3208"/>
                <a:ext cx="15" cy="16"/>
              </a:xfrm>
              <a:custGeom>
                <a:avLst/>
                <a:gdLst>
                  <a:gd name="T0" fmla="*/ 5 w 15"/>
                  <a:gd name="T1" fmla="*/ 0 h 16"/>
                  <a:gd name="T2" fmla="*/ 0 w 15"/>
                  <a:gd name="T3" fmla="*/ 6 h 16"/>
                  <a:gd name="T4" fmla="*/ 0 w 15"/>
                  <a:gd name="T5" fmla="*/ 10 h 16"/>
                  <a:gd name="T6" fmla="*/ 9 w 15"/>
                  <a:gd name="T7" fmla="*/ 16 h 16"/>
                  <a:gd name="T8" fmla="*/ 13 w 15"/>
                  <a:gd name="T9" fmla="*/ 14 h 16"/>
                  <a:gd name="T10" fmla="*/ 15 w 15"/>
                  <a:gd name="T11" fmla="*/ 6 h 16"/>
                  <a:gd name="T12" fmla="*/ 5 w 15"/>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5" h="16">
                    <a:moveTo>
                      <a:pt x="5" y="0"/>
                    </a:moveTo>
                    <a:lnTo>
                      <a:pt x="0" y="6"/>
                    </a:lnTo>
                    <a:lnTo>
                      <a:pt x="0" y="10"/>
                    </a:lnTo>
                    <a:lnTo>
                      <a:pt x="9" y="16"/>
                    </a:lnTo>
                    <a:lnTo>
                      <a:pt x="13" y="14"/>
                    </a:lnTo>
                    <a:lnTo>
                      <a:pt x="15"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7" name="Freeform 4318"/>
              <p:cNvSpPr>
                <a:spLocks/>
              </p:cNvSpPr>
              <p:nvPr/>
            </p:nvSpPr>
            <p:spPr bwMode="auto">
              <a:xfrm>
                <a:off x="3529" y="3166"/>
                <a:ext cx="21" cy="19"/>
              </a:xfrm>
              <a:custGeom>
                <a:avLst/>
                <a:gdLst>
                  <a:gd name="T0" fmla="*/ 12 w 21"/>
                  <a:gd name="T1" fmla="*/ 0 h 19"/>
                  <a:gd name="T2" fmla="*/ 6 w 21"/>
                  <a:gd name="T3" fmla="*/ 6 h 19"/>
                  <a:gd name="T4" fmla="*/ 0 w 21"/>
                  <a:gd name="T5" fmla="*/ 10 h 19"/>
                  <a:gd name="T6" fmla="*/ 12 w 21"/>
                  <a:gd name="T7" fmla="*/ 19 h 19"/>
                  <a:gd name="T8" fmla="*/ 14 w 21"/>
                  <a:gd name="T9" fmla="*/ 15 h 19"/>
                  <a:gd name="T10" fmla="*/ 21 w 21"/>
                  <a:gd name="T11" fmla="*/ 10 h 19"/>
                  <a:gd name="T12" fmla="*/ 12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12" y="0"/>
                    </a:moveTo>
                    <a:lnTo>
                      <a:pt x="6" y="6"/>
                    </a:lnTo>
                    <a:lnTo>
                      <a:pt x="0" y="10"/>
                    </a:lnTo>
                    <a:lnTo>
                      <a:pt x="12" y="19"/>
                    </a:lnTo>
                    <a:lnTo>
                      <a:pt x="14" y="15"/>
                    </a:lnTo>
                    <a:lnTo>
                      <a:pt x="21" y="10"/>
                    </a:lnTo>
                    <a:lnTo>
                      <a:pt x="1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18" name="Freeform 4319"/>
              <p:cNvSpPr>
                <a:spLocks/>
              </p:cNvSpPr>
              <p:nvPr/>
            </p:nvSpPr>
            <p:spPr bwMode="auto">
              <a:xfrm>
                <a:off x="3577" y="3141"/>
                <a:ext cx="17" cy="15"/>
              </a:xfrm>
              <a:custGeom>
                <a:avLst/>
                <a:gdLst>
                  <a:gd name="T0" fmla="*/ 10 w 17"/>
                  <a:gd name="T1" fmla="*/ 0 h 15"/>
                  <a:gd name="T2" fmla="*/ 4 w 17"/>
                  <a:gd name="T3" fmla="*/ 2 h 15"/>
                  <a:gd name="T4" fmla="*/ 0 w 17"/>
                  <a:gd name="T5" fmla="*/ 2 h 15"/>
                  <a:gd name="T6" fmla="*/ 6 w 17"/>
                  <a:gd name="T7" fmla="*/ 15 h 15"/>
                  <a:gd name="T8" fmla="*/ 10 w 17"/>
                  <a:gd name="T9" fmla="*/ 15 h 15"/>
                  <a:gd name="T10" fmla="*/ 17 w 17"/>
                  <a:gd name="T11" fmla="*/ 10 h 15"/>
                  <a:gd name="T12" fmla="*/ 10 w 17"/>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0" y="0"/>
                    </a:moveTo>
                    <a:lnTo>
                      <a:pt x="4" y="2"/>
                    </a:lnTo>
                    <a:lnTo>
                      <a:pt x="0" y="2"/>
                    </a:lnTo>
                    <a:lnTo>
                      <a:pt x="6" y="15"/>
                    </a:lnTo>
                    <a:lnTo>
                      <a:pt x="10" y="15"/>
                    </a:lnTo>
                    <a:lnTo>
                      <a:pt x="17" y="10"/>
                    </a:lnTo>
                    <a:lnTo>
                      <a:pt x="1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pic>
        <p:nvPicPr>
          <p:cNvPr id="30919" name="method13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346235" y="6277224"/>
            <a:ext cx="609600" cy="609600"/>
          </a:xfrm>
          <a:prstGeom prst="rect">
            <a:avLst/>
          </a:prstGeom>
        </p:spPr>
      </p:pic>
      <p:sp>
        <p:nvSpPr>
          <p:cNvPr id="4326" name="TextBox 4325"/>
          <p:cNvSpPr txBox="1"/>
          <p:nvPr/>
        </p:nvSpPr>
        <p:spPr>
          <a:xfrm>
            <a:off x="8761912" y="5040236"/>
            <a:ext cx="1484702" cy="253916"/>
          </a:xfrm>
          <a:prstGeom prst="rect">
            <a:avLst/>
          </a:prstGeom>
          <a:noFill/>
        </p:spPr>
        <p:txBody>
          <a:bodyPr wrap="none" rtlCol="0">
            <a:spAutoFit/>
          </a:bodyPr>
          <a:lstStyle/>
          <a:p>
            <a:r>
              <a:rPr lang="en-US" sz="1050" b="1" dirty="0"/>
              <a:t>Retention time (min)</a:t>
            </a:r>
          </a:p>
        </p:txBody>
      </p:sp>
      <p:sp>
        <p:nvSpPr>
          <p:cNvPr id="4327" name="TextBox 4326"/>
          <p:cNvSpPr txBox="1"/>
          <p:nvPr/>
        </p:nvSpPr>
        <p:spPr>
          <a:xfrm>
            <a:off x="2881098" y="6497957"/>
            <a:ext cx="1484702" cy="253916"/>
          </a:xfrm>
          <a:prstGeom prst="rect">
            <a:avLst/>
          </a:prstGeom>
          <a:noFill/>
        </p:spPr>
        <p:txBody>
          <a:bodyPr wrap="none" rtlCol="0">
            <a:spAutoFit/>
          </a:bodyPr>
          <a:lstStyle/>
          <a:p>
            <a:r>
              <a:rPr lang="en-US" sz="1050" b="1" dirty="0"/>
              <a:t>Retention time (min)</a:t>
            </a:r>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54317">
        <p:fade/>
      </p:transition>
    </mc:Choice>
    <mc:Fallback xmlns="">
      <p:transition spd="med" advTm="54317">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3228" fill="hold"/>
                                        <p:tgtEl>
                                          <p:spTgt spid="30919"/>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432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par>
                                <p:cTn id="19" presetID="1" presetClass="entr" presetSubtype="0" fill="hold" grpId="0" nodeType="withEffect">
                                  <p:stCondLst>
                                    <p:cond delay="0"/>
                                  </p:stCondLst>
                                  <p:childTnLst>
                                    <p:set>
                                      <p:cBhvr>
                                        <p:cTn id="20" dur="1" fill="hold">
                                          <p:stCondLst>
                                            <p:cond delay="0"/>
                                          </p:stCondLst>
                                        </p:cTn>
                                        <p:tgtEl>
                                          <p:spTgt spid="43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1" fill="hold" display="0">
                  <p:stCondLst>
                    <p:cond delay="indefinite"/>
                  </p:stCondLst>
                  <p:endCondLst>
                    <p:cond evt="onStopAudio" delay="0">
                      <p:tgtEl>
                        <p:sldTgt/>
                      </p:tgtEl>
                    </p:cond>
                  </p:endCondLst>
                </p:cTn>
                <p:tgtEl>
                  <p:spTgt spid="30919"/>
                </p:tgtEl>
              </p:cMediaNode>
            </p:audio>
          </p:childTnLst>
        </p:cTn>
      </p:par>
    </p:tnLst>
    <p:bldLst>
      <p:bldP spid="4326" grpId="0"/>
      <p:bldP spid="432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p:txBody>
          <a:bodyPr/>
          <a:lstStyle/>
          <a:p>
            <a:r>
              <a:rPr lang="en-US" altLang="en-US"/>
              <a:t>Isocratic vs Gradient Elution</a:t>
            </a:r>
          </a:p>
        </p:txBody>
      </p:sp>
      <p:sp>
        <p:nvSpPr>
          <p:cNvPr id="27652" name="Rectangle 4"/>
          <p:cNvSpPr>
            <a:spLocks noGrp="1" noChangeArrowheads="1"/>
          </p:cNvSpPr>
          <p:nvPr>
            <p:ph type="body" idx="1"/>
          </p:nvPr>
        </p:nvSpPr>
        <p:spPr/>
        <p:txBody>
          <a:bodyPr/>
          <a:lstStyle/>
          <a:p>
            <a:r>
              <a:rPr lang="en-US" altLang="en-US" dirty="0"/>
              <a:t>Isocratic</a:t>
            </a:r>
          </a:p>
          <a:p>
            <a:pPr lvl="1"/>
            <a:r>
              <a:rPr lang="en-US" altLang="en-US" dirty="0"/>
              <a:t>stable system, more rugged</a:t>
            </a:r>
          </a:p>
          <a:p>
            <a:pPr lvl="1"/>
            <a:r>
              <a:rPr lang="en-US" altLang="en-US" dirty="0"/>
              <a:t>no equilibration time required between runs</a:t>
            </a:r>
          </a:p>
          <a:p>
            <a:pPr lvl="1"/>
            <a:r>
              <a:rPr lang="en-US" altLang="en-US" dirty="0"/>
              <a:t>higher precision (often)</a:t>
            </a:r>
          </a:p>
          <a:p>
            <a:pPr lvl="1"/>
            <a:r>
              <a:rPr lang="en-US" altLang="en-US" dirty="0"/>
              <a:t>mixed solvents can be prepared gravimetrically for demanding applications</a:t>
            </a:r>
          </a:p>
          <a:p>
            <a:pPr lvl="1"/>
            <a:endParaRPr lang="en-US" altLang="en-US" dirty="0"/>
          </a:p>
          <a:p>
            <a:r>
              <a:rPr lang="en-US" altLang="en-US" dirty="0"/>
              <a:t>Gradient</a:t>
            </a:r>
          </a:p>
          <a:p>
            <a:pPr lvl="1"/>
            <a:r>
              <a:rPr lang="en-US" altLang="en-US" dirty="0"/>
              <a:t>faster separations of dissimilar components</a:t>
            </a:r>
          </a:p>
        </p:txBody>
      </p:sp>
      <p:pic>
        <p:nvPicPr>
          <p:cNvPr id="2" name="method14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317248" y="6130926"/>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72739">
        <p:fade/>
      </p:transition>
    </mc:Choice>
    <mc:Fallback xmlns="">
      <p:transition spd="med" advTm="72739">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71792"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27652">
                                            <p:txEl>
                                              <p:pRg st="0" end="0"/>
                                            </p:txEl>
                                          </p:spTgt>
                                        </p:tgtEl>
                                        <p:attrNameLst>
                                          <p:attrName>style.visibility</p:attrName>
                                        </p:attrNameLst>
                                      </p:cBhvr>
                                      <p:to>
                                        <p:strVal val="visible"/>
                                      </p:to>
                                    </p:set>
                                    <p:animEffect transition="in" filter="fade">
                                      <p:cBhvr>
                                        <p:cTn id="11" dur="500"/>
                                        <p:tgtEl>
                                          <p:spTgt spid="27652">
                                            <p:txEl>
                                              <p:pRg st="0" end="0"/>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27652">
                                            <p:txEl>
                                              <p:pRg st="1" end="1"/>
                                            </p:txEl>
                                          </p:spTgt>
                                        </p:tgtEl>
                                        <p:attrNameLst>
                                          <p:attrName>style.visibility</p:attrName>
                                        </p:attrNameLst>
                                      </p:cBhvr>
                                      <p:to>
                                        <p:strVal val="visible"/>
                                      </p:to>
                                    </p:set>
                                    <p:animEffect transition="in" filter="fade">
                                      <p:cBhvr>
                                        <p:cTn id="14" dur="500"/>
                                        <p:tgtEl>
                                          <p:spTgt spid="27652">
                                            <p:txEl>
                                              <p:pRg st="1" end="1"/>
                                            </p:txEl>
                                          </p:spTgt>
                                        </p:tgtEl>
                                      </p:cBhvr>
                                    </p:animEffect>
                                  </p:childTnLst>
                                </p:cTn>
                              </p:par>
                              <p:par>
                                <p:cTn id="15" presetID="10" presetClass="entr" presetSubtype="0" fill="hold" nodeType="withEffect">
                                  <p:stCondLst>
                                    <p:cond delay="0"/>
                                  </p:stCondLst>
                                  <p:childTnLst>
                                    <p:set>
                                      <p:cBhvr>
                                        <p:cTn id="16" dur="1" fill="hold">
                                          <p:stCondLst>
                                            <p:cond delay="0"/>
                                          </p:stCondLst>
                                        </p:cTn>
                                        <p:tgtEl>
                                          <p:spTgt spid="27652">
                                            <p:txEl>
                                              <p:pRg st="2" end="2"/>
                                            </p:txEl>
                                          </p:spTgt>
                                        </p:tgtEl>
                                        <p:attrNameLst>
                                          <p:attrName>style.visibility</p:attrName>
                                        </p:attrNameLst>
                                      </p:cBhvr>
                                      <p:to>
                                        <p:strVal val="visible"/>
                                      </p:to>
                                    </p:set>
                                    <p:animEffect transition="in" filter="fade">
                                      <p:cBhvr>
                                        <p:cTn id="17" dur="500"/>
                                        <p:tgtEl>
                                          <p:spTgt spid="27652">
                                            <p:txEl>
                                              <p:pRg st="2" end="2"/>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27652">
                                            <p:txEl>
                                              <p:pRg st="3" end="3"/>
                                            </p:txEl>
                                          </p:spTgt>
                                        </p:tgtEl>
                                        <p:attrNameLst>
                                          <p:attrName>style.visibility</p:attrName>
                                        </p:attrNameLst>
                                      </p:cBhvr>
                                      <p:to>
                                        <p:strVal val="visible"/>
                                      </p:to>
                                    </p:set>
                                    <p:animEffect transition="in" filter="fade">
                                      <p:cBhvr>
                                        <p:cTn id="20" dur="500"/>
                                        <p:tgtEl>
                                          <p:spTgt spid="27652">
                                            <p:txEl>
                                              <p:pRg st="3" end="3"/>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27652">
                                            <p:txEl>
                                              <p:pRg st="4" end="4"/>
                                            </p:txEl>
                                          </p:spTgt>
                                        </p:tgtEl>
                                        <p:attrNameLst>
                                          <p:attrName>style.visibility</p:attrName>
                                        </p:attrNameLst>
                                      </p:cBhvr>
                                      <p:to>
                                        <p:strVal val="visible"/>
                                      </p:to>
                                    </p:set>
                                    <p:animEffect transition="in" filter="fade">
                                      <p:cBhvr>
                                        <p:cTn id="23" dur="500"/>
                                        <p:tgtEl>
                                          <p:spTgt spid="27652">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7652">
                                            <p:txEl>
                                              <p:pRg st="6" end="6"/>
                                            </p:txEl>
                                          </p:spTgt>
                                        </p:tgtEl>
                                        <p:attrNameLst>
                                          <p:attrName>style.visibility</p:attrName>
                                        </p:attrNameLst>
                                      </p:cBhvr>
                                      <p:to>
                                        <p:strVal val="visible"/>
                                      </p:to>
                                    </p:set>
                                    <p:animEffect transition="in" filter="fade">
                                      <p:cBhvr>
                                        <p:cTn id="28" dur="500"/>
                                        <p:tgtEl>
                                          <p:spTgt spid="27652">
                                            <p:txEl>
                                              <p:pRg st="6" end="6"/>
                                            </p:tx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27652">
                                            <p:txEl>
                                              <p:pRg st="7" end="7"/>
                                            </p:txEl>
                                          </p:spTgt>
                                        </p:tgtEl>
                                        <p:attrNameLst>
                                          <p:attrName>style.visibility</p:attrName>
                                        </p:attrNameLst>
                                      </p:cBhvr>
                                      <p:to>
                                        <p:strVal val="visible"/>
                                      </p:to>
                                    </p:set>
                                    <p:animEffect transition="in" filter="fade">
                                      <p:cBhvr>
                                        <p:cTn id="31" dur="500"/>
                                        <p:tgtEl>
                                          <p:spTgt spid="27652">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2" fill="hold" display="0">
                  <p:stCondLst>
                    <p:cond delay="indefinite"/>
                  </p:stCondLst>
                  <p:endCondLst>
                    <p:cond evt="onStopAudio" delay="0">
                      <p:tgtEl>
                        <p:sldTgt/>
                      </p:tgtEl>
                    </p:cond>
                  </p:endCondLst>
                </p:cTn>
                <p:tgtEl>
                  <p:spTgt spid="2"/>
                </p:tgtEl>
              </p:cMediaNode>
            </p:audio>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p:txBody>
          <a:bodyPr/>
          <a:lstStyle/>
          <a:p>
            <a:r>
              <a:rPr lang="en-US" altLang="en-US"/>
              <a:t>Separation Goals</a:t>
            </a:r>
          </a:p>
        </p:txBody>
      </p:sp>
      <p:sp>
        <p:nvSpPr>
          <p:cNvPr id="28675" name="Rectangle 3"/>
          <p:cNvSpPr>
            <a:spLocks noGrp="1" noChangeArrowheads="1"/>
          </p:cNvSpPr>
          <p:nvPr>
            <p:ph type="body" idx="1"/>
          </p:nvPr>
        </p:nvSpPr>
        <p:spPr>
          <a:xfrm>
            <a:off x="1219200" y="4399280"/>
            <a:ext cx="7772400" cy="2378709"/>
          </a:xfrm>
        </p:spPr>
        <p:txBody>
          <a:bodyPr/>
          <a:lstStyle/>
          <a:p>
            <a:pPr>
              <a:spcAft>
                <a:spcPts val="1200"/>
              </a:spcAft>
            </a:pPr>
            <a:r>
              <a:rPr lang="en-US" altLang="en-US" sz="1600" dirty="0"/>
              <a:t>Separation time:  &lt; 30 min (k’ range 0.5 to 15 isocratic)</a:t>
            </a:r>
            <a:br>
              <a:rPr lang="en-US" altLang="en-US" sz="1600" dirty="0"/>
            </a:br>
            <a:r>
              <a:rPr lang="en-US" altLang="en-US" sz="1600" dirty="0"/>
              <a:t>Often this is compromised to achieve needed resolution</a:t>
            </a:r>
          </a:p>
          <a:p>
            <a:pPr>
              <a:spcAft>
                <a:spcPts val="1200"/>
              </a:spcAft>
            </a:pPr>
            <a:r>
              <a:rPr lang="en-US" altLang="en-US" sz="1600" dirty="0"/>
              <a:t>Pressure:  &lt; 150 bar desirable</a:t>
            </a:r>
            <a:br>
              <a:rPr lang="en-US" altLang="en-US" sz="1600" dirty="0"/>
            </a:br>
            <a:r>
              <a:rPr lang="en-US" altLang="en-US" sz="1600" dirty="0"/>
              <a:t>Don’t use &gt; 250 bar unless very special circumstances</a:t>
            </a:r>
            <a:br>
              <a:rPr lang="en-US" altLang="en-US" sz="1600" dirty="0"/>
            </a:br>
            <a:r>
              <a:rPr lang="en-US" altLang="en-US" sz="1600" dirty="0"/>
              <a:t>(pump limit 350 bar to 400 bar)</a:t>
            </a:r>
          </a:p>
          <a:p>
            <a:pPr>
              <a:spcAft>
                <a:spcPts val="1200"/>
              </a:spcAft>
            </a:pPr>
            <a:r>
              <a:rPr lang="en-US" altLang="en-US" sz="1600" dirty="0"/>
              <a:t>For qualitative analysis complete separation may not be required (example:  PTH amino acid analysis for protein sequencing)</a:t>
            </a:r>
          </a:p>
        </p:txBody>
      </p:sp>
      <p:sp>
        <p:nvSpPr>
          <p:cNvPr id="28677" name="Text Box 5"/>
          <p:cNvSpPr txBox="1">
            <a:spLocks noChangeArrowheads="1"/>
          </p:cNvSpPr>
          <p:nvPr/>
        </p:nvSpPr>
        <p:spPr bwMode="auto">
          <a:xfrm>
            <a:off x="1219200" y="1371573"/>
            <a:ext cx="57912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en-US" altLang="en-US" dirty="0"/>
              <a:t>Baseline resolution:  </a:t>
            </a:r>
            <a:r>
              <a:rPr lang="en-US" altLang="en-US" dirty="0" err="1"/>
              <a:t>R</a:t>
            </a:r>
            <a:r>
              <a:rPr lang="en-US" altLang="en-US" baseline="-25000" dirty="0" err="1"/>
              <a:t>s</a:t>
            </a:r>
            <a:r>
              <a:rPr lang="en-US" altLang="en-US" dirty="0"/>
              <a:t> &gt; 1.5</a:t>
            </a:r>
          </a:p>
        </p:txBody>
      </p:sp>
      <p:grpSp>
        <p:nvGrpSpPr>
          <p:cNvPr id="2" name="Group 1"/>
          <p:cNvGrpSpPr/>
          <p:nvPr/>
        </p:nvGrpSpPr>
        <p:grpSpPr>
          <a:xfrm>
            <a:off x="2393633" y="1932305"/>
            <a:ext cx="6945313" cy="2022475"/>
            <a:chOff x="2405063" y="2149475"/>
            <a:chExt cx="6945313" cy="2022475"/>
          </a:xfrm>
        </p:grpSpPr>
        <p:sp>
          <p:nvSpPr>
            <p:cNvPr id="3" name="AutoShape 3"/>
            <p:cNvSpPr>
              <a:spLocks noChangeAspect="1" noChangeArrowheads="1" noTextEdit="1"/>
            </p:cNvSpPr>
            <p:nvPr/>
          </p:nvSpPr>
          <p:spPr bwMode="auto">
            <a:xfrm>
              <a:off x="3581401" y="2149475"/>
              <a:ext cx="5768975" cy="202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 name="Group 205"/>
            <p:cNvGrpSpPr>
              <a:grpSpLocks/>
            </p:cNvGrpSpPr>
            <p:nvPr/>
          </p:nvGrpSpPr>
          <p:grpSpPr bwMode="auto">
            <a:xfrm>
              <a:off x="6002338" y="2162175"/>
              <a:ext cx="2489200" cy="795338"/>
              <a:chOff x="3781" y="1362"/>
              <a:chExt cx="1568" cy="501"/>
            </a:xfrm>
          </p:grpSpPr>
          <p:sp>
            <p:nvSpPr>
              <p:cNvPr id="29739" name="Freeform 5"/>
              <p:cNvSpPr>
                <a:spLocks/>
              </p:cNvSpPr>
              <p:nvPr/>
            </p:nvSpPr>
            <p:spPr bwMode="auto">
              <a:xfrm>
                <a:off x="4612" y="1845"/>
                <a:ext cx="9" cy="18"/>
              </a:xfrm>
              <a:custGeom>
                <a:avLst/>
                <a:gdLst>
                  <a:gd name="T0" fmla="*/ 9 w 9"/>
                  <a:gd name="T1" fmla="*/ 0 h 18"/>
                  <a:gd name="T2" fmla="*/ 4 w 9"/>
                  <a:gd name="T3" fmla="*/ 0 h 18"/>
                  <a:gd name="T4" fmla="*/ 1 w 9"/>
                  <a:gd name="T5" fmla="*/ 1 h 18"/>
                  <a:gd name="T6" fmla="*/ 0 w 9"/>
                  <a:gd name="T7" fmla="*/ 5 h 18"/>
                  <a:gd name="T8" fmla="*/ 0 w 9"/>
                  <a:gd name="T9" fmla="*/ 8 h 18"/>
                  <a:gd name="T10" fmla="*/ 0 w 9"/>
                  <a:gd name="T11" fmla="*/ 13 h 18"/>
                  <a:gd name="T12" fmla="*/ 1 w 9"/>
                  <a:gd name="T13" fmla="*/ 14 h 18"/>
                  <a:gd name="T14" fmla="*/ 4 w 9"/>
                  <a:gd name="T15" fmla="*/ 18 h 18"/>
                  <a:gd name="T16" fmla="*/ 9 w 9"/>
                  <a:gd name="T17" fmla="*/ 18 h 18"/>
                  <a:gd name="T18" fmla="*/ 9 w 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8">
                    <a:moveTo>
                      <a:pt x="9" y="0"/>
                    </a:moveTo>
                    <a:lnTo>
                      <a:pt x="4" y="0"/>
                    </a:lnTo>
                    <a:lnTo>
                      <a:pt x="1" y="1"/>
                    </a:lnTo>
                    <a:lnTo>
                      <a:pt x="0" y="5"/>
                    </a:lnTo>
                    <a:lnTo>
                      <a:pt x="0" y="8"/>
                    </a:lnTo>
                    <a:lnTo>
                      <a:pt x="0" y="13"/>
                    </a:lnTo>
                    <a:lnTo>
                      <a:pt x="1" y="14"/>
                    </a:lnTo>
                    <a:lnTo>
                      <a:pt x="4" y="18"/>
                    </a:lnTo>
                    <a:lnTo>
                      <a:pt x="9" y="18"/>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0" name="Freeform 6"/>
              <p:cNvSpPr>
                <a:spLocks/>
              </p:cNvSpPr>
              <p:nvPr/>
            </p:nvSpPr>
            <p:spPr bwMode="auto">
              <a:xfrm>
                <a:off x="4621"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4 h 18"/>
                  <a:gd name="T18" fmla="*/ 13 w 13"/>
                  <a:gd name="T19" fmla="*/ 13 h 18"/>
                  <a:gd name="T20" fmla="*/ 13 w 13"/>
                  <a:gd name="T21" fmla="*/ 8 h 18"/>
                  <a:gd name="T22" fmla="*/ 13 w 13"/>
                  <a:gd name="T23" fmla="*/ 5 h 18"/>
                  <a:gd name="T24" fmla="*/ 12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4"/>
                    </a:lnTo>
                    <a:lnTo>
                      <a:pt x="13" y="13"/>
                    </a:lnTo>
                    <a:lnTo>
                      <a:pt x="13" y="8"/>
                    </a:lnTo>
                    <a:lnTo>
                      <a:pt x="13" y="5"/>
                    </a:lnTo>
                    <a:lnTo>
                      <a:pt x="12"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1" name="Freeform 7"/>
              <p:cNvSpPr>
                <a:spLocks/>
              </p:cNvSpPr>
              <p:nvPr/>
            </p:nvSpPr>
            <p:spPr bwMode="auto">
              <a:xfrm>
                <a:off x="4625" y="1845"/>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4 h 18"/>
                  <a:gd name="T18" fmla="*/ 13 w 14"/>
                  <a:gd name="T19" fmla="*/ 13 h 18"/>
                  <a:gd name="T20" fmla="*/ 14 w 14"/>
                  <a:gd name="T21" fmla="*/ 8 h 18"/>
                  <a:gd name="T22" fmla="*/ 13 w 14"/>
                  <a:gd name="T23" fmla="*/ 5 h 18"/>
                  <a:gd name="T24" fmla="*/ 11 w 14"/>
                  <a:gd name="T25" fmla="*/ 1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4"/>
                    </a:lnTo>
                    <a:lnTo>
                      <a:pt x="13" y="13"/>
                    </a:lnTo>
                    <a:lnTo>
                      <a:pt x="14" y="8"/>
                    </a:lnTo>
                    <a:lnTo>
                      <a:pt x="13" y="5"/>
                    </a:lnTo>
                    <a:lnTo>
                      <a:pt x="11"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2" name="Freeform 8"/>
              <p:cNvSpPr>
                <a:spLocks/>
              </p:cNvSpPr>
              <p:nvPr/>
            </p:nvSpPr>
            <p:spPr bwMode="auto">
              <a:xfrm>
                <a:off x="4629"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4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4"/>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3" name="Freeform 9"/>
              <p:cNvSpPr>
                <a:spLocks/>
              </p:cNvSpPr>
              <p:nvPr/>
            </p:nvSpPr>
            <p:spPr bwMode="auto">
              <a:xfrm>
                <a:off x="4633"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4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4"/>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4" name="Freeform 10"/>
              <p:cNvSpPr>
                <a:spLocks/>
              </p:cNvSpPr>
              <p:nvPr/>
            </p:nvSpPr>
            <p:spPr bwMode="auto">
              <a:xfrm>
                <a:off x="4638"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4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4"/>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5" name="Freeform 11"/>
              <p:cNvSpPr>
                <a:spLocks/>
              </p:cNvSpPr>
              <p:nvPr/>
            </p:nvSpPr>
            <p:spPr bwMode="auto">
              <a:xfrm>
                <a:off x="4641" y="1845"/>
                <a:ext cx="14" cy="18"/>
              </a:xfrm>
              <a:custGeom>
                <a:avLst/>
                <a:gdLst>
                  <a:gd name="T0" fmla="*/ 1 w 14"/>
                  <a:gd name="T1" fmla="*/ 0 h 18"/>
                  <a:gd name="T2" fmla="*/ 5 w 14"/>
                  <a:gd name="T3" fmla="*/ 0 h 18"/>
                  <a:gd name="T4" fmla="*/ 0 w 14"/>
                  <a:gd name="T5" fmla="*/ 0 h 18"/>
                  <a:gd name="T6" fmla="*/ 0 w 14"/>
                  <a:gd name="T7" fmla="*/ 18 h 18"/>
                  <a:gd name="T8" fmla="*/ 5 w 14"/>
                  <a:gd name="T9" fmla="*/ 18 h 18"/>
                  <a:gd name="T10" fmla="*/ 8 w 14"/>
                  <a:gd name="T11" fmla="*/ 18 h 18"/>
                  <a:gd name="T12" fmla="*/ 5 w 14"/>
                  <a:gd name="T13" fmla="*/ 18 h 18"/>
                  <a:gd name="T14" fmla="*/ 8 w 14"/>
                  <a:gd name="T15" fmla="*/ 18 h 18"/>
                  <a:gd name="T16" fmla="*/ 11 w 14"/>
                  <a:gd name="T17" fmla="*/ 14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 name="T30" fmla="*/ 1 w 1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8">
                    <a:moveTo>
                      <a:pt x="1" y="0"/>
                    </a:moveTo>
                    <a:lnTo>
                      <a:pt x="5" y="0"/>
                    </a:lnTo>
                    <a:lnTo>
                      <a:pt x="0" y="0"/>
                    </a:lnTo>
                    <a:lnTo>
                      <a:pt x="0" y="18"/>
                    </a:lnTo>
                    <a:lnTo>
                      <a:pt x="5" y="18"/>
                    </a:lnTo>
                    <a:lnTo>
                      <a:pt x="8" y="18"/>
                    </a:lnTo>
                    <a:lnTo>
                      <a:pt x="5" y="18"/>
                    </a:lnTo>
                    <a:lnTo>
                      <a:pt x="8" y="18"/>
                    </a:lnTo>
                    <a:lnTo>
                      <a:pt x="11" y="14"/>
                    </a:lnTo>
                    <a:lnTo>
                      <a:pt x="13" y="13"/>
                    </a:lnTo>
                    <a:lnTo>
                      <a:pt x="14" y="8"/>
                    </a:lnTo>
                    <a:lnTo>
                      <a:pt x="13" y="5"/>
                    </a:lnTo>
                    <a:lnTo>
                      <a:pt x="11" y="1"/>
                    </a:lnTo>
                    <a:lnTo>
                      <a:pt x="8" y="0"/>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6" name="Freeform 12"/>
              <p:cNvSpPr>
                <a:spLocks/>
              </p:cNvSpPr>
              <p:nvPr/>
            </p:nvSpPr>
            <p:spPr bwMode="auto">
              <a:xfrm>
                <a:off x="4642" y="1843"/>
                <a:ext cx="17" cy="20"/>
              </a:xfrm>
              <a:custGeom>
                <a:avLst/>
                <a:gdLst>
                  <a:gd name="T0" fmla="*/ 7 w 17"/>
                  <a:gd name="T1" fmla="*/ 0 h 20"/>
                  <a:gd name="T2" fmla="*/ 4 w 17"/>
                  <a:gd name="T3" fmla="*/ 0 h 20"/>
                  <a:gd name="T4" fmla="*/ 0 w 17"/>
                  <a:gd name="T5" fmla="*/ 2 h 20"/>
                  <a:gd name="T6" fmla="*/ 7 w 17"/>
                  <a:gd name="T7" fmla="*/ 20 h 20"/>
                  <a:gd name="T8" fmla="*/ 10 w 17"/>
                  <a:gd name="T9" fmla="*/ 18 h 20"/>
                  <a:gd name="T10" fmla="*/ 7 w 17"/>
                  <a:gd name="T11" fmla="*/ 18 h 20"/>
                  <a:gd name="T12" fmla="*/ 10 w 17"/>
                  <a:gd name="T13" fmla="*/ 18 h 20"/>
                  <a:gd name="T14" fmla="*/ 15 w 17"/>
                  <a:gd name="T15" fmla="*/ 16 h 20"/>
                  <a:gd name="T16" fmla="*/ 17 w 17"/>
                  <a:gd name="T17" fmla="*/ 13 h 20"/>
                  <a:gd name="T18" fmla="*/ 17 w 17"/>
                  <a:gd name="T19" fmla="*/ 10 h 20"/>
                  <a:gd name="T20" fmla="*/ 17 w 17"/>
                  <a:gd name="T21" fmla="*/ 5 h 20"/>
                  <a:gd name="T22" fmla="*/ 15 w 17"/>
                  <a:gd name="T23" fmla="*/ 3 h 20"/>
                  <a:gd name="T24" fmla="*/ 12 w 17"/>
                  <a:gd name="T25" fmla="*/ 0 h 20"/>
                  <a:gd name="T26" fmla="*/ 9 w 17"/>
                  <a:gd name="T27" fmla="*/ 0 h 20"/>
                  <a:gd name="T28" fmla="*/ 4 w 17"/>
                  <a:gd name="T29" fmla="*/ 0 h 20"/>
                  <a:gd name="T30" fmla="*/ 7 w 1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0">
                    <a:moveTo>
                      <a:pt x="7" y="0"/>
                    </a:moveTo>
                    <a:lnTo>
                      <a:pt x="4" y="0"/>
                    </a:lnTo>
                    <a:lnTo>
                      <a:pt x="0" y="2"/>
                    </a:lnTo>
                    <a:lnTo>
                      <a:pt x="7" y="20"/>
                    </a:lnTo>
                    <a:lnTo>
                      <a:pt x="10" y="18"/>
                    </a:lnTo>
                    <a:lnTo>
                      <a:pt x="7" y="18"/>
                    </a:lnTo>
                    <a:lnTo>
                      <a:pt x="10" y="18"/>
                    </a:lnTo>
                    <a:lnTo>
                      <a:pt x="15" y="16"/>
                    </a:lnTo>
                    <a:lnTo>
                      <a:pt x="17" y="13"/>
                    </a:lnTo>
                    <a:lnTo>
                      <a:pt x="17" y="10"/>
                    </a:lnTo>
                    <a:lnTo>
                      <a:pt x="17" y="5"/>
                    </a:lnTo>
                    <a:lnTo>
                      <a:pt x="15" y="3"/>
                    </a:lnTo>
                    <a:lnTo>
                      <a:pt x="12" y="0"/>
                    </a:lnTo>
                    <a:lnTo>
                      <a:pt x="9" y="0"/>
                    </a:lnTo>
                    <a:lnTo>
                      <a:pt x="4"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7" name="Freeform 13"/>
              <p:cNvSpPr>
                <a:spLocks/>
              </p:cNvSpPr>
              <p:nvPr/>
            </p:nvSpPr>
            <p:spPr bwMode="auto">
              <a:xfrm>
                <a:off x="4649"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8" name="Freeform 14"/>
              <p:cNvSpPr>
                <a:spLocks/>
              </p:cNvSpPr>
              <p:nvPr/>
            </p:nvSpPr>
            <p:spPr bwMode="auto">
              <a:xfrm>
                <a:off x="4654"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49" name="Freeform 15"/>
              <p:cNvSpPr>
                <a:spLocks/>
              </p:cNvSpPr>
              <p:nvPr/>
            </p:nvSpPr>
            <p:spPr bwMode="auto">
              <a:xfrm>
                <a:off x="4657"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0" name="Freeform 16"/>
              <p:cNvSpPr>
                <a:spLocks/>
              </p:cNvSpPr>
              <p:nvPr/>
            </p:nvSpPr>
            <p:spPr bwMode="auto">
              <a:xfrm>
                <a:off x="4662"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1" name="Freeform 17"/>
              <p:cNvSpPr>
                <a:spLocks/>
              </p:cNvSpPr>
              <p:nvPr/>
            </p:nvSpPr>
            <p:spPr bwMode="auto">
              <a:xfrm>
                <a:off x="4665"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2" name="Freeform 18"/>
              <p:cNvSpPr>
                <a:spLocks/>
              </p:cNvSpPr>
              <p:nvPr/>
            </p:nvSpPr>
            <p:spPr bwMode="auto">
              <a:xfrm>
                <a:off x="4670"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3" name="Freeform 19"/>
              <p:cNvSpPr>
                <a:spLocks/>
              </p:cNvSpPr>
              <p:nvPr/>
            </p:nvSpPr>
            <p:spPr bwMode="auto">
              <a:xfrm>
                <a:off x="4673"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4" name="Freeform 20"/>
              <p:cNvSpPr>
                <a:spLocks/>
              </p:cNvSpPr>
              <p:nvPr/>
            </p:nvSpPr>
            <p:spPr bwMode="auto">
              <a:xfrm>
                <a:off x="4678"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5" name="Freeform 21"/>
              <p:cNvSpPr>
                <a:spLocks/>
              </p:cNvSpPr>
              <p:nvPr/>
            </p:nvSpPr>
            <p:spPr bwMode="auto">
              <a:xfrm>
                <a:off x="4681"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6" name="Freeform 22"/>
              <p:cNvSpPr>
                <a:spLocks/>
              </p:cNvSpPr>
              <p:nvPr/>
            </p:nvSpPr>
            <p:spPr bwMode="auto">
              <a:xfrm>
                <a:off x="4686"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7" name="Freeform 23"/>
              <p:cNvSpPr>
                <a:spLocks/>
              </p:cNvSpPr>
              <p:nvPr/>
            </p:nvSpPr>
            <p:spPr bwMode="auto">
              <a:xfrm>
                <a:off x="4689"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8"/>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8" name="Freeform 24"/>
              <p:cNvSpPr>
                <a:spLocks/>
              </p:cNvSpPr>
              <p:nvPr/>
            </p:nvSpPr>
            <p:spPr bwMode="auto">
              <a:xfrm>
                <a:off x="4694"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8"/>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59" name="Freeform 25"/>
              <p:cNvSpPr>
                <a:spLocks/>
              </p:cNvSpPr>
              <p:nvPr/>
            </p:nvSpPr>
            <p:spPr bwMode="auto">
              <a:xfrm>
                <a:off x="4698"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8"/>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0" name="Freeform 26"/>
              <p:cNvSpPr>
                <a:spLocks/>
              </p:cNvSpPr>
              <p:nvPr/>
            </p:nvSpPr>
            <p:spPr bwMode="auto">
              <a:xfrm>
                <a:off x="4702"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1" name="Freeform 27"/>
              <p:cNvSpPr>
                <a:spLocks/>
              </p:cNvSpPr>
              <p:nvPr/>
            </p:nvSpPr>
            <p:spPr bwMode="auto">
              <a:xfrm>
                <a:off x="4706"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2" name="Freeform 28"/>
              <p:cNvSpPr>
                <a:spLocks/>
              </p:cNvSpPr>
              <p:nvPr/>
            </p:nvSpPr>
            <p:spPr bwMode="auto">
              <a:xfrm>
                <a:off x="4711"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3" name="Freeform 29"/>
              <p:cNvSpPr>
                <a:spLocks/>
              </p:cNvSpPr>
              <p:nvPr/>
            </p:nvSpPr>
            <p:spPr bwMode="auto">
              <a:xfrm>
                <a:off x="4714"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4" name="Freeform 30"/>
              <p:cNvSpPr>
                <a:spLocks/>
              </p:cNvSpPr>
              <p:nvPr/>
            </p:nvSpPr>
            <p:spPr bwMode="auto">
              <a:xfrm>
                <a:off x="4719"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5" name="Freeform 31"/>
              <p:cNvSpPr>
                <a:spLocks/>
              </p:cNvSpPr>
              <p:nvPr/>
            </p:nvSpPr>
            <p:spPr bwMode="auto">
              <a:xfrm>
                <a:off x="4722" y="1843"/>
                <a:ext cx="15" cy="18"/>
              </a:xfrm>
              <a:custGeom>
                <a:avLst/>
                <a:gdLst>
                  <a:gd name="T0" fmla="*/ 0 w 15"/>
                  <a:gd name="T1" fmla="*/ 0 h 18"/>
                  <a:gd name="T2" fmla="*/ 5 w 15"/>
                  <a:gd name="T3" fmla="*/ 0 h 18"/>
                  <a:gd name="T4" fmla="*/ 0 w 15"/>
                  <a:gd name="T5" fmla="*/ 0 h 18"/>
                  <a:gd name="T6" fmla="*/ 0 w 15"/>
                  <a:gd name="T7" fmla="*/ 18 h 18"/>
                  <a:gd name="T8" fmla="*/ 5 w 15"/>
                  <a:gd name="T9" fmla="*/ 18 h 18"/>
                  <a:gd name="T10" fmla="*/ 8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2 h 18"/>
                  <a:gd name="T26" fmla="*/ 8 w 15"/>
                  <a:gd name="T27" fmla="*/ 0 h 18"/>
                  <a:gd name="T28" fmla="*/ 5 w 15"/>
                  <a:gd name="T29" fmla="*/ 0 h 18"/>
                  <a:gd name="T30" fmla="*/ 0 w 15"/>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8">
                    <a:moveTo>
                      <a:pt x="0" y="0"/>
                    </a:moveTo>
                    <a:lnTo>
                      <a:pt x="5" y="0"/>
                    </a:lnTo>
                    <a:lnTo>
                      <a:pt x="0" y="0"/>
                    </a:lnTo>
                    <a:lnTo>
                      <a:pt x="0" y="18"/>
                    </a:lnTo>
                    <a:lnTo>
                      <a:pt x="5" y="18"/>
                    </a:lnTo>
                    <a:lnTo>
                      <a:pt x="8" y="18"/>
                    </a:lnTo>
                    <a:lnTo>
                      <a:pt x="5" y="18"/>
                    </a:lnTo>
                    <a:lnTo>
                      <a:pt x="8" y="18"/>
                    </a:lnTo>
                    <a:lnTo>
                      <a:pt x="11" y="16"/>
                    </a:lnTo>
                    <a:lnTo>
                      <a:pt x="13" y="13"/>
                    </a:lnTo>
                    <a:lnTo>
                      <a:pt x="15" y="8"/>
                    </a:lnTo>
                    <a:lnTo>
                      <a:pt x="13" y="5"/>
                    </a:lnTo>
                    <a:lnTo>
                      <a:pt x="11" y="2"/>
                    </a:lnTo>
                    <a:lnTo>
                      <a:pt x="8" y="0"/>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6" name="Freeform 32"/>
              <p:cNvSpPr>
                <a:spLocks/>
              </p:cNvSpPr>
              <p:nvPr/>
            </p:nvSpPr>
            <p:spPr bwMode="auto">
              <a:xfrm>
                <a:off x="4722" y="1842"/>
                <a:ext cx="18" cy="19"/>
              </a:xfrm>
              <a:custGeom>
                <a:avLst/>
                <a:gdLst>
                  <a:gd name="T0" fmla="*/ 5 w 18"/>
                  <a:gd name="T1" fmla="*/ 0 h 19"/>
                  <a:gd name="T2" fmla="*/ 5 w 18"/>
                  <a:gd name="T3" fmla="*/ 0 h 19"/>
                  <a:gd name="T4" fmla="*/ 0 w 18"/>
                  <a:gd name="T5" fmla="*/ 1 h 19"/>
                  <a:gd name="T6" fmla="*/ 8 w 18"/>
                  <a:gd name="T7" fmla="*/ 19 h 19"/>
                  <a:gd name="T8" fmla="*/ 11 w 18"/>
                  <a:gd name="T9" fmla="*/ 17 h 19"/>
                  <a:gd name="T10" fmla="*/ 11 w 18"/>
                  <a:gd name="T11" fmla="*/ 17 h 19"/>
                  <a:gd name="T12" fmla="*/ 11 w 18"/>
                  <a:gd name="T13" fmla="*/ 17 h 19"/>
                  <a:gd name="T14" fmla="*/ 16 w 18"/>
                  <a:gd name="T15" fmla="*/ 16 h 19"/>
                  <a:gd name="T16" fmla="*/ 18 w 18"/>
                  <a:gd name="T17" fmla="*/ 13 h 19"/>
                  <a:gd name="T18" fmla="*/ 18 w 18"/>
                  <a:gd name="T19" fmla="*/ 9 h 19"/>
                  <a:gd name="T20" fmla="*/ 18 w 18"/>
                  <a:gd name="T21" fmla="*/ 4 h 19"/>
                  <a:gd name="T22" fmla="*/ 16 w 18"/>
                  <a:gd name="T23" fmla="*/ 3 h 19"/>
                  <a:gd name="T24" fmla="*/ 13 w 18"/>
                  <a:gd name="T25" fmla="*/ 0 h 19"/>
                  <a:gd name="T26" fmla="*/ 10 w 18"/>
                  <a:gd name="T27" fmla="*/ 0 h 19"/>
                  <a:gd name="T28" fmla="*/ 5 w 1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9">
                    <a:moveTo>
                      <a:pt x="5" y="0"/>
                    </a:moveTo>
                    <a:lnTo>
                      <a:pt x="5" y="0"/>
                    </a:lnTo>
                    <a:lnTo>
                      <a:pt x="0" y="1"/>
                    </a:lnTo>
                    <a:lnTo>
                      <a:pt x="8" y="19"/>
                    </a:lnTo>
                    <a:lnTo>
                      <a:pt x="11" y="17"/>
                    </a:lnTo>
                    <a:lnTo>
                      <a:pt x="11" y="17"/>
                    </a:lnTo>
                    <a:lnTo>
                      <a:pt x="11" y="17"/>
                    </a:lnTo>
                    <a:lnTo>
                      <a:pt x="16" y="16"/>
                    </a:lnTo>
                    <a:lnTo>
                      <a:pt x="18" y="13"/>
                    </a:lnTo>
                    <a:lnTo>
                      <a:pt x="18" y="9"/>
                    </a:lnTo>
                    <a:lnTo>
                      <a:pt x="18" y="4"/>
                    </a:lnTo>
                    <a:lnTo>
                      <a:pt x="16" y="3"/>
                    </a:lnTo>
                    <a:lnTo>
                      <a:pt x="13" y="0"/>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7" name="Freeform 33"/>
              <p:cNvSpPr>
                <a:spLocks/>
              </p:cNvSpPr>
              <p:nvPr/>
            </p:nvSpPr>
            <p:spPr bwMode="auto">
              <a:xfrm>
                <a:off x="4727" y="1840"/>
                <a:ext cx="18" cy="19"/>
              </a:xfrm>
              <a:custGeom>
                <a:avLst/>
                <a:gdLst>
                  <a:gd name="T0" fmla="*/ 5 w 18"/>
                  <a:gd name="T1" fmla="*/ 0 h 19"/>
                  <a:gd name="T2" fmla="*/ 5 w 18"/>
                  <a:gd name="T3" fmla="*/ 0 h 19"/>
                  <a:gd name="T4" fmla="*/ 0 w 18"/>
                  <a:gd name="T5" fmla="*/ 2 h 19"/>
                  <a:gd name="T6" fmla="*/ 6 w 18"/>
                  <a:gd name="T7" fmla="*/ 19 h 19"/>
                  <a:gd name="T8" fmla="*/ 11 w 18"/>
                  <a:gd name="T9" fmla="*/ 18 h 19"/>
                  <a:gd name="T10" fmla="*/ 11 w 18"/>
                  <a:gd name="T11" fmla="*/ 18 h 19"/>
                  <a:gd name="T12" fmla="*/ 11 w 18"/>
                  <a:gd name="T13" fmla="*/ 18 h 19"/>
                  <a:gd name="T14" fmla="*/ 14 w 18"/>
                  <a:gd name="T15" fmla="*/ 16 h 19"/>
                  <a:gd name="T16" fmla="*/ 16 w 18"/>
                  <a:gd name="T17" fmla="*/ 13 h 19"/>
                  <a:gd name="T18" fmla="*/ 18 w 18"/>
                  <a:gd name="T19" fmla="*/ 10 h 19"/>
                  <a:gd name="T20" fmla="*/ 16 w 18"/>
                  <a:gd name="T21" fmla="*/ 6 h 19"/>
                  <a:gd name="T22" fmla="*/ 14 w 18"/>
                  <a:gd name="T23" fmla="*/ 3 h 19"/>
                  <a:gd name="T24" fmla="*/ 11 w 18"/>
                  <a:gd name="T25" fmla="*/ 0 h 19"/>
                  <a:gd name="T26" fmla="*/ 8 w 18"/>
                  <a:gd name="T27" fmla="*/ 0 h 19"/>
                  <a:gd name="T28" fmla="*/ 3 w 18"/>
                  <a:gd name="T29" fmla="*/ 0 h 19"/>
                  <a:gd name="T30" fmla="*/ 5 w 18"/>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5" y="0"/>
                    </a:moveTo>
                    <a:lnTo>
                      <a:pt x="5" y="0"/>
                    </a:lnTo>
                    <a:lnTo>
                      <a:pt x="0" y="2"/>
                    </a:lnTo>
                    <a:lnTo>
                      <a:pt x="6" y="19"/>
                    </a:lnTo>
                    <a:lnTo>
                      <a:pt x="11" y="18"/>
                    </a:lnTo>
                    <a:lnTo>
                      <a:pt x="11" y="18"/>
                    </a:lnTo>
                    <a:lnTo>
                      <a:pt x="11" y="18"/>
                    </a:lnTo>
                    <a:lnTo>
                      <a:pt x="14" y="16"/>
                    </a:lnTo>
                    <a:lnTo>
                      <a:pt x="16" y="13"/>
                    </a:lnTo>
                    <a:lnTo>
                      <a:pt x="18" y="10"/>
                    </a:lnTo>
                    <a:lnTo>
                      <a:pt x="16" y="6"/>
                    </a:lnTo>
                    <a:lnTo>
                      <a:pt x="14" y="3"/>
                    </a:lnTo>
                    <a:lnTo>
                      <a:pt x="11" y="0"/>
                    </a:lnTo>
                    <a:lnTo>
                      <a:pt x="8" y="0"/>
                    </a:lnTo>
                    <a:lnTo>
                      <a:pt x="3"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8" name="Freeform 34"/>
              <p:cNvSpPr>
                <a:spLocks/>
              </p:cNvSpPr>
              <p:nvPr/>
            </p:nvSpPr>
            <p:spPr bwMode="auto">
              <a:xfrm>
                <a:off x="4732" y="1838"/>
                <a:ext cx="16" cy="20"/>
              </a:xfrm>
              <a:custGeom>
                <a:avLst/>
                <a:gdLst>
                  <a:gd name="T0" fmla="*/ 3 w 16"/>
                  <a:gd name="T1" fmla="*/ 0 h 20"/>
                  <a:gd name="T2" fmla="*/ 3 w 16"/>
                  <a:gd name="T3" fmla="*/ 0 h 20"/>
                  <a:gd name="T4" fmla="*/ 0 w 16"/>
                  <a:gd name="T5" fmla="*/ 2 h 20"/>
                  <a:gd name="T6" fmla="*/ 6 w 16"/>
                  <a:gd name="T7" fmla="*/ 20 h 20"/>
                  <a:gd name="T8" fmla="*/ 9 w 16"/>
                  <a:gd name="T9" fmla="*/ 18 h 20"/>
                  <a:gd name="T10" fmla="*/ 9 w 16"/>
                  <a:gd name="T11" fmla="*/ 18 h 20"/>
                  <a:gd name="T12" fmla="*/ 9 w 16"/>
                  <a:gd name="T13" fmla="*/ 18 h 20"/>
                  <a:gd name="T14" fmla="*/ 13 w 16"/>
                  <a:gd name="T15" fmla="*/ 17 h 20"/>
                  <a:gd name="T16" fmla="*/ 16 w 16"/>
                  <a:gd name="T17" fmla="*/ 13 h 20"/>
                  <a:gd name="T18" fmla="*/ 16 w 16"/>
                  <a:gd name="T19" fmla="*/ 10 h 20"/>
                  <a:gd name="T20" fmla="*/ 16 w 16"/>
                  <a:gd name="T21" fmla="*/ 7 h 20"/>
                  <a:gd name="T22" fmla="*/ 14 w 16"/>
                  <a:gd name="T23" fmla="*/ 4 h 20"/>
                  <a:gd name="T24" fmla="*/ 11 w 16"/>
                  <a:gd name="T25" fmla="*/ 0 h 20"/>
                  <a:gd name="T26" fmla="*/ 8 w 16"/>
                  <a:gd name="T27" fmla="*/ 0 h 20"/>
                  <a:gd name="T28" fmla="*/ 3 w 16"/>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0">
                    <a:moveTo>
                      <a:pt x="3" y="0"/>
                    </a:moveTo>
                    <a:lnTo>
                      <a:pt x="3" y="0"/>
                    </a:lnTo>
                    <a:lnTo>
                      <a:pt x="0" y="2"/>
                    </a:lnTo>
                    <a:lnTo>
                      <a:pt x="6" y="20"/>
                    </a:lnTo>
                    <a:lnTo>
                      <a:pt x="9" y="18"/>
                    </a:lnTo>
                    <a:lnTo>
                      <a:pt x="9" y="18"/>
                    </a:lnTo>
                    <a:lnTo>
                      <a:pt x="9" y="18"/>
                    </a:lnTo>
                    <a:lnTo>
                      <a:pt x="13" y="17"/>
                    </a:lnTo>
                    <a:lnTo>
                      <a:pt x="16" y="13"/>
                    </a:lnTo>
                    <a:lnTo>
                      <a:pt x="16" y="10"/>
                    </a:lnTo>
                    <a:lnTo>
                      <a:pt x="16" y="7"/>
                    </a:lnTo>
                    <a:lnTo>
                      <a:pt x="14" y="4"/>
                    </a:lnTo>
                    <a:lnTo>
                      <a:pt x="11" y="0"/>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69" name="Freeform 35"/>
              <p:cNvSpPr>
                <a:spLocks/>
              </p:cNvSpPr>
              <p:nvPr/>
            </p:nvSpPr>
            <p:spPr bwMode="auto">
              <a:xfrm>
                <a:off x="4735" y="1837"/>
                <a:ext cx="18" cy="19"/>
              </a:xfrm>
              <a:custGeom>
                <a:avLst/>
                <a:gdLst>
                  <a:gd name="T0" fmla="*/ 0 w 18"/>
                  <a:gd name="T1" fmla="*/ 3 h 19"/>
                  <a:gd name="T2" fmla="*/ 5 w 18"/>
                  <a:gd name="T3" fmla="*/ 0 h 19"/>
                  <a:gd name="T4" fmla="*/ 0 w 18"/>
                  <a:gd name="T5" fmla="*/ 1 h 19"/>
                  <a:gd name="T6" fmla="*/ 6 w 18"/>
                  <a:gd name="T7" fmla="*/ 19 h 19"/>
                  <a:gd name="T8" fmla="*/ 11 w 18"/>
                  <a:gd name="T9" fmla="*/ 18 h 19"/>
                  <a:gd name="T10" fmla="*/ 15 w 18"/>
                  <a:gd name="T11" fmla="*/ 16 h 19"/>
                  <a:gd name="T12" fmla="*/ 11 w 18"/>
                  <a:gd name="T13" fmla="*/ 18 h 19"/>
                  <a:gd name="T14" fmla="*/ 15 w 18"/>
                  <a:gd name="T15" fmla="*/ 16 h 19"/>
                  <a:gd name="T16" fmla="*/ 16 w 18"/>
                  <a:gd name="T17" fmla="*/ 13 h 19"/>
                  <a:gd name="T18" fmla="*/ 18 w 18"/>
                  <a:gd name="T19" fmla="*/ 9 h 19"/>
                  <a:gd name="T20" fmla="*/ 16 w 18"/>
                  <a:gd name="T21" fmla="*/ 6 h 19"/>
                  <a:gd name="T22" fmla="*/ 15 w 18"/>
                  <a:gd name="T23" fmla="*/ 3 h 19"/>
                  <a:gd name="T24" fmla="*/ 11 w 18"/>
                  <a:gd name="T25" fmla="*/ 0 h 19"/>
                  <a:gd name="T26" fmla="*/ 8 w 18"/>
                  <a:gd name="T27" fmla="*/ 0 h 19"/>
                  <a:gd name="T28" fmla="*/ 5 w 18"/>
                  <a:gd name="T29" fmla="*/ 0 h 19"/>
                  <a:gd name="T30" fmla="*/ 0 w 18"/>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0" y="3"/>
                    </a:moveTo>
                    <a:lnTo>
                      <a:pt x="5" y="0"/>
                    </a:lnTo>
                    <a:lnTo>
                      <a:pt x="0" y="1"/>
                    </a:lnTo>
                    <a:lnTo>
                      <a:pt x="6" y="19"/>
                    </a:lnTo>
                    <a:lnTo>
                      <a:pt x="11" y="18"/>
                    </a:lnTo>
                    <a:lnTo>
                      <a:pt x="15" y="16"/>
                    </a:lnTo>
                    <a:lnTo>
                      <a:pt x="11" y="18"/>
                    </a:lnTo>
                    <a:lnTo>
                      <a:pt x="15" y="16"/>
                    </a:lnTo>
                    <a:lnTo>
                      <a:pt x="16" y="13"/>
                    </a:lnTo>
                    <a:lnTo>
                      <a:pt x="18" y="9"/>
                    </a:lnTo>
                    <a:lnTo>
                      <a:pt x="16" y="6"/>
                    </a:lnTo>
                    <a:lnTo>
                      <a:pt x="15" y="3"/>
                    </a:lnTo>
                    <a:lnTo>
                      <a:pt x="11" y="0"/>
                    </a:lnTo>
                    <a:lnTo>
                      <a:pt x="8" y="0"/>
                    </a:lnTo>
                    <a:lnTo>
                      <a:pt x="5"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0" name="Freeform 36"/>
              <p:cNvSpPr>
                <a:spLocks/>
              </p:cNvSpPr>
              <p:nvPr/>
            </p:nvSpPr>
            <p:spPr bwMode="auto">
              <a:xfrm>
                <a:off x="4735" y="1832"/>
                <a:ext cx="21" cy="21"/>
              </a:xfrm>
              <a:custGeom>
                <a:avLst/>
                <a:gdLst>
                  <a:gd name="T0" fmla="*/ 5 w 21"/>
                  <a:gd name="T1" fmla="*/ 3 h 21"/>
                  <a:gd name="T2" fmla="*/ 5 w 21"/>
                  <a:gd name="T3" fmla="*/ 3 h 21"/>
                  <a:gd name="T4" fmla="*/ 0 w 21"/>
                  <a:gd name="T5" fmla="*/ 8 h 21"/>
                  <a:gd name="T6" fmla="*/ 15 w 21"/>
                  <a:gd name="T7" fmla="*/ 21 h 21"/>
                  <a:gd name="T8" fmla="*/ 19 w 21"/>
                  <a:gd name="T9" fmla="*/ 16 h 21"/>
                  <a:gd name="T10" fmla="*/ 19 w 21"/>
                  <a:gd name="T11" fmla="*/ 16 h 21"/>
                  <a:gd name="T12" fmla="*/ 19 w 21"/>
                  <a:gd name="T13" fmla="*/ 16 h 21"/>
                  <a:gd name="T14" fmla="*/ 21 w 21"/>
                  <a:gd name="T15" fmla="*/ 13 h 21"/>
                  <a:gd name="T16" fmla="*/ 21 w 21"/>
                  <a:gd name="T17" fmla="*/ 8 h 21"/>
                  <a:gd name="T18" fmla="*/ 19 w 21"/>
                  <a:gd name="T19" fmla="*/ 5 h 21"/>
                  <a:gd name="T20" fmla="*/ 18 w 21"/>
                  <a:gd name="T21" fmla="*/ 3 h 21"/>
                  <a:gd name="T22" fmla="*/ 15 w 21"/>
                  <a:gd name="T23" fmla="*/ 0 h 21"/>
                  <a:gd name="T24" fmla="*/ 11 w 21"/>
                  <a:gd name="T25" fmla="*/ 0 h 21"/>
                  <a:gd name="T26" fmla="*/ 8 w 21"/>
                  <a:gd name="T27" fmla="*/ 0 h 21"/>
                  <a:gd name="T28" fmla="*/ 5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5" y="3"/>
                    </a:moveTo>
                    <a:lnTo>
                      <a:pt x="5" y="3"/>
                    </a:lnTo>
                    <a:lnTo>
                      <a:pt x="0" y="8"/>
                    </a:lnTo>
                    <a:lnTo>
                      <a:pt x="15" y="21"/>
                    </a:lnTo>
                    <a:lnTo>
                      <a:pt x="19" y="16"/>
                    </a:lnTo>
                    <a:lnTo>
                      <a:pt x="19" y="16"/>
                    </a:lnTo>
                    <a:lnTo>
                      <a:pt x="19" y="16"/>
                    </a:lnTo>
                    <a:lnTo>
                      <a:pt x="21" y="13"/>
                    </a:lnTo>
                    <a:lnTo>
                      <a:pt x="21" y="8"/>
                    </a:lnTo>
                    <a:lnTo>
                      <a:pt x="19" y="5"/>
                    </a:lnTo>
                    <a:lnTo>
                      <a:pt x="18" y="3"/>
                    </a:lnTo>
                    <a:lnTo>
                      <a:pt x="15" y="0"/>
                    </a:lnTo>
                    <a:lnTo>
                      <a:pt x="11" y="0"/>
                    </a:lnTo>
                    <a:lnTo>
                      <a:pt x="8" y="0"/>
                    </a:lnTo>
                    <a:lnTo>
                      <a:pt x="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1" name="Freeform 37"/>
              <p:cNvSpPr>
                <a:spLocks/>
              </p:cNvSpPr>
              <p:nvPr/>
            </p:nvSpPr>
            <p:spPr bwMode="auto">
              <a:xfrm>
                <a:off x="4740" y="1827"/>
                <a:ext cx="21" cy="21"/>
              </a:xfrm>
              <a:custGeom>
                <a:avLst/>
                <a:gdLst>
                  <a:gd name="T0" fmla="*/ 3 w 21"/>
                  <a:gd name="T1" fmla="*/ 5 h 21"/>
                  <a:gd name="T2" fmla="*/ 3 w 21"/>
                  <a:gd name="T3" fmla="*/ 3 h 21"/>
                  <a:gd name="T4" fmla="*/ 0 w 21"/>
                  <a:gd name="T5" fmla="*/ 8 h 21"/>
                  <a:gd name="T6" fmla="*/ 14 w 21"/>
                  <a:gd name="T7" fmla="*/ 21 h 21"/>
                  <a:gd name="T8" fmla="*/ 18 w 21"/>
                  <a:gd name="T9" fmla="*/ 16 h 21"/>
                  <a:gd name="T10" fmla="*/ 19 w 21"/>
                  <a:gd name="T11" fmla="*/ 15 h 21"/>
                  <a:gd name="T12" fmla="*/ 18 w 21"/>
                  <a:gd name="T13" fmla="*/ 16 h 21"/>
                  <a:gd name="T14" fmla="*/ 19 w 21"/>
                  <a:gd name="T15" fmla="*/ 13 h 21"/>
                  <a:gd name="T16" fmla="*/ 21 w 21"/>
                  <a:gd name="T17" fmla="*/ 8 h 21"/>
                  <a:gd name="T18" fmla="*/ 19 w 21"/>
                  <a:gd name="T19" fmla="*/ 5 h 21"/>
                  <a:gd name="T20" fmla="*/ 18 w 21"/>
                  <a:gd name="T21" fmla="*/ 3 h 21"/>
                  <a:gd name="T22" fmla="*/ 14 w 21"/>
                  <a:gd name="T23" fmla="*/ 2 h 21"/>
                  <a:gd name="T24" fmla="*/ 10 w 21"/>
                  <a:gd name="T25" fmla="*/ 0 h 21"/>
                  <a:gd name="T26" fmla="*/ 6 w 21"/>
                  <a:gd name="T27" fmla="*/ 2 h 21"/>
                  <a:gd name="T28" fmla="*/ 3 w 21"/>
                  <a:gd name="T29" fmla="*/ 3 h 21"/>
                  <a:gd name="T30" fmla="*/ 3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5"/>
                    </a:moveTo>
                    <a:lnTo>
                      <a:pt x="3" y="3"/>
                    </a:lnTo>
                    <a:lnTo>
                      <a:pt x="0" y="8"/>
                    </a:lnTo>
                    <a:lnTo>
                      <a:pt x="14" y="21"/>
                    </a:lnTo>
                    <a:lnTo>
                      <a:pt x="18" y="16"/>
                    </a:lnTo>
                    <a:lnTo>
                      <a:pt x="19" y="15"/>
                    </a:lnTo>
                    <a:lnTo>
                      <a:pt x="18" y="16"/>
                    </a:lnTo>
                    <a:lnTo>
                      <a:pt x="19" y="13"/>
                    </a:lnTo>
                    <a:lnTo>
                      <a:pt x="21" y="8"/>
                    </a:lnTo>
                    <a:lnTo>
                      <a:pt x="19" y="5"/>
                    </a:lnTo>
                    <a:lnTo>
                      <a:pt x="18" y="3"/>
                    </a:lnTo>
                    <a:lnTo>
                      <a:pt x="14" y="2"/>
                    </a:lnTo>
                    <a:lnTo>
                      <a:pt x="10" y="0"/>
                    </a:lnTo>
                    <a:lnTo>
                      <a:pt x="6" y="2"/>
                    </a:lnTo>
                    <a:lnTo>
                      <a:pt x="3" y="3"/>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2" name="Freeform 38"/>
              <p:cNvSpPr>
                <a:spLocks/>
              </p:cNvSpPr>
              <p:nvPr/>
            </p:nvSpPr>
            <p:spPr bwMode="auto">
              <a:xfrm>
                <a:off x="4743" y="1820"/>
                <a:ext cx="21" cy="22"/>
              </a:xfrm>
              <a:custGeom>
                <a:avLst/>
                <a:gdLst>
                  <a:gd name="T0" fmla="*/ 3 w 21"/>
                  <a:gd name="T1" fmla="*/ 7 h 22"/>
                  <a:gd name="T2" fmla="*/ 3 w 21"/>
                  <a:gd name="T3" fmla="*/ 5 h 22"/>
                  <a:gd name="T4" fmla="*/ 0 w 21"/>
                  <a:gd name="T5" fmla="*/ 12 h 22"/>
                  <a:gd name="T6" fmla="*/ 16 w 21"/>
                  <a:gd name="T7" fmla="*/ 22 h 22"/>
                  <a:gd name="T8" fmla="*/ 20 w 21"/>
                  <a:gd name="T9" fmla="*/ 17 h 22"/>
                  <a:gd name="T10" fmla="*/ 20 w 21"/>
                  <a:gd name="T11" fmla="*/ 15 h 22"/>
                  <a:gd name="T12" fmla="*/ 20 w 21"/>
                  <a:gd name="T13" fmla="*/ 17 h 22"/>
                  <a:gd name="T14" fmla="*/ 21 w 21"/>
                  <a:gd name="T15" fmla="*/ 12 h 22"/>
                  <a:gd name="T16" fmla="*/ 21 w 21"/>
                  <a:gd name="T17" fmla="*/ 9 h 22"/>
                  <a:gd name="T18" fmla="*/ 20 w 21"/>
                  <a:gd name="T19" fmla="*/ 5 h 22"/>
                  <a:gd name="T20" fmla="*/ 16 w 21"/>
                  <a:gd name="T21" fmla="*/ 2 h 22"/>
                  <a:gd name="T22" fmla="*/ 13 w 21"/>
                  <a:gd name="T23" fmla="*/ 2 h 22"/>
                  <a:gd name="T24" fmla="*/ 10 w 21"/>
                  <a:gd name="T25" fmla="*/ 0 h 22"/>
                  <a:gd name="T26" fmla="*/ 7 w 21"/>
                  <a:gd name="T27" fmla="*/ 2 h 22"/>
                  <a:gd name="T28" fmla="*/ 3 w 21"/>
                  <a:gd name="T29" fmla="*/ 5 h 22"/>
                  <a:gd name="T30" fmla="*/ 3 w 21"/>
                  <a:gd name="T3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2">
                    <a:moveTo>
                      <a:pt x="3" y="7"/>
                    </a:moveTo>
                    <a:lnTo>
                      <a:pt x="3" y="5"/>
                    </a:lnTo>
                    <a:lnTo>
                      <a:pt x="0" y="12"/>
                    </a:lnTo>
                    <a:lnTo>
                      <a:pt x="16" y="22"/>
                    </a:lnTo>
                    <a:lnTo>
                      <a:pt x="20" y="17"/>
                    </a:lnTo>
                    <a:lnTo>
                      <a:pt x="20" y="15"/>
                    </a:lnTo>
                    <a:lnTo>
                      <a:pt x="20" y="17"/>
                    </a:lnTo>
                    <a:lnTo>
                      <a:pt x="21" y="12"/>
                    </a:lnTo>
                    <a:lnTo>
                      <a:pt x="21" y="9"/>
                    </a:lnTo>
                    <a:lnTo>
                      <a:pt x="20" y="5"/>
                    </a:lnTo>
                    <a:lnTo>
                      <a:pt x="16" y="2"/>
                    </a:lnTo>
                    <a:lnTo>
                      <a:pt x="13" y="2"/>
                    </a:lnTo>
                    <a:lnTo>
                      <a:pt x="10" y="0"/>
                    </a:lnTo>
                    <a:lnTo>
                      <a:pt x="7" y="2"/>
                    </a:lnTo>
                    <a:lnTo>
                      <a:pt x="3"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3" name="Freeform 39"/>
              <p:cNvSpPr>
                <a:spLocks/>
              </p:cNvSpPr>
              <p:nvPr/>
            </p:nvSpPr>
            <p:spPr bwMode="auto">
              <a:xfrm>
                <a:off x="4746" y="1814"/>
                <a:ext cx="23" cy="21"/>
              </a:xfrm>
              <a:custGeom>
                <a:avLst/>
                <a:gdLst>
                  <a:gd name="T0" fmla="*/ 4 w 23"/>
                  <a:gd name="T1" fmla="*/ 6 h 21"/>
                  <a:gd name="T2" fmla="*/ 4 w 23"/>
                  <a:gd name="T3" fmla="*/ 5 h 21"/>
                  <a:gd name="T4" fmla="*/ 0 w 23"/>
                  <a:gd name="T5" fmla="*/ 13 h 21"/>
                  <a:gd name="T6" fmla="*/ 17 w 23"/>
                  <a:gd name="T7" fmla="*/ 21 h 21"/>
                  <a:gd name="T8" fmla="*/ 21 w 23"/>
                  <a:gd name="T9" fmla="*/ 13 h 21"/>
                  <a:gd name="T10" fmla="*/ 21 w 23"/>
                  <a:gd name="T11" fmla="*/ 13 h 21"/>
                  <a:gd name="T12" fmla="*/ 21 w 23"/>
                  <a:gd name="T13" fmla="*/ 13 h 21"/>
                  <a:gd name="T14" fmla="*/ 23 w 23"/>
                  <a:gd name="T15" fmla="*/ 10 h 21"/>
                  <a:gd name="T16" fmla="*/ 21 w 23"/>
                  <a:gd name="T17" fmla="*/ 6 h 21"/>
                  <a:gd name="T18" fmla="*/ 20 w 23"/>
                  <a:gd name="T19" fmla="*/ 3 h 21"/>
                  <a:gd name="T20" fmla="*/ 17 w 23"/>
                  <a:gd name="T21" fmla="*/ 0 h 21"/>
                  <a:gd name="T22" fmla="*/ 13 w 23"/>
                  <a:gd name="T23" fmla="*/ 0 h 21"/>
                  <a:gd name="T24" fmla="*/ 10 w 23"/>
                  <a:gd name="T25" fmla="*/ 0 h 21"/>
                  <a:gd name="T26" fmla="*/ 7 w 23"/>
                  <a:gd name="T27" fmla="*/ 2 h 21"/>
                  <a:gd name="T28" fmla="*/ 4 w 23"/>
                  <a:gd name="T29" fmla="*/ 5 h 21"/>
                  <a:gd name="T30" fmla="*/ 4 w 23"/>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4" y="6"/>
                    </a:moveTo>
                    <a:lnTo>
                      <a:pt x="4" y="5"/>
                    </a:lnTo>
                    <a:lnTo>
                      <a:pt x="0" y="13"/>
                    </a:lnTo>
                    <a:lnTo>
                      <a:pt x="17" y="21"/>
                    </a:lnTo>
                    <a:lnTo>
                      <a:pt x="21" y="13"/>
                    </a:lnTo>
                    <a:lnTo>
                      <a:pt x="21" y="13"/>
                    </a:lnTo>
                    <a:lnTo>
                      <a:pt x="21" y="13"/>
                    </a:lnTo>
                    <a:lnTo>
                      <a:pt x="23" y="10"/>
                    </a:lnTo>
                    <a:lnTo>
                      <a:pt x="21" y="6"/>
                    </a:lnTo>
                    <a:lnTo>
                      <a:pt x="20" y="3"/>
                    </a:lnTo>
                    <a:lnTo>
                      <a:pt x="17" y="0"/>
                    </a:lnTo>
                    <a:lnTo>
                      <a:pt x="13" y="0"/>
                    </a:lnTo>
                    <a:lnTo>
                      <a:pt x="10" y="0"/>
                    </a:lnTo>
                    <a:lnTo>
                      <a:pt x="7" y="2"/>
                    </a:lnTo>
                    <a:lnTo>
                      <a:pt x="4" y="5"/>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4" name="Freeform 40"/>
              <p:cNvSpPr>
                <a:spLocks/>
              </p:cNvSpPr>
              <p:nvPr/>
            </p:nvSpPr>
            <p:spPr bwMode="auto">
              <a:xfrm>
                <a:off x="4750" y="1803"/>
                <a:ext cx="22" cy="24"/>
              </a:xfrm>
              <a:custGeom>
                <a:avLst/>
                <a:gdLst>
                  <a:gd name="T0" fmla="*/ 3 w 22"/>
                  <a:gd name="T1" fmla="*/ 8 h 24"/>
                  <a:gd name="T2" fmla="*/ 4 w 22"/>
                  <a:gd name="T3" fmla="*/ 6 h 24"/>
                  <a:gd name="T4" fmla="*/ 0 w 22"/>
                  <a:gd name="T5" fmla="*/ 17 h 24"/>
                  <a:gd name="T6" fmla="*/ 17 w 22"/>
                  <a:gd name="T7" fmla="*/ 24 h 24"/>
                  <a:gd name="T8" fmla="*/ 22 w 22"/>
                  <a:gd name="T9" fmla="*/ 13 h 24"/>
                  <a:gd name="T10" fmla="*/ 22 w 22"/>
                  <a:gd name="T11" fmla="*/ 13 h 24"/>
                  <a:gd name="T12" fmla="*/ 22 w 22"/>
                  <a:gd name="T13" fmla="*/ 13 h 24"/>
                  <a:gd name="T14" fmla="*/ 22 w 22"/>
                  <a:gd name="T15" fmla="*/ 9 h 24"/>
                  <a:gd name="T16" fmla="*/ 22 w 22"/>
                  <a:gd name="T17" fmla="*/ 4 h 24"/>
                  <a:gd name="T18" fmla="*/ 19 w 22"/>
                  <a:gd name="T19" fmla="*/ 3 h 24"/>
                  <a:gd name="T20" fmla="*/ 16 w 22"/>
                  <a:gd name="T21" fmla="*/ 1 h 24"/>
                  <a:gd name="T22" fmla="*/ 13 w 22"/>
                  <a:gd name="T23" fmla="*/ 0 h 24"/>
                  <a:gd name="T24" fmla="*/ 9 w 22"/>
                  <a:gd name="T25" fmla="*/ 1 h 24"/>
                  <a:gd name="T26" fmla="*/ 6 w 22"/>
                  <a:gd name="T27" fmla="*/ 3 h 24"/>
                  <a:gd name="T28" fmla="*/ 4 w 22"/>
                  <a:gd name="T29" fmla="*/ 6 h 24"/>
                  <a:gd name="T30" fmla="*/ 3 w 22"/>
                  <a:gd name="T3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3" y="8"/>
                    </a:moveTo>
                    <a:lnTo>
                      <a:pt x="4" y="6"/>
                    </a:lnTo>
                    <a:lnTo>
                      <a:pt x="0" y="17"/>
                    </a:lnTo>
                    <a:lnTo>
                      <a:pt x="17" y="24"/>
                    </a:lnTo>
                    <a:lnTo>
                      <a:pt x="22" y="13"/>
                    </a:lnTo>
                    <a:lnTo>
                      <a:pt x="22" y="13"/>
                    </a:lnTo>
                    <a:lnTo>
                      <a:pt x="22" y="13"/>
                    </a:lnTo>
                    <a:lnTo>
                      <a:pt x="22" y="9"/>
                    </a:lnTo>
                    <a:lnTo>
                      <a:pt x="22" y="4"/>
                    </a:lnTo>
                    <a:lnTo>
                      <a:pt x="19" y="3"/>
                    </a:lnTo>
                    <a:lnTo>
                      <a:pt x="16" y="1"/>
                    </a:lnTo>
                    <a:lnTo>
                      <a:pt x="13" y="0"/>
                    </a:lnTo>
                    <a:lnTo>
                      <a:pt x="9" y="1"/>
                    </a:lnTo>
                    <a:lnTo>
                      <a:pt x="6" y="3"/>
                    </a:lnTo>
                    <a:lnTo>
                      <a:pt x="4" y="6"/>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5" name="Freeform 41"/>
              <p:cNvSpPr>
                <a:spLocks/>
              </p:cNvSpPr>
              <p:nvPr/>
            </p:nvSpPr>
            <p:spPr bwMode="auto">
              <a:xfrm>
                <a:off x="4753" y="1788"/>
                <a:ext cx="24" cy="28"/>
              </a:xfrm>
              <a:custGeom>
                <a:avLst/>
                <a:gdLst>
                  <a:gd name="T0" fmla="*/ 5 w 24"/>
                  <a:gd name="T1" fmla="*/ 6 h 28"/>
                  <a:gd name="T2" fmla="*/ 5 w 24"/>
                  <a:gd name="T3" fmla="*/ 6 h 28"/>
                  <a:gd name="T4" fmla="*/ 0 w 24"/>
                  <a:gd name="T5" fmla="*/ 23 h 28"/>
                  <a:gd name="T6" fmla="*/ 19 w 24"/>
                  <a:gd name="T7" fmla="*/ 28 h 28"/>
                  <a:gd name="T8" fmla="*/ 23 w 24"/>
                  <a:gd name="T9" fmla="*/ 11 h 28"/>
                  <a:gd name="T10" fmla="*/ 23 w 24"/>
                  <a:gd name="T11" fmla="*/ 11 h 28"/>
                  <a:gd name="T12" fmla="*/ 23 w 24"/>
                  <a:gd name="T13" fmla="*/ 11 h 28"/>
                  <a:gd name="T14" fmla="*/ 24 w 24"/>
                  <a:gd name="T15" fmla="*/ 8 h 28"/>
                  <a:gd name="T16" fmla="*/ 23 w 24"/>
                  <a:gd name="T17" fmla="*/ 5 h 28"/>
                  <a:gd name="T18" fmla="*/ 19 w 24"/>
                  <a:gd name="T19" fmla="*/ 2 h 28"/>
                  <a:gd name="T20" fmla="*/ 16 w 24"/>
                  <a:gd name="T21" fmla="*/ 0 h 28"/>
                  <a:gd name="T22" fmla="*/ 13 w 24"/>
                  <a:gd name="T23" fmla="*/ 0 h 28"/>
                  <a:gd name="T24" fmla="*/ 10 w 24"/>
                  <a:gd name="T25" fmla="*/ 0 h 28"/>
                  <a:gd name="T26" fmla="*/ 6 w 24"/>
                  <a:gd name="T27" fmla="*/ 3 h 28"/>
                  <a:gd name="T28" fmla="*/ 5 w 24"/>
                  <a:gd name="T29"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8">
                    <a:moveTo>
                      <a:pt x="5" y="6"/>
                    </a:moveTo>
                    <a:lnTo>
                      <a:pt x="5" y="6"/>
                    </a:lnTo>
                    <a:lnTo>
                      <a:pt x="0" y="23"/>
                    </a:lnTo>
                    <a:lnTo>
                      <a:pt x="19" y="28"/>
                    </a:lnTo>
                    <a:lnTo>
                      <a:pt x="23" y="11"/>
                    </a:lnTo>
                    <a:lnTo>
                      <a:pt x="23" y="11"/>
                    </a:lnTo>
                    <a:lnTo>
                      <a:pt x="23" y="11"/>
                    </a:lnTo>
                    <a:lnTo>
                      <a:pt x="24" y="8"/>
                    </a:lnTo>
                    <a:lnTo>
                      <a:pt x="23" y="5"/>
                    </a:lnTo>
                    <a:lnTo>
                      <a:pt x="19" y="2"/>
                    </a:lnTo>
                    <a:lnTo>
                      <a:pt x="16" y="0"/>
                    </a:lnTo>
                    <a:lnTo>
                      <a:pt x="13" y="0"/>
                    </a:lnTo>
                    <a:lnTo>
                      <a:pt x="10" y="0"/>
                    </a:lnTo>
                    <a:lnTo>
                      <a:pt x="6" y="3"/>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6" name="Freeform 42"/>
              <p:cNvSpPr>
                <a:spLocks/>
              </p:cNvSpPr>
              <p:nvPr/>
            </p:nvSpPr>
            <p:spPr bwMode="auto">
              <a:xfrm>
                <a:off x="4758" y="1772"/>
                <a:ext cx="22" cy="27"/>
              </a:xfrm>
              <a:custGeom>
                <a:avLst/>
                <a:gdLst>
                  <a:gd name="T0" fmla="*/ 3 w 22"/>
                  <a:gd name="T1" fmla="*/ 6 h 27"/>
                  <a:gd name="T2" fmla="*/ 3 w 22"/>
                  <a:gd name="T3" fmla="*/ 6 h 27"/>
                  <a:gd name="T4" fmla="*/ 0 w 22"/>
                  <a:gd name="T5" fmla="*/ 22 h 27"/>
                  <a:gd name="T6" fmla="*/ 18 w 22"/>
                  <a:gd name="T7" fmla="*/ 27 h 27"/>
                  <a:gd name="T8" fmla="*/ 22 w 22"/>
                  <a:gd name="T9" fmla="*/ 11 h 27"/>
                  <a:gd name="T10" fmla="*/ 22 w 22"/>
                  <a:gd name="T11" fmla="*/ 11 h 27"/>
                  <a:gd name="T12" fmla="*/ 22 w 22"/>
                  <a:gd name="T13" fmla="*/ 11 h 27"/>
                  <a:gd name="T14" fmla="*/ 22 w 22"/>
                  <a:gd name="T15" fmla="*/ 6 h 27"/>
                  <a:gd name="T16" fmla="*/ 21 w 22"/>
                  <a:gd name="T17" fmla="*/ 3 h 27"/>
                  <a:gd name="T18" fmla="*/ 19 w 22"/>
                  <a:gd name="T19" fmla="*/ 1 h 27"/>
                  <a:gd name="T20" fmla="*/ 14 w 22"/>
                  <a:gd name="T21" fmla="*/ 0 h 27"/>
                  <a:gd name="T22" fmla="*/ 11 w 22"/>
                  <a:gd name="T23" fmla="*/ 0 h 27"/>
                  <a:gd name="T24" fmla="*/ 8 w 22"/>
                  <a:gd name="T25" fmla="*/ 0 h 27"/>
                  <a:gd name="T26" fmla="*/ 5 w 22"/>
                  <a:gd name="T27" fmla="*/ 3 h 27"/>
                  <a:gd name="T28" fmla="*/ 3 w 22"/>
                  <a:gd name="T2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7">
                    <a:moveTo>
                      <a:pt x="3" y="6"/>
                    </a:moveTo>
                    <a:lnTo>
                      <a:pt x="3" y="6"/>
                    </a:lnTo>
                    <a:lnTo>
                      <a:pt x="0" y="22"/>
                    </a:lnTo>
                    <a:lnTo>
                      <a:pt x="18" y="27"/>
                    </a:lnTo>
                    <a:lnTo>
                      <a:pt x="22" y="11"/>
                    </a:lnTo>
                    <a:lnTo>
                      <a:pt x="22" y="11"/>
                    </a:lnTo>
                    <a:lnTo>
                      <a:pt x="22" y="11"/>
                    </a:lnTo>
                    <a:lnTo>
                      <a:pt x="22" y="6"/>
                    </a:lnTo>
                    <a:lnTo>
                      <a:pt x="21" y="3"/>
                    </a:lnTo>
                    <a:lnTo>
                      <a:pt x="19" y="1"/>
                    </a:lnTo>
                    <a:lnTo>
                      <a:pt x="14" y="0"/>
                    </a:lnTo>
                    <a:lnTo>
                      <a:pt x="11" y="0"/>
                    </a:lnTo>
                    <a:lnTo>
                      <a:pt x="8" y="0"/>
                    </a:lnTo>
                    <a:lnTo>
                      <a:pt x="5"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7" name="Freeform 43"/>
              <p:cNvSpPr>
                <a:spLocks/>
              </p:cNvSpPr>
              <p:nvPr/>
            </p:nvSpPr>
            <p:spPr bwMode="auto">
              <a:xfrm>
                <a:off x="4761" y="1751"/>
                <a:ext cx="24" cy="32"/>
              </a:xfrm>
              <a:custGeom>
                <a:avLst/>
                <a:gdLst>
                  <a:gd name="T0" fmla="*/ 5 w 24"/>
                  <a:gd name="T1" fmla="*/ 8 h 32"/>
                  <a:gd name="T2" fmla="*/ 5 w 24"/>
                  <a:gd name="T3" fmla="*/ 8 h 32"/>
                  <a:gd name="T4" fmla="*/ 0 w 24"/>
                  <a:gd name="T5" fmla="*/ 27 h 32"/>
                  <a:gd name="T6" fmla="*/ 19 w 24"/>
                  <a:gd name="T7" fmla="*/ 32 h 32"/>
                  <a:gd name="T8" fmla="*/ 23 w 24"/>
                  <a:gd name="T9" fmla="*/ 11 h 32"/>
                  <a:gd name="T10" fmla="*/ 24 w 24"/>
                  <a:gd name="T11" fmla="*/ 11 h 32"/>
                  <a:gd name="T12" fmla="*/ 23 w 24"/>
                  <a:gd name="T13" fmla="*/ 11 h 32"/>
                  <a:gd name="T14" fmla="*/ 23 w 24"/>
                  <a:gd name="T15" fmla="*/ 8 h 32"/>
                  <a:gd name="T16" fmla="*/ 21 w 24"/>
                  <a:gd name="T17" fmla="*/ 4 h 32"/>
                  <a:gd name="T18" fmla="*/ 19 w 24"/>
                  <a:gd name="T19" fmla="*/ 1 h 32"/>
                  <a:gd name="T20" fmla="*/ 16 w 24"/>
                  <a:gd name="T21" fmla="*/ 1 h 32"/>
                  <a:gd name="T22" fmla="*/ 13 w 24"/>
                  <a:gd name="T23" fmla="*/ 0 h 32"/>
                  <a:gd name="T24" fmla="*/ 8 w 24"/>
                  <a:gd name="T25" fmla="*/ 1 h 32"/>
                  <a:gd name="T26" fmla="*/ 6 w 24"/>
                  <a:gd name="T27" fmla="*/ 4 h 32"/>
                  <a:gd name="T28" fmla="*/ 5 w 24"/>
                  <a:gd name="T2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2">
                    <a:moveTo>
                      <a:pt x="5" y="8"/>
                    </a:moveTo>
                    <a:lnTo>
                      <a:pt x="5" y="8"/>
                    </a:lnTo>
                    <a:lnTo>
                      <a:pt x="0" y="27"/>
                    </a:lnTo>
                    <a:lnTo>
                      <a:pt x="19" y="32"/>
                    </a:lnTo>
                    <a:lnTo>
                      <a:pt x="23" y="11"/>
                    </a:lnTo>
                    <a:lnTo>
                      <a:pt x="24" y="11"/>
                    </a:lnTo>
                    <a:lnTo>
                      <a:pt x="23" y="11"/>
                    </a:lnTo>
                    <a:lnTo>
                      <a:pt x="23" y="8"/>
                    </a:lnTo>
                    <a:lnTo>
                      <a:pt x="21" y="4"/>
                    </a:lnTo>
                    <a:lnTo>
                      <a:pt x="19" y="1"/>
                    </a:lnTo>
                    <a:lnTo>
                      <a:pt x="16" y="1"/>
                    </a:lnTo>
                    <a:lnTo>
                      <a:pt x="13" y="0"/>
                    </a:lnTo>
                    <a:lnTo>
                      <a:pt x="8" y="1"/>
                    </a:lnTo>
                    <a:lnTo>
                      <a:pt x="6" y="4"/>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8" name="Freeform 44"/>
              <p:cNvSpPr>
                <a:spLocks/>
              </p:cNvSpPr>
              <p:nvPr/>
            </p:nvSpPr>
            <p:spPr bwMode="auto">
              <a:xfrm>
                <a:off x="4766" y="1726"/>
                <a:ext cx="23" cy="36"/>
              </a:xfrm>
              <a:custGeom>
                <a:avLst/>
                <a:gdLst>
                  <a:gd name="T0" fmla="*/ 3 w 23"/>
                  <a:gd name="T1" fmla="*/ 8 h 36"/>
                  <a:gd name="T2" fmla="*/ 3 w 23"/>
                  <a:gd name="T3" fmla="*/ 7 h 36"/>
                  <a:gd name="T4" fmla="*/ 0 w 23"/>
                  <a:gd name="T5" fmla="*/ 33 h 36"/>
                  <a:gd name="T6" fmla="*/ 19 w 23"/>
                  <a:gd name="T7" fmla="*/ 36 h 36"/>
                  <a:gd name="T8" fmla="*/ 23 w 23"/>
                  <a:gd name="T9" fmla="*/ 10 h 36"/>
                  <a:gd name="T10" fmla="*/ 23 w 23"/>
                  <a:gd name="T11" fmla="*/ 10 h 36"/>
                  <a:gd name="T12" fmla="*/ 23 w 23"/>
                  <a:gd name="T13" fmla="*/ 10 h 36"/>
                  <a:gd name="T14" fmla="*/ 23 w 23"/>
                  <a:gd name="T15" fmla="*/ 7 h 36"/>
                  <a:gd name="T16" fmla="*/ 21 w 23"/>
                  <a:gd name="T17" fmla="*/ 3 h 36"/>
                  <a:gd name="T18" fmla="*/ 18 w 23"/>
                  <a:gd name="T19" fmla="*/ 0 h 36"/>
                  <a:gd name="T20" fmla="*/ 14 w 23"/>
                  <a:gd name="T21" fmla="*/ 0 h 36"/>
                  <a:gd name="T22" fmla="*/ 11 w 23"/>
                  <a:gd name="T23" fmla="*/ 0 h 36"/>
                  <a:gd name="T24" fmla="*/ 8 w 23"/>
                  <a:gd name="T25" fmla="*/ 0 h 36"/>
                  <a:gd name="T26" fmla="*/ 5 w 23"/>
                  <a:gd name="T27" fmla="*/ 3 h 36"/>
                  <a:gd name="T28" fmla="*/ 3 w 23"/>
                  <a:gd name="T29" fmla="*/ 7 h 36"/>
                  <a:gd name="T30" fmla="*/ 3 w 23"/>
                  <a:gd name="T31"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6">
                    <a:moveTo>
                      <a:pt x="3" y="8"/>
                    </a:moveTo>
                    <a:lnTo>
                      <a:pt x="3" y="7"/>
                    </a:lnTo>
                    <a:lnTo>
                      <a:pt x="0" y="33"/>
                    </a:lnTo>
                    <a:lnTo>
                      <a:pt x="19" y="36"/>
                    </a:lnTo>
                    <a:lnTo>
                      <a:pt x="23" y="10"/>
                    </a:lnTo>
                    <a:lnTo>
                      <a:pt x="23" y="10"/>
                    </a:lnTo>
                    <a:lnTo>
                      <a:pt x="23" y="10"/>
                    </a:lnTo>
                    <a:lnTo>
                      <a:pt x="23" y="7"/>
                    </a:lnTo>
                    <a:lnTo>
                      <a:pt x="21" y="3"/>
                    </a:lnTo>
                    <a:lnTo>
                      <a:pt x="18" y="0"/>
                    </a:lnTo>
                    <a:lnTo>
                      <a:pt x="14" y="0"/>
                    </a:lnTo>
                    <a:lnTo>
                      <a:pt x="11" y="0"/>
                    </a:lnTo>
                    <a:lnTo>
                      <a:pt x="8" y="0"/>
                    </a:lnTo>
                    <a:lnTo>
                      <a:pt x="5" y="3"/>
                    </a:lnTo>
                    <a:lnTo>
                      <a:pt x="3" y="7"/>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79" name="Freeform 45"/>
              <p:cNvSpPr>
                <a:spLocks/>
              </p:cNvSpPr>
              <p:nvPr/>
            </p:nvSpPr>
            <p:spPr bwMode="auto">
              <a:xfrm>
                <a:off x="4769" y="1699"/>
                <a:ext cx="24" cy="37"/>
              </a:xfrm>
              <a:custGeom>
                <a:avLst/>
                <a:gdLst>
                  <a:gd name="T0" fmla="*/ 5 w 24"/>
                  <a:gd name="T1" fmla="*/ 8 h 37"/>
                  <a:gd name="T2" fmla="*/ 5 w 24"/>
                  <a:gd name="T3" fmla="*/ 8 h 37"/>
                  <a:gd name="T4" fmla="*/ 0 w 24"/>
                  <a:gd name="T5" fmla="*/ 35 h 37"/>
                  <a:gd name="T6" fmla="*/ 20 w 24"/>
                  <a:gd name="T7" fmla="*/ 37 h 37"/>
                  <a:gd name="T8" fmla="*/ 24 w 24"/>
                  <a:gd name="T9" fmla="*/ 9 h 37"/>
                  <a:gd name="T10" fmla="*/ 24 w 24"/>
                  <a:gd name="T11" fmla="*/ 9 h 37"/>
                  <a:gd name="T12" fmla="*/ 24 w 24"/>
                  <a:gd name="T13" fmla="*/ 9 h 37"/>
                  <a:gd name="T14" fmla="*/ 23 w 24"/>
                  <a:gd name="T15" fmla="*/ 6 h 37"/>
                  <a:gd name="T16" fmla="*/ 21 w 24"/>
                  <a:gd name="T17" fmla="*/ 3 h 37"/>
                  <a:gd name="T18" fmla="*/ 20 w 24"/>
                  <a:gd name="T19" fmla="*/ 0 h 37"/>
                  <a:gd name="T20" fmla="*/ 15 w 24"/>
                  <a:gd name="T21" fmla="*/ 0 h 37"/>
                  <a:gd name="T22" fmla="*/ 11 w 24"/>
                  <a:gd name="T23" fmla="*/ 0 h 37"/>
                  <a:gd name="T24" fmla="*/ 8 w 24"/>
                  <a:gd name="T25" fmla="*/ 1 h 37"/>
                  <a:gd name="T26" fmla="*/ 7 w 24"/>
                  <a:gd name="T27" fmla="*/ 3 h 37"/>
                  <a:gd name="T28" fmla="*/ 5 w 24"/>
                  <a:gd name="T2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5" y="8"/>
                    </a:moveTo>
                    <a:lnTo>
                      <a:pt x="5" y="8"/>
                    </a:lnTo>
                    <a:lnTo>
                      <a:pt x="0" y="35"/>
                    </a:lnTo>
                    <a:lnTo>
                      <a:pt x="20" y="37"/>
                    </a:lnTo>
                    <a:lnTo>
                      <a:pt x="24" y="9"/>
                    </a:lnTo>
                    <a:lnTo>
                      <a:pt x="24" y="9"/>
                    </a:lnTo>
                    <a:lnTo>
                      <a:pt x="24" y="9"/>
                    </a:lnTo>
                    <a:lnTo>
                      <a:pt x="23" y="6"/>
                    </a:lnTo>
                    <a:lnTo>
                      <a:pt x="21" y="3"/>
                    </a:lnTo>
                    <a:lnTo>
                      <a:pt x="20" y="0"/>
                    </a:lnTo>
                    <a:lnTo>
                      <a:pt x="15" y="0"/>
                    </a:lnTo>
                    <a:lnTo>
                      <a:pt x="11" y="0"/>
                    </a:lnTo>
                    <a:lnTo>
                      <a:pt x="8" y="1"/>
                    </a:lnTo>
                    <a:lnTo>
                      <a:pt x="7"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0" name="Freeform 46"/>
              <p:cNvSpPr>
                <a:spLocks/>
              </p:cNvSpPr>
              <p:nvPr/>
            </p:nvSpPr>
            <p:spPr bwMode="auto">
              <a:xfrm>
                <a:off x="4774" y="1666"/>
                <a:ext cx="23" cy="42"/>
              </a:xfrm>
              <a:custGeom>
                <a:avLst/>
                <a:gdLst>
                  <a:gd name="T0" fmla="*/ 3 w 23"/>
                  <a:gd name="T1" fmla="*/ 8 h 42"/>
                  <a:gd name="T2" fmla="*/ 3 w 23"/>
                  <a:gd name="T3" fmla="*/ 8 h 42"/>
                  <a:gd name="T4" fmla="*/ 0 w 23"/>
                  <a:gd name="T5" fmla="*/ 41 h 42"/>
                  <a:gd name="T6" fmla="*/ 19 w 23"/>
                  <a:gd name="T7" fmla="*/ 42 h 42"/>
                  <a:gd name="T8" fmla="*/ 23 w 23"/>
                  <a:gd name="T9" fmla="*/ 11 h 42"/>
                  <a:gd name="T10" fmla="*/ 23 w 23"/>
                  <a:gd name="T11" fmla="*/ 10 h 42"/>
                  <a:gd name="T12" fmla="*/ 23 w 23"/>
                  <a:gd name="T13" fmla="*/ 11 h 42"/>
                  <a:gd name="T14" fmla="*/ 23 w 23"/>
                  <a:gd name="T15" fmla="*/ 7 h 42"/>
                  <a:gd name="T16" fmla="*/ 21 w 23"/>
                  <a:gd name="T17" fmla="*/ 3 h 42"/>
                  <a:gd name="T18" fmla="*/ 18 w 23"/>
                  <a:gd name="T19" fmla="*/ 2 h 42"/>
                  <a:gd name="T20" fmla="*/ 15 w 23"/>
                  <a:gd name="T21" fmla="*/ 0 h 42"/>
                  <a:gd name="T22" fmla="*/ 11 w 23"/>
                  <a:gd name="T23" fmla="*/ 0 h 42"/>
                  <a:gd name="T24" fmla="*/ 8 w 23"/>
                  <a:gd name="T25" fmla="*/ 2 h 42"/>
                  <a:gd name="T26" fmla="*/ 5 w 23"/>
                  <a:gd name="T27" fmla="*/ 5 h 42"/>
                  <a:gd name="T28" fmla="*/ 3 w 23"/>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2">
                    <a:moveTo>
                      <a:pt x="3" y="8"/>
                    </a:moveTo>
                    <a:lnTo>
                      <a:pt x="3" y="8"/>
                    </a:lnTo>
                    <a:lnTo>
                      <a:pt x="0" y="41"/>
                    </a:lnTo>
                    <a:lnTo>
                      <a:pt x="19" y="42"/>
                    </a:lnTo>
                    <a:lnTo>
                      <a:pt x="23" y="11"/>
                    </a:lnTo>
                    <a:lnTo>
                      <a:pt x="23" y="10"/>
                    </a:lnTo>
                    <a:lnTo>
                      <a:pt x="23" y="11"/>
                    </a:lnTo>
                    <a:lnTo>
                      <a:pt x="23" y="7"/>
                    </a:lnTo>
                    <a:lnTo>
                      <a:pt x="21" y="3"/>
                    </a:lnTo>
                    <a:lnTo>
                      <a:pt x="18" y="2"/>
                    </a:lnTo>
                    <a:lnTo>
                      <a:pt x="15"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1" name="Freeform 47"/>
              <p:cNvSpPr>
                <a:spLocks/>
              </p:cNvSpPr>
              <p:nvPr/>
            </p:nvSpPr>
            <p:spPr bwMode="auto">
              <a:xfrm>
                <a:off x="4777" y="1629"/>
                <a:ext cx="25" cy="47"/>
              </a:xfrm>
              <a:custGeom>
                <a:avLst/>
                <a:gdLst>
                  <a:gd name="T0" fmla="*/ 5 w 25"/>
                  <a:gd name="T1" fmla="*/ 9 h 47"/>
                  <a:gd name="T2" fmla="*/ 5 w 25"/>
                  <a:gd name="T3" fmla="*/ 9 h 47"/>
                  <a:gd name="T4" fmla="*/ 0 w 25"/>
                  <a:gd name="T5" fmla="*/ 45 h 47"/>
                  <a:gd name="T6" fmla="*/ 20 w 25"/>
                  <a:gd name="T7" fmla="*/ 47 h 47"/>
                  <a:gd name="T8" fmla="*/ 25 w 25"/>
                  <a:gd name="T9" fmla="*/ 11 h 47"/>
                  <a:gd name="T10" fmla="*/ 25 w 25"/>
                  <a:gd name="T11" fmla="*/ 11 h 47"/>
                  <a:gd name="T12" fmla="*/ 25 w 25"/>
                  <a:gd name="T13" fmla="*/ 11 h 47"/>
                  <a:gd name="T14" fmla="*/ 23 w 25"/>
                  <a:gd name="T15" fmla="*/ 6 h 47"/>
                  <a:gd name="T16" fmla="*/ 21 w 25"/>
                  <a:gd name="T17" fmla="*/ 3 h 47"/>
                  <a:gd name="T18" fmla="*/ 18 w 25"/>
                  <a:gd name="T19" fmla="*/ 1 h 47"/>
                  <a:gd name="T20" fmla="*/ 15 w 25"/>
                  <a:gd name="T21" fmla="*/ 0 h 47"/>
                  <a:gd name="T22" fmla="*/ 12 w 25"/>
                  <a:gd name="T23" fmla="*/ 1 h 47"/>
                  <a:gd name="T24" fmla="*/ 8 w 25"/>
                  <a:gd name="T25" fmla="*/ 3 h 47"/>
                  <a:gd name="T26" fmla="*/ 5 w 25"/>
                  <a:gd name="T27" fmla="*/ 5 h 47"/>
                  <a:gd name="T28" fmla="*/ 5 w 25"/>
                  <a:gd name="T29"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7">
                    <a:moveTo>
                      <a:pt x="5" y="9"/>
                    </a:moveTo>
                    <a:lnTo>
                      <a:pt x="5" y="9"/>
                    </a:lnTo>
                    <a:lnTo>
                      <a:pt x="0" y="45"/>
                    </a:lnTo>
                    <a:lnTo>
                      <a:pt x="20" y="47"/>
                    </a:lnTo>
                    <a:lnTo>
                      <a:pt x="25" y="11"/>
                    </a:lnTo>
                    <a:lnTo>
                      <a:pt x="25" y="11"/>
                    </a:lnTo>
                    <a:lnTo>
                      <a:pt x="25" y="11"/>
                    </a:lnTo>
                    <a:lnTo>
                      <a:pt x="23" y="6"/>
                    </a:lnTo>
                    <a:lnTo>
                      <a:pt x="21" y="3"/>
                    </a:lnTo>
                    <a:lnTo>
                      <a:pt x="18" y="1"/>
                    </a:lnTo>
                    <a:lnTo>
                      <a:pt x="15" y="0"/>
                    </a:lnTo>
                    <a:lnTo>
                      <a:pt x="12" y="1"/>
                    </a:lnTo>
                    <a:lnTo>
                      <a:pt x="8" y="3"/>
                    </a:lnTo>
                    <a:lnTo>
                      <a:pt x="5" y="5"/>
                    </a:lnTo>
                    <a:lnTo>
                      <a:pt x="5"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2" name="Freeform 48"/>
              <p:cNvSpPr>
                <a:spLocks/>
              </p:cNvSpPr>
              <p:nvPr/>
            </p:nvSpPr>
            <p:spPr bwMode="auto">
              <a:xfrm>
                <a:off x="4782" y="1593"/>
                <a:ext cx="23" cy="47"/>
              </a:xfrm>
              <a:custGeom>
                <a:avLst/>
                <a:gdLst>
                  <a:gd name="T0" fmla="*/ 3 w 23"/>
                  <a:gd name="T1" fmla="*/ 8 h 47"/>
                  <a:gd name="T2" fmla="*/ 3 w 23"/>
                  <a:gd name="T3" fmla="*/ 8 h 47"/>
                  <a:gd name="T4" fmla="*/ 0 w 23"/>
                  <a:gd name="T5" fmla="*/ 45 h 47"/>
                  <a:gd name="T6" fmla="*/ 20 w 23"/>
                  <a:gd name="T7" fmla="*/ 47 h 47"/>
                  <a:gd name="T8" fmla="*/ 23 w 23"/>
                  <a:gd name="T9" fmla="*/ 10 h 47"/>
                  <a:gd name="T10" fmla="*/ 23 w 23"/>
                  <a:gd name="T11" fmla="*/ 10 h 47"/>
                  <a:gd name="T12" fmla="*/ 23 w 23"/>
                  <a:gd name="T13" fmla="*/ 10 h 47"/>
                  <a:gd name="T14" fmla="*/ 23 w 23"/>
                  <a:gd name="T15" fmla="*/ 6 h 47"/>
                  <a:gd name="T16" fmla="*/ 21 w 23"/>
                  <a:gd name="T17" fmla="*/ 3 h 47"/>
                  <a:gd name="T18" fmla="*/ 18 w 23"/>
                  <a:gd name="T19" fmla="*/ 2 h 47"/>
                  <a:gd name="T20" fmla="*/ 15 w 23"/>
                  <a:gd name="T21" fmla="*/ 0 h 47"/>
                  <a:gd name="T22" fmla="*/ 10 w 23"/>
                  <a:gd name="T23" fmla="*/ 0 h 47"/>
                  <a:gd name="T24" fmla="*/ 7 w 23"/>
                  <a:gd name="T25" fmla="*/ 2 h 47"/>
                  <a:gd name="T26" fmla="*/ 5 w 23"/>
                  <a:gd name="T27" fmla="*/ 5 h 47"/>
                  <a:gd name="T28" fmla="*/ 3 w 23"/>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7">
                    <a:moveTo>
                      <a:pt x="3" y="8"/>
                    </a:moveTo>
                    <a:lnTo>
                      <a:pt x="3" y="8"/>
                    </a:lnTo>
                    <a:lnTo>
                      <a:pt x="0" y="45"/>
                    </a:lnTo>
                    <a:lnTo>
                      <a:pt x="20" y="47"/>
                    </a:lnTo>
                    <a:lnTo>
                      <a:pt x="23" y="10"/>
                    </a:lnTo>
                    <a:lnTo>
                      <a:pt x="23" y="10"/>
                    </a:lnTo>
                    <a:lnTo>
                      <a:pt x="23" y="10"/>
                    </a:lnTo>
                    <a:lnTo>
                      <a:pt x="23" y="6"/>
                    </a:lnTo>
                    <a:lnTo>
                      <a:pt x="21" y="3"/>
                    </a:lnTo>
                    <a:lnTo>
                      <a:pt x="18" y="2"/>
                    </a:lnTo>
                    <a:lnTo>
                      <a:pt x="15" y="0"/>
                    </a:lnTo>
                    <a:lnTo>
                      <a:pt x="10" y="0"/>
                    </a:lnTo>
                    <a:lnTo>
                      <a:pt x="7"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3" name="Freeform 49"/>
              <p:cNvSpPr>
                <a:spLocks/>
              </p:cNvSpPr>
              <p:nvPr/>
            </p:nvSpPr>
            <p:spPr bwMode="auto">
              <a:xfrm>
                <a:off x="4785" y="1554"/>
                <a:ext cx="25" cy="49"/>
              </a:xfrm>
              <a:custGeom>
                <a:avLst/>
                <a:gdLst>
                  <a:gd name="T0" fmla="*/ 5 w 25"/>
                  <a:gd name="T1" fmla="*/ 8 h 49"/>
                  <a:gd name="T2" fmla="*/ 5 w 25"/>
                  <a:gd name="T3" fmla="*/ 8 h 49"/>
                  <a:gd name="T4" fmla="*/ 0 w 25"/>
                  <a:gd name="T5" fmla="*/ 47 h 49"/>
                  <a:gd name="T6" fmla="*/ 20 w 25"/>
                  <a:gd name="T7" fmla="*/ 49 h 49"/>
                  <a:gd name="T8" fmla="*/ 25 w 25"/>
                  <a:gd name="T9" fmla="*/ 10 h 49"/>
                  <a:gd name="T10" fmla="*/ 25 w 25"/>
                  <a:gd name="T11" fmla="*/ 10 h 49"/>
                  <a:gd name="T12" fmla="*/ 25 w 25"/>
                  <a:gd name="T13" fmla="*/ 10 h 49"/>
                  <a:gd name="T14" fmla="*/ 23 w 25"/>
                  <a:gd name="T15" fmla="*/ 5 h 49"/>
                  <a:gd name="T16" fmla="*/ 21 w 25"/>
                  <a:gd name="T17" fmla="*/ 2 h 49"/>
                  <a:gd name="T18" fmla="*/ 18 w 25"/>
                  <a:gd name="T19" fmla="*/ 0 h 49"/>
                  <a:gd name="T20" fmla="*/ 15 w 25"/>
                  <a:gd name="T21" fmla="*/ 0 h 49"/>
                  <a:gd name="T22" fmla="*/ 12 w 25"/>
                  <a:gd name="T23" fmla="*/ 0 h 49"/>
                  <a:gd name="T24" fmla="*/ 8 w 25"/>
                  <a:gd name="T25" fmla="*/ 2 h 49"/>
                  <a:gd name="T26" fmla="*/ 5 w 25"/>
                  <a:gd name="T27" fmla="*/ 3 h 49"/>
                  <a:gd name="T28" fmla="*/ 5 w 25"/>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9">
                    <a:moveTo>
                      <a:pt x="5" y="8"/>
                    </a:moveTo>
                    <a:lnTo>
                      <a:pt x="5" y="8"/>
                    </a:lnTo>
                    <a:lnTo>
                      <a:pt x="0" y="47"/>
                    </a:lnTo>
                    <a:lnTo>
                      <a:pt x="20" y="49"/>
                    </a:lnTo>
                    <a:lnTo>
                      <a:pt x="25" y="10"/>
                    </a:lnTo>
                    <a:lnTo>
                      <a:pt x="25" y="10"/>
                    </a:lnTo>
                    <a:lnTo>
                      <a:pt x="25" y="10"/>
                    </a:lnTo>
                    <a:lnTo>
                      <a:pt x="23" y="5"/>
                    </a:lnTo>
                    <a:lnTo>
                      <a:pt x="21" y="2"/>
                    </a:lnTo>
                    <a:lnTo>
                      <a:pt x="18" y="0"/>
                    </a:lnTo>
                    <a:lnTo>
                      <a:pt x="15" y="0"/>
                    </a:lnTo>
                    <a:lnTo>
                      <a:pt x="12" y="0"/>
                    </a:lnTo>
                    <a:lnTo>
                      <a:pt x="8" y="2"/>
                    </a:lnTo>
                    <a:lnTo>
                      <a:pt x="5"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4" name="Freeform 50"/>
              <p:cNvSpPr>
                <a:spLocks/>
              </p:cNvSpPr>
              <p:nvPr/>
            </p:nvSpPr>
            <p:spPr bwMode="auto">
              <a:xfrm>
                <a:off x="4790" y="1513"/>
                <a:ext cx="23" cy="51"/>
              </a:xfrm>
              <a:custGeom>
                <a:avLst/>
                <a:gdLst>
                  <a:gd name="T0" fmla="*/ 3 w 23"/>
                  <a:gd name="T1" fmla="*/ 10 h 51"/>
                  <a:gd name="T2" fmla="*/ 3 w 23"/>
                  <a:gd name="T3" fmla="*/ 10 h 51"/>
                  <a:gd name="T4" fmla="*/ 0 w 23"/>
                  <a:gd name="T5" fmla="*/ 49 h 51"/>
                  <a:gd name="T6" fmla="*/ 20 w 23"/>
                  <a:gd name="T7" fmla="*/ 51 h 51"/>
                  <a:gd name="T8" fmla="*/ 23 w 23"/>
                  <a:gd name="T9" fmla="*/ 12 h 51"/>
                  <a:gd name="T10" fmla="*/ 23 w 23"/>
                  <a:gd name="T11" fmla="*/ 12 h 51"/>
                  <a:gd name="T12" fmla="*/ 23 w 23"/>
                  <a:gd name="T13" fmla="*/ 12 h 51"/>
                  <a:gd name="T14" fmla="*/ 23 w 23"/>
                  <a:gd name="T15" fmla="*/ 7 h 51"/>
                  <a:gd name="T16" fmla="*/ 21 w 23"/>
                  <a:gd name="T17" fmla="*/ 4 h 51"/>
                  <a:gd name="T18" fmla="*/ 18 w 23"/>
                  <a:gd name="T19" fmla="*/ 2 h 51"/>
                  <a:gd name="T20" fmla="*/ 15 w 23"/>
                  <a:gd name="T21" fmla="*/ 0 h 51"/>
                  <a:gd name="T22" fmla="*/ 10 w 23"/>
                  <a:gd name="T23" fmla="*/ 0 h 51"/>
                  <a:gd name="T24" fmla="*/ 7 w 23"/>
                  <a:gd name="T25" fmla="*/ 2 h 51"/>
                  <a:gd name="T26" fmla="*/ 5 w 23"/>
                  <a:gd name="T27" fmla="*/ 5 h 51"/>
                  <a:gd name="T28" fmla="*/ 3 w 23"/>
                  <a:gd name="T29"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1">
                    <a:moveTo>
                      <a:pt x="3" y="10"/>
                    </a:moveTo>
                    <a:lnTo>
                      <a:pt x="3" y="10"/>
                    </a:lnTo>
                    <a:lnTo>
                      <a:pt x="0" y="49"/>
                    </a:lnTo>
                    <a:lnTo>
                      <a:pt x="20" y="51"/>
                    </a:lnTo>
                    <a:lnTo>
                      <a:pt x="23" y="12"/>
                    </a:lnTo>
                    <a:lnTo>
                      <a:pt x="23" y="12"/>
                    </a:lnTo>
                    <a:lnTo>
                      <a:pt x="23" y="12"/>
                    </a:lnTo>
                    <a:lnTo>
                      <a:pt x="23" y="7"/>
                    </a:lnTo>
                    <a:lnTo>
                      <a:pt x="21" y="4"/>
                    </a:lnTo>
                    <a:lnTo>
                      <a:pt x="18" y="2"/>
                    </a:lnTo>
                    <a:lnTo>
                      <a:pt x="15" y="0"/>
                    </a:lnTo>
                    <a:lnTo>
                      <a:pt x="10" y="0"/>
                    </a:lnTo>
                    <a:lnTo>
                      <a:pt x="7" y="2"/>
                    </a:lnTo>
                    <a:lnTo>
                      <a:pt x="5" y="5"/>
                    </a:lnTo>
                    <a:lnTo>
                      <a:pt x="3"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5" name="Freeform 51"/>
              <p:cNvSpPr>
                <a:spLocks/>
              </p:cNvSpPr>
              <p:nvPr/>
            </p:nvSpPr>
            <p:spPr bwMode="auto">
              <a:xfrm>
                <a:off x="4793" y="1476"/>
                <a:ext cx="25" cy="49"/>
              </a:xfrm>
              <a:custGeom>
                <a:avLst/>
                <a:gdLst>
                  <a:gd name="T0" fmla="*/ 5 w 25"/>
                  <a:gd name="T1" fmla="*/ 8 h 49"/>
                  <a:gd name="T2" fmla="*/ 5 w 25"/>
                  <a:gd name="T3" fmla="*/ 8 h 49"/>
                  <a:gd name="T4" fmla="*/ 0 w 25"/>
                  <a:gd name="T5" fmla="*/ 47 h 49"/>
                  <a:gd name="T6" fmla="*/ 20 w 25"/>
                  <a:gd name="T7" fmla="*/ 49 h 49"/>
                  <a:gd name="T8" fmla="*/ 25 w 25"/>
                  <a:gd name="T9" fmla="*/ 10 h 49"/>
                  <a:gd name="T10" fmla="*/ 25 w 25"/>
                  <a:gd name="T11" fmla="*/ 10 h 49"/>
                  <a:gd name="T12" fmla="*/ 25 w 25"/>
                  <a:gd name="T13" fmla="*/ 10 h 49"/>
                  <a:gd name="T14" fmla="*/ 23 w 25"/>
                  <a:gd name="T15" fmla="*/ 6 h 49"/>
                  <a:gd name="T16" fmla="*/ 22 w 25"/>
                  <a:gd name="T17" fmla="*/ 3 h 49"/>
                  <a:gd name="T18" fmla="*/ 18 w 25"/>
                  <a:gd name="T19" fmla="*/ 0 h 49"/>
                  <a:gd name="T20" fmla="*/ 15 w 25"/>
                  <a:gd name="T21" fmla="*/ 0 h 49"/>
                  <a:gd name="T22" fmla="*/ 12 w 25"/>
                  <a:gd name="T23" fmla="*/ 0 h 49"/>
                  <a:gd name="T24" fmla="*/ 9 w 25"/>
                  <a:gd name="T25" fmla="*/ 2 h 49"/>
                  <a:gd name="T26" fmla="*/ 5 w 25"/>
                  <a:gd name="T27" fmla="*/ 5 h 49"/>
                  <a:gd name="T28" fmla="*/ 5 w 25"/>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9">
                    <a:moveTo>
                      <a:pt x="5" y="8"/>
                    </a:moveTo>
                    <a:lnTo>
                      <a:pt x="5" y="8"/>
                    </a:lnTo>
                    <a:lnTo>
                      <a:pt x="0" y="47"/>
                    </a:lnTo>
                    <a:lnTo>
                      <a:pt x="20" y="49"/>
                    </a:lnTo>
                    <a:lnTo>
                      <a:pt x="25" y="10"/>
                    </a:lnTo>
                    <a:lnTo>
                      <a:pt x="25" y="10"/>
                    </a:lnTo>
                    <a:lnTo>
                      <a:pt x="25" y="10"/>
                    </a:lnTo>
                    <a:lnTo>
                      <a:pt x="23" y="6"/>
                    </a:lnTo>
                    <a:lnTo>
                      <a:pt x="22" y="3"/>
                    </a:lnTo>
                    <a:lnTo>
                      <a:pt x="18" y="0"/>
                    </a:lnTo>
                    <a:lnTo>
                      <a:pt x="15" y="0"/>
                    </a:lnTo>
                    <a:lnTo>
                      <a:pt x="12" y="0"/>
                    </a:lnTo>
                    <a:lnTo>
                      <a:pt x="9" y="2"/>
                    </a:lnTo>
                    <a:lnTo>
                      <a:pt x="5"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6" name="Freeform 52"/>
              <p:cNvSpPr>
                <a:spLocks/>
              </p:cNvSpPr>
              <p:nvPr/>
            </p:nvSpPr>
            <p:spPr bwMode="auto">
              <a:xfrm>
                <a:off x="4798" y="1442"/>
                <a:ext cx="23" cy="44"/>
              </a:xfrm>
              <a:custGeom>
                <a:avLst/>
                <a:gdLst>
                  <a:gd name="T0" fmla="*/ 4 w 23"/>
                  <a:gd name="T1" fmla="*/ 8 h 44"/>
                  <a:gd name="T2" fmla="*/ 4 w 23"/>
                  <a:gd name="T3" fmla="*/ 8 h 44"/>
                  <a:gd name="T4" fmla="*/ 0 w 23"/>
                  <a:gd name="T5" fmla="*/ 42 h 44"/>
                  <a:gd name="T6" fmla="*/ 20 w 23"/>
                  <a:gd name="T7" fmla="*/ 44 h 44"/>
                  <a:gd name="T8" fmla="*/ 23 w 23"/>
                  <a:gd name="T9" fmla="*/ 11 h 44"/>
                  <a:gd name="T10" fmla="*/ 23 w 23"/>
                  <a:gd name="T11" fmla="*/ 11 h 44"/>
                  <a:gd name="T12" fmla="*/ 23 w 23"/>
                  <a:gd name="T13" fmla="*/ 11 h 44"/>
                  <a:gd name="T14" fmla="*/ 23 w 23"/>
                  <a:gd name="T15" fmla="*/ 6 h 44"/>
                  <a:gd name="T16" fmla="*/ 21 w 23"/>
                  <a:gd name="T17" fmla="*/ 3 h 44"/>
                  <a:gd name="T18" fmla="*/ 18 w 23"/>
                  <a:gd name="T19" fmla="*/ 1 h 44"/>
                  <a:gd name="T20" fmla="*/ 15 w 23"/>
                  <a:gd name="T21" fmla="*/ 0 h 44"/>
                  <a:gd name="T22" fmla="*/ 12 w 23"/>
                  <a:gd name="T23" fmla="*/ 0 h 44"/>
                  <a:gd name="T24" fmla="*/ 8 w 23"/>
                  <a:gd name="T25" fmla="*/ 1 h 44"/>
                  <a:gd name="T26" fmla="*/ 5 w 23"/>
                  <a:gd name="T27" fmla="*/ 5 h 44"/>
                  <a:gd name="T28" fmla="*/ 4 w 23"/>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4">
                    <a:moveTo>
                      <a:pt x="4" y="8"/>
                    </a:moveTo>
                    <a:lnTo>
                      <a:pt x="4" y="8"/>
                    </a:lnTo>
                    <a:lnTo>
                      <a:pt x="0" y="42"/>
                    </a:lnTo>
                    <a:lnTo>
                      <a:pt x="20" y="44"/>
                    </a:lnTo>
                    <a:lnTo>
                      <a:pt x="23" y="11"/>
                    </a:lnTo>
                    <a:lnTo>
                      <a:pt x="23" y="11"/>
                    </a:lnTo>
                    <a:lnTo>
                      <a:pt x="23" y="11"/>
                    </a:lnTo>
                    <a:lnTo>
                      <a:pt x="23" y="6"/>
                    </a:lnTo>
                    <a:lnTo>
                      <a:pt x="21" y="3"/>
                    </a:lnTo>
                    <a:lnTo>
                      <a:pt x="18" y="1"/>
                    </a:lnTo>
                    <a:lnTo>
                      <a:pt x="15" y="0"/>
                    </a:lnTo>
                    <a:lnTo>
                      <a:pt x="12" y="0"/>
                    </a:lnTo>
                    <a:lnTo>
                      <a:pt x="8" y="1"/>
                    </a:lnTo>
                    <a:lnTo>
                      <a:pt x="5"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7" name="Freeform 53"/>
              <p:cNvSpPr>
                <a:spLocks/>
              </p:cNvSpPr>
              <p:nvPr/>
            </p:nvSpPr>
            <p:spPr bwMode="auto">
              <a:xfrm>
                <a:off x="4802" y="1413"/>
                <a:ext cx="22" cy="40"/>
              </a:xfrm>
              <a:custGeom>
                <a:avLst/>
                <a:gdLst>
                  <a:gd name="T0" fmla="*/ 4 w 22"/>
                  <a:gd name="T1" fmla="*/ 6 h 40"/>
                  <a:gd name="T2" fmla="*/ 4 w 22"/>
                  <a:gd name="T3" fmla="*/ 8 h 40"/>
                  <a:gd name="T4" fmla="*/ 0 w 22"/>
                  <a:gd name="T5" fmla="*/ 37 h 40"/>
                  <a:gd name="T6" fmla="*/ 19 w 22"/>
                  <a:gd name="T7" fmla="*/ 40 h 40"/>
                  <a:gd name="T8" fmla="*/ 22 w 22"/>
                  <a:gd name="T9" fmla="*/ 9 h 40"/>
                  <a:gd name="T10" fmla="*/ 22 w 22"/>
                  <a:gd name="T11" fmla="*/ 9 h 40"/>
                  <a:gd name="T12" fmla="*/ 22 w 22"/>
                  <a:gd name="T13" fmla="*/ 9 h 40"/>
                  <a:gd name="T14" fmla="*/ 22 w 22"/>
                  <a:gd name="T15" fmla="*/ 6 h 40"/>
                  <a:gd name="T16" fmla="*/ 21 w 22"/>
                  <a:gd name="T17" fmla="*/ 3 h 40"/>
                  <a:gd name="T18" fmla="*/ 17 w 22"/>
                  <a:gd name="T19" fmla="*/ 0 h 40"/>
                  <a:gd name="T20" fmla="*/ 14 w 22"/>
                  <a:gd name="T21" fmla="*/ 0 h 40"/>
                  <a:gd name="T22" fmla="*/ 11 w 22"/>
                  <a:gd name="T23" fmla="*/ 0 h 40"/>
                  <a:gd name="T24" fmla="*/ 8 w 22"/>
                  <a:gd name="T25" fmla="*/ 0 h 40"/>
                  <a:gd name="T26" fmla="*/ 4 w 22"/>
                  <a:gd name="T27" fmla="*/ 3 h 40"/>
                  <a:gd name="T28" fmla="*/ 4 w 22"/>
                  <a:gd name="T29" fmla="*/ 8 h 40"/>
                  <a:gd name="T30" fmla="*/ 4 w 22"/>
                  <a:gd name="T31"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0">
                    <a:moveTo>
                      <a:pt x="4" y="6"/>
                    </a:moveTo>
                    <a:lnTo>
                      <a:pt x="4" y="8"/>
                    </a:lnTo>
                    <a:lnTo>
                      <a:pt x="0" y="37"/>
                    </a:lnTo>
                    <a:lnTo>
                      <a:pt x="19" y="40"/>
                    </a:lnTo>
                    <a:lnTo>
                      <a:pt x="22" y="9"/>
                    </a:lnTo>
                    <a:lnTo>
                      <a:pt x="22" y="9"/>
                    </a:lnTo>
                    <a:lnTo>
                      <a:pt x="22" y="9"/>
                    </a:lnTo>
                    <a:lnTo>
                      <a:pt x="22" y="6"/>
                    </a:lnTo>
                    <a:lnTo>
                      <a:pt x="21" y="3"/>
                    </a:lnTo>
                    <a:lnTo>
                      <a:pt x="17" y="0"/>
                    </a:lnTo>
                    <a:lnTo>
                      <a:pt x="14" y="0"/>
                    </a:lnTo>
                    <a:lnTo>
                      <a:pt x="11" y="0"/>
                    </a:lnTo>
                    <a:lnTo>
                      <a:pt x="8" y="0"/>
                    </a:lnTo>
                    <a:lnTo>
                      <a:pt x="4" y="3"/>
                    </a:lnTo>
                    <a:lnTo>
                      <a:pt x="4" y="8"/>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8" name="Freeform 54"/>
              <p:cNvSpPr>
                <a:spLocks/>
              </p:cNvSpPr>
              <p:nvPr/>
            </p:nvSpPr>
            <p:spPr bwMode="auto">
              <a:xfrm>
                <a:off x="4806" y="1388"/>
                <a:ext cx="23" cy="34"/>
              </a:xfrm>
              <a:custGeom>
                <a:avLst/>
                <a:gdLst>
                  <a:gd name="T0" fmla="*/ 4 w 23"/>
                  <a:gd name="T1" fmla="*/ 7 h 34"/>
                  <a:gd name="T2" fmla="*/ 4 w 23"/>
                  <a:gd name="T3" fmla="*/ 7 h 34"/>
                  <a:gd name="T4" fmla="*/ 0 w 23"/>
                  <a:gd name="T5" fmla="*/ 31 h 34"/>
                  <a:gd name="T6" fmla="*/ 18 w 23"/>
                  <a:gd name="T7" fmla="*/ 34 h 34"/>
                  <a:gd name="T8" fmla="*/ 23 w 23"/>
                  <a:gd name="T9" fmla="*/ 10 h 34"/>
                  <a:gd name="T10" fmla="*/ 23 w 23"/>
                  <a:gd name="T11" fmla="*/ 12 h 34"/>
                  <a:gd name="T12" fmla="*/ 23 w 23"/>
                  <a:gd name="T13" fmla="*/ 10 h 34"/>
                  <a:gd name="T14" fmla="*/ 23 w 23"/>
                  <a:gd name="T15" fmla="*/ 7 h 34"/>
                  <a:gd name="T16" fmla="*/ 22 w 23"/>
                  <a:gd name="T17" fmla="*/ 3 h 34"/>
                  <a:gd name="T18" fmla="*/ 18 w 23"/>
                  <a:gd name="T19" fmla="*/ 0 h 34"/>
                  <a:gd name="T20" fmla="*/ 15 w 23"/>
                  <a:gd name="T21" fmla="*/ 0 h 34"/>
                  <a:gd name="T22" fmla="*/ 12 w 23"/>
                  <a:gd name="T23" fmla="*/ 0 h 34"/>
                  <a:gd name="T24" fmla="*/ 9 w 23"/>
                  <a:gd name="T25" fmla="*/ 0 h 34"/>
                  <a:gd name="T26" fmla="*/ 5 w 23"/>
                  <a:gd name="T27" fmla="*/ 3 h 34"/>
                  <a:gd name="T28" fmla="*/ 4 w 23"/>
                  <a:gd name="T29"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4">
                    <a:moveTo>
                      <a:pt x="4" y="7"/>
                    </a:moveTo>
                    <a:lnTo>
                      <a:pt x="4" y="7"/>
                    </a:lnTo>
                    <a:lnTo>
                      <a:pt x="0" y="31"/>
                    </a:lnTo>
                    <a:lnTo>
                      <a:pt x="18" y="34"/>
                    </a:lnTo>
                    <a:lnTo>
                      <a:pt x="23" y="10"/>
                    </a:lnTo>
                    <a:lnTo>
                      <a:pt x="23" y="12"/>
                    </a:lnTo>
                    <a:lnTo>
                      <a:pt x="23" y="10"/>
                    </a:lnTo>
                    <a:lnTo>
                      <a:pt x="23" y="7"/>
                    </a:lnTo>
                    <a:lnTo>
                      <a:pt x="22" y="3"/>
                    </a:lnTo>
                    <a:lnTo>
                      <a:pt x="18" y="0"/>
                    </a:lnTo>
                    <a:lnTo>
                      <a:pt x="15" y="0"/>
                    </a:lnTo>
                    <a:lnTo>
                      <a:pt x="12" y="0"/>
                    </a:lnTo>
                    <a:lnTo>
                      <a:pt x="9" y="0"/>
                    </a:lnTo>
                    <a:lnTo>
                      <a:pt x="5" y="3"/>
                    </a:lnTo>
                    <a:lnTo>
                      <a:pt x="4"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89" name="Freeform 55"/>
              <p:cNvSpPr>
                <a:spLocks/>
              </p:cNvSpPr>
              <p:nvPr/>
            </p:nvSpPr>
            <p:spPr bwMode="auto">
              <a:xfrm>
                <a:off x="4810" y="1370"/>
                <a:ext cx="22" cy="30"/>
              </a:xfrm>
              <a:custGeom>
                <a:avLst/>
                <a:gdLst>
                  <a:gd name="T0" fmla="*/ 5 w 22"/>
                  <a:gd name="T1" fmla="*/ 7 h 30"/>
                  <a:gd name="T2" fmla="*/ 5 w 22"/>
                  <a:gd name="T3" fmla="*/ 8 h 30"/>
                  <a:gd name="T4" fmla="*/ 0 w 22"/>
                  <a:gd name="T5" fmla="*/ 25 h 30"/>
                  <a:gd name="T6" fmla="*/ 19 w 22"/>
                  <a:gd name="T7" fmla="*/ 30 h 30"/>
                  <a:gd name="T8" fmla="*/ 22 w 22"/>
                  <a:gd name="T9" fmla="*/ 12 h 30"/>
                  <a:gd name="T10" fmla="*/ 22 w 22"/>
                  <a:gd name="T11" fmla="*/ 13 h 30"/>
                  <a:gd name="T12" fmla="*/ 22 w 22"/>
                  <a:gd name="T13" fmla="*/ 12 h 30"/>
                  <a:gd name="T14" fmla="*/ 22 w 22"/>
                  <a:gd name="T15" fmla="*/ 8 h 30"/>
                  <a:gd name="T16" fmla="*/ 22 w 22"/>
                  <a:gd name="T17" fmla="*/ 5 h 30"/>
                  <a:gd name="T18" fmla="*/ 19 w 22"/>
                  <a:gd name="T19" fmla="*/ 2 h 30"/>
                  <a:gd name="T20" fmla="*/ 16 w 22"/>
                  <a:gd name="T21" fmla="*/ 0 h 30"/>
                  <a:gd name="T22" fmla="*/ 13 w 22"/>
                  <a:gd name="T23" fmla="*/ 0 h 30"/>
                  <a:gd name="T24" fmla="*/ 9 w 22"/>
                  <a:gd name="T25" fmla="*/ 2 h 30"/>
                  <a:gd name="T26" fmla="*/ 6 w 22"/>
                  <a:gd name="T27" fmla="*/ 4 h 30"/>
                  <a:gd name="T28" fmla="*/ 5 w 22"/>
                  <a:gd name="T29" fmla="*/ 8 h 30"/>
                  <a:gd name="T30" fmla="*/ 5 w 22"/>
                  <a:gd name="T3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0">
                    <a:moveTo>
                      <a:pt x="5" y="7"/>
                    </a:moveTo>
                    <a:lnTo>
                      <a:pt x="5" y="8"/>
                    </a:lnTo>
                    <a:lnTo>
                      <a:pt x="0" y="25"/>
                    </a:lnTo>
                    <a:lnTo>
                      <a:pt x="19" y="30"/>
                    </a:lnTo>
                    <a:lnTo>
                      <a:pt x="22" y="12"/>
                    </a:lnTo>
                    <a:lnTo>
                      <a:pt x="22" y="13"/>
                    </a:lnTo>
                    <a:lnTo>
                      <a:pt x="22" y="12"/>
                    </a:lnTo>
                    <a:lnTo>
                      <a:pt x="22" y="8"/>
                    </a:lnTo>
                    <a:lnTo>
                      <a:pt x="22" y="5"/>
                    </a:lnTo>
                    <a:lnTo>
                      <a:pt x="19" y="2"/>
                    </a:lnTo>
                    <a:lnTo>
                      <a:pt x="16" y="0"/>
                    </a:lnTo>
                    <a:lnTo>
                      <a:pt x="13" y="0"/>
                    </a:lnTo>
                    <a:lnTo>
                      <a:pt x="9" y="2"/>
                    </a:lnTo>
                    <a:lnTo>
                      <a:pt x="6" y="4"/>
                    </a:lnTo>
                    <a:lnTo>
                      <a:pt x="5" y="8"/>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0" name="Freeform 56"/>
              <p:cNvSpPr>
                <a:spLocks/>
              </p:cNvSpPr>
              <p:nvPr/>
            </p:nvSpPr>
            <p:spPr bwMode="auto">
              <a:xfrm>
                <a:off x="4815" y="1362"/>
                <a:ext cx="22" cy="21"/>
              </a:xfrm>
              <a:custGeom>
                <a:avLst/>
                <a:gdLst>
                  <a:gd name="T0" fmla="*/ 16 w 22"/>
                  <a:gd name="T1" fmla="*/ 0 h 21"/>
                  <a:gd name="T2" fmla="*/ 4 w 22"/>
                  <a:gd name="T3" fmla="*/ 5 h 21"/>
                  <a:gd name="T4" fmla="*/ 0 w 22"/>
                  <a:gd name="T5" fmla="*/ 15 h 21"/>
                  <a:gd name="T6" fmla="*/ 17 w 22"/>
                  <a:gd name="T7" fmla="*/ 21 h 21"/>
                  <a:gd name="T8" fmla="*/ 22 w 22"/>
                  <a:gd name="T9" fmla="*/ 13 h 21"/>
                  <a:gd name="T10" fmla="*/ 9 w 22"/>
                  <a:gd name="T11" fmla="*/ 18 h 21"/>
                  <a:gd name="T12" fmla="*/ 22 w 22"/>
                  <a:gd name="T13" fmla="*/ 13 h 21"/>
                  <a:gd name="T14" fmla="*/ 22 w 22"/>
                  <a:gd name="T15" fmla="*/ 8 h 21"/>
                  <a:gd name="T16" fmla="*/ 22 w 22"/>
                  <a:gd name="T17" fmla="*/ 5 h 21"/>
                  <a:gd name="T18" fmla="*/ 19 w 22"/>
                  <a:gd name="T19" fmla="*/ 2 h 21"/>
                  <a:gd name="T20" fmla="*/ 16 w 22"/>
                  <a:gd name="T21" fmla="*/ 0 h 21"/>
                  <a:gd name="T22" fmla="*/ 13 w 22"/>
                  <a:gd name="T23" fmla="*/ 0 h 21"/>
                  <a:gd name="T24" fmla="*/ 9 w 22"/>
                  <a:gd name="T25" fmla="*/ 0 h 21"/>
                  <a:gd name="T26" fmla="*/ 6 w 22"/>
                  <a:gd name="T27" fmla="*/ 2 h 21"/>
                  <a:gd name="T28" fmla="*/ 4 w 22"/>
                  <a:gd name="T29" fmla="*/ 5 h 21"/>
                  <a:gd name="T30" fmla="*/ 16 w 22"/>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1">
                    <a:moveTo>
                      <a:pt x="16" y="0"/>
                    </a:moveTo>
                    <a:lnTo>
                      <a:pt x="4" y="5"/>
                    </a:lnTo>
                    <a:lnTo>
                      <a:pt x="0" y="15"/>
                    </a:lnTo>
                    <a:lnTo>
                      <a:pt x="17" y="21"/>
                    </a:lnTo>
                    <a:lnTo>
                      <a:pt x="22" y="13"/>
                    </a:lnTo>
                    <a:lnTo>
                      <a:pt x="9" y="18"/>
                    </a:lnTo>
                    <a:lnTo>
                      <a:pt x="22" y="13"/>
                    </a:lnTo>
                    <a:lnTo>
                      <a:pt x="22" y="8"/>
                    </a:lnTo>
                    <a:lnTo>
                      <a:pt x="22" y="5"/>
                    </a:lnTo>
                    <a:lnTo>
                      <a:pt x="19" y="2"/>
                    </a:lnTo>
                    <a:lnTo>
                      <a:pt x="16" y="0"/>
                    </a:lnTo>
                    <a:lnTo>
                      <a:pt x="13" y="0"/>
                    </a:lnTo>
                    <a:lnTo>
                      <a:pt x="9" y="0"/>
                    </a:lnTo>
                    <a:lnTo>
                      <a:pt x="6" y="2"/>
                    </a:lnTo>
                    <a:lnTo>
                      <a:pt x="4" y="5"/>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1" name="Freeform 57"/>
              <p:cNvSpPr>
                <a:spLocks/>
              </p:cNvSpPr>
              <p:nvPr/>
            </p:nvSpPr>
            <p:spPr bwMode="auto">
              <a:xfrm>
                <a:off x="4823" y="1362"/>
                <a:ext cx="19" cy="20"/>
              </a:xfrm>
              <a:custGeom>
                <a:avLst/>
                <a:gdLst>
                  <a:gd name="T0" fmla="*/ 18 w 19"/>
                  <a:gd name="T1" fmla="*/ 7 h 20"/>
                  <a:gd name="T2" fmla="*/ 13 w 19"/>
                  <a:gd name="T3" fmla="*/ 2 h 20"/>
                  <a:gd name="T4" fmla="*/ 8 w 19"/>
                  <a:gd name="T5" fmla="*/ 0 h 20"/>
                  <a:gd name="T6" fmla="*/ 1 w 19"/>
                  <a:gd name="T7" fmla="*/ 18 h 20"/>
                  <a:gd name="T8" fmla="*/ 5 w 19"/>
                  <a:gd name="T9" fmla="*/ 20 h 20"/>
                  <a:gd name="T10" fmla="*/ 0 w 19"/>
                  <a:gd name="T11" fmla="*/ 15 h 20"/>
                  <a:gd name="T12" fmla="*/ 5 w 19"/>
                  <a:gd name="T13" fmla="*/ 20 h 20"/>
                  <a:gd name="T14" fmla="*/ 9 w 19"/>
                  <a:gd name="T15" fmla="*/ 20 h 20"/>
                  <a:gd name="T16" fmla="*/ 13 w 19"/>
                  <a:gd name="T17" fmla="*/ 20 h 20"/>
                  <a:gd name="T18" fmla="*/ 16 w 19"/>
                  <a:gd name="T19" fmla="*/ 16 h 20"/>
                  <a:gd name="T20" fmla="*/ 18 w 19"/>
                  <a:gd name="T21" fmla="*/ 13 h 20"/>
                  <a:gd name="T22" fmla="*/ 19 w 19"/>
                  <a:gd name="T23" fmla="*/ 10 h 20"/>
                  <a:gd name="T24" fmla="*/ 18 w 19"/>
                  <a:gd name="T25" fmla="*/ 7 h 20"/>
                  <a:gd name="T26" fmla="*/ 16 w 19"/>
                  <a:gd name="T27" fmla="*/ 3 h 20"/>
                  <a:gd name="T28" fmla="*/ 13 w 19"/>
                  <a:gd name="T29" fmla="*/ 2 h 20"/>
                  <a:gd name="T30" fmla="*/ 18 w 19"/>
                  <a:gd name="T3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0">
                    <a:moveTo>
                      <a:pt x="18" y="7"/>
                    </a:moveTo>
                    <a:lnTo>
                      <a:pt x="13" y="2"/>
                    </a:lnTo>
                    <a:lnTo>
                      <a:pt x="8" y="0"/>
                    </a:lnTo>
                    <a:lnTo>
                      <a:pt x="1" y="18"/>
                    </a:lnTo>
                    <a:lnTo>
                      <a:pt x="5" y="20"/>
                    </a:lnTo>
                    <a:lnTo>
                      <a:pt x="0" y="15"/>
                    </a:lnTo>
                    <a:lnTo>
                      <a:pt x="5" y="20"/>
                    </a:lnTo>
                    <a:lnTo>
                      <a:pt x="9" y="20"/>
                    </a:lnTo>
                    <a:lnTo>
                      <a:pt x="13" y="20"/>
                    </a:lnTo>
                    <a:lnTo>
                      <a:pt x="16" y="16"/>
                    </a:lnTo>
                    <a:lnTo>
                      <a:pt x="18" y="13"/>
                    </a:lnTo>
                    <a:lnTo>
                      <a:pt x="19" y="10"/>
                    </a:lnTo>
                    <a:lnTo>
                      <a:pt x="18" y="7"/>
                    </a:lnTo>
                    <a:lnTo>
                      <a:pt x="16" y="3"/>
                    </a:lnTo>
                    <a:lnTo>
                      <a:pt x="13" y="2"/>
                    </a:lnTo>
                    <a:lnTo>
                      <a:pt x="18"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2" name="Freeform 58"/>
              <p:cNvSpPr>
                <a:spLocks/>
              </p:cNvSpPr>
              <p:nvPr/>
            </p:nvSpPr>
            <p:spPr bwMode="auto">
              <a:xfrm>
                <a:off x="4823" y="1369"/>
                <a:ext cx="22" cy="22"/>
              </a:xfrm>
              <a:custGeom>
                <a:avLst/>
                <a:gdLst>
                  <a:gd name="T0" fmla="*/ 22 w 22"/>
                  <a:gd name="T1" fmla="*/ 11 h 22"/>
                  <a:gd name="T2" fmla="*/ 22 w 22"/>
                  <a:gd name="T3" fmla="*/ 9 h 22"/>
                  <a:gd name="T4" fmla="*/ 18 w 22"/>
                  <a:gd name="T5" fmla="*/ 0 h 22"/>
                  <a:gd name="T6" fmla="*/ 0 w 22"/>
                  <a:gd name="T7" fmla="*/ 8 h 22"/>
                  <a:gd name="T8" fmla="*/ 5 w 22"/>
                  <a:gd name="T9" fmla="*/ 16 h 22"/>
                  <a:gd name="T10" fmla="*/ 3 w 22"/>
                  <a:gd name="T11" fmla="*/ 14 h 22"/>
                  <a:gd name="T12" fmla="*/ 5 w 22"/>
                  <a:gd name="T13" fmla="*/ 16 h 22"/>
                  <a:gd name="T14" fmla="*/ 6 w 22"/>
                  <a:gd name="T15" fmla="*/ 21 h 22"/>
                  <a:gd name="T16" fmla="*/ 9 w 22"/>
                  <a:gd name="T17" fmla="*/ 22 h 22"/>
                  <a:gd name="T18" fmla="*/ 13 w 22"/>
                  <a:gd name="T19" fmla="*/ 22 h 22"/>
                  <a:gd name="T20" fmla="*/ 16 w 22"/>
                  <a:gd name="T21" fmla="*/ 21 h 22"/>
                  <a:gd name="T22" fmla="*/ 19 w 22"/>
                  <a:gd name="T23" fmla="*/ 19 h 22"/>
                  <a:gd name="T24" fmla="*/ 22 w 22"/>
                  <a:gd name="T25" fmla="*/ 16 h 22"/>
                  <a:gd name="T26" fmla="*/ 22 w 22"/>
                  <a:gd name="T27" fmla="*/ 13 h 22"/>
                  <a:gd name="T28" fmla="*/ 22 w 22"/>
                  <a:gd name="T29" fmla="*/ 9 h 22"/>
                  <a:gd name="T30" fmla="*/ 22 w 22"/>
                  <a:gd name="T3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2">
                    <a:moveTo>
                      <a:pt x="22" y="11"/>
                    </a:moveTo>
                    <a:lnTo>
                      <a:pt x="22" y="9"/>
                    </a:lnTo>
                    <a:lnTo>
                      <a:pt x="18" y="0"/>
                    </a:lnTo>
                    <a:lnTo>
                      <a:pt x="0" y="8"/>
                    </a:lnTo>
                    <a:lnTo>
                      <a:pt x="5" y="16"/>
                    </a:lnTo>
                    <a:lnTo>
                      <a:pt x="3" y="14"/>
                    </a:lnTo>
                    <a:lnTo>
                      <a:pt x="5" y="16"/>
                    </a:lnTo>
                    <a:lnTo>
                      <a:pt x="6" y="21"/>
                    </a:lnTo>
                    <a:lnTo>
                      <a:pt x="9" y="22"/>
                    </a:lnTo>
                    <a:lnTo>
                      <a:pt x="13" y="22"/>
                    </a:lnTo>
                    <a:lnTo>
                      <a:pt x="16" y="21"/>
                    </a:lnTo>
                    <a:lnTo>
                      <a:pt x="19" y="19"/>
                    </a:lnTo>
                    <a:lnTo>
                      <a:pt x="22" y="16"/>
                    </a:lnTo>
                    <a:lnTo>
                      <a:pt x="22" y="13"/>
                    </a:lnTo>
                    <a:lnTo>
                      <a:pt x="22" y="9"/>
                    </a:lnTo>
                    <a:lnTo>
                      <a:pt x="22"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3" name="Freeform 59"/>
              <p:cNvSpPr>
                <a:spLocks/>
              </p:cNvSpPr>
              <p:nvPr/>
            </p:nvSpPr>
            <p:spPr bwMode="auto">
              <a:xfrm>
                <a:off x="4826" y="1380"/>
                <a:ext cx="23" cy="28"/>
              </a:xfrm>
              <a:custGeom>
                <a:avLst/>
                <a:gdLst>
                  <a:gd name="T0" fmla="*/ 23 w 23"/>
                  <a:gd name="T1" fmla="*/ 16 h 28"/>
                  <a:gd name="T2" fmla="*/ 23 w 23"/>
                  <a:gd name="T3" fmla="*/ 16 h 28"/>
                  <a:gd name="T4" fmla="*/ 19 w 23"/>
                  <a:gd name="T5" fmla="*/ 0 h 28"/>
                  <a:gd name="T6" fmla="*/ 0 w 23"/>
                  <a:gd name="T7" fmla="*/ 3 h 28"/>
                  <a:gd name="T8" fmla="*/ 5 w 23"/>
                  <a:gd name="T9" fmla="*/ 21 h 28"/>
                  <a:gd name="T10" fmla="*/ 5 w 23"/>
                  <a:gd name="T11" fmla="*/ 20 h 28"/>
                  <a:gd name="T12" fmla="*/ 5 w 23"/>
                  <a:gd name="T13" fmla="*/ 21 h 28"/>
                  <a:gd name="T14" fmla="*/ 6 w 23"/>
                  <a:gd name="T15" fmla="*/ 24 h 28"/>
                  <a:gd name="T16" fmla="*/ 10 w 23"/>
                  <a:gd name="T17" fmla="*/ 28 h 28"/>
                  <a:gd name="T18" fmla="*/ 13 w 23"/>
                  <a:gd name="T19" fmla="*/ 28 h 28"/>
                  <a:gd name="T20" fmla="*/ 16 w 23"/>
                  <a:gd name="T21" fmla="*/ 28 h 28"/>
                  <a:gd name="T22" fmla="*/ 19 w 23"/>
                  <a:gd name="T23" fmla="*/ 26 h 28"/>
                  <a:gd name="T24" fmla="*/ 23 w 23"/>
                  <a:gd name="T25" fmla="*/ 24 h 28"/>
                  <a:gd name="T26" fmla="*/ 23 w 23"/>
                  <a:gd name="T27" fmla="*/ 21 h 28"/>
                  <a:gd name="T28" fmla="*/ 23 w 23"/>
                  <a:gd name="T29"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8">
                    <a:moveTo>
                      <a:pt x="23" y="16"/>
                    </a:moveTo>
                    <a:lnTo>
                      <a:pt x="23" y="16"/>
                    </a:lnTo>
                    <a:lnTo>
                      <a:pt x="19" y="0"/>
                    </a:lnTo>
                    <a:lnTo>
                      <a:pt x="0" y="3"/>
                    </a:lnTo>
                    <a:lnTo>
                      <a:pt x="5" y="21"/>
                    </a:lnTo>
                    <a:lnTo>
                      <a:pt x="5" y="20"/>
                    </a:lnTo>
                    <a:lnTo>
                      <a:pt x="5" y="21"/>
                    </a:lnTo>
                    <a:lnTo>
                      <a:pt x="6" y="24"/>
                    </a:lnTo>
                    <a:lnTo>
                      <a:pt x="10" y="28"/>
                    </a:lnTo>
                    <a:lnTo>
                      <a:pt x="13" y="28"/>
                    </a:lnTo>
                    <a:lnTo>
                      <a:pt x="16" y="28"/>
                    </a:lnTo>
                    <a:lnTo>
                      <a:pt x="19" y="26"/>
                    </a:lnTo>
                    <a:lnTo>
                      <a:pt x="23" y="24"/>
                    </a:lnTo>
                    <a:lnTo>
                      <a:pt x="23" y="21"/>
                    </a:lnTo>
                    <a:lnTo>
                      <a:pt x="23"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4" name="Freeform 60"/>
              <p:cNvSpPr>
                <a:spLocks/>
              </p:cNvSpPr>
              <p:nvPr/>
            </p:nvSpPr>
            <p:spPr bwMode="auto">
              <a:xfrm>
                <a:off x="4831" y="1396"/>
                <a:ext cx="23" cy="36"/>
              </a:xfrm>
              <a:custGeom>
                <a:avLst/>
                <a:gdLst>
                  <a:gd name="T0" fmla="*/ 23 w 23"/>
                  <a:gd name="T1" fmla="*/ 26 h 36"/>
                  <a:gd name="T2" fmla="*/ 23 w 23"/>
                  <a:gd name="T3" fmla="*/ 25 h 36"/>
                  <a:gd name="T4" fmla="*/ 18 w 23"/>
                  <a:gd name="T5" fmla="*/ 0 h 36"/>
                  <a:gd name="T6" fmla="*/ 0 w 23"/>
                  <a:gd name="T7" fmla="*/ 4 h 36"/>
                  <a:gd name="T8" fmla="*/ 3 w 23"/>
                  <a:gd name="T9" fmla="*/ 28 h 36"/>
                  <a:gd name="T10" fmla="*/ 3 w 23"/>
                  <a:gd name="T11" fmla="*/ 28 h 36"/>
                  <a:gd name="T12" fmla="*/ 3 w 23"/>
                  <a:gd name="T13" fmla="*/ 28 h 36"/>
                  <a:gd name="T14" fmla="*/ 5 w 23"/>
                  <a:gd name="T15" fmla="*/ 33 h 36"/>
                  <a:gd name="T16" fmla="*/ 8 w 23"/>
                  <a:gd name="T17" fmla="*/ 34 h 36"/>
                  <a:gd name="T18" fmla="*/ 11 w 23"/>
                  <a:gd name="T19" fmla="*/ 36 h 36"/>
                  <a:gd name="T20" fmla="*/ 14 w 23"/>
                  <a:gd name="T21" fmla="*/ 36 h 36"/>
                  <a:gd name="T22" fmla="*/ 18 w 23"/>
                  <a:gd name="T23" fmla="*/ 34 h 36"/>
                  <a:gd name="T24" fmla="*/ 21 w 23"/>
                  <a:gd name="T25" fmla="*/ 33 h 36"/>
                  <a:gd name="T26" fmla="*/ 23 w 23"/>
                  <a:gd name="T27" fmla="*/ 30 h 36"/>
                  <a:gd name="T28" fmla="*/ 23 w 23"/>
                  <a:gd name="T29" fmla="*/ 25 h 36"/>
                  <a:gd name="T30" fmla="*/ 23 w 23"/>
                  <a:gd name="T31"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6">
                    <a:moveTo>
                      <a:pt x="23" y="26"/>
                    </a:moveTo>
                    <a:lnTo>
                      <a:pt x="23" y="25"/>
                    </a:lnTo>
                    <a:lnTo>
                      <a:pt x="18" y="0"/>
                    </a:lnTo>
                    <a:lnTo>
                      <a:pt x="0" y="4"/>
                    </a:lnTo>
                    <a:lnTo>
                      <a:pt x="3" y="28"/>
                    </a:lnTo>
                    <a:lnTo>
                      <a:pt x="3" y="28"/>
                    </a:lnTo>
                    <a:lnTo>
                      <a:pt x="3" y="28"/>
                    </a:lnTo>
                    <a:lnTo>
                      <a:pt x="5" y="33"/>
                    </a:lnTo>
                    <a:lnTo>
                      <a:pt x="8" y="34"/>
                    </a:lnTo>
                    <a:lnTo>
                      <a:pt x="11" y="36"/>
                    </a:lnTo>
                    <a:lnTo>
                      <a:pt x="14" y="36"/>
                    </a:lnTo>
                    <a:lnTo>
                      <a:pt x="18" y="34"/>
                    </a:lnTo>
                    <a:lnTo>
                      <a:pt x="21" y="33"/>
                    </a:lnTo>
                    <a:lnTo>
                      <a:pt x="23" y="30"/>
                    </a:lnTo>
                    <a:lnTo>
                      <a:pt x="23" y="25"/>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5" name="Freeform 61"/>
              <p:cNvSpPr>
                <a:spLocks/>
              </p:cNvSpPr>
              <p:nvPr/>
            </p:nvSpPr>
            <p:spPr bwMode="auto">
              <a:xfrm>
                <a:off x="4834" y="1422"/>
                <a:ext cx="23" cy="41"/>
              </a:xfrm>
              <a:custGeom>
                <a:avLst/>
                <a:gdLst>
                  <a:gd name="T0" fmla="*/ 23 w 23"/>
                  <a:gd name="T1" fmla="*/ 30 h 41"/>
                  <a:gd name="T2" fmla="*/ 23 w 23"/>
                  <a:gd name="T3" fmla="*/ 30 h 41"/>
                  <a:gd name="T4" fmla="*/ 20 w 23"/>
                  <a:gd name="T5" fmla="*/ 0 h 41"/>
                  <a:gd name="T6" fmla="*/ 0 w 23"/>
                  <a:gd name="T7" fmla="*/ 2 h 41"/>
                  <a:gd name="T8" fmla="*/ 5 w 23"/>
                  <a:gd name="T9" fmla="*/ 33 h 41"/>
                  <a:gd name="T10" fmla="*/ 5 w 23"/>
                  <a:gd name="T11" fmla="*/ 33 h 41"/>
                  <a:gd name="T12" fmla="*/ 5 w 23"/>
                  <a:gd name="T13" fmla="*/ 33 h 41"/>
                  <a:gd name="T14" fmla="*/ 5 w 23"/>
                  <a:gd name="T15" fmla="*/ 36 h 41"/>
                  <a:gd name="T16" fmla="*/ 8 w 23"/>
                  <a:gd name="T17" fmla="*/ 39 h 41"/>
                  <a:gd name="T18" fmla="*/ 11 w 23"/>
                  <a:gd name="T19" fmla="*/ 41 h 41"/>
                  <a:gd name="T20" fmla="*/ 15 w 23"/>
                  <a:gd name="T21" fmla="*/ 41 h 41"/>
                  <a:gd name="T22" fmla="*/ 18 w 23"/>
                  <a:gd name="T23" fmla="*/ 39 h 41"/>
                  <a:gd name="T24" fmla="*/ 21 w 23"/>
                  <a:gd name="T25" fmla="*/ 38 h 41"/>
                  <a:gd name="T26" fmla="*/ 23 w 23"/>
                  <a:gd name="T27" fmla="*/ 34 h 41"/>
                  <a:gd name="T28" fmla="*/ 23 w 23"/>
                  <a:gd name="T2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1">
                    <a:moveTo>
                      <a:pt x="23" y="30"/>
                    </a:moveTo>
                    <a:lnTo>
                      <a:pt x="23" y="30"/>
                    </a:lnTo>
                    <a:lnTo>
                      <a:pt x="20" y="0"/>
                    </a:lnTo>
                    <a:lnTo>
                      <a:pt x="0" y="2"/>
                    </a:lnTo>
                    <a:lnTo>
                      <a:pt x="5" y="33"/>
                    </a:lnTo>
                    <a:lnTo>
                      <a:pt x="5" y="33"/>
                    </a:lnTo>
                    <a:lnTo>
                      <a:pt x="5" y="33"/>
                    </a:lnTo>
                    <a:lnTo>
                      <a:pt x="5" y="36"/>
                    </a:lnTo>
                    <a:lnTo>
                      <a:pt x="8" y="39"/>
                    </a:lnTo>
                    <a:lnTo>
                      <a:pt x="11" y="41"/>
                    </a:lnTo>
                    <a:lnTo>
                      <a:pt x="15" y="41"/>
                    </a:lnTo>
                    <a:lnTo>
                      <a:pt x="18" y="39"/>
                    </a:lnTo>
                    <a:lnTo>
                      <a:pt x="21" y="38"/>
                    </a:lnTo>
                    <a:lnTo>
                      <a:pt x="23" y="34"/>
                    </a:lnTo>
                    <a:lnTo>
                      <a:pt x="23"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6" name="Freeform 62"/>
              <p:cNvSpPr>
                <a:spLocks/>
              </p:cNvSpPr>
              <p:nvPr/>
            </p:nvSpPr>
            <p:spPr bwMode="auto">
              <a:xfrm>
                <a:off x="4839" y="1452"/>
                <a:ext cx="23" cy="45"/>
              </a:xfrm>
              <a:custGeom>
                <a:avLst/>
                <a:gdLst>
                  <a:gd name="T0" fmla="*/ 23 w 23"/>
                  <a:gd name="T1" fmla="*/ 35 h 45"/>
                  <a:gd name="T2" fmla="*/ 23 w 23"/>
                  <a:gd name="T3" fmla="*/ 35 h 45"/>
                  <a:gd name="T4" fmla="*/ 18 w 23"/>
                  <a:gd name="T5" fmla="*/ 0 h 45"/>
                  <a:gd name="T6" fmla="*/ 0 w 23"/>
                  <a:gd name="T7" fmla="*/ 3 h 45"/>
                  <a:gd name="T8" fmla="*/ 3 w 23"/>
                  <a:gd name="T9" fmla="*/ 37 h 45"/>
                  <a:gd name="T10" fmla="*/ 3 w 23"/>
                  <a:gd name="T11" fmla="*/ 37 h 45"/>
                  <a:gd name="T12" fmla="*/ 3 w 23"/>
                  <a:gd name="T13" fmla="*/ 37 h 45"/>
                  <a:gd name="T14" fmla="*/ 5 w 23"/>
                  <a:gd name="T15" fmla="*/ 42 h 45"/>
                  <a:gd name="T16" fmla="*/ 6 w 23"/>
                  <a:gd name="T17" fmla="*/ 43 h 45"/>
                  <a:gd name="T18" fmla="*/ 10 w 23"/>
                  <a:gd name="T19" fmla="*/ 45 h 45"/>
                  <a:gd name="T20" fmla="*/ 15 w 23"/>
                  <a:gd name="T21" fmla="*/ 45 h 45"/>
                  <a:gd name="T22" fmla="*/ 18 w 23"/>
                  <a:gd name="T23" fmla="*/ 45 h 45"/>
                  <a:gd name="T24" fmla="*/ 21 w 23"/>
                  <a:gd name="T25" fmla="*/ 43 h 45"/>
                  <a:gd name="T26" fmla="*/ 23 w 23"/>
                  <a:gd name="T27" fmla="*/ 40 h 45"/>
                  <a:gd name="T28" fmla="*/ 23 w 23"/>
                  <a:gd name="T29" fmla="*/ 3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23" y="35"/>
                    </a:moveTo>
                    <a:lnTo>
                      <a:pt x="23" y="35"/>
                    </a:lnTo>
                    <a:lnTo>
                      <a:pt x="18" y="0"/>
                    </a:lnTo>
                    <a:lnTo>
                      <a:pt x="0" y="3"/>
                    </a:lnTo>
                    <a:lnTo>
                      <a:pt x="3" y="37"/>
                    </a:lnTo>
                    <a:lnTo>
                      <a:pt x="3" y="37"/>
                    </a:lnTo>
                    <a:lnTo>
                      <a:pt x="3" y="37"/>
                    </a:lnTo>
                    <a:lnTo>
                      <a:pt x="5" y="42"/>
                    </a:lnTo>
                    <a:lnTo>
                      <a:pt x="6" y="43"/>
                    </a:lnTo>
                    <a:lnTo>
                      <a:pt x="10" y="45"/>
                    </a:lnTo>
                    <a:lnTo>
                      <a:pt x="15" y="45"/>
                    </a:lnTo>
                    <a:lnTo>
                      <a:pt x="18" y="45"/>
                    </a:lnTo>
                    <a:lnTo>
                      <a:pt x="21" y="43"/>
                    </a:lnTo>
                    <a:lnTo>
                      <a:pt x="23" y="40"/>
                    </a:lnTo>
                    <a:lnTo>
                      <a:pt x="23" y="3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7" name="Freeform 63"/>
              <p:cNvSpPr>
                <a:spLocks/>
              </p:cNvSpPr>
              <p:nvPr/>
            </p:nvSpPr>
            <p:spPr bwMode="auto">
              <a:xfrm>
                <a:off x="4842" y="1487"/>
                <a:ext cx="23" cy="47"/>
              </a:xfrm>
              <a:custGeom>
                <a:avLst/>
                <a:gdLst>
                  <a:gd name="T0" fmla="*/ 23 w 23"/>
                  <a:gd name="T1" fmla="*/ 36 h 47"/>
                  <a:gd name="T2" fmla="*/ 23 w 23"/>
                  <a:gd name="T3" fmla="*/ 36 h 47"/>
                  <a:gd name="T4" fmla="*/ 20 w 23"/>
                  <a:gd name="T5" fmla="*/ 0 h 47"/>
                  <a:gd name="T6" fmla="*/ 0 w 23"/>
                  <a:gd name="T7" fmla="*/ 2 h 47"/>
                  <a:gd name="T8" fmla="*/ 5 w 23"/>
                  <a:gd name="T9" fmla="*/ 39 h 47"/>
                  <a:gd name="T10" fmla="*/ 5 w 23"/>
                  <a:gd name="T11" fmla="*/ 39 h 47"/>
                  <a:gd name="T12" fmla="*/ 5 w 23"/>
                  <a:gd name="T13" fmla="*/ 39 h 47"/>
                  <a:gd name="T14" fmla="*/ 5 w 23"/>
                  <a:gd name="T15" fmla="*/ 43 h 47"/>
                  <a:gd name="T16" fmla="*/ 8 w 23"/>
                  <a:gd name="T17" fmla="*/ 46 h 47"/>
                  <a:gd name="T18" fmla="*/ 12 w 23"/>
                  <a:gd name="T19" fmla="*/ 47 h 47"/>
                  <a:gd name="T20" fmla="*/ 15 w 23"/>
                  <a:gd name="T21" fmla="*/ 47 h 47"/>
                  <a:gd name="T22" fmla="*/ 18 w 23"/>
                  <a:gd name="T23" fmla="*/ 46 h 47"/>
                  <a:gd name="T24" fmla="*/ 21 w 23"/>
                  <a:gd name="T25" fmla="*/ 44 h 47"/>
                  <a:gd name="T26" fmla="*/ 23 w 23"/>
                  <a:gd name="T27" fmla="*/ 41 h 47"/>
                  <a:gd name="T28" fmla="*/ 23 w 23"/>
                  <a:gd name="T2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7">
                    <a:moveTo>
                      <a:pt x="23" y="36"/>
                    </a:moveTo>
                    <a:lnTo>
                      <a:pt x="23" y="36"/>
                    </a:lnTo>
                    <a:lnTo>
                      <a:pt x="20" y="0"/>
                    </a:lnTo>
                    <a:lnTo>
                      <a:pt x="0" y="2"/>
                    </a:lnTo>
                    <a:lnTo>
                      <a:pt x="5" y="39"/>
                    </a:lnTo>
                    <a:lnTo>
                      <a:pt x="5" y="39"/>
                    </a:lnTo>
                    <a:lnTo>
                      <a:pt x="5" y="39"/>
                    </a:lnTo>
                    <a:lnTo>
                      <a:pt x="5" y="43"/>
                    </a:lnTo>
                    <a:lnTo>
                      <a:pt x="8" y="46"/>
                    </a:lnTo>
                    <a:lnTo>
                      <a:pt x="12" y="47"/>
                    </a:lnTo>
                    <a:lnTo>
                      <a:pt x="15" y="47"/>
                    </a:lnTo>
                    <a:lnTo>
                      <a:pt x="18" y="46"/>
                    </a:lnTo>
                    <a:lnTo>
                      <a:pt x="21" y="44"/>
                    </a:lnTo>
                    <a:lnTo>
                      <a:pt x="23" y="41"/>
                    </a:lnTo>
                    <a:lnTo>
                      <a:pt x="23"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8" name="Freeform 64"/>
              <p:cNvSpPr>
                <a:spLocks/>
              </p:cNvSpPr>
              <p:nvPr/>
            </p:nvSpPr>
            <p:spPr bwMode="auto">
              <a:xfrm>
                <a:off x="4847" y="1523"/>
                <a:ext cx="23" cy="50"/>
              </a:xfrm>
              <a:custGeom>
                <a:avLst/>
                <a:gdLst>
                  <a:gd name="T0" fmla="*/ 23 w 23"/>
                  <a:gd name="T1" fmla="*/ 41 h 50"/>
                  <a:gd name="T2" fmla="*/ 23 w 23"/>
                  <a:gd name="T3" fmla="*/ 41 h 50"/>
                  <a:gd name="T4" fmla="*/ 18 w 23"/>
                  <a:gd name="T5" fmla="*/ 0 h 50"/>
                  <a:gd name="T6" fmla="*/ 0 w 23"/>
                  <a:gd name="T7" fmla="*/ 3 h 50"/>
                  <a:gd name="T8" fmla="*/ 3 w 23"/>
                  <a:gd name="T9" fmla="*/ 42 h 50"/>
                  <a:gd name="T10" fmla="*/ 3 w 23"/>
                  <a:gd name="T11" fmla="*/ 42 h 50"/>
                  <a:gd name="T12" fmla="*/ 3 w 23"/>
                  <a:gd name="T13" fmla="*/ 42 h 50"/>
                  <a:gd name="T14" fmla="*/ 5 w 23"/>
                  <a:gd name="T15" fmla="*/ 47 h 50"/>
                  <a:gd name="T16" fmla="*/ 7 w 23"/>
                  <a:gd name="T17" fmla="*/ 49 h 50"/>
                  <a:gd name="T18" fmla="*/ 10 w 23"/>
                  <a:gd name="T19" fmla="*/ 50 h 50"/>
                  <a:gd name="T20" fmla="*/ 15 w 23"/>
                  <a:gd name="T21" fmla="*/ 50 h 50"/>
                  <a:gd name="T22" fmla="*/ 18 w 23"/>
                  <a:gd name="T23" fmla="*/ 50 h 50"/>
                  <a:gd name="T24" fmla="*/ 21 w 23"/>
                  <a:gd name="T25" fmla="*/ 47 h 50"/>
                  <a:gd name="T26" fmla="*/ 23 w 23"/>
                  <a:gd name="T27" fmla="*/ 44 h 50"/>
                  <a:gd name="T28" fmla="*/ 23 w 23"/>
                  <a:gd name="T29" fmla="*/ 4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0">
                    <a:moveTo>
                      <a:pt x="23" y="41"/>
                    </a:moveTo>
                    <a:lnTo>
                      <a:pt x="23" y="41"/>
                    </a:lnTo>
                    <a:lnTo>
                      <a:pt x="18" y="0"/>
                    </a:lnTo>
                    <a:lnTo>
                      <a:pt x="0" y="3"/>
                    </a:lnTo>
                    <a:lnTo>
                      <a:pt x="3" y="42"/>
                    </a:lnTo>
                    <a:lnTo>
                      <a:pt x="3" y="42"/>
                    </a:lnTo>
                    <a:lnTo>
                      <a:pt x="3" y="42"/>
                    </a:lnTo>
                    <a:lnTo>
                      <a:pt x="5" y="47"/>
                    </a:lnTo>
                    <a:lnTo>
                      <a:pt x="7" y="49"/>
                    </a:lnTo>
                    <a:lnTo>
                      <a:pt x="10" y="50"/>
                    </a:lnTo>
                    <a:lnTo>
                      <a:pt x="15" y="50"/>
                    </a:lnTo>
                    <a:lnTo>
                      <a:pt x="18" y="50"/>
                    </a:lnTo>
                    <a:lnTo>
                      <a:pt x="21" y="47"/>
                    </a:lnTo>
                    <a:lnTo>
                      <a:pt x="23" y="44"/>
                    </a:lnTo>
                    <a:lnTo>
                      <a:pt x="23" y="4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99" name="Freeform 65"/>
              <p:cNvSpPr>
                <a:spLocks/>
              </p:cNvSpPr>
              <p:nvPr/>
            </p:nvSpPr>
            <p:spPr bwMode="auto">
              <a:xfrm>
                <a:off x="4850" y="1564"/>
                <a:ext cx="23" cy="50"/>
              </a:xfrm>
              <a:custGeom>
                <a:avLst/>
                <a:gdLst>
                  <a:gd name="T0" fmla="*/ 23 w 23"/>
                  <a:gd name="T1" fmla="*/ 39 h 50"/>
                  <a:gd name="T2" fmla="*/ 23 w 23"/>
                  <a:gd name="T3" fmla="*/ 39 h 50"/>
                  <a:gd name="T4" fmla="*/ 20 w 23"/>
                  <a:gd name="T5" fmla="*/ 0 h 50"/>
                  <a:gd name="T6" fmla="*/ 0 w 23"/>
                  <a:gd name="T7" fmla="*/ 1 h 50"/>
                  <a:gd name="T8" fmla="*/ 5 w 23"/>
                  <a:gd name="T9" fmla="*/ 40 h 50"/>
                  <a:gd name="T10" fmla="*/ 5 w 23"/>
                  <a:gd name="T11" fmla="*/ 40 h 50"/>
                  <a:gd name="T12" fmla="*/ 5 w 23"/>
                  <a:gd name="T13" fmla="*/ 40 h 50"/>
                  <a:gd name="T14" fmla="*/ 5 w 23"/>
                  <a:gd name="T15" fmla="*/ 45 h 50"/>
                  <a:gd name="T16" fmla="*/ 8 w 23"/>
                  <a:gd name="T17" fmla="*/ 48 h 50"/>
                  <a:gd name="T18" fmla="*/ 12 w 23"/>
                  <a:gd name="T19" fmla="*/ 48 h 50"/>
                  <a:gd name="T20" fmla="*/ 15 w 23"/>
                  <a:gd name="T21" fmla="*/ 50 h 50"/>
                  <a:gd name="T22" fmla="*/ 18 w 23"/>
                  <a:gd name="T23" fmla="*/ 48 h 50"/>
                  <a:gd name="T24" fmla="*/ 21 w 23"/>
                  <a:gd name="T25" fmla="*/ 47 h 50"/>
                  <a:gd name="T26" fmla="*/ 23 w 23"/>
                  <a:gd name="T27" fmla="*/ 44 h 50"/>
                  <a:gd name="T28" fmla="*/ 23 w 23"/>
                  <a:gd name="T29"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0">
                    <a:moveTo>
                      <a:pt x="23" y="39"/>
                    </a:moveTo>
                    <a:lnTo>
                      <a:pt x="23" y="39"/>
                    </a:lnTo>
                    <a:lnTo>
                      <a:pt x="20" y="0"/>
                    </a:lnTo>
                    <a:lnTo>
                      <a:pt x="0" y="1"/>
                    </a:lnTo>
                    <a:lnTo>
                      <a:pt x="5" y="40"/>
                    </a:lnTo>
                    <a:lnTo>
                      <a:pt x="5" y="40"/>
                    </a:lnTo>
                    <a:lnTo>
                      <a:pt x="5" y="40"/>
                    </a:lnTo>
                    <a:lnTo>
                      <a:pt x="5" y="45"/>
                    </a:lnTo>
                    <a:lnTo>
                      <a:pt x="8" y="48"/>
                    </a:lnTo>
                    <a:lnTo>
                      <a:pt x="12" y="48"/>
                    </a:lnTo>
                    <a:lnTo>
                      <a:pt x="15" y="50"/>
                    </a:lnTo>
                    <a:lnTo>
                      <a:pt x="18" y="48"/>
                    </a:lnTo>
                    <a:lnTo>
                      <a:pt x="21" y="47"/>
                    </a:lnTo>
                    <a:lnTo>
                      <a:pt x="23" y="44"/>
                    </a:lnTo>
                    <a:lnTo>
                      <a:pt x="23"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0" name="Freeform 66"/>
              <p:cNvSpPr>
                <a:spLocks/>
              </p:cNvSpPr>
              <p:nvPr/>
            </p:nvSpPr>
            <p:spPr bwMode="auto">
              <a:xfrm>
                <a:off x="4855" y="1603"/>
                <a:ext cx="23" cy="48"/>
              </a:xfrm>
              <a:custGeom>
                <a:avLst/>
                <a:gdLst>
                  <a:gd name="T0" fmla="*/ 23 w 23"/>
                  <a:gd name="T1" fmla="*/ 39 h 48"/>
                  <a:gd name="T2" fmla="*/ 23 w 23"/>
                  <a:gd name="T3" fmla="*/ 39 h 48"/>
                  <a:gd name="T4" fmla="*/ 18 w 23"/>
                  <a:gd name="T5" fmla="*/ 0 h 48"/>
                  <a:gd name="T6" fmla="*/ 0 w 23"/>
                  <a:gd name="T7" fmla="*/ 1 h 48"/>
                  <a:gd name="T8" fmla="*/ 3 w 23"/>
                  <a:gd name="T9" fmla="*/ 40 h 48"/>
                  <a:gd name="T10" fmla="*/ 3 w 23"/>
                  <a:gd name="T11" fmla="*/ 40 h 48"/>
                  <a:gd name="T12" fmla="*/ 3 w 23"/>
                  <a:gd name="T13" fmla="*/ 40 h 48"/>
                  <a:gd name="T14" fmla="*/ 5 w 23"/>
                  <a:gd name="T15" fmla="*/ 44 h 48"/>
                  <a:gd name="T16" fmla="*/ 7 w 23"/>
                  <a:gd name="T17" fmla="*/ 47 h 48"/>
                  <a:gd name="T18" fmla="*/ 10 w 23"/>
                  <a:gd name="T19" fmla="*/ 48 h 48"/>
                  <a:gd name="T20" fmla="*/ 15 w 23"/>
                  <a:gd name="T21" fmla="*/ 48 h 48"/>
                  <a:gd name="T22" fmla="*/ 18 w 23"/>
                  <a:gd name="T23" fmla="*/ 47 h 48"/>
                  <a:gd name="T24" fmla="*/ 21 w 23"/>
                  <a:gd name="T25" fmla="*/ 45 h 48"/>
                  <a:gd name="T26" fmla="*/ 23 w 23"/>
                  <a:gd name="T27" fmla="*/ 42 h 48"/>
                  <a:gd name="T28" fmla="*/ 23 w 23"/>
                  <a:gd name="T29"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8">
                    <a:moveTo>
                      <a:pt x="23" y="39"/>
                    </a:moveTo>
                    <a:lnTo>
                      <a:pt x="23" y="39"/>
                    </a:lnTo>
                    <a:lnTo>
                      <a:pt x="18" y="0"/>
                    </a:lnTo>
                    <a:lnTo>
                      <a:pt x="0" y="1"/>
                    </a:lnTo>
                    <a:lnTo>
                      <a:pt x="3" y="40"/>
                    </a:lnTo>
                    <a:lnTo>
                      <a:pt x="3" y="40"/>
                    </a:lnTo>
                    <a:lnTo>
                      <a:pt x="3" y="40"/>
                    </a:lnTo>
                    <a:lnTo>
                      <a:pt x="5" y="44"/>
                    </a:lnTo>
                    <a:lnTo>
                      <a:pt x="7" y="47"/>
                    </a:lnTo>
                    <a:lnTo>
                      <a:pt x="10" y="48"/>
                    </a:lnTo>
                    <a:lnTo>
                      <a:pt x="15" y="48"/>
                    </a:lnTo>
                    <a:lnTo>
                      <a:pt x="18" y="47"/>
                    </a:lnTo>
                    <a:lnTo>
                      <a:pt x="21" y="45"/>
                    </a:lnTo>
                    <a:lnTo>
                      <a:pt x="23" y="42"/>
                    </a:lnTo>
                    <a:lnTo>
                      <a:pt x="23"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1" name="Freeform 67"/>
              <p:cNvSpPr>
                <a:spLocks/>
              </p:cNvSpPr>
              <p:nvPr/>
            </p:nvSpPr>
            <p:spPr bwMode="auto">
              <a:xfrm>
                <a:off x="4858" y="1642"/>
                <a:ext cx="23" cy="45"/>
              </a:xfrm>
              <a:custGeom>
                <a:avLst/>
                <a:gdLst>
                  <a:gd name="T0" fmla="*/ 23 w 23"/>
                  <a:gd name="T1" fmla="*/ 34 h 45"/>
                  <a:gd name="T2" fmla="*/ 23 w 23"/>
                  <a:gd name="T3" fmla="*/ 34 h 45"/>
                  <a:gd name="T4" fmla="*/ 20 w 23"/>
                  <a:gd name="T5" fmla="*/ 0 h 45"/>
                  <a:gd name="T6" fmla="*/ 0 w 23"/>
                  <a:gd name="T7" fmla="*/ 1 h 45"/>
                  <a:gd name="T8" fmla="*/ 5 w 23"/>
                  <a:gd name="T9" fmla="*/ 35 h 45"/>
                  <a:gd name="T10" fmla="*/ 5 w 23"/>
                  <a:gd name="T11" fmla="*/ 35 h 45"/>
                  <a:gd name="T12" fmla="*/ 5 w 23"/>
                  <a:gd name="T13" fmla="*/ 35 h 45"/>
                  <a:gd name="T14" fmla="*/ 5 w 23"/>
                  <a:gd name="T15" fmla="*/ 40 h 45"/>
                  <a:gd name="T16" fmla="*/ 9 w 23"/>
                  <a:gd name="T17" fmla="*/ 44 h 45"/>
                  <a:gd name="T18" fmla="*/ 12 w 23"/>
                  <a:gd name="T19" fmla="*/ 44 h 45"/>
                  <a:gd name="T20" fmla="*/ 15 w 23"/>
                  <a:gd name="T21" fmla="*/ 45 h 45"/>
                  <a:gd name="T22" fmla="*/ 18 w 23"/>
                  <a:gd name="T23" fmla="*/ 44 h 45"/>
                  <a:gd name="T24" fmla="*/ 22 w 23"/>
                  <a:gd name="T25" fmla="*/ 42 h 45"/>
                  <a:gd name="T26" fmla="*/ 23 w 23"/>
                  <a:gd name="T27" fmla="*/ 39 h 45"/>
                  <a:gd name="T28" fmla="*/ 23 w 23"/>
                  <a:gd name="T29"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23" y="34"/>
                    </a:moveTo>
                    <a:lnTo>
                      <a:pt x="23" y="34"/>
                    </a:lnTo>
                    <a:lnTo>
                      <a:pt x="20" y="0"/>
                    </a:lnTo>
                    <a:lnTo>
                      <a:pt x="0" y="1"/>
                    </a:lnTo>
                    <a:lnTo>
                      <a:pt x="5" y="35"/>
                    </a:lnTo>
                    <a:lnTo>
                      <a:pt x="5" y="35"/>
                    </a:lnTo>
                    <a:lnTo>
                      <a:pt x="5" y="35"/>
                    </a:lnTo>
                    <a:lnTo>
                      <a:pt x="5" y="40"/>
                    </a:lnTo>
                    <a:lnTo>
                      <a:pt x="9" y="44"/>
                    </a:lnTo>
                    <a:lnTo>
                      <a:pt x="12" y="44"/>
                    </a:lnTo>
                    <a:lnTo>
                      <a:pt x="15" y="45"/>
                    </a:lnTo>
                    <a:lnTo>
                      <a:pt x="18" y="44"/>
                    </a:lnTo>
                    <a:lnTo>
                      <a:pt x="22" y="42"/>
                    </a:lnTo>
                    <a:lnTo>
                      <a:pt x="23" y="39"/>
                    </a:lnTo>
                    <a:lnTo>
                      <a:pt x="23"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2" name="Freeform 68"/>
              <p:cNvSpPr>
                <a:spLocks/>
              </p:cNvSpPr>
              <p:nvPr/>
            </p:nvSpPr>
            <p:spPr bwMode="auto">
              <a:xfrm>
                <a:off x="4863" y="1676"/>
                <a:ext cx="23" cy="42"/>
              </a:xfrm>
              <a:custGeom>
                <a:avLst/>
                <a:gdLst>
                  <a:gd name="T0" fmla="*/ 23 w 23"/>
                  <a:gd name="T1" fmla="*/ 32 h 42"/>
                  <a:gd name="T2" fmla="*/ 23 w 23"/>
                  <a:gd name="T3" fmla="*/ 32 h 42"/>
                  <a:gd name="T4" fmla="*/ 18 w 23"/>
                  <a:gd name="T5" fmla="*/ 0 h 42"/>
                  <a:gd name="T6" fmla="*/ 0 w 23"/>
                  <a:gd name="T7" fmla="*/ 1 h 42"/>
                  <a:gd name="T8" fmla="*/ 4 w 23"/>
                  <a:gd name="T9" fmla="*/ 34 h 42"/>
                  <a:gd name="T10" fmla="*/ 4 w 23"/>
                  <a:gd name="T11" fmla="*/ 34 h 42"/>
                  <a:gd name="T12" fmla="*/ 4 w 23"/>
                  <a:gd name="T13" fmla="*/ 34 h 42"/>
                  <a:gd name="T14" fmla="*/ 5 w 23"/>
                  <a:gd name="T15" fmla="*/ 39 h 42"/>
                  <a:gd name="T16" fmla="*/ 7 w 23"/>
                  <a:gd name="T17" fmla="*/ 40 h 42"/>
                  <a:gd name="T18" fmla="*/ 12 w 23"/>
                  <a:gd name="T19" fmla="*/ 42 h 42"/>
                  <a:gd name="T20" fmla="*/ 15 w 23"/>
                  <a:gd name="T21" fmla="*/ 42 h 42"/>
                  <a:gd name="T22" fmla="*/ 18 w 23"/>
                  <a:gd name="T23" fmla="*/ 42 h 42"/>
                  <a:gd name="T24" fmla="*/ 21 w 23"/>
                  <a:gd name="T25" fmla="*/ 39 h 42"/>
                  <a:gd name="T26" fmla="*/ 23 w 23"/>
                  <a:gd name="T27" fmla="*/ 36 h 42"/>
                  <a:gd name="T28" fmla="*/ 23 w 23"/>
                  <a:gd name="T29"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2">
                    <a:moveTo>
                      <a:pt x="23" y="32"/>
                    </a:moveTo>
                    <a:lnTo>
                      <a:pt x="23" y="32"/>
                    </a:lnTo>
                    <a:lnTo>
                      <a:pt x="18" y="0"/>
                    </a:lnTo>
                    <a:lnTo>
                      <a:pt x="0" y="1"/>
                    </a:lnTo>
                    <a:lnTo>
                      <a:pt x="4" y="34"/>
                    </a:lnTo>
                    <a:lnTo>
                      <a:pt x="4" y="34"/>
                    </a:lnTo>
                    <a:lnTo>
                      <a:pt x="4" y="34"/>
                    </a:lnTo>
                    <a:lnTo>
                      <a:pt x="5" y="39"/>
                    </a:lnTo>
                    <a:lnTo>
                      <a:pt x="7" y="40"/>
                    </a:lnTo>
                    <a:lnTo>
                      <a:pt x="12" y="42"/>
                    </a:lnTo>
                    <a:lnTo>
                      <a:pt x="15" y="42"/>
                    </a:lnTo>
                    <a:lnTo>
                      <a:pt x="18" y="42"/>
                    </a:lnTo>
                    <a:lnTo>
                      <a:pt x="21" y="39"/>
                    </a:lnTo>
                    <a:lnTo>
                      <a:pt x="23" y="36"/>
                    </a:lnTo>
                    <a:lnTo>
                      <a:pt x="23" y="3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3" name="Freeform 69"/>
              <p:cNvSpPr>
                <a:spLocks/>
              </p:cNvSpPr>
              <p:nvPr/>
            </p:nvSpPr>
            <p:spPr bwMode="auto">
              <a:xfrm>
                <a:off x="4867" y="1708"/>
                <a:ext cx="22" cy="38"/>
              </a:xfrm>
              <a:custGeom>
                <a:avLst/>
                <a:gdLst>
                  <a:gd name="T0" fmla="*/ 22 w 22"/>
                  <a:gd name="T1" fmla="*/ 26 h 38"/>
                  <a:gd name="T2" fmla="*/ 22 w 22"/>
                  <a:gd name="T3" fmla="*/ 26 h 38"/>
                  <a:gd name="T4" fmla="*/ 19 w 22"/>
                  <a:gd name="T5" fmla="*/ 0 h 38"/>
                  <a:gd name="T6" fmla="*/ 0 w 22"/>
                  <a:gd name="T7" fmla="*/ 2 h 38"/>
                  <a:gd name="T8" fmla="*/ 4 w 22"/>
                  <a:gd name="T9" fmla="*/ 30 h 38"/>
                  <a:gd name="T10" fmla="*/ 4 w 22"/>
                  <a:gd name="T11" fmla="*/ 30 h 38"/>
                  <a:gd name="T12" fmla="*/ 4 w 22"/>
                  <a:gd name="T13" fmla="*/ 30 h 38"/>
                  <a:gd name="T14" fmla="*/ 4 w 22"/>
                  <a:gd name="T15" fmla="*/ 34 h 38"/>
                  <a:gd name="T16" fmla="*/ 8 w 22"/>
                  <a:gd name="T17" fmla="*/ 36 h 38"/>
                  <a:gd name="T18" fmla="*/ 11 w 22"/>
                  <a:gd name="T19" fmla="*/ 38 h 38"/>
                  <a:gd name="T20" fmla="*/ 14 w 22"/>
                  <a:gd name="T21" fmla="*/ 38 h 38"/>
                  <a:gd name="T22" fmla="*/ 19 w 22"/>
                  <a:gd name="T23" fmla="*/ 36 h 38"/>
                  <a:gd name="T24" fmla="*/ 21 w 22"/>
                  <a:gd name="T25" fmla="*/ 34 h 38"/>
                  <a:gd name="T26" fmla="*/ 22 w 22"/>
                  <a:gd name="T27" fmla="*/ 31 h 38"/>
                  <a:gd name="T28" fmla="*/ 22 w 22"/>
                  <a:gd name="T29"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8">
                    <a:moveTo>
                      <a:pt x="22" y="26"/>
                    </a:moveTo>
                    <a:lnTo>
                      <a:pt x="22" y="26"/>
                    </a:lnTo>
                    <a:lnTo>
                      <a:pt x="19" y="0"/>
                    </a:lnTo>
                    <a:lnTo>
                      <a:pt x="0" y="2"/>
                    </a:lnTo>
                    <a:lnTo>
                      <a:pt x="4" y="30"/>
                    </a:lnTo>
                    <a:lnTo>
                      <a:pt x="4" y="30"/>
                    </a:lnTo>
                    <a:lnTo>
                      <a:pt x="4" y="30"/>
                    </a:lnTo>
                    <a:lnTo>
                      <a:pt x="4" y="34"/>
                    </a:lnTo>
                    <a:lnTo>
                      <a:pt x="8" y="36"/>
                    </a:lnTo>
                    <a:lnTo>
                      <a:pt x="11" y="38"/>
                    </a:lnTo>
                    <a:lnTo>
                      <a:pt x="14" y="38"/>
                    </a:lnTo>
                    <a:lnTo>
                      <a:pt x="19" y="36"/>
                    </a:lnTo>
                    <a:lnTo>
                      <a:pt x="21" y="34"/>
                    </a:lnTo>
                    <a:lnTo>
                      <a:pt x="22" y="31"/>
                    </a:lnTo>
                    <a:lnTo>
                      <a:pt x="22"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4" name="Freeform 70"/>
              <p:cNvSpPr>
                <a:spLocks/>
              </p:cNvSpPr>
              <p:nvPr/>
            </p:nvSpPr>
            <p:spPr bwMode="auto">
              <a:xfrm>
                <a:off x="4871" y="1734"/>
                <a:ext cx="23" cy="36"/>
              </a:xfrm>
              <a:custGeom>
                <a:avLst/>
                <a:gdLst>
                  <a:gd name="T0" fmla="*/ 23 w 23"/>
                  <a:gd name="T1" fmla="*/ 25 h 36"/>
                  <a:gd name="T2" fmla="*/ 23 w 23"/>
                  <a:gd name="T3" fmla="*/ 25 h 36"/>
                  <a:gd name="T4" fmla="*/ 18 w 23"/>
                  <a:gd name="T5" fmla="*/ 0 h 36"/>
                  <a:gd name="T6" fmla="*/ 0 w 23"/>
                  <a:gd name="T7" fmla="*/ 4 h 36"/>
                  <a:gd name="T8" fmla="*/ 4 w 23"/>
                  <a:gd name="T9" fmla="*/ 28 h 36"/>
                  <a:gd name="T10" fmla="*/ 4 w 23"/>
                  <a:gd name="T11" fmla="*/ 28 h 36"/>
                  <a:gd name="T12" fmla="*/ 4 w 23"/>
                  <a:gd name="T13" fmla="*/ 28 h 36"/>
                  <a:gd name="T14" fmla="*/ 5 w 23"/>
                  <a:gd name="T15" fmla="*/ 33 h 36"/>
                  <a:gd name="T16" fmla="*/ 9 w 23"/>
                  <a:gd name="T17" fmla="*/ 34 h 36"/>
                  <a:gd name="T18" fmla="*/ 12 w 23"/>
                  <a:gd name="T19" fmla="*/ 36 h 36"/>
                  <a:gd name="T20" fmla="*/ 15 w 23"/>
                  <a:gd name="T21" fmla="*/ 36 h 36"/>
                  <a:gd name="T22" fmla="*/ 18 w 23"/>
                  <a:gd name="T23" fmla="*/ 34 h 36"/>
                  <a:gd name="T24" fmla="*/ 22 w 23"/>
                  <a:gd name="T25" fmla="*/ 33 h 36"/>
                  <a:gd name="T26" fmla="*/ 23 w 23"/>
                  <a:gd name="T27" fmla="*/ 30 h 36"/>
                  <a:gd name="T28" fmla="*/ 23 w 23"/>
                  <a:gd name="T29"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6">
                    <a:moveTo>
                      <a:pt x="23" y="25"/>
                    </a:moveTo>
                    <a:lnTo>
                      <a:pt x="23" y="25"/>
                    </a:lnTo>
                    <a:lnTo>
                      <a:pt x="18" y="0"/>
                    </a:lnTo>
                    <a:lnTo>
                      <a:pt x="0" y="4"/>
                    </a:lnTo>
                    <a:lnTo>
                      <a:pt x="4" y="28"/>
                    </a:lnTo>
                    <a:lnTo>
                      <a:pt x="4" y="28"/>
                    </a:lnTo>
                    <a:lnTo>
                      <a:pt x="4" y="28"/>
                    </a:lnTo>
                    <a:lnTo>
                      <a:pt x="5" y="33"/>
                    </a:lnTo>
                    <a:lnTo>
                      <a:pt x="9" y="34"/>
                    </a:lnTo>
                    <a:lnTo>
                      <a:pt x="12" y="36"/>
                    </a:lnTo>
                    <a:lnTo>
                      <a:pt x="15" y="36"/>
                    </a:lnTo>
                    <a:lnTo>
                      <a:pt x="18" y="34"/>
                    </a:lnTo>
                    <a:lnTo>
                      <a:pt x="22" y="33"/>
                    </a:lnTo>
                    <a:lnTo>
                      <a:pt x="23" y="30"/>
                    </a:lnTo>
                    <a:lnTo>
                      <a:pt x="23" y="2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5" name="Freeform 71"/>
              <p:cNvSpPr>
                <a:spLocks/>
              </p:cNvSpPr>
              <p:nvPr/>
            </p:nvSpPr>
            <p:spPr bwMode="auto">
              <a:xfrm>
                <a:off x="4875" y="1759"/>
                <a:ext cx="22" cy="32"/>
              </a:xfrm>
              <a:custGeom>
                <a:avLst/>
                <a:gdLst>
                  <a:gd name="T0" fmla="*/ 22 w 22"/>
                  <a:gd name="T1" fmla="*/ 21 h 32"/>
                  <a:gd name="T2" fmla="*/ 22 w 22"/>
                  <a:gd name="T3" fmla="*/ 21 h 32"/>
                  <a:gd name="T4" fmla="*/ 19 w 22"/>
                  <a:gd name="T5" fmla="*/ 0 h 32"/>
                  <a:gd name="T6" fmla="*/ 0 w 22"/>
                  <a:gd name="T7" fmla="*/ 3 h 32"/>
                  <a:gd name="T8" fmla="*/ 5 w 22"/>
                  <a:gd name="T9" fmla="*/ 24 h 32"/>
                  <a:gd name="T10" fmla="*/ 5 w 22"/>
                  <a:gd name="T11" fmla="*/ 26 h 32"/>
                  <a:gd name="T12" fmla="*/ 5 w 22"/>
                  <a:gd name="T13" fmla="*/ 24 h 32"/>
                  <a:gd name="T14" fmla="*/ 6 w 22"/>
                  <a:gd name="T15" fmla="*/ 29 h 32"/>
                  <a:gd name="T16" fmla="*/ 8 w 22"/>
                  <a:gd name="T17" fmla="*/ 31 h 32"/>
                  <a:gd name="T18" fmla="*/ 11 w 22"/>
                  <a:gd name="T19" fmla="*/ 32 h 32"/>
                  <a:gd name="T20" fmla="*/ 16 w 22"/>
                  <a:gd name="T21" fmla="*/ 32 h 32"/>
                  <a:gd name="T22" fmla="*/ 19 w 22"/>
                  <a:gd name="T23" fmla="*/ 31 h 32"/>
                  <a:gd name="T24" fmla="*/ 21 w 22"/>
                  <a:gd name="T25" fmla="*/ 29 h 32"/>
                  <a:gd name="T26" fmla="*/ 22 w 22"/>
                  <a:gd name="T27" fmla="*/ 26 h 32"/>
                  <a:gd name="T28" fmla="*/ 22 w 22"/>
                  <a:gd name="T29"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2">
                    <a:moveTo>
                      <a:pt x="22" y="21"/>
                    </a:moveTo>
                    <a:lnTo>
                      <a:pt x="22" y="21"/>
                    </a:lnTo>
                    <a:lnTo>
                      <a:pt x="19" y="0"/>
                    </a:lnTo>
                    <a:lnTo>
                      <a:pt x="0" y="3"/>
                    </a:lnTo>
                    <a:lnTo>
                      <a:pt x="5" y="24"/>
                    </a:lnTo>
                    <a:lnTo>
                      <a:pt x="5" y="26"/>
                    </a:lnTo>
                    <a:lnTo>
                      <a:pt x="5" y="24"/>
                    </a:lnTo>
                    <a:lnTo>
                      <a:pt x="6" y="29"/>
                    </a:lnTo>
                    <a:lnTo>
                      <a:pt x="8" y="31"/>
                    </a:lnTo>
                    <a:lnTo>
                      <a:pt x="11" y="32"/>
                    </a:lnTo>
                    <a:lnTo>
                      <a:pt x="16" y="32"/>
                    </a:lnTo>
                    <a:lnTo>
                      <a:pt x="19" y="31"/>
                    </a:lnTo>
                    <a:lnTo>
                      <a:pt x="21" y="29"/>
                    </a:lnTo>
                    <a:lnTo>
                      <a:pt x="22" y="26"/>
                    </a:lnTo>
                    <a:lnTo>
                      <a:pt x="22"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6" name="Freeform 72"/>
              <p:cNvSpPr>
                <a:spLocks/>
              </p:cNvSpPr>
              <p:nvPr/>
            </p:nvSpPr>
            <p:spPr bwMode="auto">
              <a:xfrm>
                <a:off x="4880" y="1780"/>
                <a:ext cx="22" cy="29"/>
              </a:xfrm>
              <a:custGeom>
                <a:avLst/>
                <a:gdLst>
                  <a:gd name="T0" fmla="*/ 22 w 22"/>
                  <a:gd name="T1" fmla="*/ 16 h 29"/>
                  <a:gd name="T2" fmla="*/ 22 w 22"/>
                  <a:gd name="T3" fmla="*/ 16 h 29"/>
                  <a:gd name="T4" fmla="*/ 17 w 22"/>
                  <a:gd name="T5" fmla="*/ 0 h 29"/>
                  <a:gd name="T6" fmla="*/ 0 w 22"/>
                  <a:gd name="T7" fmla="*/ 5 h 29"/>
                  <a:gd name="T8" fmla="*/ 3 w 22"/>
                  <a:gd name="T9" fmla="*/ 21 h 29"/>
                  <a:gd name="T10" fmla="*/ 3 w 22"/>
                  <a:gd name="T11" fmla="*/ 21 h 29"/>
                  <a:gd name="T12" fmla="*/ 3 w 22"/>
                  <a:gd name="T13" fmla="*/ 21 h 29"/>
                  <a:gd name="T14" fmla="*/ 4 w 22"/>
                  <a:gd name="T15" fmla="*/ 24 h 29"/>
                  <a:gd name="T16" fmla="*/ 8 w 22"/>
                  <a:gd name="T17" fmla="*/ 27 h 29"/>
                  <a:gd name="T18" fmla="*/ 11 w 22"/>
                  <a:gd name="T19" fmla="*/ 29 h 29"/>
                  <a:gd name="T20" fmla="*/ 14 w 22"/>
                  <a:gd name="T21" fmla="*/ 27 h 29"/>
                  <a:gd name="T22" fmla="*/ 17 w 22"/>
                  <a:gd name="T23" fmla="*/ 27 h 29"/>
                  <a:gd name="T24" fmla="*/ 21 w 22"/>
                  <a:gd name="T25" fmla="*/ 24 h 29"/>
                  <a:gd name="T26" fmla="*/ 22 w 22"/>
                  <a:gd name="T27" fmla="*/ 21 h 29"/>
                  <a:gd name="T28" fmla="*/ 22 w 22"/>
                  <a:gd name="T29"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22" y="16"/>
                    </a:moveTo>
                    <a:lnTo>
                      <a:pt x="22" y="16"/>
                    </a:lnTo>
                    <a:lnTo>
                      <a:pt x="17" y="0"/>
                    </a:lnTo>
                    <a:lnTo>
                      <a:pt x="0" y="5"/>
                    </a:lnTo>
                    <a:lnTo>
                      <a:pt x="3" y="21"/>
                    </a:lnTo>
                    <a:lnTo>
                      <a:pt x="3" y="21"/>
                    </a:lnTo>
                    <a:lnTo>
                      <a:pt x="3" y="21"/>
                    </a:lnTo>
                    <a:lnTo>
                      <a:pt x="4" y="24"/>
                    </a:lnTo>
                    <a:lnTo>
                      <a:pt x="8" y="27"/>
                    </a:lnTo>
                    <a:lnTo>
                      <a:pt x="11" y="29"/>
                    </a:lnTo>
                    <a:lnTo>
                      <a:pt x="14" y="27"/>
                    </a:lnTo>
                    <a:lnTo>
                      <a:pt x="17" y="27"/>
                    </a:lnTo>
                    <a:lnTo>
                      <a:pt x="21" y="24"/>
                    </a:lnTo>
                    <a:lnTo>
                      <a:pt x="22" y="21"/>
                    </a:lnTo>
                    <a:lnTo>
                      <a:pt x="22"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7" name="Freeform 73"/>
              <p:cNvSpPr>
                <a:spLocks/>
              </p:cNvSpPr>
              <p:nvPr/>
            </p:nvSpPr>
            <p:spPr bwMode="auto">
              <a:xfrm>
                <a:off x="4883" y="1796"/>
                <a:ext cx="23" cy="26"/>
              </a:xfrm>
              <a:custGeom>
                <a:avLst/>
                <a:gdLst>
                  <a:gd name="T0" fmla="*/ 23 w 23"/>
                  <a:gd name="T1" fmla="*/ 13 h 26"/>
                  <a:gd name="T2" fmla="*/ 23 w 23"/>
                  <a:gd name="T3" fmla="*/ 15 h 26"/>
                  <a:gd name="T4" fmla="*/ 19 w 23"/>
                  <a:gd name="T5" fmla="*/ 0 h 26"/>
                  <a:gd name="T6" fmla="*/ 0 w 23"/>
                  <a:gd name="T7" fmla="*/ 5 h 26"/>
                  <a:gd name="T8" fmla="*/ 5 w 23"/>
                  <a:gd name="T9" fmla="*/ 20 h 26"/>
                  <a:gd name="T10" fmla="*/ 5 w 23"/>
                  <a:gd name="T11" fmla="*/ 20 h 26"/>
                  <a:gd name="T12" fmla="*/ 5 w 23"/>
                  <a:gd name="T13" fmla="*/ 20 h 26"/>
                  <a:gd name="T14" fmla="*/ 6 w 23"/>
                  <a:gd name="T15" fmla="*/ 23 h 26"/>
                  <a:gd name="T16" fmla="*/ 10 w 23"/>
                  <a:gd name="T17" fmla="*/ 26 h 26"/>
                  <a:gd name="T18" fmla="*/ 13 w 23"/>
                  <a:gd name="T19" fmla="*/ 26 h 26"/>
                  <a:gd name="T20" fmla="*/ 16 w 23"/>
                  <a:gd name="T21" fmla="*/ 26 h 26"/>
                  <a:gd name="T22" fmla="*/ 19 w 23"/>
                  <a:gd name="T23" fmla="*/ 24 h 26"/>
                  <a:gd name="T24" fmla="*/ 23 w 23"/>
                  <a:gd name="T25" fmla="*/ 21 h 26"/>
                  <a:gd name="T26" fmla="*/ 23 w 23"/>
                  <a:gd name="T27" fmla="*/ 18 h 26"/>
                  <a:gd name="T28" fmla="*/ 23 w 23"/>
                  <a:gd name="T29" fmla="*/ 15 h 26"/>
                  <a:gd name="T30" fmla="*/ 23 w 23"/>
                  <a:gd name="T3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23" y="13"/>
                    </a:moveTo>
                    <a:lnTo>
                      <a:pt x="23" y="15"/>
                    </a:lnTo>
                    <a:lnTo>
                      <a:pt x="19" y="0"/>
                    </a:lnTo>
                    <a:lnTo>
                      <a:pt x="0" y="5"/>
                    </a:lnTo>
                    <a:lnTo>
                      <a:pt x="5" y="20"/>
                    </a:lnTo>
                    <a:lnTo>
                      <a:pt x="5" y="20"/>
                    </a:lnTo>
                    <a:lnTo>
                      <a:pt x="5" y="20"/>
                    </a:lnTo>
                    <a:lnTo>
                      <a:pt x="6" y="23"/>
                    </a:lnTo>
                    <a:lnTo>
                      <a:pt x="10" y="26"/>
                    </a:lnTo>
                    <a:lnTo>
                      <a:pt x="13" y="26"/>
                    </a:lnTo>
                    <a:lnTo>
                      <a:pt x="16" y="26"/>
                    </a:lnTo>
                    <a:lnTo>
                      <a:pt x="19" y="24"/>
                    </a:lnTo>
                    <a:lnTo>
                      <a:pt x="23" y="21"/>
                    </a:lnTo>
                    <a:lnTo>
                      <a:pt x="23" y="18"/>
                    </a:lnTo>
                    <a:lnTo>
                      <a:pt x="23" y="15"/>
                    </a:lnTo>
                    <a:lnTo>
                      <a:pt x="23"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8" name="Freeform 74"/>
              <p:cNvSpPr>
                <a:spLocks/>
              </p:cNvSpPr>
              <p:nvPr/>
            </p:nvSpPr>
            <p:spPr bwMode="auto">
              <a:xfrm>
                <a:off x="4888" y="1809"/>
                <a:ext cx="22" cy="24"/>
              </a:xfrm>
              <a:custGeom>
                <a:avLst/>
                <a:gdLst>
                  <a:gd name="T0" fmla="*/ 21 w 22"/>
                  <a:gd name="T1" fmla="*/ 10 h 24"/>
                  <a:gd name="T2" fmla="*/ 22 w 22"/>
                  <a:gd name="T3" fmla="*/ 11 h 24"/>
                  <a:gd name="T4" fmla="*/ 18 w 22"/>
                  <a:gd name="T5" fmla="*/ 0 h 24"/>
                  <a:gd name="T6" fmla="*/ 0 w 22"/>
                  <a:gd name="T7" fmla="*/ 7 h 24"/>
                  <a:gd name="T8" fmla="*/ 3 w 22"/>
                  <a:gd name="T9" fmla="*/ 18 h 24"/>
                  <a:gd name="T10" fmla="*/ 5 w 22"/>
                  <a:gd name="T11" fmla="*/ 18 h 24"/>
                  <a:gd name="T12" fmla="*/ 3 w 22"/>
                  <a:gd name="T13" fmla="*/ 18 h 24"/>
                  <a:gd name="T14" fmla="*/ 6 w 22"/>
                  <a:gd name="T15" fmla="*/ 21 h 24"/>
                  <a:gd name="T16" fmla="*/ 9 w 22"/>
                  <a:gd name="T17" fmla="*/ 23 h 24"/>
                  <a:gd name="T18" fmla="*/ 13 w 22"/>
                  <a:gd name="T19" fmla="*/ 24 h 24"/>
                  <a:gd name="T20" fmla="*/ 16 w 22"/>
                  <a:gd name="T21" fmla="*/ 23 h 24"/>
                  <a:gd name="T22" fmla="*/ 19 w 22"/>
                  <a:gd name="T23" fmla="*/ 21 h 24"/>
                  <a:gd name="T24" fmla="*/ 21 w 22"/>
                  <a:gd name="T25" fmla="*/ 18 h 24"/>
                  <a:gd name="T26" fmla="*/ 22 w 22"/>
                  <a:gd name="T27" fmla="*/ 15 h 24"/>
                  <a:gd name="T28" fmla="*/ 22 w 22"/>
                  <a:gd name="T29" fmla="*/ 11 h 24"/>
                  <a:gd name="T30" fmla="*/ 21 w 22"/>
                  <a:gd name="T31"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21" y="10"/>
                    </a:moveTo>
                    <a:lnTo>
                      <a:pt x="22" y="11"/>
                    </a:lnTo>
                    <a:lnTo>
                      <a:pt x="18" y="0"/>
                    </a:lnTo>
                    <a:lnTo>
                      <a:pt x="0" y="7"/>
                    </a:lnTo>
                    <a:lnTo>
                      <a:pt x="3" y="18"/>
                    </a:lnTo>
                    <a:lnTo>
                      <a:pt x="5" y="18"/>
                    </a:lnTo>
                    <a:lnTo>
                      <a:pt x="3" y="18"/>
                    </a:lnTo>
                    <a:lnTo>
                      <a:pt x="6" y="21"/>
                    </a:lnTo>
                    <a:lnTo>
                      <a:pt x="9" y="23"/>
                    </a:lnTo>
                    <a:lnTo>
                      <a:pt x="13" y="24"/>
                    </a:lnTo>
                    <a:lnTo>
                      <a:pt x="16" y="23"/>
                    </a:lnTo>
                    <a:lnTo>
                      <a:pt x="19" y="21"/>
                    </a:lnTo>
                    <a:lnTo>
                      <a:pt x="21" y="18"/>
                    </a:lnTo>
                    <a:lnTo>
                      <a:pt x="22" y="15"/>
                    </a:lnTo>
                    <a:lnTo>
                      <a:pt x="22" y="11"/>
                    </a:lnTo>
                    <a:lnTo>
                      <a:pt x="21"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09" name="Freeform 75"/>
              <p:cNvSpPr>
                <a:spLocks/>
              </p:cNvSpPr>
              <p:nvPr/>
            </p:nvSpPr>
            <p:spPr bwMode="auto">
              <a:xfrm>
                <a:off x="4893" y="1819"/>
                <a:ext cx="22" cy="21"/>
              </a:xfrm>
              <a:custGeom>
                <a:avLst/>
                <a:gdLst>
                  <a:gd name="T0" fmla="*/ 21 w 22"/>
                  <a:gd name="T1" fmla="*/ 8 h 21"/>
                  <a:gd name="T2" fmla="*/ 21 w 22"/>
                  <a:gd name="T3" fmla="*/ 8 h 21"/>
                  <a:gd name="T4" fmla="*/ 16 w 22"/>
                  <a:gd name="T5" fmla="*/ 0 h 21"/>
                  <a:gd name="T6" fmla="*/ 0 w 22"/>
                  <a:gd name="T7" fmla="*/ 8 h 21"/>
                  <a:gd name="T8" fmla="*/ 3 w 22"/>
                  <a:gd name="T9" fmla="*/ 16 h 21"/>
                  <a:gd name="T10" fmla="*/ 3 w 22"/>
                  <a:gd name="T11" fmla="*/ 16 h 21"/>
                  <a:gd name="T12" fmla="*/ 3 w 22"/>
                  <a:gd name="T13" fmla="*/ 16 h 21"/>
                  <a:gd name="T14" fmla="*/ 6 w 22"/>
                  <a:gd name="T15" fmla="*/ 19 h 21"/>
                  <a:gd name="T16" fmla="*/ 9 w 22"/>
                  <a:gd name="T17" fmla="*/ 21 h 21"/>
                  <a:gd name="T18" fmla="*/ 13 w 22"/>
                  <a:gd name="T19" fmla="*/ 21 h 21"/>
                  <a:gd name="T20" fmla="*/ 16 w 22"/>
                  <a:gd name="T21" fmla="*/ 21 h 21"/>
                  <a:gd name="T22" fmla="*/ 19 w 22"/>
                  <a:gd name="T23" fmla="*/ 18 h 21"/>
                  <a:gd name="T24" fmla="*/ 21 w 22"/>
                  <a:gd name="T25" fmla="*/ 14 h 21"/>
                  <a:gd name="T26" fmla="*/ 22 w 22"/>
                  <a:gd name="T27" fmla="*/ 11 h 21"/>
                  <a:gd name="T28" fmla="*/ 21 w 22"/>
                  <a:gd name="T2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1">
                    <a:moveTo>
                      <a:pt x="21" y="8"/>
                    </a:moveTo>
                    <a:lnTo>
                      <a:pt x="21" y="8"/>
                    </a:lnTo>
                    <a:lnTo>
                      <a:pt x="16" y="0"/>
                    </a:lnTo>
                    <a:lnTo>
                      <a:pt x="0" y="8"/>
                    </a:lnTo>
                    <a:lnTo>
                      <a:pt x="3" y="16"/>
                    </a:lnTo>
                    <a:lnTo>
                      <a:pt x="3" y="16"/>
                    </a:lnTo>
                    <a:lnTo>
                      <a:pt x="3" y="16"/>
                    </a:lnTo>
                    <a:lnTo>
                      <a:pt x="6" y="19"/>
                    </a:lnTo>
                    <a:lnTo>
                      <a:pt x="9" y="21"/>
                    </a:lnTo>
                    <a:lnTo>
                      <a:pt x="13" y="21"/>
                    </a:lnTo>
                    <a:lnTo>
                      <a:pt x="16" y="21"/>
                    </a:lnTo>
                    <a:lnTo>
                      <a:pt x="19" y="18"/>
                    </a:lnTo>
                    <a:lnTo>
                      <a:pt x="21" y="14"/>
                    </a:lnTo>
                    <a:lnTo>
                      <a:pt x="22" y="11"/>
                    </a:lnTo>
                    <a:lnTo>
                      <a:pt x="21"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0" name="Freeform 76"/>
              <p:cNvSpPr>
                <a:spLocks/>
              </p:cNvSpPr>
              <p:nvPr/>
            </p:nvSpPr>
            <p:spPr bwMode="auto">
              <a:xfrm>
                <a:off x="4896" y="1827"/>
                <a:ext cx="23" cy="21"/>
              </a:xfrm>
              <a:custGeom>
                <a:avLst/>
                <a:gdLst>
                  <a:gd name="T0" fmla="*/ 21 w 23"/>
                  <a:gd name="T1" fmla="*/ 5 h 21"/>
                  <a:gd name="T2" fmla="*/ 21 w 23"/>
                  <a:gd name="T3" fmla="*/ 6 h 21"/>
                  <a:gd name="T4" fmla="*/ 18 w 23"/>
                  <a:gd name="T5" fmla="*/ 0 h 21"/>
                  <a:gd name="T6" fmla="*/ 0 w 23"/>
                  <a:gd name="T7" fmla="*/ 8 h 21"/>
                  <a:gd name="T8" fmla="*/ 5 w 23"/>
                  <a:gd name="T9" fmla="*/ 16 h 21"/>
                  <a:gd name="T10" fmla="*/ 6 w 23"/>
                  <a:gd name="T11" fmla="*/ 18 h 21"/>
                  <a:gd name="T12" fmla="*/ 5 w 23"/>
                  <a:gd name="T13" fmla="*/ 16 h 21"/>
                  <a:gd name="T14" fmla="*/ 6 w 23"/>
                  <a:gd name="T15" fmla="*/ 19 h 21"/>
                  <a:gd name="T16" fmla="*/ 10 w 23"/>
                  <a:gd name="T17" fmla="*/ 21 h 21"/>
                  <a:gd name="T18" fmla="*/ 14 w 23"/>
                  <a:gd name="T19" fmla="*/ 21 h 21"/>
                  <a:gd name="T20" fmla="*/ 18 w 23"/>
                  <a:gd name="T21" fmla="*/ 19 h 21"/>
                  <a:gd name="T22" fmla="*/ 21 w 23"/>
                  <a:gd name="T23" fmla="*/ 18 h 21"/>
                  <a:gd name="T24" fmla="*/ 23 w 23"/>
                  <a:gd name="T25" fmla="*/ 15 h 21"/>
                  <a:gd name="T26" fmla="*/ 23 w 23"/>
                  <a:gd name="T27" fmla="*/ 11 h 21"/>
                  <a:gd name="T28" fmla="*/ 21 w 23"/>
                  <a:gd name="T29" fmla="*/ 6 h 21"/>
                  <a:gd name="T30" fmla="*/ 21 w 23"/>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1" y="5"/>
                    </a:moveTo>
                    <a:lnTo>
                      <a:pt x="21" y="6"/>
                    </a:lnTo>
                    <a:lnTo>
                      <a:pt x="18" y="0"/>
                    </a:lnTo>
                    <a:lnTo>
                      <a:pt x="0" y="8"/>
                    </a:lnTo>
                    <a:lnTo>
                      <a:pt x="5" y="16"/>
                    </a:lnTo>
                    <a:lnTo>
                      <a:pt x="6" y="18"/>
                    </a:lnTo>
                    <a:lnTo>
                      <a:pt x="5" y="16"/>
                    </a:lnTo>
                    <a:lnTo>
                      <a:pt x="6" y="19"/>
                    </a:lnTo>
                    <a:lnTo>
                      <a:pt x="10" y="21"/>
                    </a:lnTo>
                    <a:lnTo>
                      <a:pt x="14" y="21"/>
                    </a:lnTo>
                    <a:lnTo>
                      <a:pt x="18" y="19"/>
                    </a:lnTo>
                    <a:lnTo>
                      <a:pt x="21" y="18"/>
                    </a:lnTo>
                    <a:lnTo>
                      <a:pt x="23" y="15"/>
                    </a:lnTo>
                    <a:lnTo>
                      <a:pt x="23" y="11"/>
                    </a:lnTo>
                    <a:lnTo>
                      <a:pt x="21" y="6"/>
                    </a:lnTo>
                    <a:lnTo>
                      <a:pt x="21"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1" name="Freeform 77"/>
              <p:cNvSpPr>
                <a:spLocks/>
              </p:cNvSpPr>
              <p:nvPr/>
            </p:nvSpPr>
            <p:spPr bwMode="auto">
              <a:xfrm>
                <a:off x="4902" y="1832"/>
                <a:ext cx="21" cy="21"/>
              </a:xfrm>
              <a:custGeom>
                <a:avLst/>
                <a:gdLst>
                  <a:gd name="T0" fmla="*/ 17 w 21"/>
                  <a:gd name="T1" fmla="*/ 3 h 21"/>
                  <a:gd name="T2" fmla="*/ 18 w 21"/>
                  <a:gd name="T3" fmla="*/ 5 h 21"/>
                  <a:gd name="T4" fmla="*/ 15 w 21"/>
                  <a:gd name="T5" fmla="*/ 0 h 21"/>
                  <a:gd name="T6" fmla="*/ 0 w 21"/>
                  <a:gd name="T7" fmla="*/ 13 h 21"/>
                  <a:gd name="T8" fmla="*/ 4 w 21"/>
                  <a:gd name="T9" fmla="*/ 18 h 21"/>
                  <a:gd name="T10" fmla="*/ 5 w 21"/>
                  <a:gd name="T11" fmla="*/ 19 h 21"/>
                  <a:gd name="T12" fmla="*/ 4 w 21"/>
                  <a:gd name="T13" fmla="*/ 18 h 21"/>
                  <a:gd name="T14" fmla="*/ 7 w 21"/>
                  <a:gd name="T15" fmla="*/ 19 h 21"/>
                  <a:gd name="T16" fmla="*/ 10 w 21"/>
                  <a:gd name="T17" fmla="*/ 21 h 21"/>
                  <a:gd name="T18" fmla="*/ 15 w 21"/>
                  <a:gd name="T19" fmla="*/ 19 h 21"/>
                  <a:gd name="T20" fmla="*/ 17 w 21"/>
                  <a:gd name="T21" fmla="*/ 18 h 21"/>
                  <a:gd name="T22" fmla="*/ 20 w 21"/>
                  <a:gd name="T23" fmla="*/ 16 h 21"/>
                  <a:gd name="T24" fmla="*/ 21 w 21"/>
                  <a:gd name="T25" fmla="*/ 13 h 21"/>
                  <a:gd name="T26" fmla="*/ 20 w 21"/>
                  <a:gd name="T27" fmla="*/ 8 h 21"/>
                  <a:gd name="T28" fmla="*/ 18 w 21"/>
                  <a:gd name="T29" fmla="*/ 5 h 21"/>
                  <a:gd name="T30" fmla="*/ 17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7" y="3"/>
                    </a:moveTo>
                    <a:lnTo>
                      <a:pt x="18" y="5"/>
                    </a:lnTo>
                    <a:lnTo>
                      <a:pt x="15" y="0"/>
                    </a:lnTo>
                    <a:lnTo>
                      <a:pt x="0" y="13"/>
                    </a:lnTo>
                    <a:lnTo>
                      <a:pt x="4" y="18"/>
                    </a:lnTo>
                    <a:lnTo>
                      <a:pt x="5" y="19"/>
                    </a:lnTo>
                    <a:lnTo>
                      <a:pt x="4" y="18"/>
                    </a:lnTo>
                    <a:lnTo>
                      <a:pt x="7" y="19"/>
                    </a:lnTo>
                    <a:lnTo>
                      <a:pt x="10" y="21"/>
                    </a:lnTo>
                    <a:lnTo>
                      <a:pt x="15" y="19"/>
                    </a:lnTo>
                    <a:lnTo>
                      <a:pt x="17" y="18"/>
                    </a:lnTo>
                    <a:lnTo>
                      <a:pt x="20" y="16"/>
                    </a:lnTo>
                    <a:lnTo>
                      <a:pt x="21" y="13"/>
                    </a:lnTo>
                    <a:lnTo>
                      <a:pt x="20" y="8"/>
                    </a:lnTo>
                    <a:lnTo>
                      <a:pt x="18" y="5"/>
                    </a:lnTo>
                    <a:lnTo>
                      <a:pt x="17"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2" name="Freeform 78"/>
              <p:cNvSpPr>
                <a:spLocks/>
              </p:cNvSpPr>
              <p:nvPr/>
            </p:nvSpPr>
            <p:spPr bwMode="auto">
              <a:xfrm>
                <a:off x="4907" y="1835"/>
                <a:ext cx="20" cy="21"/>
              </a:xfrm>
              <a:custGeom>
                <a:avLst/>
                <a:gdLst>
                  <a:gd name="T0" fmla="*/ 13 w 20"/>
                  <a:gd name="T1" fmla="*/ 2 h 21"/>
                  <a:gd name="T2" fmla="*/ 16 w 20"/>
                  <a:gd name="T3" fmla="*/ 3 h 21"/>
                  <a:gd name="T4" fmla="*/ 12 w 20"/>
                  <a:gd name="T5" fmla="*/ 0 h 21"/>
                  <a:gd name="T6" fmla="*/ 0 w 20"/>
                  <a:gd name="T7" fmla="*/ 16 h 21"/>
                  <a:gd name="T8" fmla="*/ 3 w 20"/>
                  <a:gd name="T9" fmla="*/ 18 h 21"/>
                  <a:gd name="T10" fmla="*/ 7 w 20"/>
                  <a:gd name="T11" fmla="*/ 20 h 21"/>
                  <a:gd name="T12" fmla="*/ 3 w 20"/>
                  <a:gd name="T13" fmla="*/ 18 h 21"/>
                  <a:gd name="T14" fmla="*/ 8 w 20"/>
                  <a:gd name="T15" fmla="*/ 21 h 21"/>
                  <a:gd name="T16" fmla="*/ 12 w 20"/>
                  <a:gd name="T17" fmla="*/ 21 h 21"/>
                  <a:gd name="T18" fmla="*/ 15 w 20"/>
                  <a:gd name="T19" fmla="*/ 20 h 21"/>
                  <a:gd name="T20" fmla="*/ 18 w 20"/>
                  <a:gd name="T21" fmla="*/ 16 h 21"/>
                  <a:gd name="T22" fmla="*/ 20 w 20"/>
                  <a:gd name="T23" fmla="*/ 13 h 21"/>
                  <a:gd name="T24" fmla="*/ 20 w 20"/>
                  <a:gd name="T25" fmla="*/ 10 h 21"/>
                  <a:gd name="T26" fmla="*/ 18 w 20"/>
                  <a:gd name="T27" fmla="*/ 7 h 21"/>
                  <a:gd name="T28" fmla="*/ 16 w 20"/>
                  <a:gd name="T29" fmla="*/ 3 h 21"/>
                  <a:gd name="T30" fmla="*/ 13 w 20"/>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3" y="2"/>
                    </a:moveTo>
                    <a:lnTo>
                      <a:pt x="16" y="3"/>
                    </a:lnTo>
                    <a:lnTo>
                      <a:pt x="12" y="0"/>
                    </a:lnTo>
                    <a:lnTo>
                      <a:pt x="0" y="16"/>
                    </a:lnTo>
                    <a:lnTo>
                      <a:pt x="3" y="18"/>
                    </a:lnTo>
                    <a:lnTo>
                      <a:pt x="7" y="20"/>
                    </a:lnTo>
                    <a:lnTo>
                      <a:pt x="3" y="18"/>
                    </a:lnTo>
                    <a:lnTo>
                      <a:pt x="8" y="21"/>
                    </a:lnTo>
                    <a:lnTo>
                      <a:pt x="12" y="21"/>
                    </a:lnTo>
                    <a:lnTo>
                      <a:pt x="15" y="20"/>
                    </a:lnTo>
                    <a:lnTo>
                      <a:pt x="18" y="16"/>
                    </a:lnTo>
                    <a:lnTo>
                      <a:pt x="20" y="13"/>
                    </a:lnTo>
                    <a:lnTo>
                      <a:pt x="20" y="10"/>
                    </a:lnTo>
                    <a:lnTo>
                      <a:pt x="18" y="7"/>
                    </a:lnTo>
                    <a:lnTo>
                      <a:pt x="16" y="3"/>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3" name="Freeform 79"/>
              <p:cNvSpPr>
                <a:spLocks/>
              </p:cNvSpPr>
              <p:nvPr/>
            </p:nvSpPr>
            <p:spPr bwMode="auto">
              <a:xfrm>
                <a:off x="4914" y="1837"/>
                <a:ext cx="18" cy="21"/>
              </a:xfrm>
              <a:custGeom>
                <a:avLst/>
                <a:gdLst>
                  <a:gd name="T0" fmla="*/ 11 w 18"/>
                  <a:gd name="T1" fmla="*/ 1 h 21"/>
                  <a:gd name="T2" fmla="*/ 11 w 18"/>
                  <a:gd name="T3" fmla="*/ 1 h 21"/>
                  <a:gd name="T4" fmla="*/ 6 w 18"/>
                  <a:gd name="T5" fmla="*/ 0 h 21"/>
                  <a:gd name="T6" fmla="*/ 0 w 18"/>
                  <a:gd name="T7" fmla="*/ 18 h 21"/>
                  <a:gd name="T8" fmla="*/ 3 w 18"/>
                  <a:gd name="T9" fmla="*/ 19 h 21"/>
                  <a:gd name="T10" fmla="*/ 3 w 18"/>
                  <a:gd name="T11" fmla="*/ 19 h 21"/>
                  <a:gd name="T12" fmla="*/ 3 w 18"/>
                  <a:gd name="T13" fmla="*/ 19 h 21"/>
                  <a:gd name="T14" fmla="*/ 8 w 18"/>
                  <a:gd name="T15" fmla="*/ 21 h 21"/>
                  <a:gd name="T16" fmla="*/ 11 w 18"/>
                  <a:gd name="T17" fmla="*/ 19 h 21"/>
                  <a:gd name="T18" fmla="*/ 14 w 18"/>
                  <a:gd name="T19" fmla="*/ 18 h 21"/>
                  <a:gd name="T20" fmla="*/ 16 w 18"/>
                  <a:gd name="T21" fmla="*/ 14 h 21"/>
                  <a:gd name="T22" fmla="*/ 18 w 18"/>
                  <a:gd name="T23" fmla="*/ 11 h 21"/>
                  <a:gd name="T24" fmla="*/ 16 w 18"/>
                  <a:gd name="T25" fmla="*/ 6 h 21"/>
                  <a:gd name="T26" fmla="*/ 14 w 18"/>
                  <a:gd name="T27" fmla="*/ 5 h 21"/>
                  <a:gd name="T28" fmla="*/ 11 w 18"/>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1"/>
                    </a:moveTo>
                    <a:lnTo>
                      <a:pt x="11" y="1"/>
                    </a:lnTo>
                    <a:lnTo>
                      <a:pt x="6" y="0"/>
                    </a:lnTo>
                    <a:lnTo>
                      <a:pt x="0" y="18"/>
                    </a:lnTo>
                    <a:lnTo>
                      <a:pt x="3" y="19"/>
                    </a:lnTo>
                    <a:lnTo>
                      <a:pt x="3" y="19"/>
                    </a:lnTo>
                    <a:lnTo>
                      <a:pt x="3" y="19"/>
                    </a:lnTo>
                    <a:lnTo>
                      <a:pt x="8" y="21"/>
                    </a:lnTo>
                    <a:lnTo>
                      <a:pt x="11" y="19"/>
                    </a:lnTo>
                    <a:lnTo>
                      <a:pt x="14" y="18"/>
                    </a:lnTo>
                    <a:lnTo>
                      <a:pt x="16" y="14"/>
                    </a:lnTo>
                    <a:lnTo>
                      <a:pt x="18" y="11"/>
                    </a:lnTo>
                    <a:lnTo>
                      <a:pt x="16" y="6"/>
                    </a:lnTo>
                    <a:lnTo>
                      <a:pt x="14" y="5"/>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4" name="Freeform 80"/>
              <p:cNvSpPr>
                <a:spLocks/>
              </p:cNvSpPr>
              <p:nvPr/>
            </p:nvSpPr>
            <p:spPr bwMode="auto">
              <a:xfrm>
                <a:off x="4917" y="1838"/>
                <a:ext cx="18" cy="21"/>
              </a:xfrm>
              <a:custGeom>
                <a:avLst/>
                <a:gdLst>
                  <a:gd name="T0" fmla="*/ 11 w 18"/>
                  <a:gd name="T1" fmla="*/ 2 h 21"/>
                  <a:gd name="T2" fmla="*/ 11 w 18"/>
                  <a:gd name="T3" fmla="*/ 2 h 21"/>
                  <a:gd name="T4" fmla="*/ 8 w 18"/>
                  <a:gd name="T5" fmla="*/ 0 h 21"/>
                  <a:gd name="T6" fmla="*/ 0 w 18"/>
                  <a:gd name="T7" fmla="*/ 18 h 21"/>
                  <a:gd name="T8" fmla="*/ 5 w 18"/>
                  <a:gd name="T9" fmla="*/ 20 h 21"/>
                  <a:gd name="T10" fmla="*/ 5 w 18"/>
                  <a:gd name="T11" fmla="*/ 20 h 21"/>
                  <a:gd name="T12" fmla="*/ 5 w 18"/>
                  <a:gd name="T13" fmla="*/ 20 h 21"/>
                  <a:gd name="T14" fmla="*/ 8 w 18"/>
                  <a:gd name="T15" fmla="*/ 21 h 21"/>
                  <a:gd name="T16" fmla="*/ 13 w 18"/>
                  <a:gd name="T17" fmla="*/ 20 h 21"/>
                  <a:gd name="T18" fmla="*/ 15 w 18"/>
                  <a:gd name="T19" fmla="*/ 18 h 21"/>
                  <a:gd name="T20" fmla="*/ 18 w 18"/>
                  <a:gd name="T21" fmla="*/ 15 h 21"/>
                  <a:gd name="T22" fmla="*/ 18 w 18"/>
                  <a:gd name="T23" fmla="*/ 12 h 21"/>
                  <a:gd name="T24" fmla="*/ 18 w 18"/>
                  <a:gd name="T25" fmla="*/ 7 h 21"/>
                  <a:gd name="T26" fmla="*/ 15 w 18"/>
                  <a:gd name="T27" fmla="*/ 5 h 21"/>
                  <a:gd name="T28" fmla="*/ 11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2"/>
                    </a:moveTo>
                    <a:lnTo>
                      <a:pt x="11" y="2"/>
                    </a:lnTo>
                    <a:lnTo>
                      <a:pt x="8" y="0"/>
                    </a:lnTo>
                    <a:lnTo>
                      <a:pt x="0" y="18"/>
                    </a:lnTo>
                    <a:lnTo>
                      <a:pt x="5" y="20"/>
                    </a:lnTo>
                    <a:lnTo>
                      <a:pt x="5" y="20"/>
                    </a:lnTo>
                    <a:lnTo>
                      <a:pt x="5" y="20"/>
                    </a:lnTo>
                    <a:lnTo>
                      <a:pt x="8" y="21"/>
                    </a:lnTo>
                    <a:lnTo>
                      <a:pt x="13" y="20"/>
                    </a:lnTo>
                    <a:lnTo>
                      <a:pt x="15" y="18"/>
                    </a:lnTo>
                    <a:lnTo>
                      <a:pt x="18" y="15"/>
                    </a:lnTo>
                    <a:lnTo>
                      <a:pt x="18" y="12"/>
                    </a:lnTo>
                    <a:lnTo>
                      <a:pt x="18" y="7"/>
                    </a:lnTo>
                    <a:lnTo>
                      <a:pt x="15" y="5"/>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5" name="Freeform 81"/>
              <p:cNvSpPr>
                <a:spLocks/>
              </p:cNvSpPr>
              <p:nvPr/>
            </p:nvSpPr>
            <p:spPr bwMode="auto">
              <a:xfrm>
                <a:off x="4922" y="1840"/>
                <a:ext cx="18" cy="21"/>
              </a:xfrm>
              <a:custGeom>
                <a:avLst/>
                <a:gdLst>
                  <a:gd name="T0" fmla="*/ 11 w 18"/>
                  <a:gd name="T1" fmla="*/ 2 h 21"/>
                  <a:gd name="T2" fmla="*/ 11 w 18"/>
                  <a:gd name="T3" fmla="*/ 2 h 21"/>
                  <a:gd name="T4" fmla="*/ 6 w 18"/>
                  <a:gd name="T5" fmla="*/ 0 h 21"/>
                  <a:gd name="T6" fmla="*/ 0 w 18"/>
                  <a:gd name="T7" fmla="*/ 18 h 21"/>
                  <a:gd name="T8" fmla="*/ 3 w 18"/>
                  <a:gd name="T9" fmla="*/ 19 h 21"/>
                  <a:gd name="T10" fmla="*/ 3 w 18"/>
                  <a:gd name="T11" fmla="*/ 19 h 21"/>
                  <a:gd name="T12" fmla="*/ 3 w 18"/>
                  <a:gd name="T13" fmla="*/ 19 h 21"/>
                  <a:gd name="T14" fmla="*/ 8 w 18"/>
                  <a:gd name="T15" fmla="*/ 21 h 21"/>
                  <a:gd name="T16" fmla="*/ 11 w 18"/>
                  <a:gd name="T17" fmla="*/ 19 h 21"/>
                  <a:gd name="T18" fmla="*/ 14 w 18"/>
                  <a:gd name="T19" fmla="*/ 18 h 21"/>
                  <a:gd name="T20" fmla="*/ 16 w 18"/>
                  <a:gd name="T21" fmla="*/ 15 h 21"/>
                  <a:gd name="T22" fmla="*/ 18 w 18"/>
                  <a:gd name="T23" fmla="*/ 11 h 21"/>
                  <a:gd name="T24" fmla="*/ 16 w 18"/>
                  <a:gd name="T25" fmla="*/ 6 h 21"/>
                  <a:gd name="T26" fmla="*/ 14 w 18"/>
                  <a:gd name="T27" fmla="*/ 3 h 21"/>
                  <a:gd name="T28" fmla="*/ 11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2"/>
                    </a:moveTo>
                    <a:lnTo>
                      <a:pt x="11" y="2"/>
                    </a:lnTo>
                    <a:lnTo>
                      <a:pt x="6" y="0"/>
                    </a:lnTo>
                    <a:lnTo>
                      <a:pt x="0" y="18"/>
                    </a:lnTo>
                    <a:lnTo>
                      <a:pt x="3" y="19"/>
                    </a:lnTo>
                    <a:lnTo>
                      <a:pt x="3" y="19"/>
                    </a:lnTo>
                    <a:lnTo>
                      <a:pt x="3" y="19"/>
                    </a:lnTo>
                    <a:lnTo>
                      <a:pt x="8" y="21"/>
                    </a:lnTo>
                    <a:lnTo>
                      <a:pt x="11" y="19"/>
                    </a:lnTo>
                    <a:lnTo>
                      <a:pt x="14" y="18"/>
                    </a:lnTo>
                    <a:lnTo>
                      <a:pt x="16" y="15"/>
                    </a:lnTo>
                    <a:lnTo>
                      <a:pt x="18" y="11"/>
                    </a:lnTo>
                    <a:lnTo>
                      <a:pt x="16" y="6"/>
                    </a:lnTo>
                    <a:lnTo>
                      <a:pt x="14" y="3"/>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6" name="Freeform 82"/>
              <p:cNvSpPr>
                <a:spLocks/>
              </p:cNvSpPr>
              <p:nvPr/>
            </p:nvSpPr>
            <p:spPr bwMode="auto">
              <a:xfrm>
                <a:off x="4925" y="1842"/>
                <a:ext cx="18" cy="19"/>
              </a:xfrm>
              <a:custGeom>
                <a:avLst/>
                <a:gdLst>
                  <a:gd name="T0" fmla="*/ 8 w 18"/>
                  <a:gd name="T1" fmla="*/ 1 h 19"/>
                  <a:gd name="T2" fmla="*/ 11 w 18"/>
                  <a:gd name="T3" fmla="*/ 1 h 19"/>
                  <a:gd name="T4" fmla="*/ 8 w 18"/>
                  <a:gd name="T5" fmla="*/ 0 h 19"/>
                  <a:gd name="T6" fmla="*/ 0 w 18"/>
                  <a:gd name="T7" fmla="*/ 17 h 19"/>
                  <a:gd name="T8" fmla="*/ 5 w 18"/>
                  <a:gd name="T9" fmla="*/ 19 h 19"/>
                  <a:gd name="T10" fmla="*/ 8 w 18"/>
                  <a:gd name="T11" fmla="*/ 19 h 19"/>
                  <a:gd name="T12" fmla="*/ 5 w 18"/>
                  <a:gd name="T13" fmla="*/ 19 h 19"/>
                  <a:gd name="T14" fmla="*/ 8 w 18"/>
                  <a:gd name="T15" fmla="*/ 19 h 19"/>
                  <a:gd name="T16" fmla="*/ 13 w 18"/>
                  <a:gd name="T17" fmla="*/ 19 h 19"/>
                  <a:gd name="T18" fmla="*/ 15 w 18"/>
                  <a:gd name="T19" fmla="*/ 16 h 19"/>
                  <a:gd name="T20" fmla="*/ 18 w 18"/>
                  <a:gd name="T21" fmla="*/ 14 h 19"/>
                  <a:gd name="T22" fmla="*/ 18 w 18"/>
                  <a:gd name="T23" fmla="*/ 9 h 19"/>
                  <a:gd name="T24" fmla="*/ 18 w 18"/>
                  <a:gd name="T25" fmla="*/ 6 h 19"/>
                  <a:gd name="T26" fmla="*/ 15 w 18"/>
                  <a:gd name="T27" fmla="*/ 3 h 19"/>
                  <a:gd name="T28" fmla="*/ 11 w 18"/>
                  <a:gd name="T29" fmla="*/ 1 h 19"/>
                  <a:gd name="T30" fmla="*/ 8 w 18"/>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8" y="1"/>
                    </a:moveTo>
                    <a:lnTo>
                      <a:pt x="11" y="1"/>
                    </a:lnTo>
                    <a:lnTo>
                      <a:pt x="8" y="0"/>
                    </a:lnTo>
                    <a:lnTo>
                      <a:pt x="0" y="17"/>
                    </a:lnTo>
                    <a:lnTo>
                      <a:pt x="5" y="19"/>
                    </a:lnTo>
                    <a:lnTo>
                      <a:pt x="8" y="19"/>
                    </a:lnTo>
                    <a:lnTo>
                      <a:pt x="5" y="19"/>
                    </a:lnTo>
                    <a:lnTo>
                      <a:pt x="8" y="19"/>
                    </a:lnTo>
                    <a:lnTo>
                      <a:pt x="13" y="19"/>
                    </a:lnTo>
                    <a:lnTo>
                      <a:pt x="15" y="16"/>
                    </a:lnTo>
                    <a:lnTo>
                      <a:pt x="18" y="14"/>
                    </a:lnTo>
                    <a:lnTo>
                      <a:pt x="18" y="9"/>
                    </a:lnTo>
                    <a:lnTo>
                      <a:pt x="18" y="6"/>
                    </a:lnTo>
                    <a:lnTo>
                      <a:pt x="15" y="3"/>
                    </a:lnTo>
                    <a:lnTo>
                      <a:pt x="11"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7" name="Freeform 83"/>
              <p:cNvSpPr>
                <a:spLocks/>
              </p:cNvSpPr>
              <p:nvPr/>
            </p:nvSpPr>
            <p:spPr bwMode="auto">
              <a:xfrm>
                <a:off x="493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8" name="Freeform 84"/>
              <p:cNvSpPr>
                <a:spLocks/>
              </p:cNvSpPr>
              <p:nvPr/>
            </p:nvSpPr>
            <p:spPr bwMode="auto">
              <a:xfrm>
                <a:off x="4936"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8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8"/>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19" name="Freeform 85"/>
              <p:cNvSpPr>
                <a:spLocks/>
              </p:cNvSpPr>
              <p:nvPr/>
            </p:nvSpPr>
            <p:spPr bwMode="auto">
              <a:xfrm>
                <a:off x="4941"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8"/>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0" name="Freeform 86"/>
              <p:cNvSpPr>
                <a:spLocks/>
              </p:cNvSpPr>
              <p:nvPr/>
            </p:nvSpPr>
            <p:spPr bwMode="auto">
              <a:xfrm>
                <a:off x="4945"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9 w 14"/>
                  <a:gd name="T15" fmla="*/ 18 h 18"/>
                  <a:gd name="T16" fmla="*/ 11 w 14"/>
                  <a:gd name="T17" fmla="*/ 16 h 18"/>
                  <a:gd name="T18" fmla="*/ 14 w 14"/>
                  <a:gd name="T19" fmla="*/ 13 h 18"/>
                  <a:gd name="T20" fmla="*/ 14 w 14"/>
                  <a:gd name="T21" fmla="*/ 8 h 18"/>
                  <a:gd name="T22" fmla="*/ 14 w 14"/>
                  <a:gd name="T23" fmla="*/ 5 h 18"/>
                  <a:gd name="T24" fmla="*/ 11 w 14"/>
                  <a:gd name="T25" fmla="*/ 2 h 18"/>
                  <a:gd name="T26" fmla="*/ 9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9" y="18"/>
                    </a:lnTo>
                    <a:lnTo>
                      <a:pt x="11" y="16"/>
                    </a:lnTo>
                    <a:lnTo>
                      <a:pt x="14" y="13"/>
                    </a:lnTo>
                    <a:lnTo>
                      <a:pt x="14" y="8"/>
                    </a:lnTo>
                    <a:lnTo>
                      <a:pt x="14" y="5"/>
                    </a:lnTo>
                    <a:lnTo>
                      <a:pt x="11"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1" name="Freeform 87"/>
              <p:cNvSpPr>
                <a:spLocks/>
              </p:cNvSpPr>
              <p:nvPr/>
            </p:nvSpPr>
            <p:spPr bwMode="auto">
              <a:xfrm>
                <a:off x="4949"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2" name="Freeform 88"/>
              <p:cNvSpPr>
                <a:spLocks/>
              </p:cNvSpPr>
              <p:nvPr/>
            </p:nvSpPr>
            <p:spPr bwMode="auto">
              <a:xfrm>
                <a:off x="4953"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9 w 14"/>
                  <a:gd name="T15" fmla="*/ 18 h 18"/>
                  <a:gd name="T16" fmla="*/ 11 w 14"/>
                  <a:gd name="T17" fmla="*/ 16 h 18"/>
                  <a:gd name="T18" fmla="*/ 14 w 14"/>
                  <a:gd name="T19" fmla="*/ 13 h 18"/>
                  <a:gd name="T20" fmla="*/ 14 w 14"/>
                  <a:gd name="T21" fmla="*/ 8 h 18"/>
                  <a:gd name="T22" fmla="*/ 14 w 14"/>
                  <a:gd name="T23" fmla="*/ 5 h 18"/>
                  <a:gd name="T24" fmla="*/ 11 w 14"/>
                  <a:gd name="T25" fmla="*/ 2 h 18"/>
                  <a:gd name="T26" fmla="*/ 9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9" y="18"/>
                    </a:lnTo>
                    <a:lnTo>
                      <a:pt x="11" y="16"/>
                    </a:lnTo>
                    <a:lnTo>
                      <a:pt x="14" y="13"/>
                    </a:lnTo>
                    <a:lnTo>
                      <a:pt x="14" y="8"/>
                    </a:lnTo>
                    <a:lnTo>
                      <a:pt x="14" y="5"/>
                    </a:lnTo>
                    <a:lnTo>
                      <a:pt x="11"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3" name="Freeform 89"/>
              <p:cNvSpPr>
                <a:spLocks/>
              </p:cNvSpPr>
              <p:nvPr/>
            </p:nvSpPr>
            <p:spPr bwMode="auto">
              <a:xfrm>
                <a:off x="4958"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4" name="Freeform 90"/>
              <p:cNvSpPr>
                <a:spLocks/>
              </p:cNvSpPr>
              <p:nvPr/>
            </p:nvSpPr>
            <p:spPr bwMode="auto">
              <a:xfrm>
                <a:off x="4961" y="1843"/>
                <a:ext cx="14" cy="18"/>
              </a:xfrm>
              <a:custGeom>
                <a:avLst/>
                <a:gdLst>
                  <a:gd name="T0" fmla="*/ 1 w 14"/>
                  <a:gd name="T1" fmla="*/ 0 h 18"/>
                  <a:gd name="T2" fmla="*/ 5 w 14"/>
                  <a:gd name="T3" fmla="*/ 0 h 18"/>
                  <a:gd name="T4" fmla="*/ 0 w 14"/>
                  <a:gd name="T5" fmla="*/ 0 h 18"/>
                  <a:gd name="T6" fmla="*/ 0 w 14"/>
                  <a:gd name="T7" fmla="*/ 18 h 18"/>
                  <a:gd name="T8" fmla="*/ 5 w 14"/>
                  <a:gd name="T9" fmla="*/ 18 h 18"/>
                  <a:gd name="T10" fmla="*/ 8 w 14"/>
                  <a:gd name="T11" fmla="*/ 18 h 18"/>
                  <a:gd name="T12" fmla="*/ 5 w 14"/>
                  <a:gd name="T13" fmla="*/ 18 h 18"/>
                  <a:gd name="T14" fmla="*/ 10 w 14"/>
                  <a:gd name="T15" fmla="*/ 18 h 18"/>
                  <a:gd name="T16" fmla="*/ 11 w 14"/>
                  <a:gd name="T17" fmla="*/ 16 h 18"/>
                  <a:gd name="T18" fmla="*/ 14 w 14"/>
                  <a:gd name="T19" fmla="*/ 13 h 18"/>
                  <a:gd name="T20" fmla="*/ 14 w 14"/>
                  <a:gd name="T21" fmla="*/ 8 h 18"/>
                  <a:gd name="T22" fmla="*/ 14 w 14"/>
                  <a:gd name="T23" fmla="*/ 5 h 18"/>
                  <a:gd name="T24" fmla="*/ 11 w 14"/>
                  <a:gd name="T25" fmla="*/ 2 h 18"/>
                  <a:gd name="T26" fmla="*/ 10 w 14"/>
                  <a:gd name="T27" fmla="*/ 0 h 18"/>
                  <a:gd name="T28" fmla="*/ 5 w 14"/>
                  <a:gd name="T29" fmla="*/ 0 h 18"/>
                  <a:gd name="T30" fmla="*/ 1 w 1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8">
                    <a:moveTo>
                      <a:pt x="1" y="0"/>
                    </a:moveTo>
                    <a:lnTo>
                      <a:pt x="5" y="0"/>
                    </a:lnTo>
                    <a:lnTo>
                      <a:pt x="0" y="0"/>
                    </a:lnTo>
                    <a:lnTo>
                      <a:pt x="0" y="18"/>
                    </a:lnTo>
                    <a:lnTo>
                      <a:pt x="5" y="18"/>
                    </a:lnTo>
                    <a:lnTo>
                      <a:pt x="8" y="18"/>
                    </a:lnTo>
                    <a:lnTo>
                      <a:pt x="5" y="18"/>
                    </a:lnTo>
                    <a:lnTo>
                      <a:pt x="10" y="18"/>
                    </a:lnTo>
                    <a:lnTo>
                      <a:pt x="11" y="16"/>
                    </a:lnTo>
                    <a:lnTo>
                      <a:pt x="14" y="13"/>
                    </a:lnTo>
                    <a:lnTo>
                      <a:pt x="14" y="8"/>
                    </a:lnTo>
                    <a:lnTo>
                      <a:pt x="14" y="5"/>
                    </a:lnTo>
                    <a:lnTo>
                      <a:pt x="11" y="2"/>
                    </a:lnTo>
                    <a:lnTo>
                      <a:pt x="10" y="0"/>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5" name="Freeform 91"/>
              <p:cNvSpPr>
                <a:spLocks/>
              </p:cNvSpPr>
              <p:nvPr/>
            </p:nvSpPr>
            <p:spPr bwMode="auto">
              <a:xfrm>
                <a:off x="4962" y="1842"/>
                <a:ext cx="17" cy="19"/>
              </a:xfrm>
              <a:custGeom>
                <a:avLst/>
                <a:gdLst>
                  <a:gd name="T0" fmla="*/ 4 w 17"/>
                  <a:gd name="T1" fmla="*/ 0 h 19"/>
                  <a:gd name="T2" fmla="*/ 4 w 17"/>
                  <a:gd name="T3" fmla="*/ 0 h 19"/>
                  <a:gd name="T4" fmla="*/ 0 w 17"/>
                  <a:gd name="T5" fmla="*/ 1 h 19"/>
                  <a:gd name="T6" fmla="*/ 7 w 17"/>
                  <a:gd name="T7" fmla="*/ 19 h 19"/>
                  <a:gd name="T8" fmla="*/ 12 w 17"/>
                  <a:gd name="T9" fmla="*/ 17 h 19"/>
                  <a:gd name="T10" fmla="*/ 12 w 17"/>
                  <a:gd name="T11" fmla="*/ 17 h 19"/>
                  <a:gd name="T12" fmla="*/ 12 w 17"/>
                  <a:gd name="T13" fmla="*/ 17 h 19"/>
                  <a:gd name="T14" fmla="*/ 15 w 17"/>
                  <a:gd name="T15" fmla="*/ 16 h 19"/>
                  <a:gd name="T16" fmla="*/ 17 w 17"/>
                  <a:gd name="T17" fmla="*/ 13 h 19"/>
                  <a:gd name="T18" fmla="*/ 17 w 17"/>
                  <a:gd name="T19" fmla="*/ 9 h 19"/>
                  <a:gd name="T20" fmla="*/ 17 w 17"/>
                  <a:gd name="T21" fmla="*/ 4 h 19"/>
                  <a:gd name="T22" fmla="*/ 15 w 17"/>
                  <a:gd name="T23" fmla="*/ 3 h 19"/>
                  <a:gd name="T24" fmla="*/ 12 w 17"/>
                  <a:gd name="T25" fmla="*/ 0 h 19"/>
                  <a:gd name="T26" fmla="*/ 9 w 17"/>
                  <a:gd name="T27" fmla="*/ 0 h 19"/>
                  <a:gd name="T28" fmla="*/ 4 w 17"/>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9">
                    <a:moveTo>
                      <a:pt x="4" y="0"/>
                    </a:moveTo>
                    <a:lnTo>
                      <a:pt x="4" y="0"/>
                    </a:lnTo>
                    <a:lnTo>
                      <a:pt x="0" y="1"/>
                    </a:lnTo>
                    <a:lnTo>
                      <a:pt x="7" y="19"/>
                    </a:lnTo>
                    <a:lnTo>
                      <a:pt x="12" y="17"/>
                    </a:lnTo>
                    <a:lnTo>
                      <a:pt x="12" y="17"/>
                    </a:lnTo>
                    <a:lnTo>
                      <a:pt x="12" y="17"/>
                    </a:lnTo>
                    <a:lnTo>
                      <a:pt x="15" y="16"/>
                    </a:lnTo>
                    <a:lnTo>
                      <a:pt x="17" y="13"/>
                    </a:lnTo>
                    <a:lnTo>
                      <a:pt x="17" y="9"/>
                    </a:lnTo>
                    <a:lnTo>
                      <a:pt x="17" y="4"/>
                    </a:lnTo>
                    <a:lnTo>
                      <a:pt x="15" y="3"/>
                    </a:lnTo>
                    <a:lnTo>
                      <a:pt x="12" y="0"/>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6" name="Freeform 92"/>
              <p:cNvSpPr>
                <a:spLocks/>
              </p:cNvSpPr>
              <p:nvPr/>
            </p:nvSpPr>
            <p:spPr bwMode="auto">
              <a:xfrm>
                <a:off x="4966" y="1840"/>
                <a:ext cx="18" cy="19"/>
              </a:xfrm>
              <a:custGeom>
                <a:avLst/>
                <a:gdLst>
                  <a:gd name="T0" fmla="*/ 8 w 18"/>
                  <a:gd name="T1" fmla="*/ 0 h 19"/>
                  <a:gd name="T2" fmla="*/ 5 w 18"/>
                  <a:gd name="T3" fmla="*/ 0 h 19"/>
                  <a:gd name="T4" fmla="*/ 0 w 18"/>
                  <a:gd name="T5" fmla="*/ 2 h 19"/>
                  <a:gd name="T6" fmla="*/ 8 w 18"/>
                  <a:gd name="T7" fmla="*/ 19 h 19"/>
                  <a:gd name="T8" fmla="*/ 11 w 18"/>
                  <a:gd name="T9" fmla="*/ 18 h 19"/>
                  <a:gd name="T10" fmla="*/ 8 w 18"/>
                  <a:gd name="T11" fmla="*/ 19 h 19"/>
                  <a:gd name="T12" fmla="*/ 11 w 18"/>
                  <a:gd name="T13" fmla="*/ 18 h 19"/>
                  <a:gd name="T14" fmla="*/ 14 w 18"/>
                  <a:gd name="T15" fmla="*/ 16 h 19"/>
                  <a:gd name="T16" fmla="*/ 18 w 18"/>
                  <a:gd name="T17" fmla="*/ 13 h 19"/>
                  <a:gd name="T18" fmla="*/ 18 w 18"/>
                  <a:gd name="T19" fmla="*/ 10 h 19"/>
                  <a:gd name="T20" fmla="*/ 18 w 18"/>
                  <a:gd name="T21" fmla="*/ 6 h 19"/>
                  <a:gd name="T22" fmla="*/ 14 w 18"/>
                  <a:gd name="T23" fmla="*/ 3 h 19"/>
                  <a:gd name="T24" fmla="*/ 13 w 18"/>
                  <a:gd name="T25" fmla="*/ 0 h 19"/>
                  <a:gd name="T26" fmla="*/ 8 w 18"/>
                  <a:gd name="T27" fmla="*/ 0 h 19"/>
                  <a:gd name="T28" fmla="*/ 5 w 18"/>
                  <a:gd name="T29" fmla="*/ 0 h 19"/>
                  <a:gd name="T30" fmla="*/ 8 w 18"/>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8" y="0"/>
                    </a:moveTo>
                    <a:lnTo>
                      <a:pt x="5" y="0"/>
                    </a:lnTo>
                    <a:lnTo>
                      <a:pt x="0" y="2"/>
                    </a:lnTo>
                    <a:lnTo>
                      <a:pt x="8" y="19"/>
                    </a:lnTo>
                    <a:lnTo>
                      <a:pt x="11" y="18"/>
                    </a:lnTo>
                    <a:lnTo>
                      <a:pt x="8" y="19"/>
                    </a:lnTo>
                    <a:lnTo>
                      <a:pt x="11" y="18"/>
                    </a:lnTo>
                    <a:lnTo>
                      <a:pt x="14" y="16"/>
                    </a:lnTo>
                    <a:lnTo>
                      <a:pt x="18" y="13"/>
                    </a:lnTo>
                    <a:lnTo>
                      <a:pt x="18" y="10"/>
                    </a:lnTo>
                    <a:lnTo>
                      <a:pt x="18" y="6"/>
                    </a:lnTo>
                    <a:lnTo>
                      <a:pt x="14" y="3"/>
                    </a:lnTo>
                    <a:lnTo>
                      <a:pt x="13" y="0"/>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7" name="Freeform 93"/>
              <p:cNvSpPr>
                <a:spLocks/>
              </p:cNvSpPr>
              <p:nvPr/>
            </p:nvSpPr>
            <p:spPr bwMode="auto">
              <a:xfrm>
                <a:off x="4972" y="1840"/>
                <a:ext cx="15" cy="19"/>
              </a:xfrm>
              <a:custGeom>
                <a:avLst/>
                <a:gdLst>
                  <a:gd name="T0" fmla="*/ 0 w 15"/>
                  <a:gd name="T1" fmla="*/ 2 h 19"/>
                  <a:gd name="T2" fmla="*/ 5 w 15"/>
                  <a:gd name="T3" fmla="*/ 0 h 19"/>
                  <a:gd name="T4" fmla="*/ 2 w 15"/>
                  <a:gd name="T5" fmla="*/ 0 h 19"/>
                  <a:gd name="T6" fmla="*/ 2 w 15"/>
                  <a:gd name="T7" fmla="*/ 19 h 19"/>
                  <a:gd name="T8" fmla="*/ 5 w 15"/>
                  <a:gd name="T9" fmla="*/ 19 h 19"/>
                  <a:gd name="T10" fmla="*/ 12 w 15"/>
                  <a:gd name="T11" fmla="*/ 16 h 19"/>
                  <a:gd name="T12" fmla="*/ 5 w 15"/>
                  <a:gd name="T13" fmla="*/ 19 h 19"/>
                  <a:gd name="T14" fmla="*/ 10 w 15"/>
                  <a:gd name="T15" fmla="*/ 18 h 19"/>
                  <a:gd name="T16" fmla="*/ 13 w 15"/>
                  <a:gd name="T17" fmla="*/ 16 h 19"/>
                  <a:gd name="T18" fmla="*/ 15 w 15"/>
                  <a:gd name="T19" fmla="*/ 13 h 19"/>
                  <a:gd name="T20" fmla="*/ 15 w 15"/>
                  <a:gd name="T21" fmla="*/ 10 h 19"/>
                  <a:gd name="T22" fmla="*/ 15 w 15"/>
                  <a:gd name="T23" fmla="*/ 5 h 19"/>
                  <a:gd name="T24" fmla="*/ 13 w 15"/>
                  <a:gd name="T25" fmla="*/ 3 h 19"/>
                  <a:gd name="T26" fmla="*/ 10 w 15"/>
                  <a:gd name="T27" fmla="*/ 0 h 19"/>
                  <a:gd name="T28" fmla="*/ 5 w 15"/>
                  <a:gd name="T29" fmla="*/ 0 h 19"/>
                  <a:gd name="T30" fmla="*/ 0 w 15"/>
                  <a:gd name="T3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9">
                    <a:moveTo>
                      <a:pt x="0" y="2"/>
                    </a:moveTo>
                    <a:lnTo>
                      <a:pt x="5" y="0"/>
                    </a:lnTo>
                    <a:lnTo>
                      <a:pt x="2" y="0"/>
                    </a:lnTo>
                    <a:lnTo>
                      <a:pt x="2" y="19"/>
                    </a:lnTo>
                    <a:lnTo>
                      <a:pt x="5" y="19"/>
                    </a:lnTo>
                    <a:lnTo>
                      <a:pt x="12" y="16"/>
                    </a:lnTo>
                    <a:lnTo>
                      <a:pt x="5" y="19"/>
                    </a:lnTo>
                    <a:lnTo>
                      <a:pt x="10" y="18"/>
                    </a:lnTo>
                    <a:lnTo>
                      <a:pt x="13" y="16"/>
                    </a:lnTo>
                    <a:lnTo>
                      <a:pt x="15" y="13"/>
                    </a:lnTo>
                    <a:lnTo>
                      <a:pt x="15" y="10"/>
                    </a:lnTo>
                    <a:lnTo>
                      <a:pt x="15" y="5"/>
                    </a:lnTo>
                    <a:lnTo>
                      <a:pt x="13" y="3"/>
                    </a:lnTo>
                    <a:lnTo>
                      <a:pt x="10" y="0"/>
                    </a:lnTo>
                    <a:lnTo>
                      <a:pt x="5" y="0"/>
                    </a:lnTo>
                    <a:lnTo>
                      <a:pt x="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8" name="Freeform 94"/>
              <p:cNvSpPr>
                <a:spLocks/>
              </p:cNvSpPr>
              <p:nvPr/>
            </p:nvSpPr>
            <p:spPr bwMode="auto">
              <a:xfrm>
                <a:off x="4972" y="1837"/>
                <a:ext cx="20" cy="19"/>
              </a:xfrm>
              <a:custGeom>
                <a:avLst/>
                <a:gdLst>
                  <a:gd name="T0" fmla="*/ 3 w 20"/>
                  <a:gd name="T1" fmla="*/ 1 h 19"/>
                  <a:gd name="T2" fmla="*/ 3 w 20"/>
                  <a:gd name="T3" fmla="*/ 1 h 19"/>
                  <a:gd name="T4" fmla="*/ 0 w 20"/>
                  <a:gd name="T5" fmla="*/ 5 h 19"/>
                  <a:gd name="T6" fmla="*/ 12 w 20"/>
                  <a:gd name="T7" fmla="*/ 19 h 19"/>
                  <a:gd name="T8" fmla="*/ 16 w 20"/>
                  <a:gd name="T9" fmla="*/ 16 h 19"/>
                  <a:gd name="T10" fmla="*/ 16 w 20"/>
                  <a:gd name="T11" fmla="*/ 16 h 19"/>
                  <a:gd name="T12" fmla="*/ 16 w 20"/>
                  <a:gd name="T13" fmla="*/ 16 h 19"/>
                  <a:gd name="T14" fmla="*/ 18 w 20"/>
                  <a:gd name="T15" fmla="*/ 13 h 19"/>
                  <a:gd name="T16" fmla="*/ 20 w 20"/>
                  <a:gd name="T17" fmla="*/ 9 h 19"/>
                  <a:gd name="T18" fmla="*/ 20 w 20"/>
                  <a:gd name="T19" fmla="*/ 6 h 19"/>
                  <a:gd name="T20" fmla="*/ 18 w 20"/>
                  <a:gd name="T21" fmla="*/ 3 h 19"/>
                  <a:gd name="T22" fmla="*/ 15 w 20"/>
                  <a:gd name="T23" fmla="*/ 1 h 19"/>
                  <a:gd name="T24" fmla="*/ 12 w 20"/>
                  <a:gd name="T25" fmla="*/ 0 h 19"/>
                  <a:gd name="T26" fmla="*/ 8 w 20"/>
                  <a:gd name="T27" fmla="*/ 0 h 19"/>
                  <a:gd name="T28" fmla="*/ 3 w 20"/>
                  <a:gd name="T2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9">
                    <a:moveTo>
                      <a:pt x="3" y="1"/>
                    </a:moveTo>
                    <a:lnTo>
                      <a:pt x="3" y="1"/>
                    </a:lnTo>
                    <a:lnTo>
                      <a:pt x="0" y="5"/>
                    </a:lnTo>
                    <a:lnTo>
                      <a:pt x="12" y="19"/>
                    </a:lnTo>
                    <a:lnTo>
                      <a:pt x="16" y="16"/>
                    </a:lnTo>
                    <a:lnTo>
                      <a:pt x="16" y="16"/>
                    </a:lnTo>
                    <a:lnTo>
                      <a:pt x="16" y="16"/>
                    </a:lnTo>
                    <a:lnTo>
                      <a:pt x="18" y="13"/>
                    </a:lnTo>
                    <a:lnTo>
                      <a:pt x="20" y="9"/>
                    </a:lnTo>
                    <a:lnTo>
                      <a:pt x="20" y="6"/>
                    </a:lnTo>
                    <a:lnTo>
                      <a:pt x="18" y="3"/>
                    </a:lnTo>
                    <a:lnTo>
                      <a:pt x="15" y="1"/>
                    </a:lnTo>
                    <a:lnTo>
                      <a:pt x="12" y="0"/>
                    </a:lnTo>
                    <a:lnTo>
                      <a:pt x="8" y="0"/>
                    </a:lnTo>
                    <a:lnTo>
                      <a:pt x="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29" name="Freeform 95"/>
              <p:cNvSpPr>
                <a:spLocks/>
              </p:cNvSpPr>
              <p:nvPr/>
            </p:nvSpPr>
            <p:spPr bwMode="auto">
              <a:xfrm>
                <a:off x="4975" y="1833"/>
                <a:ext cx="20" cy="20"/>
              </a:xfrm>
              <a:custGeom>
                <a:avLst/>
                <a:gdLst>
                  <a:gd name="T0" fmla="*/ 5 w 20"/>
                  <a:gd name="T1" fmla="*/ 2 h 20"/>
                  <a:gd name="T2" fmla="*/ 5 w 20"/>
                  <a:gd name="T3" fmla="*/ 2 h 20"/>
                  <a:gd name="T4" fmla="*/ 0 w 20"/>
                  <a:gd name="T5" fmla="*/ 5 h 20"/>
                  <a:gd name="T6" fmla="*/ 13 w 20"/>
                  <a:gd name="T7" fmla="*/ 20 h 20"/>
                  <a:gd name="T8" fmla="*/ 17 w 20"/>
                  <a:gd name="T9" fmla="*/ 18 h 20"/>
                  <a:gd name="T10" fmla="*/ 17 w 20"/>
                  <a:gd name="T11" fmla="*/ 18 h 20"/>
                  <a:gd name="T12" fmla="*/ 17 w 20"/>
                  <a:gd name="T13" fmla="*/ 18 h 20"/>
                  <a:gd name="T14" fmla="*/ 20 w 20"/>
                  <a:gd name="T15" fmla="*/ 15 h 20"/>
                  <a:gd name="T16" fmla="*/ 20 w 20"/>
                  <a:gd name="T17" fmla="*/ 10 h 20"/>
                  <a:gd name="T18" fmla="*/ 20 w 20"/>
                  <a:gd name="T19" fmla="*/ 7 h 20"/>
                  <a:gd name="T20" fmla="*/ 18 w 20"/>
                  <a:gd name="T21" fmla="*/ 4 h 20"/>
                  <a:gd name="T22" fmla="*/ 17 w 20"/>
                  <a:gd name="T23" fmla="*/ 2 h 20"/>
                  <a:gd name="T24" fmla="*/ 13 w 20"/>
                  <a:gd name="T25" fmla="*/ 0 h 20"/>
                  <a:gd name="T26" fmla="*/ 9 w 20"/>
                  <a:gd name="T27" fmla="*/ 0 h 20"/>
                  <a:gd name="T28" fmla="*/ 5 w 20"/>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0">
                    <a:moveTo>
                      <a:pt x="5" y="2"/>
                    </a:moveTo>
                    <a:lnTo>
                      <a:pt x="5" y="2"/>
                    </a:lnTo>
                    <a:lnTo>
                      <a:pt x="0" y="5"/>
                    </a:lnTo>
                    <a:lnTo>
                      <a:pt x="13" y="20"/>
                    </a:lnTo>
                    <a:lnTo>
                      <a:pt x="17" y="18"/>
                    </a:lnTo>
                    <a:lnTo>
                      <a:pt x="17" y="18"/>
                    </a:lnTo>
                    <a:lnTo>
                      <a:pt x="17" y="18"/>
                    </a:lnTo>
                    <a:lnTo>
                      <a:pt x="20" y="15"/>
                    </a:lnTo>
                    <a:lnTo>
                      <a:pt x="20" y="10"/>
                    </a:lnTo>
                    <a:lnTo>
                      <a:pt x="20" y="7"/>
                    </a:lnTo>
                    <a:lnTo>
                      <a:pt x="18" y="4"/>
                    </a:lnTo>
                    <a:lnTo>
                      <a:pt x="17" y="2"/>
                    </a:lnTo>
                    <a:lnTo>
                      <a:pt x="13" y="0"/>
                    </a:lnTo>
                    <a:lnTo>
                      <a:pt x="9" y="0"/>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0" name="Freeform 96"/>
              <p:cNvSpPr>
                <a:spLocks/>
              </p:cNvSpPr>
              <p:nvPr/>
            </p:nvSpPr>
            <p:spPr bwMode="auto">
              <a:xfrm>
                <a:off x="4980" y="1830"/>
                <a:ext cx="20" cy="21"/>
              </a:xfrm>
              <a:custGeom>
                <a:avLst/>
                <a:gdLst>
                  <a:gd name="T0" fmla="*/ 2 w 20"/>
                  <a:gd name="T1" fmla="*/ 3 h 21"/>
                  <a:gd name="T2" fmla="*/ 4 w 20"/>
                  <a:gd name="T3" fmla="*/ 2 h 21"/>
                  <a:gd name="T4" fmla="*/ 0 w 20"/>
                  <a:gd name="T5" fmla="*/ 5 h 21"/>
                  <a:gd name="T6" fmla="*/ 12 w 20"/>
                  <a:gd name="T7" fmla="*/ 21 h 21"/>
                  <a:gd name="T8" fmla="*/ 17 w 20"/>
                  <a:gd name="T9" fmla="*/ 18 h 21"/>
                  <a:gd name="T10" fmla="*/ 17 w 20"/>
                  <a:gd name="T11" fmla="*/ 16 h 21"/>
                  <a:gd name="T12" fmla="*/ 17 w 20"/>
                  <a:gd name="T13" fmla="*/ 18 h 21"/>
                  <a:gd name="T14" fmla="*/ 18 w 20"/>
                  <a:gd name="T15" fmla="*/ 15 h 21"/>
                  <a:gd name="T16" fmla="*/ 20 w 20"/>
                  <a:gd name="T17" fmla="*/ 12 h 21"/>
                  <a:gd name="T18" fmla="*/ 20 w 20"/>
                  <a:gd name="T19" fmla="*/ 7 h 21"/>
                  <a:gd name="T20" fmla="*/ 18 w 20"/>
                  <a:gd name="T21" fmla="*/ 3 h 21"/>
                  <a:gd name="T22" fmla="*/ 15 w 20"/>
                  <a:gd name="T23" fmla="*/ 2 h 21"/>
                  <a:gd name="T24" fmla="*/ 12 w 20"/>
                  <a:gd name="T25" fmla="*/ 0 h 21"/>
                  <a:gd name="T26" fmla="*/ 8 w 20"/>
                  <a:gd name="T27" fmla="*/ 0 h 21"/>
                  <a:gd name="T28" fmla="*/ 4 w 20"/>
                  <a:gd name="T29" fmla="*/ 2 h 21"/>
                  <a:gd name="T30" fmla="*/ 2 w 20"/>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2" y="3"/>
                    </a:moveTo>
                    <a:lnTo>
                      <a:pt x="4" y="2"/>
                    </a:lnTo>
                    <a:lnTo>
                      <a:pt x="0" y="5"/>
                    </a:lnTo>
                    <a:lnTo>
                      <a:pt x="12" y="21"/>
                    </a:lnTo>
                    <a:lnTo>
                      <a:pt x="17" y="18"/>
                    </a:lnTo>
                    <a:lnTo>
                      <a:pt x="17" y="16"/>
                    </a:lnTo>
                    <a:lnTo>
                      <a:pt x="17" y="18"/>
                    </a:lnTo>
                    <a:lnTo>
                      <a:pt x="18" y="15"/>
                    </a:lnTo>
                    <a:lnTo>
                      <a:pt x="20" y="12"/>
                    </a:lnTo>
                    <a:lnTo>
                      <a:pt x="20" y="7"/>
                    </a:lnTo>
                    <a:lnTo>
                      <a:pt x="18" y="3"/>
                    </a:lnTo>
                    <a:lnTo>
                      <a:pt x="15" y="2"/>
                    </a:lnTo>
                    <a:lnTo>
                      <a:pt x="12" y="0"/>
                    </a:lnTo>
                    <a:lnTo>
                      <a:pt x="8" y="0"/>
                    </a:lnTo>
                    <a:lnTo>
                      <a:pt x="4" y="2"/>
                    </a:lnTo>
                    <a:lnTo>
                      <a:pt x="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1" name="Freeform 97"/>
              <p:cNvSpPr>
                <a:spLocks/>
              </p:cNvSpPr>
              <p:nvPr/>
            </p:nvSpPr>
            <p:spPr bwMode="auto">
              <a:xfrm>
                <a:off x="4982" y="1825"/>
                <a:ext cx="21" cy="21"/>
              </a:xfrm>
              <a:custGeom>
                <a:avLst/>
                <a:gdLst>
                  <a:gd name="T0" fmla="*/ 3 w 21"/>
                  <a:gd name="T1" fmla="*/ 5 h 21"/>
                  <a:gd name="T2" fmla="*/ 5 w 21"/>
                  <a:gd name="T3" fmla="*/ 4 h 21"/>
                  <a:gd name="T4" fmla="*/ 0 w 21"/>
                  <a:gd name="T5" fmla="*/ 8 h 21"/>
                  <a:gd name="T6" fmla="*/ 15 w 21"/>
                  <a:gd name="T7" fmla="*/ 21 h 21"/>
                  <a:gd name="T8" fmla="*/ 19 w 21"/>
                  <a:gd name="T9" fmla="*/ 17 h 21"/>
                  <a:gd name="T10" fmla="*/ 21 w 21"/>
                  <a:gd name="T11" fmla="*/ 15 h 21"/>
                  <a:gd name="T12" fmla="*/ 19 w 21"/>
                  <a:gd name="T13" fmla="*/ 17 h 21"/>
                  <a:gd name="T14" fmla="*/ 21 w 21"/>
                  <a:gd name="T15" fmla="*/ 13 h 21"/>
                  <a:gd name="T16" fmla="*/ 21 w 21"/>
                  <a:gd name="T17" fmla="*/ 10 h 21"/>
                  <a:gd name="T18" fmla="*/ 21 w 21"/>
                  <a:gd name="T19" fmla="*/ 5 h 21"/>
                  <a:gd name="T20" fmla="*/ 18 w 21"/>
                  <a:gd name="T21" fmla="*/ 4 h 21"/>
                  <a:gd name="T22" fmla="*/ 15 w 21"/>
                  <a:gd name="T23" fmla="*/ 2 h 21"/>
                  <a:gd name="T24" fmla="*/ 11 w 21"/>
                  <a:gd name="T25" fmla="*/ 0 h 21"/>
                  <a:gd name="T26" fmla="*/ 8 w 21"/>
                  <a:gd name="T27" fmla="*/ 2 h 21"/>
                  <a:gd name="T28" fmla="*/ 5 w 21"/>
                  <a:gd name="T29" fmla="*/ 4 h 21"/>
                  <a:gd name="T30" fmla="*/ 3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5"/>
                    </a:moveTo>
                    <a:lnTo>
                      <a:pt x="5" y="4"/>
                    </a:lnTo>
                    <a:lnTo>
                      <a:pt x="0" y="8"/>
                    </a:lnTo>
                    <a:lnTo>
                      <a:pt x="15" y="21"/>
                    </a:lnTo>
                    <a:lnTo>
                      <a:pt x="19" y="17"/>
                    </a:lnTo>
                    <a:lnTo>
                      <a:pt x="21" y="15"/>
                    </a:lnTo>
                    <a:lnTo>
                      <a:pt x="19" y="17"/>
                    </a:lnTo>
                    <a:lnTo>
                      <a:pt x="21" y="13"/>
                    </a:lnTo>
                    <a:lnTo>
                      <a:pt x="21" y="10"/>
                    </a:lnTo>
                    <a:lnTo>
                      <a:pt x="21" y="5"/>
                    </a:lnTo>
                    <a:lnTo>
                      <a:pt x="18" y="4"/>
                    </a:lnTo>
                    <a:lnTo>
                      <a:pt x="15" y="2"/>
                    </a:lnTo>
                    <a:lnTo>
                      <a:pt x="11" y="0"/>
                    </a:lnTo>
                    <a:lnTo>
                      <a:pt x="8" y="2"/>
                    </a:lnTo>
                    <a:lnTo>
                      <a:pt x="5" y="4"/>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2" name="Freeform 98"/>
              <p:cNvSpPr>
                <a:spLocks/>
              </p:cNvSpPr>
              <p:nvPr/>
            </p:nvSpPr>
            <p:spPr bwMode="auto">
              <a:xfrm>
                <a:off x="4985" y="1819"/>
                <a:ext cx="23" cy="21"/>
              </a:xfrm>
              <a:custGeom>
                <a:avLst/>
                <a:gdLst>
                  <a:gd name="T0" fmla="*/ 5 w 23"/>
                  <a:gd name="T1" fmla="*/ 5 h 21"/>
                  <a:gd name="T2" fmla="*/ 5 w 23"/>
                  <a:gd name="T3" fmla="*/ 5 h 21"/>
                  <a:gd name="T4" fmla="*/ 0 w 23"/>
                  <a:gd name="T5" fmla="*/ 11 h 21"/>
                  <a:gd name="T6" fmla="*/ 18 w 23"/>
                  <a:gd name="T7" fmla="*/ 21 h 21"/>
                  <a:gd name="T8" fmla="*/ 21 w 23"/>
                  <a:gd name="T9" fmla="*/ 13 h 21"/>
                  <a:gd name="T10" fmla="*/ 21 w 23"/>
                  <a:gd name="T11" fmla="*/ 13 h 21"/>
                  <a:gd name="T12" fmla="*/ 21 w 23"/>
                  <a:gd name="T13" fmla="*/ 13 h 21"/>
                  <a:gd name="T14" fmla="*/ 23 w 23"/>
                  <a:gd name="T15" fmla="*/ 10 h 21"/>
                  <a:gd name="T16" fmla="*/ 23 w 23"/>
                  <a:gd name="T17" fmla="*/ 5 h 21"/>
                  <a:gd name="T18" fmla="*/ 21 w 23"/>
                  <a:gd name="T19" fmla="*/ 3 h 21"/>
                  <a:gd name="T20" fmla="*/ 18 w 23"/>
                  <a:gd name="T21" fmla="*/ 0 h 21"/>
                  <a:gd name="T22" fmla="*/ 15 w 23"/>
                  <a:gd name="T23" fmla="*/ 0 h 21"/>
                  <a:gd name="T24" fmla="*/ 10 w 23"/>
                  <a:gd name="T25" fmla="*/ 0 h 21"/>
                  <a:gd name="T26" fmla="*/ 7 w 23"/>
                  <a:gd name="T27" fmla="*/ 1 h 21"/>
                  <a:gd name="T28" fmla="*/ 5 w 23"/>
                  <a:gd name="T2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1">
                    <a:moveTo>
                      <a:pt x="5" y="5"/>
                    </a:moveTo>
                    <a:lnTo>
                      <a:pt x="5" y="5"/>
                    </a:lnTo>
                    <a:lnTo>
                      <a:pt x="0" y="11"/>
                    </a:lnTo>
                    <a:lnTo>
                      <a:pt x="18" y="21"/>
                    </a:lnTo>
                    <a:lnTo>
                      <a:pt x="21" y="13"/>
                    </a:lnTo>
                    <a:lnTo>
                      <a:pt x="21" y="13"/>
                    </a:lnTo>
                    <a:lnTo>
                      <a:pt x="21" y="13"/>
                    </a:lnTo>
                    <a:lnTo>
                      <a:pt x="23" y="10"/>
                    </a:lnTo>
                    <a:lnTo>
                      <a:pt x="23" y="5"/>
                    </a:lnTo>
                    <a:lnTo>
                      <a:pt x="21" y="3"/>
                    </a:lnTo>
                    <a:lnTo>
                      <a:pt x="18" y="0"/>
                    </a:lnTo>
                    <a:lnTo>
                      <a:pt x="15" y="0"/>
                    </a:lnTo>
                    <a:lnTo>
                      <a:pt x="10" y="0"/>
                    </a:lnTo>
                    <a:lnTo>
                      <a:pt x="7" y="1"/>
                    </a:lnTo>
                    <a:lnTo>
                      <a:pt x="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3" name="Freeform 99"/>
              <p:cNvSpPr>
                <a:spLocks/>
              </p:cNvSpPr>
              <p:nvPr/>
            </p:nvSpPr>
            <p:spPr bwMode="auto">
              <a:xfrm>
                <a:off x="4990" y="1811"/>
                <a:ext cx="21" cy="21"/>
              </a:xfrm>
              <a:custGeom>
                <a:avLst/>
                <a:gdLst>
                  <a:gd name="T0" fmla="*/ 3 w 21"/>
                  <a:gd name="T1" fmla="*/ 6 h 21"/>
                  <a:gd name="T2" fmla="*/ 3 w 21"/>
                  <a:gd name="T3" fmla="*/ 5 h 21"/>
                  <a:gd name="T4" fmla="*/ 0 w 21"/>
                  <a:gd name="T5" fmla="*/ 13 h 21"/>
                  <a:gd name="T6" fmla="*/ 16 w 21"/>
                  <a:gd name="T7" fmla="*/ 21 h 21"/>
                  <a:gd name="T8" fmla="*/ 21 w 21"/>
                  <a:gd name="T9" fmla="*/ 14 h 21"/>
                  <a:gd name="T10" fmla="*/ 21 w 21"/>
                  <a:gd name="T11" fmla="*/ 13 h 21"/>
                  <a:gd name="T12" fmla="*/ 21 w 21"/>
                  <a:gd name="T13" fmla="*/ 14 h 21"/>
                  <a:gd name="T14" fmla="*/ 21 w 21"/>
                  <a:gd name="T15" fmla="*/ 9 h 21"/>
                  <a:gd name="T16" fmla="*/ 21 w 21"/>
                  <a:gd name="T17" fmla="*/ 6 h 21"/>
                  <a:gd name="T18" fmla="*/ 20 w 21"/>
                  <a:gd name="T19" fmla="*/ 3 h 21"/>
                  <a:gd name="T20" fmla="*/ 16 w 21"/>
                  <a:gd name="T21" fmla="*/ 1 h 21"/>
                  <a:gd name="T22" fmla="*/ 13 w 21"/>
                  <a:gd name="T23" fmla="*/ 0 h 21"/>
                  <a:gd name="T24" fmla="*/ 10 w 21"/>
                  <a:gd name="T25" fmla="*/ 0 h 21"/>
                  <a:gd name="T26" fmla="*/ 7 w 21"/>
                  <a:gd name="T27" fmla="*/ 1 h 21"/>
                  <a:gd name="T28" fmla="*/ 3 w 21"/>
                  <a:gd name="T29" fmla="*/ 5 h 21"/>
                  <a:gd name="T30" fmla="*/ 3 w 21"/>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6"/>
                    </a:moveTo>
                    <a:lnTo>
                      <a:pt x="3" y="5"/>
                    </a:lnTo>
                    <a:lnTo>
                      <a:pt x="0" y="13"/>
                    </a:lnTo>
                    <a:lnTo>
                      <a:pt x="16" y="21"/>
                    </a:lnTo>
                    <a:lnTo>
                      <a:pt x="21" y="14"/>
                    </a:lnTo>
                    <a:lnTo>
                      <a:pt x="21" y="13"/>
                    </a:lnTo>
                    <a:lnTo>
                      <a:pt x="21" y="14"/>
                    </a:lnTo>
                    <a:lnTo>
                      <a:pt x="21" y="9"/>
                    </a:lnTo>
                    <a:lnTo>
                      <a:pt x="21" y="6"/>
                    </a:lnTo>
                    <a:lnTo>
                      <a:pt x="20" y="3"/>
                    </a:lnTo>
                    <a:lnTo>
                      <a:pt x="16" y="1"/>
                    </a:lnTo>
                    <a:lnTo>
                      <a:pt x="13" y="0"/>
                    </a:lnTo>
                    <a:lnTo>
                      <a:pt x="10" y="0"/>
                    </a:lnTo>
                    <a:lnTo>
                      <a:pt x="7" y="1"/>
                    </a:lnTo>
                    <a:lnTo>
                      <a:pt x="3" y="5"/>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4" name="Freeform 100"/>
              <p:cNvSpPr>
                <a:spLocks/>
              </p:cNvSpPr>
              <p:nvPr/>
            </p:nvSpPr>
            <p:spPr bwMode="auto">
              <a:xfrm>
                <a:off x="4993" y="1799"/>
                <a:ext cx="23" cy="25"/>
              </a:xfrm>
              <a:custGeom>
                <a:avLst/>
                <a:gdLst>
                  <a:gd name="T0" fmla="*/ 4 w 23"/>
                  <a:gd name="T1" fmla="*/ 7 h 25"/>
                  <a:gd name="T2" fmla="*/ 4 w 23"/>
                  <a:gd name="T3" fmla="*/ 7 h 25"/>
                  <a:gd name="T4" fmla="*/ 0 w 23"/>
                  <a:gd name="T5" fmla="*/ 18 h 25"/>
                  <a:gd name="T6" fmla="*/ 18 w 23"/>
                  <a:gd name="T7" fmla="*/ 25 h 25"/>
                  <a:gd name="T8" fmla="*/ 23 w 23"/>
                  <a:gd name="T9" fmla="*/ 13 h 25"/>
                  <a:gd name="T10" fmla="*/ 23 w 23"/>
                  <a:gd name="T11" fmla="*/ 13 h 25"/>
                  <a:gd name="T12" fmla="*/ 23 w 23"/>
                  <a:gd name="T13" fmla="*/ 13 h 25"/>
                  <a:gd name="T14" fmla="*/ 23 w 23"/>
                  <a:gd name="T15" fmla="*/ 10 h 25"/>
                  <a:gd name="T16" fmla="*/ 21 w 23"/>
                  <a:gd name="T17" fmla="*/ 7 h 25"/>
                  <a:gd name="T18" fmla="*/ 20 w 23"/>
                  <a:gd name="T19" fmla="*/ 4 h 25"/>
                  <a:gd name="T20" fmla="*/ 17 w 23"/>
                  <a:gd name="T21" fmla="*/ 2 h 25"/>
                  <a:gd name="T22" fmla="*/ 13 w 23"/>
                  <a:gd name="T23" fmla="*/ 0 h 25"/>
                  <a:gd name="T24" fmla="*/ 10 w 23"/>
                  <a:gd name="T25" fmla="*/ 2 h 25"/>
                  <a:gd name="T26" fmla="*/ 7 w 23"/>
                  <a:gd name="T27" fmla="*/ 4 h 25"/>
                  <a:gd name="T28" fmla="*/ 4 w 23"/>
                  <a:gd name="T29"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5">
                    <a:moveTo>
                      <a:pt x="4" y="7"/>
                    </a:moveTo>
                    <a:lnTo>
                      <a:pt x="4" y="7"/>
                    </a:lnTo>
                    <a:lnTo>
                      <a:pt x="0" y="18"/>
                    </a:lnTo>
                    <a:lnTo>
                      <a:pt x="18" y="25"/>
                    </a:lnTo>
                    <a:lnTo>
                      <a:pt x="23" y="13"/>
                    </a:lnTo>
                    <a:lnTo>
                      <a:pt x="23" y="13"/>
                    </a:lnTo>
                    <a:lnTo>
                      <a:pt x="23" y="13"/>
                    </a:lnTo>
                    <a:lnTo>
                      <a:pt x="23" y="10"/>
                    </a:lnTo>
                    <a:lnTo>
                      <a:pt x="21" y="7"/>
                    </a:lnTo>
                    <a:lnTo>
                      <a:pt x="20" y="4"/>
                    </a:lnTo>
                    <a:lnTo>
                      <a:pt x="17" y="2"/>
                    </a:lnTo>
                    <a:lnTo>
                      <a:pt x="13" y="0"/>
                    </a:lnTo>
                    <a:lnTo>
                      <a:pt x="10" y="2"/>
                    </a:lnTo>
                    <a:lnTo>
                      <a:pt x="7" y="4"/>
                    </a:lnTo>
                    <a:lnTo>
                      <a:pt x="4"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5" name="Freeform 101"/>
              <p:cNvSpPr>
                <a:spLocks/>
              </p:cNvSpPr>
              <p:nvPr/>
            </p:nvSpPr>
            <p:spPr bwMode="auto">
              <a:xfrm>
                <a:off x="4997" y="1788"/>
                <a:ext cx="22" cy="24"/>
              </a:xfrm>
              <a:custGeom>
                <a:avLst/>
                <a:gdLst>
                  <a:gd name="T0" fmla="*/ 4 w 22"/>
                  <a:gd name="T1" fmla="*/ 6 h 24"/>
                  <a:gd name="T2" fmla="*/ 4 w 22"/>
                  <a:gd name="T3" fmla="*/ 6 h 24"/>
                  <a:gd name="T4" fmla="*/ 0 w 22"/>
                  <a:gd name="T5" fmla="*/ 18 h 24"/>
                  <a:gd name="T6" fmla="*/ 19 w 22"/>
                  <a:gd name="T7" fmla="*/ 24 h 24"/>
                  <a:gd name="T8" fmla="*/ 22 w 22"/>
                  <a:gd name="T9" fmla="*/ 13 h 24"/>
                  <a:gd name="T10" fmla="*/ 22 w 22"/>
                  <a:gd name="T11" fmla="*/ 11 h 24"/>
                  <a:gd name="T12" fmla="*/ 22 w 22"/>
                  <a:gd name="T13" fmla="*/ 13 h 24"/>
                  <a:gd name="T14" fmla="*/ 22 w 22"/>
                  <a:gd name="T15" fmla="*/ 8 h 24"/>
                  <a:gd name="T16" fmla="*/ 22 w 22"/>
                  <a:gd name="T17" fmla="*/ 5 h 24"/>
                  <a:gd name="T18" fmla="*/ 19 w 22"/>
                  <a:gd name="T19" fmla="*/ 2 h 24"/>
                  <a:gd name="T20" fmla="*/ 16 w 22"/>
                  <a:gd name="T21" fmla="*/ 0 h 24"/>
                  <a:gd name="T22" fmla="*/ 13 w 22"/>
                  <a:gd name="T23" fmla="*/ 0 h 24"/>
                  <a:gd name="T24" fmla="*/ 9 w 22"/>
                  <a:gd name="T25" fmla="*/ 0 h 24"/>
                  <a:gd name="T26" fmla="*/ 6 w 22"/>
                  <a:gd name="T27" fmla="*/ 3 h 24"/>
                  <a:gd name="T28" fmla="*/ 4 w 22"/>
                  <a:gd name="T29"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4">
                    <a:moveTo>
                      <a:pt x="4" y="6"/>
                    </a:moveTo>
                    <a:lnTo>
                      <a:pt x="4" y="6"/>
                    </a:lnTo>
                    <a:lnTo>
                      <a:pt x="0" y="18"/>
                    </a:lnTo>
                    <a:lnTo>
                      <a:pt x="19" y="24"/>
                    </a:lnTo>
                    <a:lnTo>
                      <a:pt x="22" y="13"/>
                    </a:lnTo>
                    <a:lnTo>
                      <a:pt x="22" y="11"/>
                    </a:lnTo>
                    <a:lnTo>
                      <a:pt x="22" y="13"/>
                    </a:lnTo>
                    <a:lnTo>
                      <a:pt x="22" y="8"/>
                    </a:lnTo>
                    <a:lnTo>
                      <a:pt x="22" y="5"/>
                    </a:lnTo>
                    <a:lnTo>
                      <a:pt x="19" y="2"/>
                    </a:lnTo>
                    <a:lnTo>
                      <a:pt x="16" y="0"/>
                    </a:lnTo>
                    <a:lnTo>
                      <a:pt x="13" y="0"/>
                    </a:lnTo>
                    <a:lnTo>
                      <a:pt x="9" y="0"/>
                    </a:lnTo>
                    <a:lnTo>
                      <a:pt x="6" y="3"/>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6" name="Freeform 102"/>
              <p:cNvSpPr>
                <a:spLocks/>
              </p:cNvSpPr>
              <p:nvPr/>
            </p:nvSpPr>
            <p:spPr bwMode="auto">
              <a:xfrm>
                <a:off x="5001" y="1772"/>
                <a:ext cx="23" cy="27"/>
              </a:xfrm>
              <a:custGeom>
                <a:avLst/>
                <a:gdLst>
                  <a:gd name="T0" fmla="*/ 4 w 23"/>
                  <a:gd name="T1" fmla="*/ 6 h 27"/>
                  <a:gd name="T2" fmla="*/ 4 w 23"/>
                  <a:gd name="T3" fmla="*/ 6 h 27"/>
                  <a:gd name="T4" fmla="*/ 0 w 23"/>
                  <a:gd name="T5" fmla="*/ 22 h 27"/>
                  <a:gd name="T6" fmla="*/ 18 w 23"/>
                  <a:gd name="T7" fmla="*/ 27 h 27"/>
                  <a:gd name="T8" fmla="*/ 23 w 23"/>
                  <a:gd name="T9" fmla="*/ 11 h 27"/>
                  <a:gd name="T10" fmla="*/ 23 w 23"/>
                  <a:gd name="T11" fmla="*/ 11 h 27"/>
                  <a:gd name="T12" fmla="*/ 23 w 23"/>
                  <a:gd name="T13" fmla="*/ 11 h 27"/>
                  <a:gd name="T14" fmla="*/ 23 w 23"/>
                  <a:gd name="T15" fmla="*/ 6 h 27"/>
                  <a:gd name="T16" fmla="*/ 22 w 23"/>
                  <a:gd name="T17" fmla="*/ 3 h 27"/>
                  <a:gd name="T18" fmla="*/ 18 w 23"/>
                  <a:gd name="T19" fmla="*/ 1 h 27"/>
                  <a:gd name="T20" fmla="*/ 15 w 23"/>
                  <a:gd name="T21" fmla="*/ 0 h 27"/>
                  <a:gd name="T22" fmla="*/ 12 w 23"/>
                  <a:gd name="T23" fmla="*/ 0 h 27"/>
                  <a:gd name="T24" fmla="*/ 9 w 23"/>
                  <a:gd name="T25" fmla="*/ 0 h 27"/>
                  <a:gd name="T26" fmla="*/ 5 w 23"/>
                  <a:gd name="T27" fmla="*/ 3 h 27"/>
                  <a:gd name="T28" fmla="*/ 4 w 23"/>
                  <a:gd name="T2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7">
                    <a:moveTo>
                      <a:pt x="4" y="6"/>
                    </a:moveTo>
                    <a:lnTo>
                      <a:pt x="4" y="6"/>
                    </a:lnTo>
                    <a:lnTo>
                      <a:pt x="0" y="22"/>
                    </a:lnTo>
                    <a:lnTo>
                      <a:pt x="18" y="27"/>
                    </a:lnTo>
                    <a:lnTo>
                      <a:pt x="23" y="11"/>
                    </a:lnTo>
                    <a:lnTo>
                      <a:pt x="23" y="11"/>
                    </a:lnTo>
                    <a:lnTo>
                      <a:pt x="23" y="11"/>
                    </a:lnTo>
                    <a:lnTo>
                      <a:pt x="23" y="6"/>
                    </a:lnTo>
                    <a:lnTo>
                      <a:pt x="22" y="3"/>
                    </a:lnTo>
                    <a:lnTo>
                      <a:pt x="18" y="1"/>
                    </a:lnTo>
                    <a:lnTo>
                      <a:pt x="15" y="0"/>
                    </a:lnTo>
                    <a:lnTo>
                      <a:pt x="12" y="0"/>
                    </a:lnTo>
                    <a:lnTo>
                      <a:pt x="9" y="0"/>
                    </a:lnTo>
                    <a:lnTo>
                      <a:pt x="5" y="3"/>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7" name="Freeform 103"/>
              <p:cNvSpPr>
                <a:spLocks/>
              </p:cNvSpPr>
              <p:nvPr/>
            </p:nvSpPr>
            <p:spPr bwMode="auto">
              <a:xfrm>
                <a:off x="5005" y="1752"/>
                <a:ext cx="22" cy="31"/>
              </a:xfrm>
              <a:custGeom>
                <a:avLst/>
                <a:gdLst>
                  <a:gd name="T0" fmla="*/ 5 w 22"/>
                  <a:gd name="T1" fmla="*/ 8 h 31"/>
                  <a:gd name="T2" fmla="*/ 5 w 22"/>
                  <a:gd name="T3" fmla="*/ 8 h 31"/>
                  <a:gd name="T4" fmla="*/ 0 w 22"/>
                  <a:gd name="T5" fmla="*/ 26 h 31"/>
                  <a:gd name="T6" fmla="*/ 19 w 22"/>
                  <a:gd name="T7" fmla="*/ 31 h 31"/>
                  <a:gd name="T8" fmla="*/ 22 w 22"/>
                  <a:gd name="T9" fmla="*/ 12 h 31"/>
                  <a:gd name="T10" fmla="*/ 22 w 22"/>
                  <a:gd name="T11" fmla="*/ 12 h 31"/>
                  <a:gd name="T12" fmla="*/ 22 w 22"/>
                  <a:gd name="T13" fmla="*/ 12 h 31"/>
                  <a:gd name="T14" fmla="*/ 22 w 22"/>
                  <a:gd name="T15" fmla="*/ 8 h 31"/>
                  <a:gd name="T16" fmla="*/ 21 w 22"/>
                  <a:gd name="T17" fmla="*/ 5 h 31"/>
                  <a:gd name="T18" fmla="*/ 19 w 22"/>
                  <a:gd name="T19" fmla="*/ 2 h 31"/>
                  <a:gd name="T20" fmla="*/ 16 w 22"/>
                  <a:gd name="T21" fmla="*/ 0 h 31"/>
                  <a:gd name="T22" fmla="*/ 11 w 22"/>
                  <a:gd name="T23" fmla="*/ 0 h 31"/>
                  <a:gd name="T24" fmla="*/ 8 w 22"/>
                  <a:gd name="T25" fmla="*/ 2 h 31"/>
                  <a:gd name="T26" fmla="*/ 6 w 22"/>
                  <a:gd name="T27" fmla="*/ 5 h 31"/>
                  <a:gd name="T28" fmla="*/ 5 w 22"/>
                  <a:gd name="T29"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1">
                    <a:moveTo>
                      <a:pt x="5" y="8"/>
                    </a:moveTo>
                    <a:lnTo>
                      <a:pt x="5" y="8"/>
                    </a:lnTo>
                    <a:lnTo>
                      <a:pt x="0" y="26"/>
                    </a:lnTo>
                    <a:lnTo>
                      <a:pt x="19" y="31"/>
                    </a:lnTo>
                    <a:lnTo>
                      <a:pt x="22" y="12"/>
                    </a:lnTo>
                    <a:lnTo>
                      <a:pt x="22" y="12"/>
                    </a:lnTo>
                    <a:lnTo>
                      <a:pt x="22" y="12"/>
                    </a:lnTo>
                    <a:lnTo>
                      <a:pt x="22" y="8"/>
                    </a:lnTo>
                    <a:lnTo>
                      <a:pt x="21" y="5"/>
                    </a:lnTo>
                    <a:lnTo>
                      <a:pt x="19" y="2"/>
                    </a:lnTo>
                    <a:lnTo>
                      <a:pt x="16" y="0"/>
                    </a:lnTo>
                    <a:lnTo>
                      <a:pt x="11" y="0"/>
                    </a:lnTo>
                    <a:lnTo>
                      <a:pt x="8" y="2"/>
                    </a:lnTo>
                    <a:lnTo>
                      <a:pt x="6"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8" name="Freeform 104"/>
              <p:cNvSpPr>
                <a:spLocks/>
              </p:cNvSpPr>
              <p:nvPr/>
            </p:nvSpPr>
            <p:spPr bwMode="auto">
              <a:xfrm>
                <a:off x="5010" y="1731"/>
                <a:ext cx="22" cy="33"/>
              </a:xfrm>
              <a:custGeom>
                <a:avLst/>
                <a:gdLst>
                  <a:gd name="T0" fmla="*/ 3 w 22"/>
                  <a:gd name="T1" fmla="*/ 8 h 33"/>
                  <a:gd name="T2" fmla="*/ 3 w 22"/>
                  <a:gd name="T3" fmla="*/ 8 h 33"/>
                  <a:gd name="T4" fmla="*/ 0 w 22"/>
                  <a:gd name="T5" fmla="*/ 29 h 33"/>
                  <a:gd name="T6" fmla="*/ 17 w 22"/>
                  <a:gd name="T7" fmla="*/ 33 h 33"/>
                  <a:gd name="T8" fmla="*/ 22 w 22"/>
                  <a:gd name="T9" fmla="*/ 11 h 33"/>
                  <a:gd name="T10" fmla="*/ 22 w 22"/>
                  <a:gd name="T11" fmla="*/ 11 h 33"/>
                  <a:gd name="T12" fmla="*/ 22 w 22"/>
                  <a:gd name="T13" fmla="*/ 11 h 33"/>
                  <a:gd name="T14" fmla="*/ 22 w 22"/>
                  <a:gd name="T15" fmla="*/ 8 h 33"/>
                  <a:gd name="T16" fmla="*/ 21 w 22"/>
                  <a:gd name="T17" fmla="*/ 5 h 33"/>
                  <a:gd name="T18" fmla="*/ 17 w 22"/>
                  <a:gd name="T19" fmla="*/ 2 h 33"/>
                  <a:gd name="T20" fmla="*/ 14 w 22"/>
                  <a:gd name="T21" fmla="*/ 0 h 33"/>
                  <a:gd name="T22" fmla="*/ 11 w 22"/>
                  <a:gd name="T23" fmla="*/ 0 h 33"/>
                  <a:gd name="T24" fmla="*/ 8 w 22"/>
                  <a:gd name="T25" fmla="*/ 2 h 33"/>
                  <a:gd name="T26" fmla="*/ 4 w 22"/>
                  <a:gd name="T27" fmla="*/ 5 h 33"/>
                  <a:gd name="T28" fmla="*/ 3 w 22"/>
                  <a:gd name="T29"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3">
                    <a:moveTo>
                      <a:pt x="3" y="8"/>
                    </a:moveTo>
                    <a:lnTo>
                      <a:pt x="3" y="8"/>
                    </a:lnTo>
                    <a:lnTo>
                      <a:pt x="0" y="29"/>
                    </a:lnTo>
                    <a:lnTo>
                      <a:pt x="17" y="33"/>
                    </a:lnTo>
                    <a:lnTo>
                      <a:pt x="22" y="11"/>
                    </a:lnTo>
                    <a:lnTo>
                      <a:pt x="22" y="11"/>
                    </a:lnTo>
                    <a:lnTo>
                      <a:pt x="22" y="11"/>
                    </a:lnTo>
                    <a:lnTo>
                      <a:pt x="22" y="8"/>
                    </a:lnTo>
                    <a:lnTo>
                      <a:pt x="21" y="5"/>
                    </a:lnTo>
                    <a:lnTo>
                      <a:pt x="17" y="2"/>
                    </a:lnTo>
                    <a:lnTo>
                      <a:pt x="14" y="0"/>
                    </a:lnTo>
                    <a:lnTo>
                      <a:pt x="11" y="0"/>
                    </a:lnTo>
                    <a:lnTo>
                      <a:pt x="8" y="2"/>
                    </a:lnTo>
                    <a:lnTo>
                      <a:pt x="4"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39" name="Freeform 105"/>
              <p:cNvSpPr>
                <a:spLocks/>
              </p:cNvSpPr>
              <p:nvPr/>
            </p:nvSpPr>
            <p:spPr bwMode="auto">
              <a:xfrm>
                <a:off x="5013" y="1707"/>
                <a:ext cx="23" cy="35"/>
              </a:xfrm>
              <a:custGeom>
                <a:avLst/>
                <a:gdLst>
                  <a:gd name="T0" fmla="*/ 5 w 23"/>
                  <a:gd name="T1" fmla="*/ 8 h 35"/>
                  <a:gd name="T2" fmla="*/ 5 w 23"/>
                  <a:gd name="T3" fmla="*/ 8 h 35"/>
                  <a:gd name="T4" fmla="*/ 0 w 23"/>
                  <a:gd name="T5" fmla="*/ 32 h 35"/>
                  <a:gd name="T6" fmla="*/ 19 w 23"/>
                  <a:gd name="T7" fmla="*/ 35 h 35"/>
                  <a:gd name="T8" fmla="*/ 23 w 23"/>
                  <a:gd name="T9" fmla="*/ 11 h 35"/>
                  <a:gd name="T10" fmla="*/ 23 w 23"/>
                  <a:gd name="T11" fmla="*/ 11 h 35"/>
                  <a:gd name="T12" fmla="*/ 23 w 23"/>
                  <a:gd name="T13" fmla="*/ 11 h 35"/>
                  <a:gd name="T14" fmla="*/ 23 w 23"/>
                  <a:gd name="T15" fmla="*/ 6 h 35"/>
                  <a:gd name="T16" fmla="*/ 21 w 23"/>
                  <a:gd name="T17" fmla="*/ 3 h 35"/>
                  <a:gd name="T18" fmla="*/ 18 w 23"/>
                  <a:gd name="T19" fmla="*/ 1 h 35"/>
                  <a:gd name="T20" fmla="*/ 14 w 23"/>
                  <a:gd name="T21" fmla="*/ 0 h 35"/>
                  <a:gd name="T22" fmla="*/ 11 w 23"/>
                  <a:gd name="T23" fmla="*/ 0 h 35"/>
                  <a:gd name="T24" fmla="*/ 8 w 23"/>
                  <a:gd name="T25" fmla="*/ 1 h 35"/>
                  <a:gd name="T26" fmla="*/ 5 w 23"/>
                  <a:gd name="T27" fmla="*/ 5 h 35"/>
                  <a:gd name="T28" fmla="*/ 5 w 23"/>
                  <a:gd name="T29"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5">
                    <a:moveTo>
                      <a:pt x="5" y="8"/>
                    </a:moveTo>
                    <a:lnTo>
                      <a:pt x="5" y="8"/>
                    </a:lnTo>
                    <a:lnTo>
                      <a:pt x="0" y="32"/>
                    </a:lnTo>
                    <a:lnTo>
                      <a:pt x="19" y="35"/>
                    </a:lnTo>
                    <a:lnTo>
                      <a:pt x="23" y="11"/>
                    </a:lnTo>
                    <a:lnTo>
                      <a:pt x="23" y="11"/>
                    </a:lnTo>
                    <a:lnTo>
                      <a:pt x="23" y="11"/>
                    </a:lnTo>
                    <a:lnTo>
                      <a:pt x="23" y="6"/>
                    </a:lnTo>
                    <a:lnTo>
                      <a:pt x="21" y="3"/>
                    </a:lnTo>
                    <a:lnTo>
                      <a:pt x="18" y="1"/>
                    </a:lnTo>
                    <a:lnTo>
                      <a:pt x="14" y="0"/>
                    </a:lnTo>
                    <a:lnTo>
                      <a:pt x="11" y="0"/>
                    </a:lnTo>
                    <a:lnTo>
                      <a:pt x="8" y="1"/>
                    </a:lnTo>
                    <a:lnTo>
                      <a:pt x="5"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0" name="Freeform 106"/>
              <p:cNvSpPr>
                <a:spLocks/>
              </p:cNvSpPr>
              <p:nvPr/>
            </p:nvSpPr>
            <p:spPr bwMode="auto">
              <a:xfrm>
                <a:off x="5018" y="1679"/>
                <a:ext cx="22" cy="39"/>
              </a:xfrm>
              <a:custGeom>
                <a:avLst/>
                <a:gdLst>
                  <a:gd name="T0" fmla="*/ 3 w 22"/>
                  <a:gd name="T1" fmla="*/ 8 h 39"/>
                  <a:gd name="T2" fmla="*/ 3 w 22"/>
                  <a:gd name="T3" fmla="*/ 8 h 39"/>
                  <a:gd name="T4" fmla="*/ 0 w 22"/>
                  <a:gd name="T5" fmla="*/ 36 h 39"/>
                  <a:gd name="T6" fmla="*/ 18 w 22"/>
                  <a:gd name="T7" fmla="*/ 39 h 39"/>
                  <a:gd name="T8" fmla="*/ 22 w 22"/>
                  <a:gd name="T9" fmla="*/ 11 h 39"/>
                  <a:gd name="T10" fmla="*/ 22 w 22"/>
                  <a:gd name="T11" fmla="*/ 11 h 39"/>
                  <a:gd name="T12" fmla="*/ 22 w 22"/>
                  <a:gd name="T13" fmla="*/ 11 h 39"/>
                  <a:gd name="T14" fmla="*/ 22 w 22"/>
                  <a:gd name="T15" fmla="*/ 7 h 39"/>
                  <a:gd name="T16" fmla="*/ 21 w 22"/>
                  <a:gd name="T17" fmla="*/ 3 h 39"/>
                  <a:gd name="T18" fmla="*/ 18 w 22"/>
                  <a:gd name="T19" fmla="*/ 2 h 39"/>
                  <a:gd name="T20" fmla="*/ 14 w 22"/>
                  <a:gd name="T21" fmla="*/ 0 h 39"/>
                  <a:gd name="T22" fmla="*/ 11 w 22"/>
                  <a:gd name="T23" fmla="*/ 0 h 39"/>
                  <a:gd name="T24" fmla="*/ 8 w 22"/>
                  <a:gd name="T25" fmla="*/ 2 h 39"/>
                  <a:gd name="T26" fmla="*/ 5 w 22"/>
                  <a:gd name="T27" fmla="*/ 5 h 39"/>
                  <a:gd name="T28" fmla="*/ 3 w 22"/>
                  <a:gd name="T29"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9">
                    <a:moveTo>
                      <a:pt x="3" y="8"/>
                    </a:moveTo>
                    <a:lnTo>
                      <a:pt x="3" y="8"/>
                    </a:lnTo>
                    <a:lnTo>
                      <a:pt x="0" y="36"/>
                    </a:lnTo>
                    <a:lnTo>
                      <a:pt x="18" y="39"/>
                    </a:lnTo>
                    <a:lnTo>
                      <a:pt x="22" y="11"/>
                    </a:lnTo>
                    <a:lnTo>
                      <a:pt x="22" y="11"/>
                    </a:lnTo>
                    <a:lnTo>
                      <a:pt x="22" y="11"/>
                    </a:lnTo>
                    <a:lnTo>
                      <a:pt x="22" y="7"/>
                    </a:lnTo>
                    <a:lnTo>
                      <a:pt x="21" y="3"/>
                    </a:lnTo>
                    <a:lnTo>
                      <a:pt x="18" y="2"/>
                    </a:lnTo>
                    <a:lnTo>
                      <a:pt x="14"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1" name="Freeform 107"/>
              <p:cNvSpPr>
                <a:spLocks/>
              </p:cNvSpPr>
              <p:nvPr/>
            </p:nvSpPr>
            <p:spPr bwMode="auto">
              <a:xfrm>
                <a:off x="5021" y="1650"/>
                <a:ext cx="23" cy="40"/>
              </a:xfrm>
              <a:custGeom>
                <a:avLst/>
                <a:gdLst>
                  <a:gd name="T0" fmla="*/ 3 w 23"/>
                  <a:gd name="T1" fmla="*/ 8 h 40"/>
                  <a:gd name="T2" fmla="*/ 5 w 23"/>
                  <a:gd name="T3" fmla="*/ 8 h 40"/>
                  <a:gd name="T4" fmla="*/ 0 w 23"/>
                  <a:gd name="T5" fmla="*/ 37 h 40"/>
                  <a:gd name="T6" fmla="*/ 19 w 23"/>
                  <a:gd name="T7" fmla="*/ 40 h 40"/>
                  <a:gd name="T8" fmla="*/ 23 w 23"/>
                  <a:gd name="T9" fmla="*/ 10 h 40"/>
                  <a:gd name="T10" fmla="*/ 23 w 23"/>
                  <a:gd name="T11" fmla="*/ 10 h 40"/>
                  <a:gd name="T12" fmla="*/ 23 w 23"/>
                  <a:gd name="T13" fmla="*/ 10 h 40"/>
                  <a:gd name="T14" fmla="*/ 23 w 23"/>
                  <a:gd name="T15" fmla="*/ 6 h 40"/>
                  <a:gd name="T16" fmla="*/ 21 w 23"/>
                  <a:gd name="T17" fmla="*/ 3 h 40"/>
                  <a:gd name="T18" fmla="*/ 18 w 23"/>
                  <a:gd name="T19" fmla="*/ 0 h 40"/>
                  <a:gd name="T20" fmla="*/ 15 w 23"/>
                  <a:gd name="T21" fmla="*/ 0 h 40"/>
                  <a:gd name="T22" fmla="*/ 11 w 23"/>
                  <a:gd name="T23" fmla="*/ 0 h 40"/>
                  <a:gd name="T24" fmla="*/ 8 w 23"/>
                  <a:gd name="T25" fmla="*/ 1 h 40"/>
                  <a:gd name="T26" fmla="*/ 5 w 23"/>
                  <a:gd name="T27" fmla="*/ 3 h 40"/>
                  <a:gd name="T28" fmla="*/ 5 w 23"/>
                  <a:gd name="T29" fmla="*/ 8 h 40"/>
                  <a:gd name="T30" fmla="*/ 3 w 23"/>
                  <a:gd name="T31"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40">
                    <a:moveTo>
                      <a:pt x="3" y="8"/>
                    </a:moveTo>
                    <a:lnTo>
                      <a:pt x="5" y="8"/>
                    </a:lnTo>
                    <a:lnTo>
                      <a:pt x="0" y="37"/>
                    </a:lnTo>
                    <a:lnTo>
                      <a:pt x="19" y="40"/>
                    </a:lnTo>
                    <a:lnTo>
                      <a:pt x="23" y="10"/>
                    </a:lnTo>
                    <a:lnTo>
                      <a:pt x="23" y="10"/>
                    </a:lnTo>
                    <a:lnTo>
                      <a:pt x="23" y="10"/>
                    </a:lnTo>
                    <a:lnTo>
                      <a:pt x="23" y="6"/>
                    </a:lnTo>
                    <a:lnTo>
                      <a:pt x="21" y="3"/>
                    </a:lnTo>
                    <a:lnTo>
                      <a:pt x="18" y="0"/>
                    </a:lnTo>
                    <a:lnTo>
                      <a:pt x="15" y="0"/>
                    </a:lnTo>
                    <a:lnTo>
                      <a:pt x="11" y="0"/>
                    </a:lnTo>
                    <a:lnTo>
                      <a:pt x="8" y="1"/>
                    </a:lnTo>
                    <a:lnTo>
                      <a:pt x="5" y="3"/>
                    </a:lnTo>
                    <a:lnTo>
                      <a:pt x="5" y="8"/>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2" name="Freeform 108"/>
              <p:cNvSpPr>
                <a:spLocks/>
              </p:cNvSpPr>
              <p:nvPr/>
            </p:nvSpPr>
            <p:spPr bwMode="auto">
              <a:xfrm>
                <a:off x="5024" y="1617"/>
                <a:ext cx="25" cy="43"/>
              </a:xfrm>
              <a:custGeom>
                <a:avLst/>
                <a:gdLst>
                  <a:gd name="T0" fmla="*/ 5 w 25"/>
                  <a:gd name="T1" fmla="*/ 8 h 43"/>
                  <a:gd name="T2" fmla="*/ 5 w 25"/>
                  <a:gd name="T3" fmla="*/ 8 h 43"/>
                  <a:gd name="T4" fmla="*/ 0 w 25"/>
                  <a:gd name="T5" fmla="*/ 41 h 43"/>
                  <a:gd name="T6" fmla="*/ 20 w 25"/>
                  <a:gd name="T7" fmla="*/ 43 h 43"/>
                  <a:gd name="T8" fmla="*/ 25 w 25"/>
                  <a:gd name="T9" fmla="*/ 12 h 43"/>
                  <a:gd name="T10" fmla="*/ 25 w 25"/>
                  <a:gd name="T11" fmla="*/ 12 h 43"/>
                  <a:gd name="T12" fmla="*/ 25 w 25"/>
                  <a:gd name="T13" fmla="*/ 12 h 43"/>
                  <a:gd name="T14" fmla="*/ 25 w 25"/>
                  <a:gd name="T15" fmla="*/ 7 h 43"/>
                  <a:gd name="T16" fmla="*/ 23 w 25"/>
                  <a:gd name="T17" fmla="*/ 4 h 43"/>
                  <a:gd name="T18" fmla="*/ 20 w 25"/>
                  <a:gd name="T19" fmla="*/ 2 h 43"/>
                  <a:gd name="T20" fmla="*/ 16 w 25"/>
                  <a:gd name="T21" fmla="*/ 0 h 43"/>
                  <a:gd name="T22" fmla="*/ 12 w 25"/>
                  <a:gd name="T23" fmla="*/ 0 h 43"/>
                  <a:gd name="T24" fmla="*/ 8 w 25"/>
                  <a:gd name="T25" fmla="*/ 2 h 43"/>
                  <a:gd name="T26" fmla="*/ 7 w 25"/>
                  <a:gd name="T27" fmla="*/ 5 h 43"/>
                  <a:gd name="T28" fmla="*/ 5 w 25"/>
                  <a:gd name="T2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3">
                    <a:moveTo>
                      <a:pt x="5" y="8"/>
                    </a:moveTo>
                    <a:lnTo>
                      <a:pt x="5" y="8"/>
                    </a:lnTo>
                    <a:lnTo>
                      <a:pt x="0" y="41"/>
                    </a:lnTo>
                    <a:lnTo>
                      <a:pt x="20" y="43"/>
                    </a:lnTo>
                    <a:lnTo>
                      <a:pt x="25" y="12"/>
                    </a:lnTo>
                    <a:lnTo>
                      <a:pt x="25" y="12"/>
                    </a:lnTo>
                    <a:lnTo>
                      <a:pt x="25" y="12"/>
                    </a:lnTo>
                    <a:lnTo>
                      <a:pt x="25" y="7"/>
                    </a:lnTo>
                    <a:lnTo>
                      <a:pt x="23" y="4"/>
                    </a:lnTo>
                    <a:lnTo>
                      <a:pt x="20" y="2"/>
                    </a:lnTo>
                    <a:lnTo>
                      <a:pt x="16" y="0"/>
                    </a:lnTo>
                    <a:lnTo>
                      <a:pt x="12" y="0"/>
                    </a:lnTo>
                    <a:lnTo>
                      <a:pt x="8" y="2"/>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3" name="Freeform 109"/>
              <p:cNvSpPr>
                <a:spLocks/>
              </p:cNvSpPr>
              <p:nvPr/>
            </p:nvSpPr>
            <p:spPr bwMode="auto">
              <a:xfrm>
                <a:off x="5029" y="1583"/>
                <a:ext cx="23" cy="46"/>
              </a:xfrm>
              <a:custGeom>
                <a:avLst/>
                <a:gdLst>
                  <a:gd name="T0" fmla="*/ 3 w 23"/>
                  <a:gd name="T1" fmla="*/ 10 h 46"/>
                  <a:gd name="T2" fmla="*/ 3 w 23"/>
                  <a:gd name="T3" fmla="*/ 10 h 46"/>
                  <a:gd name="T4" fmla="*/ 0 w 23"/>
                  <a:gd name="T5" fmla="*/ 42 h 46"/>
                  <a:gd name="T6" fmla="*/ 20 w 23"/>
                  <a:gd name="T7" fmla="*/ 46 h 46"/>
                  <a:gd name="T8" fmla="*/ 23 w 23"/>
                  <a:gd name="T9" fmla="*/ 12 h 46"/>
                  <a:gd name="T10" fmla="*/ 23 w 23"/>
                  <a:gd name="T11" fmla="*/ 12 h 46"/>
                  <a:gd name="T12" fmla="*/ 23 w 23"/>
                  <a:gd name="T13" fmla="*/ 12 h 46"/>
                  <a:gd name="T14" fmla="*/ 23 w 23"/>
                  <a:gd name="T15" fmla="*/ 7 h 46"/>
                  <a:gd name="T16" fmla="*/ 21 w 23"/>
                  <a:gd name="T17" fmla="*/ 3 h 46"/>
                  <a:gd name="T18" fmla="*/ 18 w 23"/>
                  <a:gd name="T19" fmla="*/ 2 h 46"/>
                  <a:gd name="T20" fmla="*/ 15 w 23"/>
                  <a:gd name="T21" fmla="*/ 0 h 46"/>
                  <a:gd name="T22" fmla="*/ 11 w 23"/>
                  <a:gd name="T23" fmla="*/ 0 h 46"/>
                  <a:gd name="T24" fmla="*/ 8 w 23"/>
                  <a:gd name="T25" fmla="*/ 2 h 46"/>
                  <a:gd name="T26" fmla="*/ 5 w 23"/>
                  <a:gd name="T27" fmla="*/ 5 h 46"/>
                  <a:gd name="T28" fmla="*/ 3 w 23"/>
                  <a:gd name="T29"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6">
                    <a:moveTo>
                      <a:pt x="3" y="10"/>
                    </a:moveTo>
                    <a:lnTo>
                      <a:pt x="3" y="10"/>
                    </a:lnTo>
                    <a:lnTo>
                      <a:pt x="0" y="42"/>
                    </a:lnTo>
                    <a:lnTo>
                      <a:pt x="20" y="46"/>
                    </a:lnTo>
                    <a:lnTo>
                      <a:pt x="23" y="12"/>
                    </a:lnTo>
                    <a:lnTo>
                      <a:pt x="23" y="12"/>
                    </a:lnTo>
                    <a:lnTo>
                      <a:pt x="23" y="12"/>
                    </a:lnTo>
                    <a:lnTo>
                      <a:pt x="23" y="7"/>
                    </a:lnTo>
                    <a:lnTo>
                      <a:pt x="21" y="3"/>
                    </a:lnTo>
                    <a:lnTo>
                      <a:pt x="18" y="2"/>
                    </a:lnTo>
                    <a:lnTo>
                      <a:pt x="15" y="0"/>
                    </a:lnTo>
                    <a:lnTo>
                      <a:pt x="11" y="0"/>
                    </a:lnTo>
                    <a:lnTo>
                      <a:pt x="8" y="2"/>
                    </a:lnTo>
                    <a:lnTo>
                      <a:pt x="5" y="5"/>
                    </a:lnTo>
                    <a:lnTo>
                      <a:pt x="3"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4" name="Freeform 110"/>
              <p:cNvSpPr>
                <a:spLocks/>
              </p:cNvSpPr>
              <p:nvPr/>
            </p:nvSpPr>
            <p:spPr bwMode="auto">
              <a:xfrm>
                <a:off x="5032" y="1551"/>
                <a:ext cx="25" cy="44"/>
              </a:xfrm>
              <a:custGeom>
                <a:avLst/>
                <a:gdLst>
                  <a:gd name="T0" fmla="*/ 5 w 25"/>
                  <a:gd name="T1" fmla="*/ 8 h 44"/>
                  <a:gd name="T2" fmla="*/ 5 w 25"/>
                  <a:gd name="T3" fmla="*/ 8 h 44"/>
                  <a:gd name="T4" fmla="*/ 0 w 25"/>
                  <a:gd name="T5" fmla="*/ 42 h 44"/>
                  <a:gd name="T6" fmla="*/ 20 w 25"/>
                  <a:gd name="T7" fmla="*/ 44 h 44"/>
                  <a:gd name="T8" fmla="*/ 25 w 25"/>
                  <a:gd name="T9" fmla="*/ 9 h 44"/>
                  <a:gd name="T10" fmla="*/ 25 w 25"/>
                  <a:gd name="T11" fmla="*/ 9 h 44"/>
                  <a:gd name="T12" fmla="*/ 25 w 25"/>
                  <a:gd name="T13" fmla="*/ 9 h 44"/>
                  <a:gd name="T14" fmla="*/ 25 w 25"/>
                  <a:gd name="T15" fmla="*/ 6 h 44"/>
                  <a:gd name="T16" fmla="*/ 23 w 25"/>
                  <a:gd name="T17" fmla="*/ 3 h 44"/>
                  <a:gd name="T18" fmla="*/ 20 w 25"/>
                  <a:gd name="T19" fmla="*/ 0 h 44"/>
                  <a:gd name="T20" fmla="*/ 17 w 25"/>
                  <a:gd name="T21" fmla="*/ 0 h 44"/>
                  <a:gd name="T22" fmla="*/ 12 w 25"/>
                  <a:gd name="T23" fmla="*/ 0 h 44"/>
                  <a:gd name="T24" fmla="*/ 8 w 25"/>
                  <a:gd name="T25" fmla="*/ 1 h 44"/>
                  <a:gd name="T26" fmla="*/ 7 w 25"/>
                  <a:gd name="T27" fmla="*/ 3 h 44"/>
                  <a:gd name="T28" fmla="*/ 5 w 25"/>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4">
                    <a:moveTo>
                      <a:pt x="5" y="8"/>
                    </a:moveTo>
                    <a:lnTo>
                      <a:pt x="5" y="8"/>
                    </a:lnTo>
                    <a:lnTo>
                      <a:pt x="0" y="42"/>
                    </a:lnTo>
                    <a:lnTo>
                      <a:pt x="20" y="44"/>
                    </a:lnTo>
                    <a:lnTo>
                      <a:pt x="25" y="9"/>
                    </a:lnTo>
                    <a:lnTo>
                      <a:pt x="25" y="9"/>
                    </a:lnTo>
                    <a:lnTo>
                      <a:pt x="25" y="9"/>
                    </a:lnTo>
                    <a:lnTo>
                      <a:pt x="25" y="6"/>
                    </a:lnTo>
                    <a:lnTo>
                      <a:pt x="23" y="3"/>
                    </a:lnTo>
                    <a:lnTo>
                      <a:pt x="20" y="0"/>
                    </a:lnTo>
                    <a:lnTo>
                      <a:pt x="17" y="0"/>
                    </a:lnTo>
                    <a:lnTo>
                      <a:pt x="12" y="0"/>
                    </a:lnTo>
                    <a:lnTo>
                      <a:pt x="8" y="1"/>
                    </a:lnTo>
                    <a:lnTo>
                      <a:pt x="7"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5" name="Freeform 111"/>
              <p:cNvSpPr>
                <a:spLocks/>
              </p:cNvSpPr>
              <p:nvPr/>
            </p:nvSpPr>
            <p:spPr bwMode="auto">
              <a:xfrm>
                <a:off x="5037" y="1518"/>
                <a:ext cx="23" cy="42"/>
              </a:xfrm>
              <a:custGeom>
                <a:avLst/>
                <a:gdLst>
                  <a:gd name="T0" fmla="*/ 3 w 23"/>
                  <a:gd name="T1" fmla="*/ 8 h 42"/>
                  <a:gd name="T2" fmla="*/ 3 w 23"/>
                  <a:gd name="T3" fmla="*/ 8 h 42"/>
                  <a:gd name="T4" fmla="*/ 0 w 23"/>
                  <a:gd name="T5" fmla="*/ 41 h 42"/>
                  <a:gd name="T6" fmla="*/ 20 w 23"/>
                  <a:gd name="T7" fmla="*/ 42 h 42"/>
                  <a:gd name="T8" fmla="*/ 23 w 23"/>
                  <a:gd name="T9" fmla="*/ 12 h 42"/>
                  <a:gd name="T10" fmla="*/ 23 w 23"/>
                  <a:gd name="T11" fmla="*/ 12 h 42"/>
                  <a:gd name="T12" fmla="*/ 23 w 23"/>
                  <a:gd name="T13" fmla="*/ 12 h 42"/>
                  <a:gd name="T14" fmla="*/ 23 w 23"/>
                  <a:gd name="T15" fmla="*/ 7 h 42"/>
                  <a:gd name="T16" fmla="*/ 21 w 23"/>
                  <a:gd name="T17" fmla="*/ 3 h 42"/>
                  <a:gd name="T18" fmla="*/ 18 w 23"/>
                  <a:gd name="T19" fmla="*/ 2 h 42"/>
                  <a:gd name="T20" fmla="*/ 15 w 23"/>
                  <a:gd name="T21" fmla="*/ 0 h 42"/>
                  <a:gd name="T22" fmla="*/ 12 w 23"/>
                  <a:gd name="T23" fmla="*/ 0 h 42"/>
                  <a:gd name="T24" fmla="*/ 8 w 23"/>
                  <a:gd name="T25" fmla="*/ 2 h 42"/>
                  <a:gd name="T26" fmla="*/ 5 w 23"/>
                  <a:gd name="T27" fmla="*/ 5 h 42"/>
                  <a:gd name="T28" fmla="*/ 3 w 23"/>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2">
                    <a:moveTo>
                      <a:pt x="3" y="8"/>
                    </a:moveTo>
                    <a:lnTo>
                      <a:pt x="3" y="8"/>
                    </a:lnTo>
                    <a:lnTo>
                      <a:pt x="0" y="41"/>
                    </a:lnTo>
                    <a:lnTo>
                      <a:pt x="20" y="42"/>
                    </a:lnTo>
                    <a:lnTo>
                      <a:pt x="23" y="12"/>
                    </a:lnTo>
                    <a:lnTo>
                      <a:pt x="23" y="12"/>
                    </a:lnTo>
                    <a:lnTo>
                      <a:pt x="23" y="12"/>
                    </a:lnTo>
                    <a:lnTo>
                      <a:pt x="23" y="7"/>
                    </a:lnTo>
                    <a:lnTo>
                      <a:pt x="21" y="3"/>
                    </a:lnTo>
                    <a:lnTo>
                      <a:pt x="18" y="2"/>
                    </a:lnTo>
                    <a:lnTo>
                      <a:pt x="15" y="0"/>
                    </a:lnTo>
                    <a:lnTo>
                      <a:pt x="12"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6" name="Freeform 112"/>
              <p:cNvSpPr>
                <a:spLocks/>
              </p:cNvSpPr>
              <p:nvPr/>
            </p:nvSpPr>
            <p:spPr bwMode="auto">
              <a:xfrm>
                <a:off x="5040" y="1486"/>
                <a:ext cx="25" cy="44"/>
              </a:xfrm>
              <a:custGeom>
                <a:avLst/>
                <a:gdLst>
                  <a:gd name="T0" fmla="*/ 5 w 25"/>
                  <a:gd name="T1" fmla="*/ 8 h 44"/>
                  <a:gd name="T2" fmla="*/ 5 w 25"/>
                  <a:gd name="T3" fmla="*/ 9 h 44"/>
                  <a:gd name="T4" fmla="*/ 0 w 25"/>
                  <a:gd name="T5" fmla="*/ 40 h 44"/>
                  <a:gd name="T6" fmla="*/ 20 w 25"/>
                  <a:gd name="T7" fmla="*/ 44 h 44"/>
                  <a:gd name="T8" fmla="*/ 25 w 25"/>
                  <a:gd name="T9" fmla="*/ 11 h 44"/>
                  <a:gd name="T10" fmla="*/ 25 w 25"/>
                  <a:gd name="T11" fmla="*/ 11 h 44"/>
                  <a:gd name="T12" fmla="*/ 25 w 25"/>
                  <a:gd name="T13" fmla="*/ 11 h 44"/>
                  <a:gd name="T14" fmla="*/ 25 w 25"/>
                  <a:gd name="T15" fmla="*/ 6 h 44"/>
                  <a:gd name="T16" fmla="*/ 23 w 25"/>
                  <a:gd name="T17" fmla="*/ 3 h 44"/>
                  <a:gd name="T18" fmla="*/ 20 w 25"/>
                  <a:gd name="T19" fmla="*/ 1 h 44"/>
                  <a:gd name="T20" fmla="*/ 17 w 25"/>
                  <a:gd name="T21" fmla="*/ 0 h 44"/>
                  <a:gd name="T22" fmla="*/ 12 w 25"/>
                  <a:gd name="T23" fmla="*/ 1 h 44"/>
                  <a:gd name="T24" fmla="*/ 9 w 25"/>
                  <a:gd name="T25" fmla="*/ 1 h 44"/>
                  <a:gd name="T26" fmla="*/ 7 w 25"/>
                  <a:gd name="T27" fmla="*/ 5 h 44"/>
                  <a:gd name="T28" fmla="*/ 5 w 25"/>
                  <a:gd name="T29" fmla="*/ 9 h 44"/>
                  <a:gd name="T30" fmla="*/ 5 w 25"/>
                  <a:gd name="T3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44">
                    <a:moveTo>
                      <a:pt x="5" y="8"/>
                    </a:moveTo>
                    <a:lnTo>
                      <a:pt x="5" y="9"/>
                    </a:lnTo>
                    <a:lnTo>
                      <a:pt x="0" y="40"/>
                    </a:lnTo>
                    <a:lnTo>
                      <a:pt x="20" y="44"/>
                    </a:lnTo>
                    <a:lnTo>
                      <a:pt x="25" y="11"/>
                    </a:lnTo>
                    <a:lnTo>
                      <a:pt x="25" y="11"/>
                    </a:lnTo>
                    <a:lnTo>
                      <a:pt x="25" y="11"/>
                    </a:lnTo>
                    <a:lnTo>
                      <a:pt x="25" y="6"/>
                    </a:lnTo>
                    <a:lnTo>
                      <a:pt x="23" y="3"/>
                    </a:lnTo>
                    <a:lnTo>
                      <a:pt x="20" y="1"/>
                    </a:lnTo>
                    <a:lnTo>
                      <a:pt x="17" y="0"/>
                    </a:lnTo>
                    <a:lnTo>
                      <a:pt x="12" y="1"/>
                    </a:lnTo>
                    <a:lnTo>
                      <a:pt x="9" y="1"/>
                    </a:lnTo>
                    <a:lnTo>
                      <a:pt x="7" y="5"/>
                    </a:lnTo>
                    <a:lnTo>
                      <a:pt x="5" y="9"/>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7" name="Freeform 113"/>
              <p:cNvSpPr>
                <a:spLocks/>
              </p:cNvSpPr>
              <p:nvPr/>
            </p:nvSpPr>
            <p:spPr bwMode="auto">
              <a:xfrm>
                <a:off x="5045" y="1460"/>
                <a:ext cx="23" cy="37"/>
              </a:xfrm>
              <a:custGeom>
                <a:avLst/>
                <a:gdLst>
                  <a:gd name="T0" fmla="*/ 5 w 23"/>
                  <a:gd name="T1" fmla="*/ 6 h 37"/>
                  <a:gd name="T2" fmla="*/ 5 w 23"/>
                  <a:gd name="T3" fmla="*/ 8 h 37"/>
                  <a:gd name="T4" fmla="*/ 0 w 23"/>
                  <a:gd name="T5" fmla="*/ 34 h 37"/>
                  <a:gd name="T6" fmla="*/ 20 w 23"/>
                  <a:gd name="T7" fmla="*/ 37 h 37"/>
                  <a:gd name="T8" fmla="*/ 23 w 23"/>
                  <a:gd name="T9" fmla="*/ 9 h 37"/>
                  <a:gd name="T10" fmla="*/ 23 w 23"/>
                  <a:gd name="T11" fmla="*/ 9 h 37"/>
                  <a:gd name="T12" fmla="*/ 23 w 23"/>
                  <a:gd name="T13" fmla="*/ 9 h 37"/>
                  <a:gd name="T14" fmla="*/ 23 w 23"/>
                  <a:gd name="T15" fmla="*/ 6 h 37"/>
                  <a:gd name="T16" fmla="*/ 21 w 23"/>
                  <a:gd name="T17" fmla="*/ 3 h 37"/>
                  <a:gd name="T18" fmla="*/ 18 w 23"/>
                  <a:gd name="T19" fmla="*/ 0 h 37"/>
                  <a:gd name="T20" fmla="*/ 15 w 23"/>
                  <a:gd name="T21" fmla="*/ 0 h 37"/>
                  <a:gd name="T22" fmla="*/ 12 w 23"/>
                  <a:gd name="T23" fmla="*/ 0 h 37"/>
                  <a:gd name="T24" fmla="*/ 8 w 23"/>
                  <a:gd name="T25" fmla="*/ 0 h 37"/>
                  <a:gd name="T26" fmla="*/ 5 w 23"/>
                  <a:gd name="T27" fmla="*/ 3 h 37"/>
                  <a:gd name="T28" fmla="*/ 5 w 23"/>
                  <a:gd name="T29" fmla="*/ 8 h 37"/>
                  <a:gd name="T30" fmla="*/ 5 w 23"/>
                  <a:gd name="T31"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7">
                    <a:moveTo>
                      <a:pt x="5" y="6"/>
                    </a:moveTo>
                    <a:lnTo>
                      <a:pt x="5" y="8"/>
                    </a:lnTo>
                    <a:lnTo>
                      <a:pt x="0" y="34"/>
                    </a:lnTo>
                    <a:lnTo>
                      <a:pt x="20" y="37"/>
                    </a:lnTo>
                    <a:lnTo>
                      <a:pt x="23" y="9"/>
                    </a:lnTo>
                    <a:lnTo>
                      <a:pt x="23" y="9"/>
                    </a:lnTo>
                    <a:lnTo>
                      <a:pt x="23" y="9"/>
                    </a:lnTo>
                    <a:lnTo>
                      <a:pt x="23" y="6"/>
                    </a:lnTo>
                    <a:lnTo>
                      <a:pt x="21" y="3"/>
                    </a:lnTo>
                    <a:lnTo>
                      <a:pt x="18" y="0"/>
                    </a:lnTo>
                    <a:lnTo>
                      <a:pt x="15" y="0"/>
                    </a:lnTo>
                    <a:lnTo>
                      <a:pt x="12" y="0"/>
                    </a:lnTo>
                    <a:lnTo>
                      <a:pt x="8" y="0"/>
                    </a:lnTo>
                    <a:lnTo>
                      <a:pt x="5" y="3"/>
                    </a:lnTo>
                    <a:lnTo>
                      <a:pt x="5" y="8"/>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8" name="Freeform 114"/>
              <p:cNvSpPr>
                <a:spLocks/>
              </p:cNvSpPr>
              <p:nvPr/>
            </p:nvSpPr>
            <p:spPr bwMode="auto">
              <a:xfrm>
                <a:off x="5050" y="1437"/>
                <a:ext cx="23" cy="32"/>
              </a:xfrm>
              <a:custGeom>
                <a:avLst/>
                <a:gdLst>
                  <a:gd name="T0" fmla="*/ 3 w 23"/>
                  <a:gd name="T1" fmla="*/ 6 h 32"/>
                  <a:gd name="T2" fmla="*/ 3 w 23"/>
                  <a:gd name="T3" fmla="*/ 6 h 32"/>
                  <a:gd name="T4" fmla="*/ 0 w 23"/>
                  <a:gd name="T5" fmla="*/ 29 h 32"/>
                  <a:gd name="T6" fmla="*/ 18 w 23"/>
                  <a:gd name="T7" fmla="*/ 32 h 32"/>
                  <a:gd name="T8" fmla="*/ 23 w 23"/>
                  <a:gd name="T9" fmla="*/ 10 h 32"/>
                  <a:gd name="T10" fmla="*/ 23 w 23"/>
                  <a:gd name="T11" fmla="*/ 11 h 32"/>
                  <a:gd name="T12" fmla="*/ 23 w 23"/>
                  <a:gd name="T13" fmla="*/ 10 h 32"/>
                  <a:gd name="T14" fmla="*/ 23 w 23"/>
                  <a:gd name="T15" fmla="*/ 6 h 32"/>
                  <a:gd name="T16" fmla="*/ 21 w 23"/>
                  <a:gd name="T17" fmla="*/ 3 h 32"/>
                  <a:gd name="T18" fmla="*/ 18 w 23"/>
                  <a:gd name="T19" fmla="*/ 0 h 32"/>
                  <a:gd name="T20" fmla="*/ 15 w 23"/>
                  <a:gd name="T21" fmla="*/ 0 h 32"/>
                  <a:gd name="T22" fmla="*/ 12 w 23"/>
                  <a:gd name="T23" fmla="*/ 0 h 32"/>
                  <a:gd name="T24" fmla="*/ 8 w 23"/>
                  <a:gd name="T25" fmla="*/ 0 h 32"/>
                  <a:gd name="T26" fmla="*/ 5 w 23"/>
                  <a:gd name="T27" fmla="*/ 3 h 32"/>
                  <a:gd name="T28" fmla="*/ 3 w 23"/>
                  <a:gd name="T29"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2">
                    <a:moveTo>
                      <a:pt x="3" y="6"/>
                    </a:moveTo>
                    <a:lnTo>
                      <a:pt x="3" y="6"/>
                    </a:lnTo>
                    <a:lnTo>
                      <a:pt x="0" y="29"/>
                    </a:lnTo>
                    <a:lnTo>
                      <a:pt x="18" y="32"/>
                    </a:lnTo>
                    <a:lnTo>
                      <a:pt x="23" y="10"/>
                    </a:lnTo>
                    <a:lnTo>
                      <a:pt x="23" y="11"/>
                    </a:lnTo>
                    <a:lnTo>
                      <a:pt x="23" y="10"/>
                    </a:lnTo>
                    <a:lnTo>
                      <a:pt x="23" y="6"/>
                    </a:lnTo>
                    <a:lnTo>
                      <a:pt x="21" y="3"/>
                    </a:lnTo>
                    <a:lnTo>
                      <a:pt x="18" y="0"/>
                    </a:lnTo>
                    <a:lnTo>
                      <a:pt x="15" y="0"/>
                    </a:lnTo>
                    <a:lnTo>
                      <a:pt x="12" y="0"/>
                    </a:lnTo>
                    <a:lnTo>
                      <a:pt x="8" y="0"/>
                    </a:lnTo>
                    <a:lnTo>
                      <a:pt x="5"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49" name="Freeform 115"/>
              <p:cNvSpPr>
                <a:spLocks/>
              </p:cNvSpPr>
              <p:nvPr/>
            </p:nvSpPr>
            <p:spPr bwMode="auto">
              <a:xfrm>
                <a:off x="5053" y="1416"/>
                <a:ext cx="23" cy="32"/>
              </a:xfrm>
              <a:custGeom>
                <a:avLst/>
                <a:gdLst>
                  <a:gd name="T0" fmla="*/ 5 w 23"/>
                  <a:gd name="T1" fmla="*/ 6 h 32"/>
                  <a:gd name="T2" fmla="*/ 5 w 23"/>
                  <a:gd name="T3" fmla="*/ 8 h 32"/>
                  <a:gd name="T4" fmla="*/ 0 w 23"/>
                  <a:gd name="T5" fmla="*/ 27 h 32"/>
                  <a:gd name="T6" fmla="*/ 20 w 23"/>
                  <a:gd name="T7" fmla="*/ 32 h 32"/>
                  <a:gd name="T8" fmla="*/ 23 w 23"/>
                  <a:gd name="T9" fmla="*/ 11 h 32"/>
                  <a:gd name="T10" fmla="*/ 23 w 23"/>
                  <a:gd name="T11" fmla="*/ 13 h 32"/>
                  <a:gd name="T12" fmla="*/ 23 w 23"/>
                  <a:gd name="T13" fmla="*/ 11 h 32"/>
                  <a:gd name="T14" fmla="*/ 23 w 23"/>
                  <a:gd name="T15" fmla="*/ 8 h 32"/>
                  <a:gd name="T16" fmla="*/ 22 w 23"/>
                  <a:gd name="T17" fmla="*/ 5 h 32"/>
                  <a:gd name="T18" fmla="*/ 20 w 23"/>
                  <a:gd name="T19" fmla="*/ 1 h 32"/>
                  <a:gd name="T20" fmla="*/ 17 w 23"/>
                  <a:gd name="T21" fmla="*/ 0 h 32"/>
                  <a:gd name="T22" fmla="*/ 12 w 23"/>
                  <a:gd name="T23" fmla="*/ 0 h 32"/>
                  <a:gd name="T24" fmla="*/ 9 w 23"/>
                  <a:gd name="T25" fmla="*/ 1 h 32"/>
                  <a:gd name="T26" fmla="*/ 7 w 23"/>
                  <a:gd name="T27" fmla="*/ 5 h 32"/>
                  <a:gd name="T28" fmla="*/ 5 w 23"/>
                  <a:gd name="T29" fmla="*/ 8 h 32"/>
                  <a:gd name="T30" fmla="*/ 5 w 23"/>
                  <a:gd name="T31"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2">
                    <a:moveTo>
                      <a:pt x="5" y="6"/>
                    </a:moveTo>
                    <a:lnTo>
                      <a:pt x="5" y="8"/>
                    </a:lnTo>
                    <a:lnTo>
                      <a:pt x="0" y="27"/>
                    </a:lnTo>
                    <a:lnTo>
                      <a:pt x="20" y="32"/>
                    </a:lnTo>
                    <a:lnTo>
                      <a:pt x="23" y="11"/>
                    </a:lnTo>
                    <a:lnTo>
                      <a:pt x="23" y="13"/>
                    </a:lnTo>
                    <a:lnTo>
                      <a:pt x="23" y="11"/>
                    </a:lnTo>
                    <a:lnTo>
                      <a:pt x="23" y="8"/>
                    </a:lnTo>
                    <a:lnTo>
                      <a:pt x="22" y="5"/>
                    </a:lnTo>
                    <a:lnTo>
                      <a:pt x="20" y="1"/>
                    </a:lnTo>
                    <a:lnTo>
                      <a:pt x="17" y="0"/>
                    </a:lnTo>
                    <a:lnTo>
                      <a:pt x="12" y="0"/>
                    </a:lnTo>
                    <a:lnTo>
                      <a:pt x="9" y="1"/>
                    </a:lnTo>
                    <a:lnTo>
                      <a:pt x="7" y="5"/>
                    </a:lnTo>
                    <a:lnTo>
                      <a:pt x="5" y="8"/>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0" name="Freeform 116"/>
              <p:cNvSpPr>
                <a:spLocks/>
              </p:cNvSpPr>
              <p:nvPr/>
            </p:nvSpPr>
            <p:spPr bwMode="auto">
              <a:xfrm>
                <a:off x="5058" y="1404"/>
                <a:ext cx="23" cy="25"/>
              </a:xfrm>
              <a:custGeom>
                <a:avLst/>
                <a:gdLst>
                  <a:gd name="T0" fmla="*/ 5 w 23"/>
                  <a:gd name="T1" fmla="*/ 4 h 25"/>
                  <a:gd name="T2" fmla="*/ 4 w 23"/>
                  <a:gd name="T3" fmla="*/ 7 h 25"/>
                  <a:gd name="T4" fmla="*/ 0 w 23"/>
                  <a:gd name="T5" fmla="*/ 18 h 25"/>
                  <a:gd name="T6" fmla="*/ 18 w 23"/>
                  <a:gd name="T7" fmla="*/ 25 h 25"/>
                  <a:gd name="T8" fmla="*/ 23 w 23"/>
                  <a:gd name="T9" fmla="*/ 12 h 25"/>
                  <a:gd name="T10" fmla="*/ 21 w 23"/>
                  <a:gd name="T11" fmla="*/ 15 h 25"/>
                  <a:gd name="T12" fmla="*/ 23 w 23"/>
                  <a:gd name="T13" fmla="*/ 12 h 25"/>
                  <a:gd name="T14" fmla="*/ 23 w 23"/>
                  <a:gd name="T15" fmla="*/ 9 h 25"/>
                  <a:gd name="T16" fmla="*/ 21 w 23"/>
                  <a:gd name="T17" fmla="*/ 5 h 25"/>
                  <a:gd name="T18" fmla="*/ 20 w 23"/>
                  <a:gd name="T19" fmla="*/ 2 h 25"/>
                  <a:gd name="T20" fmla="*/ 17 w 23"/>
                  <a:gd name="T21" fmla="*/ 0 h 25"/>
                  <a:gd name="T22" fmla="*/ 13 w 23"/>
                  <a:gd name="T23" fmla="*/ 0 h 25"/>
                  <a:gd name="T24" fmla="*/ 8 w 23"/>
                  <a:gd name="T25" fmla="*/ 0 h 25"/>
                  <a:gd name="T26" fmla="*/ 7 w 23"/>
                  <a:gd name="T27" fmla="*/ 4 h 25"/>
                  <a:gd name="T28" fmla="*/ 4 w 23"/>
                  <a:gd name="T29" fmla="*/ 7 h 25"/>
                  <a:gd name="T30" fmla="*/ 5 w 23"/>
                  <a:gd name="T31"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5">
                    <a:moveTo>
                      <a:pt x="5" y="4"/>
                    </a:moveTo>
                    <a:lnTo>
                      <a:pt x="4" y="7"/>
                    </a:lnTo>
                    <a:lnTo>
                      <a:pt x="0" y="18"/>
                    </a:lnTo>
                    <a:lnTo>
                      <a:pt x="18" y="25"/>
                    </a:lnTo>
                    <a:lnTo>
                      <a:pt x="23" y="12"/>
                    </a:lnTo>
                    <a:lnTo>
                      <a:pt x="21" y="15"/>
                    </a:lnTo>
                    <a:lnTo>
                      <a:pt x="23" y="12"/>
                    </a:lnTo>
                    <a:lnTo>
                      <a:pt x="23" y="9"/>
                    </a:lnTo>
                    <a:lnTo>
                      <a:pt x="21" y="5"/>
                    </a:lnTo>
                    <a:lnTo>
                      <a:pt x="20" y="2"/>
                    </a:lnTo>
                    <a:lnTo>
                      <a:pt x="17" y="0"/>
                    </a:lnTo>
                    <a:lnTo>
                      <a:pt x="13" y="0"/>
                    </a:lnTo>
                    <a:lnTo>
                      <a:pt x="8" y="0"/>
                    </a:lnTo>
                    <a:lnTo>
                      <a:pt x="7" y="4"/>
                    </a:lnTo>
                    <a:lnTo>
                      <a:pt x="4" y="7"/>
                    </a:lnTo>
                    <a:lnTo>
                      <a:pt x="5"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1" name="Freeform 117"/>
              <p:cNvSpPr>
                <a:spLocks/>
              </p:cNvSpPr>
              <p:nvPr/>
            </p:nvSpPr>
            <p:spPr bwMode="auto">
              <a:xfrm>
                <a:off x="5063" y="1398"/>
                <a:ext cx="21" cy="21"/>
              </a:xfrm>
              <a:custGeom>
                <a:avLst/>
                <a:gdLst>
                  <a:gd name="T0" fmla="*/ 16 w 21"/>
                  <a:gd name="T1" fmla="*/ 0 h 21"/>
                  <a:gd name="T2" fmla="*/ 3 w 21"/>
                  <a:gd name="T3" fmla="*/ 5 h 21"/>
                  <a:gd name="T4" fmla="*/ 0 w 21"/>
                  <a:gd name="T5" fmla="*/ 10 h 21"/>
                  <a:gd name="T6" fmla="*/ 16 w 21"/>
                  <a:gd name="T7" fmla="*/ 21 h 21"/>
                  <a:gd name="T8" fmla="*/ 20 w 21"/>
                  <a:gd name="T9" fmla="*/ 15 h 21"/>
                  <a:gd name="T10" fmla="*/ 8 w 21"/>
                  <a:gd name="T11" fmla="*/ 18 h 21"/>
                  <a:gd name="T12" fmla="*/ 20 w 21"/>
                  <a:gd name="T13" fmla="*/ 15 h 21"/>
                  <a:gd name="T14" fmla="*/ 21 w 21"/>
                  <a:gd name="T15" fmla="*/ 11 h 21"/>
                  <a:gd name="T16" fmla="*/ 21 w 21"/>
                  <a:gd name="T17" fmla="*/ 6 h 21"/>
                  <a:gd name="T18" fmla="*/ 20 w 21"/>
                  <a:gd name="T19" fmla="*/ 5 h 21"/>
                  <a:gd name="T20" fmla="*/ 18 w 21"/>
                  <a:gd name="T21" fmla="*/ 2 h 21"/>
                  <a:gd name="T22" fmla="*/ 15 w 21"/>
                  <a:gd name="T23" fmla="*/ 0 h 21"/>
                  <a:gd name="T24" fmla="*/ 10 w 21"/>
                  <a:gd name="T25" fmla="*/ 0 h 21"/>
                  <a:gd name="T26" fmla="*/ 7 w 21"/>
                  <a:gd name="T27" fmla="*/ 2 h 21"/>
                  <a:gd name="T28" fmla="*/ 3 w 21"/>
                  <a:gd name="T29" fmla="*/ 5 h 21"/>
                  <a:gd name="T30" fmla="*/ 16 w 21"/>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6" y="0"/>
                    </a:moveTo>
                    <a:lnTo>
                      <a:pt x="3" y="5"/>
                    </a:lnTo>
                    <a:lnTo>
                      <a:pt x="0" y="10"/>
                    </a:lnTo>
                    <a:lnTo>
                      <a:pt x="16" y="21"/>
                    </a:lnTo>
                    <a:lnTo>
                      <a:pt x="20" y="15"/>
                    </a:lnTo>
                    <a:lnTo>
                      <a:pt x="8" y="18"/>
                    </a:lnTo>
                    <a:lnTo>
                      <a:pt x="20" y="15"/>
                    </a:lnTo>
                    <a:lnTo>
                      <a:pt x="21" y="11"/>
                    </a:lnTo>
                    <a:lnTo>
                      <a:pt x="21" y="6"/>
                    </a:lnTo>
                    <a:lnTo>
                      <a:pt x="20" y="5"/>
                    </a:lnTo>
                    <a:lnTo>
                      <a:pt x="18" y="2"/>
                    </a:lnTo>
                    <a:lnTo>
                      <a:pt x="15" y="0"/>
                    </a:lnTo>
                    <a:lnTo>
                      <a:pt x="10" y="0"/>
                    </a:lnTo>
                    <a:lnTo>
                      <a:pt x="7" y="2"/>
                    </a:lnTo>
                    <a:lnTo>
                      <a:pt x="3" y="5"/>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2" name="Freeform 118"/>
              <p:cNvSpPr>
                <a:spLocks/>
              </p:cNvSpPr>
              <p:nvPr/>
            </p:nvSpPr>
            <p:spPr bwMode="auto">
              <a:xfrm>
                <a:off x="5071" y="1398"/>
                <a:ext cx="18" cy="21"/>
              </a:xfrm>
              <a:custGeom>
                <a:avLst/>
                <a:gdLst>
                  <a:gd name="T0" fmla="*/ 16 w 18"/>
                  <a:gd name="T1" fmla="*/ 6 h 21"/>
                  <a:gd name="T2" fmla="*/ 12 w 18"/>
                  <a:gd name="T3" fmla="*/ 2 h 21"/>
                  <a:gd name="T4" fmla="*/ 8 w 18"/>
                  <a:gd name="T5" fmla="*/ 0 h 21"/>
                  <a:gd name="T6" fmla="*/ 0 w 18"/>
                  <a:gd name="T7" fmla="*/ 18 h 21"/>
                  <a:gd name="T8" fmla="*/ 5 w 18"/>
                  <a:gd name="T9" fmla="*/ 19 h 21"/>
                  <a:gd name="T10" fmla="*/ 0 w 18"/>
                  <a:gd name="T11" fmla="*/ 16 h 21"/>
                  <a:gd name="T12" fmla="*/ 5 w 18"/>
                  <a:gd name="T13" fmla="*/ 19 h 21"/>
                  <a:gd name="T14" fmla="*/ 8 w 18"/>
                  <a:gd name="T15" fmla="*/ 21 h 21"/>
                  <a:gd name="T16" fmla="*/ 13 w 18"/>
                  <a:gd name="T17" fmla="*/ 19 h 21"/>
                  <a:gd name="T18" fmla="*/ 15 w 18"/>
                  <a:gd name="T19" fmla="*/ 18 h 21"/>
                  <a:gd name="T20" fmla="*/ 16 w 18"/>
                  <a:gd name="T21" fmla="*/ 15 h 21"/>
                  <a:gd name="T22" fmla="*/ 18 w 18"/>
                  <a:gd name="T23" fmla="*/ 11 h 21"/>
                  <a:gd name="T24" fmla="*/ 18 w 18"/>
                  <a:gd name="T25" fmla="*/ 8 h 21"/>
                  <a:gd name="T26" fmla="*/ 15 w 18"/>
                  <a:gd name="T27" fmla="*/ 5 h 21"/>
                  <a:gd name="T28" fmla="*/ 12 w 18"/>
                  <a:gd name="T29" fmla="*/ 2 h 21"/>
                  <a:gd name="T30" fmla="*/ 16 w 18"/>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16" y="6"/>
                    </a:moveTo>
                    <a:lnTo>
                      <a:pt x="12" y="2"/>
                    </a:lnTo>
                    <a:lnTo>
                      <a:pt x="8" y="0"/>
                    </a:lnTo>
                    <a:lnTo>
                      <a:pt x="0" y="18"/>
                    </a:lnTo>
                    <a:lnTo>
                      <a:pt x="5" y="19"/>
                    </a:lnTo>
                    <a:lnTo>
                      <a:pt x="0" y="16"/>
                    </a:lnTo>
                    <a:lnTo>
                      <a:pt x="5" y="19"/>
                    </a:lnTo>
                    <a:lnTo>
                      <a:pt x="8" y="21"/>
                    </a:lnTo>
                    <a:lnTo>
                      <a:pt x="13" y="19"/>
                    </a:lnTo>
                    <a:lnTo>
                      <a:pt x="15" y="18"/>
                    </a:lnTo>
                    <a:lnTo>
                      <a:pt x="16" y="15"/>
                    </a:lnTo>
                    <a:lnTo>
                      <a:pt x="18" y="11"/>
                    </a:lnTo>
                    <a:lnTo>
                      <a:pt x="18" y="8"/>
                    </a:lnTo>
                    <a:lnTo>
                      <a:pt x="15" y="5"/>
                    </a:lnTo>
                    <a:lnTo>
                      <a:pt x="12" y="2"/>
                    </a:lnTo>
                    <a:lnTo>
                      <a:pt x="16"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3" name="Freeform 119"/>
              <p:cNvSpPr>
                <a:spLocks/>
              </p:cNvSpPr>
              <p:nvPr/>
            </p:nvSpPr>
            <p:spPr bwMode="auto">
              <a:xfrm>
                <a:off x="5071" y="1404"/>
                <a:ext cx="21" cy="22"/>
              </a:xfrm>
              <a:custGeom>
                <a:avLst/>
                <a:gdLst>
                  <a:gd name="T0" fmla="*/ 21 w 21"/>
                  <a:gd name="T1" fmla="*/ 10 h 22"/>
                  <a:gd name="T2" fmla="*/ 21 w 21"/>
                  <a:gd name="T3" fmla="*/ 9 h 22"/>
                  <a:gd name="T4" fmla="*/ 16 w 21"/>
                  <a:gd name="T5" fmla="*/ 0 h 22"/>
                  <a:gd name="T6" fmla="*/ 0 w 21"/>
                  <a:gd name="T7" fmla="*/ 10 h 22"/>
                  <a:gd name="T8" fmla="*/ 4 w 21"/>
                  <a:gd name="T9" fmla="*/ 17 h 22"/>
                  <a:gd name="T10" fmla="*/ 4 w 21"/>
                  <a:gd name="T11" fmla="*/ 15 h 22"/>
                  <a:gd name="T12" fmla="*/ 4 w 21"/>
                  <a:gd name="T13" fmla="*/ 17 h 22"/>
                  <a:gd name="T14" fmla="*/ 7 w 21"/>
                  <a:gd name="T15" fmla="*/ 20 h 22"/>
                  <a:gd name="T16" fmla="*/ 10 w 21"/>
                  <a:gd name="T17" fmla="*/ 22 h 22"/>
                  <a:gd name="T18" fmla="*/ 13 w 21"/>
                  <a:gd name="T19" fmla="*/ 22 h 22"/>
                  <a:gd name="T20" fmla="*/ 16 w 21"/>
                  <a:gd name="T21" fmla="*/ 22 h 22"/>
                  <a:gd name="T22" fmla="*/ 20 w 21"/>
                  <a:gd name="T23" fmla="*/ 18 h 22"/>
                  <a:gd name="T24" fmla="*/ 21 w 21"/>
                  <a:gd name="T25" fmla="*/ 17 h 22"/>
                  <a:gd name="T26" fmla="*/ 21 w 21"/>
                  <a:gd name="T27" fmla="*/ 12 h 22"/>
                  <a:gd name="T28" fmla="*/ 21 w 21"/>
                  <a:gd name="T29" fmla="*/ 9 h 22"/>
                  <a:gd name="T30" fmla="*/ 21 w 21"/>
                  <a:gd name="T31"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2">
                    <a:moveTo>
                      <a:pt x="21" y="10"/>
                    </a:moveTo>
                    <a:lnTo>
                      <a:pt x="21" y="9"/>
                    </a:lnTo>
                    <a:lnTo>
                      <a:pt x="16" y="0"/>
                    </a:lnTo>
                    <a:lnTo>
                      <a:pt x="0" y="10"/>
                    </a:lnTo>
                    <a:lnTo>
                      <a:pt x="4" y="17"/>
                    </a:lnTo>
                    <a:lnTo>
                      <a:pt x="4" y="15"/>
                    </a:lnTo>
                    <a:lnTo>
                      <a:pt x="4" y="17"/>
                    </a:lnTo>
                    <a:lnTo>
                      <a:pt x="7" y="20"/>
                    </a:lnTo>
                    <a:lnTo>
                      <a:pt x="10" y="22"/>
                    </a:lnTo>
                    <a:lnTo>
                      <a:pt x="13" y="22"/>
                    </a:lnTo>
                    <a:lnTo>
                      <a:pt x="16" y="22"/>
                    </a:lnTo>
                    <a:lnTo>
                      <a:pt x="20" y="18"/>
                    </a:lnTo>
                    <a:lnTo>
                      <a:pt x="21" y="17"/>
                    </a:lnTo>
                    <a:lnTo>
                      <a:pt x="21" y="12"/>
                    </a:lnTo>
                    <a:lnTo>
                      <a:pt x="21" y="9"/>
                    </a:lnTo>
                    <a:lnTo>
                      <a:pt x="21"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4" name="Freeform 120"/>
              <p:cNvSpPr>
                <a:spLocks/>
              </p:cNvSpPr>
              <p:nvPr/>
            </p:nvSpPr>
            <p:spPr bwMode="auto">
              <a:xfrm>
                <a:off x="5075" y="1414"/>
                <a:ext cx="22" cy="28"/>
              </a:xfrm>
              <a:custGeom>
                <a:avLst/>
                <a:gdLst>
                  <a:gd name="T0" fmla="*/ 22 w 22"/>
                  <a:gd name="T1" fmla="*/ 16 h 28"/>
                  <a:gd name="T2" fmla="*/ 22 w 22"/>
                  <a:gd name="T3" fmla="*/ 15 h 28"/>
                  <a:gd name="T4" fmla="*/ 17 w 22"/>
                  <a:gd name="T5" fmla="*/ 0 h 28"/>
                  <a:gd name="T6" fmla="*/ 0 w 22"/>
                  <a:gd name="T7" fmla="*/ 5 h 28"/>
                  <a:gd name="T8" fmla="*/ 3 w 22"/>
                  <a:gd name="T9" fmla="*/ 20 h 28"/>
                  <a:gd name="T10" fmla="*/ 3 w 22"/>
                  <a:gd name="T11" fmla="*/ 20 h 28"/>
                  <a:gd name="T12" fmla="*/ 3 w 22"/>
                  <a:gd name="T13" fmla="*/ 20 h 28"/>
                  <a:gd name="T14" fmla="*/ 4 w 22"/>
                  <a:gd name="T15" fmla="*/ 25 h 28"/>
                  <a:gd name="T16" fmla="*/ 8 w 22"/>
                  <a:gd name="T17" fmla="*/ 26 h 28"/>
                  <a:gd name="T18" fmla="*/ 11 w 22"/>
                  <a:gd name="T19" fmla="*/ 28 h 28"/>
                  <a:gd name="T20" fmla="*/ 14 w 22"/>
                  <a:gd name="T21" fmla="*/ 28 h 28"/>
                  <a:gd name="T22" fmla="*/ 17 w 22"/>
                  <a:gd name="T23" fmla="*/ 26 h 28"/>
                  <a:gd name="T24" fmla="*/ 21 w 22"/>
                  <a:gd name="T25" fmla="*/ 23 h 28"/>
                  <a:gd name="T26" fmla="*/ 22 w 22"/>
                  <a:gd name="T27" fmla="*/ 20 h 28"/>
                  <a:gd name="T28" fmla="*/ 22 w 22"/>
                  <a:gd name="T29" fmla="*/ 15 h 28"/>
                  <a:gd name="T30" fmla="*/ 22 w 22"/>
                  <a:gd name="T31"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8">
                    <a:moveTo>
                      <a:pt x="22" y="16"/>
                    </a:moveTo>
                    <a:lnTo>
                      <a:pt x="22" y="15"/>
                    </a:lnTo>
                    <a:lnTo>
                      <a:pt x="17" y="0"/>
                    </a:lnTo>
                    <a:lnTo>
                      <a:pt x="0" y="5"/>
                    </a:lnTo>
                    <a:lnTo>
                      <a:pt x="3" y="20"/>
                    </a:lnTo>
                    <a:lnTo>
                      <a:pt x="3" y="20"/>
                    </a:lnTo>
                    <a:lnTo>
                      <a:pt x="3" y="20"/>
                    </a:lnTo>
                    <a:lnTo>
                      <a:pt x="4" y="25"/>
                    </a:lnTo>
                    <a:lnTo>
                      <a:pt x="8" y="26"/>
                    </a:lnTo>
                    <a:lnTo>
                      <a:pt x="11" y="28"/>
                    </a:lnTo>
                    <a:lnTo>
                      <a:pt x="14" y="28"/>
                    </a:lnTo>
                    <a:lnTo>
                      <a:pt x="17" y="26"/>
                    </a:lnTo>
                    <a:lnTo>
                      <a:pt x="21" y="23"/>
                    </a:lnTo>
                    <a:lnTo>
                      <a:pt x="22" y="20"/>
                    </a:lnTo>
                    <a:lnTo>
                      <a:pt x="22" y="15"/>
                    </a:lnTo>
                    <a:lnTo>
                      <a:pt x="22"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5" name="Freeform 121"/>
              <p:cNvSpPr>
                <a:spLocks/>
              </p:cNvSpPr>
              <p:nvPr/>
            </p:nvSpPr>
            <p:spPr bwMode="auto">
              <a:xfrm>
                <a:off x="5078" y="1430"/>
                <a:ext cx="22" cy="31"/>
              </a:xfrm>
              <a:custGeom>
                <a:avLst/>
                <a:gdLst>
                  <a:gd name="T0" fmla="*/ 22 w 22"/>
                  <a:gd name="T1" fmla="*/ 20 h 31"/>
                  <a:gd name="T2" fmla="*/ 22 w 22"/>
                  <a:gd name="T3" fmla="*/ 20 h 31"/>
                  <a:gd name="T4" fmla="*/ 19 w 22"/>
                  <a:gd name="T5" fmla="*/ 0 h 31"/>
                  <a:gd name="T6" fmla="*/ 0 w 22"/>
                  <a:gd name="T7" fmla="*/ 4 h 31"/>
                  <a:gd name="T8" fmla="*/ 5 w 22"/>
                  <a:gd name="T9" fmla="*/ 23 h 31"/>
                  <a:gd name="T10" fmla="*/ 5 w 22"/>
                  <a:gd name="T11" fmla="*/ 23 h 31"/>
                  <a:gd name="T12" fmla="*/ 5 w 22"/>
                  <a:gd name="T13" fmla="*/ 23 h 31"/>
                  <a:gd name="T14" fmla="*/ 6 w 22"/>
                  <a:gd name="T15" fmla="*/ 28 h 31"/>
                  <a:gd name="T16" fmla="*/ 8 w 22"/>
                  <a:gd name="T17" fmla="*/ 30 h 31"/>
                  <a:gd name="T18" fmla="*/ 11 w 22"/>
                  <a:gd name="T19" fmla="*/ 31 h 31"/>
                  <a:gd name="T20" fmla="*/ 16 w 22"/>
                  <a:gd name="T21" fmla="*/ 31 h 31"/>
                  <a:gd name="T22" fmla="*/ 19 w 22"/>
                  <a:gd name="T23" fmla="*/ 30 h 31"/>
                  <a:gd name="T24" fmla="*/ 21 w 22"/>
                  <a:gd name="T25" fmla="*/ 28 h 31"/>
                  <a:gd name="T26" fmla="*/ 22 w 22"/>
                  <a:gd name="T27" fmla="*/ 25 h 31"/>
                  <a:gd name="T28" fmla="*/ 22 w 22"/>
                  <a:gd name="T2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1">
                    <a:moveTo>
                      <a:pt x="22" y="20"/>
                    </a:moveTo>
                    <a:lnTo>
                      <a:pt x="22" y="20"/>
                    </a:lnTo>
                    <a:lnTo>
                      <a:pt x="19" y="0"/>
                    </a:lnTo>
                    <a:lnTo>
                      <a:pt x="0" y="4"/>
                    </a:lnTo>
                    <a:lnTo>
                      <a:pt x="5" y="23"/>
                    </a:lnTo>
                    <a:lnTo>
                      <a:pt x="5" y="23"/>
                    </a:lnTo>
                    <a:lnTo>
                      <a:pt x="5" y="23"/>
                    </a:lnTo>
                    <a:lnTo>
                      <a:pt x="6" y="28"/>
                    </a:lnTo>
                    <a:lnTo>
                      <a:pt x="8" y="30"/>
                    </a:lnTo>
                    <a:lnTo>
                      <a:pt x="11" y="31"/>
                    </a:lnTo>
                    <a:lnTo>
                      <a:pt x="16" y="31"/>
                    </a:lnTo>
                    <a:lnTo>
                      <a:pt x="19" y="30"/>
                    </a:lnTo>
                    <a:lnTo>
                      <a:pt x="21" y="28"/>
                    </a:lnTo>
                    <a:lnTo>
                      <a:pt x="22" y="25"/>
                    </a:lnTo>
                    <a:lnTo>
                      <a:pt x="22"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6" name="Freeform 122"/>
              <p:cNvSpPr>
                <a:spLocks/>
              </p:cNvSpPr>
              <p:nvPr/>
            </p:nvSpPr>
            <p:spPr bwMode="auto">
              <a:xfrm>
                <a:off x="5083" y="1450"/>
                <a:ext cx="22" cy="36"/>
              </a:xfrm>
              <a:custGeom>
                <a:avLst/>
                <a:gdLst>
                  <a:gd name="T0" fmla="*/ 22 w 22"/>
                  <a:gd name="T1" fmla="*/ 24 h 36"/>
                  <a:gd name="T2" fmla="*/ 22 w 22"/>
                  <a:gd name="T3" fmla="*/ 24 h 36"/>
                  <a:gd name="T4" fmla="*/ 17 w 22"/>
                  <a:gd name="T5" fmla="*/ 0 h 36"/>
                  <a:gd name="T6" fmla="*/ 0 w 22"/>
                  <a:gd name="T7" fmla="*/ 3 h 36"/>
                  <a:gd name="T8" fmla="*/ 3 w 22"/>
                  <a:gd name="T9" fmla="*/ 28 h 36"/>
                  <a:gd name="T10" fmla="*/ 3 w 22"/>
                  <a:gd name="T11" fmla="*/ 28 h 36"/>
                  <a:gd name="T12" fmla="*/ 3 w 22"/>
                  <a:gd name="T13" fmla="*/ 28 h 36"/>
                  <a:gd name="T14" fmla="*/ 4 w 22"/>
                  <a:gd name="T15" fmla="*/ 31 h 36"/>
                  <a:gd name="T16" fmla="*/ 8 w 22"/>
                  <a:gd name="T17" fmla="*/ 34 h 36"/>
                  <a:gd name="T18" fmla="*/ 11 w 22"/>
                  <a:gd name="T19" fmla="*/ 36 h 36"/>
                  <a:gd name="T20" fmla="*/ 14 w 22"/>
                  <a:gd name="T21" fmla="*/ 36 h 36"/>
                  <a:gd name="T22" fmla="*/ 17 w 22"/>
                  <a:gd name="T23" fmla="*/ 34 h 36"/>
                  <a:gd name="T24" fmla="*/ 21 w 22"/>
                  <a:gd name="T25" fmla="*/ 32 h 36"/>
                  <a:gd name="T26" fmla="*/ 22 w 22"/>
                  <a:gd name="T27" fmla="*/ 29 h 36"/>
                  <a:gd name="T28" fmla="*/ 22 w 22"/>
                  <a:gd name="T29"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6">
                    <a:moveTo>
                      <a:pt x="22" y="24"/>
                    </a:moveTo>
                    <a:lnTo>
                      <a:pt x="22" y="24"/>
                    </a:lnTo>
                    <a:lnTo>
                      <a:pt x="17" y="0"/>
                    </a:lnTo>
                    <a:lnTo>
                      <a:pt x="0" y="3"/>
                    </a:lnTo>
                    <a:lnTo>
                      <a:pt x="3" y="28"/>
                    </a:lnTo>
                    <a:lnTo>
                      <a:pt x="3" y="28"/>
                    </a:lnTo>
                    <a:lnTo>
                      <a:pt x="3" y="28"/>
                    </a:lnTo>
                    <a:lnTo>
                      <a:pt x="4" y="31"/>
                    </a:lnTo>
                    <a:lnTo>
                      <a:pt x="8" y="34"/>
                    </a:lnTo>
                    <a:lnTo>
                      <a:pt x="11" y="36"/>
                    </a:lnTo>
                    <a:lnTo>
                      <a:pt x="14" y="36"/>
                    </a:lnTo>
                    <a:lnTo>
                      <a:pt x="17" y="34"/>
                    </a:lnTo>
                    <a:lnTo>
                      <a:pt x="21" y="32"/>
                    </a:lnTo>
                    <a:lnTo>
                      <a:pt x="22" y="29"/>
                    </a:lnTo>
                    <a:lnTo>
                      <a:pt x="22"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7" name="Freeform 123"/>
              <p:cNvSpPr>
                <a:spLocks/>
              </p:cNvSpPr>
              <p:nvPr/>
            </p:nvSpPr>
            <p:spPr bwMode="auto">
              <a:xfrm>
                <a:off x="5086" y="1474"/>
                <a:ext cx="23" cy="41"/>
              </a:xfrm>
              <a:custGeom>
                <a:avLst/>
                <a:gdLst>
                  <a:gd name="T0" fmla="*/ 23 w 23"/>
                  <a:gd name="T1" fmla="*/ 30 h 41"/>
                  <a:gd name="T2" fmla="*/ 23 w 23"/>
                  <a:gd name="T3" fmla="*/ 30 h 41"/>
                  <a:gd name="T4" fmla="*/ 19 w 23"/>
                  <a:gd name="T5" fmla="*/ 0 h 41"/>
                  <a:gd name="T6" fmla="*/ 0 w 23"/>
                  <a:gd name="T7" fmla="*/ 4 h 41"/>
                  <a:gd name="T8" fmla="*/ 3 w 23"/>
                  <a:gd name="T9" fmla="*/ 33 h 41"/>
                  <a:gd name="T10" fmla="*/ 3 w 23"/>
                  <a:gd name="T11" fmla="*/ 33 h 41"/>
                  <a:gd name="T12" fmla="*/ 3 w 23"/>
                  <a:gd name="T13" fmla="*/ 33 h 41"/>
                  <a:gd name="T14" fmla="*/ 5 w 23"/>
                  <a:gd name="T15" fmla="*/ 36 h 41"/>
                  <a:gd name="T16" fmla="*/ 8 w 23"/>
                  <a:gd name="T17" fmla="*/ 39 h 41"/>
                  <a:gd name="T18" fmla="*/ 11 w 23"/>
                  <a:gd name="T19" fmla="*/ 41 h 41"/>
                  <a:gd name="T20" fmla="*/ 14 w 23"/>
                  <a:gd name="T21" fmla="*/ 41 h 41"/>
                  <a:gd name="T22" fmla="*/ 18 w 23"/>
                  <a:gd name="T23" fmla="*/ 39 h 41"/>
                  <a:gd name="T24" fmla="*/ 21 w 23"/>
                  <a:gd name="T25" fmla="*/ 38 h 41"/>
                  <a:gd name="T26" fmla="*/ 23 w 23"/>
                  <a:gd name="T27" fmla="*/ 34 h 41"/>
                  <a:gd name="T28" fmla="*/ 23 w 23"/>
                  <a:gd name="T2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1">
                    <a:moveTo>
                      <a:pt x="23" y="30"/>
                    </a:moveTo>
                    <a:lnTo>
                      <a:pt x="23" y="30"/>
                    </a:lnTo>
                    <a:lnTo>
                      <a:pt x="19" y="0"/>
                    </a:lnTo>
                    <a:lnTo>
                      <a:pt x="0" y="4"/>
                    </a:lnTo>
                    <a:lnTo>
                      <a:pt x="3" y="33"/>
                    </a:lnTo>
                    <a:lnTo>
                      <a:pt x="3" y="33"/>
                    </a:lnTo>
                    <a:lnTo>
                      <a:pt x="3" y="33"/>
                    </a:lnTo>
                    <a:lnTo>
                      <a:pt x="5" y="36"/>
                    </a:lnTo>
                    <a:lnTo>
                      <a:pt x="8" y="39"/>
                    </a:lnTo>
                    <a:lnTo>
                      <a:pt x="11" y="41"/>
                    </a:lnTo>
                    <a:lnTo>
                      <a:pt x="14" y="41"/>
                    </a:lnTo>
                    <a:lnTo>
                      <a:pt x="18" y="39"/>
                    </a:lnTo>
                    <a:lnTo>
                      <a:pt x="21" y="38"/>
                    </a:lnTo>
                    <a:lnTo>
                      <a:pt x="23" y="34"/>
                    </a:lnTo>
                    <a:lnTo>
                      <a:pt x="23"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8" name="Freeform 124"/>
              <p:cNvSpPr>
                <a:spLocks/>
              </p:cNvSpPr>
              <p:nvPr/>
            </p:nvSpPr>
            <p:spPr bwMode="auto">
              <a:xfrm>
                <a:off x="5089" y="1504"/>
                <a:ext cx="24" cy="42"/>
              </a:xfrm>
              <a:custGeom>
                <a:avLst/>
                <a:gdLst>
                  <a:gd name="T0" fmla="*/ 24 w 24"/>
                  <a:gd name="T1" fmla="*/ 32 h 42"/>
                  <a:gd name="T2" fmla="*/ 24 w 24"/>
                  <a:gd name="T3" fmla="*/ 32 h 42"/>
                  <a:gd name="T4" fmla="*/ 20 w 24"/>
                  <a:gd name="T5" fmla="*/ 0 h 42"/>
                  <a:gd name="T6" fmla="*/ 0 w 24"/>
                  <a:gd name="T7" fmla="*/ 3 h 42"/>
                  <a:gd name="T8" fmla="*/ 5 w 24"/>
                  <a:gd name="T9" fmla="*/ 34 h 42"/>
                  <a:gd name="T10" fmla="*/ 5 w 24"/>
                  <a:gd name="T11" fmla="*/ 34 h 42"/>
                  <a:gd name="T12" fmla="*/ 5 w 24"/>
                  <a:gd name="T13" fmla="*/ 34 h 42"/>
                  <a:gd name="T14" fmla="*/ 7 w 24"/>
                  <a:gd name="T15" fmla="*/ 39 h 42"/>
                  <a:gd name="T16" fmla="*/ 8 w 24"/>
                  <a:gd name="T17" fmla="*/ 40 h 42"/>
                  <a:gd name="T18" fmla="*/ 11 w 24"/>
                  <a:gd name="T19" fmla="*/ 42 h 42"/>
                  <a:gd name="T20" fmla="*/ 16 w 24"/>
                  <a:gd name="T21" fmla="*/ 42 h 42"/>
                  <a:gd name="T22" fmla="*/ 20 w 24"/>
                  <a:gd name="T23" fmla="*/ 42 h 42"/>
                  <a:gd name="T24" fmla="*/ 23 w 24"/>
                  <a:gd name="T25" fmla="*/ 39 h 42"/>
                  <a:gd name="T26" fmla="*/ 24 w 24"/>
                  <a:gd name="T27" fmla="*/ 35 h 42"/>
                  <a:gd name="T28" fmla="*/ 24 w 24"/>
                  <a:gd name="T29"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24" y="32"/>
                    </a:moveTo>
                    <a:lnTo>
                      <a:pt x="24" y="32"/>
                    </a:lnTo>
                    <a:lnTo>
                      <a:pt x="20" y="0"/>
                    </a:lnTo>
                    <a:lnTo>
                      <a:pt x="0" y="3"/>
                    </a:lnTo>
                    <a:lnTo>
                      <a:pt x="5" y="34"/>
                    </a:lnTo>
                    <a:lnTo>
                      <a:pt x="5" y="34"/>
                    </a:lnTo>
                    <a:lnTo>
                      <a:pt x="5" y="34"/>
                    </a:lnTo>
                    <a:lnTo>
                      <a:pt x="7" y="39"/>
                    </a:lnTo>
                    <a:lnTo>
                      <a:pt x="8" y="40"/>
                    </a:lnTo>
                    <a:lnTo>
                      <a:pt x="11" y="42"/>
                    </a:lnTo>
                    <a:lnTo>
                      <a:pt x="16" y="42"/>
                    </a:lnTo>
                    <a:lnTo>
                      <a:pt x="20" y="42"/>
                    </a:lnTo>
                    <a:lnTo>
                      <a:pt x="23" y="39"/>
                    </a:lnTo>
                    <a:lnTo>
                      <a:pt x="24" y="35"/>
                    </a:lnTo>
                    <a:lnTo>
                      <a:pt x="24" y="3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59" name="Freeform 125"/>
              <p:cNvSpPr>
                <a:spLocks/>
              </p:cNvSpPr>
              <p:nvPr/>
            </p:nvSpPr>
            <p:spPr bwMode="auto">
              <a:xfrm>
                <a:off x="5094" y="1536"/>
                <a:ext cx="23" cy="44"/>
              </a:xfrm>
              <a:custGeom>
                <a:avLst/>
                <a:gdLst>
                  <a:gd name="T0" fmla="*/ 23 w 23"/>
                  <a:gd name="T1" fmla="*/ 33 h 44"/>
                  <a:gd name="T2" fmla="*/ 23 w 23"/>
                  <a:gd name="T3" fmla="*/ 33 h 44"/>
                  <a:gd name="T4" fmla="*/ 19 w 23"/>
                  <a:gd name="T5" fmla="*/ 0 h 44"/>
                  <a:gd name="T6" fmla="*/ 0 w 23"/>
                  <a:gd name="T7" fmla="*/ 2 h 44"/>
                  <a:gd name="T8" fmla="*/ 3 w 23"/>
                  <a:gd name="T9" fmla="*/ 36 h 44"/>
                  <a:gd name="T10" fmla="*/ 3 w 23"/>
                  <a:gd name="T11" fmla="*/ 36 h 44"/>
                  <a:gd name="T12" fmla="*/ 3 w 23"/>
                  <a:gd name="T13" fmla="*/ 36 h 44"/>
                  <a:gd name="T14" fmla="*/ 5 w 23"/>
                  <a:gd name="T15" fmla="*/ 39 h 44"/>
                  <a:gd name="T16" fmla="*/ 8 w 23"/>
                  <a:gd name="T17" fmla="*/ 42 h 44"/>
                  <a:gd name="T18" fmla="*/ 11 w 23"/>
                  <a:gd name="T19" fmla="*/ 44 h 44"/>
                  <a:gd name="T20" fmla="*/ 15 w 23"/>
                  <a:gd name="T21" fmla="*/ 44 h 44"/>
                  <a:gd name="T22" fmla="*/ 18 w 23"/>
                  <a:gd name="T23" fmla="*/ 42 h 44"/>
                  <a:gd name="T24" fmla="*/ 21 w 23"/>
                  <a:gd name="T25" fmla="*/ 41 h 44"/>
                  <a:gd name="T26" fmla="*/ 23 w 23"/>
                  <a:gd name="T27" fmla="*/ 37 h 44"/>
                  <a:gd name="T28" fmla="*/ 23 w 23"/>
                  <a:gd name="T29"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4">
                    <a:moveTo>
                      <a:pt x="23" y="33"/>
                    </a:moveTo>
                    <a:lnTo>
                      <a:pt x="23" y="33"/>
                    </a:lnTo>
                    <a:lnTo>
                      <a:pt x="19" y="0"/>
                    </a:lnTo>
                    <a:lnTo>
                      <a:pt x="0" y="2"/>
                    </a:lnTo>
                    <a:lnTo>
                      <a:pt x="3" y="36"/>
                    </a:lnTo>
                    <a:lnTo>
                      <a:pt x="3" y="36"/>
                    </a:lnTo>
                    <a:lnTo>
                      <a:pt x="3" y="36"/>
                    </a:lnTo>
                    <a:lnTo>
                      <a:pt x="5" y="39"/>
                    </a:lnTo>
                    <a:lnTo>
                      <a:pt x="8" y="42"/>
                    </a:lnTo>
                    <a:lnTo>
                      <a:pt x="11" y="44"/>
                    </a:lnTo>
                    <a:lnTo>
                      <a:pt x="15" y="44"/>
                    </a:lnTo>
                    <a:lnTo>
                      <a:pt x="18" y="42"/>
                    </a:lnTo>
                    <a:lnTo>
                      <a:pt x="21" y="41"/>
                    </a:lnTo>
                    <a:lnTo>
                      <a:pt x="23" y="37"/>
                    </a:lnTo>
                    <a:lnTo>
                      <a:pt x="23" y="3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0" name="Freeform 126"/>
              <p:cNvSpPr>
                <a:spLocks/>
              </p:cNvSpPr>
              <p:nvPr/>
            </p:nvSpPr>
            <p:spPr bwMode="auto">
              <a:xfrm>
                <a:off x="5097" y="1569"/>
                <a:ext cx="25" cy="45"/>
              </a:xfrm>
              <a:custGeom>
                <a:avLst/>
                <a:gdLst>
                  <a:gd name="T0" fmla="*/ 25 w 25"/>
                  <a:gd name="T1" fmla="*/ 34 h 45"/>
                  <a:gd name="T2" fmla="*/ 25 w 25"/>
                  <a:gd name="T3" fmla="*/ 34 h 45"/>
                  <a:gd name="T4" fmla="*/ 20 w 25"/>
                  <a:gd name="T5" fmla="*/ 0 h 45"/>
                  <a:gd name="T6" fmla="*/ 0 w 25"/>
                  <a:gd name="T7" fmla="*/ 3 h 45"/>
                  <a:gd name="T8" fmla="*/ 5 w 25"/>
                  <a:gd name="T9" fmla="*/ 35 h 45"/>
                  <a:gd name="T10" fmla="*/ 5 w 25"/>
                  <a:gd name="T11" fmla="*/ 35 h 45"/>
                  <a:gd name="T12" fmla="*/ 5 w 25"/>
                  <a:gd name="T13" fmla="*/ 35 h 45"/>
                  <a:gd name="T14" fmla="*/ 7 w 25"/>
                  <a:gd name="T15" fmla="*/ 40 h 45"/>
                  <a:gd name="T16" fmla="*/ 8 w 25"/>
                  <a:gd name="T17" fmla="*/ 43 h 45"/>
                  <a:gd name="T18" fmla="*/ 12 w 25"/>
                  <a:gd name="T19" fmla="*/ 45 h 45"/>
                  <a:gd name="T20" fmla="*/ 16 w 25"/>
                  <a:gd name="T21" fmla="*/ 45 h 45"/>
                  <a:gd name="T22" fmla="*/ 20 w 25"/>
                  <a:gd name="T23" fmla="*/ 43 h 45"/>
                  <a:gd name="T24" fmla="*/ 21 w 25"/>
                  <a:gd name="T25" fmla="*/ 42 h 45"/>
                  <a:gd name="T26" fmla="*/ 25 w 25"/>
                  <a:gd name="T27" fmla="*/ 39 h 45"/>
                  <a:gd name="T28" fmla="*/ 25 w 25"/>
                  <a:gd name="T29"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5">
                    <a:moveTo>
                      <a:pt x="25" y="34"/>
                    </a:moveTo>
                    <a:lnTo>
                      <a:pt x="25" y="34"/>
                    </a:lnTo>
                    <a:lnTo>
                      <a:pt x="20" y="0"/>
                    </a:lnTo>
                    <a:lnTo>
                      <a:pt x="0" y="3"/>
                    </a:lnTo>
                    <a:lnTo>
                      <a:pt x="5" y="35"/>
                    </a:lnTo>
                    <a:lnTo>
                      <a:pt x="5" y="35"/>
                    </a:lnTo>
                    <a:lnTo>
                      <a:pt x="5" y="35"/>
                    </a:lnTo>
                    <a:lnTo>
                      <a:pt x="7" y="40"/>
                    </a:lnTo>
                    <a:lnTo>
                      <a:pt x="8" y="43"/>
                    </a:lnTo>
                    <a:lnTo>
                      <a:pt x="12" y="45"/>
                    </a:lnTo>
                    <a:lnTo>
                      <a:pt x="16" y="45"/>
                    </a:lnTo>
                    <a:lnTo>
                      <a:pt x="20" y="43"/>
                    </a:lnTo>
                    <a:lnTo>
                      <a:pt x="21" y="42"/>
                    </a:lnTo>
                    <a:lnTo>
                      <a:pt x="25" y="39"/>
                    </a:lnTo>
                    <a:lnTo>
                      <a:pt x="25"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1" name="Freeform 127"/>
              <p:cNvSpPr>
                <a:spLocks/>
              </p:cNvSpPr>
              <p:nvPr/>
            </p:nvSpPr>
            <p:spPr bwMode="auto">
              <a:xfrm>
                <a:off x="5102" y="1603"/>
                <a:ext cx="23" cy="42"/>
              </a:xfrm>
              <a:custGeom>
                <a:avLst/>
                <a:gdLst>
                  <a:gd name="T0" fmla="*/ 23 w 23"/>
                  <a:gd name="T1" fmla="*/ 32 h 42"/>
                  <a:gd name="T2" fmla="*/ 23 w 23"/>
                  <a:gd name="T3" fmla="*/ 32 h 42"/>
                  <a:gd name="T4" fmla="*/ 20 w 23"/>
                  <a:gd name="T5" fmla="*/ 0 h 42"/>
                  <a:gd name="T6" fmla="*/ 0 w 23"/>
                  <a:gd name="T7" fmla="*/ 1 h 42"/>
                  <a:gd name="T8" fmla="*/ 3 w 23"/>
                  <a:gd name="T9" fmla="*/ 34 h 42"/>
                  <a:gd name="T10" fmla="*/ 3 w 23"/>
                  <a:gd name="T11" fmla="*/ 34 h 42"/>
                  <a:gd name="T12" fmla="*/ 3 w 23"/>
                  <a:gd name="T13" fmla="*/ 34 h 42"/>
                  <a:gd name="T14" fmla="*/ 5 w 23"/>
                  <a:gd name="T15" fmla="*/ 39 h 42"/>
                  <a:gd name="T16" fmla="*/ 8 w 23"/>
                  <a:gd name="T17" fmla="*/ 40 h 42"/>
                  <a:gd name="T18" fmla="*/ 11 w 23"/>
                  <a:gd name="T19" fmla="*/ 42 h 42"/>
                  <a:gd name="T20" fmla="*/ 15 w 23"/>
                  <a:gd name="T21" fmla="*/ 42 h 42"/>
                  <a:gd name="T22" fmla="*/ 18 w 23"/>
                  <a:gd name="T23" fmla="*/ 42 h 42"/>
                  <a:gd name="T24" fmla="*/ 21 w 23"/>
                  <a:gd name="T25" fmla="*/ 39 h 42"/>
                  <a:gd name="T26" fmla="*/ 23 w 23"/>
                  <a:gd name="T27" fmla="*/ 35 h 42"/>
                  <a:gd name="T28" fmla="*/ 23 w 23"/>
                  <a:gd name="T29"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2">
                    <a:moveTo>
                      <a:pt x="23" y="32"/>
                    </a:moveTo>
                    <a:lnTo>
                      <a:pt x="23" y="32"/>
                    </a:lnTo>
                    <a:lnTo>
                      <a:pt x="20" y="0"/>
                    </a:lnTo>
                    <a:lnTo>
                      <a:pt x="0" y="1"/>
                    </a:lnTo>
                    <a:lnTo>
                      <a:pt x="3" y="34"/>
                    </a:lnTo>
                    <a:lnTo>
                      <a:pt x="3" y="34"/>
                    </a:lnTo>
                    <a:lnTo>
                      <a:pt x="3" y="34"/>
                    </a:lnTo>
                    <a:lnTo>
                      <a:pt x="5" y="39"/>
                    </a:lnTo>
                    <a:lnTo>
                      <a:pt x="8" y="40"/>
                    </a:lnTo>
                    <a:lnTo>
                      <a:pt x="11" y="42"/>
                    </a:lnTo>
                    <a:lnTo>
                      <a:pt x="15" y="42"/>
                    </a:lnTo>
                    <a:lnTo>
                      <a:pt x="18" y="42"/>
                    </a:lnTo>
                    <a:lnTo>
                      <a:pt x="21" y="39"/>
                    </a:lnTo>
                    <a:lnTo>
                      <a:pt x="23" y="35"/>
                    </a:lnTo>
                    <a:lnTo>
                      <a:pt x="23" y="3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2" name="Freeform 128"/>
              <p:cNvSpPr>
                <a:spLocks/>
              </p:cNvSpPr>
              <p:nvPr/>
            </p:nvSpPr>
            <p:spPr bwMode="auto">
              <a:xfrm>
                <a:off x="5105" y="1635"/>
                <a:ext cx="25" cy="42"/>
              </a:xfrm>
              <a:custGeom>
                <a:avLst/>
                <a:gdLst>
                  <a:gd name="T0" fmla="*/ 25 w 25"/>
                  <a:gd name="T1" fmla="*/ 31 h 42"/>
                  <a:gd name="T2" fmla="*/ 25 w 25"/>
                  <a:gd name="T3" fmla="*/ 31 h 42"/>
                  <a:gd name="T4" fmla="*/ 20 w 25"/>
                  <a:gd name="T5" fmla="*/ 0 h 42"/>
                  <a:gd name="T6" fmla="*/ 0 w 25"/>
                  <a:gd name="T7" fmla="*/ 2 h 42"/>
                  <a:gd name="T8" fmla="*/ 5 w 25"/>
                  <a:gd name="T9" fmla="*/ 34 h 42"/>
                  <a:gd name="T10" fmla="*/ 5 w 25"/>
                  <a:gd name="T11" fmla="*/ 34 h 42"/>
                  <a:gd name="T12" fmla="*/ 5 w 25"/>
                  <a:gd name="T13" fmla="*/ 34 h 42"/>
                  <a:gd name="T14" fmla="*/ 7 w 25"/>
                  <a:gd name="T15" fmla="*/ 38 h 42"/>
                  <a:gd name="T16" fmla="*/ 8 w 25"/>
                  <a:gd name="T17" fmla="*/ 41 h 42"/>
                  <a:gd name="T18" fmla="*/ 12 w 25"/>
                  <a:gd name="T19" fmla="*/ 42 h 42"/>
                  <a:gd name="T20" fmla="*/ 17 w 25"/>
                  <a:gd name="T21" fmla="*/ 42 h 42"/>
                  <a:gd name="T22" fmla="*/ 20 w 25"/>
                  <a:gd name="T23" fmla="*/ 41 h 42"/>
                  <a:gd name="T24" fmla="*/ 23 w 25"/>
                  <a:gd name="T25" fmla="*/ 39 h 42"/>
                  <a:gd name="T26" fmla="*/ 25 w 25"/>
                  <a:gd name="T27" fmla="*/ 36 h 42"/>
                  <a:gd name="T28" fmla="*/ 25 w 25"/>
                  <a:gd name="T29"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2">
                    <a:moveTo>
                      <a:pt x="25" y="31"/>
                    </a:moveTo>
                    <a:lnTo>
                      <a:pt x="25" y="31"/>
                    </a:lnTo>
                    <a:lnTo>
                      <a:pt x="20" y="0"/>
                    </a:lnTo>
                    <a:lnTo>
                      <a:pt x="0" y="2"/>
                    </a:lnTo>
                    <a:lnTo>
                      <a:pt x="5" y="34"/>
                    </a:lnTo>
                    <a:lnTo>
                      <a:pt x="5" y="34"/>
                    </a:lnTo>
                    <a:lnTo>
                      <a:pt x="5" y="34"/>
                    </a:lnTo>
                    <a:lnTo>
                      <a:pt x="7" y="38"/>
                    </a:lnTo>
                    <a:lnTo>
                      <a:pt x="8" y="41"/>
                    </a:lnTo>
                    <a:lnTo>
                      <a:pt x="12" y="42"/>
                    </a:lnTo>
                    <a:lnTo>
                      <a:pt x="17" y="42"/>
                    </a:lnTo>
                    <a:lnTo>
                      <a:pt x="20" y="41"/>
                    </a:lnTo>
                    <a:lnTo>
                      <a:pt x="23" y="39"/>
                    </a:lnTo>
                    <a:lnTo>
                      <a:pt x="25" y="36"/>
                    </a:lnTo>
                    <a:lnTo>
                      <a:pt x="25"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3" name="Freeform 129"/>
              <p:cNvSpPr>
                <a:spLocks/>
              </p:cNvSpPr>
              <p:nvPr/>
            </p:nvSpPr>
            <p:spPr bwMode="auto">
              <a:xfrm>
                <a:off x="5110" y="1666"/>
                <a:ext cx="23" cy="41"/>
              </a:xfrm>
              <a:custGeom>
                <a:avLst/>
                <a:gdLst>
                  <a:gd name="T0" fmla="*/ 23 w 23"/>
                  <a:gd name="T1" fmla="*/ 29 h 41"/>
                  <a:gd name="T2" fmla="*/ 23 w 23"/>
                  <a:gd name="T3" fmla="*/ 29 h 41"/>
                  <a:gd name="T4" fmla="*/ 20 w 23"/>
                  <a:gd name="T5" fmla="*/ 0 h 41"/>
                  <a:gd name="T6" fmla="*/ 0 w 23"/>
                  <a:gd name="T7" fmla="*/ 3 h 41"/>
                  <a:gd name="T8" fmla="*/ 3 w 23"/>
                  <a:gd name="T9" fmla="*/ 33 h 41"/>
                  <a:gd name="T10" fmla="*/ 3 w 23"/>
                  <a:gd name="T11" fmla="*/ 33 h 41"/>
                  <a:gd name="T12" fmla="*/ 3 w 23"/>
                  <a:gd name="T13" fmla="*/ 33 h 41"/>
                  <a:gd name="T14" fmla="*/ 5 w 23"/>
                  <a:gd name="T15" fmla="*/ 36 h 41"/>
                  <a:gd name="T16" fmla="*/ 8 w 23"/>
                  <a:gd name="T17" fmla="*/ 39 h 41"/>
                  <a:gd name="T18" fmla="*/ 12 w 23"/>
                  <a:gd name="T19" fmla="*/ 41 h 41"/>
                  <a:gd name="T20" fmla="*/ 15 w 23"/>
                  <a:gd name="T21" fmla="*/ 41 h 41"/>
                  <a:gd name="T22" fmla="*/ 18 w 23"/>
                  <a:gd name="T23" fmla="*/ 39 h 41"/>
                  <a:gd name="T24" fmla="*/ 21 w 23"/>
                  <a:gd name="T25" fmla="*/ 37 h 41"/>
                  <a:gd name="T26" fmla="*/ 23 w 23"/>
                  <a:gd name="T27" fmla="*/ 34 h 41"/>
                  <a:gd name="T28" fmla="*/ 23 w 23"/>
                  <a:gd name="T29"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1">
                    <a:moveTo>
                      <a:pt x="23" y="29"/>
                    </a:moveTo>
                    <a:lnTo>
                      <a:pt x="23" y="29"/>
                    </a:lnTo>
                    <a:lnTo>
                      <a:pt x="20" y="0"/>
                    </a:lnTo>
                    <a:lnTo>
                      <a:pt x="0" y="3"/>
                    </a:lnTo>
                    <a:lnTo>
                      <a:pt x="3" y="33"/>
                    </a:lnTo>
                    <a:lnTo>
                      <a:pt x="3" y="33"/>
                    </a:lnTo>
                    <a:lnTo>
                      <a:pt x="3" y="33"/>
                    </a:lnTo>
                    <a:lnTo>
                      <a:pt x="5" y="36"/>
                    </a:lnTo>
                    <a:lnTo>
                      <a:pt x="8" y="39"/>
                    </a:lnTo>
                    <a:lnTo>
                      <a:pt x="12" y="41"/>
                    </a:lnTo>
                    <a:lnTo>
                      <a:pt x="15" y="41"/>
                    </a:lnTo>
                    <a:lnTo>
                      <a:pt x="18" y="39"/>
                    </a:lnTo>
                    <a:lnTo>
                      <a:pt x="21" y="37"/>
                    </a:lnTo>
                    <a:lnTo>
                      <a:pt x="23" y="34"/>
                    </a:lnTo>
                    <a:lnTo>
                      <a:pt x="23" y="2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4" name="Freeform 130"/>
              <p:cNvSpPr>
                <a:spLocks/>
              </p:cNvSpPr>
              <p:nvPr/>
            </p:nvSpPr>
            <p:spPr bwMode="auto">
              <a:xfrm>
                <a:off x="5113" y="1695"/>
                <a:ext cx="25" cy="39"/>
              </a:xfrm>
              <a:custGeom>
                <a:avLst/>
                <a:gdLst>
                  <a:gd name="T0" fmla="*/ 25 w 25"/>
                  <a:gd name="T1" fmla="*/ 28 h 39"/>
                  <a:gd name="T2" fmla="*/ 25 w 25"/>
                  <a:gd name="T3" fmla="*/ 28 h 39"/>
                  <a:gd name="T4" fmla="*/ 20 w 25"/>
                  <a:gd name="T5" fmla="*/ 0 h 39"/>
                  <a:gd name="T6" fmla="*/ 0 w 25"/>
                  <a:gd name="T7" fmla="*/ 4 h 39"/>
                  <a:gd name="T8" fmla="*/ 5 w 25"/>
                  <a:gd name="T9" fmla="*/ 31 h 39"/>
                  <a:gd name="T10" fmla="*/ 5 w 25"/>
                  <a:gd name="T11" fmla="*/ 31 h 39"/>
                  <a:gd name="T12" fmla="*/ 5 w 25"/>
                  <a:gd name="T13" fmla="*/ 31 h 39"/>
                  <a:gd name="T14" fmla="*/ 7 w 25"/>
                  <a:gd name="T15" fmla="*/ 34 h 39"/>
                  <a:gd name="T16" fmla="*/ 9 w 25"/>
                  <a:gd name="T17" fmla="*/ 38 h 39"/>
                  <a:gd name="T18" fmla="*/ 13 w 25"/>
                  <a:gd name="T19" fmla="*/ 39 h 39"/>
                  <a:gd name="T20" fmla="*/ 17 w 25"/>
                  <a:gd name="T21" fmla="*/ 39 h 39"/>
                  <a:gd name="T22" fmla="*/ 20 w 25"/>
                  <a:gd name="T23" fmla="*/ 38 h 39"/>
                  <a:gd name="T24" fmla="*/ 23 w 25"/>
                  <a:gd name="T25" fmla="*/ 36 h 39"/>
                  <a:gd name="T26" fmla="*/ 25 w 25"/>
                  <a:gd name="T27" fmla="*/ 33 h 39"/>
                  <a:gd name="T28" fmla="*/ 25 w 25"/>
                  <a:gd name="T2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39">
                    <a:moveTo>
                      <a:pt x="25" y="28"/>
                    </a:moveTo>
                    <a:lnTo>
                      <a:pt x="25" y="28"/>
                    </a:lnTo>
                    <a:lnTo>
                      <a:pt x="20" y="0"/>
                    </a:lnTo>
                    <a:lnTo>
                      <a:pt x="0" y="4"/>
                    </a:lnTo>
                    <a:lnTo>
                      <a:pt x="5" y="31"/>
                    </a:lnTo>
                    <a:lnTo>
                      <a:pt x="5" y="31"/>
                    </a:lnTo>
                    <a:lnTo>
                      <a:pt x="5" y="31"/>
                    </a:lnTo>
                    <a:lnTo>
                      <a:pt x="7" y="34"/>
                    </a:lnTo>
                    <a:lnTo>
                      <a:pt x="9" y="38"/>
                    </a:lnTo>
                    <a:lnTo>
                      <a:pt x="13" y="39"/>
                    </a:lnTo>
                    <a:lnTo>
                      <a:pt x="17" y="39"/>
                    </a:lnTo>
                    <a:lnTo>
                      <a:pt x="20" y="38"/>
                    </a:lnTo>
                    <a:lnTo>
                      <a:pt x="23" y="36"/>
                    </a:lnTo>
                    <a:lnTo>
                      <a:pt x="25" y="33"/>
                    </a:lnTo>
                    <a:lnTo>
                      <a:pt x="25"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5" name="Freeform 131"/>
              <p:cNvSpPr>
                <a:spLocks/>
              </p:cNvSpPr>
              <p:nvPr/>
            </p:nvSpPr>
            <p:spPr bwMode="auto">
              <a:xfrm>
                <a:off x="5118" y="1723"/>
                <a:ext cx="23" cy="34"/>
              </a:xfrm>
              <a:custGeom>
                <a:avLst/>
                <a:gdLst>
                  <a:gd name="T0" fmla="*/ 23 w 23"/>
                  <a:gd name="T1" fmla="*/ 23 h 34"/>
                  <a:gd name="T2" fmla="*/ 23 w 23"/>
                  <a:gd name="T3" fmla="*/ 23 h 34"/>
                  <a:gd name="T4" fmla="*/ 20 w 23"/>
                  <a:gd name="T5" fmla="*/ 0 h 34"/>
                  <a:gd name="T6" fmla="*/ 0 w 23"/>
                  <a:gd name="T7" fmla="*/ 3 h 34"/>
                  <a:gd name="T8" fmla="*/ 4 w 23"/>
                  <a:gd name="T9" fmla="*/ 26 h 34"/>
                  <a:gd name="T10" fmla="*/ 5 w 23"/>
                  <a:gd name="T11" fmla="*/ 26 h 34"/>
                  <a:gd name="T12" fmla="*/ 4 w 23"/>
                  <a:gd name="T13" fmla="*/ 26 h 34"/>
                  <a:gd name="T14" fmla="*/ 5 w 23"/>
                  <a:gd name="T15" fmla="*/ 29 h 34"/>
                  <a:gd name="T16" fmla="*/ 8 w 23"/>
                  <a:gd name="T17" fmla="*/ 32 h 34"/>
                  <a:gd name="T18" fmla="*/ 12 w 23"/>
                  <a:gd name="T19" fmla="*/ 34 h 34"/>
                  <a:gd name="T20" fmla="*/ 15 w 23"/>
                  <a:gd name="T21" fmla="*/ 34 h 34"/>
                  <a:gd name="T22" fmla="*/ 18 w 23"/>
                  <a:gd name="T23" fmla="*/ 32 h 34"/>
                  <a:gd name="T24" fmla="*/ 21 w 23"/>
                  <a:gd name="T25" fmla="*/ 31 h 34"/>
                  <a:gd name="T26" fmla="*/ 23 w 23"/>
                  <a:gd name="T27" fmla="*/ 26 h 34"/>
                  <a:gd name="T28" fmla="*/ 23 w 23"/>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4">
                    <a:moveTo>
                      <a:pt x="23" y="23"/>
                    </a:moveTo>
                    <a:lnTo>
                      <a:pt x="23" y="23"/>
                    </a:lnTo>
                    <a:lnTo>
                      <a:pt x="20" y="0"/>
                    </a:lnTo>
                    <a:lnTo>
                      <a:pt x="0" y="3"/>
                    </a:lnTo>
                    <a:lnTo>
                      <a:pt x="4" y="26"/>
                    </a:lnTo>
                    <a:lnTo>
                      <a:pt x="5" y="26"/>
                    </a:lnTo>
                    <a:lnTo>
                      <a:pt x="4" y="26"/>
                    </a:lnTo>
                    <a:lnTo>
                      <a:pt x="5" y="29"/>
                    </a:lnTo>
                    <a:lnTo>
                      <a:pt x="8" y="32"/>
                    </a:lnTo>
                    <a:lnTo>
                      <a:pt x="12" y="34"/>
                    </a:lnTo>
                    <a:lnTo>
                      <a:pt x="15" y="34"/>
                    </a:lnTo>
                    <a:lnTo>
                      <a:pt x="18" y="32"/>
                    </a:lnTo>
                    <a:lnTo>
                      <a:pt x="21" y="31"/>
                    </a:lnTo>
                    <a:lnTo>
                      <a:pt x="23" y="26"/>
                    </a:lnTo>
                    <a:lnTo>
                      <a:pt x="23"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6" name="Freeform 132"/>
              <p:cNvSpPr>
                <a:spLocks/>
              </p:cNvSpPr>
              <p:nvPr/>
            </p:nvSpPr>
            <p:spPr bwMode="auto">
              <a:xfrm>
                <a:off x="5123" y="1746"/>
                <a:ext cx="23" cy="32"/>
              </a:xfrm>
              <a:custGeom>
                <a:avLst/>
                <a:gdLst>
                  <a:gd name="T0" fmla="*/ 23 w 23"/>
                  <a:gd name="T1" fmla="*/ 21 h 32"/>
                  <a:gd name="T2" fmla="*/ 23 w 23"/>
                  <a:gd name="T3" fmla="*/ 21 h 32"/>
                  <a:gd name="T4" fmla="*/ 18 w 23"/>
                  <a:gd name="T5" fmla="*/ 0 h 32"/>
                  <a:gd name="T6" fmla="*/ 0 w 23"/>
                  <a:gd name="T7" fmla="*/ 3 h 32"/>
                  <a:gd name="T8" fmla="*/ 3 w 23"/>
                  <a:gd name="T9" fmla="*/ 24 h 32"/>
                  <a:gd name="T10" fmla="*/ 3 w 23"/>
                  <a:gd name="T11" fmla="*/ 24 h 32"/>
                  <a:gd name="T12" fmla="*/ 3 w 23"/>
                  <a:gd name="T13" fmla="*/ 24 h 32"/>
                  <a:gd name="T14" fmla="*/ 5 w 23"/>
                  <a:gd name="T15" fmla="*/ 27 h 32"/>
                  <a:gd name="T16" fmla="*/ 8 w 23"/>
                  <a:gd name="T17" fmla="*/ 31 h 32"/>
                  <a:gd name="T18" fmla="*/ 12 w 23"/>
                  <a:gd name="T19" fmla="*/ 32 h 32"/>
                  <a:gd name="T20" fmla="*/ 15 w 23"/>
                  <a:gd name="T21" fmla="*/ 32 h 32"/>
                  <a:gd name="T22" fmla="*/ 18 w 23"/>
                  <a:gd name="T23" fmla="*/ 31 h 32"/>
                  <a:gd name="T24" fmla="*/ 21 w 23"/>
                  <a:gd name="T25" fmla="*/ 29 h 32"/>
                  <a:gd name="T26" fmla="*/ 23 w 23"/>
                  <a:gd name="T27" fmla="*/ 26 h 32"/>
                  <a:gd name="T28" fmla="*/ 23 w 23"/>
                  <a:gd name="T29"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2">
                    <a:moveTo>
                      <a:pt x="23" y="21"/>
                    </a:moveTo>
                    <a:lnTo>
                      <a:pt x="23" y="21"/>
                    </a:lnTo>
                    <a:lnTo>
                      <a:pt x="18" y="0"/>
                    </a:lnTo>
                    <a:lnTo>
                      <a:pt x="0" y="3"/>
                    </a:lnTo>
                    <a:lnTo>
                      <a:pt x="3" y="24"/>
                    </a:lnTo>
                    <a:lnTo>
                      <a:pt x="3" y="24"/>
                    </a:lnTo>
                    <a:lnTo>
                      <a:pt x="3" y="24"/>
                    </a:lnTo>
                    <a:lnTo>
                      <a:pt x="5" y="27"/>
                    </a:lnTo>
                    <a:lnTo>
                      <a:pt x="8" y="31"/>
                    </a:lnTo>
                    <a:lnTo>
                      <a:pt x="12" y="32"/>
                    </a:lnTo>
                    <a:lnTo>
                      <a:pt x="15" y="32"/>
                    </a:lnTo>
                    <a:lnTo>
                      <a:pt x="18" y="31"/>
                    </a:lnTo>
                    <a:lnTo>
                      <a:pt x="21" y="29"/>
                    </a:lnTo>
                    <a:lnTo>
                      <a:pt x="23" y="26"/>
                    </a:lnTo>
                    <a:lnTo>
                      <a:pt x="23"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7" name="Freeform 133"/>
              <p:cNvSpPr>
                <a:spLocks/>
              </p:cNvSpPr>
              <p:nvPr/>
            </p:nvSpPr>
            <p:spPr bwMode="auto">
              <a:xfrm>
                <a:off x="5126" y="1767"/>
                <a:ext cx="23" cy="29"/>
              </a:xfrm>
              <a:custGeom>
                <a:avLst/>
                <a:gdLst>
                  <a:gd name="T0" fmla="*/ 23 w 23"/>
                  <a:gd name="T1" fmla="*/ 18 h 29"/>
                  <a:gd name="T2" fmla="*/ 23 w 23"/>
                  <a:gd name="T3" fmla="*/ 18 h 29"/>
                  <a:gd name="T4" fmla="*/ 20 w 23"/>
                  <a:gd name="T5" fmla="*/ 0 h 29"/>
                  <a:gd name="T6" fmla="*/ 0 w 23"/>
                  <a:gd name="T7" fmla="*/ 3 h 29"/>
                  <a:gd name="T8" fmla="*/ 5 w 23"/>
                  <a:gd name="T9" fmla="*/ 21 h 29"/>
                  <a:gd name="T10" fmla="*/ 5 w 23"/>
                  <a:gd name="T11" fmla="*/ 23 h 29"/>
                  <a:gd name="T12" fmla="*/ 5 w 23"/>
                  <a:gd name="T13" fmla="*/ 21 h 29"/>
                  <a:gd name="T14" fmla="*/ 7 w 23"/>
                  <a:gd name="T15" fmla="*/ 26 h 29"/>
                  <a:gd name="T16" fmla="*/ 9 w 23"/>
                  <a:gd name="T17" fmla="*/ 27 h 29"/>
                  <a:gd name="T18" fmla="*/ 12 w 23"/>
                  <a:gd name="T19" fmla="*/ 29 h 29"/>
                  <a:gd name="T20" fmla="*/ 17 w 23"/>
                  <a:gd name="T21" fmla="*/ 29 h 29"/>
                  <a:gd name="T22" fmla="*/ 20 w 23"/>
                  <a:gd name="T23" fmla="*/ 27 h 29"/>
                  <a:gd name="T24" fmla="*/ 22 w 23"/>
                  <a:gd name="T25" fmla="*/ 26 h 29"/>
                  <a:gd name="T26" fmla="*/ 23 w 23"/>
                  <a:gd name="T27" fmla="*/ 23 h 29"/>
                  <a:gd name="T28" fmla="*/ 23 w 23"/>
                  <a:gd name="T29"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9">
                    <a:moveTo>
                      <a:pt x="23" y="18"/>
                    </a:moveTo>
                    <a:lnTo>
                      <a:pt x="23" y="18"/>
                    </a:lnTo>
                    <a:lnTo>
                      <a:pt x="20" y="0"/>
                    </a:lnTo>
                    <a:lnTo>
                      <a:pt x="0" y="3"/>
                    </a:lnTo>
                    <a:lnTo>
                      <a:pt x="5" y="21"/>
                    </a:lnTo>
                    <a:lnTo>
                      <a:pt x="5" y="23"/>
                    </a:lnTo>
                    <a:lnTo>
                      <a:pt x="5" y="21"/>
                    </a:lnTo>
                    <a:lnTo>
                      <a:pt x="7" y="26"/>
                    </a:lnTo>
                    <a:lnTo>
                      <a:pt x="9" y="27"/>
                    </a:lnTo>
                    <a:lnTo>
                      <a:pt x="12" y="29"/>
                    </a:lnTo>
                    <a:lnTo>
                      <a:pt x="17" y="29"/>
                    </a:lnTo>
                    <a:lnTo>
                      <a:pt x="20" y="27"/>
                    </a:lnTo>
                    <a:lnTo>
                      <a:pt x="22" y="26"/>
                    </a:lnTo>
                    <a:lnTo>
                      <a:pt x="23" y="23"/>
                    </a:lnTo>
                    <a:lnTo>
                      <a:pt x="23"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8" name="Freeform 134"/>
              <p:cNvSpPr>
                <a:spLocks/>
              </p:cNvSpPr>
              <p:nvPr/>
            </p:nvSpPr>
            <p:spPr bwMode="auto">
              <a:xfrm>
                <a:off x="5131" y="1785"/>
                <a:ext cx="23" cy="26"/>
              </a:xfrm>
              <a:custGeom>
                <a:avLst/>
                <a:gdLst>
                  <a:gd name="T0" fmla="*/ 23 w 23"/>
                  <a:gd name="T1" fmla="*/ 13 h 26"/>
                  <a:gd name="T2" fmla="*/ 23 w 23"/>
                  <a:gd name="T3" fmla="*/ 13 h 26"/>
                  <a:gd name="T4" fmla="*/ 18 w 23"/>
                  <a:gd name="T5" fmla="*/ 0 h 26"/>
                  <a:gd name="T6" fmla="*/ 0 w 23"/>
                  <a:gd name="T7" fmla="*/ 5 h 26"/>
                  <a:gd name="T8" fmla="*/ 4 w 23"/>
                  <a:gd name="T9" fmla="*/ 18 h 26"/>
                  <a:gd name="T10" fmla="*/ 4 w 23"/>
                  <a:gd name="T11" fmla="*/ 18 h 26"/>
                  <a:gd name="T12" fmla="*/ 4 w 23"/>
                  <a:gd name="T13" fmla="*/ 18 h 26"/>
                  <a:gd name="T14" fmla="*/ 5 w 23"/>
                  <a:gd name="T15" fmla="*/ 22 h 26"/>
                  <a:gd name="T16" fmla="*/ 8 w 23"/>
                  <a:gd name="T17" fmla="*/ 24 h 26"/>
                  <a:gd name="T18" fmla="*/ 12 w 23"/>
                  <a:gd name="T19" fmla="*/ 26 h 26"/>
                  <a:gd name="T20" fmla="*/ 17 w 23"/>
                  <a:gd name="T21" fmla="*/ 24 h 26"/>
                  <a:gd name="T22" fmla="*/ 20 w 23"/>
                  <a:gd name="T23" fmla="*/ 22 h 26"/>
                  <a:gd name="T24" fmla="*/ 21 w 23"/>
                  <a:gd name="T25" fmla="*/ 21 h 26"/>
                  <a:gd name="T26" fmla="*/ 23 w 23"/>
                  <a:gd name="T27" fmla="*/ 18 h 26"/>
                  <a:gd name="T28" fmla="*/ 23 w 23"/>
                  <a:gd name="T29"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6">
                    <a:moveTo>
                      <a:pt x="23" y="13"/>
                    </a:moveTo>
                    <a:lnTo>
                      <a:pt x="23" y="13"/>
                    </a:lnTo>
                    <a:lnTo>
                      <a:pt x="18" y="0"/>
                    </a:lnTo>
                    <a:lnTo>
                      <a:pt x="0" y="5"/>
                    </a:lnTo>
                    <a:lnTo>
                      <a:pt x="4" y="18"/>
                    </a:lnTo>
                    <a:lnTo>
                      <a:pt x="4" y="18"/>
                    </a:lnTo>
                    <a:lnTo>
                      <a:pt x="4" y="18"/>
                    </a:lnTo>
                    <a:lnTo>
                      <a:pt x="5" y="22"/>
                    </a:lnTo>
                    <a:lnTo>
                      <a:pt x="8" y="24"/>
                    </a:lnTo>
                    <a:lnTo>
                      <a:pt x="12" y="26"/>
                    </a:lnTo>
                    <a:lnTo>
                      <a:pt x="17" y="24"/>
                    </a:lnTo>
                    <a:lnTo>
                      <a:pt x="20" y="22"/>
                    </a:lnTo>
                    <a:lnTo>
                      <a:pt x="21" y="21"/>
                    </a:lnTo>
                    <a:lnTo>
                      <a:pt x="23" y="18"/>
                    </a:lnTo>
                    <a:lnTo>
                      <a:pt x="23"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69" name="Freeform 135"/>
              <p:cNvSpPr>
                <a:spLocks/>
              </p:cNvSpPr>
              <p:nvPr/>
            </p:nvSpPr>
            <p:spPr bwMode="auto">
              <a:xfrm>
                <a:off x="5135" y="1798"/>
                <a:ext cx="22" cy="24"/>
              </a:xfrm>
              <a:custGeom>
                <a:avLst/>
                <a:gdLst>
                  <a:gd name="T0" fmla="*/ 22 w 22"/>
                  <a:gd name="T1" fmla="*/ 11 h 24"/>
                  <a:gd name="T2" fmla="*/ 22 w 22"/>
                  <a:gd name="T3" fmla="*/ 11 h 24"/>
                  <a:gd name="T4" fmla="*/ 19 w 22"/>
                  <a:gd name="T5" fmla="*/ 0 h 24"/>
                  <a:gd name="T6" fmla="*/ 0 w 22"/>
                  <a:gd name="T7" fmla="*/ 5 h 24"/>
                  <a:gd name="T8" fmla="*/ 4 w 22"/>
                  <a:gd name="T9" fmla="*/ 18 h 24"/>
                  <a:gd name="T10" fmla="*/ 4 w 22"/>
                  <a:gd name="T11" fmla="*/ 18 h 24"/>
                  <a:gd name="T12" fmla="*/ 4 w 22"/>
                  <a:gd name="T13" fmla="*/ 18 h 24"/>
                  <a:gd name="T14" fmla="*/ 6 w 22"/>
                  <a:gd name="T15" fmla="*/ 21 h 24"/>
                  <a:gd name="T16" fmla="*/ 9 w 22"/>
                  <a:gd name="T17" fmla="*/ 24 h 24"/>
                  <a:gd name="T18" fmla="*/ 13 w 22"/>
                  <a:gd name="T19" fmla="*/ 24 h 24"/>
                  <a:gd name="T20" fmla="*/ 16 w 22"/>
                  <a:gd name="T21" fmla="*/ 24 h 24"/>
                  <a:gd name="T22" fmla="*/ 19 w 22"/>
                  <a:gd name="T23" fmla="*/ 22 h 24"/>
                  <a:gd name="T24" fmla="*/ 22 w 22"/>
                  <a:gd name="T25" fmla="*/ 19 h 24"/>
                  <a:gd name="T26" fmla="*/ 22 w 22"/>
                  <a:gd name="T27" fmla="*/ 16 h 24"/>
                  <a:gd name="T28" fmla="*/ 22 w 22"/>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4">
                    <a:moveTo>
                      <a:pt x="22" y="11"/>
                    </a:moveTo>
                    <a:lnTo>
                      <a:pt x="22" y="11"/>
                    </a:lnTo>
                    <a:lnTo>
                      <a:pt x="19" y="0"/>
                    </a:lnTo>
                    <a:lnTo>
                      <a:pt x="0" y="5"/>
                    </a:lnTo>
                    <a:lnTo>
                      <a:pt x="4" y="18"/>
                    </a:lnTo>
                    <a:lnTo>
                      <a:pt x="4" y="18"/>
                    </a:lnTo>
                    <a:lnTo>
                      <a:pt x="4" y="18"/>
                    </a:lnTo>
                    <a:lnTo>
                      <a:pt x="6" y="21"/>
                    </a:lnTo>
                    <a:lnTo>
                      <a:pt x="9" y="24"/>
                    </a:lnTo>
                    <a:lnTo>
                      <a:pt x="13" y="24"/>
                    </a:lnTo>
                    <a:lnTo>
                      <a:pt x="16" y="24"/>
                    </a:lnTo>
                    <a:lnTo>
                      <a:pt x="19" y="22"/>
                    </a:lnTo>
                    <a:lnTo>
                      <a:pt x="22" y="19"/>
                    </a:lnTo>
                    <a:lnTo>
                      <a:pt x="22" y="16"/>
                    </a:lnTo>
                    <a:lnTo>
                      <a:pt x="22"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0" name="Freeform 136"/>
              <p:cNvSpPr>
                <a:spLocks/>
              </p:cNvSpPr>
              <p:nvPr/>
            </p:nvSpPr>
            <p:spPr bwMode="auto">
              <a:xfrm>
                <a:off x="5139" y="1809"/>
                <a:ext cx="23" cy="24"/>
              </a:xfrm>
              <a:custGeom>
                <a:avLst/>
                <a:gdLst>
                  <a:gd name="T0" fmla="*/ 22 w 23"/>
                  <a:gd name="T1" fmla="*/ 10 h 24"/>
                  <a:gd name="T2" fmla="*/ 22 w 23"/>
                  <a:gd name="T3" fmla="*/ 11 h 24"/>
                  <a:gd name="T4" fmla="*/ 18 w 23"/>
                  <a:gd name="T5" fmla="*/ 0 h 24"/>
                  <a:gd name="T6" fmla="*/ 0 w 23"/>
                  <a:gd name="T7" fmla="*/ 7 h 24"/>
                  <a:gd name="T8" fmla="*/ 4 w 23"/>
                  <a:gd name="T9" fmla="*/ 18 h 24"/>
                  <a:gd name="T10" fmla="*/ 5 w 23"/>
                  <a:gd name="T11" fmla="*/ 18 h 24"/>
                  <a:gd name="T12" fmla="*/ 4 w 23"/>
                  <a:gd name="T13" fmla="*/ 18 h 24"/>
                  <a:gd name="T14" fmla="*/ 7 w 23"/>
                  <a:gd name="T15" fmla="*/ 21 h 24"/>
                  <a:gd name="T16" fmla="*/ 10 w 23"/>
                  <a:gd name="T17" fmla="*/ 23 h 24"/>
                  <a:gd name="T18" fmla="*/ 13 w 23"/>
                  <a:gd name="T19" fmla="*/ 24 h 24"/>
                  <a:gd name="T20" fmla="*/ 17 w 23"/>
                  <a:gd name="T21" fmla="*/ 23 h 24"/>
                  <a:gd name="T22" fmla="*/ 20 w 23"/>
                  <a:gd name="T23" fmla="*/ 21 h 24"/>
                  <a:gd name="T24" fmla="*/ 22 w 23"/>
                  <a:gd name="T25" fmla="*/ 18 h 24"/>
                  <a:gd name="T26" fmla="*/ 23 w 23"/>
                  <a:gd name="T27" fmla="*/ 15 h 24"/>
                  <a:gd name="T28" fmla="*/ 22 w 23"/>
                  <a:gd name="T29" fmla="*/ 11 h 24"/>
                  <a:gd name="T30" fmla="*/ 22 w 23"/>
                  <a:gd name="T31"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4">
                    <a:moveTo>
                      <a:pt x="22" y="10"/>
                    </a:moveTo>
                    <a:lnTo>
                      <a:pt x="22" y="11"/>
                    </a:lnTo>
                    <a:lnTo>
                      <a:pt x="18" y="0"/>
                    </a:lnTo>
                    <a:lnTo>
                      <a:pt x="0" y="7"/>
                    </a:lnTo>
                    <a:lnTo>
                      <a:pt x="4" y="18"/>
                    </a:lnTo>
                    <a:lnTo>
                      <a:pt x="5" y="18"/>
                    </a:lnTo>
                    <a:lnTo>
                      <a:pt x="4" y="18"/>
                    </a:lnTo>
                    <a:lnTo>
                      <a:pt x="7" y="21"/>
                    </a:lnTo>
                    <a:lnTo>
                      <a:pt x="10" y="23"/>
                    </a:lnTo>
                    <a:lnTo>
                      <a:pt x="13" y="24"/>
                    </a:lnTo>
                    <a:lnTo>
                      <a:pt x="17" y="23"/>
                    </a:lnTo>
                    <a:lnTo>
                      <a:pt x="20" y="21"/>
                    </a:lnTo>
                    <a:lnTo>
                      <a:pt x="22" y="18"/>
                    </a:lnTo>
                    <a:lnTo>
                      <a:pt x="23" y="15"/>
                    </a:lnTo>
                    <a:lnTo>
                      <a:pt x="22" y="11"/>
                    </a:lnTo>
                    <a:lnTo>
                      <a:pt x="22"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1" name="Freeform 137"/>
              <p:cNvSpPr>
                <a:spLocks/>
              </p:cNvSpPr>
              <p:nvPr/>
            </p:nvSpPr>
            <p:spPr bwMode="auto">
              <a:xfrm>
                <a:off x="5144" y="1819"/>
                <a:ext cx="21" cy="21"/>
              </a:xfrm>
              <a:custGeom>
                <a:avLst/>
                <a:gdLst>
                  <a:gd name="T0" fmla="*/ 20 w 21"/>
                  <a:gd name="T1" fmla="*/ 6 h 21"/>
                  <a:gd name="T2" fmla="*/ 21 w 21"/>
                  <a:gd name="T3" fmla="*/ 8 h 21"/>
                  <a:gd name="T4" fmla="*/ 17 w 21"/>
                  <a:gd name="T5" fmla="*/ 0 h 21"/>
                  <a:gd name="T6" fmla="*/ 0 w 21"/>
                  <a:gd name="T7" fmla="*/ 8 h 21"/>
                  <a:gd name="T8" fmla="*/ 4 w 21"/>
                  <a:gd name="T9" fmla="*/ 16 h 21"/>
                  <a:gd name="T10" fmla="*/ 4 w 21"/>
                  <a:gd name="T11" fmla="*/ 18 h 21"/>
                  <a:gd name="T12" fmla="*/ 4 w 21"/>
                  <a:gd name="T13" fmla="*/ 16 h 21"/>
                  <a:gd name="T14" fmla="*/ 7 w 21"/>
                  <a:gd name="T15" fmla="*/ 19 h 21"/>
                  <a:gd name="T16" fmla="*/ 10 w 21"/>
                  <a:gd name="T17" fmla="*/ 21 h 21"/>
                  <a:gd name="T18" fmla="*/ 13 w 21"/>
                  <a:gd name="T19" fmla="*/ 21 h 21"/>
                  <a:gd name="T20" fmla="*/ 17 w 21"/>
                  <a:gd name="T21" fmla="*/ 21 h 21"/>
                  <a:gd name="T22" fmla="*/ 20 w 21"/>
                  <a:gd name="T23" fmla="*/ 18 h 21"/>
                  <a:gd name="T24" fmla="*/ 21 w 21"/>
                  <a:gd name="T25" fmla="*/ 14 h 21"/>
                  <a:gd name="T26" fmla="*/ 21 w 21"/>
                  <a:gd name="T27" fmla="*/ 11 h 21"/>
                  <a:gd name="T28" fmla="*/ 21 w 21"/>
                  <a:gd name="T29" fmla="*/ 8 h 21"/>
                  <a:gd name="T30" fmla="*/ 20 w 21"/>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20" y="6"/>
                    </a:moveTo>
                    <a:lnTo>
                      <a:pt x="21" y="8"/>
                    </a:lnTo>
                    <a:lnTo>
                      <a:pt x="17" y="0"/>
                    </a:lnTo>
                    <a:lnTo>
                      <a:pt x="0" y="8"/>
                    </a:lnTo>
                    <a:lnTo>
                      <a:pt x="4" y="16"/>
                    </a:lnTo>
                    <a:lnTo>
                      <a:pt x="4" y="18"/>
                    </a:lnTo>
                    <a:lnTo>
                      <a:pt x="4" y="16"/>
                    </a:lnTo>
                    <a:lnTo>
                      <a:pt x="7" y="19"/>
                    </a:lnTo>
                    <a:lnTo>
                      <a:pt x="10" y="21"/>
                    </a:lnTo>
                    <a:lnTo>
                      <a:pt x="13" y="21"/>
                    </a:lnTo>
                    <a:lnTo>
                      <a:pt x="17" y="21"/>
                    </a:lnTo>
                    <a:lnTo>
                      <a:pt x="20" y="18"/>
                    </a:lnTo>
                    <a:lnTo>
                      <a:pt x="21" y="14"/>
                    </a:lnTo>
                    <a:lnTo>
                      <a:pt x="21" y="11"/>
                    </a:lnTo>
                    <a:lnTo>
                      <a:pt x="21" y="8"/>
                    </a:lnTo>
                    <a:lnTo>
                      <a:pt x="20"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2" name="Freeform 138"/>
              <p:cNvSpPr>
                <a:spLocks/>
              </p:cNvSpPr>
              <p:nvPr/>
            </p:nvSpPr>
            <p:spPr bwMode="auto">
              <a:xfrm>
                <a:off x="5148" y="1825"/>
                <a:ext cx="22" cy="21"/>
              </a:xfrm>
              <a:custGeom>
                <a:avLst/>
                <a:gdLst>
                  <a:gd name="T0" fmla="*/ 19 w 22"/>
                  <a:gd name="T1" fmla="*/ 5 h 21"/>
                  <a:gd name="T2" fmla="*/ 21 w 22"/>
                  <a:gd name="T3" fmla="*/ 7 h 21"/>
                  <a:gd name="T4" fmla="*/ 16 w 22"/>
                  <a:gd name="T5" fmla="*/ 0 h 21"/>
                  <a:gd name="T6" fmla="*/ 0 w 22"/>
                  <a:gd name="T7" fmla="*/ 12 h 21"/>
                  <a:gd name="T8" fmla="*/ 4 w 22"/>
                  <a:gd name="T9" fmla="*/ 17 h 21"/>
                  <a:gd name="T10" fmla="*/ 4 w 22"/>
                  <a:gd name="T11" fmla="*/ 18 h 21"/>
                  <a:gd name="T12" fmla="*/ 4 w 22"/>
                  <a:gd name="T13" fmla="*/ 17 h 21"/>
                  <a:gd name="T14" fmla="*/ 8 w 22"/>
                  <a:gd name="T15" fmla="*/ 20 h 21"/>
                  <a:gd name="T16" fmla="*/ 11 w 22"/>
                  <a:gd name="T17" fmla="*/ 21 h 21"/>
                  <a:gd name="T18" fmla="*/ 14 w 22"/>
                  <a:gd name="T19" fmla="*/ 21 h 21"/>
                  <a:gd name="T20" fmla="*/ 17 w 22"/>
                  <a:gd name="T21" fmla="*/ 20 h 21"/>
                  <a:gd name="T22" fmla="*/ 21 w 22"/>
                  <a:gd name="T23" fmla="*/ 18 h 21"/>
                  <a:gd name="T24" fmla="*/ 22 w 22"/>
                  <a:gd name="T25" fmla="*/ 15 h 21"/>
                  <a:gd name="T26" fmla="*/ 22 w 22"/>
                  <a:gd name="T27" fmla="*/ 10 h 21"/>
                  <a:gd name="T28" fmla="*/ 21 w 22"/>
                  <a:gd name="T29" fmla="*/ 7 h 21"/>
                  <a:gd name="T30" fmla="*/ 19 w 22"/>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1">
                    <a:moveTo>
                      <a:pt x="19" y="5"/>
                    </a:moveTo>
                    <a:lnTo>
                      <a:pt x="21" y="7"/>
                    </a:lnTo>
                    <a:lnTo>
                      <a:pt x="16" y="0"/>
                    </a:lnTo>
                    <a:lnTo>
                      <a:pt x="0" y="12"/>
                    </a:lnTo>
                    <a:lnTo>
                      <a:pt x="4" y="17"/>
                    </a:lnTo>
                    <a:lnTo>
                      <a:pt x="4" y="18"/>
                    </a:lnTo>
                    <a:lnTo>
                      <a:pt x="4" y="17"/>
                    </a:lnTo>
                    <a:lnTo>
                      <a:pt x="8" y="20"/>
                    </a:lnTo>
                    <a:lnTo>
                      <a:pt x="11" y="21"/>
                    </a:lnTo>
                    <a:lnTo>
                      <a:pt x="14" y="21"/>
                    </a:lnTo>
                    <a:lnTo>
                      <a:pt x="17" y="20"/>
                    </a:lnTo>
                    <a:lnTo>
                      <a:pt x="21" y="18"/>
                    </a:lnTo>
                    <a:lnTo>
                      <a:pt x="22" y="15"/>
                    </a:lnTo>
                    <a:lnTo>
                      <a:pt x="22" y="10"/>
                    </a:lnTo>
                    <a:lnTo>
                      <a:pt x="21" y="7"/>
                    </a:lnTo>
                    <a:lnTo>
                      <a:pt x="19"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3" name="Freeform 139"/>
              <p:cNvSpPr>
                <a:spLocks/>
              </p:cNvSpPr>
              <p:nvPr/>
            </p:nvSpPr>
            <p:spPr bwMode="auto">
              <a:xfrm>
                <a:off x="5152" y="1830"/>
                <a:ext cx="22" cy="21"/>
              </a:xfrm>
              <a:custGeom>
                <a:avLst/>
                <a:gdLst>
                  <a:gd name="T0" fmla="*/ 18 w 22"/>
                  <a:gd name="T1" fmla="*/ 3 h 21"/>
                  <a:gd name="T2" fmla="*/ 20 w 22"/>
                  <a:gd name="T3" fmla="*/ 5 h 21"/>
                  <a:gd name="T4" fmla="*/ 15 w 22"/>
                  <a:gd name="T5" fmla="*/ 0 h 21"/>
                  <a:gd name="T6" fmla="*/ 0 w 22"/>
                  <a:gd name="T7" fmla="*/ 13 h 21"/>
                  <a:gd name="T8" fmla="*/ 5 w 22"/>
                  <a:gd name="T9" fmla="*/ 18 h 21"/>
                  <a:gd name="T10" fmla="*/ 7 w 22"/>
                  <a:gd name="T11" fmla="*/ 20 h 21"/>
                  <a:gd name="T12" fmla="*/ 5 w 22"/>
                  <a:gd name="T13" fmla="*/ 18 h 21"/>
                  <a:gd name="T14" fmla="*/ 9 w 22"/>
                  <a:gd name="T15" fmla="*/ 20 h 21"/>
                  <a:gd name="T16" fmla="*/ 12 w 22"/>
                  <a:gd name="T17" fmla="*/ 21 h 21"/>
                  <a:gd name="T18" fmla="*/ 15 w 22"/>
                  <a:gd name="T19" fmla="*/ 21 h 21"/>
                  <a:gd name="T20" fmla="*/ 18 w 22"/>
                  <a:gd name="T21" fmla="*/ 18 h 21"/>
                  <a:gd name="T22" fmla="*/ 22 w 22"/>
                  <a:gd name="T23" fmla="*/ 16 h 21"/>
                  <a:gd name="T24" fmla="*/ 22 w 22"/>
                  <a:gd name="T25" fmla="*/ 13 h 21"/>
                  <a:gd name="T26" fmla="*/ 22 w 22"/>
                  <a:gd name="T27" fmla="*/ 8 h 21"/>
                  <a:gd name="T28" fmla="*/ 20 w 22"/>
                  <a:gd name="T29" fmla="*/ 5 h 21"/>
                  <a:gd name="T30" fmla="*/ 18 w 22"/>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1">
                    <a:moveTo>
                      <a:pt x="18" y="3"/>
                    </a:moveTo>
                    <a:lnTo>
                      <a:pt x="20" y="5"/>
                    </a:lnTo>
                    <a:lnTo>
                      <a:pt x="15" y="0"/>
                    </a:lnTo>
                    <a:lnTo>
                      <a:pt x="0" y="13"/>
                    </a:lnTo>
                    <a:lnTo>
                      <a:pt x="5" y="18"/>
                    </a:lnTo>
                    <a:lnTo>
                      <a:pt x="7" y="20"/>
                    </a:lnTo>
                    <a:lnTo>
                      <a:pt x="5" y="18"/>
                    </a:lnTo>
                    <a:lnTo>
                      <a:pt x="9" y="20"/>
                    </a:lnTo>
                    <a:lnTo>
                      <a:pt x="12" y="21"/>
                    </a:lnTo>
                    <a:lnTo>
                      <a:pt x="15" y="21"/>
                    </a:lnTo>
                    <a:lnTo>
                      <a:pt x="18" y="18"/>
                    </a:lnTo>
                    <a:lnTo>
                      <a:pt x="22" y="16"/>
                    </a:lnTo>
                    <a:lnTo>
                      <a:pt x="22" y="13"/>
                    </a:lnTo>
                    <a:lnTo>
                      <a:pt x="22" y="8"/>
                    </a:lnTo>
                    <a:lnTo>
                      <a:pt x="20" y="5"/>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4" name="Freeform 140"/>
              <p:cNvSpPr>
                <a:spLocks/>
              </p:cNvSpPr>
              <p:nvPr/>
            </p:nvSpPr>
            <p:spPr bwMode="auto">
              <a:xfrm>
                <a:off x="5159" y="1833"/>
                <a:ext cx="19" cy="22"/>
              </a:xfrm>
              <a:custGeom>
                <a:avLst/>
                <a:gdLst>
                  <a:gd name="T0" fmla="*/ 15 w 19"/>
                  <a:gd name="T1" fmla="*/ 4 h 22"/>
                  <a:gd name="T2" fmla="*/ 15 w 19"/>
                  <a:gd name="T3" fmla="*/ 4 h 22"/>
                  <a:gd name="T4" fmla="*/ 11 w 19"/>
                  <a:gd name="T5" fmla="*/ 0 h 22"/>
                  <a:gd name="T6" fmla="*/ 0 w 19"/>
                  <a:gd name="T7" fmla="*/ 17 h 22"/>
                  <a:gd name="T8" fmla="*/ 3 w 19"/>
                  <a:gd name="T9" fmla="*/ 18 h 22"/>
                  <a:gd name="T10" fmla="*/ 3 w 19"/>
                  <a:gd name="T11" fmla="*/ 18 h 22"/>
                  <a:gd name="T12" fmla="*/ 3 w 19"/>
                  <a:gd name="T13" fmla="*/ 18 h 22"/>
                  <a:gd name="T14" fmla="*/ 8 w 19"/>
                  <a:gd name="T15" fmla="*/ 22 h 22"/>
                  <a:gd name="T16" fmla="*/ 11 w 19"/>
                  <a:gd name="T17" fmla="*/ 22 h 22"/>
                  <a:gd name="T18" fmla="*/ 15 w 19"/>
                  <a:gd name="T19" fmla="*/ 20 h 22"/>
                  <a:gd name="T20" fmla="*/ 18 w 19"/>
                  <a:gd name="T21" fmla="*/ 17 h 22"/>
                  <a:gd name="T22" fmla="*/ 19 w 19"/>
                  <a:gd name="T23" fmla="*/ 13 h 22"/>
                  <a:gd name="T24" fmla="*/ 19 w 19"/>
                  <a:gd name="T25" fmla="*/ 10 h 22"/>
                  <a:gd name="T26" fmla="*/ 18 w 19"/>
                  <a:gd name="T27" fmla="*/ 7 h 22"/>
                  <a:gd name="T28" fmla="*/ 15 w 19"/>
                  <a:gd name="T2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2">
                    <a:moveTo>
                      <a:pt x="15" y="4"/>
                    </a:moveTo>
                    <a:lnTo>
                      <a:pt x="15" y="4"/>
                    </a:lnTo>
                    <a:lnTo>
                      <a:pt x="11" y="0"/>
                    </a:lnTo>
                    <a:lnTo>
                      <a:pt x="0" y="17"/>
                    </a:lnTo>
                    <a:lnTo>
                      <a:pt x="3" y="18"/>
                    </a:lnTo>
                    <a:lnTo>
                      <a:pt x="3" y="18"/>
                    </a:lnTo>
                    <a:lnTo>
                      <a:pt x="3" y="18"/>
                    </a:lnTo>
                    <a:lnTo>
                      <a:pt x="8" y="22"/>
                    </a:lnTo>
                    <a:lnTo>
                      <a:pt x="11" y="22"/>
                    </a:lnTo>
                    <a:lnTo>
                      <a:pt x="15" y="20"/>
                    </a:lnTo>
                    <a:lnTo>
                      <a:pt x="18" y="17"/>
                    </a:lnTo>
                    <a:lnTo>
                      <a:pt x="19" y="13"/>
                    </a:lnTo>
                    <a:lnTo>
                      <a:pt x="19" y="10"/>
                    </a:lnTo>
                    <a:lnTo>
                      <a:pt x="18" y="7"/>
                    </a:lnTo>
                    <a:lnTo>
                      <a:pt x="15"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5" name="Freeform 141"/>
              <p:cNvSpPr>
                <a:spLocks/>
              </p:cNvSpPr>
              <p:nvPr/>
            </p:nvSpPr>
            <p:spPr bwMode="auto">
              <a:xfrm>
                <a:off x="5162" y="1837"/>
                <a:ext cx="20" cy="21"/>
              </a:xfrm>
              <a:custGeom>
                <a:avLst/>
                <a:gdLst>
                  <a:gd name="T0" fmla="*/ 13 w 20"/>
                  <a:gd name="T1" fmla="*/ 1 h 21"/>
                  <a:gd name="T2" fmla="*/ 16 w 20"/>
                  <a:gd name="T3" fmla="*/ 3 h 21"/>
                  <a:gd name="T4" fmla="*/ 12 w 20"/>
                  <a:gd name="T5" fmla="*/ 0 h 21"/>
                  <a:gd name="T6" fmla="*/ 0 w 20"/>
                  <a:gd name="T7" fmla="*/ 14 h 21"/>
                  <a:gd name="T8" fmla="*/ 5 w 20"/>
                  <a:gd name="T9" fmla="*/ 18 h 21"/>
                  <a:gd name="T10" fmla="*/ 7 w 20"/>
                  <a:gd name="T11" fmla="*/ 19 h 21"/>
                  <a:gd name="T12" fmla="*/ 5 w 20"/>
                  <a:gd name="T13" fmla="*/ 18 h 21"/>
                  <a:gd name="T14" fmla="*/ 8 w 20"/>
                  <a:gd name="T15" fmla="*/ 21 h 21"/>
                  <a:gd name="T16" fmla="*/ 12 w 20"/>
                  <a:gd name="T17" fmla="*/ 21 h 21"/>
                  <a:gd name="T18" fmla="*/ 15 w 20"/>
                  <a:gd name="T19" fmla="*/ 19 h 21"/>
                  <a:gd name="T20" fmla="*/ 18 w 20"/>
                  <a:gd name="T21" fmla="*/ 16 h 21"/>
                  <a:gd name="T22" fmla="*/ 20 w 20"/>
                  <a:gd name="T23" fmla="*/ 13 h 21"/>
                  <a:gd name="T24" fmla="*/ 20 w 20"/>
                  <a:gd name="T25" fmla="*/ 9 h 21"/>
                  <a:gd name="T26" fmla="*/ 20 w 20"/>
                  <a:gd name="T27" fmla="*/ 6 h 21"/>
                  <a:gd name="T28" fmla="*/ 16 w 20"/>
                  <a:gd name="T29" fmla="*/ 3 h 21"/>
                  <a:gd name="T30" fmla="*/ 13 w 20"/>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3" y="1"/>
                    </a:moveTo>
                    <a:lnTo>
                      <a:pt x="16" y="3"/>
                    </a:lnTo>
                    <a:lnTo>
                      <a:pt x="12" y="0"/>
                    </a:lnTo>
                    <a:lnTo>
                      <a:pt x="0" y="14"/>
                    </a:lnTo>
                    <a:lnTo>
                      <a:pt x="5" y="18"/>
                    </a:lnTo>
                    <a:lnTo>
                      <a:pt x="7" y="19"/>
                    </a:lnTo>
                    <a:lnTo>
                      <a:pt x="5" y="18"/>
                    </a:lnTo>
                    <a:lnTo>
                      <a:pt x="8" y="21"/>
                    </a:lnTo>
                    <a:lnTo>
                      <a:pt x="12" y="21"/>
                    </a:lnTo>
                    <a:lnTo>
                      <a:pt x="15" y="19"/>
                    </a:lnTo>
                    <a:lnTo>
                      <a:pt x="18" y="16"/>
                    </a:lnTo>
                    <a:lnTo>
                      <a:pt x="20" y="13"/>
                    </a:lnTo>
                    <a:lnTo>
                      <a:pt x="20" y="9"/>
                    </a:lnTo>
                    <a:lnTo>
                      <a:pt x="20" y="6"/>
                    </a:lnTo>
                    <a:lnTo>
                      <a:pt x="16" y="3"/>
                    </a:lnTo>
                    <a:lnTo>
                      <a:pt x="1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6" name="Freeform 142"/>
              <p:cNvSpPr>
                <a:spLocks/>
              </p:cNvSpPr>
              <p:nvPr/>
            </p:nvSpPr>
            <p:spPr bwMode="auto">
              <a:xfrm>
                <a:off x="5169" y="1838"/>
                <a:ext cx="18" cy="21"/>
              </a:xfrm>
              <a:custGeom>
                <a:avLst/>
                <a:gdLst>
                  <a:gd name="T0" fmla="*/ 11 w 18"/>
                  <a:gd name="T1" fmla="*/ 2 h 21"/>
                  <a:gd name="T2" fmla="*/ 11 w 18"/>
                  <a:gd name="T3" fmla="*/ 2 h 21"/>
                  <a:gd name="T4" fmla="*/ 6 w 18"/>
                  <a:gd name="T5" fmla="*/ 0 h 21"/>
                  <a:gd name="T6" fmla="*/ 0 w 18"/>
                  <a:gd name="T7" fmla="*/ 18 h 21"/>
                  <a:gd name="T8" fmla="*/ 5 w 18"/>
                  <a:gd name="T9" fmla="*/ 20 h 21"/>
                  <a:gd name="T10" fmla="*/ 5 w 18"/>
                  <a:gd name="T11" fmla="*/ 20 h 21"/>
                  <a:gd name="T12" fmla="*/ 5 w 18"/>
                  <a:gd name="T13" fmla="*/ 20 h 21"/>
                  <a:gd name="T14" fmla="*/ 8 w 18"/>
                  <a:gd name="T15" fmla="*/ 21 h 21"/>
                  <a:gd name="T16" fmla="*/ 13 w 18"/>
                  <a:gd name="T17" fmla="*/ 20 h 21"/>
                  <a:gd name="T18" fmla="*/ 14 w 18"/>
                  <a:gd name="T19" fmla="*/ 18 h 21"/>
                  <a:gd name="T20" fmla="*/ 16 w 18"/>
                  <a:gd name="T21" fmla="*/ 15 h 21"/>
                  <a:gd name="T22" fmla="*/ 18 w 18"/>
                  <a:gd name="T23" fmla="*/ 12 h 21"/>
                  <a:gd name="T24" fmla="*/ 16 w 18"/>
                  <a:gd name="T25" fmla="*/ 7 h 21"/>
                  <a:gd name="T26" fmla="*/ 14 w 18"/>
                  <a:gd name="T27" fmla="*/ 5 h 21"/>
                  <a:gd name="T28" fmla="*/ 11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2"/>
                    </a:moveTo>
                    <a:lnTo>
                      <a:pt x="11" y="2"/>
                    </a:lnTo>
                    <a:lnTo>
                      <a:pt x="6" y="0"/>
                    </a:lnTo>
                    <a:lnTo>
                      <a:pt x="0" y="18"/>
                    </a:lnTo>
                    <a:lnTo>
                      <a:pt x="5" y="20"/>
                    </a:lnTo>
                    <a:lnTo>
                      <a:pt x="5" y="20"/>
                    </a:lnTo>
                    <a:lnTo>
                      <a:pt x="5" y="20"/>
                    </a:lnTo>
                    <a:lnTo>
                      <a:pt x="8" y="21"/>
                    </a:lnTo>
                    <a:lnTo>
                      <a:pt x="13" y="20"/>
                    </a:lnTo>
                    <a:lnTo>
                      <a:pt x="14" y="18"/>
                    </a:lnTo>
                    <a:lnTo>
                      <a:pt x="16" y="15"/>
                    </a:lnTo>
                    <a:lnTo>
                      <a:pt x="18" y="12"/>
                    </a:lnTo>
                    <a:lnTo>
                      <a:pt x="16" y="7"/>
                    </a:lnTo>
                    <a:lnTo>
                      <a:pt x="14" y="5"/>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7" name="Freeform 143"/>
              <p:cNvSpPr>
                <a:spLocks/>
              </p:cNvSpPr>
              <p:nvPr/>
            </p:nvSpPr>
            <p:spPr bwMode="auto">
              <a:xfrm>
                <a:off x="5174" y="1840"/>
                <a:ext cx="16" cy="21"/>
              </a:xfrm>
              <a:custGeom>
                <a:avLst/>
                <a:gdLst>
                  <a:gd name="T0" fmla="*/ 6 w 16"/>
                  <a:gd name="T1" fmla="*/ 2 h 21"/>
                  <a:gd name="T2" fmla="*/ 9 w 16"/>
                  <a:gd name="T3" fmla="*/ 2 h 21"/>
                  <a:gd name="T4" fmla="*/ 6 w 16"/>
                  <a:gd name="T5" fmla="*/ 0 h 21"/>
                  <a:gd name="T6" fmla="*/ 0 w 16"/>
                  <a:gd name="T7" fmla="*/ 18 h 21"/>
                  <a:gd name="T8" fmla="*/ 3 w 16"/>
                  <a:gd name="T9" fmla="*/ 19 h 21"/>
                  <a:gd name="T10" fmla="*/ 6 w 16"/>
                  <a:gd name="T11" fmla="*/ 19 h 21"/>
                  <a:gd name="T12" fmla="*/ 3 w 16"/>
                  <a:gd name="T13" fmla="*/ 19 h 21"/>
                  <a:gd name="T14" fmla="*/ 8 w 16"/>
                  <a:gd name="T15" fmla="*/ 21 h 21"/>
                  <a:gd name="T16" fmla="*/ 11 w 16"/>
                  <a:gd name="T17" fmla="*/ 19 h 21"/>
                  <a:gd name="T18" fmla="*/ 14 w 16"/>
                  <a:gd name="T19" fmla="*/ 18 h 21"/>
                  <a:gd name="T20" fmla="*/ 16 w 16"/>
                  <a:gd name="T21" fmla="*/ 15 h 21"/>
                  <a:gd name="T22" fmla="*/ 16 w 16"/>
                  <a:gd name="T23" fmla="*/ 11 h 21"/>
                  <a:gd name="T24" fmla="*/ 16 w 16"/>
                  <a:gd name="T25" fmla="*/ 6 h 21"/>
                  <a:gd name="T26" fmla="*/ 14 w 16"/>
                  <a:gd name="T27" fmla="*/ 3 h 21"/>
                  <a:gd name="T28" fmla="*/ 9 w 16"/>
                  <a:gd name="T29" fmla="*/ 2 h 21"/>
                  <a:gd name="T30" fmla="*/ 6 w 16"/>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1">
                    <a:moveTo>
                      <a:pt x="6" y="2"/>
                    </a:moveTo>
                    <a:lnTo>
                      <a:pt x="9" y="2"/>
                    </a:lnTo>
                    <a:lnTo>
                      <a:pt x="6" y="0"/>
                    </a:lnTo>
                    <a:lnTo>
                      <a:pt x="0" y="18"/>
                    </a:lnTo>
                    <a:lnTo>
                      <a:pt x="3" y="19"/>
                    </a:lnTo>
                    <a:lnTo>
                      <a:pt x="6" y="19"/>
                    </a:lnTo>
                    <a:lnTo>
                      <a:pt x="3" y="19"/>
                    </a:lnTo>
                    <a:lnTo>
                      <a:pt x="8" y="21"/>
                    </a:lnTo>
                    <a:lnTo>
                      <a:pt x="11" y="19"/>
                    </a:lnTo>
                    <a:lnTo>
                      <a:pt x="14" y="18"/>
                    </a:lnTo>
                    <a:lnTo>
                      <a:pt x="16" y="15"/>
                    </a:lnTo>
                    <a:lnTo>
                      <a:pt x="16" y="11"/>
                    </a:lnTo>
                    <a:lnTo>
                      <a:pt x="16" y="6"/>
                    </a:lnTo>
                    <a:lnTo>
                      <a:pt x="14" y="3"/>
                    </a:lnTo>
                    <a:lnTo>
                      <a:pt x="9"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8" name="Freeform 144"/>
              <p:cNvSpPr>
                <a:spLocks/>
              </p:cNvSpPr>
              <p:nvPr/>
            </p:nvSpPr>
            <p:spPr bwMode="auto">
              <a:xfrm>
                <a:off x="5180" y="1842"/>
                <a:ext cx="15" cy="17"/>
              </a:xfrm>
              <a:custGeom>
                <a:avLst/>
                <a:gdLst>
                  <a:gd name="T0" fmla="*/ 8 w 15"/>
                  <a:gd name="T1" fmla="*/ 0 h 17"/>
                  <a:gd name="T2" fmla="*/ 5 w 15"/>
                  <a:gd name="T3" fmla="*/ 0 h 17"/>
                  <a:gd name="T4" fmla="*/ 0 w 15"/>
                  <a:gd name="T5" fmla="*/ 0 h 17"/>
                  <a:gd name="T6" fmla="*/ 0 w 15"/>
                  <a:gd name="T7" fmla="*/ 17 h 17"/>
                  <a:gd name="T8" fmla="*/ 5 w 15"/>
                  <a:gd name="T9" fmla="*/ 17 h 17"/>
                  <a:gd name="T10" fmla="*/ 2 w 15"/>
                  <a:gd name="T11" fmla="*/ 17 h 17"/>
                  <a:gd name="T12" fmla="*/ 5 w 15"/>
                  <a:gd name="T13" fmla="*/ 17 h 17"/>
                  <a:gd name="T14" fmla="*/ 8 w 15"/>
                  <a:gd name="T15" fmla="*/ 17 h 17"/>
                  <a:gd name="T16" fmla="*/ 11 w 15"/>
                  <a:gd name="T17" fmla="*/ 16 h 17"/>
                  <a:gd name="T18" fmla="*/ 13 w 15"/>
                  <a:gd name="T19" fmla="*/ 13 h 17"/>
                  <a:gd name="T20" fmla="*/ 15 w 15"/>
                  <a:gd name="T21" fmla="*/ 9 h 17"/>
                  <a:gd name="T22" fmla="*/ 13 w 15"/>
                  <a:gd name="T23" fmla="*/ 4 h 17"/>
                  <a:gd name="T24" fmla="*/ 11 w 15"/>
                  <a:gd name="T25" fmla="*/ 3 h 17"/>
                  <a:gd name="T26" fmla="*/ 8 w 15"/>
                  <a:gd name="T27" fmla="*/ 0 h 17"/>
                  <a:gd name="T28" fmla="*/ 5 w 15"/>
                  <a:gd name="T29" fmla="*/ 0 h 17"/>
                  <a:gd name="T30" fmla="*/ 8 w 15"/>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7">
                    <a:moveTo>
                      <a:pt x="8" y="0"/>
                    </a:moveTo>
                    <a:lnTo>
                      <a:pt x="5" y="0"/>
                    </a:lnTo>
                    <a:lnTo>
                      <a:pt x="0" y="0"/>
                    </a:lnTo>
                    <a:lnTo>
                      <a:pt x="0" y="17"/>
                    </a:lnTo>
                    <a:lnTo>
                      <a:pt x="5" y="17"/>
                    </a:lnTo>
                    <a:lnTo>
                      <a:pt x="2" y="17"/>
                    </a:lnTo>
                    <a:lnTo>
                      <a:pt x="5" y="17"/>
                    </a:lnTo>
                    <a:lnTo>
                      <a:pt x="8" y="17"/>
                    </a:lnTo>
                    <a:lnTo>
                      <a:pt x="11" y="16"/>
                    </a:lnTo>
                    <a:lnTo>
                      <a:pt x="13" y="13"/>
                    </a:lnTo>
                    <a:lnTo>
                      <a:pt x="15" y="9"/>
                    </a:lnTo>
                    <a:lnTo>
                      <a:pt x="13" y="4"/>
                    </a:lnTo>
                    <a:lnTo>
                      <a:pt x="11" y="3"/>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79" name="Freeform 145"/>
              <p:cNvSpPr>
                <a:spLocks/>
              </p:cNvSpPr>
              <p:nvPr/>
            </p:nvSpPr>
            <p:spPr bwMode="auto">
              <a:xfrm>
                <a:off x="5182" y="1842"/>
                <a:ext cx="16" cy="19"/>
              </a:xfrm>
              <a:custGeom>
                <a:avLst/>
                <a:gdLst>
                  <a:gd name="T0" fmla="*/ 6 w 16"/>
                  <a:gd name="T1" fmla="*/ 1 h 19"/>
                  <a:gd name="T2" fmla="*/ 9 w 16"/>
                  <a:gd name="T3" fmla="*/ 1 h 19"/>
                  <a:gd name="T4" fmla="*/ 6 w 16"/>
                  <a:gd name="T5" fmla="*/ 0 h 19"/>
                  <a:gd name="T6" fmla="*/ 0 w 16"/>
                  <a:gd name="T7" fmla="*/ 17 h 19"/>
                  <a:gd name="T8" fmla="*/ 3 w 16"/>
                  <a:gd name="T9" fmla="*/ 19 h 19"/>
                  <a:gd name="T10" fmla="*/ 6 w 16"/>
                  <a:gd name="T11" fmla="*/ 19 h 19"/>
                  <a:gd name="T12" fmla="*/ 3 w 16"/>
                  <a:gd name="T13" fmla="*/ 19 h 19"/>
                  <a:gd name="T14" fmla="*/ 8 w 16"/>
                  <a:gd name="T15" fmla="*/ 19 h 19"/>
                  <a:gd name="T16" fmla="*/ 11 w 16"/>
                  <a:gd name="T17" fmla="*/ 19 h 19"/>
                  <a:gd name="T18" fmla="*/ 14 w 16"/>
                  <a:gd name="T19" fmla="*/ 16 h 19"/>
                  <a:gd name="T20" fmla="*/ 16 w 16"/>
                  <a:gd name="T21" fmla="*/ 14 h 19"/>
                  <a:gd name="T22" fmla="*/ 16 w 16"/>
                  <a:gd name="T23" fmla="*/ 9 h 19"/>
                  <a:gd name="T24" fmla="*/ 16 w 16"/>
                  <a:gd name="T25" fmla="*/ 6 h 19"/>
                  <a:gd name="T26" fmla="*/ 14 w 16"/>
                  <a:gd name="T27" fmla="*/ 3 h 19"/>
                  <a:gd name="T28" fmla="*/ 9 w 16"/>
                  <a:gd name="T29" fmla="*/ 1 h 19"/>
                  <a:gd name="T30" fmla="*/ 6 w 16"/>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9">
                    <a:moveTo>
                      <a:pt x="6" y="1"/>
                    </a:moveTo>
                    <a:lnTo>
                      <a:pt x="9" y="1"/>
                    </a:lnTo>
                    <a:lnTo>
                      <a:pt x="6" y="0"/>
                    </a:lnTo>
                    <a:lnTo>
                      <a:pt x="0" y="17"/>
                    </a:lnTo>
                    <a:lnTo>
                      <a:pt x="3" y="19"/>
                    </a:lnTo>
                    <a:lnTo>
                      <a:pt x="6" y="19"/>
                    </a:lnTo>
                    <a:lnTo>
                      <a:pt x="3" y="19"/>
                    </a:lnTo>
                    <a:lnTo>
                      <a:pt x="8" y="19"/>
                    </a:lnTo>
                    <a:lnTo>
                      <a:pt x="11" y="19"/>
                    </a:lnTo>
                    <a:lnTo>
                      <a:pt x="14" y="16"/>
                    </a:lnTo>
                    <a:lnTo>
                      <a:pt x="16" y="14"/>
                    </a:lnTo>
                    <a:lnTo>
                      <a:pt x="16" y="9"/>
                    </a:lnTo>
                    <a:lnTo>
                      <a:pt x="16" y="6"/>
                    </a:lnTo>
                    <a:lnTo>
                      <a:pt x="14" y="3"/>
                    </a:lnTo>
                    <a:lnTo>
                      <a:pt x="9" y="1"/>
                    </a:lnTo>
                    <a:lnTo>
                      <a:pt x="6"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0" name="Freeform 146"/>
              <p:cNvSpPr>
                <a:spLocks/>
              </p:cNvSpPr>
              <p:nvPr/>
            </p:nvSpPr>
            <p:spPr bwMode="auto">
              <a:xfrm>
                <a:off x="5188"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1" name="Freeform 147"/>
              <p:cNvSpPr>
                <a:spLocks/>
              </p:cNvSpPr>
              <p:nvPr/>
            </p:nvSpPr>
            <p:spPr bwMode="auto">
              <a:xfrm>
                <a:off x="519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2" name="Freeform 148"/>
              <p:cNvSpPr>
                <a:spLocks/>
              </p:cNvSpPr>
              <p:nvPr/>
            </p:nvSpPr>
            <p:spPr bwMode="auto">
              <a:xfrm>
                <a:off x="5196"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3" name="Freeform 149"/>
              <p:cNvSpPr>
                <a:spLocks/>
              </p:cNvSpPr>
              <p:nvPr/>
            </p:nvSpPr>
            <p:spPr bwMode="auto">
              <a:xfrm>
                <a:off x="5201"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4" name="Freeform 150"/>
              <p:cNvSpPr>
                <a:spLocks/>
              </p:cNvSpPr>
              <p:nvPr/>
            </p:nvSpPr>
            <p:spPr bwMode="auto">
              <a:xfrm>
                <a:off x="5204"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8"/>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5" name="Freeform 151"/>
              <p:cNvSpPr>
                <a:spLocks/>
              </p:cNvSpPr>
              <p:nvPr/>
            </p:nvSpPr>
            <p:spPr bwMode="auto">
              <a:xfrm>
                <a:off x="5209"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8"/>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6" name="Freeform 152"/>
              <p:cNvSpPr>
                <a:spLocks/>
              </p:cNvSpPr>
              <p:nvPr/>
            </p:nvSpPr>
            <p:spPr bwMode="auto">
              <a:xfrm>
                <a:off x="5213"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8"/>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7" name="Freeform 153"/>
              <p:cNvSpPr>
                <a:spLocks/>
              </p:cNvSpPr>
              <p:nvPr/>
            </p:nvSpPr>
            <p:spPr bwMode="auto">
              <a:xfrm>
                <a:off x="5217"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8" name="Freeform 154"/>
              <p:cNvSpPr>
                <a:spLocks/>
              </p:cNvSpPr>
              <p:nvPr/>
            </p:nvSpPr>
            <p:spPr bwMode="auto">
              <a:xfrm>
                <a:off x="5221"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89" name="Freeform 155"/>
              <p:cNvSpPr>
                <a:spLocks/>
              </p:cNvSpPr>
              <p:nvPr/>
            </p:nvSpPr>
            <p:spPr bwMode="auto">
              <a:xfrm>
                <a:off x="5226"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0" name="Freeform 156"/>
              <p:cNvSpPr>
                <a:spLocks/>
              </p:cNvSpPr>
              <p:nvPr/>
            </p:nvSpPr>
            <p:spPr bwMode="auto">
              <a:xfrm>
                <a:off x="5229"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1" name="Freeform 157"/>
              <p:cNvSpPr>
                <a:spLocks/>
              </p:cNvSpPr>
              <p:nvPr/>
            </p:nvSpPr>
            <p:spPr bwMode="auto">
              <a:xfrm>
                <a:off x="5234"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2" name="Freeform 158"/>
              <p:cNvSpPr>
                <a:spLocks/>
              </p:cNvSpPr>
              <p:nvPr/>
            </p:nvSpPr>
            <p:spPr bwMode="auto">
              <a:xfrm>
                <a:off x="5237"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3" name="Freeform 159"/>
              <p:cNvSpPr>
                <a:spLocks/>
              </p:cNvSpPr>
              <p:nvPr/>
            </p:nvSpPr>
            <p:spPr bwMode="auto">
              <a:xfrm>
                <a:off x="5242"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4" name="Freeform 160"/>
              <p:cNvSpPr>
                <a:spLocks/>
              </p:cNvSpPr>
              <p:nvPr/>
            </p:nvSpPr>
            <p:spPr bwMode="auto">
              <a:xfrm>
                <a:off x="5245"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5" name="Freeform 161"/>
              <p:cNvSpPr>
                <a:spLocks/>
              </p:cNvSpPr>
              <p:nvPr/>
            </p:nvSpPr>
            <p:spPr bwMode="auto">
              <a:xfrm>
                <a:off x="5250"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6" name="Freeform 162"/>
              <p:cNvSpPr>
                <a:spLocks/>
              </p:cNvSpPr>
              <p:nvPr/>
            </p:nvSpPr>
            <p:spPr bwMode="auto">
              <a:xfrm>
                <a:off x="5253"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7" name="Freeform 163"/>
              <p:cNvSpPr>
                <a:spLocks/>
              </p:cNvSpPr>
              <p:nvPr/>
            </p:nvSpPr>
            <p:spPr bwMode="auto">
              <a:xfrm>
                <a:off x="5258"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8" name="Freeform 164"/>
              <p:cNvSpPr>
                <a:spLocks/>
              </p:cNvSpPr>
              <p:nvPr/>
            </p:nvSpPr>
            <p:spPr bwMode="auto">
              <a:xfrm>
                <a:off x="5261"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99" name="Freeform 165"/>
              <p:cNvSpPr>
                <a:spLocks/>
              </p:cNvSpPr>
              <p:nvPr/>
            </p:nvSpPr>
            <p:spPr bwMode="auto">
              <a:xfrm>
                <a:off x="5266" y="1843"/>
                <a:ext cx="13" cy="18"/>
              </a:xfrm>
              <a:custGeom>
                <a:avLst/>
                <a:gdLst>
                  <a:gd name="T0" fmla="*/ 7 w 13"/>
                  <a:gd name="T1" fmla="*/ 0 h 18"/>
                  <a:gd name="T2" fmla="*/ 3 w 13"/>
                  <a:gd name="T3" fmla="*/ 0 h 18"/>
                  <a:gd name="T4" fmla="*/ 0 w 13"/>
                  <a:gd name="T5" fmla="*/ 0 h 18"/>
                  <a:gd name="T6" fmla="*/ 0 w 13"/>
                  <a:gd name="T7" fmla="*/ 18 h 18"/>
                  <a:gd name="T8" fmla="*/ 3 w 13"/>
                  <a:gd name="T9" fmla="*/ 18 h 18"/>
                  <a:gd name="T10" fmla="*/ 0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3 w 13"/>
                  <a:gd name="T29" fmla="*/ 0 h 18"/>
                  <a:gd name="T30" fmla="*/ 7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7" y="0"/>
                    </a:moveTo>
                    <a:lnTo>
                      <a:pt x="3" y="0"/>
                    </a:lnTo>
                    <a:lnTo>
                      <a:pt x="0" y="0"/>
                    </a:lnTo>
                    <a:lnTo>
                      <a:pt x="0" y="18"/>
                    </a:lnTo>
                    <a:lnTo>
                      <a:pt x="3" y="18"/>
                    </a:lnTo>
                    <a:lnTo>
                      <a:pt x="0" y="18"/>
                    </a:lnTo>
                    <a:lnTo>
                      <a:pt x="3" y="18"/>
                    </a:lnTo>
                    <a:lnTo>
                      <a:pt x="8" y="18"/>
                    </a:lnTo>
                    <a:lnTo>
                      <a:pt x="12" y="16"/>
                    </a:lnTo>
                    <a:lnTo>
                      <a:pt x="13" y="13"/>
                    </a:lnTo>
                    <a:lnTo>
                      <a:pt x="13" y="8"/>
                    </a:lnTo>
                    <a:lnTo>
                      <a:pt x="13" y="5"/>
                    </a:lnTo>
                    <a:lnTo>
                      <a:pt x="12" y="2"/>
                    </a:lnTo>
                    <a:lnTo>
                      <a:pt x="8" y="0"/>
                    </a:lnTo>
                    <a:lnTo>
                      <a:pt x="3"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0" name="Freeform 166"/>
              <p:cNvSpPr>
                <a:spLocks/>
              </p:cNvSpPr>
              <p:nvPr/>
            </p:nvSpPr>
            <p:spPr bwMode="auto">
              <a:xfrm>
                <a:off x="5266" y="1843"/>
                <a:ext cx="18" cy="20"/>
              </a:xfrm>
              <a:custGeom>
                <a:avLst/>
                <a:gdLst>
                  <a:gd name="T0" fmla="*/ 8 w 18"/>
                  <a:gd name="T1" fmla="*/ 2 h 20"/>
                  <a:gd name="T2" fmla="*/ 12 w 18"/>
                  <a:gd name="T3" fmla="*/ 2 h 20"/>
                  <a:gd name="T4" fmla="*/ 7 w 18"/>
                  <a:gd name="T5" fmla="*/ 0 h 20"/>
                  <a:gd name="T6" fmla="*/ 0 w 18"/>
                  <a:gd name="T7" fmla="*/ 18 h 20"/>
                  <a:gd name="T8" fmla="*/ 5 w 18"/>
                  <a:gd name="T9" fmla="*/ 20 h 20"/>
                  <a:gd name="T10" fmla="*/ 8 w 18"/>
                  <a:gd name="T11" fmla="*/ 20 h 20"/>
                  <a:gd name="T12" fmla="*/ 5 w 18"/>
                  <a:gd name="T13" fmla="*/ 20 h 20"/>
                  <a:gd name="T14" fmla="*/ 8 w 18"/>
                  <a:gd name="T15" fmla="*/ 20 h 20"/>
                  <a:gd name="T16" fmla="*/ 13 w 18"/>
                  <a:gd name="T17" fmla="*/ 20 h 20"/>
                  <a:gd name="T18" fmla="*/ 15 w 18"/>
                  <a:gd name="T19" fmla="*/ 16 h 20"/>
                  <a:gd name="T20" fmla="*/ 16 w 18"/>
                  <a:gd name="T21" fmla="*/ 15 h 20"/>
                  <a:gd name="T22" fmla="*/ 18 w 18"/>
                  <a:gd name="T23" fmla="*/ 10 h 20"/>
                  <a:gd name="T24" fmla="*/ 16 w 18"/>
                  <a:gd name="T25" fmla="*/ 7 h 20"/>
                  <a:gd name="T26" fmla="*/ 15 w 18"/>
                  <a:gd name="T27" fmla="*/ 3 h 20"/>
                  <a:gd name="T28" fmla="*/ 12 w 18"/>
                  <a:gd name="T29" fmla="*/ 2 h 20"/>
                  <a:gd name="T30" fmla="*/ 8 w 18"/>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8" y="2"/>
                    </a:moveTo>
                    <a:lnTo>
                      <a:pt x="12" y="2"/>
                    </a:lnTo>
                    <a:lnTo>
                      <a:pt x="7" y="0"/>
                    </a:lnTo>
                    <a:lnTo>
                      <a:pt x="0" y="18"/>
                    </a:lnTo>
                    <a:lnTo>
                      <a:pt x="5" y="20"/>
                    </a:lnTo>
                    <a:lnTo>
                      <a:pt x="8" y="20"/>
                    </a:lnTo>
                    <a:lnTo>
                      <a:pt x="5" y="20"/>
                    </a:lnTo>
                    <a:lnTo>
                      <a:pt x="8" y="20"/>
                    </a:lnTo>
                    <a:lnTo>
                      <a:pt x="13" y="20"/>
                    </a:lnTo>
                    <a:lnTo>
                      <a:pt x="15" y="16"/>
                    </a:lnTo>
                    <a:lnTo>
                      <a:pt x="16" y="15"/>
                    </a:lnTo>
                    <a:lnTo>
                      <a:pt x="18" y="10"/>
                    </a:lnTo>
                    <a:lnTo>
                      <a:pt x="16" y="7"/>
                    </a:lnTo>
                    <a:lnTo>
                      <a:pt x="15" y="3"/>
                    </a:lnTo>
                    <a:lnTo>
                      <a:pt x="12"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1" name="Freeform 167"/>
              <p:cNvSpPr>
                <a:spLocks/>
              </p:cNvSpPr>
              <p:nvPr/>
            </p:nvSpPr>
            <p:spPr bwMode="auto">
              <a:xfrm>
                <a:off x="5274"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4 h 18"/>
                  <a:gd name="T18" fmla="*/ 13 w 13"/>
                  <a:gd name="T19" fmla="*/ 13 h 18"/>
                  <a:gd name="T20" fmla="*/ 13 w 13"/>
                  <a:gd name="T21" fmla="*/ 8 h 18"/>
                  <a:gd name="T22" fmla="*/ 13 w 13"/>
                  <a:gd name="T23" fmla="*/ 5 h 18"/>
                  <a:gd name="T24" fmla="*/ 12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4"/>
                    </a:lnTo>
                    <a:lnTo>
                      <a:pt x="13" y="13"/>
                    </a:lnTo>
                    <a:lnTo>
                      <a:pt x="13" y="8"/>
                    </a:lnTo>
                    <a:lnTo>
                      <a:pt x="13" y="5"/>
                    </a:lnTo>
                    <a:lnTo>
                      <a:pt x="12"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2" name="Freeform 168"/>
              <p:cNvSpPr>
                <a:spLocks/>
              </p:cNvSpPr>
              <p:nvPr/>
            </p:nvSpPr>
            <p:spPr bwMode="auto">
              <a:xfrm>
                <a:off x="5278" y="1845"/>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4 h 18"/>
                  <a:gd name="T18" fmla="*/ 13 w 14"/>
                  <a:gd name="T19" fmla="*/ 13 h 18"/>
                  <a:gd name="T20" fmla="*/ 14 w 14"/>
                  <a:gd name="T21" fmla="*/ 8 h 18"/>
                  <a:gd name="T22" fmla="*/ 13 w 14"/>
                  <a:gd name="T23" fmla="*/ 5 h 18"/>
                  <a:gd name="T24" fmla="*/ 11 w 14"/>
                  <a:gd name="T25" fmla="*/ 1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4"/>
                    </a:lnTo>
                    <a:lnTo>
                      <a:pt x="13" y="13"/>
                    </a:lnTo>
                    <a:lnTo>
                      <a:pt x="14" y="8"/>
                    </a:lnTo>
                    <a:lnTo>
                      <a:pt x="13" y="5"/>
                    </a:lnTo>
                    <a:lnTo>
                      <a:pt x="11"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3" name="Freeform 169"/>
              <p:cNvSpPr>
                <a:spLocks/>
              </p:cNvSpPr>
              <p:nvPr/>
            </p:nvSpPr>
            <p:spPr bwMode="auto">
              <a:xfrm>
                <a:off x="5282"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4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4"/>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4" name="Freeform 170"/>
              <p:cNvSpPr>
                <a:spLocks/>
              </p:cNvSpPr>
              <p:nvPr/>
            </p:nvSpPr>
            <p:spPr bwMode="auto">
              <a:xfrm>
                <a:off x="5286"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4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4"/>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5" name="Freeform 171"/>
              <p:cNvSpPr>
                <a:spLocks/>
              </p:cNvSpPr>
              <p:nvPr/>
            </p:nvSpPr>
            <p:spPr bwMode="auto">
              <a:xfrm>
                <a:off x="5291"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4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4"/>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6" name="Freeform 172"/>
              <p:cNvSpPr>
                <a:spLocks/>
              </p:cNvSpPr>
              <p:nvPr/>
            </p:nvSpPr>
            <p:spPr bwMode="auto">
              <a:xfrm>
                <a:off x="5294"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4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4"/>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7" name="Freeform 173"/>
              <p:cNvSpPr>
                <a:spLocks/>
              </p:cNvSpPr>
              <p:nvPr/>
            </p:nvSpPr>
            <p:spPr bwMode="auto">
              <a:xfrm>
                <a:off x="5299"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4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4"/>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8" name="Freeform 174"/>
              <p:cNvSpPr>
                <a:spLocks/>
              </p:cNvSpPr>
              <p:nvPr/>
            </p:nvSpPr>
            <p:spPr bwMode="auto">
              <a:xfrm>
                <a:off x="5302"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4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4"/>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09" name="Freeform 175"/>
              <p:cNvSpPr>
                <a:spLocks/>
              </p:cNvSpPr>
              <p:nvPr/>
            </p:nvSpPr>
            <p:spPr bwMode="auto">
              <a:xfrm>
                <a:off x="5307"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4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4"/>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0" name="Freeform 176"/>
              <p:cNvSpPr>
                <a:spLocks/>
              </p:cNvSpPr>
              <p:nvPr/>
            </p:nvSpPr>
            <p:spPr bwMode="auto">
              <a:xfrm>
                <a:off x="5310"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4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4"/>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1" name="Freeform 177"/>
              <p:cNvSpPr>
                <a:spLocks/>
              </p:cNvSpPr>
              <p:nvPr/>
            </p:nvSpPr>
            <p:spPr bwMode="auto">
              <a:xfrm>
                <a:off x="5315"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4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4"/>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2" name="Freeform 178"/>
              <p:cNvSpPr>
                <a:spLocks/>
              </p:cNvSpPr>
              <p:nvPr/>
            </p:nvSpPr>
            <p:spPr bwMode="auto">
              <a:xfrm>
                <a:off x="5318"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4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4"/>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3" name="Freeform 179"/>
              <p:cNvSpPr>
                <a:spLocks/>
              </p:cNvSpPr>
              <p:nvPr/>
            </p:nvSpPr>
            <p:spPr bwMode="auto">
              <a:xfrm>
                <a:off x="5323"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4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4"/>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4" name="Freeform 180"/>
              <p:cNvSpPr>
                <a:spLocks/>
              </p:cNvSpPr>
              <p:nvPr/>
            </p:nvSpPr>
            <p:spPr bwMode="auto">
              <a:xfrm>
                <a:off x="5326"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4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4"/>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5" name="Freeform 181"/>
              <p:cNvSpPr>
                <a:spLocks/>
              </p:cNvSpPr>
              <p:nvPr/>
            </p:nvSpPr>
            <p:spPr bwMode="auto">
              <a:xfrm>
                <a:off x="5331"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4 h 18"/>
                  <a:gd name="T18" fmla="*/ 13 w 13"/>
                  <a:gd name="T19" fmla="*/ 13 h 18"/>
                  <a:gd name="T20" fmla="*/ 13 w 13"/>
                  <a:gd name="T21" fmla="*/ 8 h 18"/>
                  <a:gd name="T22" fmla="*/ 13 w 13"/>
                  <a:gd name="T23" fmla="*/ 5 h 18"/>
                  <a:gd name="T24" fmla="*/ 12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4"/>
                    </a:lnTo>
                    <a:lnTo>
                      <a:pt x="13" y="13"/>
                    </a:lnTo>
                    <a:lnTo>
                      <a:pt x="13" y="8"/>
                    </a:lnTo>
                    <a:lnTo>
                      <a:pt x="13" y="5"/>
                    </a:lnTo>
                    <a:lnTo>
                      <a:pt x="12"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6" name="Freeform 182"/>
              <p:cNvSpPr>
                <a:spLocks/>
              </p:cNvSpPr>
              <p:nvPr/>
            </p:nvSpPr>
            <p:spPr bwMode="auto">
              <a:xfrm>
                <a:off x="5334" y="1845"/>
                <a:ext cx="5" cy="18"/>
              </a:xfrm>
              <a:custGeom>
                <a:avLst/>
                <a:gdLst>
                  <a:gd name="T0" fmla="*/ 5 w 5"/>
                  <a:gd name="T1" fmla="*/ 8 h 18"/>
                  <a:gd name="T2" fmla="*/ 5 w 5"/>
                  <a:gd name="T3" fmla="*/ 0 h 18"/>
                  <a:gd name="T4" fmla="*/ 0 w 5"/>
                  <a:gd name="T5" fmla="*/ 0 h 18"/>
                  <a:gd name="T6" fmla="*/ 0 w 5"/>
                  <a:gd name="T7" fmla="*/ 18 h 18"/>
                  <a:gd name="T8" fmla="*/ 5 w 5"/>
                  <a:gd name="T9" fmla="*/ 18 h 18"/>
                  <a:gd name="T10" fmla="*/ 5 w 5"/>
                  <a:gd name="T11" fmla="*/ 8 h 18"/>
                </a:gdLst>
                <a:ahLst/>
                <a:cxnLst>
                  <a:cxn ang="0">
                    <a:pos x="T0" y="T1"/>
                  </a:cxn>
                  <a:cxn ang="0">
                    <a:pos x="T2" y="T3"/>
                  </a:cxn>
                  <a:cxn ang="0">
                    <a:pos x="T4" y="T5"/>
                  </a:cxn>
                  <a:cxn ang="0">
                    <a:pos x="T6" y="T7"/>
                  </a:cxn>
                  <a:cxn ang="0">
                    <a:pos x="T8" y="T9"/>
                  </a:cxn>
                  <a:cxn ang="0">
                    <a:pos x="T10" y="T11"/>
                  </a:cxn>
                </a:cxnLst>
                <a:rect l="0" t="0" r="r" b="b"/>
                <a:pathLst>
                  <a:path w="5" h="18">
                    <a:moveTo>
                      <a:pt x="5" y="8"/>
                    </a:moveTo>
                    <a:lnTo>
                      <a:pt x="5" y="0"/>
                    </a:lnTo>
                    <a:lnTo>
                      <a:pt x="0" y="0"/>
                    </a:lnTo>
                    <a:lnTo>
                      <a:pt x="0" y="18"/>
                    </a:lnTo>
                    <a:lnTo>
                      <a:pt x="5" y="18"/>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7" name="Freeform 183"/>
              <p:cNvSpPr>
                <a:spLocks/>
              </p:cNvSpPr>
              <p:nvPr/>
            </p:nvSpPr>
            <p:spPr bwMode="auto">
              <a:xfrm>
                <a:off x="5339" y="1845"/>
                <a:ext cx="10" cy="18"/>
              </a:xfrm>
              <a:custGeom>
                <a:avLst/>
                <a:gdLst>
                  <a:gd name="T0" fmla="*/ 0 w 10"/>
                  <a:gd name="T1" fmla="*/ 18 h 18"/>
                  <a:gd name="T2" fmla="*/ 4 w 10"/>
                  <a:gd name="T3" fmla="*/ 18 h 18"/>
                  <a:gd name="T4" fmla="*/ 7 w 10"/>
                  <a:gd name="T5" fmla="*/ 14 h 18"/>
                  <a:gd name="T6" fmla="*/ 8 w 10"/>
                  <a:gd name="T7" fmla="*/ 13 h 18"/>
                  <a:gd name="T8" fmla="*/ 10 w 10"/>
                  <a:gd name="T9" fmla="*/ 8 h 18"/>
                  <a:gd name="T10" fmla="*/ 8 w 10"/>
                  <a:gd name="T11" fmla="*/ 5 h 18"/>
                  <a:gd name="T12" fmla="*/ 7 w 10"/>
                  <a:gd name="T13" fmla="*/ 1 h 18"/>
                  <a:gd name="T14" fmla="*/ 4 w 10"/>
                  <a:gd name="T15" fmla="*/ 0 h 18"/>
                  <a:gd name="T16" fmla="*/ 0 w 10"/>
                  <a:gd name="T17" fmla="*/ 0 h 18"/>
                  <a:gd name="T18" fmla="*/ 0 w 10"/>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8">
                    <a:moveTo>
                      <a:pt x="0" y="18"/>
                    </a:moveTo>
                    <a:lnTo>
                      <a:pt x="4" y="18"/>
                    </a:lnTo>
                    <a:lnTo>
                      <a:pt x="7" y="14"/>
                    </a:lnTo>
                    <a:lnTo>
                      <a:pt x="8" y="13"/>
                    </a:lnTo>
                    <a:lnTo>
                      <a:pt x="10" y="8"/>
                    </a:lnTo>
                    <a:lnTo>
                      <a:pt x="8" y="5"/>
                    </a:lnTo>
                    <a:lnTo>
                      <a:pt x="7" y="1"/>
                    </a:lnTo>
                    <a:lnTo>
                      <a:pt x="4" y="0"/>
                    </a:lnTo>
                    <a:lnTo>
                      <a:pt x="0" y="0"/>
                    </a:lnTo>
                    <a:lnTo>
                      <a:pt x="0"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8" name="Freeform 184"/>
              <p:cNvSpPr>
                <a:spLocks/>
              </p:cNvSpPr>
              <p:nvPr/>
            </p:nvSpPr>
            <p:spPr bwMode="auto">
              <a:xfrm>
                <a:off x="3781" y="1845"/>
                <a:ext cx="10" cy="18"/>
              </a:xfrm>
              <a:custGeom>
                <a:avLst/>
                <a:gdLst>
                  <a:gd name="T0" fmla="*/ 10 w 10"/>
                  <a:gd name="T1" fmla="*/ 0 h 18"/>
                  <a:gd name="T2" fmla="*/ 7 w 10"/>
                  <a:gd name="T3" fmla="*/ 0 h 18"/>
                  <a:gd name="T4" fmla="*/ 4 w 10"/>
                  <a:gd name="T5" fmla="*/ 1 h 18"/>
                  <a:gd name="T6" fmla="*/ 2 w 10"/>
                  <a:gd name="T7" fmla="*/ 5 h 18"/>
                  <a:gd name="T8" fmla="*/ 0 w 10"/>
                  <a:gd name="T9" fmla="*/ 8 h 18"/>
                  <a:gd name="T10" fmla="*/ 2 w 10"/>
                  <a:gd name="T11" fmla="*/ 13 h 18"/>
                  <a:gd name="T12" fmla="*/ 4 w 10"/>
                  <a:gd name="T13" fmla="*/ 16 h 18"/>
                  <a:gd name="T14" fmla="*/ 7 w 10"/>
                  <a:gd name="T15" fmla="*/ 18 h 18"/>
                  <a:gd name="T16" fmla="*/ 10 w 10"/>
                  <a:gd name="T17" fmla="*/ 18 h 18"/>
                  <a:gd name="T18" fmla="*/ 10 w 1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8">
                    <a:moveTo>
                      <a:pt x="10" y="0"/>
                    </a:moveTo>
                    <a:lnTo>
                      <a:pt x="7" y="0"/>
                    </a:lnTo>
                    <a:lnTo>
                      <a:pt x="4" y="1"/>
                    </a:lnTo>
                    <a:lnTo>
                      <a:pt x="2" y="5"/>
                    </a:lnTo>
                    <a:lnTo>
                      <a:pt x="0" y="8"/>
                    </a:lnTo>
                    <a:lnTo>
                      <a:pt x="2" y="13"/>
                    </a:lnTo>
                    <a:lnTo>
                      <a:pt x="4" y="16"/>
                    </a:lnTo>
                    <a:lnTo>
                      <a:pt x="7" y="18"/>
                    </a:lnTo>
                    <a:lnTo>
                      <a:pt x="10" y="18"/>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19" name="Freeform 185"/>
              <p:cNvSpPr>
                <a:spLocks/>
              </p:cNvSpPr>
              <p:nvPr/>
            </p:nvSpPr>
            <p:spPr bwMode="auto">
              <a:xfrm>
                <a:off x="3791"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3" y="13"/>
                    </a:lnTo>
                    <a:lnTo>
                      <a:pt x="15" y="8"/>
                    </a:lnTo>
                    <a:lnTo>
                      <a:pt x="13" y="5"/>
                    </a:lnTo>
                    <a:lnTo>
                      <a:pt x="12" y="1"/>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0" name="Freeform 186"/>
              <p:cNvSpPr>
                <a:spLocks/>
              </p:cNvSpPr>
              <p:nvPr/>
            </p:nvSpPr>
            <p:spPr bwMode="auto">
              <a:xfrm>
                <a:off x="3796"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1" name="Freeform 187"/>
              <p:cNvSpPr>
                <a:spLocks/>
              </p:cNvSpPr>
              <p:nvPr/>
            </p:nvSpPr>
            <p:spPr bwMode="auto">
              <a:xfrm>
                <a:off x="3799"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2" name="Freeform 188"/>
              <p:cNvSpPr>
                <a:spLocks/>
              </p:cNvSpPr>
              <p:nvPr/>
            </p:nvSpPr>
            <p:spPr bwMode="auto">
              <a:xfrm>
                <a:off x="3804"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3" name="Freeform 189"/>
              <p:cNvSpPr>
                <a:spLocks/>
              </p:cNvSpPr>
              <p:nvPr/>
            </p:nvSpPr>
            <p:spPr bwMode="auto">
              <a:xfrm>
                <a:off x="3807"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8"/>
                    </a:lnTo>
                    <a:lnTo>
                      <a:pt x="13" y="5"/>
                    </a:lnTo>
                    <a:lnTo>
                      <a:pt x="12" y="1"/>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4" name="Freeform 190"/>
              <p:cNvSpPr>
                <a:spLocks/>
              </p:cNvSpPr>
              <p:nvPr/>
            </p:nvSpPr>
            <p:spPr bwMode="auto">
              <a:xfrm>
                <a:off x="3812"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8"/>
                    </a:lnTo>
                    <a:lnTo>
                      <a:pt x="13" y="5"/>
                    </a:lnTo>
                    <a:lnTo>
                      <a:pt x="12"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5" name="Freeform 191"/>
              <p:cNvSpPr>
                <a:spLocks/>
              </p:cNvSpPr>
              <p:nvPr/>
            </p:nvSpPr>
            <p:spPr bwMode="auto">
              <a:xfrm>
                <a:off x="3816" y="1845"/>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8"/>
                    </a:lnTo>
                    <a:lnTo>
                      <a:pt x="13" y="5"/>
                    </a:lnTo>
                    <a:lnTo>
                      <a:pt x="11"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6" name="Freeform 192"/>
              <p:cNvSpPr>
                <a:spLocks/>
              </p:cNvSpPr>
              <p:nvPr/>
            </p:nvSpPr>
            <p:spPr bwMode="auto">
              <a:xfrm>
                <a:off x="3820"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7" name="Freeform 193"/>
              <p:cNvSpPr>
                <a:spLocks/>
              </p:cNvSpPr>
              <p:nvPr/>
            </p:nvSpPr>
            <p:spPr bwMode="auto">
              <a:xfrm>
                <a:off x="3824"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8" name="Freeform 194"/>
              <p:cNvSpPr>
                <a:spLocks/>
              </p:cNvSpPr>
              <p:nvPr/>
            </p:nvSpPr>
            <p:spPr bwMode="auto">
              <a:xfrm>
                <a:off x="3829"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29" name="Freeform 195"/>
              <p:cNvSpPr>
                <a:spLocks/>
              </p:cNvSpPr>
              <p:nvPr/>
            </p:nvSpPr>
            <p:spPr bwMode="auto">
              <a:xfrm>
                <a:off x="3832"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0" name="Freeform 196"/>
              <p:cNvSpPr>
                <a:spLocks/>
              </p:cNvSpPr>
              <p:nvPr/>
            </p:nvSpPr>
            <p:spPr bwMode="auto">
              <a:xfrm>
                <a:off x="3837"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1" name="Freeform 197"/>
              <p:cNvSpPr>
                <a:spLocks/>
              </p:cNvSpPr>
              <p:nvPr/>
            </p:nvSpPr>
            <p:spPr bwMode="auto">
              <a:xfrm>
                <a:off x="3840"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2" name="Freeform 198"/>
              <p:cNvSpPr>
                <a:spLocks/>
              </p:cNvSpPr>
              <p:nvPr/>
            </p:nvSpPr>
            <p:spPr bwMode="auto">
              <a:xfrm>
                <a:off x="3845" y="1845"/>
                <a:ext cx="10" cy="18"/>
              </a:xfrm>
              <a:custGeom>
                <a:avLst/>
                <a:gdLst>
                  <a:gd name="T0" fmla="*/ 0 w 10"/>
                  <a:gd name="T1" fmla="*/ 0 h 18"/>
                  <a:gd name="T2" fmla="*/ 0 w 10"/>
                  <a:gd name="T3" fmla="*/ 8 h 18"/>
                  <a:gd name="T4" fmla="*/ 0 w 10"/>
                  <a:gd name="T5" fmla="*/ 8 h 18"/>
                  <a:gd name="T6" fmla="*/ 0 w 10"/>
                  <a:gd name="T7" fmla="*/ 8 h 18"/>
                  <a:gd name="T8" fmla="*/ 0 w 10"/>
                  <a:gd name="T9" fmla="*/ 8 h 18"/>
                  <a:gd name="T10" fmla="*/ 0 w 10"/>
                  <a:gd name="T11" fmla="*/ 18 h 18"/>
                  <a:gd name="T12" fmla="*/ 0 w 10"/>
                  <a:gd name="T13" fmla="*/ 18 h 18"/>
                  <a:gd name="T14" fmla="*/ 3 w 10"/>
                  <a:gd name="T15" fmla="*/ 18 h 18"/>
                  <a:gd name="T16" fmla="*/ 6 w 10"/>
                  <a:gd name="T17" fmla="*/ 16 h 18"/>
                  <a:gd name="T18" fmla="*/ 8 w 10"/>
                  <a:gd name="T19" fmla="*/ 13 h 18"/>
                  <a:gd name="T20" fmla="*/ 10 w 10"/>
                  <a:gd name="T21" fmla="*/ 8 h 18"/>
                  <a:gd name="T22" fmla="*/ 8 w 10"/>
                  <a:gd name="T23" fmla="*/ 5 h 18"/>
                  <a:gd name="T24" fmla="*/ 6 w 10"/>
                  <a:gd name="T25" fmla="*/ 1 h 18"/>
                  <a:gd name="T26" fmla="*/ 3 w 10"/>
                  <a:gd name="T27" fmla="*/ 0 h 18"/>
                  <a:gd name="T28" fmla="*/ 0 w 1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0" y="0"/>
                    </a:moveTo>
                    <a:lnTo>
                      <a:pt x="0" y="8"/>
                    </a:lnTo>
                    <a:lnTo>
                      <a:pt x="0" y="8"/>
                    </a:lnTo>
                    <a:lnTo>
                      <a:pt x="0" y="8"/>
                    </a:lnTo>
                    <a:lnTo>
                      <a:pt x="0" y="8"/>
                    </a:lnTo>
                    <a:lnTo>
                      <a:pt x="0" y="18"/>
                    </a:lnTo>
                    <a:lnTo>
                      <a:pt x="0" y="18"/>
                    </a:lnTo>
                    <a:lnTo>
                      <a:pt x="3" y="18"/>
                    </a:lnTo>
                    <a:lnTo>
                      <a:pt x="6" y="16"/>
                    </a:lnTo>
                    <a:lnTo>
                      <a:pt x="8" y="13"/>
                    </a:lnTo>
                    <a:lnTo>
                      <a:pt x="10" y="8"/>
                    </a:lnTo>
                    <a:lnTo>
                      <a:pt x="8" y="5"/>
                    </a:lnTo>
                    <a:lnTo>
                      <a:pt x="6" y="1"/>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3" name="Freeform 199"/>
              <p:cNvSpPr>
                <a:spLocks/>
              </p:cNvSpPr>
              <p:nvPr/>
            </p:nvSpPr>
            <p:spPr bwMode="auto">
              <a:xfrm>
                <a:off x="3845"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4" name="Freeform 200"/>
              <p:cNvSpPr>
                <a:spLocks/>
              </p:cNvSpPr>
              <p:nvPr/>
            </p:nvSpPr>
            <p:spPr bwMode="auto">
              <a:xfrm>
                <a:off x="3848"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5" name="Freeform 201"/>
              <p:cNvSpPr>
                <a:spLocks/>
              </p:cNvSpPr>
              <p:nvPr/>
            </p:nvSpPr>
            <p:spPr bwMode="auto">
              <a:xfrm>
                <a:off x="3853"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6" name="Freeform 202"/>
              <p:cNvSpPr>
                <a:spLocks/>
              </p:cNvSpPr>
              <p:nvPr/>
            </p:nvSpPr>
            <p:spPr bwMode="auto">
              <a:xfrm>
                <a:off x="3856"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7" name="Freeform 203"/>
              <p:cNvSpPr>
                <a:spLocks/>
              </p:cNvSpPr>
              <p:nvPr/>
            </p:nvSpPr>
            <p:spPr bwMode="auto">
              <a:xfrm>
                <a:off x="3861"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38" name="Freeform 204"/>
              <p:cNvSpPr>
                <a:spLocks/>
              </p:cNvSpPr>
              <p:nvPr/>
            </p:nvSpPr>
            <p:spPr bwMode="auto">
              <a:xfrm>
                <a:off x="3864"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 name="Group 406"/>
            <p:cNvGrpSpPr>
              <a:grpSpLocks/>
            </p:cNvGrpSpPr>
            <p:nvPr/>
          </p:nvGrpSpPr>
          <p:grpSpPr bwMode="auto">
            <a:xfrm>
              <a:off x="4840288" y="2162175"/>
              <a:ext cx="2341563" cy="795338"/>
              <a:chOff x="3049" y="1362"/>
              <a:chExt cx="1475" cy="501"/>
            </a:xfrm>
          </p:grpSpPr>
          <p:sp>
            <p:nvSpPr>
              <p:cNvPr id="29539" name="Freeform 206"/>
              <p:cNvSpPr>
                <a:spLocks/>
              </p:cNvSpPr>
              <p:nvPr/>
            </p:nvSpPr>
            <p:spPr bwMode="auto">
              <a:xfrm>
                <a:off x="3869" y="1845"/>
                <a:ext cx="13" cy="18"/>
              </a:xfrm>
              <a:custGeom>
                <a:avLst/>
                <a:gdLst>
                  <a:gd name="T0" fmla="*/ 2 w 13"/>
                  <a:gd name="T1" fmla="*/ 0 h 18"/>
                  <a:gd name="T2" fmla="*/ 3 w 13"/>
                  <a:gd name="T3" fmla="*/ 0 h 18"/>
                  <a:gd name="T4" fmla="*/ 0 w 13"/>
                  <a:gd name="T5" fmla="*/ 0 h 18"/>
                  <a:gd name="T6" fmla="*/ 0 w 13"/>
                  <a:gd name="T7" fmla="*/ 18 h 18"/>
                  <a:gd name="T8" fmla="*/ 3 w 13"/>
                  <a:gd name="T9" fmla="*/ 18 h 18"/>
                  <a:gd name="T10" fmla="*/ 7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 name="T30" fmla="*/ 2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2" y="0"/>
                    </a:moveTo>
                    <a:lnTo>
                      <a:pt x="3" y="0"/>
                    </a:lnTo>
                    <a:lnTo>
                      <a:pt x="0" y="0"/>
                    </a:lnTo>
                    <a:lnTo>
                      <a:pt x="0" y="18"/>
                    </a:lnTo>
                    <a:lnTo>
                      <a:pt x="3" y="18"/>
                    </a:lnTo>
                    <a:lnTo>
                      <a:pt x="7" y="18"/>
                    </a:lnTo>
                    <a:lnTo>
                      <a:pt x="3" y="18"/>
                    </a:lnTo>
                    <a:lnTo>
                      <a:pt x="8" y="18"/>
                    </a:lnTo>
                    <a:lnTo>
                      <a:pt x="11" y="16"/>
                    </a:lnTo>
                    <a:lnTo>
                      <a:pt x="13" y="13"/>
                    </a:lnTo>
                    <a:lnTo>
                      <a:pt x="13" y="8"/>
                    </a:lnTo>
                    <a:lnTo>
                      <a:pt x="13" y="5"/>
                    </a:lnTo>
                    <a:lnTo>
                      <a:pt x="11" y="1"/>
                    </a:lnTo>
                    <a:lnTo>
                      <a:pt x="8" y="0"/>
                    </a:lnTo>
                    <a:lnTo>
                      <a:pt x="3"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0" name="Freeform 207"/>
              <p:cNvSpPr>
                <a:spLocks/>
              </p:cNvSpPr>
              <p:nvPr/>
            </p:nvSpPr>
            <p:spPr bwMode="auto">
              <a:xfrm>
                <a:off x="3871" y="1842"/>
                <a:ext cx="21" cy="21"/>
              </a:xfrm>
              <a:custGeom>
                <a:avLst/>
                <a:gdLst>
                  <a:gd name="T0" fmla="*/ 19 w 21"/>
                  <a:gd name="T1" fmla="*/ 14 h 21"/>
                  <a:gd name="T2" fmla="*/ 9 w 21"/>
                  <a:gd name="T3" fmla="*/ 1 h 21"/>
                  <a:gd name="T4" fmla="*/ 0 w 21"/>
                  <a:gd name="T5" fmla="*/ 3 h 21"/>
                  <a:gd name="T6" fmla="*/ 5 w 21"/>
                  <a:gd name="T7" fmla="*/ 21 h 21"/>
                  <a:gd name="T8" fmla="*/ 13 w 21"/>
                  <a:gd name="T9" fmla="*/ 19 h 21"/>
                  <a:gd name="T10" fmla="*/ 3 w 21"/>
                  <a:gd name="T11" fmla="*/ 6 h 21"/>
                  <a:gd name="T12" fmla="*/ 13 w 21"/>
                  <a:gd name="T13" fmla="*/ 19 h 21"/>
                  <a:gd name="T14" fmla="*/ 18 w 21"/>
                  <a:gd name="T15" fmla="*/ 17 h 21"/>
                  <a:gd name="T16" fmla="*/ 19 w 21"/>
                  <a:gd name="T17" fmla="*/ 14 h 21"/>
                  <a:gd name="T18" fmla="*/ 21 w 21"/>
                  <a:gd name="T19" fmla="*/ 11 h 21"/>
                  <a:gd name="T20" fmla="*/ 21 w 21"/>
                  <a:gd name="T21" fmla="*/ 8 h 21"/>
                  <a:gd name="T22" fmla="*/ 19 w 21"/>
                  <a:gd name="T23" fmla="*/ 4 h 21"/>
                  <a:gd name="T24" fmla="*/ 16 w 21"/>
                  <a:gd name="T25" fmla="*/ 1 h 21"/>
                  <a:gd name="T26" fmla="*/ 13 w 21"/>
                  <a:gd name="T27" fmla="*/ 0 h 21"/>
                  <a:gd name="T28" fmla="*/ 9 w 21"/>
                  <a:gd name="T29" fmla="*/ 1 h 21"/>
                  <a:gd name="T30" fmla="*/ 19 w 21"/>
                  <a:gd name="T31"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9" y="14"/>
                    </a:moveTo>
                    <a:lnTo>
                      <a:pt x="9" y="1"/>
                    </a:lnTo>
                    <a:lnTo>
                      <a:pt x="0" y="3"/>
                    </a:lnTo>
                    <a:lnTo>
                      <a:pt x="5" y="21"/>
                    </a:lnTo>
                    <a:lnTo>
                      <a:pt x="13" y="19"/>
                    </a:lnTo>
                    <a:lnTo>
                      <a:pt x="3" y="6"/>
                    </a:lnTo>
                    <a:lnTo>
                      <a:pt x="13" y="19"/>
                    </a:lnTo>
                    <a:lnTo>
                      <a:pt x="18" y="17"/>
                    </a:lnTo>
                    <a:lnTo>
                      <a:pt x="19" y="14"/>
                    </a:lnTo>
                    <a:lnTo>
                      <a:pt x="21" y="11"/>
                    </a:lnTo>
                    <a:lnTo>
                      <a:pt x="21" y="8"/>
                    </a:lnTo>
                    <a:lnTo>
                      <a:pt x="19" y="4"/>
                    </a:lnTo>
                    <a:lnTo>
                      <a:pt x="16" y="1"/>
                    </a:lnTo>
                    <a:lnTo>
                      <a:pt x="13" y="0"/>
                    </a:lnTo>
                    <a:lnTo>
                      <a:pt x="9" y="1"/>
                    </a:lnTo>
                    <a:lnTo>
                      <a:pt x="19" y="1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1" name="Freeform 208"/>
              <p:cNvSpPr>
                <a:spLocks/>
              </p:cNvSpPr>
              <p:nvPr/>
            </p:nvSpPr>
            <p:spPr bwMode="auto">
              <a:xfrm>
                <a:off x="3871" y="1845"/>
                <a:ext cx="19" cy="18"/>
              </a:xfrm>
              <a:custGeom>
                <a:avLst/>
                <a:gdLst>
                  <a:gd name="T0" fmla="*/ 6 w 19"/>
                  <a:gd name="T1" fmla="*/ 0 h 18"/>
                  <a:gd name="T2" fmla="*/ 19 w 19"/>
                  <a:gd name="T3" fmla="*/ 13 h 18"/>
                  <a:gd name="T4" fmla="*/ 19 w 19"/>
                  <a:gd name="T5" fmla="*/ 11 h 18"/>
                  <a:gd name="T6" fmla="*/ 3 w 19"/>
                  <a:gd name="T7" fmla="*/ 3 h 18"/>
                  <a:gd name="T8" fmla="*/ 1 w 19"/>
                  <a:gd name="T9" fmla="*/ 5 h 18"/>
                  <a:gd name="T10" fmla="*/ 13 w 19"/>
                  <a:gd name="T11" fmla="*/ 18 h 18"/>
                  <a:gd name="T12" fmla="*/ 1 w 19"/>
                  <a:gd name="T13" fmla="*/ 5 h 18"/>
                  <a:gd name="T14" fmla="*/ 0 w 19"/>
                  <a:gd name="T15" fmla="*/ 8 h 18"/>
                  <a:gd name="T16" fmla="*/ 1 w 19"/>
                  <a:gd name="T17" fmla="*/ 13 h 18"/>
                  <a:gd name="T18" fmla="*/ 3 w 19"/>
                  <a:gd name="T19" fmla="*/ 14 h 18"/>
                  <a:gd name="T20" fmla="*/ 6 w 19"/>
                  <a:gd name="T21" fmla="*/ 18 h 18"/>
                  <a:gd name="T22" fmla="*/ 9 w 19"/>
                  <a:gd name="T23" fmla="*/ 18 h 18"/>
                  <a:gd name="T24" fmla="*/ 13 w 19"/>
                  <a:gd name="T25" fmla="*/ 18 h 18"/>
                  <a:gd name="T26" fmla="*/ 16 w 19"/>
                  <a:gd name="T27" fmla="*/ 16 h 18"/>
                  <a:gd name="T28" fmla="*/ 19 w 19"/>
                  <a:gd name="T29" fmla="*/ 13 h 18"/>
                  <a:gd name="T30" fmla="*/ 6 w 19"/>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8">
                    <a:moveTo>
                      <a:pt x="6" y="0"/>
                    </a:moveTo>
                    <a:lnTo>
                      <a:pt x="19" y="13"/>
                    </a:lnTo>
                    <a:lnTo>
                      <a:pt x="19" y="11"/>
                    </a:lnTo>
                    <a:lnTo>
                      <a:pt x="3" y="3"/>
                    </a:lnTo>
                    <a:lnTo>
                      <a:pt x="1" y="5"/>
                    </a:lnTo>
                    <a:lnTo>
                      <a:pt x="13" y="18"/>
                    </a:lnTo>
                    <a:lnTo>
                      <a:pt x="1" y="5"/>
                    </a:lnTo>
                    <a:lnTo>
                      <a:pt x="0" y="8"/>
                    </a:lnTo>
                    <a:lnTo>
                      <a:pt x="1" y="13"/>
                    </a:lnTo>
                    <a:lnTo>
                      <a:pt x="3" y="14"/>
                    </a:lnTo>
                    <a:lnTo>
                      <a:pt x="6" y="18"/>
                    </a:lnTo>
                    <a:lnTo>
                      <a:pt x="9" y="18"/>
                    </a:lnTo>
                    <a:lnTo>
                      <a:pt x="13" y="18"/>
                    </a:lnTo>
                    <a:lnTo>
                      <a:pt x="16" y="16"/>
                    </a:lnTo>
                    <a:lnTo>
                      <a:pt x="19" y="13"/>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2" name="Freeform 209"/>
              <p:cNvSpPr>
                <a:spLocks/>
              </p:cNvSpPr>
              <p:nvPr/>
            </p:nvSpPr>
            <p:spPr bwMode="auto">
              <a:xfrm>
                <a:off x="3877" y="1843"/>
                <a:ext cx="18" cy="20"/>
              </a:xfrm>
              <a:custGeom>
                <a:avLst/>
                <a:gdLst>
                  <a:gd name="T0" fmla="*/ 8 w 18"/>
                  <a:gd name="T1" fmla="*/ 0 h 20"/>
                  <a:gd name="T2" fmla="*/ 5 w 18"/>
                  <a:gd name="T3" fmla="*/ 0 h 20"/>
                  <a:gd name="T4" fmla="*/ 0 w 18"/>
                  <a:gd name="T5" fmla="*/ 2 h 20"/>
                  <a:gd name="T6" fmla="*/ 7 w 18"/>
                  <a:gd name="T7" fmla="*/ 20 h 20"/>
                  <a:gd name="T8" fmla="*/ 12 w 18"/>
                  <a:gd name="T9" fmla="*/ 18 h 20"/>
                  <a:gd name="T10" fmla="*/ 8 w 18"/>
                  <a:gd name="T11" fmla="*/ 18 h 20"/>
                  <a:gd name="T12" fmla="*/ 12 w 18"/>
                  <a:gd name="T13" fmla="*/ 18 h 20"/>
                  <a:gd name="T14" fmla="*/ 15 w 18"/>
                  <a:gd name="T15" fmla="*/ 16 h 20"/>
                  <a:gd name="T16" fmla="*/ 16 w 18"/>
                  <a:gd name="T17" fmla="*/ 13 h 20"/>
                  <a:gd name="T18" fmla="*/ 18 w 18"/>
                  <a:gd name="T19" fmla="*/ 10 h 20"/>
                  <a:gd name="T20" fmla="*/ 16 w 18"/>
                  <a:gd name="T21" fmla="*/ 5 h 20"/>
                  <a:gd name="T22" fmla="*/ 15 w 18"/>
                  <a:gd name="T23" fmla="*/ 3 h 20"/>
                  <a:gd name="T24" fmla="*/ 13 w 18"/>
                  <a:gd name="T25" fmla="*/ 0 h 20"/>
                  <a:gd name="T26" fmla="*/ 8 w 18"/>
                  <a:gd name="T27" fmla="*/ 0 h 20"/>
                  <a:gd name="T28" fmla="*/ 5 w 18"/>
                  <a:gd name="T29" fmla="*/ 0 h 20"/>
                  <a:gd name="T30" fmla="*/ 8 w 18"/>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8" y="0"/>
                    </a:moveTo>
                    <a:lnTo>
                      <a:pt x="5" y="0"/>
                    </a:lnTo>
                    <a:lnTo>
                      <a:pt x="0" y="2"/>
                    </a:lnTo>
                    <a:lnTo>
                      <a:pt x="7" y="20"/>
                    </a:lnTo>
                    <a:lnTo>
                      <a:pt x="12" y="18"/>
                    </a:lnTo>
                    <a:lnTo>
                      <a:pt x="8" y="18"/>
                    </a:lnTo>
                    <a:lnTo>
                      <a:pt x="12" y="18"/>
                    </a:lnTo>
                    <a:lnTo>
                      <a:pt x="15" y="16"/>
                    </a:lnTo>
                    <a:lnTo>
                      <a:pt x="16" y="13"/>
                    </a:lnTo>
                    <a:lnTo>
                      <a:pt x="18" y="10"/>
                    </a:lnTo>
                    <a:lnTo>
                      <a:pt x="16" y="5"/>
                    </a:lnTo>
                    <a:lnTo>
                      <a:pt x="15" y="3"/>
                    </a:lnTo>
                    <a:lnTo>
                      <a:pt x="13" y="0"/>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3" name="Freeform 210"/>
              <p:cNvSpPr>
                <a:spLocks/>
              </p:cNvSpPr>
              <p:nvPr/>
            </p:nvSpPr>
            <p:spPr bwMode="auto">
              <a:xfrm>
                <a:off x="3885"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4" name="Freeform 211"/>
              <p:cNvSpPr>
                <a:spLocks/>
              </p:cNvSpPr>
              <p:nvPr/>
            </p:nvSpPr>
            <p:spPr bwMode="auto">
              <a:xfrm>
                <a:off x="3889"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5" name="Freeform 212"/>
              <p:cNvSpPr>
                <a:spLocks/>
              </p:cNvSpPr>
              <p:nvPr/>
            </p:nvSpPr>
            <p:spPr bwMode="auto">
              <a:xfrm>
                <a:off x="3893"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6" name="Freeform 213"/>
              <p:cNvSpPr>
                <a:spLocks/>
              </p:cNvSpPr>
              <p:nvPr/>
            </p:nvSpPr>
            <p:spPr bwMode="auto">
              <a:xfrm>
                <a:off x="3897"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7" name="Freeform 214"/>
              <p:cNvSpPr>
                <a:spLocks/>
              </p:cNvSpPr>
              <p:nvPr/>
            </p:nvSpPr>
            <p:spPr bwMode="auto">
              <a:xfrm>
                <a:off x="3902"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8" name="Freeform 215"/>
              <p:cNvSpPr>
                <a:spLocks/>
              </p:cNvSpPr>
              <p:nvPr/>
            </p:nvSpPr>
            <p:spPr bwMode="auto">
              <a:xfrm>
                <a:off x="3905"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49" name="Freeform 216"/>
              <p:cNvSpPr>
                <a:spLocks/>
              </p:cNvSpPr>
              <p:nvPr/>
            </p:nvSpPr>
            <p:spPr bwMode="auto">
              <a:xfrm>
                <a:off x="3910"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0" name="Freeform 217"/>
              <p:cNvSpPr>
                <a:spLocks/>
              </p:cNvSpPr>
              <p:nvPr/>
            </p:nvSpPr>
            <p:spPr bwMode="auto">
              <a:xfrm>
                <a:off x="3913"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1" name="Freeform 218"/>
              <p:cNvSpPr>
                <a:spLocks/>
              </p:cNvSpPr>
              <p:nvPr/>
            </p:nvSpPr>
            <p:spPr bwMode="auto">
              <a:xfrm>
                <a:off x="3918"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2" name="Freeform 219"/>
              <p:cNvSpPr>
                <a:spLocks/>
              </p:cNvSpPr>
              <p:nvPr/>
            </p:nvSpPr>
            <p:spPr bwMode="auto">
              <a:xfrm>
                <a:off x="3921"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3" name="Freeform 220"/>
              <p:cNvSpPr>
                <a:spLocks/>
              </p:cNvSpPr>
              <p:nvPr/>
            </p:nvSpPr>
            <p:spPr bwMode="auto">
              <a:xfrm>
                <a:off x="3926"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4" name="Freeform 221"/>
              <p:cNvSpPr>
                <a:spLocks/>
              </p:cNvSpPr>
              <p:nvPr/>
            </p:nvSpPr>
            <p:spPr bwMode="auto">
              <a:xfrm>
                <a:off x="3929"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5" name="Freeform 222"/>
              <p:cNvSpPr>
                <a:spLocks/>
              </p:cNvSpPr>
              <p:nvPr/>
            </p:nvSpPr>
            <p:spPr bwMode="auto">
              <a:xfrm>
                <a:off x="3934"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6" name="Freeform 223"/>
              <p:cNvSpPr>
                <a:spLocks/>
              </p:cNvSpPr>
              <p:nvPr/>
            </p:nvSpPr>
            <p:spPr bwMode="auto">
              <a:xfrm>
                <a:off x="3937"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7" name="Freeform 224"/>
              <p:cNvSpPr>
                <a:spLocks/>
              </p:cNvSpPr>
              <p:nvPr/>
            </p:nvSpPr>
            <p:spPr bwMode="auto">
              <a:xfrm>
                <a:off x="3942"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8" name="Freeform 225"/>
              <p:cNvSpPr>
                <a:spLocks/>
              </p:cNvSpPr>
              <p:nvPr/>
            </p:nvSpPr>
            <p:spPr bwMode="auto">
              <a:xfrm>
                <a:off x="3945"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59" name="Freeform 226"/>
              <p:cNvSpPr>
                <a:spLocks/>
              </p:cNvSpPr>
              <p:nvPr/>
            </p:nvSpPr>
            <p:spPr bwMode="auto">
              <a:xfrm>
                <a:off x="3950"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0" name="Freeform 227"/>
              <p:cNvSpPr>
                <a:spLocks/>
              </p:cNvSpPr>
              <p:nvPr/>
            </p:nvSpPr>
            <p:spPr bwMode="auto">
              <a:xfrm>
                <a:off x="3954" y="1843"/>
                <a:ext cx="14" cy="18"/>
              </a:xfrm>
              <a:custGeom>
                <a:avLst/>
                <a:gdLst>
                  <a:gd name="T0" fmla="*/ 1 w 14"/>
                  <a:gd name="T1" fmla="*/ 0 h 18"/>
                  <a:gd name="T2" fmla="*/ 4 w 14"/>
                  <a:gd name="T3" fmla="*/ 0 h 18"/>
                  <a:gd name="T4" fmla="*/ 0 w 14"/>
                  <a:gd name="T5" fmla="*/ 0 h 18"/>
                  <a:gd name="T6" fmla="*/ 0 w 14"/>
                  <a:gd name="T7" fmla="*/ 18 h 18"/>
                  <a:gd name="T8" fmla="*/ 4 w 14"/>
                  <a:gd name="T9" fmla="*/ 18 h 18"/>
                  <a:gd name="T10" fmla="*/ 8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 name="T30" fmla="*/ 1 w 1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8">
                    <a:moveTo>
                      <a:pt x="1" y="0"/>
                    </a:moveTo>
                    <a:lnTo>
                      <a:pt x="4" y="0"/>
                    </a:lnTo>
                    <a:lnTo>
                      <a:pt x="0" y="0"/>
                    </a:lnTo>
                    <a:lnTo>
                      <a:pt x="0" y="18"/>
                    </a:lnTo>
                    <a:lnTo>
                      <a:pt x="4" y="18"/>
                    </a:lnTo>
                    <a:lnTo>
                      <a:pt x="8" y="18"/>
                    </a:lnTo>
                    <a:lnTo>
                      <a:pt x="4" y="18"/>
                    </a:lnTo>
                    <a:lnTo>
                      <a:pt x="8" y="18"/>
                    </a:lnTo>
                    <a:lnTo>
                      <a:pt x="11" y="16"/>
                    </a:lnTo>
                    <a:lnTo>
                      <a:pt x="13" y="13"/>
                    </a:lnTo>
                    <a:lnTo>
                      <a:pt x="14" y="10"/>
                    </a:lnTo>
                    <a:lnTo>
                      <a:pt x="13" y="5"/>
                    </a:lnTo>
                    <a:lnTo>
                      <a:pt x="11" y="2"/>
                    </a:lnTo>
                    <a:lnTo>
                      <a:pt x="8" y="0"/>
                    </a:lnTo>
                    <a:lnTo>
                      <a:pt x="4"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1" name="Freeform 228"/>
              <p:cNvSpPr>
                <a:spLocks/>
              </p:cNvSpPr>
              <p:nvPr/>
            </p:nvSpPr>
            <p:spPr bwMode="auto">
              <a:xfrm>
                <a:off x="3955" y="1842"/>
                <a:ext cx="16" cy="19"/>
              </a:xfrm>
              <a:custGeom>
                <a:avLst/>
                <a:gdLst>
                  <a:gd name="T0" fmla="*/ 7 w 16"/>
                  <a:gd name="T1" fmla="*/ 0 h 19"/>
                  <a:gd name="T2" fmla="*/ 3 w 16"/>
                  <a:gd name="T3" fmla="*/ 0 h 19"/>
                  <a:gd name="T4" fmla="*/ 0 w 16"/>
                  <a:gd name="T5" fmla="*/ 1 h 19"/>
                  <a:gd name="T6" fmla="*/ 7 w 16"/>
                  <a:gd name="T7" fmla="*/ 19 h 19"/>
                  <a:gd name="T8" fmla="*/ 10 w 16"/>
                  <a:gd name="T9" fmla="*/ 17 h 19"/>
                  <a:gd name="T10" fmla="*/ 7 w 16"/>
                  <a:gd name="T11" fmla="*/ 17 h 19"/>
                  <a:gd name="T12" fmla="*/ 10 w 16"/>
                  <a:gd name="T13" fmla="*/ 17 h 19"/>
                  <a:gd name="T14" fmla="*/ 15 w 16"/>
                  <a:gd name="T15" fmla="*/ 16 h 19"/>
                  <a:gd name="T16" fmla="*/ 16 w 16"/>
                  <a:gd name="T17" fmla="*/ 13 h 19"/>
                  <a:gd name="T18" fmla="*/ 16 w 16"/>
                  <a:gd name="T19" fmla="*/ 9 h 19"/>
                  <a:gd name="T20" fmla="*/ 16 w 16"/>
                  <a:gd name="T21" fmla="*/ 4 h 19"/>
                  <a:gd name="T22" fmla="*/ 15 w 16"/>
                  <a:gd name="T23" fmla="*/ 3 h 19"/>
                  <a:gd name="T24" fmla="*/ 12 w 16"/>
                  <a:gd name="T25" fmla="*/ 0 h 19"/>
                  <a:gd name="T26" fmla="*/ 8 w 16"/>
                  <a:gd name="T27" fmla="*/ 0 h 19"/>
                  <a:gd name="T28" fmla="*/ 3 w 16"/>
                  <a:gd name="T29" fmla="*/ 0 h 19"/>
                  <a:gd name="T30" fmla="*/ 7 w 1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9">
                    <a:moveTo>
                      <a:pt x="7" y="0"/>
                    </a:moveTo>
                    <a:lnTo>
                      <a:pt x="3" y="0"/>
                    </a:lnTo>
                    <a:lnTo>
                      <a:pt x="0" y="1"/>
                    </a:lnTo>
                    <a:lnTo>
                      <a:pt x="7" y="19"/>
                    </a:lnTo>
                    <a:lnTo>
                      <a:pt x="10" y="17"/>
                    </a:lnTo>
                    <a:lnTo>
                      <a:pt x="7" y="17"/>
                    </a:lnTo>
                    <a:lnTo>
                      <a:pt x="10" y="17"/>
                    </a:lnTo>
                    <a:lnTo>
                      <a:pt x="15" y="16"/>
                    </a:lnTo>
                    <a:lnTo>
                      <a:pt x="16" y="13"/>
                    </a:lnTo>
                    <a:lnTo>
                      <a:pt x="16" y="9"/>
                    </a:lnTo>
                    <a:lnTo>
                      <a:pt x="16" y="4"/>
                    </a:lnTo>
                    <a:lnTo>
                      <a:pt x="15" y="3"/>
                    </a:lnTo>
                    <a:lnTo>
                      <a:pt x="12" y="0"/>
                    </a:lnTo>
                    <a:lnTo>
                      <a:pt x="8" y="0"/>
                    </a:lnTo>
                    <a:lnTo>
                      <a:pt x="3"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2" name="Freeform 229"/>
              <p:cNvSpPr>
                <a:spLocks/>
              </p:cNvSpPr>
              <p:nvPr/>
            </p:nvSpPr>
            <p:spPr bwMode="auto">
              <a:xfrm>
                <a:off x="3962" y="1842"/>
                <a:ext cx="14" cy="17"/>
              </a:xfrm>
              <a:custGeom>
                <a:avLst/>
                <a:gdLst>
                  <a:gd name="T0" fmla="*/ 1 w 14"/>
                  <a:gd name="T1" fmla="*/ 0 h 17"/>
                  <a:gd name="T2" fmla="*/ 5 w 14"/>
                  <a:gd name="T3" fmla="*/ 0 h 17"/>
                  <a:gd name="T4" fmla="*/ 0 w 14"/>
                  <a:gd name="T5" fmla="*/ 0 h 17"/>
                  <a:gd name="T6" fmla="*/ 0 w 14"/>
                  <a:gd name="T7" fmla="*/ 17 h 17"/>
                  <a:gd name="T8" fmla="*/ 5 w 14"/>
                  <a:gd name="T9" fmla="*/ 17 h 17"/>
                  <a:gd name="T10" fmla="*/ 8 w 14"/>
                  <a:gd name="T11" fmla="*/ 17 h 17"/>
                  <a:gd name="T12" fmla="*/ 5 w 14"/>
                  <a:gd name="T13" fmla="*/ 17 h 17"/>
                  <a:gd name="T14" fmla="*/ 8 w 14"/>
                  <a:gd name="T15" fmla="*/ 17 h 17"/>
                  <a:gd name="T16" fmla="*/ 11 w 14"/>
                  <a:gd name="T17" fmla="*/ 16 h 17"/>
                  <a:gd name="T18" fmla="*/ 13 w 14"/>
                  <a:gd name="T19" fmla="*/ 13 h 17"/>
                  <a:gd name="T20" fmla="*/ 14 w 14"/>
                  <a:gd name="T21" fmla="*/ 9 h 17"/>
                  <a:gd name="T22" fmla="*/ 13 w 14"/>
                  <a:gd name="T23" fmla="*/ 4 h 17"/>
                  <a:gd name="T24" fmla="*/ 11 w 14"/>
                  <a:gd name="T25" fmla="*/ 3 h 17"/>
                  <a:gd name="T26" fmla="*/ 8 w 14"/>
                  <a:gd name="T27" fmla="*/ 0 h 17"/>
                  <a:gd name="T28" fmla="*/ 5 w 14"/>
                  <a:gd name="T29" fmla="*/ 0 h 17"/>
                  <a:gd name="T30" fmla="*/ 1 w 14"/>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7">
                    <a:moveTo>
                      <a:pt x="1" y="0"/>
                    </a:moveTo>
                    <a:lnTo>
                      <a:pt x="5" y="0"/>
                    </a:lnTo>
                    <a:lnTo>
                      <a:pt x="0" y="0"/>
                    </a:lnTo>
                    <a:lnTo>
                      <a:pt x="0" y="17"/>
                    </a:lnTo>
                    <a:lnTo>
                      <a:pt x="5" y="17"/>
                    </a:lnTo>
                    <a:lnTo>
                      <a:pt x="8" y="17"/>
                    </a:lnTo>
                    <a:lnTo>
                      <a:pt x="5" y="17"/>
                    </a:lnTo>
                    <a:lnTo>
                      <a:pt x="8" y="17"/>
                    </a:lnTo>
                    <a:lnTo>
                      <a:pt x="11" y="16"/>
                    </a:lnTo>
                    <a:lnTo>
                      <a:pt x="13" y="13"/>
                    </a:lnTo>
                    <a:lnTo>
                      <a:pt x="14" y="9"/>
                    </a:lnTo>
                    <a:lnTo>
                      <a:pt x="13" y="4"/>
                    </a:lnTo>
                    <a:lnTo>
                      <a:pt x="11" y="3"/>
                    </a:lnTo>
                    <a:lnTo>
                      <a:pt x="8" y="0"/>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3" name="Freeform 230"/>
              <p:cNvSpPr>
                <a:spLocks/>
              </p:cNvSpPr>
              <p:nvPr/>
            </p:nvSpPr>
            <p:spPr bwMode="auto">
              <a:xfrm>
                <a:off x="3963" y="1840"/>
                <a:ext cx="17" cy="19"/>
              </a:xfrm>
              <a:custGeom>
                <a:avLst/>
                <a:gdLst>
                  <a:gd name="T0" fmla="*/ 2 w 17"/>
                  <a:gd name="T1" fmla="*/ 2 h 19"/>
                  <a:gd name="T2" fmla="*/ 4 w 17"/>
                  <a:gd name="T3" fmla="*/ 0 h 19"/>
                  <a:gd name="T4" fmla="*/ 0 w 17"/>
                  <a:gd name="T5" fmla="*/ 2 h 19"/>
                  <a:gd name="T6" fmla="*/ 7 w 17"/>
                  <a:gd name="T7" fmla="*/ 19 h 19"/>
                  <a:gd name="T8" fmla="*/ 10 w 17"/>
                  <a:gd name="T9" fmla="*/ 18 h 19"/>
                  <a:gd name="T10" fmla="*/ 13 w 17"/>
                  <a:gd name="T11" fmla="*/ 16 h 19"/>
                  <a:gd name="T12" fmla="*/ 10 w 17"/>
                  <a:gd name="T13" fmla="*/ 18 h 19"/>
                  <a:gd name="T14" fmla="*/ 15 w 17"/>
                  <a:gd name="T15" fmla="*/ 16 h 19"/>
                  <a:gd name="T16" fmla="*/ 17 w 17"/>
                  <a:gd name="T17" fmla="*/ 13 h 19"/>
                  <a:gd name="T18" fmla="*/ 17 w 17"/>
                  <a:gd name="T19" fmla="*/ 10 h 19"/>
                  <a:gd name="T20" fmla="*/ 17 w 17"/>
                  <a:gd name="T21" fmla="*/ 6 h 19"/>
                  <a:gd name="T22" fmla="*/ 15 w 17"/>
                  <a:gd name="T23" fmla="*/ 3 h 19"/>
                  <a:gd name="T24" fmla="*/ 12 w 17"/>
                  <a:gd name="T25" fmla="*/ 0 h 19"/>
                  <a:gd name="T26" fmla="*/ 8 w 17"/>
                  <a:gd name="T27" fmla="*/ 0 h 19"/>
                  <a:gd name="T28" fmla="*/ 4 w 17"/>
                  <a:gd name="T29" fmla="*/ 0 h 19"/>
                  <a:gd name="T30" fmla="*/ 2 w 17"/>
                  <a:gd name="T3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9">
                    <a:moveTo>
                      <a:pt x="2" y="2"/>
                    </a:moveTo>
                    <a:lnTo>
                      <a:pt x="4" y="0"/>
                    </a:lnTo>
                    <a:lnTo>
                      <a:pt x="0" y="2"/>
                    </a:lnTo>
                    <a:lnTo>
                      <a:pt x="7" y="19"/>
                    </a:lnTo>
                    <a:lnTo>
                      <a:pt x="10" y="18"/>
                    </a:lnTo>
                    <a:lnTo>
                      <a:pt x="13" y="16"/>
                    </a:lnTo>
                    <a:lnTo>
                      <a:pt x="10" y="18"/>
                    </a:lnTo>
                    <a:lnTo>
                      <a:pt x="15" y="16"/>
                    </a:lnTo>
                    <a:lnTo>
                      <a:pt x="17" y="13"/>
                    </a:lnTo>
                    <a:lnTo>
                      <a:pt x="17" y="10"/>
                    </a:lnTo>
                    <a:lnTo>
                      <a:pt x="17" y="6"/>
                    </a:lnTo>
                    <a:lnTo>
                      <a:pt x="15" y="3"/>
                    </a:lnTo>
                    <a:lnTo>
                      <a:pt x="12" y="0"/>
                    </a:lnTo>
                    <a:lnTo>
                      <a:pt x="8" y="0"/>
                    </a:lnTo>
                    <a:lnTo>
                      <a:pt x="4" y="0"/>
                    </a:lnTo>
                    <a:lnTo>
                      <a:pt x="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4" name="Freeform 231"/>
              <p:cNvSpPr>
                <a:spLocks/>
              </p:cNvSpPr>
              <p:nvPr/>
            </p:nvSpPr>
            <p:spPr bwMode="auto">
              <a:xfrm>
                <a:off x="3965" y="1837"/>
                <a:ext cx="19" cy="19"/>
              </a:xfrm>
              <a:custGeom>
                <a:avLst/>
                <a:gdLst>
                  <a:gd name="T0" fmla="*/ 3 w 19"/>
                  <a:gd name="T1" fmla="*/ 1 h 19"/>
                  <a:gd name="T2" fmla="*/ 3 w 19"/>
                  <a:gd name="T3" fmla="*/ 1 h 19"/>
                  <a:gd name="T4" fmla="*/ 0 w 19"/>
                  <a:gd name="T5" fmla="*/ 5 h 19"/>
                  <a:gd name="T6" fmla="*/ 11 w 19"/>
                  <a:gd name="T7" fmla="*/ 19 h 19"/>
                  <a:gd name="T8" fmla="*/ 15 w 19"/>
                  <a:gd name="T9" fmla="*/ 16 h 19"/>
                  <a:gd name="T10" fmla="*/ 15 w 19"/>
                  <a:gd name="T11" fmla="*/ 16 h 19"/>
                  <a:gd name="T12" fmla="*/ 15 w 19"/>
                  <a:gd name="T13" fmla="*/ 16 h 19"/>
                  <a:gd name="T14" fmla="*/ 18 w 19"/>
                  <a:gd name="T15" fmla="*/ 13 h 19"/>
                  <a:gd name="T16" fmla="*/ 19 w 19"/>
                  <a:gd name="T17" fmla="*/ 9 h 19"/>
                  <a:gd name="T18" fmla="*/ 19 w 19"/>
                  <a:gd name="T19" fmla="*/ 6 h 19"/>
                  <a:gd name="T20" fmla="*/ 18 w 19"/>
                  <a:gd name="T21" fmla="*/ 3 h 19"/>
                  <a:gd name="T22" fmla="*/ 15 w 19"/>
                  <a:gd name="T23" fmla="*/ 1 h 19"/>
                  <a:gd name="T24" fmla="*/ 11 w 19"/>
                  <a:gd name="T25" fmla="*/ 0 h 19"/>
                  <a:gd name="T26" fmla="*/ 8 w 19"/>
                  <a:gd name="T27" fmla="*/ 0 h 19"/>
                  <a:gd name="T28" fmla="*/ 3 w 19"/>
                  <a:gd name="T2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9">
                    <a:moveTo>
                      <a:pt x="3" y="1"/>
                    </a:moveTo>
                    <a:lnTo>
                      <a:pt x="3" y="1"/>
                    </a:lnTo>
                    <a:lnTo>
                      <a:pt x="0" y="5"/>
                    </a:lnTo>
                    <a:lnTo>
                      <a:pt x="11" y="19"/>
                    </a:lnTo>
                    <a:lnTo>
                      <a:pt x="15" y="16"/>
                    </a:lnTo>
                    <a:lnTo>
                      <a:pt x="15" y="16"/>
                    </a:lnTo>
                    <a:lnTo>
                      <a:pt x="15" y="16"/>
                    </a:lnTo>
                    <a:lnTo>
                      <a:pt x="18" y="13"/>
                    </a:lnTo>
                    <a:lnTo>
                      <a:pt x="19" y="9"/>
                    </a:lnTo>
                    <a:lnTo>
                      <a:pt x="19" y="6"/>
                    </a:lnTo>
                    <a:lnTo>
                      <a:pt x="18" y="3"/>
                    </a:lnTo>
                    <a:lnTo>
                      <a:pt x="15" y="1"/>
                    </a:lnTo>
                    <a:lnTo>
                      <a:pt x="11" y="0"/>
                    </a:lnTo>
                    <a:lnTo>
                      <a:pt x="8" y="0"/>
                    </a:lnTo>
                    <a:lnTo>
                      <a:pt x="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5" name="Freeform 232"/>
              <p:cNvSpPr>
                <a:spLocks/>
              </p:cNvSpPr>
              <p:nvPr/>
            </p:nvSpPr>
            <p:spPr bwMode="auto">
              <a:xfrm>
                <a:off x="3968" y="1833"/>
                <a:ext cx="20" cy="20"/>
              </a:xfrm>
              <a:custGeom>
                <a:avLst/>
                <a:gdLst>
                  <a:gd name="T0" fmla="*/ 5 w 20"/>
                  <a:gd name="T1" fmla="*/ 2 h 20"/>
                  <a:gd name="T2" fmla="*/ 5 w 20"/>
                  <a:gd name="T3" fmla="*/ 2 h 20"/>
                  <a:gd name="T4" fmla="*/ 0 w 20"/>
                  <a:gd name="T5" fmla="*/ 5 h 20"/>
                  <a:gd name="T6" fmla="*/ 12 w 20"/>
                  <a:gd name="T7" fmla="*/ 20 h 20"/>
                  <a:gd name="T8" fmla="*/ 16 w 20"/>
                  <a:gd name="T9" fmla="*/ 18 h 20"/>
                  <a:gd name="T10" fmla="*/ 16 w 20"/>
                  <a:gd name="T11" fmla="*/ 18 h 20"/>
                  <a:gd name="T12" fmla="*/ 16 w 20"/>
                  <a:gd name="T13" fmla="*/ 18 h 20"/>
                  <a:gd name="T14" fmla="*/ 20 w 20"/>
                  <a:gd name="T15" fmla="*/ 15 h 20"/>
                  <a:gd name="T16" fmla="*/ 20 w 20"/>
                  <a:gd name="T17" fmla="*/ 10 h 20"/>
                  <a:gd name="T18" fmla="*/ 20 w 20"/>
                  <a:gd name="T19" fmla="*/ 7 h 20"/>
                  <a:gd name="T20" fmla="*/ 18 w 20"/>
                  <a:gd name="T21" fmla="*/ 4 h 20"/>
                  <a:gd name="T22" fmla="*/ 15 w 20"/>
                  <a:gd name="T23" fmla="*/ 2 h 20"/>
                  <a:gd name="T24" fmla="*/ 12 w 20"/>
                  <a:gd name="T25" fmla="*/ 0 h 20"/>
                  <a:gd name="T26" fmla="*/ 8 w 20"/>
                  <a:gd name="T27" fmla="*/ 0 h 20"/>
                  <a:gd name="T28" fmla="*/ 5 w 20"/>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0">
                    <a:moveTo>
                      <a:pt x="5" y="2"/>
                    </a:moveTo>
                    <a:lnTo>
                      <a:pt x="5" y="2"/>
                    </a:lnTo>
                    <a:lnTo>
                      <a:pt x="0" y="5"/>
                    </a:lnTo>
                    <a:lnTo>
                      <a:pt x="12" y="20"/>
                    </a:lnTo>
                    <a:lnTo>
                      <a:pt x="16" y="18"/>
                    </a:lnTo>
                    <a:lnTo>
                      <a:pt x="16" y="18"/>
                    </a:lnTo>
                    <a:lnTo>
                      <a:pt x="16" y="18"/>
                    </a:lnTo>
                    <a:lnTo>
                      <a:pt x="20" y="15"/>
                    </a:lnTo>
                    <a:lnTo>
                      <a:pt x="20" y="10"/>
                    </a:lnTo>
                    <a:lnTo>
                      <a:pt x="20" y="7"/>
                    </a:lnTo>
                    <a:lnTo>
                      <a:pt x="18" y="4"/>
                    </a:lnTo>
                    <a:lnTo>
                      <a:pt x="15" y="2"/>
                    </a:lnTo>
                    <a:lnTo>
                      <a:pt x="12" y="0"/>
                    </a:lnTo>
                    <a:lnTo>
                      <a:pt x="8" y="0"/>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6" name="Freeform 233"/>
              <p:cNvSpPr>
                <a:spLocks/>
              </p:cNvSpPr>
              <p:nvPr/>
            </p:nvSpPr>
            <p:spPr bwMode="auto">
              <a:xfrm>
                <a:off x="3973" y="1830"/>
                <a:ext cx="20" cy="21"/>
              </a:xfrm>
              <a:custGeom>
                <a:avLst/>
                <a:gdLst>
                  <a:gd name="T0" fmla="*/ 2 w 20"/>
                  <a:gd name="T1" fmla="*/ 5 h 21"/>
                  <a:gd name="T2" fmla="*/ 3 w 20"/>
                  <a:gd name="T3" fmla="*/ 2 h 21"/>
                  <a:gd name="T4" fmla="*/ 0 w 20"/>
                  <a:gd name="T5" fmla="*/ 5 h 21"/>
                  <a:gd name="T6" fmla="*/ 11 w 20"/>
                  <a:gd name="T7" fmla="*/ 21 h 21"/>
                  <a:gd name="T8" fmla="*/ 15 w 20"/>
                  <a:gd name="T9" fmla="*/ 18 h 21"/>
                  <a:gd name="T10" fmla="*/ 18 w 20"/>
                  <a:gd name="T11" fmla="*/ 15 h 21"/>
                  <a:gd name="T12" fmla="*/ 15 w 20"/>
                  <a:gd name="T13" fmla="*/ 18 h 21"/>
                  <a:gd name="T14" fmla="*/ 18 w 20"/>
                  <a:gd name="T15" fmla="*/ 15 h 21"/>
                  <a:gd name="T16" fmla="*/ 20 w 20"/>
                  <a:gd name="T17" fmla="*/ 12 h 21"/>
                  <a:gd name="T18" fmla="*/ 20 w 20"/>
                  <a:gd name="T19" fmla="*/ 7 h 21"/>
                  <a:gd name="T20" fmla="*/ 18 w 20"/>
                  <a:gd name="T21" fmla="*/ 3 h 21"/>
                  <a:gd name="T22" fmla="*/ 15 w 20"/>
                  <a:gd name="T23" fmla="*/ 2 h 21"/>
                  <a:gd name="T24" fmla="*/ 11 w 20"/>
                  <a:gd name="T25" fmla="*/ 0 h 21"/>
                  <a:gd name="T26" fmla="*/ 8 w 20"/>
                  <a:gd name="T27" fmla="*/ 0 h 21"/>
                  <a:gd name="T28" fmla="*/ 3 w 20"/>
                  <a:gd name="T29" fmla="*/ 2 h 21"/>
                  <a:gd name="T30" fmla="*/ 2 w 20"/>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2" y="5"/>
                    </a:moveTo>
                    <a:lnTo>
                      <a:pt x="3" y="2"/>
                    </a:lnTo>
                    <a:lnTo>
                      <a:pt x="0" y="5"/>
                    </a:lnTo>
                    <a:lnTo>
                      <a:pt x="11" y="21"/>
                    </a:lnTo>
                    <a:lnTo>
                      <a:pt x="15" y="18"/>
                    </a:lnTo>
                    <a:lnTo>
                      <a:pt x="18" y="15"/>
                    </a:lnTo>
                    <a:lnTo>
                      <a:pt x="15" y="18"/>
                    </a:lnTo>
                    <a:lnTo>
                      <a:pt x="18" y="15"/>
                    </a:lnTo>
                    <a:lnTo>
                      <a:pt x="20" y="12"/>
                    </a:lnTo>
                    <a:lnTo>
                      <a:pt x="20" y="7"/>
                    </a:lnTo>
                    <a:lnTo>
                      <a:pt x="18" y="3"/>
                    </a:lnTo>
                    <a:lnTo>
                      <a:pt x="15" y="2"/>
                    </a:lnTo>
                    <a:lnTo>
                      <a:pt x="11" y="0"/>
                    </a:lnTo>
                    <a:lnTo>
                      <a:pt x="8" y="0"/>
                    </a:lnTo>
                    <a:lnTo>
                      <a:pt x="3" y="2"/>
                    </a:lnTo>
                    <a:lnTo>
                      <a:pt x="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7" name="Freeform 234"/>
              <p:cNvSpPr>
                <a:spLocks/>
              </p:cNvSpPr>
              <p:nvPr/>
            </p:nvSpPr>
            <p:spPr bwMode="auto">
              <a:xfrm>
                <a:off x="3975" y="1824"/>
                <a:ext cx="21" cy="21"/>
              </a:xfrm>
              <a:custGeom>
                <a:avLst/>
                <a:gdLst>
                  <a:gd name="T0" fmla="*/ 3 w 21"/>
                  <a:gd name="T1" fmla="*/ 6 h 21"/>
                  <a:gd name="T2" fmla="*/ 3 w 21"/>
                  <a:gd name="T3" fmla="*/ 5 h 21"/>
                  <a:gd name="T4" fmla="*/ 0 w 21"/>
                  <a:gd name="T5" fmla="*/ 11 h 21"/>
                  <a:gd name="T6" fmla="*/ 16 w 21"/>
                  <a:gd name="T7" fmla="*/ 21 h 21"/>
                  <a:gd name="T8" fmla="*/ 19 w 21"/>
                  <a:gd name="T9" fmla="*/ 14 h 21"/>
                  <a:gd name="T10" fmla="*/ 21 w 21"/>
                  <a:gd name="T11" fmla="*/ 14 h 21"/>
                  <a:gd name="T12" fmla="*/ 19 w 21"/>
                  <a:gd name="T13" fmla="*/ 14 h 21"/>
                  <a:gd name="T14" fmla="*/ 21 w 21"/>
                  <a:gd name="T15" fmla="*/ 11 h 21"/>
                  <a:gd name="T16" fmla="*/ 21 w 21"/>
                  <a:gd name="T17" fmla="*/ 8 h 21"/>
                  <a:gd name="T18" fmla="*/ 19 w 21"/>
                  <a:gd name="T19" fmla="*/ 5 h 21"/>
                  <a:gd name="T20" fmla="*/ 18 w 21"/>
                  <a:gd name="T21" fmla="*/ 1 h 21"/>
                  <a:gd name="T22" fmla="*/ 14 w 21"/>
                  <a:gd name="T23" fmla="*/ 0 h 21"/>
                  <a:gd name="T24" fmla="*/ 9 w 21"/>
                  <a:gd name="T25" fmla="*/ 0 h 21"/>
                  <a:gd name="T26" fmla="*/ 6 w 21"/>
                  <a:gd name="T27" fmla="*/ 1 h 21"/>
                  <a:gd name="T28" fmla="*/ 3 w 21"/>
                  <a:gd name="T29" fmla="*/ 5 h 21"/>
                  <a:gd name="T30" fmla="*/ 3 w 21"/>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6"/>
                    </a:moveTo>
                    <a:lnTo>
                      <a:pt x="3" y="5"/>
                    </a:lnTo>
                    <a:lnTo>
                      <a:pt x="0" y="11"/>
                    </a:lnTo>
                    <a:lnTo>
                      <a:pt x="16" y="21"/>
                    </a:lnTo>
                    <a:lnTo>
                      <a:pt x="19" y="14"/>
                    </a:lnTo>
                    <a:lnTo>
                      <a:pt x="21" y="14"/>
                    </a:lnTo>
                    <a:lnTo>
                      <a:pt x="19" y="14"/>
                    </a:lnTo>
                    <a:lnTo>
                      <a:pt x="21" y="11"/>
                    </a:lnTo>
                    <a:lnTo>
                      <a:pt x="21" y="8"/>
                    </a:lnTo>
                    <a:lnTo>
                      <a:pt x="19" y="5"/>
                    </a:lnTo>
                    <a:lnTo>
                      <a:pt x="18" y="1"/>
                    </a:lnTo>
                    <a:lnTo>
                      <a:pt x="14" y="0"/>
                    </a:lnTo>
                    <a:lnTo>
                      <a:pt x="9" y="0"/>
                    </a:lnTo>
                    <a:lnTo>
                      <a:pt x="6" y="1"/>
                    </a:lnTo>
                    <a:lnTo>
                      <a:pt x="3" y="5"/>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8" name="Freeform 235"/>
              <p:cNvSpPr>
                <a:spLocks/>
              </p:cNvSpPr>
              <p:nvPr/>
            </p:nvSpPr>
            <p:spPr bwMode="auto">
              <a:xfrm>
                <a:off x="3978" y="1817"/>
                <a:ext cx="23" cy="21"/>
              </a:xfrm>
              <a:custGeom>
                <a:avLst/>
                <a:gdLst>
                  <a:gd name="T0" fmla="*/ 3 w 23"/>
                  <a:gd name="T1" fmla="*/ 7 h 21"/>
                  <a:gd name="T2" fmla="*/ 3 w 23"/>
                  <a:gd name="T3" fmla="*/ 5 h 21"/>
                  <a:gd name="T4" fmla="*/ 0 w 23"/>
                  <a:gd name="T5" fmla="*/ 13 h 21"/>
                  <a:gd name="T6" fmla="*/ 18 w 23"/>
                  <a:gd name="T7" fmla="*/ 21 h 21"/>
                  <a:gd name="T8" fmla="*/ 21 w 23"/>
                  <a:gd name="T9" fmla="*/ 13 h 21"/>
                  <a:gd name="T10" fmla="*/ 21 w 23"/>
                  <a:gd name="T11" fmla="*/ 13 h 21"/>
                  <a:gd name="T12" fmla="*/ 21 w 23"/>
                  <a:gd name="T13" fmla="*/ 13 h 21"/>
                  <a:gd name="T14" fmla="*/ 23 w 23"/>
                  <a:gd name="T15" fmla="*/ 10 h 21"/>
                  <a:gd name="T16" fmla="*/ 21 w 23"/>
                  <a:gd name="T17" fmla="*/ 7 h 21"/>
                  <a:gd name="T18" fmla="*/ 19 w 23"/>
                  <a:gd name="T19" fmla="*/ 3 h 21"/>
                  <a:gd name="T20" fmla="*/ 18 w 23"/>
                  <a:gd name="T21" fmla="*/ 0 h 21"/>
                  <a:gd name="T22" fmla="*/ 13 w 23"/>
                  <a:gd name="T23" fmla="*/ 0 h 21"/>
                  <a:gd name="T24" fmla="*/ 10 w 23"/>
                  <a:gd name="T25" fmla="*/ 0 h 21"/>
                  <a:gd name="T26" fmla="*/ 6 w 23"/>
                  <a:gd name="T27" fmla="*/ 2 h 21"/>
                  <a:gd name="T28" fmla="*/ 3 w 23"/>
                  <a:gd name="T29" fmla="*/ 5 h 21"/>
                  <a:gd name="T30" fmla="*/ 3 w 23"/>
                  <a:gd name="T3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3" y="7"/>
                    </a:moveTo>
                    <a:lnTo>
                      <a:pt x="3" y="5"/>
                    </a:lnTo>
                    <a:lnTo>
                      <a:pt x="0" y="13"/>
                    </a:lnTo>
                    <a:lnTo>
                      <a:pt x="18" y="21"/>
                    </a:lnTo>
                    <a:lnTo>
                      <a:pt x="21" y="13"/>
                    </a:lnTo>
                    <a:lnTo>
                      <a:pt x="21" y="13"/>
                    </a:lnTo>
                    <a:lnTo>
                      <a:pt x="21" y="13"/>
                    </a:lnTo>
                    <a:lnTo>
                      <a:pt x="23" y="10"/>
                    </a:lnTo>
                    <a:lnTo>
                      <a:pt x="21" y="7"/>
                    </a:lnTo>
                    <a:lnTo>
                      <a:pt x="19" y="3"/>
                    </a:lnTo>
                    <a:lnTo>
                      <a:pt x="18" y="0"/>
                    </a:lnTo>
                    <a:lnTo>
                      <a:pt x="13" y="0"/>
                    </a:lnTo>
                    <a:lnTo>
                      <a:pt x="10" y="0"/>
                    </a:lnTo>
                    <a:lnTo>
                      <a:pt x="6" y="2"/>
                    </a:lnTo>
                    <a:lnTo>
                      <a:pt x="3"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69" name="Freeform 236"/>
              <p:cNvSpPr>
                <a:spLocks/>
              </p:cNvSpPr>
              <p:nvPr/>
            </p:nvSpPr>
            <p:spPr bwMode="auto">
              <a:xfrm>
                <a:off x="3981" y="1806"/>
                <a:ext cx="23" cy="24"/>
              </a:xfrm>
              <a:custGeom>
                <a:avLst/>
                <a:gdLst>
                  <a:gd name="T0" fmla="*/ 5 w 23"/>
                  <a:gd name="T1" fmla="*/ 6 h 24"/>
                  <a:gd name="T2" fmla="*/ 5 w 23"/>
                  <a:gd name="T3" fmla="*/ 6 h 24"/>
                  <a:gd name="T4" fmla="*/ 0 w 23"/>
                  <a:gd name="T5" fmla="*/ 18 h 24"/>
                  <a:gd name="T6" fmla="*/ 18 w 23"/>
                  <a:gd name="T7" fmla="*/ 24 h 24"/>
                  <a:gd name="T8" fmla="*/ 23 w 23"/>
                  <a:gd name="T9" fmla="*/ 13 h 24"/>
                  <a:gd name="T10" fmla="*/ 23 w 23"/>
                  <a:gd name="T11" fmla="*/ 13 h 24"/>
                  <a:gd name="T12" fmla="*/ 23 w 23"/>
                  <a:gd name="T13" fmla="*/ 13 h 24"/>
                  <a:gd name="T14" fmla="*/ 23 w 23"/>
                  <a:gd name="T15" fmla="*/ 10 h 24"/>
                  <a:gd name="T16" fmla="*/ 23 w 23"/>
                  <a:gd name="T17" fmla="*/ 5 h 24"/>
                  <a:gd name="T18" fmla="*/ 20 w 23"/>
                  <a:gd name="T19" fmla="*/ 3 h 24"/>
                  <a:gd name="T20" fmla="*/ 16 w 23"/>
                  <a:gd name="T21" fmla="*/ 1 h 24"/>
                  <a:gd name="T22" fmla="*/ 13 w 23"/>
                  <a:gd name="T23" fmla="*/ 0 h 24"/>
                  <a:gd name="T24" fmla="*/ 10 w 23"/>
                  <a:gd name="T25" fmla="*/ 0 h 24"/>
                  <a:gd name="T26" fmla="*/ 7 w 23"/>
                  <a:gd name="T27" fmla="*/ 3 h 24"/>
                  <a:gd name="T28" fmla="*/ 5 w 23"/>
                  <a:gd name="T29"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4">
                    <a:moveTo>
                      <a:pt x="5" y="6"/>
                    </a:moveTo>
                    <a:lnTo>
                      <a:pt x="5" y="6"/>
                    </a:lnTo>
                    <a:lnTo>
                      <a:pt x="0" y="18"/>
                    </a:lnTo>
                    <a:lnTo>
                      <a:pt x="18" y="24"/>
                    </a:lnTo>
                    <a:lnTo>
                      <a:pt x="23" y="13"/>
                    </a:lnTo>
                    <a:lnTo>
                      <a:pt x="23" y="13"/>
                    </a:lnTo>
                    <a:lnTo>
                      <a:pt x="23" y="13"/>
                    </a:lnTo>
                    <a:lnTo>
                      <a:pt x="23" y="10"/>
                    </a:lnTo>
                    <a:lnTo>
                      <a:pt x="23" y="5"/>
                    </a:lnTo>
                    <a:lnTo>
                      <a:pt x="20" y="3"/>
                    </a:lnTo>
                    <a:lnTo>
                      <a:pt x="16" y="1"/>
                    </a:lnTo>
                    <a:lnTo>
                      <a:pt x="13" y="0"/>
                    </a:lnTo>
                    <a:lnTo>
                      <a:pt x="10" y="0"/>
                    </a:lnTo>
                    <a:lnTo>
                      <a:pt x="7" y="3"/>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0" name="Freeform 237"/>
              <p:cNvSpPr>
                <a:spLocks/>
              </p:cNvSpPr>
              <p:nvPr/>
            </p:nvSpPr>
            <p:spPr bwMode="auto">
              <a:xfrm>
                <a:off x="3986" y="1793"/>
                <a:ext cx="23" cy="26"/>
              </a:xfrm>
              <a:custGeom>
                <a:avLst/>
                <a:gdLst>
                  <a:gd name="T0" fmla="*/ 3 w 23"/>
                  <a:gd name="T1" fmla="*/ 6 h 26"/>
                  <a:gd name="T2" fmla="*/ 3 w 23"/>
                  <a:gd name="T3" fmla="*/ 6 h 26"/>
                  <a:gd name="T4" fmla="*/ 0 w 23"/>
                  <a:gd name="T5" fmla="*/ 19 h 26"/>
                  <a:gd name="T6" fmla="*/ 18 w 23"/>
                  <a:gd name="T7" fmla="*/ 26 h 26"/>
                  <a:gd name="T8" fmla="*/ 21 w 23"/>
                  <a:gd name="T9" fmla="*/ 11 h 26"/>
                  <a:gd name="T10" fmla="*/ 23 w 23"/>
                  <a:gd name="T11" fmla="*/ 11 h 26"/>
                  <a:gd name="T12" fmla="*/ 21 w 23"/>
                  <a:gd name="T13" fmla="*/ 11 h 26"/>
                  <a:gd name="T14" fmla="*/ 23 w 23"/>
                  <a:gd name="T15" fmla="*/ 8 h 26"/>
                  <a:gd name="T16" fmla="*/ 21 w 23"/>
                  <a:gd name="T17" fmla="*/ 3 h 26"/>
                  <a:gd name="T18" fmla="*/ 18 w 23"/>
                  <a:gd name="T19" fmla="*/ 1 h 26"/>
                  <a:gd name="T20" fmla="*/ 15 w 23"/>
                  <a:gd name="T21" fmla="*/ 0 h 26"/>
                  <a:gd name="T22" fmla="*/ 11 w 23"/>
                  <a:gd name="T23" fmla="*/ 0 h 26"/>
                  <a:gd name="T24" fmla="*/ 8 w 23"/>
                  <a:gd name="T25" fmla="*/ 0 h 26"/>
                  <a:gd name="T26" fmla="*/ 5 w 23"/>
                  <a:gd name="T27" fmla="*/ 3 h 26"/>
                  <a:gd name="T28" fmla="*/ 3 w 23"/>
                  <a:gd name="T2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6">
                    <a:moveTo>
                      <a:pt x="3" y="6"/>
                    </a:moveTo>
                    <a:lnTo>
                      <a:pt x="3" y="6"/>
                    </a:lnTo>
                    <a:lnTo>
                      <a:pt x="0" y="19"/>
                    </a:lnTo>
                    <a:lnTo>
                      <a:pt x="18" y="26"/>
                    </a:lnTo>
                    <a:lnTo>
                      <a:pt x="21" y="11"/>
                    </a:lnTo>
                    <a:lnTo>
                      <a:pt x="23" y="11"/>
                    </a:lnTo>
                    <a:lnTo>
                      <a:pt x="21" y="11"/>
                    </a:lnTo>
                    <a:lnTo>
                      <a:pt x="23" y="8"/>
                    </a:lnTo>
                    <a:lnTo>
                      <a:pt x="21" y="3"/>
                    </a:lnTo>
                    <a:lnTo>
                      <a:pt x="18" y="1"/>
                    </a:lnTo>
                    <a:lnTo>
                      <a:pt x="15" y="0"/>
                    </a:lnTo>
                    <a:lnTo>
                      <a:pt x="11" y="0"/>
                    </a:lnTo>
                    <a:lnTo>
                      <a:pt x="8" y="0"/>
                    </a:lnTo>
                    <a:lnTo>
                      <a:pt x="5"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1" name="Freeform 238"/>
              <p:cNvSpPr>
                <a:spLocks/>
              </p:cNvSpPr>
              <p:nvPr/>
            </p:nvSpPr>
            <p:spPr bwMode="auto">
              <a:xfrm>
                <a:off x="3989" y="1775"/>
                <a:ext cx="23" cy="29"/>
              </a:xfrm>
              <a:custGeom>
                <a:avLst/>
                <a:gdLst>
                  <a:gd name="T0" fmla="*/ 4 w 23"/>
                  <a:gd name="T1" fmla="*/ 8 h 29"/>
                  <a:gd name="T2" fmla="*/ 4 w 23"/>
                  <a:gd name="T3" fmla="*/ 8 h 29"/>
                  <a:gd name="T4" fmla="*/ 0 w 23"/>
                  <a:gd name="T5" fmla="*/ 24 h 29"/>
                  <a:gd name="T6" fmla="*/ 20 w 23"/>
                  <a:gd name="T7" fmla="*/ 29 h 29"/>
                  <a:gd name="T8" fmla="*/ 23 w 23"/>
                  <a:gd name="T9" fmla="*/ 13 h 29"/>
                  <a:gd name="T10" fmla="*/ 23 w 23"/>
                  <a:gd name="T11" fmla="*/ 11 h 29"/>
                  <a:gd name="T12" fmla="*/ 23 w 23"/>
                  <a:gd name="T13" fmla="*/ 13 h 29"/>
                  <a:gd name="T14" fmla="*/ 23 w 23"/>
                  <a:gd name="T15" fmla="*/ 8 h 29"/>
                  <a:gd name="T16" fmla="*/ 21 w 23"/>
                  <a:gd name="T17" fmla="*/ 5 h 29"/>
                  <a:gd name="T18" fmla="*/ 20 w 23"/>
                  <a:gd name="T19" fmla="*/ 2 h 29"/>
                  <a:gd name="T20" fmla="*/ 17 w 23"/>
                  <a:gd name="T21" fmla="*/ 2 h 29"/>
                  <a:gd name="T22" fmla="*/ 12 w 23"/>
                  <a:gd name="T23" fmla="*/ 0 h 29"/>
                  <a:gd name="T24" fmla="*/ 8 w 23"/>
                  <a:gd name="T25" fmla="*/ 2 h 29"/>
                  <a:gd name="T26" fmla="*/ 7 w 23"/>
                  <a:gd name="T27" fmla="*/ 5 h 29"/>
                  <a:gd name="T28" fmla="*/ 4 w 23"/>
                  <a:gd name="T29"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9">
                    <a:moveTo>
                      <a:pt x="4" y="8"/>
                    </a:moveTo>
                    <a:lnTo>
                      <a:pt x="4" y="8"/>
                    </a:lnTo>
                    <a:lnTo>
                      <a:pt x="0" y="24"/>
                    </a:lnTo>
                    <a:lnTo>
                      <a:pt x="20" y="29"/>
                    </a:lnTo>
                    <a:lnTo>
                      <a:pt x="23" y="13"/>
                    </a:lnTo>
                    <a:lnTo>
                      <a:pt x="23" y="11"/>
                    </a:lnTo>
                    <a:lnTo>
                      <a:pt x="23" y="13"/>
                    </a:lnTo>
                    <a:lnTo>
                      <a:pt x="23" y="8"/>
                    </a:lnTo>
                    <a:lnTo>
                      <a:pt x="21" y="5"/>
                    </a:lnTo>
                    <a:lnTo>
                      <a:pt x="20" y="2"/>
                    </a:lnTo>
                    <a:lnTo>
                      <a:pt x="17" y="2"/>
                    </a:lnTo>
                    <a:lnTo>
                      <a:pt x="12" y="0"/>
                    </a:lnTo>
                    <a:lnTo>
                      <a:pt x="8" y="2"/>
                    </a:lnTo>
                    <a:lnTo>
                      <a:pt x="7"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2" name="Freeform 239"/>
              <p:cNvSpPr>
                <a:spLocks/>
              </p:cNvSpPr>
              <p:nvPr/>
            </p:nvSpPr>
            <p:spPr bwMode="auto">
              <a:xfrm>
                <a:off x="3993" y="1755"/>
                <a:ext cx="24" cy="31"/>
              </a:xfrm>
              <a:custGeom>
                <a:avLst/>
                <a:gdLst>
                  <a:gd name="T0" fmla="*/ 4 w 24"/>
                  <a:gd name="T1" fmla="*/ 9 h 31"/>
                  <a:gd name="T2" fmla="*/ 4 w 24"/>
                  <a:gd name="T3" fmla="*/ 9 h 31"/>
                  <a:gd name="T4" fmla="*/ 0 w 24"/>
                  <a:gd name="T5" fmla="*/ 28 h 31"/>
                  <a:gd name="T6" fmla="*/ 19 w 24"/>
                  <a:gd name="T7" fmla="*/ 31 h 31"/>
                  <a:gd name="T8" fmla="*/ 24 w 24"/>
                  <a:gd name="T9" fmla="*/ 12 h 31"/>
                  <a:gd name="T10" fmla="*/ 24 w 24"/>
                  <a:gd name="T11" fmla="*/ 12 h 31"/>
                  <a:gd name="T12" fmla="*/ 24 w 24"/>
                  <a:gd name="T13" fmla="*/ 12 h 31"/>
                  <a:gd name="T14" fmla="*/ 24 w 24"/>
                  <a:gd name="T15" fmla="*/ 9 h 31"/>
                  <a:gd name="T16" fmla="*/ 22 w 24"/>
                  <a:gd name="T17" fmla="*/ 5 h 31"/>
                  <a:gd name="T18" fmla="*/ 19 w 24"/>
                  <a:gd name="T19" fmla="*/ 2 h 31"/>
                  <a:gd name="T20" fmla="*/ 16 w 24"/>
                  <a:gd name="T21" fmla="*/ 0 h 31"/>
                  <a:gd name="T22" fmla="*/ 13 w 24"/>
                  <a:gd name="T23" fmla="*/ 0 h 31"/>
                  <a:gd name="T24" fmla="*/ 9 w 24"/>
                  <a:gd name="T25" fmla="*/ 2 h 31"/>
                  <a:gd name="T26" fmla="*/ 6 w 24"/>
                  <a:gd name="T27" fmla="*/ 5 h 31"/>
                  <a:gd name="T28" fmla="*/ 4 w 24"/>
                  <a:gd name="T2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1">
                    <a:moveTo>
                      <a:pt x="4" y="9"/>
                    </a:moveTo>
                    <a:lnTo>
                      <a:pt x="4" y="9"/>
                    </a:lnTo>
                    <a:lnTo>
                      <a:pt x="0" y="28"/>
                    </a:lnTo>
                    <a:lnTo>
                      <a:pt x="19" y="31"/>
                    </a:lnTo>
                    <a:lnTo>
                      <a:pt x="24" y="12"/>
                    </a:lnTo>
                    <a:lnTo>
                      <a:pt x="24" y="12"/>
                    </a:lnTo>
                    <a:lnTo>
                      <a:pt x="24" y="12"/>
                    </a:lnTo>
                    <a:lnTo>
                      <a:pt x="24" y="9"/>
                    </a:lnTo>
                    <a:lnTo>
                      <a:pt x="22" y="5"/>
                    </a:lnTo>
                    <a:lnTo>
                      <a:pt x="19" y="2"/>
                    </a:lnTo>
                    <a:lnTo>
                      <a:pt x="16" y="0"/>
                    </a:lnTo>
                    <a:lnTo>
                      <a:pt x="13" y="0"/>
                    </a:lnTo>
                    <a:lnTo>
                      <a:pt x="9" y="2"/>
                    </a:lnTo>
                    <a:lnTo>
                      <a:pt x="6" y="5"/>
                    </a:lnTo>
                    <a:lnTo>
                      <a:pt x="4"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3" name="Freeform 240"/>
              <p:cNvSpPr>
                <a:spLocks/>
              </p:cNvSpPr>
              <p:nvPr/>
            </p:nvSpPr>
            <p:spPr bwMode="auto">
              <a:xfrm>
                <a:off x="3997" y="1731"/>
                <a:ext cx="23" cy="36"/>
              </a:xfrm>
              <a:custGeom>
                <a:avLst/>
                <a:gdLst>
                  <a:gd name="T0" fmla="*/ 4 w 23"/>
                  <a:gd name="T1" fmla="*/ 8 h 36"/>
                  <a:gd name="T2" fmla="*/ 4 w 23"/>
                  <a:gd name="T3" fmla="*/ 8 h 36"/>
                  <a:gd name="T4" fmla="*/ 0 w 23"/>
                  <a:gd name="T5" fmla="*/ 33 h 36"/>
                  <a:gd name="T6" fmla="*/ 20 w 23"/>
                  <a:gd name="T7" fmla="*/ 36 h 36"/>
                  <a:gd name="T8" fmla="*/ 23 w 23"/>
                  <a:gd name="T9" fmla="*/ 11 h 36"/>
                  <a:gd name="T10" fmla="*/ 23 w 23"/>
                  <a:gd name="T11" fmla="*/ 11 h 36"/>
                  <a:gd name="T12" fmla="*/ 23 w 23"/>
                  <a:gd name="T13" fmla="*/ 11 h 36"/>
                  <a:gd name="T14" fmla="*/ 23 w 23"/>
                  <a:gd name="T15" fmla="*/ 7 h 36"/>
                  <a:gd name="T16" fmla="*/ 22 w 23"/>
                  <a:gd name="T17" fmla="*/ 3 h 36"/>
                  <a:gd name="T18" fmla="*/ 18 w 23"/>
                  <a:gd name="T19" fmla="*/ 2 h 36"/>
                  <a:gd name="T20" fmla="*/ 15 w 23"/>
                  <a:gd name="T21" fmla="*/ 0 h 36"/>
                  <a:gd name="T22" fmla="*/ 12 w 23"/>
                  <a:gd name="T23" fmla="*/ 0 h 36"/>
                  <a:gd name="T24" fmla="*/ 9 w 23"/>
                  <a:gd name="T25" fmla="*/ 2 h 36"/>
                  <a:gd name="T26" fmla="*/ 5 w 23"/>
                  <a:gd name="T27" fmla="*/ 5 h 36"/>
                  <a:gd name="T28" fmla="*/ 4 w 23"/>
                  <a:gd name="T2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6">
                    <a:moveTo>
                      <a:pt x="4" y="8"/>
                    </a:moveTo>
                    <a:lnTo>
                      <a:pt x="4" y="8"/>
                    </a:lnTo>
                    <a:lnTo>
                      <a:pt x="0" y="33"/>
                    </a:lnTo>
                    <a:lnTo>
                      <a:pt x="20" y="36"/>
                    </a:lnTo>
                    <a:lnTo>
                      <a:pt x="23" y="11"/>
                    </a:lnTo>
                    <a:lnTo>
                      <a:pt x="23" y="11"/>
                    </a:lnTo>
                    <a:lnTo>
                      <a:pt x="23" y="11"/>
                    </a:lnTo>
                    <a:lnTo>
                      <a:pt x="23" y="7"/>
                    </a:lnTo>
                    <a:lnTo>
                      <a:pt x="22" y="3"/>
                    </a:lnTo>
                    <a:lnTo>
                      <a:pt x="18" y="2"/>
                    </a:lnTo>
                    <a:lnTo>
                      <a:pt x="15" y="0"/>
                    </a:lnTo>
                    <a:lnTo>
                      <a:pt x="12" y="0"/>
                    </a:lnTo>
                    <a:lnTo>
                      <a:pt x="9" y="2"/>
                    </a:lnTo>
                    <a:lnTo>
                      <a:pt x="5"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4" name="Freeform 241"/>
              <p:cNvSpPr>
                <a:spLocks/>
              </p:cNvSpPr>
              <p:nvPr/>
            </p:nvSpPr>
            <p:spPr bwMode="auto">
              <a:xfrm>
                <a:off x="4001" y="1703"/>
                <a:ext cx="24" cy="39"/>
              </a:xfrm>
              <a:custGeom>
                <a:avLst/>
                <a:gdLst>
                  <a:gd name="T0" fmla="*/ 5 w 24"/>
                  <a:gd name="T1" fmla="*/ 10 h 39"/>
                  <a:gd name="T2" fmla="*/ 5 w 24"/>
                  <a:gd name="T3" fmla="*/ 9 h 39"/>
                  <a:gd name="T4" fmla="*/ 0 w 24"/>
                  <a:gd name="T5" fmla="*/ 36 h 39"/>
                  <a:gd name="T6" fmla="*/ 19 w 24"/>
                  <a:gd name="T7" fmla="*/ 39 h 39"/>
                  <a:gd name="T8" fmla="*/ 24 w 24"/>
                  <a:gd name="T9" fmla="*/ 12 h 39"/>
                  <a:gd name="T10" fmla="*/ 24 w 24"/>
                  <a:gd name="T11" fmla="*/ 12 h 39"/>
                  <a:gd name="T12" fmla="*/ 24 w 24"/>
                  <a:gd name="T13" fmla="*/ 12 h 39"/>
                  <a:gd name="T14" fmla="*/ 24 w 24"/>
                  <a:gd name="T15" fmla="*/ 7 h 39"/>
                  <a:gd name="T16" fmla="*/ 21 w 24"/>
                  <a:gd name="T17" fmla="*/ 4 h 39"/>
                  <a:gd name="T18" fmla="*/ 19 w 24"/>
                  <a:gd name="T19" fmla="*/ 2 h 39"/>
                  <a:gd name="T20" fmla="*/ 16 w 24"/>
                  <a:gd name="T21" fmla="*/ 0 h 39"/>
                  <a:gd name="T22" fmla="*/ 11 w 24"/>
                  <a:gd name="T23" fmla="*/ 0 h 39"/>
                  <a:gd name="T24" fmla="*/ 8 w 24"/>
                  <a:gd name="T25" fmla="*/ 2 h 39"/>
                  <a:gd name="T26" fmla="*/ 6 w 24"/>
                  <a:gd name="T27" fmla="*/ 5 h 39"/>
                  <a:gd name="T28" fmla="*/ 5 w 24"/>
                  <a:gd name="T29" fmla="*/ 9 h 39"/>
                  <a:gd name="T30" fmla="*/ 5 w 24"/>
                  <a:gd name="T31"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39">
                    <a:moveTo>
                      <a:pt x="5" y="10"/>
                    </a:moveTo>
                    <a:lnTo>
                      <a:pt x="5" y="9"/>
                    </a:lnTo>
                    <a:lnTo>
                      <a:pt x="0" y="36"/>
                    </a:lnTo>
                    <a:lnTo>
                      <a:pt x="19" y="39"/>
                    </a:lnTo>
                    <a:lnTo>
                      <a:pt x="24" y="12"/>
                    </a:lnTo>
                    <a:lnTo>
                      <a:pt x="24" y="12"/>
                    </a:lnTo>
                    <a:lnTo>
                      <a:pt x="24" y="12"/>
                    </a:lnTo>
                    <a:lnTo>
                      <a:pt x="24" y="7"/>
                    </a:lnTo>
                    <a:lnTo>
                      <a:pt x="21" y="4"/>
                    </a:lnTo>
                    <a:lnTo>
                      <a:pt x="19" y="2"/>
                    </a:lnTo>
                    <a:lnTo>
                      <a:pt x="16" y="0"/>
                    </a:lnTo>
                    <a:lnTo>
                      <a:pt x="11" y="0"/>
                    </a:lnTo>
                    <a:lnTo>
                      <a:pt x="8" y="2"/>
                    </a:lnTo>
                    <a:lnTo>
                      <a:pt x="6" y="5"/>
                    </a:lnTo>
                    <a:lnTo>
                      <a:pt x="5" y="9"/>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5" name="Freeform 242"/>
              <p:cNvSpPr>
                <a:spLocks/>
              </p:cNvSpPr>
              <p:nvPr/>
            </p:nvSpPr>
            <p:spPr bwMode="auto">
              <a:xfrm>
                <a:off x="4006" y="1673"/>
                <a:ext cx="22" cy="42"/>
              </a:xfrm>
              <a:custGeom>
                <a:avLst/>
                <a:gdLst>
                  <a:gd name="T0" fmla="*/ 3 w 22"/>
                  <a:gd name="T1" fmla="*/ 8 h 42"/>
                  <a:gd name="T2" fmla="*/ 3 w 22"/>
                  <a:gd name="T3" fmla="*/ 8 h 42"/>
                  <a:gd name="T4" fmla="*/ 0 w 22"/>
                  <a:gd name="T5" fmla="*/ 40 h 42"/>
                  <a:gd name="T6" fmla="*/ 19 w 22"/>
                  <a:gd name="T7" fmla="*/ 42 h 42"/>
                  <a:gd name="T8" fmla="*/ 22 w 22"/>
                  <a:gd name="T9" fmla="*/ 9 h 42"/>
                  <a:gd name="T10" fmla="*/ 22 w 22"/>
                  <a:gd name="T11" fmla="*/ 9 h 42"/>
                  <a:gd name="T12" fmla="*/ 22 w 22"/>
                  <a:gd name="T13" fmla="*/ 9 h 42"/>
                  <a:gd name="T14" fmla="*/ 22 w 22"/>
                  <a:gd name="T15" fmla="*/ 6 h 42"/>
                  <a:gd name="T16" fmla="*/ 21 w 22"/>
                  <a:gd name="T17" fmla="*/ 3 h 42"/>
                  <a:gd name="T18" fmla="*/ 17 w 22"/>
                  <a:gd name="T19" fmla="*/ 0 h 42"/>
                  <a:gd name="T20" fmla="*/ 14 w 22"/>
                  <a:gd name="T21" fmla="*/ 0 h 42"/>
                  <a:gd name="T22" fmla="*/ 11 w 22"/>
                  <a:gd name="T23" fmla="*/ 0 h 42"/>
                  <a:gd name="T24" fmla="*/ 8 w 22"/>
                  <a:gd name="T25" fmla="*/ 1 h 42"/>
                  <a:gd name="T26" fmla="*/ 4 w 22"/>
                  <a:gd name="T27" fmla="*/ 3 h 42"/>
                  <a:gd name="T28" fmla="*/ 3 w 22"/>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2">
                    <a:moveTo>
                      <a:pt x="3" y="8"/>
                    </a:moveTo>
                    <a:lnTo>
                      <a:pt x="3" y="8"/>
                    </a:lnTo>
                    <a:lnTo>
                      <a:pt x="0" y="40"/>
                    </a:lnTo>
                    <a:lnTo>
                      <a:pt x="19" y="42"/>
                    </a:lnTo>
                    <a:lnTo>
                      <a:pt x="22" y="9"/>
                    </a:lnTo>
                    <a:lnTo>
                      <a:pt x="22" y="9"/>
                    </a:lnTo>
                    <a:lnTo>
                      <a:pt x="22" y="9"/>
                    </a:lnTo>
                    <a:lnTo>
                      <a:pt x="22" y="6"/>
                    </a:lnTo>
                    <a:lnTo>
                      <a:pt x="21" y="3"/>
                    </a:lnTo>
                    <a:lnTo>
                      <a:pt x="17" y="0"/>
                    </a:lnTo>
                    <a:lnTo>
                      <a:pt x="14" y="0"/>
                    </a:lnTo>
                    <a:lnTo>
                      <a:pt x="11" y="0"/>
                    </a:lnTo>
                    <a:lnTo>
                      <a:pt x="8" y="1"/>
                    </a:lnTo>
                    <a:lnTo>
                      <a:pt x="4"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6" name="Freeform 243"/>
              <p:cNvSpPr>
                <a:spLocks/>
              </p:cNvSpPr>
              <p:nvPr/>
            </p:nvSpPr>
            <p:spPr bwMode="auto">
              <a:xfrm>
                <a:off x="4009" y="1635"/>
                <a:ext cx="24" cy="47"/>
              </a:xfrm>
              <a:custGeom>
                <a:avLst/>
                <a:gdLst>
                  <a:gd name="T0" fmla="*/ 5 w 24"/>
                  <a:gd name="T1" fmla="*/ 8 h 47"/>
                  <a:gd name="T2" fmla="*/ 5 w 24"/>
                  <a:gd name="T3" fmla="*/ 8 h 47"/>
                  <a:gd name="T4" fmla="*/ 0 w 24"/>
                  <a:gd name="T5" fmla="*/ 46 h 47"/>
                  <a:gd name="T6" fmla="*/ 19 w 24"/>
                  <a:gd name="T7" fmla="*/ 47 h 47"/>
                  <a:gd name="T8" fmla="*/ 24 w 24"/>
                  <a:gd name="T9" fmla="*/ 12 h 47"/>
                  <a:gd name="T10" fmla="*/ 24 w 24"/>
                  <a:gd name="T11" fmla="*/ 12 h 47"/>
                  <a:gd name="T12" fmla="*/ 24 w 24"/>
                  <a:gd name="T13" fmla="*/ 12 h 47"/>
                  <a:gd name="T14" fmla="*/ 23 w 24"/>
                  <a:gd name="T15" fmla="*/ 7 h 47"/>
                  <a:gd name="T16" fmla="*/ 21 w 24"/>
                  <a:gd name="T17" fmla="*/ 3 h 47"/>
                  <a:gd name="T18" fmla="*/ 19 w 24"/>
                  <a:gd name="T19" fmla="*/ 2 h 47"/>
                  <a:gd name="T20" fmla="*/ 14 w 24"/>
                  <a:gd name="T21" fmla="*/ 0 h 47"/>
                  <a:gd name="T22" fmla="*/ 11 w 24"/>
                  <a:gd name="T23" fmla="*/ 0 h 47"/>
                  <a:gd name="T24" fmla="*/ 8 w 24"/>
                  <a:gd name="T25" fmla="*/ 2 h 47"/>
                  <a:gd name="T26" fmla="*/ 6 w 24"/>
                  <a:gd name="T27" fmla="*/ 5 h 47"/>
                  <a:gd name="T28" fmla="*/ 5 w 24"/>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5" y="8"/>
                    </a:moveTo>
                    <a:lnTo>
                      <a:pt x="5" y="8"/>
                    </a:lnTo>
                    <a:lnTo>
                      <a:pt x="0" y="46"/>
                    </a:lnTo>
                    <a:lnTo>
                      <a:pt x="19" y="47"/>
                    </a:lnTo>
                    <a:lnTo>
                      <a:pt x="24" y="12"/>
                    </a:lnTo>
                    <a:lnTo>
                      <a:pt x="24" y="12"/>
                    </a:lnTo>
                    <a:lnTo>
                      <a:pt x="24" y="12"/>
                    </a:lnTo>
                    <a:lnTo>
                      <a:pt x="23" y="7"/>
                    </a:lnTo>
                    <a:lnTo>
                      <a:pt x="21" y="3"/>
                    </a:lnTo>
                    <a:lnTo>
                      <a:pt x="19" y="2"/>
                    </a:lnTo>
                    <a:lnTo>
                      <a:pt x="14" y="0"/>
                    </a:lnTo>
                    <a:lnTo>
                      <a:pt x="11" y="0"/>
                    </a:lnTo>
                    <a:lnTo>
                      <a:pt x="8" y="2"/>
                    </a:lnTo>
                    <a:lnTo>
                      <a:pt x="6"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7" name="Freeform 244"/>
              <p:cNvSpPr>
                <a:spLocks/>
              </p:cNvSpPr>
              <p:nvPr/>
            </p:nvSpPr>
            <p:spPr bwMode="auto">
              <a:xfrm>
                <a:off x="4014" y="1598"/>
                <a:ext cx="22" cy="49"/>
              </a:xfrm>
              <a:custGeom>
                <a:avLst/>
                <a:gdLst>
                  <a:gd name="T0" fmla="*/ 3 w 22"/>
                  <a:gd name="T1" fmla="*/ 8 h 49"/>
                  <a:gd name="T2" fmla="*/ 3 w 22"/>
                  <a:gd name="T3" fmla="*/ 8 h 49"/>
                  <a:gd name="T4" fmla="*/ 0 w 22"/>
                  <a:gd name="T5" fmla="*/ 45 h 49"/>
                  <a:gd name="T6" fmla="*/ 19 w 22"/>
                  <a:gd name="T7" fmla="*/ 49 h 49"/>
                  <a:gd name="T8" fmla="*/ 22 w 22"/>
                  <a:gd name="T9" fmla="*/ 10 h 49"/>
                  <a:gd name="T10" fmla="*/ 22 w 22"/>
                  <a:gd name="T11" fmla="*/ 10 h 49"/>
                  <a:gd name="T12" fmla="*/ 22 w 22"/>
                  <a:gd name="T13" fmla="*/ 10 h 49"/>
                  <a:gd name="T14" fmla="*/ 22 w 22"/>
                  <a:gd name="T15" fmla="*/ 6 h 49"/>
                  <a:gd name="T16" fmla="*/ 21 w 22"/>
                  <a:gd name="T17" fmla="*/ 3 h 49"/>
                  <a:gd name="T18" fmla="*/ 18 w 22"/>
                  <a:gd name="T19" fmla="*/ 0 h 49"/>
                  <a:gd name="T20" fmla="*/ 14 w 22"/>
                  <a:gd name="T21" fmla="*/ 0 h 49"/>
                  <a:gd name="T22" fmla="*/ 11 w 22"/>
                  <a:gd name="T23" fmla="*/ 0 h 49"/>
                  <a:gd name="T24" fmla="*/ 8 w 22"/>
                  <a:gd name="T25" fmla="*/ 1 h 49"/>
                  <a:gd name="T26" fmla="*/ 5 w 22"/>
                  <a:gd name="T27" fmla="*/ 5 h 49"/>
                  <a:gd name="T28" fmla="*/ 3 w 22"/>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9">
                    <a:moveTo>
                      <a:pt x="3" y="8"/>
                    </a:moveTo>
                    <a:lnTo>
                      <a:pt x="3" y="8"/>
                    </a:lnTo>
                    <a:lnTo>
                      <a:pt x="0" y="45"/>
                    </a:lnTo>
                    <a:lnTo>
                      <a:pt x="19" y="49"/>
                    </a:lnTo>
                    <a:lnTo>
                      <a:pt x="22" y="10"/>
                    </a:lnTo>
                    <a:lnTo>
                      <a:pt x="22" y="10"/>
                    </a:lnTo>
                    <a:lnTo>
                      <a:pt x="22" y="10"/>
                    </a:lnTo>
                    <a:lnTo>
                      <a:pt x="22" y="6"/>
                    </a:lnTo>
                    <a:lnTo>
                      <a:pt x="21" y="3"/>
                    </a:lnTo>
                    <a:lnTo>
                      <a:pt x="18" y="0"/>
                    </a:lnTo>
                    <a:lnTo>
                      <a:pt x="14" y="0"/>
                    </a:lnTo>
                    <a:lnTo>
                      <a:pt x="11" y="0"/>
                    </a:lnTo>
                    <a:lnTo>
                      <a:pt x="8" y="1"/>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8" name="Freeform 245"/>
              <p:cNvSpPr>
                <a:spLocks/>
              </p:cNvSpPr>
              <p:nvPr/>
            </p:nvSpPr>
            <p:spPr bwMode="auto">
              <a:xfrm>
                <a:off x="4017" y="1557"/>
                <a:ext cx="24" cy="51"/>
              </a:xfrm>
              <a:custGeom>
                <a:avLst/>
                <a:gdLst>
                  <a:gd name="T0" fmla="*/ 5 w 24"/>
                  <a:gd name="T1" fmla="*/ 10 h 51"/>
                  <a:gd name="T2" fmla="*/ 5 w 24"/>
                  <a:gd name="T3" fmla="*/ 10 h 51"/>
                  <a:gd name="T4" fmla="*/ 0 w 24"/>
                  <a:gd name="T5" fmla="*/ 49 h 51"/>
                  <a:gd name="T6" fmla="*/ 19 w 24"/>
                  <a:gd name="T7" fmla="*/ 51 h 51"/>
                  <a:gd name="T8" fmla="*/ 24 w 24"/>
                  <a:gd name="T9" fmla="*/ 12 h 51"/>
                  <a:gd name="T10" fmla="*/ 24 w 24"/>
                  <a:gd name="T11" fmla="*/ 12 h 51"/>
                  <a:gd name="T12" fmla="*/ 24 w 24"/>
                  <a:gd name="T13" fmla="*/ 12 h 51"/>
                  <a:gd name="T14" fmla="*/ 23 w 24"/>
                  <a:gd name="T15" fmla="*/ 7 h 51"/>
                  <a:gd name="T16" fmla="*/ 21 w 24"/>
                  <a:gd name="T17" fmla="*/ 3 h 51"/>
                  <a:gd name="T18" fmla="*/ 18 w 24"/>
                  <a:gd name="T19" fmla="*/ 2 h 51"/>
                  <a:gd name="T20" fmla="*/ 15 w 24"/>
                  <a:gd name="T21" fmla="*/ 0 h 51"/>
                  <a:gd name="T22" fmla="*/ 11 w 24"/>
                  <a:gd name="T23" fmla="*/ 2 h 51"/>
                  <a:gd name="T24" fmla="*/ 8 w 24"/>
                  <a:gd name="T25" fmla="*/ 3 h 51"/>
                  <a:gd name="T26" fmla="*/ 6 w 24"/>
                  <a:gd name="T27" fmla="*/ 5 h 51"/>
                  <a:gd name="T28" fmla="*/ 5 w 24"/>
                  <a:gd name="T29"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51">
                    <a:moveTo>
                      <a:pt x="5" y="10"/>
                    </a:moveTo>
                    <a:lnTo>
                      <a:pt x="5" y="10"/>
                    </a:lnTo>
                    <a:lnTo>
                      <a:pt x="0" y="49"/>
                    </a:lnTo>
                    <a:lnTo>
                      <a:pt x="19" y="51"/>
                    </a:lnTo>
                    <a:lnTo>
                      <a:pt x="24" y="12"/>
                    </a:lnTo>
                    <a:lnTo>
                      <a:pt x="24" y="12"/>
                    </a:lnTo>
                    <a:lnTo>
                      <a:pt x="24" y="12"/>
                    </a:lnTo>
                    <a:lnTo>
                      <a:pt x="23" y="7"/>
                    </a:lnTo>
                    <a:lnTo>
                      <a:pt x="21" y="3"/>
                    </a:lnTo>
                    <a:lnTo>
                      <a:pt x="18" y="2"/>
                    </a:lnTo>
                    <a:lnTo>
                      <a:pt x="15" y="0"/>
                    </a:lnTo>
                    <a:lnTo>
                      <a:pt x="11" y="2"/>
                    </a:lnTo>
                    <a:lnTo>
                      <a:pt x="8" y="3"/>
                    </a:lnTo>
                    <a:lnTo>
                      <a:pt x="6" y="5"/>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79" name="Freeform 246"/>
              <p:cNvSpPr>
                <a:spLocks/>
              </p:cNvSpPr>
              <p:nvPr/>
            </p:nvSpPr>
            <p:spPr bwMode="auto">
              <a:xfrm>
                <a:off x="4022" y="1518"/>
                <a:ext cx="23" cy="51"/>
              </a:xfrm>
              <a:custGeom>
                <a:avLst/>
                <a:gdLst>
                  <a:gd name="T0" fmla="*/ 3 w 23"/>
                  <a:gd name="T1" fmla="*/ 8 h 51"/>
                  <a:gd name="T2" fmla="*/ 3 w 23"/>
                  <a:gd name="T3" fmla="*/ 8 h 51"/>
                  <a:gd name="T4" fmla="*/ 0 w 23"/>
                  <a:gd name="T5" fmla="*/ 49 h 51"/>
                  <a:gd name="T6" fmla="*/ 19 w 23"/>
                  <a:gd name="T7" fmla="*/ 51 h 51"/>
                  <a:gd name="T8" fmla="*/ 23 w 23"/>
                  <a:gd name="T9" fmla="*/ 12 h 51"/>
                  <a:gd name="T10" fmla="*/ 23 w 23"/>
                  <a:gd name="T11" fmla="*/ 12 h 51"/>
                  <a:gd name="T12" fmla="*/ 23 w 23"/>
                  <a:gd name="T13" fmla="*/ 12 h 51"/>
                  <a:gd name="T14" fmla="*/ 23 w 23"/>
                  <a:gd name="T15" fmla="*/ 7 h 51"/>
                  <a:gd name="T16" fmla="*/ 21 w 23"/>
                  <a:gd name="T17" fmla="*/ 3 h 51"/>
                  <a:gd name="T18" fmla="*/ 18 w 23"/>
                  <a:gd name="T19" fmla="*/ 2 h 51"/>
                  <a:gd name="T20" fmla="*/ 14 w 23"/>
                  <a:gd name="T21" fmla="*/ 0 h 51"/>
                  <a:gd name="T22" fmla="*/ 11 w 23"/>
                  <a:gd name="T23" fmla="*/ 0 h 51"/>
                  <a:gd name="T24" fmla="*/ 8 w 23"/>
                  <a:gd name="T25" fmla="*/ 2 h 51"/>
                  <a:gd name="T26" fmla="*/ 5 w 23"/>
                  <a:gd name="T27" fmla="*/ 5 h 51"/>
                  <a:gd name="T28" fmla="*/ 3 w 23"/>
                  <a:gd name="T29" fmla="*/ 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1">
                    <a:moveTo>
                      <a:pt x="3" y="8"/>
                    </a:moveTo>
                    <a:lnTo>
                      <a:pt x="3" y="8"/>
                    </a:lnTo>
                    <a:lnTo>
                      <a:pt x="0" y="49"/>
                    </a:lnTo>
                    <a:lnTo>
                      <a:pt x="19" y="51"/>
                    </a:lnTo>
                    <a:lnTo>
                      <a:pt x="23" y="12"/>
                    </a:lnTo>
                    <a:lnTo>
                      <a:pt x="23" y="12"/>
                    </a:lnTo>
                    <a:lnTo>
                      <a:pt x="23" y="12"/>
                    </a:lnTo>
                    <a:lnTo>
                      <a:pt x="23" y="7"/>
                    </a:lnTo>
                    <a:lnTo>
                      <a:pt x="21" y="3"/>
                    </a:lnTo>
                    <a:lnTo>
                      <a:pt x="18" y="2"/>
                    </a:lnTo>
                    <a:lnTo>
                      <a:pt x="14"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0" name="Freeform 247"/>
              <p:cNvSpPr>
                <a:spLocks/>
              </p:cNvSpPr>
              <p:nvPr/>
            </p:nvSpPr>
            <p:spPr bwMode="auto">
              <a:xfrm>
                <a:off x="4025" y="1479"/>
                <a:ext cx="24" cy="51"/>
              </a:xfrm>
              <a:custGeom>
                <a:avLst/>
                <a:gdLst>
                  <a:gd name="T0" fmla="*/ 5 w 24"/>
                  <a:gd name="T1" fmla="*/ 8 h 51"/>
                  <a:gd name="T2" fmla="*/ 5 w 24"/>
                  <a:gd name="T3" fmla="*/ 8 h 51"/>
                  <a:gd name="T4" fmla="*/ 0 w 24"/>
                  <a:gd name="T5" fmla="*/ 47 h 51"/>
                  <a:gd name="T6" fmla="*/ 20 w 24"/>
                  <a:gd name="T7" fmla="*/ 51 h 51"/>
                  <a:gd name="T8" fmla="*/ 24 w 24"/>
                  <a:gd name="T9" fmla="*/ 10 h 51"/>
                  <a:gd name="T10" fmla="*/ 24 w 24"/>
                  <a:gd name="T11" fmla="*/ 10 h 51"/>
                  <a:gd name="T12" fmla="*/ 24 w 24"/>
                  <a:gd name="T13" fmla="*/ 10 h 51"/>
                  <a:gd name="T14" fmla="*/ 23 w 24"/>
                  <a:gd name="T15" fmla="*/ 7 h 51"/>
                  <a:gd name="T16" fmla="*/ 21 w 24"/>
                  <a:gd name="T17" fmla="*/ 3 h 51"/>
                  <a:gd name="T18" fmla="*/ 18 w 24"/>
                  <a:gd name="T19" fmla="*/ 0 h 51"/>
                  <a:gd name="T20" fmla="*/ 15 w 24"/>
                  <a:gd name="T21" fmla="*/ 0 h 51"/>
                  <a:gd name="T22" fmla="*/ 11 w 24"/>
                  <a:gd name="T23" fmla="*/ 0 h 51"/>
                  <a:gd name="T24" fmla="*/ 8 w 24"/>
                  <a:gd name="T25" fmla="*/ 2 h 51"/>
                  <a:gd name="T26" fmla="*/ 7 w 24"/>
                  <a:gd name="T27" fmla="*/ 3 h 51"/>
                  <a:gd name="T28" fmla="*/ 5 w 24"/>
                  <a:gd name="T29" fmla="*/ 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51">
                    <a:moveTo>
                      <a:pt x="5" y="8"/>
                    </a:moveTo>
                    <a:lnTo>
                      <a:pt x="5" y="8"/>
                    </a:lnTo>
                    <a:lnTo>
                      <a:pt x="0" y="47"/>
                    </a:lnTo>
                    <a:lnTo>
                      <a:pt x="20" y="51"/>
                    </a:lnTo>
                    <a:lnTo>
                      <a:pt x="24" y="10"/>
                    </a:lnTo>
                    <a:lnTo>
                      <a:pt x="24" y="10"/>
                    </a:lnTo>
                    <a:lnTo>
                      <a:pt x="24" y="10"/>
                    </a:lnTo>
                    <a:lnTo>
                      <a:pt x="23" y="7"/>
                    </a:lnTo>
                    <a:lnTo>
                      <a:pt x="21" y="3"/>
                    </a:lnTo>
                    <a:lnTo>
                      <a:pt x="18" y="0"/>
                    </a:lnTo>
                    <a:lnTo>
                      <a:pt x="15" y="0"/>
                    </a:lnTo>
                    <a:lnTo>
                      <a:pt x="11" y="0"/>
                    </a:lnTo>
                    <a:lnTo>
                      <a:pt x="8" y="2"/>
                    </a:lnTo>
                    <a:lnTo>
                      <a:pt x="7"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1" name="Freeform 248"/>
              <p:cNvSpPr>
                <a:spLocks/>
              </p:cNvSpPr>
              <p:nvPr/>
            </p:nvSpPr>
            <p:spPr bwMode="auto">
              <a:xfrm>
                <a:off x="4030" y="1443"/>
                <a:ext cx="23" cy="46"/>
              </a:xfrm>
              <a:custGeom>
                <a:avLst/>
                <a:gdLst>
                  <a:gd name="T0" fmla="*/ 3 w 23"/>
                  <a:gd name="T1" fmla="*/ 9 h 46"/>
                  <a:gd name="T2" fmla="*/ 3 w 23"/>
                  <a:gd name="T3" fmla="*/ 9 h 46"/>
                  <a:gd name="T4" fmla="*/ 0 w 23"/>
                  <a:gd name="T5" fmla="*/ 44 h 46"/>
                  <a:gd name="T6" fmla="*/ 19 w 23"/>
                  <a:gd name="T7" fmla="*/ 46 h 46"/>
                  <a:gd name="T8" fmla="*/ 23 w 23"/>
                  <a:gd name="T9" fmla="*/ 12 h 46"/>
                  <a:gd name="T10" fmla="*/ 23 w 23"/>
                  <a:gd name="T11" fmla="*/ 12 h 46"/>
                  <a:gd name="T12" fmla="*/ 23 w 23"/>
                  <a:gd name="T13" fmla="*/ 12 h 46"/>
                  <a:gd name="T14" fmla="*/ 23 w 23"/>
                  <a:gd name="T15" fmla="*/ 7 h 46"/>
                  <a:gd name="T16" fmla="*/ 21 w 23"/>
                  <a:gd name="T17" fmla="*/ 4 h 46"/>
                  <a:gd name="T18" fmla="*/ 18 w 23"/>
                  <a:gd name="T19" fmla="*/ 2 h 46"/>
                  <a:gd name="T20" fmla="*/ 15 w 23"/>
                  <a:gd name="T21" fmla="*/ 0 h 46"/>
                  <a:gd name="T22" fmla="*/ 11 w 23"/>
                  <a:gd name="T23" fmla="*/ 0 h 46"/>
                  <a:gd name="T24" fmla="*/ 8 w 23"/>
                  <a:gd name="T25" fmla="*/ 2 h 46"/>
                  <a:gd name="T26" fmla="*/ 5 w 23"/>
                  <a:gd name="T27" fmla="*/ 5 h 46"/>
                  <a:gd name="T28" fmla="*/ 3 w 23"/>
                  <a:gd name="T29" fmla="*/ 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6">
                    <a:moveTo>
                      <a:pt x="3" y="9"/>
                    </a:moveTo>
                    <a:lnTo>
                      <a:pt x="3" y="9"/>
                    </a:lnTo>
                    <a:lnTo>
                      <a:pt x="0" y="44"/>
                    </a:lnTo>
                    <a:lnTo>
                      <a:pt x="19" y="46"/>
                    </a:lnTo>
                    <a:lnTo>
                      <a:pt x="23" y="12"/>
                    </a:lnTo>
                    <a:lnTo>
                      <a:pt x="23" y="12"/>
                    </a:lnTo>
                    <a:lnTo>
                      <a:pt x="23" y="12"/>
                    </a:lnTo>
                    <a:lnTo>
                      <a:pt x="23" y="7"/>
                    </a:lnTo>
                    <a:lnTo>
                      <a:pt x="21" y="4"/>
                    </a:lnTo>
                    <a:lnTo>
                      <a:pt x="18" y="2"/>
                    </a:lnTo>
                    <a:lnTo>
                      <a:pt x="15" y="0"/>
                    </a:lnTo>
                    <a:lnTo>
                      <a:pt x="11" y="0"/>
                    </a:lnTo>
                    <a:lnTo>
                      <a:pt x="8" y="2"/>
                    </a:lnTo>
                    <a:lnTo>
                      <a:pt x="5" y="5"/>
                    </a:lnTo>
                    <a:lnTo>
                      <a:pt x="3"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2" name="Freeform 249"/>
              <p:cNvSpPr>
                <a:spLocks/>
              </p:cNvSpPr>
              <p:nvPr/>
            </p:nvSpPr>
            <p:spPr bwMode="auto">
              <a:xfrm>
                <a:off x="4033" y="1413"/>
                <a:ext cx="25" cy="42"/>
              </a:xfrm>
              <a:custGeom>
                <a:avLst/>
                <a:gdLst>
                  <a:gd name="T0" fmla="*/ 5 w 25"/>
                  <a:gd name="T1" fmla="*/ 6 h 42"/>
                  <a:gd name="T2" fmla="*/ 5 w 25"/>
                  <a:gd name="T3" fmla="*/ 8 h 42"/>
                  <a:gd name="T4" fmla="*/ 0 w 25"/>
                  <a:gd name="T5" fmla="*/ 39 h 42"/>
                  <a:gd name="T6" fmla="*/ 20 w 25"/>
                  <a:gd name="T7" fmla="*/ 42 h 42"/>
                  <a:gd name="T8" fmla="*/ 25 w 25"/>
                  <a:gd name="T9" fmla="*/ 9 h 42"/>
                  <a:gd name="T10" fmla="*/ 25 w 25"/>
                  <a:gd name="T11" fmla="*/ 9 h 42"/>
                  <a:gd name="T12" fmla="*/ 25 w 25"/>
                  <a:gd name="T13" fmla="*/ 9 h 42"/>
                  <a:gd name="T14" fmla="*/ 23 w 25"/>
                  <a:gd name="T15" fmla="*/ 4 h 42"/>
                  <a:gd name="T16" fmla="*/ 21 w 25"/>
                  <a:gd name="T17" fmla="*/ 1 h 42"/>
                  <a:gd name="T18" fmla="*/ 20 w 25"/>
                  <a:gd name="T19" fmla="*/ 0 h 42"/>
                  <a:gd name="T20" fmla="*/ 15 w 25"/>
                  <a:gd name="T21" fmla="*/ 0 h 42"/>
                  <a:gd name="T22" fmla="*/ 12 w 25"/>
                  <a:gd name="T23" fmla="*/ 0 h 42"/>
                  <a:gd name="T24" fmla="*/ 8 w 25"/>
                  <a:gd name="T25" fmla="*/ 0 h 42"/>
                  <a:gd name="T26" fmla="*/ 7 w 25"/>
                  <a:gd name="T27" fmla="*/ 3 h 42"/>
                  <a:gd name="T28" fmla="*/ 5 w 25"/>
                  <a:gd name="T29" fmla="*/ 8 h 42"/>
                  <a:gd name="T30" fmla="*/ 5 w 25"/>
                  <a:gd name="T31"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42">
                    <a:moveTo>
                      <a:pt x="5" y="6"/>
                    </a:moveTo>
                    <a:lnTo>
                      <a:pt x="5" y="8"/>
                    </a:lnTo>
                    <a:lnTo>
                      <a:pt x="0" y="39"/>
                    </a:lnTo>
                    <a:lnTo>
                      <a:pt x="20" y="42"/>
                    </a:lnTo>
                    <a:lnTo>
                      <a:pt x="25" y="9"/>
                    </a:lnTo>
                    <a:lnTo>
                      <a:pt x="25" y="9"/>
                    </a:lnTo>
                    <a:lnTo>
                      <a:pt x="25" y="9"/>
                    </a:lnTo>
                    <a:lnTo>
                      <a:pt x="23" y="4"/>
                    </a:lnTo>
                    <a:lnTo>
                      <a:pt x="21" y="1"/>
                    </a:lnTo>
                    <a:lnTo>
                      <a:pt x="20" y="0"/>
                    </a:lnTo>
                    <a:lnTo>
                      <a:pt x="15" y="0"/>
                    </a:lnTo>
                    <a:lnTo>
                      <a:pt x="12" y="0"/>
                    </a:lnTo>
                    <a:lnTo>
                      <a:pt x="8" y="0"/>
                    </a:lnTo>
                    <a:lnTo>
                      <a:pt x="7" y="3"/>
                    </a:lnTo>
                    <a:lnTo>
                      <a:pt x="5" y="8"/>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3" name="Freeform 250"/>
              <p:cNvSpPr>
                <a:spLocks/>
              </p:cNvSpPr>
              <p:nvPr/>
            </p:nvSpPr>
            <p:spPr bwMode="auto">
              <a:xfrm>
                <a:off x="4038" y="1388"/>
                <a:ext cx="23" cy="34"/>
              </a:xfrm>
              <a:custGeom>
                <a:avLst/>
                <a:gdLst>
                  <a:gd name="T0" fmla="*/ 3 w 23"/>
                  <a:gd name="T1" fmla="*/ 7 h 34"/>
                  <a:gd name="T2" fmla="*/ 3 w 23"/>
                  <a:gd name="T3" fmla="*/ 7 h 34"/>
                  <a:gd name="T4" fmla="*/ 0 w 23"/>
                  <a:gd name="T5" fmla="*/ 31 h 34"/>
                  <a:gd name="T6" fmla="*/ 20 w 23"/>
                  <a:gd name="T7" fmla="*/ 34 h 34"/>
                  <a:gd name="T8" fmla="*/ 23 w 23"/>
                  <a:gd name="T9" fmla="*/ 10 h 34"/>
                  <a:gd name="T10" fmla="*/ 23 w 23"/>
                  <a:gd name="T11" fmla="*/ 12 h 34"/>
                  <a:gd name="T12" fmla="*/ 23 w 23"/>
                  <a:gd name="T13" fmla="*/ 10 h 34"/>
                  <a:gd name="T14" fmla="*/ 23 w 23"/>
                  <a:gd name="T15" fmla="*/ 7 h 34"/>
                  <a:gd name="T16" fmla="*/ 21 w 23"/>
                  <a:gd name="T17" fmla="*/ 3 h 34"/>
                  <a:gd name="T18" fmla="*/ 18 w 23"/>
                  <a:gd name="T19" fmla="*/ 0 h 34"/>
                  <a:gd name="T20" fmla="*/ 15 w 23"/>
                  <a:gd name="T21" fmla="*/ 0 h 34"/>
                  <a:gd name="T22" fmla="*/ 11 w 23"/>
                  <a:gd name="T23" fmla="*/ 0 h 34"/>
                  <a:gd name="T24" fmla="*/ 8 w 23"/>
                  <a:gd name="T25" fmla="*/ 0 h 34"/>
                  <a:gd name="T26" fmla="*/ 5 w 23"/>
                  <a:gd name="T27" fmla="*/ 3 h 34"/>
                  <a:gd name="T28" fmla="*/ 3 w 23"/>
                  <a:gd name="T29"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4">
                    <a:moveTo>
                      <a:pt x="3" y="7"/>
                    </a:moveTo>
                    <a:lnTo>
                      <a:pt x="3" y="7"/>
                    </a:lnTo>
                    <a:lnTo>
                      <a:pt x="0" y="31"/>
                    </a:lnTo>
                    <a:lnTo>
                      <a:pt x="20" y="34"/>
                    </a:lnTo>
                    <a:lnTo>
                      <a:pt x="23" y="10"/>
                    </a:lnTo>
                    <a:lnTo>
                      <a:pt x="23" y="12"/>
                    </a:lnTo>
                    <a:lnTo>
                      <a:pt x="23" y="10"/>
                    </a:lnTo>
                    <a:lnTo>
                      <a:pt x="23" y="7"/>
                    </a:lnTo>
                    <a:lnTo>
                      <a:pt x="21" y="3"/>
                    </a:lnTo>
                    <a:lnTo>
                      <a:pt x="18" y="0"/>
                    </a:lnTo>
                    <a:lnTo>
                      <a:pt x="15" y="0"/>
                    </a:lnTo>
                    <a:lnTo>
                      <a:pt x="11" y="0"/>
                    </a:lnTo>
                    <a:lnTo>
                      <a:pt x="8" y="0"/>
                    </a:lnTo>
                    <a:lnTo>
                      <a:pt x="5" y="3"/>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4" name="Freeform 251"/>
              <p:cNvSpPr>
                <a:spLocks/>
              </p:cNvSpPr>
              <p:nvPr/>
            </p:nvSpPr>
            <p:spPr bwMode="auto">
              <a:xfrm>
                <a:off x="4041" y="1370"/>
                <a:ext cx="25" cy="30"/>
              </a:xfrm>
              <a:custGeom>
                <a:avLst/>
                <a:gdLst>
                  <a:gd name="T0" fmla="*/ 5 w 25"/>
                  <a:gd name="T1" fmla="*/ 7 h 30"/>
                  <a:gd name="T2" fmla="*/ 5 w 25"/>
                  <a:gd name="T3" fmla="*/ 8 h 30"/>
                  <a:gd name="T4" fmla="*/ 0 w 25"/>
                  <a:gd name="T5" fmla="*/ 25 h 30"/>
                  <a:gd name="T6" fmla="*/ 20 w 25"/>
                  <a:gd name="T7" fmla="*/ 30 h 30"/>
                  <a:gd name="T8" fmla="*/ 25 w 25"/>
                  <a:gd name="T9" fmla="*/ 12 h 30"/>
                  <a:gd name="T10" fmla="*/ 23 w 25"/>
                  <a:gd name="T11" fmla="*/ 13 h 30"/>
                  <a:gd name="T12" fmla="*/ 25 w 25"/>
                  <a:gd name="T13" fmla="*/ 12 h 30"/>
                  <a:gd name="T14" fmla="*/ 25 w 25"/>
                  <a:gd name="T15" fmla="*/ 8 h 30"/>
                  <a:gd name="T16" fmla="*/ 23 w 25"/>
                  <a:gd name="T17" fmla="*/ 5 h 30"/>
                  <a:gd name="T18" fmla="*/ 20 w 25"/>
                  <a:gd name="T19" fmla="*/ 2 h 30"/>
                  <a:gd name="T20" fmla="*/ 17 w 25"/>
                  <a:gd name="T21" fmla="*/ 0 h 30"/>
                  <a:gd name="T22" fmla="*/ 13 w 25"/>
                  <a:gd name="T23" fmla="*/ 0 h 30"/>
                  <a:gd name="T24" fmla="*/ 10 w 25"/>
                  <a:gd name="T25" fmla="*/ 2 h 30"/>
                  <a:gd name="T26" fmla="*/ 7 w 25"/>
                  <a:gd name="T27" fmla="*/ 4 h 30"/>
                  <a:gd name="T28" fmla="*/ 5 w 25"/>
                  <a:gd name="T29" fmla="*/ 8 h 30"/>
                  <a:gd name="T30" fmla="*/ 5 w 25"/>
                  <a:gd name="T3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0">
                    <a:moveTo>
                      <a:pt x="5" y="7"/>
                    </a:moveTo>
                    <a:lnTo>
                      <a:pt x="5" y="8"/>
                    </a:lnTo>
                    <a:lnTo>
                      <a:pt x="0" y="25"/>
                    </a:lnTo>
                    <a:lnTo>
                      <a:pt x="20" y="30"/>
                    </a:lnTo>
                    <a:lnTo>
                      <a:pt x="25" y="12"/>
                    </a:lnTo>
                    <a:lnTo>
                      <a:pt x="23" y="13"/>
                    </a:lnTo>
                    <a:lnTo>
                      <a:pt x="25" y="12"/>
                    </a:lnTo>
                    <a:lnTo>
                      <a:pt x="25" y="8"/>
                    </a:lnTo>
                    <a:lnTo>
                      <a:pt x="23" y="5"/>
                    </a:lnTo>
                    <a:lnTo>
                      <a:pt x="20" y="2"/>
                    </a:lnTo>
                    <a:lnTo>
                      <a:pt x="17" y="0"/>
                    </a:lnTo>
                    <a:lnTo>
                      <a:pt x="13" y="0"/>
                    </a:lnTo>
                    <a:lnTo>
                      <a:pt x="10" y="2"/>
                    </a:lnTo>
                    <a:lnTo>
                      <a:pt x="7" y="4"/>
                    </a:lnTo>
                    <a:lnTo>
                      <a:pt x="5" y="8"/>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5" name="Freeform 252"/>
              <p:cNvSpPr>
                <a:spLocks/>
              </p:cNvSpPr>
              <p:nvPr/>
            </p:nvSpPr>
            <p:spPr bwMode="auto">
              <a:xfrm>
                <a:off x="4046" y="1362"/>
                <a:ext cx="23" cy="21"/>
              </a:xfrm>
              <a:custGeom>
                <a:avLst/>
                <a:gdLst>
                  <a:gd name="T0" fmla="*/ 16 w 23"/>
                  <a:gd name="T1" fmla="*/ 0 h 21"/>
                  <a:gd name="T2" fmla="*/ 5 w 23"/>
                  <a:gd name="T3" fmla="*/ 5 h 21"/>
                  <a:gd name="T4" fmla="*/ 0 w 23"/>
                  <a:gd name="T5" fmla="*/ 15 h 21"/>
                  <a:gd name="T6" fmla="*/ 18 w 23"/>
                  <a:gd name="T7" fmla="*/ 21 h 21"/>
                  <a:gd name="T8" fmla="*/ 23 w 23"/>
                  <a:gd name="T9" fmla="*/ 13 h 21"/>
                  <a:gd name="T10" fmla="*/ 10 w 23"/>
                  <a:gd name="T11" fmla="*/ 18 h 21"/>
                  <a:gd name="T12" fmla="*/ 23 w 23"/>
                  <a:gd name="T13" fmla="*/ 13 h 21"/>
                  <a:gd name="T14" fmla="*/ 23 w 23"/>
                  <a:gd name="T15" fmla="*/ 8 h 21"/>
                  <a:gd name="T16" fmla="*/ 23 w 23"/>
                  <a:gd name="T17" fmla="*/ 5 h 21"/>
                  <a:gd name="T18" fmla="*/ 20 w 23"/>
                  <a:gd name="T19" fmla="*/ 2 h 21"/>
                  <a:gd name="T20" fmla="*/ 18 w 23"/>
                  <a:gd name="T21" fmla="*/ 0 h 21"/>
                  <a:gd name="T22" fmla="*/ 13 w 23"/>
                  <a:gd name="T23" fmla="*/ 0 h 21"/>
                  <a:gd name="T24" fmla="*/ 10 w 23"/>
                  <a:gd name="T25" fmla="*/ 0 h 21"/>
                  <a:gd name="T26" fmla="*/ 7 w 23"/>
                  <a:gd name="T27" fmla="*/ 2 h 21"/>
                  <a:gd name="T28" fmla="*/ 5 w 23"/>
                  <a:gd name="T29" fmla="*/ 5 h 21"/>
                  <a:gd name="T30" fmla="*/ 16 w 2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16" y="0"/>
                    </a:moveTo>
                    <a:lnTo>
                      <a:pt x="5" y="5"/>
                    </a:lnTo>
                    <a:lnTo>
                      <a:pt x="0" y="15"/>
                    </a:lnTo>
                    <a:lnTo>
                      <a:pt x="18" y="21"/>
                    </a:lnTo>
                    <a:lnTo>
                      <a:pt x="23" y="13"/>
                    </a:lnTo>
                    <a:lnTo>
                      <a:pt x="10" y="18"/>
                    </a:lnTo>
                    <a:lnTo>
                      <a:pt x="23" y="13"/>
                    </a:lnTo>
                    <a:lnTo>
                      <a:pt x="23" y="8"/>
                    </a:lnTo>
                    <a:lnTo>
                      <a:pt x="23" y="5"/>
                    </a:lnTo>
                    <a:lnTo>
                      <a:pt x="20" y="2"/>
                    </a:lnTo>
                    <a:lnTo>
                      <a:pt x="18" y="0"/>
                    </a:lnTo>
                    <a:lnTo>
                      <a:pt x="13" y="0"/>
                    </a:lnTo>
                    <a:lnTo>
                      <a:pt x="10" y="0"/>
                    </a:lnTo>
                    <a:lnTo>
                      <a:pt x="7" y="2"/>
                    </a:lnTo>
                    <a:lnTo>
                      <a:pt x="5" y="5"/>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6" name="Freeform 253"/>
              <p:cNvSpPr>
                <a:spLocks/>
              </p:cNvSpPr>
              <p:nvPr/>
            </p:nvSpPr>
            <p:spPr bwMode="auto">
              <a:xfrm>
                <a:off x="4054" y="1362"/>
                <a:ext cx="20" cy="20"/>
              </a:xfrm>
              <a:custGeom>
                <a:avLst/>
                <a:gdLst>
                  <a:gd name="T0" fmla="*/ 18 w 20"/>
                  <a:gd name="T1" fmla="*/ 7 h 20"/>
                  <a:gd name="T2" fmla="*/ 13 w 20"/>
                  <a:gd name="T3" fmla="*/ 2 h 20"/>
                  <a:gd name="T4" fmla="*/ 8 w 20"/>
                  <a:gd name="T5" fmla="*/ 0 h 20"/>
                  <a:gd name="T6" fmla="*/ 2 w 20"/>
                  <a:gd name="T7" fmla="*/ 18 h 20"/>
                  <a:gd name="T8" fmla="*/ 7 w 20"/>
                  <a:gd name="T9" fmla="*/ 20 h 20"/>
                  <a:gd name="T10" fmla="*/ 0 w 20"/>
                  <a:gd name="T11" fmla="*/ 15 h 20"/>
                  <a:gd name="T12" fmla="*/ 7 w 20"/>
                  <a:gd name="T13" fmla="*/ 20 h 20"/>
                  <a:gd name="T14" fmla="*/ 10 w 20"/>
                  <a:gd name="T15" fmla="*/ 20 h 20"/>
                  <a:gd name="T16" fmla="*/ 13 w 20"/>
                  <a:gd name="T17" fmla="*/ 20 h 20"/>
                  <a:gd name="T18" fmla="*/ 17 w 20"/>
                  <a:gd name="T19" fmla="*/ 16 h 20"/>
                  <a:gd name="T20" fmla="*/ 18 w 20"/>
                  <a:gd name="T21" fmla="*/ 13 h 20"/>
                  <a:gd name="T22" fmla="*/ 20 w 20"/>
                  <a:gd name="T23" fmla="*/ 10 h 20"/>
                  <a:gd name="T24" fmla="*/ 18 w 20"/>
                  <a:gd name="T25" fmla="*/ 7 h 20"/>
                  <a:gd name="T26" fmla="*/ 17 w 20"/>
                  <a:gd name="T27" fmla="*/ 3 h 20"/>
                  <a:gd name="T28" fmla="*/ 13 w 20"/>
                  <a:gd name="T29" fmla="*/ 2 h 20"/>
                  <a:gd name="T30" fmla="*/ 18 w 20"/>
                  <a:gd name="T3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0">
                    <a:moveTo>
                      <a:pt x="18" y="7"/>
                    </a:moveTo>
                    <a:lnTo>
                      <a:pt x="13" y="2"/>
                    </a:lnTo>
                    <a:lnTo>
                      <a:pt x="8" y="0"/>
                    </a:lnTo>
                    <a:lnTo>
                      <a:pt x="2" y="18"/>
                    </a:lnTo>
                    <a:lnTo>
                      <a:pt x="7" y="20"/>
                    </a:lnTo>
                    <a:lnTo>
                      <a:pt x="0" y="15"/>
                    </a:lnTo>
                    <a:lnTo>
                      <a:pt x="7" y="20"/>
                    </a:lnTo>
                    <a:lnTo>
                      <a:pt x="10" y="20"/>
                    </a:lnTo>
                    <a:lnTo>
                      <a:pt x="13" y="20"/>
                    </a:lnTo>
                    <a:lnTo>
                      <a:pt x="17" y="16"/>
                    </a:lnTo>
                    <a:lnTo>
                      <a:pt x="18" y="13"/>
                    </a:lnTo>
                    <a:lnTo>
                      <a:pt x="20" y="10"/>
                    </a:lnTo>
                    <a:lnTo>
                      <a:pt x="18" y="7"/>
                    </a:lnTo>
                    <a:lnTo>
                      <a:pt x="17" y="3"/>
                    </a:lnTo>
                    <a:lnTo>
                      <a:pt x="13" y="2"/>
                    </a:lnTo>
                    <a:lnTo>
                      <a:pt x="18"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7" name="Freeform 254"/>
              <p:cNvSpPr>
                <a:spLocks/>
              </p:cNvSpPr>
              <p:nvPr/>
            </p:nvSpPr>
            <p:spPr bwMode="auto">
              <a:xfrm>
                <a:off x="4054" y="1369"/>
                <a:ext cx="23" cy="22"/>
              </a:xfrm>
              <a:custGeom>
                <a:avLst/>
                <a:gdLst>
                  <a:gd name="T0" fmla="*/ 23 w 23"/>
                  <a:gd name="T1" fmla="*/ 11 h 22"/>
                  <a:gd name="T2" fmla="*/ 23 w 23"/>
                  <a:gd name="T3" fmla="*/ 9 h 22"/>
                  <a:gd name="T4" fmla="*/ 18 w 23"/>
                  <a:gd name="T5" fmla="*/ 0 h 22"/>
                  <a:gd name="T6" fmla="*/ 0 w 23"/>
                  <a:gd name="T7" fmla="*/ 8 h 22"/>
                  <a:gd name="T8" fmla="*/ 5 w 23"/>
                  <a:gd name="T9" fmla="*/ 16 h 22"/>
                  <a:gd name="T10" fmla="*/ 4 w 23"/>
                  <a:gd name="T11" fmla="*/ 14 h 22"/>
                  <a:gd name="T12" fmla="*/ 5 w 23"/>
                  <a:gd name="T13" fmla="*/ 16 h 22"/>
                  <a:gd name="T14" fmla="*/ 7 w 23"/>
                  <a:gd name="T15" fmla="*/ 21 h 22"/>
                  <a:gd name="T16" fmla="*/ 10 w 23"/>
                  <a:gd name="T17" fmla="*/ 22 h 22"/>
                  <a:gd name="T18" fmla="*/ 13 w 23"/>
                  <a:gd name="T19" fmla="*/ 22 h 22"/>
                  <a:gd name="T20" fmla="*/ 18 w 23"/>
                  <a:gd name="T21" fmla="*/ 21 h 22"/>
                  <a:gd name="T22" fmla="*/ 20 w 23"/>
                  <a:gd name="T23" fmla="*/ 19 h 22"/>
                  <a:gd name="T24" fmla="*/ 23 w 23"/>
                  <a:gd name="T25" fmla="*/ 16 h 22"/>
                  <a:gd name="T26" fmla="*/ 23 w 23"/>
                  <a:gd name="T27" fmla="*/ 13 h 22"/>
                  <a:gd name="T28" fmla="*/ 23 w 23"/>
                  <a:gd name="T29" fmla="*/ 9 h 22"/>
                  <a:gd name="T30" fmla="*/ 23 w 23"/>
                  <a:gd name="T31"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2">
                    <a:moveTo>
                      <a:pt x="23" y="11"/>
                    </a:moveTo>
                    <a:lnTo>
                      <a:pt x="23" y="9"/>
                    </a:lnTo>
                    <a:lnTo>
                      <a:pt x="18" y="0"/>
                    </a:lnTo>
                    <a:lnTo>
                      <a:pt x="0" y="8"/>
                    </a:lnTo>
                    <a:lnTo>
                      <a:pt x="5" y="16"/>
                    </a:lnTo>
                    <a:lnTo>
                      <a:pt x="4" y="14"/>
                    </a:lnTo>
                    <a:lnTo>
                      <a:pt x="5" y="16"/>
                    </a:lnTo>
                    <a:lnTo>
                      <a:pt x="7" y="21"/>
                    </a:lnTo>
                    <a:lnTo>
                      <a:pt x="10" y="22"/>
                    </a:lnTo>
                    <a:lnTo>
                      <a:pt x="13" y="22"/>
                    </a:lnTo>
                    <a:lnTo>
                      <a:pt x="18" y="21"/>
                    </a:lnTo>
                    <a:lnTo>
                      <a:pt x="20" y="19"/>
                    </a:lnTo>
                    <a:lnTo>
                      <a:pt x="23" y="16"/>
                    </a:lnTo>
                    <a:lnTo>
                      <a:pt x="23" y="13"/>
                    </a:lnTo>
                    <a:lnTo>
                      <a:pt x="23" y="9"/>
                    </a:lnTo>
                    <a:lnTo>
                      <a:pt x="23"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8" name="Freeform 255"/>
              <p:cNvSpPr>
                <a:spLocks/>
              </p:cNvSpPr>
              <p:nvPr/>
            </p:nvSpPr>
            <p:spPr bwMode="auto">
              <a:xfrm>
                <a:off x="4058" y="1380"/>
                <a:ext cx="24" cy="29"/>
              </a:xfrm>
              <a:custGeom>
                <a:avLst/>
                <a:gdLst>
                  <a:gd name="T0" fmla="*/ 24 w 24"/>
                  <a:gd name="T1" fmla="*/ 18 h 29"/>
                  <a:gd name="T2" fmla="*/ 24 w 24"/>
                  <a:gd name="T3" fmla="*/ 18 h 29"/>
                  <a:gd name="T4" fmla="*/ 19 w 24"/>
                  <a:gd name="T5" fmla="*/ 0 h 29"/>
                  <a:gd name="T6" fmla="*/ 0 w 24"/>
                  <a:gd name="T7" fmla="*/ 3 h 29"/>
                  <a:gd name="T8" fmla="*/ 4 w 24"/>
                  <a:gd name="T9" fmla="*/ 21 h 29"/>
                  <a:gd name="T10" fmla="*/ 4 w 24"/>
                  <a:gd name="T11" fmla="*/ 21 h 29"/>
                  <a:gd name="T12" fmla="*/ 4 w 24"/>
                  <a:gd name="T13" fmla="*/ 21 h 29"/>
                  <a:gd name="T14" fmla="*/ 6 w 24"/>
                  <a:gd name="T15" fmla="*/ 26 h 29"/>
                  <a:gd name="T16" fmla="*/ 9 w 24"/>
                  <a:gd name="T17" fmla="*/ 28 h 29"/>
                  <a:gd name="T18" fmla="*/ 13 w 24"/>
                  <a:gd name="T19" fmla="*/ 29 h 29"/>
                  <a:gd name="T20" fmla="*/ 16 w 24"/>
                  <a:gd name="T21" fmla="*/ 29 h 29"/>
                  <a:gd name="T22" fmla="*/ 19 w 24"/>
                  <a:gd name="T23" fmla="*/ 28 h 29"/>
                  <a:gd name="T24" fmla="*/ 22 w 24"/>
                  <a:gd name="T25" fmla="*/ 26 h 29"/>
                  <a:gd name="T26" fmla="*/ 24 w 24"/>
                  <a:gd name="T27" fmla="*/ 23 h 29"/>
                  <a:gd name="T28" fmla="*/ 24 w 24"/>
                  <a:gd name="T29"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9">
                    <a:moveTo>
                      <a:pt x="24" y="18"/>
                    </a:moveTo>
                    <a:lnTo>
                      <a:pt x="24" y="18"/>
                    </a:lnTo>
                    <a:lnTo>
                      <a:pt x="19" y="0"/>
                    </a:lnTo>
                    <a:lnTo>
                      <a:pt x="0" y="3"/>
                    </a:lnTo>
                    <a:lnTo>
                      <a:pt x="4" y="21"/>
                    </a:lnTo>
                    <a:lnTo>
                      <a:pt x="4" y="21"/>
                    </a:lnTo>
                    <a:lnTo>
                      <a:pt x="4" y="21"/>
                    </a:lnTo>
                    <a:lnTo>
                      <a:pt x="6" y="26"/>
                    </a:lnTo>
                    <a:lnTo>
                      <a:pt x="9" y="28"/>
                    </a:lnTo>
                    <a:lnTo>
                      <a:pt x="13" y="29"/>
                    </a:lnTo>
                    <a:lnTo>
                      <a:pt x="16" y="29"/>
                    </a:lnTo>
                    <a:lnTo>
                      <a:pt x="19" y="28"/>
                    </a:lnTo>
                    <a:lnTo>
                      <a:pt x="22" y="26"/>
                    </a:lnTo>
                    <a:lnTo>
                      <a:pt x="24" y="23"/>
                    </a:lnTo>
                    <a:lnTo>
                      <a:pt x="24"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89" name="Freeform 256"/>
              <p:cNvSpPr>
                <a:spLocks/>
              </p:cNvSpPr>
              <p:nvPr/>
            </p:nvSpPr>
            <p:spPr bwMode="auto">
              <a:xfrm>
                <a:off x="4062" y="1398"/>
                <a:ext cx="23" cy="37"/>
              </a:xfrm>
              <a:custGeom>
                <a:avLst/>
                <a:gdLst>
                  <a:gd name="T0" fmla="*/ 23 w 23"/>
                  <a:gd name="T1" fmla="*/ 26 h 37"/>
                  <a:gd name="T2" fmla="*/ 23 w 23"/>
                  <a:gd name="T3" fmla="*/ 26 h 37"/>
                  <a:gd name="T4" fmla="*/ 20 w 23"/>
                  <a:gd name="T5" fmla="*/ 0 h 37"/>
                  <a:gd name="T6" fmla="*/ 0 w 23"/>
                  <a:gd name="T7" fmla="*/ 3 h 37"/>
                  <a:gd name="T8" fmla="*/ 4 w 23"/>
                  <a:gd name="T9" fmla="*/ 29 h 37"/>
                  <a:gd name="T10" fmla="*/ 4 w 23"/>
                  <a:gd name="T11" fmla="*/ 29 h 37"/>
                  <a:gd name="T12" fmla="*/ 4 w 23"/>
                  <a:gd name="T13" fmla="*/ 29 h 37"/>
                  <a:gd name="T14" fmla="*/ 5 w 23"/>
                  <a:gd name="T15" fmla="*/ 34 h 37"/>
                  <a:gd name="T16" fmla="*/ 9 w 23"/>
                  <a:gd name="T17" fmla="*/ 36 h 37"/>
                  <a:gd name="T18" fmla="*/ 12 w 23"/>
                  <a:gd name="T19" fmla="*/ 37 h 37"/>
                  <a:gd name="T20" fmla="*/ 15 w 23"/>
                  <a:gd name="T21" fmla="*/ 37 h 37"/>
                  <a:gd name="T22" fmla="*/ 18 w 23"/>
                  <a:gd name="T23" fmla="*/ 36 h 37"/>
                  <a:gd name="T24" fmla="*/ 22 w 23"/>
                  <a:gd name="T25" fmla="*/ 34 h 37"/>
                  <a:gd name="T26" fmla="*/ 23 w 23"/>
                  <a:gd name="T27" fmla="*/ 31 h 37"/>
                  <a:gd name="T28" fmla="*/ 23 w 23"/>
                  <a:gd name="T29"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7">
                    <a:moveTo>
                      <a:pt x="23" y="26"/>
                    </a:moveTo>
                    <a:lnTo>
                      <a:pt x="23" y="26"/>
                    </a:lnTo>
                    <a:lnTo>
                      <a:pt x="20" y="0"/>
                    </a:lnTo>
                    <a:lnTo>
                      <a:pt x="0" y="3"/>
                    </a:lnTo>
                    <a:lnTo>
                      <a:pt x="4" y="29"/>
                    </a:lnTo>
                    <a:lnTo>
                      <a:pt x="4" y="29"/>
                    </a:lnTo>
                    <a:lnTo>
                      <a:pt x="4" y="29"/>
                    </a:lnTo>
                    <a:lnTo>
                      <a:pt x="5" y="34"/>
                    </a:lnTo>
                    <a:lnTo>
                      <a:pt x="9" y="36"/>
                    </a:lnTo>
                    <a:lnTo>
                      <a:pt x="12" y="37"/>
                    </a:lnTo>
                    <a:lnTo>
                      <a:pt x="15" y="37"/>
                    </a:lnTo>
                    <a:lnTo>
                      <a:pt x="18" y="36"/>
                    </a:lnTo>
                    <a:lnTo>
                      <a:pt x="22" y="34"/>
                    </a:lnTo>
                    <a:lnTo>
                      <a:pt x="23" y="31"/>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0" name="Freeform 257"/>
              <p:cNvSpPr>
                <a:spLocks/>
              </p:cNvSpPr>
              <p:nvPr/>
            </p:nvSpPr>
            <p:spPr bwMode="auto">
              <a:xfrm>
                <a:off x="4066" y="1424"/>
                <a:ext cx="24" cy="44"/>
              </a:xfrm>
              <a:custGeom>
                <a:avLst/>
                <a:gdLst>
                  <a:gd name="T0" fmla="*/ 24 w 24"/>
                  <a:gd name="T1" fmla="*/ 32 h 44"/>
                  <a:gd name="T2" fmla="*/ 24 w 24"/>
                  <a:gd name="T3" fmla="*/ 32 h 44"/>
                  <a:gd name="T4" fmla="*/ 19 w 24"/>
                  <a:gd name="T5" fmla="*/ 0 h 44"/>
                  <a:gd name="T6" fmla="*/ 0 w 24"/>
                  <a:gd name="T7" fmla="*/ 3 h 44"/>
                  <a:gd name="T8" fmla="*/ 5 w 24"/>
                  <a:gd name="T9" fmla="*/ 36 h 44"/>
                  <a:gd name="T10" fmla="*/ 5 w 24"/>
                  <a:gd name="T11" fmla="*/ 34 h 44"/>
                  <a:gd name="T12" fmla="*/ 5 w 24"/>
                  <a:gd name="T13" fmla="*/ 36 h 44"/>
                  <a:gd name="T14" fmla="*/ 6 w 24"/>
                  <a:gd name="T15" fmla="*/ 39 h 44"/>
                  <a:gd name="T16" fmla="*/ 8 w 24"/>
                  <a:gd name="T17" fmla="*/ 42 h 44"/>
                  <a:gd name="T18" fmla="*/ 11 w 24"/>
                  <a:gd name="T19" fmla="*/ 44 h 44"/>
                  <a:gd name="T20" fmla="*/ 14 w 24"/>
                  <a:gd name="T21" fmla="*/ 44 h 44"/>
                  <a:gd name="T22" fmla="*/ 19 w 24"/>
                  <a:gd name="T23" fmla="*/ 42 h 44"/>
                  <a:gd name="T24" fmla="*/ 21 w 24"/>
                  <a:gd name="T25" fmla="*/ 41 h 44"/>
                  <a:gd name="T26" fmla="*/ 22 w 24"/>
                  <a:gd name="T27" fmla="*/ 37 h 44"/>
                  <a:gd name="T28" fmla="*/ 24 w 24"/>
                  <a:gd name="T2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4">
                    <a:moveTo>
                      <a:pt x="24" y="32"/>
                    </a:moveTo>
                    <a:lnTo>
                      <a:pt x="24" y="32"/>
                    </a:lnTo>
                    <a:lnTo>
                      <a:pt x="19" y="0"/>
                    </a:lnTo>
                    <a:lnTo>
                      <a:pt x="0" y="3"/>
                    </a:lnTo>
                    <a:lnTo>
                      <a:pt x="5" y="36"/>
                    </a:lnTo>
                    <a:lnTo>
                      <a:pt x="5" y="34"/>
                    </a:lnTo>
                    <a:lnTo>
                      <a:pt x="5" y="36"/>
                    </a:lnTo>
                    <a:lnTo>
                      <a:pt x="6" y="39"/>
                    </a:lnTo>
                    <a:lnTo>
                      <a:pt x="8" y="42"/>
                    </a:lnTo>
                    <a:lnTo>
                      <a:pt x="11" y="44"/>
                    </a:lnTo>
                    <a:lnTo>
                      <a:pt x="14" y="44"/>
                    </a:lnTo>
                    <a:lnTo>
                      <a:pt x="19" y="42"/>
                    </a:lnTo>
                    <a:lnTo>
                      <a:pt x="21" y="41"/>
                    </a:lnTo>
                    <a:lnTo>
                      <a:pt x="22" y="37"/>
                    </a:lnTo>
                    <a:lnTo>
                      <a:pt x="24" y="3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1" name="Freeform 258"/>
              <p:cNvSpPr>
                <a:spLocks/>
              </p:cNvSpPr>
              <p:nvPr/>
            </p:nvSpPr>
            <p:spPr bwMode="auto">
              <a:xfrm>
                <a:off x="4071" y="1456"/>
                <a:ext cx="22" cy="48"/>
              </a:xfrm>
              <a:custGeom>
                <a:avLst/>
                <a:gdLst>
                  <a:gd name="T0" fmla="*/ 22 w 22"/>
                  <a:gd name="T1" fmla="*/ 38 h 48"/>
                  <a:gd name="T2" fmla="*/ 22 w 22"/>
                  <a:gd name="T3" fmla="*/ 38 h 48"/>
                  <a:gd name="T4" fmla="*/ 19 w 22"/>
                  <a:gd name="T5" fmla="*/ 0 h 48"/>
                  <a:gd name="T6" fmla="*/ 0 w 22"/>
                  <a:gd name="T7" fmla="*/ 2 h 48"/>
                  <a:gd name="T8" fmla="*/ 3 w 22"/>
                  <a:gd name="T9" fmla="*/ 39 h 48"/>
                  <a:gd name="T10" fmla="*/ 3 w 22"/>
                  <a:gd name="T11" fmla="*/ 39 h 48"/>
                  <a:gd name="T12" fmla="*/ 3 w 22"/>
                  <a:gd name="T13" fmla="*/ 39 h 48"/>
                  <a:gd name="T14" fmla="*/ 4 w 22"/>
                  <a:gd name="T15" fmla="*/ 43 h 48"/>
                  <a:gd name="T16" fmla="*/ 8 w 22"/>
                  <a:gd name="T17" fmla="*/ 46 h 48"/>
                  <a:gd name="T18" fmla="*/ 11 w 22"/>
                  <a:gd name="T19" fmla="*/ 48 h 48"/>
                  <a:gd name="T20" fmla="*/ 14 w 22"/>
                  <a:gd name="T21" fmla="*/ 48 h 48"/>
                  <a:gd name="T22" fmla="*/ 17 w 22"/>
                  <a:gd name="T23" fmla="*/ 48 h 48"/>
                  <a:gd name="T24" fmla="*/ 21 w 22"/>
                  <a:gd name="T25" fmla="*/ 44 h 48"/>
                  <a:gd name="T26" fmla="*/ 22 w 22"/>
                  <a:gd name="T27" fmla="*/ 41 h 48"/>
                  <a:gd name="T28" fmla="*/ 22 w 22"/>
                  <a:gd name="T29"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8">
                    <a:moveTo>
                      <a:pt x="22" y="38"/>
                    </a:moveTo>
                    <a:lnTo>
                      <a:pt x="22" y="38"/>
                    </a:lnTo>
                    <a:lnTo>
                      <a:pt x="19" y="0"/>
                    </a:lnTo>
                    <a:lnTo>
                      <a:pt x="0" y="2"/>
                    </a:lnTo>
                    <a:lnTo>
                      <a:pt x="3" y="39"/>
                    </a:lnTo>
                    <a:lnTo>
                      <a:pt x="3" y="39"/>
                    </a:lnTo>
                    <a:lnTo>
                      <a:pt x="3" y="39"/>
                    </a:lnTo>
                    <a:lnTo>
                      <a:pt x="4" y="43"/>
                    </a:lnTo>
                    <a:lnTo>
                      <a:pt x="8" y="46"/>
                    </a:lnTo>
                    <a:lnTo>
                      <a:pt x="11" y="48"/>
                    </a:lnTo>
                    <a:lnTo>
                      <a:pt x="14" y="48"/>
                    </a:lnTo>
                    <a:lnTo>
                      <a:pt x="17" y="48"/>
                    </a:lnTo>
                    <a:lnTo>
                      <a:pt x="21" y="44"/>
                    </a:lnTo>
                    <a:lnTo>
                      <a:pt x="22" y="41"/>
                    </a:lnTo>
                    <a:lnTo>
                      <a:pt x="22" y="3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2" name="Freeform 259"/>
              <p:cNvSpPr>
                <a:spLocks/>
              </p:cNvSpPr>
              <p:nvPr/>
            </p:nvSpPr>
            <p:spPr bwMode="auto">
              <a:xfrm>
                <a:off x="4074" y="1494"/>
                <a:ext cx="24" cy="49"/>
              </a:xfrm>
              <a:custGeom>
                <a:avLst/>
                <a:gdLst>
                  <a:gd name="T0" fmla="*/ 24 w 24"/>
                  <a:gd name="T1" fmla="*/ 37 h 49"/>
                  <a:gd name="T2" fmla="*/ 24 w 24"/>
                  <a:gd name="T3" fmla="*/ 37 h 49"/>
                  <a:gd name="T4" fmla="*/ 19 w 24"/>
                  <a:gd name="T5" fmla="*/ 0 h 49"/>
                  <a:gd name="T6" fmla="*/ 0 w 24"/>
                  <a:gd name="T7" fmla="*/ 1 h 49"/>
                  <a:gd name="T8" fmla="*/ 5 w 24"/>
                  <a:gd name="T9" fmla="*/ 39 h 49"/>
                  <a:gd name="T10" fmla="*/ 5 w 24"/>
                  <a:gd name="T11" fmla="*/ 39 h 49"/>
                  <a:gd name="T12" fmla="*/ 5 w 24"/>
                  <a:gd name="T13" fmla="*/ 39 h 49"/>
                  <a:gd name="T14" fmla="*/ 6 w 24"/>
                  <a:gd name="T15" fmla="*/ 44 h 49"/>
                  <a:gd name="T16" fmla="*/ 8 w 24"/>
                  <a:gd name="T17" fmla="*/ 47 h 49"/>
                  <a:gd name="T18" fmla="*/ 11 w 24"/>
                  <a:gd name="T19" fmla="*/ 47 h 49"/>
                  <a:gd name="T20" fmla="*/ 14 w 24"/>
                  <a:gd name="T21" fmla="*/ 49 h 49"/>
                  <a:gd name="T22" fmla="*/ 18 w 24"/>
                  <a:gd name="T23" fmla="*/ 47 h 49"/>
                  <a:gd name="T24" fmla="*/ 21 w 24"/>
                  <a:gd name="T25" fmla="*/ 45 h 49"/>
                  <a:gd name="T26" fmla="*/ 23 w 24"/>
                  <a:gd name="T27" fmla="*/ 42 h 49"/>
                  <a:gd name="T28" fmla="*/ 24 w 24"/>
                  <a:gd name="T29"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9">
                    <a:moveTo>
                      <a:pt x="24" y="37"/>
                    </a:moveTo>
                    <a:lnTo>
                      <a:pt x="24" y="37"/>
                    </a:lnTo>
                    <a:lnTo>
                      <a:pt x="19" y="0"/>
                    </a:lnTo>
                    <a:lnTo>
                      <a:pt x="0" y="1"/>
                    </a:lnTo>
                    <a:lnTo>
                      <a:pt x="5" y="39"/>
                    </a:lnTo>
                    <a:lnTo>
                      <a:pt x="5" y="39"/>
                    </a:lnTo>
                    <a:lnTo>
                      <a:pt x="5" y="39"/>
                    </a:lnTo>
                    <a:lnTo>
                      <a:pt x="6" y="44"/>
                    </a:lnTo>
                    <a:lnTo>
                      <a:pt x="8" y="47"/>
                    </a:lnTo>
                    <a:lnTo>
                      <a:pt x="11" y="47"/>
                    </a:lnTo>
                    <a:lnTo>
                      <a:pt x="14" y="49"/>
                    </a:lnTo>
                    <a:lnTo>
                      <a:pt x="18" y="47"/>
                    </a:lnTo>
                    <a:lnTo>
                      <a:pt x="21" y="45"/>
                    </a:lnTo>
                    <a:lnTo>
                      <a:pt x="23" y="42"/>
                    </a:lnTo>
                    <a:lnTo>
                      <a:pt x="24"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3" name="Freeform 260"/>
              <p:cNvSpPr>
                <a:spLocks/>
              </p:cNvSpPr>
              <p:nvPr/>
            </p:nvSpPr>
            <p:spPr bwMode="auto">
              <a:xfrm>
                <a:off x="4079" y="1531"/>
                <a:ext cx="22" cy="52"/>
              </a:xfrm>
              <a:custGeom>
                <a:avLst/>
                <a:gdLst>
                  <a:gd name="T0" fmla="*/ 22 w 22"/>
                  <a:gd name="T1" fmla="*/ 41 h 52"/>
                  <a:gd name="T2" fmla="*/ 22 w 22"/>
                  <a:gd name="T3" fmla="*/ 42 h 52"/>
                  <a:gd name="T4" fmla="*/ 19 w 22"/>
                  <a:gd name="T5" fmla="*/ 0 h 52"/>
                  <a:gd name="T6" fmla="*/ 0 w 22"/>
                  <a:gd name="T7" fmla="*/ 2 h 52"/>
                  <a:gd name="T8" fmla="*/ 3 w 22"/>
                  <a:gd name="T9" fmla="*/ 44 h 52"/>
                  <a:gd name="T10" fmla="*/ 3 w 22"/>
                  <a:gd name="T11" fmla="*/ 44 h 52"/>
                  <a:gd name="T12" fmla="*/ 3 w 22"/>
                  <a:gd name="T13" fmla="*/ 44 h 52"/>
                  <a:gd name="T14" fmla="*/ 5 w 22"/>
                  <a:gd name="T15" fmla="*/ 47 h 52"/>
                  <a:gd name="T16" fmla="*/ 8 w 22"/>
                  <a:gd name="T17" fmla="*/ 51 h 52"/>
                  <a:gd name="T18" fmla="*/ 11 w 22"/>
                  <a:gd name="T19" fmla="*/ 52 h 52"/>
                  <a:gd name="T20" fmla="*/ 14 w 22"/>
                  <a:gd name="T21" fmla="*/ 52 h 52"/>
                  <a:gd name="T22" fmla="*/ 18 w 22"/>
                  <a:gd name="T23" fmla="*/ 51 h 52"/>
                  <a:gd name="T24" fmla="*/ 21 w 22"/>
                  <a:gd name="T25" fmla="*/ 49 h 52"/>
                  <a:gd name="T26" fmla="*/ 22 w 22"/>
                  <a:gd name="T27" fmla="*/ 46 h 52"/>
                  <a:gd name="T28" fmla="*/ 22 w 22"/>
                  <a:gd name="T29" fmla="*/ 42 h 52"/>
                  <a:gd name="T30" fmla="*/ 22 w 22"/>
                  <a:gd name="T31" fmla="*/ 4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52">
                    <a:moveTo>
                      <a:pt x="22" y="41"/>
                    </a:moveTo>
                    <a:lnTo>
                      <a:pt x="22" y="42"/>
                    </a:lnTo>
                    <a:lnTo>
                      <a:pt x="19" y="0"/>
                    </a:lnTo>
                    <a:lnTo>
                      <a:pt x="0" y="2"/>
                    </a:lnTo>
                    <a:lnTo>
                      <a:pt x="3" y="44"/>
                    </a:lnTo>
                    <a:lnTo>
                      <a:pt x="3" y="44"/>
                    </a:lnTo>
                    <a:lnTo>
                      <a:pt x="3" y="44"/>
                    </a:lnTo>
                    <a:lnTo>
                      <a:pt x="5" y="47"/>
                    </a:lnTo>
                    <a:lnTo>
                      <a:pt x="8" y="51"/>
                    </a:lnTo>
                    <a:lnTo>
                      <a:pt x="11" y="52"/>
                    </a:lnTo>
                    <a:lnTo>
                      <a:pt x="14" y="52"/>
                    </a:lnTo>
                    <a:lnTo>
                      <a:pt x="18" y="51"/>
                    </a:lnTo>
                    <a:lnTo>
                      <a:pt x="21" y="49"/>
                    </a:lnTo>
                    <a:lnTo>
                      <a:pt x="22" y="46"/>
                    </a:lnTo>
                    <a:lnTo>
                      <a:pt x="22" y="42"/>
                    </a:lnTo>
                    <a:lnTo>
                      <a:pt x="22" y="4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4" name="Freeform 261"/>
              <p:cNvSpPr>
                <a:spLocks/>
              </p:cNvSpPr>
              <p:nvPr/>
            </p:nvSpPr>
            <p:spPr bwMode="auto">
              <a:xfrm>
                <a:off x="4082" y="1572"/>
                <a:ext cx="24" cy="50"/>
              </a:xfrm>
              <a:custGeom>
                <a:avLst/>
                <a:gdLst>
                  <a:gd name="T0" fmla="*/ 24 w 24"/>
                  <a:gd name="T1" fmla="*/ 40 h 50"/>
                  <a:gd name="T2" fmla="*/ 24 w 24"/>
                  <a:gd name="T3" fmla="*/ 40 h 50"/>
                  <a:gd name="T4" fmla="*/ 19 w 24"/>
                  <a:gd name="T5" fmla="*/ 0 h 50"/>
                  <a:gd name="T6" fmla="*/ 0 w 24"/>
                  <a:gd name="T7" fmla="*/ 3 h 50"/>
                  <a:gd name="T8" fmla="*/ 5 w 24"/>
                  <a:gd name="T9" fmla="*/ 42 h 50"/>
                  <a:gd name="T10" fmla="*/ 5 w 24"/>
                  <a:gd name="T11" fmla="*/ 42 h 50"/>
                  <a:gd name="T12" fmla="*/ 5 w 24"/>
                  <a:gd name="T13" fmla="*/ 42 h 50"/>
                  <a:gd name="T14" fmla="*/ 6 w 24"/>
                  <a:gd name="T15" fmla="*/ 47 h 50"/>
                  <a:gd name="T16" fmla="*/ 8 w 24"/>
                  <a:gd name="T17" fmla="*/ 49 h 50"/>
                  <a:gd name="T18" fmla="*/ 11 w 24"/>
                  <a:gd name="T19" fmla="*/ 50 h 50"/>
                  <a:gd name="T20" fmla="*/ 15 w 24"/>
                  <a:gd name="T21" fmla="*/ 50 h 50"/>
                  <a:gd name="T22" fmla="*/ 18 w 24"/>
                  <a:gd name="T23" fmla="*/ 50 h 50"/>
                  <a:gd name="T24" fmla="*/ 21 w 24"/>
                  <a:gd name="T25" fmla="*/ 47 h 50"/>
                  <a:gd name="T26" fmla="*/ 23 w 24"/>
                  <a:gd name="T27" fmla="*/ 44 h 50"/>
                  <a:gd name="T28" fmla="*/ 24 w 24"/>
                  <a:gd name="T29" fmla="*/ 4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50">
                    <a:moveTo>
                      <a:pt x="24" y="40"/>
                    </a:moveTo>
                    <a:lnTo>
                      <a:pt x="24" y="40"/>
                    </a:lnTo>
                    <a:lnTo>
                      <a:pt x="19" y="0"/>
                    </a:lnTo>
                    <a:lnTo>
                      <a:pt x="0" y="3"/>
                    </a:lnTo>
                    <a:lnTo>
                      <a:pt x="5" y="42"/>
                    </a:lnTo>
                    <a:lnTo>
                      <a:pt x="5" y="42"/>
                    </a:lnTo>
                    <a:lnTo>
                      <a:pt x="5" y="42"/>
                    </a:lnTo>
                    <a:lnTo>
                      <a:pt x="6" y="47"/>
                    </a:lnTo>
                    <a:lnTo>
                      <a:pt x="8" y="49"/>
                    </a:lnTo>
                    <a:lnTo>
                      <a:pt x="11" y="50"/>
                    </a:lnTo>
                    <a:lnTo>
                      <a:pt x="15" y="50"/>
                    </a:lnTo>
                    <a:lnTo>
                      <a:pt x="18" y="50"/>
                    </a:lnTo>
                    <a:lnTo>
                      <a:pt x="21" y="47"/>
                    </a:lnTo>
                    <a:lnTo>
                      <a:pt x="23" y="44"/>
                    </a:lnTo>
                    <a:lnTo>
                      <a:pt x="24" y="4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5" name="Freeform 262"/>
              <p:cNvSpPr>
                <a:spLocks/>
              </p:cNvSpPr>
              <p:nvPr/>
            </p:nvSpPr>
            <p:spPr bwMode="auto">
              <a:xfrm>
                <a:off x="4087" y="1612"/>
                <a:ext cx="23" cy="49"/>
              </a:xfrm>
              <a:custGeom>
                <a:avLst/>
                <a:gdLst>
                  <a:gd name="T0" fmla="*/ 23 w 23"/>
                  <a:gd name="T1" fmla="*/ 38 h 49"/>
                  <a:gd name="T2" fmla="*/ 23 w 23"/>
                  <a:gd name="T3" fmla="*/ 38 h 49"/>
                  <a:gd name="T4" fmla="*/ 19 w 23"/>
                  <a:gd name="T5" fmla="*/ 0 h 49"/>
                  <a:gd name="T6" fmla="*/ 0 w 23"/>
                  <a:gd name="T7" fmla="*/ 2 h 49"/>
                  <a:gd name="T8" fmla="*/ 3 w 23"/>
                  <a:gd name="T9" fmla="*/ 39 h 49"/>
                  <a:gd name="T10" fmla="*/ 3 w 23"/>
                  <a:gd name="T11" fmla="*/ 39 h 49"/>
                  <a:gd name="T12" fmla="*/ 3 w 23"/>
                  <a:gd name="T13" fmla="*/ 39 h 49"/>
                  <a:gd name="T14" fmla="*/ 5 w 23"/>
                  <a:gd name="T15" fmla="*/ 44 h 49"/>
                  <a:gd name="T16" fmla="*/ 8 w 23"/>
                  <a:gd name="T17" fmla="*/ 48 h 49"/>
                  <a:gd name="T18" fmla="*/ 11 w 23"/>
                  <a:gd name="T19" fmla="*/ 49 h 49"/>
                  <a:gd name="T20" fmla="*/ 14 w 23"/>
                  <a:gd name="T21" fmla="*/ 49 h 49"/>
                  <a:gd name="T22" fmla="*/ 18 w 23"/>
                  <a:gd name="T23" fmla="*/ 48 h 49"/>
                  <a:gd name="T24" fmla="*/ 21 w 23"/>
                  <a:gd name="T25" fmla="*/ 46 h 49"/>
                  <a:gd name="T26" fmla="*/ 23 w 23"/>
                  <a:gd name="T27" fmla="*/ 43 h 49"/>
                  <a:gd name="T28" fmla="*/ 23 w 23"/>
                  <a:gd name="T29" fmla="*/ 3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9">
                    <a:moveTo>
                      <a:pt x="23" y="38"/>
                    </a:moveTo>
                    <a:lnTo>
                      <a:pt x="23" y="38"/>
                    </a:lnTo>
                    <a:lnTo>
                      <a:pt x="19" y="0"/>
                    </a:lnTo>
                    <a:lnTo>
                      <a:pt x="0" y="2"/>
                    </a:lnTo>
                    <a:lnTo>
                      <a:pt x="3" y="39"/>
                    </a:lnTo>
                    <a:lnTo>
                      <a:pt x="3" y="39"/>
                    </a:lnTo>
                    <a:lnTo>
                      <a:pt x="3" y="39"/>
                    </a:lnTo>
                    <a:lnTo>
                      <a:pt x="5" y="44"/>
                    </a:lnTo>
                    <a:lnTo>
                      <a:pt x="8" y="48"/>
                    </a:lnTo>
                    <a:lnTo>
                      <a:pt x="11" y="49"/>
                    </a:lnTo>
                    <a:lnTo>
                      <a:pt x="14" y="49"/>
                    </a:lnTo>
                    <a:lnTo>
                      <a:pt x="18" y="48"/>
                    </a:lnTo>
                    <a:lnTo>
                      <a:pt x="21" y="46"/>
                    </a:lnTo>
                    <a:lnTo>
                      <a:pt x="23" y="43"/>
                    </a:lnTo>
                    <a:lnTo>
                      <a:pt x="23" y="3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6" name="Freeform 263"/>
              <p:cNvSpPr>
                <a:spLocks/>
              </p:cNvSpPr>
              <p:nvPr/>
            </p:nvSpPr>
            <p:spPr bwMode="auto">
              <a:xfrm>
                <a:off x="4090" y="1650"/>
                <a:ext cx="24" cy="45"/>
              </a:xfrm>
              <a:custGeom>
                <a:avLst/>
                <a:gdLst>
                  <a:gd name="T0" fmla="*/ 24 w 24"/>
                  <a:gd name="T1" fmla="*/ 36 h 45"/>
                  <a:gd name="T2" fmla="*/ 24 w 24"/>
                  <a:gd name="T3" fmla="*/ 36 h 45"/>
                  <a:gd name="T4" fmla="*/ 20 w 24"/>
                  <a:gd name="T5" fmla="*/ 0 h 45"/>
                  <a:gd name="T6" fmla="*/ 0 w 24"/>
                  <a:gd name="T7" fmla="*/ 1 h 45"/>
                  <a:gd name="T8" fmla="*/ 5 w 24"/>
                  <a:gd name="T9" fmla="*/ 37 h 45"/>
                  <a:gd name="T10" fmla="*/ 5 w 24"/>
                  <a:gd name="T11" fmla="*/ 37 h 45"/>
                  <a:gd name="T12" fmla="*/ 5 w 24"/>
                  <a:gd name="T13" fmla="*/ 37 h 45"/>
                  <a:gd name="T14" fmla="*/ 7 w 24"/>
                  <a:gd name="T15" fmla="*/ 42 h 45"/>
                  <a:gd name="T16" fmla="*/ 8 w 24"/>
                  <a:gd name="T17" fmla="*/ 44 h 45"/>
                  <a:gd name="T18" fmla="*/ 11 w 24"/>
                  <a:gd name="T19" fmla="*/ 45 h 45"/>
                  <a:gd name="T20" fmla="*/ 15 w 24"/>
                  <a:gd name="T21" fmla="*/ 45 h 45"/>
                  <a:gd name="T22" fmla="*/ 20 w 24"/>
                  <a:gd name="T23" fmla="*/ 45 h 45"/>
                  <a:gd name="T24" fmla="*/ 21 w 24"/>
                  <a:gd name="T25" fmla="*/ 42 h 45"/>
                  <a:gd name="T26" fmla="*/ 23 w 24"/>
                  <a:gd name="T27" fmla="*/ 39 h 45"/>
                  <a:gd name="T28" fmla="*/ 24 w 24"/>
                  <a:gd name="T29"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5">
                    <a:moveTo>
                      <a:pt x="24" y="36"/>
                    </a:moveTo>
                    <a:lnTo>
                      <a:pt x="24" y="36"/>
                    </a:lnTo>
                    <a:lnTo>
                      <a:pt x="20" y="0"/>
                    </a:lnTo>
                    <a:lnTo>
                      <a:pt x="0" y="1"/>
                    </a:lnTo>
                    <a:lnTo>
                      <a:pt x="5" y="37"/>
                    </a:lnTo>
                    <a:lnTo>
                      <a:pt x="5" y="37"/>
                    </a:lnTo>
                    <a:lnTo>
                      <a:pt x="5" y="37"/>
                    </a:lnTo>
                    <a:lnTo>
                      <a:pt x="7" y="42"/>
                    </a:lnTo>
                    <a:lnTo>
                      <a:pt x="8" y="44"/>
                    </a:lnTo>
                    <a:lnTo>
                      <a:pt x="11" y="45"/>
                    </a:lnTo>
                    <a:lnTo>
                      <a:pt x="15" y="45"/>
                    </a:lnTo>
                    <a:lnTo>
                      <a:pt x="20" y="45"/>
                    </a:lnTo>
                    <a:lnTo>
                      <a:pt x="21" y="42"/>
                    </a:lnTo>
                    <a:lnTo>
                      <a:pt x="23" y="39"/>
                    </a:lnTo>
                    <a:lnTo>
                      <a:pt x="24"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7" name="Freeform 264"/>
              <p:cNvSpPr>
                <a:spLocks/>
              </p:cNvSpPr>
              <p:nvPr/>
            </p:nvSpPr>
            <p:spPr bwMode="auto">
              <a:xfrm>
                <a:off x="4095" y="1686"/>
                <a:ext cx="23" cy="42"/>
              </a:xfrm>
              <a:custGeom>
                <a:avLst/>
                <a:gdLst>
                  <a:gd name="T0" fmla="*/ 23 w 23"/>
                  <a:gd name="T1" fmla="*/ 30 h 42"/>
                  <a:gd name="T2" fmla="*/ 23 w 23"/>
                  <a:gd name="T3" fmla="*/ 30 h 42"/>
                  <a:gd name="T4" fmla="*/ 19 w 23"/>
                  <a:gd name="T5" fmla="*/ 0 h 42"/>
                  <a:gd name="T6" fmla="*/ 0 w 23"/>
                  <a:gd name="T7" fmla="*/ 1 h 42"/>
                  <a:gd name="T8" fmla="*/ 3 w 23"/>
                  <a:gd name="T9" fmla="*/ 34 h 42"/>
                  <a:gd name="T10" fmla="*/ 3 w 23"/>
                  <a:gd name="T11" fmla="*/ 34 h 42"/>
                  <a:gd name="T12" fmla="*/ 3 w 23"/>
                  <a:gd name="T13" fmla="*/ 34 h 42"/>
                  <a:gd name="T14" fmla="*/ 5 w 23"/>
                  <a:gd name="T15" fmla="*/ 37 h 42"/>
                  <a:gd name="T16" fmla="*/ 8 w 23"/>
                  <a:gd name="T17" fmla="*/ 40 h 42"/>
                  <a:gd name="T18" fmla="*/ 11 w 23"/>
                  <a:gd name="T19" fmla="*/ 42 h 42"/>
                  <a:gd name="T20" fmla="*/ 15 w 23"/>
                  <a:gd name="T21" fmla="*/ 42 h 42"/>
                  <a:gd name="T22" fmla="*/ 18 w 23"/>
                  <a:gd name="T23" fmla="*/ 40 h 42"/>
                  <a:gd name="T24" fmla="*/ 21 w 23"/>
                  <a:gd name="T25" fmla="*/ 39 h 42"/>
                  <a:gd name="T26" fmla="*/ 23 w 23"/>
                  <a:gd name="T27" fmla="*/ 35 h 42"/>
                  <a:gd name="T28" fmla="*/ 23 w 23"/>
                  <a:gd name="T29"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2">
                    <a:moveTo>
                      <a:pt x="23" y="30"/>
                    </a:moveTo>
                    <a:lnTo>
                      <a:pt x="23" y="30"/>
                    </a:lnTo>
                    <a:lnTo>
                      <a:pt x="19" y="0"/>
                    </a:lnTo>
                    <a:lnTo>
                      <a:pt x="0" y="1"/>
                    </a:lnTo>
                    <a:lnTo>
                      <a:pt x="3" y="34"/>
                    </a:lnTo>
                    <a:lnTo>
                      <a:pt x="3" y="34"/>
                    </a:lnTo>
                    <a:lnTo>
                      <a:pt x="3" y="34"/>
                    </a:lnTo>
                    <a:lnTo>
                      <a:pt x="5" y="37"/>
                    </a:lnTo>
                    <a:lnTo>
                      <a:pt x="8" y="40"/>
                    </a:lnTo>
                    <a:lnTo>
                      <a:pt x="11" y="42"/>
                    </a:lnTo>
                    <a:lnTo>
                      <a:pt x="15" y="42"/>
                    </a:lnTo>
                    <a:lnTo>
                      <a:pt x="18" y="40"/>
                    </a:lnTo>
                    <a:lnTo>
                      <a:pt x="21" y="39"/>
                    </a:lnTo>
                    <a:lnTo>
                      <a:pt x="23" y="35"/>
                    </a:lnTo>
                    <a:lnTo>
                      <a:pt x="23"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8" name="Freeform 265"/>
              <p:cNvSpPr>
                <a:spLocks/>
              </p:cNvSpPr>
              <p:nvPr/>
            </p:nvSpPr>
            <p:spPr bwMode="auto">
              <a:xfrm>
                <a:off x="4098" y="1716"/>
                <a:ext cx="25" cy="39"/>
              </a:xfrm>
              <a:custGeom>
                <a:avLst/>
                <a:gdLst>
                  <a:gd name="T0" fmla="*/ 25 w 25"/>
                  <a:gd name="T1" fmla="*/ 28 h 39"/>
                  <a:gd name="T2" fmla="*/ 25 w 25"/>
                  <a:gd name="T3" fmla="*/ 28 h 39"/>
                  <a:gd name="T4" fmla="*/ 20 w 25"/>
                  <a:gd name="T5" fmla="*/ 0 h 39"/>
                  <a:gd name="T6" fmla="*/ 0 w 25"/>
                  <a:gd name="T7" fmla="*/ 4 h 39"/>
                  <a:gd name="T8" fmla="*/ 5 w 25"/>
                  <a:gd name="T9" fmla="*/ 31 h 39"/>
                  <a:gd name="T10" fmla="*/ 5 w 25"/>
                  <a:gd name="T11" fmla="*/ 31 h 39"/>
                  <a:gd name="T12" fmla="*/ 5 w 25"/>
                  <a:gd name="T13" fmla="*/ 31 h 39"/>
                  <a:gd name="T14" fmla="*/ 7 w 25"/>
                  <a:gd name="T15" fmla="*/ 35 h 39"/>
                  <a:gd name="T16" fmla="*/ 8 w 25"/>
                  <a:gd name="T17" fmla="*/ 38 h 39"/>
                  <a:gd name="T18" fmla="*/ 12 w 25"/>
                  <a:gd name="T19" fmla="*/ 39 h 39"/>
                  <a:gd name="T20" fmla="*/ 16 w 25"/>
                  <a:gd name="T21" fmla="*/ 39 h 39"/>
                  <a:gd name="T22" fmla="*/ 20 w 25"/>
                  <a:gd name="T23" fmla="*/ 38 h 39"/>
                  <a:gd name="T24" fmla="*/ 21 w 25"/>
                  <a:gd name="T25" fmla="*/ 36 h 39"/>
                  <a:gd name="T26" fmla="*/ 23 w 25"/>
                  <a:gd name="T27" fmla="*/ 33 h 39"/>
                  <a:gd name="T28" fmla="*/ 25 w 25"/>
                  <a:gd name="T2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39">
                    <a:moveTo>
                      <a:pt x="25" y="28"/>
                    </a:moveTo>
                    <a:lnTo>
                      <a:pt x="25" y="28"/>
                    </a:lnTo>
                    <a:lnTo>
                      <a:pt x="20" y="0"/>
                    </a:lnTo>
                    <a:lnTo>
                      <a:pt x="0" y="4"/>
                    </a:lnTo>
                    <a:lnTo>
                      <a:pt x="5" y="31"/>
                    </a:lnTo>
                    <a:lnTo>
                      <a:pt x="5" y="31"/>
                    </a:lnTo>
                    <a:lnTo>
                      <a:pt x="5" y="31"/>
                    </a:lnTo>
                    <a:lnTo>
                      <a:pt x="7" y="35"/>
                    </a:lnTo>
                    <a:lnTo>
                      <a:pt x="8" y="38"/>
                    </a:lnTo>
                    <a:lnTo>
                      <a:pt x="12" y="39"/>
                    </a:lnTo>
                    <a:lnTo>
                      <a:pt x="16" y="39"/>
                    </a:lnTo>
                    <a:lnTo>
                      <a:pt x="20" y="38"/>
                    </a:lnTo>
                    <a:lnTo>
                      <a:pt x="21" y="36"/>
                    </a:lnTo>
                    <a:lnTo>
                      <a:pt x="23" y="33"/>
                    </a:lnTo>
                    <a:lnTo>
                      <a:pt x="25"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99" name="Freeform 266"/>
              <p:cNvSpPr>
                <a:spLocks/>
              </p:cNvSpPr>
              <p:nvPr/>
            </p:nvSpPr>
            <p:spPr bwMode="auto">
              <a:xfrm>
                <a:off x="4103" y="1744"/>
                <a:ext cx="23" cy="34"/>
              </a:xfrm>
              <a:custGeom>
                <a:avLst/>
                <a:gdLst>
                  <a:gd name="T0" fmla="*/ 23 w 23"/>
                  <a:gd name="T1" fmla="*/ 23 h 34"/>
                  <a:gd name="T2" fmla="*/ 23 w 23"/>
                  <a:gd name="T3" fmla="*/ 23 h 34"/>
                  <a:gd name="T4" fmla="*/ 20 w 23"/>
                  <a:gd name="T5" fmla="*/ 0 h 34"/>
                  <a:gd name="T6" fmla="*/ 0 w 23"/>
                  <a:gd name="T7" fmla="*/ 3 h 34"/>
                  <a:gd name="T8" fmla="*/ 3 w 23"/>
                  <a:gd name="T9" fmla="*/ 26 h 34"/>
                  <a:gd name="T10" fmla="*/ 3 w 23"/>
                  <a:gd name="T11" fmla="*/ 26 h 34"/>
                  <a:gd name="T12" fmla="*/ 3 w 23"/>
                  <a:gd name="T13" fmla="*/ 26 h 34"/>
                  <a:gd name="T14" fmla="*/ 5 w 23"/>
                  <a:gd name="T15" fmla="*/ 29 h 34"/>
                  <a:gd name="T16" fmla="*/ 8 w 23"/>
                  <a:gd name="T17" fmla="*/ 33 h 34"/>
                  <a:gd name="T18" fmla="*/ 11 w 23"/>
                  <a:gd name="T19" fmla="*/ 34 h 34"/>
                  <a:gd name="T20" fmla="*/ 15 w 23"/>
                  <a:gd name="T21" fmla="*/ 34 h 34"/>
                  <a:gd name="T22" fmla="*/ 18 w 23"/>
                  <a:gd name="T23" fmla="*/ 33 h 34"/>
                  <a:gd name="T24" fmla="*/ 21 w 23"/>
                  <a:gd name="T25" fmla="*/ 31 h 34"/>
                  <a:gd name="T26" fmla="*/ 23 w 23"/>
                  <a:gd name="T27" fmla="*/ 28 h 34"/>
                  <a:gd name="T28" fmla="*/ 23 w 23"/>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4">
                    <a:moveTo>
                      <a:pt x="23" y="23"/>
                    </a:moveTo>
                    <a:lnTo>
                      <a:pt x="23" y="23"/>
                    </a:lnTo>
                    <a:lnTo>
                      <a:pt x="20" y="0"/>
                    </a:lnTo>
                    <a:lnTo>
                      <a:pt x="0" y="3"/>
                    </a:lnTo>
                    <a:lnTo>
                      <a:pt x="3" y="26"/>
                    </a:lnTo>
                    <a:lnTo>
                      <a:pt x="3" y="26"/>
                    </a:lnTo>
                    <a:lnTo>
                      <a:pt x="3" y="26"/>
                    </a:lnTo>
                    <a:lnTo>
                      <a:pt x="5" y="29"/>
                    </a:lnTo>
                    <a:lnTo>
                      <a:pt x="8" y="33"/>
                    </a:lnTo>
                    <a:lnTo>
                      <a:pt x="11" y="34"/>
                    </a:lnTo>
                    <a:lnTo>
                      <a:pt x="15" y="34"/>
                    </a:lnTo>
                    <a:lnTo>
                      <a:pt x="18" y="33"/>
                    </a:lnTo>
                    <a:lnTo>
                      <a:pt x="21" y="31"/>
                    </a:lnTo>
                    <a:lnTo>
                      <a:pt x="23" y="28"/>
                    </a:lnTo>
                    <a:lnTo>
                      <a:pt x="23"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0" name="Freeform 267"/>
              <p:cNvSpPr>
                <a:spLocks/>
              </p:cNvSpPr>
              <p:nvPr/>
            </p:nvSpPr>
            <p:spPr bwMode="auto">
              <a:xfrm>
                <a:off x="4106" y="1767"/>
                <a:ext cx="25" cy="31"/>
              </a:xfrm>
              <a:custGeom>
                <a:avLst/>
                <a:gdLst>
                  <a:gd name="T0" fmla="*/ 25 w 25"/>
                  <a:gd name="T1" fmla="*/ 19 h 31"/>
                  <a:gd name="T2" fmla="*/ 25 w 25"/>
                  <a:gd name="T3" fmla="*/ 19 h 31"/>
                  <a:gd name="T4" fmla="*/ 20 w 25"/>
                  <a:gd name="T5" fmla="*/ 0 h 31"/>
                  <a:gd name="T6" fmla="*/ 0 w 25"/>
                  <a:gd name="T7" fmla="*/ 3 h 31"/>
                  <a:gd name="T8" fmla="*/ 5 w 25"/>
                  <a:gd name="T9" fmla="*/ 23 h 31"/>
                  <a:gd name="T10" fmla="*/ 5 w 25"/>
                  <a:gd name="T11" fmla="*/ 24 h 31"/>
                  <a:gd name="T12" fmla="*/ 5 w 25"/>
                  <a:gd name="T13" fmla="*/ 23 h 31"/>
                  <a:gd name="T14" fmla="*/ 7 w 25"/>
                  <a:gd name="T15" fmla="*/ 27 h 31"/>
                  <a:gd name="T16" fmla="*/ 10 w 25"/>
                  <a:gd name="T17" fmla="*/ 29 h 31"/>
                  <a:gd name="T18" fmla="*/ 13 w 25"/>
                  <a:gd name="T19" fmla="*/ 31 h 31"/>
                  <a:gd name="T20" fmla="*/ 17 w 25"/>
                  <a:gd name="T21" fmla="*/ 31 h 31"/>
                  <a:gd name="T22" fmla="*/ 20 w 25"/>
                  <a:gd name="T23" fmla="*/ 29 h 31"/>
                  <a:gd name="T24" fmla="*/ 23 w 25"/>
                  <a:gd name="T25" fmla="*/ 27 h 31"/>
                  <a:gd name="T26" fmla="*/ 25 w 25"/>
                  <a:gd name="T27" fmla="*/ 24 h 31"/>
                  <a:gd name="T28" fmla="*/ 25 w 25"/>
                  <a:gd name="T29"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31">
                    <a:moveTo>
                      <a:pt x="25" y="19"/>
                    </a:moveTo>
                    <a:lnTo>
                      <a:pt x="25" y="19"/>
                    </a:lnTo>
                    <a:lnTo>
                      <a:pt x="20" y="0"/>
                    </a:lnTo>
                    <a:lnTo>
                      <a:pt x="0" y="3"/>
                    </a:lnTo>
                    <a:lnTo>
                      <a:pt x="5" y="23"/>
                    </a:lnTo>
                    <a:lnTo>
                      <a:pt x="5" y="24"/>
                    </a:lnTo>
                    <a:lnTo>
                      <a:pt x="5" y="23"/>
                    </a:lnTo>
                    <a:lnTo>
                      <a:pt x="7" y="27"/>
                    </a:lnTo>
                    <a:lnTo>
                      <a:pt x="10" y="29"/>
                    </a:lnTo>
                    <a:lnTo>
                      <a:pt x="13" y="31"/>
                    </a:lnTo>
                    <a:lnTo>
                      <a:pt x="17" y="31"/>
                    </a:lnTo>
                    <a:lnTo>
                      <a:pt x="20" y="29"/>
                    </a:lnTo>
                    <a:lnTo>
                      <a:pt x="23" y="27"/>
                    </a:lnTo>
                    <a:lnTo>
                      <a:pt x="25" y="24"/>
                    </a:lnTo>
                    <a:lnTo>
                      <a:pt x="25" y="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1" name="Freeform 268"/>
              <p:cNvSpPr>
                <a:spLocks/>
              </p:cNvSpPr>
              <p:nvPr/>
            </p:nvSpPr>
            <p:spPr bwMode="auto">
              <a:xfrm>
                <a:off x="4111" y="1786"/>
                <a:ext cx="23" cy="28"/>
              </a:xfrm>
              <a:custGeom>
                <a:avLst/>
                <a:gdLst>
                  <a:gd name="T0" fmla="*/ 23 w 23"/>
                  <a:gd name="T1" fmla="*/ 17 h 28"/>
                  <a:gd name="T2" fmla="*/ 23 w 23"/>
                  <a:gd name="T3" fmla="*/ 17 h 28"/>
                  <a:gd name="T4" fmla="*/ 20 w 23"/>
                  <a:gd name="T5" fmla="*/ 0 h 28"/>
                  <a:gd name="T6" fmla="*/ 0 w 23"/>
                  <a:gd name="T7" fmla="*/ 5 h 28"/>
                  <a:gd name="T8" fmla="*/ 3 w 23"/>
                  <a:gd name="T9" fmla="*/ 21 h 28"/>
                  <a:gd name="T10" fmla="*/ 3 w 23"/>
                  <a:gd name="T11" fmla="*/ 21 h 28"/>
                  <a:gd name="T12" fmla="*/ 3 w 23"/>
                  <a:gd name="T13" fmla="*/ 21 h 28"/>
                  <a:gd name="T14" fmla="*/ 5 w 23"/>
                  <a:gd name="T15" fmla="*/ 25 h 28"/>
                  <a:gd name="T16" fmla="*/ 8 w 23"/>
                  <a:gd name="T17" fmla="*/ 28 h 28"/>
                  <a:gd name="T18" fmla="*/ 12 w 23"/>
                  <a:gd name="T19" fmla="*/ 28 h 28"/>
                  <a:gd name="T20" fmla="*/ 16 w 23"/>
                  <a:gd name="T21" fmla="*/ 28 h 28"/>
                  <a:gd name="T22" fmla="*/ 20 w 23"/>
                  <a:gd name="T23" fmla="*/ 26 h 28"/>
                  <a:gd name="T24" fmla="*/ 21 w 23"/>
                  <a:gd name="T25" fmla="*/ 25 h 28"/>
                  <a:gd name="T26" fmla="*/ 23 w 23"/>
                  <a:gd name="T27" fmla="*/ 21 h 28"/>
                  <a:gd name="T28" fmla="*/ 23 w 23"/>
                  <a:gd name="T2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8">
                    <a:moveTo>
                      <a:pt x="23" y="17"/>
                    </a:moveTo>
                    <a:lnTo>
                      <a:pt x="23" y="17"/>
                    </a:lnTo>
                    <a:lnTo>
                      <a:pt x="20" y="0"/>
                    </a:lnTo>
                    <a:lnTo>
                      <a:pt x="0" y="5"/>
                    </a:lnTo>
                    <a:lnTo>
                      <a:pt x="3" y="21"/>
                    </a:lnTo>
                    <a:lnTo>
                      <a:pt x="3" y="21"/>
                    </a:lnTo>
                    <a:lnTo>
                      <a:pt x="3" y="21"/>
                    </a:lnTo>
                    <a:lnTo>
                      <a:pt x="5" y="25"/>
                    </a:lnTo>
                    <a:lnTo>
                      <a:pt x="8" y="28"/>
                    </a:lnTo>
                    <a:lnTo>
                      <a:pt x="12" y="28"/>
                    </a:lnTo>
                    <a:lnTo>
                      <a:pt x="16" y="28"/>
                    </a:lnTo>
                    <a:lnTo>
                      <a:pt x="20" y="26"/>
                    </a:lnTo>
                    <a:lnTo>
                      <a:pt x="21" y="25"/>
                    </a:lnTo>
                    <a:lnTo>
                      <a:pt x="23" y="21"/>
                    </a:lnTo>
                    <a:lnTo>
                      <a:pt x="23" y="1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2" name="Freeform 269"/>
              <p:cNvSpPr>
                <a:spLocks/>
              </p:cNvSpPr>
              <p:nvPr/>
            </p:nvSpPr>
            <p:spPr bwMode="auto">
              <a:xfrm>
                <a:off x="4114" y="1803"/>
                <a:ext cx="25" cy="24"/>
              </a:xfrm>
              <a:custGeom>
                <a:avLst/>
                <a:gdLst>
                  <a:gd name="T0" fmla="*/ 23 w 25"/>
                  <a:gd name="T1" fmla="*/ 11 h 24"/>
                  <a:gd name="T2" fmla="*/ 23 w 25"/>
                  <a:gd name="T3" fmla="*/ 11 h 24"/>
                  <a:gd name="T4" fmla="*/ 20 w 25"/>
                  <a:gd name="T5" fmla="*/ 0 h 24"/>
                  <a:gd name="T6" fmla="*/ 0 w 25"/>
                  <a:gd name="T7" fmla="*/ 4 h 24"/>
                  <a:gd name="T8" fmla="*/ 5 w 25"/>
                  <a:gd name="T9" fmla="*/ 17 h 24"/>
                  <a:gd name="T10" fmla="*/ 5 w 25"/>
                  <a:gd name="T11" fmla="*/ 17 h 24"/>
                  <a:gd name="T12" fmla="*/ 5 w 25"/>
                  <a:gd name="T13" fmla="*/ 17 h 24"/>
                  <a:gd name="T14" fmla="*/ 7 w 25"/>
                  <a:gd name="T15" fmla="*/ 21 h 24"/>
                  <a:gd name="T16" fmla="*/ 10 w 25"/>
                  <a:gd name="T17" fmla="*/ 22 h 24"/>
                  <a:gd name="T18" fmla="*/ 13 w 25"/>
                  <a:gd name="T19" fmla="*/ 24 h 24"/>
                  <a:gd name="T20" fmla="*/ 18 w 25"/>
                  <a:gd name="T21" fmla="*/ 24 h 24"/>
                  <a:gd name="T22" fmla="*/ 20 w 25"/>
                  <a:gd name="T23" fmla="*/ 22 h 24"/>
                  <a:gd name="T24" fmla="*/ 23 w 25"/>
                  <a:gd name="T25" fmla="*/ 19 h 24"/>
                  <a:gd name="T26" fmla="*/ 25 w 25"/>
                  <a:gd name="T27" fmla="*/ 16 h 24"/>
                  <a:gd name="T28" fmla="*/ 23 w 25"/>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4">
                    <a:moveTo>
                      <a:pt x="23" y="11"/>
                    </a:moveTo>
                    <a:lnTo>
                      <a:pt x="23" y="11"/>
                    </a:lnTo>
                    <a:lnTo>
                      <a:pt x="20" y="0"/>
                    </a:lnTo>
                    <a:lnTo>
                      <a:pt x="0" y="4"/>
                    </a:lnTo>
                    <a:lnTo>
                      <a:pt x="5" y="17"/>
                    </a:lnTo>
                    <a:lnTo>
                      <a:pt x="5" y="17"/>
                    </a:lnTo>
                    <a:lnTo>
                      <a:pt x="5" y="17"/>
                    </a:lnTo>
                    <a:lnTo>
                      <a:pt x="7" y="21"/>
                    </a:lnTo>
                    <a:lnTo>
                      <a:pt x="10" y="22"/>
                    </a:lnTo>
                    <a:lnTo>
                      <a:pt x="13" y="24"/>
                    </a:lnTo>
                    <a:lnTo>
                      <a:pt x="18" y="24"/>
                    </a:lnTo>
                    <a:lnTo>
                      <a:pt x="20" y="22"/>
                    </a:lnTo>
                    <a:lnTo>
                      <a:pt x="23" y="19"/>
                    </a:lnTo>
                    <a:lnTo>
                      <a:pt x="25" y="16"/>
                    </a:lnTo>
                    <a:lnTo>
                      <a:pt x="23"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3" name="Freeform 270"/>
              <p:cNvSpPr>
                <a:spLocks/>
              </p:cNvSpPr>
              <p:nvPr/>
            </p:nvSpPr>
            <p:spPr bwMode="auto">
              <a:xfrm>
                <a:off x="4119" y="1814"/>
                <a:ext cx="23" cy="23"/>
              </a:xfrm>
              <a:custGeom>
                <a:avLst/>
                <a:gdLst>
                  <a:gd name="T0" fmla="*/ 21 w 23"/>
                  <a:gd name="T1" fmla="*/ 8 h 23"/>
                  <a:gd name="T2" fmla="*/ 23 w 23"/>
                  <a:gd name="T3" fmla="*/ 8 h 23"/>
                  <a:gd name="T4" fmla="*/ 18 w 23"/>
                  <a:gd name="T5" fmla="*/ 0 h 23"/>
                  <a:gd name="T6" fmla="*/ 0 w 23"/>
                  <a:gd name="T7" fmla="*/ 6 h 23"/>
                  <a:gd name="T8" fmla="*/ 5 w 23"/>
                  <a:gd name="T9" fmla="*/ 16 h 23"/>
                  <a:gd name="T10" fmla="*/ 5 w 23"/>
                  <a:gd name="T11" fmla="*/ 16 h 23"/>
                  <a:gd name="T12" fmla="*/ 5 w 23"/>
                  <a:gd name="T13" fmla="*/ 16 h 23"/>
                  <a:gd name="T14" fmla="*/ 7 w 23"/>
                  <a:gd name="T15" fmla="*/ 19 h 23"/>
                  <a:gd name="T16" fmla="*/ 10 w 23"/>
                  <a:gd name="T17" fmla="*/ 21 h 23"/>
                  <a:gd name="T18" fmla="*/ 13 w 23"/>
                  <a:gd name="T19" fmla="*/ 23 h 23"/>
                  <a:gd name="T20" fmla="*/ 18 w 23"/>
                  <a:gd name="T21" fmla="*/ 21 h 23"/>
                  <a:gd name="T22" fmla="*/ 20 w 23"/>
                  <a:gd name="T23" fmla="*/ 19 h 23"/>
                  <a:gd name="T24" fmla="*/ 23 w 23"/>
                  <a:gd name="T25" fmla="*/ 16 h 23"/>
                  <a:gd name="T26" fmla="*/ 23 w 23"/>
                  <a:gd name="T27" fmla="*/ 13 h 23"/>
                  <a:gd name="T28" fmla="*/ 23 w 23"/>
                  <a:gd name="T29" fmla="*/ 8 h 23"/>
                  <a:gd name="T30" fmla="*/ 21 w 23"/>
                  <a:gd name="T31"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21" y="8"/>
                    </a:moveTo>
                    <a:lnTo>
                      <a:pt x="23" y="8"/>
                    </a:lnTo>
                    <a:lnTo>
                      <a:pt x="18" y="0"/>
                    </a:lnTo>
                    <a:lnTo>
                      <a:pt x="0" y="6"/>
                    </a:lnTo>
                    <a:lnTo>
                      <a:pt x="5" y="16"/>
                    </a:lnTo>
                    <a:lnTo>
                      <a:pt x="5" y="16"/>
                    </a:lnTo>
                    <a:lnTo>
                      <a:pt x="5" y="16"/>
                    </a:lnTo>
                    <a:lnTo>
                      <a:pt x="7" y="19"/>
                    </a:lnTo>
                    <a:lnTo>
                      <a:pt x="10" y="21"/>
                    </a:lnTo>
                    <a:lnTo>
                      <a:pt x="13" y="23"/>
                    </a:lnTo>
                    <a:lnTo>
                      <a:pt x="18" y="21"/>
                    </a:lnTo>
                    <a:lnTo>
                      <a:pt x="20" y="19"/>
                    </a:lnTo>
                    <a:lnTo>
                      <a:pt x="23" y="16"/>
                    </a:lnTo>
                    <a:lnTo>
                      <a:pt x="23" y="13"/>
                    </a:lnTo>
                    <a:lnTo>
                      <a:pt x="23" y="8"/>
                    </a:lnTo>
                    <a:lnTo>
                      <a:pt x="21"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4" name="Freeform 271"/>
              <p:cNvSpPr>
                <a:spLocks/>
              </p:cNvSpPr>
              <p:nvPr/>
            </p:nvSpPr>
            <p:spPr bwMode="auto">
              <a:xfrm>
                <a:off x="4124" y="1822"/>
                <a:ext cx="23" cy="21"/>
              </a:xfrm>
              <a:custGeom>
                <a:avLst/>
                <a:gdLst>
                  <a:gd name="T0" fmla="*/ 21 w 23"/>
                  <a:gd name="T1" fmla="*/ 7 h 21"/>
                  <a:gd name="T2" fmla="*/ 21 w 23"/>
                  <a:gd name="T3" fmla="*/ 8 h 21"/>
                  <a:gd name="T4" fmla="*/ 16 w 23"/>
                  <a:gd name="T5" fmla="*/ 0 h 21"/>
                  <a:gd name="T6" fmla="*/ 0 w 23"/>
                  <a:gd name="T7" fmla="*/ 8 h 21"/>
                  <a:gd name="T8" fmla="*/ 3 w 23"/>
                  <a:gd name="T9" fmla="*/ 16 h 21"/>
                  <a:gd name="T10" fmla="*/ 5 w 23"/>
                  <a:gd name="T11" fmla="*/ 16 h 21"/>
                  <a:gd name="T12" fmla="*/ 3 w 23"/>
                  <a:gd name="T13" fmla="*/ 16 h 21"/>
                  <a:gd name="T14" fmla="*/ 7 w 23"/>
                  <a:gd name="T15" fmla="*/ 20 h 21"/>
                  <a:gd name="T16" fmla="*/ 10 w 23"/>
                  <a:gd name="T17" fmla="*/ 21 h 21"/>
                  <a:gd name="T18" fmla="*/ 13 w 23"/>
                  <a:gd name="T19" fmla="*/ 21 h 21"/>
                  <a:gd name="T20" fmla="*/ 16 w 23"/>
                  <a:gd name="T21" fmla="*/ 20 h 21"/>
                  <a:gd name="T22" fmla="*/ 20 w 23"/>
                  <a:gd name="T23" fmla="*/ 18 h 21"/>
                  <a:gd name="T24" fmla="*/ 21 w 23"/>
                  <a:gd name="T25" fmla="*/ 15 h 21"/>
                  <a:gd name="T26" fmla="*/ 23 w 23"/>
                  <a:gd name="T27" fmla="*/ 11 h 21"/>
                  <a:gd name="T28" fmla="*/ 21 w 23"/>
                  <a:gd name="T29" fmla="*/ 8 h 21"/>
                  <a:gd name="T30" fmla="*/ 21 w 23"/>
                  <a:gd name="T3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1" y="7"/>
                    </a:moveTo>
                    <a:lnTo>
                      <a:pt x="21" y="8"/>
                    </a:lnTo>
                    <a:lnTo>
                      <a:pt x="16" y="0"/>
                    </a:lnTo>
                    <a:lnTo>
                      <a:pt x="0" y="8"/>
                    </a:lnTo>
                    <a:lnTo>
                      <a:pt x="3" y="16"/>
                    </a:lnTo>
                    <a:lnTo>
                      <a:pt x="5" y="16"/>
                    </a:lnTo>
                    <a:lnTo>
                      <a:pt x="3" y="16"/>
                    </a:lnTo>
                    <a:lnTo>
                      <a:pt x="7" y="20"/>
                    </a:lnTo>
                    <a:lnTo>
                      <a:pt x="10" y="21"/>
                    </a:lnTo>
                    <a:lnTo>
                      <a:pt x="13" y="21"/>
                    </a:lnTo>
                    <a:lnTo>
                      <a:pt x="16" y="20"/>
                    </a:lnTo>
                    <a:lnTo>
                      <a:pt x="20" y="18"/>
                    </a:lnTo>
                    <a:lnTo>
                      <a:pt x="21" y="15"/>
                    </a:lnTo>
                    <a:lnTo>
                      <a:pt x="23" y="11"/>
                    </a:lnTo>
                    <a:lnTo>
                      <a:pt x="21" y="8"/>
                    </a:lnTo>
                    <a:lnTo>
                      <a:pt x="21"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5" name="Freeform 272"/>
              <p:cNvSpPr>
                <a:spLocks/>
              </p:cNvSpPr>
              <p:nvPr/>
            </p:nvSpPr>
            <p:spPr bwMode="auto">
              <a:xfrm>
                <a:off x="4129" y="1829"/>
                <a:ext cx="21" cy="21"/>
              </a:xfrm>
              <a:custGeom>
                <a:avLst/>
                <a:gdLst>
                  <a:gd name="T0" fmla="*/ 18 w 21"/>
                  <a:gd name="T1" fmla="*/ 3 h 21"/>
                  <a:gd name="T2" fmla="*/ 20 w 21"/>
                  <a:gd name="T3" fmla="*/ 6 h 21"/>
                  <a:gd name="T4" fmla="*/ 16 w 21"/>
                  <a:gd name="T5" fmla="*/ 0 h 21"/>
                  <a:gd name="T6" fmla="*/ 0 w 21"/>
                  <a:gd name="T7" fmla="*/ 9 h 21"/>
                  <a:gd name="T8" fmla="*/ 3 w 21"/>
                  <a:gd name="T9" fmla="*/ 16 h 21"/>
                  <a:gd name="T10" fmla="*/ 7 w 21"/>
                  <a:gd name="T11" fmla="*/ 19 h 21"/>
                  <a:gd name="T12" fmla="*/ 3 w 21"/>
                  <a:gd name="T13" fmla="*/ 16 h 21"/>
                  <a:gd name="T14" fmla="*/ 7 w 21"/>
                  <a:gd name="T15" fmla="*/ 19 h 21"/>
                  <a:gd name="T16" fmla="*/ 10 w 21"/>
                  <a:gd name="T17" fmla="*/ 21 h 21"/>
                  <a:gd name="T18" fmla="*/ 13 w 21"/>
                  <a:gd name="T19" fmla="*/ 21 h 21"/>
                  <a:gd name="T20" fmla="*/ 16 w 21"/>
                  <a:gd name="T21" fmla="*/ 19 h 21"/>
                  <a:gd name="T22" fmla="*/ 20 w 21"/>
                  <a:gd name="T23" fmla="*/ 16 h 21"/>
                  <a:gd name="T24" fmla="*/ 21 w 21"/>
                  <a:gd name="T25" fmla="*/ 13 h 21"/>
                  <a:gd name="T26" fmla="*/ 21 w 21"/>
                  <a:gd name="T27" fmla="*/ 9 h 21"/>
                  <a:gd name="T28" fmla="*/ 20 w 21"/>
                  <a:gd name="T29" fmla="*/ 6 h 21"/>
                  <a:gd name="T30" fmla="*/ 18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8" y="3"/>
                    </a:moveTo>
                    <a:lnTo>
                      <a:pt x="20" y="6"/>
                    </a:lnTo>
                    <a:lnTo>
                      <a:pt x="16" y="0"/>
                    </a:lnTo>
                    <a:lnTo>
                      <a:pt x="0" y="9"/>
                    </a:lnTo>
                    <a:lnTo>
                      <a:pt x="3" y="16"/>
                    </a:lnTo>
                    <a:lnTo>
                      <a:pt x="7" y="19"/>
                    </a:lnTo>
                    <a:lnTo>
                      <a:pt x="3" y="16"/>
                    </a:lnTo>
                    <a:lnTo>
                      <a:pt x="7" y="19"/>
                    </a:lnTo>
                    <a:lnTo>
                      <a:pt x="10" y="21"/>
                    </a:lnTo>
                    <a:lnTo>
                      <a:pt x="13" y="21"/>
                    </a:lnTo>
                    <a:lnTo>
                      <a:pt x="16" y="19"/>
                    </a:lnTo>
                    <a:lnTo>
                      <a:pt x="20" y="16"/>
                    </a:lnTo>
                    <a:lnTo>
                      <a:pt x="21" y="13"/>
                    </a:lnTo>
                    <a:lnTo>
                      <a:pt x="21" y="9"/>
                    </a:lnTo>
                    <a:lnTo>
                      <a:pt x="20" y="6"/>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6" name="Freeform 273"/>
              <p:cNvSpPr>
                <a:spLocks/>
              </p:cNvSpPr>
              <p:nvPr/>
            </p:nvSpPr>
            <p:spPr bwMode="auto">
              <a:xfrm>
                <a:off x="4136" y="1832"/>
                <a:ext cx="19" cy="21"/>
              </a:xfrm>
              <a:custGeom>
                <a:avLst/>
                <a:gdLst>
                  <a:gd name="T0" fmla="*/ 13 w 19"/>
                  <a:gd name="T1" fmla="*/ 1 h 21"/>
                  <a:gd name="T2" fmla="*/ 14 w 19"/>
                  <a:gd name="T3" fmla="*/ 3 h 21"/>
                  <a:gd name="T4" fmla="*/ 11 w 19"/>
                  <a:gd name="T5" fmla="*/ 0 h 21"/>
                  <a:gd name="T6" fmla="*/ 0 w 19"/>
                  <a:gd name="T7" fmla="*/ 16 h 21"/>
                  <a:gd name="T8" fmla="*/ 3 w 19"/>
                  <a:gd name="T9" fmla="*/ 19 h 21"/>
                  <a:gd name="T10" fmla="*/ 6 w 19"/>
                  <a:gd name="T11" fmla="*/ 19 h 21"/>
                  <a:gd name="T12" fmla="*/ 3 w 19"/>
                  <a:gd name="T13" fmla="*/ 19 h 21"/>
                  <a:gd name="T14" fmla="*/ 6 w 19"/>
                  <a:gd name="T15" fmla="*/ 21 h 21"/>
                  <a:gd name="T16" fmla="*/ 11 w 19"/>
                  <a:gd name="T17" fmla="*/ 21 h 21"/>
                  <a:gd name="T18" fmla="*/ 14 w 19"/>
                  <a:gd name="T19" fmla="*/ 19 h 21"/>
                  <a:gd name="T20" fmla="*/ 16 w 19"/>
                  <a:gd name="T21" fmla="*/ 16 h 21"/>
                  <a:gd name="T22" fmla="*/ 17 w 19"/>
                  <a:gd name="T23" fmla="*/ 13 h 21"/>
                  <a:gd name="T24" fmla="*/ 19 w 19"/>
                  <a:gd name="T25" fmla="*/ 10 h 21"/>
                  <a:gd name="T26" fmla="*/ 17 w 19"/>
                  <a:gd name="T27" fmla="*/ 6 h 21"/>
                  <a:gd name="T28" fmla="*/ 14 w 19"/>
                  <a:gd name="T29" fmla="*/ 3 h 21"/>
                  <a:gd name="T30" fmla="*/ 13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3" y="1"/>
                    </a:moveTo>
                    <a:lnTo>
                      <a:pt x="14" y="3"/>
                    </a:lnTo>
                    <a:lnTo>
                      <a:pt x="11" y="0"/>
                    </a:lnTo>
                    <a:lnTo>
                      <a:pt x="0" y="16"/>
                    </a:lnTo>
                    <a:lnTo>
                      <a:pt x="3" y="19"/>
                    </a:lnTo>
                    <a:lnTo>
                      <a:pt x="6" y="19"/>
                    </a:lnTo>
                    <a:lnTo>
                      <a:pt x="3" y="19"/>
                    </a:lnTo>
                    <a:lnTo>
                      <a:pt x="6" y="21"/>
                    </a:lnTo>
                    <a:lnTo>
                      <a:pt x="11" y="21"/>
                    </a:lnTo>
                    <a:lnTo>
                      <a:pt x="14" y="19"/>
                    </a:lnTo>
                    <a:lnTo>
                      <a:pt x="16" y="16"/>
                    </a:lnTo>
                    <a:lnTo>
                      <a:pt x="17" y="13"/>
                    </a:lnTo>
                    <a:lnTo>
                      <a:pt x="19" y="10"/>
                    </a:lnTo>
                    <a:lnTo>
                      <a:pt x="17" y="6"/>
                    </a:lnTo>
                    <a:lnTo>
                      <a:pt x="14" y="3"/>
                    </a:lnTo>
                    <a:lnTo>
                      <a:pt x="1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7" name="Freeform 274"/>
              <p:cNvSpPr>
                <a:spLocks/>
              </p:cNvSpPr>
              <p:nvPr/>
            </p:nvSpPr>
            <p:spPr bwMode="auto">
              <a:xfrm>
                <a:off x="4142" y="1833"/>
                <a:ext cx="16" cy="22"/>
              </a:xfrm>
              <a:custGeom>
                <a:avLst/>
                <a:gdLst>
                  <a:gd name="T0" fmla="*/ 10 w 16"/>
                  <a:gd name="T1" fmla="*/ 2 h 22"/>
                  <a:gd name="T2" fmla="*/ 10 w 16"/>
                  <a:gd name="T3" fmla="*/ 2 h 22"/>
                  <a:gd name="T4" fmla="*/ 7 w 16"/>
                  <a:gd name="T5" fmla="*/ 0 h 22"/>
                  <a:gd name="T6" fmla="*/ 0 w 16"/>
                  <a:gd name="T7" fmla="*/ 18 h 22"/>
                  <a:gd name="T8" fmla="*/ 3 w 16"/>
                  <a:gd name="T9" fmla="*/ 20 h 22"/>
                  <a:gd name="T10" fmla="*/ 3 w 16"/>
                  <a:gd name="T11" fmla="*/ 20 h 22"/>
                  <a:gd name="T12" fmla="*/ 3 w 16"/>
                  <a:gd name="T13" fmla="*/ 20 h 22"/>
                  <a:gd name="T14" fmla="*/ 8 w 16"/>
                  <a:gd name="T15" fmla="*/ 22 h 22"/>
                  <a:gd name="T16" fmla="*/ 11 w 16"/>
                  <a:gd name="T17" fmla="*/ 20 h 22"/>
                  <a:gd name="T18" fmla="*/ 15 w 16"/>
                  <a:gd name="T19" fmla="*/ 18 h 22"/>
                  <a:gd name="T20" fmla="*/ 16 w 16"/>
                  <a:gd name="T21" fmla="*/ 15 h 22"/>
                  <a:gd name="T22" fmla="*/ 16 w 16"/>
                  <a:gd name="T23" fmla="*/ 12 h 22"/>
                  <a:gd name="T24" fmla="*/ 16 w 16"/>
                  <a:gd name="T25" fmla="*/ 9 h 22"/>
                  <a:gd name="T26" fmla="*/ 15 w 16"/>
                  <a:gd name="T27" fmla="*/ 5 h 22"/>
                  <a:gd name="T28" fmla="*/ 10 w 16"/>
                  <a:gd name="T2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2">
                    <a:moveTo>
                      <a:pt x="10" y="2"/>
                    </a:moveTo>
                    <a:lnTo>
                      <a:pt x="10" y="2"/>
                    </a:lnTo>
                    <a:lnTo>
                      <a:pt x="7" y="0"/>
                    </a:lnTo>
                    <a:lnTo>
                      <a:pt x="0" y="18"/>
                    </a:lnTo>
                    <a:lnTo>
                      <a:pt x="3" y="20"/>
                    </a:lnTo>
                    <a:lnTo>
                      <a:pt x="3" y="20"/>
                    </a:lnTo>
                    <a:lnTo>
                      <a:pt x="3" y="20"/>
                    </a:lnTo>
                    <a:lnTo>
                      <a:pt x="8" y="22"/>
                    </a:lnTo>
                    <a:lnTo>
                      <a:pt x="11" y="20"/>
                    </a:lnTo>
                    <a:lnTo>
                      <a:pt x="15" y="18"/>
                    </a:lnTo>
                    <a:lnTo>
                      <a:pt x="16" y="15"/>
                    </a:lnTo>
                    <a:lnTo>
                      <a:pt x="16" y="12"/>
                    </a:lnTo>
                    <a:lnTo>
                      <a:pt x="16" y="9"/>
                    </a:lnTo>
                    <a:lnTo>
                      <a:pt x="15" y="5"/>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8" name="Freeform 275"/>
              <p:cNvSpPr>
                <a:spLocks/>
              </p:cNvSpPr>
              <p:nvPr/>
            </p:nvSpPr>
            <p:spPr bwMode="auto">
              <a:xfrm>
                <a:off x="4145" y="1835"/>
                <a:ext cx="18" cy="21"/>
              </a:xfrm>
              <a:custGeom>
                <a:avLst/>
                <a:gdLst>
                  <a:gd name="T0" fmla="*/ 8 w 18"/>
                  <a:gd name="T1" fmla="*/ 2 h 21"/>
                  <a:gd name="T2" fmla="*/ 12 w 18"/>
                  <a:gd name="T3" fmla="*/ 2 h 21"/>
                  <a:gd name="T4" fmla="*/ 7 w 18"/>
                  <a:gd name="T5" fmla="*/ 0 h 21"/>
                  <a:gd name="T6" fmla="*/ 0 w 18"/>
                  <a:gd name="T7" fmla="*/ 18 h 21"/>
                  <a:gd name="T8" fmla="*/ 5 w 18"/>
                  <a:gd name="T9" fmla="*/ 20 h 21"/>
                  <a:gd name="T10" fmla="*/ 8 w 18"/>
                  <a:gd name="T11" fmla="*/ 21 h 21"/>
                  <a:gd name="T12" fmla="*/ 5 w 18"/>
                  <a:gd name="T13" fmla="*/ 20 h 21"/>
                  <a:gd name="T14" fmla="*/ 8 w 18"/>
                  <a:gd name="T15" fmla="*/ 21 h 21"/>
                  <a:gd name="T16" fmla="*/ 12 w 18"/>
                  <a:gd name="T17" fmla="*/ 20 h 21"/>
                  <a:gd name="T18" fmla="*/ 15 w 18"/>
                  <a:gd name="T19" fmla="*/ 18 h 21"/>
                  <a:gd name="T20" fmla="*/ 17 w 18"/>
                  <a:gd name="T21" fmla="*/ 15 h 21"/>
                  <a:gd name="T22" fmla="*/ 18 w 18"/>
                  <a:gd name="T23" fmla="*/ 11 h 21"/>
                  <a:gd name="T24" fmla="*/ 17 w 18"/>
                  <a:gd name="T25" fmla="*/ 8 h 21"/>
                  <a:gd name="T26" fmla="*/ 15 w 18"/>
                  <a:gd name="T27" fmla="*/ 5 h 21"/>
                  <a:gd name="T28" fmla="*/ 12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12" y="2"/>
                    </a:lnTo>
                    <a:lnTo>
                      <a:pt x="7" y="0"/>
                    </a:lnTo>
                    <a:lnTo>
                      <a:pt x="0" y="18"/>
                    </a:lnTo>
                    <a:lnTo>
                      <a:pt x="5" y="20"/>
                    </a:lnTo>
                    <a:lnTo>
                      <a:pt x="8" y="21"/>
                    </a:lnTo>
                    <a:lnTo>
                      <a:pt x="5" y="20"/>
                    </a:lnTo>
                    <a:lnTo>
                      <a:pt x="8" y="21"/>
                    </a:lnTo>
                    <a:lnTo>
                      <a:pt x="12" y="20"/>
                    </a:lnTo>
                    <a:lnTo>
                      <a:pt x="15" y="18"/>
                    </a:lnTo>
                    <a:lnTo>
                      <a:pt x="17" y="15"/>
                    </a:lnTo>
                    <a:lnTo>
                      <a:pt x="18" y="11"/>
                    </a:lnTo>
                    <a:lnTo>
                      <a:pt x="17" y="8"/>
                    </a:lnTo>
                    <a:lnTo>
                      <a:pt x="15" y="5"/>
                    </a:lnTo>
                    <a:lnTo>
                      <a:pt x="12"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09" name="Freeform 276"/>
              <p:cNvSpPr>
                <a:spLocks/>
              </p:cNvSpPr>
              <p:nvPr/>
            </p:nvSpPr>
            <p:spPr bwMode="auto">
              <a:xfrm>
                <a:off x="4153" y="1837"/>
                <a:ext cx="13" cy="19"/>
              </a:xfrm>
              <a:custGeom>
                <a:avLst/>
                <a:gdLst>
                  <a:gd name="T0" fmla="*/ 0 w 13"/>
                  <a:gd name="T1" fmla="*/ 0 h 19"/>
                  <a:gd name="T2" fmla="*/ 4 w 13"/>
                  <a:gd name="T3" fmla="*/ 0 h 19"/>
                  <a:gd name="T4" fmla="*/ 0 w 13"/>
                  <a:gd name="T5" fmla="*/ 0 h 19"/>
                  <a:gd name="T6" fmla="*/ 0 w 13"/>
                  <a:gd name="T7" fmla="*/ 19 h 19"/>
                  <a:gd name="T8" fmla="*/ 4 w 13"/>
                  <a:gd name="T9" fmla="*/ 19 h 19"/>
                  <a:gd name="T10" fmla="*/ 7 w 13"/>
                  <a:gd name="T11" fmla="*/ 18 h 19"/>
                  <a:gd name="T12" fmla="*/ 4 w 13"/>
                  <a:gd name="T13" fmla="*/ 19 h 19"/>
                  <a:gd name="T14" fmla="*/ 9 w 13"/>
                  <a:gd name="T15" fmla="*/ 18 h 19"/>
                  <a:gd name="T16" fmla="*/ 12 w 13"/>
                  <a:gd name="T17" fmla="*/ 16 h 19"/>
                  <a:gd name="T18" fmla="*/ 13 w 13"/>
                  <a:gd name="T19" fmla="*/ 13 h 19"/>
                  <a:gd name="T20" fmla="*/ 13 w 13"/>
                  <a:gd name="T21" fmla="*/ 9 h 19"/>
                  <a:gd name="T22" fmla="*/ 13 w 13"/>
                  <a:gd name="T23" fmla="*/ 6 h 19"/>
                  <a:gd name="T24" fmla="*/ 12 w 13"/>
                  <a:gd name="T25" fmla="*/ 3 h 19"/>
                  <a:gd name="T26" fmla="*/ 9 w 13"/>
                  <a:gd name="T27" fmla="*/ 0 h 19"/>
                  <a:gd name="T28" fmla="*/ 4 w 13"/>
                  <a:gd name="T29" fmla="*/ 0 h 19"/>
                  <a:gd name="T30" fmla="*/ 0 w 13"/>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9">
                    <a:moveTo>
                      <a:pt x="0" y="0"/>
                    </a:moveTo>
                    <a:lnTo>
                      <a:pt x="4" y="0"/>
                    </a:lnTo>
                    <a:lnTo>
                      <a:pt x="0" y="0"/>
                    </a:lnTo>
                    <a:lnTo>
                      <a:pt x="0" y="19"/>
                    </a:lnTo>
                    <a:lnTo>
                      <a:pt x="4" y="19"/>
                    </a:lnTo>
                    <a:lnTo>
                      <a:pt x="7" y="18"/>
                    </a:lnTo>
                    <a:lnTo>
                      <a:pt x="4" y="19"/>
                    </a:lnTo>
                    <a:lnTo>
                      <a:pt x="9" y="18"/>
                    </a:lnTo>
                    <a:lnTo>
                      <a:pt x="12" y="16"/>
                    </a:lnTo>
                    <a:lnTo>
                      <a:pt x="13" y="13"/>
                    </a:lnTo>
                    <a:lnTo>
                      <a:pt x="13" y="9"/>
                    </a:lnTo>
                    <a:lnTo>
                      <a:pt x="13" y="6"/>
                    </a:lnTo>
                    <a:lnTo>
                      <a:pt x="12" y="3"/>
                    </a:lnTo>
                    <a:lnTo>
                      <a:pt x="9" y="0"/>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0" name="Freeform 277"/>
              <p:cNvSpPr>
                <a:spLocks/>
              </p:cNvSpPr>
              <p:nvPr/>
            </p:nvSpPr>
            <p:spPr bwMode="auto">
              <a:xfrm>
                <a:off x="4153" y="1835"/>
                <a:ext cx="18" cy="20"/>
              </a:xfrm>
              <a:custGeom>
                <a:avLst/>
                <a:gdLst>
                  <a:gd name="T0" fmla="*/ 2 w 18"/>
                  <a:gd name="T1" fmla="*/ 2 h 20"/>
                  <a:gd name="T2" fmla="*/ 5 w 18"/>
                  <a:gd name="T3" fmla="*/ 0 h 20"/>
                  <a:gd name="T4" fmla="*/ 0 w 18"/>
                  <a:gd name="T5" fmla="*/ 2 h 20"/>
                  <a:gd name="T6" fmla="*/ 7 w 18"/>
                  <a:gd name="T7" fmla="*/ 20 h 20"/>
                  <a:gd name="T8" fmla="*/ 12 w 18"/>
                  <a:gd name="T9" fmla="*/ 18 h 20"/>
                  <a:gd name="T10" fmla="*/ 13 w 18"/>
                  <a:gd name="T11" fmla="*/ 18 h 20"/>
                  <a:gd name="T12" fmla="*/ 12 w 18"/>
                  <a:gd name="T13" fmla="*/ 18 h 20"/>
                  <a:gd name="T14" fmla="*/ 15 w 18"/>
                  <a:gd name="T15" fmla="*/ 16 h 20"/>
                  <a:gd name="T16" fmla="*/ 17 w 18"/>
                  <a:gd name="T17" fmla="*/ 13 h 20"/>
                  <a:gd name="T18" fmla="*/ 18 w 18"/>
                  <a:gd name="T19" fmla="*/ 10 h 20"/>
                  <a:gd name="T20" fmla="*/ 17 w 18"/>
                  <a:gd name="T21" fmla="*/ 7 h 20"/>
                  <a:gd name="T22" fmla="*/ 15 w 18"/>
                  <a:gd name="T23" fmla="*/ 3 h 20"/>
                  <a:gd name="T24" fmla="*/ 12 w 18"/>
                  <a:gd name="T25" fmla="*/ 0 h 20"/>
                  <a:gd name="T26" fmla="*/ 9 w 18"/>
                  <a:gd name="T27" fmla="*/ 0 h 20"/>
                  <a:gd name="T28" fmla="*/ 5 w 18"/>
                  <a:gd name="T29" fmla="*/ 0 h 20"/>
                  <a:gd name="T30" fmla="*/ 2 w 18"/>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2" y="2"/>
                    </a:moveTo>
                    <a:lnTo>
                      <a:pt x="5" y="0"/>
                    </a:lnTo>
                    <a:lnTo>
                      <a:pt x="0" y="2"/>
                    </a:lnTo>
                    <a:lnTo>
                      <a:pt x="7" y="20"/>
                    </a:lnTo>
                    <a:lnTo>
                      <a:pt x="12" y="18"/>
                    </a:lnTo>
                    <a:lnTo>
                      <a:pt x="13" y="18"/>
                    </a:lnTo>
                    <a:lnTo>
                      <a:pt x="12" y="18"/>
                    </a:lnTo>
                    <a:lnTo>
                      <a:pt x="15" y="16"/>
                    </a:lnTo>
                    <a:lnTo>
                      <a:pt x="17" y="13"/>
                    </a:lnTo>
                    <a:lnTo>
                      <a:pt x="18" y="10"/>
                    </a:lnTo>
                    <a:lnTo>
                      <a:pt x="17" y="7"/>
                    </a:lnTo>
                    <a:lnTo>
                      <a:pt x="15" y="3"/>
                    </a:lnTo>
                    <a:lnTo>
                      <a:pt x="12" y="0"/>
                    </a:lnTo>
                    <a:lnTo>
                      <a:pt x="9" y="0"/>
                    </a:lnTo>
                    <a:lnTo>
                      <a:pt x="5" y="0"/>
                    </a:lnTo>
                    <a:lnTo>
                      <a:pt x="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1" name="Freeform 278"/>
              <p:cNvSpPr>
                <a:spLocks/>
              </p:cNvSpPr>
              <p:nvPr/>
            </p:nvSpPr>
            <p:spPr bwMode="auto">
              <a:xfrm>
                <a:off x="4155" y="1832"/>
                <a:ext cx="20" cy="21"/>
              </a:xfrm>
              <a:custGeom>
                <a:avLst/>
                <a:gdLst>
                  <a:gd name="T0" fmla="*/ 5 w 20"/>
                  <a:gd name="T1" fmla="*/ 1 h 21"/>
                  <a:gd name="T2" fmla="*/ 5 w 20"/>
                  <a:gd name="T3" fmla="*/ 1 h 21"/>
                  <a:gd name="T4" fmla="*/ 0 w 20"/>
                  <a:gd name="T5" fmla="*/ 5 h 21"/>
                  <a:gd name="T6" fmla="*/ 11 w 20"/>
                  <a:gd name="T7" fmla="*/ 21 h 21"/>
                  <a:gd name="T8" fmla="*/ 16 w 20"/>
                  <a:gd name="T9" fmla="*/ 18 h 21"/>
                  <a:gd name="T10" fmla="*/ 16 w 20"/>
                  <a:gd name="T11" fmla="*/ 18 h 21"/>
                  <a:gd name="T12" fmla="*/ 16 w 20"/>
                  <a:gd name="T13" fmla="*/ 18 h 21"/>
                  <a:gd name="T14" fmla="*/ 20 w 20"/>
                  <a:gd name="T15" fmla="*/ 14 h 21"/>
                  <a:gd name="T16" fmla="*/ 20 w 20"/>
                  <a:gd name="T17" fmla="*/ 11 h 21"/>
                  <a:gd name="T18" fmla="*/ 20 w 20"/>
                  <a:gd name="T19" fmla="*/ 6 h 21"/>
                  <a:gd name="T20" fmla="*/ 18 w 20"/>
                  <a:gd name="T21" fmla="*/ 3 h 21"/>
                  <a:gd name="T22" fmla="*/ 15 w 20"/>
                  <a:gd name="T23" fmla="*/ 1 h 21"/>
                  <a:gd name="T24" fmla="*/ 11 w 20"/>
                  <a:gd name="T25" fmla="*/ 0 h 21"/>
                  <a:gd name="T26" fmla="*/ 8 w 20"/>
                  <a:gd name="T27" fmla="*/ 0 h 21"/>
                  <a:gd name="T28" fmla="*/ 5 w 20"/>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5" y="1"/>
                    </a:moveTo>
                    <a:lnTo>
                      <a:pt x="5" y="1"/>
                    </a:lnTo>
                    <a:lnTo>
                      <a:pt x="0" y="5"/>
                    </a:lnTo>
                    <a:lnTo>
                      <a:pt x="11" y="21"/>
                    </a:lnTo>
                    <a:lnTo>
                      <a:pt x="16" y="18"/>
                    </a:lnTo>
                    <a:lnTo>
                      <a:pt x="16" y="18"/>
                    </a:lnTo>
                    <a:lnTo>
                      <a:pt x="16" y="18"/>
                    </a:lnTo>
                    <a:lnTo>
                      <a:pt x="20" y="14"/>
                    </a:lnTo>
                    <a:lnTo>
                      <a:pt x="20" y="11"/>
                    </a:lnTo>
                    <a:lnTo>
                      <a:pt x="20" y="6"/>
                    </a:lnTo>
                    <a:lnTo>
                      <a:pt x="18" y="3"/>
                    </a:lnTo>
                    <a:lnTo>
                      <a:pt x="15" y="1"/>
                    </a:lnTo>
                    <a:lnTo>
                      <a:pt x="11" y="0"/>
                    </a:lnTo>
                    <a:lnTo>
                      <a:pt x="8" y="0"/>
                    </a:lnTo>
                    <a:lnTo>
                      <a:pt x="5"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2" name="Freeform 279"/>
              <p:cNvSpPr>
                <a:spLocks/>
              </p:cNvSpPr>
              <p:nvPr/>
            </p:nvSpPr>
            <p:spPr bwMode="auto">
              <a:xfrm>
                <a:off x="4160" y="1829"/>
                <a:ext cx="19" cy="21"/>
              </a:xfrm>
              <a:custGeom>
                <a:avLst/>
                <a:gdLst>
                  <a:gd name="T0" fmla="*/ 2 w 19"/>
                  <a:gd name="T1" fmla="*/ 3 h 21"/>
                  <a:gd name="T2" fmla="*/ 3 w 19"/>
                  <a:gd name="T3" fmla="*/ 1 h 21"/>
                  <a:gd name="T4" fmla="*/ 0 w 19"/>
                  <a:gd name="T5" fmla="*/ 4 h 21"/>
                  <a:gd name="T6" fmla="*/ 11 w 19"/>
                  <a:gd name="T7" fmla="*/ 21 h 21"/>
                  <a:gd name="T8" fmla="*/ 15 w 19"/>
                  <a:gd name="T9" fmla="*/ 17 h 21"/>
                  <a:gd name="T10" fmla="*/ 16 w 19"/>
                  <a:gd name="T11" fmla="*/ 16 h 21"/>
                  <a:gd name="T12" fmla="*/ 15 w 19"/>
                  <a:gd name="T13" fmla="*/ 17 h 21"/>
                  <a:gd name="T14" fmla="*/ 18 w 19"/>
                  <a:gd name="T15" fmla="*/ 14 h 21"/>
                  <a:gd name="T16" fmla="*/ 19 w 19"/>
                  <a:gd name="T17" fmla="*/ 11 h 21"/>
                  <a:gd name="T18" fmla="*/ 18 w 19"/>
                  <a:gd name="T19" fmla="*/ 6 h 21"/>
                  <a:gd name="T20" fmla="*/ 16 w 19"/>
                  <a:gd name="T21" fmla="*/ 4 h 21"/>
                  <a:gd name="T22" fmla="*/ 15 w 19"/>
                  <a:gd name="T23" fmla="*/ 1 h 21"/>
                  <a:gd name="T24" fmla="*/ 11 w 19"/>
                  <a:gd name="T25" fmla="*/ 0 h 21"/>
                  <a:gd name="T26" fmla="*/ 6 w 19"/>
                  <a:gd name="T27" fmla="*/ 0 h 21"/>
                  <a:gd name="T28" fmla="*/ 3 w 19"/>
                  <a:gd name="T29" fmla="*/ 1 h 21"/>
                  <a:gd name="T30" fmla="*/ 2 w 19"/>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2" y="3"/>
                    </a:moveTo>
                    <a:lnTo>
                      <a:pt x="3" y="1"/>
                    </a:lnTo>
                    <a:lnTo>
                      <a:pt x="0" y="4"/>
                    </a:lnTo>
                    <a:lnTo>
                      <a:pt x="11" y="21"/>
                    </a:lnTo>
                    <a:lnTo>
                      <a:pt x="15" y="17"/>
                    </a:lnTo>
                    <a:lnTo>
                      <a:pt x="16" y="16"/>
                    </a:lnTo>
                    <a:lnTo>
                      <a:pt x="15" y="17"/>
                    </a:lnTo>
                    <a:lnTo>
                      <a:pt x="18" y="14"/>
                    </a:lnTo>
                    <a:lnTo>
                      <a:pt x="19" y="11"/>
                    </a:lnTo>
                    <a:lnTo>
                      <a:pt x="18" y="6"/>
                    </a:lnTo>
                    <a:lnTo>
                      <a:pt x="16" y="4"/>
                    </a:lnTo>
                    <a:lnTo>
                      <a:pt x="15" y="1"/>
                    </a:lnTo>
                    <a:lnTo>
                      <a:pt x="11" y="0"/>
                    </a:lnTo>
                    <a:lnTo>
                      <a:pt x="6" y="0"/>
                    </a:lnTo>
                    <a:lnTo>
                      <a:pt x="3" y="1"/>
                    </a:lnTo>
                    <a:lnTo>
                      <a:pt x="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3" name="Freeform 280"/>
              <p:cNvSpPr>
                <a:spLocks/>
              </p:cNvSpPr>
              <p:nvPr/>
            </p:nvSpPr>
            <p:spPr bwMode="auto">
              <a:xfrm>
                <a:off x="4162" y="1824"/>
                <a:ext cx="21" cy="21"/>
              </a:xfrm>
              <a:custGeom>
                <a:avLst/>
                <a:gdLst>
                  <a:gd name="T0" fmla="*/ 3 w 21"/>
                  <a:gd name="T1" fmla="*/ 6 h 21"/>
                  <a:gd name="T2" fmla="*/ 4 w 21"/>
                  <a:gd name="T3" fmla="*/ 3 h 21"/>
                  <a:gd name="T4" fmla="*/ 0 w 21"/>
                  <a:gd name="T5" fmla="*/ 8 h 21"/>
                  <a:gd name="T6" fmla="*/ 14 w 21"/>
                  <a:gd name="T7" fmla="*/ 21 h 21"/>
                  <a:gd name="T8" fmla="*/ 19 w 21"/>
                  <a:gd name="T9" fmla="*/ 16 h 21"/>
                  <a:gd name="T10" fmla="*/ 19 w 21"/>
                  <a:gd name="T11" fmla="*/ 14 h 21"/>
                  <a:gd name="T12" fmla="*/ 19 w 21"/>
                  <a:gd name="T13" fmla="*/ 16 h 21"/>
                  <a:gd name="T14" fmla="*/ 21 w 21"/>
                  <a:gd name="T15" fmla="*/ 13 h 21"/>
                  <a:gd name="T16" fmla="*/ 21 w 21"/>
                  <a:gd name="T17" fmla="*/ 9 h 21"/>
                  <a:gd name="T18" fmla="*/ 19 w 21"/>
                  <a:gd name="T19" fmla="*/ 6 h 21"/>
                  <a:gd name="T20" fmla="*/ 17 w 21"/>
                  <a:gd name="T21" fmla="*/ 3 h 21"/>
                  <a:gd name="T22" fmla="*/ 14 w 21"/>
                  <a:gd name="T23" fmla="*/ 1 h 21"/>
                  <a:gd name="T24" fmla="*/ 11 w 21"/>
                  <a:gd name="T25" fmla="*/ 0 h 21"/>
                  <a:gd name="T26" fmla="*/ 8 w 21"/>
                  <a:gd name="T27" fmla="*/ 1 h 21"/>
                  <a:gd name="T28" fmla="*/ 4 w 21"/>
                  <a:gd name="T29" fmla="*/ 3 h 21"/>
                  <a:gd name="T30" fmla="*/ 3 w 21"/>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6"/>
                    </a:moveTo>
                    <a:lnTo>
                      <a:pt x="4" y="3"/>
                    </a:lnTo>
                    <a:lnTo>
                      <a:pt x="0" y="8"/>
                    </a:lnTo>
                    <a:lnTo>
                      <a:pt x="14" y="21"/>
                    </a:lnTo>
                    <a:lnTo>
                      <a:pt x="19" y="16"/>
                    </a:lnTo>
                    <a:lnTo>
                      <a:pt x="19" y="14"/>
                    </a:lnTo>
                    <a:lnTo>
                      <a:pt x="19" y="16"/>
                    </a:lnTo>
                    <a:lnTo>
                      <a:pt x="21" y="13"/>
                    </a:lnTo>
                    <a:lnTo>
                      <a:pt x="21" y="9"/>
                    </a:lnTo>
                    <a:lnTo>
                      <a:pt x="19" y="6"/>
                    </a:lnTo>
                    <a:lnTo>
                      <a:pt x="17" y="3"/>
                    </a:lnTo>
                    <a:lnTo>
                      <a:pt x="14" y="1"/>
                    </a:lnTo>
                    <a:lnTo>
                      <a:pt x="11" y="0"/>
                    </a:lnTo>
                    <a:lnTo>
                      <a:pt x="8" y="1"/>
                    </a:lnTo>
                    <a:lnTo>
                      <a:pt x="4"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4" name="Freeform 281"/>
              <p:cNvSpPr>
                <a:spLocks/>
              </p:cNvSpPr>
              <p:nvPr/>
            </p:nvSpPr>
            <p:spPr bwMode="auto">
              <a:xfrm>
                <a:off x="4165" y="1817"/>
                <a:ext cx="23" cy="21"/>
              </a:xfrm>
              <a:custGeom>
                <a:avLst/>
                <a:gdLst>
                  <a:gd name="T0" fmla="*/ 3 w 23"/>
                  <a:gd name="T1" fmla="*/ 5 h 21"/>
                  <a:gd name="T2" fmla="*/ 3 w 23"/>
                  <a:gd name="T3" fmla="*/ 5 h 21"/>
                  <a:gd name="T4" fmla="*/ 0 w 23"/>
                  <a:gd name="T5" fmla="*/ 13 h 21"/>
                  <a:gd name="T6" fmla="*/ 16 w 23"/>
                  <a:gd name="T7" fmla="*/ 21 h 21"/>
                  <a:gd name="T8" fmla="*/ 21 w 23"/>
                  <a:gd name="T9" fmla="*/ 13 h 21"/>
                  <a:gd name="T10" fmla="*/ 21 w 23"/>
                  <a:gd name="T11" fmla="*/ 13 h 21"/>
                  <a:gd name="T12" fmla="*/ 21 w 23"/>
                  <a:gd name="T13" fmla="*/ 13 h 21"/>
                  <a:gd name="T14" fmla="*/ 23 w 23"/>
                  <a:gd name="T15" fmla="*/ 10 h 21"/>
                  <a:gd name="T16" fmla="*/ 21 w 23"/>
                  <a:gd name="T17" fmla="*/ 7 h 21"/>
                  <a:gd name="T18" fmla="*/ 19 w 23"/>
                  <a:gd name="T19" fmla="*/ 3 h 21"/>
                  <a:gd name="T20" fmla="*/ 16 w 23"/>
                  <a:gd name="T21" fmla="*/ 0 h 21"/>
                  <a:gd name="T22" fmla="*/ 13 w 23"/>
                  <a:gd name="T23" fmla="*/ 0 h 21"/>
                  <a:gd name="T24" fmla="*/ 10 w 23"/>
                  <a:gd name="T25" fmla="*/ 0 h 21"/>
                  <a:gd name="T26" fmla="*/ 6 w 23"/>
                  <a:gd name="T27" fmla="*/ 2 h 21"/>
                  <a:gd name="T28" fmla="*/ 3 w 23"/>
                  <a:gd name="T2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1">
                    <a:moveTo>
                      <a:pt x="3" y="5"/>
                    </a:moveTo>
                    <a:lnTo>
                      <a:pt x="3" y="5"/>
                    </a:lnTo>
                    <a:lnTo>
                      <a:pt x="0" y="13"/>
                    </a:lnTo>
                    <a:lnTo>
                      <a:pt x="16" y="21"/>
                    </a:lnTo>
                    <a:lnTo>
                      <a:pt x="21" y="13"/>
                    </a:lnTo>
                    <a:lnTo>
                      <a:pt x="21" y="13"/>
                    </a:lnTo>
                    <a:lnTo>
                      <a:pt x="21" y="13"/>
                    </a:lnTo>
                    <a:lnTo>
                      <a:pt x="23" y="10"/>
                    </a:lnTo>
                    <a:lnTo>
                      <a:pt x="21" y="7"/>
                    </a:lnTo>
                    <a:lnTo>
                      <a:pt x="19" y="3"/>
                    </a:lnTo>
                    <a:lnTo>
                      <a:pt x="16" y="0"/>
                    </a:lnTo>
                    <a:lnTo>
                      <a:pt x="13" y="0"/>
                    </a:lnTo>
                    <a:lnTo>
                      <a:pt x="10" y="0"/>
                    </a:lnTo>
                    <a:lnTo>
                      <a:pt x="6" y="2"/>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5" name="Freeform 282"/>
              <p:cNvSpPr>
                <a:spLocks/>
              </p:cNvSpPr>
              <p:nvPr/>
            </p:nvSpPr>
            <p:spPr bwMode="auto">
              <a:xfrm>
                <a:off x="4168" y="1807"/>
                <a:ext cx="23" cy="23"/>
              </a:xfrm>
              <a:custGeom>
                <a:avLst/>
                <a:gdLst>
                  <a:gd name="T0" fmla="*/ 3 w 23"/>
                  <a:gd name="T1" fmla="*/ 7 h 23"/>
                  <a:gd name="T2" fmla="*/ 5 w 23"/>
                  <a:gd name="T3" fmla="*/ 7 h 23"/>
                  <a:gd name="T4" fmla="*/ 0 w 23"/>
                  <a:gd name="T5" fmla="*/ 15 h 23"/>
                  <a:gd name="T6" fmla="*/ 18 w 23"/>
                  <a:gd name="T7" fmla="*/ 23 h 23"/>
                  <a:gd name="T8" fmla="*/ 23 w 23"/>
                  <a:gd name="T9" fmla="*/ 13 h 23"/>
                  <a:gd name="T10" fmla="*/ 23 w 23"/>
                  <a:gd name="T11" fmla="*/ 13 h 23"/>
                  <a:gd name="T12" fmla="*/ 23 w 23"/>
                  <a:gd name="T13" fmla="*/ 13 h 23"/>
                  <a:gd name="T14" fmla="*/ 23 w 23"/>
                  <a:gd name="T15" fmla="*/ 10 h 23"/>
                  <a:gd name="T16" fmla="*/ 23 w 23"/>
                  <a:gd name="T17" fmla="*/ 7 h 23"/>
                  <a:gd name="T18" fmla="*/ 20 w 23"/>
                  <a:gd name="T19" fmla="*/ 4 h 23"/>
                  <a:gd name="T20" fmla="*/ 18 w 23"/>
                  <a:gd name="T21" fmla="*/ 2 h 23"/>
                  <a:gd name="T22" fmla="*/ 13 w 23"/>
                  <a:gd name="T23" fmla="*/ 0 h 23"/>
                  <a:gd name="T24" fmla="*/ 10 w 23"/>
                  <a:gd name="T25" fmla="*/ 0 h 23"/>
                  <a:gd name="T26" fmla="*/ 7 w 23"/>
                  <a:gd name="T27" fmla="*/ 2 h 23"/>
                  <a:gd name="T28" fmla="*/ 5 w 23"/>
                  <a:gd name="T29" fmla="*/ 7 h 23"/>
                  <a:gd name="T30" fmla="*/ 3 w 23"/>
                  <a:gd name="T3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3" y="7"/>
                    </a:moveTo>
                    <a:lnTo>
                      <a:pt x="5" y="7"/>
                    </a:lnTo>
                    <a:lnTo>
                      <a:pt x="0" y="15"/>
                    </a:lnTo>
                    <a:lnTo>
                      <a:pt x="18" y="23"/>
                    </a:lnTo>
                    <a:lnTo>
                      <a:pt x="23" y="13"/>
                    </a:lnTo>
                    <a:lnTo>
                      <a:pt x="23" y="13"/>
                    </a:lnTo>
                    <a:lnTo>
                      <a:pt x="23" y="13"/>
                    </a:lnTo>
                    <a:lnTo>
                      <a:pt x="23" y="10"/>
                    </a:lnTo>
                    <a:lnTo>
                      <a:pt x="23" y="7"/>
                    </a:lnTo>
                    <a:lnTo>
                      <a:pt x="20" y="4"/>
                    </a:lnTo>
                    <a:lnTo>
                      <a:pt x="18" y="2"/>
                    </a:lnTo>
                    <a:lnTo>
                      <a:pt x="13" y="0"/>
                    </a:lnTo>
                    <a:lnTo>
                      <a:pt x="10" y="0"/>
                    </a:lnTo>
                    <a:lnTo>
                      <a:pt x="7" y="2"/>
                    </a:lnTo>
                    <a:lnTo>
                      <a:pt x="5" y="7"/>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6" name="Freeform 283"/>
              <p:cNvSpPr>
                <a:spLocks/>
              </p:cNvSpPr>
              <p:nvPr/>
            </p:nvSpPr>
            <p:spPr bwMode="auto">
              <a:xfrm>
                <a:off x="4171" y="1796"/>
                <a:ext cx="25" cy="24"/>
              </a:xfrm>
              <a:custGeom>
                <a:avLst/>
                <a:gdLst>
                  <a:gd name="T0" fmla="*/ 5 w 25"/>
                  <a:gd name="T1" fmla="*/ 7 h 24"/>
                  <a:gd name="T2" fmla="*/ 5 w 25"/>
                  <a:gd name="T3" fmla="*/ 7 h 24"/>
                  <a:gd name="T4" fmla="*/ 0 w 25"/>
                  <a:gd name="T5" fmla="*/ 18 h 24"/>
                  <a:gd name="T6" fmla="*/ 20 w 25"/>
                  <a:gd name="T7" fmla="*/ 24 h 24"/>
                  <a:gd name="T8" fmla="*/ 23 w 25"/>
                  <a:gd name="T9" fmla="*/ 11 h 24"/>
                  <a:gd name="T10" fmla="*/ 23 w 25"/>
                  <a:gd name="T11" fmla="*/ 11 h 24"/>
                  <a:gd name="T12" fmla="*/ 23 w 25"/>
                  <a:gd name="T13" fmla="*/ 11 h 24"/>
                  <a:gd name="T14" fmla="*/ 25 w 25"/>
                  <a:gd name="T15" fmla="*/ 8 h 24"/>
                  <a:gd name="T16" fmla="*/ 23 w 25"/>
                  <a:gd name="T17" fmla="*/ 5 h 24"/>
                  <a:gd name="T18" fmla="*/ 20 w 25"/>
                  <a:gd name="T19" fmla="*/ 2 h 24"/>
                  <a:gd name="T20" fmla="*/ 17 w 25"/>
                  <a:gd name="T21" fmla="*/ 0 h 24"/>
                  <a:gd name="T22" fmla="*/ 13 w 25"/>
                  <a:gd name="T23" fmla="*/ 0 h 24"/>
                  <a:gd name="T24" fmla="*/ 10 w 25"/>
                  <a:gd name="T25" fmla="*/ 0 h 24"/>
                  <a:gd name="T26" fmla="*/ 7 w 25"/>
                  <a:gd name="T27" fmla="*/ 2 h 24"/>
                  <a:gd name="T28" fmla="*/ 5 w 25"/>
                  <a:gd name="T29"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4">
                    <a:moveTo>
                      <a:pt x="5" y="7"/>
                    </a:moveTo>
                    <a:lnTo>
                      <a:pt x="5" y="7"/>
                    </a:lnTo>
                    <a:lnTo>
                      <a:pt x="0" y="18"/>
                    </a:lnTo>
                    <a:lnTo>
                      <a:pt x="20" y="24"/>
                    </a:lnTo>
                    <a:lnTo>
                      <a:pt x="23" y="11"/>
                    </a:lnTo>
                    <a:lnTo>
                      <a:pt x="23" y="11"/>
                    </a:lnTo>
                    <a:lnTo>
                      <a:pt x="23" y="11"/>
                    </a:lnTo>
                    <a:lnTo>
                      <a:pt x="25" y="8"/>
                    </a:lnTo>
                    <a:lnTo>
                      <a:pt x="23" y="5"/>
                    </a:lnTo>
                    <a:lnTo>
                      <a:pt x="20" y="2"/>
                    </a:lnTo>
                    <a:lnTo>
                      <a:pt x="17" y="0"/>
                    </a:lnTo>
                    <a:lnTo>
                      <a:pt x="13" y="0"/>
                    </a:lnTo>
                    <a:lnTo>
                      <a:pt x="10" y="0"/>
                    </a:lnTo>
                    <a:lnTo>
                      <a:pt x="7" y="2"/>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7" name="Freeform 284"/>
              <p:cNvSpPr>
                <a:spLocks/>
              </p:cNvSpPr>
              <p:nvPr/>
            </p:nvSpPr>
            <p:spPr bwMode="auto">
              <a:xfrm>
                <a:off x="4176" y="1781"/>
                <a:ext cx="23" cy="26"/>
              </a:xfrm>
              <a:custGeom>
                <a:avLst/>
                <a:gdLst>
                  <a:gd name="T0" fmla="*/ 3 w 23"/>
                  <a:gd name="T1" fmla="*/ 9 h 26"/>
                  <a:gd name="T2" fmla="*/ 3 w 23"/>
                  <a:gd name="T3" fmla="*/ 7 h 26"/>
                  <a:gd name="T4" fmla="*/ 0 w 23"/>
                  <a:gd name="T5" fmla="*/ 22 h 26"/>
                  <a:gd name="T6" fmla="*/ 18 w 23"/>
                  <a:gd name="T7" fmla="*/ 26 h 26"/>
                  <a:gd name="T8" fmla="*/ 23 w 23"/>
                  <a:gd name="T9" fmla="*/ 13 h 26"/>
                  <a:gd name="T10" fmla="*/ 23 w 23"/>
                  <a:gd name="T11" fmla="*/ 12 h 26"/>
                  <a:gd name="T12" fmla="*/ 23 w 23"/>
                  <a:gd name="T13" fmla="*/ 13 h 26"/>
                  <a:gd name="T14" fmla="*/ 23 w 23"/>
                  <a:gd name="T15" fmla="*/ 9 h 26"/>
                  <a:gd name="T16" fmla="*/ 21 w 23"/>
                  <a:gd name="T17" fmla="*/ 5 h 26"/>
                  <a:gd name="T18" fmla="*/ 20 w 23"/>
                  <a:gd name="T19" fmla="*/ 2 h 26"/>
                  <a:gd name="T20" fmla="*/ 16 w 23"/>
                  <a:gd name="T21" fmla="*/ 0 h 26"/>
                  <a:gd name="T22" fmla="*/ 13 w 23"/>
                  <a:gd name="T23" fmla="*/ 0 h 26"/>
                  <a:gd name="T24" fmla="*/ 8 w 23"/>
                  <a:gd name="T25" fmla="*/ 2 h 26"/>
                  <a:gd name="T26" fmla="*/ 7 w 23"/>
                  <a:gd name="T27" fmla="*/ 4 h 26"/>
                  <a:gd name="T28" fmla="*/ 3 w 23"/>
                  <a:gd name="T29" fmla="*/ 7 h 26"/>
                  <a:gd name="T30" fmla="*/ 3 w 23"/>
                  <a:gd name="T3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3" y="9"/>
                    </a:moveTo>
                    <a:lnTo>
                      <a:pt x="3" y="7"/>
                    </a:lnTo>
                    <a:lnTo>
                      <a:pt x="0" y="22"/>
                    </a:lnTo>
                    <a:lnTo>
                      <a:pt x="18" y="26"/>
                    </a:lnTo>
                    <a:lnTo>
                      <a:pt x="23" y="13"/>
                    </a:lnTo>
                    <a:lnTo>
                      <a:pt x="23" y="12"/>
                    </a:lnTo>
                    <a:lnTo>
                      <a:pt x="23" y="13"/>
                    </a:lnTo>
                    <a:lnTo>
                      <a:pt x="23" y="9"/>
                    </a:lnTo>
                    <a:lnTo>
                      <a:pt x="21" y="5"/>
                    </a:lnTo>
                    <a:lnTo>
                      <a:pt x="20" y="2"/>
                    </a:lnTo>
                    <a:lnTo>
                      <a:pt x="16" y="0"/>
                    </a:lnTo>
                    <a:lnTo>
                      <a:pt x="13" y="0"/>
                    </a:lnTo>
                    <a:lnTo>
                      <a:pt x="8" y="2"/>
                    </a:lnTo>
                    <a:lnTo>
                      <a:pt x="7" y="4"/>
                    </a:lnTo>
                    <a:lnTo>
                      <a:pt x="3" y="7"/>
                    </a:lnTo>
                    <a:lnTo>
                      <a:pt x="3"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8" name="Freeform 285"/>
              <p:cNvSpPr>
                <a:spLocks/>
              </p:cNvSpPr>
              <p:nvPr/>
            </p:nvSpPr>
            <p:spPr bwMode="auto">
              <a:xfrm>
                <a:off x="4179" y="1764"/>
                <a:ext cx="25" cy="29"/>
              </a:xfrm>
              <a:custGeom>
                <a:avLst/>
                <a:gdLst>
                  <a:gd name="T0" fmla="*/ 5 w 25"/>
                  <a:gd name="T1" fmla="*/ 8 h 29"/>
                  <a:gd name="T2" fmla="*/ 5 w 25"/>
                  <a:gd name="T3" fmla="*/ 8 h 29"/>
                  <a:gd name="T4" fmla="*/ 0 w 25"/>
                  <a:gd name="T5" fmla="*/ 26 h 29"/>
                  <a:gd name="T6" fmla="*/ 20 w 25"/>
                  <a:gd name="T7" fmla="*/ 29 h 29"/>
                  <a:gd name="T8" fmla="*/ 23 w 25"/>
                  <a:gd name="T9" fmla="*/ 11 h 29"/>
                  <a:gd name="T10" fmla="*/ 25 w 25"/>
                  <a:gd name="T11" fmla="*/ 11 h 29"/>
                  <a:gd name="T12" fmla="*/ 23 w 25"/>
                  <a:gd name="T13" fmla="*/ 11 h 29"/>
                  <a:gd name="T14" fmla="*/ 25 w 25"/>
                  <a:gd name="T15" fmla="*/ 6 h 29"/>
                  <a:gd name="T16" fmla="*/ 23 w 25"/>
                  <a:gd name="T17" fmla="*/ 3 h 29"/>
                  <a:gd name="T18" fmla="*/ 20 w 25"/>
                  <a:gd name="T19" fmla="*/ 1 h 29"/>
                  <a:gd name="T20" fmla="*/ 17 w 25"/>
                  <a:gd name="T21" fmla="*/ 0 h 29"/>
                  <a:gd name="T22" fmla="*/ 13 w 25"/>
                  <a:gd name="T23" fmla="*/ 0 h 29"/>
                  <a:gd name="T24" fmla="*/ 10 w 25"/>
                  <a:gd name="T25" fmla="*/ 1 h 29"/>
                  <a:gd name="T26" fmla="*/ 7 w 25"/>
                  <a:gd name="T27" fmla="*/ 3 h 29"/>
                  <a:gd name="T28" fmla="*/ 5 w 25"/>
                  <a:gd name="T29"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9">
                    <a:moveTo>
                      <a:pt x="5" y="8"/>
                    </a:moveTo>
                    <a:lnTo>
                      <a:pt x="5" y="8"/>
                    </a:lnTo>
                    <a:lnTo>
                      <a:pt x="0" y="26"/>
                    </a:lnTo>
                    <a:lnTo>
                      <a:pt x="20" y="29"/>
                    </a:lnTo>
                    <a:lnTo>
                      <a:pt x="23" y="11"/>
                    </a:lnTo>
                    <a:lnTo>
                      <a:pt x="25" y="11"/>
                    </a:lnTo>
                    <a:lnTo>
                      <a:pt x="23" y="11"/>
                    </a:lnTo>
                    <a:lnTo>
                      <a:pt x="25" y="6"/>
                    </a:lnTo>
                    <a:lnTo>
                      <a:pt x="23" y="3"/>
                    </a:lnTo>
                    <a:lnTo>
                      <a:pt x="20" y="1"/>
                    </a:lnTo>
                    <a:lnTo>
                      <a:pt x="17" y="0"/>
                    </a:lnTo>
                    <a:lnTo>
                      <a:pt x="13" y="0"/>
                    </a:lnTo>
                    <a:lnTo>
                      <a:pt x="10" y="1"/>
                    </a:lnTo>
                    <a:lnTo>
                      <a:pt x="7"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19" name="Freeform 286"/>
              <p:cNvSpPr>
                <a:spLocks/>
              </p:cNvSpPr>
              <p:nvPr/>
            </p:nvSpPr>
            <p:spPr bwMode="auto">
              <a:xfrm>
                <a:off x="4184" y="1744"/>
                <a:ext cx="23" cy="31"/>
              </a:xfrm>
              <a:custGeom>
                <a:avLst/>
                <a:gdLst>
                  <a:gd name="T0" fmla="*/ 4 w 23"/>
                  <a:gd name="T1" fmla="*/ 8 h 31"/>
                  <a:gd name="T2" fmla="*/ 4 w 23"/>
                  <a:gd name="T3" fmla="*/ 7 h 31"/>
                  <a:gd name="T4" fmla="*/ 0 w 23"/>
                  <a:gd name="T5" fmla="*/ 28 h 31"/>
                  <a:gd name="T6" fmla="*/ 20 w 23"/>
                  <a:gd name="T7" fmla="*/ 31 h 31"/>
                  <a:gd name="T8" fmla="*/ 23 w 23"/>
                  <a:gd name="T9" fmla="*/ 11 h 31"/>
                  <a:gd name="T10" fmla="*/ 23 w 23"/>
                  <a:gd name="T11" fmla="*/ 11 h 31"/>
                  <a:gd name="T12" fmla="*/ 23 w 23"/>
                  <a:gd name="T13" fmla="*/ 11 h 31"/>
                  <a:gd name="T14" fmla="*/ 23 w 23"/>
                  <a:gd name="T15" fmla="*/ 7 h 31"/>
                  <a:gd name="T16" fmla="*/ 21 w 23"/>
                  <a:gd name="T17" fmla="*/ 3 h 31"/>
                  <a:gd name="T18" fmla="*/ 18 w 23"/>
                  <a:gd name="T19" fmla="*/ 2 h 31"/>
                  <a:gd name="T20" fmla="*/ 15 w 23"/>
                  <a:gd name="T21" fmla="*/ 0 h 31"/>
                  <a:gd name="T22" fmla="*/ 12 w 23"/>
                  <a:gd name="T23" fmla="*/ 0 h 31"/>
                  <a:gd name="T24" fmla="*/ 8 w 23"/>
                  <a:gd name="T25" fmla="*/ 0 h 31"/>
                  <a:gd name="T26" fmla="*/ 5 w 23"/>
                  <a:gd name="T27" fmla="*/ 3 h 31"/>
                  <a:gd name="T28" fmla="*/ 4 w 23"/>
                  <a:gd name="T29" fmla="*/ 7 h 31"/>
                  <a:gd name="T30" fmla="*/ 4 w 23"/>
                  <a:gd name="T31"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1">
                    <a:moveTo>
                      <a:pt x="4" y="8"/>
                    </a:moveTo>
                    <a:lnTo>
                      <a:pt x="4" y="7"/>
                    </a:lnTo>
                    <a:lnTo>
                      <a:pt x="0" y="28"/>
                    </a:lnTo>
                    <a:lnTo>
                      <a:pt x="20" y="31"/>
                    </a:lnTo>
                    <a:lnTo>
                      <a:pt x="23" y="11"/>
                    </a:lnTo>
                    <a:lnTo>
                      <a:pt x="23" y="11"/>
                    </a:lnTo>
                    <a:lnTo>
                      <a:pt x="23" y="11"/>
                    </a:lnTo>
                    <a:lnTo>
                      <a:pt x="23" y="7"/>
                    </a:lnTo>
                    <a:lnTo>
                      <a:pt x="21" y="3"/>
                    </a:lnTo>
                    <a:lnTo>
                      <a:pt x="18" y="2"/>
                    </a:lnTo>
                    <a:lnTo>
                      <a:pt x="15" y="0"/>
                    </a:lnTo>
                    <a:lnTo>
                      <a:pt x="12" y="0"/>
                    </a:lnTo>
                    <a:lnTo>
                      <a:pt x="8" y="0"/>
                    </a:lnTo>
                    <a:lnTo>
                      <a:pt x="5" y="3"/>
                    </a:lnTo>
                    <a:lnTo>
                      <a:pt x="4" y="7"/>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0" name="Freeform 287"/>
              <p:cNvSpPr>
                <a:spLocks/>
              </p:cNvSpPr>
              <p:nvPr/>
            </p:nvSpPr>
            <p:spPr bwMode="auto">
              <a:xfrm>
                <a:off x="4188" y="1720"/>
                <a:ext cx="24" cy="35"/>
              </a:xfrm>
              <a:custGeom>
                <a:avLst/>
                <a:gdLst>
                  <a:gd name="T0" fmla="*/ 4 w 24"/>
                  <a:gd name="T1" fmla="*/ 8 h 35"/>
                  <a:gd name="T2" fmla="*/ 4 w 24"/>
                  <a:gd name="T3" fmla="*/ 8 h 35"/>
                  <a:gd name="T4" fmla="*/ 0 w 24"/>
                  <a:gd name="T5" fmla="*/ 32 h 35"/>
                  <a:gd name="T6" fmla="*/ 19 w 24"/>
                  <a:gd name="T7" fmla="*/ 35 h 35"/>
                  <a:gd name="T8" fmla="*/ 24 w 24"/>
                  <a:gd name="T9" fmla="*/ 11 h 35"/>
                  <a:gd name="T10" fmla="*/ 24 w 24"/>
                  <a:gd name="T11" fmla="*/ 9 h 35"/>
                  <a:gd name="T12" fmla="*/ 24 w 24"/>
                  <a:gd name="T13" fmla="*/ 11 h 35"/>
                  <a:gd name="T14" fmla="*/ 22 w 24"/>
                  <a:gd name="T15" fmla="*/ 6 h 35"/>
                  <a:gd name="T16" fmla="*/ 21 w 24"/>
                  <a:gd name="T17" fmla="*/ 3 h 35"/>
                  <a:gd name="T18" fmla="*/ 19 w 24"/>
                  <a:gd name="T19" fmla="*/ 1 h 35"/>
                  <a:gd name="T20" fmla="*/ 16 w 24"/>
                  <a:gd name="T21" fmla="*/ 0 h 35"/>
                  <a:gd name="T22" fmla="*/ 11 w 24"/>
                  <a:gd name="T23" fmla="*/ 0 h 35"/>
                  <a:gd name="T24" fmla="*/ 8 w 24"/>
                  <a:gd name="T25" fmla="*/ 1 h 35"/>
                  <a:gd name="T26" fmla="*/ 6 w 24"/>
                  <a:gd name="T27" fmla="*/ 3 h 35"/>
                  <a:gd name="T28" fmla="*/ 4 w 24"/>
                  <a:gd name="T29"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5">
                    <a:moveTo>
                      <a:pt x="4" y="8"/>
                    </a:moveTo>
                    <a:lnTo>
                      <a:pt x="4" y="8"/>
                    </a:lnTo>
                    <a:lnTo>
                      <a:pt x="0" y="32"/>
                    </a:lnTo>
                    <a:lnTo>
                      <a:pt x="19" y="35"/>
                    </a:lnTo>
                    <a:lnTo>
                      <a:pt x="24" y="11"/>
                    </a:lnTo>
                    <a:lnTo>
                      <a:pt x="24" y="9"/>
                    </a:lnTo>
                    <a:lnTo>
                      <a:pt x="24" y="11"/>
                    </a:lnTo>
                    <a:lnTo>
                      <a:pt x="22" y="6"/>
                    </a:lnTo>
                    <a:lnTo>
                      <a:pt x="21" y="3"/>
                    </a:lnTo>
                    <a:lnTo>
                      <a:pt x="19" y="1"/>
                    </a:lnTo>
                    <a:lnTo>
                      <a:pt x="16" y="0"/>
                    </a:lnTo>
                    <a:lnTo>
                      <a:pt x="11" y="0"/>
                    </a:lnTo>
                    <a:lnTo>
                      <a:pt x="8" y="1"/>
                    </a:lnTo>
                    <a:lnTo>
                      <a:pt x="6" y="3"/>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1" name="Freeform 288"/>
              <p:cNvSpPr>
                <a:spLocks/>
              </p:cNvSpPr>
              <p:nvPr/>
            </p:nvSpPr>
            <p:spPr bwMode="auto">
              <a:xfrm>
                <a:off x="4192" y="1692"/>
                <a:ext cx="23" cy="37"/>
              </a:xfrm>
              <a:custGeom>
                <a:avLst/>
                <a:gdLst>
                  <a:gd name="T0" fmla="*/ 4 w 23"/>
                  <a:gd name="T1" fmla="*/ 8 h 37"/>
                  <a:gd name="T2" fmla="*/ 4 w 23"/>
                  <a:gd name="T3" fmla="*/ 8 h 37"/>
                  <a:gd name="T4" fmla="*/ 0 w 23"/>
                  <a:gd name="T5" fmla="*/ 36 h 37"/>
                  <a:gd name="T6" fmla="*/ 20 w 23"/>
                  <a:gd name="T7" fmla="*/ 37 h 37"/>
                  <a:gd name="T8" fmla="*/ 23 w 23"/>
                  <a:gd name="T9" fmla="*/ 11 h 37"/>
                  <a:gd name="T10" fmla="*/ 23 w 23"/>
                  <a:gd name="T11" fmla="*/ 11 h 37"/>
                  <a:gd name="T12" fmla="*/ 23 w 23"/>
                  <a:gd name="T13" fmla="*/ 11 h 37"/>
                  <a:gd name="T14" fmla="*/ 23 w 23"/>
                  <a:gd name="T15" fmla="*/ 7 h 37"/>
                  <a:gd name="T16" fmla="*/ 22 w 23"/>
                  <a:gd name="T17" fmla="*/ 3 h 37"/>
                  <a:gd name="T18" fmla="*/ 18 w 23"/>
                  <a:gd name="T19" fmla="*/ 2 h 37"/>
                  <a:gd name="T20" fmla="*/ 15 w 23"/>
                  <a:gd name="T21" fmla="*/ 0 h 37"/>
                  <a:gd name="T22" fmla="*/ 12 w 23"/>
                  <a:gd name="T23" fmla="*/ 0 h 37"/>
                  <a:gd name="T24" fmla="*/ 9 w 23"/>
                  <a:gd name="T25" fmla="*/ 2 h 37"/>
                  <a:gd name="T26" fmla="*/ 5 w 23"/>
                  <a:gd name="T27" fmla="*/ 3 h 37"/>
                  <a:gd name="T28" fmla="*/ 4 w 23"/>
                  <a:gd name="T2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7">
                    <a:moveTo>
                      <a:pt x="4" y="8"/>
                    </a:moveTo>
                    <a:lnTo>
                      <a:pt x="4" y="8"/>
                    </a:lnTo>
                    <a:lnTo>
                      <a:pt x="0" y="36"/>
                    </a:lnTo>
                    <a:lnTo>
                      <a:pt x="20" y="37"/>
                    </a:lnTo>
                    <a:lnTo>
                      <a:pt x="23" y="11"/>
                    </a:lnTo>
                    <a:lnTo>
                      <a:pt x="23" y="11"/>
                    </a:lnTo>
                    <a:lnTo>
                      <a:pt x="23" y="11"/>
                    </a:lnTo>
                    <a:lnTo>
                      <a:pt x="23" y="7"/>
                    </a:lnTo>
                    <a:lnTo>
                      <a:pt x="22" y="3"/>
                    </a:lnTo>
                    <a:lnTo>
                      <a:pt x="18" y="2"/>
                    </a:lnTo>
                    <a:lnTo>
                      <a:pt x="15" y="0"/>
                    </a:lnTo>
                    <a:lnTo>
                      <a:pt x="12" y="0"/>
                    </a:lnTo>
                    <a:lnTo>
                      <a:pt x="9" y="2"/>
                    </a:lnTo>
                    <a:lnTo>
                      <a:pt x="5" y="3"/>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2" name="Freeform 289"/>
              <p:cNvSpPr>
                <a:spLocks/>
              </p:cNvSpPr>
              <p:nvPr/>
            </p:nvSpPr>
            <p:spPr bwMode="auto">
              <a:xfrm>
                <a:off x="4196" y="1661"/>
                <a:ext cx="24" cy="42"/>
              </a:xfrm>
              <a:custGeom>
                <a:avLst/>
                <a:gdLst>
                  <a:gd name="T0" fmla="*/ 5 w 24"/>
                  <a:gd name="T1" fmla="*/ 8 h 42"/>
                  <a:gd name="T2" fmla="*/ 5 w 24"/>
                  <a:gd name="T3" fmla="*/ 8 h 42"/>
                  <a:gd name="T4" fmla="*/ 0 w 24"/>
                  <a:gd name="T5" fmla="*/ 39 h 42"/>
                  <a:gd name="T6" fmla="*/ 19 w 24"/>
                  <a:gd name="T7" fmla="*/ 42 h 42"/>
                  <a:gd name="T8" fmla="*/ 24 w 24"/>
                  <a:gd name="T9" fmla="*/ 12 h 42"/>
                  <a:gd name="T10" fmla="*/ 24 w 24"/>
                  <a:gd name="T11" fmla="*/ 12 h 42"/>
                  <a:gd name="T12" fmla="*/ 24 w 24"/>
                  <a:gd name="T13" fmla="*/ 12 h 42"/>
                  <a:gd name="T14" fmla="*/ 22 w 24"/>
                  <a:gd name="T15" fmla="*/ 7 h 42"/>
                  <a:gd name="T16" fmla="*/ 21 w 24"/>
                  <a:gd name="T17" fmla="*/ 3 h 42"/>
                  <a:gd name="T18" fmla="*/ 19 w 24"/>
                  <a:gd name="T19" fmla="*/ 2 h 42"/>
                  <a:gd name="T20" fmla="*/ 14 w 24"/>
                  <a:gd name="T21" fmla="*/ 0 h 42"/>
                  <a:gd name="T22" fmla="*/ 11 w 24"/>
                  <a:gd name="T23" fmla="*/ 0 h 42"/>
                  <a:gd name="T24" fmla="*/ 8 w 24"/>
                  <a:gd name="T25" fmla="*/ 2 h 42"/>
                  <a:gd name="T26" fmla="*/ 6 w 24"/>
                  <a:gd name="T27" fmla="*/ 5 h 42"/>
                  <a:gd name="T28" fmla="*/ 5 w 24"/>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5" y="8"/>
                    </a:moveTo>
                    <a:lnTo>
                      <a:pt x="5" y="8"/>
                    </a:lnTo>
                    <a:lnTo>
                      <a:pt x="0" y="39"/>
                    </a:lnTo>
                    <a:lnTo>
                      <a:pt x="19" y="42"/>
                    </a:lnTo>
                    <a:lnTo>
                      <a:pt x="24" y="12"/>
                    </a:lnTo>
                    <a:lnTo>
                      <a:pt x="24" y="12"/>
                    </a:lnTo>
                    <a:lnTo>
                      <a:pt x="24" y="12"/>
                    </a:lnTo>
                    <a:lnTo>
                      <a:pt x="22" y="7"/>
                    </a:lnTo>
                    <a:lnTo>
                      <a:pt x="21" y="3"/>
                    </a:lnTo>
                    <a:lnTo>
                      <a:pt x="19" y="2"/>
                    </a:lnTo>
                    <a:lnTo>
                      <a:pt x="14" y="0"/>
                    </a:lnTo>
                    <a:lnTo>
                      <a:pt x="11" y="0"/>
                    </a:lnTo>
                    <a:lnTo>
                      <a:pt x="8" y="2"/>
                    </a:lnTo>
                    <a:lnTo>
                      <a:pt x="6"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3" name="Freeform 290"/>
              <p:cNvSpPr>
                <a:spLocks/>
              </p:cNvSpPr>
              <p:nvPr/>
            </p:nvSpPr>
            <p:spPr bwMode="auto">
              <a:xfrm>
                <a:off x="4201" y="1629"/>
                <a:ext cx="22" cy="44"/>
              </a:xfrm>
              <a:custGeom>
                <a:avLst/>
                <a:gdLst>
                  <a:gd name="T0" fmla="*/ 3 w 22"/>
                  <a:gd name="T1" fmla="*/ 8 h 44"/>
                  <a:gd name="T2" fmla="*/ 3 w 22"/>
                  <a:gd name="T3" fmla="*/ 8 h 44"/>
                  <a:gd name="T4" fmla="*/ 0 w 22"/>
                  <a:gd name="T5" fmla="*/ 40 h 44"/>
                  <a:gd name="T6" fmla="*/ 19 w 22"/>
                  <a:gd name="T7" fmla="*/ 44 h 44"/>
                  <a:gd name="T8" fmla="*/ 22 w 22"/>
                  <a:gd name="T9" fmla="*/ 9 h 44"/>
                  <a:gd name="T10" fmla="*/ 22 w 22"/>
                  <a:gd name="T11" fmla="*/ 9 h 44"/>
                  <a:gd name="T12" fmla="*/ 22 w 22"/>
                  <a:gd name="T13" fmla="*/ 9 h 44"/>
                  <a:gd name="T14" fmla="*/ 22 w 22"/>
                  <a:gd name="T15" fmla="*/ 5 h 44"/>
                  <a:gd name="T16" fmla="*/ 21 w 22"/>
                  <a:gd name="T17" fmla="*/ 1 h 44"/>
                  <a:gd name="T18" fmla="*/ 17 w 22"/>
                  <a:gd name="T19" fmla="*/ 0 h 44"/>
                  <a:gd name="T20" fmla="*/ 14 w 22"/>
                  <a:gd name="T21" fmla="*/ 0 h 44"/>
                  <a:gd name="T22" fmla="*/ 11 w 22"/>
                  <a:gd name="T23" fmla="*/ 0 h 44"/>
                  <a:gd name="T24" fmla="*/ 8 w 22"/>
                  <a:gd name="T25" fmla="*/ 1 h 44"/>
                  <a:gd name="T26" fmla="*/ 4 w 22"/>
                  <a:gd name="T27" fmla="*/ 3 h 44"/>
                  <a:gd name="T28" fmla="*/ 3 w 22"/>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4">
                    <a:moveTo>
                      <a:pt x="3" y="8"/>
                    </a:moveTo>
                    <a:lnTo>
                      <a:pt x="3" y="8"/>
                    </a:lnTo>
                    <a:lnTo>
                      <a:pt x="0" y="40"/>
                    </a:lnTo>
                    <a:lnTo>
                      <a:pt x="19" y="44"/>
                    </a:lnTo>
                    <a:lnTo>
                      <a:pt x="22" y="9"/>
                    </a:lnTo>
                    <a:lnTo>
                      <a:pt x="22" y="9"/>
                    </a:lnTo>
                    <a:lnTo>
                      <a:pt x="22" y="9"/>
                    </a:lnTo>
                    <a:lnTo>
                      <a:pt x="22" y="5"/>
                    </a:lnTo>
                    <a:lnTo>
                      <a:pt x="21" y="1"/>
                    </a:lnTo>
                    <a:lnTo>
                      <a:pt x="17" y="0"/>
                    </a:lnTo>
                    <a:lnTo>
                      <a:pt x="14" y="0"/>
                    </a:lnTo>
                    <a:lnTo>
                      <a:pt x="11" y="0"/>
                    </a:lnTo>
                    <a:lnTo>
                      <a:pt x="8" y="1"/>
                    </a:lnTo>
                    <a:lnTo>
                      <a:pt x="4"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4" name="Freeform 291"/>
              <p:cNvSpPr>
                <a:spLocks/>
              </p:cNvSpPr>
              <p:nvPr/>
            </p:nvSpPr>
            <p:spPr bwMode="auto">
              <a:xfrm>
                <a:off x="4204" y="1593"/>
                <a:ext cx="24" cy="45"/>
              </a:xfrm>
              <a:custGeom>
                <a:avLst/>
                <a:gdLst>
                  <a:gd name="T0" fmla="*/ 5 w 24"/>
                  <a:gd name="T1" fmla="*/ 8 h 45"/>
                  <a:gd name="T2" fmla="*/ 5 w 24"/>
                  <a:gd name="T3" fmla="*/ 8 h 45"/>
                  <a:gd name="T4" fmla="*/ 0 w 24"/>
                  <a:gd name="T5" fmla="*/ 44 h 45"/>
                  <a:gd name="T6" fmla="*/ 19 w 24"/>
                  <a:gd name="T7" fmla="*/ 45 h 45"/>
                  <a:gd name="T8" fmla="*/ 24 w 24"/>
                  <a:gd name="T9" fmla="*/ 11 h 45"/>
                  <a:gd name="T10" fmla="*/ 24 w 24"/>
                  <a:gd name="T11" fmla="*/ 11 h 45"/>
                  <a:gd name="T12" fmla="*/ 24 w 24"/>
                  <a:gd name="T13" fmla="*/ 11 h 45"/>
                  <a:gd name="T14" fmla="*/ 23 w 24"/>
                  <a:gd name="T15" fmla="*/ 6 h 45"/>
                  <a:gd name="T16" fmla="*/ 21 w 24"/>
                  <a:gd name="T17" fmla="*/ 3 h 45"/>
                  <a:gd name="T18" fmla="*/ 18 w 24"/>
                  <a:gd name="T19" fmla="*/ 2 h 45"/>
                  <a:gd name="T20" fmla="*/ 14 w 24"/>
                  <a:gd name="T21" fmla="*/ 0 h 45"/>
                  <a:gd name="T22" fmla="*/ 11 w 24"/>
                  <a:gd name="T23" fmla="*/ 0 h 45"/>
                  <a:gd name="T24" fmla="*/ 8 w 24"/>
                  <a:gd name="T25" fmla="*/ 2 h 45"/>
                  <a:gd name="T26" fmla="*/ 5 w 24"/>
                  <a:gd name="T27" fmla="*/ 5 h 45"/>
                  <a:gd name="T28" fmla="*/ 5 w 24"/>
                  <a:gd name="T29"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5">
                    <a:moveTo>
                      <a:pt x="5" y="8"/>
                    </a:moveTo>
                    <a:lnTo>
                      <a:pt x="5" y="8"/>
                    </a:lnTo>
                    <a:lnTo>
                      <a:pt x="0" y="44"/>
                    </a:lnTo>
                    <a:lnTo>
                      <a:pt x="19" y="45"/>
                    </a:lnTo>
                    <a:lnTo>
                      <a:pt x="24" y="11"/>
                    </a:lnTo>
                    <a:lnTo>
                      <a:pt x="24" y="11"/>
                    </a:lnTo>
                    <a:lnTo>
                      <a:pt x="24" y="11"/>
                    </a:lnTo>
                    <a:lnTo>
                      <a:pt x="23" y="6"/>
                    </a:lnTo>
                    <a:lnTo>
                      <a:pt x="21" y="3"/>
                    </a:lnTo>
                    <a:lnTo>
                      <a:pt x="18" y="2"/>
                    </a:lnTo>
                    <a:lnTo>
                      <a:pt x="14" y="0"/>
                    </a:lnTo>
                    <a:lnTo>
                      <a:pt x="11" y="0"/>
                    </a:lnTo>
                    <a:lnTo>
                      <a:pt x="8" y="2"/>
                    </a:lnTo>
                    <a:lnTo>
                      <a:pt x="5"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5" name="Freeform 292"/>
              <p:cNvSpPr>
                <a:spLocks/>
              </p:cNvSpPr>
              <p:nvPr/>
            </p:nvSpPr>
            <p:spPr bwMode="auto">
              <a:xfrm>
                <a:off x="4209" y="1557"/>
                <a:ext cx="22" cy="47"/>
              </a:xfrm>
              <a:custGeom>
                <a:avLst/>
                <a:gdLst>
                  <a:gd name="T0" fmla="*/ 3 w 22"/>
                  <a:gd name="T1" fmla="*/ 10 h 47"/>
                  <a:gd name="T2" fmla="*/ 3 w 22"/>
                  <a:gd name="T3" fmla="*/ 10 h 47"/>
                  <a:gd name="T4" fmla="*/ 0 w 22"/>
                  <a:gd name="T5" fmla="*/ 44 h 47"/>
                  <a:gd name="T6" fmla="*/ 19 w 22"/>
                  <a:gd name="T7" fmla="*/ 47 h 47"/>
                  <a:gd name="T8" fmla="*/ 22 w 22"/>
                  <a:gd name="T9" fmla="*/ 12 h 47"/>
                  <a:gd name="T10" fmla="*/ 22 w 22"/>
                  <a:gd name="T11" fmla="*/ 12 h 47"/>
                  <a:gd name="T12" fmla="*/ 22 w 22"/>
                  <a:gd name="T13" fmla="*/ 12 h 47"/>
                  <a:gd name="T14" fmla="*/ 22 w 22"/>
                  <a:gd name="T15" fmla="*/ 7 h 47"/>
                  <a:gd name="T16" fmla="*/ 21 w 22"/>
                  <a:gd name="T17" fmla="*/ 3 h 47"/>
                  <a:gd name="T18" fmla="*/ 18 w 22"/>
                  <a:gd name="T19" fmla="*/ 2 h 47"/>
                  <a:gd name="T20" fmla="*/ 14 w 22"/>
                  <a:gd name="T21" fmla="*/ 0 h 47"/>
                  <a:gd name="T22" fmla="*/ 11 w 22"/>
                  <a:gd name="T23" fmla="*/ 2 h 47"/>
                  <a:gd name="T24" fmla="*/ 8 w 22"/>
                  <a:gd name="T25" fmla="*/ 2 h 47"/>
                  <a:gd name="T26" fmla="*/ 5 w 22"/>
                  <a:gd name="T27" fmla="*/ 5 h 47"/>
                  <a:gd name="T28" fmla="*/ 3 w 22"/>
                  <a:gd name="T29"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7">
                    <a:moveTo>
                      <a:pt x="3" y="10"/>
                    </a:moveTo>
                    <a:lnTo>
                      <a:pt x="3" y="10"/>
                    </a:lnTo>
                    <a:lnTo>
                      <a:pt x="0" y="44"/>
                    </a:lnTo>
                    <a:lnTo>
                      <a:pt x="19" y="47"/>
                    </a:lnTo>
                    <a:lnTo>
                      <a:pt x="22" y="12"/>
                    </a:lnTo>
                    <a:lnTo>
                      <a:pt x="22" y="12"/>
                    </a:lnTo>
                    <a:lnTo>
                      <a:pt x="22" y="12"/>
                    </a:lnTo>
                    <a:lnTo>
                      <a:pt x="22" y="7"/>
                    </a:lnTo>
                    <a:lnTo>
                      <a:pt x="21" y="3"/>
                    </a:lnTo>
                    <a:lnTo>
                      <a:pt x="18" y="2"/>
                    </a:lnTo>
                    <a:lnTo>
                      <a:pt x="14" y="0"/>
                    </a:lnTo>
                    <a:lnTo>
                      <a:pt x="11" y="2"/>
                    </a:lnTo>
                    <a:lnTo>
                      <a:pt x="8" y="2"/>
                    </a:lnTo>
                    <a:lnTo>
                      <a:pt x="5" y="5"/>
                    </a:lnTo>
                    <a:lnTo>
                      <a:pt x="3"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6" name="Freeform 293"/>
              <p:cNvSpPr>
                <a:spLocks/>
              </p:cNvSpPr>
              <p:nvPr/>
            </p:nvSpPr>
            <p:spPr bwMode="auto">
              <a:xfrm>
                <a:off x="4212" y="1523"/>
                <a:ext cx="24" cy="46"/>
              </a:xfrm>
              <a:custGeom>
                <a:avLst/>
                <a:gdLst>
                  <a:gd name="T0" fmla="*/ 5 w 24"/>
                  <a:gd name="T1" fmla="*/ 8 h 46"/>
                  <a:gd name="T2" fmla="*/ 5 w 24"/>
                  <a:gd name="T3" fmla="*/ 8 h 46"/>
                  <a:gd name="T4" fmla="*/ 0 w 24"/>
                  <a:gd name="T5" fmla="*/ 44 h 46"/>
                  <a:gd name="T6" fmla="*/ 19 w 24"/>
                  <a:gd name="T7" fmla="*/ 46 h 46"/>
                  <a:gd name="T8" fmla="*/ 24 w 24"/>
                  <a:gd name="T9" fmla="*/ 10 h 46"/>
                  <a:gd name="T10" fmla="*/ 24 w 24"/>
                  <a:gd name="T11" fmla="*/ 10 h 46"/>
                  <a:gd name="T12" fmla="*/ 24 w 24"/>
                  <a:gd name="T13" fmla="*/ 10 h 46"/>
                  <a:gd name="T14" fmla="*/ 23 w 24"/>
                  <a:gd name="T15" fmla="*/ 7 h 46"/>
                  <a:gd name="T16" fmla="*/ 21 w 24"/>
                  <a:gd name="T17" fmla="*/ 3 h 46"/>
                  <a:gd name="T18" fmla="*/ 18 w 24"/>
                  <a:gd name="T19" fmla="*/ 2 h 46"/>
                  <a:gd name="T20" fmla="*/ 15 w 24"/>
                  <a:gd name="T21" fmla="*/ 0 h 46"/>
                  <a:gd name="T22" fmla="*/ 11 w 24"/>
                  <a:gd name="T23" fmla="*/ 0 h 46"/>
                  <a:gd name="T24" fmla="*/ 8 w 24"/>
                  <a:gd name="T25" fmla="*/ 2 h 46"/>
                  <a:gd name="T26" fmla="*/ 5 w 24"/>
                  <a:gd name="T27" fmla="*/ 5 h 46"/>
                  <a:gd name="T28" fmla="*/ 5 w 24"/>
                  <a:gd name="T29"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6">
                    <a:moveTo>
                      <a:pt x="5" y="8"/>
                    </a:moveTo>
                    <a:lnTo>
                      <a:pt x="5" y="8"/>
                    </a:lnTo>
                    <a:lnTo>
                      <a:pt x="0" y="44"/>
                    </a:lnTo>
                    <a:lnTo>
                      <a:pt x="19" y="46"/>
                    </a:lnTo>
                    <a:lnTo>
                      <a:pt x="24" y="10"/>
                    </a:lnTo>
                    <a:lnTo>
                      <a:pt x="24" y="10"/>
                    </a:lnTo>
                    <a:lnTo>
                      <a:pt x="24" y="10"/>
                    </a:lnTo>
                    <a:lnTo>
                      <a:pt x="23" y="7"/>
                    </a:lnTo>
                    <a:lnTo>
                      <a:pt x="21" y="3"/>
                    </a:lnTo>
                    <a:lnTo>
                      <a:pt x="18" y="2"/>
                    </a:lnTo>
                    <a:lnTo>
                      <a:pt x="15" y="0"/>
                    </a:lnTo>
                    <a:lnTo>
                      <a:pt x="11" y="0"/>
                    </a:lnTo>
                    <a:lnTo>
                      <a:pt x="8" y="2"/>
                    </a:lnTo>
                    <a:lnTo>
                      <a:pt x="5"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7" name="Freeform 294"/>
              <p:cNvSpPr>
                <a:spLocks/>
              </p:cNvSpPr>
              <p:nvPr/>
            </p:nvSpPr>
            <p:spPr bwMode="auto">
              <a:xfrm>
                <a:off x="4217" y="1489"/>
                <a:ext cx="23" cy="44"/>
              </a:xfrm>
              <a:custGeom>
                <a:avLst/>
                <a:gdLst>
                  <a:gd name="T0" fmla="*/ 3 w 23"/>
                  <a:gd name="T1" fmla="*/ 8 h 44"/>
                  <a:gd name="T2" fmla="*/ 3 w 23"/>
                  <a:gd name="T3" fmla="*/ 8 h 44"/>
                  <a:gd name="T4" fmla="*/ 0 w 23"/>
                  <a:gd name="T5" fmla="*/ 42 h 44"/>
                  <a:gd name="T6" fmla="*/ 19 w 23"/>
                  <a:gd name="T7" fmla="*/ 44 h 44"/>
                  <a:gd name="T8" fmla="*/ 23 w 23"/>
                  <a:gd name="T9" fmla="*/ 11 h 44"/>
                  <a:gd name="T10" fmla="*/ 23 w 23"/>
                  <a:gd name="T11" fmla="*/ 11 h 44"/>
                  <a:gd name="T12" fmla="*/ 23 w 23"/>
                  <a:gd name="T13" fmla="*/ 11 h 44"/>
                  <a:gd name="T14" fmla="*/ 23 w 23"/>
                  <a:gd name="T15" fmla="*/ 6 h 44"/>
                  <a:gd name="T16" fmla="*/ 21 w 23"/>
                  <a:gd name="T17" fmla="*/ 3 h 44"/>
                  <a:gd name="T18" fmla="*/ 18 w 23"/>
                  <a:gd name="T19" fmla="*/ 2 h 44"/>
                  <a:gd name="T20" fmla="*/ 14 w 23"/>
                  <a:gd name="T21" fmla="*/ 0 h 44"/>
                  <a:gd name="T22" fmla="*/ 11 w 23"/>
                  <a:gd name="T23" fmla="*/ 0 h 44"/>
                  <a:gd name="T24" fmla="*/ 8 w 23"/>
                  <a:gd name="T25" fmla="*/ 2 h 44"/>
                  <a:gd name="T26" fmla="*/ 5 w 23"/>
                  <a:gd name="T27" fmla="*/ 5 h 44"/>
                  <a:gd name="T28" fmla="*/ 3 w 23"/>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4">
                    <a:moveTo>
                      <a:pt x="3" y="8"/>
                    </a:moveTo>
                    <a:lnTo>
                      <a:pt x="3" y="8"/>
                    </a:lnTo>
                    <a:lnTo>
                      <a:pt x="0" y="42"/>
                    </a:lnTo>
                    <a:lnTo>
                      <a:pt x="19" y="44"/>
                    </a:lnTo>
                    <a:lnTo>
                      <a:pt x="23" y="11"/>
                    </a:lnTo>
                    <a:lnTo>
                      <a:pt x="23" y="11"/>
                    </a:lnTo>
                    <a:lnTo>
                      <a:pt x="23" y="11"/>
                    </a:lnTo>
                    <a:lnTo>
                      <a:pt x="23" y="6"/>
                    </a:lnTo>
                    <a:lnTo>
                      <a:pt x="21" y="3"/>
                    </a:lnTo>
                    <a:lnTo>
                      <a:pt x="18" y="2"/>
                    </a:lnTo>
                    <a:lnTo>
                      <a:pt x="14"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8" name="Freeform 295"/>
              <p:cNvSpPr>
                <a:spLocks/>
              </p:cNvSpPr>
              <p:nvPr/>
            </p:nvSpPr>
            <p:spPr bwMode="auto">
              <a:xfrm>
                <a:off x="4220" y="1460"/>
                <a:ext cx="24" cy="40"/>
              </a:xfrm>
              <a:custGeom>
                <a:avLst/>
                <a:gdLst>
                  <a:gd name="T0" fmla="*/ 5 w 24"/>
                  <a:gd name="T1" fmla="*/ 8 h 40"/>
                  <a:gd name="T2" fmla="*/ 5 w 24"/>
                  <a:gd name="T3" fmla="*/ 8 h 40"/>
                  <a:gd name="T4" fmla="*/ 0 w 24"/>
                  <a:gd name="T5" fmla="*/ 37 h 40"/>
                  <a:gd name="T6" fmla="*/ 20 w 24"/>
                  <a:gd name="T7" fmla="*/ 40 h 40"/>
                  <a:gd name="T8" fmla="*/ 24 w 24"/>
                  <a:gd name="T9" fmla="*/ 9 h 40"/>
                  <a:gd name="T10" fmla="*/ 24 w 24"/>
                  <a:gd name="T11" fmla="*/ 9 h 40"/>
                  <a:gd name="T12" fmla="*/ 24 w 24"/>
                  <a:gd name="T13" fmla="*/ 9 h 40"/>
                  <a:gd name="T14" fmla="*/ 23 w 24"/>
                  <a:gd name="T15" fmla="*/ 6 h 40"/>
                  <a:gd name="T16" fmla="*/ 21 w 24"/>
                  <a:gd name="T17" fmla="*/ 3 h 40"/>
                  <a:gd name="T18" fmla="*/ 20 w 24"/>
                  <a:gd name="T19" fmla="*/ 0 h 40"/>
                  <a:gd name="T20" fmla="*/ 15 w 24"/>
                  <a:gd name="T21" fmla="*/ 0 h 40"/>
                  <a:gd name="T22" fmla="*/ 11 w 24"/>
                  <a:gd name="T23" fmla="*/ 0 h 40"/>
                  <a:gd name="T24" fmla="*/ 8 w 24"/>
                  <a:gd name="T25" fmla="*/ 1 h 40"/>
                  <a:gd name="T26" fmla="*/ 7 w 24"/>
                  <a:gd name="T27" fmla="*/ 3 h 40"/>
                  <a:gd name="T28" fmla="*/ 5 w 24"/>
                  <a:gd name="T29"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0">
                    <a:moveTo>
                      <a:pt x="5" y="8"/>
                    </a:moveTo>
                    <a:lnTo>
                      <a:pt x="5" y="8"/>
                    </a:lnTo>
                    <a:lnTo>
                      <a:pt x="0" y="37"/>
                    </a:lnTo>
                    <a:lnTo>
                      <a:pt x="20" y="40"/>
                    </a:lnTo>
                    <a:lnTo>
                      <a:pt x="24" y="9"/>
                    </a:lnTo>
                    <a:lnTo>
                      <a:pt x="24" y="9"/>
                    </a:lnTo>
                    <a:lnTo>
                      <a:pt x="24" y="9"/>
                    </a:lnTo>
                    <a:lnTo>
                      <a:pt x="23" y="6"/>
                    </a:lnTo>
                    <a:lnTo>
                      <a:pt x="21" y="3"/>
                    </a:lnTo>
                    <a:lnTo>
                      <a:pt x="20" y="0"/>
                    </a:lnTo>
                    <a:lnTo>
                      <a:pt x="15" y="0"/>
                    </a:lnTo>
                    <a:lnTo>
                      <a:pt x="11" y="0"/>
                    </a:lnTo>
                    <a:lnTo>
                      <a:pt x="8" y="1"/>
                    </a:lnTo>
                    <a:lnTo>
                      <a:pt x="7"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29" name="Freeform 296"/>
              <p:cNvSpPr>
                <a:spLocks/>
              </p:cNvSpPr>
              <p:nvPr/>
            </p:nvSpPr>
            <p:spPr bwMode="auto">
              <a:xfrm>
                <a:off x="4225" y="1434"/>
                <a:ext cx="23" cy="35"/>
              </a:xfrm>
              <a:custGeom>
                <a:avLst/>
                <a:gdLst>
                  <a:gd name="T0" fmla="*/ 3 w 23"/>
                  <a:gd name="T1" fmla="*/ 6 h 35"/>
                  <a:gd name="T2" fmla="*/ 3 w 23"/>
                  <a:gd name="T3" fmla="*/ 8 h 35"/>
                  <a:gd name="T4" fmla="*/ 0 w 23"/>
                  <a:gd name="T5" fmla="*/ 34 h 35"/>
                  <a:gd name="T6" fmla="*/ 19 w 23"/>
                  <a:gd name="T7" fmla="*/ 35 h 35"/>
                  <a:gd name="T8" fmla="*/ 23 w 23"/>
                  <a:gd name="T9" fmla="*/ 9 h 35"/>
                  <a:gd name="T10" fmla="*/ 23 w 23"/>
                  <a:gd name="T11" fmla="*/ 11 h 35"/>
                  <a:gd name="T12" fmla="*/ 23 w 23"/>
                  <a:gd name="T13" fmla="*/ 9 h 35"/>
                  <a:gd name="T14" fmla="*/ 23 w 23"/>
                  <a:gd name="T15" fmla="*/ 6 h 35"/>
                  <a:gd name="T16" fmla="*/ 21 w 23"/>
                  <a:gd name="T17" fmla="*/ 3 h 35"/>
                  <a:gd name="T18" fmla="*/ 18 w 23"/>
                  <a:gd name="T19" fmla="*/ 0 h 35"/>
                  <a:gd name="T20" fmla="*/ 15 w 23"/>
                  <a:gd name="T21" fmla="*/ 0 h 35"/>
                  <a:gd name="T22" fmla="*/ 11 w 23"/>
                  <a:gd name="T23" fmla="*/ 0 h 35"/>
                  <a:gd name="T24" fmla="*/ 8 w 23"/>
                  <a:gd name="T25" fmla="*/ 1 h 35"/>
                  <a:gd name="T26" fmla="*/ 5 w 23"/>
                  <a:gd name="T27" fmla="*/ 3 h 35"/>
                  <a:gd name="T28" fmla="*/ 3 w 23"/>
                  <a:gd name="T29" fmla="*/ 8 h 35"/>
                  <a:gd name="T30" fmla="*/ 3 w 23"/>
                  <a:gd name="T3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5">
                    <a:moveTo>
                      <a:pt x="3" y="6"/>
                    </a:moveTo>
                    <a:lnTo>
                      <a:pt x="3" y="8"/>
                    </a:lnTo>
                    <a:lnTo>
                      <a:pt x="0" y="34"/>
                    </a:lnTo>
                    <a:lnTo>
                      <a:pt x="19" y="35"/>
                    </a:lnTo>
                    <a:lnTo>
                      <a:pt x="23" y="9"/>
                    </a:lnTo>
                    <a:lnTo>
                      <a:pt x="23" y="11"/>
                    </a:lnTo>
                    <a:lnTo>
                      <a:pt x="23" y="9"/>
                    </a:lnTo>
                    <a:lnTo>
                      <a:pt x="23" y="6"/>
                    </a:lnTo>
                    <a:lnTo>
                      <a:pt x="21" y="3"/>
                    </a:lnTo>
                    <a:lnTo>
                      <a:pt x="18" y="0"/>
                    </a:lnTo>
                    <a:lnTo>
                      <a:pt x="15" y="0"/>
                    </a:lnTo>
                    <a:lnTo>
                      <a:pt x="11" y="0"/>
                    </a:lnTo>
                    <a:lnTo>
                      <a:pt x="8" y="1"/>
                    </a:lnTo>
                    <a:lnTo>
                      <a:pt x="5" y="3"/>
                    </a:lnTo>
                    <a:lnTo>
                      <a:pt x="3" y="8"/>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0" name="Freeform 297"/>
              <p:cNvSpPr>
                <a:spLocks/>
              </p:cNvSpPr>
              <p:nvPr/>
            </p:nvSpPr>
            <p:spPr bwMode="auto">
              <a:xfrm>
                <a:off x="4228" y="1413"/>
                <a:ext cx="23" cy="32"/>
              </a:xfrm>
              <a:custGeom>
                <a:avLst/>
                <a:gdLst>
                  <a:gd name="T0" fmla="*/ 5 w 23"/>
                  <a:gd name="T1" fmla="*/ 8 h 32"/>
                  <a:gd name="T2" fmla="*/ 5 w 23"/>
                  <a:gd name="T3" fmla="*/ 8 h 32"/>
                  <a:gd name="T4" fmla="*/ 0 w 23"/>
                  <a:gd name="T5" fmla="*/ 27 h 32"/>
                  <a:gd name="T6" fmla="*/ 20 w 23"/>
                  <a:gd name="T7" fmla="*/ 32 h 32"/>
                  <a:gd name="T8" fmla="*/ 23 w 23"/>
                  <a:gd name="T9" fmla="*/ 11 h 32"/>
                  <a:gd name="T10" fmla="*/ 23 w 23"/>
                  <a:gd name="T11" fmla="*/ 13 h 32"/>
                  <a:gd name="T12" fmla="*/ 23 w 23"/>
                  <a:gd name="T13" fmla="*/ 11 h 32"/>
                  <a:gd name="T14" fmla="*/ 23 w 23"/>
                  <a:gd name="T15" fmla="*/ 8 h 32"/>
                  <a:gd name="T16" fmla="*/ 23 w 23"/>
                  <a:gd name="T17" fmla="*/ 4 h 32"/>
                  <a:gd name="T18" fmla="*/ 20 w 23"/>
                  <a:gd name="T19" fmla="*/ 1 h 32"/>
                  <a:gd name="T20" fmla="*/ 16 w 23"/>
                  <a:gd name="T21" fmla="*/ 1 h 32"/>
                  <a:gd name="T22" fmla="*/ 13 w 23"/>
                  <a:gd name="T23" fmla="*/ 0 h 32"/>
                  <a:gd name="T24" fmla="*/ 8 w 23"/>
                  <a:gd name="T25" fmla="*/ 1 h 32"/>
                  <a:gd name="T26" fmla="*/ 7 w 23"/>
                  <a:gd name="T27" fmla="*/ 4 h 32"/>
                  <a:gd name="T28" fmla="*/ 5 w 23"/>
                  <a:gd name="T2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2">
                    <a:moveTo>
                      <a:pt x="5" y="8"/>
                    </a:moveTo>
                    <a:lnTo>
                      <a:pt x="5" y="8"/>
                    </a:lnTo>
                    <a:lnTo>
                      <a:pt x="0" y="27"/>
                    </a:lnTo>
                    <a:lnTo>
                      <a:pt x="20" y="32"/>
                    </a:lnTo>
                    <a:lnTo>
                      <a:pt x="23" y="11"/>
                    </a:lnTo>
                    <a:lnTo>
                      <a:pt x="23" y="13"/>
                    </a:lnTo>
                    <a:lnTo>
                      <a:pt x="23" y="11"/>
                    </a:lnTo>
                    <a:lnTo>
                      <a:pt x="23" y="8"/>
                    </a:lnTo>
                    <a:lnTo>
                      <a:pt x="23" y="4"/>
                    </a:lnTo>
                    <a:lnTo>
                      <a:pt x="20" y="1"/>
                    </a:lnTo>
                    <a:lnTo>
                      <a:pt x="16" y="1"/>
                    </a:lnTo>
                    <a:lnTo>
                      <a:pt x="13" y="0"/>
                    </a:lnTo>
                    <a:lnTo>
                      <a:pt x="8" y="1"/>
                    </a:lnTo>
                    <a:lnTo>
                      <a:pt x="7" y="4"/>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1" name="Freeform 298"/>
              <p:cNvSpPr>
                <a:spLocks/>
              </p:cNvSpPr>
              <p:nvPr/>
            </p:nvSpPr>
            <p:spPr bwMode="auto">
              <a:xfrm>
                <a:off x="4233" y="1398"/>
                <a:ext cx="23" cy="28"/>
              </a:xfrm>
              <a:custGeom>
                <a:avLst/>
                <a:gdLst>
                  <a:gd name="T0" fmla="*/ 5 w 23"/>
                  <a:gd name="T1" fmla="*/ 5 h 28"/>
                  <a:gd name="T2" fmla="*/ 3 w 23"/>
                  <a:gd name="T3" fmla="*/ 6 h 28"/>
                  <a:gd name="T4" fmla="*/ 0 w 23"/>
                  <a:gd name="T5" fmla="*/ 23 h 28"/>
                  <a:gd name="T6" fmla="*/ 18 w 23"/>
                  <a:gd name="T7" fmla="*/ 28 h 28"/>
                  <a:gd name="T8" fmla="*/ 23 w 23"/>
                  <a:gd name="T9" fmla="*/ 11 h 28"/>
                  <a:gd name="T10" fmla="*/ 21 w 23"/>
                  <a:gd name="T11" fmla="*/ 15 h 28"/>
                  <a:gd name="T12" fmla="*/ 23 w 23"/>
                  <a:gd name="T13" fmla="*/ 11 h 28"/>
                  <a:gd name="T14" fmla="*/ 23 w 23"/>
                  <a:gd name="T15" fmla="*/ 8 h 28"/>
                  <a:gd name="T16" fmla="*/ 21 w 23"/>
                  <a:gd name="T17" fmla="*/ 5 h 28"/>
                  <a:gd name="T18" fmla="*/ 20 w 23"/>
                  <a:gd name="T19" fmla="*/ 2 h 28"/>
                  <a:gd name="T20" fmla="*/ 16 w 23"/>
                  <a:gd name="T21" fmla="*/ 0 h 28"/>
                  <a:gd name="T22" fmla="*/ 11 w 23"/>
                  <a:gd name="T23" fmla="*/ 0 h 28"/>
                  <a:gd name="T24" fmla="*/ 8 w 23"/>
                  <a:gd name="T25" fmla="*/ 2 h 28"/>
                  <a:gd name="T26" fmla="*/ 5 w 23"/>
                  <a:gd name="T27" fmla="*/ 3 h 28"/>
                  <a:gd name="T28" fmla="*/ 3 w 23"/>
                  <a:gd name="T29" fmla="*/ 6 h 28"/>
                  <a:gd name="T30" fmla="*/ 5 w 23"/>
                  <a:gd name="T31"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8">
                    <a:moveTo>
                      <a:pt x="5" y="5"/>
                    </a:moveTo>
                    <a:lnTo>
                      <a:pt x="3" y="6"/>
                    </a:lnTo>
                    <a:lnTo>
                      <a:pt x="0" y="23"/>
                    </a:lnTo>
                    <a:lnTo>
                      <a:pt x="18" y="28"/>
                    </a:lnTo>
                    <a:lnTo>
                      <a:pt x="23" y="11"/>
                    </a:lnTo>
                    <a:lnTo>
                      <a:pt x="21" y="15"/>
                    </a:lnTo>
                    <a:lnTo>
                      <a:pt x="23" y="11"/>
                    </a:lnTo>
                    <a:lnTo>
                      <a:pt x="23" y="8"/>
                    </a:lnTo>
                    <a:lnTo>
                      <a:pt x="21" y="5"/>
                    </a:lnTo>
                    <a:lnTo>
                      <a:pt x="20" y="2"/>
                    </a:lnTo>
                    <a:lnTo>
                      <a:pt x="16" y="0"/>
                    </a:lnTo>
                    <a:lnTo>
                      <a:pt x="11" y="0"/>
                    </a:lnTo>
                    <a:lnTo>
                      <a:pt x="8" y="2"/>
                    </a:lnTo>
                    <a:lnTo>
                      <a:pt x="5" y="3"/>
                    </a:lnTo>
                    <a:lnTo>
                      <a:pt x="3" y="6"/>
                    </a:lnTo>
                    <a:lnTo>
                      <a:pt x="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2" name="Freeform 299"/>
              <p:cNvSpPr>
                <a:spLocks/>
              </p:cNvSpPr>
              <p:nvPr/>
            </p:nvSpPr>
            <p:spPr bwMode="auto">
              <a:xfrm>
                <a:off x="4238" y="1390"/>
                <a:ext cx="23" cy="23"/>
              </a:xfrm>
              <a:custGeom>
                <a:avLst/>
                <a:gdLst>
                  <a:gd name="T0" fmla="*/ 16 w 23"/>
                  <a:gd name="T1" fmla="*/ 1 h 23"/>
                  <a:gd name="T2" fmla="*/ 3 w 23"/>
                  <a:gd name="T3" fmla="*/ 6 h 23"/>
                  <a:gd name="T4" fmla="*/ 0 w 23"/>
                  <a:gd name="T5" fmla="*/ 13 h 23"/>
                  <a:gd name="T6" fmla="*/ 16 w 23"/>
                  <a:gd name="T7" fmla="*/ 23 h 23"/>
                  <a:gd name="T8" fmla="*/ 21 w 23"/>
                  <a:gd name="T9" fmla="*/ 14 h 23"/>
                  <a:gd name="T10" fmla="*/ 8 w 23"/>
                  <a:gd name="T11" fmla="*/ 19 h 23"/>
                  <a:gd name="T12" fmla="*/ 21 w 23"/>
                  <a:gd name="T13" fmla="*/ 14 h 23"/>
                  <a:gd name="T14" fmla="*/ 23 w 23"/>
                  <a:gd name="T15" fmla="*/ 10 h 23"/>
                  <a:gd name="T16" fmla="*/ 21 w 23"/>
                  <a:gd name="T17" fmla="*/ 6 h 23"/>
                  <a:gd name="T18" fmla="*/ 19 w 23"/>
                  <a:gd name="T19" fmla="*/ 3 h 23"/>
                  <a:gd name="T20" fmla="*/ 16 w 23"/>
                  <a:gd name="T21" fmla="*/ 1 h 23"/>
                  <a:gd name="T22" fmla="*/ 13 w 23"/>
                  <a:gd name="T23" fmla="*/ 0 h 23"/>
                  <a:gd name="T24" fmla="*/ 10 w 23"/>
                  <a:gd name="T25" fmla="*/ 0 h 23"/>
                  <a:gd name="T26" fmla="*/ 6 w 23"/>
                  <a:gd name="T27" fmla="*/ 1 h 23"/>
                  <a:gd name="T28" fmla="*/ 3 w 23"/>
                  <a:gd name="T29" fmla="*/ 6 h 23"/>
                  <a:gd name="T30" fmla="*/ 16 w 23"/>
                  <a:gd name="T31"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16" y="1"/>
                    </a:moveTo>
                    <a:lnTo>
                      <a:pt x="3" y="6"/>
                    </a:lnTo>
                    <a:lnTo>
                      <a:pt x="0" y="13"/>
                    </a:lnTo>
                    <a:lnTo>
                      <a:pt x="16" y="23"/>
                    </a:lnTo>
                    <a:lnTo>
                      <a:pt x="21" y="14"/>
                    </a:lnTo>
                    <a:lnTo>
                      <a:pt x="8" y="19"/>
                    </a:lnTo>
                    <a:lnTo>
                      <a:pt x="21" y="14"/>
                    </a:lnTo>
                    <a:lnTo>
                      <a:pt x="23" y="10"/>
                    </a:lnTo>
                    <a:lnTo>
                      <a:pt x="21" y="6"/>
                    </a:lnTo>
                    <a:lnTo>
                      <a:pt x="19" y="3"/>
                    </a:lnTo>
                    <a:lnTo>
                      <a:pt x="16" y="1"/>
                    </a:lnTo>
                    <a:lnTo>
                      <a:pt x="13" y="0"/>
                    </a:lnTo>
                    <a:lnTo>
                      <a:pt x="10" y="0"/>
                    </a:lnTo>
                    <a:lnTo>
                      <a:pt x="6" y="1"/>
                    </a:lnTo>
                    <a:lnTo>
                      <a:pt x="3" y="6"/>
                    </a:lnTo>
                    <a:lnTo>
                      <a:pt x="16"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3" name="Freeform 300"/>
              <p:cNvSpPr>
                <a:spLocks/>
              </p:cNvSpPr>
              <p:nvPr/>
            </p:nvSpPr>
            <p:spPr bwMode="auto">
              <a:xfrm>
                <a:off x="4246" y="1391"/>
                <a:ext cx="18" cy="20"/>
              </a:xfrm>
              <a:custGeom>
                <a:avLst/>
                <a:gdLst>
                  <a:gd name="T0" fmla="*/ 16 w 18"/>
                  <a:gd name="T1" fmla="*/ 5 h 20"/>
                  <a:gd name="T2" fmla="*/ 11 w 18"/>
                  <a:gd name="T3" fmla="*/ 2 h 20"/>
                  <a:gd name="T4" fmla="*/ 8 w 18"/>
                  <a:gd name="T5" fmla="*/ 0 h 20"/>
                  <a:gd name="T6" fmla="*/ 0 w 18"/>
                  <a:gd name="T7" fmla="*/ 18 h 20"/>
                  <a:gd name="T8" fmla="*/ 5 w 18"/>
                  <a:gd name="T9" fmla="*/ 20 h 20"/>
                  <a:gd name="T10" fmla="*/ 0 w 18"/>
                  <a:gd name="T11" fmla="*/ 15 h 20"/>
                  <a:gd name="T12" fmla="*/ 5 w 18"/>
                  <a:gd name="T13" fmla="*/ 20 h 20"/>
                  <a:gd name="T14" fmla="*/ 10 w 18"/>
                  <a:gd name="T15" fmla="*/ 20 h 20"/>
                  <a:gd name="T16" fmla="*/ 13 w 18"/>
                  <a:gd name="T17" fmla="*/ 20 h 20"/>
                  <a:gd name="T18" fmla="*/ 16 w 18"/>
                  <a:gd name="T19" fmla="*/ 17 h 20"/>
                  <a:gd name="T20" fmla="*/ 18 w 18"/>
                  <a:gd name="T21" fmla="*/ 13 h 20"/>
                  <a:gd name="T22" fmla="*/ 18 w 18"/>
                  <a:gd name="T23" fmla="*/ 10 h 20"/>
                  <a:gd name="T24" fmla="*/ 18 w 18"/>
                  <a:gd name="T25" fmla="*/ 7 h 20"/>
                  <a:gd name="T26" fmla="*/ 15 w 18"/>
                  <a:gd name="T27" fmla="*/ 4 h 20"/>
                  <a:gd name="T28" fmla="*/ 11 w 18"/>
                  <a:gd name="T29" fmla="*/ 2 h 20"/>
                  <a:gd name="T30" fmla="*/ 16 w 18"/>
                  <a:gd name="T3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16" y="5"/>
                    </a:moveTo>
                    <a:lnTo>
                      <a:pt x="11" y="2"/>
                    </a:lnTo>
                    <a:lnTo>
                      <a:pt x="8" y="0"/>
                    </a:lnTo>
                    <a:lnTo>
                      <a:pt x="0" y="18"/>
                    </a:lnTo>
                    <a:lnTo>
                      <a:pt x="5" y="20"/>
                    </a:lnTo>
                    <a:lnTo>
                      <a:pt x="0" y="15"/>
                    </a:lnTo>
                    <a:lnTo>
                      <a:pt x="5" y="20"/>
                    </a:lnTo>
                    <a:lnTo>
                      <a:pt x="10" y="20"/>
                    </a:lnTo>
                    <a:lnTo>
                      <a:pt x="13" y="20"/>
                    </a:lnTo>
                    <a:lnTo>
                      <a:pt x="16" y="17"/>
                    </a:lnTo>
                    <a:lnTo>
                      <a:pt x="18" y="13"/>
                    </a:lnTo>
                    <a:lnTo>
                      <a:pt x="18" y="10"/>
                    </a:lnTo>
                    <a:lnTo>
                      <a:pt x="18" y="7"/>
                    </a:lnTo>
                    <a:lnTo>
                      <a:pt x="15" y="4"/>
                    </a:lnTo>
                    <a:lnTo>
                      <a:pt x="11" y="2"/>
                    </a:lnTo>
                    <a:lnTo>
                      <a:pt x="16"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4" name="Freeform 301"/>
              <p:cNvSpPr>
                <a:spLocks/>
              </p:cNvSpPr>
              <p:nvPr/>
            </p:nvSpPr>
            <p:spPr bwMode="auto">
              <a:xfrm>
                <a:off x="4246" y="1396"/>
                <a:ext cx="23" cy="23"/>
              </a:xfrm>
              <a:custGeom>
                <a:avLst/>
                <a:gdLst>
                  <a:gd name="T0" fmla="*/ 21 w 23"/>
                  <a:gd name="T1" fmla="*/ 10 h 23"/>
                  <a:gd name="T2" fmla="*/ 21 w 23"/>
                  <a:gd name="T3" fmla="*/ 8 h 23"/>
                  <a:gd name="T4" fmla="*/ 16 w 23"/>
                  <a:gd name="T5" fmla="*/ 0 h 23"/>
                  <a:gd name="T6" fmla="*/ 0 w 23"/>
                  <a:gd name="T7" fmla="*/ 10 h 23"/>
                  <a:gd name="T8" fmla="*/ 3 w 23"/>
                  <a:gd name="T9" fmla="*/ 18 h 23"/>
                  <a:gd name="T10" fmla="*/ 3 w 23"/>
                  <a:gd name="T11" fmla="*/ 15 h 23"/>
                  <a:gd name="T12" fmla="*/ 3 w 23"/>
                  <a:gd name="T13" fmla="*/ 18 h 23"/>
                  <a:gd name="T14" fmla="*/ 7 w 23"/>
                  <a:gd name="T15" fmla="*/ 21 h 23"/>
                  <a:gd name="T16" fmla="*/ 10 w 23"/>
                  <a:gd name="T17" fmla="*/ 23 h 23"/>
                  <a:gd name="T18" fmla="*/ 13 w 23"/>
                  <a:gd name="T19" fmla="*/ 23 h 23"/>
                  <a:gd name="T20" fmla="*/ 16 w 23"/>
                  <a:gd name="T21" fmla="*/ 21 h 23"/>
                  <a:gd name="T22" fmla="*/ 20 w 23"/>
                  <a:gd name="T23" fmla="*/ 20 h 23"/>
                  <a:gd name="T24" fmla="*/ 21 w 23"/>
                  <a:gd name="T25" fmla="*/ 17 h 23"/>
                  <a:gd name="T26" fmla="*/ 23 w 23"/>
                  <a:gd name="T27" fmla="*/ 13 h 23"/>
                  <a:gd name="T28" fmla="*/ 21 w 23"/>
                  <a:gd name="T29" fmla="*/ 8 h 23"/>
                  <a:gd name="T30" fmla="*/ 21 w 23"/>
                  <a:gd name="T31"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21" y="10"/>
                    </a:moveTo>
                    <a:lnTo>
                      <a:pt x="21" y="8"/>
                    </a:lnTo>
                    <a:lnTo>
                      <a:pt x="16" y="0"/>
                    </a:lnTo>
                    <a:lnTo>
                      <a:pt x="0" y="10"/>
                    </a:lnTo>
                    <a:lnTo>
                      <a:pt x="3" y="18"/>
                    </a:lnTo>
                    <a:lnTo>
                      <a:pt x="3" y="15"/>
                    </a:lnTo>
                    <a:lnTo>
                      <a:pt x="3" y="18"/>
                    </a:lnTo>
                    <a:lnTo>
                      <a:pt x="7" y="21"/>
                    </a:lnTo>
                    <a:lnTo>
                      <a:pt x="10" y="23"/>
                    </a:lnTo>
                    <a:lnTo>
                      <a:pt x="13" y="23"/>
                    </a:lnTo>
                    <a:lnTo>
                      <a:pt x="16" y="21"/>
                    </a:lnTo>
                    <a:lnTo>
                      <a:pt x="20" y="20"/>
                    </a:lnTo>
                    <a:lnTo>
                      <a:pt x="21" y="17"/>
                    </a:lnTo>
                    <a:lnTo>
                      <a:pt x="23" y="13"/>
                    </a:lnTo>
                    <a:lnTo>
                      <a:pt x="21" y="8"/>
                    </a:lnTo>
                    <a:lnTo>
                      <a:pt x="21"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5" name="Freeform 302"/>
              <p:cNvSpPr>
                <a:spLocks/>
              </p:cNvSpPr>
              <p:nvPr/>
            </p:nvSpPr>
            <p:spPr bwMode="auto">
              <a:xfrm>
                <a:off x="4249" y="1406"/>
                <a:ext cx="23" cy="28"/>
              </a:xfrm>
              <a:custGeom>
                <a:avLst/>
                <a:gdLst>
                  <a:gd name="T0" fmla="*/ 23 w 23"/>
                  <a:gd name="T1" fmla="*/ 16 h 28"/>
                  <a:gd name="T2" fmla="*/ 23 w 23"/>
                  <a:gd name="T3" fmla="*/ 16 h 28"/>
                  <a:gd name="T4" fmla="*/ 18 w 23"/>
                  <a:gd name="T5" fmla="*/ 0 h 28"/>
                  <a:gd name="T6" fmla="*/ 0 w 23"/>
                  <a:gd name="T7" fmla="*/ 5 h 28"/>
                  <a:gd name="T8" fmla="*/ 4 w 23"/>
                  <a:gd name="T9" fmla="*/ 21 h 28"/>
                  <a:gd name="T10" fmla="*/ 4 w 23"/>
                  <a:gd name="T11" fmla="*/ 20 h 28"/>
                  <a:gd name="T12" fmla="*/ 4 w 23"/>
                  <a:gd name="T13" fmla="*/ 21 h 28"/>
                  <a:gd name="T14" fmla="*/ 5 w 23"/>
                  <a:gd name="T15" fmla="*/ 24 h 28"/>
                  <a:gd name="T16" fmla="*/ 8 w 23"/>
                  <a:gd name="T17" fmla="*/ 28 h 28"/>
                  <a:gd name="T18" fmla="*/ 12 w 23"/>
                  <a:gd name="T19" fmla="*/ 28 h 28"/>
                  <a:gd name="T20" fmla="*/ 17 w 23"/>
                  <a:gd name="T21" fmla="*/ 28 h 28"/>
                  <a:gd name="T22" fmla="*/ 20 w 23"/>
                  <a:gd name="T23" fmla="*/ 26 h 28"/>
                  <a:gd name="T24" fmla="*/ 21 w 23"/>
                  <a:gd name="T25" fmla="*/ 23 h 28"/>
                  <a:gd name="T26" fmla="*/ 23 w 23"/>
                  <a:gd name="T27" fmla="*/ 20 h 28"/>
                  <a:gd name="T28" fmla="*/ 23 w 23"/>
                  <a:gd name="T29"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8">
                    <a:moveTo>
                      <a:pt x="23" y="16"/>
                    </a:moveTo>
                    <a:lnTo>
                      <a:pt x="23" y="16"/>
                    </a:lnTo>
                    <a:lnTo>
                      <a:pt x="18" y="0"/>
                    </a:lnTo>
                    <a:lnTo>
                      <a:pt x="0" y="5"/>
                    </a:lnTo>
                    <a:lnTo>
                      <a:pt x="4" y="21"/>
                    </a:lnTo>
                    <a:lnTo>
                      <a:pt x="4" y="20"/>
                    </a:lnTo>
                    <a:lnTo>
                      <a:pt x="4" y="21"/>
                    </a:lnTo>
                    <a:lnTo>
                      <a:pt x="5" y="24"/>
                    </a:lnTo>
                    <a:lnTo>
                      <a:pt x="8" y="28"/>
                    </a:lnTo>
                    <a:lnTo>
                      <a:pt x="12" y="28"/>
                    </a:lnTo>
                    <a:lnTo>
                      <a:pt x="17" y="28"/>
                    </a:lnTo>
                    <a:lnTo>
                      <a:pt x="20" y="26"/>
                    </a:lnTo>
                    <a:lnTo>
                      <a:pt x="21" y="23"/>
                    </a:lnTo>
                    <a:lnTo>
                      <a:pt x="23" y="20"/>
                    </a:lnTo>
                    <a:lnTo>
                      <a:pt x="23"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6" name="Freeform 303"/>
              <p:cNvSpPr>
                <a:spLocks/>
              </p:cNvSpPr>
              <p:nvPr/>
            </p:nvSpPr>
            <p:spPr bwMode="auto">
              <a:xfrm>
                <a:off x="4253" y="1422"/>
                <a:ext cx="24" cy="33"/>
              </a:xfrm>
              <a:custGeom>
                <a:avLst/>
                <a:gdLst>
                  <a:gd name="T0" fmla="*/ 24 w 24"/>
                  <a:gd name="T1" fmla="*/ 23 h 33"/>
                  <a:gd name="T2" fmla="*/ 22 w 24"/>
                  <a:gd name="T3" fmla="*/ 21 h 33"/>
                  <a:gd name="T4" fmla="*/ 19 w 24"/>
                  <a:gd name="T5" fmla="*/ 0 h 33"/>
                  <a:gd name="T6" fmla="*/ 0 w 24"/>
                  <a:gd name="T7" fmla="*/ 4 h 33"/>
                  <a:gd name="T8" fmla="*/ 4 w 24"/>
                  <a:gd name="T9" fmla="*/ 25 h 33"/>
                  <a:gd name="T10" fmla="*/ 4 w 24"/>
                  <a:gd name="T11" fmla="*/ 25 h 33"/>
                  <a:gd name="T12" fmla="*/ 4 w 24"/>
                  <a:gd name="T13" fmla="*/ 25 h 33"/>
                  <a:gd name="T14" fmla="*/ 6 w 24"/>
                  <a:gd name="T15" fmla="*/ 30 h 33"/>
                  <a:gd name="T16" fmla="*/ 8 w 24"/>
                  <a:gd name="T17" fmla="*/ 31 h 33"/>
                  <a:gd name="T18" fmla="*/ 11 w 24"/>
                  <a:gd name="T19" fmla="*/ 33 h 33"/>
                  <a:gd name="T20" fmla="*/ 16 w 24"/>
                  <a:gd name="T21" fmla="*/ 33 h 33"/>
                  <a:gd name="T22" fmla="*/ 19 w 24"/>
                  <a:gd name="T23" fmla="*/ 31 h 33"/>
                  <a:gd name="T24" fmla="*/ 21 w 24"/>
                  <a:gd name="T25" fmla="*/ 30 h 33"/>
                  <a:gd name="T26" fmla="*/ 22 w 24"/>
                  <a:gd name="T27" fmla="*/ 26 h 33"/>
                  <a:gd name="T28" fmla="*/ 22 w 24"/>
                  <a:gd name="T29" fmla="*/ 21 h 33"/>
                  <a:gd name="T30" fmla="*/ 24 w 24"/>
                  <a:gd name="T31"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33">
                    <a:moveTo>
                      <a:pt x="24" y="23"/>
                    </a:moveTo>
                    <a:lnTo>
                      <a:pt x="22" y="21"/>
                    </a:lnTo>
                    <a:lnTo>
                      <a:pt x="19" y="0"/>
                    </a:lnTo>
                    <a:lnTo>
                      <a:pt x="0" y="4"/>
                    </a:lnTo>
                    <a:lnTo>
                      <a:pt x="4" y="25"/>
                    </a:lnTo>
                    <a:lnTo>
                      <a:pt x="4" y="25"/>
                    </a:lnTo>
                    <a:lnTo>
                      <a:pt x="4" y="25"/>
                    </a:lnTo>
                    <a:lnTo>
                      <a:pt x="6" y="30"/>
                    </a:lnTo>
                    <a:lnTo>
                      <a:pt x="8" y="31"/>
                    </a:lnTo>
                    <a:lnTo>
                      <a:pt x="11" y="33"/>
                    </a:lnTo>
                    <a:lnTo>
                      <a:pt x="16" y="33"/>
                    </a:lnTo>
                    <a:lnTo>
                      <a:pt x="19" y="31"/>
                    </a:lnTo>
                    <a:lnTo>
                      <a:pt x="21" y="30"/>
                    </a:lnTo>
                    <a:lnTo>
                      <a:pt x="22" y="26"/>
                    </a:lnTo>
                    <a:lnTo>
                      <a:pt x="22" y="21"/>
                    </a:lnTo>
                    <a:lnTo>
                      <a:pt x="24"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7" name="Freeform 304"/>
              <p:cNvSpPr>
                <a:spLocks/>
              </p:cNvSpPr>
              <p:nvPr/>
            </p:nvSpPr>
            <p:spPr bwMode="auto">
              <a:xfrm>
                <a:off x="4257" y="1445"/>
                <a:ext cx="23" cy="37"/>
              </a:xfrm>
              <a:custGeom>
                <a:avLst/>
                <a:gdLst>
                  <a:gd name="T0" fmla="*/ 23 w 23"/>
                  <a:gd name="T1" fmla="*/ 26 h 37"/>
                  <a:gd name="T2" fmla="*/ 23 w 23"/>
                  <a:gd name="T3" fmla="*/ 26 h 37"/>
                  <a:gd name="T4" fmla="*/ 20 w 23"/>
                  <a:gd name="T5" fmla="*/ 0 h 37"/>
                  <a:gd name="T6" fmla="*/ 0 w 23"/>
                  <a:gd name="T7" fmla="*/ 2 h 37"/>
                  <a:gd name="T8" fmla="*/ 4 w 23"/>
                  <a:gd name="T9" fmla="*/ 29 h 37"/>
                  <a:gd name="T10" fmla="*/ 4 w 23"/>
                  <a:gd name="T11" fmla="*/ 29 h 37"/>
                  <a:gd name="T12" fmla="*/ 4 w 23"/>
                  <a:gd name="T13" fmla="*/ 29 h 37"/>
                  <a:gd name="T14" fmla="*/ 5 w 23"/>
                  <a:gd name="T15" fmla="*/ 34 h 37"/>
                  <a:gd name="T16" fmla="*/ 9 w 23"/>
                  <a:gd name="T17" fmla="*/ 36 h 37"/>
                  <a:gd name="T18" fmla="*/ 12 w 23"/>
                  <a:gd name="T19" fmla="*/ 37 h 37"/>
                  <a:gd name="T20" fmla="*/ 15 w 23"/>
                  <a:gd name="T21" fmla="*/ 37 h 37"/>
                  <a:gd name="T22" fmla="*/ 18 w 23"/>
                  <a:gd name="T23" fmla="*/ 36 h 37"/>
                  <a:gd name="T24" fmla="*/ 21 w 23"/>
                  <a:gd name="T25" fmla="*/ 34 h 37"/>
                  <a:gd name="T26" fmla="*/ 23 w 23"/>
                  <a:gd name="T27" fmla="*/ 31 h 37"/>
                  <a:gd name="T28" fmla="*/ 23 w 23"/>
                  <a:gd name="T29"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7">
                    <a:moveTo>
                      <a:pt x="23" y="26"/>
                    </a:moveTo>
                    <a:lnTo>
                      <a:pt x="23" y="26"/>
                    </a:lnTo>
                    <a:lnTo>
                      <a:pt x="20" y="0"/>
                    </a:lnTo>
                    <a:lnTo>
                      <a:pt x="0" y="2"/>
                    </a:lnTo>
                    <a:lnTo>
                      <a:pt x="4" y="29"/>
                    </a:lnTo>
                    <a:lnTo>
                      <a:pt x="4" y="29"/>
                    </a:lnTo>
                    <a:lnTo>
                      <a:pt x="4" y="29"/>
                    </a:lnTo>
                    <a:lnTo>
                      <a:pt x="5" y="34"/>
                    </a:lnTo>
                    <a:lnTo>
                      <a:pt x="9" y="36"/>
                    </a:lnTo>
                    <a:lnTo>
                      <a:pt x="12" y="37"/>
                    </a:lnTo>
                    <a:lnTo>
                      <a:pt x="15" y="37"/>
                    </a:lnTo>
                    <a:lnTo>
                      <a:pt x="18" y="36"/>
                    </a:lnTo>
                    <a:lnTo>
                      <a:pt x="21" y="34"/>
                    </a:lnTo>
                    <a:lnTo>
                      <a:pt x="23" y="31"/>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8" name="Freeform 305"/>
              <p:cNvSpPr>
                <a:spLocks/>
              </p:cNvSpPr>
              <p:nvPr/>
            </p:nvSpPr>
            <p:spPr bwMode="auto">
              <a:xfrm>
                <a:off x="4261" y="1471"/>
                <a:ext cx="24" cy="42"/>
              </a:xfrm>
              <a:custGeom>
                <a:avLst/>
                <a:gdLst>
                  <a:gd name="T0" fmla="*/ 24 w 24"/>
                  <a:gd name="T1" fmla="*/ 31 h 42"/>
                  <a:gd name="T2" fmla="*/ 24 w 24"/>
                  <a:gd name="T3" fmla="*/ 31 h 42"/>
                  <a:gd name="T4" fmla="*/ 19 w 24"/>
                  <a:gd name="T5" fmla="*/ 0 h 42"/>
                  <a:gd name="T6" fmla="*/ 0 w 24"/>
                  <a:gd name="T7" fmla="*/ 3 h 42"/>
                  <a:gd name="T8" fmla="*/ 5 w 24"/>
                  <a:gd name="T9" fmla="*/ 34 h 42"/>
                  <a:gd name="T10" fmla="*/ 5 w 24"/>
                  <a:gd name="T11" fmla="*/ 34 h 42"/>
                  <a:gd name="T12" fmla="*/ 5 w 24"/>
                  <a:gd name="T13" fmla="*/ 34 h 42"/>
                  <a:gd name="T14" fmla="*/ 6 w 24"/>
                  <a:gd name="T15" fmla="*/ 37 h 42"/>
                  <a:gd name="T16" fmla="*/ 8 w 24"/>
                  <a:gd name="T17" fmla="*/ 41 h 42"/>
                  <a:gd name="T18" fmla="*/ 11 w 24"/>
                  <a:gd name="T19" fmla="*/ 42 h 42"/>
                  <a:gd name="T20" fmla="*/ 14 w 24"/>
                  <a:gd name="T21" fmla="*/ 42 h 42"/>
                  <a:gd name="T22" fmla="*/ 17 w 24"/>
                  <a:gd name="T23" fmla="*/ 41 h 42"/>
                  <a:gd name="T24" fmla="*/ 21 w 24"/>
                  <a:gd name="T25" fmla="*/ 39 h 42"/>
                  <a:gd name="T26" fmla="*/ 22 w 24"/>
                  <a:gd name="T27" fmla="*/ 36 h 42"/>
                  <a:gd name="T28" fmla="*/ 24 w 24"/>
                  <a:gd name="T29"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24" y="31"/>
                    </a:moveTo>
                    <a:lnTo>
                      <a:pt x="24" y="31"/>
                    </a:lnTo>
                    <a:lnTo>
                      <a:pt x="19" y="0"/>
                    </a:lnTo>
                    <a:lnTo>
                      <a:pt x="0" y="3"/>
                    </a:lnTo>
                    <a:lnTo>
                      <a:pt x="5" y="34"/>
                    </a:lnTo>
                    <a:lnTo>
                      <a:pt x="5" y="34"/>
                    </a:lnTo>
                    <a:lnTo>
                      <a:pt x="5" y="34"/>
                    </a:lnTo>
                    <a:lnTo>
                      <a:pt x="6" y="37"/>
                    </a:lnTo>
                    <a:lnTo>
                      <a:pt x="8" y="41"/>
                    </a:lnTo>
                    <a:lnTo>
                      <a:pt x="11" y="42"/>
                    </a:lnTo>
                    <a:lnTo>
                      <a:pt x="14" y="42"/>
                    </a:lnTo>
                    <a:lnTo>
                      <a:pt x="17" y="41"/>
                    </a:lnTo>
                    <a:lnTo>
                      <a:pt x="21" y="39"/>
                    </a:lnTo>
                    <a:lnTo>
                      <a:pt x="22" y="36"/>
                    </a:lnTo>
                    <a:lnTo>
                      <a:pt x="24"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39" name="Freeform 306"/>
              <p:cNvSpPr>
                <a:spLocks/>
              </p:cNvSpPr>
              <p:nvPr/>
            </p:nvSpPr>
            <p:spPr bwMode="auto">
              <a:xfrm>
                <a:off x="4266" y="1502"/>
                <a:ext cx="22" cy="44"/>
              </a:xfrm>
              <a:custGeom>
                <a:avLst/>
                <a:gdLst>
                  <a:gd name="T0" fmla="*/ 22 w 22"/>
                  <a:gd name="T1" fmla="*/ 34 h 44"/>
                  <a:gd name="T2" fmla="*/ 22 w 22"/>
                  <a:gd name="T3" fmla="*/ 34 h 44"/>
                  <a:gd name="T4" fmla="*/ 19 w 22"/>
                  <a:gd name="T5" fmla="*/ 0 h 44"/>
                  <a:gd name="T6" fmla="*/ 0 w 22"/>
                  <a:gd name="T7" fmla="*/ 3 h 44"/>
                  <a:gd name="T8" fmla="*/ 3 w 22"/>
                  <a:gd name="T9" fmla="*/ 36 h 44"/>
                  <a:gd name="T10" fmla="*/ 3 w 22"/>
                  <a:gd name="T11" fmla="*/ 36 h 44"/>
                  <a:gd name="T12" fmla="*/ 3 w 22"/>
                  <a:gd name="T13" fmla="*/ 36 h 44"/>
                  <a:gd name="T14" fmla="*/ 4 w 22"/>
                  <a:gd name="T15" fmla="*/ 41 h 44"/>
                  <a:gd name="T16" fmla="*/ 8 w 22"/>
                  <a:gd name="T17" fmla="*/ 42 h 44"/>
                  <a:gd name="T18" fmla="*/ 11 w 22"/>
                  <a:gd name="T19" fmla="*/ 44 h 44"/>
                  <a:gd name="T20" fmla="*/ 14 w 22"/>
                  <a:gd name="T21" fmla="*/ 44 h 44"/>
                  <a:gd name="T22" fmla="*/ 17 w 22"/>
                  <a:gd name="T23" fmla="*/ 44 h 44"/>
                  <a:gd name="T24" fmla="*/ 21 w 22"/>
                  <a:gd name="T25" fmla="*/ 41 h 44"/>
                  <a:gd name="T26" fmla="*/ 22 w 22"/>
                  <a:gd name="T27" fmla="*/ 39 h 44"/>
                  <a:gd name="T28" fmla="*/ 22 w 22"/>
                  <a:gd name="T29"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4">
                    <a:moveTo>
                      <a:pt x="22" y="34"/>
                    </a:moveTo>
                    <a:lnTo>
                      <a:pt x="22" y="34"/>
                    </a:lnTo>
                    <a:lnTo>
                      <a:pt x="19" y="0"/>
                    </a:lnTo>
                    <a:lnTo>
                      <a:pt x="0" y="3"/>
                    </a:lnTo>
                    <a:lnTo>
                      <a:pt x="3" y="36"/>
                    </a:lnTo>
                    <a:lnTo>
                      <a:pt x="3" y="36"/>
                    </a:lnTo>
                    <a:lnTo>
                      <a:pt x="3" y="36"/>
                    </a:lnTo>
                    <a:lnTo>
                      <a:pt x="4" y="41"/>
                    </a:lnTo>
                    <a:lnTo>
                      <a:pt x="8" y="42"/>
                    </a:lnTo>
                    <a:lnTo>
                      <a:pt x="11" y="44"/>
                    </a:lnTo>
                    <a:lnTo>
                      <a:pt x="14" y="44"/>
                    </a:lnTo>
                    <a:lnTo>
                      <a:pt x="17" y="44"/>
                    </a:lnTo>
                    <a:lnTo>
                      <a:pt x="21" y="41"/>
                    </a:lnTo>
                    <a:lnTo>
                      <a:pt x="22" y="39"/>
                    </a:lnTo>
                    <a:lnTo>
                      <a:pt x="22"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0" name="Freeform 307"/>
              <p:cNvSpPr>
                <a:spLocks/>
              </p:cNvSpPr>
              <p:nvPr/>
            </p:nvSpPr>
            <p:spPr bwMode="auto">
              <a:xfrm>
                <a:off x="4269" y="1536"/>
                <a:ext cx="24" cy="47"/>
              </a:xfrm>
              <a:custGeom>
                <a:avLst/>
                <a:gdLst>
                  <a:gd name="T0" fmla="*/ 24 w 24"/>
                  <a:gd name="T1" fmla="*/ 36 h 47"/>
                  <a:gd name="T2" fmla="*/ 24 w 24"/>
                  <a:gd name="T3" fmla="*/ 36 h 47"/>
                  <a:gd name="T4" fmla="*/ 19 w 24"/>
                  <a:gd name="T5" fmla="*/ 0 h 47"/>
                  <a:gd name="T6" fmla="*/ 0 w 24"/>
                  <a:gd name="T7" fmla="*/ 2 h 47"/>
                  <a:gd name="T8" fmla="*/ 5 w 24"/>
                  <a:gd name="T9" fmla="*/ 39 h 47"/>
                  <a:gd name="T10" fmla="*/ 5 w 24"/>
                  <a:gd name="T11" fmla="*/ 39 h 47"/>
                  <a:gd name="T12" fmla="*/ 5 w 24"/>
                  <a:gd name="T13" fmla="*/ 39 h 47"/>
                  <a:gd name="T14" fmla="*/ 5 w 24"/>
                  <a:gd name="T15" fmla="*/ 42 h 47"/>
                  <a:gd name="T16" fmla="*/ 8 w 24"/>
                  <a:gd name="T17" fmla="*/ 46 h 47"/>
                  <a:gd name="T18" fmla="*/ 11 w 24"/>
                  <a:gd name="T19" fmla="*/ 47 h 47"/>
                  <a:gd name="T20" fmla="*/ 14 w 24"/>
                  <a:gd name="T21" fmla="*/ 47 h 47"/>
                  <a:gd name="T22" fmla="*/ 18 w 24"/>
                  <a:gd name="T23" fmla="*/ 46 h 47"/>
                  <a:gd name="T24" fmla="*/ 21 w 24"/>
                  <a:gd name="T25" fmla="*/ 44 h 47"/>
                  <a:gd name="T26" fmla="*/ 22 w 24"/>
                  <a:gd name="T27" fmla="*/ 41 h 47"/>
                  <a:gd name="T28" fmla="*/ 24 w 24"/>
                  <a:gd name="T2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24" y="36"/>
                    </a:moveTo>
                    <a:lnTo>
                      <a:pt x="24" y="36"/>
                    </a:lnTo>
                    <a:lnTo>
                      <a:pt x="19" y="0"/>
                    </a:lnTo>
                    <a:lnTo>
                      <a:pt x="0" y="2"/>
                    </a:lnTo>
                    <a:lnTo>
                      <a:pt x="5" y="39"/>
                    </a:lnTo>
                    <a:lnTo>
                      <a:pt x="5" y="39"/>
                    </a:lnTo>
                    <a:lnTo>
                      <a:pt x="5" y="39"/>
                    </a:lnTo>
                    <a:lnTo>
                      <a:pt x="5" y="42"/>
                    </a:lnTo>
                    <a:lnTo>
                      <a:pt x="8" y="46"/>
                    </a:lnTo>
                    <a:lnTo>
                      <a:pt x="11" y="47"/>
                    </a:lnTo>
                    <a:lnTo>
                      <a:pt x="14" y="47"/>
                    </a:lnTo>
                    <a:lnTo>
                      <a:pt x="18" y="46"/>
                    </a:lnTo>
                    <a:lnTo>
                      <a:pt x="21" y="44"/>
                    </a:lnTo>
                    <a:lnTo>
                      <a:pt x="22" y="41"/>
                    </a:lnTo>
                    <a:lnTo>
                      <a:pt x="24"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1" name="Freeform 308"/>
              <p:cNvSpPr>
                <a:spLocks/>
              </p:cNvSpPr>
              <p:nvPr/>
            </p:nvSpPr>
            <p:spPr bwMode="auto">
              <a:xfrm>
                <a:off x="4274" y="1572"/>
                <a:ext cx="22" cy="45"/>
              </a:xfrm>
              <a:custGeom>
                <a:avLst/>
                <a:gdLst>
                  <a:gd name="T0" fmla="*/ 22 w 22"/>
                  <a:gd name="T1" fmla="*/ 36 h 45"/>
                  <a:gd name="T2" fmla="*/ 22 w 22"/>
                  <a:gd name="T3" fmla="*/ 36 h 45"/>
                  <a:gd name="T4" fmla="*/ 19 w 22"/>
                  <a:gd name="T5" fmla="*/ 0 h 45"/>
                  <a:gd name="T6" fmla="*/ 0 w 22"/>
                  <a:gd name="T7" fmla="*/ 3 h 45"/>
                  <a:gd name="T8" fmla="*/ 3 w 22"/>
                  <a:gd name="T9" fmla="*/ 37 h 45"/>
                  <a:gd name="T10" fmla="*/ 3 w 22"/>
                  <a:gd name="T11" fmla="*/ 37 h 45"/>
                  <a:gd name="T12" fmla="*/ 3 w 22"/>
                  <a:gd name="T13" fmla="*/ 37 h 45"/>
                  <a:gd name="T14" fmla="*/ 4 w 22"/>
                  <a:gd name="T15" fmla="*/ 42 h 45"/>
                  <a:gd name="T16" fmla="*/ 6 w 22"/>
                  <a:gd name="T17" fmla="*/ 44 h 45"/>
                  <a:gd name="T18" fmla="*/ 11 w 22"/>
                  <a:gd name="T19" fmla="*/ 45 h 45"/>
                  <a:gd name="T20" fmla="*/ 14 w 22"/>
                  <a:gd name="T21" fmla="*/ 45 h 45"/>
                  <a:gd name="T22" fmla="*/ 17 w 22"/>
                  <a:gd name="T23" fmla="*/ 45 h 45"/>
                  <a:gd name="T24" fmla="*/ 21 w 22"/>
                  <a:gd name="T25" fmla="*/ 44 h 45"/>
                  <a:gd name="T26" fmla="*/ 22 w 22"/>
                  <a:gd name="T27" fmla="*/ 40 h 45"/>
                  <a:gd name="T28" fmla="*/ 22 w 22"/>
                  <a:gd name="T29"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5">
                    <a:moveTo>
                      <a:pt x="22" y="36"/>
                    </a:moveTo>
                    <a:lnTo>
                      <a:pt x="22" y="36"/>
                    </a:lnTo>
                    <a:lnTo>
                      <a:pt x="19" y="0"/>
                    </a:lnTo>
                    <a:lnTo>
                      <a:pt x="0" y="3"/>
                    </a:lnTo>
                    <a:lnTo>
                      <a:pt x="3" y="37"/>
                    </a:lnTo>
                    <a:lnTo>
                      <a:pt x="3" y="37"/>
                    </a:lnTo>
                    <a:lnTo>
                      <a:pt x="3" y="37"/>
                    </a:lnTo>
                    <a:lnTo>
                      <a:pt x="4" y="42"/>
                    </a:lnTo>
                    <a:lnTo>
                      <a:pt x="6" y="44"/>
                    </a:lnTo>
                    <a:lnTo>
                      <a:pt x="11" y="45"/>
                    </a:lnTo>
                    <a:lnTo>
                      <a:pt x="14" y="45"/>
                    </a:lnTo>
                    <a:lnTo>
                      <a:pt x="17" y="45"/>
                    </a:lnTo>
                    <a:lnTo>
                      <a:pt x="21" y="44"/>
                    </a:lnTo>
                    <a:lnTo>
                      <a:pt x="22" y="40"/>
                    </a:lnTo>
                    <a:lnTo>
                      <a:pt x="22"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2" name="Freeform 309"/>
              <p:cNvSpPr>
                <a:spLocks/>
              </p:cNvSpPr>
              <p:nvPr/>
            </p:nvSpPr>
            <p:spPr bwMode="auto">
              <a:xfrm>
                <a:off x="4277" y="1608"/>
                <a:ext cx="24" cy="43"/>
              </a:xfrm>
              <a:custGeom>
                <a:avLst/>
                <a:gdLst>
                  <a:gd name="T0" fmla="*/ 24 w 24"/>
                  <a:gd name="T1" fmla="*/ 34 h 43"/>
                  <a:gd name="T2" fmla="*/ 24 w 24"/>
                  <a:gd name="T3" fmla="*/ 34 h 43"/>
                  <a:gd name="T4" fmla="*/ 19 w 24"/>
                  <a:gd name="T5" fmla="*/ 0 h 43"/>
                  <a:gd name="T6" fmla="*/ 0 w 24"/>
                  <a:gd name="T7" fmla="*/ 1 h 43"/>
                  <a:gd name="T8" fmla="*/ 5 w 24"/>
                  <a:gd name="T9" fmla="*/ 35 h 43"/>
                  <a:gd name="T10" fmla="*/ 5 w 24"/>
                  <a:gd name="T11" fmla="*/ 35 h 43"/>
                  <a:gd name="T12" fmla="*/ 5 w 24"/>
                  <a:gd name="T13" fmla="*/ 35 h 43"/>
                  <a:gd name="T14" fmla="*/ 5 w 24"/>
                  <a:gd name="T15" fmla="*/ 39 h 43"/>
                  <a:gd name="T16" fmla="*/ 8 w 24"/>
                  <a:gd name="T17" fmla="*/ 42 h 43"/>
                  <a:gd name="T18" fmla="*/ 11 w 24"/>
                  <a:gd name="T19" fmla="*/ 43 h 43"/>
                  <a:gd name="T20" fmla="*/ 14 w 24"/>
                  <a:gd name="T21" fmla="*/ 43 h 43"/>
                  <a:gd name="T22" fmla="*/ 18 w 24"/>
                  <a:gd name="T23" fmla="*/ 42 h 43"/>
                  <a:gd name="T24" fmla="*/ 21 w 24"/>
                  <a:gd name="T25" fmla="*/ 40 h 43"/>
                  <a:gd name="T26" fmla="*/ 23 w 24"/>
                  <a:gd name="T27" fmla="*/ 37 h 43"/>
                  <a:gd name="T28" fmla="*/ 24 w 24"/>
                  <a:gd name="T29"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3">
                    <a:moveTo>
                      <a:pt x="24" y="34"/>
                    </a:moveTo>
                    <a:lnTo>
                      <a:pt x="24" y="34"/>
                    </a:lnTo>
                    <a:lnTo>
                      <a:pt x="19" y="0"/>
                    </a:lnTo>
                    <a:lnTo>
                      <a:pt x="0" y="1"/>
                    </a:lnTo>
                    <a:lnTo>
                      <a:pt x="5" y="35"/>
                    </a:lnTo>
                    <a:lnTo>
                      <a:pt x="5" y="35"/>
                    </a:lnTo>
                    <a:lnTo>
                      <a:pt x="5" y="35"/>
                    </a:lnTo>
                    <a:lnTo>
                      <a:pt x="5" y="39"/>
                    </a:lnTo>
                    <a:lnTo>
                      <a:pt x="8" y="42"/>
                    </a:lnTo>
                    <a:lnTo>
                      <a:pt x="11" y="43"/>
                    </a:lnTo>
                    <a:lnTo>
                      <a:pt x="14" y="43"/>
                    </a:lnTo>
                    <a:lnTo>
                      <a:pt x="18" y="42"/>
                    </a:lnTo>
                    <a:lnTo>
                      <a:pt x="21" y="40"/>
                    </a:lnTo>
                    <a:lnTo>
                      <a:pt x="23" y="37"/>
                    </a:lnTo>
                    <a:lnTo>
                      <a:pt x="24"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3" name="Freeform 310"/>
              <p:cNvSpPr>
                <a:spLocks/>
              </p:cNvSpPr>
              <p:nvPr/>
            </p:nvSpPr>
            <p:spPr bwMode="auto">
              <a:xfrm>
                <a:off x="4282" y="1642"/>
                <a:ext cx="22" cy="44"/>
              </a:xfrm>
              <a:custGeom>
                <a:avLst/>
                <a:gdLst>
                  <a:gd name="T0" fmla="*/ 22 w 22"/>
                  <a:gd name="T1" fmla="*/ 32 h 44"/>
                  <a:gd name="T2" fmla="*/ 22 w 22"/>
                  <a:gd name="T3" fmla="*/ 32 h 44"/>
                  <a:gd name="T4" fmla="*/ 19 w 22"/>
                  <a:gd name="T5" fmla="*/ 0 h 44"/>
                  <a:gd name="T6" fmla="*/ 0 w 22"/>
                  <a:gd name="T7" fmla="*/ 1 h 44"/>
                  <a:gd name="T8" fmla="*/ 3 w 22"/>
                  <a:gd name="T9" fmla="*/ 35 h 44"/>
                  <a:gd name="T10" fmla="*/ 3 w 22"/>
                  <a:gd name="T11" fmla="*/ 35 h 44"/>
                  <a:gd name="T12" fmla="*/ 3 w 22"/>
                  <a:gd name="T13" fmla="*/ 35 h 44"/>
                  <a:gd name="T14" fmla="*/ 5 w 22"/>
                  <a:gd name="T15" fmla="*/ 39 h 44"/>
                  <a:gd name="T16" fmla="*/ 8 w 22"/>
                  <a:gd name="T17" fmla="*/ 42 h 44"/>
                  <a:gd name="T18" fmla="*/ 11 w 22"/>
                  <a:gd name="T19" fmla="*/ 44 h 44"/>
                  <a:gd name="T20" fmla="*/ 14 w 22"/>
                  <a:gd name="T21" fmla="*/ 44 h 44"/>
                  <a:gd name="T22" fmla="*/ 18 w 22"/>
                  <a:gd name="T23" fmla="*/ 42 h 44"/>
                  <a:gd name="T24" fmla="*/ 21 w 22"/>
                  <a:gd name="T25" fmla="*/ 40 h 44"/>
                  <a:gd name="T26" fmla="*/ 22 w 22"/>
                  <a:gd name="T27" fmla="*/ 37 h 44"/>
                  <a:gd name="T28" fmla="*/ 22 w 22"/>
                  <a:gd name="T2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4">
                    <a:moveTo>
                      <a:pt x="22" y="32"/>
                    </a:moveTo>
                    <a:lnTo>
                      <a:pt x="22" y="32"/>
                    </a:lnTo>
                    <a:lnTo>
                      <a:pt x="19" y="0"/>
                    </a:lnTo>
                    <a:lnTo>
                      <a:pt x="0" y="1"/>
                    </a:lnTo>
                    <a:lnTo>
                      <a:pt x="3" y="35"/>
                    </a:lnTo>
                    <a:lnTo>
                      <a:pt x="3" y="35"/>
                    </a:lnTo>
                    <a:lnTo>
                      <a:pt x="3" y="35"/>
                    </a:lnTo>
                    <a:lnTo>
                      <a:pt x="5" y="39"/>
                    </a:lnTo>
                    <a:lnTo>
                      <a:pt x="8" y="42"/>
                    </a:lnTo>
                    <a:lnTo>
                      <a:pt x="11" y="44"/>
                    </a:lnTo>
                    <a:lnTo>
                      <a:pt x="14" y="44"/>
                    </a:lnTo>
                    <a:lnTo>
                      <a:pt x="18" y="42"/>
                    </a:lnTo>
                    <a:lnTo>
                      <a:pt x="21" y="40"/>
                    </a:lnTo>
                    <a:lnTo>
                      <a:pt x="22" y="37"/>
                    </a:lnTo>
                    <a:lnTo>
                      <a:pt x="22" y="3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4" name="Freeform 311"/>
              <p:cNvSpPr>
                <a:spLocks/>
              </p:cNvSpPr>
              <p:nvPr/>
            </p:nvSpPr>
            <p:spPr bwMode="auto">
              <a:xfrm>
                <a:off x="4285" y="1674"/>
                <a:ext cx="23" cy="41"/>
              </a:xfrm>
              <a:custGeom>
                <a:avLst/>
                <a:gdLst>
                  <a:gd name="T0" fmla="*/ 23 w 23"/>
                  <a:gd name="T1" fmla="*/ 31 h 41"/>
                  <a:gd name="T2" fmla="*/ 23 w 23"/>
                  <a:gd name="T3" fmla="*/ 31 h 41"/>
                  <a:gd name="T4" fmla="*/ 19 w 23"/>
                  <a:gd name="T5" fmla="*/ 0 h 41"/>
                  <a:gd name="T6" fmla="*/ 0 w 23"/>
                  <a:gd name="T7" fmla="*/ 3 h 41"/>
                  <a:gd name="T8" fmla="*/ 5 w 23"/>
                  <a:gd name="T9" fmla="*/ 33 h 41"/>
                  <a:gd name="T10" fmla="*/ 5 w 23"/>
                  <a:gd name="T11" fmla="*/ 33 h 41"/>
                  <a:gd name="T12" fmla="*/ 5 w 23"/>
                  <a:gd name="T13" fmla="*/ 33 h 41"/>
                  <a:gd name="T14" fmla="*/ 5 w 23"/>
                  <a:gd name="T15" fmla="*/ 38 h 41"/>
                  <a:gd name="T16" fmla="*/ 8 w 23"/>
                  <a:gd name="T17" fmla="*/ 39 h 41"/>
                  <a:gd name="T18" fmla="*/ 11 w 23"/>
                  <a:gd name="T19" fmla="*/ 41 h 41"/>
                  <a:gd name="T20" fmla="*/ 15 w 23"/>
                  <a:gd name="T21" fmla="*/ 41 h 41"/>
                  <a:gd name="T22" fmla="*/ 18 w 23"/>
                  <a:gd name="T23" fmla="*/ 41 h 41"/>
                  <a:gd name="T24" fmla="*/ 21 w 23"/>
                  <a:gd name="T25" fmla="*/ 38 h 41"/>
                  <a:gd name="T26" fmla="*/ 23 w 23"/>
                  <a:gd name="T27" fmla="*/ 34 h 41"/>
                  <a:gd name="T28" fmla="*/ 23 w 23"/>
                  <a:gd name="T29"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1">
                    <a:moveTo>
                      <a:pt x="23" y="31"/>
                    </a:moveTo>
                    <a:lnTo>
                      <a:pt x="23" y="31"/>
                    </a:lnTo>
                    <a:lnTo>
                      <a:pt x="19" y="0"/>
                    </a:lnTo>
                    <a:lnTo>
                      <a:pt x="0" y="3"/>
                    </a:lnTo>
                    <a:lnTo>
                      <a:pt x="5" y="33"/>
                    </a:lnTo>
                    <a:lnTo>
                      <a:pt x="5" y="33"/>
                    </a:lnTo>
                    <a:lnTo>
                      <a:pt x="5" y="33"/>
                    </a:lnTo>
                    <a:lnTo>
                      <a:pt x="5" y="38"/>
                    </a:lnTo>
                    <a:lnTo>
                      <a:pt x="8" y="39"/>
                    </a:lnTo>
                    <a:lnTo>
                      <a:pt x="11" y="41"/>
                    </a:lnTo>
                    <a:lnTo>
                      <a:pt x="15" y="41"/>
                    </a:lnTo>
                    <a:lnTo>
                      <a:pt x="18" y="41"/>
                    </a:lnTo>
                    <a:lnTo>
                      <a:pt x="21" y="38"/>
                    </a:lnTo>
                    <a:lnTo>
                      <a:pt x="23" y="34"/>
                    </a:lnTo>
                    <a:lnTo>
                      <a:pt x="23"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5" name="Freeform 312"/>
              <p:cNvSpPr>
                <a:spLocks/>
              </p:cNvSpPr>
              <p:nvPr/>
            </p:nvSpPr>
            <p:spPr bwMode="auto">
              <a:xfrm>
                <a:off x="4290" y="1705"/>
                <a:ext cx="23" cy="36"/>
              </a:xfrm>
              <a:custGeom>
                <a:avLst/>
                <a:gdLst>
                  <a:gd name="T0" fmla="*/ 23 w 23"/>
                  <a:gd name="T1" fmla="*/ 26 h 36"/>
                  <a:gd name="T2" fmla="*/ 23 w 23"/>
                  <a:gd name="T3" fmla="*/ 26 h 36"/>
                  <a:gd name="T4" fmla="*/ 18 w 23"/>
                  <a:gd name="T5" fmla="*/ 0 h 36"/>
                  <a:gd name="T6" fmla="*/ 0 w 23"/>
                  <a:gd name="T7" fmla="*/ 2 h 36"/>
                  <a:gd name="T8" fmla="*/ 3 w 23"/>
                  <a:gd name="T9" fmla="*/ 28 h 36"/>
                  <a:gd name="T10" fmla="*/ 3 w 23"/>
                  <a:gd name="T11" fmla="*/ 28 h 36"/>
                  <a:gd name="T12" fmla="*/ 3 w 23"/>
                  <a:gd name="T13" fmla="*/ 28 h 36"/>
                  <a:gd name="T14" fmla="*/ 5 w 23"/>
                  <a:gd name="T15" fmla="*/ 33 h 36"/>
                  <a:gd name="T16" fmla="*/ 8 w 23"/>
                  <a:gd name="T17" fmla="*/ 34 h 36"/>
                  <a:gd name="T18" fmla="*/ 11 w 23"/>
                  <a:gd name="T19" fmla="*/ 36 h 36"/>
                  <a:gd name="T20" fmla="*/ 14 w 23"/>
                  <a:gd name="T21" fmla="*/ 36 h 36"/>
                  <a:gd name="T22" fmla="*/ 18 w 23"/>
                  <a:gd name="T23" fmla="*/ 36 h 36"/>
                  <a:gd name="T24" fmla="*/ 21 w 23"/>
                  <a:gd name="T25" fmla="*/ 33 h 36"/>
                  <a:gd name="T26" fmla="*/ 23 w 23"/>
                  <a:gd name="T27" fmla="*/ 29 h 36"/>
                  <a:gd name="T28" fmla="*/ 23 w 23"/>
                  <a:gd name="T29"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6">
                    <a:moveTo>
                      <a:pt x="23" y="26"/>
                    </a:moveTo>
                    <a:lnTo>
                      <a:pt x="23" y="26"/>
                    </a:lnTo>
                    <a:lnTo>
                      <a:pt x="18" y="0"/>
                    </a:lnTo>
                    <a:lnTo>
                      <a:pt x="0" y="2"/>
                    </a:lnTo>
                    <a:lnTo>
                      <a:pt x="3" y="28"/>
                    </a:lnTo>
                    <a:lnTo>
                      <a:pt x="3" y="28"/>
                    </a:lnTo>
                    <a:lnTo>
                      <a:pt x="3" y="28"/>
                    </a:lnTo>
                    <a:lnTo>
                      <a:pt x="5" y="33"/>
                    </a:lnTo>
                    <a:lnTo>
                      <a:pt x="8" y="34"/>
                    </a:lnTo>
                    <a:lnTo>
                      <a:pt x="11" y="36"/>
                    </a:lnTo>
                    <a:lnTo>
                      <a:pt x="14" y="36"/>
                    </a:lnTo>
                    <a:lnTo>
                      <a:pt x="18" y="36"/>
                    </a:lnTo>
                    <a:lnTo>
                      <a:pt x="21" y="33"/>
                    </a:lnTo>
                    <a:lnTo>
                      <a:pt x="23" y="29"/>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6" name="Freeform 313"/>
              <p:cNvSpPr>
                <a:spLocks/>
              </p:cNvSpPr>
              <p:nvPr/>
            </p:nvSpPr>
            <p:spPr bwMode="auto">
              <a:xfrm>
                <a:off x="4293" y="1731"/>
                <a:ext cx="23" cy="34"/>
              </a:xfrm>
              <a:custGeom>
                <a:avLst/>
                <a:gdLst>
                  <a:gd name="T0" fmla="*/ 23 w 23"/>
                  <a:gd name="T1" fmla="*/ 23 h 34"/>
                  <a:gd name="T2" fmla="*/ 23 w 23"/>
                  <a:gd name="T3" fmla="*/ 24 h 34"/>
                  <a:gd name="T4" fmla="*/ 20 w 23"/>
                  <a:gd name="T5" fmla="*/ 0 h 34"/>
                  <a:gd name="T6" fmla="*/ 0 w 23"/>
                  <a:gd name="T7" fmla="*/ 2 h 34"/>
                  <a:gd name="T8" fmla="*/ 5 w 23"/>
                  <a:gd name="T9" fmla="*/ 26 h 34"/>
                  <a:gd name="T10" fmla="*/ 5 w 23"/>
                  <a:gd name="T11" fmla="*/ 28 h 34"/>
                  <a:gd name="T12" fmla="*/ 5 w 23"/>
                  <a:gd name="T13" fmla="*/ 26 h 34"/>
                  <a:gd name="T14" fmla="*/ 7 w 23"/>
                  <a:gd name="T15" fmla="*/ 31 h 34"/>
                  <a:gd name="T16" fmla="*/ 8 w 23"/>
                  <a:gd name="T17" fmla="*/ 33 h 34"/>
                  <a:gd name="T18" fmla="*/ 11 w 23"/>
                  <a:gd name="T19" fmla="*/ 34 h 34"/>
                  <a:gd name="T20" fmla="*/ 16 w 23"/>
                  <a:gd name="T21" fmla="*/ 34 h 34"/>
                  <a:gd name="T22" fmla="*/ 20 w 23"/>
                  <a:gd name="T23" fmla="*/ 34 h 34"/>
                  <a:gd name="T24" fmla="*/ 21 w 23"/>
                  <a:gd name="T25" fmla="*/ 31 h 34"/>
                  <a:gd name="T26" fmla="*/ 23 w 23"/>
                  <a:gd name="T27" fmla="*/ 28 h 34"/>
                  <a:gd name="T28" fmla="*/ 23 w 23"/>
                  <a:gd name="T29" fmla="*/ 24 h 34"/>
                  <a:gd name="T30" fmla="*/ 23 w 23"/>
                  <a:gd name="T3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4">
                    <a:moveTo>
                      <a:pt x="23" y="23"/>
                    </a:moveTo>
                    <a:lnTo>
                      <a:pt x="23" y="24"/>
                    </a:lnTo>
                    <a:lnTo>
                      <a:pt x="20" y="0"/>
                    </a:lnTo>
                    <a:lnTo>
                      <a:pt x="0" y="2"/>
                    </a:lnTo>
                    <a:lnTo>
                      <a:pt x="5" y="26"/>
                    </a:lnTo>
                    <a:lnTo>
                      <a:pt x="5" y="28"/>
                    </a:lnTo>
                    <a:lnTo>
                      <a:pt x="5" y="26"/>
                    </a:lnTo>
                    <a:lnTo>
                      <a:pt x="7" y="31"/>
                    </a:lnTo>
                    <a:lnTo>
                      <a:pt x="8" y="33"/>
                    </a:lnTo>
                    <a:lnTo>
                      <a:pt x="11" y="34"/>
                    </a:lnTo>
                    <a:lnTo>
                      <a:pt x="16" y="34"/>
                    </a:lnTo>
                    <a:lnTo>
                      <a:pt x="20" y="34"/>
                    </a:lnTo>
                    <a:lnTo>
                      <a:pt x="21" y="31"/>
                    </a:lnTo>
                    <a:lnTo>
                      <a:pt x="23" y="28"/>
                    </a:lnTo>
                    <a:lnTo>
                      <a:pt x="23" y="24"/>
                    </a:lnTo>
                    <a:lnTo>
                      <a:pt x="23"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7" name="Freeform 314"/>
              <p:cNvSpPr>
                <a:spLocks/>
              </p:cNvSpPr>
              <p:nvPr/>
            </p:nvSpPr>
            <p:spPr bwMode="auto">
              <a:xfrm>
                <a:off x="4298" y="1754"/>
                <a:ext cx="23" cy="31"/>
              </a:xfrm>
              <a:custGeom>
                <a:avLst/>
                <a:gdLst>
                  <a:gd name="T0" fmla="*/ 23 w 23"/>
                  <a:gd name="T1" fmla="*/ 19 h 31"/>
                  <a:gd name="T2" fmla="*/ 23 w 23"/>
                  <a:gd name="T3" fmla="*/ 21 h 31"/>
                  <a:gd name="T4" fmla="*/ 18 w 23"/>
                  <a:gd name="T5" fmla="*/ 0 h 31"/>
                  <a:gd name="T6" fmla="*/ 0 w 23"/>
                  <a:gd name="T7" fmla="*/ 5 h 31"/>
                  <a:gd name="T8" fmla="*/ 3 w 23"/>
                  <a:gd name="T9" fmla="*/ 24 h 31"/>
                  <a:gd name="T10" fmla="*/ 3 w 23"/>
                  <a:gd name="T11" fmla="*/ 24 h 31"/>
                  <a:gd name="T12" fmla="*/ 3 w 23"/>
                  <a:gd name="T13" fmla="*/ 24 h 31"/>
                  <a:gd name="T14" fmla="*/ 5 w 23"/>
                  <a:gd name="T15" fmla="*/ 27 h 31"/>
                  <a:gd name="T16" fmla="*/ 8 w 23"/>
                  <a:gd name="T17" fmla="*/ 31 h 31"/>
                  <a:gd name="T18" fmla="*/ 11 w 23"/>
                  <a:gd name="T19" fmla="*/ 31 h 31"/>
                  <a:gd name="T20" fmla="*/ 15 w 23"/>
                  <a:gd name="T21" fmla="*/ 31 h 31"/>
                  <a:gd name="T22" fmla="*/ 18 w 23"/>
                  <a:gd name="T23" fmla="*/ 31 h 31"/>
                  <a:gd name="T24" fmla="*/ 21 w 23"/>
                  <a:gd name="T25" fmla="*/ 27 h 31"/>
                  <a:gd name="T26" fmla="*/ 23 w 23"/>
                  <a:gd name="T27" fmla="*/ 24 h 31"/>
                  <a:gd name="T28" fmla="*/ 23 w 23"/>
                  <a:gd name="T29" fmla="*/ 21 h 31"/>
                  <a:gd name="T30" fmla="*/ 23 w 23"/>
                  <a:gd name="T3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1">
                    <a:moveTo>
                      <a:pt x="23" y="19"/>
                    </a:moveTo>
                    <a:lnTo>
                      <a:pt x="23" y="21"/>
                    </a:lnTo>
                    <a:lnTo>
                      <a:pt x="18" y="0"/>
                    </a:lnTo>
                    <a:lnTo>
                      <a:pt x="0" y="5"/>
                    </a:lnTo>
                    <a:lnTo>
                      <a:pt x="3" y="24"/>
                    </a:lnTo>
                    <a:lnTo>
                      <a:pt x="3" y="24"/>
                    </a:lnTo>
                    <a:lnTo>
                      <a:pt x="3" y="24"/>
                    </a:lnTo>
                    <a:lnTo>
                      <a:pt x="5" y="27"/>
                    </a:lnTo>
                    <a:lnTo>
                      <a:pt x="8" y="31"/>
                    </a:lnTo>
                    <a:lnTo>
                      <a:pt x="11" y="31"/>
                    </a:lnTo>
                    <a:lnTo>
                      <a:pt x="15" y="31"/>
                    </a:lnTo>
                    <a:lnTo>
                      <a:pt x="18" y="31"/>
                    </a:lnTo>
                    <a:lnTo>
                      <a:pt x="21" y="27"/>
                    </a:lnTo>
                    <a:lnTo>
                      <a:pt x="23" y="24"/>
                    </a:lnTo>
                    <a:lnTo>
                      <a:pt x="23" y="21"/>
                    </a:lnTo>
                    <a:lnTo>
                      <a:pt x="23" y="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8" name="Freeform 315"/>
              <p:cNvSpPr>
                <a:spLocks/>
              </p:cNvSpPr>
              <p:nvPr/>
            </p:nvSpPr>
            <p:spPr bwMode="auto">
              <a:xfrm>
                <a:off x="4301" y="1773"/>
                <a:ext cx="23" cy="30"/>
              </a:xfrm>
              <a:custGeom>
                <a:avLst/>
                <a:gdLst>
                  <a:gd name="T0" fmla="*/ 23 w 23"/>
                  <a:gd name="T1" fmla="*/ 17 h 30"/>
                  <a:gd name="T2" fmla="*/ 23 w 23"/>
                  <a:gd name="T3" fmla="*/ 18 h 30"/>
                  <a:gd name="T4" fmla="*/ 20 w 23"/>
                  <a:gd name="T5" fmla="*/ 0 h 30"/>
                  <a:gd name="T6" fmla="*/ 0 w 23"/>
                  <a:gd name="T7" fmla="*/ 5 h 30"/>
                  <a:gd name="T8" fmla="*/ 5 w 23"/>
                  <a:gd name="T9" fmla="*/ 21 h 30"/>
                  <a:gd name="T10" fmla="*/ 5 w 23"/>
                  <a:gd name="T11" fmla="*/ 21 h 30"/>
                  <a:gd name="T12" fmla="*/ 5 w 23"/>
                  <a:gd name="T13" fmla="*/ 21 h 30"/>
                  <a:gd name="T14" fmla="*/ 7 w 23"/>
                  <a:gd name="T15" fmla="*/ 26 h 30"/>
                  <a:gd name="T16" fmla="*/ 10 w 23"/>
                  <a:gd name="T17" fmla="*/ 28 h 30"/>
                  <a:gd name="T18" fmla="*/ 13 w 23"/>
                  <a:gd name="T19" fmla="*/ 30 h 30"/>
                  <a:gd name="T20" fmla="*/ 16 w 23"/>
                  <a:gd name="T21" fmla="*/ 30 h 30"/>
                  <a:gd name="T22" fmla="*/ 20 w 23"/>
                  <a:gd name="T23" fmla="*/ 28 h 30"/>
                  <a:gd name="T24" fmla="*/ 23 w 23"/>
                  <a:gd name="T25" fmla="*/ 25 h 30"/>
                  <a:gd name="T26" fmla="*/ 23 w 23"/>
                  <a:gd name="T27" fmla="*/ 21 h 30"/>
                  <a:gd name="T28" fmla="*/ 23 w 23"/>
                  <a:gd name="T29" fmla="*/ 18 h 30"/>
                  <a:gd name="T30" fmla="*/ 23 w 23"/>
                  <a:gd name="T31"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0">
                    <a:moveTo>
                      <a:pt x="23" y="17"/>
                    </a:moveTo>
                    <a:lnTo>
                      <a:pt x="23" y="18"/>
                    </a:lnTo>
                    <a:lnTo>
                      <a:pt x="20" y="0"/>
                    </a:lnTo>
                    <a:lnTo>
                      <a:pt x="0" y="5"/>
                    </a:lnTo>
                    <a:lnTo>
                      <a:pt x="5" y="21"/>
                    </a:lnTo>
                    <a:lnTo>
                      <a:pt x="5" y="21"/>
                    </a:lnTo>
                    <a:lnTo>
                      <a:pt x="5" y="21"/>
                    </a:lnTo>
                    <a:lnTo>
                      <a:pt x="7" y="26"/>
                    </a:lnTo>
                    <a:lnTo>
                      <a:pt x="10" y="28"/>
                    </a:lnTo>
                    <a:lnTo>
                      <a:pt x="13" y="30"/>
                    </a:lnTo>
                    <a:lnTo>
                      <a:pt x="16" y="30"/>
                    </a:lnTo>
                    <a:lnTo>
                      <a:pt x="20" y="28"/>
                    </a:lnTo>
                    <a:lnTo>
                      <a:pt x="23" y="25"/>
                    </a:lnTo>
                    <a:lnTo>
                      <a:pt x="23" y="21"/>
                    </a:lnTo>
                    <a:lnTo>
                      <a:pt x="23" y="18"/>
                    </a:lnTo>
                    <a:lnTo>
                      <a:pt x="23" y="1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49" name="Freeform 316"/>
              <p:cNvSpPr>
                <a:spLocks/>
              </p:cNvSpPr>
              <p:nvPr/>
            </p:nvSpPr>
            <p:spPr bwMode="auto">
              <a:xfrm>
                <a:off x="4306" y="1790"/>
                <a:ext cx="23" cy="27"/>
              </a:xfrm>
              <a:custGeom>
                <a:avLst/>
                <a:gdLst>
                  <a:gd name="T0" fmla="*/ 23 w 23"/>
                  <a:gd name="T1" fmla="*/ 14 h 27"/>
                  <a:gd name="T2" fmla="*/ 23 w 23"/>
                  <a:gd name="T3" fmla="*/ 16 h 27"/>
                  <a:gd name="T4" fmla="*/ 18 w 23"/>
                  <a:gd name="T5" fmla="*/ 0 h 27"/>
                  <a:gd name="T6" fmla="*/ 0 w 23"/>
                  <a:gd name="T7" fmla="*/ 4 h 27"/>
                  <a:gd name="T8" fmla="*/ 3 w 23"/>
                  <a:gd name="T9" fmla="*/ 21 h 27"/>
                  <a:gd name="T10" fmla="*/ 3 w 23"/>
                  <a:gd name="T11" fmla="*/ 21 h 27"/>
                  <a:gd name="T12" fmla="*/ 3 w 23"/>
                  <a:gd name="T13" fmla="*/ 21 h 27"/>
                  <a:gd name="T14" fmla="*/ 5 w 23"/>
                  <a:gd name="T15" fmla="*/ 24 h 27"/>
                  <a:gd name="T16" fmla="*/ 8 w 23"/>
                  <a:gd name="T17" fmla="*/ 27 h 27"/>
                  <a:gd name="T18" fmla="*/ 11 w 23"/>
                  <a:gd name="T19" fmla="*/ 27 h 27"/>
                  <a:gd name="T20" fmla="*/ 16 w 23"/>
                  <a:gd name="T21" fmla="*/ 27 h 27"/>
                  <a:gd name="T22" fmla="*/ 20 w 23"/>
                  <a:gd name="T23" fmla="*/ 26 h 27"/>
                  <a:gd name="T24" fmla="*/ 21 w 23"/>
                  <a:gd name="T25" fmla="*/ 24 h 27"/>
                  <a:gd name="T26" fmla="*/ 23 w 23"/>
                  <a:gd name="T27" fmla="*/ 19 h 27"/>
                  <a:gd name="T28" fmla="*/ 23 w 23"/>
                  <a:gd name="T29" fmla="*/ 16 h 27"/>
                  <a:gd name="T30" fmla="*/ 23 w 23"/>
                  <a:gd name="T31"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23" y="14"/>
                    </a:moveTo>
                    <a:lnTo>
                      <a:pt x="23" y="16"/>
                    </a:lnTo>
                    <a:lnTo>
                      <a:pt x="18" y="0"/>
                    </a:lnTo>
                    <a:lnTo>
                      <a:pt x="0" y="4"/>
                    </a:lnTo>
                    <a:lnTo>
                      <a:pt x="3" y="21"/>
                    </a:lnTo>
                    <a:lnTo>
                      <a:pt x="3" y="21"/>
                    </a:lnTo>
                    <a:lnTo>
                      <a:pt x="3" y="21"/>
                    </a:lnTo>
                    <a:lnTo>
                      <a:pt x="5" y="24"/>
                    </a:lnTo>
                    <a:lnTo>
                      <a:pt x="8" y="27"/>
                    </a:lnTo>
                    <a:lnTo>
                      <a:pt x="11" y="27"/>
                    </a:lnTo>
                    <a:lnTo>
                      <a:pt x="16" y="27"/>
                    </a:lnTo>
                    <a:lnTo>
                      <a:pt x="20" y="26"/>
                    </a:lnTo>
                    <a:lnTo>
                      <a:pt x="21" y="24"/>
                    </a:lnTo>
                    <a:lnTo>
                      <a:pt x="23" y="19"/>
                    </a:lnTo>
                    <a:lnTo>
                      <a:pt x="23" y="16"/>
                    </a:lnTo>
                    <a:lnTo>
                      <a:pt x="23" y="1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0" name="Freeform 317"/>
              <p:cNvSpPr>
                <a:spLocks/>
              </p:cNvSpPr>
              <p:nvPr/>
            </p:nvSpPr>
            <p:spPr bwMode="auto">
              <a:xfrm>
                <a:off x="4309" y="1804"/>
                <a:ext cx="25" cy="25"/>
              </a:xfrm>
              <a:custGeom>
                <a:avLst/>
                <a:gdLst>
                  <a:gd name="T0" fmla="*/ 23 w 25"/>
                  <a:gd name="T1" fmla="*/ 12 h 25"/>
                  <a:gd name="T2" fmla="*/ 23 w 25"/>
                  <a:gd name="T3" fmla="*/ 12 h 25"/>
                  <a:gd name="T4" fmla="*/ 20 w 25"/>
                  <a:gd name="T5" fmla="*/ 0 h 25"/>
                  <a:gd name="T6" fmla="*/ 0 w 25"/>
                  <a:gd name="T7" fmla="*/ 7 h 25"/>
                  <a:gd name="T8" fmla="*/ 5 w 25"/>
                  <a:gd name="T9" fmla="*/ 18 h 25"/>
                  <a:gd name="T10" fmla="*/ 5 w 25"/>
                  <a:gd name="T11" fmla="*/ 18 h 25"/>
                  <a:gd name="T12" fmla="*/ 5 w 25"/>
                  <a:gd name="T13" fmla="*/ 18 h 25"/>
                  <a:gd name="T14" fmla="*/ 7 w 25"/>
                  <a:gd name="T15" fmla="*/ 21 h 25"/>
                  <a:gd name="T16" fmla="*/ 10 w 25"/>
                  <a:gd name="T17" fmla="*/ 23 h 25"/>
                  <a:gd name="T18" fmla="*/ 13 w 25"/>
                  <a:gd name="T19" fmla="*/ 25 h 25"/>
                  <a:gd name="T20" fmla="*/ 18 w 25"/>
                  <a:gd name="T21" fmla="*/ 23 h 25"/>
                  <a:gd name="T22" fmla="*/ 21 w 25"/>
                  <a:gd name="T23" fmla="*/ 21 h 25"/>
                  <a:gd name="T24" fmla="*/ 23 w 25"/>
                  <a:gd name="T25" fmla="*/ 20 h 25"/>
                  <a:gd name="T26" fmla="*/ 25 w 25"/>
                  <a:gd name="T27" fmla="*/ 15 h 25"/>
                  <a:gd name="T28" fmla="*/ 23 w 25"/>
                  <a:gd name="T29"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5">
                    <a:moveTo>
                      <a:pt x="23" y="12"/>
                    </a:moveTo>
                    <a:lnTo>
                      <a:pt x="23" y="12"/>
                    </a:lnTo>
                    <a:lnTo>
                      <a:pt x="20" y="0"/>
                    </a:lnTo>
                    <a:lnTo>
                      <a:pt x="0" y="7"/>
                    </a:lnTo>
                    <a:lnTo>
                      <a:pt x="5" y="18"/>
                    </a:lnTo>
                    <a:lnTo>
                      <a:pt x="5" y="18"/>
                    </a:lnTo>
                    <a:lnTo>
                      <a:pt x="5" y="18"/>
                    </a:lnTo>
                    <a:lnTo>
                      <a:pt x="7" y="21"/>
                    </a:lnTo>
                    <a:lnTo>
                      <a:pt x="10" y="23"/>
                    </a:lnTo>
                    <a:lnTo>
                      <a:pt x="13" y="25"/>
                    </a:lnTo>
                    <a:lnTo>
                      <a:pt x="18" y="23"/>
                    </a:lnTo>
                    <a:lnTo>
                      <a:pt x="21" y="21"/>
                    </a:lnTo>
                    <a:lnTo>
                      <a:pt x="23" y="20"/>
                    </a:lnTo>
                    <a:lnTo>
                      <a:pt x="25" y="15"/>
                    </a:lnTo>
                    <a:lnTo>
                      <a:pt x="23"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1" name="Freeform 318"/>
              <p:cNvSpPr>
                <a:spLocks/>
              </p:cNvSpPr>
              <p:nvPr/>
            </p:nvSpPr>
            <p:spPr bwMode="auto">
              <a:xfrm>
                <a:off x="4314" y="1816"/>
                <a:ext cx="23" cy="21"/>
              </a:xfrm>
              <a:custGeom>
                <a:avLst/>
                <a:gdLst>
                  <a:gd name="T0" fmla="*/ 21 w 23"/>
                  <a:gd name="T1" fmla="*/ 6 h 21"/>
                  <a:gd name="T2" fmla="*/ 23 w 23"/>
                  <a:gd name="T3" fmla="*/ 8 h 21"/>
                  <a:gd name="T4" fmla="*/ 18 w 23"/>
                  <a:gd name="T5" fmla="*/ 0 h 21"/>
                  <a:gd name="T6" fmla="*/ 0 w 23"/>
                  <a:gd name="T7" fmla="*/ 6 h 21"/>
                  <a:gd name="T8" fmla="*/ 5 w 23"/>
                  <a:gd name="T9" fmla="*/ 16 h 21"/>
                  <a:gd name="T10" fmla="*/ 5 w 23"/>
                  <a:gd name="T11" fmla="*/ 17 h 21"/>
                  <a:gd name="T12" fmla="*/ 5 w 23"/>
                  <a:gd name="T13" fmla="*/ 16 h 21"/>
                  <a:gd name="T14" fmla="*/ 7 w 23"/>
                  <a:gd name="T15" fmla="*/ 19 h 21"/>
                  <a:gd name="T16" fmla="*/ 10 w 23"/>
                  <a:gd name="T17" fmla="*/ 21 h 21"/>
                  <a:gd name="T18" fmla="*/ 13 w 23"/>
                  <a:gd name="T19" fmla="*/ 21 h 21"/>
                  <a:gd name="T20" fmla="*/ 16 w 23"/>
                  <a:gd name="T21" fmla="*/ 21 h 21"/>
                  <a:gd name="T22" fmla="*/ 20 w 23"/>
                  <a:gd name="T23" fmla="*/ 19 h 21"/>
                  <a:gd name="T24" fmla="*/ 23 w 23"/>
                  <a:gd name="T25" fmla="*/ 16 h 21"/>
                  <a:gd name="T26" fmla="*/ 23 w 23"/>
                  <a:gd name="T27" fmla="*/ 13 h 21"/>
                  <a:gd name="T28" fmla="*/ 23 w 23"/>
                  <a:gd name="T29" fmla="*/ 8 h 21"/>
                  <a:gd name="T30" fmla="*/ 21 w 23"/>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1" y="6"/>
                    </a:moveTo>
                    <a:lnTo>
                      <a:pt x="23" y="8"/>
                    </a:lnTo>
                    <a:lnTo>
                      <a:pt x="18" y="0"/>
                    </a:lnTo>
                    <a:lnTo>
                      <a:pt x="0" y="6"/>
                    </a:lnTo>
                    <a:lnTo>
                      <a:pt x="5" y="16"/>
                    </a:lnTo>
                    <a:lnTo>
                      <a:pt x="5" y="17"/>
                    </a:lnTo>
                    <a:lnTo>
                      <a:pt x="5" y="16"/>
                    </a:lnTo>
                    <a:lnTo>
                      <a:pt x="7" y="19"/>
                    </a:lnTo>
                    <a:lnTo>
                      <a:pt x="10" y="21"/>
                    </a:lnTo>
                    <a:lnTo>
                      <a:pt x="13" y="21"/>
                    </a:lnTo>
                    <a:lnTo>
                      <a:pt x="16" y="21"/>
                    </a:lnTo>
                    <a:lnTo>
                      <a:pt x="20" y="19"/>
                    </a:lnTo>
                    <a:lnTo>
                      <a:pt x="23" y="16"/>
                    </a:lnTo>
                    <a:lnTo>
                      <a:pt x="23" y="13"/>
                    </a:lnTo>
                    <a:lnTo>
                      <a:pt x="23" y="8"/>
                    </a:lnTo>
                    <a:lnTo>
                      <a:pt x="21"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2" name="Freeform 319"/>
              <p:cNvSpPr>
                <a:spLocks/>
              </p:cNvSpPr>
              <p:nvPr/>
            </p:nvSpPr>
            <p:spPr bwMode="auto">
              <a:xfrm>
                <a:off x="4319" y="1822"/>
                <a:ext cx="23" cy="21"/>
              </a:xfrm>
              <a:custGeom>
                <a:avLst/>
                <a:gdLst>
                  <a:gd name="T0" fmla="*/ 21 w 23"/>
                  <a:gd name="T1" fmla="*/ 7 h 21"/>
                  <a:gd name="T2" fmla="*/ 21 w 23"/>
                  <a:gd name="T3" fmla="*/ 7 h 21"/>
                  <a:gd name="T4" fmla="*/ 16 w 23"/>
                  <a:gd name="T5" fmla="*/ 0 h 21"/>
                  <a:gd name="T6" fmla="*/ 0 w 23"/>
                  <a:gd name="T7" fmla="*/ 11 h 21"/>
                  <a:gd name="T8" fmla="*/ 5 w 23"/>
                  <a:gd name="T9" fmla="*/ 16 h 21"/>
                  <a:gd name="T10" fmla="*/ 5 w 23"/>
                  <a:gd name="T11" fmla="*/ 16 h 21"/>
                  <a:gd name="T12" fmla="*/ 5 w 23"/>
                  <a:gd name="T13" fmla="*/ 16 h 21"/>
                  <a:gd name="T14" fmla="*/ 7 w 23"/>
                  <a:gd name="T15" fmla="*/ 20 h 21"/>
                  <a:gd name="T16" fmla="*/ 11 w 23"/>
                  <a:gd name="T17" fmla="*/ 21 h 21"/>
                  <a:gd name="T18" fmla="*/ 15 w 23"/>
                  <a:gd name="T19" fmla="*/ 21 h 21"/>
                  <a:gd name="T20" fmla="*/ 18 w 23"/>
                  <a:gd name="T21" fmla="*/ 20 h 21"/>
                  <a:gd name="T22" fmla="*/ 20 w 23"/>
                  <a:gd name="T23" fmla="*/ 18 h 21"/>
                  <a:gd name="T24" fmla="*/ 21 w 23"/>
                  <a:gd name="T25" fmla="*/ 15 h 21"/>
                  <a:gd name="T26" fmla="*/ 23 w 23"/>
                  <a:gd name="T27" fmla="*/ 10 h 21"/>
                  <a:gd name="T28" fmla="*/ 21 w 23"/>
                  <a:gd name="T29"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1">
                    <a:moveTo>
                      <a:pt x="21" y="7"/>
                    </a:moveTo>
                    <a:lnTo>
                      <a:pt x="21" y="7"/>
                    </a:lnTo>
                    <a:lnTo>
                      <a:pt x="16" y="0"/>
                    </a:lnTo>
                    <a:lnTo>
                      <a:pt x="0" y="11"/>
                    </a:lnTo>
                    <a:lnTo>
                      <a:pt x="5" y="16"/>
                    </a:lnTo>
                    <a:lnTo>
                      <a:pt x="5" y="16"/>
                    </a:lnTo>
                    <a:lnTo>
                      <a:pt x="5" y="16"/>
                    </a:lnTo>
                    <a:lnTo>
                      <a:pt x="7" y="20"/>
                    </a:lnTo>
                    <a:lnTo>
                      <a:pt x="11" y="21"/>
                    </a:lnTo>
                    <a:lnTo>
                      <a:pt x="15" y="21"/>
                    </a:lnTo>
                    <a:lnTo>
                      <a:pt x="18" y="20"/>
                    </a:lnTo>
                    <a:lnTo>
                      <a:pt x="20" y="18"/>
                    </a:lnTo>
                    <a:lnTo>
                      <a:pt x="21" y="15"/>
                    </a:lnTo>
                    <a:lnTo>
                      <a:pt x="23" y="10"/>
                    </a:lnTo>
                    <a:lnTo>
                      <a:pt x="21"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3" name="Freeform 320"/>
              <p:cNvSpPr>
                <a:spLocks/>
              </p:cNvSpPr>
              <p:nvPr/>
            </p:nvSpPr>
            <p:spPr bwMode="auto">
              <a:xfrm>
                <a:off x="4324" y="1829"/>
                <a:ext cx="21" cy="21"/>
              </a:xfrm>
              <a:custGeom>
                <a:avLst/>
                <a:gdLst>
                  <a:gd name="T0" fmla="*/ 18 w 21"/>
                  <a:gd name="T1" fmla="*/ 3 h 21"/>
                  <a:gd name="T2" fmla="*/ 19 w 21"/>
                  <a:gd name="T3" fmla="*/ 6 h 21"/>
                  <a:gd name="T4" fmla="*/ 16 w 21"/>
                  <a:gd name="T5" fmla="*/ 0 h 21"/>
                  <a:gd name="T6" fmla="*/ 0 w 21"/>
                  <a:gd name="T7" fmla="*/ 9 h 21"/>
                  <a:gd name="T8" fmla="*/ 3 w 21"/>
                  <a:gd name="T9" fmla="*/ 16 h 21"/>
                  <a:gd name="T10" fmla="*/ 5 w 21"/>
                  <a:gd name="T11" fmla="*/ 19 h 21"/>
                  <a:gd name="T12" fmla="*/ 3 w 21"/>
                  <a:gd name="T13" fmla="*/ 16 h 21"/>
                  <a:gd name="T14" fmla="*/ 6 w 21"/>
                  <a:gd name="T15" fmla="*/ 19 h 21"/>
                  <a:gd name="T16" fmla="*/ 10 w 21"/>
                  <a:gd name="T17" fmla="*/ 21 h 21"/>
                  <a:gd name="T18" fmla="*/ 13 w 21"/>
                  <a:gd name="T19" fmla="*/ 21 h 21"/>
                  <a:gd name="T20" fmla="*/ 16 w 21"/>
                  <a:gd name="T21" fmla="*/ 19 h 21"/>
                  <a:gd name="T22" fmla="*/ 19 w 21"/>
                  <a:gd name="T23" fmla="*/ 16 h 21"/>
                  <a:gd name="T24" fmla="*/ 21 w 21"/>
                  <a:gd name="T25" fmla="*/ 13 h 21"/>
                  <a:gd name="T26" fmla="*/ 21 w 21"/>
                  <a:gd name="T27" fmla="*/ 9 h 21"/>
                  <a:gd name="T28" fmla="*/ 19 w 21"/>
                  <a:gd name="T29" fmla="*/ 6 h 21"/>
                  <a:gd name="T30" fmla="*/ 18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8" y="3"/>
                    </a:moveTo>
                    <a:lnTo>
                      <a:pt x="19" y="6"/>
                    </a:lnTo>
                    <a:lnTo>
                      <a:pt x="16" y="0"/>
                    </a:lnTo>
                    <a:lnTo>
                      <a:pt x="0" y="9"/>
                    </a:lnTo>
                    <a:lnTo>
                      <a:pt x="3" y="16"/>
                    </a:lnTo>
                    <a:lnTo>
                      <a:pt x="5" y="19"/>
                    </a:lnTo>
                    <a:lnTo>
                      <a:pt x="3" y="16"/>
                    </a:lnTo>
                    <a:lnTo>
                      <a:pt x="6" y="19"/>
                    </a:lnTo>
                    <a:lnTo>
                      <a:pt x="10" y="21"/>
                    </a:lnTo>
                    <a:lnTo>
                      <a:pt x="13" y="21"/>
                    </a:lnTo>
                    <a:lnTo>
                      <a:pt x="16" y="19"/>
                    </a:lnTo>
                    <a:lnTo>
                      <a:pt x="19" y="16"/>
                    </a:lnTo>
                    <a:lnTo>
                      <a:pt x="21" y="13"/>
                    </a:lnTo>
                    <a:lnTo>
                      <a:pt x="21" y="9"/>
                    </a:lnTo>
                    <a:lnTo>
                      <a:pt x="19" y="6"/>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4" name="Freeform 321"/>
              <p:cNvSpPr>
                <a:spLocks/>
              </p:cNvSpPr>
              <p:nvPr/>
            </p:nvSpPr>
            <p:spPr bwMode="auto">
              <a:xfrm>
                <a:off x="4329" y="1832"/>
                <a:ext cx="21" cy="21"/>
              </a:xfrm>
              <a:custGeom>
                <a:avLst/>
                <a:gdLst>
                  <a:gd name="T0" fmla="*/ 16 w 21"/>
                  <a:gd name="T1" fmla="*/ 3 h 21"/>
                  <a:gd name="T2" fmla="*/ 16 w 21"/>
                  <a:gd name="T3" fmla="*/ 3 h 21"/>
                  <a:gd name="T4" fmla="*/ 13 w 21"/>
                  <a:gd name="T5" fmla="*/ 0 h 21"/>
                  <a:gd name="T6" fmla="*/ 0 w 21"/>
                  <a:gd name="T7" fmla="*/ 16 h 21"/>
                  <a:gd name="T8" fmla="*/ 5 w 21"/>
                  <a:gd name="T9" fmla="*/ 19 h 21"/>
                  <a:gd name="T10" fmla="*/ 5 w 21"/>
                  <a:gd name="T11" fmla="*/ 19 h 21"/>
                  <a:gd name="T12" fmla="*/ 5 w 21"/>
                  <a:gd name="T13" fmla="*/ 19 h 21"/>
                  <a:gd name="T14" fmla="*/ 8 w 21"/>
                  <a:gd name="T15" fmla="*/ 21 h 21"/>
                  <a:gd name="T16" fmla="*/ 13 w 21"/>
                  <a:gd name="T17" fmla="*/ 21 h 21"/>
                  <a:gd name="T18" fmla="*/ 16 w 21"/>
                  <a:gd name="T19" fmla="*/ 19 h 21"/>
                  <a:gd name="T20" fmla="*/ 18 w 21"/>
                  <a:gd name="T21" fmla="*/ 16 h 21"/>
                  <a:gd name="T22" fmla="*/ 19 w 21"/>
                  <a:gd name="T23" fmla="*/ 13 h 21"/>
                  <a:gd name="T24" fmla="*/ 21 w 21"/>
                  <a:gd name="T25" fmla="*/ 10 h 21"/>
                  <a:gd name="T26" fmla="*/ 19 w 21"/>
                  <a:gd name="T27" fmla="*/ 6 h 21"/>
                  <a:gd name="T28" fmla="*/ 16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16" y="3"/>
                    </a:moveTo>
                    <a:lnTo>
                      <a:pt x="16" y="3"/>
                    </a:lnTo>
                    <a:lnTo>
                      <a:pt x="13" y="0"/>
                    </a:lnTo>
                    <a:lnTo>
                      <a:pt x="0" y="16"/>
                    </a:lnTo>
                    <a:lnTo>
                      <a:pt x="5" y="19"/>
                    </a:lnTo>
                    <a:lnTo>
                      <a:pt x="5" y="19"/>
                    </a:lnTo>
                    <a:lnTo>
                      <a:pt x="5" y="19"/>
                    </a:lnTo>
                    <a:lnTo>
                      <a:pt x="8" y="21"/>
                    </a:lnTo>
                    <a:lnTo>
                      <a:pt x="13" y="21"/>
                    </a:lnTo>
                    <a:lnTo>
                      <a:pt x="16" y="19"/>
                    </a:lnTo>
                    <a:lnTo>
                      <a:pt x="18" y="16"/>
                    </a:lnTo>
                    <a:lnTo>
                      <a:pt x="19" y="13"/>
                    </a:lnTo>
                    <a:lnTo>
                      <a:pt x="21" y="10"/>
                    </a:lnTo>
                    <a:lnTo>
                      <a:pt x="19"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5" name="Freeform 322"/>
              <p:cNvSpPr>
                <a:spLocks/>
              </p:cNvSpPr>
              <p:nvPr/>
            </p:nvSpPr>
            <p:spPr bwMode="auto">
              <a:xfrm>
                <a:off x="4334" y="1835"/>
                <a:ext cx="19" cy="21"/>
              </a:xfrm>
              <a:custGeom>
                <a:avLst/>
                <a:gdLst>
                  <a:gd name="T0" fmla="*/ 16 w 19"/>
                  <a:gd name="T1" fmla="*/ 3 h 21"/>
                  <a:gd name="T2" fmla="*/ 16 w 19"/>
                  <a:gd name="T3" fmla="*/ 3 h 21"/>
                  <a:gd name="T4" fmla="*/ 11 w 19"/>
                  <a:gd name="T5" fmla="*/ 0 h 21"/>
                  <a:gd name="T6" fmla="*/ 0 w 19"/>
                  <a:gd name="T7" fmla="*/ 16 h 21"/>
                  <a:gd name="T8" fmla="*/ 3 w 19"/>
                  <a:gd name="T9" fmla="*/ 18 h 21"/>
                  <a:gd name="T10" fmla="*/ 3 w 19"/>
                  <a:gd name="T11" fmla="*/ 18 h 21"/>
                  <a:gd name="T12" fmla="*/ 3 w 19"/>
                  <a:gd name="T13" fmla="*/ 18 h 21"/>
                  <a:gd name="T14" fmla="*/ 8 w 19"/>
                  <a:gd name="T15" fmla="*/ 21 h 21"/>
                  <a:gd name="T16" fmla="*/ 11 w 19"/>
                  <a:gd name="T17" fmla="*/ 21 h 21"/>
                  <a:gd name="T18" fmla="*/ 14 w 19"/>
                  <a:gd name="T19" fmla="*/ 20 h 21"/>
                  <a:gd name="T20" fmla="*/ 18 w 19"/>
                  <a:gd name="T21" fmla="*/ 16 h 21"/>
                  <a:gd name="T22" fmla="*/ 19 w 19"/>
                  <a:gd name="T23" fmla="*/ 13 h 21"/>
                  <a:gd name="T24" fmla="*/ 19 w 19"/>
                  <a:gd name="T25" fmla="*/ 10 h 21"/>
                  <a:gd name="T26" fmla="*/ 18 w 19"/>
                  <a:gd name="T27" fmla="*/ 7 h 21"/>
                  <a:gd name="T28" fmla="*/ 16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16" y="3"/>
                    </a:moveTo>
                    <a:lnTo>
                      <a:pt x="16" y="3"/>
                    </a:lnTo>
                    <a:lnTo>
                      <a:pt x="11" y="0"/>
                    </a:lnTo>
                    <a:lnTo>
                      <a:pt x="0" y="16"/>
                    </a:lnTo>
                    <a:lnTo>
                      <a:pt x="3" y="18"/>
                    </a:lnTo>
                    <a:lnTo>
                      <a:pt x="3" y="18"/>
                    </a:lnTo>
                    <a:lnTo>
                      <a:pt x="3" y="18"/>
                    </a:lnTo>
                    <a:lnTo>
                      <a:pt x="8" y="21"/>
                    </a:lnTo>
                    <a:lnTo>
                      <a:pt x="11" y="21"/>
                    </a:lnTo>
                    <a:lnTo>
                      <a:pt x="14" y="20"/>
                    </a:lnTo>
                    <a:lnTo>
                      <a:pt x="18" y="16"/>
                    </a:lnTo>
                    <a:lnTo>
                      <a:pt x="19" y="13"/>
                    </a:lnTo>
                    <a:lnTo>
                      <a:pt x="19" y="10"/>
                    </a:lnTo>
                    <a:lnTo>
                      <a:pt x="18" y="7"/>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6" name="Freeform 323"/>
              <p:cNvSpPr>
                <a:spLocks/>
              </p:cNvSpPr>
              <p:nvPr/>
            </p:nvSpPr>
            <p:spPr bwMode="auto">
              <a:xfrm>
                <a:off x="4337" y="1838"/>
                <a:ext cx="21" cy="21"/>
              </a:xfrm>
              <a:custGeom>
                <a:avLst/>
                <a:gdLst>
                  <a:gd name="T0" fmla="*/ 15 w 21"/>
                  <a:gd name="T1" fmla="*/ 2 h 21"/>
                  <a:gd name="T2" fmla="*/ 16 w 21"/>
                  <a:gd name="T3" fmla="*/ 4 h 21"/>
                  <a:gd name="T4" fmla="*/ 13 w 21"/>
                  <a:gd name="T5" fmla="*/ 0 h 21"/>
                  <a:gd name="T6" fmla="*/ 0 w 21"/>
                  <a:gd name="T7" fmla="*/ 15 h 21"/>
                  <a:gd name="T8" fmla="*/ 5 w 21"/>
                  <a:gd name="T9" fmla="*/ 18 h 21"/>
                  <a:gd name="T10" fmla="*/ 6 w 21"/>
                  <a:gd name="T11" fmla="*/ 20 h 21"/>
                  <a:gd name="T12" fmla="*/ 5 w 21"/>
                  <a:gd name="T13" fmla="*/ 18 h 21"/>
                  <a:gd name="T14" fmla="*/ 8 w 21"/>
                  <a:gd name="T15" fmla="*/ 20 h 21"/>
                  <a:gd name="T16" fmla="*/ 13 w 21"/>
                  <a:gd name="T17" fmla="*/ 21 h 21"/>
                  <a:gd name="T18" fmla="*/ 16 w 21"/>
                  <a:gd name="T19" fmla="*/ 20 h 21"/>
                  <a:gd name="T20" fmla="*/ 18 w 21"/>
                  <a:gd name="T21" fmla="*/ 17 h 21"/>
                  <a:gd name="T22" fmla="*/ 19 w 21"/>
                  <a:gd name="T23" fmla="*/ 13 h 21"/>
                  <a:gd name="T24" fmla="*/ 21 w 21"/>
                  <a:gd name="T25" fmla="*/ 10 h 21"/>
                  <a:gd name="T26" fmla="*/ 19 w 21"/>
                  <a:gd name="T27" fmla="*/ 7 h 21"/>
                  <a:gd name="T28" fmla="*/ 16 w 21"/>
                  <a:gd name="T29" fmla="*/ 4 h 21"/>
                  <a:gd name="T30" fmla="*/ 15 w 21"/>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5" y="2"/>
                    </a:moveTo>
                    <a:lnTo>
                      <a:pt x="16" y="4"/>
                    </a:lnTo>
                    <a:lnTo>
                      <a:pt x="13" y="0"/>
                    </a:lnTo>
                    <a:lnTo>
                      <a:pt x="0" y="15"/>
                    </a:lnTo>
                    <a:lnTo>
                      <a:pt x="5" y="18"/>
                    </a:lnTo>
                    <a:lnTo>
                      <a:pt x="6" y="20"/>
                    </a:lnTo>
                    <a:lnTo>
                      <a:pt x="5" y="18"/>
                    </a:lnTo>
                    <a:lnTo>
                      <a:pt x="8" y="20"/>
                    </a:lnTo>
                    <a:lnTo>
                      <a:pt x="13" y="21"/>
                    </a:lnTo>
                    <a:lnTo>
                      <a:pt x="16" y="20"/>
                    </a:lnTo>
                    <a:lnTo>
                      <a:pt x="18" y="17"/>
                    </a:lnTo>
                    <a:lnTo>
                      <a:pt x="19" y="13"/>
                    </a:lnTo>
                    <a:lnTo>
                      <a:pt x="21" y="10"/>
                    </a:lnTo>
                    <a:lnTo>
                      <a:pt x="19" y="7"/>
                    </a:lnTo>
                    <a:lnTo>
                      <a:pt x="16" y="4"/>
                    </a:lnTo>
                    <a:lnTo>
                      <a:pt x="1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7" name="Freeform 324"/>
              <p:cNvSpPr>
                <a:spLocks/>
              </p:cNvSpPr>
              <p:nvPr/>
            </p:nvSpPr>
            <p:spPr bwMode="auto">
              <a:xfrm>
                <a:off x="4343" y="1840"/>
                <a:ext cx="18" cy="21"/>
              </a:xfrm>
              <a:custGeom>
                <a:avLst/>
                <a:gdLst>
                  <a:gd name="T0" fmla="*/ 9 w 18"/>
                  <a:gd name="T1" fmla="*/ 2 h 21"/>
                  <a:gd name="T2" fmla="*/ 12 w 18"/>
                  <a:gd name="T3" fmla="*/ 2 h 21"/>
                  <a:gd name="T4" fmla="*/ 9 w 18"/>
                  <a:gd name="T5" fmla="*/ 0 h 21"/>
                  <a:gd name="T6" fmla="*/ 0 w 18"/>
                  <a:gd name="T7" fmla="*/ 18 h 21"/>
                  <a:gd name="T8" fmla="*/ 5 w 18"/>
                  <a:gd name="T9" fmla="*/ 19 h 21"/>
                  <a:gd name="T10" fmla="*/ 9 w 18"/>
                  <a:gd name="T11" fmla="*/ 19 h 21"/>
                  <a:gd name="T12" fmla="*/ 5 w 18"/>
                  <a:gd name="T13" fmla="*/ 19 h 21"/>
                  <a:gd name="T14" fmla="*/ 10 w 18"/>
                  <a:gd name="T15" fmla="*/ 21 h 21"/>
                  <a:gd name="T16" fmla="*/ 13 w 18"/>
                  <a:gd name="T17" fmla="*/ 19 h 21"/>
                  <a:gd name="T18" fmla="*/ 15 w 18"/>
                  <a:gd name="T19" fmla="*/ 18 h 21"/>
                  <a:gd name="T20" fmla="*/ 18 w 18"/>
                  <a:gd name="T21" fmla="*/ 15 h 21"/>
                  <a:gd name="T22" fmla="*/ 18 w 18"/>
                  <a:gd name="T23" fmla="*/ 11 h 21"/>
                  <a:gd name="T24" fmla="*/ 18 w 18"/>
                  <a:gd name="T25" fmla="*/ 6 h 21"/>
                  <a:gd name="T26" fmla="*/ 15 w 18"/>
                  <a:gd name="T27" fmla="*/ 3 h 21"/>
                  <a:gd name="T28" fmla="*/ 12 w 18"/>
                  <a:gd name="T29" fmla="*/ 2 h 21"/>
                  <a:gd name="T30" fmla="*/ 9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9" y="2"/>
                    </a:moveTo>
                    <a:lnTo>
                      <a:pt x="12" y="2"/>
                    </a:lnTo>
                    <a:lnTo>
                      <a:pt x="9" y="0"/>
                    </a:lnTo>
                    <a:lnTo>
                      <a:pt x="0" y="18"/>
                    </a:lnTo>
                    <a:lnTo>
                      <a:pt x="5" y="19"/>
                    </a:lnTo>
                    <a:lnTo>
                      <a:pt x="9" y="19"/>
                    </a:lnTo>
                    <a:lnTo>
                      <a:pt x="5" y="19"/>
                    </a:lnTo>
                    <a:lnTo>
                      <a:pt x="10" y="21"/>
                    </a:lnTo>
                    <a:lnTo>
                      <a:pt x="13" y="19"/>
                    </a:lnTo>
                    <a:lnTo>
                      <a:pt x="15" y="18"/>
                    </a:lnTo>
                    <a:lnTo>
                      <a:pt x="18" y="15"/>
                    </a:lnTo>
                    <a:lnTo>
                      <a:pt x="18" y="11"/>
                    </a:lnTo>
                    <a:lnTo>
                      <a:pt x="18" y="6"/>
                    </a:lnTo>
                    <a:lnTo>
                      <a:pt x="15" y="3"/>
                    </a:lnTo>
                    <a:lnTo>
                      <a:pt x="12" y="2"/>
                    </a:lnTo>
                    <a:lnTo>
                      <a:pt x="9"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8" name="Freeform 325"/>
              <p:cNvSpPr>
                <a:spLocks/>
              </p:cNvSpPr>
              <p:nvPr/>
            </p:nvSpPr>
            <p:spPr bwMode="auto">
              <a:xfrm>
                <a:off x="4352" y="1842"/>
                <a:ext cx="14" cy="17"/>
              </a:xfrm>
              <a:custGeom>
                <a:avLst/>
                <a:gdLst>
                  <a:gd name="T0" fmla="*/ 8 w 14"/>
                  <a:gd name="T1" fmla="*/ 0 h 17"/>
                  <a:gd name="T2" fmla="*/ 4 w 14"/>
                  <a:gd name="T3" fmla="*/ 0 h 17"/>
                  <a:gd name="T4" fmla="*/ 0 w 14"/>
                  <a:gd name="T5" fmla="*/ 0 h 17"/>
                  <a:gd name="T6" fmla="*/ 0 w 14"/>
                  <a:gd name="T7" fmla="*/ 17 h 17"/>
                  <a:gd name="T8" fmla="*/ 4 w 14"/>
                  <a:gd name="T9" fmla="*/ 17 h 17"/>
                  <a:gd name="T10" fmla="*/ 0 w 14"/>
                  <a:gd name="T11" fmla="*/ 17 h 17"/>
                  <a:gd name="T12" fmla="*/ 4 w 14"/>
                  <a:gd name="T13" fmla="*/ 17 h 17"/>
                  <a:gd name="T14" fmla="*/ 8 w 14"/>
                  <a:gd name="T15" fmla="*/ 17 h 17"/>
                  <a:gd name="T16" fmla="*/ 11 w 14"/>
                  <a:gd name="T17" fmla="*/ 16 h 17"/>
                  <a:gd name="T18" fmla="*/ 13 w 14"/>
                  <a:gd name="T19" fmla="*/ 13 h 17"/>
                  <a:gd name="T20" fmla="*/ 14 w 14"/>
                  <a:gd name="T21" fmla="*/ 9 h 17"/>
                  <a:gd name="T22" fmla="*/ 13 w 14"/>
                  <a:gd name="T23" fmla="*/ 4 h 17"/>
                  <a:gd name="T24" fmla="*/ 11 w 14"/>
                  <a:gd name="T25" fmla="*/ 3 h 17"/>
                  <a:gd name="T26" fmla="*/ 8 w 14"/>
                  <a:gd name="T27" fmla="*/ 0 h 17"/>
                  <a:gd name="T28" fmla="*/ 4 w 14"/>
                  <a:gd name="T29" fmla="*/ 0 h 17"/>
                  <a:gd name="T30" fmla="*/ 8 w 14"/>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7">
                    <a:moveTo>
                      <a:pt x="8" y="0"/>
                    </a:moveTo>
                    <a:lnTo>
                      <a:pt x="4" y="0"/>
                    </a:lnTo>
                    <a:lnTo>
                      <a:pt x="0" y="0"/>
                    </a:lnTo>
                    <a:lnTo>
                      <a:pt x="0" y="17"/>
                    </a:lnTo>
                    <a:lnTo>
                      <a:pt x="4" y="17"/>
                    </a:lnTo>
                    <a:lnTo>
                      <a:pt x="0" y="17"/>
                    </a:lnTo>
                    <a:lnTo>
                      <a:pt x="4" y="17"/>
                    </a:lnTo>
                    <a:lnTo>
                      <a:pt x="8" y="17"/>
                    </a:lnTo>
                    <a:lnTo>
                      <a:pt x="11" y="16"/>
                    </a:lnTo>
                    <a:lnTo>
                      <a:pt x="13" y="13"/>
                    </a:lnTo>
                    <a:lnTo>
                      <a:pt x="14" y="9"/>
                    </a:lnTo>
                    <a:lnTo>
                      <a:pt x="13" y="4"/>
                    </a:lnTo>
                    <a:lnTo>
                      <a:pt x="11" y="3"/>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59" name="Freeform 326"/>
              <p:cNvSpPr>
                <a:spLocks/>
              </p:cNvSpPr>
              <p:nvPr/>
            </p:nvSpPr>
            <p:spPr bwMode="auto">
              <a:xfrm>
                <a:off x="4352" y="1842"/>
                <a:ext cx="17" cy="19"/>
              </a:xfrm>
              <a:custGeom>
                <a:avLst/>
                <a:gdLst>
                  <a:gd name="T0" fmla="*/ 8 w 17"/>
                  <a:gd name="T1" fmla="*/ 1 h 19"/>
                  <a:gd name="T2" fmla="*/ 11 w 17"/>
                  <a:gd name="T3" fmla="*/ 1 h 19"/>
                  <a:gd name="T4" fmla="*/ 8 w 17"/>
                  <a:gd name="T5" fmla="*/ 0 h 19"/>
                  <a:gd name="T6" fmla="*/ 0 w 17"/>
                  <a:gd name="T7" fmla="*/ 17 h 19"/>
                  <a:gd name="T8" fmla="*/ 4 w 17"/>
                  <a:gd name="T9" fmla="*/ 19 h 19"/>
                  <a:gd name="T10" fmla="*/ 8 w 17"/>
                  <a:gd name="T11" fmla="*/ 19 h 19"/>
                  <a:gd name="T12" fmla="*/ 4 w 17"/>
                  <a:gd name="T13" fmla="*/ 19 h 19"/>
                  <a:gd name="T14" fmla="*/ 9 w 17"/>
                  <a:gd name="T15" fmla="*/ 19 h 19"/>
                  <a:gd name="T16" fmla="*/ 13 w 17"/>
                  <a:gd name="T17" fmla="*/ 19 h 19"/>
                  <a:gd name="T18" fmla="*/ 14 w 17"/>
                  <a:gd name="T19" fmla="*/ 16 h 19"/>
                  <a:gd name="T20" fmla="*/ 17 w 17"/>
                  <a:gd name="T21" fmla="*/ 14 h 19"/>
                  <a:gd name="T22" fmla="*/ 17 w 17"/>
                  <a:gd name="T23" fmla="*/ 9 h 19"/>
                  <a:gd name="T24" fmla="*/ 17 w 17"/>
                  <a:gd name="T25" fmla="*/ 6 h 19"/>
                  <a:gd name="T26" fmla="*/ 14 w 17"/>
                  <a:gd name="T27" fmla="*/ 3 h 19"/>
                  <a:gd name="T28" fmla="*/ 11 w 17"/>
                  <a:gd name="T29" fmla="*/ 1 h 19"/>
                  <a:gd name="T30" fmla="*/ 8 w 17"/>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9">
                    <a:moveTo>
                      <a:pt x="8" y="1"/>
                    </a:moveTo>
                    <a:lnTo>
                      <a:pt x="11" y="1"/>
                    </a:lnTo>
                    <a:lnTo>
                      <a:pt x="8" y="0"/>
                    </a:lnTo>
                    <a:lnTo>
                      <a:pt x="0" y="17"/>
                    </a:lnTo>
                    <a:lnTo>
                      <a:pt x="4" y="19"/>
                    </a:lnTo>
                    <a:lnTo>
                      <a:pt x="8" y="19"/>
                    </a:lnTo>
                    <a:lnTo>
                      <a:pt x="4" y="19"/>
                    </a:lnTo>
                    <a:lnTo>
                      <a:pt x="9" y="19"/>
                    </a:lnTo>
                    <a:lnTo>
                      <a:pt x="13" y="19"/>
                    </a:lnTo>
                    <a:lnTo>
                      <a:pt x="14" y="16"/>
                    </a:lnTo>
                    <a:lnTo>
                      <a:pt x="17" y="14"/>
                    </a:lnTo>
                    <a:lnTo>
                      <a:pt x="17" y="9"/>
                    </a:lnTo>
                    <a:lnTo>
                      <a:pt x="17" y="6"/>
                    </a:lnTo>
                    <a:lnTo>
                      <a:pt x="14" y="3"/>
                    </a:lnTo>
                    <a:lnTo>
                      <a:pt x="11"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0" name="Freeform 327"/>
              <p:cNvSpPr>
                <a:spLocks/>
              </p:cNvSpPr>
              <p:nvPr/>
            </p:nvSpPr>
            <p:spPr bwMode="auto">
              <a:xfrm>
                <a:off x="4360"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1" name="Freeform 328"/>
              <p:cNvSpPr>
                <a:spLocks/>
              </p:cNvSpPr>
              <p:nvPr/>
            </p:nvSpPr>
            <p:spPr bwMode="auto">
              <a:xfrm>
                <a:off x="4365"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2" name="Freeform 329"/>
              <p:cNvSpPr>
                <a:spLocks/>
              </p:cNvSpPr>
              <p:nvPr/>
            </p:nvSpPr>
            <p:spPr bwMode="auto">
              <a:xfrm>
                <a:off x="4368"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3" name="Freeform 330"/>
              <p:cNvSpPr>
                <a:spLocks/>
              </p:cNvSpPr>
              <p:nvPr/>
            </p:nvSpPr>
            <p:spPr bwMode="auto">
              <a:xfrm>
                <a:off x="437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4" name="Freeform 331"/>
              <p:cNvSpPr>
                <a:spLocks/>
              </p:cNvSpPr>
              <p:nvPr/>
            </p:nvSpPr>
            <p:spPr bwMode="auto">
              <a:xfrm>
                <a:off x="4376"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5" name="Freeform 332"/>
              <p:cNvSpPr>
                <a:spLocks/>
              </p:cNvSpPr>
              <p:nvPr/>
            </p:nvSpPr>
            <p:spPr bwMode="auto">
              <a:xfrm>
                <a:off x="4381"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6" name="Freeform 333"/>
              <p:cNvSpPr>
                <a:spLocks/>
              </p:cNvSpPr>
              <p:nvPr/>
            </p:nvSpPr>
            <p:spPr bwMode="auto">
              <a:xfrm>
                <a:off x="4384"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7" name="Freeform 334"/>
              <p:cNvSpPr>
                <a:spLocks/>
              </p:cNvSpPr>
              <p:nvPr/>
            </p:nvSpPr>
            <p:spPr bwMode="auto">
              <a:xfrm>
                <a:off x="4389"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8" name="Freeform 335"/>
              <p:cNvSpPr>
                <a:spLocks/>
              </p:cNvSpPr>
              <p:nvPr/>
            </p:nvSpPr>
            <p:spPr bwMode="auto">
              <a:xfrm>
                <a:off x="4392" y="1843"/>
                <a:ext cx="13" cy="18"/>
              </a:xfrm>
              <a:custGeom>
                <a:avLst/>
                <a:gdLst>
                  <a:gd name="T0" fmla="*/ 5 w 13"/>
                  <a:gd name="T1" fmla="*/ 0 h 18"/>
                  <a:gd name="T2" fmla="*/ 5 w 13"/>
                  <a:gd name="T3" fmla="*/ 0 h 18"/>
                  <a:gd name="T4" fmla="*/ 0 w 13"/>
                  <a:gd name="T5" fmla="*/ 0 h 18"/>
                  <a:gd name="T6" fmla="*/ 0 w 13"/>
                  <a:gd name="T7" fmla="*/ 18 h 18"/>
                  <a:gd name="T8" fmla="*/ 5 w 13"/>
                  <a:gd name="T9" fmla="*/ 18 h 18"/>
                  <a:gd name="T10" fmla="*/ 5 w 13"/>
                  <a:gd name="T11" fmla="*/ 18 h 18"/>
                  <a:gd name="T12" fmla="*/ 5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5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5" y="0"/>
                    </a:moveTo>
                    <a:lnTo>
                      <a:pt x="5" y="0"/>
                    </a:lnTo>
                    <a:lnTo>
                      <a:pt x="0" y="0"/>
                    </a:lnTo>
                    <a:lnTo>
                      <a:pt x="0" y="18"/>
                    </a:lnTo>
                    <a:lnTo>
                      <a:pt x="5" y="18"/>
                    </a:lnTo>
                    <a:lnTo>
                      <a:pt x="5" y="18"/>
                    </a:lnTo>
                    <a:lnTo>
                      <a:pt x="5" y="18"/>
                    </a:lnTo>
                    <a:lnTo>
                      <a:pt x="8" y="18"/>
                    </a:lnTo>
                    <a:lnTo>
                      <a:pt x="12" y="16"/>
                    </a:lnTo>
                    <a:lnTo>
                      <a:pt x="13" y="13"/>
                    </a:lnTo>
                    <a:lnTo>
                      <a:pt x="13"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69" name="Freeform 336"/>
              <p:cNvSpPr>
                <a:spLocks/>
              </p:cNvSpPr>
              <p:nvPr/>
            </p:nvSpPr>
            <p:spPr bwMode="auto">
              <a:xfrm>
                <a:off x="4397"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0 w 13"/>
                  <a:gd name="T17" fmla="*/ 16 h 18"/>
                  <a:gd name="T18" fmla="*/ 13 w 13"/>
                  <a:gd name="T19" fmla="*/ 13 h 18"/>
                  <a:gd name="T20" fmla="*/ 13 w 13"/>
                  <a:gd name="T21" fmla="*/ 10 h 18"/>
                  <a:gd name="T22" fmla="*/ 13 w 13"/>
                  <a:gd name="T23" fmla="*/ 5 h 18"/>
                  <a:gd name="T24" fmla="*/ 10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0" y="16"/>
                    </a:lnTo>
                    <a:lnTo>
                      <a:pt x="13" y="13"/>
                    </a:lnTo>
                    <a:lnTo>
                      <a:pt x="13" y="10"/>
                    </a:lnTo>
                    <a:lnTo>
                      <a:pt x="13" y="5"/>
                    </a:lnTo>
                    <a:lnTo>
                      <a:pt x="10"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0" name="Freeform 337"/>
              <p:cNvSpPr>
                <a:spLocks/>
              </p:cNvSpPr>
              <p:nvPr/>
            </p:nvSpPr>
            <p:spPr bwMode="auto">
              <a:xfrm>
                <a:off x="4400" y="1843"/>
                <a:ext cx="13" cy="18"/>
              </a:xfrm>
              <a:custGeom>
                <a:avLst/>
                <a:gdLst>
                  <a:gd name="T0" fmla="*/ 5 w 13"/>
                  <a:gd name="T1" fmla="*/ 0 h 18"/>
                  <a:gd name="T2" fmla="*/ 5 w 13"/>
                  <a:gd name="T3" fmla="*/ 0 h 18"/>
                  <a:gd name="T4" fmla="*/ 0 w 13"/>
                  <a:gd name="T5" fmla="*/ 0 h 18"/>
                  <a:gd name="T6" fmla="*/ 0 w 13"/>
                  <a:gd name="T7" fmla="*/ 18 h 18"/>
                  <a:gd name="T8" fmla="*/ 5 w 13"/>
                  <a:gd name="T9" fmla="*/ 18 h 18"/>
                  <a:gd name="T10" fmla="*/ 5 w 13"/>
                  <a:gd name="T11" fmla="*/ 18 h 18"/>
                  <a:gd name="T12" fmla="*/ 5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5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5" y="0"/>
                    </a:moveTo>
                    <a:lnTo>
                      <a:pt x="5" y="0"/>
                    </a:lnTo>
                    <a:lnTo>
                      <a:pt x="0" y="0"/>
                    </a:lnTo>
                    <a:lnTo>
                      <a:pt x="0" y="18"/>
                    </a:lnTo>
                    <a:lnTo>
                      <a:pt x="5" y="18"/>
                    </a:lnTo>
                    <a:lnTo>
                      <a:pt x="5" y="18"/>
                    </a:lnTo>
                    <a:lnTo>
                      <a:pt x="5" y="18"/>
                    </a:lnTo>
                    <a:lnTo>
                      <a:pt x="8" y="18"/>
                    </a:lnTo>
                    <a:lnTo>
                      <a:pt x="12" y="16"/>
                    </a:lnTo>
                    <a:lnTo>
                      <a:pt x="13" y="13"/>
                    </a:lnTo>
                    <a:lnTo>
                      <a:pt x="13"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1" name="Freeform 338"/>
              <p:cNvSpPr>
                <a:spLocks/>
              </p:cNvSpPr>
              <p:nvPr/>
            </p:nvSpPr>
            <p:spPr bwMode="auto">
              <a:xfrm>
                <a:off x="4405"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0 w 13"/>
                  <a:gd name="T17" fmla="*/ 16 h 18"/>
                  <a:gd name="T18" fmla="*/ 13 w 13"/>
                  <a:gd name="T19" fmla="*/ 13 h 18"/>
                  <a:gd name="T20" fmla="*/ 13 w 13"/>
                  <a:gd name="T21" fmla="*/ 10 h 18"/>
                  <a:gd name="T22" fmla="*/ 13 w 13"/>
                  <a:gd name="T23" fmla="*/ 5 h 18"/>
                  <a:gd name="T24" fmla="*/ 10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0" y="16"/>
                    </a:lnTo>
                    <a:lnTo>
                      <a:pt x="13" y="13"/>
                    </a:lnTo>
                    <a:lnTo>
                      <a:pt x="13" y="10"/>
                    </a:lnTo>
                    <a:lnTo>
                      <a:pt x="13" y="5"/>
                    </a:lnTo>
                    <a:lnTo>
                      <a:pt x="10"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2" name="Freeform 339"/>
              <p:cNvSpPr>
                <a:spLocks/>
              </p:cNvSpPr>
              <p:nvPr/>
            </p:nvSpPr>
            <p:spPr bwMode="auto">
              <a:xfrm>
                <a:off x="4408"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3" name="Freeform 340"/>
              <p:cNvSpPr>
                <a:spLocks/>
              </p:cNvSpPr>
              <p:nvPr/>
            </p:nvSpPr>
            <p:spPr bwMode="auto">
              <a:xfrm>
                <a:off x="4412"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9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9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9" y="18"/>
                    </a:lnTo>
                    <a:lnTo>
                      <a:pt x="11" y="16"/>
                    </a:lnTo>
                    <a:lnTo>
                      <a:pt x="14" y="13"/>
                    </a:lnTo>
                    <a:lnTo>
                      <a:pt x="14" y="10"/>
                    </a:lnTo>
                    <a:lnTo>
                      <a:pt x="14" y="5"/>
                    </a:lnTo>
                    <a:lnTo>
                      <a:pt x="11"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4" name="Freeform 341"/>
              <p:cNvSpPr>
                <a:spLocks/>
              </p:cNvSpPr>
              <p:nvPr/>
            </p:nvSpPr>
            <p:spPr bwMode="auto">
              <a:xfrm>
                <a:off x="4417"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5" name="Freeform 342"/>
              <p:cNvSpPr>
                <a:spLocks/>
              </p:cNvSpPr>
              <p:nvPr/>
            </p:nvSpPr>
            <p:spPr bwMode="auto">
              <a:xfrm>
                <a:off x="4420"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10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10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10" y="18"/>
                    </a:lnTo>
                    <a:lnTo>
                      <a:pt x="11" y="16"/>
                    </a:lnTo>
                    <a:lnTo>
                      <a:pt x="14" y="13"/>
                    </a:lnTo>
                    <a:lnTo>
                      <a:pt x="14" y="10"/>
                    </a:lnTo>
                    <a:lnTo>
                      <a:pt x="14"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6" name="Freeform 343"/>
              <p:cNvSpPr>
                <a:spLocks/>
              </p:cNvSpPr>
              <p:nvPr/>
            </p:nvSpPr>
            <p:spPr bwMode="auto">
              <a:xfrm>
                <a:off x="4425"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7" name="Freeform 344"/>
              <p:cNvSpPr>
                <a:spLocks/>
              </p:cNvSpPr>
              <p:nvPr/>
            </p:nvSpPr>
            <p:spPr bwMode="auto">
              <a:xfrm>
                <a:off x="4428"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5 w 15"/>
                  <a:gd name="T19" fmla="*/ 13 h 18"/>
                  <a:gd name="T20" fmla="*/ 15 w 15"/>
                  <a:gd name="T21" fmla="*/ 10 h 18"/>
                  <a:gd name="T22" fmla="*/ 15 w 15"/>
                  <a:gd name="T23" fmla="*/ 5 h 18"/>
                  <a:gd name="T24" fmla="*/ 11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5" y="13"/>
                    </a:lnTo>
                    <a:lnTo>
                      <a:pt x="15" y="10"/>
                    </a:lnTo>
                    <a:lnTo>
                      <a:pt x="15"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8" name="Freeform 345"/>
              <p:cNvSpPr>
                <a:spLocks/>
              </p:cNvSpPr>
              <p:nvPr/>
            </p:nvSpPr>
            <p:spPr bwMode="auto">
              <a:xfrm>
                <a:off x="4433" y="1843"/>
                <a:ext cx="13" cy="18"/>
              </a:xfrm>
              <a:custGeom>
                <a:avLst/>
                <a:gdLst>
                  <a:gd name="T0" fmla="*/ 8 w 13"/>
                  <a:gd name="T1" fmla="*/ 0 h 18"/>
                  <a:gd name="T2" fmla="*/ 3 w 13"/>
                  <a:gd name="T3" fmla="*/ 0 h 18"/>
                  <a:gd name="T4" fmla="*/ 0 w 13"/>
                  <a:gd name="T5" fmla="*/ 0 h 18"/>
                  <a:gd name="T6" fmla="*/ 0 w 13"/>
                  <a:gd name="T7" fmla="*/ 18 h 18"/>
                  <a:gd name="T8" fmla="*/ 3 w 13"/>
                  <a:gd name="T9" fmla="*/ 18 h 18"/>
                  <a:gd name="T10" fmla="*/ 0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 name="T30" fmla="*/ 8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8" y="0"/>
                    </a:moveTo>
                    <a:lnTo>
                      <a:pt x="3" y="0"/>
                    </a:lnTo>
                    <a:lnTo>
                      <a:pt x="0" y="0"/>
                    </a:lnTo>
                    <a:lnTo>
                      <a:pt x="0" y="18"/>
                    </a:lnTo>
                    <a:lnTo>
                      <a:pt x="3" y="18"/>
                    </a:lnTo>
                    <a:lnTo>
                      <a:pt x="0" y="18"/>
                    </a:lnTo>
                    <a:lnTo>
                      <a:pt x="3" y="18"/>
                    </a:lnTo>
                    <a:lnTo>
                      <a:pt x="8" y="18"/>
                    </a:lnTo>
                    <a:lnTo>
                      <a:pt x="11" y="16"/>
                    </a:lnTo>
                    <a:lnTo>
                      <a:pt x="13" y="13"/>
                    </a:lnTo>
                    <a:lnTo>
                      <a:pt x="13" y="10"/>
                    </a:lnTo>
                    <a:lnTo>
                      <a:pt x="13" y="5"/>
                    </a:lnTo>
                    <a:lnTo>
                      <a:pt x="11" y="2"/>
                    </a:lnTo>
                    <a:lnTo>
                      <a:pt x="8" y="0"/>
                    </a:lnTo>
                    <a:lnTo>
                      <a:pt x="3"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79" name="Freeform 346"/>
              <p:cNvSpPr>
                <a:spLocks/>
              </p:cNvSpPr>
              <p:nvPr/>
            </p:nvSpPr>
            <p:spPr bwMode="auto">
              <a:xfrm>
                <a:off x="4433" y="1843"/>
                <a:ext cx="18" cy="20"/>
              </a:xfrm>
              <a:custGeom>
                <a:avLst/>
                <a:gdLst>
                  <a:gd name="T0" fmla="*/ 8 w 18"/>
                  <a:gd name="T1" fmla="*/ 2 h 20"/>
                  <a:gd name="T2" fmla="*/ 11 w 18"/>
                  <a:gd name="T3" fmla="*/ 2 h 20"/>
                  <a:gd name="T4" fmla="*/ 8 w 18"/>
                  <a:gd name="T5" fmla="*/ 0 h 20"/>
                  <a:gd name="T6" fmla="*/ 0 w 18"/>
                  <a:gd name="T7" fmla="*/ 18 h 20"/>
                  <a:gd name="T8" fmla="*/ 5 w 18"/>
                  <a:gd name="T9" fmla="*/ 20 h 20"/>
                  <a:gd name="T10" fmla="*/ 8 w 18"/>
                  <a:gd name="T11" fmla="*/ 20 h 20"/>
                  <a:gd name="T12" fmla="*/ 5 w 18"/>
                  <a:gd name="T13" fmla="*/ 20 h 20"/>
                  <a:gd name="T14" fmla="*/ 8 w 18"/>
                  <a:gd name="T15" fmla="*/ 20 h 20"/>
                  <a:gd name="T16" fmla="*/ 13 w 18"/>
                  <a:gd name="T17" fmla="*/ 20 h 20"/>
                  <a:gd name="T18" fmla="*/ 14 w 18"/>
                  <a:gd name="T19" fmla="*/ 16 h 20"/>
                  <a:gd name="T20" fmla="*/ 18 w 18"/>
                  <a:gd name="T21" fmla="*/ 15 h 20"/>
                  <a:gd name="T22" fmla="*/ 18 w 18"/>
                  <a:gd name="T23" fmla="*/ 10 h 20"/>
                  <a:gd name="T24" fmla="*/ 18 w 18"/>
                  <a:gd name="T25" fmla="*/ 7 h 20"/>
                  <a:gd name="T26" fmla="*/ 14 w 18"/>
                  <a:gd name="T27" fmla="*/ 3 h 20"/>
                  <a:gd name="T28" fmla="*/ 11 w 18"/>
                  <a:gd name="T29" fmla="*/ 2 h 20"/>
                  <a:gd name="T30" fmla="*/ 8 w 18"/>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8" y="2"/>
                    </a:moveTo>
                    <a:lnTo>
                      <a:pt x="11" y="2"/>
                    </a:lnTo>
                    <a:lnTo>
                      <a:pt x="8" y="0"/>
                    </a:lnTo>
                    <a:lnTo>
                      <a:pt x="0" y="18"/>
                    </a:lnTo>
                    <a:lnTo>
                      <a:pt x="5" y="20"/>
                    </a:lnTo>
                    <a:lnTo>
                      <a:pt x="8" y="20"/>
                    </a:lnTo>
                    <a:lnTo>
                      <a:pt x="5" y="20"/>
                    </a:lnTo>
                    <a:lnTo>
                      <a:pt x="8" y="20"/>
                    </a:lnTo>
                    <a:lnTo>
                      <a:pt x="13" y="20"/>
                    </a:lnTo>
                    <a:lnTo>
                      <a:pt x="14" y="16"/>
                    </a:lnTo>
                    <a:lnTo>
                      <a:pt x="18" y="15"/>
                    </a:lnTo>
                    <a:lnTo>
                      <a:pt x="18" y="10"/>
                    </a:lnTo>
                    <a:lnTo>
                      <a:pt x="18" y="7"/>
                    </a:lnTo>
                    <a:lnTo>
                      <a:pt x="14" y="3"/>
                    </a:lnTo>
                    <a:lnTo>
                      <a:pt x="11"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0" name="Freeform 347"/>
              <p:cNvSpPr>
                <a:spLocks/>
              </p:cNvSpPr>
              <p:nvPr/>
            </p:nvSpPr>
            <p:spPr bwMode="auto">
              <a:xfrm>
                <a:off x="4441"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1" name="Freeform 348"/>
              <p:cNvSpPr>
                <a:spLocks/>
              </p:cNvSpPr>
              <p:nvPr/>
            </p:nvSpPr>
            <p:spPr bwMode="auto">
              <a:xfrm>
                <a:off x="4444"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8 h 18"/>
                  <a:gd name="T22" fmla="*/ 15 w 15"/>
                  <a:gd name="T23" fmla="*/ 5 h 18"/>
                  <a:gd name="T24" fmla="*/ 12 w 15"/>
                  <a:gd name="T25" fmla="*/ 1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8"/>
                    </a:lnTo>
                    <a:lnTo>
                      <a:pt x="15" y="5"/>
                    </a:lnTo>
                    <a:lnTo>
                      <a:pt x="12" y="1"/>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2" name="Freeform 349"/>
              <p:cNvSpPr>
                <a:spLocks/>
              </p:cNvSpPr>
              <p:nvPr/>
            </p:nvSpPr>
            <p:spPr bwMode="auto">
              <a:xfrm>
                <a:off x="4449"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3" name="Freeform 350"/>
              <p:cNvSpPr>
                <a:spLocks/>
              </p:cNvSpPr>
              <p:nvPr/>
            </p:nvSpPr>
            <p:spPr bwMode="auto">
              <a:xfrm>
                <a:off x="4452"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8 h 18"/>
                  <a:gd name="T22" fmla="*/ 15 w 15"/>
                  <a:gd name="T23" fmla="*/ 5 h 18"/>
                  <a:gd name="T24" fmla="*/ 12 w 15"/>
                  <a:gd name="T25" fmla="*/ 1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8"/>
                    </a:lnTo>
                    <a:lnTo>
                      <a:pt x="15" y="5"/>
                    </a:lnTo>
                    <a:lnTo>
                      <a:pt x="12" y="1"/>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4" name="Freeform 351"/>
              <p:cNvSpPr>
                <a:spLocks/>
              </p:cNvSpPr>
              <p:nvPr/>
            </p:nvSpPr>
            <p:spPr bwMode="auto">
              <a:xfrm>
                <a:off x="4457"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5" name="Freeform 352"/>
              <p:cNvSpPr>
                <a:spLocks/>
              </p:cNvSpPr>
              <p:nvPr/>
            </p:nvSpPr>
            <p:spPr bwMode="auto">
              <a:xfrm>
                <a:off x="4460"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8 h 18"/>
                  <a:gd name="T22" fmla="*/ 15 w 15"/>
                  <a:gd name="T23" fmla="*/ 5 h 18"/>
                  <a:gd name="T24" fmla="*/ 12 w 15"/>
                  <a:gd name="T25" fmla="*/ 1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8"/>
                    </a:lnTo>
                    <a:lnTo>
                      <a:pt x="15" y="5"/>
                    </a:lnTo>
                    <a:lnTo>
                      <a:pt x="12" y="1"/>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6" name="Freeform 353"/>
              <p:cNvSpPr>
                <a:spLocks/>
              </p:cNvSpPr>
              <p:nvPr/>
            </p:nvSpPr>
            <p:spPr bwMode="auto">
              <a:xfrm>
                <a:off x="4465"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8"/>
                    </a:lnTo>
                    <a:lnTo>
                      <a:pt x="13" y="5"/>
                    </a:lnTo>
                    <a:lnTo>
                      <a:pt x="12"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7" name="Freeform 354"/>
              <p:cNvSpPr>
                <a:spLocks/>
              </p:cNvSpPr>
              <p:nvPr/>
            </p:nvSpPr>
            <p:spPr bwMode="auto">
              <a:xfrm>
                <a:off x="4469" y="1845"/>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9 w 14"/>
                  <a:gd name="T15" fmla="*/ 18 h 18"/>
                  <a:gd name="T16" fmla="*/ 11 w 14"/>
                  <a:gd name="T17" fmla="*/ 16 h 18"/>
                  <a:gd name="T18" fmla="*/ 14 w 14"/>
                  <a:gd name="T19" fmla="*/ 13 h 18"/>
                  <a:gd name="T20" fmla="*/ 14 w 14"/>
                  <a:gd name="T21" fmla="*/ 8 h 18"/>
                  <a:gd name="T22" fmla="*/ 14 w 14"/>
                  <a:gd name="T23" fmla="*/ 5 h 18"/>
                  <a:gd name="T24" fmla="*/ 11 w 14"/>
                  <a:gd name="T25" fmla="*/ 1 h 18"/>
                  <a:gd name="T26" fmla="*/ 9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9" y="18"/>
                    </a:lnTo>
                    <a:lnTo>
                      <a:pt x="11" y="16"/>
                    </a:lnTo>
                    <a:lnTo>
                      <a:pt x="14" y="13"/>
                    </a:lnTo>
                    <a:lnTo>
                      <a:pt x="14" y="8"/>
                    </a:lnTo>
                    <a:lnTo>
                      <a:pt x="14" y="5"/>
                    </a:lnTo>
                    <a:lnTo>
                      <a:pt x="11"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8" name="Freeform 355"/>
              <p:cNvSpPr>
                <a:spLocks/>
              </p:cNvSpPr>
              <p:nvPr/>
            </p:nvSpPr>
            <p:spPr bwMode="auto">
              <a:xfrm>
                <a:off x="4473"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89" name="Freeform 356"/>
              <p:cNvSpPr>
                <a:spLocks/>
              </p:cNvSpPr>
              <p:nvPr/>
            </p:nvSpPr>
            <p:spPr bwMode="auto">
              <a:xfrm>
                <a:off x="4477"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9 w 14"/>
                  <a:gd name="T15" fmla="*/ 18 h 18"/>
                  <a:gd name="T16" fmla="*/ 11 w 14"/>
                  <a:gd name="T17" fmla="*/ 16 h 18"/>
                  <a:gd name="T18" fmla="*/ 14 w 14"/>
                  <a:gd name="T19" fmla="*/ 13 h 18"/>
                  <a:gd name="T20" fmla="*/ 14 w 14"/>
                  <a:gd name="T21" fmla="*/ 8 h 18"/>
                  <a:gd name="T22" fmla="*/ 14 w 14"/>
                  <a:gd name="T23" fmla="*/ 5 h 18"/>
                  <a:gd name="T24" fmla="*/ 11 w 14"/>
                  <a:gd name="T25" fmla="*/ 1 h 18"/>
                  <a:gd name="T26" fmla="*/ 9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9" y="18"/>
                    </a:lnTo>
                    <a:lnTo>
                      <a:pt x="11" y="16"/>
                    </a:lnTo>
                    <a:lnTo>
                      <a:pt x="14" y="13"/>
                    </a:lnTo>
                    <a:lnTo>
                      <a:pt x="14" y="8"/>
                    </a:lnTo>
                    <a:lnTo>
                      <a:pt x="14" y="5"/>
                    </a:lnTo>
                    <a:lnTo>
                      <a:pt x="11" y="1"/>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0" name="Freeform 357"/>
              <p:cNvSpPr>
                <a:spLocks/>
              </p:cNvSpPr>
              <p:nvPr/>
            </p:nvSpPr>
            <p:spPr bwMode="auto">
              <a:xfrm>
                <a:off x="4482"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1" name="Freeform 358"/>
              <p:cNvSpPr>
                <a:spLocks/>
              </p:cNvSpPr>
              <p:nvPr/>
            </p:nvSpPr>
            <p:spPr bwMode="auto">
              <a:xfrm>
                <a:off x="4485"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10 w 14"/>
                  <a:gd name="T15" fmla="*/ 18 h 18"/>
                  <a:gd name="T16" fmla="*/ 11 w 14"/>
                  <a:gd name="T17" fmla="*/ 16 h 18"/>
                  <a:gd name="T18" fmla="*/ 14 w 14"/>
                  <a:gd name="T19" fmla="*/ 13 h 18"/>
                  <a:gd name="T20" fmla="*/ 14 w 14"/>
                  <a:gd name="T21" fmla="*/ 8 h 18"/>
                  <a:gd name="T22" fmla="*/ 14 w 14"/>
                  <a:gd name="T23" fmla="*/ 5 h 18"/>
                  <a:gd name="T24" fmla="*/ 11 w 14"/>
                  <a:gd name="T25" fmla="*/ 1 h 18"/>
                  <a:gd name="T26" fmla="*/ 10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10" y="18"/>
                    </a:lnTo>
                    <a:lnTo>
                      <a:pt x="11" y="16"/>
                    </a:lnTo>
                    <a:lnTo>
                      <a:pt x="14" y="13"/>
                    </a:lnTo>
                    <a:lnTo>
                      <a:pt x="14" y="8"/>
                    </a:lnTo>
                    <a:lnTo>
                      <a:pt x="14" y="5"/>
                    </a:lnTo>
                    <a:lnTo>
                      <a:pt x="11" y="1"/>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2" name="Freeform 359"/>
              <p:cNvSpPr>
                <a:spLocks/>
              </p:cNvSpPr>
              <p:nvPr/>
            </p:nvSpPr>
            <p:spPr bwMode="auto">
              <a:xfrm>
                <a:off x="4490"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3" name="Freeform 360"/>
              <p:cNvSpPr>
                <a:spLocks/>
              </p:cNvSpPr>
              <p:nvPr/>
            </p:nvSpPr>
            <p:spPr bwMode="auto">
              <a:xfrm>
                <a:off x="4493"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5 w 15"/>
                  <a:gd name="T19" fmla="*/ 13 h 18"/>
                  <a:gd name="T20" fmla="*/ 15 w 15"/>
                  <a:gd name="T21" fmla="*/ 8 h 18"/>
                  <a:gd name="T22" fmla="*/ 15 w 15"/>
                  <a:gd name="T23" fmla="*/ 5 h 18"/>
                  <a:gd name="T24" fmla="*/ 11 w 15"/>
                  <a:gd name="T25" fmla="*/ 1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5" y="13"/>
                    </a:lnTo>
                    <a:lnTo>
                      <a:pt x="15" y="8"/>
                    </a:lnTo>
                    <a:lnTo>
                      <a:pt x="15" y="5"/>
                    </a:lnTo>
                    <a:lnTo>
                      <a:pt x="11" y="1"/>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4" name="Freeform 361"/>
              <p:cNvSpPr>
                <a:spLocks/>
              </p:cNvSpPr>
              <p:nvPr/>
            </p:nvSpPr>
            <p:spPr bwMode="auto">
              <a:xfrm>
                <a:off x="4498"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5" name="Freeform 362"/>
              <p:cNvSpPr>
                <a:spLocks/>
              </p:cNvSpPr>
              <p:nvPr/>
            </p:nvSpPr>
            <p:spPr bwMode="auto">
              <a:xfrm>
                <a:off x="4501"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5 w 15"/>
                  <a:gd name="T19" fmla="*/ 13 h 18"/>
                  <a:gd name="T20" fmla="*/ 15 w 15"/>
                  <a:gd name="T21" fmla="*/ 8 h 18"/>
                  <a:gd name="T22" fmla="*/ 15 w 15"/>
                  <a:gd name="T23" fmla="*/ 5 h 18"/>
                  <a:gd name="T24" fmla="*/ 11 w 15"/>
                  <a:gd name="T25" fmla="*/ 1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5" y="13"/>
                    </a:lnTo>
                    <a:lnTo>
                      <a:pt x="15" y="8"/>
                    </a:lnTo>
                    <a:lnTo>
                      <a:pt x="15" y="5"/>
                    </a:lnTo>
                    <a:lnTo>
                      <a:pt x="11" y="1"/>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6" name="Freeform 363"/>
              <p:cNvSpPr>
                <a:spLocks/>
              </p:cNvSpPr>
              <p:nvPr/>
            </p:nvSpPr>
            <p:spPr bwMode="auto">
              <a:xfrm>
                <a:off x="4506" y="1845"/>
                <a:ext cx="10" cy="18"/>
              </a:xfrm>
              <a:custGeom>
                <a:avLst/>
                <a:gdLst>
                  <a:gd name="T0" fmla="*/ 10 w 10"/>
                  <a:gd name="T1" fmla="*/ 8 h 18"/>
                  <a:gd name="T2" fmla="*/ 10 w 10"/>
                  <a:gd name="T3" fmla="*/ 0 h 18"/>
                  <a:gd name="T4" fmla="*/ 0 w 10"/>
                  <a:gd name="T5" fmla="*/ 0 h 18"/>
                  <a:gd name="T6" fmla="*/ 0 w 10"/>
                  <a:gd name="T7" fmla="*/ 18 h 18"/>
                  <a:gd name="T8" fmla="*/ 10 w 10"/>
                  <a:gd name="T9" fmla="*/ 18 h 18"/>
                  <a:gd name="T10" fmla="*/ 10 w 10"/>
                  <a:gd name="T11" fmla="*/ 8 h 18"/>
                </a:gdLst>
                <a:ahLst/>
                <a:cxnLst>
                  <a:cxn ang="0">
                    <a:pos x="T0" y="T1"/>
                  </a:cxn>
                  <a:cxn ang="0">
                    <a:pos x="T2" y="T3"/>
                  </a:cxn>
                  <a:cxn ang="0">
                    <a:pos x="T4" y="T5"/>
                  </a:cxn>
                  <a:cxn ang="0">
                    <a:pos x="T6" y="T7"/>
                  </a:cxn>
                  <a:cxn ang="0">
                    <a:pos x="T8" y="T9"/>
                  </a:cxn>
                  <a:cxn ang="0">
                    <a:pos x="T10" y="T11"/>
                  </a:cxn>
                </a:cxnLst>
                <a:rect l="0" t="0" r="r" b="b"/>
                <a:pathLst>
                  <a:path w="10" h="18">
                    <a:moveTo>
                      <a:pt x="10" y="8"/>
                    </a:moveTo>
                    <a:lnTo>
                      <a:pt x="10" y="0"/>
                    </a:lnTo>
                    <a:lnTo>
                      <a:pt x="0" y="0"/>
                    </a:lnTo>
                    <a:lnTo>
                      <a:pt x="0" y="18"/>
                    </a:lnTo>
                    <a:lnTo>
                      <a:pt x="10" y="18"/>
                    </a:lnTo>
                    <a:lnTo>
                      <a:pt x="1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7" name="Freeform 364"/>
              <p:cNvSpPr>
                <a:spLocks/>
              </p:cNvSpPr>
              <p:nvPr/>
            </p:nvSpPr>
            <p:spPr bwMode="auto">
              <a:xfrm>
                <a:off x="4516" y="1845"/>
                <a:ext cx="8" cy="18"/>
              </a:xfrm>
              <a:custGeom>
                <a:avLst/>
                <a:gdLst>
                  <a:gd name="T0" fmla="*/ 0 w 8"/>
                  <a:gd name="T1" fmla="*/ 18 h 18"/>
                  <a:gd name="T2" fmla="*/ 3 w 8"/>
                  <a:gd name="T3" fmla="*/ 18 h 18"/>
                  <a:gd name="T4" fmla="*/ 6 w 8"/>
                  <a:gd name="T5" fmla="*/ 16 h 18"/>
                  <a:gd name="T6" fmla="*/ 8 w 8"/>
                  <a:gd name="T7" fmla="*/ 13 h 18"/>
                  <a:gd name="T8" fmla="*/ 8 w 8"/>
                  <a:gd name="T9" fmla="*/ 8 h 18"/>
                  <a:gd name="T10" fmla="*/ 8 w 8"/>
                  <a:gd name="T11" fmla="*/ 5 h 18"/>
                  <a:gd name="T12" fmla="*/ 6 w 8"/>
                  <a:gd name="T13" fmla="*/ 1 h 18"/>
                  <a:gd name="T14" fmla="*/ 3 w 8"/>
                  <a:gd name="T15" fmla="*/ 0 h 18"/>
                  <a:gd name="T16" fmla="*/ 0 w 8"/>
                  <a:gd name="T17" fmla="*/ 0 h 18"/>
                  <a:gd name="T18" fmla="*/ 0 w 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0" y="18"/>
                    </a:moveTo>
                    <a:lnTo>
                      <a:pt x="3" y="18"/>
                    </a:lnTo>
                    <a:lnTo>
                      <a:pt x="6" y="16"/>
                    </a:lnTo>
                    <a:lnTo>
                      <a:pt x="8" y="13"/>
                    </a:lnTo>
                    <a:lnTo>
                      <a:pt x="8" y="8"/>
                    </a:lnTo>
                    <a:lnTo>
                      <a:pt x="8" y="5"/>
                    </a:lnTo>
                    <a:lnTo>
                      <a:pt x="6" y="1"/>
                    </a:lnTo>
                    <a:lnTo>
                      <a:pt x="3" y="0"/>
                    </a:lnTo>
                    <a:lnTo>
                      <a:pt x="0" y="0"/>
                    </a:lnTo>
                    <a:lnTo>
                      <a:pt x="0"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8" name="Freeform 365"/>
              <p:cNvSpPr>
                <a:spLocks/>
              </p:cNvSpPr>
              <p:nvPr/>
            </p:nvSpPr>
            <p:spPr bwMode="auto">
              <a:xfrm>
                <a:off x="3049" y="1845"/>
                <a:ext cx="10" cy="18"/>
              </a:xfrm>
              <a:custGeom>
                <a:avLst/>
                <a:gdLst>
                  <a:gd name="T0" fmla="*/ 10 w 10"/>
                  <a:gd name="T1" fmla="*/ 0 h 18"/>
                  <a:gd name="T2" fmla="*/ 6 w 10"/>
                  <a:gd name="T3" fmla="*/ 0 h 18"/>
                  <a:gd name="T4" fmla="*/ 3 w 10"/>
                  <a:gd name="T5" fmla="*/ 1 h 18"/>
                  <a:gd name="T6" fmla="*/ 1 w 10"/>
                  <a:gd name="T7" fmla="*/ 5 h 18"/>
                  <a:gd name="T8" fmla="*/ 0 w 10"/>
                  <a:gd name="T9" fmla="*/ 8 h 18"/>
                  <a:gd name="T10" fmla="*/ 1 w 10"/>
                  <a:gd name="T11" fmla="*/ 13 h 18"/>
                  <a:gd name="T12" fmla="*/ 3 w 10"/>
                  <a:gd name="T13" fmla="*/ 16 h 18"/>
                  <a:gd name="T14" fmla="*/ 6 w 10"/>
                  <a:gd name="T15" fmla="*/ 18 h 18"/>
                  <a:gd name="T16" fmla="*/ 10 w 10"/>
                  <a:gd name="T17" fmla="*/ 18 h 18"/>
                  <a:gd name="T18" fmla="*/ 10 w 1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8">
                    <a:moveTo>
                      <a:pt x="10" y="0"/>
                    </a:moveTo>
                    <a:lnTo>
                      <a:pt x="6" y="0"/>
                    </a:lnTo>
                    <a:lnTo>
                      <a:pt x="3" y="1"/>
                    </a:lnTo>
                    <a:lnTo>
                      <a:pt x="1" y="5"/>
                    </a:lnTo>
                    <a:lnTo>
                      <a:pt x="0" y="8"/>
                    </a:lnTo>
                    <a:lnTo>
                      <a:pt x="1" y="13"/>
                    </a:lnTo>
                    <a:lnTo>
                      <a:pt x="3" y="16"/>
                    </a:lnTo>
                    <a:lnTo>
                      <a:pt x="6" y="18"/>
                    </a:lnTo>
                    <a:lnTo>
                      <a:pt x="10" y="18"/>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99" name="Freeform 366"/>
              <p:cNvSpPr>
                <a:spLocks/>
              </p:cNvSpPr>
              <p:nvPr/>
            </p:nvSpPr>
            <p:spPr bwMode="auto">
              <a:xfrm>
                <a:off x="3059" y="1845"/>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9 w 14"/>
                  <a:gd name="T15" fmla="*/ 18 h 18"/>
                  <a:gd name="T16" fmla="*/ 11 w 14"/>
                  <a:gd name="T17" fmla="*/ 16 h 18"/>
                  <a:gd name="T18" fmla="*/ 12 w 14"/>
                  <a:gd name="T19" fmla="*/ 13 h 18"/>
                  <a:gd name="T20" fmla="*/ 14 w 14"/>
                  <a:gd name="T21" fmla="*/ 8 h 18"/>
                  <a:gd name="T22" fmla="*/ 12 w 14"/>
                  <a:gd name="T23" fmla="*/ 5 h 18"/>
                  <a:gd name="T24" fmla="*/ 11 w 14"/>
                  <a:gd name="T25" fmla="*/ 1 h 18"/>
                  <a:gd name="T26" fmla="*/ 9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9" y="18"/>
                    </a:lnTo>
                    <a:lnTo>
                      <a:pt x="11" y="16"/>
                    </a:lnTo>
                    <a:lnTo>
                      <a:pt x="12" y="13"/>
                    </a:lnTo>
                    <a:lnTo>
                      <a:pt x="14" y="8"/>
                    </a:lnTo>
                    <a:lnTo>
                      <a:pt x="12" y="5"/>
                    </a:lnTo>
                    <a:lnTo>
                      <a:pt x="11"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0" name="Freeform 367"/>
              <p:cNvSpPr>
                <a:spLocks/>
              </p:cNvSpPr>
              <p:nvPr/>
            </p:nvSpPr>
            <p:spPr bwMode="auto">
              <a:xfrm>
                <a:off x="3063"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8"/>
                    </a:lnTo>
                    <a:lnTo>
                      <a:pt x="13" y="5"/>
                    </a:lnTo>
                    <a:lnTo>
                      <a:pt x="12"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1" name="Freeform 368"/>
              <p:cNvSpPr>
                <a:spLocks/>
              </p:cNvSpPr>
              <p:nvPr/>
            </p:nvSpPr>
            <p:spPr bwMode="auto">
              <a:xfrm>
                <a:off x="3067" y="1845"/>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8"/>
                    </a:lnTo>
                    <a:lnTo>
                      <a:pt x="13" y="5"/>
                    </a:lnTo>
                    <a:lnTo>
                      <a:pt x="11"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2" name="Freeform 369"/>
              <p:cNvSpPr>
                <a:spLocks/>
              </p:cNvSpPr>
              <p:nvPr/>
            </p:nvSpPr>
            <p:spPr bwMode="auto">
              <a:xfrm>
                <a:off x="3071"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3" name="Freeform 370"/>
              <p:cNvSpPr>
                <a:spLocks/>
              </p:cNvSpPr>
              <p:nvPr/>
            </p:nvSpPr>
            <p:spPr bwMode="auto">
              <a:xfrm>
                <a:off x="3075"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4" name="Freeform 371"/>
              <p:cNvSpPr>
                <a:spLocks/>
              </p:cNvSpPr>
              <p:nvPr/>
            </p:nvSpPr>
            <p:spPr bwMode="auto">
              <a:xfrm>
                <a:off x="3080"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5" name="Freeform 372"/>
              <p:cNvSpPr>
                <a:spLocks/>
              </p:cNvSpPr>
              <p:nvPr/>
            </p:nvSpPr>
            <p:spPr bwMode="auto">
              <a:xfrm>
                <a:off x="3083"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6" name="Freeform 373"/>
              <p:cNvSpPr>
                <a:spLocks/>
              </p:cNvSpPr>
              <p:nvPr/>
            </p:nvSpPr>
            <p:spPr bwMode="auto">
              <a:xfrm>
                <a:off x="3088"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7" name="Freeform 374"/>
              <p:cNvSpPr>
                <a:spLocks/>
              </p:cNvSpPr>
              <p:nvPr/>
            </p:nvSpPr>
            <p:spPr bwMode="auto">
              <a:xfrm>
                <a:off x="3091"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8" name="Freeform 375"/>
              <p:cNvSpPr>
                <a:spLocks/>
              </p:cNvSpPr>
              <p:nvPr/>
            </p:nvSpPr>
            <p:spPr bwMode="auto">
              <a:xfrm>
                <a:off x="3096"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09" name="Freeform 376"/>
              <p:cNvSpPr>
                <a:spLocks/>
              </p:cNvSpPr>
              <p:nvPr/>
            </p:nvSpPr>
            <p:spPr bwMode="auto">
              <a:xfrm>
                <a:off x="3099"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0" name="Freeform 377"/>
              <p:cNvSpPr>
                <a:spLocks/>
              </p:cNvSpPr>
              <p:nvPr/>
            </p:nvSpPr>
            <p:spPr bwMode="auto">
              <a:xfrm>
                <a:off x="3104"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1" name="Freeform 378"/>
              <p:cNvSpPr>
                <a:spLocks/>
              </p:cNvSpPr>
              <p:nvPr/>
            </p:nvSpPr>
            <p:spPr bwMode="auto">
              <a:xfrm>
                <a:off x="3107" y="1845"/>
                <a:ext cx="15" cy="18"/>
              </a:xfrm>
              <a:custGeom>
                <a:avLst/>
                <a:gdLst>
                  <a:gd name="T0" fmla="*/ 2 w 15"/>
                  <a:gd name="T1" fmla="*/ 0 h 18"/>
                  <a:gd name="T2" fmla="*/ 5 w 15"/>
                  <a:gd name="T3" fmla="*/ 0 h 18"/>
                  <a:gd name="T4" fmla="*/ 0 w 15"/>
                  <a:gd name="T5" fmla="*/ 0 h 18"/>
                  <a:gd name="T6" fmla="*/ 0 w 15"/>
                  <a:gd name="T7" fmla="*/ 18 h 18"/>
                  <a:gd name="T8" fmla="*/ 5 w 15"/>
                  <a:gd name="T9" fmla="*/ 18 h 18"/>
                  <a:gd name="T10" fmla="*/ 8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 name="T30" fmla="*/ 2 w 15"/>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8">
                    <a:moveTo>
                      <a:pt x="2" y="0"/>
                    </a:moveTo>
                    <a:lnTo>
                      <a:pt x="5" y="0"/>
                    </a:lnTo>
                    <a:lnTo>
                      <a:pt x="0" y="0"/>
                    </a:lnTo>
                    <a:lnTo>
                      <a:pt x="0" y="18"/>
                    </a:lnTo>
                    <a:lnTo>
                      <a:pt x="5" y="18"/>
                    </a:lnTo>
                    <a:lnTo>
                      <a:pt x="8" y="18"/>
                    </a:lnTo>
                    <a:lnTo>
                      <a:pt x="5" y="18"/>
                    </a:lnTo>
                    <a:lnTo>
                      <a:pt x="8" y="18"/>
                    </a:lnTo>
                    <a:lnTo>
                      <a:pt x="12" y="16"/>
                    </a:lnTo>
                    <a:lnTo>
                      <a:pt x="13" y="13"/>
                    </a:lnTo>
                    <a:lnTo>
                      <a:pt x="15" y="8"/>
                    </a:lnTo>
                    <a:lnTo>
                      <a:pt x="13" y="5"/>
                    </a:lnTo>
                    <a:lnTo>
                      <a:pt x="12" y="1"/>
                    </a:lnTo>
                    <a:lnTo>
                      <a:pt x="8" y="0"/>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2" name="Freeform 379"/>
              <p:cNvSpPr>
                <a:spLocks/>
              </p:cNvSpPr>
              <p:nvPr/>
            </p:nvSpPr>
            <p:spPr bwMode="auto">
              <a:xfrm>
                <a:off x="3109" y="1843"/>
                <a:ext cx="16" cy="20"/>
              </a:xfrm>
              <a:custGeom>
                <a:avLst/>
                <a:gdLst>
                  <a:gd name="T0" fmla="*/ 6 w 16"/>
                  <a:gd name="T1" fmla="*/ 0 h 20"/>
                  <a:gd name="T2" fmla="*/ 3 w 16"/>
                  <a:gd name="T3" fmla="*/ 0 h 20"/>
                  <a:gd name="T4" fmla="*/ 0 w 16"/>
                  <a:gd name="T5" fmla="*/ 2 h 20"/>
                  <a:gd name="T6" fmla="*/ 6 w 16"/>
                  <a:gd name="T7" fmla="*/ 20 h 20"/>
                  <a:gd name="T8" fmla="*/ 10 w 16"/>
                  <a:gd name="T9" fmla="*/ 18 h 20"/>
                  <a:gd name="T10" fmla="*/ 6 w 16"/>
                  <a:gd name="T11" fmla="*/ 18 h 20"/>
                  <a:gd name="T12" fmla="*/ 10 w 16"/>
                  <a:gd name="T13" fmla="*/ 18 h 20"/>
                  <a:gd name="T14" fmla="*/ 14 w 16"/>
                  <a:gd name="T15" fmla="*/ 16 h 20"/>
                  <a:gd name="T16" fmla="*/ 16 w 16"/>
                  <a:gd name="T17" fmla="*/ 13 h 20"/>
                  <a:gd name="T18" fmla="*/ 16 w 16"/>
                  <a:gd name="T19" fmla="*/ 10 h 20"/>
                  <a:gd name="T20" fmla="*/ 16 w 16"/>
                  <a:gd name="T21" fmla="*/ 5 h 20"/>
                  <a:gd name="T22" fmla="*/ 14 w 16"/>
                  <a:gd name="T23" fmla="*/ 3 h 20"/>
                  <a:gd name="T24" fmla="*/ 11 w 16"/>
                  <a:gd name="T25" fmla="*/ 0 h 20"/>
                  <a:gd name="T26" fmla="*/ 8 w 16"/>
                  <a:gd name="T27" fmla="*/ 0 h 20"/>
                  <a:gd name="T28" fmla="*/ 3 w 16"/>
                  <a:gd name="T29" fmla="*/ 0 h 20"/>
                  <a:gd name="T30" fmla="*/ 6 w 16"/>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0">
                    <a:moveTo>
                      <a:pt x="6" y="0"/>
                    </a:moveTo>
                    <a:lnTo>
                      <a:pt x="3" y="0"/>
                    </a:lnTo>
                    <a:lnTo>
                      <a:pt x="0" y="2"/>
                    </a:lnTo>
                    <a:lnTo>
                      <a:pt x="6" y="20"/>
                    </a:lnTo>
                    <a:lnTo>
                      <a:pt x="10" y="18"/>
                    </a:lnTo>
                    <a:lnTo>
                      <a:pt x="6" y="18"/>
                    </a:lnTo>
                    <a:lnTo>
                      <a:pt x="10" y="18"/>
                    </a:lnTo>
                    <a:lnTo>
                      <a:pt x="14" y="16"/>
                    </a:lnTo>
                    <a:lnTo>
                      <a:pt x="16" y="13"/>
                    </a:lnTo>
                    <a:lnTo>
                      <a:pt x="16" y="10"/>
                    </a:lnTo>
                    <a:lnTo>
                      <a:pt x="16" y="5"/>
                    </a:lnTo>
                    <a:lnTo>
                      <a:pt x="14" y="3"/>
                    </a:lnTo>
                    <a:lnTo>
                      <a:pt x="11" y="0"/>
                    </a:lnTo>
                    <a:lnTo>
                      <a:pt x="8" y="0"/>
                    </a:lnTo>
                    <a:lnTo>
                      <a:pt x="3"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3" name="Freeform 380"/>
              <p:cNvSpPr>
                <a:spLocks/>
              </p:cNvSpPr>
              <p:nvPr/>
            </p:nvSpPr>
            <p:spPr bwMode="auto">
              <a:xfrm>
                <a:off x="3115"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4" name="Freeform 381"/>
              <p:cNvSpPr>
                <a:spLocks/>
              </p:cNvSpPr>
              <p:nvPr/>
            </p:nvSpPr>
            <p:spPr bwMode="auto">
              <a:xfrm>
                <a:off x="3120"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5" name="Freeform 382"/>
              <p:cNvSpPr>
                <a:spLocks/>
              </p:cNvSpPr>
              <p:nvPr/>
            </p:nvSpPr>
            <p:spPr bwMode="auto">
              <a:xfrm>
                <a:off x="3123"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6" name="Freeform 383"/>
              <p:cNvSpPr>
                <a:spLocks/>
              </p:cNvSpPr>
              <p:nvPr/>
            </p:nvSpPr>
            <p:spPr bwMode="auto">
              <a:xfrm>
                <a:off x="3128"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7" name="Freeform 384"/>
              <p:cNvSpPr>
                <a:spLocks/>
              </p:cNvSpPr>
              <p:nvPr/>
            </p:nvSpPr>
            <p:spPr bwMode="auto">
              <a:xfrm>
                <a:off x="3132"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8" name="Freeform 385"/>
              <p:cNvSpPr>
                <a:spLocks/>
              </p:cNvSpPr>
              <p:nvPr/>
            </p:nvSpPr>
            <p:spPr bwMode="auto">
              <a:xfrm>
                <a:off x="3136"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19" name="Freeform 386"/>
              <p:cNvSpPr>
                <a:spLocks/>
              </p:cNvSpPr>
              <p:nvPr/>
            </p:nvSpPr>
            <p:spPr bwMode="auto">
              <a:xfrm>
                <a:off x="3140"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0" name="Freeform 387"/>
              <p:cNvSpPr>
                <a:spLocks/>
              </p:cNvSpPr>
              <p:nvPr/>
            </p:nvSpPr>
            <p:spPr bwMode="auto">
              <a:xfrm>
                <a:off x="3145"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1" name="Freeform 388"/>
              <p:cNvSpPr>
                <a:spLocks/>
              </p:cNvSpPr>
              <p:nvPr/>
            </p:nvSpPr>
            <p:spPr bwMode="auto">
              <a:xfrm>
                <a:off x="3148"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2" name="Freeform 389"/>
              <p:cNvSpPr>
                <a:spLocks/>
              </p:cNvSpPr>
              <p:nvPr/>
            </p:nvSpPr>
            <p:spPr bwMode="auto">
              <a:xfrm>
                <a:off x="315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3" name="Freeform 390"/>
              <p:cNvSpPr>
                <a:spLocks/>
              </p:cNvSpPr>
              <p:nvPr/>
            </p:nvSpPr>
            <p:spPr bwMode="auto">
              <a:xfrm>
                <a:off x="3156"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4" name="Freeform 391"/>
              <p:cNvSpPr>
                <a:spLocks/>
              </p:cNvSpPr>
              <p:nvPr/>
            </p:nvSpPr>
            <p:spPr bwMode="auto">
              <a:xfrm>
                <a:off x="3161"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5" name="Freeform 392"/>
              <p:cNvSpPr>
                <a:spLocks/>
              </p:cNvSpPr>
              <p:nvPr/>
            </p:nvSpPr>
            <p:spPr bwMode="auto">
              <a:xfrm>
                <a:off x="3164"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6" name="Freeform 393"/>
              <p:cNvSpPr>
                <a:spLocks/>
              </p:cNvSpPr>
              <p:nvPr/>
            </p:nvSpPr>
            <p:spPr bwMode="auto">
              <a:xfrm>
                <a:off x="3169"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7" name="Freeform 394"/>
              <p:cNvSpPr>
                <a:spLocks/>
              </p:cNvSpPr>
              <p:nvPr/>
            </p:nvSpPr>
            <p:spPr bwMode="auto">
              <a:xfrm>
                <a:off x="3172"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8" name="Freeform 395"/>
              <p:cNvSpPr>
                <a:spLocks/>
              </p:cNvSpPr>
              <p:nvPr/>
            </p:nvSpPr>
            <p:spPr bwMode="auto">
              <a:xfrm>
                <a:off x="3177"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29" name="Freeform 396"/>
              <p:cNvSpPr>
                <a:spLocks/>
              </p:cNvSpPr>
              <p:nvPr/>
            </p:nvSpPr>
            <p:spPr bwMode="auto">
              <a:xfrm>
                <a:off x="3180"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0" name="Freeform 397"/>
              <p:cNvSpPr>
                <a:spLocks/>
              </p:cNvSpPr>
              <p:nvPr/>
            </p:nvSpPr>
            <p:spPr bwMode="auto">
              <a:xfrm>
                <a:off x="3185" y="1843"/>
                <a:ext cx="13" cy="18"/>
              </a:xfrm>
              <a:custGeom>
                <a:avLst/>
                <a:gdLst>
                  <a:gd name="T0" fmla="*/ 0 w 13"/>
                  <a:gd name="T1" fmla="*/ 0 h 18"/>
                  <a:gd name="T2" fmla="*/ 3 w 13"/>
                  <a:gd name="T3" fmla="*/ 0 h 18"/>
                  <a:gd name="T4" fmla="*/ 0 w 13"/>
                  <a:gd name="T5" fmla="*/ 0 h 18"/>
                  <a:gd name="T6" fmla="*/ 0 w 13"/>
                  <a:gd name="T7" fmla="*/ 18 h 18"/>
                  <a:gd name="T8" fmla="*/ 3 w 13"/>
                  <a:gd name="T9" fmla="*/ 18 h 18"/>
                  <a:gd name="T10" fmla="*/ 7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 name="T30" fmla="*/ 0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0" y="0"/>
                    </a:moveTo>
                    <a:lnTo>
                      <a:pt x="3" y="0"/>
                    </a:lnTo>
                    <a:lnTo>
                      <a:pt x="0" y="0"/>
                    </a:lnTo>
                    <a:lnTo>
                      <a:pt x="0" y="18"/>
                    </a:lnTo>
                    <a:lnTo>
                      <a:pt x="3" y="18"/>
                    </a:lnTo>
                    <a:lnTo>
                      <a:pt x="7" y="18"/>
                    </a:lnTo>
                    <a:lnTo>
                      <a:pt x="3" y="18"/>
                    </a:lnTo>
                    <a:lnTo>
                      <a:pt x="8" y="18"/>
                    </a:lnTo>
                    <a:lnTo>
                      <a:pt x="12" y="16"/>
                    </a:lnTo>
                    <a:lnTo>
                      <a:pt x="13" y="13"/>
                    </a:lnTo>
                    <a:lnTo>
                      <a:pt x="13" y="10"/>
                    </a:lnTo>
                    <a:lnTo>
                      <a:pt x="13" y="5"/>
                    </a:lnTo>
                    <a:lnTo>
                      <a:pt x="12" y="2"/>
                    </a:lnTo>
                    <a:lnTo>
                      <a:pt x="8"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1" name="Freeform 398"/>
              <p:cNvSpPr>
                <a:spLocks/>
              </p:cNvSpPr>
              <p:nvPr/>
            </p:nvSpPr>
            <p:spPr bwMode="auto">
              <a:xfrm>
                <a:off x="3185" y="1842"/>
                <a:ext cx="18" cy="19"/>
              </a:xfrm>
              <a:custGeom>
                <a:avLst/>
                <a:gdLst>
                  <a:gd name="T0" fmla="*/ 8 w 18"/>
                  <a:gd name="T1" fmla="*/ 0 h 19"/>
                  <a:gd name="T2" fmla="*/ 5 w 18"/>
                  <a:gd name="T3" fmla="*/ 0 h 19"/>
                  <a:gd name="T4" fmla="*/ 0 w 18"/>
                  <a:gd name="T5" fmla="*/ 1 h 19"/>
                  <a:gd name="T6" fmla="*/ 7 w 18"/>
                  <a:gd name="T7" fmla="*/ 19 h 19"/>
                  <a:gd name="T8" fmla="*/ 12 w 18"/>
                  <a:gd name="T9" fmla="*/ 17 h 19"/>
                  <a:gd name="T10" fmla="*/ 8 w 18"/>
                  <a:gd name="T11" fmla="*/ 17 h 19"/>
                  <a:gd name="T12" fmla="*/ 12 w 18"/>
                  <a:gd name="T13" fmla="*/ 17 h 19"/>
                  <a:gd name="T14" fmla="*/ 15 w 18"/>
                  <a:gd name="T15" fmla="*/ 16 h 19"/>
                  <a:gd name="T16" fmla="*/ 16 w 18"/>
                  <a:gd name="T17" fmla="*/ 13 h 19"/>
                  <a:gd name="T18" fmla="*/ 18 w 18"/>
                  <a:gd name="T19" fmla="*/ 9 h 19"/>
                  <a:gd name="T20" fmla="*/ 16 w 18"/>
                  <a:gd name="T21" fmla="*/ 4 h 19"/>
                  <a:gd name="T22" fmla="*/ 15 w 18"/>
                  <a:gd name="T23" fmla="*/ 3 h 19"/>
                  <a:gd name="T24" fmla="*/ 13 w 18"/>
                  <a:gd name="T25" fmla="*/ 0 h 19"/>
                  <a:gd name="T26" fmla="*/ 8 w 18"/>
                  <a:gd name="T27" fmla="*/ 0 h 19"/>
                  <a:gd name="T28" fmla="*/ 5 w 18"/>
                  <a:gd name="T29" fmla="*/ 0 h 19"/>
                  <a:gd name="T30" fmla="*/ 8 w 18"/>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8" y="0"/>
                    </a:moveTo>
                    <a:lnTo>
                      <a:pt x="5" y="0"/>
                    </a:lnTo>
                    <a:lnTo>
                      <a:pt x="0" y="1"/>
                    </a:lnTo>
                    <a:lnTo>
                      <a:pt x="7" y="19"/>
                    </a:lnTo>
                    <a:lnTo>
                      <a:pt x="12" y="17"/>
                    </a:lnTo>
                    <a:lnTo>
                      <a:pt x="8" y="17"/>
                    </a:lnTo>
                    <a:lnTo>
                      <a:pt x="12" y="17"/>
                    </a:lnTo>
                    <a:lnTo>
                      <a:pt x="15" y="16"/>
                    </a:lnTo>
                    <a:lnTo>
                      <a:pt x="16" y="13"/>
                    </a:lnTo>
                    <a:lnTo>
                      <a:pt x="18" y="9"/>
                    </a:lnTo>
                    <a:lnTo>
                      <a:pt x="16" y="4"/>
                    </a:lnTo>
                    <a:lnTo>
                      <a:pt x="15" y="3"/>
                    </a:lnTo>
                    <a:lnTo>
                      <a:pt x="13" y="0"/>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2" name="Freeform 399"/>
              <p:cNvSpPr>
                <a:spLocks/>
              </p:cNvSpPr>
              <p:nvPr/>
            </p:nvSpPr>
            <p:spPr bwMode="auto">
              <a:xfrm>
                <a:off x="3193" y="1842"/>
                <a:ext cx="13" cy="17"/>
              </a:xfrm>
              <a:custGeom>
                <a:avLst/>
                <a:gdLst>
                  <a:gd name="T0" fmla="*/ 0 w 13"/>
                  <a:gd name="T1" fmla="*/ 0 h 17"/>
                  <a:gd name="T2" fmla="*/ 4 w 13"/>
                  <a:gd name="T3" fmla="*/ 0 h 17"/>
                  <a:gd name="T4" fmla="*/ 0 w 13"/>
                  <a:gd name="T5" fmla="*/ 0 h 17"/>
                  <a:gd name="T6" fmla="*/ 0 w 13"/>
                  <a:gd name="T7" fmla="*/ 17 h 17"/>
                  <a:gd name="T8" fmla="*/ 4 w 13"/>
                  <a:gd name="T9" fmla="*/ 17 h 17"/>
                  <a:gd name="T10" fmla="*/ 7 w 13"/>
                  <a:gd name="T11" fmla="*/ 17 h 17"/>
                  <a:gd name="T12" fmla="*/ 4 w 13"/>
                  <a:gd name="T13" fmla="*/ 17 h 17"/>
                  <a:gd name="T14" fmla="*/ 8 w 13"/>
                  <a:gd name="T15" fmla="*/ 17 h 17"/>
                  <a:gd name="T16" fmla="*/ 12 w 13"/>
                  <a:gd name="T17" fmla="*/ 16 h 17"/>
                  <a:gd name="T18" fmla="*/ 13 w 13"/>
                  <a:gd name="T19" fmla="*/ 13 h 17"/>
                  <a:gd name="T20" fmla="*/ 13 w 13"/>
                  <a:gd name="T21" fmla="*/ 9 h 17"/>
                  <a:gd name="T22" fmla="*/ 13 w 13"/>
                  <a:gd name="T23" fmla="*/ 4 h 17"/>
                  <a:gd name="T24" fmla="*/ 12 w 13"/>
                  <a:gd name="T25" fmla="*/ 3 h 17"/>
                  <a:gd name="T26" fmla="*/ 8 w 13"/>
                  <a:gd name="T27" fmla="*/ 0 h 17"/>
                  <a:gd name="T28" fmla="*/ 4 w 13"/>
                  <a:gd name="T29" fmla="*/ 0 h 17"/>
                  <a:gd name="T30" fmla="*/ 0 w 13"/>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7">
                    <a:moveTo>
                      <a:pt x="0" y="0"/>
                    </a:moveTo>
                    <a:lnTo>
                      <a:pt x="4" y="0"/>
                    </a:lnTo>
                    <a:lnTo>
                      <a:pt x="0" y="0"/>
                    </a:lnTo>
                    <a:lnTo>
                      <a:pt x="0" y="17"/>
                    </a:lnTo>
                    <a:lnTo>
                      <a:pt x="4" y="17"/>
                    </a:lnTo>
                    <a:lnTo>
                      <a:pt x="7" y="17"/>
                    </a:lnTo>
                    <a:lnTo>
                      <a:pt x="4" y="17"/>
                    </a:lnTo>
                    <a:lnTo>
                      <a:pt x="8" y="17"/>
                    </a:lnTo>
                    <a:lnTo>
                      <a:pt x="12" y="16"/>
                    </a:lnTo>
                    <a:lnTo>
                      <a:pt x="13" y="13"/>
                    </a:lnTo>
                    <a:lnTo>
                      <a:pt x="13" y="9"/>
                    </a:lnTo>
                    <a:lnTo>
                      <a:pt x="13" y="4"/>
                    </a:lnTo>
                    <a:lnTo>
                      <a:pt x="12" y="3"/>
                    </a:lnTo>
                    <a:lnTo>
                      <a:pt x="8" y="0"/>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3" name="Freeform 400"/>
              <p:cNvSpPr>
                <a:spLocks/>
              </p:cNvSpPr>
              <p:nvPr/>
            </p:nvSpPr>
            <p:spPr bwMode="auto">
              <a:xfrm>
                <a:off x="3193" y="1840"/>
                <a:ext cx="18" cy="19"/>
              </a:xfrm>
              <a:custGeom>
                <a:avLst/>
                <a:gdLst>
                  <a:gd name="T0" fmla="*/ 5 w 18"/>
                  <a:gd name="T1" fmla="*/ 0 h 19"/>
                  <a:gd name="T2" fmla="*/ 5 w 18"/>
                  <a:gd name="T3" fmla="*/ 0 h 19"/>
                  <a:gd name="T4" fmla="*/ 0 w 18"/>
                  <a:gd name="T5" fmla="*/ 2 h 19"/>
                  <a:gd name="T6" fmla="*/ 7 w 18"/>
                  <a:gd name="T7" fmla="*/ 19 h 19"/>
                  <a:gd name="T8" fmla="*/ 12 w 18"/>
                  <a:gd name="T9" fmla="*/ 18 h 19"/>
                  <a:gd name="T10" fmla="*/ 12 w 18"/>
                  <a:gd name="T11" fmla="*/ 18 h 19"/>
                  <a:gd name="T12" fmla="*/ 12 w 18"/>
                  <a:gd name="T13" fmla="*/ 18 h 19"/>
                  <a:gd name="T14" fmla="*/ 15 w 18"/>
                  <a:gd name="T15" fmla="*/ 16 h 19"/>
                  <a:gd name="T16" fmla="*/ 17 w 18"/>
                  <a:gd name="T17" fmla="*/ 13 h 19"/>
                  <a:gd name="T18" fmla="*/ 18 w 18"/>
                  <a:gd name="T19" fmla="*/ 10 h 19"/>
                  <a:gd name="T20" fmla="*/ 17 w 18"/>
                  <a:gd name="T21" fmla="*/ 6 h 19"/>
                  <a:gd name="T22" fmla="*/ 15 w 18"/>
                  <a:gd name="T23" fmla="*/ 3 h 19"/>
                  <a:gd name="T24" fmla="*/ 13 w 18"/>
                  <a:gd name="T25" fmla="*/ 0 h 19"/>
                  <a:gd name="T26" fmla="*/ 8 w 18"/>
                  <a:gd name="T27" fmla="*/ 0 h 19"/>
                  <a:gd name="T28" fmla="*/ 5 w 1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9">
                    <a:moveTo>
                      <a:pt x="5" y="0"/>
                    </a:moveTo>
                    <a:lnTo>
                      <a:pt x="5" y="0"/>
                    </a:lnTo>
                    <a:lnTo>
                      <a:pt x="0" y="2"/>
                    </a:lnTo>
                    <a:lnTo>
                      <a:pt x="7" y="19"/>
                    </a:lnTo>
                    <a:lnTo>
                      <a:pt x="12" y="18"/>
                    </a:lnTo>
                    <a:lnTo>
                      <a:pt x="12" y="18"/>
                    </a:lnTo>
                    <a:lnTo>
                      <a:pt x="12" y="18"/>
                    </a:lnTo>
                    <a:lnTo>
                      <a:pt x="15" y="16"/>
                    </a:lnTo>
                    <a:lnTo>
                      <a:pt x="17" y="13"/>
                    </a:lnTo>
                    <a:lnTo>
                      <a:pt x="18" y="10"/>
                    </a:lnTo>
                    <a:lnTo>
                      <a:pt x="17" y="6"/>
                    </a:lnTo>
                    <a:lnTo>
                      <a:pt x="15" y="3"/>
                    </a:lnTo>
                    <a:lnTo>
                      <a:pt x="13" y="0"/>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4" name="Freeform 401"/>
              <p:cNvSpPr>
                <a:spLocks/>
              </p:cNvSpPr>
              <p:nvPr/>
            </p:nvSpPr>
            <p:spPr bwMode="auto">
              <a:xfrm>
                <a:off x="3198" y="1838"/>
                <a:ext cx="16" cy="20"/>
              </a:xfrm>
              <a:custGeom>
                <a:avLst/>
                <a:gdLst>
                  <a:gd name="T0" fmla="*/ 2 w 16"/>
                  <a:gd name="T1" fmla="*/ 2 h 20"/>
                  <a:gd name="T2" fmla="*/ 3 w 16"/>
                  <a:gd name="T3" fmla="*/ 0 h 20"/>
                  <a:gd name="T4" fmla="*/ 0 w 16"/>
                  <a:gd name="T5" fmla="*/ 2 h 20"/>
                  <a:gd name="T6" fmla="*/ 7 w 16"/>
                  <a:gd name="T7" fmla="*/ 20 h 20"/>
                  <a:gd name="T8" fmla="*/ 10 w 16"/>
                  <a:gd name="T9" fmla="*/ 18 h 20"/>
                  <a:gd name="T10" fmla="*/ 13 w 16"/>
                  <a:gd name="T11" fmla="*/ 17 h 20"/>
                  <a:gd name="T12" fmla="*/ 10 w 16"/>
                  <a:gd name="T13" fmla="*/ 18 h 20"/>
                  <a:gd name="T14" fmla="*/ 15 w 16"/>
                  <a:gd name="T15" fmla="*/ 17 h 20"/>
                  <a:gd name="T16" fmla="*/ 16 w 16"/>
                  <a:gd name="T17" fmla="*/ 13 h 20"/>
                  <a:gd name="T18" fmla="*/ 16 w 16"/>
                  <a:gd name="T19" fmla="*/ 10 h 20"/>
                  <a:gd name="T20" fmla="*/ 16 w 16"/>
                  <a:gd name="T21" fmla="*/ 7 h 20"/>
                  <a:gd name="T22" fmla="*/ 15 w 16"/>
                  <a:gd name="T23" fmla="*/ 4 h 20"/>
                  <a:gd name="T24" fmla="*/ 12 w 16"/>
                  <a:gd name="T25" fmla="*/ 0 h 20"/>
                  <a:gd name="T26" fmla="*/ 8 w 16"/>
                  <a:gd name="T27" fmla="*/ 0 h 20"/>
                  <a:gd name="T28" fmla="*/ 3 w 16"/>
                  <a:gd name="T29" fmla="*/ 0 h 20"/>
                  <a:gd name="T30" fmla="*/ 2 w 16"/>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0">
                    <a:moveTo>
                      <a:pt x="2" y="2"/>
                    </a:moveTo>
                    <a:lnTo>
                      <a:pt x="3" y="0"/>
                    </a:lnTo>
                    <a:lnTo>
                      <a:pt x="0" y="2"/>
                    </a:lnTo>
                    <a:lnTo>
                      <a:pt x="7" y="20"/>
                    </a:lnTo>
                    <a:lnTo>
                      <a:pt x="10" y="18"/>
                    </a:lnTo>
                    <a:lnTo>
                      <a:pt x="13" y="17"/>
                    </a:lnTo>
                    <a:lnTo>
                      <a:pt x="10" y="18"/>
                    </a:lnTo>
                    <a:lnTo>
                      <a:pt x="15" y="17"/>
                    </a:lnTo>
                    <a:lnTo>
                      <a:pt x="16" y="13"/>
                    </a:lnTo>
                    <a:lnTo>
                      <a:pt x="16" y="10"/>
                    </a:lnTo>
                    <a:lnTo>
                      <a:pt x="16" y="7"/>
                    </a:lnTo>
                    <a:lnTo>
                      <a:pt x="15" y="4"/>
                    </a:lnTo>
                    <a:lnTo>
                      <a:pt x="12" y="0"/>
                    </a:lnTo>
                    <a:lnTo>
                      <a:pt x="8" y="0"/>
                    </a:lnTo>
                    <a:lnTo>
                      <a:pt x="3" y="0"/>
                    </a:lnTo>
                    <a:lnTo>
                      <a:pt x="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5" name="Freeform 402"/>
              <p:cNvSpPr>
                <a:spLocks/>
              </p:cNvSpPr>
              <p:nvPr/>
            </p:nvSpPr>
            <p:spPr bwMode="auto">
              <a:xfrm>
                <a:off x="3200" y="1835"/>
                <a:ext cx="19" cy="20"/>
              </a:xfrm>
              <a:custGeom>
                <a:avLst/>
                <a:gdLst>
                  <a:gd name="T0" fmla="*/ 3 w 19"/>
                  <a:gd name="T1" fmla="*/ 2 h 20"/>
                  <a:gd name="T2" fmla="*/ 3 w 19"/>
                  <a:gd name="T3" fmla="*/ 2 h 20"/>
                  <a:gd name="T4" fmla="*/ 0 w 19"/>
                  <a:gd name="T5" fmla="*/ 5 h 20"/>
                  <a:gd name="T6" fmla="*/ 11 w 19"/>
                  <a:gd name="T7" fmla="*/ 20 h 20"/>
                  <a:gd name="T8" fmla="*/ 14 w 19"/>
                  <a:gd name="T9" fmla="*/ 18 h 20"/>
                  <a:gd name="T10" fmla="*/ 14 w 19"/>
                  <a:gd name="T11" fmla="*/ 18 h 20"/>
                  <a:gd name="T12" fmla="*/ 14 w 19"/>
                  <a:gd name="T13" fmla="*/ 18 h 20"/>
                  <a:gd name="T14" fmla="*/ 18 w 19"/>
                  <a:gd name="T15" fmla="*/ 15 h 20"/>
                  <a:gd name="T16" fmla="*/ 19 w 19"/>
                  <a:gd name="T17" fmla="*/ 10 h 20"/>
                  <a:gd name="T18" fmla="*/ 19 w 19"/>
                  <a:gd name="T19" fmla="*/ 7 h 20"/>
                  <a:gd name="T20" fmla="*/ 18 w 19"/>
                  <a:gd name="T21" fmla="*/ 3 h 20"/>
                  <a:gd name="T22" fmla="*/ 14 w 19"/>
                  <a:gd name="T23" fmla="*/ 2 h 20"/>
                  <a:gd name="T24" fmla="*/ 11 w 19"/>
                  <a:gd name="T25" fmla="*/ 0 h 20"/>
                  <a:gd name="T26" fmla="*/ 8 w 19"/>
                  <a:gd name="T27" fmla="*/ 0 h 20"/>
                  <a:gd name="T28" fmla="*/ 3 w 19"/>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3" y="2"/>
                    </a:moveTo>
                    <a:lnTo>
                      <a:pt x="3" y="2"/>
                    </a:lnTo>
                    <a:lnTo>
                      <a:pt x="0" y="5"/>
                    </a:lnTo>
                    <a:lnTo>
                      <a:pt x="11" y="20"/>
                    </a:lnTo>
                    <a:lnTo>
                      <a:pt x="14" y="18"/>
                    </a:lnTo>
                    <a:lnTo>
                      <a:pt x="14" y="18"/>
                    </a:lnTo>
                    <a:lnTo>
                      <a:pt x="14" y="18"/>
                    </a:lnTo>
                    <a:lnTo>
                      <a:pt x="18" y="15"/>
                    </a:lnTo>
                    <a:lnTo>
                      <a:pt x="19" y="10"/>
                    </a:lnTo>
                    <a:lnTo>
                      <a:pt x="19" y="7"/>
                    </a:lnTo>
                    <a:lnTo>
                      <a:pt x="18" y="3"/>
                    </a:lnTo>
                    <a:lnTo>
                      <a:pt x="14" y="2"/>
                    </a:lnTo>
                    <a:lnTo>
                      <a:pt x="11" y="0"/>
                    </a:lnTo>
                    <a:lnTo>
                      <a:pt x="8" y="0"/>
                    </a:lnTo>
                    <a:lnTo>
                      <a:pt x="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6" name="Freeform 403"/>
              <p:cNvSpPr>
                <a:spLocks/>
              </p:cNvSpPr>
              <p:nvPr/>
            </p:nvSpPr>
            <p:spPr bwMode="auto">
              <a:xfrm>
                <a:off x="3203" y="1832"/>
                <a:ext cx="20" cy="21"/>
              </a:xfrm>
              <a:custGeom>
                <a:avLst/>
                <a:gdLst>
                  <a:gd name="T0" fmla="*/ 3 w 20"/>
                  <a:gd name="T1" fmla="*/ 3 h 21"/>
                  <a:gd name="T2" fmla="*/ 5 w 20"/>
                  <a:gd name="T3" fmla="*/ 1 h 21"/>
                  <a:gd name="T4" fmla="*/ 0 w 20"/>
                  <a:gd name="T5" fmla="*/ 5 h 21"/>
                  <a:gd name="T6" fmla="*/ 11 w 20"/>
                  <a:gd name="T7" fmla="*/ 21 h 21"/>
                  <a:gd name="T8" fmla="*/ 16 w 20"/>
                  <a:gd name="T9" fmla="*/ 18 h 21"/>
                  <a:gd name="T10" fmla="*/ 18 w 20"/>
                  <a:gd name="T11" fmla="*/ 16 h 21"/>
                  <a:gd name="T12" fmla="*/ 16 w 20"/>
                  <a:gd name="T13" fmla="*/ 18 h 21"/>
                  <a:gd name="T14" fmla="*/ 20 w 20"/>
                  <a:gd name="T15" fmla="*/ 14 h 21"/>
                  <a:gd name="T16" fmla="*/ 20 w 20"/>
                  <a:gd name="T17" fmla="*/ 11 h 21"/>
                  <a:gd name="T18" fmla="*/ 20 w 20"/>
                  <a:gd name="T19" fmla="*/ 6 h 21"/>
                  <a:gd name="T20" fmla="*/ 18 w 20"/>
                  <a:gd name="T21" fmla="*/ 3 h 21"/>
                  <a:gd name="T22" fmla="*/ 15 w 20"/>
                  <a:gd name="T23" fmla="*/ 1 h 21"/>
                  <a:gd name="T24" fmla="*/ 11 w 20"/>
                  <a:gd name="T25" fmla="*/ 0 h 21"/>
                  <a:gd name="T26" fmla="*/ 8 w 20"/>
                  <a:gd name="T27" fmla="*/ 0 h 21"/>
                  <a:gd name="T28" fmla="*/ 5 w 20"/>
                  <a:gd name="T29" fmla="*/ 1 h 21"/>
                  <a:gd name="T30" fmla="*/ 3 w 20"/>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3" y="3"/>
                    </a:moveTo>
                    <a:lnTo>
                      <a:pt x="5" y="1"/>
                    </a:lnTo>
                    <a:lnTo>
                      <a:pt x="0" y="5"/>
                    </a:lnTo>
                    <a:lnTo>
                      <a:pt x="11" y="21"/>
                    </a:lnTo>
                    <a:lnTo>
                      <a:pt x="16" y="18"/>
                    </a:lnTo>
                    <a:lnTo>
                      <a:pt x="18" y="16"/>
                    </a:lnTo>
                    <a:lnTo>
                      <a:pt x="16" y="18"/>
                    </a:lnTo>
                    <a:lnTo>
                      <a:pt x="20" y="14"/>
                    </a:lnTo>
                    <a:lnTo>
                      <a:pt x="20" y="11"/>
                    </a:lnTo>
                    <a:lnTo>
                      <a:pt x="20" y="6"/>
                    </a:lnTo>
                    <a:lnTo>
                      <a:pt x="18" y="3"/>
                    </a:lnTo>
                    <a:lnTo>
                      <a:pt x="15" y="1"/>
                    </a:lnTo>
                    <a:lnTo>
                      <a:pt x="11" y="0"/>
                    </a:lnTo>
                    <a:lnTo>
                      <a:pt x="8" y="0"/>
                    </a:lnTo>
                    <a:lnTo>
                      <a:pt x="5" y="1"/>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7" name="Freeform 404"/>
              <p:cNvSpPr>
                <a:spLocks/>
              </p:cNvSpPr>
              <p:nvPr/>
            </p:nvSpPr>
            <p:spPr bwMode="auto">
              <a:xfrm>
                <a:off x="3206" y="1827"/>
                <a:ext cx="21" cy="21"/>
              </a:xfrm>
              <a:custGeom>
                <a:avLst/>
                <a:gdLst>
                  <a:gd name="T0" fmla="*/ 2 w 21"/>
                  <a:gd name="T1" fmla="*/ 5 h 21"/>
                  <a:gd name="T2" fmla="*/ 4 w 21"/>
                  <a:gd name="T3" fmla="*/ 3 h 21"/>
                  <a:gd name="T4" fmla="*/ 0 w 21"/>
                  <a:gd name="T5" fmla="*/ 8 h 21"/>
                  <a:gd name="T6" fmla="*/ 15 w 21"/>
                  <a:gd name="T7" fmla="*/ 21 h 21"/>
                  <a:gd name="T8" fmla="*/ 18 w 21"/>
                  <a:gd name="T9" fmla="*/ 16 h 21"/>
                  <a:gd name="T10" fmla="*/ 20 w 21"/>
                  <a:gd name="T11" fmla="*/ 15 h 21"/>
                  <a:gd name="T12" fmla="*/ 18 w 21"/>
                  <a:gd name="T13" fmla="*/ 16 h 21"/>
                  <a:gd name="T14" fmla="*/ 21 w 21"/>
                  <a:gd name="T15" fmla="*/ 13 h 21"/>
                  <a:gd name="T16" fmla="*/ 21 w 21"/>
                  <a:gd name="T17" fmla="*/ 8 h 21"/>
                  <a:gd name="T18" fmla="*/ 20 w 21"/>
                  <a:gd name="T19" fmla="*/ 5 h 21"/>
                  <a:gd name="T20" fmla="*/ 18 w 21"/>
                  <a:gd name="T21" fmla="*/ 3 h 21"/>
                  <a:gd name="T22" fmla="*/ 15 w 21"/>
                  <a:gd name="T23" fmla="*/ 2 h 21"/>
                  <a:gd name="T24" fmla="*/ 12 w 21"/>
                  <a:gd name="T25" fmla="*/ 0 h 21"/>
                  <a:gd name="T26" fmla="*/ 7 w 21"/>
                  <a:gd name="T27" fmla="*/ 2 h 21"/>
                  <a:gd name="T28" fmla="*/ 4 w 21"/>
                  <a:gd name="T29" fmla="*/ 3 h 21"/>
                  <a:gd name="T30" fmla="*/ 2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2" y="5"/>
                    </a:moveTo>
                    <a:lnTo>
                      <a:pt x="4" y="3"/>
                    </a:lnTo>
                    <a:lnTo>
                      <a:pt x="0" y="8"/>
                    </a:lnTo>
                    <a:lnTo>
                      <a:pt x="15" y="21"/>
                    </a:lnTo>
                    <a:lnTo>
                      <a:pt x="18" y="16"/>
                    </a:lnTo>
                    <a:lnTo>
                      <a:pt x="20" y="15"/>
                    </a:lnTo>
                    <a:lnTo>
                      <a:pt x="18" y="16"/>
                    </a:lnTo>
                    <a:lnTo>
                      <a:pt x="21" y="13"/>
                    </a:lnTo>
                    <a:lnTo>
                      <a:pt x="21" y="8"/>
                    </a:lnTo>
                    <a:lnTo>
                      <a:pt x="20" y="5"/>
                    </a:lnTo>
                    <a:lnTo>
                      <a:pt x="18" y="3"/>
                    </a:lnTo>
                    <a:lnTo>
                      <a:pt x="15" y="2"/>
                    </a:lnTo>
                    <a:lnTo>
                      <a:pt x="12" y="0"/>
                    </a:lnTo>
                    <a:lnTo>
                      <a:pt x="7" y="2"/>
                    </a:lnTo>
                    <a:lnTo>
                      <a:pt x="4" y="3"/>
                    </a:lnTo>
                    <a:lnTo>
                      <a:pt x="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38" name="Freeform 405"/>
              <p:cNvSpPr>
                <a:spLocks/>
              </p:cNvSpPr>
              <p:nvPr/>
            </p:nvSpPr>
            <p:spPr bwMode="auto">
              <a:xfrm>
                <a:off x="3208" y="1820"/>
                <a:ext cx="23" cy="22"/>
              </a:xfrm>
              <a:custGeom>
                <a:avLst/>
                <a:gdLst>
                  <a:gd name="T0" fmla="*/ 5 w 23"/>
                  <a:gd name="T1" fmla="*/ 5 h 22"/>
                  <a:gd name="T2" fmla="*/ 5 w 23"/>
                  <a:gd name="T3" fmla="*/ 5 h 22"/>
                  <a:gd name="T4" fmla="*/ 0 w 23"/>
                  <a:gd name="T5" fmla="*/ 12 h 22"/>
                  <a:gd name="T6" fmla="*/ 18 w 23"/>
                  <a:gd name="T7" fmla="*/ 22 h 22"/>
                  <a:gd name="T8" fmla="*/ 23 w 23"/>
                  <a:gd name="T9" fmla="*/ 13 h 22"/>
                  <a:gd name="T10" fmla="*/ 23 w 23"/>
                  <a:gd name="T11" fmla="*/ 13 h 22"/>
                  <a:gd name="T12" fmla="*/ 23 w 23"/>
                  <a:gd name="T13" fmla="*/ 13 h 22"/>
                  <a:gd name="T14" fmla="*/ 23 w 23"/>
                  <a:gd name="T15" fmla="*/ 10 h 22"/>
                  <a:gd name="T16" fmla="*/ 23 w 23"/>
                  <a:gd name="T17" fmla="*/ 5 h 22"/>
                  <a:gd name="T18" fmla="*/ 21 w 23"/>
                  <a:gd name="T19" fmla="*/ 4 h 22"/>
                  <a:gd name="T20" fmla="*/ 18 w 23"/>
                  <a:gd name="T21" fmla="*/ 0 h 22"/>
                  <a:gd name="T22" fmla="*/ 15 w 23"/>
                  <a:gd name="T23" fmla="*/ 0 h 22"/>
                  <a:gd name="T24" fmla="*/ 11 w 23"/>
                  <a:gd name="T25" fmla="*/ 0 h 22"/>
                  <a:gd name="T26" fmla="*/ 8 w 23"/>
                  <a:gd name="T27" fmla="*/ 2 h 22"/>
                  <a:gd name="T28" fmla="*/ 5 w 23"/>
                  <a:gd name="T29"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2">
                    <a:moveTo>
                      <a:pt x="5" y="5"/>
                    </a:moveTo>
                    <a:lnTo>
                      <a:pt x="5" y="5"/>
                    </a:lnTo>
                    <a:lnTo>
                      <a:pt x="0" y="12"/>
                    </a:lnTo>
                    <a:lnTo>
                      <a:pt x="18" y="22"/>
                    </a:lnTo>
                    <a:lnTo>
                      <a:pt x="23" y="13"/>
                    </a:lnTo>
                    <a:lnTo>
                      <a:pt x="23" y="13"/>
                    </a:lnTo>
                    <a:lnTo>
                      <a:pt x="23" y="13"/>
                    </a:lnTo>
                    <a:lnTo>
                      <a:pt x="23" y="10"/>
                    </a:lnTo>
                    <a:lnTo>
                      <a:pt x="23" y="5"/>
                    </a:lnTo>
                    <a:lnTo>
                      <a:pt x="21" y="4"/>
                    </a:lnTo>
                    <a:lnTo>
                      <a:pt x="18" y="0"/>
                    </a:lnTo>
                    <a:lnTo>
                      <a:pt x="15" y="0"/>
                    </a:lnTo>
                    <a:lnTo>
                      <a:pt x="11" y="0"/>
                    </a:lnTo>
                    <a:lnTo>
                      <a:pt x="8" y="2"/>
                    </a:lnTo>
                    <a:lnTo>
                      <a:pt x="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607"/>
            <p:cNvGrpSpPr>
              <a:grpSpLocks/>
            </p:cNvGrpSpPr>
            <p:nvPr/>
          </p:nvGrpSpPr>
          <p:grpSpPr bwMode="auto">
            <a:xfrm>
              <a:off x="3659188" y="2160588"/>
              <a:ext cx="2197100" cy="796925"/>
              <a:chOff x="2305" y="1361"/>
              <a:chExt cx="1384" cy="502"/>
            </a:xfrm>
          </p:grpSpPr>
          <p:sp>
            <p:nvSpPr>
              <p:cNvPr id="29339" name="Freeform 407"/>
              <p:cNvSpPr>
                <a:spLocks/>
              </p:cNvSpPr>
              <p:nvPr/>
            </p:nvSpPr>
            <p:spPr bwMode="auto">
              <a:xfrm>
                <a:off x="3213" y="1812"/>
                <a:ext cx="23" cy="21"/>
              </a:xfrm>
              <a:custGeom>
                <a:avLst/>
                <a:gdLst>
                  <a:gd name="T0" fmla="*/ 3 w 23"/>
                  <a:gd name="T1" fmla="*/ 7 h 21"/>
                  <a:gd name="T2" fmla="*/ 3 w 23"/>
                  <a:gd name="T3" fmla="*/ 5 h 21"/>
                  <a:gd name="T4" fmla="*/ 0 w 23"/>
                  <a:gd name="T5" fmla="*/ 13 h 21"/>
                  <a:gd name="T6" fmla="*/ 18 w 23"/>
                  <a:gd name="T7" fmla="*/ 21 h 21"/>
                  <a:gd name="T8" fmla="*/ 21 w 23"/>
                  <a:gd name="T9" fmla="*/ 15 h 21"/>
                  <a:gd name="T10" fmla="*/ 21 w 23"/>
                  <a:gd name="T11" fmla="*/ 13 h 21"/>
                  <a:gd name="T12" fmla="*/ 21 w 23"/>
                  <a:gd name="T13" fmla="*/ 15 h 21"/>
                  <a:gd name="T14" fmla="*/ 23 w 23"/>
                  <a:gd name="T15" fmla="*/ 10 h 21"/>
                  <a:gd name="T16" fmla="*/ 23 w 23"/>
                  <a:gd name="T17" fmla="*/ 7 h 21"/>
                  <a:gd name="T18" fmla="*/ 19 w 23"/>
                  <a:gd name="T19" fmla="*/ 4 h 21"/>
                  <a:gd name="T20" fmla="*/ 18 w 23"/>
                  <a:gd name="T21" fmla="*/ 2 h 21"/>
                  <a:gd name="T22" fmla="*/ 13 w 23"/>
                  <a:gd name="T23" fmla="*/ 0 h 21"/>
                  <a:gd name="T24" fmla="*/ 10 w 23"/>
                  <a:gd name="T25" fmla="*/ 0 h 21"/>
                  <a:gd name="T26" fmla="*/ 6 w 23"/>
                  <a:gd name="T27" fmla="*/ 2 h 21"/>
                  <a:gd name="T28" fmla="*/ 3 w 23"/>
                  <a:gd name="T29" fmla="*/ 5 h 21"/>
                  <a:gd name="T30" fmla="*/ 3 w 23"/>
                  <a:gd name="T3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3" y="7"/>
                    </a:moveTo>
                    <a:lnTo>
                      <a:pt x="3" y="5"/>
                    </a:lnTo>
                    <a:lnTo>
                      <a:pt x="0" y="13"/>
                    </a:lnTo>
                    <a:lnTo>
                      <a:pt x="18" y="21"/>
                    </a:lnTo>
                    <a:lnTo>
                      <a:pt x="21" y="15"/>
                    </a:lnTo>
                    <a:lnTo>
                      <a:pt x="21" y="13"/>
                    </a:lnTo>
                    <a:lnTo>
                      <a:pt x="21" y="15"/>
                    </a:lnTo>
                    <a:lnTo>
                      <a:pt x="23" y="10"/>
                    </a:lnTo>
                    <a:lnTo>
                      <a:pt x="23" y="7"/>
                    </a:lnTo>
                    <a:lnTo>
                      <a:pt x="19" y="4"/>
                    </a:lnTo>
                    <a:lnTo>
                      <a:pt x="18" y="2"/>
                    </a:lnTo>
                    <a:lnTo>
                      <a:pt x="13" y="0"/>
                    </a:lnTo>
                    <a:lnTo>
                      <a:pt x="10" y="0"/>
                    </a:lnTo>
                    <a:lnTo>
                      <a:pt x="6" y="2"/>
                    </a:lnTo>
                    <a:lnTo>
                      <a:pt x="3"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0" name="Freeform 408"/>
              <p:cNvSpPr>
                <a:spLocks/>
              </p:cNvSpPr>
              <p:nvPr/>
            </p:nvSpPr>
            <p:spPr bwMode="auto">
              <a:xfrm>
                <a:off x="3216" y="1799"/>
                <a:ext cx="23" cy="26"/>
              </a:xfrm>
              <a:custGeom>
                <a:avLst/>
                <a:gdLst>
                  <a:gd name="T0" fmla="*/ 5 w 23"/>
                  <a:gd name="T1" fmla="*/ 8 h 26"/>
                  <a:gd name="T2" fmla="*/ 5 w 23"/>
                  <a:gd name="T3" fmla="*/ 7 h 26"/>
                  <a:gd name="T4" fmla="*/ 0 w 23"/>
                  <a:gd name="T5" fmla="*/ 20 h 26"/>
                  <a:gd name="T6" fmla="*/ 18 w 23"/>
                  <a:gd name="T7" fmla="*/ 26 h 26"/>
                  <a:gd name="T8" fmla="*/ 23 w 23"/>
                  <a:gd name="T9" fmla="*/ 13 h 26"/>
                  <a:gd name="T10" fmla="*/ 23 w 23"/>
                  <a:gd name="T11" fmla="*/ 13 h 26"/>
                  <a:gd name="T12" fmla="*/ 23 w 23"/>
                  <a:gd name="T13" fmla="*/ 13 h 26"/>
                  <a:gd name="T14" fmla="*/ 23 w 23"/>
                  <a:gd name="T15" fmla="*/ 8 h 26"/>
                  <a:gd name="T16" fmla="*/ 23 w 23"/>
                  <a:gd name="T17" fmla="*/ 5 h 26"/>
                  <a:gd name="T18" fmla="*/ 20 w 23"/>
                  <a:gd name="T19" fmla="*/ 4 h 26"/>
                  <a:gd name="T20" fmla="*/ 16 w 23"/>
                  <a:gd name="T21" fmla="*/ 2 h 26"/>
                  <a:gd name="T22" fmla="*/ 13 w 23"/>
                  <a:gd name="T23" fmla="*/ 0 h 26"/>
                  <a:gd name="T24" fmla="*/ 10 w 23"/>
                  <a:gd name="T25" fmla="*/ 2 h 26"/>
                  <a:gd name="T26" fmla="*/ 7 w 23"/>
                  <a:gd name="T27" fmla="*/ 4 h 26"/>
                  <a:gd name="T28" fmla="*/ 5 w 23"/>
                  <a:gd name="T29" fmla="*/ 7 h 26"/>
                  <a:gd name="T30" fmla="*/ 5 w 23"/>
                  <a:gd name="T3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5" y="8"/>
                    </a:moveTo>
                    <a:lnTo>
                      <a:pt x="5" y="7"/>
                    </a:lnTo>
                    <a:lnTo>
                      <a:pt x="0" y="20"/>
                    </a:lnTo>
                    <a:lnTo>
                      <a:pt x="18" y="26"/>
                    </a:lnTo>
                    <a:lnTo>
                      <a:pt x="23" y="13"/>
                    </a:lnTo>
                    <a:lnTo>
                      <a:pt x="23" y="13"/>
                    </a:lnTo>
                    <a:lnTo>
                      <a:pt x="23" y="13"/>
                    </a:lnTo>
                    <a:lnTo>
                      <a:pt x="23" y="8"/>
                    </a:lnTo>
                    <a:lnTo>
                      <a:pt x="23" y="5"/>
                    </a:lnTo>
                    <a:lnTo>
                      <a:pt x="20" y="4"/>
                    </a:lnTo>
                    <a:lnTo>
                      <a:pt x="16" y="2"/>
                    </a:lnTo>
                    <a:lnTo>
                      <a:pt x="13" y="0"/>
                    </a:lnTo>
                    <a:lnTo>
                      <a:pt x="10" y="2"/>
                    </a:lnTo>
                    <a:lnTo>
                      <a:pt x="7" y="4"/>
                    </a:lnTo>
                    <a:lnTo>
                      <a:pt x="5" y="7"/>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1" name="Freeform 409"/>
              <p:cNvSpPr>
                <a:spLocks/>
              </p:cNvSpPr>
              <p:nvPr/>
            </p:nvSpPr>
            <p:spPr bwMode="auto">
              <a:xfrm>
                <a:off x="3221" y="1786"/>
                <a:ext cx="23" cy="26"/>
              </a:xfrm>
              <a:custGeom>
                <a:avLst/>
                <a:gdLst>
                  <a:gd name="T0" fmla="*/ 3 w 23"/>
                  <a:gd name="T1" fmla="*/ 7 h 26"/>
                  <a:gd name="T2" fmla="*/ 3 w 23"/>
                  <a:gd name="T3" fmla="*/ 7 h 26"/>
                  <a:gd name="T4" fmla="*/ 0 w 23"/>
                  <a:gd name="T5" fmla="*/ 21 h 26"/>
                  <a:gd name="T6" fmla="*/ 18 w 23"/>
                  <a:gd name="T7" fmla="*/ 26 h 26"/>
                  <a:gd name="T8" fmla="*/ 23 w 23"/>
                  <a:gd name="T9" fmla="*/ 12 h 26"/>
                  <a:gd name="T10" fmla="*/ 23 w 23"/>
                  <a:gd name="T11" fmla="*/ 12 h 26"/>
                  <a:gd name="T12" fmla="*/ 23 w 23"/>
                  <a:gd name="T13" fmla="*/ 12 h 26"/>
                  <a:gd name="T14" fmla="*/ 23 w 23"/>
                  <a:gd name="T15" fmla="*/ 8 h 26"/>
                  <a:gd name="T16" fmla="*/ 21 w 23"/>
                  <a:gd name="T17" fmla="*/ 5 h 26"/>
                  <a:gd name="T18" fmla="*/ 18 w 23"/>
                  <a:gd name="T19" fmla="*/ 2 h 26"/>
                  <a:gd name="T20" fmla="*/ 15 w 23"/>
                  <a:gd name="T21" fmla="*/ 0 h 26"/>
                  <a:gd name="T22" fmla="*/ 11 w 23"/>
                  <a:gd name="T23" fmla="*/ 0 h 26"/>
                  <a:gd name="T24" fmla="*/ 8 w 23"/>
                  <a:gd name="T25" fmla="*/ 0 h 26"/>
                  <a:gd name="T26" fmla="*/ 5 w 23"/>
                  <a:gd name="T27" fmla="*/ 4 h 26"/>
                  <a:gd name="T28" fmla="*/ 3 w 23"/>
                  <a:gd name="T29"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6">
                    <a:moveTo>
                      <a:pt x="3" y="7"/>
                    </a:moveTo>
                    <a:lnTo>
                      <a:pt x="3" y="7"/>
                    </a:lnTo>
                    <a:lnTo>
                      <a:pt x="0" y="21"/>
                    </a:lnTo>
                    <a:lnTo>
                      <a:pt x="18" y="26"/>
                    </a:lnTo>
                    <a:lnTo>
                      <a:pt x="23" y="12"/>
                    </a:lnTo>
                    <a:lnTo>
                      <a:pt x="23" y="12"/>
                    </a:lnTo>
                    <a:lnTo>
                      <a:pt x="23" y="12"/>
                    </a:lnTo>
                    <a:lnTo>
                      <a:pt x="23" y="8"/>
                    </a:lnTo>
                    <a:lnTo>
                      <a:pt x="21" y="5"/>
                    </a:lnTo>
                    <a:lnTo>
                      <a:pt x="18" y="2"/>
                    </a:lnTo>
                    <a:lnTo>
                      <a:pt x="15" y="0"/>
                    </a:lnTo>
                    <a:lnTo>
                      <a:pt x="11" y="0"/>
                    </a:lnTo>
                    <a:lnTo>
                      <a:pt x="8" y="0"/>
                    </a:lnTo>
                    <a:lnTo>
                      <a:pt x="5" y="4"/>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2" name="Freeform 410"/>
              <p:cNvSpPr>
                <a:spLocks/>
              </p:cNvSpPr>
              <p:nvPr/>
            </p:nvSpPr>
            <p:spPr bwMode="auto">
              <a:xfrm>
                <a:off x="3224" y="1770"/>
                <a:ext cx="23" cy="28"/>
              </a:xfrm>
              <a:custGeom>
                <a:avLst/>
                <a:gdLst>
                  <a:gd name="T0" fmla="*/ 3 w 23"/>
                  <a:gd name="T1" fmla="*/ 7 h 28"/>
                  <a:gd name="T2" fmla="*/ 3 w 23"/>
                  <a:gd name="T3" fmla="*/ 7 h 28"/>
                  <a:gd name="T4" fmla="*/ 0 w 23"/>
                  <a:gd name="T5" fmla="*/ 23 h 28"/>
                  <a:gd name="T6" fmla="*/ 20 w 23"/>
                  <a:gd name="T7" fmla="*/ 28 h 28"/>
                  <a:gd name="T8" fmla="*/ 23 w 23"/>
                  <a:gd name="T9" fmla="*/ 11 h 28"/>
                  <a:gd name="T10" fmla="*/ 23 w 23"/>
                  <a:gd name="T11" fmla="*/ 11 h 28"/>
                  <a:gd name="T12" fmla="*/ 23 w 23"/>
                  <a:gd name="T13" fmla="*/ 11 h 28"/>
                  <a:gd name="T14" fmla="*/ 23 w 23"/>
                  <a:gd name="T15" fmla="*/ 7 h 28"/>
                  <a:gd name="T16" fmla="*/ 21 w 23"/>
                  <a:gd name="T17" fmla="*/ 3 h 28"/>
                  <a:gd name="T18" fmla="*/ 20 w 23"/>
                  <a:gd name="T19" fmla="*/ 2 h 28"/>
                  <a:gd name="T20" fmla="*/ 16 w 23"/>
                  <a:gd name="T21" fmla="*/ 0 h 28"/>
                  <a:gd name="T22" fmla="*/ 12 w 23"/>
                  <a:gd name="T23" fmla="*/ 0 h 28"/>
                  <a:gd name="T24" fmla="*/ 8 w 23"/>
                  <a:gd name="T25" fmla="*/ 0 h 28"/>
                  <a:gd name="T26" fmla="*/ 7 w 23"/>
                  <a:gd name="T27" fmla="*/ 3 h 28"/>
                  <a:gd name="T28" fmla="*/ 3 w 23"/>
                  <a:gd name="T29"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8">
                    <a:moveTo>
                      <a:pt x="3" y="7"/>
                    </a:moveTo>
                    <a:lnTo>
                      <a:pt x="3" y="7"/>
                    </a:lnTo>
                    <a:lnTo>
                      <a:pt x="0" y="23"/>
                    </a:lnTo>
                    <a:lnTo>
                      <a:pt x="20" y="28"/>
                    </a:lnTo>
                    <a:lnTo>
                      <a:pt x="23" y="11"/>
                    </a:lnTo>
                    <a:lnTo>
                      <a:pt x="23" y="11"/>
                    </a:lnTo>
                    <a:lnTo>
                      <a:pt x="23" y="11"/>
                    </a:lnTo>
                    <a:lnTo>
                      <a:pt x="23" y="7"/>
                    </a:lnTo>
                    <a:lnTo>
                      <a:pt x="21" y="3"/>
                    </a:lnTo>
                    <a:lnTo>
                      <a:pt x="20" y="2"/>
                    </a:lnTo>
                    <a:lnTo>
                      <a:pt x="16" y="0"/>
                    </a:lnTo>
                    <a:lnTo>
                      <a:pt x="12" y="0"/>
                    </a:lnTo>
                    <a:lnTo>
                      <a:pt x="8" y="0"/>
                    </a:lnTo>
                    <a:lnTo>
                      <a:pt x="7" y="3"/>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3" name="Freeform 411"/>
              <p:cNvSpPr>
                <a:spLocks/>
              </p:cNvSpPr>
              <p:nvPr/>
            </p:nvSpPr>
            <p:spPr bwMode="auto">
              <a:xfrm>
                <a:off x="3227" y="1749"/>
                <a:ext cx="25" cy="32"/>
              </a:xfrm>
              <a:custGeom>
                <a:avLst/>
                <a:gdLst>
                  <a:gd name="T0" fmla="*/ 5 w 25"/>
                  <a:gd name="T1" fmla="*/ 6 h 32"/>
                  <a:gd name="T2" fmla="*/ 5 w 25"/>
                  <a:gd name="T3" fmla="*/ 6 h 32"/>
                  <a:gd name="T4" fmla="*/ 0 w 25"/>
                  <a:gd name="T5" fmla="*/ 28 h 32"/>
                  <a:gd name="T6" fmla="*/ 20 w 25"/>
                  <a:gd name="T7" fmla="*/ 32 h 32"/>
                  <a:gd name="T8" fmla="*/ 25 w 25"/>
                  <a:gd name="T9" fmla="*/ 10 h 32"/>
                  <a:gd name="T10" fmla="*/ 25 w 25"/>
                  <a:gd name="T11" fmla="*/ 10 h 32"/>
                  <a:gd name="T12" fmla="*/ 25 w 25"/>
                  <a:gd name="T13" fmla="*/ 10 h 32"/>
                  <a:gd name="T14" fmla="*/ 25 w 25"/>
                  <a:gd name="T15" fmla="*/ 6 h 32"/>
                  <a:gd name="T16" fmla="*/ 23 w 25"/>
                  <a:gd name="T17" fmla="*/ 3 h 32"/>
                  <a:gd name="T18" fmla="*/ 20 w 25"/>
                  <a:gd name="T19" fmla="*/ 0 h 32"/>
                  <a:gd name="T20" fmla="*/ 17 w 25"/>
                  <a:gd name="T21" fmla="*/ 0 h 32"/>
                  <a:gd name="T22" fmla="*/ 13 w 25"/>
                  <a:gd name="T23" fmla="*/ 0 h 32"/>
                  <a:gd name="T24" fmla="*/ 10 w 25"/>
                  <a:gd name="T25" fmla="*/ 0 h 32"/>
                  <a:gd name="T26" fmla="*/ 7 w 25"/>
                  <a:gd name="T27" fmla="*/ 3 h 32"/>
                  <a:gd name="T28" fmla="*/ 5 w 25"/>
                  <a:gd name="T29"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32">
                    <a:moveTo>
                      <a:pt x="5" y="6"/>
                    </a:moveTo>
                    <a:lnTo>
                      <a:pt x="5" y="6"/>
                    </a:lnTo>
                    <a:lnTo>
                      <a:pt x="0" y="28"/>
                    </a:lnTo>
                    <a:lnTo>
                      <a:pt x="20" y="32"/>
                    </a:lnTo>
                    <a:lnTo>
                      <a:pt x="25" y="10"/>
                    </a:lnTo>
                    <a:lnTo>
                      <a:pt x="25" y="10"/>
                    </a:lnTo>
                    <a:lnTo>
                      <a:pt x="25" y="10"/>
                    </a:lnTo>
                    <a:lnTo>
                      <a:pt x="25" y="6"/>
                    </a:lnTo>
                    <a:lnTo>
                      <a:pt x="23" y="3"/>
                    </a:lnTo>
                    <a:lnTo>
                      <a:pt x="20" y="0"/>
                    </a:lnTo>
                    <a:lnTo>
                      <a:pt x="17" y="0"/>
                    </a:lnTo>
                    <a:lnTo>
                      <a:pt x="13" y="0"/>
                    </a:lnTo>
                    <a:lnTo>
                      <a:pt x="10" y="0"/>
                    </a:lnTo>
                    <a:lnTo>
                      <a:pt x="7" y="3"/>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4" name="Freeform 412"/>
              <p:cNvSpPr>
                <a:spLocks/>
              </p:cNvSpPr>
              <p:nvPr/>
            </p:nvSpPr>
            <p:spPr bwMode="auto">
              <a:xfrm>
                <a:off x="3232" y="1725"/>
                <a:ext cx="23" cy="34"/>
              </a:xfrm>
              <a:custGeom>
                <a:avLst/>
                <a:gdLst>
                  <a:gd name="T0" fmla="*/ 4 w 23"/>
                  <a:gd name="T1" fmla="*/ 8 h 34"/>
                  <a:gd name="T2" fmla="*/ 4 w 23"/>
                  <a:gd name="T3" fmla="*/ 6 h 34"/>
                  <a:gd name="T4" fmla="*/ 0 w 23"/>
                  <a:gd name="T5" fmla="*/ 30 h 34"/>
                  <a:gd name="T6" fmla="*/ 20 w 23"/>
                  <a:gd name="T7" fmla="*/ 34 h 34"/>
                  <a:gd name="T8" fmla="*/ 23 w 23"/>
                  <a:gd name="T9" fmla="*/ 9 h 34"/>
                  <a:gd name="T10" fmla="*/ 23 w 23"/>
                  <a:gd name="T11" fmla="*/ 9 h 34"/>
                  <a:gd name="T12" fmla="*/ 23 w 23"/>
                  <a:gd name="T13" fmla="*/ 9 h 34"/>
                  <a:gd name="T14" fmla="*/ 23 w 23"/>
                  <a:gd name="T15" fmla="*/ 6 h 34"/>
                  <a:gd name="T16" fmla="*/ 21 w 23"/>
                  <a:gd name="T17" fmla="*/ 3 h 34"/>
                  <a:gd name="T18" fmla="*/ 18 w 23"/>
                  <a:gd name="T19" fmla="*/ 0 h 34"/>
                  <a:gd name="T20" fmla="*/ 15 w 23"/>
                  <a:gd name="T21" fmla="*/ 0 h 34"/>
                  <a:gd name="T22" fmla="*/ 12 w 23"/>
                  <a:gd name="T23" fmla="*/ 0 h 34"/>
                  <a:gd name="T24" fmla="*/ 8 w 23"/>
                  <a:gd name="T25" fmla="*/ 0 h 34"/>
                  <a:gd name="T26" fmla="*/ 5 w 23"/>
                  <a:gd name="T27" fmla="*/ 3 h 34"/>
                  <a:gd name="T28" fmla="*/ 4 w 23"/>
                  <a:gd name="T29" fmla="*/ 6 h 34"/>
                  <a:gd name="T30" fmla="*/ 4 w 23"/>
                  <a:gd name="T3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4">
                    <a:moveTo>
                      <a:pt x="4" y="8"/>
                    </a:moveTo>
                    <a:lnTo>
                      <a:pt x="4" y="6"/>
                    </a:lnTo>
                    <a:lnTo>
                      <a:pt x="0" y="30"/>
                    </a:lnTo>
                    <a:lnTo>
                      <a:pt x="20" y="34"/>
                    </a:lnTo>
                    <a:lnTo>
                      <a:pt x="23" y="9"/>
                    </a:lnTo>
                    <a:lnTo>
                      <a:pt x="23" y="9"/>
                    </a:lnTo>
                    <a:lnTo>
                      <a:pt x="23" y="9"/>
                    </a:lnTo>
                    <a:lnTo>
                      <a:pt x="23" y="6"/>
                    </a:lnTo>
                    <a:lnTo>
                      <a:pt x="21" y="3"/>
                    </a:lnTo>
                    <a:lnTo>
                      <a:pt x="18" y="0"/>
                    </a:lnTo>
                    <a:lnTo>
                      <a:pt x="15" y="0"/>
                    </a:lnTo>
                    <a:lnTo>
                      <a:pt x="12" y="0"/>
                    </a:lnTo>
                    <a:lnTo>
                      <a:pt x="8" y="0"/>
                    </a:lnTo>
                    <a:lnTo>
                      <a:pt x="5" y="3"/>
                    </a:lnTo>
                    <a:lnTo>
                      <a:pt x="4" y="6"/>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5" name="Freeform 413"/>
              <p:cNvSpPr>
                <a:spLocks/>
              </p:cNvSpPr>
              <p:nvPr/>
            </p:nvSpPr>
            <p:spPr bwMode="auto">
              <a:xfrm>
                <a:off x="3236" y="1697"/>
                <a:ext cx="24" cy="37"/>
              </a:xfrm>
              <a:custGeom>
                <a:avLst/>
                <a:gdLst>
                  <a:gd name="T0" fmla="*/ 4 w 24"/>
                  <a:gd name="T1" fmla="*/ 8 h 37"/>
                  <a:gd name="T2" fmla="*/ 4 w 24"/>
                  <a:gd name="T3" fmla="*/ 8 h 37"/>
                  <a:gd name="T4" fmla="*/ 0 w 24"/>
                  <a:gd name="T5" fmla="*/ 36 h 37"/>
                  <a:gd name="T6" fmla="*/ 19 w 24"/>
                  <a:gd name="T7" fmla="*/ 37 h 37"/>
                  <a:gd name="T8" fmla="*/ 24 w 24"/>
                  <a:gd name="T9" fmla="*/ 10 h 37"/>
                  <a:gd name="T10" fmla="*/ 24 w 24"/>
                  <a:gd name="T11" fmla="*/ 10 h 37"/>
                  <a:gd name="T12" fmla="*/ 24 w 24"/>
                  <a:gd name="T13" fmla="*/ 10 h 37"/>
                  <a:gd name="T14" fmla="*/ 24 w 24"/>
                  <a:gd name="T15" fmla="*/ 6 h 37"/>
                  <a:gd name="T16" fmla="*/ 21 w 24"/>
                  <a:gd name="T17" fmla="*/ 3 h 37"/>
                  <a:gd name="T18" fmla="*/ 19 w 24"/>
                  <a:gd name="T19" fmla="*/ 0 h 37"/>
                  <a:gd name="T20" fmla="*/ 16 w 24"/>
                  <a:gd name="T21" fmla="*/ 0 h 37"/>
                  <a:gd name="T22" fmla="*/ 11 w 24"/>
                  <a:gd name="T23" fmla="*/ 0 h 37"/>
                  <a:gd name="T24" fmla="*/ 8 w 24"/>
                  <a:gd name="T25" fmla="*/ 2 h 37"/>
                  <a:gd name="T26" fmla="*/ 6 w 24"/>
                  <a:gd name="T27" fmla="*/ 3 h 37"/>
                  <a:gd name="T28" fmla="*/ 4 w 24"/>
                  <a:gd name="T2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4" y="8"/>
                    </a:moveTo>
                    <a:lnTo>
                      <a:pt x="4" y="8"/>
                    </a:lnTo>
                    <a:lnTo>
                      <a:pt x="0" y="36"/>
                    </a:lnTo>
                    <a:lnTo>
                      <a:pt x="19" y="37"/>
                    </a:lnTo>
                    <a:lnTo>
                      <a:pt x="24" y="10"/>
                    </a:lnTo>
                    <a:lnTo>
                      <a:pt x="24" y="10"/>
                    </a:lnTo>
                    <a:lnTo>
                      <a:pt x="24" y="10"/>
                    </a:lnTo>
                    <a:lnTo>
                      <a:pt x="24" y="6"/>
                    </a:lnTo>
                    <a:lnTo>
                      <a:pt x="21" y="3"/>
                    </a:lnTo>
                    <a:lnTo>
                      <a:pt x="19" y="0"/>
                    </a:lnTo>
                    <a:lnTo>
                      <a:pt x="16" y="0"/>
                    </a:lnTo>
                    <a:lnTo>
                      <a:pt x="11" y="0"/>
                    </a:lnTo>
                    <a:lnTo>
                      <a:pt x="8" y="2"/>
                    </a:lnTo>
                    <a:lnTo>
                      <a:pt x="6" y="3"/>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6" name="Freeform 414"/>
              <p:cNvSpPr>
                <a:spLocks/>
              </p:cNvSpPr>
              <p:nvPr/>
            </p:nvSpPr>
            <p:spPr bwMode="auto">
              <a:xfrm>
                <a:off x="3240" y="1664"/>
                <a:ext cx="23" cy="43"/>
              </a:xfrm>
              <a:custGeom>
                <a:avLst/>
                <a:gdLst>
                  <a:gd name="T0" fmla="*/ 4 w 23"/>
                  <a:gd name="T1" fmla="*/ 9 h 43"/>
                  <a:gd name="T2" fmla="*/ 4 w 23"/>
                  <a:gd name="T3" fmla="*/ 9 h 43"/>
                  <a:gd name="T4" fmla="*/ 0 w 23"/>
                  <a:gd name="T5" fmla="*/ 41 h 43"/>
                  <a:gd name="T6" fmla="*/ 20 w 23"/>
                  <a:gd name="T7" fmla="*/ 43 h 43"/>
                  <a:gd name="T8" fmla="*/ 23 w 23"/>
                  <a:gd name="T9" fmla="*/ 12 h 43"/>
                  <a:gd name="T10" fmla="*/ 23 w 23"/>
                  <a:gd name="T11" fmla="*/ 12 h 43"/>
                  <a:gd name="T12" fmla="*/ 23 w 23"/>
                  <a:gd name="T13" fmla="*/ 12 h 43"/>
                  <a:gd name="T14" fmla="*/ 23 w 23"/>
                  <a:gd name="T15" fmla="*/ 7 h 43"/>
                  <a:gd name="T16" fmla="*/ 22 w 23"/>
                  <a:gd name="T17" fmla="*/ 4 h 43"/>
                  <a:gd name="T18" fmla="*/ 18 w 23"/>
                  <a:gd name="T19" fmla="*/ 2 h 43"/>
                  <a:gd name="T20" fmla="*/ 15 w 23"/>
                  <a:gd name="T21" fmla="*/ 0 h 43"/>
                  <a:gd name="T22" fmla="*/ 12 w 23"/>
                  <a:gd name="T23" fmla="*/ 0 h 43"/>
                  <a:gd name="T24" fmla="*/ 9 w 23"/>
                  <a:gd name="T25" fmla="*/ 2 h 43"/>
                  <a:gd name="T26" fmla="*/ 5 w 23"/>
                  <a:gd name="T27" fmla="*/ 5 h 43"/>
                  <a:gd name="T28" fmla="*/ 4 w 23"/>
                  <a:gd name="T29"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3">
                    <a:moveTo>
                      <a:pt x="4" y="9"/>
                    </a:moveTo>
                    <a:lnTo>
                      <a:pt x="4" y="9"/>
                    </a:lnTo>
                    <a:lnTo>
                      <a:pt x="0" y="41"/>
                    </a:lnTo>
                    <a:lnTo>
                      <a:pt x="20" y="43"/>
                    </a:lnTo>
                    <a:lnTo>
                      <a:pt x="23" y="12"/>
                    </a:lnTo>
                    <a:lnTo>
                      <a:pt x="23" y="12"/>
                    </a:lnTo>
                    <a:lnTo>
                      <a:pt x="23" y="12"/>
                    </a:lnTo>
                    <a:lnTo>
                      <a:pt x="23" y="7"/>
                    </a:lnTo>
                    <a:lnTo>
                      <a:pt x="22" y="4"/>
                    </a:lnTo>
                    <a:lnTo>
                      <a:pt x="18" y="2"/>
                    </a:lnTo>
                    <a:lnTo>
                      <a:pt x="15" y="0"/>
                    </a:lnTo>
                    <a:lnTo>
                      <a:pt x="12" y="0"/>
                    </a:lnTo>
                    <a:lnTo>
                      <a:pt x="9" y="2"/>
                    </a:lnTo>
                    <a:lnTo>
                      <a:pt x="5" y="5"/>
                    </a:lnTo>
                    <a:lnTo>
                      <a:pt x="4"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7" name="Freeform 415"/>
              <p:cNvSpPr>
                <a:spLocks/>
              </p:cNvSpPr>
              <p:nvPr/>
            </p:nvSpPr>
            <p:spPr bwMode="auto">
              <a:xfrm>
                <a:off x="3244" y="1629"/>
                <a:ext cx="24" cy="47"/>
              </a:xfrm>
              <a:custGeom>
                <a:avLst/>
                <a:gdLst>
                  <a:gd name="T0" fmla="*/ 5 w 24"/>
                  <a:gd name="T1" fmla="*/ 9 h 47"/>
                  <a:gd name="T2" fmla="*/ 5 w 24"/>
                  <a:gd name="T3" fmla="*/ 9 h 47"/>
                  <a:gd name="T4" fmla="*/ 0 w 24"/>
                  <a:gd name="T5" fmla="*/ 44 h 47"/>
                  <a:gd name="T6" fmla="*/ 19 w 24"/>
                  <a:gd name="T7" fmla="*/ 47 h 47"/>
                  <a:gd name="T8" fmla="*/ 24 w 24"/>
                  <a:gd name="T9" fmla="*/ 11 h 47"/>
                  <a:gd name="T10" fmla="*/ 24 w 24"/>
                  <a:gd name="T11" fmla="*/ 11 h 47"/>
                  <a:gd name="T12" fmla="*/ 24 w 24"/>
                  <a:gd name="T13" fmla="*/ 11 h 47"/>
                  <a:gd name="T14" fmla="*/ 22 w 24"/>
                  <a:gd name="T15" fmla="*/ 6 h 47"/>
                  <a:gd name="T16" fmla="*/ 21 w 24"/>
                  <a:gd name="T17" fmla="*/ 3 h 47"/>
                  <a:gd name="T18" fmla="*/ 19 w 24"/>
                  <a:gd name="T19" fmla="*/ 1 h 47"/>
                  <a:gd name="T20" fmla="*/ 14 w 24"/>
                  <a:gd name="T21" fmla="*/ 0 h 47"/>
                  <a:gd name="T22" fmla="*/ 11 w 24"/>
                  <a:gd name="T23" fmla="*/ 1 h 47"/>
                  <a:gd name="T24" fmla="*/ 8 w 24"/>
                  <a:gd name="T25" fmla="*/ 1 h 47"/>
                  <a:gd name="T26" fmla="*/ 6 w 24"/>
                  <a:gd name="T27" fmla="*/ 5 h 47"/>
                  <a:gd name="T28" fmla="*/ 5 w 24"/>
                  <a:gd name="T29"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5" y="9"/>
                    </a:moveTo>
                    <a:lnTo>
                      <a:pt x="5" y="9"/>
                    </a:lnTo>
                    <a:lnTo>
                      <a:pt x="0" y="44"/>
                    </a:lnTo>
                    <a:lnTo>
                      <a:pt x="19" y="47"/>
                    </a:lnTo>
                    <a:lnTo>
                      <a:pt x="24" y="11"/>
                    </a:lnTo>
                    <a:lnTo>
                      <a:pt x="24" y="11"/>
                    </a:lnTo>
                    <a:lnTo>
                      <a:pt x="24" y="11"/>
                    </a:lnTo>
                    <a:lnTo>
                      <a:pt x="22" y="6"/>
                    </a:lnTo>
                    <a:lnTo>
                      <a:pt x="21" y="3"/>
                    </a:lnTo>
                    <a:lnTo>
                      <a:pt x="19" y="1"/>
                    </a:lnTo>
                    <a:lnTo>
                      <a:pt x="14" y="0"/>
                    </a:lnTo>
                    <a:lnTo>
                      <a:pt x="11" y="1"/>
                    </a:lnTo>
                    <a:lnTo>
                      <a:pt x="8" y="1"/>
                    </a:lnTo>
                    <a:lnTo>
                      <a:pt x="6" y="5"/>
                    </a:lnTo>
                    <a:lnTo>
                      <a:pt x="5"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8" name="Freeform 416"/>
              <p:cNvSpPr>
                <a:spLocks/>
              </p:cNvSpPr>
              <p:nvPr/>
            </p:nvSpPr>
            <p:spPr bwMode="auto">
              <a:xfrm>
                <a:off x="3249" y="1593"/>
                <a:ext cx="22" cy="47"/>
              </a:xfrm>
              <a:custGeom>
                <a:avLst/>
                <a:gdLst>
                  <a:gd name="T0" fmla="*/ 3 w 22"/>
                  <a:gd name="T1" fmla="*/ 8 h 47"/>
                  <a:gd name="T2" fmla="*/ 3 w 22"/>
                  <a:gd name="T3" fmla="*/ 8 h 47"/>
                  <a:gd name="T4" fmla="*/ 0 w 22"/>
                  <a:gd name="T5" fmla="*/ 45 h 47"/>
                  <a:gd name="T6" fmla="*/ 19 w 22"/>
                  <a:gd name="T7" fmla="*/ 47 h 47"/>
                  <a:gd name="T8" fmla="*/ 22 w 22"/>
                  <a:gd name="T9" fmla="*/ 10 h 47"/>
                  <a:gd name="T10" fmla="*/ 22 w 22"/>
                  <a:gd name="T11" fmla="*/ 10 h 47"/>
                  <a:gd name="T12" fmla="*/ 22 w 22"/>
                  <a:gd name="T13" fmla="*/ 10 h 47"/>
                  <a:gd name="T14" fmla="*/ 22 w 22"/>
                  <a:gd name="T15" fmla="*/ 6 h 47"/>
                  <a:gd name="T16" fmla="*/ 21 w 22"/>
                  <a:gd name="T17" fmla="*/ 3 h 47"/>
                  <a:gd name="T18" fmla="*/ 17 w 22"/>
                  <a:gd name="T19" fmla="*/ 2 h 47"/>
                  <a:gd name="T20" fmla="*/ 14 w 22"/>
                  <a:gd name="T21" fmla="*/ 0 h 47"/>
                  <a:gd name="T22" fmla="*/ 11 w 22"/>
                  <a:gd name="T23" fmla="*/ 0 h 47"/>
                  <a:gd name="T24" fmla="*/ 8 w 22"/>
                  <a:gd name="T25" fmla="*/ 2 h 47"/>
                  <a:gd name="T26" fmla="*/ 4 w 22"/>
                  <a:gd name="T27" fmla="*/ 5 h 47"/>
                  <a:gd name="T28" fmla="*/ 3 w 22"/>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7">
                    <a:moveTo>
                      <a:pt x="3" y="8"/>
                    </a:moveTo>
                    <a:lnTo>
                      <a:pt x="3" y="8"/>
                    </a:lnTo>
                    <a:lnTo>
                      <a:pt x="0" y="45"/>
                    </a:lnTo>
                    <a:lnTo>
                      <a:pt x="19" y="47"/>
                    </a:lnTo>
                    <a:lnTo>
                      <a:pt x="22" y="10"/>
                    </a:lnTo>
                    <a:lnTo>
                      <a:pt x="22" y="10"/>
                    </a:lnTo>
                    <a:lnTo>
                      <a:pt x="22" y="10"/>
                    </a:lnTo>
                    <a:lnTo>
                      <a:pt x="22" y="6"/>
                    </a:lnTo>
                    <a:lnTo>
                      <a:pt x="21" y="3"/>
                    </a:lnTo>
                    <a:lnTo>
                      <a:pt x="17" y="2"/>
                    </a:lnTo>
                    <a:lnTo>
                      <a:pt x="14" y="0"/>
                    </a:lnTo>
                    <a:lnTo>
                      <a:pt x="11" y="0"/>
                    </a:lnTo>
                    <a:lnTo>
                      <a:pt x="8" y="2"/>
                    </a:lnTo>
                    <a:lnTo>
                      <a:pt x="4"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49" name="Freeform 417"/>
              <p:cNvSpPr>
                <a:spLocks/>
              </p:cNvSpPr>
              <p:nvPr/>
            </p:nvSpPr>
            <p:spPr bwMode="auto">
              <a:xfrm>
                <a:off x="3252" y="1556"/>
                <a:ext cx="24" cy="47"/>
              </a:xfrm>
              <a:custGeom>
                <a:avLst/>
                <a:gdLst>
                  <a:gd name="T0" fmla="*/ 5 w 24"/>
                  <a:gd name="T1" fmla="*/ 8 h 47"/>
                  <a:gd name="T2" fmla="*/ 5 w 24"/>
                  <a:gd name="T3" fmla="*/ 8 h 47"/>
                  <a:gd name="T4" fmla="*/ 0 w 24"/>
                  <a:gd name="T5" fmla="*/ 45 h 47"/>
                  <a:gd name="T6" fmla="*/ 19 w 24"/>
                  <a:gd name="T7" fmla="*/ 47 h 47"/>
                  <a:gd name="T8" fmla="*/ 24 w 24"/>
                  <a:gd name="T9" fmla="*/ 9 h 47"/>
                  <a:gd name="T10" fmla="*/ 24 w 24"/>
                  <a:gd name="T11" fmla="*/ 9 h 47"/>
                  <a:gd name="T12" fmla="*/ 24 w 24"/>
                  <a:gd name="T13" fmla="*/ 9 h 47"/>
                  <a:gd name="T14" fmla="*/ 23 w 24"/>
                  <a:gd name="T15" fmla="*/ 4 h 47"/>
                  <a:gd name="T16" fmla="*/ 21 w 24"/>
                  <a:gd name="T17" fmla="*/ 1 h 47"/>
                  <a:gd name="T18" fmla="*/ 19 w 24"/>
                  <a:gd name="T19" fmla="*/ 0 h 47"/>
                  <a:gd name="T20" fmla="*/ 14 w 24"/>
                  <a:gd name="T21" fmla="*/ 0 h 47"/>
                  <a:gd name="T22" fmla="*/ 11 w 24"/>
                  <a:gd name="T23" fmla="*/ 0 h 47"/>
                  <a:gd name="T24" fmla="*/ 8 w 24"/>
                  <a:gd name="T25" fmla="*/ 1 h 47"/>
                  <a:gd name="T26" fmla="*/ 6 w 24"/>
                  <a:gd name="T27" fmla="*/ 3 h 47"/>
                  <a:gd name="T28" fmla="*/ 5 w 24"/>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5" y="8"/>
                    </a:moveTo>
                    <a:lnTo>
                      <a:pt x="5" y="8"/>
                    </a:lnTo>
                    <a:lnTo>
                      <a:pt x="0" y="45"/>
                    </a:lnTo>
                    <a:lnTo>
                      <a:pt x="19" y="47"/>
                    </a:lnTo>
                    <a:lnTo>
                      <a:pt x="24" y="9"/>
                    </a:lnTo>
                    <a:lnTo>
                      <a:pt x="24" y="9"/>
                    </a:lnTo>
                    <a:lnTo>
                      <a:pt x="24" y="9"/>
                    </a:lnTo>
                    <a:lnTo>
                      <a:pt x="23" y="4"/>
                    </a:lnTo>
                    <a:lnTo>
                      <a:pt x="21" y="1"/>
                    </a:lnTo>
                    <a:lnTo>
                      <a:pt x="19" y="0"/>
                    </a:lnTo>
                    <a:lnTo>
                      <a:pt x="14" y="0"/>
                    </a:lnTo>
                    <a:lnTo>
                      <a:pt x="11" y="0"/>
                    </a:lnTo>
                    <a:lnTo>
                      <a:pt x="8" y="1"/>
                    </a:lnTo>
                    <a:lnTo>
                      <a:pt x="6"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0" name="Freeform 418"/>
              <p:cNvSpPr>
                <a:spLocks/>
              </p:cNvSpPr>
              <p:nvPr/>
            </p:nvSpPr>
            <p:spPr bwMode="auto">
              <a:xfrm>
                <a:off x="3257" y="1517"/>
                <a:ext cx="22" cy="48"/>
              </a:xfrm>
              <a:custGeom>
                <a:avLst/>
                <a:gdLst>
                  <a:gd name="T0" fmla="*/ 3 w 22"/>
                  <a:gd name="T1" fmla="*/ 8 h 48"/>
                  <a:gd name="T2" fmla="*/ 3 w 22"/>
                  <a:gd name="T3" fmla="*/ 8 h 48"/>
                  <a:gd name="T4" fmla="*/ 0 w 22"/>
                  <a:gd name="T5" fmla="*/ 47 h 48"/>
                  <a:gd name="T6" fmla="*/ 19 w 22"/>
                  <a:gd name="T7" fmla="*/ 48 h 48"/>
                  <a:gd name="T8" fmla="*/ 22 w 22"/>
                  <a:gd name="T9" fmla="*/ 11 h 48"/>
                  <a:gd name="T10" fmla="*/ 22 w 22"/>
                  <a:gd name="T11" fmla="*/ 11 h 48"/>
                  <a:gd name="T12" fmla="*/ 22 w 22"/>
                  <a:gd name="T13" fmla="*/ 11 h 48"/>
                  <a:gd name="T14" fmla="*/ 22 w 22"/>
                  <a:gd name="T15" fmla="*/ 6 h 48"/>
                  <a:gd name="T16" fmla="*/ 21 w 22"/>
                  <a:gd name="T17" fmla="*/ 3 h 48"/>
                  <a:gd name="T18" fmla="*/ 18 w 22"/>
                  <a:gd name="T19" fmla="*/ 1 h 48"/>
                  <a:gd name="T20" fmla="*/ 14 w 22"/>
                  <a:gd name="T21" fmla="*/ 0 h 48"/>
                  <a:gd name="T22" fmla="*/ 11 w 22"/>
                  <a:gd name="T23" fmla="*/ 0 h 48"/>
                  <a:gd name="T24" fmla="*/ 8 w 22"/>
                  <a:gd name="T25" fmla="*/ 1 h 48"/>
                  <a:gd name="T26" fmla="*/ 5 w 22"/>
                  <a:gd name="T27" fmla="*/ 4 h 48"/>
                  <a:gd name="T28" fmla="*/ 3 w 22"/>
                  <a:gd name="T29" fmla="*/ 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8">
                    <a:moveTo>
                      <a:pt x="3" y="8"/>
                    </a:moveTo>
                    <a:lnTo>
                      <a:pt x="3" y="8"/>
                    </a:lnTo>
                    <a:lnTo>
                      <a:pt x="0" y="47"/>
                    </a:lnTo>
                    <a:lnTo>
                      <a:pt x="19" y="48"/>
                    </a:lnTo>
                    <a:lnTo>
                      <a:pt x="22" y="11"/>
                    </a:lnTo>
                    <a:lnTo>
                      <a:pt x="22" y="11"/>
                    </a:lnTo>
                    <a:lnTo>
                      <a:pt x="22" y="11"/>
                    </a:lnTo>
                    <a:lnTo>
                      <a:pt x="22" y="6"/>
                    </a:lnTo>
                    <a:lnTo>
                      <a:pt x="21" y="3"/>
                    </a:lnTo>
                    <a:lnTo>
                      <a:pt x="18" y="1"/>
                    </a:lnTo>
                    <a:lnTo>
                      <a:pt x="14" y="0"/>
                    </a:lnTo>
                    <a:lnTo>
                      <a:pt x="11" y="0"/>
                    </a:lnTo>
                    <a:lnTo>
                      <a:pt x="8" y="1"/>
                    </a:lnTo>
                    <a:lnTo>
                      <a:pt x="5" y="4"/>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1" name="Freeform 419"/>
              <p:cNvSpPr>
                <a:spLocks/>
              </p:cNvSpPr>
              <p:nvPr/>
            </p:nvSpPr>
            <p:spPr bwMode="auto">
              <a:xfrm>
                <a:off x="3260" y="1479"/>
                <a:ext cx="24" cy="49"/>
              </a:xfrm>
              <a:custGeom>
                <a:avLst/>
                <a:gdLst>
                  <a:gd name="T0" fmla="*/ 5 w 24"/>
                  <a:gd name="T1" fmla="*/ 8 h 49"/>
                  <a:gd name="T2" fmla="*/ 5 w 24"/>
                  <a:gd name="T3" fmla="*/ 8 h 49"/>
                  <a:gd name="T4" fmla="*/ 0 w 24"/>
                  <a:gd name="T5" fmla="*/ 46 h 49"/>
                  <a:gd name="T6" fmla="*/ 19 w 24"/>
                  <a:gd name="T7" fmla="*/ 49 h 49"/>
                  <a:gd name="T8" fmla="*/ 24 w 24"/>
                  <a:gd name="T9" fmla="*/ 10 h 49"/>
                  <a:gd name="T10" fmla="*/ 24 w 24"/>
                  <a:gd name="T11" fmla="*/ 10 h 49"/>
                  <a:gd name="T12" fmla="*/ 24 w 24"/>
                  <a:gd name="T13" fmla="*/ 10 h 49"/>
                  <a:gd name="T14" fmla="*/ 23 w 24"/>
                  <a:gd name="T15" fmla="*/ 7 h 49"/>
                  <a:gd name="T16" fmla="*/ 21 w 24"/>
                  <a:gd name="T17" fmla="*/ 3 h 49"/>
                  <a:gd name="T18" fmla="*/ 18 w 24"/>
                  <a:gd name="T19" fmla="*/ 0 h 49"/>
                  <a:gd name="T20" fmla="*/ 15 w 24"/>
                  <a:gd name="T21" fmla="*/ 0 h 49"/>
                  <a:gd name="T22" fmla="*/ 11 w 24"/>
                  <a:gd name="T23" fmla="*/ 0 h 49"/>
                  <a:gd name="T24" fmla="*/ 8 w 24"/>
                  <a:gd name="T25" fmla="*/ 2 h 49"/>
                  <a:gd name="T26" fmla="*/ 6 w 24"/>
                  <a:gd name="T27" fmla="*/ 3 h 49"/>
                  <a:gd name="T28" fmla="*/ 5 w 24"/>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9">
                    <a:moveTo>
                      <a:pt x="5" y="8"/>
                    </a:moveTo>
                    <a:lnTo>
                      <a:pt x="5" y="8"/>
                    </a:lnTo>
                    <a:lnTo>
                      <a:pt x="0" y="46"/>
                    </a:lnTo>
                    <a:lnTo>
                      <a:pt x="19" y="49"/>
                    </a:lnTo>
                    <a:lnTo>
                      <a:pt x="24" y="10"/>
                    </a:lnTo>
                    <a:lnTo>
                      <a:pt x="24" y="10"/>
                    </a:lnTo>
                    <a:lnTo>
                      <a:pt x="24" y="10"/>
                    </a:lnTo>
                    <a:lnTo>
                      <a:pt x="23" y="7"/>
                    </a:lnTo>
                    <a:lnTo>
                      <a:pt x="21" y="3"/>
                    </a:lnTo>
                    <a:lnTo>
                      <a:pt x="18" y="0"/>
                    </a:lnTo>
                    <a:lnTo>
                      <a:pt x="15" y="0"/>
                    </a:lnTo>
                    <a:lnTo>
                      <a:pt x="11" y="0"/>
                    </a:lnTo>
                    <a:lnTo>
                      <a:pt x="8" y="2"/>
                    </a:lnTo>
                    <a:lnTo>
                      <a:pt x="6"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2" name="Freeform 420"/>
              <p:cNvSpPr>
                <a:spLocks/>
              </p:cNvSpPr>
              <p:nvPr/>
            </p:nvSpPr>
            <p:spPr bwMode="auto">
              <a:xfrm>
                <a:off x="3265" y="1445"/>
                <a:ext cx="23" cy="44"/>
              </a:xfrm>
              <a:custGeom>
                <a:avLst/>
                <a:gdLst>
                  <a:gd name="T0" fmla="*/ 3 w 23"/>
                  <a:gd name="T1" fmla="*/ 8 h 44"/>
                  <a:gd name="T2" fmla="*/ 3 w 23"/>
                  <a:gd name="T3" fmla="*/ 8 h 44"/>
                  <a:gd name="T4" fmla="*/ 0 w 23"/>
                  <a:gd name="T5" fmla="*/ 42 h 44"/>
                  <a:gd name="T6" fmla="*/ 19 w 23"/>
                  <a:gd name="T7" fmla="*/ 44 h 44"/>
                  <a:gd name="T8" fmla="*/ 23 w 23"/>
                  <a:gd name="T9" fmla="*/ 11 h 44"/>
                  <a:gd name="T10" fmla="*/ 23 w 23"/>
                  <a:gd name="T11" fmla="*/ 11 h 44"/>
                  <a:gd name="T12" fmla="*/ 23 w 23"/>
                  <a:gd name="T13" fmla="*/ 11 h 44"/>
                  <a:gd name="T14" fmla="*/ 23 w 23"/>
                  <a:gd name="T15" fmla="*/ 7 h 44"/>
                  <a:gd name="T16" fmla="*/ 21 w 23"/>
                  <a:gd name="T17" fmla="*/ 3 h 44"/>
                  <a:gd name="T18" fmla="*/ 18 w 23"/>
                  <a:gd name="T19" fmla="*/ 2 h 44"/>
                  <a:gd name="T20" fmla="*/ 14 w 23"/>
                  <a:gd name="T21" fmla="*/ 0 h 44"/>
                  <a:gd name="T22" fmla="*/ 11 w 23"/>
                  <a:gd name="T23" fmla="*/ 0 h 44"/>
                  <a:gd name="T24" fmla="*/ 8 w 23"/>
                  <a:gd name="T25" fmla="*/ 2 h 44"/>
                  <a:gd name="T26" fmla="*/ 5 w 23"/>
                  <a:gd name="T27" fmla="*/ 5 h 44"/>
                  <a:gd name="T28" fmla="*/ 3 w 23"/>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4">
                    <a:moveTo>
                      <a:pt x="3" y="8"/>
                    </a:moveTo>
                    <a:lnTo>
                      <a:pt x="3" y="8"/>
                    </a:lnTo>
                    <a:lnTo>
                      <a:pt x="0" y="42"/>
                    </a:lnTo>
                    <a:lnTo>
                      <a:pt x="19" y="44"/>
                    </a:lnTo>
                    <a:lnTo>
                      <a:pt x="23" y="11"/>
                    </a:lnTo>
                    <a:lnTo>
                      <a:pt x="23" y="11"/>
                    </a:lnTo>
                    <a:lnTo>
                      <a:pt x="23" y="11"/>
                    </a:lnTo>
                    <a:lnTo>
                      <a:pt x="23" y="7"/>
                    </a:lnTo>
                    <a:lnTo>
                      <a:pt x="21" y="3"/>
                    </a:lnTo>
                    <a:lnTo>
                      <a:pt x="18" y="2"/>
                    </a:lnTo>
                    <a:lnTo>
                      <a:pt x="14"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3" name="Freeform 421"/>
              <p:cNvSpPr>
                <a:spLocks/>
              </p:cNvSpPr>
              <p:nvPr/>
            </p:nvSpPr>
            <p:spPr bwMode="auto">
              <a:xfrm>
                <a:off x="3268" y="1414"/>
                <a:ext cx="24" cy="42"/>
              </a:xfrm>
              <a:custGeom>
                <a:avLst/>
                <a:gdLst>
                  <a:gd name="T0" fmla="*/ 5 w 24"/>
                  <a:gd name="T1" fmla="*/ 8 h 42"/>
                  <a:gd name="T2" fmla="*/ 5 w 24"/>
                  <a:gd name="T3" fmla="*/ 8 h 42"/>
                  <a:gd name="T4" fmla="*/ 0 w 24"/>
                  <a:gd name="T5" fmla="*/ 39 h 42"/>
                  <a:gd name="T6" fmla="*/ 20 w 24"/>
                  <a:gd name="T7" fmla="*/ 42 h 42"/>
                  <a:gd name="T8" fmla="*/ 24 w 24"/>
                  <a:gd name="T9" fmla="*/ 12 h 42"/>
                  <a:gd name="T10" fmla="*/ 24 w 24"/>
                  <a:gd name="T11" fmla="*/ 12 h 42"/>
                  <a:gd name="T12" fmla="*/ 24 w 24"/>
                  <a:gd name="T13" fmla="*/ 12 h 42"/>
                  <a:gd name="T14" fmla="*/ 23 w 24"/>
                  <a:gd name="T15" fmla="*/ 7 h 42"/>
                  <a:gd name="T16" fmla="*/ 21 w 24"/>
                  <a:gd name="T17" fmla="*/ 3 h 42"/>
                  <a:gd name="T18" fmla="*/ 20 w 24"/>
                  <a:gd name="T19" fmla="*/ 2 h 42"/>
                  <a:gd name="T20" fmla="*/ 16 w 24"/>
                  <a:gd name="T21" fmla="*/ 0 h 42"/>
                  <a:gd name="T22" fmla="*/ 11 w 24"/>
                  <a:gd name="T23" fmla="*/ 0 h 42"/>
                  <a:gd name="T24" fmla="*/ 8 w 24"/>
                  <a:gd name="T25" fmla="*/ 2 h 42"/>
                  <a:gd name="T26" fmla="*/ 7 w 24"/>
                  <a:gd name="T27" fmla="*/ 5 h 42"/>
                  <a:gd name="T28" fmla="*/ 5 w 24"/>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5" y="8"/>
                    </a:moveTo>
                    <a:lnTo>
                      <a:pt x="5" y="8"/>
                    </a:lnTo>
                    <a:lnTo>
                      <a:pt x="0" y="39"/>
                    </a:lnTo>
                    <a:lnTo>
                      <a:pt x="20" y="42"/>
                    </a:lnTo>
                    <a:lnTo>
                      <a:pt x="24" y="12"/>
                    </a:lnTo>
                    <a:lnTo>
                      <a:pt x="24" y="12"/>
                    </a:lnTo>
                    <a:lnTo>
                      <a:pt x="24" y="12"/>
                    </a:lnTo>
                    <a:lnTo>
                      <a:pt x="23" y="7"/>
                    </a:lnTo>
                    <a:lnTo>
                      <a:pt x="21" y="3"/>
                    </a:lnTo>
                    <a:lnTo>
                      <a:pt x="20" y="2"/>
                    </a:lnTo>
                    <a:lnTo>
                      <a:pt x="16" y="0"/>
                    </a:lnTo>
                    <a:lnTo>
                      <a:pt x="11" y="0"/>
                    </a:lnTo>
                    <a:lnTo>
                      <a:pt x="8" y="2"/>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4" name="Freeform 422"/>
              <p:cNvSpPr>
                <a:spLocks/>
              </p:cNvSpPr>
              <p:nvPr/>
            </p:nvSpPr>
            <p:spPr bwMode="auto">
              <a:xfrm>
                <a:off x="3273" y="1390"/>
                <a:ext cx="23" cy="36"/>
              </a:xfrm>
              <a:custGeom>
                <a:avLst/>
                <a:gdLst>
                  <a:gd name="T0" fmla="*/ 3 w 23"/>
                  <a:gd name="T1" fmla="*/ 8 h 36"/>
                  <a:gd name="T2" fmla="*/ 3 w 23"/>
                  <a:gd name="T3" fmla="*/ 8 h 36"/>
                  <a:gd name="T4" fmla="*/ 0 w 23"/>
                  <a:gd name="T5" fmla="*/ 32 h 36"/>
                  <a:gd name="T6" fmla="*/ 19 w 23"/>
                  <a:gd name="T7" fmla="*/ 36 h 36"/>
                  <a:gd name="T8" fmla="*/ 23 w 23"/>
                  <a:gd name="T9" fmla="*/ 11 h 36"/>
                  <a:gd name="T10" fmla="*/ 23 w 23"/>
                  <a:gd name="T11" fmla="*/ 13 h 36"/>
                  <a:gd name="T12" fmla="*/ 23 w 23"/>
                  <a:gd name="T13" fmla="*/ 11 h 36"/>
                  <a:gd name="T14" fmla="*/ 23 w 23"/>
                  <a:gd name="T15" fmla="*/ 8 h 36"/>
                  <a:gd name="T16" fmla="*/ 21 w 23"/>
                  <a:gd name="T17" fmla="*/ 5 h 36"/>
                  <a:gd name="T18" fmla="*/ 18 w 23"/>
                  <a:gd name="T19" fmla="*/ 1 h 36"/>
                  <a:gd name="T20" fmla="*/ 15 w 23"/>
                  <a:gd name="T21" fmla="*/ 0 h 36"/>
                  <a:gd name="T22" fmla="*/ 11 w 23"/>
                  <a:gd name="T23" fmla="*/ 0 h 36"/>
                  <a:gd name="T24" fmla="*/ 8 w 23"/>
                  <a:gd name="T25" fmla="*/ 1 h 36"/>
                  <a:gd name="T26" fmla="*/ 5 w 23"/>
                  <a:gd name="T27" fmla="*/ 5 h 36"/>
                  <a:gd name="T28" fmla="*/ 3 w 23"/>
                  <a:gd name="T2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6">
                    <a:moveTo>
                      <a:pt x="3" y="8"/>
                    </a:moveTo>
                    <a:lnTo>
                      <a:pt x="3" y="8"/>
                    </a:lnTo>
                    <a:lnTo>
                      <a:pt x="0" y="32"/>
                    </a:lnTo>
                    <a:lnTo>
                      <a:pt x="19" y="36"/>
                    </a:lnTo>
                    <a:lnTo>
                      <a:pt x="23" y="11"/>
                    </a:lnTo>
                    <a:lnTo>
                      <a:pt x="23" y="13"/>
                    </a:lnTo>
                    <a:lnTo>
                      <a:pt x="23" y="11"/>
                    </a:lnTo>
                    <a:lnTo>
                      <a:pt x="23" y="8"/>
                    </a:lnTo>
                    <a:lnTo>
                      <a:pt x="21" y="5"/>
                    </a:lnTo>
                    <a:lnTo>
                      <a:pt x="18" y="1"/>
                    </a:lnTo>
                    <a:lnTo>
                      <a:pt x="15" y="0"/>
                    </a:lnTo>
                    <a:lnTo>
                      <a:pt x="11" y="0"/>
                    </a:lnTo>
                    <a:lnTo>
                      <a:pt x="8" y="1"/>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5" name="Freeform 423"/>
              <p:cNvSpPr>
                <a:spLocks/>
              </p:cNvSpPr>
              <p:nvPr/>
            </p:nvSpPr>
            <p:spPr bwMode="auto">
              <a:xfrm>
                <a:off x="3276" y="1374"/>
                <a:ext cx="25" cy="29"/>
              </a:xfrm>
              <a:custGeom>
                <a:avLst/>
                <a:gdLst>
                  <a:gd name="T0" fmla="*/ 5 w 25"/>
                  <a:gd name="T1" fmla="*/ 6 h 29"/>
                  <a:gd name="T2" fmla="*/ 5 w 25"/>
                  <a:gd name="T3" fmla="*/ 8 h 29"/>
                  <a:gd name="T4" fmla="*/ 0 w 25"/>
                  <a:gd name="T5" fmla="*/ 24 h 29"/>
                  <a:gd name="T6" fmla="*/ 20 w 25"/>
                  <a:gd name="T7" fmla="*/ 29 h 29"/>
                  <a:gd name="T8" fmla="*/ 25 w 25"/>
                  <a:gd name="T9" fmla="*/ 11 h 29"/>
                  <a:gd name="T10" fmla="*/ 23 w 25"/>
                  <a:gd name="T11" fmla="*/ 13 h 29"/>
                  <a:gd name="T12" fmla="*/ 25 w 25"/>
                  <a:gd name="T13" fmla="*/ 11 h 29"/>
                  <a:gd name="T14" fmla="*/ 25 w 25"/>
                  <a:gd name="T15" fmla="*/ 8 h 29"/>
                  <a:gd name="T16" fmla="*/ 23 w 25"/>
                  <a:gd name="T17" fmla="*/ 4 h 29"/>
                  <a:gd name="T18" fmla="*/ 20 w 25"/>
                  <a:gd name="T19" fmla="*/ 1 h 29"/>
                  <a:gd name="T20" fmla="*/ 16 w 25"/>
                  <a:gd name="T21" fmla="*/ 0 h 29"/>
                  <a:gd name="T22" fmla="*/ 13 w 25"/>
                  <a:gd name="T23" fmla="*/ 0 h 29"/>
                  <a:gd name="T24" fmla="*/ 10 w 25"/>
                  <a:gd name="T25" fmla="*/ 1 h 29"/>
                  <a:gd name="T26" fmla="*/ 7 w 25"/>
                  <a:gd name="T27" fmla="*/ 3 h 29"/>
                  <a:gd name="T28" fmla="*/ 5 w 25"/>
                  <a:gd name="T29" fmla="*/ 8 h 29"/>
                  <a:gd name="T30" fmla="*/ 5 w 25"/>
                  <a:gd name="T3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29">
                    <a:moveTo>
                      <a:pt x="5" y="6"/>
                    </a:moveTo>
                    <a:lnTo>
                      <a:pt x="5" y="8"/>
                    </a:lnTo>
                    <a:lnTo>
                      <a:pt x="0" y="24"/>
                    </a:lnTo>
                    <a:lnTo>
                      <a:pt x="20" y="29"/>
                    </a:lnTo>
                    <a:lnTo>
                      <a:pt x="25" y="11"/>
                    </a:lnTo>
                    <a:lnTo>
                      <a:pt x="23" y="13"/>
                    </a:lnTo>
                    <a:lnTo>
                      <a:pt x="25" y="11"/>
                    </a:lnTo>
                    <a:lnTo>
                      <a:pt x="25" y="8"/>
                    </a:lnTo>
                    <a:lnTo>
                      <a:pt x="23" y="4"/>
                    </a:lnTo>
                    <a:lnTo>
                      <a:pt x="20" y="1"/>
                    </a:lnTo>
                    <a:lnTo>
                      <a:pt x="16" y="0"/>
                    </a:lnTo>
                    <a:lnTo>
                      <a:pt x="13" y="0"/>
                    </a:lnTo>
                    <a:lnTo>
                      <a:pt x="10" y="1"/>
                    </a:lnTo>
                    <a:lnTo>
                      <a:pt x="7" y="3"/>
                    </a:lnTo>
                    <a:lnTo>
                      <a:pt x="5" y="8"/>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6" name="Freeform 424"/>
              <p:cNvSpPr>
                <a:spLocks/>
              </p:cNvSpPr>
              <p:nvPr/>
            </p:nvSpPr>
            <p:spPr bwMode="auto">
              <a:xfrm>
                <a:off x="3281" y="1362"/>
                <a:ext cx="23" cy="25"/>
              </a:xfrm>
              <a:custGeom>
                <a:avLst/>
                <a:gdLst>
                  <a:gd name="T0" fmla="*/ 10 w 23"/>
                  <a:gd name="T1" fmla="*/ 2 h 25"/>
                  <a:gd name="T2" fmla="*/ 5 w 23"/>
                  <a:gd name="T3" fmla="*/ 7 h 25"/>
                  <a:gd name="T4" fmla="*/ 0 w 23"/>
                  <a:gd name="T5" fmla="*/ 18 h 25"/>
                  <a:gd name="T6" fmla="*/ 18 w 23"/>
                  <a:gd name="T7" fmla="*/ 25 h 25"/>
                  <a:gd name="T8" fmla="*/ 23 w 23"/>
                  <a:gd name="T9" fmla="*/ 13 h 25"/>
                  <a:gd name="T10" fmla="*/ 16 w 23"/>
                  <a:gd name="T11" fmla="*/ 20 h 25"/>
                  <a:gd name="T12" fmla="*/ 23 w 23"/>
                  <a:gd name="T13" fmla="*/ 13 h 25"/>
                  <a:gd name="T14" fmla="*/ 23 w 23"/>
                  <a:gd name="T15" fmla="*/ 10 h 25"/>
                  <a:gd name="T16" fmla="*/ 23 w 23"/>
                  <a:gd name="T17" fmla="*/ 7 h 25"/>
                  <a:gd name="T18" fmla="*/ 20 w 23"/>
                  <a:gd name="T19" fmla="*/ 3 h 25"/>
                  <a:gd name="T20" fmla="*/ 16 w 23"/>
                  <a:gd name="T21" fmla="*/ 2 h 25"/>
                  <a:gd name="T22" fmla="*/ 13 w 23"/>
                  <a:gd name="T23" fmla="*/ 0 h 25"/>
                  <a:gd name="T24" fmla="*/ 10 w 23"/>
                  <a:gd name="T25" fmla="*/ 2 h 25"/>
                  <a:gd name="T26" fmla="*/ 7 w 23"/>
                  <a:gd name="T27" fmla="*/ 3 h 25"/>
                  <a:gd name="T28" fmla="*/ 5 w 23"/>
                  <a:gd name="T29" fmla="*/ 7 h 25"/>
                  <a:gd name="T30" fmla="*/ 10 w 23"/>
                  <a:gd name="T31"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5">
                    <a:moveTo>
                      <a:pt x="10" y="2"/>
                    </a:moveTo>
                    <a:lnTo>
                      <a:pt x="5" y="7"/>
                    </a:lnTo>
                    <a:lnTo>
                      <a:pt x="0" y="18"/>
                    </a:lnTo>
                    <a:lnTo>
                      <a:pt x="18" y="25"/>
                    </a:lnTo>
                    <a:lnTo>
                      <a:pt x="23" y="13"/>
                    </a:lnTo>
                    <a:lnTo>
                      <a:pt x="16" y="20"/>
                    </a:lnTo>
                    <a:lnTo>
                      <a:pt x="23" y="13"/>
                    </a:lnTo>
                    <a:lnTo>
                      <a:pt x="23" y="10"/>
                    </a:lnTo>
                    <a:lnTo>
                      <a:pt x="23" y="7"/>
                    </a:lnTo>
                    <a:lnTo>
                      <a:pt x="20" y="3"/>
                    </a:lnTo>
                    <a:lnTo>
                      <a:pt x="16" y="2"/>
                    </a:lnTo>
                    <a:lnTo>
                      <a:pt x="13" y="0"/>
                    </a:lnTo>
                    <a:lnTo>
                      <a:pt x="10" y="2"/>
                    </a:lnTo>
                    <a:lnTo>
                      <a:pt x="7" y="3"/>
                    </a:lnTo>
                    <a:lnTo>
                      <a:pt x="5" y="7"/>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7" name="Freeform 425"/>
              <p:cNvSpPr>
                <a:spLocks/>
              </p:cNvSpPr>
              <p:nvPr/>
            </p:nvSpPr>
            <p:spPr bwMode="auto">
              <a:xfrm>
                <a:off x="3289" y="1361"/>
                <a:ext cx="20" cy="21"/>
              </a:xfrm>
              <a:custGeom>
                <a:avLst/>
                <a:gdLst>
                  <a:gd name="T0" fmla="*/ 18 w 20"/>
                  <a:gd name="T1" fmla="*/ 6 h 21"/>
                  <a:gd name="T2" fmla="*/ 7 w 20"/>
                  <a:gd name="T3" fmla="*/ 1 h 21"/>
                  <a:gd name="T4" fmla="*/ 2 w 20"/>
                  <a:gd name="T5" fmla="*/ 3 h 21"/>
                  <a:gd name="T6" fmla="*/ 8 w 20"/>
                  <a:gd name="T7" fmla="*/ 21 h 21"/>
                  <a:gd name="T8" fmla="*/ 13 w 20"/>
                  <a:gd name="T9" fmla="*/ 19 h 21"/>
                  <a:gd name="T10" fmla="*/ 0 w 20"/>
                  <a:gd name="T11" fmla="*/ 14 h 21"/>
                  <a:gd name="T12" fmla="*/ 13 w 20"/>
                  <a:gd name="T13" fmla="*/ 19 h 21"/>
                  <a:gd name="T14" fmla="*/ 16 w 20"/>
                  <a:gd name="T15" fmla="*/ 17 h 21"/>
                  <a:gd name="T16" fmla="*/ 18 w 20"/>
                  <a:gd name="T17" fmla="*/ 14 h 21"/>
                  <a:gd name="T18" fmla="*/ 20 w 20"/>
                  <a:gd name="T19" fmla="*/ 11 h 21"/>
                  <a:gd name="T20" fmla="*/ 18 w 20"/>
                  <a:gd name="T21" fmla="*/ 6 h 21"/>
                  <a:gd name="T22" fmla="*/ 16 w 20"/>
                  <a:gd name="T23" fmla="*/ 3 h 21"/>
                  <a:gd name="T24" fmla="*/ 13 w 20"/>
                  <a:gd name="T25" fmla="*/ 1 h 21"/>
                  <a:gd name="T26" fmla="*/ 10 w 20"/>
                  <a:gd name="T27" fmla="*/ 0 h 21"/>
                  <a:gd name="T28" fmla="*/ 7 w 20"/>
                  <a:gd name="T29" fmla="*/ 1 h 21"/>
                  <a:gd name="T30" fmla="*/ 18 w 20"/>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8" y="6"/>
                    </a:moveTo>
                    <a:lnTo>
                      <a:pt x="7" y="1"/>
                    </a:lnTo>
                    <a:lnTo>
                      <a:pt x="2" y="3"/>
                    </a:lnTo>
                    <a:lnTo>
                      <a:pt x="8" y="21"/>
                    </a:lnTo>
                    <a:lnTo>
                      <a:pt x="13" y="19"/>
                    </a:lnTo>
                    <a:lnTo>
                      <a:pt x="0" y="14"/>
                    </a:lnTo>
                    <a:lnTo>
                      <a:pt x="13" y="19"/>
                    </a:lnTo>
                    <a:lnTo>
                      <a:pt x="16" y="17"/>
                    </a:lnTo>
                    <a:lnTo>
                      <a:pt x="18" y="14"/>
                    </a:lnTo>
                    <a:lnTo>
                      <a:pt x="20" y="11"/>
                    </a:lnTo>
                    <a:lnTo>
                      <a:pt x="18" y="6"/>
                    </a:lnTo>
                    <a:lnTo>
                      <a:pt x="16" y="3"/>
                    </a:lnTo>
                    <a:lnTo>
                      <a:pt x="13" y="1"/>
                    </a:lnTo>
                    <a:lnTo>
                      <a:pt x="10" y="0"/>
                    </a:lnTo>
                    <a:lnTo>
                      <a:pt x="7" y="1"/>
                    </a:lnTo>
                    <a:lnTo>
                      <a:pt x="18"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8" name="Freeform 426"/>
              <p:cNvSpPr>
                <a:spLocks/>
              </p:cNvSpPr>
              <p:nvPr/>
            </p:nvSpPr>
            <p:spPr bwMode="auto">
              <a:xfrm>
                <a:off x="3289" y="1367"/>
                <a:ext cx="23" cy="21"/>
              </a:xfrm>
              <a:custGeom>
                <a:avLst/>
                <a:gdLst>
                  <a:gd name="T0" fmla="*/ 23 w 23"/>
                  <a:gd name="T1" fmla="*/ 10 h 21"/>
                  <a:gd name="T2" fmla="*/ 23 w 23"/>
                  <a:gd name="T3" fmla="*/ 7 h 21"/>
                  <a:gd name="T4" fmla="*/ 18 w 23"/>
                  <a:gd name="T5" fmla="*/ 0 h 21"/>
                  <a:gd name="T6" fmla="*/ 0 w 23"/>
                  <a:gd name="T7" fmla="*/ 8 h 21"/>
                  <a:gd name="T8" fmla="*/ 5 w 23"/>
                  <a:gd name="T9" fmla="*/ 16 h 21"/>
                  <a:gd name="T10" fmla="*/ 3 w 23"/>
                  <a:gd name="T11" fmla="*/ 15 h 21"/>
                  <a:gd name="T12" fmla="*/ 5 w 23"/>
                  <a:gd name="T13" fmla="*/ 16 h 21"/>
                  <a:gd name="T14" fmla="*/ 8 w 23"/>
                  <a:gd name="T15" fmla="*/ 20 h 21"/>
                  <a:gd name="T16" fmla="*/ 12 w 23"/>
                  <a:gd name="T17" fmla="*/ 21 h 21"/>
                  <a:gd name="T18" fmla="*/ 15 w 23"/>
                  <a:gd name="T19" fmla="*/ 21 h 21"/>
                  <a:gd name="T20" fmla="*/ 18 w 23"/>
                  <a:gd name="T21" fmla="*/ 20 h 21"/>
                  <a:gd name="T22" fmla="*/ 21 w 23"/>
                  <a:gd name="T23" fmla="*/ 18 h 21"/>
                  <a:gd name="T24" fmla="*/ 23 w 23"/>
                  <a:gd name="T25" fmla="*/ 15 h 21"/>
                  <a:gd name="T26" fmla="*/ 23 w 23"/>
                  <a:gd name="T27" fmla="*/ 11 h 21"/>
                  <a:gd name="T28" fmla="*/ 23 w 23"/>
                  <a:gd name="T29" fmla="*/ 7 h 21"/>
                  <a:gd name="T30" fmla="*/ 23 w 23"/>
                  <a:gd name="T3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3" y="10"/>
                    </a:moveTo>
                    <a:lnTo>
                      <a:pt x="23" y="7"/>
                    </a:lnTo>
                    <a:lnTo>
                      <a:pt x="18" y="0"/>
                    </a:lnTo>
                    <a:lnTo>
                      <a:pt x="0" y="8"/>
                    </a:lnTo>
                    <a:lnTo>
                      <a:pt x="5" y="16"/>
                    </a:lnTo>
                    <a:lnTo>
                      <a:pt x="3" y="15"/>
                    </a:lnTo>
                    <a:lnTo>
                      <a:pt x="5" y="16"/>
                    </a:lnTo>
                    <a:lnTo>
                      <a:pt x="8" y="20"/>
                    </a:lnTo>
                    <a:lnTo>
                      <a:pt x="12" y="21"/>
                    </a:lnTo>
                    <a:lnTo>
                      <a:pt x="15" y="21"/>
                    </a:lnTo>
                    <a:lnTo>
                      <a:pt x="18" y="20"/>
                    </a:lnTo>
                    <a:lnTo>
                      <a:pt x="21" y="18"/>
                    </a:lnTo>
                    <a:lnTo>
                      <a:pt x="23" y="15"/>
                    </a:lnTo>
                    <a:lnTo>
                      <a:pt x="23" y="11"/>
                    </a:lnTo>
                    <a:lnTo>
                      <a:pt x="23" y="7"/>
                    </a:lnTo>
                    <a:lnTo>
                      <a:pt x="23"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59" name="Freeform 427"/>
              <p:cNvSpPr>
                <a:spLocks/>
              </p:cNvSpPr>
              <p:nvPr/>
            </p:nvSpPr>
            <p:spPr bwMode="auto">
              <a:xfrm>
                <a:off x="3292" y="1377"/>
                <a:ext cx="25" cy="26"/>
              </a:xfrm>
              <a:custGeom>
                <a:avLst/>
                <a:gdLst>
                  <a:gd name="T0" fmla="*/ 25 w 25"/>
                  <a:gd name="T1" fmla="*/ 14 h 26"/>
                  <a:gd name="T2" fmla="*/ 25 w 25"/>
                  <a:gd name="T3" fmla="*/ 14 h 26"/>
                  <a:gd name="T4" fmla="*/ 20 w 25"/>
                  <a:gd name="T5" fmla="*/ 0 h 26"/>
                  <a:gd name="T6" fmla="*/ 0 w 25"/>
                  <a:gd name="T7" fmla="*/ 5 h 26"/>
                  <a:gd name="T8" fmla="*/ 5 w 25"/>
                  <a:gd name="T9" fmla="*/ 19 h 26"/>
                  <a:gd name="T10" fmla="*/ 5 w 25"/>
                  <a:gd name="T11" fmla="*/ 19 h 26"/>
                  <a:gd name="T12" fmla="*/ 5 w 25"/>
                  <a:gd name="T13" fmla="*/ 19 h 26"/>
                  <a:gd name="T14" fmla="*/ 7 w 25"/>
                  <a:gd name="T15" fmla="*/ 23 h 26"/>
                  <a:gd name="T16" fmla="*/ 10 w 25"/>
                  <a:gd name="T17" fmla="*/ 26 h 26"/>
                  <a:gd name="T18" fmla="*/ 13 w 25"/>
                  <a:gd name="T19" fmla="*/ 26 h 26"/>
                  <a:gd name="T20" fmla="*/ 17 w 25"/>
                  <a:gd name="T21" fmla="*/ 26 h 26"/>
                  <a:gd name="T22" fmla="*/ 20 w 25"/>
                  <a:gd name="T23" fmla="*/ 24 h 26"/>
                  <a:gd name="T24" fmla="*/ 23 w 25"/>
                  <a:gd name="T25" fmla="*/ 23 h 26"/>
                  <a:gd name="T26" fmla="*/ 25 w 25"/>
                  <a:gd name="T27" fmla="*/ 19 h 26"/>
                  <a:gd name="T28" fmla="*/ 25 w 25"/>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6">
                    <a:moveTo>
                      <a:pt x="25" y="14"/>
                    </a:moveTo>
                    <a:lnTo>
                      <a:pt x="25" y="14"/>
                    </a:lnTo>
                    <a:lnTo>
                      <a:pt x="20" y="0"/>
                    </a:lnTo>
                    <a:lnTo>
                      <a:pt x="0" y="5"/>
                    </a:lnTo>
                    <a:lnTo>
                      <a:pt x="5" y="19"/>
                    </a:lnTo>
                    <a:lnTo>
                      <a:pt x="5" y="19"/>
                    </a:lnTo>
                    <a:lnTo>
                      <a:pt x="5" y="19"/>
                    </a:lnTo>
                    <a:lnTo>
                      <a:pt x="7" y="23"/>
                    </a:lnTo>
                    <a:lnTo>
                      <a:pt x="10" y="26"/>
                    </a:lnTo>
                    <a:lnTo>
                      <a:pt x="13" y="26"/>
                    </a:lnTo>
                    <a:lnTo>
                      <a:pt x="17" y="26"/>
                    </a:lnTo>
                    <a:lnTo>
                      <a:pt x="20" y="24"/>
                    </a:lnTo>
                    <a:lnTo>
                      <a:pt x="23" y="23"/>
                    </a:lnTo>
                    <a:lnTo>
                      <a:pt x="25" y="19"/>
                    </a:lnTo>
                    <a:lnTo>
                      <a:pt x="25" y="1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0" name="Freeform 428"/>
              <p:cNvSpPr>
                <a:spLocks/>
              </p:cNvSpPr>
              <p:nvPr/>
            </p:nvSpPr>
            <p:spPr bwMode="auto">
              <a:xfrm>
                <a:off x="3297" y="1391"/>
                <a:ext cx="23" cy="33"/>
              </a:xfrm>
              <a:custGeom>
                <a:avLst/>
                <a:gdLst>
                  <a:gd name="T0" fmla="*/ 23 w 23"/>
                  <a:gd name="T1" fmla="*/ 23 h 33"/>
                  <a:gd name="T2" fmla="*/ 23 w 23"/>
                  <a:gd name="T3" fmla="*/ 23 h 33"/>
                  <a:gd name="T4" fmla="*/ 20 w 23"/>
                  <a:gd name="T5" fmla="*/ 0 h 33"/>
                  <a:gd name="T6" fmla="*/ 0 w 23"/>
                  <a:gd name="T7" fmla="*/ 5 h 33"/>
                  <a:gd name="T8" fmla="*/ 4 w 23"/>
                  <a:gd name="T9" fmla="*/ 26 h 33"/>
                  <a:gd name="T10" fmla="*/ 4 w 23"/>
                  <a:gd name="T11" fmla="*/ 25 h 33"/>
                  <a:gd name="T12" fmla="*/ 4 w 23"/>
                  <a:gd name="T13" fmla="*/ 26 h 33"/>
                  <a:gd name="T14" fmla="*/ 5 w 23"/>
                  <a:gd name="T15" fmla="*/ 30 h 33"/>
                  <a:gd name="T16" fmla="*/ 8 w 23"/>
                  <a:gd name="T17" fmla="*/ 33 h 33"/>
                  <a:gd name="T18" fmla="*/ 12 w 23"/>
                  <a:gd name="T19" fmla="*/ 33 h 33"/>
                  <a:gd name="T20" fmla="*/ 15 w 23"/>
                  <a:gd name="T21" fmla="*/ 33 h 33"/>
                  <a:gd name="T22" fmla="*/ 18 w 23"/>
                  <a:gd name="T23" fmla="*/ 33 h 33"/>
                  <a:gd name="T24" fmla="*/ 21 w 23"/>
                  <a:gd name="T25" fmla="*/ 30 h 33"/>
                  <a:gd name="T26" fmla="*/ 23 w 23"/>
                  <a:gd name="T27" fmla="*/ 26 h 33"/>
                  <a:gd name="T28" fmla="*/ 23 w 23"/>
                  <a:gd name="T29"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3">
                    <a:moveTo>
                      <a:pt x="23" y="23"/>
                    </a:moveTo>
                    <a:lnTo>
                      <a:pt x="23" y="23"/>
                    </a:lnTo>
                    <a:lnTo>
                      <a:pt x="20" y="0"/>
                    </a:lnTo>
                    <a:lnTo>
                      <a:pt x="0" y="5"/>
                    </a:lnTo>
                    <a:lnTo>
                      <a:pt x="4" y="26"/>
                    </a:lnTo>
                    <a:lnTo>
                      <a:pt x="4" y="25"/>
                    </a:lnTo>
                    <a:lnTo>
                      <a:pt x="4" y="26"/>
                    </a:lnTo>
                    <a:lnTo>
                      <a:pt x="5" y="30"/>
                    </a:lnTo>
                    <a:lnTo>
                      <a:pt x="8" y="33"/>
                    </a:lnTo>
                    <a:lnTo>
                      <a:pt x="12" y="33"/>
                    </a:lnTo>
                    <a:lnTo>
                      <a:pt x="15" y="33"/>
                    </a:lnTo>
                    <a:lnTo>
                      <a:pt x="18" y="33"/>
                    </a:lnTo>
                    <a:lnTo>
                      <a:pt x="21" y="30"/>
                    </a:lnTo>
                    <a:lnTo>
                      <a:pt x="23" y="26"/>
                    </a:lnTo>
                    <a:lnTo>
                      <a:pt x="23"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1" name="Freeform 429"/>
              <p:cNvSpPr>
                <a:spLocks/>
              </p:cNvSpPr>
              <p:nvPr/>
            </p:nvSpPr>
            <p:spPr bwMode="auto">
              <a:xfrm>
                <a:off x="3301" y="1414"/>
                <a:ext cx="24" cy="38"/>
              </a:xfrm>
              <a:custGeom>
                <a:avLst/>
                <a:gdLst>
                  <a:gd name="T0" fmla="*/ 24 w 24"/>
                  <a:gd name="T1" fmla="*/ 28 h 38"/>
                  <a:gd name="T2" fmla="*/ 24 w 24"/>
                  <a:gd name="T3" fmla="*/ 28 h 38"/>
                  <a:gd name="T4" fmla="*/ 19 w 24"/>
                  <a:gd name="T5" fmla="*/ 0 h 38"/>
                  <a:gd name="T6" fmla="*/ 0 w 24"/>
                  <a:gd name="T7" fmla="*/ 2 h 38"/>
                  <a:gd name="T8" fmla="*/ 4 w 24"/>
                  <a:gd name="T9" fmla="*/ 29 h 38"/>
                  <a:gd name="T10" fmla="*/ 4 w 24"/>
                  <a:gd name="T11" fmla="*/ 29 h 38"/>
                  <a:gd name="T12" fmla="*/ 4 w 24"/>
                  <a:gd name="T13" fmla="*/ 29 h 38"/>
                  <a:gd name="T14" fmla="*/ 6 w 24"/>
                  <a:gd name="T15" fmla="*/ 34 h 38"/>
                  <a:gd name="T16" fmla="*/ 8 w 24"/>
                  <a:gd name="T17" fmla="*/ 36 h 38"/>
                  <a:gd name="T18" fmla="*/ 11 w 24"/>
                  <a:gd name="T19" fmla="*/ 38 h 38"/>
                  <a:gd name="T20" fmla="*/ 16 w 24"/>
                  <a:gd name="T21" fmla="*/ 38 h 38"/>
                  <a:gd name="T22" fmla="*/ 19 w 24"/>
                  <a:gd name="T23" fmla="*/ 38 h 38"/>
                  <a:gd name="T24" fmla="*/ 21 w 24"/>
                  <a:gd name="T25" fmla="*/ 34 h 38"/>
                  <a:gd name="T26" fmla="*/ 24 w 24"/>
                  <a:gd name="T27" fmla="*/ 31 h 38"/>
                  <a:gd name="T28" fmla="*/ 24 w 24"/>
                  <a:gd name="T29"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8">
                    <a:moveTo>
                      <a:pt x="24" y="28"/>
                    </a:moveTo>
                    <a:lnTo>
                      <a:pt x="24" y="28"/>
                    </a:lnTo>
                    <a:lnTo>
                      <a:pt x="19" y="0"/>
                    </a:lnTo>
                    <a:lnTo>
                      <a:pt x="0" y="2"/>
                    </a:lnTo>
                    <a:lnTo>
                      <a:pt x="4" y="29"/>
                    </a:lnTo>
                    <a:lnTo>
                      <a:pt x="4" y="29"/>
                    </a:lnTo>
                    <a:lnTo>
                      <a:pt x="4" y="29"/>
                    </a:lnTo>
                    <a:lnTo>
                      <a:pt x="6" y="34"/>
                    </a:lnTo>
                    <a:lnTo>
                      <a:pt x="8" y="36"/>
                    </a:lnTo>
                    <a:lnTo>
                      <a:pt x="11" y="38"/>
                    </a:lnTo>
                    <a:lnTo>
                      <a:pt x="16" y="38"/>
                    </a:lnTo>
                    <a:lnTo>
                      <a:pt x="19" y="38"/>
                    </a:lnTo>
                    <a:lnTo>
                      <a:pt x="21" y="34"/>
                    </a:lnTo>
                    <a:lnTo>
                      <a:pt x="24" y="31"/>
                    </a:lnTo>
                    <a:lnTo>
                      <a:pt x="24"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2" name="Freeform 430"/>
              <p:cNvSpPr>
                <a:spLocks/>
              </p:cNvSpPr>
              <p:nvPr/>
            </p:nvSpPr>
            <p:spPr bwMode="auto">
              <a:xfrm>
                <a:off x="3305" y="1442"/>
                <a:ext cx="23" cy="42"/>
              </a:xfrm>
              <a:custGeom>
                <a:avLst/>
                <a:gdLst>
                  <a:gd name="T0" fmla="*/ 23 w 23"/>
                  <a:gd name="T1" fmla="*/ 32 h 42"/>
                  <a:gd name="T2" fmla="*/ 23 w 23"/>
                  <a:gd name="T3" fmla="*/ 31 h 42"/>
                  <a:gd name="T4" fmla="*/ 20 w 23"/>
                  <a:gd name="T5" fmla="*/ 0 h 42"/>
                  <a:gd name="T6" fmla="*/ 0 w 23"/>
                  <a:gd name="T7" fmla="*/ 1 h 42"/>
                  <a:gd name="T8" fmla="*/ 4 w 23"/>
                  <a:gd name="T9" fmla="*/ 34 h 42"/>
                  <a:gd name="T10" fmla="*/ 4 w 23"/>
                  <a:gd name="T11" fmla="*/ 34 h 42"/>
                  <a:gd name="T12" fmla="*/ 4 w 23"/>
                  <a:gd name="T13" fmla="*/ 34 h 42"/>
                  <a:gd name="T14" fmla="*/ 5 w 23"/>
                  <a:gd name="T15" fmla="*/ 37 h 42"/>
                  <a:gd name="T16" fmla="*/ 9 w 23"/>
                  <a:gd name="T17" fmla="*/ 40 h 42"/>
                  <a:gd name="T18" fmla="*/ 12 w 23"/>
                  <a:gd name="T19" fmla="*/ 42 h 42"/>
                  <a:gd name="T20" fmla="*/ 15 w 23"/>
                  <a:gd name="T21" fmla="*/ 42 h 42"/>
                  <a:gd name="T22" fmla="*/ 18 w 23"/>
                  <a:gd name="T23" fmla="*/ 40 h 42"/>
                  <a:gd name="T24" fmla="*/ 22 w 23"/>
                  <a:gd name="T25" fmla="*/ 39 h 42"/>
                  <a:gd name="T26" fmla="*/ 23 w 23"/>
                  <a:gd name="T27" fmla="*/ 36 h 42"/>
                  <a:gd name="T28" fmla="*/ 23 w 23"/>
                  <a:gd name="T29" fmla="*/ 31 h 42"/>
                  <a:gd name="T30" fmla="*/ 23 w 23"/>
                  <a:gd name="T31"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42">
                    <a:moveTo>
                      <a:pt x="23" y="32"/>
                    </a:moveTo>
                    <a:lnTo>
                      <a:pt x="23" y="31"/>
                    </a:lnTo>
                    <a:lnTo>
                      <a:pt x="20" y="0"/>
                    </a:lnTo>
                    <a:lnTo>
                      <a:pt x="0" y="1"/>
                    </a:lnTo>
                    <a:lnTo>
                      <a:pt x="4" y="34"/>
                    </a:lnTo>
                    <a:lnTo>
                      <a:pt x="4" y="34"/>
                    </a:lnTo>
                    <a:lnTo>
                      <a:pt x="4" y="34"/>
                    </a:lnTo>
                    <a:lnTo>
                      <a:pt x="5" y="37"/>
                    </a:lnTo>
                    <a:lnTo>
                      <a:pt x="9" y="40"/>
                    </a:lnTo>
                    <a:lnTo>
                      <a:pt x="12" y="42"/>
                    </a:lnTo>
                    <a:lnTo>
                      <a:pt x="15" y="42"/>
                    </a:lnTo>
                    <a:lnTo>
                      <a:pt x="18" y="40"/>
                    </a:lnTo>
                    <a:lnTo>
                      <a:pt x="22" y="39"/>
                    </a:lnTo>
                    <a:lnTo>
                      <a:pt x="23" y="36"/>
                    </a:lnTo>
                    <a:lnTo>
                      <a:pt x="23" y="31"/>
                    </a:lnTo>
                    <a:lnTo>
                      <a:pt x="23" y="3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3" name="Freeform 431"/>
              <p:cNvSpPr>
                <a:spLocks/>
              </p:cNvSpPr>
              <p:nvPr/>
            </p:nvSpPr>
            <p:spPr bwMode="auto">
              <a:xfrm>
                <a:off x="3309" y="1474"/>
                <a:ext cx="24" cy="46"/>
              </a:xfrm>
              <a:custGeom>
                <a:avLst/>
                <a:gdLst>
                  <a:gd name="T0" fmla="*/ 24 w 24"/>
                  <a:gd name="T1" fmla="*/ 34 h 46"/>
                  <a:gd name="T2" fmla="*/ 24 w 24"/>
                  <a:gd name="T3" fmla="*/ 34 h 46"/>
                  <a:gd name="T4" fmla="*/ 19 w 24"/>
                  <a:gd name="T5" fmla="*/ 0 h 46"/>
                  <a:gd name="T6" fmla="*/ 0 w 24"/>
                  <a:gd name="T7" fmla="*/ 2 h 46"/>
                  <a:gd name="T8" fmla="*/ 5 w 24"/>
                  <a:gd name="T9" fmla="*/ 36 h 46"/>
                  <a:gd name="T10" fmla="*/ 5 w 24"/>
                  <a:gd name="T11" fmla="*/ 36 h 46"/>
                  <a:gd name="T12" fmla="*/ 5 w 24"/>
                  <a:gd name="T13" fmla="*/ 36 h 46"/>
                  <a:gd name="T14" fmla="*/ 6 w 24"/>
                  <a:gd name="T15" fmla="*/ 41 h 46"/>
                  <a:gd name="T16" fmla="*/ 8 w 24"/>
                  <a:gd name="T17" fmla="*/ 44 h 46"/>
                  <a:gd name="T18" fmla="*/ 11 w 24"/>
                  <a:gd name="T19" fmla="*/ 44 h 46"/>
                  <a:gd name="T20" fmla="*/ 14 w 24"/>
                  <a:gd name="T21" fmla="*/ 46 h 46"/>
                  <a:gd name="T22" fmla="*/ 19 w 24"/>
                  <a:gd name="T23" fmla="*/ 44 h 46"/>
                  <a:gd name="T24" fmla="*/ 21 w 24"/>
                  <a:gd name="T25" fmla="*/ 43 h 46"/>
                  <a:gd name="T26" fmla="*/ 22 w 24"/>
                  <a:gd name="T27" fmla="*/ 39 h 46"/>
                  <a:gd name="T28" fmla="*/ 24 w 24"/>
                  <a:gd name="T29" fmla="*/ 3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6">
                    <a:moveTo>
                      <a:pt x="24" y="34"/>
                    </a:moveTo>
                    <a:lnTo>
                      <a:pt x="24" y="34"/>
                    </a:lnTo>
                    <a:lnTo>
                      <a:pt x="19" y="0"/>
                    </a:lnTo>
                    <a:lnTo>
                      <a:pt x="0" y="2"/>
                    </a:lnTo>
                    <a:lnTo>
                      <a:pt x="5" y="36"/>
                    </a:lnTo>
                    <a:lnTo>
                      <a:pt x="5" y="36"/>
                    </a:lnTo>
                    <a:lnTo>
                      <a:pt x="5" y="36"/>
                    </a:lnTo>
                    <a:lnTo>
                      <a:pt x="6" y="41"/>
                    </a:lnTo>
                    <a:lnTo>
                      <a:pt x="8" y="44"/>
                    </a:lnTo>
                    <a:lnTo>
                      <a:pt x="11" y="44"/>
                    </a:lnTo>
                    <a:lnTo>
                      <a:pt x="14" y="46"/>
                    </a:lnTo>
                    <a:lnTo>
                      <a:pt x="19" y="44"/>
                    </a:lnTo>
                    <a:lnTo>
                      <a:pt x="21" y="43"/>
                    </a:lnTo>
                    <a:lnTo>
                      <a:pt x="22" y="39"/>
                    </a:lnTo>
                    <a:lnTo>
                      <a:pt x="24"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4" name="Freeform 432"/>
              <p:cNvSpPr>
                <a:spLocks/>
              </p:cNvSpPr>
              <p:nvPr/>
            </p:nvSpPr>
            <p:spPr bwMode="auto">
              <a:xfrm>
                <a:off x="3314" y="1508"/>
                <a:ext cx="22" cy="46"/>
              </a:xfrm>
              <a:custGeom>
                <a:avLst/>
                <a:gdLst>
                  <a:gd name="T0" fmla="*/ 22 w 22"/>
                  <a:gd name="T1" fmla="*/ 36 h 46"/>
                  <a:gd name="T2" fmla="*/ 22 w 22"/>
                  <a:gd name="T3" fmla="*/ 36 h 46"/>
                  <a:gd name="T4" fmla="*/ 19 w 22"/>
                  <a:gd name="T5" fmla="*/ 0 h 46"/>
                  <a:gd name="T6" fmla="*/ 0 w 22"/>
                  <a:gd name="T7" fmla="*/ 2 h 46"/>
                  <a:gd name="T8" fmla="*/ 3 w 22"/>
                  <a:gd name="T9" fmla="*/ 38 h 46"/>
                  <a:gd name="T10" fmla="*/ 3 w 22"/>
                  <a:gd name="T11" fmla="*/ 38 h 46"/>
                  <a:gd name="T12" fmla="*/ 3 w 22"/>
                  <a:gd name="T13" fmla="*/ 38 h 46"/>
                  <a:gd name="T14" fmla="*/ 4 w 22"/>
                  <a:gd name="T15" fmla="*/ 41 h 46"/>
                  <a:gd name="T16" fmla="*/ 8 w 22"/>
                  <a:gd name="T17" fmla="*/ 44 h 46"/>
                  <a:gd name="T18" fmla="*/ 11 w 22"/>
                  <a:gd name="T19" fmla="*/ 46 h 46"/>
                  <a:gd name="T20" fmla="*/ 14 w 22"/>
                  <a:gd name="T21" fmla="*/ 46 h 46"/>
                  <a:gd name="T22" fmla="*/ 17 w 22"/>
                  <a:gd name="T23" fmla="*/ 44 h 46"/>
                  <a:gd name="T24" fmla="*/ 21 w 22"/>
                  <a:gd name="T25" fmla="*/ 43 h 46"/>
                  <a:gd name="T26" fmla="*/ 22 w 22"/>
                  <a:gd name="T27" fmla="*/ 39 h 46"/>
                  <a:gd name="T28" fmla="*/ 22 w 22"/>
                  <a:gd name="T29"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6">
                    <a:moveTo>
                      <a:pt x="22" y="36"/>
                    </a:moveTo>
                    <a:lnTo>
                      <a:pt x="22" y="36"/>
                    </a:lnTo>
                    <a:lnTo>
                      <a:pt x="19" y="0"/>
                    </a:lnTo>
                    <a:lnTo>
                      <a:pt x="0" y="2"/>
                    </a:lnTo>
                    <a:lnTo>
                      <a:pt x="3" y="38"/>
                    </a:lnTo>
                    <a:lnTo>
                      <a:pt x="3" y="38"/>
                    </a:lnTo>
                    <a:lnTo>
                      <a:pt x="3" y="38"/>
                    </a:lnTo>
                    <a:lnTo>
                      <a:pt x="4" y="41"/>
                    </a:lnTo>
                    <a:lnTo>
                      <a:pt x="8" y="44"/>
                    </a:lnTo>
                    <a:lnTo>
                      <a:pt x="11" y="46"/>
                    </a:lnTo>
                    <a:lnTo>
                      <a:pt x="14" y="46"/>
                    </a:lnTo>
                    <a:lnTo>
                      <a:pt x="17" y="44"/>
                    </a:lnTo>
                    <a:lnTo>
                      <a:pt x="21" y="43"/>
                    </a:lnTo>
                    <a:lnTo>
                      <a:pt x="22" y="39"/>
                    </a:lnTo>
                    <a:lnTo>
                      <a:pt x="22"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5" name="Freeform 433"/>
              <p:cNvSpPr>
                <a:spLocks/>
              </p:cNvSpPr>
              <p:nvPr/>
            </p:nvSpPr>
            <p:spPr bwMode="auto">
              <a:xfrm>
                <a:off x="3317" y="1544"/>
                <a:ext cx="24" cy="46"/>
              </a:xfrm>
              <a:custGeom>
                <a:avLst/>
                <a:gdLst>
                  <a:gd name="T0" fmla="*/ 24 w 24"/>
                  <a:gd name="T1" fmla="*/ 34 h 46"/>
                  <a:gd name="T2" fmla="*/ 24 w 24"/>
                  <a:gd name="T3" fmla="*/ 34 h 46"/>
                  <a:gd name="T4" fmla="*/ 19 w 24"/>
                  <a:gd name="T5" fmla="*/ 0 h 46"/>
                  <a:gd name="T6" fmla="*/ 0 w 24"/>
                  <a:gd name="T7" fmla="*/ 2 h 46"/>
                  <a:gd name="T8" fmla="*/ 5 w 24"/>
                  <a:gd name="T9" fmla="*/ 36 h 46"/>
                  <a:gd name="T10" fmla="*/ 5 w 24"/>
                  <a:gd name="T11" fmla="*/ 36 h 46"/>
                  <a:gd name="T12" fmla="*/ 5 w 24"/>
                  <a:gd name="T13" fmla="*/ 36 h 46"/>
                  <a:gd name="T14" fmla="*/ 6 w 24"/>
                  <a:gd name="T15" fmla="*/ 41 h 46"/>
                  <a:gd name="T16" fmla="*/ 8 w 24"/>
                  <a:gd name="T17" fmla="*/ 44 h 46"/>
                  <a:gd name="T18" fmla="*/ 11 w 24"/>
                  <a:gd name="T19" fmla="*/ 46 h 46"/>
                  <a:gd name="T20" fmla="*/ 14 w 24"/>
                  <a:gd name="T21" fmla="*/ 46 h 46"/>
                  <a:gd name="T22" fmla="*/ 19 w 24"/>
                  <a:gd name="T23" fmla="*/ 44 h 46"/>
                  <a:gd name="T24" fmla="*/ 21 w 24"/>
                  <a:gd name="T25" fmla="*/ 42 h 46"/>
                  <a:gd name="T26" fmla="*/ 23 w 24"/>
                  <a:gd name="T27" fmla="*/ 39 h 46"/>
                  <a:gd name="T28" fmla="*/ 24 w 24"/>
                  <a:gd name="T29" fmla="*/ 3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6">
                    <a:moveTo>
                      <a:pt x="24" y="34"/>
                    </a:moveTo>
                    <a:lnTo>
                      <a:pt x="24" y="34"/>
                    </a:lnTo>
                    <a:lnTo>
                      <a:pt x="19" y="0"/>
                    </a:lnTo>
                    <a:lnTo>
                      <a:pt x="0" y="2"/>
                    </a:lnTo>
                    <a:lnTo>
                      <a:pt x="5" y="36"/>
                    </a:lnTo>
                    <a:lnTo>
                      <a:pt x="5" y="36"/>
                    </a:lnTo>
                    <a:lnTo>
                      <a:pt x="5" y="36"/>
                    </a:lnTo>
                    <a:lnTo>
                      <a:pt x="6" y="41"/>
                    </a:lnTo>
                    <a:lnTo>
                      <a:pt x="8" y="44"/>
                    </a:lnTo>
                    <a:lnTo>
                      <a:pt x="11" y="46"/>
                    </a:lnTo>
                    <a:lnTo>
                      <a:pt x="14" y="46"/>
                    </a:lnTo>
                    <a:lnTo>
                      <a:pt x="19" y="44"/>
                    </a:lnTo>
                    <a:lnTo>
                      <a:pt x="21" y="42"/>
                    </a:lnTo>
                    <a:lnTo>
                      <a:pt x="23" y="39"/>
                    </a:lnTo>
                    <a:lnTo>
                      <a:pt x="24"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6" name="Freeform 434"/>
              <p:cNvSpPr>
                <a:spLocks/>
              </p:cNvSpPr>
              <p:nvPr/>
            </p:nvSpPr>
            <p:spPr bwMode="auto">
              <a:xfrm>
                <a:off x="3322" y="1578"/>
                <a:ext cx="22" cy="44"/>
              </a:xfrm>
              <a:custGeom>
                <a:avLst/>
                <a:gdLst>
                  <a:gd name="T0" fmla="*/ 22 w 22"/>
                  <a:gd name="T1" fmla="*/ 34 h 44"/>
                  <a:gd name="T2" fmla="*/ 22 w 22"/>
                  <a:gd name="T3" fmla="*/ 34 h 44"/>
                  <a:gd name="T4" fmla="*/ 19 w 22"/>
                  <a:gd name="T5" fmla="*/ 0 h 44"/>
                  <a:gd name="T6" fmla="*/ 0 w 22"/>
                  <a:gd name="T7" fmla="*/ 2 h 44"/>
                  <a:gd name="T8" fmla="*/ 3 w 22"/>
                  <a:gd name="T9" fmla="*/ 36 h 44"/>
                  <a:gd name="T10" fmla="*/ 3 w 22"/>
                  <a:gd name="T11" fmla="*/ 36 h 44"/>
                  <a:gd name="T12" fmla="*/ 3 w 22"/>
                  <a:gd name="T13" fmla="*/ 36 h 44"/>
                  <a:gd name="T14" fmla="*/ 5 w 22"/>
                  <a:gd name="T15" fmla="*/ 41 h 44"/>
                  <a:gd name="T16" fmla="*/ 8 w 22"/>
                  <a:gd name="T17" fmla="*/ 43 h 44"/>
                  <a:gd name="T18" fmla="*/ 11 w 22"/>
                  <a:gd name="T19" fmla="*/ 44 h 44"/>
                  <a:gd name="T20" fmla="*/ 14 w 22"/>
                  <a:gd name="T21" fmla="*/ 44 h 44"/>
                  <a:gd name="T22" fmla="*/ 18 w 22"/>
                  <a:gd name="T23" fmla="*/ 44 h 44"/>
                  <a:gd name="T24" fmla="*/ 21 w 22"/>
                  <a:gd name="T25" fmla="*/ 41 h 44"/>
                  <a:gd name="T26" fmla="*/ 22 w 22"/>
                  <a:gd name="T27" fmla="*/ 38 h 44"/>
                  <a:gd name="T28" fmla="*/ 22 w 22"/>
                  <a:gd name="T29"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4">
                    <a:moveTo>
                      <a:pt x="22" y="34"/>
                    </a:moveTo>
                    <a:lnTo>
                      <a:pt x="22" y="34"/>
                    </a:lnTo>
                    <a:lnTo>
                      <a:pt x="19" y="0"/>
                    </a:lnTo>
                    <a:lnTo>
                      <a:pt x="0" y="2"/>
                    </a:lnTo>
                    <a:lnTo>
                      <a:pt x="3" y="36"/>
                    </a:lnTo>
                    <a:lnTo>
                      <a:pt x="3" y="36"/>
                    </a:lnTo>
                    <a:lnTo>
                      <a:pt x="3" y="36"/>
                    </a:lnTo>
                    <a:lnTo>
                      <a:pt x="5" y="41"/>
                    </a:lnTo>
                    <a:lnTo>
                      <a:pt x="8" y="43"/>
                    </a:lnTo>
                    <a:lnTo>
                      <a:pt x="11" y="44"/>
                    </a:lnTo>
                    <a:lnTo>
                      <a:pt x="14" y="44"/>
                    </a:lnTo>
                    <a:lnTo>
                      <a:pt x="18" y="44"/>
                    </a:lnTo>
                    <a:lnTo>
                      <a:pt x="21" y="41"/>
                    </a:lnTo>
                    <a:lnTo>
                      <a:pt x="22" y="38"/>
                    </a:lnTo>
                    <a:lnTo>
                      <a:pt x="22"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7" name="Freeform 435"/>
              <p:cNvSpPr>
                <a:spLocks/>
              </p:cNvSpPr>
              <p:nvPr/>
            </p:nvSpPr>
            <p:spPr bwMode="auto">
              <a:xfrm>
                <a:off x="3325" y="1612"/>
                <a:ext cx="24" cy="41"/>
              </a:xfrm>
              <a:custGeom>
                <a:avLst/>
                <a:gdLst>
                  <a:gd name="T0" fmla="*/ 24 w 24"/>
                  <a:gd name="T1" fmla="*/ 30 h 41"/>
                  <a:gd name="T2" fmla="*/ 24 w 24"/>
                  <a:gd name="T3" fmla="*/ 30 h 41"/>
                  <a:gd name="T4" fmla="*/ 19 w 24"/>
                  <a:gd name="T5" fmla="*/ 0 h 41"/>
                  <a:gd name="T6" fmla="*/ 0 w 24"/>
                  <a:gd name="T7" fmla="*/ 2 h 41"/>
                  <a:gd name="T8" fmla="*/ 5 w 24"/>
                  <a:gd name="T9" fmla="*/ 33 h 41"/>
                  <a:gd name="T10" fmla="*/ 5 w 24"/>
                  <a:gd name="T11" fmla="*/ 33 h 41"/>
                  <a:gd name="T12" fmla="*/ 5 w 24"/>
                  <a:gd name="T13" fmla="*/ 33 h 41"/>
                  <a:gd name="T14" fmla="*/ 6 w 24"/>
                  <a:gd name="T15" fmla="*/ 36 h 41"/>
                  <a:gd name="T16" fmla="*/ 8 w 24"/>
                  <a:gd name="T17" fmla="*/ 39 h 41"/>
                  <a:gd name="T18" fmla="*/ 11 w 24"/>
                  <a:gd name="T19" fmla="*/ 41 h 41"/>
                  <a:gd name="T20" fmla="*/ 15 w 24"/>
                  <a:gd name="T21" fmla="*/ 41 h 41"/>
                  <a:gd name="T22" fmla="*/ 19 w 24"/>
                  <a:gd name="T23" fmla="*/ 39 h 41"/>
                  <a:gd name="T24" fmla="*/ 21 w 24"/>
                  <a:gd name="T25" fmla="*/ 38 h 41"/>
                  <a:gd name="T26" fmla="*/ 23 w 24"/>
                  <a:gd name="T27" fmla="*/ 35 h 41"/>
                  <a:gd name="T28" fmla="*/ 24 w 24"/>
                  <a:gd name="T2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1">
                    <a:moveTo>
                      <a:pt x="24" y="30"/>
                    </a:moveTo>
                    <a:lnTo>
                      <a:pt x="24" y="30"/>
                    </a:lnTo>
                    <a:lnTo>
                      <a:pt x="19" y="0"/>
                    </a:lnTo>
                    <a:lnTo>
                      <a:pt x="0" y="2"/>
                    </a:lnTo>
                    <a:lnTo>
                      <a:pt x="5" y="33"/>
                    </a:lnTo>
                    <a:lnTo>
                      <a:pt x="5" y="33"/>
                    </a:lnTo>
                    <a:lnTo>
                      <a:pt x="5" y="33"/>
                    </a:lnTo>
                    <a:lnTo>
                      <a:pt x="6" y="36"/>
                    </a:lnTo>
                    <a:lnTo>
                      <a:pt x="8" y="39"/>
                    </a:lnTo>
                    <a:lnTo>
                      <a:pt x="11" y="41"/>
                    </a:lnTo>
                    <a:lnTo>
                      <a:pt x="15" y="41"/>
                    </a:lnTo>
                    <a:lnTo>
                      <a:pt x="19" y="39"/>
                    </a:lnTo>
                    <a:lnTo>
                      <a:pt x="21" y="38"/>
                    </a:lnTo>
                    <a:lnTo>
                      <a:pt x="23" y="35"/>
                    </a:lnTo>
                    <a:lnTo>
                      <a:pt x="24"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8" name="Freeform 436"/>
              <p:cNvSpPr>
                <a:spLocks/>
              </p:cNvSpPr>
              <p:nvPr/>
            </p:nvSpPr>
            <p:spPr bwMode="auto">
              <a:xfrm>
                <a:off x="3330" y="1642"/>
                <a:ext cx="23" cy="35"/>
              </a:xfrm>
              <a:custGeom>
                <a:avLst/>
                <a:gdLst>
                  <a:gd name="T0" fmla="*/ 23 w 23"/>
                  <a:gd name="T1" fmla="*/ 24 h 35"/>
                  <a:gd name="T2" fmla="*/ 23 w 23"/>
                  <a:gd name="T3" fmla="*/ 24 h 35"/>
                  <a:gd name="T4" fmla="*/ 19 w 23"/>
                  <a:gd name="T5" fmla="*/ 0 h 35"/>
                  <a:gd name="T6" fmla="*/ 0 w 23"/>
                  <a:gd name="T7" fmla="*/ 3 h 35"/>
                  <a:gd name="T8" fmla="*/ 3 w 23"/>
                  <a:gd name="T9" fmla="*/ 27 h 35"/>
                  <a:gd name="T10" fmla="*/ 3 w 23"/>
                  <a:gd name="T11" fmla="*/ 27 h 35"/>
                  <a:gd name="T12" fmla="*/ 3 w 23"/>
                  <a:gd name="T13" fmla="*/ 27 h 35"/>
                  <a:gd name="T14" fmla="*/ 5 w 23"/>
                  <a:gd name="T15" fmla="*/ 32 h 35"/>
                  <a:gd name="T16" fmla="*/ 8 w 23"/>
                  <a:gd name="T17" fmla="*/ 34 h 35"/>
                  <a:gd name="T18" fmla="*/ 11 w 23"/>
                  <a:gd name="T19" fmla="*/ 35 h 35"/>
                  <a:gd name="T20" fmla="*/ 14 w 23"/>
                  <a:gd name="T21" fmla="*/ 35 h 35"/>
                  <a:gd name="T22" fmla="*/ 18 w 23"/>
                  <a:gd name="T23" fmla="*/ 34 h 35"/>
                  <a:gd name="T24" fmla="*/ 21 w 23"/>
                  <a:gd name="T25" fmla="*/ 32 h 35"/>
                  <a:gd name="T26" fmla="*/ 23 w 23"/>
                  <a:gd name="T27" fmla="*/ 29 h 35"/>
                  <a:gd name="T28" fmla="*/ 23 w 23"/>
                  <a:gd name="T29"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5">
                    <a:moveTo>
                      <a:pt x="23" y="24"/>
                    </a:moveTo>
                    <a:lnTo>
                      <a:pt x="23" y="24"/>
                    </a:lnTo>
                    <a:lnTo>
                      <a:pt x="19" y="0"/>
                    </a:lnTo>
                    <a:lnTo>
                      <a:pt x="0" y="3"/>
                    </a:lnTo>
                    <a:lnTo>
                      <a:pt x="3" y="27"/>
                    </a:lnTo>
                    <a:lnTo>
                      <a:pt x="3" y="27"/>
                    </a:lnTo>
                    <a:lnTo>
                      <a:pt x="3" y="27"/>
                    </a:lnTo>
                    <a:lnTo>
                      <a:pt x="5" y="32"/>
                    </a:lnTo>
                    <a:lnTo>
                      <a:pt x="8" y="34"/>
                    </a:lnTo>
                    <a:lnTo>
                      <a:pt x="11" y="35"/>
                    </a:lnTo>
                    <a:lnTo>
                      <a:pt x="14" y="35"/>
                    </a:lnTo>
                    <a:lnTo>
                      <a:pt x="18" y="34"/>
                    </a:lnTo>
                    <a:lnTo>
                      <a:pt x="21" y="32"/>
                    </a:lnTo>
                    <a:lnTo>
                      <a:pt x="23" y="29"/>
                    </a:lnTo>
                    <a:lnTo>
                      <a:pt x="23"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69" name="Freeform 437"/>
              <p:cNvSpPr>
                <a:spLocks/>
              </p:cNvSpPr>
              <p:nvPr/>
            </p:nvSpPr>
            <p:spPr bwMode="auto">
              <a:xfrm>
                <a:off x="3333" y="1666"/>
                <a:ext cx="24" cy="31"/>
              </a:xfrm>
              <a:custGeom>
                <a:avLst/>
                <a:gdLst>
                  <a:gd name="T0" fmla="*/ 23 w 24"/>
                  <a:gd name="T1" fmla="*/ 20 h 31"/>
                  <a:gd name="T2" fmla="*/ 24 w 24"/>
                  <a:gd name="T3" fmla="*/ 20 h 31"/>
                  <a:gd name="T4" fmla="*/ 20 w 24"/>
                  <a:gd name="T5" fmla="*/ 0 h 31"/>
                  <a:gd name="T6" fmla="*/ 0 w 24"/>
                  <a:gd name="T7" fmla="*/ 3 h 31"/>
                  <a:gd name="T8" fmla="*/ 5 w 24"/>
                  <a:gd name="T9" fmla="*/ 23 h 31"/>
                  <a:gd name="T10" fmla="*/ 5 w 24"/>
                  <a:gd name="T11" fmla="*/ 24 h 31"/>
                  <a:gd name="T12" fmla="*/ 5 w 24"/>
                  <a:gd name="T13" fmla="*/ 23 h 31"/>
                  <a:gd name="T14" fmla="*/ 7 w 24"/>
                  <a:gd name="T15" fmla="*/ 28 h 31"/>
                  <a:gd name="T16" fmla="*/ 10 w 24"/>
                  <a:gd name="T17" fmla="*/ 29 h 31"/>
                  <a:gd name="T18" fmla="*/ 13 w 24"/>
                  <a:gd name="T19" fmla="*/ 31 h 31"/>
                  <a:gd name="T20" fmla="*/ 16 w 24"/>
                  <a:gd name="T21" fmla="*/ 31 h 31"/>
                  <a:gd name="T22" fmla="*/ 20 w 24"/>
                  <a:gd name="T23" fmla="*/ 29 h 31"/>
                  <a:gd name="T24" fmla="*/ 23 w 24"/>
                  <a:gd name="T25" fmla="*/ 28 h 31"/>
                  <a:gd name="T26" fmla="*/ 24 w 24"/>
                  <a:gd name="T27" fmla="*/ 24 h 31"/>
                  <a:gd name="T28" fmla="*/ 24 w 24"/>
                  <a:gd name="T29" fmla="*/ 20 h 31"/>
                  <a:gd name="T30" fmla="*/ 23 w 24"/>
                  <a:gd name="T31"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31">
                    <a:moveTo>
                      <a:pt x="23" y="20"/>
                    </a:moveTo>
                    <a:lnTo>
                      <a:pt x="24" y="20"/>
                    </a:lnTo>
                    <a:lnTo>
                      <a:pt x="20" y="0"/>
                    </a:lnTo>
                    <a:lnTo>
                      <a:pt x="0" y="3"/>
                    </a:lnTo>
                    <a:lnTo>
                      <a:pt x="5" y="23"/>
                    </a:lnTo>
                    <a:lnTo>
                      <a:pt x="5" y="24"/>
                    </a:lnTo>
                    <a:lnTo>
                      <a:pt x="5" y="23"/>
                    </a:lnTo>
                    <a:lnTo>
                      <a:pt x="7" y="28"/>
                    </a:lnTo>
                    <a:lnTo>
                      <a:pt x="10" y="29"/>
                    </a:lnTo>
                    <a:lnTo>
                      <a:pt x="13" y="31"/>
                    </a:lnTo>
                    <a:lnTo>
                      <a:pt x="16" y="31"/>
                    </a:lnTo>
                    <a:lnTo>
                      <a:pt x="20" y="29"/>
                    </a:lnTo>
                    <a:lnTo>
                      <a:pt x="23" y="28"/>
                    </a:lnTo>
                    <a:lnTo>
                      <a:pt x="24" y="24"/>
                    </a:lnTo>
                    <a:lnTo>
                      <a:pt x="24" y="20"/>
                    </a:lnTo>
                    <a:lnTo>
                      <a:pt x="23"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0" name="Freeform 438"/>
              <p:cNvSpPr>
                <a:spLocks/>
              </p:cNvSpPr>
              <p:nvPr/>
            </p:nvSpPr>
            <p:spPr bwMode="auto">
              <a:xfrm>
                <a:off x="3338" y="1686"/>
                <a:ext cx="23" cy="26"/>
              </a:xfrm>
              <a:custGeom>
                <a:avLst/>
                <a:gdLst>
                  <a:gd name="T0" fmla="*/ 21 w 23"/>
                  <a:gd name="T1" fmla="*/ 11 h 26"/>
                  <a:gd name="T2" fmla="*/ 23 w 23"/>
                  <a:gd name="T3" fmla="*/ 13 h 26"/>
                  <a:gd name="T4" fmla="*/ 18 w 23"/>
                  <a:gd name="T5" fmla="*/ 0 h 26"/>
                  <a:gd name="T6" fmla="*/ 0 w 23"/>
                  <a:gd name="T7" fmla="*/ 4 h 26"/>
                  <a:gd name="T8" fmla="*/ 3 w 23"/>
                  <a:gd name="T9" fmla="*/ 17 h 26"/>
                  <a:gd name="T10" fmla="*/ 5 w 23"/>
                  <a:gd name="T11" fmla="*/ 21 h 26"/>
                  <a:gd name="T12" fmla="*/ 3 w 23"/>
                  <a:gd name="T13" fmla="*/ 17 h 26"/>
                  <a:gd name="T14" fmla="*/ 6 w 23"/>
                  <a:gd name="T15" fmla="*/ 22 h 26"/>
                  <a:gd name="T16" fmla="*/ 10 w 23"/>
                  <a:gd name="T17" fmla="*/ 24 h 26"/>
                  <a:gd name="T18" fmla="*/ 13 w 23"/>
                  <a:gd name="T19" fmla="*/ 26 h 26"/>
                  <a:gd name="T20" fmla="*/ 16 w 23"/>
                  <a:gd name="T21" fmla="*/ 24 h 26"/>
                  <a:gd name="T22" fmla="*/ 19 w 23"/>
                  <a:gd name="T23" fmla="*/ 22 h 26"/>
                  <a:gd name="T24" fmla="*/ 21 w 23"/>
                  <a:gd name="T25" fmla="*/ 21 h 26"/>
                  <a:gd name="T26" fmla="*/ 23 w 23"/>
                  <a:gd name="T27" fmla="*/ 17 h 26"/>
                  <a:gd name="T28" fmla="*/ 23 w 23"/>
                  <a:gd name="T29" fmla="*/ 13 h 26"/>
                  <a:gd name="T30" fmla="*/ 21 w 23"/>
                  <a:gd name="T31"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21" y="11"/>
                    </a:moveTo>
                    <a:lnTo>
                      <a:pt x="23" y="13"/>
                    </a:lnTo>
                    <a:lnTo>
                      <a:pt x="18" y="0"/>
                    </a:lnTo>
                    <a:lnTo>
                      <a:pt x="0" y="4"/>
                    </a:lnTo>
                    <a:lnTo>
                      <a:pt x="3" y="17"/>
                    </a:lnTo>
                    <a:lnTo>
                      <a:pt x="5" y="21"/>
                    </a:lnTo>
                    <a:lnTo>
                      <a:pt x="3" y="17"/>
                    </a:lnTo>
                    <a:lnTo>
                      <a:pt x="6" y="22"/>
                    </a:lnTo>
                    <a:lnTo>
                      <a:pt x="10" y="24"/>
                    </a:lnTo>
                    <a:lnTo>
                      <a:pt x="13" y="26"/>
                    </a:lnTo>
                    <a:lnTo>
                      <a:pt x="16" y="24"/>
                    </a:lnTo>
                    <a:lnTo>
                      <a:pt x="19" y="22"/>
                    </a:lnTo>
                    <a:lnTo>
                      <a:pt x="21" y="21"/>
                    </a:lnTo>
                    <a:lnTo>
                      <a:pt x="23" y="17"/>
                    </a:lnTo>
                    <a:lnTo>
                      <a:pt x="23" y="13"/>
                    </a:lnTo>
                    <a:lnTo>
                      <a:pt x="21"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1" name="Freeform 439"/>
              <p:cNvSpPr>
                <a:spLocks/>
              </p:cNvSpPr>
              <p:nvPr/>
            </p:nvSpPr>
            <p:spPr bwMode="auto">
              <a:xfrm>
                <a:off x="3343" y="1697"/>
                <a:ext cx="23" cy="19"/>
              </a:xfrm>
              <a:custGeom>
                <a:avLst/>
                <a:gdLst>
                  <a:gd name="T0" fmla="*/ 13 w 23"/>
                  <a:gd name="T1" fmla="*/ 2 h 19"/>
                  <a:gd name="T2" fmla="*/ 21 w 23"/>
                  <a:gd name="T3" fmla="*/ 5 h 19"/>
                  <a:gd name="T4" fmla="*/ 16 w 23"/>
                  <a:gd name="T5" fmla="*/ 0 h 19"/>
                  <a:gd name="T6" fmla="*/ 0 w 23"/>
                  <a:gd name="T7" fmla="*/ 10 h 19"/>
                  <a:gd name="T8" fmla="*/ 5 w 23"/>
                  <a:gd name="T9" fmla="*/ 16 h 19"/>
                  <a:gd name="T10" fmla="*/ 13 w 23"/>
                  <a:gd name="T11" fmla="*/ 19 h 19"/>
                  <a:gd name="T12" fmla="*/ 5 w 23"/>
                  <a:gd name="T13" fmla="*/ 16 h 19"/>
                  <a:gd name="T14" fmla="*/ 8 w 23"/>
                  <a:gd name="T15" fmla="*/ 19 h 19"/>
                  <a:gd name="T16" fmla="*/ 11 w 23"/>
                  <a:gd name="T17" fmla="*/ 19 h 19"/>
                  <a:gd name="T18" fmla="*/ 14 w 23"/>
                  <a:gd name="T19" fmla="*/ 19 h 19"/>
                  <a:gd name="T20" fmla="*/ 18 w 23"/>
                  <a:gd name="T21" fmla="*/ 18 h 19"/>
                  <a:gd name="T22" fmla="*/ 21 w 23"/>
                  <a:gd name="T23" fmla="*/ 16 h 19"/>
                  <a:gd name="T24" fmla="*/ 23 w 23"/>
                  <a:gd name="T25" fmla="*/ 13 h 19"/>
                  <a:gd name="T26" fmla="*/ 23 w 23"/>
                  <a:gd name="T27" fmla="*/ 10 h 19"/>
                  <a:gd name="T28" fmla="*/ 21 w 23"/>
                  <a:gd name="T29" fmla="*/ 5 h 19"/>
                  <a:gd name="T30" fmla="*/ 13 w 23"/>
                  <a:gd name="T3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9">
                    <a:moveTo>
                      <a:pt x="13" y="2"/>
                    </a:moveTo>
                    <a:lnTo>
                      <a:pt x="21" y="5"/>
                    </a:lnTo>
                    <a:lnTo>
                      <a:pt x="16" y="0"/>
                    </a:lnTo>
                    <a:lnTo>
                      <a:pt x="0" y="10"/>
                    </a:lnTo>
                    <a:lnTo>
                      <a:pt x="5" y="16"/>
                    </a:lnTo>
                    <a:lnTo>
                      <a:pt x="13" y="19"/>
                    </a:lnTo>
                    <a:lnTo>
                      <a:pt x="5" y="16"/>
                    </a:lnTo>
                    <a:lnTo>
                      <a:pt x="8" y="19"/>
                    </a:lnTo>
                    <a:lnTo>
                      <a:pt x="11" y="19"/>
                    </a:lnTo>
                    <a:lnTo>
                      <a:pt x="14" y="19"/>
                    </a:lnTo>
                    <a:lnTo>
                      <a:pt x="18" y="18"/>
                    </a:lnTo>
                    <a:lnTo>
                      <a:pt x="21" y="16"/>
                    </a:lnTo>
                    <a:lnTo>
                      <a:pt x="23" y="13"/>
                    </a:lnTo>
                    <a:lnTo>
                      <a:pt x="23" y="10"/>
                    </a:lnTo>
                    <a:lnTo>
                      <a:pt x="21" y="5"/>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2" name="Freeform 440"/>
              <p:cNvSpPr>
                <a:spLocks/>
              </p:cNvSpPr>
              <p:nvPr/>
            </p:nvSpPr>
            <p:spPr bwMode="auto">
              <a:xfrm>
                <a:off x="3351" y="1699"/>
                <a:ext cx="18" cy="17"/>
              </a:xfrm>
              <a:custGeom>
                <a:avLst/>
                <a:gdLst>
                  <a:gd name="T0" fmla="*/ 0 w 18"/>
                  <a:gd name="T1" fmla="*/ 3 h 17"/>
                  <a:gd name="T2" fmla="*/ 8 w 18"/>
                  <a:gd name="T3" fmla="*/ 0 h 17"/>
                  <a:gd name="T4" fmla="*/ 5 w 18"/>
                  <a:gd name="T5" fmla="*/ 0 h 17"/>
                  <a:gd name="T6" fmla="*/ 5 w 18"/>
                  <a:gd name="T7" fmla="*/ 17 h 17"/>
                  <a:gd name="T8" fmla="*/ 8 w 18"/>
                  <a:gd name="T9" fmla="*/ 17 h 17"/>
                  <a:gd name="T10" fmla="*/ 16 w 18"/>
                  <a:gd name="T11" fmla="*/ 14 h 17"/>
                  <a:gd name="T12" fmla="*/ 8 w 18"/>
                  <a:gd name="T13" fmla="*/ 17 h 17"/>
                  <a:gd name="T14" fmla="*/ 13 w 18"/>
                  <a:gd name="T15" fmla="*/ 17 h 17"/>
                  <a:gd name="T16" fmla="*/ 16 w 18"/>
                  <a:gd name="T17" fmla="*/ 16 h 17"/>
                  <a:gd name="T18" fmla="*/ 18 w 18"/>
                  <a:gd name="T19" fmla="*/ 13 h 17"/>
                  <a:gd name="T20" fmla="*/ 18 w 18"/>
                  <a:gd name="T21" fmla="*/ 8 h 17"/>
                  <a:gd name="T22" fmla="*/ 18 w 18"/>
                  <a:gd name="T23" fmla="*/ 4 h 17"/>
                  <a:gd name="T24" fmla="*/ 16 w 18"/>
                  <a:gd name="T25" fmla="*/ 1 h 17"/>
                  <a:gd name="T26" fmla="*/ 13 w 18"/>
                  <a:gd name="T27" fmla="*/ 0 h 17"/>
                  <a:gd name="T28" fmla="*/ 8 w 18"/>
                  <a:gd name="T29" fmla="*/ 0 h 17"/>
                  <a:gd name="T30" fmla="*/ 0 w 18"/>
                  <a:gd name="T3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7">
                    <a:moveTo>
                      <a:pt x="0" y="3"/>
                    </a:moveTo>
                    <a:lnTo>
                      <a:pt x="8" y="0"/>
                    </a:lnTo>
                    <a:lnTo>
                      <a:pt x="5" y="0"/>
                    </a:lnTo>
                    <a:lnTo>
                      <a:pt x="5" y="17"/>
                    </a:lnTo>
                    <a:lnTo>
                      <a:pt x="8" y="17"/>
                    </a:lnTo>
                    <a:lnTo>
                      <a:pt x="16" y="14"/>
                    </a:lnTo>
                    <a:lnTo>
                      <a:pt x="8" y="17"/>
                    </a:lnTo>
                    <a:lnTo>
                      <a:pt x="13" y="17"/>
                    </a:lnTo>
                    <a:lnTo>
                      <a:pt x="16" y="16"/>
                    </a:lnTo>
                    <a:lnTo>
                      <a:pt x="18" y="13"/>
                    </a:lnTo>
                    <a:lnTo>
                      <a:pt x="18" y="8"/>
                    </a:lnTo>
                    <a:lnTo>
                      <a:pt x="18" y="4"/>
                    </a:lnTo>
                    <a:lnTo>
                      <a:pt x="16" y="1"/>
                    </a:lnTo>
                    <a:lnTo>
                      <a:pt x="13" y="0"/>
                    </a:lnTo>
                    <a:lnTo>
                      <a:pt x="8"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3" name="Freeform 441"/>
              <p:cNvSpPr>
                <a:spLocks/>
              </p:cNvSpPr>
              <p:nvPr/>
            </p:nvSpPr>
            <p:spPr bwMode="auto">
              <a:xfrm>
                <a:off x="3351" y="1692"/>
                <a:ext cx="23" cy="21"/>
              </a:xfrm>
              <a:custGeom>
                <a:avLst/>
                <a:gdLst>
                  <a:gd name="T0" fmla="*/ 3 w 23"/>
                  <a:gd name="T1" fmla="*/ 7 h 21"/>
                  <a:gd name="T2" fmla="*/ 5 w 23"/>
                  <a:gd name="T3" fmla="*/ 5 h 21"/>
                  <a:gd name="T4" fmla="*/ 0 w 23"/>
                  <a:gd name="T5" fmla="*/ 10 h 21"/>
                  <a:gd name="T6" fmla="*/ 16 w 23"/>
                  <a:gd name="T7" fmla="*/ 21 h 21"/>
                  <a:gd name="T8" fmla="*/ 21 w 23"/>
                  <a:gd name="T9" fmla="*/ 15 h 21"/>
                  <a:gd name="T10" fmla="*/ 21 w 23"/>
                  <a:gd name="T11" fmla="*/ 13 h 21"/>
                  <a:gd name="T12" fmla="*/ 21 w 23"/>
                  <a:gd name="T13" fmla="*/ 15 h 21"/>
                  <a:gd name="T14" fmla="*/ 23 w 23"/>
                  <a:gd name="T15" fmla="*/ 11 h 21"/>
                  <a:gd name="T16" fmla="*/ 23 w 23"/>
                  <a:gd name="T17" fmla="*/ 7 h 21"/>
                  <a:gd name="T18" fmla="*/ 21 w 23"/>
                  <a:gd name="T19" fmla="*/ 3 h 21"/>
                  <a:gd name="T20" fmla="*/ 18 w 23"/>
                  <a:gd name="T21" fmla="*/ 2 h 21"/>
                  <a:gd name="T22" fmla="*/ 15 w 23"/>
                  <a:gd name="T23" fmla="*/ 0 h 21"/>
                  <a:gd name="T24" fmla="*/ 11 w 23"/>
                  <a:gd name="T25" fmla="*/ 0 h 21"/>
                  <a:gd name="T26" fmla="*/ 8 w 23"/>
                  <a:gd name="T27" fmla="*/ 2 h 21"/>
                  <a:gd name="T28" fmla="*/ 5 w 23"/>
                  <a:gd name="T29" fmla="*/ 5 h 21"/>
                  <a:gd name="T30" fmla="*/ 3 w 23"/>
                  <a:gd name="T3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3" y="7"/>
                    </a:moveTo>
                    <a:lnTo>
                      <a:pt x="5" y="5"/>
                    </a:lnTo>
                    <a:lnTo>
                      <a:pt x="0" y="10"/>
                    </a:lnTo>
                    <a:lnTo>
                      <a:pt x="16" y="21"/>
                    </a:lnTo>
                    <a:lnTo>
                      <a:pt x="21" y="15"/>
                    </a:lnTo>
                    <a:lnTo>
                      <a:pt x="21" y="13"/>
                    </a:lnTo>
                    <a:lnTo>
                      <a:pt x="21" y="15"/>
                    </a:lnTo>
                    <a:lnTo>
                      <a:pt x="23" y="11"/>
                    </a:lnTo>
                    <a:lnTo>
                      <a:pt x="23" y="7"/>
                    </a:lnTo>
                    <a:lnTo>
                      <a:pt x="21" y="3"/>
                    </a:lnTo>
                    <a:lnTo>
                      <a:pt x="18" y="2"/>
                    </a:lnTo>
                    <a:lnTo>
                      <a:pt x="15" y="0"/>
                    </a:lnTo>
                    <a:lnTo>
                      <a:pt x="11" y="0"/>
                    </a:lnTo>
                    <a:lnTo>
                      <a:pt x="8" y="2"/>
                    </a:lnTo>
                    <a:lnTo>
                      <a:pt x="5"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4" name="Freeform 442"/>
              <p:cNvSpPr>
                <a:spLocks/>
              </p:cNvSpPr>
              <p:nvPr/>
            </p:nvSpPr>
            <p:spPr bwMode="auto">
              <a:xfrm>
                <a:off x="3354" y="1679"/>
                <a:ext cx="23" cy="26"/>
              </a:xfrm>
              <a:custGeom>
                <a:avLst/>
                <a:gdLst>
                  <a:gd name="T0" fmla="*/ 3 w 23"/>
                  <a:gd name="T1" fmla="*/ 8 h 26"/>
                  <a:gd name="T2" fmla="*/ 5 w 23"/>
                  <a:gd name="T3" fmla="*/ 7 h 26"/>
                  <a:gd name="T4" fmla="*/ 0 w 23"/>
                  <a:gd name="T5" fmla="*/ 20 h 26"/>
                  <a:gd name="T6" fmla="*/ 18 w 23"/>
                  <a:gd name="T7" fmla="*/ 26 h 26"/>
                  <a:gd name="T8" fmla="*/ 23 w 23"/>
                  <a:gd name="T9" fmla="*/ 13 h 26"/>
                  <a:gd name="T10" fmla="*/ 23 w 23"/>
                  <a:gd name="T11" fmla="*/ 11 h 26"/>
                  <a:gd name="T12" fmla="*/ 23 w 23"/>
                  <a:gd name="T13" fmla="*/ 13 h 26"/>
                  <a:gd name="T14" fmla="*/ 23 w 23"/>
                  <a:gd name="T15" fmla="*/ 8 h 26"/>
                  <a:gd name="T16" fmla="*/ 21 w 23"/>
                  <a:gd name="T17" fmla="*/ 5 h 26"/>
                  <a:gd name="T18" fmla="*/ 20 w 23"/>
                  <a:gd name="T19" fmla="*/ 3 h 26"/>
                  <a:gd name="T20" fmla="*/ 16 w 23"/>
                  <a:gd name="T21" fmla="*/ 2 h 26"/>
                  <a:gd name="T22" fmla="*/ 13 w 23"/>
                  <a:gd name="T23" fmla="*/ 0 h 26"/>
                  <a:gd name="T24" fmla="*/ 10 w 23"/>
                  <a:gd name="T25" fmla="*/ 2 h 26"/>
                  <a:gd name="T26" fmla="*/ 7 w 23"/>
                  <a:gd name="T27" fmla="*/ 3 h 26"/>
                  <a:gd name="T28" fmla="*/ 5 w 23"/>
                  <a:gd name="T29" fmla="*/ 7 h 26"/>
                  <a:gd name="T30" fmla="*/ 3 w 23"/>
                  <a:gd name="T3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3" y="8"/>
                    </a:moveTo>
                    <a:lnTo>
                      <a:pt x="5" y="7"/>
                    </a:lnTo>
                    <a:lnTo>
                      <a:pt x="0" y="20"/>
                    </a:lnTo>
                    <a:lnTo>
                      <a:pt x="18" y="26"/>
                    </a:lnTo>
                    <a:lnTo>
                      <a:pt x="23" y="13"/>
                    </a:lnTo>
                    <a:lnTo>
                      <a:pt x="23" y="11"/>
                    </a:lnTo>
                    <a:lnTo>
                      <a:pt x="23" y="13"/>
                    </a:lnTo>
                    <a:lnTo>
                      <a:pt x="23" y="8"/>
                    </a:lnTo>
                    <a:lnTo>
                      <a:pt x="21" y="5"/>
                    </a:lnTo>
                    <a:lnTo>
                      <a:pt x="20" y="3"/>
                    </a:lnTo>
                    <a:lnTo>
                      <a:pt x="16" y="2"/>
                    </a:lnTo>
                    <a:lnTo>
                      <a:pt x="13" y="0"/>
                    </a:lnTo>
                    <a:lnTo>
                      <a:pt x="10" y="2"/>
                    </a:lnTo>
                    <a:lnTo>
                      <a:pt x="7" y="3"/>
                    </a:lnTo>
                    <a:lnTo>
                      <a:pt x="5" y="7"/>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5" name="Freeform 443"/>
              <p:cNvSpPr>
                <a:spLocks/>
              </p:cNvSpPr>
              <p:nvPr/>
            </p:nvSpPr>
            <p:spPr bwMode="auto">
              <a:xfrm>
                <a:off x="3357" y="1660"/>
                <a:ext cx="25" cy="30"/>
              </a:xfrm>
              <a:custGeom>
                <a:avLst/>
                <a:gdLst>
                  <a:gd name="T0" fmla="*/ 5 w 25"/>
                  <a:gd name="T1" fmla="*/ 8 h 30"/>
                  <a:gd name="T2" fmla="*/ 5 w 25"/>
                  <a:gd name="T3" fmla="*/ 8 h 30"/>
                  <a:gd name="T4" fmla="*/ 0 w 25"/>
                  <a:gd name="T5" fmla="*/ 27 h 30"/>
                  <a:gd name="T6" fmla="*/ 20 w 25"/>
                  <a:gd name="T7" fmla="*/ 30 h 30"/>
                  <a:gd name="T8" fmla="*/ 25 w 25"/>
                  <a:gd name="T9" fmla="*/ 11 h 30"/>
                  <a:gd name="T10" fmla="*/ 25 w 25"/>
                  <a:gd name="T11" fmla="*/ 11 h 30"/>
                  <a:gd name="T12" fmla="*/ 25 w 25"/>
                  <a:gd name="T13" fmla="*/ 11 h 30"/>
                  <a:gd name="T14" fmla="*/ 25 w 25"/>
                  <a:gd name="T15" fmla="*/ 8 h 30"/>
                  <a:gd name="T16" fmla="*/ 23 w 25"/>
                  <a:gd name="T17" fmla="*/ 4 h 30"/>
                  <a:gd name="T18" fmla="*/ 20 w 25"/>
                  <a:gd name="T19" fmla="*/ 1 h 30"/>
                  <a:gd name="T20" fmla="*/ 17 w 25"/>
                  <a:gd name="T21" fmla="*/ 0 h 30"/>
                  <a:gd name="T22" fmla="*/ 13 w 25"/>
                  <a:gd name="T23" fmla="*/ 0 h 30"/>
                  <a:gd name="T24" fmla="*/ 10 w 25"/>
                  <a:gd name="T25" fmla="*/ 1 h 30"/>
                  <a:gd name="T26" fmla="*/ 7 w 25"/>
                  <a:gd name="T27" fmla="*/ 3 h 30"/>
                  <a:gd name="T28" fmla="*/ 5 w 25"/>
                  <a:gd name="T2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30">
                    <a:moveTo>
                      <a:pt x="5" y="8"/>
                    </a:moveTo>
                    <a:lnTo>
                      <a:pt x="5" y="8"/>
                    </a:lnTo>
                    <a:lnTo>
                      <a:pt x="0" y="27"/>
                    </a:lnTo>
                    <a:lnTo>
                      <a:pt x="20" y="30"/>
                    </a:lnTo>
                    <a:lnTo>
                      <a:pt x="25" y="11"/>
                    </a:lnTo>
                    <a:lnTo>
                      <a:pt x="25" y="11"/>
                    </a:lnTo>
                    <a:lnTo>
                      <a:pt x="25" y="11"/>
                    </a:lnTo>
                    <a:lnTo>
                      <a:pt x="25" y="8"/>
                    </a:lnTo>
                    <a:lnTo>
                      <a:pt x="23" y="4"/>
                    </a:lnTo>
                    <a:lnTo>
                      <a:pt x="20" y="1"/>
                    </a:lnTo>
                    <a:lnTo>
                      <a:pt x="17" y="0"/>
                    </a:lnTo>
                    <a:lnTo>
                      <a:pt x="13" y="0"/>
                    </a:lnTo>
                    <a:lnTo>
                      <a:pt x="10" y="1"/>
                    </a:lnTo>
                    <a:lnTo>
                      <a:pt x="7"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6" name="Freeform 444"/>
              <p:cNvSpPr>
                <a:spLocks/>
              </p:cNvSpPr>
              <p:nvPr/>
            </p:nvSpPr>
            <p:spPr bwMode="auto">
              <a:xfrm>
                <a:off x="3362" y="1637"/>
                <a:ext cx="23" cy="34"/>
              </a:xfrm>
              <a:custGeom>
                <a:avLst/>
                <a:gdLst>
                  <a:gd name="T0" fmla="*/ 4 w 23"/>
                  <a:gd name="T1" fmla="*/ 8 h 34"/>
                  <a:gd name="T2" fmla="*/ 4 w 23"/>
                  <a:gd name="T3" fmla="*/ 8 h 34"/>
                  <a:gd name="T4" fmla="*/ 0 w 23"/>
                  <a:gd name="T5" fmla="*/ 31 h 34"/>
                  <a:gd name="T6" fmla="*/ 20 w 23"/>
                  <a:gd name="T7" fmla="*/ 34 h 34"/>
                  <a:gd name="T8" fmla="*/ 23 w 23"/>
                  <a:gd name="T9" fmla="*/ 11 h 34"/>
                  <a:gd name="T10" fmla="*/ 23 w 23"/>
                  <a:gd name="T11" fmla="*/ 11 h 34"/>
                  <a:gd name="T12" fmla="*/ 23 w 23"/>
                  <a:gd name="T13" fmla="*/ 11 h 34"/>
                  <a:gd name="T14" fmla="*/ 23 w 23"/>
                  <a:gd name="T15" fmla="*/ 6 h 34"/>
                  <a:gd name="T16" fmla="*/ 21 w 23"/>
                  <a:gd name="T17" fmla="*/ 3 h 34"/>
                  <a:gd name="T18" fmla="*/ 18 w 23"/>
                  <a:gd name="T19" fmla="*/ 1 h 34"/>
                  <a:gd name="T20" fmla="*/ 15 w 23"/>
                  <a:gd name="T21" fmla="*/ 0 h 34"/>
                  <a:gd name="T22" fmla="*/ 12 w 23"/>
                  <a:gd name="T23" fmla="*/ 0 h 34"/>
                  <a:gd name="T24" fmla="*/ 8 w 23"/>
                  <a:gd name="T25" fmla="*/ 1 h 34"/>
                  <a:gd name="T26" fmla="*/ 5 w 23"/>
                  <a:gd name="T27" fmla="*/ 5 h 34"/>
                  <a:gd name="T28" fmla="*/ 4 w 23"/>
                  <a:gd name="T2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4">
                    <a:moveTo>
                      <a:pt x="4" y="8"/>
                    </a:moveTo>
                    <a:lnTo>
                      <a:pt x="4" y="8"/>
                    </a:lnTo>
                    <a:lnTo>
                      <a:pt x="0" y="31"/>
                    </a:lnTo>
                    <a:lnTo>
                      <a:pt x="20" y="34"/>
                    </a:lnTo>
                    <a:lnTo>
                      <a:pt x="23" y="11"/>
                    </a:lnTo>
                    <a:lnTo>
                      <a:pt x="23" y="11"/>
                    </a:lnTo>
                    <a:lnTo>
                      <a:pt x="23" y="11"/>
                    </a:lnTo>
                    <a:lnTo>
                      <a:pt x="23" y="6"/>
                    </a:lnTo>
                    <a:lnTo>
                      <a:pt x="21" y="3"/>
                    </a:lnTo>
                    <a:lnTo>
                      <a:pt x="18" y="1"/>
                    </a:lnTo>
                    <a:lnTo>
                      <a:pt x="15" y="0"/>
                    </a:lnTo>
                    <a:lnTo>
                      <a:pt x="12" y="0"/>
                    </a:lnTo>
                    <a:lnTo>
                      <a:pt x="8" y="1"/>
                    </a:lnTo>
                    <a:lnTo>
                      <a:pt x="5"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7" name="Freeform 445"/>
              <p:cNvSpPr>
                <a:spLocks/>
              </p:cNvSpPr>
              <p:nvPr/>
            </p:nvSpPr>
            <p:spPr bwMode="auto">
              <a:xfrm>
                <a:off x="3366" y="1609"/>
                <a:ext cx="24" cy="39"/>
              </a:xfrm>
              <a:custGeom>
                <a:avLst/>
                <a:gdLst>
                  <a:gd name="T0" fmla="*/ 4 w 24"/>
                  <a:gd name="T1" fmla="*/ 8 h 39"/>
                  <a:gd name="T2" fmla="*/ 4 w 24"/>
                  <a:gd name="T3" fmla="*/ 8 h 39"/>
                  <a:gd name="T4" fmla="*/ 0 w 24"/>
                  <a:gd name="T5" fmla="*/ 36 h 39"/>
                  <a:gd name="T6" fmla="*/ 19 w 24"/>
                  <a:gd name="T7" fmla="*/ 39 h 39"/>
                  <a:gd name="T8" fmla="*/ 24 w 24"/>
                  <a:gd name="T9" fmla="*/ 12 h 39"/>
                  <a:gd name="T10" fmla="*/ 24 w 24"/>
                  <a:gd name="T11" fmla="*/ 12 h 39"/>
                  <a:gd name="T12" fmla="*/ 24 w 24"/>
                  <a:gd name="T13" fmla="*/ 12 h 39"/>
                  <a:gd name="T14" fmla="*/ 22 w 24"/>
                  <a:gd name="T15" fmla="*/ 7 h 39"/>
                  <a:gd name="T16" fmla="*/ 21 w 24"/>
                  <a:gd name="T17" fmla="*/ 3 h 39"/>
                  <a:gd name="T18" fmla="*/ 19 w 24"/>
                  <a:gd name="T19" fmla="*/ 2 h 39"/>
                  <a:gd name="T20" fmla="*/ 16 w 24"/>
                  <a:gd name="T21" fmla="*/ 0 h 39"/>
                  <a:gd name="T22" fmla="*/ 11 w 24"/>
                  <a:gd name="T23" fmla="*/ 0 h 39"/>
                  <a:gd name="T24" fmla="*/ 8 w 24"/>
                  <a:gd name="T25" fmla="*/ 2 h 39"/>
                  <a:gd name="T26" fmla="*/ 6 w 24"/>
                  <a:gd name="T27" fmla="*/ 5 h 39"/>
                  <a:gd name="T28" fmla="*/ 4 w 24"/>
                  <a:gd name="T29"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9">
                    <a:moveTo>
                      <a:pt x="4" y="8"/>
                    </a:moveTo>
                    <a:lnTo>
                      <a:pt x="4" y="8"/>
                    </a:lnTo>
                    <a:lnTo>
                      <a:pt x="0" y="36"/>
                    </a:lnTo>
                    <a:lnTo>
                      <a:pt x="19" y="39"/>
                    </a:lnTo>
                    <a:lnTo>
                      <a:pt x="24" y="12"/>
                    </a:lnTo>
                    <a:lnTo>
                      <a:pt x="24" y="12"/>
                    </a:lnTo>
                    <a:lnTo>
                      <a:pt x="24" y="12"/>
                    </a:lnTo>
                    <a:lnTo>
                      <a:pt x="22" y="7"/>
                    </a:lnTo>
                    <a:lnTo>
                      <a:pt x="21" y="3"/>
                    </a:lnTo>
                    <a:lnTo>
                      <a:pt x="19" y="2"/>
                    </a:lnTo>
                    <a:lnTo>
                      <a:pt x="16" y="0"/>
                    </a:lnTo>
                    <a:lnTo>
                      <a:pt x="11" y="0"/>
                    </a:lnTo>
                    <a:lnTo>
                      <a:pt x="8" y="2"/>
                    </a:lnTo>
                    <a:lnTo>
                      <a:pt x="6"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8" name="Freeform 446"/>
              <p:cNvSpPr>
                <a:spLocks/>
              </p:cNvSpPr>
              <p:nvPr/>
            </p:nvSpPr>
            <p:spPr bwMode="auto">
              <a:xfrm>
                <a:off x="3370" y="1578"/>
                <a:ext cx="23" cy="43"/>
              </a:xfrm>
              <a:custGeom>
                <a:avLst/>
                <a:gdLst>
                  <a:gd name="T0" fmla="*/ 4 w 23"/>
                  <a:gd name="T1" fmla="*/ 8 h 43"/>
                  <a:gd name="T2" fmla="*/ 4 w 23"/>
                  <a:gd name="T3" fmla="*/ 8 h 43"/>
                  <a:gd name="T4" fmla="*/ 0 w 23"/>
                  <a:gd name="T5" fmla="*/ 39 h 43"/>
                  <a:gd name="T6" fmla="*/ 20 w 23"/>
                  <a:gd name="T7" fmla="*/ 43 h 43"/>
                  <a:gd name="T8" fmla="*/ 23 w 23"/>
                  <a:gd name="T9" fmla="*/ 10 h 43"/>
                  <a:gd name="T10" fmla="*/ 23 w 23"/>
                  <a:gd name="T11" fmla="*/ 10 h 43"/>
                  <a:gd name="T12" fmla="*/ 23 w 23"/>
                  <a:gd name="T13" fmla="*/ 10 h 43"/>
                  <a:gd name="T14" fmla="*/ 23 w 23"/>
                  <a:gd name="T15" fmla="*/ 7 h 43"/>
                  <a:gd name="T16" fmla="*/ 22 w 23"/>
                  <a:gd name="T17" fmla="*/ 4 h 43"/>
                  <a:gd name="T18" fmla="*/ 18 w 23"/>
                  <a:gd name="T19" fmla="*/ 0 h 43"/>
                  <a:gd name="T20" fmla="*/ 15 w 23"/>
                  <a:gd name="T21" fmla="*/ 0 h 43"/>
                  <a:gd name="T22" fmla="*/ 12 w 23"/>
                  <a:gd name="T23" fmla="*/ 0 h 43"/>
                  <a:gd name="T24" fmla="*/ 9 w 23"/>
                  <a:gd name="T25" fmla="*/ 2 h 43"/>
                  <a:gd name="T26" fmla="*/ 5 w 23"/>
                  <a:gd name="T27" fmla="*/ 4 h 43"/>
                  <a:gd name="T28" fmla="*/ 4 w 23"/>
                  <a:gd name="T2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3">
                    <a:moveTo>
                      <a:pt x="4" y="8"/>
                    </a:moveTo>
                    <a:lnTo>
                      <a:pt x="4" y="8"/>
                    </a:lnTo>
                    <a:lnTo>
                      <a:pt x="0" y="39"/>
                    </a:lnTo>
                    <a:lnTo>
                      <a:pt x="20" y="43"/>
                    </a:lnTo>
                    <a:lnTo>
                      <a:pt x="23" y="10"/>
                    </a:lnTo>
                    <a:lnTo>
                      <a:pt x="23" y="10"/>
                    </a:lnTo>
                    <a:lnTo>
                      <a:pt x="23" y="10"/>
                    </a:lnTo>
                    <a:lnTo>
                      <a:pt x="23" y="7"/>
                    </a:lnTo>
                    <a:lnTo>
                      <a:pt x="22" y="4"/>
                    </a:lnTo>
                    <a:lnTo>
                      <a:pt x="18" y="0"/>
                    </a:lnTo>
                    <a:lnTo>
                      <a:pt x="15" y="0"/>
                    </a:lnTo>
                    <a:lnTo>
                      <a:pt x="12" y="0"/>
                    </a:lnTo>
                    <a:lnTo>
                      <a:pt x="9" y="2"/>
                    </a:lnTo>
                    <a:lnTo>
                      <a:pt x="5" y="4"/>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79" name="Freeform 447"/>
              <p:cNvSpPr>
                <a:spLocks/>
              </p:cNvSpPr>
              <p:nvPr/>
            </p:nvSpPr>
            <p:spPr bwMode="auto">
              <a:xfrm>
                <a:off x="3374" y="1546"/>
                <a:ext cx="24" cy="42"/>
              </a:xfrm>
              <a:custGeom>
                <a:avLst/>
                <a:gdLst>
                  <a:gd name="T0" fmla="*/ 5 w 24"/>
                  <a:gd name="T1" fmla="*/ 8 h 42"/>
                  <a:gd name="T2" fmla="*/ 5 w 24"/>
                  <a:gd name="T3" fmla="*/ 8 h 42"/>
                  <a:gd name="T4" fmla="*/ 0 w 24"/>
                  <a:gd name="T5" fmla="*/ 40 h 42"/>
                  <a:gd name="T6" fmla="*/ 19 w 24"/>
                  <a:gd name="T7" fmla="*/ 42 h 42"/>
                  <a:gd name="T8" fmla="*/ 24 w 24"/>
                  <a:gd name="T9" fmla="*/ 11 h 42"/>
                  <a:gd name="T10" fmla="*/ 24 w 24"/>
                  <a:gd name="T11" fmla="*/ 11 h 42"/>
                  <a:gd name="T12" fmla="*/ 24 w 24"/>
                  <a:gd name="T13" fmla="*/ 11 h 42"/>
                  <a:gd name="T14" fmla="*/ 22 w 24"/>
                  <a:gd name="T15" fmla="*/ 6 h 42"/>
                  <a:gd name="T16" fmla="*/ 21 w 24"/>
                  <a:gd name="T17" fmla="*/ 3 h 42"/>
                  <a:gd name="T18" fmla="*/ 19 w 24"/>
                  <a:gd name="T19" fmla="*/ 1 h 42"/>
                  <a:gd name="T20" fmla="*/ 14 w 24"/>
                  <a:gd name="T21" fmla="*/ 0 h 42"/>
                  <a:gd name="T22" fmla="*/ 11 w 24"/>
                  <a:gd name="T23" fmla="*/ 0 h 42"/>
                  <a:gd name="T24" fmla="*/ 8 w 24"/>
                  <a:gd name="T25" fmla="*/ 1 h 42"/>
                  <a:gd name="T26" fmla="*/ 6 w 24"/>
                  <a:gd name="T27" fmla="*/ 5 h 42"/>
                  <a:gd name="T28" fmla="*/ 5 w 24"/>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5" y="8"/>
                    </a:moveTo>
                    <a:lnTo>
                      <a:pt x="5" y="8"/>
                    </a:lnTo>
                    <a:lnTo>
                      <a:pt x="0" y="40"/>
                    </a:lnTo>
                    <a:lnTo>
                      <a:pt x="19" y="42"/>
                    </a:lnTo>
                    <a:lnTo>
                      <a:pt x="24" y="11"/>
                    </a:lnTo>
                    <a:lnTo>
                      <a:pt x="24" y="11"/>
                    </a:lnTo>
                    <a:lnTo>
                      <a:pt x="24" y="11"/>
                    </a:lnTo>
                    <a:lnTo>
                      <a:pt x="22" y="6"/>
                    </a:lnTo>
                    <a:lnTo>
                      <a:pt x="21" y="3"/>
                    </a:lnTo>
                    <a:lnTo>
                      <a:pt x="19" y="1"/>
                    </a:lnTo>
                    <a:lnTo>
                      <a:pt x="14" y="0"/>
                    </a:lnTo>
                    <a:lnTo>
                      <a:pt x="11" y="0"/>
                    </a:lnTo>
                    <a:lnTo>
                      <a:pt x="8" y="1"/>
                    </a:lnTo>
                    <a:lnTo>
                      <a:pt x="6"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0" name="Freeform 448"/>
              <p:cNvSpPr>
                <a:spLocks/>
              </p:cNvSpPr>
              <p:nvPr/>
            </p:nvSpPr>
            <p:spPr bwMode="auto">
              <a:xfrm>
                <a:off x="3379" y="1512"/>
                <a:ext cx="22" cy="45"/>
              </a:xfrm>
              <a:custGeom>
                <a:avLst/>
                <a:gdLst>
                  <a:gd name="T0" fmla="*/ 3 w 22"/>
                  <a:gd name="T1" fmla="*/ 8 h 45"/>
                  <a:gd name="T2" fmla="*/ 3 w 22"/>
                  <a:gd name="T3" fmla="*/ 9 h 45"/>
                  <a:gd name="T4" fmla="*/ 0 w 22"/>
                  <a:gd name="T5" fmla="*/ 42 h 45"/>
                  <a:gd name="T6" fmla="*/ 19 w 22"/>
                  <a:gd name="T7" fmla="*/ 45 h 45"/>
                  <a:gd name="T8" fmla="*/ 22 w 22"/>
                  <a:gd name="T9" fmla="*/ 11 h 45"/>
                  <a:gd name="T10" fmla="*/ 22 w 22"/>
                  <a:gd name="T11" fmla="*/ 11 h 45"/>
                  <a:gd name="T12" fmla="*/ 22 w 22"/>
                  <a:gd name="T13" fmla="*/ 11 h 45"/>
                  <a:gd name="T14" fmla="*/ 22 w 22"/>
                  <a:gd name="T15" fmla="*/ 6 h 45"/>
                  <a:gd name="T16" fmla="*/ 21 w 22"/>
                  <a:gd name="T17" fmla="*/ 3 h 45"/>
                  <a:gd name="T18" fmla="*/ 17 w 22"/>
                  <a:gd name="T19" fmla="*/ 1 h 45"/>
                  <a:gd name="T20" fmla="*/ 14 w 22"/>
                  <a:gd name="T21" fmla="*/ 0 h 45"/>
                  <a:gd name="T22" fmla="*/ 11 w 22"/>
                  <a:gd name="T23" fmla="*/ 0 h 45"/>
                  <a:gd name="T24" fmla="*/ 8 w 22"/>
                  <a:gd name="T25" fmla="*/ 1 h 45"/>
                  <a:gd name="T26" fmla="*/ 4 w 22"/>
                  <a:gd name="T27" fmla="*/ 5 h 45"/>
                  <a:gd name="T28" fmla="*/ 3 w 22"/>
                  <a:gd name="T29" fmla="*/ 9 h 45"/>
                  <a:gd name="T30" fmla="*/ 3 w 22"/>
                  <a:gd name="T31"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5">
                    <a:moveTo>
                      <a:pt x="3" y="8"/>
                    </a:moveTo>
                    <a:lnTo>
                      <a:pt x="3" y="9"/>
                    </a:lnTo>
                    <a:lnTo>
                      <a:pt x="0" y="42"/>
                    </a:lnTo>
                    <a:lnTo>
                      <a:pt x="19" y="45"/>
                    </a:lnTo>
                    <a:lnTo>
                      <a:pt x="22" y="11"/>
                    </a:lnTo>
                    <a:lnTo>
                      <a:pt x="22" y="11"/>
                    </a:lnTo>
                    <a:lnTo>
                      <a:pt x="22" y="11"/>
                    </a:lnTo>
                    <a:lnTo>
                      <a:pt x="22" y="6"/>
                    </a:lnTo>
                    <a:lnTo>
                      <a:pt x="21" y="3"/>
                    </a:lnTo>
                    <a:lnTo>
                      <a:pt x="17" y="1"/>
                    </a:lnTo>
                    <a:lnTo>
                      <a:pt x="14" y="0"/>
                    </a:lnTo>
                    <a:lnTo>
                      <a:pt x="11" y="0"/>
                    </a:lnTo>
                    <a:lnTo>
                      <a:pt x="8" y="1"/>
                    </a:lnTo>
                    <a:lnTo>
                      <a:pt x="4" y="5"/>
                    </a:lnTo>
                    <a:lnTo>
                      <a:pt x="3" y="9"/>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1" name="Freeform 449"/>
              <p:cNvSpPr>
                <a:spLocks/>
              </p:cNvSpPr>
              <p:nvPr/>
            </p:nvSpPr>
            <p:spPr bwMode="auto">
              <a:xfrm>
                <a:off x="3382" y="1481"/>
                <a:ext cx="24" cy="42"/>
              </a:xfrm>
              <a:custGeom>
                <a:avLst/>
                <a:gdLst>
                  <a:gd name="T0" fmla="*/ 5 w 24"/>
                  <a:gd name="T1" fmla="*/ 8 h 42"/>
                  <a:gd name="T2" fmla="*/ 5 w 24"/>
                  <a:gd name="T3" fmla="*/ 8 h 42"/>
                  <a:gd name="T4" fmla="*/ 0 w 24"/>
                  <a:gd name="T5" fmla="*/ 39 h 42"/>
                  <a:gd name="T6" fmla="*/ 19 w 24"/>
                  <a:gd name="T7" fmla="*/ 42 h 42"/>
                  <a:gd name="T8" fmla="*/ 24 w 24"/>
                  <a:gd name="T9" fmla="*/ 10 h 42"/>
                  <a:gd name="T10" fmla="*/ 24 w 24"/>
                  <a:gd name="T11" fmla="*/ 10 h 42"/>
                  <a:gd name="T12" fmla="*/ 24 w 24"/>
                  <a:gd name="T13" fmla="*/ 10 h 42"/>
                  <a:gd name="T14" fmla="*/ 23 w 24"/>
                  <a:gd name="T15" fmla="*/ 6 h 42"/>
                  <a:gd name="T16" fmla="*/ 21 w 24"/>
                  <a:gd name="T17" fmla="*/ 3 h 42"/>
                  <a:gd name="T18" fmla="*/ 19 w 24"/>
                  <a:gd name="T19" fmla="*/ 0 h 42"/>
                  <a:gd name="T20" fmla="*/ 14 w 24"/>
                  <a:gd name="T21" fmla="*/ 0 h 42"/>
                  <a:gd name="T22" fmla="*/ 11 w 24"/>
                  <a:gd name="T23" fmla="*/ 0 h 42"/>
                  <a:gd name="T24" fmla="*/ 8 w 24"/>
                  <a:gd name="T25" fmla="*/ 1 h 42"/>
                  <a:gd name="T26" fmla="*/ 6 w 24"/>
                  <a:gd name="T27" fmla="*/ 3 h 42"/>
                  <a:gd name="T28" fmla="*/ 5 w 24"/>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5" y="8"/>
                    </a:moveTo>
                    <a:lnTo>
                      <a:pt x="5" y="8"/>
                    </a:lnTo>
                    <a:lnTo>
                      <a:pt x="0" y="39"/>
                    </a:lnTo>
                    <a:lnTo>
                      <a:pt x="19" y="42"/>
                    </a:lnTo>
                    <a:lnTo>
                      <a:pt x="24" y="10"/>
                    </a:lnTo>
                    <a:lnTo>
                      <a:pt x="24" y="10"/>
                    </a:lnTo>
                    <a:lnTo>
                      <a:pt x="24" y="10"/>
                    </a:lnTo>
                    <a:lnTo>
                      <a:pt x="23" y="6"/>
                    </a:lnTo>
                    <a:lnTo>
                      <a:pt x="21" y="3"/>
                    </a:lnTo>
                    <a:lnTo>
                      <a:pt x="19" y="0"/>
                    </a:lnTo>
                    <a:lnTo>
                      <a:pt x="14" y="0"/>
                    </a:lnTo>
                    <a:lnTo>
                      <a:pt x="11" y="0"/>
                    </a:lnTo>
                    <a:lnTo>
                      <a:pt x="8" y="1"/>
                    </a:lnTo>
                    <a:lnTo>
                      <a:pt x="6"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2" name="Freeform 450"/>
              <p:cNvSpPr>
                <a:spLocks/>
              </p:cNvSpPr>
              <p:nvPr/>
            </p:nvSpPr>
            <p:spPr bwMode="auto">
              <a:xfrm>
                <a:off x="3387" y="1450"/>
                <a:ext cx="22" cy="41"/>
              </a:xfrm>
              <a:custGeom>
                <a:avLst/>
                <a:gdLst>
                  <a:gd name="T0" fmla="*/ 3 w 22"/>
                  <a:gd name="T1" fmla="*/ 8 h 41"/>
                  <a:gd name="T2" fmla="*/ 3 w 22"/>
                  <a:gd name="T3" fmla="*/ 8 h 41"/>
                  <a:gd name="T4" fmla="*/ 0 w 22"/>
                  <a:gd name="T5" fmla="*/ 39 h 41"/>
                  <a:gd name="T6" fmla="*/ 19 w 22"/>
                  <a:gd name="T7" fmla="*/ 41 h 41"/>
                  <a:gd name="T8" fmla="*/ 22 w 22"/>
                  <a:gd name="T9" fmla="*/ 11 h 41"/>
                  <a:gd name="T10" fmla="*/ 22 w 22"/>
                  <a:gd name="T11" fmla="*/ 11 h 41"/>
                  <a:gd name="T12" fmla="*/ 22 w 22"/>
                  <a:gd name="T13" fmla="*/ 11 h 41"/>
                  <a:gd name="T14" fmla="*/ 22 w 22"/>
                  <a:gd name="T15" fmla="*/ 6 h 41"/>
                  <a:gd name="T16" fmla="*/ 21 w 22"/>
                  <a:gd name="T17" fmla="*/ 3 h 41"/>
                  <a:gd name="T18" fmla="*/ 18 w 22"/>
                  <a:gd name="T19" fmla="*/ 2 h 41"/>
                  <a:gd name="T20" fmla="*/ 14 w 22"/>
                  <a:gd name="T21" fmla="*/ 0 h 41"/>
                  <a:gd name="T22" fmla="*/ 11 w 22"/>
                  <a:gd name="T23" fmla="*/ 0 h 41"/>
                  <a:gd name="T24" fmla="*/ 8 w 22"/>
                  <a:gd name="T25" fmla="*/ 2 h 41"/>
                  <a:gd name="T26" fmla="*/ 5 w 22"/>
                  <a:gd name="T27" fmla="*/ 5 h 41"/>
                  <a:gd name="T28" fmla="*/ 3 w 22"/>
                  <a:gd name="T29"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1">
                    <a:moveTo>
                      <a:pt x="3" y="8"/>
                    </a:moveTo>
                    <a:lnTo>
                      <a:pt x="3" y="8"/>
                    </a:lnTo>
                    <a:lnTo>
                      <a:pt x="0" y="39"/>
                    </a:lnTo>
                    <a:lnTo>
                      <a:pt x="19" y="41"/>
                    </a:lnTo>
                    <a:lnTo>
                      <a:pt x="22" y="11"/>
                    </a:lnTo>
                    <a:lnTo>
                      <a:pt x="22" y="11"/>
                    </a:lnTo>
                    <a:lnTo>
                      <a:pt x="22" y="11"/>
                    </a:lnTo>
                    <a:lnTo>
                      <a:pt x="22" y="6"/>
                    </a:lnTo>
                    <a:lnTo>
                      <a:pt x="21" y="3"/>
                    </a:lnTo>
                    <a:lnTo>
                      <a:pt x="18" y="2"/>
                    </a:lnTo>
                    <a:lnTo>
                      <a:pt x="14"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3" name="Freeform 451"/>
              <p:cNvSpPr>
                <a:spLocks/>
              </p:cNvSpPr>
              <p:nvPr/>
            </p:nvSpPr>
            <p:spPr bwMode="auto">
              <a:xfrm>
                <a:off x="3390" y="1424"/>
                <a:ext cx="24" cy="37"/>
              </a:xfrm>
              <a:custGeom>
                <a:avLst/>
                <a:gdLst>
                  <a:gd name="T0" fmla="*/ 5 w 24"/>
                  <a:gd name="T1" fmla="*/ 8 h 37"/>
                  <a:gd name="T2" fmla="*/ 5 w 24"/>
                  <a:gd name="T3" fmla="*/ 8 h 37"/>
                  <a:gd name="T4" fmla="*/ 0 w 24"/>
                  <a:gd name="T5" fmla="*/ 34 h 37"/>
                  <a:gd name="T6" fmla="*/ 19 w 24"/>
                  <a:gd name="T7" fmla="*/ 37 h 37"/>
                  <a:gd name="T8" fmla="*/ 24 w 24"/>
                  <a:gd name="T9" fmla="*/ 11 h 37"/>
                  <a:gd name="T10" fmla="*/ 24 w 24"/>
                  <a:gd name="T11" fmla="*/ 11 h 37"/>
                  <a:gd name="T12" fmla="*/ 24 w 24"/>
                  <a:gd name="T13" fmla="*/ 11 h 37"/>
                  <a:gd name="T14" fmla="*/ 23 w 24"/>
                  <a:gd name="T15" fmla="*/ 6 h 37"/>
                  <a:gd name="T16" fmla="*/ 21 w 24"/>
                  <a:gd name="T17" fmla="*/ 3 h 37"/>
                  <a:gd name="T18" fmla="*/ 19 w 24"/>
                  <a:gd name="T19" fmla="*/ 2 h 37"/>
                  <a:gd name="T20" fmla="*/ 16 w 24"/>
                  <a:gd name="T21" fmla="*/ 0 h 37"/>
                  <a:gd name="T22" fmla="*/ 11 w 24"/>
                  <a:gd name="T23" fmla="*/ 0 h 37"/>
                  <a:gd name="T24" fmla="*/ 8 w 24"/>
                  <a:gd name="T25" fmla="*/ 2 h 37"/>
                  <a:gd name="T26" fmla="*/ 6 w 24"/>
                  <a:gd name="T27" fmla="*/ 3 h 37"/>
                  <a:gd name="T28" fmla="*/ 5 w 24"/>
                  <a:gd name="T2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5" y="8"/>
                    </a:moveTo>
                    <a:lnTo>
                      <a:pt x="5" y="8"/>
                    </a:lnTo>
                    <a:lnTo>
                      <a:pt x="0" y="34"/>
                    </a:lnTo>
                    <a:lnTo>
                      <a:pt x="19" y="37"/>
                    </a:lnTo>
                    <a:lnTo>
                      <a:pt x="24" y="11"/>
                    </a:lnTo>
                    <a:lnTo>
                      <a:pt x="24" y="11"/>
                    </a:lnTo>
                    <a:lnTo>
                      <a:pt x="24" y="11"/>
                    </a:lnTo>
                    <a:lnTo>
                      <a:pt x="23" y="6"/>
                    </a:lnTo>
                    <a:lnTo>
                      <a:pt x="21" y="3"/>
                    </a:lnTo>
                    <a:lnTo>
                      <a:pt x="19" y="2"/>
                    </a:lnTo>
                    <a:lnTo>
                      <a:pt x="16" y="0"/>
                    </a:lnTo>
                    <a:lnTo>
                      <a:pt x="11" y="0"/>
                    </a:lnTo>
                    <a:lnTo>
                      <a:pt x="8" y="2"/>
                    </a:lnTo>
                    <a:lnTo>
                      <a:pt x="6"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4" name="Freeform 452"/>
              <p:cNvSpPr>
                <a:spLocks/>
              </p:cNvSpPr>
              <p:nvPr/>
            </p:nvSpPr>
            <p:spPr bwMode="auto">
              <a:xfrm>
                <a:off x="3395" y="1404"/>
                <a:ext cx="23" cy="31"/>
              </a:xfrm>
              <a:custGeom>
                <a:avLst/>
                <a:gdLst>
                  <a:gd name="T0" fmla="*/ 3 w 23"/>
                  <a:gd name="T1" fmla="*/ 7 h 31"/>
                  <a:gd name="T2" fmla="*/ 3 w 23"/>
                  <a:gd name="T3" fmla="*/ 9 h 31"/>
                  <a:gd name="T4" fmla="*/ 0 w 23"/>
                  <a:gd name="T5" fmla="*/ 28 h 31"/>
                  <a:gd name="T6" fmla="*/ 19 w 23"/>
                  <a:gd name="T7" fmla="*/ 31 h 31"/>
                  <a:gd name="T8" fmla="*/ 23 w 23"/>
                  <a:gd name="T9" fmla="*/ 12 h 31"/>
                  <a:gd name="T10" fmla="*/ 23 w 23"/>
                  <a:gd name="T11" fmla="*/ 12 h 31"/>
                  <a:gd name="T12" fmla="*/ 23 w 23"/>
                  <a:gd name="T13" fmla="*/ 12 h 31"/>
                  <a:gd name="T14" fmla="*/ 23 w 23"/>
                  <a:gd name="T15" fmla="*/ 7 h 31"/>
                  <a:gd name="T16" fmla="*/ 21 w 23"/>
                  <a:gd name="T17" fmla="*/ 4 h 31"/>
                  <a:gd name="T18" fmla="*/ 18 w 23"/>
                  <a:gd name="T19" fmla="*/ 2 h 31"/>
                  <a:gd name="T20" fmla="*/ 14 w 23"/>
                  <a:gd name="T21" fmla="*/ 0 h 31"/>
                  <a:gd name="T22" fmla="*/ 11 w 23"/>
                  <a:gd name="T23" fmla="*/ 0 h 31"/>
                  <a:gd name="T24" fmla="*/ 8 w 23"/>
                  <a:gd name="T25" fmla="*/ 2 h 31"/>
                  <a:gd name="T26" fmla="*/ 5 w 23"/>
                  <a:gd name="T27" fmla="*/ 4 h 31"/>
                  <a:gd name="T28" fmla="*/ 3 w 23"/>
                  <a:gd name="T29" fmla="*/ 9 h 31"/>
                  <a:gd name="T30" fmla="*/ 3 w 23"/>
                  <a:gd name="T31"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1">
                    <a:moveTo>
                      <a:pt x="3" y="7"/>
                    </a:moveTo>
                    <a:lnTo>
                      <a:pt x="3" y="9"/>
                    </a:lnTo>
                    <a:lnTo>
                      <a:pt x="0" y="28"/>
                    </a:lnTo>
                    <a:lnTo>
                      <a:pt x="19" y="31"/>
                    </a:lnTo>
                    <a:lnTo>
                      <a:pt x="23" y="12"/>
                    </a:lnTo>
                    <a:lnTo>
                      <a:pt x="23" y="12"/>
                    </a:lnTo>
                    <a:lnTo>
                      <a:pt x="23" y="12"/>
                    </a:lnTo>
                    <a:lnTo>
                      <a:pt x="23" y="7"/>
                    </a:lnTo>
                    <a:lnTo>
                      <a:pt x="21" y="4"/>
                    </a:lnTo>
                    <a:lnTo>
                      <a:pt x="18" y="2"/>
                    </a:lnTo>
                    <a:lnTo>
                      <a:pt x="14" y="0"/>
                    </a:lnTo>
                    <a:lnTo>
                      <a:pt x="11" y="0"/>
                    </a:lnTo>
                    <a:lnTo>
                      <a:pt x="8" y="2"/>
                    </a:lnTo>
                    <a:lnTo>
                      <a:pt x="5" y="4"/>
                    </a:lnTo>
                    <a:lnTo>
                      <a:pt x="3" y="9"/>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5" name="Freeform 453"/>
              <p:cNvSpPr>
                <a:spLocks/>
              </p:cNvSpPr>
              <p:nvPr/>
            </p:nvSpPr>
            <p:spPr bwMode="auto">
              <a:xfrm>
                <a:off x="3398" y="1388"/>
                <a:ext cx="24" cy="28"/>
              </a:xfrm>
              <a:custGeom>
                <a:avLst/>
                <a:gdLst>
                  <a:gd name="T0" fmla="*/ 5 w 24"/>
                  <a:gd name="T1" fmla="*/ 7 h 28"/>
                  <a:gd name="T2" fmla="*/ 5 w 24"/>
                  <a:gd name="T3" fmla="*/ 8 h 28"/>
                  <a:gd name="T4" fmla="*/ 0 w 24"/>
                  <a:gd name="T5" fmla="*/ 23 h 28"/>
                  <a:gd name="T6" fmla="*/ 20 w 24"/>
                  <a:gd name="T7" fmla="*/ 28 h 28"/>
                  <a:gd name="T8" fmla="*/ 23 w 24"/>
                  <a:gd name="T9" fmla="*/ 13 h 28"/>
                  <a:gd name="T10" fmla="*/ 23 w 24"/>
                  <a:gd name="T11" fmla="*/ 15 h 28"/>
                  <a:gd name="T12" fmla="*/ 23 w 24"/>
                  <a:gd name="T13" fmla="*/ 13 h 28"/>
                  <a:gd name="T14" fmla="*/ 24 w 24"/>
                  <a:gd name="T15" fmla="*/ 8 h 28"/>
                  <a:gd name="T16" fmla="*/ 23 w 24"/>
                  <a:gd name="T17" fmla="*/ 5 h 28"/>
                  <a:gd name="T18" fmla="*/ 20 w 24"/>
                  <a:gd name="T19" fmla="*/ 3 h 28"/>
                  <a:gd name="T20" fmla="*/ 16 w 24"/>
                  <a:gd name="T21" fmla="*/ 2 h 28"/>
                  <a:gd name="T22" fmla="*/ 13 w 24"/>
                  <a:gd name="T23" fmla="*/ 0 h 28"/>
                  <a:gd name="T24" fmla="*/ 10 w 24"/>
                  <a:gd name="T25" fmla="*/ 2 h 28"/>
                  <a:gd name="T26" fmla="*/ 7 w 24"/>
                  <a:gd name="T27" fmla="*/ 3 h 28"/>
                  <a:gd name="T28" fmla="*/ 5 w 24"/>
                  <a:gd name="T29" fmla="*/ 8 h 28"/>
                  <a:gd name="T30" fmla="*/ 5 w 24"/>
                  <a:gd name="T31"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8">
                    <a:moveTo>
                      <a:pt x="5" y="7"/>
                    </a:moveTo>
                    <a:lnTo>
                      <a:pt x="5" y="8"/>
                    </a:lnTo>
                    <a:lnTo>
                      <a:pt x="0" y="23"/>
                    </a:lnTo>
                    <a:lnTo>
                      <a:pt x="20" y="28"/>
                    </a:lnTo>
                    <a:lnTo>
                      <a:pt x="23" y="13"/>
                    </a:lnTo>
                    <a:lnTo>
                      <a:pt x="23" y="15"/>
                    </a:lnTo>
                    <a:lnTo>
                      <a:pt x="23" y="13"/>
                    </a:lnTo>
                    <a:lnTo>
                      <a:pt x="24" y="8"/>
                    </a:lnTo>
                    <a:lnTo>
                      <a:pt x="23" y="5"/>
                    </a:lnTo>
                    <a:lnTo>
                      <a:pt x="20" y="3"/>
                    </a:lnTo>
                    <a:lnTo>
                      <a:pt x="16" y="2"/>
                    </a:lnTo>
                    <a:lnTo>
                      <a:pt x="13" y="0"/>
                    </a:lnTo>
                    <a:lnTo>
                      <a:pt x="10" y="2"/>
                    </a:lnTo>
                    <a:lnTo>
                      <a:pt x="7" y="3"/>
                    </a:lnTo>
                    <a:lnTo>
                      <a:pt x="5" y="8"/>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6" name="Freeform 454"/>
              <p:cNvSpPr>
                <a:spLocks/>
              </p:cNvSpPr>
              <p:nvPr/>
            </p:nvSpPr>
            <p:spPr bwMode="auto">
              <a:xfrm>
                <a:off x="3403" y="1382"/>
                <a:ext cx="23" cy="21"/>
              </a:xfrm>
              <a:custGeom>
                <a:avLst/>
                <a:gdLst>
                  <a:gd name="T0" fmla="*/ 10 w 23"/>
                  <a:gd name="T1" fmla="*/ 0 h 21"/>
                  <a:gd name="T2" fmla="*/ 5 w 23"/>
                  <a:gd name="T3" fmla="*/ 5 h 21"/>
                  <a:gd name="T4" fmla="*/ 0 w 23"/>
                  <a:gd name="T5" fmla="*/ 13 h 21"/>
                  <a:gd name="T6" fmla="*/ 18 w 23"/>
                  <a:gd name="T7" fmla="*/ 21 h 21"/>
                  <a:gd name="T8" fmla="*/ 21 w 23"/>
                  <a:gd name="T9" fmla="*/ 13 h 21"/>
                  <a:gd name="T10" fmla="*/ 16 w 23"/>
                  <a:gd name="T11" fmla="*/ 18 h 21"/>
                  <a:gd name="T12" fmla="*/ 21 w 23"/>
                  <a:gd name="T13" fmla="*/ 13 h 21"/>
                  <a:gd name="T14" fmla="*/ 23 w 23"/>
                  <a:gd name="T15" fmla="*/ 9 h 21"/>
                  <a:gd name="T16" fmla="*/ 23 w 23"/>
                  <a:gd name="T17" fmla="*/ 6 h 21"/>
                  <a:gd name="T18" fmla="*/ 21 w 23"/>
                  <a:gd name="T19" fmla="*/ 3 h 21"/>
                  <a:gd name="T20" fmla="*/ 18 w 23"/>
                  <a:gd name="T21" fmla="*/ 0 h 21"/>
                  <a:gd name="T22" fmla="*/ 15 w 23"/>
                  <a:gd name="T23" fmla="*/ 0 h 21"/>
                  <a:gd name="T24" fmla="*/ 11 w 23"/>
                  <a:gd name="T25" fmla="*/ 0 h 21"/>
                  <a:gd name="T26" fmla="*/ 8 w 23"/>
                  <a:gd name="T27" fmla="*/ 1 h 21"/>
                  <a:gd name="T28" fmla="*/ 5 w 23"/>
                  <a:gd name="T29" fmla="*/ 5 h 21"/>
                  <a:gd name="T30" fmla="*/ 10 w 2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10" y="0"/>
                    </a:moveTo>
                    <a:lnTo>
                      <a:pt x="5" y="5"/>
                    </a:lnTo>
                    <a:lnTo>
                      <a:pt x="0" y="13"/>
                    </a:lnTo>
                    <a:lnTo>
                      <a:pt x="18" y="21"/>
                    </a:lnTo>
                    <a:lnTo>
                      <a:pt x="21" y="13"/>
                    </a:lnTo>
                    <a:lnTo>
                      <a:pt x="16" y="18"/>
                    </a:lnTo>
                    <a:lnTo>
                      <a:pt x="21" y="13"/>
                    </a:lnTo>
                    <a:lnTo>
                      <a:pt x="23" y="9"/>
                    </a:lnTo>
                    <a:lnTo>
                      <a:pt x="23" y="6"/>
                    </a:lnTo>
                    <a:lnTo>
                      <a:pt x="21" y="3"/>
                    </a:lnTo>
                    <a:lnTo>
                      <a:pt x="18" y="0"/>
                    </a:lnTo>
                    <a:lnTo>
                      <a:pt x="15" y="0"/>
                    </a:lnTo>
                    <a:lnTo>
                      <a:pt x="11" y="0"/>
                    </a:lnTo>
                    <a:lnTo>
                      <a:pt x="8" y="1"/>
                    </a:lnTo>
                    <a:lnTo>
                      <a:pt x="5" y="5"/>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7" name="Freeform 455"/>
              <p:cNvSpPr>
                <a:spLocks/>
              </p:cNvSpPr>
              <p:nvPr/>
            </p:nvSpPr>
            <p:spPr bwMode="auto">
              <a:xfrm>
                <a:off x="3411" y="1380"/>
                <a:ext cx="20" cy="20"/>
              </a:xfrm>
              <a:custGeom>
                <a:avLst/>
                <a:gdLst>
                  <a:gd name="T0" fmla="*/ 18 w 20"/>
                  <a:gd name="T1" fmla="*/ 5 h 20"/>
                  <a:gd name="T2" fmla="*/ 7 w 20"/>
                  <a:gd name="T3" fmla="*/ 0 h 20"/>
                  <a:gd name="T4" fmla="*/ 2 w 20"/>
                  <a:gd name="T5" fmla="*/ 2 h 20"/>
                  <a:gd name="T6" fmla="*/ 8 w 20"/>
                  <a:gd name="T7" fmla="*/ 20 h 20"/>
                  <a:gd name="T8" fmla="*/ 13 w 20"/>
                  <a:gd name="T9" fmla="*/ 18 h 20"/>
                  <a:gd name="T10" fmla="*/ 0 w 20"/>
                  <a:gd name="T11" fmla="*/ 13 h 20"/>
                  <a:gd name="T12" fmla="*/ 13 w 20"/>
                  <a:gd name="T13" fmla="*/ 18 h 20"/>
                  <a:gd name="T14" fmla="*/ 16 w 20"/>
                  <a:gd name="T15" fmla="*/ 16 h 20"/>
                  <a:gd name="T16" fmla="*/ 18 w 20"/>
                  <a:gd name="T17" fmla="*/ 13 h 20"/>
                  <a:gd name="T18" fmla="*/ 20 w 20"/>
                  <a:gd name="T19" fmla="*/ 10 h 20"/>
                  <a:gd name="T20" fmla="*/ 18 w 20"/>
                  <a:gd name="T21" fmla="*/ 7 h 20"/>
                  <a:gd name="T22" fmla="*/ 16 w 20"/>
                  <a:gd name="T23" fmla="*/ 3 h 20"/>
                  <a:gd name="T24" fmla="*/ 13 w 20"/>
                  <a:gd name="T25" fmla="*/ 0 h 20"/>
                  <a:gd name="T26" fmla="*/ 10 w 20"/>
                  <a:gd name="T27" fmla="*/ 0 h 20"/>
                  <a:gd name="T28" fmla="*/ 7 w 20"/>
                  <a:gd name="T29" fmla="*/ 0 h 20"/>
                  <a:gd name="T30" fmla="*/ 18 w 20"/>
                  <a:gd name="T3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0">
                    <a:moveTo>
                      <a:pt x="18" y="5"/>
                    </a:moveTo>
                    <a:lnTo>
                      <a:pt x="7" y="0"/>
                    </a:lnTo>
                    <a:lnTo>
                      <a:pt x="2" y="2"/>
                    </a:lnTo>
                    <a:lnTo>
                      <a:pt x="8" y="20"/>
                    </a:lnTo>
                    <a:lnTo>
                      <a:pt x="13" y="18"/>
                    </a:lnTo>
                    <a:lnTo>
                      <a:pt x="0" y="13"/>
                    </a:lnTo>
                    <a:lnTo>
                      <a:pt x="13" y="18"/>
                    </a:lnTo>
                    <a:lnTo>
                      <a:pt x="16" y="16"/>
                    </a:lnTo>
                    <a:lnTo>
                      <a:pt x="18" y="13"/>
                    </a:lnTo>
                    <a:lnTo>
                      <a:pt x="20" y="10"/>
                    </a:lnTo>
                    <a:lnTo>
                      <a:pt x="18" y="7"/>
                    </a:lnTo>
                    <a:lnTo>
                      <a:pt x="16" y="3"/>
                    </a:lnTo>
                    <a:lnTo>
                      <a:pt x="13" y="0"/>
                    </a:lnTo>
                    <a:lnTo>
                      <a:pt x="10" y="0"/>
                    </a:lnTo>
                    <a:lnTo>
                      <a:pt x="7" y="0"/>
                    </a:lnTo>
                    <a:lnTo>
                      <a:pt x="18"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8" name="Freeform 456"/>
              <p:cNvSpPr>
                <a:spLocks/>
              </p:cNvSpPr>
              <p:nvPr/>
            </p:nvSpPr>
            <p:spPr bwMode="auto">
              <a:xfrm>
                <a:off x="3411" y="1385"/>
                <a:ext cx="23" cy="21"/>
              </a:xfrm>
              <a:custGeom>
                <a:avLst/>
                <a:gdLst>
                  <a:gd name="T0" fmla="*/ 23 w 23"/>
                  <a:gd name="T1" fmla="*/ 10 h 21"/>
                  <a:gd name="T2" fmla="*/ 21 w 23"/>
                  <a:gd name="T3" fmla="*/ 8 h 21"/>
                  <a:gd name="T4" fmla="*/ 18 w 23"/>
                  <a:gd name="T5" fmla="*/ 0 h 21"/>
                  <a:gd name="T6" fmla="*/ 0 w 23"/>
                  <a:gd name="T7" fmla="*/ 8 h 21"/>
                  <a:gd name="T8" fmla="*/ 5 w 23"/>
                  <a:gd name="T9" fmla="*/ 16 h 21"/>
                  <a:gd name="T10" fmla="*/ 3 w 23"/>
                  <a:gd name="T11" fmla="*/ 15 h 21"/>
                  <a:gd name="T12" fmla="*/ 5 w 23"/>
                  <a:gd name="T13" fmla="*/ 16 h 21"/>
                  <a:gd name="T14" fmla="*/ 8 w 23"/>
                  <a:gd name="T15" fmla="*/ 19 h 21"/>
                  <a:gd name="T16" fmla="*/ 11 w 23"/>
                  <a:gd name="T17" fmla="*/ 21 h 21"/>
                  <a:gd name="T18" fmla="*/ 15 w 23"/>
                  <a:gd name="T19" fmla="*/ 21 h 21"/>
                  <a:gd name="T20" fmla="*/ 18 w 23"/>
                  <a:gd name="T21" fmla="*/ 21 h 21"/>
                  <a:gd name="T22" fmla="*/ 21 w 23"/>
                  <a:gd name="T23" fmla="*/ 18 h 21"/>
                  <a:gd name="T24" fmla="*/ 23 w 23"/>
                  <a:gd name="T25" fmla="*/ 15 h 21"/>
                  <a:gd name="T26" fmla="*/ 23 w 23"/>
                  <a:gd name="T27" fmla="*/ 11 h 21"/>
                  <a:gd name="T28" fmla="*/ 21 w 23"/>
                  <a:gd name="T29" fmla="*/ 8 h 21"/>
                  <a:gd name="T30" fmla="*/ 23 w 23"/>
                  <a:gd name="T3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3" y="10"/>
                    </a:moveTo>
                    <a:lnTo>
                      <a:pt x="21" y="8"/>
                    </a:lnTo>
                    <a:lnTo>
                      <a:pt x="18" y="0"/>
                    </a:lnTo>
                    <a:lnTo>
                      <a:pt x="0" y="8"/>
                    </a:lnTo>
                    <a:lnTo>
                      <a:pt x="5" y="16"/>
                    </a:lnTo>
                    <a:lnTo>
                      <a:pt x="3" y="15"/>
                    </a:lnTo>
                    <a:lnTo>
                      <a:pt x="5" y="16"/>
                    </a:lnTo>
                    <a:lnTo>
                      <a:pt x="8" y="19"/>
                    </a:lnTo>
                    <a:lnTo>
                      <a:pt x="11" y="21"/>
                    </a:lnTo>
                    <a:lnTo>
                      <a:pt x="15" y="21"/>
                    </a:lnTo>
                    <a:lnTo>
                      <a:pt x="18" y="21"/>
                    </a:lnTo>
                    <a:lnTo>
                      <a:pt x="21" y="18"/>
                    </a:lnTo>
                    <a:lnTo>
                      <a:pt x="23" y="15"/>
                    </a:lnTo>
                    <a:lnTo>
                      <a:pt x="23" y="11"/>
                    </a:lnTo>
                    <a:lnTo>
                      <a:pt x="21" y="8"/>
                    </a:lnTo>
                    <a:lnTo>
                      <a:pt x="23"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89" name="Freeform 457"/>
              <p:cNvSpPr>
                <a:spLocks/>
              </p:cNvSpPr>
              <p:nvPr/>
            </p:nvSpPr>
            <p:spPr bwMode="auto">
              <a:xfrm>
                <a:off x="3414" y="1395"/>
                <a:ext cx="25" cy="27"/>
              </a:xfrm>
              <a:custGeom>
                <a:avLst/>
                <a:gdLst>
                  <a:gd name="T0" fmla="*/ 25 w 25"/>
                  <a:gd name="T1" fmla="*/ 16 h 27"/>
                  <a:gd name="T2" fmla="*/ 23 w 25"/>
                  <a:gd name="T3" fmla="*/ 14 h 27"/>
                  <a:gd name="T4" fmla="*/ 20 w 25"/>
                  <a:gd name="T5" fmla="*/ 0 h 27"/>
                  <a:gd name="T6" fmla="*/ 0 w 25"/>
                  <a:gd name="T7" fmla="*/ 5 h 27"/>
                  <a:gd name="T8" fmla="*/ 5 w 25"/>
                  <a:gd name="T9" fmla="*/ 19 h 27"/>
                  <a:gd name="T10" fmla="*/ 5 w 25"/>
                  <a:gd name="T11" fmla="*/ 19 h 27"/>
                  <a:gd name="T12" fmla="*/ 5 w 25"/>
                  <a:gd name="T13" fmla="*/ 19 h 27"/>
                  <a:gd name="T14" fmla="*/ 7 w 25"/>
                  <a:gd name="T15" fmla="*/ 24 h 27"/>
                  <a:gd name="T16" fmla="*/ 10 w 25"/>
                  <a:gd name="T17" fmla="*/ 26 h 27"/>
                  <a:gd name="T18" fmla="*/ 13 w 25"/>
                  <a:gd name="T19" fmla="*/ 27 h 27"/>
                  <a:gd name="T20" fmla="*/ 17 w 25"/>
                  <a:gd name="T21" fmla="*/ 26 h 27"/>
                  <a:gd name="T22" fmla="*/ 20 w 25"/>
                  <a:gd name="T23" fmla="*/ 26 h 27"/>
                  <a:gd name="T24" fmla="*/ 23 w 25"/>
                  <a:gd name="T25" fmla="*/ 22 h 27"/>
                  <a:gd name="T26" fmla="*/ 25 w 25"/>
                  <a:gd name="T27" fmla="*/ 19 h 27"/>
                  <a:gd name="T28" fmla="*/ 23 w 25"/>
                  <a:gd name="T29" fmla="*/ 14 h 27"/>
                  <a:gd name="T30" fmla="*/ 25 w 25"/>
                  <a:gd name="T31"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27">
                    <a:moveTo>
                      <a:pt x="25" y="16"/>
                    </a:moveTo>
                    <a:lnTo>
                      <a:pt x="23" y="14"/>
                    </a:lnTo>
                    <a:lnTo>
                      <a:pt x="20" y="0"/>
                    </a:lnTo>
                    <a:lnTo>
                      <a:pt x="0" y="5"/>
                    </a:lnTo>
                    <a:lnTo>
                      <a:pt x="5" y="19"/>
                    </a:lnTo>
                    <a:lnTo>
                      <a:pt x="5" y="19"/>
                    </a:lnTo>
                    <a:lnTo>
                      <a:pt x="5" y="19"/>
                    </a:lnTo>
                    <a:lnTo>
                      <a:pt x="7" y="24"/>
                    </a:lnTo>
                    <a:lnTo>
                      <a:pt x="10" y="26"/>
                    </a:lnTo>
                    <a:lnTo>
                      <a:pt x="13" y="27"/>
                    </a:lnTo>
                    <a:lnTo>
                      <a:pt x="17" y="26"/>
                    </a:lnTo>
                    <a:lnTo>
                      <a:pt x="20" y="26"/>
                    </a:lnTo>
                    <a:lnTo>
                      <a:pt x="23" y="22"/>
                    </a:lnTo>
                    <a:lnTo>
                      <a:pt x="25" y="19"/>
                    </a:lnTo>
                    <a:lnTo>
                      <a:pt x="23" y="14"/>
                    </a:lnTo>
                    <a:lnTo>
                      <a:pt x="25"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0" name="Freeform 458"/>
              <p:cNvSpPr>
                <a:spLocks/>
              </p:cNvSpPr>
              <p:nvPr/>
            </p:nvSpPr>
            <p:spPr bwMode="auto">
              <a:xfrm>
                <a:off x="3419" y="1411"/>
                <a:ext cx="23" cy="31"/>
              </a:xfrm>
              <a:custGeom>
                <a:avLst/>
                <a:gdLst>
                  <a:gd name="T0" fmla="*/ 23 w 23"/>
                  <a:gd name="T1" fmla="*/ 19 h 31"/>
                  <a:gd name="T2" fmla="*/ 23 w 23"/>
                  <a:gd name="T3" fmla="*/ 19 h 31"/>
                  <a:gd name="T4" fmla="*/ 20 w 23"/>
                  <a:gd name="T5" fmla="*/ 0 h 31"/>
                  <a:gd name="T6" fmla="*/ 0 w 23"/>
                  <a:gd name="T7" fmla="*/ 3 h 31"/>
                  <a:gd name="T8" fmla="*/ 3 w 23"/>
                  <a:gd name="T9" fmla="*/ 23 h 31"/>
                  <a:gd name="T10" fmla="*/ 3 w 23"/>
                  <a:gd name="T11" fmla="*/ 23 h 31"/>
                  <a:gd name="T12" fmla="*/ 3 w 23"/>
                  <a:gd name="T13" fmla="*/ 23 h 31"/>
                  <a:gd name="T14" fmla="*/ 5 w 23"/>
                  <a:gd name="T15" fmla="*/ 28 h 31"/>
                  <a:gd name="T16" fmla="*/ 8 w 23"/>
                  <a:gd name="T17" fmla="*/ 29 h 31"/>
                  <a:gd name="T18" fmla="*/ 12 w 23"/>
                  <a:gd name="T19" fmla="*/ 31 h 31"/>
                  <a:gd name="T20" fmla="*/ 15 w 23"/>
                  <a:gd name="T21" fmla="*/ 31 h 31"/>
                  <a:gd name="T22" fmla="*/ 18 w 23"/>
                  <a:gd name="T23" fmla="*/ 29 h 31"/>
                  <a:gd name="T24" fmla="*/ 21 w 23"/>
                  <a:gd name="T25" fmla="*/ 26 h 31"/>
                  <a:gd name="T26" fmla="*/ 23 w 23"/>
                  <a:gd name="T27" fmla="*/ 23 h 31"/>
                  <a:gd name="T28" fmla="*/ 23 w 23"/>
                  <a:gd name="T29"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1">
                    <a:moveTo>
                      <a:pt x="23" y="19"/>
                    </a:moveTo>
                    <a:lnTo>
                      <a:pt x="23" y="19"/>
                    </a:lnTo>
                    <a:lnTo>
                      <a:pt x="20" y="0"/>
                    </a:lnTo>
                    <a:lnTo>
                      <a:pt x="0" y="3"/>
                    </a:lnTo>
                    <a:lnTo>
                      <a:pt x="3" y="23"/>
                    </a:lnTo>
                    <a:lnTo>
                      <a:pt x="3" y="23"/>
                    </a:lnTo>
                    <a:lnTo>
                      <a:pt x="3" y="23"/>
                    </a:lnTo>
                    <a:lnTo>
                      <a:pt x="5" y="28"/>
                    </a:lnTo>
                    <a:lnTo>
                      <a:pt x="8" y="29"/>
                    </a:lnTo>
                    <a:lnTo>
                      <a:pt x="12" y="31"/>
                    </a:lnTo>
                    <a:lnTo>
                      <a:pt x="15" y="31"/>
                    </a:lnTo>
                    <a:lnTo>
                      <a:pt x="18" y="29"/>
                    </a:lnTo>
                    <a:lnTo>
                      <a:pt x="21" y="26"/>
                    </a:lnTo>
                    <a:lnTo>
                      <a:pt x="23" y="23"/>
                    </a:lnTo>
                    <a:lnTo>
                      <a:pt x="23" y="1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1" name="Freeform 459"/>
              <p:cNvSpPr>
                <a:spLocks/>
              </p:cNvSpPr>
              <p:nvPr/>
            </p:nvSpPr>
            <p:spPr bwMode="auto">
              <a:xfrm>
                <a:off x="3422" y="1430"/>
                <a:ext cx="25" cy="38"/>
              </a:xfrm>
              <a:custGeom>
                <a:avLst/>
                <a:gdLst>
                  <a:gd name="T0" fmla="*/ 25 w 25"/>
                  <a:gd name="T1" fmla="*/ 26 h 38"/>
                  <a:gd name="T2" fmla="*/ 25 w 25"/>
                  <a:gd name="T3" fmla="*/ 26 h 38"/>
                  <a:gd name="T4" fmla="*/ 20 w 25"/>
                  <a:gd name="T5" fmla="*/ 0 h 38"/>
                  <a:gd name="T6" fmla="*/ 0 w 25"/>
                  <a:gd name="T7" fmla="*/ 4 h 38"/>
                  <a:gd name="T8" fmla="*/ 5 w 25"/>
                  <a:gd name="T9" fmla="*/ 30 h 38"/>
                  <a:gd name="T10" fmla="*/ 5 w 25"/>
                  <a:gd name="T11" fmla="*/ 30 h 38"/>
                  <a:gd name="T12" fmla="*/ 5 w 25"/>
                  <a:gd name="T13" fmla="*/ 30 h 38"/>
                  <a:gd name="T14" fmla="*/ 7 w 25"/>
                  <a:gd name="T15" fmla="*/ 33 h 38"/>
                  <a:gd name="T16" fmla="*/ 9 w 25"/>
                  <a:gd name="T17" fmla="*/ 36 h 38"/>
                  <a:gd name="T18" fmla="*/ 12 w 25"/>
                  <a:gd name="T19" fmla="*/ 38 h 38"/>
                  <a:gd name="T20" fmla="*/ 17 w 25"/>
                  <a:gd name="T21" fmla="*/ 38 h 38"/>
                  <a:gd name="T22" fmla="*/ 20 w 25"/>
                  <a:gd name="T23" fmla="*/ 36 h 38"/>
                  <a:gd name="T24" fmla="*/ 22 w 25"/>
                  <a:gd name="T25" fmla="*/ 35 h 38"/>
                  <a:gd name="T26" fmla="*/ 23 w 25"/>
                  <a:gd name="T27" fmla="*/ 31 h 38"/>
                  <a:gd name="T28" fmla="*/ 25 w 25"/>
                  <a:gd name="T29"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38">
                    <a:moveTo>
                      <a:pt x="25" y="26"/>
                    </a:moveTo>
                    <a:lnTo>
                      <a:pt x="25" y="26"/>
                    </a:lnTo>
                    <a:lnTo>
                      <a:pt x="20" y="0"/>
                    </a:lnTo>
                    <a:lnTo>
                      <a:pt x="0" y="4"/>
                    </a:lnTo>
                    <a:lnTo>
                      <a:pt x="5" y="30"/>
                    </a:lnTo>
                    <a:lnTo>
                      <a:pt x="5" y="30"/>
                    </a:lnTo>
                    <a:lnTo>
                      <a:pt x="5" y="30"/>
                    </a:lnTo>
                    <a:lnTo>
                      <a:pt x="7" y="33"/>
                    </a:lnTo>
                    <a:lnTo>
                      <a:pt x="9" y="36"/>
                    </a:lnTo>
                    <a:lnTo>
                      <a:pt x="12" y="38"/>
                    </a:lnTo>
                    <a:lnTo>
                      <a:pt x="17" y="38"/>
                    </a:lnTo>
                    <a:lnTo>
                      <a:pt x="20" y="36"/>
                    </a:lnTo>
                    <a:lnTo>
                      <a:pt x="22" y="35"/>
                    </a:lnTo>
                    <a:lnTo>
                      <a:pt x="23" y="31"/>
                    </a:lnTo>
                    <a:lnTo>
                      <a:pt x="25"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2" name="Freeform 460"/>
              <p:cNvSpPr>
                <a:spLocks/>
              </p:cNvSpPr>
              <p:nvPr/>
            </p:nvSpPr>
            <p:spPr bwMode="auto">
              <a:xfrm>
                <a:off x="3427" y="1456"/>
                <a:ext cx="23" cy="41"/>
              </a:xfrm>
              <a:custGeom>
                <a:avLst/>
                <a:gdLst>
                  <a:gd name="T0" fmla="*/ 23 w 23"/>
                  <a:gd name="T1" fmla="*/ 31 h 41"/>
                  <a:gd name="T2" fmla="*/ 23 w 23"/>
                  <a:gd name="T3" fmla="*/ 31 h 41"/>
                  <a:gd name="T4" fmla="*/ 20 w 23"/>
                  <a:gd name="T5" fmla="*/ 0 h 41"/>
                  <a:gd name="T6" fmla="*/ 0 w 23"/>
                  <a:gd name="T7" fmla="*/ 4 h 41"/>
                  <a:gd name="T8" fmla="*/ 4 w 23"/>
                  <a:gd name="T9" fmla="*/ 33 h 41"/>
                  <a:gd name="T10" fmla="*/ 4 w 23"/>
                  <a:gd name="T11" fmla="*/ 33 h 41"/>
                  <a:gd name="T12" fmla="*/ 4 w 23"/>
                  <a:gd name="T13" fmla="*/ 33 h 41"/>
                  <a:gd name="T14" fmla="*/ 5 w 23"/>
                  <a:gd name="T15" fmla="*/ 38 h 41"/>
                  <a:gd name="T16" fmla="*/ 8 w 23"/>
                  <a:gd name="T17" fmla="*/ 39 h 41"/>
                  <a:gd name="T18" fmla="*/ 12 w 23"/>
                  <a:gd name="T19" fmla="*/ 41 h 41"/>
                  <a:gd name="T20" fmla="*/ 15 w 23"/>
                  <a:gd name="T21" fmla="*/ 41 h 41"/>
                  <a:gd name="T22" fmla="*/ 18 w 23"/>
                  <a:gd name="T23" fmla="*/ 41 h 41"/>
                  <a:gd name="T24" fmla="*/ 21 w 23"/>
                  <a:gd name="T25" fmla="*/ 38 h 41"/>
                  <a:gd name="T26" fmla="*/ 23 w 23"/>
                  <a:gd name="T27" fmla="*/ 35 h 41"/>
                  <a:gd name="T28" fmla="*/ 23 w 23"/>
                  <a:gd name="T29"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1">
                    <a:moveTo>
                      <a:pt x="23" y="31"/>
                    </a:moveTo>
                    <a:lnTo>
                      <a:pt x="23" y="31"/>
                    </a:lnTo>
                    <a:lnTo>
                      <a:pt x="20" y="0"/>
                    </a:lnTo>
                    <a:lnTo>
                      <a:pt x="0" y="4"/>
                    </a:lnTo>
                    <a:lnTo>
                      <a:pt x="4" y="33"/>
                    </a:lnTo>
                    <a:lnTo>
                      <a:pt x="4" y="33"/>
                    </a:lnTo>
                    <a:lnTo>
                      <a:pt x="4" y="33"/>
                    </a:lnTo>
                    <a:lnTo>
                      <a:pt x="5" y="38"/>
                    </a:lnTo>
                    <a:lnTo>
                      <a:pt x="8" y="39"/>
                    </a:lnTo>
                    <a:lnTo>
                      <a:pt x="12" y="41"/>
                    </a:lnTo>
                    <a:lnTo>
                      <a:pt x="15" y="41"/>
                    </a:lnTo>
                    <a:lnTo>
                      <a:pt x="18" y="41"/>
                    </a:lnTo>
                    <a:lnTo>
                      <a:pt x="21" y="38"/>
                    </a:lnTo>
                    <a:lnTo>
                      <a:pt x="23" y="35"/>
                    </a:lnTo>
                    <a:lnTo>
                      <a:pt x="23"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3" name="Freeform 461"/>
              <p:cNvSpPr>
                <a:spLocks/>
              </p:cNvSpPr>
              <p:nvPr/>
            </p:nvSpPr>
            <p:spPr bwMode="auto">
              <a:xfrm>
                <a:off x="3431" y="1487"/>
                <a:ext cx="24" cy="44"/>
              </a:xfrm>
              <a:custGeom>
                <a:avLst/>
                <a:gdLst>
                  <a:gd name="T0" fmla="*/ 24 w 24"/>
                  <a:gd name="T1" fmla="*/ 34 h 44"/>
                  <a:gd name="T2" fmla="*/ 24 w 24"/>
                  <a:gd name="T3" fmla="*/ 34 h 44"/>
                  <a:gd name="T4" fmla="*/ 19 w 24"/>
                  <a:gd name="T5" fmla="*/ 0 h 44"/>
                  <a:gd name="T6" fmla="*/ 0 w 24"/>
                  <a:gd name="T7" fmla="*/ 2 h 44"/>
                  <a:gd name="T8" fmla="*/ 4 w 24"/>
                  <a:gd name="T9" fmla="*/ 36 h 44"/>
                  <a:gd name="T10" fmla="*/ 4 w 24"/>
                  <a:gd name="T11" fmla="*/ 36 h 44"/>
                  <a:gd name="T12" fmla="*/ 4 w 24"/>
                  <a:gd name="T13" fmla="*/ 36 h 44"/>
                  <a:gd name="T14" fmla="*/ 6 w 24"/>
                  <a:gd name="T15" fmla="*/ 39 h 44"/>
                  <a:gd name="T16" fmla="*/ 8 w 24"/>
                  <a:gd name="T17" fmla="*/ 43 h 44"/>
                  <a:gd name="T18" fmla="*/ 11 w 24"/>
                  <a:gd name="T19" fmla="*/ 44 h 44"/>
                  <a:gd name="T20" fmla="*/ 14 w 24"/>
                  <a:gd name="T21" fmla="*/ 44 h 44"/>
                  <a:gd name="T22" fmla="*/ 17 w 24"/>
                  <a:gd name="T23" fmla="*/ 43 h 44"/>
                  <a:gd name="T24" fmla="*/ 21 w 24"/>
                  <a:gd name="T25" fmla="*/ 41 h 44"/>
                  <a:gd name="T26" fmla="*/ 22 w 24"/>
                  <a:gd name="T27" fmla="*/ 38 h 44"/>
                  <a:gd name="T28" fmla="*/ 24 w 24"/>
                  <a:gd name="T29"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4">
                    <a:moveTo>
                      <a:pt x="24" y="34"/>
                    </a:moveTo>
                    <a:lnTo>
                      <a:pt x="24" y="34"/>
                    </a:lnTo>
                    <a:lnTo>
                      <a:pt x="19" y="0"/>
                    </a:lnTo>
                    <a:lnTo>
                      <a:pt x="0" y="2"/>
                    </a:lnTo>
                    <a:lnTo>
                      <a:pt x="4" y="36"/>
                    </a:lnTo>
                    <a:lnTo>
                      <a:pt x="4" y="36"/>
                    </a:lnTo>
                    <a:lnTo>
                      <a:pt x="4" y="36"/>
                    </a:lnTo>
                    <a:lnTo>
                      <a:pt x="6" y="39"/>
                    </a:lnTo>
                    <a:lnTo>
                      <a:pt x="8" y="43"/>
                    </a:lnTo>
                    <a:lnTo>
                      <a:pt x="11" y="44"/>
                    </a:lnTo>
                    <a:lnTo>
                      <a:pt x="14" y="44"/>
                    </a:lnTo>
                    <a:lnTo>
                      <a:pt x="17" y="43"/>
                    </a:lnTo>
                    <a:lnTo>
                      <a:pt x="21" y="41"/>
                    </a:lnTo>
                    <a:lnTo>
                      <a:pt x="22" y="38"/>
                    </a:lnTo>
                    <a:lnTo>
                      <a:pt x="24"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4" name="Freeform 462"/>
              <p:cNvSpPr>
                <a:spLocks/>
              </p:cNvSpPr>
              <p:nvPr/>
            </p:nvSpPr>
            <p:spPr bwMode="auto">
              <a:xfrm>
                <a:off x="3435" y="1521"/>
                <a:ext cx="23" cy="46"/>
              </a:xfrm>
              <a:custGeom>
                <a:avLst/>
                <a:gdLst>
                  <a:gd name="T0" fmla="*/ 23 w 23"/>
                  <a:gd name="T1" fmla="*/ 35 h 46"/>
                  <a:gd name="T2" fmla="*/ 23 w 23"/>
                  <a:gd name="T3" fmla="*/ 35 h 46"/>
                  <a:gd name="T4" fmla="*/ 20 w 23"/>
                  <a:gd name="T5" fmla="*/ 0 h 46"/>
                  <a:gd name="T6" fmla="*/ 0 w 23"/>
                  <a:gd name="T7" fmla="*/ 2 h 46"/>
                  <a:gd name="T8" fmla="*/ 4 w 23"/>
                  <a:gd name="T9" fmla="*/ 36 h 46"/>
                  <a:gd name="T10" fmla="*/ 4 w 23"/>
                  <a:gd name="T11" fmla="*/ 36 h 46"/>
                  <a:gd name="T12" fmla="*/ 4 w 23"/>
                  <a:gd name="T13" fmla="*/ 36 h 46"/>
                  <a:gd name="T14" fmla="*/ 5 w 23"/>
                  <a:gd name="T15" fmla="*/ 41 h 46"/>
                  <a:gd name="T16" fmla="*/ 9 w 23"/>
                  <a:gd name="T17" fmla="*/ 44 h 46"/>
                  <a:gd name="T18" fmla="*/ 12 w 23"/>
                  <a:gd name="T19" fmla="*/ 44 h 46"/>
                  <a:gd name="T20" fmla="*/ 15 w 23"/>
                  <a:gd name="T21" fmla="*/ 46 h 46"/>
                  <a:gd name="T22" fmla="*/ 18 w 23"/>
                  <a:gd name="T23" fmla="*/ 44 h 46"/>
                  <a:gd name="T24" fmla="*/ 22 w 23"/>
                  <a:gd name="T25" fmla="*/ 43 h 46"/>
                  <a:gd name="T26" fmla="*/ 23 w 23"/>
                  <a:gd name="T27" fmla="*/ 39 h 46"/>
                  <a:gd name="T28" fmla="*/ 23 w 23"/>
                  <a:gd name="T29"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6">
                    <a:moveTo>
                      <a:pt x="23" y="35"/>
                    </a:moveTo>
                    <a:lnTo>
                      <a:pt x="23" y="35"/>
                    </a:lnTo>
                    <a:lnTo>
                      <a:pt x="20" y="0"/>
                    </a:lnTo>
                    <a:lnTo>
                      <a:pt x="0" y="2"/>
                    </a:lnTo>
                    <a:lnTo>
                      <a:pt x="4" y="36"/>
                    </a:lnTo>
                    <a:lnTo>
                      <a:pt x="4" y="36"/>
                    </a:lnTo>
                    <a:lnTo>
                      <a:pt x="4" y="36"/>
                    </a:lnTo>
                    <a:lnTo>
                      <a:pt x="5" y="41"/>
                    </a:lnTo>
                    <a:lnTo>
                      <a:pt x="9" y="44"/>
                    </a:lnTo>
                    <a:lnTo>
                      <a:pt x="12" y="44"/>
                    </a:lnTo>
                    <a:lnTo>
                      <a:pt x="15" y="46"/>
                    </a:lnTo>
                    <a:lnTo>
                      <a:pt x="18" y="44"/>
                    </a:lnTo>
                    <a:lnTo>
                      <a:pt x="22" y="43"/>
                    </a:lnTo>
                    <a:lnTo>
                      <a:pt x="23" y="39"/>
                    </a:lnTo>
                    <a:lnTo>
                      <a:pt x="23" y="3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5" name="Freeform 463"/>
              <p:cNvSpPr>
                <a:spLocks/>
              </p:cNvSpPr>
              <p:nvPr/>
            </p:nvSpPr>
            <p:spPr bwMode="auto">
              <a:xfrm>
                <a:off x="3439" y="1556"/>
                <a:ext cx="24" cy="47"/>
              </a:xfrm>
              <a:custGeom>
                <a:avLst/>
                <a:gdLst>
                  <a:gd name="T0" fmla="*/ 24 w 24"/>
                  <a:gd name="T1" fmla="*/ 37 h 47"/>
                  <a:gd name="T2" fmla="*/ 24 w 24"/>
                  <a:gd name="T3" fmla="*/ 37 h 47"/>
                  <a:gd name="T4" fmla="*/ 19 w 24"/>
                  <a:gd name="T5" fmla="*/ 0 h 47"/>
                  <a:gd name="T6" fmla="*/ 0 w 24"/>
                  <a:gd name="T7" fmla="*/ 1 h 47"/>
                  <a:gd name="T8" fmla="*/ 5 w 24"/>
                  <a:gd name="T9" fmla="*/ 39 h 47"/>
                  <a:gd name="T10" fmla="*/ 5 w 24"/>
                  <a:gd name="T11" fmla="*/ 39 h 47"/>
                  <a:gd name="T12" fmla="*/ 5 w 24"/>
                  <a:gd name="T13" fmla="*/ 39 h 47"/>
                  <a:gd name="T14" fmla="*/ 5 w 24"/>
                  <a:gd name="T15" fmla="*/ 42 h 47"/>
                  <a:gd name="T16" fmla="*/ 8 w 24"/>
                  <a:gd name="T17" fmla="*/ 45 h 47"/>
                  <a:gd name="T18" fmla="*/ 11 w 24"/>
                  <a:gd name="T19" fmla="*/ 47 h 47"/>
                  <a:gd name="T20" fmla="*/ 14 w 24"/>
                  <a:gd name="T21" fmla="*/ 47 h 47"/>
                  <a:gd name="T22" fmla="*/ 18 w 24"/>
                  <a:gd name="T23" fmla="*/ 45 h 47"/>
                  <a:gd name="T24" fmla="*/ 21 w 24"/>
                  <a:gd name="T25" fmla="*/ 43 h 47"/>
                  <a:gd name="T26" fmla="*/ 22 w 24"/>
                  <a:gd name="T27" fmla="*/ 40 h 47"/>
                  <a:gd name="T28" fmla="*/ 24 w 24"/>
                  <a:gd name="T29"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24" y="37"/>
                    </a:moveTo>
                    <a:lnTo>
                      <a:pt x="24" y="37"/>
                    </a:lnTo>
                    <a:lnTo>
                      <a:pt x="19" y="0"/>
                    </a:lnTo>
                    <a:lnTo>
                      <a:pt x="0" y="1"/>
                    </a:lnTo>
                    <a:lnTo>
                      <a:pt x="5" y="39"/>
                    </a:lnTo>
                    <a:lnTo>
                      <a:pt x="5" y="39"/>
                    </a:lnTo>
                    <a:lnTo>
                      <a:pt x="5" y="39"/>
                    </a:lnTo>
                    <a:lnTo>
                      <a:pt x="5" y="42"/>
                    </a:lnTo>
                    <a:lnTo>
                      <a:pt x="8" y="45"/>
                    </a:lnTo>
                    <a:lnTo>
                      <a:pt x="11" y="47"/>
                    </a:lnTo>
                    <a:lnTo>
                      <a:pt x="14" y="47"/>
                    </a:lnTo>
                    <a:lnTo>
                      <a:pt x="18" y="45"/>
                    </a:lnTo>
                    <a:lnTo>
                      <a:pt x="21" y="43"/>
                    </a:lnTo>
                    <a:lnTo>
                      <a:pt x="22" y="40"/>
                    </a:lnTo>
                    <a:lnTo>
                      <a:pt x="24"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6" name="Freeform 464"/>
              <p:cNvSpPr>
                <a:spLocks/>
              </p:cNvSpPr>
              <p:nvPr/>
            </p:nvSpPr>
            <p:spPr bwMode="auto">
              <a:xfrm>
                <a:off x="3444" y="1593"/>
                <a:ext cx="22" cy="45"/>
              </a:xfrm>
              <a:custGeom>
                <a:avLst/>
                <a:gdLst>
                  <a:gd name="T0" fmla="*/ 22 w 22"/>
                  <a:gd name="T1" fmla="*/ 34 h 45"/>
                  <a:gd name="T2" fmla="*/ 22 w 22"/>
                  <a:gd name="T3" fmla="*/ 34 h 45"/>
                  <a:gd name="T4" fmla="*/ 19 w 22"/>
                  <a:gd name="T5" fmla="*/ 0 h 45"/>
                  <a:gd name="T6" fmla="*/ 0 w 22"/>
                  <a:gd name="T7" fmla="*/ 2 h 45"/>
                  <a:gd name="T8" fmla="*/ 3 w 22"/>
                  <a:gd name="T9" fmla="*/ 36 h 45"/>
                  <a:gd name="T10" fmla="*/ 3 w 22"/>
                  <a:gd name="T11" fmla="*/ 36 h 45"/>
                  <a:gd name="T12" fmla="*/ 3 w 22"/>
                  <a:gd name="T13" fmla="*/ 36 h 45"/>
                  <a:gd name="T14" fmla="*/ 4 w 22"/>
                  <a:gd name="T15" fmla="*/ 41 h 45"/>
                  <a:gd name="T16" fmla="*/ 8 w 22"/>
                  <a:gd name="T17" fmla="*/ 44 h 45"/>
                  <a:gd name="T18" fmla="*/ 11 w 22"/>
                  <a:gd name="T19" fmla="*/ 45 h 45"/>
                  <a:gd name="T20" fmla="*/ 14 w 22"/>
                  <a:gd name="T21" fmla="*/ 45 h 45"/>
                  <a:gd name="T22" fmla="*/ 17 w 22"/>
                  <a:gd name="T23" fmla="*/ 44 h 45"/>
                  <a:gd name="T24" fmla="*/ 21 w 22"/>
                  <a:gd name="T25" fmla="*/ 42 h 45"/>
                  <a:gd name="T26" fmla="*/ 22 w 22"/>
                  <a:gd name="T27" fmla="*/ 39 h 45"/>
                  <a:gd name="T28" fmla="*/ 22 w 22"/>
                  <a:gd name="T29"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5">
                    <a:moveTo>
                      <a:pt x="22" y="34"/>
                    </a:moveTo>
                    <a:lnTo>
                      <a:pt x="22" y="34"/>
                    </a:lnTo>
                    <a:lnTo>
                      <a:pt x="19" y="0"/>
                    </a:lnTo>
                    <a:lnTo>
                      <a:pt x="0" y="2"/>
                    </a:lnTo>
                    <a:lnTo>
                      <a:pt x="3" y="36"/>
                    </a:lnTo>
                    <a:lnTo>
                      <a:pt x="3" y="36"/>
                    </a:lnTo>
                    <a:lnTo>
                      <a:pt x="3" y="36"/>
                    </a:lnTo>
                    <a:lnTo>
                      <a:pt x="4" y="41"/>
                    </a:lnTo>
                    <a:lnTo>
                      <a:pt x="8" y="44"/>
                    </a:lnTo>
                    <a:lnTo>
                      <a:pt x="11" y="45"/>
                    </a:lnTo>
                    <a:lnTo>
                      <a:pt x="14" y="45"/>
                    </a:lnTo>
                    <a:lnTo>
                      <a:pt x="17" y="44"/>
                    </a:lnTo>
                    <a:lnTo>
                      <a:pt x="21" y="42"/>
                    </a:lnTo>
                    <a:lnTo>
                      <a:pt x="22" y="39"/>
                    </a:lnTo>
                    <a:lnTo>
                      <a:pt x="22"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7" name="Freeform 465"/>
              <p:cNvSpPr>
                <a:spLocks/>
              </p:cNvSpPr>
              <p:nvPr/>
            </p:nvSpPr>
            <p:spPr bwMode="auto">
              <a:xfrm>
                <a:off x="3447" y="1627"/>
                <a:ext cx="24" cy="44"/>
              </a:xfrm>
              <a:custGeom>
                <a:avLst/>
                <a:gdLst>
                  <a:gd name="T0" fmla="*/ 24 w 24"/>
                  <a:gd name="T1" fmla="*/ 34 h 44"/>
                  <a:gd name="T2" fmla="*/ 24 w 24"/>
                  <a:gd name="T3" fmla="*/ 34 h 44"/>
                  <a:gd name="T4" fmla="*/ 19 w 24"/>
                  <a:gd name="T5" fmla="*/ 0 h 44"/>
                  <a:gd name="T6" fmla="*/ 0 w 24"/>
                  <a:gd name="T7" fmla="*/ 2 h 44"/>
                  <a:gd name="T8" fmla="*/ 5 w 24"/>
                  <a:gd name="T9" fmla="*/ 36 h 44"/>
                  <a:gd name="T10" fmla="*/ 5 w 24"/>
                  <a:gd name="T11" fmla="*/ 36 h 44"/>
                  <a:gd name="T12" fmla="*/ 5 w 24"/>
                  <a:gd name="T13" fmla="*/ 36 h 44"/>
                  <a:gd name="T14" fmla="*/ 6 w 24"/>
                  <a:gd name="T15" fmla="*/ 41 h 44"/>
                  <a:gd name="T16" fmla="*/ 8 w 24"/>
                  <a:gd name="T17" fmla="*/ 42 h 44"/>
                  <a:gd name="T18" fmla="*/ 11 w 24"/>
                  <a:gd name="T19" fmla="*/ 44 h 44"/>
                  <a:gd name="T20" fmla="*/ 14 w 24"/>
                  <a:gd name="T21" fmla="*/ 44 h 44"/>
                  <a:gd name="T22" fmla="*/ 18 w 24"/>
                  <a:gd name="T23" fmla="*/ 44 h 44"/>
                  <a:gd name="T24" fmla="*/ 21 w 24"/>
                  <a:gd name="T25" fmla="*/ 41 h 44"/>
                  <a:gd name="T26" fmla="*/ 22 w 24"/>
                  <a:gd name="T27" fmla="*/ 37 h 44"/>
                  <a:gd name="T28" fmla="*/ 24 w 24"/>
                  <a:gd name="T29"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4">
                    <a:moveTo>
                      <a:pt x="24" y="34"/>
                    </a:moveTo>
                    <a:lnTo>
                      <a:pt x="24" y="34"/>
                    </a:lnTo>
                    <a:lnTo>
                      <a:pt x="19" y="0"/>
                    </a:lnTo>
                    <a:lnTo>
                      <a:pt x="0" y="2"/>
                    </a:lnTo>
                    <a:lnTo>
                      <a:pt x="5" y="36"/>
                    </a:lnTo>
                    <a:lnTo>
                      <a:pt x="5" y="36"/>
                    </a:lnTo>
                    <a:lnTo>
                      <a:pt x="5" y="36"/>
                    </a:lnTo>
                    <a:lnTo>
                      <a:pt x="6" y="41"/>
                    </a:lnTo>
                    <a:lnTo>
                      <a:pt x="8" y="42"/>
                    </a:lnTo>
                    <a:lnTo>
                      <a:pt x="11" y="44"/>
                    </a:lnTo>
                    <a:lnTo>
                      <a:pt x="14" y="44"/>
                    </a:lnTo>
                    <a:lnTo>
                      <a:pt x="18" y="44"/>
                    </a:lnTo>
                    <a:lnTo>
                      <a:pt x="21" y="41"/>
                    </a:lnTo>
                    <a:lnTo>
                      <a:pt x="22" y="37"/>
                    </a:lnTo>
                    <a:lnTo>
                      <a:pt x="24"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8" name="Freeform 466"/>
              <p:cNvSpPr>
                <a:spLocks/>
              </p:cNvSpPr>
              <p:nvPr/>
            </p:nvSpPr>
            <p:spPr bwMode="auto">
              <a:xfrm>
                <a:off x="3452" y="1661"/>
                <a:ext cx="22" cy="41"/>
              </a:xfrm>
              <a:custGeom>
                <a:avLst/>
                <a:gdLst>
                  <a:gd name="T0" fmla="*/ 22 w 22"/>
                  <a:gd name="T1" fmla="*/ 29 h 41"/>
                  <a:gd name="T2" fmla="*/ 22 w 22"/>
                  <a:gd name="T3" fmla="*/ 29 h 41"/>
                  <a:gd name="T4" fmla="*/ 19 w 22"/>
                  <a:gd name="T5" fmla="*/ 0 h 41"/>
                  <a:gd name="T6" fmla="*/ 0 w 22"/>
                  <a:gd name="T7" fmla="*/ 2 h 41"/>
                  <a:gd name="T8" fmla="*/ 3 w 22"/>
                  <a:gd name="T9" fmla="*/ 33 h 41"/>
                  <a:gd name="T10" fmla="*/ 3 w 22"/>
                  <a:gd name="T11" fmla="*/ 33 h 41"/>
                  <a:gd name="T12" fmla="*/ 3 w 22"/>
                  <a:gd name="T13" fmla="*/ 33 h 41"/>
                  <a:gd name="T14" fmla="*/ 5 w 22"/>
                  <a:gd name="T15" fmla="*/ 36 h 41"/>
                  <a:gd name="T16" fmla="*/ 8 w 22"/>
                  <a:gd name="T17" fmla="*/ 39 h 41"/>
                  <a:gd name="T18" fmla="*/ 11 w 22"/>
                  <a:gd name="T19" fmla="*/ 41 h 41"/>
                  <a:gd name="T20" fmla="*/ 14 w 22"/>
                  <a:gd name="T21" fmla="*/ 41 h 41"/>
                  <a:gd name="T22" fmla="*/ 17 w 22"/>
                  <a:gd name="T23" fmla="*/ 39 h 41"/>
                  <a:gd name="T24" fmla="*/ 21 w 22"/>
                  <a:gd name="T25" fmla="*/ 38 h 41"/>
                  <a:gd name="T26" fmla="*/ 22 w 22"/>
                  <a:gd name="T27" fmla="*/ 34 h 41"/>
                  <a:gd name="T28" fmla="*/ 22 w 22"/>
                  <a:gd name="T29"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1">
                    <a:moveTo>
                      <a:pt x="22" y="29"/>
                    </a:moveTo>
                    <a:lnTo>
                      <a:pt x="22" y="29"/>
                    </a:lnTo>
                    <a:lnTo>
                      <a:pt x="19" y="0"/>
                    </a:lnTo>
                    <a:lnTo>
                      <a:pt x="0" y="2"/>
                    </a:lnTo>
                    <a:lnTo>
                      <a:pt x="3" y="33"/>
                    </a:lnTo>
                    <a:lnTo>
                      <a:pt x="3" y="33"/>
                    </a:lnTo>
                    <a:lnTo>
                      <a:pt x="3" y="33"/>
                    </a:lnTo>
                    <a:lnTo>
                      <a:pt x="5" y="36"/>
                    </a:lnTo>
                    <a:lnTo>
                      <a:pt x="8" y="39"/>
                    </a:lnTo>
                    <a:lnTo>
                      <a:pt x="11" y="41"/>
                    </a:lnTo>
                    <a:lnTo>
                      <a:pt x="14" y="41"/>
                    </a:lnTo>
                    <a:lnTo>
                      <a:pt x="17" y="39"/>
                    </a:lnTo>
                    <a:lnTo>
                      <a:pt x="21" y="38"/>
                    </a:lnTo>
                    <a:lnTo>
                      <a:pt x="22" y="34"/>
                    </a:lnTo>
                    <a:lnTo>
                      <a:pt x="22" y="2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99" name="Freeform 467"/>
              <p:cNvSpPr>
                <a:spLocks/>
              </p:cNvSpPr>
              <p:nvPr/>
            </p:nvSpPr>
            <p:spPr bwMode="auto">
              <a:xfrm>
                <a:off x="3455" y="1690"/>
                <a:ext cx="24" cy="39"/>
              </a:xfrm>
              <a:custGeom>
                <a:avLst/>
                <a:gdLst>
                  <a:gd name="T0" fmla="*/ 24 w 24"/>
                  <a:gd name="T1" fmla="*/ 28 h 39"/>
                  <a:gd name="T2" fmla="*/ 24 w 24"/>
                  <a:gd name="T3" fmla="*/ 28 h 39"/>
                  <a:gd name="T4" fmla="*/ 19 w 24"/>
                  <a:gd name="T5" fmla="*/ 0 h 39"/>
                  <a:gd name="T6" fmla="*/ 0 w 24"/>
                  <a:gd name="T7" fmla="*/ 4 h 39"/>
                  <a:gd name="T8" fmla="*/ 5 w 24"/>
                  <a:gd name="T9" fmla="*/ 31 h 39"/>
                  <a:gd name="T10" fmla="*/ 5 w 24"/>
                  <a:gd name="T11" fmla="*/ 31 h 39"/>
                  <a:gd name="T12" fmla="*/ 5 w 24"/>
                  <a:gd name="T13" fmla="*/ 31 h 39"/>
                  <a:gd name="T14" fmla="*/ 6 w 24"/>
                  <a:gd name="T15" fmla="*/ 35 h 39"/>
                  <a:gd name="T16" fmla="*/ 8 w 24"/>
                  <a:gd name="T17" fmla="*/ 38 h 39"/>
                  <a:gd name="T18" fmla="*/ 11 w 24"/>
                  <a:gd name="T19" fmla="*/ 39 h 39"/>
                  <a:gd name="T20" fmla="*/ 14 w 24"/>
                  <a:gd name="T21" fmla="*/ 39 h 39"/>
                  <a:gd name="T22" fmla="*/ 19 w 24"/>
                  <a:gd name="T23" fmla="*/ 38 h 39"/>
                  <a:gd name="T24" fmla="*/ 21 w 24"/>
                  <a:gd name="T25" fmla="*/ 36 h 39"/>
                  <a:gd name="T26" fmla="*/ 23 w 24"/>
                  <a:gd name="T27" fmla="*/ 33 h 39"/>
                  <a:gd name="T28" fmla="*/ 24 w 24"/>
                  <a:gd name="T2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9">
                    <a:moveTo>
                      <a:pt x="24" y="28"/>
                    </a:moveTo>
                    <a:lnTo>
                      <a:pt x="24" y="28"/>
                    </a:lnTo>
                    <a:lnTo>
                      <a:pt x="19" y="0"/>
                    </a:lnTo>
                    <a:lnTo>
                      <a:pt x="0" y="4"/>
                    </a:lnTo>
                    <a:lnTo>
                      <a:pt x="5" y="31"/>
                    </a:lnTo>
                    <a:lnTo>
                      <a:pt x="5" y="31"/>
                    </a:lnTo>
                    <a:lnTo>
                      <a:pt x="5" y="31"/>
                    </a:lnTo>
                    <a:lnTo>
                      <a:pt x="6" y="35"/>
                    </a:lnTo>
                    <a:lnTo>
                      <a:pt x="8" y="38"/>
                    </a:lnTo>
                    <a:lnTo>
                      <a:pt x="11" y="39"/>
                    </a:lnTo>
                    <a:lnTo>
                      <a:pt x="14" y="39"/>
                    </a:lnTo>
                    <a:lnTo>
                      <a:pt x="19" y="38"/>
                    </a:lnTo>
                    <a:lnTo>
                      <a:pt x="21" y="36"/>
                    </a:lnTo>
                    <a:lnTo>
                      <a:pt x="23" y="33"/>
                    </a:lnTo>
                    <a:lnTo>
                      <a:pt x="24"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0" name="Freeform 468"/>
              <p:cNvSpPr>
                <a:spLocks/>
              </p:cNvSpPr>
              <p:nvPr/>
            </p:nvSpPr>
            <p:spPr bwMode="auto">
              <a:xfrm>
                <a:off x="3460" y="1718"/>
                <a:ext cx="22" cy="37"/>
              </a:xfrm>
              <a:custGeom>
                <a:avLst/>
                <a:gdLst>
                  <a:gd name="T0" fmla="*/ 22 w 22"/>
                  <a:gd name="T1" fmla="*/ 26 h 37"/>
                  <a:gd name="T2" fmla="*/ 22 w 22"/>
                  <a:gd name="T3" fmla="*/ 26 h 37"/>
                  <a:gd name="T4" fmla="*/ 19 w 22"/>
                  <a:gd name="T5" fmla="*/ 0 h 37"/>
                  <a:gd name="T6" fmla="*/ 0 w 22"/>
                  <a:gd name="T7" fmla="*/ 3 h 37"/>
                  <a:gd name="T8" fmla="*/ 3 w 22"/>
                  <a:gd name="T9" fmla="*/ 29 h 37"/>
                  <a:gd name="T10" fmla="*/ 3 w 22"/>
                  <a:gd name="T11" fmla="*/ 29 h 37"/>
                  <a:gd name="T12" fmla="*/ 3 w 22"/>
                  <a:gd name="T13" fmla="*/ 29 h 37"/>
                  <a:gd name="T14" fmla="*/ 5 w 22"/>
                  <a:gd name="T15" fmla="*/ 33 h 37"/>
                  <a:gd name="T16" fmla="*/ 8 w 22"/>
                  <a:gd name="T17" fmla="*/ 36 h 37"/>
                  <a:gd name="T18" fmla="*/ 11 w 22"/>
                  <a:gd name="T19" fmla="*/ 37 h 37"/>
                  <a:gd name="T20" fmla="*/ 14 w 22"/>
                  <a:gd name="T21" fmla="*/ 37 h 37"/>
                  <a:gd name="T22" fmla="*/ 18 w 22"/>
                  <a:gd name="T23" fmla="*/ 36 h 37"/>
                  <a:gd name="T24" fmla="*/ 21 w 22"/>
                  <a:gd name="T25" fmla="*/ 34 h 37"/>
                  <a:gd name="T26" fmla="*/ 22 w 22"/>
                  <a:gd name="T27" fmla="*/ 31 h 37"/>
                  <a:gd name="T28" fmla="*/ 22 w 22"/>
                  <a:gd name="T29"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7">
                    <a:moveTo>
                      <a:pt x="22" y="26"/>
                    </a:moveTo>
                    <a:lnTo>
                      <a:pt x="22" y="26"/>
                    </a:lnTo>
                    <a:lnTo>
                      <a:pt x="19" y="0"/>
                    </a:lnTo>
                    <a:lnTo>
                      <a:pt x="0" y="3"/>
                    </a:lnTo>
                    <a:lnTo>
                      <a:pt x="3" y="29"/>
                    </a:lnTo>
                    <a:lnTo>
                      <a:pt x="3" y="29"/>
                    </a:lnTo>
                    <a:lnTo>
                      <a:pt x="3" y="29"/>
                    </a:lnTo>
                    <a:lnTo>
                      <a:pt x="5" y="33"/>
                    </a:lnTo>
                    <a:lnTo>
                      <a:pt x="8" y="36"/>
                    </a:lnTo>
                    <a:lnTo>
                      <a:pt x="11" y="37"/>
                    </a:lnTo>
                    <a:lnTo>
                      <a:pt x="14" y="37"/>
                    </a:lnTo>
                    <a:lnTo>
                      <a:pt x="18" y="36"/>
                    </a:lnTo>
                    <a:lnTo>
                      <a:pt x="21" y="34"/>
                    </a:lnTo>
                    <a:lnTo>
                      <a:pt x="22" y="31"/>
                    </a:lnTo>
                    <a:lnTo>
                      <a:pt x="22"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1" name="Freeform 469"/>
              <p:cNvSpPr>
                <a:spLocks/>
              </p:cNvSpPr>
              <p:nvPr/>
            </p:nvSpPr>
            <p:spPr bwMode="auto">
              <a:xfrm>
                <a:off x="3463" y="1744"/>
                <a:ext cx="23" cy="33"/>
              </a:xfrm>
              <a:custGeom>
                <a:avLst/>
                <a:gdLst>
                  <a:gd name="T0" fmla="*/ 23 w 23"/>
                  <a:gd name="T1" fmla="*/ 21 h 33"/>
                  <a:gd name="T2" fmla="*/ 23 w 23"/>
                  <a:gd name="T3" fmla="*/ 21 h 33"/>
                  <a:gd name="T4" fmla="*/ 19 w 23"/>
                  <a:gd name="T5" fmla="*/ 0 h 33"/>
                  <a:gd name="T6" fmla="*/ 0 w 23"/>
                  <a:gd name="T7" fmla="*/ 3 h 33"/>
                  <a:gd name="T8" fmla="*/ 5 w 23"/>
                  <a:gd name="T9" fmla="*/ 24 h 33"/>
                  <a:gd name="T10" fmla="*/ 5 w 23"/>
                  <a:gd name="T11" fmla="*/ 24 h 33"/>
                  <a:gd name="T12" fmla="*/ 5 w 23"/>
                  <a:gd name="T13" fmla="*/ 24 h 33"/>
                  <a:gd name="T14" fmla="*/ 6 w 23"/>
                  <a:gd name="T15" fmla="*/ 29 h 33"/>
                  <a:gd name="T16" fmla="*/ 8 w 23"/>
                  <a:gd name="T17" fmla="*/ 31 h 33"/>
                  <a:gd name="T18" fmla="*/ 11 w 23"/>
                  <a:gd name="T19" fmla="*/ 33 h 33"/>
                  <a:gd name="T20" fmla="*/ 16 w 23"/>
                  <a:gd name="T21" fmla="*/ 33 h 33"/>
                  <a:gd name="T22" fmla="*/ 19 w 23"/>
                  <a:gd name="T23" fmla="*/ 31 h 33"/>
                  <a:gd name="T24" fmla="*/ 21 w 23"/>
                  <a:gd name="T25" fmla="*/ 29 h 33"/>
                  <a:gd name="T26" fmla="*/ 23 w 23"/>
                  <a:gd name="T27" fmla="*/ 26 h 33"/>
                  <a:gd name="T28" fmla="*/ 23 w 23"/>
                  <a:gd name="T29"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3">
                    <a:moveTo>
                      <a:pt x="23" y="21"/>
                    </a:moveTo>
                    <a:lnTo>
                      <a:pt x="23" y="21"/>
                    </a:lnTo>
                    <a:lnTo>
                      <a:pt x="19" y="0"/>
                    </a:lnTo>
                    <a:lnTo>
                      <a:pt x="0" y="3"/>
                    </a:lnTo>
                    <a:lnTo>
                      <a:pt x="5" y="24"/>
                    </a:lnTo>
                    <a:lnTo>
                      <a:pt x="5" y="24"/>
                    </a:lnTo>
                    <a:lnTo>
                      <a:pt x="5" y="24"/>
                    </a:lnTo>
                    <a:lnTo>
                      <a:pt x="6" y="29"/>
                    </a:lnTo>
                    <a:lnTo>
                      <a:pt x="8" y="31"/>
                    </a:lnTo>
                    <a:lnTo>
                      <a:pt x="11" y="33"/>
                    </a:lnTo>
                    <a:lnTo>
                      <a:pt x="16" y="33"/>
                    </a:lnTo>
                    <a:lnTo>
                      <a:pt x="19" y="31"/>
                    </a:lnTo>
                    <a:lnTo>
                      <a:pt x="21" y="29"/>
                    </a:lnTo>
                    <a:lnTo>
                      <a:pt x="23" y="26"/>
                    </a:lnTo>
                    <a:lnTo>
                      <a:pt x="23"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2" name="Freeform 470"/>
              <p:cNvSpPr>
                <a:spLocks/>
              </p:cNvSpPr>
              <p:nvPr/>
            </p:nvSpPr>
            <p:spPr bwMode="auto">
              <a:xfrm>
                <a:off x="3468" y="1765"/>
                <a:ext cx="23" cy="29"/>
              </a:xfrm>
              <a:custGeom>
                <a:avLst/>
                <a:gdLst>
                  <a:gd name="T0" fmla="*/ 23 w 23"/>
                  <a:gd name="T1" fmla="*/ 18 h 29"/>
                  <a:gd name="T2" fmla="*/ 23 w 23"/>
                  <a:gd name="T3" fmla="*/ 18 h 29"/>
                  <a:gd name="T4" fmla="*/ 18 w 23"/>
                  <a:gd name="T5" fmla="*/ 0 h 29"/>
                  <a:gd name="T6" fmla="*/ 0 w 23"/>
                  <a:gd name="T7" fmla="*/ 3 h 29"/>
                  <a:gd name="T8" fmla="*/ 3 w 23"/>
                  <a:gd name="T9" fmla="*/ 23 h 29"/>
                  <a:gd name="T10" fmla="*/ 3 w 23"/>
                  <a:gd name="T11" fmla="*/ 23 h 29"/>
                  <a:gd name="T12" fmla="*/ 3 w 23"/>
                  <a:gd name="T13" fmla="*/ 23 h 29"/>
                  <a:gd name="T14" fmla="*/ 5 w 23"/>
                  <a:gd name="T15" fmla="*/ 26 h 29"/>
                  <a:gd name="T16" fmla="*/ 8 w 23"/>
                  <a:gd name="T17" fmla="*/ 28 h 29"/>
                  <a:gd name="T18" fmla="*/ 11 w 23"/>
                  <a:gd name="T19" fmla="*/ 29 h 29"/>
                  <a:gd name="T20" fmla="*/ 14 w 23"/>
                  <a:gd name="T21" fmla="*/ 29 h 29"/>
                  <a:gd name="T22" fmla="*/ 18 w 23"/>
                  <a:gd name="T23" fmla="*/ 28 h 29"/>
                  <a:gd name="T24" fmla="*/ 21 w 23"/>
                  <a:gd name="T25" fmla="*/ 26 h 29"/>
                  <a:gd name="T26" fmla="*/ 23 w 23"/>
                  <a:gd name="T27" fmla="*/ 23 h 29"/>
                  <a:gd name="T28" fmla="*/ 23 w 23"/>
                  <a:gd name="T29"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9">
                    <a:moveTo>
                      <a:pt x="23" y="18"/>
                    </a:moveTo>
                    <a:lnTo>
                      <a:pt x="23" y="18"/>
                    </a:lnTo>
                    <a:lnTo>
                      <a:pt x="18" y="0"/>
                    </a:lnTo>
                    <a:lnTo>
                      <a:pt x="0" y="3"/>
                    </a:lnTo>
                    <a:lnTo>
                      <a:pt x="3" y="23"/>
                    </a:lnTo>
                    <a:lnTo>
                      <a:pt x="3" y="23"/>
                    </a:lnTo>
                    <a:lnTo>
                      <a:pt x="3" y="23"/>
                    </a:lnTo>
                    <a:lnTo>
                      <a:pt x="5" y="26"/>
                    </a:lnTo>
                    <a:lnTo>
                      <a:pt x="8" y="28"/>
                    </a:lnTo>
                    <a:lnTo>
                      <a:pt x="11" y="29"/>
                    </a:lnTo>
                    <a:lnTo>
                      <a:pt x="14" y="29"/>
                    </a:lnTo>
                    <a:lnTo>
                      <a:pt x="18" y="28"/>
                    </a:lnTo>
                    <a:lnTo>
                      <a:pt x="21" y="26"/>
                    </a:lnTo>
                    <a:lnTo>
                      <a:pt x="23" y="23"/>
                    </a:lnTo>
                    <a:lnTo>
                      <a:pt x="23"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3" name="Freeform 471"/>
              <p:cNvSpPr>
                <a:spLocks/>
              </p:cNvSpPr>
              <p:nvPr/>
            </p:nvSpPr>
            <p:spPr bwMode="auto">
              <a:xfrm>
                <a:off x="3471" y="1783"/>
                <a:ext cx="24" cy="28"/>
              </a:xfrm>
              <a:custGeom>
                <a:avLst/>
                <a:gdLst>
                  <a:gd name="T0" fmla="*/ 23 w 24"/>
                  <a:gd name="T1" fmla="*/ 15 h 28"/>
                  <a:gd name="T2" fmla="*/ 23 w 24"/>
                  <a:gd name="T3" fmla="*/ 15 h 28"/>
                  <a:gd name="T4" fmla="*/ 20 w 24"/>
                  <a:gd name="T5" fmla="*/ 0 h 28"/>
                  <a:gd name="T6" fmla="*/ 0 w 24"/>
                  <a:gd name="T7" fmla="*/ 5 h 28"/>
                  <a:gd name="T8" fmla="*/ 5 w 24"/>
                  <a:gd name="T9" fmla="*/ 20 h 28"/>
                  <a:gd name="T10" fmla="*/ 5 w 24"/>
                  <a:gd name="T11" fmla="*/ 20 h 28"/>
                  <a:gd name="T12" fmla="*/ 5 w 24"/>
                  <a:gd name="T13" fmla="*/ 20 h 28"/>
                  <a:gd name="T14" fmla="*/ 7 w 24"/>
                  <a:gd name="T15" fmla="*/ 24 h 28"/>
                  <a:gd name="T16" fmla="*/ 10 w 24"/>
                  <a:gd name="T17" fmla="*/ 26 h 28"/>
                  <a:gd name="T18" fmla="*/ 13 w 24"/>
                  <a:gd name="T19" fmla="*/ 28 h 28"/>
                  <a:gd name="T20" fmla="*/ 16 w 24"/>
                  <a:gd name="T21" fmla="*/ 26 h 28"/>
                  <a:gd name="T22" fmla="*/ 20 w 24"/>
                  <a:gd name="T23" fmla="*/ 24 h 28"/>
                  <a:gd name="T24" fmla="*/ 23 w 24"/>
                  <a:gd name="T25" fmla="*/ 23 h 28"/>
                  <a:gd name="T26" fmla="*/ 24 w 24"/>
                  <a:gd name="T27" fmla="*/ 20 h 28"/>
                  <a:gd name="T28" fmla="*/ 23 w 24"/>
                  <a:gd name="T29"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8">
                    <a:moveTo>
                      <a:pt x="23" y="15"/>
                    </a:moveTo>
                    <a:lnTo>
                      <a:pt x="23" y="15"/>
                    </a:lnTo>
                    <a:lnTo>
                      <a:pt x="20" y="0"/>
                    </a:lnTo>
                    <a:lnTo>
                      <a:pt x="0" y="5"/>
                    </a:lnTo>
                    <a:lnTo>
                      <a:pt x="5" y="20"/>
                    </a:lnTo>
                    <a:lnTo>
                      <a:pt x="5" y="20"/>
                    </a:lnTo>
                    <a:lnTo>
                      <a:pt x="5" y="20"/>
                    </a:lnTo>
                    <a:lnTo>
                      <a:pt x="7" y="24"/>
                    </a:lnTo>
                    <a:lnTo>
                      <a:pt x="10" y="26"/>
                    </a:lnTo>
                    <a:lnTo>
                      <a:pt x="13" y="28"/>
                    </a:lnTo>
                    <a:lnTo>
                      <a:pt x="16" y="26"/>
                    </a:lnTo>
                    <a:lnTo>
                      <a:pt x="20" y="24"/>
                    </a:lnTo>
                    <a:lnTo>
                      <a:pt x="23" y="23"/>
                    </a:lnTo>
                    <a:lnTo>
                      <a:pt x="24" y="20"/>
                    </a:lnTo>
                    <a:lnTo>
                      <a:pt x="23" y="1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4" name="Freeform 472"/>
              <p:cNvSpPr>
                <a:spLocks/>
              </p:cNvSpPr>
              <p:nvPr/>
            </p:nvSpPr>
            <p:spPr bwMode="auto">
              <a:xfrm>
                <a:off x="3476" y="1798"/>
                <a:ext cx="23" cy="24"/>
              </a:xfrm>
              <a:custGeom>
                <a:avLst/>
                <a:gdLst>
                  <a:gd name="T0" fmla="*/ 23 w 23"/>
                  <a:gd name="T1" fmla="*/ 11 h 24"/>
                  <a:gd name="T2" fmla="*/ 23 w 23"/>
                  <a:gd name="T3" fmla="*/ 11 h 24"/>
                  <a:gd name="T4" fmla="*/ 18 w 23"/>
                  <a:gd name="T5" fmla="*/ 0 h 24"/>
                  <a:gd name="T6" fmla="*/ 0 w 23"/>
                  <a:gd name="T7" fmla="*/ 5 h 24"/>
                  <a:gd name="T8" fmla="*/ 3 w 23"/>
                  <a:gd name="T9" fmla="*/ 18 h 24"/>
                  <a:gd name="T10" fmla="*/ 5 w 23"/>
                  <a:gd name="T11" fmla="*/ 18 h 24"/>
                  <a:gd name="T12" fmla="*/ 3 w 23"/>
                  <a:gd name="T13" fmla="*/ 18 h 24"/>
                  <a:gd name="T14" fmla="*/ 6 w 23"/>
                  <a:gd name="T15" fmla="*/ 21 h 24"/>
                  <a:gd name="T16" fmla="*/ 10 w 23"/>
                  <a:gd name="T17" fmla="*/ 24 h 24"/>
                  <a:gd name="T18" fmla="*/ 13 w 23"/>
                  <a:gd name="T19" fmla="*/ 24 h 24"/>
                  <a:gd name="T20" fmla="*/ 16 w 23"/>
                  <a:gd name="T21" fmla="*/ 24 h 24"/>
                  <a:gd name="T22" fmla="*/ 19 w 23"/>
                  <a:gd name="T23" fmla="*/ 22 h 24"/>
                  <a:gd name="T24" fmla="*/ 21 w 23"/>
                  <a:gd name="T25" fmla="*/ 19 h 24"/>
                  <a:gd name="T26" fmla="*/ 23 w 23"/>
                  <a:gd name="T27" fmla="*/ 16 h 24"/>
                  <a:gd name="T28" fmla="*/ 23 w 23"/>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4">
                    <a:moveTo>
                      <a:pt x="23" y="11"/>
                    </a:moveTo>
                    <a:lnTo>
                      <a:pt x="23" y="11"/>
                    </a:lnTo>
                    <a:lnTo>
                      <a:pt x="18" y="0"/>
                    </a:lnTo>
                    <a:lnTo>
                      <a:pt x="0" y="5"/>
                    </a:lnTo>
                    <a:lnTo>
                      <a:pt x="3" y="18"/>
                    </a:lnTo>
                    <a:lnTo>
                      <a:pt x="5" y="18"/>
                    </a:lnTo>
                    <a:lnTo>
                      <a:pt x="3" y="18"/>
                    </a:lnTo>
                    <a:lnTo>
                      <a:pt x="6" y="21"/>
                    </a:lnTo>
                    <a:lnTo>
                      <a:pt x="10" y="24"/>
                    </a:lnTo>
                    <a:lnTo>
                      <a:pt x="13" y="24"/>
                    </a:lnTo>
                    <a:lnTo>
                      <a:pt x="16" y="24"/>
                    </a:lnTo>
                    <a:lnTo>
                      <a:pt x="19" y="22"/>
                    </a:lnTo>
                    <a:lnTo>
                      <a:pt x="21" y="19"/>
                    </a:lnTo>
                    <a:lnTo>
                      <a:pt x="23" y="16"/>
                    </a:lnTo>
                    <a:lnTo>
                      <a:pt x="23"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5" name="Freeform 473"/>
              <p:cNvSpPr>
                <a:spLocks/>
              </p:cNvSpPr>
              <p:nvPr/>
            </p:nvSpPr>
            <p:spPr bwMode="auto">
              <a:xfrm>
                <a:off x="3481" y="1809"/>
                <a:ext cx="23" cy="24"/>
              </a:xfrm>
              <a:custGeom>
                <a:avLst/>
                <a:gdLst>
                  <a:gd name="T0" fmla="*/ 21 w 23"/>
                  <a:gd name="T1" fmla="*/ 10 h 24"/>
                  <a:gd name="T2" fmla="*/ 21 w 23"/>
                  <a:gd name="T3" fmla="*/ 11 h 24"/>
                  <a:gd name="T4" fmla="*/ 18 w 23"/>
                  <a:gd name="T5" fmla="*/ 0 h 24"/>
                  <a:gd name="T6" fmla="*/ 0 w 23"/>
                  <a:gd name="T7" fmla="*/ 7 h 24"/>
                  <a:gd name="T8" fmla="*/ 3 w 23"/>
                  <a:gd name="T9" fmla="*/ 18 h 24"/>
                  <a:gd name="T10" fmla="*/ 3 w 23"/>
                  <a:gd name="T11" fmla="*/ 18 h 24"/>
                  <a:gd name="T12" fmla="*/ 3 w 23"/>
                  <a:gd name="T13" fmla="*/ 18 h 24"/>
                  <a:gd name="T14" fmla="*/ 5 w 23"/>
                  <a:gd name="T15" fmla="*/ 21 h 24"/>
                  <a:gd name="T16" fmla="*/ 8 w 23"/>
                  <a:gd name="T17" fmla="*/ 23 h 24"/>
                  <a:gd name="T18" fmla="*/ 13 w 23"/>
                  <a:gd name="T19" fmla="*/ 24 h 24"/>
                  <a:gd name="T20" fmla="*/ 16 w 23"/>
                  <a:gd name="T21" fmla="*/ 23 h 24"/>
                  <a:gd name="T22" fmla="*/ 19 w 23"/>
                  <a:gd name="T23" fmla="*/ 21 h 24"/>
                  <a:gd name="T24" fmla="*/ 21 w 23"/>
                  <a:gd name="T25" fmla="*/ 18 h 24"/>
                  <a:gd name="T26" fmla="*/ 23 w 23"/>
                  <a:gd name="T27" fmla="*/ 15 h 24"/>
                  <a:gd name="T28" fmla="*/ 21 w 23"/>
                  <a:gd name="T29" fmla="*/ 11 h 24"/>
                  <a:gd name="T30" fmla="*/ 21 w 23"/>
                  <a:gd name="T31"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4">
                    <a:moveTo>
                      <a:pt x="21" y="10"/>
                    </a:moveTo>
                    <a:lnTo>
                      <a:pt x="21" y="11"/>
                    </a:lnTo>
                    <a:lnTo>
                      <a:pt x="18" y="0"/>
                    </a:lnTo>
                    <a:lnTo>
                      <a:pt x="0" y="7"/>
                    </a:lnTo>
                    <a:lnTo>
                      <a:pt x="3" y="18"/>
                    </a:lnTo>
                    <a:lnTo>
                      <a:pt x="3" y="18"/>
                    </a:lnTo>
                    <a:lnTo>
                      <a:pt x="3" y="18"/>
                    </a:lnTo>
                    <a:lnTo>
                      <a:pt x="5" y="21"/>
                    </a:lnTo>
                    <a:lnTo>
                      <a:pt x="8" y="23"/>
                    </a:lnTo>
                    <a:lnTo>
                      <a:pt x="13" y="24"/>
                    </a:lnTo>
                    <a:lnTo>
                      <a:pt x="16" y="23"/>
                    </a:lnTo>
                    <a:lnTo>
                      <a:pt x="19" y="21"/>
                    </a:lnTo>
                    <a:lnTo>
                      <a:pt x="21" y="18"/>
                    </a:lnTo>
                    <a:lnTo>
                      <a:pt x="23" y="15"/>
                    </a:lnTo>
                    <a:lnTo>
                      <a:pt x="21" y="11"/>
                    </a:lnTo>
                    <a:lnTo>
                      <a:pt x="21"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6" name="Freeform 474"/>
              <p:cNvSpPr>
                <a:spLocks/>
              </p:cNvSpPr>
              <p:nvPr/>
            </p:nvSpPr>
            <p:spPr bwMode="auto">
              <a:xfrm>
                <a:off x="3484" y="1819"/>
                <a:ext cx="23" cy="21"/>
              </a:xfrm>
              <a:custGeom>
                <a:avLst/>
                <a:gdLst>
                  <a:gd name="T0" fmla="*/ 21 w 23"/>
                  <a:gd name="T1" fmla="*/ 6 h 21"/>
                  <a:gd name="T2" fmla="*/ 21 w 23"/>
                  <a:gd name="T3" fmla="*/ 8 h 21"/>
                  <a:gd name="T4" fmla="*/ 18 w 23"/>
                  <a:gd name="T5" fmla="*/ 0 h 21"/>
                  <a:gd name="T6" fmla="*/ 0 w 23"/>
                  <a:gd name="T7" fmla="*/ 8 h 21"/>
                  <a:gd name="T8" fmla="*/ 5 w 23"/>
                  <a:gd name="T9" fmla="*/ 16 h 21"/>
                  <a:gd name="T10" fmla="*/ 5 w 23"/>
                  <a:gd name="T11" fmla="*/ 18 h 21"/>
                  <a:gd name="T12" fmla="*/ 5 w 23"/>
                  <a:gd name="T13" fmla="*/ 16 h 21"/>
                  <a:gd name="T14" fmla="*/ 7 w 23"/>
                  <a:gd name="T15" fmla="*/ 19 h 21"/>
                  <a:gd name="T16" fmla="*/ 11 w 23"/>
                  <a:gd name="T17" fmla="*/ 21 h 21"/>
                  <a:gd name="T18" fmla="*/ 15 w 23"/>
                  <a:gd name="T19" fmla="*/ 21 h 21"/>
                  <a:gd name="T20" fmla="*/ 18 w 23"/>
                  <a:gd name="T21" fmla="*/ 21 h 21"/>
                  <a:gd name="T22" fmla="*/ 21 w 23"/>
                  <a:gd name="T23" fmla="*/ 18 h 21"/>
                  <a:gd name="T24" fmla="*/ 23 w 23"/>
                  <a:gd name="T25" fmla="*/ 14 h 21"/>
                  <a:gd name="T26" fmla="*/ 23 w 23"/>
                  <a:gd name="T27" fmla="*/ 11 h 21"/>
                  <a:gd name="T28" fmla="*/ 21 w 23"/>
                  <a:gd name="T29" fmla="*/ 8 h 21"/>
                  <a:gd name="T30" fmla="*/ 21 w 23"/>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1" y="6"/>
                    </a:moveTo>
                    <a:lnTo>
                      <a:pt x="21" y="8"/>
                    </a:lnTo>
                    <a:lnTo>
                      <a:pt x="18" y="0"/>
                    </a:lnTo>
                    <a:lnTo>
                      <a:pt x="0" y="8"/>
                    </a:lnTo>
                    <a:lnTo>
                      <a:pt x="5" y="16"/>
                    </a:lnTo>
                    <a:lnTo>
                      <a:pt x="5" y="18"/>
                    </a:lnTo>
                    <a:lnTo>
                      <a:pt x="5" y="16"/>
                    </a:lnTo>
                    <a:lnTo>
                      <a:pt x="7" y="19"/>
                    </a:lnTo>
                    <a:lnTo>
                      <a:pt x="11" y="21"/>
                    </a:lnTo>
                    <a:lnTo>
                      <a:pt x="15" y="21"/>
                    </a:lnTo>
                    <a:lnTo>
                      <a:pt x="18" y="21"/>
                    </a:lnTo>
                    <a:lnTo>
                      <a:pt x="21" y="18"/>
                    </a:lnTo>
                    <a:lnTo>
                      <a:pt x="23" y="14"/>
                    </a:lnTo>
                    <a:lnTo>
                      <a:pt x="23" y="11"/>
                    </a:lnTo>
                    <a:lnTo>
                      <a:pt x="21" y="8"/>
                    </a:lnTo>
                    <a:lnTo>
                      <a:pt x="21"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7" name="Freeform 475"/>
              <p:cNvSpPr>
                <a:spLocks/>
              </p:cNvSpPr>
              <p:nvPr/>
            </p:nvSpPr>
            <p:spPr bwMode="auto">
              <a:xfrm>
                <a:off x="3489" y="1825"/>
                <a:ext cx="23" cy="21"/>
              </a:xfrm>
              <a:custGeom>
                <a:avLst/>
                <a:gdLst>
                  <a:gd name="T0" fmla="*/ 19 w 23"/>
                  <a:gd name="T1" fmla="*/ 5 h 21"/>
                  <a:gd name="T2" fmla="*/ 21 w 23"/>
                  <a:gd name="T3" fmla="*/ 7 h 21"/>
                  <a:gd name="T4" fmla="*/ 16 w 23"/>
                  <a:gd name="T5" fmla="*/ 0 h 21"/>
                  <a:gd name="T6" fmla="*/ 0 w 23"/>
                  <a:gd name="T7" fmla="*/ 12 h 21"/>
                  <a:gd name="T8" fmla="*/ 5 w 23"/>
                  <a:gd name="T9" fmla="*/ 17 h 21"/>
                  <a:gd name="T10" fmla="*/ 5 w 23"/>
                  <a:gd name="T11" fmla="*/ 18 h 21"/>
                  <a:gd name="T12" fmla="*/ 5 w 23"/>
                  <a:gd name="T13" fmla="*/ 17 h 21"/>
                  <a:gd name="T14" fmla="*/ 6 w 23"/>
                  <a:gd name="T15" fmla="*/ 20 h 21"/>
                  <a:gd name="T16" fmla="*/ 11 w 23"/>
                  <a:gd name="T17" fmla="*/ 21 h 21"/>
                  <a:gd name="T18" fmla="*/ 15 w 23"/>
                  <a:gd name="T19" fmla="*/ 21 h 21"/>
                  <a:gd name="T20" fmla="*/ 18 w 23"/>
                  <a:gd name="T21" fmla="*/ 20 h 21"/>
                  <a:gd name="T22" fmla="*/ 21 w 23"/>
                  <a:gd name="T23" fmla="*/ 18 h 21"/>
                  <a:gd name="T24" fmla="*/ 21 w 23"/>
                  <a:gd name="T25" fmla="*/ 15 h 21"/>
                  <a:gd name="T26" fmla="*/ 23 w 23"/>
                  <a:gd name="T27" fmla="*/ 10 h 21"/>
                  <a:gd name="T28" fmla="*/ 21 w 23"/>
                  <a:gd name="T29" fmla="*/ 7 h 21"/>
                  <a:gd name="T30" fmla="*/ 19 w 23"/>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19" y="5"/>
                    </a:moveTo>
                    <a:lnTo>
                      <a:pt x="21" y="7"/>
                    </a:lnTo>
                    <a:lnTo>
                      <a:pt x="16" y="0"/>
                    </a:lnTo>
                    <a:lnTo>
                      <a:pt x="0" y="12"/>
                    </a:lnTo>
                    <a:lnTo>
                      <a:pt x="5" y="17"/>
                    </a:lnTo>
                    <a:lnTo>
                      <a:pt x="5" y="18"/>
                    </a:lnTo>
                    <a:lnTo>
                      <a:pt x="5" y="17"/>
                    </a:lnTo>
                    <a:lnTo>
                      <a:pt x="6" y="20"/>
                    </a:lnTo>
                    <a:lnTo>
                      <a:pt x="11" y="21"/>
                    </a:lnTo>
                    <a:lnTo>
                      <a:pt x="15" y="21"/>
                    </a:lnTo>
                    <a:lnTo>
                      <a:pt x="18" y="20"/>
                    </a:lnTo>
                    <a:lnTo>
                      <a:pt x="21" y="18"/>
                    </a:lnTo>
                    <a:lnTo>
                      <a:pt x="21" y="15"/>
                    </a:lnTo>
                    <a:lnTo>
                      <a:pt x="23" y="10"/>
                    </a:lnTo>
                    <a:lnTo>
                      <a:pt x="21" y="7"/>
                    </a:lnTo>
                    <a:lnTo>
                      <a:pt x="19"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8" name="Freeform 476"/>
              <p:cNvSpPr>
                <a:spLocks/>
              </p:cNvSpPr>
              <p:nvPr/>
            </p:nvSpPr>
            <p:spPr bwMode="auto">
              <a:xfrm>
                <a:off x="3494" y="1830"/>
                <a:ext cx="21" cy="21"/>
              </a:xfrm>
              <a:custGeom>
                <a:avLst/>
                <a:gdLst>
                  <a:gd name="T0" fmla="*/ 18 w 21"/>
                  <a:gd name="T1" fmla="*/ 3 h 21"/>
                  <a:gd name="T2" fmla="*/ 19 w 21"/>
                  <a:gd name="T3" fmla="*/ 5 h 21"/>
                  <a:gd name="T4" fmla="*/ 14 w 21"/>
                  <a:gd name="T5" fmla="*/ 0 h 21"/>
                  <a:gd name="T6" fmla="*/ 0 w 21"/>
                  <a:gd name="T7" fmla="*/ 13 h 21"/>
                  <a:gd name="T8" fmla="*/ 5 w 21"/>
                  <a:gd name="T9" fmla="*/ 18 h 21"/>
                  <a:gd name="T10" fmla="*/ 6 w 21"/>
                  <a:gd name="T11" fmla="*/ 20 h 21"/>
                  <a:gd name="T12" fmla="*/ 5 w 21"/>
                  <a:gd name="T13" fmla="*/ 18 h 21"/>
                  <a:gd name="T14" fmla="*/ 8 w 21"/>
                  <a:gd name="T15" fmla="*/ 20 h 21"/>
                  <a:gd name="T16" fmla="*/ 11 w 21"/>
                  <a:gd name="T17" fmla="*/ 21 h 21"/>
                  <a:gd name="T18" fmla="*/ 14 w 21"/>
                  <a:gd name="T19" fmla="*/ 21 h 21"/>
                  <a:gd name="T20" fmla="*/ 18 w 21"/>
                  <a:gd name="T21" fmla="*/ 18 h 21"/>
                  <a:gd name="T22" fmla="*/ 19 w 21"/>
                  <a:gd name="T23" fmla="*/ 16 h 21"/>
                  <a:gd name="T24" fmla="*/ 21 w 21"/>
                  <a:gd name="T25" fmla="*/ 13 h 21"/>
                  <a:gd name="T26" fmla="*/ 21 w 21"/>
                  <a:gd name="T27" fmla="*/ 8 h 21"/>
                  <a:gd name="T28" fmla="*/ 19 w 21"/>
                  <a:gd name="T29" fmla="*/ 5 h 21"/>
                  <a:gd name="T30" fmla="*/ 18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8" y="3"/>
                    </a:moveTo>
                    <a:lnTo>
                      <a:pt x="19" y="5"/>
                    </a:lnTo>
                    <a:lnTo>
                      <a:pt x="14" y="0"/>
                    </a:lnTo>
                    <a:lnTo>
                      <a:pt x="0" y="13"/>
                    </a:lnTo>
                    <a:lnTo>
                      <a:pt x="5" y="18"/>
                    </a:lnTo>
                    <a:lnTo>
                      <a:pt x="6" y="20"/>
                    </a:lnTo>
                    <a:lnTo>
                      <a:pt x="5" y="18"/>
                    </a:lnTo>
                    <a:lnTo>
                      <a:pt x="8" y="20"/>
                    </a:lnTo>
                    <a:lnTo>
                      <a:pt x="11" y="21"/>
                    </a:lnTo>
                    <a:lnTo>
                      <a:pt x="14" y="21"/>
                    </a:lnTo>
                    <a:lnTo>
                      <a:pt x="18" y="18"/>
                    </a:lnTo>
                    <a:lnTo>
                      <a:pt x="19" y="16"/>
                    </a:lnTo>
                    <a:lnTo>
                      <a:pt x="21" y="13"/>
                    </a:lnTo>
                    <a:lnTo>
                      <a:pt x="21" y="8"/>
                    </a:lnTo>
                    <a:lnTo>
                      <a:pt x="19" y="5"/>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09" name="Freeform 477"/>
              <p:cNvSpPr>
                <a:spLocks/>
              </p:cNvSpPr>
              <p:nvPr/>
            </p:nvSpPr>
            <p:spPr bwMode="auto">
              <a:xfrm>
                <a:off x="3500" y="1833"/>
                <a:ext cx="20" cy="22"/>
              </a:xfrm>
              <a:custGeom>
                <a:avLst/>
                <a:gdLst>
                  <a:gd name="T0" fmla="*/ 15 w 20"/>
                  <a:gd name="T1" fmla="*/ 4 h 22"/>
                  <a:gd name="T2" fmla="*/ 15 w 20"/>
                  <a:gd name="T3" fmla="*/ 4 h 22"/>
                  <a:gd name="T4" fmla="*/ 12 w 20"/>
                  <a:gd name="T5" fmla="*/ 0 h 22"/>
                  <a:gd name="T6" fmla="*/ 0 w 20"/>
                  <a:gd name="T7" fmla="*/ 17 h 22"/>
                  <a:gd name="T8" fmla="*/ 4 w 20"/>
                  <a:gd name="T9" fmla="*/ 20 h 22"/>
                  <a:gd name="T10" fmla="*/ 4 w 20"/>
                  <a:gd name="T11" fmla="*/ 20 h 22"/>
                  <a:gd name="T12" fmla="*/ 4 w 20"/>
                  <a:gd name="T13" fmla="*/ 20 h 22"/>
                  <a:gd name="T14" fmla="*/ 7 w 20"/>
                  <a:gd name="T15" fmla="*/ 22 h 22"/>
                  <a:gd name="T16" fmla="*/ 12 w 20"/>
                  <a:gd name="T17" fmla="*/ 22 h 22"/>
                  <a:gd name="T18" fmla="*/ 15 w 20"/>
                  <a:gd name="T19" fmla="*/ 20 h 22"/>
                  <a:gd name="T20" fmla="*/ 17 w 20"/>
                  <a:gd name="T21" fmla="*/ 17 h 22"/>
                  <a:gd name="T22" fmla="*/ 18 w 20"/>
                  <a:gd name="T23" fmla="*/ 13 h 22"/>
                  <a:gd name="T24" fmla="*/ 20 w 20"/>
                  <a:gd name="T25" fmla="*/ 10 h 22"/>
                  <a:gd name="T26" fmla="*/ 18 w 20"/>
                  <a:gd name="T27" fmla="*/ 7 h 22"/>
                  <a:gd name="T28" fmla="*/ 15 w 20"/>
                  <a:gd name="T2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2">
                    <a:moveTo>
                      <a:pt x="15" y="4"/>
                    </a:moveTo>
                    <a:lnTo>
                      <a:pt x="15" y="4"/>
                    </a:lnTo>
                    <a:lnTo>
                      <a:pt x="12" y="0"/>
                    </a:lnTo>
                    <a:lnTo>
                      <a:pt x="0" y="17"/>
                    </a:lnTo>
                    <a:lnTo>
                      <a:pt x="4" y="20"/>
                    </a:lnTo>
                    <a:lnTo>
                      <a:pt x="4" y="20"/>
                    </a:lnTo>
                    <a:lnTo>
                      <a:pt x="4" y="20"/>
                    </a:lnTo>
                    <a:lnTo>
                      <a:pt x="7" y="22"/>
                    </a:lnTo>
                    <a:lnTo>
                      <a:pt x="12" y="22"/>
                    </a:lnTo>
                    <a:lnTo>
                      <a:pt x="15" y="20"/>
                    </a:lnTo>
                    <a:lnTo>
                      <a:pt x="17" y="17"/>
                    </a:lnTo>
                    <a:lnTo>
                      <a:pt x="18" y="13"/>
                    </a:lnTo>
                    <a:lnTo>
                      <a:pt x="20" y="10"/>
                    </a:lnTo>
                    <a:lnTo>
                      <a:pt x="18" y="7"/>
                    </a:lnTo>
                    <a:lnTo>
                      <a:pt x="15"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0" name="Freeform 478"/>
              <p:cNvSpPr>
                <a:spLocks/>
              </p:cNvSpPr>
              <p:nvPr/>
            </p:nvSpPr>
            <p:spPr bwMode="auto">
              <a:xfrm>
                <a:off x="3504" y="1837"/>
                <a:ext cx="19" cy="21"/>
              </a:xfrm>
              <a:custGeom>
                <a:avLst/>
                <a:gdLst>
                  <a:gd name="T0" fmla="*/ 13 w 19"/>
                  <a:gd name="T1" fmla="*/ 1 h 21"/>
                  <a:gd name="T2" fmla="*/ 16 w 19"/>
                  <a:gd name="T3" fmla="*/ 3 h 21"/>
                  <a:gd name="T4" fmla="*/ 11 w 19"/>
                  <a:gd name="T5" fmla="*/ 0 h 21"/>
                  <a:gd name="T6" fmla="*/ 0 w 19"/>
                  <a:gd name="T7" fmla="*/ 16 h 21"/>
                  <a:gd name="T8" fmla="*/ 3 w 19"/>
                  <a:gd name="T9" fmla="*/ 18 h 21"/>
                  <a:gd name="T10" fmla="*/ 6 w 19"/>
                  <a:gd name="T11" fmla="*/ 19 h 21"/>
                  <a:gd name="T12" fmla="*/ 3 w 19"/>
                  <a:gd name="T13" fmla="*/ 18 h 21"/>
                  <a:gd name="T14" fmla="*/ 8 w 19"/>
                  <a:gd name="T15" fmla="*/ 21 h 21"/>
                  <a:gd name="T16" fmla="*/ 11 w 19"/>
                  <a:gd name="T17" fmla="*/ 21 h 21"/>
                  <a:gd name="T18" fmla="*/ 14 w 19"/>
                  <a:gd name="T19" fmla="*/ 19 h 21"/>
                  <a:gd name="T20" fmla="*/ 17 w 19"/>
                  <a:gd name="T21" fmla="*/ 16 h 21"/>
                  <a:gd name="T22" fmla="*/ 19 w 19"/>
                  <a:gd name="T23" fmla="*/ 13 h 21"/>
                  <a:gd name="T24" fmla="*/ 19 w 19"/>
                  <a:gd name="T25" fmla="*/ 9 h 21"/>
                  <a:gd name="T26" fmla="*/ 17 w 19"/>
                  <a:gd name="T27" fmla="*/ 6 h 21"/>
                  <a:gd name="T28" fmla="*/ 16 w 19"/>
                  <a:gd name="T29" fmla="*/ 3 h 21"/>
                  <a:gd name="T30" fmla="*/ 13 w 19"/>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3" y="1"/>
                    </a:moveTo>
                    <a:lnTo>
                      <a:pt x="16" y="3"/>
                    </a:lnTo>
                    <a:lnTo>
                      <a:pt x="11" y="0"/>
                    </a:lnTo>
                    <a:lnTo>
                      <a:pt x="0" y="16"/>
                    </a:lnTo>
                    <a:lnTo>
                      <a:pt x="3" y="18"/>
                    </a:lnTo>
                    <a:lnTo>
                      <a:pt x="6" y="19"/>
                    </a:lnTo>
                    <a:lnTo>
                      <a:pt x="3" y="18"/>
                    </a:lnTo>
                    <a:lnTo>
                      <a:pt x="8" y="21"/>
                    </a:lnTo>
                    <a:lnTo>
                      <a:pt x="11" y="21"/>
                    </a:lnTo>
                    <a:lnTo>
                      <a:pt x="14" y="19"/>
                    </a:lnTo>
                    <a:lnTo>
                      <a:pt x="17" y="16"/>
                    </a:lnTo>
                    <a:lnTo>
                      <a:pt x="19" y="13"/>
                    </a:lnTo>
                    <a:lnTo>
                      <a:pt x="19" y="9"/>
                    </a:lnTo>
                    <a:lnTo>
                      <a:pt x="17" y="6"/>
                    </a:lnTo>
                    <a:lnTo>
                      <a:pt x="16" y="3"/>
                    </a:lnTo>
                    <a:lnTo>
                      <a:pt x="1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1" name="Freeform 479"/>
              <p:cNvSpPr>
                <a:spLocks/>
              </p:cNvSpPr>
              <p:nvPr/>
            </p:nvSpPr>
            <p:spPr bwMode="auto">
              <a:xfrm>
                <a:off x="3510" y="1838"/>
                <a:ext cx="18" cy="21"/>
              </a:xfrm>
              <a:custGeom>
                <a:avLst/>
                <a:gdLst>
                  <a:gd name="T0" fmla="*/ 11 w 18"/>
                  <a:gd name="T1" fmla="*/ 2 h 21"/>
                  <a:gd name="T2" fmla="*/ 11 w 18"/>
                  <a:gd name="T3" fmla="*/ 2 h 21"/>
                  <a:gd name="T4" fmla="*/ 7 w 18"/>
                  <a:gd name="T5" fmla="*/ 0 h 21"/>
                  <a:gd name="T6" fmla="*/ 0 w 18"/>
                  <a:gd name="T7" fmla="*/ 18 h 21"/>
                  <a:gd name="T8" fmla="*/ 3 w 18"/>
                  <a:gd name="T9" fmla="*/ 20 h 21"/>
                  <a:gd name="T10" fmla="*/ 3 w 18"/>
                  <a:gd name="T11" fmla="*/ 20 h 21"/>
                  <a:gd name="T12" fmla="*/ 3 w 18"/>
                  <a:gd name="T13" fmla="*/ 20 h 21"/>
                  <a:gd name="T14" fmla="*/ 8 w 18"/>
                  <a:gd name="T15" fmla="*/ 21 h 21"/>
                  <a:gd name="T16" fmla="*/ 11 w 18"/>
                  <a:gd name="T17" fmla="*/ 20 h 21"/>
                  <a:gd name="T18" fmla="*/ 15 w 18"/>
                  <a:gd name="T19" fmla="*/ 18 h 21"/>
                  <a:gd name="T20" fmla="*/ 16 w 18"/>
                  <a:gd name="T21" fmla="*/ 15 h 21"/>
                  <a:gd name="T22" fmla="*/ 18 w 18"/>
                  <a:gd name="T23" fmla="*/ 12 h 21"/>
                  <a:gd name="T24" fmla="*/ 16 w 18"/>
                  <a:gd name="T25" fmla="*/ 7 h 21"/>
                  <a:gd name="T26" fmla="*/ 15 w 18"/>
                  <a:gd name="T27" fmla="*/ 4 h 21"/>
                  <a:gd name="T28" fmla="*/ 11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2"/>
                    </a:moveTo>
                    <a:lnTo>
                      <a:pt x="11" y="2"/>
                    </a:lnTo>
                    <a:lnTo>
                      <a:pt x="7" y="0"/>
                    </a:lnTo>
                    <a:lnTo>
                      <a:pt x="0" y="18"/>
                    </a:lnTo>
                    <a:lnTo>
                      <a:pt x="3" y="20"/>
                    </a:lnTo>
                    <a:lnTo>
                      <a:pt x="3" y="20"/>
                    </a:lnTo>
                    <a:lnTo>
                      <a:pt x="3" y="20"/>
                    </a:lnTo>
                    <a:lnTo>
                      <a:pt x="8" y="21"/>
                    </a:lnTo>
                    <a:lnTo>
                      <a:pt x="11" y="20"/>
                    </a:lnTo>
                    <a:lnTo>
                      <a:pt x="15" y="18"/>
                    </a:lnTo>
                    <a:lnTo>
                      <a:pt x="16" y="15"/>
                    </a:lnTo>
                    <a:lnTo>
                      <a:pt x="18" y="12"/>
                    </a:lnTo>
                    <a:lnTo>
                      <a:pt x="16" y="7"/>
                    </a:lnTo>
                    <a:lnTo>
                      <a:pt x="15" y="4"/>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2" name="Freeform 480"/>
              <p:cNvSpPr>
                <a:spLocks/>
              </p:cNvSpPr>
              <p:nvPr/>
            </p:nvSpPr>
            <p:spPr bwMode="auto">
              <a:xfrm>
                <a:off x="3513" y="1840"/>
                <a:ext cx="18" cy="21"/>
              </a:xfrm>
              <a:custGeom>
                <a:avLst/>
                <a:gdLst>
                  <a:gd name="T0" fmla="*/ 8 w 18"/>
                  <a:gd name="T1" fmla="*/ 2 h 21"/>
                  <a:gd name="T2" fmla="*/ 12 w 18"/>
                  <a:gd name="T3" fmla="*/ 2 h 21"/>
                  <a:gd name="T4" fmla="*/ 8 w 18"/>
                  <a:gd name="T5" fmla="*/ 0 h 21"/>
                  <a:gd name="T6" fmla="*/ 0 w 18"/>
                  <a:gd name="T7" fmla="*/ 18 h 21"/>
                  <a:gd name="T8" fmla="*/ 5 w 18"/>
                  <a:gd name="T9" fmla="*/ 19 h 21"/>
                  <a:gd name="T10" fmla="*/ 8 w 18"/>
                  <a:gd name="T11" fmla="*/ 19 h 21"/>
                  <a:gd name="T12" fmla="*/ 5 w 18"/>
                  <a:gd name="T13" fmla="*/ 19 h 21"/>
                  <a:gd name="T14" fmla="*/ 10 w 18"/>
                  <a:gd name="T15" fmla="*/ 21 h 21"/>
                  <a:gd name="T16" fmla="*/ 13 w 18"/>
                  <a:gd name="T17" fmla="*/ 19 h 21"/>
                  <a:gd name="T18" fmla="*/ 17 w 18"/>
                  <a:gd name="T19" fmla="*/ 18 h 21"/>
                  <a:gd name="T20" fmla="*/ 18 w 18"/>
                  <a:gd name="T21" fmla="*/ 15 h 21"/>
                  <a:gd name="T22" fmla="*/ 18 w 18"/>
                  <a:gd name="T23" fmla="*/ 11 h 21"/>
                  <a:gd name="T24" fmla="*/ 18 w 18"/>
                  <a:gd name="T25" fmla="*/ 6 h 21"/>
                  <a:gd name="T26" fmla="*/ 15 w 18"/>
                  <a:gd name="T27" fmla="*/ 3 h 21"/>
                  <a:gd name="T28" fmla="*/ 12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12" y="2"/>
                    </a:lnTo>
                    <a:lnTo>
                      <a:pt x="8" y="0"/>
                    </a:lnTo>
                    <a:lnTo>
                      <a:pt x="0" y="18"/>
                    </a:lnTo>
                    <a:lnTo>
                      <a:pt x="5" y="19"/>
                    </a:lnTo>
                    <a:lnTo>
                      <a:pt x="8" y="19"/>
                    </a:lnTo>
                    <a:lnTo>
                      <a:pt x="5" y="19"/>
                    </a:lnTo>
                    <a:lnTo>
                      <a:pt x="10" y="21"/>
                    </a:lnTo>
                    <a:lnTo>
                      <a:pt x="13" y="19"/>
                    </a:lnTo>
                    <a:lnTo>
                      <a:pt x="17" y="18"/>
                    </a:lnTo>
                    <a:lnTo>
                      <a:pt x="18" y="15"/>
                    </a:lnTo>
                    <a:lnTo>
                      <a:pt x="18" y="11"/>
                    </a:lnTo>
                    <a:lnTo>
                      <a:pt x="18" y="6"/>
                    </a:lnTo>
                    <a:lnTo>
                      <a:pt x="15" y="3"/>
                    </a:lnTo>
                    <a:lnTo>
                      <a:pt x="12"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3" name="Freeform 481"/>
              <p:cNvSpPr>
                <a:spLocks/>
              </p:cNvSpPr>
              <p:nvPr/>
            </p:nvSpPr>
            <p:spPr bwMode="auto">
              <a:xfrm>
                <a:off x="3521" y="1842"/>
                <a:ext cx="15" cy="17"/>
              </a:xfrm>
              <a:custGeom>
                <a:avLst/>
                <a:gdLst>
                  <a:gd name="T0" fmla="*/ 9 w 15"/>
                  <a:gd name="T1" fmla="*/ 0 h 17"/>
                  <a:gd name="T2" fmla="*/ 5 w 15"/>
                  <a:gd name="T3" fmla="*/ 0 h 17"/>
                  <a:gd name="T4" fmla="*/ 0 w 15"/>
                  <a:gd name="T5" fmla="*/ 0 h 17"/>
                  <a:gd name="T6" fmla="*/ 0 w 15"/>
                  <a:gd name="T7" fmla="*/ 17 h 17"/>
                  <a:gd name="T8" fmla="*/ 5 w 15"/>
                  <a:gd name="T9" fmla="*/ 17 h 17"/>
                  <a:gd name="T10" fmla="*/ 0 w 15"/>
                  <a:gd name="T11" fmla="*/ 17 h 17"/>
                  <a:gd name="T12" fmla="*/ 5 w 15"/>
                  <a:gd name="T13" fmla="*/ 17 h 17"/>
                  <a:gd name="T14" fmla="*/ 9 w 15"/>
                  <a:gd name="T15" fmla="*/ 17 h 17"/>
                  <a:gd name="T16" fmla="*/ 12 w 15"/>
                  <a:gd name="T17" fmla="*/ 16 h 17"/>
                  <a:gd name="T18" fmla="*/ 13 w 15"/>
                  <a:gd name="T19" fmla="*/ 13 h 17"/>
                  <a:gd name="T20" fmla="*/ 15 w 15"/>
                  <a:gd name="T21" fmla="*/ 9 h 17"/>
                  <a:gd name="T22" fmla="*/ 13 w 15"/>
                  <a:gd name="T23" fmla="*/ 4 h 17"/>
                  <a:gd name="T24" fmla="*/ 12 w 15"/>
                  <a:gd name="T25" fmla="*/ 3 h 17"/>
                  <a:gd name="T26" fmla="*/ 9 w 15"/>
                  <a:gd name="T27" fmla="*/ 0 h 17"/>
                  <a:gd name="T28" fmla="*/ 5 w 15"/>
                  <a:gd name="T29" fmla="*/ 0 h 17"/>
                  <a:gd name="T30" fmla="*/ 9 w 15"/>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7">
                    <a:moveTo>
                      <a:pt x="9" y="0"/>
                    </a:moveTo>
                    <a:lnTo>
                      <a:pt x="5" y="0"/>
                    </a:lnTo>
                    <a:lnTo>
                      <a:pt x="0" y="0"/>
                    </a:lnTo>
                    <a:lnTo>
                      <a:pt x="0" y="17"/>
                    </a:lnTo>
                    <a:lnTo>
                      <a:pt x="5" y="17"/>
                    </a:lnTo>
                    <a:lnTo>
                      <a:pt x="0" y="17"/>
                    </a:lnTo>
                    <a:lnTo>
                      <a:pt x="5" y="17"/>
                    </a:lnTo>
                    <a:lnTo>
                      <a:pt x="9" y="17"/>
                    </a:lnTo>
                    <a:lnTo>
                      <a:pt x="12" y="16"/>
                    </a:lnTo>
                    <a:lnTo>
                      <a:pt x="13" y="13"/>
                    </a:lnTo>
                    <a:lnTo>
                      <a:pt x="15" y="9"/>
                    </a:lnTo>
                    <a:lnTo>
                      <a:pt x="13" y="4"/>
                    </a:lnTo>
                    <a:lnTo>
                      <a:pt x="12" y="3"/>
                    </a:lnTo>
                    <a:lnTo>
                      <a:pt x="9" y="0"/>
                    </a:lnTo>
                    <a:lnTo>
                      <a:pt x="5" y="0"/>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4" name="Freeform 482"/>
              <p:cNvSpPr>
                <a:spLocks/>
              </p:cNvSpPr>
              <p:nvPr/>
            </p:nvSpPr>
            <p:spPr bwMode="auto">
              <a:xfrm>
                <a:off x="3521" y="1842"/>
                <a:ext cx="18" cy="19"/>
              </a:xfrm>
              <a:custGeom>
                <a:avLst/>
                <a:gdLst>
                  <a:gd name="T0" fmla="*/ 9 w 18"/>
                  <a:gd name="T1" fmla="*/ 1 h 19"/>
                  <a:gd name="T2" fmla="*/ 12 w 18"/>
                  <a:gd name="T3" fmla="*/ 1 h 19"/>
                  <a:gd name="T4" fmla="*/ 9 w 18"/>
                  <a:gd name="T5" fmla="*/ 0 h 19"/>
                  <a:gd name="T6" fmla="*/ 0 w 18"/>
                  <a:gd name="T7" fmla="*/ 17 h 19"/>
                  <a:gd name="T8" fmla="*/ 5 w 18"/>
                  <a:gd name="T9" fmla="*/ 19 h 19"/>
                  <a:gd name="T10" fmla="*/ 9 w 18"/>
                  <a:gd name="T11" fmla="*/ 19 h 19"/>
                  <a:gd name="T12" fmla="*/ 5 w 18"/>
                  <a:gd name="T13" fmla="*/ 19 h 19"/>
                  <a:gd name="T14" fmla="*/ 10 w 18"/>
                  <a:gd name="T15" fmla="*/ 19 h 19"/>
                  <a:gd name="T16" fmla="*/ 13 w 18"/>
                  <a:gd name="T17" fmla="*/ 19 h 19"/>
                  <a:gd name="T18" fmla="*/ 17 w 18"/>
                  <a:gd name="T19" fmla="*/ 16 h 19"/>
                  <a:gd name="T20" fmla="*/ 18 w 18"/>
                  <a:gd name="T21" fmla="*/ 14 h 19"/>
                  <a:gd name="T22" fmla="*/ 18 w 18"/>
                  <a:gd name="T23" fmla="*/ 9 h 19"/>
                  <a:gd name="T24" fmla="*/ 18 w 18"/>
                  <a:gd name="T25" fmla="*/ 6 h 19"/>
                  <a:gd name="T26" fmla="*/ 15 w 18"/>
                  <a:gd name="T27" fmla="*/ 3 h 19"/>
                  <a:gd name="T28" fmla="*/ 12 w 18"/>
                  <a:gd name="T29" fmla="*/ 1 h 19"/>
                  <a:gd name="T30" fmla="*/ 9 w 18"/>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9" y="1"/>
                    </a:moveTo>
                    <a:lnTo>
                      <a:pt x="12" y="1"/>
                    </a:lnTo>
                    <a:lnTo>
                      <a:pt x="9" y="0"/>
                    </a:lnTo>
                    <a:lnTo>
                      <a:pt x="0" y="17"/>
                    </a:lnTo>
                    <a:lnTo>
                      <a:pt x="5" y="19"/>
                    </a:lnTo>
                    <a:lnTo>
                      <a:pt x="9" y="19"/>
                    </a:lnTo>
                    <a:lnTo>
                      <a:pt x="5" y="19"/>
                    </a:lnTo>
                    <a:lnTo>
                      <a:pt x="10" y="19"/>
                    </a:lnTo>
                    <a:lnTo>
                      <a:pt x="13" y="19"/>
                    </a:lnTo>
                    <a:lnTo>
                      <a:pt x="17" y="16"/>
                    </a:lnTo>
                    <a:lnTo>
                      <a:pt x="18" y="14"/>
                    </a:lnTo>
                    <a:lnTo>
                      <a:pt x="18" y="9"/>
                    </a:lnTo>
                    <a:lnTo>
                      <a:pt x="18" y="6"/>
                    </a:lnTo>
                    <a:lnTo>
                      <a:pt x="15" y="3"/>
                    </a:lnTo>
                    <a:lnTo>
                      <a:pt x="12" y="1"/>
                    </a:lnTo>
                    <a:lnTo>
                      <a:pt x="9"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5" name="Freeform 483"/>
              <p:cNvSpPr>
                <a:spLocks/>
              </p:cNvSpPr>
              <p:nvPr/>
            </p:nvSpPr>
            <p:spPr bwMode="auto">
              <a:xfrm>
                <a:off x="3530"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6" name="Freeform 484"/>
              <p:cNvSpPr>
                <a:spLocks/>
              </p:cNvSpPr>
              <p:nvPr/>
            </p:nvSpPr>
            <p:spPr bwMode="auto">
              <a:xfrm>
                <a:off x="3534"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7" name="Freeform 485"/>
              <p:cNvSpPr>
                <a:spLocks/>
              </p:cNvSpPr>
              <p:nvPr/>
            </p:nvSpPr>
            <p:spPr bwMode="auto">
              <a:xfrm>
                <a:off x="3538"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8" name="Freeform 486"/>
              <p:cNvSpPr>
                <a:spLocks/>
              </p:cNvSpPr>
              <p:nvPr/>
            </p:nvSpPr>
            <p:spPr bwMode="auto">
              <a:xfrm>
                <a:off x="354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19" name="Freeform 487"/>
              <p:cNvSpPr>
                <a:spLocks/>
              </p:cNvSpPr>
              <p:nvPr/>
            </p:nvSpPr>
            <p:spPr bwMode="auto">
              <a:xfrm>
                <a:off x="3546"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0" name="Freeform 488"/>
              <p:cNvSpPr>
                <a:spLocks/>
              </p:cNvSpPr>
              <p:nvPr/>
            </p:nvSpPr>
            <p:spPr bwMode="auto">
              <a:xfrm>
                <a:off x="3551"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1" name="Freeform 489"/>
              <p:cNvSpPr>
                <a:spLocks/>
              </p:cNvSpPr>
              <p:nvPr/>
            </p:nvSpPr>
            <p:spPr bwMode="auto">
              <a:xfrm>
                <a:off x="3554"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2" name="Freeform 490"/>
              <p:cNvSpPr>
                <a:spLocks/>
              </p:cNvSpPr>
              <p:nvPr/>
            </p:nvSpPr>
            <p:spPr bwMode="auto">
              <a:xfrm>
                <a:off x="3559"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3" name="Freeform 491"/>
              <p:cNvSpPr>
                <a:spLocks/>
              </p:cNvSpPr>
              <p:nvPr/>
            </p:nvSpPr>
            <p:spPr bwMode="auto">
              <a:xfrm>
                <a:off x="3562"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4" name="Freeform 492"/>
              <p:cNvSpPr>
                <a:spLocks/>
              </p:cNvSpPr>
              <p:nvPr/>
            </p:nvSpPr>
            <p:spPr bwMode="auto">
              <a:xfrm>
                <a:off x="3567"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5" name="Freeform 493"/>
              <p:cNvSpPr>
                <a:spLocks/>
              </p:cNvSpPr>
              <p:nvPr/>
            </p:nvSpPr>
            <p:spPr bwMode="auto">
              <a:xfrm>
                <a:off x="3570"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6" name="Freeform 494"/>
              <p:cNvSpPr>
                <a:spLocks/>
              </p:cNvSpPr>
              <p:nvPr/>
            </p:nvSpPr>
            <p:spPr bwMode="auto">
              <a:xfrm>
                <a:off x="3575"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7" name="Freeform 495"/>
              <p:cNvSpPr>
                <a:spLocks/>
              </p:cNvSpPr>
              <p:nvPr/>
            </p:nvSpPr>
            <p:spPr bwMode="auto">
              <a:xfrm>
                <a:off x="3578"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8" name="Freeform 496"/>
              <p:cNvSpPr>
                <a:spLocks/>
              </p:cNvSpPr>
              <p:nvPr/>
            </p:nvSpPr>
            <p:spPr bwMode="auto">
              <a:xfrm>
                <a:off x="358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29" name="Freeform 497"/>
              <p:cNvSpPr>
                <a:spLocks/>
              </p:cNvSpPr>
              <p:nvPr/>
            </p:nvSpPr>
            <p:spPr bwMode="auto">
              <a:xfrm>
                <a:off x="3586"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0" name="Freeform 498"/>
              <p:cNvSpPr>
                <a:spLocks/>
              </p:cNvSpPr>
              <p:nvPr/>
            </p:nvSpPr>
            <p:spPr bwMode="auto">
              <a:xfrm>
                <a:off x="3591"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1" name="Freeform 499"/>
              <p:cNvSpPr>
                <a:spLocks/>
              </p:cNvSpPr>
              <p:nvPr/>
            </p:nvSpPr>
            <p:spPr bwMode="auto">
              <a:xfrm>
                <a:off x="3595"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2" name="Freeform 500"/>
              <p:cNvSpPr>
                <a:spLocks/>
              </p:cNvSpPr>
              <p:nvPr/>
            </p:nvSpPr>
            <p:spPr bwMode="auto">
              <a:xfrm>
                <a:off x="3599"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3" name="Freeform 501"/>
              <p:cNvSpPr>
                <a:spLocks/>
              </p:cNvSpPr>
              <p:nvPr/>
            </p:nvSpPr>
            <p:spPr bwMode="auto">
              <a:xfrm>
                <a:off x="3603" y="1843"/>
                <a:ext cx="14" cy="18"/>
              </a:xfrm>
              <a:custGeom>
                <a:avLst/>
                <a:gdLst>
                  <a:gd name="T0" fmla="*/ 8 w 14"/>
                  <a:gd name="T1" fmla="*/ 0 h 18"/>
                  <a:gd name="T2" fmla="*/ 5 w 14"/>
                  <a:gd name="T3" fmla="*/ 0 h 18"/>
                  <a:gd name="T4" fmla="*/ 0 w 14"/>
                  <a:gd name="T5" fmla="*/ 0 h 18"/>
                  <a:gd name="T6" fmla="*/ 0 w 14"/>
                  <a:gd name="T7" fmla="*/ 18 h 18"/>
                  <a:gd name="T8" fmla="*/ 5 w 14"/>
                  <a:gd name="T9" fmla="*/ 18 h 18"/>
                  <a:gd name="T10" fmla="*/ 0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 name="T30" fmla="*/ 8 w 1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8">
                    <a:moveTo>
                      <a:pt x="8" y="0"/>
                    </a:moveTo>
                    <a:lnTo>
                      <a:pt x="5" y="0"/>
                    </a:lnTo>
                    <a:lnTo>
                      <a:pt x="0" y="0"/>
                    </a:lnTo>
                    <a:lnTo>
                      <a:pt x="0" y="18"/>
                    </a:lnTo>
                    <a:lnTo>
                      <a:pt x="5" y="18"/>
                    </a:lnTo>
                    <a:lnTo>
                      <a:pt x="0" y="18"/>
                    </a:lnTo>
                    <a:lnTo>
                      <a:pt x="5" y="18"/>
                    </a:lnTo>
                    <a:lnTo>
                      <a:pt x="8" y="18"/>
                    </a:lnTo>
                    <a:lnTo>
                      <a:pt x="11" y="16"/>
                    </a:lnTo>
                    <a:lnTo>
                      <a:pt x="13" y="13"/>
                    </a:lnTo>
                    <a:lnTo>
                      <a:pt x="14" y="10"/>
                    </a:lnTo>
                    <a:lnTo>
                      <a:pt x="13" y="5"/>
                    </a:lnTo>
                    <a:lnTo>
                      <a:pt x="11" y="2"/>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4" name="Freeform 502"/>
              <p:cNvSpPr>
                <a:spLocks/>
              </p:cNvSpPr>
              <p:nvPr/>
            </p:nvSpPr>
            <p:spPr bwMode="auto">
              <a:xfrm>
                <a:off x="3603" y="1843"/>
                <a:ext cx="18" cy="20"/>
              </a:xfrm>
              <a:custGeom>
                <a:avLst/>
                <a:gdLst>
                  <a:gd name="T0" fmla="*/ 8 w 18"/>
                  <a:gd name="T1" fmla="*/ 2 h 20"/>
                  <a:gd name="T2" fmla="*/ 11 w 18"/>
                  <a:gd name="T3" fmla="*/ 2 h 20"/>
                  <a:gd name="T4" fmla="*/ 8 w 18"/>
                  <a:gd name="T5" fmla="*/ 0 h 20"/>
                  <a:gd name="T6" fmla="*/ 0 w 18"/>
                  <a:gd name="T7" fmla="*/ 18 h 20"/>
                  <a:gd name="T8" fmla="*/ 5 w 18"/>
                  <a:gd name="T9" fmla="*/ 20 h 20"/>
                  <a:gd name="T10" fmla="*/ 8 w 18"/>
                  <a:gd name="T11" fmla="*/ 20 h 20"/>
                  <a:gd name="T12" fmla="*/ 5 w 18"/>
                  <a:gd name="T13" fmla="*/ 20 h 20"/>
                  <a:gd name="T14" fmla="*/ 9 w 18"/>
                  <a:gd name="T15" fmla="*/ 20 h 20"/>
                  <a:gd name="T16" fmla="*/ 13 w 18"/>
                  <a:gd name="T17" fmla="*/ 20 h 20"/>
                  <a:gd name="T18" fmla="*/ 14 w 18"/>
                  <a:gd name="T19" fmla="*/ 16 h 20"/>
                  <a:gd name="T20" fmla="*/ 18 w 18"/>
                  <a:gd name="T21" fmla="*/ 15 h 20"/>
                  <a:gd name="T22" fmla="*/ 18 w 18"/>
                  <a:gd name="T23" fmla="*/ 10 h 20"/>
                  <a:gd name="T24" fmla="*/ 18 w 18"/>
                  <a:gd name="T25" fmla="*/ 7 h 20"/>
                  <a:gd name="T26" fmla="*/ 14 w 18"/>
                  <a:gd name="T27" fmla="*/ 3 h 20"/>
                  <a:gd name="T28" fmla="*/ 11 w 18"/>
                  <a:gd name="T29" fmla="*/ 2 h 20"/>
                  <a:gd name="T30" fmla="*/ 8 w 18"/>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8" y="2"/>
                    </a:moveTo>
                    <a:lnTo>
                      <a:pt x="11" y="2"/>
                    </a:lnTo>
                    <a:lnTo>
                      <a:pt x="8" y="0"/>
                    </a:lnTo>
                    <a:lnTo>
                      <a:pt x="0" y="18"/>
                    </a:lnTo>
                    <a:lnTo>
                      <a:pt x="5" y="20"/>
                    </a:lnTo>
                    <a:lnTo>
                      <a:pt x="8" y="20"/>
                    </a:lnTo>
                    <a:lnTo>
                      <a:pt x="5" y="20"/>
                    </a:lnTo>
                    <a:lnTo>
                      <a:pt x="9" y="20"/>
                    </a:lnTo>
                    <a:lnTo>
                      <a:pt x="13" y="20"/>
                    </a:lnTo>
                    <a:lnTo>
                      <a:pt x="14" y="16"/>
                    </a:lnTo>
                    <a:lnTo>
                      <a:pt x="18" y="15"/>
                    </a:lnTo>
                    <a:lnTo>
                      <a:pt x="18" y="10"/>
                    </a:lnTo>
                    <a:lnTo>
                      <a:pt x="18" y="7"/>
                    </a:lnTo>
                    <a:lnTo>
                      <a:pt x="14" y="3"/>
                    </a:lnTo>
                    <a:lnTo>
                      <a:pt x="11"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5" name="Freeform 503"/>
              <p:cNvSpPr>
                <a:spLocks/>
              </p:cNvSpPr>
              <p:nvPr/>
            </p:nvSpPr>
            <p:spPr bwMode="auto">
              <a:xfrm>
                <a:off x="3611"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6" name="Freeform 504"/>
              <p:cNvSpPr>
                <a:spLocks/>
              </p:cNvSpPr>
              <p:nvPr/>
            </p:nvSpPr>
            <p:spPr bwMode="auto">
              <a:xfrm>
                <a:off x="3616"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7" name="Freeform 505"/>
              <p:cNvSpPr>
                <a:spLocks/>
              </p:cNvSpPr>
              <p:nvPr/>
            </p:nvSpPr>
            <p:spPr bwMode="auto">
              <a:xfrm>
                <a:off x="3619"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8" name="Freeform 506"/>
              <p:cNvSpPr>
                <a:spLocks/>
              </p:cNvSpPr>
              <p:nvPr/>
            </p:nvSpPr>
            <p:spPr bwMode="auto">
              <a:xfrm>
                <a:off x="3624"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39" name="Freeform 507"/>
              <p:cNvSpPr>
                <a:spLocks/>
              </p:cNvSpPr>
              <p:nvPr/>
            </p:nvSpPr>
            <p:spPr bwMode="auto">
              <a:xfrm>
                <a:off x="3627"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0" name="Freeform 508"/>
              <p:cNvSpPr>
                <a:spLocks/>
              </p:cNvSpPr>
              <p:nvPr/>
            </p:nvSpPr>
            <p:spPr bwMode="auto">
              <a:xfrm>
                <a:off x="3632"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1" name="Freeform 509"/>
              <p:cNvSpPr>
                <a:spLocks/>
              </p:cNvSpPr>
              <p:nvPr/>
            </p:nvSpPr>
            <p:spPr bwMode="auto">
              <a:xfrm>
                <a:off x="3635"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2" name="Freeform 510"/>
              <p:cNvSpPr>
                <a:spLocks/>
              </p:cNvSpPr>
              <p:nvPr/>
            </p:nvSpPr>
            <p:spPr bwMode="auto">
              <a:xfrm>
                <a:off x="3640"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3" name="Freeform 511"/>
              <p:cNvSpPr>
                <a:spLocks/>
              </p:cNvSpPr>
              <p:nvPr/>
            </p:nvSpPr>
            <p:spPr bwMode="auto">
              <a:xfrm>
                <a:off x="3643"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4" name="Freeform 512"/>
              <p:cNvSpPr>
                <a:spLocks/>
              </p:cNvSpPr>
              <p:nvPr/>
            </p:nvSpPr>
            <p:spPr bwMode="auto">
              <a:xfrm>
                <a:off x="3648"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5" name="Freeform 513"/>
              <p:cNvSpPr>
                <a:spLocks/>
              </p:cNvSpPr>
              <p:nvPr/>
            </p:nvSpPr>
            <p:spPr bwMode="auto">
              <a:xfrm>
                <a:off x="3651" y="1845"/>
                <a:ext cx="13" cy="18"/>
              </a:xfrm>
              <a:custGeom>
                <a:avLst/>
                <a:gdLst>
                  <a:gd name="T0" fmla="*/ 5 w 13"/>
                  <a:gd name="T1" fmla="*/ 0 h 18"/>
                  <a:gd name="T2" fmla="*/ 5 w 13"/>
                  <a:gd name="T3" fmla="*/ 0 h 18"/>
                  <a:gd name="T4" fmla="*/ 0 w 13"/>
                  <a:gd name="T5" fmla="*/ 0 h 18"/>
                  <a:gd name="T6" fmla="*/ 0 w 13"/>
                  <a:gd name="T7" fmla="*/ 18 h 18"/>
                  <a:gd name="T8" fmla="*/ 5 w 13"/>
                  <a:gd name="T9" fmla="*/ 18 h 18"/>
                  <a:gd name="T10" fmla="*/ 5 w 13"/>
                  <a:gd name="T11" fmla="*/ 18 h 18"/>
                  <a:gd name="T12" fmla="*/ 5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9 w 13"/>
                  <a:gd name="T27" fmla="*/ 0 h 18"/>
                  <a:gd name="T28" fmla="*/ 5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5" y="0"/>
                    </a:moveTo>
                    <a:lnTo>
                      <a:pt x="5" y="0"/>
                    </a:lnTo>
                    <a:lnTo>
                      <a:pt x="0" y="0"/>
                    </a:lnTo>
                    <a:lnTo>
                      <a:pt x="0" y="18"/>
                    </a:lnTo>
                    <a:lnTo>
                      <a:pt x="5" y="18"/>
                    </a:lnTo>
                    <a:lnTo>
                      <a:pt x="5" y="18"/>
                    </a:lnTo>
                    <a:lnTo>
                      <a:pt x="5" y="18"/>
                    </a:lnTo>
                    <a:lnTo>
                      <a:pt x="9" y="18"/>
                    </a:lnTo>
                    <a:lnTo>
                      <a:pt x="12" y="16"/>
                    </a:lnTo>
                    <a:lnTo>
                      <a:pt x="13" y="13"/>
                    </a:lnTo>
                    <a:lnTo>
                      <a:pt x="13" y="8"/>
                    </a:lnTo>
                    <a:lnTo>
                      <a:pt x="13" y="5"/>
                    </a:lnTo>
                    <a:lnTo>
                      <a:pt x="12" y="1"/>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6" name="Freeform 514"/>
              <p:cNvSpPr>
                <a:spLocks/>
              </p:cNvSpPr>
              <p:nvPr/>
            </p:nvSpPr>
            <p:spPr bwMode="auto">
              <a:xfrm>
                <a:off x="3656"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0 w 13"/>
                  <a:gd name="T17" fmla="*/ 16 h 18"/>
                  <a:gd name="T18" fmla="*/ 13 w 13"/>
                  <a:gd name="T19" fmla="*/ 13 h 18"/>
                  <a:gd name="T20" fmla="*/ 13 w 13"/>
                  <a:gd name="T21" fmla="*/ 8 h 18"/>
                  <a:gd name="T22" fmla="*/ 13 w 13"/>
                  <a:gd name="T23" fmla="*/ 5 h 18"/>
                  <a:gd name="T24" fmla="*/ 10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0" y="16"/>
                    </a:lnTo>
                    <a:lnTo>
                      <a:pt x="13" y="13"/>
                    </a:lnTo>
                    <a:lnTo>
                      <a:pt x="13" y="8"/>
                    </a:lnTo>
                    <a:lnTo>
                      <a:pt x="13" y="5"/>
                    </a:lnTo>
                    <a:lnTo>
                      <a:pt x="10"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7" name="Freeform 515"/>
              <p:cNvSpPr>
                <a:spLocks/>
              </p:cNvSpPr>
              <p:nvPr/>
            </p:nvSpPr>
            <p:spPr bwMode="auto">
              <a:xfrm>
                <a:off x="3660"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1" y="16"/>
                    </a:lnTo>
                    <a:lnTo>
                      <a:pt x="13" y="13"/>
                    </a:lnTo>
                    <a:lnTo>
                      <a:pt x="13" y="8"/>
                    </a:lnTo>
                    <a:lnTo>
                      <a:pt x="13" y="5"/>
                    </a:lnTo>
                    <a:lnTo>
                      <a:pt x="11"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8" name="Freeform 516"/>
              <p:cNvSpPr>
                <a:spLocks/>
              </p:cNvSpPr>
              <p:nvPr/>
            </p:nvSpPr>
            <p:spPr bwMode="auto">
              <a:xfrm>
                <a:off x="3664"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0 w 13"/>
                  <a:gd name="T17" fmla="*/ 16 h 18"/>
                  <a:gd name="T18" fmla="*/ 13 w 13"/>
                  <a:gd name="T19" fmla="*/ 13 h 18"/>
                  <a:gd name="T20" fmla="*/ 13 w 13"/>
                  <a:gd name="T21" fmla="*/ 8 h 18"/>
                  <a:gd name="T22" fmla="*/ 13 w 13"/>
                  <a:gd name="T23" fmla="*/ 5 h 18"/>
                  <a:gd name="T24" fmla="*/ 10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0" y="16"/>
                    </a:lnTo>
                    <a:lnTo>
                      <a:pt x="13" y="13"/>
                    </a:lnTo>
                    <a:lnTo>
                      <a:pt x="13" y="8"/>
                    </a:lnTo>
                    <a:lnTo>
                      <a:pt x="13" y="5"/>
                    </a:lnTo>
                    <a:lnTo>
                      <a:pt x="10"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49" name="Freeform 517"/>
              <p:cNvSpPr>
                <a:spLocks/>
              </p:cNvSpPr>
              <p:nvPr/>
            </p:nvSpPr>
            <p:spPr bwMode="auto">
              <a:xfrm>
                <a:off x="3668" y="1845"/>
                <a:ext cx="13" cy="18"/>
              </a:xfrm>
              <a:custGeom>
                <a:avLst/>
                <a:gdLst>
                  <a:gd name="T0" fmla="*/ 5 w 13"/>
                  <a:gd name="T1" fmla="*/ 0 h 18"/>
                  <a:gd name="T2" fmla="*/ 5 w 13"/>
                  <a:gd name="T3" fmla="*/ 0 h 18"/>
                  <a:gd name="T4" fmla="*/ 0 w 13"/>
                  <a:gd name="T5" fmla="*/ 0 h 18"/>
                  <a:gd name="T6" fmla="*/ 0 w 13"/>
                  <a:gd name="T7" fmla="*/ 18 h 18"/>
                  <a:gd name="T8" fmla="*/ 5 w 13"/>
                  <a:gd name="T9" fmla="*/ 18 h 18"/>
                  <a:gd name="T10" fmla="*/ 5 w 13"/>
                  <a:gd name="T11" fmla="*/ 18 h 18"/>
                  <a:gd name="T12" fmla="*/ 5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5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5" y="0"/>
                    </a:moveTo>
                    <a:lnTo>
                      <a:pt x="5" y="0"/>
                    </a:lnTo>
                    <a:lnTo>
                      <a:pt x="0" y="0"/>
                    </a:lnTo>
                    <a:lnTo>
                      <a:pt x="0" y="18"/>
                    </a:lnTo>
                    <a:lnTo>
                      <a:pt x="5" y="18"/>
                    </a:lnTo>
                    <a:lnTo>
                      <a:pt x="5" y="18"/>
                    </a:lnTo>
                    <a:lnTo>
                      <a:pt x="5" y="18"/>
                    </a:lnTo>
                    <a:lnTo>
                      <a:pt x="8" y="18"/>
                    </a:lnTo>
                    <a:lnTo>
                      <a:pt x="11" y="16"/>
                    </a:lnTo>
                    <a:lnTo>
                      <a:pt x="13" y="13"/>
                    </a:lnTo>
                    <a:lnTo>
                      <a:pt x="13"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0" name="Freeform 518"/>
              <p:cNvSpPr>
                <a:spLocks/>
              </p:cNvSpPr>
              <p:nvPr/>
            </p:nvSpPr>
            <p:spPr bwMode="auto">
              <a:xfrm>
                <a:off x="3673"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9 w 13"/>
                  <a:gd name="T17" fmla="*/ 16 h 18"/>
                  <a:gd name="T18" fmla="*/ 13 w 13"/>
                  <a:gd name="T19" fmla="*/ 13 h 18"/>
                  <a:gd name="T20" fmla="*/ 13 w 13"/>
                  <a:gd name="T21" fmla="*/ 8 h 18"/>
                  <a:gd name="T22" fmla="*/ 13 w 13"/>
                  <a:gd name="T23" fmla="*/ 5 h 18"/>
                  <a:gd name="T24" fmla="*/ 9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9" y="16"/>
                    </a:lnTo>
                    <a:lnTo>
                      <a:pt x="13" y="13"/>
                    </a:lnTo>
                    <a:lnTo>
                      <a:pt x="13" y="8"/>
                    </a:lnTo>
                    <a:lnTo>
                      <a:pt x="13" y="5"/>
                    </a:lnTo>
                    <a:lnTo>
                      <a:pt x="9"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1" name="Freeform 519"/>
              <p:cNvSpPr>
                <a:spLocks/>
              </p:cNvSpPr>
              <p:nvPr/>
            </p:nvSpPr>
            <p:spPr bwMode="auto">
              <a:xfrm>
                <a:off x="3676" y="1845"/>
                <a:ext cx="3" cy="18"/>
              </a:xfrm>
              <a:custGeom>
                <a:avLst/>
                <a:gdLst>
                  <a:gd name="T0" fmla="*/ 3 w 3"/>
                  <a:gd name="T1" fmla="*/ 8 h 18"/>
                  <a:gd name="T2" fmla="*/ 3 w 3"/>
                  <a:gd name="T3" fmla="*/ 0 h 18"/>
                  <a:gd name="T4" fmla="*/ 0 w 3"/>
                  <a:gd name="T5" fmla="*/ 0 h 18"/>
                  <a:gd name="T6" fmla="*/ 0 w 3"/>
                  <a:gd name="T7" fmla="*/ 18 h 18"/>
                  <a:gd name="T8" fmla="*/ 3 w 3"/>
                  <a:gd name="T9" fmla="*/ 18 h 18"/>
                  <a:gd name="T10" fmla="*/ 3 w 3"/>
                  <a:gd name="T11" fmla="*/ 8 h 18"/>
                </a:gdLst>
                <a:ahLst/>
                <a:cxnLst>
                  <a:cxn ang="0">
                    <a:pos x="T0" y="T1"/>
                  </a:cxn>
                  <a:cxn ang="0">
                    <a:pos x="T2" y="T3"/>
                  </a:cxn>
                  <a:cxn ang="0">
                    <a:pos x="T4" y="T5"/>
                  </a:cxn>
                  <a:cxn ang="0">
                    <a:pos x="T6" y="T7"/>
                  </a:cxn>
                  <a:cxn ang="0">
                    <a:pos x="T8" y="T9"/>
                  </a:cxn>
                  <a:cxn ang="0">
                    <a:pos x="T10" y="T11"/>
                  </a:cxn>
                </a:cxnLst>
                <a:rect l="0" t="0" r="r" b="b"/>
                <a:pathLst>
                  <a:path w="3" h="18">
                    <a:moveTo>
                      <a:pt x="3" y="8"/>
                    </a:moveTo>
                    <a:lnTo>
                      <a:pt x="3" y="0"/>
                    </a:lnTo>
                    <a:lnTo>
                      <a:pt x="0" y="0"/>
                    </a:lnTo>
                    <a:lnTo>
                      <a:pt x="0" y="18"/>
                    </a:lnTo>
                    <a:lnTo>
                      <a:pt x="3" y="18"/>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2" name="Freeform 520"/>
              <p:cNvSpPr>
                <a:spLocks/>
              </p:cNvSpPr>
              <p:nvPr/>
            </p:nvSpPr>
            <p:spPr bwMode="auto">
              <a:xfrm>
                <a:off x="3679" y="1845"/>
                <a:ext cx="10" cy="18"/>
              </a:xfrm>
              <a:custGeom>
                <a:avLst/>
                <a:gdLst>
                  <a:gd name="T0" fmla="*/ 0 w 10"/>
                  <a:gd name="T1" fmla="*/ 18 h 18"/>
                  <a:gd name="T2" fmla="*/ 5 w 10"/>
                  <a:gd name="T3" fmla="*/ 18 h 18"/>
                  <a:gd name="T4" fmla="*/ 8 w 10"/>
                  <a:gd name="T5" fmla="*/ 16 h 18"/>
                  <a:gd name="T6" fmla="*/ 10 w 10"/>
                  <a:gd name="T7" fmla="*/ 13 h 18"/>
                  <a:gd name="T8" fmla="*/ 10 w 10"/>
                  <a:gd name="T9" fmla="*/ 8 h 18"/>
                  <a:gd name="T10" fmla="*/ 10 w 10"/>
                  <a:gd name="T11" fmla="*/ 5 h 18"/>
                  <a:gd name="T12" fmla="*/ 8 w 10"/>
                  <a:gd name="T13" fmla="*/ 1 h 18"/>
                  <a:gd name="T14" fmla="*/ 5 w 10"/>
                  <a:gd name="T15" fmla="*/ 0 h 18"/>
                  <a:gd name="T16" fmla="*/ 0 w 10"/>
                  <a:gd name="T17" fmla="*/ 0 h 18"/>
                  <a:gd name="T18" fmla="*/ 0 w 10"/>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8">
                    <a:moveTo>
                      <a:pt x="0" y="18"/>
                    </a:moveTo>
                    <a:lnTo>
                      <a:pt x="5" y="18"/>
                    </a:lnTo>
                    <a:lnTo>
                      <a:pt x="8" y="16"/>
                    </a:lnTo>
                    <a:lnTo>
                      <a:pt x="10" y="13"/>
                    </a:lnTo>
                    <a:lnTo>
                      <a:pt x="10" y="8"/>
                    </a:lnTo>
                    <a:lnTo>
                      <a:pt x="10" y="5"/>
                    </a:lnTo>
                    <a:lnTo>
                      <a:pt x="8" y="1"/>
                    </a:lnTo>
                    <a:lnTo>
                      <a:pt x="5" y="0"/>
                    </a:lnTo>
                    <a:lnTo>
                      <a:pt x="0" y="0"/>
                    </a:lnTo>
                    <a:lnTo>
                      <a:pt x="0"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3" name="Freeform 521"/>
              <p:cNvSpPr>
                <a:spLocks/>
              </p:cNvSpPr>
              <p:nvPr/>
            </p:nvSpPr>
            <p:spPr bwMode="auto">
              <a:xfrm>
                <a:off x="2305" y="1845"/>
                <a:ext cx="9" cy="18"/>
              </a:xfrm>
              <a:custGeom>
                <a:avLst/>
                <a:gdLst>
                  <a:gd name="T0" fmla="*/ 9 w 9"/>
                  <a:gd name="T1" fmla="*/ 0 h 18"/>
                  <a:gd name="T2" fmla="*/ 5 w 9"/>
                  <a:gd name="T3" fmla="*/ 0 h 18"/>
                  <a:gd name="T4" fmla="*/ 1 w 9"/>
                  <a:gd name="T5" fmla="*/ 1 h 18"/>
                  <a:gd name="T6" fmla="*/ 0 w 9"/>
                  <a:gd name="T7" fmla="*/ 5 h 18"/>
                  <a:gd name="T8" fmla="*/ 0 w 9"/>
                  <a:gd name="T9" fmla="*/ 8 h 18"/>
                  <a:gd name="T10" fmla="*/ 0 w 9"/>
                  <a:gd name="T11" fmla="*/ 13 h 18"/>
                  <a:gd name="T12" fmla="*/ 1 w 9"/>
                  <a:gd name="T13" fmla="*/ 16 h 18"/>
                  <a:gd name="T14" fmla="*/ 5 w 9"/>
                  <a:gd name="T15" fmla="*/ 18 h 18"/>
                  <a:gd name="T16" fmla="*/ 9 w 9"/>
                  <a:gd name="T17" fmla="*/ 18 h 18"/>
                  <a:gd name="T18" fmla="*/ 9 w 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8">
                    <a:moveTo>
                      <a:pt x="9" y="0"/>
                    </a:moveTo>
                    <a:lnTo>
                      <a:pt x="5" y="0"/>
                    </a:lnTo>
                    <a:lnTo>
                      <a:pt x="1" y="1"/>
                    </a:lnTo>
                    <a:lnTo>
                      <a:pt x="0" y="5"/>
                    </a:lnTo>
                    <a:lnTo>
                      <a:pt x="0" y="8"/>
                    </a:lnTo>
                    <a:lnTo>
                      <a:pt x="0" y="13"/>
                    </a:lnTo>
                    <a:lnTo>
                      <a:pt x="1" y="16"/>
                    </a:lnTo>
                    <a:lnTo>
                      <a:pt x="5" y="18"/>
                    </a:lnTo>
                    <a:lnTo>
                      <a:pt x="9" y="18"/>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4" name="Freeform 522"/>
              <p:cNvSpPr>
                <a:spLocks/>
              </p:cNvSpPr>
              <p:nvPr/>
            </p:nvSpPr>
            <p:spPr bwMode="auto">
              <a:xfrm>
                <a:off x="2314"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5" name="Freeform 523"/>
              <p:cNvSpPr>
                <a:spLocks/>
              </p:cNvSpPr>
              <p:nvPr/>
            </p:nvSpPr>
            <p:spPr bwMode="auto">
              <a:xfrm>
                <a:off x="2318"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6" name="Freeform 524"/>
              <p:cNvSpPr>
                <a:spLocks/>
              </p:cNvSpPr>
              <p:nvPr/>
            </p:nvSpPr>
            <p:spPr bwMode="auto">
              <a:xfrm>
                <a:off x="2323"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7" name="Freeform 525"/>
              <p:cNvSpPr>
                <a:spLocks/>
              </p:cNvSpPr>
              <p:nvPr/>
            </p:nvSpPr>
            <p:spPr bwMode="auto">
              <a:xfrm>
                <a:off x="2326"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8" name="Freeform 526"/>
              <p:cNvSpPr>
                <a:spLocks/>
              </p:cNvSpPr>
              <p:nvPr/>
            </p:nvSpPr>
            <p:spPr bwMode="auto">
              <a:xfrm>
                <a:off x="2331"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59" name="Freeform 527"/>
              <p:cNvSpPr>
                <a:spLocks/>
              </p:cNvSpPr>
              <p:nvPr/>
            </p:nvSpPr>
            <p:spPr bwMode="auto">
              <a:xfrm>
                <a:off x="2334"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0" name="Freeform 528"/>
              <p:cNvSpPr>
                <a:spLocks/>
              </p:cNvSpPr>
              <p:nvPr/>
            </p:nvSpPr>
            <p:spPr bwMode="auto">
              <a:xfrm>
                <a:off x="2339"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1" name="Freeform 529"/>
              <p:cNvSpPr>
                <a:spLocks/>
              </p:cNvSpPr>
              <p:nvPr/>
            </p:nvSpPr>
            <p:spPr bwMode="auto">
              <a:xfrm>
                <a:off x="2342"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2" name="Freeform 530"/>
              <p:cNvSpPr>
                <a:spLocks/>
              </p:cNvSpPr>
              <p:nvPr/>
            </p:nvSpPr>
            <p:spPr bwMode="auto">
              <a:xfrm>
                <a:off x="2347"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3" name="Freeform 531"/>
              <p:cNvSpPr>
                <a:spLocks/>
              </p:cNvSpPr>
              <p:nvPr/>
            </p:nvSpPr>
            <p:spPr bwMode="auto">
              <a:xfrm>
                <a:off x="2350" y="1845"/>
                <a:ext cx="10" cy="18"/>
              </a:xfrm>
              <a:custGeom>
                <a:avLst/>
                <a:gdLst>
                  <a:gd name="T0" fmla="*/ 0 w 10"/>
                  <a:gd name="T1" fmla="*/ 0 h 18"/>
                  <a:gd name="T2" fmla="*/ 0 w 10"/>
                  <a:gd name="T3" fmla="*/ 8 h 18"/>
                  <a:gd name="T4" fmla="*/ 0 w 10"/>
                  <a:gd name="T5" fmla="*/ 8 h 18"/>
                  <a:gd name="T6" fmla="*/ 0 w 10"/>
                  <a:gd name="T7" fmla="*/ 8 h 18"/>
                  <a:gd name="T8" fmla="*/ 0 w 10"/>
                  <a:gd name="T9" fmla="*/ 8 h 18"/>
                  <a:gd name="T10" fmla="*/ 0 w 10"/>
                  <a:gd name="T11" fmla="*/ 18 h 18"/>
                  <a:gd name="T12" fmla="*/ 0 w 10"/>
                  <a:gd name="T13" fmla="*/ 18 h 18"/>
                  <a:gd name="T14" fmla="*/ 5 w 10"/>
                  <a:gd name="T15" fmla="*/ 18 h 18"/>
                  <a:gd name="T16" fmla="*/ 8 w 10"/>
                  <a:gd name="T17" fmla="*/ 16 h 18"/>
                  <a:gd name="T18" fmla="*/ 10 w 10"/>
                  <a:gd name="T19" fmla="*/ 13 h 18"/>
                  <a:gd name="T20" fmla="*/ 10 w 10"/>
                  <a:gd name="T21" fmla="*/ 8 h 18"/>
                  <a:gd name="T22" fmla="*/ 10 w 10"/>
                  <a:gd name="T23" fmla="*/ 5 h 18"/>
                  <a:gd name="T24" fmla="*/ 8 w 10"/>
                  <a:gd name="T25" fmla="*/ 1 h 18"/>
                  <a:gd name="T26" fmla="*/ 5 w 10"/>
                  <a:gd name="T27" fmla="*/ 0 h 18"/>
                  <a:gd name="T28" fmla="*/ 0 w 1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0" y="0"/>
                    </a:moveTo>
                    <a:lnTo>
                      <a:pt x="0" y="8"/>
                    </a:lnTo>
                    <a:lnTo>
                      <a:pt x="0" y="8"/>
                    </a:lnTo>
                    <a:lnTo>
                      <a:pt x="0" y="8"/>
                    </a:lnTo>
                    <a:lnTo>
                      <a:pt x="0" y="8"/>
                    </a:lnTo>
                    <a:lnTo>
                      <a:pt x="0" y="18"/>
                    </a:lnTo>
                    <a:lnTo>
                      <a:pt x="0" y="18"/>
                    </a:lnTo>
                    <a:lnTo>
                      <a:pt x="5" y="18"/>
                    </a:lnTo>
                    <a:lnTo>
                      <a:pt x="8" y="16"/>
                    </a:lnTo>
                    <a:lnTo>
                      <a:pt x="10" y="13"/>
                    </a:lnTo>
                    <a:lnTo>
                      <a:pt x="10" y="8"/>
                    </a:lnTo>
                    <a:lnTo>
                      <a:pt x="10" y="5"/>
                    </a:lnTo>
                    <a:lnTo>
                      <a:pt x="8" y="1"/>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4" name="Freeform 532"/>
              <p:cNvSpPr>
                <a:spLocks/>
              </p:cNvSpPr>
              <p:nvPr/>
            </p:nvSpPr>
            <p:spPr bwMode="auto">
              <a:xfrm>
                <a:off x="2350"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5" name="Freeform 533"/>
              <p:cNvSpPr>
                <a:spLocks/>
              </p:cNvSpPr>
              <p:nvPr/>
            </p:nvSpPr>
            <p:spPr bwMode="auto">
              <a:xfrm>
                <a:off x="2355"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6" name="Freeform 534"/>
              <p:cNvSpPr>
                <a:spLocks/>
              </p:cNvSpPr>
              <p:nvPr/>
            </p:nvSpPr>
            <p:spPr bwMode="auto">
              <a:xfrm>
                <a:off x="2358"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7" name="Freeform 535"/>
              <p:cNvSpPr>
                <a:spLocks/>
              </p:cNvSpPr>
              <p:nvPr/>
            </p:nvSpPr>
            <p:spPr bwMode="auto">
              <a:xfrm>
                <a:off x="2363"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8" name="Freeform 536"/>
              <p:cNvSpPr>
                <a:spLocks/>
              </p:cNvSpPr>
              <p:nvPr/>
            </p:nvSpPr>
            <p:spPr bwMode="auto">
              <a:xfrm>
                <a:off x="2366"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8"/>
                    </a:lnTo>
                    <a:lnTo>
                      <a:pt x="13" y="5"/>
                    </a:lnTo>
                    <a:lnTo>
                      <a:pt x="12" y="1"/>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69" name="Freeform 537"/>
              <p:cNvSpPr>
                <a:spLocks/>
              </p:cNvSpPr>
              <p:nvPr/>
            </p:nvSpPr>
            <p:spPr bwMode="auto">
              <a:xfrm>
                <a:off x="2371" y="1845"/>
                <a:ext cx="13" cy="18"/>
              </a:xfrm>
              <a:custGeom>
                <a:avLst/>
                <a:gdLst>
                  <a:gd name="T0" fmla="*/ 0 w 13"/>
                  <a:gd name="T1" fmla="*/ 0 h 18"/>
                  <a:gd name="T2" fmla="*/ 4 w 13"/>
                  <a:gd name="T3" fmla="*/ 0 h 18"/>
                  <a:gd name="T4" fmla="*/ 0 w 13"/>
                  <a:gd name="T5" fmla="*/ 0 h 18"/>
                  <a:gd name="T6" fmla="*/ 0 w 13"/>
                  <a:gd name="T7" fmla="*/ 18 h 18"/>
                  <a:gd name="T8" fmla="*/ 4 w 13"/>
                  <a:gd name="T9" fmla="*/ 18 h 18"/>
                  <a:gd name="T10" fmla="*/ 7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4 w 13"/>
                  <a:gd name="T29" fmla="*/ 0 h 18"/>
                  <a:gd name="T30" fmla="*/ 0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0" y="0"/>
                    </a:moveTo>
                    <a:lnTo>
                      <a:pt x="4" y="0"/>
                    </a:lnTo>
                    <a:lnTo>
                      <a:pt x="0" y="0"/>
                    </a:lnTo>
                    <a:lnTo>
                      <a:pt x="0" y="18"/>
                    </a:lnTo>
                    <a:lnTo>
                      <a:pt x="4" y="18"/>
                    </a:lnTo>
                    <a:lnTo>
                      <a:pt x="7" y="18"/>
                    </a:lnTo>
                    <a:lnTo>
                      <a:pt x="4" y="18"/>
                    </a:lnTo>
                    <a:lnTo>
                      <a:pt x="8" y="18"/>
                    </a:lnTo>
                    <a:lnTo>
                      <a:pt x="12" y="16"/>
                    </a:lnTo>
                    <a:lnTo>
                      <a:pt x="13" y="13"/>
                    </a:lnTo>
                    <a:lnTo>
                      <a:pt x="13" y="8"/>
                    </a:lnTo>
                    <a:lnTo>
                      <a:pt x="13" y="5"/>
                    </a:lnTo>
                    <a:lnTo>
                      <a:pt x="12" y="1"/>
                    </a:lnTo>
                    <a:lnTo>
                      <a:pt x="8" y="0"/>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0" name="Freeform 538"/>
              <p:cNvSpPr>
                <a:spLocks/>
              </p:cNvSpPr>
              <p:nvPr/>
            </p:nvSpPr>
            <p:spPr bwMode="auto">
              <a:xfrm>
                <a:off x="2371" y="1843"/>
                <a:ext cx="18" cy="20"/>
              </a:xfrm>
              <a:custGeom>
                <a:avLst/>
                <a:gdLst>
                  <a:gd name="T0" fmla="*/ 8 w 18"/>
                  <a:gd name="T1" fmla="*/ 0 h 20"/>
                  <a:gd name="T2" fmla="*/ 5 w 18"/>
                  <a:gd name="T3" fmla="*/ 0 h 20"/>
                  <a:gd name="T4" fmla="*/ 0 w 18"/>
                  <a:gd name="T5" fmla="*/ 2 h 20"/>
                  <a:gd name="T6" fmla="*/ 7 w 18"/>
                  <a:gd name="T7" fmla="*/ 20 h 20"/>
                  <a:gd name="T8" fmla="*/ 12 w 18"/>
                  <a:gd name="T9" fmla="*/ 18 h 20"/>
                  <a:gd name="T10" fmla="*/ 8 w 18"/>
                  <a:gd name="T11" fmla="*/ 18 h 20"/>
                  <a:gd name="T12" fmla="*/ 12 w 18"/>
                  <a:gd name="T13" fmla="*/ 18 h 20"/>
                  <a:gd name="T14" fmla="*/ 15 w 18"/>
                  <a:gd name="T15" fmla="*/ 16 h 20"/>
                  <a:gd name="T16" fmla="*/ 17 w 18"/>
                  <a:gd name="T17" fmla="*/ 13 h 20"/>
                  <a:gd name="T18" fmla="*/ 18 w 18"/>
                  <a:gd name="T19" fmla="*/ 10 h 20"/>
                  <a:gd name="T20" fmla="*/ 17 w 18"/>
                  <a:gd name="T21" fmla="*/ 5 h 20"/>
                  <a:gd name="T22" fmla="*/ 15 w 18"/>
                  <a:gd name="T23" fmla="*/ 3 h 20"/>
                  <a:gd name="T24" fmla="*/ 12 w 18"/>
                  <a:gd name="T25" fmla="*/ 0 h 20"/>
                  <a:gd name="T26" fmla="*/ 8 w 18"/>
                  <a:gd name="T27" fmla="*/ 0 h 20"/>
                  <a:gd name="T28" fmla="*/ 5 w 18"/>
                  <a:gd name="T29" fmla="*/ 0 h 20"/>
                  <a:gd name="T30" fmla="*/ 8 w 18"/>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8" y="0"/>
                    </a:moveTo>
                    <a:lnTo>
                      <a:pt x="5" y="0"/>
                    </a:lnTo>
                    <a:lnTo>
                      <a:pt x="0" y="2"/>
                    </a:lnTo>
                    <a:lnTo>
                      <a:pt x="7" y="20"/>
                    </a:lnTo>
                    <a:lnTo>
                      <a:pt x="12" y="18"/>
                    </a:lnTo>
                    <a:lnTo>
                      <a:pt x="8" y="18"/>
                    </a:lnTo>
                    <a:lnTo>
                      <a:pt x="12" y="18"/>
                    </a:lnTo>
                    <a:lnTo>
                      <a:pt x="15" y="16"/>
                    </a:lnTo>
                    <a:lnTo>
                      <a:pt x="17" y="13"/>
                    </a:lnTo>
                    <a:lnTo>
                      <a:pt x="18" y="10"/>
                    </a:lnTo>
                    <a:lnTo>
                      <a:pt x="17" y="5"/>
                    </a:lnTo>
                    <a:lnTo>
                      <a:pt x="15" y="3"/>
                    </a:lnTo>
                    <a:lnTo>
                      <a:pt x="12" y="0"/>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1" name="Freeform 539"/>
              <p:cNvSpPr>
                <a:spLocks/>
              </p:cNvSpPr>
              <p:nvPr/>
            </p:nvSpPr>
            <p:spPr bwMode="auto">
              <a:xfrm>
                <a:off x="2379"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2" name="Freeform 540"/>
              <p:cNvSpPr>
                <a:spLocks/>
              </p:cNvSpPr>
              <p:nvPr/>
            </p:nvSpPr>
            <p:spPr bwMode="auto">
              <a:xfrm>
                <a:off x="2383"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3" name="Freeform 541"/>
              <p:cNvSpPr>
                <a:spLocks/>
              </p:cNvSpPr>
              <p:nvPr/>
            </p:nvSpPr>
            <p:spPr bwMode="auto">
              <a:xfrm>
                <a:off x="2388"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4" name="Freeform 542"/>
              <p:cNvSpPr>
                <a:spLocks/>
              </p:cNvSpPr>
              <p:nvPr/>
            </p:nvSpPr>
            <p:spPr bwMode="auto">
              <a:xfrm>
                <a:off x="2391"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5" name="Freeform 543"/>
              <p:cNvSpPr>
                <a:spLocks/>
              </p:cNvSpPr>
              <p:nvPr/>
            </p:nvSpPr>
            <p:spPr bwMode="auto">
              <a:xfrm>
                <a:off x="2396"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6" name="Freeform 544"/>
              <p:cNvSpPr>
                <a:spLocks/>
              </p:cNvSpPr>
              <p:nvPr/>
            </p:nvSpPr>
            <p:spPr bwMode="auto">
              <a:xfrm>
                <a:off x="2399"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7" name="Freeform 545"/>
              <p:cNvSpPr>
                <a:spLocks/>
              </p:cNvSpPr>
              <p:nvPr/>
            </p:nvSpPr>
            <p:spPr bwMode="auto">
              <a:xfrm>
                <a:off x="2404"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8" name="Freeform 546"/>
              <p:cNvSpPr>
                <a:spLocks/>
              </p:cNvSpPr>
              <p:nvPr/>
            </p:nvSpPr>
            <p:spPr bwMode="auto">
              <a:xfrm>
                <a:off x="2407"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79" name="Freeform 547"/>
              <p:cNvSpPr>
                <a:spLocks/>
              </p:cNvSpPr>
              <p:nvPr/>
            </p:nvSpPr>
            <p:spPr bwMode="auto">
              <a:xfrm>
                <a:off x="2412"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0" name="Freeform 548"/>
              <p:cNvSpPr>
                <a:spLocks/>
              </p:cNvSpPr>
              <p:nvPr/>
            </p:nvSpPr>
            <p:spPr bwMode="auto">
              <a:xfrm>
                <a:off x="2415"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1" name="Freeform 549"/>
              <p:cNvSpPr>
                <a:spLocks/>
              </p:cNvSpPr>
              <p:nvPr/>
            </p:nvSpPr>
            <p:spPr bwMode="auto">
              <a:xfrm>
                <a:off x="2420"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2" name="Freeform 550"/>
              <p:cNvSpPr>
                <a:spLocks/>
              </p:cNvSpPr>
              <p:nvPr/>
            </p:nvSpPr>
            <p:spPr bwMode="auto">
              <a:xfrm>
                <a:off x="2423"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3" name="Freeform 551"/>
              <p:cNvSpPr>
                <a:spLocks/>
              </p:cNvSpPr>
              <p:nvPr/>
            </p:nvSpPr>
            <p:spPr bwMode="auto">
              <a:xfrm>
                <a:off x="2428"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4" name="Freeform 552"/>
              <p:cNvSpPr>
                <a:spLocks/>
              </p:cNvSpPr>
              <p:nvPr/>
            </p:nvSpPr>
            <p:spPr bwMode="auto">
              <a:xfrm>
                <a:off x="2431"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5" name="Freeform 553"/>
              <p:cNvSpPr>
                <a:spLocks/>
              </p:cNvSpPr>
              <p:nvPr/>
            </p:nvSpPr>
            <p:spPr bwMode="auto">
              <a:xfrm>
                <a:off x="2436"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6" name="Freeform 554"/>
              <p:cNvSpPr>
                <a:spLocks/>
              </p:cNvSpPr>
              <p:nvPr/>
            </p:nvSpPr>
            <p:spPr bwMode="auto">
              <a:xfrm>
                <a:off x="2440"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7" name="Freeform 555"/>
              <p:cNvSpPr>
                <a:spLocks/>
              </p:cNvSpPr>
              <p:nvPr/>
            </p:nvSpPr>
            <p:spPr bwMode="auto">
              <a:xfrm>
                <a:off x="2444"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8" name="Freeform 556"/>
              <p:cNvSpPr>
                <a:spLocks/>
              </p:cNvSpPr>
              <p:nvPr/>
            </p:nvSpPr>
            <p:spPr bwMode="auto">
              <a:xfrm>
                <a:off x="2448" y="1843"/>
                <a:ext cx="14" cy="18"/>
              </a:xfrm>
              <a:custGeom>
                <a:avLst/>
                <a:gdLst>
                  <a:gd name="T0" fmla="*/ 1 w 14"/>
                  <a:gd name="T1" fmla="*/ 0 h 18"/>
                  <a:gd name="T2" fmla="*/ 5 w 14"/>
                  <a:gd name="T3" fmla="*/ 0 h 18"/>
                  <a:gd name="T4" fmla="*/ 0 w 14"/>
                  <a:gd name="T5" fmla="*/ 0 h 18"/>
                  <a:gd name="T6" fmla="*/ 0 w 14"/>
                  <a:gd name="T7" fmla="*/ 18 h 18"/>
                  <a:gd name="T8" fmla="*/ 5 w 14"/>
                  <a:gd name="T9" fmla="*/ 18 h 18"/>
                  <a:gd name="T10" fmla="*/ 8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 name="T30" fmla="*/ 1 w 14"/>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8">
                    <a:moveTo>
                      <a:pt x="1" y="0"/>
                    </a:moveTo>
                    <a:lnTo>
                      <a:pt x="5" y="0"/>
                    </a:lnTo>
                    <a:lnTo>
                      <a:pt x="0" y="0"/>
                    </a:lnTo>
                    <a:lnTo>
                      <a:pt x="0" y="18"/>
                    </a:lnTo>
                    <a:lnTo>
                      <a:pt x="5" y="18"/>
                    </a:lnTo>
                    <a:lnTo>
                      <a:pt x="8" y="18"/>
                    </a:lnTo>
                    <a:lnTo>
                      <a:pt x="5" y="18"/>
                    </a:lnTo>
                    <a:lnTo>
                      <a:pt x="8" y="18"/>
                    </a:lnTo>
                    <a:lnTo>
                      <a:pt x="11" y="16"/>
                    </a:lnTo>
                    <a:lnTo>
                      <a:pt x="13" y="13"/>
                    </a:lnTo>
                    <a:lnTo>
                      <a:pt x="14" y="10"/>
                    </a:lnTo>
                    <a:lnTo>
                      <a:pt x="13" y="5"/>
                    </a:lnTo>
                    <a:lnTo>
                      <a:pt x="11" y="2"/>
                    </a:lnTo>
                    <a:lnTo>
                      <a:pt x="8" y="0"/>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89" name="Freeform 557"/>
              <p:cNvSpPr>
                <a:spLocks/>
              </p:cNvSpPr>
              <p:nvPr/>
            </p:nvSpPr>
            <p:spPr bwMode="auto">
              <a:xfrm>
                <a:off x="2449" y="1842"/>
                <a:ext cx="17" cy="19"/>
              </a:xfrm>
              <a:custGeom>
                <a:avLst/>
                <a:gdLst>
                  <a:gd name="T0" fmla="*/ 4 w 17"/>
                  <a:gd name="T1" fmla="*/ 0 h 19"/>
                  <a:gd name="T2" fmla="*/ 4 w 17"/>
                  <a:gd name="T3" fmla="*/ 0 h 19"/>
                  <a:gd name="T4" fmla="*/ 0 w 17"/>
                  <a:gd name="T5" fmla="*/ 1 h 19"/>
                  <a:gd name="T6" fmla="*/ 7 w 17"/>
                  <a:gd name="T7" fmla="*/ 19 h 19"/>
                  <a:gd name="T8" fmla="*/ 10 w 17"/>
                  <a:gd name="T9" fmla="*/ 17 h 19"/>
                  <a:gd name="T10" fmla="*/ 10 w 17"/>
                  <a:gd name="T11" fmla="*/ 17 h 19"/>
                  <a:gd name="T12" fmla="*/ 10 w 17"/>
                  <a:gd name="T13" fmla="*/ 17 h 19"/>
                  <a:gd name="T14" fmla="*/ 13 w 17"/>
                  <a:gd name="T15" fmla="*/ 16 h 19"/>
                  <a:gd name="T16" fmla="*/ 17 w 17"/>
                  <a:gd name="T17" fmla="*/ 13 h 19"/>
                  <a:gd name="T18" fmla="*/ 17 w 17"/>
                  <a:gd name="T19" fmla="*/ 9 h 19"/>
                  <a:gd name="T20" fmla="*/ 17 w 17"/>
                  <a:gd name="T21" fmla="*/ 4 h 19"/>
                  <a:gd name="T22" fmla="*/ 15 w 17"/>
                  <a:gd name="T23" fmla="*/ 3 h 19"/>
                  <a:gd name="T24" fmla="*/ 12 w 17"/>
                  <a:gd name="T25" fmla="*/ 0 h 19"/>
                  <a:gd name="T26" fmla="*/ 8 w 17"/>
                  <a:gd name="T27" fmla="*/ 0 h 19"/>
                  <a:gd name="T28" fmla="*/ 4 w 17"/>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9">
                    <a:moveTo>
                      <a:pt x="4" y="0"/>
                    </a:moveTo>
                    <a:lnTo>
                      <a:pt x="4" y="0"/>
                    </a:lnTo>
                    <a:lnTo>
                      <a:pt x="0" y="1"/>
                    </a:lnTo>
                    <a:lnTo>
                      <a:pt x="7" y="19"/>
                    </a:lnTo>
                    <a:lnTo>
                      <a:pt x="10" y="17"/>
                    </a:lnTo>
                    <a:lnTo>
                      <a:pt x="10" y="17"/>
                    </a:lnTo>
                    <a:lnTo>
                      <a:pt x="10" y="17"/>
                    </a:lnTo>
                    <a:lnTo>
                      <a:pt x="13" y="16"/>
                    </a:lnTo>
                    <a:lnTo>
                      <a:pt x="17" y="13"/>
                    </a:lnTo>
                    <a:lnTo>
                      <a:pt x="17" y="9"/>
                    </a:lnTo>
                    <a:lnTo>
                      <a:pt x="17" y="4"/>
                    </a:lnTo>
                    <a:lnTo>
                      <a:pt x="15" y="3"/>
                    </a:lnTo>
                    <a:lnTo>
                      <a:pt x="12"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0" name="Freeform 558"/>
              <p:cNvSpPr>
                <a:spLocks/>
              </p:cNvSpPr>
              <p:nvPr/>
            </p:nvSpPr>
            <p:spPr bwMode="auto">
              <a:xfrm>
                <a:off x="2453" y="1840"/>
                <a:ext cx="17" cy="19"/>
              </a:xfrm>
              <a:custGeom>
                <a:avLst/>
                <a:gdLst>
                  <a:gd name="T0" fmla="*/ 4 w 17"/>
                  <a:gd name="T1" fmla="*/ 0 h 19"/>
                  <a:gd name="T2" fmla="*/ 4 w 17"/>
                  <a:gd name="T3" fmla="*/ 0 h 19"/>
                  <a:gd name="T4" fmla="*/ 0 w 17"/>
                  <a:gd name="T5" fmla="*/ 2 h 19"/>
                  <a:gd name="T6" fmla="*/ 6 w 17"/>
                  <a:gd name="T7" fmla="*/ 19 h 19"/>
                  <a:gd name="T8" fmla="*/ 11 w 17"/>
                  <a:gd name="T9" fmla="*/ 18 h 19"/>
                  <a:gd name="T10" fmla="*/ 11 w 17"/>
                  <a:gd name="T11" fmla="*/ 18 h 19"/>
                  <a:gd name="T12" fmla="*/ 11 w 17"/>
                  <a:gd name="T13" fmla="*/ 18 h 19"/>
                  <a:gd name="T14" fmla="*/ 14 w 17"/>
                  <a:gd name="T15" fmla="*/ 16 h 19"/>
                  <a:gd name="T16" fmla="*/ 16 w 17"/>
                  <a:gd name="T17" fmla="*/ 13 h 19"/>
                  <a:gd name="T18" fmla="*/ 17 w 17"/>
                  <a:gd name="T19" fmla="*/ 10 h 19"/>
                  <a:gd name="T20" fmla="*/ 16 w 17"/>
                  <a:gd name="T21" fmla="*/ 6 h 19"/>
                  <a:gd name="T22" fmla="*/ 14 w 17"/>
                  <a:gd name="T23" fmla="*/ 3 h 19"/>
                  <a:gd name="T24" fmla="*/ 11 w 17"/>
                  <a:gd name="T25" fmla="*/ 0 h 19"/>
                  <a:gd name="T26" fmla="*/ 8 w 17"/>
                  <a:gd name="T27" fmla="*/ 0 h 19"/>
                  <a:gd name="T28" fmla="*/ 4 w 17"/>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9">
                    <a:moveTo>
                      <a:pt x="4" y="0"/>
                    </a:moveTo>
                    <a:lnTo>
                      <a:pt x="4" y="0"/>
                    </a:lnTo>
                    <a:lnTo>
                      <a:pt x="0" y="2"/>
                    </a:lnTo>
                    <a:lnTo>
                      <a:pt x="6" y="19"/>
                    </a:lnTo>
                    <a:lnTo>
                      <a:pt x="11" y="18"/>
                    </a:lnTo>
                    <a:lnTo>
                      <a:pt x="11" y="18"/>
                    </a:lnTo>
                    <a:lnTo>
                      <a:pt x="11" y="18"/>
                    </a:lnTo>
                    <a:lnTo>
                      <a:pt x="14" y="16"/>
                    </a:lnTo>
                    <a:lnTo>
                      <a:pt x="16" y="13"/>
                    </a:lnTo>
                    <a:lnTo>
                      <a:pt x="17" y="10"/>
                    </a:lnTo>
                    <a:lnTo>
                      <a:pt x="16" y="6"/>
                    </a:lnTo>
                    <a:lnTo>
                      <a:pt x="14" y="3"/>
                    </a:lnTo>
                    <a:lnTo>
                      <a:pt x="11"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1" name="Freeform 559"/>
              <p:cNvSpPr>
                <a:spLocks/>
              </p:cNvSpPr>
              <p:nvPr/>
            </p:nvSpPr>
            <p:spPr bwMode="auto">
              <a:xfrm>
                <a:off x="2457" y="1838"/>
                <a:ext cx="17" cy="20"/>
              </a:xfrm>
              <a:custGeom>
                <a:avLst/>
                <a:gdLst>
                  <a:gd name="T0" fmla="*/ 4 w 17"/>
                  <a:gd name="T1" fmla="*/ 0 h 20"/>
                  <a:gd name="T2" fmla="*/ 4 w 17"/>
                  <a:gd name="T3" fmla="*/ 0 h 20"/>
                  <a:gd name="T4" fmla="*/ 0 w 17"/>
                  <a:gd name="T5" fmla="*/ 2 h 20"/>
                  <a:gd name="T6" fmla="*/ 7 w 17"/>
                  <a:gd name="T7" fmla="*/ 20 h 20"/>
                  <a:gd name="T8" fmla="*/ 10 w 17"/>
                  <a:gd name="T9" fmla="*/ 18 h 20"/>
                  <a:gd name="T10" fmla="*/ 10 w 17"/>
                  <a:gd name="T11" fmla="*/ 18 h 20"/>
                  <a:gd name="T12" fmla="*/ 10 w 17"/>
                  <a:gd name="T13" fmla="*/ 18 h 20"/>
                  <a:gd name="T14" fmla="*/ 13 w 17"/>
                  <a:gd name="T15" fmla="*/ 17 h 20"/>
                  <a:gd name="T16" fmla="*/ 17 w 17"/>
                  <a:gd name="T17" fmla="*/ 13 h 20"/>
                  <a:gd name="T18" fmla="*/ 17 w 17"/>
                  <a:gd name="T19" fmla="*/ 10 h 20"/>
                  <a:gd name="T20" fmla="*/ 17 w 17"/>
                  <a:gd name="T21" fmla="*/ 7 h 20"/>
                  <a:gd name="T22" fmla="*/ 15 w 17"/>
                  <a:gd name="T23" fmla="*/ 4 h 20"/>
                  <a:gd name="T24" fmla="*/ 12 w 17"/>
                  <a:gd name="T25" fmla="*/ 0 h 20"/>
                  <a:gd name="T26" fmla="*/ 9 w 17"/>
                  <a:gd name="T27" fmla="*/ 0 h 20"/>
                  <a:gd name="T28" fmla="*/ 4 w 17"/>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0">
                    <a:moveTo>
                      <a:pt x="4" y="0"/>
                    </a:moveTo>
                    <a:lnTo>
                      <a:pt x="4" y="0"/>
                    </a:lnTo>
                    <a:lnTo>
                      <a:pt x="0" y="2"/>
                    </a:lnTo>
                    <a:lnTo>
                      <a:pt x="7" y="20"/>
                    </a:lnTo>
                    <a:lnTo>
                      <a:pt x="10" y="18"/>
                    </a:lnTo>
                    <a:lnTo>
                      <a:pt x="10" y="18"/>
                    </a:lnTo>
                    <a:lnTo>
                      <a:pt x="10" y="18"/>
                    </a:lnTo>
                    <a:lnTo>
                      <a:pt x="13" y="17"/>
                    </a:lnTo>
                    <a:lnTo>
                      <a:pt x="17" y="13"/>
                    </a:lnTo>
                    <a:lnTo>
                      <a:pt x="17" y="10"/>
                    </a:lnTo>
                    <a:lnTo>
                      <a:pt x="17" y="7"/>
                    </a:lnTo>
                    <a:lnTo>
                      <a:pt x="15" y="4"/>
                    </a:lnTo>
                    <a:lnTo>
                      <a:pt x="12" y="0"/>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2" name="Freeform 560"/>
              <p:cNvSpPr>
                <a:spLocks/>
              </p:cNvSpPr>
              <p:nvPr/>
            </p:nvSpPr>
            <p:spPr bwMode="auto">
              <a:xfrm>
                <a:off x="2461" y="1837"/>
                <a:ext cx="18" cy="19"/>
              </a:xfrm>
              <a:custGeom>
                <a:avLst/>
                <a:gdLst>
                  <a:gd name="T0" fmla="*/ 0 w 18"/>
                  <a:gd name="T1" fmla="*/ 3 h 19"/>
                  <a:gd name="T2" fmla="*/ 3 w 18"/>
                  <a:gd name="T3" fmla="*/ 0 h 19"/>
                  <a:gd name="T4" fmla="*/ 0 w 18"/>
                  <a:gd name="T5" fmla="*/ 1 h 19"/>
                  <a:gd name="T6" fmla="*/ 6 w 18"/>
                  <a:gd name="T7" fmla="*/ 19 h 19"/>
                  <a:gd name="T8" fmla="*/ 11 w 18"/>
                  <a:gd name="T9" fmla="*/ 18 h 19"/>
                  <a:gd name="T10" fmla="*/ 14 w 18"/>
                  <a:gd name="T11" fmla="*/ 16 h 19"/>
                  <a:gd name="T12" fmla="*/ 11 w 18"/>
                  <a:gd name="T13" fmla="*/ 18 h 19"/>
                  <a:gd name="T14" fmla="*/ 14 w 18"/>
                  <a:gd name="T15" fmla="*/ 16 h 19"/>
                  <a:gd name="T16" fmla="*/ 16 w 18"/>
                  <a:gd name="T17" fmla="*/ 13 h 19"/>
                  <a:gd name="T18" fmla="*/ 18 w 18"/>
                  <a:gd name="T19" fmla="*/ 9 h 19"/>
                  <a:gd name="T20" fmla="*/ 16 w 18"/>
                  <a:gd name="T21" fmla="*/ 6 h 19"/>
                  <a:gd name="T22" fmla="*/ 14 w 18"/>
                  <a:gd name="T23" fmla="*/ 3 h 19"/>
                  <a:gd name="T24" fmla="*/ 11 w 18"/>
                  <a:gd name="T25" fmla="*/ 0 h 19"/>
                  <a:gd name="T26" fmla="*/ 8 w 18"/>
                  <a:gd name="T27" fmla="*/ 0 h 19"/>
                  <a:gd name="T28" fmla="*/ 3 w 18"/>
                  <a:gd name="T29" fmla="*/ 0 h 19"/>
                  <a:gd name="T30" fmla="*/ 0 w 18"/>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0" y="3"/>
                    </a:moveTo>
                    <a:lnTo>
                      <a:pt x="3" y="0"/>
                    </a:lnTo>
                    <a:lnTo>
                      <a:pt x="0" y="1"/>
                    </a:lnTo>
                    <a:lnTo>
                      <a:pt x="6" y="19"/>
                    </a:lnTo>
                    <a:lnTo>
                      <a:pt x="11" y="18"/>
                    </a:lnTo>
                    <a:lnTo>
                      <a:pt x="14" y="16"/>
                    </a:lnTo>
                    <a:lnTo>
                      <a:pt x="11" y="18"/>
                    </a:lnTo>
                    <a:lnTo>
                      <a:pt x="14" y="16"/>
                    </a:lnTo>
                    <a:lnTo>
                      <a:pt x="16" y="13"/>
                    </a:lnTo>
                    <a:lnTo>
                      <a:pt x="18" y="9"/>
                    </a:lnTo>
                    <a:lnTo>
                      <a:pt x="16" y="6"/>
                    </a:lnTo>
                    <a:lnTo>
                      <a:pt x="14" y="3"/>
                    </a:lnTo>
                    <a:lnTo>
                      <a:pt x="11" y="0"/>
                    </a:lnTo>
                    <a:lnTo>
                      <a:pt x="8" y="0"/>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3" name="Freeform 561"/>
              <p:cNvSpPr>
                <a:spLocks/>
              </p:cNvSpPr>
              <p:nvPr/>
            </p:nvSpPr>
            <p:spPr bwMode="auto">
              <a:xfrm>
                <a:off x="2461" y="1832"/>
                <a:ext cx="21" cy="21"/>
              </a:xfrm>
              <a:custGeom>
                <a:avLst/>
                <a:gdLst>
                  <a:gd name="T0" fmla="*/ 5 w 21"/>
                  <a:gd name="T1" fmla="*/ 3 h 21"/>
                  <a:gd name="T2" fmla="*/ 5 w 21"/>
                  <a:gd name="T3" fmla="*/ 3 h 21"/>
                  <a:gd name="T4" fmla="*/ 0 w 21"/>
                  <a:gd name="T5" fmla="*/ 8 h 21"/>
                  <a:gd name="T6" fmla="*/ 14 w 21"/>
                  <a:gd name="T7" fmla="*/ 21 h 21"/>
                  <a:gd name="T8" fmla="*/ 19 w 21"/>
                  <a:gd name="T9" fmla="*/ 16 h 21"/>
                  <a:gd name="T10" fmla="*/ 19 w 21"/>
                  <a:gd name="T11" fmla="*/ 16 h 21"/>
                  <a:gd name="T12" fmla="*/ 19 w 21"/>
                  <a:gd name="T13" fmla="*/ 16 h 21"/>
                  <a:gd name="T14" fmla="*/ 21 w 21"/>
                  <a:gd name="T15" fmla="*/ 13 h 21"/>
                  <a:gd name="T16" fmla="*/ 21 w 21"/>
                  <a:gd name="T17" fmla="*/ 8 h 21"/>
                  <a:gd name="T18" fmla="*/ 19 w 21"/>
                  <a:gd name="T19" fmla="*/ 5 h 21"/>
                  <a:gd name="T20" fmla="*/ 18 w 21"/>
                  <a:gd name="T21" fmla="*/ 3 h 21"/>
                  <a:gd name="T22" fmla="*/ 14 w 21"/>
                  <a:gd name="T23" fmla="*/ 0 h 21"/>
                  <a:gd name="T24" fmla="*/ 11 w 21"/>
                  <a:gd name="T25" fmla="*/ 0 h 21"/>
                  <a:gd name="T26" fmla="*/ 8 w 21"/>
                  <a:gd name="T27" fmla="*/ 0 h 21"/>
                  <a:gd name="T28" fmla="*/ 5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5" y="3"/>
                    </a:moveTo>
                    <a:lnTo>
                      <a:pt x="5" y="3"/>
                    </a:lnTo>
                    <a:lnTo>
                      <a:pt x="0" y="8"/>
                    </a:lnTo>
                    <a:lnTo>
                      <a:pt x="14" y="21"/>
                    </a:lnTo>
                    <a:lnTo>
                      <a:pt x="19" y="16"/>
                    </a:lnTo>
                    <a:lnTo>
                      <a:pt x="19" y="16"/>
                    </a:lnTo>
                    <a:lnTo>
                      <a:pt x="19" y="16"/>
                    </a:lnTo>
                    <a:lnTo>
                      <a:pt x="21" y="13"/>
                    </a:lnTo>
                    <a:lnTo>
                      <a:pt x="21" y="8"/>
                    </a:lnTo>
                    <a:lnTo>
                      <a:pt x="19" y="5"/>
                    </a:lnTo>
                    <a:lnTo>
                      <a:pt x="18" y="3"/>
                    </a:lnTo>
                    <a:lnTo>
                      <a:pt x="14" y="0"/>
                    </a:lnTo>
                    <a:lnTo>
                      <a:pt x="11" y="0"/>
                    </a:lnTo>
                    <a:lnTo>
                      <a:pt x="8" y="0"/>
                    </a:lnTo>
                    <a:lnTo>
                      <a:pt x="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4" name="Freeform 562"/>
              <p:cNvSpPr>
                <a:spLocks/>
              </p:cNvSpPr>
              <p:nvPr/>
            </p:nvSpPr>
            <p:spPr bwMode="auto">
              <a:xfrm>
                <a:off x="2466" y="1827"/>
                <a:ext cx="21" cy="21"/>
              </a:xfrm>
              <a:custGeom>
                <a:avLst/>
                <a:gdLst>
                  <a:gd name="T0" fmla="*/ 3 w 21"/>
                  <a:gd name="T1" fmla="*/ 5 h 21"/>
                  <a:gd name="T2" fmla="*/ 3 w 21"/>
                  <a:gd name="T3" fmla="*/ 3 h 21"/>
                  <a:gd name="T4" fmla="*/ 0 w 21"/>
                  <a:gd name="T5" fmla="*/ 8 h 21"/>
                  <a:gd name="T6" fmla="*/ 14 w 21"/>
                  <a:gd name="T7" fmla="*/ 21 h 21"/>
                  <a:gd name="T8" fmla="*/ 17 w 21"/>
                  <a:gd name="T9" fmla="*/ 16 h 21"/>
                  <a:gd name="T10" fmla="*/ 19 w 21"/>
                  <a:gd name="T11" fmla="*/ 15 h 21"/>
                  <a:gd name="T12" fmla="*/ 17 w 21"/>
                  <a:gd name="T13" fmla="*/ 16 h 21"/>
                  <a:gd name="T14" fmla="*/ 19 w 21"/>
                  <a:gd name="T15" fmla="*/ 13 h 21"/>
                  <a:gd name="T16" fmla="*/ 21 w 21"/>
                  <a:gd name="T17" fmla="*/ 8 h 21"/>
                  <a:gd name="T18" fmla="*/ 19 w 21"/>
                  <a:gd name="T19" fmla="*/ 5 h 21"/>
                  <a:gd name="T20" fmla="*/ 17 w 21"/>
                  <a:gd name="T21" fmla="*/ 3 h 21"/>
                  <a:gd name="T22" fmla="*/ 14 w 21"/>
                  <a:gd name="T23" fmla="*/ 2 h 21"/>
                  <a:gd name="T24" fmla="*/ 9 w 21"/>
                  <a:gd name="T25" fmla="*/ 0 h 21"/>
                  <a:gd name="T26" fmla="*/ 6 w 21"/>
                  <a:gd name="T27" fmla="*/ 2 h 21"/>
                  <a:gd name="T28" fmla="*/ 3 w 21"/>
                  <a:gd name="T29" fmla="*/ 3 h 21"/>
                  <a:gd name="T30" fmla="*/ 3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5"/>
                    </a:moveTo>
                    <a:lnTo>
                      <a:pt x="3" y="3"/>
                    </a:lnTo>
                    <a:lnTo>
                      <a:pt x="0" y="8"/>
                    </a:lnTo>
                    <a:lnTo>
                      <a:pt x="14" y="21"/>
                    </a:lnTo>
                    <a:lnTo>
                      <a:pt x="17" y="16"/>
                    </a:lnTo>
                    <a:lnTo>
                      <a:pt x="19" y="15"/>
                    </a:lnTo>
                    <a:lnTo>
                      <a:pt x="17" y="16"/>
                    </a:lnTo>
                    <a:lnTo>
                      <a:pt x="19" y="13"/>
                    </a:lnTo>
                    <a:lnTo>
                      <a:pt x="21" y="8"/>
                    </a:lnTo>
                    <a:lnTo>
                      <a:pt x="19" y="5"/>
                    </a:lnTo>
                    <a:lnTo>
                      <a:pt x="17" y="3"/>
                    </a:lnTo>
                    <a:lnTo>
                      <a:pt x="14" y="2"/>
                    </a:lnTo>
                    <a:lnTo>
                      <a:pt x="9" y="0"/>
                    </a:lnTo>
                    <a:lnTo>
                      <a:pt x="6" y="2"/>
                    </a:lnTo>
                    <a:lnTo>
                      <a:pt x="3" y="3"/>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5" name="Freeform 563"/>
              <p:cNvSpPr>
                <a:spLocks/>
              </p:cNvSpPr>
              <p:nvPr/>
            </p:nvSpPr>
            <p:spPr bwMode="auto">
              <a:xfrm>
                <a:off x="2469" y="1820"/>
                <a:ext cx="21" cy="22"/>
              </a:xfrm>
              <a:custGeom>
                <a:avLst/>
                <a:gdLst>
                  <a:gd name="T0" fmla="*/ 3 w 21"/>
                  <a:gd name="T1" fmla="*/ 7 h 22"/>
                  <a:gd name="T2" fmla="*/ 3 w 21"/>
                  <a:gd name="T3" fmla="*/ 5 h 22"/>
                  <a:gd name="T4" fmla="*/ 0 w 21"/>
                  <a:gd name="T5" fmla="*/ 12 h 22"/>
                  <a:gd name="T6" fmla="*/ 16 w 21"/>
                  <a:gd name="T7" fmla="*/ 22 h 22"/>
                  <a:gd name="T8" fmla="*/ 19 w 21"/>
                  <a:gd name="T9" fmla="*/ 17 h 22"/>
                  <a:gd name="T10" fmla="*/ 21 w 21"/>
                  <a:gd name="T11" fmla="*/ 15 h 22"/>
                  <a:gd name="T12" fmla="*/ 19 w 21"/>
                  <a:gd name="T13" fmla="*/ 17 h 22"/>
                  <a:gd name="T14" fmla="*/ 21 w 21"/>
                  <a:gd name="T15" fmla="*/ 12 h 22"/>
                  <a:gd name="T16" fmla="*/ 21 w 21"/>
                  <a:gd name="T17" fmla="*/ 9 h 22"/>
                  <a:gd name="T18" fmla="*/ 19 w 21"/>
                  <a:gd name="T19" fmla="*/ 5 h 22"/>
                  <a:gd name="T20" fmla="*/ 16 w 21"/>
                  <a:gd name="T21" fmla="*/ 2 h 22"/>
                  <a:gd name="T22" fmla="*/ 13 w 21"/>
                  <a:gd name="T23" fmla="*/ 2 h 22"/>
                  <a:gd name="T24" fmla="*/ 10 w 21"/>
                  <a:gd name="T25" fmla="*/ 0 h 22"/>
                  <a:gd name="T26" fmla="*/ 6 w 21"/>
                  <a:gd name="T27" fmla="*/ 2 h 22"/>
                  <a:gd name="T28" fmla="*/ 3 w 21"/>
                  <a:gd name="T29" fmla="*/ 5 h 22"/>
                  <a:gd name="T30" fmla="*/ 3 w 21"/>
                  <a:gd name="T3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2">
                    <a:moveTo>
                      <a:pt x="3" y="7"/>
                    </a:moveTo>
                    <a:lnTo>
                      <a:pt x="3" y="5"/>
                    </a:lnTo>
                    <a:lnTo>
                      <a:pt x="0" y="12"/>
                    </a:lnTo>
                    <a:lnTo>
                      <a:pt x="16" y="22"/>
                    </a:lnTo>
                    <a:lnTo>
                      <a:pt x="19" y="17"/>
                    </a:lnTo>
                    <a:lnTo>
                      <a:pt x="21" y="15"/>
                    </a:lnTo>
                    <a:lnTo>
                      <a:pt x="19" y="17"/>
                    </a:lnTo>
                    <a:lnTo>
                      <a:pt x="21" y="12"/>
                    </a:lnTo>
                    <a:lnTo>
                      <a:pt x="21" y="9"/>
                    </a:lnTo>
                    <a:lnTo>
                      <a:pt x="19" y="5"/>
                    </a:lnTo>
                    <a:lnTo>
                      <a:pt x="16" y="2"/>
                    </a:lnTo>
                    <a:lnTo>
                      <a:pt x="13" y="2"/>
                    </a:lnTo>
                    <a:lnTo>
                      <a:pt x="10" y="0"/>
                    </a:lnTo>
                    <a:lnTo>
                      <a:pt x="6" y="2"/>
                    </a:lnTo>
                    <a:lnTo>
                      <a:pt x="3"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6" name="Freeform 564"/>
              <p:cNvSpPr>
                <a:spLocks/>
              </p:cNvSpPr>
              <p:nvPr/>
            </p:nvSpPr>
            <p:spPr bwMode="auto">
              <a:xfrm>
                <a:off x="2472" y="1812"/>
                <a:ext cx="23" cy="23"/>
              </a:xfrm>
              <a:custGeom>
                <a:avLst/>
                <a:gdLst>
                  <a:gd name="T0" fmla="*/ 3 w 23"/>
                  <a:gd name="T1" fmla="*/ 7 h 23"/>
                  <a:gd name="T2" fmla="*/ 3 w 23"/>
                  <a:gd name="T3" fmla="*/ 5 h 23"/>
                  <a:gd name="T4" fmla="*/ 0 w 23"/>
                  <a:gd name="T5" fmla="*/ 15 h 23"/>
                  <a:gd name="T6" fmla="*/ 18 w 23"/>
                  <a:gd name="T7" fmla="*/ 23 h 23"/>
                  <a:gd name="T8" fmla="*/ 21 w 23"/>
                  <a:gd name="T9" fmla="*/ 13 h 23"/>
                  <a:gd name="T10" fmla="*/ 21 w 23"/>
                  <a:gd name="T11" fmla="*/ 13 h 23"/>
                  <a:gd name="T12" fmla="*/ 21 w 23"/>
                  <a:gd name="T13" fmla="*/ 13 h 23"/>
                  <a:gd name="T14" fmla="*/ 23 w 23"/>
                  <a:gd name="T15" fmla="*/ 10 h 23"/>
                  <a:gd name="T16" fmla="*/ 21 w 23"/>
                  <a:gd name="T17" fmla="*/ 5 h 23"/>
                  <a:gd name="T18" fmla="*/ 20 w 23"/>
                  <a:gd name="T19" fmla="*/ 4 h 23"/>
                  <a:gd name="T20" fmla="*/ 16 w 23"/>
                  <a:gd name="T21" fmla="*/ 0 h 23"/>
                  <a:gd name="T22" fmla="*/ 13 w 23"/>
                  <a:gd name="T23" fmla="*/ 0 h 23"/>
                  <a:gd name="T24" fmla="*/ 10 w 23"/>
                  <a:gd name="T25" fmla="*/ 0 h 23"/>
                  <a:gd name="T26" fmla="*/ 7 w 23"/>
                  <a:gd name="T27" fmla="*/ 2 h 23"/>
                  <a:gd name="T28" fmla="*/ 3 w 23"/>
                  <a:gd name="T29" fmla="*/ 5 h 23"/>
                  <a:gd name="T30" fmla="*/ 3 w 23"/>
                  <a:gd name="T3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3" y="7"/>
                    </a:moveTo>
                    <a:lnTo>
                      <a:pt x="3" y="5"/>
                    </a:lnTo>
                    <a:lnTo>
                      <a:pt x="0" y="15"/>
                    </a:lnTo>
                    <a:lnTo>
                      <a:pt x="18" y="23"/>
                    </a:lnTo>
                    <a:lnTo>
                      <a:pt x="21" y="13"/>
                    </a:lnTo>
                    <a:lnTo>
                      <a:pt x="21" y="13"/>
                    </a:lnTo>
                    <a:lnTo>
                      <a:pt x="21" y="13"/>
                    </a:lnTo>
                    <a:lnTo>
                      <a:pt x="23" y="10"/>
                    </a:lnTo>
                    <a:lnTo>
                      <a:pt x="21" y="5"/>
                    </a:lnTo>
                    <a:lnTo>
                      <a:pt x="20" y="4"/>
                    </a:lnTo>
                    <a:lnTo>
                      <a:pt x="16" y="0"/>
                    </a:lnTo>
                    <a:lnTo>
                      <a:pt x="13" y="0"/>
                    </a:lnTo>
                    <a:lnTo>
                      <a:pt x="10" y="0"/>
                    </a:lnTo>
                    <a:lnTo>
                      <a:pt x="7" y="2"/>
                    </a:lnTo>
                    <a:lnTo>
                      <a:pt x="3"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7" name="Freeform 565"/>
              <p:cNvSpPr>
                <a:spLocks/>
              </p:cNvSpPr>
              <p:nvPr/>
            </p:nvSpPr>
            <p:spPr bwMode="auto">
              <a:xfrm>
                <a:off x="2475" y="1801"/>
                <a:ext cx="23" cy="24"/>
              </a:xfrm>
              <a:custGeom>
                <a:avLst/>
                <a:gdLst>
                  <a:gd name="T0" fmla="*/ 4 w 23"/>
                  <a:gd name="T1" fmla="*/ 8 h 24"/>
                  <a:gd name="T2" fmla="*/ 4 w 23"/>
                  <a:gd name="T3" fmla="*/ 6 h 24"/>
                  <a:gd name="T4" fmla="*/ 0 w 23"/>
                  <a:gd name="T5" fmla="*/ 18 h 24"/>
                  <a:gd name="T6" fmla="*/ 18 w 23"/>
                  <a:gd name="T7" fmla="*/ 24 h 24"/>
                  <a:gd name="T8" fmla="*/ 23 w 23"/>
                  <a:gd name="T9" fmla="*/ 13 h 24"/>
                  <a:gd name="T10" fmla="*/ 23 w 23"/>
                  <a:gd name="T11" fmla="*/ 13 h 24"/>
                  <a:gd name="T12" fmla="*/ 23 w 23"/>
                  <a:gd name="T13" fmla="*/ 13 h 24"/>
                  <a:gd name="T14" fmla="*/ 23 w 23"/>
                  <a:gd name="T15" fmla="*/ 10 h 24"/>
                  <a:gd name="T16" fmla="*/ 23 w 23"/>
                  <a:gd name="T17" fmla="*/ 6 h 24"/>
                  <a:gd name="T18" fmla="*/ 20 w 23"/>
                  <a:gd name="T19" fmla="*/ 3 h 24"/>
                  <a:gd name="T20" fmla="*/ 17 w 23"/>
                  <a:gd name="T21" fmla="*/ 2 h 24"/>
                  <a:gd name="T22" fmla="*/ 13 w 23"/>
                  <a:gd name="T23" fmla="*/ 0 h 24"/>
                  <a:gd name="T24" fmla="*/ 10 w 23"/>
                  <a:gd name="T25" fmla="*/ 2 h 24"/>
                  <a:gd name="T26" fmla="*/ 7 w 23"/>
                  <a:gd name="T27" fmla="*/ 3 h 24"/>
                  <a:gd name="T28" fmla="*/ 4 w 23"/>
                  <a:gd name="T29" fmla="*/ 6 h 24"/>
                  <a:gd name="T30" fmla="*/ 4 w 23"/>
                  <a:gd name="T3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4">
                    <a:moveTo>
                      <a:pt x="4" y="8"/>
                    </a:moveTo>
                    <a:lnTo>
                      <a:pt x="4" y="6"/>
                    </a:lnTo>
                    <a:lnTo>
                      <a:pt x="0" y="18"/>
                    </a:lnTo>
                    <a:lnTo>
                      <a:pt x="18" y="24"/>
                    </a:lnTo>
                    <a:lnTo>
                      <a:pt x="23" y="13"/>
                    </a:lnTo>
                    <a:lnTo>
                      <a:pt x="23" y="13"/>
                    </a:lnTo>
                    <a:lnTo>
                      <a:pt x="23" y="13"/>
                    </a:lnTo>
                    <a:lnTo>
                      <a:pt x="23" y="10"/>
                    </a:lnTo>
                    <a:lnTo>
                      <a:pt x="23" y="6"/>
                    </a:lnTo>
                    <a:lnTo>
                      <a:pt x="20" y="3"/>
                    </a:lnTo>
                    <a:lnTo>
                      <a:pt x="17" y="2"/>
                    </a:lnTo>
                    <a:lnTo>
                      <a:pt x="13" y="0"/>
                    </a:lnTo>
                    <a:lnTo>
                      <a:pt x="10" y="2"/>
                    </a:lnTo>
                    <a:lnTo>
                      <a:pt x="7" y="3"/>
                    </a:lnTo>
                    <a:lnTo>
                      <a:pt x="4" y="6"/>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8" name="Freeform 566"/>
              <p:cNvSpPr>
                <a:spLocks/>
              </p:cNvSpPr>
              <p:nvPr/>
            </p:nvSpPr>
            <p:spPr bwMode="auto">
              <a:xfrm>
                <a:off x="2479" y="1786"/>
                <a:ext cx="24" cy="28"/>
              </a:xfrm>
              <a:custGeom>
                <a:avLst/>
                <a:gdLst>
                  <a:gd name="T0" fmla="*/ 4 w 24"/>
                  <a:gd name="T1" fmla="*/ 8 h 28"/>
                  <a:gd name="T2" fmla="*/ 4 w 24"/>
                  <a:gd name="T3" fmla="*/ 7 h 28"/>
                  <a:gd name="T4" fmla="*/ 0 w 24"/>
                  <a:gd name="T5" fmla="*/ 23 h 28"/>
                  <a:gd name="T6" fmla="*/ 19 w 24"/>
                  <a:gd name="T7" fmla="*/ 28 h 28"/>
                  <a:gd name="T8" fmla="*/ 22 w 24"/>
                  <a:gd name="T9" fmla="*/ 12 h 28"/>
                  <a:gd name="T10" fmla="*/ 22 w 24"/>
                  <a:gd name="T11" fmla="*/ 12 h 28"/>
                  <a:gd name="T12" fmla="*/ 22 w 24"/>
                  <a:gd name="T13" fmla="*/ 12 h 28"/>
                  <a:gd name="T14" fmla="*/ 24 w 24"/>
                  <a:gd name="T15" fmla="*/ 8 h 28"/>
                  <a:gd name="T16" fmla="*/ 22 w 24"/>
                  <a:gd name="T17" fmla="*/ 5 h 28"/>
                  <a:gd name="T18" fmla="*/ 19 w 24"/>
                  <a:gd name="T19" fmla="*/ 2 h 28"/>
                  <a:gd name="T20" fmla="*/ 16 w 24"/>
                  <a:gd name="T21" fmla="*/ 0 h 28"/>
                  <a:gd name="T22" fmla="*/ 13 w 24"/>
                  <a:gd name="T23" fmla="*/ 0 h 28"/>
                  <a:gd name="T24" fmla="*/ 9 w 24"/>
                  <a:gd name="T25" fmla="*/ 2 h 28"/>
                  <a:gd name="T26" fmla="*/ 6 w 24"/>
                  <a:gd name="T27" fmla="*/ 4 h 28"/>
                  <a:gd name="T28" fmla="*/ 4 w 24"/>
                  <a:gd name="T29" fmla="*/ 7 h 28"/>
                  <a:gd name="T30" fmla="*/ 4 w 24"/>
                  <a:gd name="T3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8">
                    <a:moveTo>
                      <a:pt x="4" y="8"/>
                    </a:moveTo>
                    <a:lnTo>
                      <a:pt x="4" y="7"/>
                    </a:lnTo>
                    <a:lnTo>
                      <a:pt x="0" y="23"/>
                    </a:lnTo>
                    <a:lnTo>
                      <a:pt x="19" y="28"/>
                    </a:lnTo>
                    <a:lnTo>
                      <a:pt x="22" y="12"/>
                    </a:lnTo>
                    <a:lnTo>
                      <a:pt x="22" y="12"/>
                    </a:lnTo>
                    <a:lnTo>
                      <a:pt x="22" y="12"/>
                    </a:lnTo>
                    <a:lnTo>
                      <a:pt x="24" y="8"/>
                    </a:lnTo>
                    <a:lnTo>
                      <a:pt x="22" y="5"/>
                    </a:lnTo>
                    <a:lnTo>
                      <a:pt x="19" y="2"/>
                    </a:lnTo>
                    <a:lnTo>
                      <a:pt x="16" y="0"/>
                    </a:lnTo>
                    <a:lnTo>
                      <a:pt x="13" y="0"/>
                    </a:lnTo>
                    <a:lnTo>
                      <a:pt x="9" y="2"/>
                    </a:lnTo>
                    <a:lnTo>
                      <a:pt x="6" y="4"/>
                    </a:lnTo>
                    <a:lnTo>
                      <a:pt x="4" y="7"/>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99" name="Freeform 567"/>
              <p:cNvSpPr>
                <a:spLocks/>
              </p:cNvSpPr>
              <p:nvPr/>
            </p:nvSpPr>
            <p:spPr bwMode="auto">
              <a:xfrm>
                <a:off x="2483" y="1768"/>
                <a:ext cx="23" cy="30"/>
              </a:xfrm>
              <a:custGeom>
                <a:avLst/>
                <a:gdLst>
                  <a:gd name="T0" fmla="*/ 4 w 23"/>
                  <a:gd name="T1" fmla="*/ 9 h 30"/>
                  <a:gd name="T2" fmla="*/ 4 w 23"/>
                  <a:gd name="T3" fmla="*/ 7 h 30"/>
                  <a:gd name="T4" fmla="*/ 0 w 23"/>
                  <a:gd name="T5" fmla="*/ 26 h 30"/>
                  <a:gd name="T6" fmla="*/ 18 w 23"/>
                  <a:gd name="T7" fmla="*/ 30 h 30"/>
                  <a:gd name="T8" fmla="*/ 23 w 23"/>
                  <a:gd name="T9" fmla="*/ 12 h 30"/>
                  <a:gd name="T10" fmla="*/ 23 w 23"/>
                  <a:gd name="T11" fmla="*/ 12 h 30"/>
                  <a:gd name="T12" fmla="*/ 23 w 23"/>
                  <a:gd name="T13" fmla="*/ 12 h 30"/>
                  <a:gd name="T14" fmla="*/ 23 w 23"/>
                  <a:gd name="T15" fmla="*/ 7 h 30"/>
                  <a:gd name="T16" fmla="*/ 22 w 23"/>
                  <a:gd name="T17" fmla="*/ 4 h 30"/>
                  <a:gd name="T18" fmla="*/ 18 w 23"/>
                  <a:gd name="T19" fmla="*/ 2 h 30"/>
                  <a:gd name="T20" fmla="*/ 15 w 23"/>
                  <a:gd name="T21" fmla="*/ 0 h 30"/>
                  <a:gd name="T22" fmla="*/ 12 w 23"/>
                  <a:gd name="T23" fmla="*/ 0 h 30"/>
                  <a:gd name="T24" fmla="*/ 9 w 23"/>
                  <a:gd name="T25" fmla="*/ 0 h 30"/>
                  <a:gd name="T26" fmla="*/ 5 w 23"/>
                  <a:gd name="T27" fmla="*/ 4 h 30"/>
                  <a:gd name="T28" fmla="*/ 4 w 23"/>
                  <a:gd name="T29" fmla="*/ 7 h 30"/>
                  <a:gd name="T30" fmla="*/ 4 w 23"/>
                  <a:gd name="T31"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0">
                    <a:moveTo>
                      <a:pt x="4" y="9"/>
                    </a:moveTo>
                    <a:lnTo>
                      <a:pt x="4" y="7"/>
                    </a:lnTo>
                    <a:lnTo>
                      <a:pt x="0" y="26"/>
                    </a:lnTo>
                    <a:lnTo>
                      <a:pt x="18" y="30"/>
                    </a:lnTo>
                    <a:lnTo>
                      <a:pt x="23" y="12"/>
                    </a:lnTo>
                    <a:lnTo>
                      <a:pt x="23" y="12"/>
                    </a:lnTo>
                    <a:lnTo>
                      <a:pt x="23" y="12"/>
                    </a:lnTo>
                    <a:lnTo>
                      <a:pt x="23" y="7"/>
                    </a:lnTo>
                    <a:lnTo>
                      <a:pt x="22" y="4"/>
                    </a:lnTo>
                    <a:lnTo>
                      <a:pt x="18" y="2"/>
                    </a:lnTo>
                    <a:lnTo>
                      <a:pt x="15" y="0"/>
                    </a:lnTo>
                    <a:lnTo>
                      <a:pt x="12" y="0"/>
                    </a:lnTo>
                    <a:lnTo>
                      <a:pt x="9" y="0"/>
                    </a:lnTo>
                    <a:lnTo>
                      <a:pt x="5" y="4"/>
                    </a:lnTo>
                    <a:lnTo>
                      <a:pt x="4" y="7"/>
                    </a:lnTo>
                    <a:lnTo>
                      <a:pt x="4"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0" name="Freeform 568"/>
              <p:cNvSpPr>
                <a:spLocks/>
              </p:cNvSpPr>
              <p:nvPr/>
            </p:nvSpPr>
            <p:spPr bwMode="auto">
              <a:xfrm>
                <a:off x="2487" y="1747"/>
                <a:ext cx="22" cy="33"/>
              </a:xfrm>
              <a:custGeom>
                <a:avLst/>
                <a:gdLst>
                  <a:gd name="T0" fmla="*/ 5 w 22"/>
                  <a:gd name="T1" fmla="*/ 8 h 33"/>
                  <a:gd name="T2" fmla="*/ 5 w 22"/>
                  <a:gd name="T3" fmla="*/ 7 h 33"/>
                  <a:gd name="T4" fmla="*/ 0 w 22"/>
                  <a:gd name="T5" fmla="*/ 30 h 33"/>
                  <a:gd name="T6" fmla="*/ 19 w 22"/>
                  <a:gd name="T7" fmla="*/ 33 h 33"/>
                  <a:gd name="T8" fmla="*/ 22 w 22"/>
                  <a:gd name="T9" fmla="*/ 12 h 33"/>
                  <a:gd name="T10" fmla="*/ 22 w 22"/>
                  <a:gd name="T11" fmla="*/ 10 h 33"/>
                  <a:gd name="T12" fmla="*/ 22 w 22"/>
                  <a:gd name="T13" fmla="*/ 12 h 33"/>
                  <a:gd name="T14" fmla="*/ 22 w 22"/>
                  <a:gd name="T15" fmla="*/ 7 h 33"/>
                  <a:gd name="T16" fmla="*/ 21 w 22"/>
                  <a:gd name="T17" fmla="*/ 4 h 33"/>
                  <a:gd name="T18" fmla="*/ 19 w 22"/>
                  <a:gd name="T19" fmla="*/ 0 h 33"/>
                  <a:gd name="T20" fmla="*/ 16 w 22"/>
                  <a:gd name="T21" fmla="*/ 0 h 33"/>
                  <a:gd name="T22" fmla="*/ 11 w 22"/>
                  <a:gd name="T23" fmla="*/ 0 h 33"/>
                  <a:gd name="T24" fmla="*/ 8 w 22"/>
                  <a:gd name="T25" fmla="*/ 0 h 33"/>
                  <a:gd name="T26" fmla="*/ 6 w 22"/>
                  <a:gd name="T27" fmla="*/ 4 h 33"/>
                  <a:gd name="T28" fmla="*/ 5 w 22"/>
                  <a:gd name="T29" fmla="*/ 7 h 33"/>
                  <a:gd name="T30" fmla="*/ 5 w 22"/>
                  <a:gd name="T31"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5" y="8"/>
                    </a:moveTo>
                    <a:lnTo>
                      <a:pt x="5" y="7"/>
                    </a:lnTo>
                    <a:lnTo>
                      <a:pt x="0" y="30"/>
                    </a:lnTo>
                    <a:lnTo>
                      <a:pt x="19" y="33"/>
                    </a:lnTo>
                    <a:lnTo>
                      <a:pt x="22" y="12"/>
                    </a:lnTo>
                    <a:lnTo>
                      <a:pt x="22" y="10"/>
                    </a:lnTo>
                    <a:lnTo>
                      <a:pt x="22" y="12"/>
                    </a:lnTo>
                    <a:lnTo>
                      <a:pt x="22" y="7"/>
                    </a:lnTo>
                    <a:lnTo>
                      <a:pt x="21" y="4"/>
                    </a:lnTo>
                    <a:lnTo>
                      <a:pt x="19" y="0"/>
                    </a:lnTo>
                    <a:lnTo>
                      <a:pt x="16" y="0"/>
                    </a:lnTo>
                    <a:lnTo>
                      <a:pt x="11" y="0"/>
                    </a:lnTo>
                    <a:lnTo>
                      <a:pt x="8" y="0"/>
                    </a:lnTo>
                    <a:lnTo>
                      <a:pt x="6" y="4"/>
                    </a:lnTo>
                    <a:lnTo>
                      <a:pt x="5" y="7"/>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1" name="Freeform 569"/>
              <p:cNvSpPr>
                <a:spLocks/>
              </p:cNvSpPr>
              <p:nvPr/>
            </p:nvSpPr>
            <p:spPr bwMode="auto">
              <a:xfrm>
                <a:off x="2492" y="1721"/>
                <a:ext cx="22" cy="36"/>
              </a:xfrm>
              <a:custGeom>
                <a:avLst/>
                <a:gdLst>
                  <a:gd name="T0" fmla="*/ 3 w 22"/>
                  <a:gd name="T1" fmla="*/ 8 h 36"/>
                  <a:gd name="T2" fmla="*/ 3 w 22"/>
                  <a:gd name="T3" fmla="*/ 8 h 36"/>
                  <a:gd name="T4" fmla="*/ 0 w 22"/>
                  <a:gd name="T5" fmla="*/ 34 h 36"/>
                  <a:gd name="T6" fmla="*/ 17 w 22"/>
                  <a:gd name="T7" fmla="*/ 36 h 36"/>
                  <a:gd name="T8" fmla="*/ 22 w 22"/>
                  <a:gd name="T9" fmla="*/ 10 h 36"/>
                  <a:gd name="T10" fmla="*/ 22 w 22"/>
                  <a:gd name="T11" fmla="*/ 10 h 36"/>
                  <a:gd name="T12" fmla="*/ 22 w 22"/>
                  <a:gd name="T13" fmla="*/ 10 h 36"/>
                  <a:gd name="T14" fmla="*/ 22 w 22"/>
                  <a:gd name="T15" fmla="*/ 7 h 36"/>
                  <a:gd name="T16" fmla="*/ 21 w 22"/>
                  <a:gd name="T17" fmla="*/ 4 h 36"/>
                  <a:gd name="T18" fmla="*/ 17 w 22"/>
                  <a:gd name="T19" fmla="*/ 0 h 36"/>
                  <a:gd name="T20" fmla="*/ 14 w 22"/>
                  <a:gd name="T21" fmla="*/ 0 h 36"/>
                  <a:gd name="T22" fmla="*/ 11 w 22"/>
                  <a:gd name="T23" fmla="*/ 0 h 36"/>
                  <a:gd name="T24" fmla="*/ 8 w 22"/>
                  <a:gd name="T25" fmla="*/ 2 h 36"/>
                  <a:gd name="T26" fmla="*/ 4 w 22"/>
                  <a:gd name="T27" fmla="*/ 4 h 36"/>
                  <a:gd name="T28" fmla="*/ 3 w 22"/>
                  <a:gd name="T2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6">
                    <a:moveTo>
                      <a:pt x="3" y="8"/>
                    </a:moveTo>
                    <a:lnTo>
                      <a:pt x="3" y="8"/>
                    </a:lnTo>
                    <a:lnTo>
                      <a:pt x="0" y="34"/>
                    </a:lnTo>
                    <a:lnTo>
                      <a:pt x="17" y="36"/>
                    </a:lnTo>
                    <a:lnTo>
                      <a:pt x="22" y="10"/>
                    </a:lnTo>
                    <a:lnTo>
                      <a:pt x="22" y="10"/>
                    </a:lnTo>
                    <a:lnTo>
                      <a:pt x="22" y="10"/>
                    </a:lnTo>
                    <a:lnTo>
                      <a:pt x="22" y="7"/>
                    </a:lnTo>
                    <a:lnTo>
                      <a:pt x="21" y="4"/>
                    </a:lnTo>
                    <a:lnTo>
                      <a:pt x="17" y="0"/>
                    </a:lnTo>
                    <a:lnTo>
                      <a:pt x="14" y="0"/>
                    </a:lnTo>
                    <a:lnTo>
                      <a:pt x="11" y="0"/>
                    </a:lnTo>
                    <a:lnTo>
                      <a:pt x="8" y="2"/>
                    </a:lnTo>
                    <a:lnTo>
                      <a:pt x="4" y="4"/>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2" name="Freeform 570"/>
              <p:cNvSpPr>
                <a:spLocks/>
              </p:cNvSpPr>
              <p:nvPr/>
            </p:nvSpPr>
            <p:spPr bwMode="auto">
              <a:xfrm>
                <a:off x="2495" y="1692"/>
                <a:ext cx="24" cy="39"/>
              </a:xfrm>
              <a:custGeom>
                <a:avLst/>
                <a:gdLst>
                  <a:gd name="T0" fmla="*/ 5 w 24"/>
                  <a:gd name="T1" fmla="*/ 8 h 39"/>
                  <a:gd name="T2" fmla="*/ 5 w 24"/>
                  <a:gd name="T3" fmla="*/ 8 h 39"/>
                  <a:gd name="T4" fmla="*/ 0 w 24"/>
                  <a:gd name="T5" fmla="*/ 37 h 39"/>
                  <a:gd name="T6" fmla="*/ 19 w 24"/>
                  <a:gd name="T7" fmla="*/ 39 h 39"/>
                  <a:gd name="T8" fmla="*/ 23 w 24"/>
                  <a:gd name="T9" fmla="*/ 11 h 39"/>
                  <a:gd name="T10" fmla="*/ 24 w 24"/>
                  <a:gd name="T11" fmla="*/ 10 h 39"/>
                  <a:gd name="T12" fmla="*/ 23 w 24"/>
                  <a:gd name="T13" fmla="*/ 11 h 39"/>
                  <a:gd name="T14" fmla="*/ 23 w 24"/>
                  <a:gd name="T15" fmla="*/ 7 h 39"/>
                  <a:gd name="T16" fmla="*/ 21 w 24"/>
                  <a:gd name="T17" fmla="*/ 3 h 39"/>
                  <a:gd name="T18" fmla="*/ 19 w 24"/>
                  <a:gd name="T19" fmla="*/ 2 h 39"/>
                  <a:gd name="T20" fmla="*/ 14 w 24"/>
                  <a:gd name="T21" fmla="*/ 0 h 39"/>
                  <a:gd name="T22" fmla="*/ 11 w 24"/>
                  <a:gd name="T23" fmla="*/ 0 h 39"/>
                  <a:gd name="T24" fmla="*/ 8 w 24"/>
                  <a:gd name="T25" fmla="*/ 2 h 39"/>
                  <a:gd name="T26" fmla="*/ 6 w 24"/>
                  <a:gd name="T27" fmla="*/ 3 h 39"/>
                  <a:gd name="T28" fmla="*/ 5 w 24"/>
                  <a:gd name="T29"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9">
                    <a:moveTo>
                      <a:pt x="5" y="8"/>
                    </a:moveTo>
                    <a:lnTo>
                      <a:pt x="5" y="8"/>
                    </a:lnTo>
                    <a:lnTo>
                      <a:pt x="0" y="37"/>
                    </a:lnTo>
                    <a:lnTo>
                      <a:pt x="19" y="39"/>
                    </a:lnTo>
                    <a:lnTo>
                      <a:pt x="23" y="11"/>
                    </a:lnTo>
                    <a:lnTo>
                      <a:pt x="24" y="10"/>
                    </a:lnTo>
                    <a:lnTo>
                      <a:pt x="23" y="11"/>
                    </a:lnTo>
                    <a:lnTo>
                      <a:pt x="23" y="7"/>
                    </a:lnTo>
                    <a:lnTo>
                      <a:pt x="21" y="3"/>
                    </a:lnTo>
                    <a:lnTo>
                      <a:pt x="19" y="2"/>
                    </a:lnTo>
                    <a:lnTo>
                      <a:pt x="14" y="0"/>
                    </a:lnTo>
                    <a:lnTo>
                      <a:pt x="11" y="0"/>
                    </a:lnTo>
                    <a:lnTo>
                      <a:pt x="8" y="2"/>
                    </a:lnTo>
                    <a:lnTo>
                      <a:pt x="6"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3" name="Freeform 571"/>
              <p:cNvSpPr>
                <a:spLocks/>
              </p:cNvSpPr>
              <p:nvPr/>
            </p:nvSpPr>
            <p:spPr bwMode="auto">
              <a:xfrm>
                <a:off x="2500" y="1658"/>
                <a:ext cx="22" cy="44"/>
              </a:xfrm>
              <a:custGeom>
                <a:avLst/>
                <a:gdLst>
                  <a:gd name="T0" fmla="*/ 3 w 22"/>
                  <a:gd name="T1" fmla="*/ 10 h 44"/>
                  <a:gd name="T2" fmla="*/ 3 w 22"/>
                  <a:gd name="T3" fmla="*/ 8 h 44"/>
                  <a:gd name="T4" fmla="*/ 0 w 22"/>
                  <a:gd name="T5" fmla="*/ 42 h 44"/>
                  <a:gd name="T6" fmla="*/ 19 w 22"/>
                  <a:gd name="T7" fmla="*/ 44 h 44"/>
                  <a:gd name="T8" fmla="*/ 22 w 22"/>
                  <a:gd name="T9" fmla="*/ 11 h 44"/>
                  <a:gd name="T10" fmla="*/ 22 w 22"/>
                  <a:gd name="T11" fmla="*/ 11 h 44"/>
                  <a:gd name="T12" fmla="*/ 22 w 22"/>
                  <a:gd name="T13" fmla="*/ 11 h 44"/>
                  <a:gd name="T14" fmla="*/ 22 w 22"/>
                  <a:gd name="T15" fmla="*/ 6 h 44"/>
                  <a:gd name="T16" fmla="*/ 21 w 22"/>
                  <a:gd name="T17" fmla="*/ 3 h 44"/>
                  <a:gd name="T18" fmla="*/ 18 w 22"/>
                  <a:gd name="T19" fmla="*/ 2 h 44"/>
                  <a:gd name="T20" fmla="*/ 14 w 22"/>
                  <a:gd name="T21" fmla="*/ 0 h 44"/>
                  <a:gd name="T22" fmla="*/ 11 w 22"/>
                  <a:gd name="T23" fmla="*/ 0 h 44"/>
                  <a:gd name="T24" fmla="*/ 8 w 22"/>
                  <a:gd name="T25" fmla="*/ 2 h 44"/>
                  <a:gd name="T26" fmla="*/ 5 w 22"/>
                  <a:gd name="T27" fmla="*/ 5 h 44"/>
                  <a:gd name="T28" fmla="*/ 3 w 22"/>
                  <a:gd name="T29" fmla="*/ 8 h 44"/>
                  <a:gd name="T30" fmla="*/ 3 w 22"/>
                  <a:gd name="T31"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44">
                    <a:moveTo>
                      <a:pt x="3" y="10"/>
                    </a:moveTo>
                    <a:lnTo>
                      <a:pt x="3" y="8"/>
                    </a:lnTo>
                    <a:lnTo>
                      <a:pt x="0" y="42"/>
                    </a:lnTo>
                    <a:lnTo>
                      <a:pt x="19" y="44"/>
                    </a:lnTo>
                    <a:lnTo>
                      <a:pt x="22" y="11"/>
                    </a:lnTo>
                    <a:lnTo>
                      <a:pt x="22" y="11"/>
                    </a:lnTo>
                    <a:lnTo>
                      <a:pt x="22" y="11"/>
                    </a:lnTo>
                    <a:lnTo>
                      <a:pt x="22" y="6"/>
                    </a:lnTo>
                    <a:lnTo>
                      <a:pt x="21" y="3"/>
                    </a:lnTo>
                    <a:lnTo>
                      <a:pt x="18" y="2"/>
                    </a:lnTo>
                    <a:lnTo>
                      <a:pt x="14" y="0"/>
                    </a:lnTo>
                    <a:lnTo>
                      <a:pt x="11" y="0"/>
                    </a:lnTo>
                    <a:lnTo>
                      <a:pt x="8" y="2"/>
                    </a:lnTo>
                    <a:lnTo>
                      <a:pt x="5" y="5"/>
                    </a:lnTo>
                    <a:lnTo>
                      <a:pt x="3" y="8"/>
                    </a:lnTo>
                    <a:lnTo>
                      <a:pt x="3"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4" name="Freeform 572"/>
              <p:cNvSpPr>
                <a:spLocks/>
              </p:cNvSpPr>
              <p:nvPr/>
            </p:nvSpPr>
            <p:spPr bwMode="auto">
              <a:xfrm>
                <a:off x="2503" y="1622"/>
                <a:ext cx="24" cy="47"/>
              </a:xfrm>
              <a:custGeom>
                <a:avLst/>
                <a:gdLst>
                  <a:gd name="T0" fmla="*/ 5 w 24"/>
                  <a:gd name="T1" fmla="*/ 8 h 47"/>
                  <a:gd name="T2" fmla="*/ 5 w 24"/>
                  <a:gd name="T3" fmla="*/ 8 h 47"/>
                  <a:gd name="T4" fmla="*/ 0 w 24"/>
                  <a:gd name="T5" fmla="*/ 46 h 47"/>
                  <a:gd name="T6" fmla="*/ 19 w 24"/>
                  <a:gd name="T7" fmla="*/ 47 h 47"/>
                  <a:gd name="T8" fmla="*/ 24 w 24"/>
                  <a:gd name="T9" fmla="*/ 10 h 47"/>
                  <a:gd name="T10" fmla="*/ 24 w 24"/>
                  <a:gd name="T11" fmla="*/ 10 h 47"/>
                  <a:gd name="T12" fmla="*/ 24 w 24"/>
                  <a:gd name="T13" fmla="*/ 10 h 47"/>
                  <a:gd name="T14" fmla="*/ 23 w 24"/>
                  <a:gd name="T15" fmla="*/ 7 h 47"/>
                  <a:gd name="T16" fmla="*/ 21 w 24"/>
                  <a:gd name="T17" fmla="*/ 3 h 47"/>
                  <a:gd name="T18" fmla="*/ 18 w 24"/>
                  <a:gd name="T19" fmla="*/ 0 h 47"/>
                  <a:gd name="T20" fmla="*/ 15 w 24"/>
                  <a:gd name="T21" fmla="*/ 0 h 47"/>
                  <a:gd name="T22" fmla="*/ 11 w 24"/>
                  <a:gd name="T23" fmla="*/ 0 h 47"/>
                  <a:gd name="T24" fmla="*/ 8 w 24"/>
                  <a:gd name="T25" fmla="*/ 2 h 47"/>
                  <a:gd name="T26" fmla="*/ 5 w 24"/>
                  <a:gd name="T27" fmla="*/ 5 h 47"/>
                  <a:gd name="T28" fmla="*/ 5 w 24"/>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5" y="8"/>
                    </a:moveTo>
                    <a:lnTo>
                      <a:pt x="5" y="8"/>
                    </a:lnTo>
                    <a:lnTo>
                      <a:pt x="0" y="46"/>
                    </a:lnTo>
                    <a:lnTo>
                      <a:pt x="19" y="47"/>
                    </a:lnTo>
                    <a:lnTo>
                      <a:pt x="24" y="10"/>
                    </a:lnTo>
                    <a:lnTo>
                      <a:pt x="24" y="10"/>
                    </a:lnTo>
                    <a:lnTo>
                      <a:pt x="24" y="10"/>
                    </a:lnTo>
                    <a:lnTo>
                      <a:pt x="23" y="7"/>
                    </a:lnTo>
                    <a:lnTo>
                      <a:pt x="21" y="3"/>
                    </a:lnTo>
                    <a:lnTo>
                      <a:pt x="18" y="0"/>
                    </a:lnTo>
                    <a:lnTo>
                      <a:pt x="15" y="0"/>
                    </a:lnTo>
                    <a:lnTo>
                      <a:pt x="11" y="0"/>
                    </a:lnTo>
                    <a:lnTo>
                      <a:pt x="8" y="2"/>
                    </a:lnTo>
                    <a:lnTo>
                      <a:pt x="5"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5" name="Freeform 573"/>
              <p:cNvSpPr>
                <a:spLocks/>
              </p:cNvSpPr>
              <p:nvPr/>
            </p:nvSpPr>
            <p:spPr bwMode="auto">
              <a:xfrm>
                <a:off x="2508" y="1582"/>
                <a:ext cx="23" cy="50"/>
              </a:xfrm>
              <a:custGeom>
                <a:avLst/>
                <a:gdLst>
                  <a:gd name="T0" fmla="*/ 3 w 23"/>
                  <a:gd name="T1" fmla="*/ 9 h 50"/>
                  <a:gd name="T2" fmla="*/ 3 w 23"/>
                  <a:gd name="T3" fmla="*/ 9 h 50"/>
                  <a:gd name="T4" fmla="*/ 0 w 23"/>
                  <a:gd name="T5" fmla="*/ 48 h 50"/>
                  <a:gd name="T6" fmla="*/ 19 w 23"/>
                  <a:gd name="T7" fmla="*/ 50 h 50"/>
                  <a:gd name="T8" fmla="*/ 23 w 23"/>
                  <a:gd name="T9" fmla="*/ 11 h 50"/>
                  <a:gd name="T10" fmla="*/ 23 w 23"/>
                  <a:gd name="T11" fmla="*/ 11 h 50"/>
                  <a:gd name="T12" fmla="*/ 23 w 23"/>
                  <a:gd name="T13" fmla="*/ 11 h 50"/>
                  <a:gd name="T14" fmla="*/ 23 w 23"/>
                  <a:gd name="T15" fmla="*/ 6 h 50"/>
                  <a:gd name="T16" fmla="*/ 21 w 23"/>
                  <a:gd name="T17" fmla="*/ 3 h 50"/>
                  <a:gd name="T18" fmla="*/ 18 w 23"/>
                  <a:gd name="T19" fmla="*/ 1 h 50"/>
                  <a:gd name="T20" fmla="*/ 14 w 23"/>
                  <a:gd name="T21" fmla="*/ 0 h 50"/>
                  <a:gd name="T22" fmla="*/ 10 w 23"/>
                  <a:gd name="T23" fmla="*/ 1 h 50"/>
                  <a:gd name="T24" fmla="*/ 6 w 23"/>
                  <a:gd name="T25" fmla="*/ 3 h 50"/>
                  <a:gd name="T26" fmla="*/ 5 w 23"/>
                  <a:gd name="T27" fmla="*/ 4 h 50"/>
                  <a:gd name="T28" fmla="*/ 3 w 23"/>
                  <a:gd name="T29"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0">
                    <a:moveTo>
                      <a:pt x="3" y="9"/>
                    </a:moveTo>
                    <a:lnTo>
                      <a:pt x="3" y="9"/>
                    </a:lnTo>
                    <a:lnTo>
                      <a:pt x="0" y="48"/>
                    </a:lnTo>
                    <a:lnTo>
                      <a:pt x="19" y="50"/>
                    </a:lnTo>
                    <a:lnTo>
                      <a:pt x="23" y="11"/>
                    </a:lnTo>
                    <a:lnTo>
                      <a:pt x="23" y="11"/>
                    </a:lnTo>
                    <a:lnTo>
                      <a:pt x="23" y="11"/>
                    </a:lnTo>
                    <a:lnTo>
                      <a:pt x="23" y="6"/>
                    </a:lnTo>
                    <a:lnTo>
                      <a:pt x="21" y="3"/>
                    </a:lnTo>
                    <a:lnTo>
                      <a:pt x="18" y="1"/>
                    </a:lnTo>
                    <a:lnTo>
                      <a:pt x="14" y="0"/>
                    </a:lnTo>
                    <a:lnTo>
                      <a:pt x="10" y="1"/>
                    </a:lnTo>
                    <a:lnTo>
                      <a:pt x="6" y="3"/>
                    </a:lnTo>
                    <a:lnTo>
                      <a:pt x="5" y="4"/>
                    </a:lnTo>
                    <a:lnTo>
                      <a:pt x="3"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6" name="Freeform 574"/>
              <p:cNvSpPr>
                <a:spLocks/>
              </p:cNvSpPr>
              <p:nvPr/>
            </p:nvSpPr>
            <p:spPr bwMode="auto">
              <a:xfrm>
                <a:off x="2511" y="1543"/>
                <a:ext cx="24" cy="50"/>
              </a:xfrm>
              <a:custGeom>
                <a:avLst/>
                <a:gdLst>
                  <a:gd name="T0" fmla="*/ 5 w 24"/>
                  <a:gd name="T1" fmla="*/ 8 h 50"/>
                  <a:gd name="T2" fmla="*/ 5 w 24"/>
                  <a:gd name="T3" fmla="*/ 8 h 50"/>
                  <a:gd name="T4" fmla="*/ 0 w 24"/>
                  <a:gd name="T5" fmla="*/ 48 h 50"/>
                  <a:gd name="T6" fmla="*/ 20 w 24"/>
                  <a:gd name="T7" fmla="*/ 50 h 50"/>
                  <a:gd name="T8" fmla="*/ 24 w 24"/>
                  <a:gd name="T9" fmla="*/ 11 h 50"/>
                  <a:gd name="T10" fmla="*/ 24 w 24"/>
                  <a:gd name="T11" fmla="*/ 11 h 50"/>
                  <a:gd name="T12" fmla="*/ 24 w 24"/>
                  <a:gd name="T13" fmla="*/ 11 h 50"/>
                  <a:gd name="T14" fmla="*/ 23 w 24"/>
                  <a:gd name="T15" fmla="*/ 6 h 50"/>
                  <a:gd name="T16" fmla="*/ 21 w 24"/>
                  <a:gd name="T17" fmla="*/ 3 h 50"/>
                  <a:gd name="T18" fmla="*/ 18 w 24"/>
                  <a:gd name="T19" fmla="*/ 1 h 50"/>
                  <a:gd name="T20" fmla="*/ 15 w 24"/>
                  <a:gd name="T21" fmla="*/ 0 h 50"/>
                  <a:gd name="T22" fmla="*/ 11 w 24"/>
                  <a:gd name="T23" fmla="*/ 0 h 50"/>
                  <a:gd name="T24" fmla="*/ 8 w 24"/>
                  <a:gd name="T25" fmla="*/ 1 h 50"/>
                  <a:gd name="T26" fmla="*/ 5 w 24"/>
                  <a:gd name="T27" fmla="*/ 4 h 50"/>
                  <a:gd name="T28" fmla="*/ 5 w 24"/>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50">
                    <a:moveTo>
                      <a:pt x="5" y="8"/>
                    </a:moveTo>
                    <a:lnTo>
                      <a:pt x="5" y="8"/>
                    </a:lnTo>
                    <a:lnTo>
                      <a:pt x="0" y="48"/>
                    </a:lnTo>
                    <a:lnTo>
                      <a:pt x="20" y="50"/>
                    </a:lnTo>
                    <a:lnTo>
                      <a:pt x="24" y="11"/>
                    </a:lnTo>
                    <a:lnTo>
                      <a:pt x="24" y="11"/>
                    </a:lnTo>
                    <a:lnTo>
                      <a:pt x="24" y="11"/>
                    </a:lnTo>
                    <a:lnTo>
                      <a:pt x="23" y="6"/>
                    </a:lnTo>
                    <a:lnTo>
                      <a:pt x="21" y="3"/>
                    </a:lnTo>
                    <a:lnTo>
                      <a:pt x="18" y="1"/>
                    </a:lnTo>
                    <a:lnTo>
                      <a:pt x="15" y="0"/>
                    </a:lnTo>
                    <a:lnTo>
                      <a:pt x="11" y="0"/>
                    </a:lnTo>
                    <a:lnTo>
                      <a:pt x="8" y="1"/>
                    </a:lnTo>
                    <a:lnTo>
                      <a:pt x="5" y="4"/>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7" name="Freeform 575"/>
              <p:cNvSpPr>
                <a:spLocks/>
              </p:cNvSpPr>
              <p:nvPr/>
            </p:nvSpPr>
            <p:spPr bwMode="auto">
              <a:xfrm>
                <a:off x="2516" y="1504"/>
                <a:ext cx="23" cy="50"/>
              </a:xfrm>
              <a:custGeom>
                <a:avLst/>
                <a:gdLst>
                  <a:gd name="T0" fmla="*/ 3 w 23"/>
                  <a:gd name="T1" fmla="*/ 8 h 50"/>
                  <a:gd name="T2" fmla="*/ 3 w 23"/>
                  <a:gd name="T3" fmla="*/ 8 h 50"/>
                  <a:gd name="T4" fmla="*/ 0 w 23"/>
                  <a:gd name="T5" fmla="*/ 47 h 50"/>
                  <a:gd name="T6" fmla="*/ 19 w 23"/>
                  <a:gd name="T7" fmla="*/ 50 h 50"/>
                  <a:gd name="T8" fmla="*/ 23 w 23"/>
                  <a:gd name="T9" fmla="*/ 9 h 50"/>
                  <a:gd name="T10" fmla="*/ 23 w 23"/>
                  <a:gd name="T11" fmla="*/ 9 h 50"/>
                  <a:gd name="T12" fmla="*/ 23 w 23"/>
                  <a:gd name="T13" fmla="*/ 9 h 50"/>
                  <a:gd name="T14" fmla="*/ 23 w 23"/>
                  <a:gd name="T15" fmla="*/ 6 h 50"/>
                  <a:gd name="T16" fmla="*/ 21 w 23"/>
                  <a:gd name="T17" fmla="*/ 3 h 50"/>
                  <a:gd name="T18" fmla="*/ 18 w 23"/>
                  <a:gd name="T19" fmla="*/ 0 h 50"/>
                  <a:gd name="T20" fmla="*/ 15 w 23"/>
                  <a:gd name="T21" fmla="*/ 0 h 50"/>
                  <a:gd name="T22" fmla="*/ 10 w 23"/>
                  <a:gd name="T23" fmla="*/ 0 h 50"/>
                  <a:gd name="T24" fmla="*/ 6 w 23"/>
                  <a:gd name="T25" fmla="*/ 1 h 50"/>
                  <a:gd name="T26" fmla="*/ 5 w 23"/>
                  <a:gd name="T27" fmla="*/ 3 h 50"/>
                  <a:gd name="T28" fmla="*/ 3 w 23"/>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0">
                    <a:moveTo>
                      <a:pt x="3" y="8"/>
                    </a:moveTo>
                    <a:lnTo>
                      <a:pt x="3" y="8"/>
                    </a:lnTo>
                    <a:lnTo>
                      <a:pt x="0" y="47"/>
                    </a:lnTo>
                    <a:lnTo>
                      <a:pt x="19" y="50"/>
                    </a:lnTo>
                    <a:lnTo>
                      <a:pt x="23" y="9"/>
                    </a:lnTo>
                    <a:lnTo>
                      <a:pt x="23" y="9"/>
                    </a:lnTo>
                    <a:lnTo>
                      <a:pt x="23" y="9"/>
                    </a:lnTo>
                    <a:lnTo>
                      <a:pt x="23" y="6"/>
                    </a:lnTo>
                    <a:lnTo>
                      <a:pt x="21" y="3"/>
                    </a:lnTo>
                    <a:lnTo>
                      <a:pt x="18" y="0"/>
                    </a:lnTo>
                    <a:lnTo>
                      <a:pt x="15" y="0"/>
                    </a:lnTo>
                    <a:lnTo>
                      <a:pt x="10" y="0"/>
                    </a:lnTo>
                    <a:lnTo>
                      <a:pt x="6"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8" name="Freeform 576"/>
              <p:cNvSpPr>
                <a:spLocks/>
              </p:cNvSpPr>
              <p:nvPr/>
            </p:nvSpPr>
            <p:spPr bwMode="auto">
              <a:xfrm>
                <a:off x="2519" y="1466"/>
                <a:ext cx="25" cy="47"/>
              </a:xfrm>
              <a:custGeom>
                <a:avLst/>
                <a:gdLst>
                  <a:gd name="T0" fmla="*/ 5 w 25"/>
                  <a:gd name="T1" fmla="*/ 8 h 47"/>
                  <a:gd name="T2" fmla="*/ 5 w 25"/>
                  <a:gd name="T3" fmla="*/ 8 h 47"/>
                  <a:gd name="T4" fmla="*/ 0 w 25"/>
                  <a:gd name="T5" fmla="*/ 46 h 47"/>
                  <a:gd name="T6" fmla="*/ 20 w 25"/>
                  <a:gd name="T7" fmla="*/ 47 h 47"/>
                  <a:gd name="T8" fmla="*/ 25 w 25"/>
                  <a:gd name="T9" fmla="*/ 12 h 47"/>
                  <a:gd name="T10" fmla="*/ 25 w 25"/>
                  <a:gd name="T11" fmla="*/ 12 h 47"/>
                  <a:gd name="T12" fmla="*/ 25 w 25"/>
                  <a:gd name="T13" fmla="*/ 12 h 47"/>
                  <a:gd name="T14" fmla="*/ 23 w 25"/>
                  <a:gd name="T15" fmla="*/ 7 h 47"/>
                  <a:gd name="T16" fmla="*/ 21 w 25"/>
                  <a:gd name="T17" fmla="*/ 3 h 47"/>
                  <a:gd name="T18" fmla="*/ 18 w 25"/>
                  <a:gd name="T19" fmla="*/ 2 h 47"/>
                  <a:gd name="T20" fmla="*/ 15 w 25"/>
                  <a:gd name="T21" fmla="*/ 0 h 47"/>
                  <a:gd name="T22" fmla="*/ 12 w 25"/>
                  <a:gd name="T23" fmla="*/ 0 h 47"/>
                  <a:gd name="T24" fmla="*/ 8 w 25"/>
                  <a:gd name="T25" fmla="*/ 2 h 47"/>
                  <a:gd name="T26" fmla="*/ 5 w 25"/>
                  <a:gd name="T27" fmla="*/ 5 h 47"/>
                  <a:gd name="T28" fmla="*/ 5 w 25"/>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7">
                    <a:moveTo>
                      <a:pt x="5" y="8"/>
                    </a:moveTo>
                    <a:lnTo>
                      <a:pt x="5" y="8"/>
                    </a:lnTo>
                    <a:lnTo>
                      <a:pt x="0" y="46"/>
                    </a:lnTo>
                    <a:lnTo>
                      <a:pt x="20" y="47"/>
                    </a:lnTo>
                    <a:lnTo>
                      <a:pt x="25" y="12"/>
                    </a:lnTo>
                    <a:lnTo>
                      <a:pt x="25" y="12"/>
                    </a:lnTo>
                    <a:lnTo>
                      <a:pt x="25" y="12"/>
                    </a:lnTo>
                    <a:lnTo>
                      <a:pt x="23" y="7"/>
                    </a:lnTo>
                    <a:lnTo>
                      <a:pt x="21" y="3"/>
                    </a:lnTo>
                    <a:lnTo>
                      <a:pt x="18" y="2"/>
                    </a:lnTo>
                    <a:lnTo>
                      <a:pt x="15" y="0"/>
                    </a:lnTo>
                    <a:lnTo>
                      <a:pt x="12" y="0"/>
                    </a:lnTo>
                    <a:lnTo>
                      <a:pt x="8" y="2"/>
                    </a:lnTo>
                    <a:lnTo>
                      <a:pt x="5"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09" name="Freeform 577"/>
              <p:cNvSpPr>
                <a:spLocks/>
              </p:cNvSpPr>
              <p:nvPr/>
            </p:nvSpPr>
            <p:spPr bwMode="auto">
              <a:xfrm>
                <a:off x="2524" y="1434"/>
                <a:ext cx="23" cy="44"/>
              </a:xfrm>
              <a:custGeom>
                <a:avLst/>
                <a:gdLst>
                  <a:gd name="T0" fmla="*/ 3 w 23"/>
                  <a:gd name="T1" fmla="*/ 8 h 44"/>
                  <a:gd name="T2" fmla="*/ 3 w 23"/>
                  <a:gd name="T3" fmla="*/ 8 h 44"/>
                  <a:gd name="T4" fmla="*/ 0 w 23"/>
                  <a:gd name="T5" fmla="*/ 40 h 44"/>
                  <a:gd name="T6" fmla="*/ 20 w 23"/>
                  <a:gd name="T7" fmla="*/ 44 h 44"/>
                  <a:gd name="T8" fmla="*/ 23 w 23"/>
                  <a:gd name="T9" fmla="*/ 9 h 44"/>
                  <a:gd name="T10" fmla="*/ 23 w 23"/>
                  <a:gd name="T11" fmla="*/ 9 h 44"/>
                  <a:gd name="T12" fmla="*/ 23 w 23"/>
                  <a:gd name="T13" fmla="*/ 9 h 44"/>
                  <a:gd name="T14" fmla="*/ 23 w 23"/>
                  <a:gd name="T15" fmla="*/ 6 h 44"/>
                  <a:gd name="T16" fmla="*/ 21 w 23"/>
                  <a:gd name="T17" fmla="*/ 3 h 44"/>
                  <a:gd name="T18" fmla="*/ 18 w 23"/>
                  <a:gd name="T19" fmla="*/ 0 h 44"/>
                  <a:gd name="T20" fmla="*/ 15 w 23"/>
                  <a:gd name="T21" fmla="*/ 0 h 44"/>
                  <a:gd name="T22" fmla="*/ 11 w 23"/>
                  <a:gd name="T23" fmla="*/ 0 h 44"/>
                  <a:gd name="T24" fmla="*/ 7 w 23"/>
                  <a:gd name="T25" fmla="*/ 1 h 44"/>
                  <a:gd name="T26" fmla="*/ 5 w 23"/>
                  <a:gd name="T27" fmla="*/ 3 h 44"/>
                  <a:gd name="T28" fmla="*/ 3 w 23"/>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4">
                    <a:moveTo>
                      <a:pt x="3" y="8"/>
                    </a:moveTo>
                    <a:lnTo>
                      <a:pt x="3" y="8"/>
                    </a:lnTo>
                    <a:lnTo>
                      <a:pt x="0" y="40"/>
                    </a:lnTo>
                    <a:lnTo>
                      <a:pt x="20" y="44"/>
                    </a:lnTo>
                    <a:lnTo>
                      <a:pt x="23" y="9"/>
                    </a:lnTo>
                    <a:lnTo>
                      <a:pt x="23" y="9"/>
                    </a:lnTo>
                    <a:lnTo>
                      <a:pt x="23" y="9"/>
                    </a:lnTo>
                    <a:lnTo>
                      <a:pt x="23" y="6"/>
                    </a:lnTo>
                    <a:lnTo>
                      <a:pt x="21" y="3"/>
                    </a:lnTo>
                    <a:lnTo>
                      <a:pt x="18" y="0"/>
                    </a:lnTo>
                    <a:lnTo>
                      <a:pt x="15" y="0"/>
                    </a:lnTo>
                    <a:lnTo>
                      <a:pt x="11" y="0"/>
                    </a:lnTo>
                    <a:lnTo>
                      <a:pt x="7"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0" name="Freeform 578"/>
              <p:cNvSpPr>
                <a:spLocks/>
              </p:cNvSpPr>
              <p:nvPr/>
            </p:nvSpPr>
            <p:spPr bwMode="auto">
              <a:xfrm>
                <a:off x="2527" y="1404"/>
                <a:ext cx="23" cy="39"/>
              </a:xfrm>
              <a:custGeom>
                <a:avLst/>
                <a:gdLst>
                  <a:gd name="T0" fmla="*/ 5 w 23"/>
                  <a:gd name="T1" fmla="*/ 9 h 39"/>
                  <a:gd name="T2" fmla="*/ 5 w 23"/>
                  <a:gd name="T3" fmla="*/ 9 h 39"/>
                  <a:gd name="T4" fmla="*/ 0 w 23"/>
                  <a:gd name="T5" fmla="*/ 38 h 39"/>
                  <a:gd name="T6" fmla="*/ 20 w 23"/>
                  <a:gd name="T7" fmla="*/ 39 h 39"/>
                  <a:gd name="T8" fmla="*/ 23 w 23"/>
                  <a:gd name="T9" fmla="*/ 10 h 39"/>
                  <a:gd name="T10" fmla="*/ 23 w 23"/>
                  <a:gd name="T11" fmla="*/ 12 h 39"/>
                  <a:gd name="T12" fmla="*/ 23 w 23"/>
                  <a:gd name="T13" fmla="*/ 10 h 39"/>
                  <a:gd name="T14" fmla="*/ 23 w 23"/>
                  <a:gd name="T15" fmla="*/ 7 h 39"/>
                  <a:gd name="T16" fmla="*/ 21 w 23"/>
                  <a:gd name="T17" fmla="*/ 4 h 39"/>
                  <a:gd name="T18" fmla="*/ 18 w 23"/>
                  <a:gd name="T19" fmla="*/ 2 h 39"/>
                  <a:gd name="T20" fmla="*/ 15 w 23"/>
                  <a:gd name="T21" fmla="*/ 0 h 39"/>
                  <a:gd name="T22" fmla="*/ 12 w 23"/>
                  <a:gd name="T23" fmla="*/ 0 h 39"/>
                  <a:gd name="T24" fmla="*/ 8 w 23"/>
                  <a:gd name="T25" fmla="*/ 2 h 39"/>
                  <a:gd name="T26" fmla="*/ 7 w 23"/>
                  <a:gd name="T27" fmla="*/ 4 h 39"/>
                  <a:gd name="T28" fmla="*/ 5 w 23"/>
                  <a:gd name="T29"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9">
                    <a:moveTo>
                      <a:pt x="5" y="9"/>
                    </a:moveTo>
                    <a:lnTo>
                      <a:pt x="5" y="9"/>
                    </a:lnTo>
                    <a:lnTo>
                      <a:pt x="0" y="38"/>
                    </a:lnTo>
                    <a:lnTo>
                      <a:pt x="20" y="39"/>
                    </a:lnTo>
                    <a:lnTo>
                      <a:pt x="23" y="10"/>
                    </a:lnTo>
                    <a:lnTo>
                      <a:pt x="23" y="12"/>
                    </a:lnTo>
                    <a:lnTo>
                      <a:pt x="23" y="10"/>
                    </a:lnTo>
                    <a:lnTo>
                      <a:pt x="23" y="7"/>
                    </a:lnTo>
                    <a:lnTo>
                      <a:pt x="21" y="4"/>
                    </a:lnTo>
                    <a:lnTo>
                      <a:pt x="18" y="2"/>
                    </a:lnTo>
                    <a:lnTo>
                      <a:pt x="15" y="0"/>
                    </a:lnTo>
                    <a:lnTo>
                      <a:pt x="12" y="0"/>
                    </a:lnTo>
                    <a:lnTo>
                      <a:pt x="8" y="2"/>
                    </a:lnTo>
                    <a:lnTo>
                      <a:pt x="7" y="4"/>
                    </a:lnTo>
                    <a:lnTo>
                      <a:pt x="5"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1" name="Freeform 579"/>
              <p:cNvSpPr>
                <a:spLocks/>
              </p:cNvSpPr>
              <p:nvPr/>
            </p:nvSpPr>
            <p:spPr bwMode="auto">
              <a:xfrm>
                <a:off x="2532" y="1382"/>
                <a:ext cx="23" cy="34"/>
              </a:xfrm>
              <a:custGeom>
                <a:avLst/>
                <a:gdLst>
                  <a:gd name="T0" fmla="*/ 3 w 23"/>
                  <a:gd name="T1" fmla="*/ 6 h 34"/>
                  <a:gd name="T2" fmla="*/ 3 w 23"/>
                  <a:gd name="T3" fmla="*/ 8 h 34"/>
                  <a:gd name="T4" fmla="*/ 0 w 23"/>
                  <a:gd name="T5" fmla="*/ 31 h 34"/>
                  <a:gd name="T6" fmla="*/ 18 w 23"/>
                  <a:gd name="T7" fmla="*/ 34 h 34"/>
                  <a:gd name="T8" fmla="*/ 23 w 23"/>
                  <a:gd name="T9" fmla="*/ 11 h 34"/>
                  <a:gd name="T10" fmla="*/ 23 w 23"/>
                  <a:gd name="T11" fmla="*/ 11 h 34"/>
                  <a:gd name="T12" fmla="*/ 23 w 23"/>
                  <a:gd name="T13" fmla="*/ 11 h 34"/>
                  <a:gd name="T14" fmla="*/ 23 w 23"/>
                  <a:gd name="T15" fmla="*/ 6 h 34"/>
                  <a:gd name="T16" fmla="*/ 21 w 23"/>
                  <a:gd name="T17" fmla="*/ 3 h 34"/>
                  <a:gd name="T18" fmla="*/ 18 w 23"/>
                  <a:gd name="T19" fmla="*/ 1 h 34"/>
                  <a:gd name="T20" fmla="*/ 15 w 23"/>
                  <a:gd name="T21" fmla="*/ 0 h 34"/>
                  <a:gd name="T22" fmla="*/ 12 w 23"/>
                  <a:gd name="T23" fmla="*/ 0 h 34"/>
                  <a:gd name="T24" fmla="*/ 8 w 23"/>
                  <a:gd name="T25" fmla="*/ 1 h 34"/>
                  <a:gd name="T26" fmla="*/ 5 w 23"/>
                  <a:gd name="T27" fmla="*/ 3 h 34"/>
                  <a:gd name="T28" fmla="*/ 3 w 23"/>
                  <a:gd name="T29" fmla="*/ 8 h 34"/>
                  <a:gd name="T30" fmla="*/ 3 w 23"/>
                  <a:gd name="T3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4">
                    <a:moveTo>
                      <a:pt x="3" y="6"/>
                    </a:moveTo>
                    <a:lnTo>
                      <a:pt x="3" y="8"/>
                    </a:lnTo>
                    <a:lnTo>
                      <a:pt x="0" y="31"/>
                    </a:lnTo>
                    <a:lnTo>
                      <a:pt x="18" y="34"/>
                    </a:lnTo>
                    <a:lnTo>
                      <a:pt x="23" y="11"/>
                    </a:lnTo>
                    <a:lnTo>
                      <a:pt x="23" y="11"/>
                    </a:lnTo>
                    <a:lnTo>
                      <a:pt x="23" y="11"/>
                    </a:lnTo>
                    <a:lnTo>
                      <a:pt x="23" y="6"/>
                    </a:lnTo>
                    <a:lnTo>
                      <a:pt x="21" y="3"/>
                    </a:lnTo>
                    <a:lnTo>
                      <a:pt x="18" y="1"/>
                    </a:lnTo>
                    <a:lnTo>
                      <a:pt x="15" y="0"/>
                    </a:lnTo>
                    <a:lnTo>
                      <a:pt x="12" y="0"/>
                    </a:lnTo>
                    <a:lnTo>
                      <a:pt x="8" y="1"/>
                    </a:lnTo>
                    <a:lnTo>
                      <a:pt x="5" y="3"/>
                    </a:lnTo>
                    <a:lnTo>
                      <a:pt x="3" y="8"/>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2" name="Freeform 580"/>
              <p:cNvSpPr>
                <a:spLocks/>
              </p:cNvSpPr>
              <p:nvPr/>
            </p:nvSpPr>
            <p:spPr bwMode="auto">
              <a:xfrm>
                <a:off x="2535" y="1367"/>
                <a:ext cx="25" cy="26"/>
              </a:xfrm>
              <a:custGeom>
                <a:avLst/>
                <a:gdLst>
                  <a:gd name="T0" fmla="*/ 7 w 25"/>
                  <a:gd name="T1" fmla="*/ 5 h 26"/>
                  <a:gd name="T2" fmla="*/ 5 w 25"/>
                  <a:gd name="T3" fmla="*/ 8 h 26"/>
                  <a:gd name="T4" fmla="*/ 0 w 25"/>
                  <a:gd name="T5" fmla="*/ 21 h 26"/>
                  <a:gd name="T6" fmla="*/ 20 w 25"/>
                  <a:gd name="T7" fmla="*/ 26 h 26"/>
                  <a:gd name="T8" fmla="*/ 23 w 25"/>
                  <a:gd name="T9" fmla="*/ 13 h 26"/>
                  <a:gd name="T10" fmla="*/ 23 w 25"/>
                  <a:gd name="T11" fmla="*/ 15 h 26"/>
                  <a:gd name="T12" fmla="*/ 23 w 25"/>
                  <a:gd name="T13" fmla="*/ 13 h 26"/>
                  <a:gd name="T14" fmla="*/ 25 w 25"/>
                  <a:gd name="T15" fmla="*/ 8 h 26"/>
                  <a:gd name="T16" fmla="*/ 23 w 25"/>
                  <a:gd name="T17" fmla="*/ 5 h 26"/>
                  <a:gd name="T18" fmla="*/ 20 w 25"/>
                  <a:gd name="T19" fmla="*/ 2 h 26"/>
                  <a:gd name="T20" fmla="*/ 17 w 25"/>
                  <a:gd name="T21" fmla="*/ 2 h 26"/>
                  <a:gd name="T22" fmla="*/ 13 w 25"/>
                  <a:gd name="T23" fmla="*/ 0 h 26"/>
                  <a:gd name="T24" fmla="*/ 10 w 25"/>
                  <a:gd name="T25" fmla="*/ 2 h 26"/>
                  <a:gd name="T26" fmla="*/ 7 w 25"/>
                  <a:gd name="T27" fmla="*/ 3 h 26"/>
                  <a:gd name="T28" fmla="*/ 5 w 25"/>
                  <a:gd name="T29" fmla="*/ 8 h 26"/>
                  <a:gd name="T30" fmla="*/ 7 w 25"/>
                  <a:gd name="T31"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26">
                    <a:moveTo>
                      <a:pt x="7" y="5"/>
                    </a:moveTo>
                    <a:lnTo>
                      <a:pt x="5" y="8"/>
                    </a:lnTo>
                    <a:lnTo>
                      <a:pt x="0" y="21"/>
                    </a:lnTo>
                    <a:lnTo>
                      <a:pt x="20" y="26"/>
                    </a:lnTo>
                    <a:lnTo>
                      <a:pt x="23" y="13"/>
                    </a:lnTo>
                    <a:lnTo>
                      <a:pt x="23" y="15"/>
                    </a:lnTo>
                    <a:lnTo>
                      <a:pt x="23" y="13"/>
                    </a:lnTo>
                    <a:lnTo>
                      <a:pt x="25" y="8"/>
                    </a:lnTo>
                    <a:lnTo>
                      <a:pt x="23" y="5"/>
                    </a:lnTo>
                    <a:lnTo>
                      <a:pt x="20" y="2"/>
                    </a:lnTo>
                    <a:lnTo>
                      <a:pt x="17" y="2"/>
                    </a:lnTo>
                    <a:lnTo>
                      <a:pt x="13" y="0"/>
                    </a:lnTo>
                    <a:lnTo>
                      <a:pt x="10" y="2"/>
                    </a:lnTo>
                    <a:lnTo>
                      <a:pt x="7" y="3"/>
                    </a:lnTo>
                    <a:lnTo>
                      <a:pt x="5" y="8"/>
                    </a:lnTo>
                    <a:lnTo>
                      <a:pt x="7"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3" name="Freeform 581"/>
              <p:cNvSpPr>
                <a:spLocks/>
              </p:cNvSpPr>
              <p:nvPr/>
            </p:nvSpPr>
            <p:spPr bwMode="auto">
              <a:xfrm>
                <a:off x="2542" y="1362"/>
                <a:ext cx="21" cy="20"/>
              </a:xfrm>
              <a:custGeom>
                <a:avLst/>
                <a:gdLst>
                  <a:gd name="T0" fmla="*/ 18 w 21"/>
                  <a:gd name="T1" fmla="*/ 2 h 20"/>
                  <a:gd name="T2" fmla="*/ 3 w 21"/>
                  <a:gd name="T3" fmla="*/ 3 h 20"/>
                  <a:gd name="T4" fmla="*/ 0 w 21"/>
                  <a:gd name="T5" fmla="*/ 10 h 20"/>
                  <a:gd name="T6" fmla="*/ 16 w 21"/>
                  <a:gd name="T7" fmla="*/ 20 h 20"/>
                  <a:gd name="T8" fmla="*/ 19 w 21"/>
                  <a:gd name="T9" fmla="*/ 15 h 20"/>
                  <a:gd name="T10" fmla="*/ 5 w 21"/>
                  <a:gd name="T11" fmla="*/ 16 h 20"/>
                  <a:gd name="T12" fmla="*/ 19 w 21"/>
                  <a:gd name="T13" fmla="*/ 15 h 20"/>
                  <a:gd name="T14" fmla="*/ 21 w 21"/>
                  <a:gd name="T15" fmla="*/ 10 h 20"/>
                  <a:gd name="T16" fmla="*/ 21 w 21"/>
                  <a:gd name="T17" fmla="*/ 7 h 20"/>
                  <a:gd name="T18" fmla="*/ 19 w 21"/>
                  <a:gd name="T19" fmla="*/ 3 h 20"/>
                  <a:gd name="T20" fmla="*/ 16 w 21"/>
                  <a:gd name="T21" fmla="*/ 2 h 20"/>
                  <a:gd name="T22" fmla="*/ 13 w 21"/>
                  <a:gd name="T23" fmla="*/ 0 h 20"/>
                  <a:gd name="T24" fmla="*/ 10 w 21"/>
                  <a:gd name="T25" fmla="*/ 0 h 20"/>
                  <a:gd name="T26" fmla="*/ 6 w 21"/>
                  <a:gd name="T27" fmla="*/ 0 h 20"/>
                  <a:gd name="T28" fmla="*/ 3 w 21"/>
                  <a:gd name="T29" fmla="*/ 3 h 20"/>
                  <a:gd name="T30" fmla="*/ 18 w 21"/>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0">
                    <a:moveTo>
                      <a:pt x="18" y="2"/>
                    </a:moveTo>
                    <a:lnTo>
                      <a:pt x="3" y="3"/>
                    </a:lnTo>
                    <a:lnTo>
                      <a:pt x="0" y="10"/>
                    </a:lnTo>
                    <a:lnTo>
                      <a:pt x="16" y="20"/>
                    </a:lnTo>
                    <a:lnTo>
                      <a:pt x="19" y="15"/>
                    </a:lnTo>
                    <a:lnTo>
                      <a:pt x="5" y="16"/>
                    </a:lnTo>
                    <a:lnTo>
                      <a:pt x="19" y="15"/>
                    </a:lnTo>
                    <a:lnTo>
                      <a:pt x="21" y="10"/>
                    </a:lnTo>
                    <a:lnTo>
                      <a:pt x="21" y="7"/>
                    </a:lnTo>
                    <a:lnTo>
                      <a:pt x="19" y="3"/>
                    </a:lnTo>
                    <a:lnTo>
                      <a:pt x="16" y="2"/>
                    </a:lnTo>
                    <a:lnTo>
                      <a:pt x="13" y="0"/>
                    </a:lnTo>
                    <a:lnTo>
                      <a:pt x="10" y="0"/>
                    </a:lnTo>
                    <a:lnTo>
                      <a:pt x="6" y="0"/>
                    </a:lnTo>
                    <a:lnTo>
                      <a:pt x="3" y="3"/>
                    </a:lnTo>
                    <a:lnTo>
                      <a:pt x="1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4" name="Freeform 582"/>
              <p:cNvSpPr>
                <a:spLocks/>
              </p:cNvSpPr>
              <p:nvPr/>
            </p:nvSpPr>
            <p:spPr bwMode="auto">
              <a:xfrm>
                <a:off x="2547" y="1364"/>
                <a:ext cx="21" cy="19"/>
              </a:xfrm>
              <a:custGeom>
                <a:avLst/>
                <a:gdLst>
                  <a:gd name="T0" fmla="*/ 19 w 21"/>
                  <a:gd name="T1" fmla="*/ 6 h 19"/>
                  <a:gd name="T2" fmla="*/ 16 w 21"/>
                  <a:gd name="T3" fmla="*/ 3 h 19"/>
                  <a:gd name="T4" fmla="*/ 13 w 21"/>
                  <a:gd name="T5" fmla="*/ 0 h 19"/>
                  <a:gd name="T6" fmla="*/ 0 w 21"/>
                  <a:gd name="T7" fmla="*/ 14 h 19"/>
                  <a:gd name="T8" fmla="*/ 5 w 21"/>
                  <a:gd name="T9" fmla="*/ 18 h 19"/>
                  <a:gd name="T10" fmla="*/ 1 w 21"/>
                  <a:gd name="T11" fmla="*/ 14 h 19"/>
                  <a:gd name="T12" fmla="*/ 5 w 21"/>
                  <a:gd name="T13" fmla="*/ 18 h 19"/>
                  <a:gd name="T14" fmla="*/ 8 w 21"/>
                  <a:gd name="T15" fmla="*/ 19 h 19"/>
                  <a:gd name="T16" fmla="*/ 13 w 21"/>
                  <a:gd name="T17" fmla="*/ 19 h 19"/>
                  <a:gd name="T18" fmla="*/ 16 w 21"/>
                  <a:gd name="T19" fmla="*/ 18 h 19"/>
                  <a:gd name="T20" fmla="*/ 18 w 21"/>
                  <a:gd name="T21" fmla="*/ 16 h 19"/>
                  <a:gd name="T22" fmla="*/ 19 w 21"/>
                  <a:gd name="T23" fmla="*/ 13 h 19"/>
                  <a:gd name="T24" fmla="*/ 21 w 21"/>
                  <a:gd name="T25" fmla="*/ 10 h 19"/>
                  <a:gd name="T26" fmla="*/ 19 w 21"/>
                  <a:gd name="T27" fmla="*/ 6 h 19"/>
                  <a:gd name="T28" fmla="*/ 16 w 21"/>
                  <a:gd name="T29" fmla="*/ 3 h 19"/>
                  <a:gd name="T30" fmla="*/ 19 w 21"/>
                  <a:gd name="T31"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9">
                    <a:moveTo>
                      <a:pt x="19" y="6"/>
                    </a:moveTo>
                    <a:lnTo>
                      <a:pt x="16" y="3"/>
                    </a:lnTo>
                    <a:lnTo>
                      <a:pt x="13" y="0"/>
                    </a:lnTo>
                    <a:lnTo>
                      <a:pt x="0" y="14"/>
                    </a:lnTo>
                    <a:lnTo>
                      <a:pt x="5" y="18"/>
                    </a:lnTo>
                    <a:lnTo>
                      <a:pt x="1" y="14"/>
                    </a:lnTo>
                    <a:lnTo>
                      <a:pt x="5" y="18"/>
                    </a:lnTo>
                    <a:lnTo>
                      <a:pt x="8" y="19"/>
                    </a:lnTo>
                    <a:lnTo>
                      <a:pt x="13" y="19"/>
                    </a:lnTo>
                    <a:lnTo>
                      <a:pt x="16" y="18"/>
                    </a:lnTo>
                    <a:lnTo>
                      <a:pt x="18" y="16"/>
                    </a:lnTo>
                    <a:lnTo>
                      <a:pt x="19" y="13"/>
                    </a:lnTo>
                    <a:lnTo>
                      <a:pt x="21" y="10"/>
                    </a:lnTo>
                    <a:lnTo>
                      <a:pt x="19" y="6"/>
                    </a:lnTo>
                    <a:lnTo>
                      <a:pt x="16" y="3"/>
                    </a:lnTo>
                    <a:lnTo>
                      <a:pt x="19"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5" name="Freeform 583"/>
              <p:cNvSpPr>
                <a:spLocks/>
              </p:cNvSpPr>
              <p:nvPr/>
            </p:nvSpPr>
            <p:spPr bwMode="auto">
              <a:xfrm>
                <a:off x="2548" y="1370"/>
                <a:ext cx="23" cy="23"/>
              </a:xfrm>
              <a:custGeom>
                <a:avLst/>
                <a:gdLst>
                  <a:gd name="T0" fmla="*/ 23 w 23"/>
                  <a:gd name="T1" fmla="*/ 12 h 23"/>
                  <a:gd name="T2" fmla="*/ 23 w 23"/>
                  <a:gd name="T3" fmla="*/ 10 h 23"/>
                  <a:gd name="T4" fmla="*/ 18 w 23"/>
                  <a:gd name="T5" fmla="*/ 0 h 23"/>
                  <a:gd name="T6" fmla="*/ 0 w 23"/>
                  <a:gd name="T7" fmla="*/ 8 h 23"/>
                  <a:gd name="T8" fmla="*/ 5 w 23"/>
                  <a:gd name="T9" fmla="*/ 17 h 23"/>
                  <a:gd name="T10" fmla="*/ 4 w 23"/>
                  <a:gd name="T11" fmla="*/ 15 h 23"/>
                  <a:gd name="T12" fmla="*/ 5 w 23"/>
                  <a:gd name="T13" fmla="*/ 17 h 23"/>
                  <a:gd name="T14" fmla="*/ 7 w 23"/>
                  <a:gd name="T15" fmla="*/ 20 h 23"/>
                  <a:gd name="T16" fmla="*/ 10 w 23"/>
                  <a:gd name="T17" fmla="*/ 23 h 23"/>
                  <a:gd name="T18" fmla="*/ 13 w 23"/>
                  <a:gd name="T19" fmla="*/ 23 h 23"/>
                  <a:gd name="T20" fmla="*/ 17 w 23"/>
                  <a:gd name="T21" fmla="*/ 21 h 23"/>
                  <a:gd name="T22" fmla="*/ 20 w 23"/>
                  <a:gd name="T23" fmla="*/ 20 h 23"/>
                  <a:gd name="T24" fmla="*/ 23 w 23"/>
                  <a:gd name="T25" fmla="*/ 17 h 23"/>
                  <a:gd name="T26" fmla="*/ 23 w 23"/>
                  <a:gd name="T27" fmla="*/ 13 h 23"/>
                  <a:gd name="T28" fmla="*/ 23 w 23"/>
                  <a:gd name="T29" fmla="*/ 10 h 23"/>
                  <a:gd name="T30" fmla="*/ 23 w 23"/>
                  <a:gd name="T31"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23" y="12"/>
                    </a:moveTo>
                    <a:lnTo>
                      <a:pt x="23" y="10"/>
                    </a:lnTo>
                    <a:lnTo>
                      <a:pt x="18" y="0"/>
                    </a:lnTo>
                    <a:lnTo>
                      <a:pt x="0" y="8"/>
                    </a:lnTo>
                    <a:lnTo>
                      <a:pt x="5" y="17"/>
                    </a:lnTo>
                    <a:lnTo>
                      <a:pt x="4" y="15"/>
                    </a:lnTo>
                    <a:lnTo>
                      <a:pt x="5" y="17"/>
                    </a:lnTo>
                    <a:lnTo>
                      <a:pt x="7" y="20"/>
                    </a:lnTo>
                    <a:lnTo>
                      <a:pt x="10" y="23"/>
                    </a:lnTo>
                    <a:lnTo>
                      <a:pt x="13" y="23"/>
                    </a:lnTo>
                    <a:lnTo>
                      <a:pt x="17" y="21"/>
                    </a:lnTo>
                    <a:lnTo>
                      <a:pt x="20" y="20"/>
                    </a:lnTo>
                    <a:lnTo>
                      <a:pt x="23" y="17"/>
                    </a:lnTo>
                    <a:lnTo>
                      <a:pt x="23" y="13"/>
                    </a:lnTo>
                    <a:lnTo>
                      <a:pt x="23" y="10"/>
                    </a:lnTo>
                    <a:lnTo>
                      <a:pt x="23"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6" name="Freeform 584"/>
              <p:cNvSpPr>
                <a:spLocks/>
              </p:cNvSpPr>
              <p:nvPr/>
            </p:nvSpPr>
            <p:spPr bwMode="auto">
              <a:xfrm>
                <a:off x="2552" y="1382"/>
                <a:ext cx="22" cy="29"/>
              </a:xfrm>
              <a:custGeom>
                <a:avLst/>
                <a:gdLst>
                  <a:gd name="T0" fmla="*/ 22 w 22"/>
                  <a:gd name="T1" fmla="*/ 18 h 29"/>
                  <a:gd name="T2" fmla="*/ 22 w 22"/>
                  <a:gd name="T3" fmla="*/ 18 h 29"/>
                  <a:gd name="T4" fmla="*/ 19 w 22"/>
                  <a:gd name="T5" fmla="*/ 0 h 29"/>
                  <a:gd name="T6" fmla="*/ 0 w 22"/>
                  <a:gd name="T7" fmla="*/ 3 h 29"/>
                  <a:gd name="T8" fmla="*/ 5 w 22"/>
                  <a:gd name="T9" fmla="*/ 21 h 29"/>
                  <a:gd name="T10" fmla="*/ 5 w 22"/>
                  <a:gd name="T11" fmla="*/ 21 h 29"/>
                  <a:gd name="T12" fmla="*/ 5 w 22"/>
                  <a:gd name="T13" fmla="*/ 21 h 29"/>
                  <a:gd name="T14" fmla="*/ 6 w 22"/>
                  <a:gd name="T15" fmla="*/ 26 h 29"/>
                  <a:gd name="T16" fmla="*/ 8 w 22"/>
                  <a:gd name="T17" fmla="*/ 27 h 29"/>
                  <a:gd name="T18" fmla="*/ 13 w 22"/>
                  <a:gd name="T19" fmla="*/ 29 h 29"/>
                  <a:gd name="T20" fmla="*/ 16 w 22"/>
                  <a:gd name="T21" fmla="*/ 29 h 29"/>
                  <a:gd name="T22" fmla="*/ 19 w 22"/>
                  <a:gd name="T23" fmla="*/ 27 h 29"/>
                  <a:gd name="T24" fmla="*/ 22 w 22"/>
                  <a:gd name="T25" fmla="*/ 26 h 29"/>
                  <a:gd name="T26" fmla="*/ 22 w 22"/>
                  <a:gd name="T27" fmla="*/ 22 h 29"/>
                  <a:gd name="T28" fmla="*/ 22 w 22"/>
                  <a:gd name="T29"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22" y="18"/>
                    </a:moveTo>
                    <a:lnTo>
                      <a:pt x="22" y="18"/>
                    </a:lnTo>
                    <a:lnTo>
                      <a:pt x="19" y="0"/>
                    </a:lnTo>
                    <a:lnTo>
                      <a:pt x="0" y="3"/>
                    </a:lnTo>
                    <a:lnTo>
                      <a:pt x="5" y="21"/>
                    </a:lnTo>
                    <a:lnTo>
                      <a:pt x="5" y="21"/>
                    </a:lnTo>
                    <a:lnTo>
                      <a:pt x="5" y="21"/>
                    </a:lnTo>
                    <a:lnTo>
                      <a:pt x="6" y="26"/>
                    </a:lnTo>
                    <a:lnTo>
                      <a:pt x="8" y="27"/>
                    </a:lnTo>
                    <a:lnTo>
                      <a:pt x="13" y="29"/>
                    </a:lnTo>
                    <a:lnTo>
                      <a:pt x="16" y="29"/>
                    </a:lnTo>
                    <a:lnTo>
                      <a:pt x="19" y="27"/>
                    </a:lnTo>
                    <a:lnTo>
                      <a:pt x="22" y="26"/>
                    </a:lnTo>
                    <a:lnTo>
                      <a:pt x="22" y="22"/>
                    </a:lnTo>
                    <a:lnTo>
                      <a:pt x="22"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7" name="Freeform 585"/>
              <p:cNvSpPr>
                <a:spLocks/>
              </p:cNvSpPr>
              <p:nvPr/>
            </p:nvSpPr>
            <p:spPr bwMode="auto">
              <a:xfrm>
                <a:off x="2557" y="1400"/>
                <a:ext cx="22" cy="32"/>
              </a:xfrm>
              <a:custGeom>
                <a:avLst/>
                <a:gdLst>
                  <a:gd name="T0" fmla="*/ 22 w 22"/>
                  <a:gd name="T1" fmla="*/ 21 h 32"/>
                  <a:gd name="T2" fmla="*/ 22 w 22"/>
                  <a:gd name="T3" fmla="*/ 21 h 32"/>
                  <a:gd name="T4" fmla="*/ 17 w 22"/>
                  <a:gd name="T5" fmla="*/ 0 h 32"/>
                  <a:gd name="T6" fmla="*/ 0 w 22"/>
                  <a:gd name="T7" fmla="*/ 3 h 32"/>
                  <a:gd name="T8" fmla="*/ 3 w 22"/>
                  <a:gd name="T9" fmla="*/ 24 h 32"/>
                  <a:gd name="T10" fmla="*/ 3 w 22"/>
                  <a:gd name="T11" fmla="*/ 24 h 32"/>
                  <a:gd name="T12" fmla="*/ 3 w 22"/>
                  <a:gd name="T13" fmla="*/ 24 h 32"/>
                  <a:gd name="T14" fmla="*/ 4 w 22"/>
                  <a:gd name="T15" fmla="*/ 29 h 32"/>
                  <a:gd name="T16" fmla="*/ 8 w 22"/>
                  <a:gd name="T17" fmla="*/ 30 h 32"/>
                  <a:gd name="T18" fmla="*/ 11 w 22"/>
                  <a:gd name="T19" fmla="*/ 32 h 32"/>
                  <a:gd name="T20" fmla="*/ 14 w 22"/>
                  <a:gd name="T21" fmla="*/ 32 h 32"/>
                  <a:gd name="T22" fmla="*/ 17 w 22"/>
                  <a:gd name="T23" fmla="*/ 30 h 32"/>
                  <a:gd name="T24" fmla="*/ 21 w 22"/>
                  <a:gd name="T25" fmla="*/ 29 h 32"/>
                  <a:gd name="T26" fmla="*/ 22 w 22"/>
                  <a:gd name="T27" fmla="*/ 26 h 32"/>
                  <a:gd name="T28" fmla="*/ 22 w 22"/>
                  <a:gd name="T29"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2">
                    <a:moveTo>
                      <a:pt x="22" y="21"/>
                    </a:moveTo>
                    <a:lnTo>
                      <a:pt x="22" y="21"/>
                    </a:lnTo>
                    <a:lnTo>
                      <a:pt x="17" y="0"/>
                    </a:lnTo>
                    <a:lnTo>
                      <a:pt x="0" y="3"/>
                    </a:lnTo>
                    <a:lnTo>
                      <a:pt x="3" y="24"/>
                    </a:lnTo>
                    <a:lnTo>
                      <a:pt x="3" y="24"/>
                    </a:lnTo>
                    <a:lnTo>
                      <a:pt x="3" y="24"/>
                    </a:lnTo>
                    <a:lnTo>
                      <a:pt x="4" y="29"/>
                    </a:lnTo>
                    <a:lnTo>
                      <a:pt x="8" y="30"/>
                    </a:lnTo>
                    <a:lnTo>
                      <a:pt x="11" y="32"/>
                    </a:lnTo>
                    <a:lnTo>
                      <a:pt x="14" y="32"/>
                    </a:lnTo>
                    <a:lnTo>
                      <a:pt x="17" y="30"/>
                    </a:lnTo>
                    <a:lnTo>
                      <a:pt x="21" y="29"/>
                    </a:lnTo>
                    <a:lnTo>
                      <a:pt x="22" y="26"/>
                    </a:lnTo>
                    <a:lnTo>
                      <a:pt x="22"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8" name="Freeform 586"/>
              <p:cNvSpPr>
                <a:spLocks/>
              </p:cNvSpPr>
              <p:nvPr/>
            </p:nvSpPr>
            <p:spPr bwMode="auto">
              <a:xfrm>
                <a:off x="2560" y="1421"/>
                <a:ext cx="23" cy="37"/>
              </a:xfrm>
              <a:custGeom>
                <a:avLst/>
                <a:gdLst>
                  <a:gd name="T0" fmla="*/ 23 w 23"/>
                  <a:gd name="T1" fmla="*/ 26 h 37"/>
                  <a:gd name="T2" fmla="*/ 23 w 23"/>
                  <a:gd name="T3" fmla="*/ 26 h 37"/>
                  <a:gd name="T4" fmla="*/ 19 w 23"/>
                  <a:gd name="T5" fmla="*/ 0 h 37"/>
                  <a:gd name="T6" fmla="*/ 0 w 23"/>
                  <a:gd name="T7" fmla="*/ 3 h 37"/>
                  <a:gd name="T8" fmla="*/ 5 w 23"/>
                  <a:gd name="T9" fmla="*/ 29 h 37"/>
                  <a:gd name="T10" fmla="*/ 5 w 23"/>
                  <a:gd name="T11" fmla="*/ 29 h 37"/>
                  <a:gd name="T12" fmla="*/ 5 w 23"/>
                  <a:gd name="T13" fmla="*/ 29 h 37"/>
                  <a:gd name="T14" fmla="*/ 6 w 23"/>
                  <a:gd name="T15" fmla="*/ 34 h 37"/>
                  <a:gd name="T16" fmla="*/ 8 w 23"/>
                  <a:gd name="T17" fmla="*/ 35 h 37"/>
                  <a:gd name="T18" fmla="*/ 11 w 23"/>
                  <a:gd name="T19" fmla="*/ 37 h 37"/>
                  <a:gd name="T20" fmla="*/ 14 w 23"/>
                  <a:gd name="T21" fmla="*/ 37 h 37"/>
                  <a:gd name="T22" fmla="*/ 19 w 23"/>
                  <a:gd name="T23" fmla="*/ 35 h 37"/>
                  <a:gd name="T24" fmla="*/ 21 w 23"/>
                  <a:gd name="T25" fmla="*/ 34 h 37"/>
                  <a:gd name="T26" fmla="*/ 23 w 23"/>
                  <a:gd name="T27" fmla="*/ 31 h 37"/>
                  <a:gd name="T28" fmla="*/ 23 w 23"/>
                  <a:gd name="T29"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7">
                    <a:moveTo>
                      <a:pt x="23" y="26"/>
                    </a:moveTo>
                    <a:lnTo>
                      <a:pt x="23" y="26"/>
                    </a:lnTo>
                    <a:lnTo>
                      <a:pt x="19" y="0"/>
                    </a:lnTo>
                    <a:lnTo>
                      <a:pt x="0" y="3"/>
                    </a:lnTo>
                    <a:lnTo>
                      <a:pt x="5" y="29"/>
                    </a:lnTo>
                    <a:lnTo>
                      <a:pt x="5" y="29"/>
                    </a:lnTo>
                    <a:lnTo>
                      <a:pt x="5" y="29"/>
                    </a:lnTo>
                    <a:lnTo>
                      <a:pt x="6" y="34"/>
                    </a:lnTo>
                    <a:lnTo>
                      <a:pt x="8" y="35"/>
                    </a:lnTo>
                    <a:lnTo>
                      <a:pt x="11" y="37"/>
                    </a:lnTo>
                    <a:lnTo>
                      <a:pt x="14" y="37"/>
                    </a:lnTo>
                    <a:lnTo>
                      <a:pt x="19" y="35"/>
                    </a:lnTo>
                    <a:lnTo>
                      <a:pt x="21" y="34"/>
                    </a:lnTo>
                    <a:lnTo>
                      <a:pt x="23" y="31"/>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19" name="Freeform 587"/>
              <p:cNvSpPr>
                <a:spLocks/>
              </p:cNvSpPr>
              <p:nvPr/>
            </p:nvSpPr>
            <p:spPr bwMode="auto">
              <a:xfrm>
                <a:off x="2565" y="1447"/>
                <a:ext cx="22" cy="40"/>
              </a:xfrm>
              <a:custGeom>
                <a:avLst/>
                <a:gdLst>
                  <a:gd name="T0" fmla="*/ 22 w 22"/>
                  <a:gd name="T1" fmla="*/ 29 h 40"/>
                  <a:gd name="T2" fmla="*/ 22 w 22"/>
                  <a:gd name="T3" fmla="*/ 29 h 40"/>
                  <a:gd name="T4" fmla="*/ 18 w 22"/>
                  <a:gd name="T5" fmla="*/ 0 h 40"/>
                  <a:gd name="T6" fmla="*/ 0 w 22"/>
                  <a:gd name="T7" fmla="*/ 3 h 40"/>
                  <a:gd name="T8" fmla="*/ 3 w 22"/>
                  <a:gd name="T9" fmla="*/ 32 h 40"/>
                  <a:gd name="T10" fmla="*/ 3 w 22"/>
                  <a:gd name="T11" fmla="*/ 32 h 40"/>
                  <a:gd name="T12" fmla="*/ 3 w 22"/>
                  <a:gd name="T13" fmla="*/ 32 h 40"/>
                  <a:gd name="T14" fmla="*/ 5 w 22"/>
                  <a:gd name="T15" fmla="*/ 35 h 40"/>
                  <a:gd name="T16" fmla="*/ 8 w 22"/>
                  <a:gd name="T17" fmla="*/ 39 h 40"/>
                  <a:gd name="T18" fmla="*/ 11 w 22"/>
                  <a:gd name="T19" fmla="*/ 40 h 40"/>
                  <a:gd name="T20" fmla="*/ 14 w 22"/>
                  <a:gd name="T21" fmla="*/ 40 h 40"/>
                  <a:gd name="T22" fmla="*/ 18 w 22"/>
                  <a:gd name="T23" fmla="*/ 39 h 40"/>
                  <a:gd name="T24" fmla="*/ 21 w 22"/>
                  <a:gd name="T25" fmla="*/ 37 h 40"/>
                  <a:gd name="T26" fmla="*/ 22 w 22"/>
                  <a:gd name="T27" fmla="*/ 34 h 40"/>
                  <a:gd name="T28" fmla="*/ 22 w 22"/>
                  <a:gd name="T29"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0">
                    <a:moveTo>
                      <a:pt x="22" y="29"/>
                    </a:moveTo>
                    <a:lnTo>
                      <a:pt x="22" y="29"/>
                    </a:lnTo>
                    <a:lnTo>
                      <a:pt x="18" y="0"/>
                    </a:lnTo>
                    <a:lnTo>
                      <a:pt x="0" y="3"/>
                    </a:lnTo>
                    <a:lnTo>
                      <a:pt x="3" y="32"/>
                    </a:lnTo>
                    <a:lnTo>
                      <a:pt x="3" y="32"/>
                    </a:lnTo>
                    <a:lnTo>
                      <a:pt x="3" y="32"/>
                    </a:lnTo>
                    <a:lnTo>
                      <a:pt x="5" y="35"/>
                    </a:lnTo>
                    <a:lnTo>
                      <a:pt x="8" y="39"/>
                    </a:lnTo>
                    <a:lnTo>
                      <a:pt x="11" y="40"/>
                    </a:lnTo>
                    <a:lnTo>
                      <a:pt x="14" y="40"/>
                    </a:lnTo>
                    <a:lnTo>
                      <a:pt x="18" y="39"/>
                    </a:lnTo>
                    <a:lnTo>
                      <a:pt x="21" y="37"/>
                    </a:lnTo>
                    <a:lnTo>
                      <a:pt x="22" y="34"/>
                    </a:lnTo>
                    <a:lnTo>
                      <a:pt x="22" y="2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0" name="Freeform 588"/>
              <p:cNvSpPr>
                <a:spLocks/>
              </p:cNvSpPr>
              <p:nvPr/>
            </p:nvSpPr>
            <p:spPr bwMode="auto">
              <a:xfrm>
                <a:off x="2568" y="1476"/>
                <a:ext cx="23" cy="37"/>
              </a:xfrm>
              <a:custGeom>
                <a:avLst/>
                <a:gdLst>
                  <a:gd name="T0" fmla="*/ 23 w 23"/>
                  <a:gd name="T1" fmla="*/ 26 h 37"/>
                  <a:gd name="T2" fmla="*/ 23 w 23"/>
                  <a:gd name="T3" fmla="*/ 26 h 37"/>
                  <a:gd name="T4" fmla="*/ 19 w 23"/>
                  <a:gd name="T5" fmla="*/ 0 h 37"/>
                  <a:gd name="T6" fmla="*/ 0 w 23"/>
                  <a:gd name="T7" fmla="*/ 3 h 37"/>
                  <a:gd name="T8" fmla="*/ 5 w 23"/>
                  <a:gd name="T9" fmla="*/ 29 h 37"/>
                  <a:gd name="T10" fmla="*/ 5 w 23"/>
                  <a:gd name="T11" fmla="*/ 29 h 37"/>
                  <a:gd name="T12" fmla="*/ 5 w 23"/>
                  <a:gd name="T13" fmla="*/ 29 h 37"/>
                  <a:gd name="T14" fmla="*/ 6 w 23"/>
                  <a:gd name="T15" fmla="*/ 32 h 37"/>
                  <a:gd name="T16" fmla="*/ 8 w 23"/>
                  <a:gd name="T17" fmla="*/ 36 h 37"/>
                  <a:gd name="T18" fmla="*/ 11 w 23"/>
                  <a:gd name="T19" fmla="*/ 37 h 37"/>
                  <a:gd name="T20" fmla="*/ 15 w 23"/>
                  <a:gd name="T21" fmla="*/ 37 h 37"/>
                  <a:gd name="T22" fmla="*/ 19 w 23"/>
                  <a:gd name="T23" fmla="*/ 36 h 37"/>
                  <a:gd name="T24" fmla="*/ 21 w 23"/>
                  <a:gd name="T25" fmla="*/ 34 h 37"/>
                  <a:gd name="T26" fmla="*/ 23 w 23"/>
                  <a:gd name="T27" fmla="*/ 31 h 37"/>
                  <a:gd name="T28" fmla="*/ 23 w 23"/>
                  <a:gd name="T29"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7">
                    <a:moveTo>
                      <a:pt x="23" y="26"/>
                    </a:moveTo>
                    <a:lnTo>
                      <a:pt x="23" y="26"/>
                    </a:lnTo>
                    <a:lnTo>
                      <a:pt x="19" y="0"/>
                    </a:lnTo>
                    <a:lnTo>
                      <a:pt x="0" y="3"/>
                    </a:lnTo>
                    <a:lnTo>
                      <a:pt x="5" y="29"/>
                    </a:lnTo>
                    <a:lnTo>
                      <a:pt x="5" y="29"/>
                    </a:lnTo>
                    <a:lnTo>
                      <a:pt x="5" y="29"/>
                    </a:lnTo>
                    <a:lnTo>
                      <a:pt x="6" y="32"/>
                    </a:lnTo>
                    <a:lnTo>
                      <a:pt x="8" y="36"/>
                    </a:lnTo>
                    <a:lnTo>
                      <a:pt x="11" y="37"/>
                    </a:lnTo>
                    <a:lnTo>
                      <a:pt x="15" y="37"/>
                    </a:lnTo>
                    <a:lnTo>
                      <a:pt x="19" y="36"/>
                    </a:lnTo>
                    <a:lnTo>
                      <a:pt x="21" y="34"/>
                    </a:lnTo>
                    <a:lnTo>
                      <a:pt x="23" y="31"/>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1" name="Freeform 589"/>
              <p:cNvSpPr>
                <a:spLocks/>
              </p:cNvSpPr>
              <p:nvPr/>
            </p:nvSpPr>
            <p:spPr bwMode="auto">
              <a:xfrm>
                <a:off x="2573" y="1502"/>
                <a:ext cx="23" cy="36"/>
              </a:xfrm>
              <a:custGeom>
                <a:avLst/>
                <a:gdLst>
                  <a:gd name="T0" fmla="*/ 23 w 23"/>
                  <a:gd name="T1" fmla="*/ 24 h 36"/>
                  <a:gd name="T2" fmla="*/ 23 w 23"/>
                  <a:gd name="T3" fmla="*/ 24 h 36"/>
                  <a:gd name="T4" fmla="*/ 18 w 23"/>
                  <a:gd name="T5" fmla="*/ 0 h 36"/>
                  <a:gd name="T6" fmla="*/ 0 w 23"/>
                  <a:gd name="T7" fmla="*/ 3 h 36"/>
                  <a:gd name="T8" fmla="*/ 3 w 23"/>
                  <a:gd name="T9" fmla="*/ 28 h 36"/>
                  <a:gd name="T10" fmla="*/ 3 w 23"/>
                  <a:gd name="T11" fmla="*/ 28 h 36"/>
                  <a:gd name="T12" fmla="*/ 3 w 23"/>
                  <a:gd name="T13" fmla="*/ 28 h 36"/>
                  <a:gd name="T14" fmla="*/ 5 w 23"/>
                  <a:gd name="T15" fmla="*/ 31 h 36"/>
                  <a:gd name="T16" fmla="*/ 8 w 23"/>
                  <a:gd name="T17" fmla="*/ 34 h 36"/>
                  <a:gd name="T18" fmla="*/ 11 w 23"/>
                  <a:gd name="T19" fmla="*/ 36 h 36"/>
                  <a:gd name="T20" fmla="*/ 14 w 23"/>
                  <a:gd name="T21" fmla="*/ 36 h 36"/>
                  <a:gd name="T22" fmla="*/ 18 w 23"/>
                  <a:gd name="T23" fmla="*/ 34 h 36"/>
                  <a:gd name="T24" fmla="*/ 21 w 23"/>
                  <a:gd name="T25" fmla="*/ 32 h 36"/>
                  <a:gd name="T26" fmla="*/ 23 w 23"/>
                  <a:gd name="T27" fmla="*/ 29 h 36"/>
                  <a:gd name="T28" fmla="*/ 23 w 23"/>
                  <a:gd name="T29"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6">
                    <a:moveTo>
                      <a:pt x="23" y="24"/>
                    </a:moveTo>
                    <a:lnTo>
                      <a:pt x="23" y="24"/>
                    </a:lnTo>
                    <a:lnTo>
                      <a:pt x="18" y="0"/>
                    </a:lnTo>
                    <a:lnTo>
                      <a:pt x="0" y="3"/>
                    </a:lnTo>
                    <a:lnTo>
                      <a:pt x="3" y="28"/>
                    </a:lnTo>
                    <a:lnTo>
                      <a:pt x="3" y="28"/>
                    </a:lnTo>
                    <a:lnTo>
                      <a:pt x="3" y="28"/>
                    </a:lnTo>
                    <a:lnTo>
                      <a:pt x="5" y="31"/>
                    </a:lnTo>
                    <a:lnTo>
                      <a:pt x="8" y="34"/>
                    </a:lnTo>
                    <a:lnTo>
                      <a:pt x="11" y="36"/>
                    </a:lnTo>
                    <a:lnTo>
                      <a:pt x="14" y="36"/>
                    </a:lnTo>
                    <a:lnTo>
                      <a:pt x="18" y="34"/>
                    </a:lnTo>
                    <a:lnTo>
                      <a:pt x="21" y="32"/>
                    </a:lnTo>
                    <a:lnTo>
                      <a:pt x="23" y="29"/>
                    </a:lnTo>
                    <a:lnTo>
                      <a:pt x="23"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2" name="Freeform 590"/>
              <p:cNvSpPr>
                <a:spLocks/>
              </p:cNvSpPr>
              <p:nvPr/>
            </p:nvSpPr>
            <p:spPr bwMode="auto">
              <a:xfrm>
                <a:off x="2576" y="1526"/>
                <a:ext cx="23" cy="33"/>
              </a:xfrm>
              <a:custGeom>
                <a:avLst/>
                <a:gdLst>
                  <a:gd name="T0" fmla="*/ 23 w 23"/>
                  <a:gd name="T1" fmla="*/ 20 h 33"/>
                  <a:gd name="T2" fmla="*/ 23 w 23"/>
                  <a:gd name="T3" fmla="*/ 21 h 33"/>
                  <a:gd name="T4" fmla="*/ 20 w 23"/>
                  <a:gd name="T5" fmla="*/ 0 h 33"/>
                  <a:gd name="T6" fmla="*/ 0 w 23"/>
                  <a:gd name="T7" fmla="*/ 4 h 33"/>
                  <a:gd name="T8" fmla="*/ 5 w 23"/>
                  <a:gd name="T9" fmla="*/ 25 h 33"/>
                  <a:gd name="T10" fmla="*/ 5 w 23"/>
                  <a:gd name="T11" fmla="*/ 26 h 33"/>
                  <a:gd name="T12" fmla="*/ 5 w 23"/>
                  <a:gd name="T13" fmla="*/ 25 h 33"/>
                  <a:gd name="T14" fmla="*/ 7 w 23"/>
                  <a:gd name="T15" fmla="*/ 30 h 33"/>
                  <a:gd name="T16" fmla="*/ 8 w 23"/>
                  <a:gd name="T17" fmla="*/ 31 h 33"/>
                  <a:gd name="T18" fmla="*/ 11 w 23"/>
                  <a:gd name="T19" fmla="*/ 33 h 33"/>
                  <a:gd name="T20" fmla="*/ 16 w 23"/>
                  <a:gd name="T21" fmla="*/ 33 h 33"/>
                  <a:gd name="T22" fmla="*/ 20 w 23"/>
                  <a:gd name="T23" fmla="*/ 31 h 33"/>
                  <a:gd name="T24" fmla="*/ 21 w 23"/>
                  <a:gd name="T25" fmla="*/ 30 h 33"/>
                  <a:gd name="T26" fmla="*/ 23 w 23"/>
                  <a:gd name="T27" fmla="*/ 26 h 33"/>
                  <a:gd name="T28" fmla="*/ 23 w 23"/>
                  <a:gd name="T29" fmla="*/ 21 h 33"/>
                  <a:gd name="T30" fmla="*/ 23 w 23"/>
                  <a:gd name="T31" fmla="*/ 2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3">
                    <a:moveTo>
                      <a:pt x="23" y="20"/>
                    </a:moveTo>
                    <a:lnTo>
                      <a:pt x="23" y="21"/>
                    </a:lnTo>
                    <a:lnTo>
                      <a:pt x="20" y="0"/>
                    </a:lnTo>
                    <a:lnTo>
                      <a:pt x="0" y="4"/>
                    </a:lnTo>
                    <a:lnTo>
                      <a:pt x="5" y="25"/>
                    </a:lnTo>
                    <a:lnTo>
                      <a:pt x="5" y="26"/>
                    </a:lnTo>
                    <a:lnTo>
                      <a:pt x="5" y="25"/>
                    </a:lnTo>
                    <a:lnTo>
                      <a:pt x="7" y="30"/>
                    </a:lnTo>
                    <a:lnTo>
                      <a:pt x="8" y="31"/>
                    </a:lnTo>
                    <a:lnTo>
                      <a:pt x="11" y="33"/>
                    </a:lnTo>
                    <a:lnTo>
                      <a:pt x="16" y="33"/>
                    </a:lnTo>
                    <a:lnTo>
                      <a:pt x="20" y="31"/>
                    </a:lnTo>
                    <a:lnTo>
                      <a:pt x="21" y="30"/>
                    </a:lnTo>
                    <a:lnTo>
                      <a:pt x="23" y="26"/>
                    </a:lnTo>
                    <a:lnTo>
                      <a:pt x="23" y="21"/>
                    </a:lnTo>
                    <a:lnTo>
                      <a:pt x="23"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3" name="Freeform 591"/>
              <p:cNvSpPr>
                <a:spLocks/>
              </p:cNvSpPr>
              <p:nvPr/>
            </p:nvSpPr>
            <p:spPr bwMode="auto">
              <a:xfrm>
                <a:off x="2581" y="1546"/>
                <a:ext cx="23" cy="26"/>
              </a:xfrm>
              <a:custGeom>
                <a:avLst/>
                <a:gdLst>
                  <a:gd name="T0" fmla="*/ 21 w 23"/>
                  <a:gd name="T1" fmla="*/ 13 h 26"/>
                  <a:gd name="T2" fmla="*/ 23 w 23"/>
                  <a:gd name="T3" fmla="*/ 14 h 26"/>
                  <a:gd name="T4" fmla="*/ 18 w 23"/>
                  <a:gd name="T5" fmla="*/ 0 h 26"/>
                  <a:gd name="T6" fmla="*/ 0 w 23"/>
                  <a:gd name="T7" fmla="*/ 6 h 26"/>
                  <a:gd name="T8" fmla="*/ 3 w 23"/>
                  <a:gd name="T9" fmla="*/ 19 h 26"/>
                  <a:gd name="T10" fmla="*/ 5 w 23"/>
                  <a:gd name="T11" fmla="*/ 21 h 26"/>
                  <a:gd name="T12" fmla="*/ 3 w 23"/>
                  <a:gd name="T13" fmla="*/ 19 h 26"/>
                  <a:gd name="T14" fmla="*/ 6 w 23"/>
                  <a:gd name="T15" fmla="*/ 23 h 26"/>
                  <a:gd name="T16" fmla="*/ 8 w 23"/>
                  <a:gd name="T17" fmla="*/ 26 h 26"/>
                  <a:gd name="T18" fmla="*/ 11 w 23"/>
                  <a:gd name="T19" fmla="*/ 26 h 26"/>
                  <a:gd name="T20" fmla="*/ 16 w 23"/>
                  <a:gd name="T21" fmla="*/ 26 h 26"/>
                  <a:gd name="T22" fmla="*/ 19 w 23"/>
                  <a:gd name="T23" fmla="*/ 24 h 26"/>
                  <a:gd name="T24" fmla="*/ 21 w 23"/>
                  <a:gd name="T25" fmla="*/ 23 h 26"/>
                  <a:gd name="T26" fmla="*/ 23 w 23"/>
                  <a:gd name="T27" fmla="*/ 18 h 26"/>
                  <a:gd name="T28" fmla="*/ 23 w 23"/>
                  <a:gd name="T29" fmla="*/ 14 h 26"/>
                  <a:gd name="T30" fmla="*/ 21 w 23"/>
                  <a:gd name="T3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21" y="13"/>
                    </a:moveTo>
                    <a:lnTo>
                      <a:pt x="23" y="14"/>
                    </a:lnTo>
                    <a:lnTo>
                      <a:pt x="18" y="0"/>
                    </a:lnTo>
                    <a:lnTo>
                      <a:pt x="0" y="6"/>
                    </a:lnTo>
                    <a:lnTo>
                      <a:pt x="3" y="19"/>
                    </a:lnTo>
                    <a:lnTo>
                      <a:pt x="5" y="21"/>
                    </a:lnTo>
                    <a:lnTo>
                      <a:pt x="3" y="19"/>
                    </a:lnTo>
                    <a:lnTo>
                      <a:pt x="6" y="23"/>
                    </a:lnTo>
                    <a:lnTo>
                      <a:pt x="8" y="26"/>
                    </a:lnTo>
                    <a:lnTo>
                      <a:pt x="11" y="26"/>
                    </a:lnTo>
                    <a:lnTo>
                      <a:pt x="16" y="26"/>
                    </a:lnTo>
                    <a:lnTo>
                      <a:pt x="19" y="24"/>
                    </a:lnTo>
                    <a:lnTo>
                      <a:pt x="21" y="23"/>
                    </a:lnTo>
                    <a:lnTo>
                      <a:pt x="23" y="18"/>
                    </a:lnTo>
                    <a:lnTo>
                      <a:pt x="23" y="14"/>
                    </a:lnTo>
                    <a:lnTo>
                      <a:pt x="21"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4" name="Freeform 592"/>
              <p:cNvSpPr>
                <a:spLocks/>
              </p:cNvSpPr>
              <p:nvPr/>
            </p:nvSpPr>
            <p:spPr bwMode="auto">
              <a:xfrm>
                <a:off x="2586" y="1559"/>
                <a:ext cx="23" cy="21"/>
              </a:xfrm>
              <a:custGeom>
                <a:avLst/>
                <a:gdLst>
                  <a:gd name="T0" fmla="*/ 13 w 23"/>
                  <a:gd name="T1" fmla="*/ 1 h 21"/>
                  <a:gd name="T2" fmla="*/ 21 w 23"/>
                  <a:gd name="T3" fmla="*/ 6 h 21"/>
                  <a:gd name="T4" fmla="*/ 16 w 23"/>
                  <a:gd name="T5" fmla="*/ 0 h 21"/>
                  <a:gd name="T6" fmla="*/ 0 w 23"/>
                  <a:gd name="T7" fmla="*/ 8 h 21"/>
                  <a:gd name="T8" fmla="*/ 3 w 23"/>
                  <a:gd name="T9" fmla="*/ 16 h 21"/>
                  <a:gd name="T10" fmla="*/ 13 w 23"/>
                  <a:gd name="T11" fmla="*/ 21 h 21"/>
                  <a:gd name="T12" fmla="*/ 3 w 23"/>
                  <a:gd name="T13" fmla="*/ 16 h 21"/>
                  <a:gd name="T14" fmla="*/ 6 w 23"/>
                  <a:gd name="T15" fmla="*/ 19 h 21"/>
                  <a:gd name="T16" fmla="*/ 10 w 23"/>
                  <a:gd name="T17" fmla="*/ 21 h 21"/>
                  <a:gd name="T18" fmla="*/ 13 w 23"/>
                  <a:gd name="T19" fmla="*/ 21 h 21"/>
                  <a:gd name="T20" fmla="*/ 16 w 23"/>
                  <a:gd name="T21" fmla="*/ 19 h 21"/>
                  <a:gd name="T22" fmla="*/ 19 w 23"/>
                  <a:gd name="T23" fmla="*/ 18 h 21"/>
                  <a:gd name="T24" fmla="*/ 21 w 23"/>
                  <a:gd name="T25" fmla="*/ 14 h 21"/>
                  <a:gd name="T26" fmla="*/ 23 w 23"/>
                  <a:gd name="T27" fmla="*/ 11 h 21"/>
                  <a:gd name="T28" fmla="*/ 21 w 23"/>
                  <a:gd name="T29" fmla="*/ 6 h 21"/>
                  <a:gd name="T30" fmla="*/ 13 w 23"/>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13" y="1"/>
                    </a:moveTo>
                    <a:lnTo>
                      <a:pt x="21" y="6"/>
                    </a:lnTo>
                    <a:lnTo>
                      <a:pt x="16" y="0"/>
                    </a:lnTo>
                    <a:lnTo>
                      <a:pt x="0" y="8"/>
                    </a:lnTo>
                    <a:lnTo>
                      <a:pt x="3" y="16"/>
                    </a:lnTo>
                    <a:lnTo>
                      <a:pt x="13" y="21"/>
                    </a:lnTo>
                    <a:lnTo>
                      <a:pt x="3" y="16"/>
                    </a:lnTo>
                    <a:lnTo>
                      <a:pt x="6" y="19"/>
                    </a:lnTo>
                    <a:lnTo>
                      <a:pt x="10" y="21"/>
                    </a:lnTo>
                    <a:lnTo>
                      <a:pt x="13" y="21"/>
                    </a:lnTo>
                    <a:lnTo>
                      <a:pt x="16" y="19"/>
                    </a:lnTo>
                    <a:lnTo>
                      <a:pt x="19" y="18"/>
                    </a:lnTo>
                    <a:lnTo>
                      <a:pt x="21" y="14"/>
                    </a:lnTo>
                    <a:lnTo>
                      <a:pt x="23" y="11"/>
                    </a:lnTo>
                    <a:lnTo>
                      <a:pt x="21" y="6"/>
                    </a:lnTo>
                    <a:lnTo>
                      <a:pt x="1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5" name="Freeform 593"/>
              <p:cNvSpPr>
                <a:spLocks/>
              </p:cNvSpPr>
              <p:nvPr/>
            </p:nvSpPr>
            <p:spPr bwMode="auto">
              <a:xfrm>
                <a:off x="2594" y="1560"/>
                <a:ext cx="18" cy="20"/>
              </a:xfrm>
              <a:custGeom>
                <a:avLst/>
                <a:gdLst>
                  <a:gd name="T0" fmla="*/ 0 w 18"/>
                  <a:gd name="T1" fmla="*/ 5 h 20"/>
                  <a:gd name="T2" fmla="*/ 8 w 18"/>
                  <a:gd name="T3" fmla="*/ 0 h 20"/>
                  <a:gd name="T4" fmla="*/ 5 w 18"/>
                  <a:gd name="T5" fmla="*/ 0 h 20"/>
                  <a:gd name="T6" fmla="*/ 5 w 18"/>
                  <a:gd name="T7" fmla="*/ 20 h 20"/>
                  <a:gd name="T8" fmla="*/ 8 w 18"/>
                  <a:gd name="T9" fmla="*/ 20 h 20"/>
                  <a:gd name="T10" fmla="*/ 16 w 18"/>
                  <a:gd name="T11" fmla="*/ 15 h 20"/>
                  <a:gd name="T12" fmla="*/ 8 w 18"/>
                  <a:gd name="T13" fmla="*/ 20 h 20"/>
                  <a:gd name="T14" fmla="*/ 13 w 18"/>
                  <a:gd name="T15" fmla="*/ 20 h 20"/>
                  <a:gd name="T16" fmla="*/ 16 w 18"/>
                  <a:gd name="T17" fmla="*/ 17 h 20"/>
                  <a:gd name="T18" fmla="*/ 18 w 18"/>
                  <a:gd name="T19" fmla="*/ 13 h 20"/>
                  <a:gd name="T20" fmla="*/ 18 w 18"/>
                  <a:gd name="T21" fmla="*/ 10 h 20"/>
                  <a:gd name="T22" fmla="*/ 18 w 18"/>
                  <a:gd name="T23" fmla="*/ 7 h 20"/>
                  <a:gd name="T24" fmla="*/ 16 w 18"/>
                  <a:gd name="T25" fmla="*/ 4 h 20"/>
                  <a:gd name="T26" fmla="*/ 13 w 18"/>
                  <a:gd name="T27" fmla="*/ 2 h 20"/>
                  <a:gd name="T28" fmla="*/ 8 w 18"/>
                  <a:gd name="T29" fmla="*/ 0 h 20"/>
                  <a:gd name="T30" fmla="*/ 0 w 18"/>
                  <a:gd name="T3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0" y="5"/>
                    </a:moveTo>
                    <a:lnTo>
                      <a:pt x="8" y="0"/>
                    </a:lnTo>
                    <a:lnTo>
                      <a:pt x="5" y="0"/>
                    </a:lnTo>
                    <a:lnTo>
                      <a:pt x="5" y="20"/>
                    </a:lnTo>
                    <a:lnTo>
                      <a:pt x="8" y="20"/>
                    </a:lnTo>
                    <a:lnTo>
                      <a:pt x="16" y="15"/>
                    </a:lnTo>
                    <a:lnTo>
                      <a:pt x="8" y="20"/>
                    </a:lnTo>
                    <a:lnTo>
                      <a:pt x="13" y="20"/>
                    </a:lnTo>
                    <a:lnTo>
                      <a:pt x="16" y="17"/>
                    </a:lnTo>
                    <a:lnTo>
                      <a:pt x="18" y="13"/>
                    </a:lnTo>
                    <a:lnTo>
                      <a:pt x="18" y="10"/>
                    </a:lnTo>
                    <a:lnTo>
                      <a:pt x="18" y="7"/>
                    </a:lnTo>
                    <a:lnTo>
                      <a:pt x="16" y="4"/>
                    </a:lnTo>
                    <a:lnTo>
                      <a:pt x="13" y="2"/>
                    </a:lnTo>
                    <a:lnTo>
                      <a:pt x="8" y="0"/>
                    </a:lnTo>
                    <a:lnTo>
                      <a:pt x="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6" name="Freeform 594"/>
              <p:cNvSpPr>
                <a:spLocks/>
              </p:cNvSpPr>
              <p:nvPr/>
            </p:nvSpPr>
            <p:spPr bwMode="auto">
              <a:xfrm>
                <a:off x="2594" y="1556"/>
                <a:ext cx="21" cy="19"/>
              </a:xfrm>
              <a:custGeom>
                <a:avLst/>
                <a:gdLst>
                  <a:gd name="T0" fmla="*/ 3 w 21"/>
                  <a:gd name="T1" fmla="*/ 6 h 19"/>
                  <a:gd name="T2" fmla="*/ 5 w 21"/>
                  <a:gd name="T3" fmla="*/ 3 h 19"/>
                  <a:gd name="T4" fmla="*/ 0 w 21"/>
                  <a:gd name="T5" fmla="*/ 9 h 19"/>
                  <a:gd name="T6" fmla="*/ 16 w 21"/>
                  <a:gd name="T7" fmla="*/ 19 h 19"/>
                  <a:gd name="T8" fmla="*/ 19 w 21"/>
                  <a:gd name="T9" fmla="*/ 14 h 19"/>
                  <a:gd name="T10" fmla="*/ 21 w 21"/>
                  <a:gd name="T11" fmla="*/ 11 h 19"/>
                  <a:gd name="T12" fmla="*/ 19 w 21"/>
                  <a:gd name="T13" fmla="*/ 14 h 19"/>
                  <a:gd name="T14" fmla="*/ 21 w 21"/>
                  <a:gd name="T15" fmla="*/ 9 h 19"/>
                  <a:gd name="T16" fmla="*/ 21 w 21"/>
                  <a:gd name="T17" fmla="*/ 6 h 19"/>
                  <a:gd name="T18" fmla="*/ 19 w 21"/>
                  <a:gd name="T19" fmla="*/ 3 h 19"/>
                  <a:gd name="T20" fmla="*/ 18 w 21"/>
                  <a:gd name="T21" fmla="*/ 1 h 19"/>
                  <a:gd name="T22" fmla="*/ 15 w 21"/>
                  <a:gd name="T23" fmla="*/ 0 h 19"/>
                  <a:gd name="T24" fmla="*/ 11 w 21"/>
                  <a:gd name="T25" fmla="*/ 0 h 19"/>
                  <a:gd name="T26" fmla="*/ 6 w 21"/>
                  <a:gd name="T27" fmla="*/ 0 h 19"/>
                  <a:gd name="T28" fmla="*/ 5 w 21"/>
                  <a:gd name="T29" fmla="*/ 3 h 19"/>
                  <a:gd name="T30" fmla="*/ 3 w 21"/>
                  <a:gd name="T31"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9">
                    <a:moveTo>
                      <a:pt x="3" y="6"/>
                    </a:moveTo>
                    <a:lnTo>
                      <a:pt x="5" y="3"/>
                    </a:lnTo>
                    <a:lnTo>
                      <a:pt x="0" y="9"/>
                    </a:lnTo>
                    <a:lnTo>
                      <a:pt x="16" y="19"/>
                    </a:lnTo>
                    <a:lnTo>
                      <a:pt x="19" y="14"/>
                    </a:lnTo>
                    <a:lnTo>
                      <a:pt x="21" y="11"/>
                    </a:lnTo>
                    <a:lnTo>
                      <a:pt x="19" y="14"/>
                    </a:lnTo>
                    <a:lnTo>
                      <a:pt x="21" y="9"/>
                    </a:lnTo>
                    <a:lnTo>
                      <a:pt x="21" y="6"/>
                    </a:lnTo>
                    <a:lnTo>
                      <a:pt x="19" y="3"/>
                    </a:lnTo>
                    <a:lnTo>
                      <a:pt x="18" y="1"/>
                    </a:lnTo>
                    <a:lnTo>
                      <a:pt x="15" y="0"/>
                    </a:lnTo>
                    <a:lnTo>
                      <a:pt x="11" y="0"/>
                    </a:lnTo>
                    <a:lnTo>
                      <a:pt x="6" y="0"/>
                    </a:lnTo>
                    <a:lnTo>
                      <a:pt x="5" y="3"/>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7" name="Freeform 595"/>
              <p:cNvSpPr>
                <a:spLocks/>
              </p:cNvSpPr>
              <p:nvPr/>
            </p:nvSpPr>
            <p:spPr bwMode="auto">
              <a:xfrm>
                <a:off x="2597" y="1541"/>
                <a:ext cx="23" cy="26"/>
              </a:xfrm>
              <a:custGeom>
                <a:avLst/>
                <a:gdLst>
                  <a:gd name="T0" fmla="*/ 3 w 23"/>
                  <a:gd name="T1" fmla="*/ 8 h 26"/>
                  <a:gd name="T2" fmla="*/ 3 w 23"/>
                  <a:gd name="T3" fmla="*/ 6 h 26"/>
                  <a:gd name="T4" fmla="*/ 0 w 23"/>
                  <a:gd name="T5" fmla="*/ 21 h 26"/>
                  <a:gd name="T6" fmla="*/ 18 w 23"/>
                  <a:gd name="T7" fmla="*/ 26 h 26"/>
                  <a:gd name="T8" fmla="*/ 23 w 23"/>
                  <a:gd name="T9" fmla="*/ 13 h 26"/>
                  <a:gd name="T10" fmla="*/ 23 w 23"/>
                  <a:gd name="T11" fmla="*/ 11 h 26"/>
                  <a:gd name="T12" fmla="*/ 23 w 23"/>
                  <a:gd name="T13" fmla="*/ 13 h 26"/>
                  <a:gd name="T14" fmla="*/ 23 w 23"/>
                  <a:gd name="T15" fmla="*/ 8 h 26"/>
                  <a:gd name="T16" fmla="*/ 21 w 23"/>
                  <a:gd name="T17" fmla="*/ 5 h 26"/>
                  <a:gd name="T18" fmla="*/ 20 w 23"/>
                  <a:gd name="T19" fmla="*/ 2 h 26"/>
                  <a:gd name="T20" fmla="*/ 16 w 23"/>
                  <a:gd name="T21" fmla="*/ 0 h 26"/>
                  <a:gd name="T22" fmla="*/ 12 w 23"/>
                  <a:gd name="T23" fmla="*/ 0 h 26"/>
                  <a:gd name="T24" fmla="*/ 8 w 23"/>
                  <a:gd name="T25" fmla="*/ 2 h 26"/>
                  <a:gd name="T26" fmla="*/ 5 w 23"/>
                  <a:gd name="T27" fmla="*/ 3 h 26"/>
                  <a:gd name="T28" fmla="*/ 3 w 23"/>
                  <a:gd name="T29" fmla="*/ 6 h 26"/>
                  <a:gd name="T30" fmla="*/ 3 w 23"/>
                  <a:gd name="T3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3" y="8"/>
                    </a:moveTo>
                    <a:lnTo>
                      <a:pt x="3" y="6"/>
                    </a:lnTo>
                    <a:lnTo>
                      <a:pt x="0" y="21"/>
                    </a:lnTo>
                    <a:lnTo>
                      <a:pt x="18" y="26"/>
                    </a:lnTo>
                    <a:lnTo>
                      <a:pt x="23" y="13"/>
                    </a:lnTo>
                    <a:lnTo>
                      <a:pt x="23" y="11"/>
                    </a:lnTo>
                    <a:lnTo>
                      <a:pt x="23" y="13"/>
                    </a:lnTo>
                    <a:lnTo>
                      <a:pt x="23" y="8"/>
                    </a:lnTo>
                    <a:lnTo>
                      <a:pt x="21" y="5"/>
                    </a:lnTo>
                    <a:lnTo>
                      <a:pt x="20" y="2"/>
                    </a:lnTo>
                    <a:lnTo>
                      <a:pt x="16" y="0"/>
                    </a:lnTo>
                    <a:lnTo>
                      <a:pt x="12" y="0"/>
                    </a:lnTo>
                    <a:lnTo>
                      <a:pt x="8" y="2"/>
                    </a:lnTo>
                    <a:lnTo>
                      <a:pt x="5" y="3"/>
                    </a:lnTo>
                    <a:lnTo>
                      <a:pt x="3" y="6"/>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8" name="Freeform 596"/>
              <p:cNvSpPr>
                <a:spLocks/>
              </p:cNvSpPr>
              <p:nvPr/>
            </p:nvSpPr>
            <p:spPr bwMode="auto">
              <a:xfrm>
                <a:off x="2600" y="1521"/>
                <a:ext cx="23" cy="31"/>
              </a:xfrm>
              <a:custGeom>
                <a:avLst/>
                <a:gdLst>
                  <a:gd name="T0" fmla="*/ 5 w 23"/>
                  <a:gd name="T1" fmla="*/ 9 h 31"/>
                  <a:gd name="T2" fmla="*/ 5 w 23"/>
                  <a:gd name="T3" fmla="*/ 9 h 31"/>
                  <a:gd name="T4" fmla="*/ 0 w 23"/>
                  <a:gd name="T5" fmla="*/ 28 h 31"/>
                  <a:gd name="T6" fmla="*/ 20 w 23"/>
                  <a:gd name="T7" fmla="*/ 31 h 31"/>
                  <a:gd name="T8" fmla="*/ 23 w 23"/>
                  <a:gd name="T9" fmla="*/ 12 h 31"/>
                  <a:gd name="T10" fmla="*/ 23 w 23"/>
                  <a:gd name="T11" fmla="*/ 12 h 31"/>
                  <a:gd name="T12" fmla="*/ 23 w 23"/>
                  <a:gd name="T13" fmla="*/ 12 h 31"/>
                  <a:gd name="T14" fmla="*/ 23 w 23"/>
                  <a:gd name="T15" fmla="*/ 7 h 31"/>
                  <a:gd name="T16" fmla="*/ 22 w 23"/>
                  <a:gd name="T17" fmla="*/ 4 h 31"/>
                  <a:gd name="T18" fmla="*/ 20 w 23"/>
                  <a:gd name="T19" fmla="*/ 2 h 31"/>
                  <a:gd name="T20" fmla="*/ 17 w 23"/>
                  <a:gd name="T21" fmla="*/ 0 h 31"/>
                  <a:gd name="T22" fmla="*/ 12 w 23"/>
                  <a:gd name="T23" fmla="*/ 0 h 31"/>
                  <a:gd name="T24" fmla="*/ 9 w 23"/>
                  <a:gd name="T25" fmla="*/ 2 h 31"/>
                  <a:gd name="T26" fmla="*/ 7 w 23"/>
                  <a:gd name="T27" fmla="*/ 4 h 31"/>
                  <a:gd name="T28" fmla="*/ 5 w 23"/>
                  <a:gd name="T2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1">
                    <a:moveTo>
                      <a:pt x="5" y="9"/>
                    </a:moveTo>
                    <a:lnTo>
                      <a:pt x="5" y="9"/>
                    </a:lnTo>
                    <a:lnTo>
                      <a:pt x="0" y="28"/>
                    </a:lnTo>
                    <a:lnTo>
                      <a:pt x="20" y="31"/>
                    </a:lnTo>
                    <a:lnTo>
                      <a:pt x="23" y="12"/>
                    </a:lnTo>
                    <a:lnTo>
                      <a:pt x="23" y="12"/>
                    </a:lnTo>
                    <a:lnTo>
                      <a:pt x="23" y="12"/>
                    </a:lnTo>
                    <a:lnTo>
                      <a:pt x="23" y="7"/>
                    </a:lnTo>
                    <a:lnTo>
                      <a:pt x="22" y="4"/>
                    </a:lnTo>
                    <a:lnTo>
                      <a:pt x="20" y="2"/>
                    </a:lnTo>
                    <a:lnTo>
                      <a:pt x="17" y="0"/>
                    </a:lnTo>
                    <a:lnTo>
                      <a:pt x="12" y="0"/>
                    </a:lnTo>
                    <a:lnTo>
                      <a:pt x="9" y="2"/>
                    </a:lnTo>
                    <a:lnTo>
                      <a:pt x="7" y="4"/>
                    </a:lnTo>
                    <a:lnTo>
                      <a:pt x="5"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29" name="Freeform 597"/>
              <p:cNvSpPr>
                <a:spLocks/>
              </p:cNvSpPr>
              <p:nvPr/>
            </p:nvSpPr>
            <p:spPr bwMode="auto">
              <a:xfrm>
                <a:off x="2605" y="1499"/>
                <a:ext cx="23" cy="34"/>
              </a:xfrm>
              <a:custGeom>
                <a:avLst/>
                <a:gdLst>
                  <a:gd name="T0" fmla="*/ 4 w 23"/>
                  <a:gd name="T1" fmla="*/ 8 h 34"/>
                  <a:gd name="T2" fmla="*/ 4 w 23"/>
                  <a:gd name="T3" fmla="*/ 8 h 34"/>
                  <a:gd name="T4" fmla="*/ 0 w 23"/>
                  <a:gd name="T5" fmla="*/ 31 h 34"/>
                  <a:gd name="T6" fmla="*/ 18 w 23"/>
                  <a:gd name="T7" fmla="*/ 34 h 34"/>
                  <a:gd name="T8" fmla="*/ 23 w 23"/>
                  <a:gd name="T9" fmla="*/ 11 h 34"/>
                  <a:gd name="T10" fmla="*/ 23 w 23"/>
                  <a:gd name="T11" fmla="*/ 11 h 34"/>
                  <a:gd name="T12" fmla="*/ 23 w 23"/>
                  <a:gd name="T13" fmla="*/ 11 h 34"/>
                  <a:gd name="T14" fmla="*/ 23 w 23"/>
                  <a:gd name="T15" fmla="*/ 6 h 34"/>
                  <a:gd name="T16" fmla="*/ 21 w 23"/>
                  <a:gd name="T17" fmla="*/ 3 h 34"/>
                  <a:gd name="T18" fmla="*/ 18 w 23"/>
                  <a:gd name="T19" fmla="*/ 1 h 34"/>
                  <a:gd name="T20" fmla="*/ 15 w 23"/>
                  <a:gd name="T21" fmla="*/ 0 h 34"/>
                  <a:gd name="T22" fmla="*/ 12 w 23"/>
                  <a:gd name="T23" fmla="*/ 0 h 34"/>
                  <a:gd name="T24" fmla="*/ 8 w 23"/>
                  <a:gd name="T25" fmla="*/ 1 h 34"/>
                  <a:gd name="T26" fmla="*/ 5 w 23"/>
                  <a:gd name="T27" fmla="*/ 3 h 34"/>
                  <a:gd name="T28" fmla="*/ 4 w 23"/>
                  <a:gd name="T2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4">
                    <a:moveTo>
                      <a:pt x="4" y="8"/>
                    </a:moveTo>
                    <a:lnTo>
                      <a:pt x="4" y="8"/>
                    </a:lnTo>
                    <a:lnTo>
                      <a:pt x="0" y="31"/>
                    </a:lnTo>
                    <a:lnTo>
                      <a:pt x="18" y="34"/>
                    </a:lnTo>
                    <a:lnTo>
                      <a:pt x="23" y="11"/>
                    </a:lnTo>
                    <a:lnTo>
                      <a:pt x="23" y="11"/>
                    </a:lnTo>
                    <a:lnTo>
                      <a:pt x="23" y="11"/>
                    </a:lnTo>
                    <a:lnTo>
                      <a:pt x="23" y="6"/>
                    </a:lnTo>
                    <a:lnTo>
                      <a:pt x="21" y="3"/>
                    </a:lnTo>
                    <a:lnTo>
                      <a:pt x="18" y="1"/>
                    </a:lnTo>
                    <a:lnTo>
                      <a:pt x="15" y="0"/>
                    </a:lnTo>
                    <a:lnTo>
                      <a:pt x="12" y="0"/>
                    </a:lnTo>
                    <a:lnTo>
                      <a:pt x="8" y="1"/>
                    </a:lnTo>
                    <a:lnTo>
                      <a:pt x="5" y="3"/>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0" name="Freeform 598"/>
              <p:cNvSpPr>
                <a:spLocks/>
              </p:cNvSpPr>
              <p:nvPr/>
            </p:nvSpPr>
            <p:spPr bwMode="auto">
              <a:xfrm>
                <a:off x="2609" y="1474"/>
                <a:ext cx="22" cy="36"/>
              </a:xfrm>
              <a:custGeom>
                <a:avLst/>
                <a:gdLst>
                  <a:gd name="T0" fmla="*/ 4 w 22"/>
                  <a:gd name="T1" fmla="*/ 8 h 36"/>
                  <a:gd name="T2" fmla="*/ 4 w 22"/>
                  <a:gd name="T3" fmla="*/ 8 h 36"/>
                  <a:gd name="T4" fmla="*/ 0 w 22"/>
                  <a:gd name="T5" fmla="*/ 33 h 36"/>
                  <a:gd name="T6" fmla="*/ 19 w 22"/>
                  <a:gd name="T7" fmla="*/ 36 h 36"/>
                  <a:gd name="T8" fmla="*/ 22 w 22"/>
                  <a:gd name="T9" fmla="*/ 12 h 36"/>
                  <a:gd name="T10" fmla="*/ 22 w 22"/>
                  <a:gd name="T11" fmla="*/ 12 h 36"/>
                  <a:gd name="T12" fmla="*/ 22 w 22"/>
                  <a:gd name="T13" fmla="*/ 12 h 36"/>
                  <a:gd name="T14" fmla="*/ 22 w 22"/>
                  <a:gd name="T15" fmla="*/ 7 h 36"/>
                  <a:gd name="T16" fmla="*/ 21 w 22"/>
                  <a:gd name="T17" fmla="*/ 4 h 36"/>
                  <a:gd name="T18" fmla="*/ 19 w 22"/>
                  <a:gd name="T19" fmla="*/ 2 h 36"/>
                  <a:gd name="T20" fmla="*/ 14 w 22"/>
                  <a:gd name="T21" fmla="*/ 0 h 36"/>
                  <a:gd name="T22" fmla="*/ 11 w 22"/>
                  <a:gd name="T23" fmla="*/ 0 h 36"/>
                  <a:gd name="T24" fmla="*/ 8 w 22"/>
                  <a:gd name="T25" fmla="*/ 2 h 36"/>
                  <a:gd name="T26" fmla="*/ 6 w 22"/>
                  <a:gd name="T27" fmla="*/ 4 h 36"/>
                  <a:gd name="T28" fmla="*/ 4 w 22"/>
                  <a:gd name="T2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6">
                    <a:moveTo>
                      <a:pt x="4" y="8"/>
                    </a:moveTo>
                    <a:lnTo>
                      <a:pt x="4" y="8"/>
                    </a:lnTo>
                    <a:lnTo>
                      <a:pt x="0" y="33"/>
                    </a:lnTo>
                    <a:lnTo>
                      <a:pt x="19" y="36"/>
                    </a:lnTo>
                    <a:lnTo>
                      <a:pt x="22" y="12"/>
                    </a:lnTo>
                    <a:lnTo>
                      <a:pt x="22" y="12"/>
                    </a:lnTo>
                    <a:lnTo>
                      <a:pt x="22" y="12"/>
                    </a:lnTo>
                    <a:lnTo>
                      <a:pt x="22" y="7"/>
                    </a:lnTo>
                    <a:lnTo>
                      <a:pt x="21" y="4"/>
                    </a:lnTo>
                    <a:lnTo>
                      <a:pt x="19" y="2"/>
                    </a:lnTo>
                    <a:lnTo>
                      <a:pt x="14" y="0"/>
                    </a:lnTo>
                    <a:lnTo>
                      <a:pt x="11" y="0"/>
                    </a:lnTo>
                    <a:lnTo>
                      <a:pt x="8" y="2"/>
                    </a:lnTo>
                    <a:lnTo>
                      <a:pt x="6" y="4"/>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1" name="Freeform 599"/>
              <p:cNvSpPr>
                <a:spLocks/>
              </p:cNvSpPr>
              <p:nvPr/>
            </p:nvSpPr>
            <p:spPr bwMode="auto">
              <a:xfrm>
                <a:off x="2613" y="1448"/>
                <a:ext cx="23" cy="38"/>
              </a:xfrm>
              <a:custGeom>
                <a:avLst/>
                <a:gdLst>
                  <a:gd name="T0" fmla="*/ 4 w 23"/>
                  <a:gd name="T1" fmla="*/ 8 h 38"/>
                  <a:gd name="T2" fmla="*/ 4 w 23"/>
                  <a:gd name="T3" fmla="*/ 8 h 38"/>
                  <a:gd name="T4" fmla="*/ 0 w 23"/>
                  <a:gd name="T5" fmla="*/ 34 h 38"/>
                  <a:gd name="T6" fmla="*/ 18 w 23"/>
                  <a:gd name="T7" fmla="*/ 38 h 38"/>
                  <a:gd name="T8" fmla="*/ 23 w 23"/>
                  <a:gd name="T9" fmla="*/ 12 h 38"/>
                  <a:gd name="T10" fmla="*/ 23 w 23"/>
                  <a:gd name="T11" fmla="*/ 12 h 38"/>
                  <a:gd name="T12" fmla="*/ 23 w 23"/>
                  <a:gd name="T13" fmla="*/ 12 h 38"/>
                  <a:gd name="T14" fmla="*/ 23 w 23"/>
                  <a:gd name="T15" fmla="*/ 7 h 38"/>
                  <a:gd name="T16" fmla="*/ 22 w 23"/>
                  <a:gd name="T17" fmla="*/ 4 h 38"/>
                  <a:gd name="T18" fmla="*/ 18 w 23"/>
                  <a:gd name="T19" fmla="*/ 2 h 38"/>
                  <a:gd name="T20" fmla="*/ 15 w 23"/>
                  <a:gd name="T21" fmla="*/ 0 h 38"/>
                  <a:gd name="T22" fmla="*/ 12 w 23"/>
                  <a:gd name="T23" fmla="*/ 0 h 38"/>
                  <a:gd name="T24" fmla="*/ 9 w 23"/>
                  <a:gd name="T25" fmla="*/ 2 h 38"/>
                  <a:gd name="T26" fmla="*/ 5 w 23"/>
                  <a:gd name="T27" fmla="*/ 4 h 38"/>
                  <a:gd name="T28" fmla="*/ 4 w 23"/>
                  <a:gd name="T29"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8">
                    <a:moveTo>
                      <a:pt x="4" y="8"/>
                    </a:moveTo>
                    <a:lnTo>
                      <a:pt x="4" y="8"/>
                    </a:lnTo>
                    <a:lnTo>
                      <a:pt x="0" y="34"/>
                    </a:lnTo>
                    <a:lnTo>
                      <a:pt x="18" y="38"/>
                    </a:lnTo>
                    <a:lnTo>
                      <a:pt x="23" y="12"/>
                    </a:lnTo>
                    <a:lnTo>
                      <a:pt x="23" y="12"/>
                    </a:lnTo>
                    <a:lnTo>
                      <a:pt x="23" y="12"/>
                    </a:lnTo>
                    <a:lnTo>
                      <a:pt x="23" y="7"/>
                    </a:lnTo>
                    <a:lnTo>
                      <a:pt x="22" y="4"/>
                    </a:lnTo>
                    <a:lnTo>
                      <a:pt x="18" y="2"/>
                    </a:lnTo>
                    <a:lnTo>
                      <a:pt x="15" y="0"/>
                    </a:lnTo>
                    <a:lnTo>
                      <a:pt x="12" y="0"/>
                    </a:lnTo>
                    <a:lnTo>
                      <a:pt x="9" y="2"/>
                    </a:lnTo>
                    <a:lnTo>
                      <a:pt x="5" y="4"/>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2" name="Freeform 600"/>
              <p:cNvSpPr>
                <a:spLocks/>
              </p:cNvSpPr>
              <p:nvPr/>
            </p:nvSpPr>
            <p:spPr bwMode="auto">
              <a:xfrm>
                <a:off x="2617" y="1424"/>
                <a:ext cx="22" cy="36"/>
              </a:xfrm>
              <a:custGeom>
                <a:avLst/>
                <a:gdLst>
                  <a:gd name="T0" fmla="*/ 5 w 22"/>
                  <a:gd name="T1" fmla="*/ 8 h 36"/>
                  <a:gd name="T2" fmla="*/ 5 w 22"/>
                  <a:gd name="T3" fmla="*/ 8 h 36"/>
                  <a:gd name="T4" fmla="*/ 0 w 22"/>
                  <a:gd name="T5" fmla="*/ 32 h 36"/>
                  <a:gd name="T6" fmla="*/ 19 w 22"/>
                  <a:gd name="T7" fmla="*/ 36 h 36"/>
                  <a:gd name="T8" fmla="*/ 22 w 22"/>
                  <a:gd name="T9" fmla="*/ 11 h 36"/>
                  <a:gd name="T10" fmla="*/ 22 w 22"/>
                  <a:gd name="T11" fmla="*/ 11 h 36"/>
                  <a:gd name="T12" fmla="*/ 22 w 22"/>
                  <a:gd name="T13" fmla="*/ 11 h 36"/>
                  <a:gd name="T14" fmla="*/ 22 w 22"/>
                  <a:gd name="T15" fmla="*/ 6 h 36"/>
                  <a:gd name="T16" fmla="*/ 21 w 22"/>
                  <a:gd name="T17" fmla="*/ 3 h 36"/>
                  <a:gd name="T18" fmla="*/ 19 w 22"/>
                  <a:gd name="T19" fmla="*/ 2 h 36"/>
                  <a:gd name="T20" fmla="*/ 14 w 22"/>
                  <a:gd name="T21" fmla="*/ 0 h 36"/>
                  <a:gd name="T22" fmla="*/ 11 w 22"/>
                  <a:gd name="T23" fmla="*/ 0 h 36"/>
                  <a:gd name="T24" fmla="*/ 8 w 22"/>
                  <a:gd name="T25" fmla="*/ 2 h 36"/>
                  <a:gd name="T26" fmla="*/ 6 w 22"/>
                  <a:gd name="T27" fmla="*/ 3 h 36"/>
                  <a:gd name="T28" fmla="*/ 5 w 22"/>
                  <a:gd name="T2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6">
                    <a:moveTo>
                      <a:pt x="5" y="8"/>
                    </a:moveTo>
                    <a:lnTo>
                      <a:pt x="5" y="8"/>
                    </a:lnTo>
                    <a:lnTo>
                      <a:pt x="0" y="32"/>
                    </a:lnTo>
                    <a:lnTo>
                      <a:pt x="19" y="36"/>
                    </a:lnTo>
                    <a:lnTo>
                      <a:pt x="22" y="11"/>
                    </a:lnTo>
                    <a:lnTo>
                      <a:pt x="22" y="11"/>
                    </a:lnTo>
                    <a:lnTo>
                      <a:pt x="22" y="11"/>
                    </a:lnTo>
                    <a:lnTo>
                      <a:pt x="22" y="6"/>
                    </a:lnTo>
                    <a:lnTo>
                      <a:pt x="21" y="3"/>
                    </a:lnTo>
                    <a:lnTo>
                      <a:pt x="19" y="2"/>
                    </a:lnTo>
                    <a:lnTo>
                      <a:pt x="14" y="0"/>
                    </a:lnTo>
                    <a:lnTo>
                      <a:pt x="11" y="0"/>
                    </a:lnTo>
                    <a:lnTo>
                      <a:pt x="8" y="2"/>
                    </a:lnTo>
                    <a:lnTo>
                      <a:pt x="6"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3" name="Freeform 601"/>
              <p:cNvSpPr>
                <a:spLocks/>
              </p:cNvSpPr>
              <p:nvPr/>
            </p:nvSpPr>
            <p:spPr bwMode="auto">
              <a:xfrm>
                <a:off x="2622" y="1404"/>
                <a:ext cx="22" cy="31"/>
              </a:xfrm>
              <a:custGeom>
                <a:avLst/>
                <a:gdLst>
                  <a:gd name="T0" fmla="*/ 3 w 22"/>
                  <a:gd name="T1" fmla="*/ 7 h 31"/>
                  <a:gd name="T2" fmla="*/ 3 w 22"/>
                  <a:gd name="T3" fmla="*/ 9 h 31"/>
                  <a:gd name="T4" fmla="*/ 0 w 22"/>
                  <a:gd name="T5" fmla="*/ 28 h 31"/>
                  <a:gd name="T6" fmla="*/ 17 w 22"/>
                  <a:gd name="T7" fmla="*/ 31 h 31"/>
                  <a:gd name="T8" fmla="*/ 22 w 22"/>
                  <a:gd name="T9" fmla="*/ 12 h 31"/>
                  <a:gd name="T10" fmla="*/ 22 w 22"/>
                  <a:gd name="T11" fmla="*/ 12 h 31"/>
                  <a:gd name="T12" fmla="*/ 22 w 22"/>
                  <a:gd name="T13" fmla="*/ 12 h 31"/>
                  <a:gd name="T14" fmla="*/ 22 w 22"/>
                  <a:gd name="T15" fmla="*/ 7 h 31"/>
                  <a:gd name="T16" fmla="*/ 21 w 22"/>
                  <a:gd name="T17" fmla="*/ 4 h 31"/>
                  <a:gd name="T18" fmla="*/ 17 w 22"/>
                  <a:gd name="T19" fmla="*/ 2 h 31"/>
                  <a:gd name="T20" fmla="*/ 14 w 22"/>
                  <a:gd name="T21" fmla="*/ 0 h 31"/>
                  <a:gd name="T22" fmla="*/ 11 w 22"/>
                  <a:gd name="T23" fmla="*/ 0 h 31"/>
                  <a:gd name="T24" fmla="*/ 8 w 22"/>
                  <a:gd name="T25" fmla="*/ 2 h 31"/>
                  <a:gd name="T26" fmla="*/ 4 w 22"/>
                  <a:gd name="T27" fmla="*/ 4 h 31"/>
                  <a:gd name="T28" fmla="*/ 3 w 22"/>
                  <a:gd name="T29" fmla="*/ 9 h 31"/>
                  <a:gd name="T30" fmla="*/ 3 w 22"/>
                  <a:gd name="T31"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1">
                    <a:moveTo>
                      <a:pt x="3" y="7"/>
                    </a:moveTo>
                    <a:lnTo>
                      <a:pt x="3" y="9"/>
                    </a:lnTo>
                    <a:lnTo>
                      <a:pt x="0" y="28"/>
                    </a:lnTo>
                    <a:lnTo>
                      <a:pt x="17" y="31"/>
                    </a:lnTo>
                    <a:lnTo>
                      <a:pt x="22" y="12"/>
                    </a:lnTo>
                    <a:lnTo>
                      <a:pt x="22" y="12"/>
                    </a:lnTo>
                    <a:lnTo>
                      <a:pt x="22" y="12"/>
                    </a:lnTo>
                    <a:lnTo>
                      <a:pt x="22" y="7"/>
                    </a:lnTo>
                    <a:lnTo>
                      <a:pt x="21" y="4"/>
                    </a:lnTo>
                    <a:lnTo>
                      <a:pt x="17" y="2"/>
                    </a:lnTo>
                    <a:lnTo>
                      <a:pt x="14" y="0"/>
                    </a:lnTo>
                    <a:lnTo>
                      <a:pt x="11" y="0"/>
                    </a:lnTo>
                    <a:lnTo>
                      <a:pt x="8" y="2"/>
                    </a:lnTo>
                    <a:lnTo>
                      <a:pt x="4" y="4"/>
                    </a:lnTo>
                    <a:lnTo>
                      <a:pt x="3" y="9"/>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4" name="Freeform 602"/>
              <p:cNvSpPr>
                <a:spLocks/>
              </p:cNvSpPr>
              <p:nvPr/>
            </p:nvSpPr>
            <p:spPr bwMode="auto">
              <a:xfrm>
                <a:off x="2625" y="1388"/>
                <a:ext cx="23" cy="28"/>
              </a:xfrm>
              <a:custGeom>
                <a:avLst/>
                <a:gdLst>
                  <a:gd name="T0" fmla="*/ 5 w 23"/>
                  <a:gd name="T1" fmla="*/ 7 h 28"/>
                  <a:gd name="T2" fmla="*/ 5 w 23"/>
                  <a:gd name="T3" fmla="*/ 8 h 28"/>
                  <a:gd name="T4" fmla="*/ 0 w 23"/>
                  <a:gd name="T5" fmla="*/ 23 h 28"/>
                  <a:gd name="T6" fmla="*/ 19 w 23"/>
                  <a:gd name="T7" fmla="*/ 28 h 28"/>
                  <a:gd name="T8" fmla="*/ 23 w 23"/>
                  <a:gd name="T9" fmla="*/ 13 h 28"/>
                  <a:gd name="T10" fmla="*/ 23 w 23"/>
                  <a:gd name="T11" fmla="*/ 15 h 28"/>
                  <a:gd name="T12" fmla="*/ 23 w 23"/>
                  <a:gd name="T13" fmla="*/ 13 h 28"/>
                  <a:gd name="T14" fmla="*/ 23 w 23"/>
                  <a:gd name="T15" fmla="*/ 8 h 28"/>
                  <a:gd name="T16" fmla="*/ 23 w 23"/>
                  <a:gd name="T17" fmla="*/ 5 h 28"/>
                  <a:gd name="T18" fmla="*/ 19 w 23"/>
                  <a:gd name="T19" fmla="*/ 3 h 28"/>
                  <a:gd name="T20" fmla="*/ 16 w 23"/>
                  <a:gd name="T21" fmla="*/ 2 h 28"/>
                  <a:gd name="T22" fmla="*/ 13 w 23"/>
                  <a:gd name="T23" fmla="*/ 0 h 28"/>
                  <a:gd name="T24" fmla="*/ 10 w 23"/>
                  <a:gd name="T25" fmla="*/ 2 h 28"/>
                  <a:gd name="T26" fmla="*/ 6 w 23"/>
                  <a:gd name="T27" fmla="*/ 3 h 28"/>
                  <a:gd name="T28" fmla="*/ 5 w 23"/>
                  <a:gd name="T29" fmla="*/ 8 h 28"/>
                  <a:gd name="T30" fmla="*/ 5 w 23"/>
                  <a:gd name="T31"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8">
                    <a:moveTo>
                      <a:pt x="5" y="7"/>
                    </a:moveTo>
                    <a:lnTo>
                      <a:pt x="5" y="8"/>
                    </a:lnTo>
                    <a:lnTo>
                      <a:pt x="0" y="23"/>
                    </a:lnTo>
                    <a:lnTo>
                      <a:pt x="19" y="28"/>
                    </a:lnTo>
                    <a:lnTo>
                      <a:pt x="23" y="13"/>
                    </a:lnTo>
                    <a:lnTo>
                      <a:pt x="23" y="15"/>
                    </a:lnTo>
                    <a:lnTo>
                      <a:pt x="23" y="13"/>
                    </a:lnTo>
                    <a:lnTo>
                      <a:pt x="23" y="8"/>
                    </a:lnTo>
                    <a:lnTo>
                      <a:pt x="23" y="5"/>
                    </a:lnTo>
                    <a:lnTo>
                      <a:pt x="19" y="3"/>
                    </a:lnTo>
                    <a:lnTo>
                      <a:pt x="16" y="2"/>
                    </a:lnTo>
                    <a:lnTo>
                      <a:pt x="13" y="0"/>
                    </a:lnTo>
                    <a:lnTo>
                      <a:pt x="10" y="2"/>
                    </a:lnTo>
                    <a:lnTo>
                      <a:pt x="6" y="3"/>
                    </a:lnTo>
                    <a:lnTo>
                      <a:pt x="5" y="8"/>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5" name="Freeform 603"/>
              <p:cNvSpPr>
                <a:spLocks/>
              </p:cNvSpPr>
              <p:nvPr/>
            </p:nvSpPr>
            <p:spPr bwMode="auto">
              <a:xfrm>
                <a:off x="2630" y="1380"/>
                <a:ext cx="22" cy="23"/>
              </a:xfrm>
              <a:custGeom>
                <a:avLst/>
                <a:gdLst>
                  <a:gd name="T0" fmla="*/ 6 w 22"/>
                  <a:gd name="T1" fmla="*/ 2 h 23"/>
                  <a:gd name="T2" fmla="*/ 5 w 22"/>
                  <a:gd name="T3" fmla="*/ 5 h 23"/>
                  <a:gd name="T4" fmla="*/ 0 w 22"/>
                  <a:gd name="T5" fmla="*/ 15 h 23"/>
                  <a:gd name="T6" fmla="*/ 18 w 22"/>
                  <a:gd name="T7" fmla="*/ 23 h 23"/>
                  <a:gd name="T8" fmla="*/ 21 w 22"/>
                  <a:gd name="T9" fmla="*/ 13 h 23"/>
                  <a:gd name="T10" fmla="*/ 19 w 22"/>
                  <a:gd name="T11" fmla="*/ 16 h 23"/>
                  <a:gd name="T12" fmla="*/ 21 w 22"/>
                  <a:gd name="T13" fmla="*/ 13 h 23"/>
                  <a:gd name="T14" fmla="*/ 22 w 22"/>
                  <a:gd name="T15" fmla="*/ 8 h 23"/>
                  <a:gd name="T16" fmla="*/ 22 w 22"/>
                  <a:gd name="T17" fmla="*/ 5 h 23"/>
                  <a:gd name="T18" fmla="*/ 19 w 22"/>
                  <a:gd name="T19" fmla="*/ 2 h 23"/>
                  <a:gd name="T20" fmla="*/ 16 w 22"/>
                  <a:gd name="T21" fmla="*/ 0 h 23"/>
                  <a:gd name="T22" fmla="*/ 13 w 22"/>
                  <a:gd name="T23" fmla="*/ 0 h 23"/>
                  <a:gd name="T24" fmla="*/ 9 w 22"/>
                  <a:gd name="T25" fmla="*/ 0 h 23"/>
                  <a:gd name="T26" fmla="*/ 6 w 22"/>
                  <a:gd name="T27" fmla="*/ 2 h 23"/>
                  <a:gd name="T28" fmla="*/ 5 w 22"/>
                  <a:gd name="T29" fmla="*/ 5 h 23"/>
                  <a:gd name="T30" fmla="*/ 6 w 22"/>
                  <a:gd name="T3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3">
                    <a:moveTo>
                      <a:pt x="6" y="2"/>
                    </a:moveTo>
                    <a:lnTo>
                      <a:pt x="5" y="5"/>
                    </a:lnTo>
                    <a:lnTo>
                      <a:pt x="0" y="15"/>
                    </a:lnTo>
                    <a:lnTo>
                      <a:pt x="18" y="23"/>
                    </a:lnTo>
                    <a:lnTo>
                      <a:pt x="21" y="13"/>
                    </a:lnTo>
                    <a:lnTo>
                      <a:pt x="19" y="16"/>
                    </a:lnTo>
                    <a:lnTo>
                      <a:pt x="21" y="13"/>
                    </a:lnTo>
                    <a:lnTo>
                      <a:pt x="22" y="8"/>
                    </a:lnTo>
                    <a:lnTo>
                      <a:pt x="22" y="5"/>
                    </a:lnTo>
                    <a:lnTo>
                      <a:pt x="19" y="2"/>
                    </a:lnTo>
                    <a:lnTo>
                      <a:pt x="16" y="0"/>
                    </a:lnTo>
                    <a:lnTo>
                      <a:pt x="13" y="0"/>
                    </a:lnTo>
                    <a:lnTo>
                      <a:pt x="9" y="0"/>
                    </a:lnTo>
                    <a:lnTo>
                      <a:pt x="6" y="2"/>
                    </a:lnTo>
                    <a:lnTo>
                      <a:pt x="5" y="5"/>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6" name="Freeform 604"/>
              <p:cNvSpPr>
                <a:spLocks/>
              </p:cNvSpPr>
              <p:nvPr/>
            </p:nvSpPr>
            <p:spPr bwMode="auto">
              <a:xfrm>
                <a:off x="2636" y="1377"/>
                <a:ext cx="21" cy="19"/>
              </a:xfrm>
              <a:custGeom>
                <a:avLst/>
                <a:gdLst>
                  <a:gd name="T0" fmla="*/ 18 w 21"/>
                  <a:gd name="T1" fmla="*/ 5 h 19"/>
                  <a:gd name="T2" fmla="*/ 5 w 21"/>
                  <a:gd name="T3" fmla="*/ 1 h 19"/>
                  <a:gd name="T4" fmla="*/ 0 w 21"/>
                  <a:gd name="T5" fmla="*/ 5 h 19"/>
                  <a:gd name="T6" fmla="*/ 13 w 21"/>
                  <a:gd name="T7" fmla="*/ 19 h 19"/>
                  <a:gd name="T8" fmla="*/ 16 w 21"/>
                  <a:gd name="T9" fmla="*/ 18 h 19"/>
                  <a:gd name="T10" fmla="*/ 2 w 21"/>
                  <a:gd name="T11" fmla="*/ 14 h 19"/>
                  <a:gd name="T12" fmla="*/ 16 w 21"/>
                  <a:gd name="T13" fmla="*/ 18 h 19"/>
                  <a:gd name="T14" fmla="*/ 20 w 21"/>
                  <a:gd name="T15" fmla="*/ 14 h 19"/>
                  <a:gd name="T16" fmla="*/ 21 w 21"/>
                  <a:gd name="T17" fmla="*/ 10 h 19"/>
                  <a:gd name="T18" fmla="*/ 20 w 21"/>
                  <a:gd name="T19" fmla="*/ 6 h 19"/>
                  <a:gd name="T20" fmla="*/ 18 w 21"/>
                  <a:gd name="T21" fmla="*/ 3 h 19"/>
                  <a:gd name="T22" fmla="*/ 16 w 21"/>
                  <a:gd name="T23" fmla="*/ 1 h 19"/>
                  <a:gd name="T24" fmla="*/ 13 w 21"/>
                  <a:gd name="T25" fmla="*/ 0 h 19"/>
                  <a:gd name="T26" fmla="*/ 8 w 21"/>
                  <a:gd name="T27" fmla="*/ 0 h 19"/>
                  <a:gd name="T28" fmla="*/ 5 w 21"/>
                  <a:gd name="T29" fmla="*/ 1 h 19"/>
                  <a:gd name="T30" fmla="*/ 18 w 21"/>
                  <a:gd name="T31"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9">
                    <a:moveTo>
                      <a:pt x="18" y="5"/>
                    </a:moveTo>
                    <a:lnTo>
                      <a:pt x="5" y="1"/>
                    </a:lnTo>
                    <a:lnTo>
                      <a:pt x="0" y="5"/>
                    </a:lnTo>
                    <a:lnTo>
                      <a:pt x="13" y="19"/>
                    </a:lnTo>
                    <a:lnTo>
                      <a:pt x="16" y="18"/>
                    </a:lnTo>
                    <a:lnTo>
                      <a:pt x="2" y="14"/>
                    </a:lnTo>
                    <a:lnTo>
                      <a:pt x="16" y="18"/>
                    </a:lnTo>
                    <a:lnTo>
                      <a:pt x="20" y="14"/>
                    </a:lnTo>
                    <a:lnTo>
                      <a:pt x="21" y="10"/>
                    </a:lnTo>
                    <a:lnTo>
                      <a:pt x="20" y="6"/>
                    </a:lnTo>
                    <a:lnTo>
                      <a:pt x="18" y="3"/>
                    </a:lnTo>
                    <a:lnTo>
                      <a:pt x="16" y="1"/>
                    </a:lnTo>
                    <a:lnTo>
                      <a:pt x="13" y="0"/>
                    </a:lnTo>
                    <a:lnTo>
                      <a:pt x="8" y="0"/>
                    </a:lnTo>
                    <a:lnTo>
                      <a:pt x="5" y="1"/>
                    </a:lnTo>
                    <a:lnTo>
                      <a:pt x="18"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7" name="Freeform 605"/>
              <p:cNvSpPr>
                <a:spLocks/>
              </p:cNvSpPr>
              <p:nvPr/>
            </p:nvSpPr>
            <p:spPr bwMode="auto">
              <a:xfrm>
                <a:off x="2638" y="1382"/>
                <a:ext cx="22" cy="19"/>
              </a:xfrm>
              <a:custGeom>
                <a:avLst/>
                <a:gdLst>
                  <a:gd name="T0" fmla="*/ 22 w 22"/>
                  <a:gd name="T1" fmla="*/ 8 h 19"/>
                  <a:gd name="T2" fmla="*/ 21 w 22"/>
                  <a:gd name="T3" fmla="*/ 5 h 19"/>
                  <a:gd name="T4" fmla="*/ 16 w 22"/>
                  <a:gd name="T5" fmla="*/ 0 h 19"/>
                  <a:gd name="T6" fmla="*/ 0 w 22"/>
                  <a:gd name="T7" fmla="*/ 9 h 19"/>
                  <a:gd name="T8" fmla="*/ 5 w 22"/>
                  <a:gd name="T9" fmla="*/ 16 h 19"/>
                  <a:gd name="T10" fmla="*/ 3 w 22"/>
                  <a:gd name="T11" fmla="*/ 13 h 19"/>
                  <a:gd name="T12" fmla="*/ 5 w 22"/>
                  <a:gd name="T13" fmla="*/ 16 h 19"/>
                  <a:gd name="T14" fmla="*/ 8 w 22"/>
                  <a:gd name="T15" fmla="*/ 19 h 19"/>
                  <a:gd name="T16" fmla="*/ 11 w 22"/>
                  <a:gd name="T17" fmla="*/ 19 h 19"/>
                  <a:gd name="T18" fmla="*/ 14 w 22"/>
                  <a:gd name="T19" fmla="*/ 19 h 19"/>
                  <a:gd name="T20" fmla="*/ 18 w 22"/>
                  <a:gd name="T21" fmla="*/ 18 h 19"/>
                  <a:gd name="T22" fmla="*/ 21 w 22"/>
                  <a:gd name="T23" fmla="*/ 16 h 19"/>
                  <a:gd name="T24" fmla="*/ 22 w 22"/>
                  <a:gd name="T25" fmla="*/ 13 h 19"/>
                  <a:gd name="T26" fmla="*/ 22 w 22"/>
                  <a:gd name="T27" fmla="*/ 9 h 19"/>
                  <a:gd name="T28" fmla="*/ 21 w 22"/>
                  <a:gd name="T29" fmla="*/ 5 h 19"/>
                  <a:gd name="T30" fmla="*/ 22 w 22"/>
                  <a:gd name="T3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9">
                    <a:moveTo>
                      <a:pt x="22" y="8"/>
                    </a:moveTo>
                    <a:lnTo>
                      <a:pt x="21" y="5"/>
                    </a:lnTo>
                    <a:lnTo>
                      <a:pt x="16" y="0"/>
                    </a:lnTo>
                    <a:lnTo>
                      <a:pt x="0" y="9"/>
                    </a:lnTo>
                    <a:lnTo>
                      <a:pt x="5" y="16"/>
                    </a:lnTo>
                    <a:lnTo>
                      <a:pt x="3" y="13"/>
                    </a:lnTo>
                    <a:lnTo>
                      <a:pt x="5" y="16"/>
                    </a:lnTo>
                    <a:lnTo>
                      <a:pt x="8" y="19"/>
                    </a:lnTo>
                    <a:lnTo>
                      <a:pt x="11" y="19"/>
                    </a:lnTo>
                    <a:lnTo>
                      <a:pt x="14" y="19"/>
                    </a:lnTo>
                    <a:lnTo>
                      <a:pt x="18" y="18"/>
                    </a:lnTo>
                    <a:lnTo>
                      <a:pt x="21" y="16"/>
                    </a:lnTo>
                    <a:lnTo>
                      <a:pt x="22" y="13"/>
                    </a:lnTo>
                    <a:lnTo>
                      <a:pt x="22" y="9"/>
                    </a:lnTo>
                    <a:lnTo>
                      <a:pt x="21" y="5"/>
                    </a:lnTo>
                    <a:lnTo>
                      <a:pt x="22"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38" name="Freeform 606"/>
              <p:cNvSpPr>
                <a:spLocks/>
              </p:cNvSpPr>
              <p:nvPr/>
            </p:nvSpPr>
            <p:spPr bwMode="auto">
              <a:xfrm>
                <a:off x="2641" y="1390"/>
                <a:ext cx="23" cy="26"/>
              </a:xfrm>
              <a:custGeom>
                <a:avLst/>
                <a:gdLst>
                  <a:gd name="T0" fmla="*/ 23 w 23"/>
                  <a:gd name="T1" fmla="*/ 14 h 26"/>
                  <a:gd name="T2" fmla="*/ 23 w 23"/>
                  <a:gd name="T3" fmla="*/ 13 h 26"/>
                  <a:gd name="T4" fmla="*/ 19 w 23"/>
                  <a:gd name="T5" fmla="*/ 0 h 26"/>
                  <a:gd name="T6" fmla="*/ 0 w 23"/>
                  <a:gd name="T7" fmla="*/ 5 h 26"/>
                  <a:gd name="T8" fmla="*/ 5 w 23"/>
                  <a:gd name="T9" fmla="*/ 19 h 26"/>
                  <a:gd name="T10" fmla="*/ 5 w 23"/>
                  <a:gd name="T11" fmla="*/ 18 h 26"/>
                  <a:gd name="T12" fmla="*/ 5 w 23"/>
                  <a:gd name="T13" fmla="*/ 19 h 26"/>
                  <a:gd name="T14" fmla="*/ 7 w 23"/>
                  <a:gd name="T15" fmla="*/ 23 h 26"/>
                  <a:gd name="T16" fmla="*/ 10 w 23"/>
                  <a:gd name="T17" fmla="*/ 24 h 26"/>
                  <a:gd name="T18" fmla="*/ 13 w 23"/>
                  <a:gd name="T19" fmla="*/ 26 h 26"/>
                  <a:gd name="T20" fmla="*/ 16 w 23"/>
                  <a:gd name="T21" fmla="*/ 26 h 26"/>
                  <a:gd name="T22" fmla="*/ 19 w 23"/>
                  <a:gd name="T23" fmla="*/ 24 h 26"/>
                  <a:gd name="T24" fmla="*/ 23 w 23"/>
                  <a:gd name="T25" fmla="*/ 21 h 26"/>
                  <a:gd name="T26" fmla="*/ 23 w 23"/>
                  <a:gd name="T27" fmla="*/ 18 h 26"/>
                  <a:gd name="T28" fmla="*/ 23 w 23"/>
                  <a:gd name="T29" fmla="*/ 13 h 26"/>
                  <a:gd name="T30" fmla="*/ 23 w 23"/>
                  <a:gd name="T31"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23" y="14"/>
                    </a:moveTo>
                    <a:lnTo>
                      <a:pt x="23" y="13"/>
                    </a:lnTo>
                    <a:lnTo>
                      <a:pt x="19" y="0"/>
                    </a:lnTo>
                    <a:lnTo>
                      <a:pt x="0" y="5"/>
                    </a:lnTo>
                    <a:lnTo>
                      <a:pt x="5" y="19"/>
                    </a:lnTo>
                    <a:lnTo>
                      <a:pt x="5" y="18"/>
                    </a:lnTo>
                    <a:lnTo>
                      <a:pt x="5" y="19"/>
                    </a:lnTo>
                    <a:lnTo>
                      <a:pt x="7" y="23"/>
                    </a:lnTo>
                    <a:lnTo>
                      <a:pt x="10" y="24"/>
                    </a:lnTo>
                    <a:lnTo>
                      <a:pt x="13" y="26"/>
                    </a:lnTo>
                    <a:lnTo>
                      <a:pt x="16" y="26"/>
                    </a:lnTo>
                    <a:lnTo>
                      <a:pt x="19" y="24"/>
                    </a:lnTo>
                    <a:lnTo>
                      <a:pt x="23" y="21"/>
                    </a:lnTo>
                    <a:lnTo>
                      <a:pt x="23" y="18"/>
                    </a:lnTo>
                    <a:lnTo>
                      <a:pt x="23" y="13"/>
                    </a:lnTo>
                    <a:lnTo>
                      <a:pt x="23" y="1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 name="Group 808"/>
            <p:cNvGrpSpPr>
              <a:grpSpLocks/>
            </p:cNvGrpSpPr>
            <p:nvPr/>
          </p:nvGrpSpPr>
          <p:grpSpPr bwMode="auto">
            <a:xfrm>
              <a:off x="3594101" y="2228850"/>
              <a:ext cx="1028700" cy="1930400"/>
              <a:chOff x="2264" y="1404"/>
              <a:chExt cx="648" cy="1216"/>
            </a:xfrm>
          </p:grpSpPr>
          <p:sp>
            <p:nvSpPr>
              <p:cNvPr id="29139" name="Freeform 608"/>
              <p:cNvSpPr>
                <a:spLocks/>
              </p:cNvSpPr>
              <p:nvPr/>
            </p:nvSpPr>
            <p:spPr bwMode="auto">
              <a:xfrm>
                <a:off x="2646" y="1404"/>
                <a:ext cx="23" cy="31"/>
              </a:xfrm>
              <a:custGeom>
                <a:avLst/>
                <a:gdLst>
                  <a:gd name="T0" fmla="*/ 23 w 23"/>
                  <a:gd name="T1" fmla="*/ 20 h 31"/>
                  <a:gd name="T2" fmla="*/ 23 w 23"/>
                  <a:gd name="T3" fmla="*/ 20 h 31"/>
                  <a:gd name="T4" fmla="*/ 18 w 23"/>
                  <a:gd name="T5" fmla="*/ 0 h 31"/>
                  <a:gd name="T6" fmla="*/ 0 w 23"/>
                  <a:gd name="T7" fmla="*/ 4 h 31"/>
                  <a:gd name="T8" fmla="*/ 3 w 23"/>
                  <a:gd name="T9" fmla="*/ 23 h 31"/>
                  <a:gd name="T10" fmla="*/ 3 w 23"/>
                  <a:gd name="T11" fmla="*/ 23 h 31"/>
                  <a:gd name="T12" fmla="*/ 3 w 23"/>
                  <a:gd name="T13" fmla="*/ 23 h 31"/>
                  <a:gd name="T14" fmla="*/ 5 w 23"/>
                  <a:gd name="T15" fmla="*/ 28 h 31"/>
                  <a:gd name="T16" fmla="*/ 8 w 23"/>
                  <a:gd name="T17" fmla="*/ 30 h 31"/>
                  <a:gd name="T18" fmla="*/ 11 w 23"/>
                  <a:gd name="T19" fmla="*/ 31 h 31"/>
                  <a:gd name="T20" fmla="*/ 14 w 23"/>
                  <a:gd name="T21" fmla="*/ 31 h 31"/>
                  <a:gd name="T22" fmla="*/ 18 w 23"/>
                  <a:gd name="T23" fmla="*/ 30 h 31"/>
                  <a:gd name="T24" fmla="*/ 21 w 23"/>
                  <a:gd name="T25" fmla="*/ 28 h 31"/>
                  <a:gd name="T26" fmla="*/ 23 w 23"/>
                  <a:gd name="T27" fmla="*/ 25 h 31"/>
                  <a:gd name="T28" fmla="*/ 23 w 23"/>
                  <a:gd name="T2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1">
                    <a:moveTo>
                      <a:pt x="23" y="20"/>
                    </a:moveTo>
                    <a:lnTo>
                      <a:pt x="23" y="20"/>
                    </a:lnTo>
                    <a:lnTo>
                      <a:pt x="18" y="0"/>
                    </a:lnTo>
                    <a:lnTo>
                      <a:pt x="0" y="4"/>
                    </a:lnTo>
                    <a:lnTo>
                      <a:pt x="3" y="23"/>
                    </a:lnTo>
                    <a:lnTo>
                      <a:pt x="3" y="23"/>
                    </a:lnTo>
                    <a:lnTo>
                      <a:pt x="3" y="23"/>
                    </a:lnTo>
                    <a:lnTo>
                      <a:pt x="5" y="28"/>
                    </a:lnTo>
                    <a:lnTo>
                      <a:pt x="8" y="30"/>
                    </a:lnTo>
                    <a:lnTo>
                      <a:pt x="11" y="31"/>
                    </a:lnTo>
                    <a:lnTo>
                      <a:pt x="14" y="31"/>
                    </a:lnTo>
                    <a:lnTo>
                      <a:pt x="18" y="30"/>
                    </a:lnTo>
                    <a:lnTo>
                      <a:pt x="21" y="28"/>
                    </a:lnTo>
                    <a:lnTo>
                      <a:pt x="23" y="25"/>
                    </a:lnTo>
                    <a:lnTo>
                      <a:pt x="23"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0" name="Freeform 609"/>
              <p:cNvSpPr>
                <a:spLocks/>
              </p:cNvSpPr>
              <p:nvPr/>
            </p:nvSpPr>
            <p:spPr bwMode="auto">
              <a:xfrm>
                <a:off x="2649" y="1424"/>
                <a:ext cx="23" cy="39"/>
              </a:xfrm>
              <a:custGeom>
                <a:avLst/>
                <a:gdLst>
                  <a:gd name="T0" fmla="*/ 23 w 23"/>
                  <a:gd name="T1" fmla="*/ 28 h 39"/>
                  <a:gd name="T2" fmla="*/ 23 w 23"/>
                  <a:gd name="T3" fmla="*/ 28 h 39"/>
                  <a:gd name="T4" fmla="*/ 20 w 23"/>
                  <a:gd name="T5" fmla="*/ 0 h 39"/>
                  <a:gd name="T6" fmla="*/ 0 w 23"/>
                  <a:gd name="T7" fmla="*/ 3 h 39"/>
                  <a:gd name="T8" fmla="*/ 5 w 23"/>
                  <a:gd name="T9" fmla="*/ 31 h 39"/>
                  <a:gd name="T10" fmla="*/ 5 w 23"/>
                  <a:gd name="T11" fmla="*/ 31 h 39"/>
                  <a:gd name="T12" fmla="*/ 5 w 23"/>
                  <a:gd name="T13" fmla="*/ 31 h 39"/>
                  <a:gd name="T14" fmla="*/ 5 w 23"/>
                  <a:gd name="T15" fmla="*/ 34 h 39"/>
                  <a:gd name="T16" fmla="*/ 8 w 23"/>
                  <a:gd name="T17" fmla="*/ 37 h 39"/>
                  <a:gd name="T18" fmla="*/ 11 w 23"/>
                  <a:gd name="T19" fmla="*/ 39 h 39"/>
                  <a:gd name="T20" fmla="*/ 15 w 23"/>
                  <a:gd name="T21" fmla="*/ 39 h 39"/>
                  <a:gd name="T22" fmla="*/ 18 w 23"/>
                  <a:gd name="T23" fmla="*/ 37 h 39"/>
                  <a:gd name="T24" fmla="*/ 21 w 23"/>
                  <a:gd name="T25" fmla="*/ 36 h 39"/>
                  <a:gd name="T26" fmla="*/ 23 w 23"/>
                  <a:gd name="T27" fmla="*/ 32 h 39"/>
                  <a:gd name="T28" fmla="*/ 23 w 23"/>
                  <a:gd name="T2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9">
                    <a:moveTo>
                      <a:pt x="23" y="28"/>
                    </a:moveTo>
                    <a:lnTo>
                      <a:pt x="23" y="28"/>
                    </a:lnTo>
                    <a:lnTo>
                      <a:pt x="20" y="0"/>
                    </a:lnTo>
                    <a:lnTo>
                      <a:pt x="0" y="3"/>
                    </a:lnTo>
                    <a:lnTo>
                      <a:pt x="5" y="31"/>
                    </a:lnTo>
                    <a:lnTo>
                      <a:pt x="5" y="31"/>
                    </a:lnTo>
                    <a:lnTo>
                      <a:pt x="5" y="31"/>
                    </a:lnTo>
                    <a:lnTo>
                      <a:pt x="5" y="34"/>
                    </a:lnTo>
                    <a:lnTo>
                      <a:pt x="8" y="37"/>
                    </a:lnTo>
                    <a:lnTo>
                      <a:pt x="11" y="39"/>
                    </a:lnTo>
                    <a:lnTo>
                      <a:pt x="15" y="39"/>
                    </a:lnTo>
                    <a:lnTo>
                      <a:pt x="18" y="37"/>
                    </a:lnTo>
                    <a:lnTo>
                      <a:pt x="21" y="36"/>
                    </a:lnTo>
                    <a:lnTo>
                      <a:pt x="23" y="32"/>
                    </a:lnTo>
                    <a:lnTo>
                      <a:pt x="23"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1" name="Freeform 610"/>
              <p:cNvSpPr>
                <a:spLocks/>
              </p:cNvSpPr>
              <p:nvPr/>
            </p:nvSpPr>
            <p:spPr bwMode="auto">
              <a:xfrm>
                <a:off x="2654" y="1452"/>
                <a:ext cx="23" cy="42"/>
              </a:xfrm>
              <a:custGeom>
                <a:avLst/>
                <a:gdLst>
                  <a:gd name="T0" fmla="*/ 23 w 23"/>
                  <a:gd name="T1" fmla="*/ 30 h 42"/>
                  <a:gd name="T2" fmla="*/ 23 w 23"/>
                  <a:gd name="T3" fmla="*/ 30 h 42"/>
                  <a:gd name="T4" fmla="*/ 18 w 23"/>
                  <a:gd name="T5" fmla="*/ 0 h 42"/>
                  <a:gd name="T6" fmla="*/ 0 w 23"/>
                  <a:gd name="T7" fmla="*/ 3 h 42"/>
                  <a:gd name="T8" fmla="*/ 3 w 23"/>
                  <a:gd name="T9" fmla="*/ 34 h 42"/>
                  <a:gd name="T10" fmla="*/ 3 w 23"/>
                  <a:gd name="T11" fmla="*/ 32 h 42"/>
                  <a:gd name="T12" fmla="*/ 3 w 23"/>
                  <a:gd name="T13" fmla="*/ 34 h 42"/>
                  <a:gd name="T14" fmla="*/ 5 w 23"/>
                  <a:gd name="T15" fmla="*/ 37 h 42"/>
                  <a:gd name="T16" fmla="*/ 6 w 23"/>
                  <a:gd name="T17" fmla="*/ 40 h 42"/>
                  <a:gd name="T18" fmla="*/ 11 w 23"/>
                  <a:gd name="T19" fmla="*/ 42 h 42"/>
                  <a:gd name="T20" fmla="*/ 15 w 23"/>
                  <a:gd name="T21" fmla="*/ 42 h 42"/>
                  <a:gd name="T22" fmla="*/ 18 w 23"/>
                  <a:gd name="T23" fmla="*/ 40 h 42"/>
                  <a:gd name="T24" fmla="*/ 21 w 23"/>
                  <a:gd name="T25" fmla="*/ 39 h 42"/>
                  <a:gd name="T26" fmla="*/ 23 w 23"/>
                  <a:gd name="T27" fmla="*/ 35 h 42"/>
                  <a:gd name="T28" fmla="*/ 23 w 23"/>
                  <a:gd name="T29"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2">
                    <a:moveTo>
                      <a:pt x="23" y="30"/>
                    </a:moveTo>
                    <a:lnTo>
                      <a:pt x="23" y="30"/>
                    </a:lnTo>
                    <a:lnTo>
                      <a:pt x="18" y="0"/>
                    </a:lnTo>
                    <a:lnTo>
                      <a:pt x="0" y="3"/>
                    </a:lnTo>
                    <a:lnTo>
                      <a:pt x="3" y="34"/>
                    </a:lnTo>
                    <a:lnTo>
                      <a:pt x="3" y="32"/>
                    </a:lnTo>
                    <a:lnTo>
                      <a:pt x="3" y="34"/>
                    </a:lnTo>
                    <a:lnTo>
                      <a:pt x="5" y="37"/>
                    </a:lnTo>
                    <a:lnTo>
                      <a:pt x="6" y="40"/>
                    </a:lnTo>
                    <a:lnTo>
                      <a:pt x="11" y="42"/>
                    </a:lnTo>
                    <a:lnTo>
                      <a:pt x="15" y="42"/>
                    </a:lnTo>
                    <a:lnTo>
                      <a:pt x="18" y="40"/>
                    </a:lnTo>
                    <a:lnTo>
                      <a:pt x="21" y="39"/>
                    </a:lnTo>
                    <a:lnTo>
                      <a:pt x="23" y="35"/>
                    </a:lnTo>
                    <a:lnTo>
                      <a:pt x="23"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2" name="Freeform 611"/>
              <p:cNvSpPr>
                <a:spLocks/>
              </p:cNvSpPr>
              <p:nvPr/>
            </p:nvSpPr>
            <p:spPr bwMode="auto">
              <a:xfrm>
                <a:off x="2657" y="1482"/>
                <a:ext cx="23" cy="46"/>
              </a:xfrm>
              <a:custGeom>
                <a:avLst/>
                <a:gdLst>
                  <a:gd name="T0" fmla="*/ 23 w 23"/>
                  <a:gd name="T1" fmla="*/ 36 h 46"/>
                  <a:gd name="T2" fmla="*/ 23 w 23"/>
                  <a:gd name="T3" fmla="*/ 36 h 46"/>
                  <a:gd name="T4" fmla="*/ 20 w 23"/>
                  <a:gd name="T5" fmla="*/ 0 h 46"/>
                  <a:gd name="T6" fmla="*/ 0 w 23"/>
                  <a:gd name="T7" fmla="*/ 2 h 46"/>
                  <a:gd name="T8" fmla="*/ 5 w 23"/>
                  <a:gd name="T9" fmla="*/ 38 h 46"/>
                  <a:gd name="T10" fmla="*/ 5 w 23"/>
                  <a:gd name="T11" fmla="*/ 38 h 46"/>
                  <a:gd name="T12" fmla="*/ 5 w 23"/>
                  <a:gd name="T13" fmla="*/ 38 h 46"/>
                  <a:gd name="T14" fmla="*/ 5 w 23"/>
                  <a:gd name="T15" fmla="*/ 43 h 46"/>
                  <a:gd name="T16" fmla="*/ 8 w 23"/>
                  <a:gd name="T17" fmla="*/ 44 h 46"/>
                  <a:gd name="T18" fmla="*/ 12 w 23"/>
                  <a:gd name="T19" fmla="*/ 46 h 46"/>
                  <a:gd name="T20" fmla="*/ 15 w 23"/>
                  <a:gd name="T21" fmla="*/ 46 h 46"/>
                  <a:gd name="T22" fmla="*/ 18 w 23"/>
                  <a:gd name="T23" fmla="*/ 46 h 46"/>
                  <a:gd name="T24" fmla="*/ 21 w 23"/>
                  <a:gd name="T25" fmla="*/ 43 h 46"/>
                  <a:gd name="T26" fmla="*/ 23 w 23"/>
                  <a:gd name="T27" fmla="*/ 39 h 46"/>
                  <a:gd name="T28" fmla="*/ 23 w 23"/>
                  <a:gd name="T29"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6">
                    <a:moveTo>
                      <a:pt x="23" y="36"/>
                    </a:moveTo>
                    <a:lnTo>
                      <a:pt x="23" y="36"/>
                    </a:lnTo>
                    <a:lnTo>
                      <a:pt x="20" y="0"/>
                    </a:lnTo>
                    <a:lnTo>
                      <a:pt x="0" y="2"/>
                    </a:lnTo>
                    <a:lnTo>
                      <a:pt x="5" y="38"/>
                    </a:lnTo>
                    <a:lnTo>
                      <a:pt x="5" y="38"/>
                    </a:lnTo>
                    <a:lnTo>
                      <a:pt x="5" y="38"/>
                    </a:lnTo>
                    <a:lnTo>
                      <a:pt x="5" y="43"/>
                    </a:lnTo>
                    <a:lnTo>
                      <a:pt x="8" y="44"/>
                    </a:lnTo>
                    <a:lnTo>
                      <a:pt x="12" y="46"/>
                    </a:lnTo>
                    <a:lnTo>
                      <a:pt x="15" y="46"/>
                    </a:lnTo>
                    <a:lnTo>
                      <a:pt x="18" y="46"/>
                    </a:lnTo>
                    <a:lnTo>
                      <a:pt x="21" y="43"/>
                    </a:lnTo>
                    <a:lnTo>
                      <a:pt x="23" y="39"/>
                    </a:lnTo>
                    <a:lnTo>
                      <a:pt x="23"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3" name="Freeform 612"/>
              <p:cNvSpPr>
                <a:spLocks/>
              </p:cNvSpPr>
              <p:nvPr/>
            </p:nvSpPr>
            <p:spPr bwMode="auto">
              <a:xfrm>
                <a:off x="2662" y="1518"/>
                <a:ext cx="23" cy="47"/>
              </a:xfrm>
              <a:custGeom>
                <a:avLst/>
                <a:gdLst>
                  <a:gd name="T0" fmla="*/ 23 w 23"/>
                  <a:gd name="T1" fmla="*/ 36 h 47"/>
                  <a:gd name="T2" fmla="*/ 23 w 23"/>
                  <a:gd name="T3" fmla="*/ 36 h 47"/>
                  <a:gd name="T4" fmla="*/ 18 w 23"/>
                  <a:gd name="T5" fmla="*/ 0 h 47"/>
                  <a:gd name="T6" fmla="*/ 0 w 23"/>
                  <a:gd name="T7" fmla="*/ 2 h 47"/>
                  <a:gd name="T8" fmla="*/ 3 w 23"/>
                  <a:gd name="T9" fmla="*/ 38 h 47"/>
                  <a:gd name="T10" fmla="*/ 3 w 23"/>
                  <a:gd name="T11" fmla="*/ 38 h 47"/>
                  <a:gd name="T12" fmla="*/ 3 w 23"/>
                  <a:gd name="T13" fmla="*/ 38 h 47"/>
                  <a:gd name="T14" fmla="*/ 5 w 23"/>
                  <a:gd name="T15" fmla="*/ 42 h 47"/>
                  <a:gd name="T16" fmla="*/ 7 w 23"/>
                  <a:gd name="T17" fmla="*/ 46 h 47"/>
                  <a:gd name="T18" fmla="*/ 10 w 23"/>
                  <a:gd name="T19" fmla="*/ 47 h 47"/>
                  <a:gd name="T20" fmla="*/ 15 w 23"/>
                  <a:gd name="T21" fmla="*/ 47 h 47"/>
                  <a:gd name="T22" fmla="*/ 18 w 23"/>
                  <a:gd name="T23" fmla="*/ 46 h 47"/>
                  <a:gd name="T24" fmla="*/ 21 w 23"/>
                  <a:gd name="T25" fmla="*/ 44 h 47"/>
                  <a:gd name="T26" fmla="*/ 23 w 23"/>
                  <a:gd name="T27" fmla="*/ 41 h 47"/>
                  <a:gd name="T28" fmla="*/ 23 w 23"/>
                  <a:gd name="T2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7">
                    <a:moveTo>
                      <a:pt x="23" y="36"/>
                    </a:moveTo>
                    <a:lnTo>
                      <a:pt x="23" y="36"/>
                    </a:lnTo>
                    <a:lnTo>
                      <a:pt x="18" y="0"/>
                    </a:lnTo>
                    <a:lnTo>
                      <a:pt x="0" y="2"/>
                    </a:lnTo>
                    <a:lnTo>
                      <a:pt x="3" y="38"/>
                    </a:lnTo>
                    <a:lnTo>
                      <a:pt x="3" y="38"/>
                    </a:lnTo>
                    <a:lnTo>
                      <a:pt x="3" y="38"/>
                    </a:lnTo>
                    <a:lnTo>
                      <a:pt x="5" y="42"/>
                    </a:lnTo>
                    <a:lnTo>
                      <a:pt x="7" y="46"/>
                    </a:lnTo>
                    <a:lnTo>
                      <a:pt x="10" y="47"/>
                    </a:lnTo>
                    <a:lnTo>
                      <a:pt x="15" y="47"/>
                    </a:lnTo>
                    <a:lnTo>
                      <a:pt x="18" y="46"/>
                    </a:lnTo>
                    <a:lnTo>
                      <a:pt x="21" y="44"/>
                    </a:lnTo>
                    <a:lnTo>
                      <a:pt x="23" y="41"/>
                    </a:lnTo>
                    <a:lnTo>
                      <a:pt x="23"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4" name="Freeform 613"/>
              <p:cNvSpPr>
                <a:spLocks/>
              </p:cNvSpPr>
              <p:nvPr/>
            </p:nvSpPr>
            <p:spPr bwMode="auto">
              <a:xfrm>
                <a:off x="2665" y="1554"/>
                <a:ext cx="23" cy="49"/>
              </a:xfrm>
              <a:custGeom>
                <a:avLst/>
                <a:gdLst>
                  <a:gd name="T0" fmla="*/ 23 w 23"/>
                  <a:gd name="T1" fmla="*/ 39 h 49"/>
                  <a:gd name="T2" fmla="*/ 23 w 23"/>
                  <a:gd name="T3" fmla="*/ 39 h 49"/>
                  <a:gd name="T4" fmla="*/ 20 w 23"/>
                  <a:gd name="T5" fmla="*/ 0 h 49"/>
                  <a:gd name="T6" fmla="*/ 0 w 23"/>
                  <a:gd name="T7" fmla="*/ 2 h 49"/>
                  <a:gd name="T8" fmla="*/ 5 w 23"/>
                  <a:gd name="T9" fmla="*/ 41 h 49"/>
                  <a:gd name="T10" fmla="*/ 5 w 23"/>
                  <a:gd name="T11" fmla="*/ 41 h 49"/>
                  <a:gd name="T12" fmla="*/ 5 w 23"/>
                  <a:gd name="T13" fmla="*/ 41 h 49"/>
                  <a:gd name="T14" fmla="*/ 5 w 23"/>
                  <a:gd name="T15" fmla="*/ 44 h 49"/>
                  <a:gd name="T16" fmla="*/ 8 w 23"/>
                  <a:gd name="T17" fmla="*/ 47 h 49"/>
                  <a:gd name="T18" fmla="*/ 12 w 23"/>
                  <a:gd name="T19" fmla="*/ 49 h 49"/>
                  <a:gd name="T20" fmla="*/ 15 w 23"/>
                  <a:gd name="T21" fmla="*/ 49 h 49"/>
                  <a:gd name="T22" fmla="*/ 18 w 23"/>
                  <a:gd name="T23" fmla="*/ 49 h 49"/>
                  <a:gd name="T24" fmla="*/ 21 w 23"/>
                  <a:gd name="T25" fmla="*/ 45 h 49"/>
                  <a:gd name="T26" fmla="*/ 23 w 23"/>
                  <a:gd name="T27" fmla="*/ 42 h 49"/>
                  <a:gd name="T28" fmla="*/ 23 w 23"/>
                  <a:gd name="T29"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9">
                    <a:moveTo>
                      <a:pt x="23" y="39"/>
                    </a:moveTo>
                    <a:lnTo>
                      <a:pt x="23" y="39"/>
                    </a:lnTo>
                    <a:lnTo>
                      <a:pt x="20" y="0"/>
                    </a:lnTo>
                    <a:lnTo>
                      <a:pt x="0" y="2"/>
                    </a:lnTo>
                    <a:lnTo>
                      <a:pt x="5" y="41"/>
                    </a:lnTo>
                    <a:lnTo>
                      <a:pt x="5" y="41"/>
                    </a:lnTo>
                    <a:lnTo>
                      <a:pt x="5" y="41"/>
                    </a:lnTo>
                    <a:lnTo>
                      <a:pt x="5" y="44"/>
                    </a:lnTo>
                    <a:lnTo>
                      <a:pt x="8" y="47"/>
                    </a:lnTo>
                    <a:lnTo>
                      <a:pt x="12" y="49"/>
                    </a:lnTo>
                    <a:lnTo>
                      <a:pt x="15" y="49"/>
                    </a:lnTo>
                    <a:lnTo>
                      <a:pt x="18" y="49"/>
                    </a:lnTo>
                    <a:lnTo>
                      <a:pt x="21" y="45"/>
                    </a:lnTo>
                    <a:lnTo>
                      <a:pt x="23" y="42"/>
                    </a:lnTo>
                    <a:lnTo>
                      <a:pt x="23"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5" name="Freeform 614"/>
              <p:cNvSpPr>
                <a:spLocks/>
              </p:cNvSpPr>
              <p:nvPr/>
            </p:nvSpPr>
            <p:spPr bwMode="auto">
              <a:xfrm>
                <a:off x="2670" y="1593"/>
                <a:ext cx="23" cy="47"/>
              </a:xfrm>
              <a:custGeom>
                <a:avLst/>
                <a:gdLst>
                  <a:gd name="T0" fmla="*/ 23 w 23"/>
                  <a:gd name="T1" fmla="*/ 36 h 47"/>
                  <a:gd name="T2" fmla="*/ 23 w 23"/>
                  <a:gd name="T3" fmla="*/ 36 h 47"/>
                  <a:gd name="T4" fmla="*/ 18 w 23"/>
                  <a:gd name="T5" fmla="*/ 0 h 47"/>
                  <a:gd name="T6" fmla="*/ 0 w 23"/>
                  <a:gd name="T7" fmla="*/ 2 h 47"/>
                  <a:gd name="T8" fmla="*/ 3 w 23"/>
                  <a:gd name="T9" fmla="*/ 37 h 47"/>
                  <a:gd name="T10" fmla="*/ 3 w 23"/>
                  <a:gd name="T11" fmla="*/ 37 h 47"/>
                  <a:gd name="T12" fmla="*/ 3 w 23"/>
                  <a:gd name="T13" fmla="*/ 37 h 47"/>
                  <a:gd name="T14" fmla="*/ 5 w 23"/>
                  <a:gd name="T15" fmla="*/ 42 h 47"/>
                  <a:gd name="T16" fmla="*/ 7 w 23"/>
                  <a:gd name="T17" fmla="*/ 45 h 47"/>
                  <a:gd name="T18" fmla="*/ 10 w 23"/>
                  <a:gd name="T19" fmla="*/ 45 h 47"/>
                  <a:gd name="T20" fmla="*/ 15 w 23"/>
                  <a:gd name="T21" fmla="*/ 47 h 47"/>
                  <a:gd name="T22" fmla="*/ 18 w 23"/>
                  <a:gd name="T23" fmla="*/ 45 h 47"/>
                  <a:gd name="T24" fmla="*/ 21 w 23"/>
                  <a:gd name="T25" fmla="*/ 44 h 47"/>
                  <a:gd name="T26" fmla="*/ 23 w 23"/>
                  <a:gd name="T27" fmla="*/ 41 h 47"/>
                  <a:gd name="T28" fmla="*/ 23 w 23"/>
                  <a:gd name="T2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7">
                    <a:moveTo>
                      <a:pt x="23" y="36"/>
                    </a:moveTo>
                    <a:lnTo>
                      <a:pt x="23" y="36"/>
                    </a:lnTo>
                    <a:lnTo>
                      <a:pt x="18" y="0"/>
                    </a:lnTo>
                    <a:lnTo>
                      <a:pt x="0" y="2"/>
                    </a:lnTo>
                    <a:lnTo>
                      <a:pt x="3" y="37"/>
                    </a:lnTo>
                    <a:lnTo>
                      <a:pt x="3" y="37"/>
                    </a:lnTo>
                    <a:lnTo>
                      <a:pt x="3" y="37"/>
                    </a:lnTo>
                    <a:lnTo>
                      <a:pt x="5" y="42"/>
                    </a:lnTo>
                    <a:lnTo>
                      <a:pt x="7" y="45"/>
                    </a:lnTo>
                    <a:lnTo>
                      <a:pt x="10" y="45"/>
                    </a:lnTo>
                    <a:lnTo>
                      <a:pt x="15" y="47"/>
                    </a:lnTo>
                    <a:lnTo>
                      <a:pt x="18" y="45"/>
                    </a:lnTo>
                    <a:lnTo>
                      <a:pt x="21" y="44"/>
                    </a:lnTo>
                    <a:lnTo>
                      <a:pt x="23" y="41"/>
                    </a:lnTo>
                    <a:lnTo>
                      <a:pt x="23"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6" name="Freeform 615"/>
              <p:cNvSpPr>
                <a:spLocks/>
              </p:cNvSpPr>
              <p:nvPr/>
            </p:nvSpPr>
            <p:spPr bwMode="auto">
              <a:xfrm>
                <a:off x="2673" y="1629"/>
                <a:ext cx="23" cy="45"/>
              </a:xfrm>
              <a:custGeom>
                <a:avLst/>
                <a:gdLst>
                  <a:gd name="T0" fmla="*/ 23 w 23"/>
                  <a:gd name="T1" fmla="*/ 35 h 45"/>
                  <a:gd name="T2" fmla="*/ 23 w 23"/>
                  <a:gd name="T3" fmla="*/ 35 h 45"/>
                  <a:gd name="T4" fmla="*/ 20 w 23"/>
                  <a:gd name="T5" fmla="*/ 0 h 45"/>
                  <a:gd name="T6" fmla="*/ 0 w 23"/>
                  <a:gd name="T7" fmla="*/ 1 h 45"/>
                  <a:gd name="T8" fmla="*/ 5 w 23"/>
                  <a:gd name="T9" fmla="*/ 37 h 45"/>
                  <a:gd name="T10" fmla="*/ 5 w 23"/>
                  <a:gd name="T11" fmla="*/ 37 h 45"/>
                  <a:gd name="T12" fmla="*/ 5 w 23"/>
                  <a:gd name="T13" fmla="*/ 37 h 45"/>
                  <a:gd name="T14" fmla="*/ 5 w 23"/>
                  <a:gd name="T15" fmla="*/ 40 h 45"/>
                  <a:gd name="T16" fmla="*/ 9 w 23"/>
                  <a:gd name="T17" fmla="*/ 44 h 45"/>
                  <a:gd name="T18" fmla="*/ 12 w 23"/>
                  <a:gd name="T19" fmla="*/ 45 h 45"/>
                  <a:gd name="T20" fmla="*/ 15 w 23"/>
                  <a:gd name="T21" fmla="*/ 45 h 45"/>
                  <a:gd name="T22" fmla="*/ 18 w 23"/>
                  <a:gd name="T23" fmla="*/ 45 h 45"/>
                  <a:gd name="T24" fmla="*/ 22 w 23"/>
                  <a:gd name="T25" fmla="*/ 42 h 45"/>
                  <a:gd name="T26" fmla="*/ 23 w 23"/>
                  <a:gd name="T27" fmla="*/ 39 h 45"/>
                  <a:gd name="T28" fmla="*/ 23 w 23"/>
                  <a:gd name="T29" fmla="*/ 3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23" y="35"/>
                    </a:moveTo>
                    <a:lnTo>
                      <a:pt x="23" y="35"/>
                    </a:lnTo>
                    <a:lnTo>
                      <a:pt x="20" y="0"/>
                    </a:lnTo>
                    <a:lnTo>
                      <a:pt x="0" y="1"/>
                    </a:lnTo>
                    <a:lnTo>
                      <a:pt x="5" y="37"/>
                    </a:lnTo>
                    <a:lnTo>
                      <a:pt x="5" y="37"/>
                    </a:lnTo>
                    <a:lnTo>
                      <a:pt x="5" y="37"/>
                    </a:lnTo>
                    <a:lnTo>
                      <a:pt x="5" y="40"/>
                    </a:lnTo>
                    <a:lnTo>
                      <a:pt x="9" y="44"/>
                    </a:lnTo>
                    <a:lnTo>
                      <a:pt x="12" y="45"/>
                    </a:lnTo>
                    <a:lnTo>
                      <a:pt x="15" y="45"/>
                    </a:lnTo>
                    <a:lnTo>
                      <a:pt x="18" y="45"/>
                    </a:lnTo>
                    <a:lnTo>
                      <a:pt x="22" y="42"/>
                    </a:lnTo>
                    <a:lnTo>
                      <a:pt x="23" y="39"/>
                    </a:lnTo>
                    <a:lnTo>
                      <a:pt x="23" y="3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7" name="Freeform 616"/>
              <p:cNvSpPr>
                <a:spLocks/>
              </p:cNvSpPr>
              <p:nvPr/>
            </p:nvSpPr>
            <p:spPr bwMode="auto">
              <a:xfrm>
                <a:off x="2678" y="1664"/>
                <a:ext cx="23" cy="43"/>
              </a:xfrm>
              <a:custGeom>
                <a:avLst/>
                <a:gdLst>
                  <a:gd name="T0" fmla="*/ 23 w 23"/>
                  <a:gd name="T1" fmla="*/ 31 h 43"/>
                  <a:gd name="T2" fmla="*/ 23 w 23"/>
                  <a:gd name="T3" fmla="*/ 31 h 43"/>
                  <a:gd name="T4" fmla="*/ 18 w 23"/>
                  <a:gd name="T5" fmla="*/ 0 h 43"/>
                  <a:gd name="T6" fmla="*/ 0 w 23"/>
                  <a:gd name="T7" fmla="*/ 2 h 43"/>
                  <a:gd name="T8" fmla="*/ 4 w 23"/>
                  <a:gd name="T9" fmla="*/ 35 h 43"/>
                  <a:gd name="T10" fmla="*/ 4 w 23"/>
                  <a:gd name="T11" fmla="*/ 35 h 43"/>
                  <a:gd name="T12" fmla="*/ 4 w 23"/>
                  <a:gd name="T13" fmla="*/ 35 h 43"/>
                  <a:gd name="T14" fmla="*/ 5 w 23"/>
                  <a:gd name="T15" fmla="*/ 38 h 43"/>
                  <a:gd name="T16" fmla="*/ 7 w 23"/>
                  <a:gd name="T17" fmla="*/ 41 h 43"/>
                  <a:gd name="T18" fmla="*/ 10 w 23"/>
                  <a:gd name="T19" fmla="*/ 43 h 43"/>
                  <a:gd name="T20" fmla="*/ 15 w 23"/>
                  <a:gd name="T21" fmla="*/ 43 h 43"/>
                  <a:gd name="T22" fmla="*/ 18 w 23"/>
                  <a:gd name="T23" fmla="*/ 41 h 43"/>
                  <a:gd name="T24" fmla="*/ 21 w 23"/>
                  <a:gd name="T25" fmla="*/ 39 h 43"/>
                  <a:gd name="T26" fmla="*/ 23 w 23"/>
                  <a:gd name="T27" fmla="*/ 36 h 43"/>
                  <a:gd name="T28" fmla="*/ 23 w 23"/>
                  <a:gd name="T29"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3">
                    <a:moveTo>
                      <a:pt x="23" y="31"/>
                    </a:moveTo>
                    <a:lnTo>
                      <a:pt x="23" y="31"/>
                    </a:lnTo>
                    <a:lnTo>
                      <a:pt x="18" y="0"/>
                    </a:lnTo>
                    <a:lnTo>
                      <a:pt x="0" y="2"/>
                    </a:lnTo>
                    <a:lnTo>
                      <a:pt x="4" y="35"/>
                    </a:lnTo>
                    <a:lnTo>
                      <a:pt x="4" y="35"/>
                    </a:lnTo>
                    <a:lnTo>
                      <a:pt x="4" y="35"/>
                    </a:lnTo>
                    <a:lnTo>
                      <a:pt x="5" y="38"/>
                    </a:lnTo>
                    <a:lnTo>
                      <a:pt x="7" y="41"/>
                    </a:lnTo>
                    <a:lnTo>
                      <a:pt x="10" y="43"/>
                    </a:lnTo>
                    <a:lnTo>
                      <a:pt x="15" y="43"/>
                    </a:lnTo>
                    <a:lnTo>
                      <a:pt x="18" y="41"/>
                    </a:lnTo>
                    <a:lnTo>
                      <a:pt x="21" y="39"/>
                    </a:lnTo>
                    <a:lnTo>
                      <a:pt x="23" y="36"/>
                    </a:lnTo>
                    <a:lnTo>
                      <a:pt x="23"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8" name="Freeform 617"/>
              <p:cNvSpPr>
                <a:spLocks/>
              </p:cNvSpPr>
              <p:nvPr/>
            </p:nvSpPr>
            <p:spPr bwMode="auto">
              <a:xfrm>
                <a:off x="2682" y="1695"/>
                <a:ext cx="22" cy="41"/>
              </a:xfrm>
              <a:custGeom>
                <a:avLst/>
                <a:gdLst>
                  <a:gd name="T0" fmla="*/ 22 w 22"/>
                  <a:gd name="T1" fmla="*/ 30 h 41"/>
                  <a:gd name="T2" fmla="*/ 22 w 22"/>
                  <a:gd name="T3" fmla="*/ 30 h 41"/>
                  <a:gd name="T4" fmla="*/ 19 w 22"/>
                  <a:gd name="T5" fmla="*/ 0 h 41"/>
                  <a:gd name="T6" fmla="*/ 0 w 22"/>
                  <a:gd name="T7" fmla="*/ 4 h 41"/>
                  <a:gd name="T8" fmla="*/ 4 w 22"/>
                  <a:gd name="T9" fmla="*/ 33 h 41"/>
                  <a:gd name="T10" fmla="*/ 4 w 22"/>
                  <a:gd name="T11" fmla="*/ 33 h 41"/>
                  <a:gd name="T12" fmla="*/ 4 w 22"/>
                  <a:gd name="T13" fmla="*/ 33 h 41"/>
                  <a:gd name="T14" fmla="*/ 4 w 22"/>
                  <a:gd name="T15" fmla="*/ 36 h 41"/>
                  <a:gd name="T16" fmla="*/ 8 w 22"/>
                  <a:gd name="T17" fmla="*/ 39 h 41"/>
                  <a:gd name="T18" fmla="*/ 11 w 22"/>
                  <a:gd name="T19" fmla="*/ 41 h 41"/>
                  <a:gd name="T20" fmla="*/ 14 w 22"/>
                  <a:gd name="T21" fmla="*/ 41 h 41"/>
                  <a:gd name="T22" fmla="*/ 17 w 22"/>
                  <a:gd name="T23" fmla="*/ 39 h 41"/>
                  <a:gd name="T24" fmla="*/ 21 w 22"/>
                  <a:gd name="T25" fmla="*/ 38 h 41"/>
                  <a:gd name="T26" fmla="*/ 22 w 22"/>
                  <a:gd name="T27" fmla="*/ 34 h 41"/>
                  <a:gd name="T28" fmla="*/ 22 w 22"/>
                  <a:gd name="T2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1">
                    <a:moveTo>
                      <a:pt x="22" y="30"/>
                    </a:moveTo>
                    <a:lnTo>
                      <a:pt x="22" y="30"/>
                    </a:lnTo>
                    <a:lnTo>
                      <a:pt x="19" y="0"/>
                    </a:lnTo>
                    <a:lnTo>
                      <a:pt x="0" y="4"/>
                    </a:lnTo>
                    <a:lnTo>
                      <a:pt x="4" y="33"/>
                    </a:lnTo>
                    <a:lnTo>
                      <a:pt x="4" y="33"/>
                    </a:lnTo>
                    <a:lnTo>
                      <a:pt x="4" y="33"/>
                    </a:lnTo>
                    <a:lnTo>
                      <a:pt x="4" y="36"/>
                    </a:lnTo>
                    <a:lnTo>
                      <a:pt x="8" y="39"/>
                    </a:lnTo>
                    <a:lnTo>
                      <a:pt x="11" y="41"/>
                    </a:lnTo>
                    <a:lnTo>
                      <a:pt x="14" y="41"/>
                    </a:lnTo>
                    <a:lnTo>
                      <a:pt x="17" y="39"/>
                    </a:lnTo>
                    <a:lnTo>
                      <a:pt x="21" y="38"/>
                    </a:lnTo>
                    <a:lnTo>
                      <a:pt x="22" y="34"/>
                    </a:lnTo>
                    <a:lnTo>
                      <a:pt x="22"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49" name="Freeform 618"/>
              <p:cNvSpPr>
                <a:spLocks/>
              </p:cNvSpPr>
              <p:nvPr/>
            </p:nvSpPr>
            <p:spPr bwMode="auto">
              <a:xfrm>
                <a:off x="2686" y="1725"/>
                <a:ext cx="23" cy="35"/>
              </a:xfrm>
              <a:custGeom>
                <a:avLst/>
                <a:gdLst>
                  <a:gd name="T0" fmla="*/ 23 w 23"/>
                  <a:gd name="T1" fmla="*/ 26 h 35"/>
                  <a:gd name="T2" fmla="*/ 23 w 23"/>
                  <a:gd name="T3" fmla="*/ 26 h 35"/>
                  <a:gd name="T4" fmla="*/ 18 w 23"/>
                  <a:gd name="T5" fmla="*/ 0 h 35"/>
                  <a:gd name="T6" fmla="*/ 0 w 23"/>
                  <a:gd name="T7" fmla="*/ 3 h 35"/>
                  <a:gd name="T8" fmla="*/ 4 w 23"/>
                  <a:gd name="T9" fmla="*/ 29 h 35"/>
                  <a:gd name="T10" fmla="*/ 4 w 23"/>
                  <a:gd name="T11" fmla="*/ 29 h 35"/>
                  <a:gd name="T12" fmla="*/ 4 w 23"/>
                  <a:gd name="T13" fmla="*/ 29 h 35"/>
                  <a:gd name="T14" fmla="*/ 5 w 23"/>
                  <a:gd name="T15" fmla="*/ 32 h 35"/>
                  <a:gd name="T16" fmla="*/ 9 w 23"/>
                  <a:gd name="T17" fmla="*/ 35 h 35"/>
                  <a:gd name="T18" fmla="*/ 12 w 23"/>
                  <a:gd name="T19" fmla="*/ 35 h 35"/>
                  <a:gd name="T20" fmla="*/ 15 w 23"/>
                  <a:gd name="T21" fmla="*/ 35 h 35"/>
                  <a:gd name="T22" fmla="*/ 18 w 23"/>
                  <a:gd name="T23" fmla="*/ 35 h 35"/>
                  <a:gd name="T24" fmla="*/ 22 w 23"/>
                  <a:gd name="T25" fmla="*/ 32 h 35"/>
                  <a:gd name="T26" fmla="*/ 23 w 23"/>
                  <a:gd name="T27" fmla="*/ 29 h 35"/>
                  <a:gd name="T28" fmla="*/ 23 w 23"/>
                  <a:gd name="T29"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5">
                    <a:moveTo>
                      <a:pt x="23" y="26"/>
                    </a:moveTo>
                    <a:lnTo>
                      <a:pt x="23" y="26"/>
                    </a:lnTo>
                    <a:lnTo>
                      <a:pt x="18" y="0"/>
                    </a:lnTo>
                    <a:lnTo>
                      <a:pt x="0" y="3"/>
                    </a:lnTo>
                    <a:lnTo>
                      <a:pt x="4" y="29"/>
                    </a:lnTo>
                    <a:lnTo>
                      <a:pt x="4" y="29"/>
                    </a:lnTo>
                    <a:lnTo>
                      <a:pt x="4" y="29"/>
                    </a:lnTo>
                    <a:lnTo>
                      <a:pt x="5" y="32"/>
                    </a:lnTo>
                    <a:lnTo>
                      <a:pt x="9" y="35"/>
                    </a:lnTo>
                    <a:lnTo>
                      <a:pt x="12" y="35"/>
                    </a:lnTo>
                    <a:lnTo>
                      <a:pt x="15" y="35"/>
                    </a:lnTo>
                    <a:lnTo>
                      <a:pt x="18" y="35"/>
                    </a:lnTo>
                    <a:lnTo>
                      <a:pt x="22" y="32"/>
                    </a:lnTo>
                    <a:lnTo>
                      <a:pt x="23" y="29"/>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0" name="Freeform 619"/>
              <p:cNvSpPr>
                <a:spLocks/>
              </p:cNvSpPr>
              <p:nvPr/>
            </p:nvSpPr>
            <p:spPr bwMode="auto">
              <a:xfrm>
                <a:off x="2690" y="1751"/>
                <a:ext cx="22" cy="32"/>
              </a:xfrm>
              <a:custGeom>
                <a:avLst/>
                <a:gdLst>
                  <a:gd name="T0" fmla="*/ 22 w 22"/>
                  <a:gd name="T1" fmla="*/ 21 h 32"/>
                  <a:gd name="T2" fmla="*/ 22 w 22"/>
                  <a:gd name="T3" fmla="*/ 21 h 32"/>
                  <a:gd name="T4" fmla="*/ 19 w 22"/>
                  <a:gd name="T5" fmla="*/ 0 h 32"/>
                  <a:gd name="T6" fmla="*/ 0 w 22"/>
                  <a:gd name="T7" fmla="*/ 3 h 32"/>
                  <a:gd name="T8" fmla="*/ 5 w 22"/>
                  <a:gd name="T9" fmla="*/ 24 h 32"/>
                  <a:gd name="T10" fmla="*/ 5 w 22"/>
                  <a:gd name="T11" fmla="*/ 24 h 32"/>
                  <a:gd name="T12" fmla="*/ 5 w 22"/>
                  <a:gd name="T13" fmla="*/ 24 h 32"/>
                  <a:gd name="T14" fmla="*/ 6 w 22"/>
                  <a:gd name="T15" fmla="*/ 27 h 32"/>
                  <a:gd name="T16" fmla="*/ 8 w 22"/>
                  <a:gd name="T17" fmla="*/ 30 h 32"/>
                  <a:gd name="T18" fmla="*/ 11 w 22"/>
                  <a:gd name="T19" fmla="*/ 32 h 32"/>
                  <a:gd name="T20" fmla="*/ 16 w 22"/>
                  <a:gd name="T21" fmla="*/ 32 h 32"/>
                  <a:gd name="T22" fmla="*/ 19 w 22"/>
                  <a:gd name="T23" fmla="*/ 30 h 32"/>
                  <a:gd name="T24" fmla="*/ 21 w 22"/>
                  <a:gd name="T25" fmla="*/ 27 h 32"/>
                  <a:gd name="T26" fmla="*/ 22 w 22"/>
                  <a:gd name="T27" fmla="*/ 24 h 32"/>
                  <a:gd name="T28" fmla="*/ 22 w 22"/>
                  <a:gd name="T29"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2">
                    <a:moveTo>
                      <a:pt x="22" y="21"/>
                    </a:moveTo>
                    <a:lnTo>
                      <a:pt x="22" y="21"/>
                    </a:lnTo>
                    <a:lnTo>
                      <a:pt x="19" y="0"/>
                    </a:lnTo>
                    <a:lnTo>
                      <a:pt x="0" y="3"/>
                    </a:lnTo>
                    <a:lnTo>
                      <a:pt x="5" y="24"/>
                    </a:lnTo>
                    <a:lnTo>
                      <a:pt x="5" y="24"/>
                    </a:lnTo>
                    <a:lnTo>
                      <a:pt x="5" y="24"/>
                    </a:lnTo>
                    <a:lnTo>
                      <a:pt x="6" y="27"/>
                    </a:lnTo>
                    <a:lnTo>
                      <a:pt x="8" y="30"/>
                    </a:lnTo>
                    <a:lnTo>
                      <a:pt x="11" y="32"/>
                    </a:lnTo>
                    <a:lnTo>
                      <a:pt x="16" y="32"/>
                    </a:lnTo>
                    <a:lnTo>
                      <a:pt x="19" y="30"/>
                    </a:lnTo>
                    <a:lnTo>
                      <a:pt x="21" y="27"/>
                    </a:lnTo>
                    <a:lnTo>
                      <a:pt x="22" y="24"/>
                    </a:lnTo>
                    <a:lnTo>
                      <a:pt x="22"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1" name="Freeform 620"/>
              <p:cNvSpPr>
                <a:spLocks/>
              </p:cNvSpPr>
              <p:nvPr/>
            </p:nvSpPr>
            <p:spPr bwMode="auto">
              <a:xfrm>
                <a:off x="2695" y="1772"/>
                <a:ext cx="22" cy="29"/>
              </a:xfrm>
              <a:custGeom>
                <a:avLst/>
                <a:gdLst>
                  <a:gd name="T0" fmla="*/ 22 w 22"/>
                  <a:gd name="T1" fmla="*/ 18 h 29"/>
                  <a:gd name="T2" fmla="*/ 22 w 22"/>
                  <a:gd name="T3" fmla="*/ 18 h 29"/>
                  <a:gd name="T4" fmla="*/ 17 w 22"/>
                  <a:gd name="T5" fmla="*/ 0 h 29"/>
                  <a:gd name="T6" fmla="*/ 0 w 22"/>
                  <a:gd name="T7" fmla="*/ 3 h 29"/>
                  <a:gd name="T8" fmla="*/ 3 w 22"/>
                  <a:gd name="T9" fmla="*/ 21 h 29"/>
                  <a:gd name="T10" fmla="*/ 3 w 22"/>
                  <a:gd name="T11" fmla="*/ 22 h 29"/>
                  <a:gd name="T12" fmla="*/ 3 w 22"/>
                  <a:gd name="T13" fmla="*/ 21 h 29"/>
                  <a:gd name="T14" fmla="*/ 4 w 22"/>
                  <a:gd name="T15" fmla="*/ 26 h 29"/>
                  <a:gd name="T16" fmla="*/ 8 w 22"/>
                  <a:gd name="T17" fmla="*/ 27 h 29"/>
                  <a:gd name="T18" fmla="*/ 11 w 22"/>
                  <a:gd name="T19" fmla="*/ 29 h 29"/>
                  <a:gd name="T20" fmla="*/ 14 w 22"/>
                  <a:gd name="T21" fmla="*/ 29 h 29"/>
                  <a:gd name="T22" fmla="*/ 17 w 22"/>
                  <a:gd name="T23" fmla="*/ 27 h 29"/>
                  <a:gd name="T24" fmla="*/ 21 w 22"/>
                  <a:gd name="T25" fmla="*/ 26 h 29"/>
                  <a:gd name="T26" fmla="*/ 22 w 22"/>
                  <a:gd name="T27" fmla="*/ 21 h 29"/>
                  <a:gd name="T28" fmla="*/ 22 w 22"/>
                  <a:gd name="T29"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9">
                    <a:moveTo>
                      <a:pt x="22" y="18"/>
                    </a:moveTo>
                    <a:lnTo>
                      <a:pt x="22" y="18"/>
                    </a:lnTo>
                    <a:lnTo>
                      <a:pt x="17" y="0"/>
                    </a:lnTo>
                    <a:lnTo>
                      <a:pt x="0" y="3"/>
                    </a:lnTo>
                    <a:lnTo>
                      <a:pt x="3" y="21"/>
                    </a:lnTo>
                    <a:lnTo>
                      <a:pt x="3" y="22"/>
                    </a:lnTo>
                    <a:lnTo>
                      <a:pt x="3" y="21"/>
                    </a:lnTo>
                    <a:lnTo>
                      <a:pt x="4" y="26"/>
                    </a:lnTo>
                    <a:lnTo>
                      <a:pt x="8" y="27"/>
                    </a:lnTo>
                    <a:lnTo>
                      <a:pt x="11" y="29"/>
                    </a:lnTo>
                    <a:lnTo>
                      <a:pt x="14" y="29"/>
                    </a:lnTo>
                    <a:lnTo>
                      <a:pt x="17" y="27"/>
                    </a:lnTo>
                    <a:lnTo>
                      <a:pt x="21" y="26"/>
                    </a:lnTo>
                    <a:lnTo>
                      <a:pt x="22" y="21"/>
                    </a:lnTo>
                    <a:lnTo>
                      <a:pt x="22"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2" name="Freeform 621"/>
              <p:cNvSpPr>
                <a:spLocks/>
              </p:cNvSpPr>
              <p:nvPr/>
            </p:nvSpPr>
            <p:spPr bwMode="auto">
              <a:xfrm>
                <a:off x="2698" y="1790"/>
                <a:ext cx="23" cy="26"/>
              </a:xfrm>
              <a:custGeom>
                <a:avLst/>
                <a:gdLst>
                  <a:gd name="T0" fmla="*/ 23 w 23"/>
                  <a:gd name="T1" fmla="*/ 14 h 26"/>
                  <a:gd name="T2" fmla="*/ 23 w 23"/>
                  <a:gd name="T3" fmla="*/ 14 h 26"/>
                  <a:gd name="T4" fmla="*/ 19 w 23"/>
                  <a:gd name="T5" fmla="*/ 0 h 26"/>
                  <a:gd name="T6" fmla="*/ 0 w 23"/>
                  <a:gd name="T7" fmla="*/ 4 h 26"/>
                  <a:gd name="T8" fmla="*/ 5 w 23"/>
                  <a:gd name="T9" fmla="*/ 19 h 26"/>
                  <a:gd name="T10" fmla="*/ 5 w 23"/>
                  <a:gd name="T11" fmla="*/ 19 h 26"/>
                  <a:gd name="T12" fmla="*/ 5 w 23"/>
                  <a:gd name="T13" fmla="*/ 19 h 26"/>
                  <a:gd name="T14" fmla="*/ 6 w 23"/>
                  <a:gd name="T15" fmla="*/ 22 h 26"/>
                  <a:gd name="T16" fmla="*/ 10 w 23"/>
                  <a:gd name="T17" fmla="*/ 26 h 26"/>
                  <a:gd name="T18" fmla="*/ 13 w 23"/>
                  <a:gd name="T19" fmla="*/ 26 h 26"/>
                  <a:gd name="T20" fmla="*/ 16 w 23"/>
                  <a:gd name="T21" fmla="*/ 26 h 26"/>
                  <a:gd name="T22" fmla="*/ 19 w 23"/>
                  <a:gd name="T23" fmla="*/ 24 h 26"/>
                  <a:gd name="T24" fmla="*/ 23 w 23"/>
                  <a:gd name="T25" fmla="*/ 22 h 26"/>
                  <a:gd name="T26" fmla="*/ 23 w 23"/>
                  <a:gd name="T27" fmla="*/ 19 h 26"/>
                  <a:gd name="T28" fmla="*/ 23 w 23"/>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6">
                    <a:moveTo>
                      <a:pt x="23" y="14"/>
                    </a:moveTo>
                    <a:lnTo>
                      <a:pt x="23" y="14"/>
                    </a:lnTo>
                    <a:lnTo>
                      <a:pt x="19" y="0"/>
                    </a:lnTo>
                    <a:lnTo>
                      <a:pt x="0" y="4"/>
                    </a:lnTo>
                    <a:lnTo>
                      <a:pt x="5" y="19"/>
                    </a:lnTo>
                    <a:lnTo>
                      <a:pt x="5" y="19"/>
                    </a:lnTo>
                    <a:lnTo>
                      <a:pt x="5" y="19"/>
                    </a:lnTo>
                    <a:lnTo>
                      <a:pt x="6" y="22"/>
                    </a:lnTo>
                    <a:lnTo>
                      <a:pt x="10" y="26"/>
                    </a:lnTo>
                    <a:lnTo>
                      <a:pt x="13" y="26"/>
                    </a:lnTo>
                    <a:lnTo>
                      <a:pt x="16" y="26"/>
                    </a:lnTo>
                    <a:lnTo>
                      <a:pt x="19" y="24"/>
                    </a:lnTo>
                    <a:lnTo>
                      <a:pt x="23" y="22"/>
                    </a:lnTo>
                    <a:lnTo>
                      <a:pt x="23" y="19"/>
                    </a:lnTo>
                    <a:lnTo>
                      <a:pt x="23" y="1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3" name="Freeform 622"/>
              <p:cNvSpPr>
                <a:spLocks/>
              </p:cNvSpPr>
              <p:nvPr/>
            </p:nvSpPr>
            <p:spPr bwMode="auto">
              <a:xfrm>
                <a:off x="2703" y="1804"/>
                <a:ext cx="22" cy="25"/>
              </a:xfrm>
              <a:custGeom>
                <a:avLst/>
                <a:gdLst>
                  <a:gd name="T0" fmla="*/ 21 w 22"/>
                  <a:gd name="T1" fmla="*/ 12 h 25"/>
                  <a:gd name="T2" fmla="*/ 22 w 22"/>
                  <a:gd name="T3" fmla="*/ 12 h 25"/>
                  <a:gd name="T4" fmla="*/ 18 w 22"/>
                  <a:gd name="T5" fmla="*/ 0 h 25"/>
                  <a:gd name="T6" fmla="*/ 0 w 22"/>
                  <a:gd name="T7" fmla="*/ 5 h 25"/>
                  <a:gd name="T8" fmla="*/ 3 w 22"/>
                  <a:gd name="T9" fmla="*/ 18 h 25"/>
                  <a:gd name="T10" fmla="*/ 3 w 22"/>
                  <a:gd name="T11" fmla="*/ 18 h 25"/>
                  <a:gd name="T12" fmla="*/ 3 w 22"/>
                  <a:gd name="T13" fmla="*/ 18 h 25"/>
                  <a:gd name="T14" fmla="*/ 6 w 22"/>
                  <a:gd name="T15" fmla="*/ 21 h 25"/>
                  <a:gd name="T16" fmla="*/ 8 w 22"/>
                  <a:gd name="T17" fmla="*/ 23 h 25"/>
                  <a:gd name="T18" fmla="*/ 13 w 22"/>
                  <a:gd name="T19" fmla="*/ 25 h 25"/>
                  <a:gd name="T20" fmla="*/ 16 w 22"/>
                  <a:gd name="T21" fmla="*/ 25 h 25"/>
                  <a:gd name="T22" fmla="*/ 19 w 22"/>
                  <a:gd name="T23" fmla="*/ 21 h 25"/>
                  <a:gd name="T24" fmla="*/ 21 w 22"/>
                  <a:gd name="T25" fmla="*/ 20 h 25"/>
                  <a:gd name="T26" fmla="*/ 22 w 22"/>
                  <a:gd name="T27" fmla="*/ 16 h 25"/>
                  <a:gd name="T28" fmla="*/ 22 w 22"/>
                  <a:gd name="T29" fmla="*/ 12 h 25"/>
                  <a:gd name="T30" fmla="*/ 21 w 22"/>
                  <a:gd name="T31"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5">
                    <a:moveTo>
                      <a:pt x="21" y="12"/>
                    </a:moveTo>
                    <a:lnTo>
                      <a:pt x="22" y="12"/>
                    </a:lnTo>
                    <a:lnTo>
                      <a:pt x="18" y="0"/>
                    </a:lnTo>
                    <a:lnTo>
                      <a:pt x="0" y="5"/>
                    </a:lnTo>
                    <a:lnTo>
                      <a:pt x="3" y="18"/>
                    </a:lnTo>
                    <a:lnTo>
                      <a:pt x="3" y="18"/>
                    </a:lnTo>
                    <a:lnTo>
                      <a:pt x="3" y="18"/>
                    </a:lnTo>
                    <a:lnTo>
                      <a:pt x="6" y="21"/>
                    </a:lnTo>
                    <a:lnTo>
                      <a:pt x="8" y="23"/>
                    </a:lnTo>
                    <a:lnTo>
                      <a:pt x="13" y="25"/>
                    </a:lnTo>
                    <a:lnTo>
                      <a:pt x="16" y="25"/>
                    </a:lnTo>
                    <a:lnTo>
                      <a:pt x="19" y="21"/>
                    </a:lnTo>
                    <a:lnTo>
                      <a:pt x="21" y="20"/>
                    </a:lnTo>
                    <a:lnTo>
                      <a:pt x="22" y="16"/>
                    </a:lnTo>
                    <a:lnTo>
                      <a:pt x="22" y="12"/>
                    </a:lnTo>
                    <a:lnTo>
                      <a:pt x="21"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4" name="Freeform 623"/>
              <p:cNvSpPr>
                <a:spLocks/>
              </p:cNvSpPr>
              <p:nvPr/>
            </p:nvSpPr>
            <p:spPr bwMode="auto">
              <a:xfrm>
                <a:off x="2706" y="1816"/>
                <a:ext cx="23" cy="21"/>
              </a:xfrm>
              <a:custGeom>
                <a:avLst/>
                <a:gdLst>
                  <a:gd name="T0" fmla="*/ 21 w 23"/>
                  <a:gd name="T1" fmla="*/ 6 h 21"/>
                  <a:gd name="T2" fmla="*/ 23 w 23"/>
                  <a:gd name="T3" fmla="*/ 8 h 21"/>
                  <a:gd name="T4" fmla="*/ 18 w 23"/>
                  <a:gd name="T5" fmla="*/ 0 h 21"/>
                  <a:gd name="T6" fmla="*/ 0 w 23"/>
                  <a:gd name="T7" fmla="*/ 6 h 21"/>
                  <a:gd name="T8" fmla="*/ 5 w 23"/>
                  <a:gd name="T9" fmla="*/ 16 h 21"/>
                  <a:gd name="T10" fmla="*/ 5 w 23"/>
                  <a:gd name="T11" fmla="*/ 17 h 21"/>
                  <a:gd name="T12" fmla="*/ 5 w 23"/>
                  <a:gd name="T13" fmla="*/ 16 h 21"/>
                  <a:gd name="T14" fmla="*/ 6 w 23"/>
                  <a:gd name="T15" fmla="*/ 19 h 21"/>
                  <a:gd name="T16" fmla="*/ 10 w 23"/>
                  <a:gd name="T17" fmla="*/ 21 h 21"/>
                  <a:gd name="T18" fmla="*/ 15 w 23"/>
                  <a:gd name="T19" fmla="*/ 21 h 21"/>
                  <a:gd name="T20" fmla="*/ 18 w 23"/>
                  <a:gd name="T21" fmla="*/ 21 h 21"/>
                  <a:gd name="T22" fmla="*/ 21 w 23"/>
                  <a:gd name="T23" fmla="*/ 19 h 21"/>
                  <a:gd name="T24" fmla="*/ 23 w 23"/>
                  <a:gd name="T25" fmla="*/ 16 h 21"/>
                  <a:gd name="T26" fmla="*/ 23 w 23"/>
                  <a:gd name="T27" fmla="*/ 13 h 21"/>
                  <a:gd name="T28" fmla="*/ 23 w 23"/>
                  <a:gd name="T29" fmla="*/ 8 h 21"/>
                  <a:gd name="T30" fmla="*/ 21 w 23"/>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1" y="6"/>
                    </a:moveTo>
                    <a:lnTo>
                      <a:pt x="23" y="8"/>
                    </a:lnTo>
                    <a:lnTo>
                      <a:pt x="18" y="0"/>
                    </a:lnTo>
                    <a:lnTo>
                      <a:pt x="0" y="6"/>
                    </a:lnTo>
                    <a:lnTo>
                      <a:pt x="5" y="16"/>
                    </a:lnTo>
                    <a:lnTo>
                      <a:pt x="5" y="17"/>
                    </a:lnTo>
                    <a:lnTo>
                      <a:pt x="5" y="16"/>
                    </a:lnTo>
                    <a:lnTo>
                      <a:pt x="6" y="19"/>
                    </a:lnTo>
                    <a:lnTo>
                      <a:pt x="10" y="21"/>
                    </a:lnTo>
                    <a:lnTo>
                      <a:pt x="15" y="21"/>
                    </a:lnTo>
                    <a:lnTo>
                      <a:pt x="18" y="21"/>
                    </a:lnTo>
                    <a:lnTo>
                      <a:pt x="21" y="19"/>
                    </a:lnTo>
                    <a:lnTo>
                      <a:pt x="23" y="16"/>
                    </a:lnTo>
                    <a:lnTo>
                      <a:pt x="23" y="13"/>
                    </a:lnTo>
                    <a:lnTo>
                      <a:pt x="23" y="8"/>
                    </a:lnTo>
                    <a:lnTo>
                      <a:pt x="21"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5" name="Freeform 624"/>
              <p:cNvSpPr>
                <a:spLocks/>
              </p:cNvSpPr>
              <p:nvPr/>
            </p:nvSpPr>
            <p:spPr bwMode="auto">
              <a:xfrm>
                <a:off x="2711" y="1822"/>
                <a:ext cx="23" cy="21"/>
              </a:xfrm>
              <a:custGeom>
                <a:avLst/>
                <a:gdLst>
                  <a:gd name="T0" fmla="*/ 21 w 23"/>
                  <a:gd name="T1" fmla="*/ 7 h 21"/>
                  <a:gd name="T2" fmla="*/ 21 w 23"/>
                  <a:gd name="T3" fmla="*/ 7 h 21"/>
                  <a:gd name="T4" fmla="*/ 16 w 23"/>
                  <a:gd name="T5" fmla="*/ 0 h 21"/>
                  <a:gd name="T6" fmla="*/ 0 w 23"/>
                  <a:gd name="T7" fmla="*/ 11 h 21"/>
                  <a:gd name="T8" fmla="*/ 5 w 23"/>
                  <a:gd name="T9" fmla="*/ 16 h 21"/>
                  <a:gd name="T10" fmla="*/ 5 w 23"/>
                  <a:gd name="T11" fmla="*/ 16 h 21"/>
                  <a:gd name="T12" fmla="*/ 5 w 23"/>
                  <a:gd name="T13" fmla="*/ 16 h 21"/>
                  <a:gd name="T14" fmla="*/ 8 w 23"/>
                  <a:gd name="T15" fmla="*/ 20 h 21"/>
                  <a:gd name="T16" fmla="*/ 11 w 23"/>
                  <a:gd name="T17" fmla="*/ 21 h 21"/>
                  <a:gd name="T18" fmla="*/ 14 w 23"/>
                  <a:gd name="T19" fmla="*/ 21 h 21"/>
                  <a:gd name="T20" fmla="*/ 18 w 23"/>
                  <a:gd name="T21" fmla="*/ 20 h 21"/>
                  <a:gd name="T22" fmla="*/ 21 w 23"/>
                  <a:gd name="T23" fmla="*/ 18 h 21"/>
                  <a:gd name="T24" fmla="*/ 23 w 23"/>
                  <a:gd name="T25" fmla="*/ 15 h 21"/>
                  <a:gd name="T26" fmla="*/ 23 w 23"/>
                  <a:gd name="T27" fmla="*/ 10 h 21"/>
                  <a:gd name="T28" fmla="*/ 21 w 23"/>
                  <a:gd name="T29"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1">
                    <a:moveTo>
                      <a:pt x="21" y="7"/>
                    </a:moveTo>
                    <a:lnTo>
                      <a:pt x="21" y="7"/>
                    </a:lnTo>
                    <a:lnTo>
                      <a:pt x="16" y="0"/>
                    </a:lnTo>
                    <a:lnTo>
                      <a:pt x="0" y="11"/>
                    </a:lnTo>
                    <a:lnTo>
                      <a:pt x="5" y="16"/>
                    </a:lnTo>
                    <a:lnTo>
                      <a:pt x="5" y="16"/>
                    </a:lnTo>
                    <a:lnTo>
                      <a:pt x="5" y="16"/>
                    </a:lnTo>
                    <a:lnTo>
                      <a:pt x="8" y="20"/>
                    </a:lnTo>
                    <a:lnTo>
                      <a:pt x="11" y="21"/>
                    </a:lnTo>
                    <a:lnTo>
                      <a:pt x="14" y="21"/>
                    </a:lnTo>
                    <a:lnTo>
                      <a:pt x="18" y="20"/>
                    </a:lnTo>
                    <a:lnTo>
                      <a:pt x="21" y="18"/>
                    </a:lnTo>
                    <a:lnTo>
                      <a:pt x="23" y="15"/>
                    </a:lnTo>
                    <a:lnTo>
                      <a:pt x="23" y="10"/>
                    </a:lnTo>
                    <a:lnTo>
                      <a:pt x="21"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6" name="Freeform 625"/>
              <p:cNvSpPr>
                <a:spLocks/>
              </p:cNvSpPr>
              <p:nvPr/>
            </p:nvSpPr>
            <p:spPr bwMode="auto">
              <a:xfrm>
                <a:off x="2716" y="1829"/>
                <a:ext cx="21" cy="21"/>
              </a:xfrm>
              <a:custGeom>
                <a:avLst/>
                <a:gdLst>
                  <a:gd name="T0" fmla="*/ 19 w 21"/>
                  <a:gd name="T1" fmla="*/ 4 h 21"/>
                  <a:gd name="T2" fmla="*/ 19 w 21"/>
                  <a:gd name="T3" fmla="*/ 6 h 21"/>
                  <a:gd name="T4" fmla="*/ 16 w 21"/>
                  <a:gd name="T5" fmla="*/ 0 h 21"/>
                  <a:gd name="T6" fmla="*/ 0 w 21"/>
                  <a:gd name="T7" fmla="*/ 9 h 21"/>
                  <a:gd name="T8" fmla="*/ 3 w 21"/>
                  <a:gd name="T9" fmla="*/ 16 h 21"/>
                  <a:gd name="T10" fmla="*/ 5 w 21"/>
                  <a:gd name="T11" fmla="*/ 17 h 21"/>
                  <a:gd name="T12" fmla="*/ 3 w 21"/>
                  <a:gd name="T13" fmla="*/ 16 h 21"/>
                  <a:gd name="T14" fmla="*/ 6 w 21"/>
                  <a:gd name="T15" fmla="*/ 19 h 21"/>
                  <a:gd name="T16" fmla="*/ 9 w 21"/>
                  <a:gd name="T17" fmla="*/ 21 h 21"/>
                  <a:gd name="T18" fmla="*/ 14 w 21"/>
                  <a:gd name="T19" fmla="*/ 21 h 21"/>
                  <a:gd name="T20" fmla="*/ 18 w 21"/>
                  <a:gd name="T21" fmla="*/ 19 h 21"/>
                  <a:gd name="T22" fmla="*/ 19 w 21"/>
                  <a:gd name="T23" fmla="*/ 16 h 21"/>
                  <a:gd name="T24" fmla="*/ 21 w 21"/>
                  <a:gd name="T25" fmla="*/ 13 h 21"/>
                  <a:gd name="T26" fmla="*/ 21 w 21"/>
                  <a:gd name="T27" fmla="*/ 9 h 21"/>
                  <a:gd name="T28" fmla="*/ 19 w 21"/>
                  <a:gd name="T29" fmla="*/ 6 h 21"/>
                  <a:gd name="T30" fmla="*/ 19 w 21"/>
                  <a:gd name="T31"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9" y="4"/>
                    </a:moveTo>
                    <a:lnTo>
                      <a:pt x="19" y="6"/>
                    </a:lnTo>
                    <a:lnTo>
                      <a:pt x="16" y="0"/>
                    </a:lnTo>
                    <a:lnTo>
                      <a:pt x="0" y="9"/>
                    </a:lnTo>
                    <a:lnTo>
                      <a:pt x="3" y="16"/>
                    </a:lnTo>
                    <a:lnTo>
                      <a:pt x="5" y="17"/>
                    </a:lnTo>
                    <a:lnTo>
                      <a:pt x="3" y="16"/>
                    </a:lnTo>
                    <a:lnTo>
                      <a:pt x="6" y="19"/>
                    </a:lnTo>
                    <a:lnTo>
                      <a:pt x="9" y="21"/>
                    </a:lnTo>
                    <a:lnTo>
                      <a:pt x="14" y="21"/>
                    </a:lnTo>
                    <a:lnTo>
                      <a:pt x="18" y="19"/>
                    </a:lnTo>
                    <a:lnTo>
                      <a:pt x="19" y="16"/>
                    </a:lnTo>
                    <a:lnTo>
                      <a:pt x="21" y="13"/>
                    </a:lnTo>
                    <a:lnTo>
                      <a:pt x="21" y="9"/>
                    </a:lnTo>
                    <a:lnTo>
                      <a:pt x="19" y="6"/>
                    </a:lnTo>
                    <a:lnTo>
                      <a:pt x="19"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7" name="Freeform 626"/>
              <p:cNvSpPr>
                <a:spLocks/>
              </p:cNvSpPr>
              <p:nvPr/>
            </p:nvSpPr>
            <p:spPr bwMode="auto">
              <a:xfrm>
                <a:off x="2721" y="1833"/>
                <a:ext cx="21" cy="22"/>
              </a:xfrm>
              <a:custGeom>
                <a:avLst/>
                <a:gdLst>
                  <a:gd name="T0" fmla="*/ 14 w 21"/>
                  <a:gd name="T1" fmla="*/ 2 h 22"/>
                  <a:gd name="T2" fmla="*/ 17 w 21"/>
                  <a:gd name="T3" fmla="*/ 5 h 22"/>
                  <a:gd name="T4" fmla="*/ 14 w 21"/>
                  <a:gd name="T5" fmla="*/ 0 h 22"/>
                  <a:gd name="T6" fmla="*/ 0 w 21"/>
                  <a:gd name="T7" fmla="*/ 13 h 22"/>
                  <a:gd name="T8" fmla="*/ 3 w 21"/>
                  <a:gd name="T9" fmla="*/ 18 h 22"/>
                  <a:gd name="T10" fmla="*/ 8 w 21"/>
                  <a:gd name="T11" fmla="*/ 20 h 22"/>
                  <a:gd name="T12" fmla="*/ 3 w 21"/>
                  <a:gd name="T13" fmla="*/ 18 h 22"/>
                  <a:gd name="T14" fmla="*/ 8 w 21"/>
                  <a:gd name="T15" fmla="*/ 20 h 22"/>
                  <a:gd name="T16" fmla="*/ 11 w 21"/>
                  <a:gd name="T17" fmla="*/ 22 h 22"/>
                  <a:gd name="T18" fmla="*/ 14 w 21"/>
                  <a:gd name="T19" fmla="*/ 20 h 22"/>
                  <a:gd name="T20" fmla="*/ 17 w 21"/>
                  <a:gd name="T21" fmla="*/ 18 h 22"/>
                  <a:gd name="T22" fmla="*/ 19 w 21"/>
                  <a:gd name="T23" fmla="*/ 17 h 22"/>
                  <a:gd name="T24" fmla="*/ 21 w 21"/>
                  <a:gd name="T25" fmla="*/ 12 h 22"/>
                  <a:gd name="T26" fmla="*/ 21 w 21"/>
                  <a:gd name="T27" fmla="*/ 9 h 22"/>
                  <a:gd name="T28" fmla="*/ 17 w 21"/>
                  <a:gd name="T29" fmla="*/ 5 h 22"/>
                  <a:gd name="T30" fmla="*/ 14 w 21"/>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2">
                    <a:moveTo>
                      <a:pt x="14" y="2"/>
                    </a:moveTo>
                    <a:lnTo>
                      <a:pt x="17" y="5"/>
                    </a:lnTo>
                    <a:lnTo>
                      <a:pt x="14" y="0"/>
                    </a:lnTo>
                    <a:lnTo>
                      <a:pt x="0" y="13"/>
                    </a:lnTo>
                    <a:lnTo>
                      <a:pt x="3" y="18"/>
                    </a:lnTo>
                    <a:lnTo>
                      <a:pt x="8" y="20"/>
                    </a:lnTo>
                    <a:lnTo>
                      <a:pt x="3" y="18"/>
                    </a:lnTo>
                    <a:lnTo>
                      <a:pt x="8" y="20"/>
                    </a:lnTo>
                    <a:lnTo>
                      <a:pt x="11" y="22"/>
                    </a:lnTo>
                    <a:lnTo>
                      <a:pt x="14" y="20"/>
                    </a:lnTo>
                    <a:lnTo>
                      <a:pt x="17" y="18"/>
                    </a:lnTo>
                    <a:lnTo>
                      <a:pt x="19" y="17"/>
                    </a:lnTo>
                    <a:lnTo>
                      <a:pt x="21" y="12"/>
                    </a:lnTo>
                    <a:lnTo>
                      <a:pt x="21" y="9"/>
                    </a:lnTo>
                    <a:lnTo>
                      <a:pt x="17" y="5"/>
                    </a:lnTo>
                    <a:lnTo>
                      <a:pt x="14"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8" name="Freeform 627"/>
              <p:cNvSpPr>
                <a:spLocks/>
              </p:cNvSpPr>
              <p:nvPr/>
            </p:nvSpPr>
            <p:spPr bwMode="auto">
              <a:xfrm>
                <a:off x="2729" y="1835"/>
                <a:ext cx="16" cy="21"/>
              </a:xfrm>
              <a:custGeom>
                <a:avLst/>
                <a:gdLst>
                  <a:gd name="T0" fmla="*/ 13 w 16"/>
                  <a:gd name="T1" fmla="*/ 3 h 21"/>
                  <a:gd name="T2" fmla="*/ 11 w 16"/>
                  <a:gd name="T3" fmla="*/ 2 h 21"/>
                  <a:gd name="T4" fmla="*/ 6 w 16"/>
                  <a:gd name="T5" fmla="*/ 0 h 21"/>
                  <a:gd name="T6" fmla="*/ 0 w 16"/>
                  <a:gd name="T7" fmla="*/ 18 h 21"/>
                  <a:gd name="T8" fmla="*/ 3 w 16"/>
                  <a:gd name="T9" fmla="*/ 20 h 21"/>
                  <a:gd name="T10" fmla="*/ 1 w 16"/>
                  <a:gd name="T11" fmla="*/ 18 h 21"/>
                  <a:gd name="T12" fmla="*/ 3 w 16"/>
                  <a:gd name="T13" fmla="*/ 20 h 21"/>
                  <a:gd name="T14" fmla="*/ 8 w 16"/>
                  <a:gd name="T15" fmla="*/ 21 h 21"/>
                  <a:gd name="T16" fmla="*/ 11 w 16"/>
                  <a:gd name="T17" fmla="*/ 20 h 21"/>
                  <a:gd name="T18" fmla="*/ 14 w 16"/>
                  <a:gd name="T19" fmla="*/ 18 h 21"/>
                  <a:gd name="T20" fmla="*/ 16 w 16"/>
                  <a:gd name="T21" fmla="*/ 15 h 21"/>
                  <a:gd name="T22" fmla="*/ 16 w 16"/>
                  <a:gd name="T23" fmla="*/ 11 h 21"/>
                  <a:gd name="T24" fmla="*/ 16 w 16"/>
                  <a:gd name="T25" fmla="*/ 8 h 21"/>
                  <a:gd name="T26" fmla="*/ 14 w 16"/>
                  <a:gd name="T27" fmla="*/ 5 h 21"/>
                  <a:gd name="T28" fmla="*/ 11 w 16"/>
                  <a:gd name="T29" fmla="*/ 2 h 21"/>
                  <a:gd name="T30" fmla="*/ 13 w 16"/>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1">
                    <a:moveTo>
                      <a:pt x="13" y="3"/>
                    </a:moveTo>
                    <a:lnTo>
                      <a:pt x="11" y="2"/>
                    </a:lnTo>
                    <a:lnTo>
                      <a:pt x="6" y="0"/>
                    </a:lnTo>
                    <a:lnTo>
                      <a:pt x="0" y="18"/>
                    </a:lnTo>
                    <a:lnTo>
                      <a:pt x="3" y="20"/>
                    </a:lnTo>
                    <a:lnTo>
                      <a:pt x="1" y="18"/>
                    </a:lnTo>
                    <a:lnTo>
                      <a:pt x="3" y="20"/>
                    </a:lnTo>
                    <a:lnTo>
                      <a:pt x="8" y="21"/>
                    </a:lnTo>
                    <a:lnTo>
                      <a:pt x="11" y="20"/>
                    </a:lnTo>
                    <a:lnTo>
                      <a:pt x="14" y="18"/>
                    </a:lnTo>
                    <a:lnTo>
                      <a:pt x="16" y="15"/>
                    </a:lnTo>
                    <a:lnTo>
                      <a:pt x="16" y="11"/>
                    </a:lnTo>
                    <a:lnTo>
                      <a:pt x="16" y="8"/>
                    </a:lnTo>
                    <a:lnTo>
                      <a:pt x="14" y="5"/>
                    </a:lnTo>
                    <a:lnTo>
                      <a:pt x="11" y="2"/>
                    </a:lnTo>
                    <a:lnTo>
                      <a:pt x="1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59" name="Freeform 628"/>
              <p:cNvSpPr>
                <a:spLocks/>
              </p:cNvSpPr>
              <p:nvPr/>
            </p:nvSpPr>
            <p:spPr bwMode="auto">
              <a:xfrm>
                <a:off x="2730" y="1838"/>
                <a:ext cx="20" cy="21"/>
              </a:xfrm>
              <a:custGeom>
                <a:avLst/>
                <a:gdLst>
                  <a:gd name="T0" fmla="*/ 13 w 20"/>
                  <a:gd name="T1" fmla="*/ 2 h 21"/>
                  <a:gd name="T2" fmla="*/ 17 w 20"/>
                  <a:gd name="T3" fmla="*/ 4 h 21"/>
                  <a:gd name="T4" fmla="*/ 12 w 20"/>
                  <a:gd name="T5" fmla="*/ 0 h 21"/>
                  <a:gd name="T6" fmla="*/ 0 w 20"/>
                  <a:gd name="T7" fmla="*/ 15 h 21"/>
                  <a:gd name="T8" fmla="*/ 4 w 20"/>
                  <a:gd name="T9" fmla="*/ 18 h 21"/>
                  <a:gd name="T10" fmla="*/ 7 w 20"/>
                  <a:gd name="T11" fmla="*/ 20 h 21"/>
                  <a:gd name="T12" fmla="*/ 4 w 20"/>
                  <a:gd name="T13" fmla="*/ 18 h 21"/>
                  <a:gd name="T14" fmla="*/ 8 w 20"/>
                  <a:gd name="T15" fmla="*/ 20 h 21"/>
                  <a:gd name="T16" fmla="*/ 12 w 20"/>
                  <a:gd name="T17" fmla="*/ 21 h 21"/>
                  <a:gd name="T18" fmla="*/ 15 w 20"/>
                  <a:gd name="T19" fmla="*/ 20 h 21"/>
                  <a:gd name="T20" fmla="*/ 18 w 20"/>
                  <a:gd name="T21" fmla="*/ 17 h 21"/>
                  <a:gd name="T22" fmla="*/ 20 w 20"/>
                  <a:gd name="T23" fmla="*/ 13 h 21"/>
                  <a:gd name="T24" fmla="*/ 20 w 20"/>
                  <a:gd name="T25" fmla="*/ 10 h 21"/>
                  <a:gd name="T26" fmla="*/ 18 w 20"/>
                  <a:gd name="T27" fmla="*/ 7 h 21"/>
                  <a:gd name="T28" fmla="*/ 17 w 20"/>
                  <a:gd name="T29" fmla="*/ 4 h 21"/>
                  <a:gd name="T30" fmla="*/ 13 w 20"/>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3" y="2"/>
                    </a:moveTo>
                    <a:lnTo>
                      <a:pt x="17" y="4"/>
                    </a:lnTo>
                    <a:lnTo>
                      <a:pt x="12" y="0"/>
                    </a:lnTo>
                    <a:lnTo>
                      <a:pt x="0" y="15"/>
                    </a:lnTo>
                    <a:lnTo>
                      <a:pt x="4" y="18"/>
                    </a:lnTo>
                    <a:lnTo>
                      <a:pt x="7" y="20"/>
                    </a:lnTo>
                    <a:lnTo>
                      <a:pt x="4" y="18"/>
                    </a:lnTo>
                    <a:lnTo>
                      <a:pt x="8" y="20"/>
                    </a:lnTo>
                    <a:lnTo>
                      <a:pt x="12" y="21"/>
                    </a:lnTo>
                    <a:lnTo>
                      <a:pt x="15" y="20"/>
                    </a:lnTo>
                    <a:lnTo>
                      <a:pt x="18" y="17"/>
                    </a:lnTo>
                    <a:lnTo>
                      <a:pt x="20" y="13"/>
                    </a:lnTo>
                    <a:lnTo>
                      <a:pt x="20" y="10"/>
                    </a:lnTo>
                    <a:lnTo>
                      <a:pt x="18" y="7"/>
                    </a:lnTo>
                    <a:lnTo>
                      <a:pt x="17" y="4"/>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0" name="Freeform 629"/>
              <p:cNvSpPr>
                <a:spLocks/>
              </p:cNvSpPr>
              <p:nvPr/>
            </p:nvSpPr>
            <p:spPr bwMode="auto">
              <a:xfrm>
                <a:off x="2737" y="1840"/>
                <a:ext cx="16" cy="21"/>
              </a:xfrm>
              <a:custGeom>
                <a:avLst/>
                <a:gdLst>
                  <a:gd name="T0" fmla="*/ 6 w 16"/>
                  <a:gd name="T1" fmla="*/ 2 h 21"/>
                  <a:gd name="T2" fmla="*/ 11 w 16"/>
                  <a:gd name="T3" fmla="*/ 2 h 21"/>
                  <a:gd name="T4" fmla="*/ 6 w 16"/>
                  <a:gd name="T5" fmla="*/ 0 h 21"/>
                  <a:gd name="T6" fmla="*/ 0 w 16"/>
                  <a:gd name="T7" fmla="*/ 18 h 21"/>
                  <a:gd name="T8" fmla="*/ 3 w 16"/>
                  <a:gd name="T9" fmla="*/ 19 h 21"/>
                  <a:gd name="T10" fmla="*/ 6 w 16"/>
                  <a:gd name="T11" fmla="*/ 19 h 21"/>
                  <a:gd name="T12" fmla="*/ 3 w 16"/>
                  <a:gd name="T13" fmla="*/ 19 h 21"/>
                  <a:gd name="T14" fmla="*/ 8 w 16"/>
                  <a:gd name="T15" fmla="*/ 21 h 21"/>
                  <a:gd name="T16" fmla="*/ 11 w 16"/>
                  <a:gd name="T17" fmla="*/ 19 h 21"/>
                  <a:gd name="T18" fmla="*/ 14 w 16"/>
                  <a:gd name="T19" fmla="*/ 18 h 21"/>
                  <a:gd name="T20" fmla="*/ 16 w 16"/>
                  <a:gd name="T21" fmla="*/ 15 h 21"/>
                  <a:gd name="T22" fmla="*/ 16 w 16"/>
                  <a:gd name="T23" fmla="*/ 11 h 21"/>
                  <a:gd name="T24" fmla="*/ 16 w 16"/>
                  <a:gd name="T25" fmla="*/ 6 h 21"/>
                  <a:gd name="T26" fmla="*/ 14 w 16"/>
                  <a:gd name="T27" fmla="*/ 3 h 21"/>
                  <a:gd name="T28" fmla="*/ 11 w 16"/>
                  <a:gd name="T29" fmla="*/ 2 h 21"/>
                  <a:gd name="T30" fmla="*/ 6 w 16"/>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1">
                    <a:moveTo>
                      <a:pt x="6" y="2"/>
                    </a:moveTo>
                    <a:lnTo>
                      <a:pt x="11" y="2"/>
                    </a:lnTo>
                    <a:lnTo>
                      <a:pt x="6" y="0"/>
                    </a:lnTo>
                    <a:lnTo>
                      <a:pt x="0" y="18"/>
                    </a:lnTo>
                    <a:lnTo>
                      <a:pt x="3" y="19"/>
                    </a:lnTo>
                    <a:lnTo>
                      <a:pt x="6" y="19"/>
                    </a:lnTo>
                    <a:lnTo>
                      <a:pt x="3" y="19"/>
                    </a:lnTo>
                    <a:lnTo>
                      <a:pt x="8" y="21"/>
                    </a:lnTo>
                    <a:lnTo>
                      <a:pt x="11" y="19"/>
                    </a:lnTo>
                    <a:lnTo>
                      <a:pt x="14" y="18"/>
                    </a:lnTo>
                    <a:lnTo>
                      <a:pt x="16" y="15"/>
                    </a:lnTo>
                    <a:lnTo>
                      <a:pt x="16" y="11"/>
                    </a:lnTo>
                    <a:lnTo>
                      <a:pt x="16" y="6"/>
                    </a:lnTo>
                    <a:lnTo>
                      <a:pt x="14" y="3"/>
                    </a:lnTo>
                    <a:lnTo>
                      <a:pt x="11"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1" name="Freeform 630"/>
              <p:cNvSpPr>
                <a:spLocks/>
              </p:cNvSpPr>
              <p:nvPr/>
            </p:nvSpPr>
            <p:spPr bwMode="auto">
              <a:xfrm>
                <a:off x="2743" y="1842"/>
                <a:ext cx="15" cy="17"/>
              </a:xfrm>
              <a:custGeom>
                <a:avLst/>
                <a:gdLst>
                  <a:gd name="T0" fmla="*/ 8 w 15"/>
                  <a:gd name="T1" fmla="*/ 0 h 17"/>
                  <a:gd name="T2" fmla="*/ 5 w 15"/>
                  <a:gd name="T3" fmla="*/ 0 h 17"/>
                  <a:gd name="T4" fmla="*/ 0 w 15"/>
                  <a:gd name="T5" fmla="*/ 0 h 17"/>
                  <a:gd name="T6" fmla="*/ 0 w 15"/>
                  <a:gd name="T7" fmla="*/ 17 h 17"/>
                  <a:gd name="T8" fmla="*/ 5 w 15"/>
                  <a:gd name="T9" fmla="*/ 17 h 17"/>
                  <a:gd name="T10" fmla="*/ 2 w 15"/>
                  <a:gd name="T11" fmla="*/ 17 h 17"/>
                  <a:gd name="T12" fmla="*/ 5 w 15"/>
                  <a:gd name="T13" fmla="*/ 17 h 17"/>
                  <a:gd name="T14" fmla="*/ 10 w 15"/>
                  <a:gd name="T15" fmla="*/ 17 h 17"/>
                  <a:gd name="T16" fmla="*/ 12 w 15"/>
                  <a:gd name="T17" fmla="*/ 16 h 17"/>
                  <a:gd name="T18" fmla="*/ 15 w 15"/>
                  <a:gd name="T19" fmla="*/ 13 h 17"/>
                  <a:gd name="T20" fmla="*/ 15 w 15"/>
                  <a:gd name="T21" fmla="*/ 9 h 17"/>
                  <a:gd name="T22" fmla="*/ 15 w 15"/>
                  <a:gd name="T23" fmla="*/ 4 h 17"/>
                  <a:gd name="T24" fmla="*/ 12 w 15"/>
                  <a:gd name="T25" fmla="*/ 3 h 17"/>
                  <a:gd name="T26" fmla="*/ 10 w 15"/>
                  <a:gd name="T27" fmla="*/ 0 h 17"/>
                  <a:gd name="T28" fmla="*/ 5 w 15"/>
                  <a:gd name="T29" fmla="*/ 0 h 17"/>
                  <a:gd name="T30" fmla="*/ 8 w 15"/>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7">
                    <a:moveTo>
                      <a:pt x="8" y="0"/>
                    </a:moveTo>
                    <a:lnTo>
                      <a:pt x="5" y="0"/>
                    </a:lnTo>
                    <a:lnTo>
                      <a:pt x="0" y="0"/>
                    </a:lnTo>
                    <a:lnTo>
                      <a:pt x="0" y="17"/>
                    </a:lnTo>
                    <a:lnTo>
                      <a:pt x="5" y="17"/>
                    </a:lnTo>
                    <a:lnTo>
                      <a:pt x="2" y="17"/>
                    </a:lnTo>
                    <a:lnTo>
                      <a:pt x="5" y="17"/>
                    </a:lnTo>
                    <a:lnTo>
                      <a:pt x="10" y="17"/>
                    </a:lnTo>
                    <a:lnTo>
                      <a:pt x="12" y="16"/>
                    </a:lnTo>
                    <a:lnTo>
                      <a:pt x="15" y="13"/>
                    </a:lnTo>
                    <a:lnTo>
                      <a:pt x="15" y="9"/>
                    </a:lnTo>
                    <a:lnTo>
                      <a:pt x="15" y="4"/>
                    </a:lnTo>
                    <a:lnTo>
                      <a:pt x="12" y="3"/>
                    </a:lnTo>
                    <a:lnTo>
                      <a:pt x="10"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2" name="Freeform 631"/>
              <p:cNvSpPr>
                <a:spLocks/>
              </p:cNvSpPr>
              <p:nvPr/>
            </p:nvSpPr>
            <p:spPr bwMode="auto">
              <a:xfrm>
                <a:off x="2745" y="1842"/>
                <a:ext cx="16" cy="19"/>
              </a:xfrm>
              <a:custGeom>
                <a:avLst/>
                <a:gdLst>
                  <a:gd name="T0" fmla="*/ 6 w 16"/>
                  <a:gd name="T1" fmla="*/ 1 h 19"/>
                  <a:gd name="T2" fmla="*/ 11 w 16"/>
                  <a:gd name="T3" fmla="*/ 1 h 19"/>
                  <a:gd name="T4" fmla="*/ 6 w 16"/>
                  <a:gd name="T5" fmla="*/ 0 h 19"/>
                  <a:gd name="T6" fmla="*/ 0 w 16"/>
                  <a:gd name="T7" fmla="*/ 17 h 19"/>
                  <a:gd name="T8" fmla="*/ 3 w 16"/>
                  <a:gd name="T9" fmla="*/ 19 h 19"/>
                  <a:gd name="T10" fmla="*/ 6 w 16"/>
                  <a:gd name="T11" fmla="*/ 19 h 19"/>
                  <a:gd name="T12" fmla="*/ 3 w 16"/>
                  <a:gd name="T13" fmla="*/ 19 h 19"/>
                  <a:gd name="T14" fmla="*/ 8 w 16"/>
                  <a:gd name="T15" fmla="*/ 19 h 19"/>
                  <a:gd name="T16" fmla="*/ 11 w 16"/>
                  <a:gd name="T17" fmla="*/ 19 h 19"/>
                  <a:gd name="T18" fmla="*/ 15 w 16"/>
                  <a:gd name="T19" fmla="*/ 16 h 19"/>
                  <a:gd name="T20" fmla="*/ 16 w 16"/>
                  <a:gd name="T21" fmla="*/ 14 h 19"/>
                  <a:gd name="T22" fmla="*/ 16 w 16"/>
                  <a:gd name="T23" fmla="*/ 9 h 19"/>
                  <a:gd name="T24" fmla="*/ 16 w 16"/>
                  <a:gd name="T25" fmla="*/ 6 h 19"/>
                  <a:gd name="T26" fmla="*/ 15 w 16"/>
                  <a:gd name="T27" fmla="*/ 3 h 19"/>
                  <a:gd name="T28" fmla="*/ 11 w 16"/>
                  <a:gd name="T29" fmla="*/ 1 h 19"/>
                  <a:gd name="T30" fmla="*/ 6 w 16"/>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9">
                    <a:moveTo>
                      <a:pt x="6" y="1"/>
                    </a:moveTo>
                    <a:lnTo>
                      <a:pt x="11" y="1"/>
                    </a:lnTo>
                    <a:lnTo>
                      <a:pt x="6" y="0"/>
                    </a:lnTo>
                    <a:lnTo>
                      <a:pt x="0" y="17"/>
                    </a:lnTo>
                    <a:lnTo>
                      <a:pt x="3" y="19"/>
                    </a:lnTo>
                    <a:lnTo>
                      <a:pt x="6" y="19"/>
                    </a:lnTo>
                    <a:lnTo>
                      <a:pt x="3" y="19"/>
                    </a:lnTo>
                    <a:lnTo>
                      <a:pt x="8" y="19"/>
                    </a:lnTo>
                    <a:lnTo>
                      <a:pt x="11" y="19"/>
                    </a:lnTo>
                    <a:lnTo>
                      <a:pt x="15" y="16"/>
                    </a:lnTo>
                    <a:lnTo>
                      <a:pt x="16" y="14"/>
                    </a:lnTo>
                    <a:lnTo>
                      <a:pt x="16" y="9"/>
                    </a:lnTo>
                    <a:lnTo>
                      <a:pt x="16" y="6"/>
                    </a:lnTo>
                    <a:lnTo>
                      <a:pt x="15" y="3"/>
                    </a:lnTo>
                    <a:lnTo>
                      <a:pt x="11" y="1"/>
                    </a:lnTo>
                    <a:lnTo>
                      <a:pt x="6"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3" name="Freeform 632"/>
              <p:cNvSpPr>
                <a:spLocks/>
              </p:cNvSpPr>
              <p:nvPr/>
            </p:nvSpPr>
            <p:spPr bwMode="auto">
              <a:xfrm>
                <a:off x="2751"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4" name="Freeform 633"/>
              <p:cNvSpPr>
                <a:spLocks/>
              </p:cNvSpPr>
              <p:nvPr/>
            </p:nvSpPr>
            <p:spPr bwMode="auto">
              <a:xfrm>
                <a:off x="2756"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5" name="Freeform 634"/>
              <p:cNvSpPr>
                <a:spLocks/>
              </p:cNvSpPr>
              <p:nvPr/>
            </p:nvSpPr>
            <p:spPr bwMode="auto">
              <a:xfrm>
                <a:off x="2760" y="1843"/>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9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9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9" y="18"/>
                    </a:lnTo>
                    <a:lnTo>
                      <a:pt x="11" y="16"/>
                    </a:lnTo>
                    <a:lnTo>
                      <a:pt x="14" y="13"/>
                    </a:lnTo>
                    <a:lnTo>
                      <a:pt x="14" y="10"/>
                    </a:lnTo>
                    <a:lnTo>
                      <a:pt x="14" y="5"/>
                    </a:lnTo>
                    <a:lnTo>
                      <a:pt x="11"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6" name="Freeform 635"/>
              <p:cNvSpPr>
                <a:spLocks/>
              </p:cNvSpPr>
              <p:nvPr/>
            </p:nvSpPr>
            <p:spPr bwMode="auto">
              <a:xfrm>
                <a:off x="2764" y="1843"/>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7" name="Freeform 636"/>
              <p:cNvSpPr>
                <a:spLocks/>
              </p:cNvSpPr>
              <p:nvPr/>
            </p:nvSpPr>
            <p:spPr bwMode="auto">
              <a:xfrm>
                <a:off x="2768"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9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9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9" y="18"/>
                    </a:lnTo>
                    <a:lnTo>
                      <a:pt x="11" y="16"/>
                    </a:lnTo>
                    <a:lnTo>
                      <a:pt x="14" y="13"/>
                    </a:lnTo>
                    <a:lnTo>
                      <a:pt x="14" y="10"/>
                    </a:lnTo>
                    <a:lnTo>
                      <a:pt x="14" y="5"/>
                    </a:lnTo>
                    <a:lnTo>
                      <a:pt x="11"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8" name="Freeform 637"/>
              <p:cNvSpPr>
                <a:spLocks/>
              </p:cNvSpPr>
              <p:nvPr/>
            </p:nvSpPr>
            <p:spPr bwMode="auto">
              <a:xfrm>
                <a:off x="277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69" name="Freeform 638"/>
              <p:cNvSpPr>
                <a:spLocks/>
              </p:cNvSpPr>
              <p:nvPr/>
            </p:nvSpPr>
            <p:spPr bwMode="auto">
              <a:xfrm>
                <a:off x="2776" y="1843"/>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10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10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10" y="18"/>
                    </a:lnTo>
                    <a:lnTo>
                      <a:pt x="11" y="16"/>
                    </a:lnTo>
                    <a:lnTo>
                      <a:pt x="14" y="13"/>
                    </a:lnTo>
                    <a:lnTo>
                      <a:pt x="14" y="10"/>
                    </a:lnTo>
                    <a:lnTo>
                      <a:pt x="14"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0" name="Freeform 639"/>
              <p:cNvSpPr>
                <a:spLocks/>
              </p:cNvSpPr>
              <p:nvPr/>
            </p:nvSpPr>
            <p:spPr bwMode="auto">
              <a:xfrm>
                <a:off x="2781"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1" name="Freeform 640"/>
              <p:cNvSpPr>
                <a:spLocks/>
              </p:cNvSpPr>
              <p:nvPr/>
            </p:nvSpPr>
            <p:spPr bwMode="auto">
              <a:xfrm>
                <a:off x="2784"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5 w 15"/>
                  <a:gd name="T19" fmla="*/ 13 h 18"/>
                  <a:gd name="T20" fmla="*/ 15 w 15"/>
                  <a:gd name="T21" fmla="*/ 10 h 18"/>
                  <a:gd name="T22" fmla="*/ 15 w 15"/>
                  <a:gd name="T23" fmla="*/ 5 h 18"/>
                  <a:gd name="T24" fmla="*/ 11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5" y="13"/>
                    </a:lnTo>
                    <a:lnTo>
                      <a:pt x="15" y="10"/>
                    </a:lnTo>
                    <a:lnTo>
                      <a:pt x="15"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2" name="Freeform 641"/>
              <p:cNvSpPr>
                <a:spLocks/>
              </p:cNvSpPr>
              <p:nvPr/>
            </p:nvSpPr>
            <p:spPr bwMode="auto">
              <a:xfrm>
                <a:off x="2789"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3" name="Freeform 642"/>
              <p:cNvSpPr>
                <a:spLocks/>
              </p:cNvSpPr>
              <p:nvPr/>
            </p:nvSpPr>
            <p:spPr bwMode="auto">
              <a:xfrm>
                <a:off x="2792"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5 w 15"/>
                  <a:gd name="T19" fmla="*/ 13 h 18"/>
                  <a:gd name="T20" fmla="*/ 15 w 15"/>
                  <a:gd name="T21" fmla="*/ 10 h 18"/>
                  <a:gd name="T22" fmla="*/ 15 w 15"/>
                  <a:gd name="T23" fmla="*/ 5 h 18"/>
                  <a:gd name="T24" fmla="*/ 11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5" y="13"/>
                    </a:lnTo>
                    <a:lnTo>
                      <a:pt x="15" y="10"/>
                    </a:lnTo>
                    <a:lnTo>
                      <a:pt x="15"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4" name="Freeform 643"/>
              <p:cNvSpPr>
                <a:spLocks/>
              </p:cNvSpPr>
              <p:nvPr/>
            </p:nvSpPr>
            <p:spPr bwMode="auto">
              <a:xfrm>
                <a:off x="2797"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5" name="Freeform 644"/>
              <p:cNvSpPr>
                <a:spLocks/>
              </p:cNvSpPr>
              <p:nvPr/>
            </p:nvSpPr>
            <p:spPr bwMode="auto">
              <a:xfrm>
                <a:off x="2800"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6" name="Freeform 645"/>
              <p:cNvSpPr>
                <a:spLocks/>
              </p:cNvSpPr>
              <p:nvPr/>
            </p:nvSpPr>
            <p:spPr bwMode="auto">
              <a:xfrm>
                <a:off x="2805"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7" name="Freeform 646"/>
              <p:cNvSpPr>
                <a:spLocks/>
              </p:cNvSpPr>
              <p:nvPr/>
            </p:nvSpPr>
            <p:spPr bwMode="auto">
              <a:xfrm>
                <a:off x="2808"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3" y="13"/>
                    </a:lnTo>
                    <a:lnTo>
                      <a:pt x="15" y="10"/>
                    </a:lnTo>
                    <a:lnTo>
                      <a:pt x="13"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8" name="Freeform 647"/>
              <p:cNvSpPr>
                <a:spLocks/>
              </p:cNvSpPr>
              <p:nvPr/>
            </p:nvSpPr>
            <p:spPr bwMode="auto">
              <a:xfrm>
                <a:off x="2813" y="1843"/>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79" name="Freeform 648"/>
              <p:cNvSpPr>
                <a:spLocks/>
              </p:cNvSpPr>
              <p:nvPr/>
            </p:nvSpPr>
            <p:spPr bwMode="auto">
              <a:xfrm>
                <a:off x="2816" y="1843"/>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0" name="Freeform 649"/>
              <p:cNvSpPr>
                <a:spLocks/>
              </p:cNvSpPr>
              <p:nvPr/>
            </p:nvSpPr>
            <p:spPr bwMode="auto">
              <a:xfrm>
                <a:off x="2821" y="1843"/>
                <a:ext cx="13" cy="18"/>
              </a:xfrm>
              <a:custGeom>
                <a:avLst/>
                <a:gdLst>
                  <a:gd name="T0" fmla="*/ 7 w 13"/>
                  <a:gd name="T1" fmla="*/ 0 h 18"/>
                  <a:gd name="T2" fmla="*/ 4 w 13"/>
                  <a:gd name="T3" fmla="*/ 0 h 18"/>
                  <a:gd name="T4" fmla="*/ 0 w 13"/>
                  <a:gd name="T5" fmla="*/ 0 h 18"/>
                  <a:gd name="T6" fmla="*/ 0 w 13"/>
                  <a:gd name="T7" fmla="*/ 18 h 18"/>
                  <a:gd name="T8" fmla="*/ 4 w 13"/>
                  <a:gd name="T9" fmla="*/ 18 h 18"/>
                  <a:gd name="T10" fmla="*/ 0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 name="T30" fmla="*/ 7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7" y="0"/>
                    </a:moveTo>
                    <a:lnTo>
                      <a:pt x="4" y="0"/>
                    </a:lnTo>
                    <a:lnTo>
                      <a:pt x="0" y="0"/>
                    </a:lnTo>
                    <a:lnTo>
                      <a:pt x="0" y="18"/>
                    </a:lnTo>
                    <a:lnTo>
                      <a:pt x="4" y="18"/>
                    </a:lnTo>
                    <a:lnTo>
                      <a:pt x="0" y="18"/>
                    </a:lnTo>
                    <a:lnTo>
                      <a:pt x="4" y="18"/>
                    </a:lnTo>
                    <a:lnTo>
                      <a:pt x="8" y="18"/>
                    </a:lnTo>
                    <a:lnTo>
                      <a:pt x="12" y="16"/>
                    </a:lnTo>
                    <a:lnTo>
                      <a:pt x="13" y="13"/>
                    </a:lnTo>
                    <a:lnTo>
                      <a:pt x="13" y="10"/>
                    </a:lnTo>
                    <a:lnTo>
                      <a:pt x="13" y="5"/>
                    </a:lnTo>
                    <a:lnTo>
                      <a:pt x="12" y="2"/>
                    </a:lnTo>
                    <a:lnTo>
                      <a:pt x="8" y="0"/>
                    </a:lnTo>
                    <a:lnTo>
                      <a:pt x="4"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1" name="Freeform 650"/>
              <p:cNvSpPr>
                <a:spLocks/>
              </p:cNvSpPr>
              <p:nvPr/>
            </p:nvSpPr>
            <p:spPr bwMode="auto">
              <a:xfrm>
                <a:off x="2821" y="1843"/>
                <a:ext cx="18" cy="20"/>
              </a:xfrm>
              <a:custGeom>
                <a:avLst/>
                <a:gdLst>
                  <a:gd name="T0" fmla="*/ 8 w 18"/>
                  <a:gd name="T1" fmla="*/ 2 h 20"/>
                  <a:gd name="T2" fmla="*/ 12 w 18"/>
                  <a:gd name="T3" fmla="*/ 2 h 20"/>
                  <a:gd name="T4" fmla="*/ 7 w 18"/>
                  <a:gd name="T5" fmla="*/ 0 h 20"/>
                  <a:gd name="T6" fmla="*/ 0 w 18"/>
                  <a:gd name="T7" fmla="*/ 18 h 20"/>
                  <a:gd name="T8" fmla="*/ 5 w 18"/>
                  <a:gd name="T9" fmla="*/ 20 h 20"/>
                  <a:gd name="T10" fmla="*/ 8 w 18"/>
                  <a:gd name="T11" fmla="*/ 20 h 20"/>
                  <a:gd name="T12" fmla="*/ 5 w 18"/>
                  <a:gd name="T13" fmla="*/ 20 h 20"/>
                  <a:gd name="T14" fmla="*/ 8 w 18"/>
                  <a:gd name="T15" fmla="*/ 20 h 20"/>
                  <a:gd name="T16" fmla="*/ 13 w 18"/>
                  <a:gd name="T17" fmla="*/ 20 h 20"/>
                  <a:gd name="T18" fmla="*/ 15 w 18"/>
                  <a:gd name="T19" fmla="*/ 16 h 20"/>
                  <a:gd name="T20" fmla="*/ 17 w 18"/>
                  <a:gd name="T21" fmla="*/ 15 h 20"/>
                  <a:gd name="T22" fmla="*/ 18 w 18"/>
                  <a:gd name="T23" fmla="*/ 10 h 20"/>
                  <a:gd name="T24" fmla="*/ 18 w 18"/>
                  <a:gd name="T25" fmla="*/ 7 h 20"/>
                  <a:gd name="T26" fmla="*/ 15 w 18"/>
                  <a:gd name="T27" fmla="*/ 3 h 20"/>
                  <a:gd name="T28" fmla="*/ 12 w 18"/>
                  <a:gd name="T29" fmla="*/ 2 h 20"/>
                  <a:gd name="T30" fmla="*/ 8 w 18"/>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8" y="2"/>
                    </a:moveTo>
                    <a:lnTo>
                      <a:pt x="12" y="2"/>
                    </a:lnTo>
                    <a:lnTo>
                      <a:pt x="7" y="0"/>
                    </a:lnTo>
                    <a:lnTo>
                      <a:pt x="0" y="18"/>
                    </a:lnTo>
                    <a:lnTo>
                      <a:pt x="5" y="20"/>
                    </a:lnTo>
                    <a:lnTo>
                      <a:pt x="8" y="20"/>
                    </a:lnTo>
                    <a:lnTo>
                      <a:pt x="5" y="20"/>
                    </a:lnTo>
                    <a:lnTo>
                      <a:pt x="8" y="20"/>
                    </a:lnTo>
                    <a:lnTo>
                      <a:pt x="13" y="20"/>
                    </a:lnTo>
                    <a:lnTo>
                      <a:pt x="15" y="16"/>
                    </a:lnTo>
                    <a:lnTo>
                      <a:pt x="17" y="15"/>
                    </a:lnTo>
                    <a:lnTo>
                      <a:pt x="18" y="10"/>
                    </a:lnTo>
                    <a:lnTo>
                      <a:pt x="18" y="7"/>
                    </a:lnTo>
                    <a:lnTo>
                      <a:pt x="15" y="3"/>
                    </a:lnTo>
                    <a:lnTo>
                      <a:pt x="12"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2" name="Freeform 651"/>
              <p:cNvSpPr>
                <a:spLocks/>
              </p:cNvSpPr>
              <p:nvPr/>
            </p:nvSpPr>
            <p:spPr bwMode="auto">
              <a:xfrm>
                <a:off x="2829"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3" name="Freeform 652"/>
              <p:cNvSpPr>
                <a:spLocks/>
              </p:cNvSpPr>
              <p:nvPr/>
            </p:nvSpPr>
            <p:spPr bwMode="auto">
              <a:xfrm>
                <a:off x="2833"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4" name="Freeform 653"/>
              <p:cNvSpPr>
                <a:spLocks/>
              </p:cNvSpPr>
              <p:nvPr/>
            </p:nvSpPr>
            <p:spPr bwMode="auto">
              <a:xfrm>
                <a:off x="2838"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5" name="Freeform 654"/>
              <p:cNvSpPr>
                <a:spLocks/>
              </p:cNvSpPr>
              <p:nvPr/>
            </p:nvSpPr>
            <p:spPr bwMode="auto">
              <a:xfrm>
                <a:off x="2841" y="1845"/>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6" name="Freeform 655"/>
              <p:cNvSpPr>
                <a:spLocks/>
              </p:cNvSpPr>
              <p:nvPr/>
            </p:nvSpPr>
            <p:spPr bwMode="auto">
              <a:xfrm>
                <a:off x="2846"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7" name="Freeform 656"/>
              <p:cNvSpPr>
                <a:spLocks/>
              </p:cNvSpPr>
              <p:nvPr/>
            </p:nvSpPr>
            <p:spPr bwMode="auto">
              <a:xfrm>
                <a:off x="2849"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8" name="Freeform 657"/>
              <p:cNvSpPr>
                <a:spLocks/>
              </p:cNvSpPr>
              <p:nvPr/>
            </p:nvSpPr>
            <p:spPr bwMode="auto">
              <a:xfrm>
                <a:off x="2854"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89" name="Freeform 658"/>
              <p:cNvSpPr>
                <a:spLocks/>
              </p:cNvSpPr>
              <p:nvPr/>
            </p:nvSpPr>
            <p:spPr bwMode="auto">
              <a:xfrm>
                <a:off x="2857"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8 h 18"/>
                  <a:gd name="T22" fmla="*/ 13 w 15"/>
                  <a:gd name="T23" fmla="*/ 5 h 18"/>
                  <a:gd name="T24" fmla="*/ 11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8"/>
                    </a:lnTo>
                    <a:lnTo>
                      <a:pt x="13" y="5"/>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0" name="Freeform 659"/>
              <p:cNvSpPr>
                <a:spLocks/>
              </p:cNvSpPr>
              <p:nvPr/>
            </p:nvSpPr>
            <p:spPr bwMode="auto">
              <a:xfrm>
                <a:off x="2862"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1" name="Freeform 660"/>
              <p:cNvSpPr>
                <a:spLocks/>
              </p:cNvSpPr>
              <p:nvPr/>
            </p:nvSpPr>
            <p:spPr bwMode="auto">
              <a:xfrm>
                <a:off x="2865"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2" name="Freeform 661"/>
              <p:cNvSpPr>
                <a:spLocks/>
              </p:cNvSpPr>
              <p:nvPr/>
            </p:nvSpPr>
            <p:spPr bwMode="auto">
              <a:xfrm>
                <a:off x="2870"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8 h 18"/>
                  <a:gd name="T22" fmla="*/ 13 w 13"/>
                  <a:gd name="T23" fmla="*/ 5 h 18"/>
                  <a:gd name="T24" fmla="*/ 11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8"/>
                    </a:lnTo>
                    <a:lnTo>
                      <a:pt x="13" y="5"/>
                    </a:lnTo>
                    <a:lnTo>
                      <a:pt x="11"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3" name="Freeform 662"/>
              <p:cNvSpPr>
                <a:spLocks/>
              </p:cNvSpPr>
              <p:nvPr/>
            </p:nvSpPr>
            <p:spPr bwMode="auto">
              <a:xfrm>
                <a:off x="2873"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4" name="Freeform 663"/>
              <p:cNvSpPr>
                <a:spLocks/>
              </p:cNvSpPr>
              <p:nvPr/>
            </p:nvSpPr>
            <p:spPr bwMode="auto">
              <a:xfrm>
                <a:off x="2878" y="1845"/>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8"/>
                    </a:lnTo>
                    <a:lnTo>
                      <a:pt x="13" y="5"/>
                    </a:lnTo>
                    <a:lnTo>
                      <a:pt x="12"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5" name="Freeform 664"/>
              <p:cNvSpPr>
                <a:spLocks/>
              </p:cNvSpPr>
              <p:nvPr/>
            </p:nvSpPr>
            <p:spPr bwMode="auto">
              <a:xfrm>
                <a:off x="2881" y="184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8 h 18"/>
                  <a:gd name="T22" fmla="*/ 13 w 15"/>
                  <a:gd name="T23" fmla="*/ 5 h 18"/>
                  <a:gd name="T24" fmla="*/ 12 w 15"/>
                  <a:gd name="T25" fmla="*/ 1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8"/>
                    </a:lnTo>
                    <a:lnTo>
                      <a:pt x="13" y="5"/>
                    </a:lnTo>
                    <a:lnTo>
                      <a:pt x="12" y="1"/>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6" name="Freeform 665"/>
              <p:cNvSpPr>
                <a:spLocks/>
              </p:cNvSpPr>
              <p:nvPr/>
            </p:nvSpPr>
            <p:spPr bwMode="auto">
              <a:xfrm>
                <a:off x="2886"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8"/>
                    </a:lnTo>
                    <a:lnTo>
                      <a:pt x="13" y="5"/>
                    </a:lnTo>
                    <a:lnTo>
                      <a:pt x="12"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7" name="Freeform 666"/>
              <p:cNvSpPr>
                <a:spLocks/>
              </p:cNvSpPr>
              <p:nvPr/>
            </p:nvSpPr>
            <p:spPr bwMode="auto">
              <a:xfrm>
                <a:off x="2890" y="1845"/>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8 h 18"/>
                  <a:gd name="T22" fmla="*/ 13 w 14"/>
                  <a:gd name="T23" fmla="*/ 5 h 18"/>
                  <a:gd name="T24" fmla="*/ 11 w 14"/>
                  <a:gd name="T25" fmla="*/ 1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8"/>
                    </a:lnTo>
                    <a:lnTo>
                      <a:pt x="13" y="5"/>
                    </a:lnTo>
                    <a:lnTo>
                      <a:pt x="11" y="1"/>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8" name="Freeform 667"/>
              <p:cNvSpPr>
                <a:spLocks/>
              </p:cNvSpPr>
              <p:nvPr/>
            </p:nvSpPr>
            <p:spPr bwMode="auto">
              <a:xfrm>
                <a:off x="2894" y="1845"/>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8 h 18"/>
                  <a:gd name="T22" fmla="*/ 13 w 13"/>
                  <a:gd name="T23" fmla="*/ 5 h 18"/>
                  <a:gd name="T24" fmla="*/ 12 w 13"/>
                  <a:gd name="T25" fmla="*/ 1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8"/>
                    </a:lnTo>
                    <a:lnTo>
                      <a:pt x="13" y="5"/>
                    </a:lnTo>
                    <a:lnTo>
                      <a:pt x="12" y="1"/>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99" name="Freeform 668"/>
              <p:cNvSpPr>
                <a:spLocks/>
              </p:cNvSpPr>
              <p:nvPr/>
            </p:nvSpPr>
            <p:spPr bwMode="auto">
              <a:xfrm>
                <a:off x="2898" y="1845"/>
                <a:ext cx="5" cy="18"/>
              </a:xfrm>
              <a:custGeom>
                <a:avLst/>
                <a:gdLst>
                  <a:gd name="T0" fmla="*/ 5 w 5"/>
                  <a:gd name="T1" fmla="*/ 8 h 18"/>
                  <a:gd name="T2" fmla="*/ 5 w 5"/>
                  <a:gd name="T3" fmla="*/ 0 h 18"/>
                  <a:gd name="T4" fmla="*/ 0 w 5"/>
                  <a:gd name="T5" fmla="*/ 0 h 18"/>
                  <a:gd name="T6" fmla="*/ 0 w 5"/>
                  <a:gd name="T7" fmla="*/ 18 h 18"/>
                  <a:gd name="T8" fmla="*/ 5 w 5"/>
                  <a:gd name="T9" fmla="*/ 18 h 18"/>
                  <a:gd name="T10" fmla="*/ 5 w 5"/>
                  <a:gd name="T11" fmla="*/ 8 h 18"/>
                </a:gdLst>
                <a:ahLst/>
                <a:cxnLst>
                  <a:cxn ang="0">
                    <a:pos x="T0" y="T1"/>
                  </a:cxn>
                  <a:cxn ang="0">
                    <a:pos x="T2" y="T3"/>
                  </a:cxn>
                  <a:cxn ang="0">
                    <a:pos x="T4" y="T5"/>
                  </a:cxn>
                  <a:cxn ang="0">
                    <a:pos x="T6" y="T7"/>
                  </a:cxn>
                  <a:cxn ang="0">
                    <a:pos x="T8" y="T9"/>
                  </a:cxn>
                  <a:cxn ang="0">
                    <a:pos x="T10" y="T11"/>
                  </a:cxn>
                </a:cxnLst>
                <a:rect l="0" t="0" r="r" b="b"/>
                <a:pathLst>
                  <a:path w="5" h="18">
                    <a:moveTo>
                      <a:pt x="5" y="8"/>
                    </a:moveTo>
                    <a:lnTo>
                      <a:pt x="5" y="0"/>
                    </a:lnTo>
                    <a:lnTo>
                      <a:pt x="0" y="0"/>
                    </a:lnTo>
                    <a:lnTo>
                      <a:pt x="0" y="18"/>
                    </a:lnTo>
                    <a:lnTo>
                      <a:pt x="5" y="18"/>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0" name="Freeform 669"/>
              <p:cNvSpPr>
                <a:spLocks/>
              </p:cNvSpPr>
              <p:nvPr/>
            </p:nvSpPr>
            <p:spPr bwMode="auto">
              <a:xfrm>
                <a:off x="2903" y="1845"/>
                <a:ext cx="9" cy="18"/>
              </a:xfrm>
              <a:custGeom>
                <a:avLst/>
                <a:gdLst>
                  <a:gd name="T0" fmla="*/ 0 w 9"/>
                  <a:gd name="T1" fmla="*/ 18 h 18"/>
                  <a:gd name="T2" fmla="*/ 3 w 9"/>
                  <a:gd name="T3" fmla="*/ 18 h 18"/>
                  <a:gd name="T4" fmla="*/ 6 w 9"/>
                  <a:gd name="T5" fmla="*/ 16 h 18"/>
                  <a:gd name="T6" fmla="*/ 8 w 9"/>
                  <a:gd name="T7" fmla="*/ 13 h 18"/>
                  <a:gd name="T8" fmla="*/ 9 w 9"/>
                  <a:gd name="T9" fmla="*/ 8 h 18"/>
                  <a:gd name="T10" fmla="*/ 8 w 9"/>
                  <a:gd name="T11" fmla="*/ 5 h 18"/>
                  <a:gd name="T12" fmla="*/ 6 w 9"/>
                  <a:gd name="T13" fmla="*/ 1 h 18"/>
                  <a:gd name="T14" fmla="*/ 3 w 9"/>
                  <a:gd name="T15" fmla="*/ 0 h 18"/>
                  <a:gd name="T16" fmla="*/ 0 w 9"/>
                  <a:gd name="T17" fmla="*/ 0 h 18"/>
                  <a:gd name="T18" fmla="*/ 0 w 9"/>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8">
                    <a:moveTo>
                      <a:pt x="0" y="18"/>
                    </a:moveTo>
                    <a:lnTo>
                      <a:pt x="3" y="18"/>
                    </a:lnTo>
                    <a:lnTo>
                      <a:pt x="6" y="16"/>
                    </a:lnTo>
                    <a:lnTo>
                      <a:pt x="8" y="13"/>
                    </a:lnTo>
                    <a:lnTo>
                      <a:pt x="9" y="8"/>
                    </a:lnTo>
                    <a:lnTo>
                      <a:pt x="8" y="5"/>
                    </a:lnTo>
                    <a:lnTo>
                      <a:pt x="6" y="1"/>
                    </a:lnTo>
                    <a:lnTo>
                      <a:pt x="3" y="0"/>
                    </a:lnTo>
                    <a:lnTo>
                      <a:pt x="0" y="0"/>
                    </a:lnTo>
                    <a:lnTo>
                      <a:pt x="0"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1" name="Freeform 670"/>
              <p:cNvSpPr>
                <a:spLocks/>
              </p:cNvSpPr>
              <p:nvPr/>
            </p:nvSpPr>
            <p:spPr bwMode="auto">
              <a:xfrm>
                <a:off x="2264" y="2602"/>
                <a:ext cx="8" cy="18"/>
              </a:xfrm>
              <a:custGeom>
                <a:avLst/>
                <a:gdLst>
                  <a:gd name="T0" fmla="*/ 8 w 8"/>
                  <a:gd name="T1" fmla="*/ 0 h 18"/>
                  <a:gd name="T2" fmla="*/ 5 w 8"/>
                  <a:gd name="T3" fmla="*/ 0 h 18"/>
                  <a:gd name="T4" fmla="*/ 2 w 8"/>
                  <a:gd name="T5" fmla="*/ 2 h 18"/>
                  <a:gd name="T6" fmla="*/ 0 w 8"/>
                  <a:gd name="T7" fmla="*/ 5 h 18"/>
                  <a:gd name="T8" fmla="*/ 0 w 8"/>
                  <a:gd name="T9" fmla="*/ 10 h 18"/>
                  <a:gd name="T10" fmla="*/ 0 w 8"/>
                  <a:gd name="T11" fmla="*/ 13 h 18"/>
                  <a:gd name="T12" fmla="*/ 2 w 8"/>
                  <a:gd name="T13" fmla="*/ 16 h 18"/>
                  <a:gd name="T14" fmla="*/ 5 w 8"/>
                  <a:gd name="T15" fmla="*/ 18 h 18"/>
                  <a:gd name="T16" fmla="*/ 8 w 8"/>
                  <a:gd name="T17" fmla="*/ 18 h 18"/>
                  <a:gd name="T18" fmla="*/ 8 w 8"/>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8">
                    <a:moveTo>
                      <a:pt x="8" y="0"/>
                    </a:moveTo>
                    <a:lnTo>
                      <a:pt x="5" y="0"/>
                    </a:lnTo>
                    <a:lnTo>
                      <a:pt x="2" y="2"/>
                    </a:lnTo>
                    <a:lnTo>
                      <a:pt x="0" y="5"/>
                    </a:lnTo>
                    <a:lnTo>
                      <a:pt x="0" y="10"/>
                    </a:lnTo>
                    <a:lnTo>
                      <a:pt x="0" y="13"/>
                    </a:lnTo>
                    <a:lnTo>
                      <a:pt x="2" y="16"/>
                    </a:lnTo>
                    <a:lnTo>
                      <a:pt x="5" y="18"/>
                    </a:lnTo>
                    <a:lnTo>
                      <a:pt x="8" y="18"/>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2" name="Freeform 671"/>
              <p:cNvSpPr>
                <a:spLocks/>
              </p:cNvSpPr>
              <p:nvPr/>
            </p:nvSpPr>
            <p:spPr bwMode="auto">
              <a:xfrm>
                <a:off x="2272"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3" name="Freeform 672"/>
              <p:cNvSpPr>
                <a:spLocks/>
              </p:cNvSpPr>
              <p:nvPr/>
            </p:nvSpPr>
            <p:spPr bwMode="auto">
              <a:xfrm>
                <a:off x="2277"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4" name="Freeform 673"/>
              <p:cNvSpPr>
                <a:spLocks/>
              </p:cNvSpPr>
              <p:nvPr/>
            </p:nvSpPr>
            <p:spPr bwMode="auto">
              <a:xfrm>
                <a:off x="2280"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5" name="Freeform 674"/>
              <p:cNvSpPr>
                <a:spLocks/>
              </p:cNvSpPr>
              <p:nvPr/>
            </p:nvSpPr>
            <p:spPr bwMode="auto">
              <a:xfrm>
                <a:off x="2285"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6" name="Freeform 675"/>
              <p:cNvSpPr>
                <a:spLocks/>
              </p:cNvSpPr>
              <p:nvPr/>
            </p:nvSpPr>
            <p:spPr bwMode="auto">
              <a:xfrm>
                <a:off x="2288"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7" name="Freeform 676"/>
              <p:cNvSpPr>
                <a:spLocks/>
              </p:cNvSpPr>
              <p:nvPr/>
            </p:nvSpPr>
            <p:spPr bwMode="auto">
              <a:xfrm>
                <a:off x="2293"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8" name="Freeform 677"/>
              <p:cNvSpPr>
                <a:spLocks/>
              </p:cNvSpPr>
              <p:nvPr/>
            </p:nvSpPr>
            <p:spPr bwMode="auto">
              <a:xfrm>
                <a:off x="2297" y="2602"/>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9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9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9" y="18"/>
                    </a:lnTo>
                    <a:lnTo>
                      <a:pt x="11" y="16"/>
                    </a:lnTo>
                    <a:lnTo>
                      <a:pt x="14" y="13"/>
                    </a:lnTo>
                    <a:lnTo>
                      <a:pt x="14" y="10"/>
                    </a:lnTo>
                    <a:lnTo>
                      <a:pt x="14" y="5"/>
                    </a:lnTo>
                    <a:lnTo>
                      <a:pt x="11"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09" name="Freeform 678"/>
              <p:cNvSpPr>
                <a:spLocks/>
              </p:cNvSpPr>
              <p:nvPr/>
            </p:nvSpPr>
            <p:spPr bwMode="auto">
              <a:xfrm>
                <a:off x="2301"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0" name="Freeform 679"/>
              <p:cNvSpPr>
                <a:spLocks/>
              </p:cNvSpPr>
              <p:nvPr/>
            </p:nvSpPr>
            <p:spPr bwMode="auto">
              <a:xfrm>
                <a:off x="2305"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9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9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9" y="18"/>
                    </a:lnTo>
                    <a:lnTo>
                      <a:pt x="11" y="16"/>
                    </a:lnTo>
                    <a:lnTo>
                      <a:pt x="14" y="13"/>
                    </a:lnTo>
                    <a:lnTo>
                      <a:pt x="14" y="10"/>
                    </a:lnTo>
                    <a:lnTo>
                      <a:pt x="14" y="5"/>
                    </a:lnTo>
                    <a:lnTo>
                      <a:pt x="11"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1" name="Freeform 680"/>
              <p:cNvSpPr>
                <a:spLocks/>
              </p:cNvSpPr>
              <p:nvPr/>
            </p:nvSpPr>
            <p:spPr bwMode="auto">
              <a:xfrm>
                <a:off x="2310"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2" name="Freeform 681"/>
              <p:cNvSpPr>
                <a:spLocks/>
              </p:cNvSpPr>
              <p:nvPr/>
            </p:nvSpPr>
            <p:spPr bwMode="auto">
              <a:xfrm>
                <a:off x="2313"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10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10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10" y="18"/>
                    </a:lnTo>
                    <a:lnTo>
                      <a:pt x="11" y="16"/>
                    </a:lnTo>
                    <a:lnTo>
                      <a:pt x="14" y="13"/>
                    </a:lnTo>
                    <a:lnTo>
                      <a:pt x="14" y="10"/>
                    </a:lnTo>
                    <a:lnTo>
                      <a:pt x="14"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3" name="Freeform 682"/>
              <p:cNvSpPr>
                <a:spLocks/>
              </p:cNvSpPr>
              <p:nvPr/>
            </p:nvSpPr>
            <p:spPr bwMode="auto">
              <a:xfrm>
                <a:off x="2318"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4" name="Freeform 683"/>
              <p:cNvSpPr>
                <a:spLocks/>
              </p:cNvSpPr>
              <p:nvPr/>
            </p:nvSpPr>
            <p:spPr bwMode="auto">
              <a:xfrm>
                <a:off x="2321"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5 w 15"/>
                  <a:gd name="T19" fmla="*/ 13 h 18"/>
                  <a:gd name="T20" fmla="*/ 15 w 15"/>
                  <a:gd name="T21" fmla="*/ 10 h 18"/>
                  <a:gd name="T22" fmla="*/ 15 w 15"/>
                  <a:gd name="T23" fmla="*/ 5 h 18"/>
                  <a:gd name="T24" fmla="*/ 11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5" y="13"/>
                    </a:lnTo>
                    <a:lnTo>
                      <a:pt x="15" y="10"/>
                    </a:lnTo>
                    <a:lnTo>
                      <a:pt x="15"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5" name="Freeform 684"/>
              <p:cNvSpPr>
                <a:spLocks/>
              </p:cNvSpPr>
              <p:nvPr/>
            </p:nvSpPr>
            <p:spPr bwMode="auto">
              <a:xfrm>
                <a:off x="2326"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6" name="Freeform 685"/>
              <p:cNvSpPr>
                <a:spLocks/>
              </p:cNvSpPr>
              <p:nvPr/>
            </p:nvSpPr>
            <p:spPr bwMode="auto">
              <a:xfrm>
                <a:off x="2329"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5 w 15"/>
                  <a:gd name="T19" fmla="*/ 13 h 18"/>
                  <a:gd name="T20" fmla="*/ 15 w 15"/>
                  <a:gd name="T21" fmla="*/ 10 h 18"/>
                  <a:gd name="T22" fmla="*/ 15 w 15"/>
                  <a:gd name="T23" fmla="*/ 5 h 18"/>
                  <a:gd name="T24" fmla="*/ 11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5" y="13"/>
                    </a:lnTo>
                    <a:lnTo>
                      <a:pt x="15" y="10"/>
                    </a:lnTo>
                    <a:lnTo>
                      <a:pt x="15"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7" name="Freeform 686"/>
              <p:cNvSpPr>
                <a:spLocks/>
              </p:cNvSpPr>
              <p:nvPr/>
            </p:nvSpPr>
            <p:spPr bwMode="auto">
              <a:xfrm>
                <a:off x="2334"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8" name="Freeform 687"/>
              <p:cNvSpPr>
                <a:spLocks/>
              </p:cNvSpPr>
              <p:nvPr/>
            </p:nvSpPr>
            <p:spPr bwMode="auto">
              <a:xfrm>
                <a:off x="2337"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19" name="Freeform 688"/>
              <p:cNvSpPr>
                <a:spLocks/>
              </p:cNvSpPr>
              <p:nvPr/>
            </p:nvSpPr>
            <p:spPr bwMode="auto">
              <a:xfrm>
                <a:off x="2342"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0" name="Freeform 689"/>
              <p:cNvSpPr>
                <a:spLocks/>
              </p:cNvSpPr>
              <p:nvPr/>
            </p:nvSpPr>
            <p:spPr bwMode="auto">
              <a:xfrm>
                <a:off x="2345"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1" name="Freeform 690"/>
              <p:cNvSpPr>
                <a:spLocks/>
              </p:cNvSpPr>
              <p:nvPr/>
            </p:nvSpPr>
            <p:spPr bwMode="auto">
              <a:xfrm>
                <a:off x="2350"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2" name="Freeform 691"/>
              <p:cNvSpPr>
                <a:spLocks/>
              </p:cNvSpPr>
              <p:nvPr/>
            </p:nvSpPr>
            <p:spPr bwMode="auto">
              <a:xfrm>
                <a:off x="2353" y="2602"/>
                <a:ext cx="10" cy="18"/>
              </a:xfrm>
              <a:custGeom>
                <a:avLst/>
                <a:gdLst>
                  <a:gd name="T0" fmla="*/ 0 w 10"/>
                  <a:gd name="T1" fmla="*/ 0 h 18"/>
                  <a:gd name="T2" fmla="*/ 0 w 10"/>
                  <a:gd name="T3" fmla="*/ 10 h 18"/>
                  <a:gd name="T4" fmla="*/ 0 w 10"/>
                  <a:gd name="T5" fmla="*/ 10 h 18"/>
                  <a:gd name="T6" fmla="*/ 0 w 10"/>
                  <a:gd name="T7" fmla="*/ 10 h 18"/>
                  <a:gd name="T8" fmla="*/ 0 w 10"/>
                  <a:gd name="T9" fmla="*/ 10 h 18"/>
                  <a:gd name="T10" fmla="*/ 0 w 10"/>
                  <a:gd name="T11" fmla="*/ 18 h 18"/>
                  <a:gd name="T12" fmla="*/ 0 w 10"/>
                  <a:gd name="T13" fmla="*/ 18 h 18"/>
                  <a:gd name="T14" fmla="*/ 5 w 10"/>
                  <a:gd name="T15" fmla="*/ 18 h 18"/>
                  <a:gd name="T16" fmla="*/ 9 w 10"/>
                  <a:gd name="T17" fmla="*/ 16 h 18"/>
                  <a:gd name="T18" fmla="*/ 10 w 10"/>
                  <a:gd name="T19" fmla="*/ 13 h 18"/>
                  <a:gd name="T20" fmla="*/ 10 w 10"/>
                  <a:gd name="T21" fmla="*/ 10 h 18"/>
                  <a:gd name="T22" fmla="*/ 10 w 10"/>
                  <a:gd name="T23" fmla="*/ 5 h 18"/>
                  <a:gd name="T24" fmla="*/ 9 w 10"/>
                  <a:gd name="T25" fmla="*/ 2 h 18"/>
                  <a:gd name="T26" fmla="*/ 5 w 10"/>
                  <a:gd name="T27" fmla="*/ 0 h 18"/>
                  <a:gd name="T28" fmla="*/ 0 w 1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0" y="0"/>
                    </a:moveTo>
                    <a:lnTo>
                      <a:pt x="0" y="10"/>
                    </a:lnTo>
                    <a:lnTo>
                      <a:pt x="0" y="10"/>
                    </a:lnTo>
                    <a:lnTo>
                      <a:pt x="0" y="10"/>
                    </a:lnTo>
                    <a:lnTo>
                      <a:pt x="0" y="10"/>
                    </a:lnTo>
                    <a:lnTo>
                      <a:pt x="0" y="18"/>
                    </a:lnTo>
                    <a:lnTo>
                      <a:pt x="0" y="18"/>
                    </a:lnTo>
                    <a:lnTo>
                      <a:pt x="5" y="18"/>
                    </a:lnTo>
                    <a:lnTo>
                      <a:pt x="9" y="16"/>
                    </a:lnTo>
                    <a:lnTo>
                      <a:pt x="10" y="13"/>
                    </a:lnTo>
                    <a:lnTo>
                      <a:pt x="10" y="10"/>
                    </a:lnTo>
                    <a:lnTo>
                      <a:pt x="10" y="5"/>
                    </a:lnTo>
                    <a:lnTo>
                      <a:pt x="9" y="2"/>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3" name="Freeform 692"/>
              <p:cNvSpPr>
                <a:spLocks/>
              </p:cNvSpPr>
              <p:nvPr/>
            </p:nvSpPr>
            <p:spPr bwMode="auto">
              <a:xfrm>
                <a:off x="2353"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2 w 15"/>
                  <a:gd name="T17" fmla="*/ 16 h 18"/>
                  <a:gd name="T18" fmla="*/ 15 w 15"/>
                  <a:gd name="T19" fmla="*/ 13 h 18"/>
                  <a:gd name="T20" fmla="*/ 15 w 15"/>
                  <a:gd name="T21" fmla="*/ 10 h 18"/>
                  <a:gd name="T22" fmla="*/ 15 w 15"/>
                  <a:gd name="T23" fmla="*/ 5 h 18"/>
                  <a:gd name="T24" fmla="*/ 12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2" y="16"/>
                    </a:lnTo>
                    <a:lnTo>
                      <a:pt x="15" y="13"/>
                    </a:lnTo>
                    <a:lnTo>
                      <a:pt x="15" y="10"/>
                    </a:lnTo>
                    <a:lnTo>
                      <a:pt x="15" y="5"/>
                    </a:lnTo>
                    <a:lnTo>
                      <a:pt x="12"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4" name="Freeform 693"/>
              <p:cNvSpPr>
                <a:spLocks/>
              </p:cNvSpPr>
              <p:nvPr/>
            </p:nvSpPr>
            <p:spPr bwMode="auto">
              <a:xfrm>
                <a:off x="2358"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5" name="Freeform 694"/>
              <p:cNvSpPr>
                <a:spLocks/>
              </p:cNvSpPr>
              <p:nvPr/>
            </p:nvSpPr>
            <p:spPr bwMode="auto">
              <a:xfrm>
                <a:off x="2362" y="2602"/>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9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9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9" y="18"/>
                    </a:lnTo>
                    <a:lnTo>
                      <a:pt x="11" y="16"/>
                    </a:lnTo>
                    <a:lnTo>
                      <a:pt x="14" y="13"/>
                    </a:lnTo>
                    <a:lnTo>
                      <a:pt x="14" y="10"/>
                    </a:lnTo>
                    <a:lnTo>
                      <a:pt x="14" y="5"/>
                    </a:lnTo>
                    <a:lnTo>
                      <a:pt x="11"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6" name="Freeform 695"/>
              <p:cNvSpPr>
                <a:spLocks/>
              </p:cNvSpPr>
              <p:nvPr/>
            </p:nvSpPr>
            <p:spPr bwMode="auto">
              <a:xfrm>
                <a:off x="2366"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7" name="Freeform 696"/>
              <p:cNvSpPr>
                <a:spLocks/>
              </p:cNvSpPr>
              <p:nvPr/>
            </p:nvSpPr>
            <p:spPr bwMode="auto">
              <a:xfrm>
                <a:off x="2370"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9 w 14"/>
                  <a:gd name="T15" fmla="*/ 18 h 18"/>
                  <a:gd name="T16" fmla="*/ 11 w 14"/>
                  <a:gd name="T17" fmla="*/ 16 h 18"/>
                  <a:gd name="T18" fmla="*/ 14 w 14"/>
                  <a:gd name="T19" fmla="*/ 13 h 18"/>
                  <a:gd name="T20" fmla="*/ 14 w 14"/>
                  <a:gd name="T21" fmla="*/ 10 h 18"/>
                  <a:gd name="T22" fmla="*/ 14 w 14"/>
                  <a:gd name="T23" fmla="*/ 5 h 18"/>
                  <a:gd name="T24" fmla="*/ 11 w 14"/>
                  <a:gd name="T25" fmla="*/ 2 h 18"/>
                  <a:gd name="T26" fmla="*/ 9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9" y="18"/>
                    </a:lnTo>
                    <a:lnTo>
                      <a:pt x="11" y="16"/>
                    </a:lnTo>
                    <a:lnTo>
                      <a:pt x="14" y="13"/>
                    </a:lnTo>
                    <a:lnTo>
                      <a:pt x="14" y="10"/>
                    </a:lnTo>
                    <a:lnTo>
                      <a:pt x="14" y="5"/>
                    </a:lnTo>
                    <a:lnTo>
                      <a:pt x="11"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8" name="Freeform 697"/>
              <p:cNvSpPr>
                <a:spLocks/>
              </p:cNvSpPr>
              <p:nvPr/>
            </p:nvSpPr>
            <p:spPr bwMode="auto">
              <a:xfrm>
                <a:off x="2375" y="2602"/>
                <a:ext cx="13" cy="18"/>
              </a:xfrm>
              <a:custGeom>
                <a:avLst/>
                <a:gdLst>
                  <a:gd name="T0" fmla="*/ 0 w 13"/>
                  <a:gd name="T1" fmla="*/ 0 h 18"/>
                  <a:gd name="T2" fmla="*/ 3 w 13"/>
                  <a:gd name="T3" fmla="*/ 0 h 18"/>
                  <a:gd name="T4" fmla="*/ 0 w 13"/>
                  <a:gd name="T5" fmla="*/ 0 h 18"/>
                  <a:gd name="T6" fmla="*/ 0 w 13"/>
                  <a:gd name="T7" fmla="*/ 18 h 18"/>
                  <a:gd name="T8" fmla="*/ 3 w 13"/>
                  <a:gd name="T9" fmla="*/ 18 h 18"/>
                  <a:gd name="T10" fmla="*/ 8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 name="T30" fmla="*/ 0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0" y="0"/>
                    </a:moveTo>
                    <a:lnTo>
                      <a:pt x="3" y="0"/>
                    </a:lnTo>
                    <a:lnTo>
                      <a:pt x="0" y="0"/>
                    </a:lnTo>
                    <a:lnTo>
                      <a:pt x="0" y="18"/>
                    </a:lnTo>
                    <a:lnTo>
                      <a:pt x="3" y="18"/>
                    </a:lnTo>
                    <a:lnTo>
                      <a:pt x="8" y="18"/>
                    </a:lnTo>
                    <a:lnTo>
                      <a:pt x="3" y="18"/>
                    </a:lnTo>
                    <a:lnTo>
                      <a:pt x="8" y="18"/>
                    </a:lnTo>
                    <a:lnTo>
                      <a:pt x="11" y="16"/>
                    </a:lnTo>
                    <a:lnTo>
                      <a:pt x="13" y="13"/>
                    </a:lnTo>
                    <a:lnTo>
                      <a:pt x="13" y="10"/>
                    </a:lnTo>
                    <a:lnTo>
                      <a:pt x="13" y="5"/>
                    </a:lnTo>
                    <a:lnTo>
                      <a:pt x="11" y="2"/>
                    </a:lnTo>
                    <a:lnTo>
                      <a:pt x="8"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29" name="Freeform 698"/>
              <p:cNvSpPr>
                <a:spLocks/>
              </p:cNvSpPr>
              <p:nvPr/>
            </p:nvSpPr>
            <p:spPr bwMode="auto">
              <a:xfrm>
                <a:off x="2375" y="2600"/>
                <a:ext cx="17" cy="20"/>
              </a:xfrm>
              <a:custGeom>
                <a:avLst/>
                <a:gdLst>
                  <a:gd name="T0" fmla="*/ 8 w 17"/>
                  <a:gd name="T1" fmla="*/ 0 h 20"/>
                  <a:gd name="T2" fmla="*/ 4 w 17"/>
                  <a:gd name="T3" fmla="*/ 0 h 20"/>
                  <a:gd name="T4" fmla="*/ 0 w 17"/>
                  <a:gd name="T5" fmla="*/ 2 h 20"/>
                  <a:gd name="T6" fmla="*/ 8 w 17"/>
                  <a:gd name="T7" fmla="*/ 20 h 20"/>
                  <a:gd name="T8" fmla="*/ 11 w 17"/>
                  <a:gd name="T9" fmla="*/ 18 h 20"/>
                  <a:gd name="T10" fmla="*/ 8 w 17"/>
                  <a:gd name="T11" fmla="*/ 20 h 20"/>
                  <a:gd name="T12" fmla="*/ 11 w 17"/>
                  <a:gd name="T13" fmla="*/ 18 h 20"/>
                  <a:gd name="T14" fmla="*/ 14 w 17"/>
                  <a:gd name="T15" fmla="*/ 17 h 20"/>
                  <a:gd name="T16" fmla="*/ 17 w 17"/>
                  <a:gd name="T17" fmla="*/ 13 h 20"/>
                  <a:gd name="T18" fmla="*/ 17 w 17"/>
                  <a:gd name="T19" fmla="*/ 10 h 20"/>
                  <a:gd name="T20" fmla="*/ 17 w 17"/>
                  <a:gd name="T21" fmla="*/ 7 h 20"/>
                  <a:gd name="T22" fmla="*/ 14 w 17"/>
                  <a:gd name="T23" fmla="*/ 4 h 20"/>
                  <a:gd name="T24" fmla="*/ 13 w 17"/>
                  <a:gd name="T25" fmla="*/ 0 h 20"/>
                  <a:gd name="T26" fmla="*/ 8 w 17"/>
                  <a:gd name="T27" fmla="*/ 0 h 20"/>
                  <a:gd name="T28" fmla="*/ 4 w 17"/>
                  <a:gd name="T29" fmla="*/ 0 h 20"/>
                  <a:gd name="T30" fmla="*/ 8 w 1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0">
                    <a:moveTo>
                      <a:pt x="8" y="0"/>
                    </a:moveTo>
                    <a:lnTo>
                      <a:pt x="4" y="0"/>
                    </a:lnTo>
                    <a:lnTo>
                      <a:pt x="0" y="2"/>
                    </a:lnTo>
                    <a:lnTo>
                      <a:pt x="8" y="20"/>
                    </a:lnTo>
                    <a:lnTo>
                      <a:pt x="11" y="18"/>
                    </a:lnTo>
                    <a:lnTo>
                      <a:pt x="8" y="20"/>
                    </a:lnTo>
                    <a:lnTo>
                      <a:pt x="11" y="18"/>
                    </a:lnTo>
                    <a:lnTo>
                      <a:pt x="14" y="17"/>
                    </a:lnTo>
                    <a:lnTo>
                      <a:pt x="17" y="13"/>
                    </a:lnTo>
                    <a:lnTo>
                      <a:pt x="17" y="10"/>
                    </a:lnTo>
                    <a:lnTo>
                      <a:pt x="17" y="7"/>
                    </a:lnTo>
                    <a:lnTo>
                      <a:pt x="14" y="4"/>
                    </a:lnTo>
                    <a:lnTo>
                      <a:pt x="13" y="0"/>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0" name="Freeform 699"/>
              <p:cNvSpPr>
                <a:spLocks/>
              </p:cNvSpPr>
              <p:nvPr/>
            </p:nvSpPr>
            <p:spPr bwMode="auto">
              <a:xfrm>
                <a:off x="2383"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1" name="Freeform 700"/>
              <p:cNvSpPr>
                <a:spLocks/>
              </p:cNvSpPr>
              <p:nvPr/>
            </p:nvSpPr>
            <p:spPr bwMode="auto">
              <a:xfrm>
                <a:off x="2386"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1 w 15"/>
                  <a:gd name="T17" fmla="*/ 17 h 20"/>
                  <a:gd name="T18" fmla="*/ 15 w 15"/>
                  <a:gd name="T19" fmla="*/ 13 h 20"/>
                  <a:gd name="T20" fmla="*/ 15 w 15"/>
                  <a:gd name="T21" fmla="*/ 10 h 20"/>
                  <a:gd name="T22" fmla="*/ 15 w 15"/>
                  <a:gd name="T23" fmla="*/ 5 h 20"/>
                  <a:gd name="T24" fmla="*/ 11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1" y="17"/>
                    </a:lnTo>
                    <a:lnTo>
                      <a:pt x="15" y="13"/>
                    </a:lnTo>
                    <a:lnTo>
                      <a:pt x="15" y="10"/>
                    </a:lnTo>
                    <a:lnTo>
                      <a:pt x="15"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2" name="Freeform 701"/>
              <p:cNvSpPr>
                <a:spLocks/>
              </p:cNvSpPr>
              <p:nvPr/>
            </p:nvSpPr>
            <p:spPr bwMode="auto">
              <a:xfrm>
                <a:off x="2391"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3" name="Freeform 702"/>
              <p:cNvSpPr>
                <a:spLocks/>
              </p:cNvSpPr>
              <p:nvPr/>
            </p:nvSpPr>
            <p:spPr bwMode="auto">
              <a:xfrm>
                <a:off x="2394"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1 w 15"/>
                  <a:gd name="T17" fmla="*/ 17 h 20"/>
                  <a:gd name="T18" fmla="*/ 15 w 15"/>
                  <a:gd name="T19" fmla="*/ 13 h 20"/>
                  <a:gd name="T20" fmla="*/ 15 w 15"/>
                  <a:gd name="T21" fmla="*/ 10 h 20"/>
                  <a:gd name="T22" fmla="*/ 15 w 15"/>
                  <a:gd name="T23" fmla="*/ 5 h 20"/>
                  <a:gd name="T24" fmla="*/ 11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1" y="17"/>
                    </a:lnTo>
                    <a:lnTo>
                      <a:pt x="15" y="13"/>
                    </a:lnTo>
                    <a:lnTo>
                      <a:pt x="15" y="10"/>
                    </a:lnTo>
                    <a:lnTo>
                      <a:pt x="15"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4" name="Freeform 703"/>
              <p:cNvSpPr>
                <a:spLocks/>
              </p:cNvSpPr>
              <p:nvPr/>
            </p:nvSpPr>
            <p:spPr bwMode="auto">
              <a:xfrm>
                <a:off x="2399"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5" name="Freeform 704"/>
              <p:cNvSpPr>
                <a:spLocks/>
              </p:cNvSpPr>
              <p:nvPr/>
            </p:nvSpPr>
            <p:spPr bwMode="auto">
              <a:xfrm>
                <a:off x="2402"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2 w 15"/>
                  <a:gd name="T17" fmla="*/ 17 h 20"/>
                  <a:gd name="T18" fmla="*/ 15 w 15"/>
                  <a:gd name="T19" fmla="*/ 13 h 20"/>
                  <a:gd name="T20" fmla="*/ 15 w 15"/>
                  <a:gd name="T21" fmla="*/ 10 h 20"/>
                  <a:gd name="T22" fmla="*/ 15 w 15"/>
                  <a:gd name="T23" fmla="*/ 5 h 20"/>
                  <a:gd name="T24" fmla="*/ 12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2" y="17"/>
                    </a:lnTo>
                    <a:lnTo>
                      <a:pt x="15" y="13"/>
                    </a:lnTo>
                    <a:lnTo>
                      <a:pt x="15" y="10"/>
                    </a:lnTo>
                    <a:lnTo>
                      <a:pt x="15" y="5"/>
                    </a:lnTo>
                    <a:lnTo>
                      <a:pt x="12"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6" name="Freeform 705"/>
              <p:cNvSpPr>
                <a:spLocks/>
              </p:cNvSpPr>
              <p:nvPr/>
            </p:nvSpPr>
            <p:spPr bwMode="auto">
              <a:xfrm>
                <a:off x="2407"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7" name="Freeform 706"/>
              <p:cNvSpPr>
                <a:spLocks/>
              </p:cNvSpPr>
              <p:nvPr/>
            </p:nvSpPr>
            <p:spPr bwMode="auto">
              <a:xfrm>
                <a:off x="2410"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2 w 15"/>
                  <a:gd name="T17" fmla="*/ 17 h 20"/>
                  <a:gd name="T18" fmla="*/ 15 w 15"/>
                  <a:gd name="T19" fmla="*/ 13 h 20"/>
                  <a:gd name="T20" fmla="*/ 15 w 15"/>
                  <a:gd name="T21" fmla="*/ 10 h 20"/>
                  <a:gd name="T22" fmla="*/ 15 w 15"/>
                  <a:gd name="T23" fmla="*/ 5 h 20"/>
                  <a:gd name="T24" fmla="*/ 12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2" y="17"/>
                    </a:lnTo>
                    <a:lnTo>
                      <a:pt x="15" y="13"/>
                    </a:lnTo>
                    <a:lnTo>
                      <a:pt x="15" y="10"/>
                    </a:lnTo>
                    <a:lnTo>
                      <a:pt x="15" y="5"/>
                    </a:lnTo>
                    <a:lnTo>
                      <a:pt x="12"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8" name="Freeform 707"/>
              <p:cNvSpPr>
                <a:spLocks/>
              </p:cNvSpPr>
              <p:nvPr/>
            </p:nvSpPr>
            <p:spPr bwMode="auto">
              <a:xfrm>
                <a:off x="2415"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39" name="Freeform 708"/>
              <p:cNvSpPr>
                <a:spLocks/>
              </p:cNvSpPr>
              <p:nvPr/>
            </p:nvSpPr>
            <p:spPr bwMode="auto">
              <a:xfrm>
                <a:off x="2418"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2 w 15"/>
                  <a:gd name="T17" fmla="*/ 17 h 20"/>
                  <a:gd name="T18" fmla="*/ 15 w 15"/>
                  <a:gd name="T19" fmla="*/ 13 h 20"/>
                  <a:gd name="T20" fmla="*/ 15 w 15"/>
                  <a:gd name="T21" fmla="*/ 10 h 20"/>
                  <a:gd name="T22" fmla="*/ 15 w 15"/>
                  <a:gd name="T23" fmla="*/ 5 h 20"/>
                  <a:gd name="T24" fmla="*/ 12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2" y="17"/>
                    </a:lnTo>
                    <a:lnTo>
                      <a:pt x="15" y="13"/>
                    </a:lnTo>
                    <a:lnTo>
                      <a:pt x="15" y="10"/>
                    </a:lnTo>
                    <a:lnTo>
                      <a:pt x="15" y="5"/>
                    </a:lnTo>
                    <a:lnTo>
                      <a:pt x="12"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0" name="Freeform 709"/>
              <p:cNvSpPr>
                <a:spLocks/>
              </p:cNvSpPr>
              <p:nvPr/>
            </p:nvSpPr>
            <p:spPr bwMode="auto">
              <a:xfrm>
                <a:off x="2423"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1" name="Freeform 710"/>
              <p:cNvSpPr>
                <a:spLocks/>
              </p:cNvSpPr>
              <p:nvPr/>
            </p:nvSpPr>
            <p:spPr bwMode="auto">
              <a:xfrm>
                <a:off x="2427"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9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9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9" y="18"/>
                    </a:lnTo>
                    <a:lnTo>
                      <a:pt x="11" y="17"/>
                    </a:lnTo>
                    <a:lnTo>
                      <a:pt x="14" y="13"/>
                    </a:lnTo>
                    <a:lnTo>
                      <a:pt x="14" y="10"/>
                    </a:lnTo>
                    <a:lnTo>
                      <a:pt x="14" y="5"/>
                    </a:lnTo>
                    <a:lnTo>
                      <a:pt x="11"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2" name="Freeform 711"/>
              <p:cNvSpPr>
                <a:spLocks/>
              </p:cNvSpPr>
              <p:nvPr/>
            </p:nvSpPr>
            <p:spPr bwMode="auto">
              <a:xfrm>
                <a:off x="2431"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3" name="Freeform 712"/>
              <p:cNvSpPr>
                <a:spLocks/>
              </p:cNvSpPr>
              <p:nvPr/>
            </p:nvSpPr>
            <p:spPr bwMode="auto">
              <a:xfrm>
                <a:off x="2435"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9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9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9" y="18"/>
                    </a:lnTo>
                    <a:lnTo>
                      <a:pt x="11" y="17"/>
                    </a:lnTo>
                    <a:lnTo>
                      <a:pt x="13" y="13"/>
                    </a:lnTo>
                    <a:lnTo>
                      <a:pt x="14" y="10"/>
                    </a:lnTo>
                    <a:lnTo>
                      <a:pt x="13" y="5"/>
                    </a:lnTo>
                    <a:lnTo>
                      <a:pt x="11"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4" name="Freeform 713"/>
              <p:cNvSpPr>
                <a:spLocks/>
              </p:cNvSpPr>
              <p:nvPr/>
            </p:nvSpPr>
            <p:spPr bwMode="auto">
              <a:xfrm>
                <a:off x="2440"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5" name="Freeform 714"/>
              <p:cNvSpPr>
                <a:spLocks/>
              </p:cNvSpPr>
              <p:nvPr/>
            </p:nvSpPr>
            <p:spPr bwMode="auto">
              <a:xfrm>
                <a:off x="2443"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6" name="Freeform 715"/>
              <p:cNvSpPr>
                <a:spLocks/>
              </p:cNvSpPr>
              <p:nvPr/>
            </p:nvSpPr>
            <p:spPr bwMode="auto">
              <a:xfrm>
                <a:off x="2448"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7" name="Freeform 716"/>
              <p:cNvSpPr>
                <a:spLocks/>
              </p:cNvSpPr>
              <p:nvPr/>
            </p:nvSpPr>
            <p:spPr bwMode="auto">
              <a:xfrm>
                <a:off x="2451" y="2600"/>
                <a:ext cx="15" cy="20"/>
              </a:xfrm>
              <a:custGeom>
                <a:avLst/>
                <a:gdLst>
                  <a:gd name="T0" fmla="*/ 2 w 15"/>
                  <a:gd name="T1" fmla="*/ 0 h 20"/>
                  <a:gd name="T2" fmla="*/ 5 w 15"/>
                  <a:gd name="T3" fmla="*/ 0 h 20"/>
                  <a:gd name="T4" fmla="*/ 0 w 15"/>
                  <a:gd name="T5" fmla="*/ 0 h 20"/>
                  <a:gd name="T6" fmla="*/ 0 w 15"/>
                  <a:gd name="T7" fmla="*/ 20 h 20"/>
                  <a:gd name="T8" fmla="*/ 5 w 15"/>
                  <a:gd name="T9" fmla="*/ 20 h 20"/>
                  <a:gd name="T10" fmla="*/ 8 w 15"/>
                  <a:gd name="T11" fmla="*/ 18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 name="T30" fmla="*/ 2 w 15"/>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20">
                    <a:moveTo>
                      <a:pt x="2" y="0"/>
                    </a:moveTo>
                    <a:lnTo>
                      <a:pt x="5" y="0"/>
                    </a:lnTo>
                    <a:lnTo>
                      <a:pt x="0" y="0"/>
                    </a:lnTo>
                    <a:lnTo>
                      <a:pt x="0" y="20"/>
                    </a:lnTo>
                    <a:lnTo>
                      <a:pt x="5" y="20"/>
                    </a:lnTo>
                    <a:lnTo>
                      <a:pt x="8" y="18"/>
                    </a:lnTo>
                    <a:lnTo>
                      <a:pt x="5" y="20"/>
                    </a:lnTo>
                    <a:lnTo>
                      <a:pt x="8" y="18"/>
                    </a:lnTo>
                    <a:lnTo>
                      <a:pt x="11" y="17"/>
                    </a:lnTo>
                    <a:lnTo>
                      <a:pt x="13" y="13"/>
                    </a:lnTo>
                    <a:lnTo>
                      <a:pt x="15" y="10"/>
                    </a:lnTo>
                    <a:lnTo>
                      <a:pt x="13" y="5"/>
                    </a:lnTo>
                    <a:lnTo>
                      <a:pt x="11" y="4"/>
                    </a:lnTo>
                    <a:lnTo>
                      <a:pt x="8" y="0"/>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8" name="Freeform 717"/>
              <p:cNvSpPr>
                <a:spLocks/>
              </p:cNvSpPr>
              <p:nvPr/>
            </p:nvSpPr>
            <p:spPr bwMode="auto">
              <a:xfrm>
                <a:off x="2453" y="2599"/>
                <a:ext cx="16" cy="19"/>
              </a:xfrm>
              <a:custGeom>
                <a:avLst/>
                <a:gdLst>
                  <a:gd name="T0" fmla="*/ 3 w 16"/>
                  <a:gd name="T1" fmla="*/ 0 h 19"/>
                  <a:gd name="T2" fmla="*/ 3 w 16"/>
                  <a:gd name="T3" fmla="*/ 0 h 19"/>
                  <a:gd name="T4" fmla="*/ 0 w 16"/>
                  <a:gd name="T5" fmla="*/ 1 h 19"/>
                  <a:gd name="T6" fmla="*/ 6 w 16"/>
                  <a:gd name="T7" fmla="*/ 19 h 19"/>
                  <a:gd name="T8" fmla="*/ 11 w 16"/>
                  <a:gd name="T9" fmla="*/ 18 h 19"/>
                  <a:gd name="T10" fmla="*/ 9 w 16"/>
                  <a:gd name="T11" fmla="*/ 18 h 19"/>
                  <a:gd name="T12" fmla="*/ 11 w 16"/>
                  <a:gd name="T13" fmla="*/ 18 h 19"/>
                  <a:gd name="T14" fmla="*/ 14 w 16"/>
                  <a:gd name="T15" fmla="*/ 16 h 19"/>
                  <a:gd name="T16" fmla="*/ 16 w 16"/>
                  <a:gd name="T17" fmla="*/ 13 h 19"/>
                  <a:gd name="T18" fmla="*/ 16 w 16"/>
                  <a:gd name="T19" fmla="*/ 10 h 19"/>
                  <a:gd name="T20" fmla="*/ 16 w 16"/>
                  <a:gd name="T21" fmla="*/ 6 h 19"/>
                  <a:gd name="T22" fmla="*/ 14 w 16"/>
                  <a:gd name="T23" fmla="*/ 3 h 19"/>
                  <a:gd name="T24" fmla="*/ 11 w 16"/>
                  <a:gd name="T25" fmla="*/ 0 h 19"/>
                  <a:gd name="T26" fmla="*/ 8 w 16"/>
                  <a:gd name="T27" fmla="*/ 0 h 19"/>
                  <a:gd name="T28" fmla="*/ 3 w 16"/>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9">
                    <a:moveTo>
                      <a:pt x="3" y="0"/>
                    </a:moveTo>
                    <a:lnTo>
                      <a:pt x="3" y="0"/>
                    </a:lnTo>
                    <a:lnTo>
                      <a:pt x="0" y="1"/>
                    </a:lnTo>
                    <a:lnTo>
                      <a:pt x="6" y="19"/>
                    </a:lnTo>
                    <a:lnTo>
                      <a:pt x="11" y="18"/>
                    </a:lnTo>
                    <a:lnTo>
                      <a:pt x="9" y="18"/>
                    </a:lnTo>
                    <a:lnTo>
                      <a:pt x="11" y="18"/>
                    </a:lnTo>
                    <a:lnTo>
                      <a:pt x="14" y="16"/>
                    </a:lnTo>
                    <a:lnTo>
                      <a:pt x="16" y="13"/>
                    </a:lnTo>
                    <a:lnTo>
                      <a:pt x="16" y="10"/>
                    </a:lnTo>
                    <a:lnTo>
                      <a:pt x="16" y="6"/>
                    </a:lnTo>
                    <a:lnTo>
                      <a:pt x="14" y="3"/>
                    </a:lnTo>
                    <a:lnTo>
                      <a:pt x="11" y="0"/>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49" name="Freeform 718"/>
              <p:cNvSpPr>
                <a:spLocks/>
              </p:cNvSpPr>
              <p:nvPr/>
            </p:nvSpPr>
            <p:spPr bwMode="auto">
              <a:xfrm>
                <a:off x="2456" y="2597"/>
                <a:ext cx="18" cy="20"/>
              </a:xfrm>
              <a:custGeom>
                <a:avLst/>
                <a:gdLst>
                  <a:gd name="T0" fmla="*/ 5 w 18"/>
                  <a:gd name="T1" fmla="*/ 0 h 20"/>
                  <a:gd name="T2" fmla="*/ 5 w 18"/>
                  <a:gd name="T3" fmla="*/ 0 h 20"/>
                  <a:gd name="T4" fmla="*/ 0 w 18"/>
                  <a:gd name="T5" fmla="*/ 2 h 20"/>
                  <a:gd name="T6" fmla="*/ 6 w 18"/>
                  <a:gd name="T7" fmla="*/ 20 h 20"/>
                  <a:gd name="T8" fmla="*/ 11 w 18"/>
                  <a:gd name="T9" fmla="*/ 18 h 20"/>
                  <a:gd name="T10" fmla="*/ 11 w 18"/>
                  <a:gd name="T11" fmla="*/ 18 h 20"/>
                  <a:gd name="T12" fmla="*/ 11 w 18"/>
                  <a:gd name="T13" fmla="*/ 18 h 20"/>
                  <a:gd name="T14" fmla="*/ 14 w 18"/>
                  <a:gd name="T15" fmla="*/ 16 h 20"/>
                  <a:gd name="T16" fmla="*/ 18 w 18"/>
                  <a:gd name="T17" fmla="*/ 13 h 20"/>
                  <a:gd name="T18" fmla="*/ 18 w 18"/>
                  <a:gd name="T19" fmla="*/ 10 h 20"/>
                  <a:gd name="T20" fmla="*/ 16 w 18"/>
                  <a:gd name="T21" fmla="*/ 7 h 20"/>
                  <a:gd name="T22" fmla="*/ 14 w 18"/>
                  <a:gd name="T23" fmla="*/ 3 h 20"/>
                  <a:gd name="T24" fmla="*/ 13 w 18"/>
                  <a:gd name="T25" fmla="*/ 0 h 20"/>
                  <a:gd name="T26" fmla="*/ 8 w 18"/>
                  <a:gd name="T27" fmla="*/ 0 h 20"/>
                  <a:gd name="T28" fmla="*/ 5 w 18"/>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0">
                    <a:moveTo>
                      <a:pt x="5" y="0"/>
                    </a:moveTo>
                    <a:lnTo>
                      <a:pt x="5" y="0"/>
                    </a:lnTo>
                    <a:lnTo>
                      <a:pt x="0" y="2"/>
                    </a:lnTo>
                    <a:lnTo>
                      <a:pt x="6" y="20"/>
                    </a:lnTo>
                    <a:lnTo>
                      <a:pt x="11" y="18"/>
                    </a:lnTo>
                    <a:lnTo>
                      <a:pt x="11" y="18"/>
                    </a:lnTo>
                    <a:lnTo>
                      <a:pt x="11" y="18"/>
                    </a:lnTo>
                    <a:lnTo>
                      <a:pt x="14" y="16"/>
                    </a:lnTo>
                    <a:lnTo>
                      <a:pt x="18" y="13"/>
                    </a:lnTo>
                    <a:lnTo>
                      <a:pt x="18" y="10"/>
                    </a:lnTo>
                    <a:lnTo>
                      <a:pt x="16" y="7"/>
                    </a:lnTo>
                    <a:lnTo>
                      <a:pt x="14" y="3"/>
                    </a:lnTo>
                    <a:lnTo>
                      <a:pt x="13" y="0"/>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0" name="Freeform 719"/>
              <p:cNvSpPr>
                <a:spLocks/>
              </p:cNvSpPr>
              <p:nvPr/>
            </p:nvSpPr>
            <p:spPr bwMode="auto">
              <a:xfrm>
                <a:off x="2461" y="2596"/>
                <a:ext cx="16" cy="19"/>
              </a:xfrm>
              <a:custGeom>
                <a:avLst/>
                <a:gdLst>
                  <a:gd name="T0" fmla="*/ 3 w 16"/>
                  <a:gd name="T1" fmla="*/ 0 h 19"/>
                  <a:gd name="T2" fmla="*/ 3 w 16"/>
                  <a:gd name="T3" fmla="*/ 0 h 19"/>
                  <a:gd name="T4" fmla="*/ 0 w 16"/>
                  <a:gd name="T5" fmla="*/ 1 h 19"/>
                  <a:gd name="T6" fmla="*/ 6 w 16"/>
                  <a:gd name="T7" fmla="*/ 19 h 19"/>
                  <a:gd name="T8" fmla="*/ 9 w 16"/>
                  <a:gd name="T9" fmla="*/ 17 h 19"/>
                  <a:gd name="T10" fmla="*/ 9 w 16"/>
                  <a:gd name="T11" fmla="*/ 17 h 19"/>
                  <a:gd name="T12" fmla="*/ 9 w 16"/>
                  <a:gd name="T13" fmla="*/ 17 h 19"/>
                  <a:gd name="T14" fmla="*/ 14 w 16"/>
                  <a:gd name="T15" fmla="*/ 16 h 19"/>
                  <a:gd name="T16" fmla="*/ 16 w 16"/>
                  <a:gd name="T17" fmla="*/ 13 h 19"/>
                  <a:gd name="T18" fmla="*/ 16 w 16"/>
                  <a:gd name="T19" fmla="*/ 9 h 19"/>
                  <a:gd name="T20" fmla="*/ 16 w 16"/>
                  <a:gd name="T21" fmla="*/ 6 h 19"/>
                  <a:gd name="T22" fmla="*/ 14 w 16"/>
                  <a:gd name="T23" fmla="*/ 3 h 19"/>
                  <a:gd name="T24" fmla="*/ 11 w 16"/>
                  <a:gd name="T25" fmla="*/ 0 h 19"/>
                  <a:gd name="T26" fmla="*/ 8 w 16"/>
                  <a:gd name="T27" fmla="*/ 0 h 19"/>
                  <a:gd name="T28" fmla="*/ 3 w 16"/>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9">
                    <a:moveTo>
                      <a:pt x="3" y="0"/>
                    </a:moveTo>
                    <a:lnTo>
                      <a:pt x="3" y="0"/>
                    </a:lnTo>
                    <a:lnTo>
                      <a:pt x="0" y="1"/>
                    </a:lnTo>
                    <a:lnTo>
                      <a:pt x="6" y="19"/>
                    </a:lnTo>
                    <a:lnTo>
                      <a:pt x="9" y="17"/>
                    </a:lnTo>
                    <a:lnTo>
                      <a:pt x="9" y="17"/>
                    </a:lnTo>
                    <a:lnTo>
                      <a:pt x="9" y="17"/>
                    </a:lnTo>
                    <a:lnTo>
                      <a:pt x="14" y="16"/>
                    </a:lnTo>
                    <a:lnTo>
                      <a:pt x="16" y="13"/>
                    </a:lnTo>
                    <a:lnTo>
                      <a:pt x="16" y="9"/>
                    </a:lnTo>
                    <a:lnTo>
                      <a:pt x="16" y="6"/>
                    </a:lnTo>
                    <a:lnTo>
                      <a:pt x="14" y="3"/>
                    </a:lnTo>
                    <a:lnTo>
                      <a:pt x="11" y="0"/>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1" name="Freeform 720"/>
              <p:cNvSpPr>
                <a:spLocks/>
              </p:cNvSpPr>
              <p:nvPr/>
            </p:nvSpPr>
            <p:spPr bwMode="auto">
              <a:xfrm>
                <a:off x="2464" y="2594"/>
                <a:ext cx="18" cy="19"/>
              </a:xfrm>
              <a:custGeom>
                <a:avLst/>
                <a:gdLst>
                  <a:gd name="T0" fmla="*/ 0 w 18"/>
                  <a:gd name="T1" fmla="*/ 3 h 19"/>
                  <a:gd name="T2" fmla="*/ 5 w 18"/>
                  <a:gd name="T3" fmla="*/ 0 h 19"/>
                  <a:gd name="T4" fmla="*/ 0 w 18"/>
                  <a:gd name="T5" fmla="*/ 2 h 19"/>
                  <a:gd name="T6" fmla="*/ 6 w 18"/>
                  <a:gd name="T7" fmla="*/ 19 h 19"/>
                  <a:gd name="T8" fmla="*/ 11 w 18"/>
                  <a:gd name="T9" fmla="*/ 18 h 19"/>
                  <a:gd name="T10" fmla="*/ 15 w 18"/>
                  <a:gd name="T11" fmla="*/ 16 h 19"/>
                  <a:gd name="T12" fmla="*/ 11 w 18"/>
                  <a:gd name="T13" fmla="*/ 18 h 19"/>
                  <a:gd name="T14" fmla="*/ 15 w 18"/>
                  <a:gd name="T15" fmla="*/ 16 h 19"/>
                  <a:gd name="T16" fmla="*/ 18 w 18"/>
                  <a:gd name="T17" fmla="*/ 13 h 19"/>
                  <a:gd name="T18" fmla="*/ 18 w 18"/>
                  <a:gd name="T19" fmla="*/ 10 h 19"/>
                  <a:gd name="T20" fmla="*/ 16 w 18"/>
                  <a:gd name="T21" fmla="*/ 6 h 19"/>
                  <a:gd name="T22" fmla="*/ 15 w 18"/>
                  <a:gd name="T23" fmla="*/ 3 h 19"/>
                  <a:gd name="T24" fmla="*/ 13 w 18"/>
                  <a:gd name="T25" fmla="*/ 0 h 19"/>
                  <a:gd name="T26" fmla="*/ 8 w 18"/>
                  <a:gd name="T27" fmla="*/ 0 h 19"/>
                  <a:gd name="T28" fmla="*/ 5 w 18"/>
                  <a:gd name="T29" fmla="*/ 0 h 19"/>
                  <a:gd name="T30" fmla="*/ 0 w 18"/>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0" y="3"/>
                    </a:moveTo>
                    <a:lnTo>
                      <a:pt x="5" y="0"/>
                    </a:lnTo>
                    <a:lnTo>
                      <a:pt x="0" y="2"/>
                    </a:lnTo>
                    <a:lnTo>
                      <a:pt x="6" y="19"/>
                    </a:lnTo>
                    <a:lnTo>
                      <a:pt x="11" y="18"/>
                    </a:lnTo>
                    <a:lnTo>
                      <a:pt x="15" y="16"/>
                    </a:lnTo>
                    <a:lnTo>
                      <a:pt x="11" y="18"/>
                    </a:lnTo>
                    <a:lnTo>
                      <a:pt x="15" y="16"/>
                    </a:lnTo>
                    <a:lnTo>
                      <a:pt x="18" y="13"/>
                    </a:lnTo>
                    <a:lnTo>
                      <a:pt x="18" y="10"/>
                    </a:lnTo>
                    <a:lnTo>
                      <a:pt x="16" y="6"/>
                    </a:lnTo>
                    <a:lnTo>
                      <a:pt x="15" y="3"/>
                    </a:lnTo>
                    <a:lnTo>
                      <a:pt x="13" y="0"/>
                    </a:lnTo>
                    <a:lnTo>
                      <a:pt x="8" y="0"/>
                    </a:lnTo>
                    <a:lnTo>
                      <a:pt x="5"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2" name="Freeform 721"/>
              <p:cNvSpPr>
                <a:spLocks/>
              </p:cNvSpPr>
              <p:nvPr/>
            </p:nvSpPr>
            <p:spPr bwMode="auto">
              <a:xfrm>
                <a:off x="2464" y="2589"/>
                <a:ext cx="21" cy="21"/>
              </a:xfrm>
              <a:custGeom>
                <a:avLst/>
                <a:gdLst>
                  <a:gd name="T0" fmla="*/ 5 w 21"/>
                  <a:gd name="T1" fmla="*/ 3 h 21"/>
                  <a:gd name="T2" fmla="*/ 5 w 21"/>
                  <a:gd name="T3" fmla="*/ 3 h 21"/>
                  <a:gd name="T4" fmla="*/ 0 w 21"/>
                  <a:gd name="T5" fmla="*/ 8 h 21"/>
                  <a:gd name="T6" fmla="*/ 15 w 21"/>
                  <a:gd name="T7" fmla="*/ 21 h 21"/>
                  <a:gd name="T8" fmla="*/ 19 w 21"/>
                  <a:gd name="T9" fmla="*/ 16 h 21"/>
                  <a:gd name="T10" fmla="*/ 19 w 21"/>
                  <a:gd name="T11" fmla="*/ 16 h 21"/>
                  <a:gd name="T12" fmla="*/ 19 w 21"/>
                  <a:gd name="T13" fmla="*/ 16 h 21"/>
                  <a:gd name="T14" fmla="*/ 21 w 21"/>
                  <a:gd name="T15" fmla="*/ 13 h 21"/>
                  <a:gd name="T16" fmla="*/ 21 w 21"/>
                  <a:gd name="T17" fmla="*/ 8 h 21"/>
                  <a:gd name="T18" fmla="*/ 21 w 21"/>
                  <a:gd name="T19" fmla="*/ 5 h 21"/>
                  <a:gd name="T20" fmla="*/ 18 w 21"/>
                  <a:gd name="T21" fmla="*/ 3 h 21"/>
                  <a:gd name="T22" fmla="*/ 15 w 21"/>
                  <a:gd name="T23" fmla="*/ 0 h 21"/>
                  <a:gd name="T24" fmla="*/ 11 w 21"/>
                  <a:gd name="T25" fmla="*/ 0 h 21"/>
                  <a:gd name="T26" fmla="*/ 8 w 21"/>
                  <a:gd name="T27" fmla="*/ 2 h 21"/>
                  <a:gd name="T28" fmla="*/ 5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5" y="3"/>
                    </a:moveTo>
                    <a:lnTo>
                      <a:pt x="5" y="3"/>
                    </a:lnTo>
                    <a:lnTo>
                      <a:pt x="0" y="8"/>
                    </a:lnTo>
                    <a:lnTo>
                      <a:pt x="15" y="21"/>
                    </a:lnTo>
                    <a:lnTo>
                      <a:pt x="19" y="16"/>
                    </a:lnTo>
                    <a:lnTo>
                      <a:pt x="19" y="16"/>
                    </a:lnTo>
                    <a:lnTo>
                      <a:pt x="19" y="16"/>
                    </a:lnTo>
                    <a:lnTo>
                      <a:pt x="21" y="13"/>
                    </a:lnTo>
                    <a:lnTo>
                      <a:pt x="21" y="8"/>
                    </a:lnTo>
                    <a:lnTo>
                      <a:pt x="21" y="5"/>
                    </a:lnTo>
                    <a:lnTo>
                      <a:pt x="18" y="3"/>
                    </a:lnTo>
                    <a:lnTo>
                      <a:pt x="15" y="0"/>
                    </a:lnTo>
                    <a:lnTo>
                      <a:pt x="11" y="0"/>
                    </a:lnTo>
                    <a:lnTo>
                      <a:pt x="8" y="2"/>
                    </a:lnTo>
                    <a:lnTo>
                      <a:pt x="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3" name="Freeform 722"/>
              <p:cNvSpPr>
                <a:spLocks/>
              </p:cNvSpPr>
              <p:nvPr/>
            </p:nvSpPr>
            <p:spPr bwMode="auto">
              <a:xfrm>
                <a:off x="2469" y="2584"/>
                <a:ext cx="21" cy="21"/>
              </a:xfrm>
              <a:custGeom>
                <a:avLst/>
                <a:gdLst>
                  <a:gd name="T0" fmla="*/ 3 w 21"/>
                  <a:gd name="T1" fmla="*/ 5 h 21"/>
                  <a:gd name="T2" fmla="*/ 3 w 21"/>
                  <a:gd name="T3" fmla="*/ 3 h 21"/>
                  <a:gd name="T4" fmla="*/ 0 w 21"/>
                  <a:gd name="T5" fmla="*/ 8 h 21"/>
                  <a:gd name="T6" fmla="*/ 14 w 21"/>
                  <a:gd name="T7" fmla="*/ 21 h 21"/>
                  <a:gd name="T8" fmla="*/ 18 w 21"/>
                  <a:gd name="T9" fmla="*/ 16 h 21"/>
                  <a:gd name="T10" fmla="*/ 19 w 21"/>
                  <a:gd name="T11" fmla="*/ 15 h 21"/>
                  <a:gd name="T12" fmla="*/ 18 w 21"/>
                  <a:gd name="T13" fmla="*/ 16 h 21"/>
                  <a:gd name="T14" fmla="*/ 21 w 21"/>
                  <a:gd name="T15" fmla="*/ 13 h 21"/>
                  <a:gd name="T16" fmla="*/ 21 w 21"/>
                  <a:gd name="T17" fmla="*/ 10 h 21"/>
                  <a:gd name="T18" fmla="*/ 19 w 21"/>
                  <a:gd name="T19" fmla="*/ 7 h 21"/>
                  <a:gd name="T20" fmla="*/ 18 w 21"/>
                  <a:gd name="T21" fmla="*/ 3 h 21"/>
                  <a:gd name="T22" fmla="*/ 14 w 21"/>
                  <a:gd name="T23" fmla="*/ 2 h 21"/>
                  <a:gd name="T24" fmla="*/ 11 w 21"/>
                  <a:gd name="T25" fmla="*/ 0 h 21"/>
                  <a:gd name="T26" fmla="*/ 6 w 21"/>
                  <a:gd name="T27" fmla="*/ 2 h 21"/>
                  <a:gd name="T28" fmla="*/ 3 w 21"/>
                  <a:gd name="T29" fmla="*/ 3 h 21"/>
                  <a:gd name="T30" fmla="*/ 3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5"/>
                    </a:moveTo>
                    <a:lnTo>
                      <a:pt x="3" y="3"/>
                    </a:lnTo>
                    <a:lnTo>
                      <a:pt x="0" y="8"/>
                    </a:lnTo>
                    <a:lnTo>
                      <a:pt x="14" y="21"/>
                    </a:lnTo>
                    <a:lnTo>
                      <a:pt x="18" y="16"/>
                    </a:lnTo>
                    <a:lnTo>
                      <a:pt x="19" y="15"/>
                    </a:lnTo>
                    <a:lnTo>
                      <a:pt x="18" y="16"/>
                    </a:lnTo>
                    <a:lnTo>
                      <a:pt x="21" y="13"/>
                    </a:lnTo>
                    <a:lnTo>
                      <a:pt x="21" y="10"/>
                    </a:lnTo>
                    <a:lnTo>
                      <a:pt x="19" y="7"/>
                    </a:lnTo>
                    <a:lnTo>
                      <a:pt x="18" y="3"/>
                    </a:lnTo>
                    <a:lnTo>
                      <a:pt x="14" y="2"/>
                    </a:lnTo>
                    <a:lnTo>
                      <a:pt x="11" y="0"/>
                    </a:lnTo>
                    <a:lnTo>
                      <a:pt x="6" y="2"/>
                    </a:lnTo>
                    <a:lnTo>
                      <a:pt x="3" y="3"/>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4" name="Freeform 723"/>
              <p:cNvSpPr>
                <a:spLocks/>
              </p:cNvSpPr>
              <p:nvPr/>
            </p:nvSpPr>
            <p:spPr bwMode="auto">
              <a:xfrm>
                <a:off x="2472" y="2579"/>
                <a:ext cx="21" cy="20"/>
              </a:xfrm>
              <a:custGeom>
                <a:avLst/>
                <a:gdLst>
                  <a:gd name="T0" fmla="*/ 3 w 21"/>
                  <a:gd name="T1" fmla="*/ 5 h 20"/>
                  <a:gd name="T2" fmla="*/ 3 w 21"/>
                  <a:gd name="T3" fmla="*/ 4 h 20"/>
                  <a:gd name="T4" fmla="*/ 0 w 21"/>
                  <a:gd name="T5" fmla="*/ 10 h 20"/>
                  <a:gd name="T6" fmla="*/ 16 w 21"/>
                  <a:gd name="T7" fmla="*/ 20 h 20"/>
                  <a:gd name="T8" fmla="*/ 20 w 21"/>
                  <a:gd name="T9" fmla="*/ 15 h 20"/>
                  <a:gd name="T10" fmla="*/ 21 w 21"/>
                  <a:gd name="T11" fmla="*/ 13 h 20"/>
                  <a:gd name="T12" fmla="*/ 20 w 21"/>
                  <a:gd name="T13" fmla="*/ 15 h 20"/>
                  <a:gd name="T14" fmla="*/ 21 w 21"/>
                  <a:gd name="T15" fmla="*/ 10 h 20"/>
                  <a:gd name="T16" fmla="*/ 21 w 21"/>
                  <a:gd name="T17" fmla="*/ 7 h 20"/>
                  <a:gd name="T18" fmla="*/ 20 w 21"/>
                  <a:gd name="T19" fmla="*/ 4 h 20"/>
                  <a:gd name="T20" fmla="*/ 18 w 21"/>
                  <a:gd name="T21" fmla="*/ 2 h 20"/>
                  <a:gd name="T22" fmla="*/ 15 w 21"/>
                  <a:gd name="T23" fmla="*/ 0 h 20"/>
                  <a:gd name="T24" fmla="*/ 10 w 21"/>
                  <a:gd name="T25" fmla="*/ 0 h 20"/>
                  <a:gd name="T26" fmla="*/ 7 w 21"/>
                  <a:gd name="T27" fmla="*/ 0 h 20"/>
                  <a:gd name="T28" fmla="*/ 3 w 21"/>
                  <a:gd name="T29" fmla="*/ 4 h 20"/>
                  <a:gd name="T30" fmla="*/ 3 w 21"/>
                  <a:gd name="T3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0">
                    <a:moveTo>
                      <a:pt x="3" y="5"/>
                    </a:moveTo>
                    <a:lnTo>
                      <a:pt x="3" y="4"/>
                    </a:lnTo>
                    <a:lnTo>
                      <a:pt x="0" y="10"/>
                    </a:lnTo>
                    <a:lnTo>
                      <a:pt x="16" y="20"/>
                    </a:lnTo>
                    <a:lnTo>
                      <a:pt x="20" y="15"/>
                    </a:lnTo>
                    <a:lnTo>
                      <a:pt x="21" y="13"/>
                    </a:lnTo>
                    <a:lnTo>
                      <a:pt x="20" y="15"/>
                    </a:lnTo>
                    <a:lnTo>
                      <a:pt x="21" y="10"/>
                    </a:lnTo>
                    <a:lnTo>
                      <a:pt x="21" y="7"/>
                    </a:lnTo>
                    <a:lnTo>
                      <a:pt x="20" y="4"/>
                    </a:lnTo>
                    <a:lnTo>
                      <a:pt x="18" y="2"/>
                    </a:lnTo>
                    <a:lnTo>
                      <a:pt x="15" y="0"/>
                    </a:lnTo>
                    <a:lnTo>
                      <a:pt x="10" y="0"/>
                    </a:lnTo>
                    <a:lnTo>
                      <a:pt x="7" y="0"/>
                    </a:lnTo>
                    <a:lnTo>
                      <a:pt x="3" y="4"/>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5" name="Freeform 724"/>
              <p:cNvSpPr>
                <a:spLocks/>
              </p:cNvSpPr>
              <p:nvPr/>
            </p:nvSpPr>
            <p:spPr bwMode="auto">
              <a:xfrm>
                <a:off x="2475" y="2570"/>
                <a:ext cx="23" cy="22"/>
              </a:xfrm>
              <a:custGeom>
                <a:avLst/>
                <a:gdLst>
                  <a:gd name="T0" fmla="*/ 4 w 23"/>
                  <a:gd name="T1" fmla="*/ 6 h 22"/>
                  <a:gd name="T2" fmla="*/ 4 w 23"/>
                  <a:gd name="T3" fmla="*/ 6 h 22"/>
                  <a:gd name="T4" fmla="*/ 0 w 23"/>
                  <a:gd name="T5" fmla="*/ 14 h 22"/>
                  <a:gd name="T6" fmla="*/ 18 w 23"/>
                  <a:gd name="T7" fmla="*/ 22 h 22"/>
                  <a:gd name="T8" fmla="*/ 21 w 23"/>
                  <a:gd name="T9" fmla="*/ 13 h 22"/>
                  <a:gd name="T10" fmla="*/ 23 w 23"/>
                  <a:gd name="T11" fmla="*/ 13 h 22"/>
                  <a:gd name="T12" fmla="*/ 21 w 23"/>
                  <a:gd name="T13" fmla="*/ 13 h 22"/>
                  <a:gd name="T14" fmla="*/ 23 w 23"/>
                  <a:gd name="T15" fmla="*/ 9 h 22"/>
                  <a:gd name="T16" fmla="*/ 21 w 23"/>
                  <a:gd name="T17" fmla="*/ 4 h 22"/>
                  <a:gd name="T18" fmla="*/ 20 w 23"/>
                  <a:gd name="T19" fmla="*/ 3 h 22"/>
                  <a:gd name="T20" fmla="*/ 17 w 23"/>
                  <a:gd name="T21" fmla="*/ 0 h 22"/>
                  <a:gd name="T22" fmla="*/ 13 w 23"/>
                  <a:gd name="T23" fmla="*/ 0 h 22"/>
                  <a:gd name="T24" fmla="*/ 10 w 23"/>
                  <a:gd name="T25" fmla="*/ 0 h 22"/>
                  <a:gd name="T26" fmla="*/ 7 w 23"/>
                  <a:gd name="T27" fmla="*/ 1 h 22"/>
                  <a:gd name="T28" fmla="*/ 4 w 23"/>
                  <a:gd name="T2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2">
                    <a:moveTo>
                      <a:pt x="4" y="6"/>
                    </a:moveTo>
                    <a:lnTo>
                      <a:pt x="4" y="6"/>
                    </a:lnTo>
                    <a:lnTo>
                      <a:pt x="0" y="14"/>
                    </a:lnTo>
                    <a:lnTo>
                      <a:pt x="18" y="22"/>
                    </a:lnTo>
                    <a:lnTo>
                      <a:pt x="21" y="13"/>
                    </a:lnTo>
                    <a:lnTo>
                      <a:pt x="23" y="13"/>
                    </a:lnTo>
                    <a:lnTo>
                      <a:pt x="21" y="13"/>
                    </a:lnTo>
                    <a:lnTo>
                      <a:pt x="23" y="9"/>
                    </a:lnTo>
                    <a:lnTo>
                      <a:pt x="21" y="4"/>
                    </a:lnTo>
                    <a:lnTo>
                      <a:pt x="20" y="3"/>
                    </a:lnTo>
                    <a:lnTo>
                      <a:pt x="17" y="0"/>
                    </a:lnTo>
                    <a:lnTo>
                      <a:pt x="13" y="0"/>
                    </a:lnTo>
                    <a:lnTo>
                      <a:pt x="10" y="0"/>
                    </a:lnTo>
                    <a:lnTo>
                      <a:pt x="7" y="1"/>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6" name="Freeform 725"/>
              <p:cNvSpPr>
                <a:spLocks/>
              </p:cNvSpPr>
              <p:nvPr/>
            </p:nvSpPr>
            <p:spPr bwMode="auto">
              <a:xfrm>
                <a:off x="2479" y="2557"/>
                <a:ext cx="22" cy="26"/>
              </a:xfrm>
              <a:custGeom>
                <a:avLst/>
                <a:gdLst>
                  <a:gd name="T0" fmla="*/ 4 w 22"/>
                  <a:gd name="T1" fmla="*/ 8 h 26"/>
                  <a:gd name="T2" fmla="*/ 4 w 22"/>
                  <a:gd name="T3" fmla="*/ 8 h 26"/>
                  <a:gd name="T4" fmla="*/ 0 w 22"/>
                  <a:gd name="T5" fmla="*/ 19 h 26"/>
                  <a:gd name="T6" fmla="*/ 19 w 22"/>
                  <a:gd name="T7" fmla="*/ 26 h 26"/>
                  <a:gd name="T8" fmla="*/ 22 w 22"/>
                  <a:gd name="T9" fmla="*/ 13 h 26"/>
                  <a:gd name="T10" fmla="*/ 22 w 22"/>
                  <a:gd name="T11" fmla="*/ 13 h 26"/>
                  <a:gd name="T12" fmla="*/ 22 w 22"/>
                  <a:gd name="T13" fmla="*/ 13 h 26"/>
                  <a:gd name="T14" fmla="*/ 22 w 22"/>
                  <a:gd name="T15" fmla="*/ 9 h 26"/>
                  <a:gd name="T16" fmla="*/ 22 w 22"/>
                  <a:gd name="T17" fmla="*/ 4 h 26"/>
                  <a:gd name="T18" fmla="*/ 19 w 22"/>
                  <a:gd name="T19" fmla="*/ 3 h 26"/>
                  <a:gd name="T20" fmla="*/ 16 w 22"/>
                  <a:gd name="T21" fmla="*/ 1 h 26"/>
                  <a:gd name="T22" fmla="*/ 13 w 22"/>
                  <a:gd name="T23" fmla="*/ 0 h 26"/>
                  <a:gd name="T24" fmla="*/ 9 w 22"/>
                  <a:gd name="T25" fmla="*/ 1 h 26"/>
                  <a:gd name="T26" fmla="*/ 6 w 22"/>
                  <a:gd name="T27" fmla="*/ 3 h 26"/>
                  <a:gd name="T28" fmla="*/ 4 w 22"/>
                  <a:gd name="T2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6">
                    <a:moveTo>
                      <a:pt x="4" y="8"/>
                    </a:moveTo>
                    <a:lnTo>
                      <a:pt x="4" y="8"/>
                    </a:lnTo>
                    <a:lnTo>
                      <a:pt x="0" y="19"/>
                    </a:lnTo>
                    <a:lnTo>
                      <a:pt x="19" y="26"/>
                    </a:lnTo>
                    <a:lnTo>
                      <a:pt x="22" y="13"/>
                    </a:lnTo>
                    <a:lnTo>
                      <a:pt x="22" y="13"/>
                    </a:lnTo>
                    <a:lnTo>
                      <a:pt x="22" y="13"/>
                    </a:lnTo>
                    <a:lnTo>
                      <a:pt x="22" y="9"/>
                    </a:lnTo>
                    <a:lnTo>
                      <a:pt x="22" y="4"/>
                    </a:lnTo>
                    <a:lnTo>
                      <a:pt x="19" y="3"/>
                    </a:lnTo>
                    <a:lnTo>
                      <a:pt x="16" y="1"/>
                    </a:lnTo>
                    <a:lnTo>
                      <a:pt x="13" y="0"/>
                    </a:lnTo>
                    <a:lnTo>
                      <a:pt x="9" y="1"/>
                    </a:lnTo>
                    <a:lnTo>
                      <a:pt x="6" y="3"/>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7" name="Freeform 726"/>
              <p:cNvSpPr>
                <a:spLocks/>
              </p:cNvSpPr>
              <p:nvPr/>
            </p:nvSpPr>
            <p:spPr bwMode="auto">
              <a:xfrm>
                <a:off x="2483" y="2544"/>
                <a:ext cx="23" cy="26"/>
              </a:xfrm>
              <a:custGeom>
                <a:avLst/>
                <a:gdLst>
                  <a:gd name="T0" fmla="*/ 4 w 23"/>
                  <a:gd name="T1" fmla="*/ 8 h 26"/>
                  <a:gd name="T2" fmla="*/ 4 w 23"/>
                  <a:gd name="T3" fmla="*/ 6 h 26"/>
                  <a:gd name="T4" fmla="*/ 0 w 23"/>
                  <a:gd name="T5" fmla="*/ 21 h 26"/>
                  <a:gd name="T6" fmla="*/ 18 w 23"/>
                  <a:gd name="T7" fmla="*/ 26 h 26"/>
                  <a:gd name="T8" fmla="*/ 23 w 23"/>
                  <a:gd name="T9" fmla="*/ 13 h 26"/>
                  <a:gd name="T10" fmla="*/ 23 w 23"/>
                  <a:gd name="T11" fmla="*/ 11 h 26"/>
                  <a:gd name="T12" fmla="*/ 23 w 23"/>
                  <a:gd name="T13" fmla="*/ 13 h 26"/>
                  <a:gd name="T14" fmla="*/ 23 w 23"/>
                  <a:gd name="T15" fmla="*/ 8 h 26"/>
                  <a:gd name="T16" fmla="*/ 22 w 23"/>
                  <a:gd name="T17" fmla="*/ 4 h 26"/>
                  <a:gd name="T18" fmla="*/ 20 w 23"/>
                  <a:gd name="T19" fmla="*/ 1 h 26"/>
                  <a:gd name="T20" fmla="*/ 17 w 23"/>
                  <a:gd name="T21" fmla="*/ 0 h 26"/>
                  <a:gd name="T22" fmla="*/ 12 w 23"/>
                  <a:gd name="T23" fmla="*/ 0 h 26"/>
                  <a:gd name="T24" fmla="*/ 9 w 23"/>
                  <a:gd name="T25" fmla="*/ 1 h 26"/>
                  <a:gd name="T26" fmla="*/ 5 w 23"/>
                  <a:gd name="T27" fmla="*/ 3 h 26"/>
                  <a:gd name="T28" fmla="*/ 4 w 23"/>
                  <a:gd name="T29" fmla="*/ 6 h 26"/>
                  <a:gd name="T30" fmla="*/ 4 w 23"/>
                  <a:gd name="T3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4" y="8"/>
                    </a:moveTo>
                    <a:lnTo>
                      <a:pt x="4" y="6"/>
                    </a:lnTo>
                    <a:lnTo>
                      <a:pt x="0" y="21"/>
                    </a:lnTo>
                    <a:lnTo>
                      <a:pt x="18" y="26"/>
                    </a:lnTo>
                    <a:lnTo>
                      <a:pt x="23" y="13"/>
                    </a:lnTo>
                    <a:lnTo>
                      <a:pt x="23" y="11"/>
                    </a:lnTo>
                    <a:lnTo>
                      <a:pt x="23" y="13"/>
                    </a:lnTo>
                    <a:lnTo>
                      <a:pt x="23" y="8"/>
                    </a:lnTo>
                    <a:lnTo>
                      <a:pt x="22" y="4"/>
                    </a:lnTo>
                    <a:lnTo>
                      <a:pt x="20" y="1"/>
                    </a:lnTo>
                    <a:lnTo>
                      <a:pt x="17" y="0"/>
                    </a:lnTo>
                    <a:lnTo>
                      <a:pt x="12" y="0"/>
                    </a:lnTo>
                    <a:lnTo>
                      <a:pt x="9" y="1"/>
                    </a:lnTo>
                    <a:lnTo>
                      <a:pt x="5" y="3"/>
                    </a:lnTo>
                    <a:lnTo>
                      <a:pt x="4" y="6"/>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8" name="Freeform 727"/>
              <p:cNvSpPr>
                <a:spLocks/>
              </p:cNvSpPr>
              <p:nvPr/>
            </p:nvSpPr>
            <p:spPr bwMode="auto">
              <a:xfrm>
                <a:off x="2487" y="2526"/>
                <a:ext cx="22" cy="29"/>
              </a:xfrm>
              <a:custGeom>
                <a:avLst/>
                <a:gdLst>
                  <a:gd name="T0" fmla="*/ 3 w 22"/>
                  <a:gd name="T1" fmla="*/ 8 h 29"/>
                  <a:gd name="T2" fmla="*/ 5 w 22"/>
                  <a:gd name="T3" fmla="*/ 6 h 29"/>
                  <a:gd name="T4" fmla="*/ 0 w 22"/>
                  <a:gd name="T5" fmla="*/ 26 h 29"/>
                  <a:gd name="T6" fmla="*/ 19 w 22"/>
                  <a:gd name="T7" fmla="*/ 29 h 29"/>
                  <a:gd name="T8" fmla="*/ 22 w 22"/>
                  <a:gd name="T9" fmla="*/ 11 h 29"/>
                  <a:gd name="T10" fmla="*/ 22 w 22"/>
                  <a:gd name="T11" fmla="*/ 11 h 29"/>
                  <a:gd name="T12" fmla="*/ 22 w 22"/>
                  <a:gd name="T13" fmla="*/ 11 h 29"/>
                  <a:gd name="T14" fmla="*/ 22 w 22"/>
                  <a:gd name="T15" fmla="*/ 6 h 29"/>
                  <a:gd name="T16" fmla="*/ 21 w 22"/>
                  <a:gd name="T17" fmla="*/ 3 h 29"/>
                  <a:gd name="T18" fmla="*/ 19 w 22"/>
                  <a:gd name="T19" fmla="*/ 1 h 29"/>
                  <a:gd name="T20" fmla="*/ 16 w 22"/>
                  <a:gd name="T21" fmla="*/ 0 h 29"/>
                  <a:gd name="T22" fmla="*/ 11 w 22"/>
                  <a:gd name="T23" fmla="*/ 0 h 29"/>
                  <a:gd name="T24" fmla="*/ 8 w 22"/>
                  <a:gd name="T25" fmla="*/ 1 h 29"/>
                  <a:gd name="T26" fmla="*/ 6 w 22"/>
                  <a:gd name="T27" fmla="*/ 3 h 29"/>
                  <a:gd name="T28" fmla="*/ 5 w 22"/>
                  <a:gd name="T29" fmla="*/ 6 h 29"/>
                  <a:gd name="T30" fmla="*/ 3 w 22"/>
                  <a:gd name="T31"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9">
                    <a:moveTo>
                      <a:pt x="3" y="8"/>
                    </a:moveTo>
                    <a:lnTo>
                      <a:pt x="5" y="6"/>
                    </a:lnTo>
                    <a:lnTo>
                      <a:pt x="0" y="26"/>
                    </a:lnTo>
                    <a:lnTo>
                      <a:pt x="19" y="29"/>
                    </a:lnTo>
                    <a:lnTo>
                      <a:pt x="22" y="11"/>
                    </a:lnTo>
                    <a:lnTo>
                      <a:pt x="22" y="11"/>
                    </a:lnTo>
                    <a:lnTo>
                      <a:pt x="22" y="11"/>
                    </a:lnTo>
                    <a:lnTo>
                      <a:pt x="22" y="6"/>
                    </a:lnTo>
                    <a:lnTo>
                      <a:pt x="21" y="3"/>
                    </a:lnTo>
                    <a:lnTo>
                      <a:pt x="19" y="1"/>
                    </a:lnTo>
                    <a:lnTo>
                      <a:pt x="16" y="0"/>
                    </a:lnTo>
                    <a:lnTo>
                      <a:pt x="11" y="0"/>
                    </a:lnTo>
                    <a:lnTo>
                      <a:pt x="8" y="1"/>
                    </a:lnTo>
                    <a:lnTo>
                      <a:pt x="6" y="3"/>
                    </a:lnTo>
                    <a:lnTo>
                      <a:pt x="5" y="6"/>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59" name="Freeform 728"/>
              <p:cNvSpPr>
                <a:spLocks/>
              </p:cNvSpPr>
              <p:nvPr/>
            </p:nvSpPr>
            <p:spPr bwMode="auto">
              <a:xfrm>
                <a:off x="2490" y="2505"/>
                <a:ext cx="24" cy="32"/>
              </a:xfrm>
              <a:custGeom>
                <a:avLst/>
                <a:gdLst>
                  <a:gd name="T0" fmla="*/ 5 w 24"/>
                  <a:gd name="T1" fmla="*/ 8 h 32"/>
                  <a:gd name="T2" fmla="*/ 5 w 24"/>
                  <a:gd name="T3" fmla="*/ 8 h 32"/>
                  <a:gd name="T4" fmla="*/ 0 w 24"/>
                  <a:gd name="T5" fmla="*/ 29 h 32"/>
                  <a:gd name="T6" fmla="*/ 19 w 24"/>
                  <a:gd name="T7" fmla="*/ 32 h 32"/>
                  <a:gd name="T8" fmla="*/ 24 w 24"/>
                  <a:gd name="T9" fmla="*/ 11 h 32"/>
                  <a:gd name="T10" fmla="*/ 24 w 24"/>
                  <a:gd name="T11" fmla="*/ 9 h 32"/>
                  <a:gd name="T12" fmla="*/ 24 w 24"/>
                  <a:gd name="T13" fmla="*/ 11 h 32"/>
                  <a:gd name="T14" fmla="*/ 24 w 24"/>
                  <a:gd name="T15" fmla="*/ 6 h 32"/>
                  <a:gd name="T16" fmla="*/ 23 w 24"/>
                  <a:gd name="T17" fmla="*/ 3 h 32"/>
                  <a:gd name="T18" fmla="*/ 19 w 24"/>
                  <a:gd name="T19" fmla="*/ 1 h 32"/>
                  <a:gd name="T20" fmla="*/ 16 w 24"/>
                  <a:gd name="T21" fmla="*/ 0 h 32"/>
                  <a:gd name="T22" fmla="*/ 13 w 24"/>
                  <a:gd name="T23" fmla="*/ 0 h 32"/>
                  <a:gd name="T24" fmla="*/ 10 w 24"/>
                  <a:gd name="T25" fmla="*/ 0 h 32"/>
                  <a:gd name="T26" fmla="*/ 6 w 24"/>
                  <a:gd name="T27" fmla="*/ 3 h 32"/>
                  <a:gd name="T28" fmla="*/ 5 w 24"/>
                  <a:gd name="T29" fmla="*/ 6 h 32"/>
                  <a:gd name="T30" fmla="*/ 5 w 24"/>
                  <a:gd name="T31"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32">
                    <a:moveTo>
                      <a:pt x="5" y="8"/>
                    </a:moveTo>
                    <a:lnTo>
                      <a:pt x="5" y="8"/>
                    </a:lnTo>
                    <a:lnTo>
                      <a:pt x="0" y="29"/>
                    </a:lnTo>
                    <a:lnTo>
                      <a:pt x="19" y="32"/>
                    </a:lnTo>
                    <a:lnTo>
                      <a:pt x="24" y="11"/>
                    </a:lnTo>
                    <a:lnTo>
                      <a:pt x="24" y="9"/>
                    </a:lnTo>
                    <a:lnTo>
                      <a:pt x="24" y="11"/>
                    </a:lnTo>
                    <a:lnTo>
                      <a:pt x="24" y="6"/>
                    </a:lnTo>
                    <a:lnTo>
                      <a:pt x="23" y="3"/>
                    </a:lnTo>
                    <a:lnTo>
                      <a:pt x="19" y="1"/>
                    </a:lnTo>
                    <a:lnTo>
                      <a:pt x="16" y="0"/>
                    </a:lnTo>
                    <a:lnTo>
                      <a:pt x="13" y="0"/>
                    </a:lnTo>
                    <a:lnTo>
                      <a:pt x="10" y="0"/>
                    </a:lnTo>
                    <a:lnTo>
                      <a:pt x="6" y="3"/>
                    </a:lnTo>
                    <a:lnTo>
                      <a:pt x="5" y="6"/>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0" name="Freeform 729"/>
              <p:cNvSpPr>
                <a:spLocks/>
              </p:cNvSpPr>
              <p:nvPr/>
            </p:nvSpPr>
            <p:spPr bwMode="auto">
              <a:xfrm>
                <a:off x="2495" y="2479"/>
                <a:ext cx="23" cy="35"/>
              </a:xfrm>
              <a:custGeom>
                <a:avLst/>
                <a:gdLst>
                  <a:gd name="T0" fmla="*/ 3 w 23"/>
                  <a:gd name="T1" fmla="*/ 8 h 35"/>
                  <a:gd name="T2" fmla="*/ 3 w 23"/>
                  <a:gd name="T3" fmla="*/ 8 h 35"/>
                  <a:gd name="T4" fmla="*/ 0 w 23"/>
                  <a:gd name="T5" fmla="*/ 34 h 35"/>
                  <a:gd name="T6" fmla="*/ 19 w 23"/>
                  <a:gd name="T7" fmla="*/ 35 h 35"/>
                  <a:gd name="T8" fmla="*/ 23 w 23"/>
                  <a:gd name="T9" fmla="*/ 11 h 35"/>
                  <a:gd name="T10" fmla="*/ 23 w 23"/>
                  <a:gd name="T11" fmla="*/ 9 h 35"/>
                  <a:gd name="T12" fmla="*/ 23 w 23"/>
                  <a:gd name="T13" fmla="*/ 11 h 35"/>
                  <a:gd name="T14" fmla="*/ 23 w 23"/>
                  <a:gd name="T15" fmla="*/ 6 h 35"/>
                  <a:gd name="T16" fmla="*/ 21 w 23"/>
                  <a:gd name="T17" fmla="*/ 3 h 35"/>
                  <a:gd name="T18" fmla="*/ 18 w 23"/>
                  <a:gd name="T19" fmla="*/ 1 h 35"/>
                  <a:gd name="T20" fmla="*/ 14 w 23"/>
                  <a:gd name="T21" fmla="*/ 0 h 35"/>
                  <a:gd name="T22" fmla="*/ 11 w 23"/>
                  <a:gd name="T23" fmla="*/ 0 h 35"/>
                  <a:gd name="T24" fmla="*/ 8 w 23"/>
                  <a:gd name="T25" fmla="*/ 1 h 35"/>
                  <a:gd name="T26" fmla="*/ 5 w 23"/>
                  <a:gd name="T27" fmla="*/ 3 h 35"/>
                  <a:gd name="T28" fmla="*/ 3 w 23"/>
                  <a:gd name="T29"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5">
                    <a:moveTo>
                      <a:pt x="3" y="8"/>
                    </a:moveTo>
                    <a:lnTo>
                      <a:pt x="3" y="8"/>
                    </a:lnTo>
                    <a:lnTo>
                      <a:pt x="0" y="34"/>
                    </a:lnTo>
                    <a:lnTo>
                      <a:pt x="19" y="35"/>
                    </a:lnTo>
                    <a:lnTo>
                      <a:pt x="23" y="11"/>
                    </a:lnTo>
                    <a:lnTo>
                      <a:pt x="23" y="9"/>
                    </a:lnTo>
                    <a:lnTo>
                      <a:pt x="23" y="11"/>
                    </a:lnTo>
                    <a:lnTo>
                      <a:pt x="23" y="6"/>
                    </a:lnTo>
                    <a:lnTo>
                      <a:pt x="21" y="3"/>
                    </a:lnTo>
                    <a:lnTo>
                      <a:pt x="18" y="1"/>
                    </a:lnTo>
                    <a:lnTo>
                      <a:pt x="14" y="0"/>
                    </a:lnTo>
                    <a:lnTo>
                      <a:pt x="11" y="0"/>
                    </a:lnTo>
                    <a:lnTo>
                      <a:pt x="8"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1" name="Freeform 730"/>
              <p:cNvSpPr>
                <a:spLocks/>
              </p:cNvSpPr>
              <p:nvPr/>
            </p:nvSpPr>
            <p:spPr bwMode="auto">
              <a:xfrm>
                <a:off x="2498" y="2448"/>
                <a:ext cx="24" cy="40"/>
              </a:xfrm>
              <a:custGeom>
                <a:avLst/>
                <a:gdLst>
                  <a:gd name="T0" fmla="*/ 5 w 24"/>
                  <a:gd name="T1" fmla="*/ 8 h 40"/>
                  <a:gd name="T2" fmla="*/ 5 w 24"/>
                  <a:gd name="T3" fmla="*/ 8 h 40"/>
                  <a:gd name="T4" fmla="*/ 0 w 24"/>
                  <a:gd name="T5" fmla="*/ 39 h 40"/>
                  <a:gd name="T6" fmla="*/ 20 w 24"/>
                  <a:gd name="T7" fmla="*/ 40 h 40"/>
                  <a:gd name="T8" fmla="*/ 24 w 24"/>
                  <a:gd name="T9" fmla="*/ 11 h 40"/>
                  <a:gd name="T10" fmla="*/ 24 w 24"/>
                  <a:gd name="T11" fmla="*/ 11 h 40"/>
                  <a:gd name="T12" fmla="*/ 24 w 24"/>
                  <a:gd name="T13" fmla="*/ 11 h 40"/>
                  <a:gd name="T14" fmla="*/ 24 w 24"/>
                  <a:gd name="T15" fmla="*/ 6 h 40"/>
                  <a:gd name="T16" fmla="*/ 21 w 24"/>
                  <a:gd name="T17" fmla="*/ 3 h 40"/>
                  <a:gd name="T18" fmla="*/ 20 w 24"/>
                  <a:gd name="T19" fmla="*/ 1 h 40"/>
                  <a:gd name="T20" fmla="*/ 16 w 24"/>
                  <a:gd name="T21" fmla="*/ 0 h 40"/>
                  <a:gd name="T22" fmla="*/ 11 w 24"/>
                  <a:gd name="T23" fmla="*/ 0 h 40"/>
                  <a:gd name="T24" fmla="*/ 8 w 24"/>
                  <a:gd name="T25" fmla="*/ 1 h 40"/>
                  <a:gd name="T26" fmla="*/ 7 w 24"/>
                  <a:gd name="T27" fmla="*/ 5 h 40"/>
                  <a:gd name="T28" fmla="*/ 5 w 24"/>
                  <a:gd name="T29"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0">
                    <a:moveTo>
                      <a:pt x="5" y="8"/>
                    </a:moveTo>
                    <a:lnTo>
                      <a:pt x="5" y="8"/>
                    </a:lnTo>
                    <a:lnTo>
                      <a:pt x="0" y="39"/>
                    </a:lnTo>
                    <a:lnTo>
                      <a:pt x="20" y="40"/>
                    </a:lnTo>
                    <a:lnTo>
                      <a:pt x="24" y="11"/>
                    </a:lnTo>
                    <a:lnTo>
                      <a:pt x="24" y="11"/>
                    </a:lnTo>
                    <a:lnTo>
                      <a:pt x="24" y="11"/>
                    </a:lnTo>
                    <a:lnTo>
                      <a:pt x="24" y="6"/>
                    </a:lnTo>
                    <a:lnTo>
                      <a:pt x="21" y="3"/>
                    </a:lnTo>
                    <a:lnTo>
                      <a:pt x="20" y="1"/>
                    </a:lnTo>
                    <a:lnTo>
                      <a:pt x="16" y="0"/>
                    </a:lnTo>
                    <a:lnTo>
                      <a:pt x="11" y="0"/>
                    </a:lnTo>
                    <a:lnTo>
                      <a:pt x="8" y="1"/>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2" name="Freeform 731"/>
              <p:cNvSpPr>
                <a:spLocks/>
              </p:cNvSpPr>
              <p:nvPr/>
            </p:nvSpPr>
            <p:spPr bwMode="auto">
              <a:xfrm>
                <a:off x="2503" y="2414"/>
                <a:ext cx="23" cy="45"/>
              </a:xfrm>
              <a:custGeom>
                <a:avLst/>
                <a:gdLst>
                  <a:gd name="T0" fmla="*/ 3 w 23"/>
                  <a:gd name="T1" fmla="*/ 9 h 45"/>
                  <a:gd name="T2" fmla="*/ 3 w 23"/>
                  <a:gd name="T3" fmla="*/ 9 h 45"/>
                  <a:gd name="T4" fmla="*/ 0 w 23"/>
                  <a:gd name="T5" fmla="*/ 42 h 45"/>
                  <a:gd name="T6" fmla="*/ 19 w 23"/>
                  <a:gd name="T7" fmla="*/ 45 h 45"/>
                  <a:gd name="T8" fmla="*/ 23 w 23"/>
                  <a:gd name="T9" fmla="*/ 11 h 45"/>
                  <a:gd name="T10" fmla="*/ 23 w 23"/>
                  <a:gd name="T11" fmla="*/ 11 h 45"/>
                  <a:gd name="T12" fmla="*/ 23 w 23"/>
                  <a:gd name="T13" fmla="*/ 11 h 45"/>
                  <a:gd name="T14" fmla="*/ 23 w 23"/>
                  <a:gd name="T15" fmla="*/ 6 h 45"/>
                  <a:gd name="T16" fmla="*/ 21 w 23"/>
                  <a:gd name="T17" fmla="*/ 3 h 45"/>
                  <a:gd name="T18" fmla="*/ 18 w 23"/>
                  <a:gd name="T19" fmla="*/ 1 h 45"/>
                  <a:gd name="T20" fmla="*/ 15 w 23"/>
                  <a:gd name="T21" fmla="*/ 0 h 45"/>
                  <a:gd name="T22" fmla="*/ 11 w 23"/>
                  <a:gd name="T23" fmla="*/ 1 h 45"/>
                  <a:gd name="T24" fmla="*/ 8 w 23"/>
                  <a:gd name="T25" fmla="*/ 1 h 45"/>
                  <a:gd name="T26" fmla="*/ 5 w 23"/>
                  <a:gd name="T27" fmla="*/ 4 h 45"/>
                  <a:gd name="T28" fmla="*/ 3 w 23"/>
                  <a:gd name="T29"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3" y="9"/>
                    </a:moveTo>
                    <a:lnTo>
                      <a:pt x="3" y="9"/>
                    </a:lnTo>
                    <a:lnTo>
                      <a:pt x="0" y="42"/>
                    </a:lnTo>
                    <a:lnTo>
                      <a:pt x="19" y="45"/>
                    </a:lnTo>
                    <a:lnTo>
                      <a:pt x="23" y="11"/>
                    </a:lnTo>
                    <a:lnTo>
                      <a:pt x="23" y="11"/>
                    </a:lnTo>
                    <a:lnTo>
                      <a:pt x="23" y="11"/>
                    </a:lnTo>
                    <a:lnTo>
                      <a:pt x="23" y="6"/>
                    </a:lnTo>
                    <a:lnTo>
                      <a:pt x="21" y="3"/>
                    </a:lnTo>
                    <a:lnTo>
                      <a:pt x="18" y="1"/>
                    </a:lnTo>
                    <a:lnTo>
                      <a:pt x="15" y="0"/>
                    </a:lnTo>
                    <a:lnTo>
                      <a:pt x="11" y="1"/>
                    </a:lnTo>
                    <a:lnTo>
                      <a:pt x="8" y="1"/>
                    </a:lnTo>
                    <a:lnTo>
                      <a:pt x="5" y="4"/>
                    </a:lnTo>
                    <a:lnTo>
                      <a:pt x="3"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3" name="Freeform 732"/>
              <p:cNvSpPr>
                <a:spLocks/>
              </p:cNvSpPr>
              <p:nvPr/>
            </p:nvSpPr>
            <p:spPr bwMode="auto">
              <a:xfrm>
                <a:off x="2506" y="2378"/>
                <a:ext cx="25" cy="47"/>
              </a:xfrm>
              <a:custGeom>
                <a:avLst/>
                <a:gdLst>
                  <a:gd name="T0" fmla="*/ 5 w 25"/>
                  <a:gd name="T1" fmla="*/ 8 h 47"/>
                  <a:gd name="T2" fmla="*/ 5 w 25"/>
                  <a:gd name="T3" fmla="*/ 8 h 47"/>
                  <a:gd name="T4" fmla="*/ 0 w 25"/>
                  <a:gd name="T5" fmla="*/ 45 h 47"/>
                  <a:gd name="T6" fmla="*/ 20 w 25"/>
                  <a:gd name="T7" fmla="*/ 47 h 47"/>
                  <a:gd name="T8" fmla="*/ 25 w 25"/>
                  <a:gd name="T9" fmla="*/ 10 h 47"/>
                  <a:gd name="T10" fmla="*/ 25 w 25"/>
                  <a:gd name="T11" fmla="*/ 10 h 47"/>
                  <a:gd name="T12" fmla="*/ 25 w 25"/>
                  <a:gd name="T13" fmla="*/ 10 h 47"/>
                  <a:gd name="T14" fmla="*/ 25 w 25"/>
                  <a:gd name="T15" fmla="*/ 6 h 47"/>
                  <a:gd name="T16" fmla="*/ 21 w 25"/>
                  <a:gd name="T17" fmla="*/ 3 h 47"/>
                  <a:gd name="T18" fmla="*/ 20 w 25"/>
                  <a:gd name="T19" fmla="*/ 1 h 47"/>
                  <a:gd name="T20" fmla="*/ 15 w 25"/>
                  <a:gd name="T21" fmla="*/ 0 h 47"/>
                  <a:gd name="T22" fmla="*/ 12 w 25"/>
                  <a:gd name="T23" fmla="*/ 0 h 47"/>
                  <a:gd name="T24" fmla="*/ 8 w 25"/>
                  <a:gd name="T25" fmla="*/ 1 h 47"/>
                  <a:gd name="T26" fmla="*/ 7 w 25"/>
                  <a:gd name="T27" fmla="*/ 5 h 47"/>
                  <a:gd name="T28" fmla="*/ 5 w 25"/>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7">
                    <a:moveTo>
                      <a:pt x="5" y="8"/>
                    </a:moveTo>
                    <a:lnTo>
                      <a:pt x="5" y="8"/>
                    </a:lnTo>
                    <a:lnTo>
                      <a:pt x="0" y="45"/>
                    </a:lnTo>
                    <a:lnTo>
                      <a:pt x="20" y="47"/>
                    </a:lnTo>
                    <a:lnTo>
                      <a:pt x="25" y="10"/>
                    </a:lnTo>
                    <a:lnTo>
                      <a:pt x="25" y="10"/>
                    </a:lnTo>
                    <a:lnTo>
                      <a:pt x="25" y="10"/>
                    </a:lnTo>
                    <a:lnTo>
                      <a:pt x="25" y="6"/>
                    </a:lnTo>
                    <a:lnTo>
                      <a:pt x="21" y="3"/>
                    </a:lnTo>
                    <a:lnTo>
                      <a:pt x="20" y="1"/>
                    </a:lnTo>
                    <a:lnTo>
                      <a:pt x="15" y="0"/>
                    </a:lnTo>
                    <a:lnTo>
                      <a:pt x="12" y="0"/>
                    </a:lnTo>
                    <a:lnTo>
                      <a:pt x="8" y="1"/>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4" name="Freeform 733"/>
              <p:cNvSpPr>
                <a:spLocks/>
              </p:cNvSpPr>
              <p:nvPr/>
            </p:nvSpPr>
            <p:spPr bwMode="auto">
              <a:xfrm>
                <a:off x="2511" y="2339"/>
                <a:ext cx="23" cy="49"/>
              </a:xfrm>
              <a:custGeom>
                <a:avLst/>
                <a:gdLst>
                  <a:gd name="T0" fmla="*/ 3 w 23"/>
                  <a:gd name="T1" fmla="*/ 8 h 49"/>
                  <a:gd name="T2" fmla="*/ 3 w 23"/>
                  <a:gd name="T3" fmla="*/ 8 h 49"/>
                  <a:gd name="T4" fmla="*/ 0 w 23"/>
                  <a:gd name="T5" fmla="*/ 47 h 49"/>
                  <a:gd name="T6" fmla="*/ 20 w 23"/>
                  <a:gd name="T7" fmla="*/ 49 h 49"/>
                  <a:gd name="T8" fmla="*/ 23 w 23"/>
                  <a:gd name="T9" fmla="*/ 10 h 49"/>
                  <a:gd name="T10" fmla="*/ 23 w 23"/>
                  <a:gd name="T11" fmla="*/ 10 h 49"/>
                  <a:gd name="T12" fmla="*/ 23 w 23"/>
                  <a:gd name="T13" fmla="*/ 10 h 49"/>
                  <a:gd name="T14" fmla="*/ 23 w 23"/>
                  <a:gd name="T15" fmla="*/ 5 h 49"/>
                  <a:gd name="T16" fmla="*/ 21 w 23"/>
                  <a:gd name="T17" fmla="*/ 1 h 49"/>
                  <a:gd name="T18" fmla="*/ 18 w 23"/>
                  <a:gd name="T19" fmla="*/ 0 h 49"/>
                  <a:gd name="T20" fmla="*/ 15 w 23"/>
                  <a:gd name="T21" fmla="*/ 0 h 49"/>
                  <a:gd name="T22" fmla="*/ 11 w 23"/>
                  <a:gd name="T23" fmla="*/ 0 h 49"/>
                  <a:gd name="T24" fmla="*/ 8 w 23"/>
                  <a:gd name="T25" fmla="*/ 1 h 49"/>
                  <a:gd name="T26" fmla="*/ 5 w 23"/>
                  <a:gd name="T27" fmla="*/ 3 h 49"/>
                  <a:gd name="T28" fmla="*/ 3 w 23"/>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9">
                    <a:moveTo>
                      <a:pt x="3" y="8"/>
                    </a:moveTo>
                    <a:lnTo>
                      <a:pt x="3" y="8"/>
                    </a:lnTo>
                    <a:lnTo>
                      <a:pt x="0" y="47"/>
                    </a:lnTo>
                    <a:lnTo>
                      <a:pt x="20" y="49"/>
                    </a:lnTo>
                    <a:lnTo>
                      <a:pt x="23" y="10"/>
                    </a:lnTo>
                    <a:lnTo>
                      <a:pt x="23" y="10"/>
                    </a:lnTo>
                    <a:lnTo>
                      <a:pt x="23" y="10"/>
                    </a:lnTo>
                    <a:lnTo>
                      <a:pt x="23" y="5"/>
                    </a:lnTo>
                    <a:lnTo>
                      <a:pt x="21" y="1"/>
                    </a:lnTo>
                    <a:lnTo>
                      <a:pt x="18" y="0"/>
                    </a:lnTo>
                    <a:lnTo>
                      <a:pt x="15" y="0"/>
                    </a:lnTo>
                    <a:lnTo>
                      <a:pt x="11" y="0"/>
                    </a:lnTo>
                    <a:lnTo>
                      <a:pt x="8"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5" name="Freeform 734"/>
              <p:cNvSpPr>
                <a:spLocks/>
              </p:cNvSpPr>
              <p:nvPr/>
            </p:nvSpPr>
            <p:spPr bwMode="auto">
              <a:xfrm>
                <a:off x="2514" y="2298"/>
                <a:ext cx="25" cy="51"/>
              </a:xfrm>
              <a:custGeom>
                <a:avLst/>
                <a:gdLst>
                  <a:gd name="T0" fmla="*/ 5 w 25"/>
                  <a:gd name="T1" fmla="*/ 10 h 51"/>
                  <a:gd name="T2" fmla="*/ 5 w 25"/>
                  <a:gd name="T3" fmla="*/ 10 h 51"/>
                  <a:gd name="T4" fmla="*/ 0 w 25"/>
                  <a:gd name="T5" fmla="*/ 49 h 51"/>
                  <a:gd name="T6" fmla="*/ 20 w 25"/>
                  <a:gd name="T7" fmla="*/ 51 h 51"/>
                  <a:gd name="T8" fmla="*/ 25 w 25"/>
                  <a:gd name="T9" fmla="*/ 12 h 51"/>
                  <a:gd name="T10" fmla="*/ 25 w 25"/>
                  <a:gd name="T11" fmla="*/ 12 h 51"/>
                  <a:gd name="T12" fmla="*/ 25 w 25"/>
                  <a:gd name="T13" fmla="*/ 12 h 51"/>
                  <a:gd name="T14" fmla="*/ 25 w 25"/>
                  <a:gd name="T15" fmla="*/ 7 h 51"/>
                  <a:gd name="T16" fmla="*/ 21 w 25"/>
                  <a:gd name="T17" fmla="*/ 3 h 51"/>
                  <a:gd name="T18" fmla="*/ 20 w 25"/>
                  <a:gd name="T19" fmla="*/ 2 h 51"/>
                  <a:gd name="T20" fmla="*/ 15 w 25"/>
                  <a:gd name="T21" fmla="*/ 0 h 51"/>
                  <a:gd name="T22" fmla="*/ 12 w 25"/>
                  <a:gd name="T23" fmla="*/ 0 h 51"/>
                  <a:gd name="T24" fmla="*/ 8 w 25"/>
                  <a:gd name="T25" fmla="*/ 2 h 51"/>
                  <a:gd name="T26" fmla="*/ 7 w 25"/>
                  <a:gd name="T27" fmla="*/ 5 h 51"/>
                  <a:gd name="T28" fmla="*/ 5 w 25"/>
                  <a:gd name="T29"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51">
                    <a:moveTo>
                      <a:pt x="5" y="10"/>
                    </a:moveTo>
                    <a:lnTo>
                      <a:pt x="5" y="10"/>
                    </a:lnTo>
                    <a:lnTo>
                      <a:pt x="0" y="49"/>
                    </a:lnTo>
                    <a:lnTo>
                      <a:pt x="20" y="51"/>
                    </a:lnTo>
                    <a:lnTo>
                      <a:pt x="25" y="12"/>
                    </a:lnTo>
                    <a:lnTo>
                      <a:pt x="25" y="12"/>
                    </a:lnTo>
                    <a:lnTo>
                      <a:pt x="25" y="12"/>
                    </a:lnTo>
                    <a:lnTo>
                      <a:pt x="25" y="7"/>
                    </a:lnTo>
                    <a:lnTo>
                      <a:pt x="21" y="3"/>
                    </a:lnTo>
                    <a:lnTo>
                      <a:pt x="20" y="2"/>
                    </a:lnTo>
                    <a:lnTo>
                      <a:pt x="15" y="0"/>
                    </a:lnTo>
                    <a:lnTo>
                      <a:pt x="12" y="0"/>
                    </a:lnTo>
                    <a:lnTo>
                      <a:pt x="8" y="2"/>
                    </a:lnTo>
                    <a:lnTo>
                      <a:pt x="7" y="5"/>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6" name="Freeform 735"/>
              <p:cNvSpPr>
                <a:spLocks/>
              </p:cNvSpPr>
              <p:nvPr/>
            </p:nvSpPr>
            <p:spPr bwMode="auto">
              <a:xfrm>
                <a:off x="2519" y="2259"/>
                <a:ext cx="23" cy="51"/>
              </a:xfrm>
              <a:custGeom>
                <a:avLst/>
                <a:gdLst>
                  <a:gd name="T0" fmla="*/ 3 w 23"/>
                  <a:gd name="T1" fmla="*/ 8 h 51"/>
                  <a:gd name="T2" fmla="*/ 3 w 23"/>
                  <a:gd name="T3" fmla="*/ 8 h 51"/>
                  <a:gd name="T4" fmla="*/ 0 w 23"/>
                  <a:gd name="T5" fmla="*/ 49 h 51"/>
                  <a:gd name="T6" fmla="*/ 20 w 23"/>
                  <a:gd name="T7" fmla="*/ 51 h 51"/>
                  <a:gd name="T8" fmla="*/ 23 w 23"/>
                  <a:gd name="T9" fmla="*/ 10 h 51"/>
                  <a:gd name="T10" fmla="*/ 23 w 23"/>
                  <a:gd name="T11" fmla="*/ 10 h 51"/>
                  <a:gd name="T12" fmla="*/ 23 w 23"/>
                  <a:gd name="T13" fmla="*/ 10 h 51"/>
                  <a:gd name="T14" fmla="*/ 23 w 23"/>
                  <a:gd name="T15" fmla="*/ 7 h 51"/>
                  <a:gd name="T16" fmla="*/ 21 w 23"/>
                  <a:gd name="T17" fmla="*/ 3 h 51"/>
                  <a:gd name="T18" fmla="*/ 18 w 23"/>
                  <a:gd name="T19" fmla="*/ 0 h 51"/>
                  <a:gd name="T20" fmla="*/ 15 w 23"/>
                  <a:gd name="T21" fmla="*/ 0 h 51"/>
                  <a:gd name="T22" fmla="*/ 12 w 23"/>
                  <a:gd name="T23" fmla="*/ 0 h 51"/>
                  <a:gd name="T24" fmla="*/ 8 w 23"/>
                  <a:gd name="T25" fmla="*/ 2 h 51"/>
                  <a:gd name="T26" fmla="*/ 5 w 23"/>
                  <a:gd name="T27" fmla="*/ 5 h 51"/>
                  <a:gd name="T28" fmla="*/ 3 w 23"/>
                  <a:gd name="T29" fmla="*/ 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1">
                    <a:moveTo>
                      <a:pt x="3" y="8"/>
                    </a:moveTo>
                    <a:lnTo>
                      <a:pt x="3" y="8"/>
                    </a:lnTo>
                    <a:lnTo>
                      <a:pt x="0" y="49"/>
                    </a:lnTo>
                    <a:lnTo>
                      <a:pt x="20" y="51"/>
                    </a:lnTo>
                    <a:lnTo>
                      <a:pt x="23" y="10"/>
                    </a:lnTo>
                    <a:lnTo>
                      <a:pt x="23" y="10"/>
                    </a:lnTo>
                    <a:lnTo>
                      <a:pt x="23" y="10"/>
                    </a:lnTo>
                    <a:lnTo>
                      <a:pt x="23" y="7"/>
                    </a:lnTo>
                    <a:lnTo>
                      <a:pt x="21" y="3"/>
                    </a:lnTo>
                    <a:lnTo>
                      <a:pt x="18" y="0"/>
                    </a:lnTo>
                    <a:lnTo>
                      <a:pt x="15" y="0"/>
                    </a:lnTo>
                    <a:lnTo>
                      <a:pt x="12"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7" name="Freeform 736"/>
              <p:cNvSpPr>
                <a:spLocks/>
              </p:cNvSpPr>
              <p:nvPr/>
            </p:nvSpPr>
            <p:spPr bwMode="auto">
              <a:xfrm>
                <a:off x="2522" y="2220"/>
                <a:ext cx="25" cy="49"/>
              </a:xfrm>
              <a:custGeom>
                <a:avLst/>
                <a:gdLst>
                  <a:gd name="T0" fmla="*/ 5 w 25"/>
                  <a:gd name="T1" fmla="*/ 10 h 49"/>
                  <a:gd name="T2" fmla="*/ 5 w 25"/>
                  <a:gd name="T3" fmla="*/ 10 h 49"/>
                  <a:gd name="T4" fmla="*/ 0 w 25"/>
                  <a:gd name="T5" fmla="*/ 47 h 49"/>
                  <a:gd name="T6" fmla="*/ 20 w 25"/>
                  <a:gd name="T7" fmla="*/ 49 h 49"/>
                  <a:gd name="T8" fmla="*/ 25 w 25"/>
                  <a:gd name="T9" fmla="*/ 12 h 49"/>
                  <a:gd name="T10" fmla="*/ 25 w 25"/>
                  <a:gd name="T11" fmla="*/ 12 h 49"/>
                  <a:gd name="T12" fmla="*/ 25 w 25"/>
                  <a:gd name="T13" fmla="*/ 12 h 49"/>
                  <a:gd name="T14" fmla="*/ 25 w 25"/>
                  <a:gd name="T15" fmla="*/ 7 h 49"/>
                  <a:gd name="T16" fmla="*/ 22 w 25"/>
                  <a:gd name="T17" fmla="*/ 3 h 49"/>
                  <a:gd name="T18" fmla="*/ 20 w 25"/>
                  <a:gd name="T19" fmla="*/ 2 h 49"/>
                  <a:gd name="T20" fmla="*/ 15 w 25"/>
                  <a:gd name="T21" fmla="*/ 0 h 49"/>
                  <a:gd name="T22" fmla="*/ 12 w 25"/>
                  <a:gd name="T23" fmla="*/ 2 h 49"/>
                  <a:gd name="T24" fmla="*/ 9 w 25"/>
                  <a:gd name="T25" fmla="*/ 3 h 49"/>
                  <a:gd name="T26" fmla="*/ 7 w 25"/>
                  <a:gd name="T27" fmla="*/ 5 h 49"/>
                  <a:gd name="T28" fmla="*/ 5 w 25"/>
                  <a:gd name="T29"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9">
                    <a:moveTo>
                      <a:pt x="5" y="10"/>
                    </a:moveTo>
                    <a:lnTo>
                      <a:pt x="5" y="10"/>
                    </a:lnTo>
                    <a:lnTo>
                      <a:pt x="0" y="47"/>
                    </a:lnTo>
                    <a:lnTo>
                      <a:pt x="20" y="49"/>
                    </a:lnTo>
                    <a:lnTo>
                      <a:pt x="25" y="12"/>
                    </a:lnTo>
                    <a:lnTo>
                      <a:pt x="25" y="12"/>
                    </a:lnTo>
                    <a:lnTo>
                      <a:pt x="25" y="12"/>
                    </a:lnTo>
                    <a:lnTo>
                      <a:pt x="25" y="7"/>
                    </a:lnTo>
                    <a:lnTo>
                      <a:pt x="22" y="3"/>
                    </a:lnTo>
                    <a:lnTo>
                      <a:pt x="20" y="2"/>
                    </a:lnTo>
                    <a:lnTo>
                      <a:pt x="15" y="0"/>
                    </a:lnTo>
                    <a:lnTo>
                      <a:pt x="12" y="2"/>
                    </a:lnTo>
                    <a:lnTo>
                      <a:pt x="9" y="3"/>
                    </a:lnTo>
                    <a:lnTo>
                      <a:pt x="7" y="5"/>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8" name="Freeform 737"/>
              <p:cNvSpPr>
                <a:spLocks/>
              </p:cNvSpPr>
              <p:nvPr/>
            </p:nvSpPr>
            <p:spPr bwMode="auto">
              <a:xfrm>
                <a:off x="2527" y="2188"/>
                <a:ext cx="23" cy="44"/>
              </a:xfrm>
              <a:custGeom>
                <a:avLst/>
                <a:gdLst>
                  <a:gd name="T0" fmla="*/ 4 w 23"/>
                  <a:gd name="T1" fmla="*/ 8 h 44"/>
                  <a:gd name="T2" fmla="*/ 4 w 23"/>
                  <a:gd name="T3" fmla="*/ 8 h 44"/>
                  <a:gd name="T4" fmla="*/ 0 w 23"/>
                  <a:gd name="T5" fmla="*/ 42 h 44"/>
                  <a:gd name="T6" fmla="*/ 20 w 23"/>
                  <a:gd name="T7" fmla="*/ 44 h 44"/>
                  <a:gd name="T8" fmla="*/ 23 w 23"/>
                  <a:gd name="T9" fmla="*/ 9 h 44"/>
                  <a:gd name="T10" fmla="*/ 23 w 23"/>
                  <a:gd name="T11" fmla="*/ 11 h 44"/>
                  <a:gd name="T12" fmla="*/ 23 w 23"/>
                  <a:gd name="T13" fmla="*/ 9 h 44"/>
                  <a:gd name="T14" fmla="*/ 23 w 23"/>
                  <a:gd name="T15" fmla="*/ 6 h 44"/>
                  <a:gd name="T16" fmla="*/ 21 w 23"/>
                  <a:gd name="T17" fmla="*/ 3 h 44"/>
                  <a:gd name="T18" fmla="*/ 18 w 23"/>
                  <a:gd name="T19" fmla="*/ 0 h 44"/>
                  <a:gd name="T20" fmla="*/ 15 w 23"/>
                  <a:gd name="T21" fmla="*/ 0 h 44"/>
                  <a:gd name="T22" fmla="*/ 12 w 23"/>
                  <a:gd name="T23" fmla="*/ 0 h 44"/>
                  <a:gd name="T24" fmla="*/ 8 w 23"/>
                  <a:gd name="T25" fmla="*/ 1 h 44"/>
                  <a:gd name="T26" fmla="*/ 5 w 23"/>
                  <a:gd name="T27" fmla="*/ 5 h 44"/>
                  <a:gd name="T28" fmla="*/ 4 w 23"/>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4">
                    <a:moveTo>
                      <a:pt x="4" y="8"/>
                    </a:moveTo>
                    <a:lnTo>
                      <a:pt x="4" y="8"/>
                    </a:lnTo>
                    <a:lnTo>
                      <a:pt x="0" y="42"/>
                    </a:lnTo>
                    <a:lnTo>
                      <a:pt x="20" y="44"/>
                    </a:lnTo>
                    <a:lnTo>
                      <a:pt x="23" y="9"/>
                    </a:lnTo>
                    <a:lnTo>
                      <a:pt x="23" y="11"/>
                    </a:lnTo>
                    <a:lnTo>
                      <a:pt x="23" y="9"/>
                    </a:lnTo>
                    <a:lnTo>
                      <a:pt x="23" y="6"/>
                    </a:lnTo>
                    <a:lnTo>
                      <a:pt x="21" y="3"/>
                    </a:lnTo>
                    <a:lnTo>
                      <a:pt x="18" y="0"/>
                    </a:lnTo>
                    <a:lnTo>
                      <a:pt x="15" y="0"/>
                    </a:lnTo>
                    <a:lnTo>
                      <a:pt x="12" y="0"/>
                    </a:lnTo>
                    <a:lnTo>
                      <a:pt x="8" y="1"/>
                    </a:lnTo>
                    <a:lnTo>
                      <a:pt x="5"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69" name="Freeform 738"/>
              <p:cNvSpPr>
                <a:spLocks/>
              </p:cNvSpPr>
              <p:nvPr/>
            </p:nvSpPr>
            <p:spPr bwMode="auto">
              <a:xfrm>
                <a:off x="2531" y="2158"/>
                <a:ext cx="24" cy="41"/>
              </a:xfrm>
              <a:custGeom>
                <a:avLst/>
                <a:gdLst>
                  <a:gd name="T0" fmla="*/ 4 w 24"/>
                  <a:gd name="T1" fmla="*/ 9 h 41"/>
                  <a:gd name="T2" fmla="*/ 4 w 24"/>
                  <a:gd name="T3" fmla="*/ 9 h 41"/>
                  <a:gd name="T4" fmla="*/ 0 w 24"/>
                  <a:gd name="T5" fmla="*/ 38 h 41"/>
                  <a:gd name="T6" fmla="*/ 19 w 24"/>
                  <a:gd name="T7" fmla="*/ 41 h 41"/>
                  <a:gd name="T8" fmla="*/ 24 w 24"/>
                  <a:gd name="T9" fmla="*/ 12 h 41"/>
                  <a:gd name="T10" fmla="*/ 24 w 24"/>
                  <a:gd name="T11" fmla="*/ 12 h 41"/>
                  <a:gd name="T12" fmla="*/ 24 w 24"/>
                  <a:gd name="T13" fmla="*/ 12 h 41"/>
                  <a:gd name="T14" fmla="*/ 24 w 24"/>
                  <a:gd name="T15" fmla="*/ 7 h 41"/>
                  <a:gd name="T16" fmla="*/ 22 w 24"/>
                  <a:gd name="T17" fmla="*/ 4 h 41"/>
                  <a:gd name="T18" fmla="*/ 19 w 24"/>
                  <a:gd name="T19" fmla="*/ 2 h 41"/>
                  <a:gd name="T20" fmla="*/ 16 w 24"/>
                  <a:gd name="T21" fmla="*/ 0 h 41"/>
                  <a:gd name="T22" fmla="*/ 11 w 24"/>
                  <a:gd name="T23" fmla="*/ 0 h 41"/>
                  <a:gd name="T24" fmla="*/ 8 w 24"/>
                  <a:gd name="T25" fmla="*/ 2 h 41"/>
                  <a:gd name="T26" fmla="*/ 6 w 24"/>
                  <a:gd name="T27" fmla="*/ 5 h 41"/>
                  <a:gd name="T28" fmla="*/ 4 w 24"/>
                  <a:gd name="T29"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1">
                    <a:moveTo>
                      <a:pt x="4" y="9"/>
                    </a:moveTo>
                    <a:lnTo>
                      <a:pt x="4" y="9"/>
                    </a:lnTo>
                    <a:lnTo>
                      <a:pt x="0" y="38"/>
                    </a:lnTo>
                    <a:lnTo>
                      <a:pt x="19" y="41"/>
                    </a:lnTo>
                    <a:lnTo>
                      <a:pt x="24" y="12"/>
                    </a:lnTo>
                    <a:lnTo>
                      <a:pt x="24" y="12"/>
                    </a:lnTo>
                    <a:lnTo>
                      <a:pt x="24" y="12"/>
                    </a:lnTo>
                    <a:lnTo>
                      <a:pt x="24" y="7"/>
                    </a:lnTo>
                    <a:lnTo>
                      <a:pt x="22" y="4"/>
                    </a:lnTo>
                    <a:lnTo>
                      <a:pt x="19" y="2"/>
                    </a:lnTo>
                    <a:lnTo>
                      <a:pt x="16" y="0"/>
                    </a:lnTo>
                    <a:lnTo>
                      <a:pt x="11" y="0"/>
                    </a:lnTo>
                    <a:lnTo>
                      <a:pt x="8" y="2"/>
                    </a:lnTo>
                    <a:lnTo>
                      <a:pt x="6" y="5"/>
                    </a:lnTo>
                    <a:lnTo>
                      <a:pt x="4"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0" name="Freeform 739"/>
              <p:cNvSpPr>
                <a:spLocks/>
              </p:cNvSpPr>
              <p:nvPr/>
            </p:nvSpPr>
            <p:spPr bwMode="auto">
              <a:xfrm>
                <a:off x="2535" y="2137"/>
                <a:ext cx="23" cy="33"/>
              </a:xfrm>
              <a:custGeom>
                <a:avLst/>
                <a:gdLst>
                  <a:gd name="T0" fmla="*/ 5 w 23"/>
                  <a:gd name="T1" fmla="*/ 7 h 33"/>
                  <a:gd name="T2" fmla="*/ 4 w 23"/>
                  <a:gd name="T3" fmla="*/ 8 h 33"/>
                  <a:gd name="T4" fmla="*/ 0 w 23"/>
                  <a:gd name="T5" fmla="*/ 30 h 33"/>
                  <a:gd name="T6" fmla="*/ 20 w 23"/>
                  <a:gd name="T7" fmla="*/ 33 h 33"/>
                  <a:gd name="T8" fmla="*/ 23 w 23"/>
                  <a:gd name="T9" fmla="*/ 12 h 33"/>
                  <a:gd name="T10" fmla="*/ 23 w 23"/>
                  <a:gd name="T11" fmla="*/ 12 h 33"/>
                  <a:gd name="T12" fmla="*/ 23 w 23"/>
                  <a:gd name="T13" fmla="*/ 12 h 33"/>
                  <a:gd name="T14" fmla="*/ 23 w 23"/>
                  <a:gd name="T15" fmla="*/ 7 h 33"/>
                  <a:gd name="T16" fmla="*/ 22 w 23"/>
                  <a:gd name="T17" fmla="*/ 4 h 33"/>
                  <a:gd name="T18" fmla="*/ 20 w 23"/>
                  <a:gd name="T19" fmla="*/ 2 h 33"/>
                  <a:gd name="T20" fmla="*/ 15 w 23"/>
                  <a:gd name="T21" fmla="*/ 0 h 33"/>
                  <a:gd name="T22" fmla="*/ 12 w 23"/>
                  <a:gd name="T23" fmla="*/ 0 h 33"/>
                  <a:gd name="T24" fmla="*/ 9 w 23"/>
                  <a:gd name="T25" fmla="*/ 2 h 33"/>
                  <a:gd name="T26" fmla="*/ 5 w 23"/>
                  <a:gd name="T27" fmla="*/ 4 h 33"/>
                  <a:gd name="T28" fmla="*/ 4 w 23"/>
                  <a:gd name="T29" fmla="*/ 8 h 33"/>
                  <a:gd name="T30" fmla="*/ 5 w 23"/>
                  <a:gd name="T31"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3">
                    <a:moveTo>
                      <a:pt x="5" y="7"/>
                    </a:moveTo>
                    <a:lnTo>
                      <a:pt x="4" y="8"/>
                    </a:lnTo>
                    <a:lnTo>
                      <a:pt x="0" y="30"/>
                    </a:lnTo>
                    <a:lnTo>
                      <a:pt x="20" y="33"/>
                    </a:lnTo>
                    <a:lnTo>
                      <a:pt x="23" y="12"/>
                    </a:lnTo>
                    <a:lnTo>
                      <a:pt x="23" y="12"/>
                    </a:lnTo>
                    <a:lnTo>
                      <a:pt x="23" y="12"/>
                    </a:lnTo>
                    <a:lnTo>
                      <a:pt x="23" y="7"/>
                    </a:lnTo>
                    <a:lnTo>
                      <a:pt x="22" y="4"/>
                    </a:lnTo>
                    <a:lnTo>
                      <a:pt x="20" y="2"/>
                    </a:lnTo>
                    <a:lnTo>
                      <a:pt x="15" y="0"/>
                    </a:lnTo>
                    <a:lnTo>
                      <a:pt x="12" y="0"/>
                    </a:lnTo>
                    <a:lnTo>
                      <a:pt x="9" y="2"/>
                    </a:lnTo>
                    <a:lnTo>
                      <a:pt x="5" y="4"/>
                    </a:lnTo>
                    <a:lnTo>
                      <a:pt x="4" y="8"/>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1" name="Freeform 740"/>
              <p:cNvSpPr>
                <a:spLocks/>
              </p:cNvSpPr>
              <p:nvPr/>
            </p:nvSpPr>
            <p:spPr bwMode="auto">
              <a:xfrm>
                <a:off x="2540" y="2123"/>
                <a:ext cx="23" cy="26"/>
              </a:xfrm>
              <a:custGeom>
                <a:avLst/>
                <a:gdLst>
                  <a:gd name="T0" fmla="*/ 5 w 23"/>
                  <a:gd name="T1" fmla="*/ 3 h 26"/>
                  <a:gd name="T2" fmla="*/ 4 w 23"/>
                  <a:gd name="T3" fmla="*/ 8 h 26"/>
                  <a:gd name="T4" fmla="*/ 0 w 23"/>
                  <a:gd name="T5" fmla="*/ 21 h 26"/>
                  <a:gd name="T6" fmla="*/ 18 w 23"/>
                  <a:gd name="T7" fmla="*/ 26 h 26"/>
                  <a:gd name="T8" fmla="*/ 23 w 23"/>
                  <a:gd name="T9" fmla="*/ 13 h 26"/>
                  <a:gd name="T10" fmla="*/ 20 w 23"/>
                  <a:gd name="T11" fmla="*/ 16 h 26"/>
                  <a:gd name="T12" fmla="*/ 23 w 23"/>
                  <a:gd name="T13" fmla="*/ 13 h 26"/>
                  <a:gd name="T14" fmla="*/ 23 w 23"/>
                  <a:gd name="T15" fmla="*/ 8 h 26"/>
                  <a:gd name="T16" fmla="*/ 21 w 23"/>
                  <a:gd name="T17" fmla="*/ 5 h 26"/>
                  <a:gd name="T18" fmla="*/ 18 w 23"/>
                  <a:gd name="T19" fmla="*/ 3 h 26"/>
                  <a:gd name="T20" fmla="*/ 15 w 23"/>
                  <a:gd name="T21" fmla="*/ 1 h 26"/>
                  <a:gd name="T22" fmla="*/ 12 w 23"/>
                  <a:gd name="T23" fmla="*/ 0 h 26"/>
                  <a:gd name="T24" fmla="*/ 8 w 23"/>
                  <a:gd name="T25" fmla="*/ 1 h 26"/>
                  <a:gd name="T26" fmla="*/ 5 w 23"/>
                  <a:gd name="T27" fmla="*/ 3 h 26"/>
                  <a:gd name="T28" fmla="*/ 4 w 23"/>
                  <a:gd name="T29" fmla="*/ 8 h 26"/>
                  <a:gd name="T30" fmla="*/ 5 w 23"/>
                  <a:gd name="T31"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5" y="3"/>
                    </a:moveTo>
                    <a:lnTo>
                      <a:pt x="4" y="8"/>
                    </a:lnTo>
                    <a:lnTo>
                      <a:pt x="0" y="21"/>
                    </a:lnTo>
                    <a:lnTo>
                      <a:pt x="18" y="26"/>
                    </a:lnTo>
                    <a:lnTo>
                      <a:pt x="23" y="13"/>
                    </a:lnTo>
                    <a:lnTo>
                      <a:pt x="20" y="16"/>
                    </a:lnTo>
                    <a:lnTo>
                      <a:pt x="23" y="13"/>
                    </a:lnTo>
                    <a:lnTo>
                      <a:pt x="23" y="8"/>
                    </a:lnTo>
                    <a:lnTo>
                      <a:pt x="21" y="5"/>
                    </a:lnTo>
                    <a:lnTo>
                      <a:pt x="18" y="3"/>
                    </a:lnTo>
                    <a:lnTo>
                      <a:pt x="15" y="1"/>
                    </a:lnTo>
                    <a:lnTo>
                      <a:pt x="12" y="0"/>
                    </a:lnTo>
                    <a:lnTo>
                      <a:pt x="8" y="1"/>
                    </a:lnTo>
                    <a:lnTo>
                      <a:pt x="5" y="3"/>
                    </a:lnTo>
                    <a:lnTo>
                      <a:pt x="4" y="8"/>
                    </a:lnTo>
                    <a:lnTo>
                      <a:pt x="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2" name="Freeform 741"/>
              <p:cNvSpPr>
                <a:spLocks/>
              </p:cNvSpPr>
              <p:nvPr/>
            </p:nvSpPr>
            <p:spPr bwMode="auto">
              <a:xfrm>
                <a:off x="2545" y="2119"/>
                <a:ext cx="21" cy="20"/>
              </a:xfrm>
              <a:custGeom>
                <a:avLst/>
                <a:gdLst>
                  <a:gd name="T0" fmla="*/ 20 w 21"/>
                  <a:gd name="T1" fmla="*/ 4 h 20"/>
                  <a:gd name="T2" fmla="*/ 5 w 21"/>
                  <a:gd name="T3" fmla="*/ 4 h 20"/>
                  <a:gd name="T4" fmla="*/ 0 w 21"/>
                  <a:gd name="T5" fmla="*/ 7 h 20"/>
                  <a:gd name="T6" fmla="*/ 15 w 21"/>
                  <a:gd name="T7" fmla="*/ 20 h 20"/>
                  <a:gd name="T8" fmla="*/ 20 w 21"/>
                  <a:gd name="T9" fmla="*/ 15 h 20"/>
                  <a:gd name="T10" fmla="*/ 5 w 21"/>
                  <a:gd name="T11" fmla="*/ 15 h 20"/>
                  <a:gd name="T12" fmla="*/ 20 w 21"/>
                  <a:gd name="T13" fmla="*/ 15 h 20"/>
                  <a:gd name="T14" fmla="*/ 21 w 21"/>
                  <a:gd name="T15" fmla="*/ 12 h 20"/>
                  <a:gd name="T16" fmla="*/ 21 w 21"/>
                  <a:gd name="T17" fmla="*/ 9 h 20"/>
                  <a:gd name="T18" fmla="*/ 21 w 21"/>
                  <a:gd name="T19" fmla="*/ 5 h 20"/>
                  <a:gd name="T20" fmla="*/ 18 w 21"/>
                  <a:gd name="T21" fmla="*/ 2 h 20"/>
                  <a:gd name="T22" fmla="*/ 15 w 21"/>
                  <a:gd name="T23" fmla="*/ 0 h 20"/>
                  <a:gd name="T24" fmla="*/ 12 w 21"/>
                  <a:gd name="T25" fmla="*/ 0 h 20"/>
                  <a:gd name="T26" fmla="*/ 8 w 21"/>
                  <a:gd name="T27" fmla="*/ 0 h 20"/>
                  <a:gd name="T28" fmla="*/ 5 w 21"/>
                  <a:gd name="T29" fmla="*/ 4 h 20"/>
                  <a:gd name="T30" fmla="*/ 20 w 21"/>
                  <a:gd name="T3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0">
                    <a:moveTo>
                      <a:pt x="20" y="4"/>
                    </a:moveTo>
                    <a:lnTo>
                      <a:pt x="5" y="4"/>
                    </a:lnTo>
                    <a:lnTo>
                      <a:pt x="0" y="7"/>
                    </a:lnTo>
                    <a:lnTo>
                      <a:pt x="15" y="20"/>
                    </a:lnTo>
                    <a:lnTo>
                      <a:pt x="20" y="15"/>
                    </a:lnTo>
                    <a:lnTo>
                      <a:pt x="5" y="15"/>
                    </a:lnTo>
                    <a:lnTo>
                      <a:pt x="20" y="15"/>
                    </a:lnTo>
                    <a:lnTo>
                      <a:pt x="21" y="12"/>
                    </a:lnTo>
                    <a:lnTo>
                      <a:pt x="21" y="9"/>
                    </a:lnTo>
                    <a:lnTo>
                      <a:pt x="21" y="5"/>
                    </a:lnTo>
                    <a:lnTo>
                      <a:pt x="18" y="2"/>
                    </a:lnTo>
                    <a:lnTo>
                      <a:pt x="15" y="0"/>
                    </a:lnTo>
                    <a:lnTo>
                      <a:pt x="12" y="0"/>
                    </a:lnTo>
                    <a:lnTo>
                      <a:pt x="8" y="0"/>
                    </a:lnTo>
                    <a:lnTo>
                      <a:pt x="5" y="4"/>
                    </a:lnTo>
                    <a:lnTo>
                      <a:pt x="2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3" name="Freeform 742"/>
              <p:cNvSpPr>
                <a:spLocks/>
              </p:cNvSpPr>
              <p:nvPr/>
            </p:nvSpPr>
            <p:spPr bwMode="auto">
              <a:xfrm>
                <a:off x="2550" y="2123"/>
                <a:ext cx="21" cy="19"/>
              </a:xfrm>
              <a:custGeom>
                <a:avLst/>
                <a:gdLst>
                  <a:gd name="T0" fmla="*/ 20 w 21"/>
                  <a:gd name="T1" fmla="*/ 8 h 19"/>
                  <a:gd name="T2" fmla="*/ 18 w 21"/>
                  <a:gd name="T3" fmla="*/ 3 h 19"/>
                  <a:gd name="T4" fmla="*/ 15 w 21"/>
                  <a:gd name="T5" fmla="*/ 0 h 19"/>
                  <a:gd name="T6" fmla="*/ 0 w 21"/>
                  <a:gd name="T7" fmla="*/ 11 h 19"/>
                  <a:gd name="T8" fmla="*/ 3 w 21"/>
                  <a:gd name="T9" fmla="*/ 16 h 19"/>
                  <a:gd name="T10" fmla="*/ 2 w 21"/>
                  <a:gd name="T11" fmla="*/ 13 h 19"/>
                  <a:gd name="T12" fmla="*/ 3 w 21"/>
                  <a:gd name="T13" fmla="*/ 16 h 19"/>
                  <a:gd name="T14" fmla="*/ 7 w 21"/>
                  <a:gd name="T15" fmla="*/ 19 h 19"/>
                  <a:gd name="T16" fmla="*/ 11 w 21"/>
                  <a:gd name="T17" fmla="*/ 19 h 19"/>
                  <a:gd name="T18" fmla="*/ 15 w 21"/>
                  <a:gd name="T19" fmla="*/ 19 h 19"/>
                  <a:gd name="T20" fmla="*/ 18 w 21"/>
                  <a:gd name="T21" fmla="*/ 18 h 19"/>
                  <a:gd name="T22" fmla="*/ 20 w 21"/>
                  <a:gd name="T23" fmla="*/ 14 h 19"/>
                  <a:gd name="T24" fmla="*/ 21 w 21"/>
                  <a:gd name="T25" fmla="*/ 11 h 19"/>
                  <a:gd name="T26" fmla="*/ 21 w 21"/>
                  <a:gd name="T27" fmla="*/ 8 h 19"/>
                  <a:gd name="T28" fmla="*/ 18 w 21"/>
                  <a:gd name="T29" fmla="*/ 3 h 19"/>
                  <a:gd name="T30" fmla="*/ 20 w 21"/>
                  <a:gd name="T3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9">
                    <a:moveTo>
                      <a:pt x="20" y="8"/>
                    </a:moveTo>
                    <a:lnTo>
                      <a:pt x="18" y="3"/>
                    </a:lnTo>
                    <a:lnTo>
                      <a:pt x="15" y="0"/>
                    </a:lnTo>
                    <a:lnTo>
                      <a:pt x="0" y="11"/>
                    </a:lnTo>
                    <a:lnTo>
                      <a:pt x="3" y="16"/>
                    </a:lnTo>
                    <a:lnTo>
                      <a:pt x="2" y="13"/>
                    </a:lnTo>
                    <a:lnTo>
                      <a:pt x="3" y="16"/>
                    </a:lnTo>
                    <a:lnTo>
                      <a:pt x="7" y="19"/>
                    </a:lnTo>
                    <a:lnTo>
                      <a:pt x="11" y="19"/>
                    </a:lnTo>
                    <a:lnTo>
                      <a:pt x="15" y="19"/>
                    </a:lnTo>
                    <a:lnTo>
                      <a:pt x="18" y="18"/>
                    </a:lnTo>
                    <a:lnTo>
                      <a:pt x="20" y="14"/>
                    </a:lnTo>
                    <a:lnTo>
                      <a:pt x="21" y="11"/>
                    </a:lnTo>
                    <a:lnTo>
                      <a:pt x="21" y="8"/>
                    </a:lnTo>
                    <a:lnTo>
                      <a:pt x="18" y="3"/>
                    </a:lnTo>
                    <a:lnTo>
                      <a:pt x="20"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4" name="Freeform 743"/>
              <p:cNvSpPr>
                <a:spLocks/>
              </p:cNvSpPr>
              <p:nvPr/>
            </p:nvSpPr>
            <p:spPr bwMode="auto">
              <a:xfrm>
                <a:off x="2552" y="2131"/>
                <a:ext cx="22" cy="24"/>
              </a:xfrm>
              <a:custGeom>
                <a:avLst/>
                <a:gdLst>
                  <a:gd name="T0" fmla="*/ 22 w 22"/>
                  <a:gd name="T1" fmla="*/ 13 h 24"/>
                  <a:gd name="T2" fmla="*/ 22 w 22"/>
                  <a:gd name="T3" fmla="*/ 11 h 24"/>
                  <a:gd name="T4" fmla="*/ 18 w 22"/>
                  <a:gd name="T5" fmla="*/ 0 h 24"/>
                  <a:gd name="T6" fmla="*/ 0 w 22"/>
                  <a:gd name="T7" fmla="*/ 5 h 24"/>
                  <a:gd name="T8" fmla="*/ 5 w 22"/>
                  <a:gd name="T9" fmla="*/ 18 h 24"/>
                  <a:gd name="T10" fmla="*/ 3 w 22"/>
                  <a:gd name="T11" fmla="*/ 16 h 24"/>
                  <a:gd name="T12" fmla="*/ 5 w 22"/>
                  <a:gd name="T13" fmla="*/ 18 h 24"/>
                  <a:gd name="T14" fmla="*/ 6 w 22"/>
                  <a:gd name="T15" fmla="*/ 21 h 24"/>
                  <a:gd name="T16" fmla="*/ 9 w 22"/>
                  <a:gd name="T17" fmla="*/ 23 h 24"/>
                  <a:gd name="T18" fmla="*/ 13 w 22"/>
                  <a:gd name="T19" fmla="*/ 24 h 24"/>
                  <a:gd name="T20" fmla="*/ 16 w 22"/>
                  <a:gd name="T21" fmla="*/ 23 h 24"/>
                  <a:gd name="T22" fmla="*/ 19 w 22"/>
                  <a:gd name="T23" fmla="*/ 21 h 24"/>
                  <a:gd name="T24" fmla="*/ 22 w 22"/>
                  <a:gd name="T25" fmla="*/ 19 h 24"/>
                  <a:gd name="T26" fmla="*/ 22 w 22"/>
                  <a:gd name="T27" fmla="*/ 16 h 24"/>
                  <a:gd name="T28" fmla="*/ 22 w 22"/>
                  <a:gd name="T29" fmla="*/ 11 h 24"/>
                  <a:gd name="T30" fmla="*/ 22 w 22"/>
                  <a:gd name="T31"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4">
                    <a:moveTo>
                      <a:pt x="22" y="13"/>
                    </a:moveTo>
                    <a:lnTo>
                      <a:pt x="22" y="11"/>
                    </a:lnTo>
                    <a:lnTo>
                      <a:pt x="18" y="0"/>
                    </a:lnTo>
                    <a:lnTo>
                      <a:pt x="0" y="5"/>
                    </a:lnTo>
                    <a:lnTo>
                      <a:pt x="5" y="18"/>
                    </a:lnTo>
                    <a:lnTo>
                      <a:pt x="3" y="16"/>
                    </a:lnTo>
                    <a:lnTo>
                      <a:pt x="5" y="18"/>
                    </a:lnTo>
                    <a:lnTo>
                      <a:pt x="6" y="21"/>
                    </a:lnTo>
                    <a:lnTo>
                      <a:pt x="9" y="23"/>
                    </a:lnTo>
                    <a:lnTo>
                      <a:pt x="13" y="24"/>
                    </a:lnTo>
                    <a:lnTo>
                      <a:pt x="16" y="23"/>
                    </a:lnTo>
                    <a:lnTo>
                      <a:pt x="19" y="21"/>
                    </a:lnTo>
                    <a:lnTo>
                      <a:pt x="22" y="19"/>
                    </a:lnTo>
                    <a:lnTo>
                      <a:pt x="22" y="16"/>
                    </a:lnTo>
                    <a:lnTo>
                      <a:pt x="22" y="11"/>
                    </a:lnTo>
                    <a:lnTo>
                      <a:pt x="22"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5" name="Freeform 744"/>
              <p:cNvSpPr>
                <a:spLocks/>
              </p:cNvSpPr>
              <p:nvPr/>
            </p:nvSpPr>
            <p:spPr bwMode="auto">
              <a:xfrm>
                <a:off x="2555" y="2144"/>
                <a:ext cx="24" cy="32"/>
              </a:xfrm>
              <a:custGeom>
                <a:avLst/>
                <a:gdLst>
                  <a:gd name="T0" fmla="*/ 24 w 24"/>
                  <a:gd name="T1" fmla="*/ 21 h 32"/>
                  <a:gd name="T2" fmla="*/ 24 w 24"/>
                  <a:gd name="T3" fmla="*/ 21 h 32"/>
                  <a:gd name="T4" fmla="*/ 19 w 24"/>
                  <a:gd name="T5" fmla="*/ 0 h 32"/>
                  <a:gd name="T6" fmla="*/ 0 w 24"/>
                  <a:gd name="T7" fmla="*/ 3 h 32"/>
                  <a:gd name="T8" fmla="*/ 5 w 24"/>
                  <a:gd name="T9" fmla="*/ 24 h 32"/>
                  <a:gd name="T10" fmla="*/ 5 w 24"/>
                  <a:gd name="T11" fmla="*/ 24 h 32"/>
                  <a:gd name="T12" fmla="*/ 5 w 24"/>
                  <a:gd name="T13" fmla="*/ 24 h 32"/>
                  <a:gd name="T14" fmla="*/ 6 w 24"/>
                  <a:gd name="T15" fmla="*/ 27 h 32"/>
                  <a:gd name="T16" fmla="*/ 10 w 24"/>
                  <a:gd name="T17" fmla="*/ 31 h 32"/>
                  <a:gd name="T18" fmla="*/ 13 w 24"/>
                  <a:gd name="T19" fmla="*/ 32 h 32"/>
                  <a:gd name="T20" fmla="*/ 16 w 24"/>
                  <a:gd name="T21" fmla="*/ 32 h 32"/>
                  <a:gd name="T22" fmla="*/ 19 w 24"/>
                  <a:gd name="T23" fmla="*/ 31 h 32"/>
                  <a:gd name="T24" fmla="*/ 23 w 24"/>
                  <a:gd name="T25" fmla="*/ 29 h 32"/>
                  <a:gd name="T26" fmla="*/ 24 w 24"/>
                  <a:gd name="T27" fmla="*/ 26 h 32"/>
                  <a:gd name="T28" fmla="*/ 24 w 24"/>
                  <a:gd name="T29"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2">
                    <a:moveTo>
                      <a:pt x="24" y="21"/>
                    </a:moveTo>
                    <a:lnTo>
                      <a:pt x="24" y="21"/>
                    </a:lnTo>
                    <a:lnTo>
                      <a:pt x="19" y="0"/>
                    </a:lnTo>
                    <a:lnTo>
                      <a:pt x="0" y="3"/>
                    </a:lnTo>
                    <a:lnTo>
                      <a:pt x="5" y="24"/>
                    </a:lnTo>
                    <a:lnTo>
                      <a:pt x="5" y="24"/>
                    </a:lnTo>
                    <a:lnTo>
                      <a:pt x="5" y="24"/>
                    </a:lnTo>
                    <a:lnTo>
                      <a:pt x="6" y="27"/>
                    </a:lnTo>
                    <a:lnTo>
                      <a:pt x="10" y="31"/>
                    </a:lnTo>
                    <a:lnTo>
                      <a:pt x="13" y="32"/>
                    </a:lnTo>
                    <a:lnTo>
                      <a:pt x="16" y="32"/>
                    </a:lnTo>
                    <a:lnTo>
                      <a:pt x="19" y="31"/>
                    </a:lnTo>
                    <a:lnTo>
                      <a:pt x="23" y="29"/>
                    </a:lnTo>
                    <a:lnTo>
                      <a:pt x="24" y="26"/>
                    </a:lnTo>
                    <a:lnTo>
                      <a:pt x="24"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6" name="Freeform 745"/>
              <p:cNvSpPr>
                <a:spLocks/>
              </p:cNvSpPr>
              <p:nvPr/>
            </p:nvSpPr>
            <p:spPr bwMode="auto">
              <a:xfrm>
                <a:off x="2560" y="2165"/>
                <a:ext cx="23" cy="39"/>
              </a:xfrm>
              <a:custGeom>
                <a:avLst/>
                <a:gdLst>
                  <a:gd name="T0" fmla="*/ 23 w 23"/>
                  <a:gd name="T1" fmla="*/ 28 h 39"/>
                  <a:gd name="T2" fmla="*/ 23 w 23"/>
                  <a:gd name="T3" fmla="*/ 28 h 39"/>
                  <a:gd name="T4" fmla="*/ 19 w 23"/>
                  <a:gd name="T5" fmla="*/ 0 h 39"/>
                  <a:gd name="T6" fmla="*/ 0 w 23"/>
                  <a:gd name="T7" fmla="*/ 3 h 39"/>
                  <a:gd name="T8" fmla="*/ 3 w 23"/>
                  <a:gd name="T9" fmla="*/ 31 h 39"/>
                  <a:gd name="T10" fmla="*/ 3 w 23"/>
                  <a:gd name="T11" fmla="*/ 31 h 39"/>
                  <a:gd name="T12" fmla="*/ 3 w 23"/>
                  <a:gd name="T13" fmla="*/ 31 h 39"/>
                  <a:gd name="T14" fmla="*/ 5 w 23"/>
                  <a:gd name="T15" fmla="*/ 34 h 39"/>
                  <a:gd name="T16" fmla="*/ 8 w 23"/>
                  <a:gd name="T17" fmla="*/ 37 h 39"/>
                  <a:gd name="T18" fmla="*/ 11 w 23"/>
                  <a:gd name="T19" fmla="*/ 39 h 39"/>
                  <a:gd name="T20" fmla="*/ 14 w 23"/>
                  <a:gd name="T21" fmla="*/ 39 h 39"/>
                  <a:gd name="T22" fmla="*/ 18 w 23"/>
                  <a:gd name="T23" fmla="*/ 37 h 39"/>
                  <a:gd name="T24" fmla="*/ 21 w 23"/>
                  <a:gd name="T25" fmla="*/ 36 h 39"/>
                  <a:gd name="T26" fmla="*/ 23 w 23"/>
                  <a:gd name="T27" fmla="*/ 32 h 39"/>
                  <a:gd name="T28" fmla="*/ 23 w 23"/>
                  <a:gd name="T2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9">
                    <a:moveTo>
                      <a:pt x="23" y="28"/>
                    </a:moveTo>
                    <a:lnTo>
                      <a:pt x="23" y="28"/>
                    </a:lnTo>
                    <a:lnTo>
                      <a:pt x="19" y="0"/>
                    </a:lnTo>
                    <a:lnTo>
                      <a:pt x="0" y="3"/>
                    </a:lnTo>
                    <a:lnTo>
                      <a:pt x="3" y="31"/>
                    </a:lnTo>
                    <a:lnTo>
                      <a:pt x="3" y="31"/>
                    </a:lnTo>
                    <a:lnTo>
                      <a:pt x="3" y="31"/>
                    </a:lnTo>
                    <a:lnTo>
                      <a:pt x="5" y="34"/>
                    </a:lnTo>
                    <a:lnTo>
                      <a:pt x="8" y="37"/>
                    </a:lnTo>
                    <a:lnTo>
                      <a:pt x="11" y="39"/>
                    </a:lnTo>
                    <a:lnTo>
                      <a:pt x="14" y="39"/>
                    </a:lnTo>
                    <a:lnTo>
                      <a:pt x="18" y="37"/>
                    </a:lnTo>
                    <a:lnTo>
                      <a:pt x="21" y="36"/>
                    </a:lnTo>
                    <a:lnTo>
                      <a:pt x="23" y="32"/>
                    </a:lnTo>
                    <a:lnTo>
                      <a:pt x="23"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7" name="Freeform 746"/>
              <p:cNvSpPr>
                <a:spLocks/>
              </p:cNvSpPr>
              <p:nvPr/>
            </p:nvSpPr>
            <p:spPr bwMode="auto">
              <a:xfrm>
                <a:off x="2563" y="2193"/>
                <a:ext cx="24" cy="43"/>
              </a:xfrm>
              <a:custGeom>
                <a:avLst/>
                <a:gdLst>
                  <a:gd name="T0" fmla="*/ 24 w 24"/>
                  <a:gd name="T1" fmla="*/ 34 h 43"/>
                  <a:gd name="T2" fmla="*/ 24 w 24"/>
                  <a:gd name="T3" fmla="*/ 34 h 43"/>
                  <a:gd name="T4" fmla="*/ 20 w 24"/>
                  <a:gd name="T5" fmla="*/ 0 h 43"/>
                  <a:gd name="T6" fmla="*/ 0 w 24"/>
                  <a:gd name="T7" fmla="*/ 3 h 43"/>
                  <a:gd name="T8" fmla="*/ 5 w 24"/>
                  <a:gd name="T9" fmla="*/ 35 h 43"/>
                  <a:gd name="T10" fmla="*/ 5 w 24"/>
                  <a:gd name="T11" fmla="*/ 35 h 43"/>
                  <a:gd name="T12" fmla="*/ 5 w 24"/>
                  <a:gd name="T13" fmla="*/ 35 h 43"/>
                  <a:gd name="T14" fmla="*/ 7 w 24"/>
                  <a:gd name="T15" fmla="*/ 40 h 43"/>
                  <a:gd name="T16" fmla="*/ 8 w 24"/>
                  <a:gd name="T17" fmla="*/ 42 h 43"/>
                  <a:gd name="T18" fmla="*/ 11 w 24"/>
                  <a:gd name="T19" fmla="*/ 43 h 43"/>
                  <a:gd name="T20" fmla="*/ 15 w 24"/>
                  <a:gd name="T21" fmla="*/ 43 h 43"/>
                  <a:gd name="T22" fmla="*/ 20 w 24"/>
                  <a:gd name="T23" fmla="*/ 43 h 43"/>
                  <a:gd name="T24" fmla="*/ 21 w 24"/>
                  <a:gd name="T25" fmla="*/ 40 h 43"/>
                  <a:gd name="T26" fmla="*/ 24 w 24"/>
                  <a:gd name="T27" fmla="*/ 37 h 43"/>
                  <a:gd name="T28" fmla="*/ 24 w 24"/>
                  <a:gd name="T29"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3">
                    <a:moveTo>
                      <a:pt x="24" y="34"/>
                    </a:moveTo>
                    <a:lnTo>
                      <a:pt x="24" y="34"/>
                    </a:lnTo>
                    <a:lnTo>
                      <a:pt x="20" y="0"/>
                    </a:lnTo>
                    <a:lnTo>
                      <a:pt x="0" y="3"/>
                    </a:lnTo>
                    <a:lnTo>
                      <a:pt x="5" y="35"/>
                    </a:lnTo>
                    <a:lnTo>
                      <a:pt x="5" y="35"/>
                    </a:lnTo>
                    <a:lnTo>
                      <a:pt x="5" y="35"/>
                    </a:lnTo>
                    <a:lnTo>
                      <a:pt x="7" y="40"/>
                    </a:lnTo>
                    <a:lnTo>
                      <a:pt x="8" y="42"/>
                    </a:lnTo>
                    <a:lnTo>
                      <a:pt x="11" y="43"/>
                    </a:lnTo>
                    <a:lnTo>
                      <a:pt x="15" y="43"/>
                    </a:lnTo>
                    <a:lnTo>
                      <a:pt x="20" y="43"/>
                    </a:lnTo>
                    <a:lnTo>
                      <a:pt x="21" y="40"/>
                    </a:lnTo>
                    <a:lnTo>
                      <a:pt x="24" y="37"/>
                    </a:lnTo>
                    <a:lnTo>
                      <a:pt x="24"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8" name="Freeform 747"/>
              <p:cNvSpPr>
                <a:spLocks/>
              </p:cNvSpPr>
              <p:nvPr/>
            </p:nvSpPr>
            <p:spPr bwMode="auto">
              <a:xfrm>
                <a:off x="2568" y="2227"/>
                <a:ext cx="23" cy="47"/>
              </a:xfrm>
              <a:custGeom>
                <a:avLst/>
                <a:gdLst>
                  <a:gd name="T0" fmla="*/ 23 w 23"/>
                  <a:gd name="T1" fmla="*/ 35 h 47"/>
                  <a:gd name="T2" fmla="*/ 23 w 23"/>
                  <a:gd name="T3" fmla="*/ 35 h 47"/>
                  <a:gd name="T4" fmla="*/ 19 w 23"/>
                  <a:gd name="T5" fmla="*/ 0 h 47"/>
                  <a:gd name="T6" fmla="*/ 0 w 23"/>
                  <a:gd name="T7" fmla="*/ 1 h 47"/>
                  <a:gd name="T8" fmla="*/ 3 w 23"/>
                  <a:gd name="T9" fmla="*/ 39 h 47"/>
                  <a:gd name="T10" fmla="*/ 3 w 23"/>
                  <a:gd name="T11" fmla="*/ 39 h 47"/>
                  <a:gd name="T12" fmla="*/ 3 w 23"/>
                  <a:gd name="T13" fmla="*/ 39 h 47"/>
                  <a:gd name="T14" fmla="*/ 5 w 23"/>
                  <a:gd name="T15" fmla="*/ 42 h 47"/>
                  <a:gd name="T16" fmla="*/ 8 w 23"/>
                  <a:gd name="T17" fmla="*/ 45 h 47"/>
                  <a:gd name="T18" fmla="*/ 11 w 23"/>
                  <a:gd name="T19" fmla="*/ 47 h 47"/>
                  <a:gd name="T20" fmla="*/ 15 w 23"/>
                  <a:gd name="T21" fmla="*/ 47 h 47"/>
                  <a:gd name="T22" fmla="*/ 18 w 23"/>
                  <a:gd name="T23" fmla="*/ 45 h 47"/>
                  <a:gd name="T24" fmla="*/ 21 w 23"/>
                  <a:gd name="T25" fmla="*/ 44 h 47"/>
                  <a:gd name="T26" fmla="*/ 23 w 23"/>
                  <a:gd name="T27" fmla="*/ 40 h 47"/>
                  <a:gd name="T28" fmla="*/ 23 w 23"/>
                  <a:gd name="T29"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7">
                    <a:moveTo>
                      <a:pt x="23" y="35"/>
                    </a:moveTo>
                    <a:lnTo>
                      <a:pt x="23" y="35"/>
                    </a:lnTo>
                    <a:lnTo>
                      <a:pt x="19" y="0"/>
                    </a:lnTo>
                    <a:lnTo>
                      <a:pt x="0" y="1"/>
                    </a:lnTo>
                    <a:lnTo>
                      <a:pt x="3" y="39"/>
                    </a:lnTo>
                    <a:lnTo>
                      <a:pt x="3" y="39"/>
                    </a:lnTo>
                    <a:lnTo>
                      <a:pt x="3" y="39"/>
                    </a:lnTo>
                    <a:lnTo>
                      <a:pt x="5" y="42"/>
                    </a:lnTo>
                    <a:lnTo>
                      <a:pt x="8" y="45"/>
                    </a:lnTo>
                    <a:lnTo>
                      <a:pt x="11" y="47"/>
                    </a:lnTo>
                    <a:lnTo>
                      <a:pt x="15" y="47"/>
                    </a:lnTo>
                    <a:lnTo>
                      <a:pt x="18" y="45"/>
                    </a:lnTo>
                    <a:lnTo>
                      <a:pt x="21" y="44"/>
                    </a:lnTo>
                    <a:lnTo>
                      <a:pt x="23" y="40"/>
                    </a:lnTo>
                    <a:lnTo>
                      <a:pt x="23" y="3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79" name="Freeform 748"/>
              <p:cNvSpPr>
                <a:spLocks/>
              </p:cNvSpPr>
              <p:nvPr/>
            </p:nvSpPr>
            <p:spPr bwMode="auto">
              <a:xfrm>
                <a:off x="2571" y="2262"/>
                <a:ext cx="25" cy="49"/>
              </a:xfrm>
              <a:custGeom>
                <a:avLst/>
                <a:gdLst>
                  <a:gd name="T0" fmla="*/ 25 w 25"/>
                  <a:gd name="T1" fmla="*/ 39 h 49"/>
                  <a:gd name="T2" fmla="*/ 25 w 25"/>
                  <a:gd name="T3" fmla="*/ 39 h 49"/>
                  <a:gd name="T4" fmla="*/ 20 w 25"/>
                  <a:gd name="T5" fmla="*/ 0 h 49"/>
                  <a:gd name="T6" fmla="*/ 0 w 25"/>
                  <a:gd name="T7" fmla="*/ 4 h 49"/>
                  <a:gd name="T8" fmla="*/ 5 w 25"/>
                  <a:gd name="T9" fmla="*/ 41 h 49"/>
                  <a:gd name="T10" fmla="*/ 5 w 25"/>
                  <a:gd name="T11" fmla="*/ 41 h 49"/>
                  <a:gd name="T12" fmla="*/ 5 w 25"/>
                  <a:gd name="T13" fmla="*/ 41 h 49"/>
                  <a:gd name="T14" fmla="*/ 7 w 25"/>
                  <a:gd name="T15" fmla="*/ 44 h 49"/>
                  <a:gd name="T16" fmla="*/ 8 w 25"/>
                  <a:gd name="T17" fmla="*/ 48 h 49"/>
                  <a:gd name="T18" fmla="*/ 12 w 25"/>
                  <a:gd name="T19" fmla="*/ 49 h 49"/>
                  <a:gd name="T20" fmla="*/ 15 w 25"/>
                  <a:gd name="T21" fmla="*/ 49 h 49"/>
                  <a:gd name="T22" fmla="*/ 20 w 25"/>
                  <a:gd name="T23" fmla="*/ 49 h 49"/>
                  <a:gd name="T24" fmla="*/ 21 w 25"/>
                  <a:gd name="T25" fmla="*/ 46 h 49"/>
                  <a:gd name="T26" fmla="*/ 23 w 25"/>
                  <a:gd name="T27" fmla="*/ 43 h 49"/>
                  <a:gd name="T28" fmla="*/ 25 w 25"/>
                  <a:gd name="T29"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9">
                    <a:moveTo>
                      <a:pt x="25" y="39"/>
                    </a:moveTo>
                    <a:lnTo>
                      <a:pt x="25" y="39"/>
                    </a:lnTo>
                    <a:lnTo>
                      <a:pt x="20" y="0"/>
                    </a:lnTo>
                    <a:lnTo>
                      <a:pt x="0" y="4"/>
                    </a:lnTo>
                    <a:lnTo>
                      <a:pt x="5" y="41"/>
                    </a:lnTo>
                    <a:lnTo>
                      <a:pt x="5" y="41"/>
                    </a:lnTo>
                    <a:lnTo>
                      <a:pt x="5" y="41"/>
                    </a:lnTo>
                    <a:lnTo>
                      <a:pt x="7" y="44"/>
                    </a:lnTo>
                    <a:lnTo>
                      <a:pt x="8" y="48"/>
                    </a:lnTo>
                    <a:lnTo>
                      <a:pt x="12" y="49"/>
                    </a:lnTo>
                    <a:lnTo>
                      <a:pt x="15" y="49"/>
                    </a:lnTo>
                    <a:lnTo>
                      <a:pt x="20" y="49"/>
                    </a:lnTo>
                    <a:lnTo>
                      <a:pt x="21" y="46"/>
                    </a:lnTo>
                    <a:lnTo>
                      <a:pt x="23" y="43"/>
                    </a:lnTo>
                    <a:lnTo>
                      <a:pt x="25"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0" name="Freeform 749"/>
              <p:cNvSpPr>
                <a:spLocks/>
              </p:cNvSpPr>
              <p:nvPr/>
            </p:nvSpPr>
            <p:spPr bwMode="auto">
              <a:xfrm>
                <a:off x="2576" y="2301"/>
                <a:ext cx="23" cy="51"/>
              </a:xfrm>
              <a:custGeom>
                <a:avLst/>
                <a:gdLst>
                  <a:gd name="T0" fmla="*/ 23 w 23"/>
                  <a:gd name="T1" fmla="*/ 39 h 51"/>
                  <a:gd name="T2" fmla="*/ 23 w 23"/>
                  <a:gd name="T3" fmla="*/ 39 h 51"/>
                  <a:gd name="T4" fmla="*/ 20 w 23"/>
                  <a:gd name="T5" fmla="*/ 0 h 51"/>
                  <a:gd name="T6" fmla="*/ 0 w 23"/>
                  <a:gd name="T7" fmla="*/ 2 h 51"/>
                  <a:gd name="T8" fmla="*/ 3 w 23"/>
                  <a:gd name="T9" fmla="*/ 41 h 51"/>
                  <a:gd name="T10" fmla="*/ 3 w 23"/>
                  <a:gd name="T11" fmla="*/ 41 h 51"/>
                  <a:gd name="T12" fmla="*/ 3 w 23"/>
                  <a:gd name="T13" fmla="*/ 41 h 51"/>
                  <a:gd name="T14" fmla="*/ 5 w 23"/>
                  <a:gd name="T15" fmla="*/ 46 h 51"/>
                  <a:gd name="T16" fmla="*/ 8 w 23"/>
                  <a:gd name="T17" fmla="*/ 48 h 51"/>
                  <a:gd name="T18" fmla="*/ 11 w 23"/>
                  <a:gd name="T19" fmla="*/ 49 h 51"/>
                  <a:gd name="T20" fmla="*/ 15 w 23"/>
                  <a:gd name="T21" fmla="*/ 51 h 51"/>
                  <a:gd name="T22" fmla="*/ 18 w 23"/>
                  <a:gd name="T23" fmla="*/ 49 h 51"/>
                  <a:gd name="T24" fmla="*/ 21 w 23"/>
                  <a:gd name="T25" fmla="*/ 48 h 51"/>
                  <a:gd name="T26" fmla="*/ 23 w 23"/>
                  <a:gd name="T27" fmla="*/ 44 h 51"/>
                  <a:gd name="T28" fmla="*/ 23 w 23"/>
                  <a:gd name="T29"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1">
                    <a:moveTo>
                      <a:pt x="23" y="39"/>
                    </a:moveTo>
                    <a:lnTo>
                      <a:pt x="23" y="39"/>
                    </a:lnTo>
                    <a:lnTo>
                      <a:pt x="20" y="0"/>
                    </a:lnTo>
                    <a:lnTo>
                      <a:pt x="0" y="2"/>
                    </a:lnTo>
                    <a:lnTo>
                      <a:pt x="3" y="41"/>
                    </a:lnTo>
                    <a:lnTo>
                      <a:pt x="3" y="41"/>
                    </a:lnTo>
                    <a:lnTo>
                      <a:pt x="3" y="41"/>
                    </a:lnTo>
                    <a:lnTo>
                      <a:pt x="5" y="46"/>
                    </a:lnTo>
                    <a:lnTo>
                      <a:pt x="8" y="48"/>
                    </a:lnTo>
                    <a:lnTo>
                      <a:pt x="11" y="49"/>
                    </a:lnTo>
                    <a:lnTo>
                      <a:pt x="15" y="51"/>
                    </a:lnTo>
                    <a:lnTo>
                      <a:pt x="18" y="49"/>
                    </a:lnTo>
                    <a:lnTo>
                      <a:pt x="21" y="48"/>
                    </a:lnTo>
                    <a:lnTo>
                      <a:pt x="23" y="44"/>
                    </a:lnTo>
                    <a:lnTo>
                      <a:pt x="23"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1" name="Freeform 750"/>
              <p:cNvSpPr>
                <a:spLocks/>
              </p:cNvSpPr>
              <p:nvPr/>
            </p:nvSpPr>
            <p:spPr bwMode="auto">
              <a:xfrm>
                <a:off x="2579" y="2340"/>
                <a:ext cx="25" cy="48"/>
              </a:xfrm>
              <a:custGeom>
                <a:avLst/>
                <a:gdLst>
                  <a:gd name="T0" fmla="*/ 25 w 25"/>
                  <a:gd name="T1" fmla="*/ 38 h 48"/>
                  <a:gd name="T2" fmla="*/ 25 w 25"/>
                  <a:gd name="T3" fmla="*/ 38 h 48"/>
                  <a:gd name="T4" fmla="*/ 20 w 25"/>
                  <a:gd name="T5" fmla="*/ 0 h 48"/>
                  <a:gd name="T6" fmla="*/ 0 w 25"/>
                  <a:gd name="T7" fmla="*/ 2 h 48"/>
                  <a:gd name="T8" fmla="*/ 5 w 25"/>
                  <a:gd name="T9" fmla="*/ 39 h 48"/>
                  <a:gd name="T10" fmla="*/ 5 w 25"/>
                  <a:gd name="T11" fmla="*/ 39 h 48"/>
                  <a:gd name="T12" fmla="*/ 5 w 25"/>
                  <a:gd name="T13" fmla="*/ 39 h 48"/>
                  <a:gd name="T14" fmla="*/ 7 w 25"/>
                  <a:gd name="T15" fmla="*/ 43 h 48"/>
                  <a:gd name="T16" fmla="*/ 8 w 25"/>
                  <a:gd name="T17" fmla="*/ 46 h 48"/>
                  <a:gd name="T18" fmla="*/ 12 w 25"/>
                  <a:gd name="T19" fmla="*/ 48 h 48"/>
                  <a:gd name="T20" fmla="*/ 15 w 25"/>
                  <a:gd name="T21" fmla="*/ 48 h 48"/>
                  <a:gd name="T22" fmla="*/ 20 w 25"/>
                  <a:gd name="T23" fmla="*/ 46 h 48"/>
                  <a:gd name="T24" fmla="*/ 21 w 25"/>
                  <a:gd name="T25" fmla="*/ 44 h 48"/>
                  <a:gd name="T26" fmla="*/ 23 w 25"/>
                  <a:gd name="T27" fmla="*/ 41 h 48"/>
                  <a:gd name="T28" fmla="*/ 25 w 25"/>
                  <a:gd name="T29"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8">
                    <a:moveTo>
                      <a:pt x="25" y="38"/>
                    </a:moveTo>
                    <a:lnTo>
                      <a:pt x="25" y="38"/>
                    </a:lnTo>
                    <a:lnTo>
                      <a:pt x="20" y="0"/>
                    </a:lnTo>
                    <a:lnTo>
                      <a:pt x="0" y="2"/>
                    </a:lnTo>
                    <a:lnTo>
                      <a:pt x="5" y="39"/>
                    </a:lnTo>
                    <a:lnTo>
                      <a:pt x="5" y="39"/>
                    </a:lnTo>
                    <a:lnTo>
                      <a:pt x="5" y="39"/>
                    </a:lnTo>
                    <a:lnTo>
                      <a:pt x="7" y="43"/>
                    </a:lnTo>
                    <a:lnTo>
                      <a:pt x="8" y="46"/>
                    </a:lnTo>
                    <a:lnTo>
                      <a:pt x="12" y="48"/>
                    </a:lnTo>
                    <a:lnTo>
                      <a:pt x="15" y="48"/>
                    </a:lnTo>
                    <a:lnTo>
                      <a:pt x="20" y="46"/>
                    </a:lnTo>
                    <a:lnTo>
                      <a:pt x="21" y="44"/>
                    </a:lnTo>
                    <a:lnTo>
                      <a:pt x="23" y="41"/>
                    </a:lnTo>
                    <a:lnTo>
                      <a:pt x="25" y="3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2" name="Freeform 751"/>
              <p:cNvSpPr>
                <a:spLocks/>
              </p:cNvSpPr>
              <p:nvPr/>
            </p:nvSpPr>
            <p:spPr bwMode="auto">
              <a:xfrm>
                <a:off x="2584" y="2378"/>
                <a:ext cx="23" cy="45"/>
              </a:xfrm>
              <a:custGeom>
                <a:avLst/>
                <a:gdLst>
                  <a:gd name="T0" fmla="*/ 23 w 23"/>
                  <a:gd name="T1" fmla="*/ 34 h 45"/>
                  <a:gd name="T2" fmla="*/ 23 w 23"/>
                  <a:gd name="T3" fmla="*/ 34 h 45"/>
                  <a:gd name="T4" fmla="*/ 20 w 23"/>
                  <a:gd name="T5" fmla="*/ 0 h 45"/>
                  <a:gd name="T6" fmla="*/ 0 w 23"/>
                  <a:gd name="T7" fmla="*/ 1 h 45"/>
                  <a:gd name="T8" fmla="*/ 3 w 23"/>
                  <a:gd name="T9" fmla="*/ 36 h 45"/>
                  <a:gd name="T10" fmla="*/ 3 w 23"/>
                  <a:gd name="T11" fmla="*/ 37 h 45"/>
                  <a:gd name="T12" fmla="*/ 3 w 23"/>
                  <a:gd name="T13" fmla="*/ 36 h 45"/>
                  <a:gd name="T14" fmla="*/ 5 w 23"/>
                  <a:gd name="T15" fmla="*/ 40 h 45"/>
                  <a:gd name="T16" fmla="*/ 8 w 23"/>
                  <a:gd name="T17" fmla="*/ 44 h 45"/>
                  <a:gd name="T18" fmla="*/ 12 w 23"/>
                  <a:gd name="T19" fmla="*/ 44 h 45"/>
                  <a:gd name="T20" fmla="*/ 15 w 23"/>
                  <a:gd name="T21" fmla="*/ 45 h 45"/>
                  <a:gd name="T22" fmla="*/ 18 w 23"/>
                  <a:gd name="T23" fmla="*/ 44 h 45"/>
                  <a:gd name="T24" fmla="*/ 21 w 23"/>
                  <a:gd name="T25" fmla="*/ 42 h 45"/>
                  <a:gd name="T26" fmla="*/ 23 w 23"/>
                  <a:gd name="T27" fmla="*/ 39 h 45"/>
                  <a:gd name="T28" fmla="*/ 23 w 23"/>
                  <a:gd name="T29"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23" y="34"/>
                    </a:moveTo>
                    <a:lnTo>
                      <a:pt x="23" y="34"/>
                    </a:lnTo>
                    <a:lnTo>
                      <a:pt x="20" y="0"/>
                    </a:lnTo>
                    <a:lnTo>
                      <a:pt x="0" y="1"/>
                    </a:lnTo>
                    <a:lnTo>
                      <a:pt x="3" y="36"/>
                    </a:lnTo>
                    <a:lnTo>
                      <a:pt x="3" y="37"/>
                    </a:lnTo>
                    <a:lnTo>
                      <a:pt x="3" y="36"/>
                    </a:lnTo>
                    <a:lnTo>
                      <a:pt x="5" y="40"/>
                    </a:lnTo>
                    <a:lnTo>
                      <a:pt x="8" y="44"/>
                    </a:lnTo>
                    <a:lnTo>
                      <a:pt x="12" y="44"/>
                    </a:lnTo>
                    <a:lnTo>
                      <a:pt x="15" y="45"/>
                    </a:lnTo>
                    <a:lnTo>
                      <a:pt x="18" y="44"/>
                    </a:lnTo>
                    <a:lnTo>
                      <a:pt x="21" y="42"/>
                    </a:lnTo>
                    <a:lnTo>
                      <a:pt x="23" y="39"/>
                    </a:lnTo>
                    <a:lnTo>
                      <a:pt x="23"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3" name="Freeform 752"/>
              <p:cNvSpPr>
                <a:spLocks/>
              </p:cNvSpPr>
              <p:nvPr/>
            </p:nvSpPr>
            <p:spPr bwMode="auto">
              <a:xfrm>
                <a:off x="2587" y="2412"/>
                <a:ext cx="25" cy="41"/>
              </a:xfrm>
              <a:custGeom>
                <a:avLst/>
                <a:gdLst>
                  <a:gd name="T0" fmla="*/ 25 w 25"/>
                  <a:gd name="T1" fmla="*/ 31 h 41"/>
                  <a:gd name="T2" fmla="*/ 25 w 25"/>
                  <a:gd name="T3" fmla="*/ 31 h 41"/>
                  <a:gd name="T4" fmla="*/ 20 w 25"/>
                  <a:gd name="T5" fmla="*/ 0 h 41"/>
                  <a:gd name="T6" fmla="*/ 0 w 25"/>
                  <a:gd name="T7" fmla="*/ 3 h 41"/>
                  <a:gd name="T8" fmla="*/ 5 w 25"/>
                  <a:gd name="T9" fmla="*/ 32 h 41"/>
                  <a:gd name="T10" fmla="*/ 5 w 25"/>
                  <a:gd name="T11" fmla="*/ 32 h 41"/>
                  <a:gd name="T12" fmla="*/ 5 w 25"/>
                  <a:gd name="T13" fmla="*/ 32 h 41"/>
                  <a:gd name="T14" fmla="*/ 7 w 25"/>
                  <a:gd name="T15" fmla="*/ 37 h 41"/>
                  <a:gd name="T16" fmla="*/ 9 w 25"/>
                  <a:gd name="T17" fmla="*/ 39 h 41"/>
                  <a:gd name="T18" fmla="*/ 12 w 25"/>
                  <a:gd name="T19" fmla="*/ 41 h 41"/>
                  <a:gd name="T20" fmla="*/ 17 w 25"/>
                  <a:gd name="T21" fmla="*/ 41 h 41"/>
                  <a:gd name="T22" fmla="*/ 20 w 25"/>
                  <a:gd name="T23" fmla="*/ 41 h 41"/>
                  <a:gd name="T24" fmla="*/ 22 w 25"/>
                  <a:gd name="T25" fmla="*/ 37 h 41"/>
                  <a:gd name="T26" fmla="*/ 25 w 25"/>
                  <a:gd name="T27" fmla="*/ 34 h 41"/>
                  <a:gd name="T28" fmla="*/ 25 w 25"/>
                  <a:gd name="T29" fmla="*/ 3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1">
                    <a:moveTo>
                      <a:pt x="25" y="31"/>
                    </a:moveTo>
                    <a:lnTo>
                      <a:pt x="25" y="31"/>
                    </a:lnTo>
                    <a:lnTo>
                      <a:pt x="20" y="0"/>
                    </a:lnTo>
                    <a:lnTo>
                      <a:pt x="0" y="3"/>
                    </a:lnTo>
                    <a:lnTo>
                      <a:pt x="5" y="32"/>
                    </a:lnTo>
                    <a:lnTo>
                      <a:pt x="5" y="32"/>
                    </a:lnTo>
                    <a:lnTo>
                      <a:pt x="5" y="32"/>
                    </a:lnTo>
                    <a:lnTo>
                      <a:pt x="7" y="37"/>
                    </a:lnTo>
                    <a:lnTo>
                      <a:pt x="9" y="39"/>
                    </a:lnTo>
                    <a:lnTo>
                      <a:pt x="12" y="41"/>
                    </a:lnTo>
                    <a:lnTo>
                      <a:pt x="17" y="41"/>
                    </a:lnTo>
                    <a:lnTo>
                      <a:pt x="20" y="41"/>
                    </a:lnTo>
                    <a:lnTo>
                      <a:pt x="22" y="37"/>
                    </a:lnTo>
                    <a:lnTo>
                      <a:pt x="25" y="34"/>
                    </a:lnTo>
                    <a:lnTo>
                      <a:pt x="25"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4" name="Freeform 753"/>
              <p:cNvSpPr>
                <a:spLocks/>
              </p:cNvSpPr>
              <p:nvPr/>
            </p:nvSpPr>
            <p:spPr bwMode="auto">
              <a:xfrm>
                <a:off x="2592" y="2443"/>
                <a:ext cx="23" cy="37"/>
              </a:xfrm>
              <a:custGeom>
                <a:avLst/>
                <a:gdLst>
                  <a:gd name="T0" fmla="*/ 23 w 23"/>
                  <a:gd name="T1" fmla="*/ 26 h 37"/>
                  <a:gd name="T2" fmla="*/ 23 w 23"/>
                  <a:gd name="T3" fmla="*/ 26 h 37"/>
                  <a:gd name="T4" fmla="*/ 20 w 23"/>
                  <a:gd name="T5" fmla="*/ 0 h 37"/>
                  <a:gd name="T6" fmla="*/ 0 w 23"/>
                  <a:gd name="T7" fmla="*/ 1 h 37"/>
                  <a:gd name="T8" fmla="*/ 4 w 23"/>
                  <a:gd name="T9" fmla="*/ 29 h 37"/>
                  <a:gd name="T10" fmla="*/ 4 w 23"/>
                  <a:gd name="T11" fmla="*/ 29 h 37"/>
                  <a:gd name="T12" fmla="*/ 4 w 23"/>
                  <a:gd name="T13" fmla="*/ 29 h 37"/>
                  <a:gd name="T14" fmla="*/ 5 w 23"/>
                  <a:gd name="T15" fmla="*/ 34 h 37"/>
                  <a:gd name="T16" fmla="*/ 8 w 23"/>
                  <a:gd name="T17" fmla="*/ 36 h 37"/>
                  <a:gd name="T18" fmla="*/ 12 w 23"/>
                  <a:gd name="T19" fmla="*/ 37 h 37"/>
                  <a:gd name="T20" fmla="*/ 15 w 23"/>
                  <a:gd name="T21" fmla="*/ 37 h 37"/>
                  <a:gd name="T22" fmla="*/ 18 w 23"/>
                  <a:gd name="T23" fmla="*/ 37 h 37"/>
                  <a:gd name="T24" fmla="*/ 21 w 23"/>
                  <a:gd name="T25" fmla="*/ 34 h 37"/>
                  <a:gd name="T26" fmla="*/ 23 w 23"/>
                  <a:gd name="T27" fmla="*/ 31 h 37"/>
                  <a:gd name="T28" fmla="*/ 23 w 23"/>
                  <a:gd name="T29"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7">
                    <a:moveTo>
                      <a:pt x="23" y="26"/>
                    </a:moveTo>
                    <a:lnTo>
                      <a:pt x="23" y="26"/>
                    </a:lnTo>
                    <a:lnTo>
                      <a:pt x="20" y="0"/>
                    </a:lnTo>
                    <a:lnTo>
                      <a:pt x="0" y="1"/>
                    </a:lnTo>
                    <a:lnTo>
                      <a:pt x="4" y="29"/>
                    </a:lnTo>
                    <a:lnTo>
                      <a:pt x="4" y="29"/>
                    </a:lnTo>
                    <a:lnTo>
                      <a:pt x="4" y="29"/>
                    </a:lnTo>
                    <a:lnTo>
                      <a:pt x="5" y="34"/>
                    </a:lnTo>
                    <a:lnTo>
                      <a:pt x="8" y="36"/>
                    </a:lnTo>
                    <a:lnTo>
                      <a:pt x="12" y="37"/>
                    </a:lnTo>
                    <a:lnTo>
                      <a:pt x="15" y="37"/>
                    </a:lnTo>
                    <a:lnTo>
                      <a:pt x="18" y="37"/>
                    </a:lnTo>
                    <a:lnTo>
                      <a:pt x="21" y="34"/>
                    </a:lnTo>
                    <a:lnTo>
                      <a:pt x="23" y="31"/>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5" name="Freeform 754"/>
              <p:cNvSpPr>
                <a:spLocks/>
              </p:cNvSpPr>
              <p:nvPr/>
            </p:nvSpPr>
            <p:spPr bwMode="auto">
              <a:xfrm>
                <a:off x="2596" y="2469"/>
                <a:ext cx="24" cy="34"/>
              </a:xfrm>
              <a:custGeom>
                <a:avLst/>
                <a:gdLst>
                  <a:gd name="T0" fmla="*/ 24 w 24"/>
                  <a:gd name="T1" fmla="*/ 23 h 34"/>
                  <a:gd name="T2" fmla="*/ 24 w 24"/>
                  <a:gd name="T3" fmla="*/ 23 h 34"/>
                  <a:gd name="T4" fmla="*/ 19 w 24"/>
                  <a:gd name="T5" fmla="*/ 0 h 34"/>
                  <a:gd name="T6" fmla="*/ 0 w 24"/>
                  <a:gd name="T7" fmla="*/ 3 h 34"/>
                  <a:gd name="T8" fmla="*/ 4 w 24"/>
                  <a:gd name="T9" fmla="*/ 26 h 34"/>
                  <a:gd name="T10" fmla="*/ 4 w 24"/>
                  <a:gd name="T11" fmla="*/ 27 h 34"/>
                  <a:gd name="T12" fmla="*/ 4 w 24"/>
                  <a:gd name="T13" fmla="*/ 26 h 34"/>
                  <a:gd name="T14" fmla="*/ 6 w 24"/>
                  <a:gd name="T15" fmla="*/ 31 h 34"/>
                  <a:gd name="T16" fmla="*/ 8 w 24"/>
                  <a:gd name="T17" fmla="*/ 32 h 34"/>
                  <a:gd name="T18" fmla="*/ 13 w 24"/>
                  <a:gd name="T19" fmla="*/ 34 h 34"/>
                  <a:gd name="T20" fmla="*/ 16 w 24"/>
                  <a:gd name="T21" fmla="*/ 34 h 34"/>
                  <a:gd name="T22" fmla="*/ 19 w 24"/>
                  <a:gd name="T23" fmla="*/ 32 h 34"/>
                  <a:gd name="T24" fmla="*/ 22 w 24"/>
                  <a:gd name="T25" fmla="*/ 31 h 34"/>
                  <a:gd name="T26" fmla="*/ 24 w 24"/>
                  <a:gd name="T27" fmla="*/ 27 h 34"/>
                  <a:gd name="T28" fmla="*/ 24 w 24"/>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4">
                    <a:moveTo>
                      <a:pt x="24" y="23"/>
                    </a:moveTo>
                    <a:lnTo>
                      <a:pt x="24" y="23"/>
                    </a:lnTo>
                    <a:lnTo>
                      <a:pt x="19" y="0"/>
                    </a:lnTo>
                    <a:lnTo>
                      <a:pt x="0" y="3"/>
                    </a:lnTo>
                    <a:lnTo>
                      <a:pt x="4" y="26"/>
                    </a:lnTo>
                    <a:lnTo>
                      <a:pt x="4" y="27"/>
                    </a:lnTo>
                    <a:lnTo>
                      <a:pt x="4" y="26"/>
                    </a:lnTo>
                    <a:lnTo>
                      <a:pt x="6" y="31"/>
                    </a:lnTo>
                    <a:lnTo>
                      <a:pt x="8" y="32"/>
                    </a:lnTo>
                    <a:lnTo>
                      <a:pt x="13" y="34"/>
                    </a:lnTo>
                    <a:lnTo>
                      <a:pt x="16" y="34"/>
                    </a:lnTo>
                    <a:lnTo>
                      <a:pt x="19" y="32"/>
                    </a:lnTo>
                    <a:lnTo>
                      <a:pt x="22" y="31"/>
                    </a:lnTo>
                    <a:lnTo>
                      <a:pt x="24" y="27"/>
                    </a:lnTo>
                    <a:lnTo>
                      <a:pt x="24"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6" name="Freeform 755"/>
              <p:cNvSpPr>
                <a:spLocks/>
              </p:cNvSpPr>
              <p:nvPr/>
            </p:nvSpPr>
            <p:spPr bwMode="auto">
              <a:xfrm>
                <a:off x="2600" y="2492"/>
                <a:ext cx="23" cy="30"/>
              </a:xfrm>
              <a:custGeom>
                <a:avLst/>
                <a:gdLst>
                  <a:gd name="T0" fmla="*/ 23 w 23"/>
                  <a:gd name="T1" fmla="*/ 17 h 30"/>
                  <a:gd name="T2" fmla="*/ 23 w 23"/>
                  <a:gd name="T3" fmla="*/ 17 h 30"/>
                  <a:gd name="T4" fmla="*/ 20 w 23"/>
                  <a:gd name="T5" fmla="*/ 0 h 30"/>
                  <a:gd name="T6" fmla="*/ 0 w 23"/>
                  <a:gd name="T7" fmla="*/ 4 h 30"/>
                  <a:gd name="T8" fmla="*/ 4 w 23"/>
                  <a:gd name="T9" fmla="*/ 22 h 30"/>
                  <a:gd name="T10" fmla="*/ 5 w 23"/>
                  <a:gd name="T11" fmla="*/ 22 h 30"/>
                  <a:gd name="T12" fmla="*/ 4 w 23"/>
                  <a:gd name="T13" fmla="*/ 22 h 30"/>
                  <a:gd name="T14" fmla="*/ 5 w 23"/>
                  <a:gd name="T15" fmla="*/ 26 h 30"/>
                  <a:gd name="T16" fmla="*/ 9 w 23"/>
                  <a:gd name="T17" fmla="*/ 29 h 30"/>
                  <a:gd name="T18" fmla="*/ 12 w 23"/>
                  <a:gd name="T19" fmla="*/ 30 h 30"/>
                  <a:gd name="T20" fmla="*/ 17 w 23"/>
                  <a:gd name="T21" fmla="*/ 29 h 30"/>
                  <a:gd name="T22" fmla="*/ 20 w 23"/>
                  <a:gd name="T23" fmla="*/ 29 h 30"/>
                  <a:gd name="T24" fmla="*/ 22 w 23"/>
                  <a:gd name="T25" fmla="*/ 26 h 30"/>
                  <a:gd name="T26" fmla="*/ 23 w 23"/>
                  <a:gd name="T27" fmla="*/ 22 h 30"/>
                  <a:gd name="T28" fmla="*/ 23 w 23"/>
                  <a:gd name="T29" fmla="*/ 1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0">
                    <a:moveTo>
                      <a:pt x="23" y="17"/>
                    </a:moveTo>
                    <a:lnTo>
                      <a:pt x="23" y="17"/>
                    </a:lnTo>
                    <a:lnTo>
                      <a:pt x="20" y="0"/>
                    </a:lnTo>
                    <a:lnTo>
                      <a:pt x="0" y="4"/>
                    </a:lnTo>
                    <a:lnTo>
                      <a:pt x="4" y="22"/>
                    </a:lnTo>
                    <a:lnTo>
                      <a:pt x="5" y="22"/>
                    </a:lnTo>
                    <a:lnTo>
                      <a:pt x="4" y="22"/>
                    </a:lnTo>
                    <a:lnTo>
                      <a:pt x="5" y="26"/>
                    </a:lnTo>
                    <a:lnTo>
                      <a:pt x="9" y="29"/>
                    </a:lnTo>
                    <a:lnTo>
                      <a:pt x="12" y="30"/>
                    </a:lnTo>
                    <a:lnTo>
                      <a:pt x="17" y="29"/>
                    </a:lnTo>
                    <a:lnTo>
                      <a:pt x="20" y="29"/>
                    </a:lnTo>
                    <a:lnTo>
                      <a:pt x="22" y="26"/>
                    </a:lnTo>
                    <a:lnTo>
                      <a:pt x="23" y="22"/>
                    </a:lnTo>
                    <a:lnTo>
                      <a:pt x="23" y="1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7" name="Freeform 756"/>
              <p:cNvSpPr>
                <a:spLocks/>
              </p:cNvSpPr>
              <p:nvPr/>
            </p:nvSpPr>
            <p:spPr bwMode="auto">
              <a:xfrm>
                <a:off x="2605" y="2509"/>
                <a:ext cx="23" cy="26"/>
              </a:xfrm>
              <a:custGeom>
                <a:avLst/>
                <a:gdLst>
                  <a:gd name="T0" fmla="*/ 21 w 23"/>
                  <a:gd name="T1" fmla="*/ 13 h 26"/>
                  <a:gd name="T2" fmla="*/ 23 w 23"/>
                  <a:gd name="T3" fmla="*/ 13 h 26"/>
                  <a:gd name="T4" fmla="*/ 18 w 23"/>
                  <a:gd name="T5" fmla="*/ 0 h 26"/>
                  <a:gd name="T6" fmla="*/ 0 w 23"/>
                  <a:gd name="T7" fmla="*/ 5 h 26"/>
                  <a:gd name="T8" fmla="*/ 4 w 23"/>
                  <a:gd name="T9" fmla="*/ 20 h 26"/>
                  <a:gd name="T10" fmla="*/ 4 w 23"/>
                  <a:gd name="T11" fmla="*/ 20 h 26"/>
                  <a:gd name="T12" fmla="*/ 4 w 23"/>
                  <a:gd name="T13" fmla="*/ 20 h 26"/>
                  <a:gd name="T14" fmla="*/ 5 w 23"/>
                  <a:gd name="T15" fmla="*/ 23 h 26"/>
                  <a:gd name="T16" fmla="*/ 8 w 23"/>
                  <a:gd name="T17" fmla="*/ 25 h 26"/>
                  <a:gd name="T18" fmla="*/ 12 w 23"/>
                  <a:gd name="T19" fmla="*/ 26 h 26"/>
                  <a:gd name="T20" fmla="*/ 15 w 23"/>
                  <a:gd name="T21" fmla="*/ 26 h 26"/>
                  <a:gd name="T22" fmla="*/ 18 w 23"/>
                  <a:gd name="T23" fmla="*/ 25 h 26"/>
                  <a:gd name="T24" fmla="*/ 21 w 23"/>
                  <a:gd name="T25" fmla="*/ 22 h 26"/>
                  <a:gd name="T26" fmla="*/ 23 w 23"/>
                  <a:gd name="T27" fmla="*/ 18 h 26"/>
                  <a:gd name="T28" fmla="*/ 23 w 23"/>
                  <a:gd name="T29" fmla="*/ 13 h 26"/>
                  <a:gd name="T30" fmla="*/ 21 w 23"/>
                  <a:gd name="T3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21" y="13"/>
                    </a:moveTo>
                    <a:lnTo>
                      <a:pt x="23" y="13"/>
                    </a:lnTo>
                    <a:lnTo>
                      <a:pt x="18" y="0"/>
                    </a:lnTo>
                    <a:lnTo>
                      <a:pt x="0" y="5"/>
                    </a:lnTo>
                    <a:lnTo>
                      <a:pt x="4" y="20"/>
                    </a:lnTo>
                    <a:lnTo>
                      <a:pt x="4" y="20"/>
                    </a:lnTo>
                    <a:lnTo>
                      <a:pt x="4" y="20"/>
                    </a:lnTo>
                    <a:lnTo>
                      <a:pt x="5" y="23"/>
                    </a:lnTo>
                    <a:lnTo>
                      <a:pt x="8" y="25"/>
                    </a:lnTo>
                    <a:lnTo>
                      <a:pt x="12" y="26"/>
                    </a:lnTo>
                    <a:lnTo>
                      <a:pt x="15" y="26"/>
                    </a:lnTo>
                    <a:lnTo>
                      <a:pt x="18" y="25"/>
                    </a:lnTo>
                    <a:lnTo>
                      <a:pt x="21" y="22"/>
                    </a:lnTo>
                    <a:lnTo>
                      <a:pt x="23" y="18"/>
                    </a:lnTo>
                    <a:lnTo>
                      <a:pt x="23" y="13"/>
                    </a:lnTo>
                    <a:lnTo>
                      <a:pt x="21"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8" name="Freeform 757"/>
              <p:cNvSpPr>
                <a:spLocks/>
              </p:cNvSpPr>
              <p:nvPr/>
            </p:nvSpPr>
            <p:spPr bwMode="auto">
              <a:xfrm>
                <a:off x="2609" y="2522"/>
                <a:ext cx="22" cy="25"/>
              </a:xfrm>
              <a:custGeom>
                <a:avLst/>
                <a:gdLst>
                  <a:gd name="T0" fmla="*/ 22 w 22"/>
                  <a:gd name="T1" fmla="*/ 10 h 25"/>
                  <a:gd name="T2" fmla="*/ 22 w 22"/>
                  <a:gd name="T3" fmla="*/ 12 h 25"/>
                  <a:gd name="T4" fmla="*/ 17 w 22"/>
                  <a:gd name="T5" fmla="*/ 0 h 25"/>
                  <a:gd name="T6" fmla="*/ 0 w 22"/>
                  <a:gd name="T7" fmla="*/ 7 h 25"/>
                  <a:gd name="T8" fmla="*/ 4 w 22"/>
                  <a:gd name="T9" fmla="*/ 18 h 25"/>
                  <a:gd name="T10" fmla="*/ 4 w 22"/>
                  <a:gd name="T11" fmla="*/ 18 h 25"/>
                  <a:gd name="T12" fmla="*/ 4 w 22"/>
                  <a:gd name="T13" fmla="*/ 18 h 25"/>
                  <a:gd name="T14" fmla="*/ 6 w 22"/>
                  <a:gd name="T15" fmla="*/ 22 h 25"/>
                  <a:gd name="T16" fmla="*/ 9 w 22"/>
                  <a:gd name="T17" fmla="*/ 23 h 25"/>
                  <a:gd name="T18" fmla="*/ 13 w 22"/>
                  <a:gd name="T19" fmla="*/ 25 h 25"/>
                  <a:gd name="T20" fmla="*/ 16 w 22"/>
                  <a:gd name="T21" fmla="*/ 23 h 25"/>
                  <a:gd name="T22" fmla="*/ 19 w 22"/>
                  <a:gd name="T23" fmla="*/ 22 h 25"/>
                  <a:gd name="T24" fmla="*/ 22 w 22"/>
                  <a:gd name="T25" fmla="*/ 18 h 25"/>
                  <a:gd name="T26" fmla="*/ 22 w 22"/>
                  <a:gd name="T27" fmla="*/ 15 h 25"/>
                  <a:gd name="T28" fmla="*/ 22 w 22"/>
                  <a:gd name="T29" fmla="*/ 12 h 25"/>
                  <a:gd name="T30" fmla="*/ 22 w 22"/>
                  <a:gd name="T31"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5">
                    <a:moveTo>
                      <a:pt x="22" y="10"/>
                    </a:moveTo>
                    <a:lnTo>
                      <a:pt x="22" y="12"/>
                    </a:lnTo>
                    <a:lnTo>
                      <a:pt x="17" y="0"/>
                    </a:lnTo>
                    <a:lnTo>
                      <a:pt x="0" y="7"/>
                    </a:lnTo>
                    <a:lnTo>
                      <a:pt x="4" y="18"/>
                    </a:lnTo>
                    <a:lnTo>
                      <a:pt x="4" y="18"/>
                    </a:lnTo>
                    <a:lnTo>
                      <a:pt x="4" y="18"/>
                    </a:lnTo>
                    <a:lnTo>
                      <a:pt x="6" y="22"/>
                    </a:lnTo>
                    <a:lnTo>
                      <a:pt x="9" y="23"/>
                    </a:lnTo>
                    <a:lnTo>
                      <a:pt x="13" y="25"/>
                    </a:lnTo>
                    <a:lnTo>
                      <a:pt x="16" y="23"/>
                    </a:lnTo>
                    <a:lnTo>
                      <a:pt x="19" y="22"/>
                    </a:lnTo>
                    <a:lnTo>
                      <a:pt x="22" y="18"/>
                    </a:lnTo>
                    <a:lnTo>
                      <a:pt x="22" y="15"/>
                    </a:lnTo>
                    <a:lnTo>
                      <a:pt x="22" y="12"/>
                    </a:lnTo>
                    <a:lnTo>
                      <a:pt x="22"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89" name="Freeform 758"/>
              <p:cNvSpPr>
                <a:spLocks/>
              </p:cNvSpPr>
              <p:nvPr/>
            </p:nvSpPr>
            <p:spPr bwMode="auto">
              <a:xfrm>
                <a:off x="2613" y="2532"/>
                <a:ext cx="23" cy="23"/>
              </a:xfrm>
              <a:custGeom>
                <a:avLst/>
                <a:gdLst>
                  <a:gd name="T0" fmla="*/ 20 w 23"/>
                  <a:gd name="T1" fmla="*/ 7 h 23"/>
                  <a:gd name="T2" fmla="*/ 22 w 23"/>
                  <a:gd name="T3" fmla="*/ 10 h 23"/>
                  <a:gd name="T4" fmla="*/ 18 w 23"/>
                  <a:gd name="T5" fmla="*/ 0 h 23"/>
                  <a:gd name="T6" fmla="*/ 0 w 23"/>
                  <a:gd name="T7" fmla="*/ 8 h 23"/>
                  <a:gd name="T8" fmla="*/ 4 w 23"/>
                  <a:gd name="T9" fmla="*/ 18 h 23"/>
                  <a:gd name="T10" fmla="*/ 5 w 23"/>
                  <a:gd name="T11" fmla="*/ 20 h 23"/>
                  <a:gd name="T12" fmla="*/ 4 w 23"/>
                  <a:gd name="T13" fmla="*/ 18 h 23"/>
                  <a:gd name="T14" fmla="*/ 7 w 23"/>
                  <a:gd name="T15" fmla="*/ 21 h 23"/>
                  <a:gd name="T16" fmla="*/ 10 w 23"/>
                  <a:gd name="T17" fmla="*/ 23 h 23"/>
                  <a:gd name="T18" fmla="*/ 13 w 23"/>
                  <a:gd name="T19" fmla="*/ 23 h 23"/>
                  <a:gd name="T20" fmla="*/ 17 w 23"/>
                  <a:gd name="T21" fmla="*/ 23 h 23"/>
                  <a:gd name="T22" fmla="*/ 20 w 23"/>
                  <a:gd name="T23" fmla="*/ 20 h 23"/>
                  <a:gd name="T24" fmla="*/ 22 w 23"/>
                  <a:gd name="T25" fmla="*/ 18 h 23"/>
                  <a:gd name="T26" fmla="*/ 23 w 23"/>
                  <a:gd name="T27" fmla="*/ 13 h 23"/>
                  <a:gd name="T28" fmla="*/ 22 w 23"/>
                  <a:gd name="T29" fmla="*/ 10 h 23"/>
                  <a:gd name="T30" fmla="*/ 20 w 23"/>
                  <a:gd name="T31"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20" y="7"/>
                    </a:moveTo>
                    <a:lnTo>
                      <a:pt x="22" y="10"/>
                    </a:lnTo>
                    <a:lnTo>
                      <a:pt x="18" y="0"/>
                    </a:lnTo>
                    <a:lnTo>
                      <a:pt x="0" y="8"/>
                    </a:lnTo>
                    <a:lnTo>
                      <a:pt x="4" y="18"/>
                    </a:lnTo>
                    <a:lnTo>
                      <a:pt x="5" y="20"/>
                    </a:lnTo>
                    <a:lnTo>
                      <a:pt x="4" y="18"/>
                    </a:lnTo>
                    <a:lnTo>
                      <a:pt x="7" y="21"/>
                    </a:lnTo>
                    <a:lnTo>
                      <a:pt x="10" y="23"/>
                    </a:lnTo>
                    <a:lnTo>
                      <a:pt x="13" y="23"/>
                    </a:lnTo>
                    <a:lnTo>
                      <a:pt x="17" y="23"/>
                    </a:lnTo>
                    <a:lnTo>
                      <a:pt x="20" y="20"/>
                    </a:lnTo>
                    <a:lnTo>
                      <a:pt x="22" y="18"/>
                    </a:lnTo>
                    <a:lnTo>
                      <a:pt x="23" y="13"/>
                    </a:lnTo>
                    <a:lnTo>
                      <a:pt x="22" y="10"/>
                    </a:lnTo>
                    <a:lnTo>
                      <a:pt x="20"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0" name="Freeform 759"/>
              <p:cNvSpPr>
                <a:spLocks/>
              </p:cNvSpPr>
              <p:nvPr/>
            </p:nvSpPr>
            <p:spPr bwMode="auto">
              <a:xfrm>
                <a:off x="2618" y="2539"/>
                <a:ext cx="21" cy="21"/>
              </a:xfrm>
              <a:custGeom>
                <a:avLst/>
                <a:gdLst>
                  <a:gd name="T0" fmla="*/ 18 w 21"/>
                  <a:gd name="T1" fmla="*/ 3 h 21"/>
                  <a:gd name="T2" fmla="*/ 20 w 21"/>
                  <a:gd name="T3" fmla="*/ 5 h 21"/>
                  <a:gd name="T4" fmla="*/ 15 w 21"/>
                  <a:gd name="T5" fmla="*/ 0 h 21"/>
                  <a:gd name="T6" fmla="*/ 0 w 21"/>
                  <a:gd name="T7" fmla="*/ 13 h 21"/>
                  <a:gd name="T8" fmla="*/ 5 w 21"/>
                  <a:gd name="T9" fmla="*/ 18 h 21"/>
                  <a:gd name="T10" fmla="*/ 7 w 21"/>
                  <a:gd name="T11" fmla="*/ 19 h 21"/>
                  <a:gd name="T12" fmla="*/ 5 w 21"/>
                  <a:gd name="T13" fmla="*/ 18 h 21"/>
                  <a:gd name="T14" fmla="*/ 8 w 21"/>
                  <a:gd name="T15" fmla="*/ 21 h 21"/>
                  <a:gd name="T16" fmla="*/ 12 w 21"/>
                  <a:gd name="T17" fmla="*/ 21 h 21"/>
                  <a:gd name="T18" fmla="*/ 15 w 21"/>
                  <a:gd name="T19" fmla="*/ 21 h 21"/>
                  <a:gd name="T20" fmla="*/ 18 w 21"/>
                  <a:gd name="T21" fmla="*/ 18 h 21"/>
                  <a:gd name="T22" fmla="*/ 21 w 21"/>
                  <a:gd name="T23" fmla="*/ 16 h 21"/>
                  <a:gd name="T24" fmla="*/ 21 w 21"/>
                  <a:gd name="T25" fmla="*/ 13 h 21"/>
                  <a:gd name="T26" fmla="*/ 21 w 21"/>
                  <a:gd name="T27" fmla="*/ 8 h 21"/>
                  <a:gd name="T28" fmla="*/ 20 w 21"/>
                  <a:gd name="T29" fmla="*/ 5 h 21"/>
                  <a:gd name="T30" fmla="*/ 18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8" y="3"/>
                    </a:moveTo>
                    <a:lnTo>
                      <a:pt x="20" y="5"/>
                    </a:lnTo>
                    <a:lnTo>
                      <a:pt x="15" y="0"/>
                    </a:lnTo>
                    <a:lnTo>
                      <a:pt x="0" y="13"/>
                    </a:lnTo>
                    <a:lnTo>
                      <a:pt x="5" y="18"/>
                    </a:lnTo>
                    <a:lnTo>
                      <a:pt x="7" y="19"/>
                    </a:lnTo>
                    <a:lnTo>
                      <a:pt x="5" y="18"/>
                    </a:lnTo>
                    <a:lnTo>
                      <a:pt x="8" y="21"/>
                    </a:lnTo>
                    <a:lnTo>
                      <a:pt x="12" y="21"/>
                    </a:lnTo>
                    <a:lnTo>
                      <a:pt x="15" y="21"/>
                    </a:lnTo>
                    <a:lnTo>
                      <a:pt x="18" y="18"/>
                    </a:lnTo>
                    <a:lnTo>
                      <a:pt x="21" y="16"/>
                    </a:lnTo>
                    <a:lnTo>
                      <a:pt x="21" y="13"/>
                    </a:lnTo>
                    <a:lnTo>
                      <a:pt x="21" y="8"/>
                    </a:lnTo>
                    <a:lnTo>
                      <a:pt x="20" y="5"/>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1" name="Freeform 760"/>
              <p:cNvSpPr>
                <a:spLocks/>
              </p:cNvSpPr>
              <p:nvPr/>
            </p:nvSpPr>
            <p:spPr bwMode="auto">
              <a:xfrm>
                <a:off x="2625" y="2542"/>
                <a:ext cx="19" cy="21"/>
              </a:xfrm>
              <a:custGeom>
                <a:avLst/>
                <a:gdLst>
                  <a:gd name="T0" fmla="*/ 14 w 19"/>
                  <a:gd name="T1" fmla="*/ 3 h 21"/>
                  <a:gd name="T2" fmla="*/ 14 w 19"/>
                  <a:gd name="T3" fmla="*/ 3 h 21"/>
                  <a:gd name="T4" fmla="*/ 11 w 19"/>
                  <a:gd name="T5" fmla="*/ 0 h 21"/>
                  <a:gd name="T6" fmla="*/ 0 w 19"/>
                  <a:gd name="T7" fmla="*/ 16 h 21"/>
                  <a:gd name="T8" fmla="*/ 3 w 19"/>
                  <a:gd name="T9" fmla="*/ 19 h 21"/>
                  <a:gd name="T10" fmla="*/ 3 w 19"/>
                  <a:gd name="T11" fmla="*/ 19 h 21"/>
                  <a:gd name="T12" fmla="*/ 3 w 19"/>
                  <a:gd name="T13" fmla="*/ 19 h 21"/>
                  <a:gd name="T14" fmla="*/ 8 w 19"/>
                  <a:gd name="T15" fmla="*/ 21 h 21"/>
                  <a:gd name="T16" fmla="*/ 11 w 19"/>
                  <a:gd name="T17" fmla="*/ 21 h 21"/>
                  <a:gd name="T18" fmla="*/ 14 w 19"/>
                  <a:gd name="T19" fmla="*/ 19 h 21"/>
                  <a:gd name="T20" fmla="*/ 18 w 19"/>
                  <a:gd name="T21" fmla="*/ 16 h 21"/>
                  <a:gd name="T22" fmla="*/ 19 w 19"/>
                  <a:gd name="T23" fmla="*/ 15 h 21"/>
                  <a:gd name="T24" fmla="*/ 19 w 19"/>
                  <a:gd name="T25" fmla="*/ 10 h 21"/>
                  <a:gd name="T26" fmla="*/ 18 w 19"/>
                  <a:gd name="T27" fmla="*/ 6 h 21"/>
                  <a:gd name="T28" fmla="*/ 14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14" y="3"/>
                    </a:moveTo>
                    <a:lnTo>
                      <a:pt x="14" y="3"/>
                    </a:lnTo>
                    <a:lnTo>
                      <a:pt x="11" y="0"/>
                    </a:lnTo>
                    <a:lnTo>
                      <a:pt x="0" y="16"/>
                    </a:lnTo>
                    <a:lnTo>
                      <a:pt x="3" y="19"/>
                    </a:lnTo>
                    <a:lnTo>
                      <a:pt x="3" y="19"/>
                    </a:lnTo>
                    <a:lnTo>
                      <a:pt x="3" y="19"/>
                    </a:lnTo>
                    <a:lnTo>
                      <a:pt x="8" y="21"/>
                    </a:lnTo>
                    <a:lnTo>
                      <a:pt x="11" y="21"/>
                    </a:lnTo>
                    <a:lnTo>
                      <a:pt x="14" y="19"/>
                    </a:lnTo>
                    <a:lnTo>
                      <a:pt x="18" y="16"/>
                    </a:lnTo>
                    <a:lnTo>
                      <a:pt x="19" y="15"/>
                    </a:lnTo>
                    <a:lnTo>
                      <a:pt x="19" y="10"/>
                    </a:lnTo>
                    <a:lnTo>
                      <a:pt x="18" y="6"/>
                    </a:lnTo>
                    <a:lnTo>
                      <a:pt x="14"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2" name="Freeform 761"/>
              <p:cNvSpPr>
                <a:spLocks/>
              </p:cNvSpPr>
              <p:nvPr/>
            </p:nvSpPr>
            <p:spPr bwMode="auto">
              <a:xfrm>
                <a:off x="2628" y="2545"/>
                <a:ext cx="20" cy="21"/>
              </a:xfrm>
              <a:custGeom>
                <a:avLst/>
                <a:gdLst>
                  <a:gd name="T0" fmla="*/ 13 w 20"/>
                  <a:gd name="T1" fmla="*/ 2 h 21"/>
                  <a:gd name="T2" fmla="*/ 16 w 20"/>
                  <a:gd name="T3" fmla="*/ 3 h 21"/>
                  <a:gd name="T4" fmla="*/ 11 w 20"/>
                  <a:gd name="T5" fmla="*/ 0 h 21"/>
                  <a:gd name="T6" fmla="*/ 0 w 20"/>
                  <a:gd name="T7" fmla="*/ 16 h 21"/>
                  <a:gd name="T8" fmla="*/ 5 w 20"/>
                  <a:gd name="T9" fmla="*/ 18 h 21"/>
                  <a:gd name="T10" fmla="*/ 7 w 20"/>
                  <a:gd name="T11" fmla="*/ 20 h 21"/>
                  <a:gd name="T12" fmla="*/ 5 w 20"/>
                  <a:gd name="T13" fmla="*/ 18 h 21"/>
                  <a:gd name="T14" fmla="*/ 8 w 20"/>
                  <a:gd name="T15" fmla="*/ 21 h 21"/>
                  <a:gd name="T16" fmla="*/ 11 w 20"/>
                  <a:gd name="T17" fmla="*/ 21 h 21"/>
                  <a:gd name="T18" fmla="*/ 15 w 20"/>
                  <a:gd name="T19" fmla="*/ 20 h 21"/>
                  <a:gd name="T20" fmla="*/ 18 w 20"/>
                  <a:gd name="T21" fmla="*/ 16 h 21"/>
                  <a:gd name="T22" fmla="*/ 20 w 20"/>
                  <a:gd name="T23" fmla="*/ 13 h 21"/>
                  <a:gd name="T24" fmla="*/ 20 w 20"/>
                  <a:gd name="T25" fmla="*/ 10 h 21"/>
                  <a:gd name="T26" fmla="*/ 20 w 20"/>
                  <a:gd name="T27" fmla="*/ 7 h 21"/>
                  <a:gd name="T28" fmla="*/ 16 w 20"/>
                  <a:gd name="T29" fmla="*/ 3 h 21"/>
                  <a:gd name="T30" fmla="*/ 13 w 20"/>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3" y="2"/>
                    </a:moveTo>
                    <a:lnTo>
                      <a:pt x="16" y="3"/>
                    </a:lnTo>
                    <a:lnTo>
                      <a:pt x="11" y="0"/>
                    </a:lnTo>
                    <a:lnTo>
                      <a:pt x="0" y="16"/>
                    </a:lnTo>
                    <a:lnTo>
                      <a:pt x="5" y="18"/>
                    </a:lnTo>
                    <a:lnTo>
                      <a:pt x="7" y="20"/>
                    </a:lnTo>
                    <a:lnTo>
                      <a:pt x="5" y="18"/>
                    </a:lnTo>
                    <a:lnTo>
                      <a:pt x="8" y="21"/>
                    </a:lnTo>
                    <a:lnTo>
                      <a:pt x="11" y="21"/>
                    </a:lnTo>
                    <a:lnTo>
                      <a:pt x="15" y="20"/>
                    </a:lnTo>
                    <a:lnTo>
                      <a:pt x="18" y="16"/>
                    </a:lnTo>
                    <a:lnTo>
                      <a:pt x="20" y="13"/>
                    </a:lnTo>
                    <a:lnTo>
                      <a:pt x="20" y="10"/>
                    </a:lnTo>
                    <a:lnTo>
                      <a:pt x="20" y="7"/>
                    </a:lnTo>
                    <a:lnTo>
                      <a:pt x="16" y="3"/>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3" name="Freeform 762"/>
              <p:cNvSpPr>
                <a:spLocks/>
              </p:cNvSpPr>
              <p:nvPr/>
            </p:nvSpPr>
            <p:spPr bwMode="auto">
              <a:xfrm>
                <a:off x="2635" y="2547"/>
                <a:ext cx="17" cy="21"/>
              </a:xfrm>
              <a:custGeom>
                <a:avLst/>
                <a:gdLst>
                  <a:gd name="T0" fmla="*/ 11 w 17"/>
                  <a:gd name="T1" fmla="*/ 1 h 21"/>
                  <a:gd name="T2" fmla="*/ 11 w 17"/>
                  <a:gd name="T3" fmla="*/ 1 h 21"/>
                  <a:gd name="T4" fmla="*/ 6 w 17"/>
                  <a:gd name="T5" fmla="*/ 0 h 21"/>
                  <a:gd name="T6" fmla="*/ 0 w 17"/>
                  <a:gd name="T7" fmla="*/ 18 h 21"/>
                  <a:gd name="T8" fmla="*/ 4 w 17"/>
                  <a:gd name="T9" fmla="*/ 19 h 21"/>
                  <a:gd name="T10" fmla="*/ 4 w 17"/>
                  <a:gd name="T11" fmla="*/ 19 h 21"/>
                  <a:gd name="T12" fmla="*/ 4 w 17"/>
                  <a:gd name="T13" fmla="*/ 19 h 21"/>
                  <a:gd name="T14" fmla="*/ 8 w 17"/>
                  <a:gd name="T15" fmla="*/ 21 h 21"/>
                  <a:gd name="T16" fmla="*/ 11 w 17"/>
                  <a:gd name="T17" fmla="*/ 19 h 21"/>
                  <a:gd name="T18" fmla="*/ 14 w 17"/>
                  <a:gd name="T19" fmla="*/ 18 h 21"/>
                  <a:gd name="T20" fmla="*/ 16 w 17"/>
                  <a:gd name="T21" fmla="*/ 14 h 21"/>
                  <a:gd name="T22" fmla="*/ 17 w 17"/>
                  <a:gd name="T23" fmla="*/ 11 h 21"/>
                  <a:gd name="T24" fmla="*/ 16 w 17"/>
                  <a:gd name="T25" fmla="*/ 8 h 21"/>
                  <a:gd name="T26" fmla="*/ 14 w 17"/>
                  <a:gd name="T27" fmla="*/ 5 h 21"/>
                  <a:gd name="T28" fmla="*/ 11 w 17"/>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1" y="1"/>
                    </a:moveTo>
                    <a:lnTo>
                      <a:pt x="11" y="1"/>
                    </a:lnTo>
                    <a:lnTo>
                      <a:pt x="6" y="0"/>
                    </a:lnTo>
                    <a:lnTo>
                      <a:pt x="0" y="18"/>
                    </a:lnTo>
                    <a:lnTo>
                      <a:pt x="4" y="19"/>
                    </a:lnTo>
                    <a:lnTo>
                      <a:pt x="4" y="19"/>
                    </a:lnTo>
                    <a:lnTo>
                      <a:pt x="4" y="19"/>
                    </a:lnTo>
                    <a:lnTo>
                      <a:pt x="8" y="21"/>
                    </a:lnTo>
                    <a:lnTo>
                      <a:pt x="11" y="19"/>
                    </a:lnTo>
                    <a:lnTo>
                      <a:pt x="14" y="18"/>
                    </a:lnTo>
                    <a:lnTo>
                      <a:pt x="16" y="14"/>
                    </a:lnTo>
                    <a:lnTo>
                      <a:pt x="17" y="11"/>
                    </a:lnTo>
                    <a:lnTo>
                      <a:pt x="16" y="8"/>
                    </a:lnTo>
                    <a:lnTo>
                      <a:pt x="14" y="5"/>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4" name="Freeform 763"/>
              <p:cNvSpPr>
                <a:spLocks/>
              </p:cNvSpPr>
              <p:nvPr/>
            </p:nvSpPr>
            <p:spPr bwMode="auto">
              <a:xfrm>
                <a:off x="2639" y="2548"/>
                <a:ext cx="17" cy="22"/>
              </a:xfrm>
              <a:custGeom>
                <a:avLst/>
                <a:gdLst>
                  <a:gd name="T0" fmla="*/ 10 w 17"/>
                  <a:gd name="T1" fmla="*/ 2 h 22"/>
                  <a:gd name="T2" fmla="*/ 10 w 17"/>
                  <a:gd name="T3" fmla="*/ 2 h 22"/>
                  <a:gd name="T4" fmla="*/ 7 w 17"/>
                  <a:gd name="T5" fmla="*/ 0 h 22"/>
                  <a:gd name="T6" fmla="*/ 0 w 17"/>
                  <a:gd name="T7" fmla="*/ 18 h 22"/>
                  <a:gd name="T8" fmla="*/ 4 w 17"/>
                  <a:gd name="T9" fmla="*/ 20 h 22"/>
                  <a:gd name="T10" fmla="*/ 4 w 17"/>
                  <a:gd name="T11" fmla="*/ 20 h 22"/>
                  <a:gd name="T12" fmla="*/ 4 w 17"/>
                  <a:gd name="T13" fmla="*/ 20 h 22"/>
                  <a:gd name="T14" fmla="*/ 9 w 17"/>
                  <a:gd name="T15" fmla="*/ 22 h 22"/>
                  <a:gd name="T16" fmla="*/ 12 w 17"/>
                  <a:gd name="T17" fmla="*/ 20 h 22"/>
                  <a:gd name="T18" fmla="*/ 15 w 17"/>
                  <a:gd name="T19" fmla="*/ 18 h 22"/>
                  <a:gd name="T20" fmla="*/ 17 w 17"/>
                  <a:gd name="T21" fmla="*/ 15 h 22"/>
                  <a:gd name="T22" fmla="*/ 17 w 17"/>
                  <a:gd name="T23" fmla="*/ 12 h 22"/>
                  <a:gd name="T24" fmla="*/ 17 w 17"/>
                  <a:gd name="T25" fmla="*/ 7 h 22"/>
                  <a:gd name="T26" fmla="*/ 15 w 17"/>
                  <a:gd name="T27" fmla="*/ 5 h 22"/>
                  <a:gd name="T28" fmla="*/ 10 w 17"/>
                  <a:gd name="T2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2">
                    <a:moveTo>
                      <a:pt x="10" y="2"/>
                    </a:moveTo>
                    <a:lnTo>
                      <a:pt x="10" y="2"/>
                    </a:lnTo>
                    <a:lnTo>
                      <a:pt x="7" y="0"/>
                    </a:lnTo>
                    <a:lnTo>
                      <a:pt x="0" y="18"/>
                    </a:lnTo>
                    <a:lnTo>
                      <a:pt x="4" y="20"/>
                    </a:lnTo>
                    <a:lnTo>
                      <a:pt x="4" y="20"/>
                    </a:lnTo>
                    <a:lnTo>
                      <a:pt x="4" y="20"/>
                    </a:lnTo>
                    <a:lnTo>
                      <a:pt x="9" y="22"/>
                    </a:lnTo>
                    <a:lnTo>
                      <a:pt x="12" y="20"/>
                    </a:lnTo>
                    <a:lnTo>
                      <a:pt x="15" y="18"/>
                    </a:lnTo>
                    <a:lnTo>
                      <a:pt x="17" y="15"/>
                    </a:lnTo>
                    <a:lnTo>
                      <a:pt x="17" y="12"/>
                    </a:lnTo>
                    <a:lnTo>
                      <a:pt x="17" y="7"/>
                    </a:lnTo>
                    <a:lnTo>
                      <a:pt x="15" y="5"/>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5" name="Freeform 764"/>
              <p:cNvSpPr>
                <a:spLocks/>
              </p:cNvSpPr>
              <p:nvPr/>
            </p:nvSpPr>
            <p:spPr bwMode="auto">
              <a:xfrm>
                <a:off x="2643" y="2550"/>
                <a:ext cx="17" cy="21"/>
              </a:xfrm>
              <a:custGeom>
                <a:avLst/>
                <a:gdLst>
                  <a:gd name="T0" fmla="*/ 11 w 17"/>
                  <a:gd name="T1" fmla="*/ 2 h 21"/>
                  <a:gd name="T2" fmla="*/ 11 w 17"/>
                  <a:gd name="T3" fmla="*/ 2 h 21"/>
                  <a:gd name="T4" fmla="*/ 6 w 17"/>
                  <a:gd name="T5" fmla="*/ 0 h 21"/>
                  <a:gd name="T6" fmla="*/ 0 w 17"/>
                  <a:gd name="T7" fmla="*/ 18 h 21"/>
                  <a:gd name="T8" fmla="*/ 5 w 17"/>
                  <a:gd name="T9" fmla="*/ 20 h 21"/>
                  <a:gd name="T10" fmla="*/ 5 w 17"/>
                  <a:gd name="T11" fmla="*/ 20 h 21"/>
                  <a:gd name="T12" fmla="*/ 5 w 17"/>
                  <a:gd name="T13" fmla="*/ 20 h 21"/>
                  <a:gd name="T14" fmla="*/ 8 w 17"/>
                  <a:gd name="T15" fmla="*/ 21 h 21"/>
                  <a:gd name="T16" fmla="*/ 11 w 17"/>
                  <a:gd name="T17" fmla="*/ 20 h 21"/>
                  <a:gd name="T18" fmla="*/ 14 w 17"/>
                  <a:gd name="T19" fmla="*/ 18 h 21"/>
                  <a:gd name="T20" fmla="*/ 16 w 17"/>
                  <a:gd name="T21" fmla="*/ 15 h 21"/>
                  <a:gd name="T22" fmla="*/ 17 w 17"/>
                  <a:gd name="T23" fmla="*/ 11 h 21"/>
                  <a:gd name="T24" fmla="*/ 16 w 17"/>
                  <a:gd name="T25" fmla="*/ 7 h 21"/>
                  <a:gd name="T26" fmla="*/ 14 w 17"/>
                  <a:gd name="T27" fmla="*/ 3 h 21"/>
                  <a:gd name="T28" fmla="*/ 11 w 17"/>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1" y="2"/>
                    </a:moveTo>
                    <a:lnTo>
                      <a:pt x="11" y="2"/>
                    </a:lnTo>
                    <a:lnTo>
                      <a:pt x="6" y="0"/>
                    </a:lnTo>
                    <a:lnTo>
                      <a:pt x="0" y="18"/>
                    </a:lnTo>
                    <a:lnTo>
                      <a:pt x="5" y="20"/>
                    </a:lnTo>
                    <a:lnTo>
                      <a:pt x="5" y="20"/>
                    </a:lnTo>
                    <a:lnTo>
                      <a:pt x="5" y="20"/>
                    </a:lnTo>
                    <a:lnTo>
                      <a:pt x="8" y="21"/>
                    </a:lnTo>
                    <a:lnTo>
                      <a:pt x="11" y="20"/>
                    </a:lnTo>
                    <a:lnTo>
                      <a:pt x="14" y="18"/>
                    </a:lnTo>
                    <a:lnTo>
                      <a:pt x="16" y="15"/>
                    </a:lnTo>
                    <a:lnTo>
                      <a:pt x="17" y="11"/>
                    </a:lnTo>
                    <a:lnTo>
                      <a:pt x="16" y="7"/>
                    </a:lnTo>
                    <a:lnTo>
                      <a:pt x="14" y="3"/>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6" name="Freeform 765"/>
              <p:cNvSpPr>
                <a:spLocks/>
              </p:cNvSpPr>
              <p:nvPr/>
            </p:nvSpPr>
            <p:spPr bwMode="auto">
              <a:xfrm>
                <a:off x="2648" y="2552"/>
                <a:ext cx="16" cy="21"/>
              </a:xfrm>
              <a:custGeom>
                <a:avLst/>
                <a:gdLst>
                  <a:gd name="T0" fmla="*/ 9 w 16"/>
                  <a:gd name="T1" fmla="*/ 1 h 21"/>
                  <a:gd name="T2" fmla="*/ 9 w 16"/>
                  <a:gd name="T3" fmla="*/ 1 h 21"/>
                  <a:gd name="T4" fmla="*/ 6 w 16"/>
                  <a:gd name="T5" fmla="*/ 0 h 21"/>
                  <a:gd name="T6" fmla="*/ 0 w 16"/>
                  <a:gd name="T7" fmla="*/ 18 h 21"/>
                  <a:gd name="T8" fmla="*/ 3 w 16"/>
                  <a:gd name="T9" fmla="*/ 19 h 21"/>
                  <a:gd name="T10" fmla="*/ 3 w 16"/>
                  <a:gd name="T11" fmla="*/ 19 h 21"/>
                  <a:gd name="T12" fmla="*/ 3 w 16"/>
                  <a:gd name="T13" fmla="*/ 19 h 21"/>
                  <a:gd name="T14" fmla="*/ 8 w 16"/>
                  <a:gd name="T15" fmla="*/ 21 h 21"/>
                  <a:gd name="T16" fmla="*/ 11 w 16"/>
                  <a:gd name="T17" fmla="*/ 19 h 21"/>
                  <a:gd name="T18" fmla="*/ 14 w 16"/>
                  <a:gd name="T19" fmla="*/ 18 h 21"/>
                  <a:gd name="T20" fmla="*/ 16 w 16"/>
                  <a:gd name="T21" fmla="*/ 14 h 21"/>
                  <a:gd name="T22" fmla="*/ 16 w 16"/>
                  <a:gd name="T23" fmla="*/ 9 h 21"/>
                  <a:gd name="T24" fmla="*/ 16 w 16"/>
                  <a:gd name="T25" fmla="*/ 6 h 21"/>
                  <a:gd name="T26" fmla="*/ 14 w 16"/>
                  <a:gd name="T27" fmla="*/ 3 h 21"/>
                  <a:gd name="T28" fmla="*/ 9 w 16"/>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1">
                    <a:moveTo>
                      <a:pt x="9" y="1"/>
                    </a:moveTo>
                    <a:lnTo>
                      <a:pt x="9" y="1"/>
                    </a:lnTo>
                    <a:lnTo>
                      <a:pt x="6" y="0"/>
                    </a:lnTo>
                    <a:lnTo>
                      <a:pt x="0" y="18"/>
                    </a:lnTo>
                    <a:lnTo>
                      <a:pt x="3" y="19"/>
                    </a:lnTo>
                    <a:lnTo>
                      <a:pt x="3" y="19"/>
                    </a:lnTo>
                    <a:lnTo>
                      <a:pt x="3" y="19"/>
                    </a:lnTo>
                    <a:lnTo>
                      <a:pt x="8" y="21"/>
                    </a:lnTo>
                    <a:lnTo>
                      <a:pt x="11" y="19"/>
                    </a:lnTo>
                    <a:lnTo>
                      <a:pt x="14" y="18"/>
                    </a:lnTo>
                    <a:lnTo>
                      <a:pt x="16" y="14"/>
                    </a:lnTo>
                    <a:lnTo>
                      <a:pt x="16" y="9"/>
                    </a:lnTo>
                    <a:lnTo>
                      <a:pt x="16" y="6"/>
                    </a:lnTo>
                    <a:lnTo>
                      <a:pt x="14" y="3"/>
                    </a:lnTo>
                    <a:lnTo>
                      <a:pt x="9"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7" name="Freeform 766"/>
              <p:cNvSpPr>
                <a:spLocks/>
              </p:cNvSpPr>
              <p:nvPr/>
            </p:nvSpPr>
            <p:spPr bwMode="auto">
              <a:xfrm>
                <a:off x="2651" y="2553"/>
                <a:ext cx="18" cy="20"/>
              </a:xfrm>
              <a:custGeom>
                <a:avLst/>
                <a:gdLst>
                  <a:gd name="T0" fmla="*/ 13 w 18"/>
                  <a:gd name="T1" fmla="*/ 4 h 20"/>
                  <a:gd name="T2" fmla="*/ 11 w 18"/>
                  <a:gd name="T3" fmla="*/ 2 h 20"/>
                  <a:gd name="T4" fmla="*/ 6 w 18"/>
                  <a:gd name="T5" fmla="*/ 0 h 20"/>
                  <a:gd name="T6" fmla="*/ 0 w 18"/>
                  <a:gd name="T7" fmla="*/ 18 h 20"/>
                  <a:gd name="T8" fmla="*/ 5 w 18"/>
                  <a:gd name="T9" fmla="*/ 20 h 20"/>
                  <a:gd name="T10" fmla="*/ 1 w 18"/>
                  <a:gd name="T11" fmla="*/ 18 h 20"/>
                  <a:gd name="T12" fmla="*/ 5 w 18"/>
                  <a:gd name="T13" fmla="*/ 20 h 20"/>
                  <a:gd name="T14" fmla="*/ 8 w 18"/>
                  <a:gd name="T15" fmla="*/ 20 h 20"/>
                  <a:gd name="T16" fmla="*/ 11 w 18"/>
                  <a:gd name="T17" fmla="*/ 20 h 20"/>
                  <a:gd name="T18" fmla="*/ 14 w 18"/>
                  <a:gd name="T19" fmla="*/ 17 h 20"/>
                  <a:gd name="T20" fmla="*/ 16 w 18"/>
                  <a:gd name="T21" fmla="*/ 15 h 20"/>
                  <a:gd name="T22" fmla="*/ 18 w 18"/>
                  <a:gd name="T23" fmla="*/ 10 h 20"/>
                  <a:gd name="T24" fmla="*/ 16 w 18"/>
                  <a:gd name="T25" fmla="*/ 7 h 20"/>
                  <a:gd name="T26" fmla="*/ 14 w 18"/>
                  <a:gd name="T27" fmla="*/ 4 h 20"/>
                  <a:gd name="T28" fmla="*/ 11 w 18"/>
                  <a:gd name="T29" fmla="*/ 2 h 20"/>
                  <a:gd name="T30" fmla="*/ 13 w 18"/>
                  <a:gd name="T3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13" y="4"/>
                    </a:moveTo>
                    <a:lnTo>
                      <a:pt x="11" y="2"/>
                    </a:lnTo>
                    <a:lnTo>
                      <a:pt x="6" y="0"/>
                    </a:lnTo>
                    <a:lnTo>
                      <a:pt x="0" y="18"/>
                    </a:lnTo>
                    <a:lnTo>
                      <a:pt x="5" y="20"/>
                    </a:lnTo>
                    <a:lnTo>
                      <a:pt x="1" y="18"/>
                    </a:lnTo>
                    <a:lnTo>
                      <a:pt x="5" y="20"/>
                    </a:lnTo>
                    <a:lnTo>
                      <a:pt x="8" y="20"/>
                    </a:lnTo>
                    <a:lnTo>
                      <a:pt x="11" y="20"/>
                    </a:lnTo>
                    <a:lnTo>
                      <a:pt x="14" y="17"/>
                    </a:lnTo>
                    <a:lnTo>
                      <a:pt x="16" y="15"/>
                    </a:lnTo>
                    <a:lnTo>
                      <a:pt x="18" y="10"/>
                    </a:lnTo>
                    <a:lnTo>
                      <a:pt x="16" y="7"/>
                    </a:lnTo>
                    <a:lnTo>
                      <a:pt x="14" y="4"/>
                    </a:lnTo>
                    <a:lnTo>
                      <a:pt x="11" y="2"/>
                    </a:lnTo>
                    <a:lnTo>
                      <a:pt x="13"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8" name="Freeform 767"/>
              <p:cNvSpPr>
                <a:spLocks/>
              </p:cNvSpPr>
              <p:nvPr/>
            </p:nvSpPr>
            <p:spPr bwMode="auto">
              <a:xfrm>
                <a:off x="2652" y="2557"/>
                <a:ext cx="20" cy="19"/>
              </a:xfrm>
              <a:custGeom>
                <a:avLst/>
                <a:gdLst>
                  <a:gd name="T0" fmla="*/ 17 w 20"/>
                  <a:gd name="T1" fmla="*/ 3 h 19"/>
                  <a:gd name="T2" fmla="*/ 17 w 20"/>
                  <a:gd name="T3" fmla="*/ 3 h 19"/>
                  <a:gd name="T4" fmla="*/ 12 w 20"/>
                  <a:gd name="T5" fmla="*/ 0 h 19"/>
                  <a:gd name="T6" fmla="*/ 0 w 20"/>
                  <a:gd name="T7" fmla="*/ 14 h 19"/>
                  <a:gd name="T8" fmla="*/ 5 w 20"/>
                  <a:gd name="T9" fmla="*/ 17 h 19"/>
                  <a:gd name="T10" fmla="*/ 5 w 20"/>
                  <a:gd name="T11" fmla="*/ 17 h 19"/>
                  <a:gd name="T12" fmla="*/ 5 w 20"/>
                  <a:gd name="T13" fmla="*/ 17 h 19"/>
                  <a:gd name="T14" fmla="*/ 8 w 20"/>
                  <a:gd name="T15" fmla="*/ 19 h 19"/>
                  <a:gd name="T16" fmla="*/ 12 w 20"/>
                  <a:gd name="T17" fmla="*/ 19 h 19"/>
                  <a:gd name="T18" fmla="*/ 15 w 20"/>
                  <a:gd name="T19" fmla="*/ 17 h 19"/>
                  <a:gd name="T20" fmla="*/ 18 w 20"/>
                  <a:gd name="T21" fmla="*/ 16 h 19"/>
                  <a:gd name="T22" fmla="*/ 20 w 20"/>
                  <a:gd name="T23" fmla="*/ 13 h 19"/>
                  <a:gd name="T24" fmla="*/ 20 w 20"/>
                  <a:gd name="T25" fmla="*/ 9 h 19"/>
                  <a:gd name="T26" fmla="*/ 20 w 20"/>
                  <a:gd name="T27" fmla="*/ 6 h 19"/>
                  <a:gd name="T28" fmla="*/ 17 w 20"/>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9">
                    <a:moveTo>
                      <a:pt x="17" y="3"/>
                    </a:moveTo>
                    <a:lnTo>
                      <a:pt x="17" y="3"/>
                    </a:lnTo>
                    <a:lnTo>
                      <a:pt x="12" y="0"/>
                    </a:lnTo>
                    <a:lnTo>
                      <a:pt x="0" y="14"/>
                    </a:lnTo>
                    <a:lnTo>
                      <a:pt x="5" y="17"/>
                    </a:lnTo>
                    <a:lnTo>
                      <a:pt x="5" y="17"/>
                    </a:lnTo>
                    <a:lnTo>
                      <a:pt x="5" y="17"/>
                    </a:lnTo>
                    <a:lnTo>
                      <a:pt x="8" y="19"/>
                    </a:lnTo>
                    <a:lnTo>
                      <a:pt x="12" y="19"/>
                    </a:lnTo>
                    <a:lnTo>
                      <a:pt x="15" y="17"/>
                    </a:lnTo>
                    <a:lnTo>
                      <a:pt x="18" y="16"/>
                    </a:lnTo>
                    <a:lnTo>
                      <a:pt x="20" y="13"/>
                    </a:lnTo>
                    <a:lnTo>
                      <a:pt x="20" y="9"/>
                    </a:lnTo>
                    <a:lnTo>
                      <a:pt x="20" y="6"/>
                    </a:lnTo>
                    <a:lnTo>
                      <a:pt x="17"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99" name="Freeform 768"/>
              <p:cNvSpPr>
                <a:spLocks/>
              </p:cNvSpPr>
              <p:nvPr/>
            </p:nvSpPr>
            <p:spPr bwMode="auto">
              <a:xfrm>
                <a:off x="2657" y="2560"/>
                <a:ext cx="20" cy="19"/>
              </a:xfrm>
              <a:custGeom>
                <a:avLst/>
                <a:gdLst>
                  <a:gd name="T0" fmla="*/ 15 w 20"/>
                  <a:gd name="T1" fmla="*/ 3 h 19"/>
                  <a:gd name="T2" fmla="*/ 15 w 20"/>
                  <a:gd name="T3" fmla="*/ 3 h 19"/>
                  <a:gd name="T4" fmla="*/ 12 w 20"/>
                  <a:gd name="T5" fmla="*/ 0 h 19"/>
                  <a:gd name="T6" fmla="*/ 0 w 20"/>
                  <a:gd name="T7" fmla="*/ 14 h 19"/>
                  <a:gd name="T8" fmla="*/ 3 w 20"/>
                  <a:gd name="T9" fmla="*/ 18 h 19"/>
                  <a:gd name="T10" fmla="*/ 3 w 20"/>
                  <a:gd name="T11" fmla="*/ 18 h 19"/>
                  <a:gd name="T12" fmla="*/ 3 w 20"/>
                  <a:gd name="T13" fmla="*/ 18 h 19"/>
                  <a:gd name="T14" fmla="*/ 8 w 20"/>
                  <a:gd name="T15" fmla="*/ 19 h 19"/>
                  <a:gd name="T16" fmla="*/ 12 w 20"/>
                  <a:gd name="T17" fmla="*/ 19 h 19"/>
                  <a:gd name="T18" fmla="*/ 15 w 20"/>
                  <a:gd name="T19" fmla="*/ 18 h 19"/>
                  <a:gd name="T20" fmla="*/ 16 w 20"/>
                  <a:gd name="T21" fmla="*/ 16 h 19"/>
                  <a:gd name="T22" fmla="*/ 20 w 20"/>
                  <a:gd name="T23" fmla="*/ 13 h 19"/>
                  <a:gd name="T24" fmla="*/ 20 w 20"/>
                  <a:gd name="T25" fmla="*/ 10 h 19"/>
                  <a:gd name="T26" fmla="*/ 18 w 20"/>
                  <a:gd name="T27" fmla="*/ 6 h 19"/>
                  <a:gd name="T28" fmla="*/ 15 w 20"/>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9">
                    <a:moveTo>
                      <a:pt x="15" y="3"/>
                    </a:moveTo>
                    <a:lnTo>
                      <a:pt x="15" y="3"/>
                    </a:lnTo>
                    <a:lnTo>
                      <a:pt x="12" y="0"/>
                    </a:lnTo>
                    <a:lnTo>
                      <a:pt x="0" y="14"/>
                    </a:lnTo>
                    <a:lnTo>
                      <a:pt x="3" y="18"/>
                    </a:lnTo>
                    <a:lnTo>
                      <a:pt x="3" y="18"/>
                    </a:lnTo>
                    <a:lnTo>
                      <a:pt x="3" y="18"/>
                    </a:lnTo>
                    <a:lnTo>
                      <a:pt x="8" y="19"/>
                    </a:lnTo>
                    <a:lnTo>
                      <a:pt x="12" y="19"/>
                    </a:lnTo>
                    <a:lnTo>
                      <a:pt x="15" y="18"/>
                    </a:lnTo>
                    <a:lnTo>
                      <a:pt x="16" y="16"/>
                    </a:lnTo>
                    <a:lnTo>
                      <a:pt x="20" y="13"/>
                    </a:lnTo>
                    <a:lnTo>
                      <a:pt x="20" y="10"/>
                    </a:lnTo>
                    <a:lnTo>
                      <a:pt x="18" y="6"/>
                    </a:lnTo>
                    <a:lnTo>
                      <a:pt x="1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0" name="Freeform 769"/>
              <p:cNvSpPr>
                <a:spLocks/>
              </p:cNvSpPr>
              <p:nvPr/>
            </p:nvSpPr>
            <p:spPr bwMode="auto">
              <a:xfrm>
                <a:off x="2660" y="2563"/>
                <a:ext cx="20" cy="20"/>
              </a:xfrm>
              <a:custGeom>
                <a:avLst/>
                <a:gdLst>
                  <a:gd name="T0" fmla="*/ 17 w 20"/>
                  <a:gd name="T1" fmla="*/ 2 h 20"/>
                  <a:gd name="T2" fmla="*/ 17 w 20"/>
                  <a:gd name="T3" fmla="*/ 2 h 20"/>
                  <a:gd name="T4" fmla="*/ 12 w 20"/>
                  <a:gd name="T5" fmla="*/ 0 h 20"/>
                  <a:gd name="T6" fmla="*/ 0 w 20"/>
                  <a:gd name="T7" fmla="*/ 15 h 20"/>
                  <a:gd name="T8" fmla="*/ 5 w 20"/>
                  <a:gd name="T9" fmla="*/ 18 h 20"/>
                  <a:gd name="T10" fmla="*/ 5 w 20"/>
                  <a:gd name="T11" fmla="*/ 18 h 20"/>
                  <a:gd name="T12" fmla="*/ 5 w 20"/>
                  <a:gd name="T13" fmla="*/ 18 h 20"/>
                  <a:gd name="T14" fmla="*/ 9 w 20"/>
                  <a:gd name="T15" fmla="*/ 20 h 20"/>
                  <a:gd name="T16" fmla="*/ 12 w 20"/>
                  <a:gd name="T17" fmla="*/ 20 h 20"/>
                  <a:gd name="T18" fmla="*/ 15 w 20"/>
                  <a:gd name="T19" fmla="*/ 18 h 20"/>
                  <a:gd name="T20" fmla="*/ 18 w 20"/>
                  <a:gd name="T21" fmla="*/ 16 h 20"/>
                  <a:gd name="T22" fmla="*/ 20 w 20"/>
                  <a:gd name="T23" fmla="*/ 13 h 20"/>
                  <a:gd name="T24" fmla="*/ 20 w 20"/>
                  <a:gd name="T25" fmla="*/ 10 h 20"/>
                  <a:gd name="T26" fmla="*/ 20 w 20"/>
                  <a:gd name="T27" fmla="*/ 5 h 20"/>
                  <a:gd name="T28" fmla="*/ 17 w 20"/>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0">
                    <a:moveTo>
                      <a:pt x="17" y="2"/>
                    </a:moveTo>
                    <a:lnTo>
                      <a:pt x="17" y="2"/>
                    </a:lnTo>
                    <a:lnTo>
                      <a:pt x="12" y="0"/>
                    </a:lnTo>
                    <a:lnTo>
                      <a:pt x="0" y="15"/>
                    </a:lnTo>
                    <a:lnTo>
                      <a:pt x="5" y="18"/>
                    </a:lnTo>
                    <a:lnTo>
                      <a:pt x="5" y="18"/>
                    </a:lnTo>
                    <a:lnTo>
                      <a:pt x="5" y="18"/>
                    </a:lnTo>
                    <a:lnTo>
                      <a:pt x="9" y="20"/>
                    </a:lnTo>
                    <a:lnTo>
                      <a:pt x="12" y="20"/>
                    </a:lnTo>
                    <a:lnTo>
                      <a:pt x="15" y="18"/>
                    </a:lnTo>
                    <a:lnTo>
                      <a:pt x="18" y="16"/>
                    </a:lnTo>
                    <a:lnTo>
                      <a:pt x="20" y="13"/>
                    </a:lnTo>
                    <a:lnTo>
                      <a:pt x="20" y="10"/>
                    </a:lnTo>
                    <a:lnTo>
                      <a:pt x="20" y="5"/>
                    </a:lnTo>
                    <a:lnTo>
                      <a:pt x="1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1" name="Freeform 770"/>
              <p:cNvSpPr>
                <a:spLocks/>
              </p:cNvSpPr>
              <p:nvPr/>
            </p:nvSpPr>
            <p:spPr bwMode="auto">
              <a:xfrm>
                <a:off x="2665" y="2565"/>
                <a:ext cx="20" cy="21"/>
              </a:xfrm>
              <a:custGeom>
                <a:avLst/>
                <a:gdLst>
                  <a:gd name="T0" fmla="*/ 17 w 20"/>
                  <a:gd name="T1" fmla="*/ 5 h 21"/>
                  <a:gd name="T2" fmla="*/ 15 w 20"/>
                  <a:gd name="T3" fmla="*/ 3 h 21"/>
                  <a:gd name="T4" fmla="*/ 12 w 20"/>
                  <a:gd name="T5" fmla="*/ 0 h 21"/>
                  <a:gd name="T6" fmla="*/ 0 w 20"/>
                  <a:gd name="T7" fmla="*/ 16 h 21"/>
                  <a:gd name="T8" fmla="*/ 4 w 20"/>
                  <a:gd name="T9" fmla="*/ 19 h 21"/>
                  <a:gd name="T10" fmla="*/ 2 w 20"/>
                  <a:gd name="T11" fmla="*/ 18 h 21"/>
                  <a:gd name="T12" fmla="*/ 4 w 20"/>
                  <a:gd name="T13" fmla="*/ 19 h 21"/>
                  <a:gd name="T14" fmla="*/ 8 w 20"/>
                  <a:gd name="T15" fmla="*/ 21 h 21"/>
                  <a:gd name="T16" fmla="*/ 12 w 20"/>
                  <a:gd name="T17" fmla="*/ 21 h 21"/>
                  <a:gd name="T18" fmla="*/ 15 w 20"/>
                  <a:gd name="T19" fmla="*/ 19 h 21"/>
                  <a:gd name="T20" fmla="*/ 17 w 20"/>
                  <a:gd name="T21" fmla="*/ 18 h 21"/>
                  <a:gd name="T22" fmla="*/ 20 w 20"/>
                  <a:gd name="T23" fmla="*/ 14 h 21"/>
                  <a:gd name="T24" fmla="*/ 20 w 20"/>
                  <a:gd name="T25" fmla="*/ 9 h 21"/>
                  <a:gd name="T26" fmla="*/ 18 w 20"/>
                  <a:gd name="T27" fmla="*/ 6 h 21"/>
                  <a:gd name="T28" fmla="*/ 15 w 20"/>
                  <a:gd name="T29" fmla="*/ 3 h 21"/>
                  <a:gd name="T30" fmla="*/ 17 w 20"/>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7" y="5"/>
                    </a:moveTo>
                    <a:lnTo>
                      <a:pt x="15" y="3"/>
                    </a:lnTo>
                    <a:lnTo>
                      <a:pt x="12" y="0"/>
                    </a:lnTo>
                    <a:lnTo>
                      <a:pt x="0" y="16"/>
                    </a:lnTo>
                    <a:lnTo>
                      <a:pt x="4" y="19"/>
                    </a:lnTo>
                    <a:lnTo>
                      <a:pt x="2" y="18"/>
                    </a:lnTo>
                    <a:lnTo>
                      <a:pt x="4" y="19"/>
                    </a:lnTo>
                    <a:lnTo>
                      <a:pt x="8" y="21"/>
                    </a:lnTo>
                    <a:lnTo>
                      <a:pt x="12" y="21"/>
                    </a:lnTo>
                    <a:lnTo>
                      <a:pt x="15" y="19"/>
                    </a:lnTo>
                    <a:lnTo>
                      <a:pt x="17" y="18"/>
                    </a:lnTo>
                    <a:lnTo>
                      <a:pt x="20" y="14"/>
                    </a:lnTo>
                    <a:lnTo>
                      <a:pt x="20" y="9"/>
                    </a:lnTo>
                    <a:lnTo>
                      <a:pt x="18" y="6"/>
                    </a:lnTo>
                    <a:lnTo>
                      <a:pt x="15" y="3"/>
                    </a:lnTo>
                    <a:lnTo>
                      <a:pt x="17"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2" name="Freeform 771"/>
              <p:cNvSpPr>
                <a:spLocks/>
              </p:cNvSpPr>
              <p:nvPr/>
            </p:nvSpPr>
            <p:spPr bwMode="auto">
              <a:xfrm>
                <a:off x="2667" y="2570"/>
                <a:ext cx="21" cy="21"/>
              </a:xfrm>
              <a:custGeom>
                <a:avLst/>
                <a:gdLst>
                  <a:gd name="T0" fmla="*/ 18 w 21"/>
                  <a:gd name="T1" fmla="*/ 3 h 21"/>
                  <a:gd name="T2" fmla="*/ 19 w 21"/>
                  <a:gd name="T3" fmla="*/ 4 h 21"/>
                  <a:gd name="T4" fmla="*/ 15 w 21"/>
                  <a:gd name="T5" fmla="*/ 0 h 21"/>
                  <a:gd name="T6" fmla="*/ 0 w 21"/>
                  <a:gd name="T7" fmla="*/ 13 h 21"/>
                  <a:gd name="T8" fmla="*/ 5 w 21"/>
                  <a:gd name="T9" fmla="*/ 17 h 21"/>
                  <a:gd name="T10" fmla="*/ 6 w 21"/>
                  <a:gd name="T11" fmla="*/ 17 h 21"/>
                  <a:gd name="T12" fmla="*/ 5 w 21"/>
                  <a:gd name="T13" fmla="*/ 17 h 21"/>
                  <a:gd name="T14" fmla="*/ 8 w 21"/>
                  <a:gd name="T15" fmla="*/ 19 h 21"/>
                  <a:gd name="T16" fmla="*/ 11 w 21"/>
                  <a:gd name="T17" fmla="*/ 21 h 21"/>
                  <a:gd name="T18" fmla="*/ 15 w 21"/>
                  <a:gd name="T19" fmla="*/ 19 h 21"/>
                  <a:gd name="T20" fmla="*/ 18 w 21"/>
                  <a:gd name="T21" fmla="*/ 17 h 21"/>
                  <a:gd name="T22" fmla="*/ 21 w 21"/>
                  <a:gd name="T23" fmla="*/ 16 h 21"/>
                  <a:gd name="T24" fmla="*/ 21 w 21"/>
                  <a:gd name="T25" fmla="*/ 11 h 21"/>
                  <a:gd name="T26" fmla="*/ 21 w 21"/>
                  <a:gd name="T27" fmla="*/ 8 h 21"/>
                  <a:gd name="T28" fmla="*/ 19 w 21"/>
                  <a:gd name="T29" fmla="*/ 4 h 21"/>
                  <a:gd name="T30" fmla="*/ 18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8" y="3"/>
                    </a:moveTo>
                    <a:lnTo>
                      <a:pt x="19" y="4"/>
                    </a:lnTo>
                    <a:lnTo>
                      <a:pt x="15" y="0"/>
                    </a:lnTo>
                    <a:lnTo>
                      <a:pt x="0" y="13"/>
                    </a:lnTo>
                    <a:lnTo>
                      <a:pt x="5" y="17"/>
                    </a:lnTo>
                    <a:lnTo>
                      <a:pt x="6" y="17"/>
                    </a:lnTo>
                    <a:lnTo>
                      <a:pt x="5" y="17"/>
                    </a:lnTo>
                    <a:lnTo>
                      <a:pt x="8" y="19"/>
                    </a:lnTo>
                    <a:lnTo>
                      <a:pt x="11" y="21"/>
                    </a:lnTo>
                    <a:lnTo>
                      <a:pt x="15" y="19"/>
                    </a:lnTo>
                    <a:lnTo>
                      <a:pt x="18" y="17"/>
                    </a:lnTo>
                    <a:lnTo>
                      <a:pt x="21" y="16"/>
                    </a:lnTo>
                    <a:lnTo>
                      <a:pt x="21" y="11"/>
                    </a:lnTo>
                    <a:lnTo>
                      <a:pt x="21" y="8"/>
                    </a:lnTo>
                    <a:lnTo>
                      <a:pt x="19" y="4"/>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3" name="Freeform 772"/>
              <p:cNvSpPr>
                <a:spLocks/>
              </p:cNvSpPr>
              <p:nvPr/>
            </p:nvSpPr>
            <p:spPr bwMode="auto">
              <a:xfrm>
                <a:off x="2673" y="2573"/>
                <a:ext cx="20" cy="21"/>
              </a:xfrm>
              <a:custGeom>
                <a:avLst/>
                <a:gdLst>
                  <a:gd name="T0" fmla="*/ 17 w 20"/>
                  <a:gd name="T1" fmla="*/ 5 h 21"/>
                  <a:gd name="T2" fmla="*/ 15 w 20"/>
                  <a:gd name="T3" fmla="*/ 3 h 21"/>
                  <a:gd name="T4" fmla="*/ 12 w 20"/>
                  <a:gd name="T5" fmla="*/ 0 h 21"/>
                  <a:gd name="T6" fmla="*/ 0 w 20"/>
                  <a:gd name="T7" fmla="*/ 14 h 21"/>
                  <a:gd name="T8" fmla="*/ 4 w 20"/>
                  <a:gd name="T9" fmla="*/ 18 h 21"/>
                  <a:gd name="T10" fmla="*/ 2 w 20"/>
                  <a:gd name="T11" fmla="*/ 18 h 21"/>
                  <a:gd name="T12" fmla="*/ 4 w 20"/>
                  <a:gd name="T13" fmla="*/ 18 h 21"/>
                  <a:gd name="T14" fmla="*/ 7 w 20"/>
                  <a:gd name="T15" fmla="*/ 21 h 21"/>
                  <a:gd name="T16" fmla="*/ 12 w 20"/>
                  <a:gd name="T17" fmla="*/ 21 h 21"/>
                  <a:gd name="T18" fmla="*/ 15 w 20"/>
                  <a:gd name="T19" fmla="*/ 19 h 21"/>
                  <a:gd name="T20" fmla="*/ 17 w 20"/>
                  <a:gd name="T21" fmla="*/ 16 h 21"/>
                  <a:gd name="T22" fmla="*/ 20 w 20"/>
                  <a:gd name="T23" fmla="*/ 13 h 21"/>
                  <a:gd name="T24" fmla="*/ 20 w 20"/>
                  <a:gd name="T25" fmla="*/ 10 h 21"/>
                  <a:gd name="T26" fmla="*/ 18 w 20"/>
                  <a:gd name="T27" fmla="*/ 6 h 21"/>
                  <a:gd name="T28" fmla="*/ 15 w 20"/>
                  <a:gd name="T29" fmla="*/ 3 h 21"/>
                  <a:gd name="T30" fmla="*/ 17 w 20"/>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7" y="5"/>
                    </a:moveTo>
                    <a:lnTo>
                      <a:pt x="15" y="3"/>
                    </a:lnTo>
                    <a:lnTo>
                      <a:pt x="12" y="0"/>
                    </a:lnTo>
                    <a:lnTo>
                      <a:pt x="0" y="14"/>
                    </a:lnTo>
                    <a:lnTo>
                      <a:pt x="4" y="18"/>
                    </a:lnTo>
                    <a:lnTo>
                      <a:pt x="2" y="18"/>
                    </a:lnTo>
                    <a:lnTo>
                      <a:pt x="4" y="18"/>
                    </a:lnTo>
                    <a:lnTo>
                      <a:pt x="7" y="21"/>
                    </a:lnTo>
                    <a:lnTo>
                      <a:pt x="12" y="21"/>
                    </a:lnTo>
                    <a:lnTo>
                      <a:pt x="15" y="19"/>
                    </a:lnTo>
                    <a:lnTo>
                      <a:pt x="17" y="16"/>
                    </a:lnTo>
                    <a:lnTo>
                      <a:pt x="20" y="13"/>
                    </a:lnTo>
                    <a:lnTo>
                      <a:pt x="20" y="10"/>
                    </a:lnTo>
                    <a:lnTo>
                      <a:pt x="18" y="6"/>
                    </a:lnTo>
                    <a:lnTo>
                      <a:pt x="15" y="3"/>
                    </a:lnTo>
                    <a:lnTo>
                      <a:pt x="17"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4" name="Freeform 773"/>
              <p:cNvSpPr>
                <a:spLocks/>
              </p:cNvSpPr>
              <p:nvPr/>
            </p:nvSpPr>
            <p:spPr bwMode="auto">
              <a:xfrm>
                <a:off x="2675" y="2578"/>
                <a:ext cx="21" cy="19"/>
              </a:xfrm>
              <a:custGeom>
                <a:avLst/>
                <a:gdLst>
                  <a:gd name="T0" fmla="*/ 18 w 21"/>
                  <a:gd name="T1" fmla="*/ 3 h 19"/>
                  <a:gd name="T2" fmla="*/ 20 w 21"/>
                  <a:gd name="T3" fmla="*/ 5 h 19"/>
                  <a:gd name="T4" fmla="*/ 15 w 21"/>
                  <a:gd name="T5" fmla="*/ 0 h 19"/>
                  <a:gd name="T6" fmla="*/ 0 w 21"/>
                  <a:gd name="T7" fmla="*/ 13 h 19"/>
                  <a:gd name="T8" fmla="*/ 5 w 21"/>
                  <a:gd name="T9" fmla="*/ 16 h 19"/>
                  <a:gd name="T10" fmla="*/ 7 w 21"/>
                  <a:gd name="T11" fmla="*/ 18 h 19"/>
                  <a:gd name="T12" fmla="*/ 5 w 21"/>
                  <a:gd name="T13" fmla="*/ 16 h 19"/>
                  <a:gd name="T14" fmla="*/ 8 w 21"/>
                  <a:gd name="T15" fmla="*/ 19 h 19"/>
                  <a:gd name="T16" fmla="*/ 11 w 21"/>
                  <a:gd name="T17" fmla="*/ 19 h 19"/>
                  <a:gd name="T18" fmla="*/ 15 w 21"/>
                  <a:gd name="T19" fmla="*/ 19 h 19"/>
                  <a:gd name="T20" fmla="*/ 18 w 21"/>
                  <a:gd name="T21" fmla="*/ 18 h 19"/>
                  <a:gd name="T22" fmla="*/ 21 w 21"/>
                  <a:gd name="T23" fmla="*/ 14 h 19"/>
                  <a:gd name="T24" fmla="*/ 21 w 21"/>
                  <a:gd name="T25" fmla="*/ 11 h 19"/>
                  <a:gd name="T26" fmla="*/ 21 w 21"/>
                  <a:gd name="T27" fmla="*/ 8 h 19"/>
                  <a:gd name="T28" fmla="*/ 20 w 21"/>
                  <a:gd name="T29" fmla="*/ 5 h 19"/>
                  <a:gd name="T30" fmla="*/ 18 w 21"/>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9">
                    <a:moveTo>
                      <a:pt x="18" y="3"/>
                    </a:moveTo>
                    <a:lnTo>
                      <a:pt x="20" y="5"/>
                    </a:lnTo>
                    <a:lnTo>
                      <a:pt x="15" y="0"/>
                    </a:lnTo>
                    <a:lnTo>
                      <a:pt x="0" y="13"/>
                    </a:lnTo>
                    <a:lnTo>
                      <a:pt x="5" y="16"/>
                    </a:lnTo>
                    <a:lnTo>
                      <a:pt x="7" y="18"/>
                    </a:lnTo>
                    <a:lnTo>
                      <a:pt x="5" y="16"/>
                    </a:lnTo>
                    <a:lnTo>
                      <a:pt x="8" y="19"/>
                    </a:lnTo>
                    <a:lnTo>
                      <a:pt x="11" y="19"/>
                    </a:lnTo>
                    <a:lnTo>
                      <a:pt x="15" y="19"/>
                    </a:lnTo>
                    <a:lnTo>
                      <a:pt x="18" y="18"/>
                    </a:lnTo>
                    <a:lnTo>
                      <a:pt x="21" y="14"/>
                    </a:lnTo>
                    <a:lnTo>
                      <a:pt x="21" y="11"/>
                    </a:lnTo>
                    <a:lnTo>
                      <a:pt x="21" y="8"/>
                    </a:lnTo>
                    <a:lnTo>
                      <a:pt x="20" y="5"/>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5" name="Freeform 774"/>
              <p:cNvSpPr>
                <a:spLocks/>
              </p:cNvSpPr>
              <p:nvPr/>
            </p:nvSpPr>
            <p:spPr bwMode="auto">
              <a:xfrm>
                <a:off x="2682" y="2581"/>
                <a:ext cx="19" cy="19"/>
              </a:xfrm>
              <a:custGeom>
                <a:avLst/>
                <a:gdLst>
                  <a:gd name="T0" fmla="*/ 14 w 19"/>
                  <a:gd name="T1" fmla="*/ 3 h 19"/>
                  <a:gd name="T2" fmla="*/ 14 w 19"/>
                  <a:gd name="T3" fmla="*/ 3 h 19"/>
                  <a:gd name="T4" fmla="*/ 11 w 19"/>
                  <a:gd name="T5" fmla="*/ 0 h 19"/>
                  <a:gd name="T6" fmla="*/ 0 w 19"/>
                  <a:gd name="T7" fmla="*/ 15 h 19"/>
                  <a:gd name="T8" fmla="*/ 3 w 19"/>
                  <a:gd name="T9" fmla="*/ 18 h 19"/>
                  <a:gd name="T10" fmla="*/ 3 w 19"/>
                  <a:gd name="T11" fmla="*/ 18 h 19"/>
                  <a:gd name="T12" fmla="*/ 3 w 19"/>
                  <a:gd name="T13" fmla="*/ 18 h 19"/>
                  <a:gd name="T14" fmla="*/ 8 w 19"/>
                  <a:gd name="T15" fmla="*/ 19 h 19"/>
                  <a:gd name="T16" fmla="*/ 11 w 19"/>
                  <a:gd name="T17" fmla="*/ 19 h 19"/>
                  <a:gd name="T18" fmla="*/ 14 w 19"/>
                  <a:gd name="T19" fmla="*/ 18 h 19"/>
                  <a:gd name="T20" fmla="*/ 16 w 19"/>
                  <a:gd name="T21" fmla="*/ 16 h 19"/>
                  <a:gd name="T22" fmla="*/ 17 w 19"/>
                  <a:gd name="T23" fmla="*/ 13 h 19"/>
                  <a:gd name="T24" fmla="*/ 19 w 19"/>
                  <a:gd name="T25" fmla="*/ 10 h 19"/>
                  <a:gd name="T26" fmla="*/ 17 w 19"/>
                  <a:gd name="T27" fmla="*/ 6 h 19"/>
                  <a:gd name="T28" fmla="*/ 14 w 19"/>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9">
                    <a:moveTo>
                      <a:pt x="14" y="3"/>
                    </a:moveTo>
                    <a:lnTo>
                      <a:pt x="14" y="3"/>
                    </a:lnTo>
                    <a:lnTo>
                      <a:pt x="11" y="0"/>
                    </a:lnTo>
                    <a:lnTo>
                      <a:pt x="0" y="15"/>
                    </a:lnTo>
                    <a:lnTo>
                      <a:pt x="3" y="18"/>
                    </a:lnTo>
                    <a:lnTo>
                      <a:pt x="3" y="18"/>
                    </a:lnTo>
                    <a:lnTo>
                      <a:pt x="3" y="18"/>
                    </a:lnTo>
                    <a:lnTo>
                      <a:pt x="8" y="19"/>
                    </a:lnTo>
                    <a:lnTo>
                      <a:pt x="11" y="19"/>
                    </a:lnTo>
                    <a:lnTo>
                      <a:pt x="14" y="18"/>
                    </a:lnTo>
                    <a:lnTo>
                      <a:pt x="16" y="16"/>
                    </a:lnTo>
                    <a:lnTo>
                      <a:pt x="17" y="13"/>
                    </a:lnTo>
                    <a:lnTo>
                      <a:pt x="19" y="10"/>
                    </a:lnTo>
                    <a:lnTo>
                      <a:pt x="17" y="6"/>
                    </a:lnTo>
                    <a:lnTo>
                      <a:pt x="14"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6" name="Freeform 775"/>
              <p:cNvSpPr>
                <a:spLocks/>
              </p:cNvSpPr>
              <p:nvPr/>
            </p:nvSpPr>
            <p:spPr bwMode="auto">
              <a:xfrm>
                <a:off x="2685" y="2584"/>
                <a:ext cx="19" cy="20"/>
              </a:xfrm>
              <a:custGeom>
                <a:avLst/>
                <a:gdLst>
                  <a:gd name="T0" fmla="*/ 16 w 19"/>
                  <a:gd name="T1" fmla="*/ 3 h 20"/>
                  <a:gd name="T2" fmla="*/ 16 w 19"/>
                  <a:gd name="T3" fmla="*/ 3 h 20"/>
                  <a:gd name="T4" fmla="*/ 11 w 19"/>
                  <a:gd name="T5" fmla="*/ 0 h 20"/>
                  <a:gd name="T6" fmla="*/ 0 w 19"/>
                  <a:gd name="T7" fmla="*/ 15 h 20"/>
                  <a:gd name="T8" fmla="*/ 5 w 19"/>
                  <a:gd name="T9" fmla="*/ 18 h 20"/>
                  <a:gd name="T10" fmla="*/ 5 w 19"/>
                  <a:gd name="T11" fmla="*/ 18 h 20"/>
                  <a:gd name="T12" fmla="*/ 5 w 19"/>
                  <a:gd name="T13" fmla="*/ 18 h 20"/>
                  <a:gd name="T14" fmla="*/ 8 w 19"/>
                  <a:gd name="T15" fmla="*/ 20 h 20"/>
                  <a:gd name="T16" fmla="*/ 11 w 19"/>
                  <a:gd name="T17" fmla="*/ 20 h 20"/>
                  <a:gd name="T18" fmla="*/ 14 w 19"/>
                  <a:gd name="T19" fmla="*/ 18 h 20"/>
                  <a:gd name="T20" fmla="*/ 18 w 19"/>
                  <a:gd name="T21" fmla="*/ 16 h 20"/>
                  <a:gd name="T22" fmla="*/ 19 w 19"/>
                  <a:gd name="T23" fmla="*/ 13 h 20"/>
                  <a:gd name="T24" fmla="*/ 19 w 19"/>
                  <a:gd name="T25" fmla="*/ 10 h 20"/>
                  <a:gd name="T26" fmla="*/ 19 w 19"/>
                  <a:gd name="T27" fmla="*/ 7 h 20"/>
                  <a:gd name="T28" fmla="*/ 16 w 19"/>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16" y="3"/>
                    </a:moveTo>
                    <a:lnTo>
                      <a:pt x="16" y="3"/>
                    </a:lnTo>
                    <a:lnTo>
                      <a:pt x="11" y="0"/>
                    </a:lnTo>
                    <a:lnTo>
                      <a:pt x="0" y="15"/>
                    </a:lnTo>
                    <a:lnTo>
                      <a:pt x="5" y="18"/>
                    </a:lnTo>
                    <a:lnTo>
                      <a:pt x="5" y="18"/>
                    </a:lnTo>
                    <a:lnTo>
                      <a:pt x="5" y="18"/>
                    </a:lnTo>
                    <a:lnTo>
                      <a:pt x="8" y="20"/>
                    </a:lnTo>
                    <a:lnTo>
                      <a:pt x="11" y="20"/>
                    </a:lnTo>
                    <a:lnTo>
                      <a:pt x="14" y="18"/>
                    </a:lnTo>
                    <a:lnTo>
                      <a:pt x="18" y="16"/>
                    </a:lnTo>
                    <a:lnTo>
                      <a:pt x="19" y="13"/>
                    </a:lnTo>
                    <a:lnTo>
                      <a:pt x="19" y="10"/>
                    </a:lnTo>
                    <a:lnTo>
                      <a:pt x="19" y="7"/>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7" name="Freeform 776"/>
              <p:cNvSpPr>
                <a:spLocks/>
              </p:cNvSpPr>
              <p:nvPr/>
            </p:nvSpPr>
            <p:spPr bwMode="auto">
              <a:xfrm>
                <a:off x="2690" y="2587"/>
                <a:ext cx="19" cy="20"/>
              </a:xfrm>
              <a:custGeom>
                <a:avLst/>
                <a:gdLst>
                  <a:gd name="T0" fmla="*/ 14 w 19"/>
                  <a:gd name="T1" fmla="*/ 2 h 20"/>
                  <a:gd name="T2" fmla="*/ 14 w 19"/>
                  <a:gd name="T3" fmla="*/ 2 h 20"/>
                  <a:gd name="T4" fmla="*/ 11 w 19"/>
                  <a:gd name="T5" fmla="*/ 0 h 20"/>
                  <a:gd name="T6" fmla="*/ 0 w 19"/>
                  <a:gd name="T7" fmla="*/ 15 h 20"/>
                  <a:gd name="T8" fmla="*/ 3 w 19"/>
                  <a:gd name="T9" fmla="*/ 18 h 20"/>
                  <a:gd name="T10" fmla="*/ 3 w 19"/>
                  <a:gd name="T11" fmla="*/ 18 h 20"/>
                  <a:gd name="T12" fmla="*/ 3 w 19"/>
                  <a:gd name="T13" fmla="*/ 18 h 20"/>
                  <a:gd name="T14" fmla="*/ 6 w 19"/>
                  <a:gd name="T15" fmla="*/ 20 h 20"/>
                  <a:gd name="T16" fmla="*/ 11 w 19"/>
                  <a:gd name="T17" fmla="*/ 20 h 20"/>
                  <a:gd name="T18" fmla="*/ 14 w 19"/>
                  <a:gd name="T19" fmla="*/ 18 h 20"/>
                  <a:gd name="T20" fmla="*/ 16 w 19"/>
                  <a:gd name="T21" fmla="*/ 17 h 20"/>
                  <a:gd name="T22" fmla="*/ 19 w 19"/>
                  <a:gd name="T23" fmla="*/ 13 h 20"/>
                  <a:gd name="T24" fmla="*/ 19 w 19"/>
                  <a:gd name="T25" fmla="*/ 10 h 20"/>
                  <a:gd name="T26" fmla="*/ 18 w 19"/>
                  <a:gd name="T27" fmla="*/ 5 h 20"/>
                  <a:gd name="T28" fmla="*/ 14 w 19"/>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14" y="2"/>
                    </a:moveTo>
                    <a:lnTo>
                      <a:pt x="14" y="2"/>
                    </a:lnTo>
                    <a:lnTo>
                      <a:pt x="11" y="0"/>
                    </a:lnTo>
                    <a:lnTo>
                      <a:pt x="0" y="15"/>
                    </a:lnTo>
                    <a:lnTo>
                      <a:pt x="3" y="18"/>
                    </a:lnTo>
                    <a:lnTo>
                      <a:pt x="3" y="18"/>
                    </a:lnTo>
                    <a:lnTo>
                      <a:pt x="3" y="18"/>
                    </a:lnTo>
                    <a:lnTo>
                      <a:pt x="6" y="20"/>
                    </a:lnTo>
                    <a:lnTo>
                      <a:pt x="11" y="20"/>
                    </a:lnTo>
                    <a:lnTo>
                      <a:pt x="14" y="18"/>
                    </a:lnTo>
                    <a:lnTo>
                      <a:pt x="16" y="17"/>
                    </a:lnTo>
                    <a:lnTo>
                      <a:pt x="19" y="13"/>
                    </a:lnTo>
                    <a:lnTo>
                      <a:pt x="19" y="10"/>
                    </a:lnTo>
                    <a:lnTo>
                      <a:pt x="18" y="5"/>
                    </a:lnTo>
                    <a:lnTo>
                      <a:pt x="14"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8" name="Freeform 777"/>
              <p:cNvSpPr>
                <a:spLocks/>
              </p:cNvSpPr>
              <p:nvPr/>
            </p:nvSpPr>
            <p:spPr bwMode="auto">
              <a:xfrm>
                <a:off x="2693" y="2589"/>
                <a:ext cx="19" cy="21"/>
              </a:xfrm>
              <a:custGeom>
                <a:avLst/>
                <a:gdLst>
                  <a:gd name="T0" fmla="*/ 13 w 19"/>
                  <a:gd name="T1" fmla="*/ 2 h 21"/>
                  <a:gd name="T2" fmla="*/ 16 w 19"/>
                  <a:gd name="T3" fmla="*/ 3 h 21"/>
                  <a:gd name="T4" fmla="*/ 11 w 19"/>
                  <a:gd name="T5" fmla="*/ 0 h 21"/>
                  <a:gd name="T6" fmla="*/ 0 w 19"/>
                  <a:gd name="T7" fmla="*/ 16 h 21"/>
                  <a:gd name="T8" fmla="*/ 5 w 19"/>
                  <a:gd name="T9" fmla="*/ 20 h 21"/>
                  <a:gd name="T10" fmla="*/ 6 w 19"/>
                  <a:gd name="T11" fmla="*/ 20 h 21"/>
                  <a:gd name="T12" fmla="*/ 5 w 19"/>
                  <a:gd name="T13" fmla="*/ 20 h 21"/>
                  <a:gd name="T14" fmla="*/ 8 w 19"/>
                  <a:gd name="T15" fmla="*/ 21 h 21"/>
                  <a:gd name="T16" fmla="*/ 11 w 19"/>
                  <a:gd name="T17" fmla="*/ 21 h 21"/>
                  <a:gd name="T18" fmla="*/ 15 w 19"/>
                  <a:gd name="T19" fmla="*/ 20 h 21"/>
                  <a:gd name="T20" fmla="*/ 18 w 19"/>
                  <a:gd name="T21" fmla="*/ 18 h 21"/>
                  <a:gd name="T22" fmla="*/ 19 w 19"/>
                  <a:gd name="T23" fmla="*/ 15 h 21"/>
                  <a:gd name="T24" fmla="*/ 19 w 19"/>
                  <a:gd name="T25" fmla="*/ 10 h 21"/>
                  <a:gd name="T26" fmla="*/ 19 w 19"/>
                  <a:gd name="T27" fmla="*/ 7 h 21"/>
                  <a:gd name="T28" fmla="*/ 16 w 19"/>
                  <a:gd name="T29" fmla="*/ 3 h 21"/>
                  <a:gd name="T30" fmla="*/ 13 w 19"/>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3" y="2"/>
                    </a:moveTo>
                    <a:lnTo>
                      <a:pt x="16" y="3"/>
                    </a:lnTo>
                    <a:lnTo>
                      <a:pt x="11" y="0"/>
                    </a:lnTo>
                    <a:lnTo>
                      <a:pt x="0" y="16"/>
                    </a:lnTo>
                    <a:lnTo>
                      <a:pt x="5" y="20"/>
                    </a:lnTo>
                    <a:lnTo>
                      <a:pt x="6" y="20"/>
                    </a:lnTo>
                    <a:lnTo>
                      <a:pt x="5" y="20"/>
                    </a:lnTo>
                    <a:lnTo>
                      <a:pt x="8" y="21"/>
                    </a:lnTo>
                    <a:lnTo>
                      <a:pt x="11" y="21"/>
                    </a:lnTo>
                    <a:lnTo>
                      <a:pt x="15" y="20"/>
                    </a:lnTo>
                    <a:lnTo>
                      <a:pt x="18" y="18"/>
                    </a:lnTo>
                    <a:lnTo>
                      <a:pt x="19" y="15"/>
                    </a:lnTo>
                    <a:lnTo>
                      <a:pt x="19" y="10"/>
                    </a:lnTo>
                    <a:lnTo>
                      <a:pt x="19" y="7"/>
                    </a:lnTo>
                    <a:lnTo>
                      <a:pt x="16" y="3"/>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09" name="Freeform 778"/>
              <p:cNvSpPr>
                <a:spLocks/>
              </p:cNvSpPr>
              <p:nvPr/>
            </p:nvSpPr>
            <p:spPr bwMode="auto">
              <a:xfrm>
                <a:off x="2699" y="2591"/>
                <a:ext cx="18" cy="21"/>
              </a:xfrm>
              <a:custGeom>
                <a:avLst/>
                <a:gdLst>
                  <a:gd name="T0" fmla="*/ 12 w 18"/>
                  <a:gd name="T1" fmla="*/ 1 h 21"/>
                  <a:gd name="T2" fmla="*/ 12 w 18"/>
                  <a:gd name="T3" fmla="*/ 1 h 21"/>
                  <a:gd name="T4" fmla="*/ 7 w 18"/>
                  <a:gd name="T5" fmla="*/ 0 h 21"/>
                  <a:gd name="T6" fmla="*/ 0 w 18"/>
                  <a:gd name="T7" fmla="*/ 18 h 21"/>
                  <a:gd name="T8" fmla="*/ 5 w 18"/>
                  <a:gd name="T9" fmla="*/ 19 h 21"/>
                  <a:gd name="T10" fmla="*/ 5 w 18"/>
                  <a:gd name="T11" fmla="*/ 19 h 21"/>
                  <a:gd name="T12" fmla="*/ 5 w 18"/>
                  <a:gd name="T13" fmla="*/ 19 h 21"/>
                  <a:gd name="T14" fmla="*/ 9 w 18"/>
                  <a:gd name="T15" fmla="*/ 21 h 21"/>
                  <a:gd name="T16" fmla="*/ 12 w 18"/>
                  <a:gd name="T17" fmla="*/ 19 h 21"/>
                  <a:gd name="T18" fmla="*/ 15 w 18"/>
                  <a:gd name="T19" fmla="*/ 18 h 21"/>
                  <a:gd name="T20" fmla="*/ 17 w 18"/>
                  <a:gd name="T21" fmla="*/ 14 h 21"/>
                  <a:gd name="T22" fmla="*/ 18 w 18"/>
                  <a:gd name="T23" fmla="*/ 11 h 21"/>
                  <a:gd name="T24" fmla="*/ 17 w 18"/>
                  <a:gd name="T25" fmla="*/ 8 h 21"/>
                  <a:gd name="T26" fmla="*/ 15 w 18"/>
                  <a:gd name="T27" fmla="*/ 5 h 21"/>
                  <a:gd name="T28" fmla="*/ 12 w 18"/>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2" y="1"/>
                    </a:moveTo>
                    <a:lnTo>
                      <a:pt x="12" y="1"/>
                    </a:lnTo>
                    <a:lnTo>
                      <a:pt x="7" y="0"/>
                    </a:lnTo>
                    <a:lnTo>
                      <a:pt x="0" y="18"/>
                    </a:lnTo>
                    <a:lnTo>
                      <a:pt x="5" y="19"/>
                    </a:lnTo>
                    <a:lnTo>
                      <a:pt x="5" y="19"/>
                    </a:lnTo>
                    <a:lnTo>
                      <a:pt x="5" y="19"/>
                    </a:lnTo>
                    <a:lnTo>
                      <a:pt x="9" y="21"/>
                    </a:lnTo>
                    <a:lnTo>
                      <a:pt x="12" y="19"/>
                    </a:lnTo>
                    <a:lnTo>
                      <a:pt x="15" y="18"/>
                    </a:lnTo>
                    <a:lnTo>
                      <a:pt x="17" y="14"/>
                    </a:lnTo>
                    <a:lnTo>
                      <a:pt x="18" y="11"/>
                    </a:lnTo>
                    <a:lnTo>
                      <a:pt x="17" y="8"/>
                    </a:lnTo>
                    <a:lnTo>
                      <a:pt x="15" y="5"/>
                    </a:lnTo>
                    <a:lnTo>
                      <a:pt x="12"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0" name="Freeform 779"/>
              <p:cNvSpPr>
                <a:spLocks/>
              </p:cNvSpPr>
              <p:nvPr/>
            </p:nvSpPr>
            <p:spPr bwMode="auto">
              <a:xfrm>
                <a:off x="2704" y="2592"/>
                <a:ext cx="17" cy="21"/>
              </a:xfrm>
              <a:custGeom>
                <a:avLst/>
                <a:gdLst>
                  <a:gd name="T0" fmla="*/ 10 w 17"/>
                  <a:gd name="T1" fmla="*/ 2 h 21"/>
                  <a:gd name="T2" fmla="*/ 10 w 17"/>
                  <a:gd name="T3" fmla="*/ 2 h 21"/>
                  <a:gd name="T4" fmla="*/ 7 w 17"/>
                  <a:gd name="T5" fmla="*/ 0 h 21"/>
                  <a:gd name="T6" fmla="*/ 0 w 17"/>
                  <a:gd name="T7" fmla="*/ 18 h 21"/>
                  <a:gd name="T8" fmla="*/ 4 w 17"/>
                  <a:gd name="T9" fmla="*/ 20 h 21"/>
                  <a:gd name="T10" fmla="*/ 4 w 17"/>
                  <a:gd name="T11" fmla="*/ 20 h 21"/>
                  <a:gd name="T12" fmla="*/ 4 w 17"/>
                  <a:gd name="T13" fmla="*/ 20 h 21"/>
                  <a:gd name="T14" fmla="*/ 8 w 17"/>
                  <a:gd name="T15" fmla="*/ 21 h 21"/>
                  <a:gd name="T16" fmla="*/ 12 w 17"/>
                  <a:gd name="T17" fmla="*/ 20 h 21"/>
                  <a:gd name="T18" fmla="*/ 15 w 17"/>
                  <a:gd name="T19" fmla="*/ 18 h 21"/>
                  <a:gd name="T20" fmla="*/ 17 w 17"/>
                  <a:gd name="T21" fmla="*/ 15 h 21"/>
                  <a:gd name="T22" fmla="*/ 17 w 17"/>
                  <a:gd name="T23" fmla="*/ 12 h 21"/>
                  <a:gd name="T24" fmla="*/ 17 w 17"/>
                  <a:gd name="T25" fmla="*/ 8 h 21"/>
                  <a:gd name="T26" fmla="*/ 15 w 17"/>
                  <a:gd name="T27" fmla="*/ 5 h 21"/>
                  <a:gd name="T28" fmla="*/ 10 w 17"/>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0" y="2"/>
                    </a:moveTo>
                    <a:lnTo>
                      <a:pt x="10" y="2"/>
                    </a:lnTo>
                    <a:lnTo>
                      <a:pt x="7" y="0"/>
                    </a:lnTo>
                    <a:lnTo>
                      <a:pt x="0" y="18"/>
                    </a:lnTo>
                    <a:lnTo>
                      <a:pt x="4" y="20"/>
                    </a:lnTo>
                    <a:lnTo>
                      <a:pt x="4" y="20"/>
                    </a:lnTo>
                    <a:lnTo>
                      <a:pt x="4" y="20"/>
                    </a:lnTo>
                    <a:lnTo>
                      <a:pt x="8" y="21"/>
                    </a:lnTo>
                    <a:lnTo>
                      <a:pt x="12" y="20"/>
                    </a:lnTo>
                    <a:lnTo>
                      <a:pt x="15" y="18"/>
                    </a:lnTo>
                    <a:lnTo>
                      <a:pt x="17" y="15"/>
                    </a:lnTo>
                    <a:lnTo>
                      <a:pt x="17" y="12"/>
                    </a:lnTo>
                    <a:lnTo>
                      <a:pt x="17" y="8"/>
                    </a:lnTo>
                    <a:lnTo>
                      <a:pt x="15" y="5"/>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1" name="Freeform 780"/>
              <p:cNvSpPr>
                <a:spLocks/>
              </p:cNvSpPr>
              <p:nvPr/>
            </p:nvSpPr>
            <p:spPr bwMode="auto">
              <a:xfrm>
                <a:off x="2708" y="2594"/>
                <a:ext cx="17" cy="21"/>
              </a:xfrm>
              <a:custGeom>
                <a:avLst/>
                <a:gdLst>
                  <a:gd name="T0" fmla="*/ 11 w 17"/>
                  <a:gd name="T1" fmla="*/ 2 h 21"/>
                  <a:gd name="T2" fmla="*/ 11 w 17"/>
                  <a:gd name="T3" fmla="*/ 2 h 21"/>
                  <a:gd name="T4" fmla="*/ 6 w 17"/>
                  <a:gd name="T5" fmla="*/ 0 h 21"/>
                  <a:gd name="T6" fmla="*/ 0 w 17"/>
                  <a:gd name="T7" fmla="*/ 18 h 21"/>
                  <a:gd name="T8" fmla="*/ 4 w 17"/>
                  <a:gd name="T9" fmla="*/ 19 h 21"/>
                  <a:gd name="T10" fmla="*/ 4 w 17"/>
                  <a:gd name="T11" fmla="*/ 19 h 21"/>
                  <a:gd name="T12" fmla="*/ 4 w 17"/>
                  <a:gd name="T13" fmla="*/ 19 h 21"/>
                  <a:gd name="T14" fmla="*/ 8 w 17"/>
                  <a:gd name="T15" fmla="*/ 21 h 21"/>
                  <a:gd name="T16" fmla="*/ 11 w 17"/>
                  <a:gd name="T17" fmla="*/ 19 h 21"/>
                  <a:gd name="T18" fmla="*/ 14 w 17"/>
                  <a:gd name="T19" fmla="*/ 18 h 21"/>
                  <a:gd name="T20" fmla="*/ 16 w 17"/>
                  <a:gd name="T21" fmla="*/ 15 h 21"/>
                  <a:gd name="T22" fmla="*/ 17 w 17"/>
                  <a:gd name="T23" fmla="*/ 11 h 21"/>
                  <a:gd name="T24" fmla="*/ 16 w 17"/>
                  <a:gd name="T25" fmla="*/ 8 h 21"/>
                  <a:gd name="T26" fmla="*/ 14 w 17"/>
                  <a:gd name="T27" fmla="*/ 5 h 21"/>
                  <a:gd name="T28" fmla="*/ 11 w 17"/>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1" y="2"/>
                    </a:moveTo>
                    <a:lnTo>
                      <a:pt x="11" y="2"/>
                    </a:lnTo>
                    <a:lnTo>
                      <a:pt x="6" y="0"/>
                    </a:lnTo>
                    <a:lnTo>
                      <a:pt x="0" y="18"/>
                    </a:lnTo>
                    <a:lnTo>
                      <a:pt x="4" y="19"/>
                    </a:lnTo>
                    <a:lnTo>
                      <a:pt x="4" y="19"/>
                    </a:lnTo>
                    <a:lnTo>
                      <a:pt x="4" y="19"/>
                    </a:lnTo>
                    <a:lnTo>
                      <a:pt x="8" y="21"/>
                    </a:lnTo>
                    <a:lnTo>
                      <a:pt x="11" y="19"/>
                    </a:lnTo>
                    <a:lnTo>
                      <a:pt x="14" y="18"/>
                    </a:lnTo>
                    <a:lnTo>
                      <a:pt x="16" y="15"/>
                    </a:lnTo>
                    <a:lnTo>
                      <a:pt x="17" y="11"/>
                    </a:lnTo>
                    <a:lnTo>
                      <a:pt x="16" y="8"/>
                    </a:lnTo>
                    <a:lnTo>
                      <a:pt x="14" y="5"/>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2" name="Freeform 781"/>
              <p:cNvSpPr>
                <a:spLocks/>
              </p:cNvSpPr>
              <p:nvPr/>
            </p:nvSpPr>
            <p:spPr bwMode="auto">
              <a:xfrm>
                <a:off x="2712" y="2596"/>
                <a:ext cx="17" cy="21"/>
              </a:xfrm>
              <a:custGeom>
                <a:avLst/>
                <a:gdLst>
                  <a:gd name="T0" fmla="*/ 10 w 17"/>
                  <a:gd name="T1" fmla="*/ 1 h 21"/>
                  <a:gd name="T2" fmla="*/ 10 w 17"/>
                  <a:gd name="T3" fmla="*/ 1 h 21"/>
                  <a:gd name="T4" fmla="*/ 7 w 17"/>
                  <a:gd name="T5" fmla="*/ 0 h 21"/>
                  <a:gd name="T6" fmla="*/ 0 w 17"/>
                  <a:gd name="T7" fmla="*/ 17 h 21"/>
                  <a:gd name="T8" fmla="*/ 4 w 17"/>
                  <a:gd name="T9" fmla="*/ 19 h 21"/>
                  <a:gd name="T10" fmla="*/ 4 w 17"/>
                  <a:gd name="T11" fmla="*/ 19 h 21"/>
                  <a:gd name="T12" fmla="*/ 4 w 17"/>
                  <a:gd name="T13" fmla="*/ 19 h 21"/>
                  <a:gd name="T14" fmla="*/ 9 w 17"/>
                  <a:gd name="T15" fmla="*/ 21 h 21"/>
                  <a:gd name="T16" fmla="*/ 12 w 17"/>
                  <a:gd name="T17" fmla="*/ 19 h 21"/>
                  <a:gd name="T18" fmla="*/ 15 w 17"/>
                  <a:gd name="T19" fmla="*/ 17 h 21"/>
                  <a:gd name="T20" fmla="*/ 17 w 17"/>
                  <a:gd name="T21" fmla="*/ 14 h 21"/>
                  <a:gd name="T22" fmla="*/ 17 w 17"/>
                  <a:gd name="T23" fmla="*/ 11 h 21"/>
                  <a:gd name="T24" fmla="*/ 17 w 17"/>
                  <a:gd name="T25" fmla="*/ 8 h 21"/>
                  <a:gd name="T26" fmla="*/ 15 w 17"/>
                  <a:gd name="T27" fmla="*/ 4 h 21"/>
                  <a:gd name="T28" fmla="*/ 10 w 17"/>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0" y="1"/>
                    </a:moveTo>
                    <a:lnTo>
                      <a:pt x="10" y="1"/>
                    </a:lnTo>
                    <a:lnTo>
                      <a:pt x="7" y="0"/>
                    </a:lnTo>
                    <a:lnTo>
                      <a:pt x="0" y="17"/>
                    </a:lnTo>
                    <a:lnTo>
                      <a:pt x="4" y="19"/>
                    </a:lnTo>
                    <a:lnTo>
                      <a:pt x="4" y="19"/>
                    </a:lnTo>
                    <a:lnTo>
                      <a:pt x="4" y="19"/>
                    </a:lnTo>
                    <a:lnTo>
                      <a:pt x="9" y="21"/>
                    </a:lnTo>
                    <a:lnTo>
                      <a:pt x="12" y="19"/>
                    </a:lnTo>
                    <a:lnTo>
                      <a:pt x="15" y="17"/>
                    </a:lnTo>
                    <a:lnTo>
                      <a:pt x="17" y="14"/>
                    </a:lnTo>
                    <a:lnTo>
                      <a:pt x="17" y="11"/>
                    </a:lnTo>
                    <a:lnTo>
                      <a:pt x="17" y="8"/>
                    </a:lnTo>
                    <a:lnTo>
                      <a:pt x="15" y="4"/>
                    </a:lnTo>
                    <a:lnTo>
                      <a:pt x="10"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3" name="Freeform 782"/>
              <p:cNvSpPr>
                <a:spLocks/>
              </p:cNvSpPr>
              <p:nvPr/>
            </p:nvSpPr>
            <p:spPr bwMode="auto">
              <a:xfrm>
                <a:off x="2716" y="2597"/>
                <a:ext cx="18" cy="21"/>
              </a:xfrm>
              <a:custGeom>
                <a:avLst/>
                <a:gdLst>
                  <a:gd name="T0" fmla="*/ 8 w 18"/>
                  <a:gd name="T1" fmla="*/ 2 h 21"/>
                  <a:gd name="T2" fmla="*/ 11 w 18"/>
                  <a:gd name="T3" fmla="*/ 2 h 21"/>
                  <a:gd name="T4" fmla="*/ 6 w 18"/>
                  <a:gd name="T5" fmla="*/ 0 h 21"/>
                  <a:gd name="T6" fmla="*/ 0 w 18"/>
                  <a:gd name="T7" fmla="*/ 18 h 21"/>
                  <a:gd name="T8" fmla="*/ 5 w 18"/>
                  <a:gd name="T9" fmla="*/ 20 h 21"/>
                  <a:gd name="T10" fmla="*/ 8 w 18"/>
                  <a:gd name="T11" fmla="*/ 21 h 21"/>
                  <a:gd name="T12" fmla="*/ 5 w 18"/>
                  <a:gd name="T13" fmla="*/ 20 h 21"/>
                  <a:gd name="T14" fmla="*/ 8 w 18"/>
                  <a:gd name="T15" fmla="*/ 21 h 21"/>
                  <a:gd name="T16" fmla="*/ 11 w 18"/>
                  <a:gd name="T17" fmla="*/ 20 h 21"/>
                  <a:gd name="T18" fmla="*/ 14 w 18"/>
                  <a:gd name="T19" fmla="*/ 18 h 21"/>
                  <a:gd name="T20" fmla="*/ 16 w 18"/>
                  <a:gd name="T21" fmla="*/ 15 h 21"/>
                  <a:gd name="T22" fmla="*/ 18 w 18"/>
                  <a:gd name="T23" fmla="*/ 12 h 21"/>
                  <a:gd name="T24" fmla="*/ 16 w 18"/>
                  <a:gd name="T25" fmla="*/ 7 h 21"/>
                  <a:gd name="T26" fmla="*/ 14 w 18"/>
                  <a:gd name="T27" fmla="*/ 5 h 21"/>
                  <a:gd name="T28" fmla="*/ 11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11" y="2"/>
                    </a:lnTo>
                    <a:lnTo>
                      <a:pt x="6" y="0"/>
                    </a:lnTo>
                    <a:lnTo>
                      <a:pt x="0" y="18"/>
                    </a:lnTo>
                    <a:lnTo>
                      <a:pt x="5" y="20"/>
                    </a:lnTo>
                    <a:lnTo>
                      <a:pt x="8" y="21"/>
                    </a:lnTo>
                    <a:lnTo>
                      <a:pt x="5" y="20"/>
                    </a:lnTo>
                    <a:lnTo>
                      <a:pt x="8" y="21"/>
                    </a:lnTo>
                    <a:lnTo>
                      <a:pt x="11" y="20"/>
                    </a:lnTo>
                    <a:lnTo>
                      <a:pt x="14" y="18"/>
                    </a:lnTo>
                    <a:lnTo>
                      <a:pt x="16" y="15"/>
                    </a:lnTo>
                    <a:lnTo>
                      <a:pt x="18" y="12"/>
                    </a:lnTo>
                    <a:lnTo>
                      <a:pt x="16" y="7"/>
                    </a:lnTo>
                    <a:lnTo>
                      <a:pt x="14" y="5"/>
                    </a:lnTo>
                    <a:lnTo>
                      <a:pt x="11"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4" name="Freeform 783"/>
              <p:cNvSpPr>
                <a:spLocks/>
              </p:cNvSpPr>
              <p:nvPr/>
            </p:nvSpPr>
            <p:spPr bwMode="auto">
              <a:xfrm>
                <a:off x="2724" y="2599"/>
                <a:ext cx="13" cy="19"/>
              </a:xfrm>
              <a:custGeom>
                <a:avLst/>
                <a:gdLst>
                  <a:gd name="T0" fmla="*/ 6 w 13"/>
                  <a:gd name="T1" fmla="*/ 0 h 19"/>
                  <a:gd name="T2" fmla="*/ 3 w 13"/>
                  <a:gd name="T3" fmla="*/ 0 h 19"/>
                  <a:gd name="T4" fmla="*/ 0 w 13"/>
                  <a:gd name="T5" fmla="*/ 0 h 19"/>
                  <a:gd name="T6" fmla="*/ 0 w 13"/>
                  <a:gd name="T7" fmla="*/ 19 h 19"/>
                  <a:gd name="T8" fmla="*/ 3 w 13"/>
                  <a:gd name="T9" fmla="*/ 19 h 19"/>
                  <a:gd name="T10" fmla="*/ 0 w 13"/>
                  <a:gd name="T11" fmla="*/ 18 h 19"/>
                  <a:gd name="T12" fmla="*/ 3 w 13"/>
                  <a:gd name="T13" fmla="*/ 19 h 19"/>
                  <a:gd name="T14" fmla="*/ 8 w 13"/>
                  <a:gd name="T15" fmla="*/ 18 h 19"/>
                  <a:gd name="T16" fmla="*/ 11 w 13"/>
                  <a:gd name="T17" fmla="*/ 16 h 19"/>
                  <a:gd name="T18" fmla="*/ 13 w 13"/>
                  <a:gd name="T19" fmla="*/ 13 h 19"/>
                  <a:gd name="T20" fmla="*/ 13 w 13"/>
                  <a:gd name="T21" fmla="*/ 10 h 19"/>
                  <a:gd name="T22" fmla="*/ 13 w 13"/>
                  <a:gd name="T23" fmla="*/ 5 h 19"/>
                  <a:gd name="T24" fmla="*/ 11 w 13"/>
                  <a:gd name="T25" fmla="*/ 3 h 19"/>
                  <a:gd name="T26" fmla="*/ 8 w 13"/>
                  <a:gd name="T27" fmla="*/ 0 h 19"/>
                  <a:gd name="T28" fmla="*/ 3 w 13"/>
                  <a:gd name="T29" fmla="*/ 0 h 19"/>
                  <a:gd name="T30" fmla="*/ 6 w 13"/>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9">
                    <a:moveTo>
                      <a:pt x="6" y="0"/>
                    </a:moveTo>
                    <a:lnTo>
                      <a:pt x="3" y="0"/>
                    </a:lnTo>
                    <a:lnTo>
                      <a:pt x="0" y="0"/>
                    </a:lnTo>
                    <a:lnTo>
                      <a:pt x="0" y="19"/>
                    </a:lnTo>
                    <a:lnTo>
                      <a:pt x="3" y="19"/>
                    </a:lnTo>
                    <a:lnTo>
                      <a:pt x="0" y="18"/>
                    </a:lnTo>
                    <a:lnTo>
                      <a:pt x="3" y="19"/>
                    </a:lnTo>
                    <a:lnTo>
                      <a:pt x="8" y="18"/>
                    </a:lnTo>
                    <a:lnTo>
                      <a:pt x="11" y="16"/>
                    </a:lnTo>
                    <a:lnTo>
                      <a:pt x="13" y="13"/>
                    </a:lnTo>
                    <a:lnTo>
                      <a:pt x="13" y="10"/>
                    </a:lnTo>
                    <a:lnTo>
                      <a:pt x="13" y="5"/>
                    </a:lnTo>
                    <a:lnTo>
                      <a:pt x="11" y="3"/>
                    </a:lnTo>
                    <a:lnTo>
                      <a:pt x="8" y="0"/>
                    </a:lnTo>
                    <a:lnTo>
                      <a:pt x="3"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5" name="Freeform 784"/>
              <p:cNvSpPr>
                <a:spLocks/>
              </p:cNvSpPr>
              <p:nvPr/>
            </p:nvSpPr>
            <p:spPr bwMode="auto">
              <a:xfrm>
                <a:off x="2724" y="2599"/>
                <a:ext cx="18" cy="21"/>
              </a:xfrm>
              <a:custGeom>
                <a:avLst/>
                <a:gdLst>
                  <a:gd name="T0" fmla="*/ 8 w 18"/>
                  <a:gd name="T1" fmla="*/ 1 h 21"/>
                  <a:gd name="T2" fmla="*/ 11 w 18"/>
                  <a:gd name="T3" fmla="*/ 1 h 21"/>
                  <a:gd name="T4" fmla="*/ 6 w 18"/>
                  <a:gd name="T5" fmla="*/ 0 h 21"/>
                  <a:gd name="T6" fmla="*/ 0 w 18"/>
                  <a:gd name="T7" fmla="*/ 18 h 21"/>
                  <a:gd name="T8" fmla="*/ 5 w 18"/>
                  <a:gd name="T9" fmla="*/ 19 h 21"/>
                  <a:gd name="T10" fmla="*/ 8 w 18"/>
                  <a:gd name="T11" fmla="*/ 21 h 21"/>
                  <a:gd name="T12" fmla="*/ 5 w 18"/>
                  <a:gd name="T13" fmla="*/ 19 h 21"/>
                  <a:gd name="T14" fmla="*/ 8 w 18"/>
                  <a:gd name="T15" fmla="*/ 21 h 21"/>
                  <a:gd name="T16" fmla="*/ 11 w 18"/>
                  <a:gd name="T17" fmla="*/ 19 h 21"/>
                  <a:gd name="T18" fmla="*/ 14 w 18"/>
                  <a:gd name="T19" fmla="*/ 18 h 21"/>
                  <a:gd name="T20" fmla="*/ 16 w 18"/>
                  <a:gd name="T21" fmla="*/ 14 h 21"/>
                  <a:gd name="T22" fmla="*/ 18 w 18"/>
                  <a:gd name="T23" fmla="*/ 11 h 21"/>
                  <a:gd name="T24" fmla="*/ 16 w 18"/>
                  <a:gd name="T25" fmla="*/ 6 h 21"/>
                  <a:gd name="T26" fmla="*/ 14 w 18"/>
                  <a:gd name="T27" fmla="*/ 3 h 21"/>
                  <a:gd name="T28" fmla="*/ 11 w 18"/>
                  <a:gd name="T29" fmla="*/ 1 h 21"/>
                  <a:gd name="T30" fmla="*/ 8 w 18"/>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1"/>
                    </a:moveTo>
                    <a:lnTo>
                      <a:pt x="11" y="1"/>
                    </a:lnTo>
                    <a:lnTo>
                      <a:pt x="6" y="0"/>
                    </a:lnTo>
                    <a:lnTo>
                      <a:pt x="0" y="18"/>
                    </a:lnTo>
                    <a:lnTo>
                      <a:pt x="5" y="19"/>
                    </a:lnTo>
                    <a:lnTo>
                      <a:pt x="8" y="21"/>
                    </a:lnTo>
                    <a:lnTo>
                      <a:pt x="5" y="19"/>
                    </a:lnTo>
                    <a:lnTo>
                      <a:pt x="8" y="21"/>
                    </a:lnTo>
                    <a:lnTo>
                      <a:pt x="11" y="19"/>
                    </a:lnTo>
                    <a:lnTo>
                      <a:pt x="14" y="18"/>
                    </a:lnTo>
                    <a:lnTo>
                      <a:pt x="16" y="14"/>
                    </a:lnTo>
                    <a:lnTo>
                      <a:pt x="18" y="11"/>
                    </a:lnTo>
                    <a:lnTo>
                      <a:pt x="16" y="6"/>
                    </a:lnTo>
                    <a:lnTo>
                      <a:pt x="14" y="3"/>
                    </a:lnTo>
                    <a:lnTo>
                      <a:pt x="11"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6" name="Freeform 785"/>
              <p:cNvSpPr>
                <a:spLocks/>
              </p:cNvSpPr>
              <p:nvPr/>
            </p:nvSpPr>
            <p:spPr bwMode="auto">
              <a:xfrm>
                <a:off x="2732"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7" name="Freeform 786"/>
              <p:cNvSpPr>
                <a:spLocks/>
              </p:cNvSpPr>
              <p:nvPr/>
            </p:nvSpPr>
            <p:spPr bwMode="auto">
              <a:xfrm>
                <a:off x="2735"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8" name="Freeform 787"/>
              <p:cNvSpPr>
                <a:spLocks/>
              </p:cNvSpPr>
              <p:nvPr/>
            </p:nvSpPr>
            <p:spPr bwMode="auto">
              <a:xfrm>
                <a:off x="2740"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19" name="Freeform 788"/>
              <p:cNvSpPr>
                <a:spLocks/>
              </p:cNvSpPr>
              <p:nvPr/>
            </p:nvSpPr>
            <p:spPr bwMode="auto">
              <a:xfrm>
                <a:off x="2743"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0" name="Freeform 789"/>
              <p:cNvSpPr>
                <a:spLocks/>
              </p:cNvSpPr>
              <p:nvPr/>
            </p:nvSpPr>
            <p:spPr bwMode="auto">
              <a:xfrm>
                <a:off x="2748"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1" name="Freeform 790"/>
              <p:cNvSpPr>
                <a:spLocks/>
              </p:cNvSpPr>
              <p:nvPr/>
            </p:nvSpPr>
            <p:spPr bwMode="auto">
              <a:xfrm>
                <a:off x="2751"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2" name="Freeform 791"/>
              <p:cNvSpPr>
                <a:spLocks/>
              </p:cNvSpPr>
              <p:nvPr/>
            </p:nvSpPr>
            <p:spPr bwMode="auto">
              <a:xfrm>
                <a:off x="2756"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3" name="Freeform 792"/>
              <p:cNvSpPr>
                <a:spLocks/>
              </p:cNvSpPr>
              <p:nvPr/>
            </p:nvSpPr>
            <p:spPr bwMode="auto">
              <a:xfrm>
                <a:off x="2760"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8" y="18"/>
                    </a:lnTo>
                    <a:lnTo>
                      <a:pt x="11" y="17"/>
                    </a:lnTo>
                    <a:lnTo>
                      <a:pt x="13" y="13"/>
                    </a:lnTo>
                    <a:lnTo>
                      <a:pt x="14" y="10"/>
                    </a:lnTo>
                    <a:lnTo>
                      <a:pt x="13" y="5"/>
                    </a:lnTo>
                    <a:lnTo>
                      <a:pt x="11"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4" name="Freeform 793"/>
              <p:cNvSpPr>
                <a:spLocks/>
              </p:cNvSpPr>
              <p:nvPr/>
            </p:nvSpPr>
            <p:spPr bwMode="auto">
              <a:xfrm>
                <a:off x="2764"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5" name="Freeform 794"/>
              <p:cNvSpPr>
                <a:spLocks/>
              </p:cNvSpPr>
              <p:nvPr/>
            </p:nvSpPr>
            <p:spPr bwMode="auto">
              <a:xfrm>
                <a:off x="2768"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6" name="Freeform 795"/>
              <p:cNvSpPr>
                <a:spLocks/>
              </p:cNvSpPr>
              <p:nvPr/>
            </p:nvSpPr>
            <p:spPr bwMode="auto">
              <a:xfrm>
                <a:off x="2773"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7" name="Freeform 796"/>
              <p:cNvSpPr>
                <a:spLocks/>
              </p:cNvSpPr>
              <p:nvPr/>
            </p:nvSpPr>
            <p:spPr bwMode="auto">
              <a:xfrm>
                <a:off x="2776"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8" name="Freeform 797"/>
              <p:cNvSpPr>
                <a:spLocks/>
              </p:cNvSpPr>
              <p:nvPr/>
            </p:nvSpPr>
            <p:spPr bwMode="auto">
              <a:xfrm>
                <a:off x="2781"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29" name="Freeform 798"/>
              <p:cNvSpPr>
                <a:spLocks/>
              </p:cNvSpPr>
              <p:nvPr/>
            </p:nvSpPr>
            <p:spPr bwMode="auto">
              <a:xfrm>
                <a:off x="2784"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0" name="Freeform 799"/>
              <p:cNvSpPr>
                <a:spLocks/>
              </p:cNvSpPr>
              <p:nvPr/>
            </p:nvSpPr>
            <p:spPr bwMode="auto">
              <a:xfrm>
                <a:off x="2789"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1" name="Freeform 800"/>
              <p:cNvSpPr>
                <a:spLocks/>
              </p:cNvSpPr>
              <p:nvPr/>
            </p:nvSpPr>
            <p:spPr bwMode="auto">
              <a:xfrm>
                <a:off x="2792"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2" name="Freeform 801"/>
              <p:cNvSpPr>
                <a:spLocks/>
              </p:cNvSpPr>
              <p:nvPr/>
            </p:nvSpPr>
            <p:spPr bwMode="auto">
              <a:xfrm>
                <a:off x="2797"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3" name="Freeform 802"/>
              <p:cNvSpPr>
                <a:spLocks/>
              </p:cNvSpPr>
              <p:nvPr/>
            </p:nvSpPr>
            <p:spPr bwMode="auto">
              <a:xfrm>
                <a:off x="2800"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4" name="Freeform 803"/>
              <p:cNvSpPr>
                <a:spLocks/>
              </p:cNvSpPr>
              <p:nvPr/>
            </p:nvSpPr>
            <p:spPr bwMode="auto">
              <a:xfrm>
                <a:off x="2805"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5" name="Freeform 804"/>
              <p:cNvSpPr>
                <a:spLocks/>
              </p:cNvSpPr>
              <p:nvPr/>
            </p:nvSpPr>
            <p:spPr bwMode="auto">
              <a:xfrm>
                <a:off x="2808"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6" name="Freeform 805"/>
              <p:cNvSpPr>
                <a:spLocks/>
              </p:cNvSpPr>
              <p:nvPr/>
            </p:nvSpPr>
            <p:spPr bwMode="auto">
              <a:xfrm>
                <a:off x="2813"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7" name="Freeform 806"/>
              <p:cNvSpPr>
                <a:spLocks/>
              </p:cNvSpPr>
              <p:nvPr/>
            </p:nvSpPr>
            <p:spPr bwMode="auto">
              <a:xfrm>
                <a:off x="2816"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38" name="Freeform 807"/>
              <p:cNvSpPr>
                <a:spLocks/>
              </p:cNvSpPr>
              <p:nvPr/>
            </p:nvSpPr>
            <p:spPr bwMode="auto">
              <a:xfrm>
                <a:off x="2821"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 name="Group 1009"/>
            <p:cNvGrpSpPr>
              <a:grpSpLocks/>
            </p:cNvGrpSpPr>
            <p:nvPr/>
          </p:nvGrpSpPr>
          <p:grpSpPr bwMode="auto">
            <a:xfrm>
              <a:off x="4484688" y="3363913"/>
              <a:ext cx="1833563" cy="795338"/>
              <a:chOff x="2825" y="2119"/>
              <a:chExt cx="1155" cy="501"/>
            </a:xfrm>
          </p:grpSpPr>
          <p:sp>
            <p:nvSpPr>
              <p:cNvPr id="28939" name="Freeform 809"/>
              <p:cNvSpPr>
                <a:spLocks/>
              </p:cNvSpPr>
              <p:nvPr/>
            </p:nvSpPr>
            <p:spPr bwMode="auto">
              <a:xfrm>
                <a:off x="2825" y="2600"/>
                <a:ext cx="14" cy="20"/>
              </a:xfrm>
              <a:custGeom>
                <a:avLst/>
                <a:gdLst>
                  <a:gd name="T0" fmla="*/ 8 w 14"/>
                  <a:gd name="T1" fmla="*/ 0 h 20"/>
                  <a:gd name="T2" fmla="*/ 4 w 14"/>
                  <a:gd name="T3" fmla="*/ 0 h 20"/>
                  <a:gd name="T4" fmla="*/ 0 w 14"/>
                  <a:gd name="T5" fmla="*/ 0 h 20"/>
                  <a:gd name="T6" fmla="*/ 0 w 14"/>
                  <a:gd name="T7" fmla="*/ 20 h 20"/>
                  <a:gd name="T8" fmla="*/ 4 w 14"/>
                  <a:gd name="T9" fmla="*/ 20 h 20"/>
                  <a:gd name="T10" fmla="*/ 1 w 14"/>
                  <a:gd name="T11" fmla="*/ 18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 name="T30" fmla="*/ 8 w 1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0">
                    <a:moveTo>
                      <a:pt x="8" y="0"/>
                    </a:moveTo>
                    <a:lnTo>
                      <a:pt x="4" y="0"/>
                    </a:lnTo>
                    <a:lnTo>
                      <a:pt x="0" y="0"/>
                    </a:lnTo>
                    <a:lnTo>
                      <a:pt x="0" y="20"/>
                    </a:lnTo>
                    <a:lnTo>
                      <a:pt x="4" y="20"/>
                    </a:lnTo>
                    <a:lnTo>
                      <a:pt x="1" y="18"/>
                    </a:lnTo>
                    <a:lnTo>
                      <a:pt x="4" y="20"/>
                    </a:lnTo>
                    <a:lnTo>
                      <a:pt x="8" y="18"/>
                    </a:lnTo>
                    <a:lnTo>
                      <a:pt x="11" y="17"/>
                    </a:lnTo>
                    <a:lnTo>
                      <a:pt x="13" y="13"/>
                    </a:lnTo>
                    <a:lnTo>
                      <a:pt x="14" y="10"/>
                    </a:lnTo>
                    <a:lnTo>
                      <a:pt x="13" y="5"/>
                    </a:lnTo>
                    <a:lnTo>
                      <a:pt x="11" y="4"/>
                    </a:lnTo>
                    <a:lnTo>
                      <a:pt x="8" y="0"/>
                    </a:lnTo>
                    <a:lnTo>
                      <a:pt x="4"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0" name="Freeform 810"/>
              <p:cNvSpPr>
                <a:spLocks/>
              </p:cNvSpPr>
              <p:nvPr/>
            </p:nvSpPr>
            <p:spPr bwMode="auto">
              <a:xfrm>
                <a:off x="2826" y="2600"/>
                <a:ext cx="16" cy="20"/>
              </a:xfrm>
              <a:custGeom>
                <a:avLst/>
                <a:gdLst>
                  <a:gd name="T0" fmla="*/ 7 w 16"/>
                  <a:gd name="T1" fmla="*/ 2 h 20"/>
                  <a:gd name="T2" fmla="*/ 10 w 16"/>
                  <a:gd name="T3" fmla="*/ 2 h 20"/>
                  <a:gd name="T4" fmla="*/ 7 w 16"/>
                  <a:gd name="T5" fmla="*/ 0 h 20"/>
                  <a:gd name="T6" fmla="*/ 0 w 16"/>
                  <a:gd name="T7" fmla="*/ 18 h 20"/>
                  <a:gd name="T8" fmla="*/ 3 w 16"/>
                  <a:gd name="T9" fmla="*/ 20 h 20"/>
                  <a:gd name="T10" fmla="*/ 7 w 16"/>
                  <a:gd name="T11" fmla="*/ 20 h 20"/>
                  <a:gd name="T12" fmla="*/ 3 w 16"/>
                  <a:gd name="T13" fmla="*/ 20 h 20"/>
                  <a:gd name="T14" fmla="*/ 8 w 16"/>
                  <a:gd name="T15" fmla="*/ 20 h 20"/>
                  <a:gd name="T16" fmla="*/ 12 w 16"/>
                  <a:gd name="T17" fmla="*/ 20 h 20"/>
                  <a:gd name="T18" fmla="*/ 15 w 16"/>
                  <a:gd name="T19" fmla="*/ 18 h 20"/>
                  <a:gd name="T20" fmla="*/ 16 w 16"/>
                  <a:gd name="T21" fmla="*/ 15 h 20"/>
                  <a:gd name="T22" fmla="*/ 16 w 16"/>
                  <a:gd name="T23" fmla="*/ 10 h 20"/>
                  <a:gd name="T24" fmla="*/ 16 w 16"/>
                  <a:gd name="T25" fmla="*/ 7 h 20"/>
                  <a:gd name="T26" fmla="*/ 15 w 16"/>
                  <a:gd name="T27" fmla="*/ 4 h 20"/>
                  <a:gd name="T28" fmla="*/ 10 w 16"/>
                  <a:gd name="T29" fmla="*/ 2 h 20"/>
                  <a:gd name="T30" fmla="*/ 7 w 16"/>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0">
                    <a:moveTo>
                      <a:pt x="7" y="2"/>
                    </a:moveTo>
                    <a:lnTo>
                      <a:pt x="10" y="2"/>
                    </a:lnTo>
                    <a:lnTo>
                      <a:pt x="7" y="0"/>
                    </a:lnTo>
                    <a:lnTo>
                      <a:pt x="0" y="18"/>
                    </a:lnTo>
                    <a:lnTo>
                      <a:pt x="3" y="20"/>
                    </a:lnTo>
                    <a:lnTo>
                      <a:pt x="7" y="20"/>
                    </a:lnTo>
                    <a:lnTo>
                      <a:pt x="3" y="20"/>
                    </a:lnTo>
                    <a:lnTo>
                      <a:pt x="8" y="20"/>
                    </a:lnTo>
                    <a:lnTo>
                      <a:pt x="12" y="20"/>
                    </a:lnTo>
                    <a:lnTo>
                      <a:pt x="15" y="18"/>
                    </a:lnTo>
                    <a:lnTo>
                      <a:pt x="16" y="15"/>
                    </a:lnTo>
                    <a:lnTo>
                      <a:pt x="16" y="10"/>
                    </a:lnTo>
                    <a:lnTo>
                      <a:pt x="16" y="7"/>
                    </a:lnTo>
                    <a:lnTo>
                      <a:pt x="15" y="4"/>
                    </a:lnTo>
                    <a:lnTo>
                      <a:pt x="10" y="2"/>
                    </a:lnTo>
                    <a:lnTo>
                      <a:pt x="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1" name="Freeform 811"/>
              <p:cNvSpPr>
                <a:spLocks/>
              </p:cNvSpPr>
              <p:nvPr/>
            </p:nvSpPr>
            <p:spPr bwMode="auto">
              <a:xfrm>
                <a:off x="2833"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2" name="Freeform 812"/>
              <p:cNvSpPr>
                <a:spLocks/>
              </p:cNvSpPr>
              <p:nvPr/>
            </p:nvSpPr>
            <p:spPr bwMode="auto">
              <a:xfrm>
                <a:off x="2838"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3" name="Freeform 813"/>
              <p:cNvSpPr>
                <a:spLocks/>
              </p:cNvSpPr>
              <p:nvPr/>
            </p:nvSpPr>
            <p:spPr bwMode="auto">
              <a:xfrm>
                <a:off x="2841"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4" name="Freeform 814"/>
              <p:cNvSpPr>
                <a:spLocks/>
              </p:cNvSpPr>
              <p:nvPr/>
            </p:nvSpPr>
            <p:spPr bwMode="auto">
              <a:xfrm>
                <a:off x="2846"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5" name="Freeform 815"/>
              <p:cNvSpPr>
                <a:spLocks/>
              </p:cNvSpPr>
              <p:nvPr/>
            </p:nvSpPr>
            <p:spPr bwMode="auto">
              <a:xfrm>
                <a:off x="2849"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6" name="Freeform 816"/>
              <p:cNvSpPr>
                <a:spLocks/>
              </p:cNvSpPr>
              <p:nvPr/>
            </p:nvSpPr>
            <p:spPr bwMode="auto">
              <a:xfrm>
                <a:off x="2854"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7" name="Freeform 817"/>
              <p:cNvSpPr>
                <a:spLocks/>
              </p:cNvSpPr>
              <p:nvPr/>
            </p:nvSpPr>
            <p:spPr bwMode="auto">
              <a:xfrm>
                <a:off x="2857"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8" name="Freeform 818"/>
              <p:cNvSpPr>
                <a:spLocks/>
              </p:cNvSpPr>
              <p:nvPr/>
            </p:nvSpPr>
            <p:spPr bwMode="auto">
              <a:xfrm>
                <a:off x="2862"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49" name="Freeform 819"/>
              <p:cNvSpPr>
                <a:spLocks/>
              </p:cNvSpPr>
              <p:nvPr/>
            </p:nvSpPr>
            <p:spPr bwMode="auto">
              <a:xfrm>
                <a:off x="2865" y="2602"/>
                <a:ext cx="5" cy="18"/>
              </a:xfrm>
              <a:custGeom>
                <a:avLst/>
                <a:gdLst>
                  <a:gd name="T0" fmla="*/ 5 w 5"/>
                  <a:gd name="T1" fmla="*/ 10 h 18"/>
                  <a:gd name="T2" fmla="*/ 5 w 5"/>
                  <a:gd name="T3" fmla="*/ 0 h 18"/>
                  <a:gd name="T4" fmla="*/ 0 w 5"/>
                  <a:gd name="T5" fmla="*/ 0 h 18"/>
                  <a:gd name="T6" fmla="*/ 0 w 5"/>
                  <a:gd name="T7" fmla="*/ 18 h 18"/>
                  <a:gd name="T8" fmla="*/ 5 w 5"/>
                  <a:gd name="T9" fmla="*/ 18 h 18"/>
                  <a:gd name="T10" fmla="*/ 5 w 5"/>
                  <a:gd name="T11" fmla="*/ 10 h 18"/>
                </a:gdLst>
                <a:ahLst/>
                <a:cxnLst>
                  <a:cxn ang="0">
                    <a:pos x="T0" y="T1"/>
                  </a:cxn>
                  <a:cxn ang="0">
                    <a:pos x="T2" y="T3"/>
                  </a:cxn>
                  <a:cxn ang="0">
                    <a:pos x="T4" y="T5"/>
                  </a:cxn>
                  <a:cxn ang="0">
                    <a:pos x="T6" y="T7"/>
                  </a:cxn>
                  <a:cxn ang="0">
                    <a:pos x="T8" y="T9"/>
                  </a:cxn>
                  <a:cxn ang="0">
                    <a:pos x="T10" y="T11"/>
                  </a:cxn>
                </a:cxnLst>
                <a:rect l="0" t="0" r="r" b="b"/>
                <a:pathLst>
                  <a:path w="5" h="18">
                    <a:moveTo>
                      <a:pt x="5" y="10"/>
                    </a:moveTo>
                    <a:lnTo>
                      <a:pt x="5" y="0"/>
                    </a:lnTo>
                    <a:lnTo>
                      <a:pt x="0" y="0"/>
                    </a:lnTo>
                    <a:lnTo>
                      <a:pt x="0" y="18"/>
                    </a:lnTo>
                    <a:lnTo>
                      <a:pt x="5" y="18"/>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0" name="Freeform 820"/>
              <p:cNvSpPr>
                <a:spLocks/>
              </p:cNvSpPr>
              <p:nvPr/>
            </p:nvSpPr>
            <p:spPr bwMode="auto">
              <a:xfrm>
                <a:off x="2870" y="2602"/>
                <a:ext cx="10" cy="18"/>
              </a:xfrm>
              <a:custGeom>
                <a:avLst/>
                <a:gdLst>
                  <a:gd name="T0" fmla="*/ 0 w 10"/>
                  <a:gd name="T1" fmla="*/ 18 h 18"/>
                  <a:gd name="T2" fmla="*/ 3 w 10"/>
                  <a:gd name="T3" fmla="*/ 18 h 18"/>
                  <a:gd name="T4" fmla="*/ 7 w 10"/>
                  <a:gd name="T5" fmla="*/ 16 h 18"/>
                  <a:gd name="T6" fmla="*/ 8 w 10"/>
                  <a:gd name="T7" fmla="*/ 13 h 18"/>
                  <a:gd name="T8" fmla="*/ 10 w 10"/>
                  <a:gd name="T9" fmla="*/ 10 h 18"/>
                  <a:gd name="T10" fmla="*/ 8 w 10"/>
                  <a:gd name="T11" fmla="*/ 5 h 18"/>
                  <a:gd name="T12" fmla="*/ 7 w 10"/>
                  <a:gd name="T13" fmla="*/ 2 h 18"/>
                  <a:gd name="T14" fmla="*/ 3 w 10"/>
                  <a:gd name="T15" fmla="*/ 0 h 18"/>
                  <a:gd name="T16" fmla="*/ 0 w 10"/>
                  <a:gd name="T17" fmla="*/ 0 h 18"/>
                  <a:gd name="T18" fmla="*/ 0 w 10"/>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8">
                    <a:moveTo>
                      <a:pt x="0" y="18"/>
                    </a:moveTo>
                    <a:lnTo>
                      <a:pt x="3" y="18"/>
                    </a:lnTo>
                    <a:lnTo>
                      <a:pt x="7" y="16"/>
                    </a:lnTo>
                    <a:lnTo>
                      <a:pt x="8" y="13"/>
                    </a:lnTo>
                    <a:lnTo>
                      <a:pt x="10" y="10"/>
                    </a:lnTo>
                    <a:lnTo>
                      <a:pt x="8" y="5"/>
                    </a:lnTo>
                    <a:lnTo>
                      <a:pt x="7" y="2"/>
                    </a:lnTo>
                    <a:lnTo>
                      <a:pt x="3" y="0"/>
                    </a:lnTo>
                    <a:lnTo>
                      <a:pt x="0" y="0"/>
                    </a:lnTo>
                    <a:lnTo>
                      <a:pt x="0"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1" name="Freeform 821"/>
              <p:cNvSpPr>
                <a:spLocks/>
              </p:cNvSpPr>
              <p:nvPr/>
            </p:nvSpPr>
            <p:spPr bwMode="auto">
              <a:xfrm>
                <a:off x="3028" y="2602"/>
                <a:ext cx="9" cy="18"/>
              </a:xfrm>
              <a:custGeom>
                <a:avLst/>
                <a:gdLst>
                  <a:gd name="T0" fmla="*/ 9 w 9"/>
                  <a:gd name="T1" fmla="*/ 0 h 18"/>
                  <a:gd name="T2" fmla="*/ 5 w 9"/>
                  <a:gd name="T3" fmla="*/ 0 h 18"/>
                  <a:gd name="T4" fmla="*/ 1 w 9"/>
                  <a:gd name="T5" fmla="*/ 2 h 18"/>
                  <a:gd name="T6" fmla="*/ 0 w 9"/>
                  <a:gd name="T7" fmla="*/ 5 h 18"/>
                  <a:gd name="T8" fmla="*/ 0 w 9"/>
                  <a:gd name="T9" fmla="*/ 10 h 18"/>
                  <a:gd name="T10" fmla="*/ 0 w 9"/>
                  <a:gd name="T11" fmla="*/ 13 h 18"/>
                  <a:gd name="T12" fmla="*/ 1 w 9"/>
                  <a:gd name="T13" fmla="*/ 16 h 18"/>
                  <a:gd name="T14" fmla="*/ 5 w 9"/>
                  <a:gd name="T15" fmla="*/ 18 h 18"/>
                  <a:gd name="T16" fmla="*/ 9 w 9"/>
                  <a:gd name="T17" fmla="*/ 18 h 18"/>
                  <a:gd name="T18" fmla="*/ 9 w 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8">
                    <a:moveTo>
                      <a:pt x="9" y="0"/>
                    </a:moveTo>
                    <a:lnTo>
                      <a:pt x="5" y="0"/>
                    </a:lnTo>
                    <a:lnTo>
                      <a:pt x="1" y="2"/>
                    </a:lnTo>
                    <a:lnTo>
                      <a:pt x="0" y="5"/>
                    </a:lnTo>
                    <a:lnTo>
                      <a:pt x="0" y="10"/>
                    </a:lnTo>
                    <a:lnTo>
                      <a:pt x="0" y="13"/>
                    </a:lnTo>
                    <a:lnTo>
                      <a:pt x="1" y="16"/>
                    </a:lnTo>
                    <a:lnTo>
                      <a:pt x="5" y="18"/>
                    </a:lnTo>
                    <a:lnTo>
                      <a:pt x="9" y="18"/>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2" name="Freeform 822"/>
              <p:cNvSpPr>
                <a:spLocks/>
              </p:cNvSpPr>
              <p:nvPr/>
            </p:nvSpPr>
            <p:spPr bwMode="auto">
              <a:xfrm>
                <a:off x="3037"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3" name="Freeform 823"/>
              <p:cNvSpPr>
                <a:spLocks/>
              </p:cNvSpPr>
              <p:nvPr/>
            </p:nvSpPr>
            <p:spPr bwMode="auto">
              <a:xfrm>
                <a:off x="3041"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9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9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9" y="18"/>
                    </a:lnTo>
                    <a:lnTo>
                      <a:pt x="11" y="16"/>
                    </a:lnTo>
                    <a:lnTo>
                      <a:pt x="13" y="13"/>
                    </a:lnTo>
                    <a:lnTo>
                      <a:pt x="14" y="10"/>
                    </a:lnTo>
                    <a:lnTo>
                      <a:pt x="13" y="5"/>
                    </a:lnTo>
                    <a:lnTo>
                      <a:pt x="11"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4" name="Freeform 824"/>
              <p:cNvSpPr>
                <a:spLocks/>
              </p:cNvSpPr>
              <p:nvPr/>
            </p:nvSpPr>
            <p:spPr bwMode="auto">
              <a:xfrm>
                <a:off x="3046"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5" name="Freeform 825"/>
              <p:cNvSpPr>
                <a:spLocks/>
              </p:cNvSpPr>
              <p:nvPr/>
            </p:nvSpPr>
            <p:spPr bwMode="auto">
              <a:xfrm>
                <a:off x="3049"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6" name="Freeform 826"/>
              <p:cNvSpPr>
                <a:spLocks/>
              </p:cNvSpPr>
              <p:nvPr/>
            </p:nvSpPr>
            <p:spPr bwMode="auto">
              <a:xfrm>
                <a:off x="3054"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7" name="Freeform 827"/>
              <p:cNvSpPr>
                <a:spLocks/>
              </p:cNvSpPr>
              <p:nvPr/>
            </p:nvSpPr>
            <p:spPr bwMode="auto">
              <a:xfrm>
                <a:off x="3057"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8" name="Freeform 828"/>
              <p:cNvSpPr>
                <a:spLocks/>
              </p:cNvSpPr>
              <p:nvPr/>
            </p:nvSpPr>
            <p:spPr bwMode="auto">
              <a:xfrm>
                <a:off x="3062"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59" name="Freeform 829"/>
              <p:cNvSpPr>
                <a:spLocks/>
              </p:cNvSpPr>
              <p:nvPr/>
            </p:nvSpPr>
            <p:spPr bwMode="auto">
              <a:xfrm>
                <a:off x="3065"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0" name="Freeform 830"/>
              <p:cNvSpPr>
                <a:spLocks/>
              </p:cNvSpPr>
              <p:nvPr/>
            </p:nvSpPr>
            <p:spPr bwMode="auto">
              <a:xfrm>
                <a:off x="3070"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1" name="Freeform 831"/>
              <p:cNvSpPr>
                <a:spLocks/>
              </p:cNvSpPr>
              <p:nvPr/>
            </p:nvSpPr>
            <p:spPr bwMode="auto">
              <a:xfrm>
                <a:off x="3073"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2" name="Freeform 832"/>
              <p:cNvSpPr>
                <a:spLocks/>
              </p:cNvSpPr>
              <p:nvPr/>
            </p:nvSpPr>
            <p:spPr bwMode="auto">
              <a:xfrm>
                <a:off x="3078"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3" name="Freeform 833"/>
              <p:cNvSpPr>
                <a:spLocks/>
              </p:cNvSpPr>
              <p:nvPr/>
            </p:nvSpPr>
            <p:spPr bwMode="auto">
              <a:xfrm>
                <a:off x="3081"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4" name="Freeform 834"/>
              <p:cNvSpPr>
                <a:spLocks/>
              </p:cNvSpPr>
              <p:nvPr/>
            </p:nvSpPr>
            <p:spPr bwMode="auto">
              <a:xfrm>
                <a:off x="3086"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5" name="Freeform 835"/>
              <p:cNvSpPr>
                <a:spLocks/>
              </p:cNvSpPr>
              <p:nvPr/>
            </p:nvSpPr>
            <p:spPr bwMode="auto">
              <a:xfrm>
                <a:off x="3089"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6" name="Freeform 836"/>
              <p:cNvSpPr>
                <a:spLocks/>
              </p:cNvSpPr>
              <p:nvPr/>
            </p:nvSpPr>
            <p:spPr bwMode="auto">
              <a:xfrm>
                <a:off x="3094"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7" name="Freeform 837"/>
              <p:cNvSpPr>
                <a:spLocks/>
              </p:cNvSpPr>
              <p:nvPr/>
            </p:nvSpPr>
            <p:spPr bwMode="auto">
              <a:xfrm>
                <a:off x="3097"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8" name="Freeform 838"/>
              <p:cNvSpPr>
                <a:spLocks/>
              </p:cNvSpPr>
              <p:nvPr/>
            </p:nvSpPr>
            <p:spPr bwMode="auto">
              <a:xfrm>
                <a:off x="3102"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69" name="Freeform 839"/>
              <p:cNvSpPr>
                <a:spLocks/>
              </p:cNvSpPr>
              <p:nvPr/>
            </p:nvSpPr>
            <p:spPr bwMode="auto">
              <a:xfrm>
                <a:off x="3106" y="2602"/>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0" name="Freeform 840"/>
              <p:cNvSpPr>
                <a:spLocks/>
              </p:cNvSpPr>
              <p:nvPr/>
            </p:nvSpPr>
            <p:spPr bwMode="auto">
              <a:xfrm>
                <a:off x="3110" y="2602"/>
                <a:ext cx="13" cy="18"/>
              </a:xfrm>
              <a:custGeom>
                <a:avLst/>
                <a:gdLst>
                  <a:gd name="T0" fmla="*/ 0 w 13"/>
                  <a:gd name="T1" fmla="*/ 0 h 18"/>
                  <a:gd name="T2" fmla="*/ 4 w 13"/>
                  <a:gd name="T3" fmla="*/ 0 h 18"/>
                  <a:gd name="T4" fmla="*/ 0 w 13"/>
                  <a:gd name="T5" fmla="*/ 0 h 18"/>
                  <a:gd name="T6" fmla="*/ 0 w 13"/>
                  <a:gd name="T7" fmla="*/ 18 h 18"/>
                  <a:gd name="T8" fmla="*/ 4 w 13"/>
                  <a:gd name="T9" fmla="*/ 18 h 18"/>
                  <a:gd name="T10" fmla="*/ 7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 name="T30" fmla="*/ 0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0" y="0"/>
                    </a:moveTo>
                    <a:lnTo>
                      <a:pt x="4" y="0"/>
                    </a:lnTo>
                    <a:lnTo>
                      <a:pt x="0" y="0"/>
                    </a:lnTo>
                    <a:lnTo>
                      <a:pt x="0" y="18"/>
                    </a:lnTo>
                    <a:lnTo>
                      <a:pt x="4" y="18"/>
                    </a:lnTo>
                    <a:lnTo>
                      <a:pt x="7" y="18"/>
                    </a:lnTo>
                    <a:lnTo>
                      <a:pt x="4" y="18"/>
                    </a:lnTo>
                    <a:lnTo>
                      <a:pt x="9" y="18"/>
                    </a:lnTo>
                    <a:lnTo>
                      <a:pt x="12" y="16"/>
                    </a:lnTo>
                    <a:lnTo>
                      <a:pt x="13" y="13"/>
                    </a:lnTo>
                    <a:lnTo>
                      <a:pt x="13" y="10"/>
                    </a:lnTo>
                    <a:lnTo>
                      <a:pt x="13" y="5"/>
                    </a:lnTo>
                    <a:lnTo>
                      <a:pt x="12" y="2"/>
                    </a:lnTo>
                    <a:lnTo>
                      <a:pt x="9" y="0"/>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1" name="Freeform 841"/>
              <p:cNvSpPr>
                <a:spLocks/>
              </p:cNvSpPr>
              <p:nvPr/>
            </p:nvSpPr>
            <p:spPr bwMode="auto">
              <a:xfrm>
                <a:off x="3110" y="2600"/>
                <a:ext cx="18" cy="20"/>
              </a:xfrm>
              <a:custGeom>
                <a:avLst/>
                <a:gdLst>
                  <a:gd name="T0" fmla="*/ 9 w 18"/>
                  <a:gd name="T1" fmla="*/ 0 h 20"/>
                  <a:gd name="T2" fmla="*/ 5 w 18"/>
                  <a:gd name="T3" fmla="*/ 0 h 20"/>
                  <a:gd name="T4" fmla="*/ 0 w 18"/>
                  <a:gd name="T5" fmla="*/ 2 h 20"/>
                  <a:gd name="T6" fmla="*/ 7 w 18"/>
                  <a:gd name="T7" fmla="*/ 20 h 20"/>
                  <a:gd name="T8" fmla="*/ 12 w 18"/>
                  <a:gd name="T9" fmla="*/ 18 h 20"/>
                  <a:gd name="T10" fmla="*/ 9 w 18"/>
                  <a:gd name="T11" fmla="*/ 20 h 20"/>
                  <a:gd name="T12" fmla="*/ 12 w 18"/>
                  <a:gd name="T13" fmla="*/ 18 h 20"/>
                  <a:gd name="T14" fmla="*/ 15 w 18"/>
                  <a:gd name="T15" fmla="*/ 17 h 20"/>
                  <a:gd name="T16" fmla="*/ 17 w 18"/>
                  <a:gd name="T17" fmla="*/ 13 h 20"/>
                  <a:gd name="T18" fmla="*/ 18 w 18"/>
                  <a:gd name="T19" fmla="*/ 10 h 20"/>
                  <a:gd name="T20" fmla="*/ 17 w 18"/>
                  <a:gd name="T21" fmla="*/ 7 h 20"/>
                  <a:gd name="T22" fmla="*/ 15 w 18"/>
                  <a:gd name="T23" fmla="*/ 4 h 20"/>
                  <a:gd name="T24" fmla="*/ 13 w 18"/>
                  <a:gd name="T25" fmla="*/ 0 h 20"/>
                  <a:gd name="T26" fmla="*/ 9 w 18"/>
                  <a:gd name="T27" fmla="*/ 0 h 20"/>
                  <a:gd name="T28" fmla="*/ 5 w 18"/>
                  <a:gd name="T29" fmla="*/ 0 h 20"/>
                  <a:gd name="T30" fmla="*/ 9 w 18"/>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9" y="0"/>
                    </a:moveTo>
                    <a:lnTo>
                      <a:pt x="5" y="0"/>
                    </a:lnTo>
                    <a:lnTo>
                      <a:pt x="0" y="2"/>
                    </a:lnTo>
                    <a:lnTo>
                      <a:pt x="7" y="20"/>
                    </a:lnTo>
                    <a:lnTo>
                      <a:pt x="12" y="18"/>
                    </a:lnTo>
                    <a:lnTo>
                      <a:pt x="9" y="20"/>
                    </a:lnTo>
                    <a:lnTo>
                      <a:pt x="12" y="18"/>
                    </a:lnTo>
                    <a:lnTo>
                      <a:pt x="15" y="17"/>
                    </a:lnTo>
                    <a:lnTo>
                      <a:pt x="17" y="13"/>
                    </a:lnTo>
                    <a:lnTo>
                      <a:pt x="18" y="10"/>
                    </a:lnTo>
                    <a:lnTo>
                      <a:pt x="17" y="7"/>
                    </a:lnTo>
                    <a:lnTo>
                      <a:pt x="15" y="4"/>
                    </a:lnTo>
                    <a:lnTo>
                      <a:pt x="13" y="0"/>
                    </a:lnTo>
                    <a:lnTo>
                      <a:pt x="9" y="0"/>
                    </a:lnTo>
                    <a:lnTo>
                      <a:pt x="5" y="0"/>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2" name="Freeform 842"/>
              <p:cNvSpPr>
                <a:spLocks/>
              </p:cNvSpPr>
              <p:nvPr/>
            </p:nvSpPr>
            <p:spPr bwMode="auto">
              <a:xfrm>
                <a:off x="3119"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3" name="Freeform 843"/>
              <p:cNvSpPr>
                <a:spLocks/>
              </p:cNvSpPr>
              <p:nvPr/>
            </p:nvSpPr>
            <p:spPr bwMode="auto">
              <a:xfrm>
                <a:off x="3122"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4" name="Freeform 844"/>
              <p:cNvSpPr>
                <a:spLocks/>
              </p:cNvSpPr>
              <p:nvPr/>
            </p:nvSpPr>
            <p:spPr bwMode="auto">
              <a:xfrm>
                <a:off x="3127"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5" name="Freeform 845"/>
              <p:cNvSpPr>
                <a:spLocks/>
              </p:cNvSpPr>
              <p:nvPr/>
            </p:nvSpPr>
            <p:spPr bwMode="auto">
              <a:xfrm>
                <a:off x="3130"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6" name="Freeform 846"/>
              <p:cNvSpPr>
                <a:spLocks/>
              </p:cNvSpPr>
              <p:nvPr/>
            </p:nvSpPr>
            <p:spPr bwMode="auto">
              <a:xfrm>
                <a:off x="3135"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7" name="Freeform 847"/>
              <p:cNvSpPr>
                <a:spLocks/>
              </p:cNvSpPr>
              <p:nvPr/>
            </p:nvSpPr>
            <p:spPr bwMode="auto">
              <a:xfrm>
                <a:off x="3138"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8" name="Freeform 848"/>
              <p:cNvSpPr>
                <a:spLocks/>
              </p:cNvSpPr>
              <p:nvPr/>
            </p:nvSpPr>
            <p:spPr bwMode="auto">
              <a:xfrm>
                <a:off x="3143"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79" name="Freeform 849"/>
              <p:cNvSpPr>
                <a:spLocks/>
              </p:cNvSpPr>
              <p:nvPr/>
            </p:nvSpPr>
            <p:spPr bwMode="auto">
              <a:xfrm>
                <a:off x="3146"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0" name="Freeform 850"/>
              <p:cNvSpPr>
                <a:spLocks/>
              </p:cNvSpPr>
              <p:nvPr/>
            </p:nvSpPr>
            <p:spPr bwMode="auto">
              <a:xfrm>
                <a:off x="3151"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1" name="Freeform 851"/>
              <p:cNvSpPr>
                <a:spLocks/>
              </p:cNvSpPr>
              <p:nvPr/>
            </p:nvSpPr>
            <p:spPr bwMode="auto">
              <a:xfrm>
                <a:off x="3154"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2" name="Freeform 852"/>
              <p:cNvSpPr>
                <a:spLocks/>
              </p:cNvSpPr>
              <p:nvPr/>
            </p:nvSpPr>
            <p:spPr bwMode="auto">
              <a:xfrm>
                <a:off x="3159"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3" name="Freeform 853"/>
              <p:cNvSpPr>
                <a:spLocks/>
              </p:cNvSpPr>
              <p:nvPr/>
            </p:nvSpPr>
            <p:spPr bwMode="auto">
              <a:xfrm>
                <a:off x="3162"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4" name="Freeform 854"/>
              <p:cNvSpPr>
                <a:spLocks/>
              </p:cNvSpPr>
              <p:nvPr/>
            </p:nvSpPr>
            <p:spPr bwMode="auto">
              <a:xfrm>
                <a:off x="3167"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5" name="Freeform 855"/>
              <p:cNvSpPr>
                <a:spLocks/>
              </p:cNvSpPr>
              <p:nvPr/>
            </p:nvSpPr>
            <p:spPr bwMode="auto">
              <a:xfrm>
                <a:off x="3171"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8" y="18"/>
                    </a:lnTo>
                    <a:lnTo>
                      <a:pt x="11" y="17"/>
                    </a:lnTo>
                    <a:lnTo>
                      <a:pt x="13" y="13"/>
                    </a:lnTo>
                    <a:lnTo>
                      <a:pt x="14" y="10"/>
                    </a:lnTo>
                    <a:lnTo>
                      <a:pt x="13" y="5"/>
                    </a:lnTo>
                    <a:lnTo>
                      <a:pt x="11"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6" name="Freeform 856"/>
              <p:cNvSpPr>
                <a:spLocks/>
              </p:cNvSpPr>
              <p:nvPr/>
            </p:nvSpPr>
            <p:spPr bwMode="auto">
              <a:xfrm>
                <a:off x="3175"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7" name="Freeform 857"/>
              <p:cNvSpPr>
                <a:spLocks/>
              </p:cNvSpPr>
              <p:nvPr/>
            </p:nvSpPr>
            <p:spPr bwMode="auto">
              <a:xfrm>
                <a:off x="3179"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8" name="Freeform 858"/>
              <p:cNvSpPr>
                <a:spLocks/>
              </p:cNvSpPr>
              <p:nvPr/>
            </p:nvSpPr>
            <p:spPr bwMode="auto">
              <a:xfrm>
                <a:off x="3184"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89" name="Freeform 859"/>
              <p:cNvSpPr>
                <a:spLocks/>
              </p:cNvSpPr>
              <p:nvPr/>
            </p:nvSpPr>
            <p:spPr bwMode="auto">
              <a:xfrm>
                <a:off x="3187" y="2600"/>
                <a:ext cx="14" cy="20"/>
              </a:xfrm>
              <a:custGeom>
                <a:avLst/>
                <a:gdLst>
                  <a:gd name="T0" fmla="*/ 1 w 14"/>
                  <a:gd name="T1" fmla="*/ 0 h 20"/>
                  <a:gd name="T2" fmla="*/ 5 w 14"/>
                  <a:gd name="T3" fmla="*/ 0 h 20"/>
                  <a:gd name="T4" fmla="*/ 0 w 14"/>
                  <a:gd name="T5" fmla="*/ 0 h 20"/>
                  <a:gd name="T6" fmla="*/ 0 w 14"/>
                  <a:gd name="T7" fmla="*/ 20 h 20"/>
                  <a:gd name="T8" fmla="*/ 5 w 14"/>
                  <a:gd name="T9" fmla="*/ 20 h 20"/>
                  <a:gd name="T10" fmla="*/ 8 w 14"/>
                  <a:gd name="T11" fmla="*/ 18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 name="T30" fmla="*/ 1 w 1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0">
                    <a:moveTo>
                      <a:pt x="1" y="0"/>
                    </a:moveTo>
                    <a:lnTo>
                      <a:pt x="5" y="0"/>
                    </a:lnTo>
                    <a:lnTo>
                      <a:pt x="0" y="0"/>
                    </a:lnTo>
                    <a:lnTo>
                      <a:pt x="0" y="20"/>
                    </a:lnTo>
                    <a:lnTo>
                      <a:pt x="5" y="20"/>
                    </a:lnTo>
                    <a:lnTo>
                      <a:pt x="8" y="18"/>
                    </a:lnTo>
                    <a:lnTo>
                      <a:pt x="5" y="20"/>
                    </a:lnTo>
                    <a:lnTo>
                      <a:pt x="8" y="18"/>
                    </a:lnTo>
                    <a:lnTo>
                      <a:pt x="11" y="17"/>
                    </a:lnTo>
                    <a:lnTo>
                      <a:pt x="13" y="13"/>
                    </a:lnTo>
                    <a:lnTo>
                      <a:pt x="14" y="10"/>
                    </a:lnTo>
                    <a:lnTo>
                      <a:pt x="13" y="5"/>
                    </a:lnTo>
                    <a:lnTo>
                      <a:pt x="11" y="4"/>
                    </a:lnTo>
                    <a:lnTo>
                      <a:pt x="8" y="0"/>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0" name="Freeform 860"/>
              <p:cNvSpPr>
                <a:spLocks/>
              </p:cNvSpPr>
              <p:nvPr/>
            </p:nvSpPr>
            <p:spPr bwMode="auto">
              <a:xfrm>
                <a:off x="3188" y="2599"/>
                <a:ext cx="17" cy="19"/>
              </a:xfrm>
              <a:custGeom>
                <a:avLst/>
                <a:gdLst>
                  <a:gd name="T0" fmla="*/ 7 w 17"/>
                  <a:gd name="T1" fmla="*/ 0 h 19"/>
                  <a:gd name="T2" fmla="*/ 4 w 17"/>
                  <a:gd name="T3" fmla="*/ 0 h 19"/>
                  <a:gd name="T4" fmla="*/ 0 w 17"/>
                  <a:gd name="T5" fmla="*/ 1 h 19"/>
                  <a:gd name="T6" fmla="*/ 7 w 17"/>
                  <a:gd name="T7" fmla="*/ 19 h 19"/>
                  <a:gd name="T8" fmla="*/ 10 w 17"/>
                  <a:gd name="T9" fmla="*/ 18 h 19"/>
                  <a:gd name="T10" fmla="*/ 7 w 17"/>
                  <a:gd name="T11" fmla="*/ 19 h 19"/>
                  <a:gd name="T12" fmla="*/ 10 w 17"/>
                  <a:gd name="T13" fmla="*/ 18 h 19"/>
                  <a:gd name="T14" fmla="*/ 15 w 17"/>
                  <a:gd name="T15" fmla="*/ 16 h 19"/>
                  <a:gd name="T16" fmla="*/ 17 w 17"/>
                  <a:gd name="T17" fmla="*/ 13 h 19"/>
                  <a:gd name="T18" fmla="*/ 17 w 17"/>
                  <a:gd name="T19" fmla="*/ 10 h 19"/>
                  <a:gd name="T20" fmla="*/ 17 w 17"/>
                  <a:gd name="T21" fmla="*/ 6 h 19"/>
                  <a:gd name="T22" fmla="*/ 15 w 17"/>
                  <a:gd name="T23" fmla="*/ 3 h 19"/>
                  <a:gd name="T24" fmla="*/ 12 w 17"/>
                  <a:gd name="T25" fmla="*/ 0 h 19"/>
                  <a:gd name="T26" fmla="*/ 9 w 17"/>
                  <a:gd name="T27" fmla="*/ 0 h 19"/>
                  <a:gd name="T28" fmla="*/ 4 w 17"/>
                  <a:gd name="T29" fmla="*/ 0 h 19"/>
                  <a:gd name="T30" fmla="*/ 7 w 17"/>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9">
                    <a:moveTo>
                      <a:pt x="7" y="0"/>
                    </a:moveTo>
                    <a:lnTo>
                      <a:pt x="4" y="0"/>
                    </a:lnTo>
                    <a:lnTo>
                      <a:pt x="0" y="1"/>
                    </a:lnTo>
                    <a:lnTo>
                      <a:pt x="7" y="19"/>
                    </a:lnTo>
                    <a:lnTo>
                      <a:pt x="10" y="18"/>
                    </a:lnTo>
                    <a:lnTo>
                      <a:pt x="7" y="19"/>
                    </a:lnTo>
                    <a:lnTo>
                      <a:pt x="10" y="18"/>
                    </a:lnTo>
                    <a:lnTo>
                      <a:pt x="15" y="16"/>
                    </a:lnTo>
                    <a:lnTo>
                      <a:pt x="17" y="13"/>
                    </a:lnTo>
                    <a:lnTo>
                      <a:pt x="17" y="10"/>
                    </a:lnTo>
                    <a:lnTo>
                      <a:pt x="17" y="6"/>
                    </a:lnTo>
                    <a:lnTo>
                      <a:pt x="15" y="3"/>
                    </a:lnTo>
                    <a:lnTo>
                      <a:pt x="12" y="0"/>
                    </a:lnTo>
                    <a:lnTo>
                      <a:pt x="9" y="0"/>
                    </a:lnTo>
                    <a:lnTo>
                      <a:pt x="4"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1" name="Freeform 861"/>
              <p:cNvSpPr>
                <a:spLocks/>
              </p:cNvSpPr>
              <p:nvPr/>
            </p:nvSpPr>
            <p:spPr bwMode="auto">
              <a:xfrm>
                <a:off x="3195" y="2599"/>
                <a:ext cx="15" cy="19"/>
              </a:xfrm>
              <a:custGeom>
                <a:avLst/>
                <a:gdLst>
                  <a:gd name="T0" fmla="*/ 2 w 15"/>
                  <a:gd name="T1" fmla="*/ 0 h 19"/>
                  <a:gd name="T2" fmla="*/ 5 w 15"/>
                  <a:gd name="T3" fmla="*/ 0 h 19"/>
                  <a:gd name="T4" fmla="*/ 0 w 15"/>
                  <a:gd name="T5" fmla="*/ 0 h 19"/>
                  <a:gd name="T6" fmla="*/ 0 w 15"/>
                  <a:gd name="T7" fmla="*/ 19 h 19"/>
                  <a:gd name="T8" fmla="*/ 5 w 15"/>
                  <a:gd name="T9" fmla="*/ 19 h 19"/>
                  <a:gd name="T10" fmla="*/ 8 w 15"/>
                  <a:gd name="T11" fmla="*/ 18 h 19"/>
                  <a:gd name="T12" fmla="*/ 5 w 15"/>
                  <a:gd name="T13" fmla="*/ 19 h 19"/>
                  <a:gd name="T14" fmla="*/ 8 w 15"/>
                  <a:gd name="T15" fmla="*/ 18 h 19"/>
                  <a:gd name="T16" fmla="*/ 11 w 15"/>
                  <a:gd name="T17" fmla="*/ 16 h 19"/>
                  <a:gd name="T18" fmla="*/ 13 w 15"/>
                  <a:gd name="T19" fmla="*/ 13 h 19"/>
                  <a:gd name="T20" fmla="*/ 15 w 15"/>
                  <a:gd name="T21" fmla="*/ 10 h 19"/>
                  <a:gd name="T22" fmla="*/ 13 w 15"/>
                  <a:gd name="T23" fmla="*/ 5 h 19"/>
                  <a:gd name="T24" fmla="*/ 11 w 15"/>
                  <a:gd name="T25" fmla="*/ 3 h 19"/>
                  <a:gd name="T26" fmla="*/ 8 w 15"/>
                  <a:gd name="T27" fmla="*/ 0 h 19"/>
                  <a:gd name="T28" fmla="*/ 5 w 15"/>
                  <a:gd name="T29" fmla="*/ 0 h 19"/>
                  <a:gd name="T30" fmla="*/ 2 w 15"/>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9">
                    <a:moveTo>
                      <a:pt x="2" y="0"/>
                    </a:moveTo>
                    <a:lnTo>
                      <a:pt x="5" y="0"/>
                    </a:lnTo>
                    <a:lnTo>
                      <a:pt x="0" y="0"/>
                    </a:lnTo>
                    <a:lnTo>
                      <a:pt x="0" y="19"/>
                    </a:lnTo>
                    <a:lnTo>
                      <a:pt x="5" y="19"/>
                    </a:lnTo>
                    <a:lnTo>
                      <a:pt x="8" y="18"/>
                    </a:lnTo>
                    <a:lnTo>
                      <a:pt x="5" y="19"/>
                    </a:lnTo>
                    <a:lnTo>
                      <a:pt x="8" y="18"/>
                    </a:lnTo>
                    <a:lnTo>
                      <a:pt x="11" y="16"/>
                    </a:lnTo>
                    <a:lnTo>
                      <a:pt x="13" y="13"/>
                    </a:lnTo>
                    <a:lnTo>
                      <a:pt x="15" y="10"/>
                    </a:lnTo>
                    <a:lnTo>
                      <a:pt x="13" y="5"/>
                    </a:lnTo>
                    <a:lnTo>
                      <a:pt x="11" y="3"/>
                    </a:lnTo>
                    <a:lnTo>
                      <a:pt x="8" y="0"/>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2" name="Freeform 862"/>
              <p:cNvSpPr>
                <a:spLocks/>
              </p:cNvSpPr>
              <p:nvPr/>
            </p:nvSpPr>
            <p:spPr bwMode="auto">
              <a:xfrm>
                <a:off x="3197" y="2597"/>
                <a:ext cx="16" cy="20"/>
              </a:xfrm>
              <a:custGeom>
                <a:avLst/>
                <a:gdLst>
                  <a:gd name="T0" fmla="*/ 3 w 16"/>
                  <a:gd name="T1" fmla="*/ 0 h 20"/>
                  <a:gd name="T2" fmla="*/ 3 w 16"/>
                  <a:gd name="T3" fmla="*/ 0 h 20"/>
                  <a:gd name="T4" fmla="*/ 0 w 16"/>
                  <a:gd name="T5" fmla="*/ 2 h 20"/>
                  <a:gd name="T6" fmla="*/ 6 w 16"/>
                  <a:gd name="T7" fmla="*/ 20 h 20"/>
                  <a:gd name="T8" fmla="*/ 9 w 16"/>
                  <a:gd name="T9" fmla="*/ 18 h 20"/>
                  <a:gd name="T10" fmla="*/ 9 w 16"/>
                  <a:gd name="T11" fmla="*/ 18 h 20"/>
                  <a:gd name="T12" fmla="*/ 9 w 16"/>
                  <a:gd name="T13" fmla="*/ 18 h 20"/>
                  <a:gd name="T14" fmla="*/ 14 w 16"/>
                  <a:gd name="T15" fmla="*/ 16 h 20"/>
                  <a:gd name="T16" fmla="*/ 16 w 16"/>
                  <a:gd name="T17" fmla="*/ 13 h 20"/>
                  <a:gd name="T18" fmla="*/ 16 w 16"/>
                  <a:gd name="T19" fmla="*/ 10 h 20"/>
                  <a:gd name="T20" fmla="*/ 16 w 16"/>
                  <a:gd name="T21" fmla="*/ 7 h 20"/>
                  <a:gd name="T22" fmla="*/ 14 w 16"/>
                  <a:gd name="T23" fmla="*/ 3 h 20"/>
                  <a:gd name="T24" fmla="*/ 11 w 16"/>
                  <a:gd name="T25" fmla="*/ 0 h 20"/>
                  <a:gd name="T26" fmla="*/ 8 w 16"/>
                  <a:gd name="T27" fmla="*/ 0 h 20"/>
                  <a:gd name="T28" fmla="*/ 3 w 16"/>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0">
                    <a:moveTo>
                      <a:pt x="3" y="0"/>
                    </a:moveTo>
                    <a:lnTo>
                      <a:pt x="3" y="0"/>
                    </a:lnTo>
                    <a:lnTo>
                      <a:pt x="0" y="2"/>
                    </a:lnTo>
                    <a:lnTo>
                      <a:pt x="6" y="20"/>
                    </a:lnTo>
                    <a:lnTo>
                      <a:pt x="9" y="18"/>
                    </a:lnTo>
                    <a:lnTo>
                      <a:pt x="9" y="18"/>
                    </a:lnTo>
                    <a:lnTo>
                      <a:pt x="9" y="18"/>
                    </a:lnTo>
                    <a:lnTo>
                      <a:pt x="14" y="16"/>
                    </a:lnTo>
                    <a:lnTo>
                      <a:pt x="16" y="13"/>
                    </a:lnTo>
                    <a:lnTo>
                      <a:pt x="16" y="10"/>
                    </a:lnTo>
                    <a:lnTo>
                      <a:pt x="16" y="7"/>
                    </a:lnTo>
                    <a:lnTo>
                      <a:pt x="14" y="3"/>
                    </a:lnTo>
                    <a:lnTo>
                      <a:pt x="11" y="0"/>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3" name="Freeform 863"/>
              <p:cNvSpPr>
                <a:spLocks/>
              </p:cNvSpPr>
              <p:nvPr/>
            </p:nvSpPr>
            <p:spPr bwMode="auto">
              <a:xfrm>
                <a:off x="3200" y="2596"/>
                <a:ext cx="18" cy="19"/>
              </a:xfrm>
              <a:custGeom>
                <a:avLst/>
                <a:gdLst>
                  <a:gd name="T0" fmla="*/ 1 w 18"/>
                  <a:gd name="T1" fmla="*/ 1 h 19"/>
                  <a:gd name="T2" fmla="*/ 5 w 18"/>
                  <a:gd name="T3" fmla="*/ 0 h 19"/>
                  <a:gd name="T4" fmla="*/ 0 w 18"/>
                  <a:gd name="T5" fmla="*/ 1 h 19"/>
                  <a:gd name="T6" fmla="*/ 6 w 18"/>
                  <a:gd name="T7" fmla="*/ 19 h 19"/>
                  <a:gd name="T8" fmla="*/ 11 w 18"/>
                  <a:gd name="T9" fmla="*/ 17 h 19"/>
                  <a:gd name="T10" fmla="*/ 13 w 18"/>
                  <a:gd name="T11" fmla="*/ 16 h 19"/>
                  <a:gd name="T12" fmla="*/ 11 w 18"/>
                  <a:gd name="T13" fmla="*/ 17 h 19"/>
                  <a:gd name="T14" fmla="*/ 14 w 18"/>
                  <a:gd name="T15" fmla="*/ 16 h 19"/>
                  <a:gd name="T16" fmla="*/ 16 w 18"/>
                  <a:gd name="T17" fmla="*/ 13 h 19"/>
                  <a:gd name="T18" fmla="*/ 18 w 18"/>
                  <a:gd name="T19" fmla="*/ 9 h 19"/>
                  <a:gd name="T20" fmla="*/ 16 w 18"/>
                  <a:gd name="T21" fmla="*/ 6 h 19"/>
                  <a:gd name="T22" fmla="*/ 14 w 18"/>
                  <a:gd name="T23" fmla="*/ 3 h 19"/>
                  <a:gd name="T24" fmla="*/ 13 w 18"/>
                  <a:gd name="T25" fmla="*/ 0 h 19"/>
                  <a:gd name="T26" fmla="*/ 8 w 18"/>
                  <a:gd name="T27" fmla="*/ 0 h 19"/>
                  <a:gd name="T28" fmla="*/ 5 w 18"/>
                  <a:gd name="T29" fmla="*/ 0 h 19"/>
                  <a:gd name="T30" fmla="*/ 1 w 18"/>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1" y="1"/>
                    </a:moveTo>
                    <a:lnTo>
                      <a:pt x="5" y="0"/>
                    </a:lnTo>
                    <a:lnTo>
                      <a:pt x="0" y="1"/>
                    </a:lnTo>
                    <a:lnTo>
                      <a:pt x="6" y="19"/>
                    </a:lnTo>
                    <a:lnTo>
                      <a:pt x="11" y="17"/>
                    </a:lnTo>
                    <a:lnTo>
                      <a:pt x="13" y="16"/>
                    </a:lnTo>
                    <a:lnTo>
                      <a:pt x="11" y="17"/>
                    </a:lnTo>
                    <a:lnTo>
                      <a:pt x="14" y="16"/>
                    </a:lnTo>
                    <a:lnTo>
                      <a:pt x="16" y="13"/>
                    </a:lnTo>
                    <a:lnTo>
                      <a:pt x="18" y="9"/>
                    </a:lnTo>
                    <a:lnTo>
                      <a:pt x="16" y="6"/>
                    </a:lnTo>
                    <a:lnTo>
                      <a:pt x="14" y="3"/>
                    </a:lnTo>
                    <a:lnTo>
                      <a:pt x="13" y="0"/>
                    </a:lnTo>
                    <a:lnTo>
                      <a:pt x="8" y="0"/>
                    </a:lnTo>
                    <a:lnTo>
                      <a:pt x="5" y="0"/>
                    </a:lnTo>
                    <a:lnTo>
                      <a:pt x="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4" name="Freeform 864"/>
              <p:cNvSpPr>
                <a:spLocks/>
              </p:cNvSpPr>
              <p:nvPr/>
            </p:nvSpPr>
            <p:spPr bwMode="auto">
              <a:xfrm>
                <a:off x="3201" y="2592"/>
                <a:ext cx="20" cy="20"/>
              </a:xfrm>
              <a:custGeom>
                <a:avLst/>
                <a:gdLst>
                  <a:gd name="T0" fmla="*/ 5 w 20"/>
                  <a:gd name="T1" fmla="*/ 2 h 20"/>
                  <a:gd name="T2" fmla="*/ 5 w 20"/>
                  <a:gd name="T3" fmla="*/ 2 h 20"/>
                  <a:gd name="T4" fmla="*/ 0 w 20"/>
                  <a:gd name="T5" fmla="*/ 5 h 20"/>
                  <a:gd name="T6" fmla="*/ 12 w 20"/>
                  <a:gd name="T7" fmla="*/ 20 h 20"/>
                  <a:gd name="T8" fmla="*/ 17 w 20"/>
                  <a:gd name="T9" fmla="*/ 18 h 20"/>
                  <a:gd name="T10" fmla="*/ 17 w 20"/>
                  <a:gd name="T11" fmla="*/ 18 h 20"/>
                  <a:gd name="T12" fmla="*/ 17 w 20"/>
                  <a:gd name="T13" fmla="*/ 18 h 20"/>
                  <a:gd name="T14" fmla="*/ 20 w 20"/>
                  <a:gd name="T15" fmla="*/ 15 h 20"/>
                  <a:gd name="T16" fmla="*/ 20 w 20"/>
                  <a:gd name="T17" fmla="*/ 10 h 20"/>
                  <a:gd name="T18" fmla="*/ 20 w 20"/>
                  <a:gd name="T19" fmla="*/ 7 h 20"/>
                  <a:gd name="T20" fmla="*/ 18 w 20"/>
                  <a:gd name="T21" fmla="*/ 4 h 20"/>
                  <a:gd name="T22" fmla="*/ 15 w 20"/>
                  <a:gd name="T23" fmla="*/ 2 h 20"/>
                  <a:gd name="T24" fmla="*/ 12 w 20"/>
                  <a:gd name="T25" fmla="*/ 0 h 20"/>
                  <a:gd name="T26" fmla="*/ 9 w 20"/>
                  <a:gd name="T27" fmla="*/ 0 h 20"/>
                  <a:gd name="T28" fmla="*/ 5 w 20"/>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0">
                    <a:moveTo>
                      <a:pt x="5" y="2"/>
                    </a:moveTo>
                    <a:lnTo>
                      <a:pt x="5" y="2"/>
                    </a:lnTo>
                    <a:lnTo>
                      <a:pt x="0" y="5"/>
                    </a:lnTo>
                    <a:lnTo>
                      <a:pt x="12" y="20"/>
                    </a:lnTo>
                    <a:lnTo>
                      <a:pt x="17" y="18"/>
                    </a:lnTo>
                    <a:lnTo>
                      <a:pt x="17" y="18"/>
                    </a:lnTo>
                    <a:lnTo>
                      <a:pt x="17" y="18"/>
                    </a:lnTo>
                    <a:lnTo>
                      <a:pt x="20" y="15"/>
                    </a:lnTo>
                    <a:lnTo>
                      <a:pt x="20" y="10"/>
                    </a:lnTo>
                    <a:lnTo>
                      <a:pt x="20" y="7"/>
                    </a:lnTo>
                    <a:lnTo>
                      <a:pt x="18" y="4"/>
                    </a:lnTo>
                    <a:lnTo>
                      <a:pt x="15" y="2"/>
                    </a:lnTo>
                    <a:lnTo>
                      <a:pt x="12" y="0"/>
                    </a:lnTo>
                    <a:lnTo>
                      <a:pt x="9" y="0"/>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5" name="Freeform 865"/>
              <p:cNvSpPr>
                <a:spLocks/>
              </p:cNvSpPr>
              <p:nvPr/>
            </p:nvSpPr>
            <p:spPr bwMode="auto">
              <a:xfrm>
                <a:off x="3206" y="2589"/>
                <a:ext cx="20" cy="21"/>
              </a:xfrm>
              <a:custGeom>
                <a:avLst/>
                <a:gdLst>
                  <a:gd name="T0" fmla="*/ 2 w 20"/>
                  <a:gd name="T1" fmla="*/ 3 h 21"/>
                  <a:gd name="T2" fmla="*/ 4 w 20"/>
                  <a:gd name="T3" fmla="*/ 2 h 21"/>
                  <a:gd name="T4" fmla="*/ 0 w 20"/>
                  <a:gd name="T5" fmla="*/ 5 h 21"/>
                  <a:gd name="T6" fmla="*/ 12 w 20"/>
                  <a:gd name="T7" fmla="*/ 21 h 21"/>
                  <a:gd name="T8" fmla="*/ 15 w 20"/>
                  <a:gd name="T9" fmla="*/ 18 h 21"/>
                  <a:gd name="T10" fmla="*/ 17 w 20"/>
                  <a:gd name="T11" fmla="*/ 16 h 21"/>
                  <a:gd name="T12" fmla="*/ 15 w 20"/>
                  <a:gd name="T13" fmla="*/ 18 h 21"/>
                  <a:gd name="T14" fmla="*/ 18 w 20"/>
                  <a:gd name="T15" fmla="*/ 15 h 21"/>
                  <a:gd name="T16" fmla="*/ 20 w 20"/>
                  <a:gd name="T17" fmla="*/ 11 h 21"/>
                  <a:gd name="T18" fmla="*/ 20 w 20"/>
                  <a:gd name="T19" fmla="*/ 7 h 21"/>
                  <a:gd name="T20" fmla="*/ 18 w 20"/>
                  <a:gd name="T21" fmla="*/ 3 h 21"/>
                  <a:gd name="T22" fmla="*/ 15 w 20"/>
                  <a:gd name="T23" fmla="*/ 2 h 21"/>
                  <a:gd name="T24" fmla="*/ 12 w 20"/>
                  <a:gd name="T25" fmla="*/ 0 h 21"/>
                  <a:gd name="T26" fmla="*/ 8 w 20"/>
                  <a:gd name="T27" fmla="*/ 0 h 21"/>
                  <a:gd name="T28" fmla="*/ 4 w 20"/>
                  <a:gd name="T29" fmla="*/ 2 h 21"/>
                  <a:gd name="T30" fmla="*/ 2 w 20"/>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2" y="3"/>
                    </a:moveTo>
                    <a:lnTo>
                      <a:pt x="4" y="2"/>
                    </a:lnTo>
                    <a:lnTo>
                      <a:pt x="0" y="5"/>
                    </a:lnTo>
                    <a:lnTo>
                      <a:pt x="12" y="21"/>
                    </a:lnTo>
                    <a:lnTo>
                      <a:pt x="15" y="18"/>
                    </a:lnTo>
                    <a:lnTo>
                      <a:pt x="17" y="16"/>
                    </a:lnTo>
                    <a:lnTo>
                      <a:pt x="15" y="18"/>
                    </a:lnTo>
                    <a:lnTo>
                      <a:pt x="18" y="15"/>
                    </a:lnTo>
                    <a:lnTo>
                      <a:pt x="20" y="11"/>
                    </a:lnTo>
                    <a:lnTo>
                      <a:pt x="20" y="7"/>
                    </a:lnTo>
                    <a:lnTo>
                      <a:pt x="18" y="3"/>
                    </a:lnTo>
                    <a:lnTo>
                      <a:pt x="15" y="2"/>
                    </a:lnTo>
                    <a:lnTo>
                      <a:pt x="12" y="0"/>
                    </a:lnTo>
                    <a:lnTo>
                      <a:pt x="8" y="0"/>
                    </a:lnTo>
                    <a:lnTo>
                      <a:pt x="4" y="2"/>
                    </a:lnTo>
                    <a:lnTo>
                      <a:pt x="2"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6" name="Freeform 866"/>
              <p:cNvSpPr>
                <a:spLocks/>
              </p:cNvSpPr>
              <p:nvPr/>
            </p:nvSpPr>
            <p:spPr bwMode="auto">
              <a:xfrm>
                <a:off x="3208" y="2584"/>
                <a:ext cx="21" cy="21"/>
              </a:xfrm>
              <a:custGeom>
                <a:avLst/>
                <a:gdLst>
                  <a:gd name="T0" fmla="*/ 3 w 21"/>
                  <a:gd name="T1" fmla="*/ 5 h 21"/>
                  <a:gd name="T2" fmla="*/ 5 w 21"/>
                  <a:gd name="T3" fmla="*/ 3 h 21"/>
                  <a:gd name="T4" fmla="*/ 0 w 21"/>
                  <a:gd name="T5" fmla="*/ 8 h 21"/>
                  <a:gd name="T6" fmla="*/ 15 w 21"/>
                  <a:gd name="T7" fmla="*/ 21 h 21"/>
                  <a:gd name="T8" fmla="*/ 19 w 21"/>
                  <a:gd name="T9" fmla="*/ 16 h 21"/>
                  <a:gd name="T10" fmla="*/ 21 w 21"/>
                  <a:gd name="T11" fmla="*/ 15 h 21"/>
                  <a:gd name="T12" fmla="*/ 19 w 21"/>
                  <a:gd name="T13" fmla="*/ 16 h 21"/>
                  <a:gd name="T14" fmla="*/ 21 w 21"/>
                  <a:gd name="T15" fmla="*/ 13 h 21"/>
                  <a:gd name="T16" fmla="*/ 21 w 21"/>
                  <a:gd name="T17" fmla="*/ 10 h 21"/>
                  <a:gd name="T18" fmla="*/ 21 w 21"/>
                  <a:gd name="T19" fmla="*/ 7 h 21"/>
                  <a:gd name="T20" fmla="*/ 18 w 21"/>
                  <a:gd name="T21" fmla="*/ 3 h 21"/>
                  <a:gd name="T22" fmla="*/ 15 w 21"/>
                  <a:gd name="T23" fmla="*/ 2 h 21"/>
                  <a:gd name="T24" fmla="*/ 11 w 21"/>
                  <a:gd name="T25" fmla="*/ 0 h 21"/>
                  <a:gd name="T26" fmla="*/ 8 w 21"/>
                  <a:gd name="T27" fmla="*/ 2 h 21"/>
                  <a:gd name="T28" fmla="*/ 5 w 21"/>
                  <a:gd name="T29" fmla="*/ 3 h 21"/>
                  <a:gd name="T30" fmla="*/ 3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5"/>
                    </a:moveTo>
                    <a:lnTo>
                      <a:pt x="5" y="3"/>
                    </a:lnTo>
                    <a:lnTo>
                      <a:pt x="0" y="8"/>
                    </a:lnTo>
                    <a:lnTo>
                      <a:pt x="15" y="21"/>
                    </a:lnTo>
                    <a:lnTo>
                      <a:pt x="19" y="16"/>
                    </a:lnTo>
                    <a:lnTo>
                      <a:pt x="21" y="15"/>
                    </a:lnTo>
                    <a:lnTo>
                      <a:pt x="19" y="16"/>
                    </a:lnTo>
                    <a:lnTo>
                      <a:pt x="21" y="13"/>
                    </a:lnTo>
                    <a:lnTo>
                      <a:pt x="21" y="10"/>
                    </a:lnTo>
                    <a:lnTo>
                      <a:pt x="21" y="7"/>
                    </a:lnTo>
                    <a:lnTo>
                      <a:pt x="18" y="3"/>
                    </a:lnTo>
                    <a:lnTo>
                      <a:pt x="15" y="2"/>
                    </a:lnTo>
                    <a:lnTo>
                      <a:pt x="11" y="0"/>
                    </a:lnTo>
                    <a:lnTo>
                      <a:pt x="8" y="2"/>
                    </a:lnTo>
                    <a:lnTo>
                      <a:pt x="5" y="3"/>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7" name="Freeform 867"/>
              <p:cNvSpPr>
                <a:spLocks/>
              </p:cNvSpPr>
              <p:nvPr/>
            </p:nvSpPr>
            <p:spPr bwMode="auto">
              <a:xfrm>
                <a:off x="3211" y="2578"/>
                <a:ext cx="23" cy="21"/>
              </a:xfrm>
              <a:custGeom>
                <a:avLst/>
                <a:gdLst>
                  <a:gd name="T0" fmla="*/ 3 w 23"/>
                  <a:gd name="T1" fmla="*/ 5 h 21"/>
                  <a:gd name="T2" fmla="*/ 3 w 23"/>
                  <a:gd name="T3" fmla="*/ 5 h 21"/>
                  <a:gd name="T4" fmla="*/ 0 w 23"/>
                  <a:gd name="T5" fmla="*/ 11 h 21"/>
                  <a:gd name="T6" fmla="*/ 18 w 23"/>
                  <a:gd name="T7" fmla="*/ 21 h 21"/>
                  <a:gd name="T8" fmla="*/ 21 w 23"/>
                  <a:gd name="T9" fmla="*/ 13 h 21"/>
                  <a:gd name="T10" fmla="*/ 21 w 23"/>
                  <a:gd name="T11" fmla="*/ 13 h 21"/>
                  <a:gd name="T12" fmla="*/ 21 w 23"/>
                  <a:gd name="T13" fmla="*/ 13 h 21"/>
                  <a:gd name="T14" fmla="*/ 23 w 23"/>
                  <a:gd name="T15" fmla="*/ 9 h 21"/>
                  <a:gd name="T16" fmla="*/ 21 w 23"/>
                  <a:gd name="T17" fmla="*/ 6 h 21"/>
                  <a:gd name="T18" fmla="*/ 20 w 23"/>
                  <a:gd name="T19" fmla="*/ 3 h 21"/>
                  <a:gd name="T20" fmla="*/ 18 w 23"/>
                  <a:gd name="T21" fmla="*/ 0 h 21"/>
                  <a:gd name="T22" fmla="*/ 13 w 23"/>
                  <a:gd name="T23" fmla="*/ 0 h 21"/>
                  <a:gd name="T24" fmla="*/ 10 w 23"/>
                  <a:gd name="T25" fmla="*/ 0 h 21"/>
                  <a:gd name="T26" fmla="*/ 7 w 23"/>
                  <a:gd name="T27" fmla="*/ 1 h 21"/>
                  <a:gd name="T28" fmla="*/ 3 w 23"/>
                  <a:gd name="T29"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1">
                    <a:moveTo>
                      <a:pt x="3" y="5"/>
                    </a:moveTo>
                    <a:lnTo>
                      <a:pt x="3" y="5"/>
                    </a:lnTo>
                    <a:lnTo>
                      <a:pt x="0" y="11"/>
                    </a:lnTo>
                    <a:lnTo>
                      <a:pt x="18" y="21"/>
                    </a:lnTo>
                    <a:lnTo>
                      <a:pt x="21" y="13"/>
                    </a:lnTo>
                    <a:lnTo>
                      <a:pt x="21" y="13"/>
                    </a:lnTo>
                    <a:lnTo>
                      <a:pt x="21" y="13"/>
                    </a:lnTo>
                    <a:lnTo>
                      <a:pt x="23" y="9"/>
                    </a:lnTo>
                    <a:lnTo>
                      <a:pt x="21" y="6"/>
                    </a:lnTo>
                    <a:lnTo>
                      <a:pt x="20" y="3"/>
                    </a:lnTo>
                    <a:lnTo>
                      <a:pt x="18" y="0"/>
                    </a:lnTo>
                    <a:lnTo>
                      <a:pt x="13" y="0"/>
                    </a:lnTo>
                    <a:lnTo>
                      <a:pt x="10" y="0"/>
                    </a:lnTo>
                    <a:lnTo>
                      <a:pt x="7" y="1"/>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8" name="Freeform 868"/>
              <p:cNvSpPr>
                <a:spLocks/>
              </p:cNvSpPr>
              <p:nvPr/>
            </p:nvSpPr>
            <p:spPr bwMode="auto">
              <a:xfrm>
                <a:off x="3214" y="2570"/>
                <a:ext cx="23" cy="21"/>
              </a:xfrm>
              <a:custGeom>
                <a:avLst/>
                <a:gdLst>
                  <a:gd name="T0" fmla="*/ 5 w 23"/>
                  <a:gd name="T1" fmla="*/ 6 h 21"/>
                  <a:gd name="T2" fmla="*/ 5 w 23"/>
                  <a:gd name="T3" fmla="*/ 4 h 21"/>
                  <a:gd name="T4" fmla="*/ 0 w 23"/>
                  <a:gd name="T5" fmla="*/ 13 h 21"/>
                  <a:gd name="T6" fmla="*/ 18 w 23"/>
                  <a:gd name="T7" fmla="*/ 21 h 21"/>
                  <a:gd name="T8" fmla="*/ 23 w 23"/>
                  <a:gd name="T9" fmla="*/ 14 h 21"/>
                  <a:gd name="T10" fmla="*/ 23 w 23"/>
                  <a:gd name="T11" fmla="*/ 13 h 21"/>
                  <a:gd name="T12" fmla="*/ 23 w 23"/>
                  <a:gd name="T13" fmla="*/ 14 h 21"/>
                  <a:gd name="T14" fmla="*/ 23 w 23"/>
                  <a:gd name="T15" fmla="*/ 9 h 21"/>
                  <a:gd name="T16" fmla="*/ 23 w 23"/>
                  <a:gd name="T17" fmla="*/ 6 h 21"/>
                  <a:gd name="T18" fmla="*/ 22 w 23"/>
                  <a:gd name="T19" fmla="*/ 3 h 21"/>
                  <a:gd name="T20" fmla="*/ 18 w 23"/>
                  <a:gd name="T21" fmla="*/ 1 h 21"/>
                  <a:gd name="T22" fmla="*/ 15 w 23"/>
                  <a:gd name="T23" fmla="*/ 0 h 21"/>
                  <a:gd name="T24" fmla="*/ 12 w 23"/>
                  <a:gd name="T25" fmla="*/ 0 h 21"/>
                  <a:gd name="T26" fmla="*/ 9 w 23"/>
                  <a:gd name="T27" fmla="*/ 1 h 21"/>
                  <a:gd name="T28" fmla="*/ 5 w 23"/>
                  <a:gd name="T29" fmla="*/ 4 h 21"/>
                  <a:gd name="T30" fmla="*/ 5 w 23"/>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5" y="6"/>
                    </a:moveTo>
                    <a:lnTo>
                      <a:pt x="5" y="4"/>
                    </a:lnTo>
                    <a:lnTo>
                      <a:pt x="0" y="13"/>
                    </a:lnTo>
                    <a:lnTo>
                      <a:pt x="18" y="21"/>
                    </a:lnTo>
                    <a:lnTo>
                      <a:pt x="23" y="14"/>
                    </a:lnTo>
                    <a:lnTo>
                      <a:pt x="23" y="13"/>
                    </a:lnTo>
                    <a:lnTo>
                      <a:pt x="23" y="14"/>
                    </a:lnTo>
                    <a:lnTo>
                      <a:pt x="23" y="9"/>
                    </a:lnTo>
                    <a:lnTo>
                      <a:pt x="23" y="6"/>
                    </a:lnTo>
                    <a:lnTo>
                      <a:pt x="22" y="3"/>
                    </a:lnTo>
                    <a:lnTo>
                      <a:pt x="18" y="1"/>
                    </a:lnTo>
                    <a:lnTo>
                      <a:pt x="15" y="0"/>
                    </a:lnTo>
                    <a:lnTo>
                      <a:pt x="12" y="0"/>
                    </a:lnTo>
                    <a:lnTo>
                      <a:pt x="9" y="1"/>
                    </a:lnTo>
                    <a:lnTo>
                      <a:pt x="5" y="4"/>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99" name="Freeform 869"/>
              <p:cNvSpPr>
                <a:spLocks/>
              </p:cNvSpPr>
              <p:nvPr/>
            </p:nvSpPr>
            <p:spPr bwMode="auto">
              <a:xfrm>
                <a:off x="3219" y="2557"/>
                <a:ext cx="23" cy="26"/>
              </a:xfrm>
              <a:custGeom>
                <a:avLst/>
                <a:gdLst>
                  <a:gd name="T0" fmla="*/ 4 w 23"/>
                  <a:gd name="T1" fmla="*/ 8 h 26"/>
                  <a:gd name="T2" fmla="*/ 4 w 23"/>
                  <a:gd name="T3" fmla="*/ 8 h 26"/>
                  <a:gd name="T4" fmla="*/ 0 w 23"/>
                  <a:gd name="T5" fmla="*/ 19 h 26"/>
                  <a:gd name="T6" fmla="*/ 18 w 23"/>
                  <a:gd name="T7" fmla="*/ 26 h 26"/>
                  <a:gd name="T8" fmla="*/ 21 w 23"/>
                  <a:gd name="T9" fmla="*/ 13 h 26"/>
                  <a:gd name="T10" fmla="*/ 21 w 23"/>
                  <a:gd name="T11" fmla="*/ 13 h 26"/>
                  <a:gd name="T12" fmla="*/ 21 w 23"/>
                  <a:gd name="T13" fmla="*/ 13 h 26"/>
                  <a:gd name="T14" fmla="*/ 23 w 23"/>
                  <a:gd name="T15" fmla="*/ 9 h 26"/>
                  <a:gd name="T16" fmla="*/ 21 w 23"/>
                  <a:gd name="T17" fmla="*/ 4 h 26"/>
                  <a:gd name="T18" fmla="*/ 20 w 23"/>
                  <a:gd name="T19" fmla="*/ 3 h 26"/>
                  <a:gd name="T20" fmla="*/ 17 w 23"/>
                  <a:gd name="T21" fmla="*/ 1 h 26"/>
                  <a:gd name="T22" fmla="*/ 12 w 23"/>
                  <a:gd name="T23" fmla="*/ 0 h 26"/>
                  <a:gd name="T24" fmla="*/ 8 w 23"/>
                  <a:gd name="T25" fmla="*/ 1 h 26"/>
                  <a:gd name="T26" fmla="*/ 5 w 23"/>
                  <a:gd name="T27" fmla="*/ 3 h 26"/>
                  <a:gd name="T28" fmla="*/ 4 w 23"/>
                  <a:gd name="T29"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6">
                    <a:moveTo>
                      <a:pt x="4" y="8"/>
                    </a:moveTo>
                    <a:lnTo>
                      <a:pt x="4" y="8"/>
                    </a:lnTo>
                    <a:lnTo>
                      <a:pt x="0" y="19"/>
                    </a:lnTo>
                    <a:lnTo>
                      <a:pt x="18" y="26"/>
                    </a:lnTo>
                    <a:lnTo>
                      <a:pt x="21" y="13"/>
                    </a:lnTo>
                    <a:lnTo>
                      <a:pt x="21" y="13"/>
                    </a:lnTo>
                    <a:lnTo>
                      <a:pt x="21" y="13"/>
                    </a:lnTo>
                    <a:lnTo>
                      <a:pt x="23" y="9"/>
                    </a:lnTo>
                    <a:lnTo>
                      <a:pt x="21" y="4"/>
                    </a:lnTo>
                    <a:lnTo>
                      <a:pt x="20" y="3"/>
                    </a:lnTo>
                    <a:lnTo>
                      <a:pt x="17" y="1"/>
                    </a:lnTo>
                    <a:lnTo>
                      <a:pt x="12" y="0"/>
                    </a:lnTo>
                    <a:lnTo>
                      <a:pt x="8" y="1"/>
                    </a:lnTo>
                    <a:lnTo>
                      <a:pt x="5" y="3"/>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0" name="Freeform 870"/>
              <p:cNvSpPr>
                <a:spLocks/>
              </p:cNvSpPr>
              <p:nvPr/>
            </p:nvSpPr>
            <p:spPr bwMode="auto">
              <a:xfrm>
                <a:off x="3223" y="2544"/>
                <a:ext cx="22" cy="26"/>
              </a:xfrm>
              <a:custGeom>
                <a:avLst/>
                <a:gdLst>
                  <a:gd name="T0" fmla="*/ 3 w 22"/>
                  <a:gd name="T1" fmla="*/ 8 h 26"/>
                  <a:gd name="T2" fmla="*/ 4 w 22"/>
                  <a:gd name="T3" fmla="*/ 6 h 26"/>
                  <a:gd name="T4" fmla="*/ 0 w 22"/>
                  <a:gd name="T5" fmla="*/ 21 h 26"/>
                  <a:gd name="T6" fmla="*/ 17 w 22"/>
                  <a:gd name="T7" fmla="*/ 26 h 26"/>
                  <a:gd name="T8" fmla="*/ 22 w 22"/>
                  <a:gd name="T9" fmla="*/ 13 h 26"/>
                  <a:gd name="T10" fmla="*/ 22 w 22"/>
                  <a:gd name="T11" fmla="*/ 11 h 26"/>
                  <a:gd name="T12" fmla="*/ 22 w 22"/>
                  <a:gd name="T13" fmla="*/ 13 h 26"/>
                  <a:gd name="T14" fmla="*/ 22 w 22"/>
                  <a:gd name="T15" fmla="*/ 8 h 26"/>
                  <a:gd name="T16" fmla="*/ 21 w 22"/>
                  <a:gd name="T17" fmla="*/ 4 h 26"/>
                  <a:gd name="T18" fmla="*/ 19 w 22"/>
                  <a:gd name="T19" fmla="*/ 1 h 26"/>
                  <a:gd name="T20" fmla="*/ 16 w 22"/>
                  <a:gd name="T21" fmla="*/ 0 h 26"/>
                  <a:gd name="T22" fmla="*/ 13 w 22"/>
                  <a:gd name="T23" fmla="*/ 0 h 26"/>
                  <a:gd name="T24" fmla="*/ 9 w 22"/>
                  <a:gd name="T25" fmla="*/ 1 h 26"/>
                  <a:gd name="T26" fmla="*/ 6 w 22"/>
                  <a:gd name="T27" fmla="*/ 3 h 26"/>
                  <a:gd name="T28" fmla="*/ 4 w 22"/>
                  <a:gd name="T29" fmla="*/ 6 h 26"/>
                  <a:gd name="T30" fmla="*/ 3 w 22"/>
                  <a:gd name="T31"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6">
                    <a:moveTo>
                      <a:pt x="3" y="8"/>
                    </a:moveTo>
                    <a:lnTo>
                      <a:pt x="4" y="6"/>
                    </a:lnTo>
                    <a:lnTo>
                      <a:pt x="0" y="21"/>
                    </a:lnTo>
                    <a:lnTo>
                      <a:pt x="17" y="26"/>
                    </a:lnTo>
                    <a:lnTo>
                      <a:pt x="22" y="13"/>
                    </a:lnTo>
                    <a:lnTo>
                      <a:pt x="22" y="11"/>
                    </a:lnTo>
                    <a:lnTo>
                      <a:pt x="22" y="13"/>
                    </a:lnTo>
                    <a:lnTo>
                      <a:pt x="22" y="8"/>
                    </a:lnTo>
                    <a:lnTo>
                      <a:pt x="21" y="4"/>
                    </a:lnTo>
                    <a:lnTo>
                      <a:pt x="19" y="1"/>
                    </a:lnTo>
                    <a:lnTo>
                      <a:pt x="16" y="0"/>
                    </a:lnTo>
                    <a:lnTo>
                      <a:pt x="13" y="0"/>
                    </a:lnTo>
                    <a:lnTo>
                      <a:pt x="9" y="1"/>
                    </a:lnTo>
                    <a:lnTo>
                      <a:pt x="6" y="3"/>
                    </a:lnTo>
                    <a:lnTo>
                      <a:pt x="4" y="6"/>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1" name="Freeform 871"/>
              <p:cNvSpPr>
                <a:spLocks/>
              </p:cNvSpPr>
              <p:nvPr/>
            </p:nvSpPr>
            <p:spPr bwMode="auto">
              <a:xfrm>
                <a:off x="3226" y="2527"/>
                <a:ext cx="24" cy="28"/>
              </a:xfrm>
              <a:custGeom>
                <a:avLst/>
                <a:gdLst>
                  <a:gd name="T0" fmla="*/ 5 w 24"/>
                  <a:gd name="T1" fmla="*/ 8 h 28"/>
                  <a:gd name="T2" fmla="*/ 5 w 24"/>
                  <a:gd name="T3" fmla="*/ 7 h 28"/>
                  <a:gd name="T4" fmla="*/ 0 w 24"/>
                  <a:gd name="T5" fmla="*/ 25 h 28"/>
                  <a:gd name="T6" fmla="*/ 19 w 24"/>
                  <a:gd name="T7" fmla="*/ 28 h 28"/>
                  <a:gd name="T8" fmla="*/ 24 w 24"/>
                  <a:gd name="T9" fmla="*/ 12 h 28"/>
                  <a:gd name="T10" fmla="*/ 24 w 24"/>
                  <a:gd name="T11" fmla="*/ 12 h 28"/>
                  <a:gd name="T12" fmla="*/ 24 w 24"/>
                  <a:gd name="T13" fmla="*/ 12 h 28"/>
                  <a:gd name="T14" fmla="*/ 24 w 24"/>
                  <a:gd name="T15" fmla="*/ 7 h 28"/>
                  <a:gd name="T16" fmla="*/ 23 w 24"/>
                  <a:gd name="T17" fmla="*/ 4 h 28"/>
                  <a:gd name="T18" fmla="*/ 19 w 24"/>
                  <a:gd name="T19" fmla="*/ 2 h 28"/>
                  <a:gd name="T20" fmla="*/ 16 w 24"/>
                  <a:gd name="T21" fmla="*/ 0 h 28"/>
                  <a:gd name="T22" fmla="*/ 13 w 24"/>
                  <a:gd name="T23" fmla="*/ 0 h 28"/>
                  <a:gd name="T24" fmla="*/ 10 w 24"/>
                  <a:gd name="T25" fmla="*/ 0 h 28"/>
                  <a:gd name="T26" fmla="*/ 6 w 24"/>
                  <a:gd name="T27" fmla="*/ 4 h 28"/>
                  <a:gd name="T28" fmla="*/ 5 w 24"/>
                  <a:gd name="T29" fmla="*/ 7 h 28"/>
                  <a:gd name="T30" fmla="*/ 5 w 24"/>
                  <a:gd name="T3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8">
                    <a:moveTo>
                      <a:pt x="5" y="8"/>
                    </a:moveTo>
                    <a:lnTo>
                      <a:pt x="5" y="7"/>
                    </a:lnTo>
                    <a:lnTo>
                      <a:pt x="0" y="25"/>
                    </a:lnTo>
                    <a:lnTo>
                      <a:pt x="19" y="28"/>
                    </a:lnTo>
                    <a:lnTo>
                      <a:pt x="24" y="12"/>
                    </a:lnTo>
                    <a:lnTo>
                      <a:pt x="24" y="12"/>
                    </a:lnTo>
                    <a:lnTo>
                      <a:pt x="24" y="12"/>
                    </a:lnTo>
                    <a:lnTo>
                      <a:pt x="24" y="7"/>
                    </a:lnTo>
                    <a:lnTo>
                      <a:pt x="23" y="4"/>
                    </a:lnTo>
                    <a:lnTo>
                      <a:pt x="19" y="2"/>
                    </a:lnTo>
                    <a:lnTo>
                      <a:pt x="16" y="0"/>
                    </a:lnTo>
                    <a:lnTo>
                      <a:pt x="13" y="0"/>
                    </a:lnTo>
                    <a:lnTo>
                      <a:pt x="10" y="0"/>
                    </a:lnTo>
                    <a:lnTo>
                      <a:pt x="6" y="4"/>
                    </a:lnTo>
                    <a:lnTo>
                      <a:pt x="5" y="7"/>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2" name="Freeform 872"/>
              <p:cNvSpPr>
                <a:spLocks/>
              </p:cNvSpPr>
              <p:nvPr/>
            </p:nvSpPr>
            <p:spPr bwMode="auto">
              <a:xfrm>
                <a:off x="3231" y="2506"/>
                <a:ext cx="22" cy="33"/>
              </a:xfrm>
              <a:custGeom>
                <a:avLst/>
                <a:gdLst>
                  <a:gd name="T0" fmla="*/ 3 w 22"/>
                  <a:gd name="T1" fmla="*/ 8 h 33"/>
                  <a:gd name="T2" fmla="*/ 3 w 22"/>
                  <a:gd name="T3" fmla="*/ 7 h 33"/>
                  <a:gd name="T4" fmla="*/ 0 w 22"/>
                  <a:gd name="T5" fmla="*/ 29 h 33"/>
                  <a:gd name="T6" fmla="*/ 19 w 22"/>
                  <a:gd name="T7" fmla="*/ 33 h 33"/>
                  <a:gd name="T8" fmla="*/ 22 w 22"/>
                  <a:gd name="T9" fmla="*/ 12 h 33"/>
                  <a:gd name="T10" fmla="*/ 22 w 22"/>
                  <a:gd name="T11" fmla="*/ 10 h 33"/>
                  <a:gd name="T12" fmla="*/ 22 w 22"/>
                  <a:gd name="T13" fmla="*/ 12 h 33"/>
                  <a:gd name="T14" fmla="*/ 22 w 22"/>
                  <a:gd name="T15" fmla="*/ 7 h 33"/>
                  <a:gd name="T16" fmla="*/ 21 w 22"/>
                  <a:gd name="T17" fmla="*/ 3 h 33"/>
                  <a:gd name="T18" fmla="*/ 18 w 22"/>
                  <a:gd name="T19" fmla="*/ 0 h 33"/>
                  <a:gd name="T20" fmla="*/ 14 w 22"/>
                  <a:gd name="T21" fmla="*/ 0 h 33"/>
                  <a:gd name="T22" fmla="*/ 11 w 22"/>
                  <a:gd name="T23" fmla="*/ 0 h 33"/>
                  <a:gd name="T24" fmla="*/ 8 w 22"/>
                  <a:gd name="T25" fmla="*/ 0 h 33"/>
                  <a:gd name="T26" fmla="*/ 5 w 22"/>
                  <a:gd name="T27" fmla="*/ 3 h 33"/>
                  <a:gd name="T28" fmla="*/ 3 w 22"/>
                  <a:gd name="T29" fmla="*/ 7 h 33"/>
                  <a:gd name="T30" fmla="*/ 3 w 22"/>
                  <a:gd name="T31"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33">
                    <a:moveTo>
                      <a:pt x="3" y="8"/>
                    </a:moveTo>
                    <a:lnTo>
                      <a:pt x="3" y="7"/>
                    </a:lnTo>
                    <a:lnTo>
                      <a:pt x="0" y="29"/>
                    </a:lnTo>
                    <a:lnTo>
                      <a:pt x="19" y="33"/>
                    </a:lnTo>
                    <a:lnTo>
                      <a:pt x="22" y="12"/>
                    </a:lnTo>
                    <a:lnTo>
                      <a:pt x="22" y="10"/>
                    </a:lnTo>
                    <a:lnTo>
                      <a:pt x="22" y="12"/>
                    </a:lnTo>
                    <a:lnTo>
                      <a:pt x="22" y="7"/>
                    </a:lnTo>
                    <a:lnTo>
                      <a:pt x="21" y="3"/>
                    </a:lnTo>
                    <a:lnTo>
                      <a:pt x="18" y="0"/>
                    </a:lnTo>
                    <a:lnTo>
                      <a:pt x="14" y="0"/>
                    </a:lnTo>
                    <a:lnTo>
                      <a:pt x="11" y="0"/>
                    </a:lnTo>
                    <a:lnTo>
                      <a:pt x="8" y="0"/>
                    </a:lnTo>
                    <a:lnTo>
                      <a:pt x="5" y="3"/>
                    </a:lnTo>
                    <a:lnTo>
                      <a:pt x="3" y="7"/>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3" name="Freeform 873"/>
              <p:cNvSpPr>
                <a:spLocks/>
              </p:cNvSpPr>
              <p:nvPr/>
            </p:nvSpPr>
            <p:spPr bwMode="auto">
              <a:xfrm>
                <a:off x="3234" y="2482"/>
                <a:ext cx="24" cy="34"/>
              </a:xfrm>
              <a:custGeom>
                <a:avLst/>
                <a:gdLst>
                  <a:gd name="T0" fmla="*/ 5 w 24"/>
                  <a:gd name="T1" fmla="*/ 8 h 34"/>
                  <a:gd name="T2" fmla="*/ 5 w 24"/>
                  <a:gd name="T3" fmla="*/ 8 h 34"/>
                  <a:gd name="T4" fmla="*/ 0 w 24"/>
                  <a:gd name="T5" fmla="*/ 32 h 34"/>
                  <a:gd name="T6" fmla="*/ 19 w 24"/>
                  <a:gd name="T7" fmla="*/ 34 h 34"/>
                  <a:gd name="T8" fmla="*/ 24 w 24"/>
                  <a:gd name="T9" fmla="*/ 10 h 34"/>
                  <a:gd name="T10" fmla="*/ 24 w 24"/>
                  <a:gd name="T11" fmla="*/ 10 h 34"/>
                  <a:gd name="T12" fmla="*/ 24 w 24"/>
                  <a:gd name="T13" fmla="*/ 10 h 34"/>
                  <a:gd name="T14" fmla="*/ 24 w 24"/>
                  <a:gd name="T15" fmla="*/ 6 h 34"/>
                  <a:gd name="T16" fmla="*/ 23 w 24"/>
                  <a:gd name="T17" fmla="*/ 3 h 34"/>
                  <a:gd name="T18" fmla="*/ 19 w 24"/>
                  <a:gd name="T19" fmla="*/ 0 h 34"/>
                  <a:gd name="T20" fmla="*/ 16 w 24"/>
                  <a:gd name="T21" fmla="*/ 0 h 34"/>
                  <a:gd name="T22" fmla="*/ 11 w 24"/>
                  <a:gd name="T23" fmla="*/ 0 h 34"/>
                  <a:gd name="T24" fmla="*/ 8 w 24"/>
                  <a:gd name="T25" fmla="*/ 1 h 34"/>
                  <a:gd name="T26" fmla="*/ 6 w 24"/>
                  <a:gd name="T27" fmla="*/ 3 h 34"/>
                  <a:gd name="T28" fmla="*/ 5 w 24"/>
                  <a:gd name="T2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4">
                    <a:moveTo>
                      <a:pt x="5" y="8"/>
                    </a:moveTo>
                    <a:lnTo>
                      <a:pt x="5" y="8"/>
                    </a:lnTo>
                    <a:lnTo>
                      <a:pt x="0" y="32"/>
                    </a:lnTo>
                    <a:lnTo>
                      <a:pt x="19" y="34"/>
                    </a:lnTo>
                    <a:lnTo>
                      <a:pt x="24" y="10"/>
                    </a:lnTo>
                    <a:lnTo>
                      <a:pt x="24" y="10"/>
                    </a:lnTo>
                    <a:lnTo>
                      <a:pt x="24" y="10"/>
                    </a:lnTo>
                    <a:lnTo>
                      <a:pt x="24" y="6"/>
                    </a:lnTo>
                    <a:lnTo>
                      <a:pt x="23" y="3"/>
                    </a:lnTo>
                    <a:lnTo>
                      <a:pt x="19" y="0"/>
                    </a:lnTo>
                    <a:lnTo>
                      <a:pt x="16" y="0"/>
                    </a:lnTo>
                    <a:lnTo>
                      <a:pt x="11" y="0"/>
                    </a:lnTo>
                    <a:lnTo>
                      <a:pt x="8" y="1"/>
                    </a:lnTo>
                    <a:lnTo>
                      <a:pt x="6"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4" name="Freeform 874"/>
              <p:cNvSpPr>
                <a:spLocks/>
              </p:cNvSpPr>
              <p:nvPr/>
            </p:nvSpPr>
            <p:spPr bwMode="auto">
              <a:xfrm>
                <a:off x="3239" y="2454"/>
                <a:ext cx="23" cy="38"/>
              </a:xfrm>
              <a:custGeom>
                <a:avLst/>
                <a:gdLst>
                  <a:gd name="T0" fmla="*/ 3 w 23"/>
                  <a:gd name="T1" fmla="*/ 8 h 38"/>
                  <a:gd name="T2" fmla="*/ 3 w 23"/>
                  <a:gd name="T3" fmla="*/ 8 h 38"/>
                  <a:gd name="T4" fmla="*/ 0 w 23"/>
                  <a:gd name="T5" fmla="*/ 36 h 38"/>
                  <a:gd name="T6" fmla="*/ 19 w 23"/>
                  <a:gd name="T7" fmla="*/ 38 h 38"/>
                  <a:gd name="T8" fmla="*/ 23 w 23"/>
                  <a:gd name="T9" fmla="*/ 10 h 38"/>
                  <a:gd name="T10" fmla="*/ 23 w 23"/>
                  <a:gd name="T11" fmla="*/ 10 h 38"/>
                  <a:gd name="T12" fmla="*/ 23 w 23"/>
                  <a:gd name="T13" fmla="*/ 12 h 38"/>
                  <a:gd name="T14" fmla="*/ 23 w 23"/>
                  <a:gd name="T15" fmla="*/ 7 h 38"/>
                  <a:gd name="T16" fmla="*/ 21 w 23"/>
                  <a:gd name="T17" fmla="*/ 3 h 38"/>
                  <a:gd name="T18" fmla="*/ 18 w 23"/>
                  <a:gd name="T19" fmla="*/ 2 h 38"/>
                  <a:gd name="T20" fmla="*/ 14 w 23"/>
                  <a:gd name="T21" fmla="*/ 0 h 38"/>
                  <a:gd name="T22" fmla="*/ 11 w 23"/>
                  <a:gd name="T23" fmla="*/ 0 h 38"/>
                  <a:gd name="T24" fmla="*/ 8 w 23"/>
                  <a:gd name="T25" fmla="*/ 2 h 38"/>
                  <a:gd name="T26" fmla="*/ 5 w 23"/>
                  <a:gd name="T27" fmla="*/ 3 h 38"/>
                  <a:gd name="T28" fmla="*/ 3 w 23"/>
                  <a:gd name="T29"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8">
                    <a:moveTo>
                      <a:pt x="3" y="8"/>
                    </a:moveTo>
                    <a:lnTo>
                      <a:pt x="3" y="8"/>
                    </a:lnTo>
                    <a:lnTo>
                      <a:pt x="0" y="36"/>
                    </a:lnTo>
                    <a:lnTo>
                      <a:pt x="19" y="38"/>
                    </a:lnTo>
                    <a:lnTo>
                      <a:pt x="23" y="10"/>
                    </a:lnTo>
                    <a:lnTo>
                      <a:pt x="23" y="10"/>
                    </a:lnTo>
                    <a:lnTo>
                      <a:pt x="23" y="12"/>
                    </a:lnTo>
                    <a:lnTo>
                      <a:pt x="23" y="7"/>
                    </a:lnTo>
                    <a:lnTo>
                      <a:pt x="21" y="3"/>
                    </a:lnTo>
                    <a:lnTo>
                      <a:pt x="18" y="2"/>
                    </a:lnTo>
                    <a:lnTo>
                      <a:pt x="14" y="0"/>
                    </a:lnTo>
                    <a:lnTo>
                      <a:pt x="11" y="0"/>
                    </a:lnTo>
                    <a:lnTo>
                      <a:pt x="8" y="2"/>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5" name="Freeform 875"/>
              <p:cNvSpPr>
                <a:spLocks/>
              </p:cNvSpPr>
              <p:nvPr/>
            </p:nvSpPr>
            <p:spPr bwMode="auto">
              <a:xfrm>
                <a:off x="3242" y="2422"/>
                <a:ext cx="24" cy="42"/>
              </a:xfrm>
              <a:custGeom>
                <a:avLst/>
                <a:gdLst>
                  <a:gd name="T0" fmla="*/ 5 w 24"/>
                  <a:gd name="T1" fmla="*/ 8 h 42"/>
                  <a:gd name="T2" fmla="*/ 5 w 24"/>
                  <a:gd name="T3" fmla="*/ 8 h 42"/>
                  <a:gd name="T4" fmla="*/ 0 w 24"/>
                  <a:gd name="T5" fmla="*/ 40 h 42"/>
                  <a:gd name="T6" fmla="*/ 20 w 24"/>
                  <a:gd name="T7" fmla="*/ 42 h 42"/>
                  <a:gd name="T8" fmla="*/ 24 w 24"/>
                  <a:gd name="T9" fmla="*/ 11 h 42"/>
                  <a:gd name="T10" fmla="*/ 24 w 24"/>
                  <a:gd name="T11" fmla="*/ 11 h 42"/>
                  <a:gd name="T12" fmla="*/ 24 w 24"/>
                  <a:gd name="T13" fmla="*/ 11 h 42"/>
                  <a:gd name="T14" fmla="*/ 23 w 24"/>
                  <a:gd name="T15" fmla="*/ 6 h 42"/>
                  <a:gd name="T16" fmla="*/ 21 w 24"/>
                  <a:gd name="T17" fmla="*/ 3 h 42"/>
                  <a:gd name="T18" fmla="*/ 20 w 24"/>
                  <a:gd name="T19" fmla="*/ 1 h 42"/>
                  <a:gd name="T20" fmla="*/ 15 w 24"/>
                  <a:gd name="T21" fmla="*/ 0 h 42"/>
                  <a:gd name="T22" fmla="*/ 11 w 24"/>
                  <a:gd name="T23" fmla="*/ 0 h 42"/>
                  <a:gd name="T24" fmla="*/ 8 w 24"/>
                  <a:gd name="T25" fmla="*/ 1 h 42"/>
                  <a:gd name="T26" fmla="*/ 7 w 24"/>
                  <a:gd name="T27" fmla="*/ 5 h 42"/>
                  <a:gd name="T28" fmla="*/ 5 w 24"/>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5" y="8"/>
                    </a:moveTo>
                    <a:lnTo>
                      <a:pt x="5" y="8"/>
                    </a:lnTo>
                    <a:lnTo>
                      <a:pt x="0" y="40"/>
                    </a:lnTo>
                    <a:lnTo>
                      <a:pt x="20" y="42"/>
                    </a:lnTo>
                    <a:lnTo>
                      <a:pt x="24" y="11"/>
                    </a:lnTo>
                    <a:lnTo>
                      <a:pt x="24" y="11"/>
                    </a:lnTo>
                    <a:lnTo>
                      <a:pt x="24" y="11"/>
                    </a:lnTo>
                    <a:lnTo>
                      <a:pt x="23" y="6"/>
                    </a:lnTo>
                    <a:lnTo>
                      <a:pt x="21" y="3"/>
                    </a:lnTo>
                    <a:lnTo>
                      <a:pt x="20" y="1"/>
                    </a:lnTo>
                    <a:lnTo>
                      <a:pt x="15" y="0"/>
                    </a:lnTo>
                    <a:lnTo>
                      <a:pt x="11" y="0"/>
                    </a:lnTo>
                    <a:lnTo>
                      <a:pt x="8" y="1"/>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6" name="Freeform 876"/>
              <p:cNvSpPr>
                <a:spLocks/>
              </p:cNvSpPr>
              <p:nvPr/>
            </p:nvSpPr>
            <p:spPr bwMode="auto">
              <a:xfrm>
                <a:off x="3247" y="2388"/>
                <a:ext cx="23" cy="45"/>
              </a:xfrm>
              <a:custGeom>
                <a:avLst/>
                <a:gdLst>
                  <a:gd name="T0" fmla="*/ 3 w 23"/>
                  <a:gd name="T1" fmla="*/ 8 h 45"/>
                  <a:gd name="T2" fmla="*/ 3 w 23"/>
                  <a:gd name="T3" fmla="*/ 8 h 45"/>
                  <a:gd name="T4" fmla="*/ 0 w 23"/>
                  <a:gd name="T5" fmla="*/ 42 h 45"/>
                  <a:gd name="T6" fmla="*/ 19 w 23"/>
                  <a:gd name="T7" fmla="*/ 45 h 45"/>
                  <a:gd name="T8" fmla="*/ 23 w 23"/>
                  <a:gd name="T9" fmla="*/ 9 h 45"/>
                  <a:gd name="T10" fmla="*/ 23 w 23"/>
                  <a:gd name="T11" fmla="*/ 9 h 45"/>
                  <a:gd name="T12" fmla="*/ 23 w 23"/>
                  <a:gd name="T13" fmla="*/ 9 h 45"/>
                  <a:gd name="T14" fmla="*/ 23 w 23"/>
                  <a:gd name="T15" fmla="*/ 4 h 45"/>
                  <a:gd name="T16" fmla="*/ 21 w 23"/>
                  <a:gd name="T17" fmla="*/ 3 h 45"/>
                  <a:gd name="T18" fmla="*/ 18 w 23"/>
                  <a:gd name="T19" fmla="*/ 0 h 45"/>
                  <a:gd name="T20" fmla="*/ 15 w 23"/>
                  <a:gd name="T21" fmla="*/ 0 h 45"/>
                  <a:gd name="T22" fmla="*/ 11 w 23"/>
                  <a:gd name="T23" fmla="*/ 0 h 45"/>
                  <a:gd name="T24" fmla="*/ 8 w 23"/>
                  <a:gd name="T25" fmla="*/ 1 h 45"/>
                  <a:gd name="T26" fmla="*/ 5 w 23"/>
                  <a:gd name="T27" fmla="*/ 3 h 45"/>
                  <a:gd name="T28" fmla="*/ 3 w 23"/>
                  <a:gd name="T29"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3" y="8"/>
                    </a:moveTo>
                    <a:lnTo>
                      <a:pt x="3" y="8"/>
                    </a:lnTo>
                    <a:lnTo>
                      <a:pt x="0" y="42"/>
                    </a:lnTo>
                    <a:lnTo>
                      <a:pt x="19" y="45"/>
                    </a:lnTo>
                    <a:lnTo>
                      <a:pt x="23" y="9"/>
                    </a:lnTo>
                    <a:lnTo>
                      <a:pt x="23" y="9"/>
                    </a:lnTo>
                    <a:lnTo>
                      <a:pt x="23" y="9"/>
                    </a:lnTo>
                    <a:lnTo>
                      <a:pt x="23" y="4"/>
                    </a:lnTo>
                    <a:lnTo>
                      <a:pt x="21" y="3"/>
                    </a:lnTo>
                    <a:lnTo>
                      <a:pt x="18" y="0"/>
                    </a:lnTo>
                    <a:lnTo>
                      <a:pt x="15" y="0"/>
                    </a:lnTo>
                    <a:lnTo>
                      <a:pt x="11" y="0"/>
                    </a:lnTo>
                    <a:lnTo>
                      <a:pt x="8"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7" name="Freeform 877"/>
              <p:cNvSpPr>
                <a:spLocks/>
              </p:cNvSpPr>
              <p:nvPr/>
            </p:nvSpPr>
            <p:spPr bwMode="auto">
              <a:xfrm>
                <a:off x="3250" y="2350"/>
                <a:ext cx="25" cy="47"/>
              </a:xfrm>
              <a:custGeom>
                <a:avLst/>
                <a:gdLst>
                  <a:gd name="T0" fmla="*/ 5 w 25"/>
                  <a:gd name="T1" fmla="*/ 8 h 47"/>
                  <a:gd name="T2" fmla="*/ 5 w 25"/>
                  <a:gd name="T3" fmla="*/ 8 h 47"/>
                  <a:gd name="T4" fmla="*/ 0 w 25"/>
                  <a:gd name="T5" fmla="*/ 46 h 47"/>
                  <a:gd name="T6" fmla="*/ 20 w 25"/>
                  <a:gd name="T7" fmla="*/ 47 h 47"/>
                  <a:gd name="T8" fmla="*/ 25 w 25"/>
                  <a:gd name="T9" fmla="*/ 12 h 47"/>
                  <a:gd name="T10" fmla="*/ 25 w 25"/>
                  <a:gd name="T11" fmla="*/ 12 h 47"/>
                  <a:gd name="T12" fmla="*/ 25 w 25"/>
                  <a:gd name="T13" fmla="*/ 12 h 47"/>
                  <a:gd name="T14" fmla="*/ 23 w 25"/>
                  <a:gd name="T15" fmla="*/ 7 h 47"/>
                  <a:gd name="T16" fmla="*/ 21 w 25"/>
                  <a:gd name="T17" fmla="*/ 3 h 47"/>
                  <a:gd name="T18" fmla="*/ 20 w 25"/>
                  <a:gd name="T19" fmla="*/ 2 h 47"/>
                  <a:gd name="T20" fmla="*/ 15 w 25"/>
                  <a:gd name="T21" fmla="*/ 0 h 47"/>
                  <a:gd name="T22" fmla="*/ 12 w 25"/>
                  <a:gd name="T23" fmla="*/ 0 h 47"/>
                  <a:gd name="T24" fmla="*/ 8 w 25"/>
                  <a:gd name="T25" fmla="*/ 2 h 47"/>
                  <a:gd name="T26" fmla="*/ 7 w 25"/>
                  <a:gd name="T27" fmla="*/ 5 h 47"/>
                  <a:gd name="T28" fmla="*/ 5 w 25"/>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7">
                    <a:moveTo>
                      <a:pt x="5" y="8"/>
                    </a:moveTo>
                    <a:lnTo>
                      <a:pt x="5" y="8"/>
                    </a:lnTo>
                    <a:lnTo>
                      <a:pt x="0" y="46"/>
                    </a:lnTo>
                    <a:lnTo>
                      <a:pt x="20" y="47"/>
                    </a:lnTo>
                    <a:lnTo>
                      <a:pt x="25" y="12"/>
                    </a:lnTo>
                    <a:lnTo>
                      <a:pt x="25" y="12"/>
                    </a:lnTo>
                    <a:lnTo>
                      <a:pt x="25" y="12"/>
                    </a:lnTo>
                    <a:lnTo>
                      <a:pt x="23" y="7"/>
                    </a:lnTo>
                    <a:lnTo>
                      <a:pt x="21" y="3"/>
                    </a:lnTo>
                    <a:lnTo>
                      <a:pt x="20" y="2"/>
                    </a:lnTo>
                    <a:lnTo>
                      <a:pt x="15" y="0"/>
                    </a:lnTo>
                    <a:lnTo>
                      <a:pt x="12" y="0"/>
                    </a:lnTo>
                    <a:lnTo>
                      <a:pt x="8" y="2"/>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8" name="Freeform 878"/>
              <p:cNvSpPr>
                <a:spLocks/>
              </p:cNvSpPr>
              <p:nvPr/>
            </p:nvSpPr>
            <p:spPr bwMode="auto">
              <a:xfrm>
                <a:off x="3255" y="2313"/>
                <a:ext cx="23" cy="49"/>
              </a:xfrm>
              <a:custGeom>
                <a:avLst/>
                <a:gdLst>
                  <a:gd name="T0" fmla="*/ 3 w 23"/>
                  <a:gd name="T1" fmla="*/ 8 h 49"/>
                  <a:gd name="T2" fmla="*/ 3 w 23"/>
                  <a:gd name="T3" fmla="*/ 8 h 49"/>
                  <a:gd name="T4" fmla="*/ 0 w 23"/>
                  <a:gd name="T5" fmla="*/ 45 h 49"/>
                  <a:gd name="T6" fmla="*/ 20 w 23"/>
                  <a:gd name="T7" fmla="*/ 49 h 49"/>
                  <a:gd name="T8" fmla="*/ 23 w 23"/>
                  <a:gd name="T9" fmla="*/ 10 h 49"/>
                  <a:gd name="T10" fmla="*/ 23 w 23"/>
                  <a:gd name="T11" fmla="*/ 10 h 49"/>
                  <a:gd name="T12" fmla="*/ 23 w 23"/>
                  <a:gd name="T13" fmla="*/ 10 h 49"/>
                  <a:gd name="T14" fmla="*/ 23 w 23"/>
                  <a:gd name="T15" fmla="*/ 6 h 49"/>
                  <a:gd name="T16" fmla="*/ 21 w 23"/>
                  <a:gd name="T17" fmla="*/ 3 h 49"/>
                  <a:gd name="T18" fmla="*/ 18 w 23"/>
                  <a:gd name="T19" fmla="*/ 0 h 49"/>
                  <a:gd name="T20" fmla="*/ 15 w 23"/>
                  <a:gd name="T21" fmla="*/ 0 h 49"/>
                  <a:gd name="T22" fmla="*/ 11 w 23"/>
                  <a:gd name="T23" fmla="*/ 0 h 49"/>
                  <a:gd name="T24" fmla="*/ 8 w 23"/>
                  <a:gd name="T25" fmla="*/ 1 h 49"/>
                  <a:gd name="T26" fmla="*/ 5 w 23"/>
                  <a:gd name="T27" fmla="*/ 3 h 49"/>
                  <a:gd name="T28" fmla="*/ 3 w 23"/>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9">
                    <a:moveTo>
                      <a:pt x="3" y="8"/>
                    </a:moveTo>
                    <a:lnTo>
                      <a:pt x="3" y="8"/>
                    </a:lnTo>
                    <a:lnTo>
                      <a:pt x="0" y="45"/>
                    </a:lnTo>
                    <a:lnTo>
                      <a:pt x="20" y="49"/>
                    </a:lnTo>
                    <a:lnTo>
                      <a:pt x="23" y="10"/>
                    </a:lnTo>
                    <a:lnTo>
                      <a:pt x="23" y="10"/>
                    </a:lnTo>
                    <a:lnTo>
                      <a:pt x="23" y="10"/>
                    </a:lnTo>
                    <a:lnTo>
                      <a:pt x="23" y="6"/>
                    </a:lnTo>
                    <a:lnTo>
                      <a:pt x="21" y="3"/>
                    </a:lnTo>
                    <a:lnTo>
                      <a:pt x="18" y="0"/>
                    </a:lnTo>
                    <a:lnTo>
                      <a:pt x="15" y="0"/>
                    </a:lnTo>
                    <a:lnTo>
                      <a:pt x="11" y="0"/>
                    </a:lnTo>
                    <a:lnTo>
                      <a:pt x="8"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09" name="Freeform 879"/>
              <p:cNvSpPr>
                <a:spLocks/>
              </p:cNvSpPr>
              <p:nvPr/>
            </p:nvSpPr>
            <p:spPr bwMode="auto">
              <a:xfrm>
                <a:off x="3258" y="2272"/>
                <a:ext cx="25" cy="51"/>
              </a:xfrm>
              <a:custGeom>
                <a:avLst/>
                <a:gdLst>
                  <a:gd name="T0" fmla="*/ 5 w 25"/>
                  <a:gd name="T1" fmla="*/ 10 h 51"/>
                  <a:gd name="T2" fmla="*/ 5 w 25"/>
                  <a:gd name="T3" fmla="*/ 10 h 51"/>
                  <a:gd name="T4" fmla="*/ 0 w 25"/>
                  <a:gd name="T5" fmla="*/ 49 h 51"/>
                  <a:gd name="T6" fmla="*/ 20 w 25"/>
                  <a:gd name="T7" fmla="*/ 51 h 51"/>
                  <a:gd name="T8" fmla="*/ 25 w 25"/>
                  <a:gd name="T9" fmla="*/ 12 h 51"/>
                  <a:gd name="T10" fmla="*/ 25 w 25"/>
                  <a:gd name="T11" fmla="*/ 12 h 51"/>
                  <a:gd name="T12" fmla="*/ 25 w 25"/>
                  <a:gd name="T13" fmla="*/ 12 h 51"/>
                  <a:gd name="T14" fmla="*/ 23 w 25"/>
                  <a:gd name="T15" fmla="*/ 7 h 51"/>
                  <a:gd name="T16" fmla="*/ 21 w 25"/>
                  <a:gd name="T17" fmla="*/ 3 h 51"/>
                  <a:gd name="T18" fmla="*/ 18 w 25"/>
                  <a:gd name="T19" fmla="*/ 2 h 51"/>
                  <a:gd name="T20" fmla="*/ 15 w 25"/>
                  <a:gd name="T21" fmla="*/ 0 h 51"/>
                  <a:gd name="T22" fmla="*/ 12 w 25"/>
                  <a:gd name="T23" fmla="*/ 0 h 51"/>
                  <a:gd name="T24" fmla="*/ 8 w 25"/>
                  <a:gd name="T25" fmla="*/ 2 h 51"/>
                  <a:gd name="T26" fmla="*/ 7 w 25"/>
                  <a:gd name="T27" fmla="*/ 5 h 51"/>
                  <a:gd name="T28" fmla="*/ 5 w 25"/>
                  <a:gd name="T29"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51">
                    <a:moveTo>
                      <a:pt x="5" y="10"/>
                    </a:moveTo>
                    <a:lnTo>
                      <a:pt x="5" y="10"/>
                    </a:lnTo>
                    <a:lnTo>
                      <a:pt x="0" y="49"/>
                    </a:lnTo>
                    <a:lnTo>
                      <a:pt x="20" y="51"/>
                    </a:lnTo>
                    <a:lnTo>
                      <a:pt x="25" y="12"/>
                    </a:lnTo>
                    <a:lnTo>
                      <a:pt x="25" y="12"/>
                    </a:lnTo>
                    <a:lnTo>
                      <a:pt x="25" y="12"/>
                    </a:lnTo>
                    <a:lnTo>
                      <a:pt x="23" y="7"/>
                    </a:lnTo>
                    <a:lnTo>
                      <a:pt x="21" y="3"/>
                    </a:lnTo>
                    <a:lnTo>
                      <a:pt x="18" y="2"/>
                    </a:lnTo>
                    <a:lnTo>
                      <a:pt x="15" y="0"/>
                    </a:lnTo>
                    <a:lnTo>
                      <a:pt x="12" y="0"/>
                    </a:lnTo>
                    <a:lnTo>
                      <a:pt x="8" y="2"/>
                    </a:lnTo>
                    <a:lnTo>
                      <a:pt x="7" y="5"/>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0" name="Freeform 880"/>
              <p:cNvSpPr>
                <a:spLocks/>
              </p:cNvSpPr>
              <p:nvPr/>
            </p:nvSpPr>
            <p:spPr bwMode="auto">
              <a:xfrm>
                <a:off x="3263" y="2236"/>
                <a:ext cx="23" cy="48"/>
              </a:xfrm>
              <a:custGeom>
                <a:avLst/>
                <a:gdLst>
                  <a:gd name="T0" fmla="*/ 3 w 23"/>
                  <a:gd name="T1" fmla="*/ 9 h 48"/>
                  <a:gd name="T2" fmla="*/ 3 w 23"/>
                  <a:gd name="T3" fmla="*/ 9 h 48"/>
                  <a:gd name="T4" fmla="*/ 0 w 23"/>
                  <a:gd name="T5" fmla="*/ 46 h 48"/>
                  <a:gd name="T6" fmla="*/ 20 w 23"/>
                  <a:gd name="T7" fmla="*/ 48 h 48"/>
                  <a:gd name="T8" fmla="*/ 23 w 23"/>
                  <a:gd name="T9" fmla="*/ 10 h 48"/>
                  <a:gd name="T10" fmla="*/ 23 w 23"/>
                  <a:gd name="T11" fmla="*/ 10 h 48"/>
                  <a:gd name="T12" fmla="*/ 23 w 23"/>
                  <a:gd name="T13" fmla="*/ 10 h 48"/>
                  <a:gd name="T14" fmla="*/ 23 w 23"/>
                  <a:gd name="T15" fmla="*/ 7 h 48"/>
                  <a:gd name="T16" fmla="*/ 21 w 23"/>
                  <a:gd name="T17" fmla="*/ 4 h 48"/>
                  <a:gd name="T18" fmla="*/ 18 w 23"/>
                  <a:gd name="T19" fmla="*/ 0 h 48"/>
                  <a:gd name="T20" fmla="*/ 15 w 23"/>
                  <a:gd name="T21" fmla="*/ 0 h 48"/>
                  <a:gd name="T22" fmla="*/ 12 w 23"/>
                  <a:gd name="T23" fmla="*/ 0 h 48"/>
                  <a:gd name="T24" fmla="*/ 8 w 23"/>
                  <a:gd name="T25" fmla="*/ 2 h 48"/>
                  <a:gd name="T26" fmla="*/ 5 w 23"/>
                  <a:gd name="T27" fmla="*/ 5 h 48"/>
                  <a:gd name="T28" fmla="*/ 3 w 23"/>
                  <a:gd name="T29" fmla="*/ 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8">
                    <a:moveTo>
                      <a:pt x="3" y="9"/>
                    </a:moveTo>
                    <a:lnTo>
                      <a:pt x="3" y="9"/>
                    </a:lnTo>
                    <a:lnTo>
                      <a:pt x="0" y="46"/>
                    </a:lnTo>
                    <a:lnTo>
                      <a:pt x="20" y="48"/>
                    </a:lnTo>
                    <a:lnTo>
                      <a:pt x="23" y="10"/>
                    </a:lnTo>
                    <a:lnTo>
                      <a:pt x="23" y="10"/>
                    </a:lnTo>
                    <a:lnTo>
                      <a:pt x="23" y="10"/>
                    </a:lnTo>
                    <a:lnTo>
                      <a:pt x="23" y="7"/>
                    </a:lnTo>
                    <a:lnTo>
                      <a:pt x="21" y="4"/>
                    </a:lnTo>
                    <a:lnTo>
                      <a:pt x="18" y="0"/>
                    </a:lnTo>
                    <a:lnTo>
                      <a:pt x="15" y="0"/>
                    </a:lnTo>
                    <a:lnTo>
                      <a:pt x="12" y="0"/>
                    </a:lnTo>
                    <a:lnTo>
                      <a:pt x="8" y="2"/>
                    </a:lnTo>
                    <a:lnTo>
                      <a:pt x="5" y="5"/>
                    </a:lnTo>
                    <a:lnTo>
                      <a:pt x="3"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1" name="Freeform 881"/>
              <p:cNvSpPr>
                <a:spLocks/>
              </p:cNvSpPr>
              <p:nvPr/>
            </p:nvSpPr>
            <p:spPr bwMode="auto">
              <a:xfrm>
                <a:off x="3266" y="2202"/>
                <a:ext cx="25" cy="44"/>
              </a:xfrm>
              <a:custGeom>
                <a:avLst/>
                <a:gdLst>
                  <a:gd name="T0" fmla="*/ 5 w 25"/>
                  <a:gd name="T1" fmla="*/ 8 h 44"/>
                  <a:gd name="T2" fmla="*/ 5 w 25"/>
                  <a:gd name="T3" fmla="*/ 8 h 44"/>
                  <a:gd name="T4" fmla="*/ 0 w 25"/>
                  <a:gd name="T5" fmla="*/ 43 h 44"/>
                  <a:gd name="T6" fmla="*/ 20 w 25"/>
                  <a:gd name="T7" fmla="*/ 44 h 44"/>
                  <a:gd name="T8" fmla="*/ 25 w 25"/>
                  <a:gd name="T9" fmla="*/ 12 h 44"/>
                  <a:gd name="T10" fmla="*/ 25 w 25"/>
                  <a:gd name="T11" fmla="*/ 12 h 44"/>
                  <a:gd name="T12" fmla="*/ 25 w 25"/>
                  <a:gd name="T13" fmla="*/ 12 h 44"/>
                  <a:gd name="T14" fmla="*/ 23 w 25"/>
                  <a:gd name="T15" fmla="*/ 7 h 44"/>
                  <a:gd name="T16" fmla="*/ 22 w 25"/>
                  <a:gd name="T17" fmla="*/ 4 h 44"/>
                  <a:gd name="T18" fmla="*/ 20 w 25"/>
                  <a:gd name="T19" fmla="*/ 2 h 44"/>
                  <a:gd name="T20" fmla="*/ 15 w 25"/>
                  <a:gd name="T21" fmla="*/ 0 h 44"/>
                  <a:gd name="T22" fmla="*/ 12 w 25"/>
                  <a:gd name="T23" fmla="*/ 0 h 44"/>
                  <a:gd name="T24" fmla="*/ 9 w 25"/>
                  <a:gd name="T25" fmla="*/ 2 h 44"/>
                  <a:gd name="T26" fmla="*/ 7 w 25"/>
                  <a:gd name="T27" fmla="*/ 5 h 44"/>
                  <a:gd name="T28" fmla="*/ 5 w 25"/>
                  <a:gd name="T29"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4">
                    <a:moveTo>
                      <a:pt x="5" y="8"/>
                    </a:moveTo>
                    <a:lnTo>
                      <a:pt x="5" y="8"/>
                    </a:lnTo>
                    <a:lnTo>
                      <a:pt x="0" y="43"/>
                    </a:lnTo>
                    <a:lnTo>
                      <a:pt x="20" y="44"/>
                    </a:lnTo>
                    <a:lnTo>
                      <a:pt x="25" y="12"/>
                    </a:lnTo>
                    <a:lnTo>
                      <a:pt x="25" y="12"/>
                    </a:lnTo>
                    <a:lnTo>
                      <a:pt x="25" y="12"/>
                    </a:lnTo>
                    <a:lnTo>
                      <a:pt x="23" y="7"/>
                    </a:lnTo>
                    <a:lnTo>
                      <a:pt x="22" y="4"/>
                    </a:lnTo>
                    <a:lnTo>
                      <a:pt x="20" y="2"/>
                    </a:lnTo>
                    <a:lnTo>
                      <a:pt x="15" y="0"/>
                    </a:lnTo>
                    <a:lnTo>
                      <a:pt x="12" y="0"/>
                    </a:lnTo>
                    <a:lnTo>
                      <a:pt x="9" y="2"/>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2" name="Freeform 882"/>
              <p:cNvSpPr>
                <a:spLocks/>
              </p:cNvSpPr>
              <p:nvPr/>
            </p:nvSpPr>
            <p:spPr bwMode="auto">
              <a:xfrm>
                <a:off x="3271" y="2171"/>
                <a:ext cx="23" cy="43"/>
              </a:xfrm>
              <a:custGeom>
                <a:avLst/>
                <a:gdLst>
                  <a:gd name="T0" fmla="*/ 4 w 23"/>
                  <a:gd name="T1" fmla="*/ 9 h 43"/>
                  <a:gd name="T2" fmla="*/ 4 w 23"/>
                  <a:gd name="T3" fmla="*/ 10 h 43"/>
                  <a:gd name="T4" fmla="*/ 0 w 23"/>
                  <a:gd name="T5" fmla="*/ 39 h 43"/>
                  <a:gd name="T6" fmla="*/ 20 w 23"/>
                  <a:gd name="T7" fmla="*/ 43 h 43"/>
                  <a:gd name="T8" fmla="*/ 23 w 23"/>
                  <a:gd name="T9" fmla="*/ 12 h 43"/>
                  <a:gd name="T10" fmla="*/ 23 w 23"/>
                  <a:gd name="T11" fmla="*/ 12 h 43"/>
                  <a:gd name="T12" fmla="*/ 23 w 23"/>
                  <a:gd name="T13" fmla="*/ 12 h 43"/>
                  <a:gd name="T14" fmla="*/ 23 w 23"/>
                  <a:gd name="T15" fmla="*/ 7 h 43"/>
                  <a:gd name="T16" fmla="*/ 21 w 23"/>
                  <a:gd name="T17" fmla="*/ 4 h 43"/>
                  <a:gd name="T18" fmla="*/ 18 w 23"/>
                  <a:gd name="T19" fmla="*/ 2 h 43"/>
                  <a:gd name="T20" fmla="*/ 15 w 23"/>
                  <a:gd name="T21" fmla="*/ 0 h 43"/>
                  <a:gd name="T22" fmla="*/ 12 w 23"/>
                  <a:gd name="T23" fmla="*/ 2 h 43"/>
                  <a:gd name="T24" fmla="*/ 8 w 23"/>
                  <a:gd name="T25" fmla="*/ 2 h 43"/>
                  <a:gd name="T26" fmla="*/ 5 w 23"/>
                  <a:gd name="T27" fmla="*/ 5 h 43"/>
                  <a:gd name="T28" fmla="*/ 4 w 23"/>
                  <a:gd name="T29" fmla="*/ 10 h 43"/>
                  <a:gd name="T30" fmla="*/ 4 w 23"/>
                  <a:gd name="T31"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43">
                    <a:moveTo>
                      <a:pt x="4" y="9"/>
                    </a:moveTo>
                    <a:lnTo>
                      <a:pt x="4" y="10"/>
                    </a:lnTo>
                    <a:lnTo>
                      <a:pt x="0" y="39"/>
                    </a:lnTo>
                    <a:lnTo>
                      <a:pt x="20" y="43"/>
                    </a:lnTo>
                    <a:lnTo>
                      <a:pt x="23" y="12"/>
                    </a:lnTo>
                    <a:lnTo>
                      <a:pt x="23" y="12"/>
                    </a:lnTo>
                    <a:lnTo>
                      <a:pt x="23" y="12"/>
                    </a:lnTo>
                    <a:lnTo>
                      <a:pt x="23" y="7"/>
                    </a:lnTo>
                    <a:lnTo>
                      <a:pt x="21" y="4"/>
                    </a:lnTo>
                    <a:lnTo>
                      <a:pt x="18" y="2"/>
                    </a:lnTo>
                    <a:lnTo>
                      <a:pt x="15" y="0"/>
                    </a:lnTo>
                    <a:lnTo>
                      <a:pt x="12" y="2"/>
                    </a:lnTo>
                    <a:lnTo>
                      <a:pt x="8" y="2"/>
                    </a:lnTo>
                    <a:lnTo>
                      <a:pt x="5" y="5"/>
                    </a:lnTo>
                    <a:lnTo>
                      <a:pt x="4" y="10"/>
                    </a:lnTo>
                    <a:lnTo>
                      <a:pt x="4"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3" name="Freeform 883"/>
              <p:cNvSpPr>
                <a:spLocks/>
              </p:cNvSpPr>
              <p:nvPr/>
            </p:nvSpPr>
            <p:spPr bwMode="auto">
              <a:xfrm>
                <a:off x="3275" y="2149"/>
                <a:ext cx="24" cy="34"/>
              </a:xfrm>
              <a:custGeom>
                <a:avLst/>
                <a:gdLst>
                  <a:gd name="T0" fmla="*/ 4 w 24"/>
                  <a:gd name="T1" fmla="*/ 6 h 34"/>
                  <a:gd name="T2" fmla="*/ 4 w 24"/>
                  <a:gd name="T3" fmla="*/ 6 h 34"/>
                  <a:gd name="T4" fmla="*/ 0 w 24"/>
                  <a:gd name="T5" fmla="*/ 31 h 34"/>
                  <a:gd name="T6" fmla="*/ 19 w 24"/>
                  <a:gd name="T7" fmla="*/ 34 h 34"/>
                  <a:gd name="T8" fmla="*/ 24 w 24"/>
                  <a:gd name="T9" fmla="*/ 9 h 34"/>
                  <a:gd name="T10" fmla="*/ 24 w 24"/>
                  <a:gd name="T11" fmla="*/ 11 h 34"/>
                  <a:gd name="T12" fmla="*/ 24 w 24"/>
                  <a:gd name="T13" fmla="*/ 9 h 34"/>
                  <a:gd name="T14" fmla="*/ 24 w 24"/>
                  <a:gd name="T15" fmla="*/ 6 h 34"/>
                  <a:gd name="T16" fmla="*/ 22 w 24"/>
                  <a:gd name="T17" fmla="*/ 3 h 34"/>
                  <a:gd name="T18" fmla="*/ 19 w 24"/>
                  <a:gd name="T19" fmla="*/ 0 h 34"/>
                  <a:gd name="T20" fmla="*/ 16 w 24"/>
                  <a:gd name="T21" fmla="*/ 0 h 34"/>
                  <a:gd name="T22" fmla="*/ 11 w 24"/>
                  <a:gd name="T23" fmla="*/ 0 h 34"/>
                  <a:gd name="T24" fmla="*/ 8 w 24"/>
                  <a:gd name="T25" fmla="*/ 0 h 34"/>
                  <a:gd name="T26" fmla="*/ 6 w 24"/>
                  <a:gd name="T27" fmla="*/ 3 h 34"/>
                  <a:gd name="T28" fmla="*/ 4 w 24"/>
                  <a:gd name="T29"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4">
                    <a:moveTo>
                      <a:pt x="4" y="6"/>
                    </a:moveTo>
                    <a:lnTo>
                      <a:pt x="4" y="6"/>
                    </a:lnTo>
                    <a:lnTo>
                      <a:pt x="0" y="31"/>
                    </a:lnTo>
                    <a:lnTo>
                      <a:pt x="19" y="34"/>
                    </a:lnTo>
                    <a:lnTo>
                      <a:pt x="24" y="9"/>
                    </a:lnTo>
                    <a:lnTo>
                      <a:pt x="24" y="11"/>
                    </a:lnTo>
                    <a:lnTo>
                      <a:pt x="24" y="9"/>
                    </a:lnTo>
                    <a:lnTo>
                      <a:pt x="24" y="6"/>
                    </a:lnTo>
                    <a:lnTo>
                      <a:pt x="22" y="3"/>
                    </a:lnTo>
                    <a:lnTo>
                      <a:pt x="19" y="0"/>
                    </a:lnTo>
                    <a:lnTo>
                      <a:pt x="16" y="0"/>
                    </a:lnTo>
                    <a:lnTo>
                      <a:pt x="11" y="0"/>
                    </a:lnTo>
                    <a:lnTo>
                      <a:pt x="8" y="0"/>
                    </a:lnTo>
                    <a:lnTo>
                      <a:pt x="6" y="3"/>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4" name="Freeform 884"/>
              <p:cNvSpPr>
                <a:spLocks/>
              </p:cNvSpPr>
              <p:nvPr/>
            </p:nvSpPr>
            <p:spPr bwMode="auto">
              <a:xfrm>
                <a:off x="3279" y="2131"/>
                <a:ext cx="23" cy="29"/>
              </a:xfrm>
              <a:custGeom>
                <a:avLst/>
                <a:gdLst>
                  <a:gd name="T0" fmla="*/ 5 w 23"/>
                  <a:gd name="T1" fmla="*/ 6 h 29"/>
                  <a:gd name="T2" fmla="*/ 4 w 23"/>
                  <a:gd name="T3" fmla="*/ 8 h 29"/>
                  <a:gd name="T4" fmla="*/ 0 w 23"/>
                  <a:gd name="T5" fmla="*/ 24 h 29"/>
                  <a:gd name="T6" fmla="*/ 20 w 23"/>
                  <a:gd name="T7" fmla="*/ 29 h 29"/>
                  <a:gd name="T8" fmla="*/ 23 w 23"/>
                  <a:gd name="T9" fmla="*/ 11 h 29"/>
                  <a:gd name="T10" fmla="*/ 23 w 23"/>
                  <a:gd name="T11" fmla="*/ 13 h 29"/>
                  <a:gd name="T12" fmla="*/ 23 w 23"/>
                  <a:gd name="T13" fmla="*/ 11 h 29"/>
                  <a:gd name="T14" fmla="*/ 23 w 23"/>
                  <a:gd name="T15" fmla="*/ 8 h 29"/>
                  <a:gd name="T16" fmla="*/ 22 w 23"/>
                  <a:gd name="T17" fmla="*/ 5 h 29"/>
                  <a:gd name="T18" fmla="*/ 20 w 23"/>
                  <a:gd name="T19" fmla="*/ 1 h 29"/>
                  <a:gd name="T20" fmla="*/ 17 w 23"/>
                  <a:gd name="T21" fmla="*/ 0 h 29"/>
                  <a:gd name="T22" fmla="*/ 12 w 23"/>
                  <a:gd name="T23" fmla="*/ 0 h 29"/>
                  <a:gd name="T24" fmla="*/ 9 w 23"/>
                  <a:gd name="T25" fmla="*/ 1 h 29"/>
                  <a:gd name="T26" fmla="*/ 7 w 23"/>
                  <a:gd name="T27" fmla="*/ 3 h 29"/>
                  <a:gd name="T28" fmla="*/ 4 w 23"/>
                  <a:gd name="T29" fmla="*/ 8 h 29"/>
                  <a:gd name="T30" fmla="*/ 5 w 23"/>
                  <a:gd name="T3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9">
                    <a:moveTo>
                      <a:pt x="5" y="6"/>
                    </a:moveTo>
                    <a:lnTo>
                      <a:pt x="4" y="8"/>
                    </a:lnTo>
                    <a:lnTo>
                      <a:pt x="0" y="24"/>
                    </a:lnTo>
                    <a:lnTo>
                      <a:pt x="20" y="29"/>
                    </a:lnTo>
                    <a:lnTo>
                      <a:pt x="23" y="11"/>
                    </a:lnTo>
                    <a:lnTo>
                      <a:pt x="23" y="13"/>
                    </a:lnTo>
                    <a:lnTo>
                      <a:pt x="23" y="11"/>
                    </a:lnTo>
                    <a:lnTo>
                      <a:pt x="23" y="8"/>
                    </a:lnTo>
                    <a:lnTo>
                      <a:pt x="22" y="5"/>
                    </a:lnTo>
                    <a:lnTo>
                      <a:pt x="20" y="1"/>
                    </a:lnTo>
                    <a:lnTo>
                      <a:pt x="17" y="0"/>
                    </a:lnTo>
                    <a:lnTo>
                      <a:pt x="12" y="0"/>
                    </a:lnTo>
                    <a:lnTo>
                      <a:pt x="9" y="1"/>
                    </a:lnTo>
                    <a:lnTo>
                      <a:pt x="7" y="3"/>
                    </a:lnTo>
                    <a:lnTo>
                      <a:pt x="4" y="8"/>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5" name="Freeform 885"/>
              <p:cNvSpPr>
                <a:spLocks/>
              </p:cNvSpPr>
              <p:nvPr/>
            </p:nvSpPr>
            <p:spPr bwMode="auto">
              <a:xfrm>
                <a:off x="3284" y="2121"/>
                <a:ext cx="23" cy="23"/>
              </a:xfrm>
              <a:custGeom>
                <a:avLst/>
                <a:gdLst>
                  <a:gd name="T0" fmla="*/ 10 w 23"/>
                  <a:gd name="T1" fmla="*/ 0 h 23"/>
                  <a:gd name="T2" fmla="*/ 4 w 23"/>
                  <a:gd name="T3" fmla="*/ 5 h 23"/>
                  <a:gd name="T4" fmla="*/ 0 w 23"/>
                  <a:gd name="T5" fmla="*/ 16 h 23"/>
                  <a:gd name="T6" fmla="*/ 18 w 23"/>
                  <a:gd name="T7" fmla="*/ 23 h 23"/>
                  <a:gd name="T8" fmla="*/ 21 w 23"/>
                  <a:gd name="T9" fmla="*/ 13 h 23"/>
                  <a:gd name="T10" fmla="*/ 17 w 23"/>
                  <a:gd name="T11" fmla="*/ 18 h 23"/>
                  <a:gd name="T12" fmla="*/ 21 w 23"/>
                  <a:gd name="T13" fmla="*/ 13 h 23"/>
                  <a:gd name="T14" fmla="*/ 23 w 23"/>
                  <a:gd name="T15" fmla="*/ 8 h 23"/>
                  <a:gd name="T16" fmla="*/ 21 w 23"/>
                  <a:gd name="T17" fmla="*/ 5 h 23"/>
                  <a:gd name="T18" fmla="*/ 20 w 23"/>
                  <a:gd name="T19" fmla="*/ 2 h 23"/>
                  <a:gd name="T20" fmla="*/ 17 w 23"/>
                  <a:gd name="T21" fmla="*/ 0 h 23"/>
                  <a:gd name="T22" fmla="*/ 13 w 23"/>
                  <a:gd name="T23" fmla="*/ 0 h 23"/>
                  <a:gd name="T24" fmla="*/ 8 w 23"/>
                  <a:gd name="T25" fmla="*/ 0 h 23"/>
                  <a:gd name="T26" fmla="*/ 7 w 23"/>
                  <a:gd name="T27" fmla="*/ 2 h 23"/>
                  <a:gd name="T28" fmla="*/ 4 w 23"/>
                  <a:gd name="T29" fmla="*/ 5 h 23"/>
                  <a:gd name="T30" fmla="*/ 10 w 2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10" y="0"/>
                    </a:moveTo>
                    <a:lnTo>
                      <a:pt x="4" y="5"/>
                    </a:lnTo>
                    <a:lnTo>
                      <a:pt x="0" y="16"/>
                    </a:lnTo>
                    <a:lnTo>
                      <a:pt x="18" y="23"/>
                    </a:lnTo>
                    <a:lnTo>
                      <a:pt x="21" y="13"/>
                    </a:lnTo>
                    <a:lnTo>
                      <a:pt x="17" y="18"/>
                    </a:lnTo>
                    <a:lnTo>
                      <a:pt x="21" y="13"/>
                    </a:lnTo>
                    <a:lnTo>
                      <a:pt x="23" y="8"/>
                    </a:lnTo>
                    <a:lnTo>
                      <a:pt x="21" y="5"/>
                    </a:lnTo>
                    <a:lnTo>
                      <a:pt x="20" y="2"/>
                    </a:lnTo>
                    <a:lnTo>
                      <a:pt x="17" y="0"/>
                    </a:lnTo>
                    <a:lnTo>
                      <a:pt x="13" y="0"/>
                    </a:lnTo>
                    <a:lnTo>
                      <a:pt x="8" y="0"/>
                    </a:lnTo>
                    <a:lnTo>
                      <a:pt x="7" y="2"/>
                    </a:lnTo>
                    <a:lnTo>
                      <a:pt x="4" y="5"/>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6" name="Freeform 886"/>
              <p:cNvSpPr>
                <a:spLocks/>
              </p:cNvSpPr>
              <p:nvPr/>
            </p:nvSpPr>
            <p:spPr bwMode="auto">
              <a:xfrm>
                <a:off x="3292" y="2119"/>
                <a:ext cx="18" cy="20"/>
              </a:xfrm>
              <a:custGeom>
                <a:avLst/>
                <a:gdLst>
                  <a:gd name="T0" fmla="*/ 18 w 18"/>
                  <a:gd name="T1" fmla="*/ 5 h 20"/>
                  <a:gd name="T2" fmla="*/ 5 w 18"/>
                  <a:gd name="T3" fmla="*/ 0 h 20"/>
                  <a:gd name="T4" fmla="*/ 2 w 18"/>
                  <a:gd name="T5" fmla="*/ 2 h 20"/>
                  <a:gd name="T6" fmla="*/ 9 w 18"/>
                  <a:gd name="T7" fmla="*/ 20 h 20"/>
                  <a:gd name="T8" fmla="*/ 12 w 18"/>
                  <a:gd name="T9" fmla="*/ 18 h 20"/>
                  <a:gd name="T10" fmla="*/ 0 w 18"/>
                  <a:gd name="T11" fmla="*/ 13 h 20"/>
                  <a:gd name="T12" fmla="*/ 12 w 18"/>
                  <a:gd name="T13" fmla="*/ 18 h 20"/>
                  <a:gd name="T14" fmla="*/ 17 w 18"/>
                  <a:gd name="T15" fmla="*/ 17 h 20"/>
                  <a:gd name="T16" fmla="*/ 18 w 18"/>
                  <a:gd name="T17" fmla="*/ 13 h 20"/>
                  <a:gd name="T18" fmla="*/ 18 w 18"/>
                  <a:gd name="T19" fmla="*/ 10 h 20"/>
                  <a:gd name="T20" fmla="*/ 18 w 18"/>
                  <a:gd name="T21" fmla="*/ 5 h 20"/>
                  <a:gd name="T22" fmla="*/ 17 w 18"/>
                  <a:gd name="T23" fmla="*/ 4 h 20"/>
                  <a:gd name="T24" fmla="*/ 13 w 18"/>
                  <a:gd name="T25" fmla="*/ 0 h 20"/>
                  <a:gd name="T26" fmla="*/ 10 w 18"/>
                  <a:gd name="T27" fmla="*/ 0 h 20"/>
                  <a:gd name="T28" fmla="*/ 5 w 18"/>
                  <a:gd name="T29" fmla="*/ 0 h 20"/>
                  <a:gd name="T30" fmla="*/ 18 w 18"/>
                  <a:gd name="T3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18" y="5"/>
                    </a:moveTo>
                    <a:lnTo>
                      <a:pt x="5" y="0"/>
                    </a:lnTo>
                    <a:lnTo>
                      <a:pt x="2" y="2"/>
                    </a:lnTo>
                    <a:lnTo>
                      <a:pt x="9" y="20"/>
                    </a:lnTo>
                    <a:lnTo>
                      <a:pt x="12" y="18"/>
                    </a:lnTo>
                    <a:lnTo>
                      <a:pt x="0" y="13"/>
                    </a:lnTo>
                    <a:lnTo>
                      <a:pt x="12" y="18"/>
                    </a:lnTo>
                    <a:lnTo>
                      <a:pt x="17" y="17"/>
                    </a:lnTo>
                    <a:lnTo>
                      <a:pt x="18" y="13"/>
                    </a:lnTo>
                    <a:lnTo>
                      <a:pt x="18" y="10"/>
                    </a:lnTo>
                    <a:lnTo>
                      <a:pt x="18" y="5"/>
                    </a:lnTo>
                    <a:lnTo>
                      <a:pt x="17" y="4"/>
                    </a:lnTo>
                    <a:lnTo>
                      <a:pt x="13" y="0"/>
                    </a:lnTo>
                    <a:lnTo>
                      <a:pt x="10" y="0"/>
                    </a:lnTo>
                    <a:lnTo>
                      <a:pt x="5" y="0"/>
                    </a:lnTo>
                    <a:lnTo>
                      <a:pt x="18"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7" name="Freeform 887"/>
              <p:cNvSpPr>
                <a:spLocks/>
              </p:cNvSpPr>
              <p:nvPr/>
            </p:nvSpPr>
            <p:spPr bwMode="auto">
              <a:xfrm>
                <a:off x="3292" y="2124"/>
                <a:ext cx="23" cy="21"/>
              </a:xfrm>
              <a:custGeom>
                <a:avLst/>
                <a:gdLst>
                  <a:gd name="T0" fmla="*/ 22 w 23"/>
                  <a:gd name="T1" fmla="*/ 10 h 21"/>
                  <a:gd name="T2" fmla="*/ 22 w 23"/>
                  <a:gd name="T3" fmla="*/ 7 h 21"/>
                  <a:gd name="T4" fmla="*/ 18 w 23"/>
                  <a:gd name="T5" fmla="*/ 0 h 21"/>
                  <a:gd name="T6" fmla="*/ 0 w 23"/>
                  <a:gd name="T7" fmla="*/ 8 h 21"/>
                  <a:gd name="T8" fmla="*/ 4 w 23"/>
                  <a:gd name="T9" fmla="*/ 17 h 21"/>
                  <a:gd name="T10" fmla="*/ 4 w 23"/>
                  <a:gd name="T11" fmla="*/ 15 h 21"/>
                  <a:gd name="T12" fmla="*/ 4 w 23"/>
                  <a:gd name="T13" fmla="*/ 17 h 21"/>
                  <a:gd name="T14" fmla="*/ 7 w 23"/>
                  <a:gd name="T15" fmla="*/ 20 h 21"/>
                  <a:gd name="T16" fmla="*/ 10 w 23"/>
                  <a:gd name="T17" fmla="*/ 21 h 21"/>
                  <a:gd name="T18" fmla="*/ 13 w 23"/>
                  <a:gd name="T19" fmla="*/ 21 h 21"/>
                  <a:gd name="T20" fmla="*/ 18 w 23"/>
                  <a:gd name="T21" fmla="*/ 20 h 21"/>
                  <a:gd name="T22" fmla="*/ 20 w 23"/>
                  <a:gd name="T23" fmla="*/ 18 h 21"/>
                  <a:gd name="T24" fmla="*/ 22 w 23"/>
                  <a:gd name="T25" fmla="*/ 15 h 21"/>
                  <a:gd name="T26" fmla="*/ 23 w 23"/>
                  <a:gd name="T27" fmla="*/ 12 h 21"/>
                  <a:gd name="T28" fmla="*/ 22 w 23"/>
                  <a:gd name="T29" fmla="*/ 7 h 21"/>
                  <a:gd name="T30" fmla="*/ 22 w 23"/>
                  <a:gd name="T3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2" y="10"/>
                    </a:moveTo>
                    <a:lnTo>
                      <a:pt x="22" y="7"/>
                    </a:lnTo>
                    <a:lnTo>
                      <a:pt x="18" y="0"/>
                    </a:lnTo>
                    <a:lnTo>
                      <a:pt x="0" y="8"/>
                    </a:lnTo>
                    <a:lnTo>
                      <a:pt x="4" y="17"/>
                    </a:lnTo>
                    <a:lnTo>
                      <a:pt x="4" y="15"/>
                    </a:lnTo>
                    <a:lnTo>
                      <a:pt x="4" y="17"/>
                    </a:lnTo>
                    <a:lnTo>
                      <a:pt x="7" y="20"/>
                    </a:lnTo>
                    <a:lnTo>
                      <a:pt x="10" y="21"/>
                    </a:lnTo>
                    <a:lnTo>
                      <a:pt x="13" y="21"/>
                    </a:lnTo>
                    <a:lnTo>
                      <a:pt x="18" y="20"/>
                    </a:lnTo>
                    <a:lnTo>
                      <a:pt x="20" y="18"/>
                    </a:lnTo>
                    <a:lnTo>
                      <a:pt x="22" y="15"/>
                    </a:lnTo>
                    <a:lnTo>
                      <a:pt x="23" y="12"/>
                    </a:lnTo>
                    <a:lnTo>
                      <a:pt x="22" y="7"/>
                    </a:lnTo>
                    <a:lnTo>
                      <a:pt x="22"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8" name="Freeform 888"/>
              <p:cNvSpPr>
                <a:spLocks/>
              </p:cNvSpPr>
              <p:nvPr/>
            </p:nvSpPr>
            <p:spPr bwMode="auto">
              <a:xfrm>
                <a:off x="3296" y="2134"/>
                <a:ext cx="22" cy="26"/>
              </a:xfrm>
              <a:custGeom>
                <a:avLst/>
                <a:gdLst>
                  <a:gd name="T0" fmla="*/ 22 w 22"/>
                  <a:gd name="T1" fmla="*/ 16 h 26"/>
                  <a:gd name="T2" fmla="*/ 22 w 22"/>
                  <a:gd name="T3" fmla="*/ 15 h 26"/>
                  <a:gd name="T4" fmla="*/ 18 w 22"/>
                  <a:gd name="T5" fmla="*/ 0 h 26"/>
                  <a:gd name="T6" fmla="*/ 0 w 22"/>
                  <a:gd name="T7" fmla="*/ 5 h 26"/>
                  <a:gd name="T8" fmla="*/ 3 w 22"/>
                  <a:gd name="T9" fmla="*/ 20 h 26"/>
                  <a:gd name="T10" fmla="*/ 3 w 22"/>
                  <a:gd name="T11" fmla="*/ 20 h 26"/>
                  <a:gd name="T12" fmla="*/ 3 w 22"/>
                  <a:gd name="T13" fmla="*/ 20 h 26"/>
                  <a:gd name="T14" fmla="*/ 6 w 22"/>
                  <a:gd name="T15" fmla="*/ 23 h 26"/>
                  <a:gd name="T16" fmla="*/ 8 w 22"/>
                  <a:gd name="T17" fmla="*/ 26 h 26"/>
                  <a:gd name="T18" fmla="*/ 13 w 22"/>
                  <a:gd name="T19" fmla="*/ 26 h 26"/>
                  <a:gd name="T20" fmla="*/ 16 w 22"/>
                  <a:gd name="T21" fmla="*/ 26 h 26"/>
                  <a:gd name="T22" fmla="*/ 19 w 22"/>
                  <a:gd name="T23" fmla="*/ 24 h 26"/>
                  <a:gd name="T24" fmla="*/ 21 w 22"/>
                  <a:gd name="T25" fmla="*/ 23 h 26"/>
                  <a:gd name="T26" fmla="*/ 22 w 22"/>
                  <a:gd name="T27" fmla="*/ 20 h 26"/>
                  <a:gd name="T28" fmla="*/ 22 w 22"/>
                  <a:gd name="T29" fmla="*/ 15 h 26"/>
                  <a:gd name="T30" fmla="*/ 22 w 22"/>
                  <a:gd name="T31"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6">
                    <a:moveTo>
                      <a:pt x="22" y="16"/>
                    </a:moveTo>
                    <a:lnTo>
                      <a:pt x="22" y="15"/>
                    </a:lnTo>
                    <a:lnTo>
                      <a:pt x="18" y="0"/>
                    </a:lnTo>
                    <a:lnTo>
                      <a:pt x="0" y="5"/>
                    </a:lnTo>
                    <a:lnTo>
                      <a:pt x="3" y="20"/>
                    </a:lnTo>
                    <a:lnTo>
                      <a:pt x="3" y="20"/>
                    </a:lnTo>
                    <a:lnTo>
                      <a:pt x="3" y="20"/>
                    </a:lnTo>
                    <a:lnTo>
                      <a:pt x="6" y="23"/>
                    </a:lnTo>
                    <a:lnTo>
                      <a:pt x="8" y="26"/>
                    </a:lnTo>
                    <a:lnTo>
                      <a:pt x="13" y="26"/>
                    </a:lnTo>
                    <a:lnTo>
                      <a:pt x="16" y="26"/>
                    </a:lnTo>
                    <a:lnTo>
                      <a:pt x="19" y="24"/>
                    </a:lnTo>
                    <a:lnTo>
                      <a:pt x="21" y="23"/>
                    </a:lnTo>
                    <a:lnTo>
                      <a:pt x="22" y="20"/>
                    </a:lnTo>
                    <a:lnTo>
                      <a:pt x="22" y="15"/>
                    </a:lnTo>
                    <a:lnTo>
                      <a:pt x="22"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19" name="Freeform 889"/>
              <p:cNvSpPr>
                <a:spLocks/>
              </p:cNvSpPr>
              <p:nvPr/>
            </p:nvSpPr>
            <p:spPr bwMode="auto">
              <a:xfrm>
                <a:off x="3299" y="2150"/>
                <a:ext cx="24" cy="33"/>
              </a:xfrm>
              <a:custGeom>
                <a:avLst/>
                <a:gdLst>
                  <a:gd name="T0" fmla="*/ 24 w 24"/>
                  <a:gd name="T1" fmla="*/ 23 h 33"/>
                  <a:gd name="T2" fmla="*/ 24 w 24"/>
                  <a:gd name="T3" fmla="*/ 23 h 33"/>
                  <a:gd name="T4" fmla="*/ 19 w 24"/>
                  <a:gd name="T5" fmla="*/ 0 h 33"/>
                  <a:gd name="T6" fmla="*/ 0 w 24"/>
                  <a:gd name="T7" fmla="*/ 4 h 33"/>
                  <a:gd name="T8" fmla="*/ 5 w 24"/>
                  <a:gd name="T9" fmla="*/ 26 h 33"/>
                  <a:gd name="T10" fmla="*/ 5 w 24"/>
                  <a:gd name="T11" fmla="*/ 25 h 33"/>
                  <a:gd name="T12" fmla="*/ 5 w 24"/>
                  <a:gd name="T13" fmla="*/ 26 h 33"/>
                  <a:gd name="T14" fmla="*/ 6 w 24"/>
                  <a:gd name="T15" fmla="*/ 30 h 33"/>
                  <a:gd name="T16" fmla="*/ 8 w 24"/>
                  <a:gd name="T17" fmla="*/ 33 h 33"/>
                  <a:gd name="T18" fmla="*/ 13 w 24"/>
                  <a:gd name="T19" fmla="*/ 33 h 33"/>
                  <a:gd name="T20" fmla="*/ 16 w 24"/>
                  <a:gd name="T21" fmla="*/ 33 h 33"/>
                  <a:gd name="T22" fmla="*/ 19 w 24"/>
                  <a:gd name="T23" fmla="*/ 33 h 33"/>
                  <a:gd name="T24" fmla="*/ 23 w 24"/>
                  <a:gd name="T25" fmla="*/ 30 h 33"/>
                  <a:gd name="T26" fmla="*/ 24 w 24"/>
                  <a:gd name="T27" fmla="*/ 26 h 33"/>
                  <a:gd name="T28" fmla="*/ 24 w 24"/>
                  <a:gd name="T29"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3">
                    <a:moveTo>
                      <a:pt x="24" y="23"/>
                    </a:moveTo>
                    <a:lnTo>
                      <a:pt x="24" y="23"/>
                    </a:lnTo>
                    <a:lnTo>
                      <a:pt x="19" y="0"/>
                    </a:lnTo>
                    <a:lnTo>
                      <a:pt x="0" y="4"/>
                    </a:lnTo>
                    <a:lnTo>
                      <a:pt x="5" y="26"/>
                    </a:lnTo>
                    <a:lnTo>
                      <a:pt x="5" y="25"/>
                    </a:lnTo>
                    <a:lnTo>
                      <a:pt x="5" y="26"/>
                    </a:lnTo>
                    <a:lnTo>
                      <a:pt x="6" y="30"/>
                    </a:lnTo>
                    <a:lnTo>
                      <a:pt x="8" y="33"/>
                    </a:lnTo>
                    <a:lnTo>
                      <a:pt x="13" y="33"/>
                    </a:lnTo>
                    <a:lnTo>
                      <a:pt x="16" y="33"/>
                    </a:lnTo>
                    <a:lnTo>
                      <a:pt x="19" y="33"/>
                    </a:lnTo>
                    <a:lnTo>
                      <a:pt x="23" y="30"/>
                    </a:lnTo>
                    <a:lnTo>
                      <a:pt x="24" y="26"/>
                    </a:lnTo>
                    <a:lnTo>
                      <a:pt x="24"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0" name="Freeform 890"/>
              <p:cNvSpPr>
                <a:spLocks/>
              </p:cNvSpPr>
              <p:nvPr/>
            </p:nvSpPr>
            <p:spPr bwMode="auto">
              <a:xfrm>
                <a:off x="3304" y="2173"/>
                <a:ext cx="23" cy="37"/>
              </a:xfrm>
              <a:custGeom>
                <a:avLst/>
                <a:gdLst>
                  <a:gd name="T0" fmla="*/ 23 w 23"/>
                  <a:gd name="T1" fmla="*/ 28 h 37"/>
                  <a:gd name="T2" fmla="*/ 23 w 23"/>
                  <a:gd name="T3" fmla="*/ 28 h 37"/>
                  <a:gd name="T4" fmla="*/ 19 w 23"/>
                  <a:gd name="T5" fmla="*/ 0 h 37"/>
                  <a:gd name="T6" fmla="*/ 0 w 23"/>
                  <a:gd name="T7" fmla="*/ 2 h 37"/>
                  <a:gd name="T8" fmla="*/ 3 w 23"/>
                  <a:gd name="T9" fmla="*/ 29 h 37"/>
                  <a:gd name="T10" fmla="*/ 3 w 23"/>
                  <a:gd name="T11" fmla="*/ 29 h 37"/>
                  <a:gd name="T12" fmla="*/ 3 w 23"/>
                  <a:gd name="T13" fmla="*/ 29 h 37"/>
                  <a:gd name="T14" fmla="*/ 5 w 23"/>
                  <a:gd name="T15" fmla="*/ 34 h 37"/>
                  <a:gd name="T16" fmla="*/ 8 w 23"/>
                  <a:gd name="T17" fmla="*/ 36 h 37"/>
                  <a:gd name="T18" fmla="*/ 11 w 23"/>
                  <a:gd name="T19" fmla="*/ 37 h 37"/>
                  <a:gd name="T20" fmla="*/ 14 w 23"/>
                  <a:gd name="T21" fmla="*/ 37 h 37"/>
                  <a:gd name="T22" fmla="*/ 18 w 23"/>
                  <a:gd name="T23" fmla="*/ 37 h 37"/>
                  <a:gd name="T24" fmla="*/ 21 w 23"/>
                  <a:gd name="T25" fmla="*/ 34 h 37"/>
                  <a:gd name="T26" fmla="*/ 23 w 23"/>
                  <a:gd name="T27" fmla="*/ 31 h 37"/>
                  <a:gd name="T28" fmla="*/ 23 w 23"/>
                  <a:gd name="T29" fmla="*/ 2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7">
                    <a:moveTo>
                      <a:pt x="23" y="28"/>
                    </a:moveTo>
                    <a:lnTo>
                      <a:pt x="23" y="28"/>
                    </a:lnTo>
                    <a:lnTo>
                      <a:pt x="19" y="0"/>
                    </a:lnTo>
                    <a:lnTo>
                      <a:pt x="0" y="2"/>
                    </a:lnTo>
                    <a:lnTo>
                      <a:pt x="3" y="29"/>
                    </a:lnTo>
                    <a:lnTo>
                      <a:pt x="3" y="29"/>
                    </a:lnTo>
                    <a:lnTo>
                      <a:pt x="3" y="29"/>
                    </a:lnTo>
                    <a:lnTo>
                      <a:pt x="5" y="34"/>
                    </a:lnTo>
                    <a:lnTo>
                      <a:pt x="8" y="36"/>
                    </a:lnTo>
                    <a:lnTo>
                      <a:pt x="11" y="37"/>
                    </a:lnTo>
                    <a:lnTo>
                      <a:pt x="14" y="37"/>
                    </a:lnTo>
                    <a:lnTo>
                      <a:pt x="18" y="37"/>
                    </a:lnTo>
                    <a:lnTo>
                      <a:pt x="21" y="34"/>
                    </a:lnTo>
                    <a:lnTo>
                      <a:pt x="23" y="31"/>
                    </a:lnTo>
                    <a:lnTo>
                      <a:pt x="23"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1" name="Freeform 891"/>
              <p:cNvSpPr>
                <a:spLocks/>
              </p:cNvSpPr>
              <p:nvPr/>
            </p:nvSpPr>
            <p:spPr bwMode="auto">
              <a:xfrm>
                <a:off x="3307" y="2201"/>
                <a:ext cx="24" cy="44"/>
              </a:xfrm>
              <a:custGeom>
                <a:avLst/>
                <a:gdLst>
                  <a:gd name="T0" fmla="*/ 24 w 24"/>
                  <a:gd name="T1" fmla="*/ 34 h 44"/>
                  <a:gd name="T2" fmla="*/ 24 w 24"/>
                  <a:gd name="T3" fmla="*/ 32 h 44"/>
                  <a:gd name="T4" fmla="*/ 20 w 24"/>
                  <a:gd name="T5" fmla="*/ 0 h 44"/>
                  <a:gd name="T6" fmla="*/ 0 w 24"/>
                  <a:gd name="T7" fmla="*/ 1 h 44"/>
                  <a:gd name="T8" fmla="*/ 5 w 24"/>
                  <a:gd name="T9" fmla="*/ 35 h 44"/>
                  <a:gd name="T10" fmla="*/ 5 w 24"/>
                  <a:gd name="T11" fmla="*/ 35 h 44"/>
                  <a:gd name="T12" fmla="*/ 5 w 24"/>
                  <a:gd name="T13" fmla="*/ 35 h 44"/>
                  <a:gd name="T14" fmla="*/ 7 w 24"/>
                  <a:gd name="T15" fmla="*/ 39 h 44"/>
                  <a:gd name="T16" fmla="*/ 8 w 24"/>
                  <a:gd name="T17" fmla="*/ 42 h 44"/>
                  <a:gd name="T18" fmla="*/ 11 w 24"/>
                  <a:gd name="T19" fmla="*/ 44 h 44"/>
                  <a:gd name="T20" fmla="*/ 15 w 24"/>
                  <a:gd name="T21" fmla="*/ 44 h 44"/>
                  <a:gd name="T22" fmla="*/ 20 w 24"/>
                  <a:gd name="T23" fmla="*/ 42 h 44"/>
                  <a:gd name="T24" fmla="*/ 21 w 24"/>
                  <a:gd name="T25" fmla="*/ 40 h 44"/>
                  <a:gd name="T26" fmla="*/ 23 w 24"/>
                  <a:gd name="T27" fmla="*/ 37 h 44"/>
                  <a:gd name="T28" fmla="*/ 24 w 24"/>
                  <a:gd name="T29" fmla="*/ 32 h 44"/>
                  <a:gd name="T30" fmla="*/ 24 w 24"/>
                  <a:gd name="T31" fmla="*/ 3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44">
                    <a:moveTo>
                      <a:pt x="24" y="34"/>
                    </a:moveTo>
                    <a:lnTo>
                      <a:pt x="24" y="32"/>
                    </a:lnTo>
                    <a:lnTo>
                      <a:pt x="20" y="0"/>
                    </a:lnTo>
                    <a:lnTo>
                      <a:pt x="0" y="1"/>
                    </a:lnTo>
                    <a:lnTo>
                      <a:pt x="5" y="35"/>
                    </a:lnTo>
                    <a:lnTo>
                      <a:pt x="5" y="35"/>
                    </a:lnTo>
                    <a:lnTo>
                      <a:pt x="5" y="35"/>
                    </a:lnTo>
                    <a:lnTo>
                      <a:pt x="7" y="39"/>
                    </a:lnTo>
                    <a:lnTo>
                      <a:pt x="8" y="42"/>
                    </a:lnTo>
                    <a:lnTo>
                      <a:pt x="11" y="44"/>
                    </a:lnTo>
                    <a:lnTo>
                      <a:pt x="15" y="44"/>
                    </a:lnTo>
                    <a:lnTo>
                      <a:pt x="20" y="42"/>
                    </a:lnTo>
                    <a:lnTo>
                      <a:pt x="21" y="40"/>
                    </a:lnTo>
                    <a:lnTo>
                      <a:pt x="23" y="37"/>
                    </a:lnTo>
                    <a:lnTo>
                      <a:pt x="24" y="32"/>
                    </a:lnTo>
                    <a:lnTo>
                      <a:pt x="24"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2" name="Freeform 892"/>
              <p:cNvSpPr>
                <a:spLocks/>
              </p:cNvSpPr>
              <p:nvPr/>
            </p:nvSpPr>
            <p:spPr bwMode="auto">
              <a:xfrm>
                <a:off x="3312" y="2235"/>
                <a:ext cx="23" cy="45"/>
              </a:xfrm>
              <a:custGeom>
                <a:avLst/>
                <a:gdLst>
                  <a:gd name="T0" fmla="*/ 23 w 23"/>
                  <a:gd name="T1" fmla="*/ 36 h 45"/>
                  <a:gd name="T2" fmla="*/ 23 w 23"/>
                  <a:gd name="T3" fmla="*/ 36 h 45"/>
                  <a:gd name="T4" fmla="*/ 19 w 23"/>
                  <a:gd name="T5" fmla="*/ 0 h 45"/>
                  <a:gd name="T6" fmla="*/ 0 w 23"/>
                  <a:gd name="T7" fmla="*/ 1 h 45"/>
                  <a:gd name="T8" fmla="*/ 3 w 23"/>
                  <a:gd name="T9" fmla="*/ 37 h 45"/>
                  <a:gd name="T10" fmla="*/ 3 w 23"/>
                  <a:gd name="T11" fmla="*/ 37 h 45"/>
                  <a:gd name="T12" fmla="*/ 3 w 23"/>
                  <a:gd name="T13" fmla="*/ 37 h 45"/>
                  <a:gd name="T14" fmla="*/ 5 w 23"/>
                  <a:gd name="T15" fmla="*/ 42 h 45"/>
                  <a:gd name="T16" fmla="*/ 8 w 23"/>
                  <a:gd name="T17" fmla="*/ 44 h 45"/>
                  <a:gd name="T18" fmla="*/ 11 w 23"/>
                  <a:gd name="T19" fmla="*/ 45 h 45"/>
                  <a:gd name="T20" fmla="*/ 15 w 23"/>
                  <a:gd name="T21" fmla="*/ 45 h 45"/>
                  <a:gd name="T22" fmla="*/ 18 w 23"/>
                  <a:gd name="T23" fmla="*/ 45 h 45"/>
                  <a:gd name="T24" fmla="*/ 21 w 23"/>
                  <a:gd name="T25" fmla="*/ 44 h 45"/>
                  <a:gd name="T26" fmla="*/ 23 w 23"/>
                  <a:gd name="T27" fmla="*/ 40 h 45"/>
                  <a:gd name="T28" fmla="*/ 23 w 23"/>
                  <a:gd name="T29"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23" y="36"/>
                    </a:moveTo>
                    <a:lnTo>
                      <a:pt x="23" y="36"/>
                    </a:lnTo>
                    <a:lnTo>
                      <a:pt x="19" y="0"/>
                    </a:lnTo>
                    <a:lnTo>
                      <a:pt x="0" y="1"/>
                    </a:lnTo>
                    <a:lnTo>
                      <a:pt x="3" y="37"/>
                    </a:lnTo>
                    <a:lnTo>
                      <a:pt x="3" y="37"/>
                    </a:lnTo>
                    <a:lnTo>
                      <a:pt x="3" y="37"/>
                    </a:lnTo>
                    <a:lnTo>
                      <a:pt x="5" y="42"/>
                    </a:lnTo>
                    <a:lnTo>
                      <a:pt x="8" y="44"/>
                    </a:lnTo>
                    <a:lnTo>
                      <a:pt x="11" y="45"/>
                    </a:lnTo>
                    <a:lnTo>
                      <a:pt x="15" y="45"/>
                    </a:lnTo>
                    <a:lnTo>
                      <a:pt x="18" y="45"/>
                    </a:lnTo>
                    <a:lnTo>
                      <a:pt x="21" y="44"/>
                    </a:lnTo>
                    <a:lnTo>
                      <a:pt x="23" y="40"/>
                    </a:lnTo>
                    <a:lnTo>
                      <a:pt x="23"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3" name="Freeform 893"/>
              <p:cNvSpPr>
                <a:spLocks/>
              </p:cNvSpPr>
              <p:nvPr/>
            </p:nvSpPr>
            <p:spPr bwMode="auto">
              <a:xfrm>
                <a:off x="3315" y="2271"/>
                <a:ext cx="25" cy="48"/>
              </a:xfrm>
              <a:custGeom>
                <a:avLst/>
                <a:gdLst>
                  <a:gd name="T0" fmla="*/ 25 w 25"/>
                  <a:gd name="T1" fmla="*/ 37 h 48"/>
                  <a:gd name="T2" fmla="*/ 25 w 25"/>
                  <a:gd name="T3" fmla="*/ 37 h 48"/>
                  <a:gd name="T4" fmla="*/ 20 w 25"/>
                  <a:gd name="T5" fmla="*/ 0 h 48"/>
                  <a:gd name="T6" fmla="*/ 0 w 25"/>
                  <a:gd name="T7" fmla="*/ 1 h 48"/>
                  <a:gd name="T8" fmla="*/ 5 w 25"/>
                  <a:gd name="T9" fmla="*/ 40 h 48"/>
                  <a:gd name="T10" fmla="*/ 5 w 25"/>
                  <a:gd name="T11" fmla="*/ 40 h 48"/>
                  <a:gd name="T12" fmla="*/ 5 w 25"/>
                  <a:gd name="T13" fmla="*/ 40 h 48"/>
                  <a:gd name="T14" fmla="*/ 7 w 25"/>
                  <a:gd name="T15" fmla="*/ 43 h 48"/>
                  <a:gd name="T16" fmla="*/ 8 w 25"/>
                  <a:gd name="T17" fmla="*/ 47 h 48"/>
                  <a:gd name="T18" fmla="*/ 12 w 25"/>
                  <a:gd name="T19" fmla="*/ 48 h 48"/>
                  <a:gd name="T20" fmla="*/ 15 w 25"/>
                  <a:gd name="T21" fmla="*/ 48 h 48"/>
                  <a:gd name="T22" fmla="*/ 18 w 25"/>
                  <a:gd name="T23" fmla="*/ 47 h 48"/>
                  <a:gd name="T24" fmla="*/ 21 w 25"/>
                  <a:gd name="T25" fmla="*/ 45 h 48"/>
                  <a:gd name="T26" fmla="*/ 23 w 25"/>
                  <a:gd name="T27" fmla="*/ 42 h 48"/>
                  <a:gd name="T28" fmla="*/ 25 w 25"/>
                  <a:gd name="T29"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8">
                    <a:moveTo>
                      <a:pt x="25" y="37"/>
                    </a:moveTo>
                    <a:lnTo>
                      <a:pt x="25" y="37"/>
                    </a:lnTo>
                    <a:lnTo>
                      <a:pt x="20" y="0"/>
                    </a:lnTo>
                    <a:lnTo>
                      <a:pt x="0" y="1"/>
                    </a:lnTo>
                    <a:lnTo>
                      <a:pt x="5" y="40"/>
                    </a:lnTo>
                    <a:lnTo>
                      <a:pt x="5" y="40"/>
                    </a:lnTo>
                    <a:lnTo>
                      <a:pt x="5" y="40"/>
                    </a:lnTo>
                    <a:lnTo>
                      <a:pt x="7" y="43"/>
                    </a:lnTo>
                    <a:lnTo>
                      <a:pt x="8" y="47"/>
                    </a:lnTo>
                    <a:lnTo>
                      <a:pt x="12" y="48"/>
                    </a:lnTo>
                    <a:lnTo>
                      <a:pt x="15" y="48"/>
                    </a:lnTo>
                    <a:lnTo>
                      <a:pt x="18" y="47"/>
                    </a:lnTo>
                    <a:lnTo>
                      <a:pt x="21" y="45"/>
                    </a:lnTo>
                    <a:lnTo>
                      <a:pt x="23" y="42"/>
                    </a:lnTo>
                    <a:lnTo>
                      <a:pt x="25"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4" name="Freeform 894"/>
              <p:cNvSpPr>
                <a:spLocks/>
              </p:cNvSpPr>
              <p:nvPr/>
            </p:nvSpPr>
            <p:spPr bwMode="auto">
              <a:xfrm>
                <a:off x="3320" y="2308"/>
                <a:ext cx="23" cy="49"/>
              </a:xfrm>
              <a:custGeom>
                <a:avLst/>
                <a:gdLst>
                  <a:gd name="T0" fmla="*/ 23 w 23"/>
                  <a:gd name="T1" fmla="*/ 39 h 49"/>
                  <a:gd name="T2" fmla="*/ 23 w 23"/>
                  <a:gd name="T3" fmla="*/ 39 h 49"/>
                  <a:gd name="T4" fmla="*/ 20 w 23"/>
                  <a:gd name="T5" fmla="*/ 0 h 49"/>
                  <a:gd name="T6" fmla="*/ 0 w 23"/>
                  <a:gd name="T7" fmla="*/ 3 h 49"/>
                  <a:gd name="T8" fmla="*/ 3 w 23"/>
                  <a:gd name="T9" fmla="*/ 41 h 49"/>
                  <a:gd name="T10" fmla="*/ 3 w 23"/>
                  <a:gd name="T11" fmla="*/ 41 h 49"/>
                  <a:gd name="T12" fmla="*/ 3 w 23"/>
                  <a:gd name="T13" fmla="*/ 41 h 49"/>
                  <a:gd name="T14" fmla="*/ 5 w 23"/>
                  <a:gd name="T15" fmla="*/ 45 h 49"/>
                  <a:gd name="T16" fmla="*/ 8 w 23"/>
                  <a:gd name="T17" fmla="*/ 47 h 49"/>
                  <a:gd name="T18" fmla="*/ 11 w 23"/>
                  <a:gd name="T19" fmla="*/ 49 h 49"/>
                  <a:gd name="T20" fmla="*/ 15 w 23"/>
                  <a:gd name="T21" fmla="*/ 49 h 49"/>
                  <a:gd name="T22" fmla="*/ 18 w 23"/>
                  <a:gd name="T23" fmla="*/ 49 h 49"/>
                  <a:gd name="T24" fmla="*/ 21 w 23"/>
                  <a:gd name="T25" fmla="*/ 45 h 49"/>
                  <a:gd name="T26" fmla="*/ 23 w 23"/>
                  <a:gd name="T27" fmla="*/ 42 h 49"/>
                  <a:gd name="T28" fmla="*/ 23 w 23"/>
                  <a:gd name="T29"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9">
                    <a:moveTo>
                      <a:pt x="23" y="39"/>
                    </a:moveTo>
                    <a:lnTo>
                      <a:pt x="23" y="39"/>
                    </a:lnTo>
                    <a:lnTo>
                      <a:pt x="20" y="0"/>
                    </a:lnTo>
                    <a:lnTo>
                      <a:pt x="0" y="3"/>
                    </a:lnTo>
                    <a:lnTo>
                      <a:pt x="3" y="41"/>
                    </a:lnTo>
                    <a:lnTo>
                      <a:pt x="3" y="41"/>
                    </a:lnTo>
                    <a:lnTo>
                      <a:pt x="3" y="41"/>
                    </a:lnTo>
                    <a:lnTo>
                      <a:pt x="5" y="45"/>
                    </a:lnTo>
                    <a:lnTo>
                      <a:pt x="8" y="47"/>
                    </a:lnTo>
                    <a:lnTo>
                      <a:pt x="11" y="49"/>
                    </a:lnTo>
                    <a:lnTo>
                      <a:pt x="15" y="49"/>
                    </a:lnTo>
                    <a:lnTo>
                      <a:pt x="18" y="49"/>
                    </a:lnTo>
                    <a:lnTo>
                      <a:pt x="21" y="45"/>
                    </a:lnTo>
                    <a:lnTo>
                      <a:pt x="23" y="42"/>
                    </a:lnTo>
                    <a:lnTo>
                      <a:pt x="23"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5" name="Freeform 895"/>
              <p:cNvSpPr>
                <a:spLocks/>
              </p:cNvSpPr>
              <p:nvPr/>
            </p:nvSpPr>
            <p:spPr bwMode="auto">
              <a:xfrm>
                <a:off x="3323" y="2347"/>
                <a:ext cx="25" cy="47"/>
              </a:xfrm>
              <a:custGeom>
                <a:avLst/>
                <a:gdLst>
                  <a:gd name="T0" fmla="*/ 25 w 25"/>
                  <a:gd name="T1" fmla="*/ 36 h 47"/>
                  <a:gd name="T2" fmla="*/ 25 w 25"/>
                  <a:gd name="T3" fmla="*/ 36 h 47"/>
                  <a:gd name="T4" fmla="*/ 20 w 25"/>
                  <a:gd name="T5" fmla="*/ 0 h 47"/>
                  <a:gd name="T6" fmla="*/ 0 w 25"/>
                  <a:gd name="T7" fmla="*/ 2 h 47"/>
                  <a:gd name="T8" fmla="*/ 5 w 25"/>
                  <a:gd name="T9" fmla="*/ 39 h 47"/>
                  <a:gd name="T10" fmla="*/ 5 w 25"/>
                  <a:gd name="T11" fmla="*/ 39 h 47"/>
                  <a:gd name="T12" fmla="*/ 5 w 25"/>
                  <a:gd name="T13" fmla="*/ 39 h 47"/>
                  <a:gd name="T14" fmla="*/ 7 w 25"/>
                  <a:gd name="T15" fmla="*/ 42 h 47"/>
                  <a:gd name="T16" fmla="*/ 8 w 25"/>
                  <a:gd name="T17" fmla="*/ 45 h 47"/>
                  <a:gd name="T18" fmla="*/ 12 w 25"/>
                  <a:gd name="T19" fmla="*/ 47 h 47"/>
                  <a:gd name="T20" fmla="*/ 15 w 25"/>
                  <a:gd name="T21" fmla="*/ 47 h 47"/>
                  <a:gd name="T22" fmla="*/ 18 w 25"/>
                  <a:gd name="T23" fmla="*/ 45 h 47"/>
                  <a:gd name="T24" fmla="*/ 21 w 25"/>
                  <a:gd name="T25" fmla="*/ 44 h 47"/>
                  <a:gd name="T26" fmla="*/ 23 w 25"/>
                  <a:gd name="T27" fmla="*/ 41 h 47"/>
                  <a:gd name="T28" fmla="*/ 25 w 25"/>
                  <a:gd name="T2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7">
                    <a:moveTo>
                      <a:pt x="25" y="36"/>
                    </a:moveTo>
                    <a:lnTo>
                      <a:pt x="25" y="36"/>
                    </a:lnTo>
                    <a:lnTo>
                      <a:pt x="20" y="0"/>
                    </a:lnTo>
                    <a:lnTo>
                      <a:pt x="0" y="2"/>
                    </a:lnTo>
                    <a:lnTo>
                      <a:pt x="5" y="39"/>
                    </a:lnTo>
                    <a:lnTo>
                      <a:pt x="5" y="39"/>
                    </a:lnTo>
                    <a:lnTo>
                      <a:pt x="5" y="39"/>
                    </a:lnTo>
                    <a:lnTo>
                      <a:pt x="7" y="42"/>
                    </a:lnTo>
                    <a:lnTo>
                      <a:pt x="8" y="45"/>
                    </a:lnTo>
                    <a:lnTo>
                      <a:pt x="12" y="47"/>
                    </a:lnTo>
                    <a:lnTo>
                      <a:pt x="15" y="47"/>
                    </a:lnTo>
                    <a:lnTo>
                      <a:pt x="18" y="45"/>
                    </a:lnTo>
                    <a:lnTo>
                      <a:pt x="21" y="44"/>
                    </a:lnTo>
                    <a:lnTo>
                      <a:pt x="23" y="41"/>
                    </a:lnTo>
                    <a:lnTo>
                      <a:pt x="25"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6" name="Freeform 896"/>
              <p:cNvSpPr>
                <a:spLocks/>
              </p:cNvSpPr>
              <p:nvPr/>
            </p:nvSpPr>
            <p:spPr bwMode="auto">
              <a:xfrm>
                <a:off x="3328" y="2383"/>
                <a:ext cx="23" cy="45"/>
              </a:xfrm>
              <a:custGeom>
                <a:avLst/>
                <a:gdLst>
                  <a:gd name="T0" fmla="*/ 23 w 23"/>
                  <a:gd name="T1" fmla="*/ 35 h 45"/>
                  <a:gd name="T2" fmla="*/ 23 w 23"/>
                  <a:gd name="T3" fmla="*/ 35 h 45"/>
                  <a:gd name="T4" fmla="*/ 20 w 23"/>
                  <a:gd name="T5" fmla="*/ 0 h 45"/>
                  <a:gd name="T6" fmla="*/ 0 w 23"/>
                  <a:gd name="T7" fmla="*/ 3 h 45"/>
                  <a:gd name="T8" fmla="*/ 3 w 23"/>
                  <a:gd name="T9" fmla="*/ 37 h 45"/>
                  <a:gd name="T10" fmla="*/ 3 w 23"/>
                  <a:gd name="T11" fmla="*/ 37 h 45"/>
                  <a:gd name="T12" fmla="*/ 3 w 23"/>
                  <a:gd name="T13" fmla="*/ 37 h 45"/>
                  <a:gd name="T14" fmla="*/ 5 w 23"/>
                  <a:gd name="T15" fmla="*/ 42 h 45"/>
                  <a:gd name="T16" fmla="*/ 8 w 23"/>
                  <a:gd name="T17" fmla="*/ 44 h 45"/>
                  <a:gd name="T18" fmla="*/ 12 w 23"/>
                  <a:gd name="T19" fmla="*/ 45 h 45"/>
                  <a:gd name="T20" fmla="*/ 15 w 23"/>
                  <a:gd name="T21" fmla="*/ 45 h 45"/>
                  <a:gd name="T22" fmla="*/ 18 w 23"/>
                  <a:gd name="T23" fmla="*/ 45 h 45"/>
                  <a:gd name="T24" fmla="*/ 21 w 23"/>
                  <a:gd name="T25" fmla="*/ 42 h 45"/>
                  <a:gd name="T26" fmla="*/ 23 w 23"/>
                  <a:gd name="T27" fmla="*/ 39 h 45"/>
                  <a:gd name="T28" fmla="*/ 23 w 23"/>
                  <a:gd name="T29" fmla="*/ 3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23" y="35"/>
                    </a:moveTo>
                    <a:lnTo>
                      <a:pt x="23" y="35"/>
                    </a:lnTo>
                    <a:lnTo>
                      <a:pt x="20" y="0"/>
                    </a:lnTo>
                    <a:lnTo>
                      <a:pt x="0" y="3"/>
                    </a:lnTo>
                    <a:lnTo>
                      <a:pt x="3" y="37"/>
                    </a:lnTo>
                    <a:lnTo>
                      <a:pt x="3" y="37"/>
                    </a:lnTo>
                    <a:lnTo>
                      <a:pt x="3" y="37"/>
                    </a:lnTo>
                    <a:lnTo>
                      <a:pt x="5" y="42"/>
                    </a:lnTo>
                    <a:lnTo>
                      <a:pt x="8" y="44"/>
                    </a:lnTo>
                    <a:lnTo>
                      <a:pt x="12" y="45"/>
                    </a:lnTo>
                    <a:lnTo>
                      <a:pt x="15" y="45"/>
                    </a:lnTo>
                    <a:lnTo>
                      <a:pt x="18" y="45"/>
                    </a:lnTo>
                    <a:lnTo>
                      <a:pt x="21" y="42"/>
                    </a:lnTo>
                    <a:lnTo>
                      <a:pt x="23" y="39"/>
                    </a:lnTo>
                    <a:lnTo>
                      <a:pt x="23" y="3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7" name="Freeform 897"/>
              <p:cNvSpPr>
                <a:spLocks/>
              </p:cNvSpPr>
              <p:nvPr/>
            </p:nvSpPr>
            <p:spPr bwMode="auto">
              <a:xfrm>
                <a:off x="3331" y="2418"/>
                <a:ext cx="25" cy="43"/>
              </a:xfrm>
              <a:custGeom>
                <a:avLst/>
                <a:gdLst>
                  <a:gd name="T0" fmla="*/ 25 w 25"/>
                  <a:gd name="T1" fmla="*/ 31 h 43"/>
                  <a:gd name="T2" fmla="*/ 25 w 25"/>
                  <a:gd name="T3" fmla="*/ 31 h 43"/>
                  <a:gd name="T4" fmla="*/ 20 w 25"/>
                  <a:gd name="T5" fmla="*/ 0 h 43"/>
                  <a:gd name="T6" fmla="*/ 0 w 25"/>
                  <a:gd name="T7" fmla="*/ 2 h 43"/>
                  <a:gd name="T8" fmla="*/ 5 w 25"/>
                  <a:gd name="T9" fmla="*/ 35 h 43"/>
                  <a:gd name="T10" fmla="*/ 5 w 25"/>
                  <a:gd name="T11" fmla="*/ 35 h 43"/>
                  <a:gd name="T12" fmla="*/ 5 w 25"/>
                  <a:gd name="T13" fmla="*/ 35 h 43"/>
                  <a:gd name="T14" fmla="*/ 7 w 25"/>
                  <a:gd name="T15" fmla="*/ 38 h 43"/>
                  <a:gd name="T16" fmla="*/ 9 w 25"/>
                  <a:gd name="T17" fmla="*/ 41 h 43"/>
                  <a:gd name="T18" fmla="*/ 12 w 25"/>
                  <a:gd name="T19" fmla="*/ 43 h 43"/>
                  <a:gd name="T20" fmla="*/ 15 w 25"/>
                  <a:gd name="T21" fmla="*/ 43 h 43"/>
                  <a:gd name="T22" fmla="*/ 20 w 25"/>
                  <a:gd name="T23" fmla="*/ 41 h 43"/>
                  <a:gd name="T24" fmla="*/ 22 w 25"/>
                  <a:gd name="T25" fmla="*/ 39 h 43"/>
                  <a:gd name="T26" fmla="*/ 23 w 25"/>
                  <a:gd name="T27" fmla="*/ 36 h 43"/>
                  <a:gd name="T28" fmla="*/ 25 w 25"/>
                  <a:gd name="T29"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3">
                    <a:moveTo>
                      <a:pt x="25" y="31"/>
                    </a:moveTo>
                    <a:lnTo>
                      <a:pt x="25" y="31"/>
                    </a:lnTo>
                    <a:lnTo>
                      <a:pt x="20" y="0"/>
                    </a:lnTo>
                    <a:lnTo>
                      <a:pt x="0" y="2"/>
                    </a:lnTo>
                    <a:lnTo>
                      <a:pt x="5" y="35"/>
                    </a:lnTo>
                    <a:lnTo>
                      <a:pt x="5" y="35"/>
                    </a:lnTo>
                    <a:lnTo>
                      <a:pt x="5" y="35"/>
                    </a:lnTo>
                    <a:lnTo>
                      <a:pt x="7" y="38"/>
                    </a:lnTo>
                    <a:lnTo>
                      <a:pt x="9" y="41"/>
                    </a:lnTo>
                    <a:lnTo>
                      <a:pt x="12" y="43"/>
                    </a:lnTo>
                    <a:lnTo>
                      <a:pt x="15" y="43"/>
                    </a:lnTo>
                    <a:lnTo>
                      <a:pt x="20" y="41"/>
                    </a:lnTo>
                    <a:lnTo>
                      <a:pt x="22" y="39"/>
                    </a:lnTo>
                    <a:lnTo>
                      <a:pt x="23" y="36"/>
                    </a:lnTo>
                    <a:lnTo>
                      <a:pt x="25"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8" name="Freeform 898"/>
              <p:cNvSpPr>
                <a:spLocks/>
              </p:cNvSpPr>
              <p:nvPr/>
            </p:nvSpPr>
            <p:spPr bwMode="auto">
              <a:xfrm>
                <a:off x="3336" y="2449"/>
                <a:ext cx="23" cy="41"/>
              </a:xfrm>
              <a:custGeom>
                <a:avLst/>
                <a:gdLst>
                  <a:gd name="T0" fmla="*/ 23 w 23"/>
                  <a:gd name="T1" fmla="*/ 30 h 41"/>
                  <a:gd name="T2" fmla="*/ 23 w 23"/>
                  <a:gd name="T3" fmla="*/ 30 h 41"/>
                  <a:gd name="T4" fmla="*/ 20 w 23"/>
                  <a:gd name="T5" fmla="*/ 0 h 41"/>
                  <a:gd name="T6" fmla="*/ 0 w 23"/>
                  <a:gd name="T7" fmla="*/ 4 h 41"/>
                  <a:gd name="T8" fmla="*/ 4 w 23"/>
                  <a:gd name="T9" fmla="*/ 33 h 41"/>
                  <a:gd name="T10" fmla="*/ 4 w 23"/>
                  <a:gd name="T11" fmla="*/ 33 h 41"/>
                  <a:gd name="T12" fmla="*/ 4 w 23"/>
                  <a:gd name="T13" fmla="*/ 33 h 41"/>
                  <a:gd name="T14" fmla="*/ 5 w 23"/>
                  <a:gd name="T15" fmla="*/ 36 h 41"/>
                  <a:gd name="T16" fmla="*/ 8 w 23"/>
                  <a:gd name="T17" fmla="*/ 39 h 41"/>
                  <a:gd name="T18" fmla="*/ 12 w 23"/>
                  <a:gd name="T19" fmla="*/ 41 h 41"/>
                  <a:gd name="T20" fmla="*/ 15 w 23"/>
                  <a:gd name="T21" fmla="*/ 41 h 41"/>
                  <a:gd name="T22" fmla="*/ 18 w 23"/>
                  <a:gd name="T23" fmla="*/ 39 h 41"/>
                  <a:gd name="T24" fmla="*/ 21 w 23"/>
                  <a:gd name="T25" fmla="*/ 38 h 41"/>
                  <a:gd name="T26" fmla="*/ 23 w 23"/>
                  <a:gd name="T27" fmla="*/ 34 h 41"/>
                  <a:gd name="T28" fmla="*/ 23 w 23"/>
                  <a:gd name="T29"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1">
                    <a:moveTo>
                      <a:pt x="23" y="30"/>
                    </a:moveTo>
                    <a:lnTo>
                      <a:pt x="23" y="30"/>
                    </a:lnTo>
                    <a:lnTo>
                      <a:pt x="20" y="0"/>
                    </a:lnTo>
                    <a:lnTo>
                      <a:pt x="0" y="4"/>
                    </a:lnTo>
                    <a:lnTo>
                      <a:pt x="4" y="33"/>
                    </a:lnTo>
                    <a:lnTo>
                      <a:pt x="4" y="33"/>
                    </a:lnTo>
                    <a:lnTo>
                      <a:pt x="4" y="33"/>
                    </a:lnTo>
                    <a:lnTo>
                      <a:pt x="5" y="36"/>
                    </a:lnTo>
                    <a:lnTo>
                      <a:pt x="8" y="39"/>
                    </a:lnTo>
                    <a:lnTo>
                      <a:pt x="12" y="41"/>
                    </a:lnTo>
                    <a:lnTo>
                      <a:pt x="15" y="41"/>
                    </a:lnTo>
                    <a:lnTo>
                      <a:pt x="18" y="39"/>
                    </a:lnTo>
                    <a:lnTo>
                      <a:pt x="21" y="38"/>
                    </a:lnTo>
                    <a:lnTo>
                      <a:pt x="23" y="34"/>
                    </a:lnTo>
                    <a:lnTo>
                      <a:pt x="23" y="3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29" name="Freeform 899"/>
              <p:cNvSpPr>
                <a:spLocks/>
              </p:cNvSpPr>
              <p:nvPr/>
            </p:nvSpPr>
            <p:spPr bwMode="auto">
              <a:xfrm>
                <a:off x="3340" y="2479"/>
                <a:ext cx="24" cy="34"/>
              </a:xfrm>
              <a:custGeom>
                <a:avLst/>
                <a:gdLst>
                  <a:gd name="T0" fmla="*/ 24 w 24"/>
                  <a:gd name="T1" fmla="*/ 22 h 34"/>
                  <a:gd name="T2" fmla="*/ 24 w 24"/>
                  <a:gd name="T3" fmla="*/ 22 h 34"/>
                  <a:gd name="T4" fmla="*/ 19 w 24"/>
                  <a:gd name="T5" fmla="*/ 0 h 34"/>
                  <a:gd name="T6" fmla="*/ 0 w 24"/>
                  <a:gd name="T7" fmla="*/ 3 h 34"/>
                  <a:gd name="T8" fmla="*/ 4 w 24"/>
                  <a:gd name="T9" fmla="*/ 26 h 34"/>
                  <a:gd name="T10" fmla="*/ 4 w 24"/>
                  <a:gd name="T11" fmla="*/ 26 h 34"/>
                  <a:gd name="T12" fmla="*/ 4 w 24"/>
                  <a:gd name="T13" fmla="*/ 26 h 34"/>
                  <a:gd name="T14" fmla="*/ 6 w 24"/>
                  <a:gd name="T15" fmla="*/ 29 h 34"/>
                  <a:gd name="T16" fmla="*/ 8 w 24"/>
                  <a:gd name="T17" fmla="*/ 32 h 34"/>
                  <a:gd name="T18" fmla="*/ 11 w 24"/>
                  <a:gd name="T19" fmla="*/ 34 h 34"/>
                  <a:gd name="T20" fmla="*/ 16 w 24"/>
                  <a:gd name="T21" fmla="*/ 34 h 34"/>
                  <a:gd name="T22" fmla="*/ 19 w 24"/>
                  <a:gd name="T23" fmla="*/ 32 h 34"/>
                  <a:gd name="T24" fmla="*/ 22 w 24"/>
                  <a:gd name="T25" fmla="*/ 30 h 34"/>
                  <a:gd name="T26" fmla="*/ 24 w 24"/>
                  <a:gd name="T27" fmla="*/ 27 h 34"/>
                  <a:gd name="T28" fmla="*/ 24 w 24"/>
                  <a:gd name="T29" fmla="*/ 2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4">
                    <a:moveTo>
                      <a:pt x="24" y="22"/>
                    </a:moveTo>
                    <a:lnTo>
                      <a:pt x="24" y="22"/>
                    </a:lnTo>
                    <a:lnTo>
                      <a:pt x="19" y="0"/>
                    </a:lnTo>
                    <a:lnTo>
                      <a:pt x="0" y="3"/>
                    </a:lnTo>
                    <a:lnTo>
                      <a:pt x="4" y="26"/>
                    </a:lnTo>
                    <a:lnTo>
                      <a:pt x="4" y="26"/>
                    </a:lnTo>
                    <a:lnTo>
                      <a:pt x="4" y="26"/>
                    </a:lnTo>
                    <a:lnTo>
                      <a:pt x="6" y="29"/>
                    </a:lnTo>
                    <a:lnTo>
                      <a:pt x="8" y="32"/>
                    </a:lnTo>
                    <a:lnTo>
                      <a:pt x="11" y="34"/>
                    </a:lnTo>
                    <a:lnTo>
                      <a:pt x="16" y="34"/>
                    </a:lnTo>
                    <a:lnTo>
                      <a:pt x="19" y="32"/>
                    </a:lnTo>
                    <a:lnTo>
                      <a:pt x="22" y="30"/>
                    </a:lnTo>
                    <a:lnTo>
                      <a:pt x="24" y="27"/>
                    </a:lnTo>
                    <a:lnTo>
                      <a:pt x="24" y="2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0" name="Freeform 900"/>
              <p:cNvSpPr>
                <a:spLocks/>
              </p:cNvSpPr>
              <p:nvPr/>
            </p:nvSpPr>
            <p:spPr bwMode="auto">
              <a:xfrm>
                <a:off x="3344" y="2501"/>
                <a:ext cx="23" cy="33"/>
              </a:xfrm>
              <a:custGeom>
                <a:avLst/>
                <a:gdLst>
                  <a:gd name="T0" fmla="*/ 23 w 23"/>
                  <a:gd name="T1" fmla="*/ 21 h 33"/>
                  <a:gd name="T2" fmla="*/ 23 w 23"/>
                  <a:gd name="T3" fmla="*/ 21 h 33"/>
                  <a:gd name="T4" fmla="*/ 20 w 23"/>
                  <a:gd name="T5" fmla="*/ 0 h 33"/>
                  <a:gd name="T6" fmla="*/ 0 w 23"/>
                  <a:gd name="T7" fmla="*/ 4 h 33"/>
                  <a:gd name="T8" fmla="*/ 4 w 23"/>
                  <a:gd name="T9" fmla="*/ 25 h 33"/>
                  <a:gd name="T10" fmla="*/ 4 w 23"/>
                  <a:gd name="T11" fmla="*/ 25 h 33"/>
                  <a:gd name="T12" fmla="*/ 4 w 23"/>
                  <a:gd name="T13" fmla="*/ 25 h 33"/>
                  <a:gd name="T14" fmla="*/ 5 w 23"/>
                  <a:gd name="T15" fmla="*/ 30 h 33"/>
                  <a:gd name="T16" fmla="*/ 9 w 23"/>
                  <a:gd name="T17" fmla="*/ 31 h 33"/>
                  <a:gd name="T18" fmla="*/ 12 w 23"/>
                  <a:gd name="T19" fmla="*/ 33 h 33"/>
                  <a:gd name="T20" fmla="*/ 15 w 23"/>
                  <a:gd name="T21" fmla="*/ 33 h 33"/>
                  <a:gd name="T22" fmla="*/ 18 w 23"/>
                  <a:gd name="T23" fmla="*/ 31 h 33"/>
                  <a:gd name="T24" fmla="*/ 22 w 23"/>
                  <a:gd name="T25" fmla="*/ 30 h 33"/>
                  <a:gd name="T26" fmla="*/ 23 w 23"/>
                  <a:gd name="T27" fmla="*/ 26 h 33"/>
                  <a:gd name="T28" fmla="*/ 23 w 23"/>
                  <a:gd name="T29" fmla="*/ 2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3">
                    <a:moveTo>
                      <a:pt x="23" y="21"/>
                    </a:moveTo>
                    <a:lnTo>
                      <a:pt x="23" y="21"/>
                    </a:lnTo>
                    <a:lnTo>
                      <a:pt x="20" y="0"/>
                    </a:lnTo>
                    <a:lnTo>
                      <a:pt x="0" y="4"/>
                    </a:lnTo>
                    <a:lnTo>
                      <a:pt x="4" y="25"/>
                    </a:lnTo>
                    <a:lnTo>
                      <a:pt x="4" y="25"/>
                    </a:lnTo>
                    <a:lnTo>
                      <a:pt x="4" y="25"/>
                    </a:lnTo>
                    <a:lnTo>
                      <a:pt x="5" y="30"/>
                    </a:lnTo>
                    <a:lnTo>
                      <a:pt x="9" y="31"/>
                    </a:lnTo>
                    <a:lnTo>
                      <a:pt x="12" y="33"/>
                    </a:lnTo>
                    <a:lnTo>
                      <a:pt x="15" y="33"/>
                    </a:lnTo>
                    <a:lnTo>
                      <a:pt x="18" y="31"/>
                    </a:lnTo>
                    <a:lnTo>
                      <a:pt x="22" y="30"/>
                    </a:lnTo>
                    <a:lnTo>
                      <a:pt x="23" y="26"/>
                    </a:lnTo>
                    <a:lnTo>
                      <a:pt x="23"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1" name="Freeform 901"/>
              <p:cNvSpPr>
                <a:spLocks/>
              </p:cNvSpPr>
              <p:nvPr/>
            </p:nvSpPr>
            <p:spPr bwMode="auto">
              <a:xfrm>
                <a:off x="3348" y="2522"/>
                <a:ext cx="24" cy="28"/>
              </a:xfrm>
              <a:custGeom>
                <a:avLst/>
                <a:gdLst>
                  <a:gd name="T0" fmla="*/ 22 w 24"/>
                  <a:gd name="T1" fmla="*/ 17 h 28"/>
                  <a:gd name="T2" fmla="*/ 24 w 24"/>
                  <a:gd name="T3" fmla="*/ 17 h 28"/>
                  <a:gd name="T4" fmla="*/ 19 w 24"/>
                  <a:gd name="T5" fmla="*/ 0 h 28"/>
                  <a:gd name="T6" fmla="*/ 0 w 24"/>
                  <a:gd name="T7" fmla="*/ 4 h 28"/>
                  <a:gd name="T8" fmla="*/ 5 w 24"/>
                  <a:gd name="T9" fmla="*/ 22 h 28"/>
                  <a:gd name="T10" fmla="*/ 5 w 24"/>
                  <a:gd name="T11" fmla="*/ 22 h 28"/>
                  <a:gd name="T12" fmla="*/ 5 w 24"/>
                  <a:gd name="T13" fmla="*/ 22 h 28"/>
                  <a:gd name="T14" fmla="*/ 6 w 24"/>
                  <a:gd name="T15" fmla="*/ 25 h 28"/>
                  <a:gd name="T16" fmla="*/ 9 w 24"/>
                  <a:gd name="T17" fmla="*/ 28 h 28"/>
                  <a:gd name="T18" fmla="*/ 13 w 24"/>
                  <a:gd name="T19" fmla="*/ 28 h 28"/>
                  <a:gd name="T20" fmla="*/ 16 w 24"/>
                  <a:gd name="T21" fmla="*/ 28 h 28"/>
                  <a:gd name="T22" fmla="*/ 19 w 24"/>
                  <a:gd name="T23" fmla="*/ 26 h 28"/>
                  <a:gd name="T24" fmla="*/ 22 w 24"/>
                  <a:gd name="T25" fmla="*/ 25 h 28"/>
                  <a:gd name="T26" fmla="*/ 24 w 24"/>
                  <a:gd name="T27" fmla="*/ 22 h 28"/>
                  <a:gd name="T28" fmla="*/ 22 w 24"/>
                  <a:gd name="T2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8">
                    <a:moveTo>
                      <a:pt x="22" y="17"/>
                    </a:moveTo>
                    <a:lnTo>
                      <a:pt x="24" y="17"/>
                    </a:lnTo>
                    <a:lnTo>
                      <a:pt x="19" y="0"/>
                    </a:lnTo>
                    <a:lnTo>
                      <a:pt x="0" y="4"/>
                    </a:lnTo>
                    <a:lnTo>
                      <a:pt x="5" y="22"/>
                    </a:lnTo>
                    <a:lnTo>
                      <a:pt x="5" y="22"/>
                    </a:lnTo>
                    <a:lnTo>
                      <a:pt x="5" y="22"/>
                    </a:lnTo>
                    <a:lnTo>
                      <a:pt x="6" y="25"/>
                    </a:lnTo>
                    <a:lnTo>
                      <a:pt x="9" y="28"/>
                    </a:lnTo>
                    <a:lnTo>
                      <a:pt x="13" y="28"/>
                    </a:lnTo>
                    <a:lnTo>
                      <a:pt x="16" y="28"/>
                    </a:lnTo>
                    <a:lnTo>
                      <a:pt x="19" y="26"/>
                    </a:lnTo>
                    <a:lnTo>
                      <a:pt x="22" y="25"/>
                    </a:lnTo>
                    <a:lnTo>
                      <a:pt x="24" y="22"/>
                    </a:lnTo>
                    <a:lnTo>
                      <a:pt x="22" y="1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2" name="Freeform 902"/>
              <p:cNvSpPr>
                <a:spLocks/>
              </p:cNvSpPr>
              <p:nvPr/>
            </p:nvSpPr>
            <p:spPr bwMode="auto">
              <a:xfrm>
                <a:off x="3353" y="2539"/>
                <a:ext cx="22" cy="24"/>
              </a:xfrm>
              <a:custGeom>
                <a:avLst/>
                <a:gdLst>
                  <a:gd name="T0" fmla="*/ 22 w 22"/>
                  <a:gd name="T1" fmla="*/ 11 h 24"/>
                  <a:gd name="T2" fmla="*/ 22 w 22"/>
                  <a:gd name="T3" fmla="*/ 11 h 24"/>
                  <a:gd name="T4" fmla="*/ 17 w 22"/>
                  <a:gd name="T5" fmla="*/ 0 h 24"/>
                  <a:gd name="T6" fmla="*/ 0 w 22"/>
                  <a:gd name="T7" fmla="*/ 5 h 24"/>
                  <a:gd name="T8" fmla="*/ 3 w 22"/>
                  <a:gd name="T9" fmla="*/ 18 h 24"/>
                  <a:gd name="T10" fmla="*/ 4 w 22"/>
                  <a:gd name="T11" fmla="*/ 18 h 24"/>
                  <a:gd name="T12" fmla="*/ 3 w 22"/>
                  <a:gd name="T13" fmla="*/ 18 h 24"/>
                  <a:gd name="T14" fmla="*/ 6 w 22"/>
                  <a:gd name="T15" fmla="*/ 21 h 24"/>
                  <a:gd name="T16" fmla="*/ 9 w 22"/>
                  <a:gd name="T17" fmla="*/ 22 h 24"/>
                  <a:gd name="T18" fmla="*/ 13 w 22"/>
                  <a:gd name="T19" fmla="*/ 24 h 24"/>
                  <a:gd name="T20" fmla="*/ 16 w 22"/>
                  <a:gd name="T21" fmla="*/ 24 h 24"/>
                  <a:gd name="T22" fmla="*/ 19 w 22"/>
                  <a:gd name="T23" fmla="*/ 22 h 24"/>
                  <a:gd name="T24" fmla="*/ 21 w 22"/>
                  <a:gd name="T25" fmla="*/ 19 h 24"/>
                  <a:gd name="T26" fmla="*/ 22 w 22"/>
                  <a:gd name="T27" fmla="*/ 16 h 24"/>
                  <a:gd name="T28" fmla="*/ 22 w 22"/>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4">
                    <a:moveTo>
                      <a:pt x="22" y="11"/>
                    </a:moveTo>
                    <a:lnTo>
                      <a:pt x="22" y="11"/>
                    </a:lnTo>
                    <a:lnTo>
                      <a:pt x="17" y="0"/>
                    </a:lnTo>
                    <a:lnTo>
                      <a:pt x="0" y="5"/>
                    </a:lnTo>
                    <a:lnTo>
                      <a:pt x="3" y="18"/>
                    </a:lnTo>
                    <a:lnTo>
                      <a:pt x="4" y="18"/>
                    </a:lnTo>
                    <a:lnTo>
                      <a:pt x="3" y="18"/>
                    </a:lnTo>
                    <a:lnTo>
                      <a:pt x="6" y="21"/>
                    </a:lnTo>
                    <a:lnTo>
                      <a:pt x="9" y="22"/>
                    </a:lnTo>
                    <a:lnTo>
                      <a:pt x="13" y="24"/>
                    </a:lnTo>
                    <a:lnTo>
                      <a:pt x="16" y="24"/>
                    </a:lnTo>
                    <a:lnTo>
                      <a:pt x="19" y="22"/>
                    </a:lnTo>
                    <a:lnTo>
                      <a:pt x="21" y="19"/>
                    </a:lnTo>
                    <a:lnTo>
                      <a:pt x="22" y="16"/>
                    </a:lnTo>
                    <a:lnTo>
                      <a:pt x="22"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3" name="Freeform 903"/>
              <p:cNvSpPr>
                <a:spLocks/>
              </p:cNvSpPr>
              <p:nvPr/>
            </p:nvSpPr>
            <p:spPr bwMode="auto">
              <a:xfrm>
                <a:off x="3357" y="2550"/>
                <a:ext cx="23" cy="21"/>
              </a:xfrm>
              <a:custGeom>
                <a:avLst/>
                <a:gdLst>
                  <a:gd name="T0" fmla="*/ 22 w 23"/>
                  <a:gd name="T1" fmla="*/ 7 h 21"/>
                  <a:gd name="T2" fmla="*/ 22 w 23"/>
                  <a:gd name="T3" fmla="*/ 8 h 21"/>
                  <a:gd name="T4" fmla="*/ 18 w 23"/>
                  <a:gd name="T5" fmla="*/ 0 h 21"/>
                  <a:gd name="T6" fmla="*/ 0 w 23"/>
                  <a:gd name="T7" fmla="*/ 7 h 21"/>
                  <a:gd name="T8" fmla="*/ 4 w 23"/>
                  <a:gd name="T9" fmla="*/ 16 h 21"/>
                  <a:gd name="T10" fmla="*/ 5 w 23"/>
                  <a:gd name="T11" fmla="*/ 18 h 21"/>
                  <a:gd name="T12" fmla="*/ 4 w 23"/>
                  <a:gd name="T13" fmla="*/ 16 h 21"/>
                  <a:gd name="T14" fmla="*/ 7 w 23"/>
                  <a:gd name="T15" fmla="*/ 20 h 21"/>
                  <a:gd name="T16" fmla="*/ 10 w 23"/>
                  <a:gd name="T17" fmla="*/ 21 h 21"/>
                  <a:gd name="T18" fmla="*/ 13 w 23"/>
                  <a:gd name="T19" fmla="*/ 21 h 21"/>
                  <a:gd name="T20" fmla="*/ 17 w 23"/>
                  <a:gd name="T21" fmla="*/ 21 h 21"/>
                  <a:gd name="T22" fmla="*/ 20 w 23"/>
                  <a:gd name="T23" fmla="*/ 20 h 21"/>
                  <a:gd name="T24" fmla="*/ 22 w 23"/>
                  <a:gd name="T25" fmla="*/ 16 h 21"/>
                  <a:gd name="T26" fmla="*/ 23 w 23"/>
                  <a:gd name="T27" fmla="*/ 13 h 21"/>
                  <a:gd name="T28" fmla="*/ 22 w 23"/>
                  <a:gd name="T29" fmla="*/ 8 h 21"/>
                  <a:gd name="T30" fmla="*/ 22 w 23"/>
                  <a:gd name="T3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2" y="7"/>
                    </a:moveTo>
                    <a:lnTo>
                      <a:pt x="22" y="8"/>
                    </a:lnTo>
                    <a:lnTo>
                      <a:pt x="18" y="0"/>
                    </a:lnTo>
                    <a:lnTo>
                      <a:pt x="0" y="7"/>
                    </a:lnTo>
                    <a:lnTo>
                      <a:pt x="4" y="16"/>
                    </a:lnTo>
                    <a:lnTo>
                      <a:pt x="5" y="18"/>
                    </a:lnTo>
                    <a:lnTo>
                      <a:pt x="4" y="16"/>
                    </a:lnTo>
                    <a:lnTo>
                      <a:pt x="7" y="20"/>
                    </a:lnTo>
                    <a:lnTo>
                      <a:pt x="10" y="21"/>
                    </a:lnTo>
                    <a:lnTo>
                      <a:pt x="13" y="21"/>
                    </a:lnTo>
                    <a:lnTo>
                      <a:pt x="17" y="21"/>
                    </a:lnTo>
                    <a:lnTo>
                      <a:pt x="20" y="20"/>
                    </a:lnTo>
                    <a:lnTo>
                      <a:pt x="22" y="16"/>
                    </a:lnTo>
                    <a:lnTo>
                      <a:pt x="23" y="13"/>
                    </a:lnTo>
                    <a:lnTo>
                      <a:pt x="22" y="8"/>
                    </a:lnTo>
                    <a:lnTo>
                      <a:pt x="22"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4" name="Freeform 904"/>
              <p:cNvSpPr>
                <a:spLocks/>
              </p:cNvSpPr>
              <p:nvPr/>
            </p:nvSpPr>
            <p:spPr bwMode="auto">
              <a:xfrm>
                <a:off x="3362" y="2557"/>
                <a:ext cx="21" cy="21"/>
              </a:xfrm>
              <a:custGeom>
                <a:avLst/>
                <a:gdLst>
                  <a:gd name="T0" fmla="*/ 20 w 21"/>
                  <a:gd name="T1" fmla="*/ 4 h 21"/>
                  <a:gd name="T2" fmla="*/ 20 w 21"/>
                  <a:gd name="T3" fmla="*/ 6 h 21"/>
                  <a:gd name="T4" fmla="*/ 17 w 21"/>
                  <a:gd name="T5" fmla="*/ 0 h 21"/>
                  <a:gd name="T6" fmla="*/ 0 w 21"/>
                  <a:gd name="T7" fmla="*/ 11 h 21"/>
                  <a:gd name="T8" fmla="*/ 4 w 21"/>
                  <a:gd name="T9" fmla="*/ 17 h 21"/>
                  <a:gd name="T10" fmla="*/ 5 w 21"/>
                  <a:gd name="T11" fmla="*/ 17 h 21"/>
                  <a:gd name="T12" fmla="*/ 4 w 21"/>
                  <a:gd name="T13" fmla="*/ 17 h 21"/>
                  <a:gd name="T14" fmla="*/ 7 w 21"/>
                  <a:gd name="T15" fmla="*/ 19 h 21"/>
                  <a:gd name="T16" fmla="*/ 10 w 21"/>
                  <a:gd name="T17" fmla="*/ 21 h 21"/>
                  <a:gd name="T18" fmla="*/ 13 w 21"/>
                  <a:gd name="T19" fmla="*/ 21 h 21"/>
                  <a:gd name="T20" fmla="*/ 17 w 21"/>
                  <a:gd name="T21" fmla="*/ 19 h 21"/>
                  <a:gd name="T22" fmla="*/ 20 w 21"/>
                  <a:gd name="T23" fmla="*/ 17 h 21"/>
                  <a:gd name="T24" fmla="*/ 21 w 21"/>
                  <a:gd name="T25" fmla="*/ 14 h 21"/>
                  <a:gd name="T26" fmla="*/ 21 w 21"/>
                  <a:gd name="T27" fmla="*/ 11 h 21"/>
                  <a:gd name="T28" fmla="*/ 20 w 21"/>
                  <a:gd name="T29" fmla="*/ 6 h 21"/>
                  <a:gd name="T30" fmla="*/ 20 w 21"/>
                  <a:gd name="T31"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20" y="4"/>
                    </a:moveTo>
                    <a:lnTo>
                      <a:pt x="20" y="6"/>
                    </a:lnTo>
                    <a:lnTo>
                      <a:pt x="17" y="0"/>
                    </a:lnTo>
                    <a:lnTo>
                      <a:pt x="0" y="11"/>
                    </a:lnTo>
                    <a:lnTo>
                      <a:pt x="4" y="17"/>
                    </a:lnTo>
                    <a:lnTo>
                      <a:pt x="5" y="17"/>
                    </a:lnTo>
                    <a:lnTo>
                      <a:pt x="4" y="17"/>
                    </a:lnTo>
                    <a:lnTo>
                      <a:pt x="7" y="19"/>
                    </a:lnTo>
                    <a:lnTo>
                      <a:pt x="10" y="21"/>
                    </a:lnTo>
                    <a:lnTo>
                      <a:pt x="13" y="21"/>
                    </a:lnTo>
                    <a:lnTo>
                      <a:pt x="17" y="19"/>
                    </a:lnTo>
                    <a:lnTo>
                      <a:pt x="20" y="17"/>
                    </a:lnTo>
                    <a:lnTo>
                      <a:pt x="21" y="14"/>
                    </a:lnTo>
                    <a:lnTo>
                      <a:pt x="21" y="11"/>
                    </a:lnTo>
                    <a:lnTo>
                      <a:pt x="20" y="6"/>
                    </a:lnTo>
                    <a:lnTo>
                      <a:pt x="20"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5" name="Freeform 905"/>
              <p:cNvSpPr>
                <a:spLocks/>
              </p:cNvSpPr>
              <p:nvPr/>
            </p:nvSpPr>
            <p:spPr bwMode="auto">
              <a:xfrm>
                <a:off x="3367" y="2561"/>
                <a:ext cx="21" cy="22"/>
              </a:xfrm>
              <a:custGeom>
                <a:avLst/>
                <a:gdLst>
                  <a:gd name="T0" fmla="*/ 15 w 21"/>
                  <a:gd name="T1" fmla="*/ 4 h 22"/>
                  <a:gd name="T2" fmla="*/ 18 w 21"/>
                  <a:gd name="T3" fmla="*/ 5 h 22"/>
                  <a:gd name="T4" fmla="*/ 15 w 21"/>
                  <a:gd name="T5" fmla="*/ 0 h 22"/>
                  <a:gd name="T6" fmla="*/ 0 w 21"/>
                  <a:gd name="T7" fmla="*/ 13 h 22"/>
                  <a:gd name="T8" fmla="*/ 3 w 21"/>
                  <a:gd name="T9" fmla="*/ 18 h 22"/>
                  <a:gd name="T10" fmla="*/ 8 w 21"/>
                  <a:gd name="T11" fmla="*/ 22 h 22"/>
                  <a:gd name="T12" fmla="*/ 3 w 21"/>
                  <a:gd name="T13" fmla="*/ 18 h 22"/>
                  <a:gd name="T14" fmla="*/ 7 w 21"/>
                  <a:gd name="T15" fmla="*/ 22 h 22"/>
                  <a:gd name="T16" fmla="*/ 12 w 21"/>
                  <a:gd name="T17" fmla="*/ 22 h 22"/>
                  <a:gd name="T18" fmla="*/ 15 w 21"/>
                  <a:gd name="T19" fmla="*/ 22 h 22"/>
                  <a:gd name="T20" fmla="*/ 18 w 21"/>
                  <a:gd name="T21" fmla="*/ 20 h 22"/>
                  <a:gd name="T22" fmla="*/ 20 w 21"/>
                  <a:gd name="T23" fmla="*/ 17 h 22"/>
                  <a:gd name="T24" fmla="*/ 21 w 21"/>
                  <a:gd name="T25" fmla="*/ 13 h 22"/>
                  <a:gd name="T26" fmla="*/ 20 w 21"/>
                  <a:gd name="T27" fmla="*/ 10 h 22"/>
                  <a:gd name="T28" fmla="*/ 18 w 21"/>
                  <a:gd name="T29" fmla="*/ 5 h 22"/>
                  <a:gd name="T30" fmla="*/ 15 w 21"/>
                  <a:gd name="T31"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2">
                    <a:moveTo>
                      <a:pt x="15" y="4"/>
                    </a:moveTo>
                    <a:lnTo>
                      <a:pt x="18" y="5"/>
                    </a:lnTo>
                    <a:lnTo>
                      <a:pt x="15" y="0"/>
                    </a:lnTo>
                    <a:lnTo>
                      <a:pt x="0" y="13"/>
                    </a:lnTo>
                    <a:lnTo>
                      <a:pt x="3" y="18"/>
                    </a:lnTo>
                    <a:lnTo>
                      <a:pt x="8" y="22"/>
                    </a:lnTo>
                    <a:lnTo>
                      <a:pt x="3" y="18"/>
                    </a:lnTo>
                    <a:lnTo>
                      <a:pt x="7" y="22"/>
                    </a:lnTo>
                    <a:lnTo>
                      <a:pt x="12" y="22"/>
                    </a:lnTo>
                    <a:lnTo>
                      <a:pt x="15" y="22"/>
                    </a:lnTo>
                    <a:lnTo>
                      <a:pt x="18" y="20"/>
                    </a:lnTo>
                    <a:lnTo>
                      <a:pt x="20" y="17"/>
                    </a:lnTo>
                    <a:lnTo>
                      <a:pt x="21" y="13"/>
                    </a:lnTo>
                    <a:lnTo>
                      <a:pt x="20" y="10"/>
                    </a:lnTo>
                    <a:lnTo>
                      <a:pt x="18" y="5"/>
                    </a:lnTo>
                    <a:lnTo>
                      <a:pt x="15"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6" name="Freeform 906"/>
              <p:cNvSpPr>
                <a:spLocks/>
              </p:cNvSpPr>
              <p:nvPr/>
            </p:nvSpPr>
            <p:spPr bwMode="auto">
              <a:xfrm>
                <a:off x="3375" y="2565"/>
                <a:ext cx="17" cy="19"/>
              </a:xfrm>
              <a:custGeom>
                <a:avLst/>
                <a:gdLst>
                  <a:gd name="T0" fmla="*/ 10 w 17"/>
                  <a:gd name="T1" fmla="*/ 1 h 19"/>
                  <a:gd name="T2" fmla="*/ 10 w 17"/>
                  <a:gd name="T3" fmla="*/ 1 h 19"/>
                  <a:gd name="T4" fmla="*/ 7 w 17"/>
                  <a:gd name="T5" fmla="*/ 0 h 19"/>
                  <a:gd name="T6" fmla="*/ 0 w 17"/>
                  <a:gd name="T7" fmla="*/ 18 h 19"/>
                  <a:gd name="T8" fmla="*/ 4 w 17"/>
                  <a:gd name="T9" fmla="*/ 19 h 19"/>
                  <a:gd name="T10" fmla="*/ 4 w 17"/>
                  <a:gd name="T11" fmla="*/ 19 h 19"/>
                  <a:gd name="T12" fmla="*/ 4 w 17"/>
                  <a:gd name="T13" fmla="*/ 19 h 19"/>
                  <a:gd name="T14" fmla="*/ 8 w 17"/>
                  <a:gd name="T15" fmla="*/ 19 h 19"/>
                  <a:gd name="T16" fmla="*/ 12 w 17"/>
                  <a:gd name="T17" fmla="*/ 18 h 19"/>
                  <a:gd name="T18" fmla="*/ 15 w 17"/>
                  <a:gd name="T19" fmla="*/ 16 h 19"/>
                  <a:gd name="T20" fmla="*/ 17 w 17"/>
                  <a:gd name="T21" fmla="*/ 13 h 19"/>
                  <a:gd name="T22" fmla="*/ 17 w 17"/>
                  <a:gd name="T23" fmla="*/ 9 h 19"/>
                  <a:gd name="T24" fmla="*/ 17 w 17"/>
                  <a:gd name="T25" fmla="*/ 6 h 19"/>
                  <a:gd name="T26" fmla="*/ 15 w 17"/>
                  <a:gd name="T27" fmla="*/ 3 h 19"/>
                  <a:gd name="T28" fmla="*/ 10 w 17"/>
                  <a:gd name="T2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9">
                    <a:moveTo>
                      <a:pt x="10" y="1"/>
                    </a:moveTo>
                    <a:lnTo>
                      <a:pt x="10" y="1"/>
                    </a:lnTo>
                    <a:lnTo>
                      <a:pt x="7" y="0"/>
                    </a:lnTo>
                    <a:lnTo>
                      <a:pt x="0" y="18"/>
                    </a:lnTo>
                    <a:lnTo>
                      <a:pt x="4" y="19"/>
                    </a:lnTo>
                    <a:lnTo>
                      <a:pt x="4" y="19"/>
                    </a:lnTo>
                    <a:lnTo>
                      <a:pt x="4" y="19"/>
                    </a:lnTo>
                    <a:lnTo>
                      <a:pt x="8" y="19"/>
                    </a:lnTo>
                    <a:lnTo>
                      <a:pt x="12" y="18"/>
                    </a:lnTo>
                    <a:lnTo>
                      <a:pt x="15" y="16"/>
                    </a:lnTo>
                    <a:lnTo>
                      <a:pt x="17" y="13"/>
                    </a:lnTo>
                    <a:lnTo>
                      <a:pt x="17" y="9"/>
                    </a:lnTo>
                    <a:lnTo>
                      <a:pt x="17" y="6"/>
                    </a:lnTo>
                    <a:lnTo>
                      <a:pt x="15" y="3"/>
                    </a:lnTo>
                    <a:lnTo>
                      <a:pt x="10"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7" name="Freeform 907"/>
              <p:cNvSpPr>
                <a:spLocks/>
              </p:cNvSpPr>
              <p:nvPr/>
            </p:nvSpPr>
            <p:spPr bwMode="auto">
              <a:xfrm>
                <a:off x="3379" y="2566"/>
                <a:ext cx="17" cy="20"/>
              </a:xfrm>
              <a:custGeom>
                <a:avLst/>
                <a:gdLst>
                  <a:gd name="T0" fmla="*/ 4 w 17"/>
                  <a:gd name="T1" fmla="*/ 0 h 20"/>
                  <a:gd name="T2" fmla="*/ 11 w 17"/>
                  <a:gd name="T3" fmla="*/ 0 h 20"/>
                  <a:gd name="T4" fmla="*/ 6 w 17"/>
                  <a:gd name="T5" fmla="*/ 0 h 20"/>
                  <a:gd name="T6" fmla="*/ 0 w 17"/>
                  <a:gd name="T7" fmla="*/ 18 h 20"/>
                  <a:gd name="T8" fmla="*/ 4 w 17"/>
                  <a:gd name="T9" fmla="*/ 20 h 20"/>
                  <a:gd name="T10" fmla="*/ 11 w 17"/>
                  <a:gd name="T11" fmla="*/ 20 h 20"/>
                  <a:gd name="T12" fmla="*/ 4 w 17"/>
                  <a:gd name="T13" fmla="*/ 20 h 20"/>
                  <a:gd name="T14" fmla="*/ 8 w 17"/>
                  <a:gd name="T15" fmla="*/ 20 h 20"/>
                  <a:gd name="T16" fmla="*/ 11 w 17"/>
                  <a:gd name="T17" fmla="*/ 18 h 20"/>
                  <a:gd name="T18" fmla="*/ 14 w 17"/>
                  <a:gd name="T19" fmla="*/ 17 h 20"/>
                  <a:gd name="T20" fmla="*/ 16 w 17"/>
                  <a:gd name="T21" fmla="*/ 13 h 20"/>
                  <a:gd name="T22" fmla="*/ 17 w 17"/>
                  <a:gd name="T23" fmla="*/ 10 h 20"/>
                  <a:gd name="T24" fmla="*/ 16 w 17"/>
                  <a:gd name="T25" fmla="*/ 7 h 20"/>
                  <a:gd name="T26" fmla="*/ 14 w 17"/>
                  <a:gd name="T27" fmla="*/ 4 h 20"/>
                  <a:gd name="T28" fmla="*/ 11 w 17"/>
                  <a:gd name="T29" fmla="*/ 0 h 20"/>
                  <a:gd name="T30" fmla="*/ 4 w 17"/>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0">
                    <a:moveTo>
                      <a:pt x="4" y="0"/>
                    </a:moveTo>
                    <a:lnTo>
                      <a:pt x="11" y="0"/>
                    </a:lnTo>
                    <a:lnTo>
                      <a:pt x="6" y="0"/>
                    </a:lnTo>
                    <a:lnTo>
                      <a:pt x="0" y="18"/>
                    </a:lnTo>
                    <a:lnTo>
                      <a:pt x="4" y="20"/>
                    </a:lnTo>
                    <a:lnTo>
                      <a:pt x="11" y="20"/>
                    </a:lnTo>
                    <a:lnTo>
                      <a:pt x="4" y="20"/>
                    </a:lnTo>
                    <a:lnTo>
                      <a:pt x="8" y="20"/>
                    </a:lnTo>
                    <a:lnTo>
                      <a:pt x="11" y="18"/>
                    </a:lnTo>
                    <a:lnTo>
                      <a:pt x="14" y="17"/>
                    </a:lnTo>
                    <a:lnTo>
                      <a:pt x="16" y="13"/>
                    </a:lnTo>
                    <a:lnTo>
                      <a:pt x="17" y="10"/>
                    </a:lnTo>
                    <a:lnTo>
                      <a:pt x="16" y="7"/>
                    </a:lnTo>
                    <a:lnTo>
                      <a:pt x="14" y="4"/>
                    </a:lnTo>
                    <a:lnTo>
                      <a:pt x="11"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8" name="Freeform 908"/>
              <p:cNvSpPr>
                <a:spLocks/>
              </p:cNvSpPr>
              <p:nvPr/>
            </p:nvSpPr>
            <p:spPr bwMode="auto">
              <a:xfrm>
                <a:off x="3383" y="2565"/>
                <a:ext cx="17" cy="21"/>
              </a:xfrm>
              <a:custGeom>
                <a:avLst/>
                <a:gdLst>
                  <a:gd name="T0" fmla="*/ 4 w 17"/>
                  <a:gd name="T1" fmla="*/ 1 h 21"/>
                  <a:gd name="T2" fmla="*/ 4 w 17"/>
                  <a:gd name="T3" fmla="*/ 1 h 21"/>
                  <a:gd name="T4" fmla="*/ 0 w 17"/>
                  <a:gd name="T5" fmla="*/ 1 h 21"/>
                  <a:gd name="T6" fmla="*/ 7 w 17"/>
                  <a:gd name="T7" fmla="*/ 21 h 21"/>
                  <a:gd name="T8" fmla="*/ 10 w 17"/>
                  <a:gd name="T9" fmla="*/ 19 h 21"/>
                  <a:gd name="T10" fmla="*/ 10 w 17"/>
                  <a:gd name="T11" fmla="*/ 19 h 21"/>
                  <a:gd name="T12" fmla="*/ 10 w 17"/>
                  <a:gd name="T13" fmla="*/ 19 h 21"/>
                  <a:gd name="T14" fmla="*/ 15 w 17"/>
                  <a:gd name="T15" fmla="*/ 16 h 21"/>
                  <a:gd name="T16" fmla="*/ 17 w 17"/>
                  <a:gd name="T17" fmla="*/ 13 h 21"/>
                  <a:gd name="T18" fmla="*/ 17 w 17"/>
                  <a:gd name="T19" fmla="*/ 9 h 21"/>
                  <a:gd name="T20" fmla="*/ 17 w 17"/>
                  <a:gd name="T21" fmla="*/ 6 h 21"/>
                  <a:gd name="T22" fmla="*/ 15 w 17"/>
                  <a:gd name="T23" fmla="*/ 3 h 21"/>
                  <a:gd name="T24" fmla="*/ 12 w 17"/>
                  <a:gd name="T25" fmla="*/ 1 h 21"/>
                  <a:gd name="T26" fmla="*/ 9 w 17"/>
                  <a:gd name="T27" fmla="*/ 0 h 21"/>
                  <a:gd name="T28" fmla="*/ 4 w 17"/>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4" y="1"/>
                    </a:moveTo>
                    <a:lnTo>
                      <a:pt x="4" y="1"/>
                    </a:lnTo>
                    <a:lnTo>
                      <a:pt x="0" y="1"/>
                    </a:lnTo>
                    <a:lnTo>
                      <a:pt x="7" y="21"/>
                    </a:lnTo>
                    <a:lnTo>
                      <a:pt x="10" y="19"/>
                    </a:lnTo>
                    <a:lnTo>
                      <a:pt x="10" y="19"/>
                    </a:lnTo>
                    <a:lnTo>
                      <a:pt x="10" y="19"/>
                    </a:lnTo>
                    <a:lnTo>
                      <a:pt x="15" y="16"/>
                    </a:lnTo>
                    <a:lnTo>
                      <a:pt x="17" y="13"/>
                    </a:lnTo>
                    <a:lnTo>
                      <a:pt x="17" y="9"/>
                    </a:lnTo>
                    <a:lnTo>
                      <a:pt x="17" y="6"/>
                    </a:lnTo>
                    <a:lnTo>
                      <a:pt x="15" y="3"/>
                    </a:lnTo>
                    <a:lnTo>
                      <a:pt x="12" y="1"/>
                    </a:lnTo>
                    <a:lnTo>
                      <a:pt x="9" y="0"/>
                    </a:lnTo>
                    <a:lnTo>
                      <a:pt x="4"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39" name="Freeform 909"/>
              <p:cNvSpPr>
                <a:spLocks/>
              </p:cNvSpPr>
              <p:nvPr/>
            </p:nvSpPr>
            <p:spPr bwMode="auto">
              <a:xfrm>
                <a:off x="3387" y="2563"/>
                <a:ext cx="18" cy="21"/>
              </a:xfrm>
              <a:custGeom>
                <a:avLst/>
                <a:gdLst>
                  <a:gd name="T0" fmla="*/ 5 w 18"/>
                  <a:gd name="T1" fmla="*/ 2 h 21"/>
                  <a:gd name="T2" fmla="*/ 5 w 18"/>
                  <a:gd name="T3" fmla="*/ 2 h 21"/>
                  <a:gd name="T4" fmla="*/ 0 w 18"/>
                  <a:gd name="T5" fmla="*/ 3 h 21"/>
                  <a:gd name="T6" fmla="*/ 6 w 18"/>
                  <a:gd name="T7" fmla="*/ 21 h 21"/>
                  <a:gd name="T8" fmla="*/ 11 w 18"/>
                  <a:gd name="T9" fmla="*/ 20 h 21"/>
                  <a:gd name="T10" fmla="*/ 11 w 18"/>
                  <a:gd name="T11" fmla="*/ 20 h 21"/>
                  <a:gd name="T12" fmla="*/ 11 w 18"/>
                  <a:gd name="T13" fmla="*/ 20 h 21"/>
                  <a:gd name="T14" fmla="*/ 14 w 18"/>
                  <a:gd name="T15" fmla="*/ 16 h 21"/>
                  <a:gd name="T16" fmla="*/ 16 w 18"/>
                  <a:gd name="T17" fmla="*/ 13 h 21"/>
                  <a:gd name="T18" fmla="*/ 18 w 18"/>
                  <a:gd name="T19" fmla="*/ 10 h 21"/>
                  <a:gd name="T20" fmla="*/ 16 w 18"/>
                  <a:gd name="T21" fmla="*/ 7 h 21"/>
                  <a:gd name="T22" fmla="*/ 14 w 18"/>
                  <a:gd name="T23" fmla="*/ 3 h 21"/>
                  <a:gd name="T24" fmla="*/ 11 w 18"/>
                  <a:gd name="T25" fmla="*/ 2 h 21"/>
                  <a:gd name="T26" fmla="*/ 8 w 18"/>
                  <a:gd name="T27" fmla="*/ 0 h 21"/>
                  <a:gd name="T28" fmla="*/ 5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5" y="2"/>
                    </a:moveTo>
                    <a:lnTo>
                      <a:pt x="5" y="2"/>
                    </a:lnTo>
                    <a:lnTo>
                      <a:pt x="0" y="3"/>
                    </a:lnTo>
                    <a:lnTo>
                      <a:pt x="6" y="21"/>
                    </a:lnTo>
                    <a:lnTo>
                      <a:pt x="11" y="20"/>
                    </a:lnTo>
                    <a:lnTo>
                      <a:pt x="11" y="20"/>
                    </a:lnTo>
                    <a:lnTo>
                      <a:pt x="11" y="20"/>
                    </a:lnTo>
                    <a:lnTo>
                      <a:pt x="14" y="16"/>
                    </a:lnTo>
                    <a:lnTo>
                      <a:pt x="16" y="13"/>
                    </a:lnTo>
                    <a:lnTo>
                      <a:pt x="18" y="10"/>
                    </a:lnTo>
                    <a:lnTo>
                      <a:pt x="16" y="7"/>
                    </a:lnTo>
                    <a:lnTo>
                      <a:pt x="14" y="3"/>
                    </a:lnTo>
                    <a:lnTo>
                      <a:pt x="11" y="2"/>
                    </a:lnTo>
                    <a:lnTo>
                      <a:pt x="8" y="0"/>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0" name="Freeform 910"/>
              <p:cNvSpPr>
                <a:spLocks/>
              </p:cNvSpPr>
              <p:nvPr/>
            </p:nvSpPr>
            <p:spPr bwMode="auto">
              <a:xfrm>
                <a:off x="3392" y="2561"/>
                <a:ext cx="16" cy="22"/>
              </a:xfrm>
              <a:custGeom>
                <a:avLst/>
                <a:gdLst>
                  <a:gd name="T0" fmla="*/ 3 w 16"/>
                  <a:gd name="T1" fmla="*/ 2 h 22"/>
                  <a:gd name="T2" fmla="*/ 3 w 16"/>
                  <a:gd name="T3" fmla="*/ 2 h 22"/>
                  <a:gd name="T4" fmla="*/ 0 w 16"/>
                  <a:gd name="T5" fmla="*/ 4 h 22"/>
                  <a:gd name="T6" fmla="*/ 6 w 16"/>
                  <a:gd name="T7" fmla="*/ 22 h 22"/>
                  <a:gd name="T8" fmla="*/ 9 w 16"/>
                  <a:gd name="T9" fmla="*/ 20 h 22"/>
                  <a:gd name="T10" fmla="*/ 9 w 16"/>
                  <a:gd name="T11" fmla="*/ 20 h 22"/>
                  <a:gd name="T12" fmla="*/ 9 w 16"/>
                  <a:gd name="T13" fmla="*/ 20 h 22"/>
                  <a:gd name="T14" fmla="*/ 14 w 16"/>
                  <a:gd name="T15" fmla="*/ 17 h 22"/>
                  <a:gd name="T16" fmla="*/ 16 w 16"/>
                  <a:gd name="T17" fmla="*/ 13 h 22"/>
                  <a:gd name="T18" fmla="*/ 16 w 16"/>
                  <a:gd name="T19" fmla="*/ 10 h 22"/>
                  <a:gd name="T20" fmla="*/ 16 w 16"/>
                  <a:gd name="T21" fmla="*/ 7 h 22"/>
                  <a:gd name="T22" fmla="*/ 14 w 16"/>
                  <a:gd name="T23" fmla="*/ 4 h 22"/>
                  <a:gd name="T24" fmla="*/ 11 w 16"/>
                  <a:gd name="T25" fmla="*/ 2 h 22"/>
                  <a:gd name="T26" fmla="*/ 8 w 16"/>
                  <a:gd name="T27" fmla="*/ 0 h 22"/>
                  <a:gd name="T28" fmla="*/ 3 w 16"/>
                  <a:gd name="T29"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2">
                    <a:moveTo>
                      <a:pt x="3" y="2"/>
                    </a:moveTo>
                    <a:lnTo>
                      <a:pt x="3" y="2"/>
                    </a:lnTo>
                    <a:lnTo>
                      <a:pt x="0" y="4"/>
                    </a:lnTo>
                    <a:lnTo>
                      <a:pt x="6" y="22"/>
                    </a:lnTo>
                    <a:lnTo>
                      <a:pt x="9" y="20"/>
                    </a:lnTo>
                    <a:lnTo>
                      <a:pt x="9" y="20"/>
                    </a:lnTo>
                    <a:lnTo>
                      <a:pt x="9" y="20"/>
                    </a:lnTo>
                    <a:lnTo>
                      <a:pt x="14" y="17"/>
                    </a:lnTo>
                    <a:lnTo>
                      <a:pt x="16" y="13"/>
                    </a:lnTo>
                    <a:lnTo>
                      <a:pt x="16" y="10"/>
                    </a:lnTo>
                    <a:lnTo>
                      <a:pt x="16" y="7"/>
                    </a:lnTo>
                    <a:lnTo>
                      <a:pt x="14" y="4"/>
                    </a:lnTo>
                    <a:lnTo>
                      <a:pt x="11" y="2"/>
                    </a:lnTo>
                    <a:lnTo>
                      <a:pt x="8" y="0"/>
                    </a:lnTo>
                    <a:lnTo>
                      <a:pt x="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1" name="Freeform 911"/>
              <p:cNvSpPr>
                <a:spLocks/>
              </p:cNvSpPr>
              <p:nvPr/>
            </p:nvSpPr>
            <p:spPr bwMode="auto">
              <a:xfrm>
                <a:off x="3395" y="2560"/>
                <a:ext cx="18" cy="21"/>
              </a:xfrm>
              <a:custGeom>
                <a:avLst/>
                <a:gdLst>
                  <a:gd name="T0" fmla="*/ 1 w 18"/>
                  <a:gd name="T1" fmla="*/ 3 h 21"/>
                  <a:gd name="T2" fmla="*/ 5 w 18"/>
                  <a:gd name="T3" fmla="*/ 1 h 21"/>
                  <a:gd name="T4" fmla="*/ 0 w 18"/>
                  <a:gd name="T5" fmla="*/ 3 h 21"/>
                  <a:gd name="T6" fmla="*/ 6 w 18"/>
                  <a:gd name="T7" fmla="*/ 21 h 21"/>
                  <a:gd name="T8" fmla="*/ 11 w 18"/>
                  <a:gd name="T9" fmla="*/ 19 h 21"/>
                  <a:gd name="T10" fmla="*/ 13 w 18"/>
                  <a:gd name="T11" fmla="*/ 18 h 21"/>
                  <a:gd name="T12" fmla="*/ 11 w 18"/>
                  <a:gd name="T13" fmla="*/ 19 h 21"/>
                  <a:gd name="T14" fmla="*/ 14 w 18"/>
                  <a:gd name="T15" fmla="*/ 16 h 21"/>
                  <a:gd name="T16" fmla="*/ 16 w 18"/>
                  <a:gd name="T17" fmla="*/ 13 h 21"/>
                  <a:gd name="T18" fmla="*/ 18 w 18"/>
                  <a:gd name="T19" fmla="*/ 10 h 21"/>
                  <a:gd name="T20" fmla="*/ 16 w 18"/>
                  <a:gd name="T21" fmla="*/ 6 h 21"/>
                  <a:gd name="T22" fmla="*/ 14 w 18"/>
                  <a:gd name="T23" fmla="*/ 3 h 21"/>
                  <a:gd name="T24" fmla="*/ 11 w 18"/>
                  <a:gd name="T25" fmla="*/ 1 h 21"/>
                  <a:gd name="T26" fmla="*/ 8 w 18"/>
                  <a:gd name="T27" fmla="*/ 0 h 21"/>
                  <a:gd name="T28" fmla="*/ 5 w 18"/>
                  <a:gd name="T29" fmla="*/ 1 h 21"/>
                  <a:gd name="T30" fmla="*/ 1 w 18"/>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1" y="3"/>
                    </a:moveTo>
                    <a:lnTo>
                      <a:pt x="5" y="1"/>
                    </a:lnTo>
                    <a:lnTo>
                      <a:pt x="0" y="3"/>
                    </a:lnTo>
                    <a:lnTo>
                      <a:pt x="6" y="21"/>
                    </a:lnTo>
                    <a:lnTo>
                      <a:pt x="11" y="19"/>
                    </a:lnTo>
                    <a:lnTo>
                      <a:pt x="13" y="18"/>
                    </a:lnTo>
                    <a:lnTo>
                      <a:pt x="11" y="19"/>
                    </a:lnTo>
                    <a:lnTo>
                      <a:pt x="14" y="16"/>
                    </a:lnTo>
                    <a:lnTo>
                      <a:pt x="16" y="13"/>
                    </a:lnTo>
                    <a:lnTo>
                      <a:pt x="18" y="10"/>
                    </a:lnTo>
                    <a:lnTo>
                      <a:pt x="16" y="6"/>
                    </a:lnTo>
                    <a:lnTo>
                      <a:pt x="14" y="3"/>
                    </a:lnTo>
                    <a:lnTo>
                      <a:pt x="11" y="1"/>
                    </a:lnTo>
                    <a:lnTo>
                      <a:pt x="8" y="0"/>
                    </a:lnTo>
                    <a:lnTo>
                      <a:pt x="5" y="1"/>
                    </a:lnTo>
                    <a:lnTo>
                      <a:pt x="1"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2" name="Freeform 912"/>
              <p:cNvSpPr>
                <a:spLocks/>
              </p:cNvSpPr>
              <p:nvPr/>
            </p:nvSpPr>
            <p:spPr bwMode="auto">
              <a:xfrm>
                <a:off x="3396" y="2557"/>
                <a:ext cx="20" cy="21"/>
              </a:xfrm>
              <a:custGeom>
                <a:avLst/>
                <a:gdLst>
                  <a:gd name="T0" fmla="*/ 7 w 20"/>
                  <a:gd name="T1" fmla="*/ 1 h 21"/>
                  <a:gd name="T2" fmla="*/ 5 w 20"/>
                  <a:gd name="T3" fmla="*/ 3 h 21"/>
                  <a:gd name="T4" fmla="*/ 0 w 20"/>
                  <a:gd name="T5" fmla="*/ 6 h 21"/>
                  <a:gd name="T6" fmla="*/ 12 w 20"/>
                  <a:gd name="T7" fmla="*/ 21 h 21"/>
                  <a:gd name="T8" fmla="*/ 17 w 20"/>
                  <a:gd name="T9" fmla="*/ 17 h 21"/>
                  <a:gd name="T10" fmla="*/ 13 w 20"/>
                  <a:gd name="T11" fmla="*/ 19 h 21"/>
                  <a:gd name="T12" fmla="*/ 17 w 20"/>
                  <a:gd name="T13" fmla="*/ 17 h 21"/>
                  <a:gd name="T14" fmla="*/ 20 w 20"/>
                  <a:gd name="T15" fmla="*/ 14 h 21"/>
                  <a:gd name="T16" fmla="*/ 20 w 20"/>
                  <a:gd name="T17" fmla="*/ 11 h 21"/>
                  <a:gd name="T18" fmla="*/ 20 w 20"/>
                  <a:gd name="T19" fmla="*/ 8 h 21"/>
                  <a:gd name="T20" fmla="*/ 18 w 20"/>
                  <a:gd name="T21" fmla="*/ 4 h 21"/>
                  <a:gd name="T22" fmla="*/ 15 w 20"/>
                  <a:gd name="T23" fmla="*/ 1 h 21"/>
                  <a:gd name="T24" fmla="*/ 12 w 20"/>
                  <a:gd name="T25" fmla="*/ 0 h 21"/>
                  <a:gd name="T26" fmla="*/ 9 w 20"/>
                  <a:gd name="T27" fmla="*/ 1 h 21"/>
                  <a:gd name="T28" fmla="*/ 5 w 20"/>
                  <a:gd name="T29" fmla="*/ 3 h 21"/>
                  <a:gd name="T30" fmla="*/ 7 w 20"/>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7" y="1"/>
                    </a:moveTo>
                    <a:lnTo>
                      <a:pt x="5" y="3"/>
                    </a:lnTo>
                    <a:lnTo>
                      <a:pt x="0" y="6"/>
                    </a:lnTo>
                    <a:lnTo>
                      <a:pt x="12" y="21"/>
                    </a:lnTo>
                    <a:lnTo>
                      <a:pt x="17" y="17"/>
                    </a:lnTo>
                    <a:lnTo>
                      <a:pt x="13" y="19"/>
                    </a:lnTo>
                    <a:lnTo>
                      <a:pt x="17" y="17"/>
                    </a:lnTo>
                    <a:lnTo>
                      <a:pt x="20" y="14"/>
                    </a:lnTo>
                    <a:lnTo>
                      <a:pt x="20" y="11"/>
                    </a:lnTo>
                    <a:lnTo>
                      <a:pt x="20" y="8"/>
                    </a:lnTo>
                    <a:lnTo>
                      <a:pt x="18" y="4"/>
                    </a:lnTo>
                    <a:lnTo>
                      <a:pt x="15" y="1"/>
                    </a:lnTo>
                    <a:lnTo>
                      <a:pt x="12" y="0"/>
                    </a:lnTo>
                    <a:lnTo>
                      <a:pt x="9" y="1"/>
                    </a:lnTo>
                    <a:lnTo>
                      <a:pt x="5" y="3"/>
                    </a:lnTo>
                    <a:lnTo>
                      <a:pt x="7"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3" name="Freeform 913"/>
              <p:cNvSpPr>
                <a:spLocks/>
              </p:cNvSpPr>
              <p:nvPr/>
            </p:nvSpPr>
            <p:spPr bwMode="auto">
              <a:xfrm>
                <a:off x="3403" y="2555"/>
                <a:ext cx="18" cy="21"/>
              </a:xfrm>
              <a:custGeom>
                <a:avLst/>
                <a:gdLst>
                  <a:gd name="T0" fmla="*/ 5 w 18"/>
                  <a:gd name="T1" fmla="*/ 2 h 21"/>
                  <a:gd name="T2" fmla="*/ 5 w 18"/>
                  <a:gd name="T3" fmla="*/ 2 h 21"/>
                  <a:gd name="T4" fmla="*/ 0 w 18"/>
                  <a:gd name="T5" fmla="*/ 3 h 21"/>
                  <a:gd name="T6" fmla="*/ 6 w 18"/>
                  <a:gd name="T7" fmla="*/ 21 h 21"/>
                  <a:gd name="T8" fmla="*/ 11 w 18"/>
                  <a:gd name="T9" fmla="*/ 19 h 21"/>
                  <a:gd name="T10" fmla="*/ 11 w 18"/>
                  <a:gd name="T11" fmla="*/ 19 h 21"/>
                  <a:gd name="T12" fmla="*/ 11 w 18"/>
                  <a:gd name="T13" fmla="*/ 19 h 21"/>
                  <a:gd name="T14" fmla="*/ 15 w 18"/>
                  <a:gd name="T15" fmla="*/ 18 h 21"/>
                  <a:gd name="T16" fmla="*/ 16 w 18"/>
                  <a:gd name="T17" fmla="*/ 15 h 21"/>
                  <a:gd name="T18" fmla="*/ 18 w 18"/>
                  <a:gd name="T19" fmla="*/ 11 h 21"/>
                  <a:gd name="T20" fmla="*/ 16 w 18"/>
                  <a:gd name="T21" fmla="*/ 6 h 21"/>
                  <a:gd name="T22" fmla="*/ 15 w 18"/>
                  <a:gd name="T23" fmla="*/ 3 h 21"/>
                  <a:gd name="T24" fmla="*/ 11 w 18"/>
                  <a:gd name="T25" fmla="*/ 2 h 21"/>
                  <a:gd name="T26" fmla="*/ 8 w 18"/>
                  <a:gd name="T27" fmla="*/ 0 h 21"/>
                  <a:gd name="T28" fmla="*/ 5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5" y="2"/>
                    </a:moveTo>
                    <a:lnTo>
                      <a:pt x="5" y="2"/>
                    </a:lnTo>
                    <a:lnTo>
                      <a:pt x="0" y="3"/>
                    </a:lnTo>
                    <a:lnTo>
                      <a:pt x="6" y="21"/>
                    </a:lnTo>
                    <a:lnTo>
                      <a:pt x="11" y="19"/>
                    </a:lnTo>
                    <a:lnTo>
                      <a:pt x="11" y="19"/>
                    </a:lnTo>
                    <a:lnTo>
                      <a:pt x="11" y="19"/>
                    </a:lnTo>
                    <a:lnTo>
                      <a:pt x="15" y="18"/>
                    </a:lnTo>
                    <a:lnTo>
                      <a:pt x="16" y="15"/>
                    </a:lnTo>
                    <a:lnTo>
                      <a:pt x="18" y="11"/>
                    </a:lnTo>
                    <a:lnTo>
                      <a:pt x="16" y="6"/>
                    </a:lnTo>
                    <a:lnTo>
                      <a:pt x="15" y="3"/>
                    </a:lnTo>
                    <a:lnTo>
                      <a:pt x="11" y="2"/>
                    </a:lnTo>
                    <a:lnTo>
                      <a:pt x="8" y="0"/>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4" name="Freeform 914"/>
              <p:cNvSpPr>
                <a:spLocks/>
              </p:cNvSpPr>
              <p:nvPr/>
            </p:nvSpPr>
            <p:spPr bwMode="auto">
              <a:xfrm>
                <a:off x="3408" y="2555"/>
                <a:ext cx="16" cy="19"/>
              </a:xfrm>
              <a:custGeom>
                <a:avLst/>
                <a:gdLst>
                  <a:gd name="T0" fmla="*/ 6 w 16"/>
                  <a:gd name="T1" fmla="*/ 0 h 19"/>
                  <a:gd name="T2" fmla="*/ 3 w 16"/>
                  <a:gd name="T3" fmla="*/ 0 h 19"/>
                  <a:gd name="T4" fmla="*/ 0 w 16"/>
                  <a:gd name="T5" fmla="*/ 2 h 19"/>
                  <a:gd name="T6" fmla="*/ 6 w 16"/>
                  <a:gd name="T7" fmla="*/ 19 h 19"/>
                  <a:gd name="T8" fmla="*/ 10 w 16"/>
                  <a:gd name="T9" fmla="*/ 18 h 19"/>
                  <a:gd name="T10" fmla="*/ 6 w 16"/>
                  <a:gd name="T11" fmla="*/ 18 h 19"/>
                  <a:gd name="T12" fmla="*/ 10 w 16"/>
                  <a:gd name="T13" fmla="*/ 18 h 19"/>
                  <a:gd name="T14" fmla="*/ 14 w 16"/>
                  <a:gd name="T15" fmla="*/ 16 h 19"/>
                  <a:gd name="T16" fmla="*/ 16 w 16"/>
                  <a:gd name="T17" fmla="*/ 13 h 19"/>
                  <a:gd name="T18" fmla="*/ 16 w 16"/>
                  <a:gd name="T19" fmla="*/ 10 h 19"/>
                  <a:gd name="T20" fmla="*/ 16 w 16"/>
                  <a:gd name="T21" fmla="*/ 5 h 19"/>
                  <a:gd name="T22" fmla="*/ 14 w 16"/>
                  <a:gd name="T23" fmla="*/ 3 h 19"/>
                  <a:gd name="T24" fmla="*/ 11 w 16"/>
                  <a:gd name="T25" fmla="*/ 0 h 19"/>
                  <a:gd name="T26" fmla="*/ 8 w 16"/>
                  <a:gd name="T27" fmla="*/ 0 h 19"/>
                  <a:gd name="T28" fmla="*/ 3 w 16"/>
                  <a:gd name="T29" fmla="*/ 0 h 19"/>
                  <a:gd name="T30" fmla="*/ 6 w 1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9">
                    <a:moveTo>
                      <a:pt x="6" y="0"/>
                    </a:moveTo>
                    <a:lnTo>
                      <a:pt x="3" y="0"/>
                    </a:lnTo>
                    <a:lnTo>
                      <a:pt x="0" y="2"/>
                    </a:lnTo>
                    <a:lnTo>
                      <a:pt x="6" y="19"/>
                    </a:lnTo>
                    <a:lnTo>
                      <a:pt x="10" y="18"/>
                    </a:lnTo>
                    <a:lnTo>
                      <a:pt x="6" y="18"/>
                    </a:lnTo>
                    <a:lnTo>
                      <a:pt x="10" y="18"/>
                    </a:lnTo>
                    <a:lnTo>
                      <a:pt x="14" y="16"/>
                    </a:lnTo>
                    <a:lnTo>
                      <a:pt x="16" y="13"/>
                    </a:lnTo>
                    <a:lnTo>
                      <a:pt x="16" y="10"/>
                    </a:lnTo>
                    <a:lnTo>
                      <a:pt x="16" y="5"/>
                    </a:lnTo>
                    <a:lnTo>
                      <a:pt x="14" y="3"/>
                    </a:lnTo>
                    <a:lnTo>
                      <a:pt x="11" y="0"/>
                    </a:lnTo>
                    <a:lnTo>
                      <a:pt x="8" y="0"/>
                    </a:lnTo>
                    <a:lnTo>
                      <a:pt x="3"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5" name="Freeform 915"/>
              <p:cNvSpPr>
                <a:spLocks/>
              </p:cNvSpPr>
              <p:nvPr/>
            </p:nvSpPr>
            <p:spPr bwMode="auto">
              <a:xfrm>
                <a:off x="3414" y="2555"/>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8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8"/>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6" name="Freeform 916"/>
              <p:cNvSpPr>
                <a:spLocks/>
              </p:cNvSpPr>
              <p:nvPr/>
            </p:nvSpPr>
            <p:spPr bwMode="auto">
              <a:xfrm>
                <a:off x="3419" y="2555"/>
                <a:ext cx="13" cy="18"/>
              </a:xfrm>
              <a:custGeom>
                <a:avLst/>
                <a:gdLst>
                  <a:gd name="T0" fmla="*/ 7 w 13"/>
                  <a:gd name="T1" fmla="*/ 0 h 18"/>
                  <a:gd name="T2" fmla="*/ 3 w 13"/>
                  <a:gd name="T3" fmla="*/ 0 h 18"/>
                  <a:gd name="T4" fmla="*/ 0 w 13"/>
                  <a:gd name="T5" fmla="*/ 0 h 18"/>
                  <a:gd name="T6" fmla="*/ 0 w 13"/>
                  <a:gd name="T7" fmla="*/ 18 h 18"/>
                  <a:gd name="T8" fmla="*/ 3 w 13"/>
                  <a:gd name="T9" fmla="*/ 18 h 18"/>
                  <a:gd name="T10" fmla="*/ 0 w 13"/>
                  <a:gd name="T11" fmla="*/ 18 h 18"/>
                  <a:gd name="T12" fmla="*/ 3 w 13"/>
                  <a:gd name="T13" fmla="*/ 18 h 18"/>
                  <a:gd name="T14" fmla="*/ 8 w 13"/>
                  <a:gd name="T15" fmla="*/ 18 h 18"/>
                  <a:gd name="T16" fmla="*/ 12 w 13"/>
                  <a:gd name="T17" fmla="*/ 16 h 18"/>
                  <a:gd name="T18" fmla="*/ 13 w 13"/>
                  <a:gd name="T19" fmla="*/ 13 h 18"/>
                  <a:gd name="T20" fmla="*/ 13 w 13"/>
                  <a:gd name="T21" fmla="*/ 8 h 18"/>
                  <a:gd name="T22" fmla="*/ 13 w 13"/>
                  <a:gd name="T23" fmla="*/ 5 h 18"/>
                  <a:gd name="T24" fmla="*/ 12 w 13"/>
                  <a:gd name="T25" fmla="*/ 2 h 18"/>
                  <a:gd name="T26" fmla="*/ 8 w 13"/>
                  <a:gd name="T27" fmla="*/ 0 h 18"/>
                  <a:gd name="T28" fmla="*/ 3 w 13"/>
                  <a:gd name="T29" fmla="*/ 0 h 18"/>
                  <a:gd name="T30" fmla="*/ 7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7" y="0"/>
                    </a:moveTo>
                    <a:lnTo>
                      <a:pt x="3" y="0"/>
                    </a:lnTo>
                    <a:lnTo>
                      <a:pt x="0" y="0"/>
                    </a:lnTo>
                    <a:lnTo>
                      <a:pt x="0" y="18"/>
                    </a:lnTo>
                    <a:lnTo>
                      <a:pt x="3" y="18"/>
                    </a:lnTo>
                    <a:lnTo>
                      <a:pt x="0" y="18"/>
                    </a:lnTo>
                    <a:lnTo>
                      <a:pt x="3" y="18"/>
                    </a:lnTo>
                    <a:lnTo>
                      <a:pt x="8" y="18"/>
                    </a:lnTo>
                    <a:lnTo>
                      <a:pt x="12" y="16"/>
                    </a:lnTo>
                    <a:lnTo>
                      <a:pt x="13" y="13"/>
                    </a:lnTo>
                    <a:lnTo>
                      <a:pt x="13" y="8"/>
                    </a:lnTo>
                    <a:lnTo>
                      <a:pt x="13" y="5"/>
                    </a:lnTo>
                    <a:lnTo>
                      <a:pt x="12" y="2"/>
                    </a:lnTo>
                    <a:lnTo>
                      <a:pt x="8" y="0"/>
                    </a:lnTo>
                    <a:lnTo>
                      <a:pt x="3"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7" name="Freeform 917"/>
              <p:cNvSpPr>
                <a:spLocks/>
              </p:cNvSpPr>
              <p:nvPr/>
            </p:nvSpPr>
            <p:spPr bwMode="auto">
              <a:xfrm>
                <a:off x="3419" y="2555"/>
                <a:ext cx="18" cy="19"/>
              </a:xfrm>
              <a:custGeom>
                <a:avLst/>
                <a:gdLst>
                  <a:gd name="T0" fmla="*/ 8 w 18"/>
                  <a:gd name="T1" fmla="*/ 2 h 19"/>
                  <a:gd name="T2" fmla="*/ 12 w 18"/>
                  <a:gd name="T3" fmla="*/ 2 h 19"/>
                  <a:gd name="T4" fmla="*/ 7 w 18"/>
                  <a:gd name="T5" fmla="*/ 0 h 19"/>
                  <a:gd name="T6" fmla="*/ 0 w 18"/>
                  <a:gd name="T7" fmla="*/ 18 h 19"/>
                  <a:gd name="T8" fmla="*/ 5 w 18"/>
                  <a:gd name="T9" fmla="*/ 19 h 19"/>
                  <a:gd name="T10" fmla="*/ 8 w 18"/>
                  <a:gd name="T11" fmla="*/ 19 h 19"/>
                  <a:gd name="T12" fmla="*/ 5 w 18"/>
                  <a:gd name="T13" fmla="*/ 19 h 19"/>
                  <a:gd name="T14" fmla="*/ 8 w 18"/>
                  <a:gd name="T15" fmla="*/ 19 h 19"/>
                  <a:gd name="T16" fmla="*/ 12 w 18"/>
                  <a:gd name="T17" fmla="*/ 19 h 19"/>
                  <a:gd name="T18" fmla="*/ 15 w 18"/>
                  <a:gd name="T19" fmla="*/ 16 h 19"/>
                  <a:gd name="T20" fmla="*/ 16 w 18"/>
                  <a:gd name="T21" fmla="*/ 15 h 19"/>
                  <a:gd name="T22" fmla="*/ 18 w 18"/>
                  <a:gd name="T23" fmla="*/ 10 h 19"/>
                  <a:gd name="T24" fmla="*/ 16 w 18"/>
                  <a:gd name="T25" fmla="*/ 6 h 19"/>
                  <a:gd name="T26" fmla="*/ 15 w 18"/>
                  <a:gd name="T27" fmla="*/ 3 h 19"/>
                  <a:gd name="T28" fmla="*/ 12 w 18"/>
                  <a:gd name="T29" fmla="*/ 2 h 19"/>
                  <a:gd name="T30" fmla="*/ 8 w 18"/>
                  <a:gd name="T31"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8" y="2"/>
                    </a:moveTo>
                    <a:lnTo>
                      <a:pt x="12" y="2"/>
                    </a:lnTo>
                    <a:lnTo>
                      <a:pt x="7" y="0"/>
                    </a:lnTo>
                    <a:lnTo>
                      <a:pt x="0" y="18"/>
                    </a:lnTo>
                    <a:lnTo>
                      <a:pt x="5" y="19"/>
                    </a:lnTo>
                    <a:lnTo>
                      <a:pt x="8" y="19"/>
                    </a:lnTo>
                    <a:lnTo>
                      <a:pt x="5" y="19"/>
                    </a:lnTo>
                    <a:lnTo>
                      <a:pt x="8" y="19"/>
                    </a:lnTo>
                    <a:lnTo>
                      <a:pt x="12" y="19"/>
                    </a:lnTo>
                    <a:lnTo>
                      <a:pt x="15" y="16"/>
                    </a:lnTo>
                    <a:lnTo>
                      <a:pt x="16" y="15"/>
                    </a:lnTo>
                    <a:lnTo>
                      <a:pt x="18" y="10"/>
                    </a:lnTo>
                    <a:lnTo>
                      <a:pt x="16" y="6"/>
                    </a:lnTo>
                    <a:lnTo>
                      <a:pt x="15" y="3"/>
                    </a:lnTo>
                    <a:lnTo>
                      <a:pt x="12"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8" name="Freeform 918"/>
              <p:cNvSpPr>
                <a:spLocks/>
              </p:cNvSpPr>
              <p:nvPr/>
            </p:nvSpPr>
            <p:spPr bwMode="auto">
              <a:xfrm>
                <a:off x="3426" y="2557"/>
                <a:ext cx="14" cy="17"/>
              </a:xfrm>
              <a:custGeom>
                <a:avLst/>
                <a:gdLst>
                  <a:gd name="T0" fmla="*/ 11 w 14"/>
                  <a:gd name="T1" fmla="*/ 1 h 17"/>
                  <a:gd name="T2" fmla="*/ 5 w 14"/>
                  <a:gd name="T3" fmla="*/ 0 h 17"/>
                  <a:gd name="T4" fmla="*/ 1 w 14"/>
                  <a:gd name="T5" fmla="*/ 0 h 17"/>
                  <a:gd name="T6" fmla="*/ 1 w 14"/>
                  <a:gd name="T7" fmla="*/ 17 h 17"/>
                  <a:gd name="T8" fmla="*/ 5 w 14"/>
                  <a:gd name="T9" fmla="*/ 17 h 17"/>
                  <a:gd name="T10" fmla="*/ 0 w 14"/>
                  <a:gd name="T11" fmla="*/ 16 h 17"/>
                  <a:gd name="T12" fmla="*/ 5 w 14"/>
                  <a:gd name="T13" fmla="*/ 17 h 17"/>
                  <a:gd name="T14" fmla="*/ 9 w 14"/>
                  <a:gd name="T15" fmla="*/ 17 h 17"/>
                  <a:gd name="T16" fmla="*/ 13 w 14"/>
                  <a:gd name="T17" fmla="*/ 14 h 17"/>
                  <a:gd name="T18" fmla="*/ 14 w 14"/>
                  <a:gd name="T19" fmla="*/ 13 h 17"/>
                  <a:gd name="T20" fmla="*/ 14 w 14"/>
                  <a:gd name="T21" fmla="*/ 8 h 17"/>
                  <a:gd name="T22" fmla="*/ 14 w 14"/>
                  <a:gd name="T23" fmla="*/ 4 h 17"/>
                  <a:gd name="T24" fmla="*/ 13 w 14"/>
                  <a:gd name="T25" fmla="*/ 1 h 17"/>
                  <a:gd name="T26" fmla="*/ 9 w 14"/>
                  <a:gd name="T27" fmla="*/ 0 h 17"/>
                  <a:gd name="T28" fmla="*/ 5 w 14"/>
                  <a:gd name="T29" fmla="*/ 0 h 17"/>
                  <a:gd name="T30" fmla="*/ 11 w 14"/>
                  <a:gd name="T3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7">
                    <a:moveTo>
                      <a:pt x="11" y="1"/>
                    </a:moveTo>
                    <a:lnTo>
                      <a:pt x="5" y="0"/>
                    </a:lnTo>
                    <a:lnTo>
                      <a:pt x="1" y="0"/>
                    </a:lnTo>
                    <a:lnTo>
                      <a:pt x="1" y="17"/>
                    </a:lnTo>
                    <a:lnTo>
                      <a:pt x="5" y="17"/>
                    </a:lnTo>
                    <a:lnTo>
                      <a:pt x="0" y="16"/>
                    </a:lnTo>
                    <a:lnTo>
                      <a:pt x="5" y="17"/>
                    </a:lnTo>
                    <a:lnTo>
                      <a:pt x="9" y="17"/>
                    </a:lnTo>
                    <a:lnTo>
                      <a:pt x="13" y="14"/>
                    </a:lnTo>
                    <a:lnTo>
                      <a:pt x="14" y="13"/>
                    </a:lnTo>
                    <a:lnTo>
                      <a:pt x="14" y="8"/>
                    </a:lnTo>
                    <a:lnTo>
                      <a:pt x="14" y="4"/>
                    </a:lnTo>
                    <a:lnTo>
                      <a:pt x="13" y="1"/>
                    </a:lnTo>
                    <a:lnTo>
                      <a:pt x="9" y="0"/>
                    </a:lnTo>
                    <a:lnTo>
                      <a:pt x="5" y="0"/>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49" name="Freeform 919"/>
              <p:cNvSpPr>
                <a:spLocks/>
              </p:cNvSpPr>
              <p:nvPr/>
            </p:nvSpPr>
            <p:spPr bwMode="auto">
              <a:xfrm>
                <a:off x="3426" y="2558"/>
                <a:ext cx="19" cy="20"/>
              </a:xfrm>
              <a:custGeom>
                <a:avLst/>
                <a:gdLst>
                  <a:gd name="T0" fmla="*/ 14 w 19"/>
                  <a:gd name="T1" fmla="*/ 3 h 20"/>
                  <a:gd name="T2" fmla="*/ 14 w 19"/>
                  <a:gd name="T3" fmla="*/ 3 h 20"/>
                  <a:gd name="T4" fmla="*/ 11 w 19"/>
                  <a:gd name="T5" fmla="*/ 0 h 20"/>
                  <a:gd name="T6" fmla="*/ 0 w 19"/>
                  <a:gd name="T7" fmla="*/ 15 h 20"/>
                  <a:gd name="T8" fmla="*/ 3 w 19"/>
                  <a:gd name="T9" fmla="*/ 18 h 20"/>
                  <a:gd name="T10" fmla="*/ 3 w 19"/>
                  <a:gd name="T11" fmla="*/ 18 h 20"/>
                  <a:gd name="T12" fmla="*/ 3 w 19"/>
                  <a:gd name="T13" fmla="*/ 18 h 20"/>
                  <a:gd name="T14" fmla="*/ 6 w 19"/>
                  <a:gd name="T15" fmla="*/ 20 h 20"/>
                  <a:gd name="T16" fmla="*/ 11 w 19"/>
                  <a:gd name="T17" fmla="*/ 20 h 20"/>
                  <a:gd name="T18" fmla="*/ 14 w 19"/>
                  <a:gd name="T19" fmla="*/ 18 h 20"/>
                  <a:gd name="T20" fmla="*/ 16 w 19"/>
                  <a:gd name="T21" fmla="*/ 16 h 20"/>
                  <a:gd name="T22" fmla="*/ 18 w 19"/>
                  <a:gd name="T23" fmla="*/ 13 h 20"/>
                  <a:gd name="T24" fmla="*/ 19 w 19"/>
                  <a:gd name="T25" fmla="*/ 10 h 20"/>
                  <a:gd name="T26" fmla="*/ 18 w 19"/>
                  <a:gd name="T27" fmla="*/ 7 h 20"/>
                  <a:gd name="T28" fmla="*/ 14 w 19"/>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14" y="3"/>
                    </a:moveTo>
                    <a:lnTo>
                      <a:pt x="14" y="3"/>
                    </a:lnTo>
                    <a:lnTo>
                      <a:pt x="11" y="0"/>
                    </a:lnTo>
                    <a:lnTo>
                      <a:pt x="0" y="15"/>
                    </a:lnTo>
                    <a:lnTo>
                      <a:pt x="3" y="18"/>
                    </a:lnTo>
                    <a:lnTo>
                      <a:pt x="3" y="18"/>
                    </a:lnTo>
                    <a:lnTo>
                      <a:pt x="3" y="18"/>
                    </a:lnTo>
                    <a:lnTo>
                      <a:pt x="6" y="20"/>
                    </a:lnTo>
                    <a:lnTo>
                      <a:pt x="11" y="20"/>
                    </a:lnTo>
                    <a:lnTo>
                      <a:pt x="14" y="18"/>
                    </a:lnTo>
                    <a:lnTo>
                      <a:pt x="16" y="16"/>
                    </a:lnTo>
                    <a:lnTo>
                      <a:pt x="18" y="13"/>
                    </a:lnTo>
                    <a:lnTo>
                      <a:pt x="19" y="10"/>
                    </a:lnTo>
                    <a:lnTo>
                      <a:pt x="18" y="7"/>
                    </a:lnTo>
                    <a:lnTo>
                      <a:pt x="14"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0" name="Freeform 920"/>
              <p:cNvSpPr>
                <a:spLocks/>
              </p:cNvSpPr>
              <p:nvPr/>
            </p:nvSpPr>
            <p:spPr bwMode="auto">
              <a:xfrm>
                <a:off x="3429" y="2561"/>
                <a:ext cx="19" cy="20"/>
              </a:xfrm>
              <a:custGeom>
                <a:avLst/>
                <a:gdLst>
                  <a:gd name="T0" fmla="*/ 16 w 19"/>
                  <a:gd name="T1" fmla="*/ 2 h 20"/>
                  <a:gd name="T2" fmla="*/ 16 w 19"/>
                  <a:gd name="T3" fmla="*/ 2 h 20"/>
                  <a:gd name="T4" fmla="*/ 11 w 19"/>
                  <a:gd name="T5" fmla="*/ 0 h 20"/>
                  <a:gd name="T6" fmla="*/ 0 w 19"/>
                  <a:gd name="T7" fmla="*/ 15 h 20"/>
                  <a:gd name="T8" fmla="*/ 5 w 19"/>
                  <a:gd name="T9" fmla="*/ 18 h 20"/>
                  <a:gd name="T10" fmla="*/ 5 w 19"/>
                  <a:gd name="T11" fmla="*/ 18 h 20"/>
                  <a:gd name="T12" fmla="*/ 5 w 19"/>
                  <a:gd name="T13" fmla="*/ 18 h 20"/>
                  <a:gd name="T14" fmla="*/ 8 w 19"/>
                  <a:gd name="T15" fmla="*/ 20 h 20"/>
                  <a:gd name="T16" fmla="*/ 11 w 19"/>
                  <a:gd name="T17" fmla="*/ 20 h 20"/>
                  <a:gd name="T18" fmla="*/ 15 w 19"/>
                  <a:gd name="T19" fmla="*/ 18 h 20"/>
                  <a:gd name="T20" fmla="*/ 18 w 19"/>
                  <a:gd name="T21" fmla="*/ 17 h 20"/>
                  <a:gd name="T22" fmla="*/ 19 w 19"/>
                  <a:gd name="T23" fmla="*/ 13 h 20"/>
                  <a:gd name="T24" fmla="*/ 19 w 19"/>
                  <a:gd name="T25" fmla="*/ 10 h 20"/>
                  <a:gd name="T26" fmla="*/ 19 w 19"/>
                  <a:gd name="T27" fmla="*/ 5 h 20"/>
                  <a:gd name="T28" fmla="*/ 16 w 19"/>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16" y="2"/>
                    </a:moveTo>
                    <a:lnTo>
                      <a:pt x="16" y="2"/>
                    </a:lnTo>
                    <a:lnTo>
                      <a:pt x="11" y="0"/>
                    </a:lnTo>
                    <a:lnTo>
                      <a:pt x="0" y="15"/>
                    </a:lnTo>
                    <a:lnTo>
                      <a:pt x="5" y="18"/>
                    </a:lnTo>
                    <a:lnTo>
                      <a:pt x="5" y="18"/>
                    </a:lnTo>
                    <a:lnTo>
                      <a:pt x="5" y="18"/>
                    </a:lnTo>
                    <a:lnTo>
                      <a:pt x="8" y="20"/>
                    </a:lnTo>
                    <a:lnTo>
                      <a:pt x="11" y="20"/>
                    </a:lnTo>
                    <a:lnTo>
                      <a:pt x="15" y="18"/>
                    </a:lnTo>
                    <a:lnTo>
                      <a:pt x="18" y="17"/>
                    </a:lnTo>
                    <a:lnTo>
                      <a:pt x="19" y="13"/>
                    </a:lnTo>
                    <a:lnTo>
                      <a:pt x="19" y="10"/>
                    </a:lnTo>
                    <a:lnTo>
                      <a:pt x="19" y="5"/>
                    </a:lnTo>
                    <a:lnTo>
                      <a:pt x="1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1" name="Freeform 921"/>
              <p:cNvSpPr>
                <a:spLocks/>
              </p:cNvSpPr>
              <p:nvPr/>
            </p:nvSpPr>
            <p:spPr bwMode="auto">
              <a:xfrm>
                <a:off x="3434" y="2563"/>
                <a:ext cx="19" cy="21"/>
              </a:xfrm>
              <a:custGeom>
                <a:avLst/>
                <a:gdLst>
                  <a:gd name="T0" fmla="*/ 14 w 19"/>
                  <a:gd name="T1" fmla="*/ 3 h 21"/>
                  <a:gd name="T2" fmla="*/ 14 w 19"/>
                  <a:gd name="T3" fmla="*/ 3 h 21"/>
                  <a:gd name="T4" fmla="*/ 11 w 19"/>
                  <a:gd name="T5" fmla="*/ 0 h 21"/>
                  <a:gd name="T6" fmla="*/ 0 w 19"/>
                  <a:gd name="T7" fmla="*/ 16 h 21"/>
                  <a:gd name="T8" fmla="*/ 3 w 19"/>
                  <a:gd name="T9" fmla="*/ 20 h 21"/>
                  <a:gd name="T10" fmla="*/ 3 w 19"/>
                  <a:gd name="T11" fmla="*/ 20 h 21"/>
                  <a:gd name="T12" fmla="*/ 3 w 19"/>
                  <a:gd name="T13" fmla="*/ 20 h 21"/>
                  <a:gd name="T14" fmla="*/ 6 w 19"/>
                  <a:gd name="T15" fmla="*/ 21 h 21"/>
                  <a:gd name="T16" fmla="*/ 11 w 19"/>
                  <a:gd name="T17" fmla="*/ 21 h 21"/>
                  <a:gd name="T18" fmla="*/ 14 w 19"/>
                  <a:gd name="T19" fmla="*/ 20 h 21"/>
                  <a:gd name="T20" fmla="*/ 16 w 19"/>
                  <a:gd name="T21" fmla="*/ 18 h 21"/>
                  <a:gd name="T22" fmla="*/ 18 w 19"/>
                  <a:gd name="T23" fmla="*/ 15 h 21"/>
                  <a:gd name="T24" fmla="*/ 19 w 19"/>
                  <a:gd name="T25" fmla="*/ 10 h 21"/>
                  <a:gd name="T26" fmla="*/ 18 w 19"/>
                  <a:gd name="T27" fmla="*/ 7 h 21"/>
                  <a:gd name="T28" fmla="*/ 14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14" y="3"/>
                    </a:moveTo>
                    <a:lnTo>
                      <a:pt x="14" y="3"/>
                    </a:lnTo>
                    <a:lnTo>
                      <a:pt x="11" y="0"/>
                    </a:lnTo>
                    <a:lnTo>
                      <a:pt x="0" y="16"/>
                    </a:lnTo>
                    <a:lnTo>
                      <a:pt x="3" y="20"/>
                    </a:lnTo>
                    <a:lnTo>
                      <a:pt x="3" y="20"/>
                    </a:lnTo>
                    <a:lnTo>
                      <a:pt x="3" y="20"/>
                    </a:lnTo>
                    <a:lnTo>
                      <a:pt x="6" y="21"/>
                    </a:lnTo>
                    <a:lnTo>
                      <a:pt x="11" y="21"/>
                    </a:lnTo>
                    <a:lnTo>
                      <a:pt x="14" y="20"/>
                    </a:lnTo>
                    <a:lnTo>
                      <a:pt x="16" y="18"/>
                    </a:lnTo>
                    <a:lnTo>
                      <a:pt x="18" y="15"/>
                    </a:lnTo>
                    <a:lnTo>
                      <a:pt x="19" y="10"/>
                    </a:lnTo>
                    <a:lnTo>
                      <a:pt x="18" y="7"/>
                    </a:lnTo>
                    <a:lnTo>
                      <a:pt x="14"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2" name="Freeform 922"/>
              <p:cNvSpPr>
                <a:spLocks/>
              </p:cNvSpPr>
              <p:nvPr/>
            </p:nvSpPr>
            <p:spPr bwMode="auto">
              <a:xfrm>
                <a:off x="3437" y="2566"/>
                <a:ext cx="20" cy="21"/>
              </a:xfrm>
              <a:custGeom>
                <a:avLst/>
                <a:gdLst>
                  <a:gd name="T0" fmla="*/ 16 w 20"/>
                  <a:gd name="T1" fmla="*/ 4 h 21"/>
                  <a:gd name="T2" fmla="*/ 16 w 20"/>
                  <a:gd name="T3" fmla="*/ 4 h 21"/>
                  <a:gd name="T4" fmla="*/ 11 w 20"/>
                  <a:gd name="T5" fmla="*/ 0 h 21"/>
                  <a:gd name="T6" fmla="*/ 0 w 20"/>
                  <a:gd name="T7" fmla="*/ 17 h 21"/>
                  <a:gd name="T8" fmla="*/ 5 w 20"/>
                  <a:gd name="T9" fmla="*/ 20 h 21"/>
                  <a:gd name="T10" fmla="*/ 5 w 20"/>
                  <a:gd name="T11" fmla="*/ 20 h 21"/>
                  <a:gd name="T12" fmla="*/ 5 w 20"/>
                  <a:gd name="T13" fmla="*/ 20 h 21"/>
                  <a:gd name="T14" fmla="*/ 8 w 20"/>
                  <a:gd name="T15" fmla="*/ 21 h 21"/>
                  <a:gd name="T16" fmla="*/ 11 w 20"/>
                  <a:gd name="T17" fmla="*/ 21 h 21"/>
                  <a:gd name="T18" fmla="*/ 15 w 20"/>
                  <a:gd name="T19" fmla="*/ 20 h 21"/>
                  <a:gd name="T20" fmla="*/ 18 w 20"/>
                  <a:gd name="T21" fmla="*/ 17 h 21"/>
                  <a:gd name="T22" fmla="*/ 20 w 20"/>
                  <a:gd name="T23" fmla="*/ 15 h 21"/>
                  <a:gd name="T24" fmla="*/ 20 w 20"/>
                  <a:gd name="T25" fmla="*/ 10 h 21"/>
                  <a:gd name="T26" fmla="*/ 18 w 20"/>
                  <a:gd name="T27" fmla="*/ 7 h 21"/>
                  <a:gd name="T28" fmla="*/ 16 w 20"/>
                  <a:gd name="T29"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16" y="4"/>
                    </a:moveTo>
                    <a:lnTo>
                      <a:pt x="16" y="4"/>
                    </a:lnTo>
                    <a:lnTo>
                      <a:pt x="11" y="0"/>
                    </a:lnTo>
                    <a:lnTo>
                      <a:pt x="0" y="17"/>
                    </a:lnTo>
                    <a:lnTo>
                      <a:pt x="5" y="20"/>
                    </a:lnTo>
                    <a:lnTo>
                      <a:pt x="5" y="20"/>
                    </a:lnTo>
                    <a:lnTo>
                      <a:pt x="5" y="20"/>
                    </a:lnTo>
                    <a:lnTo>
                      <a:pt x="8" y="21"/>
                    </a:lnTo>
                    <a:lnTo>
                      <a:pt x="11" y="21"/>
                    </a:lnTo>
                    <a:lnTo>
                      <a:pt x="15" y="20"/>
                    </a:lnTo>
                    <a:lnTo>
                      <a:pt x="18" y="17"/>
                    </a:lnTo>
                    <a:lnTo>
                      <a:pt x="20" y="15"/>
                    </a:lnTo>
                    <a:lnTo>
                      <a:pt x="20" y="10"/>
                    </a:lnTo>
                    <a:lnTo>
                      <a:pt x="18" y="7"/>
                    </a:lnTo>
                    <a:lnTo>
                      <a:pt x="16"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3" name="Freeform 923"/>
              <p:cNvSpPr>
                <a:spLocks/>
              </p:cNvSpPr>
              <p:nvPr/>
            </p:nvSpPr>
            <p:spPr bwMode="auto">
              <a:xfrm>
                <a:off x="3442" y="2570"/>
                <a:ext cx="19" cy="21"/>
              </a:xfrm>
              <a:custGeom>
                <a:avLst/>
                <a:gdLst>
                  <a:gd name="T0" fmla="*/ 15 w 19"/>
                  <a:gd name="T1" fmla="*/ 3 h 21"/>
                  <a:gd name="T2" fmla="*/ 15 w 19"/>
                  <a:gd name="T3" fmla="*/ 3 h 21"/>
                  <a:gd name="T4" fmla="*/ 11 w 19"/>
                  <a:gd name="T5" fmla="*/ 0 h 21"/>
                  <a:gd name="T6" fmla="*/ 0 w 19"/>
                  <a:gd name="T7" fmla="*/ 16 h 21"/>
                  <a:gd name="T8" fmla="*/ 3 w 19"/>
                  <a:gd name="T9" fmla="*/ 17 h 21"/>
                  <a:gd name="T10" fmla="*/ 3 w 19"/>
                  <a:gd name="T11" fmla="*/ 17 h 21"/>
                  <a:gd name="T12" fmla="*/ 3 w 19"/>
                  <a:gd name="T13" fmla="*/ 17 h 21"/>
                  <a:gd name="T14" fmla="*/ 6 w 19"/>
                  <a:gd name="T15" fmla="*/ 21 h 21"/>
                  <a:gd name="T16" fmla="*/ 11 w 19"/>
                  <a:gd name="T17" fmla="*/ 21 h 21"/>
                  <a:gd name="T18" fmla="*/ 15 w 19"/>
                  <a:gd name="T19" fmla="*/ 19 h 21"/>
                  <a:gd name="T20" fmla="*/ 16 w 19"/>
                  <a:gd name="T21" fmla="*/ 16 h 21"/>
                  <a:gd name="T22" fmla="*/ 18 w 19"/>
                  <a:gd name="T23" fmla="*/ 13 h 21"/>
                  <a:gd name="T24" fmla="*/ 19 w 19"/>
                  <a:gd name="T25" fmla="*/ 9 h 21"/>
                  <a:gd name="T26" fmla="*/ 18 w 19"/>
                  <a:gd name="T27" fmla="*/ 6 h 21"/>
                  <a:gd name="T28" fmla="*/ 15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15" y="3"/>
                    </a:moveTo>
                    <a:lnTo>
                      <a:pt x="15" y="3"/>
                    </a:lnTo>
                    <a:lnTo>
                      <a:pt x="11" y="0"/>
                    </a:lnTo>
                    <a:lnTo>
                      <a:pt x="0" y="16"/>
                    </a:lnTo>
                    <a:lnTo>
                      <a:pt x="3" y="17"/>
                    </a:lnTo>
                    <a:lnTo>
                      <a:pt x="3" y="17"/>
                    </a:lnTo>
                    <a:lnTo>
                      <a:pt x="3" y="17"/>
                    </a:lnTo>
                    <a:lnTo>
                      <a:pt x="6" y="21"/>
                    </a:lnTo>
                    <a:lnTo>
                      <a:pt x="11" y="21"/>
                    </a:lnTo>
                    <a:lnTo>
                      <a:pt x="15" y="19"/>
                    </a:lnTo>
                    <a:lnTo>
                      <a:pt x="16" y="16"/>
                    </a:lnTo>
                    <a:lnTo>
                      <a:pt x="18" y="13"/>
                    </a:lnTo>
                    <a:lnTo>
                      <a:pt x="19" y="9"/>
                    </a:lnTo>
                    <a:lnTo>
                      <a:pt x="18" y="6"/>
                    </a:lnTo>
                    <a:lnTo>
                      <a:pt x="1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4" name="Freeform 924"/>
              <p:cNvSpPr>
                <a:spLocks/>
              </p:cNvSpPr>
              <p:nvPr/>
            </p:nvSpPr>
            <p:spPr bwMode="auto">
              <a:xfrm>
                <a:off x="3445" y="2573"/>
                <a:ext cx="20" cy="21"/>
              </a:xfrm>
              <a:custGeom>
                <a:avLst/>
                <a:gdLst>
                  <a:gd name="T0" fmla="*/ 18 w 20"/>
                  <a:gd name="T1" fmla="*/ 5 h 21"/>
                  <a:gd name="T2" fmla="*/ 16 w 20"/>
                  <a:gd name="T3" fmla="*/ 3 h 21"/>
                  <a:gd name="T4" fmla="*/ 12 w 20"/>
                  <a:gd name="T5" fmla="*/ 0 h 21"/>
                  <a:gd name="T6" fmla="*/ 0 w 20"/>
                  <a:gd name="T7" fmla="*/ 14 h 21"/>
                  <a:gd name="T8" fmla="*/ 5 w 20"/>
                  <a:gd name="T9" fmla="*/ 18 h 21"/>
                  <a:gd name="T10" fmla="*/ 3 w 20"/>
                  <a:gd name="T11" fmla="*/ 18 h 21"/>
                  <a:gd name="T12" fmla="*/ 5 w 20"/>
                  <a:gd name="T13" fmla="*/ 18 h 21"/>
                  <a:gd name="T14" fmla="*/ 8 w 20"/>
                  <a:gd name="T15" fmla="*/ 21 h 21"/>
                  <a:gd name="T16" fmla="*/ 12 w 20"/>
                  <a:gd name="T17" fmla="*/ 21 h 21"/>
                  <a:gd name="T18" fmla="*/ 15 w 20"/>
                  <a:gd name="T19" fmla="*/ 19 h 21"/>
                  <a:gd name="T20" fmla="*/ 18 w 20"/>
                  <a:gd name="T21" fmla="*/ 16 h 21"/>
                  <a:gd name="T22" fmla="*/ 20 w 20"/>
                  <a:gd name="T23" fmla="*/ 13 h 21"/>
                  <a:gd name="T24" fmla="*/ 20 w 20"/>
                  <a:gd name="T25" fmla="*/ 10 h 21"/>
                  <a:gd name="T26" fmla="*/ 18 w 20"/>
                  <a:gd name="T27" fmla="*/ 6 h 21"/>
                  <a:gd name="T28" fmla="*/ 16 w 20"/>
                  <a:gd name="T29" fmla="*/ 3 h 21"/>
                  <a:gd name="T30" fmla="*/ 18 w 20"/>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8" y="5"/>
                    </a:moveTo>
                    <a:lnTo>
                      <a:pt x="16" y="3"/>
                    </a:lnTo>
                    <a:lnTo>
                      <a:pt x="12" y="0"/>
                    </a:lnTo>
                    <a:lnTo>
                      <a:pt x="0" y="14"/>
                    </a:lnTo>
                    <a:lnTo>
                      <a:pt x="5" y="18"/>
                    </a:lnTo>
                    <a:lnTo>
                      <a:pt x="3" y="18"/>
                    </a:lnTo>
                    <a:lnTo>
                      <a:pt x="5" y="18"/>
                    </a:lnTo>
                    <a:lnTo>
                      <a:pt x="8" y="21"/>
                    </a:lnTo>
                    <a:lnTo>
                      <a:pt x="12" y="21"/>
                    </a:lnTo>
                    <a:lnTo>
                      <a:pt x="15" y="19"/>
                    </a:lnTo>
                    <a:lnTo>
                      <a:pt x="18" y="16"/>
                    </a:lnTo>
                    <a:lnTo>
                      <a:pt x="20" y="13"/>
                    </a:lnTo>
                    <a:lnTo>
                      <a:pt x="20" y="10"/>
                    </a:lnTo>
                    <a:lnTo>
                      <a:pt x="18" y="6"/>
                    </a:lnTo>
                    <a:lnTo>
                      <a:pt x="16" y="3"/>
                    </a:lnTo>
                    <a:lnTo>
                      <a:pt x="18"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5" name="Freeform 925"/>
              <p:cNvSpPr>
                <a:spLocks/>
              </p:cNvSpPr>
              <p:nvPr/>
            </p:nvSpPr>
            <p:spPr bwMode="auto">
              <a:xfrm>
                <a:off x="3448" y="2578"/>
                <a:ext cx="21" cy="19"/>
              </a:xfrm>
              <a:custGeom>
                <a:avLst/>
                <a:gdLst>
                  <a:gd name="T0" fmla="*/ 17 w 21"/>
                  <a:gd name="T1" fmla="*/ 3 h 19"/>
                  <a:gd name="T2" fmla="*/ 18 w 21"/>
                  <a:gd name="T3" fmla="*/ 5 h 19"/>
                  <a:gd name="T4" fmla="*/ 15 w 21"/>
                  <a:gd name="T5" fmla="*/ 0 h 19"/>
                  <a:gd name="T6" fmla="*/ 0 w 21"/>
                  <a:gd name="T7" fmla="*/ 13 h 19"/>
                  <a:gd name="T8" fmla="*/ 4 w 21"/>
                  <a:gd name="T9" fmla="*/ 16 h 19"/>
                  <a:gd name="T10" fmla="*/ 5 w 21"/>
                  <a:gd name="T11" fmla="*/ 18 h 19"/>
                  <a:gd name="T12" fmla="*/ 4 w 21"/>
                  <a:gd name="T13" fmla="*/ 16 h 19"/>
                  <a:gd name="T14" fmla="*/ 7 w 21"/>
                  <a:gd name="T15" fmla="*/ 19 h 19"/>
                  <a:gd name="T16" fmla="*/ 10 w 21"/>
                  <a:gd name="T17" fmla="*/ 19 h 19"/>
                  <a:gd name="T18" fmla="*/ 15 w 21"/>
                  <a:gd name="T19" fmla="*/ 19 h 19"/>
                  <a:gd name="T20" fmla="*/ 18 w 21"/>
                  <a:gd name="T21" fmla="*/ 18 h 19"/>
                  <a:gd name="T22" fmla="*/ 20 w 21"/>
                  <a:gd name="T23" fmla="*/ 14 h 19"/>
                  <a:gd name="T24" fmla="*/ 21 w 21"/>
                  <a:gd name="T25" fmla="*/ 11 h 19"/>
                  <a:gd name="T26" fmla="*/ 20 w 21"/>
                  <a:gd name="T27" fmla="*/ 8 h 19"/>
                  <a:gd name="T28" fmla="*/ 18 w 21"/>
                  <a:gd name="T29" fmla="*/ 5 h 19"/>
                  <a:gd name="T30" fmla="*/ 17 w 21"/>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9">
                    <a:moveTo>
                      <a:pt x="17" y="3"/>
                    </a:moveTo>
                    <a:lnTo>
                      <a:pt x="18" y="5"/>
                    </a:lnTo>
                    <a:lnTo>
                      <a:pt x="15" y="0"/>
                    </a:lnTo>
                    <a:lnTo>
                      <a:pt x="0" y="13"/>
                    </a:lnTo>
                    <a:lnTo>
                      <a:pt x="4" y="16"/>
                    </a:lnTo>
                    <a:lnTo>
                      <a:pt x="5" y="18"/>
                    </a:lnTo>
                    <a:lnTo>
                      <a:pt x="4" y="16"/>
                    </a:lnTo>
                    <a:lnTo>
                      <a:pt x="7" y="19"/>
                    </a:lnTo>
                    <a:lnTo>
                      <a:pt x="10" y="19"/>
                    </a:lnTo>
                    <a:lnTo>
                      <a:pt x="15" y="19"/>
                    </a:lnTo>
                    <a:lnTo>
                      <a:pt x="18" y="18"/>
                    </a:lnTo>
                    <a:lnTo>
                      <a:pt x="20" y="14"/>
                    </a:lnTo>
                    <a:lnTo>
                      <a:pt x="21" y="11"/>
                    </a:lnTo>
                    <a:lnTo>
                      <a:pt x="20" y="8"/>
                    </a:lnTo>
                    <a:lnTo>
                      <a:pt x="18" y="5"/>
                    </a:lnTo>
                    <a:lnTo>
                      <a:pt x="17"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6" name="Freeform 926"/>
              <p:cNvSpPr>
                <a:spLocks/>
              </p:cNvSpPr>
              <p:nvPr/>
            </p:nvSpPr>
            <p:spPr bwMode="auto">
              <a:xfrm>
                <a:off x="3453" y="2581"/>
                <a:ext cx="20" cy="19"/>
              </a:xfrm>
              <a:custGeom>
                <a:avLst/>
                <a:gdLst>
                  <a:gd name="T0" fmla="*/ 16 w 20"/>
                  <a:gd name="T1" fmla="*/ 3 h 19"/>
                  <a:gd name="T2" fmla="*/ 16 w 20"/>
                  <a:gd name="T3" fmla="*/ 3 h 19"/>
                  <a:gd name="T4" fmla="*/ 12 w 20"/>
                  <a:gd name="T5" fmla="*/ 0 h 19"/>
                  <a:gd name="T6" fmla="*/ 0 w 20"/>
                  <a:gd name="T7" fmla="*/ 15 h 19"/>
                  <a:gd name="T8" fmla="*/ 5 w 20"/>
                  <a:gd name="T9" fmla="*/ 18 h 19"/>
                  <a:gd name="T10" fmla="*/ 5 w 20"/>
                  <a:gd name="T11" fmla="*/ 18 h 19"/>
                  <a:gd name="T12" fmla="*/ 4 w 20"/>
                  <a:gd name="T13" fmla="*/ 18 h 19"/>
                  <a:gd name="T14" fmla="*/ 8 w 20"/>
                  <a:gd name="T15" fmla="*/ 19 h 19"/>
                  <a:gd name="T16" fmla="*/ 12 w 20"/>
                  <a:gd name="T17" fmla="*/ 19 h 19"/>
                  <a:gd name="T18" fmla="*/ 15 w 20"/>
                  <a:gd name="T19" fmla="*/ 18 h 19"/>
                  <a:gd name="T20" fmla="*/ 18 w 20"/>
                  <a:gd name="T21" fmla="*/ 16 h 19"/>
                  <a:gd name="T22" fmla="*/ 20 w 20"/>
                  <a:gd name="T23" fmla="*/ 13 h 19"/>
                  <a:gd name="T24" fmla="*/ 20 w 20"/>
                  <a:gd name="T25" fmla="*/ 10 h 19"/>
                  <a:gd name="T26" fmla="*/ 20 w 20"/>
                  <a:gd name="T27" fmla="*/ 6 h 19"/>
                  <a:gd name="T28" fmla="*/ 16 w 20"/>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9">
                    <a:moveTo>
                      <a:pt x="16" y="3"/>
                    </a:moveTo>
                    <a:lnTo>
                      <a:pt x="16" y="3"/>
                    </a:lnTo>
                    <a:lnTo>
                      <a:pt x="12" y="0"/>
                    </a:lnTo>
                    <a:lnTo>
                      <a:pt x="0" y="15"/>
                    </a:lnTo>
                    <a:lnTo>
                      <a:pt x="5" y="18"/>
                    </a:lnTo>
                    <a:lnTo>
                      <a:pt x="5" y="18"/>
                    </a:lnTo>
                    <a:lnTo>
                      <a:pt x="4" y="18"/>
                    </a:lnTo>
                    <a:lnTo>
                      <a:pt x="8" y="19"/>
                    </a:lnTo>
                    <a:lnTo>
                      <a:pt x="12" y="19"/>
                    </a:lnTo>
                    <a:lnTo>
                      <a:pt x="15" y="18"/>
                    </a:lnTo>
                    <a:lnTo>
                      <a:pt x="18" y="16"/>
                    </a:lnTo>
                    <a:lnTo>
                      <a:pt x="20" y="13"/>
                    </a:lnTo>
                    <a:lnTo>
                      <a:pt x="20" y="10"/>
                    </a:lnTo>
                    <a:lnTo>
                      <a:pt x="20"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7" name="Freeform 927"/>
              <p:cNvSpPr>
                <a:spLocks/>
              </p:cNvSpPr>
              <p:nvPr/>
            </p:nvSpPr>
            <p:spPr bwMode="auto">
              <a:xfrm>
                <a:off x="3458" y="2584"/>
                <a:ext cx="20" cy="20"/>
              </a:xfrm>
              <a:custGeom>
                <a:avLst/>
                <a:gdLst>
                  <a:gd name="T0" fmla="*/ 15 w 20"/>
                  <a:gd name="T1" fmla="*/ 3 h 20"/>
                  <a:gd name="T2" fmla="*/ 15 w 20"/>
                  <a:gd name="T3" fmla="*/ 3 h 20"/>
                  <a:gd name="T4" fmla="*/ 11 w 20"/>
                  <a:gd name="T5" fmla="*/ 0 h 20"/>
                  <a:gd name="T6" fmla="*/ 0 w 20"/>
                  <a:gd name="T7" fmla="*/ 15 h 20"/>
                  <a:gd name="T8" fmla="*/ 3 w 20"/>
                  <a:gd name="T9" fmla="*/ 18 h 20"/>
                  <a:gd name="T10" fmla="*/ 3 w 20"/>
                  <a:gd name="T11" fmla="*/ 18 h 20"/>
                  <a:gd name="T12" fmla="*/ 3 w 20"/>
                  <a:gd name="T13" fmla="*/ 18 h 20"/>
                  <a:gd name="T14" fmla="*/ 7 w 20"/>
                  <a:gd name="T15" fmla="*/ 20 h 20"/>
                  <a:gd name="T16" fmla="*/ 11 w 20"/>
                  <a:gd name="T17" fmla="*/ 20 h 20"/>
                  <a:gd name="T18" fmla="*/ 15 w 20"/>
                  <a:gd name="T19" fmla="*/ 18 h 20"/>
                  <a:gd name="T20" fmla="*/ 16 w 20"/>
                  <a:gd name="T21" fmla="*/ 16 h 20"/>
                  <a:gd name="T22" fmla="*/ 18 w 20"/>
                  <a:gd name="T23" fmla="*/ 13 h 20"/>
                  <a:gd name="T24" fmla="*/ 20 w 20"/>
                  <a:gd name="T25" fmla="*/ 10 h 20"/>
                  <a:gd name="T26" fmla="*/ 18 w 20"/>
                  <a:gd name="T27" fmla="*/ 7 h 20"/>
                  <a:gd name="T28" fmla="*/ 15 w 20"/>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0">
                    <a:moveTo>
                      <a:pt x="15" y="3"/>
                    </a:moveTo>
                    <a:lnTo>
                      <a:pt x="15" y="3"/>
                    </a:lnTo>
                    <a:lnTo>
                      <a:pt x="11" y="0"/>
                    </a:lnTo>
                    <a:lnTo>
                      <a:pt x="0" y="15"/>
                    </a:lnTo>
                    <a:lnTo>
                      <a:pt x="3" y="18"/>
                    </a:lnTo>
                    <a:lnTo>
                      <a:pt x="3" y="18"/>
                    </a:lnTo>
                    <a:lnTo>
                      <a:pt x="3" y="18"/>
                    </a:lnTo>
                    <a:lnTo>
                      <a:pt x="7" y="20"/>
                    </a:lnTo>
                    <a:lnTo>
                      <a:pt x="11" y="20"/>
                    </a:lnTo>
                    <a:lnTo>
                      <a:pt x="15" y="18"/>
                    </a:lnTo>
                    <a:lnTo>
                      <a:pt x="16" y="16"/>
                    </a:lnTo>
                    <a:lnTo>
                      <a:pt x="18" y="13"/>
                    </a:lnTo>
                    <a:lnTo>
                      <a:pt x="20" y="10"/>
                    </a:lnTo>
                    <a:lnTo>
                      <a:pt x="18" y="7"/>
                    </a:lnTo>
                    <a:lnTo>
                      <a:pt x="1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8" name="Freeform 928"/>
              <p:cNvSpPr>
                <a:spLocks/>
              </p:cNvSpPr>
              <p:nvPr/>
            </p:nvSpPr>
            <p:spPr bwMode="auto">
              <a:xfrm>
                <a:off x="3461" y="2587"/>
                <a:ext cx="20" cy="20"/>
              </a:xfrm>
              <a:custGeom>
                <a:avLst/>
                <a:gdLst>
                  <a:gd name="T0" fmla="*/ 13 w 20"/>
                  <a:gd name="T1" fmla="*/ 2 h 20"/>
                  <a:gd name="T2" fmla="*/ 17 w 20"/>
                  <a:gd name="T3" fmla="*/ 2 h 20"/>
                  <a:gd name="T4" fmla="*/ 12 w 20"/>
                  <a:gd name="T5" fmla="*/ 0 h 20"/>
                  <a:gd name="T6" fmla="*/ 0 w 20"/>
                  <a:gd name="T7" fmla="*/ 15 h 20"/>
                  <a:gd name="T8" fmla="*/ 5 w 20"/>
                  <a:gd name="T9" fmla="*/ 18 h 20"/>
                  <a:gd name="T10" fmla="*/ 7 w 20"/>
                  <a:gd name="T11" fmla="*/ 20 h 20"/>
                  <a:gd name="T12" fmla="*/ 5 w 20"/>
                  <a:gd name="T13" fmla="*/ 18 h 20"/>
                  <a:gd name="T14" fmla="*/ 8 w 20"/>
                  <a:gd name="T15" fmla="*/ 20 h 20"/>
                  <a:gd name="T16" fmla="*/ 12 w 20"/>
                  <a:gd name="T17" fmla="*/ 20 h 20"/>
                  <a:gd name="T18" fmla="*/ 15 w 20"/>
                  <a:gd name="T19" fmla="*/ 18 h 20"/>
                  <a:gd name="T20" fmla="*/ 18 w 20"/>
                  <a:gd name="T21" fmla="*/ 17 h 20"/>
                  <a:gd name="T22" fmla="*/ 20 w 20"/>
                  <a:gd name="T23" fmla="*/ 13 h 20"/>
                  <a:gd name="T24" fmla="*/ 20 w 20"/>
                  <a:gd name="T25" fmla="*/ 10 h 20"/>
                  <a:gd name="T26" fmla="*/ 18 w 20"/>
                  <a:gd name="T27" fmla="*/ 5 h 20"/>
                  <a:gd name="T28" fmla="*/ 17 w 20"/>
                  <a:gd name="T29" fmla="*/ 2 h 20"/>
                  <a:gd name="T30" fmla="*/ 13 w 20"/>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0">
                    <a:moveTo>
                      <a:pt x="13" y="2"/>
                    </a:moveTo>
                    <a:lnTo>
                      <a:pt x="17" y="2"/>
                    </a:lnTo>
                    <a:lnTo>
                      <a:pt x="12" y="0"/>
                    </a:lnTo>
                    <a:lnTo>
                      <a:pt x="0" y="15"/>
                    </a:lnTo>
                    <a:lnTo>
                      <a:pt x="5" y="18"/>
                    </a:lnTo>
                    <a:lnTo>
                      <a:pt x="7" y="20"/>
                    </a:lnTo>
                    <a:lnTo>
                      <a:pt x="5" y="18"/>
                    </a:lnTo>
                    <a:lnTo>
                      <a:pt x="8" y="20"/>
                    </a:lnTo>
                    <a:lnTo>
                      <a:pt x="12" y="20"/>
                    </a:lnTo>
                    <a:lnTo>
                      <a:pt x="15" y="18"/>
                    </a:lnTo>
                    <a:lnTo>
                      <a:pt x="18" y="17"/>
                    </a:lnTo>
                    <a:lnTo>
                      <a:pt x="20" y="13"/>
                    </a:lnTo>
                    <a:lnTo>
                      <a:pt x="20" y="10"/>
                    </a:lnTo>
                    <a:lnTo>
                      <a:pt x="18" y="5"/>
                    </a:lnTo>
                    <a:lnTo>
                      <a:pt x="17" y="2"/>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59" name="Freeform 929"/>
              <p:cNvSpPr>
                <a:spLocks/>
              </p:cNvSpPr>
              <p:nvPr/>
            </p:nvSpPr>
            <p:spPr bwMode="auto">
              <a:xfrm>
                <a:off x="3468" y="2589"/>
                <a:ext cx="18" cy="20"/>
              </a:xfrm>
              <a:custGeom>
                <a:avLst/>
                <a:gdLst>
                  <a:gd name="T0" fmla="*/ 13 w 18"/>
                  <a:gd name="T1" fmla="*/ 2 h 20"/>
                  <a:gd name="T2" fmla="*/ 11 w 18"/>
                  <a:gd name="T3" fmla="*/ 2 h 20"/>
                  <a:gd name="T4" fmla="*/ 6 w 18"/>
                  <a:gd name="T5" fmla="*/ 0 h 20"/>
                  <a:gd name="T6" fmla="*/ 0 w 18"/>
                  <a:gd name="T7" fmla="*/ 18 h 20"/>
                  <a:gd name="T8" fmla="*/ 5 w 18"/>
                  <a:gd name="T9" fmla="*/ 20 h 20"/>
                  <a:gd name="T10" fmla="*/ 1 w 18"/>
                  <a:gd name="T11" fmla="*/ 18 h 20"/>
                  <a:gd name="T12" fmla="*/ 5 w 18"/>
                  <a:gd name="T13" fmla="*/ 20 h 20"/>
                  <a:gd name="T14" fmla="*/ 8 w 18"/>
                  <a:gd name="T15" fmla="*/ 20 h 20"/>
                  <a:gd name="T16" fmla="*/ 11 w 18"/>
                  <a:gd name="T17" fmla="*/ 18 h 20"/>
                  <a:gd name="T18" fmla="*/ 14 w 18"/>
                  <a:gd name="T19" fmla="*/ 16 h 20"/>
                  <a:gd name="T20" fmla="*/ 16 w 18"/>
                  <a:gd name="T21" fmla="*/ 13 h 20"/>
                  <a:gd name="T22" fmla="*/ 18 w 18"/>
                  <a:gd name="T23" fmla="*/ 10 h 20"/>
                  <a:gd name="T24" fmla="*/ 16 w 18"/>
                  <a:gd name="T25" fmla="*/ 7 h 20"/>
                  <a:gd name="T26" fmla="*/ 14 w 18"/>
                  <a:gd name="T27" fmla="*/ 3 h 20"/>
                  <a:gd name="T28" fmla="*/ 11 w 18"/>
                  <a:gd name="T29" fmla="*/ 2 h 20"/>
                  <a:gd name="T30" fmla="*/ 13 w 18"/>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13" y="2"/>
                    </a:moveTo>
                    <a:lnTo>
                      <a:pt x="11" y="2"/>
                    </a:lnTo>
                    <a:lnTo>
                      <a:pt x="6" y="0"/>
                    </a:lnTo>
                    <a:lnTo>
                      <a:pt x="0" y="18"/>
                    </a:lnTo>
                    <a:lnTo>
                      <a:pt x="5" y="20"/>
                    </a:lnTo>
                    <a:lnTo>
                      <a:pt x="1" y="18"/>
                    </a:lnTo>
                    <a:lnTo>
                      <a:pt x="5" y="20"/>
                    </a:lnTo>
                    <a:lnTo>
                      <a:pt x="8" y="20"/>
                    </a:lnTo>
                    <a:lnTo>
                      <a:pt x="11" y="18"/>
                    </a:lnTo>
                    <a:lnTo>
                      <a:pt x="14" y="16"/>
                    </a:lnTo>
                    <a:lnTo>
                      <a:pt x="16" y="13"/>
                    </a:lnTo>
                    <a:lnTo>
                      <a:pt x="18" y="10"/>
                    </a:lnTo>
                    <a:lnTo>
                      <a:pt x="16" y="7"/>
                    </a:lnTo>
                    <a:lnTo>
                      <a:pt x="14" y="3"/>
                    </a:lnTo>
                    <a:lnTo>
                      <a:pt x="11" y="2"/>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0" name="Freeform 930"/>
              <p:cNvSpPr>
                <a:spLocks/>
              </p:cNvSpPr>
              <p:nvPr/>
            </p:nvSpPr>
            <p:spPr bwMode="auto">
              <a:xfrm>
                <a:off x="3469" y="2591"/>
                <a:ext cx="20" cy="21"/>
              </a:xfrm>
              <a:custGeom>
                <a:avLst/>
                <a:gdLst>
                  <a:gd name="T0" fmla="*/ 13 w 20"/>
                  <a:gd name="T1" fmla="*/ 1 h 21"/>
                  <a:gd name="T2" fmla="*/ 17 w 20"/>
                  <a:gd name="T3" fmla="*/ 3 h 21"/>
                  <a:gd name="T4" fmla="*/ 12 w 20"/>
                  <a:gd name="T5" fmla="*/ 0 h 21"/>
                  <a:gd name="T6" fmla="*/ 0 w 20"/>
                  <a:gd name="T7" fmla="*/ 16 h 21"/>
                  <a:gd name="T8" fmla="*/ 5 w 20"/>
                  <a:gd name="T9" fmla="*/ 19 h 21"/>
                  <a:gd name="T10" fmla="*/ 7 w 20"/>
                  <a:gd name="T11" fmla="*/ 19 h 21"/>
                  <a:gd name="T12" fmla="*/ 5 w 20"/>
                  <a:gd name="T13" fmla="*/ 19 h 21"/>
                  <a:gd name="T14" fmla="*/ 9 w 20"/>
                  <a:gd name="T15" fmla="*/ 21 h 21"/>
                  <a:gd name="T16" fmla="*/ 12 w 20"/>
                  <a:gd name="T17" fmla="*/ 21 h 21"/>
                  <a:gd name="T18" fmla="*/ 15 w 20"/>
                  <a:gd name="T19" fmla="*/ 19 h 21"/>
                  <a:gd name="T20" fmla="*/ 18 w 20"/>
                  <a:gd name="T21" fmla="*/ 16 h 21"/>
                  <a:gd name="T22" fmla="*/ 20 w 20"/>
                  <a:gd name="T23" fmla="*/ 14 h 21"/>
                  <a:gd name="T24" fmla="*/ 20 w 20"/>
                  <a:gd name="T25" fmla="*/ 9 h 21"/>
                  <a:gd name="T26" fmla="*/ 18 w 20"/>
                  <a:gd name="T27" fmla="*/ 6 h 21"/>
                  <a:gd name="T28" fmla="*/ 17 w 20"/>
                  <a:gd name="T29" fmla="*/ 3 h 21"/>
                  <a:gd name="T30" fmla="*/ 13 w 20"/>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3" y="1"/>
                    </a:moveTo>
                    <a:lnTo>
                      <a:pt x="17" y="3"/>
                    </a:lnTo>
                    <a:lnTo>
                      <a:pt x="12" y="0"/>
                    </a:lnTo>
                    <a:lnTo>
                      <a:pt x="0" y="16"/>
                    </a:lnTo>
                    <a:lnTo>
                      <a:pt x="5" y="19"/>
                    </a:lnTo>
                    <a:lnTo>
                      <a:pt x="7" y="19"/>
                    </a:lnTo>
                    <a:lnTo>
                      <a:pt x="5" y="19"/>
                    </a:lnTo>
                    <a:lnTo>
                      <a:pt x="9" y="21"/>
                    </a:lnTo>
                    <a:lnTo>
                      <a:pt x="12" y="21"/>
                    </a:lnTo>
                    <a:lnTo>
                      <a:pt x="15" y="19"/>
                    </a:lnTo>
                    <a:lnTo>
                      <a:pt x="18" y="16"/>
                    </a:lnTo>
                    <a:lnTo>
                      <a:pt x="20" y="14"/>
                    </a:lnTo>
                    <a:lnTo>
                      <a:pt x="20" y="9"/>
                    </a:lnTo>
                    <a:lnTo>
                      <a:pt x="18" y="6"/>
                    </a:lnTo>
                    <a:lnTo>
                      <a:pt x="17" y="3"/>
                    </a:lnTo>
                    <a:lnTo>
                      <a:pt x="1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1" name="Freeform 931"/>
              <p:cNvSpPr>
                <a:spLocks/>
              </p:cNvSpPr>
              <p:nvPr/>
            </p:nvSpPr>
            <p:spPr bwMode="auto">
              <a:xfrm>
                <a:off x="3476" y="2592"/>
                <a:ext cx="18" cy="21"/>
              </a:xfrm>
              <a:custGeom>
                <a:avLst/>
                <a:gdLst>
                  <a:gd name="T0" fmla="*/ 11 w 18"/>
                  <a:gd name="T1" fmla="*/ 2 h 21"/>
                  <a:gd name="T2" fmla="*/ 11 w 18"/>
                  <a:gd name="T3" fmla="*/ 2 h 21"/>
                  <a:gd name="T4" fmla="*/ 6 w 18"/>
                  <a:gd name="T5" fmla="*/ 0 h 21"/>
                  <a:gd name="T6" fmla="*/ 0 w 18"/>
                  <a:gd name="T7" fmla="*/ 18 h 21"/>
                  <a:gd name="T8" fmla="*/ 5 w 18"/>
                  <a:gd name="T9" fmla="*/ 20 h 21"/>
                  <a:gd name="T10" fmla="*/ 3 w 18"/>
                  <a:gd name="T11" fmla="*/ 20 h 21"/>
                  <a:gd name="T12" fmla="*/ 3 w 18"/>
                  <a:gd name="T13" fmla="*/ 20 h 21"/>
                  <a:gd name="T14" fmla="*/ 8 w 18"/>
                  <a:gd name="T15" fmla="*/ 21 h 21"/>
                  <a:gd name="T16" fmla="*/ 11 w 18"/>
                  <a:gd name="T17" fmla="*/ 20 h 21"/>
                  <a:gd name="T18" fmla="*/ 15 w 18"/>
                  <a:gd name="T19" fmla="*/ 18 h 21"/>
                  <a:gd name="T20" fmla="*/ 16 w 18"/>
                  <a:gd name="T21" fmla="*/ 15 h 21"/>
                  <a:gd name="T22" fmla="*/ 18 w 18"/>
                  <a:gd name="T23" fmla="*/ 12 h 21"/>
                  <a:gd name="T24" fmla="*/ 16 w 18"/>
                  <a:gd name="T25" fmla="*/ 8 h 21"/>
                  <a:gd name="T26" fmla="*/ 15 w 18"/>
                  <a:gd name="T27" fmla="*/ 5 h 21"/>
                  <a:gd name="T28" fmla="*/ 11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2"/>
                    </a:moveTo>
                    <a:lnTo>
                      <a:pt x="11" y="2"/>
                    </a:lnTo>
                    <a:lnTo>
                      <a:pt x="6" y="0"/>
                    </a:lnTo>
                    <a:lnTo>
                      <a:pt x="0" y="18"/>
                    </a:lnTo>
                    <a:lnTo>
                      <a:pt x="5" y="20"/>
                    </a:lnTo>
                    <a:lnTo>
                      <a:pt x="3" y="20"/>
                    </a:lnTo>
                    <a:lnTo>
                      <a:pt x="3" y="20"/>
                    </a:lnTo>
                    <a:lnTo>
                      <a:pt x="8" y="21"/>
                    </a:lnTo>
                    <a:lnTo>
                      <a:pt x="11" y="20"/>
                    </a:lnTo>
                    <a:lnTo>
                      <a:pt x="15" y="18"/>
                    </a:lnTo>
                    <a:lnTo>
                      <a:pt x="16" y="15"/>
                    </a:lnTo>
                    <a:lnTo>
                      <a:pt x="18" y="12"/>
                    </a:lnTo>
                    <a:lnTo>
                      <a:pt x="16" y="8"/>
                    </a:lnTo>
                    <a:lnTo>
                      <a:pt x="15" y="5"/>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2" name="Freeform 932"/>
              <p:cNvSpPr>
                <a:spLocks/>
              </p:cNvSpPr>
              <p:nvPr/>
            </p:nvSpPr>
            <p:spPr bwMode="auto">
              <a:xfrm>
                <a:off x="3479" y="2594"/>
                <a:ext cx="18" cy="21"/>
              </a:xfrm>
              <a:custGeom>
                <a:avLst/>
                <a:gdLst>
                  <a:gd name="T0" fmla="*/ 12 w 18"/>
                  <a:gd name="T1" fmla="*/ 2 h 21"/>
                  <a:gd name="T2" fmla="*/ 12 w 18"/>
                  <a:gd name="T3" fmla="*/ 2 h 21"/>
                  <a:gd name="T4" fmla="*/ 8 w 18"/>
                  <a:gd name="T5" fmla="*/ 0 h 21"/>
                  <a:gd name="T6" fmla="*/ 0 w 18"/>
                  <a:gd name="T7" fmla="*/ 18 h 21"/>
                  <a:gd name="T8" fmla="*/ 5 w 18"/>
                  <a:gd name="T9" fmla="*/ 19 h 21"/>
                  <a:gd name="T10" fmla="*/ 5 w 18"/>
                  <a:gd name="T11" fmla="*/ 19 h 21"/>
                  <a:gd name="T12" fmla="*/ 5 w 18"/>
                  <a:gd name="T13" fmla="*/ 19 h 21"/>
                  <a:gd name="T14" fmla="*/ 10 w 18"/>
                  <a:gd name="T15" fmla="*/ 21 h 21"/>
                  <a:gd name="T16" fmla="*/ 13 w 18"/>
                  <a:gd name="T17" fmla="*/ 19 h 21"/>
                  <a:gd name="T18" fmla="*/ 16 w 18"/>
                  <a:gd name="T19" fmla="*/ 18 h 21"/>
                  <a:gd name="T20" fmla="*/ 18 w 18"/>
                  <a:gd name="T21" fmla="*/ 15 h 21"/>
                  <a:gd name="T22" fmla="*/ 18 w 18"/>
                  <a:gd name="T23" fmla="*/ 11 h 21"/>
                  <a:gd name="T24" fmla="*/ 18 w 18"/>
                  <a:gd name="T25" fmla="*/ 8 h 21"/>
                  <a:gd name="T26" fmla="*/ 15 w 18"/>
                  <a:gd name="T27" fmla="*/ 5 h 21"/>
                  <a:gd name="T28" fmla="*/ 12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2" y="2"/>
                    </a:moveTo>
                    <a:lnTo>
                      <a:pt x="12" y="2"/>
                    </a:lnTo>
                    <a:lnTo>
                      <a:pt x="8" y="0"/>
                    </a:lnTo>
                    <a:lnTo>
                      <a:pt x="0" y="18"/>
                    </a:lnTo>
                    <a:lnTo>
                      <a:pt x="5" y="19"/>
                    </a:lnTo>
                    <a:lnTo>
                      <a:pt x="5" y="19"/>
                    </a:lnTo>
                    <a:lnTo>
                      <a:pt x="5" y="19"/>
                    </a:lnTo>
                    <a:lnTo>
                      <a:pt x="10" y="21"/>
                    </a:lnTo>
                    <a:lnTo>
                      <a:pt x="13" y="19"/>
                    </a:lnTo>
                    <a:lnTo>
                      <a:pt x="16" y="18"/>
                    </a:lnTo>
                    <a:lnTo>
                      <a:pt x="18" y="15"/>
                    </a:lnTo>
                    <a:lnTo>
                      <a:pt x="18" y="11"/>
                    </a:lnTo>
                    <a:lnTo>
                      <a:pt x="18" y="8"/>
                    </a:lnTo>
                    <a:lnTo>
                      <a:pt x="15" y="5"/>
                    </a:lnTo>
                    <a:lnTo>
                      <a:pt x="1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3" name="Freeform 933"/>
              <p:cNvSpPr>
                <a:spLocks/>
              </p:cNvSpPr>
              <p:nvPr/>
            </p:nvSpPr>
            <p:spPr bwMode="auto">
              <a:xfrm>
                <a:off x="3484" y="2596"/>
                <a:ext cx="18" cy="21"/>
              </a:xfrm>
              <a:custGeom>
                <a:avLst/>
                <a:gdLst>
                  <a:gd name="T0" fmla="*/ 11 w 18"/>
                  <a:gd name="T1" fmla="*/ 1 h 21"/>
                  <a:gd name="T2" fmla="*/ 11 w 18"/>
                  <a:gd name="T3" fmla="*/ 1 h 21"/>
                  <a:gd name="T4" fmla="*/ 7 w 18"/>
                  <a:gd name="T5" fmla="*/ 0 h 21"/>
                  <a:gd name="T6" fmla="*/ 0 w 18"/>
                  <a:gd name="T7" fmla="*/ 17 h 21"/>
                  <a:gd name="T8" fmla="*/ 3 w 18"/>
                  <a:gd name="T9" fmla="*/ 19 h 21"/>
                  <a:gd name="T10" fmla="*/ 3 w 18"/>
                  <a:gd name="T11" fmla="*/ 19 h 21"/>
                  <a:gd name="T12" fmla="*/ 3 w 18"/>
                  <a:gd name="T13" fmla="*/ 19 h 21"/>
                  <a:gd name="T14" fmla="*/ 8 w 18"/>
                  <a:gd name="T15" fmla="*/ 21 h 21"/>
                  <a:gd name="T16" fmla="*/ 11 w 18"/>
                  <a:gd name="T17" fmla="*/ 19 h 21"/>
                  <a:gd name="T18" fmla="*/ 15 w 18"/>
                  <a:gd name="T19" fmla="*/ 17 h 21"/>
                  <a:gd name="T20" fmla="*/ 16 w 18"/>
                  <a:gd name="T21" fmla="*/ 14 h 21"/>
                  <a:gd name="T22" fmla="*/ 18 w 18"/>
                  <a:gd name="T23" fmla="*/ 11 h 21"/>
                  <a:gd name="T24" fmla="*/ 16 w 18"/>
                  <a:gd name="T25" fmla="*/ 8 h 21"/>
                  <a:gd name="T26" fmla="*/ 15 w 18"/>
                  <a:gd name="T27" fmla="*/ 4 h 21"/>
                  <a:gd name="T28" fmla="*/ 11 w 18"/>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1"/>
                    </a:moveTo>
                    <a:lnTo>
                      <a:pt x="11" y="1"/>
                    </a:lnTo>
                    <a:lnTo>
                      <a:pt x="7" y="0"/>
                    </a:lnTo>
                    <a:lnTo>
                      <a:pt x="0" y="17"/>
                    </a:lnTo>
                    <a:lnTo>
                      <a:pt x="3" y="19"/>
                    </a:lnTo>
                    <a:lnTo>
                      <a:pt x="3" y="19"/>
                    </a:lnTo>
                    <a:lnTo>
                      <a:pt x="3" y="19"/>
                    </a:lnTo>
                    <a:lnTo>
                      <a:pt x="8" y="21"/>
                    </a:lnTo>
                    <a:lnTo>
                      <a:pt x="11" y="19"/>
                    </a:lnTo>
                    <a:lnTo>
                      <a:pt x="15" y="17"/>
                    </a:lnTo>
                    <a:lnTo>
                      <a:pt x="16" y="14"/>
                    </a:lnTo>
                    <a:lnTo>
                      <a:pt x="18" y="11"/>
                    </a:lnTo>
                    <a:lnTo>
                      <a:pt x="16" y="8"/>
                    </a:lnTo>
                    <a:lnTo>
                      <a:pt x="15" y="4"/>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4" name="Freeform 934"/>
              <p:cNvSpPr>
                <a:spLocks/>
              </p:cNvSpPr>
              <p:nvPr/>
            </p:nvSpPr>
            <p:spPr bwMode="auto">
              <a:xfrm>
                <a:off x="3487" y="2597"/>
                <a:ext cx="18" cy="21"/>
              </a:xfrm>
              <a:custGeom>
                <a:avLst/>
                <a:gdLst>
                  <a:gd name="T0" fmla="*/ 8 w 18"/>
                  <a:gd name="T1" fmla="*/ 2 h 21"/>
                  <a:gd name="T2" fmla="*/ 12 w 18"/>
                  <a:gd name="T3" fmla="*/ 2 h 21"/>
                  <a:gd name="T4" fmla="*/ 8 w 18"/>
                  <a:gd name="T5" fmla="*/ 0 h 21"/>
                  <a:gd name="T6" fmla="*/ 0 w 18"/>
                  <a:gd name="T7" fmla="*/ 18 h 21"/>
                  <a:gd name="T8" fmla="*/ 5 w 18"/>
                  <a:gd name="T9" fmla="*/ 20 h 21"/>
                  <a:gd name="T10" fmla="*/ 8 w 18"/>
                  <a:gd name="T11" fmla="*/ 21 h 21"/>
                  <a:gd name="T12" fmla="*/ 5 w 18"/>
                  <a:gd name="T13" fmla="*/ 20 h 21"/>
                  <a:gd name="T14" fmla="*/ 10 w 18"/>
                  <a:gd name="T15" fmla="*/ 21 h 21"/>
                  <a:gd name="T16" fmla="*/ 13 w 18"/>
                  <a:gd name="T17" fmla="*/ 20 h 21"/>
                  <a:gd name="T18" fmla="*/ 17 w 18"/>
                  <a:gd name="T19" fmla="*/ 18 h 21"/>
                  <a:gd name="T20" fmla="*/ 18 w 18"/>
                  <a:gd name="T21" fmla="*/ 15 h 21"/>
                  <a:gd name="T22" fmla="*/ 18 w 18"/>
                  <a:gd name="T23" fmla="*/ 12 h 21"/>
                  <a:gd name="T24" fmla="*/ 18 w 18"/>
                  <a:gd name="T25" fmla="*/ 7 h 21"/>
                  <a:gd name="T26" fmla="*/ 15 w 18"/>
                  <a:gd name="T27" fmla="*/ 5 h 21"/>
                  <a:gd name="T28" fmla="*/ 12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12" y="2"/>
                    </a:lnTo>
                    <a:lnTo>
                      <a:pt x="8" y="0"/>
                    </a:lnTo>
                    <a:lnTo>
                      <a:pt x="0" y="18"/>
                    </a:lnTo>
                    <a:lnTo>
                      <a:pt x="5" y="20"/>
                    </a:lnTo>
                    <a:lnTo>
                      <a:pt x="8" y="21"/>
                    </a:lnTo>
                    <a:lnTo>
                      <a:pt x="5" y="20"/>
                    </a:lnTo>
                    <a:lnTo>
                      <a:pt x="10" y="21"/>
                    </a:lnTo>
                    <a:lnTo>
                      <a:pt x="13" y="20"/>
                    </a:lnTo>
                    <a:lnTo>
                      <a:pt x="17" y="18"/>
                    </a:lnTo>
                    <a:lnTo>
                      <a:pt x="18" y="15"/>
                    </a:lnTo>
                    <a:lnTo>
                      <a:pt x="18" y="12"/>
                    </a:lnTo>
                    <a:lnTo>
                      <a:pt x="18" y="7"/>
                    </a:lnTo>
                    <a:lnTo>
                      <a:pt x="15" y="5"/>
                    </a:lnTo>
                    <a:lnTo>
                      <a:pt x="12"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5" name="Freeform 935"/>
              <p:cNvSpPr>
                <a:spLocks/>
              </p:cNvSpPr>
              <p:nvPr/>
            </p:nvSpPr>
            <p:spPr bwMode="auto">
              <a:xfrm>
                <a:off x="3495" y="2599"/>
                <a:ext cx="15" cy="19"/>
              </a:xfrm>
              <a:custGeom>
                <a:avLst/>
                <a:gdLst>
                  <a:gd name="T0" fmla="*/ 5 w 15"/>
                  <a:gd name="T1" fmla="*/ 0 h 19"/>
                  <a:gd name="T2" fmla="*/ 5 w 15"/>
                  <a:gd name="T3" fmla="*/ 0 h 19"/>
                  <a:gd name="T4" fmla="*/ 0 w 15"/>
                  <a:gd name="T5" fmla="*/ 0 h 19"/>
                  <a:gd name="T6" fmla="*/ 0 w 15"/>
                  <a:gd name="T7" fmla="*/ 19 h 19"/>
                  <a:gd name="T8" fmla="*/ 5 w 15"/>
                  <a:gd name="T9" fmla="*/ 19 h 19"/>
                  <a:gd name="T10" fmla="*/ 5 w 15"/>
                  <a:gd name="T11" fmla="*/ 19 h 19"/>
                  <a:gd name="T12" fmla="*/ 5 w 15"/>
                  <a:gd name="T13" fmla="*/ 19 h 19"/>
                  <a:gd name="T14" fmla="*/ 9 w 15"/>
                  <a:gd name="T15" fmla="*/ 18 h 19"/>
                  <a:gd name="T16" fmla="*/ 12 w 15"/>
                  <a:gd name="T17" fmla="*/ 16 h 19"/>
                  <a:gd name="T18" fmla="*/ 13 w 15"/>
                  <a:gd name="T19" fmla="*/ 13 h 19"/>
                  <a:gd name="T20" fmla="*/ 15 w 15"/>
                  <a:gd name="T21" fmla="*/ 10 h 19"/>
                  <a:gd name="T22" fmla="*/ 13 w 15"/>
                  <a:gd name="T23" fmla="*/ 5 h 19"/>
                  <a:gd name="T24" fmla="*/ 12 w 15"/>
                  <a:gd name="T25" fmla="*/ 3 h 19"/>
                  <a:gd name="T26" fmla="*/ 9 w 15"/>
                  <a:gd name="T27" fmla="*/ 0 h 19"/>
                  <a:gd name="T28" fmla="*/ 5 w 15"/>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9">
                    <a:moveTo>
                      <a:pt x="5" y="0"/>
                    </a:moveTo>
                    <a:lnTo>
                      <a:pt x="5" y="0"/>
                    </a:lnTo>
                    <a:lnTo>
                      <a:pt x="0" y="0"/>
                    </a:lnTo>
                    <a:lnTo>
                      <a:pt x="0" y="19"/>
                    </a:lnTo>
                    <a:lnTo>
                      <a:pt x="5" y="19"/>
                    </a:lnTo>
                    <a:lnTo>
                      <a:pt x="5" y="19"/>
                    </a:lnTo>
                    <a:lnTo>
                      <a:pt x="5" y="19"/>
                    </a:lnTo>
                    <a:lnTo>
                      <a:pt x="9" y="18"/>
                    </a:lnTo>
                    <a:lnTo>
                      <a:pt x="12" y="16"/>
                    </a:lnTo>
                    <a:lnTo>
                      <a:pt x="13" y="13"/>
                    </a:lnTo>
                    <a:lnTo>
                      <a:pt x="15" y="10"/>
                    </a:lnTo>
                    <a:lnTo>
                      <a:pt x="13" y="5"/>
                    </a:lnTo>
                    <a:lnTo>
                      <a:pt x="12" y="3"/>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6" name="Freeform 936"/>
              <p:cNvSpPr>
                <a:spLocks/>
              </p:cNvSpPr>
              <p:nvPr/>
            </p:nvSpPr>
            <p:spPr bwMode="auto">
              <a:xfrm>
                <a:off x="3500" y="2599"/>
                <a:ext cx="13" cy="19"/>
              </a:xfrm>
              <a:custGeom>
                <a:avLst/>
                <a:gdLst>
                  <a:gd name="T0" fmla="*/ 7 w 13"/>
                  <a:gd name="T1" fmla="*/ 0 h 19"/>
                  <a:gd name="T2" fmla="*/ 4 w 13"/>
                  <a:gd name="T3" fmla="*/ 0 h 19"/>
                  <a:gd name="T4" fmla="*/ 0 w 13"/>
                  <a:gd name="T5" fmla="*/ 0 h 19"/>
                  <a:gd name="T6" fmla="*/ 0 w 13"/>
                  <a:gd name="T7" fmla="*/ 19 h 19"/>
                  <a:gd name="T8" fmla="*/ 4 w 13"/>
                  <a:gd name="T9" fmla="*/ 19 h 19"/>
                  <a:gd name="T10" fmla="*/ 0 w 13"/>
                  <a:gd name="T11" fmla="*/ 18 h 19"/>
                  <a:gd name="T12" fmla="*/ 4 w 13"/>
                  <a:gd name="T13" fmla="*/ 19 h 19"/>
                  <a:gd name="T14" fmla="*/ 8 w 13"/>
                  <a:gd name="T15" fmla="*/ 18 h 19"/>
                  <a:gd name="T16" fmla="*/ 12 w 13"/>
                  <a:gd name="T17" fmla="*/ 16 h 19"/>
                  <a:gd name="T18" fmla="*/ 13 w 13"/>
                  <a:gd name="T19" fmla="*/ 13 h 19"/>
                  <a:gd name="T20" fmla="*/ 13 w 13"/>
                  <a:gd name="T21" fmla="*/ 10 h 19"/>
                  <a:gd name="T22" fmla="*/ 13 w 13"/>
                  <a:gd name="T23" fmla="*/ 5 h 19"/>
                  <a:gd name="T24" fmla="*/ 12 w 13"/>
                  <a:gd name="T25" fmla="*/ 3 h 19"/>
                  <a:gd name="T26" fmla="*/ 8 w 13"/>
                  <a:gd name="T27" fmla="*/ 0 h 19"/>
                  <a:gd name="T28" fmla="*/ 4 w 13"/>
                  <a:gd name="T29" fmla="*/ 0 h 19"/>
                  <a:gd name="T30" fmla="*/ 7 w 13"/>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9">
                    <a:moveTo>
                      <a:pt x="7" y="0"/>
                    </a:moveTo>
                    <a:lnTo>
                      <a:pt x="4" y="0"/>
                    </a:lnTo>
                    <a:lnTo>
                      <a:pt x="0" y="0"/>
                    </a:lnTo>
                    <a:lnTo>
                      <a:pt x="0" y="19"/>
                    </a:lnTo>
                    <a:lnTo>
                      <a:pt x="4" y="19"/>
                    </a:lnTo>
                    <a:lnTo>
                      <a:pt x="0" y="18"/>
                    </a:lnTo>
                    <a:lnTo>
                      <a:pt x="4" y="19"/>
                    </a:lnTo>
                    <a:lnTo>
                      <a:pt x="8" y="18"/>
                    </a:lnTo>
                    <a:lnTo>
                      <a:pt x="12" y="16"/>
                    </a:lnTo>
                    <a:lnTo>
                      <a:pt x="13" y="13"/>
                    </a:lnTo>
                    <a:lnTo>
                      <a:pt x="13" y="10"/>
                    </a:lnTo>
                    <a:lnTo>
                      <a:pt x="13" y="5"/>
                    </a:lnTo>
                    <a:lnTo>
                      <a:pt x="12" y="3"/>
                    </a:lnTo>
                    <a:lnTo>
                      <a:pt x="8" y="0"/>
                    </a:lnTo>
                    <a:lnTo>
                      <a:pt x="4"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7" name="Freeform 937"/>
              <p:cNvSpPr>
                <a:spLocks/>
              </p:cNvSpPr>
              <p:nvPr/>
            </p:nvSpPr>
            <p:spPr bwMode="auto">
              <a:xfrm>
                <a:off x="3500" y="2599"/>
                <a:ext cx="18" cy="21"/>
              </a:xfrm>
              <a:custGeom>
                <a:avLst/>
                <a:gdLst>
                  <a:gd name="T0" fmla="*/ 8 w 18"/>
                  <a:gd name="T1" fmla="*/ 1 h 21"/>
                  <a:gd name="T2" fmla="*/ 12 w 18"/>
                  <a:gd name="T3" fmla="*/ 1 h 21"/>
                  <a:gd name="T4" fmla="*/ 7 w 18"/>
                  <a:gd name="T5" fmla="*/ 0 h 21"/>
                  <a:gd name="T6" fmla="*/ 0 w 18"/>
                  <a:gd name="T7" fmla="*/ 18 h 21"/>
                  <a:gd name="T8" fmla="*/ 4 w 18"/>
                  <a:gd name="T9" fmla="*/ 19 h 21"/>
                  <a:gd name="T10" fmla="*/ 8 w 18"/>
                  <a:gd name="T11" fmla="*/ 21 h 21"/>
                  <a:gd name="T12" fmla="*/ 4 w 18"/>
                  <a:gd name="T13" fmla="*/ 19 h 21"/>
                  <a:gd name="T14" fmla="*/ 8 w 18"/>
                  <a:gd name="T15" fmla="*/ 21 h 21"/>
                  <a:gd name="T16" fmla="*/ 12 w 18"/>
                  <a:gd name="T17" fmla="*/ 19 h 21"/>
                  <a:gd name="T18" fmla="*/ 15 w 18"/>
                  <a:gd name="T19" fmla="*/ 18 h 21"/>
                  <a:gd name="T20" fmla="*/ 17 w 18"/>
                  <a:gd name="T21" fmla="*/ 14 h 21"/>
                  <a:gd name="T22" fmla="*/ 18 w 18"/>
                  <a:gd name="T23" fmla="*/ 11 h 21"/>
                  <a:gd name="T24" fmla="*/ 17 w 18"/>
                  <a:gd name="T25" fmla="*/ 6 h 21"/>
                  <a:gd name="T26" fmla="*/ 15 w 18"/>
                  <a:gd name="T27" fmla="*/ 3 h 21"/>
                  <a:gd name="T28" fmla="*/ 12 w 18"/>
                  <a:gd name="T29" fmla="*/ 1 h 21"/>
                  <a:gd name="T30" fmla="*/ 8 w 18"/>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1"/>
                    </a:moveTo>
                    <a:lnTo>
                      <a:pt x="12" y="1"/>
                    </a:lnTo>
                    <a:lnTo>
                      <a:pt x="7" y="0"/>
                    </a:lnTo>
                    <a:lnTo>
                      <a:pt x="0" y="18"/>
                    </a:lnTo>
                    <a:lnTo>
                      <a:pt x="4" y="19"/>
                    </a:lnTo>
                    <a:lnTo>
                      <a:pt x="8" y="21"/>
                    </a:lnTo>
                    <a:lnTo>
                      <a:pt x="4" y="19"/>
                    </a:lnTo>
                    <a:lnTo>
                      <a:pt x="8" y="21"/>
                    </a:lnTo>
                    <a:lnTo>
                      <a:pt x="12" y="19"/>
                    </a:lnTo>
                    <a:lnTo>
                      <a:pt x="15" y="18"/>
                    </a:lnTo>
                    <a:lnTo>
                      <a:pt x="17" y="14"/>
                    </a:lnTo>
                    <a:lnTo>
                      <a:pt x="18" y="11"/>
                    </a:lnTo>
                    <a:lnTo>
                      <a:pt x="17" y="6"/>
                    </a:lnTo>
                    <a:lnTo>
                      <a:pt x="15" y="3"/>
                    </a:lnTo>
                    <a:lnTo>
                      <a:pt x="12"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8" name="Freeform 938"/>
              <p:cNvSpPr>
                <a:spLocks/>
              </p:cNvSpPr>
              <p:nvPr/>
            </p:nvSpPr>
            <p:spPr bwMode="auto">
              <a:xfrm>
                <a:off x="3508"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69" name="Freeform 939"/>
              <p:cNvSpPr>
                <a:spLocks/>
              </p:cNvSpPr>
              <p:nvPr/>
            </p:nvSpPr>
            <p:spPr bwMode="auto">
              <a:xfrm>
                <a:off x="3512"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0" name="Freeform 940"/>
              <p:cNvSpPr>
                <a:spLocks/>
              </p:cNvSpPr>
              <p:nvPr/>
            </p:nvSpPr>
            <p:spPr bwMode="auto">
              <a:xfrm>
                <a:off x="3517"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1" name="Freeform 941"/>
              <p:cNvSpPr>
                <a:spLocks/>
              </p:cNvSpPr>
              <p:nvPr/>
            </p:nvSpPr>
            <p:spPr bwMode="auto">
              <a:xfrm>
                <a:off x="3520"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2" name="Freeform 942"/>
              <p:cNvSpPr>
                <a:spLocks/>
              </p:cNvSpPr>
              <p:nvPr/>
            </p:nvSpPr>
            <p:spPr bwMode="auto">
              <a:xfrm>
                <a:off x="3525"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3" name="Freeform 943"/>
              <p:cNvSpPr>
                <a:spLocks/>
              </p:cNvSpPr>
              <p:nvPr/>
            </p:nvSpPr>
            <p:spPr bwMode="auto">
              <a:xfrm>
                <a:off x="3528"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4" name="Freeform 944"/>
              <p:cNvSpPr>
                <a:spLocks/>
              </p:cNvSpPr>
              <p:nvPr/>
            </p:nvSpPr>
            <p:spPr bwMode="auto">
              <a:xfrm>
                <a:off x="3533"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5" name="Freeform 945"/>
              <p:cNvSpPr>
                <a:spLocks/>
              </p:cNvSpPr>
              <p:nvPr/>
            </p:nvSpPr>
            <p:spPr bwMode="auto">
              <a:xfrm>
                <a:off x="3536"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6" name="Freeform 946"/>
              <p:cNvSpPr>
                <a:spLocks/>
              </p:cNvSpPr>
              <p:nvPr/>
            </p:nvSpPr>
            <p:spPr bwMode="auto">
              <a:xfrm>
                <a:off x="3541"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7" name="Freeform 947"/>
              <p:cNvSpPr>
                <a:spLocks/>
              </p:cNvSpPr>
              <p:nvPr/>
            </p:nvSpPr>
            <p:spPr bwMode="auto">
              <a:xfrm>
                <a:off x="3544"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8" name="Freeform 948"/>
              <p:cNvSpPr>
                <a:spLocks/>
              </p:cNvSpPr>
              <p:nvPr/>
            </p:nvSpPr>
            <p:spPr bwMode="auto">
              <a:xfrm>
                <a:off x="3549"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79" name="Freeform 949"/>
              <p:cNvSpPr>
                <a:spLocks/>
              </p:cNvSpPr>
              <p:nvPr/>
            </p:nvSpPr>
            <p:spPr bwMode="auto">
              <a:xfrm>
                <a:off x="3552"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0" name="Freeform 950"/>
              <p:cNvSpPr>
                <a:spLocks/>
              </p:cNvSpPr>
              <p:nvPr/>
            </p:nvSpPr>
            <p:spPr bwMode="auto">
              <a:xfrm>
                <a:off x="3557"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1" name="Freeform 951"/>
              <p:cNvSpPr>
                <a:spLocks/>
              </p:cNvSpPr>
              <p:nvPr/>
            </p:nvSpPr>
            <p:spPr bwMode="auto">
              <a:xfrm>
                <a:off x="3560"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2" name="Freeform 952"/>
              <p:cNvSpPr>
                <a:spLocks/>
              </p:cNvSpPr>
              <p:nvPr/>
            </p:nvSpPr>
            <p:spPr bwMode="auto">
              <a:xfrm>
                <a:off x="3565"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3" name="Freeform 953"/>
              <p:cNvSpPr>
                <a:spLocks/>
              </p:cNvSpPr>
              <p:nvPr/>
            </p:nvSpPr>
            <p:spPr bwMode="auto">
              <a:xfrm>
                <a:off x="3569"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8" y="18"/>
                    </a:lnTo>
                    <a:lnTo>
                      <a:pt x="11" y="17"/>
                    </a:lnTo>
                    <a:lnTo>
                      <a:pt x="13" y="13"/>
                    </a:lnTo>
                    <a:lnTo>
                      <a:pt x="14" y="10"/>
                    </a:lnTo>
                    <a:lnTo>
                      <a:pt x="13" y="5"/>
                    </a:lnTo>
                    <a:lnTo>
                      <a:pt x="11"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4" name="Freeform 954"/>
              <p:cNvSpPr>
                <a:spLocks/>
              </p:cNvSpPr>
              <p:nvPr/>
            </p:nvSpPr>
            <p:spPr bwMode="auto">
              <a:xfrm>
                <a:off x="3573"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5" name="Freeform 955"/>
              <p:cNvSpPr>
                <a:spLocks/>
              </p:cNvSpPr>
              <p:nvPr/>
            </p:nvSpPr>
            <p:spPr bwMode="auto">
              <a:xfrm>
                <a:off x="3577"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6" name="Freeform 956"/>
              <p:cNvSpPr>
                <a:spLocks/>
              </p:cNvSpPr>
              <p:nvPr/>
            </p:nvSpPr>
            <p:spPr bwMode="auto">
              <a:xfrm>
                <a:off x="3582"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7" name="Freeform 957"/>
              <p:cNvSpPr>
                <a:spLocks/>
              </p:cNvSpPr>
              <p:nvPr/>
            </p:nvSpPr>
            <p:spPr bwMode="auto">
              <a:xfrm>
                <a:off x="3585"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8" name="Freeform 958"/>
              <p:cNvSpPr>
                <a:spLocks/>
              </p:cNvSpPr>
              <p:nvPr/>
            </p:nvSpPr>
            <p:spPr bwMode="auto">
              <a:xfrm>
                <a:off x="3590"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89" name="Freeform 959"/>
              <p:cNvSpPr>
                <a:spLocks/>
              </p:cNvSpPr>
              <p:nvPr/>
            </p:nvSpPr>
            <p:spPr bwMode="auto">
              <a:xfrm>
                <a:off x="3593"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0" name="Freeform 960"/>
              <p:cNvSpPr>
                <a:spLocks/>
              </p:cNvSpPr>
              <p:nvPr/>
            </p:nvSpPr>
            <p:spPr bwMode="auto">
              <a:xfrm>
                <a:off x="3598"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1" name="Freeform 961"/>
              <p:cNvSpPr>
                <a:spLocks/>
              </p:cNvSpPr>
              <p:nvPr/>
            </p:nvSpPr>
            <p:spPr bwMode="auto">
              <a:xfrm>
                <a:off x="3601"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2" name="Freeform 962"/>
              <p:cNvSpPr>
                <a:spLocks/>
              </p:cNvSpPr>
              <p:nvPr/>
            </p:nvSpPr>
            <p:spPr bwMode="auto">
              <a:xfrm>
                <a:off x="3606" y="2600"/>
                <a:ext cx="13" cy="20"/>
              </a:xfrm>
              <a:custGeom>
                <a:avLst/>
                <a:gdLst>
                  <a:gd name="T0" fmla="*/ 6 w 13"/>
                  <a:gd name="T1" fmla="*/ 0 h 20"/>
                  <a:gd name="T2" fmla="*/ 3 w 13"/>
                  <a:gd name="T3" fmla="*/ 0 h 20"/>
                  <a:gd name="T4" fmla="*/ 0 w 13"/>
                  <a:gd name="T5" fmla="*/ 0 h 20"/>
                  <a:gd name="T6" fmla="*/ 0 w 13"/>
                  <a:gd name="T7" fmla="*/ 20 h 20"/>
                  <a:gd name="T8" fmla="*/ 3 w 13"/>
                  <a:gd name="T9" fmla="*/ 20 h 20"/>
                  <a:gd name="T10" fmla="*/ 0 w 13"/>
                  <a:gd name="T11" fmla="*/ 18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 name="T30" fmla="*/ 6 w 13"/>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0">
                    <a:moveTo>
                      <a:pt x="6" y="0"/>
                    </a:moveTo>
                    <a:lnTo>
                      <a:pt x="3" y="0"/>
                    </a:lnTo>
                    <a:lnTo>
                      <a:pt x="0" y="0"/>
                    </a:lnTo>
                    <a:lnTo>
                      <a:pt x="0" y="20"/>
                    </a:lnTo>
                    <a:lnTo>
                      <a:pt x="3" y="20"/>
                    </a:lnTo>
                    <a:lnTo>
                      <a:pt x="0" y="18"/>
                    </a:lnTo>
                    <a:lnTo>
                      <a:pt x="3" y="20"/>
                    </a:lnTo>
                    <a:lnTo>
                      <a:pt x="8" y="18"/>
                    </a:lnTo>
                    <a:lnTo>
                      <a:pt x="11" y="17"/>
                    </a:lnTo>
                    <a:lnTo>
                      <a:pt x="13" y="13"/>
                    </a:lnTo>
                    <a:lnTo>
                      <a:pt x="13" y="10"/>
                    </a:lnTo>
                    <a:lnTo>
                      <a:pt x="13" y="5"/>
                    </a:lnTo>
                    <a:lnTo>
                      <a:pt x="11" y="4"/>
                    </a:lnTo>
                    <a:lnTo>
                      <a:pt x="8" y="0"/>
                    </a:lnTo>
                    <a:lnTo>
                      <a:pt x="3"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3" name="Freeform 963"/>
              <p:cNvSpPr>
                <a:spLocks/>
              </p:cNvSpPr>
              <p:nvPr/>
            </p:nvSpPr>
            <p:spPr bwMode="auto">
              <a:xfrm>
                <a:off x="3606" y="2600"/>
                <a:ext cx="11" cy="20"/>
              </a:xfrm>
              <a:custGeom>
                <a:avLst/>
                <a:gdLst>
                  <a:gd name="T0" fmla="*/ 8 w 11"/>
                  <a:gd name="T1" fmla="*/ 12 h 20"/>
                  <a:gd name="T2" fmla="*/ 11 w 11"/>
                  <a:gd name="T3" fmla="*/ 2 h 20"/>
                  <a:gd name="T4" fmla="*/ 6 w 11"/>
                  <a:gd name="T5" fmla="*/ 0 h 20"/>
                  <a:gd name="T6" fmla="*/ 0 w 11"/>
                  <a:gd name="T7" fmla="*/ 18 h 20"/>
                  <a:gd name="T8" fmla="*/ 3 w 11"/>
                  <a:gd name="T9" fmla="*/ 20 h 20"/>
                  <a:gd name="T10" fmla="*/ 8 w 11"/>
                  <a:gd name="T11" fmla="*/ 12 h 20"/>
                </a:gdLst>
                <a:ahLst/>
                <a:cxnLst>
                  <a:cxn ang="0">
                    <a:pos x="T0" y="T1"/>
                  </a:cxn>
                  <a:cxn ang="0">
                    <a:pos x="T2" y="T3"/>
                  </a:cxn>
                  <a:cxn ang="0">
                    <a:pos x="T4" y="T5"/>
                  </a:cxn>
                  <a:cxn ang="0">
                    <a:pos x="T6" y="T7"/>
                  </a:cxn>
                  <a:cxn ang="0">
                    <a:pos x="T8" y="T9"/>
                  </a:cxn>
                  <a:cxn ang="0">
                    <a:pos x="T10" y="T11"/>
                  </a:cxn>
                </a:cxnLst>
                <a:rect l="0" t="0" r="r" b="b"/>
                <a:pathLst>
                  <a:path w="11" h="20">
                    <a:moveTo>
                      <a:pt x="8" y="12"/>
                    </a:moveTo>
                    <a:lnTo>
                      <a:pt x="11" y="2"/>
                    </a:lnTo>
                    <a:lnTo>
                      <a:pt x="6" y="0"/>
                    </a:lnTo>
                    <a:lnTo>
                      <a:pt x="0" y="18"/>
                    </a:lnTo>
                    <a:lnTo>
                      <a:pt x="3" y="20"/>
                    </a:lnTo>
                    <a:lnTo>
                      <a:pt x="8" y="1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4" name="Freeform 964"/>
              <p:cNvSpPr>
                <a:spLocks/>
              </p:cNvSpPr>
              <p:nvPr/>
            </p:nvSpPr>
            <p:spPr bwMode="auto">
              <a:xfrm>
                <a:off x="3609" y="2602"/>
                <a:ext cx="15" cy="18"/>
              </a:xfrm>
              <a:custGeom>
                <a:avLst/>
                <a:gdLst>
                  <a:gd name="T0" fmla="*/ 0 w 15"/>
                  <a:gd name="T1" fmla="*/ 18 h 18"/>
                  <a:gd name="T2" fmla="*/ 5 w 15"/>
                  <a:gd name="T3" fmla="*/ 18 h 18"/>
                  <a:gd name="T4" fmla="*/ 8 w 15"/>
                  <a:gd name="T5" fmla="*/ 18 h 18"/>
                  <a:gd name="T6" fmla="*/ 12 w 15"/>
                  <a:gd name="T7" fmla="*/ 16 h 18"/>
                  <a:gd name="T8" fmla="*/ 13 w 15"/>
                  <a:gd name="T9" fmla="*/ 13 h 18"/>
                  <a:gd name="T10" fmla="*/ 15 w 15"/>
                  <a:gd name="T11" fmla="*/ 8 h 18"/>
                  <a:gd name="T12" fmla="*/ 13 w 15"/>
                  <a:gd name="T13" fmla="*/ 5 h 18"/>
                  <a:gd name="T14" fmla="*/ 12 w 15"/>
                  <a:gd name="T15" fmla="*/ 2 h 18"/>
                  <a:gd name="T16" fmla="*/ 8 w 15"/>
                  <a:gd name="T17" fmla="*/ 0 h 18"/>
                  <a:gd name="T18" fmla="*/ 0 w 15"/>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0" y="18"/>
                    </a:moveTo>
                    <a:lnTo>
                      <a:pt x="5" y="18"/>
                    </a:lnTo>
                    <a:lnTo>
                      <a:pt x="8" y="18"/>
                    </a:lnTo>
                    <a:lnTo>
                      <a:pt x="12" y="16"/>
                    </a:lnTo>
                    <a:lnTo>
                      <a:pt x="13" y="13"/>
                    </a:lnTo>
                    <a:lnTo>
                      <a:pt x="15" y="8"/>
                    </a:lnTo>
                    <a:lnTo>
                      <a:pt x="13" y="5"/>
                    </a:lnTo>
                    <a:lnTo>
                      <a:pt x="12" y="2"/>
                    </a:lnTo>
                    <a:lnTo>
                      <a:pt x="8" y="0"/>
                    </a:lnTo>
                    <a:lnTo>
                      <a:pt x="0"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5" name="Freeform 965"/>
              <p:cNvSpPr>
                <a:spLocks/>
              </p:cNvSpPr>
              <p:nvPr/>
            </p:nvSpPr>
            <p:spPr bwMode="auto">
              <a:xfrm>
                <a:off x="3790" y="2602"/>
                <a:ext cx="9" cy="18"/>
              </a:xfrm>
              <a:custGeom>
                <a:avLst/>
                <a:gdLst>
                  <a:gd name="T0" fmla="*/ 9 w 9"/>
                  <a:gd name="T1" fmla="*/ 0 h 18"/>
                  <a:gd name="T2" fmla="*/ 6 w 9"/>
                  <a:gd name="T3" fmla="*/ 0 h 18"/>
                  <a:gd name="T4" fmla="*/ 3 w 9"/>
                  <a:gd name="T5" fmla="*/ 2 h 18"/>
                  <a:gd name="T6" fmla="*/ 1 w 9"/>
                  <a:gd name="T7" fmla="*/ 5 h 18"/>
                  <a:gd name="T8" fmla="*/ 0 w 9"/>
                  <a:gd name="T9" fmla="*/ 10 h 18"/>
                  <a:gd name="T10" fmla="*/ 1 w 9"/>
                  <a:gd name="T11" fmla="*/ 13 h 18"/>
                  <a:gd name="T12" fmla="*/ 3 w 9"/>
                  <a:gd name="T13" fmla="*/ 16 h 18"/>
                  <a:gd name="T14" fmla="*/ 6 w 9"/>
                  <a:gd name="T15" fmla="*/ 18 h 18"/>
                  <a:gd name="T16" fmla="*/ 9 w 9"/>
                  <a:gd name="T17" fmla="*/ 18 h 18"/>
                  <a:gd name="T18" fmla="*/ 9 w 9"/>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8">
                    <a:moveTo>
                      <a:pt x="9" y="0"/>
                    </a:moveTo>
                    <a:lnTo>
                      <a:pt x="6" y="0"/>
                    </a:lnTo>
                    <a:lnTo>
                      <a:pt x="3" y="2"/>
                    </a:lnTo>
                    <a:lnTo>
                      <a:pt x="1" y="5"/>
                    </a:lnTo>
                    <a:lnTo>
                      <a:pt x="0" y="10"/>
                    </a:lnTo>
                    <a:lnTo>
                      <a:pt x="1" y="13"/>
                    </a:lnTo>
                    <a:lnTo>
                      <a:pt x="3" y="16"/>
                    </a:lnTo>
                    <a:lnTo>
                      <a:pt x="6" y="18"/>
                    </a:lnTo>
                    <a:lnTo>
                      <a:pt x="9" y="18"/>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6" name="Freeform 966"/>
              <p:cNvSpPr>
                <a:spLocks/>
              </p:cNvSpPr>
              <p:nvPr/>
            </p:nvSpPr>
            <p:spPr bwMode="auto">
              <a:xfrm>
                <a:off x="3799"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7" name="Freeform 967"/>
              <p:cNvSpPr>
                <a:spLocks/>
              </p:cNvSpPr>
              <p:nvPr/>
            </p:nvSpPr>
            <p:spPr bwMode="auto">
              <a:xfrm>
                <a:off x="3804"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8" name="Freeform 968"/>
              <p:cNvSpPr>
                <a:spLocks/>
              </p:cNvSpPr>
              <p:nvPr/>
            </p:nvSpPr>
            <p:spPr bwMode="auto">
              <a:xfrm>
                <a:off x="3807"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99" name="Freeform 969"/>
              <p:cNvSpPr>
                <a:spLocks/>
              </p:cNvSpPr>
              <p:nvPr/>
            </p:nvSpPr>
            <p:spPr bwMode="auto">
              <a:xfrm>
                <a:off x="3812"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0" name="Freeform 970"/>
              <p:cNvSpPr>
                <a:spLocks/>
              </p:cNvSpPr>
              <p:nvPr/>
            </p:nvSpPr>
            <p:spPr bwMode="auto">
              <a:xfrm>
                <a:off x="3816" y="2602"/>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1" name="Freeform 971"/>
              <p:cNvSpPr>
                <a:spLocks/>
              </p:cNvSpPr>
              <p:nvPr/>
            </p:nvSpPr>
            <p:spPr bwMode="auto">
              <a:xfrm>
                <a:off x="3820"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9" y="18"/>
                    </a:lnTo>
                    <a:lnTo>
                      <a:pt x="12" y="16"/>
                    </a:lnTo>
                    <a:lnTo>
                      <a:pt x="13" y="13"/>
                    </a:lnTo>
                    <a:lnTo>
                      <a:pt x="13" y="10"/>
                    </a:lnTo>
                    <a:lnTo>
                      <a:pt x="13" y="5"/>
                    </a:lnTo>
                    <a:lnTo>
                      <a:pt x="12" y="2"/>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2" name="Freeform 972"/>
              <p:cNvSpPr>
                <a:spLocks/>
              </p:cNvSpPr>
              <p:nvPr/>
            </p:nvSpPr>
            <p:spPr bwMode="auto">
              <a:xfrm>
                <a:off x="3824"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3" name="Freeform 973"/>
              <p:cNvSpPr>
                <a:spLocks/>
              </p:cNvSpPr>
              <p:nvPr/>
            </p:nvSpPr>
            <p:spPr bwMode="auto">
              <a:xfrm>
                <a:off x="3829"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4" name="Freeform 974"/>
              <p:cNvSpPr>
                <a:spLocks/>
              </p:cNvSpPr>
              <p:nvPr/>
            </p:nvSpPr>
            <p:spPr bwMode="auto">
              <a:xfrm>
                <a:off x="3832" y="2602"/>
                <a:ext cx="14" cy="18"/>
              </a:xfrm>
              <a:custGeom>
                <a:avLst/>
                <a:gdLst>
                  <a:gd name="T0" fmla="*/ 5 w 14"/>
                  <a:gd name="T1" fmla="*/ 0 h 18"/>
                  <a:gd name="T2" fmla="*/ 5 w 14"/>
                  <a:gd name="T3" fmla="*/ 0 h 18"/>
                  <a:gd name="T4" fmla="*/ 0 w 14"/>
                  <a:gd name="T5" fmla="*/ 0 h 18"/>
                  <a:gd name="T6" fmla="*/ 0 w 14"/>
                  <a:gd name="T7" fmla="*/ 18 h 18"/>
                  <a:gd name="T8" fmla="*/ 5 w 14"/>
                  <a:gd name="T9" fmla="*/ 18 h 18"/>
                  <a:gd name="T10" fmla="*/ 5 w 14"/>
                  <a:gd name="T11" fmla="*/ 18 h 18"/>
                  <a:gd name="T12" fmla="*/ 5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5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5" y="0"/>
                    </a:moveTo>
                    <a:lnTo>
                      <a:pt x="5" y="0"/>
                    </a:lnTo>
                    <a:lnTo>
                      <a:pt x="0" y="0"/>
                    </a:lnTo>
                    <a:lnTo>
                      <a:pt x="0" y="18"/>
                    </a:lnTo>
                    <a:lnTo>
                      <a:pt x="5" y="18"/>
                    </a:lnTo>
                    <a:lnTo>
                      <a:pt x="5" y="18"/>
                    </a:lnTo>
                    <a:lnTo>
                      <a:pt x="5" y="18"/>
                    </a:lnTo>
                    <a:lnTo>
                      <a:pt x="8" y="18"/>
                    </a:lnTo>
                    <a:lnTo>
                      <a:pt x="11" y="16"/>
                    </a:lnTo>
                    <a:lnTo>
                      <a:pt x="13" y="13"/>
                    </a:lnTo>
                    <a:lnTo>
                      <a:pt x="14"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5" name="Freeform 975"/>
              <p:cNvSpPr>
                <a:spLocks/>
              </p:cNvSpPr>
              <p:nvPr/>
            </p:nvSpPr>
            <p:spPr bwMode="auto">
              <a:xfrm>
                <a:off x="3837"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6" name="Freeform 976"/>
              <p:cNvSpPr>
                <a:spLocks/>
              </p:cNvSpPr>
              <p:nvPr/>
            </p:nvSpPr>
            <p:spPr bwMode="auto">
              <a:xfrm>
                <a:off x="3840"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7" name="Freeform 977"/>
              <p:cNvSpPr>
                <a:spLocks/>
              </p:cNvSpPr>
              <p:nvPr/>
            </p:nvSpPr>
            <p:spPr bwMode="auto">
              <a:xfrm>
                <a:off x="3845" y="2602"/>
                <a:ext cx="10" cy="18"/>
              </a:xfrm>
              <a:custGeom>
                <a:avLst/>
                <a:gdLst>
                  <a:gd name="T0" fmla="*/ 0 w 10"/>
                  <a:gd name="T1" fmla="*/ 0 h 18"/>
                  <a:gd name="T2" fmla="*/ 0 w 10"/>
                  <a:gd name="T3" fmla="*/ 10 h 18"/>
                  <a:gd name="T4" fmla="*/ 0 w 10"/>
                  <a:gd name="T5" fmla="*/ 10 h 18"/>
                  <a:gd name="T6" fmla="*/ 0 w 10"/>
                  <a:gd name="T7" fmla="*/ 10 h 18"/>
                  <a:gd name="T8" fmla="*/ 0 w 10"/>
                  <a:gd name="T9" fmla="*/ 10 h 18"/>
                  <a:gd name="T10" fmla="*/ 0 w 10"/>
                  <a:gd name="T11" fmla="*/ 18 h 18"/>
                  <a:gd name="T12" fmla="*/ 0 w 10"/>
                  <a:gd name="T13" fmla="*/ 18 h 18"/>
                  <a:gd name="T14" fmla="*/ 3 w 10"/>
                  <a:gd name="T15" fmla="*/ 18 h 18"/>
                  <a:gd name="T16" fmla="*/ 6 w 10"/>
                  <a:gd name="T17" fmla="*/ 16 h 18"/>
                  <a:gd name="T18" fmla="*/ 8 w 10"/>
                  <a:gd name="T19" fmla="*/ 13 h 18"/>
                  <a:gd name="T20" fmla="*/ 10 w 10"/>
                  <a:gd name="T21" fmla="*/ 10 h 18"/>
                  <a:gd name="T22" fmla="*/ 8 w 10"/>
                  <a:gd name="T23" fmla="*/ 5 h 18"/>
                  <a:gd name="T24" fmla="*/ 6 w 10"/>
                  <a:gd name="T25" fmla="*/ 2 h 18"/>
                  <a:gd name="T26" fmla="*/ 3 w 10"/>
                  <a:gd name="T27" fmla="*/ 0 h 18"/>
                  <a:gd name="T28" fmla="*/ 0 w 1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0" y="0"/>
                    </a:moveTo>
                    <a:lnTo>
                      <a:pt x="0" y="10"/>
                    </a:lnTo>
                    <a:lnTo>
                      <a:pt x="0" y="10"/>
                    </a:lnTo>
                    <a:lnTo>
                      <a:pt x="0" y="10"/>
                    </a:lnTo>
                    <a:lnTo>
                      <a:pt x="0" y="10"/>
                    </a:lnTo>
                    <a:lnTo>
                      <a:pt x="0" y="18"/>
                    </a:lnTo>
                    <a:lnTo>
                      <a:pt x="0" y="18"/>
                    </a:lnTo>
                    <a:lnTo>
                      <a:pt x="3" y="18"/>
                    </a:lnTo>
                    <a:lnTo>
                      <a:pt x="6" y="16"/>
                    </a:lnTo>
                    <a:lnTo>
                      <a:pt x="8" y="13"/>
                    </a:lnTo>
                    <a:lnTo>
                      <a:pt x="10" y="10"/>
                    </a:lnTo>
                    <a:lnTo>
                      <a:pt x="8" y="5"/>
                    </a:lnTo>
                    <a:lnTo>
                      <a:pt x="6" y="2"/>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8" name="Freeform 978"/>
              <p:cNvSpPr>
                <a:spLocks/>
              </p:cNvSpPr>
              <p:nvPr/>
            </p:nvSpPr>
            <p:spPr bwMode="auto">
              <a:xfrm>
                <a:off x="3845"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09" name="Freeform 979"/>
              <p:cNvSpPr>
                <a:spLocks/>
              </p:cNvSpPr>
              <p:nvPr/>
            </p:nvSpPr>
            <p:spPr bwMode="auto">
              <a:xfrm>
                <a:off x="3848"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1" y="16"/>
                    </a:lnTo>
                    <a:lnTo>
                      <a:pt x="13" y="13"/>
                    </a:lnTo>
                    <a:lnTo>
                      <a:pt x="15" y="10"/>
                    </a:lnTo>
                    <a:lnTo>
                      <a:pt x="13" y="5"/>
                    </a:lnTo>
                    <a:lnTo>
                      <a:pt x="11"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0" name="Freeform 980"/>
              <p:cNvSpPr>
                <a:spLocks/>
              </p:cNvSpPr>
              <p:nvPr/>
            </p:nvSpPr>
            <p:spPr bwMode="auto">
              <a:xfrm>
                <a:off x="3853"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1" name="Freeform 981"/>
              <p:cNvSpPr>
                <a:spLocks/>
              </p:cNvSpPr>
              <p:nvPr/>
            </p:nvSpPr>
            <p:spPr bwMode="auto">
              <a:xfrm>
                <a:off x="3856"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2" name="Freeform 982"/>
              <p:cNvSpPr>
                <a:spLocks/>
              </p:cNvSpPr>
              <p:nvPr/>
            </p:nvSpPr>
            <p:spPr bwMode="auto">
              <a:xfrm>
                <a:off x="3861"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3" name="Freeform 983"/>
              <p:cNvSpPr>
                <a:spLocks/>
              </p:cNvSpPr>
              <p:nvPr/>
            </p:nvSpPr>
            <p:spPr bwMode="auto">
              <a:xfrm>
                <a:off x="3864"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4" name="Freeform 984"/>
              <p:cNvSpPr>
                <a:spLocks/>
              </p:cNvSpPr>
              <p:nvPr/>
            </p:nvSpPr>
            <p:spPr bwMode="auto">
              <a:xfrm>
                <a:off x="3869"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5" name="Freeform 985"/>
              <p:cNvSpPr>
                <a:spLocks/>
              </p:cNvSpPr>
              <p:nvPr/>
            </p:nvSpPr>
            <p:spPr bwMode="auto">
              <a:xfrm>
                <a:off x="3872"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6" name="Freeform 986"/>
              <p:cNvSpPr>
                <a:spLocks/>
              </p:cNvSpPr>
              <p:nvPr/>
            </p:nvSpPr>
            <p:spPr bwMode="auto">
              <a:xfrm>
                <a:off x="3877" y="2602"/>
                <a:ext cx="13" cy="18"/>
              </a:xfrm>
              <a:custGeom>
                <a:avLst/>
                <a:gdLst>
                  <a:gd name="T0" fmla="*/ 0 w 13"/>
                  <a:gd name="T1" fmla="*/ 0 h 18"/>
                  <a:gd name="T2" fmla="*/ 3 w 13"/>
                  <a:gd name="T3" fmla="*/ 0 h 18"/>
                  <a:gd name="T4" fmla="*/ 0 w 13"/>
                  <a:gd name="T5" fmla="*/ 0 h 18"/>
                  <a:gd name="T6" fmla="*/ 0 w 13"/>
                  <a:gd name="T7" fmla="*/ 18 h 18"/>
                  <a:gd name="T8" fmla="*/ 3 w 13"/>
                  <a:gd name="T9" fmla="*/ 18 h 18"/>
                  <a:gd name="T10" fmla="*/ 7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 name="T30" fmla="*/ 0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0" y="0"/>
                    </a:moveTo>
                    <a:lnTo>
                      <a:pt x="3" y="0"/>
                    </a:lnTo>
                    <a:lnTo>
                      <a:pt x="0" y="0"/>
                    </a:lnTo>
                    <a:lnTo>
                      <a:pt x="0" y="18"/>
                    </a:lnTo>
                    <a:lnTo>
                      <a:pt x="3" y="18"/>
                    </a:lnTo>
                    <a:lnTo>
                      <a:pt x="7" y="18"/>
                    </a:lnTo>
                    <a:lnTo>
                      <a:pt x="3" y="18"/>
                    </a:lnTo>
                    <a:lnTo>
                      <a:pt x="8" y="18"/>
                    </a:lnTo>
                    <a:lnTo>
                      <a:pt x="12" y="16"/>
                    </a:lnTo>
                    <a:lnTo>
                      <a:pt x="13" y="13"/>
                    </a:lnTo>
                    <a:lnTo>
                      <a:pt x="13" y="10"/>
                    </a:lnTo>
                    <a:lnTo>
                      <a:pt x="13" y="5"/>
                    </a:lnTo>
                    <a:lnTo>
                      <a:pt x="12" y="2"/>
                    </a:lnTo>
                    <a:lnTo>
                      <a:pt x="8"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7" name="Freeform 987"/>
              <p:cNvSpPr>
                <a:spLocks/>
              </p:cNvSpPr>
              <p:nvPr/>
            </p:nvSpPr>
            <p:spPr bwMode="auto">
              <a:xfrm>
                <a:off x="3877" y="2600"/>
                <a:ext cx="18" cy="20"/>
              </a:xfrm>
              <a:custGeom>
                <a:avLst/>
                <a:gdLst>
                  <a:gd name="T0" fmla="*/ 8 w 18"/>
                  <a:gd name="T1" fmla="*/ 0 h 20"/>
                  <a:gd name="T2" fmla="*/ 5 w 18"/>
                  <a:gd name="T3" fmla="*/ 0 h 20"/>
                  <a:gd name="T4" fmla="*/ 0 w 18"/>
                  <a:gd name="T5" fmla="*/ 2 h 20"/>
                  <a:gd name="T6" fmla="*/ 7 w 18"/>
                  <a:gd name="T7" fmla="*/ 20 h 20"/>
                  <a:gd name="T8" fmla="*/ 12 w 18"/>
                  <a:gd name="T9" fmla="*/ 18 h 20"/>
                  <a:gd name="T10" fmla="*/ 8 w 18"/>
                  <a:gd name="T11" fmla="*/ 20 h 20"/>
                  <a:gd name="T12" fmla="*/ 12 w 18"/>
                  <a:gd name="T13" fmla="*/ 18 h 20"/>
                  <a:gd name="T14" fmla="*/ 15 w 18"/>
                  <a:gd name="T15" fmla="*/ 17 h 20"/>
                  <a:gd name="T16" fmla="*/ 16 w 18"/>
                  <a:gd name="T17" fmla="*/ 13 h 20"/>
                  <a:gd name="T18" fmla="*/ 18 w 18"/>
                  <a:gd name="T19" fmla="*/ 10 h 20"/>
                  <a:gd name="T20" fmla="*/ 16 w 18"/>
                  <a:gd name="T21" fmla="*/ 7 h 20"/>
                  <a:gd name="T22" fmla="*/ 15 w 18"/>
                  <a:gd name="T23" fmla="*/ 4 h 20"/>
                  <a:gd name="T24" fmla="*/ 12 w 18"/>
                  <a:gd name="T25" fmla="*/ 0 h 20"/>
                  <a:gd name="T26" fmla="*/ 8 w 18"/>
                  <a:gd name="T27" fmla="*/ 0 h 20"/>
                  <a:gd name="T28" fmla="*/ 5 w 18"/>
                  <a:gd name="T29" fmla="*/ 0 h 20"/>
                  <a:gd name="T30" fmla="*/ 8 w 18"/>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8" y="0"/>
                    </a:moveTo>
                    <a:lnTo>
                      <a:pt x="5" y="0"/>
                    </a:lnTo>
                    <a:lnTo>
                      <a:pt x="0" y="2"/>
                    </a:lnTo>
                    <a:lnTo>
                      <a:pt x="7" y="20"/>
                    </a:lnTo>
                    <a:lnTo>
                      <a:pt x="12" y="18"/>
                    </a:lnTo>
                    <a:lnTo>
                      <a:pt x="8" y="20"/>
                    </a:lnTo>
                    <a:lnTo>
                      <a:pt x="12" y="18"/>
                    </a:lnTo>
                    <a:lnTo>
                      <a:pt x="15" y="17"/>
                    </a:lnTo>
                    <a:lnTo>
                      <a:pt x="16" y="13"/>
                    </a:lnTo>
                    <a:lnTo>
                      <a:pt x="18" y="10"/>
                    </a:lnTo>
                    <a:lnTo>
                      <a:pt x="16" y="7"/>
                    </a:lnTo>
                    <a:lnTo>
                      <a:pt x="15" y="4"/>
                    </a:lnTo>
                    <a:lnTo>
                      <a:pt x="12" y="0"/>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8" name="Freeform 988"/>
              <p:cNvSpPr>
                <a:spLocks/>
              </p:cNvSpPr>
              <p:nvPr/>
            </p:nvSpPr>
            <p:spPr bwMode="auto">
              <a:xfrm>
                <a:off x="3885"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19" name="Freeform 989"/>
              <p:cNvSpPr>
                <a:spLocks/>
              </p:cNvSpPr>
              <p:nvPr/>
            </p:nvSpPr>
            <p:spPr bwMode="auto">
              <a:xfrm>
                <a:off x="3889"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8" y="18"/>
                    </a:lnTo>
                    <a:lnTo>
                      <a:pt x="11" y="17"/>
                    </a:lnTo>
                    <a:lnTo>
                      <a:pt x="13" y="13"/>
                    </a:lnTo>
                    <a:lnTo>
                      <a:pt x="14" y="10"/>
                    </a:lnTo>
                    <a:lnTo>
                      <a:pt x="13" y="5"/>
                    </a:lnTo>
                    <a:lnTo>
                      <a:pt x="11"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0" name="Freeform 990"/>
              <p:cNvSpPr>
                <a:spLocks/>
              </p:cNvSpPr>
              <p:nvPr/>
            </p:nvSpPr>
            <p:spPr bwMode="auto">
              <a:xfrm>
                <a:off x="3893"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1" name="Freeform 991"/>
              <p:cNvSpPr>
                <a:spLocks/>
              </p:cNvSpPr>
              <p:nvPr/>
            </p:nvSpPr>
            <p:spPr bwMode="auto">
              <a:xfrm>
                <a:off x="3897"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2" name="Freeform 992"/>
              <p:cNvSpPr>
                <a:spLocks/>
              </p:cNvSpPr>
              <p:nvPr/>
            </p:nvSpPr>
            <p:spPr bwMode="auto">
              <a:xfrm>
                <a:off x="3902"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3" name="Freeform 993"/>
              <p:cNvSpPr>
                <a:spLocks/>
              </p:cNvSpPr>
              <p:nvPr/>
            </p:nvSpPr>
            <p:spPr bwMode="auto">
              <a:xfrm>
                <a:off x="3905"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4" name="Freeform 994"/>
              <p:cNvSpPr>
                <a:spLocks/>
              </p:cNvSpPr>
              <p:nvPr/>
            </p:nvSpPr>
            <p:spPr bwMode="auto">
              <a:xfrm>
                <a:off x="3910"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5" name="Freeform 995"/>
              <p:cNvSpPr>
                <a:spLocks/>
              </p:cNvSpPr>
              <p:nvPr/>
            </p:nvSpPr>
            <p:spPr bwMode="auto">
              <a:xfrm>
                <a:off x="3913"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6" name="Freeform 996"/>
              <p:cNvSpPr>
                <a:spLocks/>
              </p:cNvSpPr>
              <p:nvPr/>
            </p:nvSpPr>
            <p:spPr bwMode="auto">
              <a:xfrm>
                <a:off x="3918"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7" name="Freeform 997"/>
              <p:cNvSpPr>
                <a:spLocks/>
              </p:cNvSpPr>
              <p:nvPr/>
            </p:nvSpPr>
            <p:spPr bwMode="auto">
              <a:xfrm>
                <a:off x="3921"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8" name="Freeform 998"/>
              <p:cNvSpPr>
                <a:spLocks/>
              </p:cNvSpPr>
              <p:nvPr/>
            </p:nvSpPr>
            <p:spPr bwMode="auto">
              <a:xfrm>
                <a:off x="3926"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29" name="Freeform 999"/>
              <p:cNvSpPr>
                <a:spLocks/>
              </p:cNvSpPr>
              <p:nvPr/>
            </p:nvSpPr>
            <p:spPr bwMode="auto">
              <a:xfrm>
                <a:off x="3929"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0" name="Freeform 1000"/>
              <p:cNvSpPr>
                <a:spLocks/>
              </p:cNvSpPr>
              <p:nvPr/>
            </p:nvSpPr>
            <p:spPr bwMode="auto">
              <a:xfrm>
                <a:off x="3934"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1" name="Freeform 1001"/>
              <p:cNvSpPr>
                <a:spLocks/>
              </p:cNvSpPr>
              <p:nvPr/>
            </p:nvSpPr>
            <p:spPr bwMode="auto">
              <a:xfrm>
                <a:off x="3937"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2" name="Freeform 1002"/>
              <p:cNvSpPr>
                <a:spLocks/>
              </p:cNvSpPr>
              <p:nvPr/>
            </p:nvSpPr>
            <p:spPr bwMode="auto">
              <a:xfrm>
                <a:off x="3942"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3" name="Freeform 1003"/>
              <p:cNvSpPr>
                <a:spLocks/>
              </p:cNvSpPr>
              <p:nvPr/>
            </p:nvSpPr>
            <p:spPr bwMode="auto">
              <a:xfrm>
                <a:off x="3945"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4" name="Freeform 1004"/>
              <p:cNvSpPr>
                <a:spLocks/>
              </p:cNvSpPr>
              <p:nvPr/>
            </p:nvSpPr>
            <p:spPr bwMode="auto">
              <a:xfrm>
                <a:off x="3950"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5" name="Freeform 1005"/>
              <p:cNvSpPr>
                <a:spLocks/>
              </p:cNvSpPr>
              <p:nvPr/>
            </p:nvSpPr>
            <p:spPr bwMode="auto">
              <a:xfrm>
                <a:off x="3954" y="2600"/>
                <a:ext cx="14" cy="20"/>
              </a:xfrm>
              <a:custGeom>
                <a:avLst/>
                <a:gdLst>
                  <a:gd name="T0" fmla="*/ 1 w 14"/>
                  <a:gd name="T1" fmla="*/ 0 h 20"/>
                  <a:gd name="T2" fmla="*/ 4 w 14"/>
                  <a:gd name="T3" fmla="*/ 0 h 20"/>
                  <a:gd name="T4" fmla="*/ 0 w 14"/>
                  <a:gd name="T5" fmla="*/ 0 h 20"/>
                  <a:gd name="T6" fmla="*/ 0 w 14"/>
                  <a:gd name="T7" fmla="*/ 20 h 20"/>
                  <a:gd name="T8" fmla="*/ 4 w 14"/>
                  <a:gd name="T9" fmla="*/ 20 h 20"/>
                  <a:gd name="T10" fmla="*/ 8 w 14"/>
                  <a:gd name="T11" fmla="*/ 18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 name="T30" fmla="*/ 1 w 1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0">
                    <a:moveTo>
                      <a:pt x="1" y="0"/>
                    </a:moveTo>
                    <a:lnTo>
                      <a:pt x="4" y="0"/>
                    </a:lnTo>
                    <a:lnTo>
                      <a:pt x="0" y="0"/>
                    </a:lnTo>
                    <a:lnTo>
                      <a:pt x="0" y="20"/>
                    </a:lnTo>
                    <a:lnTo>
                      <a:pt x="4" y="20"/>
                    </a:lnTo>
                    <a:lnTo>
                      <a:pt x="8" y="18"/>
                    </a:lnTo>
                    <a:lnTo>
                      <a:pt x="4" y="20"/>
                    </a:lnTo>
                    <a:lnTo>
                      <a:pt x="8" y="18"/>
                    </a:lnTo>
                    <a:lnTo>
                      <a:pt x="11" y="17"/>
                    </a:lnTo>
                    <a:lnTo>
                      <a:pt x="13" y="13"/>
                    </a:lnTo>
                    <a:lnTo>
                      <a:pt x="14" y="10"/>
                    </a:lnTo>
                    <a:lnTo>
                      <a:pt x="13" y="5"/>
                    </a:lnTo>
                    <a:lnTo>
                      <a:pt x="11" y="4"/>
                    </a:lnTo>
                    <a:lnTo>
                      <a:pt x="8" y="0"/>
                    </a:lnTo>
                    <a:lnTo>
                      <a:pt x="4"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6" name="Freeform 1006"/>
              <p:cNvSpPr>
                <a:spLocks/>
              </p:cNvSpPr>
              <p:nvPr/>
            </p:nvSpPr>
            <p:spPr bwMode="auto">
              <a:xfrm>
                <a:off x="3955" y="2599"/>
                <a:ext cx="16" cy="19"/>
              </a:xfrm>
              <a:custGeom>
                <a:avLst/>
                <a:gdLst>
                  <a:gd name="T0" fmla="*/ 7 w 16"/>
                  <a:gd name="T1" fmla="*/ 0 h 19"/>
                  <a:gd name="T2" fmla="*/ 3 w 16"/>
                  <a:gd name="T3" fmla="*/ 0 h 19"/>
                  <a:gd name="T4" fmla="*/ 0 w 16"/>
                  <a:gd name="T5" fmla="*/ 1 h 19"/>
                  <a:gd name="T6" fmla="*/ 7 w 16"/>
                  <a:gd name="T7" fmla="*/ 19 h 19"/>
                  <a:gd name="T8" fmla="*/ 10 w 16"/>
                  <a:gd name="T9" fmla="*/ 18 h 19"/>
                  <a:gd name="T10" fmla="*/ 7 w 16"/>
                  <a:gd name="T11" fmla="*/ 19 h 19"/>
                  <a:gd name="T12" fmla="*/ 10 w 16"/>
                  <a:gd name="T13" fmla="*/ 18 h 19"/>
                  <a:gd name="T14" fmla="*/ 15 w 16"/>
                  <a:gd name="T15" fmla="*/ 16 h 19"/>
                  <a:gd name="T16" fmla="*/ 16 w 16"/>
                  <a:gd name="T17" fmla="*/ 13 h 19"/>
                  <a:gd name="T18" fmla="*/ 16 w 16"/>
                  <a:gd name="T19" fmla="*/ 10 h 19"/>
                  <a:gd name="T20" fmla="*/ 16 w 16"/>
                  <a:gd name="T21" fmla="*/ 6 h 19"/>
                  <a:gd name="T22" fmla="*/ 15 w 16"/>
                  <a:gd name="T23" fmla="*/ 3 h 19"/>
                  <a:gd name="T24" fmla="*/ 12 w 16"/>
                  <a:gd name="T25" fmla="*/ 0 h 19"/>
                  <a:gd name="T26" fmla="*/ 8 w 16"/>
                  <a:gd name="T27" fmla="*/ 0 h 19"/>
                  <a:gd name="T28" fmla="*/ 3 w 16"/>
                  <a:gd name="T29" fmla="*/ 0 h 19"/>
                  <a:gd name="T30" fmla="*/ 7 w 16"/>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9">
                    <a:moveTo>
                      <a:pt x="7" y="0"/>
                    </a:moveTo>
                    <a:lnTo>
                      <a:pt x="3" y="0"/>
                    </a:lnTo>
                    <a:lnTo>
                      <a:pt x="0" y="1"/>
                    </a:lnTo>
                    <a:lnTo>
                      <a:pt x="7" y="19"/>
                    </a:lnTo>
                    <a:lnTo>
                      <a:pt x="10" y="18"/>
                    </a:lnTo>
                    <a:lnTo>
                      <a:pt x="7" y="19"/>
                    </a:lnTo>
                    <a:lnTo>
                      <a:pt x="10" y="18"/>
                    </a:lnTo>
                    <a:lnTo>
                      <a:pt x="15" y="16"/>
                    </a:lnTo>
                    <a:lnTo>
                      <a:pt x="16" y="13"/>
                    </a:lnTo>
                    <a:lnTo>
                      <a:pt x="16" y="10"/>
                    </a:lnTo>
                    <a:lnTo>
                      <a:pt x="16" y="6"/>
                    </a:lnTo>
                    <a:lnTo>
                      <a:pt x="15" y="3"/>
                    </a:lnTo>
                    <a:lnTo>
                      <a:pt x="12" y="0"/>
                    </a:lnTo>
                    <a:lnTo>
                      <a:pt x="8" y="0"/>
                    </a:lnTo>
                    <a:lnTo>
                      <a:pt x="3"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7" name="Freeform 1007"/>
              <p:cNvSpPr>
                <a:spLocks/>
              </p:cNvSpPr>
              <p:nvPr/>
            </p:nvSpPr>
            <p:spPr bwMode="auto">
              <a:xfrm>
                <a:off x="3962" y="2599"/>
                <a:ext cx="14" cy="19"/>
              </a:xfrm>
              <a:custGeom>
                <a:avLst/>
                <a:gdLst>
                  <a:gd name="T0" fmla="*/ 1 w 14"/>
                  <a:gd name="T1" fmla="*/ 0 h 19"/>
                  <a:gd name="T2" fmla="*/ 5 w 14"/>
                  <a:gd name="T3" fmla="*/ 0 h 19"/>
                  <a:gd name="T4" fmla="*/ 0 w 14"/>
                  <a:gd name="T5" fmla="*/ 0 h 19"/>
                  <a:gd name="T6" fmla="*/ 0 w 14"/>
                  <a:gd name="T7" fmla="*/ 19 h 19"/>
                  <a:gd name="T8" fmla="*/ 5 w 14"/>
                  <a:gd name="T9" fmla="*/ 19 h 19"/>
                  <a:gd name="T10" fmla="*/ 8 w 14"/>
                  <a:gd name="T11" fmla="*/ 18 h 19"/>
                  <a:gd name="T12" fmla="*/ 5 w 14"/>
                  <a:gd name="T13" fmla="*/ 19 h 19"/>
                  <a:gd name="T14" fmla="*/ 8 w 14"/>
                  <a:gd name="T15" fmla="*/ 18 h 19"/>
                  <a:gd name="T16" fmla="*/ 11 w 14"/>
                  <a:gd name="T17" fmla="*/ 16 h 19"/>
                  <a:gd name="T18" fmla="*/ 13 w 14"/>
                  <a:gd name="T19" fmla="*/ 13 h 19"/>
                  <a:gd name="T20" fmla="*/ 14 w 14"/>
                  <a:gd name="T21" fmla="*/ 10 h 19"/>
                  <a:gd name="T22" fmla="*/ 13 w 14"/>
                  <a:gd name="T23" fmla="*/ 5 h 19"/>
                  <a:gd name="T24" fmla="*/ 11 w 14"/>
                  <a:gd name="T25" fmla="*/ 3 h 19"/>
                  <a:gd name="T26" fmla="*/ 8 w 14"/>
                  <a:gd name="T27" fmla="*/ 0 h 19"/>
                  <a:gd name="T28" fmla="*/ 5 w 14"/>
                  <a:gd name="T29" fmla="*/ 0 h 19"/>
                  <a:gd name="T30" fmla="*/ 1 w 14"/>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9">
                    <a:moveTo>
                      <a:pt x="1" y="0"/>
                    </a:moveTo>
                    <a:lnTo>
                      <a:pt x="5" y="0"/>
                    </a:lnTo>
                    <a:lnTo>
                      <a:pt x="0" y="0"/>
                    </a:lnTo>
                    <a:lnTo>
                      <a:pt x="0" y="19"/>
                    </a:lnTo>
                    <a:lnTo>
                      <a:pt x="5" y="19"/>
                    </a:lnTo>
                    <a:lnTo>
                      <a:pt x="8" y="18"/>
                    </a:lnTo>
                    <a:lnTo>
                      <a:pt x="5" y="19"/>
                    </a:lnTo>
                    <a:lnTo>
                      <a:pt x="8" y="18"/>
                    </a:lnTo>
                    <a:lnTo>
                      <a:pt x="11" y="16"/>
                    </a:lnTo>
                    <a:lnTo>
                      <a:pt x="13" y="13"/>
                    </a:lnTo>
                    <a:lnTo>
                      <a:pt x="14" y="10"/>
                    </a:lnTo>
                    <a:lnTo>
                      <a:pt x="13" y="5"/>
                    </a:lnTo>
                    <a:lnTo>
                      <a:pt x="11" y="3"/>
                    </a:lnTo>
                    <a:lnTo>
                      <a:pt x="8" y="0"/>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38" name="Freeform 1008"/>
              <p:cNvSpPr>
                <a:spLocks/>
              </p:cNvSpPr>
              <p:nvPr/>
            </p:nvSpPr>
            <p:spPr bwMode="auto">
              <a:xfrm>
                <a:off x="3963" y="2597"/>
                <a:ext cx="17" cy="20"/>
              </a:xfrm>
              <a:custGeom>
                <a:avLst/>
                <a:gdLst>
                  <a:gd name="T0" fmla="*/ 2 w 17"/>
                  <a:gd name="T1" fmla="*/ 2 h 20"/>
                  <a:gd name="T2" fmla="*/ 4 w 17"/>
                  <a:gd name="T3" fmla="*/ 0 h 20"/>
                  <a:gd name="T4" fmla="*/ 0 w 17"/>
                  <a:gd name="T5" fmla="*/ 2 h 20"/>
                  <a:gd name="T6" fmla="*/ 7 w 17"/>
                  <a:gd name="T7" fmla="*/ 20 h 20"/>
                  <a:gd name="T8" fmla="*/ 10 w 17"/>
                  <a:gd name="T9" fmla="*/ 18 h 20"/>
                  <a:gd name="T10" fmla="*/ 13 w 17"/>
                  <a:gd name="T11" fmla="*/ 16 h 20"/>
                  <a:gd name="T12" fmla="*/ 10 w 17"/>
                  <a:gd name="T13" fmla="*/ 18 h 20"/>
                  <a:gd name="T14" fmla="*/ 15 w 17"/>
                  <a:gd name="T15" fmla="*/ 16 h 20"/>
                  <a:gd name="T16" fmla="*/ 17 w 17"/>
                  <a:gd name="T17" fmla="*/ 13 h 20"/>
                  <a:gd name="T18" fmla="*/ 17 w 17"/>
                  <a:gd name="T19" fmla="*/ 10 h 20"/>
                  <a:gd name="T20" fmla="*/ 17 w 17"/>
                  <a:gd name="T21" fmla="*/ 7 h 20"/>
                  <a:gd name="T22" fmla="*/ 15 w 17"/>
                  <a:gd name="T23" fmla="*/ 3 h 20"/>
                  <a:gd name="T24" fmla="*/ 12 w 17"/>
                  <a:gd name="T25" fmla="*/ 0 h 20"/>
                  <a:gd name="T26" fmla="*/ 8 w 17"/>
                  <a:gd name="T27" fmla="*/ 0 h 20"/>
                  <a:gd name="T28" fmla="*/ 4 w 17"/>
                  <a:gd name="T29" fmla="*/ 0 h 20"/>
                  <a:gd name="T30" fmla="*/ 2 w 17"/>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0">
                    <a:moveTo>
                      <a:pt x="2" y="2"/>
                    </a:moveTo>
                    <a:lnTo>
                      <a:pt x="4" y="0"/>
                    </a:lnTo>
                    <a:lnTo>
                      <a:pt x="0" y="2"/>
                    </a:lnTo>
                    <a:lnTo>
                      <a:pt x="7" y="20"/>
                    </a:lnTo>
                    <a:lnTo>
                      <a:pt x="10" y="18"/>
                    </a:lnTo>
                    <a:lnTo>
                      <a:pt x="13" y="16"/>
                    </a:lnTo>
                    <a:lnTo>
                      <a:pt x="10" y="18"/>
                    </a:lnTo>
                    <a:lnTo>
                      <a:pt x="15" y="16"/>
                    </a:lnTo>
                    <a:lnTo>
                      <a:pt x="17" y="13"/>
                    </a:lnTo>
                    <a:lnTo>
                      <a:pt x="17" y="10"/>
                    </a:lnTo>
                    <a:lnTo>
                      <a:pt x="17" y="7"/>
                    </a:lnTo>
                    <a:lnTo>
                      <a:pt x="15" y="3"/>
                    </a:lnTo>
                    <a:lnTo>
                      <a:pt x="12" y="0"/>
                    </a:lnTo>
                    <a:lnTo>
                      <a:pt x="8" y="0"/>
                    </a:lnTo>
                    <a:lnTo>
                      <a:pt x="4" y="0"/>
                    </a:lnTo>
                    <a:lnTo>
                      <a:pt x="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 name="Group 1210"/>
            <p:cNvGrpSpPr>
              <a:grpSpLocks/>
            </p:cNvGrpSpPr>
            <p:nvPr/>
          </p:nvGrpSpPr>
          <p:grpSpPr bwMode="auto">
            <a:xfrm>
              <a:off x="6294438" y="3363913"/>
              <a:ext cx="1573213" cy="795338"/>
              <a:chOff x="3965" y="2119"/>
              <a:chExt cx="991" cy="501"/>
            </a:xfrm>
          </p:grpSpPr>
          <p:sp>
            <p:nvSpPr>
              <p:cNvPr id="28739" name="Freeform 1010"/>
              <p:cNvSpPr>
                <a:spLocks/>
              </p:cNvSpPr>
              <p:nvPr/>
            </p:nvSpPr>
            <p:spPr bwMode="auto">
              <a:xfrm>
                <a:off x="3965" y="2594"/>
                <a:ext cx="19" cy="19"/>
              </a:xfrm>
              <a:custGeom>
                <a:avLst/>
                <a:gdLst>
                  <a:gd name="T0" fmla="*/ 3 w 19"/>
                  <a:gd name="T1" fmla="*/ 2 h 19"/>
                  <a:gd name="T2" fmla="*/ 3 w 19"/>
                  <a:gd name="T3" fmla="*/ 2 h 19"/>
                  <a:gd name="T4" fmla="*/ 0 w 19"/>
                  <a:gd name="T5" fmla="*/ 5 h 19"/>
                  <a:gd name="T6" fmla="*/ 11 w 19"/>
                  <a:gd name="T7" fmla="*/ 19 h 19"/>
                  <a:gd name="T8" fmla="*/ 15 w 19"/>
                  <a:gd name="T9" fmla="*/ 18 h 19"/>
                  <a:gd name="T10" fmla="*/ 15 w 19"/>
                  <a:gd name="T11" fmla="*/ 18 h 19"/>
                  <a:gd name="T12" fmla="*/ 15 w 19"/>
                  <a:gd name="T13" fmla="*/ 18 h 19"/>
                  <a:gd name="T14" fmla="*/ 18 w 19"/>
                  <a:gd name="T15" fmla="*/ 15 h 19"/>
                  <a:gd name="T16" fmla="*/ 19 w 19"/>
                  <a:gd name="T17" fmla="*/ 10 h 19"/>
                  <a:gd name="T18" fmla="*/ 18 w 19"/>
                  <a:gd name="T19" fmla="*/ 6 h 19"/>
                  <a:gd name="T20" fmla="*/ 16 w 19"/>
                  <a:gd name="T21" fmla="*/ 3 h 19"/>
                  <a:gd name="T22" fmla="*/ 15 w 19"/>
                  <a:gd name="T23" fmla="*/ 2 h 19"/>
                  <a:gd name="T24" fmla="*/ 11 w 19"/>
                  <a:gd name="T25" fmla="*/ 0 h 19"/>
                  <a:gd name="T26" fmla="*/ 6 w 19"/>
                  <a:gd name="T27" fmla="*/ 0 h 19"/>
                  <a:gd name="T28" fmla="*/ 3 w 19"/>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9">
                    <a:moveTo>
                      <a:pt x="3" y="2"/>
                    </a:moveTo>
                    <a:lnTo>
                      <a:pt x="3" y="2"/>
                    </a:lnTo>
                    <a:lnTo>
                      <a:pt x="0" y="5"/>
                    </a:lnTo>
                    <a:lnTo>
                      <a:pt x="11" y="19"/>
                    </a:lnTo>
                    <a:lnTo>
                      <a:pt x="15" y="18"/>
                    </a:lnTo>
                    <a:lnTo>
                      <a:pt x="15" y="18"/>
                    </a:lnTo>
                    <a:lnTo>
                      <a:pt x="15" y="18"/>
                    </a:lnTo>
                    <a:lnTo>
                      <a:pt x="18" y="15"/>
                    </a:lnTo>
                    <a:lnTo>
                      <a:pt x="19" y="10"/>
                    </a:lnTo>
                    <a:lnTo>
                      <a:pt x="18" y="6"/>
                    </a:lnTo>
                    <a:lnTo>
                      <a:pt x="16" y="3"/>
                    </a:lnTo>
                    <a:lnTo>
                      <a:pt x="15" y="2"/>
                    </a:lnTo>
                    <a:lnTo>
                      <a:pt x="11" y="0"/>
                    </a:lnTo>
                    <a:lnTo>
                      <a:pt x="6" y="0"/>
                    </a:lnTo>
                    <a:lnTo>
                      <a:pt x="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0" name="Freeform 1011"/>
              <p:cNvSpPr>
                <a:spLocks/>
              </p:cNvSpPr>
              <p:nvPr/>
            </p:nvSpPr>
            <p:spPr bwMode="auto">
              <a:xfrm>
                <a:off x="3968" y="2591"/>
                <a:ext cx="20" cy="21"/>
              </a:xfrm>
              <a:custGeom>
                <a:avLst/>
                <a:gdLst>
                  <a:gd name="T0" fmla="*/ 5 w 20"/>
                  <a:gd name="T1" fmla="*/ 1 h 21"/>
                  <a:gd name="T2" fmla="*/ 5 w 20"/>
                  <a:gd name="T3" fmla="*/ 1 h 21"/>
                  <a:gd name="T4" fmla="*/ 0 w 20"/>
                  <a:gd name="T5" fmla="*/ 5 h 21"/>
                  <a:gd name="T6" fmla="*/ 12 w 20"/>
                  <a:gd name="T7" fmla="*/ 21 h 21"/>
                  <a:gd name="T8" fmla="*/ 16 w 20"/>
                  <a:gd name="T9" fmla="*/ 18 h 21"/>
                  <a:gd name="T10" fmla="*/ 16 w 20"/>
                  <a:gd name="T11" fmla="*/ 18 h 21"/>
                  <a:gd name="T12" fmla="*/ 16 w 20"/>
                  <a:gd name="T13" fmla="*/ 18 h 21"/>
                  <a:gd name="T14" fmla="*/ 20 w 20"/>
                  <a:gd name="T15" fmla="*/ 14 h 21"/>
                  <a:gd name="T16" fmla="*/ 20 w 20"/>
                  <a:gd name="T17" fmla="*/ 11 h 21"/>
                  <a:gd name="T18" fmla="*/ 20 w 20"/>
                  <a:gd name="T19" fmla="*/ 6 h 21"/>
                  <a:gd name="T20" fmla="*/ 18 w 20"/>
                  <a:gd name="T21" fmla="*/ 3 h 21"/>
                  <a:gd name="T22" fmla="*/ 15 w 20"/>
                  <a:gd name="T23" fmla="*/ 1 h 21"/>
                  <a:gd name="T24" fmla="*/ 12 w 20"/>
                  <a:gd name="T25" fmla="*/ 0 h 21"/>
                  <a:gd name="T26" fmla="*/ 8 w 20"/>
                  <a:gd name="T27" fmla="*/ 0 h 21"/>
                  <a:gd name="T28" fmla="*/ 5 w 20"/>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5" y="1"/>
                    </a:moveTo>
                    <a:lnTo>
                      <a:pt x="5" y="1"/>
                    </a:lnTo>
                    <a:lnTo>
                      <a:pt x="0" y="5"/>
                    </a:lnTo>
                    <a:lnTo>
                      <a:pt x="12" y="21"/>
                    </a:lnTo>
                    <a:lnTo>
                      <a:pt x="16" y="18"/>
                    </a:lnTo>
                    <a:lnTo>
                      <a:pt x="16" y="18"/>
                    </a:lnTo>
                    <a:lnTo>
                      <a:pt x="16" y="18"/>
                    </a:lnTo>
                    <a:lnTo>
                      <a:pt x="20" y="14"/>
                    </a:lnTo>
                    <a:lnTo>
                      <a:pt x="20" y="11"/>
                    </a:lnTo>
                    <a:lnTo>
                      <a:pt x="20" y="6"/>
                    </a:lnTo>
                    <a:lnTo>
                      <a:pt x="18" y="3"/>
                    </a:lnTo>
                    <a:lnTo>
                      <a:pt x="15" y="1"/>
                    </a:lnTo>
                    <a:lnTo>
                      <a:pt x="12" y="0"/>
                    </a:lnTo>
                    <a:lnTo>
                      <a:pt x="8" y="0"/>
                    </a:lnTo>
                    <a:lnTo>
                      <a:pt x="5"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1" name="Freeform 1012"/>
              <p:cNvSpPr>
                <a:spLocks/>
              </p:cNvSpPr>
              <p:nvPr/>
            </p:nvSpPr>
            <p:spPr bwMode="auto">
              <a:xfrm>
                <a:off x="3973" y="2587"/>
                <a:ext cx="20" cy="22"/>
              </a:xfrm>
              <a:custGeom>
                <a:avLst/>
                <a:gdLst>
                  <a:gd name="T0" fmla="*/ 2 w 20"/>
                  <a:gd name="T1" fmla="*/ 5 h 22"/>
                  <a:gd name="T2" fmla="*/ 3 w 20"/>
                  <a:gd name="T3" fmla="*/ 2 h 22"/>
                  <a:gd name="T4" fmla="*/ 0 w 20"/>
                  <a:gd name="T5" fmla="*/ 5 h 22"/>
                  <a:gd name="T6" fmla="*/ 11 w 20"/>
                  <a:gd name="T7" fmla="*/ 22 h 22"/>
                  <a:gd name="T8" fmla="*/ 15 w 20"/>
                  <a:gd name="T9" fmla="*/ 18 h 22"/>
                  <a:gd name="T10" fmla="*/ 18 w 20"/>
                  <a:gd name="T11" fmla="*/ 15 h 22"/>
                  <a:gd name="T12" fmla="*/ 15 w 20"/>
                  <a:gd name="T13" fmla="*/ 18 h 22"/>
                  <a:gd name="T14" fmla="*/ 18 w 20"/>
                  <a:gd name="T15" fmla="*/ 15 h 22"/>
                  <a:gd name="T16" fmla="*/ 20 w 20"/>
                  <a:gd name="T17" fmla="*/ 12 h 22"/>
                  <a:gd name="T18" fmla="*/ 18 w 20"/>
                  <a:gd name="T19" fmla="*/ 7 h 22"/>
                  <a:gd name="T20" fmla="*/ 16 w 20"/>
                  <a:gd name="T21" fmla="*/ 5 h 22"/>
                  <a:gd name="T22" fmla="*/ 15 w 20"/>
                  <a:gd name="T23" fmla="*/ 2 h 22"/>
                  <a:gd name="T24" fmla="*/ 11 w 20"/>
                  <a:gd name="T25" fmla="*/ 0 h 22"/>
                  <a:gd name="T26" fmla="*/ 7 w 20"/>
                  <a:gd name="T27" fmla="*/ 0 h 22"/>
                  <a:gd name="T28" fmla="*/ 3 w 20"/>
                  <a:gd name="T29" fmla="*/ 2 h 22"/>
                  <a:gd name="T30" fmla="*/ 2 w 20"/>
                  <a:gd name="T31"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2">
                    <a:moveTo>
                      <a:pt x="2" y="5"/>
                    </a:moveTo>
                    <a:lnTo>
                      <a:pt x="3" y="2"/>
                    </a:lnTo>
                    <a:lnTo>
                      <a:pt x="0" y="5"/>
                    </a:lnTo>
                    <a:lnTo>
                      <a:pt x="11" y="22"/>
                    </a:lnTo>
                    <a:lnTo>
                      <a:pt x="15" y="18"/>
                    </a:lnTo>
                    <a:lnTo>
                      <a:pt x="18" y="15"/>
                    </a:lnTo>
                    <a:lnTo>
                      <a:pt x="15" y="18"/>
                    </a:lnTo>
                    <a:lnTo>
                      <a:pt x="18" y="15"/>
                    </a:lnTo>
                    <a:lnTo>
                      <a:pt x="20" y="12"/>
                    </a:lnTo>
                    <a:lnTo>
                      <a:pt x="18" y="7"/>
                    </a:lnTo>
                    <a:lnTo>
                      <a:pt x="16" y="5"/>
                    </a:lnTo>
                    <a:lnTo>
                      <a:pt x="15" y="2"/>
                    </a:lnTo>
                    <a:lnTo>
                      <a:pt x="11" y="0"/>
                    </a:lnTo>
                    <a:lnTo>
                      <a:pt x="7" y="0"/>
                    </a:lnTo>
                    <a:lnTo>
                      <a:pt x="3" y="2"/>
                    </a:lnTo>
                    <a:lnTo>
                      <a:pt x="2"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2" name="Freeform 1013"/>
              <p:cNvSpPr>
                <a:spLocks/>
              </p:cNvSpPr>
              <p:nvPr/>
            </p:nvSpPr>
            <p:spPr bwMode="auto">
              <a:xfrm>
                <a:off x="3975" y="2581"/>
                <a:ext cx="21" cy="21"/>
              </a:xfrm>
              <a:custGeom>
                <a:avLst/>
                <a:gdLst>
                  <a:gd name="T0" fmla="*/ 3 w 21"/>
                  <a:gd name="T1" fmla="*/ 6 h 21"/>
                  <a:gd name="T2" fmla="*/ 3 w 21"/>
                  <a:gd name="T3" fmla="*/ 5 h 21"/>
                  <a:gd name="T4" fmla="*/ 0 w 21"/>
                  <a:gd name="T5" fmla="*/ 11 h 21"/>
                  <a:gd name="T6" fmla="*/ 16 w 21"/>
                  <a:gd name="T7" fmla="*/ 21 h 21"/>
                  <a:gd name="T8" fmla="*/ 19 w 21"/>
                  <a:gd name="T9" fmla="*/ 16 h 21"/>
                  <a:gd name="T10" fmla="*/ 19 w 21"/>
                  <a:gd name="T11" fmla="*/ 15 h 21"/>
                  <a:gd name="T12" fmla="*/ 19 w 21"/>
                  <a:gd name="T13" fmla="*/ 16 h 21"/>
                  <a:gd name="T14" fmla="*/ 21 w 21"/>
                  <a:gd name="T15" fmla="*/ 11 h 21"/>
                  <a:gd name="T16" fmla="*/ 21 w 21"/>
                  <a:gd name="T17" fmla="*/ 8 h 21"/>
                  <a:gd name="T18" fmla="*/ 19 w 21"/>
                  <a:gd name="T19" fmla="*/ 5 h 21"/>
                  <a:gd name="T20" fmla="*/ 16 w 21"/>
                  <a:gd name="T21" fmla="*/ 2 h 21"/>
                  <a:gd name="T22" fmla="*/ 13 w 21"/>
                  <a:gd name="T23" fmla="*/ 2 h 21"/>
                  <a:gd name="T24" fmla="*/ 9 w 21"/>
                  <a:gd name="T25" fmla="*/ 0 h 21"/>
                  <a:gd name="T26" fmla="*/ 6 w 21"/>
                  <a:gd name="T27" fmla="*/ 2 h 21"/>
                  <a:gd name="T28" fmla="*/ 3 w 21"/>
                  <a:gd name="T29" fmla="*/ 5 h 21"/>
                  <a:gd name="T30" fmla="*/ 3 w 21"/>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6"/>
                    </a:moveTo>
                    <a:lnTo>
                      <a:pt x="3" y="5"/>
                    </a:lnTo>
                    <a:lnTo>
                      <a:pt x="0" y="11"/>
                    </a:lnTo>
                    <a:lnTo>
                      <a:pt x="16" y="21"/>
                    </a:lnTo>
                    <a:lnTo>
                      <a:pt x="19" y="16"/>
                    </a:lnTo>
                    <a:lnTo>
                      <a:pt x="19" y="15"/>
                    </a:lnTo>
                    <a:lnTo>
                      <a:pt x="19" y="16"/>
                    </a:lnTo>
                    <a:lnTo>
                      <a:pt x="21" y="11"/>
                    </a:lnTo>
                    <a:lnTo>
                      <a:pt x="21" y="8"/>
                    </a:lnTo>
                    <a:lnTo>
                      <a:pt x="19" y="5"/>
                    </a:lnTo>
                    <a:lnTo>
                      <a:pt x="16" y="2"/>
                    </a:lnTo>
                    <a:lnTo>
                      <a:pt x="13" y="2"/>
                    </a:lnTo>
                    <a:lnTo>
                      <a:pt x="9" y="0"/>
                    </a:lnTo>
                    <a:lnTo>
                      <a:pt x="6" y="2"/>
                    </a:lnTo>
                    <a:lnTo>
                      <a:pt x="3" y="5"/>
                    </a:lnTo>
                    <a:lnTo>
                      <a:pt x="3"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3" name="Freeform 1014"/>
              <p:cNvSpPr>
                <a:spLocks/>
              </p:cNvSpPr>
              <p:nvPr/>
            </p:nvSpPr>
            <p:spPr bwMode="auto">
              <a:xfrm>
                <a:off x="3978" y="2574"/>
                <a:ext cx="23" cy="22"/>
              </a:xfrm>
              <a:custGeom>
                <a:avLst/>
                <a:gdLst>
                  <a:gd name="T0" fmla="*/ 3 w 23"/>
                  <a:gd name="T1" fmla="*/ 7 h 22"/>
                  <a:gd name="T2" fmla="*/ 3 w 23"/>
                  <a:gd name="T3" fmla="*/ 5 h 22"/>
                  <a:gd name="T4" fmla="*/ 0 w 23"/>
                  <a:gd name="T5" fmla="*/ 13 h 22"/>
                  <a:gd name="T6" fmla="*/ 16 w 23"/>
                  <a:gd name="T7" fmla="*/ 22 h 22"/>
                  <a:gd name="T8" fmla="*/ 21 w 23"/>
                  <a:gd name="T9" fmla="*/ 13 h 22"/>
                  <a:gd name="T10" fmla="*/ 21 w 23"/>
                  <a:gd name="T11" fmla="*/ 13 h 22"/>
                  <a:gd name="T12" fmla="*/ 21 w 23"/>
                  <a:gd name="T13" fmla="*/ 13 h 22"/>
                  <a:gd name="T14" fmla="*/ 23 w 23"/>
                  <a:gd name="T15" fmla="*/ 10 h 22"/>
                  <a:gd name="T16" fmla="*/ 21 w 23"/>
                  <a:gd name="T17" fmla="*/ 7 h 22"/>
                  <a:gd name="T18" fmla="*/ 19 w 23"/>
                  <a:gd name="T19" fmla="*/ 4 h 22"/>
                  <a:gd name="T20" fmla="*/ 16 w 23"/>
                  <a:gd name="T21" fmla="*/ 0 h 22"/>
                  <a:gd name="T22" fmla="*/ 13 w 23"/>
                  <a:gd name="T23" fmla="*/ 0 h 22"/>
                  <a:gd name="T24" fmla="*/ 10 w 23"/>
                  <a:gd name="T25" fmla="*/ 0 h 22"/>
                  <a:gd name="T26" fmla="*/ 6 w 23"/>
                  <a:gd name="T27" fmla="*/ 2 h 22"/>
                  <a:gd name="T28" fmla="*/ 3 w 23"/>
                  <a:gd name="T29" fmla="*/ 5 h 22"/>
                  <a:gd name="T30" fmla="*/ 3 w 23"/>
                  <a:gd name="T3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2">
                    <a:moveTo>
                      <a:pt x="3" y="7"/>
                    </a:moveTo>
                    <a:lnTo>
                      <a:pt x="3" y="5"/>
                    </a:lnTo>
                    <a:lnTo>
                      <a:pt x="0" y="13"/>
                    </a:lnTo>
                    <a:lnTo>
                      <a:pt x="16" y="22"/>
                    </a:lnTo>
                    <a:lnTo>
                      <a:pt x="21" y="13"/>
                    </a:lnTo>
                    <a:lnTo>
                      <a:pt x="21" y="13"/>
                    </a:lnTo>
                    <a:lnTo>
                      <a:pt x="21" y="13"/>
                    </a:lnTo>
                    <a:lnTo>
                      <a:pt x="23" y="10"/>
                    </a:lnTo>
                    <a:lnTo>
                      <a:pt x="21" y="7"/>
                    </a:lnTo>
                    <a:lnTo>
                      <a:pt x="19" y="4"/>
                    </a:lnTo>
                    <a:lnTo>
                      <a:pt x="16" y="0"/>
                    </a:lnTo>
                    <a:lnTo>
                      <a:pt x="13" y="0"/>
                    </a:lnTo>
                    <a:lnTo>
                      <a:pt x="10" y="0"/>
                    </a:lnTo>
                    <a:lnTo>
                      <a:pt x="6" y="2"/>
                    </a:lnTo>
                    <a:lnTo>
                      <a:pt x="3"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4" name="Freeform 1015"/>
              <p:cNvSpPr>
                <a:spLocks/>
              </p:cNvSpPr>
              <p:nvPr/>
            </p:nvSpPr>
            <p:spPr bwMode="auto">
              <a:xfrm>
                <a:off x="3981" y="2563"/>
                <a:ext cx="23" cy="24"/>
              </a:xfrm>
              <a:custGeom>
                <a:avLst/>
                <a:gdLst>
                  <a:gd name="T0" fmla="*/ 3 w 23"/>
                  <a:gd name="T1" fmla="*/ 7 h 24"/>
                  <a:gd name="T2" fmla="*/ 5 w 23"/>
                  <a:gd name="T3" fmla="*/ 7 h 24"/>
                  <a:gd name="T4" fmla="*/ 0 w 23"/>
                  <a:gd name="T5" fmla="*/ 18 h 24"/>
                  <a:gd name="T6" fmla="*/ 18 w 23"/>
                  <a:gd name="T7" fmla="*/ 24 h 24"/>
                  <a:gd name="T8" fmla="*/ 23 w 23"/>
                  <a:gd name="T9" fmla="*/ 13 h 24"/>
                  <a:gd name="T10" fmla="*/ 23 w 23"/>
                  <a:gd name="T11" fmla="*/ 13 h 24"/>
                  <a:gd name="T12" fmla="*/ 23 w 23"/>
                  <a:gd name="T13" fmla="*/ 13 h 24"/>
                  <a:gd name="T14" fmla="*/ 23 w 23"/>
                  <a:gd name="T15" fmla="*/ 10 h 24"/>
                  <a:gd name="T16" fmla="*/ 23 w 23"/>
                  <a:gd name="T17" fmla="*/ 5 h 24"/>
                  <a:gd name="T18" fmla="*/ 20 w 23"/>
                  <a:gd name="T19" fmla="*/ 3 h 24"/>
                  <a:gd name="T20" fmla="*/ 16 w 23"/>
                  <a:gd name="T21" fmla="*/ 2 h 24"/>
                  <a:gd name="T22" fmla="*/ 13 w 23"/>
                  <a:gd name="T23" fmla="*/ 0 h 24"/>
                  <a:gd name="T24" fmla="*/ 10 w 23"/>
                  <a:gd name="T25" fmla="*/ 2 h 24"/>
                  <a:gd name="T26" fmla="*/ 7 w 23"/>
                  <a:gd name="T27" fmla="*/ 3 h 24"/>
                  <a:gd name="T28" fmla="*/ 5 w 23"/>
                  <a:gd name="T29" fmla="*/ 7 h 24"/>
                  <a:gd name="T30" fmla="*/ 3 w 23"/>
                  <a:gd name="T31"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4">
                    <a:moveTo>
                      <a:pt x="3" y="7"/>
                    </a:moveTo>
                    <a:lnTo>
                      <a:pt x="5" y="7"/>
                    </a:lnTo>
                    <a:lnTo>
                      <a:pt x="0" y="18"/>
                    </a:lnTo>
                    <a:lnTo>
                      <a:pt x="18" y="24"/>
                    </a:lnTo>
                    <a:lnTo>
                      <a:pt x="23" y="13"/>
                    </a:lnTo>
                    <a:lnTo>
                      <a:pt x="23" y="13"/>
                    </a:lnTo>
                    <a:lnTo>
                      <a:pt x="23" y="13"/>
                    </a:lnTo>
                    <a:lnTo>
                      <a:pt x="23" y="10"/>
                    </a:lnTo>
                    <a:lnTo>
                      <a:pt x="23" y="5"/>
                    </a:lnTo>
                    <a:lnTo>
                      <a:pt x="20" y="3"/>
                    </a:lnTo>
                    <a:lnTo>
                      <a:pt x="16" y="2"/>
                    </a:lnTo>
                    <a:lnTo>
                      <a:pt x="13" y="0"/>
                    </a:lnTo>
                    <a:lnTo>
                      <a:pt x="10" y="2"/>
                    </a:lnTo>
                    <a:lnTo>
                      <a:pt x="7" y="3"/>
                    </a:lnTo>
                    <a:lnTo>
                      <a:pt x="5" y="7"/>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5" name="Freeform 1016"/>
              <p:cNvSpPr>
                <a:spLocks/>
              </p:cNvSpPr>
              <p:nvPr/>
            </p:nvSpPr>
            <p:spPr bwMode="auto">
              <a:xfrm>
                <a:off x="3984" y="2550"/>
                <a:ext cx="25" cy="26"/>
              </a:xfrm>
              <a:custGeom>
                <a:avLst/>
                <a:gdLst>
                  <a:gd name="T0" fmla="*/ 5 w 25"/>
                  <a:gd name="T1" fmla="*/ 7 h 26"/>
                  <a:gd name="T2" fmla="*/ 5 w 25"/>
                  <a:gd name="T3" fmla="*/ 7 h 26"/>
                  <a:gd name="T4" fmla="*/ 0 w 25"/>
                  <a:gd name="T5" fmla="*/ 20 h 26"/>
                  <a:gd name="T6" fmla="*/ 20 w 25"/>
                  <a:gd name="T7" fmla="*/ 26 h 26"/>
                  <a:gd name="T8" fmla="*/ 23 w 25"/>
                  <a:gd name="T9" fmla="*/ 11 h 26"/>
                  <a:gd name="T10" fmla="*/ 23 w 25"/>
                  <a:gd name="T11" fmla="*/ 11 h 26"/>
                  <a:gd name="T12" fmla="*/ 23 w 25"/>
                  <a:gd name="T13" fmla="*/ 11 h 26"/>
                  <a:gd name="T14" fmla="*/ 25 w 25"/>
                  <a:gd name="T15" fmla="*/ 8 h 26"/>
                  <a:gd name="T16" fmla="*/ 23 w 25"/>
                  <a:gd name="T17" fmla="*/ 5 h 26"/>
                  <a:gd name="T18" fmla="*/ 20 w 25"/>
                  <a:gd name="T19" fmla="*/ 2 h 26"/>
                  <a:gd name="T20" fmla="*/ 17 w 25"/>
                  <a:gd name="T21" fmla="*/ 0 h 26"/>
                  <a:gd name="T22" fmla="*/ 13 w 25"/>
                  <a:gd name="T23" fmla="*/ 0 h 26"/>
                  <a:gd name="T24" fmla="*/ 10 w 25"/>
                  <a:gd name="T25" fmla="*/ 0 h 26"/>
                  <a:gd name="T26" fmla="*/ 7 w 25"/>
                  <a:gd name="T27" fmla="*/ 3 h 26"/>
                  <a:gd name="T28" fmla="*/ 5 w 25"/>
                  <a:gd name="T29"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6">
                    <a:moveTo>
                      <a:pt x="5" y="7"/>
                    </a:moveTo>
                    <a:lnTo>
                      <a:pt x="5" y="7"/>
                    </a:lnTo>
                    <a:lnTo>
                      <a:pt x="0" y="20"/>
                    </a:lnTo>
                    <a:lnTo>
                      <a:pt x="20" y="26"/>
                    </a:lnTo>
                    <a:lnTo>
                      <a:pt x="23" y="11"/>
                    </a:lnTo>
                    <a:lnTo>
                      <a:pt x="23" y="11"/>
                    </a:lnTo>
                    <a:lnTo>
                      <a:pt x="23" y="11"/>
                    </a:lnTo>
                    <a:lnTo>
                      <a:pt x="25" y="8"/>
                    </a:lnTo>
                    <a:lnTo>
                      <a:pt x="23" y="5"/>
                    </a:lnTo>
                    <a:lnTo>
                      <a:pt x="20" y="2"/>
                    </a:lnTo>
                    <a:lnTo>
                      <a:pt x="17" y="0"/>
                    </a:lnTo>
                    <a:lnTo>
                      <a:pt x="13" y="0"/>
                    </a:lnTo>
                    <a:lnTo>
                      <a:pt x="10" y="0"/>
                    </a:lnTo>
                    <a:lnTo>
                      <a:pt x="7" y="3"/>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6" name="Freeform 1017"/>
              <p:cNvSpPr>
                <a:spLocks/>
              </p:cNvSpPr>
              <p:nvPr/>
            </p:nvSpPr>
            <p:spPr bwMode="auto">
              <a:xfrm>
                <a:off x="3989" y="2534"/>
                <a:ext cx="23" cy="27"/>
              </a:xfrm>
              <a:custGeom>
                <a:avLst/>
                <a:gdLst>
                  <a:gd name="T0" fmla="*/ 4 w 23"/>
                  <a:gd name="T1" fmla="*/ 6 h 27"/>
                  <a:gd name="T2" fmla="*/ 4 w 23"/>
                  <a:gd name="T3" fmla="*/ 6 h 27"/>
                  <a:gd name="T4" fmla="*/ 0 w 23"/>
                  <a:gd name="T5" fmla="*/ 23 h 27"/>
                  <a:gd name="T6" fmla="*/ 18 w 23"/>
                  <a:gd name="T7" fmla="*/ 27 h 27"/>
                  <a:gd name="T8" fmla="*/ 23 w 23"/>
                  <a:gd name="T9" fmla="*/ 11 h 27"/>
                  <a:gd name="T10" fmla="*/ 23 w 23"/>
                  <a:gd name="T11" fmla="*/ 11 h 27"/>
                  <a:gd name="T12" fmla="*/ 23 w 23"/>
                  <a:gd name="T13" fmla="*/ 11 h 27"/>
                  <a:gd name="T14" fmla="*/ 23 w 23"/>
                  <a:gd name="T15" fmla="*/ 6 h 27"/>
                  <a:gd name="T16" fmla="*/ 21 w 23"/>
                  <a:gd name="T17" fmla="*/ 3 h 27"/>
                  <a:gd name="T18" fmla="*/ 20 w 23"/>
                  <a:gd name="T19" fmla="*/ 1 h 27"/>
                  <a:gd name="T20" fmla="*/ 17 w 23"/>
                  <a:gd name="T21" fmla="*/ 0 h 27"/>
                  <a:gd name="T22" fmla="*/ 12 w 23"/>
                  <a:gd name="T23" fmla="*/ 0 h 27"/>
                  <a:gd name="T24" fmla="*/ 8 w 23"/>
                  <a:gd name="T25" fmla="*/ 0 h 27"/>
                  <a:gd name="T26" fmla="*/ 5 w 23"/>
                  <a:gd name="T27" fmla="*/ 3 h 27"/>
                  <a:gd name="T28" fmla="*/ 4 w 23"/>
                  <a:gd name="T2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7">
                    <a:moveTo>
                      <a:pt x="4" y="6"/>
                    </a:moveTo>
                    <a:lnTo>
                      <a:pt x="4" y="6"/>
                    </a:lnTo>
                    <a:lnTo>
                      <a:pt x="0" y="23"/>
                    </a:lnTo>
                    <a:lnTo>
                      <a:pt x="18" y="27"/>
                    </a:lnTo>
                    <a:lnTo>
                      <a:pt x="23" y="11"/>
                    </a:lnTo>
                    <a:lnTo>
                      <a:pt x="23" y="11"/>
                    </a:lnTo>
                    <a:lnTo>
                      <a:pt x="23" y="11"/>
                    </a:lnTo>
                    <a:lnTo>
                      <a:pt x="23" y="6"/>
                    </a:lnTo>
                    <a:lnTo>
                      <a:pt x="21" y="3"/>
                    </a:lnTo>
                    <a:lnTo>
                      <a:pt x="20" y="1"/>
                    </a:lnTo>
                    <a:lnTo>
                      <a:pt x="17" y="0"/>
                    </a:lnTo>
                    <a:lnTo>
                      <a:pt x="12" y="0"/>
                    </a:lnTo>
                    <a:lnTo>
                      <a:pt x="8" y="0"/>
                    </a:lnTo>
                    <a:lnTo>
                      <a:pt x="5" y="3"/>
                    </a:lnTo>
                    <a:lnTo>
                      <a:pt x="4"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7" name="Freeform 1018"/>
              <p:cNvSpPr>
                <a:spLocks/>
              </p:cNvSpPr>
              <p:nvPr/>
            </p:nvSpPr>
            <p:spPr bwMode="auto">
              <a:xfrm>
                <a:off x="3993" y="2513"/>
                <a:ext cx="24" cy="32"/>
              </a:xfrm>
              <a:custGeom>
                <a:avLst/>
                <a:gdLst>
                  <a:gd name="T0" fmla="*/ 4 w 24"/>
                  <a:gd name="T1" fmla="*/ 8 h 32"/>
                  <a:gd name="T2" fmla="*/ 4 w 24"/>
                  <a:gd name="T3" fmla="*/ 8 h 32"/>
                  <a:gd name="T4" fmla="*/ 0 w 24"/>
                  <a:gd name="T5" fmla="*/ 27 h 32"/>
                  <a:gd name="T6" fmla="*/ 19 w 24"/>
                  <a:gd name="T7" fmla="*/ 32 h 32"/>
                  <a:gd name="T8" fmla="*/ 24 w 24"/>
                  <a:gd name="T9" fmla="*/ 11 h 32"/>
                  <a:gd name="T10" fmla="*/ 24 w 24"/>
                  <a:gd name="T11" fmla="*/ 11 h 32"/>
                  <a:gd name="T12" fmla="*/ 24 w 24"/>
                  <a:gd name="T13" fmla="*/ 11 h 32"/>
                  <a:gd name="T14" fmla="*/ 24 w 24"/>
                  <a:gd name="T15" fmla="*/ 8 h 32"/>
                  <a:gd name="T16" fmla="*/ 22 w 24"/>
                  <a:gd name="T17" fmla="*/ 5 h 32"/>
                  <a:gd name="T18" fmla="*/ 19 w 24"/>
                  <a:gd name="T19" fmla="*/ 1 h 32"/>
                  <a:gd name="T20" fmla="*/ 16 w 24"/>
                  <a:gd name="T21" fmla="*/ 0 h 32"/>
                  <a:gd name="T22" fmla="*/ 13 w 24"/>
                  <a:gd name="T23" fmla="*/ 0 h 32"/>
                  <a:gd name="T24" fmla="*/ 9 w 24"/>
                  <a:gd name="T25" fmla="*/ 1 h 32"/>
                  <a:gd name="T26" fmla="*/ 6 w 24"/>
                  <a:gd name="T27" fmla="*/ 5 h 32"/>
                  <a:gd name="T28" fmla="*/ 4 w 24"/>
                  <a:gd name="T2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2">
                    <a:moveTo>
                      <a:pt x="4" y="8"/>
                    </a:moveTo>
                    <a:lnTo>
                      <a:pt x="4" y="8"/>
                    </a:lnTo>
                    <a:lnTo>
                      <a:pt x="0" y="27"/>
                    </a:lnTo>
                    <a:lnTo>
                      <a:pt x="19" y="32"/>
                    </a:lnTo>
                    <a:lnTo>
                      <a:pt x="24" y="11"/>
                    </a:lnTo>
                    <a:lnTo>
                      <a:pt x="24" y="11"/>
                    </a:lnTo>
                    <a:lnTo>
                      <a:pt x="24" y="11"/>
                    </a:lnTo>
                    <a:lnTo>
                      <a:pt x="24" y="8"/>
                    </a:lnTo>
                    <a:lnTo>
                      <a:pt x="22" y="5"/>
                    </a:lnTo>
                    <a:lnTo>
                      <a:pt x="19" y="1"/>
                    </a:lnTo>
                    <a:lnTo>
                      <a:pt x="16" y="0"/>
                    </a:lnTo>
                    <a:lnTo>
                      <a:pt x="13" y="0"/>
                    </a:lnTo>
                    <a:lnTo>
                      <a:pt x="9" y="1"/>
                    </a:lnTo>
                    <a:lnTo>
                      <a:pt x="6"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8" name="Freeform 1019"/>
              <p:cNvSpPr>
                <a:spLocks/>
              </p:cNvSpPr>
              <p:nvPr/>
            </p:nvSpPr>
            <p:spPr bwMode="auto">
              <a:xfrm>
                <a:off x="3997" y="2488"/>
                <a:ext cx="23" cy="36"/>
              </a:xfrm>
              <a:custGeom>
                <a:avLst/>
                <a:gdLst>
                  <a:gd name="T0" fmla="*/ 4 w 23"/>
                  <a:gd name="T1" fmla="*/ 8 h 36"/>
                  <a:gd name="T2" fmla="*/ 4 w 23"/>
                  <a:gd name="T3" fmla="*/ 8 h 36"/>
                  <a:gd name="T4" fmla="*/ 0 w 23"/>
                  <a:gd name="T5" fmla="*/ 33 h 36"/>
                  <a:gd name="T6" fmla="*/ 20 w 23"/>
                  <a:gd name="T7" fmla="*/ 36 h 36"/>
                  <a:gd name="T8" fmla="*/ 23 w 23"/>
                  <a:gd name="T9" fmla="*/ 12 h 36"/>
                  <a:gd name="T10" fmla="*/ 23 w 23"/>
                  <a:gd name="T11" fmla="*/ 12 h 36"/>
                  <a:gd name="T12" fmla="*/ 23 w 23"/>
                  <a:gd name="T13" fmla="*/ 12 h 36"/>
                  <a:gd name="T14" fmla="*/ 23 w 23"/>
                  <a:gd name="T15" fmla="*/ 8 h 36"/>
                  <a:gd name="T16" fmla="*/ 22 w 23"/>
                  <a:gd name="T17" fmla="*/ 5 h 36"/>
                  <a:gd name="T18" fmla="*/ 18 w 23"/>
                  <a:gd name="T19" fmla="*/ 2 h 36"/>
                  <a:gd name="T20" fmla="*/ 15 w 23"/>
                  <a:gd name="T21" fmla="*/ 0 h 36"/>
                  <a:gd name="T22" fmla="*/ 12 w 23"/>
                  <a:gd name="T23" fmla="*/ 0 h 36"/>
                  <a:gd name="T24" fmla="*/ 9 w 23"/>
                  <a:gd name="T25" fmla="*/ 2 h 36"/>
                  <a:gd name="T26" fmla="*/ 5 w 23"/>
                  <a:gd name="T27" fmla="*/ 5 h 36"/>
                  <a:gd name="T28" fmla="*/ 4 w 23"/>
                  <a:gd name="T29"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6">
                    <a:moveTo>
                      <a:pt x="4" y="8"/>
                    </a:moveTo>
                    <a:lnTo>
                      <a:pt x="4" y="8"/>
                    </a:lnTo>
                    <a:lnTo>
                      <a:pt x="0" y="33"/>
                    </a:lnTo>
                    <a:lnTo>
                      <a:pt x="20" y="36"/>
                    </a:lnTo>
                    <a:lnTo>
                      <a:pt x="23" y="12"/>
                    </a:lnTo>
                    <a:lnTo>
                      <a:pt x="23" y="12"/>
                    </a:lnTo>
                    <a:lnTo>
                      <a:pt x="23" y="12"/>
                    </a:lnTo>
                    <a:lnTo>
                      <a:pt x="23" y="8"/>
                    </a:lnTo>
                    <a:lnTo>
                      <a:pt x="22" y="5"/>
                    </a:lnTo>
                    <a:lnTo>
                      <a:pt x="18" y="2"/>
                    </a:lnTo>
                    <a:lnTo>
                      <a:pt x="15" y="0"/>
                    </a:lnTo>
                    <a:lnTo>
                      <a:pt x="12" y="0"/>
                    </a:lnTo>
                    <a:lnTo>
                      <a:pt x="9" y="2"/>
                    </a:lnTo>
                    <a:lnTo>
                      <a:pt x="5" y="5"/>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49" name="Freeform 1020"/>
              <p:cNvSpPr>
                <a:spLocks/>
              </p:cNvSpPr>
              <p:nvPr/>
            </p:nvSpPr>
            <p:spPr bwMode="auto">
              <a:xfrm>
                <a:off x="4001" y="2462"/>
                <a:ext cx="24" cy="38"/>
              </a:xfrm>
              <a:custGeom>
                <a:avLst/>
                <a:gdLst>
                  <a:gd name="T0" fmla="*/ 5 w 24"/>
                  <a:gd name="T1" fmla="*/ 8 h 38"/>
                  <a:gd name="T2" fmla="*/ 5 w 24"/>
                  <a:gd name="T3" fmla="*/ 8 h 38"/>
                  <a:gd name="T4" fmla="*/ 0 w 24"/>
                  <a:gd name="T5" fmla="*/ 34 h 38"/>
                  <a:gd name="T6" fmla="*/ 19 w 24"/>
                  <a:gd name="T7" fmla="*/ 38 h 38"/>
                  <a:gd name="T8" fmla="*/ 24 w 24"/>
                  <a:gd name="T9" fmla="*/ 10 h 38"/>
                  <a:gd name="T10" fmla="*/ 24 w 24"/>
                  <a:gd name="T11" fmla="*/ 10 h 38"/>
                  <a:gd name="T12" fmla="*/ 24 w 24"/>
                  <a:gd name="T13" fmla="*/ 10 h 38"/>
                  <a:gd name="T14" fmla="*/ 22 w 24"/>
                  <a:gd name="T15" fmla="*/ 7 h 38"/>
                  <a:gd name="T16" fmla="*/ 21 w 24"/>
                  <a:gd name="T17" fmla="*/ 4 h 38"/>
                  <a:gd name="T18" fmla="*/ 19 w 24"/>
                  <a:gd name="T19" fmla="*/ 0 h 38"/>
                  <a:gd name="T20" fmla="*/ 16 w 24"/>
                  <a:gd name="T21" fmla="*/ 0 h 38"/>
                  <a:gd name="T22" fmla="*/ 11 w 24"/>
                  <a:gd name="T23" fmla="*/ 0 h 38"/>
                  <a:gd name="T24" fmla="*/ 8 w 24"/>
                  <a:gd name="T25" fmla="*/ 0 h 38"/>
                  <a:gd name="T26" fmla="*/ 6 w 24"/>
                  <a:gd name="T27" fmla="*/ 4 h 38"/>
                  <a:gd name="T28" fmla="*/ 5 w 24"/>
                  <a:gd name="T29" fmla="*/ 7 h 38"/>
                  <a:gd name="T30" fmla="*/ 5 w 24"/>
                  <a:gd name="T31"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38">
                    <a:moveTo>
                      <a:pt x="5" y="8"/>
                    </a:moveTo>
                    <a:lnTo>
                      <a:pt x="5" y="8"/>
                    </a:lnTo>
                    <a:lnTo>
                      <a:pt x="0" y="34"/>
                    </a:lnTo>
                    <a:lnTo>
                      <a:pt x="19" y="38"/>
                    </a:lnTo>
                    <a:lnTo>
                      <a:pt x="24" y="10"/>
                    </a:lnTo>
                    <a:lnTo>
                      <a:pt x="24" y="10"/>
                    </a:lnTo>
                    <a:lnTo>
                      <a:pt x="24" y="10"/>
                    </a:lnTo>
                    <a:lnTo>
                      <a:pt x="22" y="7"/>
                    </a:lnTo>
                    <a:lnTo>
                      <a:pt x="21" y="4"/>
                    </a:lnTo>
                    <a:lnTo>
                      <a:pt x="19" y="0"/>
                    </a:lnTo>
                    <a:lnTo>
                      <a:pt x="16" y="0"/>
                    </a:lnTo>
                    <a:lnTo>
                      <a:pt x="11" y="0"/>
                    </a:lnTo>
                    <a:lnTo>
                      <a:pt x="8" y="0"/>
                    </a:lnTo>
                    <a:lnTo>
                      <a:pt x="6" y="4"/>
                    </a:lnTo>
                    <a:lnTo>
                      <a:pt x="5" y="7"/>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0" name="Freeform 1021"/>
              <p:cNvSpPr>
                <a:spLocks/>
              </p:cNvSpPr>
              <p:nvPr/>
            </p:nvSpPr>
            <p:spPr bwMode="auto">
              <a:xfrm>
                <a:off x="4006" y="2430"/>
                <a:ext cx="22" cy="42"/>
              </a:xfrm>
              <a:custGeom>
                <a:avLst/>
                <a:gdLst>
                  <a:gd name="T0" fmla="*/ 3 w 22"/>
                  <a:gd name="T1" fmla="*/ 8 h 42"/>
                  <a:gd name="T2" fmla="*/ 3 w 22"/>
                  <a:gd name="T3" fmla="*/ 8 h 42"/>
                  <a:gd name="T4" fmla="*/ 0 w 22"/>
                  <a:gd name="T5" fmla="*/ 40 h 42"/>
                  <a:gd name="T6" fmla="*/ 19 w 22"/>
                  <a:gd name="T7" fmla="*/ 42 h 42"/>
                  <a:gd name="T8" fmla="*/ 22 w 22"/>
                  <a:gd name="T9" fmla="*/ 10 h 42"/>
                  <a:gd name="T10" fmla="*/ 22 w 22"/>
                  <a:gd name="T11" fmla="*/ 10 h 42"/>
                  <a:gd name="T12" fmla="*/ 22 w 22"/>
                  <a:gd name="T13" fmla="*/ 10 h 42"/>
                  <a:gd name="T14" fmla="*/ 22 w 22"/>
                  <a:gd name="T15" fmla="*/ 6 h 42"/>
                  <a:gd name="T16" fmla="*/ 21 w 22"/>
                  <a:gd name="T17" fmla="*/ 3 h 42"/>
                  <a:gd name="T18" fmla="*/ 17 w 22"/>
                  <a:gd name="T19" fmla="*/ 0 h 42"/>
                  <a:gd name="T20" fmla="*/ 14 w 22"/>
                  <a:gd name="T21" fmla="*/ 0 h 42"/>
                  <a:gd name="T22" fmla="*/ 11 w 22"/>
                  <a:gd name="T23" fmla="*/ 0 h 42"/>
                  <a:gd name="T24" fmla="*/ 8 w 22"/>
                  <a:gd name="T25" fmla="*/ 1 h 42"/>
                  <a:gd name="T26" fmla="*/ 4 w 22"/>
                  <a:gd name="T27" fmla="*/ 3 h 42"/>
                  <a:gd name="T28" fmla="*/ 3 w 22"/>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2">
                    <a:moveTo>
                      <a:pt x="3" y="8"/>
                    </a:moveTo>
                    <a:lnTo>
                      <a:pt x="3" y="8"/>
                    </a:lnTo>
                    <a:lnTo>
                      <a:pt x="0" y="40"/>
                    </a:lnTo>
                    <a:lnTo>
                      <a:pt x="19" y="42"/>
                    </a:lnTo>
                    <a:lnTo>
                      <a:pt x="22" y="10"/>
                    </a:lnTo>
                    <a:lnTo>
                      <a:pt x="22" y="10"/>
                    </a:lnTo>
                    <a:lnTo>
                      <a:pt x="22" y="10"/>
                    </a:lnTo>
                    <a:lnTo>
                      <a:pt x="22" y="6"/>
                    </a:lnTo>
                    <a:lnTo>
                      <a:pt x="21" y="3"/>
                    </a:lnTo>
                    <a:lnTo>
                      <a:pt x="17" y="0"/>
                    </a:lnTo>
                    <a:lnTo>
                      <a:pt x="14" y="0"/>
                    </a:lnTo>
                    <a:lnTo>
                      <a:pt x="11" y="0"/>
                    </a:lnTo>
                    <a:lnTo>
                      <a:pt x="8" y="1"/>
                    </a:lnTo>
                    <a:lnTo>
                      <a:pt x="4"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1" name="Freeform 1022"/>
              <p:cNvSpPr>
                <a:spLocks/>
              </p:cNvSpPr>
              <p:nvPr/>
            </p:nvSpPr>
            <p:spPr bwMode="auto">
              <a:xfrm>
                <a:off x="4009" y="2392"/>
                <a:ext cx="24" cy="48"/>
              </a:xfrm>
              <a:custGeom>
                <a:avLst/>
                <a:gdLst>
                  <a:gd name="T0" fmla="*/ 5 w 24"/>
                  <a:gd name="T1" fmla="*/ 10 h 48"/>
                  <a:gd name="T2" fmla="*/ 5 w 24"/>
                  <a:gd name="T3" fmla="*/ 10 h 48"/>
                  <a:gd name="T4" fmla="*/ 0 w 24"/>
                  <a:gd name="T5" fmla="*/ 46 h 48"/>
                  <a:gd name="T6" fmla="*/ 19 w 24"/>
                  <a:gd name="T7" fmla="*/ 48 h 48"/>
                  <a:gd name="T8" fmla="*/ 24 w 24"/>
                  <a:gd name="T9" fmla="*/ 12 h 48"/>
                  <a:gd name="T10" fmla="*/ 24 w 24"/>
                  <a:gd name="T11" fmla="*/ 12 h 48"/>
                  <a:gd name="T12" fmla="*/ 24 w 24"/>
                  <a:gd name="T13" fmla="*/ 12 h 48"/>
                  <a:gd name="T14" fmla="*/ 23 w 24"/>
                  <a:gd name="T15" fmla="*/ 7 h 48"/>
                  <a:gd name="T16" fmla="*/ 21 w 24"/>
                  <a:gd name="T17" fmla="*/ 4 h 48"/>
                  <a:gd name="T18" fmla="*/ 18 w 24"/>
                  <a:gd name="T19" fmla="*/ 2 h 48"/>
                  <a:gd name="T20" fmla="*/ 14 w 24"/>
                  <a:gd name="T21" fmla="*/ 0 h 48"/>
                  <a:gd name="T22" fmla="*/ 11 w 24"/>
                  <a:gd name="T23" fmla="*/ 0 h 48"/>
                  <a:gd name="T24" fmla="*/ 8 w 24"/>
                  <a:gd name="T25" fmla="*/ 2 h 48"/>
                  <a:gd name="T26" fmla="*/ 5 w 24"/>
                  <a:gd name="T27" fmla="*/ 5 h 48"/>
                  <a:gd name="T28" fmla="*/ 5 w 24"/>
                  <a:gd name="T29" fmla="*/ 1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8">
                    <a:moveTo>
                      <a:pt x="5" y="10"/>
                    </a:moveTo>
                    <a:lnTo>
                      <a:pt x="5" y="10"/>
                    </a:lnTo>
                    <a:lnTo>
                      <a:pt x="0" y="46"/>
                    </a:lnTo>
                    <a:lnTo>
                      <a:pt x="19" y="48"/>
                    </a:lnTo>
                    <a:lnTo>
                      <a:pt x="24" y="12"/>
                    </a:lnTo>
                    <a:lnTo>
                      <a:pt x="24" y="12"/>
                    </a:lnTo>
                    <a:lnTo>
                      <a:pt x="24" y="12"/>
                    </a:lnTo>
                    <a:lnTo>
                      <a:pt x="23" y="7"/>
                    </a:lnTo>
                    <a:lnTo>
                      <a:pt x="21" y="4"/>
                    </a:lnTo>
                    <a:lnTo>
                      <a:pt x="18" y="2"/>
                    </a:lnTo>
                    <a:lnTo>
                      <a:pt x="14" y="0"/>
                    </a:lnTo>
                    <a:lnTo>
                      <a:pt x="11" y="0"/>
                    </a:lnTo>
                    <a:lnTo>
                      <a:pt x="8" y="2"/>
                    </a:lnTo>
                    <a:lnTo>
                      <a:pt x="5" y="5"/>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2" name="Freeform 1023"/>
              <p:cNvSpPr>
                <a:spLocks/>
              </p:cNvSpPr>
              <p:nvPr/>
            </p:nvSpPr>
            <p:spPr bwMode="auto">
              <a:xfrm>
                <a:off x="4014" y="2355"/>
                <a:ext cx="22" cy="49"/>
              </a:xfrm>
              <a:custGeom>
                <a:avLst/>
                <a:gdLst>
                  <a:gd name="T0" fmla="*/ 3 w 22"/>
                  <a:gd name="T1" fmla="*/ 8 h 49"/>
                  <a:gd name="T2" fmla="*/ 3 w 22"/>
                  <a:gd name="T3" fmla="*/ 8 h 49"/>
                  <a:gd name="T4" fmla="*/ 0 w 22"/>
                  <a:gd name="T5" fmla="*/ 47 h 49"/>
                  <a:gd name="T6" fmla="*/ 19 w 22"/>
                  <a:gd name="T7" fmla="*/ 49 h 49"/>
                  <a:gd name="T8" fmla="*/ 22 w 22"/>
                  <a:gd name="T9" fmla="*/ 10 h 49"/>
                  <a:gd name="T10" fmla="*/ 22 w 22"/>
                  <a:gd name="T11" fmla="*/ 10 h 49"/>
                  <a:gd name="T12" fmla="*/ 22 w 22"/>
                  <a:gd name="T13" fmla="*/ 10 h 49"/>
                  <a:gd name="T14" fmla="*/ 22 w 22"/>
                  <a:gd name="T15" fmla="*/ 7 h 49"/>
                  <a:gd name="T16" fmla="*/ 21 w 22"/>
                  <a:gd name="T17" fmla="*/ 3 h 49"/>
                  <a:gd name="T18" fmla="*/ 18 w 22"/>
                  <a:gd name="T19" fmla="*/ 0 h 49"/>
                  <a:gd name="T20" fmla="*/ 14 w 22"/>
                  <a:gd name="T21" fmla="*/ 0 h 49"/>
                  <a:gd name="T22" fmla="*/ 11 w 22"/>
                  <a:gd name="T23" fmla="*/ 0 h 49"/>
                  <a:gd name="T24" fmla="*/ 8 w 22"/>
                  <a:gd name="T25" fmla="*/ 2 h 49"/>
                  <a:gd name="T26" fmla="*/ 5 w 22"/>
                  <a:gd name="T27" fmla="*/ 5 h 49"/>
                  <a:gd name="T28" fmla="*/ 3 w 22"/>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9">
                    <a:moveTo>
                      <a:pt x="3" y="8"/>
                    </a:moveTo>
                    <a:lnTo>
                      <a:pt x="3" y="8"/>
                    </a:lnTo>
                    <a:lnTo>
                      <a:pt x="0" y="47"/>
                    </a:lnTo>
                    <a:lnTo>
                      <a:pt x="19" y="49"/>
                    </a:lnTo>
                    <a:lnTo>
                      <a:pt x="22" y="10"/>
                    </a:lnTo>
                    <a:lnTo>
                      <a:pt x="22" y="10"/>
                    </a:lnTo>
                    <a:lnTo>
                      <a:pt x="22" y="10"/>
                    </a:lnTo>
                    <a:lnTo>
                      <a:pt x="22" y="7"/>
                    </a:lnTo>
                    <a:lnTo>
                      <a:pt x="21" y="3"/>
                    </a:lnTo>
                    <a:lnTo>
                      <a:pt x="18" y="0"/>
                    </a:lnTo>
                    <a:lnTo>
                      <a:pt x="14"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3" name="Freeform 1024"/>
              <p:cNvSpPr>
                <a:spLocks/>
              </p:cNvSpPr>
              <p:nvPr/>
            </p:nvSpPr>
            <p:spPr bwMode="auto">
              <a:xfrm>
                <a:off x="4017" y="2316"/>
                <a:ext cx="24" cy="49"/>
              </a:xfrm>
              <a:custGeom>
                <a:avLst/>
                <a:gdLst>
                  <a:gd name="T0" fmla="*/ 5 w 24"/>
                  <a:gd name="T1" fmla="*/ 8 h 49"/>
                  <a:gd name="T2" fmla="*/ 5 w 24"/>
                  <a:gd name="T3" fmla="*/ 8 h 49"/>
                  <a:gd name="T4" fmla="*/ 0 w 24"/>
                  <a:gd name="T5" fmla="*/ 47 h 49"/>
                  <a:gd name="T6" fmla="*/ 19 w 24"/>
                  <a:gd name="T7" fmla="*/ 49 h 49"/>
                  <a:gd name="T8" fmla="*/ 24 w 24"/>
                  <a:gd name="T9" fmla="*/ 10 h 49"/>
                  <a:gd name="T10" fmla="*/ 24 w 24"/>
                  <a:gd name="T11" fmla="*/ 10 h 49"/>
                  <a:gd name="T12" fmla="*/ 24 w 24"/>
                  <a:gd name="T13" fmla="*/ 10 h 49"/>
                  <a:gd name="T14" fmla="*/ 23 w 24"/>
                  <a:gd name="T15" fmla="*/ 5 h 49"/>
                  <a:gd name="T16" fmla="*/ 21 w 24"/>
                  <a:gd name="T17" fmla="*/ 2 h 49"/>
                  <a:gd name="T18" fmla="*/ 18 w 24"/>
                  <a:gd name="T19" fmla="*/ 0 h 49"/>
                  <a:gd name="T20" fmla="*/ 15 w 24"/>
                  <a:gd name="T21" fmla="*/ 0 h 49"/>
                  <a:gd name="T22" fmla="*/ 11 w 24"/>
                  <a:gd name="T23" fmla="*/ 0 h 49"/>
                  <a:gd name="T24" fmla="*/ 8 w 24"/>
                  <a:gd name="T25" fmla="*/ 2 h 49"/>
                  <a:gd name="T26" fmla="*/ 5 w 24"/>
                  <a:gd name="T27" fmla="*/ 3 h 49"/>
                  <a:gd name="T28" fmla="*/ 5 w 24"/>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9">
                    <a:moveTo>
                      <a:pt x="5" y="8"/>
                    </a:moveTo>
                    <a:lnTo>
                      <a:pt x="5" y="8"/>
                    </a:lnTo>
                    <a:lnTo>
                      <a:pt x="0" y="47"/>
                    </a:lnTo>
                    <a:lnTo>
                      <a:pt x="19" y="49"/>
                    </a:lnTo>
                    <a:lnTo>
                      <a:pt x="24" y="10"/>
                    </a:lnTo>
                    <a:lnTo>
                      <a:pt x="24" y="10"/>
                    </a:lnTo>
                    <a:lnTo>
                      <a:pt x="24" y="10"/>
                    </a:lnTo>
                    <a:lnTo>
                      <a:pt x="23" y="5"/>
                    </a:lnTo>
                    <a:lnTo>
                      <a:pt x="21" y="2"/>
                    </a:lnTo>
                    <a:lnTo>
                      <a:pt x="18" y="0"/>
                    </a:lnTo>
                    <a:lnTo>
                      <a:pt x="15" y="0"/>
                    </a:lnTo>
                    <a:lnTo>
                      <a:pt x="11" y="0"/>
                    </a:lnTo>
                    <a:lnTo>
                      <a:pt x="8" y="2"/>
                    </a:lnTo>
                    <a:lnTo>
                      <a:pt x="5"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4" name="Freeform 1025"/>
              <p:cNvSpPr>
                <a:spLocks/>
              </p:cNvSpPr>
              <p:nvPr/>
            </p:nvSpPr>
            <p:spPr bwMode="auto">
              <a:xfrm>
                <a:off x="4022" y="2275"/>
                <a:ext cx="23" cy="51"/>
              </a:xfrm>
              <a:custGeom>
                <a:avLst/>
                <a:gdLst>
                  <a:gd name="T0" fmla="*/ 3 w 23"/>
                  <a:gd name="T1" fmla="*/ 9 h 51"/>
                  <a:gd name="T2" fmla="*/ 3 w 23"/>
                  <a:gd name="T3" fmla="*/ 9 h 51"/>
                  <a:gd name="T4" fmla="*/ 0 w 23"/>
                  <a:gd name="T5" fmla="*/ 49 h 51"/>
                  <a:gd name="T6" fmla="*/ 19 w 23"/>
                  <a:gd name="T7" fmla="*/ 51 h 51"/>
                  <a:gd name="T8" fmla="*/ 23 w 23"/>
                  <a:gd name="T9" fmla="*/ 12 h 51"/>
                  <a:gd name="T10" fmla="*/ 23 w 23"/>
                  <a:gd name="T11" fmla="*/ 12 h 51"/>
                  <a:gd name="T12" fmla="*/ 23 w 23"/>
                  <a:gd name="T13" fmla="*/ 12 h 51"/>
                  <a:gd name="T14" fmla="*/ 23 w 23"/>
                  <a:gd name="T15" fmla="*/ 7 h 51"/>
                  <a:gd name="T16" fmla="*/ 21 w 23"/>
                  <a:gd name="T17" fmla="*/ 4 h 51"/>
                  <a:gd name="T18" fmla="*/ 18 w 23"/>
                  <a:gd name="T19" fmla="*/ 2 h 51"/>
                  <a:gd name="T20" fmla="*/ 14 w 23"/>
                  <a:gd name="T21" fmla="*/ 0 h 51"/>
                  <a:gd name="T22" fmla="*/ 11 w 23"/>
                  <a:gd name="T23" fmla="*/ 0 h 51"/>
                  <a:gd name="T24" fmla="*/ 6 w 23"/>
                  <a:gd name="T25" fmla="*/ 2 h 51"/>
                  <a:gd name="T26" fmla="*/ 5 w 23"/>
                  <a:gd name="T27" fmla="*/ 5 h 51"/>
                  <a:gd name="T28" fmla="*/ 3 w 23"/>
                  <a:gd name="T29"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1">
                    <a:moveTo>
                      <a:pt x="3" y="9"/>
                    </a:moveTo>
                    <a:lnTo>
                      <a:pt x="3" y="9"/>
                    </a:lnTo>
                    <a:lnTo>
                      <a:pt x="0" y="49"/>
                    </a:lnTo>
                    <a:lnTo>
                      <a:pt x="19" y="51"/>
                    </a:lnTo>
                    <a:lnTo>
                      <a:pt x="23" y="12"/>
                    </a:lnTo>
                    <a:lnTo>
                      <a:pt x="23" y="12"/>
                    </a:lnTo>
                    <a:lnTo>
                      <a:pt x="23" y="12"/>
                    </a:lnTo>
                    <a:lnTo>
                      <a:pt x="23" y="7"/>
                    </a:lnTo>
                    <a:lnTo>
                      <a:pt x="21" y="4"/>
                    </a:lnTo>
                    <a:lnTo>
                      <a:pt x="18" y="2"/>
                    </a:lnTo>
                    <a:lnTo>
                      <a:pt x="14" y="0"/>
                    </a:lnTo>
                    <a:lnTo>
                      <a:pt x="11" y="0"/>
                    </a:lnTo>
                    <a:lnTo>
                      <a:pt x="6" y="2"/>
                    </a:lnTo>
                    <a:lnTo>
                      <a:pt x="5" y="5"/>
                    </a:lnTo>
                    <a:lnTo>
                      <a:pt x="3"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5" name="Freeform 1026"/>
              <p:cNvSpPr>
                <a:spLocks/>
              </p:cNvSpPr>
              <p:nvPr/>
            </p:nvSpPr>
            <p:spPr bwMode="auto">
              <a:xfrm>
                <a:off x="4025" y="2236"/>
                <a:ext cx="24" cy="51"/>
              </a:xfrm>
              <a:custGeom>
                <a:avLst/>
                <a:gdLst>
                  <a:gd name="T0" fmla="*/ 5 w 24"/>
                  <a:gd name="T1" fmla="*/ 9 h 51"/>
                  <a:gd name="T2" fmla="*/ 5 w 24"/>
                  <a:gd name="T3" fmla="*/ 9 h 51"/>
                  <a:gd name="T4" fmla="*/ 0 w 24"/>
                  <a:gd name="T5" fmla="*/ 48 h 51"/>
                  <a:gd name="T6" fmla="*/ 20 w 24"/>
                  <a:gd name="T7" fmla="*/ 51 h 51"/>
                  <a:gd name="T8" fmla="*/ 24 w 24"/>
                  <a:gd name="T9" fmla="*/ 10 h 51"/>
                  <a:gd name="T10" fmla="*/ 24 w 24"/>
                  <a:gd name="T11" fmla="*/ 10 h 51"/>
                  <a:gd name="T12" fmla="*/ 24 w 24"/>
                  <a:gd name="T13" fmla="*/ 10 h 51"/>
                  <a:gd name="T14" fmla="*/ 23 w 24"/>
                  <a:gd name="T15" fmla="*/ 7 h 51"/>
                  <a:gd name="T16" fmla="*/ 21 w 24"/>
                  <a:gd name="T17" fmla="*/ 4 h 51"/>
                  <a:gd name="T18" fmla="*/ 18 w 24"/>
                  <a:gd name="T19" fmla="*/ 0 h 51"/>
                  <a:gd name="T20" fmla="*/ 15 w 24"/>
                  <a:gd name="T21" fmla="*/ 0 h 51"/>
                  <a:gd name="T22" fmla="*/ 11 w 24"/>
                  <a:gd name="T23" fmla="*/ 0 h 51"/>
                  <a:gd name="T24" fmla="*/ 8 w 24"/>
                  <a:gd name="T25" fmla="*/ 2 h 51"/>
                  <a:gd name="T26" fmla="*/ 5 w 24"/>
                  <a:gd name="T27" fmla="*/ 5 h 51"/>
                  <a:gd name="T28" fmla="*/ 5 w 24"/>
                  <a:gd name="T29"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51">
                    <a:moveTo>
                      <a:pt x="5" y="9"/>
                    </a:moveTo>
                    <a:lnTo>
                      <a:pt x="5" y="9"/>
                    </a:lnTo>
                    <a:lnTo>
                      <a:pt x="0" y="48"/>
                    </a:lnTo>
                    <a:lnTo>
                      <a:pt x="20" y="51"/>
                    </a:lnTo>
                    <a:lnTo>
                      <a:pt x="24" y="10"/>
                    </a:lnTo>
                    <a:lnTo>
                      <a:pt x="24" y="10"/>
                    </a:lnTo>
                    <a:lnTo>
                      <a:pt x="24" y="10"/>
                    </a:lnTo>
                    <a:lnTo>
                      <a:pt x="23" y="7"/>
                    </a:lnTo>
                    <a:lnTo>
                      <a:pt x="21" y="4"/>
                    </a:lnTo>
                    <a:lnTo>
                      <a:pt x="18" y="0"/>
                    </a:lnTo>
                    <a:lnTo>
                      <a:pt x="15" y="0"/>
                    </a:lnTo>
                    <a:lnTo>
                      <a:pt x="11" y="0"/>
                    </a:lnTo>
                    <a:lnTo>
                      <a:pt x="8" y="2"/>
                    </a:lnTo>
                    <a:lnTo>
                      <a:pt x="5" y="5"/>
                    </a:lnTo>
                    <a:lnTo>
                      <a:pt x="5"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6" name="Freeform 1027"/>
              <p:cNvSpPr>
                <a:spLocks/>
              </p:cNvSpPr>
              <p:nvPr/>
            </p:nvSpPr>
            <p:spPr bwMode="auto">
              <a:xfrm>
                <a:off x="4030" y="2201"/>
                <a:ext cx="23" cy="45"/>
              </a:xfrm>
              <a:custGeom>
                <a:avLst/>
                <a:gdLst>
                  <a:gd name="T0" fmla="*/ 3 w 23"/>
                  <a:gd name="T1" fmla="*/ 8 h 45"/>
                  <a:gd name="T2" fmla="*/ 3 w 23"/>
                  <a:gd name="T3" fmla="*/ 8 h 45"/>
                  <a:gd name="T4" fmla="*/ 0 w 23"/>
                  <a:gd name="T5" fmla="*/ 44 h 45"/>
                  <a:gd name="T6" fmla="*/ 19 w 23"/>
                  <a:gd name="T7" fmla="*/ 45 h 45"/>
                  <a:gd name="T8" fmla="*/ 23 w 23"/>
                  <a:gd name="T9" fmla="*/ 11 h 45"/>
                  <a:gd name="T10" fmla="*/ 23 w 23"/>
                  <a:gd name="T11" fmla="*/ 11 h 45"/>
                  <a:gd name="T12" fmla="*/ 23 w 23"/>
                  <a:gd name="T13" fmla="*/ 11 h 45"/>
                  <a:gd name="T14" fmla="*/ 23 w 23"/>
                  <a:gd name="T15" fmla="*/ 6 h 45"/>
                  <a:gd name="T16" fmla="*/ 21 w 23"/>
                  <a:gd name="T17" fmla="*/ 3 h 45"/>
                  <a:gd name="T18" fmla="*/ 18 w 23"/>
                  <a:gd name="T19" fmla="*/ 1 h 45"/>
                  <a:gd name="T20" fmla="*/ 15 w 23"/>
                  <a:gd name="T21" fmla="*/ 0 h 45"/>
                  <a:gd name="T22" fmla="*/ 11 w 23"/>
                  <a:gd name="T23" fmla="*/ 0 h 45"/>
                  <a:gd name="T24" fmla="*/ 8 w 23"/>
                  <a:gd name="T25" fmla="*/ 1 h 45"/>
                  <a:gd name="T26" fmla="*/ 5 w 23"/>
                  <a:gd name="T27" fmla="*/ 5 h 45"/>
                  <a:gd name="T28" fmla="*/ 3 w 23"/>
                  <a:gd name="T29"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3" y="8"/>
                    </a:moveTo>
                    <a:lnTo>
                      <a:pt x="3" y="8"/>
                    </a:lnTo>
                    <a:lnTo>
                      <a:pt x="0" y="44"/>
                    </a:lnTo>
                    <a:lnTo>
                      <a:pt x="19" y="45"/>
                    </a:lnTo>
                    <a:lnTo>
                      <a:pt x="23" y="11"/>
                    </a:lnTo>
                    <a:lnTo>
                      <a:pt x="23" y="11"/>
                    </a:lnTo>
                    <a:lnTo>
                      <a:pt x="23" y="11"/>
                    </a:lnTo>
                    <a:lnTo>
                      <a:pt x="23" y="6"/>
                    </a:lnTo>
                    <a:lnTo>
                      <a:pt x="21" y="3"/>
                    </a:lnTo>
                    <a:lnTo>
                      <a:pt x="18" y="1"/>
                    </a:lnTo>
                    <a:lnTo>
                      <a:pt x="15" y="0"/>
                    </a:lnTo>
                    <a:lnTo>
                      <a:pt x="11" y="0"/>
                    </a:lnTo>
                    <a:lnTo>
                      <a:pt x="8" y="1"/>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7" name="Freeform 1028"/>
              <p:cNvSpPr>
                <a:spLocks/>
              </p:cNvSpPr>
              <p:nvPr/>
            </p:nvSpPr>
            <p:spPr bwMode="auto">
              <a:xfrm>
                <a:off x="4033" y="2170"/>
                <a:ext cx="25" cy="42"/>
              </a:xfrm>
              <a:custGeom>
                <a:avLst/>
                <a:gdLst>
                  <a:gd name="T0" fmla="*/ 5 w 25"/>
                  <a:gd name="T1" fmla="*/ 8 h 42"/>
                  <a:gd name="T2" fmla="*/ 5 w 25"/>
                  <a:gd name="T3" fmla="*/ 8 h 42"/>
                  <a:gd name="T4" fmla="*/ 0 w 25"/>
                  <a:gd name="T5" fmla="*/ 39 h 42"/>
                  <a:gd name="T6" fmla="*/ 20 w 25"/>
                  <a:gd name="T7" fmla="*/ 42 h 42"/>
                  <a:gd name="T8" fmla="*/ 25 w 25"/>
                  <a:gd name="T9" fmla="*/ 10 h 42"/>
                  <a:gd name="T10" fmla="*/ 25 w 25"/>
                  <a:gd name="T11" fmla="*/ 10 h 42"/>
                  <a:gd name="T12" fmla="*/ 25 w 25"/>
                  <a:gd name="T13" fmla="*/ 10 h 42"/>
                  <a:gd name="T14" fmla="*/ 23 w 25"/>
                  <a:gd name="T15" fmla="*/ 6 h 42"/>
                  <a:gd name="T16" fmla="*/ 21 w 25"/>
                  <a:gd name="T17" fmla="*/ 3 h 42"/>
                  <a:gd name="T18" fmla="*/ 18 w 25"/>
                  <a:gd name="T19" fmla="*/ 0 h 42"/>
                  <a:gd name="T20" fmla="*/ 15 w 25"/>
                  <a:gd name="T21" fmla="*/ 0 h 42"/>
                  <a:gd name="T22" fmla="*/ 12 w 25"/>
                  <a:gd name="T23" fmla="*/ 0 h 42"/>
                  <a:gd name="T24" fmla="*/ 8 w 25"/>
                  <a:gd name="T25" fmla="*/ 1 h 42"/>
                  <a:gd name="T26" fmla="*/ 7 w 25"/>
                  <a:gd name="T27" fmla="*/ 3 h 42"/>
                  <a:gd name="T28" fmla="*/ 5 w 25"/>
                  <a:gd name="T29"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2">
                    <a:moveTo>
                      <a:pt x="5" y="8"/>
                    </a:moveTo>
                    <a:lnTo>
                      <a:pt x="5" y="8"/>
                    </a:lnTo>
                    <a:lnTo>
                      <a:pt x="0" y="39"/>
                    </a:lnTo>
                    <a:lnTo>
                      <a:pt x="20" y="42"/>
                    </a:lnTo>
                    <a:lnTo>
                      <a:pt x="25" y="10"/>
                    </a:lnTo>
                    <a:lnTo>
                      <a:pt x="25" y="10"/>
                    </a:lnTo>
                    <a:lnTo>
                      <a:pt x="25" y="10"/>
                    </a:lnTo>
                    <a:lnTo>
                      <a:pt x="23" y="6"/>
                    </a:lnTo>
                    <a:lnTo>
                      <a:pt x="21" y="3"/>
                    </a:lnTo>
                    <a:lnTo>
                      <a:pt x="18" y="0"/>
                    </a:lnTo>
                    <a:lnTo>
                      <a:pt x="15" y="0"/>
                    </a:lnTo>
                    <a:lnTo>
                      <a:pt x="12" y="0"/>
                    </a:lnTo>
                    <a:lnTo>
                      <a:pt x="8" y="1"/>
                    </a:lnTo>
                    <a:lnTo>
                      <a:pt x="7" y="3"/>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8" name="Freeform 1029"/>
              <p:cNvSpPr>
                <a:spLocks/>
              </p:cNvSpPr>
              <p:nvPr/>
            </p:nvSpPr>
            <p:spPr bwMode="auto">
              <a:xfrm>
                <a:off x="4038" y="2145"/>
                <a:ext cx="23" cy="35"/>
              </a:xfrm>
              <a:custGeom>
                <a:avLst/>
                <a:gdLst>
                  <a:gd name="T0" fmla="*/ 3 w 23"/>
                  <a:gd name="T1" fmla="*/ 7 h 35"/>
                  <a:gd name="T2" fmla="*/ 3 w 23"/>
                  <a:gd name="T3" fmla="*/ 9 h 35"/>
                  <a:gd name="T4" fmla="*/ 0 w 23"/>
                  <a:gd name="T5" fmla="*/ 33 h 35"/>
                  <a:gd name="T6" fmla="*/ 20 w 23"/>
                  <a:gd name="T7" fmla="*/ 35 h 35"/>
                  <a:gd name="T8" fmla="*/ 23 w 23"/>
                  <a:gd name="T9" fmla="*/ 10 h 35"/>
                  <a:gd name="T10" fmla="*/ 23 w 23"/>
                  <a:gd name="T11" fmla="*/ 12 h 35"/>
                  <a:gd name="T12" fmla="*/ 23 w 23"/>
                  <a:gd name="T13" fmla="*/ 10 h 35"/>
                  <a:gd name="T14" fmla="*/ 23 w 23"/>
                  <a:gd name="T15" fmla="*/ 7 h 35"/>
                  <a:gd name="T16" fmla="*/ 21 w 23"/>
                  <a:gd name="T17" fmla="*/ 4 h 35"/>
                  <a:gd name="T18" fmla="*/ 18 w 23"/>
                  <a:gd name="T19" fmla="*/ 0 h 35"/>
                  <a:gd name="T20" fmla="*/ 15 w 23"/>
                  <a:gd name="T21" fmla="*/ 0 h 35"/>
                  <a:gd name="T22" fmla="*/ 11 w 23"/>
                  <a:gd name="T23" fmla="*/ 0 h 35"/>
                  <a:gd name="T24" fmla="*/ 8 w 23"/>
                  <a:gd name="T25" fmla="*/ 0 h 35"/>
                  <a:gd name="T26" fmla="*/ 5 w 23"/>
                  <a:gd name="T27" fmla="*/ 4 h 35"/>
                  <a:gd name="T28" fmla="*/ 3 w 23"/>
                  <a:gd name="T29" fmla="*/ 9 h 35"/>
                  <a:gd name="T30" fmla="*/ 3 w 23"/>
                  <a:gd name="T31"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5">
                    <a:moveTo>
                      <a:pt x="3" y="7"/>
                    </a:moveTo>
                    <a:lnTo>
                      <a:pt x="3" y="9"/>
                    </a:lnTo>
                    <a:lnTo>
                      <a:pt x="0" y="33"/>
                    </a:lnTo>
                    <a:lnTo>
                      <a:pt x="20" y="35"/>
                    </a:lnTo>
                    <a:lnTo>
                      <a:pt x="23" y="10"/>
                    </a:lnTo>
                    <a:lnTo>
                      <a:pt x="23" y="12"/>
                    </a:lnTo>
                    <a:lnTo>
                      <a:pt x="23" y="10"/>
                    </a:lnTo>
                    <a:lnTo>
                      <a:pt x="23" y="7"/>
                    </a:lnTo>
                    <a:lnTo>
                      <a:pt x="21" y="4"/>
                    </a:lnTo>
                    <a:lnTo>
                      <a:pt x="18" y="0"/>
                    </a:lnTo>
                    <a:lnTo>
                      <a:pt x="15" y="0"/>
                    </a:lnTo>
                    <a:lnTo>
                      <a:pt x="11" y="0"/>
                    </a:lnTo>
                    <a:lnTo>
                      <a:pt x="8" y="0"/>
                    </a:lnTo>
                    <a:lnTo>
                      <a:pt x="5" y="4"/>
                    </a:lnTo>
                    <a:lnTo>
                      <a:pt x="3" y="9"/>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59" name="Freeform 1030"/>
              <p:cNvSpPr>
                <a:spLocks/>
              </p:cNvSpPr>
              <p:nvPr/>
            </p:nvSpPr>
            <p:spPr bwMode="auto">
              <a:xfrm>
                <a:off x="4041" y="2128"/>
                <a:ext cx="25" cy="29"/>
              </a:xfrm>
              <a:custGeom>
                <a:avLst/>
                <a:gdLst>
                  <a:gd name="T0" fmla="*/ 5 w 25"/>
                  <a:gd name="T1" fmla="*/ 6 h 29"/>
                  <a:gd name="T2" fmla="*/ 5 w 25"/>
                  <a:gd name="T3" fmla="*/ 8 h 29"/>
                  <a:gd name="T4" fmla="*/ 0 w 25"/>
                  <a:gd name="T5" fmla="*/ 24 h 29"/>
                  <a:gd name="T6" fmla="*/ 20 w 25"/>
                  <a:gd name="T7" fmla="*/ 29 h 29"/>
                  <a:gd name="T8" fmla="*/ 23 w 25"/>
                  <a:gd name="T9" fmla="*/ 13 h 29"/>
                  <a:gd name="T10" fmla="*/ 23 w 25"/>
                  <a:gd name="T11" fmla="*/ 14 h 29"/>
                  <a:gd name="T12" fmla="*/ 23 w 25"/>
                  <a:gd name="T13" fmla="*/ 13 h 29"/>
                  <a:gd name="T14" fmla="*/ 25 w 25"/>
                  <a:gd name="T15" fmla="*/ 8 h 29"/>
                  <a:gd name="T16" fmla="*/ 23 w 25"/>
                  <a:gd name="T17" fmla="*/ 4 h 29"/>
                  <a:gd name="T18" fmla="*/ 20 w 25"/>
                  <a:gd name="T19" fmla="*/ 1 h 29"/>
                  <a:gd name="T20" fmla="*/ 17 w 25"/>
                  <a:gd name="T21" fmla="*/ 0 h 29"/>
                  <a:gd name="T22" fmla="*/ 13 w 25"/>
                  <a:gd name="T23" fmla="*/ 0 h 29"/>
                  <a:gd name="T24" fmla="*/ 10 w 25"/>
                  <a:gd name="T25" fmla="*/ 1 h 29"/>
                  <a:gd name="T26" fmla="*/ 7 w 25"/>
                  <a:gd name="T27" fmla="*/ 3 h 29"/>
                  <a:gd name="T28" fmla="*/ 5 w 25"/>
                  <a:gd name="T29" fmla="*/ 8 h 29"/>
                  <a:gd name="T30" fmla="*/ 5 w 25"/>
                  <a:gd name="T3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29">
                    <a:moveTo>
                      <a:pt x="5" y="6"/>
                    </a:moveTo>
                    <a:lnTo>
                      <a:pt x="5" y="8"/>
                    </a:lnTo>
                    <a:lnTo>
                      <a:pt x="0" y="24"/>
                    </a:lnTo>
                    <a:lnTo>
                      <a:pt x="20" y="29"/>
                    </a:lnTo>
                    <a:lnTo>
                      <a:pt x="23" y="13"/>
                    </a:lnTo>
                    <a:lnTo>
                      <a:pt x="23" y="14"/>
                    </a:lnTo>
                    <a:lnTo>
                      <a:pt x="23" y="13"/>
                    </a:lnTo>
                    <a:lnTo>
                      <a:pt x="25" y="8"/>
                    </a:lnTo>
                    <a:lnTo>
                      <a:pt x="23" y="4"/>
                    </a:lnTo>
                    <a:lnTo>
                      <a:pt x="20" y="1"/>
                    </a:lnTo>
                    <a:lnTo>
                      <a:pt x="17" y="0"/>
                    </a:lnTo>
                    <a:lnTo>
                      <a:pt x="13" y="0"/>
                    </a:lnTo>
                    <a:lnTo>
                      <a:pt x="10" y="1"/>
                    </a:lnTo>
                    <a:lnTo>
                      <a:pt x="7" y="3"/>
                    </a:lnTo>
                    <a:lnTo>
                      <a:pt x="5" y="8"/>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0" name="Freeform 1031"/>
              <p:cNvSpPr>
                <a:spLocks/>
              </p:cNvSpPr>
              <p:nvPr/>
            </p:nvSpPr>
            <p:spPr bwMode="auto">
              <a:xfrm>
                <a:off x="4046" y="2119"/>
                <a:ext cx="23" cy="23"/>
              </a:xfrm>
              <a:custGeom>
                <a:avLst/>
                <a:gdLst>
                  <a:gd name="T0" fmla="*/ 16 w 23"/>
                  <a:gd name="T1" fmla="*/ 0 h 23"/>
                  <a:gd name="T2" fmla="*/ 5 w 23"/>
                  <a:gd name="T3" fmla="*/ 5 h 23"/>
                  <a:gd name="T4" fmla="*/ 0 w 23"/>
                  <a:gd name="T5" fmla="*/ 15 h 23"/>
                  <a:gd name="T6" fmla="*/ 18 w 23"/>
                  <a:gd name="T7" fmla="*/ 23 h 23"/>
                  <a:gd name="T8" fmla="*/ 23 w 23"/>
                  <a:gd name="T9" fmla="*/ 13 h 23"/>
                  <a:gd name="T10" fmla="*/ 10 w 23"/>
                  <a:gd name="T11" fmla="*/ 18 h 23"/>
                  <a:gd name="T12" fmla="*/ 23 w 23"/>
                  <a:gd name="T13" fmla="*/ 13 h 23"/>
                  <a:gd name="T14" fmla="*/ 23 w 23"/>
                  <a:gd name="T15" fmla="*/ 9 h 23"/>
                  <a:gd name="T16" fmla="*/ 23 w 23"/>
                  <a:gd name="T17" fmla="*/ 5 h 23"/>
                  <a:gd name="T18" fmla="*/ 20 w 23"/>
                  <a:gd name="T19" fmla="*/ 2 h 23"/>
                  <a:gd name="T20" fmla="*/ 18 w 23"/>
                  <a:gd name="T21" fmla="*/ 0 h 23"/>
                  <a:gd name="T22" fmla="*/ 13 w 23"/>
                  <a:gd name="T23" fmla="*/ 0 h 23"/>
                  <a:gd name="T24" fmla="*/ 10 w 23"/>
                  <a:gd name="T25" fmla="*/ 0 h 23"/>
                  <a:gd name="T26" fmla="*/ 7 w 23"/>
                  <a:gd name="T27" fmla="*/ 2 h 23"/>
                  <a:gd name="T28" fmla="*/ 5 w 23"/>
                  <a:gd name="T29" fmla="*/ 5 h 23"/>
                  <a:gd name="T30" fmla="*/ 16 w 2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16" y="0"/>
                    </a:moveTo>
                    <a:lnTo>
                      <a:pt x="5" y="5"/>
                    </a:lnTo>
                    <a:lnTo>
                      <a:pt x="0" y="15"/>
                    </a:lnTo>
                    <a:lnTo>
                      <a:pt x="18" y="23"/>
                    </a:lnTo>
                    <a:lnTo>
                      <a:pt x="23" y="13"/>
                    </a:lnTo>
                    <a:lnTo>
                      <a:pt x="10" y="18"/>
                    </a:lnTo>
                    <a:lnTo>
                      <a:pt x="23" y="13"/>
                    </a:lnTo>
                    <a:lnTo>
                      <a:pt x="23" y="9"/>
                    </a:lnTo>
                    <a:lnTo>
                      <a:pt x="23" y="5"/>
                    </a:lnTo>
                    <a:lnTo>
                      <a:pt x="20" y="2"/>
                    </a:lnTo>
                    <a:lnTo>
                      <a:pt x="18" y="0"/>
                    </a:lnTo>
                    <a:lnTo>
                      <a:pt x="13" y="0"/>
                    </a:lnTo>
                    <a:lnTo>
                      <a:pt x="10" y="0"/>
                    </a:lnTo>
                    <a:lnTo>
                      <a:pt x="7" y="2"/>
                    </a:lnTo>
                    <a:lnTo>
                      <a:pt x="5" y="5"/>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1" name="Freeform 1032"/>
              <p:cNvSpPr>
                <a:spLocks/>
              </p:cNvSpPr>
              <p:nvPr/>
            </p:nvSpPr>
            <p:spPr bwMode="auto">
              <a:xfrm>
                <a:off x="4054" y="2119"/>
                <a:ext cx="20" cy="20"/>
              </a:xfrm>
              <a:custGeom>
                <a:avLst/>
                <a:gdLst>
                  <a:gd name="T0" fmla="*/ 18 w 20"/>
                  <a:gd name="T1" fmla="*/ 7 h 20"/>
                  <a:gd name="T2" fmla="*/ 13 w 20"/>
                  <a:gd name="T3" fmla="*/ 2 h 20"/>
                  <a:gd name="T4" fmla="*/ 8 w 20"/>
                  <a:gd name="T5" fmla="*/ 0 h 20"/>
                  <a:gd name="T6" fmla="*/ 2 w 20"/>
                  <a:gd name="T7" fmla="*/ 18 h 20"/>
                  <a:gd name="T8" fmla="*/ 7 w 20"/>
                  <a:gd name="T9" fmla="*/ 20 h 20"/>
                  <a:gd name="T10" fmla="*/ 0 w 20"/>
                  <a:gd name="T11" fmla="*/ 15 h 20"/>
                  <a:gd name="T12" fmla="*/ 7 w 20"/>
                  <a:gd name="T13" fmla="*/ 20 h 20"/>
                  <a:gd name="T14" fmla="*/ 10 w 20"/>
                  <a:gd name="T15" fmla="*/ 20 h 20"/>
                  <a:gd name="T16" fmla="*/ 13 w 20"/>
                  <a:gd name="T17" fmla="*/ 20 h 20"/>
                  <a:gd name="T18" fmla="*/ 17 w 20"/>
                  <a:gd name="T19" fmla="*/ 17 h 20"/>
                  <a:gd name="T20" fmla="*/ 18 w 20"/>
                  <a:gd name="T21" fmla="*/ 15 h 20"/>
                  <a:gd name="T22" fmla="*/ 20 w 20"/>
                  <a:gd name="T23" fmla="*/ 10 h 20"/>
                  <a:gd name="T24" fmla="*/ 18 w 20"/>
                  <a:gd name="T25" fmla="*/ 7 h 20"/>
                  <a:gd name="T26" fmla="*/ 17 w 20"/>
                  <a:gd name="T27" fmla="*/ 4 h 20"/>
                  <a:gd name="T28" fmla="*/ 13 w 20"/>
                  <a:gd name="T29" fmla="*/ 2 h 20"/>
                  <a:gd name="T30" fmla="*/ 18 w 20"/>
                  <a:gd name="T3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0">
                    <a:moveTo>
                      <a:pt x="18" y="7"/>
                    </a:moveTo>
                    <a:lnTo>
                      <a:pt x="13" y="2"/>
                    </a:lnTo>
                    <a:lnTo>
                      <a:pt x="8" y="0"/>
                    </a:lnTo>
                    <a:lnTo>
                      <a:pt x="2" y="18"/>
                    </a:lnTo>
                    <a:lnTo>
                      <a:pt x="7" y="20"/>
                    </a:lnTo>
                    <a:lnTo>
                      <a:pt x="0" y="15"/>
                    </a:lnTo>
                    <a:lnTo>
                      <a:pt x="7" y="20"/>
                    </a:lnTo>
                    <a:lnTo>
                      <a:pt x="10" y="20"/>
                    </a:lnTo>
                    <a:lnTo>
                      <a:pt x="13" y="20"/>
                    </a:lnTo>
                    <a:lnTo>
                      <a:pt x="17" y="17"/>
                    </a:lnTo>
                    <a:lnTo>
                      <a:pt x="18" y="15"/>
                    </a:lnTo>
                    <a:lnTo>
                      <a:pt x="20" y="10"/>
                    </a:lnTo>
                    <a:lnTo>
                      <a:pt x="18" y="7"/>
                    </a:lnTo>
                    <a:lnTo>
                      <a:pt x="17" y="4"/>
                    </a:lnTo>
                    <a:lnTo>
                      <a:pt x="13" y="2"/>
                    </a:lnTo>
                    <a:lnTo>
                      <a:pt x="18"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2" name="Freeform 1033"/>
              <p:cNvSpPr>
                <a:spLocks/>
              </p:cNvSpPr>
              <p:nvPr/>
            </p:nvSpPr>
            <p:spPr bwMode="auto">
              <a:xfrm>
                <a:off x="4054" y="2126"/>
                <a:ext cx="23" cy="23"/>
              </a:xfrm>
              <a:custGeom>
                <a:avLst/>
                <a:gdLst>
                  <a:gd name="T0" fmla="*/ 23 w 23"/>
                  <a:gd name="T1" fmla="*/ 11 h 23"/>
                  <a:gd name="T2" fmla="*/ 23 w 23"/>
                  <a:gd name="T3" fmla="*/ 10 h 23"/>
                  <a:gd name="T4" fmla="*/ 18 w 23"/>
                  <a:gd name="T5" fmla="*/ 0 h 23"/>
                  <a:gd name="T6" fmla="*/ 0 w 23"/>
                  <a:gd name="T7" fmla="*/ 8 h 23"/>
                  <a:gd name="T8" fmla="*/ 5 w 23"/>
                  <a:gd name="T9" fmla="*/ 16 h 23"/>
                  <a:gd name="T10" fmla="*/ 4 w 23"/>
                  <a:gd name="T11" fmla="*/ 15 h 23"/>
                  <a:gd name="T12" fmla="*/ 5 w 23"/>
                  <a:gd name="T13" fmla="*/ 16 h 23"/>
                  <a:gd name="T14" fmla="*/ 7 w 23"/>
                  <a:gd name="T15" fmla="*/ 21 h 23"/>
                  <a:gd name="T16" fmla="*/ 10 w 23"/>
                  <a:gd name="T17" fmla="*/ 23 h 23"/>
                  <a:gd name="T18" fmla="*/ 13 w 23"/>
                  <a:gd name="T19" fmla="*/ 23 h 23"/>
                  <a:gd name="T20" fmla="*/ 18 w 23"/>
                  <a:gd name="T21" fmla="*/ 23 h 23"/>
                  <a:gd name="T22" fmla="*/ 20 w 23"/>
                  <a:gd name="T23" fmla="*/ 19 h 23"/>
                  <a:gd name="T24" fmla="*/ 23 w 23"/>
                  <a:gd name="T25" fmla="*/ 18 h 23"/>
                  <a:gd name="T26" fmla="*/ 23 w 23"/>
                  <a:gd name="T27" fmla="*/ 13 h 23"/>
                  <a:gd name="T28" fmla="*/ 23 w 23"/>
                  <a:gd name="T29" fmla="*/ 10 h 23"/>
                  <a:gd name="T30" fmla="*/ 23 w 23"/>
                  <a:gd name="T3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23" y="11"/>
                    </a:moveTo>
                    <a:lnTo>
                      <a:pt x="23" y="10"/>
                    </a:lnTo>
                    <a:lnTo>
                      <a:pt x="18" y="0"/>
                    </a:lnTo>
                    <a:lnTo>
                      <a:pt x="0" y="8"/>
                    </a:lnTo>
                    <a:lnTo>
                      <a:pt x="5" y="16"/>
                    </a:lnTo>
                    <a:lnTo>
                      <a:pt x="4" y="15"/>
                    </a:lnTo>
                    <a:lnTo>
                      <a:pt x="5" y="16"/>
                    </a:lnTo>
                    <a:lnTo>
                      <a:pt x="7" y="21"/>
                    </a:lnTo>
                    <a:lnTo>
                      <a:pt x="10" y="23"/>
                    </a:lnTo>
                    <a:lnTo>
                      <a:pt x="13" y="23"/>
                    </a:lnTo>
                    <a:lnTo>
                      <a:pt x="18" y="23"/>
                    </a:lnTo>
                    <a:lnTo>
                      <a:pt x="20" y="19"/>
                    </a:lnTo>
                    <a:lnTo>
                      <a:pt x="23" y="18"/>
                    </a:lnTo>
                    <a:lnTo>
                      <a:pt x="23" y="13"/>
                    </a:lnTo>
                    <a:lnTo>
                      <a:pt x="23" y="10"/>
                    </a:lnTo>
                    <a:lnTo>
                      <a:pt x="23"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3" name="Freeform 1034"/>
              <p:cNvSpPr>
                <a:spLocks/>
              </p:cNvSpPr>
              <p:nvPr/>
            </p:nvSpPr>
            <p:spPr bwMode="auto">
              <a:xfrm>
                <a:off x="4058" y="2137"/>
                <a:ext cx="24" cy="30"/>
              </a:xfrm>
              <a:custGeom>
                <a:avLst/>
                <a:gdLst>
                  <a:gd name="T0" fmla="*/ 24 w 24"/>
                  <a:gd name="T1" fmla="*/ 18 h 30"/>
                  <a:gd name="T2" fmla="*/ 22 w 24"/>
                  <a:gd name="T3" fmla="*/ 18 h 30"/>
                  <a:gd name="T4" fmla="*/ 19 w 24"/>
                  <a:gd name="T5" fmla="*/ 0 h 30"/>
                  <a:gd name="T6" fmla="*/ 0 w 24"/>
                  <a:gd name="T7" fmla="*/ 4 h 30"/>
                  <a:gd name="T8" fmla="*/ 4 w 24"/>
                  <a:gd name="T9" fmla="*/ 23 h 30"/>
                  <a:gd name="T10" fmla="*/ 4 w 24"/>
                  <a:gd name="T11" fmla="*/ 21 h 30"/>
                  <a:gd name="T12" fmla="*/ 4 w 24"/>
                  <a:gd name="T13" fmla="*/ 23 h 30"/>
                  <a:gd name="T14" fmla="*/ 6 w 24"/>
                  <a:gd name="T15" fmla="*/ 26 h 30"/>
                  <a:gd name="T16" fmla="*/ 9 w 24"/>
                  <a:gd name="T17" fmla="*/ 30 h 30"/>
                  <a:gd name="T18" fmla="*/ 13 w 24"/>
                  <a:gd name="T19" fmla="*/ 30 h 30"/>
                  <a:gd name="T20" fmla="*/ 16 w 24"/>
                  <a:gd name="T21" fmla="*/ 30 h 30"/>
                  <a:gd name="T22" fmla="*/ 19 w 24"/>
                  <a:gd name="T23" fmla="*/ 28 h 30"/>
                  <a:gd name="T24" fmla="*/ 22 w 24"/>
                  <a:gd name="T25" fmla="*/ 26 h 30"/>
                  <a:gd name="T26" fmla="*/ 24 w 24"/>
                  <a:gd name="T27" fmla="*/ 23 h 30"/>
                  <a:gd name="T28" fmla="*/ 22 w 24"/>
                  <a:gd name="T29" fmla="*/ 18 h 30"/>
                  <a:gd name="T30" fmla="*/ 24 w 24"/>
                  <a:gd name="T31"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30">
                    <a:moveTo>
                      <a:pt x="24" y="18"/>
                    </a:moveTo>
                    <a:lnTo>
                      <a:pt x="22" y="18"/>
                    </a:lnTo>
                    <a:lnTo>
                      <a:pt x="19" y="0"/>
                    </a:lnTo>
                    <a:lnTo>
                      <a:pt x="0" y="4"/>
                    </a:lnTo>
                    <a:lnTo>
                      <a:pt x="4" y="23"/>
                    </a:lnTo>
                    <a:lnTo>
                      <a:pt x="4" y="21"/>
                    </a:lnTo>
                    <a:lnTo>
                      <a:pt x="4" y="23"/>
                    </a:lnTo>
                    <a:lnTo>
                      <a:pt x="6" y="26"/>
                    </a:lnTo>
                    <a:lnTo>
                      <a:pt x="9" y="30"/>
                    </a:lnTo>
                    <a:lnTo>
                      <a:pt x="13" y="30"/>
                    </a:lnTo>
                    <a:lnTo>
                      <a:pt x="16" y="30"/>
                    </a:lnTo>
                    <a:lnTo>
                      <a:pt x="19" y="28"/>
                    </a:lnTo>
                    <a:lnTo>
                      <a:pt x="22" y="26"/>
                    </a:lnTo>
                    <a:lnTo>
                      <a:pt x="24" y="23"/>
                    </a:lnTo>
                    <a:lnTo>
                      <a:pt x="22" y="18"/>
                    </a:lnTo>
                    <a:lnTo>
                      <a:pt x="24" y="1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4" name="Freeform 1035"/>
              <p:cNvSpPr>
                <a:spLocks/>
              </p:cNvSpPr>
              <p:nvPr/>
            </p:nvSpPr>
            <p:spPr bwMode="auto">
              <a:xfrm>
                <a:off x="4062" y="2155"/>
                <a:ext cx="23" cy="38"/>
              </a:xfrm>
              <a:custGeom>
                <a:avLst/>
                <a:gdLst>
                  <a:gd name="T0" fmla="*/ 23 w 23"/>
                  <a:gd name="T1" fmla="*/ 28 h 38"/>
                  <a:gd name="T2" fmla="*/ 23 w 23"/>
                  <a:gd name="T3" fmla="*/ 26 h 38"/>
                  <a:gd name="T4" fmla="*/ 20 w 23"/>
                  <a:gd name="T5" fmla="*/ 0 h 38"/>
                  <a:gd name="T6" fmla="*/ 0 w 23"/>
                  <a:gd name="T7" fmla="*/ 3 h 38"/>
                  <a:gd name="T8" fmla="*/ 4 w 23"/>
                  <a:gd name="T9" fmla="*/ 29 h 38"/>
                  <a:gd name="T10" fmla="*/ 4 w 23"/>
                  <a:gd name="T11" fmla="*/ 29 h 38"/>
                  <a:gd name="T12" fmla="*/ 4 w 23"/>
                  <a:gd name="T13" fmla="*/ 29 h 38"/>
                  <a:gd name="T14" fmla="*/ 5 w 23"/>
                  <a:gd name="T15" fmla="*/ 34 h 38"/>
                  <a:gd name="T16" fmla="*/ 9 w 23"/>
                  <a:gd name="T17" fmla="*/ 36 h 38"/>
                  <a:gd name="T18" fmla="*/ 12 w 23"/>
                  <a:gd name="T19" fmla="*/ 38 h 38"/>
                  <a:gd name="T20" fmla="*/ 15 w 23"/>
                  <a:gd name="T21" fmla="*/ 38 h 38"/>
                  <a:gd name="T22" fmla="*/ 18 w 23"/>
                  <a:gd name="T23" fmla="*/ 36 h 38"/>
                  <a:gd name="T24" fmla="*/ 22 w 23"/>
                  <a:gd name="T25" fmla="*/ 34 h 38"/>
                  <a:gd name="T26" fmla="*/ 23 w 23"/>
                  <a:gd name="T27" fmla="*/ 31 h 38"/>
                  <a:gd name="T28" fmla="*/ 23 w 23"/>
                  <a:gd name="T29" fmla="*/ 26 h 38"/>
                  <a:gd name="T30" fmla="*/ 23 w 23"/>
                  <a:gd name="T31" fmla="*/ 2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8">
                    <a:moveTo>
                      <a:pt x="23" y="28"/>
                    </a:moveTo>
                    <a:lnTo>
                      <a:pt x="23" y="26"/>
                    </a:lnTo>
                    <a:lnTo>
                      <a:pt x="20" y="0"/>
                    </a:lnTo>
                    <a:lnTo>
                      <a:pt x="0" y="3"/>
                    </a:lnTo>
                    <a:lnTo>
                      <a:pt x="4" y="29"/>
                    </a:lnTo>
                    <a:lnTo>
                      <a:pt x="4" y="29"/>
                    </a:lnTo>
                    <a:lnTo>
                      <a:pt x="4" y="29"/>
                    </a:lnTo>
                    <a:lnTo>
                      <a:pt x="5" y="34"/>
                    </a:lnTo>
                    <a:lnTo>
                      <a:pt x="9" y="36"/>
                    </a:lnTo>
                    <a:lnTo>
                      <a:pt x="12" y="38"/>
                    </a:lnTo>
                    <a:lnTo>
                      <a:pt x="15" y="38"/>
                    </a:lnTo>
                    <a:lnTo>
                      <a:pt x="18" y="36"/>
                    </a:lnTo>
                    <a:lnTo>
                      <a:pt x="22" y="34"/>
                    </a:lnTo>
                    <a:lnTo>
                      <a:pt x="23" y="31"/>
                    </a:lnTo>
                    <a:lnTo>
                      <a:pt x="23" y="26"/>
                    </a:lnTo>
                    <a:lnTo>
                      <a:pt x="23" y="2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5" name="Freeform 1036"/>
              <p:cNvSpPr>
                <a:spLocks/>
              </p:cNvSpPr>
              <p:nvPr/>
            </p:nvSpPr>
            <p:spPr bwMode="auto">
              <a:xfrm>
                <a:off x="4066" y="2183"/>
                <a:ext cx="24" cy="42"/>
              </a:xfrm>
              <a:custGeom>
                <a:avLst/>
                <a:gdLst>
                  <a:gd name="T0" fmla="*/ 24 w 24"/>
                  <a:gd name="T1" fmla="*/ 31 h 42"/>
                  <a:gd name="T2" fmla="*/ 24 w 24"/>
                  <a:gd name="T3" fmla="*/ 31 h 42"/>
                  <a:gd name="T4" fmla="*/ 19 w 24"/>
                  <a:gd name="T5" fmla="*/ 0 h 42"/>
                  <a:gd name="T6" fmla="*/ 0 w 24"/>
                  <a:gd name="T7" fmla="*/ 1 h 42"/>
                  <a:gd name="T8" fmla="*/ 5 w 24"/>
                  <a:gd name="T9" fmla="*/ 34 h 42"/>
                  <a:gd name="T10" fmla="*/ 5 w 24"/>
                  <a:gd name="T11" fmla="*/ 34 h 42"/>
                  <a:gd name="T12" fmla="*/ 5 w 24"/>
                  <a:gd name="T13" fmla="*/ 34 h 42"/>
                  <a:gd name="T14" fmla="*/ 5 w 24"/>
                  <a:gd name="T15" fmla="*/ 37 h 42"/>
                  <a:gd name="T16" fmla="*/ 8 w 24"/>
                  <a:gd name="T17" fmla="*/ 40 h 42"/>
                  <a:gd name="T18" fmla="*/ 11 w 24"/>
                  <a:gd name="T19" fmla="*/ 42 h 42"/>
                  <a:gd name="T20" fmla="*/ 14 w 24"/>
                  <a:gd name="T21" fmla="*/ 42 h 42"/>
                  <a:gd name="T22" fmla="*/ 18 w 24"/>
                  <a:gd name="T23" fmla="*/ 40 h 42"/>
                  <a:gd name="T24" fmla="*/ 21 w 24"/>
                  <a:gd name="T25" fmla="*/ 39 h 42"/>
                  <a:gd name="T26" fmla="*/ 22 w 24"/>
                  <a:gd name="T27" fmla="*/ 36 h 42"/>
                  <a:gd name="T28" fmla="*/ 24 w 24"/>
                  <a:gd name="T29"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2">
                    <a:moveTo>
                      <a:pt x="24" y="31"/>
                    </a:moveTo>
                    <a:lnTo>
                      <a:pt x="24" y="31"/>
                    </a:lnTo>
                    <a:lnTo>
                      <a:pt x="19" y="0"/>
                    </a:lnTo>
                    <a:lnTo>
                      <a:pt x="0" y="1"/>
                    </a:lnTo>
                    <a:lnTo>
                      <a:pt x="5" y="34"/>
                    </a:lnTo>
                    <a:lnTo>
                      <a:pt x="5" y="34"/>
                    </a:lnTo>
                    <a:lnTo>
                      <a:pt x="5" y="34"/>
                    </a:lnTo>
                    <a:lnTo>
                      <a:pt x="5" y="37"/>
                    </a:lnTo>
                    <a:lnTo>
                      <a:pt x="8" y="40"/>
                    </a:lnTo>
                    <a:lnTo>
                      <a:pt x="11" y="42"/>
                    </a:lnTo>
                    <a:lnTo>
                      <a:pt x="14" y="42"/>
                    </a:lnTo>
                    <a:lnTo>
                      <a:pt x="18" y="40"/>
                    </a:lnTo>
                    <a:lnTo>
                      <a:pt x="21" y="39"/>
                    </a:lnTo>
                    <a:lnTo>
                      <a:pt x="22" y="36"/>
                    </a:lnTo>
                    <a:lnTo>
                      <a:pt x="24"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6" name="Freeform 1037"/>
              <p:cNvSpPr>
                <a:spLocks/>
              </p:cNvSpPr>
              <p:nvPr/>
            </p:nvSpPr>
            <p:spPr bwMode="auto">
              <a:xfrm>
                <a:off x="4071" y="2214"/>
                <a:ext cx="22" cy="47"/>
              </a:xfrm>
              <a:custGeom>
                <a:avLst/>
                <a:gdLst>
                  <a:gd name="T0" fmla="*/ 22 w 22"/>
                  <a:gd name="T1" fmla="*/ 37 h 47"/>
                  <a:gd name="T2" fmla="*/ 22 w 22"/>
                  <a:gd name="T3" fmla="*/ 37 h 47"/>
                  <a:gd name="T4" fmla="*/ 19 w 22"/>
                  <a:gd name="T5" fmla="*/ 0 h 47"/>
                  <a:gd name="T6" fmla="*/ 0 w 22"/>
                  <a:gd name="T7" fmla="*/ 3 h 47"/>
                  <a:gd name="T8" fmla="*/ 3 w 22"/>
                  <a:gd name="T9" fmla="*/ 39 h 47"/>
                  <a:gd name="T10" fmla="*/ 3 w 22"/>
                  <a:gd name="T11" fmla="*/ 39 h 47"/>
                  <a:gd name="T12" fmla="*/ 3 w 22"/>
                  <a:gd name="T13" fmla="*/ 39 h 47"/>
                  <a:gd name="T14" fmla="*/ 4 w 22"/>
                  <a:gd name="T15" fmla="*/ 44 h 47"/>
                  <a:gd name="T16" fmla="*/ 6 w 22"/>
                  <a:gd name="T17" fmla="*/ 45 h 47"/>
                  <a:gd name="T18" fmla="*/ 11 w 22"/>
                  <a:gd name="T19" fmla="*/ 47 h 47"/>
                  <a:gd name="T20" fmla="*/ 14 w 22"/>
                  <a:gd name="T21" fmla="*/ 47 h 47"/>
                  <a:gd name="T22" fmla="*/ 17 w 22"/>
                  <a:gd name="T23" fmla="*/ 47 h 47"/>
                  <a:gd name="T24" fmla="*/ 21 w 22"/>
                  <a:gd name="T25" fmla="*/ 44 h 47"/>
                  <a:gd name="T26" fmla="*/ 22 w 22"/>
                  <a:gd name="T27" fmla="*/ 40 h 47"/>
                  <a:gd name="T28" fmla="*/ 22 w 22"/>
                  <a:gd name="T29"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7">
                    <a:moveTo>
                      <a:pt x="22" y="37"/>
                    </a:moveTo>
                    <a:lnTo>
                      <a:pt x="22" y="37"/>
                    </a:lnTo>
                    <a:lnTo>
                      <a:pt x="19" y="0"/>
                    </a:lnTo>
                    <a:lnTo>
                      <a:pt x="0" y="3"/>
                    </a:lnTo>
                    <a:lnTo>
                      <a:pt x="3" y="39"/>
                    </a:lnTo>
                    <a:lnTo>
                      <a:pt x="3" y="39"/>
                    </a:lnTo>
                    <a:lnTo>
                      <a:pt x="3" y="39"/>
                    </a:lnTo>
                    <a:lnTo>
                      <a:pt x="4" y="44"/>
                    </a:lnTo>
                    <a:lnTo>
                      <a:pt x="6" y="45"/>
                    </a:lnTo>
                    <a:lnTo>
                      <a:pt x="11" y="47"/>
                    </a:lnTo>
                    <a:lnTo>
                      <a:pt x="14" y="47"/>
                    </a:lnTo>
                    <a:lnTo>
                      <a:pt x="17" y="47"/>
                    </a:lnTo>
                    <a:lnTo>
                      <a:pt x="21" y="44"/>
                    </a:lnTo>
                    <a:lnTo>
                      <a:pt x="22" y="40"/>
                    </a:lnTo>
                    <a:lnTo>
                      <a:pt x="22"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7" name="Freeform 1038"/>
              <p:cNvSpPr>
                <a:spLocks/>
              </p:cNvSpPr>
              <p:nvPr/>
            </p:nvSpPr>
            <p:spPr bwMode="auto">
              <a:xfrm>
                <a:off x="4074" y="2251"/>
                <a:ext cx="24" cy="49"/>
              </a:xfrm>
              <a:custGeom>
                <a:avLst/>
                <a:gdLst>
                  <a:gd name="T0" fmla="*/ 24 w 24"/>
                  <a:gd name="T1" fmla="*/ 37 h 49"/>
                  <a:gd name="T2" fmla="*/ 24 w 24"/>
                  <a:gd name="T3" fmla="*/ 37 h 49"/>
                  <a:gd name="T4" fmla="*/ 19 w 24"/>
                  <a:gd name="T5" fmla="*/ 0 h 49"/>
                  <a:gd name="T6" fmla="*/ 0 w 24"/>
                  <a:gd name="T7" fmla="*/ 2 h 49"/>
                  <a:gd name="T8" fmla="*/ 5 w 24"/>
                  <a:gd name="T9" fmla="*/ 39 h 49"/>
                  <a:gd name="T10" fmla="*/ 5 w 24"/>
                  <a:gd name="T11" fmla="*/ 39 h 49"/>
                  <a:gd name="T12" fmla="*/ 5 w 24"/>
                  <a:gd name="T13" fmla="*/ 39 h 49"/>
                  <a:gd name="T14" fmla="*/ 5 w 24"/>
                  <a:gd name="T15" fmla="*/ 44 h 49"/>
                  <a:gd name="T16" fmla="*/ 8 w 24"/>
                  <a:gd name="T17" fmla="*/ 47 h 49"/>
                  <a:gd name="T18" fmla="*/ 11 w 24"/>
                  <a:gd name="T19" fmla="*/ 49 h 49"/>
                  <a:gd name="T20" fmla="*/ 14 w 24"/>
                  <a:gd name="T21" fmla="*/ 49 h 49"/>
                  <a:gd name="T22" fmla="*/ 18 w 24"/>
                  <a:gd name="T23" fmla="*/ 47 h 49"/>
                  <a:gd name="T24" fmla="*/ 21 w 24"/>
                  <a:gd name="T25" fmla="*/ 46 h 49"/>
                  <a:gd name="T26" fmla="*/ 23 w 24"/>
                  <a:gd name="T27" fmla="*/ 42 h 49"/>
                  <a:gd name="T28" fmla="*/ 24 w 24"/>
                  <a:gd name="T29"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9">
                    <a:moveTo>
                      <a:pt x="24" y="37"/>
                    </a:moveTo>
                    <a:lnTo>
                      <a:pt x="24" y="37"/>
                    </a:lnTo>
                    <a:lnTo>
                      <a:pt x="19" y="0"/>
                    </a:lnTo>
                    <a:lnTo>
                      <a:pt x="0" y="2"/>
                    </a:lnTo>
                    <a:lnTo>
                      <a:pt x="5" y="39"/>
                    </a:lnTo>
                    <a:lnTo>
                      <a:pt x="5" y="39"/>
                    </a:lnTo>
                    <a:lnTo>
                      <a:pt x="5" y="39"/>
                    </a:lnTo>
                    <a:lnTo>
                      <a:pt x="5" y="44"/>
                    </a:lnTo>
                    <a:lnTo>
                      <a:pt x="8" y="47"/>
                    </a:lnTo>
                    <a:lnTo>
                      <a:pt x="11" y="49"/>
                    </a:lnTo>
                    <a:lnTo>
                      <a:pt x="14" y="49"/>
                    </a:lnTo>
                    <a:lnTo>
                      <a:pt x="18" y="47"/>
                    </a:lnTo>
                    <a:lnTo>
                      <a:pt x="21" y="46"/>
                    </a:lnTo>
                    <a:lnTo>
                      <a:pt x="23" y="42"/>
                    </a:lnTo>
                    <a:lnTo>
                      <a:pt x="24"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8" name="Freeform 1039"/>
              <p:cNvSpPr>
                <a:spLocks/>
              </p:cNvSpPr>
              <p:nvPr/>
            </p:nvSpPr>
            <p:spPr bwMode="auto">
              <a:xfrm>
                <a:off x="4079" y="2288"/>
                <a:ext cx="22" cy="52"/>
              </a:xfrm>
              <a:custGeom>
                <a:avLst/>
                <a:gdLst>
                  <a:gd name="T0" fmla="*/ 22 w 22"/>
                  <a:gd name="T1" fmla="*/ 43 h 52"/>
                  <a:gd name="T2" fmla="*/ 22 w 22"/>
                  <a:gd name="T3" fmla="*/ 43 h 52"/>
                  <a:gd name="T4" fmla="*/ 19 w 22"/>
                  <a:gd name="T5" fmla="*/ 0 h 52"/>
                  <a:gd name="T6" fmla="*/ 0 w 22"/>
                  <a:gd name="T7" fmla="*/ 2 h 52"/>
                  <a:gd name="T8" fmla="*/ 3 w 22"/>
                  <a:gd name="T9" fmla="*/ 44 h 52"/>
                  <a:gd name="T10" fmla="*/ 3 w 22"/>
                  <a:gd name="T11" fmla="*/ 44 h 52"/>
                  <a:gd name="T12" fmla="*/ 3 w 22"/>
                  <a:gd name="T13" fmla="*/ 44 h 52"/>
                  <a:gd name="T14" fmla="*/ 5 w 22"/>
                  <a:gd name="T15" fmla="*/ 48 h 52"/>
                  <a:gd name="T16" fmla="*/ 6 w 22"/>
                  <a:gd name="T17" fmla="*/ 51 h 52"/>
                  <a:gd name="T18" fmla="*/ 9 w 22"/>
                  <a:gd name="T19" fmla="*/ 52 h 52"/>
                  <a:gd name="T20" fmla="*/ 14 w 22"/>
                  <a:gd name="T21" fmla="*/ 52 h 52"/>
                  <a:gd name="T22" fmla="*/ 18 w 22"/>
                  <a:gd name="T23" fmla="*/ 51 h 52"/>
                  <a:gd name="T24" fmla="*/ 21 w 22"/>
                  <a:gd name="T25" fmla="*/ 49 h 52"/>
                  <a:gd name="T26" fmla="*/ 22 w 22"/>
                  <a:gd name="T27" fmla="*/ 46 h 52"/>
                  <a:gd name="T28" fmla="*/ 22 w 22"/>
                  <a:gd name="T29"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52">
                    <a:moveTo>
                      <a:pt x="22" y="43"/>
                    </a:moveTo>
                    <a:lnTo>
                      <a:pt x="22" y="43"/>
                    </a:lnTo>
                    <a:lnTo>
                      <a:pt x="19" y="0"/>
                    </a:lnTo>
                    <a:lnTo>
                      <a:pt x="0" y="2"/>
                    </a:lnTo>
                    <a:lnTo>
                      <a:pt x="3" y="44"/>
                    </a:lnTo>
                    <a:lnTo>
                      <a:pt x="3" y="44"/>
                    </a:lnTo>
                    <a:lnTo>
                      <a:pt x="3" y="44"/>
                    </a:lnTo>
                    <a:lnTo>
                      <a:pt x="5" y="48"/>
                    </a:lnTo>
                    <a:lnTo>
                      <a:pt x="6" y="51"/>
                    </a:lnTo>
                    <a:lnTo>
                      <a:pt x="9" y="52"/>
                    </a:lnTo>
                    <a:lnTo>
                      <a:pt x="14" y="52"/>
                    </a:lnTo>
                    <a:lnTo>
                      <a:pt x="18" y="51"/>
                    </a:lnTo>
                    <a:lnTo>
                      <a:pt x="21" y="49"/>
                    </a:lnTo>
                    <a:lnTo>
                      <a:pt x="22" y="46"/>
                    </a:lnTo>
                    <a:lnTo>
                      <a:pt x="22" y="4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69" name="Freeform 1040"/>
              <p:cNvSpPr>
                <a:spLocks/>
              </p:cNvSpPr>
              <p:nvPr/>
            </p:nvSpPr>
            <p:spPr bwMode="auto">
              <a:xfrm>
                <a:off x="4082" y="2331"/>
                <a:ext cx="24" cy="48"/>
              </a:xfrm>
              <a:custGeom>
                <a:avLst/>
                <a:gdLst>
                  <a:gd name="T0" fmla="*/ 24 w 24"/>
                  <a:gd name="T1" fmla="*/ 39 h 48"/>
                  <a:gd name="T2" fmla="*/ 24 w 24"/>
                  <a:gd name="T3" fmla="*/ 39 h 48"/>
                  <a:gd name="T4" fmla="*/ 19 w 24"/>
                  <a:gd name="T5" fmla="*/ 0 h 48"/>
                  <a:gd name="T6" fmla="*/ 0 w 24"/>
                  <a:gd name="T7" fmla="*/ 1 h 48"/>
                  <a:gd name="T8" fmla="*/ 5 w 24"/>
                  <a:gd name="T9" fmla="*/ 40 h 48"/>
                  <a:gd name="T10" fmla="*/ 5 w 24"/>
                  <a:gd name="T11" fmla="*/ 40 h 48"/>
                  <a:gd name="T12" fmla="*/ 5 w 24"/>
                  <a:gd name="T13" fmla="*/ 40 h 48"/>
                  <a:gd name="T14" fmla="*/ 5 w 24"/>
                  <a:gd name="T15" fmla="*/ 45 h 48"/>
                  <a:gd name="T16" fmla="*/ 8 w 24"/>
                  <a:gd name="T17" fmla="*/ 47 h 48"/>
                  <a:gd name="T18" fmla="*/ 11 w 24"/>
                  <a:gd name="T19" fmla="*/ 48 h 48"/>
                  <a:gd name="T20" fmla="*/ 15 w 24"/>
                  <a:gd name="T21" fmla="*/ 48 h 48"/>
                  <a:gd name="T22" fmla="*/ 18 w 24"/>
                  <a:gd name="T23" fmla="*/ 48 h 48"/>
                  <a:gd name="T24" fmla="*/ 21 w 24"/>
                  <a:gd name="T25" fmla="*/ 47 h 48"/>
                  <a:gd name="T26" fmla="*/ 23 w 24"/>
                  <a:gd name="T27" fmla="*/ 44 h 48"/>
                  <a:gd name="T28" fmla="*/ 24 w 24"/>
                  <a:gd name="T29" fmla="*/ 3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8">
                    <a:moveTo>
                      <a:pt x="24" y="39"/>
                    </a:moveTo>
                    <a:lnTo>
                      <a:pt x="24" y="39"/>
                    </a:lnTo>
                    <a:lnTo>
                      <a:pt x="19" y="0"/>
                    </a:lnTo>
                    <a:lnTo>
                      <a:pt x="0" y="1"/>
                    </a:lnTo>
                    <a:lnTo>
                      <a:pt x="5" y="40"/>
                    </a:lnTo>
                    <a:lnTo>
                      <a:pt x="5" y="40"/>
                    </a:lnTo>
                    <a:lnTo>
                      <a:pt x="5" y="40"/>
                    </a:lnTo>
                    <a:lnTo>
                      <a:pt x="5" y="45"/>
                    </a:lnTo>
                    <a:lnTo>
                      <a:pt x="8" y="47"/>
                    </a:lnTo>
                    <a:lnTo>
                      <a:pt x="11" y="48"/>
                    </a:lnTo>
                    <a:lnTo>
                      <a:pt x="15" y="48"/>
                    </a:lnTo>
                    <a:lnTo>
                      <a:pt x="18" y="48"/>
                    </a:lnTo>
                    <a:lnTo>
                      <a:pt x="21" y="47"/>
                    </a:lnTo>
                    <a:lnTo>
                      <a:pt x="23" y="44"/>
                    </a:lnTo>
                    <a:lnTo>
                      <a:pt x="24"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0" name="Freeform 1041"/>
              <p:cNvSpPr>
                <a:spLocks/>
              </p:cNvSpPr>
              <p:nvPr/>
            </p:nvSpPr>
            <p:spPr bwMode="auto">
              <a:xfrm>
                <a:off x="4087" y="2370"/>
                <a:ext cx="23" cy="48"/>
              </a:xfrm>
              <a:custGeom>
                <a:avLst/>
                <a:gdLst>
                  <a:gd name="T0" fmla="*/ 23 w 23"/>
                  <a:gd name="T1" fmla="*/ 37 h 48"/>
                  <a:gd name="T2" fmla="*/ 23 w 23"/>
                  <a:gd name="T3" fmla="*/ 37 h 48"/>
                  <a:gd name="T4" fmla="*/ 19 w 23"/>
                  <a:gd name="T5" fmla="*/ 0 h 48"/>
                  <a:gd name="T6" fmla="*/ 0 w 23"/>
                  <a:gd name="T7" fmla="*/ 1 h 48"/>
                  <a:gd name="T8" fmla="*/ 3 w 23"/>
                  <a:gd name="T9" fmla="*/ 40 h 48"/>
                  <a:gd name="T10" fmla="*/ 3 w 23"/>
                  <a:gd name="T11" fmla="*/ 40 h 48"/>
                  <a:gd name="T12" fmla="*/ 3 w 23"/>
                  <a:gd name="T13" fmla="*/ 40 h 48"/>
                  <a:gd name="T14" fmla="*/ 5 w 23"/>
                  <a:gd name="T15" fmla="*/ 44 h 48"/>
                  <a:gd name="T16" fmla="*/ 6 w 23"/>
                  <a:gd name="T17" fmla="*/ 47 h 48"/>
                  <a:gd name="T18" fmla="*/ 10 w 23"/>
                  <a:gd name="T19" fmla="*/ 48 h 48"/>
                  <a:gd name="T20" fmla="*/ 14 w 23"/>
                  <a:gd name="T21" fmla="*/ 48 h 48"/>
                  <a:gd name="T22" fmla="*/ 18 w 23"/>
                  <a:gd name="T23" fmla="*/ 47 h 48"/>
                  <a:gd name="T24" fmla="*/ 21 w 23"/>
                  <a:gd name="T25" fmla="*/ 45 h 48"/>
                  <a:gd name="T26" fmla="*/ 23 w 23"/>
                  <a:gd name="T27" fmla="*/ 42 h 48"/>
                  <a:gd name="T28" fmla="*/ 23 w 23"/>
                  <a:gd name="T29" fmla="*/ 3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8">
                    <a:moveTo>
                      <a:pt x="23" y="37"/>
                    </a:moveTo>
                    <a:lnTo>
                      <a:pt x="23" y="37"/>
                    </a:lnTo>
                    <a:lnTo>
                      <a:pt x="19" y="0"/>
                    </a:lnTo>
                    <a:lnTo>
                      <a:pt x="0" y="1"/>
                    </a:lnTo>
                    <a:lnTo>
                      <a:pt x="3" y="40"/>
                    </a:lnTo>
                    <a:lnTo>
                      <a:pt x="3" y="40"/>
                    </a:lnTo>
                    <a:lnTo>
                      <a:pt x="3" y="40"/>
                    </a:lnTo>
                    <a:lnTo>
                      <a:pt x="5" y="44"/>
                    </a:lnTo>
                    <a:lnTo>
                      <a:pt x="6" y="47"/>
                    </a:lnTo>
                    <a:lnTo>
                      <a:pt x="10" y="48"/>
                    </a:lnTo>
                    <a:lnTo>
                      <a:pt x="14" y="48"/>
                    </a:lnTo>
                    <a:lnTo>
                      <a:pt x="18" y="47"/>
                    </a:lnTo>
                    <a:lnTo>
                      <a:pt x="21" y="45"/>
                    </a:lnTo>
                    <a:lnTo>
                      <a:pt x="23" y="42"/>
                    </a:lnTo>
                    <a:lnTo>
                      <a:pt x="23"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1" name="Freeform 1042"/>
              <p:cNvSpPr>
                <a:spLocks/>
              </p:cNvSpPr>
              <p:nvPr/>
            </p:nvSpPr>
            <p:spPr bwMode="auto">
              <a:xfrm>
                <a:off x="4090" y="2407"/>
                <a:ext cx="24" cy="46"/>
              </a:xfrm>
              <a:custGeom>
                <a:avLst/>
                <a:gdLst>
                  <a:gd name="T0" fmla="*/ 24 w 24"/>
                  <a:gd name="T1" fmla="*/ 36 h 46"/>
                  <a:gd name="T2" fmla="*/ 24 w 24"/>
                  <a:gd name="T3" fmla="*/ 36 h 46"/>
                  <a:gd name="T4" fmla="*/ 20 w 24"/>
                  <a:gd name="T5" fmla="*/ 0 h 46"/>
                  <a:gd name="T6" fmla="*/ 0 w 24"/>
                  <a:gd name="T7" fmla="*/ 3 h 46"/>
                  <a:gd name="T8" fmla="*/ 5 w 24"/>
                  <a:gd name="T9" fmla="*/ 37 h 46"/>
                  <a:gd name="T10" fmla="*/ 5 w 24"/>
                  <a:gd name="T11" fmla="*/ 37 h 46"/>
                  <a:gd name="T12" fmla="*/ 5 w 24"/>
                  <a:gd name="T13" fmla="*/ 37 h 46"/>
                  <a:gd name="T14" fmla="*/ 5 w 24"/>
                  <a:gd name="T15" fmla="*/ 42 h 46"/>
                  <a:gd name="T16" fmla="*/ 8 w 24"/>
                  <a:gd name="T17" fmla="*/ 44 h 46"/>
                  <a:gd name="T18" fmla="*/ 11 w 24"/>
                  <a:gd name="T19" fmla="*/ 46 h 46"/>
                  <a:gd name="T20" fmla="*/ 15 w 24"/>
                  <a:gd name="T21" fmla="*/ 46 h 46"/>
                  <a:gd name="T22" fmla="*/ 18 w 24"/>
                  <a:gd name="T23" fmla="*/ 46 h 46"/>
                  <a:gd name="T24" fmla="*/ 21 w 24"/>
                  <a:gd name="T25" fmla="*/ 42 h 46"/>
                  <a:gd name="T26" fmla="*/ 23 w 24"/>
                  <a:gd name="T27" fmla="*/ 39 h 46"/>
                  <a:gd name="T28" fmla="*/ 24 w 24"/>
                  <a:gd name="T29"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6">
                    <a:moveTo>
                      <a:pt x="24" y="36"/>
                    </a:moveTo>
                    <a:lnTo>
                      <a:pt x="24" y="36"/>
                    </a:lnTo>
                    <a:lnTo>
                      <a:pt x="20" y="0"/>
                    </a:lnTo>
                    <a:lnTo>
                      <a:pt x="0" y="3"/>
                    </a:lnTo>
                    <a:lnTo>
                      <a:pt x="5" y="37"/>
                    </a:lnTo>
                    <a:lnTo>
                      <a:pt x="5" y="37"/>
                    </a:lnTo>
                    <a:lnTo>
                      <a:pt x="5" y="37"/>
                    </a:lnTo>
                    <a:lnTo>
                      <a:pt x="5" y="42"/>
                    </a:lnTo>
                    <a:lnTo>
                      <a:pt x="8" y="44"/>
                    </a:lnTo>
                    <a:lnTo>
                      <a:pt x="11" y="46"/>
                    </a:lnTo>
                    <a:lnTo>
                      <a:pt x="15" y="46"/>
                    </a:lnTo>
                    <a:lnTo>
                      <a:pt x="18" y="46"/>
                    </a:lnTo>
                    <a:lnTo>
                      <a:pt x="21" y="42"/>
                    </a:lnTo>
                    <a:lnTo>
                      <a:pt x="23" y="39"/>
                    </a:lnTo>
                    <a:lnTo>
                      <a:pt x="24"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2" name="Freeform 1043"/>
              <p:cNvSpPr>
                <a:spLocks/>
              </p:cNvSpPr>
              <p:nvPr/>
            </p:nvSpPr>
            <p:spPr bwMode="auto">
              <a:xfrm>
                <a:off x="4095" y="2443"/>
                <a:ext cx="23" cy="42"/>
              </a:xfrm>
              <a:custGeom>
                <a:avLst/>
                <a:gdLst>
                  <a:gd name="T0" fmla="*/ 23 w 23"/>
                  <a:gd name="T1" fmla="*/ 31 h 42"/>
                  <a:gd name="T2" fmla="*/ 23 w 23"/>
                  <a:gd name="T3" fmla="*/ 31 h 42"/>
                  <a:gd name="T4" fmla="*/ 19 w 23"/>
                  <a:gd name="T5" fmla="*/ 0 h 42"/>
                  <a:gd name="T6" fmla="*/ 0 w 23"/>
                  <a:gd name="T7" fmla="*/ 1 h 42"/>
                  <a:gd name="T8" fmla="*/ 3 w 23"/>
                  <a:gd name="T9" fmla="*/ 34 h 42"/>
                  <a:gd name="T10" fmla="*/ 3 w 23"/>
                  <a:gd name="T11" fmla="*/ 34 h 42"/>
                  <a:gd name="T12" fmla="*/ 3 w 23"/>
                  <a:gd name="T13" fmla="*/ 34 h 42"/>
                  <a:gd name="T14" fmla="*/ 5 w 23"/>
                  <a:gd name="T15" fmla="*/ 37 h 42"/>
                  <a:gd name="T16" fmla="*/ 8 w 23"/>
                  <a:gd name="T17" fmla="*/ 40 h 42"/>
                  <a:gd name="T18" fmla="*/ 11 w 23"/>
                  <a:gd name="T19" fmla="*/ 42 h 42"/>
                  <a:gd name="T20" fmla="*/ 15 w 23"/>
                  <a:gd name="T21" fmla="*/ 42 h 42"/>
                  <a:gd name="T22" fmla="*/ 18 w 23"/>
                  <a:gd name="T23" fmla="*/ 40 h 42"/>
                  <a:gd name="T24" fmla="*/ 21 w 23"/>
                  <a:gd name="T25" fmla="*/ 39 h 42"/>
                  <a:gd name="T26" fmla="*/ 23 w 23"/>
                  <a:gd name="T27" fmla="*/ 36 h 42"/>
                  <a:gd name="T28" fmla="*/ 23 w 23"/>
                  <a:gd name="T29"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2">
                    <a:moveTo>
                      <a:pt x="23" y="31"/>
                    </a:moveTo>
                    <a:lnTo>
                      <a:pt x="23" y="31"/>
                    </a:lnTo>
                    <a:lnTo>
                      <a:pt x="19" y="0"/>
                    </a:lnTo>
                    <a:lnTo>
                      <a:pt x="0" y="1"/>
                    </a:lnTo>
                    <a:lnTo>
                      <a:pt x="3" y="34"/>
                    </a:lnTo>
                    <a:lnTo>
                      <a:pt x="3" y="34"/>
                    </a:lnTo>
                    <a:lnTo>
                      <a:pt x="3" y="34"/>
                    </a:lnTo>
                    <a:lnTo>
                      <a:pt x="5" y="37"/>
                    </a:lnTo>
                    <a:lnTo>
                      <a:pt x="8" y="40"/>
                    </a:lnTo>
                    <a:lnTo>
                      <a:pt x="11" y="42"/>
                    </a:lnTo>
                    <a:lnTo>
                      <a:pt x="15" y="42"/>
                    </a:lnTo>
                    <a:lnTo>
                      <a:pt x="18" y="40"/>
                    </a:lnTo>
                    <a:lnTo>
                      <a:pt x="21" y="39"/>
                    </a:lnTo>
                    <a:lnTo>
                      <a:pt x="23" y="36"/>
                    </a:lnTo>
                    <a:lnTo>
                      <a:pt x="23" y="3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3" name="Freeform 1044"/>
              <p:cNvSpPr>
                <a:spLocks/>
              </p:cNvSpPr>
              <p:nvPr/>
            </p:nvSpPr>
            <p:spPr bwMode="auto">
              <a:xfrm>
                <a:off x="4098" y="2474"/>
                <a:ext cx="25" cy="39"/>
              </a:xfrm>
              <a:custGeom>
                <a:avLst/>
                <a:gdLst>
                  <a:gd name="T0" fmla="*/ 23 w 25"/>
                  <a:gd name="T1" fmla="*/ 27 h 39"/>
                  <a:gd name="T2" fmla="*/ 25 w 25"/>
                  <a:gd name="T3" fmla="*/ 27 h 39"/>
                  <a:gd name="T4" fmla="*/ 20 w 25"/>
                  <a:gd name="T5" fmla="*/ 0 h 39"/>
                  <a:gd name="T6" fmla="*/ 0 w 25"/>
                  <a:gd name="T7" fmla="*/ 3 h 39"/>
                  <a:gd name="T8" fmla="*/ 5 w 25"/>
                  <a:gd name="T9" fmla="*/ 31 h 39"/>
                  <a:gd name="T10" fmla="*/ 5 w 25"/>
                  <a:gd name="T11" fmla="*/ 31 h 39"/>
                  <a:gd name="T12" fmla="*/ 5 w 25"/>
                  <a:gd name="T13" fmla="*/ 31 h 39"/>
                  <a:gd name="T14" fmla="*/ 7 w 25"/>
                  <a:gd name="T15" fmla="*/ 34 h 39"/>
                  <a:gd name="T16" fmla="*/ 8 w 25"/>
                  <a:gd name="T17" fmla="*/ 37 h 39"/>
                  <a:gd name="T18" fmla="*/ 12 w 25"/>
                  <a:gd name="T19" fmla="*/ 39 h 39"/>
                  <a:gd name="T20" fmla="*/ 15 w 25"/>
                  <a:gd name="T21" fmla="*/ 39 h 39"/>
                  <a:gd name="T22" fmla="*/ 20 w 25"/>
                  <a:gd name="T23" fmla="*/ 37 h 39"/>
                  <a:gd name="T24" fmla="*/ 21 w 25"/>
                  <a:gd name="T25" fmla="*/ 35 h 39"/>
                  <a:gd name="T26" fmla="*/ 23 w 25"/>
                  <a:gd name="T27" fmla="*/ 32 h 39"/>
                  <a:gd name="T28" fmla="*/ 25 w 25"/>
                  <a:gd name="T29" fmla="*/ 27 h 39"/>
                  <a:gd name="T30" fmla="*/ 23 w 25"/>
                  <a:gd name="T31"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9">
                    <a:moveTo>
                      <a:pt x="23" y="27"/>
                    </a:moveTo>
                    <a:lnTo>
                      <a:pt x="25" y="27"/>
                    </a:lnTo>
                    <a:lnTo>
                      <a:pt x="20" y="0"/>
                    </a:lnTo>
                    <a:lnTo>
                      <a:pt x="0" y="3"/>
                    </a:lnTo>
                    <a:lnTo>
                      <a:pt x="5" y="31"/>
                    </a:lnTo>
                    <a:lnTo>
                      <a:pt x="5" y="31"/>
                    </a:lnTo>
                    <a:lnTo>
                      <a:pt x="5" y="31"/>
                    </a:lnTo>
                    <a:lnTo>
                      <a:pt x="7" y="34"/>
                    </a:lnTo>
                    <a:lnTo>
                      <a:pt x="8" y="37"/>
                    </a:lnTo>
                    <a:lnTo>
                      <a:pt x="12" y="39"/>
                    </a:lnTo>
                    <a:lnTo>
                      <a:pt x="15" y="39"/>
                    </a:lnTo>
                    <a:lnTo>
                      <a:pt x="20" y="37"/>
                    </a:lnTo>
                    <a:lnTo>
                      <a:pt x="21" y="35"/>
                    </a:lnTo>
                    <a:lnTo>
                      <a:pt x="23" y="32"/>
                    </a:lnTo>
                    <a:lnTo>
                      <a:pt x="25" y="27"/>
                    </a:lnTo>
                    <a:lnTo>
                      <a:pt x="23" y="2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4" name="Freeform 1045"/>
              <p:cNvSpPr>
                <a:spLocks/>
              </p:cNvSpPr>
              <p:nvPr/>
            </p:nvSpPr>
            <p:spPr bwMode="auto">
              <a:xfrm>
                <a:off x="4103" y="2501"/>
                <a:ext cx="23" cy="34"/>
              </a:xfrm>
              <a:custGeom>
                <a:avLst/>
                <a:gdLst>
                  <a:gd name="T0" fmla="*/ 23 w 23"/>
                  <a:gd name="T1" fmla="*/ 23 h 34"/>
                  <a:gd name="T2" fmla="*/ 23 w 23"/>
                  <a:gd name="T3" fmla="*/ 23 h 34"/>
                  <a:gd name="T4" fmla="*/ 18 w 23"/>
                  <a:gd name="T5" fmla="*/ 0 h 34"/>
                  <a:gd name="T6" fmla="*/ 0 w 23"/>
                  <a:gd name="T7" fmla="*/ 4 h 34"/>
                  <a:gd name="T8" fmla="*/ 3 w 23"/>
                  <a:gd name="T9" fmla="*/ 26 h 34"/>
                  <a:gd name="T10" fmla="*/ 3 w 23"/>
                  <a:gd name="T11" fmla="*/ 26 h 34"/>
                  <a:gd name="T12" fmla="*/ 3 w 23"/>
                  <a:gd name="T13" fmla="*/ 26 h 34"/>
                  <a:gd name="T14" fmla="*/ 5 w 23"/>
                  <a:gd name="T15" fmla="*/ 31 h 34"/>
                  <a:gd name="T16" fmla="*/ 8 w 23"/>
                  <a:gd name="T17" fmla="*/ 33 h 34"/>
                  <a:gd name="T18" fmla="*/ 11 w 23"/>
                  <a:gd name="T19" fmla="*/ 34 h 34"/>
                  <a:gd name="T20" fmla="*/ 15 w 23"/>
                  <a:gd name="T21" fmla="*/ 34 h 34"/>
                  <a:gd name="T22" fmla="*/ 18 w 23"/>
                  <a:gd name="T23" fmla="*/ 33 h 34"/>
                  <a:gd name="T24" fmla="*/ 21 w 23"/>
                  <a:gd name="T25" fmla="*/ 31 h 34"/>
                  <a:gd name="T26" fmla="*/ 23 w 23"/>
                  <a:gd name="T27" fmla="*/ 28 h 34"/>
                  <a:gd name="T28" fmla="*/ 23 w 23"/>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4">
                    <a:moveTo>
                      <a:pt x="23" y="23"/>
                    </a:moveTo>
                    <a:lnTo>
                      <a:pt x="23" y="23"/>
                    </a:lnTo>
                    <a:lnTo>
                      <a:pt x="18" y="0"/>
                    </a:lnTo>
                    <a:lnTo>
                      <a:pt x="0" y="4"/>
                    </a:lnTo>
                    <a:lnTo>
                      <a:pt x="3" y="26"/>
                    </a:lnTo>
                    <a:lnTo>
                      <a:pt x="3" y="26"/>
                    </a:lnTo>
                    <a:lnTo>
                      <a:pt x="3" y="26"/>
                    </a:lnTo>
                    <a:lnTo>
                      <a:pt x="5" y="31"/>
                    </a:lnTo>
                    <a:lnTo>
                      <a:pt x="8" y="33"/>
                    </a:lnTo>
                    <a:lnTo>
                      <a:pt x="11" y="34"/>
                    </a:lnTo>
                    <a:lnTo>
                      <a:pt x="15" y="34"/>
                    </a:lnTo>
                    <a:lnTo>
                      <a:pt x="18" y="33"/>
                    </a:lnTo>
                    <a:lnTo>
                      <a:pt x="21" y="31"/>
                    </a:lnTo>
                    <a:lnTo>
                      <a:pt x="23" y="28"/>
                    </a:lnTo>
                    <a:lnTo>
                      <a:pt x="23" y="2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5" name="Freeform 1046"/>
              <p:cNvSpPr>
                <a:spLocks/>
              </p:cNvSpPr>
              <p:nvPr/>
            </p:nvSpPr>
            <p:spPr bwMode="auto">
              <a:xfrm>
                <a:off x="4106" y="2524"/>
                <a:ext cx="23" cy="31"/>
              </a:xfrm>
              <a:custGeom>
                <a:avLst/>
                <a:gdLst>
                  <a:gd name="T0" fmla="*/ 23 w 23"/>
                  <a:gd name="T1" fmla="*/ 20 h 31"/>
                  <a:gd name="T2" fmla="*/ 23 w 23"/>
                  <a:gd name="T3" fmla="*/ 20 h 31"/>
                  <a:gd name="T4" fmla="*/ 20 w 23"/>
                  <a:gd name="T5" fmla="*/ 0 h 31"/>
                  <a:gd name="T6" fmla="*/ 0 w 23"/>
                  <a:gd name="T7" fmla="*/ 3 h 31"/>
                  <a:gd name="T8" fmla="*/ 5 w 23"/>
                  <a:gd name="T9" fmla="*/ 23 h 31"/>
                  <a:gd name="T10" fmla="*/ 5 w 23"/>
                  <a:gd name="T11" fmla="*/ 24 h 31"/>
                  <a:gd name="T12" fmla="*/ 5 w 23"/>
                  <a:gd name="T13" fmla="*/ 23 h 31"/>
                  <a:gd name="T14" fmla="*/ 7 w 23"/>
                  <a:gd name="T15" fmla="*/ 28 h 31"/>
                  <a:gd name="T16" fmla="*/ 8 w 23"/>
                  <a:gd name="T17" fmla="*/ 29 h 31"/>
                  <a:gd name="T18" fmla="*/ 13 w 23"/>
                  <a:gd name="T19" fmla="*/ 31 h 31"/>
                  <a:gd name="T20" fmla="*/ 17 w 23"/>
                  <a:gd name="T21" fmla="*/ 31 h 31"/>
                  <a:gd name="T22" fmla="*/ 20 w 23"/>
                  <a:gd name="T23" fmla="*/ 29 h 31"/>
                  <a:gd name="T24" fmla="*/ 21 w 23"/>
                  <a:gd name="T25" fmla="*/ 28 h 31"/>
                  <a:gd name="T26" fmla="*/ 23 w 23"/>
                  <a:gd name="T27" fmla="*/ 24 h 31"/>
                  <a:gd name="T28" fmla="*/ 23 w 23"/>
                  <a:gd name="T2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1">
                    <a:moveTo>
                      <a:pt x="23" y="20"/>
                    </a:moveTo>
                    <a:lnTo>
                      <a:pt x="23" y="20"/>
                    </a:lnTo>
                    <a:lnTo>
                      <a:pt x="20" y="0"/>
                    </a:lnTo>
                    <a:lnTo>
                      <a:pt x="0" y="3"/>
                    </a:lnTo>
                    <a:lnTo>
                      <a:pt x="5" y="23"/>
                    </a:lnTo>
                    <a:lnTo>
                      <a:pt x="5" y="24"/>
                    </a:lnTo>
                    <a:lnTo>
                      <a:pt x="5" y="23"/>
                    </a:lnTo>
                    <a:lnTo>
                      <a:pt x="7" y="28"/>
                    </a:lnTo>
                    <a:lnTo>
                      <a:pt x="8" y="29"/>
                    </a:lnTo>
                    <a:lnTo>
                      <a:pt x="13" y="31"/>
                    </a:lnTo>
                    <a:lnTo>
                      <a:pt x="17" y="31"/>
                    </a:lnTo>
                    <a:lnTo>
                      <a:pt x="20" y="29"/>
                    </a:lnTo>
                    <a:lnTo>
                      <a:pt x="21" y="28"/>
                    </a:lnTo>
                    <a:lnTo>
                      <a:pt x="23" y="24"/>
                    </a:lnTo>
                    <a:lnTo>
                      <a:pt x="23"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6" name="Freeform 1047"/>
              <p:cNvSpPr>
                <a:spLocks/>
              </p:cNvSpPr>
              <p:nvPr/>
            </p:nvSpPr>
            <p:spPr bwMode="auto">
              <a:xfrm>
                <a:off x="4111" y="2544"/>
                <a:ext cx="23" cy="27"/>
              </a:xfrm>
              <a:custGeom>
                <a:avLst/>
                <a:gdLst>
                  <a:gd name="T0" fmla="*/ 23 w 23"/>
                  <a:gd name="T1" fmla="*/ 16 h 27"/>
                  <a:gd name="T2" fmla="*/ 23 w 23"/>
                  <a:gd name="T3" fmla="*/ 16 h 27"/>
                  <a:gd name="T4" fmla="*/ 18 w 23"/>
                  <a:gd name="T5" fmla="*/ 0 h 27"/>
                  <a:gd name="T6" fmla="*/ 0 w 23"/>
                  <a:gd name="T7" fmla="*/ 4 h 27"/>
                  <a:gd name="T8" fmla="*/ 3 w 23"/>
                  <a:gd name="T9" fmla="*/ 21 h 27"/>
                  <a:gd name="T10" fmla="*/ 3 w 23"/>
                  <a:gd name="T11" fmla="*/ 21 h 27"/>
                  <a:gd name="T12" fmla="*/ 3 w 23"/>
                  <a:gd name="T13" fmla="*/ 21 h 27"/>
                  <a:gd name="T14" fmla="*/ 5 w 23"/>
                  <a:gd name="T15" fmla="*/ 24 h 27"/>
                  <a:gd name="T16" fmla="*/ 8 w 23"/>
                  <a:gd name="T17" fmla="*/ 27 h 27"/>
                  <a:gd name="T18" fmla="*/ 12 w 23"/>
                  <a:gd name="T19" fmla="*/ 27 h 27"/>
                  <a:gd name="T20" fmla="*/ 15 w 23"/>
                  <a:gd name="T21" fmla="*/ 27 h 27"/>
                  <a:gd name="T22" fmla="*/ 20 w 23"/>
                  <a:gd name="T23" fmla="*/ 26 h 27"/>
                  <a:gd name="T24" fmla="*/ 21 w 23"/>
                  <a:gd name="T25" fmla="*/ 24 h 27"/>
                  <a:gd name="T26" fmla="*/ 23 w 23"/>
                  <a:gd name="T27" fmla="*/ 21 h 27"/>
                  <a:gd name="T28" fmla="*/ 23 w 23"/>
                  <a:gd name="T29" fmla="*/ 1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7">
                    <a:moveTo>
                      <a:pt x="23" y="16"/>
                    </a:moveTo>
                    <a:lnTo>
                      <a:pt x="23" y="16"/>
                    </a:lnTo>
                    <a:lnTo>
                      <a:pt x="18" y="0"/>
                    </a:lnTo>
                    <a:lnTo>
                      <a:pt x="0" y="4"/>
                    </a:lnTo>
                    <a:lnTo>
                      <a:pt x="3" y="21"/>
                    </a:lnTo>
                    <a:lnTo>
                      <a:pt x="3" y="21"/>
                    </a:lnTo>
                    <a:lnTo>
                      <a:pt x="3" y="21"/>
                    </a:lnTo>
                    <a:lnTo>
                      <a:pt x="5" y="24"/>
                    </a:lnTo>
                    <a:lnTo>
                      <a:pt x="8" y="27"/>
                    </a:lnTo>
                    <a:lnTo>
                      <a:pt x="12" y="27"/>
                    </a:lnTo>
                    <a:lnTo>
                      <a:pt x="15" y="27"/>
                    </a:lnTo>
                    <a:lnTo>
                      <a:pt x="20" y="26"/>
                    </a:lnTo>
                    <a:lnTo>
                      <a:pt x="21" y="24"/>
                    </a:lnTo>
                    <a:lnTo>
                      <a:pt x="23" y="21"/>
                    </a:lnTo>
                    <a:lnTo>
                      <a:pt x="23"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7" name="Freeform 1048"/>
              <p:cNvSpPr>
                <a:spLocks/>
              </p:cNvSpPr>
              <p:nvPr/>
            </p:nvSpPr>
            <p:spPr bwMode="auto">
              <a:xfrm>
                <a:off x="4114" y="2560"/>
                <a:ext cx="25" cy="24"/>
              </a:xfrm>
              <a:custGeom>
                <a:avLst/>
                <a:gdLst>
                  <a:gd name="T0" fmla="*/ 23 w 25"/>
                  <a:gd name="T1" fmla="*/ 11 h 24"/>
                  <a:gd name="T2" fmla="*/ 23 w 25"/>
                  <a:gd name="T3" fmla="*/ 11 h 24"/>
                  <a:gd name="T4" fmla="*/ 20 w 25"/>
                  <a:gd name="T5" fmla="*/ 0 h 24"/>
                  <a:gd name="T6" fmla="*/ 0 w 25"/>
                  <a:gd name="T7" fmla="*/ 5 h 24"/>
                  <a:gd name="T8" fmla="*/ 5 w 25"/>
                  <a:gd name="T9" fmla="*/ 18 h 24"/>
                  <a:gd name="T10" fmla="*/ 5 w 25"/>
                  <a:gd name="T11" fmla="*/ 18 h 24"/>
                  <a:gd name="T12" fmla="*/ 5 w 25"/>
                  <a:gd name="T13" fmla="*/ 18 h 24"/>
                  <a:gd name="T14" fmla="*/ 7 w 25"/>
                  <a:gd name="T15" fmla="*/ 21 h 24"/>
                  <a:gd name="T16" fmla="*/ 10 w 25"/>
                  <a:gd name="T17" fmla="*/ 24 h 24"/>
                  <a:gd name="T18" fmla="*/ 13 w 25"/>
                  <a:gd name="T19" fmla="*/ 24 h 24"/>
                  <a:gd name="T20" fmla="*/ 17 w 25"/>
                  <a:gd name="T21" fmla="*/ 24 h 24"/>
                  <a:gd name="T22" fmla="*/ 20 w 25"/>
                  <a:gd name="T23" fmla="*/ 23 h 24"/>
                  <a:gd name="T24" fmla="*/ 23 w 25"/>
                  <a:gd name="T25" fmla="*/ 19 h 24"/>
                  <a:gd name="T26" fmla="*/ 25 w 25"/>
                  <a:gd name="T27" fmla="*/ 16 h 24"/>
                  <a:gd name="T28" fmla="*/ 23 w 25"/>
                  <a:gd name="T29"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4">
                    <a:moveTo>
                      <a:pt x="23" y="11"/>
                    </a:moveTo>
                    <a:lnTo>
                      <a:pt x="23" y="11"/>
                    </a:lnTo>
                    <a:lnTo>
                      <a:pt x="20" y="0"/>
                    </a:lnTo>
                    <a:lnTo>
                      <a:pt x="0" y="5"/>
                    </a:lnTo>
                    <a:lnTo>
                      <a:pt x="5" y="18"/>
                    </a:lnTo>
                    <a:lnTo>
                      <a:pt x="5" y="18"/>
                    </a:lnTo>
                    <a:lnTo>
                      <a:pt x="5" y="18"/>
                    </a:lnTo>
                    <a:lnTo>
                      <a:pt x="7" y="21"/>
                    </a:lnTo>
                    <a:lnTo>
                      <a:pt x="10" y="24"/>
                    </a:lnTo>
                    <a:lnTo>
                      <a:pt x="13" y="24"/>
                    </a:lnTo>
                    <a:lnTo>
                      <a:pt x="17" y="24"/>
                    </a:lnTo>
                    <a:lnTo>
                      <a:pt x="20" y="23"/>
                    </a:lnTo>
                    <a:lnTo>
                      <a:pt x="23" y="19"/>
                    </a:lnTo>
                    <a:lnTo>
                      <a:pt x="25" y="16"/>
                    </a:lnTo>
                    <a:lnTo>
                      <a:pt x="23"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8" name="Freeform 1049"/>
              <p:cNvSpPr>
                <a:spLocks/>
              </p:cNvSpPr>
              <p:nvPr/>
            </p:nvSpPr>
            <p:spPr bwMode="auto">
              <a:xfrm>
                <a:off x="4119" y="2571"/>
                <a:ext cx="23" cy="25"/>
              </a:xfrm>
              <a:custGeom>
                <a:avLst/>
                <a:gdLst>
                  <a:gd name="T0" fmla="*/ 21 w 23"/>
                  <a:gd name="T1" fmla="*/ 8 h 25"/>
                  <a:gd name="T2" fmla="*/ 23 w 23"/>
                  <a:gd name="T3" fmla="*/ 12 h 25"/>
                  <a:gd name="T4" fmla="*/ 18 w 23"/>
                  <a:gd name="T5" fmla="*/ 0 h 25"/>
                  <a:gd name="T6" fmla="*/ 0 w 23"/>
                  <a:gd name="T7" fmla="*/ 7 h 25"/>
                  <a:gd name="T8" fmla="*/ 4 w 23"/>
                  <a:gd name="T9" fmla="*/ 18 h 25"/>
                  <a:gd name="T10" fmla="*/ 5 w 23"/>
                  <a:gd name="T11" fmla="*/ 20 h 25"/>
                  <a:gd name="T12" fmla="*/ 4 w 23"/>
                  <a:gd name="T13" fmla="*/ 18 h 25"/>
                  <a:gd name="T14" fmla="*/ 7 w 23"/>
                  <a:gd name="T15" fmla="*/ 21 h 25"/>
                  <a:gd name="T16" fmla="*/ 10 w 23"/>
                  <a:gd name="T17" fmla="*/ 23 h 25"/>
                  <a:gd name="T18" fmla="*/ 13 w 23"/>
                  <a:gd name="T19" fmla="*/ 25 h 25"/>
                  <a:gd name="T20" fmla="*/ 17 w 23"/>
                  <a:gd name="T21" fmla="*/ 23 h 25"/>
                  <a:gd name="T22" fmla="*/ 20 w 23"/>
                  <a:gd name="T23" fmla="*/ 21 h 25"/>
                  <a:gd name="T24" fmla="*/ 23 w 23"/>
                  <a:gd name="T25" fmla="*/ 18 h 25"/>
                  <a:gd name="T26" fmla="*/ 23 w 23"/>
                  <a:gd name="T27" fmla="*/ 15 h 25"/>
                  <a:gd name="T28" fmla="*/ 23 w 23"/>
                  <a:gd name="T29" fmla="*/ 12 h 25"/>
                  <a:gd name="T30" fmla="*/ 21 w 23"/>
                  <a:gd name="T31"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5">
                    <a:moveTo>
                      <a:pt x="21" y="8"/>
                    </a:moveTo>
                    <a:lnTo>
                      <a:pt x="23" y="12"/>
                    </a:lnTo>
                    <a:lnTo>
                      <a:pt x="18" y="0"/>
                    </a:lnTo>
                    <a:lnTo>
                      <a:pt x="0" y="7"/>
                    </a:lnTo>
                    <a:lnTo>
                      <a:pt x="4" y="18"/>
                    </a:lnTo>
                    <a:lnTo>
                      <a:pt x="5" y="20"/>
                    </a:lnTo>
                    <a:lnTo>
                      <a:pt x="4" y="18"/>
                    </a:lnTo>
                    <a:lnTo>
                      <a:pt x="7" y="21"/>
                    </a:lnTo>
                    <a:lnTo>
                      <a:pt x="10" y="23"/>
                    </a:lnTo>
                    <a:lnTo>
                      <a:pt x="13" y="25"/>
                    </a:lnTo>
                    <a:lnTo>
                      <a:pt x="17" y="23"/>
                    </a:lnTo>
                    <a:lnTo>
                      <a:pt x="20" y="21"/>
                    </a:lnTo>
                    <a:lnTo>
                      <a:pt x="23" y="18"/>
                    </a:lnTo>
                    <a:lnTo>
                      <a:pt x="23" y="15"/>
                    </a:lnTo>
                    <a:lnTo>
                      <a:pt x="23" y="12"/>
                    </a:lnTo>
                    <a:lnTo>
                      <a:pt x="21"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79" name="Freeform 1050"/>
              <p:cNvSpPr>
                <a:spLocks/>
              </p:cNvSpPr>
              <p:nvPr/>
            </p:nvSpPr>
            <p:spPr bwMode="auto">
              <a:xfrm>
                <a:off x="4124" y="2579"/>
                <a:ext cx="23" cy="21"/>
              </a:xfrm>
              <a:custGeom>
                <a:avLst/>
                <a:gdLst>
                  <a:gd name="T0" fmla="*/ 21 w 23"/>
                  <a:gd name="T1" fmla="*/ 7 h 21"/>
                  <a:gd name="T2" fmla="*/ 21 w 23"/>
                  <a:gd name="T3" fmla="*/ 7 h 21"/>
                  <a:gd name="T4" fmla="*/ 16 w 23"/>
                  <a:gd name="T5" fmla="*/ 0 h 21"/>
                  <a:gd name="T6" fmla="*/ 0 w 23"/>
                  <a:gd name="T7" fmla="*/ 12 h 21"/>
                  <a:gd name="T8" fmla="*/ 5 w 23"/>
                  <a:gd name="T9" fmla="*/ 18 h 21"/>
                  <a:gd name="T10" fmla="*/ 5 w 23"/>
                  <a:gd name="T11" fmla="*/ 18 h 21"/>
                  <a:gd name="T12" fmla="*/ 5 w 23"/>
                  <a:gd name="T13" fmla="*/ 18 h 21"/>
                  <a:gd name="T14" fmla="*/ 7 w 23"/>
                  <a:gd name="T15" fmla="*/ 20 h 21"/>
                  <a:gd name="T16" fmla="*/ 12 w 23"/>
                  <a:gd name="T17" fmla="*/ 21 h 21"/>
                  <a:gd name="T18" fmla="*/ 15 w 23"/>
                  <a:gd name="T19" fmla="*/ 21 h 21"/>
                  <a:gd name="T20" fmla="*/ 18 w 23"/>
                  <a:gd name="T21" fmla="*/ 20 h 21"/>
                  <a:gd name="T22" fmla="*/ 20 w 23"/>
                  <a:gd name="T23" fmla="*/ 18 h 21"/>
                  <a:gd name="T24" fmla="*/ 21 w 23"/>
                  <a:gd name="T25" fmla="*/ 15 h 21"/>
                  <a:gd name="T26" fmla="*/ 23 w 23"/>
                  <a:gd name="T27" fmla="*/ 12 h 21"/>
                  <a:gd name="T28" fmla="*/ 21 w 23"/>
                  <a:gd name="T29"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1">
                    <a:moveTo>
                      <a:pt x="21" y="7"/>
                    </a:moveTo>
                    <a:lnTo>
                      <a:pt x="21" y="7"/>
                    </a:lnTo>
                    <a:lnTo>
                      <a:pt x="16" y="0"/>
                    </a:lnTo>
                    <a:lnTo>
                      <a:pt x="0" y="12"/>
                    </a:lnTo>
                    <a:lnTo>
                      <a:pt x="5" y="18"/>
                    </a:lnTo>
                    <a:lnTo>
                      <a:pt x="5" y="18"/>
                    </a:lnTo>
                    <a:lnTo>
                      <a:pt x="5" y="18"/>
                    </a:lnTo>
                    <a:lnTo>
                      <a:pt x="7" y="20"/>
                    </a:lnTo>
                    <a:lnTo>
                      <a:pt x="12" y="21"/>
                    </a:lnTo>
                    <a:lnTo>
                      <a:pt x="15" y="21"/>
                    </a:lnTo>
                    <a:lnTo>
                      <a:pt x="18" y="20"/>
                    </a:lnTo>
                    <a:lnTo>
                      <a:pt x="20" y="18"/>
                    </a:lnTo>
                    <a:lnTo>
                      <a:pt x="21" y="15"/>
                    </a:lnTo>
                    <a:lnTo>
                      <a:pt x="23" y="12"/>
                    </a:lnTo>
                    <a:lnTo>
                      <a:pt x="21"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0" name="Freeform 1051"/>
              <p:cNvSpPr>
                <a:spLocks/>
              </p:cNvSpPr>
              <p:nvPr/>
            </p:nvSpPr>
            <p:spPr bwMode="auto">
              <a:xfrm>
                <a:off x="4129" y="2586"/>
                <a:ext cx="21" cy="21"/>
              </a:xfrm>
              <a:custGeom>
                <a:avLst/>
                <a:gdLst>
                  <a:gd name="T0" fmla="*/ 20 w 21"/>
                  <a:gd name="T1" fmla="*/ 5 h 21"/>
                  <a:gd name="T2" fmla="*/ 20 w 21"/>
                  <a:gd name="T3" fmla="*/ 6 h 21"/>
                  <a:gd name="T4" fmla="*/ 16 w 21"/>
                  <a:gd name="T5" fmla="*/ 0 h 21"/>
                  <a:gd name="T6" fmla="*/ 0 w 21"/>
                  <a:gd name="T7" fmla="*/ 11 h 21"/>
                  <a:gd name="T8" fmla="*/ 3 w 21"/>
                  <a:gd name="T9" fmla="*/ 16 h 21"/>
                  <a:gd name="T10" fmla="*/ 5 w 21"/>
                  <a:gd name="T11" fmla="*/ 18 h 21"/>
                  <a:gd name="T12" fmla="*/ 3 w 21"/>
                  <a:gd name="T13" fmla="*/ 16 h 21"/>
                  <a:gd name="T14" fmla="*/ 7 w 21"/>
                  <a:gd name="T15" fmla="*/ 19 h 21"/>
                  <a:gd name="T16" fmla="*/ 10 w 21"/>
                  <a:gd name="T17" fmla="*/ 21 h 21"/>
                  <a:gd name="T18" fmla="*/ 13 w 21"/>
                  <a:gd name="T19" fmla="*/ 21 h 21"/>
                  <a:gd name="T20" fmla="*/ 16 w 21"/>
                  <a:gd name="T21" fmla="*/ 19 h 21"/>
                  <a:gd name="T22" fmla="*/ 20 w 21"/>
                  <a:gd name="T23" fmla="*/ 18 h 21"/>
                  <a:gd name="T24" fmla="*/ 21 w 21"/>
                  <a:gd name="T25" fmla="*/ 14 h 21"/>
                  <a:gd name="T26" fmla="*/ 21 w 21"/>
                  <a:gd name="T27" fmla="*/ 10 h 21"/>
                  <a:gd name="T28" fmla="*/ 20 w 21"/>
                  <a:gd name="T29" fmla="*/ 6 h 21"/>
                  <a:gd name="T30" fmla="*/ 20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20" y="5"/>
                    </a:moveTo>
                    <a:lnTo>
                      <a:pt x="20" y="6"/>
                    </a:lnTo>
                    <a:lnTo>
                      <a:pt x="16" y="0"/>
                    </a:lnTo>
                    <a:lnTo>
                      <a:pt x="0" y="11"/>
                    </a:lnTo>
                    <a:lnTo>
                      <a:pt x="3" y="16"/>
                    </a:lnTo>
                    <a:lnTo>
                      <a:pt x="5" y="18"/>
                    </a:lnTo>
                    <a:lnTo>
                      <a:pt x="3" y="16"/>
                    </a:lnTo>
                    <a:lnTo>
                      <a:pt x="7" y="19"/>
                    </a:lnTo>
                    <a:lnTo>
                      <a:pt x="10" y="21"/>
                    </a:lnTo>
                    <a:lnTo>
                      <a:pt x="13" y="21"/>
                    </a:lnTo>
                    <a:lnTo>
                      <a:pt x="16" y="19"/>
                    </a:lnTo>
                    <a:lnTo>
                      <a:pt x="20" y="18"/>
                    </a:lnTo>
                    <a:lnTo>
                      <a:pt x="21" y="14"/>
                    </a:lnTo>
                    <a:lnTo>
                      <a:pt x="21" y="10"/>
                    </a:lnTo>
                    <a:lnTo>
                      <a:pt x="20" y="6"/>
                    </a:lnTo>
                    <a:lnTo>
                      <a:pt x="2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1" name="Freeform 1052"/>
              <p:cNvSpPr>
                <a:spLocks/>
              </p:cNvSpPr>
              <p:nvPr/>
            </p:nvSpPr>
            <p:spPr bwMode="auto">
              <a:xfrm>
                <a:off x="4134" y="2591"/>
                <a:ext cx="21" cy="21"/>
              </a:xfrm>
              <a:custGeom>
                <a:avLst/>
                <a:gdLst>
                  <a:gd name="T0" fmla="*/ 16 w 21"/>
                  <a:gd name="T1" fmla="*/ 3 h 21"/>
                  <a:gd name="T2" fmla="*/ 18 w 21"/>
                  <a:gd name="T3" fmla="*/ 5 h 21"/>
                  <a:gd name="T4" fmla="*/ 15 w 21"/>
                  <a:gd name="T5" fmla="*/ 0 h 21"/>
                  <a:gd name="T6" fmla="*/ 0 w 21"/>
                  <a:gd name="T7" fmla="*/ 13 h 21"/>
                  <a:gd name="T8" fmla="*/ 3 w 21"/>
                  <a:gd name="T9" fmla="*/ 18 h 21"/>
                  <a:gd name="T10" fmla="*/ 5 w 21"/>
                  <a:gd name="T11" fmla="*/ 19 h 21"/>
                  <a:gd name="T12" fmla="*/ 3 w 21"/>
                  <a:gd name="T13" fmla="*/ 18 h 21"/>
                  <a:gd name="T14" fmla="*/ 6 w 21"/>
                  <a:gd name="T15" fmla="*/ 19 h 21"/>
                  <a:gd name="T16" fmla="*/ 10 w 21"/>
                  <a:gd name="T17" fmla="*/ 21 h 21"/>
                  <a:gd name="T18" fmla="*/ 15 w 21"/>
                  <a:gd name="T19" fmla="*/ 19 h 21"/>
                  <a:gd name="T20" fmla="*/ 18 w 21"/>
                  <a:gd name="T21" fmla="*/ 18 h 21"/>
                  <a:gd name="T22" fmla="*/ 19 w 21"/>
                  <a:gd name="T23" fmla="*/ 16 h 21"/>
                  <a:gd name="T24" fmla="*/ 21 w 21"/>
                  <a:gd name="T25" fmla="*/ 13 h 21"/>
                  <a:gd name="T26" fmla="*/ 19 w 21"/>
                  <a:gd name="T27" fmla="*/ 8 h 21"/>
                  <a:gd name="T28" fmla="*/ 18 w 21"/>
                  <a:gd name="T29" fmla="*/ 5 h 21"/>
                  <a:gd name="T30" fmla="*/ 16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6" y="3"/>
                    </a:moveTo>
                    <a:lnTo>
                      <a:pt x="18" y="5"/>
                    </a:lnTo>
                    <a:lnTo>
                      <a:pt x="15" y="0"/>
                    </a:lnTo>
                    <a:lnTo>
                      <a:pt x="0" y="13"/>
                    </a:lnTo>
                    <a:lnTo>
                      <a:pt x="3" y="18"/>
                    </a:lnTo>
                    <a:lnTo>
                      <a:pt x="5" y="19"/>
                    </a:lnTo>
                    <a:lnTo>
                      <a:pt x="3" y="18"/>
                    </a:lnTo>
                    <a:lnTo>
                      <a:pt x="6" y="19"/>
                    </a:lnTo>
                    <a:lnTo>
                      <a:pt x="10" y="21"/>
                    </a:lnTo>
                    <a:lnTo>
                      <a:pt x="15" y="19"/>
                    </a:lnTo>
                    <a:lnTo>
                      <a:pt x="18" y="18"/>
                    </a:lnTo>
                    <a:lnTo>
                      <a:pt x="19" y="16"/>
                    </a:lnTo>
                    <a:lnTo>
                      <a:pt x="21" y="13"/>
                    </a:lnTo>
                    <a:lnTo>
                      <a:pt x="19" y="8"/>
                    </a:lnTo>
                    <a:lnTo>
                      <a:pt x="18" y="5"/>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2" name="Freeform 1053"/>
              <p:cNvSpPr>
                <a:spLocks/>
              </p:cNvSpPr>
              <p:nvPr/>
            </p:nvSpPr>
            <p:spPr bwMode="auto">
              <a:xfrm>
                <a:off x="4139" y="2594"/>
                <a:ext cx="19" cy="21"/>
              </a:xfrm>
              <a:custGeom>
                <a:avLst/>
                <a:gdLst>
                  <a:gd name="T0" fmla="*/ 13 w 19"/>
                  <a:gd name="T1" fmla="*/ 2 h 21"/>
                  <a:gd name="T2" fmla="*/ 16 w 19"/>
                  <a:gd name="T3" fmla="*/ 3 h 21"/>
                  <a:gd name="T4" fmla="*/ 11 w 19"/>
                  <a:gd name="T5" fmla="*/ 0 h 21"/>
                  <a:gd name="T6" fmla="*/ 0 w 19"/>
                  <a:gd name="T7" fmla="*/ 16 h 21"/>
                  <a:gd name="T8" fmla="*/ 3 w 19"/>
                  <a:gd name="T9" fmla="*/ 18 h 21"/>
                  <a:gd name="T10" fmla="*/ 6 w 19"/>
                  <a:gd name="T11" fmla="*/ 19 h 21"/>
                  <a:gd name="T12" fmla="*/ 3 w 19"/>
                  <a:gd name="T13" fmla="*/ 18 h 21"/>
                  <a:gd name="T14" fmla="*/ 8 w 19"/>
                  <a:gd name="T15" fmla="*/ 21 h 21"/>
                  <a:gd name="T16" fmla="*/ 11 w 19"/>
                  <a:gd name="T17" fmla="*/ 21 h 21"/>
                  <a:gd name="T18" fmla="*/ 14 w 19"/>
                  <a:gd name="T19" fmla="*/ 19 h 21"/>
                  <a:gd name="T20" fmla="*/ 18 w 19"/>
                  <a:gd name="T21" fmla="*/ 16 h 21"/>
                  <a:gd name="T22" fmla="*/ 19 w 19"/>
                  <a:gd name="T23" fmla="*/ 13 h 21"/>
                  <a:gd name="T24" fmla="*/ 19 w 19"/>
                  <a:gd name="T25" fmla="*/ 10 h 21"/>
                  <a:gd name="T26" fmla="*/ 18 w 19"/>
                  <a:gd name="T27" fmla="*/ 6 h 21"/>
                  <a:gd name="T28" fmla="*/ 16 w 19"/>
                  <a:gd name="T29" fmla="*/ 3 h 21"/>
                  <a:gd name="T30" fmla="*/ 13 w 19"/>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3" y="2"/>
                    </a:moveTo>
                    <a:lnTo>
                      <a:pt x="16" y="3"/>
                    </a:lnTo>
                    <a:lnTo>
                      <a:pt x="11" y="0"/>
                    </a:lnTo>
                    <a:lnTo>
                      <a:pt x="0" y="16"/>
                    </a:lnTo>
                    <a:lnTo>
                      <a:pt x="3" y="18"/>
                    </a:lnTo>
                    <a:lnTo>
                      <a:pt x="6" y="19"/>
                    </a:lnTo>
                    <a:lnTo>
                      <a:pt x="3" y="18"/>
                    </a:lnTo>
                    <a:lnTo>
                      <a:pt x="8" y="21"/>
                    </a:lnTo>
                    <a:lnTo>
                      <a:pt x="11" y="21"/>
                    </a:lnTo>
                    <a:lnTo>
                      <a:pt x="14" y="19"/>
                    </a:lnTo>
                    <a:lnTo>
                      <a:pt x="18" y="16"/>
                    </a:lnTo>
                    <a:lnTo>
                      <a:pt x="19" y="13"/>
                    </a:lnTo>
                    <a:lnTo>
                      <a:pt x="19" y="10"/>
                    </a:lnTo>
                    <a:lnTo>
                      <a:pt x="18" y="6"/>
                    </a:lnTo>
                    <a:lnTo>
                      <a:pt x="16" y="3"/>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3" name="Freeform 1054"/>
              <p:cNvSpPr>
                <a:spLocks/>
              </p:cNvSpPr>
              <p:nvPr/>
            </p:nvSpPr>
            <p:spPr bwMode="auto">
              <a:xfrm>
                <a:off x="4145" y="2596"/>
                <a:ext cx="18" cy="21"/>
              </a:xfrm>
              <a:custGeom>
                <a:avLst/>
                <a:gdLst>
                  <a:gd name="T0" fmla="*/ 12 w 18"/>
                  <a:gd name="T1" fmla="*/ 1 h 21"/>
                  <a:gd name="T2" fmla="*/ 12 w 18"/>
                  <a:gd name="T3" fmla="*/ 1 h 21"/>
                  <a:gd name="T4" fmla="*/ 7 w 18"/>
                  <a:gd name="T5" fmla="*/ 0 h 21"/>
                  <a:gd name="T6" fmla="*/ 0 w 18"/>
                  <a:gd name="T7" fmla="*/ 17 h 21"/>
                  <a:gd name="T8" fmla="*/ 4 w 18"/>
                  <a:gd name="T9" fmla="*/ 19 h 21"/>
                  <a:gd name="T10" fmla="*/ 4 w 18"/>
                  <a:gd name="T11" fmla="*/ 19 h 21"/>
                  <a:gd name="T12" fmla="*/ 4 w 18"/>
                  <a:gd name="T13" fmla="*/ 19 h 21"/>
                  <a:gd name="T14" fmla="*/ 8 w 18"/>
                  <a:gd name="T15" fmla="*/ 21 h 21"/>
                  <a:gd name="T16" fmla="*/ 12 w 18"/>
                  <a:gd name="T17" fmla="*/ 19 h 21"/>
                  <a:gd name="T18" fmla="*/ 15 w 18"/>
                  <a:gd name="T19" fmla="*/ 17 h 21"/>
                  <a:gd name="T20" fmla="*/ 17 w 18"/>
                  <a:gd name="T21" fmla="*/ 14 h 21"/>
                  <a:gd name="T22" fmla="*/ 18 w 18"/>
                  <a:gd name="T23" fmla="*/ 11 h 21"/>
                  <a:gd name="T24" fmla="*/ 17 w 18"/>
                  <a:gd name="T25" fmla="*/ 8 h 21"/>
                  <a:gd name="T26" fmla="*/ 15 w 18"/>
                  <a:gd name="T27" fmla="*/ 4 h 21"/>
                  <a:gd name="T28" fmla="*/ 12 w 18"/>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2" y="1"/>
                    </a:moveTo>
                    <a:lnTo>
                      <a:pt x="12" y="1"/>
                    </a:lnTo>
                    <a:lnTo>
                      <a:pt x="7" y="0"/>
                    </a:lnTo>
                    <a:lnTo>
                      <a:pt x="0" y="17"/>
                    </a:lnTo>
                    <a:lnTo>
                      <a:pt x="4" y="19"/>
                    </a:lnTo>
                    <a:lnTo>
                      <a:pt x="4" y="19"/>
                    </a:lnTo>
                    <a:lnTo>
                      <a:pt x="4" y="19"/>
                    </a:lnTo>
                    <a:lnTo>
                      <a:pt x="8" y="21"/>
                    </a:lnTo>
                    <a:lnTo>
                      <a:pt x="12" y="19"/>
                    </a:lnTo>
                    <a:lnTo>
                      <a:pt x="15" y="17"/>
                    </a:lnTo>
                    <a:lnTo>
                      <a:pt x="17" y="14"/>
                    </a:lnTo>
                    <a:lnTo>
                      <a:pt x="18" y="11"/>
                    </a:lnTo>
                    <a:lnTo>
                      <a:pt x="17" y="8"/>
                    </a:lnTo>
                    <a:lnTo>
                      <a:pt x="15" y="4"/>
                    </a:lnTo>
                    <a:lnTo>
                      <a:pt x="12"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4" name="Freeform 1055"/>
              <p:cNvSpPr>
                <a:spLocks/>
              </p:cNvSpPr>
              <p:nvPr/>
            </p:nvSpPr>
            <p:spPr bwMode="auto">
              <a:xfrm>
                <a:off x="4149" y="2597"/>
                <a:ext cx="17" cy="21"/>
              </a:xfrm>
              <a:custGeom>
                <a:avLst/>
                <a:gdLst>
                  <a:gd name="T0" fmla="*/ 8 w 17"/>
                  <a:gd name="T1" fmla="*/ 2 h 21"/>
                  <a:gd name="T2" fmla="*/ 11 w 17"/>
                  <a:gd name="T3" fmla="*/ 2 h 21"/>
                  <a:gd name="T4" fmla="*/ 8 w 17"/>
                  <a:gd name="T5" fmla="*/ 0 h 21"/>
                  <a:gd name="T6" fmla="*/ 0 w 17"/>
                  <a:gd name="T7" fmla="*/ 18 h 21"/>
                  <a:gd name="T8" fmla="*/ 4 w 17"/>
                  <a:gd name="T9" fmla="*/ 20 h 21"/>
                  <a:gd name="T10" fmla="*/ 8 w 17"/>
                  <a:gd name="T11" fmla="*/ 21 h 21"/>
                  <a:gd name="T12" fmla="*/ 4 w 17"/>
                  <a:gd name="T13" fmla="*/ 20 h 21"/>
                  <a:gd name="T14" fmla="*/ 9 w 17"/>
                  <a:gd name="T15" fmla="*/ 21 h 21"/>
                  <a:gd name="T16" fmla="*/ 13 w 17"/>
                  <a:gd name="T17" fmla="*/ 20 h 21"/>
                  <a:gd name="T18" fmla="*/ 16 w 17"/>
                  <a:gd name="T19" fmla="*/ 18 h 21"/>
                  <a:gd name="T20" fmla="*/ 17 w 17"/>
                  <a:gd name="T21" fmla="*/ 15 h 21"/>
                  <a:gd name="T22" fmla="*/ 17 w 17"/>
                  <a:gd name="T23" fmla="*/ 12 h 21"/>
                  <a:gd name="T24" fmla="*/ 17 w 17"/>
                  <a:gd name="T25" fmla="*/ 7 h 21"/>
                  <a:gd name="T26" fmla="*/ 14 w 17"/>
                  <a:gd name="T27" fmla="*/ 5 h 21"/>
                  <a:gd name="T28" fmla="*/ 11 w 17"/>
                  <a:gd name="T29" fmla="*/ 2 h 21"/>
                  <a:gd name="T30" fmla="*/ 8 w 17"/>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1">
                    <a:moveTo>
                      <a:pt x="8" y="2"/>
                    </a:moveTo>
                    <a:lnTo>
                      <a:pt x="11" y="2"/>
                    </a:lnTo>
                    <a:lnTo>
                      <a:pt x="8" y="0"/>
                    </a:lnTo>
                    <a:lnTo>
                      <a:pt x="0" y="18"/>
                    </a:lnTo>
                    <a:lnTo>
                      <a:pt x="4" y="20"/>
                    </a:lnTo>
                    <a:lnTo>
                      <a:pt x="8" y="21"/>
                    </a:lnTo>
                    <a:lnTo>
                      <a:pt x="4" y="20"/>
                    </a:lnTo>
                    <a:lnTo>
                      <a:pt x="9" y="21"/>
                    </a:lnTo>
                    <a:lnTo>
                      <a:pt x="13" y="20"/>
                    </a:lnTo>
                    <a:lnTo>
                      <a:pt x="16" y="18"/>
                    </a:lnTo>
                    <a:lnTo>
                      <a:pt x="17" y="15"/>
                    </a:lnTo>
                    <a:lnTo>
                      <a:pt x="17" y="12"/>
                    </a:lnTo>
                    <a:lnTo>
                      <a:pt x="17" y="7"/>
                    </a:lnTo>
                    <a:lnTo>
                      <a:pt x="14" y="5"/>
                    </a:lnTo>
                    <a:lnTo>
                      <a:pt x="11"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5" name="Freeform 1056"/>
              <p:cNvSpPr>
                <a:spLocks/>
              </p:cNvSpPr>
              <p:nvPr/>
            </p:nvSpPr>
            <p:spPr bwMode="auto">
              <a:xfrm>
                <a:off x="4157" y="2599"/>
                <a:ext cx="14" cy="19"/>
              </a:xfrm>
              <a:custGeom>
                <a:avLst/>
                <a:gdLst>
                  <a:gd name="T0" fmla="*/ 5 w 14"/>
                  <a:gd name="T1" fmla="*/ 0 h 19"/>
                  <a:gd name="T2" fmla="*/ 5 w 14"/>
                  <a:gd name="T3" fmla="*/ 0 h 19"/>
                  <a:gd name="T4" fmla="*/ 0 w 14"/>
                  <a:gd name="T5" fmla="*/ 0 h 19"/>
                  <a:gd name="T6" fmla="*/ 0 w 14"/>
                  <a:gd name="T7" fmla="*/ 19 h 19"/>
                  <a:gd name="T8" fmla="*/ 5 w 14"/>
                  <a:gd name="T9" fmla="*/ 19 h 19"/>
                  <a:gd name="T10" fmla="*/ 5 w 14"/>
                  <a:gd name="T11" fmla="*/ 19 h 19"/>
                  <a:gd name="T12" fmla="*/ 5 w 14"/>
                  <a:gd name="T13" fmla="*/ 19 h 19"/>
                  <a:gd name="T14" fmla="*/ 8 w 14"/>
                  <a:gd name="T15" fmla="*/ 18 h 19"/>
                  <a:gd name="T16" fmla="*/ 11 w 14"/>
                  <a:gd name="T17" fmla="*/ 16 h 19"/>
                  <a:gd name="T18" fmla="*/ 13 w 14"/>
                  <a:gd name="T19" fmla="*/ 13 h 19"/>
                  <a:gd name="T20" fmla="*/ 14 w 14"/>
                  <a:gd name="T21" fmla="*/ 10 h 19"/>
                  <a:gd name="T22" fmla="*/ 13 w 14"/>
                  <a:gd name="T23" fmla="*/ 5 h 19"/>
                  <a:gd name="T24" fmla="*/ 11 w 14"/>
                  <a:gd name="T25" fmla="*/ 3 h 19"/>
                  <a:gd name="T26" fmla="*/ 8 w 14"/>
                  <a:gd name="T27" fmla="*/ 0 h 19"/>
                  <a:gd name="T28" fmla="*/ 5 w 14"/>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9">
                    <a:moveTo>
                      <a:pt x="5" y="0"/>
                    </a:moveTo>
                    <a:lnTo>
                      <a:pt x="5" y="0"/>
                    </a:lnTo>
                    <a:lnTo>
                      <a:pt x="0" y="0"/>
                    </a:lnTo>
                    <a:lnTo>
                      <a:pt x="0" y="19"/>
                    </a:lnTo>
                    <a:lnTo>
                      <a:pt x="5" y="19"/>
                    </a:lnTo>
                    <a:lnTo>
                      <a:pt x="5" y="19"/>
                    </a:lnTo>
                    <a:lnTo>
                      <a:pt x="5" y="19"/>
                    </a:lnTo>
                    <a:lnTo>
                      <a:pt x="8" y="18"/>
                    </a:lnTo>
                    <a:lnTo>
                      <a:pt x="11" y="16"/>
                    </a:lnTo>
                    <a:lnTo>
                      <a:pt x="13" y="13"/>
                    </a:lnTo>
                    <a:lnTo>
                      <a:pt x="14" y="10"/>
                    </a:lnTo>
                    <a:lnTo>
                      <a:pt x="13" y="5"/>
                    </a:lnTo>
                    <a:lnTo>
                      <a:pt x="11" y="3"/>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6" name="Freeform 1057"/>
              <p:cNvSpPr>
                <a:spLocks/>
              </p:cNvSpPr>
              <p:nvPr/>
            </p:nvSpPr>
            <p:spPr bwMode="auto">
              <a:xfrm>
                <a:off x="4162" y="2599"/>
                <a:ext cx="13" cy="19"/>
              </a:xfrm>
              <a:custGeom>
                <a:avLst/>
                <a:gdLst>
                  <a:gd name="T0" fmla="*/ 3 w 13"/>
                  <a:gd name="T1" fmla="*/ 0 h 19"/>
                  <a:gd name="T2" fmla="*/ 3 w 13"/>
                  <a:gd name="T3" fmla="*/ 0 h 19"/>
                  <a:gd name="T4" fmla="*/ 0 w 13"/>
                  <a:gd name="T5" fmla="*/ 0 h 19"/>
                  <a:gd name="T6" fmla="*/ 0 w 13"/>
                  <a:gd name="T7" fmla="*/ 19 h 19"/>
                  <a:gd name="T8" fmla="*/ 3 w 13"/>
                  <a:gd name="T9" fmla="*/ 19 h 19"/>
                  <a:gd name="T10" fmla="*/ 3 w 13"/>
                  <a:gd name="T11" fmla="*/ 19 h 19"/>
                  <a:gd name="T12" fmla="*/ 3 w 13"/>
                  <a:gd name="T13" fmla="*/ 19 h 19"/>
                  <a:gd name="T14" fmla="*/ 8 w 13"/>
                  <a:gd name="T15" fmla="*/ 18 h 19"/>
                  <a:gd name="T16" fmla="*/ 11 w 13"/>
                  <a:gd name="T17" fmla="*/ 16 h 19"/>
                  <a:gd name="T18" fmla="*/ 13 w 13"/>
                  <a:gd name="T19" fmla="*/ 13 h 19"/>
                  <a:gd name="T20" fmla="*/ 13 w 13"/>
                  <a:gd name="T21" fmla="*/ 10 h 19"/>
                  <a:gd name="T22" fmla="*/ 13 w 13"/>
                  <a:gd name="T23" fmla="*/ 5 h 19"/>
                  <a:gd name="T24" fmla="*/ 11 w 13"/>
                  <a:gd name="T25" fmla="*/ 3 h 19"/>
                  <a:gd name="T26" fmla="*/ 8 w 13"/>
                  <a:gd name="T27" fmla="*/ 0 h 19"/>
                  <a:gd name="T28" fmla="*/ 3 w 13"/>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9">
                    <a:moveTo>
                      <a:pt x="3" y="0"/>
                    </a:moveTo>
                    <a:lnTo>
                      <a:pt x="3" y="0"/>
                    </a:lnTo>
                    <a:lnTo>
                      <a:pt x="0" y="0"/>
                    </a:lnTo>
                    <a:lnTo>
                      <a:pt x="0" y="19"/>
                    </a:lnTo>
                    <a:lnTo>
                      <a:pt x="3" y="19"/>
                    </a:lnTo>
                    <a:lnTo>
                      <a:pt x="3" y="19"/>
                    </a:lnTo>
                    <a:lnTo>
                      <a:pt x="3" y="19"/>
                    </a:lnTo>
                    <a:lnTo>
                      <a:pt x="8" y="18"/>
                    </a:lnTo>
                    <a:lnTo>
                      <a:pt x="11" y="16"/>
                    </a:lnTo>
                    <a:lnTo>
                      <a:pt x="13" y="13"/>
                    </a:lnTo>
                    <a:lnTo>
                      <a:pt x="13" y="10"/>
                    </a:lnTo>
                    <a:lnTo>
                      <a:pt x="13" y="5"/>
                    </a:lnTo>
                    <a:lnTo>
                      <a:pt x="11" y="3"/>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7" name="Freeform 1058"/>
              <p:cNvSpPr>
                <a:spLocks/>
              </p:cNvSpPr>
              <p:nvPr/>
            </p:nvSpPr>
            <p:spPr bwMode="auto">
              <a:xfrm>
                <a:off x="4165" y="2599"/>
                <a:ext cx="14" cy="19"/>
              </a:xfrm>
              <a:custGeom>
                <a:avLst/>
                <a:gdLst>
                  <a:gd name="T0" fmla="*/ 5 w 14"/>
                  <a:gd name="T1" fmla="*/ 0 h 19"/>
                  <a:gd name="T2" fmla="*/ 5 w 14"/>
                  <a:gd name="T3" fmla="*/ 0 h 19"/>
                  <a:gd name="T4" fmla="*/ 0 w 14"/>
                  <a:gd name="T5" fmla="*/ 0 h 19"/>
                  <a:gd name="T6" fmla="*/ 0 w 14"/>
                  <a:gd name="T7" fmla="*/ 19 h 19"/>
                  <a:gd name="T8" fmla="*/ 5 w 14"/>
                  <a:gd name="T9" fmla="*/ 19 h 19"/>
                  <a:gd name="T10" fmla="*/ 5 w 14"/>
                  <a:gd name="T11" fmla="*/ 19 h 19"/>
                  <a:gd name="T12" fmla="*/ 5 w 14"/>
                  <a:gd name="T13" fmla="*/ 19 h 19"/>
                  <a:gd name="T14" fmla="*/ 8 w 14"/>
                  <a:gd name="T15" fmla="*/ 18 h 19"/>
                  <a:gd name="T16" fmla="*/ 11 w 14"/>
                  <a:gd name="T17" fmla="*/ 16 h 19"/>
                  <a:gd name="T18" fmla="*/ 13 w 14"/>
                  <a:gd name="T19" fmla="*/ 13 h 19"/>
                  <a:gd name="T20" fmla="*/ 14 w 14"/>
                  <a:gd name="T21" fmla="*/ 10 h 19"/>
                  <a:gd name="T22" fmla="*/ 13 w 14"/>
                  <a:gd name="T23" fmla="*/ 5 h 19"/>
                  <a:gd name="T24" fmla="*/ 11 w 14"/>
                  <a:gd name="T25" fmla="*/ 3 h 19"/>
                  <a:gd name="T26" fmla="*/ 8 w 14"/>
                  <a:gd name="T27" fmla="*/ 0 h 19"/>
                  <a:gd name="T28" fmla="*/ 5 w 14"/>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9">
                    <a:moveTo>
                      <a:pt x="5" y="0"/>
                    </a:moveTo>
                    <a:lnTo>
                      <a:pt x="5" y="0"/>
                    </a:lnTo>
                    <a:lnTo>
                      <a:pt x="0" y="0"/>
                    </a:lnTo>
                    <a:lnTo>
                      <a:pt x="0" y="19"/>
                    </a:lnTo>
                    <a:lnTo>
                      <a:pt x="5" y="19"/>
                    </a:lnTo>
                    <a:lnTo>
                      <a:pt x="5" y="19"/>
                    </a:lnTo>
                    <a:lnTo>
                      <a:pt x="5" y="19"/>
                    </a:lnTo>
                    <a:lnTo>
                      <a:pt x="8" y="18"/>
                    </a:lnTo>
                    <a:lnTo>
                      <a:pt x="11" y="16"/>
                    </a:lnTo>
                    <a:lnTo>
                      <a:pt x="13" y="13"/>
                    </a:lnTo>
                    <a:lnTo>
                      <a:pt x="14" y="10"/>
                    </a:lnTo>
                    <a:lnTo>
                      <a:pt x="13" y="5"/>
                    </a:lnTo>
                    <a:lnTo>
                      <a:pt x="11" y="3"/>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8" name="Freeform 1059"/>
              <p:cNvSpPr>
                <a:spLocks/>
              </p:cNvSpPr>
              <p:nvPr/>
            </p:nvSpPr>
            <p:spPr bwMode="auto">
              <a:xfrm>
                <a:off x="4170" y="2599"/>
                <a:ext cx="13" cy="19"/>
              </a:xfrm>
              <a:custGeom>
                <a:avLst/>
                <a:gdLst>
                  <a:gd name="T0" fmla="*/ 3 w 13"/>
                  <a:gd name="T1" fmla="*/ 0 h 19"/>
                  <a:gd name="T2" fmla="*/ 3 w 13"/>
                  <a:gd name="T3" fmla="*/ 0 h 19"/>
                  <a:gd name="T4" fmla="*/ 0 w 13"/>
                  <a:gd name="T5" fmla="*/ 0 h 19"/>
                  <a:gd name="T6" fmla="*/ 0 w 13"/>
                  <a:gd name="T7" fmla="*/ 19 h 19"/>
                  <a:gd name="T8" fmla="*/ 3 w 13"/>
                  <a:gd name="T9" fmla="*/ 19 h 19"/>
                  <a:gd name="T10" fmla="*/ 3 w 13"/>
                  <a:gd name="T11" fmla="*/ 19 h 19"/>
                  <a:gd name="T12" fmla="*/ 3 w 13"/>
                  <a:gd name="T13" fmla="*/ 19 h 19"/>
                  <a:gd name="T14" fmla="*/ 8 w 13"/>
                  <a:gd name="T15" fmla="*/ 18 h 19"/>
                  <a:gd name="T16" fmla="*/ 11 w 13"/>
                  <a:gd name="T17" fmla="*/ 16 h 19"/>
                  <a:gd name="T18" fmla="*/ 13 w 13"/>
                  <a:gd name="T19" fmla="*/ 13 h 19"/>
                  <a:gd name="T20" fmla="*/ 13 w 13"/>
                  <a:gd name="T21" fmla="*/ 10 h 19"/>
                  <a:gd name="T22" fmla="*/ 13 w 13"/>
                  <a:gd name="T23" fmla="*/ 5 h 19"/>
                  <a:gd name="T24" fmla="*/ 11 w 13"/>
                  <a:gd name="T25" fmla="*/ 3 h 19"/>
                  <a:gd name="T26" fmla="*/ 8 w 13"/>
                  <a:gd name="T27" fmla="*/ 0 h 19"/>
                  <a:gd name="T28" fmla="*/ 3 w 13"/>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9">
                    <a:moveTo>
                      <a:pt x="3" y="0"/>
                    </a:moveTo>
                    <a:lnTo>
                      <a:pt x="3" y="0"/>
                    </a:lnTo>
                    <a:lnTo>
                      <a:pt x="0" y="0"/>
                    </a:lnTo>
                    <a:lnTo>
                      <a:pt x="0" y="19"/>
                    </a:lnTo>
                    <a:lnTo>
                      <a:pt x="3" y="19"/>
                    </a:lnTo>
                    <a:lnTo>
                      <a:pt x="3" y="19"/>
                    </a:lnTo>
                    <a:lnTo>
                      <a:pt x="3" y="19"/>
                    </a:lnTo>
                    <a:lnTo>
                      <a:pt x="8" y="18"/>
                    </a:lnTo>
                    <a:lnTo>
                      <a:pt x="11" y="16"/>
                    </a:lnTo>
                    <a:lnTo>
                      <a:pt x="13" y="13"/>
                    </a:lnTo>
                    <a:lnTo>
                      <a:pt x="13" y="10"/>
                    </a:lnTo>
                    <a:lnTo>
                      <a:pt x="13" y="5"/>
                    </a:lnTo>
                    <a:lnTo>
                      <a:pt x="11" y="3"/>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89" name="Freeform 1060"/>
              <p:cNvSpPr>
                <a:spLocks/>
              </p:cNvSpPr>
              <p:nvPr/>
            </p:nvSpPr>
            <p:spPr bwMode="auto">
              <a:xfrm>
                <a:off x="4173" y="2599"/>
                <a:ext cx="15" cy="19"/>
              </a:xfrm>
              <a:custGeom>
                <a:avLst/>
                <a:gdLst>
                  <a:gd name="T0" fmla="*/ 0 w 15"/>
                  <a:gd name="T1" fmla="*/ 0 h 19"/>
                  <a:gd name="T2" fmla="*/ 5 w 15"/>
                  <a:gd name="T3" fmla="*/ 0 h 19"/>
                  <a:gd name="T4" fmla="*/ 0 w 15"/>
                  <a:gd name="T5" fmla="*/ 0 h 19"/>
                  <a:gd name="T6" fmla="*/ 0 w 15"/>
                  <a:gd name="T7" fmla="*/ 19 h 19"/>
                  <a:gd name="T8" fmla="*/ 5 w 15"/>
                  <a:gd name="T9" fmla="*/ 19 h 19"/>
                  <a:gd name="T10" fmla="*/ 8 w 15"/>
                  <a:gd name="T11" fmla="*/ 18 h 19"/>
                  <a:gd name="T12" fmla="*/ 5 w 15"/>
                  <a:gd name="T13" fmla="*/ 19 h 19"/>
                  <a:gd name="T14" fmla="*/ 8 w 15"/>
                  <a:gd name="T15" fmla="*/ 18 h 19"/>
                  <a:gd name="T16" fmla="*/ 11 w 15"/>
                  <a:gd name="T17" fmla="*/ 16 h 19"/>
                  <a:gd name="T18" fmla="*/ 13 w 15"/>
                  <a:gd name="T19" fmla="*/ 13 h 19"/>
                  <a:gd name="T20" fmla="*/ 15 w 15"/>
                  <a:gd name="T21" fmla="*/ 10 h 19"/>
                  <a:gd name="T22" fmla="*/ 13 w 15"/>
                  <a:gd name="T23" fmla="*/ 5 h 19"/>
                  <a:gd name="T24" fmla="*/ 11 w 15"/>
                  <a:gd name="T25" fmla="*/ 3 h 19"/>
                  <a:gd name="T26" fmla="*/ 8 w 15"/>
                  <a:gd name="T27" fmla="*/ 0 h 19"/>
                  <a:gd name="T28" fmla="*/ 5 w 15"/>
                  <a:gd name="T29" fmla="*/ 0 h 19"/>
                  <a:gd name="T30" fmla="*/ 0 w 15"/>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9">
                    <a:moveTo>
                      <a:pt x="0" y="0"/>
                    </a:moveTo>
                    <a:lnTo>
                      <a:pt x="5" y="0"/>
                    </a:lnTo>
                    <a:lnTo>
                      <a:pt x="0" y="0"/>
                    </a:lnTo>
                    <a:lnTo>
                      <a:pt x="0" y="19"/>
                    </a:lnTo>
                    <a:lnTo>
                      <a:pt x="5" y="19"/>
                    </a:lnTo>
                    <a:lnTo>
                      <a:pt x="8" y="18"/>
                    </a:lnTo>
                    <a:lnTo>
                      <a:pt x="5" y="19"/>
                    </a:lnTo>
                    <a:lnTo>
                      <a:pt x="8" y="18"/>
                    </a:lnTo>
                    <a:lnTo>
                      <a:pt x="11" y="16"/>
                    </a:lnTo>
                    <a:lnTo>
                      <a:pt x="13" y="13"/>
                    </a:lnTo>
                    <a:lnTo>
                      <a:pt x="15" y="10"/>
                    </a:lnTo>
                    <a:lnTo>
                      <a:pt x="13" y="5"/>
                    </a:lnTo>
                    <a:lnTo>
                      <a:pt x="11" y="3"/>
                    </a:lnTo>
                    <a:lnTo>
                      <a:pt x="8" y="0"/>
                    </a:lnTo>
                    <a:lnTo>
                      <a:pt x="5"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0" name="Freeform 1061"/>
              <p:cNvSpPr>
                <a:spLocks/>
              </p:cNvSpPr>
              <p:nvPr/>
            </p:nvSpPr>
            <p:spPr bwMode="auto">
              <a:xfrm>
                <a:off x="4173" y="2597"/>
                <a:ext cx="18" cy="20"/>
              </a:xfrm>
              <a:custGeom>
                <a:avLst/>
                <a:gdLst>
                  <a:gd name="T0" fmla="*/ 5 w 18"/>
                  <a:gd name="T1" fmla="*/ 0 h 20"/>
                  <a:gd name="T2" fmla="*/ 5 w 18"/>
                  <a:gd name="T3" fmla="*/ 0 h 20"/>
                  <a:gd name="T4" fmla="*/ 0 w 18"/>
                  <a:gd name="T5" fmla="*/ 2 h 20"/>
                  <a:gd name="T6" fmla="*/ 8 w 18"/>
                  <a:gd name="T7" fmla="*/ 20 h 20"/>
                  <a:gd name="T8" fmla="*/ 11 w 18"/>
                  <a:gd name="T9" fmla="*/ 18 h 20"/>
                  <a:gd name="T10" fmla="*/ 11 w 18"/>
                  <a:gd name="T11" fmla="*/ 18 h 20"/>
                  <a:gd name="T12" fmla="*/ 11 w 18"/>
                  <a:gd name="T13" fmla="*/ 18 h 20"/>
                  <a:gd name="T14" fmla="*/ 15 w 18"/>
                  <a:gd name="T15" fmla="*/ 16 h 20"/>
                  <a:gd name="T16" fmla="*/ 18 w 18"/>
                  <a:gd name="T17" fmla="*/ 13 h 20"/>
                  <a:gd name="T18" fmla="*/ 18 w 18"/>
                  <a:gd name="T19" fmla="*/ 10 h 20"/>
                  <a:gd name="T20" fmla="*/ 18 w 18"/>
                  <a:gd name="T21" fmla="*/ 7 h 20"/>
                  <a:gd name="T22" fmla="*/ 16 w 18"/>
                  <a:gd name="T23" fmla="*/ 3 h 20"/>
                  <a:gd name="T24" fmla="*/ 13 w 18"/>
                  <a:gd name="T25" fmla="*/ 0 h 20"/>
                  <a:gd name="T26" fmla="*/ 10 w 18"/>
                  <a:gd name="T27" fmla="*/ 0 h 20"/>
                  <a:gd name="T28" fmla="*/ 5 w 18"/>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0">
                    <a:moveTo>
                      <a:pt x="5" y="0"/>
                    </a:moveTo>
                    <a:lnTo>
                      <a:pt x="5" y="0"/>
                    </a:lnTo>
                    <a:lnTo>
                      <a:pt x="0" y="2"/>
                    </a:lnTo>
                    <a:lnTo>
                      <a:pt x="8" y="20"/>
                    </a:lnTo>
                    <a:lnTo>
                      <a:pt x="11" y="18"/>
                    </a:lnTo>
                    <a:lnTo>
                      <a:pt x="11" y="18"/>
                    </a:lnTo>
                    <a:lnTo>
                      <a:pt x="11" y="18"/>
                    </a:lnTo>
                    <a:lnTo>
                      <a:pt x="15" y="16"/>
                    </a:lnTo>
                    <a:lnTo>
                      <a:pt x="18" y="13"/>
                    </a:lnTo>
                    <a:lnTo>
                      <a:pt x="18" y="10"/>
                    </a:lnTo>
                    <a:lnTo>
                      <a:pt x="18" y="7"/>
                    </a:lnTo>
                    <a:lnTo>
                      <a:pt x="16" y="3"/>
                    </a:lnTo>
                    <a:lnTo>
                      <a:pt x="13" y="0"/>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1" name="Freeform 1062"/>
              <p:cNvSpPr>
                <a:spLocks/>
              </p:cNvSpPr>
              <p:nvPr/>
            </p:nvSpPr>
            <p:spPr bwMode="auto">
              <a:xfrm>
                <a:off x="4178" y="2596"/>
                <a:ext cx="18" cy="19"/>
              </a:xfrm>
              <a:custGeom>
                <a:avLst/>
                <a:gdLst>
                  <a:gd name="T0" fmla="*/ 3 w 18"/>
                  <a:gd name="T1" fmla="*/ 0 h 19"/>
                  <a:gd name="T2" fmla="*/ 3 w 18"/>
                  <a:gd name="T3" fmla="*/ 0 h 19"/>
                  <a:gd name="T4" fmla="*/ 0 w 18"/>
                  <a:gd name="T5" fmla="*/ 1 h 19"/>
                  <a:gd name="T6" fmla="*/ 6 w 18"/>
                  <a:gd name="T7" fmla="*/ 19 h 19"/>
                  <a:gd name="T8" fmla="*/ 11 w 18"/>
                  <a:gd name="T9" fmla="*/ 17 h 19"/>
                  <a:gd name="T10" fmla="*/ 11 w 18"/>
                  <a:gd name="T11" fmla="*/ 17 h 19"/>
                  <a:gd name="T12" fmla="*/ 11 w 18"/>
                  <a:gd name="T13" fmla="*/ 17 h 19"/>
                  <a:gd name="T14" fmla="*/ 14 w 18"/>
                  <a:gd name="T15" fmla="*/ 16 h 19"/>
                  <a:gd name="T16" fmla="*/ 16 w 18"/>
                  <a:gd name="T17" fmla="*/ 13 h 19"/>
                  <a:gd name="T18" fmla="*/ 18 w 18"/>
                  <a:gd name="T19" fmla="*/ 9 h 19"/>
                  <a:gd name="T20" fmla="*/ 16 w 18"/>
                  <a:gd name="T21" fmla="*/ 6 h 19"/>
                  <a:gd name="T22" fmla="*/ 14 w 18"/>
                  <a:gd name="T23" fmla="*/ 3 h 19"/>
                  <a:gd name="T24" fmla="*/ 11 w 18"/>
                  <a:gd name="T25" fmla="*/ 0 h 19"/>
                  <a:gd name="T26" fmla="*/ 8 w 18"/>
                  <a:gd name="T27" fmla="*/ 0 h 19"/>
                  <a:gd name="T28" fmla="*/ 3 w 1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9">
                    <a:moveTo>
                      <a:pt x="3" y="0"/>
                    </a:moveTo>
                    <a:lnTo>
                      <a:pt x="3" y="0"/>
                    </a:lnTo>
                    <a:lnTo>
                      <a:pt x="0" y="1"/>
                    </a:lnTo>
                    <a:lnTo>
                      <a:pt x="6" y="19"/>
                    </a:lnTo>
                    <a:lnTo>
                      <a:pt x="11" y="17"/>
                    </a:lnTo>
                    <a:lnTo>
                      <a:pt x="11" y="17"/>
                    </a:lnTo>
                    <a:lnTo>
                      <a:pt x="11" y="17"/>
                    </a:lnTo>
                    <a:lnTo>
                      <a:pt x="14" y="16"/>
                    </a:lnTo>
                    <a:lnTo>
                      <a:pt x="16" y="13"/>
                    </a:lnTo>
                    <a:lnTo>
                      <a:pt x="18" y="9"/>
                    </a:lnTo>
                    <a:lnTo>
                      <a:pt x="16" y="6"/>
                    </a:lnTo>
                    <a:lnTo>
                      <a:pt x="14" y="3"/>
                    </a:lnTo>
                    <a:lnTo>
                      <a:pt x="11" y="0"/>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2" name="Freeform 1063"/>
              <p:cNvSpPr>
                <a:spLocks/>
              </p:cNvSpPr>
              <p:nvPr/>
            </p:nvSpPr>
            <p:spPr bwMode="auto">
              <a:xfrm>
                <a:off x="4181" y="2594"/>
                <a:ext cx="18" cy="19"/>
              </a:xfrm>
              <a:custGeom>
                <a:avLst/>
                <a:gdLst>
                  <a:gd name="T0" fmla="*/ 5 w 18"/>
                  <a:gd name="T1" fmla="*/ 0 h 19"/>
                  <a:gd name="T2" fmla="*/ 5 w 18"/>
                  <a:gd name="T3" fmla="*/ 0 h 19"/>
                  <a:gd name="T4" fmla="*/ 0 w 18"/>
                  <a:gd name="T5" fmla="*/ 2 h 19"/>
                  <a:gd name="T6" fmla="*/ 8 w 18"/>
                  <a:gd name="T7" fmla="*/ 19 h 19"/>
                  <a:gd name="T8" fmla="*/ 11 w 18"/>
                  <a:gd name="T9" fmla="*/ 18 h 19"/>
                  <a:gd name="T10" fmla="*/ 11 w 18"/>
                  <a:gd name="T11" fmla="*/ 18 h 19"/>
                  <a:gd name="T12" fmla="*/ 11 w 18"/>
                  <a:gd name="T13" fmla="*/ 18 h 19"/>
                  <a:gd name="T14" fmla="*/ 15 w 18"/>
                  <a:gd name="T15" fmla="*/ 16 h 19"/>
                  <a:gd name="T16" fmla="*/ 18 w 18"/>
                  <a:gd name="T17" fmla="*/ 13 h 19"/>
                  <a:gd name="T18" fmla="*/ 18 w 18"/>
                  <a:gd name="T19" fmla="*/ 10 h 19"/>
                  <a:gd name="T20" fmla="*/ 18 w 18"/>
                  <a:gd name="T21" fmla="*/ 6 h 19"/>
                  <a:gd name="T22" fmla="*/ 16 w 18"/>
                  <a:gd name="T23" fmla="*/ 3 h 19"/>
                  <a:gd name="T24" fmla="*/ 13 w 18"/>
                  <a:gd name="T25" fmla="*/ 0 h 19"/>
                  <a:gd name="T26" fmla="*/ 10 w 18"/>
                  <a:gd name="T27" fmla="*/ 0 h 19"/>
                  <a:gd name="T28" fmla="*/ 5 w 1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9">
                    <a:moveTo>
                      <a:pt x="5" y="0"/>
                    </a:moveTo>
                    <a:lnTo>
                      <a:pt x="5" y="0"/>
                    </a:lnTo>
                    <a:lnTo>
                      <a:pt x="0" y="2"/>
                    </a:lnTo>
                    <a:lnTo>
                      <a:pt x="8" y="19"/>
                    </a:lnTo>
                    <a:lnTo>
                      <a:pt x="11" y="18"/>
                    </a:lnTo>
                    <a:lnTo>
                      <a:pt x="11" y="18"/>
                    </a:lnTo>
                    <a:lnTo>
                      <a:pt x="11" y="18"/>
                    </a:lnTo>
                    <a:lnTo>
                      <a:pt x="15" y="16"/>
                    </a:lnTo>
                    <a:lnTo>
                      <a:pt x="18" y="13"/>
                    </a:lnTo>
                    <a:lnTo>
                      <a:pt x="18" y="10"/>
                    </a:lnTo>
                    <a:lnTo>
                      <a:pt x="18" y="6"/>
                    </a:lnTo>
                    <a:lnTo>
                      <a:pt x="16" y="3"/>
                    </a:lnTo>
                    <a:lnTo>
                      <a:pt x="13" y="0"/>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3" name="Freeform 1064"/>
              <p:cNvSpPr>
                <a:spLocks/>
              </p:cNvSpPr>
              <p:nvPr/>
            </p:nvSpPr>
            <p:spPr bwMode="auto">
              <a:xfrm>
                <a:off x="4186" y="2592"/>
                <a:ext cx="18" cy="20"/>
              </a:xfrm>
              <a:custGeom>
                <a:avLst/>
                <a:gdLst>
                  <a:gd name="T0" fmla="*/ 3 w 18"/>
                  <a:gd name="T1" fmla="*/ 0 h 20"/>
                  <a:gd name="T2" fmla="*/ 3 w 18"/>
                  <a:gd name="T3" fmla="*/ 0 h 20"/>
                  <a:gd name="T4" fmla="*/ 0 w 18"/>
                  <a:gd name="T5" fmla="*/ 2 h 20"/>
                  <a:gd name="T6" fmla="*/ 6 w 18"/>
                  <a:gd name="T7" fmla="*/ 20 h 20"/>
                  <a:gd name="T8" fmla="*/ 11 w 18"/>
                  <a:gd name="T9" fmla="*/ 18 h 20"/>
                  <a:gd name="T10" fmla="*/ 11 w 18"/>
                  <a:gd name="T11" fmla="*/ 18 h 20"/>
                  <a:gd name="T12" fmla="*/ 11 w 18"/>
                  <a:gd name="T13" fmla="*/ 18 h 20"/>
                  <a:gd name="T14" fmla="*/ 15 w 18"/>
                  <a:gd name="T15" fmla="*/ 17 h 20"/>
                  <a:gd name="T16" fmla="*/ 16 w 18"/>
                  <a:gd name="T17" fmla="*/ 13 h 20"/>
                  <a:gd name="T18" fmla="*/ 18 w 18"/>
                  <a:gd name="T19" fmla="*/ 10 h 20"/>
                  <a:gd name="T20" fmla="*/ 16 w 18"/>
                  <a:gd name="T21" fmla="*/ 7 h 20"/>
                  <a:gd name="T22" fmla="*/ 15 w 18"/>
                  <a:gd name="T23" fmla="*/ 4 h 20"/>
                  <a:gd name="T24" fmla="*/ 11 w 18"/>
                  <a:gd name="T25" fmla="*/ 2 h 20"/>
                  <a:gd name="T26" fmla="*/ 8 w 18"/>
                  <a:gd name="T27" fmla="*/ 0 h 20"/>
                  <a:gd name="T28" fmla="*/ 3 w 18"/>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0">
                    <a:moveTo>
                      <a:pt x="3" y="0"/>
                    </a:moveTo>
                    <a:lnTo>
                      <a:pt x="3" y="0"/>
                    </a:lnTo>
                    <a:lnTo>
                      <a:pt x="0" y="2"/>
                    </a:lnTo>
                    <a:lnTo>
                      <a:pt x="6" y="20"/>
                    </a:lnTo>
                    <a:lnTo>
                      <a:pt x="11" y="18"/>
                    </a:lnTo>
                    <a:lnTo>
                      <a:pt x="11" y="18"/>
                    </a:lnTo>
                    <a:lnTo>
                      <a:pt x="11" y="18"/>
                    </a:lnTo>
                    <a:lnTo>
                      <a:pt x="15" y="17"/>
                    </a:lnTo>
                    <a:lnTo>
                      <a:pt x="16" y="13"/>
                    </a:lnTo>
                    <a:lnTo>
                      <a:pt x="18" y="10"/>
                    </a:lnTo>
                    <a:lnTo>
                      <a:pt x="16" y="7"/>
                    </a:lnTo>
                    <a:lnTo>
                      <a:pt x="15" y="4"/>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4" name="Freeform 1065"/>
              <p:cNvSpPr>
                <a:spLocks/>
              </p:cNvSpPr>
              <p:nvPr/>
            </p:nvSpPr>
            <p:spPr bwMode="auto">
              <a:xfrm>
                <a:off x="4189" y="2591"/>
                <a:ext cx="18" cy="19"/>
              </a:xfrm>
              <a:custGeom>
                <a:avLst/>
                <a:gdLst>
                  <a:gd name="T0" fmla="*/ 2 w 18"/>
                  <a:gd name="T1" fmla="*/ 1 h 19"/>
                  <a:gd name="T2" fmla="*/ 5 w 18"/>
                  <a:gd name="T3" fmla="*/ 0 h 19"/>
                  <a:gd name="T4" fmla="*/ 0 w 18"/>
                  <a:gd name="T5" fmla="*/ 1 h 19"/>
                  <a:gd name="T6" fmla="*/ 8 w 18"/>
                  <a:gd name="T7" fmla="*/ 19 h 19"/>
                  <a:gd name="T8" fmla="*/ 12 w 18"/>
                  <a:gd name="T9" fmla="*/ 18 h 19"/>
                  <a:gd name="T10" fmla="*/ 15 w 18"/>
                  <a:gd name="T11" fmla="*/ 18 h 19"/>
                  <a:gd name="T12" fmla="*/ 12 w 18"/>
                  <a:gd name="T13" fmla="*/ 18 h 19"/>
                  <a:gd name="T14" fmla="*/ 15 w 18"/>
                  <a:gd name="T15" fmla="*/ 16 h 19"/>
                  <a:gd name="T16" fmla="*/ 18 w 18"/>
                  <a:gd name="T17" fmla="*/ 13 h 19"/>
                  <a:gd name="T18" fmla="*/ 18 w 18"/>
                  <a:gd name="T19" fmla="*/ 9 h 19"/>
                  <a:gd name="T20" fmla="*/ 18 w 18"/>
                  <a:gd name="T21" fmla="*/ 6 h 19"/>
                  <a:gd name="T22" fmla="*/ 15 w 18"/>
                  <a:gd name="T23" fmla="*/ 3 h 19"/>
                  <a:gd name="T24" fmla="*/ 13 w 18"/>
                  <a:gd name="T25" fmla="*/ 1 h 19"/>
                  <a:gd name="T26" fmla="*/ 10 w 18"/>
                  <a:gd name="T27" fmla="*/ 0 h 19"/>
                  <a:gd name="T28" fmla="*/ 5 w 18"/>
                  <a:gd name="T29" fmla="*/ 0 h 19"/>
                  <a:gd name="T30" fmla="*/ 2 w 18"/>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2" y="1"/>
                    </a:moveTo>
                    <a:lnTo>
                      <a:pt x="5" y="0"/>
                    </a:lnTo>
                    <a:lnTo>
                      <a:pt x="0" y="1"/>
                    </a:lnTo>
                    <a:lnTo>
                      <a:pt x="8" y="19"/>
                    </a:lnTo>
                    <a:lnTo>
                      <a:pt x="12" y="18"/>
                    </a:lnTo>
                    <a:lnTo>
                      <a:pt x="15" y="18"/>
                    </a:lnTo>
                    <a:lnTo>
                      <a:pt x="12" y="18"/>
                    </a:lnTo>
                    <a:lnTo>
                      <a:pt x="15" y="16"/>
                    </a:lnTo>
                    <a:lnTo>
                      <a:pt x="18" y="13"/>
                    </a:lnTo>
                    <a:lnTo>
                      <a:pt x="18" y="9"/>
                    </a:lnTo>
                    <a:lnTo>
                      <a:pt x="18" y="6"/>
                    </a:lnTo>
                    <a:lnTo>
                      <a:pt x="15" y="3"/>
                    </a:lnTo>
                    <a:lnTo>
                      <a:pt x="13" y="1"/>
                    </a:lnTo>
                    <a:lnTo>
                      <a:pt x="10" y="0"/>
                    </a:lnTo>
                    <a:lnTo>
                      <a:pt x="5" y="0"/>
                    </a:lnTo>
                    <a:lnTo>
                      <a:pt x="2"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5" name="Freeform 1066"/>
              <p:cNvSpPr>
                <a:spLocks/>
              </p:cNvSpPr>
              <p:nvPr/>
            </p:nvSpPr>
            <p:spPr bwMode="auto">
              <a:xfrm>
                <a:off x="4191" y="2587"/>
                <a:ext cx="21" cy="22"/>
              </a:xfrm>
              <a:custGeom>
                <a:avLst/>
                <a:gdLst>
                  <a:gd name="T0" fmla="*/ 6 w 21"/>
                  <a:gd name="T1" fmla="*/ 2 h 22"/>
                  <a:gd name="T2" fmla="*/ 5 w 21"/>
                  <a:gd name="T3" fmla="*/ 2 h 22"/>
                  <a:gd name="T4" fmla="*/ 0 w 21"/>
                  <a:gd name="T5" fmla="*/ 5 h 22"/>
                  <a:gd name="T6" fmla="*/ 13 w 21"/>
                  <a:gd name="T7" fmla="*/ 22 h 22"/>
                  <a:gd name="T8" fmla="*/ 16 w 21"/>
                  <a:gd name="T9" fmla="*/ 18 h 22"/>
                  <a:gd name="T10" fmla="*/ 14 w 21"/>
                  <a:gd name="T11" fmla="*/ 20 h 22"/>
                  <a:gd name="T12" fmla="*/ 16 w 21"/>
                  <a:gd name="T13" fmla="*/ 18 h 22"/>
                  <a:gd name="T14" fmla="*/ 19 w 21"/>
                  <a:gd name="T15" fmla="*/ 15 h 22"/>
                  <a:gd name="T16" fmla="*/ 21 w 21"/>
                  <a:gd name="T17" fmla="*/ 12 h 22"/>
                  <a:gd name="T18" fmla="*/ 19 w 21"/>
                  <a:gd name="T19" fmla="*/ 7 h 22"/>
                  <a:gd name="T20" fmla="*/ 18 w 21"/>
                  <a:gd name="T21" fmla="*/ 5 h 22"/>
                  <a:gd name="T22" fmla="*/ 16 w 21"/>
                  <a:gd name="T23" fmla="*/ 2 h 22"/>
                  <a:gd name="T24" fmla="*/ 13 w 21"/>
                  <a:gd name="T25" fmla="*/ 0 h 22"/>
                  <a:gd name="T26" fmla="*/ 8 w 21"/>
                  <a:gd name="T27" fmla="*/ 0 h 22"/>
                  <a:gd name="T28" fmla="*/ 5 w 21"/>
                  <a:gd name="T29" fmla="*/ 2 h 22"/>
                  <a:gd name="T30" fmla="*/ 6 w 21"/>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2">
                    <a:moveTo>
                      <a:pt x="6" y="2"/>
                    </a:moveTo>
                    <a:lnTo>
                      <a:pt x="5" y="2"/>
                    </a:lnTo>
                    <a:lnTo>
                      <a:pt x="0" y="5"/>
                    </a:lnTo>
                    <a:lnTo>
                      <a:pt x="13" y="22"/>
                    </a:lnTo>
                    <a:lnTo>
                      <a:pt x="16" y="18"/>
                    </a:lnTo>
                    <a:lnTo>
                      <a:pt x="14" y="20"/>
                    </a:lnTo>
                    <a:lnTo>
                      <a:pt x="16" y="18"/>
                    </a:lnTo>
                    <a:lnTo>
                      <a:pt x="19" y="15"/>
                    </a:lnTo>
                    <a:lnTo>
                      <a:pt x="21" y="12"/>
                    </a:lnTo>
                    <a:lnTo>
                      <a:pt x="19" y="7"/>
                    </a:lnTo>
                    <a:lnTo>
                      <a:pt x="18" y="5"/>
                    </a:lnTo>
                    <a:lnTo>
                      <a:pt x="16" y="2"/>
                    </a:lnTo>
                    <a:lnTo>
                      <a:pt x="13" y="0"/>
                    </a:lnTo>
                    <a:lnTo>
                      <a:pt x="8" y="0"/>
                    </a:lnTo>
                    <a:lnTo>
                      <a:pt x="5" y="2"/>
                    </a:lnTo>
                    <a:lnTo>
                      <a:pt x="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6" name="Freeform 1067"/>
              <p:cNvSpPr>
                <a:spLocks/>
              </p:cNvSpPr>
              <p:nvPr/>
            </p:nvSpPr>
            <p:spPr bwMode="auto">
              <a:xfrm>
                <a:off x="4197" y="2586"/>
                <a:ext cx="18" cy="21"/>
              </a:xfrm>
              <a:custGeom>
                <a:avLst/>
                <a:gdLst>
                  <a:gd name="T0" fmla="*/ 2 w 18"/>
                  <a:gd name="T1" fmla="*/ 1 h 21"/>
                  <a:gd name="T2" fmla="*/ 5 w 18"/>
                  <a:gd name="T3" fmla="*/ 1 h 21"/>
                  <a:gd name="T4" fmla="*/ 0 w 18"/>
                  <a:gd name="T5" fmla="*/ 3 h 21"/>
                  <a:gd name="T6" fmla="*/ 8 w 18"/>
                  <a:gd name="T7" fmla="*/ 21 h 21"/>
                  <a:gd name="T8" fmla="*/ 12 w 18"/>
                  <a:gd name="T9" fmla="*/ 19 h 21"/>
                  <a:gd name="T10" fmla="*/ 15 w 18"/>
                  <a:gd name="T11" fmla="*/ 18 h 21"/>
                  <a:gd name="T12" fmla="*/ 12 w 18"/>
                  <a:gd name="T13" fmla="*/ 19 h 21"/>
                  <a:gd name="T14" fmla="*/ 15 w 18"/>
                  <a:gd name="T15" fmla="*/ 16 h 21"/>
                  <a:gd name="T16" fmla="*/ 18 w 18"/>
                  <a:gd name="T17" fmla="*/ 13 h 21"/>
                  <a:gd name="T18" fmla="*/ 18 w 18"/>
                  <a:gd name="T19" fmla="*/ 10 h 21"/>
                  <a:gd name="T20" fmla="*/ 18 w 18"/>
                  <a:gd name="T21" fmla="*/ 6 h 21"/>
                  <a:gd name="T22" fmla="*/ 15 w 18"/>
                  <a:gd name="T23" fmla="*/ 3 h 21"/>
                  <a:gd name="T24" fmla="*/ 13 w 18"/>
                  <a:gd name="T25" fmla="*/ 1 h 21"/>
                  <a:gd name="T26" fmla="*/ 10 w 18"/>
                  <a:gd name="T27" fmla="*/ 0 h 21"/>
                  <a:gd name="T28" fmla="*/ 5 w 18"/>
                  <a:gd name="T29" fmla="*/ 1 h 21"/>
                  <a:gd name="T30" fmla="*/ 2 w 18"/>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2" y="1"/>
                    </a:moveTo>
                    <a:lnTo>
                      <a:pt x="5" y="1"/>
                    </a:lnTo>
                    <a:lnTo>
                      <a:pt x="0" y="3"/>
                    </a:lnTo>
                    <a:lnTo>
                      <a:pt x="8" y="21"/>
                    </a:lnTo>
                    <a:lnTo>
                      <a:pt x="12" y="19"/>
                    </a:lnTo>
                    <a:lnTo>
                      <a:pt x="15" y="18"/>
                    </a:lnTo>
                    <a:lnTo>
                      <a:pt x="12" y="19"/>
                    </a:lnTo>
                    <a:lnTo>
                      <a:pt x="15" y="16"/>
                    </a:lnTo>
                    <a:lnTo>
                      <a:pt x="18" y="13"/>
                    </a:lnTo>
                    <a:lnTo>
                      <a:pt x="18" y="10"/>
                    </a:lnTo>
                    <a:lnTo>
                      <a:pt x="18" y="6"/>
                    </a:lnTo>
                    <a:lnTo>
                      <a:pt x="15" y="3"/>
                    </a:lnTo>
                    <a:lnTo>
                      <a:pt x="13" y="1"/>
                    </a:lnTo>
                    <a:lnTo>
                      <a:pt x="10" y="0"/>
                    </a:lnTo>
                    <a:lnTo>
                      <a:pt x="5" y="1"/>
                    </a:lnTo>
                    <a:lnTo>
                      <a:pt x="2"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7" name="Freeform 1068"/>
              <p:cNvSpPr>
                <a:spLocks/>
              </p:cNvSpPr>
              <p:nvPr/>
            </p:nvSpPr>
            <p:spPr bwMode="auto">
              <a:xfrm>
                <a:off x="4199" y="2583"/>
                <a:ext cx="21" cy="21"/>
              </a:xfrm>
              <a:custGeom>
                <a:avLst/>
                <a:gdLst>
                  <a:gd name="T0" fmla="*/ 3 w 21"/>
                  <a:gd name="T1" fmla="*/ 3 h 21"/>
                  <a:gd name="T2" fmla="*/ 5 w 21"/>
                  <a:gd name="T3" fmla="*/ 3 h 21"/>
                  <a:gd name="T4" fmla="*/ 0 w 21"/>
                  <a:gd name="T5" fmla="*/ 4 h 21"/>
                  <a:gd name="T6" fmla="*/ 13 w 21"/>
                  <a:gd name="T7" fmla="*/ 21 h 21"/>
                  <a:gd name="T8" fmla="*/ 16 w 21"/>
                  <a:gd name="T9" fmla="*/ 17 h 21"/>
                  <a:gd name="T10" fmla="*/ 18 w 21"/>
                  <a:gd name="T11" fmla="*/ 16 h 21"/>
                  <a:gd name="T12" fmla="*/ 16 w 21"/>
                  <a:gd name="T13" fmla="*/ 17 h 21"/>
                  <a:gd name="T14" fmla="*/ 19 w 21"/>
                  <a:gd name="T15" fmla="*/ 14 h 21"/>
                  <a:gd name="T16" fmla="*/ 21 w 21"/>
                  <a:gd name="T17" fmla="*/ 11 h 21"/>
                  <a:gd name="T18" fmla="*/ 19 w 21"/>
                  <a:gd name="T19" fmla="*/ 8 h 21"/>
                  <a:gd name="T20" fmla="*/ 18 w 21"/>
                  <a:gd name="T21" fmla="*/ 4 h 21"/>
                  <a:gd name="T22" fmla="*/ 16 w 21"/>
                  <a:gd name="T23" fmla="*/ 1 h 21"/>
                  <a:gd name="T24" fmla="*/ 13 w 21"/>
                  <a:gd name="T25" fmla="*/ 0 h 21"/>
                  <a:gd name="T26" fmla="*/ 8 w 21"/>
                  <a:gd name="T27" fmla="*/ 0 h 21"/>
                  <a:gd name="T28" fmla="*/ 5 w 21"/>
                  <a:gd name="T29" fmla="*/ 3 h 21"/>
                  <a:gd name="T30" fmla="*/ 3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3"/>
                    </a:moveTo>
                    <a:lnTo>
                      <a:pt x="5" y="3"/>
                    </a:lnTo>
                    <a:lnTo>
                      <a:pt x="0" y="4"/>
                    </a:lnTo>
                    <a:lnTo>
                      <a:pt x="13" y="21"/>
                    </a:lnTo>
                    <a:lnTo>
                      <a:pt x="16" y="17"/>
                    </a:lnTo>
                    <a:lnTo>
                      <a:pt x="18" y="16"/>
                    </a:lnTo>
                    <a:lnTo>
                      <a:pt x="16" y="17"/>
                    </a:lnTo>
                    <a:lnTo>
                      <a:pt x="19" y="14"/>
                    </a:lnTo>
                    <a:lnTo>
                      <a:pt x="21" y="11"/>
                    </a:lnTo>
                    <a:lnTo>
                      <a:pt x="19" y="8"/>
                    </a:lnTo>
                    <a:lnTo>
                      <a:pt x="18" y="4"/>
                    </a:lnTo>
                    <a:lnTo>
                      <a:pt x="16" y="1"/>
                    </a:lnTo>
                    <a:lnTo>
                      <a:pt x="13" y="0"/>
                    </a:lnTo>
                    <a:lnTo>
                      <a:pt x="8" y="0"/>
                    </a:lnTo>
                    <a:lnTo>
                      <a:pt x="5" y="3"/>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8" name="Freeform 1069"/>
              <p:cNvSpPr>
                <a:spLocks/>
              </p:cNvSpPr>
              <p:nvPr/>
            </p:nvSpPr>
            <p:spPr bwMode="auto">
              <a:xfrm>
                <a:off x="4202" y="2579"/>
                <a:ext cx="21" cy="20"/>
              </a:xfrm>
              <a:custGeom>
                <a:avLst/>
                <a:gdLst>
                  <a:gd name="T0" fmla="*/ 5 w 21"/>
                  <a:gd name="T1" fmla="*/ 2 h 20"/>
                  <a:gd name="T2" fmla="*/ 5 w 21"/>
                  <a:gd name="T3" fmla="*/ 4 h 20"/>
                  <a:gd name="T4" fmla="*/ 0 w 21"/>
                  <a:gd name="T5" fmla="*/ 7 h 20"/>
                  <a:gd name="T6" fmla="*/ 15 w 21"/>
                  <a:gd name="T7" fmla="*/ 20 h 20"/>
                  <a:gd name="T8" fmla="*/ 20 w 21"/>
                  <a:gd name="T9" fmla="*/ 15 h 20"/>
                  <a:gd name="T10" fmla="*/ 18 w 21"/>
                  <a:gd name="T11" fmla="*/ 17 h 20"/>
                  <a:gd name="T12" fmla="*/ 20 w 21"/>
                  <a:gd name="T13" fmla="*/ 15 h 20"/>
                  <a:gd name="T14" fmla="*/ 21 w 21"/>
                  <a:gd name="T15" fmla="*/ 12 h 20"/>
                  <a:gd name="T16" fmla="*/ 21 w 21"/>
                  <a:gd name="T17" fmla="*/ 8 h 20"/>
                  <a:gd name="T18" fmla="*/ 20 w 21"/>
                  <a:gd name="T19" fmla="*/ 5 h 20"/>
                  <a:gd name="T20" fmla="*/ 18 w 21"/>
                  <a:gd name="T21" fmla="*/ 2 h 20"/>
                  <a:gd name="T22" fmla="*/ 15 w 21"/>
                  <a:gd name="T23" fmla="*/ 0 h 20"/>
                  <a:gd name="T24" fmla="*/ 12 w 21"/>
                  <a:gd name="T25" fmla="*/ 0 h 20"/>
                  <a:gd name="T26" fmla="*/ 8 w 21"/>
                  <a:gd name="T27" fmla="*/ 0 h 20"/>
                  <a:gd name="T28" fmla="*/ 5 w 21"/>
                  <a:gd name="T29" fmla="*/ 4 h 20"/>
                  <a:gd name="T30" fmla="*/ 5 w 21"/>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0">
                    <a:moveTo>
                      <a:pt x="5" y="2"/>
                    </a:moveTo>
                    <a:lnTo>
                      <a:pt x="5" y="4"/>
                    </a:lnTo>
                    <a:lnTo>
                      <a:pt x="0" y="7"/>
                    </a:lnTo>
                    <a:lnTo>
                      <a:pt x="15" y="20"/>
                    </a:lnTo>
                    <a:lnTo>
                      <a:pt x="20" y="15"/>
                    </a:lnTo>
                    <a:lnTo>
                      <a:pt x="18" y="17"/>
                    </a:lnTo>
                    <a:lnTo>
                      <a:pt x="20" y="15"/>
                    </a:lnTo>
                    <a:lnTo>
                      <a:pt x="21" y="12"/>
                    </a:lnTo>
                    <a:lnTo>
                      <a:pt x="21" y="8"/>
                    </a:lnTo>
                    <a:lnTo>
                      <a:pt x="20" y="5"/>
                    </a:lnTo>
                    <a:lnTo>
                      <a:pt x="18" y="2"/>
                    </a:lnTo>
                    <a:lnTo>
                      <a:pt x="15" y="0"/>
                    </a:lnTo>
                    <a:lnTo>
                      <a:pt x="12" y="0"/>
                    </a:lnTo>
                    <a:lnTo>
                      <a:pt x="8" y="0"/>
                    </a:lnTo>
                    <a:lnTo>
                      <a:pt x="5" y="4"/>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99" name="Freeform 1070"/>
              <p:cNvSpPr>
                <a:spLocks/>
              </p:cNvSpPr>
              <p:nvPr/>
            </p:nvSpPr>
            <p:spPr bwMode="auto">
              <a:xfrm>
                <a:off x="4207" y="2576"/>
                <a:ext cx="21" cy="20"/>
              </a:xfrm>
              <a:custGeom>
                <a:avLst/>
                <a:gdLst>
                  <a:gd name="T0" fmla="*/ 5 w 21"/>
                  <a:gd name="T1" fmla="*/ 2 h 20"/>
                  <a:gd name="T2" fmla="*/ 5 w 21"/>
                  <a:gd name="T3" fmla="*/ 2 h 20"/>
                  <a:gd name="T4" fmla="*/ 0 w 21"/>
                  <a:gd name="T5" fmla="*/ 5 h 20"/>
                  <a:gd name="T6" fmla="*/ 13 w 21"/>
                  <a:gd name="T7" fmla="*/ 20 h 20"/>
                  <a:gd name="T8" fmla="*/ 16 w 21"/>
                  <a:gd name="T9" fmla="*/ 16 h 20"/>
                  <a:gd name="T10" fmla="*/ 16 w 21"/>
                  <a:gd name="T11" fmla="*/ 16 h 20"/>
                  <a:gd name="T12" fmla="*/ 16 w 21"/>
                  <a:gd name="T13" fmla="*/ 16 h 20"/>
                  <a:gd name="T14" fmla="*/ 20 w 21"/>
                  <a:gd name="T15" fmla="*/ 13 h 20"/>
                  <a:gd name="T16" fmla="*/ 21 w 21"/>
                  <a:gd name="T17" fmla="*/ 10 h 20"/>
                  <a:gd name="T18" fmla="*/ 20 w 21"/>
                  <a:gd name="T19" fmla="*/ 7 h 20"/>
                  <a:gd name="T20" fmla="*/ 18 w 21"/>
                  <a:gd name="T21" fmla="*/ 3 h 20"/>
                  <a:gd name="T22" fmla="*/ 16 w 21"/>
                  <a:gd name="T23" fmla="*/ 2 h 20"/>
                  <a:gd name="T24" fmla="*/ 13 w 21"/>
                  <a:gd name="T25" fmla="*/ 0 h 20"/>
                  <a:gd name="T26" fmla="*/ 8 w 21"/>
                  <a:gd name="T27" fmla="*/ 0 h 20"/>
                  <a:gd name="T28" fmla="*/ 5 w 21"/>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0">
                    <a:moveTo>
                      <a:pt x="5" y="2"/>
                    </a:moveTo>
                    <a:lnTo>
                      <a:pt x="5" y="2"/>
                    </a:lnTo>
                    <a:lnTo>
                      <a:pt x="0" y="5"/>
                    </a:lnTo>
                    <a:lnTo>
                      <a:pt x="13" y="20"/>
                    </a:lnTo>
                    <a:lnTo>
                      <a:pt x="16" y="16"/>
                    </a:lnTo>
                    <a:lnTo>
                      <a:pt x="16" y="16"/>
                    </a:lnTo>
                    <a:lnTo>
                      <a:pt x="16" y="16"/>
                    </a:lnTo>
                    <a:lnTo>
                      <a:pt x="20" y="13"/>
                    </a:lnTo>
                    <a:lnTo>
                      <a:pt x="21" y="10"/>
                    </a:lnTo>
                    <a:lnTo>
                      <a:pt x="20" y="7"/>
                    </a:lnTo>
                    <a:lnTo>
                      <a:pt x="18" y="3"/>
                    </a:lnTo>
                    <a:lnTo>
                      <a:pt x="16" y="2"/>
                    </a:lnTo>
                    <a:lnTo>
                      <a:pt x="13" y="0"/>
                    </a:lnTo>
                    <a:lnTo>
                      <a:pt x="8" y="0"/>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0" name="Freeform 1071"/>
              <p:cNvSpPr>
                <a:spLocks/>
              </p:cNvSpPr>
              <p:nvPr/>
            </p:nvSpPr>
            <p:spPr bwMode="auto">
              <a:xfrm>
                <a:off x="4212" y="2573"/>
                <a:ext cx="19" cy="19"/>
              </a:xfrm>
              <a:custGeom>
                <a:avLst/>
                <a:gdLst>
                  <a:gd name="T0" fmla="*/ 3 w 19"/>
                  <a:gd name="T1" fmla="*/ 3 h 19"/>
                  <a:gd name="T2" fmla="*/ 3 w 19"/>
                  <a:gd name="T3" fmla="*/ 1 h 19"/>
                  <a:gd name="T4" fmla="*/ 0 w 19"/>
                  <a:gd name="T5" fmla="*/ 5 h 19"/>
                  <a:gd name="T6" fmla="*/ 11 w 19"/>
                  <a:gd name="T7" fmla="*/ 19 h 19"/>
                  <a:gd name="T8" fmla="*/ 16 w 19"/>
                  <a:gd name="T9" fmla="*/ 16 h 19"/>
                  <a:gd name="T10" fmla="*/ 18 w 19"/>
                  <a:gd name="T11" fmla="*/ 16 h 19"/>
                  <a:gd name="T12" fmla="*/ 16 w 19"/>
                  <a:gd name="T13" fmla="*/ 16 h 19"/>
                  <a:gd name="T14" fmla="*/ 18 w 19"/>
                  <a:gd name="T15" fmla="*/ 13 h 19"/>
                  <a:gd name="T16" fmla="*/ 19 w 19"/>
                  <a:gd name="T17" fmla="*/ 10 h 19"/>
                  <a:gd name="T18" fmla="*/ 19 w 19"/>
                  <a:gd name="T19" fmla="*/ 6 h 19"/>
                  <a:gd name="T20" fmla="*/ 18 w 19"/>
                  <a:gd name="T21" fmla="*/ 3 h 19"/>
                  <a:gd name="T22" fmla="*/ 15 w 19"/>
                  <a:gd name="T23" fmla="*/ 1 h 19"/>
                  <a:gd name="T24" fmla="*/ 11 w 19"/>
                  <a:gd name="T25" fmla="*/ 0 h 19"/>
                  <a:gd name="T26" fmla="*/ 8 w 19"/>
                  <a:gd name="T27" fmla="*/ 0 h 19"/>
                  <a:gd name="T28" fmla="*/ 3 w 19"/>
                  <a:gd name="T29" fmla="*/ 1 h 19"/>
                  <a:gd name="T30" fmla="*/ 3 w 19"/>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19">
                    <a:moveTo>
                      <a:pt x="3" y="3"/>
                    </a:moveTo>
                    <a:lnTo>
                      <a:pt x="3" y="1"/>
                    </a:lnTo>
                    <a:lnTo>
                      <a:pt x="0" y="5"/>
                    </a:lnTo>
                    <a:lnTo>
                      <a:pt x="11" y="19"/>
                    </a:lnTo>
                    <a:lnTo>
                      <a:pt x="16" y="16"/>
                    </a:lnTo>
                    <a:lnTo>
                      <a:pt x="18" y="16"/>
                    </a:lnTo>
                    <a:lnTo>
                      <a:pt x="16" y="16"/>
                    </a:lnTo>
                    <a:lnTo>
                      <a:pt x="18" y="13"/>
                    </a:lnTo>
                    <a:lnTo>
                      <a:pt x="19" y="10"/>
                    </a:lnTo>
                    <a:lnTo>
                      <a:pt x="19" y="6"/>
                    </a:lnTo>
                    <a:lnTo>
                      <a:pt x="18" y="3"/>
                    </a:lnTo>
                    <a:lnTo>
                      <a:pt x="15" y="1"/>
                    </a:lnTo>
                    <a:lnTo>
                      <a:pt x="11" y="0"/>
                    </a:lnTo>
                    <a:lnTo>
                      <a:pt x="8" y="0"/>
                    </a:lnTo>
                    <a:lnTo>
                      <a:pt x="3" y="1"/>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1" name="Freeform 1072"/>
              <p:cNvSpPr>
                <a:spLocks/>
              </p:cNvSpPr>
              <p:nvPr/>
            </p:nvSpPr>
            <p:spPr bwMode="auto">
              <a:xfrm>
                <a:off x="4215" y="2568"/>
                <a:ext cx="21" cy="21"/>
              </a:xfrm>
              <a:custGeom>
                <a:avLst/>
                <a:gdLst>
                  <a:gd name="T0" fmla="*/ 5 w 21"/>
                  <a:gd name="T1" fmla="*/ 2 h 21"/>
                  <a:gd name="T2" fmla="*/ 3 w 21"/>
                  <a:gd name="T3" fmla="*/ 3 h 21"/>
                  <a:gd name="T4" fmla="*/ 0 w 21"/>
                  <a:gd name="T5" fmla="*/ 8 h 21"/>
                  <a:gd name="T6" fmla="*/ 15 w 21"/>
                  <a:gd name="T7" fmla="*/ 21 h 21"/>
                  <a:gd name="T8" fmla="*/ 18 w 21"/>
                  <a:gd name="T9" fmla="*/ 16 h 21"/>
                  <a:gd name="T10" fmla="*/ 16 w 21"/>
                  <a:gd name="T11" fmla="*/ 18 h 21"/>
                  <a:gd name="T12" fmla="*/ 18 w 21"/>
                  <a:gd name="T13" fmla="*/ 16 h 21"/>
                  <a:gd name="T14" fmla="*/ 20 w 21"/>
                  <a:gd name="T15" fmla="*/ 13 h 21"/>
                  <a:gd name="T16" fmla="*/ 21 w 21"/>
                  <a:gd name="T17" fmla="*/ 8 h 21"/>
                  <a:gd name="T18" fmla="*/ 20 w 21"/>
                  <a:gd name="T19" fmla="*/ 5 h 21"/>
                  <a:gd name="T20" fmla="*/ 16 w 21"/>
                  <a:gd name="T21" fmla="*/ 3 h 21"/>
                  <a:gd name="T22" fmla="*/ 15 w 21"/>
                  <a:gd name="T23" fmla="*/ 0 h 21"/>
                  <a:gd name="T24" fmla="*/ 10 w 21"/>
                  <a:gd name="T25" fmla="*/ 0 h 21"/>
                  <a:gd name="T26" fmla="*/ 7 w 21"/>
                  <a:gd name="T27" fmla="*/ 0 h 21"/>
                  <a:gd name="T28" fmla="*/ 3 w 21"/>
                  <a:gd name="T29" fmla="*/ 3 h 21"/>
                  <a:gd name="T30" fmla="*/ 5 w 21"/>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5" y="2"/>
                    </a:moveTo>
                    <a:lnTo>
                      <a:pt x="3" y="3"/>
                    </a:lnTo>
                    <a:lnTo>
                      <a:pt x="0" y="8"/>
                    </a:lnTo>
                    <a:lnTo>
                      <a:pt x="15" y="21"/>
                    </a:lnTo>
                    <a:lnTo>
                      <a:pt x="18" y="16"/>
                    </a:lnTo>
                    <a:lnTo>
                      <a:pt x="16" y="18"/>
                    </a:lnTo>
                    <a:lnTo>
                      <a:pt x="18" y="16"/>
                    </a:lnTo>
                    <a:lnTo>
                      <a:pt x="20" y="13"/>
                    </a:lnTo>
                    <a:lnTo>
                      <a:pt x="21" y="8"/>
                    </a:lnTo>
                    <a:lnTo>
                      <a:pt x="20" y="5"/>
                    </a:lnTo>
                    <a:lnTo>
                      <a:pt x="16" y="3"/>
                    </a:lnTo>
                    <a:lnTo>
                      <a:pt x="15" y="0"/>
                    </a:lnTo>
                    <a:lnTo>
                      <a:pt x="10" y="0"/>
                    </a:lnTo>
                    <a:lnTo>
                      <a:pt x="7" y="0"/>
                    </a:lnTo>
                    <a:lnTo>
                      <a:pt x="3" y="3"/>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2" name="Freeform 1073"/>
              <p:cNvSpPr>
                <a:spLocks/>
              </p:cNvSpPr>
              <p:nvPr/>
            </p:nvSpPr>
            <p:spPr bwMode="auto">
              <a:xfrm>
                <a:off x="4220" y="2565"/>
                <a:ext cx="20" cy="21"/>
              </a:xfrm>
              <a:custGeom>
                <a:avLst/>
                <a:gdLst>
                  <a:gd name="T0" fmla="*/ 3 w 20"/>
                  <a:gd name="T1" fmla="*/ 1 h 21"/>
                  <a:gd name="T2" fmla="*/ 3 w 20"/>
                  <a:gd name="T3" fmla="*/ 1 h 21"/>
                  <a:gd name="T4" fmla="*/ 0 w 20"/>
                  <a:gd name="T5" fmla="*/ 5 h 21"/>
                  <a:gd name="T6" fmla="*/ 11 w 20"/>
                  <a:gd name="T7" fmla="*/ 21 h 21"/>
                  <a:gd name="T8" fmla="*/ 16 w 20"/>
                  <a:gd name="T9" fmla="*/ 18 h 21"/>
                  <a:gd name="T10" fmla="*/ 16 w 20"/>
                  <a:gd name="T11" fmla="*/ 18 h 21"/>
                  <a:gd name="T12" fmla="*/ 16 w 20"/>
                  <a:gd name="T13" fmla="*/ 18 h 21"/>
                  <a:gd name="T14" fmla="*/ 18 w 20"/>
                  <a:gd name="T15" fmla="*/ 14 h 21"/>
                  <a:gd name="T16" fmla="*/ 20 w 20"/>
                  <a:gd name="T17" fmla="*/ 11 h 21"/>
                  <a:gd name="T18" fmla="*/ 20 w 20"/>
                  <a:gd name="T19" fmla="*/ 6 h 21"/>
                  <a:gd name="T20" fmla="*/ 18 w 20"/>
                  <a:gd name="T21" fmla="*/ 5 h 21"/>
                  <a:gd name="T22" fmla="*/ 15 w 20"/>
                  <a:gd name="T23" fmla="*/ 1 h 21"/>
                  <a:gd name="T24" fmla="*/ 11 w 20"/>
                  <a:gd name="T25" fmla="*/ 0 h 21"/>
                  <a:gd name="T26" fmla="*/ 8 w 20"/>
                  <a:gd name="T27" fmla="*/ 0 h 21"/>
                  <a:gd name="T28" fmla="*/ 3 w 20"/>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1">
                    <a:moveTo>
                      <a:pt x="3" y="1"/>
                    </a:moveTo>
                    <a:lnTo>
                      <a:pt x="3" y="1"/>
                    </a:lnTo>
                    <a:lnTo>
                      <a:pt x="0" y="5"/>
                    </a:lnTo>
                    <a:lnTo>
                      <a:pt x="11" y="21"/>
                    </a:lnTo>
                    <a:lnTo>
                      <a:pt x="16" y="18"/>
                    </a:lnTo>
                    <a:lnTo>
                      <a:pt x="16" y="18"/>
                    </a:lnTo>
                    <a:lnTo>
                      <a:pt x="16" y="18"/>
                    </a:lnTo>
                    <a:lnTo>
                      <a:pt x="18" y="14"/>
                    </a:lnTo>
                    <a:lnTo>
                      <a:pt x="20" y="11"/>
                    </a:lnTo>
                    <a:lnTo>
                      <a:pt x="20" y="6"/>
                    </a:lnTo>
                    <a:lnTo>
                      <a:pt x="18" y="5"/>
                    </a:lnTo>
                    <a:lnTo>
                      <a:pt x="15" y="1"/>
                    </a:lnTo>
                    <a:lnTo>
                      <a:pt x="11" y="0"/>
                    </a:lnTo>
                    <a:lnTo>
                      <a:pt x="8" y="0"/>
                    </a:lnTo>
                    <a:lnTo>
                      <a:pt x="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3" name="Freeform 1074"/>
              <p:cNvSpPr>
                <a:spLocks/>
              </p:cNvSpPr>
              <p:nvPr/>
            </p:nvSpPr>
            <p:spPr bwMode="auto">
              <a:xfrm>
                <a:off x="4223" y="2561"/>
                <a:ext cx="21" cy="22"/>
              </a:xfrm>
              <a:custGeom>
                <a:avLst/>
                <a:gdLst>
                  <a:gd name="T0" fmla="*/ 7 w 21"/>
                  <a:gd name="T1" fmla="*/ 2 h 22"/>
                  <a:gd name="T2" fmla="*/ 5 w 21"/>
                  <a:gd name="T3" fmla="*/ 2 h 22"/>
                  <a:gd name="T4" fmla="*/ 0 w 21"/>
                  <a:gd name="T5" fmla="*/ 5 h 22"/>
                  <a:gd name="T6" fmla="*/ 13 w 21"/>
                  <a:gd name="T7" fmla="*/ 22 h 22"/>
                  <a:gd name="T8" fmla="*/ 17 w 21"/>
                  <a:gd name="T9" fmla="*/ 18 h 22"/>
                  <a:gd name="T10" fmla="*/ 15 w 21"/>
                  <a:gd name="T11" fmla="*/ 20 h 22"/>
                  <a:gd name="T12" fmla="*/ 17 w 21"/>
                  <a:gd name="T13" fmla="*/ 18 h 22"/>
                  <a:gd name="T14" fmla="*/ 20 w 21"/>
                  <a:gd name="T15" fmla="*/ 15 h 22"/>
                  <a:gd name="T16" fmla="*/ 21 w 21"/>
                  <a:gd name="T17" fmla="*/ 12 h 22"/>
                  <a:gd name="T18" fmla="*/ 20 w 21"/>
                  <a:gd name="T19" fmla="*/ 9 h 22"/>
                  <a:gd name="T20" fmla="*/ 18 w 21"/>
                  <a:gd name="T21" fmla="*/ 5 h 22"/>
                  <a:gd name="T22" fmla="*/ 17 w 21"/>
                  <a:gd name="T23" fmla="*/ 2 h 22"/>
                  <a:gd name="T24" fmla="*/ 13 w 21"/>
                  <a:gd name="T25" fmla="*/ 0 h 22"/>
                  <a:gd name="T26" fmla="*/ 8 w 21"/>
                  <a:gd name="T27" fmla="*/ 0 h 22"/>
                  <a:gd name="T28" fmla="*/ 5 w 21"/>
                  <a:gd name="T29" fmla="*/ 2 h 22"/>
                  <a:gd name="T30" fmla="*/ 7 w 21"/>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2">
                    <a:moveTo>
                      <a:pt x="7" y="2"/>
                    </a:moveTo>
                    <a:lnTo>
                      <a:pt x="5" y="2"/>
                    </a:lnTo>
                    <a:lnTo>
                      <a:pt x="0" y="5"/>
                    </a:lnTo>
                    <a:lnTo>
                      <a:pt x="13" y="22"/>
                    </a:lnTo>
                    <a:lnTo>
                      <a:pt x="17" y="18"/>
                    </a:lnTo>
                    <a:lnTo>
                      <a:pt x="15" y="20"/>
                    </a:lnTo>
                    <a:lnTo>
                      <a:pt x="17" y="18"/>
                    </a:lnTo>
                    <a:lnTo>
                      <a:pt x="20" y="15"/>
                    </a:lnTo>
                    <a:lnTo>
                      <a:pt x="21" y="12"/>
                    </a:lnTo>
                    <a:lnTo>
                      <a:pt x="20" y="9"/>
                    </a:lnTo>
                    <a:lnTo>
                      <a:pt x="18" y="5"/>
                    </a:lnTo>
                    <a:lnTo>
                      <a:pt x="17" y="2"/>
                    </a:lnTo>
                    <a:lnTo>
                      <a:pt x="13" y="0"/>
                    </a:lnTo>
                    <a:lnTo>
                      <a:pt x="8" y="0"/>
                    </a:lnTo>
                    <a:lnTo>
                      <a:pt x="5" y="2"/>
                    </a:lnTo>
                    <a:lnTo>
                      <a:pt x="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4" name="Freeform 1075"/>
              <p:cNvSpPr>
                <a:spLocks/>
              </p:cNvSpPr>
              <p:nvPr/>
            </p:nvSpPr>
            <p:spPr bwMode="auto">
              <a:xfrm>
                <a:off x="4230" y="2560"/>
                <a:ext cx="18" cy="21"/>
              </a:xfrm>
              <a:custGeom>
                <a:avLst/>
                <a:gdLst>
                  <a:gd name="T0" fmla="*/ 1 w 18"/>
                  <a:gd name="T1" fmla="*/ 3 h 21"/>
                  <a:gd name="T2" fmla="*/ 5 w 18"/>
                  <a:gd name="T3" fmla="*/ 1 h 21"/>
                  <a:gd name="T4" fmla="*/ 0 w 18"/>
                  <a:gd name="T5" fmla="*/ 3 h 21"/>
                  <a:gd name="T6" fmla="*/ 8 w 18"/>
                  <a:gd name="T7" fmla="*/ 21 h 21"/>
                  <a:gd name="T8" fmla="*/ 11 w 18"/>
                  <a:gd name="T9" fmla="*/ 19 h 21"/>
                  <a:gd name="T10" fmla="*/ 14 w 18"/>
                  <a:gd name="T11" fmla="*/ 18 h 21"/>
                  <a:gd name="T12" fmla="*/ 11 w 18"/>
                  <a:gd name="T13" fmla="*/ 19 h 21"/>
                  <a:gd name="T14" fmla="*/ 14 w 18"/>
                  <a:gd name="T15" fmla="*/ 16 h 21"/>
                  <a:gd name="T16" fmla="*/ 18 w 18"/>
                  <a:gd name="T17" fmla="*/ 13 h 21"/>
                  <a:gd name="T18" fmla="*/ 18 w 18"/>
                  <a:gd name="T19" fmla="*/ 10 h 21"/>
                  <a:gd name="T20" fmla="*/ 18 w 18"/>
                  <a:gd name="T21" fmla="*/ 6 h 21"/>
                  <a:gd name="T22" fmla="*/ 14 w 18"/>
                  <a:gd name="T23" fmla="*/ 3 h 21"/>
                  <a:gd name="T24" fmla="*/ 13 w 18"/>
                  <a:gd name="T25" fmla="*/ 1 h 21"/>
                  <a:gd name="T26" fmla="*/ 10 w 18"/>
                  <a:gd name="T27" fmla="*/ 0 h 21"/>
                  <a:gd name="T28" fmla="*/ 5 w 18"/>
                  <a:gd name="T29" fmla="*/ 1 h 21"/>
                  <a:gd name="T30" fmla="*/ 1 w 18"/>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1" y="3"/>
                    </a:moveTo>
                    <a:lnTo>
                      <a:pt x="5" y="1"/>
                    </a:lnTo>
                    <a:lnTo>
                      <a:pt x="0" y="3"/>
                    </a:lnTo>
                    <a:lnTo>
                      <a:pt x="8" y="21"/>
                    </a:lnTo>
                    <a:lnTo>
                      <a:pt x="11" y="19"/>
                    </a:lnTo>
                    <a:lnTo>
                      <a:pt x="14" y="18"/>
                    </a:lnTo>
                    <a:lnTo>
                      <a:pt x="11" y="19"/>
                    </a:lnTo>
                    <a:lnTo>
                      <a:pt x="14" y="16"/>
                    </a:lnTo>
                    <a:lnTo>
                      <a:pt x="18" y="13"/>
                    </a:lnTo>
                    <a:lnTo>
                      <a:pt x="18" y="10"/>
                    </a:lnTo>
                    <a:lnTo>
                      <a:pt x="18" y="6"/>
                    </a:lnTo>
                    <a:lnTo>
                      <a:pt x="14" y="3"/>
                    </a:lnTo>
                    <a:lnTo>
                      <a:pt x="13" y="1"/>
                    </a:lnTo>
                    <a:lnTo>
                      <a:pt x="10" y="0"/>
                    </a:lnTo>
                    <a:lnTo>
                      <a:pt x="5" y="1"/>
                    </a:lnTo>
                    <a:lnTo>
                      <a:pt x="1"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5" name="Freeform 1076"/>
              <p:cNvSpPr>
                <a:spLocks/>
              </p:cNvSpPr>
              <p:nvPr/>
            </p:nvSpPr>
            <p:spPr bwMode="auto">
              <a:xfrm>
                <a:off x="4231" y="2557"/>
                <a:ext cx="22" cy="21"/>
              </a:xfrm>
              <a:custGeom>
                <a:avLst/>
                <a:gdLst>
                  <a:gd name="T0" fmla="*/ 7 w 22"/>
                  <a:gd name="T1" fmla="*/ 1 h 21"/>
                  <a:gd name="T2" fmla="*/ 5 w 22"/>
                  <a:gd name="T3" fmla="*/ 3 h 21"/>
                  <a:gd name="T4" fmla="*/ 0 w 22"/>
                  <a:gd name="T5" fmla="*/ 6 h 21"/>
                  <a:gd name="T6" fmla="*/ 13 w 22"/>
                  <a:gd name="T7" fmla="*/ 21 h 21"/>
                  <a:gd name="T8" fmla="*/ 17 w 22"/>
                  <a:gd name="T9" fmla="*/ 17 h 21"/>
                  <a:gd name="T10" fmla="*/ 15 w 22"/>
                  <a:gd name="T11" fmla="*/ 19 h 21"/>
                  <a:gd name="T12" fmla="*/ 17 w 22"/>
                  <a:gd name="T13" fmla="*/ 17 h 21"/>
                  <a:gd name="T14" fmla="*/ 20 w 22"/>
                  <a:gd name="T15" fmla="*/ 14 h 21"/>
                  <a:gd name="T16" fmla="*/ 22 w 22"/>
                  <a:gd name="T17" fmla="*/ 11 h 21"/>
                  <a:gd name="T18" fmla="*/ 20 w 22"/>
                  <a:gd name="T19" fmla="*/ 8 h 21"/>
                  <a:gd name="T20" fmla="*/ 18 w 22"/>
                  <a:gd name="T21" fmla="*/ 4 h 21"/>
                  <a:gd name="T22" fmla="*/ 17 w 22"/>
                  <a:gd name="T23" fmla="*/ 1 h 21"/>
                  <a:gd name="T24" fmla="*/ 13 w 22"/>
                  <a:gd name="T25" fmla="*/ 0 h 21"/>
                  <a:gd name="T26" fmla="*/ 9 w 22"/>
                  <a:gd name="T27" fmla="*/ 1 h 21"/>
                  <a:gd name="T28" fmla="*/ 5 w 22"/>
                  <a:gd name="T29" fmla="*/ 3 h 21"/>
                  <a:gd name="T30" fmla="*/ 7 w 22"/>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1">
                    <a:moveTo>
                      <a:pt x="7" y="1"/>
                    </a:moveTo>
                    <a:lnTo>
                      <a:pt x="5" y="3"/>
                    </a:lnTo>
                    <a:lnTo>
                      <a:pt x="0" y="6"/>
                    </a:lnTo>
                    <a:lnTo>
                      <a:pt x="13" y="21"/>
                    </a:lnTo>
                    <a:lnTo>
                      <a:pt x="17" y="17"/>
                    </a:lnTo>
                    <a:lnTo>
                      <a:pt x="15" y="19"/>
                    </a:lnTo>
                    <a:lnTo>
                      <a:pt x="17" y="17"/>
                    </a:lnTo>
                    <a:lnTo>
                      <a:pt x="20" y="14"/>
                    </a:lnTo>
                    <a:lnTo>
                      <a:pt x="22" y="11"/>
                    </a:lnTo>
                    <a:lnTo>
                      <a:pt x="20" y="8"/>
                    </a:lnTo>
                    <a:lnTo>
                      <a:pt x="18" y="4"/>
                    </a:lnTo>
                    <a:lnTo>
                      <a:pt x="17" y="1"/>
                    </a:lnTo>
                    <a:lnTo>
                      <a:pt x="13" y="0"/>
                    </a:lnTo>
                    <a:lnTo>
                      <a:pt x="9" y="1"/>
                    </a:lnTo>
                    <a:lnTo>
                      <a:pt x="5" y="3"/>
                    </a:lnTo>
                    <a:lnTo>
                      <a:pt x="7"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6" name="Freeform 1077"/>
              <p:cNvSpPr>
                <a:spLocks/>
              </p:cNvSpPr>
              <p:nvPr/>
            </p:nvSpPr>
            <p:spPr bwMode="auto">
              <a:xfrm>
                <a:off x="4238" y="2555"/>
                <a:ext cx="18" cy="21"/>
              </a:xfrm>
              <a:custGeom>
                <a:avLst/>
                <a:gdLst>
                  <a:gd name="T0" fmla="*/ 8 w 18"/>
                  <a:gd name="T1" fmla="*/ 2 h 21"/>
                  <a:gd name="T2" fmla="*/ 5 w 18"/>
                  <a:gd name="T3" fmla="*/ 2 h 21"/>
                  <a:gd name="T4" fmla="*/ 0 w 18"/>
                  <a:gd name="T5" fmla="*/ 3 h 21"/>
                  <a:gd name="T6" fmla="*/ 8 w 18"/>
                  <a:gd name="T7" fmla="*/ 21 h 21"/>
                  <a:gd name="T8" fmla="*/ 11 w 18"/>
                  <a:gd name="T9" fmla="*/ 19 h 21"/>
                  <a:gd name="T10" fmla="*/ 8 w 18"/>
                  <a:gd name="T11" fmla="*/ 19 h 21"/>
                  <a:gd name="T12" fmla="*/ 11 w 18"/>
                  <a:gd name="T13" fmla="*/ 19 h 21"/>
                  <a:gd name="T14" fmla="*/ 15 w 18"/>
                  <a:gd name="T15" fmla="*/ 18 h 21"/>
                  <a:gd name="T16" fmla="*/ 18 w 18"/>
                  <a:gd name="T17" fmla="*/ 15 h 21"/>
                  <a:gd name="T18" fmla="*/ 18 w 18"/>
                  <a:gd name="T19" fmla="*/ 11 h 21"/>
                  <a:gd name="T20" fmla="*/ 18 w 18"/>
                  <a:gd name="T21" fmla="*/ 6 h 21"/>
                  <a:gd name="T22" fmla="*/ 15 w 18"/>
                  <a:gd name="T23" fmla="*/ 3 h 21"/>
                  <a:gd name="T24" fmla="*/ 13 w 18"/>
                  <a:gd name="T25" fmla="*/ 2 h 21"/>
                  <a:gd name="T26" fmla="*/ 10 w 18"/>
                  <a:gd name="T27" fmla="*/ 0 h 21"/>
                  <a:gd name="T28" fmla="*/ 5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5" y="2"/>
                    </a:lnTo>
                    <a:lnTo>
                      <a:pt x="0" y="3"/>
                    </a:lnTo>
                    <a:lnTo>
                      <a:pt x="8" y="21"/>
                    </a:lnTo>
                    <a:lnTo>
                      <a:pt x="11" y="19"/>
                    </a:lnTo>
                    <a:lnTo>
                      <a:pt x="8" y="19"/>
                    </a:lnTo>
                    <a:lnTo>
                      <a:pt x="11" y="19"/>
                    </a:lnTo>
                    <a:lnTo>
                      <a:pt x="15" y="18"/>
                    </a:lnTo>
                    <a:lnTo>
                      <a:pt x="18" y="15"/>
                    </a:lnTo>
                    <a:lnTo>
                      <a:pt x="18" y="11"/>
                    </a:lnTo>
                    <a:lnTo>
                      <a:pt x="18" y="6"/>
                    </a:lnTo>
                    <a:lnTo>
                      <a:pt x="15" y="3"/>
                    </a:lnTo>
                    <a:lnTo>
                      <a:pt x="13" y="2"/>
                    </a:lnTo>
                    <a:lnTo>
                      <a:pt x="10" y="0"/>
                    </a:lnTo>
                    <a:lnTo>
                      <a:pt x="5"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7" name="Freeform 1078"/>
              <p:cNvSpPr>
                <a:spLocks/>
              </p:cNvSpPr>
              <p:nvPr/>
            </p:nvSpPr>
            <p:spPr bwMode="auto">
              <a:xfrm>
                <a:off x="4246" y="2557"/>
                <a:ext cx="13" cy="17"/>
              </a:xfrm>
              <a:custGeom>
                <a:avLst/>
                <a:gdLst>
                  <a:gd name="T0" fmla="*/ 5 w 13"/>
                  <a:gd name="T1" fmla="*/ 0 h 17"/>
                  <a:gd name="T2" fmla="*/ 5 w 13"/>
                  <a:gd name="T3" fmla="*/ 0 h 17"/>
                  <a:gd name="T4" fmla="*/ 0 w 13"/>
                  <a:gd name="T5" fmla="*/ 0 h 17"/>
                  <a:gd name="T6" fmla="*/ 0 w 13"/>
                  <a:gd name="T7" fmla="*/ 17 h 17"/>
                  <a:gd name="T8" fmla="*/ 5 w 13"/>
                  <a:gd name="T9" fmla="*/ 17 h 17"/>
                  <a:gd name="T10" fmla="*/ 5 w 13"/>
                  <a:gd name="T11" fmla="*/ 17 h 17"/>
                  <a:gd name="T12" fmla="*/ 5 w 13"/>
                  <a:gd name="T13" fmla="*/ 17 h 17"/>
                  <a:gd name="T14" fmla="*/ 8 w 13"/>
                  <a:gd name="T15" fmla="*/ 17 h 17"/>
                  <a:gd name="T16" fmla="*/ 11 w 13"/>
                  <a:gd name="T17" fmla="*/ 14 h 17"/>
                  <a:gd name="T18" fmla="*/ 13 w 13"/>
                  <a:gd name="T19" fmla="*/ 13 h 17"/>
                  <a:gd name="T20" fmla="*/ 13 w 13"/>
                  <a:gd name="T21" fmla="*/ 8 h 17"/>
                  <a:gd name="T22" fmla="*/ 13 w 13"/>
                  <a:gd name="T23" fmla="*/ 4 h 17"/>
                  <a:gd name="T24" fmla="*/ 11 w 13"/>
                  <a:gd name="T25" fmla="*/ 1 h 17"/>
                  <a:gd name="T26" fmla="*/ 8 w 13"/>
                  <a:gd name="T27" fmla="*/ 0 h 17"/>
                  <a:gd name="T28" fmla="*/ 5 w 13"/>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7">
                    <a:moveTo>
                      <a:pt x="5" y="0"/>
                    </a:moveTo>
                    <a:lnTo>
                      <a:pt x="5" y="0"/>
                    </a:lnTo>
                    <a:lnTo>
                      <a:pt x="0" y="0"/>
                    </a:lnTo>
                    <a:lnTo>
                      <a:pt x="0" y="17"/>
                    </a:lnTo>
                    <a:lnTo>
                      <a:pt x="5" y="17"/>
                    </a:lnTo>
                    <a:lnTo>
                      <a:pt x="5" y="17"/>
                    </a:lnTo>
                    <a:lnTo>
                      <a:pt x="5" y="17"/>
                    </a:lnTo>
                    <a:lnTo>
                      <a:pt x="8" y="17"/>
                    </a:lnTo>
                    <a:lnTo>
                      <a:pt x="11" y="14"/>
                    </a:lnTo>
                    <a:lnTo>
                      <a:pt x="13" y="13"/>
                    </a:lnTo>
                    <a:lnTo>
                      <a:pt x="13" y="8"/>
                    </a:lnTo>
                    <a:lnTo>
                      <a:pt x="13" y="4"/>
                    </a:lnTo>
                    <a:lnTo>
                      <a:pt x="11" y="1"/>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8" name="Freeform 1079"/>
              <p:cNvSpPr>
                <a:spLocks/>
              </p:cNvSpPr>
              <p:nvPr/>
            </p:nvSpPr>
            <p:spPr bwMode="auto">
              <a:xfrm>
                <a:off x="4251" y="2557"/>
                <a:ext cx="13" cy="17"/>
              </a:xfrm>
              <a:custGeom>
                <a:avLst/>
                <a:gdLst>
                  <a:gd name="T0" fmla="*/ 3 w 13"/>
                  <a:gd name="T1" fmla="*/ 0 h 17"/>
                  <a:gd name="T2" fmla="*/ 3 w 13"/>
                  <a:gd name="T3" fmla="*/ 0 h 17"/>
                  <a:gd name="T4" fmla="*/ 0 w 13"/>
                  <a:gd name="T5" fmla="*/ 0 h 17"/>
                  <a:gd name="T6" fmla="*/ 0 w 13"/>
                  <a:gd name="T7" fmla="*/ 17 h 17"/>
                  <a:gd name="T8" fmla="*/ 3 w 13"/>
                  <a:gd name="T9" fmla="*/ 17 h 17"/>
                  <a:gd name="T10" fmla="*/ 3 w 13"/>
                  <a:gd name="T11" fmla="*/ 17 h 17"/>
                  <a:gd name="T12" fmla="*/ 3 w 13"/>
                  <a:gd name="T13" fmla="*/ 17 h 17"/>
                  <a:gd name="T14" fmla="*/ 8 w 13"/>
                  <a:gd name="T15" fmla="*/ 17 h 17"/>
                  <a:gd name="T16" fmla="*/ 10 w 13"/>
                  <a:gd name="T17" fmla="*/ 14 h 17"/>
                  <a:gd name="T18" fmla="*/ 13 w 13"/>
                  <a:gd name="T19" fmla="*/ 13 h 17"/>
                  <a:gd name="T20" fmla="*/ 13 w 13"/>
                  <a:gd name="T21" fmla="*/ 8 h 17"/>
                  <a:gd name="T22" fmla="*/ 13 w 13"/>
                  <a:gd name="T23" fmla="*/ 4 h 17"/>
                  <a:gd name="T24" fmla="*/ 10 w 13"/>
                  <a:gd name="T25" fmla="*/ 1 h 17"/>
                  <a:gd name="T26" fmla="*/ 8 w 13"/>
                  <a:gd name="T27" fmla="*/ 0 h 17"/>
                  <a:gd name="T28" fmla="*/ 3 w 13"/>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7">
                    <a:moveTo>
                      <a:pt x="3" y="0"/>
                    </a:moveTo>
                    <a:lnTo>
                      <a:pt x="3" y="0"/>
                    </a:lnTo>
                    <a:lnTo>
                      <a:pt x="0" y="0"/>
                    </a:lnTo>
                    <a:lnTo>
                      <a:pt x="0" y="17"/>
                    </a:lnTo>
                    <a:lnTo>
                      <a:pt x="3" y="17"/>
                    </a:lnTo>
                    <a:lnTo>
                      <a:pt x="3" y="17"/>
                    </a:lnTo>
                    <a:lnTo>
                      <a:pt x="3" y="17"/>
                    </a:lnTo>
                    <a:lnTo>
                      <a:pt x="8" y="17"/>
                    </a:lnTo>
                    <a:lnTo>
                      <a:pt x="10" y="14"/>
                    </a:lnTo>
                    <a:lnTo>
                      <a:pt x="13" y="13"/>
                    </a:lnTo>
                    <a:lnTo>
                      <a:pt x="13" y="8"/>
                    </a:lnTo>
                    <a:lnTo>
                      <a:pt x="13" y="4"/>
                    </a:lnTo>
                    <a:lnTo>
                      <a:pt x="10" y="1"/>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09" name="Freeform 1080"/>
              <p:cNvSpPr>
                <a:spLocks/>
              </p:cNvSpPr>
              <p:nvPr/>
            </p:nvSpPr>
            <p:spPr bwMode="auto">
              <a:xfrm>
                <a:off x="4254" y="2557"/>
                <a:ext cx="13" cy="17"/>
              </a:xfrm>
              <a:custGeom>
                <a:avLst/>
                <a:gdLst>
                  <a:gd name="T0" fmla="*/ 8 w 13"/>
                  <a:gd name="T1" fmla="*/ 0 h 17"/>
                  <a:gd name="T2" fmla="*/ 5 w 13"/>
                  <a:gd name="T3" fmla="*/ 0 h 17"/>
                  <a:gd name="T4" fmla="*/ 0 w 13"/>
                  <a:gd name="T5" fmla="*/ 0 h 17"/>
                  <a:gd name="T6" fmla="*/ 0 w 13"/>
                  <a:gd name="T7" fmla="*/ 17 h 17"/>
                  <a:gd name="T8" fmla="*/ 5 w 13"/>
                  <a:gd name="T9" fmla="*/ 17 h 17"/>
                  <a:gd name="T10" fmla="*/ 0 w 13"/>
                  <a:gd name="T11" fmla="*/ 17 h 17"/>
                  <a:gd name="T12" fmla="*/ 5 w 13"/>
                  <a:gd name="T13" fmla="*/ 17 h 17"/>
                  <a:gd name="T14" fmla="*/ 8 w 13"/>
                  <a:gd name="T15" fmla="*/ 17 h 17"/>
                  <a:gd name="T16" fmla="*/ 12 w 13"/>
                  <a:gd name="T17" fmla="*/ 14 h 17"/>
                  <a:gd name="T18" fmla="*/ 13 w 13"/>
                  <a:gd name="T19" fmla="*/ 13 h 17"/>
                  <a:gd name="T20" fmla="*/ 13 w 13"/>
                  <a:gd name="T21" fmla="*/ 8 h 17"/>
                  <a:gd name="T22" fmla="*/ 13 w 13"/>
                  <a:gd name="T23" fmla="*/ 4 h 17"/>
                  <a:gd name="T24" fmla="*/ 12 w 13"/>
                  <a:gd name="T25" fmla="*/ 1 h 17"/>
                  <a:gd name="T26" fmla="*/ 8 w 13"/>
                  <a:gd name="T27" fmla="*/ 0 h 17"/>
                  <a:gd name="T28" fmla="*/ 5 w 13"/>
                  <a:gd name="T29" fmla="*/ 0 h 17"/>
                  <a:gd name="T30" fmla="*/ 8 w 13"/>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7">
                    <a:moveTo>
                      <a:pt x="8" y="0"/>
                    </a:moveTo>
                    <a:lnTo>
                      <a:pt x="5" y="0"/>
                    </a:lnTo>
                    <a:lnTo>
                      <a:pt x="0" y="0"/>
                    </a:lnTo>
                    <a:lnTo>
                      <a:pt x="0" y="17"/>
                    </a:lnTo>
                    <a:lnTo>
                      <a:pt x="5" y="17"/>
                    </a:lnTo>
                    <a:lnTo>
                      <a:pt x="0" y="17"/>
                    </a:lnTo>
                    <a:lnTo>
                      <a:pt x="5" y="17"/>
                    </a:lnTo>
                    <a:lnTo>
                      <a:pt x="8" y="17"/>
                    </a:lnTo>
                    <a:lnTo>
                      <a:pt x="12" y="14"/>
                    </a:lnTo>
                    <a:lnTo>
                      <a:pt x="13" y="13"/>
                    </a:lnTo>
                    <a:lnTo>
                      <a:pt x="13" y="8"/>
                    </a:lnTo>
                    <a:lnTo>
                      <a:pt x="13" y="4"/>
                    </a:lnTo>
                    <a:lnTo>
                      <a:pt x="12" y="1"/>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0" name="Freeform 1081"/>
              <p:cNvSpPr>
                <a:spLocks/>
              </p:cNvSpPr>
              <p:nvPr/>
            </p:nvSpPr>
            <p:spPr bwMode="auto">
              <a:xfrm>
                <a:off x="4254" y="2557"/>
                <a:ext cx="18" cy="19"/>
              </a:xfrm>
              <a:custGeom>
                <a:avLst/>
                <a:gdLst>
                  <a:gd name="T0" fmla="*/ 15 w 18"/>
                  <a:gd name="T1" fmla="*/ 3 h 19"/>
                  <a:gd name="T2" fmla="*/ 12 w 18"/>
                  <a:gd name="T3" fmla="*/ 1 h 19"/>
                  <a:gd name="T4" fmla="*/ 8 w 18"/>
                  <a:gd name="T5" fmla="*/ 0 h 19"/>
                  <a:gd name="T6" fmla="*/ 0 w 18"/>
                  <a:gd name="T7" fmla="*/ 17 h 19"/>
                  <a:gd name="T8" fmla="*/ 5 w 18"/>
                  <a:gd name="T9" fmla="*/ 19 h 19"/>
                  <a:gd name="T10" fmla="*/ 2 w 18"/>
                  <a:gd name="T11" fmla="*/ 17 h 19"/>
                  <a:gd name="T12" fmla="*/ 5 w 18"/>
                  <a:gd name="T13" fmla="*/ 19 h 19"/>
                  <a:gd name="T14" fmla="*/ 8 w 18"/>
                  <a:gd name="T15" fmla="*/ 19 h 19"/>
                  <a:gd name="T16" fmla="*/ 13 w 18"/>
                  <a:gd name="T17" fmla="*/ 19 h 19"/>
                  <a:gd name="T18" fmla="*/ 15 w 18"/>
                  <a:gd name="T19" fmla="*/ 16 h 19"/>
                  <a:gd name="T20" fmla="*/ 18 w 18"/>
                  <a:gd name="T21" fmla="*/ 13 h 19"/>
                  <a:gd name="T22" fmla="*/ 18 w 18"/>
                  <a:gd name="T23" fmla="*/ 9 h 19"/>
                  <a:gd name="T24" fmla="*/ 18 w 18"/>
                  <a:gd name="T25" fmla="*/ 6 h 19"/>
                  <a:gd name="T26" fmla="*/ 15 w 18"/>
                  <a:gd name="T27" fmla="*/ 3 h 19"/>
                  <a:gd name="T28" fmla="*/ 12 w 18"/>
                  <a:gd name="T29" fmla="*/ 1 h 19"/>
                  <a:gd name="T30" fmla="*/ 15 w 18"/>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15" y="3"/>
                    </a:moveTo>
                    <a:lnTo>
                      <a:pt x="12" y="1"/>
                    </a:lnTo>
                    <a:lnTo>
                      <a:pt x="8" y="0"/>
                    </a:lnTo>
                    <a:lnTo>
                      <a:pt x="0" y="17"/>
                    </a:lnTo>
                    <a:lnTo>
                      <a:pt x="5" y="19"/>
                    </a:lnTo>
                    <a:lnTo>
                      <a:pt x="2" y="17"/>
                    </a:lnTo>
                    <a:lnTo>
                      <a:pt x="5" y="19"/>
                    </a:lnTo>
                    <a:lnTo>
                      <a:pt x="8" y="19"/>
                    </a:lnTo>
                    <a:lnTo>
                      <a:pt x="13" y="19"/>
                    </a:lnTo>
                    <a:lnTo>
                      <a:pt x="15" y="16"/>
                    </a:lnTo>
                    <a:lnTo>
                      <a:pt x="18" y="13"/>
                    </a:lnTo>
                    <a:lnTo>
                      <a:pt x="18" y="9"/>
                    </a:lnTo>
                    <a:lnTo>
                      <a:pt x="18" y="6"/>
                    </a:lnTo>
                    <a:lnTo>
                      <a:pt x="15" y="3"/>
                    </a:lnTo>
                    <a:lnTo>
                      <a:pt x="12" y="1"/>
                    </a:lnTo>
                    <a:lnTo>
                      <a:pt x="1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1" name="Freeform 1082"/>
              <p:cNvSpPr>
                <a:spLocks/>
              </p:cNvSpPr>
              <p:nvPr/>
            </p:nvSpPr>
            <p:spPr bwMode="auto">
              <a:xfrm>
                <a:off x="4256" y="2560"/>
                <a:ext cx="21" cy="19"/>
              </a:xfrm>
              <a:custGeom>
                <a:avLst/>
                <a:gdLst>
                  <a:gd name="T0" fmla="*/ 16 w 21"/>
                  <a:gd name="T1" fmla="*/ 3 h 19"/>
                  <a:gd name="T2" fmla="*/ 16 w 21"/>
                  <a:gd name="T3" fmla="*/ 3 h 19"/>
                  <a:gd name="T4" fmla="*/ 13 w 21"/>
                  <a:gd name="T5" fmla="*/ 0 h 19"/>
                  <a:gd name="T6" fmla="*/ 0 w 21"/>
                  <a:gd name="T7" fmla="*/ 14 h 19"/>
                  <a:gd name="T8" fmla="*/ 5 w 21"/>
                  <a:gd name="T9" fmla="*/ 18 h 19"/>
                  <a:gd name="T10" fmla="*/ 5 w 21"/>
                  <a:gd name="T11" fmla="*/ 18 h 19"/>
                  <a:gd name="T12" fmla="*/ 5 w 21"/>
                  <a:gd name="T13" fmla="*/ 18 h 19"/>
                  <a:gd name="T14" fmla="*/ 8 w 21"/>
                  <a:gd name="T15" fmla="*/ 19 h 19"/>
                  <a:gd name="T16" fmla="*/ 13 w 21"/>
                  <a:gd name="T17" fmla="*/ 19 h 19"/>
                  <a:gd name="T18" fmla="*/ 16 w 21"/>
                  <a:gd name="T19" fmla="*/ 18 h 19"/>
                  <a:gd name="T20" fmla="*/ 18 w 21"/>
                  <a:gd name="T21" fmla="*/ 16 h 19"/>
                  <a:gd name="T22" fmla="*/ 19 w 21"/>
                  <a:gd name="T23" fmla="*/ 13 h 19"/>
                  <a:gd name="T24" fmla="*/ 21 w 21"/>
                  <a:gd name="T25" fmla="*/ 10 h 19"/>
                  <a:gd name="T26" fmla="*/ 19 w 21"/>
                  <a:gd name="T27" fmla="*/ 6 h 19"/>
                  <a:gd name="T28" fmla="*/ 16 w 21"/>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19">
                    <a:moveTo>
                      <a:pt x="16" y="3"/>
                    </a:moveTo>
                    <a:lnTo>
                      <a:pt x="16" y="3"/>
                    </a:lnTo>
                    <a:lnTo>
                      <a:pt x="13" y="0"/>
                    </a:lnTo>
                    <a:lnTo>
                      <a:pt x="0" y="14"/>
                    </a:lnTo>
                    <a:lnTo>
                      <a:pt x="5" y="18"/>
                    </a:lnTo>
                    <a:lnTo>
                      <a:pt x="5" y="18"/>
                    </a:lnTo>
                    <a:lnTo>
                      <a:pt x="5" y="18"/>
                    </a:lnTo>
                    <a:lnTo>
                      <a:pt x="8" y="19"/>
                    </a:lnTo>
                    <a:lnTo>
                      <a:pt x="13" y="19"/>
                    </a:lnTo>
                    <a:lnTo>
                      <a:pt x="16" y="18"/>
                    </a:lnTo>
                    <a:lnTo>
                      <a:pt x="18" y="16"/>
                    </a:lnTo>
                    <a:lnTo>
                      <a:pt x="19" y="13"/>
                    </a:lnTo>
                    <a:lnTo>
                      <a:pt x="21" y="10"/>
                    </a:lnTo>
                    <a:lnTo>
                      <a:pt x="19"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2" name="Freeform 1083"/>
              <p:cNvSpPr>
                <a:spLocks/>
              </p:cNvSpPr>
              <p:nvPr/>
            </p:nvSpPr>
            <p:spPr bwMode="auto">
              <a:xfrm>
                <a:off x="4261" y="2563"/>
                <a:ext cx="19" cy="20"/>
              </a:xfrm>
              <a:custGeom>
                <a:avLst/>
                <a:gdLst>
                  <a:gd name="T0" fmla="*/ 16 w 19"/>
                  <a:gd name="T1" fmla="*/ 2 h 20"/>
                  <a:gd name="T2" fmla="*/ 16 w 19"/>
                  <a:gd name="T3" fmla="*/ 2 h 20"/>
                  <a:gd name="T4" fmla="*/ 11 w 19"/>
                  <a:gd name="T5" fmla="*/ 0 h 20"/>
                  <a:gd name="T6" fmla="*/ 0 w 19"/>
                  <a:gd name="T7" fmla="*/ 15 h 20"/>
                  <a:gd name="T8" fmla="*/ 3 w 19"/>
                  <a:gd name="T9" fmla="*/ 18 h 20"/>
                  <a:gd name="T10" fmla="*/ 3 w 19"/>
                  <a:gd name="T11" fmla="*/ 18 h 20"/>
                  <a:gd name="T12" fmla="*/ 3 w 19"/>
                  <a:gd name="T13" fmla="*/ 18 h 20"/>
                  <a:gd name="T14" fmla="*/ 8 w 19"/>
                  <a:gd name="T15" fmla="*/ 20 h 20"/>
                  <a:gd name="T16" fmla="*/ 11 w 19"/>
                  <a:gd name="T17" fmla="*/ 20 h 20"/>
                  <a:gd name="T18" fmla="*/ 14 w 19"/>
                  <a:gd name="T19" fmla="*/ 18 h 20"/>
                  <a:gd name="T20" fmla="*/ 17 w 19"/>
                  <a:gd name="T21" fmla="*/ 16 h 20"/>
                  <a:gd name="T22" fmla="*/ 19 w 19"/>
                  <a:gd name="T23" fmla="*/ 13 h 20"/>
                  <a:gd name="T24" fmla="*/ 19 w 19"/>
                  <a:gd name="T25" fmla="*/ 10 h 20"/>
                  <a:gd name="T26" fmla="*/ 17 w 19"/>
                  <a:gd name="T27" fmla="*/ 5 h 20"/>
                  <a:gd name="T28" fmla="*/ 16 w 19"/>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16" y="2"/>
                    </a:moveTo>
                    <a:lnTo>
                      <a:pt x="16" y="2"/>
                    </a:lnTo>
                    <a:lnTo>
                      <a:pt x="11" y="0"/>
                    </a:lnTo>
                    <a:lnTo>
                      <a:pt x="0" y="15"/>
                    </a:lnTo>
                    <a:lnTo>
                      <a:pt x="3" y="18"/>
                    </a:lnTo>
                    <a:lnTo>
                      <a:pt x="3" y="18"/>
                    </a:lnTo>
                    <a:lnTo>
                      <a:pt x="3" y="18"/>
                    </a:lnTo>
                    <a:lnTo>
                      <a:pt x="8" y="20"/>
                    </a:lnTo>
                    <a:lnTo>
                      <a:pt x="11" y="20"/>
                    </a:lnTo>
                    <a:lnTo>
                      <a:pt x="14" y="18"/>
                    </a:lnTo>
                    <a:lnTo>
                      <a:pt x="17" y="16"/>
                    </a:lnTo>
                    <a:lnTo>
                      <a:pt x="19" y="13"/>
                    </a:lnTo>
                    <a:lnTo>
                      <a:pt x="19" y="10"/>
                    </a:lnTo>
                    <a:lnTo>
                      <a:pt x="17" y="5"/>
                    </a:lnTo>
                    <a:lnTo>
                      <a:pt x="1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3" name="Freeform 1084"/>
              <p:cNvSpPr>
                <a:spLocks/>
              </p:cNvSpPr>
              <p:nvPr/>
            </p:nvSpPr>
            <p:spPr bwMode="auto">
              <a:xfrm>
                <a:off x="4264" y="2565"/>
                <a:ext cx="21" cy="21"/>
              </a:xfrm>
              <a:custGeom>
                <a:avLst/>
                <a:gdLst>
                  <a:gd name="T0" fmla="*/ 16 w 21"/>
                  <a:gd name="T1" fmla="*/ 3 h 21"/>
                  <a:gd name="T2" fmla="*/ 16 w 21"/>
                  <a:gd name="T3" fmla="*/ 3 h 21"/>
                  <a:gd name="T4" fmla="*/ 13 w 21"/>
                  <a:gd name="T5" fmla="*/ 0 h 21"/>
                  <a:gd name="T6" fmla="*/ 0 w 21"/>
                  <a:gd name="T7" fmla="*/ 16 h 21"/>
                  <a:gd name="T8" fmla="*/ 5 w 21"/>
                  <a:gd name="T9" fmla="*/ 19 h 21"/>
                  <a:gd name="T10" fmla="*/ 5 w 21"/>
                  <a:gd name="T11" fmla="*/ 19 h 21"/>
                  <a:gd name="T12" fmla="*/ 5 w 21"/>
                  <a:gd name="T13" fmla="*/ 19 h 21"/>
                  <a:gd name="T14" fmla="*/ 8 w 21"/>
                  <a:gd name="T15" fmla="*/ 21 h 21"/>
                  <a:gd name="T16" fmla="*/ 13 w 21"/>
                  <a:gd name="T17" fmla="*/ 21 h 21"/>
                  <a:gd name="T18" fmla="*/ 16 w 21"/>
                  <a:gd name="T19" fmla="*/ 19 h 21"/>
                  <a:gd name="T20" fmla="*/ 18 w 21"/>
                  <a:gd name="T21" fmla="*/ 18 h 21"/>
                  <a:gd name="T22" fmla="*/ 19 w 21"/>
                  <a:gd name="T23" fmla="*/ 14 h 21"/>
                  <a:gd name="T24" fmla="*/ 21 w 21"/>
                  <a:gd name="T25" fmla="*/ 9 h 21"/>
                  <a:gd name="T26" fmla="*/ 19 w 21"/>
                  <a:gd name="T27" fmla="*/ 6 h 21"/>
                  <a:gd name="T28" fmla="*/ 16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16" y="3"/>
                    </a:moveTo>
                    <a:lnTo>
                      <a:pt x="16" y="3"/>
                    </a:lnTo>
                    <a:lnTo>
                      <a:pt x="13" y="0"/>
                    </a:lnTo>
                    <a:lnTo>
                      <a:pt x="0" y="16"/>
                    </a:lnTo>
                    <a:lnTo>
                      <a:pt x="5" y="19"/>
                    </a:lnTo>
                    <a:lnTo>
                      <a:pt x="5" y="19"/>
                    </a:lnTo>
                    <a:lnTo>
                      <a:pt x="5" y="19"/>
                    </a:lnTo>
                    <a:lnTo>
                      <a:pt x="8" y="21"/>
                    </a:lnTo>
                    <a:lnTo>
                      <a:pt x="13" y="21"/>
                    </a:lnTo>
                    <a:lnTo>
                      <a:pt x="16" y="19"/>
                    </a:lnTo>
                    <a:lnTo>
                      <a:pt x="18" y="18"/>
                    </a:lnTo>
                    <a:lnTo>
                      <a:pt x="19" y="14"/>
                    </a:lnTo>
                    <a:lnTo>
                      <a:pt x="21" y="9"/>
                    </a:lnTo>
                    <a:lnTo>
                      <a:pt x="19"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4" name="Freeform 1085"/>
              <p:cNvSpPr>
                <a:spLocks/>
              </p:cNvSpPr>
              <p:nvPr/>
            </p:nvSpPr>
            <p:spPr bwMode="auto">
              <a:xfrm>
                <a:off x="4269" y="2568"/>
                <a:ext cx="19" cy="21"/>
              </a:xfrm>
              <a:custGeom>
                <a:avLst/>
                <a:gdLst>
                  <a:gd name="T0" fmla="*/ 16 w 19"/>
                  <a:gd name="T1" fmla="*/ 3 h 21"/>
                  <a:gd name="T2" fmla="*/ 16 w 19"/>
                  <a:gd name="T3" fmla="*/ 3 h 21"/>
                  <a:gd name="T4" fmla="*/ 11 w 19"/>
                  <a:gd name="T5" fmla="*/ 0 h 21"/>
                  <a:gd name="T6" fmla="*/ 0 w 19"/>
                  <a:gd name="T7" fmla="*/ 16 h 21"/>
                  <a:gd name="T8" fmla="*/ 3 w 19"/>
                  <a:gd name="T9" fmla="*/ 19 h 21"/>
                  <a:gd name="T10" fmla="*/ 3 w 19"/>
                  <a:gd name="T11" fmla="*/ 19 h 21"/>
                  <a:gd name="T12" fmla="*/ 3 w 19"/>
                  <a:gd name="T13" fmla="*/ 19 h 21"/>
                  <a:gd name="T14" fmla="*/ 8 w 19"/>
                  <a:gd name="T15" fmla="*/ 21 h 21"/>
                  <a:gd name="T16" fmla="*/ 11 w 19"/>
                  <a:gd name="T17" fmla="*/ 21 h 21"/>
                  <a:gd name="T18" fmla="*/ 14 w 19"/>
                  <a:gd name="T19" fmla="*/ 19 h 21"/>
                  <a:gd name="T20" fmla="*/ 18 w 19"/>
                  <a:gd name="T21" fmla="*/ 16 h 21"/>
                  <a:gd name="T22" fmla="*/ 19 w 19"/>
                  <a:gd name="T23" fmla="*/ 13 h 21"/>
                  <a:gd name="T24" fmla="*/ 19 w 19"/>
                  <a:gd name="T25" fmla="*/ 10 h 21"/>
                  <a:gd name="T26" fmla="*/ 18 w 19"/>
                  <a:gd name="T27" fmla="*/ 6 h 21"/>
                  <a:gd name="T28" fmla="*/ 16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16" y="3"/>
                    </a:moveTo>
                    <a:lnTo>
                      <a:pt x="16" y="3"/>
                    </a:lnTo>
                    <a:lnTo>
                      <a:pt x="11" y="0"/>
                    </a:lnTo>
                    <a:lnTo>
                      <a:pt x="0" y="16"/>
                    </a:lnTo>
                    <a:lnTo>
                      <a:pt x="3" y="19"/>
                    </a:lnTo>
                    <a:lnTo>
                      <a:pt x="3" y="19"/>
                    </a:lnTo>
                    <a:lnTo>
                      <a:pt x="3" y="19"/>
                    </a:lnTo>
                    <a:lnTo>
                      <a:pt x="8" y="21"/>
                    </a:lnTo>
                    <a:lnTo>
                      <a:pt x="11" y="21"/>
                    </a:lnTo>
                    <a:lnTo>
                      <a:pt x="14" y="19"/>
                    </a:lnTo>
                    <a:lnTo>
                      <a:pt x="18" y="16"/>
                    </a:lnTo>
                    <a:lnTo>
                      <a:pt x="19" y="13"/>
                    </a:lnTo>
                    <a:lnTo>
                      <a:pt x="19" y="10"/>
                    </a:lnTo>
                    <a:lnTo>
                      <a:pt x="18"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5" name="Freeform 1086"/>
              <p:cNvSpPr>
                <a:spLocks/>
              </p:cNvSpPr>
              <p:nvPr/>
            </p:nvSpPr>
            <p:spPr bwMode="auto">
              <a:xfrm>
                <a:off x="4272" y="2571"/>
                <a:ext cx="21" cy="21"/>
              </a:xfrm>
              <a:custGeom>
                <a:avLst/>
                <a:gdLst>
                  <a:gd name="T0" fmla="*/ 16 w 21"/>
                  <a:gd name="T1" fmla="*/ 3 h 21"/>
                  <a:gd name="T2" fmla="*/ 16 w 21"/>
                  <a:gd name="T3" fmla="*/ 3 h 21"/>
                  <a:gd name="T4" fmla="*/ 13 w 21"/>
                  <a:gd name="T5" fmla="*/ 0 h 21"/>
                  <a:gd name="T6" fmla="*/ 0 w 21"/>
                  <a:gd name="T7" fmla="*/ 16 h 21"/>
                  <a:gd name="T8" fmla="*/ 5 w 21"/>
                  <a:gd name="T9" fmla="*/ 18 h 21"/>
                  <a:gd name="T10" fmla="*/ 5 w 21"/>
                  <a:gd name="T11" fmla="*/ 18 h 21"/>
                  <a:gd name="T12" fmla="*/ 5 w 21"/>
                  <a:gd name="T13" fmla="*/ 18 h 21"/>
                  <a:gd name="T14" fmla="*/ 8 w 21"/>
                  <a:gd name="T15" fmla="*/ 21 h 21"/>
                  <a:gd name="T16" fmla="*/ 13 w 21"/>
                  <a:gd name="T17" fmla="*/ 21 h 21"/>
                  <a:gd name="T18" fmla="*/ 16 w 21"/>
                  <a:gd name="T19" fmla="*/ 20 h 21"/>
                  <a:gd name="T20" fmla="*/ 18 w 21"/>
                  <a:gd name="T21" fmla="*/ 16 h 21"/>
                  <a:gd name="T22" fmla="*/ 19 w 21"/>
                  <a:gd name="T23" fmla="*/ 13 h 21"/>
                  <a:gd name="T24" fmla="*/ 21 w 21"/>
                  <a:gd name="T25" fmla="*/ 10 h 21"/>
                  <a:gd name="T26" fmla="*/ 19 w 21"/>
                  <a:gd name="T27" fmla="*/ 7 h 21"/>
                  <a:gd name="T28" fmla="*/ 16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16" y="3"/>
                    </a:moveTo>
                    <a:lnTo>
                      <a:pt x="16" y="3"/>
                    </a:lnTo>
                    <a:lnTo>
                      <a:pt x="13" y="0"/>
                    </a:lnTo>
                    <a:lnTo>
                      <a:pt x="0" y="16"/>
                    </a:lnTo>
                    <a:lnTo>
                      <a:pt x="5" y="18"/>
                    </a:lnTo>
                    <a:lnTo>
                      <a:pt x="5" y="18"/>
                    </a:lnTo>
                    <a:lnTo>
                      <a:pt x="5" y="18"/>
                    </a:lnTo>
                    <a:lnTo>
                      <a:pt x="8" y="21"/>
                    </a:lnTo>
                    <a:lnTo>
                      <a:pt x="13" y="21"/>
                    </a:lnTo>
                    <a:lnTo>
                      <a:pt x="16" y="20"/>
                    </a:lnTo>
                    <a:lnTo>
                      <a:pt x="18" y="16"/>
                    </a:lnTo>
                    <a:lnTo>
                      <a:pt x="19" y="13"/>
                    </a:lnTo>
                    <a:lnTo>
                      <a:pt x="21" y="10"/>
                    </a:lnTo>
                    <a:lnTo>
                      <a:pt x="19" y="7"/>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6" name="Freeform 1087"/>
              <p:cNvSpPr>
                <a:spLocks/>
              </p:cNvSpPr>
              <p:nvPr/>
            </p:nvSpPr>
            <p:spPr bwMode="auto">
              <a:xfrm>
                <a:off x="4277" y="2574"/>
                <a:ext cx="19" cy="20"/>
              </a:xfrm>
              <a:custGeom>
                <a:avLst/>
                <a:gdLst>
                  <a:gd name="T0" fmla="*/ 16 w 19"/>
                  <a:gd name="T1" fmla="*/ 5 h 20"/>
                  <a:gd name="T2" fmla="*/ 16 w 19"/>
                  <a:gd name="T3" fmla="*/ 4 h 20"/>
                  <a:gd name="T4" fmla="*/ 11 w 19"/>
                  <a:gd name="T5" fmla="*/ 0 h 20"/>
                  <a:gd name="T6" fmla="*/ 0 w 19"/>
                  <a:gd name="T7" fmla="*/ 15 h 20"/>
                  <a:gd name="T8" fmla="*/ 3 w 19"/>
                  <a:gd name="T9" fmla="*/ 18 h 20"/>
                  <a:gd name="T10" fmla="*/ 1 w 19"/>
                  <a:gd name="T11" fmla="*/ 18 h 20"/>
                  <a:gd name="T12" fmla="*/ 3 w 19"/>
                  <a:gd name="T13" fmla="*/ 18 h 20"/>
                  <a:gd name="T14" fmla="*/ 8 w 19"/>
                  <a:gd name="T15" fmla="*/ 20 h 20"/>
                  <a:gd name="T16" fmla="*/ 11 w 19"/>
                  <a:gd name="T17" fmla="*/ 20 h 20"/>
                  <a:gd name="T18" fmla="*/ 14 w 19"/>
                  <a:gd name="T19" fmla="*/ 20 h 20"/>
                  <a:gd name="T20" fmla="*/ 18 w 19"/>
                  <a:gd name="T21" fmla="*/ 17 h 20"/>
                  <a:gd name="T22" fmla="*/ 19 w 19"/>
                  <a:gd name="T23" fmla="*/ 13 h 20"/>
                  <a:gd name="T24" fmla="*/ 19 w 19"/>
                  <a:gd name="T25" fmla="*/ 10 h 20"/>
                  <a:gd name="T26" fmla="*/ 18 w 19"/>
                  <a:gd name="T27" fmla="*/ 7 h 20"/>
                  <a:gd name="T28" fmla="*/ 16 w 19"/>
                  <a:gd name="T29" fmla="*/ 4 h 20"/>
                  <a:gd name="T30" fmla="*/ 16 w 19"/>
                  <a:gd name="T3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0">
                    <a:moveTo>
                      <a:pt x="16" y="5"/>
                    </a:moveTo>
                    <a:lnTo>
                      <a:pt x="16" y="4"/>
                    </a:lnTo>
                    <a:lnTo>
                      <a:pt x="11" y="0"/>
                    </a:lnTo>
                    <a:lnTo>
                      <a:pt x="0" y="15"/>
                    </a:lnTo>
                    <a:lnTo>
                      <a:pt x="3" y="18"/>
                    </a:lnTo>
                    <a:lnTo>
                      <a:pt x="1" y="18"/>
                    </a:lnTo>
                    <a:lnTo>
                      <a:pt x="3" y="18"/>
                    </a:lnTo>
                    <a:lnTo>
                      <a:pt x="8" y="20"/>
                    </a:lnTo>
                    <a:lnTo>
                      <a:pt x="11" y="20"/>
                    </a:lnTo>
                    <a:lnTo>
                      <a:pt x="14" y="20"/>
                    </a:lnTo>
                    <a:lnTo>
                      <a:pt x="18" y="17"/>
                    </a:lnTo>
                    <a:lnTo>
                      <a:pt x="19" y="13"/>
                    </a:lnTo>
                    <a:lnTo>
                      <a:pt x="19" y="10"/>
                    </a:lnTo>
                    <a:lnTo>
                      <a:pt x="18" y="7"/>
                    </a:lnTo>
                    <a:lnTo>
                      <a:pt x="16" y="4"/>
                    </a:lnTo>
                    <a:lnTo>
                      <a:pt x="16"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7" name="Freeform 1088"/>
              <p:cNvSpPr>
                <a:spLocks/>
              </p:cNvSpPr>
              <p:nvPr/>
            </p:nvSpPr>
            <p:spPr bwMode="auto">
              <a:xfrm>
                <a:off x="4278" y="2579"/>
                <a:ext cx="23" cy="20"/>
              </a:xfrm>
              <a:custGeom>
                <a:avLst/>
                <a:gdLst>
                  <a:gd name="T0" fmla="*/ 18 w 23"/>
                  <a:gd name="T1" fmla="*/ 4 h 20"/>
                  <a:gd name="T2" fmla="*/ 20 w 23"/>
                  <a:gd name="T3" fmla="*/ 5 h 20"/>
                  <a:gd name="T4" fmla="*/ 15 w 23"/>
                  <a:gd name="T5" fmla="*/ 0 h 20"/>
                  <a:gd name="T6" fmla="*/ 0 w 23"/>
                  <a:gd name="T7" fmla="*/ 13 h 20"/>
                  <a:gd name="T8" fmla="*/ 5 w 23"/>
                  <a:gd name="T9" fmla="*/ 17 h 20"/>
                  <a:gd name="T10" fmla="*/ 7 w 23"/>
                  <a:gd name="T11" fmla="*/ 18 h 20"/>
                  <a:gd name="T12" fmla="*/ 5 w 23"/>
                  <a:gd name="T13" fmla="*/ 17 h 20"/>
                  <a:gd name="T14" fmla="*/ 9 w 23"/>
                  <a:gd name="T15" fmla="*/ 20 h 20"/>
                  <a:gd name="T16" fmla="*/ 12 w 23"/>
                  <a:gd name="T17" fmla="*/ 20 h 20"/>
                  <a:gd name="T18" fmla="*/ 17 w 23"/>
                  <a:gd name="T19" fmla="*/ 20 h 20"/>
                  <a:gd name="T20" fmla="*/ 18 w 23"/>
                  <a:gd name="T21" fmla="*/ 18 h 20"/>
                  <a:gd name="T22" fmla="*/ 22 w 23"/>
                  <a:gd name="T23" fmla="*/ 15 h 20"/>
                  <a:gd name="T24" fmla="*/ 23 w 23"/>
                  <a:gd name="T25" fmla="*/ 12 h 20"/>
                  <a:gd name="T26" fmla="*/ 22 w 23"/>
                  <a:gd name="T27" fmla="*/ 8 h 20"/>
                  <a:gd name="T28" fmla="*/ 20 w 23"/>
                  <a:gd name="T29" fmla="*/ 5 h 20"/>
                  <a:gd name="T30" fmla="*/ 18 w 23"/>
                  <a:gd name="T3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0">
                    <a:moveTo>
                      <a:pt x="18" y="4"/>
                    </a:moveTo>
                    <a:lnTo>
                      <a:pt x="20" y="5"/>
                    </a:lnTo>
                    <a:lnTo>
                      <a:pt x="15" y="0"/>
                    </a:lnTo>
                    <a:lnTo>
                      <a:pt x="0" y="13"/>
                    </a:lnTo>
                    <a:lnTo>
                      <a:pt x="5" y="17"/>
                    </a:lnTo>
                    <a:lnTo>
                      <a:pt x="7" y="18"/>
                    </a:lnTo>
                    <a:lnTo>
                      <a:pt x="5" y="17"/>
                    </a:lnTo>
                    <a:lnTo>
                      <a:pt x="9" y="20"/>
                    </a:lnTo>
                    <a:lnTo>
                      <a:pt x="12" y="20"/>
                    </a:lnTo>
                    <a:lnTo>
                      <a:pt x="17" y="20"/>
                    </a:lnTo>
                    <a:lnTo>
                      <a:pt x="18" y="18"/>
                    </a:lnTo>
                    <a:lnTo>
                      <a:pt x="22" y="15"/>
                    </a:lnTo>
                    <a:lnTo>
                      <a:pt x="23" y="12"/>
                    </a:lnTo>
                    <a:lnTo>
                      <a:pt x="22" y="8"/>
                    </a:lnTo>
                    <a:lnTo>
                      <a:pt x="20" y="5"/>
                    </a:lnTo>
                    <a:lnTo>
                      <a:pt x="18"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8" name="Freeform 1089"/>
              <p:cNvSpPr>
                <a:spLocks/>
              </p:cNvSpPr>
              <p:nvPr/>
            </p:nvSpPr>
            <p:spPr bwMode="auto">
              <a:xfrm>
                <a:off x="4285" y="2583"/>
                <a:ext cx="19" cy="19"/>
              </a:xfrm>
              <a:custGeom>
                <a:avLst/>
                <a:gdLst>
                  <a:gd name="T0" fmla="*/ 16 w 19"/>
                  <a:gd name="T1" fmla="*/ 3 h 19"/>
                  <a:gd name="T2" fmla="*/ 16 w 19"/>
                  <a:gd name="T3" fmla="*/ 3 h 19"/>
                  <a:gd name="T4" fmla="*/ 11 w 19"/>
                  <a:gd name="T5" fmla="*/ 0 h 19"/>
                  <a:gd name="T6" fmla="*/ 0 w 19"/>
                  <a:gd name="T7" fmla="*/ 14 h 19"/>
                  <a:gd name="T8" fmla="*/ 3 w 19"/>
                  <a:gd name="T9" fmla="*/ 17 h 19"/>
                  <a:gd name="T10" fmla="*/ 3 w 19"/>
                  <a:gd name="T11" fmla="*/ 17 h 19"/>
                  <a:gd name="T12" fmla="*/ 3 w 19"/>
                  <a:gd name="T13" fmla="*/ 17 h 19"/>
                  <a:gd name="T14" fmla="*/ 8 w 19"/>
                  <a:gd name="T15" fmla="*/ 19 h 19"/>
                  <a:gd name="T16" fmla="*/ 11 w 19"/>
                  <a:gd name="T17" fmla="*/ 19 h 19"/>
                  <a:gd name="T18" fmla="*/ 15 w 19"/>
                  <a:gd name="T19" fmla="*/ 17 h 19"/>
                  <a:gd name="T20" fmla="*/ 18 w 19"/>
                  <a:gd name="T21" fmla="*/ 16 h 19"/>
                  <a:gd name="T22" fmla="*/ 19 w 19"/>
                  <a:gd name="T23" fmla="*/ 13 h 19"/>
                  <a:gd name="T24" fmla="*/ 19 w 19"/>
                  <a:gd name="T25" fmla="*/ 9 h 19"/>
                  <a:gd name="T26" fmla="*/ 18 w 19"/>
                  <a:gd name="T27" fmla="*/ 6 h 19"/>
                  <a:gd name="T28" fmla="*/ 16 w 19"/>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9">
                    <a:moveTo>
                      <a:pt x="16" y="3"/>
                    </a:moveTo>
                    <a:lnTo>
                      <a:pt x="16" y="3"/>
                    </a:lnTo>
                    <a:lnTo>
                      <a:pt x="11" y="0"/>
                    </a:lnTo>
                    <a:lnTo>
                      <a:pt x="0" y="14"/>
                    </a:lnTo>
                    <a:lnTo>
                      <a:pt x="3" y="17"/>
                    </a:lnTo>
                    <a:lnTo>
                      <a:pt x="3" y="17"/>
                    </a:lnTo>
                    <a:lnTo>
                      <a:pt x="3" y="17"/>
                    </a:lnTo>
                    <a:lnTo>
                      <a:pt x="8" y="19"/>
                    </a:lnTo>
                    <a:lnTo>
                      <a:pt x="11" y="19"/>
                    </a:lnTo>
                    <a:lnTo>
                      <a:pt x="15" y="17"/>
                    </a:lnTo>
                    <a:lnTo>
                      <a:pt x="18" y="16"/>
                    </a:lnTo>
                    <a:lnTo>
                      <a:pt x="19" y="13"/>
                    </a:lnTo>
                    <a:lnTo>
                      <a:pt x="19" y="9"/>
                    </a:lnTo>
                    <a:lnTo>
                      <a:pt x="18"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19" name="Freeform 1090"/>
              <p:cNvSpPr>
                <a:spLocks/>
              </p:cNvSpPr>
              <p:nvPr/>
            </p:nvSpPr>
            <p:spPr bwMode="auto">
              <a:xfrm>
                <a:off x="4288" y="2586"/>
                <a:ext cx="21" cy="19"/>
              </a:xfrm>
              <a:custGeom>
                <a:avLst/>
                <a:gdLst>
                  <a:gd name="T0" fmla="*/ 16 w 21"/>
                  <a:gd name="T1" fmla="*/ 1 h 19"/>
                  <a:gd name="T2" fmla="*/ 16 w 21"/>
                  <a:gd name="T3" fmla="*/ 1 h 19"/>
                  <a:gd name="T4" fmla="*/ 13 w 21"/>
                  <a:gd name="T5" fmla="*/ 0 h 19"/>
                  <a:gd name="T6" fmla="*/ 0 w 21"/>
                  <a:gd name="T7" fmla="*/ 14 h 19"/>
                  <a:gd name="T8" fmla="*/ 5 w 21"/>
                  <a:gd name="T9" fmla="*/ 18 h 19"/>
                  <a:gd name="T10" fmla="*/ 5 w 21"/>
                  <a:gd name="T11" fmla="*/ 18 h 19"/>
                  <a:gd name="T12" fmla="*/ 5 w 21"/>
                  <a:gd name="T13" fmla="*/ 18 h 19"/>
                  <a:gd name="T14" fmla="*/ 8 w 21"/>
                  <a:gd name="T15" fmla="*/ 19 h 19"/>
                  <a:gd name="T16" fmla="*/ 13 w 21"/>
                  <a:gd name="T17" fmla="*/ 19 h 19"/>
                  <a:gd name="T18" fmla="*/ 16 w 21"/>
                  <a:gd name="T19" fmla="*/ 18 h 19"/>
                  <a:gd name="T20" fmla="*/ 18 w 21"/>
                  <a:gd name="T21" fmla="*/ 16 h 19"/>
                  <a:gd name="T22" fmla="*/ 20 w 21"/>
                  <a:gd name="T23" fmla="*/ 13 h 19"/>
                  <a:gd name="T24" fmla="*/ 21 w 21"/>
                  <a:gd name="T25" fmla="*/ 10 h 19"/>
                  <a:gd name="T26" fmla="*/ 20 w 21"/>
                  <a:gd name="T27" fmla="*/ 5 h 19"/>
                  <a:gd name="T28" fmla="*/ 16 w 21"/>
                  <a:gd name="T2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19">
                    <a:moveTo>
                      <a:pt x="16" y="1"/>
                    </a:moveTo>
                    <a:lnTo>
                      <a:pt x="16" y="1"/>
                    </a:lnTo>
                    <a:lnTo>
                      <a:pt x="13" y="0"/>
                    </a:lnTo>
                    <a:lnTo>
                      <a:pt x="0" y="14"/>
                    </a:lnTo>
                    <a:lnTo>
                      <a:pt x="5" y="18"/>
                    </a:lnTo>
                    <a:lnTo>
                      <a:pt x="5" y="18"/>
                    </a:lnTo>
                    <a:lnTo>
                      <a:pt x="5" y="18"/>
                    </a:lnTo>
                    <a:lnTo>
                      <a:pt x="8" y="19"/>
                    </a:lnTo>
                    <a:lnTo>
                      <a:pt x="13" y="19"/>
                    </a:lnTo>
                    <a:lnTo>
                      <a:pt x="16" y="18"/>
                    </a:lnTo>
                    <a:lnTo>
                      <a:pt x="18" y="16"/>
                    </a:lnTo>
                    <a:lnTo>
                      <a:pt x="20" y="13"/>
                    </a:lnTo>
                    <a:lnTo>
                      <a:pt x="21" y="10"/>
                    </a:lnTo>
                    <a:lnTo>
                      <a:pt x="20" y="5"/>
                    </a:lnTo>
                    <a:lnTo>
                      <a:pt x="16"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0" name="Freeform 1091"/>
              <p:cNvSpPr>
                <a:spLocks/>
              </p:cNvSpPr>
              <p:nvPr/>
            </p:nvSpPr>
            <p:spPr bwMode="auto">
              <a:xfrm>
                <a:off x="4293" y="2587"/>
                <a:ext cx="20" cy="22"/>
              </a:xfrm>
              <a:custGeom>
                <a:avLst/>
                <a:gdLst>
                  <a:gd name="T0" fmla="*/ 13 w 20"/>
                  <a:gd name="T1" fmla="*/ 4 h 22"/>
                  <a:gd name="T2" fmla="*/ 16 w 20"/>
                  <a:gd name="T3" fmla="*/ 4 h 22"/>
                  <a:gd name="T4" fmla="*/ 11 w 20"/>
                  <a:gd name="T5" fmla="*/ 0 h 22"/>
                  <a:gd name="T6" fmla="*/ 0 w 20"/>
                  <a:gd name="T7" fmla="*/ 17 h 22"/>
                  <a:gd name="T8" fmla="*/ 3 w 20"/>
                  <a:gd name="T9" fmla="*/ 20 h 22"/>
                  <a:gd name="T10" fmla="*/ 7 w 20"/>
                  <a:gd name="T11" fmla="*/ 22 h 22"/>
                  <a:gd name="T12" fmla="*/ 3 w 20"/>
                  <a:gd name="T13" fmla="*/ 20 h 22"/>
                  <a:gd name="T14" fmla="*/ 8 w 20"/>
                  <a:gd name="T15" fmla="*/ 22 h 22"/>
                  <a:gd name="T16" fmla="*/ 11 w 20"/>
                  <a:gd name="T17" fmla="*/ 22 h 22"/>
                  <a:gd name="T18" fmla="*/ 15 w 20"/>
                  <a:gd name="T19" fmla="*/ 20 h 22"/>
                  <a:gd name="T20" fmla="*/ 18 w 20"/>
                  <a:gd name="T21" fmla="*/ 18 h 22"/>
                  <a:gd name="T22" fmla="*/ 20 w 20"/>
                  <a:gd name="T23" fmla="*/ 15 h 22"/>
                  <a:gd name="T24" fmla="*/ 20 w 20"/>
                  <a:gd name="T25" fmla="*/ 10 h 22"/>
                  <a:gd name="T26" fmla="*/ 18 w 20"/>
                  <a:gd name="T27" fmla="*/ 7 h 22"/>
                  <a:gd name="T28" fmla="*/ 16 w 20"/>
                  <a:gd name="T29" fmla="*/ 4 h 22"/>
                  <a:gd name="T30" fmla="*/ 13 w 20"/>
                  <a:gd name="T31"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2">
                    <a:moveTo>
                      <a:pt x="13" y="4"/>
                    </a:moveTo>
                    <a:lnTo>
                      <a:pt x="16" y="4"/>
                    </a:lnTo>
                    <a:lnTo>
                      <a:pt x="11" y="0"/>
                    </a:lnTo>
                    <a:lnTo>
                      <a:pt x="0" y="17"/>
                    </a:lnTo>
                    <a:lnTo>
                      <a:pt x="3" y="20"/>
                    </a:lnTo>
                    <a:lnTo>
                      <a:pt x="7" y="22"/>
                    </a:lnTo>
                    <a:lnTo>
                      <a:pt x="3" y="20"/>
                    </a:lnTo>
                    <a:lnTo>
                      <a:pt x="8" y="22"/>
                    </a:lnTo>
                    <a:lnTo>
                      <a:pt x="11" y="22"/>
                    </a:lnTo>
                    <a:lnTo>
                      <a:pt x="15" y="20"/>
                    </a:lnTo>
                    <a:lnTo>
                      <a:pt x="18" y="18"/>
                    </a:lnTo>
                    <a:lnTo>
                      <a:pt x="20" y="15"/>
                    </a:lnTo>
                    <a:lnTo>
                      <a:pt x="20" y="10"/>
                    </a:lnTo>
                    <a:lnTo>
                      <a:pt x="18" y="7"/>
                    </a:lnTo>
                    <a:lnTo>
                      <a:pt x="16" y="4"/>
                    </a:lnTo>
                    <a:lnTo>
                      <a:pt x="13"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1" name="Freeform 1092"/>
              <p:cNvSpPr>
                <a:spLocks/>
              </p:cNvSpPr>
              <p:nvPr/>
            </p:nvSpPr>
            <p:spPr bwMode="auto">
              <a:xfrm>
                <a:off x="4300" y="2591"/>
                <a:ext cx="16" cy="19"/>
              </a:xfrm>
              <a:custGeom>
                <a:avLst/>
                <a:gdLst>
                  <a:gd name="T0" fmla="*/ 11 w 16"/>
                  <a:gd name="T1" fmla="*/ 0 h 19"/>
                  <a:gd name="T2" fmla="*/ 11 w 16"/>
                  <a:gd name="T3" fmla="*/ 0 h 19"/>
                  <a:gd name="T4" fmla="*/ 6 w 16"/>
                  <a:gd name="T5" fmla="*/ 0 h 19"/>
                  <a:gd name="T6" fmla="*/ 0 w 16"/>
                  <a:gd name="T7" fmla="*/ 18 h 19"/>
                  <a:gd name="T8" fmla="*/ 3 w 16"/>
                  <a:gd name="T9" fmla="*/ 18 h 19"/>
                  <a:gd name="T10" fmla="*/ 3 w 16"/>
                  <a:gd name="T11" fmla="*/ 18 h 19"/>
                  <a:gd name="T12" fmla="*/ 3 w 16"/>
                  <a:gd name="T13" fmla="*/ 18 h 19"/>
                  <a:gd name="T14" fmla="*/ 8 w 16"/>
                  <a:gd name="T15" fmla="*/ 19 h 19"/>
                  <a:gd name="T16" fmla="*/ 11 w 16"/>
                  <a:gd name="T17" fmla="*/ 18 h 19"/>
                  <a:gd name="T18" fmla="*/ 14 w 16"/>
                  <a:gd name="T19" fmla="*/ 16 h 19"/>
                  <a:gd name="T20" fmla="*/ 16 w 16"/>
                  <a:gd name="T21" fmla="*/ 13 h 19"/>
                  <a:gd name="T22" fmla="*/ 16 w 16"/>
                  <a:gd name="T23" fmla="*/ 9 h 19"/>
                  <a:gd name="T24" fmla="*/ 16 w 16"/>
                  <a:gd name="T25" fmla="*/ 6 h 19"/>
                  <a:gd name="T26" fmla="*/ 14 w 16"/>
                  <a:gd name="T27" fmla="*/ 3 h 19"/>
                  <a:gd name="T28" fmla="*/ 11 w 16"/>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9">
                    <a:moveTo>
                      <a:pt x="11" y="0"/>
                    </a:moveTo>
                    <a:lnTo>
                      <a:pt x="11" y="0"/>
                    </a:lnTo>
                    <a:lnTo>
                      <a:pt x="6" y="0"/>
                    </a:lnTo>
                    <a:lnTo>
                      <a:pt x="0" y="18"/>
                    </a:lnTo>
                    <a:lnTo>
                      <a:pt x="3" y="18"/>
                    </a:lnTo>
                    <a:lnTo>
                      <a:pt x="3" y="18"/>
                    </a:lnTo>
                    <a:lnTo>
                      <a:pt x="3" y="18"/>
                    </a:lnTo>
                    <a:lnTo>
                      <a:pt x="8" y="19"/>
                    </a:lnTo>
                    <a:lnTo>
                      <a:pt x="11" y="18"/>
                    </a:lnTo>
                    <a:lnTo>
                      <a:pt x="14" y="16"/>
                    </a:lnTo>
                    <a:lnTo>
                      <a:pt x="16" y="13"/>
                    </a:lnTo>
                    <a:lnTo>
                      <a:pt x="16" y="9"/>
                    </a:lnTo>
                    <a:lnTo>
                      <a:pt x="16" y="6"/>
                    </a:lnTo>
                    <a:lnTo>
                      <a:pt x="14" y="3"/>
                    </a:lnTo>
                    <a:lnTo>
                      <a:pt x="1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2" name="Freeform 1093"/>
              <p:cNvSpPr>
                <a:spLocks/>
              </p:cNvSpPr>
              <p:nvPr/>
            </p:nvSpPr>
            <p:spPr bwMode="auto">
              <a:xfrm>
                <a:off x="4303" y="2591"/>
                <a:ext cx="18" cy="21"/>
              </a:xfrm>
              <a:custGeom>
                <a:avLst/>
                <a:gdLst>
                  <a:gd name="T0" fmla="*/ 14 w 18"/>
                  <a:gd name="T1" fmla="*/ 3 h 21"/>
                  <a:gd name="T2" fmla="*/ 11 w 18"/>
                  <a:gd name="T3" fmla="*/ 1 h 21"/>
                  <a:gd name="T4" fmla="*/ 8 w 18"/>
                  <a:gd name="T5" fmla="*/ 0 h 21"/>
                  <a:gd name="T6" fmla="*/ 0 w 18"/>
                  <a:gd name="T7" fmla="*/ 18 h 21"/>
                  <a:gd name="T8" fmla="*/ 5 w 18"/>
                  <a:gd name="T9" fmla="*/ 19 h 21"/>
                  <a:gd name="T10" fmla="*/ 1 w 18"/>
                  <a:gd name="T11" fmla="*/ 19 h 21"/>
                  <a:gd name="T12" fmla="*/ 5 w 18"/>
                  <a:gd name="T13" fmla="*/ 19 h 21"/>
                  <a:gd name="T14" fmla="*/ 8 w 18"/>
                  <a:gd name="T15" fmla="*/ 21 h 21"/>
                  <a:gd name="T16" fmla="*/ 13 w 18"/>
                  <a:gd name="T17" fmla="*/ 19 h 21"/>
                  <a:gd name="T18" fmla="*/ 14 w 18"/>
                  <a:gd name="T19" fmla="*/ 18 h 21"/>
                  <a:gd name="T20" fmla="*/ 18 w 18"/>
                  <a:gd name="T21" fmla="*/ 14 h 21"/>
                  <a:gd name="T22" fmla="*/ 18 w 18"/>
                  <a:gd name="T23" fmla="*/ 11 h 21"/>
                  <a:gd name="T24" fmla="*/ 18 w 18"/>
                  <a:gd name="T25" fmla="*/ 8 h 21"/>
                  <a:gd name="T26" fmla="*/ 14 w 18"/>
                  <a:gd name="T27" fmla="*/ 5 h 21"/>
                  <a:gd name="T28" fmla="*/ 11 w 18"/>
                  <a:gd name="T29" fmla="*/ 1 h 21"/>
                  <a:gd name="T30" fmla="*/ 14 w 18"/>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14" y="3"/>
                    </a:moveTo>
                    <a:lnTo>
                      <a:pt x="11" y="1"/>
                    </a:lnTo>
                    <a:lnTo>
                      <a:pt x="8" y="0"/>
                    </a:lnTo>
                    <a:lnTo>
                      <a:pt x="0" y="18"/>
                    </a:lnTo>
                    <a:lnTo>
                      <a:pt x="5" y="19"/>
                    </a:lnTo>
                    <a:lnTo>
                      <a:pt x="1" y="19"/>
                    </a:lnTo>
                    <a:lnTo>
                      <a:pt x="5" y="19"/>
                    </a:lnTo>
                    <a:lnTo>
                      <a:pt x="8" y="21"/>
                    </a:lnTo>
                    <a:lnTo>
                      <a:pt x="13" y="19"/>
                    </a:lnTo>
                    <a:lnTo>
                      <a:pt x="14" y="18"/>
                    </a:lnTo>
                    <a:lnTo>
                      <a:pt x="18" y="14"/>
                    </a:lnTo>
                    <a:lnTo>
                      <a:pt x="18" y="11"/>
                    </a:lnTo>
                    <a:lnTo>
                      <a:pt x="18" y="8"/>
                    </a:lnTo>
                    <a:lnTo>
                      <a:pt x="14" y="5"/>
                    </a:lnTo>
                    <a:lnTo>
                      <a:pt x="11" y="1"/>
                    </a:lnTo>
                    <a:lnTo>
                      <a:pt x="14"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3" name="Freeform 1094"/>
              <p:cNvSpPr>
                <a:spLocks/>
              </p:cNvSpPr>
              <p:nvPr/>
            </p:nvSpPr>
            <p:spPr bwMode="auto">
              <a:xfrm>
                <a:off x="4304" y="2594"/>
                <a:ext cx="22" cy="21"/>
              </a:xfrm>
              <a:custGeom>
                <a:avLst/>
                <a:gdLst>
                  <a:gd name="T0" fmla="*/ 15 w 22"/>
                  <a:gd name="T1" fmla="*/ 2 h 21"/>
                  <a:gd name="T2" fmla="*/ 17 w 22"/>
                  <a:gd name="T3" fmla="*/ 3 h 21"/>
                  <a:gd name="T4" fmla="*/ 13 w 22"/>
                  <a:gd name="T5" fmla="*/ 0 h 21"/>
                  <a:gd name="T6" fmla="*/ 0 w 22"/>
                  <a:gd name="T7" fmla="*/ 16 h 21"/>
                  <a:gd name="T8" fmla="*/ 5 w 22"/>
                  <a:gd name="T9" fmla="*/ 18 h 21"/>
                  <a:gd name="T10" fmla="*/ 7 w 22"/>
                  <a:gd name="T11" fmla="*/ 19 h 21"/>
                  <a:gd name="T12" fmla="*/ 5 w 22"/>
                  <a:gd name="T13" fmla="*/ 18 h 21"/>
                  <a:gd name="T14" fmla="*/ 9 w 22"/>
                  <a:gd name="T15" fmla="*/ 21 h 21"/>
                  <a:gd name="T16" fmla="*/ 13 w 22"/>
                  <a:gd name="T17" fmla="*/ 21 h 21"/>
                  <a:gd name="T18" fmla="*/ 17 w 22"/>
                  <a:gd name="T19" fmla="*/ 19 h 21"/>
                  <a:gd name="T20" fmla="*/ 18 w 22"/>
                  <a:gd name="T21" fmla="*/ 16 h 21"/>
                  <a:gd name="T22" fmla="*/ 20 w 22"/>
                  <a:gd name="T23" fmla="*/ 13 h 21"/>
                  <a:gd name="T24" fmla="*/ 22 w 22"/>
                  <a:gd name="T25" fmla="*/ 10 h 21"/>
                  <a:gd name="T26" fmla="*/ 20 w 22"/>
                  <a:gd name="T27" fmla="*/ 6 h 21"/>
                  <a:gd name="T28" fmla="*/ 17 w 22"/>
                  <a:gd name="T29" fmla="*/ 3 h 21"/>
                  <a:gd name="T30" fmla="*/ 15 w 22"/>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1">
                    <a:moveTo>
                      <a:pt x="15" y="2"/>
                    </a:moveTo>
                    <a:lnTo>
                      <a:pt x="17" y="3"/>
                    </a:lnTo>
                    <a:lnTo>
                      <a:pt x="13" y="0"/>
                    </a:lnTo>
                    <a:lnTo>
                      <a:pt x="0" y="16"/>
                    </a:lnTo>
                    <a:lnTo>
                      <a:pt x="5" y="18"/>
                    </a:lnTo>
                    <a:lnTo>
                      <a:pt x="7" y="19"/>
                    </a:lnTo>
                    <a:lnTo>
                      <a:pt x="5" y="18"/>
                    </a:lnTo>
                    <a:lnTo>
                      <a:pt x="9" y="21"/>
                    </a:lnTo>
                    <a:lnTo>
                      <a:pt x="13" y="21"/>
                    </a:lnTo>
                    <a:lnTo>
                      <a:pt x="17" y="19"/>
                    </a:lnTo>
                    <a:lnTo>
                      <a:pt x="18" y="16"/>
                    </a:lnTo>
                    <a:lnTo>
                      <a:pt x="20" y="13"/>
                    </a:lnTo>
                    <a:lnTo>
                      <a:pt x="22" y="10"/>
                    </a:lnTo>
                    <a:lnTo>
                      <a:pt x="20" y="6"/>
                    </a:lnTo>
                    <a:lnTo>
                      <a:pt x="17" y="3"/>
                    </a:lnTo>
                    <a:lnTo>
                      <a:pt x="1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4" name="Freeform 1095"/>
              <p:cNvSpPr>
                <a:spLocks/>
              </p:cNvSpPr>
              <p:nvPr/>
            </p:nvSpPr>
            <p:spPr bwMode="auto">
              <a:xfrm>
                <a:off x="4311" y="2596"/>
                <a:ext cx="18" cy="21"/>
              </a:xfrm>
              <a:custGeom>
                <a:avLst/>
                <a:gdLst>
                  <a:gd name="T0" fmla="*/ 8 w 18"/>
                  <a:gd name="T1" fmla="*/ 1 h 21"/>
                  <a:gd name="T2" fmla="*/ 11 w 18"/>
                  <a:gd name="T3" fmla="*/ 1 h 21"/>
                  <a:gd name="T4" fmla="*/ 8 w 18"/>
                  <a:gd name="T5" fmla="*/ 0 h 21"/>
                  <a:gd name="T6" fmla="*/ 0 w 18"/>
                  <a:gd name="T7" fmla="*/ 17 h 21"/>
                  <a:gd name="T8" fmla="*/ 5 w 18"/>
                  <a:gd name="T9" fmla="*/ 19 h 21"/>
                  <a:gd name="T10" fmla="*/ 8 w 18"/>
                  <a:gd name="T11" fmla="*/ 21 h 21"/>
                  <a:gd name="T12" fmla="*/ 5 w 18"/>
                  <a:gd name="T13" fmla="*/ 19 h 21"/>
                  <a:gd name="T14" fmla="*/ 8 w 18"/>
                  <a:gd name="T15" fmla="*/ 21 h 21"/>
                  <a:gd name="T16" fmla="*/ 13 w 18"/>
                  <a:gd name="T17" fmla="*/ 19 h 21"/>
                  <a:gd name="T18" fmla="*/ 15 w 18"/>
                  <a:gd name="T19" fmla="*/ 17 h 21"/>
                  <a:gd name="T20" fmla="*/ 18 w 18"/>
                  <a:gd name="T21" fmla="*/ 14 h 21"/>
                  <a:gd name="T22" fmla="*/ 18 w 18"/>
                  <a:gd name="T23" fmla="*/ 11 h 21"/>
                  <a:gd name="T24" fmla="*/ 18 w 18"/>
                  <a:gd name="T25" fmla="*/ 8 h 21"/>
                  <a:gd name="T26" fmla="*/ 15 w 18"/>
                  <a:gd name="T27" fmla="*/ 4 h 21"/>
                  <a:gd name="T28" fmla="*/ 11 w 18"/>
                  <a:gd name="T29" fmla="*/ 1 h 21"/>
                  <a:gd name="T30" fmla="*/ 8 w 18"/>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1"/>
                    </a:moveTo>
                    <a:lnTo>
                      <a:pt x="11" y="1"/>
                    </a:lnTo>
                    <a:lnTo>
                      <a:pt x="8" y="0"/>
                    </a:lnTo>
                    <a:lnTo>
                      <a:pt x="0" y="17"/>
                    </a:lnTo>
                    <a:lnTo>
                      <a:pt x="5" y="19"/>
                    </a:lnTo>
                    <a:lnTo>
                      <a:pt x="8" y="21"/>
                    </a:lnTo>
                    <a:lnTo>
                      <a:pt x="5" y="19"/>
                    </a:lnTo>
                    <a:lnTo>
                      <a:pt x="8" y="21"/>
                    </a:lnTo>
                    <a:lnTo>
                      <a:pt x="13" y="19"/>
                    </a:lnTo>
                    <a:lnTo>
                      <a:pt x="15" y="17"/>
                    </a:lnTo>
                    <a:lnTo>
                      <a:pt x="18" y="14"/>
                    </a:lnTo>
                    <a:lnTo>
                      <a:pt x="18" y="11"/>
                    </a:lnTo>
                    <a:lnTo>
                      <a:pt x="18" y="8"/>
                    </a:lnTo>
                    <a:lnTo>
                      <a:pt x="15" y="4"/>
                    </a:lnTo>
                    <a:lnTo>
                      <a:pt x="11"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5" name="Freeform 1096"/>
              <p:cNvSpPr>
                <a:spLocks/>
              </p:cNvSpPr>
              <p:nvPr/>
            </p:nvSpPr>
            <p:spPr bwMode="auto">
              <a:xfrm>
                <a:off x="4319" y="2597"/>
                <a:ext cx="13" cy="20"/>
              </a:xfrm>
              <a:custGeom>
                <a:avLst/>
                <a:gdLst>
                  <a:gd name="T0" fmla="*/ 8 w 13"/>
                  <a:gd name="T1" fmla="*/ 0 h 20"/>
                  <a:gd name="T2" fmla="*/ 3 w 13"/>
                  <a:gd name="T3" fmla="*/ 0 h 20"/>
                  <a:gd name="T4" fmla="*/ 0 w 13"/>
                  <a:gd name="T5" fmla="*/ 0 h 20"/>
                  <a:gd name="T6" fmla="*/ 0 w 13"/>
                  <a:gd name="T7" fmla="*/ 20 h 20"/>
                  <a:gd name="T8" fmla="*/ 3 w 13"/>
                  <a:gd name="T9" fmla="*/ 20 h 20"/>
                  <a:gd name="T10" fmla="*/ 0 w 13"/>
                  <a:gd name="T11" fmla="*/ 18 h 20"/>
                  <a:gd name="T12" fmla="*/ 3 w 13"/>
                  <a:gd name="T13" fmla="*/ 20 h 20"/>
                  <a:gd name="T14" fmla="*/ 8 w 13"/>
                  <a:gd name="T15" fmla="*/ 18 h 20"/>
                  <a:gd name="T16" fmla="*/ 11 w 13"/>
                  <a:gd name="T17" fmla="*/ 16 h 20"/>
                  <a:gd name="T18" fmla="*/ 13 w 13"/>
                  <a:gd name="T19" fmla="*/ 13 h 20"/>
                  <a:gd name="T20" fmla="*/ 13 w 13"/>
                  <a:gd name="T21" fmla="*/ 10 h 20"/>
                  <a:gd name="T22" fmla="*/ 13 w 13"/>
                  <a:gd name="T23" fmla="*/ 7 h 20"/>
                  <a:gd name="T24" fmla="*/ 11 w 13"/>
                  <a:gd name="T25" fmla="*/ 3 h 20"/>
                  <a:gd name="T26" fmla="*/ 8 w 13"/>
                  <a:gd name="T27" fmla="*/ 0 h 20"/>
                  <a:gd name="T28" fmla="*/ 3 w 13"/>
                  <a:gd name="T29" fmla="*/ 0 h 20"/>
                  <a:gd name="T30" fmla="*/ 8 w 13"/>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0">
                    <a:moveTo>
                      <a:pt x="8" y="0"/>
                    </a:moveTo>
                    <a:lnTo>
                      <a:pt x="3" y="0"/>
                    </a:lnTo>
                    <a:lnTo>
                      <a:pt x="0" y="0"/>
                    </a:lnTo>
                    <a:lnTo>
                      <a:pt x="0" y="20"/>
                    </a:lnTo>
                    <a:lnTo>
                      <a:pt x="3" y="20"/>
                    </a:lnTo>
                    <a:lnTo>
                      <a:pt x="0" y="18"/>
                    </a:lnTo>
                    <a:lnTo>
                      <a:pt x="3" y="20"/>
                    </a:lnTo>
                    <a:lnTo>
                      <a:pt x="8" y="18"/>
                    </a:lnTo>
                    <a:lnTo>
                      <a:pt x="11" y="16"/>
                    </a:lnTo>
                    <a:lnTo>
                      <a:pt x="13" y="13"/>
                    </a:lnTo>
                    <a:lnTo>
                      <a:pt x="13" y="10"/>
                    </a:lnTo>
                    <a:lnTo>
                      <a:pt x="13" y="7"/>
                    </a:lnTo>
                    <a:lnTo>
                      <a:pt x="11" y="3"/>
                    </a:lnTo>
                    <a:lnTo>
                      <a:pt x="8" y="0"/>
                    </a:lnTo>
                    <a:lnTo>
                      <a:pt x="3"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6" name="Freeform 1097"/>
              <p:cNvSpPr>
                <a:spLocks/>
              </p:cNvSpPr>
              <p:nvPr/>
            </p:nvSpPr>
            <p:spPr bwMode="auto">
              <a:xfrm>
                <a:off x="4319" y="2597"/>
                <a:ext cx="18" cy="21"/>
              </a:xfrm>
              <a:custGeom>
                <a:avLst/>
                <a:gdLst>
                  <a:gd name="T0" fmla="*/ 8 w 18"/>
                  <a:gd name="T1" fmla="*/ 2 h 21"/>
                  <a:gd name="T2" fmla="*/ 11 w 18"/>
                  <a:gd name="T3" fmla="*/ 2 h 21"/>
                  <a:gd name="T4" fmla="*/ 8 w 18"/>
                  <a:gd name="T5" fmla="*/ 0 h 21"/>
                  <a:gd name="T6" fmla="*/ 0 w 18"/>
                  <a:gd name="T7" fmla="*/ 18 h 21"/>
                  <a:gd name="T8" fmla="*/ 5 w 18"/>
                  <a:gd name="T9" fmla="*/ 20 h 21"/>
                  <a:gd name="T10" fmla="*/ 8 w 18"/>
                  <a:gd name="T11" fmla="*/ 21 h 21"/>
                  <a:gd name="T12" fmla="*/ 5 w 18"/>
                  <a:gd name="T13" fmla="*/ 20 h 21"/>
                  <a:gd name="T14" fmla="*/ 8 w 18"/>
                  <a:gd name="T15" fmla="*/ 21 h 21"/>
                  <a:gd name="T16" fmla="*/ 13 w 18"/>
                  <a:gd name="T17" fmla="*/ 20 h 21"/>
                  <a:gd name="T18" fmla="*/ 15 w 18"/>
                  <a:gd name="T19" fmla="*/ 18 h 21"/>
                  <a:gd name="T20" fmla="*/ 18 w 18"/>
                  <a:gd name="T21" fmla="*/ 15 h 21"/>
                  <a:gd name="T22" fmla="*/ 18 w 18"/>
                  <a:gd name="T23" fmla="*/ 12 h 21"/>
                  <a:gd name="T24" fmla="*/ 18 w 18"/>
                  <a:gd name="T25" fmla="*/ 7 h 21"/>
                  <a:gd name="T26" fmla="*/ 15 w 18"/>
                  <a:gd name="T27" fmla="*/ 5 h 21"/>
                  <a:gd name="T28" fmla="*/ 11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11" y="2"/>
                    </a:lnTo>
                    <a:lnTo>
                      <a:pt x="8" y="0"/>
                    </a:lnTo>
                    <a:lnTo>
                      <a:pt x="0" y="18"/>
                    </a:lnTo>
                    <a:lnTo>
                      <a:pt x="5" y="20"/>
                    </a:lnTo>
                    <a:lnTo>
                      <a:pt x="8" y="21"/>
                    </a:lnTo>
                    <a:lnTo>
                      <a:pt x="5" y="20"/>
                    </a:lnTo>
                    <a:lnTo>
                      <a:pt x="8" y="21"/>
                    </a:lnTo>
                    <a:lnTo>
                      <a:pt x="13" y="20"/>
                    </a:lnTo>
                    <a:lnTo>
                      <a:pt x="15" y="18"/>
                    </a:lnTo>
                    <a:lnTo>
                      <a:pt x="18" y="15"/>
                    </a:lnTo>
                    <a:lnTo>
                      <a:pt x="18" y="12"/>
                    </a:lnTo>
                    <a:lnTo>
                      <a:pt x="18" y="7"/>
                    </a:lnTo>
                    <a:lnTo>
                      <a:pt x="15" y="5"/>
                    </a:lnTo>
                    <a:lnTo>
                      <a:pt x="11"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7" name="Freeform 1098"/>
              <p:cNvSpPr>
                <a:spLocks/>
              </p:cNvSpPr>
              <p:nvPr/>
            </p:nvSpPr>
            <p:spPr bwMode="auto">
              <a:xfrm>
                <a:off x="4327" y="2599"/>
                <a:ext cx="13" cy="19"/>
              </a:xfrm>
              <a:custGeom>
                <a:avLst/>
                <a:gdLst>
                  <a:gd name="T0" fmla="*/ 8 w 13"/>
                  <a:gd name="T1" fmla="*/ 0 h 19"/>
                  <a:gd name="T2" fmla="*/ 3 w 13"/>
                  <a:gd name="T3" fmla="*/ 0 h 19"/>
                  <a:gd name="T4" fmla="*/ 0 w 13"/>
                  <a:gd name="T5" fmla="*/ 0 h 19"/>
                  <a:gd name="T6" fmla="*/ 0 w 13"/>
                  <a:gd name="T7" fmla="*/ 19 h 19"/>
                  <a:gd name="T8" fmla="*/ 3 w 13"/>
                  <a:gd name="T9" fmla="*/ 19 h 19"/>
                  <a:gd name="T10" fmla="*/ 0 w 13"/>
                  <a:gd name="T11" fmla="*/ 18 h 19"/>
                  <a:gd name="T12" fmla="*/ 3 w 13"/>
                  <a:gd name="T13" fmla="*/ 19 h 19"/>
                  <a:gd name="T14" fmla="*/ 8 w 13"/>
                  <a:gd name="T15" fmla="*/ 18 h 19"/>
                  <a:gd name="T16" fmla="*/ 12 w 13"/>
                  <a:gd name="T17" fmla="*/ 16 h 19"/>
                  <a:gd name="T18" fmla="*/ 13 w 13"/>
                  <a:gd name="T19" fmla="*/ 13 h 19"/>
                  <a:gd name="T20" fmla="*/ 13 w 13"/>
                  <a:gd name="T21" fmla="*/ 10 h 19"/>
                  <a:gd name="T22" fmla="*/ 13 w 13"/>
                  <a:gd name="T23" fmla="*/ 5 h 19"/>
                  <a:gd name="T24" fmla="*/ 12 w 13"/>
                  <a:gd name="T25" fmla="*/ 3 h 19"/>
                  <a:gd name="T26" fmla="*/ 8 w 13"/>
                  <a:gd name="T27" fmla="*/ 0 h 19"/>
                  <a:gd name="T28" fmla="*/ 3 w 13"/>
                  <a:gd name="T29" fmla="*/ 0 h 19"/>
                  <a:gd name="T30" fmla="*/ 8 w 13"/>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9">
                    <a:moveTo>
                      <a:pt x="8" y="0"/>
                    </a:moveTo>
                    <a:lnTo>
                      <a:pt x="3" y="0"/>
                    </a:lnTo>
                    <a:lnTo>
                      <a:pt x="0" y="0"/>
                    </a:lnTo>
                    <a:lnTo>
                      <a:pt x="0" y="19"/>
                    </a:lnTo>
                    <a:lnTo>
                      <a:pt x="3" y="19"/>
                    </a:lnTo>
                    <a:lnTo>
                      <a:pt x="0" y="18"/>
                    </a:lnTo>
                    <a:lnTo>
                      <a:pt x="3" y="19"/>
                    </a:lnTo>
                    <a:lnTo>
                      <a:pt x="8" y="18"/>
                    </a:lnTo>
                    <a:lnTo>
                      <a:pt x="12" y="16"/>
                    </a:lnTo>
                    <a:lnTo>
                      <a:pt x="13" y="13"/>
                    </a:lnTo>
                    <a:lnTo>
                      <a:pt x="13" y="10"/>
                    </a:lnTo>
                    <a:lnTo>
                      <a:pt x="13" y="5"/>
                    </a:lnTo>
                    <a:lnTo>
                      <a:pt x="12" y="3"/>
                    </a:lnTo>
                    <a:lnTo>
                      <a:pt x="8" y="0"/>
                    </a:lnTo>
                    <a:lnTo>
                      <a:pt x="3"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8" name="Freeform 1099"/>
              <p:cNvSpPr>
                <a:spLocks/>
              </p:cNvSpPr>
              <p:nvPr/>
            </p:nvSpPr>
            <p:spPr bwMode="auto">
              <a:xfrm>
                <a:off x="4327" y="2599"/>
                <a:ext cx="18" cy="21"/>
              </a:xfrm>
              <a:custGeom>
                <a:avLst/>
                <a:gdLst>
                  <a:gd name="T0" fmla="*/ 8 w 18"/>
                  <a:gd name="T1" fmla="*/ 1 h 21"/>
                  <a:gd name="T2" fmla="*/ 12 w 18"/>
                  <a:gd name="T3" fmla="*/ 1 h 21"/>
                  <a:gd name="T4" fmla="*/ 8 w 18"/>
                  <a:gd name="T5" fmla="*/ 0 h 21"/>
                  <a:gd name="T6" fmla="*/ 0 w 18"/>
                  <a:gd name="T7" fmla="*/ 18 h 21"/>
                  <a:gd name="T8" fmla="*/ 5 w 18"/>
                  <a:gd name="T9" fmla="*/ 19 h 21"/>
                  <a:gd name="T10" fmla="*/ 8 w 18"/>
                  <a:gd name="T11" fmla="*/ 21 h 21"/>
                  <a:gd name="T12" fmla="*/ 5 w 18"/>
                  <a:gd name="T13" fmla="*/ 19 h 21"/>
                  <a:gd name="T14" fmla="*/ 8 w 18"/>
                  <a:gd name="T15" fmla="*/ 21 h 21"/>
                  <a:gd name="T16" fmla="*/ 13 w 18"/>
                  <a:gd name="T17" fmla="*/ 19 h 21"/>
                  <a:gd name="T18" fmla="*/ 15 w 18"/>
                  <a:gd name="T19" fmla="*/ 18 h 21"/>
                  <a:gd name="T20" fmla="*/ 18 w 18"/>
                  <a:gd name="T21" fmla="*/ 14 h 21"/>
                  <a:gd name="T22" fmla="*/ 18 w 18"/>
                  <a:gd name="T23" fmla="*/ 11 h 21"/>
                  <a:gd name="T24" fmla="*/ 18 w 18"/>
                  <a:gd name="T25" fmla="*/ 6 h 21"/>
                  <a:gd name="T26" fmla="*/ 15 w 18"/>
                  <a:gd name="T27" fmla="*/ 3 h 21"/>
                  <a:gd name="T28" fmla="*/ 12 w 18"/>
                  <a:gd name="T29" fmla="*/ 1 h 21"/>
                  <a:gd name="T30" fmla="*/ 8 w 18"/>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1"/>
                    </a:moveTo>
                    <a:lnTo>
                      <a:pt x="12" y="1"/>
                    </a:lnTo>
                    <a:lnTo>
                      <a:pt x="8" y="0"/>
                    </a:lnTo>
                    <a:lnTo>
                      <a:pt x="0" y="18"/>
                    </a:lnTo>
                    <a:lnTo>
                      <a:pt x="5" y="19"/>
                    </a:lnTo>
                    <a:lnTo>
                      <a:pt x="8" y="21"/>
                    </a:lnTo>
                    <a:lnTo>
                      <a:pt x="5" y="19"/>
                    </a:lnTo>
                    <a:lnTo>
                      <a:pt x="8" y="21"/>
                    </a:lnTo>
                    <a:lnTo>
                      <a:pt x="13" y="19"/>
                    </a:lnTo>
                    <a:lnTo>
                      <a:pt x="15" y="18"/>
                    </a:lnTo>
                    <a:lnTo>
                      <a:pt x="18" y="14"/>
                    </a:lnTo>
                    <a:lnTo>
                      <a:pt x="18" y="11"/>
                    </a:lnTo>
                    <a:lnTo>
                      <a:pt x="18" y="6"/>
                    </a:lnTo>
                    <a:lnTo>
                      <a:pt x="15" y="3"/>
                    </a:lnTo>
                    <a:lnTo>
                      <a:pt x="12"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29" name="Freeform 1100"/>
              <p:cNvSpPr>
                <a:spLocks/>
              </p:cNvSpPr>
              <p:nvPr/>
            </p:nvSpPr>
            <p:spPr bwMode="auto">
              <a:xfrm>
                <a:off x="4335"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0" name="Freeform 1101"/>
              <p:cNvSpPr>
                <a:spLocks/>
              </p:cNvSpPr>
              <p:nvPr/>
            </p:nvSpPr>
            <p:spPr bwMode="auto">
              <a:xfrm>
                <a:off x="4339"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9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9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9" y="18"/>
                    </a:lnTo>
                    <a:lnTo>
                      <a:pt x="11" y="17"/>
                    </a:lnTo>
                    <a:lnTo>
                      <a:pt x="14" y="13"/>
                    </a:lnTo>
                    <a:lnTo>
                      <a:pt x="14" y="10"/>
                    </a:lnTo>
                    <a:lnTo>
                      <a:pt x="14" y="5"/>
                    </a:lnTo>
                    <a:lnTo>
                      <a:pt x="11"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1" name="Freeform 1102"/>
              <p:cNvSpPr>
                <a:spLocks/>
              </p:cNvSpPr>
              <p:nvPr/>
            </p:nvSpPr>
            <p:spPr bwMode="auto">
              <a:xfrm>
                <a:off x="4343"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2" name="Freeform 1103"/>
              <p:cNvSpPr>
                <a:spLocks/>
              </p:cNvSpPr>
              <p:nvPr/>
            </p:nvSpPr>
            <p:spPr bwMode="auto">
              <a:xfrm>
                <a:off x="4347"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9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9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9" y="18"/>
                    </a:lnTo>
                    <a:lnTo>
                      <a:pt x="11" y="17"/>
                    </a:lnTo>
                    <a:lnTo>
                      <a:pt x="14" y="13"/>
                    </a:lnTo>
                    <a:lnTo>
                      <a:pt x="14" y="10"/>
                    </a:lnTo>
                    <a:lnTo>
                      <a:pt x="14" y="5"/>
                    </a:lnTo>
                    <a:lnTo>
                      <a:pt x="11"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3" name="Freeform 1104"/>
              <p:cNvSpPr>
                <a:spLocks/>
              </p:cNvSpPr>
              <p:nvPr/>
            </p:nvSpPr>
            <p:spPr bwMode="auto">
              <a:xfrm>
                <a:off x="4352"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4" name="Freeform 1105"/>
              <p:cNvSpPr>
                <a:spLocks/>
              </p:cNvSpPr>
              <p:nvPr/>
            </p:nvSpPr>
            <p:spPr bwMode="auto">
              <a:xfrm>
                <a:off x="4355"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10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10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10" y="18"/>
                    </a:lnTo>
                    <a:lnTo>
                      <a:pt x="11" y="17"/>
                    </a:lnTo>
                    <a:lnTo>
                      <a:pt x="14" y="13"/>
                    </a:lnTo>
                    <a:lnTo>
                      <a:pt x="14" y="10"/>
                    </a:lnTo>
                    <a:lnTo>
                      <a:pt x="14"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5" name="Freeform 1106"/>
              <p:cNvSpPr>
                <a:spLocks/>
              </p:cNvSpPr>
              <p:nvPr/>
            </p:nvSpPr>
            <p:spPr bwMode="auto">
              <a:xfrm>
                <a:off x="4360"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6" name="Freeform 1107"/>
              <p:cNvSpPr>
                <a:spLocks/>
              </p:cNvSpPr>
              <p:nvPr/>
            </p:nvSpPr>
            <p:spPr bwMode="auto">
              <a:xfrm>
                <a:off x="4363"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1 w 15"/>
                  <a:gd name="T17" fmla="*/ 17 h 20"/>
                  <a:gd name="T18" fmla="*/ 15 w 15"/>
                  <a:gd name="T19" fmla="*/ 13 h 20"/>
                  <a:gd name="T20" fmla="*/ 15 w 15"/>
                  <a:gd name="T21" fmla="*/ 10 h 20"/>
                  <a:gd name="T22" fmla="*/ 15 w 15"/>
                  <a:gd name="T23" fmla="*/ 5 h 20"/>
                  <a:gd name="T24" fmla="*/ 11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1" y="17"/>
                    </a:lnTo>
                    <a:lnTo>
                      <a:pt x="15" y="13"/>
                    </a:lnTo>
                    <a:lnTo>
                      <a:pt x="15" y="10"/>
                    </a:lnTo>
                    <a:lnTo>
                      <a:pt x="15"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7" name="Freeform 1108"/>
              <p:cNvSpPr>
                <a:spLocks/>
              </p:cNvSpPr>
              <p:nvPr/>
            </p:nvSpPr>
            <p:spPr bwMode="auto">
              <a:xfrm>
                <a:off x="4368"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8" name="Freeform 1109"/>
              <p:cNvSpPr>
                <a:spLocks/>
              </p:cNvSpPr>
              <p:nvPr/>
            </p:nvSpPr>
            <p:spPr bwMode="auto">
              <a:xfrm>
                <a:off x="4371"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1 w 15"/>
                  <a:gd name="T17" fmla="*/ 17 h 20"/>
                  <a:gd name="T18" fmla="*/ 15 w 15"/>
                  <a:gd name="T19" fmla="*/ 13 h 20"/>
                  <a:gd name="T20" fmla="*/ 15 w 15"/>
                  <a:gd name="T21" fmla="*/ 10 h 20"/>
                  <a:gd name="T22" fmla="*/ 15 w 15"/>
                  <a:gd name="T23" fmla="*/ 5 h 20"/>
                  <a:gd name="T24" fmla="*/ 11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1" y="17"/>
                    </a:lnTo>
                    <a:lnTo>
                      <a:pt x="15" y="13"/>
                    </a:lnTo>
                    <a:lnTo>
                      <a:pt x="15" y="10"/>
                    </a:lnTo>
                    <a:lnTo>
                      <a:pt x="15"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39" name="Freeform 1110"/>
              <p:cNvSpPr>
                <a:spLocks/>
              </p:cNvSpPr>
              <p:nvPr/>
            </p:nvSpPr>
            <p:spPr bwMode="auto">
              <a:xfrm>
                <a:off x="4376"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0" name="Freeform 1111"/>
              <p:cNvSpPr>
                <a:spLocks/>
              </p:cNvSpPr>
              <p:nvPr/>
            </p:nvSpPr>
            <p:spPr bwMode="auto">
              <a:xfrm>
                <a:off x="4379"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2 w 15"/>
                  <a:gd name="T17" fmla="*/ 17 h 20"/>
                  <a:gd name="T18" fmla="*/ 15 w 15"/>
                  <a:gd name="T19" fmla="*/ 13 h 20"/>
                  <a:gd name="T20" fmla="*/ 15 w 15"/>
                  <a:gd name="T21" fmla="*/ 10 h 20"/>
                  <a:gd name="T22" fmla="*/ 15 w 15"/>
                  <a:gd name="T23" fmla="*/ 5 h 20"/>
                  <a:gd name="T24" fmla="*/ 12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2" y="17"/>
                    </a:lnTo>
                    <a:lnTo>
                      <a:pt x="15" y="13"/>
                    </a:lnTo>
                    <a:lnTo>
                      <a:pt x="15" y="10"/>
                    </a:lnTo>
                    <a:lnTo>
                      <a:pt x="15" y="5"/>
                    </a:lnTo>
                    <a:lnTo>
                      <a:pt x="12"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1" name="Freeform 1112"/>
              <p:cNvSpPr>
                <a:spLocks/>
              </p:cNvSpPr>
              <p:nvPr/>
            </p:nvSpPr>
            <p:spPr bwMode="auto">
              <a:xfrm>
                <a:off x="4384"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2" name="Freeform 1113"/>
              <p:cNvSpPr>
                <a:spLocks/>
              </p:cNvSpPr>
              <p:nvPr/>
            </p:nvSpPr>
            <p:spPr bwMode="auto">
              <a:xfrm>
                <a:off x="4387"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2 w 15"/>
                  <a:gd name="T17" fmla="*/ 17 h 20"/>
                  <a:gd name="T18" fmla="*/ 15 w 15"/>
                  <a:gd name="T19" fmla="*/ 13 h 20"/>
                  <a:gd name="T20" fmla="*/ 15 w 15"/>
                  <a:gd name="T21" fmla="*/ 10 h 20"/>
                  <a:gd name="T22" fmla="*/ 15 w 15"/>
                  <a:gd name="T23" fmla="*/ 5 h 20"/>
                  <a:gd name="T24" fmla="*/ 12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2" y="17"/>
                    </a:lnTo>
                    <a:lnTo>
                      <a:pt x="15" y="13"/>
                    </a:lnTo>
                    <a:lnTo>
                      <a:pt x="15" y="10"/>
                    </a:lnTo>
                    <a:lnTo>
                      <a:pt x="15" y="5"/>
                    </a:lnTo>
                    <a:lnTo>
                      <a:pt x="12"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3" name="Freeform 1114"/>
              <p:cNvSpPr>
                <a:spLocks/>
              </p:cNvSpPr>
              <p:nvPr/>
            </p:nvSpPr>
            <p:spPr bwMode="auto">
              <a:xfrm>
                <a:off x="4392"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4" name="Freeform 1115"/>
              <p:cNvSpPr>
                <a:spLocks/>
              </p:cNvSpPr>
              <p:nvPr/>
            </p:nvSpPr>
            <p:spPr bwMode="auto">
              <a:xfrm>
                <a:off x="4395"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2 w 15"/>
                  <a:gd name="T17" fmla="*/ 17 h 20"/>
                  <a:gd name="T18" fmla="*/ 15 w 15"/>
                  <a:gd name="T19" fmla="*/ 13 h 20"/>
                  <a:gd name="T20" fmla="*/ 15 w 15"/>
                  <a:gd name="T21" fmla="*/ 10 h 20"/>
                  <a:gd name="T22" fmla="*/ 15 w 15"/>
                  <a:gd name="T23" fmla="*/ 5 h 20"/>
                  <a:gd name="T24" fmla="*/ 12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2" y="17"/>
                    </a:lnTo>
                    <a:lnTo>
                      <a:pt x="15" y="13"/>
                    </a:lnTo>
                    <a:lnTo>
                      <a:pt x="15" y="10"/>
                    </a:lnTo>
                    <a:lnTo>
                      <a:pt x="15" y="5"/>
                    </a:lnTo>
                    <a:lnTo>
                      <a:pt x="12"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5" name="Freeform 1116"/>
              <p:cNvSpPr>
                <a:spLocks/>
              </p:cNvSpPr>
              <p:nvPr/>
            </p:nvSpPr>
            <p:spPr bwMode="auto">
              <a:xfrm>
                <a:off x="4400"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6" name="Freeform 1117"/>
              <p:cNvSpPr>
                <a:spLocks/>
              </p:cNvSpPr>
              <p:nvPr/>
            </p:nvSpPr>
            <p:spPr bwMode="auto">
              <a:xfrm>
                <a:off x="4404"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9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9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9" y="18"/>
                    </a:lnTo>
                    <a:lnTo>
                      <a:pt x="11" y="17"/>
                    </a:lnTo>
                    <a:lnTo>
                      <a:pt x="14" y="13"/>
                    </a:lnTo>
                    <a:lnTo>
                      <a:pt x="14" y="10"/>
                    </a:lnTo>
                    <a:lnTo>
                      <a:pt x="14" y="5"/>
                    </a:lnTo>
                    <a:lnTo>
                      <a:pt x="11"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7" name="Freeform 1118"/>
              <p:cNvSpPr>
                <a:spLocks/>
              </p:cNvSpPr>
              <p:nvPr/>
            </p:nvSpPr>
            <p:spPr bwMode="auto">
              <a:xfrm>
                <a:off x="4408"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8" name="Freeform 1119"/>
              <p:cNvSpPr>
                <a:spLocks/>
              </p:cNvSpPr>
              <p:nvPr/>
            </p:nvSpPr>
            <p:spPr bwMode="auto">
              <a:xfrm>
                <a:off x="4412"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9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9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9" y="18"/>
                    </a:lnTo>
                    <a:lnTo>
                      <a:pt x="11" y="17"/>
                    </a:lnTo>
                    <a:lnTo>
                      <a:pt x="14" y="13"/>
                    </a:lnTo>
                    <a:lnTo>
                      <a:pt x="14" y="10"/>
                    </a:lnTo>
                    <a:lnTo>
                      <a:pt x="14" y="5"/>
                    </a:lnTo>
                    <a:lnTo>
                      <a:pt x="11"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49" name="Freeform 1120"/>
              <p:cNvSpPr>
                <a:spLocks/>
              </p:cNvSpPr>
              <p:nvPr/>
            </p:nvSpPr>
            <p:spPr bwMode="auto">
              <a:xfrm>
                <a:off x="4417"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0" name="Freeform 1121"/>
              <p:cNvSpPr>
                <a:spLocks/>
              </p:cNvSpPr>
              <p:nvPr/>
            </p:nvSpPr>
            <p:spPr bwMode="auto">
              <a:xfrm>
                <a:off x="4420"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10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10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10" y="18"/>
                    </a:lnTo>
                    <a:lnTo>
                      <a:pt x="11" y="17"/>
                    </a:lnTo>
                    <a:lnTo>
                      <a:pt x="14" y="13"/>
                    </a:lnTo>
                    <a:lnTo>
                      <a:pt x="14" y="10"/>
                    </a:lnTo>
                    <a:lnTo>
                      <a:pt x="14"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1" name="Freeform 1122"/>
              <p:cNvSpPr>
                <a:spLocks/>
              </p:cNvSpPr>
              <p:nvPr/>
            </p:nvSpPr>
            <p:spPr bwMode="auto">
              <a:xfrm>
                <a:off x="4425" y="2600"/>
                <a:ext cx="3" cy="20"/>
              </a:xfrm>
              <a:custGeom>
                <a:avLst/>
                <a:gdLst>
                  <a:gd name="T0" fmla="*/ 3 w 3"/>
                  <a:gd name="T1" fmla="*/ 10 h 20"/>
                  <a:gd name="T2" fmla="*/ 3 w 3"/>
                  <a:gd name="T3" fmla="*/ 0 h 20"/>
                  <a:gd name="T4" fmla="*/ 0 w 3"/>
                  <a:gd name="T5" fmla="*/ 0 h 20"/>
                  <a:gd name="T6" fmla="*/ 0 w 3"/>
                  <a:gd name="T7" fmla="*/ 20 h 20"/>
                  <a:gd name="T8" fmla="*/ 3 w 3"/>
                  <a:gd name="T9" fmla="*/ 20 h 20"/>
                  <a:gd name="T10" fmla="*/ 3 w 3"/>
                  <a:gd name="T11" fmla="*/ 10 h 20"/>
                </a:gdLst>
                <a:ahLst/>
                <a:cxnLst>
                  <a:cxn ang="0">
                    <a:pos x="T0" y="T1"/>
                  </a:cxn>
                  <a:cxn ang="0">
                    <a:pos x="T2" y="T3"/>
                  </a:cxn>
                  <a:cxn ang="0">
                    <a:pos x="T4" y="T5"/>
                  </a:cxn>
                  <a:cxn ang="0">
                    <a:pos x="T6" y="T7"/>
                  </a:cxn>
                  <a:cxn ang="0">
                    <a:pos x="T8" y="T9"/>
                  </a:cxn>
                  <a:cxn ang="0">
                    <a:pos x="T10" y="T11"/>
                  </a:cxn>
                </a:cxnLst>
                <a:rect l="0" t="0" r="r" b="b"/>
                <a:pathLst>
                  <a:path w="3" h="20">
                    <a:moveTo>
                      <a:pt x="3" y="10"/>
                    </a:moveTo>
                    <a:lnTo>
                      <a:pt x="3" y="0"/>
                    </a:lnTo>
                    <a:lnTo>
                      <a:pt x="0" y="0"/>
                    </a:lnTo>
                    <a:lnTo>
                      <a:pt x="0" y="20"/>
                    </a:lnTo>
                    <a:lnTo>
                      <a:pt x="3" y="20"/>
                    </a:lnTo>
                    <a:lnTo>
                      <a:pt x="3"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2" name="Freeform 1123"/>
              <p:cNvSpPr>
                <a:spLocks/>
              </p:cNvSpPr>
              <p:nvPr/>
            </p:nvSpPr>
            <p:spPr bwMode="auto">
              <a:xfrm>
                <a:off x="4428" y="2600"/>
                <a:ext cx="10" cy="20"/>
              </a:xfrm>
              <a:custGeom>
                <a:avLst/>
                <a:gdLst>
                  <a:gd name="T0" fmla="*/ 0 w 10"/>
                  <a:gd name="T1" fmla="*/ 20 h 20"/>
                  <a:gd name="T2" fmla="*/ 5 w 10"/>
                  <a:gd name="T3" fmla="*/ 18 h 20"/>
                  <a:gd name="T4" fmla="*/ 8 w 10"/>
                  <a:gd name="T5" fmla="*/ 17 h 20"/>
                  <a:gd name="T6" fmla="*/ 10 w 10"/>
                  <a:gd name="T7" fmla="*/ 13 h 20"/>
                  <a:gd name="T8" fmla="*/ 10 w 10"/>
                  <a:gd name="T9" fmla="*/ 10 h 20"/>
                  <a:gd name="T10" fmla="*/ 10 w 10"/>
                  <a:gd name="T11" fmla="*/ 5 h 20"/>
                  <a:gd name="T12" fmla="*/ 8 w 10"/>
                  <a:gd name="T13" fmla="*/ 4 h 20"/>
                  <a:gd name="T14" fmla="*/ 5 w 10"/>
                  <a:gd name="T15" fmla="*/ 0 h 20"/>
                  <a:gd name="T16" fmla="*/ 0 w 10"/>
                  <a:gd name="T17" fmla="*/ 0 h 20"/>
                  <a:gd name="T18" fmla="*/ 0 w 10"/>
                  <a:gd name="T1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0">
                    <a:moveTo>
                      <a:pt x="0" y="20"/>
                    </a:moveTo>
                    <a:lnTo>
                      <a:pt x="5" y="18"/>
                    </a:lnTo>
                    <a:lnTo>
                      <a:pt x="8" y="17"/>
                    </a:lnTo>
                    <a:lnTo>
                      <a:pt x="10" y="13"/>
                    </a:lnTo>
                    <a:lnTo>
                      <a:pt x="10" y="10"/>
                    </a:lnTo>
                    <a:lnTo>
                      <a:pt x="10" y="5"/>
                    </a:lnTo>
                    <a:lnTo>
                      <a:pt x="8" y="4"/>
                    </a:lnTo>
                    <a:lnTo>
                      <a:pt x="5" y="0"/>
                    </a:lnTo>
                    <a:lnTo>
                      <a:pt x="0" y="0"/>
                    </a:lnTo>
                    <a:lnTo>
                      <a:pt x="0"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3" name="Freeform 1124"/>
              <p:cNvSpPr>
                <a:spLocks/>
              </p:cNvSpPr>
              <p:nvPr/>
            </p:nvSpPr>
            <p:spPr bwMode="auto">
              <a:xfrm>
                <a:off x="4592" y="2602"/>
                <a:ext cx="10" cy="18"/>
              </a:xfrm>
              <a:custGeom>
                <a:avLst/>
                <a:gdLst>
                  <a:gd name="T0" fmla="*/ 10 w 10"/>
                  <a:gd name="T1" fmla="*/ 0 h 18"/>
                  <a:gd name="T2" fmla="*/ 5 w 10"/>
                  <a:gd name="T3" fmla="*/ 0 h 18"/>
                  <a:gd name="T4" fmla="*/ 2 w 10"/>
                  <a:gd name="T5" fmla="*/ 2 h 18"/>
                  <a:gd name="T6" fmla="*/ 0 w 10"/>
                  <a:gd name="T7" fmla="*/ 5 h 18"/>
                  <a:gd name="T8" fmla="*/ 0 w 10"/>
                  <a:gd name="T9" fmla="*/ 10 h 18"/>
                  <a:gd name="T10" fmla="*/ 0 w 10"/>
                  <a:gd name="T11" fmla="*/ 13 h 18"/>
                  <a:gd name="T12" fmla="*/ 2 w 10"/>
                  <a:gd name="T13" fmla="*/ 16 h 18"/>
                  <a:gd name="T14" fmla="*/ 5 w 10"/>
                  <a:gd name="T15" fmla="*/ 18 h 18"/>
                  <a:gd name="T16" fmla="*/ 10 w 10"/>
                  <a:gd name="T17" fmla="*/ 18 h 18"/>
                  <a:gd name="T18" fmla="*/ 10 w 1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8">
                    <a:moveTo>
                      <a:pt x="10" y="0"/>
                    </a:moveTo>
                    <a:lnTo>
                      <a:pt x="5" y="0"/>
                    </a:lnTo>
                    <a:lnTo>
                      <a:pt x="2" y="2"/>
                    </a:lnTo>
                    <a:lnTo>
                      <a:pt x="0" y="5"/>
                    </a:lnTo>
                    <a:lnTo>
                      <a:pt x="0" y="10"/>
                    </a:lnTo>
                    <a:lnTo>
                      <a:pt x="0" y="13"/>
                    </a:lnTo>
                    <a:lnTo>
                      <a:pt x="2" y="16"/>
                    </a:lnTo>
                    <a:lnTo>
                      <a:pt x="5" y="18"/>
                    </a:lnTo>
                    <a:lnTo>
                      <a:pt x="10" y="18"/>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4" name="Freeform 1125"/>
              <p:cNvSpPr>
                <a:spLocks/>
              </p:cNvSpPr>
              <p:nvPr/>
            </p:nvSpPr>
            <p:spPr bwMode="auto">
              <a:xfrm>
                <a:off x="4602"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5" name="Freeform 1126"/>
              <p:cNvSpPr>
                <a:spLocks/>
              </p:cNvSpPr>
              <p:nvPr/>
            </p:nvSpPr>
            <p:spPr bwMode="auto">
              <a:xfrm>
                <a:off x="4605"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10 w 15"/>
                  <a:gd name="T15" fmla="*/ 18 h 18"/>
                  <a:gd name="T16" fmla="*/ 11 w 15"/>
                  <a:gd name="T17" fmla="*/ 16 h 18"/>
                  <a:gd name="T18" fmla="*/ 13 w 15"/>
                  <a:gd name="T19" fmla="*/ 13 h 18"/>
                  <a:gd name="T20" fmla="*/ 15 w 15"/>
                  <a:gd name="T21" fmla="*/ 10 h 18"/>
                  <a:gd name="T22" fmla="*/ 13 w 15"/>
                  <a:gd name="T23" fmla="*/ 5 h 18"/>
                  <a:gd name="T24" fmla="*/ 11 w 15"/>
                  <a:gd name="T25" fmla="*/ 2 h 18"/>
                  <a:gd name="T26" fmla="*/ 10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10" y="18"/>
                    </a:lnTo>
                    <a:lnTo>
                      <a:pt x="11" y="16"/>
                    </a:lnTo>
                    <a:lnTo>
                      <a:pt x="13" y="13"/>
                    </a:lnTo>
                    <a:lnTo>
                      <a:pt x="15" y="10"/>
                    </a:lnTo>
                    <a:lnTo>
                      <a:pt x="13" y="5"/>
                    </a:lnTo>
                    <a:lnTo>
                      <a:pt x="11" y="2"/>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6" name="Freeform 1127"/>
              <p:cNvSpPr>
                <a:spLocks/>
              </p:cNvSpPr>
              <p:nvPr/>
            </p:nvSpPr>
            <p:spPr bwMode="auto">
              <a:xfrm>
                <a:off x="4610"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7" name="Freeform 1128"/>
              <p:cNvSpPr>
                <a:spLocks/>
              </p:cNvSpPr>
              <p:nvPr/>
            </p:nvSpPr>
            <p:spPr bwMode="auto">
              <a:xfrm>
                <a:off x="4613"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8" name="Freeform 1129"/>
              <p:cNvSpPr>
                <a:spLocks/>
              </p:cNvSpPr>
              <p:nvPr/>
            </p:nvSpPr>
            <p:spPr bwMode="auto">
              <a:xfrm>
                <a:off x="4618"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1 w 13"/>
                  <a:gd name="T17" fmla="*/ 16 h 18"/>
                  <a:gd name="T18" fmla="*/ 13 w 13"/>
                  <a:gd name="T19" fmla="*/ 13 h 18"/>
                  <a:gd name="T20" fmla="*/ 13 w 13"/>
                  <a:gd name="T21" fmla="*/ 10 h 18"/>
                  <a:gd name="T22" fmla="*/ 13 w 13"/>
                  <a:gd name="T23" fmla="*/ 5 h 18"/>
                  <a:gd name="T24" fmla="*/ 11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1" y="16"/>
                    </a:lnTo>
                    <a:lnTo>
                      <a:pt x="13" y="13"/>
                    </a:lnTo>
                    <a:lnTo>
                      <a:pt x="13" y="10"/>
                    </a:lnTo>
                    <a:lnTo>
                      <a:pt x="13" y="5"/>
                    </a:lnTo>
                    <a:lnTo>
                      <a:pt x="11"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59" name="Freeform 1130"/>
              <p:cNvSpPr>
                <a:spLocks/>
              </p:cNvSpPr>
              <p:nvPr/>
            </p:nvSpPr>
            <p:spPr bwMode="auto">
              <a:xfrm>
                <a:off x="4621"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8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8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8" y="18"/>
                    </a:lnTo>
                    <a:lnTo>
                      <a:pt x="12" y="16"/>
                    </a:lnTo>
                    <a:lnTo>
                      <a:pt x="13" y="13"/>
                    </a:lnTo>
                    <a:lnTo>
                      <a:pt x="15" y="10"/>
                    </a:lnTo>
                    <a:lnTo>
                      <a:pt x="13" y="5"/>
                    </a:lnTo>
                    <a:lnTo>
                      <a:pt x="12" y="2"/>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0" name="Freeform 1131"/>
              <p:cNvSpPr>
                <a:spLocks/>
              </p:cNvSpPr>
              <p:nvPr/>
            </p:nvSpPr>
            <p:spPr bwMode="auto">
              <a:xfrm>
                <a:off x="4626" y="2602"/>
                <a:ext cx="13" cy="18"/>
              </a:xfrm>
              <a:custGeom>
                <a:avLst/>
                <a:gdLst>
                  <a:gd name="T0" fmla="*/ 3 w 13"/>
                  <a:gd name="T1" fmla="*/ 0 h 18"/>
                  <a:gd name="T2" fmla="*/ 3 w 13"/>
                  <a:gd name="T3" fmla="*/ 0 h 18"/>
                  <a:gd name="T4" fmla="*/ 0 w 13"/>
                  <a:gd name="T5" fmla="*/ 0 h 18"/>
                  <a:gd name="T6" fmla="*/ 0 w 13"/>
                  <a:gd name="T7" fmla="*/ 18 h 18"/>
                  <a:gd name="T8" fmla="*/ 3 w 13"/>
                  <a:gd name="T9" fmla="*/ 18 h 18"/>
                  <a:gd name="T10" fmla="*/ 3 w 13"/>
                  <a:gd name="T11" fmla="*/ 18 h 18"/>
                  <a:gd name="T12" fmla="*/ 3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3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3" y="0"/>
                    </a:moveTo>
                    <a:lnTo>
                      <a:pt x="3" y="0"/>
                    </a:lnTo>
                    <a:lnTo>
                      <a:pt x="0" y="0"/>
                    </a:lnTo>
                    <a:lnTo>
                      <a:pt x="0" y="18"/>
                    </a:lnTo>
                    <a:lnTo>
                      <a:pt x="3" y="18"/>
                    </a:lnTo>
                    <a:lnTo>
                      <a:pt x="3" y="18"/>
                    </a:lnTo>
                    <a:lnTo>
                      <a:pt x="3" y="18"/>
                    </a:lnTo>
                    <a:lnTo>
                      <a:pt x="8" y="18"/>
                    </a:lnTo>
                    <a:lnTo>
                      <a:pt x="12" y="16"/>
                    </a:lnTo>
                    <a:lnTo>
                      <a:pt x="13" y="13"/>
                    </a:lnTo>
                    <a:lnTo>
                      <a:pt x="13" y="10"/>
                    </a:lnTo>
                    <a:lnTo>
                      <a:pt x="13" y="5"/>
                    </a:lnTo>
                    <a:lnTo>
                      <a:pt x="12" y="2"/>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1" name="Freeform 1132"/>
              <p:cNvSpPr>
                <a:spLocks/>
              </p:cNvSpPr>
              <p:nvPr/>
            </p:nvSpPr>
            <p:spPr bwMode="auto">
              <a:xfrm>
                <a:off x="4629" y="2602"/>
                <a:ext cx="15" cy="18"/>
              </a:xfrm>
              <a:custGeom>
                <a:avLst/>
                <a:gdLst>
                  <a:gd name="T0" fmla="*/ 5 w 15"/>
                  <a:gd name="T1" fmla="*/ 0 h 18"/>
                  <a:gd name="T2" fmla="*/ 5 w 15"/>
                  <a:gd name="T3" fmla="*/ 0 h 18"/>
                  <a:gd name="T4" fmla="*/ 0 w 15"/>
                  <a:gd name="T5" fmla="*/ 0 h 18"/>
                  <a:gd name="T6" fmla="*/ 0 w 15"/>
                  <a:gd name="T7" fmla="*/ 18 h 18"/>
                  <a:gd name="T8" fmla="*/ 5 w 15"/>
                  <a:gd name="T9" fmla="*/ 18 h 18"/>
                  <a:gd name="T10" fmla="*/ 5 w 15"/>
                  <a:gd name="T11" fmla="*/ 18 h 18"/>
                  <a:gd name="T12" fmla="*/ 5 w 15"/>
                  <a:gd name="T13" fmla="*/ 18 h 18"/>
                  <a:gd name="T14" fmla="*/ 9 w 15"/>
                  <a:gd name="T15" fmla="*/ 18 h 18"/>
                  <a:gd name="T16" fmla="*/ 12 w 15"/>
                  <a:gd name="T17" fmla="*/ 16 h 18"/>
                  <a:gd name="T18" fmla="*/ 13 w 15"/>
                  <a:gd name="T19" fmla="*/ 13 h 18"/>
                  <a:gd name="T20" fmla="*/ 15 w 15"/>
                  <a:gd name="T21" fmla="*/ 10 h 18"/>
                  <a:gd name="T22" fmla="*/ 13 w 15"/>
                  <a:gd name="T23" fmla="*/ 5 h 18"/>
                  <a:gd name="T24" fmla="*/ 12 w 15"/>
                  <a:gd name="T25" fmla="*/ 2 h 18"/>
                  <a:gd name="T26" fmla="*/ 9 w 15"/>
                  <a:gd name="T27" fmla="*/ 0 h 18"/>
                  <a:gd name="T28" fmla="*/ 5 w 15"/>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8">
                    <a:moveTo>
                      <a:pt x="5" y="0"/>
                    </a:moveTo>
                    <a:lnTo>
                      <a:pt x="5" y="0"/>
                    </a:lnTo>
                    <a:lnTo>
                      <a:pt x="0" y="0"/>
                    </a:lnTo>
                    <a:lnTo>
                      <a:pt x="0" y="18"/>
                    </a:lnTo>
                    <a:lnTo>
                      <a:pt x="5" y="18"/>
                    </a:lnTo>
                    <a:lnTo>
                      <a:pt x="5" y="18"/>
                    </a:lnTo>
                    <a:lnTo>
                      <a:pt x="5" y="18"/>
                    </a:lnTo>
                    <a:lnTo>
                      <a:pt x="9" y="18"/>
                    </a:lnTo>
                    <a:lnTo>
                      <a:pt x="12" y="16"/>
                    </a:lnTo>
                    <a:lnTo>
                      <a:pt x="13" y="13"/>
                    </a:lnTo>
                    <a:lnTo>
                      <a:pt x="15" y="10"/>
                    </a:lnTo>
                    <a:lnTo>
                      <a:pt x="13" y="5"/>
                    </a:lnTo>
                    <a:lnTo>
                      <a:pt x="12" y="2"/>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2" name="Freeform 1133"/>
              <p:cNvSpPr>
                <a:spLocks/>
              </p:cNvSpPr>
              <p:nvPr/>
            </p:nvSpPr>
            <p:spPr bwMode="auto">
              <a:xfrm>
                <a:off x="4634" y="2602"/>
                <a:ext cx="13" cy="18"/>
              </a:xfrm>
              <a:custGeom>
                <a:avLst/>
                <a:gdLst>
                  <a:gd name="T0" fmla="*/ 4 w 13"/>
                  <a:gd name="T1" fmla="*/ 0 h 18"/>
                  <a:gd name="T2" fmla="*/ 4 w 13"/>
                  <a:gd name="T3" fmla="*/ 0 h 18"/>
                  <a:gd name="T4" fmla="*/ 0 w 13"/>
                  <a:gd name="T5" fmla="*/ 0 h 18"/>
                  <a:gd name="T6" fmla="*/ 0 w 13"/>
                  <a:gd name="T7" fmla="*/ 18 h 18"/>
                  <a:gd name="T8" fmla="*/ 4 w 13"/>
                  <a:gd name="T9" fmla="*/ 18 h 18"/>
                  <a:gd name="T10" fmla="*/ 4 w 13"/>
                  <a:gd name="T11" fmla="*/ 18 h 18"/>
                  <a:gd name="T12" fmla="*/ 4 w 13"/>
                  <a:gd name="T13" fmla="*/ 18 h 18"/>
                  <a:gd name="T14" fmla="*/ 8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8 w 13"/>
                  <a:gd name="T27" fmla="*/ 0 h 18"/>
                  <a:gd name="T28" fmla="*/ 4 w 13"/>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8">
                    <a:moveTo>
                      <a:pt x="4" y="0"/>
                    </a:moveTo>
                    <a:lnTo>
                      <a:pt x="4" y="0"/>
                    </a:lnTo>
                    <a:lnTo>
                      <a:pt x="0" y="0"/>
                    </a:lnTo>
                    <a:lnTo>
                      <a:pt x="0" y="18"/>
                    </a:lnTo>
                    <a:lnTo>
                      <a:pt x="4" y="18"/>
                    </a:lnTo>
                    <a:lnTo>
                      <a:pt x="4" y="18"/>
                    </a:lnTo>
                    <a:lnTo>
                      <a:pt x="4" y="18"/>
                    </a:lnTo>
                    <a:lnTo>
                      <a:pt x="8" y="18"/>
                    </a:lnTo>
                    <a:lnTo>
                      <a:pt x="12" y="16"/>
                    </a:lnTo>
                    <a:lnTo>
                      <a:pt x="13" y="13"/>
                    </a:lnTo>
                    <a:lnTo>
                      <a:pt x="13" y="10"/>
                    </a:lnTo>
                    <a:lnTo>
                      <a:pt x="13" y="5"/>
                    </a:lnTo>
                    <a:lnTo>
                      <a:pt x="12"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3" name="Freeform 1134"/>
              <p:cNvSpPr>
                <a:spLocks/>
              </p:cNvSpPr>
              <p:nvPr/>
            </p:nvSpPr>
            <p:spPr bwMode="auto">
              <a:xfrm>
                <a:off x="4638" y="2602"/>
                <a:ext cx="14" cy="18"/>
              </a:xfrm>
              <a:custGeom>
                <a:avLst/>
                <a:gdLst>
                  <a:gd name="T0" fmla="*/ 4 w 14"/>
                  <a:gd name="T1" fmla="*/ 0 h 18"/>
                  <a:gd name="T2" fmla="*/ 4 w 14"/>
                  <a:gd name="T3" fmla="*/ 0 h 18"/>
                  <a:gd name="T4" fmla="*/ 0 w 14"/>
                  <a:gd name="T5" fmla="*/ 0 h 18"/>
                  <a:gd name="T6" fmla="*/ 0 w 14"/>
                  <a:gd name="T7" fmla="*/ 18 h 18"/>
                  <a:gd name="T8" fmla="*/ 4 w 14"/>
                  <a:gd name="T9" fmla="*/ 18 h 18"/>
                  <a:gd name="T10" fmla="*/ 4 w 14"/>
                  <a:gd name="T11" fmla="*/ 18 h 18"/>
                  <a:gd name="T12" fmla="*/ 4 w 14"/>
                  <a:gd name="T13" fmla="*/ 18 h 18"/>
                  <a:gd name="T14" fmla="*/ 8 w 14"/>
                  <a:gd name="T15" fmla="*/ 18 h 18"/>
                  <a:gd name="T16" fmla="*/ 11 w 14"/>
                  <a:gd name="T17" fmla="*/ 16 h 18"/>
                  <a:gd name="T18" fmla="*/ 13 w 14"/>
                  <a:gd name="T19" fmla="*/ 13 h 18"/>
                  <a:gd name="T20" fmla="*/ 14 w 14"/>
                  <a:gd name="T21" fmla="*/ 10 h 18"/>
                  <a:gd name="T22" fmla="*/ 13 w 14"/>
                  <a:gd name="T23" fmla="*/ 5 h 18"/>
                  <a:gd name="T24" fmla="*/ 11 w 14"/>
                  <a:gd name="T25" fmla="*/ 2 h 18"/>
                  <a:gd name="T26" fmla="*/ 8 w 14"/>
                  <a:gd name="T27" fmla="*/ 0 h 18"/>
                  <a:gd name="T28" fmla="*/ 4 w 14"/>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4" y="0"/>
                    </a:moveTo>
                    <a:lnTo>
                      <a:pt x="4" y="0"/>
                    </a:lnTo>
                    <a:lnTo>
                      <a:pt x="0" y="0"/>
                    </a:lnTo>
                    <a:lnTo>
                      <a:pt x="0" y="18"/>
                    </a:lnTo>
                    <a:lnTo>
                      <a:pt x="4" y="18"/>
                    </a:lnTo>
                    <a:lnTo>
                      <a:pt x="4" y="18"/>
                    </a:lnTo>
                    <a:lnTo>
                      <a:pt x="4" y="18"/>
                    </a:lnTo>
                    <a:lnTo>
                      <a:pt x="8" y="18"/>
                    </a:lnTo>
                    <a:lnTo>
                      <a:pt x="11" y="16"/>
                    </a:lnTo>
                    <a:lnTo>
                      <a:pt x="13" y="13"/>
                    </a:lnTo>
                    <a:lnTo>
                      <a:pt x="14" y="10"/>
                    </a:lnTo>
                    <a:lnTo>
                      <a:pt x="13" y="5"/>
                    </a:lnTo>
                    <a:lnTo>
                      <a:pt x="11" y="2"/>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4" name="Freeform 1135"/>
              <p:cNvSpPr>
                <a:spLocks/>
              </p:cNvSpPr>
              <p:nvPr/>
            </p:nvSpPr>
            <p:spPr bwMode="auto">
              <a:xfrm>
                <a:off x="4642" y="2602"/>
                <a:ext cx="13" cy="18"/>
              </a:xfrm>
              <a:custGeom>
                <a:avLst/>
                <a:gdLst>
                  <a:gd name="T0" fmla="*/ 0 w 13"/>
                  <a:gd name="T1" fmla="*/ 0 h 18"/>
                  <a:gd name="T2" fmla="*/ 4 w 13"/>
                  <a:gd name="T3" fmla="*/ 0 h 18"/>
                  <a:gd name="T4" fmla="*/ 0 w 13"/>
                  <a:gd name="T5" fmla="*/ 0 h 18"/>
                  <a:gd name="T6" fmla="*/ 0 w 13"/>
                  <a:gd name="T7" fmla="*/ 18 h 18"/>
                  <a:gd name="T8" fmla="*/ 4 w 13"/>
                  <a:gd name="T9" fmla="*/ 18 h 18"/>
                  <a:gd name="T10" fmla="*/ 7 w 13"/>
                  <a:gd name="T11" fmla="*/ 18 h 18"/>
                  <a:gd name="T12" fmla="*/ 4 w 13"/>
                  <a:gd name="T13" fmla="*/ 18 h 18"/>
                  <a:gd name="T14" fmla="*/ 9 w 13"/>
                  <a:gd name="T15" fmla="*/ 18 h 18"/>
                  <a:gd name="T16" fmla="*/ 12 w 13"/>
                  <a:gd name="T17" fmla="*/ 16 h 18"/>
                  <a:gd name="T18" fmla="*/ 13 w 13"/>
                  <a:gd name="T19" fmla="*/ 13 h 18"/>
                  <a:gd name="T20" fmla="*/ 13 w 13"/>
                  <a:gd name="T21" fmla="*/ 10 h 18"/>
                  <a:gd name="T22" fmla="*/ 13 w 13"/>
                  <a:gd name="T23" fmla="*/ 5 h 18"/>
                  <a:gd name="T24" fmla="*/ 12 w 13"/>
                  <a:gd name="T25" fmla="*/ 2 h 18"/>
                  <a:gd name="T26" fmla="*/ 9 w 13"/>
                  <a:gd name="T27" fmla="*/ 0 h 18"/>
                  <a:gd name="T28" fmla="*/ 4 w 13"/>
                  <a:gd name="T29" fmla="*/ 0 h 18"/>
                  <a:gd name="T30" fmla="*/ 0 w 13"/>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8">
                    <a:moveTo>
                      <a:pt x="0" y="0"/>
                    </a:moveTo>
                    <a:lnTo>
                      <a:pt x="4" y="0"/>
                    </a:lnTo>
                    <a:lnTo>
                      <a:pt x="0" y="0"/>
                    </a:lnTo>
                    <a:lnTo>
                      <a:pt x="0" y="18"/>
                    </a:lnTo>
                    <a:lnTo>
                      <a:pt x="4" y="18"/>
                    </a:lnTo>
                    <a:lnTo>
                      <a:pt x="7" y="18"/>
                    </a:lnTo>
                    <a:lnTo>
                      <a:pt x="4" y="18"/>
                    </a:lnTo>
                    <a:lnTo>
                      <a:pt x="9" y="18"/>
                    </a:lnTo>
                    <a:lnTo>
                      <a:pt x="12" y="16"/>
                    </a:lnTo>
                    <a:lnTo>
                      <a:pt x="13" y="13"/>
                    </a:lnTo>
                    <a:lnTo>
                      <a:pt x="13" y="10"/>
                    </a:lnTo>
                    <a:lnTo>
                      <a:pt x="13" y="5"/>
                    </a:lnTo>
                    <a:lnTo>
                      <a:pt x="12" y="2"/>
                    </a:lnTo>
                    <a:lnTo>
                      <a:pt x="9" y="0"/>
                    </a:lnTo>
                    <a:lnTo>
                      <a:pt x="4"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5" name="Freeform 1136"/>
              <p:cNvSpPr>
                <a:spLocks/>
              </p:cNvSpPr>
              <p:nvPr/>
            </p:nvSpPr>
            <p:spPr bwMode="auto">
              <a:xfrm>
                <a:off x="4642" y="2600"/>
                <a:ext cx="18" cy="20"/>
              </a:xfrm>
              <a:custGeom>
                <a:avLst/>
                <a:gdLst>
                  <a:gd name="T0" fmla="*/ 9 w 18"/>
                  <a:gd name="T1" fmla="*/ 0 h 20"/>
                  <a:gd name="T2" fmla="*/ 5 w 18"/>
                  <a:gd name="T3" fmla="*/ 0 h 20"/>
                  <a:gd name="T4" fmla="*/ 0 w 18"/>
                  <a:gd name="T5" fmla="*/ 2 h 20"/>
                  <a:gd name="T6" fmla="*/ 7 w 18"/>
                  <a:gd name="T7" fmla="*/ 20 h 20"/>
                  <a:gd name="T8" fmla="*/ 12 w 18"/>
                  <a:gd name="T9" fmla="*/ 18 h 20"/>
                  <a:gd name="T10" fmla="*/ 9 w 18"/>
                  <a:gd name="T11" fmla="*/ 20 h 20"/>
                  <a:gd name="T12" fmla="*/ 12 w 18"/>
                  <a:gd name="T13" fmla="*/ 18 h 20"/>
                  <a:gd name="T14" fmla="*/ 15 w 18"/>
                  <a:gd name="T15" fmla="*/ 17 h 20"/>
                  <a:gd name="T16" fmla="*/ 17 w 18"/>
                  <a:gd name="T17" fmla="*/ 13 h 20"/>
                  <a:gd name="T18" fmla="*/ 18 w 18"/>
                  <a:gd name="T19" fmla="*/ 10 h 20"/>
                  <a:gd name="T20" fmla="*/ 17 w 18"/>
                  <a:gd name="T21" fmla="*/ 7 h 20"/>
                  <a:gd name="T22" fmla="*/ 15 w 18"/>
                  <a:gd name="T23" fmla="*/ 4 h 20"/>
                  <a:gd name="T24" fmla="*/ 13 w 18"/>
                  <a:gd name="T25" fmla="*/ 0 h 20"/>
                  <a:gd name="T26" fmla="*/ 9 w 18"/>
                  <a:gd name="T27" fmla="*/ 0 h 20"/>
                  <a:gd name="T28" fmla="*/ 5 w 18"/>
                  <a:gd name="T29" fmla="*/ 0 h 20"/>
                  <a:gd name="T30" fmla="*/ 9 w 18"/>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9" y="0"/>
                    </a:moveTo>
                    <a:lnTo>
                      <a:pt x="5" y="0"/>
                    </a:lnTo>
                    <a:lnTo>
                      <a:pt x="0" y="2"/>
                    </a:lnTo>
                    <a:lnTo>
                      <a:pt x="7" y="20"/>
                    </a:lnTo>
                    <a:lnTo>
                      <a:pt x="12" y="18"/>
                    </a:lnTo>
                    <a:lnTo>
                      <a:pt x="9" y="20"/>
                    </a:lnTo>
                    <a:lnTo>
                      <a:pt x="12" y="18"/>
                    </a:lnTo>
                    <a:lnTo>
                      <a:pt x="15" y="17"/>
                    </a:lnTo>
                    <a:lnTo>
                      <a:pt x="17" y="13"/>
                    </a:lnTo>
                    <a:lnTo>
                      <a:pt x="18" y="10"/>
                    </a:lnTo>
                    <a:lnTo>
                      <a:pt x="17" y="7"/>
                    </a:lnTo>
                    <a:lnTo>
                      <a:pt x="15" y="4"/>
                    </a:lnTo>
                    <a:lnTo>
                      <a:pt x="13" y="0"/>
                    </a:lnTo>
                    <a:lnTo>
                      <a:pt x="9" y="0"/>
                    </a:lnTo>
                    <a:lnTo>
                      <a:pt x="5" y="0"/>
                    </a:lnTo>
                    <a:lnTo>
                      <a:pt x="9"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6" name="Freeform 1137"/>
              <p:cNvSpPr>
                <a:spLocks/>
              </p:cNvSpPr>
              <p:nvPr/>
            </p:nvSpPr>
            <p:spPr bwMode="auto">
              <a:xfrm>
                <a:off x="4651"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7" name="Freeform 1138"/>
              <p:cNvSpPr>
                <a:spLocks/>
              </p:cNvSpPr>
              <p:nvPr/>
            </p:nvSpPr>
            <p:spPr bwMode="auto">
              <a:xfrm>
                <a:off x="4654"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8" name="Freeform 1139"/>
              <p:cNvSpPr>
                <a:spLocks/>
              </p:cNvSpPr>
              <p:nvPr/>
            </p:nvSpPr>
            <p:spPr bwMode="auto">
              <a:xfrm>
                <a:off x="4659"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69" name="Freeform 1140"/>
              <p:cNvSpPr>
                <a:spLocks/>
              </p:cNvSpPr>
              <p:nvPr/>
            </p:nvSpPr>
            <p:spPr bwMode="auto">
              <a:xfrm>
                <a:off x="4662"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0" name="Freeform 1141"/>
              <p:cNvSpPr>
                <a:spLocks/>
              </p:cNvSpPr>
              <p:nvPr/>
            </p:nvSpPr>
            <p:spPr bwMode="auto">
              <a:xfrm>
                <a:off x="4667"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1" name="Freeform 1142"/>
              <p:cNvSpPr>
                <a:spLocks/>
              </p:cNvSpPr>
              <p:nvPr/>
            </p:nvSpPr>
            <p:spPr bwMode="auto">
              <a:xfrm>
                <a:off x="4670"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2" name="Freeform 1143"/>
              <p:cNvSpPr>
                <a:spLocks/>
              </p:cNvSpPr>
              <p:nvPr/>
            </p:nvSpPr>
            <p:spPr bwMode="auto">
              <a:xfrm>
                <a:off x="4675"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3" name="Freeform 1144"/>
              <p:cNvSpPr>
                <a:spLocks/>
              </p:cNvSpPr>
              <p:nvPr/>
            </p:nvSpPr>
            <p:spPr bwMode="auto">
              <a:xfrm>
                <a:off x="4678"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4" name="Freeform 1145"/>
              <p:cNvSpPr>
                <a:spLocks/>
              </p:cNvSpPr>
              <p:nvPr/>
            </p:nvSpPr>
            <p:spPr bwMode="auto">
              <a:xfrm>
                <a:off x="4683"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5" name="Freeform 1146"/>
              <p:cNvSpPr>
                <a:spLocks/>
              </p:cNvSpPr>
              <p:nvPr/>
            </p:nvSpPr>
            <p:spPr bwMode="auto">
              <a:xfrm>
                <a:off x="4686"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6" name="Freeform 1147"/>
              <p:cNvSpPr>
                <a:spLocks/>
              </p:cNvSpPr>
              <p:nvPr/>
            </p:nvSpPr>
            <p:spPr bwMode="auto">
              <a:xfrm>
                <a:off x="4691"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7" name="Freeform 1148"/>
              <p:cNvSpPr>
                <a:spLocks/>
              </p:cNvSpPr>
              <p:nvPr/>
            </p:nvSpPr>
            <p:spPr bwMode="auto">
              <a:xfrm>
                <a:off x="4694"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8" name="Freeform 1149"/>
              <p:cNvSpPr>
                <a:spLocks/>
              </p:cNvSpPr>
              <p:nvPr/>
            </p:nvSpPr>
            <p:spPr bwMode="auto">
              <a:xfrm>
                <a:off x="4699"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79" name="Freeform 1150"/>
              <p:cNvSpPr>
                <a:spLocks/>
              </p:cNvSpPr>
              <p:nvPr/>
            </p:nvSpPr>
            <p:spPr bwMode="auto">
              <a:xfrm>
                <a:off x="4702"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0" name="Freeform 1151"/>
              <p:cNvSpPr>
                <a:spLocks/>
              </p:cNvSpPr>
              <p:nvPr/>
            </p:nvSpPr>
            <p:spPr bwMode="auto">
              <a:xfrm>
                <a:off x="4707"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1" name="Freeform 1152"/>
              <p:cNvSpPr>
                <a:spLocks/>
              </p:cNvSpPr>
              <p:nvPr/>
            </p:nvSpPr>
            <p:spPr bwMode="auto">
              <a:xfrm>
                <a:off x="4711" y="2600"/>
                <a:ext cx="14" cy="2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8" y="18"/>
                    </a:lnTo>
                    <a:lnTo>
                      <a:pt x="11" y="17"/>
                    </a:lnTo>
                    <a:lnTo>
                      <a:pt x="13" y="13"/>
                    </a:lnTo>
                    <a:lnTo>
                      <a:pt x="14" y="10"/>
                    </a:lnTo>
                    <a:lnTo>
                      <a:pt x="13" y="5"/>
                    </a:lnTo>
                    <a:lnTo>
                      <a:pt x="11"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2" name="Freeform 1153"/>
              <p:cNvSpPr>
                <a:spLocks/>
              </p:cNvSpPr>
              <p:nvPr/>
            </p:nvSpPr>
            <p:spPr bwMode="auto">
              <a:xfrm>
                <a:off x="4715" y="2600"/>
                <a:ext cx="13" cy="2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3" name="Freeform 1154"/>
              <p:cNvSpPr>
                <a:spLocks/>
              </p:cNvSpPr>
              <p:nvPr/>
            </p:nvSpPr>
            <p:spPr bwMode="auto">
              <a:xfrm>
                <a:off x="4719" y="2600"/>
                <a:ext cx="14" cy="2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4" name="Freeform 1155"/>
              <p:cNvSpPr>
                <a:spLocks/>
              </p:cNvSpPr>
              <p:nvPr/>
            </p:nvSpPr>
            <p:spPr bwMode="auto">
              <a:xfrm>
                <a:off x="4724" y="2600"/>
                <a:ext cx="13" cy="20"/>
              </a:xfrm>
              <a:custGeom>
                <a:avLst/>
                <a:gdLst>
                  <a:gd name="T0" fmla="*/ 0 w 13"/>
                  <a:gd name="T1" fmla="*/ 0 h 20"/>
                  <a:gd name="T2" fmla="*/ 3 w 13"/>
                  <a:gd name="T3" fmla="*/ 0 h 20"/>
                  <a:gd name="T4" fmla="*/ 0 w 13"/>
                  <a:gd name="T5" fmla="*/ 0 h 20"/>
                  <a:gd name="T6" fmla="*/ 0 w 13"/>
                  <a:gd name="T7" fmla="*/ 20 h 20"/>
                  <a:gd name="T8" fmla="*/ 3 w 13"/>
                  <a:gd name="T9" fmla="*/ 20 h 20"/>
                  <a:gd name="T10" fmla="*/ 6 w 13"/>
                  <a:gd name="T11" fmla="*/ 18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 name="T30" fmla="*/ 0 w 13"/>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0">
                    <a:moveTo>
                      <a:pt x="0" y="0"/>
                    </a:moveTo>
                    <a:lnTo>
                      <a:pt x="3" y="0"/>
                    </a:lnTo>
                    <a:lnTo>
                      <a:pt x="0" y="0"/>
                    </a:lnTo>
                    <a:lnTo>
                      <a:pt x="0" y="20"/>
                    </a:lnTo>
                    <a:lnTo>
                      <a:pt x="3" y="20"/>
                    </a:lnTo>
                    <a:lnTo>
                      <a:pt x="6" y="18"/>
                    </a:lnTo>
                    <a:lnTo>
                      <a:pt x="3" y="20"/>
                    </a:lnTo>
                    <a:lnTo>
                      <a:pt x="8" y="18"/>
                    </a:lnTo>
                    <a:lnTo>
                      <a:pt x="11" y="17"/>
                    </a:lnTo>
                    <a:lnTo>
                      <a:pt x="13" y="13"/>
                    </a:lnTo>
                    <a:lnTo>
                      <a:pt x="13" y="10"/>
                    </a:lnTo>
                    <a:lnTo>
                      <a:pt x="13" y="5"/>
                    </a:lnTo>
                    <a:lnTo>
                      <a:pt x="11" y="4"/>
                    </a:lnTo>
                    <a:lnTo>
                      <a:pt x="8" y="0"/>
                    </a:lnTo>
                    <a:lnTo>
                      <a:pt x="3" y="0"/>
                    </a:lnTo>
                    <a:lnTo>
                      <a:pt x="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5" name="Freeform 1156"/>
              <p:cNvSpPr>
                <a:spLocks/>
              </p:cNvSpPr>
              <p:nvPr/>
            </p:nvSpPr>
            <p:spPr bwMode="auto">
              <a:xfrm>
                <a:off x="4724" y="2599"/>
                <a:ext cx="17" cy="19"/>
              </a:xfrm>
              <a:custGeom>
                <a:avLst/>
                <a:gdLst>
                  <a:gd name="T0" fmla="*/ 4 w 17"/>
                  <a:gd name="T1" fmla="*/ 0 h 19"/>
                  <a:gd name="T2" fmla="*/ 4 w 17"/>
                  <a:gd name="T3" fmla="*/ 0 h 19"/>
                  <a:gd name="T4" fmla="*/ 0 w 17"/>
                  <a:gd name="T5" fmla="*/ 1 h 19"/>
                  <a:gd name="T6" fmla="*/ 6 w 17"/>
                  <a:gd name="T7" fmla="*/ 19 h 19"/>
                  <a:gd name="T8" fmla="*/ 11 w 17"/>
                  <a:gd name="T9" fmla="*/ 18 h 19"/>
                  <a:gd name="T10" fmla="*/ 11 w 17"/>
                  <a:gd name="T11" fmla="*/ 18 h 19"/>
                  <a:gd name="T12" fmla="*/ 11 w 17"/>
                  <a:gd name="T13" fmla="*/ 18 h 19"/>
                  <a:gd name="T14" fmla="*/ 14 w 17"/>
                  <a:gd name="T15" fmla="*/ 16 h 19"/>
                  <a:gd name="T16" fmla="*/ 16 w 17"/>
                  <a:gd name="T17" fmla="*/ 13 h 19"/>
                  <a:gd name="T18" fmla="*/ 17 w 17"/>
                  <a:gd name="T19" fmla="*/ 10 h 19"/>
                  <a:gd name="T20" fmla="*/ 16 w 17"/>
                  <a:gd name="T21" fmla="*/ 6 h 19"/>
                  <a:gd name="T22" fmla="*/ 14 w 17"/>
                  <a:gd name="T23" fmla="*/ 3 h 19"/>
                  <a:gd name="T24" fmla="*/ 13 w 17"/>
                  <a:gd name="T25" fmla="*/ 0 h 19"/>
                  <a:gd name="T26" fmla="*/ 8 w 17"/>
                  <a:gd name="T27" fmla="*/ 0 h 19"/>
                  <a:gd name="T28" fmla="*/ 4 w 17"/>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9">
                    <a:moveTo>
                      <a:pt x="4" y="0"/>
                    </a:moveTo>
                    <a:lnTo>
                      <a:pt x="4" y="0"/>
                    </a:lnTo>
                    <a:lnTo>
                      <a:pt x="0" y="1"/>
                    </a:lnTo>
                    <a:lnTo>
                      <a:pt x="6" y="19"/>
                    </a:lnTo>
                    <a:lnTo>
                      <a:pt x="11" y="18"/>
                    </a:lnTo>
                    <a:lnTo>
                      <a:pt x="11" y="18"/>
                    </a:lnTo>
                    <a:lnTo>
                      <a:pt x="11" y="18"/>
                    </a:lnTo>
                    <a:lnTo>
                      <a:pt x="14" y="16"/>
                    </a:lnTo>
                    <a:lnTo>
                      <a:pt x="16" y="13"/>
                    </a:lnTo>
                    <a:lnTo>
                      <a:pt x="17" y="10"/>
                    </a:lnTo>
                    <a:lnTo>
                      <a:pt x="16" y="6"/>
                    </a:lnTo>
                    <a:lnTo>
                      <a:pt x="14" y="3"/>
                    </a:lnTo>
                    <a:lnTo>
                      <a:pt x="13" y="0"/>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6" name="Freeform 1157"/>
              <p:cNvSpPr>
                <a:spLocks/>
              </p:cNvSpPr>
              <p:nvPr/>
            </p:nvSpPr>
            <p:spPr bwMode="auto">
              <a:xfrm>
                <a:off x="4728" y="2597"/>
                <a:ext cx="17" cy="20"/>
              </a:xfrm>
              <a:custGeom>
                <a:avLst/>
                <a:gdLst>
                  <a:gd name="T0" fmla="*/ 4 w 17"/>
                  <a:gd name="T1" fmla="*/ 0 h 20"/>
                  <a:gd name="T2" fmla="*/ 4 w 17"/>
                  <a:gd name="T3" fmla="*/ 0 h 20"/>
                  <a:gd name="T4" fmla="*/ 0 w 17"/>
                  <a:gd name="T5" fmla="*/ 2 h 20"/>
                  <a:gd name="T6" fmla="*/ 7 w 17"/>
                  <a:gd name="T7" fmla="*/ 20 h 20"/>
                  <a:gd name="T8" fmla="*/ 10 w 17"/>
                  <a:gd name="T9" fmla="*/ 18 h 20"/>
                  <a:gd name="T10" fmla="*/ 10 w 17"/>
                  <a:gd name="T11" fmla="*/ 18 h 20"/>
                  <a:gd name="T12" fmla="*/ 10 w 17"/>
                  <a:gd name="T13" fmla="*/ 18 h 20"/>
                  <a:gd name="T14" fmla="*/ 15 w 17"/>
                  <a:gd name="T15" fmla="*/ 16 h 20"/>
                  <a:gd name="T16" fmla="*/ 17 w 17"/>
                  <a:gd name="T17" fmla="*/ 13 h 20"/>
                  <a:gd name="T18" fmla="*/ 17 w 17"/>
                  <a:gd name="T19" fmla="*/ 10 h 20"/>
                  <a:gd name="T20" fmla="*/ 17 w 17"/>
                  <a:gd name="T21" fmla="*/ 7 h 20"/>
                  <a:gd name="T22" fmla="*/ 15 w 17"/>
                  <a:gd name="T23" fmla="*/ 3 h 20"/>
                  <a:gd name="T24" fmla="*/ 12 w 17"/>
                  <a:gd name="T25" fmla="*/ 0 h 20"/>
                  <a:gd name="T26" fmla="*/ 9 w 17"/>
                  <a:gd name="T27" fmla="*/ 0 h 20"/>
                  <a:gd name="T28" fmla="*/ 4 w 17"/>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0">
                    <a:moveTo>
                      <a:pt x="4" y="0"/>
                    </a:moveTo>
                    <a:lnTo>
                      <a:pt x="4" y="0"/>
                    </a:lnTo>
                    <a:lnTo>
                      <a:pt x="0" y="2"/>
                    </a:lnTo>
                    <a:lnTo>
                      <a:pt x="7" y="20"/>
                    </a:lnTo>
                    <a:lnTo>
                      <a:pt x="10" y="18"/>
                    </a:lnTo>
                    <a:lnTo>
                      <a:pt x="10" y="18"/>
                    </a:lnTo>
                    <a:lnTo>
                      <a:pt x="10" y="18"/>
                    </a:lnTo>
                    <a:lnTo>
                      <a:pt x="15" y="16"/>
                    </a:lnTo>
                    <a:lnTo>
                      <a:pt x="17" y="13"/>
                    </a:lnTo>
                    <a:lnTo>
                      <a:pt x="17" y="10"/>
                    </a:lnTo>
                    <a:lnTo>
                      <a:pt x="17" y="7"/>
                    </a:lnTo>
                    <a:lnTo>
                      <a:pt x="15" y="3"/>
                    </a:lnTo>
                    <a:lnTo>
                      <a:pt x="12" y="0"/>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7" name="Freeform 1158"/>
              <p:cNvSpPr>
                <a:spLocks/>
              </p:cNvSpPr>
              <p:nvPr/>
            </p:nvSpPr>
            <p:spPr bwMode="auto">
              <a:xfrm>
                <a:off x="4732" y="2596"/>
                <a:ext cx="18" cy="19"/>
              </a:xfrm>
              <a:custGeom>
                <a:avLst/>
                <a:gdLst>
                  <a:gd name="T0" fmla="*/ 5 w 18"/>
                  <a:gd name="T1" fmla="*/ 0 h 19"/>
                  <a:gd name="T2" fmla="*/ 5 w 18"/>
                  <a:gd name="T3" fmla="*/ 0 h 19"/>
                  <a:gd name="T4" fmla="*/ 0 w 18"/>
                  <a:gd name="T5" fmla="*/ 1 h 19"/>
                  <a:gd name="T6" fmla="*/ 6 w 18"/>
                  <a:gd name="T7" fmla="*/ 19 h 19"/>
                  <a:gd name="T8" fmla="*/ 11 w 18"/>
                  <a:gd name="T9" fmla="*/ 17 h 19"/>
                  <a:gd name="T10" fmla="*/ 11 w 18"/>
                  <a:gd name="T11" fmla="*/ 17 h 19"/>
                  <a:gd name="T12" fmla="*/ 11 w 18"/>
                  <a:gd name="T13" fmla="*/ 17 h 19"/>
                  <a:gd name="T14" fmla="*/ 14 w 18"/>
                  <a:gd name="T15" fmla="*/ 16 h 19"/>
                  <a:gd name="T16" fmla="*/ 16 w 18"/>
                  <a:gd name="T17" fmla="*/ 13 h 19"/>
                  <a:gd name="T18" fmla="*/ 18 w 18"/>
                  <a:gd name="T19" fmla="*/ 9 h 19"/>
                  <a:gd name="T20" fmla="*/ 16 w 18"/>
                  <a:gd name="T21" fmla="*/ 6 h 19"/>
                  <a:gd name="T22" fmla="*/ 14 w 18"/>
                  <a:gd name="T23" fmla="*/ 3 h 19"/>
                  <a:gd name="T24" fmla="*/ 13 w 18"/>
                  <a:gd name="T25" fmla="*/ 0 h 19"/>
                  <a:gd name="T26" fmla="*/ 8 w 18"/>
                  <a:gd name="T27" fmla="*/ 0 h 19"/>
                  <a:gd name="T28" fmla="*/ 5 w 1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9">
                    <a:moveTo>
                      <a:pt x="5" y="0"/>
                    </a:moveTo>
                    <a:lnTo>
                      <a:pt x="5" y="0"/>
                    </a:lnTo>
                    <a:lnTo>
                      <a:pt x="0" y="1"/>
                    </a:lnTo>
                    <a:lnTo>
                      <a:pt x="6" y="19"/>
                    </a:lnTo>
                    <a:lnTo>
                      <a:pt x="11" y="17"/>
                    </a:lnTo>
                    <a:lnTo>
                      <a:pt x="11" y="17"/>
                    </a:lnTo>
                    <a:lnTo>
                      <a:pt x="11" y="17"/>
                    </a:lnTo>
                    <a:lnTo>
                      <a:pt x="14" y="16"/>
                    </a:lnTo>
                    <a:lnTo>
                      <a:pt x="16" y="13"/>
                    </a:lnTo>
                    <a:lnTo>
                      <a:pt x="18" y="9"/>
                    </a:lnTo>
                    <a:lnTo>
                      <a:pt x="16" y="6"/>
                    </a:lnTo>
                    <a:lnTo>
                      <a:pt x="14" y="3"/>
                    </a:lnTo>
                    <a:lnTo>
                      <a:pt x="13" y="0"/>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8" name="Freeform 1159"/>
              <p:cNvSpPr>
                <a:spLocks/>
              </p:cNvSpPr>
              <p:nvPr/>
            </p:nvSpPr>
            <p:spPr bwMode="auto">
              <a:xfrm>
                <a:off x="4737" y="2594"/>
                <a:ext cx="16" cy="19"/>
              </a:xfrm>
              <a:custGeom>
                <a:avLst/>
                <a:gdLst>
                  <a:gd name="T0" fmla="*/ 0 w 16"/>
                  <a:gd name="T1" fmla="*/ 3 h 19"/>
                  <a:gd name="T2" fmla="*/ 3 w 16"/>
                  <a:gd name="T3" fmla="*/ 0 h 19"/>
                  <a:gd name="T4" fmla="*/ 0 w 16"/>
                  <a:gd name="T5" fmla="*/ 2 h 19"/>
                  <a:gd name="T6" fmla="*/ 6 w 16"/>
                  <a:gd name="T7" fmla="*/ 19 h 19"/>
                  <a:gd name="T8" fmla="*/ 9 w 16"/>
                  <a:gd name="T9" fmla="*/ 18 h 19"/>
                  <a:gd name="T10" fmla="*/ 14 w 16"/>
                  <a:gd name="T11" fmla="*/ 16 h 19"/>
                  <a:gd name="T12" fmla="*/ 9 w 16"/>
                  <a:gd name="T13" fmla="*/ 18 h 19"/>
                  <a:gd name="T14" fmla="*/ 14 w 16"/>
                  <a:gd name="T15" fmla="*/ 16 h 19"/>
                  <a:gd name="T16" fmla="*/ 16 w 16"/>
                  <a:gd name="T17" fmla="*/ 13 h 19"/>
                  <a:gd name="T18" fmla="*/ 16 w 16"/>
                  <a:gd name="T19" fmla="*/ 10 h 19"/>
                  <a:gd name="T20" fmla="*/ 16 w 16"/>
                  <a:gd name="T21" fmla="*/ 6 h 19"/>
                  <a:gd name="T22" fmla="*/ 14 w 16"/>
                  <a:gd name="T23" fmla="*/ 3 h 19"/>
                  <a:gd name="T24" fmla="*/ 11 w 16"/>
                  <a:gd name="T25" fmla="*/ 2 h 19"/>
                  <a:gd name="T26" fmla="*/ 8 w 16"/>
                  <a:gd name="T27" fmla="*/ 0 h 19"/>
                  <a:gd name="T28" fmla="*/ 3 w 16"/>
                  <a:gd name="T29" fmla="*/ 0 h 19"/>
                  <a:gd name="T30" fmla="*/ 0 w 16"/>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9">
                    <a:moveTo>
                      <a:pt x="0" y="3"/>
                    </a:moveTo>
                    <a:lnTo>
                      <a:pt x="3" y="0"/>
                    </a:lnTo>
                    <a:lnTo>
                      <a:pt x="0" y="2"/>
                    </a:lnTo>
                    <a:lnTo>
                      <a:pt x="6" y="19"/>
                    </a:lnTo>
                    <a:lnTo>
                      <a:pt x="9" y="18"/>
                    </a:lnTo>
                    <a:lnTo>
                      <a:pt x="14" y="16"/>
                    </a:lnTo>
                    <a:lnTo>
                      <a:pt x="9" y="18"/>
                    </a:lnTo>
                    <a:lnTo>
                      <a:pt x="14" y="16"/>
                    </a:lnTo>
                    <a:lnTo>
                      <a:pt x="16" y="13"/>
                    </a:lnTo>
                    <a:lnTo>
                      <a:pt x="16" y="10"/>
                    </a:lnTo>
                    <a:lnTo>
                      <a:pt x="16" y="6"/>
                    </a:lnTo>
                    <a:lnTo>
                      <a:pt x="14" y="3"/>
                    </a:lnTo>
                    <a:lnTo>
                      <a:pt x="11" y="2"/>
                    </a:lnTo>
                    <a:lnTo>
                      <a:pt x="8" y="0"/>
                    </a:lnTo>
                    <a:lnTo>
                      <a:pt x="3" y="0"/>
                    </a:lnTo>
                    <a:lnTo>
                      <a:pt x="0"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89" name="Freeform 1160"/>
              <p:cNvSpPr>
                <a:spLocks/>
              </p:cNvSpPr>
              <p:nvPr/>
            </p:nvSpPr>
            <p:spPr bwMode="auto">
              <a:xfrm>
                <a:off x="4737" y="2589"/>
                <a:ext cx="21" cy="21"/>
              </a:xfrm>
              <a:custGeom>
                <a:avLst/>
                <a:gdLst>
                  <a:gd name="T0" fmla="*/ 3 w 21"/>
                  <a:gd name="T1" fmla="*/ 3 h 21"/>
                  <a:gd name="T2" fmla="*/ 3 w 21"/>
                  <a:gd name="T3" fmla="*/ 3 h 21"/>
                  <a:gd name="T4" fmla="*/ 0 w 21"/>
                  <a:gd name="T5" fmla="*/ 8 h 21"/>
                  <a:gd name="T6" fmla="*/ 14 w 21"/>
                  <a:gd name="T7" fmla="*/ 21 h 21"/>
                  <a:gd name="T8" fmla="*/ 17 w 21"/>
                  <a:gd name="T9" fmla="*/ 16 h 21"/>
                  <a:gd name="T10" fmla="*/ 17 w 21"/>
                  <a:gd name="T11" fmla="*/ 16 h 21"/>
                  <a:gd name="T12" fmla="*/ 17 w 21"/>
                  <a:gd name="T13" fmla="*/ 16 h 21"/>
                  <a:gd name="T14" fmla="*/ 21 w 21"/>
                  <a:gd name="T15" fmla="*/ 13 h 21"/>
                  <a:gd name="T16" fmla="*/ 21 w 21"/>
                  <a:gd name="T17" fmla="*/ 8 h 21"/>
                  <a:gd name="T18" fmla="*/ 19 w 21"/>
                  <a:gd name="T19" fmla="*/ 5 h 21"/>
                  <a:gd name="T20" fmla="*/ 17 w 21"/>
                  <a:gd name="T21" fmla="*/ 3 h 21"/>
                  <a:gd name="T22" fmla="*/ 14 w 21"/>
                  <a:gd name="T23" fmla="*/ 0 h 21"/>
                  <a:gd name="T24" fmla="*/ 11 w 21"/>
                  <a:gd name="T25" fmla="*/ 0 h 21"/>
                  <a:gd name="T26" fmla="*/ 6 w 21"/>
                  <a:gd name="T27" fmla="*/ 2 h 21"/>
                  <a:gd name="T28" fmla="*/ 3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3" y="3"/>
                    </a:moveTo>
                    <a:lnTo>
                      <a:pt x="3" y="3"/>
                    </a:lnTo>
                    <a:lnTo>
                      <a:pt x="0" y="8"/>
                    </a:lnTo>
                    <a:lnTo>
                      <a:pt x="14" y="21"/>
                    </a:lnTo>
                    <a:lnTo>
                      <a:pt x="17" y="16"/>
                    </a:lnTo>
                    <a:lnTo>
                      <a:pt x="17" y="16"/>
                    </a:lnTo>
                    <a:lnTo>
                      <a:pt x="17" y="16"/>
                    </a:lnTo>
                    <a:lnTo>
                      <a:pt x="21" y="13"/>
                    </a:lnTo>
                    <a:lnTo>
                      <a:pt x="21" y="8"/>
                    </a:lnTo>
                    <a:lnTo>
                      <a:pt x="19" y="5"/>
                    </a:lnTo>
                    <a:lnTo>
                      <a:pt x="17" y="3"/>
                    </a:lnTo>
                    <a:lnTo>
                      <a:pt x="14" y="0"/>
                    </a:lnTo>
                    <a:lnTo>
                      <a:pt x="11" y="0"/>
                    </a:lnTo>
                    <a:lnTo>
                      <a:pt x="6" y="2"/>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0" name="Freeform 1161"/>
              <p:cNvSpPr>
                <a:spLocks/>
              </p:cNvSpPr>
              <p:nvPr/>
            </p:nvSpPr>
            <p:spPr bwMode="auto">
              <a:xfrm>
                <a:off x="4740" y="2584"/>
                <a:ext cx="21" cy="21"/>
              </a:xfrm>
              <a:custGeom>
                <a:avLst/>
                <a:gdLst>
                  <a:gd name="T0" fmla="*/ 3 w 21"/>
                  <a:gd name="T1" fmla="*/ 5 h 21"/>
                  <a:gd name="T2" fmla="*/ 5 w 21"/>
                  <a:gd name="T3" fmla="*/ 3 h 21"/>
                  <a:gd name="T4" fmla="*/ 0 w 21"/>
                  <a:gd name="T5" fmla="*/ 8 h 21"/>
                  <a:gd name="T6" fmla="*/ 14 w 21"/>
                  <a:gd name="T7" fmla="*/ 21 h 21"/>
                  <a:gd name="T8" fmla="*/ 19 w 21"/>
                  <a:gd name="T9" fmla="*/ 16 h 21"/>
                  <a:gd name="T10" fmla="*/ 19 w 21"/>
                  <a:gd name="T11" fmla="*/ 15 h 21"/>
                  <a:gd name="T12" fmla="*/ 19 w 21"/>
                  <a:gd name="T13" fmla="*/ 16 h 21"/>
                  <a:gd name="T14" fmla="*/ 21 w 21"/>
                  <a:gd name="T15" fmla="*/ 13 h 21"/>
                  <a:gd name="T16" fmla="*/ 21 w 21"/>
                  <a:gd name="T17" fmla="*/ 10 h 21"/>
                  <a:gd name="T18" fmla="*/ 21 w 21"/>
                  <a:gd name="T19" fmla="*/ 7 h 21"/>
                  <a:gd name="T20" fmla="*/ 18 w 21"/>
                  <a:gd name="T21" fmla="*/ 3 h 21"/>
                  <a:gd name="T22" fmla="*/ 14 w 21"/>
                  <a:gd name="T23" fmla="*/ 2 h 21"/>
                  <a:gd name="T24" fmla="*/ 11 w 21"/>
                  <a:gd name="T25" fmla="*/ 0 h 21"/>
                  <a:gd name="T26" fmla="*/ 8 w 21"/>
                  <a:gd name="T27" fmla="*/ 2 h 21"/>
                  <a:gd name="T28" fmla="*/ 5 w 21"/>
                  <a:gd name="T29" fmla="*/ 3 h 21"/>
                  <a:gd name="T30" fmla="*/ 3 w 21"/>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5"/>
                    </a:moveTo>
                    <a:lnTo>
                      <a:pt x="5" y="3"/>
                    </a:lnTo>
                    <a:lnTo>
                      <a:pt x="0" y="8"/>
                    </a:lnTo>
                    <a:lnTo>
                      <a:pt x="14" y="21"/>
                    </a:lnTo>
                    <a:lnTo>
                      <a:pt x="19" y="16"/>
                    </a:lnTo>
                    <a:lnTo>
                      <a:pt x="19" y="15"/>
                    </a:lnTo>
                    <a:lnTo>
                      <a:pt x="19" y="16"/>
                    </a:lnTo>
                    <a:lnTo>
                      <a:pt x="21" y="13"/>
                    </a:lnTo>
                    <a:lnTo>
                      <a:pt x="21" y="10"/>
                    </a:lnTo>
                    <a:lnTo>
                      <a:pt x="21" y="7"/>
                    </a:lnTo>
                    <a:lnTo>
                      <a:pt x="18" y="3"/>
                    </a:lnTo>
                    <a:lnTo>
                      <a:pt x="14" y="2"/>
                    </a:lnTo>
                    <a:lnTo>
                      <a:pt x="11" y="0"/>
                    </a:lnTo>
                    <a:lnTo>
                      <a:pt x="8" y="2"/>
                    </a:lnTo>
                    <a:lnTo>
                      <a:pt x="5" y="3"/>
                    </a:lnTo>
                    <a:lnTo>
                      <a:pt x="3"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1" name="Freeform 1162"/>
              <p:cNvSpPr>
                <a:spLocks/>
              </p:cNvSpPr>
              <p:nvPr/>
            </p:nvSpPr>
            <p:spPr bwMode="auto">
              <a:xfrm>
                <a:off x="4743" y="2579"/>
                <a:ext cx="23" cy="20"/>
              </a:xfrm>
              <a:custGeom>
                <a:avLst/>
                <a:gdLst>
                  <a:gd name="T0" fmla="*/ 5 w 23"/>
                  <a:gd name="T1" fmla="*/ 5 h 20"/>
                  <a:gd name="T2" fmla="*/ 5 w 23"/>
                  <a:gd name="T3" fmla="*/ 4 h 20"/>
                  <a:gd name="T4" fmla="*/ 0 w 23"/>
                  <a:gd name="T5" fmla="*/ 10 h 20"/>
                  <a:gd name="T6" fmla="*/ 16 w 23"/>
                  <a:gd name="T7" fmla="*/ 20 h 20"/>
                  <a:gd name="T8" fmla="*/ 21 w 23"/>
                  <a:gd name="T9" fmla="*/ 15 h 20"/>
                  <a:gd name="T10" fmla="*/ 21 w 23"/>
                  <a:gd name="T11" fmla="*/ 13 h 20"/>
                  <a:gd name="T12" fmla="*/ 21 w 23"/>
                  <a:gd name="T13" fmla="*/ 15 h 20"/>
                  <a:gd name="T14" fmla="*/ 23 w 23"/>
                  <a:gd name="T15" fmla="*/ 10 h 20"/>
                  <a:gd name="T16" fmla="*/ 23 w 23"/>
                  <a:gd name="T17" fmla="*/ 7 h 20"/>
                  <a:gd name="T18" fmla="*/ 21 w 23"/>
                  <a:gd name="T19" fmla="*/ 4 h 20"/>
                  <a:gd name="T20" fmla="*/ 18 w 23"/>
                  <a:gd name="T21" fmla="*/ 2 h 20"/>
                  <a:gd name="T22" fmla="*/ 15 w 23"/>
                  <a:gd name="T23" fmla="*/ 0 h 20"/>
                  <a:gd name="T24" fmla="*/ 11 w 23"/>
                  <a:gd name="T25" fmla="*/ 0 h 20"/>
                  <a:gd name="T26" fmla="*/ 8 w 23"/>
                  <a:gd name="T27" fmla="*/ 0 h 20"/>
                  <a:gd name="T28" fmla="*/ 5 w 23"/>
                  <a:gd name="T29" fmla="*/ 4 h 20"/>
                  <a:gd name="T30" fmla="*/ 5 w 23"/>
                  <a:gd name="T31"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0">
                    <a:moveTo>
                      <a:pt x="5" y="5"/>
                    </a:moveTo>
                    <a:lnTo>
                      <a:pt x="5" y="4"/>
                    </a:lnTo>
                    <a:lnTo>
                      <a:pt x="0" y="10"/>
                    </a:lnTo>
                    <a:lnTo>
                      <a:pt x="16" y="20"/>
                    </a:lnTo>
                    <a:lnTo>
                      <a:pt x="21" y="15"/>
                    </a:lnTo>
                    <a:lnTo>
                      <a:pt x="21" y="13"/>
                    </a:lnTo>
                    <a:lnTo>
                      <a:pt x="21" y="15"/>
                    </a:lnTo>
                    <a:lnTo>
                      <a:pt x="23" y="10"/>
                    </a:lnTo>
                    <a:lnTo>
                      <a:pt x="23" y="7"/>
                    </a:lnTo>
                    <a:lnTo>
                      <a:pt x="21" y="4"/>
                    </a:lnTo>
                    <a:lnTo>
                      <a:pt x="18" y="2"/>
                    </a:lnTo>
                    <a:lnTo>
                      <a:pt x="15" y="0"/>
                    </a:lnTo>
                    <a:lnTo>
                      <a:pt x="11" y="0"/>
                    </a:lnTo>
                    <a:lnTo>
                      <a:pt x="8" y="0"/>
                    </a:lnTo>
                    <a:lnTo>
                      <a:pt x="5" y="4"/>
                    </a:lnTo>
                    <a:lnTo>
                      <a:pt x="5"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2" name="Freeform 1163"/>
              <p:cNvSpPr>
                <a:spLocks/>
              </p:cNvSpPr>
              <p:nvPr/>
            </p:nvSpPr>
            <p:spPr bwMode="auto">
              <a:xfrm>
                <a:off x="4748" y="2571"/>
                <a:ext cx="21" cy="21"/>
              </a:xfrm>
              <a:custGeom>
                <a:avLst/>
                <a:gdLst>
                  <a:gd name="T0" fmla="*/ 3 w 21"/>
                  <a:gd name="T1" fmla="*/ 7 h 21"/>
                  <a:gd name="T2" fmla="*/ 3 w 21"/>
                  <a:gd name="T3" fmla="*/ 5 h 21"/>
                  <a:gd name="T4" fmla="*/ 0 w 21"/>
                  <a:gd name="T5" fmla="*/ 13 h 21"/>
                  <a:gd name="T6" fmla="*/ 16 w 21"/>
                  <a:gd name="T7" fmla="*/ 21 h 21"/>
                  <a:gd name="T8" fmla="*/ 21 w 21"/>
                  <a:gd name="T9" fmla="*/ 15 h 21"/>
                  <a:gd name="T10" fmla="*/ 21 w 21"/>
                  <a:gd name="T11" fmla="*/ 13 h 21"/>
                  <a:gd name="T12" fmla="*/ 21 w 21"/>
                  <a:gd name="T13" fmla="*/ 15 h 21"/>
                  <a:gd name="T14" fmla="*/ 21 w 21"/>
                  <a:gd name="T15" fmla="*/ 10 h 21"/>
                  <a:gd name="T16" fmla="*/ 21 w 21"/>
                  <a:gd name="T17" fmla="*/ 7 h 21"/>
                  <a:gd name="T18" fmla="*/ 19 w 21"/>
                  <a:gd name="T19" fmla="*/ 3 h 21"/>
                  <a:gd name="T20" fmla="*/ 16 w 21"/>
                  <a:gd name="T21" fmla="*/ 2 h 21"/>
                  <a:gd name="T22" fmla="*/ 13 w 21"/>
                  <a:gd name="T23" fmla="*/ 0 h 21"/>
                  <a:gd name="T24" fmla="*/ 10 w 21"/>
                  <a:gd name="T25" fmla="*/ 0 h 21"/>
                  <a:gd name="T26" fmla="*/ 6 w 21"/>
                  <a:gd name="T27" fmla="*/ 2 h 21"/>
                  <a:gd name="T28" fmla="*/ 3 w 21"/>
                  <a:gd name="T29" fmla="*/ 5 h 21"/>
                  <a:gd name="T30" fmla="*/ 3 w 21"/>
                  <a:gd name="T3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3" y="7"/>
                    </a:moveTo>
                    <a:lnTo>
                      <a:pt x="3" y="5"/>
                    </a:lnTo>
                    <a:lnTo>
                      <a:pt x="0" y="13"/>
                    </a:lnTo>
                    <a:lnTo>
                      <a:pt x="16" y="21"/>
                    </a:lnTo>
                    <a:lnTo>
                      <a:pt x="21" y="15"/>
                    </a:lnTo>
                    <a:lnTo>
                      <a:pt x="21" y="13"/>
                    </a:lnTo>
                    <a:lnTo>
                      <a:pt x="21" y="15"/>
                    </a:lnTo>
                    <a:lnTo>
                      <a:pt x="21" y="10"/>
                    </a:lnTo>
                    <a:lnTo>
                      <a:pt x="21" y="7"/>
                    </a:lnTo>
                    <a:lnTo>
                      <a:pt x="19" y="3"/>
                    </a:lnTo>
                    <a:lnTo>
                      <a:pt x="16" y="2"/>
                    </a:lnTo>
                    <a:lnTo>
                      <a:pt x="13" y="0"/>
                    </a:lnTo>
                    <a:lnTo>
                      <a:pt x="10" y="0"/>
                    </a:lnTo>
                    <a:lnTo>
                      <a:pt x="6" y="2"/>
                    </a:lnTo>
                    <a:lnTo>
                      <a:pt x="3" y="5"/>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3" name="Freeform 1164"/>
              <p:cNvSpPr>
                <a:spLocks/>
              </p:cNvSpPr>
              <p:nvPr/>
            </p:nvSpPr>
            <p:spPr bwMode="auto">
              <a:xfrm>
                <a:off x="4751" y="2560"/>
                <a:ext cx="23" cy="24"/>
              </a:xfrm>
              <a:custGeom>
                <a:avLst/>
                <a:gdLst>
                  <a:gd name="T0" fmla="*/ 3 w 23"/>
                  <a:gd name="T1" fmla="*/ 8 h 24"/>
                  <a:gd name="T2" fmla="*/ 3 w 23"/>
                  <a:gd name="T3" fmla="*/ 6 h 24"/>
                  <a:gd name="T4" fmla="*/ 0 w 23"/>
                  <a:gd name="T5" fmla="*/ 18 h 24"/>
                  <a:gd name="T6" fmla="*/ 18 w 23"/>
                  <a:gd name="T7" fmla="*/ 24 h 24"/>
                  <a:gd name="T8" fmla="*/ 21 w 23"/>
                  <a:gd name="T9" fmla="*/ 13 h 24"/>
                  <a:gd name="T10" fmla="*/ 23 w 23"/>
                  <a:gd name="T11" fmla="*/ 13 h 24"/>
                  <a:gd name="T12" fmla="*/ 21 w 23"/>
                  <a:gd name="T13" fmla="*/ 13 h 24"/>
                  <a:gd name="T14" fmla="*/ 23 w 23"/>
                  <a:gd name="T15" fmla="*/ 10 h 24"/>
                  <a:gd name="T16" fmla="*/ 21 w 23"/>
                  <a:gd name="T17" fmla="*/ 6 h 24"/>
                  <a:gd name="T18" fmla="*/ 20 w 23"/>
                  <a:gd name="T19" fmla="*/ 3 h 24"/>
                  <a:gd name="T20" fmla="*/ 16 w 23"/>
                  <a:gd name="T21" fmla="*/ 1 h 24"/>
                  <a:gd name="T22" fmla="*/ 13 w 23"/>
                  <a:gd name="T23" fmla="*/ 0 h 24"/>
                  <a:gd name="T24" fmla="*/ 10 w 23"/>
                  <a:gd name="T25" fmla="*/ 1 h 24"/>
                  <a:gd name="T26" fmla="*/ 7 w 23"/>
                  <a:gd name="T27" fmla="*/ 3 h 24"/>
                  <a:gd name="T28" fmla="*/ 3 w 23"/>
                  <a:gd name="T29" fmla="*/ 6 h 24"/>
                  <a:gd name="T30" fmla="*/ 3 w 23"/>
                  <a:gd name="T3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4">
                    <a:moveTo>
                      <a:pt x="3" y="8"/>
                    </a:moveTo>
                    <a:lnTo>
                      <a:pt x="3" y="6"/>
                    </a:lnTo>
                    <a:lnTo>
                      <a:pt x="0" y="18"/>
                    </a:lnTo>
                    <a:lnTo>
                      <a:pt x="18" y="24"/>
                    </a:lnTo>
                    <a:lnTo>
                      <a:pt x="21" y="13"/>
                    </a:lnTo>
                    <a:lnTo>
                      <a:pt x="23" y="13"/>
                    </a:lnTo>
                    <a:lnTo>
                      <a:pt x="21" y="13"/>
                    </a:lnTo>
                    <a:lnTo>
                      <a:pt x="23" y="10"/>
                    </a:lnTo>
                    <a:lnTo>
                      <a:pt x="21" y="6"/>
                    </a:lnTo>
                    <a:lnTo>
                      <a:pt x="20" y="3"/>
                    </a:lnTo>
                    <a:lnTo>
                      <a:pt x="16" y="1"/>
                    </a:lnTo>
                    <a:lnTo>
                      <a:pt x="13" y="0"/>
                    </a:lnTo>
                    <a:lnTo>
                      <a:pt x="10" y="1"/>
                    </a:lnTo>
                    <a:lnTo>
                      <a:pt x="7" y="3"/>
                    </a:lnTo>
                    <a:lnTo>
                      <a:pt x="3" y="6"/>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4" name="Freeform 1165"/>
              <p:cNvSpPr>
                <a:spLocks/>
              </p:cNvSpPr>
              <p:nvPr/>
            </p:nvSpPr>
            <p:spPr bwMode="auto">
              <a:xfrm>
                <a:off x="4754" y="2545"/>
                <a:ext cx="23" cy="28"/>
              </a:xfrm>
              <a:custGeom>
                <a:avLst/>
                <a:gdLst>
                  <a:gd name="T0" fmla="*/ 4 w 23"/>
                  <a:gd name="T1" fmla="*/ 8 h 28"/>
                  <a:gd name="T2" fmla="*/ 5 w 23"/>
                  <a:gd name="T3" fmla="*/ 7 h 28"/>
                  <a:gd name="T4" fmla="*/ 0 w 23"/>
                  <a:gd name="T5" fmla="*/ 23 h 28"/>
                  <a:gd name="T6" fmla="*/ 20 w 23"/>
                  <a:gd name="T7" fmla="*/ 28 h 28"/>
                  <a:gd name="T8" fmla="*/ 23 w 23"/>
                  <a:gd name="T9" fmla="*/ 12 h 28"/>
                  <a:gd name="T10" fmla="*/ 23 w 23"/>
                  <a:gd name="T11" fmla="*/ 12 h 28"/>
                  <a:gd name="T12" fmla="*/ 23 w 23"/>
                  <a:gd name="T13" fmla="*/ 12 h 28"/>
                  <a:gd name="T14" fmla="*/ 23 w 23"/>
                  <a:gd name="T15" fmla="*/ 8 h 28"/>
                  <a:gd name="T16" fmla="*/ 22 w 23"/>
                  <a:gd name="T17" fmla="*/ 5 h 28"/>
                  <a:gd name="T18" fmla="*/ 20 w 23"/>
                  <a:gd name="T19" fmla="*/ 2 h 28"/>
                  <a:gd name="T20" fmla="*/ 17 w 23"/>
                  <a:gd name="T21" fmla="*/ 0 h 28"/>
                  <a:gd name="T22" fmla="*/ 13 w 23"/>
                  <a:gd name="T23" fmla="*/ 0 h 28"/>
                  <a:gd name="T24" fmla="*/ 9 w 23"/>
                  <a:gd name="T25" fmla="*/ 2 h 28"/>
                  <a:gd name="T26" fmla="*/ 7 w 23"/>
                  <a:gd name="T27" fmla="*/ 3 h 28"/>
                  <a:gd name="T28" fmla="*/ 5 w 23"/>
                  <a:gd name="T29" fmla="*/ 7 h 28"/>
                  <a:gd name="T30" fmla="*/ 4 w 23"/>
                  <a:gd name="T3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8">
                    <a:moveTo>
                      <a:pt x="4" y="8"/>
                    </a:moveTo>
                    <a:lnTo>
                      <a:pt x="5" y="7"/>
                    </a:lnTo>
                    <a:lnTo>
                      <a:pt x="0" y="23"/>
                    </a:lnTo>
                    <a:lnTo>
                      <a:pt x="20" y="28"/>
                    </a:lnTo>
                    <a:lnTo>
                      <a:pt x="23" y="12"/>
                    </a:lnTo>
                    <a:lnTo>
                      <a:pt x="23" y="12"/>
                    </a:lnTo>
                    <a:lnTo>
                      <a:pt x="23" y="12"/>
                    </a:lnTo>
                    <a:lnTo>
                      <a:pt x="23" y="8"/>
                    </a:lnTo>
                    <a:lnTo>
                      <a:pt x="22" y="5"/>
                    </a:lnTo>
                    <a:lnTo>
                      <a:pt x="20" y="2"/>
                    </a:lnTo>
                    <a:lnTo>
                      <a:pt x="17" y="0"/>
                    </a:lnTo>
                    <a:lnTo>
                      <a:pt x="13" y="0"/>
                    </a:lnTo>
                    <a:lnTo>
                      <a:pt x="9" y="2"/>
                    </a:lnTo>
                    <a:lnTo>
                      <a:pt x="7" y="3"/>
                    </a:lnTo>
                    <a:lnTo>
                      <a:pt x="5" y="7"/>
                    </a:lnTo>
                    <a:lnTo>
                      <a:pt x="4"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5" name="Freeform 1166"/>
              <p:cNvSpPr>
                <a:spLocks/>
              </p:cNvSpPr>
              <p:nvPr/>
            </p:nvSpPr>
            <p:spPr bwMode="auto">
              <a:xfrm>
                <a:off x="4758" y="2529"/>
                <a:ext cx="24" cy="28"/>
              </a:xfrm>
              <a:custGeom>
                <a:avLst/>
                <a:gdLst>
                  <a:gd name="T0" fmla="*/ 5 w 24"/>
                  <a:gd name="T1" fmla="*/ 6 h 28"/>
                  <a:gd name="T2" fmla="*/ 5 w 24"/>
                  <a:gd name="T3" fmla="*/ 6 h 28"/>
                  <a:gd name="T4" fmla="*/ 0 w 24"/>
                  <a:gd name="T5" fmla="*/ 24 h 28"/>
                  <a:gd name="T6" fmla="*/ 19 w 24"/>
                  <a:gd name="T7" fmla="*/ 28 h 28"/>
                  <a:gd name="T8" fmla="*/ 24 w 24"/>
                  <a:gd name="T9" fmla="*/ 11 h 28"/>
                  <a:gd name="T10" fmla="*/ 24 w 24"/>
                  <a:gd name="T11" fmla="*/ 11 h 28"/>
                  <a:gd name="T12" fmla="*/ 24 w 24"/>
                  <a:gd name="T13" fmla="*/ 11 h 28"/>
                  <a:gd name="T14" fmla="*/ 24 w 24"/>
                  <a:gd name="T15" fmla="*/ 6 h 28"/>
                  <a:gd name="T16" fmla="*/ 22 w 24"/>
                  <a:gd name="T17" fmla="*/ 3 h 28"/>
                  <a:gd name="T18" fmla="*/ 19 w 24"/>
                  <a:gd name="T19" fmla="*/ 2 h 28"/>
                  <a:gd name="T20" fmla="*/ 16 w 24"/>
                  <a:gd name="T21" fmla="*/ 0 h 28"/>
                  <a:gd name="T22" fmla="*/ 13 w 24"/>
                  <a:gd name="T23" fmla="*/ 0 h 28"/>
                  <a:gd name="T24" fmla="*/ 9 w 24"/>
                  <a:gd name="T25" fmla="*/ 0 h 28"/>
                  <a:gd name="T26" fmla="*/ 6 w 24"/>
                  <a:gd name="T27" fmla="*/ 3 h 28"/>
                  <a:gd name="T28" fmla="*/ 5 w 24"/>
                  <a:gd name="T29"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8">
                    <a:moveTo>
                      <a:pt x="5" y="6"/>
                    </a:moveTo>
                    <a:lnTo>
                      <a:pt x="5" y="6"/>
                    </a:lnTo>
                    <a:lnTo>
                      <a:pt x="0" y="24"/>
                    </a:lnTo>
                    <a:lnTo>
                      <a:pt x="19" y="28"/>
                    </a:lnTo>
                    <a:lnTo>
                      <a:pt x="24" y="11"/>
                    </a:lnTo>
                    <a:lnTo>
                      <a:pt x="24" y="11"/>
                    </a:lnTo>
                    <a:lnTo>
                      <a:pt x="24" y="11"/>
                    </a:lnTo>
                    <a:lnTo>
                      <a:pt x="24" y="6"/>
                    </a:lnTo>
                    <a:lnTo>
                      <a:pt x="22" y="3"/>
                    </a:lnTo>
                    <a:lnTo>
                      <a:pt x="19" y="2"/>
                    </a:lnTo>
                    <a:lnTo>
                      <a:pt x="16" y="0"/>
                    </a:lnTo>
                    <a:lnTo>
                      <a:pt x="13" y="0"/>
                    </a:lnTo>
                    <a:lnTo>
                      <a:pt x="9" y="0"/>
                    </a:lnTo>
                    <a:lnTo>
                      <a:pt x="6" y="3"/>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6" name="Freeform 1167"/>
              <p:cNvSpPr>
                <a:spLocks/>
              </p:cNvSpPr>
              <p:nvPr/>
            </p:nvSpPr>
            <p:spPr bwMode="auto">
              <a:xfrm>
                <a:off x="4763" y="2509"/>
                <a:ext cx="22" cy="31"/>
              </a:xfrm>
              <a:custGeom>
                <a:avLst/>
                <a:gdLst>
                  <a:gd name="T0" fmla="*/ 3 w 22"/>
                  <a:gd name="T1" fmla="*/ 7 h 31"/>
                  <a:gd name="T2" fmla="*/ 3 w 22"/>
                  <a:gd name="T3" fmla="*/ 7 h 31"/>
                  <a:gd name="T4" fmla="*/ 0 w 22"/>
                  <a:gd name="T5" fmla="*/ 26 h 31"/>
                  <a:gd name="T6" fmla="*/ 19 w 22"/>
                  <a:gd name="T7" fmla="*/ 31 h 31"/>
                  <a:gd name="T8" fmla="*/ 22 w 22"/>
                  <a:gd name="T9" fmla="*/ 12 h 31"/>
                  <a:gd name="T10" fmla="*/ 22 w 22"/>
                  <a:gd name="T11" fmla="*/ 10 h 31"/>
                  <a:gd name="T12" fmla="*/ 22 w 22"/>
                  <a:gd name="T13" fmla="*/ 12 h 31"/>
                  <a:gd name="T14" fmla="*/ 22 w 22"/>
                  <a:gd name="T15" fmla="*/ 7 h 31"/>
                  <a:gd name="T16" fmla="*/ 21 w 22"/>
                  <a:gd name="T17" fmla="*/ 4 h 31"/>
                  <a:gd name="T18" fmla="*/ 19 w 22"/>
                  <a:gd name="T19" fmla="*/ 0 h 31"/>
                  <a:gd name="T20" fmla="*/ 14 w 22"/>
                  <a:gd name="T21" fmla="*/ 0 h 31"/>
                  <a:gd name="T22" fmla="*/ 11 w 22"/>
                  <a:gd name="T23" fmla="*/ 0 h 31"/>
                  <a:gd name="T24" fmla="*/ 8 w 22"/>
                  <a:gd name="T25" fmla="*/ 0 h 31"/>
                  <a:gd name="T26" fmla="*/ 4 w 22"/>
                  <a:gd name="T27" fmla="*/ 4 h 31"/>
                  <a:gd name="T28" fmla="*/ 3 w 22"/>
                  <a:gd name="T29"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1">
                    <a:moveTo>
                      <a:pt x="3" y="7"/>
                    </a:moveTo>
                    <a:lnTo>
                      <a:pt x="3" y="7"/>
                    </a:lnTo>
                    <a:lnTo>
                      <a:pt x="0" y="26"/>
                    </a:lnTo>
                    <a:lnTo>
                      <a:pt x="19" y="31"/>
                    </a:lnTo>
                    <a:lnTo>
                      <a:pt x="22" y="12"/>
                    </a:lnTo>
                    <a:lnTo>
                      <a:pt x="22" y="10"/>
                    </a:lnTo>
                    <a:lnTo>
                      <a:pt x="22" y="12"/>
                    </a:lnTo>
                    <a:lnTo>
                      <a:pt x="22" y="7"/>
                    </a:lnTo>
                    <a:lnTo>
                      <a:pt x="21" y="4"/>
                    </a:lnTo>
                    <a:lnTo>
                      <a:pt x="19" y="0"/>
                    </a:lnTo>
                    <a:lnTo>
                      <a:pt x="14" y="0"/>
                    </a:lnTo>
                    <a:lnTo>
                      <a:pt x="11" y="0"/>
                    </a:lnTo>
                    <a:lnTo>
                      <a:pt x="8" y="0"/>
                    </a:lnTo>
                    <a:lnTo>
                      <a:pt x="4" y="4"/>
                    </a:lnTo>
                    <a:lnTo>
                      <a:pt x="3"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7" name="Freeform 1168"/>
              <p:cNvSpPr>
                <a:spLocks/>
              </p:cNvSpPr>
              <p:nvPr/>
            </p:nvSpPr>
            <p:spPr bwMode="auto">
              <a:xfrm>
                <a:off x="4766" y="2483"/>
                <a:ext cx="24" cy="36"/>
              </a:xfrm>
              <a:custGeom>
                <a:avLst/>
                <a:gdLst>
                  <a:gd name="T0" fmla="*/ 5 w 24"/>
                  <a:gd name="T1" fmla="*/ 9 h 36"/>
                  <a:gd name="T2" fmla="*/ 5 w 24"/>
                  <a:gd name="T3" fmla="*/ 9 h 36"/>
                  <a:gd name="T4" fmla="*/ 0 w 24"/>
                  <a:gd name="T5" fmla="*/ 33 h 36"/>
                  <a:gd name="T6" fmla="*/ 19 w 24"/>
                  <a:gd name="T7" fmla="*/ 36 h 36"/>
                  <a:gd name="T8" fmla="*/ 24 w 24"/>
                  <a:gd name="T9" fmla="*/ 10 h 36"/>
                  <a:gd name="T10" fmla="*/ 24 w 24"/>
                  <a:gd name="T11" fmla="*/ 10 h 36"/>
                  <a:gd name="T12" fmla="*/ 24 w 24"/>
                  <a:gd name="T13" fmla="*/ 10 h 36"/>
                  <a:gd name="T14" fmla="*/ 24 w 24"/>
                  <a:gd name="T15" fmla="*/ 7 h 36"/>
                  <a:gd name="T16" fmla="*/ 23 w 24"/>
                  <a:gd name="T17" fmla="*/ 4 h 36"/>
                  <a:gd name="T18" fmla="*/ 19 w 24"/>
                  <a:gd name="T19" fmla="*/ 0 h 36"/>
                  <a:gd name="T20" fmla="*/ 16 w 24"/>
                  <a:gd name="T21" fmla="*/ 0 h 36"/>
                  <a:gd name="T22" fmla="*/ 11 w 24"/>
                  <a:gd name="T23" fmla="*/ 0 h 36"/>
                  <a:gd name="T24" fmla="*/ 8 w 24"/>
                  <a:gd name="T25" fmla="*/ 0 h 36"/>
                  <a:gd name="T26" fmla="*/ 6 w 24"/>
                  <a:gd name="T27" fmla="*/ 4 h 36"/>
                  <a:gd name="T28" fmla="*/ 5 w 24"/>
                  <a:gd name="T29" fmla="*/ 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6">
                    <a:moveTo>
                      <a:pt x="5" y="9"/>
                    </a:moveTo>
                    <a:lnTo>
                      <a:pt x="5" y="9"/>
                    </a:lnTo>
                    <a:lnTo>
                      <a:pt x="0" y="33"/>
                    </a:lnTo>
                    <a:lnTo>
                      <a:pt x="19" y="36"/>
                    </a:lnTo>
                    <a:lnTo>
                      <a:pt x="24" y="10"/>
                    </a:lnTo>
                    <a:lnTo>
                      <a:pt x="24" y="10"/>
                    </a:lnTo>
                    <a:lnTo>
                      <a:pt x="24" y="10"/>
                    </a:lnTo>
                    <a:lnTo>
                      <a:pt x="24" y="7"/>
                    </a:lnTo>
                    <a:lnTo>
                      <a:pt x="23" y="4"/>
                    </a:lnTo>
                    <a:lnTo>
                      <a:pt x="19" y="0"/>
                    </a:lnTo>
                    <a:lnTo>
                      <a:pt x="16" y="0"/>
                    </a:lnTo>
                    <a:lnTo>
                      <a:pt x="11" y="0"/>
                    </a:lnTo>
                    <a:lnTo>
                      <a:pt x="8" y="0"/>
                    </a:lnTo>
                    <a:lnTo>
                      <a:pt x="6" y="4"/>
                    </a:lnTo>
                    <a:lnTo>
                      <a:pt x="5"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8" name="Freeform 1169"/>
              <p:cNvSpPr>
                <a:spLocks/>
              </p:cNvSpPr>
              <p:nvPr/>
            </p:nvSpPr>
            <p:spPr bwMode="auto">
              <a:xfrm>
                <a:off x="4771" y="2456"/>
                <a:ext cx="22" cy="37"/>
              </a:xfrm>
              <a:custGeom>
                <a:avLst/>
                <a:gdLst>
                  <a:gd name="T0" fmla="*/ 3 w 22"/>
                  <a:gd name="T1" fmla="*/ 8 h 37"/>
                  <a:gd name="T2" fmla="*/ 3 w 22"/>
                  <a:gd name="T3" fmla="*/ 8 h 37"/>
                  <a:gd name="T4" fmla="*/ 0 w 22"/>
                  <a:gd name="T5" fmla="*/ 36 h 37"/>
                  <a:gd name="T6" fmla="*/ 19 w 22"/>
                  <a:gd name="T7" fmla="*/ 37 h 37"/>
                  <a:gd name="T8" fmla="*/ 22 w 22"/>
                  <a:gd name="T9" fmla="*/ 10 h 37"/>
                  <a:gd name="T10" fmla="*/ 22 w 22"/>
                  <a:gd name="T11" fmla="*/ 10 h 37"/>
                  <a:gd name="T12" fmla="*/ 22 w 22"/>
                  <a:gd name="T13" fmla="*/ 10 h 37"/>
                  <a:gd name="T14" fmla="*/ 22 w 22"/>
                  <a:gd name="T15" fmla="*/ 6 h 37"/>
                  <a:gd name="T16" fmla="*/ 21 w 22"/>
                  <a:gd name="T17" fmla="*/ 3 h 37"/>
                  <a:gd name="T18" fmla="*/ 18 w 22"/>
                  <a:gd name="T19" fmla="*/ 0 h 37"/>
                  <a:gd name="T20" fmla="*/ 14 w 22"/>
                  <a:gd name="T21" fmla="*/ 0 h 37"/>
                  <a:gd name="T22" fmla="*/ 11 w 22"/>
                  <a:gd name="T23" fmla="*/ 0 h 37"/>
                  <a:gd name="T24" fmla="*/ 8 w 22"/>
                  <a:gd name="T25" fmla="*/ 1 h 37"/>
                  <a:gd name="T26" fmla="*/ 5 w 22"/>
                  <a:gd name="T27" fmla="*/ 3 h 37"/>
                  <a:gd name="T28" fmla="*/ 3 w 22"/>
                  <a:gd name="T29"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7">
                    <a:moveTo>
                      <a:pt x="3" y="8"/>
                    </a:moveTo>
                    <a:lnTo>
                      <a:pt x="3" y="8"/>
                    </a:lnTo>
                    <a:lnTo>
                      <a:pt x="0" y="36"/>
                    </a:lnTo>
                    <a:lnTo>
                      <a:pt x="19" y="37"/>
                    </a:lnTo>
                    <a:lnTo>
                      <a:pt x="22" y="10"/>
                    </a:lnTo>
                    <a:lnTo>
                      <a:pt x="22" y="10"/>
                    </a:lnTo>
                    <a:lnTo>
                      <a:pt x="22" y="10"/>
                    </a:lnTo>
                    <a:lnTo>
                      <a:pt x="22" y="6"/>
                    </a:lnTo>
                    <a:lnTo>
                      <a:pt x="21" y="3"/>
                    </a:lnTo>
                    <a:lnTo>
                      <a:pt x="18" y="0"/>
                    </a:lnTo>
                    <a:lnTo>
                      <a:pt x="14" y="0"/>
                    </a:lnTo>
                    <a:lnTo>
                      <a:pt x="11" y="0"/>
                    </a:lnTo>
                    <a:lnTo>
                      <a:pt x="8"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99" name="Freeform 1170"/>
              <p:cNvSpPr>
                <a:spLocks/>
              </p:cNvSpPr>
              <p:nvPr/>
            </p:nvSpPr>
            <p:spPr bwMode="auto">
              <a:xfrm>
                <a:off x="4774" y="2423"/>
                <a:ext cx="24" cy="43"/>
              </a:xfrm>
              <a:custGeom>
                <a:avLst/>
                <a:gdLst>
                  <a:gd name="T0" fmla="*/ 5 w 24"/>
                  <a:gd name="T1" fmla="*/ 8 h 43"/>
                  <a:gd name="T2" fmla="*/ 5 w 24"/>
                  <a:gd name="T3" fmla="*/ 8 h 43"/>
                  <a:gd name="T4" fmla="*/ 0 w 24"/>
                  <a:gd name="T5" fmla="*/ 41 h 43"/>
                  <a:gd name="T6" fmla="*/ 19 w 24"/>
                  <a:gd name="T7" fmla="*/ 43 h 43"/>
                  <a:gd name="T8" fmla="*/ 24 w 24"/>
                  <a:gd name="T9" fmla="*/ 12 h 43"/>
                  <a:gd name="T10" fmla="*/ 24 w 24"/>
                  <a:gd name="T11" fmla="*/ 12 h 43"/>
                  <a:gd name="T12" fmla="*/ 24 w 24"/>
                  <a:gd name="T13" fmla="*/ 12 h 43"/>
                  <a:gd name="T14" fmla="*/ 24 w 24"/>
                  <a:gd name="T15" fmla="*/ 7 h 43"/>
                  <a:gd name="T16" fmla="*/ 21 w 24"/>
                  <a:gd name="T17" fmla="*/ 4 h 43"/>
                  <a:gd name="T18" fmla="*/ 19 w 24"/>
                  <a:gd name="T19" fmla="*/ 2 h 43"/>
                  <a:gd name="T20" fmla="*/ 15 w 24"/>
                  <a:gd name="T21" fmla="*/ 0 h 43"/>
                  <a:gd name="T22" fmla="*/ 11 w 24"/>
                  <a:gd name="T23" fmla="*/ 0 h 43"/>
                  <a:gd name="T24" fmla="*/ 8 w 24"/>
                  <a:gd name="T25" fmla="*/ 2 h 43"/>
                  <a:gd name="T26" fmla="*/ 6 w 24"/>
                  <a:gd name="T27" fmla="*/ 5 h 43"/>
                  <a:gd name="T28" fmla="*/ 5 w 24"/>
                  <a:gd name="T2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3">
                    <a:moveTo>
                      <a:pt x="5" y="8"/>
                    </a:moveTo>
                    <a:lnTo>
                      <a:pt x="5" y="8"/>
                    </a:lnTo>
                    <a:lnTo>
                      <a:pt x="0" y="41"/>
                    </a:lnTo>
                    <a:lnTo>
                      <a:pt x="19" y="43"/>
                    </a:lnTo>
                    <a:lnTo>
                      <a:pt x="24" y="12"/>
                    </a:lnTo>
                    <a:lnTo>
                      <a:pt x="24" y="12"/>
                    </a:lnTo>
                    <a:lnTo>
                      <a:pt x="24" y="12"/>
                    </a:lnTo>
                    <a:lnTo>
                      <a:pt x="24" y="7"/>
                    </a:lnTo>
                    <a:lnTo>
                      <a:pt x="21" y="4"/>
                    </a:lnTo>
                    <a:lnTo>
                      <a:pt x="19" y="2"/>
                    </a:lnTo>
                    <a:lnTo>
                      <a:pt x="15" y="0"/>
                    </a:lnTo>
                    <a:lnTo>
                      <a:pt x="11" y="0"/>
                    </a:lnTo>
                    <a:lnTo>
                      <a:pt x="8" y="2"/>
                    </a:lnTo>
                    <a:lnTo>
                      <a:pt x="6"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0" name="Freeform 1171"/>
              <p:cNvSpPr>
                <a:spLocks/>
              </p:cNvSpPr>
              <p:nvPr/>
            </p:nvSpPr>
            <p:spPr bwMode="auto">
              <a:xfrm>
                <a:off x="4779" y="2388"/>
                <a:ext cx="23" cy="47"/>
              </a:xfrm>
              <a:custGeom>
                <a:avLst/>
                <a:gdLst>
                  <a:gd name="T0" fmla="*/ 3 w 23"/>
                  <a:gd name="T1" fmla="*/ 8 h 47"/>
                  <a:gd name="T2" fmla="*/ 3 w 23"/>
                  <a:gd name="T3" fmla="*/ 8 h 47"/>
                  <a:gd name="T4" fmla="*/ 0 w 23"/>
                  <a:gd name="T5" fmla="*/ 43 h 47"/>
                  <a:gd name="T6" fmla="*/ 19 w 23"/>
                  <a:gd name="T7" fmla="*/ 47 h 47"/>
                  <a:gd name="T8" fmla="*/ 23 w 23"/>
                  <a:gd name="T9" fmla="*/ 9 h 47"/>
                  <a:gd name="T10" fmla="*/ 23 w 23"/>
                  <a:gd name="T11" fmla="*/ 9 h 47"/>
                  <a:gd name="T12" fmla="*/ 23 w 23"/>
                  <a:gd name="T13" fmla="*/ 9 h 47"/>
                  <a:gd name="T14" fmla="*/ 23 w 23"/>
                  <a:gd name="T15" fmla="*/ 4 h 47"/>
                  <a:gd name="T16" fmla="*/ 21 w 23"/>
                  <a:gd name="T17" fmla="*/ 1 h 47"/>
                  <a:gd name="T18" fmla="*/ 18 w 23"/>
                  <a:gd name="T19" fmla="*/ 0 h 47"/>
                  <a:gd name="T20" fmla="*/ 14 w 23"/>
                  <a:gd name="T21" fmla="*/ 0 h 47"/>
                  <a:gd name="T22" fmla="*/ 11 w 23"/>
                  <a:gd name="T23" fmla="*/ 0 h 47"/>
                  <a:gd name="T24" fmla="*/ 8 w 23"/>
                  <a:gd name="T25" fmla="*/ 1 h 47"/>
                  <a:gd name="T26" fmla="*/ 5 w 23"/>
                  <a:gd name="T27" fmla="*/ 3 h 47"/>
                  <a:gd name="T28" fmla="*/ 3 w 23"/>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7">
                    <a:moveTo>
                      <a:pt x="3" y="8"/>
                    </a:moveTo>
                    <a:lnTo>
                      <a:pt x="3" y="8"/>
                    </a:lnTo>
                    <a:lnTo>
                      <a:pt x="0" y="43"/>
                    </a:lnTo>
                    <a:lnTo>
                      <a:pt x="19" y="47"/>
                    </a:lnTo>
                    <a:lnTo>
                      <a:pt x="23" y="9"/>
                    </a:lnTo>
                    <a:lnTo>
                      <a:pt x="23" y="9"/>
                    </a:lnTo>
                    <a:lnTo>
                      <a:pt x="23" y="9"/>
                    </a:lnTo>
                    <a:lnTo>
                      <a:pt x="23" y="4"/>
                    </a:lnTo>
                    <a:lnTo>
                      <a:pt x="21" y="1"/>
                    </a:lnTo>
                    <a:lnTo>
                      <a:pt x="18" y="0"/>
                    </a:lnTo>
                    <a:lnTo>
                      <a:pt x="14" y="0"/>
                    </a:lnTo>
                    <a:lnTo>
                      <a:pt x="11" y="0"/>
                    </a:lnTo>
                    <a:lnTo>
                      <a:pt x="8"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1" name="Freeform 1172"/>
              <p:cNvSpPr>
                <a:spLocks/>
              </p:cNvSpPr>
              <p:nvPr/>
            </p:nvSpPr>
            <p:spPr bwMode="auto">
              <a:xfrm>
                <a:off x="4782" y="2350"/>
                <a:ext cx="24" cy="47"/>
              </a:xfrm>
              <a:custGeom>
                <a:avLst/>
                <a:gdLst>
                  <a:gd name="T0" fmla="*/ 5 w 24"/>
                  <a:gd name="T1" fmla="*/ 8 h 47"/>
                  <a:gd name="T2" fmla="*/ 5 w 24"/>
                  <a:gd name="T3" fmla="*/ 8 h 47"/>
                  <a:gd name="T4" fmla="*/ 0 w 24"/>
                  <a:gd name="T5" fmla="*/ 46 h 47"/>
                  <a:gd name="T6" fmla="*/ 20 w 24"/>
                  <a:gd name="T7" fmla="*/ 47 h 47"/>
                  <a:gd name="T8" fmla="*/ 24 w 24"/>
                  <a:gd name="T9" fmla="*/ 12 h 47"/>
                  <a:gd name="T10" fmla="*/ 24 w 24"/>
                  <a:gd name="T11" fmla="*/ 12 h 47"/>
                  <a:gd name="T12" fmla="*/ 24 w 24"/>
                  <a:gd name="T13" fmla="*/ 12 h 47"/>
                  <a:gd name="T14" fmla="*/ 23 w 24"/>
                  <a:gd name="T15" fmla="*/ 7 h 47"/>
                  <a:gd name="T16" fmla="*/ 21 w 24"/>
                  <a:gd name="T17" fmla="*/ 3 h 47"/>
                  <a:gd name="T18" fmla="*/ 20 w 24"/>
                  <a:gd name="T19" fmla="*/ 2 h 47"/>
                  <a:gd name="T20" fmla="*/ 15 w 24"/>
                  <a:gd name="T21" fmla="*/ 0 h 47"/>
                  <a:gd name="T22" fmla="*/ 11 w 24"/>
                  <a:gd name="T23" fmla="*/ 0 h 47"/>
                  <a:gd name="T24" fmla="*/ 8 w 24"/>
                  <a:gd name="T25" fmla="*/ 2 h 47"/>
                  <a:gd name="T26" fmla="*/ 7 w 24"/>
                  <a:gd name="T27" fmla="*/ 5 h 47"/>
                  <a:gd name="T28" fmla="*/ 5 w 24"/>
                  <a:gd name="T29"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5" y="8"/>
                    </a:moveTo>
                    <a:lnTo>
                      <a:pt x="5" y="8"/>
                    </a:lnTo>
                    <a:lnTo>
                      <a:pt x="0" y="46"/>
                    </a:lnTo>
                    <a:lnTo>
                      <a:pt x="20" y="47"/>
                    </a:lnTo>
                    <a:lnTo>
                      <a:pt x="24" y="12"/>
                    </a:lnTo>
                    <a:lnTo>
                      <a:pt x="24" y="12"/>
                    </a:lnTo>
                    <a:lnTo>
                      <a:pt x="24" y="12"/>
                    </a:lnTo>
                    <a:lnTo>
                      <a:pt x="23" y="7"/>
                    </a:lnTo>
                    <a:lnTo>
                      <a:pt x="21" y="3"/>
                    </a:lnTo>
                    <a:lnTo>
                      <a:pt x="20" y="2"/>
                    </a:lnTo>
                    <a:lnTo>
                      <a:pt x="15" y="0"/>
                    </a:lnTo>
                    <a:lnTo>
                      <a:pt x="11" y="0"/>
                    </a:lnTo>
                    <a:lnTo>
                      <a:pt x="8" y="2"/>
                    </a:lnTo>
                    <a:lnTo>
                      <a:pt x="7" y="5"/>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2" name="Freeform 1173"/>
              <p:cNvSpPr>
                <a:spLocks/>
              </p:cNvSpPr>
              <p:nvPr/>
            </p:nvSpPr>
            <p:spPr bwMode="auto">
              <a:xfrm>
                <a:off x="4787" y="2311"/>
                <a:ext cx="23" cy="51"/>
              </a:xfrm>
              <a:custGeom>
                <a:avLst/>
                <a:gdLst>
                  <a:gd name="T0" fmla="*/ 3 w 23"/>
                  <a:gd name="T1" fmla="*/ 8 h 51"/>
                  <a:gd name="T2" fmla="*/ 3 w 23"/>
                  <a:gd name="T3" fmla="*/ 8 h 51"/>
                  <a:gd name="T4" fmla="*/ 0 w 23"/>
                  <a:gd name="T5" fmla="*/ 47 h 51"/>
                  <a:gd name="T6" fmla="*/ 19 w 23"/>
                  <a:gd name="T7" fmla="*/ 51 h 51"/>
                  <a:gd name="T8" fmla="*/ 23 w 23"/>
                  <a:gd name="T9" fmla="*/ 10 h 51"/>
                  <a:gd name="T10" fmla="*/ 23 w 23"/>
                  <a:gd name="T11" fmla="*/ 10 h 51"/>
                  <a:gd name="T12" fmla="*/ 23 w 23"/>
                  <a:gd name="T13" fmla="*/ 10 h 51"/>
                  <a:gd name="T14" fmla="*/ 23 w 23"/>
                  <a:gd name="T15" fmla="*/ 7 h 51"/>
                  <a:gd name="T16" fmla="*/ 21 w 23"/>
                  <a:gd name="T17" fmla="*/ 3 h 51"/>
                  <a:gd name="T18" fmla="*/ 18 w 23"/>
                  <a:gd name="T19" fmla="*/ 0 h 51"/>
                  <a:gd name="T20" fmla="*/ 15 w 23"/>
                  <a:gd name="T21" fmla="*/ 0 h 51"/>
                  <a:gd name="T22" fmla="*/ 11 w 23"/>
                  <a:gd name="T23" fmla="*/ 0 h 51"/>
                  <a:gd name="T24" fmla="*/ 8 w 23"/>
                  <a:gd name="T25" fmla="*/ 2 h 51"/>
                  <a:gd name="T26" fmla="*/ 5 w 23"/>
                  <a:gd name="T27" fmla="*/ 5 h 51"/>
                  <a:gd name="T28" fmla="*/ 3 w 23"/>
                  <a:gd name="T29" fmla="*/ 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1">
                    <a:moveTo>
                      <a:pt x="3" y="8"/>
                    </a:moveTo>
                    <a:lnTo>
                      <a:pt x="3" y="8"/>
                    </a:lnTo>
                    <a:lnTo>
                      <a:pt x="0" y="47"/>
                    </a:lnTo>
                    <a:lnTo>
                      <a:pt x="19" y="51"/>
                    </a:lnTo>
                    <a:lnTo>
                      <a:pt x="23" y="10"/>
                    </a:lnTo>
                    <a:lnTo>
                      <a:pt x="23" y="10"/>
                    </a:lnTo>
                    <a:lnTo>
                      <a:pt x="23" y="10"/>
                    </a:lnTo>
                    <a:lnTo>
                      <a:pt x="23" y="7"/>
                    </a:lnTo>
                    <a:lnTo>
                      <a:pt x="21" y="3"/>
                    </a:lnTo>
                    <a:lnTo>
                      <a:pt x="18" y="0"/>
                    </a:lnTo>
                    <a:lnTo>
                      <a:pt x="15"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3" name="Freeform 1174"/>
              <p:cNvSpPr>
                <a:spLocks/>
              </p:cNvSpPr>
              <p:nvPr/>
            </p:nvSpPr>
            <p:spPr bwMode="auto">
              <a:xfrm>
                <a:off x="4790" y="2271"/>
                <a:ext cx="25" cy="50"/>
              </a:xfrm>
              <a:custGeom>
                <a:avLst/>
                <a:gdLst>
                  <a:gd name="T0" fmla="*/ 5 w 25"/>
                  <a:gd name="T1" fmla="*/ 9 h 50"/>
                  <a:gd name="T2" fmla="*/ 5 w 25"/>
                  <a:gd name="T3" fmla="*/ 9 h 50"/>
                  <a:gd name="T4" fmla="*/ 0 w 25"/>
                  <a:gd name="T5" fmla="*/ 48 h 50"/>
                  <a:gd name="T6" fmla="*/ 20 w 25"/>
                  <a:gd name="T7" fmla="*/ 50 h 50"/>
                  <a:gd name="T8" fmla="*/ 25 w 25"/>
                  <a:gd name="T9" fmla="*/ 11 h 50"/>
                  <a:gd name="T10" fmla="*/ 25 w 25"/>
                  <a:gd name="T11" fmla="*/ 11 h 50"/>
                  <a:gd name="T12" fmla="*/ 25 w 25"/>
                  <a:gd name="T13" fmla="*/ 11 h 50"/>
                  <a:gd name="T14" fmla="*/ 23 w 25"/>
                  <a:gd name="T15" fmla="*/ 6 h 50"/>
                  <a:gd name="T16" fmla="*/ 21 w 25"/>
                  <a:gd name="T17" fmla="*/ 3 h 50"/>
                  <a:gd name="T18" fmla="*/ 18 w 25"/>
                  <a:gd name="T19" fmla="*/ 1 h 50"/>
                  <a:gd name="T20" fmla="*/ 15 w 25"/>
                  <a:gd name="T21" fmla="*/ 0 h 50"/>
                  <a:gd name="T22" fmla="*/ 12 w 25"/>
                  <a:gd name="T23" fmla="*/ 1 h 50"/>
                  <a:gd name="T24" fmla="*/ 8 w 25"/>
                  <a:gd name="T25" fmla="*/ 1 h 50"/>
                  <a:gd name="T26" fmla="*/ 7 w 25"/>
                  <a:gd name="T27" fmla="*/ 4 h 50"/>
                  <a:gd name="T28" fmla="*/ 5 w 25"/>
                  <a:gd name="T29"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50">
                    <a:moveTo>
                      <a:pt x="5" y="9"/>
                    </a:moveTo>
                    <a:lnTo>
                      <a:pt x="5" y="9"/>
                    </a:lnTo>
                    <a:lnTo>
                      <a:pt x="0" y="48"/>
                    </a:lnTo>
                    <a:lnTo>
                      <a:pt x="20" y="50"/>
                    </a:lnTo>
                    <a:lnTo>
                      <a:pt x="25" y="11"/>
                    </a:lnTo>
                    <a:lnTo>
                      <a:pt x="25" y="11"/>
                    </a:lnTo>
                    <a:lnTo>
                      <a:pt x="25" y="11"/>
                    </a:lnTo>
                    <a:lnTo>
                      <a:pt x="23" y="6"/>
                    </a:lnTo>
                    <a:lnTo>
                      <a:pt x="21" y="3"/>
                    </a:lnTo>
                    <a:lnTo>
                      <a:pt x="18" y="1"/>
                    </a:lnTo>
                    <a:lnTo>
                      <a:pt x="15" y="0"/>
                    </a:lnTo>
                    <a:lnTo>
                      <a:pt x="12" y="1"/>
                    </a:lnTo>
                    <a:lnTo>
                      <a:pt x="8" y="1"/>
                    </a:lnTo>
                    <a:lnTo>
                      <a:pt x="7" y="4"/>
                    </a:lnTo>
                    <a:lnTo>
                      <a:pt x="5" y="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4" name="Freeform 1175"/>
              <p:cNvSpPr>
                <a:spLocks/>
              </p:cNvSpPr>
              <p:nvPr/>
            </p:nvSpPr>
            <p:spPr bwMode="auto">
              <a:xfrm>
                <a:off x="4795" y="2233"/>
                <a:ext cx="23" cy="49"/>
              </a:xfrm>
              <a:custGeom>
                <a:avLst/>
                <a:gdLst>
                  <a:gd name="T0" fmla="*/ 3 w 23"/>
                  <a:gd name="T1" fmla="*/ 8 h 49"/>
                  <a:gd name="T2" fmla="*/ 3 w 23"/>
                  <a:gd name="T3" fmla="*/ 8 h 49"/>
                  <a:gd name="T4" fmla="*/ 0 w 23"/>
                  <a:gd name="T5" fmla="*/ 47 h 49"/>
                  <a:gd name="T6" fmla="*/ 20 w 23"/>
                  <a:gd name="T7" fmla="*/ 49 h 49"/>
                  <a:gd name="T8" fmla="*/ 23 w 23"/>
                  <a:gd name="T9" fmla="*/ 10 h 49"/>
                  <a:gd name="T10" fmla="*/ 23 w 23"/>
                  <a:gd name="T11" fmla="*/ 12 h 49"/>
                  <a:gd name="T12" fmla="*/ 23 w 23"/>
                  <a:gd name="T13" fmla="*/ 10 h 49"/>
                  <a:gd name="T14" fmla="*/ 23 w 23"/>
                  <a:gd name="T15" fmla="*/ 7 h 49"/>
                  <a:gd name="T16" fmla="*/ 21 w 23"/>
                  <a:gd name="T17" fmla="*/ 3 h 49"/>
                  <a:gd name="T18" fmla="*/ 18 w 23"/>
                  <a:gd name="T19" fmla="*/ 2 h 49"/>
                  <a:gd name="T20" fmla="*/ 15 w 23"/>
                  <a:gd name="T21" fmla="*/ 0 h 49"/>
                  <a:gd name="T22" fmla="*/ 11 w 23"/>
                  <a:gd name="T23" fmla="*/ 0 h 49"/>
                  <a:gd name="T24" fmla="*/ 8 w 23"/>
                  <a:gd name="T25" fmla="*/ 2 h 49"/>
                  <a:gd name="T26" fmla="*/ 5 w 23"/>
                  <a:gd name="T27" fmla="*/ 5 h 49"/>
                  <a:gd name="T28" fmla="*/ 3 w 23"/>
                  <a:gd name="T29"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9">
                    <a:moveTo>
                      <a:pt x="3" y="8"/>
                    </a:moveTo>
                    <a:lnTo>
                      <a:pt x="3" y="8"/>
                    </a:lnTo>
                    <a:lnTo>
                      <a:pt x="0" y="47"/>
                    </a:lnTo>
                    <a:lnTo>
                      <a:pt x="20" y="49"/>
                    </a:lnTo>
                    <a:lnTo>
                      <a:pt x="23" y="10"/>
                    </a:lnTo>
                    <a:lnTo>
                      <a:pt x="23" y="12"/>
                    </a:lnTo>
                    <a:lnTo>
                      <a:pt x="23" y="10"/>
                    </a:lnTo>
                    <a:lnTo>
                      <a:pt x="23" y="7"/>
                    </a:lnTo>
                    <a:lnTo>
                      <a:pt x="21" y="3"/>
                    </a:lnTo>
                    <a:lnTo>
                      <a:pt x="18" y="2"/>
                    </a:lnTo>
                    <a:lnTo>
                      <a:pt x="15" y="0"/>
                    </a:lnTo>
                    <a:lnTo>
                      <a:pt x="11" y="0"/>
                    </a:lnTo>
                    <a:lnTo>
                      <a:pt x="8" y="2"/>
                    </a:lnTo>
                    <a:lnTo>
                      <a:pt x="5" y="5"/>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5" name="Freeform 1176"/>
              <p:cNvSpPr>
                <a:spLocks/>
              </p:cNvSpPr>
              <p:nvPr/>
            </p:nvSpPr>
            <p:spPr bwMode="auto">
              <a:xfrm>
                <a:off x="4798" y="2199"/>
                <a:ext cx="25" cy="46"/>
              </a:xfrm>
              <a:custGeom>
                <a:avLst/>
                <a:gdLst>
                  <a:gd name="T0" fmla="*/ 5 w 25"/>
                  <a:gd name="T1" fmla="*/ 8 h 46"/>
                  <a:gd name="T2" fmla="*/ 5 w 25"/>
                  <a:gd name="T3" fmla="*/ 10 h 46"/>
                  <a:gd name="T4" fmla="*/ 0 w 25"/>
                  <a:gd name="T5" fmla="*/ 42 h 46"/>
                  <a:gd name="T6" fmla="*/ 20 w 25"/>
                  <a:gd name="T7" fmla="*/ 46 h 46"/>
                  <a:gd name="T8" fmla="*/ 25 w 25"/>
                  <a:gd name="T9" fmla="*/ 11 h 46"/>
                  <a:gd name="T10" fmla="*/ 25 w 25"/>
                  <a:gd name="T11" fmla="*/ 11 h 46"/>
                  <a:gd name="T12" fmla="*/ 25 w 25"/>
                  <a:gd name="T13" fmla="*/ 11 h 46"/>
                  <a:gd name="T14" fmla="*/ 23 w 25"/>
                  <a:gd name="T15" fmla="*/ 7 h 46"/>
                  <a:gd name="T16" fmla="*/ 21 w 25"/>
                  <a:gd name="T17" fmla="*/ 3 h 46"/>
                  <a:gd name="T18" fmla="*/ 20 w 25"/>
                  <a:gd name="T19" fmla="*/ 2 h 46"/>
                  <a:gd name="T20" fmla="*/ 15 w 25"/>
                  <a:gd name="T21" fmla="*/ 0 h 46"/>
                  <a:gd name="T22" fmla="*/ 12 w 25"/>
                  <a:gd name="T23" fmla="*/ 0 h 46"/>
                  <a:gd name="T24" fmla="*/ 8 w 25"/>
                  <a:gd name="T25" fmla="*/ 2 h 46"/>
                  <a:gd name="T26" fmla="*/ 7 w 25"/>
                  <a:gd name="T27" fmla="*/ 5 h 46"/>
                  <a:gd name="T28" fmla="*/ 5 w 25"/>
                  <a:gd name="T29" fmla="*/ 10 h 46"/>
                  <a:gd name="T30" fmla="*/ 5 w 25"/>
                  <a:gd name="T31"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46">
                    <a:moveTo>
                      <a:pt x="5" y="8"/>
                    </a:moveTo>
                    <a:lnTo>
                      <a:pt x="5" y="10"/>
                    </a:lnTo>
                    <a:lnTo>
                      <a:pt x="0" y="42"/>
                    </a:lnTo>
                    <a:lnTo>
                      <a:pt x="20" y="46"/>
                    </a:lnTo>
                    <a:lnTo>
                      <a:pt x="25" y="11"/>
                    </a:lnTo>
                    <a:lnTo>
                      <a:pt x="25" y="11"/>
                    </a:lnTo>
                    <a:lnTo>
                      <a:pt x="25" y="11"/>
                    </a:lnTo>
                    <a:lnTo>
                      <a:pt x="23" y="7"/>
                    </a:lnTo>
                    <a:lnTo>
                      <a:pt x="21" y="3"/>
                    </a:lnTo>
                    <a:lnTo>
                      <a:pt x="20" y="2"/>
                    </a:lnTo>
                    <a:lnTo>
                      <a:pt x="15" y="0"/>
                    </a:lnTo>
                    <a:lnTo>
                      <a:pt x="12" y="0"/>
                    </a:lnTo>
                    <a:lnTo>
                      <a:pt x="8" y="2"/>
                    </a:lnTo>
                    <a:lnTo>
                      <a:pt x="7" y="5"/>
                    </a:lnTo>
                    <a:lnTo>
                      <a:pt x="5" y="10"/>
                    </a:lnTo>
                    <a:lnTo>
                      <a:pt x="5"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6" name="Freeform 1177"/>
              <p:cNvSpPr>
                <a:spLocks/>
              </p:cNvSpPr>
              <p:nvPr/>
            </p:nvSpPr>
            <p:spPr bwMode="auto">
              <a:xfrm>
                <a:off x="4803" y="2170"/>
                <a:ext cx="23" cy="40"/>
              </a:xfrm>
              <a:custGeom>
                <a:avLst/>
                <a:gdLst>
                  <a:gd name="T0" fmla="*/ 3 w 23"/>
                  <a:gd name="T1" fmla="*/ 8 h 40"/>
                  <a:gd name="T2" fmla="*/ 3 w 23"/>
                  <a:gd name="T3" fmla="*/ 8 h 40"/>
                  <a:gd name="T4" fmla="*/ 0 w 23"/>
                  <a:gd name="T5" fmla="*/ 37 h 40"/>
                  <a:gd name="T6" fmla="*/ 20 w 23"/>
                  <a:gd name="T7" fmla="*/ 40 h 40"/>
                  <a:gd name="T8" fmla="*/ 23 w 23"/>
                  <a:gd name="T9" fmla="*/ 10 h 40"/>
                  <a:gd name="T10" fmla="*/ 23 w 23"/>
                  <a:gd name="T11" fmla="*/ 10 h 40"/>
                  <a:gd name="T12" fmla="*/ 23 w 23"/>
                  <a:gd name="T13" fmla="*/ 10 h 40"/>
                  <a:gd name="T14" fmla="*/ 23 w 23"/>
                  <a:gd name="T15" fmla="*/ 6 h 40"/>
                  <a:gd name="T16" fmla="*/ 21 w 23"/>
                  <a:gd name="T17" fmla="*/ 3 h 40"/>
                  <a:gd name="T18" fmla="*/ 18 w 23"/>
                  <a:gd name="T19" fmla="*/ 0 h 40"/>
                  <a:gd name="T20" fmla="*/ 15 w 23"/>
                  <a:gd name="T21" fmla="*/ 0 h 40"/>
                  <a:gd name="T22" fmla="*/ 12 w 23"/>
                  <a:gd name="T23" fmla="*/ 0 h 40"/>
                  <a:gd name="T24" fmla="*/ 8 w 23"/>
                  <a:gd name="T25" fmla="*/ 1 h 40"/>
                  <a:gd name="T26" fmla="*/ 5 w 23"/>
                  <a:gd name="T27" fmla="*/ 3 h 40"/>
                  <a:gd name="T28" fmla="*/ 3 w 23"/>
                  <a:gd name="T29"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0">
                    <a:moveTo>
                      <a:pt x="3" y="8"/>
                    </a:moveTo>
                    <a:lnTo>
                      <a:pt x="3" y="8"/>
                    </a:lnTo>
                    <a:lnTo>
                      <a:pt x="0" y="37"/>
                    </a:lnTo>
                    <a:lnTo>
                      <a:pt x="20" y="40"/>
                    </a:lnTo>
                    <a:lnTo>
                      <a:pt x="23" y="10"/>
                    </a:lnTo>
                    <a:lnTo>
                      <a:pt x="23" y="10"/>
                    </a:lnTo>
                    <a:lnTo>
                      <a:pt x="23" y="10"/>
                    </a:lnTo>
                    <a:lnTo>
                      <a:pt x="23" y="6"/>
                    </a:lnTo>
                    <a:lnTo>
                      <a:pt x="21" y="3"/>
                    </a:lnTo>
                    <a:lnTo>
                      <a:pt x="18" y="0"/>
                    </a:lnTo>
                    <a:lnTo>
                      <a:pt x="15" y="0"/>
                    </a:lnTo>
                    <a:lnTo>
                      <a:pt x="12" y="0"/>
                    </a:lnTo>
                    <a:lnTo>
                      <a:pt x="8" y="1"/>
                    </a:lnTo>
                    <a:lnTo>
                      <a:pt x="5" y="3"/>
                    </a:lnTo>
                    <a:lnTo>
                      <a:pt x="3"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7" name="Freeform 1178"/>
              <p:cNvSpPr>
                <a:spLocks/>
              </p:cNvSpPr>
              <p:nvPr/>
            </p:nvSpPr>
            <p:spPr bwMode="auto">
              <a:xfrm>
                <a:off x="4806" y="2145"/>
                <a:ext cx="25" cy="35"/>
              </a:xfrm>
              <a:custGeom>
                <a:avLst/>
                <a:gdLst>
                  <a:gd name="T0" fmla="*/ 5 w 25"/>
                  <a:gd name="T1" fmla="*/ 7 h 35"/>
                  <a:gd name="T2" fmla="*/ 5 w 25"/>
                  <a:gd name="T3" fmla="*/ 9 h 35"/>
                  <a:gd name="T4" fmla="*/ 0 w 25"/>
                  <a:gd name="T5" fmla="*/ 33 h 35"/>
                  <a:gd name="T6" fmla="*/ 20 w 25"/>
                  <a:gd name="T7" fmla="*/ 35 h 35"/>
                  <a:gd name="T8" fmla="*/ 25 w 25"/>
                  <a:gd name="T9" fmla="*/ 10 h 35"/>
                  <a:gd name="T10" fmla="*/ 25 w 25"/>
                  <a:gd name="T11" fmla="*/ 12 h 35"/>
                  <a:gd name="T12" fmla="*/ 25 w 25"/>
                  <a:gd name="T13" fmla="*/ 10 h 35"/>
                  <a:gd name="T14" fmla="*/ 25 w 25"/>
                  <a:gd name="T15" fmla="*/ 7 h 35"/>
                  <a:gd name="T16" fmla="*/ 23 w 25"/>
                  <a:gd name="T17" fmla="*/ 4 h 35"/>
                  <a:gd name="T18" fmla="*/ 20 w 25"/>
                  <a:gd name="T19" fmla="*/ 0 h 35"/>
                  <a:gd name="T20" fmla="*/ 17 w 25"/>
                  <a:gd name="T21" fmla="*/ 0 h 35"/>
                  <a:gd name="T22" fmla="*/ 12 w 25"/>
                  <a:gd name="T23" fmla="*/ 0 h 35"/>
                  <a:gd name="T24" fmla="*/ 9 w 25"/>
                  <a:gd name="T25" fmla="*/ 0 h 35"/>
                  <a:gd name="T26" fmla="*/ 7 w 25"/>
                  <a:gd name="T27" fmla="*/ 4 h 35"/>
                  <a:gd name="T28" fmla="*/ 5 w 25"/>
                  <a:gd name="T29" fmla="*/ 9 h 35"/>
                  <a:gd name="T30" fmla="*/ 5 w 25"/>
                  <a:gd name="T31" fmla="*/ 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5">
                    <a:moveTo>
                      <a:pt x="5" y="7"/>
                    </a:moveTo>
                    <a:lnTo>
                      <a:pt x="5" y="9"/>
                    </a:lnTo>
                    <a:lnTo>
                      <a:pt x="0" y="33"/>
                    </a:lnTo>
                    <a:lnTo>
                      <a:pt x="20" y="35"/>
                    </a:lnTo>
                    <a:lnTo>
                      <a:pt x="25" y="10"/>
                    </a:lnTo>
                    <a:lnTo>
                      <a:pt x="25" y="12"/>
                    </a:lnTo>
                    <a:lnTo>
                      <a:pt x="25" y="10"/>
                    </a:lnTo>
                    <a:lnTo>
                      <a:pt x="25" y="7"/>
                    </a:lnTo>
                    <a:lnTo>
                      <a:pt x="23" y="4"/>
                    </a:lnTo>
                    <a:lnTo>
                      <a:pt x="20" y="0"/>
                    </a:lnTo>
                    <a:lnTo>
                      <a:pt x="17" y="0"/>
                    </a:lnTo>
                    <a:lnTo>
                      <a:pt x="12" y="0"/>
                    </a:lnTo>
                    <a:lnTo>
                      <a:pt x="9" y="0"/>
                    </a:lnTo>
                    <a:lnTo>
                      <a:pt x="7" y="4"/>
                    </a:lnTo>
                    <a:lnTo>
                      <a:pt x="5" y="9"/>
                    </a:lnTo>
                    <a:lnTo>
                      <a:pt x="5"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8" name="Freeform 1179"/>
              <p:cNvSpPr>
                <a:spLocks/>
              </p:cNvSpPr>
              <p:nvPr/>
            </p:nvSpPr>
            <p:spPr bwMode="auto">
              <a:xfrm>
                <a:off x="4811" y="2128"/>
                <a:ext cx="23" cy="29"/>
              </a:xfrm>
              <a:custGeom>
                <a:avLst/>
                <a:gdLst>
                  <a:gd name="T0" fmla="*/ 5 w 23"/>
                  <a:gd name="T1" fmla="*/ 6 h 29"/>
                  <a:gd name="T2" fmla="*/ 4 w 23"/>
                  <a:gd name="T3" fmla="*/ 8 h 29"/>
                  <a:gd name="T4" fmla="*/ 0 w 23"/>
                  <a:gd name="T5" fmla="*/ 24 h 29"/>
                  <a:gd name="T6" fmla="*/ 20 w 23"/>
                  <a:gd name="T7" fmla="*/ 29 h 29"/>
                  <a:gd name="T8" fmla="*/ 23 w 23"/>
                  <a:gd name="T9" fmla="*/ 13 h 29"/>
                  <a:gd name="T10" fmla="*/ 23 w 23"/>
                  <a:gd name="T11" fmla="*/ 14 h 29"/>
                  <a:gd name="T12" fmla="*/ 23 w 23"/>
                  <a:gd name="T13" fmla="*/ 13 h 29"/>
                  <a:gd name="T14" fmla="*/ 23 w 23"/>
                  <a:gd name="T15" fmla="*/ 8 h 29"/>
                  <a:gd name="T16" fmla="*/ 21 w 23"/>
                  <a:gd name="T17" fmla="*/ 4 h 29"/>
                  <a:gd name="T18" fmla="*/ 20 w 23"/>
                  <a:gd name="T19" fmla="*/ 1 h 29"/>
                  <a:gd name="T20" fmla="*/ 17 w 23"/>
                  <a:gd name="T21" fmla="*/ 0 h 29"/>
                  <a:gd name="T22" fmla="*/ 12 w 23"/>
                  <a:gd name="T23" fmla="*/ 0 h 29"/>
                  <a:gd name="T24" fmla="*/ 8 w 23"/>
                  <a:gd name="T25" fmla="*/ 1 h 29"/>
                  <a:gd name="T26" fmla="*/ 7 w 23"/>
                  <a:gd name="T27" fmla="*/ 3 h 29"/>
                  <a:gd name="T28" fmla="*/ 4 w 23"/>
                  <a:gd name="T29" fmla="*/ 8 h 29"/>
                  <a:gd name="T30" fmla="*/ 5 w 23"/>
                  <a:gd name="T31"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9">
                    <a:moveTo>
                      <a:pt x="5" y="6"/>
                    </a:moveTo>
                    <a:lnTo>
                      <a:pt x="4" y="8"/>
                    </a:lnTo>
                    <a:lnTo>
                      <a:pt x="0" y="24"/>
                    </a:lnTo>
                    <a:lnTo>
                      <a:pt x="20" y="29"/>
                    </a:lnTo>
                    <a:lnTo>
                      <a:pt x="23" y="13"/>
                    </a:lnTo>
                    <a:lnTo>
                      <a:pt x="23" y="14"/>
                    </a:lnTo>
                    <a:lnTo>
                      <a:pt x="23" y="13"/>
                    </a:lnTo>
                    <a:lnTo>
                      <a:pt x="23" y="8"/>
                    </a:lnTo>
                    <a:lnTo>
                      <a:pt x="21" y="4"/>
                    </a:lnTo>
                    <a:lnTo>
                      <a:pt x="20" y="1"/>
                    </a:lnTo>
                    <a:lnTo>
                      <a:pt x="17" y="0"/>
                    </a:lnTo>
                    <a:lnTo>
                      <a:pt x="12" y="0"/>
                    </a:lnTo>
                    <a:lnTo>
                      <a:pt x="8" y="1"/>
                    </a:lnTo>
                    <a:lnTo>
                      <a:pt x="7" y="3"/>
                    </a:lnTo>
                    <a:lnTo>
                      <a:pt x="4" y="8"/>
                    </a:lnTo>
                    <a:lnTo>
                      <a:pt x="5" y="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09" name="Freeform 1180"/>
              <p:cNvSpPr>
                <a:spLocks/>
              </p:cNvSpPr>
              <p:nvPr/>
            </p:nvSpPr>
            <p:spPr bwMode="auto">
              <a:xfrm>
                <a:off x="4816" y="2119"/>
                <a:ext cx="23" cy="23"/>
              </a:xfrm>
              <a:custGeom>
                <a:avLst/>
                <a:gdLst>
                  <a:gd name="T0" fmla="*/ 16 w 23"/>
                  <a:gd name="T1" fmla="*/ 0 h 23"/>
                  <a:gd name="T2" fmla="*/ 3 w 23"/>
                  <a:gd name="T3" fmla="*/ 5 h 23"/>
                  <a:gd name="T4" fmla="*/ 0 w 23"/>
                  <a:gd name="T5" fmla="*/ 15 h 23"/>
                  <a:gd name="T6" fmla="*/ 18 w 23"/>
                  <a:gd name="T7" fmla="*/ 23 h 23"/>
                  <a:gd name="T8" fmla="*/ 21 w 23"/>
                  <a:gd name="T9" fmla="*/ 13 h 23"/>
                  <a:gd name="T10" fmla="*/ 10 w 23"/>
                  <a:gd name="T11" fmla="*/ 18 h 23"/>
                  <a:gd name="T12" fmla="*/ 21 w 23"/>
                  <a:gd name="T13" fmla="*/ 13 h 23"/>
                  <a:gd name="T14" fmla="*/ 23 w 23"/>
                  <a:gd name="T15" fmla="*/ 9 h 23"/>
                  <a:gd name="T16" fmla="*/ 21 w 23"/>
                  <a:gd name="T17" fmla="*/ 5 h 23"/>
                  <a:gd name="T18" fmla="*/ 20 w 23"/>
                  <a:gd name="T19" fmla="*/ 2 h 23"/>
                  <a:gd name="T20" fmla="*/ 16 w 23"/>
                  <a:gd name="T21" fmla="*/ 0 h 23"/>
                  <a:gd name="T22" fmla="*/ 13 w 23"/>
                  <a:gd name="T23" fmla="*/ 0 h 23"/>
                  <a:gd name="T24" fmla="*/ 10 w 23"/>
                  <a:gd name="T25" fmla="*/ 0 h 23"/>
                  <a:gd name="T26" fmla="*/ 7 w 23"/>
                  <a:gd name="T27" fmla="*/ 2 h 23"/>
                  <a:gd name="T28" fmla="*/ 3 w 23"/>
                  <a:gd name="T29" fmla="*/ 5 h 23"/>
                  <a:gd name="T30" fmla="*/ 16 w 23"/>
                  <a:gd name="T3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16" y="0"/>
                    </a:moveTo>
                    <a:lnTo>
                      <a:pt x="3" y="5"/>
                    </a:lnTo>
                    <a:lnTo>
                      <a:pt x="0" y="15"/>
                    </a:lnTo>
                    <a:lnTo>
                      <a:pt x="18" y="23"/>
                    </a:lnTo>
                    <a:lnTo>
                      <a:pt x="21" y="13"/>
                    </a:lnTo>
                    <a:lnTo>
                      <a:pt x="10" y="18"/>
                    </a:lnTo>
                    <a:lnTo>
                      <a:pt x="21" y="13"/>
                    </a:lnTo>
                    <a:lnTo>
                      <a:pt x="23" y="9"/>
                    </a:lnTo>
                    <a:lnTo>
                      <a:pt x="21" y="5"/>
                    </a:lnTo>
                    <a:lnTo>
                      <a:pt x="20" y="2"/>
                    </a:lnTo>
                    <a:lnTo>
                      <a:pt x="16" y="0"/>
                    </a:lnTo>
                    <a:lnTo>
                      <a:pt x="13" y="0"/>
                    </a:lnTo>
                    <a:lnTo>
                      <a:pt x="10" y="0"/>
                    </a:lnTo>
                    <a:lnTo>
                      <a:pt x="7" y="2"/>
                    </a:lnTo>
                    <a:lnTo>
                      <a:pt x="3" y="5"/>
                    </a:lnTo>
                    <a:lnTo>
                      <a:pt x="1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0" name="Freeform 1181"/>
              <p:cNvSpPr>
                <a:spLocks/>
              </p:cNvSpPr>
              <p:nvPr/>
            </p:nvSpPr>
            <p:spPr bwMode="auto">
              <a:xfrm>
                <a:off x="4824" y="2119"/>
                <a:ext cx="18" cy="20"/>
              </a:xfrm>
              <a:custGeom>
                <a:avLst/>
                <a:gdLst>
                  <a:gd name="T0" fmla="*/ 18 w 18"/>
                  <a:gd name="T1" fmla="*/ 7 h 20"/>
                  <a:gd name="T2" fmla="*/ 12 w 18"/>
                  <a:gd name="T3" fmla="*/ 2 h 20"/>
                  <a:gd name="T4" fmla="*/ 8 w 18"/>
                  <a:gd name="T5" fmla="*/ 0 h 20"/>
                  <a:gd name="T6" fmla="*/ 2 w 18"/>
                  <a:gd name="T7" fmla="*/ 18 h 20"/>
                  <a:gd name="T8" fmla="*/ 5 w 18"/>
                  <a:gd name="T9" fmla="*/ 20 h 20"/>
                  <a:gd name="T10" fmla="*/ 0 w 18"/>
                  <a:gd name="T11" fmla="*/ 15 h 20"/>
                  <a:gd name="T12" fmla="*/ 5 w 18"/>
                  <a:gd name="T13" fmla="*/ 20 h 20"/>
                  <a:gd name="T14" fmla="*/ 10 w 18"/>
                  <a:gd name="T15" fmla="*/ 20 h 20"/>
                  <a:gd name="T16" fmla="*/ 13 w 18"/>
                  <a:gd name="T17" fmla="*/ 20 h 20"/>
                  <a:gd name="T18" fmla="*/ 17 w 18"/>
                  <a:gd name="T19" fmla="*/ 17 h 20"/>
                  <a:gd name="T20" fmla="*/ 18 w 18"/>
                  <a:gd name="T21" fmla="*/ 15 h 20"/>
                  <a:gd name="T22" fmla="*/ 18 w 18"/>
                  <a:gd name="T23" fmla="*/ 10 h 20"/>
                  <a:gd name="T24" fmla="*/ 18 w 18"/>
                  <a:gd name="T25" fmla="*/ 7 h 20"/>
                  <a:gd name="T26" fmla="*/ 17 w 18"/>
                  <a:gd name="T27" fmla="*/ 4 h 20"/>
                  <a:gd name="T28" fmla="*/ 12 w 18"/>
                  <a:gd name="T29" fmla="*/ 2 h 20"/>
                  <a:gd name="T30" fmla="*/ 18 w 18"/>
                  <a:gd name="T3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0">
                    <a:moveTo>
                      <a:pt x="18" y="7"/>
                    </a:moveTo>
                    <a:lnTo>
                      <a:pt x="12" y="2"/>
                    </a:lnTo>
                    <a:lnTo>
                      <a:pt x="8" y="0"/>
                    </a:lnTo>
                    <a:lnTo>
                      <a:pt x="2" y="18"/>
                    </a:lnTo>
                    <a:lnTo>
                      <a:pt x="5" y="20"/>
                    </a:lnTo>
                    <a:lnTo>
                      <a:pt x="0" y="15"/>
                    </a:lnTo>
                    <a:lnTo>
                      <a:pt x="5" y="20"/>
                    </a:lnTo>
                    <a:lnTo>
                      <a:pt x="10" y="20"/>
                    </a:lnTo>
                    <a:lnTo>
                      <a:pt x="13" y="20"/>
                    </a:lnTo>
                    <a:lnTo>
                      <a:pt x="17" y="17"/>
                    </a:lnTo>
                    <a:lnTo>
                      <a:pt x="18" y="15"/>
                    </a:lnTo>
                    <a:lnTo>
                      <a:pt x="18" y="10"/>
                    </a:lnTo>
                    <a:lnTo>
                      <a:pt x="18" y="7"/>
                    </a:lnTo>
                    <a:lnTo>
                      <a:pt x="17" y="4"/>
                    </a:lnTo>
                    <a:lnTo>
                      <a:pt x="12" y="2"/>
                    </a:lnTo>
                    <a:lnTo>
                      <a:pt x="18" y="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1" name="Freeform 1182"/>
              <p:cNvSpPr>
                <a:spLocks/>
              </p:cNvSpPr>
              <p:nvPr/>
            </p:nvSpPr>
            <p:spPr bwMode="auto">
              <a:xfrm>
                <a:off x="4824" y="2126"/>
                <a:ext cx="23" cy="23"/>
              </a:xfrm>
              <a:custGeom>
                <a:avLst/>
                <a:gdLst>
                  <a:gd name="T0" fmla="*/ 23 w 23"/>
                  <a:gd name="T1" fmla="*/ 11 h 23"/>
                  <a:gd name="T2" fmla="*/ 21 w 23"/>
                  <a:gd name="T3" fmla="*/ 10 h 23"/>
                  <a:gd name="T4" fmla="*/ 18 w 23"/>
                  <a:gd name="T5" fmla="*/ 0 h 23"/>
                  <a:gd name="T6" fmla="*/ 0 w 23"/>
                  <a:gd name="T7" fmla="*/ 8 h 23"/>
                  <a:gd name="T8" fmla="*/ 4 w 23"/>
                  <a:gd name="T9" fmla="*/ 16 h 23"/>
                  <a:gd name="T10" fmla="*/ 4 w 23"/>
                  <a:gd name="T11" fmla="*/ 15 h 23"/>
                  <a:gd name="T12" fmla="*/ 4 w 23"/>
                  <a:gd name="T13" fmla="*/ 16 h 23"/>
                  <a:gd name="T14" fmla="*/ 7 w 23"/>
                  <a:gd name="T15" fmla="*/ 21 h 23"/>
                  <a:gd name="T16" fmla="*/ 10 w 23"/>
                  <a:gd name="T17" fmla="*/ 23 h 23"/>
                  <a:gd name="T18" fmla="*/ 13 w 23"/>
                  <a:gd name="T19" fmla="*/ 23 h 23"/>
                  <a:gd name="T20" fmla="*/ 17 w 23"/>
                  <a:gd name="T21" fmla="*/ 23 h 23"/>
                  <a:gd name="T22" fmla="*/ 20 w 23"/>
                  <a:gd name="T23" fmla="*/ 19 h 23"/>
                  <a:gd name="T24" fmla="*/ 21 w 23"/>
                  <a:gd name="T25" fmla="*/ 18 h 23"/>
                  <a:gd name="T26" fmla="*/ 23 w 23"/>
                  <a:gd name="T27" fmla="*/ 13 h 23"/>
                  <a:gd name="T28" fmla="*/ 21 w 23"/>
                  <a:gd name="T29" fmla="*/ 10 h 23"/>
                  <a:gd name="T30" fmla="*/ 23 w 23"/>
                  <a:gd name="T31"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3">
                    <a:moveTo>
                      <a:pt x="23" y="11"/>
                    </a:moveTo>
                    <a:lnTo>
                      <a:pt x="21" y="10"/>
                    </a:lnTo>
                    <a:lnTo>
                      <a:pt x="18" y="0"/>
                    </a:lnTo>
                    <a:lnTo>
                      <a:pt x="0" y="8"/>
                    </a:lnTo>
                    <a:lnTo>
                      <a:pt x="4" y="16"/>
                    </a:lnTo>
                    <a:lnTo>
                      <a:pt x="4" y="15"/>
                    </a:lnTo>
                    <a:lnTo>
                      <a:pt x="4" y="16"/>
                    </a:lnTo>
                    <a:lnTo>
                      <a:pt x="7" y="21"/>
                    </a:lnTo>
                    <a:lnTo>
                      <a:pt x="10" y="23"/>
                    </a:lnTo>
                    <a:lnTo>
                      <a:pt x="13" y="23"/>
                    </a:lnTo>
                    <a:lnTo>
                      <a:pt x="17" y="23"/>
                    </a:lnTo>
                    <a:lnTo>
                      <a:pt x="20" y="19"/>
                    </a:lnTo>
                    <a:lnTo>
                      <a:pt x="21" y="18"/>
                    </a:lnTo>
                    <a:lnTo>
                      <a:pt x="23" y="13"/>
                    </a:lnTo>
                    <a:lnTo>
                      <a:pt x="21" y="10"/>
                    </a:lnTo>
                    <a:lnTo>
                      <a:pt x="23" y="1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2" name="Freeform 1183"/>
              <p:cNvSpPr>
                <a:spLocks/>
              </p:cNvSpPr>
              <p:nvPr/>
            </p:nvSpPr>
            <p:spPr bwMode="auto">
              <a:xfrm>
                <a:off x="4828" y="2137"/>
                <a:ext cx="22" cy="28"/>
              </a:xfrm>
              <a:custGeom>
                <a:avLst/>
                <a:gdLst>
                  <a:gd name="T0" fmla="*/ 22 w 22"/>
                  <a:gd name="T1" fmla="*/ 17 h 28"/>
                  <a:gd name="T2" fmla="*/ 22 w 22"/>
                  <a:gd name="T3" fmla="*/ 17 h 28"/>
                  <a:gd name="T4" fmla="*/ 19 w 22"/>
                  <a:gd name="T5" fmla="*/ 0 h 28"/>
                  <a:gd name="T6" fmla="*/ 0 w 22"/>
                  <a:gd name="T7" fmla="*/ 4 h 28"/>
                  <a:gd name="T8" fmla="*/ 3 w 22"/>
                  <a:gd name="T9" fmla="*/ 21 h 28"/>
                  <a:gd name="T10" fmla="*/ 3 w 22"/>
                  <a:gd name="T11" fmla="*/ 20 h 28"/>
                  <a:gd name="T12" fmla="*/ 3 w 22"/>
                  <a:gd name="T13" fmla="*/ 21 h 28"/>
                  <a:gd name="T14" fmla="*/ 6 w 22"/>
                  <a:gd name="T15" fmla="*/ 25 h 28"/>
                  <a:gd name="T16" fmla="*/ 8 w 22"/>
                  <a:gd name="T17" fmla="*/ 28 h 28"/>
                  <a:gd name="T18" fmla="*/ 11 w 22"/>
                  <a:gd name="T19" fmla="*/ 28 h 28"/>
                  <a:gd name="T20" fmla="*/ 16 w 22"/>
                  <a:gd name="T21" fmla="*/ 28 h 28"/>
                  <a:gd name="T22" fmla="*/ 19 w 22"/>
                  <a:gd name="T23" fmla="*/ 26 h 28"/>
                  <a:gd name="T24" fmla="*/ 21 w 22"/>
                  <a:gd name="T25" fmla="*/ 25 h 28"/>
                  <a:gd name="T26" fmla="*/ 22 w 22"/>
                  <a:gd name="T27" fmla="*/ 21 h 28"/>
                  <a:gd name="T28" fmla="*/ 22 w 22"/>
                  <a:gd name="T2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8">
                    <a:moveTo>
                      <a:pt x="22" y="17"/>
                    </a:moveTo>
                    <a:lnTo>
                      <a:pt x="22" y="17"/>
                    </a:lnTo>
                    <a:lnTo>
                      <a:pt x="19" y="0"/>
                    </a:lnTo>
                    <a:lnTo>
                      <a:pt x="0" y="4"/>
                    </a:lnTo>
                    <a:lnTo>
                      <a:pt x="3" y="21"/>
                    </a:lnTo>
                    <a:lnTo>
                      <a:pt x="3" y="20"/>
                    </a:lnTo>
                    <a:lnTo>
                      <a:pt x="3" y="21"/>
                    </a:lnTo>
                    <a:lnTo>
                      <a:pt x="6" y="25"/>
                    </a:lnTo>
                    <a:lnTo>
                      <a:pt x="8" y="28"/>
                    </a:lnTo>
                    <a:lnTo>
                      <a:pt x="11" y="28"/>
                    </a:lnTo>
                    <a:lnTo>
                      <a:pt x="16" y="28"/>
                    </a:lnTo>
                    <a:lnTo>
                      <a:pt x="19" y="26"/>
                    </a:lnTo>
                    <a:lnTo>
                      <a:pt x="21" y="25"/>
                    </a:lnTo>
                    <a:lnTo>
                      <a:pt x="22" y="21"/>
                    </a:lnTo>
                    <a:lnTo>
                      <a:pt x="22" y="1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3" name="Freeform 1184"/>
              <p:cNvSpPr>
                <a:spLocks/>
              </p:cNvSpPr>
              <p:nvPr/>
            </p:nvSpPr>
            <p:spPr bwMode="auto">
              <a:xfrm>
                <a:off x="4831" y="2154"/>
                <a:ext cx="24" cy="35"/>
              </a:xfrm>
              <a:custGeom>
                <a:avLst/>
                <a:gdLst>
                  <a:gd name="T0" fmla="*/ 24 w 24"/>
                  <a:gd name="T1" fmla="*/ 26 h 35"/>
                  <a:gd name="T2" fmla="*/ 24 w 24"/>
                  <a:gd name="T3" fmla="*/ 24 h 35"/>
                  <a:gd name="T4" fmla="*/ 19 w 24"/>
                  <a:gd name="T5" fmla="*/ 0 h 35"/>
                  <a:gd name="T6" fmla="*/ 0 w 24"/>
                  <a:gd name="T7" fmla="*/ 3 h 35"/>
                  <a:gd name="T8" fmla="*/ 5 w 24"/>
                  <a:gd name="T9" fmla="*/ 27 h 35"/>
                  <a:gd name="T10" fmla="*/ 5 w 24"/>
                  <a:gd name="T11" fmla="*/ 27 h 35"/>
                  <a:gd name="T12" fmla="*/ 5 w 24"/>
                  <a:gd name="T13" fmla="*/ 27 h 35"/>
                  <a:gd name="T14" fmla="*/ 6 w 24"/>
                  <a:gd name="T15" fmla="*/ 32 h 35"/>
                  <a:gd name="T16" fmla="*/ 8 w 24"/>
                  <a:gd name="T17" fmla="*/ 34 h 35"/>
                  <a:gd name="T18" fmla="*/ 11 w 24"/>
                  <a:gd name="T19" fmla="*/ 35 h 35"/>
                  <a:gd name="T20" fmla="*/ 16 w 24"/>
                  <a:gd name="T21" fmla="*/ 35 h 35"/>
                  <a:gd name="T22" fmla="*/ 19 w 24"/>
                  <a:gd name="T23" fmla="*/ 35 h 35"/>
                  <a:gd name="T24" fmla="*/ 23 w 24"/>
                  <a:gd name="T25" fmla="*/ 32 h 35"/>
                  <a:gd name="T26" fmla="*/ 24 w 24"/>
                  <a:gd name="T27" fmla="*/ 29 h 35"/>
                  <a:gd name="T28" fmla="*/ 24 w 24"/>
                  <a:gd name="T29" fmla="*/ 24 h 35"/>
                  <a:gd name="T30" fmla="*/ 24 w 24"/>
                  <a:gd name="T3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35">
                    <a:moveTo>
                      <a:pt x="24" y="26"/>
                    </a:moveTo>
                    <a:lnTo>
                      <a:pt x="24" y="24"/>
                    </a:lnTo>
                    <a:lnTo>
                      <a:pt x="19" y="0"/>
                    </a:lnTo>
                    <a:lnTo>
                      <a:pt x="0" y="3"/>
                    </a:lnTo>
                    <a:lnTo>
                      <a:pt x="5" y="27"/>
                    </a:lnTo>
                    <a:lnTo>
                      <a:pt x="5" y="27"/>
                    </a:lnTo>
                    <a:lnTo>
                      <a:pt x="5" y="27"/>
                    </a:lnTo>
                    <a:lnTo>
                      <a:pt x="6" y="32"/>
                    </a:lnTo>
                    <a:lnTo>
                      <a:pt x="8" y="34"/>
                    </a:lnTo>
                    <a:lnTo>
                      <a:pt x="11" y="35"/>
                    </a:lnTo>
                    <a:lnTo>
                      <a:pt x="16" y="35"/>
                    </a:lnTo>
                    <a:lnTo>
                      <a:pt x="19" y="35"/>
                    </a:lnTo>
                    <a:lnTo>
                      <a:pt x="23" y="32"/>
                    </a:lnTo>
                    <a:lnTo>
                      <a:pt x="24" y="29"/>
                    </a:lnTo>
                    <a:lnTo>
                      <a:pt x="24" y="24"/>
                    </a:lnTo>
                    <a:lnTo>
                      <a:pt x="24"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4" name="Freeform 1185"/>
              <p:cNvSpPr>
                <a:spLocks/>
              </p:cNvSpPr>
              <p:nvPr/>
            </p:nvSpPr>
            <p:spPr bwMode="auto">
              <a:xfrm>
                <a:off x="4836" y="2180"/>
                <a:ext cx="22" cy="40"/>
              </a:xfrm>
              <a:custGeom>
                <a:avLst/>
                <a:gdLst>
                  <a:gd name="T0" fmla="*/ 22 w 22"/>
                  <a:gd name="T1" fmla="*/ 29 h 40"/>
                  <a:gd name="T2" fmla="*/ 22 w 22"/>
                  <a:gd name="T3" fmla="*/ 29 h 40"/>
                  <a:gd name="T4" fmla="*/ 19 w 22"/>
                  <a:gd name="T5" fmla="*/ 0 h 40"/>
                  <a:gd name="T6" fmla="*/ 0 w 22"/>
                  <a:gd name="T7" fmla="*/ 1 h 40"/>
                  <a:gd name="T8" fmla="*/ 3 w 22"/>
                  <a:gd name="T9" fmla="*/ 32 h 40"/>
                  <a:gd name="T10" fmla="*/ 3 w 22"/>
                  <a:gd name="T11" fmla="*/ 32 h 40"/>
                  <a:gd name="T12" fmla="*/ 3 w 22"/>
                  <a:gd name="T13" fmla="*/ 32 h 40"/>
                  <a:gd name="T14" fmla="*/ 5 w 22"/>
                  <a:gd name="T15" fmla="*/ 35 h 40"/>
                  <a:gd name="T16" fmla="*/ 8 w 22"/>
                  <a:gd name="T17" fmla="*/ 39 h 40"/>
                  <a:gd name="T18" fmla="*/ 11 w 22"/>
                  <a:gd name="T19" fmla="*/ 40 h 40"/>
                  <a:gd name="T20" fmla="*/ 14 w 22"/>
                  <a:gd name="T21" fmla="*/ 40 h 40"/>
                  <a:gd name="T22" fmla="*/ 18 w 22"/>
                  <a:gd name="T23" fmla="*/ 39 h 40"/>
                  <a:gd name="T24" fmla="*/ 21 w 22"/>
                  <a:gd name="T25" fmla="*/ 37 h 40"/>
                  <a:gd name="T26" fmla="*/ 22 w 22"/>
                  <a:gd name="T27" fmla="*/ 34 h 40"/>
                  <a:gd name="T28" fmla="*/ 22 w 22"/>
                  <a:gd name="T29"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40">
                    <a:moveTo>
                      <a:pt x="22" y="29"/>
                    </a:moveTo>
                    <a:lnTo>
                      <a:pt x="22" y="29"/>
                    </a:lnTo>
                    <a:lnTo>
                      <a:pt x="19" y="0"/>
                    </a:lnTo>
                    <a:lnTo>
                      <a:pt x="0" y="1"/>
                    </a:lnTo>
                    <a:lnTo>
                      <a:pt x="3" y="32"/>
                    </a:lnTo>
                    <a:lnTo>
                      <a:pt x="3" y="32"/>
                    </a:lnTo>
                    <a:lnTo>
                      <a:pt x="3" y="32"/>
                    </a:lnTo>
                    <a:lnTo>
                      <a:pt x="5" y="35"/>
                    </a:lnTo>
                    <a:lnTo>
                      <a:pt x="8" y="39"/>
                    </a:lnTo>
                    <a:lnTo>
                      <a:pt x="11" y="40"/>
                    </a:lnTo>
                    <a:lnTo>
                      <a:pt x="14" y="40"/>
                    </a:lnTo>
                    <a:lnTo>
                      <a:pt x="18" y="39"/>
                    </a:lnTo>
                    <a:lnTo>
                      <a:pt x="21" y="37"/>
                    </a:lnTo>
                    <a:lnTo>
                      <a:pt x="22" y="34"/>
                    </a:lnTo>
                    <a:lnTo>
                      <a:pt x="22" y="2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5" name="Freeform 1186"/>
              <p:cNvSpPr>
                <a:spLocks/>
              </p:cNvSpPr>
              <p:nvPr/>
            </p:nvSpPr>
            <p:spPr bwMode="auto">
              <a:xfrm>
                <a:off x="4839" y="2209"/>
                <a:ext cx="24" cy="47"/>
              </a:xfrm>
              <a:custGeom>
                <a:avLst/>
                <a:gdLst>
                  <a:gd name="T0" fmla="*/ 24 w 24"/>
                  <a:gd name="T1" fmla="*/ 36 h 47"/>
                  <a:gd name="T2" fmla="*/ 24 w 24"/>
                  <a:gd name="T3" fmla="*/ 36 h 47"/>
                  <a:gd name="T4" fmla="*/ 19 w 24"/>
                  <a:gd name="T5" fmla="*/ 0 h 47"/>
                  <a:gd name="T6" fmla="*/ 0 w 24"/>
                  <a:gd name="T7" fmla="*/ 3 h 47"/>
                  <a:gd name="T8" fmla="*/ 5 w 24"/>
                  <a:gd name="T9" fmla="*/ 37 h 47"/>
                  <a:gd name="T10" fmla="*/ 5 w 24"/>
                  <a:gd name="T11" fmla="*/ 37 h 47"/>
                  <a:gd name="T12" fmla="*/ 5 w 24"/>
                  <a:gd name="T13" fmla="*/ 37 h 47"/>
                  <a:gd name="T14" fmla="*/ 6 w 24"/>
                  <a:gd name="T15" fmla="*/ 42 h 47"/>
                  <a:gd name="T16" fmla="*/ 8 w 24"/>
                  <a:gd name="T17" fmla="*/ 45 h 47"/>
                  <a:gd name="T18" fmla="*/ 11 w 24"/>
                  <a:gd name="T19" fmla="*/ 45 h 47"/>
                  <a:gd name="T20" fmla="*/ 15 w 24"/>
                  <a:gd name="T21" fmla="*/ 47 h 47"/>
                  <a:gd name="T22" fmla="*/ 19 w 24"/>
                  <a:gd name="T23" fmla="*/ 45 h 47"/>
                  <a:gd name="T24" fmla="*/ 21 w 24"/>
                  <a:gd name="T25" fmla="*/ 44 h 47"/>
                  <a:gd name="T26" fmla="*/ 23 w 24"/>
                  <a:gd name="T27" fmla="*/ 40 h 47"/>
                  <a:gd name="T28" fmla="*/ 24 w 24"/>
                  <a:gd name="T29" fmla="*/ 3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7">
                    <a:moveTo>
                      <a:pt x="24" y="36"/>
                    </a:moveTo>
                    <a:lnTo>
                      <a:pt x="24" y="36"/>
                    </a:lnTo>
                    <a:lnTo>
                      <a:pt x="19" y="0"/>
                    </a:lnTo>
                    <a:lnTo>
                      <a:pt x="0" y="3"/>
                    </a:lnTo>
                    <a:lnTo>
                      <a:pt x="5" y="37"/>
                    </a:lnTo>
                    <a:lnTo>
                      <a:pt x="5" y="37"/>
                    </a:lnTo>
                    <a:lnTo>
                      <a:pt x="5" y="37"/>
                    </a:lnTo>
                    <a:lnTo>
                      <a:pt x="6" y="42"/>
                    </a:lnTo>
                    <a:lnTo>
                      <a:pt x="8" y="45"/>
                    </a:lnTo>
                    <a:lnTo>
                      <a:pt x="11" y="45"/>
                    </a:lnTo>
                    <a:lnTo>
                      <a:pt x="15" y="47"/>
                    </a:lnTo>
                    <a:lnTo>
                      <a:pt x="19" y="45"/>
                    </a:lnTo>
                    <a:lnTo>
                      <a:pt x="21" y="44"/>
                    </a:lnTo>
                    <a:lnTo>
                      <a:pt x="23" y="40"/>
                    </a:lnTo>
                    <a:lnTo>
                      <a:pt x="24" y="3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6" name="Freeform 1187"/>
              <p:cNvSpPr>
                <a:spLocks/>
              </p:cNvSpPr>
              <p:nvPr/>
            </p:nvSpPr>
            <p:spPr bwMode="auto">
              <a:xfrm>
                <a:off x="4844" y="2245"/>
                <a:ext cx="23" cy="47"/>
              </a:xfrm>
              <a:custGeom>
                <a:avLst/>
                <a:gdLst>
                  <a:gd name="T0" fmla="*/ 23 w 23"/>
                  <a:gd name="T1" fmla="*/ 37 h 47"/>
                  <a:gd name="T2" fmla="*/ 23 w 23"/>
                  <a:gd name="T3" fmla="*/ 37 h 47"/>
                  <a:gd name="T4" fmla="*/ 19 w 23"/>
                  <a:gd name="T5" fmla="*/ 0 h 47"/>
                  <a:gd name="T6" fmla="*/ 0 w 23"/>
                  <a:gd name="T7" fmla="*/ 1 h 47"/>
                  <a:gd name="T8" fmla="*/ 3 w 23"/>
                  <a:gd name="T9" fmla="*/ 39 h 47"/>
                  <a:gd name="T10" fmla="*/ 3 w 23"/>
                  <a:gd name="T11" fmla="*/ 39 h 47"/>
                  <a:gd name="T12" fmla="*/ 3 w 23"/>
                  <a:gd name="T13" fmla="*/ 39 h 47"/>
                  <a:gd name="T14" fmla="*/ 5 w 23"/>
                  <a:gd name="T15" fmla="*/ 42 h 47"/>
                  <a:gd name="T16" fmla="*/ 8 w 23"/>
                  <a:gd name="T17" fmla="*/ 45 h 47"/>
                  <a:gd name="T18" fmla="*/ 11 w 23"/>
                  <a:gd name="T19" fmla="*/ 47 h 47"/>
                  <a:gd name="T20" fmla="*/ 14 w 23"/>
                  <a:gd name="T21" fmla="*/ 47 h 47"/>
                  <a:gd name="T22" fmla="*/ 18 w 23"/>
                  <a:gd name="T23" fmla="*/ 45 h 47"/>
                  <a:gd name="T24" fmla="*/ 21 w 23"/>
                  <a:gd name="T25" fmla="*/ 43 h 47"/>
                  <a:gd name="T26" fmla="*/ 23 w 23"/>
                  <a:gd name="T27" fmla="*/ 40 h 47"/>
                  <a:gd name="T28" fmla="*/ 23 w 23"/>
                  <a:gd name="T29"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7">
                    <a:moveTo>
                      <a:pt x="23" y="37"/>
                    </a:moveTo>
                    <a:lnTo>
                      <a:pt x="23" y="37"/>
                    </a:lnTo>
                    <a:lnTo>
                      <a:pt x="19" y="0"/>
                    </a:lnTo>
                    <a:lnTo>
                      <a:pt x="0" y="1"/>
                    </a:lnTo>
                    <a:lnTo>
                      <a:pt x="3" y="39"/>
                    </a:lnTo>
                    <a:lnTo>
                      <a:pt x="3" y="39"/>
                    </a:lnTo>
                    <a:lnTo>
                      <a:pt x="3" y="39"/>
                    </a:lnTo>
                    <a:lnTo>
                      <a:pt x="5" y="42"/>
                    </a:lnTo>
                    <a:lnTo>
                      <a:pt x="8" y="45"/>
                    </a:lnTo>
                    <a:lnTo>
                      <a:pt x="11" y="47"/>
                    </a:lnTo>
                    <a:lnTo>
                      <a:pt x="14" y="47"/>
                    </a:lnTo>
                    <a:lnTo>
                      <a:pt x="18" y="45"/>
                    </a:lnTo>
                    <a:lnTo>
                      <a:pt x="21" y="43"/>
                    </a:lnTo>
                    <a:lnTo>
                      <a:pt x="23" y="40"/>
                    </a:lnTo>
                    <a:lnTo>
                      <a:pt x="23" y="37"/>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7" name="Freeform 1188"/>
              <p:cNvSpPr>
                <a:spLocks/>
              </p:cNvSpPr>
              <p:nvPr/>
            </p:nvSpPr>
            <p:spPr bwMode="auto">
              <a:xfrm>
                <a:off x="4847" y="2282"/>
                <a:ext cx="24" cy="49"/>
              </a:xfrm>
              <a:custGeom>
                <a:avLst/>
                <a:gdLst>
                  <a:gd name="T0" fmla="*/ 24 w 24"/>
                  <a:gd name="T1" fmla="*/ 39 h 49"/>
                  <a:gd name="T2" fmla="*/ 24 w 24"/>
                  <a:gd name="T3" fmla="*/ 39 h 49"/>
                  <a:gd name="T4" fmla="*/ 20 w 24"/>
                  <a:gd name="T5" fmla="*/ 0 h 49"/>
                  <a:gd name="T6" fmla="*/ 0 w 24"/>
                  <a:gd name="T7" fmla="*/ 2 h 49"/>
                  <a:gd name="T8" fmla="*/ 5 w 24"/>
                  <a:gd name="T9" fmla="*/ 41 h 49"/>
                  <a:gd name="T10" fmla="*/ 5 w 24"/>
                  <a:gd name="T11" fmla="*/ 41 h 49"/>
                  <a:gd name="T12" fmla="*/ 5 w 24"/>
                  <a:gd name="T13" fmla="*/ 41 h 49"/>
                  <a:gd name="T14" fmla="*/ 7 w 24"/>
                  <a:gd name="T15" fmla="*/ 45 h 49"/>
                  <a:gd name="T16" fmla="*/ 8 w 24"/>
                  <a:gd name="T17" fmla="*/ 47 h 49"/>
                  <a:gd name="T18" fmla="*/ 11 w 24"/>
                  <a:gd name="T19" fmla="*/ 49 h 49"/>
                  <a:gd name="T20" fmla="*/ 15 w 24"/>
                  <a:gd name="T21" fmla="*/ 49 h 49"/>
                  <a:gd name="T22" fmla="*/ 18 w 24"/>
                  <a:gd name="T23" fmla="*/ 49 h 49"/>
                  <a:gd name="T24" fmla="*/ 21 w 24"/>
                  <a:gd name="T25" fmla="*/ 47 h 49"/>
                  <a:gd name="T26" fmla="*/ 23 w 24"/>
                  <a:gd name="T27" fmla="*/ 44 h 49"/>
                  <a:gd name="T28" fmla="*/ 24 w 24"/>
                  <a:gd name="T29"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49">
                    <a:moveTo>
                      <a:pt x="24" y="39"/>
                    </a:moveTo>
                    <a:lnTo>
                      <a:pt x="24" y="39"/>
                    </a:lnTo>
                    <a:lnTo>
                      <a:pt x="20" y="0"/>
                    </a:lnTo>
                    <a:lnTo>
                      <a:pt x="0" y="2"/>
                    </a:lnTo>
                    <a:lnTo>
                      <a:pt x="5" y="41"/>
                    </a:lnTo>
                    <a:lnTo>
                      <a:pt x="5" y="41"/>
                    </a:lnTo>
                    <a:lnTo>
                      <a:pt x="5" y="41"/>
                    </a:lnTo>
                    <a:lnTo>
                      <a:pt x="7" y="45"/>
                    </a:lnTo>
                    <a:lnTo>
                      <a:pt x="8" y="47"/>
                    </a:lnTo>
                    <a:lnTo>
                      <a:pt x="11" y="49"/>
                    </a:lnTo>
                    <a:lnTo>
                      <a:pt x="15" y="49"/>
                    </a:lnTo>
                    <a:lnTo>
                      <a:pt x="18" y="49"/>
                    </a:lnTo>
                    <a:lnTo>
                      <a:pt x="21" y="47"/>
                    </a:lnTo>
                    <a:lnTo>
                      <a:pt x="23" y="44"/>
                    </a:lnTo>
                    <a:lnTo>
                      <a:pt x="24"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8" name="Freeform 1189"/>
              <p:cNvSpPr>
                <a:spLocks/>
              </p:cNvSpPr>
              <p:nvPr/>
            </p:nvSpPr>
            <p:spPr bwMode="auto">
              <a:xfrm>
                <a:off x="4852" y="2321"/>
                <a:ext cx="23" cy="50"/>
              </a:xfrm>
              <a:custGeom>
                <a:avLst/>
                <a:gdLst>
                  <a:gd name="T0" fmla="*/ 23 w 23"/>
                  <a:gd name="T1" fmla="*/ 39 h 50"/>
                  <a:gd name="T2" fmla="*/ 23 w 23"/>
                  <a:gd name="T3" fmla="*/ 39 h 50"/>
                  <a:gd name="T4" fmla="*/ 19 w 23"/>
                  <a:gd name="T5" fmla="*/ 0 h 50"/>
                  <a:gd name="T6" fmla="*/ 0 w 23"/>
                  <a:gd name="T7" fmla="*/ 2 h 50"/>
                  <a:gd name="T8" fmla="*/ 3 w 23"/>
                  <a:gd name="T9" fmla="*/ 41 h 50"/>
                  <a:gd name="T10" fmla="*/ 3 w 23"/>
                  <a:gd name="T11" fmla="*/ 41 h 50"/>
                  <a:gd name="T12" fmla="*/ 3 w 23"/>
                  <a:gd name="T13" fmla="*/ 41 h 50"/>
                  <a:gd name="T14" fmla="*/ 5 w 23"/>
                  <a:gd name="T15" fmla="*/ 45 h 50"/>
                  <a:gd name="T16" fmla="*/ 8 w 23"/>
                  <a:gd name="T17" fmla="*/ 49 h 50"/>
                  <a:gd name="T18" fmla="*/ 11 w 23"/>
                  <a:gd name="T19" fmla="*/ 50 h 50"/>
                  <a:gd name="T20" fmla="*/ 15 w 23"/>
                  <a:gd name="T21" fmla="*/ 50 h 50"/>
                  <a:gd name="T22" fmla="*/ 18 w 23"/>
                  <a:gd name="T23" fmla="*/ 49 h 50"/>
                  <a:gd name="T24" fmla="*/ 21 w 23"/>
                  <a:gd name="T25" fmla="*/ 47 h 50"/>
                  <a:gd name="T26" fmla="*/ 23 w 23"/>
                  <a:gd name="T27" fmla="*/ 44 h 50"/>
                  <a:gd name="T28" fmla="*/ 23 w 23"/>
                  <a:gd name="T29" fmla="*/ 3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50">
                    <a:moveTo>
                      <a:pt x="23" y="39"/>
                    </a:moveTo>
                    <a:lnTo>
                      <a:pt x="23" y="39"/>
                    </a:lnTo>
                    <a:lnTo>
                      <a:pt x="19" y="0"/>
                    </a:lnTo>
                    <a:lnTo>
                      <a:pt x="0" y="2"/>
                    </a:lnTo>
                    <a:lnTo>
                      <a:pt x="3" y="41"/>
                    </a:lnTo>
                    <a:lnTo>
                      <a:pt x="3" y="41"/>
                    </a:lnTo>
                    <a:lnTo>
                      <a:pt x="3" y="41"/>
                    </a:lnTo>
                    <a:lnTo>
                      <a:pt x="5" y="45"/>
                    </a:lnTo>
                    <a:lnTo>
                      <a:pt x="8" y="49"/>
                    </a:lnTo>
                    <a:lnTo>
                      <a:pt x="11" y="50"/>
                    </a:lnTo>
                    <a:lnTo>
                      <a:pt x="15" y="50"/>
                    </a:lnTo>
                    <a:lnTo>
                      <a:pt x="18" y="49"/>
                    </a:lnTo>
                    <a:lnTo>
                      <a:pt x="21" y="47"/>
                    </a:lnTo>
                    <a:lnTo>
                      <a:pt x="23" y="44"/>
                    </a:lnTo>
                    <a:lnTo>
                      <a:pt x="23"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19" name="Freeform 1190"/>
              <p:cNvSpPr>
                <a:spLocks/>
              </p:cNvSpPr>
              <p:nvPr/>
            </p:nvSpPr>
            <p:spPr bwMode="auto">
              <a:xfrm>
                <a:off x="4855" y="2360"/>
                <a:ext cx="25" cy="49"/>
              </a:xfrm>
              <a:custGeom>
                <a:avLst/>
                <a:gdLst>
                  <a:gd name="T0" fmla="*/ 25 w 25"/>
                  <a:gd name="T1" fmla="*/ 39 h 49"/>
                  <a:gd name="T2" fmla="*/ 25 w 25"/>
                  <a:gd name="T3" fmla="*/ 39 h 49"/>
                  <a:gd name="T4" fmla="*/ 20 w 25"/>
                  <a:gd name="T5" fmla="*/ 0 h 49"/>
                  <a:gd name="T6" fmla="*/ 0 w 25"/>
                  <a:gd name="T7" fmla="*/ 2 h 49"/>
                  <a:gd name="T8" fmla="*/ 5 w 25"/>
                  <a:gd name="T9" fmla="*/ 41 h 49"/>
                  <a:gd name="T10" fmla="*/ 5 w 25"/>
                  <a:gd name="T11" fmla="*/ 41 h 49"/>
                  <a:gd name="T12" fmla="*/ 5 w 25"/>
                  <a:gd name="T13" fmla="*/ 41 h 49"/>
                  <a:gd name="T14" fmla="*/ 7 w 25"/>
                  <a:gd name="T15" fmla="*/ 44 h 49"/>
                  <a:gd name="T16" fmla="*/ 8 w 25"/>
                  <a:gd name="T17" fmla="*/ 47 h 49"/>
                  <a:gd name="T18" fmla="*/ 12 w 25"/>
                  <a:gd name="T19" fmla="*/ 49 h 49"/>
                  <a:gd name="T20" fmla="*/ 15 w 25"/>
                  <a:gd name="T21" fmla="*/ 49 h 49"/>
                  <a:gd name="T22" fmla="*/ 18 w 25"/>
                  <a:gd name="T23" fmla="*/ 49 h 49"/>
                  <a:gd name="T24" fmla="*/ 21 w 25"/>
                  <a:gd name="T25" fmla="*/ 45 h 49"/>
                  <a:gd name="T26" fmla="*/ 23 w 25"/>
                  <a:gd name="T27" fmla="*/ 42 h 49"/>
                  <a:gd name="T28" fmla="*/ 25 w 25"/>
                  <a:gd name="T29"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9">
                    <a:moveTo>
                      <a:pt x="25" y="39"/>
                    </a:moveTo>
                    <a:lnTo>
                      <a:pt x="25" y="39"/>
                    </a:lnTo>
                    <a:lnTo>
                      <a:pt x="20" y="0"/>
                    </a:lnTo>
                    <a:lnTo>
                      <a:pt x="0" y="2"/>
                    </a:lnTo>
                    <a:lnTo>
                      <a:pt x="5" y="41"/>
                    </a:lnTo>
                    <a:lnTo>
                      <a:pt x="5" y="41"/>
                    </a:lnTo>
                    <a:lnTo>
                      <a:pt x="5" y="41"/>
                    </a:lnTo>
                    <a:lnTo>
                      <a:pt x="7" y="44"/>
                    </a:lnTo>
                    <a:lnTo>
                      <a:pt x="8" y="47"/>
                    </a:lnTo>
                    <a:lnTo>
                      <a:pt x="12" y="49"/>
                    </a:lnTo>
                    <a:lnTo>
                      <a:pt x="15" y="49"/>
                    </a:lnTo>
                    <a:lnTo>
                      <a:pt x="18" y="49"/>
                    </a:lnTo>
                    <a:lnTo>
                      <a:pt x="21" y="45"/>
                    </a:lnTo>
                    <a:lnTo>
                      <a:pt x="23" y="42"/>
                    </a:lnTo>
                    <a:lnTo>
                      <a:pt x="25" y="39"/>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0" name="Freeform 1191"/>
              <p:cNvSpPr>
                <a:spLocks/>
              </p:cNvSpPr>
              <p:nvPr/>
            </p:nvSpPr>
            <p:spPr bwMode="auto">
              <a:xfrm>
                <a:off x="4860" y="2399"/>
                <a:ext cx="23" cy="45"/>
              </a:xfrm>
              <a:custGeom>
                <a:avLst/>
                <a:gdLst>
                  <a:gd name="T0" fmla="*/ 23 w 23"/>
                  <a:gd name="T1" fmla="*/ 34 h 45"/>
                  <a:gd name="T2" fmla="*/ 23 w 23"/>
                  <a:gd name="T3" fmla="*/ 34 h 45"/>
                  <a:gd name="T4" fmla="*/ 20 w 23"/>
                  <a:gd name="T5" fmla="*/ 0 h 45"/>
                  <a:gd name="T6" fmla="*/ 0 w 23"/>
                  <a:gd name="T7" fmla="*/ 2 h 45"/>
                  <a:gd name="T8" fmla="*/ 3 w 23"/>
                  <a:gd name="T9" fmla="*/ 37 h 45"/>
                  <a:gd name="T10" fmla="*/ 3 w 23"/>
                  <a:gd name="T11" fmla="*/ 37 h 45"/>
                  <a:gd name="T12" fmla="*/ 3 w 23"/>
                  <a:gd name="T13" fmla="*/ 37 h 45"/>
                  <a:gd name="T14" fmla="*/ 5 w 23"/>
                  <a:gd name="T15" fmla="*/ 41 h 45"/>
                  <a:gd name="T16" fmla="*/ 8 w 23"/>
                  <a:gd name="T17" fmla="*/ 44 h 45"/>
                  <a:gd name="T18" fmla="*/ 11 w 23"/>
                  <a:gd name="T19" fmla="*/ 45 h 45"/>
                  <a:gd name="T20" fmla="*/ 15 w 23"/>
                  <a:gd name="T21" fmla="*/ 45 h 45"/>
                  <a:gd name="T22" fmla="*/ 18 w 23"/>
                  <a:gd name="T23" fmla="*/ 44 h 45"/>
                  <a:gd name="T24" fmla="*/ 21 w 23"/>
                  <a:gd name="T25" fmla="*/ 42 h 45"/>
                  <a:gd name="T26" fmla="*/ 23 w 23"/>
                  <a:gd name="T27" fmla="*/ 39 h 45"/>
                  <a:gd name="T28" fmla="*/ 23 w 23"/>
                  <a:gd name="T29" fmla="*/ 3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45">
                    <a:moveTo>
                      <a:pt x="23" y="34"/>
                    </a:moveTo>
                    <a:lnTo>
                      <a:pt x="23" y="34"/>
                    </a:lnTo>
                    <a:lnTo>
                      <a:pt x="20" y="0"/>
                    </a:lnTo>
                    <a:lnTo>
                      <a:pt x="0" y="2"/>
                    </a:lnTo>
                    <a:lnTo>
                      <a:pt x="3" y="37"/>
                    </a:lnTo>
                    <a:lnTo>
                      <a:pt x="3" y="37"/>
                    </a:lnTo>
                    <a:lnTo>
                      <a:pt x="3" y="37"/>
                    </a:lnTo>
                    <a:lnTo>
                      <a:pt x="5" y="41"/>
                    </a:lnTo>
                    <a:lnTo>
                      <a:pt x="8" y="44"/>
                    </a:lnTo>
                    <a:lnTo>
                      <a:pt x="11" y="45"/>
                    </a:lnTo>
                    <a:lnTo>
                      <a:pt x="15" y="45"/>
                    </a:lnTo>
                    <a:lnTo>
                      <a:pt x="18" y="44"/>
                    </a:lnTo>
                    <a:lnTo>
                      <a:pt x="21" y="42"/>
                    </a:lnTo>
                    <a:lnTo>
                      <a:pt x="23" y="39"/>
                    </a:lnTo>
                    <a:lnTo>
                      <a:pt x="23" y="3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1" name="Freeform 1192"/>
              <p:cNvSpPr>
                <a:spLocks/>
              </p:cNvSpPr>
              <p:nvPr/>
            </p:nvSpPr>
            <p:spPr bwMode="auto">
              <a:xfrm>
                <a:off x="4863" y="2433"/>
                <a:ext cx="25" cy="42"/>
              </a:xfrm>
              <a:custGeom>
                <a:avLst/>
                <a:gdLst>
                  <a:gd name="T0" fmla="*/ 25 w 25"/>
                  <a:gd name="T1" fmla="*/ 33 h 42"/>
                  <a:gd name="T2" fmla="*/ 25 w 25"/>
                  <a:gd name="T3" fmla="*/ 33 h 42"/>
                  <a:gd name="T4" fmla="*/ 20 w 25"/>
                  <a:gd name="T5" fmla="*/ 0 h 42"/>
                  <a:gd name="T6" fmla="*/ 0 w 25"/>
                  <a:gd name="T7" fmla="*/ 3 h 42"/>
                  <a:gd name="T8" fmla="*/ 5 w 25"/>
                  <a:gd name="T9" fmla="*/ 34 h 42"/>
                  <a:gd name="T10" fmla="*/ 5 w 25"/>
                  <a:gd name="T11" fmla="*/ 34 h 42"/>
                  <a:gd name="T12" fmla="*/ 5 w 25"/>
                  <a:gd name="T13" fmla="*/ 34 h 42"/>
                  <a:gd name="T14" fmla="*/ 7 w 25"/>
                  <a:gd name="T15" fmla="*/ 39 h 42"/>
                  <a:gd name="T16" fmla="*/ 8 w 25"/>
                  <a:gd name="T17" fmla="*/ 41 h 42"/>
                  <a:gd name="T18" fmla="*/ 12 w 25"/>
                  <a:gd name="T19" fmla="*/ 42 h 42"/>
                  <a:gd name="T20" fmla="*/ 15 w 25"/>
                  <a:gd name="T21" fmla="*/ 42 h 42"/>
                  <a:gd name="T22" fmla="*/ 20 w 25"/>
                  <a:gd name="T23" fmla="*/ 42 h 42"/>
                  <a:gd name="T24" fmla="*/ 21 w 25"/>
                  <a:gd name="T25" fmla="*/ 39 h 42"/>
                  <a:gd name="T26" fmla="*/ 23 w 25"/>
                  <a:gd name="T27" fmla="*/ 36 h 42"/>
                  <a:gd name="T28" fmla="*/ 25 w 25"/>
                  <a:gd name="T29"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42">
                    <a:moveTo>
                      <a:pt x="25" y="33"/>
                    </a:moveTo>
                    <a:lnTo>
                      <a:pt x="25" y="33"/>
                    </a:lnTo>
                    <a:lnTo>
                      <a:pt x="20" y="0"/>
                    </a:lnTo>
                    <a:lnTo>
                      <a:pt x="0" y="3"/>
                    </a:lnTo>
                    <a:lnTo>
                      <a:pt x="5" y="34"/>
                    </a:lnTo>
                    <a:lnTo>
                      <a:pt x="5" y="34"/>
                    </a:lnTo>
                    <a:lnTo>
                      <a:pt x="5" y="34"/>
                    </a:lnTo>
                    <a:lnTo>
                      <a:pt x="7" y="39"/>
                    </a:lnTo>
                    <a:lnTo>
                      <a:pt x="8" y="41"/>
                    </a:lnTo>
                    <a:lnTo>
                      <a:pt x="12" y="42"/>
                    </a:lnTo>
                    <a:lnTo>
                      <a:pt x="15" y="42"/>
                    </a:lnTo>
                    <a:lnTo>
                      <a:pt x="20" y="42"/>
                    </a:lnTo>
                    <a:lnTo>
                      <a:pt x="21" y="39"/>
                    </a:lnTo>
                    <a:lnTo>
                      <a:pt x="23" y="36"/>
                    </a:lnTo>
                    <a:lnTo>
                      <a:pt x="25" y="3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2" name="Freeform 1193"/>
              <p:cNvSpPr>
                <a:spLocks/>
              </p:cNvSpPr>
              <p:nvPr/>
            </p:nvSpPr>
            <p:spPr bwMode="auto">
              <a:xfrm>
                <a:off x="4868" y="2466"/>
                <a:ext cx="23" cy="37"/>
              </a:xfrm>
              <a:custGeom>
                <a:avLst/>
                <a:gdLst>
                  <a:gd name="T0" fmla="*/ 23 w 23"/>
                  <a:gd name="T1" fmla="*/ 26 h 37"/>
                  <a:gd name="T2" fmla="*/ 23 w 23"/>
                  <a:gd name="T3" fmla="*/ 27 h 37"/>
                  <a:gd name="T4" fmla="*/ 20 w 23"/>
                  <a:gd name="T5" fmla="*/ 0 h 37"/>
                  <a:gd name="T6" fmla="*/ 0 w 23"/>
                  <a:gd name="T7" fmla="*/ 1 h 37"/>
                  <a:gd name="T8" fmla="*/ 3 w 23"/>
                  <a:gd name="T9" fmla="*/ 29 h 37"/>
                  <a:gd name="T10" fmla="*/ 3 w 23"/>
                  <a:gd name="T11" fmla="*/ 29 h 37"/>
                  <a:gd name="T12" fmla="*/ 3 w 23"/>
                  <a:gd name="T13" fmla="*/ 29 h 37"/>
                  <a:gd name="T14" fmla="*/ 5 w 23"/>
                  <a:gd name="T15" fmla="*/ 34 h 37"/>
                  <a:gd name="T16" fmla="*/ 8 w 23"/>
                  <a:gd name="T17" fmla="*/ 35 h 37"/>
                  <a:gd name="T18" fmla="*/ 12 w 23"/>
                  <a:gd name="T19" fmla="*/ 37 h 37"/>
                  <a:gd name="T20" fmla="*/ 15 w 23"/>
                  <a:gd name="T21" fmla="*/ 37 h 37"/>
                  <a:gd name="T22" fmla="*/ 18 w 23"/>
                  <a:gd name="T23" fmla="*/ 37 h 37"/>
                  <a:gd name="T24" fmla="*/ 21 w 23"/>
                  <a:gd name="T25" fmla="*/ 34 h 37"/>
                  <a:gd name="T26" fmla="*/ 23 w 23"/>
                  <a:gd name="T27" fmla="*/ 30 h 37"/>
                  <a:gd name="T28" fmla="*/ 23 w 23"/>
                  <a:gd name="T29" fmla="*/ 27 h 37"/>
                  <a:gd name="T30" fmla="*/ 23 w 23"/>
                  <a:gd name="T31" fmla="*/ 2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7">
                    <a:moveTo>
                      <a:pt x="23" y="26"/>
                    </a:moveTo>
                    <a:lnTo>
                      <a:pt x="23" y="27"/>
                    </a:lnTo>
                    <a:lnTo>
                      <a:pt x="20" y="0"/>
                    </a:lnTo>
                    <a:lnTo>
                      <a:pt x="0" y="1"/>
                    </a:lnTo>
                    <a:lnTo>
                      <a:pt x="3" y="29"/>
                    </a:lnTo>
                    <a:lnTo>
                      <a:pt x="3" y="29"/>
                    </a:lnTo>
                    <a:lnTo>
                      <a:pt x="3" y="29"/>
                    </a:lnTo>
                    <a:lnTo>
                      <a:pt x="5" y="34"/>
                    </a:lnTo>
                    <a:lnTo>
                      <a:pt x="8" y="35"/>
                    </a:lnTo>
                    <a:lnTo>
                      <a:pt x="12" y="37"/>
                    </a:lnTo>
                    <a:lnTo>
                      <a:pt x="15" y="37"/>
                    </a:lnTo>
                    <a:lnTo>
                      <a:pt x="18" y="37"/>
                    </a:lnTo>
                    <a:lnTo>
                      <a:pt x="21" y="34"/>
                    </a:lnTo>
                    <a:lnTo>
                      <a:pt x="23" y="30"/>
                    </a:lnTo>
                    <a:lnTo>
                      <a:pt x="23" y="27"/>
                    </a:lnTo>
                    <a:lnTo>
                      <a:pt x="23" y="2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3" name="Freeform 1194"/>
              <p:cNvSpPr>
                <a:spLocks/>
              </p:cNvSpPr>
              <p:nvPr/>
            </p:nvSpPr>
            <p:spPr bwMode="auto">
              <a:xfrm>
                <a:off x="4871" y="2492"/>
                <a:ext cx="25" cy="35"/>
              </a:xfrm>
              <a:custGeom>
                <a:avLst/>
                <a:gdLst>
                  <a:gd name="T0" fmla="*/ 25 w 25"/>
                  <a:gd name="T1" fmla="*/ 24 h 35"/>
                  <a:gd name="T2" fmla="*/ 25 w 25"/>
                  <a:gd name="T3" fmla="*/ 24 h 35"/>
                  <a:gd name="T4" fmla="*/ 20 w 25"/>
                  <a:gd name="T5" fmla="*/ 0 h 35"/>
                  <a:gd name="T6" fmla="*/ 0 w 25"/>
                  <a:gd name="T7" fmla="*/ 3 h 35"/>
                  <a:gd name="T8" fmla="*/ 5 w 25"/>
                  <a:gd name="T9" fmla="*/ 27 h 35"/>
                  <a:gd name="T10" fmla="*/ 5 w 25"/>
                  <a:gd name="T11" fmla="*/ 27 h 35"/>
                  <a:gd name="T12" fmla="*/ 5 w 25"/>
                  <a:gd name="T13" fmla="*/ 27 h 35"/>
                  <a:gd name="T14" fmla="*/ 7 w 25"/>
                  <a:gd name="T15" fmla="*/ 32 h 35"/>
                  <a:gd name="T16" fmla="*/ 9 w 25"/>
                  <a:gd name="T17" fmla="*/ 34 h 35"/>
                  <a:gd name="T18" fmla="*/ 12 w 25"/>
                  <a:gd name="T19" fmla="*/ 35 h 35"/>
                  <a:gd name="T20" fmla="*/ 17 w 25"/>
                  <a:gd name="T21" fmla="*/ 35 h 35"/>
                  <a:gd name="T22" fmla="*/ 20 w 25"/>
                  <a:gd name="T23" fmla="*/ 34 h 35"/>
                  <a:gd name="T24" fmla="*/ 22 w 25"/>
                  <a:gd name="T25" fmla="*/ 32 h 35"/>
                  <a:gd name="T26" fmla="*/ 25 w 25"/>
                  <a:gd name="T27" fmla="*/ 29 h 35"/>
                  <a:gd name="T28" fmla="*/ 25 w 25"/>
                  <a:gd name="T29"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35">
                    <a:moveTo>
                      <a:pt x="25" y="24"/>
                    </a:moveTo>
                    <a:lnTo>
                      <a:pt x="25" y="24"/>
                    </a:lnTo>
                    <a:lnTo>
                      <a:pt x="20" y="0"/>
                    </a:lnTo>
                    <a:lnTo>
                      <a:pt x="0" y="3"/>
                    </a:lnTo>
                    <a:lnTo>
                      <a:pt x="5" y="27"/>
                    </a:lnTo>
                    <a:lnTo>
                      <a:pt x="5" y="27"/>
                    </a:lnTo>
                    <a:lnTo>
                      <a:pt x="5" y="27"/>
                    </a:lnTo>
                    <a:lnTo>
                      <a:pt x="7" y="32"/>
                    </a:lnTo>
                    <a:lnTo>
                      <a:pt x="9" y="34"/>
                    </a:lnTo>
                    <a:lnTo>
                      <a:pt x="12" y="35"/>
                    </a:lnTo>
                    <a:lnTo>
                      <a:pt x="17" y="35"/>
                    </a:lnTo>
                    <a:lnTo>
                      <a:pt x="20" y="34"/>
                    </a:lnTo>
                    <a:lnTo>
                      <a:pt x="22" y="32"/>
                    </a:lnTo>
                    <a:lnTo>
                      <a:pt x="25" y="29"/>
                    </a:lnTo>
                    <a:lnTo>
                      <a:pt x="25" y="2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4" name="Freeform 1195"/>
              <p:cNvSpPr>
                <a:spLocks/>
              </p:cNvSpPr>
              <p:nvPr/>
            </p:nvSpPr>
            <p:spPr bwMode="auto">
              <a:xfrm>
                <a:off x="4876" y="2516"/>
                <a:ext cx="23" cy="32"/>
              </a:xfrm>
              <a:custGeom>
                <a:avLst/>
                <a:gdLst>
                  <a:gd name="T0" fmla="*/ 23 w 23"/>
                  <a:gd name="T1" fmla="*/ 21 h 32"/>
                  <a:gd name="T2" fmla="*/ 23 w 23"/>
                  <a:gd name="T3" fmla="*/ 21 h 32"/>
                  <a:gd name="T4" fmla="*/ 20 w 23"/>
                  <a:gd name="T5" fmla="*/ 0 h 32"/>
                  <a:gd name="T6" fmla="*/ 0 w 23"/>
                  <a:gd name="T7" fmla="*/ 3 h 32"/>
                  <a:gd name="T8" fmla="*/ 4 w 23"/>
                  <a:gd name="T9" fmla="*/ 26 h 32"/>
                  <a:gd name="T10" fmla="*/ 4 w 23"/>
                  <a:gd name="T11" fmla="*/ 26 h 32"/>
                  <a:gd name="T12" fmla="*/ 4 w 23"/>
                  <a:gd name="T13" fmla="*/ 26 h 32"/>
                  <a:gd name="T14" fmla="*/ 5 w 23"/>
                  <a:gd name="T15" fmla="*/ 29 h 32"/>
                  <a:gd name="T16" fmla="*/ 8 w 23"/>
                  <a:gd name="T17" fmla="*/ 32 h 32"/>
                  <a:gd name="T18" fmla="*/ 12 w 23"/>
                  <a:gd name="T19" fmla="*/ 32 h 32"/>
                  <a:gd name="T20" fmla="*/ 15 w 23"/>
                  <a:gd name="T21" fmla="*/ 32 h 32"/>
                  <a:gd name="T22" fmla="*/ 18 w 23"/>
                  <a:gd name="T23" fmla="*/ 32 h 32"/>
                  <a:gd name="T24" fmla="*/ 21 w 23"/>
                  <a:gd name="T25" fmla="*/ 29 h 32"/>
                  <a:gd name="T26" fmla="*/ 23 w 23"/>
                  <a:gd name="T27" fmla="*/ 26 h 32"/>
                  <a:gd name="T28" fmla="*/ 23 w 23"/>
                  <a:gd name="T29"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32">
                    <a:moveTo>
                      <a:pt x="23" y="21"/>
                    </a:moveTo>
                    <a:lnTo>
                      <a:pt x="23" y="21"/>
                    </a:lnTo>
                    <a:lnTo>
                      <a:pt x="20" y="0"/>
                    </a:lnTo>
                    <a:lnTo>
                      <a:pt x="0" y="3"/>
                    </a:lnTo>
                    <a:lnTo>
                      <a:pt x="4" y="26"/>
                    </a:lnTo>
                    <a:lnTo>
                      <a:pt x="4" y="26"/>
                    </a:lnTo>
                    <a:lnTo>
                      <a:pt x="4" y="26"/>
                    </a:lnTo>
                    <a:lnTo>
                      <a:pt x="5" y="29"/>
                    </a:lnTo>
                    <a:lnTo>
                      <a:pt x="8" y="32"/>
                    </a:lnTo>
                    <a:lnTo>
                      <a:pt x="12" y="32"/>
                    </a:lnTo>
                    <a:lnTo>
                      <a:pt x="15" y="32"/>
                    </a:lnTo>
                    <a:lnTo>
                      <a:pt x="18" y="32"/>
                    </a:lnTo>
                    <a:lnTo>
                      <a:pt x="21" y="29"/>
                    </a:lnTo>
                    <a:lnTo>
                      <a:pt x="23" y="26"/>
                    </a:lnTo>
                    <a:lnTo>
                      <a:pt x="23" y="2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5" name="Freeform 1196"/>
              <p:cNvSpPr>
                <a:spLocks/>
              </p:cNvSpPr>
              <p:nvPr/>
            </p:nvSpPr>
            <p:spPr bwMode="auto">
              <a:xfrm>
                <a:off x="4880" y="2537"/>
                <a:ext cx="24" cy="29"/>
              </a:xfrm>
              <a:custGeom>
                <a:avLst/>
                <a:gdLst>
                  <a:gd name="T0" fmla="*/ 22 w 24"/>
                  <a:gd name="T1" fmla="*/ 16 h 29"/>
                  <a:gd name="T2" fmla="*/ 24 w 24"/>
                  <a:gd name="T3" fmla="*/ 16 h 29"/>
                  <a:gd name="T4" fmla="*/ 19 w 24"/>
                  <a:gd name="T5" fmla="*/ 0 h 29"/>
                  <a:gd name="T6" fmla="*/ 0 w 24"/>
                  <a:gd name="T7" fmla="*/ 5 h 29"/>
                  <a:gd name="T8" fmla="*/ 4 w 24"/>
                  <a:gd name="T9" fmla="*/ 21 h 29"/>
                  <a:gd name="T10" fmla="*/ 4 w 24"/>
                  <a:gd name="T11" fmla="*/ 21 h 29"/>
                  <a:gd name="T12" fmla="*/ 4 w 24"/>
                  <a:gd name="T13" fmla="*/ 21 h 29"/>
                  <a:gd name="T14" fmla="*/ 6 w 24"/>
                  <a:gd name="T15" fmla="*/ 26 h 29"/>
                  <a:gd name="T16" fmla="*/ 9 w 24"/>
                  <a:gd name="T17" fmla="*/ 28 h 29"/>
                  <a:gd name="T18" fmla="*/ 13 w 24"/>
                  <a:gd name="T19" fmla="*/ 29 h 29"/>
                  <a:gd name="T20" fmla="*/ 16 w 24"/>
                  <a:gd name="T21" fmla="*/ 29 h 29"/>
                  <a:gd name="T22" fmla="*/ 19 w 24"/>
                  <a:gd name="T23" fmla="*/ 28 h 29"/>
                  <a:gd name="T24" fmla="*/ 22 w 24"/>
                  <a:gd name="T25" fmla="*/ 24 h 29"/>
                  <a:gd name="T26" fmla="*/ 24 w 24"/>
                  <a:gd name="T27" fmla="*/ 21 h 29"/>
                  <a:gd name="T28" fmla="*/ 24 w 24"/>
                  <a:gd name="T29" fmla="*/ 16 h 29"/>
                  <a:gd name="T30" fmla="*/ 22 w 24"/>
                  <a:gd name="T31"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9">
                    <a:moveTo>
                      <a:pt x="22" y="16"/>
                    </a:moveTo>
                    <a:lnTo>
                      <a:pt x="24" y="16"/>
                    </a:lnTo>
                    <a:lnTo>
                      <a:pt x="19" y="0"/>
                    </a:lnTo>
                    <a:lnTo>
                      <a:pt x="0" y="5"/>
                    </a:lnTo>
                    <a:lnTo>
                      <a:pt x="4" y="21"/>
                    </a:lnTo>
                    <a:lnTo>
                      <a:pt x="4" y="21"/>
                    </a:lnTo>
                    <a:lnTo>
                      <a:pt x="4" y="21"/>
                    </a:lnTo>
                    <a:lnTo>
                      <a:pt x="6" y="26"/>
                    </a:lnTo>
                    <a:lnTo>
                      <a:pt x="9" y="28"/>
                    </a:lnTo>
                    <a:lnTo>
                      <a:pt x="13" y="29"/>
                    </a:lnTo>
                    <a:lnTo>
                      <a:pt x="16" y="29"/>
                    </a:lnTo>
                    <a:lnTo>
                      <a:pt x="19" y="28"/>
                    </a:lnTo>
                    <a:lnTo>
                      <a:pt x="22" y="24"/>
                    </a:lnTo>
                    <a:lnTo>
                      <a:pt x="24" y="21"/>
                    </a:lnTo>
                    <a:lnTo>
                      <a:pt x="24" y="16"/>
                    </a:lnTo>
                    <a:lnTo>
                      <a:pt x="22" y="16"/>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6" name="Freeform 1197"/>
              <p:cNvSpPr>
                <a:spLocks/>
              </p:cNvSpPr>
              <p:nvPr/>
            </p:nvSpPr>
            <p:spPr bwMode="auto">
              <a:xfrm>
                <a:off x="4884" y="2553"/>
                <a:ext cx="23" cy="26"/>
              </a:xfrm>
              <a:custGeom>
                <a:avLst/>
                <a:gdLst>
                  <a:gd name="T0" fmla="*/ 23 w 23"/>
                  <a:gd name="T1" fmla="*/ 13 h 26"/>
                  <a:gd name="T2" fmla="*/ 23 w 23"/>
                  <a:gd name="T3" fmla="*/ 15 h 26"/>
                  <a:gd name="T4" fmla="*/ 18 w 23"/>
                  <a:gd name="T5" fmla="*/ 0 h 26"/>
                  <a:gd name="T6" fmla="*/ 0 w 23"/>
                  <a:gd name="T7" fmla="*/ 5 h 26"/>
                  <a:gd name="T8" fmla="*/ 4 w 23"/>
                  <a:gd name="T9" fmla="*/ 20 h 26"/>
                  <a:gd name="T10" fmla="*/ 5 w 23"/>
                  <a:gd name="T11" fmla="*/ 20 h 26"/>
                  <a:gd name="T12" fmla="*/ 4 w 23"/>
                  <a:gd name="T13" fmla="*/ 20 h 26"/>
                  <a:gd name="T14" fmla="*/ 7 w 23"/>
                  <a:gd name="T15" fmla="*/ 23 h 26"/>
                  <a:gd name="T16" fmla="*/ 10 w 23"/>
                  <a:gd name="T17" fmla="*/ 26 h 26"/>
                  <a:gd name="T18" fmla="*/ 13 w 23"/>
                  <a:gd name="T19" fmla="*/ 26 h 26"/>
                  <a:gd name="T20" fmla="*/ 17 w 23"/>
                  <a:gd name="T21" fmla="*/ 26 h 26"/>
                  <a:gd name="T22" fmla="*/ 20 w 23"/>
                  <a:gd name="T23" fmla="*/ 25 h 26"/>
                  <a:gd name="T24" fmla="*/ 22 w 23"/>
                  <a:gd name="T25" fmla="*/ 21 h 26"/>
                  <a:gd name="T26" fmla="*/ 23 w 23"/>
                  <a:gd name="T27" fmla="*/ 18 h 26"/>
                  <a:gd name="T28" fmla="*/ 23 w 23"/>
                  <a:gd name="T29" fmla="*/ 15 h 26"/>
                  <a:gd name="T30" fmla="*/ 23 w 23"/>
                  <a:gd name="T31"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6">
                    <a:moveTo>
                      <a:pt x="23" y="13"/>
                    </a:moveTo>
                    <a:lnTo>
                      <a:pt x="23" y="15"/>
                    </a:lnTo>
                    <a:lnTo>
                      <a:pt x="18" y="0"/>
                    </a:lnTo>
                    <a:lnTo>
                      <a:pt x="0" y="5"/>
                    </a:lnTo>
                    <a:lnTo>
                      <a:pt x="4" y="20"/>
                    </a:lnTo>
                    <a:lnTo>
                      <a:pt x="5" y="20"/>
                    </a:lnTo>
                    <a:lnTo>
                      <a:pt x="4" y="20"/>
                    </a:lnTo>
                    <a:lnTo>
                      <a:pt x="7" y="23"/>
                    </a:lnTo>
                    <a:lnTo>
                      <a:pt x="10" y="26"/>
                    </a:lnTo>
                    <a:lnTo>
                      <a:pt x="13" y="26"/>
                    </a:lnTo>
                    <a:lnTo>
                      <a:pt x="17" y="26"/>
                    </a:lnTo>
                    <a:lnTo>
                      <a:pt x="20" y="25"/>
                    </a:lnTo>
                    <a:lnTo>
                      <a:pt x="22" y="21"/>
                    </a:lnTo>
                    <a:lnTo>
                      <a:pt x="23" y="18"/>
                    </a:lnTo>
                    <a:lnTo>
                      <a:pt x="23" y="15"/>
                    </a:lnTo>
                    <a:lnTo>
                      <a:pt x="23" y="1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7" name="Freeform 1198"/>
              <p:cNvSpPr>
                <a:spLocks/>
              </p:cNvSpPr>
              <p:nvPr/>
            </p:nvSpPr>
            <p:spPr bwMode="auto">
              <a:xfrm>
                <a:off x="4889" y="2566"/>
                <a:ext cx="23" cy="25"/>
              </a:xfrm>
              <a:custGeom>
                <a:avLst/>
                <a:gdLst>
                  <a:gd name="T0" fmla="*/ 21 w 23"/>
                  <a:gd name="T1" fmla="*/ 10 h 25"/>
                  <a:gd name="T2" fmla="*/ 21 w 23"/>
                  <a:gd name="T3" fmla="*/ 12 h 25"/>
                  <a:gd name="T4" fmla="*/ 18 w 23"/>
                  <a:gd name="T5" fmla="*/ 0 h 25"/>
                  <a:gd name="T6" fmla="*/ 0 w 23"/>
                  <a:gd name="T7" fmla="*/ 7 h 25"/>
                  <a:gd name="T8" fmla="*/ 4 w 23"/>
                  <a:gd name="T9" fmla="*/ 18 h 25"/>
                  <a:gd name="T10" fmla="*/ 4 w 23"/>
                  <a:gd name="T11" fmla="*/ 20 h 25"/>
                  <a:gd name="T12" fmla="*/ 4 w 23"/>
                  <a:gd name="T13" fmla="*/ 18 h 25"/>
                  <a:gd name="T14" fmla="*/ 7 w 23"/>
                  <a:gd name="T15" fmla="*/ 21 h 25"/>
                  <a:gd name="T16" fmla="*/ 8 w 23"/>
                  <a:gd name="T17" fmla="*/ 23 h 25"/>
                  <a:gd name="T18" fmla="*/ 13 w 23"/>
                  <a:gd name="T19" fmla="*/ 25 h 25"/>
                  <a:gd name="T20" fmla="*/ 17 w 23"/>
                  <a:gd name="T21" fmla="*/ 23 h 25"/>
                  <a:gd name="T22" fmla="*/ 20 w 23"/>
                  <a:gd name="T23" fmla="*/ 21 h 25"/>
                  <a:gd name="T24" fmla="*/ 21 w 23"/>
                  <a:gd name="T25" fmla="*/ 20 h 25"/>
                  <a:gd name="T26" fmla="*/ 23 w 23"/>
                  <a:gd name="T27" fmla="*/ 15 h 25"/>
                  <a:gd name="T28" fmla="*/ 21 w 23"/>
                  <a:gd name="T29" fmla="*/ 12 h 25"/>
                  <a:gd name="T30" fmla="*/ 21 w 23"/>
                  <a:gd name="T31"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5">
                    <a:moveTo>
                      <a:pt x="21" y="10"/>
                    </a:moveTo>
                    <a:lnTo>
                      <a:pt x="21" y="12"/>
                    </a:lnTo>
                    <a:lnTo>
                      <a:pt x="18" y="0"/>
                    </a:lnTo>
                    <a:lnTo>
                      <a:pt x="0" y="7"/>
                    </a:lnTo>
                    <a:lnTo>
                      <a:pt x="4" y="18"/>
                    </a:lnTo>
                    <a:lnTo>
                      <a:pt x="4" y="20"/>
                    </a:lnTo>
                    <a:lnTo>
                      <a:pt x="4" y="18"/>
                    </a:lnTo>
                    <a:lnTo>
                      <a:pt x="7" y="21"/>
                    </a:lnTo>
                    <a:lnTo>
                      <a:pt x="8" y="23"/>
                    </a:lnTo>
                    <a:lnTo>
                      <a:pt x="13" y="25"/>
                    </a:lnTo>
                    <a:lnTo>
                      <a:pt x="17" y="23"/>
                    </a:lnTo>
                    <a:lnTo>
                      <a:pt x="20" y="21"/>
                    </a:lnTo>
                    <a:lnTo>
                      <a:pt x="21" y="20"/>
                    </a:lnTo>
                    <a:lnTo>
                      <a:pt x="23" y="15"/>
                    </a:lnTo>
                    <a:lnTo>
                      <a:pt x="21" y="12"/>
                    </a:lnTo>
                    <a:lnTo>
                      <a:pt x="21"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8" name="Freeform 1199"/>
              <p:cNvSpPr>
                <a:spLocks/>
              </p:cNvSpPr>
              <p:nvPr/>
            </p:nvSpPr>
            <p:spPr bwMode="auto">
              <a:xfrm>
                <a:off x="4893" y="2576"/>
                <a:ext cx="22" cy="21"/>
              </a:xfrm>
              <a:custGeom>
                <a:avLst/>
                <a:gdLst>
                  <a:gd name="T0" fmla="*/ 21 w 22"/>
                  <a:gd name="T1" fmla="*/ 8 h 21"/>
                  <a:gd name="T2" fmla="*/ 21 w 22"/>
                  <a:gd name="T3" fmla="*/ 8 h 21"/>
                  <a:gd name="T4" fmla="*/ 17 w 22"/>
                  <a:gd name="T5" fmla="*/ 0 h 21"/>
                  <a:gd name="T6" fmla="*/ 0 w 22"/>
                  <a:gd name="T7" fmla="*/ 10 h 21"/>
                  <a:gd name="T8" fmla="*/ 4 w 22"/>
                  <a:gd name="T9" fmla="*/ 16 h 21"/>
                  <a:gd name="T10" fmla="*/ 4 w 22"/>
                  <a:gd name="T11" fmla="*/ 16 h 21"/>
                  <a:gd name="T12" fmla="*/ 4 w 22"/>
                  <a:gd name="T13" fmla="*/ 16 h 21"/>
                  <a:gd name="T14" fmla="*/ 8 w 22"/>
                  <a:gd name="T15" fmla="*/ 20 h 21"/>
                  <a:gd name="T16" fmla="*/ 11 w 22"/>
                  <a:gd name="T17" fmla="*/ 21 h 21"/>
                  <a:gd name="T18" fmla="*/ 14 w 22"/>
                  <a:gd name="T19" fmla="*/ 21 h 21"/>
                  <a:gd name="T20" fmla="*/ 17 w 22"/>
                  <a:gd name="T21" fmla="*/ 21 h 21"/>
                  <a:gd name="T22" fmla="*/ 21 w 22"/>
                  <a:gd name="T23" fmla="*/ 18 h 21"/>
                  <a:gd name="T24" fmla="*/ 22 w 22"/>
                  <a:gd name="T25" fmla="*/ 16 h 21"/>
                  <a:gd name="T26" fmla="*/ 22 w 22"/>
                  <a:gd name="T27" fmla="*/ 11 h 21"/>
                  <a:gd name="T28" fmla="*/ 21 w 22"/>
                  <a:gd name="T2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21">
                    <a:moveTo>
                      <a:pt x="21" y="8"/>
                    </a:moveTo>
                    <a:lnTo>
                      <a:pt x="21" y="8"/>
                    </a:lnTo>
                    <a:lnTo>
                      <a:pt x="17" y="0"/>
                    </a:lnTo>
                    <a:lnTo>
                      <a:pt x="0" y="10"/>
                    </a:lnTo>
                    <a:lnTo>
                      <a:pt x="4" y="16"/>
                    </a:lnTo>
                    <a:lnTo>
                      <a:pt x="4" y="16"/>
                    </a:lnTo>
                    <a:lnTo>
                      <a:pt x="4" y="16"/>
                    </a:lnTo>
                    <a:lnTo>
                      <a:pt x="8" y="20"/>
                    </a:lnTo>
                    <a:lnTo>
                      <a:pt x="11" y="21"/>
                    </a:lnTo>
                    <a:lnTo>
                      <a:pt x="14" y="21"/>
                    </a:lnTo>
                    <a:lnTo>
                      <a:pt x="17" y="21"/>
                    </a:lnTo>
                    <a:lnTo>
                      <a:pt x="21" y="18"/>
                    </a:lnTo>
                    <a:lnTo>
                      <a:pt x="22" y="16"/>
                    </a:lnTo>
                    <a:lnTo>
                      <a:pt x="22" y="11"/>
                    </a:lnTo>
                    <a:lnTo>
                      <a:pt x="21" y="8"/>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29" name="Freeform 1200"/>
              <p:cNvSpPr>
                <a:spLocks/>
              </p:cNvSpPr>
              <p:nvPr/>
            </p:nvSpPr>
            <p:spPr bwMode="auto">
              <a:xfrm>
                <a:off x="4897" y="2584"/>
                <a:ext cx="23" cy="21"/>
              </a:xfrm>
              <a:custGeom>
                <a:avLst/>
                <a:gdLst>
                  <a:gd name="T0" fmla="*/ 20 w 23"/>
                  <a:gd name="T1" fmla="*/ 5 h 21"/>
                  <a:gd name="T2" fmla="*/ 22 w 23"/>
                  <a:gd name="T3" fmla="*/ 7 h 21"/>
                  <a:gd name="T4" fmla="*/ 17 w 23"/>
                  <a:gd name="T5" fmla="*/ 0 h 21"/>
                  <a:gd name="T6" fmla="*/ 0 w 23"/>
                  <a:gd name="T7" fmla="*/ 8 h 21"/>
                  <a:gd name="T8" fmla="*/ 4 w 23"/>
                  <a:gd name="T9" fmla="*/ 16 h 21"/>
                  <a:gd name="T10" fmla="*/ 5 w 23"/>
                  <a:gd name="T11" fmla="*/ 18 h 21"/>
                  <a:gd name="T12" fmla="*/ 4 w 23"/>
                  <a:gd name="T13" fmla="*/ 16 h 21"/>
                  <a:gd name="T14" fmla="*/ 7 w 23"/>
                  <a:gd name="T15" fmla="*/ 20 h 21"/>
                  <a:gd name="T16" fmla="*/ 10 w 23"/>
                  <a:gd name="T17" fmla="*/ 21 h 21"/>
                  <a:gd name="T18" fmla="*/ 13 w 23"/>
                  <a:gd name="T19" fmla="*/ 21 h 21"/>
                  <a:gd name="T20" fmla="*/ 17 w 23"/>
                  <a:gd name="T21" fmla="*/ 20 h 21"/>
                  <a:gd name="T22" fmla="*/ 20 w 23"/>
                  <a:gd name="T23" fmla="*/ 18 h 21"/>
                  <a:gd name="T24" fmla="*/ 22 w 23"/>
                  <a:gd name="T25" fmla="*/ 15 h 21"/>
                  <a:gd name="T26" fmla="*/ 23 w 23"/>
                  <a:gd name="T27" fmla="*/ 12 h 21"/>
                  <a:gd name="T28" fmla="*/ 22 w 23"/>
                  <a:gd name="T29" fmla="*/ 7 h 21"/>
                  <a:gd name="T30" fmla="*/ 20 w 23"/>
                  <a:gd name="T31"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1">
                    <a:moveTo>
                      <a:pt x="20" y="5"/>
                    </a:moveTo>
                    <a:lnTo>
                      <a:pt x="22" y="7"/>
                    </a:lnTo>
                    <a:lnTo>
                      <a:pt x="17" y="0"/>
                    </a:lnTo>
                    <a:lnTo>
                      <a:pt x="0" y="8"/>
                    </a:lnTo>
                    <a:lnTo>
                      <a:pt x="4" y="16"/>
                    </a:lnTo>
                    <a:lnTo>
                      <a:pt x="5" y="18"/>
                    </a:lnTo>
                    <a:lnTo>
                      <a:pt x="4" y="16"/>
                    </a:lnTo>
                    <a:lnTo>
                      <a:pt x="7" y="20"/>
                    </a:lnTo>
                    <a:lnTo>
                      <a:pt x="10" y="21"/>
                    </a:lnTo>
                    <a:lnTo>
                      <a:pt x="13" y="21"/>
                    </a:lnTo>
                    <a:lnTo>
                      <a:pt x="17" y="20"/>
                    </a:lnTo>
                    <a:lnTo>
                      <a:pt x="20" y="18"/>
                    </a:lnTo>
                    <a:lnTo>
                      <a:pt x="22" y="15"/>
                    </a:lnTo>
                    <a:lnTo>
                      <a:pt x="23" y="12"/>
                    </a:lnTo>
                    <a:lnTo>
                      <a:pt x="22" y="7"/>
                    </a:lnTo>
                    <a:lnTo>
                      <a:pt x="20" y="5"/>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0" name="Freeform 1201"/>
              <p:cNvSpPr>
                <a:spLocks/>
              </p:cNvSpPr>
              <p:nvPr/>
            </p:nvSpPr>
            <p:spPr bwMode="auto">
              <a:xfrm>
                <a:off x="4902" y="2589"/>
                <a:ext cx="21" cy="21"/>
              </a:xfrm>
              <a:custGeom>
                <a:avLst/>
                <a:gdLst>
                  <a:gd name="T0" fmla="*/ 18 w 21"/>
                  <a:gd name="T1" fmla="*/ 3 h 21"/>
                  <a:gd name="T2" fmla="*/ 20 w 21"/>
                  <a:gd name="T3" fmla="*/ 5 h 21"/>
                  <a:gd name="T4" fmla="*/ 15 w 21"/>
                  <a:gd name="T5" fmla="*/ 0 h 21"/>
                  <a:gd name="T6" fmla="*/ 0 w 21"/>
                  <a:gd name="T7" fmla="*/ 13 h 21"/>
                  <a:gd name="T8" fmla="*/ 5 w 21"/>
                  <a:gd name="T9" fmla="*/ 18 h 21"/>
                  <a:gd name="T10" fmla="*/ 7 w 21"/>
                  <a:gd name="T11" fmla="*/ 20 h 21"/>
                  <a:gd name="T12" fmla="*/ 5 w 21"/>
                  <a:gd name="T13" fmla="*/ 18 h 21"/>
                  <a:gd name="T14" fmla="*/ 8 w 21"/>
                  <a:gd name="T15" fmla="*/ 20 h 21"/>
                  <a:gd name="T16" fmla="*/ 12 w 21"/>
                  <a:gd name="T17" fmla="*/ 21 h 21"/>
                  <a:gd name="T18" fmla="*/ 15 w 21"/>
                  <a:gd name="T19" fmla="*/ 21 h 21"/>
                  <a:gd name="T20" fmla="*/ 18 w 21"/>
                  <a:gd name="T21" fmla="*/ 18 h 21"/>
                  <a:gd name="T22" fmla="*/ 21 w 21"/>
                  <a:gd name="T23" fmla="*/ 16 h 21"/>
                  <a:gd name="T24" fmla="*/ 21 w 21"/>
                  <a:gd name="T25" fmla="*/ 13 h 21"/>
                  <a:gd name="T26" fmla="*/ 21 w 21"/>
                  <a:gd name="T27" fmla="*/ 8 h 21"/>
                  <a:gd name="T28" fmla="*/ 20 w 21"/>
                  <a:gd name="T29" fmla="*/ 5 h 21"/>
                  <a:gd name="T30" fmla="*/ 18 w 21"/>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1">
                    <a:moveTo>
                      <a:pt x="18" y="3"/>
                    </a:moveTo>
                    <a:lnTo>
                      <a:pt x="20" y="5"/>
                    </a:lnTo>
                    <a:lnTo>
                      <a:pt x="15" y="0"/>
                    </a:lnTo>
                    <a:lnTo>
                      <a:pt x="0" y="13"/>
                    </a:lnTo>
                    <a:lnTo>
                      <a:pt x="5" y="18"/>
                    </a:lnTo>
                    <a:lnTo>
                      <a:pt x="7" y="20"/>
                    </a:lnTo>
                    <a:lnTo>
                      <a:pt x="5" y="18"/>
                    </a:lnTo>
                    <a:lnTo>
                      <a:pt x="8" y="20"/>
                    </a:lnTo>
                    <a:lnTo>
                      <a:pt x="12" y="21"/>
                    </a:lnTo>
                    <a:lnTo>
                      <a:pt x="15" y="21"/>
                    </a:lnTo>
                    <a:lnTo>
                      <a:pt x="18" y="18"/>
                    </a:lnTo>
                    <a:lnTo>
                      <a:pt x="21" y="16"/>
                    </a:lnTo>
                    <a:lnTo>
                      <a:pt x="21" y="13"/>
                    </a:lnTo>
                    <a:lnTo>
                      <a:pt x="21" y="8"/>
                    </a:lnTo>
                    <a:lnTo>
                      <a:pt x="20" y="5"/>
                    </a:lnTo>
                    <a:lnTo>
                      <a:pt x="18"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1" name="Freeform 1202"/>
              <p:cNvSpPr>
                <a:spLocks/>
              </p:cNvSpPr>
              <p:nvPr/>
            </p:nvSpPr>
            <p:spPr bwMode="auto">
              <a:xfrm>
                <a:off x="4909" y="2592"/>
                <a:ext cx="19" cy="21"/>
              </a:xfrm>
              <a:custGeom>
                <a:avLst/>
                <a:gdLst>
                  <a:gd name="T0" fmla="*/ 13 w 19"/>
                  <a:gd name="T1" fmla="*/ 2 h 21"/>
                  <a:gd name="T2" fmla="*/ 14 w 19"/>
                  <a:gd name="T3" fmla="*/ 4 h 21"/>
                  <a:gd name="T4" fmla="*/ 11 w 19"/>
                  <a:gd name="T5" fmla="*/ 0 h 21"/>
                  <a:gd name="T6" fmla="*/ 0 w 19"/>
                  <a:gd name="T7" fmla="*/ 17 h 21"/>
                  <a:gd name="T8" fmla="*/ 3 w 19"/>
                  <a:gd name="T9" fmla="*/ 20 h 21"/>
                  <a:gd name="T10" fmla="*/ 6 w 19"/>
                  <a:gd name="T11" fmla="*/ 20 h 21"/>
                  <a:gd name="T12" fmla="*/ 3 w 19"/>
                  <a:gd name="T13" fmla="*/ 20 h 21"/>
                  <a:gd name="T14" fmla="*/ 6 w 19"/>
                  <a:gd name="T15" fmla="*/ 21 h 21"/>
                  <a:gd name="T16" fmla="*/ 11 w 19"/>
                  <a:gd name="T17" fmla="*/ 21 h 21"/>
                  <a:gd name="T18" fmla="*/ 14 w 19"/>
                  <a:gd name="T19" fmla="*/ 20 h 21"/>
                  <a:gd name="T20" fmla="*/ 16 w 19"/>
                  <a:gd name="T21" fmla="*/ 17 h 21"/>
                  <a:gd name="T22" fmla="*/ 18 w 19"/>
                  <a:gd name="T23" fmla="*/ 13 h 21"/>
                  <a:gd name="T24" fmla="*/ 19 w 19"/>
                  <a:gd name="T25" fmla="*/ 10 h 21"/>
                  <a:gd name="T26" fmla="*/ 18 w 19"/>
                  <a:gd name="T27" fmla="*/ 7 h 21"/>
                  <a:gd name="T28" fmla="*/ 14 w 19"/>
                  <a:gd name="T29" fmla="*/ 4 h 21"/>
                  <a:gd name="T30" fmla="*/ 13 w 19"/>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1">
                    <a:moveTo>
                      <a:pt x="13" y="2"/>
                    </a:moveTo>
                    <a:lnTo>
                      <a:pt x="14" y="4"/>
                    </a:lnTo>
                    <a:lnTo>
                      <a:pt x="11" y="0"/>
                    </a:lnTo>
                    <a:lnTo>
                      <a:pt x="0" y="17"/>
                    </a:lnTo>
                    <a:lnTo>
                      <a:pt x="3" y="20"/>
                    </a:lnTo>
                    <a:lnTo>
                      <a:pt x="6" y="20"/>
                    </a:lnTo>
                    <a:lnTo>
                      <a:pt x="3" y="20"/>
                    </a:lnTo>
                    <a:lnTo>
                      <a:pt x="6" y="21"/>
                    </a:lnTo>
                    <a:lnTo>
                      <a:pt x="11" y="21"/>
                    </a:lnTo>
                    <a:lnTo>
                      <a:pt x="14" y="20"/>
                    </a:lnTo>
                    <a:lnTo>
                      <a:pt x="16" y="17"/>
                    </a:lnTo>
                    <a:lnTo>
                      <a:pt x="18" y="13"/>
                    </a:lnTo>
                    <a:lnTo>
                      <a:pt x="19" y="10"/>
                    </a:lnTo>
                    <a:lnTo>
                      <a:pt x="18" y="7"/>
                    </a:lnTo>
                    <a:lnTo>
                      <a:pt x="14" y="4"/>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2" name="Freeform 1203"/>
              <p:cNvSpPr>
                <a:spLocks/>
              </p:cNvSpPr>
              <p:nvPr/>
            </p:nvSpPr>
            <p:spPr bwMode="auto">
              <a:xfrm>
                <a:off x="4915" y="2594"/>
                <a:ext cx="17" cy="21"/>
              </a:xfrm>
              <a:custGeom>
                <a:avLst/>
                <a:gdLst>
                  <a:gd name="T0" fmla="*/ 10 w 17"/>
                  <a:gd name="T1" fmla="*/ 2 h 21"/>
                  <a:gd name="T2" fmla="*/ 10 w 17"/>
                  <a:gd name="T3" fmla="*/ 2 h 21"/>
                  <a:gd name="T4" fmla="*/ 7 w 17"/>
                  <a:gd name="T5" fmla="*/ 0 h 21"/>
                  <a:gd name="T6" fmla="*/ 0 w 17"/>
                  <a:gd name="T7" fmla="*/ 18 h 21"/>
                  <a:gd name="T8" fmla="*/ 4 w 17"/>
                  <a:gd name="T9" fmla="*/ 19 h 21"/>
                  <a:gd name="T10" fmla="*/ 4 w 17"/>
                  <a:gd name="T11" fmla="*/ 19 h 21"/>
                  <a:gd name="T12" fmla="*/ 4 w 17"/>
                  <a:gd name="T13" fmla="*/ 19 h 21"/>
                  <a:gd name="T14" fmla="*/ 8 w 17"/>
                  <a:gd name="T15" fmla="*/ 21 h 21"/>
                  <a:gd name="T16" fmla="*/ 12 w 17"/>
                  <a:gd name="T17" fmla="*/ 19 h 21"/>
                  <a:gd name="T18" fmla="*/ 15 w 17"/>
                  <a:gd name="T19" fmla="*/ 18 h 21"/>
                  <a:gd name="T20" fmla="*/ 17 w 17"/>
                  <a:gd name="T21" fmla="*/ 15 h 21"/>
                  <a:gd name="T22" fmla="*/ 17 w 17"/>
                  <a:gd name="T23" fmla="*/ 11 h 21"/>
                  <a:gd name="T24" fmla="*/ 17 w 17"/>
                  <a:gd name="T25" fmla="*/ 8 h 21"/>
                  <a:gd name="T26" fmla="*/ 15 w 17"/>
                  <a:gd name="T27" fmla="*/ 5 h 21"/>
                  <a:gd name="T28" fmla="*/ 10 w 17"/>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0" y="2"/>
                    </a:moveTo>
                    <a:lnTo>
                      <a:pt x="10" y="2"/>
                    </a:lnTo>
                    <a:lnTo>
                      <a:pt x="7" y="0"/>
                    </a:lnTo>
                    <a:lnTo>
                      <a:pt x="0" y="18"/>
                    </a:lnTo>
                    <a:lnTo>
                      <a:pt x="4" y="19"/>
                    </a:lnTo>
                    <a:lnTo>
                      <a:pt x="4" y="19"/>
                    </a:lnTo>
                    <a:lnTo>
                      <a:pt x="4" y="19"/>
                    </a:lnTo>
                    <a:lnTo>
                      <a:pt x="8" y="21"/>
                    </a:lnTo>
                    <a:lnTo>
                      <a:pt x="12" y="19"/>
                    </a:lnTo>
                    <a:lnTo>
                      <a:pt x="15" y="18"/>
                    </a:lnTo>
                    <a:lnTo>
                      <a:pt x="17" y="15"/>
                    </a:lnTo>
                    <a:lnTo>
                      <a:pt x="17" y="11"/>
                    </a:lnTo>
                    <a:lnTo>
                      <a:pt x="17" y="8"/>
                    </a:lnTo>
                    <a:lnTo>
                      <a:pt x="15" y="5"/>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3" name="Freeform 1204"/>
              <p:cNvSpPr>
                <a:spLocks/>
              </p:cNvSpPr>
              <p:nvPr/>
            </p:nvSpPr>
            <p:spPr bwMode="auto">
              <a:xfrm>
                <a:off x="4919" y="2596"/>
                <a:ext cx="17" cy="21"/>
              </a:xfrm>
              <a:custGeom>
                <a:avLst/>
                <a:gdLst>
                  <a:gd name="T0" fmla="*/ 11 w 17"/>
                  <a:gd name="T1" fmla="*/ 1 h 21"/>
                  <a:gd name="T2" fmla="*/ 11 w 17"/>
                  <a:gd name="T3" fmla="*/ 1 h 21"/>
                  <a:gd name="T4" fmla="*/ 6 w 17"/>
                  <a:gd name="T5" fmla="*/ 0 h 21"/>
                  <a:gd name="T6" fmla="*/ 0 w 17"/>
                  <a:gd name="T7" fmla="*/ 17 h 21"/>
                  <a:gd name="T8" fmla="*/ 4 w 17"/>
                  <a:gd name="T9" fmla="*/ 19 h 21"/>
                  <a:gd name="T10" fmla="*/ 4 w 17"/>
                  <a:gd name="T11" fmla="*/ 19 h 21"/>
                  <a:gd name="T12" fmla="*/ 4 w 17"/>
                  <a:gd name="T13" fmla="*/ 19 h 21"/>
                  <a:gd name="T14" fmla="*/ 8 w 17"/>
                  <a:gd name="T15" fmla="*/ 21 h 21"/>
                  <a:gd name="T16" fmla="*/ 11 w 17"/>
                  <a:gd name="T17" fmla="*/ 19 h 21"/>
                  <a:gd name="T18" fmla="*/ 14 w 17"/>
                  <a:gd name="T19" fmla="*/ 17 h 21"/>
                  <a:gd name="T20" fmla="*/ 16 w 17"/>
                  <a:gd name="T21" fmla="*/ 14 h 21"/>
                  <a:gd name="T22" fmla="*/ 17 w 17"/>
                  <a:gd name="T23" fmla="*/ 11 h 21"/>
                  <a:gd name="T24" fmla="*/ 16 w 17"/>
                  <a:gd name="T25" fmla="*/ 8 h 21"/>
                  <a:gd name="T26" fmla="*/ 14 w 17"/>
                  <a:gd name="T27" fmla="*/ 4 h 21"/>
                  <a:gd name="T28" fmla="*/ 11 w 17"/>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1" y="1"/>
                    </a:moveTo>
                    <a:lnTo>
                      <a:pt x="11" y="1"/>
                    </a:lnTo>
                    <a:lnTo>
                      <a:pt x="6" y="0"/>
                    </a:lnTo>
                    <a:lnTo>
                      <a:pt x="0" y="17"/>
                    </a:lnTo>
                    <a:lnTo>
                      <a:pt x="4" y="19"/>
                    </a:lnTo>
                    <a:lnTo>
                      <a:pt x="4" y="19"/>
                    </a:lnTo>
                    <a:lnTo>
                      <a:pt x="4" y="19"/>
                    </a:lnTo>
                    <a:lnTo>
                      <a:pt x="8" y="21"/>
                    </a:lnTo>
                    <a:lnTo>
                      <a:pt x="11" y="19"/>
                    </a:lnTo>
                    <a:lnTo>
                      <a:pt x="14" y="17"/>
                    </a:lnTo>
                    <a:lnTo>
                      <a:pt x="16" y="14"/>
                    </a:lnTo>
                    <a:lnTo>
                      <a:pt x="17" y="11"/>
                    </a:lnTo>
                    <a:lnTo>
                      <a:pt x="16" y="8"/>
                    </a:lnTo>
                    <a:lnTo>
                      <a:pt x="14" y="4"/>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4" name="Freeform 1205"/>
              <p:cNvSpPr>
                <a:spLocks/>
              </p:cNvSpPr>
              <p:nvPr/>
            </p:nvSpPr>
            <p:spPr bwMode="auto">
              <a:xfrm>
                <a:off x="4923" y="2597"/>
                <a:ext cx="17" cy="21"/>
              </a:xfrm>
              <a:custGeom>
                <a:avLst/>
                <a:gdLst>
                  <a:gd name="T0" fmla="*/ 10 w 17"/>
                  <a:gd name="T1" fmla="*/ 2 h 21"/>
                  <a:gd name="T2" fmla="*/ 10 w 17"/>
                  <a:gd name="T3" fmla="*/ 2 h 21"/>
                  <a:gd name="T4" fmla="*/ 7 w 17"/>
                  <a:gd name="T5" fmla="*/ 0 h 21"/>
                  <a:gd name="T6" fmla="*/ 0 w 17"/>
                  <a:gd name="T7" fmla="*/ 18 h 21"/>
                  <a:gd name="T8" fmla="*/ 4 w 17"/>
                  <a:gd name="T9" fmla="*/ 20 h 21"/>
                  <a:gd name="T10" fmla="*/ 4 w 17"/>
                  <a:gd name="T11" fmla="*/ 20 h 21"/>
                  <a:gd name="T12" fmla="*/ 4 w 17"/>
                  <a:gd name="T13" fmla="*/ 20 h 21"/>
                  <a:gd name="T14" fmla="*/ 9 w 17"/>
                  <a:gd name="T15" fmla="*/ 21 h 21"/>
                  <a:gd name="T16" fmla="*/ 12 w 17"/>
                  <a:gd name="T17" fmla="*/ 20 h 21"/>
                  <a:gd name="T18" fmla="*/ 15 w 17"/>
                  <a:gd name="T19" fmla="*/ 18 h 21"/>
                  <a:gd name="T20" fmla="*/ 17 w 17"/>
                  <a:gd name="T21" fmla="*/ 15 h 21"/>
                  <a:gd name="T22" fmla="*/ 17 w 17"/>
                  <a:gd name="T23" fmla="*/ 12 h 21"/>
                  <a:gd name="T24" fmla="*/ 17 w 17"/>
                  <a:gd name="T25" fmla="*/ 7 h 21"/>
                  <a:gd name="T26" fmla="*/ 15 w 17"/>
                  <a:gd name="T27" fmla="*/ 5 h 21"/>
                  <a:gd name="T28" fmla="*/ 10 w 17"/>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21">
                    <a:moveTo>
                      <a:pt x="10" y="2"/>
                    </a:moveTo>
                    <a:lnTo>
                      <a:pt x="10" y="2"/>
                    </a:lnTo>
                    <a:lnTo>
                      <a:pt x="7" y="0"/>
                    </a:lnTo>
                    <a:lnTo>
                      <a:pt x="0" y="18"/>
                    </a:lnTo>
                    <a:lnTo>
                      <a:pt x="4" y="20"/>
                    </a:lnTo>
                    <a:lnTo>
                      <a:pt x="4" y="20"/>
                    </a:lnTo>
                    <a:lnTo>
                      <a:pt x="4" y="20"/>
                    </a:lnTo>
                    <a:lnTo>
                      <a:pt x="9" y="21"/>
                    </a:lnTo>
                    <a:lnTo>
                      <a:pt x="12" y="20"/>
                    </a:lnTo>
                    <a:lnTo>
                      <a:pt x="15" y="18"/>
                    </a:lnTo>
                    <a:lnTo>
                      <a:pt x="17" y="15"/>
                    </a:lnTo>
                    <a:lnTo>
                      <a:pt x="17" y="12"/>
                    </a:lnTo>
                    <a:lnTo>
                      <a:pt x="17" y="7"/>
                    </a:lnTo>
                    <a:lnTo>
                      <a:pt x="15" y="5"/>
                    </a:lnTo>
                    <a:lnTo>
                      <a:pt x="10"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5" name="Freeform 1206"/>
              <p:cNvSpPr>
                <a:spLocks/>
              </p:cNvSpPr>
              <p:nvPr/>
            </p:nvSpPr>
            <p:spPr bwMode="auto">
              <a:xfrm>
                <a:off x="4927" y="2599"/>
                <a:ext cx="18" cy="21"/>
              </a:xfrm>
              <a:custGeom>
                <a:avLst/>
                <a:gdLst>
                  <a:gd name="T0" fmla="*/ 8 w 18"/>
                  <a:gd name="T1" fmla="*/ 1 h 21"/>
                  <a:gd name="T2" fmla="*/ 11 w 18"/>
                  <a:gd name="T3" fmla="*/ 1 h 21"/>
                  <a:gd name="T4" fmla="*/ 6 w 18"/>
                  <a:gd name="T5" fmla="*/ 0 h 21"/>
                  <a:gd name="T6" fmla="*/ 0 w 18"/>
                  <a:gd name="T7" fmla="*/ 18 h 21"/>
                  <a:gd name="T8" fmla="*/ 5 w 18"/>
                  <a:gd name="T9" fmla="*/ 19 h 21"/>
                  <a:gd name="T10" fmla="*/ 8 w 18"/>
                  <a:gd name="T11" fmla="*/ 21 h 21"/>
                  <a:gd name="T12" fmla="*/ 5 w 18"/>
                  <a:gd name="T13" fmla="*/ 19 h 21"/>
                  <a:gd name="T14" fmla="*/ 8 w 18"/>
                  <a:gd name="T15" fmla="*/ 21 h 21"/>
                  <a:gd name="T16" fmla="*/ 11 w 18"/>
                  <a:gd name="T17" fmla="*/ 19 h 21"/>
                  <a:gd name="T18" fmla="*/ 14 w 18"/>
                  <a:gd name="T19" fmla="*/ 18 h 21"/>
                  <a:gd name="T20" fmla="*/ 16 w 18"/>
                  <a:gd name="T21" fmla="*/ 14 h 21"/>
                  <a:gd name="T22" fmla="*/ 18 w 18"/>
                  <a:gd name="T23" fmla="*/ 11 h 21"/>
                  <a:gd name="T24" fmla="*/ 16 w 18"/>
                  <a:gd name="T25" fmla="*/ 6 h 21"/>
                  <a:gd name="T26" fmla="*/ 14 w 18"/>
                  <a:gd name="T27" fmla="*/ 3 h 21"/>
                  <a:gd name="T28" fmla="*/ 11 w 18"/>
                  <a:gd name="T29" fmla="*/ 1 h 21"/>
                  <a:gd name="T30" fmla="*/ 8 w 18"/>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1"/>
                    </a:moveTo>
                    <a:lnTo>
                      <a:pt x="11" y="1"/>
                    </a:lnTo>
                    <a:lnTo>
                      <a:pt x="6" y="0"/>
                    </a:lnTo>
                    <a:lnTo>
                      <a:pt x="0" y="18"/>
                    </a:lnTo>
                    <a:lnTo>
                      <a:pt x="5" y="19"/>
                    </a:lnTo>
                    <a:lnTo>
                      <a:pt x="8" y="21"/>
                    </a:lnTo>
                    <a:lnTo>
                      <a:pt x="5" y="19"/>
                    </a:lnTo>
                    <a:lnTo>
                      <a:pt x="8" y="21"/>
                    </a:lnTo>
                    <a:lnTo>
                      <a:pt x="11" y="19"/>
                    </a:lnTo>
                    <a:lnTo>
                      <a:pt x="14" y="18"/>
                    </a:lnTo>
                    <a:lnTo>
                      <a:pt x="16" y="14"/>
                    </a:lnTo>
                    <a:lnTo>
                      <a:pt x="18" y="11"/>
                    </a:lnTo>
                    <a:lnTo>
                      <a:pt x="16" y="6"/>
                    </a:lnTo>
                    <a:lnTo>
                      <a:pt x="14" y="3"/>
                    </a:lnTo>
                    <a:lnTo>
                      <a:pt x="11"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6" name="Freeform 1207"/>
              <p:cNvSpPr>
                <a:spLocks/>
              </p:cNvSpPr>
              <p:nvPr/>
            </p:nvSpPr>
            <p:spPr bwMode="auto">
              <a:xfrm>
                <a:off x="4935"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7" name="Freeform 1208"/>
              <p:cNvSpPr>
                <a:spLocks/>
              </p:cNvSpPr>
              <p:nvPr/>
            </p:nvSpPr>
            <p:spPr bwMode="auto">
              <a:xfrm>
                <a:off x="4938" y="2600"/>
                <a:ext cx="15" cy="2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1 w 15"/>
                  <a:gd name="T17" fmla="*/ 17 h 20"/>
                  <a:gd name="T18" fmla="*/ 13 w 15"/>
                  <a:gd name="T19" fmla="*/ 13 h 20"/>
                  <a:gd name="T20" fmla="*/ 15 w 15"/>
                  <a:gd name="T21" fmla="*/ 10 h 20"/>
                  <a:gd name="T22" fmla="*/ 13 w 15"/>
                  <a:gd name="T23" fmla="*/ 5 h 20"/>
                  <a:gd name="T24" fmla="*/ 11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1" y="17"/>
                    </a:lnTo>
                    <a:lnTo>
                      <a:pt x="13" y="13"/>
                    </a:lnTo>
                    <a:lnTo>
                      <a:pt x="15"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38" name="Freeform 1209"/>
              <p:cNvSpPr>
                <a:spLocks/>
              </p:cNvSpPr>
              <p:nvPr/>
            </p:nvSpPr>
            <p:spPr bwMode="auto">
              <a:xfrm>
                <a:off x="4943" y="2600"/>
                <a:ext cx="13" cy="2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 name="Freeform 1211"/>
            <p:cNvSpPr>
              <a:spLocks/>
            </p:cNvSpPr>
            <p:nvPr/>
          </p:nvSpPr>
          <p:spPr bwMode="auto">
            <a:xfrm>
              <a:off x="7851776" y="4127500"/>
              <a:ext cx="23813" cy="3175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212"/>
            <p:cNvSpPr>
              <a:spLocks/>
            </p:cNvSpPr>
            <p:nvPr/>
          </p:nvSpPr>
          <p:spPr bwMode="auto">
            <a:xfrm>
              <a:off x="785971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13"/>
            <p:cNvSpPr>
              <a:spLocks/>
            </p:cNvSpPr>
            <p:nvPr/>
          </p:nvSpPr>
          <p:spPr bwMode="auto">
            <a:xfrm>
              <a:off x="7864476" y="4127500"/>
              <a:ext cx="23813" cy="3175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8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8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8" y="18"/>
                  </a:lnTo>
                  <a:lnTo>
                    <a:pt x="12" y="17"/>
                  </a:lnTo>
                  <a:lnTo>
                    <a:pt x="13" y="13"/>
                  </a:lnTo>
                  <a:lnTo>
                    <a:pt x="15"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14"/>
            <p:cNvSpPr>
              <a:spLocks/>
            </p:cNvSpPr>
            <p:nvPr/>
          </p:nvSpPr>
          <p:spPr bwMode="auto">
            <a:xfrm>
              <a:off x="787241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2" y="17"/>
                  </a:lnTo>
                  <a:lnTo>
                    <a:pt x="13" y="13"/>
                  </a:lnTo>
                  <a:lnTo>
                    <a:pt x="13" y="10"/>
                  </a:lnTo>
                  <a:lnTo>
                    <a:pt x="13" y="5"/>
                  </a:lnTo>
                  <a:lnTo>
                    <a:pt x="12"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215"/>
            <p:cNvSpPr>
              <a:spLocks/>
            </p:cNvSpPr>
            <p:nvPr/>
          </p:nvSpPr>
          <p:spPr bwMode="auto">
            <a:xfrm>
              <a:off x="7877176" y="4127500"/>
              <a:ext cx="23813" cy="3175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216"/>
            <p:cNvSpPr>
              <a:spLocks/>
            </p:cNvSpPr>
            <p:nvPr/>
          </p:nvSpPr>
          <p:spPr bwMode="auto">
            <a:xfrm>
              <a:off x="7885113" y="4127500"/>
              <a:ext cx="20638" cy="3175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217"/>
            <p:cNvSpPr>
              <a:spLocks/>
            </p:cNvSpPr>
            <p:nvPr/>
          </p:nvSpPr>
          <p:spPr bwMode="auto">
            <a:xfrm>
              <a:off x="7891463" y="4127500"/>
              <a:ext cx="22225" cy="3175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8" y="18"/>
                  </a:lnTo>
                  <a:lnTo>
                    <a:pt x="11" y="17"/>
                  </a:lnTo>
                  <a:lnTo>
                    <a:pt x="13" y="13"/>
                  </a:lnTo>
                  <a:lnTo>
                    <a:pt x="14" y="10"/>
                  </a:lnTo>
                  <a:lnTo>
                    <a:pt x="13" y="5"/>
                  </a:lnTo>
                  <a:lnTo>
                    <a:pt x="11"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218"/>
            <p:cNvSpPr>
              <a:spLocks/>
            </p:cNvSpPr>
            <p:nvPr/>
          </p:nvSpPr>
          <p:spPr bwMode="auto">
            <a:xfrm>
              <a:off x="7897813" y="4127500"/>
              <a:ext cx="20638" cy="3175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219"/>
            <p:cNvSpPr>
              <a:spLocks/>
            </p:cNvSpPr>
            <p:nvPr/>
          </p:nvSpPr>
          <p:spPr bwMode="auto">
            <a:xfrm>
              <a:off x="7904163" y="4127500"/>
              <a:ext cx="22225" cy="3175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220"/>
            <p:cNvSpPr>
              <a:spLocks/>
            </p:cNvSpPr>
            <p:nvPr/>
          </p:nvSpPr>
          <p:spPr bwMode="auto">
            <a:xfrm>
              <a:off x="7912101"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221"/>
            <p:cNvSpPr>
              <a:spLocks/>
            </p:cNvSpPr>
            <p:nvPr/>
          </p:nvSpPr>
          <p:spPr bwMode="auto">
            <a:xfrm>
              <a:off x="7916863" y="4127500"/>
              <a:ext cx="22225" cy="31750"/>
            </a:xfrm>
            <a:custGeom>
              <a:avLst/>
              <a:gdLst>
                <a:gd name="T0" fmla="*/ 1 w 14"/>
                <a:gd name="T1" fmla="*/ 0 h 20"/>
                <a:gd name="T2" fmla="*/ 5 w 14"/>
                <a:gd name="T3" fmla="*/ 0 h 20"/>
                <a:gd name="T4" fmla="*/ 0 w 14"/>
                <a:gd name="T5" fmla="*/ 0 h 20"/>
                <a:gd name="T6" fmla="*/ 0 w 14"/>
                <a:gd name="T7" fmla="*/ 20 h 20"/>
                <a:gd name="T8" fmla="*/ 5 w 14"/>
                <a:gd name="T9" fmla="*/ 20 h 20"/>
                <a:gd name="T10" fmla="*/ 8 w 14"/>
                <a:gd name="T11" fmla="*/ 18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 name="T30" fmla="*/ 1 w 1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0">
                  <a:moveTo>
                    <a:pt x="1" y="0"/>
                  </a:moveTo>
                  <a:lnTo>
                    <a:pt x="5" y="0"/>
                  </a:lnTo>
                  <a:lnTo>
                    <a:pt x="0" y="0"/>
                  </a:lnTo>
                  <a:lnTo>
                    <a:pt x="0" y="20"/>
                  </a:lnTo>
                  <a:lnTo>
                    <a:pt x="5" y="20"/>
                  </a:lnTo>
                  <a:lnTo>
                    <a:pt x="8" y="18"/>
                  </a:lnTo>
                  <a:lnTo>
                    <a:pt x="5" y="20"/>
                  </a:lnTo>
                  <a:lnTo>
                    <a:pt x="8" y="18"/>
                  </a:lnTo>
                  <a:lnTo>
                    <a:pt x="11" y="17"/>
                  </a:lnTo>
                  <a:lnTo>
                    <a:pt x="13" y="13"/>
                  </a:lnTo>
                  <a:lnTo>
                    <a:pt x="14" y="10"/>
                  </a:lnTo>
                  <a:lnTo>
                    <a:pt x="13" y="5"/>
                  </a:lnTo>
                  <a:lnTo>
                    <a:pt x="11" y="4"/>
                  </a:lnTo>
                  <a:lnTo>
                    <a:pt x="8" y="0"/>
                  </a:lnTo>
                  <a:lnTo>
                    <a:pt x="5" y="0"/>
                  </a:lnTo>
                  <a:lnTo>
                    <a:pt x="1"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22"/>
            <p:cNvSpPr>
              <a:spLocks/>
            </p:cNvSpPr>
            <p:nvPr/>
          </p:nvSpPr>
          <p:spPr bwMode="auto">
            <a:xfrm>
              <a:off x="7918451" y="4125913"/>
              <a:ext cx="26988" cy="30163"/>
            </a:xfrm>
            <a:custGeom>
              <a:avLst/>
              <a:gdLst>
                <a:gd name="T0" fmla="*/ 7 w 17"/>
                <a:gd name="T1" fmla="*/ 0 h 19"/>
                <a:gd name="T2" fmla="*/ 4 w 17"/>
                <a:gd name="T3" fmla="*/ 0 h 19"/>
                <a:gd name="T4" fmla="*/ 0 w 17"/>
                <a:gd name="T5" fmla="*/ 1 h 19"/>
                <a:gd name="T6" fmla="*/ 7 w 17"/>
                <a:gd name="T7" fmla="*/ 19 h 19"/>
                <a:gd name="T8" fmla="*/ 10 w 17"/>
                <a:gd name="T9" fmla="*/ 18 h 19"/>
                <a:gd name="T10" fmla="*/ 7 w 17"/>
                <a:gd name="T11" fmla="*/ 19 h 19"/>
                <a:gd name="T12" fmla="*/ 10 w 17"/>
                <a:gd name="T13" fmla="*/ 18 h 19"/>
                <a:gd name="T14" fmla="*/ 15 w 17"/>
                <a:gd name="T15" fmla="*/ 16 h 19"/>
                <a:gd name="T16" fmla="*/ 17 w 17"/>
                <a:gd name="T17" fmla="*/ 13 h 19"/>
                <a:gd name="T18" fmla="*/ 17 w 17"/>
                <a:gd name="T19" fmla="*/ 10 h 19"/>
                <a:gd name="T20" fmla="*/ 17 w 17"/>
                <a:gd name="T21" fmla="*/ 6 h 19"/>
                <a:gd name="T22" fmla="*/ 15 w 17"/>
                <a:gd name="T23" fmla="*/ 3 h 19"/>
                <a:gd name="T24" fmla="*/ 12 w 17"/>
                <a:gd name="T25" fmla="*/ 0 h 19"/>
                <a:gd name="T26" fmla="*/ 9 w 17"/>
                <a:gd name="T27" fmla="*/ 0 h 19"/>
                <a:gd name="T28" fmla="*/ 4 w 17"/>
                <a:gd name="T29" fmla="*/ 0 h 19"/>
                <a:gd name="T30" fmla="*/ 7 w 17"/>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9">
                  <a:moveTo>
                    <a:pt x="7" y="0"/>
                  </a:moveTo>
                  <a:lnTo>
                    <a:pt x="4" y="0"/>
                  </a:lnTo>
                  <a:lnTo>
                    <a:pt x="0" y="1"/>
                  </a:lnTo>
                  <a:lnTo>
                    <a:pt x="7" y="19"/>
                  </a:lnTo>
                  <a:lnTo>
                    <a:pt x="10" y="18"/>
                  </a:lnTo>
                  <a:lnTo>
                    <a:pt x="7" y="19"/>
                  </a:lnTo>
                  <a:lnTo>
                    <a:pt x="10" y="18"/>
                  </a:lnTo>
                  <a:lnTo>
                    <a:pt x="15" y="16"/>
                  </a:lnTo>
                  <a:lnTo>
                    <a:pt x="17" y="13"/>
                  </a:lnTo>
                  <a:lnTo>
                    <a:pt x="17" y="10"/>
                  </a:lnTo>
                  <a:lnTo>
                    <a:pt x="17" y="6"/>
                  </a:lnTo>
                  <a:lnTo>
                    <a:pt x="15" y="3"/>
                  </a:lnTo>
                  <a:lnTo>
                    <a:pt x="12" y="0"/>
                  </a:lnTo>
                  <a:lnTo>
                    <a:pt x="9" y="0"/>
                  </a:lnTo>
                  <a:lnTo>
                    <a:pt x="4" y="0"/>
                  </a:lnTo>
                  <a:lnTo>
                    <a:pt x="7"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223"/>
            <p:cNvSpPr>
              <a:spLocks/>
            </p:cNvSpPr>
            <p:nvPr/>
          </p:nvSpPr>
          <p:spPr bwMode="auto">
            <a:xfrm>
              <a:off x="7929563" y="4125913"/>
              <a:ext cx="23813" cy="30163"/>
            </a:xfrm>
            <a:custGeom>
              <a:avLst/>
              <a:gdLst>
                <a:gd name="T0" fmla="*/ 2 w 15"/>
                <a:gd name="T1" fmla="*/ 0 h 19"/>
                <a:gd name="T2" fmla="*/ 5 w 15"/>
                <a:gd name="T3" fmla="*/ 0 h 19"/>
                <a:gd name="T4" fmla="*/ 0 w 15"/>
                <a:gd name="T5" fmla="*/ 0 h 19"/>
                <a:gd name="T6" fmla="*/ 0 w 15"/>
                <a:gd name="T7" fmla="*/ 19 h 19"/>
                <a:gd name="T8" fmla="*/ 5 w 15"/>
                <a:gd name="T9" fmla="*/ 19 h 19"/>
                <a:gd name="T10" fmla="*/ 8 w 15"/>
                <a:gd name="T11" fmla="*/ 18 h 19"/>
                <a:gd name="T12" fmla="*/ 5 w 15"/>
                <a:gd name="T13" fmla="*/ 19 h 19"/>
                <a:gd name="T14" fmla="*/ 8 w 15"/>
                <a:gd name="T15" fmla="*/ 18 h 19"/>
                <a:gd name="T16" fmla="*/ 11 w 15"/>
                <a:gd name="T17" fmla="*/ 16 h 19"/>
                <a:gd name="T18" fmla="*/ 13 w 15"/>
                <a:gd name="T19" fmla="*/ 13 h 19"/>
                <a:gd name="T20" fmla="*/ 15 w 15"/>
                <a:gd name="T21" fmla="*/ 10 h 19"/>
                <a:gd name="T22" fmla="*/ 13 w 15"/>
                <a:gd name="T23" fmla="*/ 6 h 19"/>
                <a:gd name="T24" fmla="*/ 11 w 15"/>
                <a:gd name="T25" fmla="*/ 3 h 19"/>
                <a:gd name="T26" fmla="*/ 8 w 15"/>
                <a:gd name="T27" fmla="*/ 0 h 19"/>
                <a:gd name="T28" fmla="*/ 5 w 15"/>
                <a:gd name="T29" fmla="*/ 0 h 19"/>
                <a:gd name="T30" fmla="*/ 2 w 15"/>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9">
                  <a:moveTo>
                    <a:pt x="2" y="0"/>
                  </a:moveTo>
                  <a:lnTo>
                    <a:pt x="5" y="0"/>
                  </a:lnTo>
                  <a:lnTo>
                    <a:pt x="0" y="0"/>
                  </a:lnTo>
                  <a:lnTo>
                    <a:pt x="0" y="19"/>
                  </a:lnTo>
                  <a:lnTo>
                    <a:pt x="5" y="19"/>
                  </a:lnTo>
                  <a:lnTo>
                    <a:pt x="8" y="18"/>
                  </a:lnTo>
                  <a:lnTo>
                    <a:pt x="5" y="19"/>
                  </a:lnTo>
                  <a:lnTo>
                    <a:pt x="8" y="18"/>
                  </a:lnTo>
                  <a:lnTo>
                    <a:pt x="11" y="16"/>
                  </a:lnTo>
                  <a:lnTo>
                    <a:pt x="13" y="13"/>
                  </a:lnTo>
                  <a:lnTo>
                    <a:pt x="15" y="10"/>
                  </a:lnTo>
                  <a:lnTo>
                    <a:pt x="13" y="6"/>
                  </a:lnTo>
                  <a:lnTo>
                    <a:pt x="11" y="3"/>
                  </a:lnTo>
                  <a:lnTo>
                    <a:pt x="8" y="0"/>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224"/>
            <p:cNvSpPr>
              <a:spLocks/>
            </p:cNvSpPr>
            <p:nvPr/>
          </p:nvSpPr>
          <p:spPr bwMode="auto">
            <a:xfrm>
              <a:off x="7932738" y="4122738"/>
              <a:ext cx="25400" cy="31750"/>
            </a:xfrm>
            <a:custGeom>
              <a:avLst/>
              <a:gdLst>
                <a:gd name="T0" fmla="*/ 6 w 16"/>
                <a:gd name="T1" fmla="*/ 0 h 20"/>
                <a:gd name="T2" fmla="*/ 3 w 16"/>
                <a:gd name="T3" fmla="*/ 0 h 20"/>
                <a:gd name="T4" fmla="*/ 0 w 16"/>
                <a:gd name="T5" fmla="*/ 2 h 20"/>
                <a:gd name="T6" fmla="*/ 6 w 16"/>
                <a:gd name="T7" fmla="*/ 20 h 20"/>
                <a:gd name="T8" fmla="*/ 9 w 16"/>
                <a:gd name="T9" fmla="*/ 18 h 20"/>
                <a:gd name="T10" fmla="*/ 6 w 16"/>
                <a:gd name="T11" fmla="*/ 20 h 20"/>
                <a:gd name="T12" fmla="*/ 9 w 16"/>
                <a:gd name="T13" fmla="*/ 18 h 20"/>
                <a:gd name="T14" fmla="*/ 14 w 16"/>
                <a:gd name="T15" fmla="*/ 16 h 20"/>
                <a:gd name="T16" fmla="*/ 16 w 16"/>
                <a:gd name="T17" fmla="*/ 13 h 20"/>
                <a:gd name="T18" fmla="*/ 16 w 16"/>
                <a:gd name="T19" fmla="*/ 10 h 20"/>
                <a:gd name="T20" fmla="*/ 16 w 16"/>
                <a:gd name="T21" fmla="*/ 7 h 20"/>
                <a:gd name="T22" fmla="*/ 14 w 16"/>
                <a:gd name="T23" fmla="*/ 3 h 20"/>
                <a:gd name="T24" fmla="*/ 11 w 16"/>
                <a:gd name="T25" fmla="*/ 0 h 20"/>
                <a:gd name="T26" fmla="*/ 8 w 16"/>
                <a:gd name="T27" fmla="*/ 0 h 20"/>
                <a:gd name="T28" fmla="*/ 3 w 16"/>
                <a:gd name="T29" fmla="*/ 0 h 20"/>
                <a:gd name="T30" fmla="*/ 6 w 16"/>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0">
                  <a:moveTo>
                    <a:pt x="6" y="0"/>
                  </a:moveTo>
                  <a:lnTo>
                    <a:pt x="3" y="0"/>
                  </a:lnTo>
                  <a:lnTo>
                    <a:pt x="0" y="2"/>
                  </a:lnTo>
                  <a:lnTo>
                    <a:pt x="6" y="20"/>
                  </a:lnTo>
                  <a:lnTo>
                    <a:pt x="9" y="18"/>
                  </a:lnTo>
                  <a:lnTo>
                    <a:pt x="6" y="20"/>
                  </a:lnTo>
                  <a:lnTo>
                    <a:pt x="9" y="18"/>
                  </a:lnTo>
                  <a:lnTo>
                    <a:pt x="14" y="16"/>
                  </a:lnTo>
                  <a:lnTo>
                    <a:pt x="16" y="13"/>
                  </a:lnTo>
                  <a:lnTo>
                    <a:pt x="16" y="10"/>
                  </a:lnTo>
                  <a:lnTo>
                    <a:pt x="16" y="7"/>
                  </a:lnTo>
                  <a:lnTo>
                    <a:pt x="14" y="3"/>
                  </a:lnTo>
                  <a:lnTo>
                    <a:pt x="11" y="0"/>
                  </a:lnTo>
                  <a:lnTo>
                    <a:pt x="8" y="0"/>
                  </a:lnTo>
                  <a:lnTo>
                    <a:pt x="3" y="0"/>
                  </a:lnTo>
                  <a:lnTo>
                    <a:pt x="6"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1225"/>
            <p:cNvSpPr>
              <a:spLocks/>
            </p:cNvSpPr>
            <p:nvPr/>
          </p:nvSpPr>
          <p:spPr bwMode="auto">
            <a:xfrm>
              <a:off x="7942263" y="4122738"/>
              <a:ext cx="23813" cy="31750"/>
            </a:xfrm>
            <a:custGeom>
              <a:avLst/>
              <a:gdLst>
                <a:gd name="T0" fmla="*/ 2 w 15"/>
                <a:gd name="T1" fmla="*/ 0 h 20"/>
                <a:gd name="T2" fmla="*/ 5 w 15"/>
                <a:gd name="T3" fmla="*/ 0 h 20"/>
                <a:gd name="T4" fmla="*/ 0 w 15"/>
                <a:gd name="T5" fmla="*/ 0 h 20"/>
                <a:gd name="T6" fmla="*/ 0 w 15"/>
                <a:gd name="T7" fmla="*/ 20 h 20"/>
                <a:gd name="T8" fmla="*/ 5 w 15"/>
                <a:gd name="T9" fmla="*/ 20 h 20"/>
                <a:gd name="T10" fmla="*/ 8 w 15"/>
                <a:gd name="T11" fmla="*/ 18 h 20"/>
                <a:gd name="T12" fmla="*/ 5 w 15"/>
                <a:gd name="T13" fmla="*/ 20 h 20"/>
                <a:gd name="T14" fmla="*/ 8 w 15"/>
                <a:gd name="T15" fmla="*/ 18 h 20"/>
                <a:gd name="T16" fmla="*/ 11 w 15"/>
                <a:gd name="T17" fmla="*/ 16 h 20"/>
                <a:gd name="T18" fmla="*/ 13 w 15"/>
                <a:gd name="T19" fmla="*/ 13 h 20"/>
                <a:gd name="T20" fmla="*/ 15 w 15"/>
                <a:gd name="T21" fmla="*/ 10 h 20"/>
                <a:gd name="T22" fmla="*/ 13 w 15"/>
                <a:gd name="T23" fmla="*/ 7 h 20"/>
                <a:gd name="T24" fmla="*/ 11 w 15"/>
                <a:gd name="T25" fmla="*/ 3 h 20"/>
                <a:gd name="T26" fmla="*/ 8 w 15"/>
                <a:gd name="T27" fmla="*/ 0 h 20"/>
                <a:gd name="T28" fmla="*/ 5 w 15"/>
                <a:gd name="T29" fmla="*/ 0 h 20"/>
                <a:gd name="T30" fmla="*/ 2 w 15"/>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20">
                  <a:moveTo>
                    <a:pt x="2" y="0"/>
                  </a:moveTo>
                  <a:lnTo>
                    <a:pt x="5" y="0"/>
                  </a:lnTo>
                  <a:lnTo>
                    <a:pt x="0" y="0"/>
                  </a:lnTo>
                  <a:lnTo>
                    <a:pt x="0" y="20"/>
                  </a:lnTo>
                  <a:lnTo>
                    <a:pt x="5" y="20"/>
                  </a:lnTo>
                  <a:lnTo>
                    <a:pt x="8" y="18"/>
                  </a:lnTo>
                  <a:lnTo>
                    <a:pt x="5" y="20"/>
                  </a:lnTo>
                  <a:lnTo>
                    <a:pt x="8" y="18"/>
                  </a:lnTo>
                  <a:lnTo>
                    <a:pt x="11" y="16"/>
                  </a:lnTo>
                  <a:lnTo>
                    <a:pt x="13" y="13"/>
                  </a:lnTo>
                  <a:lnTo>
                    <a:pt x="15" y="10"/>
                  </a:lnTo>
                  <a:lnTo>
                    <a:pt x="13" y="7"/>
                  </a:lnTo>
                  <a:lnTo>
                    <a:pt x="11" y="3"/>
                  </a:lnTo>
                  <a:lnTo>
                    <a:pt x="8" y="0"/>
                  </a:lnTo>
                  <a:lnTo>
                    <a:pt x="5" y="0"/>
                  </a:lnTo>
                  <a:lnTo>
                    <a:pt x="2"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226"/>
            <p:cNvSpPr>
              <a:spLocks/>
            </p:cNvSpPr>
            <p:nvPr/>
          </p:nvSpPr>
          <p:spPr bwMode="auto">
            <a:xfrm>
              <a:off x="7945438" y="4121150"/>
              <a:ext cx="25400" cy="30163"/>
            </a:xfrm>
            <a:custGeom>
              <a:avLst/>
              <a:gdLst>
                <a:gd name="T0" fmla="*/ 3 w 16"/>
                <a:gd name="T1" fmla="*/ 0 h 19"/>
                <a:gd name="T2" fmla="*/ 3 w 16"/>
                <a:gd name="T3" fmla="*/ 0 h 19"/>
                <a:gd name="T4" fmla="*/ 0 w 16"/>
                <a:gd name="T5" fmla="*/ 1 h 19"/>
                <a:gd name="T6" fmla="*/ 6 w 16"/>
                <a:gd name="T7" fmla="*/ 19 h 19"/>
                <a:gd name="T8" fmla="*/ 9 w 16"/>
                <a:gd name="T9" fmla="*/ 17 h 19"/>
                <a:gd name="T10" fmla="*/ 9 w 16"/>
                <a:gd name="T11" fmla="*/ 17 h 19"/>
                <a:gd name="T12" fmla="*/ 9 w 16"/>
                <a:gd name="T13" fmla="*/ 17 h 19"/>
                <a:gd name="T14" fmla="*/ 14 w 16"/>
                <a:gd name="T15" fmla="*/ 16 h 19"/>
                <a:gd name="T16" fmla="*/ 16 w 16"/>
                <a:gd name="T17" fmla="*/ 13 h 19"/>
                <a:gd name="T18" fmla="*/ 16 w 16"/>
                <a:gd name="T19" fmla="*/ 9 h 19"/>
                <a:gd name="T20" fmla="*/ 16 w 16"/>
                <a:gd name="T21" fmla="*/ 6 h 19"/>
                <a:gd name="T22" fmla="*/ 14 w 16"/>
                <a:gd name="T23" fmla="*/ 3 h 19"/>
                <a:gd name="T24" fmla="*/ 11 w 16"/>
                <a:gd name="T25" fmla="*/ 0 h 19"/>
                <a:gd name="T26" fmla="*/ 8 w 16"/>
                <a:gd name="T27" fmla="*/ 0 h 19"/>
                <a:gd name="T28" fmla="*/ 3 w 16"/>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9">
                  <a:moveTo>
                    <a:pt x="3" y="0"/>
                  </a:moveTo>
                  <a:lnTo>
                    <a:pt x="3" y="0"/>
                  </a:lnTo>
                  <a:lnTo>
                    <a:pt x="0" y="1"/>
                  </a:lnTo>
                  <a:lnTo>
                    <a:pt x="6" y="19"/>
                  </a:lnTo>
                  <a:lnTo>
                    <a:pt x="9" y="17"/>
                  </a:lnTo>
                  <a:lnTo>
                    <a:pt x="9" y="17"/>
                  </a:lnTo>
                  <a:lnTo>
                    <a:pt x="9" y="17"/>
                  </a:lnTo>
                  <a:lnTo>
                    <a:pt x="14" y="16"/>
                  </a:lnTo>
                  <a:lnTo>
                    <a:pt x="16" y="13"/>
                  </a:lnTo>
                  <a:lnTo>
                    <a:pt x="16" y="9"/>
                  </a:lnTo>
                  <a:lnTo>
                    <a:pt x="16" y="6"/>
                  </a:lnTo>
                  <a:lnTo>
                    <a:pt x="14" y="3"/>
                  </a:lnTo>
                  <a:lnTo>
                    <a:pt x="11" y="0"/>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227"/>
            <p:cNvSpPr>
              <a:spLocks/>
            </p:cNvSpPr>
            <p:nvPr/>
          </p:nvSpPr>
          <p:spPr bwMode="auto">
            <a:xfrm>
              <a:off x="7950201" y="4117975"/>
              <a:ext cx="28575" cy="30163"/>
            </a:xfrm>
            <a:custGeom>
              <a:avLst/>
              <a:gdLst>
                <a:gd name="T0" fmla="*/ 5 w 18"/>
                <a:gd name="T1" fmla="*/ 0 h 19"/>
                <a:gd name="T2" fmla="*/ 5 w 18"/>
                <a:gd name="T3" fmla="*/ 0 h 19"/>
                <a:gd name="T4" fmla="*/ 0 w 18"/>
                <a:gd name="T5" fmla="*/ 2 h 19"/>
                <a:gd name="T6" fmla="*/ 6 w 18"/>
                <a:gd name="T7" fmla="*/ 19 h 19"/>
                <a:gd name="T8" fmla="*/ 11 w 18"/>
                <a:gd name="T9" fmla="*/ 18 h 19"/>
                <a:gd name="T10" fmla="*/ 11 w 18"/>
                <a:gd name="T11" fmla="*/ 18 h 19"/>
                <a:gd name="T12" fmla="*/ 11 w 18"/>
                <a:gd name="T13" fmla="*/ 18 h 19"/>
                <a:gd name="T14" fmla="*/ 15 w 18"/>
                <a:gd name="T15" fmla="*/ 16 h 19"/>
                <a:gd name="T16" fmla="*/ 16 w 18"/>
                <a:gd name="T17" fmla="*/ 13 h 19"/>
                <a:gd name="T18" fmla="*/ 18 w 18"/>
                <a:gd name="T19" fmla="*/ 10 h 19"/>
                <a:gd name="T20" fmla="*/ 16 w 18"/>
                <a:gd name="T21" fmla="*/ 6 h 19"/>
                <a:gd name="T22" fmla="*/ 15 w 18"/>
                <a:gd name="T23" fmla="*/ 3 h 19"/>
                <a:gd name="T24" fmla="*/ 11 w 18"/>
                <a:gd name="T25" fmla="*/ 0 h 19"/>
                <a:gd name="T26" fmla="*/ 8 w 18"/>
                <a:gd name="T27" fmla="*/ 0 h 19"/>
                <a:gd name="T28" fmla="*/ 3 w 18"/>
                <a:gd name="T29" fmla="*/ 0 h 19"/>
                <a:gd name="T30" fmla="*/ 5 w 18"/>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5" y="0"/>
                  </a:moveTo>
                  <a:lnTo>
                    <a:pt x="5" y="0"/>
                  </a:lnTo>
                  <a:lnTo>
                    <a:pt x="0" y="2"/>
                  </a:lnTo>
                  <a:lnTo>
                    <a:pt x="6" y="19"/>
                  </a:lnTo>
                  <a:lnTo>
                    <a:pt x="11" y="18"/>
                  </a:lnTo>
                  <a:lnTo>
                    <a:pt x="11" y="18"/>
                  </a:lnTo>
                  <a:lnTo>
                    <a:pt x="11" y="18"/>
                  </a:lnTo>
                  <a:lnTo>
                    <a:pt x="15" y="16"/>
                  </a:lnTo>
                  <a:lnTo>
                    <a:pt x="16" y="13"/>
                  </a:lnTo>
                  <a:lnTo>
                    <a:pt x="18" y="10"/>
                  </a:lnTo>
                  <a:lnTo>
                    <a:pt x="16" y="6"/>
                  </a:lnTo>
                  <a:lnTo>
                    <a:pt x="15" y="3"/>
                  </a:lnTo>
                  <a:lnTo>
                    <a:pt x="11" y="0"/>
                  </a:lnTo>
                  <a:lnTo>
                    <a:pt x="8" y="0"/>
                  </a:lnTo>
                  <a:lnTo>
                    <a:pt x="3"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228"/>
            <p:cNvSpPr>
              <a:spLocks/>
            </p:cNvSpPr>
            <p:nvPr/>
          </p:nvSpPr>
          <p:spPr bwMode="auto">
            <a:xfrm>
              <a:off x="7958138" y="4114800"/>
              <a:ext cx="25400" cy="31750"/>
            </a:xfrm>
            <a:custGeom>
              <a:avLst/>
              <a:gdLst>
                <a:gd name="T0" fmla="*/ 1 w 16"/>
                <a:gd name="T1" fmla="*/ 2 h 20"/>
                <a:gd name="T2" fmla="*/ 3 w 16"/>
                <a:gd name="T3" fmla="*/ 0 h 20"/>
                <a:gd name="T4" fmla="*/ 0 w 16"/>
                <a:gd name="T5" fmla="*/ 2 h 20"/>
                <a:gd name="T6" fmla="*/ 6 w 16"/>
                <a:gd name="T7" fmla="*/ 20 h 20"/>
                <a:gd name="T8" fmla="*/ 10 w 16"/>
                <a:gd name="T9" fmla="*/ 18 h 20"/>
                <a:gd name="T10" fmla="*/ 13 w 16"/>
                <a:gd name="T11" fmla="*/ 18 h 20"/>
                <a:gd name="T12" fmla="*/ 10 w 16"/>
                <a:gd name="T13" fmla="*/ 18 h 20"/>
                <a:gd name="T14" fmla="*/ 13 w 16"/>
                <a:gd name="T15" fmla="*/ 17 h 20"/>
                <a:gd name="T16" fmla="*/ 16 w 16"/>
                <a:gd name="T17" fmla="*/ 13 h 20"/>
                <a:gd name="T18" fmla="*/ 16 w 16"/>
                <a:gd name="T19" fmla="*/ 10 h 20"/>
                <a:gd name="T20" fmla="*/ 16 w 16"/>
                <a:gd name="T21" fmla="*/ 7 h 20"/>
                <a:gd name="T22" fmla="*/ 14 w 16"/>
                <a:gd name="T23" fmla="*/ 4 h 20"/>
                <a:gd name="T24" fmla="*/ 11 w 16"/>
                <a:gd name="T25" fmla="*/ 2 h 20"/>
                <a:gd name="T26" fmla="*/ 8 w 16"/>
                <a:gd name="T27" fmla="*/ 0 h 20"/>
                <a:gd name="T28" fmla="*/ 3 w 16"/>
                <a:gd name="T29" fmla="*/ 0 h 20"/>
                <a:gd name="T30" fmla="*/ 1 w 16"/>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0">
                  <a:moveTo>
                    <a:pt x="1" y="2"/>
                  </a:moveTo>
                  <a:lnTo>
                    <a:pt x="3" y="0"/>
                  </a:lnTo>
                  <a:lnTo>
                    <a:pt x="0" y="2"/>
                  </a:lnTo>
                  <a:lnTo>
                    <a:pt x="6" y="20"/>
                  </a:lnTo>
                  <a:lnTo>
                    <a:pt x="10" y="18"/>
                  </a:lnTo>
                  <a:lnTo>
                    <a:pt x="13" y="18"/>
                  </a:lnTo>
                  <a:lnTo>
                    <a:pt x="10" y="18"/>
                  </a:lnTo>
                  <a:lnTo>
                    <a:pt x="13" y="17"/>
                  </a:lnTo>
                  <a:lnTo>
                    <a:pt x="16" y="13"/>
                  </a:lnTo>
                  <a:lnTo>
                    <a:pt x="16" y="10"/>
                  </a:lnTo>
                  <a:lnTo>
                    <a:pt x="16" y="7"/>
                  </a:lnTo>
                  <a:lnTo>
                    <a:pt x="14" y="4"/>
                  </a:lnTo>
                  <a:lnTo>
                    <a:pt x="11" y="2"/>
                  </a:lnTo>
                  <a:lnTo>
                    <a:pt x="8" y="0"/>
                  </a:lnTo>
                  <a:lnTo>
                    <a:pt x="3" y="0"/>
                  </a:lnTo>
                  <a:lnTo>
                    <a:pt x="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29"/>
            <p:cNvSpPr>
              <a:spLocks/>
            </p:cNvSpPr>
            <p:nvPr/>
          </p:nvSpPr>
          <p:spPr bwMode="auto">
            <a:xfrm>
              <a:off x="7959726" y="4110038"/>
              <a:ext cx="31750" cy="33338"/>
            </a:xfrm>
            <a:custGeom>
              <a:avLst/>
              <a:gdLst>
                <a:gd name="T0" fmla="*/ 7 w 20"/>
                <a:gd name="T1" fmla="*/ 2 h 21"/>
                <a:gd name="T2" fmla="*/ 4 w 20"/>
                <a:gd name="T3" fmla="*/ 2 h 21"/>
                <a:gd name="T4" fmla="*/ 0 w 20"/>
                <a:gd name="T5" fmla="*/ 5 h 21"/>
                <a:gd name="T6" fmla="*/ 12 w 20"/>
                <a:gd name="T7" fmla="*/ 21 h 21"/>
                <a:gd name="T8" fmla="*/ 15 w 20"/>
                <a:gd name="T9" fmla="*/ 18 h 21"/>
                <a:gd name="T10" fmla="*/ 13 w 20"/>
                <a:gd name="T11" fmla="*/ 20 h 21"/>
                <a:gd name="T12" fmla="*/ 15 w 20"/>
                <a:gd name="T13" fmla="*/ 18 h 21"/>
                <a:gd name="T14" fmla="*/ 18 w 20"/>
                <a:gd name="T15" fmla="*/ 15 h 21"/>
                <a:gd name="T16" fmla="*/ 20 w 20"/>
                <a:gd name="T17" fmla="*/ 11 h 21"/>
                <a:gd name="T18" fmla="*/ 18 w 20"/>
                <a:gd name="T19" fmla="*/ 7 h 21"/>
                <a:gd name="T20" fmla="*/ 17 w 20"/>
                <a:gd name="T21" fmla="*/ 3 h 21"/>
                <a:gd name="T22" fmla="*/ 15 w 20"/>
                <a:gd name="T23" fmla="*/ 2 h 21"/>
                <a:gd name="T24" fmla="*/ 12 w 20"/>
                <a:gd name="T25" fmla="*/ 0 h 21"/>
                <a:gd name="T26" fmla="*/ 7 w 20"/>
                <a:gd name="T27" fmla="*/ 0 h 21"/>
                <a:gd name="T28" fmla="*/ 4 w 20"/>
                <a:gd name="T29" fmla="*/ 2 h 21"/>
                <a:gd name="T30" fmla="*/ 7 w 20"/>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7" y="2"/>
                  </a:moveTo>
                  <a:lnTo>
                    <a:pt x="4" y="2"/>
                  </a:lnTo>
                  <a:lnTo>
                    <a:pt x="0" y="5"/>
                  </a:lnTo>
                  <a:lnTo>
                    <a:pt x="12" y="21"/>
                  </a:lnTo>
                  <a:lnTo>
                    <a:pt x="15" y="18"/>
                  </a:lnTo>
                  <a:lnTo>
                    <a:pt x="13" y="20"/>
                  </a:lnTo>
                  <a:lnTo>
                    <a:pt x="15" y="18"/>
                  </a:lnTo>
                  <a:lnTo>
                    <a:pt x="18" y="15"/>
                  </a:lnTo>
                  <a:lnTo>
                    <a:pt x="20" y="11"/>
                  </a:lnTo>
                  <a:lnTo>
                    <a:pt x="18" y="7"/>
                  </a:lnTo>
                  <a:lnTo>
                    <a:pt x="17" y="3"/>
                  </a:lnTo>
                  <a:lnTo>
                    <a:pt x="15" y="2"/>
                  </a:lnTo>
                  <a:lnTo>
                    <a:pt x="12" y="0"/>
                  </a:lnTo>
                  <a:lnTo>
                    <a:pt x="7" y="0"/>
                  </a:lnTo>
                  <a:lnTo>
                    <a:pt x="4" y="2"/>
                  </a:lnTo>
                  <a:lnTo>
                    <a:pt x="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30"/>
            <p:cNvSpPr>
              <a:spLocks/>
            </p:cNvSpPr>
            <p:nvPr/>
          </p:nvSpPr>
          <p:spPr bwMode="auto">
            <a:xfrm>
              <a:off x="7970838" y="4106863"/>
              <a:ext cx="25400" cy="34925"/>
            </a:xfrm>
            <a:custGeom>
              <a:avLst/>
              <a:gdLst>
                <a:gd name="T0" fmla="*/ 2 w 16"/>
                <a:gd name="T1" fmla="*/ 2 h 22"/>
                <a:gd name="T2" fmla="*/ 3 w 16"/>
                <a:gd name="T3" fmla="*/ 2 h 22"/>
                <a:gd name="T4" fmla="*/ 0 w 16"/>
                <a:gd name="T5" fmla="*/ 4 h 22"/>
                <a:gd name="T6" fmla="*/ 6 w 16"/>
                <a:gd name="T7" fmla="*/ 22 h 22"/>
                <a:gd name="T8" fmla="*/ 10 w 16"/>
                <a:gd name="T9" fmla="*/ 20 h 22"/>
                <a:gd name="T10" fmla="*/ 13 w 16"/>
                <a:gd name="T11" fmla="*/ 18 h 22"/>
                <a:gd name="T12" fmla="*/ 10 w 16"/>
                <a:gd name="T13" fmla="*/ 20 h 22"/>
                <a:gd name="T14" fmla="*/ 15 w 16"/>
                <a:gd name="T15" fmla="*/ 17 h 22"/>
                <a:gd name="T16" fmla="*/ 16 w 16"/>
                <a:gd name="T17" fmla="*/ 13 h 22"/>
                <a:gd name="T18" fmla="*/ 16 w 16"/>
                <a:gd name="T19" fmla="*/ 10 h 22"/>
                <a:gd name="T20" fmla="*/ 16 w 16"/>
                <a:gd name="T21" fmla="*/ 7 h 22"/>
                <a:gd name="T22" fmla="*/ 15 w 16"/>
                <a:gd name="T23" fmla="*/ 4 h 22"/>
                <a:gd name="T24" fmla="*/ 11 w 16"/>
                <a:gd name="T25" fmla="*/ 2 h 22"/>
                <a:gd name="T26" fmla="*/ 8 w 16"/>
                <a:gd name="T27" fmla="*/ 0 h 22"/>
                <a:gd name="T28" fmla="*/ 3 w 16"/>
                <a:gd name="T29" fmla="*/ 2 h 22"/>
                <a:gd name="T30" fmla="*/ 2 w 16"/>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22">
                  <a:moveTo>
                    <a:pt x="2" y="2"/>
                  </a:moveTo>
                  <a:lnTo>
                    <a:pt x="3" y="2"/>
                  </a:lnTo>
                  <a:lnTo>
                    <a:pt x="0" y="4"/>
                  </a:lnTo>
                  <a:lnTo>
                    <a:pt x="6" y="22"/>
                  </a:lnTo>
                  <a:lnTo>
                    <a:pt x="10" y="20"/>
                  </a:lnTo>
                  <a:lnTo>
                    <a:pt x="13" y="18"/>
                  </a:lnTo>
                  <a:lnTo>
                    <a:pt x="10" y="20"/>
                  </a:lnTo>
                  <a:lnTo>
                    <a:pt x="15" y="17"/>
                  </a:lnTo>
                  <a:lnTo>
                    <a:pt x="16" y="13"/>
                  </a:lnTo>
                  <a:lnTo>
                    <a:pt x="16" y="10"/>
                  </a:lnTo>
                  <a:lnTo>
                    <a:pt x="16" y="7"/>
                  </a:lnTo>
                  <a:lnTo>
                    <a:pt x="15" y="4"/>
                  </a:lnTo>
                  <a:lnTo>
                    <a:pt x="11" y="2"/>
                  </a:lnTo>
                  <a:lnTo>
                    <a:pt x="8" y="0"/>
                  </a:lnTo>
                  <a:lnTo>
                    <a:pt x="3" y="2"/>
                  </a:lnTo>
                  <a:lnTo>
                    <a:pt x="2"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231"/>
            <p:cNvSpPr>
              <a:spLocks/>
            </p:cNvSpPr>
            <p:nvPr/>
          </p:nvSpPr>
          <p:spPr bwMode="auto">
            <a:xfrm>
              <a:off x="7974013" y="4102100"/>
              <a:ext cx="30163" cy="33338"/>
            </a:xfrm>
            <a:custGeom>
              <a:avLst/>
              <a:gdLst>
                <a:gd name="T0" fmla="*/ 3 w 19"/>
                <a:gd name="T1" fmla="*/ 3 h 21"/>
                <a:gd name="T2" fmla="*/ 3 w 19"/>
                <a:gd name="T3" fmla="*/ 3 h 21"/>
                <a:gd name="T4" fmla="*/ 0 w 19"/>
                <a:gd name="T5" fmla="*/ 5 h 21"/>
                <a:gd name="T6" fmla="*/ 11 w 19"/>
                <a:gd name="T7" fmla="*/ 21 h 21"/>
                <a:gd name="T8" fmla="*/ 14 w 19"/>
                <a:gd name="T9" fmla="*/ 18 h 21"/>
                <a:gd name="T10" fmla="*/ 14 w 19"/>
                <a:gd name="T11" fmla="*/ 18 h 21"/>
                <a:gd name="T12" fmla="*/ 14 w 19"/>
                <a:gd name="T13" fmla="*/ 18 h 21"/>
                <a:gd name="T14" fmla="*/ 17 w 19"/>
                <a:gd name="T15" fmla="*/ 15 h 21"/>
                <a:gd name="T16" fmla="*/ 19 w 19"/>
                <a:gd name="T17" fmla="*/ 12 h 21"/>
                <a:gd name="T18" fmla="*/ 17 w 19"/>
                <a:gd name="T19" fmla="*/ 8 h 21"/>
                <a:gd name="T20" fmla="*/ 16 w 19"/>
                <a:gd name="T21" fmla="*/ 5 h 21"/>
                <a:gd name="T22" fmla="*/ 14 w 19"/>
                <a:gd name="T23" fmla="*/ 2 h 21"/>
                <a:gd name="T24" fmla="*/ 11 w 19"/>
                <a:gd name="T25" fmla="*/ 0 h 21"/>
                <a:gd name="T26" fmla="*/ 6 w 19"/>
                <a:gd name="T27" fmla="*/ 0 h 21"/>
                <a:gd name="T28" fmla="*/ 3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3" y="3"/>
                  </a:moveTo>
                  <a:lnTo>
                    <a:pt x="3" y="3"/>
                  </a:lnTo>
                  <a:lnTo>
                    <a:pt x="0" y="5"/>
                  </a:lnTo>
                  <a:lnTo>
                    <a:pt x="11" y="21"/>
                  </a:lnTo>
                  <a:lnTo>
                    <a:pt x="14" y="18"/>
                  </a:lnTo>
                  <a:lnTo>
                    <a:pt x="14" y="18"/>
                  </a:lnTo>
                  <a:lnTo>
                    <a:pt x="14" y="18"/>
                  </a:lnTo>
                  <a:lnTo>
                    <a:pt x="17" y="15"/>
                  </a:lnTo>
                  <a:lnTo>
                    <a:pt x="19" y="12"/>
                  </a:lnTo>
                  <a:lnTo>
                    <a:pt x="17" y="8"/>
                  </a:lnTo>
                  <a:lnTo>
                    <a:pt x="16" y="5"/>
                  </a:lnTo>
                  <a:lnTo>
                    <a:pt x="14" y="2"/>
                  </a:lnTo>
                  <a:lnTo>
                    <a:pt x="11" y="0"/>
                  </a:lnTo>
                  <a:lnTo>
                    <a:pt x="6" y="0"/>
                  </a:lnTo>
                  <a:lnTo>
                    <a:pt x="3"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232"/>
            <p:cNvSpPr>
              <a:spLocks/>
            </p:cNvSpPr>
            <p:nvPr/>
          </p:nvSpPr>
          <p:spPr bwMode="auto">
            <a:xfrm>
              <a:off x="7978776" y="4097338"/>
              <a:ext cx="30163" cy="33338"/>
            </a:xfrm>
            <a:custGeom>
              <a:avLst/>
              <a:gdLst>
                <a:gd name="T0" fmla="*/ 5 w 19"/>
                <a:gd name="T1" fmla="*/ 3 h 21"/>
                <a:gd name="T2" fmla="*/ 5 w 19"/>
                <a:gd name="T3" fmla="*/ 3 h 21"/>
                <a:gd name="T4" fmla="*/ 0 w 19"/>
                <a:gd name="T5" fmla="*/ 6 h 21"/>
                <a:gd name="T6" fmla="*/ 11 w 19"/>
                <a:gd name="T7" fmla="*/ 21 h 21"/>
                <a:gd name="T8" fmla="*/ 16 w 19"/>
                <a:gd name="T9" fmla="*/ 18 h 21"/>
                <a:gd name="T10" fmla="*/ 16 w 19"/>
                <a:gd name="T11" fmla="*/ 18 h 21"/>
                <a:gd name="T12" fmla="*/ 16 w 19"/>
                <a:gd name="T13" fmla="*/ 18 h 21"/>
                <a:gd name="T14" fmla="*/ 18 w 19"/>
                <a:gd name="T15" fmla="*/ 15 h 21"/>
                <a:gd name="T16" fmla="*/ 19 w 19"/>
                <a:gd name="T17" fmla="*/ 11 h 21"/>
                <a:gd name="T18" fmla="*/ 19 w 19"/>
                <a:gd name="T19" fmla="*/ 8 h 21"/>
                <a:gd name="T20" fmla="*/ 18 w 19"/>
                <a:gd name="T21" fmla="*/ 5 h 21"/>
                <a:gd name="T22" fmla="*/ 14 w 19"/>
                <a:gd name="T23" fmla="*/ 2 h 21"/>
                <a:gd name="T24" fmla="*/ 11 w 19"/>
                <a:gd name="T25" fmla="*/ 0 h 21"/>
                <a:gd name="T26" fmla="*/ 8 w 19"/>
                <a:gd name="T27" fmla="*/ 2 h 21"/>
                <a:gd name="T28" fmla="*/ 5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5" y="3"/>
                  </a:moveTo>
                  <a:lnTo>
                    <a:pt x="5" y="3"/>
                  </a:lnTo>
                  <a:lnTo>
                    <a:pt x="0" y="6"/>
                  </a:lnTo>
                  <a:lnTo>
                    <a:pt x="11" y="21"/>
                  </a:lnTo>
                  <a:lnTo>
                    <a:pt x="16" y="18"/>
                  </a:lnTo>
                  <a:lnTo>
                    <a:pt x="16" y="18"/>
                  </a:lnTo>
                  <a:lnTo>
                    <a:pt x="16" y="18"/>
                  </a:lnTo>
                  <a:lnTo>
                    <a:pt x="18" y="15"/>
                  </a:lnTo>
                  <a:lnTo>
                    <a:pt x="19" y="11"/>
                  </a:lnTo>
                  <a:lnTo>
                    <a:pt x="19" y="8"/>
                  </a:lnTo>
                  <a:lnTo>
                    <a:pt x="18" y="5"/>
                  </a:lnTo>
                  <a:lnTo>
                    <a:pt x="14" y="2"/>
                  </a:lnTo>
                  <a:lnTo>
                    <a:pt x="11" y="0"/>
                  </a:lnTo>
                  <a:lnTo>
                    <a:pt x="8" y="2"/>
                  </a:lnTo>
                  <a:lnTo>
                    <a:pt x="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2" name="Freeform 1233"/>
            <p:cNvSpPr>
              <a:spLocks/>
            </p:cNvSpPr>
            <p:nvPr/>
          </p:nvSpPr>
          <p:spPr bwMode="auto">
            <a:xfrm>
              <a:off x="7986713" y="4094163"/>
              <a:ext cx="30163" cy="31750"/>
            </a:xfrm>
            <a:custGeom>
              <a:avLst/>
              <a:gdLst>
                <a:gd name="T0" fmla="*/ 1 w 19"/>
                <a:gd name="T1" fmla="*/ 4 h 20"/>
                <a:gd name="T2" fmla="*/ 3 w 19"/>
                <a:gd name="T3" fmla="*/ 2 h 20"/>
                <a:gd name="T4" fmla="*/ 0 w 19"/>
                <a:gd name="T5" fmla="*/ 5 h 20"/>
                <a:gd name="T6" fmla="*/ 11 w 19"/>
                <a:gd name="T7" fmla="*/ 20 h 20"/>
                <a:gd name="T8" fmla="*/ 14 w 19"/>
                <a:gd name="T9" fmla="*/ 17 h 20"/>
                <a:gd name="T10" fmla="*/ 16 w 19"/>
                <a:gd name="T11" fmla="*/ 15 h 20"/>
                <a:gd name="T12" fmla="*/ 14 w 19"/>
                <a:gd name="T13" fmla="*/ 17 h 20"/>
                <a:gd name="T14" fmla="*/ 18 w 19"/>
                <a:gd name="T15" fmla="*/ 13 h 20"/>
                <a:gd name="T16" fmla="*/ 19 w 19"/>
                <a:gd name="T17" fmla="*/ 10 h 20"/>
                <a:gd name="T18" fmla="*/ 18 w 19"/>
                <a:gd name="T19" fmla="*/ 7 h 20"/>
                <a:gd name="T20" fmla="*/ 16 w 19"/>
                <a:gd name="T21" fmla="*/ 4 h 20"/>
                <a:gd name="T22" fmla="*/ 14 w 19"/>
                <a:gd name="T23" fmla="*/ 0 h 20"/>
                <a:gd name="T24" fmla="*/ 11 w 19"/>
                <a:gd name="T25" fmla="*/ 0 h 20"/>
                <a:gd name="T26" fmla="*/ 6 w 19"/>
                <a:gd name="T27" fmla="*/ 0 h 20"/>
                <a:gd name="T28" fmla="*/ 3 w 19"/>
                <a:gd name="T29" fmla="*/ 2 h 20"/>
                <a:gd name="T30" fmla="*/ 1 w 19"/>
                <a:gd name="T3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0">
                  <a:moveTo>
                    <a:pt x="1" y="4"/>
                  </a:moveTo>
                  <a:lnTo>
                    <a:pt x="3" y="2"/>
                  </a:lnTo>
                  <a:lnTo>
                    <a:pt x="0" y="5"/>
                  </a:lnTo>
                  <a:lnTo>
                    <a:pt x="11" y="20"/>
                  </a:lnTo>
                  <a:lnTo>
                    <a:pt x="14" y="17"/>
                  </a:lnTo>
                  <a:lnTo>
                    <a:pt x="16" y="15"/>
                  </a:lnTo>
                  <a:lnTo>
                    <a:pt x="14" y="17"/>
                  </a:lnTo>
                  <a:lnTo>
                    <a:pt x="18" y="13"/>
                  </a:lnTo>
                  <a:lnTo>
                    <a:pt x="19" y="10"/>
                  </a:lnTo>
                  <a:lnTo>
                    <a:pt x="18" y="7"/>
                  </a:lnTo>
                  <a:lnTo>
                    <a:pt x="16" y="4"/>
                  </a:lnTo>
                  <a:lnTo>
                    <a:pt x="14" y="0"/>
                  </a:lnTo>
                  <a:lnTo>
                    <a:pt x="11" y="0"/>
                  </a:lnTo>
                  <a:lnTo>
                    <a:pt x="6" y="0"/>
                  </a:lnTo>
                  <a:lnTo>
                    <a:pt x="3" y="2"/>
                  </a:lnTo>
                  <a:lnTo>
                    <a:pt x="1"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3" name="Freeform 1234"/>
            <p:cNvSpPr>
              <a:spLocks/>
            </p:cNvSpPr>
            <p:nvPr/>
          </p:nvSpPr>
          <p:spPr bwMode="auto">
            <a:xfrm>
              <a:off x="7988301" y="4086225"/>
              <a:ext cx="33338" cy="31750"/>
            </a:xfrm>
            <a:custGeom>
              <a:avLst/>
              <a:gdLst>
                <a:gd name="T0" fmla="*/ 7 w 21"/>
                <a:gd name="T1" fmla="*/ 2 h 20"/>
                <a:gd name="T2" fmla="*/ 5 w 21"/>
                <a:gd name="T3" fmla="*/ 4 h 20"/>
                <a:gd name="T4" fmla="*/ 0 w 21"/>
                <a:gd name="T5" fmla="*/ 9 h 20"/>
                <a:gd name="T6" fmla="*/ 15 w 21"/>
                <a:gd name="T7" fmla="*/ 20 h 20"/>
                <a:gd name="T8" fmla="*/ 20 w 21"/>
                <a:gd name="T9" fmla="*/ 17 h 20"/>
                <a:gd name="T10" fmla="*/ 18 w 21"/>
                <a:gd name="T11" fmla="*/ 17 h 20"/>
                <a:gd name="T12" fmla="*/ 20 w 21"/>
                <a:gd name="T13" fmla="*/ 17 h 20"/>
                <a:gd name="T14" fmla="*/ 21 w 21"/>
                <a:gd name="T15" fmla="*/ 12 h 20"/>
                <a:gd name="T16" fmla="*/ 21 w 21"/>
                <a:gd name="T17" fmla="*/ 9 h 20"/>
                <a:gd name="T18" fmla="*/ 20 w 21"/>
                <a:gd name="T19" fmla="*/ 5 h 20"/>
                <a:gd name="T20" fmla="*/ 18 w 21"/>
                <a:gd name="T21" fmla="*/ 2 h 20"/>
                <a:gd name="T22" fmla="*/ 15 w 21"/>
                <a:gd name="T23" fmla="*/ 0 h 20"/>
                <a:gd name="T24" fmla="*/ 12 w 21"/>
                <a:gd name="T25" fmla="*/ 0 h 20"/>
                <a:gd name="T26" fmla="*/ 8 w 21"/>
                <a:gd name="T27" fmla="*/ 0 h 20"/>
                <a:gd name="T28" fmla="*/ 5 w 21"/>
                <a:gd name="T29" fmla="*/ 4 h 20"/>
                <a:gd name="T30" fmla="*/ 7 w 21"/>
                <a:gd name="T31"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0">
                  <a:moveTo>
                    <a:pt x="7" y="2"/>
                  </a:moveTo>
                  <a:lnTo>
                    <a:pt x="5" y="4"/>
                  </a:lnTo>
                  <a:lnTo>
                    <a:pt x="0" y="9"/>
                  </a:lnTo>
                  <a:lnTo>
                    <a:pt x="15" y="20"/>
                  </a:lnTo>
                  <a:lnTo>
                    <a:pt x="20" y="17"/>
                  </a:lnTo>
                  <a:lnTo>
                    <a:pt x="18" y="17"/>
                  </a:lnTo>
                  <a:lnTo>
                    <a:pt x="20" y="17"/>
                  </a:lnTo>
                  <a:lnTo>
                    <a:pt x="21" y="12"/>
                  </a:lnTo>
                  <a:lnTo>
                    <a:pt x="21" y="9"/>
                  </a:lnTo>
                  <a:lnTo>
                    <a:pt x="20" y="5"/>
                  </a:lnTo>
                  <a:lnTo>
                    <a:pt x="18" y="2"/>
                  </a:lnTo>
                  <a:lnTo>
                    <a:pt x="15" y="0"/>
                  </a:lnTo>
                  <a:lnTo>
                    <a:pt x="12" y="0"/>
                  </a:lnTo>
                  <a:lnTo>
                    <a:pt x="8" y="0"/>
                  </a:lnTo>
                  <a:lnTo>
                    <a:pt x="5" y="4"/>
                  </a:lnTo>
                  <a:lnTo>
                    <a:pt x="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8" name="Freeform 1235"/>
            <p:cNvSpPr>
              <a:spLocks/>
            </p:cNvSpPr>
            <p:nvPr/>
          </p:nvSpPr>
          <p:spPr bwMode="auto">
            <a:xfrm>
              <a:off x="7999413" y="4081463"/>
              <a:ext cx="30163" cy="31750"/>
            </a:xfrm>
            <a:custGeom>
              <a:avLst/>
              <a:gdLst>
                <a:gd name="T0" fmla="*/ 3 w 19"/>
                <a:gd name="T1" fmla="*/ 2 h 20"/>
                <a:gd name="T2" fmla="*/ 3 w 19"/>
                <a:gd name="T3" fmla="*/ 2 h 20"/>
                <a:gd name="T4" fmla="*/ 0 w 19"/>
                <a:gd name="T5" fmla="*/ 5 h 20"/>
                <a:gd name="T6" fmla="*/ 11 w 19"/>
                <a:gd name="T7" fmla="*/ 20 h 20"/>
                <a:gd name="T8" fmla="*/ 14 w 19"/>
                <a:gd name="T9" fmla="*/ 16 h 20"/>
                <a:gd name="T10" fmla="*/ 14 w 19"/>
                <a:gd name="T11" fmla="*/ 16 h 20"/>
                <a:gd name="T12" fmla="*/ 14 w 19"/>
                <a:gd name="T13" fmla="*/ 16 h 20"/>
                <a:gd name="T14" fmla="*/ 18 w 19"/>
                <a:gd name="T15" fmla="*/ 15 h 20"/>
                <a:gd name="T16" fmla="*/ 19 w 19"/>
                <a:gd name="T17" fmla="*/ 10 h 20"/>
                <a:gd name="T18" fmla="*/ 18 w 19"/>
                <a:gd name="T19" fmla="*/ 7 h 20"/>
                <a:gd name="T20" fmla="*/ 16 w 19"/>
                <a:gd name="T21" fmla="*/ 3 h 20"/>
                <a:gd name="T22" fmla="*/ 14 w 19"/>
                <a:gd name="T23" fmla="*/ 2 h 20"/>
                <a:gd name="T24" fmla="*/ 11 w 19"/>
                <a:gd name="T25" fmla="*/ 0 h 20"/>
                <a:gd name="T26" fmla="*/ 6 w 19"/>
                <a:gd name="T27" fmla="*/ 0 h 20"/>
                <a:gd name="T28" fmla="*/ 3 w 19"/>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3" y="2"/>
                  </a:moveTo>
                  <a:lnTo>
                    <a:pt x="3" y="2"/>
                  </a:lnTo>
                  <a:lnTo>
                    <a:pt x="0" y="5"/>
                  </a:lnTo>
                  <a:lnTo>
                    <a:pt x="11" y="20"/>
                  </a:lnTo>
                  <a:lnTo>
                    <a:pt x="14" y="16"/>
                  </a:lnTo>
                  <a:lnTo>
                    <a:pt x="14" y="16"/>
                  </a:lnTo>
                  <a:lnTo>
                    <a:pt x="14" y="16"/>
                  </a:lnTo>
                  <a:lnTo>
                    <a:pt x="18" y="15"/>
                  </a:lnTo>
                  <a:lnTo>
                    <a:pt x="19" y="10"/>
                  </a:lnTo>
                  <a:lnTo>
                    <a:pt x="18" y="7"/>
                  </a:lnTo>
                  <a:lnTo>
                    <a:pt x="16" y="3"/>
                  </a:lnTo>
                  <a:lnTo>
                    <a:pt x="14" y="2"/>
                  </a:lnTo>
                  <a:lnTo>
                    <a:pt x="11" y="0"/>
                  </a:lnTo>
                  <a:lnTo>
                    <a:pt x="6" y="0"/>
                  </a:lnTo>
                  <a:lnTo>
                    <a:pt x="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79" name="Freeform 1236"/>
            <p:cNvSpPr>
              <a:spLocks/>
            </p:cNvSpPr>
            <p:nvPr/>
          </p:nvSpPr>
          <p:spPr bwMode="auto">
            <a:xfrm>
              <a:off x="8004176" y="4076700"/>
              <a:ext cx="31750" cy="30163"/>
            </a:xfrm>
            <a:custGeom>
              <a:avLst/>
              <a:gdLst>
                <a:gd name="T0" fmla="*/ 5 w 20"/>
                <a:gd name="T1" fmla="*/ 2 h 19"/>
                <a:gd name="T2" fmla="*/ 5 w 20"/>
                <a:gd name="T3" fmla="*/ 2 h 19"/>
                <a:gd name="T4" fmla="*/ 0 w 20"/>
                <a:gd name="T5" fmla="*/ 5 h 19"/>
                <a:gd name="T6" fmla="*/ 11 w 20"/>
                <a:gd name="T7" fmla="*/ 19 h 19"/>
                <a:gd name="T8" fmla="*/ 16 w 20"/>
                <a:gd name="T9" fmla="*/ 18 h 19"/>
                <a:gd name="T10" fmla="*/ 16 w 20"/>
                <a:gd name="T11" fmla="*/ 18 h 19"/>
                <a:gd name="T12" fmla="*/ 16 w 20"/>
                <a:gd name="T13" fmla="*/ 18 h 19"/>
                <a:gd name="T14" fmla="*/ 18 w 20"/>
                <a:gd name="T15" fmla="*/ 15 h 19"/>
                <a:gd name="T16" fmla="*/ 20 w 20"/>
                <a:gd name="T17" fmla="*/ 10 h 19"/>
                <a:gd name="T18" fmla="*/ 20 w 20"/>
                <a:gd name="T19" fmla="*/ 6 h 19"/>
                <a:gd name="T20" fmla="*/ 18 w 20"/>
                <a:gd name="T21" fmla="*/ 3 h 19"/>
                <a:gd name="T22" fmla="*/ 15 w 20"/>
                <a:gd name="T23" fmla="*/ 2 h 19"/>
                <a:gd name="T24" fmla="*/ 11 w 20"/>
                <a:gd name="T25" fmla="*/ 0 h 19"/>
                <a:gd name="T26" fmla="*/ 8 w 20"/>
                <a:gd name="T27" fmla="*/ 0 h 19"/>
                <a:gd name="T28" fmla="*/ 5 w 20"/>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9">
                  <a:moveTo>
                    <a:pt x="5" y="2"/>
                  </a:moveTo>
                  <a:lnTo>
                    <a:pt x="5" y="2"/>
                  </a:lnTo>
                  <a:lnTo>
                    <a:pt x="0" y="5"/>
                  </a:lnTo>
                  <a:lnTo>
                    <a:pt x="11" y="19"/>
                  </a:lnTo>
                  <a:lnTo>
                    <a:pt x="16" y="18"/>
                  </a:lnTo>
                  <a:lnTo>
                    <a:pt x="16" y="18"/>
                  </a:lnTo>
                  <a:lnTo>
                    <a:pt x="16" y="18"/>
                  </a:lnTo>
                  <a:lnTo>
                    <a:pt x="18" y="15"/>
                  </a:lnTo>
                  <a:lnTo>
                    <a:pt x="20" y="10"/>
                  </a:lnTo>
                  <a:lnTo>
                    <a:pt x="20" y="6"/>
                  </a:lnTo>
                  <a:lnTo>
                    <a:pt x="18" y="3"/>
                  </a:lnTo>
                  <a:lnTo>
                    <a:pt x="15" y="2"/>
                  </a:lnTo>
                  <a:lnTo>
                    <a:pt x="11" y="0"/>
                  </a:lnTo>
                  <a:lnTo>
                    <a:pt x="8" y="0"/>
                  </a:lnTo>
                  <a:lnTo>
                    <a:pt x="5"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0" name="Freeform 1237"/>
            <p:cNvSpPr>
              <a:spLocks/>
            </p:cNvSpPr>
            <p:nvPr/>
          </p:nvSpPr>
          <p:spPr bwMode="auto">
            <a:xfrm>
              <a:off x="8012113" y="4071938"/>
              <a:ext cx="30163" cy="33338"/>
            </a:xfrm>
            <a:custGeom>
              <a:avLst/>
              <a:gdLst>
                <a:gd name="T0" fmla="*/ 3 w 19"/>
                <a:gd name="T1" fmla="*/ 1 h 21"/>
                <a:gd name="T2" fmla="*/ 3 w 19"/>
                <a:gd name="T3" fmla="*/ 1 h 21"/>
                <a:gd name="T4" fmla="*/ 0 w 19"/>
                <a:gd name="T5" fmla="*/ 5 h 21"/>
                <a:gd name="T6" fmla="*/ 11 w 19"/>
                <a:gd name="T7" fmla="*/ 21 h 21"/>
                <a:gd name="T8" fmla="*/ 15 w 19"/>
                <a:gd name="T9" fmla="*/ 18 h 21"/>
                <a:gd name="T10" fmla="*/ 15 w 19"/>
                <a:gd name="T11" fmla="*/ 18 h 21"/>
                <a:gd name="T12" fmla="*/ 15 w 19"/>
                <a:gd name="T13" fmla="*/ 18 h 21"/>
                <a:gd name="T14" fmla="*/ 18 w 19"/>
                <a:gd name="T15" fmla="*/ 14 h 21"/>
                <a:gd name="T16" fmla="*/ 19 w 19"/>
                <a:gd name="T17" fmla="*/ 11 h 21"/>
                <a:gd name="T18" fmla="*/ 18 w 19"/>
                <a:gd name="T19" fmla="*/ 6 h 21"/>
                <a:gd name="T20" fmla="*/ 16 w 19"/>
                <a:gd name="T21" fmla="*/ 5 h 21"/>
                <a:gd name="T22" fmla="*/ 15 w 19"/>
                <a:gd name="T23" fmla="*/ 1 h 21"/>
                <a:gd name="T24" fmla="*/ 11 w 19"/>
                <a:gd name="T25" fmla="*/ 0 h 21"/>
                <a:gd name="T26" fmla="*/ 6 w 19"/>
                <a:gd name="T27" fmla="*/ 0 h 21"/>
                <a:gd name="T28" fmla="*/ 3 w 19"/>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3" y="1"/>
                  </a:moveTo>
                  <a:lnTo>
                    <a:pt x="3" y="1"/>
                  </a:lnTo>
                  <a:lnTo>
                    <a:pt x="0" y="5"/>
                  </a:lnTo>
                  <a:lnTo>
                    <a:pt x="11" y="21"/>
                  </a:lnTo>
                  <a:lnTo>
                    <a:pt x="15" y="18"/>
                  </a:lnTo>
                  <a:lnTo>
                    <a:pt x="15" y="18"/>
                  </a:lnTo>
                  <a:lnTo>
                    <a:pt x="15" y="18"/>
                  </a:lnTo>
                  <a:lnTo>
                    <a:pt x="18" y="14"/>
                  </a:lnTo>
                  <a:lnTo>
                    <a:pt x="19" y="11"/>
                  </a:lnTo>
                  <a:lnTo>
                    <a:pt x="18" y="6"/>
                  </a:lnTo>
                  <a:lnTo>
                    <a:pt x="16" y="5"/>
                  </a:lnTo>
                  <a:lnTo>
                    <a:pt x="15" y="1"/>
                  </a:lnTo>
                  <a:lnTo>
                    <a:pt x="11" y="0"/>
                  </a:lnTo>
                  <a:lnTo>
                    <a:pt x="6" y="0"/>
                  </a:lnTo>
                  <a:lnTo>
                    <a:pt x="3"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1" name="Freeform 1238"/>
            <p:cNvSpPr>
              <a:spLocks/>
            </p:cNvSpPr>
            <p:nvPr/>
          </p:nvSpPr>
          <p:spPr bwMode="auto">
            <a:xfrm>
              <a:off x="8016876" y="4065588"/>
              <a:ext cx="31750" cy="34925"/>
            </a:xfrm>
            <a:custGeom>
              <a:avLst/>
              <a:gdLst>
                <a:gd name="T0" fmla="*/ 7 w 20"/>
                <a:gd name="T1" fmla="*/ 2 h 22"/>
                <a:gd name="T2" fmla="*/ 3 w 20"/>
                <a:gd name="T3" fmla="*/ 4 h 22"/>
                <a:gd name="T4" fmla="*/ 0 w 20"/>
                <a:gd name="T5" fmla="*/ 5 h 22"/>
                <a:gd name="T6" fmla="*/ 12 w 20"/>
                <a:gd name="T7" fmla="*/ 22 h 22"/>
                <a:gd name="T8" fmla="*/ 16 w 20"/>
                <a:gd name="T9" fmla="*/ 18 h 22"/>
                <a:gd name="T10" fmla="*/ 13 w 20"/>
                <a:gd name="T11" fmla="*/ 20 h 22"/>
                <a:gd name="T12" fmla="*/ 16 w 20"/>
                <a:gd name="T13" fmla="*/ 18 h 22"/>
                <a:gd name="T14" fmla="*/ 18 w 20"/>
                <a:gd name="T15" fmla="*/ 15 h 22"/>
                <a:gd name="T16" fmla="*/ 20 w 20"/>
                <a:gd name="T17" fmla="*/ 12 h 22"/>
                <a:gd name="T18" fmla="*/ 20 w 20"/>
                <a:gd name="T19" fmla="*/ 9 h 22"/>
                <a:gd name="T20" fmla="*/ 18 w 20"/>
                <a:gd name="T21" fmla="*/ 5 h 22"/>
                <a:gd name="T22" fmla="*/ 15 w 20"/>
                <a:gd name="T23" fmla="*/ 2 h 22"/>
                <a:gd name="T24" fmla="*/ 12 w 20"/>
                <a:gd name="T25" fmla="*/ 0 h 22"/>
                <a:gd name="T26" fmla="*/ 8 w 20"/>
                <a:gd name="T27" fmla="*/ 0 h 22"/>
                <a:gd name="T28" fmla="*/ 3 w 20"/>
                <a:gd name="T29" fmla="*/ 4 h 22"/>
                <a:gd name="T30" fmla="*/ 7 w 20"/>
                <a:gd name="T3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2">
                  <a:moveTo>
                    <a:pt x="7" y="2"/>
                  </a:moveTo>
                  <a:lnTo>
                    <a:pt x="3" y="4"/>
                  </a:lnTo>
                  <a:lnTo>
                    <a:pt x="0" y="5"/>
                  </a:lnTo>
                  <a:lnTo>
                    <a:pt x="12" y="22"/>
                  </a:lnTo>
                  <a:lnTo>
                    <a:pt x="16" y="18"/>
                  </a:lnTo>
                  <a:lnTo>
                    <a:pt x="13" y="20"/>
                  </a:lnTo>
                  <a:lnTo>
                    <a:pt x="16" y="18"/>
                  </a:lnTo>
                  <a:lnTo>
                    <a:pt x="18" y="15"/>
                  </a:lnTo>
                  <a:lnTo>
                    <a:pt x="20" y="12"/>
                  </a:lnTo>
                  <a:lnTo>
                    <a:pt x="20" y="9"/>
                  </a:lnTo>
                  <a:lnTo>
                    <a:pt x="18" y="5"/>
                  </a:lnTo>
                  <a:lnTo>
                    <a:pt x="15" y="2"/>
                  </a:lnTo>
                  <a:lnTo>
                    <a:pt x="12" y="0"/>
                  </a:lnTo>
                  <a:lnTo>
                    <a:pt x="8" y="0"/>
                  </a:lnTo>
                  <a:lnTo>
                    <a:pt x="3" y="4"/>
                  </a:lnTo>
                  <a:lnTo>
                    <a:pt x="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2" name="Freeform 1239"/>
            <p:cNvSpPr>
              <a:spLocks/>
            </p:cNvSpPr>
            <p:nvPr/>
          </p:nvSpPr>
          <p:spPr bwMode="auto">
            <a:xfrm>
              <a:off x="8027988" y="4064000"/>
              <a:ext cx="28575" cy="33338"/>
            </a:xfrm>
            <a:custGeom>
              <a:avLst/>
              <a:gdLst>
                <a:gd name="T0" fmla="*/ 1 w 18"/>
                <a:gd name="T1" fmla="*/ 3 h 21"/>
                <a:gd name="T2" fmla="*/ 3 w 18"/>
                <a:gd name="T3" fmla="*/ 1 h 21"/>
                <a:gd name="T4" fmla="*/ 0 w 18"/>
                <a:gd name="T5" fmla="*/ 3 h 21"/>
                <a:gd name="T6" fmla="*/ 6 w 18"/>
                <a:gd name="T7" fmla="*/ 21 h 21"/>
                <a:gd name="T8" fmla="*/ 11 w 18"/>
                <a:gd name="T9" fmla="*/ 19 h 21"/>
                <a:gd name="T10" fmla="*/ 13 w 18"/>
                <a:gd name="T11" fmla="*/ 18 h 21"/>
                <a:gd name="T12" fmla="*/ 11 w 18"/>
                <a:gd name="T13" fmla="*/ 19 h 21"/>
                <a:gd name="T14" fmla="*/ 14 w 18"/>
                <a:gd name="T15" fmla="*/ 16 h 21"/>
                <a:gd name="T16" fmla="*/ 16 w 18"/>
                <a:gd name="T17" fmla="*/ 13 h 21"/>
                <a:gd name="T18" fmla="*/ 18 w 18"/>
                <a:gd name="T19" fmla="*/ 10 h 21"/>
                <a:gd name="T20" fmla="*/ 16 w 18"/>
                <a:gd name="T21" fmla="*/ 6 h 21"/>
                <a:gd name="T22" fmla="*/ 14 w 18"/>
                <a:gd name="T23" fmla="*/ 3 h 21"/>
                <a:gd name="T24" fmla="*/ 11 w 18"/>
                <a:gd name="T25" fmla="*/ 1 h 21"/>
                <a:gd name="T26" fmla="*/ 8 w 18"/>
                <a:gd name="T27" fmla="*/ 0 h 21"/>
                <a:gd name="T28" fmla="*/ 3 w 18"/>
                <a:gd name="T29" fmla="*/ 1 h 21"/>
                <a:gd name="T30" fmla="*/ 1 w 18"/>
                <a:gd name="T31"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1" y="3"/>
                  </a:moveTo>
                  <a:lnTo>
                    <a:pt x="3" y="1"/>
                  </a:lnTo>
                  <a:lnTo>
                    <a:pt x="0" y="3"/>
                  </a:lnTo>
                  <a:lnTo>
                    <a:pt x="6" y="21"/>
                  </a:lnTo>
                  <a:lnTo>
                    <a:pt x="11" y="19"/>
                  </a:lnTo>
                  <a:lnTo>
                    <a:pt x="13" y="18"/>
                  </a:lnTo>
                  <a:lnTo>
                    <a:pt x="11" y="19"/>
                  </a:lnTo>
                  <a:lnTo>
                    <a:pt x="14" y="16"/>
                  </a:lnTo>
                  <a:lnTo>
                    <a:pt x="16" y="13"/>
                  </a:lnTo>
                  <a:lnTo>
                    <a:pt x="18" y="10"/>
                  </a:lnTo>
                  <a:lnTo>
                    <a:pt x="16" y="6"/>
                  </a:lnTo>
                  <a:lnTo>
                    <a:pt x="14" y="3"/>
                  </a:lnTo>
                  <a:lnTo>
                    <a:pt x="11" y="1"/>
                  </a:lnTo>
                  <a:lnTo>
                    <a:pt x="8" y="0"/>
                  </a:lnTo>
                  <a:lnTo>
                    <a:pt x="3" y="1"/>
                  </a:lnTo>
                  <a:lnTo>
                    <a:pt x="1"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3" name="Freeform 1240"/>
            <p:cNvSpPr>
              <a:spLocks/>
            </p:cNvSpPr>
            <p:nvPr/>
          </p:nvSpPr>
          <p:spPr bwMode="auto">
            <a:xfrm>
              <a:off x="8029576" y="4059238"/>
              <a:ext cx="31750" cy="33338"/>
            </a:xfrm>
            <a:custGeom>
              <a:avLst/>
              <a:gdLst>
                <a:gd name="T0" fmla="*/ 10 w 20"/>
                <a:gd name="T1" fmla="*/ 0 h 21"/>
                <a:gd name="T2" fmla="*/ 4 w 20"/>
                <a:gd name="T3" fmla="*/ 3 h 21"/>
                <a:gd name="T4" fmla="*/ 0 w 20"/>
                <a:gd name="T5" fmla="*/ 6 h 21"/>
                <a:gd name="T6" fmla="*/ 12 w 20"/>
                <a:gd name="T7" fmla="*/ 21 h 21"/>
                <a:gd name="T8" fmla="*/ 17 w 20"/>
                <a:gd name="T9" fmla="*/ 17 h 21"/>
                <a:gd name="T10" fmla="*/ 10 w 20"/>
                <a:gd name="T11" fmla="*/ 19 h 21"/>
                <a:gd name="T12" fmla="*/ 17 w 20"/>
                <a:gd name="T13" fmla="*/ 17 h 21"/>
                <a:gd name="T14" fmla="*/ 18 w 20"/>
                <a:gd name="T15" fmla="*/ 14 h 21"/>
                <a:gd name="T16" fmla="*/ 20 w 20"/>
                <a:gd name="T17" fmla="*/ 11 h 21"/>
                <a:gd name="T18" fmla="*/ 20 w 20"/>
                <a:gd name="T19" fmla="*/ 8 h 21"/>
                <a:gd name="T20" fmla="*/ 18 w 20"/>
                <a:gd name="T21" fmla="*/ 4 h 21"/>
                <a:gd name="T22" fmla="*/ 15 w 20"/>
                <a:gd name="T23" fmla="*/ 1 h 21"/>
                <a:gd name="T24" fmla="*/ 12 w 20"/>
                <a:gd name="T25" fmla="*/ 0 h 21"/>
                <a:gd name="T26" fmla="*/ 8 w 20"/>
                <a:gd name="T27" fmla="*/ 1 h 21"/>
                <a:gd name="T28" fmla="*/ 4 w 20"/>
                <a:gd name="T29" fmla="*/ 3 h 21"/>
                <a:gd name="T30" fmla="*/ 10 w 20"/>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0" y="0"/>
                  </a:moveTo>
                  <a:lnTo>
                    <a:pt x="4" y="3"/>
                  </a:lnTo>
                  <a:lnTo>
                    <a:pt x="0" y="6"/>
                  </a:lnTo>
                  <a:lnTo>
                    <a:pt x="12" y="21"/>
                  </a:lnTo>
                  <a:lnTo>
                    <a:pt x="17" y="17"/>
                  </a:lnTo>
                  <a:lnTo>
                    <a:pt x="10" y="19"/>
                  </a:lnTo>
                  <a:lnTo>
                    <a:pt x="17" y="17"/>
                  </a:lnTo>
                  <a:lnTo>
                    <a:pt x="18" y="14"/>
                  </a:lnTo>
                  <a:lnTo>
                    <a:pt x="20" y="11"/>
                  </a:lnTo>
                  <a:lnTo>
                    <a:pt x="20" y="8"/>
                  </a:lnTo>
                  <a:lnTo>
                    <a:pt x="18" y="4"/>
                  </a:lnTo>
                  <a:lnTo>
                    <a:pt x="15" y="1"/>
                  </a:lnTo>
                  <a:lnTo>
                    <a:pt x="12" y="0"/>
                  </a:lnTo>
                  <a:lnTo>
                    <a:pt x="8" y="1"/>
                  </a:lnTo>
                  <a:lnTo>
                    <a:pt x="4" y="3"/>
                  </a:lnTo>
                  <a:lnTo>
                    <a:pt x="10"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4" name="Freeform 1241"/>
            <p:cNvSpPr>
              <a:spLocks/>
            </p:cNvSpPr>
            <p:nvPr/>
          </p:nvSpPr>
          <p:spPr bwMode="auto">
            <a:xfrm>
              <a:off x="8045451" y="4059238"/>
              <a:ext cx="23813" cy="30163"/>
            </a:xfrm>
            <a:custGeom>
              <a:avLst/>
              <a:gdLst>
                <a:gd name="T0" fmla="*/ 0 w 15"/>
                <a:gd name="T1" fmla="*/ 1 h 19"/>
                <a:gd name="T2" fmla="*/ 5 w 15"/>
                <a:gd name="T3" fmla="*/ 0 h 19"/>
                <a:gd name="T4" fmla="*/ 0 w 15"/>
                <a:gd name="T5" fmla="*/ 0 h 19"/>
                <a:gd name="T6" fmla="*/ 0 w 15"/>
                <a:gd name="T7" fmla="*/ 19 h 19"/>
                <a:gd name="T8" fmla="*/ 5 w 15"/>
                <a:gd name="T9" fmla="*/ 19 h 19"/>
                <a:gd name="T10" fmla="*/ 8 w 15"/>
                <a:gd name="T11" fmla="*/ 19 h 19"/>
                <a:gd name="T12" fmla="*/ 5 w 15"/>
                <a:gd name="T13" fmla="*/ 19 h 19"/>
                <a:gd name="T14" fmla="*/ 8 w 15"/>
                <a:gd name="T15" fmla="*/ 19 h 19"/>
                <a:gd name="T16" fmla="*/ 11 w 15"/>
                <a:gd name="T17" fmla="*/ 16 h 19"/>
                <a:gd name="T18" fmla="*/ 13 w 15"/>
                <a:gd name="T19" fmla="*/ 14 h 19"/>
                <a:gd name="T20" fmla="*/ 15 w 15"/>
                <a:gd name="T21" fmla="*/ 9 h 19"/>
                <a:gd name="T22" fmla="*/ 13 w 15"/>
                <a:gd name="T23" fmla="*/ 6 h 19"/>
                <a:gd name="T24" fmla="*/ 11 w 15"/>
                <a:gd name="T25" fmla="*/ 3 h 19"/>
                <a:gd name="T26" fmla="*/ 8 w 15"/>
                <a:gd name="T27" fmla="*/ 1 h 19"/>
                <a:gd name="T28" fmla="*/ 5 w 15"/>
                <a:gd name="T29" fmla="*/ 0 h 19"/>
                <a:gd name="T30" fmla="*/ 0 w 15"/>
                <a:gd name="T31"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9">
                  <a:moveTo>
                    <a:pt x="0" y="1"/>
                  </a:moveTo>
                  <a:lnTo>
                    <a:pt x="5" y="0"/>
                  </a:lnTo>
                  <a:lnTo>
                    <a:pt x="0" y="0"/>
                  </a:lnTo>
                  <a:lnTo>
                    <a:pt x="0" y="19"/>
                  </a:lnTo>
                  <a:lnTo>
                    <a:pt x="5" y="19"/>
                  </a:lnTo>
                  <a:lnTo>
                    <a:pt x="8" y="19"/>
                  </a:lnTo>
                  <a:lnTo>
                    <a:pt x="5" y="19"/>
                  </a:lnTo>
                  <a:lnTo>
                    <a:pt x="8" y="19"/>
                  </a:lnTo>
                  <a:lnTo>
                    <a:pt x="11" y="16"/>
                  </a:lnTo>
                  <a:lnTo>
                    <a:pt x="13" y="14"/>
                  </a:lnTo>
                  <a:lnTo>
                    <a:pt x="15" y="9"/>
                  </a:lnTo>
                  <a:lnTo>
                    <a:pt x="13" y="6"/>
                  </a:lnTo>
                  <a:lnTo>
                    <a:pt x="11" y="3"/>
                  </a:lnTo>
                  <a:lnTo>
                    <a:pt x="8" y="1"/>
                  </a:lnTo>
                  <a:lnTo>
                    <a:pt x="5" y="0"/>
                  </a:lnTo>
                  <a:lnTo>
                    <a:pt x="0"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5" name="Freeform 1242"/>
            <p:cNvSpPr>
              <a:spLocks/>
            </p:cNvSpPr>
            <p:nvPr/>
          </p:nvSpPr>
          <p:spPr bwMode="auto">
            <a:xfrm>
              <a:off x="8045451" y="4056063"/>
              <a:ext cx="28575" cy="33338"/>
            </a:xfrm>
            <a:custGeom>
              <a:avLst/>
              <a:gdLst>
                <a:gd name="T0" fmla="*/ 8 w 18"/>
                <a:gd name="T1" fmla="*/ 2 h 21"/>
                <a:gd name="T2" fmla="*/ 5 w 18"/>
                <a:gd name="T3" fmla="*/ 2 h 21"/>
                <a:gd name="T4" fmla="*/ 0 w 18"/>
                <a:gd name="T5" fmla="*/ 3 h 21"/>
                <a:gd name="T6" fmla="*/ 8 w 18"/>
                <a:gd name="T7" fmla="*/ 21 h 21"/>
                <a:gd name="T8" fmla="*/ 11 w 18"/>
                <a:gd name="T9" fmla="*/ 19 h 21"/>
                <a:gd name="T10" fmla="*/ 8 w 18"/>
                <a:gd name="T11" fmla="*/ 19 h 21"/>
                <a:gd name="T12" fmla="*/ 11 w 18"/>
                <a:gd name="T13" fmla="*/ 19 h 21"/>
                <a:gd name="T14" fmla="*/ 15 w 18"/>
                <a:gd name="T15" fmla="*/ 18 h 21"/>
                <a:gd name="T16" fmla="*/ 18 w 18"/>
                <a:gd name="T17" fmla="*/ 15 h 21"/>
                <a:gd name="T18" fmla="*/ 18 w 18"/>
                <a:gd name="T19" fmla="*/ 10 h 21"/>
                <a:gd name="T20" fmla="*/ 18 w 18"/>
                <a:gd name="T21" fmla="*/ 6 h 21"/>
                <a:gd name="T22" fmla="*/ 16 w 18"/>
                <a:gd name="T23" fmla="*/ 3 h 21"/>
                <a:gd name="T24" fmla="*/ 13 w 18"/>
                <a:gd name="T25" fmla="*/ 2 h 21"/>
                <a:gd name="T26" fmla="*/ 10 w 18"/>
                <a:gd name="T27" fmla="*/ 0 h 21"/>
                <a:gd name="T28" fmla="*/ 5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5" y="2"/>
                  </a:lnTo>
                  <a:lnTo>
                    <a:pt x="0" y="3"/>
                  </a:lnTo>
                  <a:lnTo>
                    <a:pt x="8" y="21"/>
                  </a:lnTo>
                  <a:lnTo>
                    <a:pt x="11" y="19"/>
                  </a:lnTo>
                  <a:lnTo>
                    <a:pt x="8" y="19"/>
                  </a:lnTo>
                  <a:lnTo>
                    <a:pt x="11" y="19"/>
                  </a:lnTo>
                  <a:lnTo>
                    <a:pt x="15" y="18"/>
                  </a:lnTo>
                  <a:lnTo>
                    <a:pt x="18" y="15"/>
                  </a:lnTo>
                  <a:lnTo>
                    <a:pt x="18" y="10"/>
                  </a:lnTo>
                  <a:lnTo>
                    <a:pt x="18" y="6"/>
                  </a:lnTo>
                  <a:lnTo>
                    <a:pt x="16" y="3"/>
                  </a:lnTo>
                  <a:lnTo>
                    <a:pt x="13" y="2"/>
                  </a:lnTo>
                  <a:lnTo>
                    <a:pt x="10" y="0"/>
                  </a:lnTo>
                  <a:lnTo>
                    <a:pt x="5"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6" name="Freeform 1243"/>
            <p:cNvSpPr>
              <a:spLocks/>
            </p:cNvSpPr>
            <p:nvPr/>
          </p:nvSpPr>
          <p:spPr bwMode="auto">
            <a:xfrm>
              <a:off x="8058151" y="4059238"/>
              <a:ext cx="23813" cy="26988"/>
            </a:xfrm>
            <a:custGeom>
              <a:avLst/>
              <a:gdLst>
                <a:gd name="T0" fmla="*/ 8 w 15"/>
                <a:gd name="T1" fmla="*/ 0 h 17"/>
                <a:gd name="T2" fmla="*/ 5 w 15"/>
                <a:gd name="T3" fmla="*/ 0 h 17"/>
                <a:gd name="T4" fmla="*/ 0 w 15"/>
                <a:gd name="T5" fmla="*/ 0 h 17"/>
                <a:gd name="T6" fmla="*/ 0 w 15"/>
                <a:gd name="T7" fmla="*/ 17 h 17"/>
                <a:gd name="T8" fmla="*/ 5 w 15"/>
                <a:gd name="T9" fmla="*/ 17 h 17"/>
                <a:gd name="T10" fmla="*/ 0 w 15"/>
                <a:gd name="T11" fmla="*/ 17 h 17"/>
                <a:gd name="T12" fmla="*/ 5 w 15"/>
                <a:gd name="T13" fmla="*/ 17 h 17"/>
                <a:gd name="T14" fmla="*/ 8 w 15"/>
                <a:gd name="T15" fmla="*/ 17 h 17"/>
                <a:gd name="T16" fmla="*/ 11 w 15"/>
                <a:gd name="T17" fmla="*/ 16 h 17"/>
                <a:gd name="T18" fmla="*/ 13 w 15"/>
                <a:gd name="T19" fmla="*/ 13 h 17"/>
                <a:gd name="T20" fmla="*/ 15 w 15"/>
                <a:gd name="T21" fmla="*/ 8 h 17"/>
                <a:gd name="T22" fmla="*/ 13 w 15"/>
                <a:gd name="T23" fmla="*/ 4 h 17"/>
                <a:gd name="T24" fmla="*/ 11 w 15"/>
                <a:gd name="T25" fmla="*/ 1 h 17"/>
                <a:gd name="T26" fmla="*/ 8 w 15"/>
                <a:gd name="T27" fmla="*/ 0 h 17"/>
                <a:gd name="T28" fmla="*/ 5 w 15"/>
                <a:gd name="T29" fmla="*/ 0 h 17"/>
                <a:gd name="T30" fmla="*/ 8 w 15"/>
                <a:gd name="T3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7">
                  <a:moveTo>
                    <a:pt x="8" y="0"/>
                  </a:moveTo>
                  <a:lnTo>
                    <a:pt x="5" y="0"/>
                  </a:lnTo>
                  <a:lnTo>
                    <a:pt x="0" y="0"/>
                  </a:lnTo>
                  <a:lnTo>
                    <a:pt x="0" y="17"/>
                  </a:lnTo>
                  <a:lnTo>
                    <a:pt x="5" y="17"/>
                  </a:lnTo>
                  <a:lnTo>
                    <a:pt x="0" y="17"/>
                  </a:lnTo>
                  <a:lnTo>
                    <a:pt x="5" y="17"/>
                  </a:lnTo>
                  <a:lnTo>
                    <a:pt x="8" y="17"/>
                  </a:lnTo>
                  <a:lnTo>
                    <a:pt x="11" y="16"/>
                  </a:lnTo>
                  <a:lnTo>
                    <a:pt x="13" y="13"/>
                  </a:lnTo>
                  <a:lnTo>
                    <a:pt x="15" y="8"/>
                  </a:lnTo>
                  <a:lnTo>
                    <a:pt x="13" y="4"/>
                  </a:lnTo>
                  <a:lnTo>
                    <a:pt x="11" y="1"/>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7" name="Freeform 1244"/>
            <p:cNvSpPr>
              <a:spLocks/>
            </p:cNvSpPr>
            <p:nvPr/>
          </p:nvSpPr>
          <p:spPr bwMode="auto">
            <a:xfrm>
              <a:off x="8058151" y="4059238"/>
              <a:ext cx="28575" cy="30163"/>
            </a:xfrm>
            <a:custGeom>
              <a:avLst/>
              <a:gdLst>
                <a:gd name="T0" fmla="*/ 11 w 18"/>
                <a:gd name="T1" fmla="*/ 1 h 19"/>
                <a:gd name="T2" fmla="*/ 11 w 18"/>
                <a:gd name="T3" fmla="*/ 1 h 19"/>
                <a:gd name="T4" fmla="*/ 8 w 18"/>
                <a:gd name="T5" fmla="*/ 0 h 19"/>
                <a:gd name="T6" fmla="*/ 0 w 18"/>
                <a:gd name="T7" fmla="*/ 17 h 19"/>
                <a:gd name="T8" fmla="*/ 5 w 18"/>
                <a:gd name="T9" fmla="*/ 19 h 19"/>
                <a:gd name="T10" fmla="*/ 5 w 18"/>
                <a:gd name="T11" fmla="*/ 19 h 19"/>
                <a:gd name="T12" fmla="*/ 5 w 18"/>
                <a:gd name="T13" fmla="*/ 19 h 19"/>
                <a:gd name="T14" fmla="*/ 10 w 18"/>
                <a:gd name="T15" fmla="*/ 19 h 19"/>
                <a:gd name="T16" fmla="*/ 13 w 18"/>
                <a:gd name="T17" fmla="*/ 19 h 19"/>
                <a:gd name="T18" fmla="*/ 16 w 18"/>
                <a:gd name="T19" fmla="*/ 16 h 19"/>
                <a:gd name="T20" fmla="*/ 18 w 18"/>
                <a:gd name="T21" fmla="*/ 13 h 19"/>
                <a:gd name="T22" fmla="*/ 18 w 18"/>
                <a:gd name="T23" fmla="*/ 9 h 19"/>
                <a:gd name="T24" fmla="*/ 18 w 18"/>
                <a:gd name="T25" fmla="*/ 6 h 19"/>
                <a:gd name="T26" fmla="*/ 15 w 18"/>
                <a:gd name="T27" fmla="*/ 3 h 19"/>
                <a:gd name="T28" fmla="*/ 11 w 18"/>
                <a:gd name="T29"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9">
                  <a:moveTo>
                    <a:pt x="11" y="1"/>
                  </a:moveTo>
                  <a:lnTo>
                    <a:pt x="11" y="1"/>
                  </a:lnTo>
                  <a:lnTo>
                    <a:pt x="8" y="0"/>
                  </a:lnTo>
                  <a:lnTo>
                    <a:pt x="0" y="17"/>
                  </a:lnTo>
                  <a:lnTo>
                    <a:pt x="5" y="19"/>
                  </a:lnTo>
                  <a:lnTo>
                    <a:pt x="5" y="19"/>
                  </a:lnTo>
                  <a:lnTo>
                    <a:pt x="5" y="19"/>
                  </a:lnTo>
                  <a:lnTo>
                    <a:pt x="10" y="19"/>
                  </a:lnTo>
                  <a:lnTo>
                    <a:pt x="13" y="19"/>
                  </a:lnTo>
                  <a:lnTo>
                    <a:pt x="16" y="16"/>
                  </a:lnTo>
                  <a:lnTo>
                    <a:pt x="18" y="13"/>
                  </a:lnTo>
                  <a:lnTo>
                    <a:pt x="18" y="9"/>
                  </a:lnTo>
                  <a:lnTo>
                    <a:pt x="18" y="6"/>
                  </a:lnTo>
                  <a:lnTo>
                    <a:pt x="15" y="3"/>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8" name="Freeform 1245"/>
            <p:cNvSpPr>
              <a:spLocks/>
            </p:cNvSpPr>
            <p:nvPr/>
          </p:nvSpPr>
          <p:spPr bwMode="auto">
            <a:xfrm>
              <a:off x="8066088" y="4060825"/>
              <a:ext cx="28575" cy="31750"/>
            </a:xfrm>
            <a:custGeom>
              <a:avLst/>
              <a:gdLst>
                <a:gd name="T0" fmla="*/ 11 w 18"/>
                <a:gd name="T1" fmla="*/ 2 h 20"/>
                <a:gd name="T2" fmla="*/ 11 w 18"/>
                <a:gd name="T3" fmla="*/ 2 h 20"/>
                <a:gd name="T4" fmla="*/ 6 w 18"/>
                <a:gd name="T5" fmla="*/ 0 h 20"/>
                <a:gd name="T6" fmla="*/ 0 w 18"/>
                <a:gd name="T7" fmla="*/ 18 h 20"/>
                <a:gd name="T8" fmla="*/ 3 w 18"/>
                <a:gd name="T9" fmla="*/ 20 h 20"/>
                <a:gd name="T10" fmla="*/ 3 w 18"/>
                <a:gd name="T11" fmla="*/ 20 h 20"/>
                <a:gd name="T12" fmla="*/ 3 w 18"/>
                <a:gd name="T13" fmla="*/ 20 h 20"/>
                <a:gd name="T14" fmla="*/ 8 w 18"/>
                <a:gd name="T15" fmla="*/ 20 h 20"/>
                <a:gd name="T16" fmla="*/ 11 w 18"/>
                <a:gd name="T17" fmla="*/ 20 h 20"/>
                <a:gd name="T18" fmla="*/ 15 w 18"/>
                <a:gd name="T19" fmla="*/ 16 h 20"/>
                <a:gd name="T20" fmla="*/ 16 w 18"/>
                <a:gd name="T21" fmla="*/ 13 h 20"/>
                <a:gd name="T22" fmla="*/ 18 w 18"/>
                <a:gd name="T23" fmla="*/ 10 h 20"/>
                <a:gd name="T24" fmla="*/ 16 w 18"/>
                <a:gd name="T25" fmla="*/ 7 h 20"/>
                <a:gd name="T26" fmla="*/ 15 w 18"/>
                <a:gd name="T27" fmla="*/ 3 h 20"/>
                <a:gd name="T28" fmla="*/ 11 w 18"/>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0">
                  <a:moveTo>
                    <a:pt x="11" y="2"/>
                  </a:moveTo>
                  <a:lnTo>
                    <a:pt x="11" y="2"/>
                  </a:lnTo>
                  <a:lnTo>
                    <a:pt x="6" y="0"/>
                  </a:lnTo>
                  <a:lnTo>
                    <a:pt x="0" y="18"/>
                  </a:lnTo>
                  <a:lnTo>
                    <a:pt x="3" y="20"/>
                  </a:lnTo>
                  <a:lnTo>
                    <a:pt x="3" y="20"/>
                  </a:lnTo>
                  <a:lnTo>
                    <a:pt x="3" y="20"/>
                  </a:lnTo>
                  <a:lnTo>
                    <a:pt x="8" y="20"/>
                  </a:lnTo>
                  <a:lnTo>
                    <a:pt x="11" y="20"/>
                  </a:lnTo>
                  <a:lnTo>
                    <a:pt x="15" y="16"/>
                  </a:lnTo>
                  <a:lnTo>
                    <a:pt x="16" y="13"/>
                  </a:lnTo>
                  <a:lnTo>
                    <a:pt x="18" y="10"/>
                  </a:lnTo>
                  <a:lnTo>
                    <a:pt x="16" y="7"/>
                  </a:lnTo>
                  <a:lnTo>
                    <a:pt x="15" y="3"/>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89" name="Freeform 1246"/>
            <p:cNvSpPr>
              <a:spLocks/>
            </p:cNvSpPr>
            <p:nvPr/>
          </p:nvSpPr>
          <p:spPr bwMode="auto">
            <a:xfrm>
              <a:off x="8070851" y="4064000"/>
              <a:ext cx="28575" cy="30163"/>
            </a:xfrm>
            <a:custGeom>
              <a:avLst/>
              <a:gdLst>
                <a:gd name="T0" fmla="*/ 15 w 18"/>
                <a:gd name="T1" fmla="*/ 3 h 19"/>
                <a:gd name="T2" fmla="*/ 12 w 18"/>
                <a:gd name="T3" fmla="*/ 1 h 19"/>
                <a:gd name="T4" fmla="*/ 8 w 18"/>
                <a:gd name="T5" fmla="*/ 0 h 19"/>
                <a:gd name="T6" fmla="*/ 0 w 18"/>
                <a:gd name="T7" fmla="*/ 18 h 19"/>
                <a:gd name="T8" fmla="*/ 5 w 18"/>
                <a:gd name="T9" fmla="*/ 19 h 19"/>
                <a:gd name="T10" fmla="*/ 2 w 18"/>
                <a:gd name="T11" fmla="*/ 18 h 19"/>
                <a:gd name="T12" fmla="*/ 5 w 18"/>
                <a:gd name="T13" fmla="*/ 19 h 19"/>
                <a:gd name="T14" fmla="*/ 10 w 18"/>
                <a:gd name="T15" fmla="*/ 19 h 19"/>
                <a:gd name="T16" fmla="*/ 13 w 18"/>
                <a:gd name="T17" fmla="*/ 19 h 19"/>
                <a:gd name="T18" fmla="*/ 16 w 18"/>
                <a:gd name="T19" fmla="*/ 16 h 19"/>
                <a:gd name="T20" fmla="*/ 18 w 18"/>
                <a:gd name="T21" fmla="*/ 13 h 19"/>
                <a:gd name="T22" fmla="*/ 18 w 18"/>
                <a:gd name="T23" fmla="*/ 10 h 19"/>
                <a:gd name="T24" fmla="*/ 18 w 18"/>
                <a:gd name="T25" fmla="*/ 6 h 19"/>
                <a:gd name="T26" fmla="*/ 15 w 18"/>
                <a:gd name="T27" fmla="*/ 3 h 19"/>
                <a:gd name="T28" fmla="*/ 12 w 18"/>
                <a:gd name="T29" fmla="*/ 1 h 19"/>
                <a:gd name="T30" fmla="*/ 15 w 18"/>
                <a:gd name="T31"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15" y="3"/>
                  </a:moveTo>
                  <a:lnTo>
                    <a:pt x="12" y="1"/>
                  </a:lnTo>
                  <a:lnTo>
                    <a:pt x="8" y="0"/>
                  </a:lnTo>
                  <a:lnTo>
                    <a:pt x="0" y="18"/>
                  </a:lnTo>
                  <a:lnTo>
                    <a:pt x="5" y="19"/>
                  </a:lnTo>
                  <a:lnTo>
                    <a:pt x="2" y="18"/>
                  </a:lnTo>
                  <a:lnTo>
                    <a:pt x="5" y="19"/>
                  </a:lnTo>
                  <a:lnTo>
                    <a:pt x="10" y="19"/>
                  </a:lnTo>
                  <a:lnTo>
                    <a:pt x="13" y="19"/>
                  </a:lnTo>
                  <a:lnTo>
                    <a:pt x="16" y="16"/>
                  </a:lnTo>
                  <a:lnTo>
                    <a:pt x="18" y="13"/>
                  </a:lnTo>
                  <a:lnTo>
                    <a:pt x="18" y="10"/>
                  </a:lnTo>
                  <a:lnTo>
                    <a:pt x="18" y="6"/>
                  </a:lnTo>
                  <a:lnTo>
                    <a:pt x="15" y="3"/>
                  </a:lnTo>
                  <a:lnTo>
                    <a:pt x="12" y="1"/>
                  </a:lnTo>
                  <a:lnTo>
                    <a:pt x="15"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0" name="Freeform 1247"/>
            <p:cNvSpPr>
              <a:spLocks/>
            </p:cNvSpPr>
            <p:nvPr/>
          </p:nvSpPr>
          <p:spPr bwMode="auto">
            <a:xfrm>
              <a:off x="8074026" y="4068763"/>
              <a:ext cx="33338" cy="31750"/>
            </a:xfrm>
            <a:custGeom>
              <a:avLst/>
              <a:gdLst>
                <a:gd name="T0" fmla="*/ 16 w 21"/>
                <a:gd name="T1" fmla="*/ 2 h 20"/>
                <a:gd name="T2" fmla="*/ 16 w 21"/>
                <a:gd name="T3" fmla="*/ 2 h 20"/>
                <a:gd name="T4" fmla="*/ 13 w 21"/>
                <a:gd name="T5" fmla="*/ 0 h 20"/>
                <a:gd name="T6" fmla="*/ 0 w 21"/>
                <a:gd name="T7" fmla="*/ 15 h 20"/>
                <a:gd name="T8" fmla="*/ 5 w 21"/>
                <a:gd name="T9" fmla="*/ 18 h 20"/>
                <a:gd name="T10" fmla="*/ 5 w 21"/>
                <a:gd name="T11" fmla="*/ 18 h 20"/>
                <a:gd name="T12" fmla="*/ 5 w 21"/>
                <a:gd name="T13" fmla="*/ 18 h 20"/>
                <a:gd name="T14" fmla="*/ 8 w 21"/>
                <a:gd name="T15" fmla="*/ 20 h 20"/>
                <a:gd name="T16" fmla="*/ 13 w 21"/>
                <a:gd name="T17" fmla="*/ 20 h 20"/>
                <a:gd name="T18" fmla="*/ 16 w 21"/>
                <a:gd name="T19" fmla="*/ 18 h 20"/>
                <a:gd name="T20" fmla="*/ 18 w 21"/>
                <a:gd name="T21" fmla="*/ 16 h 20"/>
                <a:gd name="T22" fmla="*/ 19 w 21"/>
                <a:gd name="T23" fmla="*/ 13 h 20"/>
                <a:gd name="T24" fmla="*/ 21 w 21"/>
                <a:gd name="T25" fmla="*/ 10 h 20"/>
                <a:gd name="T26" fmla="*/ 19 w 21"/>
                <a:gd name="T27" fmla="*/ 5 h 20"/>
                <a:gd name="T28" fmla="*/ 16 w 21"/>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0">
                  <a:moveTo>
                    <a:pt x="16" y="2"/>
                  </a:moveTo>
                  <a:lnTo>
                    <a:pt x="16" y="2"/>
                  </a:lnTo>
                  <a:lnTo>
                    <a:pt x="13" y="0"/>
                  </a:lnTo>
                  <a:lnTo>
                    <a:pt x="0" y="15"/>
                  </a:lnTo>
                  <a:lnTo>
                    <a:pt x="5" y="18"/>
                  </a:lnTo>
                  <a:lnTo>
                    <a:pt x="5" y="18"/>
                  </a:lnTo>
                  <a:lnTo>
                    <a:pt x="5" y="18"/>
                  </a:lnTo>
                  <a:lnTo>
                    <a:pt x="8" y="20"/>
                  </a:lnTo>
                  <a:lnTo>
                    <a:pt x="13" y="20"/>
                  </a:lnTo>
                  <a:lnTo>
                    <a:pt x="16" y="18"/>
                  </a:lnTo>
                  <a:lnTo>
                    <a:pt x="18" y="16"/>
                  </a:lnTo>
                  <a:lnTo>
                    <a:pt x="19" y="13"/>
                  </a:lnTo>
                  <a:lnTo>
                    <a:pt x="21" y="10"/>
                  </a:lnTo>
                  <a:lnTo>
                    <a:pt x="19" y="5"/>
                  </a:lnTo>
                  <a:lnTo>
                    <a:pt x="16"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1" name="Freeform 1248"/>
            <p:cNvSpPr>
              <a:spLocks/>
            </p:cNvSpPr>
            <p:nvPr/>
          </p:nvSpPr>
          <p:spPr bwMode="auto">
            <a:xfrm>
              <a:off x="8081963" y="4071938"/>
              <a:ext cx="30163" cy="33338"/>
            </a:xfrm>
            <a:custGeom>
              <a:avLst/>
              <a:gdLst>
                <a:gd name="T0" fmla="*/ 16 w 19"/>
                <a:gd name="T1" fmla="*/ 3 h 21"/>
                <a:gd name="T2" fmla="*/ 16 w 19"/>
                <a:gd name="T3" fmla="*/ 3 h 21"/>
                <a:gd name="T4" fmla="*/ 11 w 19"/>
                <a:gd name="T5" fmla="*/ 0 h 21"/>
                <a:gd name="T6" fmla="*/ 0 w 19"/>
                <a:gd name="T7" fmla="*/ 16 h 21"/>
                <a:gd name="T8" fmla="*/ 3 w 19"/>
                <a:gd name="T9" fmla="*/ 19 h 21"/>
                <a:gd name="T10" fmla="*/ 3 w 19"/>
                <a:gd name="T11" fmla="*/ 19 h 21"/>
                <a:gd name="T12" fmla="*/ 3 w 19"/>
                <a:gd name="T13" fmla="*/ 19 h 21"/>
                <a:gd name="T14" fmla="*/ 8 w 19"/>
                <a:gd name="T15" fmla="*/ 21 h 21"/>
                <a:gd name="T16" fmla="*/ 11 w 19"/>
                <a:gd name="T17" fmla="*/ 21 h 21"/>
                <a:gd name="T18" fmla="*/ 14 w 19"/>
                <a:gd name="T19" fmla="*/ 19 h 21"/>
                <a:gd name="T20" fmla="*/ 18 w 19"/>
                <a:gd name="T21" fmla="*/ 18 h 21"/>
                <a:gd name="T22" fmla="*/ 19 w 19"/>
                <a:gd name="T23" fmla="*/ 14 h 21"/>
                <a:gd name="T24" fmla="*/ 19 w 19"/>
                <a:gd name="T25" fmla="*/ 9 h 21"/>
                <a:gd name="T26" fmla="*/ 18 w 19"/>
                <a:gd name="T27" fmla="*/ 6 h 21"/>
                <a:gd name="T28" fmla="*/ 16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16" y="3"/>
                  </a:moveTo>
                  <a:lnTo>
                    <a:pt x="16" y="3"/>
                  </a:lnTo>
                  <a:lnTo>
                    <a:pt x="11" y="0"/>
                  </a:lnTo>
                  <a:lnTo>
                    <a:pt x="0" y="16"/>
                  </a:lnTo>
                  <a:lnTo>
                    <a:pt x="3" y="19"/>
                  </a:lnTo>
                  <a:lnTo>
                    <a:pt x="3" y="19"/>
                  </a:lnTo>
                  <a:lnTo>
                    <a:pt x="3" y="19"/>
                  </a:lnTo>
                  <a:lnTo>
                    <a:pt x="8" y="21"/>
                  </a:lnTo>
                  <a:lnTo>
                    <a:pt x="11" y="21"/>
                  </a:lnTo>
                  <a:lnTo>
                    <a:pt x="14" y="19"/>
                  </a:lnTo>
                  <a:lnTo>
                    <a:pt x="18" y="18"/>
                  </a:lnTo>
                  <a:lnTo>
                    <a:pt x="19" y="14"/>
                  </a:lnTo>
                  <a:lnTo>
                    <a:pt x="19" y="9"/>
                  </a:lnTo>
                  <a:lnTo>
                    <a:pt x="18"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2" name="Freeform 1249"/>
            <p:cNvSpPr>
              <a:spLocks/>
            </p:cNvSpPr>
            <p:nvPr/>
          </p:nvSpPr>
          <p:spPr bwMode="auto">
            <a:xfrm>
              <a:off x="8086726" y="4076700"/>
              <a:ext cx="33338" cy="33338"/>
            </a:xfrm>
            <a:custGeom>
              <a:avLst/>
              <a:gdLst>
                <a:gd name="T0" fmla="*/ 16 w 21"/>
                <a:gd name="T1" fmla="*/ 3 h 21"/>
                <a:gd name="T2" fmla="*/ 16 w 21"/>
                <a:gd name="T3" fmla="*/ 3 h 21"/>
                <a:gd name="T4" fmla="*/ 13 w 21"/>
                <a:gd name="T5" fmla="*/ 0 h 21"/>
                <a:gd name="T6" fmla="*/ 0 w 21"/>
                <a:gd name="T7" fmla="*/ 16 h 21"/>
                <a:gd name="T8" fmla="*/ 5 w 21"/>
                <a:gd name="T9" fmla="*/ 19 h 21"/>
                <a:gd name="T10" fmla="*/ 5 w 21"/>
                <a:gd name="T11" fmla="*/ 19 h 21"/>
                <a:gd name="T12" fmla="*/ 5 w 21"/>
                <a:gd name="T13" fmla="*/ 19 h 21"/>
                <a:gd name="T14" fmla="*/ 8 w 21"/>
                <a:gd name="T15" fmla="*/ 21 h 21"/>
                <a:gd name="T16" fmla="*/ 13 w 21"/>
                <a:gd name="T17" fmla="*/ 21 h 21"/>
                <a:gd name="T18" fmla="*/ 16 w 21"/>
                <a:gd name="T19" fmla="*/ 19 h 21"/>
                <a:gd name="T20" fmla="*/ 18 w 21"/>
                <a:gd name="T21" fmla="*/ 16 h 21"/>
                <a:gd name="T22" fmla="*/ 19 w 21"/>
                <a:gd name="T23" fmla="*/ 13 h 21"/>
                <a:gd name="T24" fmla="*/ 21 w 21"/>
                <a:gd name="T25" fmla="*/ 10 h 21"/>
                <a:gd name="T26" fmla="*/ 19 w 21"/>
                <a:gd name="T27" fmla="*/ 6 h 21"/>
                <a:gd name="T28" fmla="*/ 16 w 21"/>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1">
                  <a:moveTo>
                    <a:pt x="16" y="3"/>
                  </a:moveTo>
                  <a:lnTo>
                    <a:pt x="16" y="3"/>
                  </a:lnTo>
                  <a:lnTo>
                    <a:pt x="13" y="0"/>
                  </a:lnTo>
                  <a:lnTo>
                    <a:pt x="0" y="16"/>
                  </a:lnTo>
                  <a:lnTo>
                    <a:pt x="5" y="19"/>
                  </a:lnTo>
                  <a:lnTo>
                    <a:pt x="5" y="19"/>
                  </a:lnTo>
                  <a:lnTo>
                    <a:pt x="5" y="19"/>
                  </a:lnTo>
                  <a:lnTo>
                    <a:pt x="8" y="21"/>
                  </a:lnTo>
                  <a:lnTo>
                    <a:pt x="13" y="21"/>
                  </a:lnTo>
                  <a:lnTo>
                    <a:pt x="16" y="19"/>
                  </a:lnTo>
                  <a:lnTo>
                    <a:pt x="18" y="16"/>
                  </a:lnTo>
                  <a:lnTo>
                    <a:pt x="19" y="13"/>
                  </a:lnTo>
                  <a:lnTo>
                    <a:pt x="21" y="10"/>
                  </a:lnTo>
                  <a:lnTo>
                    <a:pt x="19"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3" name="Freeform 1250"/>
            <p:cNvSpPr>
              <a:spLocks/>
            </p:cNvSpPr>
            <p:nvPr/>
          </p:nvSpPr>
          <p:spPr bwMode="auto">
            <a:xfrm>
              <a:off x="8094663" y="4081463"/>
              <a:ext cx="30163" cy="33338"/>
            </a:xfrm>
            <a:custGeom>
              <a:avLst/>
              <a:gdLst>
                <a:gd name="T0" fmla="*/ 16 w 19"/>
                <a:gd name="T1" fmla="*/ 3 h 21"/>
                <a:gd name="T2" fmla="*/ 16 w 19"/>
                <a:gd name="T3" fmla="*/ 3 h 21"/>
                <a:gd name="T4" fmla="*/ 11 w 19"/>
                <a:gd name="T5" fmla="*/ 0 h 21"/>
                <a:gd name="T6" fmla="*/ 0 w 19"/>
                <a:gd name="T7" fmla="*/ 16 h 21"/>
                <a:gd name="T8" fmla="*/ 3 w 19"/>
                <a:gd name="T9" fmla="*/ 18 h 21"/>
                <a:gd name="T10" fmla="*/ 3 w 19"/>
                <a:gd name="T11" fmla="*/ 18 h 21"/>
                <a:gd name="T12" fmla="*/ 3 w 19"/>
                <a:gd name="T13" fmla="*/ 18 h 21"/>
                <a:gd name="T14" fmla="*/ 8 w 19"/>
                <a:gd name="T15" fmla="*/ 21 h 21"/>
                <a:gd name="T16" fmla="*/ 11 w 19"/>
                <a:gd name="T17" fmla="*/ 21 h 21"/>
                <a:gd name="T18" fmla="*/ 14 w 19"/>
                <a:gd name="T19" fmla="*/ 20 h 21"/>
                <a:gd name="T20" fmla="*/ 18 w 19"/>
                <a:gd name="T21" fmla="*/ 16 h 21"/>
                <a:gd name="T22" fmla="*/ 19 w 19"/>
                <a:gd name="T23" fmla="*/ 13 h 21"/>
                <a:gd name="T24" fmla="*/ 19 w 19"/>
                <a:gd name="T25" fmla="*/ 10 h 21"/>
                <a:gd name="T26" fmla="*/ 18 w 19"/>
                <a:gd name="T27" fmla="*/ 7 h 21"/>
                <a:gd name="T28" fmla="*/ 16 w 19"/>
                <a:gd name="T29"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1">
                  <a:moveTo>
                    <a:pt x="16" y="3"/>
                  </a:moveTo>
                  <a:lnTo>
                    <a:pt x="16" y="3"/>
                  </a:lnTo>
                  <a:lnTo>
                    <a:pt x="11" y="0"/>
                  </a:lnTo>
                  <a:lnTo>
                    <a:pt x="0" y="16"/>
                  </a:lnTo>
                  <a:lnTo>
                    <a:pt x="3" y="18"/>
                  </a:lnTo>
                  <a:lnTo>
                    <a:pt x="3" y="18"/>
                  </a:lnTo>
                  <a:lnTo>
                    <a:pt x="3" y="18"/>
                  </a:lnTo>
                  <a:lnTo>
                    <a:pt x="8" y="21"/>
                  </a:lnTo>
                  <a:lnTo>
                    <a:pt x="11" y="21"/>
                  </a:lnTo>
                  <a:lnTo>
                    <a:pt x="14" y="20"/>
                  </a:lnTo>
                  <a:lnTo>
                    <a:pt x="18" y="16"/>
                  </a:lnTo>
                  <a:lnTo>
                    <a:pt x="19" y="13"/>
                  </a:lnTo>
                  <a:lnTo>
                    <a:pt x="19" y="10"/>
                  </a:lnTo>
                  <a:lnTo>
                    <a:pt x="18" y="7"/>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4" name="Freeform 1251"/>
            <p:cNvSpPr>
              <a:spLocks/>
            </p:cNvSpPr>
            <p:nvPr/>
          </p:nvSpPr>
          <p:spPr bwMode="auto">
            <a:xfrm>
              <a:off x="8099426" y="4086225"/>
              <a:ext cx="33338" cy="34925"/>
            </a:xfrm>
            <a:custGeom>
              <a:avLst/>
              <a:gdLst>
                <a:gd name="T0" fmla="*/ 16 w 21"/>
                <a:gd name="T1" fmla="*/ 4 h 22"/>
                <a:gd name="T2" fmla="*/ 16 w 21"/>
                <a:gd name="T3" fmla="*/ 4 h 22"/>
                <a:gd name="T4" fmla="*/ 13 w 21"/>
                <a:gd name="T5" fmla="*/ 0 h 22"/>
                <a:gd name="T6" fmla="*/ 0 w 21"/>
                <a:gd name="T7" fmla="*/ 15 h 22"/>
                <a:gd name="T8" fmla="*/ 5 w 21"/>
                <a:gd name="T9" fmla="*/ 18 h 22"/>
                <a:gd name="T10" fmla="*/ 5 w 21"/>
                <a:gd name="T11" fmla="*/ 18 h 22"/>
                <a:gd name="T12" fmla="*/ 5 w 21"/>
                <a:gd name="T13" fmla="*/ 18 h 22"/>
                <a:gd name="T14" fmla="*/ 8 w 21"/>
                <a:gd name="T15" fmla="*/ 20 h 22"/>
                <a:gd name="T16" fmla="*/ 13 w 21"/>
                <a:gd name="T17" fmla="*/ 22 h 22"/>
                <a:gd name="T18" fmla="*/ 16 w 21"/>
                <a:gd name="T19" fmla="*/ 20 h 22"/>
                <a:gd name="T20" fmla="*/ 18 w 21"/>
                <a:gd name="T21" fmla="*/ 17 h 22"/>
                <a:gd name="T22" fmla="*/ 20 w 21"/>
                <a:gd name="T23" fmla="*/ 13 h 22"/>
                <a:gd name="T24" fmla="*/ 21 w 21"/>
                <a:gd name="T25" fmla="*/ 10 h 22"/>
                <a:gd name="T26" fmla="*/ 20 w 21"/>
                <a:gd name="T27" fmla="*/ 7 h 22"/>
                <a:gd name="T28" fmla="*/ 16 w 21"/>
                <a:gd name="T2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2">
                  <a:moveTo>
                    <a:pt x="16" y="4"/>
                  </a:moveTo>
                  <a:lnTo>
                    <a:pt x="16" y="4"/>
                  </a:lnTo>
                  <a:lnTo>
                    <a:pt x="13" y="0"/>
                  </a:lnTo>
                  <a:lnTo>
                    <a:pt x="0" y="15"/>
                  </a:lnTo>
                  <a:lnTo>
                    <a:pt x="5" y="18"/>
                  </a:lnTo>
                  <a:lnTo>
                    <a:pt x="5" y="18"/>
                  </a:lnTo>
                  <a:lnTo>
                    <a:pt x="5" y="18"/>
                  </a:lnTo>
                  <a:lnTo>
                    <a:pt x="8" y="20"/>
                  </a:lnTo>
                  <a:lnTo>
                    <a:pt x="13" y="22"/>
                  </a:lnTo>
                  <a:lnTo>
                    <a:pt x="16" y="20"/>
                  </a:lnTo>
                  <a:lnTo>
                    <a:pt x="18" y="17"/>
                  </a:lnTo>
                  <a:lnTo>
                    <a:pt x="20" y="13"/>
                  </a:lnTo>
                  <a:lnTo>
                    <a:pt x="21" y="10"/>
                  </a:lnTo>
                  <a:lnTo>
                    <a:pt x="20" y="7"/>
                  </a:lnTo>
                  <a:lnTo>
                    <a:pt x="16" y="4"/>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5" name="Freeform 1252"/>
            <p:cNvSpPr>
              <a:spLocks/>
            </p:cNvSpPr>
            <p:nvPr/>
          </p:nvSpPr>
          <p:spPr bwMode="auto">
            <a:xfrm>
              <a:off x="8107363" y="4092575"/>
              <a:ext cx="30163" cy="30163"/>
            </a:xfrm>
            <a:custGeom>
              <a:avLst/>
              <a:gdLst>
                <a:gd name="T0" fmla="*/ 16 w 19"/>
                <a:gd name="T1" fmla="*/ 3 h 19"/>
                <a:gd name="T2" fmla="*/ 16 w 19"/>
                <a:gd name="T3" fmla="*/ 3 h 19"/>
                <a:gd name="T4" fmla="*/ 11 w 19"/>
                <a:gd name="T5" fmla="*/ 0 h 19"/>
                <a:gd name="T6" fmla="*/ 0 w 19"/>
                <a:gd name="T7" fmla="*/ 14 h 19"/>
                <a:gd name="T8" fmla="*/ 3 w 19"/>
                <a:gd name="T9" fmla="*/ 18 h 19"/>
                <a:gd name="T10" fmla="*/ 3 w 19"/>
                <a:gd name="T11" fmla="*/ 18 h 19"/>
                <a:gd name="T12" fmla="*/ 3 w 19"/>
                <a:gd name="T13" fmla="*/ 18 h 19"/>
                <a:gd name="T14" fmla="*/ 8 w 19"/>
                <a:gd name="T15" fmla="*/ 19 h 19"/>
                <a:gd name="T16" fmla="*/ 11 w 19"/>
                <a:gd name="T17" fmla="*/ 19 h 19"/>
                <a:gd name="T18" fmla="*/ 15 w 19"/>
                <a:gd name="T19" fmla="*/ 19 h 19"/>
                <a:gd name="T20" fmla="*/ 18 w 19"/>
                <a:gd name="T21" fmla="*/ 16 h 19"/>
                <a:gd name="T22" fmla="*/ 19 w 19"/>
                <a:gd name="T23" fmla="*/ 13 h 19"/>
                <a:gd name="T24" fmla="*/ 19 w 19"/>
                <a:gd name="T25" fmla="*/ 9 h 19"/>
                <a:gd name="T26" fmla="*/ 18 w 19"/>
                <a:gd name="T27" fmla="*/ 6 h 19"/>
                <a:gd name="T28" fmla="*/ 16 w 19"/>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19">
                  <a:moveTo>
                    <a:pt x="16" y="3"/>
                  </a:moveTo>
                  <a:lnTo>
                    <a:pt x="16" y="3"/>
                  </a:lnTo>
                  <a:lnTo>
                    <a:pt x="11" y="0"/>
                  </a:lnTo>
                  <a:lnTo>
                    <a:pt x="0" y="14"/>
                  </a:lnTo>
                  <a:lnTo>
                    <a:pt x="3" y="18"/>
                  </a:lnTo>
                  <a:lnTo>
                    <a:pt x="3" y="18"/>
                  </a:lnTo>
                  <a:lnTo>
                    <a:pt x="3" y="18"/>
                  </a:lnTo>
                  <a:lnTo>
                    <a:pt x="8" y="19"/>
                  </a:lnTo>
                  <a:lnTo>
                    <a:pt x="11" y="19"/>
                  </a:lnTo>
                  <a:lnTo>
                    <a:pt x="15" y="19"/>
                  </a:lnTo>
                  <a:lnTo>
                    <a:pt x="18" y="16"/>
                  </a:lnTo>
                  <a:lnTo>
                    <a:pt x="19" y="13"/>
                  </a:lnTo>
                  <a:lnTo>
                    <a:pt x="19" y="9"/>
                  </a:lnTo>
                  <a:lnTo>
                    <a:pt x="18"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6" name="Freeform 1253"/>
            <p:cNvSpPr>
              <a:spLocks/>
            </p:cNvSpPr>
            <p:nvPr/>
          </p:nvSpPr>
          <p:spPr bwMode="auto">
            <a:xfrm>
              <a:off x="8112126" y="4097338"/>
              <a:ext cx="33338" cy="30163"/>
            </a:xfrm>
            <a:custGeom>
              <a:avLst/>
              <a:gdLst>
                <a:gd name="T0" fmla="*/ 16 w 21"/>
                <a:gd name="T1" fmla="*/ 3 h 19"/>
                <a:gd name="T2" fmla="*/ 16 w 21"/>
                <a:gd name="T3" fmla="*/ 3 h 19"/>
                <a:gd name="T4" fmla="*/ 13 w 21"/>
                <a:gd name="T5" fmla="*/ 0 h 19"/>
                <a:gd name="T6" fmla="*/ 0 w 21"/>
                <a:gd name="T7" fmla="*/ 15 h 19"/>
                <a:gd name="T8" fmla="*/ 5 w 21"/>
                <a:gd name="T9" fmla="*/ 18 h 19"/>
                <a:gd name="T10" fmla="*/ 5 w 21"/>
                <a:gd name="T11" fmla="*/ 18 h 19"/>
                <a:gd name="T12" fmla="*/ 5 w 21"/>
                <a:gd name="T13" fmla="*/ 18 h 19"/>
                <a:gd name="T14" fmla="*/ 8 w 21"/>
                <a:gd name="T15" fmla="*/ 19 h 19"/>
                <a:gd name="T16" fmla="*/ 13 w 21"/>
                <a:gd name="T17" fmla="*/ 19 h 19"/>
                <a:gd name="T18" fmla="*/ 16 w 21"/>
                <a:gd name="T19" fmla="*/ 18 h 19"/>
                <a:gd name="T20" fmla="*/ 18 w 21"/>
                <a:gd name="T21" fmla="*/ 16 h 19"/>
                <a:gd name="T22" fmla="*/ 20 w 21"/>
                <a:gd name="T23" fmla="*/ 13 h 19"/>
                <a:gd name="T24" fmla="*/ 21 w 21"/>
                <a:gd name="T25" fmla="*/ 10 h 19"/>
                <a:gd name="T26" fmla="*/ 20 w 21"/>
                <a:gd name="T27" fmla="*/ 6 h 19"/>
                <a:gd name="T28" fmla="*/ 16 w 21"/>
                <a:gd name="T29" fmla="*/ 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19">
                  <a:moveTo>
                    <a:pt x="16" y="3"/>
                  </a:moveTo>
                  <a:lnTo>
                    <a:pt x="16" y="3"/>
                  </a:lnTo>
                  <a:lnTo>
                    <a:pt x="13" y="0"/>
                  </a:lnTo>
                  <a:lnTo>
                    <a:pt x="0" y="15"/>
                  </a:lnTo>
                  <a:lnTo>
                    <a:pt x="5" y="18"/>
                  </a:lnTo>
                  <a:lnTo>
                    <a:pt x="5" y="18"/>
                  </a:lnTo>
                  <a:lnTo>
                    <a:pt x="5" y="18"/>
                  </a:lnTo>
                  <a:lnTo>
                    <a:pt x="8" y="19"/>
                  </a:lnTo>
                  <a:lnTo>
                    <a:pt x="13" y="19"/>
                  </a:lnTo>
                  <a:lnTo>
                    <a:pt x="16" y="18"/>
                  </a:lnTo>
                  <a:lnTo>
                    <a:pt x="18" y="16"/>
                  </a:lnTo>
                  <a:lnTo>
                    <a:pt x="20" y="13"/>
                  </a:lnTo>
                  <a:lnTo>
                    <a:pt x="21" y="10"/>
                  </a:lnTo>
                  <a:lnTo>
                    <a:pt x="20" y="6"/>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7" name="Freeform 1254"/>
            <p:cNvSpPr>
              <a:spLocks/>
            </p:cNvSpPr>
            <p:nvPr/>
          </p:nvSpPr>
          <p:spPr bwMode="auto">
            <a:xfrm>
              <a:off x="8120063" y="4102100"/>
              <a:ext cx="31750" cy="31750"/>
            </a:xfrm>
            <a:custGeom>
              <a:avLst/>
              <a:gdLst>
                <a:gd name="T0" fmla="*/ 16 w 20"/>
                <a:gd name="T1" fmla="*/ 3 h 20"/>
                <a:gd name="T2" fmla="*/ 16 w 20"/>
                <a:gd name="T3" fmla="*/ 3 h 20"/>
                <a:gd name="T4" fmla="*/ 11 w 20"/>
                <a:gd name="T5" fmla="*/ 0 h 20"/>
                <a:gd name="T6" fmla="*/ 0 w 20"/>
                <a:gd name="T7" fmla="*/ 15 h 20"/>
                <a:gd name="T8" fmla="*/ 3 w 20"/>
                <a:gd name="T9" fmla="*/ 18 h 20"/>
                <a:gd name="T10" fmla="*/ 3 w 20"/>
                <a:gd name="T11" fmla="*/ 18 h 20"/>
                <a:gd name="T12" fmla="*/ 3 w 20"/>
                <a:gd name="T13" fmla="*/ 18 h 20"/>
                <a:gd name="T14" fmla="*/ 8 w 20"/>
                <a:gd name="T15" fmla="*/ 20 h 20"/>
                <a:gd name="T16" fmla="*/ 11 w 20"/>
                <a:gd name="T17" fmla="*/ 20 h 20"/>
                <a:gd name="T18" fmla="*/ 15 w 20"/>
                <a:gd name="T19" fmla="*/ 18 h 20"/>
                <a:gd name="T20" fmla="*/ 18 w 20"/>
                <a:gd name="T21" fmla="*/ 16 h 20"/>
                <a:gd name="T22" fmla="*/ 20 w 20"/>
                <a:gd name="T23" fmla="*/ 13 h 20"/>
                <a:gd name="T24" fmla="*/ 20 w 20"/>
                <a:gd name="T25" fmla="*/ 10 h 20"/>
                <a:gd name="T26" fmla="*/ 18 w 20"/>
                <a:gd name="T27" fmla="*/ 7 h 20"/>
                <a:gd name="T28" fmla="*/ 16 w 20"/>
                <a:gd name="T2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0">
                  <a:moveTo>
                    <a:pt x="16" y="3"/>
                  </a:moveTo>
                  <a:lnTo>
                    <a:pt x="16" y="3"/>
                  </a:lnTo>
                  <a:lnTo>
                    <a:pt x="11" y="0"/>
                  </a:lnTo>
                  <a:lnTo>
                    <a:pt x="0" y="15"/>
                  </a:lnTo>
                  <a:lnTo>
                    <a:pt x="3" y="18"/>
                  </a:lnTo>
                  <a:lnTo>
                    <a:pt x="3" y="18"/>
                  </a:lnTo>
                  <a:lnTo>
                    <a:pt x="3" y="18"/>
                  </a:lnTo>
                  <a:lnTo>
                    <a:pt x="8" y="20"/>
                  </a:lnTo>
                  <a:lnTo>
                    <a:pt x="11" y="20"/>
                  </a:lnTo>
                  <a:lnTo>
                    <a:pt x="15" y="18"/>
                  </a:lnTo>
                  <a:lnTo>
                    <a:pt x="18" y="16"/>
                  </a:lnTo>
                  <a:lnTo>
                    <a:pt x="20" y="13"/>
                  </a:lnTo>
                  <a:lnTo>
                    <a:pt x="20" y="10"/>
                  </a:lnTo>
                  <a:lnTo>
                    <a:pt x="18" y="7"/>
                  </a:lnTo>
                  <a:lnTo>
                    <a:pt x="16" y="3"/>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8" name="Freeform 1255"/>
            <p:cNvSpPr>
              <a:spLocks/>
            </p:cNvSpPr>
            <p:nvPr/>
          </p:nvSpPr>
          <p:spPr bwMode="auto">
            <a:xfrm>
              <a:off x="8124826" y="4106863"/>
              <a:ext cx="33338" cy="31750"/>
            </a:xfrm>
            <a:custGeom>
              <a:avLst/>
              <a:gdLst>
                <a:gd name="T0" fmla="*/ 17 w 21"/>
                <a:gd name="T1" fmla="*/ 2 h 20"/>
                <a:gd name="T2" fmla="*/ 17 w 21"/>
                <a:gd name="T3" fmla="*/ 2 h 20"/>
                <a:gd name="T4" fmla="*/ 13 w 21"/>
                <a:gd name="T5" fmla="*/ 0 h 20"/>
                <a:gd name="T6" fmla="*/ 0 w 21"/>
                <a:gd name="T7" fmla="*/ 15 h 20"/>
                <a:gd name="T8" fmla="*/ 5 w 21"/>
                <a:gd name="T9" fmla="*/ 18 h 20"/>
                <a:gd name="T10" fmla="*/ 5 w 21"/>
                <a:gd name="T11" fmla="*/ 18 h 20"/>
                <a:gd name="T12" fmla="*/ 5 w 21"/>
                <a:gd name="T13" fmla="*/ 18 h 20"/>
                <a:gd name="T14" fmla="*/ 8 w 21"/>
                <a:gd name="T15" fmla="*/ 20 h 20"/>
                <a:gd name="T16" fmla="*/ 13 w 21"/>
                <a:gd name="T17" fmla="*/ 20 h 20"/>
                <a:gd name="T18" fmla="*/ 17 w 21"/>
                <a:gd name="T19" fmla="*/ 18 h 20"/>
                <a:gd name="T20" fmla="*/ 18 w 21"/>
                <a:gd name="T21" fmla="*/ 17 h 20"/>
                <a:gd name="T22" fmla="*/ 20 w 21"/>
                <a:gd name="T23" fmla="*/ 13 h 20"/>
                <a:gd name="T24" fmla="*/ 21 w 21"/>
                <a:gd name="T25" fmla="*/ 10 h 20"/>
                <a:gd name="T26" fmla="*/ 20 w 21"/>
                <a:gd name="T27" fmla="*/ 5 h 20"/>
                <a:gd name="T28" fmla="*/ 17 w 21"/>
                <a:gd name="T2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0">
                  <a:moveTo>
                    <a:pt x="17" y="2"/>
                  </a:moveTo>
                  <a:lnTo>
                    <a:pt x="17" y="2"/>
                  </a:lnTo>
                  <a:lnTo>
                    <a:pt x="13" y="0"/>
                  </a:lnTo>
                  <a:lnTo>
                    <a:pt x="0" y="15"/>
                  </a:lnTo>
                  <a:lnTo>
                    <a:pt x="5" y="18"/>
                  </a:lnTo>
                  <a:lnTo>
                    <a:pt x="5" y="18"/>
                  </a:lnTo>
                  <a:lnTo>
                    <a:pt x="5" y="18"/>
                  </a:lnTo>
                  <a:lnTo>
                    <a:pt x="8" y="20"/>
                  </a:lnTo>
                  <a:lnTo>
                    <a:pt x="13" y="20"/>
                  </a:lnTo>
                  <a:lnTo>
                    <a:pt x="17" y="18"/>
                  </a:lnTo>
                  <a:lnTo>
                    <a:pt x="18" y="17"/>
                  </a:lnTo>
                  <a:lnTo>
                    <a:pt x="20" y="13"/>
                  </a:lnTo>
                  <a:lnTo>
                    <a:pt x="21" y="10"/>
                  </a:lnTo>
                  <a:lnTo>
                    <a:pt x="20" y="5"/>
                  </a:lnTo>
                  <a:lnTo>
                    <a:pt x="17"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99" name="Freeform 1256"/>
            <p:cNvSpPr>
              <a:spLocks/>
            </p:cNvSpPr>
            <p:nvPr/>
          </p:nvSpPr>
          <p:spPr bwMode="auto">
            <a:xfrm>
              <a:off x="8132763" y="4110038"/>
              <a:ext cx="31750" cy="33338"/>
            </a:xfrm>
            <a:custGeom>
              <a:avLst/>
              <a:gdLst>
                <a:gd name="T0" fmla="*/ 13 w 20"/>
                <a:gd name="T1" fmla="*/ 2 h 21"/>
                <a:gd name="T2" fmla="*/ 16 w 20"/>
                <a:gd name="T3" fmla="*/ 3 h 21"/>
                <a:gd name="T4" fmla="*/ 12 w 20"/>
                <a:gd name="T5" fmla="*/ 0 h 21"/>
                <a:gd name="T6" fmla="*/ 0 w 20"/>
                <a:gd name="T7" fmla="*/ 16 h 21"/>
                <a:gd name="T8" fmla="*/ 3 w 20"/>
                <a:gd name="T9" fmla="*/ 20 h 21"/>
                <a:gd name="T10" fmla="*/ 7 w 20"/>
                <a:gd name="T11" fmla="*/ 21 h 21"/>
                <a:gd name="T12" fmla="*/ 3 w 20"/>
                <a:gd name="T13" fmla="*/ 20 h 21"/>
                <a:gd name="T14" fmla="*/ 8 w 20"/>
                <a:gd name="T15" fmla="*/ 21 h 21"/>
                <a:gd name="T16" fmla="*/ 12 w 20"/>
                <a:gd name="T17" fmla="*/ 21 h 21"/>
                <a:gd name="T18" fmla="*/ 15 w 20"/>
                <a:gd name="T19" fmla="*/ 20 h 21"/>
                <a:gd name="T20" fmla="*/ 18 w 20"/>
                <a:gd name="T21" fmla="*/ 18 h 21"/>
                <a:gd name="T22" fmla="*/ 20 w 20"/>
                <a:gd name="T23" fmla="*/ 15 h 21"/>
                <a:gd name="T24" fmla="*/ 20 w 20"/>
                <a:gd name="T25" fmla="*/ 10 h 21"/>
                <a:gd name="T26" fmla="*/ 18 w 20"/>
                <a:gd name="T27" fmla="*/ 7 h 21"/>
                <a:gd name="T28" fmla="*/ 16 w 20"/>
                <a:gd name="T29" fmla="*/ 3 h 21"/>
                <a:gd name="T30" fmla="*/ 13 w 20"/>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3" y="2"/>
                  </a:moveTo>
                  <a:lnTo>
                    <a:pt x="16" y="3"/>
                  </a:lnTo>
                  <a:lnTo>
                    <a:pt x="12" y="0"/>
                  </a:lnTo>
                  <a:lnTo>
                    <a:pt x="0" y="16"/>
                  </a:lnTo>
                  <a:lnTo>
                    <a:pt x="3" y="20"/>
                  </a:lnTo>
                  <a:lnTo>
                    <a:pt x="7" y="21"/>
                  </a:lnTo>
                  <a:lnTo>
                    <a:pt x="3" y="20"/>
                  </a:lnTo>
                  <a:lnTo>
                    <a:pt x="8" y="21"/>
                  </a:lnTo>
                  <a:lnTo>
                    <a:pt x="12" y="21"/>
                  </a:lnTo>
                  <a:lnTo>
                    <a:pt x="15" y="20"/>
                  </a:lnTo>
                  <a:lnTo>
                    <a:pt x="18" y="18"/>
                  </a:lnTo>
                  <a:lnTo>
                    <a:pt x="20" y="15"/>
                  </a:lnTo>
                  <a:lnTo>
                    <a:pt x="20" y="10"/>
                  </a:lnTo>
                  <a:lnTo>
                    <a:pt x="18" y="7"/>
                  </a:lnTo>
                  <a:lnTo>
                    <a:pt x="16" y="3"/>
                  </a:lnTo>
                  <a:lnTo>
                    <a:pt x="13"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0" name="Freeform 1257"/>
            <p:cNvSpPr>
              <a:spLocks/>
            </p:cNvSpPr>
            <p:nvPr/>
          </p:nvSpPr>
          <p:spPr bwMode="auto">
            <a:xfrm>
              <a:off x="8143876" y="4113213"/>
              <a:ext cx="28575" cy="33338"/>
            </a:xfrm>
            <a:custGeom>
              <a:avLst/>
              <a:gdLst>
                <a:gd name="T0" fmla="*/ 11 w 18"/>
                <a:gd name="T1" fmla="*/ 1 h 21"/>
                <a:gd name="T2" fmla="*/ 11 w 18"/>
                <a:gd name="T3" fmla="*/ 1 h 21"/>
                <a:gd name="T4" fmla="*/ 6 w 18"/>
                <a:gd name="T5" fmla="*/ 0 h 21"/>
                <a:gd name="T6" fmla="*/ 0 w 18"/>
                <a:gd name="T7" fmla="*/ 19 h 21"/>
                <a:gd name="T8" fmla="*/ 3 w 18"/>
                <a:gd name="T9" fmla="*/ 19 h 21"/>
                <a:gd name="T10" fmla="*/ 3 w 18"/>
                <a:gd name="T11" fmla="*/ 19 h 21"/>
                <a:gd name="T12" fmla="*/ 3 w 18"/>
                <a:gd name="T13" fmla="*/ 19 h 21"/>
                <a:gd name="T14" fmla="*/ 8 w 18"/>
                <a:gd name="T15" fmla="*/ 21 h 21"/>
                <a:gd name="T16" fmla="*/ 11 w 18"/>
                <a:gd name="T17" fmla="*/ 19 h 21"/>
                <a:gd name="T18" fmla="*/ 14 w 18"/>
                <a:gd name="T19" fmla="*/ 18 h 21"/>
                <a:gd name="T20" fmla="*/ 16 w 18"/>
                <a:gd name="T21" fmla="*/ 14 h 21"/>
                <a:gd name="T22" fmla="*/ 18 w 18"/>
                <a:gd name="T23" fmla="*/ 11 h 21"/>
                <a:gd name="T24" fmla="*/ 16 w 18"/>
                <a:gd name="T25" fmla="*/ 8 h 21"/>
                <a:gd name="T26" fmla="*/ 14 w 18"/>
                <a:gd name="T27" fmla="*/ 5 h 21"/>
                <a:gd name="T28" fmla="*/ 11 w 18"/>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1"/>
                  </a:moveTo>
                  <a:lnTo>
                    <a:pt x="11" y="1"/>
                  </a:lnTo>
                  <a:lnTo>
                    <a:pt x="6" y="0"/>
                  </a:lnTo>
                  <a:lnTo>
                    <a:pt x="0" y="19"/>
                  </a:lnTo>
                  <a:lnTo>
                    <a:pt x="3" y="19"/>
                  </a:lnTo>
                  <a:lnTo>
                    <a:pt x="3" y="19"/>
                  </a:lnTo>
                  <a:lnTo>
                    <a:pt x="3" y="19"/>
                  </a:lnTo>
                  <a:lnTo>
                    <a:pt x="8" y="21"/>
                  </a:lnTo>
                  <a:lnTo>
                    <a:pt x="11" y="19"/>
                  </a:lnTo>
                  <a:lnTo>
                    <a:pt x="14" y="18"/>
                  </a:lnTo>
                  <a:lnTo>
                    <a:pt x="16" y="14"/>
                  </a:lnTo>
                  <a:lnTo>
                    <a:pt x="18" y="11"/>
                  </a:lnTo>
                  <a:lnTo>
                    <a:pt x="16" y="8"/>
                  </a:lnTo>
                  <a:lnTo>
                    <a:pt x="14" y="5"/>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1" name="Freeform 1258"/>
            <p:cNvSpPr>
              <a:spLocks/>
            </p:cNvSpPr>
            <p:nvPr/>
          </p:nvSpPr>
          <p:spPr bwMode="auto">
            <a:xfrm>
              <a:off x="8148638" y="4114800"/>
              <a:ext cx="28575" cy="33338"/>
            </a:xfrm>
            <a:custGeom>
              <a:avLst/>
              <a:gdLst>
                <a:gd name="T0" fmla="*/ 11 w 18"/>
                <a:gd name="T1" fmla="*/ 2 h 21"/>
                <a:gd name="T2" fmla="*/ 11 w 18"/>
                <a:gd name="T3" fmla="*/ 2 h 21"/>
                <a:gd name="T4" fmla="*/ 8 w 18"/>
                <a:gd name="T5" fmla="*/ 0 h 21"/>
                <a:gd name="T6" fmla="*/ 0 w 18"/>
                <a:gd name="T7" fmla="*/ 18 h 21"/>
                <a:gd name="T8" fmla="*/ 5 w 18"/>
                <a:gd name="T9" fmla="*/ 20 h 21"/>
                <a:gd name="T10" fmla="*/ 5 w 18"/>
                <a:gd name="T11" fmla="*/ 20 h 21"/>
                <a:gd name="T12" fmla="*/ 5 w 18"/>
                <a:gd name="T13" fmla="*/ 20 h 21"/>
                <a:gd name="T14" fmla="*/ 10 w 18"/>
                <a:gd name="T15" fmla="*/ 21 h 21"/>
                <a:gd name="T16" fmla="*/ 13 w 18"/>
                <a:gd name="T17" fmla="*/ 20 h 21"/>
                <a:gd name="T18" fmla="*/ 16 w 18"/>
                <a:gd name="T19" fmla="*/ 18 h 21"/>
                <a:gd name="T20" fmla="*/ 18 w 18"/>
                <a:gd name="T21" fmla="*/ 15 h 21"/>
                <a:gd name="T22" fmla="*/ 18 w 18"/>
                <a:gd name="T23" fmla="*/ 12 h 21"/>
                <a:gd name="T24" fmla="*/ 18 w 18"/>
                <a:gd name="T25" fmla="*/ 8 h 21"/>
                <a:gd name="T26" fmla="*/ 15 w 18"/>
                <a:gd name="T27" fmla="*/ 5 h 21"/>
                <a:gd name="T28" fmla="*/ 11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2"/>
                  </a:moveTo>
                  <a:lnTo>
                    <a:pt x="11" y="2"/>
                  </a:lnTo>
                  <a:lnTo>
                    <a:pt x="8" y="0"/>
                  </a:lnTo>
                  <a:lnTo>
                    <a:pt x="0" y="18"/>
                  </a:lnTo>
                  <a:lnTo>
                    <a:pt x="5" y="20"/>
                  </a:lnTo>
                  <a:lnTo>
                    <a:pt x="5" y="20"/>
                  </a:lnTo>
                  <a:lnTo>
                    <a:pt x="5" y="20"/>
                  </a:lnTo>
                  <a:lnTo>
                    <a:pt x="10" y="21"/>
                  </a:lnTo>
                  <a:lnTo>
                    <a:pt x="13" y="20"/>
                  </a:lnTo>
                  <a:lnTo>
                    <a:pt x="16" y="18"/>
                  </a:lnTo>
                  <a:lnTo>
                    <a:pt x="18" y="15"/>
                  </a:lnTo>
                  <a:lnTo>
                    <a:pt x="18" y="12"/>
                  </a:lnTo>
                  <a:lnTo>
                    <a:pt x="18" y="8"/>
                  </a:lnTo>
                  <a:lnTo>
                    <a:pt x="15" y="5"/>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2" name="Freeform 1259"/>
            <p:cNvSpPr>
              <a:spLocks/>
            </p:cNvSpPr>
            <p:nvPr/>
          </p:nvSpPr>
          <p:spPr bwMode="auto">
            <a:xfrm>
              <a:off x="8156576" y="4117975"/>
              <a:ext cx="28575" cy="33338"/>
            </a:xfrm>
            <a:custGeom>
              <a:avLst/>
              <a:gdLst>
                <a:gd name="T0" fmla="*/ 11 w 18"/>
                <a:gd name="T1" fmla="*/ 2 h 21"/>
                <a:gd name="T2" fmla="*/ 11 w 18"/>
                <a:gd name="T3" fmla="*/ 2 h 21"/>
                <a:gd name="T4" fmla="*/ 6 w 18"/>
                <a:gd name="T5" fmla="*/ 0 h 21"/>
                <a:gd name="T6" fmla="*/ 0 w 18"/>
                <a:gd name="T7" fmla="*/ 18 h 21"/>
                <a:gd name="T8" fmla="*/ 3 w 18"/>
                <a:gd name="T9" fmla="*/ 19 h 21"/>
                <a:gd name="T10" fmla="*/ 3 w 18"/>
                <a:gd name="T11" fmla="*/ 19 h 21"/>
                <a:gd name="T12" fmla="*/ 3 w 18"/>
                <a:gd name="T13" fmla="*/ 19 h 21"/>
                <a:gd name="T14" fmla="*/ 8 w 18"/>
                <a:gd name="T15" fmla="*/ 21 h 21"/>
                <a:gd name="T16" fmla="*/ 11 w 18"/>
                <a:gd name="T17" fmla="*/ 19 h 21"/>
                <a:gd name="T18" fmla="*/ 14 w 18"/>
                <a:gd name="T19" fmla="*/ 18 h 21"/>
                <a:gd name="T20" fmla="*/ 16 w 18"/>
                <a:gd name="T21" fmla="*/ 15 h 21"/>
                <a:gd name="T22" fmla="*/ 18 w 18"/>
                <a:gd name="T23" fmla="*/ 11 h 21"/>
                <a:gd name="T24" fmla="*/ 16 w 18"/>
                <a:gd name="T25" fmla="*/ 8 h 21"/>
                <a:gd name="T26" fmla="*/ 14 w 18"/>
                <a:gd name="T27" fmla="*/ 5 h 21"/>
                <a:gd name="T28" fmla="*/ 11 w 18"/>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2"/>
                  </a:moveTo>
                  <a:lnTo>
                    <a:pt x="11" y="2"/>
                  </a:lnTo>
                  <a:lnTo>
                    <a:pt x="6" y="0"/>
                  </a:lnTo>
                  <a:lnTo>
                    <a:pt x="0" y="18"/>
                  </a:lnTo>
                  <a:lnTo>
                    <a:pt x="3" y="19"/>
                  </a:lnTo>
                  <a:lnTo>
                    <a:pt x="3" y="19"/>
                  </a:lnTo>
                  <a:lnTo>
                    <a:pt x="3" y="19"/>
                  </a:lnTo>
                  <a:lnTo>
                    <a:pt x="8" y="21"/>
                  </a:lnTo>
                  <a:lnTo>
                    <a:pt x="11" y="19"/>
                  </a:lnTo>
                  <a:lnTo>
                    <a:pt x="14" y="18"/>
                  </a:lnTo>
                  <a:lnTo>
                    <a:pt x="16" y="15"/>
                  </a:lnTo>
                  <a:lnTo>
                    <a:pt x="18" y="11"/>
                  </a:lnTo>
                  <a:lnTo>
                    <a:pt x="16" y="8"/>
                  </a:lnTo>
                  <a:lnTo>
                    <a:pt x="14" y="5"/>
                  </a:lnTo>
                  <a:lnTo>
                    <a:pt x="11"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3" name="Freeform 1260"/>
            <p:cNvSpPr>
              <a:spLocks/>
            </p:cNvSpPr>
            <p:nvPr/>
          </p:nvSpPr>
          <p:spPr bwMode="auto">
            <a:xfrm>
              <a:off x="8161338" y="4121150"/>
              <a:ext cx="28575" cy="33338"/>
            </a:xfrm>
            <a:custGeom>
              <a:avLst/>
              <a:gdLst>
                <a:gd name="T0" fmla="*/ 11 w 18"/>
                <a:gd name="T1" fmla="*/ 1 h 21"/>
                <a:gd name="T2" fmla="*/ 11 w 18"/>
                <a:gd name="T3" fmla="*/ 1 h 21"/>
                <a:gd name="T4" fmla="*/ 8 w 18"/>
                <a:gd name="T5" fmla="*/ 0 h 21"/>
                <a:gd name="T6" fmla="*/ 0 w 18"/>
                <a:gd name="T7" fmla="*/ 17 h 21"/>
                <a:gd name="T8" fmla="*/ 5 w 18"/>
                <a:gd name="T9" fmla="*/ 19 h 21"/>
                <a:gd name="T10" fmla="*/ 5 w 18"/>
                <a:gd name="T11" fmla="*/ 19 h 21"/>
                <a:gd name="T12" fmla="*/ 5 w 18"/>
                <a:gd name="T13" fmla="*/ 19 h 21"/>
                <a:gd name="T14" fmla="*/ 10 w 18"/>
                <a:gd name="T15" fmla="*/ 21 h 21"/>
                <a:gd name="T16" fmla="*/ 13 w 18"/>
                <a:gd name="T17" fmla="*/ 19 h 21"/>
                <a:gd name="T18" fmla="*/ 16 w 18"/>
                <a:gd name="T19" fmla="*/ 17 h 21"/>
                <a:gd name="T20" fmla="*/ 18 w 18"/>
                <a:gd name="T21" fmla="*/ 14 h 21"/>
                <a:gd name="T22" fmla="*/ 18 w 18"/>
                <a:gd name="T23" fmla="*/ 11 h 21"/>
                <a:gd name="T24" fmla="*/ 18 w 18"/>
                <a:gd name="T25" fmla="*/ 8 h 21"/>
                <a:gd name="T26" fmla="*/ 15 w 18"/>
                <a:gd name="T27" fmla="*/ 4 h 21"/>
                <a:gd name="T28" fmla="*/ 11 w 18"/>
                <a:gd name="T29"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1">
                  <a:moveTo>
                    <a:pt x="11" y="1"/>
                  </a:moveTo>
                  <a:lnTo>
                    <a:pt x="11" y="1"/>
                  </a:lnTo>
                  <a:lnTo>
                    <a:pt x="8" y="0"/>
                  </a:lnTo>
                  <a:lnTo>
                    <a:pt x="0" y="17"/>
                  </a:lnTo>
                  <a:lnTo>
                    <a:pt x="5" y="19"/>
                  </a:lnTo>
                  <a:lnTo>
                    <a:pt x="5" y="19"/>
                  </a:lnTo>
                  <a:lnTo>
                    <a:pt x="5" y="19"/>
                  </a:lnTo>
                  <a:lnTo>
                    <a:pt x="10" y="21"/>
                  </a:lnTo>
                  <a:lnTo>
                    <a:pt x="13" y="19"/>
                  </a:lnTo>
                  <a:lnTo>
                    <a:pt x="16" y="17"/>
                  </a:lnTo>
                  <a:lnTo>
                    <a:pt x="18" y="14"/>
                  </a:lnTo>
                  <a:lnTo>
                    <a:pt x="18" y="11"/>
                  </a:lnTo>
                  <a:lnTo>
                    <a:pt x="18" y="8"/>
                  </a:lnTo>
                  <a:lnTo>
                    <a:pt x="15" y="4"/>
                  </a:lnTo>
                  <a:lnTo>
                    <a:pt x="11"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4" name="Freeform 1261"/>
            <p:cNvSpPr>
              <a:spLocks/>
            </p:cNvSpPr>
            <p:nvPr/>
          </p:nvSpPr>
          <p:spPr bwMode="auto">
            <a:xfrm>
              <a:off x="8169276" y="4122738"/>
              <a:ext cx="28575" cy="33338"/>
            </a:xfrm>
            <a:custGeom>
              <a:avLst/>
              <a:gdLst>
                <a:gd name="T0" fmla="*/ 8 w 18"/>
                <a:gd name="T1" fmla="*/ 2 h 21"/>
                <a:gd name="T2" fmla="*/ 11 w 18"/>
                <a:gd name="T3" fmla="*/ 2 h 21"/>
                <a:gd name="T4" fmla="*/ 6 w 18"/>
                <a:gd name="T5" fmla="*/ 0 h 21"/>
                <a:gd name="T6" fmla="*/ 0 w 18"/>
                <a:gd name="T7" fmla="*/ 18 h 21"/>
                <a:gd name="T8" fmla="*/ 3 w 18"/>
                <a:gd name="T9" fmla="*/ 20 h 21"/>
                <a:gd name="T10" fmla="*/ 8 w 18"/>
                <a:gd name="T11" fmla="*/ 21 h 21"/>
                <a:gd name="T12" fmla="*/ 3 w 18"/>
                <a:gd name="T13" fmla="*/ 20 h 21"/>
                <a:gd name="T14" fmla="*/ 8 w 18"/>
                <a:gd name="T15" fmla="*/ 21 h 21"/>
                <a:gd name="T16" fmla="*/ 11 w 18"/>
                <a:gd name="T17" fmla="*/ 20 h 21"/>
                <a:gd name="T18" fmla="*/ 15 w 18"/>
                <a:gd name="T19" fmla="*/ 18 h 21"/>
                <a:gd name="T20" fmla="*/ 16 w 18"/>
                <a:gd name="T21" fmla="*/ 15 h 21"/>
                <a:gd name="T22" fmla="*/ 18 w 18"/>
                <a:gd name="T23" fmla="*/ 12 h 21"/>
                <a:gd name="T24" fmla="*/ 16 w 18"/>
                <a:gd name="T25" fmla="*/ 7 h 21"/>
                <a:gd name="T26" fmla="*/ 15 w 18"/>
                <a:gd name="T27" fmla="*/ 5 h 21"/>
                <a:gd name="T28" fmla="*/ 11 w 18"/>
                <a:gd name="T29" fmla="*/ 2 h 21"/>
                <a:gd name="T30" fmla="*/ 8 w 18"/>
                <a:gd name="T31"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2"/>
                  </a:moveTo>
                  <a:lnTo>
                    <a:pt x="11" y="2"/>
                  </a:lnTo>
                  <a:lnTo>
                    <a:pt x="6" y="0"/>
                  </a:lnTo>
                  <a:lnTo>
                    <a:pt x="0" y="18"/>
                  </a:lnTo>
                  <a:lnTo>
                    <a:pt x="3" y="20"/>
                  </a:lnTo>
                  <a:lnTo>
                    <a:pt x="8" y="21"/>
                  </a:lnTo>
                  <a:lnTo>
                    <a:pt x="3" y="20"/>
                  </a:lnTo>
                  <a:lnTo>
                    <a:pt x="8" y="21"/>
                  </a:lnTo>
                  <a:lnTo>
                    <a:pt x="11" y="20"/>
                  </a:lnTo>
                  <a:lnTo>
                    <a:pt x="15" y="18"/>
                  </a:lnTo>
                  <a:lnTo>
                    <a:pt x="16" y="15"/>
                  </a:lnTo>
                  <a:lnTo>
                    <a:pt x="18" y="12"/>
                  </a:lnTo>
                  <a:lnTo>
                    <a:pt x="16" y="7"/>
                  </a:lnTo>
                  <a:lnTo>
                    <a:pt x="15" y="5"/>
                  </a:lnTo>
                  <a:lnTo>
                    <a:pt x="11" y="2"/>
                  </a:lnTo>
                  <a:lnTo>
                    <a:pt x="8" y="2"/>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5" name="Freeform 1262"/>
            <p:cNvSpPr>
              <a:spLocks/>
            </p:cNvSpPr>
            <p:nvPr/>
          </p:nvSpPr>
          <p:spPr bwMode="auto">
            <a:xfrm>
              <a:off x="8181976" y="4125913"/>
              <a:ext cx="20638" cy="30163"/>
            </a:xfrm>
            <a:custGeom>
              <a:avLst/>
              <a:gdLst>
                <a:gd name="T0" fmla="*/ 3 w 13"/>
                <a:gd name="T1" fmla="*/ 0 h 19"/>
                <a:gd name="T2" fmla="*/ 3 w 13"/>
                <a:gd name="T3" fmla="*/ 0 h 19"/>
                <a:gd name="T4" fmla="*/ 0 w 13"/>
                <a:gd name="T5" fmla="*/ 0 h 19"/>
                <a:gd name="T6" fmla="*/ 0 w 13"/>
                <a:gd name="T7" fmla="*/ 19 h 19"/>
                <a:gd name="T8" fmla="*/ 3 w 13"/>
                <a:gd name="T9" fmla="*/ 19 h 19"/>
                <a:gd name="T10" fmla="*/ 3 w 13"/>
                <a:gd name="T11" fmla="*/ 19 h 19"/>
                <a:gd name="T12" fmla="*/ 3 w 13"/>
                <a:gd name="T13" fmla="*/ 19 h 19"/>
                <a:gd name="T14" fmla="*/ 8 w 13"/>
                <a:gd name="T15" fmla="*/ 18 h 19"/>
                <a:gd name="T16" fmla="*/ 11 w 13"/>
                <a:gd name="T17" fmla="*/ 16 h 19"/>
                <a:gd name="T18" fmla="*/ 13 w 13"/>
                <a:gd name="T19" fmla="*/ 13 h 19"/>
                <a:gd name="T20" fmla="*/ 13 w 13"/>
                <a:gd name="T21" fmla="*/ 10 h 19"/>
                <a:gd name="T22" fmla="*/ 13 w 13"/>
                <a:gd name="T23" fmla="*/ 6 h 19"/>
                <a:gd name="T24" fmla="*/ 11 w 13"/>
                <a:gd name="T25" fmla="*/ 3 h 19"/>
                <a:gd name="T26" fmla="*/ 8 w 13"/>
                <a:gd name="T27" fmla="*/ 0 h 19"/>
                <a:gd name="T28" fmla="*/ 3 w 13"/>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9">
                  <a:moveTo>
                    <a:pt x="3" y="0"/>
                  </a:moveTo>
                  <a:lnTo>
                    <a:pt x="3" y="0"/>
                  </a:lnTo>
                  <a:lnTo>
                    <a:pt x="0" y="0"/>
                  </a:lnTo>
                  <a:lnTo>
                    <a:pt x="0" y="19"/>
                  </a:lnTo>
                  <a:lnTo>
                    <a:pt x="3" y="19"/>
                  </a:lnTo>
                  <a:lnTo>
                    <a:pt x="3" y="19"/>
                  </a:lnTo>
                  <a:lnTo>
                    <a:pt x="3" y="19"/>
                  </a:lnTo>
                  <a:lnTo>
                    <a:pt x="8" y="18"/>
                  </a:lnTo>
                  <a:lnTo>
                    <a:pt x="11" y="16"/>
                  </a:lnTo>
                  <a:lnTo>
                    <a:pt x="13" y="13"/>
                  </a:lnTo>
                  <a:lnTo>
                    <a:pt x="13" y="10"/>
                  </a:lnTo>
                  <a:lnTo>
                    <a:pt x="13" y="6"/>
                  </a:lnTo>
                  <a:lnTo>
                    <a:pt x="11" y="3"/>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6" name="Freeform 1263"/>
            <p:cNvSpPr>
              <a:spLocks/>
            </p:cNvSpPr>
            <p:nvPr/>
          </p:nvSpPr>
          <p:spPr bwMode="auto">
            <a:xfrm>
              <a:off x="8186738" y="4125913"/>
              <a:ext cx="23813" cy="30163"/>
            </a:xfrm>
            <a:custGeom>
              <a:avLst/>
              <a:gdLst>
                <a:gd name="T0" fmla="*/ 8 w 15"/>
                <a:gd name="T1" fmla="*/ 0 h 19"/>
                <a:gd name="T2" fmla="*/ 5 w 15"/>
                <a:gd name="T3" fmla="*/ 0 h 19"/>
                <a:gd name="T4" fmla="*/ 0 w 15"/>
                <a:gd name="T5" fmla="*/ 0 h 19"/>
                <a:gd name="T6" fmla="*/ 0 w 15"/>
                <a:gd name="T7" fmla="*/ 19 h 19"/>
                <a:gd name="T8" fmla="*/ 5 w 15"/>
                <a:gd name="T9" fmla="*/ 19 h 19"/>
                <a:gd name="T10" fmla="*/ 0 w 15"/>
                <a:gd name="T11" fmla="*/ 18 h 19"/>
                <a:gd name="T12" fmla="*/ 5 w 15"/>
                <a:gd name="T13" fmla="*/ 19 h 19"/>
                <a:gd name="T14" fmla="*/ 8 w 15"/>
                <a:gd name="T15" fmla="*/ 18 h 19"/>
                <a:gd name="T16" fmla="*/ 12 w 15"/>
                <a:gd name="T17" fmla="*/ 16 h 19"/>
                <a:gd name="T18" fmla="*/ 13 w 15"/>
                <a:gd name="T19" fmla="*/ 13 h 19"/>
                <a:gd name="T20" fmla="*/ 15 w 15"/>
                <a:gd name="T21" fmla="*/ 10 h 19"/>
                <a:gd name="T22" fmla="*/ 13 w 15"/>
                <a:gd name="T23" fmla="*/ 6 h 19"/>
                <a:gd name="T24" fmla="*/ 12 w 15"/>
                <a:gd name="T25" fmla="*/ 3 h 19"/>
                <a:gd name="T26" fmla="*/ 8 w 15"/>
                <a:gd name="T27" fmla="*/ 0 h 19"/>
                <a:gd name="T28" fmla="*/ 5 w 15"/>
                <a:gd name="T29" fmla="*/ 0 h 19"/>
                <a:gd name="T30" fmla="*/ 8 w 15"/>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19">
                  <a:moveTo>
                    <a:pt x="8" y="0"/>
                  </a:moveTo>
                  <a:lnTo>
                    <a:pt x="5" y="0"/>
                  </a:lnTo>
                  <a:lnTo>
                    <a:pt x="0" y="0"/>
                  </a:lnTo>
                  <a:lnTo>
                    <a:pt x="0" y="19"/>
                  </a:lnTo>
                  <a:lnTo>
                    <a:pt x="5" y="19"/>
                  </a:lnTo>
                  <a:lnTo>
                    <a:pt x="0" y="18"/>
                  </a:lnTo>
                  <a:lnTo>
                    <a:pt x="5" y="19"/>
                  </a:lnTo>
                  <a:lnTo>
                    <a:pt x="8" y="18"/>
                  </a:lnTo>
                  <a:lnTo>
                    <a:pt x="12" y="16"/>
                  </a:lnTo>
                  <a:lnTo>
                    <a:pt x="13" y="13"/>
                  </a:lnTo>
                  <a:lnTo>
                    <a:pt x="15" y="10"/>
                  </a:lnTo>
                  <a:lnTo>
                    <a:pt x="13" y="6"/>
                  </a:lnTo>
                  <a:lnTo>
                    <a:pt x="12" y="3"/>
                  </a:lnTo>
                  <a:lnTo>
                    <a:pt x="8" y="0"/>
                  </a:lnTo>
                  <a:lnTo>
                    <a:pt x="5" y="0"/>
                  </a:lnTo>
                  <a:lnTo>
                    <a:pt x="8"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7" name="Freeform 1264"/>
            <p:cNvSpPr>
              <a:spLocks/>
            </p:cNvSpPr>
            <p:nvPr/>
          </p:nvSpPr>
          <p:spPr bwMode="auto">
            <a:xfrm>
              <a:off x="8186738" y="4125913"/>
              <a:ext cx="28575" cy="33338"/>
            </a:xfrm>
            <a:custGeom>
              <a:avLst/>
              <a:gdLst>
                <a:gd name="T0" fmla="*/ 8 w 18"/>
                <a:gd name="T1" fmla="*/ 1 h 21"/>
                <a:gd name="T2" fmla="*/ 12 w 18"/>
                <a:gd name="T3" fmla="*/ 1 h 21"/>
                <a:gd name="T4" fmla="*/ 8 w 18"/>
                <a:gd name="T5" fmla="*/ 0 h 21"/>
                <a:gd name="T6" fmla="*/ 0 w 18"/>
                <a:gd name="T7" fmla="*/ 18 h 21"/>
                <a:gd name="T8" fmla="*/ 5 w 18"/>
                <a:gd name="T9" fmla="*/ 19 h 21"/>
                <a:gd name="T10" fmla="*/ 8 w 18"/>
                <a:gd name="T11" fmla="*/ 21 h 21"/>
                <a:gd name="T12" fmla="*/ 5 w 18"/>
                <a:gd name="T13" fmla="*/ 19 h 21"/>
                <a:gd name="T14" fmla="*/ 10 w 18"/>
                <a:gd name="T15" fmla="*/ 21 h 21"/>
                <a:gd name="T16" fmla="*/ 13 w 18"/>
                <a:gd name="T17" fmla="*/ 19 h 21"/>
                <a:gd name="T18" fmla="*/ 15 w 18"/>
                <a:gd name="T19" fmla="*/ 18 h 21"/>
                <a:gd name="T20" fmla="*/ 18 w 18"/>
                <a:gd name="T21" fmla="*/ 14 h 21"/>
                <a:gd name="T22" fmla="*/ 18 w 18"/>
                <a:gd name="T23" fmla="*/ 11 h 21"/>
                <a:gd name="T24" fmla="*/ 18 w 18"/>
                <a:gd name="T25" fmla="*/ 6 h 21"/>
                <a:gd name="T26" fmla="*/ 15 w 18"/>
                <a:gd name="T27" fmla="*/ 3 h 21"/>
                <a:gd name="T28" fmla="*/ 12 w 18"/>
                <a:gd name="T29" fmla="*/ 1 h 21"/>
                <a:gd name="T30" fmla="*/ 8 w 18"/>
                <a:gd name="T31" fmla="*/ 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1">
                  <a:moveTo>
                    <a:pt x="8" y="1"/>
                  </a:moveTo>
                  <a:lnTo>
                    <a:pt x="12" y="1"/>
                  </a:lnTo>
                  <a:lnTo>
                    <a:pt x="8" y="0"/>
                  </a:lnTo>
                  <a:lnTo>
                    <a:pt x="0" y="18"/>
                  </a:lnTo>
                  <a:lnTo>
                    <a:pt x="5" y="19"/>
                  </a:lnTo>
                  <a:lnTo>
                    <a:pt x="8" y="21"/>
                  </a:lnTo>
                  <a:lnTo>
                    <a:pt x="5" y="19"/>
                  </a:lnTo>
                  <a:lnTo>
                    <a:pt x="10" y="21"/>
                  </a:lnTo>
                  <a:lnTo>
                    <a:pt x="13" y="19"/>
                  </a:lnTo>
                  <a:lnTo>
                    <a:pt x="15" y="18"/>
                  </a:lnTo>
                  <a:lnTo>
                    <a:pt x="18" y="14"/>
                  </a:lnTo>
                  <a:lnTo>
                    <a:pt x="18" y="11"/>
                  </a:lnTo>
                  <a:lnTo>
                    <a:pt x="18" y="6"/>
                  </a:lnTo>
                  <a:lnTo>
                    <a:pt x="15" y="3"/>
                  </a:lnTo>
                  <a:lnTo>
                    <a:pt x="12" y="1"/>
                  </a:lnTo>
                  <a:lnTo>
                    <a:pt x="8" y="1"/>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8" name="Freeform 1265"/>
            <p:cNvSpPr>
              <a:spLocks/>
            </p:cNvSpPr>
            <p:nvPr/>
          </p:nvSpPr>
          <p:spPr bwMode="auto">
            <a:xfrm>
              <a:off x="8199438" y="4127500"/>
              <a:ext cx="23813" cy="3175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9 w 15"/>
                <a:gd name="T15" fmla="*/ 18 h 20"/>
                <a:gd name="T16" fmla="*/ 12 w 15"/>
                <a:gd name="T17" fmla="*/ 17 h 20"/>
                <a:gd name="T18" fmla="*/ 13 w 15"/>
                <a:gd name="T19" fmla="*/ 13 h 20"/>
                <a:gd name="T20" fmla="*/ 15 w 15"/>
                <a:gd name="T21" fmla="*/ 10 h 20"/>
                <a:gd name="T22" fmla="*/ 13 w 15"/>
                <a:gd name="T23" fmla="*/ 5 h 20"/>
                <a:gd name="T24" fmla="*/ 12 w 15"/>
                <a:gd name="T25" fmla="*/ 4 h 20"/>
                <a:gd name="T26" fmla="*/ 9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9" y="18"/>
                  </a:lnTo>
                  <a:lnTo>
                    <a:pt x="12" y="17"/>
                  </a:lnTo>
                  <a:lnTo>
                    <a:pt x="13" y="13"/>
                  </a:lnTo>
                  <a:lnTo>
                    <a:pt x="15" y="10"/>
                  </a:lnTo>
                  <a:lnTo>
                    <a:pt x="13" y="5"/>
                  </a:lnTo>
                  <a:lnTo>
                    <a:pt x="12"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09" name="Freeform 1266"/>
            <p:cNvSpPr>
              <a:spLocks/>
            </p:cNvSpPr>
            <p:nvPr/>
          </p:nvSpPr>
          <p:spPr bwMode="auto">
            <a:xfrm>
              <a:off x="8207376" y="4127500"/>
              <a:ext cx="20638" cy="3175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0" name="Freeform 1267"/>
            <p:cNvSpPr>
              <a:spLocks/>
            </p:cNvSpPr>
            <p:nvPr/>
          </p:nvSpPr>
          <p:spPr bwMode="auto">
            <a:xfrm>
              <a:off x="8213726" y="4127500"/>
              <a:ext cx="22225" cy="3175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8" y="18"/>
                  </a:lnTo>
                  <a:lnTo>
                    <a:pt x="11" y="17"/>
                  </a:lnTo>
                  <a:lnTo>
                    <a:pt x="13" y="13"/>
                  </a:lnTo>
                  <a:lnTo>
                    <a:pt x="14" y="10"/>
                  </a:lnTo>
                  <a:lnTo>
                    <a:pt x="13" y="5"/>
                  </a:lnTo>
                  <a:lnTo>
                    <a:pt x="11"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1" name="Freeform 1268"/>
            <p:cNvSpPr>
              <a:spLocks/>
            </p:cNvSpPr>
            <p:nvPr/>
          </p:nvSpPr>
          <p:spPr bwMode="auto">
            <a:xfrm>
              <a:off x="8220076" y="4127500"/>
              <a:ext cx="20638" cy="3175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2" name="Freeform 1269"/>
            <p:cNvSpPr>
              <a:spLocks/>
            </p:cNvSpPr>
            <p:nvPr/>
          </p:nvSpPr>
          <p:spPr bwMode="auto">
            <a:xfrm>
              <a:off x="8226426" y="4127500"/>
              <a:ext cx="22225" cy="3175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3" name="Freeform 1270"/>
            <p:cNvSpPr>
              <a:spLocks/>
            </p:cNvSpPr>
            <p:nvPr/>
          </p:nvSpPr>
          <p:spPr bwMode="auto">
            <a:xfrm>
              <a:off x="823436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4" name="Freeform 1271"/>
            <p:cNvSpPr>
              <a:spLocks/>
            </p:cNvSpPr>
            <p:nvPr/>
          </p:nvSpPr>
          <p:spPr bwMode="auto">
            <a:xfrm>
              <a:off x="8239126" y="4127500"/>
              <a:ext cx="22225" cy="3175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8 w 14"/>
                <a:gd name="T15" fmla="*/ 18 h 20"/>
                <a:gd name="T16" fmla="*/ 11 w 14"/>
                <a:gd name="T17" fmla="*/ 17 h 20"/>
                <a:gd name="T18" fmla="*/ 13 w 14"/>
                <a:gd name="T19" fmla="*/ 13 h 20"/>
                <a:gd name="T20" fmla="*/ 14 w 14"/>
                <a:gd name="T21" fmla="*/ 10 h 20"/>
                <a:gd name="T22" fmla="*/ 13 w 14"/>
                <a:gd name="T23" fmla="*/ 5 h 20"/>
                <a:gd name="T24" fmla="*/ 11 w 14"/>
                <a:gd name="T25" fmla="*/ 4 h 20"/>
                <a:gd name="T26" fmla="*/ 8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8" y="18"/>
                  </a:lnTo>
                  <a:lnTo>
                    <a:pt x="11" y="17"/>
                  </a:lnTo>
                  <a:lnTo>
                    <a:pt x="13" y="13"/>
                  </a:lnTo>
                  <a:lnTo>
                    <a:pt x="14"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5" name="Freeform 1272"/>
            <p:cNvSpPr>
              <a:spLocks/>
            </p:cNvSpPr>
            <p:nvPr/>
          </p:nvSpPr>
          <p:spPr bwMode="auto">
            <a:xfrm>
              <a:off x="824706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6" name="Freeform 1273"/>
            <p:cNvSpPr>
              <a:spLocks/>
            </p:cNvSpPr>
            <p:nvPr/>
          </p:nvSpPr>
          <p:spPr bwMode="auto">
            <a:xfrm>
              <a:off x="8251826" y="4127500"/>
              <a:ext cx="20638" cy="31750"/>
            </a:xfrm>
            <a:custGeom>
              <a:avLst/>
              <a:gdLst>
                <a:gd name="T0" fmla="*/ 5 w 13"/>
                <a:gd name="T1" fmla="*/ 0 h 20"/>
                <a:gd name="T2" fmla="*/ 5 w 13"/>
                <a:gd name="T3" fmla="*/ 0 h 20"/>
                <a:gd name="T4" fmla="*/ 0 w 13"/>
                <a:gd name="T5" fmla="*/ 0 h 20"/>
                <a:gd name="T6" fmla="*/ 0 w 13"/>
                <a:gd name="T7" fmla="*/ 20 h 20"/>
                <a:gd name="T8" fmla="*/ 5 w 13"/>
                <a:gd name="T9" fmla="*/ 20 h 20"/>
                <a:gd name="T10" fmla="*/ 5 w 13"/>
                <a:gd name="T11" fmla="*/ 20 h 20"/>
                <a:gd name="T12" fmla="*/ 5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5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5" y="0"/>
                  </a:moveTo>
                  <a:lnTo>
                    <a:pt x="5" y="0"/>
                  </a:lnTo>
                  <a:lnTo>
                    <a:pt x="0" y="0"/>
                  </a:lnTo>
                  <a:lnTo>
                    <a:pt x="0" y="20"/>
                  </a:lnTo>
                  <a:lnTo>
                    <a:pt x="5" y="20"/>
                  </a:lnTo>
                  <a:lnTo>
                    <a:pt x="5" y="20"/>
                  </a:lnTo>
                  <a:lnTo>
                    <a:pt x="5" y="20"/>
                  </a:lnTo>
                  <a:lnTo>
                    <a:pt x="8" y="18"/>
                  </a:lnTo>
                  <a:lnTo>
                    <a:pt x="11" y="17"/>
                  </a:lnTo>
                  <a:lnTo>
                    <a:pt x="13" y="13"/>
                  </a:lnTo>
                  <a:lnTo>
                    <a:pt x="13"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7" name="Freeform 1274"/>
            <p:cNvSpPr>
              <a:spLocks/>
            </p:cNvSpPr>
            <p:nvPr/>
          </p:nvSpPr>
          <p:spPr bwMode="auto">
            <a:xfrm>
              <a:off x="825976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0 w 13"/>
                <a:gd name="T17" fmla="*/ 17 h 20"/>
                <a:gd name="T18" fmla="*/ 13 w 13"/>
                <a:gd name="T19" fmla="*/ 13 h 20"/>
                <a:gd name="T20" fmla="*/ 13 w 13"/>
                <a:gd name="T21" fmla="*/ 10 h 20"/>
                <a:gd name="T22" fmla="*/ 13 w 13"/>
                <a:gd name="T23" fmla="*/ 5 h 20"/>
                <a:gd name="T24" fmla="*/ 10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0" y="17"/>
                  </a:lnTo>
                  <a:lnTo>
                    <a:pt x="13" y="13"/>
                  </a:lnTo>
                  <a:lnTo>
                    <a:pt x="13" y="10"/>
                  </a:lnTo>
                  <a:lnTo>
                    <a:pt x="13" y="5"/>
                  </a:lnTo>
                  <a:lnTo>
                    <a:pt x="10"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8" name="Freeform 1275"/>
            <p:cNvSpPr>
              <a:spLocks/>
            </p:cNvSpPr>
            <p:nvPr/>
          </p:nvSpPr>
          <p:spPr bwMode="auto">
            <a:xfrm>
              <a:off x="8264526" y="4127500"/>
              <a:ext cx="20638" cy="31750"/>
            </a:xfrm>
            <a:custGeom>
              <a:avLst/>
              <a:gdLst>
                <a:gd name="T0" fmla="*/ 5 w 13"/>
                <a:gd name="T1" fmla="*/ 0 h 20"/>
                <a:gd name="T2" fmla="*/ 5 w 13"/>
                <a:gd name="T3" fmla="*/ 0 h 20"/>
                <a:gd name="T4" fmla="*/ 0 w 13"/>
                <a:gd name="T5" fmla="*/ 0 h 20"/>
                <a:gd name="T6" fmla="*/ 0 w 13"/>
                <a:gd name="T7" fmla="*/ 20 h 20"/>
                <a:gd name="T8" fmla="*/ 5 w 13"/>
                <a:gd name="T9" fmla="*/ 20 h 20"/>
                <a:gd name="T10" fmla="*/ 5 w 13"/>
                <a:gd name="T11" fmla="*/ 20 h 20"/>
                <a:gd name="T12" fmla="*/ 5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5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5" y="0"/>
                  </a:moveTo>
                  <a:lnTo>
                    <a:pt x="5" y="0"/>
                  </a:lnTo>
                  <a:lnTo>
                    <a:pt x="0" y="0"/>
                  </a:lnTo>
                  <a:lnTo>
                    <a:pt x="0" y="20"/>
                  </a:lnTo>
                  <a:lnTo>
                    <a:pt x="5" y="20"/>
                  </a:lnTo>
                  <a:lnTo>
                    <a:pt x="5" y="20"/>
                  </a:lnTo>
                  <a:lnTo>
                    <a:pt x="5" y="20"/>
                  </a:lnTo>
                  <a:lnTo>
                    <a:pt x="8" y="18"/>
                  </a:lnTo>
                  <a:lnTo>
                    <a:pt x="11" y="17"/>
                  </a:lnTo>
                  <a:lnTo>
                    <a:pt x="13" y="13"/>
                  </a:lnTo>
                  <a:lnTo>
                    <a:pt x="13" y="10"/>
                  </a:lnTo>
                  <a:lnTo>
                    <a:pt x="13" y="5"/>
                  </a:lnTo>
                  <a:lnTo>
                    <a:pt x="11"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19" name="Freeform 1276"/>
            <p:cNvSpPr>
              <a:spLocks/>
            </p:cNvSpPr>
            <p:nvPr/>
          </p:nvSpPr>
          <p:spPr bwMode="auto">
            <a:xfrm>
              <a:off x="827246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0 w 13"/>
                <a:gd name="T17" fmla="*/ 17 h 20"/>
                <a:gd name="T18" fmla="*/ 13 w 13"/>
                <a:gd name="T19" fmla="*/ 13 h 20"/>
                <a:gd name="T20" fmla="*/ 13 w 13"/>
                <a:gd name="T21" fmla="*/ 10 h 20"/>
                <a:gd name="T22" fmla="*/ 13 w 13"/>
                <a:gd name="T23" fmla="*/ 5 h 20"/>
                <a:gd name="T24" fmla="*/ 10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0" y="17"/>
                  </a:lnTo>
                  <a:lnTo>
                    <a:pt x="13" y="13"/>
                  </a:lnTo>
                  <a:lnTo>
                    <a:pt x="13" y="10"/>
                  </a:lnTo>
                  <a:lnTo>
                    <a:pt x="13" y="5"/>
                  </a:lnTo>
                  <a:lnTo>
                    <a:pt x="10"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0" name="Freeform 1277"/>
            <p:cNvSpPr>
              <a:spLocks/>
            </p:cNvSpPr>
            <p:nvPr/>
          </p:nvSpPr>
          <p:spPr bwMode="auto">
            <a:xfrm>
              <a:off x="8277226" y="4127500"/>
              <a:ext cx="20638" cy="31750"/>
            </a:xfrm>
            <a:custGeom>
              <a:avLst/>
              <a:gdLst>
                <a:gd name="T0" fmla="*/ 5 w 13"/>
                <a:gd name="T1" fmla="*/ 0 h 20"/>
                <a:gd name="T2" fmla="*/ 5 w 13"/>
                <a:gd name="T3" fmla="*/ 0 h 20"/>
                <a:gd name="T4" fmla="*/ 0 w 13"/>
                <a:gd name="T5" fmla="*/ 0 h 20"/>
                <a:gd name="T6" fmla="*/ 0 w 13"/>
                <a:gd name="T7" fmla="*/ 20 h 20"/>
                <a:gd name="T8" fmla="*/ 5 w 13"/>
                <a:gd name="T9" fmla="*/ 20 h 20"/>
                <a:gd name="T10" fmla="*/ 5 w 13"/>
                <a:gd name="T11" fmla="*/ 20 h 20"/>
                <a:gd name="T12" fmla="*/ 5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5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5" y="0"/>
                  </a:moveTo>
                  <a:lnTo>
                    <a:pt x="5" y="0"/>
                  </a:lnTo>
                  <a:lnTo>
                    <a:pt x="0" y="0"/>
                  </a:lnTo>
                  <a:lnTo>
                    <a:pt x="0" y="20"/>
                  </a:lnTo>
                  <a:lnTo>
                    <a:pt x="5" y="20"/>
                  </a:lnTo>
                  <a:lnTo>
                    <a:pt x="5" y="20"/>
                  </a:lnTo>
                  <a:lnTo>
                    <a:pt x="5" y="20"/>
                  </a:lnTo>
                  <a:lnTo>
                    <a:pt x="8" y="18"/>
                  </a:lnTo>
                  <a:lnTo>
                    <a:pt x="12" y="17"/>
                  </a:lnTo>
                  <a:lnTo>
                    <a:pt x="13" y="13"/>
                  </a:lnTo>
                  <a:lnTo>
                    <a:pt x="13" y="10"/>
                  </a:lnTo>
                  <a:lnTo>
                    <a:pt x="13" y="5"/>
                  </a:lnTo>
                  <a:lnTo>
                    <a:pt x="12" y="4"/>
                  </a:lnTo>
                  <a:lnTo>
                    <a:pt x="8"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1" name="Freeform 1278"/>
            <p:cNvSpPr>
              <a:spLocks/>
            </p:cNvSpPr>
            <p:nvPr/>
          </p:nvSpPr>
          <p:spPr bwMode="auto">
            <a:xfrm>
              <a:off x="828516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0 w 13"/>
                <a:gd name="T17" fmla="*/ 17 h 20"/>
                <a:gd name="T18" fmla="*/ 13 w 13"/>
                <a:gd name="T19" fmla="*/ 13 h 20"/>
                <a:gd name="T20" fmla="*/ 13 w 13"/>
                <a:gd name="T21" fmla="*/ 10 h 20"/>
                <a:gd name="T22" fmla="*/ 13 w 13"/>
                <a:gd name="T23" fmla="*/ 5 h 20"/>
                <a:gd name="T24" fmla="*/ 10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0" y="17"/>
                  </a:lnTo>
                  <a:lnTo>
                    <a:pt x="13" y="13"/>
                  </a:lnTo>
                  <a:lnTo>
                    <a:pt x="13" y="10"/>
                  </a:lnTo>
                  <a:lnTo>
                    <a:pt x="13" y="5"/>
                  </a:lnTo>
                  <a:lnTo>
                    <a:pt x="10"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2" name="Freeform 1279"/>
            <p:cNvSpPr>
              <a:spLocks/>
            </p:cNvSpPr>
            <p:nvPr/>
          </p:nvSpPr>
          <p:spPr bwMode="auto">
            <a:xfrm>
              <a:off x="8289926" y="4127500"/>
              <a:ext cx="20638" cy="3175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8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8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8" y="18"/>
                  </a:lnTo>
                  <a:lnTo>
                    <a:pt x="12" y="17"/>
                  </a:lnTo>
                  <a:lnTo>
                    <a:pt x="13" y="13"/>
                  </a:lnTo>
                  <a:lnTo>
                    <a:pt x="13" y="10"/>
                  </a:lnTo>
                  <a:lnTo>
                    <a:pt x="13" y="5"/>
                  </a:lnTo>
                  <a:lnTo>
                    <a:pt x="12" y="4"/>
                  </a:lnTo>
                  <a:lnTo>
                    <a:pt x="8"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3" name="Freeform 1280"/>
            <p:cNvSpPr>
              <a:spLocks/>
            </p:cNvSpPr>
            <p:nvPr/>
          </p:nvSpPr>
          <p:spPr bwMode="auto">
            <a:xfrm>
              <a:off x="8296276" y="4127500"/>
              <a:ext cx="22225" cy="31750"/>
            </a:xfrm>
            <a:custGeom>
              <a:avLst/>
              <a:gdLst>
                <a:gd name="T0" fmla="*/ 4 w 14"/>
                <a:gd name="T1" fmla="*/ 0 h 20"/>
                <a:gd name="T2" fmla="*/ 4 w 14"/>
                <a:gd name="T3" fmla="*/ 0 h 20"/>
                <a:gd name="T4" fmla="*/ 0 w 14"/>
                <a:gd name="T5" fmla="*/ 0 h 20"/>
                <a:gd name="T6" fmla="*/ 0 w 14"/>
                <a:gd name="T7" fmla="*/ 20 h 20"/>
                <a:gd name="T8" fmla="*/ 4 w 14"/>
                <a:gd name="T9" fmla="*/ 20 h 20"/>
                <a:gd name="T10" fmla="*/ 4 w 14"/>
                <a:gd name="T11" fmla="*/ 20 h 20"/>
                <a:gd name="T12" fmla="*/ 4 w 14"/>
                <a:gd name="T13" fmla="*/ 20 h 20"/>
                <a:gd name="T14" fmla="*/ 9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9 w 14"/>
                <a:gd name="T27" fmla="*/ 0 h 20"/>
                <a:gd name="T28" fmla="*/ 4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4" y="0"/>
                  </a:moveTo>
                  <a:lnTo>
                    <a:pt x="4" y="0"/>
                  </a:lnTo>
                  <a:lnTo>
                    <a:pt x="0" y="0"/>
                  </a:lnTo>
                  <a:lnTo>
                    <a:pt x="0" y="20"/>
                  </a:lnTo>
                  <a:lnTo>
                    <a:pt x="4" y="20"/>
                  </a:lnTo>
                  <a:lnTo>
                    <a:pt x="4" y="20"/>
                  </a:lnTo>
                  <a:lnTo>
                    <a:pt x="4" y="20"/>
                  </a:lnTo>
                  <a:lnTo>
                    <a:pt x="9" y="18"/>
                  </a:lnTo>
                  <a:lnTo>
                    <a:pt x="11" y="17"/>
                  </a:lnTo>
                  <a:lnTo>
                    <a:pt x="14" y="13"/>
                  </a:lnTo>
                  <a:lnTo>
                    <a:pt x="14" y="10"/>
                  </a:lnTo>
                  <a:lnTo>
                    <a:pt x="14" y="5"/>
                  </a:lnTo>
                  <a:lnTo>
                    <a:pt x="11"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4" name="Freeform 1281"/>
            <p:cNvSpPr>
              <a:spLocks/>
            </p:cNvSpPr>
            <p:nvPr/>
          </p:nvSpPr>
          <p:spPr bwMode="auto">
            <a:xfrm>
              <a:off x="8302626" y="4127500"/>
              <a:ext cx="20638" cy="31750"/>
            </a:xfrm>
            <a:custGeom>
              <a:avLst/>
              <a:gdLst>
                <a:gd name="T0" fmla="*/ 4 w 13"/>
                <a:gd name="T1" fmla="*/ 0 h 20"/>
                <a:gd name="T2" fmla="*/ 4 w 13"/>
                <a:gd name="T3" fmla="*/ 0 h 20"/>
                <a:gd name="T4" fmla="*/ 0 w 13"/>
                <a:gd name="T5" fmla="*/ 0 h 20"/>
                <a:gd name="T6" fmla="*/ 0 w 13"/>
                <a:gd name="T7" fmla="*/ 20 h 20"/>
                <a:gd name="T8" fmla="*/ 4 w 13"/>
                <a:gd name="T9" fmla="*/ 20 h 20"/>
                <a:gd name="T10" fmla="*/ 4 w 13"/>
                <a:gd name="T11" fmla="*/ 20 h 20"/>
                <a:gd name="T12" fmla="*/ 4 w 13"/>
                <a:gd name="T13" fmla="*/ 20 h 20"/>
                <a:gd name="T14" fmla="*/ 9 w 13"/>
                <a:gd name="T15" fmla="*/ 18 h 20"/>
                <a:gd name="T16" fmla="*/ 12 w 13"/>
                <a:gd name="T17" fmla="*/ 17 h 20"/>
                <a:gd name="T18" fmla="*/ 13 w 13"/>
                <a:gd name="T19" fmla="*/ 13 h 20"/>
                <a:gd name="T20" fmla="*/ 13 w 13"/>
                <a:gd name="T21" fmla="*/ 10 h 20"/>
                <a:gd name="T22" fmla="*/ 13 w 13"/>
                <a:gd name="T23" fmla="*/ 5 h 20"/>
                <a:gd name="T24" fmla="*/ 12 w 13"/>
                <a:gd name="T25" fmla="*/ 4 h 20"/>
                <a:gd name="T26" fmla="*/ 9 w 13"/>
                <a:gd name="T27" fmla="*/ 0 h 20"/>
                <a:gd name="T28" fmla="*/ 4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4" y="0"/>
                  </a:moveTo>
                  <a:lnTo>
                    <a:pt x="4" y="0"/>
                  </a:lnTo>
                  <a:lnTo>
                    <a:pt x="0" y="0"/>
                  </a:lnTo>
                  <a:lnTo>
                    <a:pt x="0" y="20"/>
                  </a:lnTo>
                  <a:lnTo>
                    <a:pt x="4" y="20"/>
                  </a:lnTo>
                  <a:lnTo>
                    <a:pt x="4" y="20"/>
                  </a:lnTo>
                  <a:lnTo>
                    <a:pt x="4" y="20"/>
                  </a:lnTo>
                  <a:lnTo>
                    <a:pt x="9" y="18"/>
                  </a:lnTo>
                  <a:lnTo>
                    <a:pt x="12" y="17"/>
                  </a:lnTo>
                  <a:lnTo>
                    <a:pt x="13" y="13"/>
                  </a:lnTo>
                  <a:lnTo>
                    <a:pt x="13" y="10"/>
                  </a:lnTo>
                  <a:lnTo>
                    <a:pt x="13" y="5"/>
                  </a:lnTo>
                  <a:lnTo>
                    <a:pt x="12" y="4"/>
                  </a:lnTo>
                  <a:lnTo>
                    <a:pt x="9" y="0"/>
                  </a:lnTo>
                  <a:lnTo>
                    <a:pt x="4"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5" name="Freeform 1282"/>
            <p:cNvSpPr>
              <a:spLocks/>
            </p:cNvSpPr>
            <p:nvPr/>
          </p:nvSpPr>
          <p:spPr bwMode="auto">
            <a:xfrm>
              <a:off x="8308976" y="4127500"/>
              <a:ext cx="22225" cy="3175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9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9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9" y="18"/>
                  </a:lnTo>
                  <a:lnTo>
                    <a:pt x="11" y="17"/>
                  </a:lnTo>
                  <a:lnTo>
                    <a:pt x="14" y="13"/>
                  </a:lnTo>
                  <a:lnTo>
                    <a:pt x="14" y="10"/>
                  </a:lnTo>
                  <a:lnTo>
                    <a:pt x="14" y="5"/>
                  </a:lnTo>
                  <a:lnTo>
                    <a:pt x="11" y="4"/>
                  </a:lnTo>
                  <a:lnTo>
                    <a:pt x="9"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6" name="Freeform 1283"/>
            <p:cNvSpPr>
              <a:spLocks/>
            </p:cNvSpPr>
            <p:nvPr/>
          </p:nvSpPr>
          <p:spPr bwMode="auto">
            <a:xfrm>
              <a:off x="831691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7" name="Freeform 1284"/>
            <p:cNvSpPr>
              <a:spLocks/>
            </p:cNvSpPr>
            <p:nvPr/>
          </p:nvSpPr>
          <p:spPr bwMode="auto">
            <a:xfrm>
              <a:off x="8321676" y="4127500"/>
              <a:ext cx="22225" cy="31750"/>
            </a:xfrm>
            <a:custGeom>
              <a:avLst/>
              <a:gdLst>
                <a:gd name="T0" fmla="*/ 5 w 14"/>
                <a:gd name="T1" fmla="*/ 0 h 20"/>
                <a:gd name="T2" fmla="*/ 5 w 14"/>
                <a:gd name="T3" fmla="*/ 0 h 20"/>
                <a:gd name="T4" fmla="*/ 0 w 14"/>
                <a:gd name="T5" fmla="*/ 0 h 20"/>
                <a:gd name="T6" fmla="*/ 0 w 14"/>
                <a:gd name="T7" fmla="*/ 20 h 20"/>
                <a:gd name="T8" fmla="*/ 5 w 14"/>
                <a:gd name="T9" fmla="*/ 20 h 20"/>
                <a:gd name="T10" fmla="*/ 5 w 14"/>
                <a:gd name="T11" fmla="*/ 20 h 20"/>
                <a:gd name="T12" fmla="*/ 5 w 14"/>
                <a:gd name="T13" fmla="*/ 20 h 20"/>
                <a:gd name="T14" fmla="*/ 10 w 14"/>
                <a:gd name="T15" fmla="*/ 18 h 20"/>
                <a:gd name="T16" fmla="*/ 11 w 14"/>
                <a:gd name="T17" fmla="*/ 17 h 20"/>
                <a:gd name="T18" fmla="*/ 14 w 14"/>
                <a:gd name="T19" fmla="*/ 13 h 20"/>
                <a:gd name="T20" fmla="*/ 14 w 14"/>
                <a:gd name="T21" fmla="*/ 10 h 20"/>
                <a:gd name="T22" fmla="*/ 14 w 14"/>
                <a:gd name="T23" fmla="*/ 5 h 20"/>
                <a:gd name="T24" fmla="*/ 11 w 14"/>
                <a:gd name="T25" fmla="*/ 4 h 20"/>
                <a:gd name="T26" fmla="*/ 10 w 14"/>
                <a:gd name="T27" fmla="*/ 0 h 20"/>
                <a:gd name="T28" fmla="*/ 5 w 14"/>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20">
                  <a:moveTo>
                    <a:pt x="5" y="0"/>
                  </a:moveTo>
                  <a:lnTo>
                    <a:pt x="5" y="0"/>
                  </a:lnTo>
                  <a:lnTo>
                    <a:pt x="0" y="0"/>
                  </a:lnTo>
                  <a:lnTo>
                    <a:pt x="0" y="20"/>
                  </a:lnTo>
                  <a:lnTo>
                    <a:pt x="5" y="20"/>
                  </a:lnTo>
                  <a:lnTo>
                    <a:pt x="5" y="20"/>
                  </a:lnTo>
                  <a:lnTo>
                    <a:pt x="5" y="20"/>
                  </a:lnTo>
                  <a:lnTo>
                    <a:pt x="10" y="18"/>
                  </a:lnTo>
                  <a:lnTo>
                    <a:pt x="11" y="17"/>
                  </a:lnTo>
                  <a:lnTo>
                    <a:pt x="14" y="13"/>
                  </a:lnTo>
                  <a:lnTo>
                    <a:pt x="14" y="10"/>
                  </a:lnTo>
                  <a:lnTo>
                    <a:pt x="14"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8" name="Freeform 1285"/>
            <p:cNvSpPr>
              <a:spLocks/>
            </p:cNvSpPr>
            <p:nvPr/>
          </p:nvSpPr>
          <p:spPr bwMode="auto">
            <a:xfrm>
              <a:off x="832961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29" name="Freeform 1286"/>
            <p:cNvSpPr>
              <a:spLocks/>
            </p:cNvSpPr>
            <p:nvPr/>
          </p:nvSpPr>
          <p:spPr bwMode="auto">
            <a:xfrm>
              <a:off x="8334376" y="4127500"/>
              <a:ext cx="23813" cy="31750"/>
            </a:xfrm>
            <a:custGeom>
              <a:avLst/>
              <a:gdLst>
                <a:gd name="T0" fmla="*/ 5 w 15"/>
                <a:gd name="T1" fmla="*/ 0 h 20"/>
                <a:gd name="T2" fmla="*/ 5 w 15"/>
                <a:gd name="T3" fmla="*/ 0 h 20"/>
                <a:gd name="T4" fmla="*/ 0 w 15"/>
                <a:gd name="T5" fmla="*/ 0 h 20"/>
                <a:gd name="T6" fmla="*/ 0 w 15"/>
                <a:gd name="T7" fmla="*/ 20 h 20"/>
                <a:gd name="T8" fmla="*/ 5 w 15"/>
                <a:gd name="T9" fmla="*/ 20 h 20"/>
                <a:gd name="T10" fmla="*/ 5 w 15"/>
                <a:gd name="T11" fmla="*/ 20 h 20"/>
                <a:gd name="T12" fmla="*/ 5 w 15"/>
                <a:gd name="T13" fmla="*/ 20 h 20"/>
                <a:gd name="T14" fmla="*/ 10 w 15"/>
                <a:gd name="T15" fmla="*/ 18 h 20"/>
                <a:gd name="T16" fmla="*/ 11 w 15"/>
                <a:gd name="T17" fmla="*/ 17 h 20"/>
                <a:gd name="T18" fmla="*/ 15 w 15"/>
                <a:gd name="T19" fmla="*/ 13 h 20"/>
                <a:gd name="T20" fmla="*/ 15 w 15"/>
                <a:gd name="T21" fmla="*/ 10 h 20"/>
                <a:gd name="T22" fmla="*/ 15 w 15"/>
                <a:gd name="T23" fmla="*/ 5 h 20"/>
                <a:gd name="T24" fmla="*/ 11 w 15"/>
                <a:gd name="T25" fmla="*/ 4 h 20"/>
                <a:gd name="T26" fmla="*/ 10 w 15"/>
                <a:gd name="T27" fmla="*/ 0 h 20"/>
                <a:gd name="T28" fmla="*/ 5 w 15"/>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0">
                  <a:moveTo>
                    <a:pt x="5" y="0"/>
                  </a:moveTo>
                  <a:lnTo>
                    <a:pt x="5" y="0"/>
                  </a:lnTo>
                  <a:lnTo>
                    <a:pt x="0" y="0"/>
                  </a:lnTo>
                  <a:lnTo>
                    <a:pt x="0" y="20"/>
                  </a:lnTo>
                  <a:lnTo>
                    <a:pt x="5" y="20"/>
                  </a:lnTo>
                  <a:lnTo>
                    <a:pt x="5" y="20"/>
                  </a:lnTo>
                  <a:lnTo>
                    <a:pt x="5" y="20"/>
                  </a:lnTo>
                  <a:lnTo>
                    <a:pt x="10" y="18"/>
                  </a:lnTo>
                  <a:lnTo>
                    <a:pt x="11" y="17"/>
                  </a:lnTo>
                  <a:lnTo>
                    <a:pt x="15" y="13"/>
                  </a:lnTo>
                  <a:lnTo>
                    <a:pt x="15" y="10"/>
                  </a:lnTo>
                  <a:lnTo>
                    <a:pt x="15" y="5"/>
                  </a:lnTo>
                  <a:lnTo>
                    <a:pt x="11" y="4"/>
                  </a:lnTo>
                  <a:lnTo>
                    <a:pt x="10" y="0"/>
                  </a:lnTo>
                  <a:lnTo>
                    <a:pt x="5"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0" name="Freeform 1287"/>
            <p:cNvSpPr>
              <a:spLocks/>
            </p:cNvSpPr>
            <p:nvPr/>
          </p:nvSpPr>
          <p:spPr bwMode="auto">
            <a:xfrm>
              <a:off x="8342313" y="4127500"/>
              <a:ext cx="20638" cy="31750"/>
            </a:xfrm>
            <a:custGeom>
              <a:avLst/>
              <a:gdLst>
                <a:gd name="T0" fmla="*/ 3 w 13"/>
                <a:gd name="T1" fmla="*/ 0 h 20"/>
                <a:gd name="T2" fmla="*/ 3 w 13"/>
                <a:gd name="T3" fmla="*/ 0 h 20"/>
                <a:gd name="T4" fmla="*/ 0 w 13"/>
                <a:gd name="T5" fmla="*/ 0 h 20"/>
                <a:gd name="T6" fmla="*/ 0 w 13"/>
                <a:gd name="T7" fmla="*/ 20 h 20"/>
                <a:gd name="T8" fmla="*/ 3 w 13"/>
                <a:gd name="T9" fmla="*/ 20 h 20"/>
                <a:gd name="T10" fmla="*/ 3 w 13"/>
                <a:gd name="T11" fmla="*/ 20 h 20"/>
                <a:gd name="T12" fmla="*/ 3 w 13"/>
                <a:gd name="T13" fmla="*/ 20 h 20"/>
                <a:gd name="T14" fmla="*/ 8 w 13"/>
                <a:gd name="T15" fmla="*/ 18 h 20"/>
                <a:gd name="T16" fmla="*/ 11 w 13"/>
                <a:gd name="T17" fmla="*/ 17 h 20"/>
                <a:gd name="T18" fmla="*/ 13 w 13"/>
                <a:gd name="T19" fmla="*/ 13 h 20"/>
                <a:gd name="T20" fmla="*/ 13 w 13"/>
                <a:gd name="T21" fmla="*/ 10 h 20"/>
                <a:gd name="T22" fmla="*/ 13 w 13"/>
                <a:gd name="T23" fmla="*/ 5 h 20"/>
                <a:gd name="T24" fmla="*/ 11 w 13"/>
                <a:gd name="T25" fmla="*/ 4 h 20"/>
                <a:gd name="T26" fmla="*/ 8 w 13"/>
                <a:gd name="T27" fmla="*/ 0 h 20"/>
                <a:gd name="T28" fmla="*/ 3 w 1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0">
                  <a:moveTo>
                    <a:pt x="3" y="0"/>
                  </a:moveTo>
                  <a:lnTo>
                    <a:pt x="3" y="0"/>
                  </a:lnTo>
                  <a:lnTo>
                    <a:pt x="0" y="0"/>
                  </a:lnTo>
                  <a:lnTo>
                    <a:pt x="0" y="20"/>
                  </a:lnTo>
                  <a:lnTo>
                    <a:pt x="3" y="20"/>
                  </a:lnTo>
                  <a:lnTo>
                    <a:pt x="3" y="20"/>
                  </a:lnTo>
                  <a:lnTo>
                    <a:pt x="3" y="20"/>
                  </a:lnTo>
                  <a:lnTo>
                    <a:pt x="8" y="18"/>
                  </a:lnTo>
                  <a:lnTo>
                    <a:pt x="11" y="17"/>
                  </a:lnTo>
                  <a:lnTo>
                    <a:pt x="13" y="13"/>
                  </a:lnTo>
                  <a:lnTo>
                    <a:pt x="13" y="10"/>
                  </a:lnTo>
                  <a:lnTo>
                    <a:pt x="13" y="5"/>
                  </a:lnTo>
                  <a:lnTo>
                    <a:pt x="11" y="4"/>
                  </a:lnTo>
                  <a:lnTo>
                    <a:pt x="8" y="0"/>
                  </a:lnTo>
                  <a:lnTo>
                    <a:pt x="3" y="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1" name="Freeform 1288"/>
            <p:cNvSpPr>
              <a:spLocks/>
            </p:cNvSpPr>
            <p:nvPr/>
          </p:nvSpPr>
          <p:spPr bwMode="auto">
            <a:xfrm>
              <a:off x="8347076" y="4127500"/>
              <a:ext cx="7938" cy="31750"/>
            </a:xfrm>
            <a:custGeom>
              <a:avLst/>
              <a:gdLst>
                <a:gd name="T0" fmla="*/ 5 w 5"/>
                <a:gd name="T1" fmla="*/ 10 h 20"/>
                <a:gd name="T2" fmla="*/ 5 w 5"/>
                <a:gd name="T3" fmla="*/ 0 h 20"/>
                <a:gd name="T4" fmla="*/ 0 w 5"/>
                <a:gd name="T5" fmla="*/ 0 h 20"/>
                <a:gd name="T6" fmla="*/ 0 w 5"/>
                <a:gd name="T7" fmla="*/ 20 h 20"/>
                <a:gd name="T8" fmla="*/ 5 w 5"/>
                <a:gd name="T9" fmla="*/ 20 h 20"/>
                <a:gd name="T10" fmla="*/ 5 w 5"/>
                <a:gd name="T11" fmla="*/ 10 h 20"/>
              </a:gdLst>
              <a:ahLst/>
              <a:cxnLst>
                <a:cxn ang="0">
                  <a:pos x="T0" y="T1"/>
                </a:cxn>
                <a:cxn ang="0">
                  <a:pos x="T2" y="T3"/>
                </a:cxn>
                <a:cxn ang="0">
                  <a:pos x="T4" y="T5"/>
                </a:cxn>
                <a:cxn ang="0">
                  <a:pos x="T6" y="T7"/>
                </a:cxn>
                <a:cxn ang="0">
                  <a:pos x="T8" y="T9"/>
                </a:cxn>
                <a:cxn ang="0">
                  <a:pos x="T10" y="T11"/>
                </a:cxn>
              </a:cxnLst>
              <a:rect l="0" t="0" r="r" b="b"/>
              <a:pathLst>
                <a:path w="5" h="20">
                  <a:moveTo>
                    <a:pt x="5" y="10"/>
                  </a:moveTo>
                  <a:lnTo>
                    <a:pt x="5" y="0"/>
                  </a:lnTo>
                  <a:lnTo>
                    <a:pt x="0" y="0"/>
                  </a:lnTo>
                  <a:lnTo>
                    <a:pt x="0" y="20"/>
                  </a:lnTo>
                  <a:lnTo>
                    <a:pt x="5" y="20"/>
                  </a:lnTo>
                  <a:lnTo>
                    <a:pt x="5" y="1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2" name="Freeform 1289"/>
            <p:cNvSpPr>
              <a:spLocks/>
            </p:cNvSpPr>
            <p:nvPr/>
          </p:nvSpPr>
          <p:spPr bwMode="auto">
            <a:xfrm>
              <a:off x="8355013" y="4127500"/>
              <a:ext cx="15875" cy="31750"/>
            </a:xfrm>
            <a:custGeom>
              <a:avLst/>
              <a:gdLst>
                <a:gd name="T0" fmla="*/ 0 w 10"/>
                <a:gd name="T1" fmla="*/ 20 h 20"/>
                <a:gd name="T2" fmla="*/ 5 w 10"/>
                <a:gd name="T3" fmla="*/ 18 h 20"/>
                <a:gd name="T4" fmla="*/ 6 w 10"/>
                <a:gd name="T5" fmla="*/ 17 h 20"/>
                <a:gd name="T6" fmla="*/ 10 w 10"/>
                <a:gd name="T7" fmla="*/ 13 h 20"/>
                <a:gd name="T8" fmla="*/ 10 w 10"/>
                <a:gd name="T9" fmla="*/ 10 h 20"/>
                <a:gd name="T10" fmla="*/ 10 w 10"/>
                <a:gd name="T11" fmla="*/ 5 h 20"/>
                <a:gd name="T12" fmla="*/ 6 w 10"/>
                <a:gd name="T13" fmla="*/ 4 h 20"/>
                <a:gd name="T14" fmla="*/ 5 w 10"/>
                <a:gd name="T15" fmla="*/ 0 h 20"/>
                <a:gd name="T16" fmla="*/ 0 w 10"/>
                <a:gd name="T17" fmla="*/ 0 h 20"/>
                <a:gd name="T18" fmla="*/ 0 w 10"/>
                <a:gd name="T1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0">
                  <a:moveTo>
                    <a:pt x="0" y="20"/>
                  </a:moveTo>
                  <a:lnTo>
                    <a:pt x="5" y="18"/>
                  </a:lnTo>
                  <a:lnTo>
                    <a:pt x="6" y="17"/>
                  </a:lnTo>
                  <a:lnTo>
                    <a:pt x="10" y="13"/>
                  </a:lnTo>
                  <a:lnTo>
                    <a:pt x="10" y="10"/>
                  </a:lnTo>
                  <a:lnTo>
                    <a:pt x="10" y="5"/>
                  </a:lnTo>
                  <a:lnTo>
                    <a:pt x="6" y="4"/>
                  </a:lnTo>
                  <a:lnTo>
                    <a:pt x="5" y="0"/>
                  </a:lnTo>
                  <a:lnTo>
                    <a:pt x="0" y="0"/>
                  </a:lnTo>
                  <a:lnTo>
                    <a:pt x="0" y="20"/>
                  </a:lnTo>
                  <a:close/>
                </a:path>
              </a:pathLst>
            </a:custGeom>
            <a:solidFill>
              <a:srgbClr val="1214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33" name="Rectangle 1290"/>
            <p:cNvSpPr>
              <a:spLocks noChangeArrowheads="1"/>
            </p:cNvSpPr>
            <p:nvPr/>
          </p:nvSpPr>
          <p:spPr bwMode="auto">
            <a:xfrm>
              <a:off x="3941763" y="3028950"/>
              <a:ext cx="525463"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1" i="0" u="none" strike="noStrike" cap="none" normalizeH="0" baseline="0">
                  <a:ln>
                    <a:noFill/>
                  </a:ln>
                  <a:solidFill>
                    <a:srgbClr val="000000"/>
                  </a:solidFill>
                  <a:effectLst/>
                  <a:latin typeface="Arial" panose="020B0604020202020204" pitchFamily="34" charset="0"/>
                </a:rPr>
                <a:t>0.78</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734" name="Rectangle 1291"/>
            <p:cNvSpPr>
              <a:spLocks noChangeArrowheads="1"/>
            </p:cNvSpPr>
            <p:nvPr/>
          </p:nvSpPr>
          <p:spPr bwMode="auto">
            <a:xfrm>
              <a:off x="5097463" y="3028950"/>
              <a:ext cx="525463"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1" i="0" u="none" strike="noStrike" cap="none" normalizeH="0" baseline="0">
                  <a:ln>
                    <a:noFill/>
                  </a:ln>
                  <a:solidFill>
                    <a:srgbClr val="000000"/>
                  </a:solidFill>
                  <a:effectLst/>
                  <a:latin typeface="Arial" panose="020B0604020202020204" pitchFamily="34" charset="0"/>
                </a:rPr>
                <a:t>0.97</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735" name="Rectangle 1292"/>
            <p:cNvSpPr>
              <a:spLocks noChangeArrowheads="1"/>
            </p:cNvSpPr>
            <p:nvPr/>
          </p:nvSpPr>
          <p:spPr bwMode="auto">
            <a:xfrm>
              <a:off x="6386513" y="3028950"/>
              <a:ext cx="525463"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1" i="0" u="none" strike="noStrike" cap="none" normalizeH="0" baseline="0">
                  <a:ln>
                    <a:noFill/>
                  </a:ln>
                  <a:solidFill>
                    <a:srgbClr val="000000"/>
                  </a:solidFill>
                  <a:effectLst/>
                  <a:latin typeface="Arial" panose="020B0604020202020204" pitchFamily="34" charset="0"/>
                </a:rPr>
                <a:t>1.57</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736" name="Rectangle 1293"/>
            <p:cNvSpPr>
              <a:spLocks noChangeArrowheads="1"/>
            </p:cNvSpPr>
            <p:nvPr/>
          </p:nvSpPr>
          <p:spPr bwMode="auto">
            <a:xfrm>
              <a:off x="7678738" y="3028950"/>
              <a:ext cx="525463"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1" i="0" u="none" strike="noStrike" cap="none" normalizeH="0" baseline="0">
                  <a:ln>
                    <a:noFill/>
                  </a:ln>
                  <a:solidFill>
                    <a:srgbClr val="000000"/>
                  </a:solidFill>
                  <a:effectLst/>
                  <a:latin typeface="Arial" panose="020B0604020202020204" pitchFamily="34" charset="0"/>
                </a:rPr>
                <a:t>1.97</a:t>
              </a: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28737" name="Rectangle 1294"/>
            <p:cNvSpPr>
              <a:spLocks noChangeArrowheads="1"/>
            </p:cNvSpPr>
            <p:nvPr/>
          </p:nvSpPr>
          <p:spPr bwMode="auto">
            <a:xfrm>
              <a:off x="2405063" y="2346325"/>
              <a:ext cx="1044575"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1" i="0" u="none" strike="noStrike" cap="none" normalizeH="0" baseline="0" dirty="0">
                  <a:ln>
                    <a:noFill/>
                  </a:ln>
                  <a:solidFill>
                    <a:srgbClr val="000000"/>
                  </a:solidFill>
                  <a:effectLst/>
                  <a:latin typeface="Arial" panose="020B0604020202020204" pitchFamily="34" charset="0"/>
                </a:rPr>
                <a:t>A:B = 1:1</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sp>
          <p:nvSpPr>
            <p:cNvPr id="28738" name="Rectangle 1295"/>
            <p:cNvSpPr>
              <a:spLocks noChangeArrowheads="1"/>
            </p:cNvSpPr>
            <p:nvPr/>
          </p:nvSpPr>
          <p:spPr bwMode="auto">
            <a:xfrm>
              <a:off x="2405063" y="3573463"/>
              <a:ext cx="1047750" cy="30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1" i="0" u="none" strike="noStrike" cap="none" normalizeH="0" baseline="0" dirty="0">
                  <a:ln>
                    <a:noFill/>
                  </a:ln>
                  <a:solidFill>
                    <a:srgbClr val="000000"/>
                  </a:solidFill>
                  <a:effectLst/>
                  <a:latin typeface="Arial" panose="020B0604020202020204" pitchFamily="34" charset="0"/>
                </a:rPr>
                <a:t>A:B=10:1</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29939" name="method15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385902" y="624840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74434">
        <p:fade/>
      </p:transition>
    </mc:Choice>
    <mc:Fallback xmlns="">
      <p:transition spd="med" advTm="74434">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75194" fill="hold"/>
                                        <p:tgtEl>
                                          <p:spTgt spid="29939"/>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28675">
                                            <p:txEl>
                                              <p:pRg st="0" end="0"/>
                                            </p:txEl>
                                          </p:spTgt>
                                        </p:tgtEl>
                                        <p:attrNameLst>
                                          <p:attrName>style.visibility</p:attrName>
                                        </p:attrNameLst>
                                      </p:cBhvr>
                                      <p:to>
                                        <p:strVal val="visible"/>
                                      </p:to>
                                    </p:set>
                                    <p:animEffect transition="in" filter="fade">
                                      <p:cBhvr>
                                        <p:cTn id="11" dur="500"/>
                                        <p:tgtEl>
                                          <p:spTgt spid="28675">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8675">
                                            <p:txEl>
                                              <p:pRg st="1" end="1"/>
                                            </p:txEl>
                                          </p:spTgt>
                                        </p:tgtEl>
                                        <p:attrNameLst>
                                          <p:attrName>style.visibility</p:attrName>
                                        </p:attrNameLst>
                                      </p:cBhvr>
                                      <p:to>
                                        <p:strVal val="visible"/>
                                      </p:to>
                                    </p:set>
                                    <p:animEffect transition="in" filter="fade">
                                      <p:cBhvr>
                                        <p:cTn id="16" dur="500"/>
                                        <p:tgtEl>
                                          <p:spTgt spid="28675">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28675">
                                            <p:txEl>
                                              <p:pRg st="2" end="2"/>
                                            </p:txEl>
                                          </p:spTgt>
                                        </p:tgtEl>
                                        <p:attrNameLst>
                                          <p:attrName>style.visibility</p:attrName>
                                        </p:attrNameLst>
                                      </p:cBhvr>
                                      <p:to>
                                        <p:strVal val="visible"/>
                                      </p:to>
                                    </p:set>
                                    <p:animEffect transition="in" filter="fade">
                                      <p:cBhvr>
                                        <p:cTn id="21" dur="500"/>
                                        <p:tgtEl>
                                          <p:spTgt spid="2867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2" fill="hold" display="0">
                  <p:stCondLst>
                    <p:cond delay="indefinite"/>
                  </p:stCondLst>
                  <p:endCondLst>
                    <p:cond evt="onStopAudio" delay="0">
                      <p:tgtEl>
                        <p:sldTgt/>
                      </p:tgtEl>
                    </p:cond>
                  </p:endCondLst>
                </p:cTn>
                <p:tgtEl>
                  <p:spTgt spid="29939"/>
                </p:tgtEl>
              </p:cMediaNode>
            </p:audio>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p:txBody>
          <a:bodyPr/>
          <a:lstStyle/>
          <a:p>
            <a:r>
              <a:rPr lang="en-US" altLang="en-US" dirty="0"/>
              <a:t>Achieving Separation Goals </a:t>
            </a:r>
          </a:p>
        </p:txBody>
      </p:sp>
      <p:sp>
        <p:nvSpPr>
          <p:cNvPr id="29699" name="Rectangle 3"/>
          <p:cNvSpPr>
            <a:spLocks noGrp="1" noChangeArrowheads="1"/>
          </p:cNvSpPr>
          <p:nvPr>
            <p:ph type="body" idx="1"/>
          </p:nvPr>
        </p:nvSpPr>
        <p:spPr>
          <a:xfrm>
            <a:off x="1219200" y="1288702"/>
            <a:ext cx="10363200" cy="4530725"/>
          </a:xfrm>
        </p:spPr>
        <p:txBody>
          <a:bodyPr/>
          <a:lstStyle/>
          <a:p>
            <a:pPr>
              <a:spcAft>
                <a:spcPts val="1800"/>
              </a:spcAft>
            </a:pPr>
            <a:r>
              <a:rPr lang="en-US" altLang="en-US" sz="2400" dirty="0"/>
              <a:t>What if the desired separation cannot be achieved?</a:t>
            </a:r>
          </a:p>
          <a:p>
            <a:pPr lvl="1">
              <a:spcAft>
                <a:spcPts val="1800"/>
              </a:spcAft>
            </a:pPr>
            <a:r>
              <a:rPr lang="en-US" altLang="en-US" sz="2400" dirty="0"/>
              <a:t>try a different solvent system</a:t>
            </a:r>
            <a:br>
              <a:rPr lang="en-US" altLang="en-US" sz="2400" dirty="0"/>
            </a:br>
            <a:r>
              <a:rPr lang="en-US" altLang="en-US" sz="2400" dirty="0"/>
              <a:t>water/methanol vs. water/ACN vs. water/THF</a:t>
            </a:r>
          </a:p>
          <a:p>
            <a:pPr lvl="1"/>
            <a:r>
              <a:rPr lang="en-US" altLang="en-US" sz="2400" dirty="0"/>
              <a:t>try a different column</a:t>
            </a:r>
          </a:p>
          <a:p>
            <a:pPr lvl="2"/>
            <a:r>
              <a:rPr lang="en-US" altLang="en-US" sz="2000" dirty="0"/>
              <a:t>monomeric C18 vs polymeric C18 (isomers)</a:t>
            </a:r>
          </a:p>
          <a:p>
            <a:pPr lvl="2"/>
            <a:r>
              <a:rPr lang="en-US" altLang="en-US" sz="2000" dirty="0"/>
              <a:t>endcapped vs nonendcapped C18 (polar compounds)</a:t>
            </a:r>
          </a:p>
          <a:p>
            <a:pPr lvl="2"/>
            <a:r>
              <a:rPr lang="en-US" altLang="en-US" sz="2000" dirty="0" err="1"/>
              <a:t>pentafluorophenyl</a:t>
            </a:r>
            <a:r>
              <a:rPr lang="en-US" altLang="en-US" sz="2000" dirty="0"/>
              <a:t>, phenyl (alternate selectivity)</a:t>
            </a:r>
          </a:p>
          <a:p>
            <a:pPr lvl="2"/>
            <a:r>
              <a:rPr lang="en-US" altLang="en-US" sz="2000" dirty="0"/>
              <a:t>C30 (carotenoids)</a:t>
            </a:r>
          </a:p>
          <a:p>
            <a:pPr lvl="2"/>
            <a:r>
              <a:rPr lang="en-US" altLang="en-US" sz="2000" dirty="0"/>
              <a:t>PYE column (pi interactions)</a:t>
            </a:r>
          </a:p>
          <a:p>
            <a:pPr lvl="2"/>
            <a:r>
              <a:rPr lang="en-US" altLang="en-US" sz="2000" dirty="0"/>
              <a:t>CN, NH</a:t>
            </a:r>
            <a:r>
              <a:rPr lang="en-US" altLang="en-US" sz="2000" baseline="-25000" dirty="0"/>
              <a:t>2 </a:t>
            </a:r>
          </a:p>
          <a:p>
            <a:pPr lvl="2"/>
            <a:endParaRPr lang="en-US" altLang="en-US" sz="2000" dirty="0"/>
          </a:p>
          <a:p>
            <a:endParaRPr lang="en-US" altLang="en-US" sz="2400" dirty="0"/>
          </a:p>
        </p:txBody>
      </p:sp>
      <p:pic>
        <p:nvPicPr>
          <p:cNvPr id="2" name="method16c">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07839" y="6142698"/>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288609">
        <p:fade/>
      </p:transition>
    </mc:Choice>
    <mc:Fallback xmlns="">
      <p:transition spd="med" advTm="288609">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88094"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29699">
                                            <p:txEl>
                                              <p:pRg st="1" end="1"/>
                                            </p:txEl>
                                          </p:spTgt>
                                        </p:tgtEl>
                                        <p:attrNameLst>
                                          <p:attrName>style.visibility</p:attrName>
                                        </p:attrNameLst>
                                      </p:cBhvr>
                                      <p:to>
                                        <p:strVal val="visible"/>
                                      </p:to>
                                    </p:set>
                                    <p:animEffect transition="in" filter="fade">
                                      <p:cBhvr>
                                        <p:cTn id="11" dur="500"/>
                                        <p:tgtEl>
                                          <p:spTgt spid="29699">
                                            <p:txEl>
                                              <p:pRg st="1" end="1"/>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9699">
                                            <p:txEl>
                                              <p:pRg st="2" end="2"/>
                                            </p:txEl>
                                          </p:spTgt>
                                        </p:tgtEl>
                                        <p:attrNameLst>
                                          <p:attrName>style.visibility</p:attrName>
                                        </p:attrNameLst>
                                      </p:cBhvr>
                                      <p:to>
                                        <p:strVal val="visible"/>
                                      </p:to>
                                    </p:set>
                                    <p:animEffect transition="in" filter="fade">
                                      <p:cBhvr>
                                        <p:cTn id="16" dur="500"/>
                                        <p:tgtEl>
                                          <p:spTgt spid="29699">
                                            <p:txEl>
                                              <p:pRg st="2" end="2"/>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29699">
                                            <p:txEl>
                                              <p:pRg st="3" end="3"/>
                                            </p:txEl>
                                          </p:spTgt>
                                        </p:tgtEl>
                                        <p:attrNameLst>
                                          <p:attrName>style.visibility</p:attrName>
                                        </p:attrNameLst>
                                      </p:cBhvr>
                                      <p:to>
                                        <p:strVal val="visible"/>
                                      </p:to>
                                    </p:set>
                                    <p:animEffect transition="in" filter="fade">
                                      <p:cBhvr>
                                        <p:cTn id="19" dur="500"/>
                                        <p:tgtEl>
                                          <p:spTgt spid="29699">
                                            <p:txEl>
                                              <p:pRg st="3" end="3"/>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29699">
                                            <p:txEl>
                                              <p:pRg st="4" end="4"/>
                                            </p:txEl>
                                          </p:spTgt>
                                        </p:tgtEl>
                                        <p:attrNameLst>
                                          <p:attrName>style.visibility</p:attrName>
                                        </p:attrNameLst>
                                      </p:cBhvr>
                                      <p:to>
                                        <p:strVal val="visible"/>
                                      </p:to>
                                    </p:set>
                                    <p:animEffect transition="in" filter="fade">
                                      <p:cBhvr>
                                        <p:cTn id="22" dur="500"/>
                                        <p:tgtEl>
                                          <p:spTgt spid="29699">
                                            <p:txEl>
                                              <p:pRg st="4" end="4"/>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29699">
                                            <p:txEl>
                                              <p:pRg st="5" end="5"/>
                                            </p:txEl>
                                          </p:spTgt>
                                        </p:tgtEl>
                                        <p:attrNameLst>
                                          <p:attrName>style.visibility</p:attrName>
                                        </p:attrNameLst>
                                      </p:cBhvr>
                                      <p:to>
                                        <p:strVal val="visible"/>
                                      </p:to>
                                    </p:set>
                                    <p:animEffect transition="in" filter="fade">
                                      <p:cBhvr>
                                        <p:cTn id="25" dur="500"/>
                                        <p:tgtEl>
                                          <p:spTgt spid="29699">
                                            <p:txEl>
                                              <p:pRg st="5" end="5"/>
                                            </p:txEl>
                                          </p:spTgt>
                                        </p:tgtEl>
                                      </p:cBhvr>
                                    </p:animEffect>
                                  </p:childTnLst>
                                </p:cTn>
                              </p:par>
                              <p:par>
                                <p:cTn id="26" presetID="10" presetClass="entr" presetSubtype="0" fill="hold" nodeType="withEffect">
                                  <p:stCondLst>
                                    <p:cond delay="0"/>
                                  </p:stCondLst>
                                  <p:childTnLst>
                                    <p:set>
                                      <p:cBhvr>
                                        <p:cTn id="27" dur="1" fill="hold">
                                          <p:stCondLst>
                                            <p:cond delay="0"/>
                                          </p:stCondLst>
                                        </p:cTn>
                                        <p:tgtEl>
                                          <p:spTgt spid="29699">
                                            <p:txEl>
                                              <p:pRg st="6" end="6"/>
                                            </p:txEl>
                                          </p:spTgt>
                                        </p:tgtEl>
                                        <p:attrNameLst>
                                          <p:attrName>style.visibility</p:attrName>
                                        </p:attrNameLst>
                                      </p:cBhvr>
                                      <p:to>
                                        <p:strVal val="visible"/>
                                      </p:to>
                                    </p:set>
                                    <p:animEffect transition="in" filter="fade">
                                      <p:cBhvr>
                                        <p:cTn id="28" dur="500"/>
                                        <p:tgtEl>
                                          <p:spTgt spid="29699">
                                            <p:txEl>
                                              <p:pRg st="6" end="6"/>
                                            </p:tx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29699">
                                            <p:txEl>
                                              <p:pRg st="7" end="7"/>
                                            </p:txEl>
                                          </p:spTgt>
                                        </p:tgtEl>
                                        <p:attrNameLst>
                                          <p:attrName>style.visibility</p:attrName>
                                        </p:attrNameLst>
                                      </p:cBhvr>
                                      <p:to>
                                        <p:strVal val="visible"/>
                                      </p:to>
                                    </p:set>
                                    <p:animEffect transition="in" filter="fade">
                                      <p:cBhvr>
                                        <p:cTn id="31" dur="500"/>
                                        <p:tgtEl>
                                          <p:spTgt spid="29699">
                                            <p:txEl>
                                              <p:pRg st="7" end="7"/>
                                            </p:txEl>
                                          </p:spTgt>
                                        </p:tgtEl>
                                      </p:cBhvr>
                                    </p:animEffect>
                                  </p:childTnLst>
                                </p:cTn>
                              </p:par>
                              <p:par>
                                <p:cTn id="32" presetID="10" presetClass="entr" presetSubtype="0" fill="hold" nodeType="withEffect">
                                  <p:stCondLst>
                                    <p:cond delay="0"/>
                                  </p:stCondLst>
                                  <p:childTnLst>
                                    <p:set>
                                      <p:cBhvr>
                                        <p:cTn id="33" dur="1" fill="hold">
                                          <p:stCondLst>
                                            <p:cond delay="0"/>
                                          </p:stCondLst>
                                        </p:cTn>
                                        <p:tgtEl>
                                          <p:spTgt spid="29699">
                                            <p:txEl>
                                              <p:pRg st="8" end="8"/>
                                            </p:txEl>
                                          </p:spTgt>
                                        </p:tgtEl>
                                        <p:attrNameLst>
                                          <p:attrName>style.visibility</p:attrName>
                                        </p:attrNameLst>
                                      </p:cBhvr>
                                      <p:to>
                                        <p:strVal val="visible"/>
                                      </p:to>
                                    </p:set>
                                    <p:animEffect transition="in" filter="fade">
                                      <p:cBhvr>
                                        <p:cTn id="34" dur="500"/>
                                        <p:tgtEl>
                                          <p:spTgt spid="29699">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5" fill="hold" display="0">
                  <p:stCondLst>
                    <p:cond delay="indefinite"/>
                  </p:stCondLst>
                  <p:endCondLst>
                    <p:cond evt="onStopAudio" delay="0">
                      <p:tgtEl>
                        <p:sldTgt/>
                      </p:tgtEl>
                    </p:cond>
                  </p:endCondLst>
                </p:cTn>
                <p:tgtEl>
                  <p:spTgt spid="2"/>
                </p:tgtEl>
              </p:cMediaNode>
            </p:audio>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Grp="1" noChangeArrowheads="1"/>
          </p:cNvSpPr>
          <p:nvPr>
            <p:ph type="title"/>
          </p:nvPr>
        </p:nvSpPr>
        <p:spPr/>
        <p:txBody>
          <a:bodyPr/>
          <a:lstStyle/>
          <a:p>
            <a:r>
              <a:rPr lang="en-US" altLang="en-US" dirty="0"/>
              <a:t>Achieving Separation Goals (continued)</a:t>
            </a:r>
          </a:p>
        </p:txBody>
      </p:sp>
      <p:sp>
        <p:nvSpPr>
          <p:cNvPr id="30723" name="Rectangle 3"/>
          <p:cNvSpPr>
            <a:spLocks noGrp="1" noChangeArrowheads="1"/>
          </p:cNvSpPr>
          <p:nvPr>
            <p:ph type="body" idx="1"/>
          </p:nvPr>
        </p:nvSpPr>
        <p:spPr/>
        <p:txBody>
          <a:bodyPr/>
          <a:lstStyle/>
          <a:p>
            <a:r>
              <a:rPr lang="en-US" altLang="en-US" sz="2400" dirty="0"/>
              <a:t>What if the desired separation cannot be achieved?</a:t>
            </a:r>
          </a:p>
          <a:p>
            <a:pPr lvl="1"/>
            <a:r>
              <a:rPr lang="en-US" altLang="en-US" sz="2400" dirty="0"/>
              <a:t>Change column temperature</a:t>
            </a:r>
          </a:p>
          <a:p>
            <a:pPr marL="457200" lvl="1" indent="0">
              <a:buNone/>
            </a:pPr>
            <a:endParaRPr lang="en-US" altLang="en-US" sz="2400" dirty="0"/>
          </a:p>
          <a:p>
            <a:pPr lvl="1">
              <a:buFontTx/>
              <a:buNone/>
            </a:pPr>
            <a:r>
              <a:rPr lang="en-US" altLang="en-US" sz="2400" dirty="0"/>
              <a:t>	Better precision results from column temperature control</a:t>
            </a:r>
          </a:p>
          <a:p>
            <a:pPr lvl="1">
              <a:buFontTx/>
              <a:buNone/>
            </a:pPr>
            <a:r>
              <a:rPr lang="en-US" altLang="en-US" sz="2400" dirty="0"/>
              <a:t>	Selectivity can change significantly with temperature</a:t>
            </a:r>
          </a:p>
          <a:p>
            <a:pPr lvl="2"/>
            <a:r>
              <a:rPr lang="en-US" altLang="en-US" sz="2100" dirty="0"/>
              <a:t>shape recognition</a:t>
            </a:r>
          </a:p>
          <a:p>
            <a:pPr lvl="2"/>
            <a:r>
              <a:rPr lang="en-US" altLang="en-US" sz="2100" dirty="0"/>
              <a:t>polar/ionic interaction mechanisms</a:t>
            </a:r>
          </a:p>
          <a:p>
            <a:pPr lvl="2"/>
            <a:endParaRPr lang="en-US" altLang="en-US" sz="2100" dirty="0"/>
          </a:p>
          <a:p>
            <a:pPr lvl="1">
              <a:buFontTx/>
              <a:buNone/>
            </a:pPr>
            <a:r>
              <a:rPr lang="en-US" altLang="en-US" sz="2400" dirty="0"/>
              <a:t>	Retention decreases with increasing temperature</a:t>
            </a:r>
          </a:p>
          <a:p>
            <a:pPr lvl="1">
              <a:buFontTx/>
              <a:buNone/>
            </a:pPr>
            <a:r>
              <a:rPr lang="en-US" altLang="en-US" sz="2400" dirty="0"/>
              <a:t>	This can be useful to reduce run time.  If necessary, retention can be adjusted by changing mobile phase conditions</a:t>
            </a:r>
          </a:p>
          <a:p>
            <a:endParaRPr lang="en-US" altLang="en-US" sz="2400" dirty="0"/>
          </a:p>
          <a:p>
            <a:endParaRPr lang="en-US" altLang="en-US" sz="2400" dirty="0"/>
          </a:p>
        </p:txBody>
      </p:sp>
      <p:pic>
        <p:nvPicPr>
          <p:cNvPr id="2" name="method17">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61174" y="6130926"/>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44901">
        <p:fade/>
      </p:transition>
    </mc:Choice>
    <mc:Fallback xmlns="">
      <p:transition spd="med" advTm="4490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4199"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30723">
                                            <p:txEl>
                                              <p:pRg st="3" end="3"/>
                                            </p:txEl>
                                          </p:spTgt>
                                        </p:tgtEl>
                                        <p:attrNameLst>
                                          <p:attrName>style.visibility</p:attrName>
                                        </p:attrNameLst>
                                      </p:cBhvr>
                                      <p:to>
                                        <p:strVal val="visible"/>
                                      </p:to>
                                    </p:set>
                                    <p:animEffect transition="in" filter="fade">
                                      <p:cBhvr>
                                        <p:cTn id="11" dur="500"/>
                                        <p:tgtEl>
                                          <p:spTgt spid="30723">
                                            <p:txEl>
                                              <p:pRg st="3" end="3"/>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30723">
                                            <p:txEl>
                                              <p:pRg st="4" end="4"/>
                                            </p:txEl>
                                          </p:spTgt>
                                        </p:tgtEl>
                                        <p:attrNameLst>
                                          <p:attrName>style.visibility</p:attrName>
                                        </p:attrNameLst>
                                      </p:cBhvr>
                                      <p:to>
                                        <p:strVal val="visible"/>
                                      </p:to>
                                    </p:set>
                                    <p:animEffect transition="in" filter="fade">
                                      <p:cBhvr>
                                        <p:cTn id="14" dur="500"/>
                                        <p:tgtEl>
                                          <p:spTgt spid="30723">
                                            <p:txEl>
                                              <p:pRg st="4" end="4"/>
                                            </p:txEl>
                                          </p:spTgt>
                                        </p:tgtEl>
                                      </p:cBhvr>
                                    </p:animEffect>
                                  </p:childTnLst>
                                </p:cTn>
                              </p:par>
                              <p:par>
                                <p:cTn id="15" presetID="10" presetClass="entr" presetSubtype="0" fill="hold" nodeType="withEffect">
                                  <p:stCondLst>
                                    <p:cond delay="0"/>
                                  </p:stCondLst>
                                  <p:childTnLst>
                                    <p:set>
                                      <p:cBhvr>
                                        <p:cTn id="16" dur="1" fill="hold">
                                          <p:stCondLst>
                                            <p:cond delay="0"/>
                                          </p:stCondLst>
                                        </p:cTn>
                                        <p:tgtEl>
                                          <p:spTgt spid="30723">
                                            <p:txEl>
                                              <p:pRg st="5" end="5"/>
                                            </p:txEl>
                                          </p:spTgt>
                                        </p:tgtEl>
                                        <p:attrNameLst>
                                          <p:attrName>style.visibility</p:attrName>
                                        </p:attrNameLst>
                                      </p:cBhvr>
                                      <p:to>
                                        <p:strVal val="visible"/>
                                      </p:to>
                                    </p:set>
                                    <p:animEffect transition="in" filter="fade">
                                      <p:cBhvr>
                                        <p:cTn id="17" dur="500"/>
                                        <p:tgtEl>
                                          <p:spTgt spid="30723">
                                            <p:txEl>
                                              <p:pRg st="5" end="5"/>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30723">
                                            <p:txEl>
                                              <p:pRg st="6" end="6"/>
                                            </p:txEl>
                                          </p:spTgt>
                                        </p:tgtEl>
                                        <p:attrNameLst>
                                          <p:attrName>style.visibility</p:attrName>
                                        </p:attrNameLst>
                                      </p:cBhvr>
                                      <p:to>
                                        <p:strVal val="visible"/>
                                      </p:to>
                                    </p:set>
                                    <p:animEffect transition="in" filter="fade">
                                      <p:cBhvr>
                                        <p:cTn id="20" dur="500"/>
                                        <p:tgtEl>
                                          <p:spTgt spid="30723">
                                            <p:txEl>
                                              <p:pRg st="6" end="6"/>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30723">
                                            <p:txEl>
                                              <p:pRg st="8" end="8"/>
                                            </p:txEl>
                                          </p:spTgt>
                                        </p:tgtEl>
                                        <p:attrNameLst>
                                          <p:attrName>style.visibility</p:attrName>
                                        </p:attrNameLst>
                                      </p:cBhvr>
                                      <p:to>
                                        <p:strVal val="visible"/>
                                      </p:to>
                                    </p:set>
                                    <p:animEffect transition="in" filter="fade">
                                      <p:cBhvr>
                                        <p:cTn id="25" dur="500"/>
                                        <p:tgtEl>
                                          <p:spTgt spid="30723">
                                            <p:txEl>
                                              <p:pRg st="8" end="8"/>
                                            </p:txEl>
                                          </p:spTgt>
                                        </p:tgtEl>
                                      </p:cBhvr>
                                    </p:animEffect>
                                  </p:childTnLst>
                                </p:cTn>
                              </p:par>
                              <p:par>
                                <p:cTn id="26" presetID="10" presetClass="entr" presetSubtype="0" fill="hold" nodeType="withEffect">
                                  <p:stCondLst>
                                    <p:cond delay="0"/>
                                  </p:stCondLst>
                                  <p:childTnLst>
                                    <p:set>
                                      <p:cBhvr>
                                        <p:cTn id="27" dur="1" fill="hold">
                                          <p:stCondLst>
                                            <p:cond delay="0"/>
                                          </p:stCondLst>
                                        </p:cTn>
                                        <p:tgtEl>
                                          <p:spTgt spid="30723">
                                            <p:txEl>
                                              <p:pRg st="9" end="9"/>
                                            </p:txEl>
                                          </p:spTgt>
                                        </p:tgtEl>
                                        <p:attrNameLst>
                                          <p:attrName>style.visibility</p:attrName>
                                        </p:attrNameLst>
                                      </p:cBhvr>
                                      <p:to>
                                        <p:strVal val="visible"/>
                                      </p:to>
                                    </p:set>
                                    <p:animEffect transition="in" filter="fade">
                                      <p:cBhvr>
                                        <p:cTn id="28" dur="500"/>
                                        <p:tgtEl>
                                          <p:spTgt spid="3072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9" fill="hold" display="0">
                  <p:stCondLst>
                    <p:cond delay="indefinite"/>
                  </p:stCondLst>
                  <p:endCondLst>
                    <p:cond evt="onStopAudio" delay="0">
                      <p:tgtEl>
                        <p:sldTgt/>
                      </p:tgtEl>
                    </p:cond>
                  </p:endCondLst>
                </p:cTn>
                <p:tgtEl>
                  <p:spTgt spid="2"/>
                </p:tgtEl>
              </p:cMediaNode>
            </p:audio>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7275007" y="2351314"/>
            <a:ext cx="4079630" cy="1848897"/>
          </a:xfrm>
          <a:prstGeom prst="rect">
            <a:avLst/>
          </a:prstGeom>
          <a:solidFill>
            <a:schemeClr val="accent3">
              <a:lumMod val="9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70" name="Rectangle 2"/>
          <p:cNvSpPr>
            <a:spLocks noGrp="1" noChangeArrowheads="1"/>
          </p:cNvSpPr>
          <p:nvPr>
            <p:ph type="title"/>
          </p:nvPr>
        </p:nvSpPr>
        <p:spPr/>
        <p:txBody>
          <a:bodyPr/>
          <a:lstStyle/>
          <a:p>
            <a:r>
              <a:rPr lang="en-US" altLang="en-US" dirty="0"/>
              <a:t>Achieving Separation Goals:  Efficiency</a:t>
            </a:r>
          </a:p>
        </p:txBody>
      </p:sp>
      <p:sp>
        <p:nvSpPr>
          <p:cNvPr id="32771" name="Rectangle 3"/>
          <p:cNvSpPr>
            <a:spLocks noGrp="1" noChangeArrowheads="1"/>
          </p:cNvSpPr>
          <p:nvPr>
            <p:ph type="body" idx="1"/>
          </p:nvPr>
        </p:nvSpPr>
        <p:spPr>
          <a:xfrm>
            <a:off x="1219200" y="1208314"/>
            <a:ext cx="10363200" cy="4941276"/>
          </a:xfrm>
        </p:spPr>
        <p:txBody>
          <a:bodyPr/>
          <a:lstStyle/>
          <a:p>
            <a:pPr>
              <a:spcAft>
                <a:spcPts val="1800"/>
              </a:spcAft>
            </a:pPr>
            <a:r>
              <a:rPr lang="en-US" altLang="en-US" dirty="0"/>
              <a:t>What if the desired separation cannot be achieved?</a:t>
            </a:r>
          </a:p>
          <a:p>
            <a:pPr lvl="1"/>
            <a:r>
              <a:rPr lang="en-US" altLang="en-US" dirty="0"/>
              <a:t>Use a more efficient column</a:t>
            </a:r>
          </a:p>
          <a:p>
            <a:pPr lvl="2"/>
            <a:r>
              <a:rPr lang="en-US" altLang="en-US" dirty="0"/>
              <a:t>Use longer columns</a:t>
            </a:r>
          </a:p>
          <a:p>
            <a:pPr lvl="2"/>
            <a:r>
              <a:rPr lang="en-US" altLang="en-US" dirty="0"/>
              <a:t>Use smaller particles</a:t>
            </a:r>
          </a:p>
          <a:p>
            <a:pPr lvl="2"/>
            <a:r>
              <a:rPr lang="en-US" altLang="en-US" dirty="0"/>
              <a:t>Use coupled columns</a:t>
            </a:r>
          </a:p>
          <a:p>
            <a:pPr lvl="2"/>
            <a:r>
              <a:rPr lang="en-US" altLang="en-US" dirty="0"/>
              <a:t>Use core shell columns</a:t>
            </a:r>
          </a:p>
          <a:p>
            <a:pPr lvl="1">
              <a:spcBef>
                <a:spcPct val="0"/>
              </a:spcBef>
              <a:buFontTx/>
              <a:buNone/>
            </a:pPr>
            <a:r>
              <a:rPr lang="en-US" altLang="en-US" dirty="0"/>
              <a:t>	</a:t>
            </a:r>
          </a:p>
          <a:p>
            <a:pPr lvl="1"/>
            <a:r>
              <a:rPr lang="en-US" altLang="en-US" dirty="0"/>
              <a:t>	</a:t>
            </a:r>
            <a:r>
              <a:rPr lang="en-US" altLang="en-US" dirty="0">
                <a:ea typeface="+mn-ea"/>
                <a:cs typeface="+mn-cs"/>
              </a:rPr>
              <a:t>This is usually a last resort</a:t>
            </a:r>
          </a:p>
          <a:p>
            <a:pPr lvl="2"/>
            <a:r>
              <a:rPr lang="en-US" altLang="en-US" dirty="0"/>
              <a:t>higher backpressures</a:t>
            </a:r>
          </a:p>
          <a:p>
            <a:pPr lvl="2"/>
            <a:r>
              <a:rPr lang="en-US" altLang="en-US" dirty="0"/>
              <a:t>not as rugged</a:t>
            </a:r>
          </a:p>
          <a:p>
            <a:pPr lvl="2"/>
            <a:r>
              <a:rPr lang="en-US" altLang="en-US" dirty="0"/>
              <a:t>only marginal improvement</a:t>
            </a:r>
          </a:p>
          <a:p>
            <a:pPr marL="914400" lvl="2" indent="0">
              <a:buNone/>
            </a:pPr>
            <a:endParaRPr lang="en-US" altLang="en-US" dirty="0"/>
          </a:p>
          <a:p>
            <a:pPr lvl="2">
              <a:buFontTx/>
              <a:buNone/>
            </a:pPr>
            <a:endParaRPr lang="en-US" altLang="en-US" dirty="0"/>
          </a:p>
          <a:p>
            <a:pPr lvl="1">
              <a:buFontTx/>
              <a:buNone/>
            </a:pPr>
            <a:r>
              <a:rPr lang="en-US" altLang="en-US" dirty="0"/>
              <a:t>	</a:t>
            </a:r>
          </a:p>
        </p:txBody>
      </p:sp>
      <p:pic>
        <p:nvPicPr>
          <p:cNvPr id="3277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72401" y="2728464"/>
            <a:ext cx="3217863"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773"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879682" y="4436014"/>
            <a:ext cx="1003300" cy="381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7275007" y="5381564"/>
            <a:ext cx="4540538" cy="1200329"/>
          </a:xfrm>
          <a:prstGeom prst="rect">
            <a:avLst/>
          </a:prstGeom>
          <a:noFill/>
        </p:spPr>
        <p:txBody>
          <a:bodyPr wrap="none" rtlCol="0">
            <a:spAutoFit/>
          </a:bodyPr>
          <a:lstStyle/>
          <a:p>
            <a:pPr lvl="1">
              <a:buFontTx/>
              <a:buNone/>
            </a:pPr>
            <a:r>
              <a:rPr lang="en-US" altLang="en-US" dirty="0"/>
              <a:t>To double resolution, need 4x length</a:t>
            </a:r>
          </a:p>
          <a:p>
            <a:pPr lvl="1">
              <a:buFontTx/>
              <a:buNone/>
            </a:pPr>
            <a:r>
              <a:rPr lang="en-US" altLang="en-US" dirty="0"/>
              <a:t>Ultimately, pressure and/or time limits </a:t>
            </a:r>
          </a:p>
          <a:p>
            <a:pPr lvl="1">
              <a:buFontTx/>
              <a:buNone/>
            </a:pPr>
            <a:r>
              <a:rPr lang="en-US" altLang="en-US" dirty="0"/>
              <a:t>the practical column length</a:t>
            </a:r>
          </a:p>
          <a:p>
            <a:endParaRPr lang="en-US" dirty="0"/>
          </a:p>
        </p:txBody>
      </p:sp>
      <p:pic>
        <p:nvPicPr>
          <p:cNvPr id="4" name="method18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2423137" y="624840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04561">
        <p:fade/>
      </p:transition>
    </mc:Choice>
    <mc:Fallback xmlns="">
      <p:transition spd="med" advTm="10456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3869" fill="hold"/>
                                        <p:tgtEl>
                                          <p:spTgt spid="4"/>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32773"/>
                                        </p:tgtEl>
                                        <p:attrNameLst>
                                          <p:attrName>style.visibility</p:attrName>
                                        </p:attrNameLst>
                                      </p:cBhvr>
                                      <p:to>
                                        <p:strVal val="visible"/>
                                      </p:to>
                                    </p:set>
                                    <p:animEffect transition="in" filter="fade">
                                      <p:cBhvr>
                                        <p:cTn id="11" dur="500"/>
                                        <p:tgtEl>
                                          <p:spTgt spid="3277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32771">
                                            <p:txEl>
                                              <p:pRg st="1" end="1"/>
                                            </p:txEl>
                                          </p:spTgt>
                                        </p:tgtEl>
                                        <p:attrNameLst>
                                          <p:attrName>style.visibility</p:attrName>
                                        </p:attrNameLst>
                                      </p:cBhvr>
                                      <p:to>
                                        <p:strVal val="visible"/>
                                      </p:to>
                                    </p:set>
                                    <p:animEffect transition="in" filter="fade">
                                      <p:cBhvr>
                                        <p:cTn id="19" dur="500"/>
                                        <p:tgtEl>
                                          <p:spTgt spid="32771">
                                            <p:txEl>
                                              <p:pRg st="1" end="1"/>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32771">
                                            <p:txEl>
                                              <p:pRg st="2" end="2"/>
                                            </p:txEl>
                                          </p:spTgt>
                                        </p:tgtEl>
                                        <p:attrNameLst>
                                          <p:attrName>style.visibility</p:attrName>
                                        </p:attrNameLst>
                                      </p:cBhvr>
                                      <p:to>
                                        <p:strVal val="visible"/>
                                      </p:to>
                                    </p:set>
                                    <p:animEffect transition="in" filter="fade">
                                      <p:cBhvr>
                                        <p:cTn id="22" dur="500"/>
                                        <p:tgtEl>
                                          <p:spTgt spid="32771">
                                            <p:txEl>
                                              <p:pRg st="2" end="2"/>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2771">
                                            <p:txEl>
                                              <p:pRg st="3" end="3"/>
                                            </p:txEl>
                                          </p:spTgt>
                                        </p:tgtEl>
                                        <p:attrNameLst>
                                          <p:attrName>style.visibility</p:attrName>
                                        </p:attrNameLst>
                                      </p:cBhvr>
                                      <p:to>
                                        <p:strVal val="visible"/>
                                      </p:to>
                                    </p:set>
                                    <p:animEffect transition="in" filter="fade">
                                      <p:cBhvr>
                                        <p:cTn id="25" dur="500"/>
                                        <p:tgtEl>
                                          <p:spTgt spid="32771">
                                            <p:txEl>
                                              <p:pRg st="3" end="3"/>
                                            </p:txEl>
                                          </p:spTgt>
                                        </p:tgtEl>
                                      </p:cBhvr>
                                    </p:animEffect>
                                  </p:childTnLst>
                                </p:cTn>
                              </p:par>
                              <p:par>
                                <p:cTn id="26" presetID="10" presetClass="entr" presetSubtype="0" fill="hold" nodeType="withEffect">
                                  <p:stCondLst>
                                    <p:cond delay="0"/>
                                  </p:stCondLst>
                                  <p:childTnLst>
                                    <p:set>
                                      <p:cBhvr>
                                        <p:cTn id="27" dur="1" fill="hold">
                                          <p:stCondLst>
                                            <p:cond delay="0"/>
                                          </p:stCondLst>
                                        </p:cTn>
                                        <p:tgtEl>
                                          <p:spTgt spid="32771">
                                            <p:txEl>
                                              <p:pRg st="4" end="4"/>
                                            </p:txEl>
                                          </p:spTgt>
                                        </p:tgtEl>
                                        <p:attrNameLst>
                                          <p:attrName>style.visibility</p:attrName>
                                        </p:attrNameLst>
                                      </p:cBhvr>
                                      <p:to>
                                        <p:strVal val="visible"/>
                                      </p:to>
                                    </p:set>
                                    <p:animEffect transition="in" filter="fade">
                                      <p:cBhvr>
                                        <p:cTn id="28" dur="500"/>
                                        <p:tgtEl>
                                          <p:spTgt spid="32771">
                                            <p:txEl>
                                              <p:pRg st="4" end="4"/>
                                            </p:tx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32771">
                                            <p:txEl>
                                              <p:pRg st="5" end="5"/>
                                            </p:txEl>
                                          </p:spTgt>
                                        </p:tgtEl>
                                        <p:attrNameLst>
                                          <p:attrName>style.visibility</p:attrName>
                                        </p:attrNameLst>
                                      </p:cBhvr>
                                      <p:to>
                                        <p:strVal val="visible"/>
                                      </p:to>
                                    </p:set>
                                    <p:animEffect transition="in" filter="fade">
                                      <p:cBhvr>
                                        <p:cTn id="31" dur="500"/>
                                        <p:tgtEl>
                                          <p:spTgt spid="32771">
                                            <p:txEl>
                                              <p:pRg st="5" end="5"/>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32771">
                                            <p:txEl>
                                              <p:pRg st="7" end="7"/>
                                            </p:txEl>
                                          </p:spTgt>
                                        </p:tgtEl>
                                        <p:attrNameLst>
                                          <p:attrName>style.visibility</p:attrName>
                                        </p:attrNameLst>
                                      </p:cBhvr>
                                      <p:to>
                                        <p:strVal val="visible"/>
                                      </p:to>
                                    </p:set>
                                  </p:childTnLst>
                                </p:cTn>
                              </p:par>
                              <p:par>
                                <p:cTn id="36" presetID="1" presetClass="entr" presetSubtype="0" fill="hold" nodeType="withEffect">
                                  <p:stCondLst>
                                    <p:cond delay="0"/>
                                  </p:stCondLst>
                                  <p:childTnLst>
                                    <p:set>
                                      <p:cBhvr>
                                        <p:cTn id="37" dur="1" fill="hold">
                                          <p:stCondLst>
                                            <p:cond delay="0"/>
                                          </p:stCondLst>
                                        </p:cTn>
                                        <p:tgtEl>
                                          <p:spTgt spid="32771">
                                            <p:txEl>
                                              <p:pRg st="8" end="8"/>
                                            </p:txEl>
                                          </p:spTgt>
                                        </p:tgtEl>
                                        <p:attrNameLst>
                                          <p:attrName>style.visibility</p:attrName>
                                        </p:attrNameLst>
                                      </p:cBhvr>
                                      <p:to>
                                        <p:strVal val="visible"/>
                                      </p:to>
                                    </p:set>
                                  </p:childTnLst>
                                </p:cTn>
                              </p:par>
                              <p:par>
                                <p:cTn id="38" presetID="1" presetClass="entr" presetSubtype="0" fill="hold" nodeType="withEffect">
                                  <p:stCondLst>
                                    <p:cond delay="0"/>
                                  </p:stCondLst>
                                  <p:childTnLst>
                                    <p:set>
                                      <p:cBhvr>
                                        <p:cTn id="39" dur="1" fill="hold">
                                          <p:stCondLst>
                                            <p:cond delay="0"/>
                                          </p:stCondLst>
                                        </p:cTn>
                                        <p:tgtEl>
                                          <p:spTgt spid="32771">
                                            <p:txEl>
                                              <p:pRg st="9" end="9"/>
                                            </p:txEl>
                                          </p:spTgt>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32771">
                                            <p:txEl>
                                              <p:pRg st="10" end="10"/>
                                            </p:txEl>
                                          </p:spTgt>
                                        </p:tgtEl>
                                        <p:attrNameLst>
                                          <p:attrName>style.visibility</p:attrName>
                                        </p:attrNameLst>
                                      </p:cBhvr>
                                      <p:to>
                                        <p:strVal val="visible"/>
                                      </p:to>
                                    </p:set>
                                  </p:childTnLst>
                                </p:cTn>
                              </p:par>
                              <p:par>
                                <p:cTn id="42" presetID="1" presetClass="entr" presetSubtype="0" fill="hold" nodeType="withEffect">
                                  <p:stCondLst>
                                    <p:cond delay="0"/>
                                  </p:stCondLst>
                                  <p:childTnLst>
                                    <p:set>
                                      <p:cBhvr>
                                        <p:cTn id="43" dur="1" fill="hold">
                                          <p:stCondLst>
                                            <p:cond delay="0"/>
                                          </p:stCondLst>
                                        </p:cTn>
                                        <p:tgtEl>
                                          <p:spTgt spid="32771">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44" fill="hold" display="0">
                  <p:stCondLst>
                    <p:cond delay="indefinite"/>
                  </p:stCondLst>
                  <p:endCondLst>
                    <p:cond evt="onStopAudio" delay="0">
                      <p:tgtEl>
                        <p:sldTgt/>
                      </p:tgtEl>
                    </p:cond>
                  </p:endCondLst>
                </p:cTn>
                <p:tgtEl>
                  <p:spTgt spid="4"/>
                </p:tgtEl>
              </p:cMediaNode>
            </p:audio>
          </p:childTnLst>
        </p:cTn>
      </p:par>
    </p:tnLst>
    <p:bldLst>
      <p:bldP spid="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a:xfrm>
            <a:off x="1219199" y="277814"/>
            <a:ext cx="10868967" cy="636587"/>
          </a:xfrm>
        </p:spPr>
        <p:txBody>
          <a:bodyPr/>
          <a:lstStyle/>
          <a:p>
            <a:r>
              <a:rPr lang="en-US" altLang="en-US" dirty="0"/>
              <a:t>Other Approaches</a:t>
            </a:r>
          </a:p>
        </p:txBody>
      </p:sp>
      <p:sp>
        <p:nvSpPr>
          <p:cNvPr id="33795" name="Rectangle 3"/>
          <p:cNvSpPr>
            <a:spLocks noGrp="1" noChangeArrowheads="1"/>
          </p:cNvSpPr>
          <p:nvPr>
            <p:ph type="body" idx="1"/>
          </p:nvPr>
        </p:nvSpPr>
        <p:spPr>
          <a:xfrm>
            <a:off x="1219199" y="1208315"/>
            <a:ext cx="10363200" cy="6096836"/>
          </a:xfrm>
        </p:spPr>
        <p:txBody>
          <a:bodyPr/>
          <a:lstStyle/>
          <a:p>
            <a:pPr lvl="1"/>
            <a:r>
              <a:rPr lang="en-US" altLang="en-US" dirty="0"/>
              <a:t>Consider a more selective detector</a:t>
            </a:r>
          </a:p>
          <a:p>
            <a:pPr lvl="2"/>
            <a:r>
              <a:rPr lang="en-US" altLang="en-US" dirty="0"/>
              <a:t>Fluorescence detection</a:t>
            </a:r>
          </a:p>
          <a:p>
            <a:pPr lvl="2"/>
            <a:r>
              <a:rPr lang="en-US" altLang="en-US" dirty="0"/>
              <a:t>Absorbance detection (visible wavelength range)</a:t>
            </a:r>
          </a:p>
          <a:p>
            <a:pPr lvl="2"/>
            <a:r>
              <a:rPr lang="en-US" altLang="en-US" dirty="0"/>
              <a:t>Mass spectrometry </a:t>
            </a:r>
          </a:p>
          <a:p>
            <a:pPr lvl="2"/>
            <a:r>
              <a:rPr lang="en-US" altLang="en-US" dirty="0"/>
              <a:t>Compounds may not need to be resolved if coeluting species have very different responses</a:t>
            </a:r>
          </a:p>
          <a:p>
            <a:pPr lvl="1"/>
            <a:endParaRPr lang="en-US" altLang="en-US" dirty="0"/>
          </a:p>
          <a:p>
            <a:pPr lvl="1"/>
            <a:r>
              <a:rPr lang="en-US" altLang="en-US" dirty="0"/>
              <a:t>Use multidimensional approaches</a:t>
            </a:r>
          </a:p>
          <a:p>
            <a:pPr lvl="2"/>
            <a:r>
              <a:rPr lang="en-US" altLang="en-US" dirty="0"/>
              <a:t>orthogonal chromatographic steps</a:t>
            </a:r>
          </a:p>
          <a:p>
            <a:pPr lvl="2"/>
            <a:r>
              <a:rPr lang="en-US" altLang="en-US" dirty="0"/>
              <a:t>sample cleanup</a:t>
            </a:r>
          </a:p>
          <a:p>
            <a:pPr lvl="2"/>
            <a:r>
              <a:rPr lang="en-US" altLang="en-US" dirty="0"/>
              <a:t>fractionation</a:t>
            </a:r>
          </a:p>
          <a:p>
            <a:pPr lvl="1">
              <a:spcBef>
                <a:spcPct val="0"/>
              </a:spcBef>
              <a:buFontTx/>
              <a:buNone/>
            </a:pPr>
            <a:endParaRPr lang="en-US" altLang="en-US" dirty="0"/>
          </a:p>
        </p:txBody>
      </p:sp>
      <p:pic>
        <p:nvPicPr>
          <p:cNvPr id="2" name="method19b">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44661" y="624840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47330">
        <p:fade/>
      </p:transition>
    </mc:Choice>
    <mc:Fallback xmlns="">
      <p:transition spd="med" advTm="14733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46220"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33795">
                                            <p:txEl>
                                              <p:pRg st="0" end="0"/>
                                            </p:txEl>
                                          </p:spTgt>
                                        </p:tgtEl>
                                        <p:attrNameLst>
                                          <p:attrName>style.visibility</p:attrName>
                                        </p:attrNameLst>
                                      </p:cBhvr>
                                      <p:to>
                                        <p:strVal val="visible"/>
                                      </p:to>
                                    </p:set>
                                    <p:animEffect transition="in" filter="fade">
                                      <p:cBhvr>
                                        <p:cTn id="11" dur="500"/>
                                        <p:tgtEl>
                                          <p:spTgt spid="33795">
                                            <p:txEl>
                                              <p:pRg st="0" end="0"/>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33795">
                                            <p:txEl>
                                              <p:pRg st="1" end="1"/>
                                            </p:txEl>
                                          </p:spTgt>
                                        </p:tgtEl>
                                        <p:attrNameLst>
                                          <p:attrName>style.visibility</p:attrName>
                                        </p:attrNameLst>
                                      </p:cBhvr>
                                      <p:to>
                                        <p:strVal val="visible"/>
                                      </p:to>
                                    </p:set>
                                    <p:animEffect transition="in" filter="fade">
                                      <p:cBhvr>
                                        <p:cTn id="14" dur="500"/>
                                        <p:tgtEl>
                                          <p:spTgt spid="33795">
                                            <p:txEl>
                                              <p:pRg st="1" end="1"/>
                                            </p:txEl>
                                          </p:spTgt>
                                        </p:tgtEl>
                                      </p:cBhvr>
                                    </p:animEffect>
                                  </p:childTnLst>
                                </p:cTn>
                              </p:par>
                              <p:par>
                                <p:cTn id="15" presetID="10" presetClass="entr" presetSubtype="0" fill="hold" nodeType="withEffect">
                                  <p:stCondLst>
                                    <p:cond delay="0"/>
                                  </p:stCondLst>
                                  <p:childTnLst>
                                    <p:set>
                                      <p:cBhvr>
                                        <p:cTn id="16" dur="1" fill="hold">
                                          <p:stCondLst>
                                            <p:cond delay="0"/>
                                          </p:stCondLst>
                                        </p:cTn>
                                        <p:tgtEl>
                                          <p:spTgt spid="33795">
                                            <p:txEl>
                                              <p:pRg st="2" end="2"/>
                                            </p:txEl>
                                          </p:spTgt>
                                        </p:tgtEl>
                                        <p:attrNameLst>
                                          <p:attrName>style.visibility</p:attrName>
                                        </p:attrNameLst>
                                      </p:cBhvr>
                                      <p:to>
                                        <p:strVal val="visible"/>
                                      </p:to>
                                    </p:set>
                                    <p:animEffect transition="in" filter="fade">
                                      <p:cBhvr>
                                        <p:cTn id="17" dur="500"/>
                                        <p:tgtEl>
                                          <p:spTgt spid="33795">
                                            <p:txEl>
                                              <p:pRg st="2" end="2"/>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33795">
                                            <p:txEl>
                                              <p:pRg st="3" end="3"/>
                                            </p:txEl>
                                          </p:spTgt>
                                        </p:tgtEl>
                                        <p:attrNameLst>
                                          <p:attrName>style.visibility</p:attrName>
                                        </p:attrNameLst>
                                      </p:cBhvr>
                                      <p:to>
                                        <p:strVal val="visible"/>
                                      </p:to>
                                    </p:set>
                                    <p:animEffect transition="in" filter="fade">
                                      <p:cBhvr>
                                        <p:cTn id="20" dur="500"/>
                                        <p:tgtEl>
                                          <p:spTgt spid="33795">
                                            <p:txEl>
                                              <p:pRg st="3" end="3"/>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33795">
                                            <p:txEl>
                                              <p:pRg st="4" end="4"/>
                                            </p:txEl>
                                          </p:spTgt>
                                        </p:tgtEl>
                                        <p:attrNameLst>
                                          <p:attrName>style.visibility</p:attrName>
                                        </p:attrNameLst>
                                      </p:cBhvr>
                                      <p:to>
                                        <p:strVal val="visible"/>
                                      </p:to>
                                    </p:set>
                                    <p:animEffect transition="in" filter="fade">
                                      <p:cBhvr>
                                        <p:cTn id="23" dur="500"/>
                                        <p:tgtEl>
                                          <p:spTgt spid="33795">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33795">
                                            <p:txEl>
                                              <p:pRg st="6" end="6"/>
                                            </p:txEl>
                                          </p:spTgt>
                                        </p:tgtEl>
                                        <p:attrNameLst>
                                          <p:attrName>style.visibility</p:attrName>
                                        </p:attrNameLst>
                                      </p:cBhvr>
                                      <p:to>
                                        <p:strVal val="visible"/>
                                      </p:to>
                                    </p:set>
                                    <p:animEffect transition="in" filter="fade">
                                      <p:cBhvr>
                                        <p:cTn id="28" dur="500"/>
                                        <p:tgtEl>
                                          <p:spTgt spid="33795">
                                            <p:txEl>
                                              <p:pRg st="6" end="6"/>
                                            </p:tx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33795">
                                            <p:txEl>
                                              <p:pRg st="7" end="7"/>
                                            </p:txEl>
                                          </p:spTgt>
                                        </p:tgtEl>
                                        <p:attrNameLst>
                                          <p:attrName>style.visibility</p:attrName>
                                        </p:attrNameLst>
                                      </p:cBhvr>
                                      <p:to>
                                        <p:strVal val="visible"/>
                                      </p:to>
                                    </p:set>
                                    <p:animEffect transition="in" filter="fade">
                                      <p:cBhvr>
                                        <p:cTn id="31" dur="500"/>
                                        <p:tgtEl>
                                          <p:spTgt spid="33795">
                                            <p:txEl>
                                              <p:pRg st="7" end="7"/>
                                            </p:txEl>
                                          </p:spTgt>
                                        </p:tgtEl>
                                      </p:cBhvr>
                                    </p:animEffect>
                                  </p:childTnLst>
                                </p:cTn>
                              </p:par>
                              <p:par>
                                <p:cTn id="32" presetID="10" presetClass="entr" presetSubtype="0" fill="hold" nodeType="withEffect">
                                  <p:stCondLst>
                                    <p:cond delay="0"/>
                                  </p:stCondLst>
                                  <p:childTnLst>
                                    <p:set>
                                      <p:cBhvr>
                                        <p:cTn id="33" dur="1" fill="hold">
                                          <p:stCondLst>
                                            <p:cond delay="0"/>
                                          </p:stCondLst>
                                        </p:cTn>
                                        <p:tgtEl>
                                          <p:spTgt spid="33795">
                                            <p:txEl>
                                              <p:pRg st="8" end="8"/>
                                            </p:txEl>
                                          </p:spTgt>
                                        </p:tgtEl>
                                        <p:attrNameLst>
                                          <p:attrName>style.visibility</p:attrName>
                                        </p:attrNameLst>
                                      </p:cBhvr>
                                      <p:to>
                                        <p:strVal val="visible"/>
                                      </p:to>
                                    </p:set>
                                    <p:animEffect transition="in" filter="fade">
                                      <p:cBhvr>
                                        <p:cTn id="34" dur="500"/>
                                        <p:tgtEl>
                                          <p:spTgt spid="33795">
                                            <p:txEl>
                                              <p:pRg st="8" end="8"/>
                                            </p:txEl>
                                          </p:spTgt>
                                        </p:tgtEl>
                                      </p:cBhvr>
                                    </p:animEffect>
                                  </p:childTnLst>
                                </p:cTn>
                              </p:par>
                              <p:par>
                                <p:cTn id="35" presetID="10" presetClass="entr" presetSubtype="0" fill="hold" nodeType="withEffect">
                                  <p:stCondLst>
                                    <p:cond delay="0"/>
                                  </p:stCondLst>
                                  <p:childTnLst>
                                    <p:set>
                                      <p:cBhvr>
                                        <p:cTn id="36" dur="1" fill="hold">
                                          <p:stCondLst>
                                            <p:cond delay="0"/>
                                          </p:stCondLst>
                                        </p:cTn>
                                        <p:tgtEl>
                                          <p:spTgt spid="33795">
                                            <p:txEl>
                                              <p:pRg st="9" end="9"/>
                                            </p:txEl>
                                          </p:spTgt>
                                        </p:tgtEl>
                                        <p:attrNameLst>
                                          <p:attrName>style.visibility</p:attrName>
                                        </p:attrNameLst>
                                      </p:cBhvr>
                                      <p:to>
                                        <p:strVal val="visible"/>
                                      </p:to>
                                    </p:set>
                                    <p:animEffect transition="in" filter="fade">
                                      <p:cBhvr>
                                        <p:cTn id="37" dur="500"/>
                                        <p:tgtEl>
                                          <p:spTgt spid="33795">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8" fill="hold" display="0">
                  <p:stCondLst>
                    <p:cond delay="indefinite"/>
                  </p:stCondLst>
                  <p:endCondLst>
                    <p:cond evt="onStopAudio" delay="0">
                      <p:tgtEl>
                        <p:sldTgt/>
                      </p:tgtEl>
                    </p:cond>
                  </p:endCondLst>
                </p:cTn>
                <p:tgtEl>
                  <p:spTgt spid="2"/>
                </p:tgtEl>
              </p:cMediaNode>
            </p:audio>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p:txBody>
          <a:bodyPr/>
          <a:lstStyle/>
          <a:p>
            <a:r>
              <a:rPr lang="en-US" altLang="en-US" dirty="0"/>
              <a:t>Questions to consider before you start</a:t>
            </a:r>
          </a:p>
        </p:txBody>
      </p:sp>
      <p:sp>
        <p:nvSpPr>
          <p:cNvPr id="11267" name="Rectangle 3"/>
          <p:cNvSpPr>
            <a:spLocks noGrp="1" noChangeArrowheads="1"/>
          </p:cNvSpPr>
          <p:nvPr>
            <p:ph type="body" idx="1"/>
          </p:nvPr>
        </p:nvSpPr>
        <p:spPr>
          <a:xfrm>
            <a:off x="1219200" y="1212575"/>
            <a:ext cx="10363200" cy="5049077"/>
          </a:xfrm>
        </p:spPr>
        <p:txBody>
          <a:bodyPr/>
          <a:lstStyle/>
          <a:p>
            <a:r>
              <a:rPr lang="en-US" altLang="en-US" sz="2400" dirty="0"/>
              <a:t>What is the primary objective?</a:t>
            </a:r>
          </a:p>
          <a:p>
            <a:pPr lvl="1"/>
            <a:r>
              <a:rPr lang="en-US" altLang="en-US" sz="1800" dirty="0"/>
              <a:t>qualitative analysis</a:t>
            </a:r>
          </a:p>
          <a:p>
            <a:pPr lvl="1"/>
            <a:r>
              <a:rPr lang="en-US" altLang="en-US" sz="1800" dirty="0"/>
              <a:t>quantitative analysis</a:t>
            </a:r>
          </a:p>
          <a:p>
            <a:pPr lvl="1"/>
            <a:r>
              <a:rPr lang="en-US" altLang="en-US" sz="1800" dirty="0"/>
              <a:t>detection of undesired substances / purity determination</a:t>
            </a:r>
          </a:p>
          <a:p>
            <a:pPr lvl="1">
              <a:spcAft>
                <a:spcPts val="1800"/>
              </a:spcAft>
            </a:pPr>
            <a:r>
              <a:rPr lang="en-US" altLang="en-US" sz="1800" dirty="0"/>
              <a:t>development of a new method</a:t>
            </a:r>
          </a:p>
          <a:p>
            <a:pPr marL="457200" lvl="1" indent="0">
              <a:spcAft>
                <a:spcPts val="1800"/>
              </a:spcAft>
              <a:buNone/>
            </a:pPr>
            <a:endParaRPr lang="en-US" altLang="en-US" sz="1800" dirty="0"/>
          </a:p>
          <a:p>
            <a:pPr>
              <a:spcBef>
                <a:spcPts val="24"/>
              </a:spcBef>
              <a:spcAft>
                <a:spcPts val="0"/>
              </a:spcAft>
            </a:pPr>
            <a:r>
              <a:rPr lang="en-US" altLang="en-US" sz="2400" dirty="0"/>
              <a:t>What are the challenges?</a:t>
            </a:r>
          </a:p>
          <a:p>
            <a:pPr lvl="1">
              <a:spcAft>
                <a:spcPts val="0"/>
              </a:spcAft>
            </a:pPr>
            <a:r>
              <a:rPr lang="en-US" altLang="en-US" sz="1800" dirty="0"/>
              <a:t>Which components must be resolved?</a:t>
            </a:r>
          </a:p>
          <a:p>
            <a:pPr lvl="1">
              <a:spcAft>
                <a:spcPts val="0"/>
              </a:spcAft>
            </a:pPr>
            <a:r>
              <a:rPr lang="en-US" altLang="en-US" sz="1800" dirty="0"/>
              <a:t>Is sensitivity an issue?</a:t>
            </a:r>
          </a:p>
          <a:p>
            <a:pPr lvl="1">
              <a:spcAft>
                <a:spcPts val="0"/>
              </a:spcAft>
            </a:pPr>
            <a:r>
              <a:rPr lang="en-US" altLang="en-US" sz="1800" dirty="0"/>
              <a:t>Interferences?</a:t>
            </a:r>
          </a:p>
          <a:p>
            <a:pPr lvl="1">
              <a:spcAft>
                <a:spcPts val="0"/>
              </a:spcAft>
            </a:pPr>
            <a:r>
              <a:rPr lang="en-US" altLang="en-US" sz="1800" dirty="0"/>
              <a:t>What level of accuracy and precision are required?</a:t>
            </a:r>
          </a:p>
          <a:p>
            <a:pPr lvl="1">
              <a:spcAft>
                <a:spcPts val="0"/>
              </a:spcAft>
            </a:pPr>
            <a:r>
              <a:rPr lang="en-US" altLang="en-US" sz="1800" dirty="0"/>
              <a:t>Will different sample matrices be analyzed?</a:t>
            </a:r>
          </a:p>
          <a:p>
            <a:pPr lvl="1">
              <a:spcAft>
                <a:spcPts val="0"/>
              </a:spcAft>
            </a:pPr>
            <a:r>
              <a:rPr lang="en-US" altLang="en-US" sz="1800" dirty="0"/>
              <a:t>Is analysis time a significant factor?</a:t>
            </a:r>
          </a:p>
        </p:txBody>
      </p:sp>
      <p:pic>
        <p:nvPicPr>
          <p:cNvPr id="3" name="method2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77008" y="6164284"/>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13000">
        <p:fade/>
      </p:transition>
    </mc:Choice>
    <mc:Fallback xmlns="">
      <p:transition spd="med" advTm="11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2349" fill="hold"/>
                                        <p:tgtEl>
                                          <p:spTgt spid="3"/>
                                        </p:tgtEl>
                                      </p:cBhvr>
                                    </p:cmd>
                                  </p:childTnLst>
                                </p:cTn>
                              </p:par>
                              <p:par>
                                <p:cTn id="7" presetID="10" presetClass="entr" presetSubtype="0" fill="hold" nodeType="withEffect">
                                  <p:stCondLst>
                                    <p:cond delay="0"/>
                                  </p:stCondLst>
                                  <p:childTnLst>
                                    <p:set>
                                      <p:cBhvr>
                                        <p:cTn id="8" dur="1" fill="hold">
                                          <p:stCondLst>
                                            <p:cond delay="0"/>
                                          </p:stCondLst>
                                        </p:cTn>
                                        <p:tgtEl>
                                          <p:spTgt spid="11267">
                                            <p:txEl>
                                              <p:pRg st="0" end="0"/>
                                            </p:txEl>
                                          </p:spTgt>
                                        </p:tgtEl>
                                        <p:attrNameLst>
                                          <p:attrName>style.visibility</p:attrName>
                                        </p:attrNameLst>
                                      </p:cBhvr>
                                      <p:to>
                                        <p:strVal val="visible"/>
                                      </p:to>
                                    </p:set>
                                    <p:animEffect transition="in" filter="fade">
                                      <p:cBhvr>
                                        <p:cTn id="9" dur="500"/>
                                        <p:tgtEl>
                                          <p:spTgt spid="11267">
                                            <p:txEl>
                                              <p:pRg st="0" end="0"/>
                                            </p:txEl>
                                          </p:spTgt>
                                        </p:tgtEl>
                                      </p:cBhvr>
                                    </p:animEffect>
                                  </p:childTnLst>
                                </p:cTn>
                              </p:par>
                              <p:par>
                                <p:cTn id="10" presetID="10" presetClass="entr" presetSubtype="0" fill="hold" nodeType="withEffect">
                                  <p:stCondLst>
                                    <p:cond delay="0"/>
                                  </p:stCondLst>
                                  <p:childTnLst>
                                    <p:set>
                                      <p:cBhvr>
                                        <p:cTn id="11" dur="1" fill="hold">
                                          <p:stCondLst>
                                            <p:cond delay="0"/>
                                          </p:stCondLst>
                                        </p:cTn>
                                        <p:tgtEl>
                                          <p:spTgt spid="11267">
                                            <p:txEl>
                                              <p:pRg st="1" end="1"/>
                                            </p:txEl>
                                          </p:spTgt>
                                        </p:tgtEl>
                                        <p:attrNameLst>
                                          <p:attrName>style.visibility</p:attrName>
                                        </p:attrNameLst>
                                      </p:cBhvr>
                                      <p:to>
                                        <p:strVal val="visible"/>
                                      </p:to>
                                    </p:set>
                                    <p:animEffect transition="in" filter="fade">
                                      <p:cBhvr>
                                        <p:cTn id="12" dur="500"/>
                                        <p:tgtEl>
                                          <p:spTgt spid="11267">
                                            <p:txEl>
                                              <p:pRg st="1" end="1"/>
                                            </p:txEl>
                                          </p:spTgt>
                                        </p:tgtEl>
                                      </p:cBhvr>
                                    </p:animEffect>
                                  </p:childTnLst>
                                </p:cTn>
                              </p:par>
                              <p:par>
                                <p:cTn id="13" presetID="10" presetClass="entr" presetSubtype="0" fill="hold" nodeType="withEffect">
                                  <p:stCondLst>
                                    <p:cond delay="0"/>
                                  </p:stCondLst>
                                  <p:childTnLst>
                                    <p:set>
                                      <p:cBhvr>
                                        <p:cTn id="14" dur="1" fill="hold">
                                          <p:stCondLst>
                                            <p:cond delay="0"/>
                                          </p:stCondLst>
                                        </p:cTn>
                                        <p:tgtEl>
                                          <p:spTgt spid="11267">
                                            <p:txEl>
                                              <p:pRg st="2" end="2"/>
                                            </p:txEl>
                                          </p:spTgt>
                                        </p:tgtEl>
                                        <p:attrNameLst>
                                          <p:attrName>style.visibility</p:attrName>
                                        </p:attrNameLst>
                                      </p:cBhvr>
                                      <p:to>
                                        <p:strVal val="visible"/>
                                      </p:to>
                                    </p:set>
                                    <p:animEffect transition="in" filter="fade">
                                      <p:cBhvr>
                                        <p:cTn id="15" dur="500"/>
                                        <p:tgtEl>
                                          <p:spTgt spid="11267">
                                            <p:txEl>
                                              <p:pRg st="2" end="2"/>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11267">
                                            <p:txEl>
                                              <p:pRg st="3" end="3"/>
                                            </p:txEl>
                                          </p:spTgt>
                                        </p:tgtEl>
                                        <p:attrNameLst>
                                          <p:attrName>style.visibility</p:attrName>
                                        </p:attrNameLst>
                                      </p:cBhvr>
                                      <p:to>
                                        <p:strVal val="visible"/>
                                      </p:to>
                                    </p:set>
                                    <p:animEffect transition="in" filter="fade">
                                      <p:cBhvr>
                                        <p:cTn id="18" dur="500"/>
                                        <p:tgtEl>
                                          <p:spTgt spid="11267">
                                            <p:txEl>
                                              <p:pRg st="3" end="3"/>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11267">
                                            <p:txEl>
                                              <p:pRg st="4" end="4"/>
                                            </p:txEl>
                                          </p:spTgt>
                                        </p:tgtEl>
                                        <p:attrNameLst>
                                          <p:attrName>style.visibility</p:attrName>
                                        </p:attrNameLst>
                                      </p:cBhvr>
                                      <p:to>
                                        <p:strVal val="visible"/>
                                      </p:to>
                                    </p:set>
                                    <p:animEffect transition="in" filter="fade">
                                      <p:cBhvr>
                                        <p:cTn id="21" dur="500"/>
                                        <p:tgtEl>
                                          <p:spTgt spid="11267">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11267">
                                            <p:txEl>
                                              <p:pRg st="6" end="6"/>
                                            </p:txEl>
                                          </p:spTgt>
                                        </p:tgtEl>
                                        <p:attrNameLst>
                                          <p:attrName>style.visibility</p:attrName>
                                        </p:attrNameLst>
                                      </p:cBhvr>
                                      <p:to>
                                        <p:strVal val="visible"/>
                                      </p:to>
                                    </p:set>
                                    <p:animEffect transition="in" filter="fade">
                                      <p:cBhvr>
                                        <p:cTn id="26" dur="500"/>
                                        <p:tgtEl>
                                          <p:spTgt spid="11267">
                                            <p:txEl>
                                              <p:pRg st="6" end="6"/>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1267">
                                            <p:txEl>
                                              <p:pRg st="7" end="7"/>
                                            </p:txEl>
                                          </p:spTgt>
                                        </p:tgtEl>
                                        <p:attrNameLst>
                                          <p:attrName>style.visibility</p:attrName>
                                        </p:attrNameLst>
                                      </p:cBhvr>
                                      <p:to>
                                        <p:strVal val="visible"/>
                                      </p:to>
                                    </p:set>
                                    <p:animEffect transition="in" filter="fade">
                                      <p:cBhvr>
                                        <p:cTn id="29" dur="500"/>
                                        <p:tgtEl>
                                          <p:spTgt spid="11267">
                                            <p:txEl>
                                              <p:pRg st="7" end="7"/>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11267">
                                            <p:txEl>
                                              <p:pRg st="8" end="8"/>
                                            </p:txEl>
                                          </p:spTgt>
                                        </p:tgtEl>
                                        <p:attrNameLst>
                                          <p:attrName>style.visibility</p:attrName>
                                        </p:attrNameLst>
                                      </p:cBhvr>
                                      <p:to>
                                        <p:strVal val="visible"/>
                                      </p:to>
                                    </p:set>
                                    <p:animEffect transition="in" filter="fade">
                                      <p:cBhvr>
                                        <p:cTn id="32" dur="500"/>
                                        <p:tgtEl>
                                          <p:spTgt spid="11267">
                                            <p:txEl>
                                              <p:pRg st="8" end="8"/>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11267">
                                            <p:txEl>
                                              <p:pRg st="9" end="9"/>
                                            </p:txEl>
                                          </p:spTgt>
                                        </p:tgtEl>
                                        <p:attrNameLst>
                                          <p:attrName>style.visibility</p:attrName>
                                        </p:attrNameLst>
                                      </p:cBhvr>
                                      <p:to>
                                        <p:strVal val="visible"/>
                                      </p:to>
                                    </p:set>
                                    <p:animEffect transition="in" filter="fade">
                                      <p:cBhvr>
                                        <p:cTn id="35" dur="500"/>
                                        <p:tgtEl>
                                          <p:spTgt spid="11267">
                                            <p:txEl>
                                              <p:pRg st="9" end="9"/>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11267">
                                            <p:txEl>
                                              <p:pRg st="10" end="10"/>
                                            </p:txEl>
                                          </p:spTgt>
                                        </p:tgtEl>
                                        <p:attrNameLst>
                                          <p:attrName>style.visibility</p:attrName>
                                        </p:attrNameLst>
                                      </p:cBhvr>
                                      <p:to>
                                        <p:strVal val="visible"/>
                                      </p:to>
                                    </p:set>
                                    <p:animEffect transition="in" filter="fade">
                                      <p:cBhvr>
                                        <p:cTn id="38" dur="500"/>
                                        <p:tgtEl>
                                          <p:spTgt spid="11267">
                                            <p:txEl>
                                              <p:pRg st="10" end="10"/>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11267">
                                            <p:txEl>
                                              <p:pRg st="11" end="11"/>
                                            </p:txEl>
                                          </p:spTgt>
                                        </p:tgtEl>
                                        <p:attrNameLst>
                                          <p:attrName>style.visibility</p:attrName>
                                        </p:attrNameLst>
                                      </p:cBhvr>
                                      <p:to>
                                        <p:strVal val="visible"/>
                                      </p:to>
                                    </p:set>
                                    <p:animEffect transition="in" filter="fade">
                                      <p:cBhvr>
                                        <p:cTn id="41" dur="500"/>
                                        <p:tgtEl>
                                          <p:spTgt spid="11267">
                                            <p:txEl>
                                              <p:pRg st="11" end="11"/>
                                            </p:txEl>
                                          </p:spTgt>
                                        </p:tgtEl>
                                      </p:cBhvr>
                                    </p:animEffect>
                                  </p:childTnLst>
                                </p:cTn>
                              </p:par>
                              <p:par>
                                <p:cTn id="42" presetID="10" presetClass="entr" presetSubtype="0" fill="hold" nodeType="withEffect">
                                  <p:stCondLst>
                                    <p:cond delay="0"/>
                                  </p:stCondLst>
                                  <p:childTnLst>
                                    <p:set>
                                      <p:cBhvr>
                                        <p:cTn id="43" dur="1" fill="hold">
                                          <p:stCondLst>
                                            <p:cond delay="0"/>
                                          </p:stCondLst>
                                        </p:cTn>
                                        <p:tgtEl>
                                          <p:spTgt spid="11267">
                                            <p:txEl>
                                              <p:pRg st="12" end="12"/>
                                            </p:txEl>
                                          </p:spTgt>
                                        </p:tgtEl>
                                        <p:attrNameLst>
                                          <p:attrName>style.visibility</p:attrName>
                                        </p:attrNameLst>
                                      </p:cBhvr>
                                      <p:to>
                                        <p:strVal val="visible"/>
                                      </p:to>
                                    </p:set>
                                    <p:animEffect transition="in" filter="fade">
                                      <p:cBhvr>
                                        <p:cTn id="44" dur="500"/>
                                        <p:tgtEl>
                                          <p:spTgt spid="11267">
                                            <p:txEl>
                                              <p:pRg st="12" end="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45" fill="hold" display="0">
                  <p:stCondLst>
                    <p:cond delay="indefinite"/>
                  </p:stCondLst>
                  <p:endCondLst>
                    <p:cond evt="onStopAudio" delay="0">
                      <p:tgtEl>
                        <p:sldTgt/>
                      </p:tgtEl>
                    </p:cond>
                  </p:endCondLst>
                </p:cTn>
                <p:tgtEl>
                  <p:spTgt spid="3"/>
                </p:tgtEl>
              </p:cMediaNode>
            </p:audio>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www.nist.gov</a:t>
            </a:r>
          </a:p>
        </p:txBody>
      </p:sp>
      <p:pic>
        <p:nvPicPr>
          <p:cNvPr id="4" name="Picture 3" descr="nist sign.jpg"/>
          <p:cNvPicPr>
            <a:picLocks noChangeAspect="1"/>
          </p:cNvPicPr>
          <p:nvPr/>
        </p:nvPicPr>
        <p:blipFill>
          <a:blip r:embed="rId4" cstate="print"/>
          <a:stretch>
            <a:fillRect/>
          </a:stretch>
        </p:blipFill>
        <p:spPr>
          <a:xfrm>
            <a:off x="3217333" y="1803824"/>
            <a:ext cx="5748866" cy="4058482"/>
          </a:xfrm>
          <a:prstGeom prst="rect">
            <a:avLst/>
          </a:prstGeom>
        </p:spPr>
      </p:pic>
      <p:pic>
        <p:nvPicPr>
          <p:cNvPr id="5" name="slide12a.wav">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cstate="print"/>
          <a:stretch>
            <a:fillRect/>
          </a:stretch>
        </p:blipFill>
        <p:spPr>
          <a:xfrm>
            <a:off x="12365567" y="5772150"/>
            <a:ext cx="228600" cy="228600"/>
          </a:xfrm>
          <a:prstGeom prst="rect">
            <a:avLst/>
          </a:prstGeom>
        </p:spPr>
      </p:pic>
    </p:spTree>
    <p:extLst>
      <p:ext uri="{BB962C8B-B14F-4D97-AF65-F5344CB8AC3E}">
        <p14:creationId xmlns:p14="http://schemas.microsoft.com/office/powerpoint/2010/main" val="2833443478"/>
      </p:ext>
    </p:extLst>
  </p:cSld>
  <p:clrMapOvr>
    <a:masterClrMapping/>
  </p:clrMapOvr>
  <mc:AlternateContent xmlns:mc="http://schemas.openxmlformats.org/markup-compatibility/2006" xmlns:p14="http://schemas.microsoft.com/office/powerpoint/2010/main">
    <mc:Choice Requires="p14">
      <p:transition spd="med" p14:dur="700" advTm="14000">
        <p:fade/>
      </p:transition>
    </mc:Choice>
    <mc:Fallback xmlns="">
      <p:transition spd="med" advTm="1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2016"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p:cTn id="7" fill="hold" display="0">
                  <p:stCondLst>
                    <p:cond delay="indefinite"/>
                  </p:stCondLst>
                  <p:endCondLst>
                    <p:cond evt="onNext" delay="0">
                      <p:tgtEl>
                        <p:sldTgt/>
                      </p:tgtEl>
                    </p:cond>
                    <p:cond evt="onPrev" delay="0">
                      <p:tgtEl>
                        <p:sldTgt/>
                      </p:tgtEl>
                    </p:cond>
                    <p:cond evt="onStopAudio" delay="0">
                      <p:tgtEl>
                        <p:sldTgt/>
                      </p:tgtEl>
                    </p:cond>
                  </p:endCondLst>
                </p:cTn>
                <p:tgtEl>
                  <p:spTgt spid="5"/>
                </p:tgtEl>
              </p:cMediaNode>
            </p:audio>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p:txBody>
          <a:bodyPr/>
          <a:lstStyle/>
          <a:p>
            <a:r>
              <a:rPr lang="en-US" altLang="en-US"/>
              <a:t>Sample Properties:</a:t>
            </a:r>
          </a:p>
        </p:txBody>
      </p:sp>
      <p:sp>
        <p:nvSpPr>
          <p:cNvPr id="10243" name="Rectangle 3"/>
          <p:cNvSpPr>
            <a:spLocks noGrp="1" noChangeArrowheads="1"/>
          </p:cNvSpPr>
          <p:nvPr>
            <p:ph type="body" idx="1"/>
          </p:nvPr>
        </p:nvSpPr>
        <p:spPr>
          <a:xfrm>
            <a:off x="1219200" y="1222514"/>
            <a:ext cx="10363200" cy="4530725"/>
          </a:xfrm>
        </p:spPr>
        <p:txBody>
          <a:bodyPr/>
          <a:lstStyle/>
          <a:p>
            <a:r>
              <a:rPr lang="en-US" altLang="en-US" sz="2400" dirty="0"/>
              <a:t>Matrix</a:t>
            </a:r>
          </a:p>
          <a:p>
            <a:pPr lvl="1"/>
            <a:r>
              <a:rPr lang="en-US" altLang="en-US" sz="2000" dirty="0"/>
              <a:t>Bulk properties</a:t>
            </a:r>
          </a:p>
          <a:p>
            <a:pPr lvl="1"/>
            <a:r>
              <a:rPr lang="en-US" altLang="en-US" sz="2000" dirty="0"/>
              <a:t>Complexity</a:t>
            </a:r>
          </a:p>
          <a:p>
            <a:pPr lvl="1"/>
            <a:r>
              <a:rPr lang="en-US" altLang="en-US" sz="2000" dirty="0"/>
              <a:t>Processing considerations</a:t>
            </a:r>
          </a:p>
          <a:p>
            <a:pPr lvl="1"/>
            <a:endParaRPr lang="en-US" altLang="en-US" dirty="0"/>
          </a:p>
          <a:p>
            <a:r>
              <a:rPr lang="en-US" altLang="en-US" sz="2400" dirty="0"/>
              <a:t>Analytes</a:t>
            </a:r>
          </a:p>
          <a:p>
            <a:pPr lvl="1"/>
            <a:r>
              <a:rPr lang="en-US" altLang="en-US" sz="2000" dirty="0"/>
              <a:t>number of compounds targeted for characterization</a:t>
            </a:r>
          </a:p>
          <a:p>
            <a:pPr lvl="1"/>
            <a:r>
              <a:rPr lang="en-US" altLang="en-US" sz="2000" dirty="0"/>
              <a:t>stability, volatility, solubility, molecular weight</a:t>
            </a:r>
          </a:p>
          <a:p>
            <a:pPr lvl="1"/>
            <a:r>
              <a:rPr lang="en-US" altLang="en-US" sz="2000" dirty="0"/>
              <a:t>neutral vs ionic</a:t>
            </a:r>
          </a:p>
          <a:p>
            <a:pPr lvl="1"/>
            <a:r>
              <a:rPr lang="en-US" altLang="en-US" sz="2000" dirty="0"/>
              <a:t>concentration range</a:t>
            </a:r>
          </a:p>
        </p:txBody>
      </p:sp>
      <p:pic>
        <p:nvPicPr>
          <p:cNvPr id="3" name="method3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690022" y="624840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98779">
        <p:fade/>
      </p:transition>
    </mc:Choice>
    <mc:Fallback xmlns="">
      <p:transition spd="med" advTm="98779">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98238"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0243">
                                            <p:txEl>
                                              <p:pRg st="5" end="5"/>
                                            </p:txEl>
                                          </p:spTgt>
                                        </p:tgtEl>
                                        <p:attrNameLst>
                                          <p:attrName>style.visibility</p:attrName>
                                        </p:attrNameLst>
                                      </p:cBhvr>
                                      <p:to>
                                        <p:strVal val="visible"/>
                                      </p:to>
                                    </p:set>
                                    <p:animEffect transition="in" filter="fade">
                                      <p:cBhvr>
                                        <p:cTn id="11" dur="500"/>
                                        <p:tgtEl>
                                          <p:spTgt spid="10243">
                                            <p:txEl>
                                              <p:pRg st="5" end="5"/>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10243">
                                            <p:txEl>
                                              <p:pRg st="6" end="6"/>
                                            </p:txEl>
                                          </p:spTgt>
                                        </p:tgtEl>
                                        <p:attrNameLst>
                                          <p:attrName>style.visibility</p:attrName>
                                        </p:attrNameLst>
                                      </p:cBhvr>
                                      <p:to>
                                        <p:strVal val="visible"/>
                                      </p:to>
                                    </p:set>
                                    <p:animEffect transition="in" filter="fade">
                                      <p:cBhvr>
                                        <p:cTn id="14" dur="500"/>
                                        <p:tgtEl>
                                          <p:spTgt spid="10243">
                                            <p:txEl>
                                              <p:pRg st="6" end="6"/>
                                            </p:txEl>
                                          </p:spTgt>
                                        </p:tgtEl>
                                      </p:cBhvr>
                                    </p:animEffect>
                                  </p:childTnLst>
                                </p:cTn>
                              </p:par>
                              <p:par>
                                <p:cTn id="15" presetID="10" presetClass="entr" presetSubtype="0" fill="hold" nodeType="withEffect">
                                  <p:stCondLst>
                                    <p:cond delay="0"/>
                                  </p:stCondLst>
                                  <p:childTnLst>
                                    <p:set>
                                      <p:cBhvr>
                                        <p:cTn id="16" dur="1" fill="hold">
                                          <p:stCondLst>
                                            <p:cond delay="0"/>
                                          </p:stCondLst>
                                        </p:cTn>
                                        <p:tgtEl>
                                          <p:spTgt spid="10243">
                                            <p:txEl>
                                              <p:pRg st="7" end="7"/>
                                            </p:txEl>
                                          </p:spTgt>
                                        </p:tgtEl>
                                        <p:attrNameLst>
                                          <p:attrName>style.visibility</p:attrName>
                                        </p:attrNameLst>
                                      </p:cBhvr>
                                      <p:to>
                                        <p:strVal val="visible"/>
                                      </p:to>
                                    </p:set>
                                    <p:animEffect transition="in" filter="fade">
                                      <p:cBhvr>
                                        <p:cTn id="17" dur="500"/>
                                        <p:tgtEl>
                                          <p:spTgt spid="10243">
                                            <p:txEl>
                                              <p:pRg st="7" end="7"/>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0243">
                                            <p:txEl>
                                              <p:pRg st="8" end="8"/>
                                            </p:txEl>
                                          </p:spTgt>
                                        </p:tgtEl>
                                        <p:attrNameLst>
                                          <p:attrName>style.visibility</p:attrName>
                                        </p:attrNameLst>
                                      </p:cBhvr>
                                      <p:to>
                                        <p:strVal val="visible"/>
                                      </p:to>
                                    </p:set>
                                    <p:animEffect transition="in" filter="fade">
                                      <p:cBhvr>
                                        <p:cTn id="20" dur="500"/>
                                        <p:tgtEl>
                                          <p:spTgt spid="10243">
                                            <p:txEl>
                                              <p:pRg st="8" end="8"/>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0243">
                                            <p:txEl>
                                              <p:pRg st="9" end="9"/>
                                            </p:txEl>
                                          </p:spTgt>
                                        </p:tgtEl>
                                        <p:attrNameLst>
                                          <p:attrName>style.visibility</p:attrName>
                                        </p:attrNameLst>
                                      </p:cBhvr>
                                      <p:to>
                                        <p:strVal val="visible"/>
                                      </p:to>
                                    </p:set>
                                    <p:animEffect transition="in" filter="fade">
                                      <p:cBhvr>
                                        <p:cTn id="23" dur="500"/>
                                        <p:tgtEl>
                                          <p:spTgt spid="1024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4" fill="hold" display="0">
                  <p:stCondLst>
                    <p:cond delay="indefinite"/>
                  </p:stCondLst>
                  <p:endCondLst>
                    <p:cond evt="onStopAudio" delay="0">
                      <p:tgtEl>
                        <p:sldTgt/>
                      </p:tgtEl>
                    </p:cond>
                  </p:endCondLst>
                </p:cTn>
                <p:tgtEl>
                  <p:spTgt spid="3"/>
                </p:tgtEl>
              </p:cMediaNode>
            </p:audio>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p:txBody>
          <a:bodyPr/>
          <a:lstStyle/>
          <a:p>
            <a:r>
              <a:rPr lang="en-US" altLang="en-US" dirty="0"/>
              <a:t>General Considerations</a:t>
            </a:r>
          </a:p>
        </p:txBody>
      </p:sp>
      <p:sp>
        <p:nvSpPr>
          <p:cNvPr id="11267" name="Rectangle 3"/>
          <p:cNvSpPr>
            <a:spLocks noGrp="1" noChangeArrowheads="1"/>
          </p:cNvSpPr>
          <p:nvPr>
            <p:ph type="body" idx="1"/>
          </p:nvPr>
        </p:nvSpPr>
        <p:spPr>
          <a:xfrm>
            <a:off x="1219200" y="1212575"/>
            <a:ext cx="10363200" cy="5049077"/>
          </a:xfrm>
        </p:spPr>
        <p:txBody>
          <a:bodyPr/>
          <a:lstStyle/>
          <a:p>
            <a:r>
              <a:rPr lang="en-US" altLang="en-US" sz="2400" dirty="0"/>
              <a:t>Method Selection</a:t>
            </a:r>
            <a:endParaRPr lang="en-US" altLang="en-US" sz="1800" dirty="0"/>
          </a:p>
          <a:p>
            <a:pPr lvl="1"/>
            <a:r>
              <a:rPr lang="en-US" altLang="en-US" sz="1800" dirty="0"/>
              <a:t>LC vs GC?</a:t>
            </a:r>
          </a:p>
          <a:p>
            <a:pPr lvl="1"/>
            <a:r>
              <a:rPr lang="en-US" altLang="en-US" sz="1800" dirty="0"/>
              <a:t>Detection?</a:t>
            </a:r>
          </a:p>
          <a:p>
            <a:pPr lvl="1"/>
            <a:r>
              <a:rPr lang="en-US" altLang="en-US" sz="1800" dirty="0"/>
              <a:t>MS vs MS/MS; mass resolution; mass analyzer technology?</a:t>
            </a:r>
          </a:p>
          <a:p>
            <a:pPr marL="457200" lvl="1" indent="0">
              <a:buNone/>
            </a:pPr>
            <a:endParaRPr lang="en-US" altLang="en-US" sz="1800" dirty="0"/>
          </a:p>
          <a:p>
            <a:pPr>
              <a:spcAft>
                <a:spcPts val="1800"/>
              </a:spcAft>
            </a:pPr>
            <a:r>
              <a:rPr lang="en-US" altLang="en-US" sz="2400" dirty="0"/>
              <a:t>Sample processing</a:t>
            </a:r>
          </a:p>
          <a:p>
            <a:pPr>
              <a:spcAft>
                <a:spcPts val="1800"/>
              </a:spcAft>
            </a:pPr>
            <a:r>
              <a:rPr lang="en-US" altLang="en-US" sz="2400" dirty="0"/>
              <a:t>Basis for quantitation</a:t>
            </a:r>
          </a:p>
          <a:p>
            <a:r>
              <a:rPr lang="en-US" altLang="en-US" sz="2400" dirty="0"/>
              <a:t>Miscellaneous Considerations</a:t>
            </a:r>
          </a:p>
          <a:p>
            <a:pPr lvl="1"/>
            <a:r>
              <a:rPr lang="en-US" altLang="en-US" sz="1800" dirty="0"/>
              <a:t>Sample quantity and availability</a:t>
            </a:r>
          </a:p>
          <a:p>
            <a:pPr lvl="1"/>
            <a:r>
              <a:rPr lang="en-US" altLang="en-US" sz="1800" dirty="0"/>
              <a:t>Availability of reference standards and internal standards</a:t>
            </a:r>
          </a:p>
          <a:p>
            <a:pPr lvl="1"/>
            <a:r>
              <a:rPr lang="en-US" altLang="en-US" sz="1800" dirty="0"/>
              <a:t>Stability</a:t>
            </a:r>
          </a:p>
          <a:p>
            <a:pPr lvl="1"/>
            <a:endParaRPr lang="en-US" altLang="en-US" sz="1600" dirty="0"/>
          </a:p>
        </p:txBody>
      </p:sp>
      <p:pic>
        <p:nvPicPr>
          <p:cNvPr id="2" name="method4b">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769520" y="6248400"/>
            <a:ext cx="609600" cy="609600"/>
          </a:xfrm>
          <a:prstGeom prst="rect">
            <a:avLst/>
          </a:prstGeom>
        </p:spPr>
      </p:pic>
    </p:spTree>
    <p:custDataLst>
      <p:tags r:id="rId1"/>
    </p:custDataLst>
    <p:extLst>
      <p:ext uri="{BB962C8B-B14F-4D97-AF65-F5344CB8AC3E}">
        <p14:creationId xmlns:p14="http://schemas.microsoft.com/office/powerpoint/2010/main" val="2796117386"/>
      </p:ext>
    </p:extLst>
  </p:cSld>
  <p:clrMapOvr>
    <a:masterClrMapping/>
  </p:clrMapOvr>
  <mc:AlternateContent xmlns:mc="http://schemas.openxmlformats.org/markup-compatibility/2006" xmlns:p14="http://schemas.microsoft.com/office/powerpoint/2010/main">
    <mc:Choice Requires="p14">
      <p:transition spd="med" p14:dur="700" advTm="161449">
        <p:fade/>
      </p:transition>
    </mc:Choice>
    <mc:Fallback xmlns="">
      <p:transition spd="med" advTm="161449">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61391"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1267">
                                            <p:txEl>
                                              <p:pRg st="5" end="5"/>
                                            </p:txEl>
                                          </p:spTgt>
                                        </p:tgtEl>
                                        <p:attrNameLst>
                                          <p:attrName>style.visibility</p:attrName>
                                        </p:attrNameLst>
                                      </p:cBhvr>
                                      <p:to>
                                        <p:strVal val="visible"/>
                                      </p:to>
                                    </p:set>
                                    <p:animEffect transition="in" filter="fade">
                                      <p:cBhvr>
                                        <p:cTn id="11" dur="500"/>
                                        <p:tgtEl>
                                          <p:spTgt spid="11267">
                                            <p:txEl>
                                              <p:pRg st="5" end="5"/>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1267">
                                            <p:txEl>
                                              <p:pRg st="6" end="6"/>
                                            </p:txEl>
                                          </p:spTgt>
                                        </p:tgtEl>
                                        <p:attrNameLst>
                                          <p:attrName>style.visibility</p:attrName>
                                        </p:attrNameLst>
                                      </p:cBhvr>
                                      <p:to>
                                        <p:strVal val="visible"/>
                                      </p:to>
                                    </p:set>
                                    <p:animEffect transition="in" filter="fade">
                                      <p:cBhvr>
                                        <p:cTn id="16" dur="500"/>
                                        <p:tgtEl>
                                          <p:spTgt spid="11267">
                                            <p:txEl>
                                              <p:pRg st="6" end="6"/>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11267">
                                            <p:txEl>
                                              <p:pRg st="7" end="7"/>
                                            </p:txEl>
                                          </p:spTgt>
                                        </p:tgtEl>
                                        <p:attrNameLst>
                                          <p:attrName>style.visibility</p:attrName>
                                        </p:attrNameLst>
                                      </p:cBhvr>
                                      <p:to>
                                        <p:strVal val="visible"/>
                                      </p:to>
                                    </p:set>
                                    <p:animEffect transition="in" filter="fade">
                                      <p:cBhvr>
                                        <p:cTn id="21" dur="500"/>
                                        <p:tgtEl>
                                          <p:spTgt spid="11267">
                                            <p:txEl>
                                              <p:pRg st="7" end="7"/>
                                            </p:txEl>
                                          </p:spTgt>
                                        </p:tgtEl>
                                      </p:cBhvr>
                                    </p:animEffect>
                                  </p:childTnLst>
                                </p:cTn>
                              </p:par>
                              <p:par>
                                <p:cTn id="22" presetID="10" presetClass="entr" presetSubtype="0" fill="hold" nodeType="withEffect">
                                  <p:stCondLst>
                                    <p:cond delay="0"/>
                                  </p:stCondLst>
                                  <p:childTnLst>
                                    <p:set>
                                      <p:cBhvr>
                                        <p:cTn id="23" dur="1" fill="hold">
                                          <p:stCondLst>
                                            <p:cond delay="0"/>
                                          </p:stCondLst>
                                        </p:cTn>
                                        <p:tgtEl>
                                          <p:spTgt spid="11267">
                                            <p:txEl>
                                              <p:pRg st="8" end="8"/>
                                            </p:txEl>
                                          </p:spTgt>
                                        </p:tgtEl>
                                        <p:attrNameLst>
                                          <p:attrName>style.visibility</p:attrName>
                                        </p:attrNameLst>
                                      </p:cBhvr>
                                      <p:to>
                                        <p:strVal val="visible"/>
                                      </p:to>
                                    </p:set>
                                    <p:animEffect transition="in" filter="fade">
                                      <p:cBhvr>
                                        <p:cTn id="24" dur="500"/>
                                        <p:tgtEl>
                                          <p:spTgt spid="11267">
                                            <p:txEl>
                                              <p:pRg st="8" end="8"/>
                                            </p:txEl>
                                          </p:spTgt>
                                        </p:tgtEl>
                                      </p:cBhvr>
                                    </p:animEffect>
                                  </p:childTnLst>
                                </p:cTn>
                              </p:par>
                              <p:par>
                                <p:cTn id="25" presetID="10" presetClass="entr" presetSubtype="0" fill="hold" nodeType="withEffect">
                                  <p:stCondLst>
                                    <p:cond delay="0"/>
                                  </p:stCondLst>
                                  <p:childTnLst>
                                    <p:set>
                                      <p:cBhvr>
                                        <p:cTn id="26" dur="1" fill="hold">
                                          <p:stCondLst>
                                            <p:cond delay="0"/>
                                          </p:stCondLst>
                                        </p:cTn>
                                        <p:tgtEl>
                                          <p:spTgt spid="11267">
                                            <p:txEl>
                                              <p:pRg st="9" end="9"/>
                                            </p:txEl>
                                          </p:spTgt>
                                        </p:tgtEl>
                                        <p:attrNameLst>
                                          <p:attrName>style.visibility</p:attrName>
                                        </p:attrNameLst>
                                      </p:cBhvr>
                                      <p:to>
                                        <p:strVal val="visible"/>
                                      </p:to>
                                    </p:set>
                                    <p:animEffect transition="in" filter="fade">
                                      <p:cBhvr>
                                        <p:cTn id="27" dur="500"/>
                                        <p:tgtEl>
                                          <p:spTgt spid="11267">
                                            <p:txEl>
                                              <p:pRg st="9" end="9"/>
                                            </p:txEl>
                                          </p:spTgt>
                                        </p:tgtEl>
                                      </p:cBhvr>
                                    </p:animEffect>
                                  </p:childTnLst>
                                </p:cTn>
                              </p:par>
                              <p:par>
                                <p:cTn id="28" presetID="10" presetClass="entr" presetSubtype="0" fill="hold" nodeType="withEffect">
                                  <p:stCondLst>
                                    <p:cond delay="0"/>
                                  </p:stCondLst>
                                  <p:childTnLst>
                                    <p:set>
                                      <p:cBhvr>
                                        <p:cTn id="29" dur="1" fill="hold">
                                          <p:stCondLst>
                                            <p:cond delay="0"/>
                                          </p:stCondLst>
                                        </p:cTn>
                                        <p:tgtEl>
                                          <p:spTgt spid="11267">
                                            <p:txEl>
                                              <p:pRg st="10" end="10"/>
                                            </p:txEl>
                                          </p:spTgt>
                                        </p:tgtEl>
                                        <p:attrNameLst>
                                          <p:attrName>style.visibility</p:attrName>
                                        </p:attrNameLst>
                                      </p:cBhvr>
                                      <p:to>
                                        <p:strVal val="visible"/>
                                      </p:to>
                                    </p:set>
                                    <p:animEffect transition="in" filter="fade">
                                      <p:cBhvr>
                                        <p:cTn id="30" dur="500"/>
                                        <p:tgtEl>
                                          <p:spTgt spid="11267">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2"/>
                </p:tgtEl>
              </p:cMediaNode>
            </p:audio>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Rectangle 3"/>
          <p:cNvSpPr>
            <a:spLocks noGrp="1" noChangeArrowheads="1"/>
          </p:cNvSpPr>
          <p:nvPr>
            <p:ph type="body" idx="1"/>
          </p:nvPr>
        </p:nvSpPr>
        <p:spPr>
          <a:xfrm>
            <a:off x="1219200" y="2823210"/>
            <a:ext cx="10363200" cy="1538551"/>
          </a:xfrm>
        </p:spPr>
        <p:txBody>
          <a:bodyPr/>
          <a:lstStyle/>
          <a:p>
            <a:pPr marL="0" indent="0" algn="ctr">
              <a:buNone/>
            </a:pPr>
            <a:r>
              <a:rPr lang="en-US" altLang="en-US" sz="3600" dirty="0"/>
              <a:t>The best way to start is to carry out a thorough literature search of existing methods</a:t>
            </a:r>
          </a:p>
          <a:p>
            <a:pPr algn="ctr"/>
            <a:endParaRPr lang="en-US" altLang="en-US" sz="3600" dirty="0"/>
          </a:p>
        </p:txBody>
      </p:sp>
      <p:sp>
        <p:nvSpPr>
          <p:cNvPr id="13318" name="Rectangle 6"/>
          <p:cNvSpPr>
            <a:spLocks noGrp="1" noChangeArrowheads="1"/>
          </p:cNvSpPr>
          <p:nvPr>
            <p:ph type="title"/>
          </p:nvPr>
        </p:nvSpPr>
        <p:spPr>
          <a:noFill/>
          <a:ln/>
        </p:spPr>
        <p:txBody>
          <a:bodyPr/>
          <a:lstStyle/>
          <a:p>
            <a:r>
              <a:rPr lang="en-US" altLang="en-US" dirty="0"/>
              <a:t>First Steps…</a:t>
            </a:r>
          </a:p>
        </p:txBody>
      </p:sp>
      <p:pic>
        <p:nvPicPr>
          <p:cNvPr id="2" name="method5">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2697072" y="6248400"/>
            <a:ext cx="609600" cy="609600"/>
          </a:xfrm>
          <a:prstGeom prst="rect">
            <a:avLst/>
          </a:prstGeom>
        </p:spPr>
      </p:pic>
    </p:spTree>
    <p:extLst>
      <p:ext uri="{BB962C8B-B14F-4D97-AF65-F5344CB8AC3E}">
        <p14:creationId xmlns:p14="http://schemas.microsoft.com/office/powerpoint/2010/main" val="1610259500"/>
      </p:ext>
    </p:extLst>
  </p:cSld>
  <p:clrMapOvr>
    <a:masterClrMapping/>
  </p:clrMapOvr>
  <mc:AlternateContent xmlns:mc="http://schemas.openxmlformats.org/markup-compatibility/2006" xmlns:p14="http://schemas.microsoft.com/office/powerpoint/2010/main">
    <mc:Choice Requires="p14">
      <p:transition spd="med" p14:dur="700" advTm="18072">
        <p:fade/>
      </p:transition>
    </mc:Choice>
    <mc:Fallback xmlns="">
      <p:transition spd="med" advTm="18072">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7052"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Rectangle 3"/>
          <p:cNvSpPr>
            <a:spLocks noGrp="1" noChangeArrowheads="1"/>
          </p:cNvSpPr>
          <p:nvPr>
            <p:ph type="body" idx="1"/>
          </p:nvPr>
        </p:nvSpPr>
        <p:spPr>
          <a:xfrm>
            <a:off x="1219200" y="1321905"/>
            <a:ext cx="10363200" cy="5446643"/>
          </a:xfrm>
        </p:spPr>
        <p:txBody>
          <a:bodyPr/>
          <a:lstStyle/>
          <a:p>
            <a:r>
              <a:rPr lang="en-US" altLang="en-US" sz="1600" dirty="0"/>
              <a:t>Compare existing methods:</a:t>
            </a:r>
          </a:p>
          <a:p>
            <a:pPr lvl="1"/>
            <a:r>
              <a:rPr lang="en-US" altLang="en-US" sz="1400" dirty="0"/>
              <a:t>Will an existing method solve your measurement need?</a:t>
            </a:r>
          </a:p>
          <a:p>
            <a:pPr lvl="1"/>
            <a:r>
              <a:rPr lang="en-US" altLang="en-US" sz="1400" dirty="0"/>
              <a:t>Is the method practical and robust? Validated? </a:t>
            </a:r>
          </a:p>
          <a:p>
            <a:pPr lvl="1"/>
            <a:r>
              <a:rPr lang="en-US" altLang="en-US" sz="1400" dirty="0"/>
              <a:t>Are there problems with the method?</a:t>
            </a:r>
          </a:p>
          <a:p>
            <a:pPr lvl="1"/>
            <a:r>
              <a:rPr lang="en-US" altLang="en-US" sz="1400" dirty="0"/>
              <a:t>What are the reported specifications (LOD, linearity, accuracy, precision)</a:t>
            </a:r>
          </a:p>
          <a:p>
            <a:pPr lvl="1"/>
            <a:r>
              <a:rPr lang="en-US" altLang="en-US" sz="1400" dirty="0"/>
              <a:t>Is the method applicable to the target sample matrix?  </a:t>
            </a:r>
          </a:p>
          <a:p>
            <a:pPr lvl="1"/>
            <a:endParaRPr lang="en-US" altLang="en-US" sz="1600" dirty="0"/>
          </a:p>
          <a:p>
            <a:r>
              <a:rPr lang="en-US" altLang="en-US" sz="1600" dirty="0"/>
              <a:t>Evaluate potential method(s)</a:t>
            </a:r>
          </a:p>
          <a:p>
            <a:pPr lvl="1"/>
            <a:r>
              <a:rPr lang="en-US" altLang="en-US" sz="1400" dirty="0"/>
              <a:t>Prepare a solution containing the constituents of interest</a:t>
            </a:r>
          </a:p>
          <a:p>
            <a:pPr lvl="1"/>
            <a:r>
              <a:rPr lang="en-US" altLang="en-US" sz="1400" dirty="0"/>
              <a:t>Assess resolution and peak shape for target analytes</a:t>
            </a:r>
          </a:p>
          <a:p>
            <a:pPr lvl="1"/>
            <a:r>
              <a:rPr lang="en-US" altLang="en-US" sz="1400" dirty="0"/>
              <a:t>Prepare a sample from a typical sample matrix</a:t>
            </a:r>
          </a:p>
          <a:p>
            <a:pPr lvl="1"/>
            <a:r>
              <a:rPr lang="en-US" altLang="en-US" sz="1400" dirty="0"/>
              <a:t>Assess interferences</a:t>
            </a:r>
          </a:p>
          <a:p>
            <a:pPr lvl="1"/>
            <a:endParaRPr lang="en-US" altLang="en-US" sz="1600" dirty="0"/>
          </a:p>
          <a:p>
            <a:r>
              <a:rPr lang="en-US" altLang="en-US" sz="1600" dirty="0"/>
              <a:t>Consider improvements to method </a:t>
            </a:r>
          </a:p>
          <a:p>
            <a:pPr lvl="1"/>
            <a:r>
              <a:rPr lang="en-US" altLang="en-US" sz="1400" dirty="0"/>
              <a:t>New technologies (e.g., core shell columns)</a:t>
            </a:r>
          </a:p>
          <a:p>
            <a:pPr lvl="1"/>
            <a:r>
              <a:rPr lang="en-US" altLang="en-US" sz="1400" dirty="0"/>
              <a:t>Modifications to conditions</a:t>
            </a:r>
          </a:p>
          <a:p>
            <a:pPr lvl="1"/>
            <a:r>
              <a:rPr lang="en-US" altLang="en-US" sz="1400" dirty="0"/>
              <a:t>Use simple solutions of analytes initially, then more complex matrix based samples</a:t>
            </a:r>
          </a:p>
          <a:p>
            <a:pPr lvl="1"/>
            <a:endParaRPr lang="en-US" altLang="en-US" sz="1600" dirty="0"/>
          </a:p>
          <a:p>
            <a:r>
              <a:rPr lang="en-US" altLang="en-US" sz="1600" dirty="0"/>
              <a:t>Evaluate method performance </a:t>
            </a:r>
          </a:p>
          <a:p>
            <a:pPr lvl="1"/>
            <a:r>
              <a:rPr lang="en-US" altLang="en-US" sz="1400" dirty="0"/>
              <a:t>Control samples</a:t>
            </a:r>
          </a:p>
          <a:p>
            <a:pPr lvl="1"/>
            <a:endParaRPr lang="en-US" altLang="en-US" sz="1600" dirty="0"/>
          </a:p>
          <a:p>
            <a:pPr lvl="1"/>
            <a:endParaRPr lang="en-US" altLang="en-US" sz="1600" dirty="0"/>
          </a:p>
        </p:txBody>
      </p:sp>
      <p:sp>
        <p:nvSpPr>
          <p:cNvPr id="13318" name="Rectangle 6"/>
          <p:cNvSpPr>
            <a:spLocks noGrp="1" noChangeArrowheads="1"/>
          </p:cNvSpPr>
          <p:nvPr>
            <p:ph type="title"/>
          </p:nvPr>
        </p:nvSpPr>
        <p:spPr>
          <a:noFill/>
          <a:ln/>
        </p:spPr>
        <p:txBody>
          <a:bodyPr/>
          <a:lstStyle/>
          <a:p>
            <a:r>
              <a:rPr lang="en-US" altLang="en-US" dirty="0"/>
              <a:t>First Steps…</a:t>
            </a:r>
          </a:p>
        </p:txBody>
      </p:sp>
      <p:pic>
        <p:nvPicPr>
          <p:cNvPr id="2" name="method6b">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724432" y="6158948"/>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33314">
        <p:fade/>
      </p:transition>
    </mc:Choice>
    <mc:Fallback xmlns="">
      <p:transition spd="med" advTm="133314">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31085"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3315">
                                            <p:txEl>
                                              <p:pRg st="7" end="7"/>
                                            </p:txEl>
                                          </p:spTgt>
                                        </p:tgtEl>
                                        <p:attrNameLst>
                                          <p:attrName>style.visibility</p:attrName>
                                        </p:attrNameLst>
                                      </p:cBhvr>
                                      <p:to>
                                        <p:strVal val="visible"/>
                                      </p:to>
                                    </p:set>
                                    <p:animEffect transition="in" filter="fade">
                                      <p:cBhvr>
                                        <p:cTn id="11" dur="500"/>
                                        <p:tgtEl>
                                          <p:spTgt spid="13315">
                                            <p:txEl>
                                              <p:pRg st="7" end="7"/>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13315">
                                            <p:txEl>
                                              <p:pRg st="8" end="8"/>
                                            </p:txEl>
                                          </p:spTgt>
                                        </p:tgtEl>
                                        <p:attrNameLst>
                                          <p:attrName>style.visibility</p:attrName>
                                        </p:attrNameLst>
                                      </p:cBhvr>
                                      <p:to>
                                        <p:strVal val="visible"/>
                                      </p:to>
                                    </p:set>
                                    <p:animEffect transition="in" filter="fade">
                                      <p:cBhvr>
                                        <p:cTn id="14" dur="500"/>
                                        <p:tgtEl>
                                          <p:spTgt spid="13315">
                                            <p:txEl>
                                              <p:pRg st="8" end="8"/>
                                            </p:txEl>
                                          </p:spTgt>
                                        </p:tgtEl>
                                      </p:cBhvr>
                                    </p:animEffect>
                                  </p:childTnLst>
                                </p:cTn>
                              </p:par>
                              <p:par>
                                <p:cTn id="15" presetID="10" presetClass="entr" presetSubtype="0" fill="hold" nodeType="withEffect">
                                  <p:stCondLst>
                                    <p:cond delay="0"/>
                                  </p:stCondLst>
                                  <p:childTnLst>
                                    <p:set>
                                      <p:cBhvr>
                                        <p:cTn id="16" dur="1" fill="hold">
                                          <p:stCondLst>
                                            <p:cond delay="0"/>
                                          </p:stCondLst>
                                        </p:cTn>
                                        <p:tgtEl>
                                          <p:spTgt spid="13315">
                                            <p:txEl>
                                              <p:pRg st="9" end="9"/>
                                            </p:txEl>
                                          </p:spTgt>
                                        </p:tgtEl>
                                        <p:attrNameLst>
                                          <p:attrName>style.visibility</p:attrName>
                                        </p:attrNameLst>
                                      </p:cBhvr>
                                      <p:to>
                                        <p:strVal val="visible"/>
                                      </p:to>
                                    </p:set>
                                    <p:animEffect transition="in" filter="fade">
                                      <p:cBhvr>
                                        <p:cTn id="17" dur="500"/>
                                        <p:tgtEl>
                                          <p:spTgt spid="13315">
                                            <p:txEl>
                                              <p:pRg st="9" end="9"/>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3315">
                                            <p:txEl>
                                              <p:pRg st="10" end="10"/>
                                            </p:txEl>
                                          </p:spTgt>
                                        </p:tgtEl>
                                        <p:attrNameLst>
                                          <p:attrName>style.visibility</p:attrName>
                                        </p:attrNameLst>
                                      </p:cBhvr>
                                      <p:to>
                                        <p:strVal val="visible"/>
                                      </p:to>
                                    </p:set>
                                    <p:animEffect transition="in" filter="fade">
                                      <p:cBhvr>
                                        <p:cTn id="20" dur="500"/>
                                        <p:tgtEl>
                                          <p:spTgt spid="13315">
                                            <p:txEl>
                                              <p:pRg st="10" end="10"/>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3315">
                                            <p:txEl>
                                              <p:pRg st="11" end="11"/>
                                            </p:txEl>
                                          </p:spTgt>
                                        </p:tgtEl>
                                        <p:attrNameLst>
                                          <p:attrName>style.visibility</p:attrName>
                                        </p:attrNameLst>
                                      </p:cBhvr>
                                      <p:to>
                                        <p:strVal val="visible"/>
                                      </p:to>
                                    </p:set>
                                    <p:animEffect transition="in" filter="fade">
                                      <p:cBhvr>
                                        <p:cTn id="23" dur="500"/>
                                        <p:tgtEl>
                                          <p:spTgt spid="13315">
                                            <p:txEl>
                                              <p:pRg st="11" end="11"/>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13315">
                                            <p:txEl>
                                              <p:pRg st="13" end="13"/>
                                            </p:txEl>
                                          </p:spTgt>
                                        </p:tgtEl>
                                        <p:attrNameLst>
                                          <p:attrName>style.visibility</p:attrName>
                                        </p:attrNameLst>
                                      </p:cBhvr>
                                      <p:to>
                                        <p:strVal val="visible"/>
                                      </p:to>
                                    </p:set>
                                    <p:animEffect transition="in" filter="fade">
                                      <p:cBhvr>
                                        <p:cTn id="28" dur="500"/>
                                        <p:tgtEl>
                                          <p:spTgt spid="13315">
                                            <p:txEl>
                                              <p:pRg st="13" end="13"/>
                                            </p:txEl>
                                          </p:spTgt>
                                        </p:tgtEl>
                                      </p:cBhvr>
                                    </p:animEffect>
                                  </p:childTnLst>
                                </p:cTn>
                              </p:par>
                              <p:par>
                                <p:cTn id="29" presetID="10" presetClass="entr" presetSubtype="0" fill="hold" nodeType="withEffect">
                                  <p:stCondLst>
                                    <p:cond delay="0"/>
                                  </p:stCondLst>
                                  <p:childTnLst>
                                    <p:set>
                                      <p:cBhvr>
                                        <p:cTn id="30" dur="1" fill="hold">
                                          <p:stCondLst>
                                            <p:cond delay="0"/>
                                          </p:stCondLst>
                                        </p:cTn>
                                        <p:tgtEl>
                                          <p:spTgt spid="13315">
                                            <p:txEl>
                                              <p:pRg st="14" end="14"/>
                                            </p:txEl>
                                          </p:spTgt>
                                        </p:tgtEl>
                                        <p:attrNameLst>
                                          <p:attrName>style.visibility</p:attrName>
                                        </p:attrNameLst>
                                      </p:cBhvr>
                                      <p:to>
                                        <p:strVal val="visible"/>
                                      </p:to>
                                    </p:set>
                                    <p:animEffect transition="in" filter="fade">
                                      <p:cBhvr>
                                        <p:cTn id="31" dur="500"/>
                                        <p:tgtEl>
                                          <p:spTgt spid="13315">
                                            <p:txEl>
                                              <p:pRg st="14" end="14"/>
                                            </p:txEl>
                                          </p:spTgt>
                                        </p:tgtEl>
                                      </p:cBhvr>
                                    </p:animEffect>
                                  </p:childTnLst>
                                </p:cTn>
                              </p:par>
                              <p:par>
                                <p:cTn id="32" presetID="10" presetClass="entr" presetSubtype="0" fill="hold" nodeType="withEffect">
                                  <p:stCondLst>
                                    <p:cond delay="0"/>
                                  </p:stCondLst>
                                  <p:childTnLst>
                                    <p:set>
                                      <p:cBhvr>
                                        <p:cTn id="33" dur="1" fill="hold">
                                          <p:stCondLst>
                                            <p:cond delay="0"/>
                                          </p:stCondLst>
                                        </p:cTn>
                                        <p:tgtEl>
                                          <p:spTgt spid="13315">
                                            <p:txEl>
                                              <p:pRg st="15" end="15"/>
                                            </p:txEl>
                                          </p:spTgt>
                                        </p:tgtEl>
                                        <p:attrNameLst>
                                          <p:attrName>style.visibility</p:attrName>
                                        </p:attrNameLst>
                                      </p:cBhvr>
                                      <p:to>
                                        <p:strVal val="visible"/>
                                      </p:to>
                                    </p:set>
                                    <p:animEffect transition="in" filter="fade">
                                      <p:cBhvr>
                                        <p:cTn id="34" dur="500"/>
                                        <p:tgtEl>
                                          <p:spTgt spid="13315">
                                            <p:txEl>
                                              <p:pRg st="15" end="15"/>
                                            </p:txEl>
                                          </p:spTgt>
                                        </p:tgtEl>
                                      </p:cBhvr>
                                    </p:animEffect>
                                  </p:childTnLst>
                                </p:cTn>
                              </p:par>
                              <p:par>
                                <p:cTn id="35" presetID="10" presetClass="entr" presetSubtype="0" fill="hold" nodeType="withEffect">
                                  <p:stCondLst>
                                    <p:cond delay="0"/>
                                  </p:stCondLst>
                                  <p:childTnLst>
                                    <p:set>
                                      <p:cBhvr>
                                        <p:cTn id="36" dur="1" fill="hold">
                                          <p:stCondLst>
                                            <p:cond delay="0"/>
                                          </p:stCondLst>
                                        </p:cTn>
                                        <p:tgtEl>
                                          <p:spTgt spid="13315">
                                            <p:txEl>
                                              <p:pRg st="16" end="16"/>
                                            </p:txEl>
                                          </p:spTgt>
                                        </p:tgtEl>
                                        <p:attrNameLst>
                                          <p:attrName>style.visibility</p:attrName>
                                        </p:attrNameLst>
                                      </p:cBhvr>
                                      <p:to>
                                        <p:strVal val="visible"/>
                                      </p:to>
                                    </p:set>
                                    <p:animEffect transition="in" filter="fade">
                                      <p:cBhvr>
                                        <p:cTn id="37" dur="500"/>
                                        <p:tgtEl>
                                          <p:spTgt spid="13315">
                                            <p:txEl>
                                              <p:pRg st="16" end="1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3315">
                                            <p:txEl>
                                              <p:pRg st="18" end="18"/>
                                            </p:txEl>
                                          </p:spTgt>
                                        </p:tgtEl>
                                        <p:attrNameLst>
                                          <p:attrName>style.visibility</p:attrName>
                                        </p:attrNameLst>
                                      </p:cBhvr>
                                      <p:to>
                                        <p:strVal val="visible"/>
                                      </p:to>
                                    </p:set>
                                    <p:animEffect transition="in" filter="fade">
                                      <p:cBhvr>
                                        <p:cTn id="42" dur="500"/>
                                        <p:tgtEl>
                                          <p:spTgt spid="13315">
                                            <p:txEl>
                                              <p:pRg st="18" end="18"/>
                                            </p:txEl>
                                          </p:spTgt>
                                        </p:tgtEl>
                                      </p:cBhvr>
                                    </p:animEffect>
                                  </p:childTnLst>
                                </p:cTn>
                              </p:par>
                              <p:par>
                                <p:cTn id="43" presetID="10" presetClass="entr" presetSubtype="0" fill="hold" nodeType="withEffect">
                                  <p:stCondLst>
                                    <p:cond delay="0"/>
                                  </p:stCondLst>
                                  <p:childTnLst>
                                    <p:set>
                                      <p:cBhvr>
                                        <p:cTn id="44" dur="1" fill="hold">
                                          <p:stCondLst>
                                            <p:cond delay="0"/>
                                          </p:stCondLst>
                                        </p:cTn>
                                        <p:tgtEl>
                                          <p:spTgt spid="13315">
                                            <p:txEl>
                                              <p:pRg st="19" end="19"/>
                                            </p:txEl>
                                          </p:spTgt>
                                        </p:tgtEl>
                                        <p:attrNameLst>
                                          <p:attrName>style.visibility</p:attrName>
                                        </p:attrNameLst>
                                      </p:cBhvr>
                                      <p:to>
                                        <p:strVal val="visible"/>
                                      </p:to>
                                    </p:set>
                                    <p:animEffect transition="in" filter="fade">
                                      <p:cBhvr>
                                        <p:cTn id="45" dur="500"/>
                                        <p:tgtEl>
                                          <p:spTgt spid="13315">
                                            <p:txEl>
                                              <p:pRg st="19" end="1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46" fill="hold" display="0">
                  <p:stCondLst>
                    <p:cond delay="indefinite"/>
                  </p:stCondLst>
                  <p:endCondLst>
                    <p:cond evt="onStopAudio" delay="0">
                      <p:tgtEl>
                        <p:sldTgt/>
                      </p:tgtEl>
                    </p:cond>
                  </p:endCondLst>
                </p:cTn>
                <p:tgtEl>
                  <p:spTgt spid="2"/>
                </p:tgtEl>
              </p:cMediaNode>
            </p:audio>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p:txBody>
          <a:bodyPr/>
          <a:lstStyle/>
          <a:p>
            <a:r>
              <a:rPr lang="en-US" altLang="en-US"/>
              <a:t>General Considerations</a:t>
            </a:r>
          </a:p>
        </p:txBody>
      </p:sp>
      <p:sp>
        <p:nvSpPr>
          <p:cNvPr id="14339" name="Rectangle 3"/>
          <p:cNvSpPr>
            <a:spLocks noGrp="1" noChangeArrowheads="1"/>
          </p:cNvSpPr>
          <p:nvPr>
            <p:ph type="body" idx="1"/>
          </p:nvPr>
        </p:nvSpPr>
        <p:spPr/>
        <p:txBody>
          <a:bodyPr/>
          <a:lstStyle/>
          <a:p>
            <a:r>
              <a:rPr lang="en-US" altLang="en-US" sz="2400" dirty="0"/>
              <a:t>For nonpolar or polar organic molecules, consider a reversed-phase separation</a:t>
            </a:r>
          </a:p>
          <a:p>
            <a:pPr lvl="1"/>
            <a:r>
              <a:rPr lang="en-US" altLang="en-US" sz="2000" dirty="0"/>
              <a:t>Most LC separations are carried out on C</a:t>
            </a:r>
            <a:r>
              <a:rPr lang="en-US" altLang="en-US" sz="2000" baseline="-25000" dirty="0"/>
              <a:t>18</a:t>
            </a:r>
            <a:r>
              <a:rPr lang="en-US" altLang="en-US" sz="2000" dirty="0"/>
              <a:t> columns</a:t>
            </a:r>
          </a:p>
          <a:p>
            <a:pPr lvl="1"/>
            <a:r>
              <a:rPr lang="en-US" altLang="en-US" sz="2000" dirty="0"/>
              <a:t>water/methanol or water/acetonitrile systems preferred</a:t>
            </a:r>
          </a:p>
          <a:p>
            <a:pPr lvl="1"/>
            <a:r>
              <a:rPr lang="en-US" altLang="en-US" sz="2000" dirty="0"/>
              <a:t>water/acetonitrile:  lower viscosity → lower pressure, </a:t>
            </a:r>
          </a:p>
          <a:p>
            <a:pPr lvl="1"/>
            <a:r>
              <a:rPr lang="en-US" altLang="en-US" sz="2000" dirty="0"/>
              <a:t>water/methanol:  higher backpressure; different selectivity (hydrogen bonding)</a:t>
            </a:r>
          </a:p>
          <a:p>
            <a:pPr lvl="1"/>
            <a:r>
              <a:rPr lang="en-US" altLang="en-US" sz="2000" dirty="0"/>
              <a:t>water/THF:  sometimes problematic, peroxide inhibitor has high background, unstable or sloping baseline</a:t>
            </a:r>
          </a:p>
          <a:p>
            <a:pPr lvl="1"/>
            <a:endParaRPr lang="en-US" altLang="en-US" sz="2400" dirty="0"/>
          </a:p>
          <a:p>
            <a:r>
              <a:rPr lang="en-US" altLang="en-US" sz="2400" dirty="0"/>
              <a:t>Isocratic separations are preferred to gradient separations</a:t>
            </a:r>
          </a:p>
        </p:txBody>
      </p:sp>
      <p:pic>
        <p:nvPicPr>
          <p:cNvPr id="2" name="method7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18290" y="6130926"/>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18518">
        <p:fade/>
      </p:transition>
    </mc:Choice>
    <mc:Fallback xmlns="">
      <p:transition spd="med" advTm="118518">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8943"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4339">
                                            <p:txEl>
                                              <p:pRg st="7" end="7"/>
                                            </p:txEl>
                                          </p:spTgt>
                                        </p:tgtEl>
                                        <p:attrNameLst>
                                          <p:attrName>style.visibility</p:attrName>
                                        </p:attrNameLst>
                                      </p:cBhvr>
                                      <p:to>
                                        <p:strVal val="visible"/>
                                      </p:to>
                                    </p:set>
                                    <p:animEffect transition="in" filter="fade">
                                      <p:cBhvr>
                                        <p:cTn id="11" dur="500"/>
                                        <p:tgtEl>
                                          <p:spTgt spid="14339">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2" fill="hold" display="0">
                  <p:stCondLst>
                    <p:cond delay="indefinite"/>
                  </p:stCondLst>
                  <p:endCondLst>
                    <p:cond evt="onStopAudio" delay="0">
                      <p:tgtEl>
                        <p:sldTgt/>
                      </p:tgtEl>
                    </p:cond>
                  </p:endCondLst>
                </p:cTn>
                <p:tgtEl>
                  <p:spTgt spid="2"/>
                </p:tgtEl>
              </p:cMediaNode>
            </p:audio>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p:txBody>
          <a:bodyPr/>
          <a:lstStyle/>
          <a:p>
            <a:r>
              <a:rPr lang="en-US" altLang="en-US" dirty="0"/>
              <a:t>New Method Development</a:t>
            </a:r>
          </a:p>
        </p:txBody>
      </p:sp>
      <p:sp>
        <p:nvSpPr>
          <p:cNvPr id="15363" name="Rectangle 3"/>
          <p:cNvSpPr>
            <a:spLocks noGrp="1" noChangeArrowheads="1"/>
          </p:cNvSpPr>
          <p:nvPr>
            <p:ph type="body" idx="1"/>
          </p:nvPr>
        </p:nvSpPr>
        <p:spPr>
          <a:xfrm>
            <a:off x="1219200" y="1268606"/>
            <a:ext cx="10363200" cy="5188225"/>
          </a:xfrm>
        </p:spPr>
        <p:txBody>
          <a:bodyPr/>
          <a:lstStyle/>
          <a:p>
            <a:pPr>
              <a:spcAft>
                <a:spcPts val="1200"/>
              </a:spcAft>
            </a:pPr>
            <a:r>
              <a:rPr lang="en-US" altLang="en-US" sz="2400" dirty="0"/>
              <a:t>Start as simply as possible</a:t>
            </a:r>
          </a:p>
          <a:p>
            <a:r>
              <a:rPr lang="en-US" altLang="en-US" sz="2400" dirty="0"/>
              <a:t>Initial Choices</a:t>
            </a:r>
          </a:p>
          <a:p>
            <a:pPr lvl="1"/>
            <a:r>
              <a:rPr lang="en-US" altLang="en-US" sz="2000" dirty="0"/>
              <a:t>Column:  4.6 mm x 150 mm C</a:t>
            </a:r>
            <a:r>
              <a:rPr lang="en-US" altLang="en-US" sz="2000" baseline="-25000" dirty="0"/>
              <a:t>18</a:t>
            </a:r>
            <a:r>
              <a:rPr lang="en-US" altLang="en-US" sz="2000" dirty="0"/>
              <a:t> superficially porous “core shell” column</a:t>
            </a:r>
          </a:p>
          <a:p>
            <a:pPr lvl="1"/>
            <a:r>
              <a:rPr lang="en-US" altLang="en-US" sz="2000" dirty="0"/>
              <a:t>Mobile phase:  water/acetonitrile</a:t>
            </a:r>
          </a:p>
          <a:p>
            <a:pPr lvl="1"/>
            <a:r>
              <a:rPr lang="en-US" altLang="en-US" sz="2000" dirty="0"/>
              <a:t>Flow rate:  1 mL/min</a:t>
            </a:r>
          </a:p>
          <a:p>
            <a:pPr lvl="1"/>
            <a:r>
              <a:rPr lang="en-US" altLang="en-US" sz="2000" dirty="0"/>
              <a:t>Sample (mixture of reference standards):  volume &lt; 10 </a:t>
            </a:r>
            <a:r>
              <a:rPr lang="en-US" altLang="en-US" sz="2000" dirty="0">
                <a:latin typeface="Arial" panose="020B0604020202020204" pitchFamily="34" charset="0"/>
                <a:cs typeface="Arial" panose="020B0604020202020204" pitchFamily="34" charset="0"/>
              </a:rPr>
              <a:t>µL, </a:t>
            </a:r>
            <a:r>
              <a:rPr lang="en-US" altLang="en-US" sz="2000" dirty="0"/>
              <a:t>mass &lt; 0.1 mg</a:t>
            </a:r>
          </a:p>
          <a:p>
            <a:pPr lvl="1"/>
            <a:r>
              <a:rPr lang="en-US" altLang="en-US" sz="2000" dirty="0"/>
              <a:t>Additives:  none, unless indicated</a:t>
            </a:r>
          </a:p>
          <a:p>
            <a:pPr lvl="2">
              <a:spcAft>
                <a:spcPts val="0"/>
              </a:spcAft>
            </a:pPr>
            <a:r>
              <a:rPr lang="en-US" altLang="en-US" sz="1600" dirty="0"/>
              <a:t>Buffer:  25 </a:t>
            </a:r>
            <a:r>
              <a:rPr lang="en-US" altLang="en-US" sz="1600" dirty="0" err="1"/>
              <a:t>mmol</a:t>
            </a:r>
            <a:r>
              <a:rPr lang="en-US" altLang="en-US" sz="1600" dirty="0"/>
              <a:t>/L potassium phosphate 2 &lt; pH &lt; 3</a:t>
            </a:r>
            <a:br>
              <a:rPr lang="en-US" altLang="en-US" sz="1600" dirty="0"/>
            </a:br>
            <a:r>
              <a:rPr lang="en-US" altLang="en-US" sz="1600" dirty="0"/>
              <a:t>(use only if samples ionize: for acidic analytes, work below pKa of samples)</a:t>
            </a:r>
          </a:p>
          <a:p>
            <a:pPr lvl="2"/>
            <a:r>
              <a:rPr lang="en-US" altLang="en-US" sz="1600" dirty="0"/>
              <a:t>Other additives:  amines, ion-pairing reagents </a:t>
            </a:r>
            <a:br>
              <a:rPr lang="en-US" altLang="en-US" sz="1600" dirty="0"/>
            </a:br>
            <a:r>
              <a:rPr lang="en-US" altLang="en-US" sz="1600" dirty="0"/>
              <a:t>(don’t use initially unless there is a reason)</a:t>
            </a:r>
          </a:p>
          <a:p>
            <a:pPr lvl="1">
              <a:spcAft>
                <a:spcPts val="1200"/>
              </a:spcAft>
            </a:pPr>
            <a:r>
              <a:rPr lang="en-US" altLang="en-US" sz="2000" dirty="0"/>
              <a:t>Gradient elution: water to acetonitrile over 20 minutes</a:t>
            </a:r>
          </a:p>
          <a:p>
            <a:r>
              <a:rPr lang="en-US" altLang="en-US" sz="2400" dirty="0"/>
              <a:t>Evaluate separation</a:t>
            </a:r>
          </a:p>
        </p:txBody>
      </p:sp>
      <p:pic>
        <p:nvPicPr>
          <p:cNvPr id="2" name="method8a">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2431383" y="6152031"/>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80206">
        <p:fade/>
      </p:transition>
    </mc:Choice>
    <mc:Fallback xmlns="">
      <p:transition spd="med" advTm="80206">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79350"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363">
                                            <p:txEl>
                                              <p:pRg st="1" end="1"/>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5363">
                                            <p:txEl>
                                              <p:pRg st="2" end="2"/>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5363">
                                            <p:txEl>
                                              <p:pRg st="3" end="3"/>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5363">
                                            <p:txEl>
                                              <p:pRg st="4" end="4"/>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5363">
                                            <p:txEl>
                                              <p:pRg st="5" end="5"/>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5363">
                                            <p:txEl>
                                              <p:pRg st="6" end="6"/>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5363">
                                            <p:txEl>
                                              <p:pRg st="7" end="7"/>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5363">
                                            <p:txEl>
                                              <p:pRg st="8" end="8"/>
                                            </p:txEl>
                                          </p:spTgt>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5363">
                                            <p:txEl>
                                              <p:pRg st="9" end="9"/>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5363">
                                            <p:txEl>
                                              <p:pRg st="10" end="1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2"/>
                </p:tgtEl>
              </p:cMediaNode>
            </p:audio>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p:txBody>
          <a:bodyPr/>
          <a:lstStyle/>
          <a:p>
            <a:r>
              <a:rPr lang="en-US" altLang="en-US"/>
              <a:t>Initial Conditions</a:t>
            </a:r>
          </a:p>
        </p:txBody>
      </p:sp>
      <p:sp>
        <p:nvSpPr>
          <p:cNvPr id="16387" name="Rectangle 3"/>
          <p:cNvSpPr>
            <a:spLocks noGrp="1" noChangeArrowheads="1"/>
          </p:cNvSpPr>
          <p:nvPr>
            <p:ph type="body" idx="1"/>
          </p:nvPr>
        </p:nvSpPr>
        <p:spPr/>
        <p:txBody>
          <a:bodyPr/>
          <a:lstStyle/>
          <a:p>
            <a:r>
              <a:rPr lang="en-US" altLang="en-US" sz="2400" dirty="0"/>
              <a:t>Gradient approach </a:t>
            </a:r>
          </a:p>
          <a:p>
            <a:pPr lvl="1"/>
            <a:r>
              <a:rPr lang="en-US" altLang="en-US" sz="2200" dirty="0"/>
              <a:t>Start with a linear gradient; aqueous to organic over 20 minutes</a:t>
            </a:r>
          </a:p>
          <a:p>
            <a:pPr lvl="1"/>
            <a:r>
              <a:rPr lang="en-US" altLang="en-US" sz="2200" dirty="0"/>
              <a:t>Adjust program to achieve separation</a:t>
            </a:r>
          </a:p>
          <a:p>
            <a:pPr lvl="1"/>
            <a:r>
              <a:rPr lang="en-US" altLang="en-US" sz="2200" dirty="0"/>
              <a:t>Avoid complex multistep programs</a:t>
            </a:r>
          </a:p>
          <a:p>
            <a:pPr lvl="1"/>
            <a:endParaRPr lang="en-US" altLang="en-US" sz="2200" dirty="0"/>
          </a:p>
          <a:p>
            <a:r>
              <a:rPr lang="en-US" altLang="en-US" sz="2400" dirty="0"/>
              <a:t>Isocratic approach </a:t>
            </a:r>
          </a:p>
          <a:p>
            <a:pPr lvl="1"/>
            <a:r>
              <a:rPr lang="en-US" altLang="en-US" sz="2200" dirty="0"/>
              <a:t>Start with strong solvent conditions and work to weaker conditions, or</a:t>
            </a:r>
          </a:p>
          <a:p>
            <a:pPr lvl="1"/>
            <a:r>
              <a:rPr lang="en-US" altLang="en-US" sz="2200" dirty="0"/>
              <a:t>Guess based on literature, sample properties, and experience, or</a:t>
            </a:r>
          </a:p>
          <a:p>
            <a:pPr lvl="1"/>
            <a:r>
              <a:rPr lang="en-US" altLang="en-US" sz="2200" dirty="0"/>
              <a:t>Estimate starting composition from gradient run</a:t>
            </a:r>
            <a:endParaRPr lang="en-US" altLang="en-US" sz="2200" i="1" dirty="0"/>
          </a:p>
          <a:p>
            <a:pPr marL="457200" lvl="1" indent="0">
              <a:buNone/>
            </a:pPr>
            <a:endParaRPr lang="en-US" altLang="en-US" sz="2200" dirty="0"/>
          </a:p>
          <a:p>
            <a:endParaRPr lang="en-US" altLang="en-US" sz="2400" dirty="0"/>
          </a:p>
        </p:txBody>
      </p:sp>
      <p:pic>
        <p:nvPicPr>
          <p:cNvPr id="2" name="method9a">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2490760" y="6130926"/>
            <a:ext cx="609600" cy="6096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advTm="42421">
        <p:fade/>
      </p:transition>
    </mc:Choice>
    <mc:Fallback xmlns="">
      <p:transition spd="med" advTm="4242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0132"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IMING" val="|52.7"/>
</p:tagLst>
</file>

<file path=ppt/tags/tag10.xml><?xml version="1.0" encoding="utf-8"?>
<p:tagLst xmlns:a="http://schemas.openxmlformats.org/drawingml/2006/main" xmlns:r="http://schemas.openxmlformats.org/officeDocument/2006/relationships" xmlns:p="http://schemas.openxmlformats.org/presentationml/2006/main">
  <p:tag name="TIMING" val="|14.1|38.9"/>
</p:tagLst>
</file>

<file path=ppt/tags/tag11.xml><?xml version="1.0" encoding="utf-8"?>
<p:tagLst xmlns:a="http://schemas.openxmlformats.org/drawingml/2006/main" xmlns:r="http://schemas.openxmlformats.org/officeDocument/2006/relationships" xmlns:p="http://schemas.openxmlformats.org/presentationml/2006/main">
  <p:tag name="TIMING" val="|20.5|17.1|18.6"/>
</p:tagLst>
</file>

<file path=ppt/tags/tag12.xml><?xml version="1.0" encoding="utf-8"?>
<p:tagLst xmlns:a="http://schemas.openxmlformats.org/drawingml/2006/main" xmlns:r="http://schemas.openxmlformats.org/officeDocument/2006/relationships" xmlns:p="http://schemas.openxmlformats.org/presentationml/2006/main">
  <p:tag name="TIMING" val="|14.9|74.9"/>
</p:tagLst>
</file>

<file path=ppt/tags/tag13.xml><?xml version="1.0" encoding="utf-8"?>
<p:tagLst xmlns:a="http://schemas.openxmlformats.org/drawingml/2006/main" xmlns:r="http://schemas.openxmlformats.org/officeDocument/2006/relationships" xmlns:p="http://schemas.openxmlformats.org/presentationml/2006/main">
  <p:tag name="TIMING" val="|12.7|13.3"/>
</p:tagLst>
</file>

<file path=ppt/tags/tag14.xml><?xml version="1.0" encoding="utf-8"?>
<p:tagLst xmlns:a="http://schemas.openxmlformats.org/drawingml/2006/main" xmlns:r="http://schemas.openxmlformats.org/officeDocument/2006/relationships" xmlns:p="http://schemas.openxmlformats.org/presentationml/2006/main">
  <p:tag name="TIMING" val="|6.7|13.2|48.3"/>
</p:tagLst>
</file>

<file path=ppt/tags/tag15.xml><?xml version="1.0" encoding="utf-8"?>
<p:tagLst xmlns:a="http://schemas.openxmlformats.org/drawingml/2006/main" xmlns:r="http://schemas.openxmlformats.org/officeDocument/2006/relationships" xmlns:p="http://schemas.openxmlformats.org/presentationml/2006/main">
  <p:tag name="TIMING" val="|11.6|68.5"/>
</p:tagLst>
</file>

<file path=ppt/tags/tag2.xml><?xml version="1.0" encoding="utf-8"?>
<p:tagLst xmlns:a="http://schemas.openxmlformats.org/drawingml/2006/main" xmlns:r="http://schemas.openxmlformats.org/officeDocument/2006/relationships" xmlns:p="http://schemas.openxmlformats.org/presentationml/2006/main">
  <p:tag name="TIMING" val="|21.1"/>
</p:tagLst>
</file>

<file path=ppt/tags/tag3.xml><?xml version="1.0" encoding="utf-8"?>
<p:tagLst xmlns:a="http://schemas.openxmlformats.org/drawingml/2006/main" xmlns:r="http://schemas.openxmlformats.org/officeDocument/2006/relationships" xmlns:p="http://schemas.openxmlformats.org/presentationml/2006/main">
  <p:tag name="TIMING" val="|31.4|13.7|77.7"/>
</p:tagLst>
</file>

<file path=ppt/tags/tag4.xml><?xml version="1.0" encoding="utf-8"?>
<p:tagLst xmlns:a="http://schemas.openxmlformats.org/drawingml/2006/main" xmlns:r="http://schemas.openxmlformats.org/officeDocument/2006/relationships" xmlns:p="http://schemas.openxmlformats.org/presentationml/2006/main">
  <p:tag name="TIMING" val="|24.1|37.2|39.5"/>
</p:tagLst>
</file>

<file path=ppt/tags/tag5.xml><?xml version="1.0" encoding="utf-8"?>
<p:tagLst xmlns:a="http://schemas.openxmlformats.org/drawingml/2006/main" xmlns:r="http://schemas.openxmlformats.org/officeDocument/2006/relationships" xmlns:p="http://schemas.openxmlformats.org/presentationml/2006/main">
  <p:tag name="TIMING" val="|100"/>
</p:tagLst>
</file>

<file path=ppt/tags/tag6.xml><?xml version="1.0" encoding="utf-8"?>
<p:tagLst xmlns:a="http://schemas.openxmlformats.org/drawingml/2006/main" xmlns:r="http://schemas.openxmlformats.org/officeDocument/2006/relationships" xmlns:p="http://schemas.openxmlformats.org/presentationml/2006/main">
  <p:tag name="TIMING" val="|7.4|64.2"/>
</p:tagLst>
</file>

<file path=ppt/tags/tag7.xml><?xml version="1.0" encoding="utf-8"?>
<p:tagLst xmlns:a="http://schemas.openxmlformats.org/drawingml/2006/main" xmlns:r="http://schemas.openxmlformats.org/officeDocument/2006/relationships" xmlns:p="http://schemas.openxmlformats.org/presentationml/2006/main">
  <p:tag name="TIMING" val="|18.8|25.6"/>
</p:tagLst>
</file>

<file path=ppt/tags/tag8.xml><?xml version="1.0" encoding="utf-8"?>
<p:tagLst xmlns:a="http://schemas.openxmlformats.org/drawingml/2006/main" xmlns:r="http://schemas.openxmlformats.org/officeDocument/2006/relationships" xmlns:p="http://schemas.openxmlformats.org/presentationml/2006/main">
  <p:tag name="TIMING" val="|48"/>
</p:tagLst>
</file>

<file path=ppt/tags/tag9.xml><?xml version="1.0" encoding="utf-8"?>
<p:tagLst xmlns:a="http://schemas.openxmlformats.org/drawingml/2006/main" xmlns:r="http://schemas.openxmlformats.org/officeDocument/2006/relationships" xmlns:p="http://schemas.openxmlformats.org/presentationml/2006/main">
  <p:tag name="TIMING" val="|12.5|21.9"/>
</p:tagLst>
</file>

<file path=ppt/theme/theme1.xml><?xml version="1.0" encoding="utf-8"?>
<a:theme xmlns:a="http://schemas.openxmlformats.org/drawingml/2006/main" name="Layers">
  <a:themeElements>
    <a:clrScheme name="Layers 6">
      <a:dk1>
        <a:srgbClr val="000000"/>
      </a:dk1>
      <a:lt1>
        <a:srgbClr val="FFFFE1"/>
      </a:lt1>
      <a:dk2>
        <a:srgbClr val="330033"/>
      </a:dk2>
      <a:lt2>
        <a:srgbClr val="330033"/>
      </a:lt2>
      <a:accent1>
        <a:srgbClr val="CCCC99"/>
      </a:accent1>
      <a:accent2>
        <a:srgbClr val="FF0000"/>
      </a:accent2>
      <a:accent3>
        <a:srgbClr val="FFFFEE"/>
      </a:accent3>
      <a:accent4>
        <a:srgbClr val="000000"/>
      </a:accent4>
      <a:accent5>
        <a:srgbClr val="E2E2CA"/>
      </a:accent5>
      <a:accent6>
        <a:srgbClr val="E70000"/>
      </a:accent6>
      <a:hlink>
        <a:srgbClr val="990033"/>
      </a:hlink>
      <a:folHlink>
        <a:srgbClr val="B2B2B2"/>
      </a:folHlink>
    </a:clrScheme>
    <a:fontScheme name="Layers">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Layers 1">
        <a:dk1>
          <a:srgbClr val="993300"/>
        </a:dk1>
        <a:lt1>
          <a:srgbClr val="CCCCCC"/>
        </a:lt1>
        <a:dk2>
          <a:srgbClr val="000000"/>
        </a:dk2>
        <a:lt2>
          <a:srgbClr val="FFFFFF"/>
        </a:lt2>
        <a:accent1>
          <a:srgbClr val="576F2B"/>
        </a:accent1>
        <a:accent2>
          <a:srgbClr val="666699"/>
        </a:accent2>
        <a:accent3>
          <a:srgbClr val="AAAAAA"/>
        </a:accent3>
        <a:accent4>
          <a:srgbClr val="AEAEAE"/>
        </a:accent4>
        <a:accent5>
          <a:srgbClr val="B4BBAC"/>
        </a:accent5>
        <a:accent6>
          <a:srgbClr val="5C5C8A"/>
        </a:accent6>
        <a:hlink>
          <a:srgbClr val="993300"/>
        </a:hlink>
        <a:folHlink>
          <a:srgbClr val="CC9900"/>
        </a:folHlink>
      </a:clrScheme>
      <a:clrMap bg1="dk2" tx1="lt1" bg2="dk1" tx2="lt2" accent1="accent1" accent2="accent2" accent3="accent3" accent4="accent4" accent5="accent5" accent6="accent6" hlink="hlink" folHlink="folHlink"/>
    </a:extraClrScheme>
    <a:extraClrScheme>
      <a:clrScheme name="Layers 2">
        <a:dk1>
          <a:srgbClr val="993300"/>
        </a:dk1>
        <a:lt1>
          <a:srgbClr val="CCCCCC"/>
        </a:lt1>
        <a:dk2>
          <a:srgbClr val="330000"/>
        </a:dk2>
        <a:lt2>
          <a:srgbClr val="FFFFFF"/>
        </a:lt2>
        <a:accent1>
          <a:srgbClr val="996633"/>
        </a:accent1>
        <a:accent2>
          <a:srgbClr val="FF0000"/>
        </a:accent2>
        <a:accent3>
          <a:srgbClr val="ADAAAA"/>
        </a:accent3>
        <a:accent4>
          <a:srgbClr val="AEAEAE"/>
        </a:accent4>
        <a:accent5>
          <a:srgbClr val="CAB8AD"/>
        </a:accent5>
        <a:accent6>
          <a:srgbClr val="E70000"/>
        </a:accent6>
        <a:hlink>
          <a:srgbClr val="FF3300"/>
        </a:hlink>
        <a:folHlink>
          <a:srgbClr val="CC9933"/>
        </a:folHlink>
      </a:clrScheme>
      <a:clrMap bg1="dk2" tx1="lt1" bg2="dk1" tx2="lt2" accent1="accent1" accent2="accent2" accent3="accent3" accent4="accent4" accent5="accent5" accent6="accent6" hlink="hlink" folHlink="folHlink"/>
    </a:extraClrScheme>
    <a:extraClrScheme>
      <a:clrScheme name="Layers 3">
        <a:dk1>
          <a:srgbClr val="79788A"/>
        </a:dk1>
        <a:lt1>
          <a:srgbClr val="FFFFFF"/>
        </a:lt1>
        <a:dk2>
          <a:srgbClr val="21203C"/>
        </a:dk2>
        <a:lt2>
          <a:srgbClr val="FFFFCC"/>
        </a:lt2>
        <a:accent1>
          <a:srgbClr val="476077"/>
        </a:accent1>
        <a:accent2>
          <a:srgbClr val="676C5A"/>
        </a:accent2>
        <a:accent3>
          <a:srgbClr val="ABABAF"/>
        </a:accent3>
        <a:accent4>
          <a:srgbClr val="DADADA"/>
        </a:accent4>
        <a:accent5>
          <a:srgbClr val="B1B6BD"/>
        </a:accent5>
        <a:accent6>
          <a:srgbClr val="5D6151"/>
        </a:accent6>
        <a:hlink>
          <a:srgbClr val="666699"/>
        </a:hlink>
        <a:folHlink>
          <a:srgbClr val="8CB0A2"/>
        </a:folHlink>
      </a:clrScheme>
      <a:clrMap bg1="dk2" tx1="lt1" bg2="dk1" tx2="lt2" accent1="accent1" accent2="accent2" accent3="accent3" accent4="accent4" accent5="accent5" accent6="accent6" hlink="hlink" folHlink="folHlink"/>
    </a:extraClrScheme>
    <a:extraClrScheme>
      <a:clrScheme name="Layers 4">
        <a:dk1>
          <a:srgbClr val="455B41"/>
        </a:dk1>
        <a:lt1>
          <a:srgbClr val="FFFFCC"/>
        </a:lt1>
        <a:dk2>
          <a:srgbClr val="79A994"/>
        </a:dk2>
        <a:lt2>
          <a:srgbClr val="FFFFCC"/>
        </a:lt2>
        <a:accent1>
          <a:srgbClr val="517087"/>
        </a:accent1>
        <a:accent2>
          <a:srgbClr val="666699"/>
        </a:accent2>
        <a:accent3>
          <a:srgbClr val="BED1C8"/>
        </a:accent3>
        <a:accent4>
          <a:srgbClr val="DADAAE"/>
        </a:accent4>
        <a:accent5>
          <a:srgbClr val="B3BBC3"/>
        </a:accent5>
        <a:accent6>
          <a:srgbClr val="5C5C8A"/>
        </a:accent6>
        <a:hlink>
          <a:srgbClr val="993300"/>
        </a:hlink>
        <a:folHlink>
          <a:srgbClr val="A4AF6B"/>
        </a:folHlink>
      </a:clrScheme>
      <a:clrMap bg1="dk2" tx1="lt1" bg2="dk1" tx2="lt2" accent1="accent1" accent2="accent2" accent3="accent3" accent4="accent4" accent5="accent5" accent6="accent6" hlink="hlink" folHlink="folHlink"/>
    </a:extraClrScheme>
    <a:extraClrScheme>
      <a:clrScheme name="Layers 5">
        <a:dk1>
          <a:srgbClr val="330000"/>
        </a:dk1>
        <a:lt1>
          <a:srgbClr val="FF9900"/>
        </a:lt1>
        <a:dk2>
          <a:srgbClr val="FFFFFF"/>
        </a:dk2>
        <a:lt2>
          <a:srgbClr val="8B3111"/>
        </a:lt2>
        <a:accent1>
          <a:srgbClr val="DD6D07"/>
        </a:accent1>
        <a:accent2>
          <a:srgbClr val="CC9900"/>
        </a:accent2>
        <a:accent3>
          <a:srgbClr val="FFCAAA"/>
        </a:accent3>
        <a:accent4>
          <a:srgbClr val="2A0000"/>
        </a:accent4>
        <a:accent5>
          <a:srgbClr val="EBBAAA"/>
        </a:accent5>
        <a:accent6>
          <a:srgbClr val="B98A00"/>
        </a:accent6>
        <a:hlink>
          <a:srgbClr val="CC3300"/>
        </a:hlink>
        <a:folHlink>
          <a:srgbClr val="CCCC66"/>
        </a:folHlink>
      </a:clrScheme>
      <a:clrMap bg1="lt1" tx1="dk1" bg2="lt2" tx2="dk2" accent1="accent1" accent2="accent2" accent3="accent3" accent4="accent4" accent5="accent5" accent6="accent6" hlink="hlink" folHlink="folHlink"/>
    </a:extraClrScheme>
    <a:extraClrScheme>
      <a:clrScheme name="Layers 6">
        <a:dk1>
          <a:srgbClr val="000000"/>
        </a:dk1>
        <a:lt1>
          <a:srgbClr val="FFFFE1"/>
        </a:lt1>
        <a:dk2>
          <a:srgbClr val="330033"/>
        </a:dk2>
        <a:lt2>
          <a:srgbClr val="330033"/>
        </a:lt2>
        <a:accent1>
          <a:srgbClr val="CCCC99"/>
        </a:accent1>
        <a:accent2>
          <a:srgbClr val="FF0000"/>
        </a:accent2>
        <a:accent3>
          <a:srgbClr val="FFFFEE"/>
        </a:accent3>
        <a:accent4>
          <a:srgbClr val="000000"/>
        </a:accent4>
        <a:accent5>
          <a:srgbClr val="E2E2CA"/>
        </a:accent5>
        <a:accent6>
          <a:srgbClr val="E70000"/>
        </a:accent6>
        <a:hlink>
          <a:srgbClr val="990033"/>
        </a:hlink>
        <a:folHlink>
          <a:srgbClr val="B2B2B2"/>
        </a:folHlink>
      </a:clrScheme>
      <a:clrMap bg1="lt1" tx1="dk1" bg2="lt2" tx2="dk2" accent1="accent1" accent2="accent2" accent3="accent3" accent4="accent4" accent5="accent5" accent6="accent6" hlink="hlink" folHlink="folHlink"/>
    </a:extraClrScheme>
    <a:extraClrScheme>
      <a:clrScheme name="Layers 7">
        <a:dk1>
          <a:srgbClr val="000000"/>
        </a:dk1>
        <a:lt1>
          <a:srgbClr val="FFFFFF"/>
        </a:lt1>
        <a:dk2>
          <a:srgbClr val="000000"/>
        </a:dk2>
        <a:lt2>
          <a:srgbClr val="891411"/>
        </a:lt2>
        <a:accent1>
          <a:srgbClr val="4F917E"/>
        </a:accent1>
        <a:accent2>
          <a:srgbClr val="CC9900"/>
        </a:accent2>
        <a:accent3>
          <a:srgbClr val="FFFFFF"/>
        </a:accent3>
        <a:accent4>
          <a:srgbClr val="000000"/>
        </a:accent4>
        <a:accent5>
          <a:srgbClr val="B2C7C0"/>
        </a:accent5>
        <a:accent6>
          <a:srgbClr val="B98A00"/>
        </a:accent6>
        <a:hlink>
          <a:srgbClr val="5A84D8"/>
        </a:hlink>
        <a:folHlink>
          <a:srgbClr val="A0C6BA"/>
        </a:folHlink>
      </a:clrScheme>
      <a:clrMap bg1="lt1" tx1="dk1" bg2="lt2" tx2="dk2" accent1="accent1" accent2="accent2" accent3="accent3" accent4="accent4" accent5="accent5" accent6="accent6" hlink="hlink" folHlink="folHlink"/>
    </a:extraClrScheme>
    <a:extraClrScheme>
      <a:clrScheme name="Layers 8">
        <a:dk1>
          <a:srgbClr val="000000"/>
        </a:dk1>
        <a:lt1>
          <a:srgbClr val="FFFFFF"/>
        </a:lt1>
        <a:dk2>
          <a:srgbClr val="CC0000"/>
        </a:dk2>
        <a:lt2>
          <a:srgbClr val="999966"/>
        </a:lt2>
        <a:accent1>
          <a:srgbClr val="CCCCCC"/>
        </a:accent1>
        <a:accent2>
          <a:srgbClr val="CCCC66"/>
        </a:accent2>
        <a:accent3>
          <a:srgbClr val="FFFFFF"/>
        </a:accent3>
        <a:accent4>
          <a:srgbClr val="000000"/>
        </a:accent4>
        <a:accent5>
          <a:srgbClr val="E2E2E2"/>
        </a:accent5>
        <a:accent6>
          <a:srgbClr val="B9B95C"/>
        </a:accent6>
        <a:hlink>
          <a:srgbClr val="666699"/>
        </a:hlink>
        <a:folHlink>
          <a:srgbClr val="CCCC99"/>
        </a:folHlink>
      </a:clrScheme>
      <a:clrMap bg1="lt1" tx1="dk1" bg2="lt2" tx2="dk2" accent1="accent1" accent2="accent2" accent3="accent3" accent4="accent4" accent5="accent5" accent6="accent6" hlink="hlink" folHlink="folHlink"/>
    </a:extraClrScheme>
    <a:extraClrScheme>
      <a:clrScheme name="Layers 9">
        <a:dk1>
          <a:srgbClr val="000000"/>
        </a:dk1>
        <a:lt1>
          <a:srgbClr val="FFFFFF"/>
        </a:lt1>
        <a:dk2>
          <a:srgbClr val="FF0000"/>
        </a:dk2>
        <a:lt2>
          <a:srgbClr val="009999"/>
        </a:lt2>
        <a:accent1>
          <a:srgbClr val="C7B505"/>
        </a:accent1>
        <a:accent2>
          <a:srgbClr val="FFFF66"/>
        </a:accent2>
        <a:accent3>
          <a:srgbClr val="FFFFFF"/>
        </a:accent3>
        <a:accent4>
          <a:srgbClr val="000000"/>
        </a:accent4>
        <a:accent5>
          <a:srgbClr val="E0D7AA"/>
        </a:accent5>
        <a:accent6>
          <a:srgbClr val="E7E75C"/>
        </a:accent6>
        <a:hlink>
          <a:srgbClr val="5A84D8"/>
        </a:hlink>
        <a:folHlink>
          <a:srgbClr val="A0C6BA"/>
        </a:folHlink>
      </a:clrScheme>
      <a:clrMap bg1="lt1" tx1="dk1" bg2="lt2" tx2="dk2" accent1="accent1" accent2="accent2" accent3="accent3" accent4="accent4" accent5="accent5" accent6="accent6" hlink="hlink" folHlink="folHlink"/>
    </a:extraClrScheme>
    <a:extraClrScheme>
      <a:clrScheme name="Layers 10">
        <a:dk1>
          <a:srgbClr val="000000"/>
        </a:dk1>
        <a:lt1>
          <a:srgbClr val="FFFFFF"/>
        </a:lt1>
        <a:dk2>
          <a:srgbClr val="660033"/>
        </a:dk2>
        <a:lt2>
          <a:srgbClr val="666699"/>
        </a:lt2>
        <a:accent1>
          <a:srgbClr val="95A3D1"/>
        </a:accent1>
        <a:accent2>
          <a:srgbClr val="FFFF66"/>
        </a:accent2>
        <a:accent3>
          <a:srgbClr val="FFFFFF"/>
        </a:accent3>
        <a:accent4>
          <a:srgbClr val="000000"/>
        </a:accent4>
        <a:accent5>
          <a:srgbClr val="C8CEE5"/>
        </a:accent5>
        <a:accent6>
          <a:srgbClr val="E7E75C"/>
        </a:accent6>
        <a:hlink>
          <a:srgbClr val="5A84D8"/>
        </a:hlink>
        <a:folHlink>
          <a:srgbClr val="CCCC99"/>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Layers</Template>
  <TotalTime>62669</TotalTime>
  <Words>5064</Words>
  <Application>Microsoft Office PowerPoint</Application>
  <PresentationFormat>Widescreen</PresentationFormat>
  <Paragraphs>391</Paragraphs>
  <Slides>20</Slides>
  <Notes>19</Notes>
  <HiddenSlides>0</HiddenSlides>
  <MMClips>20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20</vt:i4>
      </vt:variant>
    </vt:vector>
  </HeadingPairs>
  <TitlesOfParts>
    <vt:vector size="26" baseType="lpstr">
      <vt:lpstr>Arial</vt:lpstr>
      <vt:lpstr>Calibri</vt:lpstr>
      <vt:lpstr>Monotype Sorts</vt:lpstr>
      <vt:lpstr>Times New Roman</vt:lpstr>
      <vt:lpstr>Wingdings</vt:lpstr>
      <vt:lpstr>Layers</vt:lpstr>
      <vt:lpstr>PowerPoint Presentation</vt:lpstr>
      <vt:lpstr>Questions to consider before you start</vt:lpstr>
      <vt:lpstr>Sample Properties:</vt:lpstr>
      <vt:lpstr>General Considerations</vt:lpstr>
      <vt:lpstr>First Steps…</vt:lpstr>
      <vt:lpstr>First Steps…</vt:lpstr>
      <vt:lpstr>General Considerations</vt:lpstr>
      <vt:lpstr>New Method Development</vt:lpstr>
      <vt:lpstr>Initial Conditions</vt:lpstr>
      <vt:lpstr>System Volume</vt:lpstr>
      <vt:lpstr>Measuring System Volume</vt:lpstr>
      <vt:lpstr>System Volume</vt:lpstr>
      <vt:lpstr>Isocratic vs Gradient Elution</vt:lpstr>
      <vt:lpstr>Isocratic vs Gradient Elution</vt:lpstr>
      <vt:lpstr>Separation Goals</vt:lpstr>
      <vt:lpstr>Achieving Separation Goals </vt:lpstr>
      <vt:lpstr>Achieving Separation Goals (continued)</vt:lpstr>
      <vt:lpstr>Achieving Separation Goals:  Efficiency</vt:lpstr>
      <vt:lpstr>Other Approaches</vt:lpstr>
      <vt:lpstr>www.nist.gov</vt:lpstr>
    </vt:vector>
  </TitlesOfParts>
  <Company>NIST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Quantitation</dc:title>
  <dc:creator>Lane Sander</dc:creator>
  <cp:lastModifiedBy>Sander, Lane C. Dr. (Fed)</cp:lastModifiedBy>
  <cp:revision>630</cp:revision>
  <cp:lastPrinted>2015-09-23T18:15:38Z</cp:lastPrinted>
  <dcterms:created xsi:type="dcterms:W3CDTF">2003-06-25T13:09:07Z</dcterms:created>
  <dcterms:modified xsi:type="dcterms:W3CDTF">2017-09-21T21:04:57Z</dcterms:modified>
</cp:coreProperties>
</file>